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49" r:id="rId2"/>
    <p:sldId id="352" r:id="rId3"/>
    <p:sldId id="351" r:id="rId4"/>
    <p:sldId id="318" r:id="rId5"/>
    <p:sldId id="353" r:id="rId6"/>
    <p:sldId id="343" r:id="rId7"/>
    <p:sldId id="354" r:id="rId8"/>
    <p:sldId id="355" r:id="rId9"/>
    <p:sldId id="319" r:id="rId10"/>
    <p:sldId id="321" r:id="rId11"/>
    <p:sldId id="322" r:id="rId12"/>
    <p:sldId id="350" r:id="rId13"/>
    <p:sldId id="323" r:id="rId14"/>
    <p:sldId id="324" r:id="rId15"/>
    <p:sldId id="325" r:id="rId16"/>
    <p:sldId id="257" r:id="rId17"/>
    <p:sldId id="258" r:id="rId18"/>
    <p:sldId id="259" r:id="rId19"/>
    <p:sldId id="326" r:id="rId20"/>
    <p:sldId id="292" r:id="rId21"/>
    <p:sldId id="294" r:id="rId22"/>
    <p:sldId id="260" r:id="rId23"/>
    <p:sldId id="261" r:id="rId24"/>
    <p:sldId id="262" r:id="rId25"/>
    <p:sldId id="263" r:id="rId26"/>
    <p:sldId id="269" r:id="rId27"/>
    <p:sldId id="265" r:id="rId28"/>
    <p:sldId id="296" r:id="rId29"/>
    <p:sldId id="271" r:id="rId30"/>
    <p:sldId id="266" r:id="rId31"/>
    <p:sldId id="327" r:id="rId32"/>
    <p:sldId id="328" r:id="rId33"/>
    <p:sldId id="330" r:id="rId34"/>
    <p:sldId id="329" r:id="rId35"/>
    <p:sldId id="268" r:id="rId36"/>
    <p:sldId id="317" r:id="rId37"/>
    <p:sldId id="331" r:id="rId38"/>
    <p:sldId id="332" r:id="rId39"/>
    <p:sldId id="333" r:id="rId40"/>
    <p:sldId id="348" r:id="rId41"/>
    <p:sldId id="342" r:id="rId42"/>
    <p:sldId id="315" r:id="rId43"/>
    <p:sldId id="346" r:id="rId44"/>
    <p:sldId id="347" r:id="rId45"/>
    <p:sldId id="345" r:id="rId46"/>
    <p:sldId id="283" r:id="rId47"/>
  </p:sldIdLst>
  <p:sldSz cx="9144000" cy="6858000" type="screen4x3"/>
  <p:notesSz cx="6858000" cy="9710738"/>
  <p:defaultTextStyle>
    <a:defPPr>
      <a:defRPr lang="hu-HU"/>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CC"/>
    <a:srgbClr val="800000"/>
    <a:srgbClr val="FF33CC"/>
    <a:srgbClr val="FFFF99"/>
    <a:srgbClr val="660066"/>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p:cViewPr varScale="1">
        <p:scale>
          <a:sx n="79" d="100"/>
          <a:sy n="79" d="100"/>
        </p:scale>
        <p:origin x="139"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endParaRPr lang="hu-HU"/>
          </a:p>
        </p:txBody>
      </p:sp>
      <p:sp>
        <p:nvSpPr>
          <p:cNvPr id="90115"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vl1pPr>
          </a:lstStyle>
          <a:p>
            <a:pPr>
              <a:defRPr/>
            </a:pPr>
            <a:endParaRPr lang="hu-HU"/>
          </a:p>
        </p:txBody>
      </p:sp>
      <p:sp>
        <p:nvSpPr>
          <p:cNvPr id="90116" name="Rectangle 4"/>
          <p:cNvSpPr>
            <a:spLocks noGrp="1" noChangeArrowheads="1"/>
          </p:cNvSpPr>
          <p:nvPr>
            <p:ph type="ftr" sz="quarter" idx="2"/>
          </p:nvPr>
        </p:nvSpPr>
        <p:spPr bwMode="auto">
          <a:xfrm>
            <a:off x="0"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mtClean="0"/>
            </a:lvl1pPr>
          </a:lstStyle>
          <a:p>
            <a:pPr>
              <a:defRPr/>
            </a:pPr>
            <a:endParaRPr lang="hu-HU"/>
          </a:p>
        </p:txBody>
      </p:sp>
      <p:sp>
        <p:nvSpPr>
          <p:cNvPr id="90117" name="Rectangle 5"/>
          <p:cNvSpPr>
            <a:spLocks noGrp="1" noChangeArrowheads="1"/>
          </p:cNvSpPr>
          <p:nvPr>
            <p:ph type="sldNum" sz="quarter" idx="3"/>
          </p:nvPr>
        </p:nvSpPr>
        <p:spPr bwMode="auto">
          <a:xfrm>
            <a:off x="3884613"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mtClean="0"/>
            </a:lvl1pPr>
          </a:lstStyle>
          <a:p>
            <a:pPr>
              <a:defRPr/>
            </a:pPr>
            <a:fld id="{B7A35D60-182E-4EA4-B5C6-5D45372CF1A8}" type="slidenum">
              <a:rPr lang="hu-HU"/>
              <a:pPr>
                <a:defRPr/>
              </a:pPr>
              <a:t>‹#›</a:t>
            </a:fld>
            <a:endParaRPr lang="hu-HU"/>
          </a:p>
        </p:txBody>
      </p:sp>
    </p:spTree>
    <p:extLst>
      <p:ext uri="{BB962C8B-B14F-4D97-AF65-F5344CB8AC3E}">
        <p14:creationId xmlns:p14="http://schemas.microsoft.com/office/powerpoint/2010/main" val="1290919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135171" name="Rectangle 3"/>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001713" y="728663"/>
            <a:ext cx="4854575" cy="3641725"/>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685800" y="4613275"/>
            <a:ext cx="5486400" cy="436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Mintaszöveg szerkesztése</a:t>
            </a:r>
          </a:p>
          <a:p>
            <a:pPr lvl="1"/>
            <a:r>
              <a:rPr lang="en-US" noProof="0"/>
              <a:t>Második szint</a:t>
            </a:r>
          </a:p>
          <a:p>
            <a:pPr lvl="2"/>
            <a:r>
              <a:rPr lang="en-US" noProof="0"/>
              <a:t>Harmadik szint</a:t>
            </a:r>
          </a:p>
          <a:p>
            <a:pPr lvl="3"/>
            <a:r>
              <a:rPr lang="en-US" noProof="0"/>
              <a:t>Negyedik szint</a:t>
            </a:r>
          </a:p>
          <a:p>
            <a:pPr lvl="4"/>
            <a:r>
              <a:rPr lang="en-US" noProof="0"/>
              <a:t>Ötödik szint</a:t>
            </a:r>
          </a:p>
        </p:txBody>
      </p:sp>
      <p:sp>
        <p:nvSpPr>
          <p:cNvPr id="135174" name="Rectangle 6"/>
          <p:cNvSpPr>
            <a:spLocks noGrp="1" noChangeArrowheads="1"/>
          </p:cNvSpPr>
          <p:nvPr>
            <p:ph type="ftr" sz="quarter" idx="4"/>
          </p:nvPr>
        </p:nvSpPr>
        <p:spPr bwMode="auto">
          <a:xfrm>
            <a:off x="0"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mtClean="0"/>
            </a:lvl1pPr>
          </a:lstStyle>
          <a:p>
            <a:pPr>
              <a:defRPr/>
            </a:pPr>
            <a:endParaRPr lang="en-US"/>
          </a:p>
        </p:txBody>
      </p:sp>
      <p:sp>
        <p:nvSpPr>
          <p:cNvPr id="135175" name="Rectangle 7"/>
          <p:cNvSpPr>
            <a:spLocks noGrp="1" noChangeArrowheads="1"/>
          </p:cNvSpPr>
          <p:nvPr>
            <p:ph type="sldNum" sz="quarter" idx="5"/>
          </p:nvPr>
        </p:nvSpPr>
        <p:spPr bwMode="auto">
          <a:xfrm>
            <a:off x="3884613"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mtClean="0"/>
            </a:lvl1pPr>
          </a:lstStyle>
          <a:p>
            <a:pPr>
              <a:defRPr/>
            </a:pPr>
            <a:fld id="{D8E5B481-D7F4-44FC-99D0-77B5788339A8}" type="slidenum">
              <a:rPr lang="en-US"/>
              <a:pPr>
                <a:defRPr/>
              </a:pPr>
              <a:t>‹#›</a:t>
            </a:fld>
            <a:endParaRPr lang="en-US"/>
          </a:p>
        </p:txBody>
      </p:sp>
    </p:spTree>
    <p:extLst>
      <p:ext uri="{BB962C8B-B14F-4D97-AF65-F5344CB8AC3E}">
        <p14:creationId xmlns:p14="http://schemas.microsoft.com/office/powerpoint/2010/main" val="2821996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Keringési rendszer, erek, szív, nyirok, </a:t>
            </a:r>
            <a:r>
              <a:rPr lang="hu-HU"/>
              <a:t>magzati keringés</a:t>
            </a:r>
          </a:p>
        </p:txBody>
      </p:sp>
      <p:sp>
        <p:nvSpPr>
          <p:cNvPr id="4" name="Dia számának helye 3"/>
          <p:cNvSpPr>
            <a:spLocks noGrp="1"/>
          </p:cNvSpPr>
          <p:nvPr>
            <p:ph type="sldNum" sz="quarter" idx="10"/>
          </p:nvPr>
        </p:nvSpPr>
        <p:spPr/>
        <p:txBody>
          <a:bodyPr/>
          <a:lstStyle/>
          <a:p>
            <a:pPr>
              <a:defRPr/>
            </a:pPr>
            <a:fld id="{D8E5B481-D7F4-44FC-99D0-77B5788339A8}" type="slidenum">
              <a:rPr lang="en-US" smtClean="0"/>
              <a:pPr>
                <a:defRPr/>
              </a:pPr>
              <a:t>1</a:t>
            </a:fld>
            <a:endParaRPr lang="en-US"/>
          </a:p>
        </p:txBody>
      </p:sp>
    </p:spTree>
    <p:extLst>
      <p:ext uri="{BB962C8B-B14F-4D97-AF65-F5344CB8AC3E}">
        <p14:creationId xmlns:p14="http://schemas.microsoft.com/office/powerpoint/2010/main" val="4284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F1AAB8F-8876-48D0-8FB4-28F4A037D7F5}" type="slidenum">
              <a:rPr lang="en-US"/>
              <a:pPr/>
              <a:t>10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7653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7285D7A-82CF-4BD3-A3BE-62B8C73361D5}" type="slidenum">
              <a:rPr lang="en-US"/>
              <a:pPr/>
              <a:t>15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8355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6252AF2-B7BB-4C70-A64E-7341378220BD}" type="slidenum">
              <a:rPr lang="en-US"/>
              <a:pPr/>
              <a:t>31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0231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C57525F-E17E-428D-8A0A-F6333896D452}" type="slidenum">
              <a:rPr lang="en-US"/>
              <a:pPr/>
              <a:t>32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9785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37176B5-4DDD-47FC-8243-96C965D7562C}" type="slidenum">
              <a:rPr lang="en-US"/>
              <a:pPr/>
              <a:t>34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6170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C625EB9-663E-4364-BC68-D2DCD522AA01}" type="slidenum">
              <a:rPr lang="en-US"/>
              <a:pPr/>
              <a:t>37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9810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90B03D3-4261-44C9-9705-C8034955F016}" type="slidenum">
              <a:rPr lang="en-US"/>
              <a:pPr/>
              <a:t>39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613275"/>
            <a:ext cx="5029200" cy="4368800"/>
          </a:xfrm>
          <a:noFill/>
          <a:ln/>
        </p:spPr>
        <p:txBody>
          <a:bodyPr/>
          <a:lstStyle/>
          <a:p>
            <a:pPr eaLnBrk="1" hangingPunct="1"/>
            <a:endParaRPr lang="en-US"/>
          </a:p>
        </p:txBody>
      </p:sp>
    </p:spTree>
    <p:extLst>
      <p:ext uri="{BB962C8B-B14F-4D97-AF65-F5344CB8AC3E}">
        <p14:creationId xmlns:p14="http://schemas.microsoft.com/office/powerpoint/2010/main" val="282220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7B9F2D1-373C-4FBF-8C71-9ED739278BA0}"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1827C1F-528D-4D16-A419-487B6700381D}"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61E461AA-E02E-4E53-BE88-43315100671D}"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A7D4152E-EC8E-4DFB-9629-8DA8C14F8DFE}"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4648200" y="1600200"/>
            <a:ext cx="40386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4648200" y="3938588"/>
            <a:ext cx="40386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4"/>
          <p:cNvSpPr>
            <a:spLocks noGrp="1" noChangeArrowheads="1"/>
          </p:cNvSpPr>
          <p:nvPr>
            <p:ph type="dt" sz="half" idx="10"/>
          </p:nvPr>
        </p:nvSpPr>
        <p:spPr>
          <a:ln/>
        </p:spPr>
        <p:txBody>
          <a:bodyPr/>
          <a:lstStyle>
            <a:lvl1pPr>
              <a:defRPr/>
            </a:lvl1pPr>
          </a:lstStyle>
          <a:p>
            <a:pPr>
              <a:defRPr/>
            </a:pPr>
            <a:endParaRPr lang="hu-HU"/>
          </a:p>
        </p:txBody>
      </p:sp>
      <p:sp>
        <p:nvSpPr>
          <p:cNvPr id="7" name="Rectangle 5"/>
          <p:cNvSpPr>
            <a:spLocks noGrp="1" noChangeArrowheads="1"/>
          </p:cNvSpPr>
          <p:nvPr>
            <p:ph type="ftr" sz="quarter" idx="11"/>
          </p:nvPr>
        </p:nvSpPr>
        <p:spPr>
          <a:ln/>
        </p:spPr>
        <p:txBody>
          <a:bodyPr/>
          <a:lstStyle>
            <a:lvl1pPr>
              <a:defRPr/>
            </a:lvl1pPr>
          </a:lstStyle>
          <a:p>
            <a:pPr>
              <a:defRPr/>
            </a:pPr>
            <a:endParaRPr lang="hu-HU"/>
          </a:p>
        </p:txBody>
      </p:sp>
      <p:sp>
        <p:nvSpPr>
          <p:cNvPr id="8" name="Rectangle 6"/>
          <p:cNvSpPr>
            <a:spLocks noGrp="1" noChangeArrowheads="1"/>
          </p:cNvSpPr>
          <p:nvPr>
            <p:ph type="sldNum" sz="quarter" idx="12"/>
          </p:nvPr>
        </p:nvSpPr>
        <p:spPr>
          <a:ln/>
        </p:spPr>
        <p:txBody>
          <a:bodyPr/>
          <a:lstStyle>
            <a:lvl1pPr>
              <a:defRPr/>
            </a:lvl1pPr>
          </a:lstStyle>
          <a:p>
            <a:pPr>
              <a:defRPr/>
            </a:pPr>
            <a:fld id="{FCF57B63-48A1-45B6-9B59-9A1996F05096}"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922821D-FC45-45AE-9B99-E533A3AF7D00}"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7AD4A7BB-27F2-4067-BF9A-693E728051EB}"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ECCBF13C-E796-4EDF-85D9-5126EF9AC663}"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DE7F58C7-AD3B-412C-B767-1A9A39C31482}"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C81A5202-B47A-4819-A752-8F2D3292D107}"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16325A56-73D1-4D6C-8F32-AC913BA2F831}"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11F0B39-0B42-47E3-91FB-F1DB456D3F1D}"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262F9DE0-E49D-472D-B9D9-5224460ECCE9}"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17EA0E7-CFC3-4D54-974A-77EEAE1F4C9E}"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php.med.unsw.edu.au/embryology/images/1/1f/Basic_Heart_Development_Timeline.jpg" TargetMode="External"/><Relationship Id="rId1" Type="http://schemas.openxmlformats.org/officeDocument/2006/relationships/slideLayout" Target="../slideLayouts/slideLayout7.xml"/><Relationship Id="rId4" Type="http://schemas.openxmlformats.org/officeDocument/2006/relationships/hyperlink" Target="http://php.med.unsw.edu.au/embryology/index.php?title=File:Basic_Heart_Development_Timeline.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hyperlink" Target="http://news.bbc.co.uk/2/hi/health/6121868.s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www.nytimes.com/imagepages/2007/08/01/health/adam/19841Typesofmuscletissue.html" TargetMode="External"/><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hyperlink" Target="http://www.lab.anhb.uwa.edu.au/mb140/CorePages/Muscle/Muscle.htm" TargetMode="External"/><Relationship Id="rId5" Type="http://schemas.openxmlformats.org/officeDocument/2006/relationships/hyperlink" Target="http://www.lab.anhb.uwa.edu.au/.../Muscle/Muscle.htm" TargetMode="Externa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lab.anhb.uwa.edu.au/mb140/CorePages/Muscle/Muscle.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1387601" y="5517232"/>
            <a:ext cx="6400800" cy="971550"/>
          </a:xfrm>
          <a:solidFill>
            <a:schemeClr val="bg1"/>
          </a:solidFill>
        </p:spPr>
        <p:txBody>
          <a:bodyPr/>
          <a:lstStyle/>
          <a:p>
            <a:r>
              <a:rPr lang="hu-HU" sz="1800" dirty="0">
                <a:solidFill>
                  <a:srgbClr val="002060"/>
                </a:solidFill>
                <a:latin typeface="Calibri" panose="020F0502020204030204" pitchFamily="34" charset="0"/>
                <a:cs typeface="Calibri" panose="020F0502020204030204" pitchFamily="34" charset="0"/>
              </a:rPr>
              <a:t>H.-Minkó Krisztina</a:t>
            </a:r>
          </a:p>
          <a:p>
            <a:r>
              <a:rPr lang="hu-HU" sz="1800" dirty="0">
                <a:solidFill>
                  <a:srgbClr val="002060"/>
                </a:solidFill>
                <a:latin typeface="Calibri" panose="020F0502020204030204" pitchFamily="34" charset="0"/>
                <a:cs typeface="Calibri" panose="020F0502020204030204" pitchFamily="34" charset="0"/>
              </a:rPr>
              <a:t>SE, </a:t>
            </a:r>
            <a:r>
              <a:rPr lang="hu-HU" sz="1800" dirty="0">
                <a:solidFill>
                  <a:srgbClr val="002060"/>
                </a:solidFill>
                <a:effectLst>
                  <a:outerShdw blurRad="38100" dist="38100" dir="2700000" algn="tl">
                    <a:srgbClr val="C0C0C0"/>
                  </a:outerShdw>
                </a:effectLst>
                <a:latin typeface="Calibri" pitchFamily="34" charset="0"/>
                <a:cs typeface="Calibri" panose="020F0502020204030204" pitchFamily="34" charset="0"/>
              </a:rPr>
              <a:t>Anatómiai, Szövet- és Fejlődéstani Intézet </a:t>
            </a:r>
          </a:p>
          <a:p>
            <a:r>
              <a:rPr lang="hu-HU" sz="1800" dirty="0">
                <a:solidFill>
                  <a:srgbClr val="002060"/>
                </a:solidFill>
                <a:latin typeface="Calibri" panose="020F0502020204030204" pitchFamily="34" charset="0"/>
                <a:cs typeface="Calibri" panose="020F0502020204030204" pitchFamily="34" charset="0"/>
              </a:rPr>
              <a:t>2018. </a:t>
            </a:r>
            <a:r>
              <a:rPr lang="hu-HU" sz="1800">
                <a:solidFill>
                  <a:srgbClr val="002060"/>
                </a:solidFill>
                <a:latin typeface="Calibri" panose="020F0502020204030204" pitchFamily="34" charset="0"/>
                <a:cs typeface="Calibri" panose="020F0502020204030204" pitchFamily="34" charset="0"/>
              </a:rPr>
              <a:t>február 22. </a:t>
            </a:r>
            <a:r>
              <a:rPr lang="hu-HU" sz="1800" dirty="0">
                <a:solidFill>
                  <a:srgbClr val="002060"/>
                </a:solidFill>
                <a:latin typeface="Calibri" panose="020F0502020204030204" pitchFamily="34" charset="0"/>
                <a:cs typeface="Calibri" panose="020F0502020204030204" pitchFamily="34" charset="0"/>
              </a:rPr>
              <a:t>GYTK</a:t>
            </a:r>
          </a:p>
        </p:txBody>
      </p:sp>
      <p:pic>
        <p:nvPicPr>
          <p:cNvPr id="2054" name="Picture 6" descr="http://bigbackground.com/wp-content/uploads/2013/07/blue-heart-wallpa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0648"/>
            <a:ext cx="8960995"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ctrTitle"/>
          </p:nvPr>
        </p:nvSpPr>
        <p:spPr>
          <a:xfrm>
            <a:off x="755576" y="266403"/>
            <a:ext cx="7772400" cy="1470025"/>
          </a:xfrm>
        </p:spPr>
        <p:txBody>
          <a:bodyPr/>
          <a:lstStyle/>
          <a:p>
            <a:r>
              <a:rPr lang="hu-HU" sz="3600" dirty="0">
                <a:solidFill>
                  <a:schemeClr val="bg1"/>
                </a:solidFill>
                <a:latin typeface="Blackadder ITC" panose="04020505051007020D02" pitchFamily="82" charset="0"/>
              </a:rPr>
              <a:t>Szív, keringés, erek</a:t>
            </a:r>
          </a:p>
        </p:txBody>
      </p:sp>
    </p:spTree>
    <p:extLst>
      <p:ext uri="{BB962C8B-B14F-4D97-AF65-F5344CB8AC3E}">
        <p14:creationId xmlns:p14="http://schemas.microsoft.com/office/powerpoint/2010/main" val="335405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609600"/>
            <a:ext cx="9144000" cy="228600"/>
          </a:xfrm>
          <a:prstGeom prst="rect">
            <a:avLst/>
          </a:prstGeom>
          <a:solidFill>
            <a:schemeClr val="bg1"/>
          </a:solidFill>
          <a:ln w="9525">
            <a:noFill/>
            <a:miter lim="800000"/>
            <a:headEnd/>
            <a:tailEnd/>
          </a:ln>
        </p:spPr>
        <p:txBody>
          <a:bodyPr wrap="none" anchor="ctr"/>
          <a:lstStyle/>
          <a:p>
            <a:endParaRPr lang="hu-HU"/>
          </a:p>
        </p:txBody>
      </p:sp>
      <p:sp>
        <p:nvSpPr>
          <p:cNvPr id="134147" name="Rectangle 3"/>
          <p:cNvSpPr>
            <a:spLocks noChangeArrowheads="1"/>
          </p:cNvSpPr>
          <p:nvPr/>
        </p:nvSpPr>
        <p:spPr bwMode="auto">
          <a:xfrm>
            <a:off x="0" y="1066800"/>
            <a:ext cx="9144000" cy="76200"/>
          </a:xfrm>
          <a:prstGeom prst="rect">
            <a:avLst/>
          </a:prstGeom>
          <a:solidFill>
            <a:srgbClr val="CCCCCC"/>
          </a:solidFill>
          <a:ln w="9525">
            <a:noFill/>
            <a:miter lim="800000"/>
            <a:headEnd/>
            <a:tailEnd/>
          </a:ln>
        </p:spPr>
        <p:txBody>
          <a:bodyPr wrap="none" anchor="ctr"/>
          <a:lstStyle/>
          <a:p>
            <a:endParaRPr lang="hu-HU"/>
          </a:p>
        </p:txBody>
      </p:sp>
      <p:sp>
        <p:nvSpPr>
          <p:cNvPr id="134148" name="Rectangle 4"/>
          <p:cNvSpPr>
            <a:spLocks noGrp="1" noChangeArrowheads="1"/>
          </p:cNvSpPr>
          <p:nvPr>
            <p:ph type="title"/>
          </p:nvPr>
        </p:nvSpPr>
        <p:spPr>
          <a:xfrm>
            <a:off x="190500" y="260350"/>
            <a:ext cx="8763000" cy="519113"/>
          </a:xfrm>
        </p:spPr>
        <p:txBody>
          <a:bodyPr>
            <a:spAutoFit/>
          </a:bodyPr>
          <a:lstStyle/>
          <a:p>
            <a:pPr eaLnBrk="1" hangingPunct="1"/>
            <a:r>
              <a:rPr lang="hu-HU" sz="2800" dirty="0" err="1">
                <a:solidFill>
                  <a:srgbClr val="CC0000"/>
                </a:solidFill>
                <a:latin typeface="Calibri" panose="020F0502020204030204" pitchFamily="34" charset="0"/>
              </a:rPr>
              <a:t>Situs</a:t>
            </a:r>
            <a:r>
              <a:rPr lang="hu-HU" sz="2800" dirty="0">
                <a:solidFill>
                  <a:srgbClr val="CC0000"/>
                </a:solidFill>
                <a:latin typeface="Calibri" panose="020F0502020204030204" pitchFamily="34" charset="0"/>
              </a:rPr>
              <a:t> </a:t>
            </a:r>
            <a:r>
              <a:rPr lang="hu-HU" sz="2800" dirty="0" err="1">
                <a:solidFill>
                  <a:srgbClr val="CC0000"/>
                </a:solidFill>
                <a:latin typeface="Calibri" panose="020F0502020204030204" pitchFamily="34" charset="0"/>
              </a:rPr>
              <a:t>cordis</a:t>
            </a:r>
            <a:endParaRPr lang="en-US" sz="2800" dirty="0">
              <a:solidFill>
                <a:srgbClr val="CC0000"/>
              </a:solidFill>
              <a:latin typeface="Calibri" panose="020F0502020204030204" pitchFamily="34" charset="0"/>
            </a:endParaRPr>
          </a:p>
        </p:txBody>
      </p:sp>
      <p:pic>
        <p:nvPicPr>
          <p:cNvPr id="8197" name="Picture 5"/>
          <p:cNvPicPr>
            <a:picLocks noChangeAspect="1" noChangeArrowheads="1"/>
          </p:cNvPicPr>
          <p:nvPr/>
        </p:nvPicPr>
        <p:blipFill>
          <a:blip r:embed="rId3" cstate="print"/>
          <a:srcRect/>
          <a:stretch>
            <a:fillRect/>
          </a:stretch>
        </p:blipFill>
        <p:spPr bwMode="auto">
          <a:xfrm>
            <a:off x="862013" y="1268413"/>
            <a:ext cx="7418387" cy="4840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 calcmode="lin" valueType="num">
                                      <p:cBhvr>
                                        <p:cTn id="7" dur="500" fill="hold"/>
                                        <p:tgtEl>
                                          <p:spTgt spid="134147"/>
                                        </p:tgtEl>
                                        <p:attrNameLst>
                                          <p:attrName>ppt_w</p:attrName>
                                        </p:attrNameLst>
                                      </p:cBhvr>
                                      <p:tavLst>
                                        <p:tav tm="0">
                                          <p:val>
                                            <p:fltVal val="0"/>
                                          </p:val>
                                        </p:tav>
                                        <p:tav tm="100000">
                                          <p:val>
                                            <p:strVal val="#ppt_w"/>
                                          </p:val>
                                        </p:tav>
                                      </p:tavLst>
                                    </p:anim>
                                    <p:anim calcmode="lin" valueType="num">
                                      <p:cBhvr>
                                        <p:cTn id="8" dur="500" fill="hold"/>
                                        <p:tgtEl>
                                          <p:spTgt spid="13414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34148"/>
                                        </p:tgtEl>
                                        <p:attrNameLst>
                                          <p:attrName>style.visibility</p:attrName>
                                        </p:attrNameLst>
                                      </p:cBhvr>
                                      <p:to>
                                        <p:strVal val="visible"/>
                                      </p:to>
                                    </p:set>
                                    <p:animEffect transition="in" filter="dissolve">
                                      <p:cBhvr>
                                        <p:cTn id="12"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nimBg="1"/>
      <p:bldP spid="13414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323850" y="-171450"/>
            <a:ext cx="8229600" cy="1143000"/>
          </a:xfrm>
          <a:prstGeom prst="rect">
            <a:avLst/>
          </a:prstGeom>
          <a:noFill/>
          <a:ln w="9525">
            <a:noFill/>
            <a:miter lim="800000"/>
            <a:headEnd/>
            <a:tailEnd/>
          </a:ln>
          <a:effectLst/>
        </p:spPr>
        <p:txBody>
          <a:bodyPr anchor="ctr"/>
          <a:lstStyle/>
          <a:p>
            <a:pPr algn="ctr">
              <a:defRPr/>
            </a:pPr>
            <a:r>
              <a:rPr lang="hu-HU" sz="2400" dirty="0">
                <a:solidFill>
                  <a:srgbClr val="C00000"/>
                </a:solidFill>
                <a:latin typeface="Calibri" panose="020F0502020204030204" pitchFamily="34" charset="0"/>
              </a:rPr>
              <a:t>A szívburok (</a:t>
            </a:r>
            <a:r>
              <a:rPr lang="hu-HU" sz="2400" dirty="0" err="1">
                <a:solidFill>
                  <a:srgbClr val="C00000"/>
                </a:solidFill>
                <a:latin typeface="Calibri" panose="020F0502020204030204" pitchFamily="34" charset="0"/>
              </a:rPr>
              <a:t>pericardium</a:t>
            </a:r>
            <a:r>
              <a:rPr lang="hu-HU" sz="2400" dirty="0">
                <a:solidFill>
                  <a:srgbClr val="C00000"/>
                </a:solidFill>
                <a:latin typeface="Calibri" panose="020F0502020204030204" pitchFamily="34" charset="0"/>
              </a:rPr>
              <a:t>)</a:t>
            </a:r>
          </a:p>
        </p:txBody>
      </p:sp>
      <p:pic>
        <p:nvPicPr>
          <p:cNvPr id="9219" name="Picture 3" descr="pericardiumMAGYAR"/>
          <p:cNvPicPr>
            <a:picLocks noChangeAspect="1" noChangeArrowheads="1"/>
          </p:cNvPicPr>
          <p:nvPr/>
        </p:nvPicPr>
        <p:blipFill>
          <a:blip r:embed="rId2" cstate="print">
            <a:lum bright="16000"/>
          </a:blip>
          <a:srcRect/>
          <a:stretch>
            <a:fillRect/>
          </a:stretch>
        </p:blipFill>
        <p:spPr bwMode="auto">
          <a:xfrm>
            <a:off x="142875" y="4437063"/>
            <a:ext cx="4284663" cy="2109787"/>
          </a:xfrm>
          <a:prstGeom prst="rect">
            <a:avLst/>
          </a:prstGeom>
          <a:noFill/>
          <a:ln w="9525">
            <a:noFill/>
            <a:miter lim="800000"/>
            <a:headEnd/>
            <a:tailEnd/>
          </a:ln>
        </p:spPr>
      </p:pic>
      <p:pic>
        <p:nvPicPr>
          <p:cNvPr id="9220" name="Picture 4" descr="kivettszivMAGYAR"/>
          <p:cNvPicPr>
            <a:picLocks noChangeAspect="1" noChangeArrowheads="1"/>
          </p:cNvPicPr>
          <p:nvPr/>
        </p:nvPicPr>
        <p:blipFill>
          <a:blip r:embed="rId3" cstate="print">
            <a:lum bright="12000"/>
          </a:blip>
          <a:srcRect/>
          <a:stretch>
            <a:fillRect/>
          </a:stretch>
        </p:blipFill>
        <p:spPr bwMode="auto">
          <a:xfrm>
            <a:off x="4500563" y="2016125"/>
            <a:ext cx="4535487" cy="4508500"/>
          </a:xfrm>
          <a:prstGeom prst="rect">
            <a:avLst/>
          </a:prstGeom>
          <a:noFill/>
          <a:ln w="9525">
            <a:noFill/>
            <a:miter lim="800000"/>
            <a:headEnd/>
            <a:tailEnd/>
          </a:ln>
        </p:spPr>
      </p:pic>
      <p:sp>
        <p:nvSpPr>
          <p:cNvPr id="137221" name="Rectangle 5"/>
          <p:cNvSpPr>
            <a:spLocks noChangeArrowheads="1"/>
          </p:cNvSpPr>
          <p:nvPr/>
        </p:nvSpPr>
        <p:spPr bwMode="auto">
          <a:xfrm>
            <a:off x="107950" y="549275"/>
            <a:ext cx="8713788" cy="3706079"/>
          </a:xfrm>
          <a:prstGeom prst="rect">
            <a:avLst/>
          </a:prstGeom>
          <a:noFill/>
          <a:ln w="9525">
            <a:noFill/>
            <a:miter lim="800000"/>
            <a:headEnd/>
            <a:tailEnd/>
          </a:ln>
          <a:effectLst/>
        </p:spPr>
        <p:txBody>
          <a:bodyPr>
            <a:spAutoFit/>
          </a:bodyPr>
          <a:lstStyle/>
          <a:p>
            <a:pPr>
              <a:lnSpc>
                <a:spcPct val="150000"/>
              </a:lnSpc>
              <a:defRPr/>
            </a:pPr>
            <a:r>
              <a:rPr lang="hu-HU">
                <a:solidFill>
                  <a:srgbClr val="800000"/>
                </a:solidFill>
                <a:effectLst>
                  <a:outerShdw blurRad="38100" dist="38100" dir="2700000" algn="tl">
                    <a:srgbClr val="C0C0C0"/>
                  </a:outerShdw>
                </a:effectLst>
                <a:latin typeface="Calibri" panose="020F0502020204030204" pitchFamily="34" charset="0"/>
              </a:rPr>
              <a:t>A belső szervek, amelyek erős térfogatváltozásbnak és elmozdulásnak  vannak kitéve, savós üregekben helyezkednek el. Ezek minden oldalról zárt capillarisrések, amelyek egy fénylő, sima, savós hártyával (serosa) fedettek és egy bizonyos mennyiségű folyadékot tartalmaznak. </a:t>
            </a:r>
          </a:p>
          <a:p>
            <a:pPr>
              <a:lnSpc>
                <a:spcPct val="150000"/>
              </a:lnSpc>
              <a:defRPr/>
            </a:pPr>
            <a:r>
              <a:rPr lang="hu-HU" b="1">
                <a:solidFill>
                  <a:srgbClr val="800000"/>
                </a:solidFill>
                <a:effectLst>
                  <a:outerShdw blurRad="38100" dist="38100" dir="2700000" algn="tl">
                    <a:srgbClr val="C0C0C0"/>
                  </a:outerShdw>
                </a:effectLst>
                <a:latin typeface="Calibri" panose="020F0502020204030204" pitchFamily="34" charset="0"/>
              </a:rPr>
              <a:t>Visceralis lemez (serosa visceralis), parietalis lemez (serosa parietalis),</a:t>
            </a:r>
            <a:r>
              <a:rPr lang="hu-HU">
                <a:solidFill>
                  <a:srgbClr val="800000"/>
                </a:solidFill>
                <a:effectLst>
                  <a:outerShdw blurRad="38100" dist="38100" dir="2700000" algn="tl">
                    <a:srgbClr val="C0C0C0"/>
                  </a:outerShdw>
                </a:effectLst>
                <a:latin typeface="Calibri" panose="020F0502020204030204" pitchFamily="34" charset="0"/>
              </a:rPr>
              <a:t> áthajlanak egymásba általában a szervek kapujánál.</a:t>
            </a:r>
          </a:p>
          <a:p>
            <a:pPr>
              <a:lnSpc>
                <a:spcPct val="150000"/>
              </a:lnSpc>
              <a:defRPr/>
            </a:pPr>
            <a:endParaRPr lang="hu-HU">
              <a:solidFill>
                <a:srgbClr val="800000"/>
              </a:solidFill>
              <a:effectLst>
                <a:outerShdw blurRad="38100" dist="38100" dir="2700000" algn="tl">
                  <a:srgbClr val="C0C0C0"/>
                </a:outerShdw>
              </a:effectLst>
              <a:latin typeface="Calibri" panose="020F0502020204030204" pitchFamily="34" charset="0"/>
            </a:endParaRPr>
          </a:p>
          <a:p>
            <a:pPr>
              <a:lnSpc>
                <a:spcPct val="150000"/>
              </a:lnSpc>
              <a:defRPr/>
            </a:pPr>
            <a:r>
              <a:rPr lang="hu-HU" sz="1400" b="1">
                <a:solidFill>
                  <a:srgbClr val="800000"/>
                </a:solidFill>
                <a:effectLst>
                  <a:outerShdw blurRad="38100" dist="38100" dir="2700000" algn="tl">
                    <a:srgbClr val="C0C0C0"/>
                  </a:outerShdw>
                </a:effectLst>
                <a:latin typeface="Calibri" panose="020F0502020204030204" pitchFamily="34" charset="0"/>
              </a:rPr>
              <a:t>Epicardium:</a:t>
            </a:r>
            <a:r>
              <a:rPr lang="hu-HU" sz="1400">
                <a:solidFill>
                  <a:srgbClr val="800000"/>
                </a:solidFill>
                <a:effectLst>
                  <a:outerShdw blurRad="38100" dist="38100" dir="2700000" algn="tl">
                    <a:srgbClr val="C0C0C0"/>
                  </a:outerShdw>
                </a:effectLst>
                <a:latin typeface="Calibri" panose="020F0502020204030204" pitchFamily="34" charset="0"/>
              </a:rPr>
              <a:t> pericardium serosum, lamina visceralis</a:t>
            </a:r>
          </a:p>
          <a:p>
            <a:pPr>
              <a:lnSpc>
                <a:spcPct val="150000"/>
              </a:lnSpc>
              <a:defRPr/>
            </a:pPr>
            <a:r>
              <a:rPr lang="hu-HU" sz="1400" b="1">
                <a:solidFill>
                  <a:srgbClr val="800000"/>
                </a:solidFill>
                <a:effectLst>
                  <a:outerShdw blurRad="38100" dist="38100" dir="2700000" algn="tl">
                    <a:srgbClr val="C0C0C0"/>
                  </a:outerShdw>
                </a:effectLst>
                <a:latin typeface="Calibri" panose="020F0502020204030204" pitchFamily="34" charset="0"/>
              </a:rPr>
              <a:t>Pericardium:</a:t>
            </a:r>
            <a:r>
              <a:rPr lang="hu-HU" sz="1400">
                <a:solidFill>
                  <a:srgbClr val="800000"/>
                </a:solidFill>
                <a:effectLst>
                  <a:outerShdw blurRad="38100" dist="38100" dir="2700000" algn="tl">
                    <a:srgbClr val="C0C0C0"/>
                  </a:outerShdw>
                </a:effectLst>
                <a:latin typeface="Calibri" panose="020F0502020204030204" pitchFamily="34" charset="0"/>
              </a:rPr>
              <a:t> pericardium serosum, lamina parietalis</a:t>
            </a:r>
          </a:p>
          <a:p>
            <a:pPr>
              <a:lnSpc>
                <a:spcPct val="150000"/>
              </a:lnSpc>
              <a:defRPr/>
            </a:pPr>
            <a:r>
              <a:rPr lang="hu-HU" sz="1400">
                <a:solidFill>
                  <a:srgbClr val="800000"/>
                </a:solidFill>
                <a:effectLst>
                  <a:outerShdw blurRad="38100" dist="38100" dir="2700000" algn="tl">
                    <a:srgbClr val="C0C0C0"/>
                  </a:outerShdw>
                </a:effectLst>
                <a:latin typeface="Calibri" panose="020F0502020204030204" pitchFamily="34" charset="0"/>
              </a:rPr>
              <a:t>                     pericardium fibrosum erősíti	</a:t>
            </a:r>
          </a:p>
          <a:p>
            <a:pPr>
              <a:lnSpc>
                <a:spcPct val="150000"/>
              </a:lnSpc>
              <a:defRPr/>
            </a:pPr>
            <a:r>
              <a:rPr lang="hu-HU" sz="1400">
                <a:solidFill>
                  <a:srgbClr val="800000"/>
                </a:solidFill>
                <a:effectLst>
                  <a:outerShdw blurRad="38100" dist="38100" dir="2700000" algn="tl">
                    <a:srgbClr val="C0C0C0"/>
                  </a:outerShdw>
                </a:effectLst>
                <a:latin typeface="Calibri" panose="020F0502020204030204" pitchFamily="34" charset="0"/>
              </a:rPr>
              <a:t>	   tracheához, rekeszhez rögzül</a:t>
            </a:r>
          </a:p>
          <a:p>
            <a:pPr>
              <a:lnSpc>
                <a:spcPct val="150000"/>
              </a:lnSpc>
              <a:defRPr/>
            </a:pPr>
            <a:r>
              <a:rPr lang="hu-HU" sz="1400" b="1">
                <a:solidFill>
                  <a:srgbClr val="800000"/>
                </a:solidFill>
                <a:effectLst>
                  <a:outerShdw blurRad="38100" dist="38100" dir="2700000" algn="tl">
                    <a:srgbClr val="C0C0C0"/>
                  </a:outerShdw>
                </a:effectLst>
                <a:latin typeface="Calibri" panose="020F0502020204030204" pitchFamily="34" charset="0"/>
              </a:rPr>
              <a:t>Szív rögzítése:</a:t>
            </a:r>
            <a:r>
              <a:rPr lang="hu-HU" sz="1400">
                <a:solidFill>
                  <a:srgbClr val="800000"/>
                </a:solidFill>
                <a:effectLst>
                  <a:outerShdw blurRad="38100" dist="38100" dir="2700000" algn="tl">
                    <a:srgbClr val="C0C0C0"/>
                  </a:outerShdw>
                </a:effectLst>
                <a:latin typeface="Calibri" panose="020F0502020204030204" pitchFamily="34" charset="0"/>
              </a:rPr>
              <a:t> nagyvénák által  (vénás kereszt) </a:t>
            </a:r>
          </a:p>
          <a:p>
            <a:pPr>
              <a:lnSpc>
                <a:spcPct val="150000"/>
              </a:lnSpc>
              <a:defRPr/>
            </a:pPr>
            <a:r>
              <a:rPr lang="hu-HU" sz="1400">
                <a:solidFill>
                  <a:srgbClr val="800000"/>
                </a:solidFill>
                <a:effectLst>
                  <a:outerShdw blurRad="38100" dist="38100" dir="2700000" algn="tl">
                    <a:srgbClr val="C0C0C0"/>
                  </a:outerShdw>
                </a:effectLst>
                <a:latin typeface="Calibri" panose="020F0502020204030204" pitchFamily="34" charset="0"/>
              </a:rPr>
              <a:t>	       koponyaalaphoz, karokhoz, májhoz, </a:t>
            </a:r>
          </a:p>
          <a:p>
            <a:pPr>
              <a:lnSpc>
                <a:spcPct val="150000"/>
              </a:lnSpc>
              <a:defRPr/>
            </a:pPr>
            <a:r>
              <a:rPr lang="hu-HU" sz="1400">
                <a:solidFill>
                  <a:srgbClr val="800000"/>
                </a:solidFill>
                <a:effectLst>
                  <a:outerShdw blurRad="38100" dist="38100" dir="2700000" algn="tl">
                    <a:srgbClr val="C0C0C0"/>
                  </a:outerShdw>
                </a:effectLst>
                <a:latin typeface="Calibri" panose="020F0502020204030204" pitchFamily="34" charset="0"/>
              </a:rPr>
              <a:t>	       tüdőkhöz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embriokeringés"/>
          <p:cNvPicPr>
            <a:picLocks noChangeAspect="1" noChangeArrowheads="1"/>
          </p:cNvPicPr>
          <p:nvPr/>
        </p:nvPicPr>
        <p:blipFill>
          <a:blip r:embed="rId2" cstate="print"/>
          <a:srcRect/>
          <a:stretch>
            <a:fillRect/>
          </a:stretch>
        </p:blipFill>
        <p:spPr bwMode="auto">
          <a:xfrm>
            <a:off x="107950" y="1446213"/>
            <a:ext cx="6335713" cy="5295900"/>
          </a:xfrm>
          <a:prstGeom prst="rect">
            <a:avLst/>
          </a:prstGeom>
          <a:noFill/>
          <a:ln w="9525">
            <a:noFill/>
            <a:miter lim="800000"/>
            <a:headEnd/>
            <a:tailEnd/>
          </a:ln>
        </p:spPr>
      </p:pic>
      <p:pic>
        <p:nvPicPr>
          <p:cNvPr id="7172" name="Picture 4" descr="20020418embrio"/>
          <p:cNvPicPr>
            <a:picLocks noGrp="1" noChangeAspect="1" noChangeArrowheads="1"/>
          </p:cNvPicPr>
          <p:nvPr>
            <p:ph idx="1"/>
          </p:nvPr>
        </p:nvPicPr>
        <p:blipFill>
          <a:blip r:embed="rId3" cstate="print"/>
          <a:srcRect/>
          <a:stretch>
            <a:fillRect/>
          </a:stretch>
        </p:blipFill>
        <p:spPr>
          <a:xfrm>
            <a:off x="5867400" y="169863"/>
            <a:ext cx="3168650" cy="2322512"/>
          </a:xfrm>
          <a:noFill/>
        </p:spPr>
      </p:pic>
      <p:sp>
        <p:nvSpPr>
          <p:cNvPr id="5" name="Rectangle 4"/>
          <p:cNvSpPr>
            <a:spLocks noChangeArrowheads="1"/>
          </p:cNvSpPr>
          <p:nvPr/>
        </p:nvSpPr>
        <p:spPr bwMode="auto">
          <a:xfrm>
            <a:off x="169072" y="217766"/>
            <a:ext cx="8763000" cy="830997"/>
          </a:xfrm>
          <a:prstGeom prst="rect">
            <a:avLst/>
          </a:prstGeom>
          <a:noFill/>
          <a:ln w="9525">
            <a:noFill/>
            <a:miter lim="800000"/>
            <a:headEnd/>
            <a:tailEnd/>
          </a:ln>
        </p:spPr>
        <p:txBody>
          <a:bodyPr anchor="ctr">
            <a:spAutoFit/>
          </a:bodyPr>
          <a:lstStyle/>
          <a:p>
            <a:r>
              <a:rPr lang="hu-HU" sz="2400" b="1" dirty="0">
                <a:solidFill>
                  <a:srgbClr val="CC0000"/>
                </a:solidFill>
                <a:latin typeface="Calibri" panose="020F0502020204030204" pitchFamily="34" charset="0"/>
              </a:rPr>
              <a:t>A szív szerkezetét fejlődéséből</a:t>
            </a:r>
          </a:p>
          <a:p>
            <a:r>
              <a:rPr lang="hu-HU" sz="2400" b="1" dirty="0">
                <a:solidFill>
                  <a:srgbClr val="CC0000"/>
                </a:solidFill>
                <a:latin typeface="Calibri" panose="020F0502020204030204" pitchFamily="34" charset="0"/>
              </a:rPr>
              <a:t> érthetjük meg</a:t>
            </a:r>
            <a:endParaRPr lang="en-US" sz="2400" b="1" dirty="0">
              <a:solidFill>
                <a:srgbClr val="CC0000"/>
              </a:solidFill>
              <a:latin typeface="Calibri" panose="020F0502020204030204" pitchFamily="34" charset="0"/>
            </a:endParaRPr>
          </a:p>
        </p:txBody>
      </p:sp>
    </p:spTree>
    <p:extLst>
      <p:ext uri="{BB962C8B-B14F-4D97-AF65-F5344CB8AC3E}">
        <p14:creationId xmlns:p14="http://schemas.microsoft.com/office/powerpoint/2010/main" val="15531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evbio8e-fig-15-07-1"/>
          <p:cNvPicPr>
            <a:picLocks noChangeAspect="1" noChangeArrowheads="1"/>
          </p:cNvPicPr>
          <p:nvPr/>
        </p:nvPicPr>
        <p:blipFill>
          <a:blip r:embed="rId2" cstate="print"/>
          <a:srcRect/>
          <a:stretch>
            <a:fillRect/>
          </a:stretch>
        </p:blipFill>
        <p:spPr bwMode="auto">
          <a:xfrm>
            <a:off x="279400" y="457200"/>
            <a:ext cx="8531225" cy="6392863"/>
          </a:xfrm>
          <a:prstGeom prst="rect">
            <a:avLst/>
          </a:prstGeom>
          <a:noFill/>
          <a:ln w="9525">
            <a:noFill/>
            <a:miter lim="800000"/>
            <a:headEnd/>
            <a:tailEnd/>
          </a:ln>
        </p:spPr>
      </p:pic>
      <p:sp>
        <p:nvSpPr>
          <p:cNvPr id="10243" name="Rectangle 3"/>
          <p:cNvSpPr>
            <a:spLocks noChangeArrowheads="1"/>
          </p:cNvSpPr>
          <p:nvPr/>
        </p:nvSpPr>
        <p:spPr bwMode="auto">
          <a:xfrm>
            <a:off x="457200" y="5876925"/>
            <a:ext cx="8229600" cy="1143000"/>
          </a:xfrm>
          <a:prstGeom prst="rect">
            <a:avLst/>
          </a:prstGeom>
          <a:noFill/>
          <a:ln w="9525">
            <a:noFill/>
            <a:miter lim="800000"/>
            <a:headEnd/>
            <a:tailEnd/>
          </a:ln>
        </p:spPr>
        <p:txBody>
          <a:bodyPr anchor="ctr"/>
          <a:lstStyle/>
          <a:p>
            <a:pPr algn="ctr"/>
            <a:r>
              <a:rPr lang="en-US" altLang="ko-KR" sz="2000">
                <a:solidFill>
                  <a:schemeClr val="tx2"/>
                </a:solidFill>
                <a:ea typeface="굴림" pitchFamily="50" charset="-127"/>
              </a:rPr>
              <a:t>15.7  Cardiac looping and chamber formation</a:t>
            </a:r>
          </a:p>
        </p:txBody>
      </p:sp>
      <p:sp>
        <p:nvSpPr>
          <p:cNvPr id="138244" name="Rectangle 4"/>
          <p:cNvSpPr>
            <a:spLocks noChangeArrowheads="1"/>
          </p:cNvSpPr>
          <p:nvPr/>
        </p:nvSpPr>
        <p:spPr bwMode="auto">
          <a:xfrm>
            <a:off x="190500" y="260350"/>
            <a:ext cx="8763000" cy="457200"/>
          </a:xfrm>
          <a:prstGeom prst="rect">
            <a:avLst/>
          </a:prstGeom>
          <a:noFill/>
          <a:ln w="9525">
            <a:noFill/>
            <a:miter lim="800000"/>
            <a:headEnd/>
            <a:tailEnd/>
          </a:ln>
        </p:spPr>
        <p:txBody>
          <a:bodyPr anchor="ctr">
            <a:spAutoFit/>
          </a:bodyPr>
          <a:lstStyle/>
          <a:p>
            <a:pPr algn="ctr"/>
            <a:r>
              <a:rPr lang="hu-HU" sz="2400" dirty="0">
                <a:solidFill>
                  <a:srgbClr val="CC0000"/>
                </a:solidFill>
                <a:latin typeface="Calibri" panose="020F0502020204030204" pitchFamily="34" charset="0"/>
              </a:rPr>
              <a:t>A szív szerkezetét fejlődéséből érthetjük meg</a:t>
            </a:r>
            <a:endParaRPr lang="en-US" sz="2400" dirty="0">
              <a:solidFill>
                <a:srgbClr val="CC0000"/>
              </a:solidFill>
              <a:latin typeface="Calibri" panose="020F0502020204030204" pitchFamily="34" charset="0"/>
            </a:endParaRPr>
          </a:p>
        </p:txBody>
      </p:sp>
      <p:sp>
        <p:nvSpPr>
          <p:cNvPr id="10245" name="Text Box 5"/>
          <p:cNvSpPr txBox="1">
            <a:spLocks noChangeArrowheads="1"/>
          </p:cNvSpPr>
          <p:nvPr/>
        </p:nvSpPr>
        <p:spPr bwMode="auto">
          <a:xfrm>
            <a:off x="5940425" y="4437063"/>
            <a:ext cx="3225800" cy="1004887"/>
          </a:xfrm>
          <a:prstGeom prst="rect">
            <a:avLst/>
          </a:prstGeom>
          <a:noFill/>
          <a:ln w="9525">
            <a:noFill/>
            <a:miter lim="800000"/>
            <a:headEnd/>
            <a:tailEnd/>
          </a:ln>
        </p:spPr>
        <p:txBody>
          <a:bodyPr wrap="none">
            <a:spAutoFit/>
          </a:bodyPr>
          <a:lstStyle/>
          <a:p>
            <a:r>
              <a:rPr lang="hu-HU"/>
              <a:t>The interventricular septum divides the heart </a:t>
            </a:r>
          </a:p>
          <a:p>
            <a:r>
              <a:rPr lang="hu-HU"/>
              <a:t>into a right heart for the pulmonary </a:t>
            </a:r>
          </a:p>
          <a:p>
            <a:r>
              <a:rPr lang="hu-HU"/>
              <a:t>circulation and a left heart for the systemic </a:t>
            </a:r>
          </a:p>
          <a:p>
            <a:r>
              <a:rPr lang="hu-HU"/>
              <a:t>circulation.</a:t>
            </a:r>
          </a:p>
          <a:p>
            <a:r>
              <a:rPr lang="hu-HU"/>
              <a:t>Each half has an atrium and a ventricle.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dissolve">
                                      <p:cBhvr>
                                        <p:cTn id="7"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le:Basic Heart Development Timeline.jpg">
            <a:hlinkClick r:id="rId2"/>
          </p:cNvPr>
          <p:cNvPicPr>
            <a:picLocks noChangeAspect="1" noChangeArrowheads="1"/>
          </p:cNvPicPr>
          <p:nvPr/>
        </p:nvPicPr>
        <p:blipFill>
          <a:blip r:embed="rId3" cstate="print"/>
          <a:srcRect/>
          <a:stretch>
            <a:fillRect/>
          </a:stretch>
        </p:blipFill>
        <p:spPr bwMode="auto">
          <a:xfrm>
            <a:off x="0" y="2133600"/>
            <a:ext cx="8850313" cy="2965450"/>
          </a:xfrm>
          <a:prstGeom prst="rect">
            <a:avLst/>
          </a:prstGeom>
          <a:noFill/>
          <a:ln w="9525">
            <a:noFill/>
            <a:miter lim="800000"/>
            <a:headEnd/>
            <a:tailEnd/>
          </a:ln>
        </p:spPr>
      </p:pic>
      <p:sp>
        <p:nvSpPr>
          <p:cNvPr id="11267" name="Text Box 3"/>
          <p:cNvSpPr txBox="1">
            <a:spLocks noChangeArrowheads="1"/>
          </p:cNvSpPr>
          <p:nvPr/>
        </p:nvSpPr>
        <p:spPr bwMode="auto">
          <a:xfrm>
            <a:off x="447675" y="5970588"/>
            <a:ext cx="7034213" cy="274637"/>
          </a:xfrm>
          <a:prstGeom prst="rect">
            <a:avLst/>
          </a:prstGeom>
          <a:noFill/>
          <a:ln w="9525">
            <a:noFill/>
            <a:miter lim="800000"/>
            <a:headEnd/>
            <a:tailEnd/>
          </a:ln>
        </p:spPr>
        <p:txBody>
          <a:bodyPr wrap="none">
            <a:spAutoFit/>
          </a:bodyPr>
          <a:lstStyle/>
          <a:p>
            <a:r>
              <a:rPr lang="en-US">
                <a:hlinkClick r:id="rId4"/>
              </a:rPr>
              <a:t>http://php.med.unsw.edu.au/embryology/index.php?title=File:Basic_Heart_Development_Timeline.jpg</a:t>
            </a:r>
            <a:r>
              <a:rPr lang="en-US"/>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76200" y="457200"/>
            <a:ext cx="2800350" cy="3829050"/>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6086475" y="431800"/>
            <a:ext cx="3057525" cy="4076700"/>
          </a:xfrm>
          <a:prstGeom prst="rect">
            <a:avLst/>
          </a:prstGeom>
          <a:noFill/>
          <a:ln w="9525">
            <a:noFill/>
            <a:miter lim="800000"/>
            <a:headEnd/>
            <a:tailEnd/>
          </a:ln>
        </p:spPr>
      </p:pic>
      <p:pic>
        <p:nvPicPr>
          <p:cNvPr id="12292" name="Picture 4"/>
          <p:cNvPicPr>
            <a:picLocks noChangeAspect="1" noChangeArrowheads="1"/>
          </p:cNvPicPr>
          <p:nvPr/>
        </p:nvPicPr>
        <p:blipFill>
          <a:blip r:embed="rId5" cstate="print"/>
          <a:srcRect/>
          <a:stretch>
            <a:fillRect/>
          </a:stretch>
        </p:blipFill>
        <p:spPr bwMode="auto">
          <a:xfrm>
            <a:off x="838200" y="4684713"/>
            <a:ext cx="6029325" cy="2173287"/>
          </a:xfrm>
          <a:prstGeom prst="rect">
            <a:avLst/>
          </a:prstGeom>
          <a:noFill/>
          <a:ln w="9525">
            <a:noFill/>
            <a:miter lim="800000"/>
            <a:headEnd/>
            <a:tailEnd/>
          </a:ln>
        </p:spPr>
      </p:pic>
      <p:pic>
        <p:nvPicPr>
          <p:cNvPr id="12293" name="Picture 5"/>
          <p:cNvPicPr>
            <a:picLocks noChangeAspect="1" noChangeArrowheads="1"/>
          </p:cNvPicPr>
          <p:nvPr/>
        </p:nvPicPr>
        <p:blipFill>
          <a:blip r:embed="rId6" cstate="print"/>
          <a:srcRect/>
          <a:stretch>
            <a:fillRect/>
          </a:stretch>
        </p:blipFill>
        <p:spPr bwMode="auto">
          <a:xfrm>
            <a:off x="2895600" y="457200"/>
            <a:ext cx="3124200" cy="3276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zívelölnézet"/>
          <p:cNvPicPr>
            <a:picLocks noChangeAspect="1" noChangeArrowheads="1"/>
          </p:cNvPicPr>
          <p:nvPr/>
        </p:nvPicPr>
        <p:blipFill>
          <a:blip r:embed="rId2" cstate="print"/>
          <a:srcRect/>
          <a:stretch>
            <a:fillRect/>
          </a:stretch>
        </p:blipFill>
        <p:spPr bwMode="auto">
          <a:xfrm>
            <a:off x="5651500" y="1052513"/>
            <a:ext cx="3048000" cy="4537075"/>
          </a:xfrm>
          <a:prstGeom prst="rect">
            <a:avLst/>
          </a:prstGeom>
          <a:noFill/>
          <a:ln w="9525">
            <a:noFill/>
            <a:miter lim="800000"/>
            <a:headEnd/>
            <a:tailEnd/>
          </a:ln>
        </p:spPr>
      </p:pic>
      <p:pic>
        <p:nvPicPr>
          <p:cNvPr id="13315" name="Picture 5" descr="szívelölnézet2"/>
          <p:cNvPicPr>
            <a:picLocks noChangeAspect="1" noChangeArrowheads="1"/>
          </p:cNvPicPr>
          <p:nvPr/>
        </p:nvPicPr>
        <p:blipFill>
          <a:blip r:embed="rId3" cstate="print"/>
          <a:srcRect/>
          <a:stretch>
            <a:fillRect/>
          </a:stretch>
        </p:blipFill>
        <p:spPr bwMode="auto">
          <a:xfrm>
            <a:off x="787400" y="909638"/>
            <a:ext cx="3208338" cy="4392612"/>
          </a:xfrm>
          <a:prstGeom prst="rect">
            <a:avLst/>
          </a:prstGeom>
          <a:noFill/>
          <a:ln w="9525">
            <a:noFill/>
            <a:miter lim="800000"/>
            <a:headEnd/>
            <a:tailEnd/>
          </a:ln>
        </p:spPr>
      </p:pic>
      <p:sp>
        <p:nvSpPr>
          <p:cNvPr id="3080" name="Rectangle 8"/>
          <p:cNvSpPr>
            <a:spLocks noGrp="1" noChangeArrowheads="1"/>
          </p:cNvSpPr>
          <p:nvPr>
            <p:ph type="title"/>
          </p:nvPr>
        </p:nvSpPr>
        <p:spPr>
          <a:xfrm>
            <a:off x="457200" y="44450"/>
            <a:ext cx="8229600" cy="1143000"/>
          </a:xfrm>
        </p:spPr>
        <p:txBody>
          <a:bodyPr/>
          <a:lstStyle/>
          <a:p>
            <a:pPr eaLnBrk="1" hangingPunct="1">
              <a:defRPr/>
            </a:pPr>
            <a:r>
              <a:rPr lang="hu-HU" sz="3600" dirty="0">
                <a:solidFill>
                  <a:srgbClr val="C00000"/>
                </a:solidFill>
                <a:latin typeface="Calibri" panose="020F0502020204030204" pitchFamily="34" charset="0"/>
              </a:rPr>
              <a:t>Szív: felszínek</a:t>
            </a:r>
          </a:p>
        </p:txBody>
      </p:sp>
      <p:sp>
        <p:nvSpPr>
          <p:cNvPr id="3081" name="Text Box 9"/>
          <p:cNvSpPr txBox="1">
            <a:spLocks noChangeArrowheads="1"/>
          </p:cNvSpPr>
          <p:nvPr/>
        </p:nvSpPr>
        <p:spPr bwMode="auto">
          <a:xfrm>
            <a:off x="3348038" y="5878513"/>
            <a:ext cx="1377950" cy="366712"/>
          </a:xfrm>
          <a:prstGeom prst="rect">
            <a:avLst/>
          </a:prstGeom>
          <a:no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rPr>
              <a:t>Apex cordis</a:t>
            </a:r>
          </a:p>
        </p:txBody>
      </p:sp>
      <p:sp>
        <p:nvSpPr>
          <p:cNvPr id="3082" name="Text Box 10"/>
          <p:cNvSpPr txBox="1">
            <a:spLocks noChangeArrowheads="1"/>
          </p:cNvSpPr>
          <p:nvPr/>
        </p:nvSpPr>
        <p:spPr bwMode="auto">
          <a:xfrm>
            <a:off x="4211638" y="1844675"/>
            <a:ext cx="1416050" cy="366713"/>
          </a:xfrm>
          <a:prstGeom prst="rect">
            <a:avLst/>
          </a:prstGeom>
          <a:no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rPr>
              <a:t>Basis cordis</a:t>
            </a:r>
          </a:p>
        </p:txBody>
      </p:sp>
      <p:sp>
        <p:nvSpPr>
          <p:cNvPr id="3083" name="Text Box 11"/>
          <p:cNvSpPr txBox="1">
            <a:spLocks noChangeArrowheads="1"/>
          </p:cNvSpPr>
          <p:nvPr/>
        </p:nvSpPr>
        <p:spPr bwMode="auto">
          <a:xfrm>
            <a:off x="368300" y="5013325"/>
            <a:ext cx="1035050" cy="641350"/>
          </a:xfrm>
          <a:prstGeom prst="rect">
            <a:avLst/>
          </a:prstGeom>
          <a:noFill/>
          <a:ln w="9525">
            <a:noFill/>
            <a:miter lim="800000"/>
            <a:headEnd/>
            <a:tailEnd/>
          </a:ln>
          <a:effectLst/>
        </p:spPr>
        <p:txBody>
          <a:bodyPr wrap="none">
            <a:spAutoFit/>
          </a:bodyPr>
          <a:lstStyle/>
          <a:p>
            <a:pPr algn="r">
              <a:defRPr/>
            </a:pPr>
            <a:r>
              <a:rPr lang="hu-HU" sz="1800">
                <a:effectLst>
                  <a:outerShdw blurRad="38100" dist="38100" dir="2700000" algn="tl">
                    <a:srgbClr val="C0C0C0"/>
                  </a:outerShdw>
                </a:effectLst>
              </a:rPr>
              <a:t>Facies </a:t>
            </a:r>
          </a:p>
          <a:p>
            <a:pPr algn="r">
              <a:defRPr/>
            </a:pPr>
            <a:r>
              <a:rPr lang="hu-HU" sz="1800">
                <a:effectLst>
                  <a:outerShdw blurRad="38100" dist="38100" dir="2700000" algn="tl">
                    <a:srgbClr val="C0C0C0"/>
                  </a:outerShdw>
                </a:effectLst>
              </a:rPr>
              <a:t>sternalis</a:t>
            </a:r>
          </a:p>
        </p:txBody>
      </p:sp>
      <p:sp>
        <p:nvSpPr>
          <p:cNvPr id="3084" name="Text Box 12"/>
          <p:cNvSpPr txBox="1">
            <a:spLocks noChangeArrowheads="1"/>
          </p:cNvSpPr>
          <p:nvPr/>
        </p:nvSpPr>
        <p:spPr bwMode="auto">
          <a:xfrm>
            <a:off x="6121400" y="6230938"/>
            <a:ext cx="2482850" cy="366712"/>
          </a:xfrm>
          <a:prstGeom prst="rect">
            <a:avLst/>
          </a:prstGeom>
          <a:no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rPr>
              <a:t>Facies diaphragmatica</a:t>
            </a:r>
          </a:p>
        </p:txBody>
      </p:sp>
      <p:sp>
        <p:nvSpPr>
          <p:cNvPr id="3085" name="Text Box 13"/>
          <p:cNvSpPr txBox="1">
            <a:spLocks noChangeArrowheads="1"/>
          </p:cNvSpPr>
          <p:nvPr/>
        </p:nvSpPr>
        <p:spPr bwMode="auto">
          <a:xfrm>
            <a:off x="4067175" y="3644900"/>
            <a:ext cx="1568450" cy="641350"/>
          </a:xfrm>
          <a:prstGeom prst="rect">
            <a:avLst/>
          </a:prstGeom>
          <a:noFill/>
          <a:ln w="9525">
            <a:noFill/>
            <a:miter lim="800000"/>
            <a:headEnd/>
            <a:tailEnd/>
          </a:ln>
          <a:effectLst/>
        </p:spPr>
        <p:txBody>
          <a:bodyPr wrap="none">
            <a:spAutoFit/>
          </a:bodyPr>
          <a:lstStyle/>
          <a:p>
            <a:pPr algn="r">
              <a:defRPr/>
            </a:pPr>
            <a:r>
              <a:rPr lang="hu-HU" sz="1800">
                <a:effectLst>
                  <a:outerShdw blurRad="38100" dist="38100" dir="2700000" algn="tl">
                    <a:srgbClr val="C0C0C0"/>
                  </a:outerShdw>
                </a:effectLst>
              </a:rPr>
              <a:t>Facies</a:t>
            </a:r>
          </a:p>
          <a:p>
            <a:pPr algn="r">
              <a:defRPr/>
            </a:pPr>
            <a:r>
              <a:rPr lang="hu-HU" sz="1800">
                <a:effectLst>
                  <a:outerShdw blurRad="38100" dist="38100" dir="2700000" algn="tl">
                    <a:srgbClr val="C0C0C0"/>
                  </a:outerShdw>
                </a:effectLst>
              </a:rPr>
              <a:t> mediastinalis</a:t>
            </a:r>
          </a:p>
        </p:txBody>
      </p:sp>
      <p:sp>
        <p:nvSpPr>
          <p:cNvPr id="3090" name="AutoShape 18"/>
          <p:cNvSpPr>
            <a:spLocks noChangeArrowheads="1"/>
          </p:cNvSpPr>
          <p:nvPr/>
        </p:nvSpPr>
        <p:spPr bwMode="auto">
          <a:xfrm rot="-2998428">
            <a:off x="864394" y="3898107"/>
            <a:ext cx="1584325" cy="1366837"/>
          </a:xfrm>
          <a:prstGeom prst="notchedRightArrow">
            <a:avLst>
              <a:gd name="adj1" fmla="val 50000"/>
              <a:gd name="adj2" fmla="val 28978"/>
            </a:avLst>
          </a:prstGeom>
          <a:noFill/>
          <a:ln w="28575">
            <a:solidFill>
              <a:srgbClr val="4D4D4D"/>
            </a:solidFill>
            <a:miter lim="800000"/>
            <a:headEnd/>
            <a:tailEnd/>
          </a:ln>
          <a:effectLst>
            <a:outerShdw dist="107763" dir="2700000" algn="ctr" rotWithShape="0">
              <a:schemeClr val="bg2">
                <a:alpha val="50000"/>
              </a:schemeClr>
            </a:outerShdw>
          </a:effectLst>
        </p:spPr>
        <p:txBody>
          <a:bodyPr wrap="none" anchor="ctr"/>
          <a:lstStyle/>
          <a:p>
            <a:pPr>
              <a:defRPr/>
            </a:pPr>
            <a:endParaRPr lang="hu-HU"/>
          </a:p>
        </p:txBody>
      </p:sp>
      <p:sp>
        <p:nvSpPr>
          <p:cNvPr id="3091" name="AutoShape 19"/>
          <p:cNvSpPr>
            <a:spLocks noChangeArrowheads="1"/>
          </p:cNvSpPr>
          <p:nvPr/>
        </p:nvSpPr>
        <p:spPr bwMode="auto">
          <a:xfrm rot="-18759069">
            <a:off x="5401469" y="2961482"/>
            <a:ext cx="1584325" cy="1366837"/>
          </a:xfrm>
          <a:prstGeom prst="notchedRightArrow">
            <a:avLst>
              <a:gd name="adj1" fmla="val 50000"/>
              <a:gd name="adj2" fmla="val 28978"/>
            </a:avLst>
          </a:prstGeom>
          <a:noFill/>
          <a:ln w="28575">
            <a:solidFill>
              <a:srgbClr val="4D4D4D"/>
            </a:solidFill>
            <a:miter lim="800000"/>
            <a:headEnd/>
            <a:tailEnd/>
          </a:ln>
          <a:effectLst>
            <a:outerShdw dist="107763" dir="2700000" algn="ctr" rotWithShape="0">
              <a:schemeClr val="bg2">
                <a:alpha val="50000"/>
              </a:schemeClr>
            </a:outerShdw>
          </a:effectLst>
        </p:spPr>
        <p:txBody>
          <a:bodyPr wrap="none" anchor="ctr"/>
          <a:lstStyle/>
          <a:p>
            <a:pPr>
              <a:defRPr/>
            </a:pPr>
            <a:endParaRPr lang="hu-HU"/>
          </a:p>
        </p:txBody>
      </p:sp>
      <p:sp>
        <p:nvSpPr>
          <p:cNvPr id="3092" name="AutoShape 20"/>
          <p:cNvSpPr>
            <a:spLocks noChangeArrowheads="1"/>
          </p:cNvSpPr>
          <p:nvPr/>
        </p:nvSpPr>
        <p:spPr bwMode="auto">
          <a:xfrm rot="16200000">
            <a:off x="6912769" y="5122069"/>
            <a:ext cx="720725" cy="1366837"/>
          </a:xfrm>
          <a:prstGeom prst="notchedRightArrow">
            <a:avLst>
              <a:gd name="adj1" fmla="val 50000"/>
              <a:gd name="adj2" fmla="val 25000"/>
            </a:avLst>
          </a:prstGeom>
          <a:noFill/>
          <a:ln w="28575">
            <a:solidFill>
              <a:srgbClr val="4D4D4D"/>
            </a:solidFill>
            <a:miter lim="800000"/>
            <a:headEnd/>
            <a:tailEnd/>
          </a:ln>
          <a:effectLst>
            <a:outerShdw dist="107763" dir="2700000" algn="ctr" rotWithShape="0">
              <a:schemeClr val="bg2">
                <a:alpha val="50000"/>
              </a:schemeClr>
            </a:outerShdw>
          </a:effectLst>
        </p:spPr>
        <p:txBody>
          <a:bodyPr wrap="none" anchor="ctr"/>
          <a:lstStyle/>
          <a:p>
            <a:pPr>
              <a:defRPr/>
            </a:pPr>
            <a:endParaRPr lang="hu-HU"/>
          </a:p>
        </p:txBody>
      </p:sp>
      <p:sp>
        <p:nvSpPr>
          <p:cNvPr id="13325" name="Line 22"/>
          <p:cNvSpPr>
            <a:spLocks noChangeShapeType="1"/>
          </p:cNvSpPr>
          <p:nvPr/>
        </p:nvSpPr>
        <p:spPr bwMode="auto">
          <a:xfrm>
            <a:off x="3635375" y="5302250"/>
            <a:ext cx="431800" cy="647700"/>
          </a:xfrm>
          <a:prstGeom prst="line">
            <a:avLst/>
          </a:prstGeom>
          <a:noFill/>
          <a:ln w="38100">
            <a:solidFill>
              <a:schemeClr val="tx1"/>
            </a:solidFill>
            <a:prstDash val="sysDot"/>
            <a:round/>
            <a:headEnd type="arrow" w="med" len="med"/>
            <a:tailEnd/>
          </a:ln>
        </p:spPr>
        <p:txBody>
          <a:bodyPr/>
          <a:lstStyle/>
          <a:p>
            <a:endParaRPr lang="hu-HU"/>
          </a:p>
        </p:txBody>
      </p:sp>
      <p:sp>
        <p:nvSpPr>
          <p:cNvPr id="13326" name="Line 23"/>
          <p:cNvSpPr>
            <a:spLocks noChangeShapeType="1"/>
          </p:cNvSpPr>
          <p:nvPr/>
        </p:nvSpPr>
        <p:spPr bwMode="auto">
          <a:xfrm flipV="1">
            <a:off x="4643438" y="5373688"/>
            <a:ext cx="1081087" cy="647700"/>
          </a:xfrm>
          <a:prstGeom prst="line">
            <a:avLst/>
          </a:prstGeom>
          <a:noFill/>
          <a:ln w="38100">
            <a:solidFill>
              <a:schemeClr val="tx1"/>
            </a:solidFill>
            <a:prstDash val="sysDot"/>
            <a:round/>
            <a:headEnd/>
            <a:tailEnd type="arrow" w="med" len="med"/>
          </a:ln>
        </p:spPr>
        <p:txBody>
          <a:bodyPr/>
          <a:lstStyle/>
          <a:p>
            <a:endParaRPr lang="hu-HU"/>
          </a:p>
        </p:txBody>
      </p:sp>
      <p:sp>
        <p:nvSpPr>
          <p:cNvPr id="13327" name="Line 25"/>
          <p:cNvSpPr>
            <a:spLocks noChangeShapeType="1"/>
          </p:cNvSpPr>
          <p:nvPr/>
        </p:nvSpPr>
        <p:spPr bwMode="auto">
          <a:xfrm flipH="1">
            <a:off x="2700338" y="2205038"/>
            <a:ext cx="1584325" cy="647700"/>
          </a:xfrm>
          <a:prstGeom prst="line">
            <a:avLst/>
          </a:prstGeom>
          <a:noFill/>
          <a:ln w="57150">
            <a:solidFill>
              <a:schemeClr val="tx1"/>
            </a:solidFill>
            <a:prstDash val="sysDot"/>
            <a:round/>
            <a:headEnd/>
            <a:tailEnd type="triangle" w="med" len="med"/>
          </a:ln>
        </p:spPr>
        <p:txBody>
          <a:bodyPr/>
          <a:lstStyle/>
          <a:p>
            <a:endParaRPr lang="hu-HU"/>
          </a:p>
        </p:txBody>
      </p:sp>
      <p:sp>
        <p:nvSpPr>
          <p:cNvPr id="13328" name="Line 26"/>
          <p:cNvSpPr>
            <a:spLocks noChangeShapeType="1"/>
          </p:cNvSpPr>
          <p:nvPr/>
        </p:nvSpPr>
        <p:spPr bwMode="auto">
          <a:xfrm>
            <a:off x="5435600" y="2205038"/>
            <a:ext cx="1512888" cy="647700"/>
          </a:xfrm>
          <a:prstGeom prst="line">
            <a:avLst/>
          </a:prstGeom>
          <a:noFill/>
          <a:ln w="57150">
            <a:solidFill>
              <a:schemeClr val="tx1"/>
            </a:solidFill>
            <a:prstDash val="sysDot"/>
            <a:round/>
            <a:headEnd/>
            <a:tailEnd type="triangle" w="med" len="med"/>
          </a:ln>
        </p:spPr>
        <p:txBody>
          <a:bodyPr/>
          <a:lstStyle/>
          <a:p>
            <a:endParaRPr lang="hu-H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a:xfrm>
            <a:off x="446088" y="-17463"/>
            <a:ext cx="8229600" cy="1143001"/>
          </a:xfrm>
          <a:effectLst>
            <a:outerShdw dist="35921" dir="2700000" algn="ctr" rotWithShape="0">
              <a:schemeClr val="bg2">
                <a:alpha val="50000"/>
              </a:schemeClr>
            </a:outerShdw>
          </a:effectLst>
        </p:spPr>
        <p:txBody>
          <a:bodyPr/>
          <a:lstStyle/>
          <a:p>
            <a:pPr algn="l" eaLnBrk="1" hangingPunct="1">
              <a:defRPr/>
            </a:pPr>
            <a:r>
              <a:rPr lang="hu-HU" sz="2800" dirty="0">
                <a:solidFill>
                  <a:srgbClr val="C00000"/>
                </a:solidFill>
                <a:latin typeface="Calibri" panose="020F0502020204030204" pitchFamily="34" charset="0"/>
              </a:rPr>
              <a:t>Szív: külső felszín (</a:t>
            </a:r>
            <a:r>
              <a:rPr lang="hu-HU" sz="2800" dirty="0" err="1">
                <a:solidFill>
                  <a:srgbClr val="C00000"/>
                </a:solidFill>
                <a:latin typeface="Calibri" panose="020F0502020204030204" pitchFamily="34" charset="0"/>
              </a:rPr>
              <a:t>facies</a:t>
            </a:r>
            <a:r>
              <a:rPr lang="hu-HU" sz="2800" dirty="0">
                <a:solidFill>
                  <a:srgbClr val="C00000"/>
                </a:solidFill>
                <a:latin typeface="Calibri" panose="020F0502020204030204" pitchFamily="34" charset="0"/>
              </a:rPr>
              <a:t> </a:t>
            </a:r>
            <a:r>
              <a:rPr lang="hu-HU" sz="2800" dirty="0" err="1">
                <a:solidFill>
                  <a:srgbClr val="C00000"/>
                </a:solidFill>
                <a:latin typeface="Calibri" panose="020F0502020204030204" pitchFamily="34" charset="0"/>
              </a:rPr>
              <a:t>sternalis</a:t>
            </a:r>
            <a:r>
              <a:rPr lang="hu-HU" sz="2800" dirty="0">
                <a:solidFill>
                  <a:srgbClr val="C00000"/>
                </a:solidFill>
                <a:latin typeface="Calibri" panose="020F0502020204030204" pitchFamily="34" charset="0"/>
              </a:rPr>
              <a:t>)</a:t>
            </a:r>
          </a:p>
        </p:txBody>
      </p:sp>
      <p:pic>
        <p:nvPicPr>
          <p:cNvPr id="14339" name="Picture 5" descr="szívelölnézet2"/>
          <p:cNvPicPr>
            <a:picLocks noChangeAspect="1" noChangeArrowheads="1"/>
          </p:cNvPicPr>
          <p:nvPr/>
        </p:nvPicPr>
        <p:blipFill>
          <a:blip r:embed="rId2" cstate="print"/>
          <a:srcRect/>
          <a:stretch>
            <a:fillRect/>
          </a:stretch>
        </p:blipFill>
        <p:spPr bwMode="auto">
          <a:xfrm>
            <a:off x="2503488" y="908050"/>
            <a:ext cx="3868737" cy="5570538"/>
          </a:xfrm>
          <a:prstGeom prst="rect">
            <a:avLst/>
          </a:prstGeom>
          <a:noFill/>
          <a:ln w="9525">
            <a:noFill/>
            <a:miter lim="800000"/>
            <a:headEnd/>
            <a:tailEnd/>
          </a:ln>
        </p:spPr>
      </p:pic>
      <p:sp>
        <p:nvSpPr>
          <p:cNvPr id="4103" name="Text Box 7"/>
          <p:cNvSpPr txBox="1">
            <a:spLocks noChangeArrowheads="1"/>
          </p:cNvSpPr>
          <p:nvPr/>
        </p:nvSpPr>
        <p:spPr bwMode="auto">
          <a:xfrm>
            <a:off x="5845175" y="6399213"/>
            <a:ext cx="1262974" cy="369332"/>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Apex cordis</a:t>
            </a:r>
          </a:p>
        </p:txBody>
      </p:sp>
      <p:sp>
        <p:nvSpPr>
          <p:cNvPr id="4106" name="Text Box 10"/>
          <p:cNvSpPr txBox="1">
            <a:spLocks noChangeArrowheads="1"/>
          </p:cNvSpPr>
          <p:nvPr/>
        </p:nvSpPr>
        <p:spPr bwMode="auto">
          <a:xfrm>
            <a:off x="5995988" y="987425"/>
            <a:ext cx="730250" cy="36671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Aorta</a:t>
            </a:r>
          </a:p>
        </p:txBody>
      </p:sp>
      <p:sp>
        <p:nvSpPr>
          <p:cNvPr id="4107" name="Text Box 11"/>
          <p:cNvSpPr txBox="1">
            <a:spLocks noChangeArrowheads="1"/>
          </p:cNvSpPr>
          <p:nvPr/>
        </p:nvSpPr>
        <p:spPr bwMode="auto">
          <a:xfrm>
            <a:off x="5921375" y="1624013"/>
            <a:ext cx="1999393" cy="369332"/>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Truncus pulmonalis</a:t>
            </a:r>
          </a:p>
        </p:txBody>
      </p:sp>
      <p:sp>
        <p:nvSpPr>
          <p:cNvPr id="4108" name="Text Box 12"/>
          <p:cNvSpPr txBox="1">
            <a:spLocks noChangeArrowheads="1"/>
          </p:cNvSpPr>
          <p:nvPr/>
        </p:nvSpPr>
        <p:spPr bwMode="auto">
          <a:xfrm>
            <a:off x="468313" y="1703388"/>
            <a:ext cx="1956177" cy="369332"/>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Vena cava superior</a:t>
            </a:r>
          </a:p>
        </p:txBody>
      </p:sp>
      <p:sp>
        <p:nvSpPr>
          <p:cNvPr id="4109" name="Text Box 13"/>
          <p:cNvSpPr txBox="1">
            <a:spLocks noChangeArrowheads="1"/>
          </p:cNvSpPr>
          <p:nvPr/>
        </p:nvSpPr>
        <p:spPr bwMode="auto">
          <a:xfrm>
            <a:off x="630238" y="2738438"/>
            <a:ext cx="1925637" cy="641350"/>
          </a:xfrm>
          <a:prstGeom prst="rect">
            <a:avLst/>
          </a:prstGeom>
          <a:solidFill>
            <a:schemeClr val="bg1"/>
          </a:solidFill>
          <a:ln w="9525">
            <a:noFill/>
            <a:miter lim="800000"/>
            <a:headEnd/>
            <a:tailEnd/>
          </a:ln>
          <a:effectLst/>
        </p:spPr>
        <p:txBody>
          <a:bodyPr>
            <a:spAutoFit/>
          </a:bodyPr>
          <a:lstStyle/>
          <a:p>
            <a:pPr algn="ctr">
              <a:defRPr/>
            </a:pPr>
            <a:r>
              <a:rPr lang="hu-HU" sz="1800">
                <a:effectLst>
                  <a:outerShdw blurRad="38100" dist="38100" dir="2700000" algn="tl">
                    <a:srgbClr val="C0C0C0"/>
                  </a:outerShdw>
                </a:effectLst>
                <a:latin typeface="Calibri" panose="020F0502020204030204" pitchFamily="34" charset="0"/>
              </a:rPr>
              <a:t>Jobb fülcse</a:t>
            </a:r>
          </a:p>
          <a:p>
            <a:pPr algn="ctr">
              <a:defRPr/>
            </a:pPr>
            <a:r>
              <a:rPr lang="hu-HU" sz="1800">
                <a:effectLst>
                  <a:outerShdw blurRad="38100" dist="38100" dir="2700000" algn="tl">
                    <a:srgbClr val="C0C0C0"/>
                  </a:outerShdw>
                </a:effectLst>
                <a:latin typeface="Calibri" panose="020F0502020204030204" pitchFamily="34" charset="0"/>
              </a:rPr>
              <a:t>(auricula dextra)</a:t>
            </a:r>
          </a:p>
        </p:txBody>
      </p:sp>
      <p:sp>
        <p:nvSpPr>
          <p:cNvPr id="4111" name="Text Box 15"/>
          <p:cNvSpPr txBox="1">
            <a:spLocks noChangeArrowheads="1"/>
          </p:cNvSpPr>
          <p:nvPr/>
        </p:nvSpPr>
        <p:spPr bwMode="auto">
          <a:xfrm>
            <a:off x="6414631" y="3136900"/>
            <a:ext cx="1794787" cy="646331"/>
          </a:xfrm>
          <a:prstGeom prst="rect">
            <a:avLst/>
          </a:prstGeom>
          <a:solidFill>
            <a:schemeClr val="bg1"/>
          </a:solidFill>
          <a:ln w="9525">
            <a:noFill/>
            <a:miter lim="800000"/>
            <a:headEnd/>
            <a:tailEnd/>
          </a:ln>
          <a:effectLst/>
        </p:spPr>
        <p:txBody>
          <a:bodyPr wrap="none">
            <a:spAutoFit/>
          </a:bodyPr>
          <a:lstStyle/>
          <a:p>
            <a:pPr algn="ctr">
              <a:defRPr/>
            </a:pPr>
            <a:r>
              <a:rPr lang="hu-HU" sz="1800">
                <a:effectLst>
                  <a:outerShdw blurRad="38100" dist="38100" dir="2700000" algn="tl">
                    <a:srgbClr val="C0C0C0"/>
                  </a:outerShdw>
                </a:effectLst>
                <a:latin typeface="Calibri" panose="020F0502020204030204" pitchFamily="34" charset="0"/>
              </a:rPr>
              <a:t>Bal fülcse</a:t>
            </a:r>
          </a:p>
          <a:p>
            <a:pPr algn="ctr">
              <a:defRPr/>
            </a:pPr>
            <a:r>
              <a:rPr lang="hu-HU" sz="1800">
                <a:effectLst>
                  <a:outerShdw blurRad="38100" dist="38100" dir="2700000" algn="tl">
                    <a:srgbClr val="C0C0C0"/>
                  </a:outerShdw>
                </a:effectLst>
                <a:latin typeface="Calibri" panose="020F0502020204030204" pitchFamily="34" charset="0"/>
              </a:rPr>
              <a:t>(auricula sinistra)</a:t>
            </a:r>
          </a:p>
        </p:txBody>
      </p:sp>
      <p:sp>
        <p:nvSpPr>
          <p:cNvPr id="4112" name="Text Box 16"/>
          <p:cNvSpPr txBox="1">
            <a:spLocks noChangeArrowheads="1"/>
          </p:cNvSpPr>
          <p:nvPr/>
        </p:nvSpPr>
        <p:spPr bwMode="auto">
          <a:xfrm>
            <a:off x="323850" y="4156075"/>
            <a:ext cx="2232025" cy="641350"/>
          </a:xfrm>
          <a:prstGeom prst="rect">
            <a:avLst/>
          </a:prstGeom>
          <a:solidFill>
            <a:schemeClr val="bg1"/>
          </a:solidFill>
          <a:ln w="9525">
            <a:noFill/>
            <a:miter lim="800000"/>
            <a:headEnd/>
            <a:tailEnd/>
          </a:ln>
          <a:effectLst/>
        </p:spPr>
        <p:txBody>
          <a:bodyPr>
            <a:spAutoFit/>
          </a:bodyPr>
          <a:lstStyle/>
          <a:p>
            <a:pPr algn="ctr">
              <a:defRPr/>
            </a:pPr>
            <a:r>
              <a:rPr lang="hu-HU" sz="1800">
                <a:effectLst>
                  <a:outerShdw blurRad="38100" dist="38100" dir="2700000" algn="tl">
                    <a:srgbClr val="C0C0C0"/>
                  </a:outerShdw>
                </a:effectLst>
                <a:latin typeface="Calibri" panose="020F0502020204030204" pitchFamily="34" charset="0"/>
              </a:rPr>
              <a:t>Jobb pitvar</a:t>
            </a:r>
          </a:p>
          <a:p>
            <a:pPr algn="ctr">
              <a:defRPr/>
            </a:pPr>
            <a:r>
              <a:rPr lang="hu-HU" sz="1800">
                <a:effectLst>
                  <a:outerShdw blurRad="38100" dist="38100" dir="2700000" algn="tl">
                    <a:srgbClr val="C0C0C0"/>
                  </a:outerShdw>
                </a:effectLst>
                <a:latin typeface="Calibri" panose="020F0502020204030204" pitchFamily="34" charset="0"/>
              </a:rPr>
              <a:t>(atrium dextrum)</a:t>
            </a:r>
          </a:p>
        </p:txBody>
      </p:sp>
      <p:sp>
        <p:nvSpPr>
          <p:cNvPr id="4113" name="Text Box 17"/>
          <p:cNvSpPr txBox="1">
            <a:spLocks noChangeArrowheads="1"/>
          </p:cNvSpPr>
          <p:nvPr/>
        </p:nvSpPr>
        <p:spPr bwMode="auto">
          <a:xfrm>
            <a:off x="1185492" y="6008688"/>
            <a:ext cx="2013692" cy="646331"/>
          </a:xfrm>
          <a:prstGeom prst="rect">
            <a:avLst/>
          </a:prstGeom>
          <a:solidFill>
            <a:schemeClr val="bg1"/>
          </a:solidFill>
          <a:ln w="9525">
            <a:noFill/>
            <a:miter lim="800000"/>
            <a:headEnd/>
            <a:tailEnd/>
          </a:ln>
          <a:effectLst/>
        </p:spPr>
        <p:txBody>
          <a:bodyPr wrap="none">
            <a:spAutoFit/>
          </a:bodyPr>
          <a:lstStyle/>
          <a:p>
            <a:pPr algn="ctr">
              <a:defRPr/>
            </a:pPr>
            <a:r>
              <a:rPr lang="hu-HU" sz="1800">
                <a:effectLst>
                  <a:outerShdw blurRad="38100" dist="38100" dir="2700000" algn="tl">
                    <a:srgbClr val="C0C0C0"/>
                  </a:outerShdw>
                </a:effectLst>
                <a:latin typeface="Calibri" panose="020F0502020204030204" pitchFamily="34" charset="0"/>
              </a:rPr>
              <a:t>Jobb kamra</a:t>
            </a:r>
          </a:p>
          <a:p>
            <a:pPr algn="ctr">
              <a:defRPr/>
            </a:pPr>
            <a:r>
              <a:rPr lang="hu-HU" sz="1800">
                <a:effectLst>
                  <a:outerShdw blurRad="38100" dist="38100" dir="2700000" algn="tl">
                    <a:srgbClr val="C0C0C0"/>
                  </a:outerShdw>
                </a:effectLst>
                <a:latin typeface="Calibri" panose="020F0502020204030204" pitchFamily="34" charset="0"/>
              </a:rPr>
              <a:t>(ventriculus dexter)</a:t>
            </a:r>
          </a:p>
        </p:txBody>
      </p:sp>
      <p:sp>
        <p:nvSpPr>
          <p:cNvPr id="14348" name="Text Box 19"/>
          <p:cNvSpPr txBox="1">
            <a:spLocks noChangeArrowheads="1"/>
          </p:cNvSpPr>
          <p:nvPr/>
        </p:nvSpPr>
        <p:spPr bwMode="auto">
          <a:xfrm>
            <a:off x="6300788" y="4302125"/>
            <a:ext cx="2447925" cy="646331"/>
          </a:xfrm>
          <a:prstGeom prst="rect">
            <a:avLst/>
          </a:prstGeom>
          <a:solidFill>
            <a:schemeClr val="bg1"/>
          </a:solidFill>
          <a:ln w="9525">
            <a:noFill/>
            <a:miter lim="800000"/>
            <a:headEnd/>
            <a:tailEnd/>
          </a:ln>
        </p:spPr>
        <p:txBody>
          <a:bodyPr>
            <a:spAutoFit/>
          </a:bodyPr>
          <a:lstStyle/>
          <a:p>
            <a:pPr algn="ctr"/>
            <a:r>
              <a:rPr lang="hu-HU" sz="1800">
                <a:latin typeface="Calibri" panose="020F0502020204030204" pitchFamily="34" charset="0"/>
              </a:rPr>
              <a:t>Bal kamra</a:t>
            </a:r>
          </a:p>
          <a:p>
            <a:pPr algn="ctr"/>
            <a:r>
              <a:rPr lang="hu-HU" sz="1800">
                <a:latin typeface="Calibri" panose="020F0502020204030204" pitchFamily="34" charset="0"/>
              </a:rPr>
              <a:t>(venrticulus sinister)</a:t>
            </a:r>
          </a:p>
        </p:txBody>
      </p:sp>
      <p:sp>
        <p:nvSpPr>
          <p:cNvPr id="4116" name="Text Box 20"/>
          <p:cNvSpPr txBox="1">
            <a:spLocks noChangeArrowheads="1"/>
          </p:cNvSpPr>
          <p:nvPr/>
        </p:nvSpPr>
        <p:spPr bwMode="auto">
          <a:xfrm>
            <a:off x="468313" y="4965700"/>
            <a:ext cx="2087562" cy="366713"/>
          </a:xfrm>
          <a:prstGeom prst="rect">
            <a:avLst/>
          </a:prstGeom>
          <a:solidFill>
            <a:schemeClr val="bg1"/>
          </a:solidFill>
          <a:ln w="9525">
            <a:noFill/>
            <a:miter lim="800000"/>
            <a:headEnd/>
            <a:tailEnd/>
          </a:ln>
          <a:effectLst/>
        </p:spPr>
        <p:txBody>
          <a:bodyPr>
            <a:spAutoFit/>
          </a:bodyPr>
          <a:lstStyle/>
          <a:p>
            <a:pPr>
              <a:defRPr/>
            </a:pPr>
            <a:r>
              <a:rPr lang="hu-HU" sz="1800">
                <a:effectLst>
                  <a:outerShdw blurRad="38100" dist="38100" dir="2700000" algn="tl">
                    <a:srgbClr val="C0C0C0"/>
                  </a:outerShdw>
                </a:effectLst>
                <a:latin typeface="Calibri" panose="020F0502020204030204" pitchFamily="34" charset="0"/>
              </a:rPr>
              <a:t>Sulcus coronarius</a:t>
            </a:r>
          </a:p>
        </p:txBody>
      </p:sp>
      <p:sp>
        <p:nvSpPr>
          <p:cNvPr id="4117" name="Text Box 21"/>
          <p:cNvSpPr txBox="1">
            <a:spLocks noChangeArrowheads="1"/>
          </p:cNvSpPr>
          <p:nvPr/>
        </p:nvSpPr>
        <p:spPr bwMode="auto">
          <a:xfrm>
            <a:off x="6300788" y="5203825"/>
            <a:ext cx="2478114" cy="646331"/>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Sulcus interventricularis </a:t>
            </a:r>
          </a:p>
          <a:p>
            <a:pPr>
              <a:defRPr/>
            </a:pPr>
            <a:r>
              <a:rPr lang="hu-HU" sz="1800">
                <a:effectLst>
                  <a:outerShdw blurRad="38100" dist="38100" dir="2700000" algn="tl">
                    <a:srgbClr val="C0C0C0"/>
                  </a:outerShdw>
                </a:effectLst>
                <a:latin typeface="Calibri" panose="020F0502020204030204" pitchFamily="34" charset="0"/>
              </a:rPr>
              <a:t>anterior</a:t>
            </a:r>
          </a:p>
        </p:txBody>
      </p:sp>
      <p:sp>
        <p:nvSpPr>
          <p:cNvPr id="14351" name="Line 23"/>
          <p:cNvSpPr>
            <a:spLocks noChangeShapeType="1"/>
          </p:cNvSpPr>
          <p:nvPr/>
        </p:nvSpPr>
        <p:spPr bwMode="auto">
          <a:xfrm flipV="1">
            <a:off x="2987675" y="5300663"/>
            <a:ext cx="1152525" cy="936625"/>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2" name="Line 24"/>
          <p:cNvSpPr>
            <a:spLocks noChangeShapeType="1"/>
          </p:cNvSpPr>
          <p:nvPr/>
        </p:nvSpPr>
        <p:spPr bwMode="auto">
          <a:xfrm flipV="1">
            <a:off x="2484438" y="4941888"/>
            <a:ext cx="503237" cy="215900"/>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3" name="Line 26"/>
          <p:cNvSpPr>
            <a:spLocks noChangeShapeType="1"/>
          </p:cNvSpPr>
          <p:nvPr/>
        </p:nvSpPr>
        <p:spPr bwMode="auto">
          <a:xfrm>
            <a:off x="2124075" y="4365625"/>
            <a:ext cx="503238" cy="142875"/>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4" name="Line 27"/>
          <p:cNvSpPr>
            <a:spLocks noChangeShapeType="1"/>
          </p:cNvSpPr>
          <p:nvPr/>
        </p:nvSpPr>
        <p:spPr bwMode="auto">
          <a:xfrm>
            <a:off x="2339975" y="2997200"/>
            <a:ext cx="936625" cy="719138"/>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5" name="Line 28"/>
          <p:cNvSpPr>
            <a:spLocks noChangeShapeType="1"/>
          </p:cNvSpPr>
          <p:nvPr/>
        </p:nvSpPr>
        <p:spPr bwMode="auto">
          <a:xfrm>
            <a:off x="2555875" y="1916113"/>
            <a:ext cx="647700" cy="73025"/>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6" name="Line 29"/>
          <p:cNvSpPr>
            <a:spLocks noChangeShapeType="1"/>
          </p:cNvSpPr>
          <p:nvPr/>
        </p:nvSpPr>
        <p:spPr bwMode="auto">
          <a:xfrm flipH="1">
            <a:off x="4427538" y="1196975"/>
            <a:ext cx="1584325" cy="576263"/>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7" name="Line 30"/>
          <p:cNvSpPr>
            <a:spLocks noChangeShapeType="1"/>
          </p:cNvSpPr>
          <p:nvPr/>
        </p:nvSpPr>
        <p:spPr bwMode="auto">
          <a:xfrm flipH="1">
            <a:off x="4427538" y="1844675"/>
            <a:ext cx="1584325" cy="1079500"/>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4358" name="Line 33"/>
          <p:cNvSpPr>
            <a:spLocks noChangeShapeType="1"/>
          </p:cNvSpPr>
          <p:nvPr/>
        </p:nvSpPr>
        <p:spPr bwMode="auto">
          <a:xfrm flipV="1">
            <a:off x="5364163" y="3357563"/>
            <a:ext cx="1223962" cy="142875"/>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4359" name="Line 35"/>
          <p:cNvSpPr>
            <a:spLocks noChangeShapeType="1"/>
          </p:cNvSpPr>
          <p:nvPr/>
        </p:nvSpPr>
        <p:spPr bwMode="auto">
          <a:xfrm flipV="1">
            <a:off x="6011863" y="4508500"/>
            <a:ext cx="865187" cy="144463"/>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4360" name="Line 36"/>
          <p:cNvSpPr>
            <a:spLocks noChangeShapeType="1"/>
          </p:cNvSpPr>
          <p:nvPr/>
        </p:nvSpPr>
        <p:spPr bwMode="auto">
          <a:xfrm flipH="1" flipV="1">
            <a:off x="5580063" y="5013325"/>
            <a:ext cx="792162" cy="503238"/>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46088" y="-17463"/>
            <a:ext cx="8229600" cy="1143001"/>
          </a:xfrm>
          <a:effectLst>
            <a:outerShdw dist="35921" dir="2700000" algn="ctr" rotWithShape="0">
              <a:schemeClr val="bg2"/>
            </a:outerShdw>
          </a:effectLst>
        </p:spPr>
        <p:txBody>
          <a:bodyPr/>
          <a:lstStyle/>
          <a:p>
            <a:pPr algn="l" eaLnBrk="1" hangingPunct="1">
              <a:defRPr/>
            </a:pPr>
            <a:r>
              <a:rPr lang="hu-HU" sz="2800" dirty="0">
                <a:solidFill>
                  <a:srgbClr val="C00000"/>
                </a:solidFill>
                <a:latin typeface="Calibri" panose="020F0502020204030204" pitchFamily="34" charset="0"/>
              </a:rPr>
              <a:t>Szív: külső felszín (</a:t>
            </a:r>
            <a:r>
              <a:rPr lang="hu-HU" sz="2800" dirty="0" err="1">
                <a:solidFill>
                  <a:srgbClr val="C00000"/>
                </a:solidFill>
                <a:latin typeface="Calibri" panose="020F0502020204030204" pitchFamily="34" charset="0"/>
              </a:rPr>
              <a:t>facies</a:t>
            </a:r>
            <a:r>
              <a:rPr lang="hu-HU" sz="2800" dirty="0">
                <a:solidFill>
                  <a:srgbClr val="C00000"/>
                </a:solidFill>
                <a:latin typeface="Calibri" panose="020F0502020204030204" pitchFamily="34" charset="0"/>
              </a:rPr>
              <a:t> </a:t>
            </a:r>
            <a:r>
              <a:rPr lang="hu-HU" sz="2800" dirty="0" err="1">
                <a:solidFill>
                  <a:srgbClr val="C00000"/>
                </a:solidFill>
                <a:latin typeface="Calibri" panose="020F0502020204030204" pitchFamily="34" charset="0"/>
              </a:rPr>
              <a:t>mediastinalis</a:t>
            </a:r>
            <a:r>
              <a:rPr lang="hu-HU" sz="2800" dirty="0">
                <a:solidFill>
                  <a:srgbClr val="C00000"/>
                </a:solidFill>
                <a:latin typeface="Calibri" panose="020F0502020204030204" pitchFamily="34" charset="0"/>
              </a:rPr>
              <a:t>)</a:t>
            </a:r>
          </a:p>
        </p:txBody>
      </p:sp>
      <p:grpSp>
        <p:nvGrpSpPr>
          <p:cNvPr id="15363" name="Group 32"/>
          <p:cNvGrpSpPr>
            <a:grpSpLocks/>
          </p:cNvGrpSpPr>
          <p:nvPr/>
        </p:nvGrpSpPr>
        <p:grpSpPr bwMode="auto">
          <a:xfrm>
            <a:off x="169863" y="981075"/>
            <a:ext cx="8675687" cy="5616575"/>
            <a:chOff x="107" y="618"/>
            <a:chExt cx="5465" cy="3538"/>
          </a:xfrm>
        </p:grpSpPr>
        <p:pic>
          <p:nvPicPr>
            <p:cNvPr id="15364" name="Picture 5" descr="szívelölnézet"/>
            <p:cNvPicPr>
              <a:picLocks noChangeAspect="1" noChangeArrowheads="1"/>
            </p:cNvPicPr>
            <p:nvPr/>
          </p:nvPicPr>
          <p:blipFill>
            <a:blip r:embed="rId2" cstate="print"/>
            <a:srcRect/>
            <a:stretch>
              <a:fillRect/>
            </a:stretch>
          </p:blipFill>
          <p:spPr bwMode="auto">
            <a:xfrm>
              <a:off x="1789" y="618"/>
              <a:ext cx="2377" cy="3538"/>
            </a:xfrm>
            <a:prstGeom prst="rect">
              <a:avLst/>
            </a:prstGeom>
            <a:noFill/>
            <a:ln w="9525">
              <a:noFill/>
              <a:miter lim="800000"/>
              <a:headEnd/>
              <a:tailEnd/>
            </a:ln>
          </p:spPr>
        </p:pic>
        <p:sp>
          <p:nvSpPr>
            <p:cNvPr id="14343" name="Rectangle 7"/>
            <p:cNvSpPr>
              <a:spLocks noChangeArrowheads="1"/>
            </p:cNvSpPr>
            <p:nvPr/>
          </p:nvSpPr>
          <p:spPr bwMode="auto">
            <a:xfrm>
              <a:off x="4030" y="981"/>
              <a:ext cx="1232" cy="23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Vena cava superior</a:t>
              </a:r>
            </a:p>
          </p:txBody>
        </p:sp>
        <p:sp>
          <p:nvSpPr>
            <p:cNvPr id="14344" name="Rectangle 8"/>
            <p:cNvSpPr>
              <a:spLocks noChangeArrowheads="1"/>
            </p:cNvSpPr>
            <p:nvPr/>
          </p:nvSpPr>
          <p:spPr bwMode="auto">
            <a:xfrm>
              <a:off x="3985" y="3703"/>
              <a:ext cx="1172" cy="23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Vena cava inferior</a:t>
              </a:r>
            </a:p>
          </p:txBody>
        </p:sp>
        <p:sp>
          <p:nvSpPr>
            <p:cNvPr id="14345" name="Rectangle 9"/>
            <p:cNvSpPr>
              <a:spLocks noChangeArrowheads="1"/>
            </p:cNvSpPr>
            <p:nvPr/>
          </p:nvSpPr>
          <p:spPr bwMode="auto">
            <a:xfrm>
              <a:off x="4166" y="3068"/>
              <a:ext cx="1179" cy="404"/>
            </a:xfrm>
            <a:prstGeom prst="rect">
              <a:avLst/>
            </a:prstGeom>
            <a:solidFill>
              <a:schemeClr val="bg1"/>
            </a:solidFill>
            <a:ln w="9525">
              <a:noFill/>
              <a:miter lim="800000"/>
              <a:headEnd/>
              <a:tailEnd/>
            </a:ln>
            <a:effectLst/>
          </p:spPr>
          <p:txBody>
            <a:bodyPr>
              <a:spAutoFit/>
            </a:bodyPr>
            <a:lstStyle/>
            <a:p>
              <a:pPr>
                <a:defRPr/>
              </a:pPr>
              <a:r>
                <a:rPr lang="hu-HU" sz="1800">
                  <a:effectLst>
                    <a:outerShdw blurRad="38100" dist="38100" dir="2700000" algn="tl">
                      <a:srgbClr val="C0C0C0"/>
                    </a:outerShdw>
                  </a:effectLst>
                  <a:latin typeface="Calibri" panose="020F0502020204030204" pitchFamily="34" charset="0"/>
                </a:rPr>
                <a:t>Jobb pitvar</a:t>
              </a:r>
            </a:p>
            <a:p>
              <a:pPr>
                <a:defRPr/>
              </a:pPr>
              <a:r>
                <a:rPr lang="hu-HU" sz="1800">
                  <a:effectLst>
                    <a:outerShdw blurRad="38100" dist="38100" dir="2700000" algn="tl">
                      <a:srgbClr val="C0C0C0"/>
                    </a:outerShdw>
                  </a:effectLst>
                  <a:latin typeface="Calibri" panose="020F0502020204030204" pitchFamily="34" charset="0"/>
                </a:rPr>
                <a:t>(atrium dextrum)</a:t>
              </a:r>
            </a:p>
          </p:txBody>
        </p:sp>
        <p:sp>
          <p:nvSpPr>
            <p:cNvPr id="14346" name="Rectangle 10"/>
            <p:cNvSpPr>
              <a:spLocks noChangeArrowheads="1"/>
            </p:cNvSpPr>
            <p:nvPr/>
          </p:nvSpPr>
          <p:spPr bwMode="auto">
            <a:xfrm>
              <a:off x="946" y="3839"/>
              <a:ext cx="796" cy="23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Apex cordis</a:t>
              </a:r>
            </a:p>
          </p:txBody>
        </p:sp>
        <p:sp>
          <p:nvSpPr>
            <p:cNvPr id="14347" name="Rectangle 11"/>
            <p:cNvSpPr>
              <a:spLocks noChangeArrowheads="1"/>
            </p:cNvSpPr>
            <p:nvPr/>
          </p:nvSpPr>
          <p:spPr bwMode="auto">
            <a:xfrm>
              <a:off x="583" y="1979"/>
              <a:ext cx="1259" cy="23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Truncus pulmonalis</a:t>
              </a:r>
            </a:p>
          </p:txBody>
        </p:sp>
        <p:sp>
          <p:nvSpPr>
            <p:cNvPr id="14348" name="Rectangle 12"/>
            <p:cNvSpPr>
              <a:spLocks noChangeArrowheads="1"/>
            </p:cNvSpPr>
            <p:nvPr/>
          </p:nvSpPr>
          <p:spPr bwMode="auto">
            <a:xfrm>
              <a:off x="1412" y="1117"/>
              <a:ext cx="543" cy="233"/>
            </a:xfrm>
            <a:prstGeom prst="rect">
              <a:avLst/>
            </a:prstGeom>
            <a:solidFill>
              <a:schemeClr val="bg1"/>
            </a:solidFill>
            <a:ln w="9525">
              <a:noFill/>
              <a:miter lim="800000"/>
              <a:headEnd/>
              <a:tailEnd/>
            </a:ln>
            <a:effectLst/>
          </p:spPr>
          <p:txBody>
            <a:bodyPr wrap="none">
              <a:spAutoFit/>
            </a:bodyPr>
            <a:lstStyle/>
            <a:p>
              <a:pPr algn="r">
                <a:defRPr/>
              </a:pPr>
              <a:r>
                <a:rPr lang="hu-HU" sz="1800">
                  <a:effectLst>
                    <a:outerShdw blurRad="38100" dist="38100" dir="2700000" algn="tl">
                      <a:srgbClr val="C0C0C0"/>
                    </a:outerShdw>
                  </a:effectLst>
                  <a:latin typeface="Calibri" panose="020F0502020204030204" pitchFamily="34" charset="0"/>
                </a:rPr>
                <a:t>Aortaív</a:t>
              </a:r>
            </a:p>
          </p:txBody>
        </p:sp>
        <p:sp>
          <p:nvSpPr>
            <p:cNvPr id="14349" name="Rectangle 13"/>
            <p:cNvSpPr>
              <a:spLocks noChangeArrowheads="1"/>
            </p:cNvSpPr>
            <p:nvPr/>
          </p:nvSpPr>
          <p:spPr bwMode="auto">
            <a:xfrm>
              <a:off x="107" y="3117"/>
              <a:ext cx="1701" cy="404"/>
            </a:xfrm>
            <a:prstGeom prst="rect">
              <a:avLst/>
            </a:prstGeom>
            <a:solidFill>
              <a:schemeClr val="bg1"/>
            </a:solidFill>
            <a:ln w="9525">
              <a:noFill/>
              <a:miter lim="800000"/>
              <a:headEnd/>
              <a:tailEnd/>
            </a:ln>
            <a:effectLst/>
          </p:spPr>
          <p:txBody>
            <a:bodyPr>
              <a:spAutoFit/>
            </a:bodyPr>
            <a:lstStyle/>
            <a:p>
              <a:pPr algn="r">
                <a:defRPr/>
              </a:pPr>
              <a:r>
                <a:rPr lang="hu-HU" sz="1800">
                  <a:effectLst>
                    <a:outerShdw blurRad="38100" dist="38100" dir="2700000" algn="tl">
                      <a:srgbClr val="C0C0C0"/>
                    </a:outerShdw>
                  </a:effectLst>
                  <a:latin typeface="Calibri" panose="020F0502020204030204" pitchFamily="34" charset="0"/>
                </a:rPr>
                <a:t>Bal kamra</a:t>
              </a:r>
            </a:p>
            <a:p>
              <a:pPr algn="r">
                <a:defRPr/>
              </a:pPr>
              <a:r>
                <a:rPr lang="hu-HU" sz="1800">
                  <a:effectLst>
                    <a:outerShdw blurRad="38100" dist="38100" dir="2700000" algn="tl">
                      <a:srgbClr val="C0C0C0"/>
                    </a:outerShdw>
                  </a:effectLst>
                  <a:latin typeface="Calibri" panose="020F0502020204030204" pitchFamily="34" charset="0"/>
                </a:rPr>
                <a:t>(venrticulus sinister)</a:t>
              </a:r>
            </a:p>
          </p:txBody>
        </p:sp>
        <p:sp>
          <p:nvSpPr>
            <p:cNvPr id="14350" name="Rectangle 14"/>
            <p:cNvSpPr>
              <a:spLocks noChangeArrowheads="1"/>
            </p:cNvSpPr>
            <p:nvPr/>
          </p:nvSpPr>
          <p:spPr bwMode="auto">
            <a:xfrm>
              <a:off x="186" y="2618"/>
              <a:ext cx="1758" cy="404"/>
            </a:xfrm>
            <a:prstGeom prst="rect">
              <a:avLst/>
            </a:prstGeom>
            <a:solidFill>
              <a:schemeClr val="bg1"/>
            </a:solidFill>
            <a:ln w="9525">
              <a:noFill/>
              <a:miter lim="800000"/>
              <a:headEnd/>
              <a:tailEnd/>
            </a:ln>
            <a:effectLst/>
          </p:spPr>
          <p:txBody>
            <a:bodyPr>
              <a:spAutoFit/>
            </a:bodyPr>
            <a:lstStyle/>
            <a:p>
              <a:pPr algn="r">
                <a:defRPr/>
              </a:pPr>
              <a:r>
                <a:rPr lang="hu-HU" sz="1800">
                  <a:effectLst>
                    <a:outerShdw blurRad="38100" dist="38100" dir="2700000" algn="tl">
                      <a:srgbClr val="C0C0C0"/>
                    </a:outerShdw>
                  </a:effectLst>
                  <a:latin typeface="Calibri" panose="020F0502020204030204" pitchFamily="34" charset="0"/>
                </a:rPr>
                <a:t>Sulcus interventricularis </a:t>
              </a:r>
            </a:p>
            <a:p>
              <a:pPr algn="r">
                <a:defRPr/>
              </a:pPr>
              <a:r>
                <a:rPr lang="hu-HU" sz="1800">
                  <a:effectLst>
                    <a:outerShdw blurRad="38100" dist="38100" dir="2700000" algn="tl">
                      <a:srgbClr val="C0C0C0"/>
                    </a:outerShdw>
                  </a:effectLst>
                  <a:latin typeface="Calibri" panose="020F0502020204030204" pitchFamily="34" charset="0"/>
                </a:rPr>
                <a:t>posterior</a:t>
              </a:r>
            </a:p>
          </p:txBody>
        </p:sp>
        <p:sp>
          <p:nvSpPr>
            <p:cNvPr id="14351" name="Text Box 15"/>
            <p:cNvSpPr txBox="1">
              <a:spLocks noChangeArrowheads="1"/>
            </p:cNvSpPr>
            <p:nvPr/>
          </p:nvSpPr>
          <p:spPr bwMode="auto">
            <a:xfrm>
              <a:off x="4166" y="2527"/>
              <a:ext cx="1179" cy="407"/>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Bal pitvar</a:t>
              </a:r>
            </a:p>
            <a:p>
              <a:pPr>
                <a:defRPr/>
              </a:pPr>
              <a:r>
                <a:rPr lang="hu-HU" sz="1800">
                  <a:effectLst>
                    <a:outerShdw blurRad="38100" dist="38100" dir="2700000" algn="tl">
                      <a:srgbClr val="C0C0C0"/>
                    </a:outerShdw>
                  </a:effectLst>
                  <a:latin typeface="Calibri" panose="020F0502020204030204" pitchFamily="34" charset="0"/>
                </a:rPr>
                <a:t>(atrium sinistrum)</a:t>
              </a:r>
            </a:p>
          </p:txBody>
        </p:sp>
        <p:sp>
          <p:nvSpPr>
            <p:cNvPr id="14352" name="Text Box 16"/>
            <p:cNvSpPr txBox="1">
              <a:spLocks noChangeArrowheads="1"/>
            </p:cNvSpPr>
            <p:nvPr/>
          </p:nvSpPr>
          <p:spPr bwMode="auto">
            <a:xfrm>
              <a:off x="4166" y="1888"/>
              <a:ext cx="1406" cy="404"/>
            </a:xfrm>
            <a:prstGeom prst="rect">
              <a:avLst/>
            </a:prstGeom>
            <a:solidFill>
              <a:schemeClr val="bg1"/>
            </a:solidFill>
            <a:ln w="9525">
              <a:noFill/>
              <a:miter lim="800000"/>
              <a:headEnd/>
              <a:tailEnd/>
            </a:ln>
            <a:effectLst/>
          </p:spPr>
          <p:txBody>
            <a:bodyPr>
              <a:spAutoFit/>
            </a:bodyPr>
            <a:lstStyle/>
            <a:p>
              <a:pPr>
                <a:defRPr/>
              </a:pPr>
              <a:r>
                <a:rPr lang="hu-HU" sz="1800">
                  <a:effectLst>
                    <a:outerShdw blurRad="38100" dist="38100" dir="2700000" algn="tl">
                      <a:srgbClr val="C0C0C0"/>
                    </a:outerShdw>
                  </a:effectLst>
                  <a:latin typeface="Calibri" panose="020F0502020204030204" pitchFamily="34" charset="0"/>
                </a:rPr>
                <a:t>Venae pulmonales</a:t>
              </a:r>
            </a:p>
            <a:p>
              <a:pPr>
                <a:defRPr/>
              </a:pPr>
              <a:r>
                <a:rPr lang="hu-HU" sz="1800">
                  <a:effectLst>
                    <a:outerShdw blurRad="38100" dist="38100" dir="2700000" algn="tl">
                      <a:srgbClr val="C0C0C0"/>
                    </a:outerShdw>
                  </a:effectLst>
                  <a:latin typeface="Calibri" panose="020F0502020204030204" pitchFamily="34" charset="0"/>
                </a:rPr>
                <a:t>(tüdővénák)</a:t>
              </a:r>
            </a:p>
          </p:txBody>
        </p:sp>
        <p:sp>
          <p:nvSpPr>
            <p:cNvPr id="15375" name="Line 17"/>
            <p:cNvSpPr>
              <a:spLocks noChangeShapeType="1"/>
            </p:cNvSpPr>
            <p:nvPr/>
          </p:nvSpPr>
          <p:spPr bwMode="auto">
            <a:xfrm>
              <a:off x="1973" y="1253"/>
              <a:ext cx="1059" cy="0"/>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5376" name="Line 18"/>
            <p:cNvSpPr>
              <a:spLocks noChangeShapeType="1"/>
            </p:cNvSpPr>
            <p:nvPr/>
          </p:nvSpPr>
          <p:spPr bwMode="auto">
            <a:xfrm flipV="1">
              <a:off x="1944" y="1979"/>
              <a:ext cx="998" cy="136"/>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5377" name="Line 19"/>
            <p:cNvSpPr>
              <a:spLocks noChangeShapeType="1"/>
            </p:cNvSpPr>
            <p:nvPr/>
          </p:nvSpPr>
          <p:spPr bwMode="auto">
            <a:xfrm>
              <a:off x="1898" y="2841"/>
              <a:ext cx="998" cy="771"/>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5378" name="Line 20"/>
            <p:cNvSpPr>
              <a:spLocks noChangeShapeType="1"/>
            </p:cNvSpPr>
            <p:nvPr/>
          </p:nvSpPr>
          <p:spPr bwMode="auto">
            <a:xfrm>
              <a:off x="1762" y="3340"/>
              <a:ext cx="635" cy="182"/>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sp>
          <p:nvSpPr>
            <p:cNvPr id="15379" name="Line 21"/>
            <p:cNvSpPr>
              <a:spLocks noChangeShapeType="1"/>
            </p:cNvSpPr>
            <p:nvPr/>
          </p:nvSpPr>
          <p:spPr bwMode="auto">
            <a:xfrm>
              <a:off x="3486" y="3567"/>
              <a:ext cx="635" cy="182"/>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0" name="Line 22"/>
            <p:cNvSpPr>
              <a:spLocks noChangeShapeType="1"/>
            </p:cNvSpPr>
            <p:nvPr/>
          </p:nvSpPr>
          <p:spPr bwMode="auto">
            <a:xfrm>
              <a:off x="4030" y="3204"/>
              <a:ext cx="182" cy="46"/>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1" name="Line 23"/>
            <p:cNvSpPr>
              <a:spLocks noChangeShapeType="1"/>
            </p:cNvSpPr>
            <p:nvPr/>
          </p:nvSpPr>
          <p:spPr bwMode="auto">
            <a:xfrm>
              <a:off x="3214" y="2705"/>
              <a:ext cx="998" cy="46"/>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2" name="Line 24"/>
            <p:cNvSpPr>
              <a:spLocks noChangeShapeType="1"/>
            </p:cNvSpPr>
            <p:nvPr/>
          </p:nvSpPr>
          <p:spPr bwMode="auto">
            <a:xfrm flipV="1">
              <a:off x="2942" y="2025"/>
              <a:ext cx="1224" cy="181"/>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3" name="Line 25"/>
            <p:cNvSpPr>
              <a:spLocks noChangeShapeType="1"/>
            </p:cNvSpPr>
            <p:nvPr/>
          </p:nvSpPr>
          <p:spPr bwMode="auto">
            <a:xfrm flipV="1">
              <a:off x="2942" y="2024"/>
              <a:ext cx="1224" cy="409"/>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4" name="Line 26"/>
            <p:cNvSpPr>
              <a:spLocks noChangeShapeType="1"/>
            </p:cNvSpPr>
            <p:nvPr/>
          </p:nvSpPr>
          <p:spPr bwMode="auto">
            <a:xfrm flipV="1">
              <a:off x="3803" y="2115"/>
              <a:ext cx="363" cy="181"/>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5" name="Line 27"/>
            <p:cNvSpPr>
              <a:spLocks noChangeShapeType="1"/>
            </p:cNvSpPr>
            <p:nvPr/>
          </p:nvSpPr>
          <p:spPr bwMode="auto">
            <a:xfrm flipV="1">
              <a:off x="3667" y="2115"/>
              <a:ext cx="499" cy="454"/>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5386" name="Line 28"/>
            <p:cNvSpPr>
              <a:spLocks noChangeShapeType="1"/>
            </p:cNvSpPr>
            <p:nvPr/>
          </p:nvSpPr>
          <p:spPr bwMode="auto">
            <a:xfrm flipV="1">
              <a:off x="3803" y="1162"/>
              <a:ext cx="273" cy="182"/>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14365" name="Rectangle 29"/>
            <p:cNvSpPr>
              <a:spLocks noChangeArrowheads="1"/>
            </p:cNvSpPr>
            <p:nvPr/>
          </p:nvSpPr>
          <p:spPr bwMode="auto">
            <a:xfrm>
              <a:off x="583" y="2342"/>
              <a:ext cx="1147" cy="233"/>
            </a:xfrm>
            <a:prstGeom prst="rect">
              <a:avLst/>
            </a:prstGeom>
            <a:solidFill>
              <a:schemeClr val="bg1"/>
            </a:solidFill>
            <a:ln w="9525">
              <a:noFill/>
              <a:miter lim="800000"/>
              <a:headEnd/>
              <a:tailEnd/>
            </a:ln>
            <a:effectLst/>
          </p:spPr>
          <p:txBody>
            <a:bodyPr wrap="none">
              <a:spAutoFit/>
            </a:bodyPr>
            <a:lstStyle/>
            <a:p>
              <a:pPr>
                <a:defRPr/>
              </a:pPr>
              <a:r>
                <a:rPr lang="hu-HU" sz="1800">
                  <a:effectLst>
                    <a:outerShdw blurRad="38100" dist="38100" dir="2700000" algn="tl">
                      <a:srgbClr val="C0C0C0"/>
                    </a:outerShdw>
                  </a:effectLst>
                  <a:latin typeface="Calibri" panose="020F0502020204030204" pitchFamily="34" charset="0"/>
                </a:rPr>
                <a:t>Sulcus coronarius</a:t>
              </a:r>
            </a:p>
          </p:txBody>
        </p:sp>
        <p:sp>
          <p:nvSpPr>
            <p:cNvPr id="15388" name="Line 30"/>
            <p:cNvSpPr>
              <a:spLocks noChangeShapeType="1"/>
            </p:cNvSpPr>
            <p:nvPr/>
          </p:nvSpPr>
          <p:spPr bwMode="auto">
            <a:xfrm>
              <a:off x="1808" y="2478"/>
              <a:ext cx="952" cy="181"/>
            </a:xfrm>
            <a:prstGeom prst="line">
              <a:avLst/>
            </a:prstGeom>
            <a:noFill/>
            <a:ln w="38100">
              <a:solidFill>
                <a:schemeClr val="tx1"/>
              </a:solidFill>
              <a:round/>
              <a:headEnd/>
              <a:tailEnd type="triangle" w="med" len="med"/>
            </a:ln>
          </p:spPr>
          <p:txBody>
            <a:bodyPr/>
            <a:lstStyle/>
            <a:p>
              <a:endParaRPr lang="hu-HU">
                <a:latin typeface="Calibri" panose="020F050202020403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ellkasaprtg"/>
          <p:cNvPicPr>
            <a:picLocks noChangeAspect="1" noChangeArrowheads="1"/>
          </p:cNvPicPr>
          <p:nvPr/>
        </p:nvPicPr>
        <p:blipFill>
          <a:blip r:embed="rId2" cstate="print"/>
          <a:srcRect/>
          <a:stretch>
            <a:fillRect/>
          </a:stretch>
        </p:blipFill>
        <p:spPr bwMode="auto">
          <a:xfrm>
            <a:off x="3348038" y="1054100"/>
            <a:ext cx="5688012" cy="5688013"/>
          </a:xfrm>
          <a:prstGeom prst="rect">
            <a:avLst/>
          </a:prstGeom>
          <a:noFill/>
          <a:ln w="38100">
            <a:solidFill>
              <a:schemeClr val="tx1"/>
            </a:solidFill>
            <a:miter lim="800000"/>
            <a:headEnd/>
            <a:tailEnd/>
          </a:ln>
        </p:spPr>
      </p:pic>
      <p:sp>
        <p:nvSpPr>
          <p:cNvPr id="142339" name="Text Box 3"/>
          <p:cNvSpPr txBox="1">
            <a:spLocks noChangeArrowheads="1"/>
          </p:cNvSpPr>
          <p:nvPr/>
        </p:nvSpPr>
        <p:spPr bwMode="auto">
          <a:xfrm>
            <a:off x="1042988" y="6021388"/>
            <a:ext cx="1973104" cy="400110"/>
          </a:xfrm>
          <a:prstGeom prst="rect">
            <a:avLst/>
          </a:prstGeom>
          <a:noFill/>
          <a:ln w="9525">
            <a:noFill/>
            <a:miter lim="800000"/>
            <a:headEnd/>
            <a:tailEnd/>
          </a:ln>
          <a:effectLst/>
        </p:spPr>
        <p:txBody>
          <a:bodyPr wrap="none">
            <a:spAutoFit/>
          </a:bodyPr>
          <a:lstStyle/>
          <a:p>
            <a:pPr>
              <a:defRPr/>
            </a:pPr>
            <a:r>
              <a:rPr lang="hu-HU" sz="2000">
                <a:solidFill>
                  <a:srgbClr val="800000"/>
                </a:solidFill>
                <a:effectLst>
                  <a:outerShdw blurRad="38100" dist="38100" dir="2700000" algn="tl">
                    <a:srgbClr val="C0C0C0"/>
                  </a:outerShdw>
                </a:effectLst>
                <a:latin typeface="Calibri" panose="020F0502020204030204" pitchFamily="34" charset="0"/>
              </a:rPr>
              <a:t>gyomorléghólyag</a:t>
            </a:r>
          </a:p>
        </p:txBody>
      </p:sp>
      <p:sp>
        <p:nvSpPr>
          <p:cNvPr id="142340" name="Text Box 4"/>
          <p:cNvSpPr txBox="1">
            <a:spLocks noChangeArrowheads="1"/>
          </p:cNvSpPr>
          <p:nvPr/>
        </p:nvSpPr>
        <p:spPr bwMode="auto">
          <a:xfrm>
            <a:off x="971550" y="5553075"/>
            <a:ext cx="2078839" cy="400110"/>
          </a:xfrm>
          <a:prstGeom prst="rect">
            <a:avLst/>
          </a:prstGeom>
          <a:noFill/>
          <a:ln w="9525">
            <a:noFill/>
            <a:miter lim="800000"/>
            <a:headEnd/>
            <a:tailEnd/>
          </a:ln>
          <a:effectLst/>
        </p:spPr>
        <p:txBody>
          <a:bodyPr wrap="none">
            <a:spAutoFit/>
          </a:bodyPr>
          <a:lstStyle/>
          <a:p>
            <a:pPr>
              <a:defRPr/>
            </a:pPr>
            <a:r>
              <a:rPr lang="hu-HU" sz="2000" dirty="0" err="1">
                <a:solidFill>
                  <a:srgbClr val="800000"/>
                </a:solidFill>
                <a:effectLst>
                  <a:outerShdw blurRad="38100" dist="38100" dir="2700000" algn="tl">
                    <a:srgbClr val="C0C0C0"/>
                  </a:outerShdw>
                </a:effectLst>
                <a:latin typeface="Calibri" panose="020F0502020204030204" pitchFamily="34" charset="0"/>
              </a:rPr>
              <a:t>tüdőerek</a:t>
            </a:r>
            <a:r>
              <a:rPr lang="hu-HU" sz="2000" dirty="0">
                <a:solidFill>
                  <a:srgbClr val="800000"/>
                </a:solidFill>
                <a:effectLst>
                  <a:outerShdw blurRad="38100" dist="38100" dir="2700000" algn="tl">
                    <a:srgbClr val="C0C0C0"/>
                  </a:outerShdw>
                </a:effectLst>
                <a:latin typeface="Calibri" panose="020F0502020204030204" pitchFamily="34" charset="0"/>
              </a:rPr>
              <a:t> rajzolata</a:t>
            </a:r>
          </a:p>
        </p:txBody>
      </p:sp>
      <p:sp>
        <p:nvSpPr>
          <p:cNvPr id="142341" name="Line 5"/>
          <p:cNvSpPr>
            <a:spLocks noChangeShapeType="1"/>
          </p:cNvSpPr>
          <p:nvPr/>
        </p:nvSpPr>
        <p:spPr bwMode="auto">
          <a:xfrm flipV="1">
            <a:off x="3132138" y="5734050"/>
            <a:ext cx="4392612" cy="503238"/>
          </a:xfrm>
          <a:prstGeom prst="line">
            <a:avLst/>
          </a:prstGeom>
          <a:noFill/>
          <a:ln w="57150">
            <a:solidFill>
              <a:schemeClr val="bg1"/>
            </a:solidFill>
            <a:round/>
            <a:headEnd/>
            <a:tailEnd type="triangle" w="med" len="med"/>
          </a:ln>
          <a:effectLst>
            <a:outerShdw dist="35921" dir="2700000" algn="ctr" rotWithShape="0">
              <a:schemeClr val="bg2"/>
            </a:outerShdw>
          </a:effectLst>
        </p:spPr>
        <p:txBody>
          <a:bodyPr/>
          <a:lstStyle/>
          <a:p>
            <a:pPr>
              <a:defRPr/>
            </a:pPr>
            <a:endParaRPr lang="hu-HU"/>
          </a:p>
        </p:txBody>
      </p:sp>
      <p:sp>
        <p:nvSpPr>
          <p:cNvPr id="142342" name="Line 6"/>
          <p:cNvSpPr>
            <a:spLocks noChangeShapeType="1"/>
          </p:cNvSpPr>
          <p:nvPr/>
        </p:nvSpPr>
        <p:spPr bwMode="auto">
          <a:xfrm flipV="1">
            <a:off x="3132138" y="4868863"/>
            <a:ext cx="1655762" cy="865187"/>
          </a:xfrm>
          <a:prstGeom prst="line">
            <a:avLst/>
          </a:prstGeom>
          <a:noFill/>
          <a:ln w="57150">
            <a:solidFill>
              <a:schemeClr val="bg1"/>
            </a:solidFill>
            <a:round/>
            <a:headEnd/>
            <a:tailEnd type="triangle" w="med" len="med"/>
          </a:ln>
          <a:effectLst>
            <a:outerShdw dist="35921" dir="2700000" algn="ctr" rotWithShape="0">
              <a:schemeClr val="bg2"/>
            </a:outerShdw>
          </a:effectLst>
        </p:spPr>
        <p:txBody>
          <a:bodyPr/>
          <a:lstStyle/>
          <a:p>
            <a:pPr>
              <a:defRPr/>
            </a:pPr>
            <a:endParaRPr lang="hu-HU"/>
          </a:p>
        </p:txBody>
      </p:sp>
      <p:sp>
        <p:nvSpPr>
          <p:cNvPr id="142343" name="Rectangle 7"/>
          <p:cNvSpPr>
            <a:spLocks noGrp="1" noChangeArrowheads="1"/>
          </p:cNvSpPr>
          <p:nvPr>
            <p:ph type="title"/>
          </p:nvPr>
        </p:nvSpPr>
        <p:spPr>
          <a:xfrm>
            <a:off x="457200" y="269875"/>
            <a:ext cx="8229600" cy="1143000"/>
          </a:xfrm>
        </p:spPr>
        <p:txBody>
          <a:bodyPr/>
          <a:lstStyle/>
          <a:p>
            <a:pPr eaLnBrk="1" hangingPunct="1">
              <a:defRPr/>
            </a:pPr>
            <a:r>
              <a:rPr lang="hu-HU" sz="2800" dirty="0">
                <a:solidFill>
                  <a:srgbClr val="800000"/>
                </a:solidFill>
                <a:effectLst>
                  <a:outerShdw blurRad="38100" dist="38100" dir="2700000" algn="tl">
                    <a:srgbClr val="C0C0C0"/>
                  </a:outerShdw>
                </a:effectLst>
                <a:latin typeface="Calibri" panose="020F0502020204030204" pitchFamily="34" charset="0"/>
              </a:rPr>
              <a:t>A mellkas röntgenképe. A szív vetülete</a:t>
            </a:r>
            <a:br>
              <a:rPr lang="hu-HU" sz="2800" dirty="0">
                <a:solidFill>
                  <a:srgbClr val="800000"/>
                </a:solidFill>
                <a:effectLst>
                  <a:outerShdw blurRad="38100" dist="38100" dir="2700000" algn="tl">
                    <a:srgbClr val="C0C0C0"/>
                  </a:outerShdw>
                </a:effectLst>
                <a:latin typeface="Calibri" panose="020F0502020204030204" pitchFamily="34" charset="0"/>
              </a:rPr>
            </a:br>
            <a:endParaRPr lang="hu-HU" sz="2800" dirty="0">
              <a:solidFill>
                <a:srgbClr val="800000"/>
              </a:solidFill>
              <a:effectLst>
                <a:outerShdw blurRad="38100" dist="38100" dir="2700000" algn="tl">
                  <a:srgbClr val="C0C0C0"/>
                </a:outerShdw>
              </a:effectLst>
              <a:latin typeface="Calibri" panose="020F0502020204030204" pitchFamily="34" charset="0"/>
            </a:endParaRPr>
          </a:p>
        </p:txBody>
      </p:sp>
      <p:pic>
        <p:nvPicPr>
          <p:cNvPr id="16392" name="Picture 8" descr="kontúr"/>
          <p:cNvPicPr>
            <a:picLocks noGrp="1" noChangeAspect="1" noChangeArrowheads="1"/>
          </p:cNvPicPr>
          <p:nvPr>
            <p:ph idx="1"/>
          </p:nvPr>
        </p:nvPicPr>
        <p:blipFill>
          <a:blip r:embed="rId3" cstate="print"/>
          <a:srcRect/>
          <a:stretch>
            <a:fillRect/>
          </a:stretch>
        </p:blipFill>
        <p:spPr>
          <a:xfrm>
            <a:off x="179388" y="2492375"/>
            <a:ext cx="3097212" cy="294481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83568" y="452643"/>
            <a:ext cx="7344816" cy="6269409"/>
          </a:xfrm>
          <a:prstGeom prst="rect">
            <a:avLst/>
          </a:prstGeom>
        </p:spPr>
        <p:txBody>
          <a:bodyPr wrap="square">
            <a:spAutoFit/>
          </a:bodyPr>
          <a:lstStyle/>
          <a:p>
            <a:pPr marL="228600" indent="-228600">
              <a:spcBef>
                <a:spcPct val="30000"/>
              </a:spcBef>
              <a:defRPr/>
            </a:pPr>
            <a:r>
              <a:rPr lang="hu-HU" sz="1800" dirty="0">
                <a:solidFill>
                  <a:srgbClr val="002060"/>
                </a:solidFill>
                <a:latin typeface="Calibri" panose="020F0502020204030204" pitchFamily="34" charset="0"/>
                <a:cs typeface="Calibri" panose="020F0502020204030204" pitchFamily="34" charset="0"/>
              </a:rPr>
              <a:t>Az élő szervezetekben sajátos belső környezet alakul ki, ezt a testnedvek alkotják. Ebben foglalnak helyet a sejtek, amelyeknek a testnedvek stabil környezetet biztosítanak. Az állandóságot folytonosan működésben lévő, differenciált szabályozó rendszerek tartják fenn. </a:t>
            </a:r>
            <a:r>
              <a:rPr lang="hu-HU" sz="1800" dirty="0">
                <a:solidFill>
                  <a:srgbClr val="C00000"/>
                </a:solidFill>
                <a:latin typeface="Calibri" panose="020F0502020204030204" pitchFamily="34" charset="0"/>
                <a:cs typeface="Calibri" panose="020F0502020204030204" pitchFamily="34" charset="0"/>
              </a:rPr>
              <a:t>Testnedv</a:t>
            </a:r>
            <a:r>
              <a:rPr lang="hu-HU" sz="1800" dirty="0">
                <a:solidFill>
                  <a:srgbClr val="002060"/>
                </a:solidFill>
                <a:latin typeface="Calibri" panose="020F0502020204030204" pitchFamily="34" charset="0"/>
                <a:cs typeface="Calibri" panose="020F0502020204030204" pitchFamily="34" charset="0"/>
              </a:rPr>
              <a:t>nek számítjuk a </a:t>
            </a:r>
            <a:r>
              <a:rPr lang="hu-HU" sz="1800" dirty="0">
                <a:solidFill>
                  <a:srgbClr val="C00000"/>
                </a:solidFill>
                <a:latin typeface="Calibri" panose="020F0502020204030204" pitchFamily="34" charset="0"/>
                <a:cs typeface="Calibri" panose="020F0502020204030204" pitchFamily="34" charset="0"/>
              </a:rPr>
              <a:t>vérplazmát és a </a:t>
            </a:r>
            <a:r>
              <a:rPr lang="hu-HU" sz="1800" dirty="0" err="1">
                <a:solidFill>
                  <a:srgbClr val="C00000"/>
                </a:solidFill>
                <a:latin typeface="Calibri" panose="020F0502020204030204" pitchFamily="34" charset="0"/>
                <a:cs typeface="Calibri" panose="020F0502020204030204" pitchFamily="34" charset="0"/>
              </a:rPr>
              <a:t>sejtközötti</a:t>
            </a:r>
            <a:r>
              <a:rPr lang="hu-HU" sz="1800" dirty="0">
                <a:solidFill>
                  <a:srgbClr val="C00000"/>
                </a:solidFill>
                <a:latin typeface="Calibri" panose="020F0502020204030204" pitchFamily="34" charset="0"/>
                <a:cs typeface="Calibri" panose="020F0502020204030204" pitchFamily="34" charset="0"/>
              </a:rPr>
              <a:t> állomány folyadékát. </a:t>
            </a:r>
            <a:r>
              <a:rPr lang="hu-HU" sz="1800" dirty="0">
                <a:solidFill>
                  <a:srgbClr val="002060"/>
                </a:solidFill>
                <a:latin typeface="Calibri" panose="020F0502020204030204" pitchFamily="34" charset="0"/>
                <a:cs typeface="Calibri" panose="020F0502020204030204" pitchFamily="34" charset="0"/>
              </a:rPr>
              <a:t>Ilyenek a </a:t>
            </a:r>
            <a:r>
              <a:rPr lang="hu-HU" sz="1800" dirty="0">
                <a:solidFill>
                  <a:srgbClr val="C00000"/>
                </a:solidFill>
                <a:latin typeface="Calibri" panose="020F0502020204030204" pitchFamily="34" charset="0"/>
                <a:cs typeface="Calibri" panose="020F0502020204030204" pitchFamily="34" charset="0"/>
              </a:rPr>
              <a:t>nyirok, az agy-gerincvelői folyadék, a belső fül folyadéka és a szemgolyó csarnokvize. </a:t>
            </a:r>
            <a:r>
              <a:rPr lang="hu-HU" sz="1800" dirty="0">
                <a:solidFill>
                  <a:srgbClr val="002060"/>
                </a:solidFill>
                <a:latin typeface="Calibri" panose="020F0502020204030204" pitchFamily="34" charset="0"/>
                <a:cs typeface="Calibri" panose="020F0502020204030204" pitchFamily="34" charset="0"/>
              </a:rPr>
              <a:t>A testnedvek alapanyaga a víz, amely igen nagy mennyiségű a szervezetben. A sejteken kívüli víz a testtömeg kb. 20%-a, a sejteken belüli pedig 40%, vagyis összesen 60%-a teljes testtömegünknek! A testnedvek állandóságát szabályozó rendszerek tartják fenn, ezért mondhatjuk, hogy egy bizonyos ionösszetétel, ozmózisos nyomásviszonyok, térfogat, pH és hőmérséklet jellemzi a normális állapotot.</a:t>
            </a:r>
          </a:p>
          <a:p>
            <a:pPr marL="228600" indent="-228600">
              <a:spcBef>
                <a:spcPct val="30000"/>
              </a:spcBef>
              <a:defRPr/>
            </a:pPr>
            <a:r>
              <a:rPr lang="hu-HU" sz="1800" dirty="0">
                <a:solidFill>
                  <a:srgbClr val="002060"/>
                </a:solidFill>
                <a:latin typeface="Calibri" panose="020F0502020204030204" pitchFamily="34" charset="0"/>
                <a:cs typeface="Calibri" panose="020F0502020204030204" pitchFamily="34" charset="0"/>
              </a:rPr>
              <a:t>A keringési rendszerek feladata az emberi testben a különböző testfolyadékok (</a:t>
            </a:r>
            <a:r>
              <a:rPr lang="hu-HU" sz="1800" dirty="0">
                <a:solidFill>
                  <a:srgbClr val="C00000"/>
                </a:solidFill>
                <a:latin typeface="Calibri" panose="020F0502020204030204" pitchFamily="34" charset="0"/>
                <a:cs typeface="Calibri" panose="020F0502020204030204" pitchFamily="34" charset="0"/>
              </a:rPr>
              <a:t>vér, nyirok</a:t>
            </a:r>
            <a:r>
              <a:rPr lang="hu-HU" sz="1800" dirty="0">
                <a:solidFill>
                  <a:srgbClr val="002060"/>
                </a:solidFill>
                <a:latin typeface="Calibri" panose="020F0502020204030204" pitchFamily="34" charset="0"/>
                <a:cs typeface="Calibri" panose="020F0502020204030204" pitchFamily="34" charset="0"/>
              </a:rPr>
              <a:t>) szállítása. Ennek motorja a szív a vért keringető rendszerben. Az verőerek (artériák) és gyűjtőerek (vénák) feladata, hogy a vért szállítsák. </a:t>
            </a:r>
            <a:r>
              <a:rPr lang="hu-HU" sz="1800" dirty="0">
                <a:solidFill>
                  <a:srgbClr val="C00000"/>
                </a:solidFill>
                <a:latin typeface="Calibri" panose="020F0502020204030204" pitchFamily="34" charset="0"/>
                <a:cs typeface="Calibri" panose="020F0502020204030204" pitchFamily="34" charset="0"/>
              </a:rPr>
              <a:t>Az artériás rendszer közvetíti a vért a test felé, a vénák pedig visszajuttatják a szívbe. </a:t>
            </a:r>
            <a:r>
              <a:rPr lang="hu-HU" sz="1800" dirty="0">
                <a:solidFill>
                  <a:srgbClr val="002060"/>
                </a:solidFill>
                <a:latin typeface="Calibri" panose="020F0502020204030204" pitchFamily="34" charset="0"/>
                <a:cs typeface="Calibri" panose="020F0502020204030204" pitchFamily="34" charset="0"/>
              </a:rPr>
              <a:t>A szövetekben </a:t>
            </a:r>
            <a:r>
              <a:rPr lang="hu-HU" sz="1800" dirty="0">
                <a:solidFill>
                  <a:srgbClr val="C00000"/>
                </a:solidFill>
                <a:latin typeface="Calibri" panose="020F0502020204030204" pitchFamily="34" charset="0"/>
                <a:cs typeface="Calibri" panose="020F0502020204030204" pitchFamily="34" charset="0"/>
              </a:rPr>
              <a:t>kapillárisok </a:t>
            </a:r>
            <a:r>
              <a:rPr lang="hu-HU" sz="1800" dirty="0">
                <a:solidFill>
                  <a:srgbClr val="002060"/>
                </a:solidFill>
                <a:latin typeface="Calibri" panose="020F0502020204030204" pitchFamily="34" charset="0"/>
                <a:cs typeface="Calibri" panose="020F0502020204030204" pitchFamily="34" charset="0"/>
              </a:rPr>
              <a:t>hálózata alakul ki az artériák egyre kisebb ágakra oszlásával, ezáltal valósulhat meg az anyagok leadása, felvétele, légzési gázok kicserélődése. Ez tulajdonképpen a kapillárisok feladata, itt az érfal egy sejtréteg vastagságúra vékonyodik. Tehát az ideszállított oxigén és tápanyagok leadódnak, a sejtanyagcsere végtermékei pedig elszállítódnak, köztük a szén-dioxid.</a:t>
            </a:r>
          </a:p>
        </p:txBody>
      </p:sp>
    </p:spTree>
    <p:extLst>
      <p:ext uri="{BB962C8B-B14F-4D97-AF65-F5344CB8AC3E}">
        <p14:creationId xmlns:p14="http://schemas.microsoft.com/office/powerpoint/2010/main" val="342821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00013"/>
            <a:ext cx="8229600" cy="1143001"/>
          </a:xfrm>
        </p:spPr>
        <p:txBody>
          <a:bodyPr/>
          <a:lstStyle/>
          <a:p>
            <a:pPr eaLnBrk="1" hangingPunct="1">
              <a:defRPr/>
            </a:pPr>
            <a:r>
              <a:rPr lang="hu-HU" sz="2800" dirty="0">
                <a:solidFill>
                  <a:srgbClr val="C00000"/>
                </a:solidFill>
                <a:latin typeface="Calibri" panose="020F0502020204030204" pitchFamily="34" charset="0"/>
              </a:rPr>
              <a:t>A szív üregei: jobb pitvar</a:t>
            </a:r>
          </a:p>
        </p:txBody>
      </p:sp>
      <p:pic>
        <p:nvPicPr>
          <p:cNvPr id="17411" name="Picture 3" descr="papillaris1MAGYAR"/>
          <p:cNvPicPr>
            <a:picLocks noGrp="1" noChangeAspect="1" noChangeArrowheads="1"/>
          </p:cNvPicPr>
          <p:nvPr>
            <p:ph idx="1"/>
          </p:nvPr>
        </p:nvPicPr>
        <p:blipFill>
          <a:blip r:embed="rId2" cstate="print">
            <a:lum bright="14000"/>
          </a:blip>
          <a:srcRect/>
          <a:stretch>
            <a:fillRect/>
          </a:stretch>
        </p:blipFill>
        <p:spPr>
          <a:xfrm>
            <a:off x="876300" y="1028700"/>
            <a:ext cx="7512050" cy="5713413"/>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6988"/>
            <a:ext cx="8229600" cy="1143001"/>
          </a:xfrm>
        </p:spPr>
        <p:txBody>
          <a:bodyPr/>
          <a:lstStyle/>
          <a:p>
            <a:pPr eaLnBrk="1" hangingPunct="1">
              <a:defRPr/>
            </a:pPr>
            <a:r>
              <a:rPr lang="hu-HU" sz="2800" dirty="0">
                <a:solidFill>
                  <a:srgbClr val="C00000"/>
                </a:solidFill>
                <a:latin typeface="Calibri" panose="020F0502020204030204" pitchFamily="34" charset="0"/>
              </a:rPr>
              <a:t>A szív üregei: bal kamra</a:t>
            </a:r>
          </a:p>
        </p:txBody>
      </p:sp>
      <p:pic>
        <p:nvPicPr>
          <p:cNvPr id="18435" name="Picture 3" descr="papillaris3MAGYAR"/>
          <p:cNvPicPr>
            <a:picLocks noGrp="1" noChangeAspect="1" noChangeArrowheads="1"/>
          </p:cNvPicPr>
          <p:nvPr>
            <p:ph idx="1"/>
          </p:nvPr>
        </p:nvPicPr>
        <p:blipFill>
          <a:blip r:embed="rId2" cstate="print">
            <a:lum bright="14000"/>
          </a:blip>
          <a:srcRect/>
          <a:stretch>
            <a:fillRect/>
          </a:stretch>
        </p:blipFill>
        <p:spPr>
          <a:xfrm>
            <a:off x="250825" y="908050"/>
            <a:ext cx="5976938" cy="4848225"/>
          </a:xfrm>
          <a:noFill/>
        </p:spPr>
      </p:pic>
      <p:pic>
        <p:nvPicPr>
          <p:cNvPr id="18436" name="Picture 4" descr="szívkeresztmetszet copy"/>
          <p:cNvPicPr>
            <a:picLocks noChangeAspect="1" noChangeArrowheads="1"/>
          </p:cNvPicPr>
          <p:nvPr/>
        </p:nvPicPr>
        <p:blipFill>
          <a:blip r:embed="rId3" cstate="print"/>
          <a:srcRect/>
          <a:stretch>
            <a:fillRect/>
          </a:stretch>
        </p:blipFill>
        <p:spPr bwMode="auto">
          <a:xfrm>
            <a:off x="5437188" y="4365625"/>
            <a:ext cx="3455987" cy="23907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p:txBody>
          <a:bodyPr/>
          <a:lstStyle/>
          <a:p>
            <a:pPr eaLnBrk="1" hangingPunct="1">
              <a:defRPr/>
            </a:pPr>
            <a:r>
              <a:rPr lang="hu-HU" sz="2800" dirty="0">
                <a:solidFill>
                  <a:srgbClr val="C00000"/>
                </a:solidFill>
                <a:effectLst>
                  <a:outerShdw blurRad="38100" dist="38100" dir="2700000" algn="tl">
                    <a:srgbClr val="C0C0C0"/>
                  </a:outerShdw>
                </a:effectLst>
                <a:latin typeface="Calibri" panose="020F0502020204030204" pitchFamily="34" charset="0"/>
              </a:rPr>
              <a:t>A szív rostos váza: </a:t>
            </a:r>
            <a:r>
              <a:rPr lang="hu-HU" sz="2800" dirty="0" err="1">
                <a:solidFill>
                  <a:srgbClr val="C00000"/>
                </a:solidFill>
                <a:effectLst>
                  <a:outerShdw blurRad="38100" dist="38100" dir="2700000" algn="tl">
                    <a:srgbClr val="C0C0C0"/>
                  </a:outerShdw>
                </a:effectLst>
                <a:latin typeface="Calibri" panose="020F0502020204030204" pitchFamily="34" charset="0"/>
              </a:rPr>
              <a:t>anulus</a:t>
            </a:r>
            <a:r>
              <a:rPr lang="hu-HU" sz="2800" dirty="0">
                <a:solidFill>
                  <a:srgbClr val="C00000"/>
                </a:solidFill>
                <a:effectLst>
                  <a:outerShdw blurRad="38100" dist="38100" dir="2700000" algn="tl">
                    <a:srgbClr val="C0C0C0"/>
                  </a:outerShdw>
                </a:effectLst>
                <a:latin typeface="Calibri" panose="020F0502020204030204" pitchFamily="34" charset="0"/>
              </a:rPr>
              <a:t> </a:t>
            </a:r>
            <a:r>
              <a:rPr lang="hu-HU" sz="2800" dirty="0" err="1">
                <a:solidFill>
                  <a:srgbClr val="C00000"/>
                </a:solidFill>
                <a:effectLst>
                  <a:outerShdw blurRad="38100" dist="38100" dir="2700000" algn="tl">
                    <a:srgbClr val="C0C0C0"/>
                  </a:outerShdw>
                </a:effectLst>
                <a:latin typeface="Calibri" panose="020F0502020204030204" pitchFamily="34" charset="0"/>
              </a:rPr>
              <a:t>fibrosus</a:t>
            </a:r>
            <a:r>
              <a:rPr lang="hu-HU" sz="2800" dirty="0">
                <a:solidFill>
                  <a:srgbClr val="C00000"/>
                </a:solidFill>
                <a:effectLst>
                  <a:outerShdw blurRad="38100" dist="38100" dir="2700000" algn="tl">
                    <a:srgbClr val="C0C0C0"/>
                  </a:outerShdw>
                </a:effectLst>
                <a:latin typeface="Calibri" panose="020F0502020204030204" pitchFamily="34" charset="0"/>
              </a:rPr>
              <a:t/>
            </a:r>
            <a:br>
              <a:rPr lang="hu-HU" sz="2800" dirty="0">
                <a:solidFill>
                  <a:srgbClr val="C00000"/>
                </a:solidFill>
                <a:effectLst>
                  <a:outerShdw blurRad="38100" dist="38100" dir="2700000" algn="tl">
                    <a:srgbClr val="C0C0C0"/>
                  </a:outerShdw>
                </a:effectLst>
                <a:latin typeface="Calibri" panose="020F0502020204030204" pitchFamily="34" charset="0"/>
              </a:rPr>
            </a:br>
            <a:endParaRPr lang="hu-HU" sz="2800" dirty="0">
              <a:solidFill>
                <a:srgbClr val="C00000"/>
              </a:solidFill>
              <a:effectLst>
                <a:outerShdw blurRad="38100" dist="38100" dir="2700000" algn="tl">
                  <a:srgbClr val="C0C0C0"/>
                </a:outerShdw>
              </a:effectLst>
              <a:latin typeface="Calibri" panose="020F0502020204030204" pitchFamily="34" charset="0"/>
            </a:endParaRPr>
          </a:p>
        </p:txBody>
      </p:sp>
      <p:pic>
        <p:nvPicPr>
          <p:cNvPr id="19459" name="Picture 34" descr="anulusfibrosusOK"/>
          <p:cNvPicPr>
            <a:picLocks noGrp="1" noChangeAspect="1" noChangeArrowheads="1"/>
          </p:cNvPicPr>
          <p:nvPr>
            <p:ph idx="1"/>
          </p:nvPr>
        </p:nvPicPr>
        <p:blipFill>
          <a:blip r:embed="rId2" cstate="print"/>
          <a:srcRect/>
          <a:stretch>
            <a:fillRect/>
          </a:stretch>
        </p:blipFill>
        <p:spPr>
          <a:xfrm>
            <a:off x="2411413" y="1557338"/>
            <a:ext cx="4157662" cy="4959350"/>
          </a:xfrm>
          <a:noFill/>
        </p:spPr>
      </p:pic>
      <p:sp>
        <p:nvSpPr>
          <p:cNvPr id="17443" name="Text Box 35"/>
          <p:cNvSpPr txBox="1">
            <a:spLocks noChangeArrowheads="1"/>
          </p:cNvSpPr>
          <p:nvPr/>
        </p:nvSpPr>
        <p:spPr bwMode="auto">
          <a:xfrm>
            <a:off x="1044575" y="1633538"/>
            <a:ext cx="1631344"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v. cava superior</a:t>
            </a:r>
          </a:p>
        </p:txBody>
      </p:sp>
      <p:sp>
        <p:nvSpPr>
          <p:cNvPr id="17444" name="Rectangle 36"/>
          <p:cNvSpPr>
            <a:spLocks noChangeArrowheads="1"/>
          </p:cNvSpPr>
          <p:nvPr/>
        </p:nvSpPr>
        <p:spPr bwMode="auto">
          <a:xfrm>
            <a:off x="1331913" y="4370388"/>
            <a:ext cx="1536062"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v. cava inferior</a:t>
            </a:r>
          </a:p>
        </p:txBody>
      </p:sp>
      <p:sp>
        <p:nvSpPr>
          <p:cNvPr id="17445" name="Text Box 37"/>
          <p:cNvSpPr txBox="1">
            <a:spLocks noChangeArrowheads="1"/>
          </p:cNvSpPr>
          <p:nvPr/>
        </p:nvSpPr>
        <p:spPr bwMode="auto">
          <a:xfrm>
            <a:off x="1331913" y="2714625"/>
            <a:ext cx="1200778"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jobb pitvar</a:t>
            </a:r>
          </a:p>
        </p:txBody>
      </p:sp>
      <p:sp>
        <p:nvSpPr>
          <p:cNvPr id="17446" name="Rectangle 38"/>
          <p:cNvSpPr>
            <a:spLocks noChangeArrowheads="1"/>
          </p:cNvSpPr>
          <p:nvPr/>
        </p:nvSpPr>
        <p:spPr bwMode="auto">
          <a:xfrm>
            <a:off x="4645025" y="1562100"/>
            <a:ext cx="1066126"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bal pitvar</a:t>
            </a:r>
          </a:p>
        </p:txBody>
      </p:sp>
      <p:sp>
        <p:nvSpPr>
          <p:cNvPr id="17447" name="Rectangle 39"/>
          <p:cNvSpPr>
            <a:spLocks noChangeArrowheads="1"/>
          </p:cNvSpPr>
          <p:nvPr/>
        </p:nvSpPr>
        <p:spPr bwMode="auto">
          <a:xfrm>
            <a:off x="2989263" y="6099175"/>
            <a:ext cx="1238737"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jobb kamra</a:t>
            </a:r>
          </a:p>
        </p:txBody>
      </p:sp>
      <p:sp>
        <p:nvSpPr>
          <p:cNvPr id="17448" name="Rectangle 40"/>
          <p:cNvSpPr>
            <a:spLocks noChangeArrowheads="1"/>
          </p:cNvSpPr>
          <p:nvPr/>
        </p:nvSpPr>
        <p:spPr bwMode="auto">
          <a:xfrm>
            <a:off x="6516688" y="5233988"/>
            <a:ext cx="1104085" cy="369332"/>
          </a:xfrm>
          <a:prstGeom prst="rect">
            <a:avLst/>
          </a:prstGeom>
          <a:noFill/>
          <a:ln w="9525">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C0C0C0"/>
                  </a:outerShdw>
                </a:effectLst>
                <a:latin typeface="Calibri" panose="020F0502020204030204" pitchFamily="34" charset="0"/>
              </a:rPr>
              <a:t>bal kamra</a:t>
            </a:r>
          </a:p>
        </p:txBody>
      </p:sp>
      <p:sp>
        <p:nvSpPr>
          <p:cNvPr id="19466" name="Text Box 41"/>
          <p:cNvSpPr txBox="1">
            <a:spLocks noChangeArrowheads="1"/>
          </p:cNvSpPr>
          <p:nvPr/>
        </p:nvSpPr>
        <p:spPr bwMode="auto">
          <a:xfrm>
            <a:off x="1044575" y="5608638"/>
            <a:ext cx="2405017" cy="338554"/>
          </a:xfrm>
          <a:prstGeom prst="rect">
            <a:avLst/>
          </a:prstGeom>
          <a:noFill/>
          <a:ln w="9525">
            <a:solidFill>
              <a:schemeClr val="bg2"/>
            </a:solidFill>
            <a:miter lim="800000"/>
            <a:headEnd/>
            <a:tailEnd/>
          </a:ln>
        </p:spPr>
        <p:txBody>
          <a:bodyPr wrap="none">
            <a:spAutoFit/>
          </a:bodyPr>
          <a:lstStyle/>
          <a:p>
            <a:r>
              <a:rPr lang="hu-HU" sz="1600" b="1">
                <a:solidFill>
                  <a:srgbClr val="C00000"/>
                </a:solidFill>
                <a:latin typeface="Calibri" panose="020F0502020204030204" pitchFamily="34" charset="0"/>
              </a:rPr>
              <a:t>nyílás a His-köteg számára</a:t>
            </a:r>
          </a:p>
        </p:txBody>
      </p:sp>
      <p:sp>
        <p:nvSpPr>
          <p:cNvPr id="19467" name="Rectangle 42"/>
          <p:cNvSpPr>
            <a:spLocks noChangeArrowheads="1"/>
          </p:cNvSpPr>
          <p:nvPr/>
        </p:nvSpPr>
        <p:spPr bwMode="auto">
          <a:xfrm>
            <a:off x="900113" y="4873625"/>
            <a:ext cx="2006960" cy="584775"/>
          </a:xfrm>
          <a:prstGeom prst="rect">
            <a:avLst/>
          </a:prstGeom>
          <a:noFill/>
          <a:ln w="9525">
            <a:solidFill>
              <a:schemeClr val="bg2"/>
            </a:solidFill>
            <a:miter lim="800000"/>
            <a:headEnd/>
            <a:tailEnd/>
          </a:ln>
        </p:spPr>
        <p:txBody>
          <a:bodyPr wrap="none">
            <a:spAutoFit/>
          </a:bodyPr>
          <a:lstStyle/>
          <a:p>
            <a:r>
              <a:rPr lang="hu-HU" sz="1600" b="1">
                <a:solidFill>
                  <a:srgbClr val="C00000"/>
                </a:solidFill>
                <a:latin typeface="Calibri" panose="020F0502020204030204" pitchFamily="34" charset="0"/>
              </a:rPr>
              <a:t>jobb vénás szájadék:</a:t>
            </a:r>
          </a:p>
          <a:p>
            <a:r>
              <a:rPr lang="hu-HU" sz="1600" b="1">
                <a:solidFill>
                  <a:srgbClr val="C00000"/>
                </a:solidFill>
                <a:latin typeface="Calibri" panose="020F0502020204030204" pitchFamily="34" charset="0"/>
              </a:rPr>
              <a:t>tricuspidalis billentyű</a:t>
            </a:r>
          </a:p>
        </p:txBody>
      </p:sp>
      <p:sp>
        <p:nvSpPr>
          <p:cNvPr id="19468" name="Rectangle 43"/>
          <p:cNvSpPr>
            <a:spLocks noChangeArrowheads="1"/>
          </p:cNvSpPr>
          <p:nvPr/>
        </p:nvSpPr>
        <p:spPr bwMode="auto">
          <a:xfrm>
            <a:off x="5292725" y="2205038"/>
            <a:ext cx="2447925" cy="590550"/>
          </a:xfrm>
          <a:prstGeom prst="rect">
            <a:avLst/>
          </a:prstGeom>
          <a:noFill/>
          <a:ln w="9525">
            <a:solidFill>
              <a:schemeClr val="bg2"/>
            </a:solidFill>
            <a:miter lim="800000"/>
            <a:headEnd/>
            <a:tailEnd/>
          </a:ln>
        </p:spPr>
        <p:txBody>
          <a:bodyPr>
            <a:spAutoFit/>
          </a:bodyPr>
          <a:lstStyle/>
          <a:p>
            <a:r>
              <a:rPr lang="hu-HU" sz="1600" b="1">
                <a:solidFill>
                  <a:srgbClr val="C00000"/>
                </a:solidFill>
                <a:latin typeface="Calibri" panose="020F0502020204030204" pitchFamily="34" charset="0"/>
              </a:rPr>
              <a:t>pulmonalis szájadék:</a:t>
            </a:r>
          </a:p>
          <a:p>
            <a:r>
              <a:rPr lang="hu-HU" sz="1600" b="1">
                <a:solidFill>
                  <a:srgbClr val="C00000"/>
                </a:solidFill>
                <a:latin typeface="Calibri" panose="020F0502020204030204" pitchFamily="34" charset="0"/>
              </a:rPr>
              <a:t>semilunaris billentyű</a:t>
            </a:r>
          </a:p>
        </p:txBody>
      </p:sp>
      <p:sp>
        <p:nvSpPr>
          <p:cNvPr id="19469" name="Rectangle 44"/>
          <p:cNvSpPr>
            <a:spLocks noChangeArrowheads="1"/>
          </p:cNvSpPr>
          <p:nvPr/>
        </p:nvSpPr>
        <p:spPr bwMode="auto">
          <a:xfrm>
            <a:off x="5795963" y="2997200"/>
            <a:ext cx="2232025" cy="590550"/>
          </a:xfrm>
          <a:prstGeom prst="rect">
            <a:avLst/>
          </a:prstGeom>
          <a:noFill/>
          <a:ln w="9525">
            <a:solidFill>
              <a:schemeClr val="bg2"/>
            </a:solidFill>
            <a:miter lim="800000"/>
            <a:headEnd/>
            <a:tailEnd/>
          </a:ln>
        </p:spPr>
        <p:txBody>
          <a:bodyPr>
            <a:spAutoFit/>
          </a:bodyPr>
          <a:lstStyle/>
          <a:p>
            <a:r>
              <a:rPr lang="hu-HU" sz="1600" b="1">
                <a:solidFill>
                  <a:srgbClr val="C00000"/>
                </a:solidFill>
                <a:latin typeface="Calibri" panose="020F0502020204030204" pitchFamily="34" charset="0"/>
              </a:rPr>
              <a:t>aorta-szájadék:</a:t>
            </a:r>
          </a:p>
          <a:p>
            <a:r>
              <a:rPr lang="hu-HU" sz="1600" b="1">
                <a:solidFill>
                  <a:srgbClr val="C00000"/>
                </a:solidFill>
                <a:latin typeface="Calibri" panose="020F0502020204030204" pitchFamily="34" charset="0"/>
              </a:rPr>
              <a:t>semilunaris billentyű</a:t>
            </a:r>
          </a:p>
        </p:txBody>
      </p:sp>
      <p:sp>
        <p:nvSpPr>
          <p:cNvPr id="19470" name="Rectangle 45"/>
          <p:cNvSpPr>
            <a:spLocks noChangeArrowheads="1"/>
          </p:cNvSpPr>
          <p:nvPr/>
        </p:nvSpPr>
        <p:spPr bwMode="auto">
          <a:xfrm>
            <a:off x="6156325" y="3702050"/>
            <a:ext cx="2376488" cy="590550"/>
          </a:xfrm>
          <a:prstGeom prst="rect">
            <a:avLst/>
          </a:prstGeom>
          <a:noFill/>
          <a:ln w="9525">
            <a:solidFill>
              <a:schemeClr val="bg2"/>
            </a:solidFill>
            <a:miter lim="800000"/>
            <a:headEnd/>
            <a:tailEnd/>
          </a:ln>
        </p:spPr>
        <p:txBody>
          <a:bodyPr>
            <a:spAutoFit/>
          </a:bodyPr>
          <a:lstStyle/>
          <a:p>
            <a:r>
              <a:rPr lang="hu-HU" sz="1600" b="1">
                <a:solidFill>
                  <a:srgbClr val="C00000"/>
                </a:solidFill>
                <a:latin typeface="Calibri" panose="020F0502020204030204" pitchFamily="34" charset="0"/>
              </a:rPr>
              <a:t>bal vénás szájadék:</a:t>
            </a:r>
          </a:p>
          <a:p>
            <a:r>
              <a:rPr lang="hu-HU" sz="1600" b="1">
                <a:solidFill>
                  <a:srgbClr val="C00000"/>
                </a:solidFill>
                <a:latin typeface="Calibri" panose="020F0502020204030204" pitchFamily="34" charset="0"/>
              </a:rPr>
              <a:t>bicuspidalis billentyű</a:t>
            </a:r>
          </a:p>
        </p:txBody>
      </p:sp>
      <p:sp>
        <p:nvSpPr>
          <p:cNvPr id="19471" name="Line 46"/>
          <p:cNvSpPr>
            <a:spLocks noChangeShapeType="1"/>
          </p:cNvSpPr>
          <p:nvPr/>
        </p:nvSpPr>
        <p:spPr bwMode="auto">
          <a:xfrm flipV="1">
            <a:off x="3708400" y="4076700"/>
            <a:ext cx="431800" cy="1512888"/>
          </a:xfrm>
          <a:prstGeom prst="line">
            <a:avLst/>
          </a:prstGeom>
          <a:noFill/>
          <a:ln w="28575">
            <a:solidFill>
              <a:schemeClr val="bg2"/>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19472" name="Line 47"/>
          <p:cNvSpPr>
            <a:spLocks noChangeShapeType="1"/>
          </p:cNvSpPr>
          <p:nvPr/>
        </p:nvSpPr>
        <p:spPr bwMode="auto">
          <a:xfrm flipV="1">
            <a:off x="3205163" y="4078288"/>
            <a:ext cx="576262" cy="1008062"/>
          </a:xfrm>
          <a:prstGeom prst="line">
            <a:avLst/>
          </a:prstGeom>
          <a:noFill/>
          <a:ln w="28575">
            <a:solidFill>
              <a:schemeClr val="bg2"/>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19473" name="Line 48"/>
          <p:cNvSpPr>
            <a:spLocks noChangeShapeType="1"/>
          </p:cNvSpPr>
          <p:nvPr/>
        </p:nvSpPr>
        <p:spPr bwMode="auto">
          <a:xfrm flipV="1">
            <a:off x="4932363" y="2781300"/>
            <a:ext cx="433387" cy="504825"/>
          </a:xfrm>
          <a:prstGeom prst="line">
            <a:avLst/>
          </a:prstGeom>
          <a:noFill/>
          <a:ln w="28575">
            <a:solidFill>
              <a:schemeClr val="bg2"/>
            </a:solidFill>
            <a:round/>
            <a:headEnd type="arrow" w="med" len="med"/>
            <a:tailEnd/>
          </a:ln>
        </p:spPr>
        <p:txBody>
          <a:bodyPr/>
          <a:lstStyle/>
          <a:p>
            <a:endParaRPr lang="hu-HU">
              <a:solidFill>
                <a:srgbClr val="C00000"/>
              </a:solidFill>
              <a:latin typeface="Calibri" panose="020F0502020204030204" pitchFamily="34" charset="0"/>
            </a:endParaRPr>
          </a:p>
        </p:txBody>
      </p:sp>
      <p:sp>
        <p:nvSpPr>
          <p:cNvPr id="19474" name="Line 49"/>
          <p:cNvSpPr>
            <a:spLocks noChangeShapeType="1"/>
          </p:cNvSpPr>
          <p:nvPr/>
        </p:nvSpPr>
        <p:spPr bwMode="auto">
          <a:xfrm flipV="1">
            <a:off x="4500563" y="3284538"/>
            <a:ext cx="1223962" cy="288925"/>
          </a:xfrm>
          <a:prstGeom prst="line">
            <a:avLst/>
          </a:prstGeom>
          <a:noFill/>
          <a:ln w="28575">
            <a:solidFill>
              <a:schemeClr val="bg2"/>
            </a:solidFill>
            <a:round/>
            <a:headEnd type="arrow" w="med" len="med"/>
            <a:tailEnd/>
          </a:ln>
        </p:spPr>
        <p:txBody>
          <a:bodyPr/>
          <a:lstStyle/>
          <a:p>
            <a:endParaRPr lang="hu-HU">
              <a:solidFill>
                <a:srgbClr val="C00000"/>
              </a:solidFill>
              <a:latin typeface="Calibri" panose="020F0502020204030204" pitchFamily="34" charset="0"/>
            </a:endParaRPr>
          </a:p>
        </p:txBody>
      </p:sp>
      <p:sp>
        <p:nvSpPr>
          <p:cNvPr id="19475" name="Line 50"/>
          <p:cNvSpPr>
            <a:spLocks noChangeShapeType="1"/>
          </p:cNvSpPr>
          <p:nvPr/>
        </p:nvSpPr>
        <p:spPr bwMode="auto">
          <a:xfrm flipV="1">
            <a:off x="4932363" y="3862388"/>
            <a:ext cx="1152525" cy="0"/>
          </a:xfrm>
          <a:prstGeom prst="line">
            <a:avLst/>
          </a:prstGeom>
          <a:noFill/>
          <a:ln w="28575">
            <a:solidFill>
              <a:schemeClr val="bg2"/>
            </a:solidFill>
            <a:round/>
            <a:headEnd type="arrow" w="med" len="med"/>
            <a:tailEnd/>
          </a:ln>
        </p:spPr>
        <p:txBody>
          <a:bodyPr/>
          <a:lstStyle/>
          <a:p>
            <a:endParaRPr lang="hu-HU">
              <a:solidFill>
                <a:srgbClr val="C00000"/>
              </a:solidFill>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nulus fibrosus valvula"/>
          <p:cNvPicPr>
            <a:picLocks noChangeAspect="1" noChangeArrowheads="1"/>
          </p:cNvPicPr>
          <p:nvPr/>
        </p:nvPicPr>
        <p:blipFill>
          <a:blip r:embed="rId2" cstate="print"/>
          <a:srcRect/>
          <a:stretch>
            <a:fillRect/>
          </a:stretch>
        </p:blipFill>
        <p:spPr bwMode="auto">
          <a:xfrm>
            <a:off x="2771775" y="1630363"/>
            <a:ext cx="3600450" cy="3340100"/>
          </a:xfrm>
          <a:prstGeom prst="rect">
            <a:avLst/>
          </a:prstGeom>
          <a:noFill/>
          <a:ln w="9525">
            <a:noFill/>
            <a:miter lim="800000"/>
            <a:headEnd/>
            <a:tailEnd/>
          </a:ln>
        </p:spPr>
      </p:pic>
      <p:sp>
        <p:nvSpPr>
          <p:cNvPr id="19462" name="Rectangle 6"/>
          <p:cNvSpPr>
            <a:spLocks noGrp="1" noChangeArrowheads="1"/>
          </p:cNvSpPr>
          <p:nvPr>
            <p:ph type="title"/>
          </p:nvPr>
        </p:nvSpPr>
        <p:spPr>
          <a:xfrm>
            <a:off x="446088" y="-26988"/>
            <a:ext cx="8229600" cy="1143001"/>
          </a:xfrm>
        </p:spPr>
        <p:txBody>
          <a:bodyPr/>
          <a:lstStyle/>
          <a:p>
            <a:pPr eaLnBrk="1" hangingPunct="1">
              <a:defRPr/>
            </a:pPr>
            <a:r>
              <a:rPr lang="hu-HU" sz="2800" b="1" dirty="0">
                <a:solidFill>
                  <a:srgbClr val="C00000"/>
                </a:solidFill>
                <a:latin typeface="Calibri" panose="020F0502020204030204" pitchFamily="34" charset="0"/>
              </a:rPr>
              <a:t>A szívbillentyűk</a:t>
            </a:r>
          </a:p>
        </p:txBody>
      </p:sp>
      <p:pic>
        <p:nvPicPr>
          <p:cNvPr id="20484" name="Picture 8" descr="cuspisok2"/>
          <p:cNvPicPr>
            <a:picLocks noGrp="1" noChangeAspect="1" noChangeArrowheads="1"/>
          </p:cNvPicPr>
          <p:nvPr>
            <p:ph sz="half" idx="1"/>
          </p:nvPr>
        </p:nvPicPr>
        <p:blipFill>
          <a:blip r:embed="rId3" cstate="print"/>
          <a:srcRect/>
          <a:stretch>
            <a:fillRect/>
          </a:stretch>
        </p:blipFill>
        <p:spPr>
          <a:xfrm>
            <a:off x="395288" y="3502025"/>
            <a:ext cx="1928812" cy="2306638"/>
          </a:xfrm>
          <a:noFill/>
        </p:spPr>
      </p:pic>
      <p:pic>
        <p:nvPicPr>
          <p:cNvPr id="20485" name="Picture 10" descr="zsebesbill2"/>
          <p:cNvPicPr>
            <a:picLocks noGrp="1" noChangeAspect="1" noChangeArrowheads="1"/>
          </p:cNvPicPr>
          <p:nvPr>
            <p:ph sz="half" idx="2"/>
          </p:nvPr>
        </p:nvPicPr>
        <p:blipFill>
          <a:blip r:embed="rId4" cstate="print"/>
          <a:srcRect/>
          <a:stretch>
            <a:fillRect/>
          </a:stretch>
        </p:blipFill>
        <p:spPr>
          <a:xfrm>
            <a:off x="6437313" y="549275"/>
            <a:ext cx="2238375" cy="2176463"/>
          </a:xfrm>
          <a:noFill/>
        </p:spPr>
      </p:pic>
      <p:sp>
        <p:nvSpPr>
          <p:cNvPr id="19468" name="Text Box 12"/>
          <p:cNvSpPr txBox="1">
            <a:spLocks noChangeArrowheads="1"/>
          </p:cNvSpPr>
          <p:nvPr/>
        </p:nvSpPr>
        <p:spPr bwMode="auto">
          <a:xfrm>
            <a:off x="6467198" y="3011488"/>
            <a:ext cx="2388153" cy="2246769"/>
          </a:xfrm>
          <a:prstGeom prst="rect">
            <a:avLst/>
          </a:prstGeom>
          <a:noFill/>
          <a:ln w="9525">
            <a:noFill/>
            <a:miter lim="800000"/>
            <a:headEnd/>
            <a:tailEnd/>
          </a:ln>
          <a:effectLst/>
        </p:spPr>
        <p:txBody>
          <a:bodyPr wrap="none">
            <a:spAutoFit/>
          </a:bodyPr>
          <a:lstStyle/>
          <a:p>
            <a:pPr algn="ctr">
              <a:defRPr/>
            </a:pPr>
            <a:r>
              <a:rPr lang="hu-HU" sz="2000" b="1">
                <a:solidFill>
                  <a:srgbClr val="C00000"/>
                </a:solidFill>
                <a:latin typeface="Calibri" panose="020F0502020204030204" pitchFamily="34" charset="0"/>
              </a:rPr>
              <a:t>zsebes (semilunaris) </a:t>
            </a:r>
          </a:p>
          <a:p>
            <a:pPr algn="ctr">
              <a:defRPr/>
            </a:pPr>
            <a:r>
              <a:rPr lang="hu-HU" sz="2000" b="1">
                <a:solidFill>
                  <a:srgbClr val="C00000"/>
                </a:solidFill>
                <a:latin typeface="Calibri" panose="020F0502020204030204" pitchFamily="34" charset="0"/>
              </a:rPr>
              <a:t>billentyű</a:t>
            </a:r>
          </a:p>
          <a:p>
            <a:pPr algn="ctr">
              <a:defRPr/>
            </a:pPr>
            <a:endParaRPr lang="hu-HU" sz="2000" b="1">
              <a:solidFill>
                <a:srgbClr val="C00000"/>
              </a:solidFill>
              <a:latin typeface="Calibri" panose="020F0502020204030204" pitchFamily="34" charset="0"/>
            </a:endParaRPr>
          </a:p>
          <a:p>
            <a:pPr algn="ctr">
              <a:buFontTx/>
              <a:buChar char="•"/>
              <a:defRPr/>
            </a:pPr>
            <a:r>
              <a:rPr lang="hu-HU" sz="2000" b="1">
                <a:solidFill>
                  <a:srgbClr val="C00000"/>
                </a:solidFill>
                <a:latin typeface="Calibri" panose="020F0502020204030204" pitchFamily="34" charset="0"/>
              </a:rPr>
              <a:t>Aorta</a:t>
            </a:r>
          </a:p>
          <a:p>
            <a:pPr algn="ctr">
              <a:buFontTx/>
              <a:buChar char="•"/>
              <a:defRPr/>
            </a:pPr>
            <a:r>
              <a:rPr lang="hu-HU" sz="2000" b="1">
                <a:solidFill>
                  <a:srgbClr val="C00000"/>
                </a:solidFill>
                <a:latin typeface="Calibri" panose="020F0502020204030204" pitchFamily="34" charset="0"/>
              </a:rPr>
              <a:t>truncus pulmonalis</a:t>
            </a:r>
          </a:p>
          <a:p>
            <a:pPr algn="ctr">
              <a:defRPr/>
            </a:pPr>
            <a:r>
              <a:rPr lang="hu-HU" sz="2000" b="1">
                <a:solidFill>
                  <a:srgbClr val="C00000"/>
                </a:solidFill>
                <a:latin typeface="Calibri" panose="020F0502020204030204" pitchFamily="34" charset="0"/>
              </a:rPr>
              <a:t>(arteriás szájadékok)</a:t>
            </a:r>
          </a:p>
          <a:p>
            <a:pPr algn="ctr">
              <a:defRPr/>
            </a:pPr>
            <a:endParaRPr lang="hu-HU" sz="2000" b="1">
              <a:solidFill>
                <a:srgbClr val="C00000"/>
              </a:solidFill>
              <a:latin typeface="Calibri" panose="020F0502020204030204" pitchFamily="34" charset="0"/>
            </a:endParaRPr>
          </a:p>
        </p:txBody>
      </p:sp>
      <p:sp>
        <p:nvSpPr>
          <p:cNvPr id="19469" name="Text Box 13"/>
          <p:cNvSpPr txBox="1">
            <a:spLocks noChangeArrowheads="1"/>
          </p:cNvSpPr>
          <p:nvPr/>
        </p:nvSpPr>
        <p:spPr bwMode="auto">
          <a:xfrm>
            <a:off x="345161" y="1628775"/>
            <a:ext cx="2848216" cy="1477328"/>
          </a:xfrm>
          <a:prstGeom prst="rect">
            <a:avLst/>
          </a:prstGeom>
          <a:noFill/>
          <a:ln w="9525">
            <a:noFill/>
            <a:miter lim="800000"/>
            <a:headEnd/>
            <a:tailEnd/>
          </a:ln>
          <a:effectLst/>
        </p:spPr>
        <p:txBody>
          <a:bodyPr wrap="none">
            <a:spAutoFit/>
          </a:bodyPr>
          <a:lstStyle/>
          <a:p>
            <a:pPr algn="ctr">
              <a:defRPr/>
            </a:pPr>
            <a:r>
              <a:rPr lang="hu-HU" sz="1800" b="1">
                <a:solidFill>
                  <a:srgbClr val="C00000"/>
                </a:solidFill>
                <a:latin typeface="Calibri" panose="020F0502020204030204" pitchFamily="34" charset="0"/>
              </a:rPr>
              <a:t>vitorlás, csúcsos (cuspidalis)</a:t>
            </a:r>
          </a:p>
          <a:p>
            <a:pPr algn="ctr">
              <a:defRPr/>
            </a:pPr>
            <a:r>
              <a:rPr lang="hu-HU" sz="1800" b="1">
                <a:solidFill>
                  <a:srgbClr val="C00000"/>
                </a:solidFill>
                <a:latin typeface="Calibri" panose="020F0502020204030204" pitchFamily="34" charset="0"/>
              </a:rPr>
              <a:t>billentyű</a:t>
            </a:r>
          </a:p>
          <a:p>
            <a:pPr algn="ctr">
              <a:defRPr/>
            </a:pPr>
            <a:endParaRPr lang="hu-HU" sz="1800" b="1">
              <a:solidFill>
                <a:srgbClr val="C00000"/>
              </a:solidFill>
              <a:latin typeface="Calibri" panose="020F0502020204030204" pitchFamily="34" charset="0"/>
            </a:endParaRPr>
          </a:p>
          <a:p>
            <a:pPr algn="ctr">
              <a:defRPr/>
            </a:pPr>
            <a:r>
              <a:rPr lang="hu-HU" sz="1800" b="1">
                <a:solidFill>
                  <a:srgbClr val="C00000"/>
                </a:solidFill>
                <a:latin typeface="Calibri" panose="020F0502020204030204" pitchFamily="34" charset="0"/>
              </a:rPr>
              <a:t>jobb és bal vénás</a:t>
            </a:r>
          </a:p>
          <a:p>
            <a:pPr algn="ctr">
              <a:defRPr/>
            </a:pPr>
            <a:r>
              <a:rPr lang="hu-HU" sz="1800" b="1">
                <a:solidFill>
                  <a:srgbClr val="C00000"/>
                </a:solidFill>
                <a:latin typeface="Calibri" panose="020F0502020204030204" pitchFamily="34" charset="0"/>
              </a:rPr>
              <a:t>szájadékok</a:t>
            </a:r>
          </a:p>
        </p:txBody>
      </p:sp>
      <p:sp>
        <p:nvSpPr>
          <p:cNvPr id="19470" name="Text Box 14"/>
          <p:cNvSpPr txBox="1">
            <a:spLocks noChangeArrowheads="1"/>
          </p:cNvSpPr>
          <p:nvPr/>
        </p:nvSpPr>
        <p:spPr bwMode="auto">
          <a:xfrm>
            <a:off x="4787900" y="1611313"/>
            <a:ext cx="1622560"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aortaszájadék</a:t>
            </a:r>
          </a:p>
        </p:txBody>
      </p:sp>
      <p:sp>
        <p:nvSpPr>
          <p:cNvPr id="19471" name="Text Box 15"/>
          <p:cNvSpPr txBox="1">
            <a:spLocks noChangeArrowheads="1"/>
          </p:cNvSpPr>
          <p:nvPr/>
        </p:nvSpPr>
        <p:spPr bwMode="auto">
          <a:xfrm>
            <a:off x="4076700" y="771525"/>
            <a:ext cx="1381125" cy="701675"/>
          </a:xfrm>
          <a:prstGeom prst="rect">
            <a:avLst/>
          </a:prstGeom>
          <a:noFill/>
          <a:ln w="9525">
            <a:noFill/>
            <a:miter lim="800000"/>
            <a:headEnd/>
            <a:tailEnd/>
          </a:ln>
          <a:effectLst/>
        </p:spPr>
        <p:txBody>
          <a:bodyPr wrap="none">
            <a:spAutoFit/>
          </a:bodyPr>
          <a:lstStyle/>
          <a:p>
            <a:pPr algn="ctr">
              <a:defRPr/>
            </a:pPr>
            <a:r>
              <a:rPr lang="hu-HU" sz="2000">
                <a:solidFill>
                  <a:srgbClr val="C00000"/>
                </a:solidFill>
                <a:latin typeface="Calibri" panose="020F0502020204030204" pitchFamily="34" charset="0"/>
              </a:rPr>
              <a:t>pulmonalis</a:t>
            </a:r>
          </a:p>
          <a:p>
            <a:pPr algn="ctr">
              <a:defRPr/>
            </a:pPr>
            <a:r>
              <a:rPr lang="hu-HU" sz="2000">
                <a:solidFill>
                  <a:srgbClr val="C00000"/>
                </a:solidFill>
                <a:latin typeface="Calibri" panose="020F0502020204030204" pitchFamily="34" charset="0"/>
              </a:rPr>
              <a:t> szájadék</a:t>
            </a:r>
          </a:p>
        </p:txBody>
      </p:sp>
      <p:sp>
        <p:nvSpPr>
          <p:cNvPr id="19472" name="Text Box 16"/>
          <p:cNvSpPr txBox="1">
            <a:spLocks noChangeArrowheads="1"/>
          </p:cNvSpPr>
          <p:nvPr/>
        </p:nvSpPr>
        <p:spPr bwMode="auto">
          <a:xfrm>
            <a:off x="4859338" y="5199063"/>
            <a:ext cx="1218603"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jobb oldal</a:t>
            </a:r>
            <a:endParaRPr lang="hu-HU" sz="1600">
              <a:solidFill>
                <a:srgbClr val="C00000"/>
              </a:solidFill>
              <a:latin typeface="Calibri" panose="020F0502020204030204" pitchFamily="34" charset="0"/>
            </a:endParaRPr>
          </a:p>
        </p:txBody>
      </p:sp>
      <p:sp>
        <p:nvSpPr>
          <p:cNvPr id="19473" name="Text Box 17"/>
          <p:cNvSpPr txBox="1">
            <a:spLocks noChangeArrowheads="1"/>
          </p:cNvSpPr>
          <p:nvPr/>
        </p:nvSpPr>
        <p:spPr bwMode="auto">
          <a:xfrm>
            <a:off x="2339975" y="4851400"/>
            <a:ext cx="1071127"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bal oldal</a:t>
            </a:r>
          </a:p>
        </p:txBody>
      </p:sp>
      <p:sp>
        <p:nvSpPr>
          <p:cNvPr id="20492" name="Line 18"/>
          <p:cNvSpPr>
            <a:spLocks noChangeShapeType="1"/>
          </p:cNvSpPr>
          <p:nvPr/>
        </p:nvSpPr>
        <p:spPr bwMode="auto">
          <a:xfrm flipV="1">
            <a:off x="2987675" y="3933825"/>
            <a:ext cx="504825" cy="863600"/>
          </a:xfrm>
          <a:prstGeom prst="line">
            <a:avLst/>
          </a:prstGeom>
          <a:noFill/>
          <a:ln w="57150" cap="rnd">
            <a:solidFill>
              <a:schemeClr val="tx1"/>
            </a:solidFill>
            <a:prstDash val="sysDot"/>
            <a:round/>
            <a:headEnd/>
            <a:tailEnd type="triangle" w="med" len="med"/>
          </a:ln>
        </p:spPr>
        <p:txBody>
          <a:bodyPr/>
          <a:lstStyle/>
          <a:p>
            <a:endParaRPr lang="hu-HU">
              <a:solidFill>
                <a:srgbClr val="C00000"/>
              </a:solidFill>
              <a:latin typeface="Calibri" panose="020F0502020204030204" pitchFamily="34" charset="0"/>
            </a:endParaRPr>
          </a:p>
        </p:txBody>
      </p:sp>
      <p:sp>
        <p:nvSpPr>
          <p:cNvPr id="20493" name="Line 19"/>
          <p:cNvSpPr>
            <a:spLocks noChangeShapeType="1"/>
          </p:cNvSpPr>
          <p:nvPr/>
        </p:nvSpPr>
        <p:spPr bwMode="auto">
          <a:xfrm>
            <a:off x="5076825" y="4005263"/>
            <a:ext cx="431800" cy="1225550"/>
          </a:xfrm>
          <a:prstGeom prst="line">
            <a:avLst/>
          </a:prstGeom>
          <a:noFill/>
          <a:ln w="57150" cap="rnd">
            <a:solidFill>
              <a:schemeClr val="tx1"/>
            </a:solidFill>
            <a:prstDash val="sysDot"/>
            <a:round/>
            <a:headEnd type="triangle" w="med" len="med"/>
            <a:tailEnd/>
          </a:ln>
        </p:spPr>
        <p:txBody>
          <a:bodyPr/>
          <a:lstStyle/>
          <a:p>
            <a:endParaRPr lang="hu-HU">
              <a:solidFill>
                <a:srgbClr val="C00000"/>
              </a:solidFill>
              <a:latin typeface="Calibri" panose="020F0502020204030204" pitchFamily="34" charset="0"/>
            </a:endParaRPr>
          </a:p>
        </p:txBody>
      </p:sp>
      <p:sp>
        <p:nvSpPr>
          <p:cNvPr id="20494" name="Line 20"/>
          <p:cNvSpPr>
            <a:spLocks noChangeShapeType="1"/>
          </p:cNvSpPr>
          <p:nvPr/>
        </p:nvSpPr>
        <p:spPr bwMode="auto">
          <a:xfrm flipH="1">
            <a:off x="3779838" y="1270000"/>
            <a:ext cx="360362" cy="647700"/>
          </a:xfrm>
          <a:prstGeom prst="line">
            <a:avLst/>
          </a:prstGeom>
          <a:noFill/>
          <a:ln w="38100">
            <a:solidFill>
              <a:schemeClr val="tx1"/>
            </a:solidFill>
            <a:prstDash val="sysDot"/>
            <a:round/>
            <a:headEnd/>
            <a:tailEnd type="triangle" w="med" len="med"/>
          </a:ln>
        </p:spPr>
        <p:txBody>
          <a:bodyPr/>
          <a:lstStyle/>
          <a:p>
            <a:endParaRPr lang="hu-HU">
              <a:solidFill>
                <a:srgbClr val="C00000"/>
              </a:solidFill>
              <a:latin typeface="Calibri" panose="020F0502020204030204" pitchFamily="34" charset="0"/>
            </a:endParaRPr>
          </a:p>
        </p:txBody>
      </p:sp>
      <p:sp>
        <p:nvSpPr>
          <p:cNvPr id="20495" name="Line 21"/>
          <p:cNvSpPr>
            <a:spLocks noChangeShapeType="1"/>
          </p:cNvSpPr>
          <p:nvPr/>
        </p:nvSpPr>
        <p:spPr bwMode="auto">
          <a:xfrm flipH="1">
            <a:off x="4356100" y="1989138"/>
            <a:ext cx="863600" cy="865187"/>
          </a:xfrm>
          <a:prstGeom prst="line">
            <a:avLst/>
          </a:prstGeom>
          <a:noFill/>
          <a:ln w="38100">
            <a:solidFill>
              <a:schemeClr val="tx1"/>
            </a:solidFill>
            <a:prstDash val="sysDot"/>
            <a:round/>
            <a:headEnd/>
            <a:tailEnd type="triangle" w="med" len="med"/>
          </a:ln>
        </p:spPr>
        <p:txBody>
          <a:bodyPr/>
          <a:lstStyle/>
          <a:p>
            <a:endParaRPr lang="hu-HU">
              <a:solidFill>
                <a:srgbClr val="C00000"/>
              </a:solidFill>
              <a:latin typeface="Calibri" panose="020F0502020204030204" pitchFamily="34" charset="0"/>
            </a:endParaRPr>
          </a:p>
        </p:txBody>
      </p:sp>
      <p:sp>
        <p:nvSpPr>
          <p:cNvPr id="20496" name="Text Box 22"/>
          <p:cNvSpPr txBox="1">
            <a:spLocks noChangeArrowheads="1"/>
          </p:cNvSpPr>
          <p:nvPr/>
        </p:nvSpPr>
        <p:spPr bwMode="auto">
          <a:xfrm>
            <a:off x="395288" y="6021388"/>
            <a:ext cx="7571688" cy="584775"/>
          </a:xfrm>
          <a:prstGeom prst="rect">
            <a:avLst/>
          </a:prstGeom>
          <a:noFill/>
          <a:ln w="9525">
            <a:noFill/>
            <a:miter lim="800000"/>
            <a:headEnd/>
            <a:tailEnd/>
          </a:ln>
        </p:spPr>
        <p:txBody>
          <a:bodyPr wrap="none">
            <a:spAutoFit/>
          </a:bodyPr>
          <a:lstStyle/>
          <a:p>
            <a:r>
              <a:rPr lang="hu-HU" sz="1600" b="1">
                <a:solidFill>
                  <a:srgbClr val="C00000"/>
                </a:solidFill>
                <a:latin typeface="Calibri" panose="020F0502020204030204" pitchFamily="34" charset="0"/>
              </a:rPr>
              <a:t>Szívciklus:	megtelődött kamra összehúzódással kiürül (nyitás-sytole) </a:t>
            </a:r>
          </a:p>
          <a:p>
            <a:r>
              <a:rPr lang="hu-HU" sz="1600" b="1">
                <a:solidFill>
                  <a:srgbClr val="C00000"/>
                </a:solidFill>
                <a:latin typeface="Calibri" panose="020F0502020204030204" pitchFamily="34" charset="0"/>
              </a:rPr>
              <a:t>		kiürített kamra újratelődése elernyedt állapotban (zárás-diastole)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303213" y="44450"/>
            <a:ext cx="8589962" cy="1143000"/>
          </a:xfrm>
        </p:spPr>
        <p:txBody>
          <a:bodyPr/>
          <a:lstStyle/>
          <a:p>
            <a:pPr algn="l" eaLnBrk="1" hangingPunct="1">
              <a:defRPr/>
            </a:pPr>
            <a:r>
              <a:rPr lang="hu-HU" sz="2800" dirty="0">
                <a:solidFill>
                  <a:srgbClr val="C00000"/>
                </a:solidFill>
                <a:effectLst>
                  <a:outerShdw blurRad="38100" dist="38100" dir="2700000" algn="tl">
                    <a:srgbClr val="000000">
                      <a:alpha val="43137"/>
                    </a:srgbClr>
                  </a:outerShdw>
                </a:effectLst>
                <a:latin typeface="Calibri" panose="020F0502020204030204" pitchFamily="34" charset="0"/>
              </a:rPr>
              <a:t>Szívbillentyűk 1.</a:t>
            </a:r>
            <a:br>
              <a:rPr lang="hu-HU" sz="2800" dirty="0">
                <a:solidFill>
                  <a:srgbClr val="C00000"/>
                </a:solidFill>
                <a:effectLst>
                  <a:outerShdw blurRad="38100" dist="38100" dir="2700000" algn="tl">
                    <a:srgbClr val="000000">
                      <a:alpha val="43137"/>
                    </a:srgbClr>
                  </a:outerShdw>
                </a:effectLst>
                <a:latin typeface="Calibri" panose="020F0502020204030204" pitchFamily="34" charset="0"/>
              </a:rPr>
            </a:br>
            <a:r>
              <a:rPr lang="hu-HU" sz="2800" dirty="0">
                <a:solidFill>
                  <a:srgbClr val="C00000"/>
                </a:solidFill>
                <a:effectLst>
                  <a:outerShdw blurRad="38100" dist="38100" dir="2700000" algn="tl">
                    <a:srgbClr val="000000">
                      <a:alpha val="43137"/>
                    </a:srgbClr>
                  </a:outerShdw>
                </a:effectLst>
                <a:latin typeface="Calibri" panose="020F0502020204030204" pitchFamily="34" charset="0"/>
              </a:rPr>
              <a:t>vitorlás (</a:t>
            </a:r>
            <a:r>
              <a:rPr lang="hu-HU" sz="2800" dirty="0" err="1">
                <a:solidFill>
                  <a:srgbClr val="C00000"/>
                </a:solidFill>
                <a:effectLst>
                  <a:outerShdw blurRad="38100" dist="38100" dir="2700000" algn="tl">
                    <a:srgbClr val="000000">
                      <a:alpha val="43137"/>
                    </a:srgbClr>
                  </a:outerShdw>
                </a:effectLst>
                <a:latin typeface="Calibri" panose="020F0502020204030204" pitchFamily="34" charset="0"/>
              </a:rPr>
              <a:t>cuspidalis</a:t>
            </a:r>
            <a:r>
              <a:rPr lang="hu-HU" sz="2800" dirty="0">
                <a:solidFill>
                  <a:srgbClr val="C00000"/>
                </a:solidFill>
                <a:effectLst>
                  <a:outerShdw blurRad="38100" dist="38100" dir="2700000" algn="tl">
                    <a:srgbClr val="000000">
                      <a:alpha val="43137"/>
                    </a:srgbClr>
                  </a:outerShdw>
                </a:effectLst>
                <a:latin typeface="Calibri" panose="020F0502020204030204" pitchFamily="34" charset="0"/>
              </a:rPr>
              <a:t>) billentyű, vénás </a:t>
            </a:r>
            <a:r>
              <a:rPr lang="hu-HU" sz="2800" dirty="0" err="1">
                <a:solidFill>
                  <a:srgbClr val="C00000"/>
                </a:solidFill>
                <a:effectLst>
                  <a:outerShdw blurRad="38100" dist="38100" dir="2700000" algn="tl">
                    <a:srgbClr val="000000">
                      <a:alpha val="43137"/>
                    </a:srgbClr>
                  </a:outerShdw>
                </a:effectLst>
                <a:latin typeface="Calibri" panose="020F0502020204030204" pitchFamily="34" charset="0"/>
              </a:rPr>
              <a:t>szájadékok</a:t>
            </a:r>
            <a:endParaRPr lang="hu-HU" sz="2800" dirty="0">
              <a:solidFill>
                <a:srgbClr val="C00000"/>
              </a:solidFill>
              <a:effectLst>
                <a:outerShdw blurRad="38100" dist="38100" dir="2700000" algn="tl">
                  <a:srgbClr val="000000">
                    <a:alpha val="43137"/>
                  </a:srgbClr>
                </a:outerShdw>
              </a:effectLst>
              <a:latin typeface="Calibri" panose="020F0502020204030204" pitchFamily="34" charset="0"/>
            </a:endParaRPr>
          </a:p>
        </p:txBody>
      </p:sp>
      <p:pic>
        <p:nvPicPr>
          <p:cNvPr id="21507" name="Picture 10" descr="bill2"/>
          <p:cNvPicPr>
            <a:picLocks noGrp="1" noChangeAspect="1" noChangeArrowheads="1"/>
          </p:cNvPicPr>
          <p:nvPr>
            <p:ph sz="half" idx="2"/>
          </p:nvPr>
        </p:nvPicPr>
        <p:blipFill>
          <a:blip r:embed="rId2" cstate="print"/>
          <a:srcRect/>
          <a:stretch>
            <a:fillRect/>
          </a:stretch>
        </p:blipFill>
        <p:spPr>
          <a:xfrm>
            <a:off x="533400" y="2133600"/>
            <a:ext cx="4038600" cy="4221163"/>
          </a:xfrm>
          <a:noFill/>
          <a:ln w="57150">
            <a:solidFill>
              <a:schemeClr val="bg1"/>
            </a:solidFill>
          </a:ln>
        </p:spPr>
      </p:pic>
      <p:sp>
        <p:nvSpPr>
          <p:cNvPr id="21508" name="Line 15"/>
          <p:cNvSpPr>
            <a:spLocks noChangeShapeType="1"/>
          </p:cNvSpPr>
          <p:nvPr/>
        </p:nvSpPr>
        <p:spPr bwMode="auto">
          <a:xfrm>
            <a:off x="2268538" y="4868863"/>
            <a:ext cx="0" cy="1728787"/>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21509" name="Line 16"/>
          <p:cNvSpPr>
            <a:spLocks noChangeShapeType="1"/>
          </p:cNvSpPr>
          <p:nvPr/>
        </p:nvSpPr>
        <p:spPr bwMode="auto">
          <a:xfrm>
            <a:off x="2268538" y="6597650"/>
            <a:ext cx="3240087" cy="0"/>
          </a:xfrm>
          <a:prstGeom prst="line">
            <a:avLst/>
          </a:prstGeom>
          <a:noFill/>
          <a:ln w="38100">
            <a:solidFill>
              <a:schemeClr val="tx1"/>
            </a:solidFill>
            <a:round/>
            <a:headEnd/>
            <a:tailEnd/>
          </a:ln>
        </p:spPr>
        <p:txBody>
          <a:bodyPr/>
          <a:lstStyle/>
          <a:p>
            <a:endParaRPr lang="hu-HU">
              <a:latin typeface="Calibri" panose="020F0502020204030204" pitchFamily="34" charset="0"/>
            </a:endParaRPr>
          </a:p>
        </p:txBody>
      </p:sp>
      <p:sp>
        <p:nvSpPr>
          <p:cNvPr id="21510" name="Line 17"/>
          <p:cNvSpPr>
            <a:spLocks noChangeShapeType="1"/>
          </p:cNvSpPr>
          <p:nvPr/>
        </p:nvSpPr>
        <p:spPr bwMode="auto">
          <a:xfrm flipV="1">
            <a:off x="2627313" y="1700213"/>
            <a:ext cx="0" cy="2376487"/>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21511" name="Line 18"/>
          <p:cNvSpPr>
            <a:spLocks noChangeShapeType="1"/>
          </p:cNvSpPr>
          <p:nvPr/>
        </p:nvSpPr>
        <p:spPr bwMode="auto">
          <a:xfrm flipV="1">
            <a:off x="2268538" y="1700213"/>
            <a:ext cx="0" cy="2016125"/>
          </a:xfrm>
          <a:prstGeom prst="line">
            <a:avLst/>
          </a:prstGeom>
          <a:noFill/>
          <a:ln w="38100">
            <a:solidFill>
              <a:schemeClr val="tx1"/>
            </a:solidFill>
            <a:round/>
            <a:headEnd type="triangle" w="med" len="med"/>
            <a:tailEnd/>
          </a:ln>
        </p:spPr>
        <p:txBody>
          <a:bodyPr/>
          <a:lstStyle/>
          <a:p>
            <a:endParaRPr lang="hu-HU">
              <a:latin typeface="Calibri" panose="020F0502020204030204" pitchFamily="34" charset="0"/>
            </a:endParaRPr>
          </a:p>
        </p:txBody>
      </p:sp>
      <p:sp>
        <p:nvSpPr>
          <p:cNvPr id="21512" name="Line 19"/>
          <p:cNvSpPr>
            <a:spLocks noChangeShapeType="1"/>
          </p:cNvSpPr>
          <p:nvPr/>
        </p:nvSpPr>
        <p:spPr bwMode="auto">
          <a:xfrm>
            <a:off x="2268538" y="1700213"/>
            <a:ext cx="2016125" cy="0"/>
          </a:xfrm>
          <a:prstGeom prst="line">
            <a:avLst/>
          </a:prstGeom>
          <a:noFill/>
          <a:ln w="38100">
            <a:solidFill>
              <a:schemeClr val="tx1"/>
            </a:solidFill>
            <a:round/>
            <a:headEnd/>
            <a:tailEnd/>
          </a:ln>
        </p:spPr>
        <p:txBody>
          <a:bodyPr/>
          <a:lstStyle/>
          <a:p>
            <a:endParaRPr lang="hu-HU">
              <a:latin typeface="Calibri" panose="020F0502020204030204" pitchFamily="34" charset="0"/>
            </a:endParaRPr>
          </a:p>
        </p:txBody>
      </p:sp>
      <p:pic>
        <p:nvPicPr>
          <p:cNvPr id="21513" name="Picture 21" descr="cuspisok2"/>
          <p:cNvPicPr>
            <a:picLocks noGrp="1" noChangeAspect="1" noChangeArrowheads="1"/>
          </p:cNvPicPr>
          <p:nvPr>
            <p:ph sz="half" idx="1"/>
          </p:nvPr>
        </p:nvPicPr>
        <p:blipFill>
          <a:blip r:embed="rId3" cstate="print"/>
          <a:srcRect/>
          <a:stretch>
            <a:fillRect/>
          </a:stretch>
        </p:blipFill>
        <p:spPr>
          <a:xfrm>
            <a:off x="5989638" y="1196975"/>
            <a:ext cx="2830512" cy="3384550"/>
          </a:xfrm>
          <a:noFill/>
          <a:ln w="28575">
            <a:solidFill>
              <a:schemeClr val="tx1"/>
            </a:solidFill>
          </a:ln>
        </p:spPr>
      </p:pic>
      <p:sp>
        <p:nvSpPr>
          <p:cNvPr id="23575" name="Text Box 23"/>
          <p:cNvSpPr txBox="1">
            <a:spLocks noChangeArrowheads="1"/>
          </p:cNvSpPr>
          <p:nvPr/>
        </p:nvSpPr>
        <p:spPr bwMode="auto">
          <a:xfrm>
            <a:off x="5430838" y="4367213"/>
            <a:ext cx="2774349" cy="338554"/>
          </a:xfrm>
          <a:prstGeom prst="rect">
            <a:avLst/>
          </a:prstGeom>
          <a:solidFill>
            <a:schemeClr val="bg1"/>
          </a:solidFill>
          <a:ln w="9525">
            <a:solidFill>
              <a:schemeClr val="tx1"/>
            </a:solidFill>
            <a:miter lim="800000"/>
            <a:headEnd/>
            <a:tailEnd/>
          </a:ln>
          <a:effectLst/>
        </p:spPr>
        <p:txBody>
          <a:bodyPr wrap="none">
            <a:spAutoFit/>
          </a:bodyPr>
          <a:lstStyle/>
          <a:p>
            <a:pPr>
              <a:defRPr/>
            </a:pPr>
            <a:r>
              <a:rPr lang="hu-HU" sz="1600">
                <a:effectLst>
                  <a:outerShdw blurRad="38100" dist="38100" dir="2700000" algn="tl">
                    <a:srgbClr val="C0C0C0"/>
                  </a:outerShdw>
                </a:effectLst>
                <a:latin typeface="Calibri" panose="020F0502020204030204" pitchFamily="34" charset="0"/>
              </a:rPr>
              <a:t>papilláris izom (mm. papillares)</a:t>
            </a:r>
          </a:p>
        </p:txBody>
      </p:sp>
      <p:sp>
        <p:nvSpPr>
          <p:cNvPr id="21515" name="Line 25"/>
          <p:cNvSpPr>
            <a:spLocks noChangeShapeType="1"/>
          </p:cNvSpPr>
          <p:nvPr/>
        </p:nvSpPr>
        <p:spPr bwMode="auto">
          <a:xfrm flipV="1">
            <a:off x="5508625" y="4797425"/>
            <a:ext cx="0" cy="1800225"/>
          </a:xfrm>
          <a:prstGeom prst="line">
            <a:avLst/>
          </a:prstGeom>
          <a:noFill/>
          <a:ln w="38100">
            <a:solidFill>
              <a:schemeClr val="tx1"/>
            </a:solidFill>
            <a:round/>
            <a:headEnd/>
            <a:tailEnd/>
          </a:ln>
        </p:spPr>
        <p:txBody>
          <a:bodyPr/>
          <a:lstStyle/>
          <a:p>
            <a:endParaRPr lang="hu-HU">
              <a:latin typeface="Calibri" panose="020F0502020204030204" pitchFamily="34" charset="0"/>
            </a:endParaRPr>
          </a:p>
        </p:txBody>
      </p:sp>
      <p:sp>
        <p:nvSpPr>
          <p:cNvPr id="23578" name="Text Box 26"/>
          <p:cNvSpPr txBox="1">
            <a:spLocks noChangeArrowheads="1"/>
          </p:cNvSpPr>
          <p:nvPr/>
        </p:nvSpPr>
        <p:spPr bwMode="auto">
          <a:xfrm>
            <a:off x="4859338" y="3649663"/>
            <a:ext cx="2097497" cy="523220"/>
          </a:xfrm>
          <a:prstGeom prst="rect">
            <a:avLst/>
          </a:prstGeom>
          <a:solidFill>
            <a:srgbClr val="FFFFFF"/>
          </a:solidFill>
          <a:ln w="9525">
            <a:solidFill>
              <a:schemeClr val="tx1"/>
            </a:solidFill>
            <a:miter lim="800000"/>
            <a:headEnd/>
            <a:tailEnd/>
          </a:ln>
          <a:effectLst/>
        </p:spPr>
        <p:txBody>
          <a:bodyPr wrap="none">
            <a:spAutoFit/>
          </a:bodyPr>
          <a:lstStyle/>
          <a:p>
            <a:pPr>
              <a:defRPr/>
            </a:pPr>
            <a:r>
              <a:rPr lang="hu-HU" sz="1400">
                <a:effectLst>
                  <a:outerShdw blurRad="38100" dist="38100" dir="2700000" algn="tl">
                    <a:srgbClr val="C0C0C0"/>
                  </a:outerShdw>
                </a:effectLst>
                <a:latin typeface="Calibri" panose="020F0502020204030204" pitchFamily="34" charset="0"/>
              </a:rPr>
              <a:t>ínhúr (chordae tendineae)</a:t>
            </a:r>
          </a:p>
          <a:p>
            <a:pPr>
              <a:defRPr/>
            </a:pPr>
            <a:r>
              <a:rPr lang="hu-HU" sz="1400">
                <a:effectLst>
                  <a:outerShdw blurRad="38100" dist="38100" dir="2700000" algn="tl">
                    <a:srgbClr val="C0C0C0"/>
                  </a:outerShdw>
                </a:effectLst>
                <a:latin typeface="Calibri" panose="020F0502020204030204" pitchFamily="34" charset="0"/>
              </a:rPr>
              <a:t>pitvari visszacsapás ellen</a:t>
            </a:r>
          </a:p>
        </p:txBody>
      </p:sp>
      <p:sp>
        <p:nvSpPr>
          <p:cNvPr id="21517" name="Line 28"/>
          <p:cNvSpPr>
            <a:spLocks noChangeShapeType="1"/>
          </p:cNvSpPr>
          <p:nvPr/>
        </p:nvSpPr>
        <p:spPr bwMode="auto">
          <a:xfrm>
            <a:off x="4284663" y="1700213"/>
            <a:ext cx="1943100" cy="1800225"/>
          </a:xfrm>
          <a:prstGeom prst="line">
            <a:avLst/>
          </a:prstGeom>
          <a:noFill/>
          <a:ln w="38100">
            <a:solidFill>
              <a:schemeClr val="tx1"/>
            </a:solidFill>
            <a:round/>
            <a:headEnd/>
            <a:tailEnd/>
          </a:ln>
        </p:spPr>
        <p:txBody>
          <a:bodyPr/>
          <a:lstStyle/>
          <a:p>
            <a:endParaRPr lang="hu-HU">
              <a:latin typeface="Calibri" panose="020F0502020204030204" pitchFamily="34" charset="0"/>
            </a:endParaRPr>
          </a:p>
        </p:txBody>
      </p:sp>
      <p:sp>
        <p:nvSpPr>
          <p:cNvPr id="23582" name="Text Box 30"/>
          <p:cNvSpPr txBox="1">
            <a:spLocks noChangeArrowheads="1"/>
          </p:cNvSpPr>
          <p:nvPr/>
        </p:nvSpPr>
        <p:spPr bwMode="auto">
          <a:xfrm>
            <a:off x="5364163" y="2205038"/>
            <a:ext cx="1782989" cy="523220"/>
          </a:xfrm>
          <a:prstGeom prst="rect">
            <a:avLst/>
          </a:prstGeom>
          <a:solidFill>
            <a:schemeClr val="bg1"/>
          </a:solidFill>
          <a:ln w="9525">
            <a:solidFill>
              <a:schemeClr val="tx1"/>
            </a:solidFill>
            <a:miter lim="800000"/>
            <a:headEnd/>
            <a:tailEnd/>
          </a:ln>
          <a:effectLst/>
        </p:spPr>
        <p:txBody>
          <a:bodyPr wrap="none">
            <a:spAutoFit/>
          </a:bodyPr>
          <a:lstStyle/>
          <a:p>
            <a:pPr>
              <a:defRPr/>
            </a:pPr>
            <a:r>
              <a:rPr lang="hu-HU" sz="1400">
                <a:effectLst>
                  <a:outerShdw blurRad="38100" dist="38100" dir="2700000" algn="tl">
                    <a:srgbClr val="C0C0C0"/>
                  </a:outerShdw>
                </a:effectLst>
                <a:latin typeface="Calibri" panose="020F0502020204030204" pitchFamily="34" charset="0"/>
              </a:rPr>
              <a:t>vitorla (cuspis)</a:t>
            </a:r>
          </a:p>
          <a:p>
            <a:pPr>
              <a:defRPr/>
            </a:pPr>
            <a:r>
              <a:rPr lang="hu-HU" sz="1400">
                <a:effectLst>
                  <a:outerShdw blurRad="38100" dist="38100" dir="2700000" algn="tl">
                    <a:srgbClr val="C0C0C0"/>
                  </a:outerShdw>
                </a:effectLst>
                <a:latin typeface="Calibri" panose="020F0502020204030204" pitchFamily="34" charset="0"/>
              </a:rPr>
              <a:t>endocardium kettőzet</a:t>
            </a:r>
          </a:p>
        </p:txBody>
      </p:sp>
      <p:sp>
        <p:nvSpPr>
          <p:cNvPr id="23583" name="Text Box 31"/>
          <p:cNvSpPr txBox="1">
            <a:spLocks noChangeArrowheads="1"/>
          </p:cNvSpPr>
          <p:nvPr/>
        </p:nvSpPr>
        <p:spPr bwMode="auto">
          <a:xfrm>
            <a:off x="6990927" y="4724400"/>
            <a:ext cx="2007023" cy="1569660"/>
          </a:xfrm>
          <a:prstGeom prst="rect">
            <a:avLst/>
          </a:prstGeom>
          <a:noFill/>
          <a:ln w="9525">
            <a:noFill/>
            <a:miter lim="800000"/>
            <a:headEnd/>
            <a:tailEnd/>
          </a:ln>
          <a:effectLst/>
        </p:spPr>
        <p:txBody>
          <a:bodyPr wrap="none">
            <a:spAutoFit/>
          </a:bodyPr>
          <a:lstStyle/>
          <a:p>
            <a:pPr algn="r">
              <a:defRPr/>
            </a:pPr>
            <a:r>
              <a:rPr lang="hu-HU" sz="1600" b="1">
                <a:solidFill>
                  <a:srgbClr val="FF9900"/>
                </a:solidFill>
                <a:effectLst>
                  <a:outerShdw blurRad="38100" dist="38100" dir="2700000" algn="tl">
                    <a:srgbClr val="000000"/>
                  </a:outerShdw>
                </a:effectLst>
                <a:latin typeface="Calibri" panose="020F0502020204030204" pitchFamily="34" charset="0"/>
              </a:rPr>
              <a:t>jobb oldal:</a:t>
            </a:r>
          </a:p>
          <a:p>
            <a:pPr algn="r">
              <a:defRPr/>
            </a:pPr>
            <a:r>
              <a:rPr lang="hu-HU" sz="1600" b="1">
                <a:solidFill>
                  <a:srgbClr val="FF9900"/>
                </a:solidFill>
                <a:effectLst>
                  <a:outerShdw blurRad="38100" dist="38100" dir="2700000" algn="tl">
                    <a:srgbClr val="000000"/>
                  </a:outerShdw>
                </a:effectLst>
                <a:latin typeface="Calibri" panose="020F0502020204030204" pitchFamily="34" charset="0"/>
              </a:rPr>
              <a:t>tricuspidalis billentyű</a:t>
            </a:r>
          </a:p>
          <a:p>
            <a:pPr algn="r">
              <a:defRPr/>
            </a:pPr>
            <a:endParaRPr lang="hu-HU" sz="1600" b="1">
              <a:solidFill>
                <a:srgbClr val="FF9900"/>
              </a:solidFill>
              <a:effectLst>
                <a:outerShdw blurRad="38100" dist="38100" dir="2700000" algn="tl">
                  <a:srgbClr val="000000"/>
                </a:outerShdw>
              </a:effectLst>
              <a:latin typeface="Calibri" panose="020F0502020204030204" pitchFamily="34" charset="0"/>
            </a:endParaRPr>
          </a:p>
          <a:p>
            <a:pPr algn="r">
              <a:defRPr/>
            </a:pPr>
            <a:r>
              <a:rPr lang="hu-HU" sz="1600" b="1">
                <a:solidFill>
                  <a:srgbClr val="FF9900"/>
                </a:solidFill>
                <a:effectLst>
                  <a:outerShdw blurRad="38100" dist="38100" dir="2700000" algn="tl">
                    <a:srgbClr val="000000"/>
                  </a:outerShdw>
                </a:effectLst>
                <a:latin typeface="Calibri" panose="020F0502020204030204" pitchFamily="34" charset="0"/>
              </a:rPr>
              <a:t>bal oldal:</a:t>
            </a:r>
          </a:p>
          <a:p>
            <a:pPr algn="r">
              <a:defRPr/>
            </a:pPr>
            <a:r>
              <a:rPr lang="hu-HU" sz="1600" b="1">
                <a:solidFill>
                  <a:srgbClr val="FF9900"/>
                </a:solidFill>
                <a:effectLst>
                  <a:outerShdw blurRad="38100" dist="38100" dir="2700000" algn="tl">
                    <a:srgbClr val="000000"/>
                  </a:outerShdw>
                </a:effectLst>
                <a:latin typeface="Calibri" panose="020F0502020204030204" pitchFamily="34" charset="0"/>
              </a:rPr>
              <a:t> bicuspidalis</a:t>
            </a:r>
          </a:p>
          <a:p>
            <a:pPr algn="r">
              <a:defRPr/>
            </a:pPr>
            <a:r>
              <a:rPr lang="hu-HU" sz="1600" b="1">
                <a:solidFill>
                  <a:srgbClr val="FF9900"/>
                </a:solidFill>
                <a:effectLst>
                  <a:outerShdw blurRad="38100" dist="38100" dir="2700000" algn="tl">
                    <a:srgbClr val="000000"/>
                  </a:outerShdw>
                </a:effectLst>
                <a:latin typeface="Calibri" panose="020F0502020204030204" pitchFamily="34" charset="0"/>
              </a:rPr>
              <a:t> (mitralis) billentyű</a:t>
            </a:r>
          </a:p>
        </p:txBody>
      </p:sp>
      <p:sp>
        <p:nvSpPr>
          <p:cNvPr id="21520" name="Text Box 32"/>
          <p:cNvSpPr txBox="1">
            <a:spLocks noChangeArrowheads="1"/>
          </p:cNvSpPr>
          <p:nvPr/>
        </p:nvSpPr>
        <p:spPr bwMode="auto">
          <a:xfrm>
            <a:off x="107950" y="1171575"/>
            <a:ext cx="5759450" cy="457200"/>
          </a:xfrm>
          <a:prstGeom prst="rect">
            <a:avLst/>
          </a:prstGeom>
          <a:noFill/>
          <a:ln w="9525">
            <a:noFill/>
            <a:miter lim="800000"/>
            <a:headEnd/>
            <a:tailEnd/>
          </a:ln>
        </p:spPr>
        <p:txBody>
          <a:bodyPr>
            <a:spAutoFit/>
          </a:bodyPr>
          <a:lstStyle/>
          <a:p>
            <a:r>
              <a:rPr lang="hu-HU" b="1" dirty="0" err="1">
                <a:solidFill>
                  <a:srgbClr val="C00000"/>
                </a:solidFill>
                <a:latin typeface="Calibri" panose="020F0502020204030204" pitchFamily="34" charset="0"/>
              </a:rPr>
              <a:t>Stenosis</a:t>
            </a:r>
            <a:r>
              <a:rPr lang="hu-HU" b="1" dirty="0">
                <a:solidFill>
                  <a:srgbClr val="C00000"/>
                </a:solidFill>
                <a:latin typeface="Calibri" panose="020F0502020204030204" pitchFamily="34" charset="0"/>
              </a:rPr>
              <a:t>:</a:t>
            </a:r>
            <a:r>
              <a:rPr lang="hu-HU" dirty="0">
                <a:solidFill>
                  <a:srgbClr val="C00000"/>
                </a:solidFill>
                <a:latin typeface="Calibri" panose="020F0502020204030204" pitchFamily="34" charset="0"/>
              </a:rPr>
              <a:t>	gyulladás utáni hegesedés szűkületet okoz</a:t>
            </a:r>
          </a:p>
          <a:p>
            <a:r>
              <a:rPr lang="hu-HU" b="1" dirty="0" err="1">
                <a:solidFill>
                  <a:srgbClr val="C00000"/>
                </a:solidFill>
                <a:latin typeface="Calibri" panose="020F0502020204030204" pitchFamily="34" charset="0"/>
              </a:rPr>
              <a:t>Insufficientia</a:t>
            </a:r>
            <a:r>
              <a:rPr lang="hu-HU" b="1" dirty="0">
                <a:solidFill>
                  <a:srgbClr val="C00000"/>
                </a:solidFill>
                <a:latin typeface="Calibri" panose="020F0502020204030204" pitchFamily="34" charset="0"/>
              </a:rPr>
              <a:t>:</a:t>
            </a:r>
            <a:r>
              <a:rPr lang="hu-HU" dirty="0">
                <a:solidFill>
                  <a:srgbClr val="C00000"/>
                </a:solidFill>
                <a:latin typeface="Calibri" panose="020F0502020204030204" pitchFamily="34" charset="0"/>
              </a:rPr>
              <a:t>billentyűszélek hegesedés miatt megrövidülnek, nem jól zárnak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323850" y="53975"/>
            <a:ext cx="8229600" cy="1143000"/>
          </a:xfrm>
        </p:spPr>
        <p:txBody>
          <a:bodyPr/>
          <a:lstStyle/>
          <a:p>
            <a:pPr algn="l" eaLnBrk="1" hangingPunct="1">
              <a:defRPr/>
            </a:pPr>
            <a:r>
              <a:rPr lang="hu-HU" sz="2800" dirty="0">
                <a:solidFill>
                  <a:srgbClr val="C00000"/>
                </a:solidFill>
                <a:effectLst>
                  <a:outerShdw blurRad="38100" dist="38100" dir="2700000" algn="tl">
                    <a:srgbClr val="000000"/>
                  </a:outerShdw>
                </a:effectLst>
                <a:latin typeface="Calibri" panose="020F0502020204030204" pitchFamily="34" charset="0"/>
              </a:rPr>
              <a:t>Szívbillentyűk 2.</a:t>
            </a:r>
            <a:br>
              <a:rPr lang="hu-HU" sz="2800" dirty="0">
                <a:solidFill>
                  <a:srgbClr val="C00000"/>
                </a:solidFill>
                <a:effectLst>
                  <a:outerShdw blurRad="38100" dist="38100" dir="2700000" algn="tl">
                    <a:srgbClr val="000000"/>
                  </a:outerShdw>
                </a:effectLst>
                <a:latin typeface="Calibri" panose="020F0502020204030204" pitchFamily="34" charset="0"/>
              </a:rPr>
            </a:br>
            <a:r>
              <a:rPr lang="hu-HU" sz="2800" dirty="0">
                <a:solidFill>
                  <a:srgbClr val="C00000"/>
                </a:solidFill>
                <a:effectLst>
                  <a:outerShdw blurRad="38100" dist="38100" dir="2700000" algn="tl">
                    <a:srgbClr val="000000"/>
                  </a:outerShdw>
                </a:effectLst>
                <a:latin typeface="Calibri" panose="020F0502020204030204" pitchFamily="34" charset="0"/>
              </a:rPr>
              <a:t>zsebes (</a:t>
            </a:r>
            <a:r>
              <a:rPr lang="hu-HU" sz="2800" dirty="0" err="1">
                <a:solidFill>
                  <a:srgbClr val="C00000"/>
                </a:solidFill>
                <a:effectLst>
                  <a:outerShdw blurRad="38100" dist="38100" dir="2700000" algn="tl">
                    <a:srgbClr val="000000"/>
                  </a:outerShdw>
                </a:effectLst>
                <a:latin typeface="Calibri" panose="020F0502020204030204" pitchFamily="34" charset="0"/>
              </a:rPr>
              <a:t>semilunaris</a:t>
            </a:r>
            <a:r>
              <a:rPr lang="hu-HU" sz="2800" dirty="0">
                <a:solidFill>
                  <a:srgbClr val="C00000"/>
                </a:solidFill>
                <a:effectLst>
                  <a:outerShdw blurRad="38100" dist="38100" dir="2700000" algn="tl">
                    <a:srgbClr val="000000"/>
                  </a:outerShdw>
                </a:effectLst>
                <a:latin typeface="Calibri" panose="020F0502020204030204" pitchFamily="34" charset="0"/>
              </a:rPr>
              <a:t>) billentyű</a:t>
            </a:r>
          </a:p>
        </p:txBody>
      </p:sp>
      <p:pic>
        <p:nvPicPr>
          <p:cNvPr id="22531" name="Picture 5" descr="bill1"/>
          <p:cNvPicPr>
            <a:picLocks noGrp="1" noChangeAspect="1" noChangeArrowheads="1"/>
          </p:cNvPicPr>
          <p:nvPr>
            <p:ph sz="half" idx="1"/>
          </p:nvPr>
        </p:nvPicPr>
        <p:blipFill>
          <a:blip r:embed="rId2" cstate="print"/>
          <a:srcRect/>
          <a:stretch>
            <a:fillRect/>
          </a:stretch>
        </p:blipFill>
        <p:spPr>
          <a:xfrm>
            <a:off x="179388" y="4005263"/>
            <a:ext cx="4535487" cy="2703512"/>
          </a:xfrm>
          <a:noFill/>
          <a:ln w="38100">
            <a:solidFill>
              <a:schemeClr val="bg1"/>
            </a:solidFill>
          </a:ln>
        </p:spPr>
      </p:pic>
      <p:pic>
        <p:nvPicPr>
          <p:cNvPr id="22532" name="Picture 7" descr="zsebesbill"/>
          <p:cNvPicPr>
            <a:picLocks noGrp="1" noChangeAspect="1" noChangeArrowheads="1"/>
          </p:cNvPicPr>
          <p:nvPr>
            <p:ph sz="half" idx="2"/>
          </p:nvPr>
        </p:nvPicPr>
        <p:blipFill>
          <a:blip r:embed="rId3" cstate="print"/>
          <a:srcRect/>
          <a:stretch>
            <a:fillRect/>
          </a:stretch>
        </p:blipFill>
        <p:spPr>
          <a:xfrm>
            <a:off x="4097338" y="1341438"/>
            <a:ext cx="5046662" cy="2559050"/>
          </a:xfrm>
          <a:noFill/>
          <a:ln w="28575">
            <a:solidFill>
              <a:schemeClr val="tx1"/>
            </a:solidFill>
          </a:ln>
        </p:spPr>
      </p:pic>
      <p:sp>
        <p:nvSpPr>
          <p:cNvPr id="27657" name="Text Box 9"/>
          <p:cNvSpPr txBox="1">
            <a:spLocks noChangeArrowheads="1"/>
          </p:cNvSpPr>
          <p:nvPr/>
        </p:nvSpPr>
        <p:spPr bwMode="auto">
          <a:xfrm>
            <a:off x="179388" y="4005263"/>
            <a:ext cx="899092" cy="400110"/>
          </a:xfrm>
          <a:prstGeom prst="rect">
            <a:avLst/>
          </a:prstGeom>
          <a:noFill/>
          <a:ln w="9525">
            <a:noFill/>
            <a:miter lim="800000"/>
            <a:headEnd/>
            <a:tailEnd/>
          </a:ln>
          <a:effectLst/>
        </p:spPr>
        <p:txBody>
          <a:bodyPr wrap="none">
            <a:spAutoFit/>
          </a:bodyPr>
          <a:lstStyle/>
          <a:p>
            <a:pPr>
              <a:defRPr/>
            </a:pPr>
            <a:r>
              <a:rPr lang="hu-HU" sz="2000" b="1">
                <a:effectLst>
                  <a:outerShdw blurRad="38100" dist="38100" dir="2700000" algn="tl">
                    <a:srgbClr val="FFFFFF"/>
                  </a:outerShdw>
                </a:effectLst>
                <a:latin typeface="Calibri" panose="020F0502020204030204" pitchFamily="34" charset="0"/>
              </a:rPr>
              <a:t>nyitott</a:t>
            </a:r>
          </a:p>
        </p:txBody>
      </p:sp>
      <p:sp>
        <p:nvSpPr>
          <p:cNvPr id="27658" name="Text Box 10"/>
          <p:cNvSpPr txBox="1">
            <a:spLocks noChangeArrowheads="1"/>
          </p:cNvSpPr>
          <p:nvPr/>
        </p:nvSpPr>
        <p:spPr bwMode="auto">
          <a:xfrm>
            <a:off x="2751138" y="3968750"/>
            <a:ext cx="590162" cy="400110"/>
          </a:xfrm>
          <a:prstGeom prst="rect">
            <a:avLst/>
          </a:prstGeom>
          <a:noFill/>
          <a:ln w="9525">
            <a:noFill/>
            <a:miter lim="800000"/>
            <a:headEnd/>
            <a:tailEnd/>
          </a:ln>
          <a:effectLst/>
        </p:spPr>
        <p:txBody>
          <a:bodyPr wrap="none">
            <a:spAutoFit/>
          </a:bodyPr>
          <a:lstStyle/>
          <a:p>
            <a:pPr>
              <a:defRPr/>
            </a:pPr>
            <a:r>
              <a:rPr lang="hu-HU" sz="2000" b="1">
                <a:effectLst>
                  <a:outerShdw blurRad="38100" dist="38100" dir="2700000" algn="tl">
                    <a:srgbClr val="FFFFFF"/>
                  </a:outerShdw>
                </a:effectLst>
                <a:latin typeface="Calibri" panose="020F0502020204030204" pitchFamily="34" charset="0"/>
              </a:rPr>
              <a:t>zárt</a:t>
            </a:r>
          </a:p>
        </p:txBody>
      </p:sp>
      <p:sp>
        <p:nvSpPr>
          <p:cNvPr id="27659" name="Rectangle 11"/>
          <p:cNvSpPr>
            <a:spLocks noChangeArrowheads="1"/>
          </p:cNvSpPr>
          <p:nvPr/>
        </p:nvSpPr>
        <p:spPr bwMode="auto">
          <a:xfrm>
            <a:off x="4067175" y="1308100"/>
            <a:ext cx="899092" cy="400110"/>
          </a:xfrm>
          <a:prstGeom prst="rect">
            <a:avLst/>
          </a:prstGeom>
          <a:noFill/>
          <a:ln w="9525">
            <a:noFill/>
            <a:miter lim="800000"/>
            <a:headEnd/>
            <a:tailEnd/>
          </a:ln>
          <a:effectLst/>
        </p:spPr>
        <p:txBody>
          <a:bodyPr wrap="none">
            <a:spAutoFit/>
          </a:bodyPr>
          <a:lstStyle/>
          <a:p>
            <a:pPr>
              <a:defRPr/>
            </a:pPr>
            <a:r>
              <a:rPr lang="hu-HU" sz="2000" b="1">
                <a:effectLst>
                  <a:outerShdw blurRad="38100" dist="38100" dir="2700000" algn="tl">
                    <a:srgbClr val="FFFFFF"/>
                  </a:outerShdw>
                </a:effectLst>
                <a:latin typeface="Calibri" panose="020F0502020204030204" pitchFamily="34" charset="0"/>
              </a:rPr>
              <a:t>nyitott</a:t>
            </a:r>
          </a:p>
        </p:txBody>
      </p:sp>
      <p:sp>
        <p:nvSpPr>
          <p:cNvPr id="27660" name="Rectangle 12"/>
          <p:cNvSpPr>
            <a:spLocks noChangeArrowheads="1"/>
          </p:cNvSpPr>
          <p:nvPr/>
        </p:nvSpPr>
        <p:spPr bwMode="auto">
          <a:xfrm>
            <a:off x="6732588" y="1333500"/>
            <a:ext cx="548805" cy="369332"/>
          </a:xfrm>
          <a:prstGeom prst="rect">
            <a:avLst/>
          </a:prstGeom>
          <a:noFill/>
          <a:ln w="9525">
            <a:noFill/>
            <a:miter lim="800000"/>
            <a:headEnd/>
            <a:tailEnd/>
          </a:ln>
          <a:effectLst/>
        </p:spPr>
        <p:txBody>
          <a:bodyPr wrap="none">
            <a:spAutoFit/>
          </a:bodyPr>
          <a:lstStyle/>
          <a:p>
            <a:pPr>
              <a:defRPr/>
            </a:pPr>
            <a:r>
              <a:rPr lang="hu-HU" sz="1800" b="1">
                <a:effectLst>
                  <a:outerShdw blurRad="38100" dist="38100" dir="2700000" algn="tl">
                    <a:srgbClr val="FFFFFF"/>
                  </a:outerShdw>
                </a:effectLst>
                <a:latin typeface="Calibri" panose="020F0502020204030204" pitchFamily="34" charset="0"/>
              </a:rPr>
              <a:t>zárt</a:t>
            </a:r>
          </a:p>
        </p:txBody>
      </p:sp>
      <p:sp>
        <p:nvSpPr>
          <p:cNvPr id="27661" name="Rectangle 13"/>
          <p:cNvSpPr>
            <a:spLocks noChangeArrowheads="1"/>
          </p:cNvSpPr>
          <p:nvPr/>
        </p:nvSpPr>
        <p:spPr bwMode="auto">
          <a:xfrm>
            <a:off x="107950" y="1628775"/>
            <a:ext cx="4105275" cy="1920875"/>
          </a:xfrm>
          <a:prstGeom prst="rect">
            <a:avLst/>
          </a:prstGeom>
          <a:noFill/>
          <a:ln w="9525">
            <a:noFill/>
            <a:miter lim="800000"/>
            <a:headEnd/>
            <a:tailEnd/>
          </a:ln>
          <a:effectLst/>
        </p:spPr>
        <p:txBody>
          <a:bodyPr>
            <a:spAutoFit/>
          </a:bodyPr>
          <a:lstStyle/>
          <a:p>
            <a:pPr>
              <a:lnSpc>
                <a:spcPct val="150000"/>
              </a:lnSpc>
              <a:defRPr/>
            </a:pPr>
            <a:r>
              <a:rPr lang="hu-HU" sz="2000" b="1" dirty="0" err="1">
                <a:solidFill>
                  <a:srgbClr val="FF9900"/>
                </a:solidFill>
                <a:effectLst>
                  <a:outerShdw blurRad="38100" dist="38100" dir="2700000" algn="tl">
                    <a:srgbClr val="000000"/>
                  </a:outerShdw>
                </a:effectLst>
                <a:latin typeface="Calibri" panose="020F0502020204030204" pitchFamily="34" charset="0"/>
              </a:rPr>
              <a:t>Aortaszájadék</a:t>
            </a:r>
            <a:r>
              <a:rPr lang="hu-HU" sz="2000" b="1" dirty="0">
                <a:solidFill>
                  <a:srgbClr val="FF9900"/>
                </a:solidFill>
                <a:effectLst>
                  <a:outerShdw blurRad="38100" dist="38100" dir="2700000" algn="tl">
                    <a:srgbClr val="000000"/>
                  </a:outerShdw>
                </a:effectLst>
                <a:latin typeface="Calibri" panose="020F0502020204030204" pitchFamily="34" charset="0"/>
              </a:rPr>
              <a:t> (</a:t>
            </a:r>
            <a:r>
              <a:rPr lang="hu-HU" sz="2000" b="1" dirty="0" err="1">
                <a:solidFill>
                  <a:srgbClr val="FF9900"/>
                </a:solidFill>
                <a:effectLst>
                  <a:outerShdw blurRad="38100" dist="38100" dir="2700000" algn="tl">
                    <a:srgbClr val="000000"/>
                  </a:outerShdw>
                </a:effectLst>
                <a:latin typeface="Calibri" panose="020F0502020204030204" pitchFamily="34" charset="0"/>
              </a:rPr>
              <a:t>valva</a:t>
            </a:r>
            <a:r>
              <a:rPr lang="hu-HU" sz="2000" b="1" dirty="0">
                <a:solidFill>
                  <a:srgbClr val="FF9900"/>
                </a:solidFill>
                <a:effectLst>
                  <a:outerShdw blurRad="38100" dist="38100" dir="2700000" algn="tl">
                    <a:srgbClr val="000000"/>
                  </a:outerShdw>
                </a:effectLst>
                <a:latin typeface="Calibri" panose="020F0502020204030204" pitchFamily="34" charset="0"/>
              </a:rPr>
              <a:t> </a:t>
            </a:r>
            <a:r>
              <a:rPr lang="hu-HU" sz="2000" b="1" dirty="0" err="1">
                <a:solidFill>
                  <a:srgbClr val="FF9900"/>
                </a:solidFill>
                <a:effectLst>
                  <a:outerShdw blurRad="38100" dist="38100" dir="2700000" algn="tl">
                    <a:srgbClr val="000000"/>
                  </a:outerShdw>
                </a:effectLst>
                <a:latin typeface="Calibri" panose="020F0502020204030204" pitchFamily="34" charset="0"/>
              </a:rPr>
              <a:t>aortae</a:t>
            </a:r>
            <a:r>
              <a:rPr lang="hu-HU" sz="2000" b="1" dirty="0">
                <a:solidFill>
                  <a:srgbClr val="FF9900"/>
                </a:solidFill>
                <a:effectLst>
                  <a:outerShdw blurRad="38100" dist="38100" dir="2700000" algn="tl">
                    <a:srgbClr val="000000"/>
                  </a:outerShdw>
                </a:effectLst>
                <a:latin typeface="Calibri" panose="020F0502020204030204" pitchFamily="34" charset="0"/>
              </a:rPr>
              <a:t>) </a:t>
            </a:r>
          </a:p>
          <a:p>
            <a:pPr>
              <a:lnSpc>
                <a:spcPct val="150000"/>
              </a:lnSpc>
              <a:defRPr/>
            </a:pPr>
            <a:r>
              <a:rPr lang="hu-HU" sz="2000" b="1" dirty="0">
                <a:solidFill>
                  <a:srgbClr val="FF9900"/>
                </a:solidFill>
                <a:effectLst>
                  <a:outerShdw blurRad="38100" dist="38100" dir="2700000" algn="tl">
                    <a:srgbClr val="000000"/>
                  </a:outerShdw>
                </a:effectLst>
                <a:latin typeface="Calibri" panose="020F0502020204030204" pitchFamily="34" charset="0"/>
              </a:rPr>
              <a:t>és </a:t>
            </a:r>
            <a:r>
              <a:rPr lang="hu-HU" sz="2000" b="1" dirty="0" err="1">
                <a:solidFill>
                  <a:srgbClr val="FF9900"/>
                </a:solidFill>
                <a:effectLst>
                  <a:outerShdw blurRad="38100" dist="38100" dir="2700000" algn="tl">
                    <a:srgbClr val="000000"/>
                  </a:outerShdw>
                </a:effectLst>
                <a:latin typeface="Calibri" panose="020F0502020204030204" pitchFamily="34" charset="0"/>
              </a:rPr>
              <a:t>pulmonális</a:t>
            </a:r>
            <a:r>
              <a:rPr lang="hu-HU" sz="2000" b="1" dirty="0">
                <a:solidFill>
                  <a:srgbClr val="FF9900"/>
                </a:solidFill>
                <a:effectLst>
                  <a:outerShdw blurRad="38100" dist="38100" dir="2700000" algn="tl">
                    <a:srgbClr val="000000"/>
                  </a:outerShdw>
                </a:effectLst>
                <a:latin typeface="Calibri" panose="020F0502020204030204" pitchFamily="34" charset="0"/>
              </a:rPr>
              <a:t> </a:t>
            </a:r>
            <a:r>
              <a:rPr lang="hu-HU" sz="2000" b="1" dirty="0" err="1">
                <a:solidFill>
                  <a:srgbClr val="FF9900"/>
                </a:solidFill>
                <a:effectLst>
                  <a:outerShdw blurRad="38100" dist="38100" dir="2700000" algn="tl">
                    <a:srgbClr val="000000"/>
                  </a:outerShdw>
                </a:effectLst>
                <a:latin typeface="Calibri" panose="020F0502020204030204" pitchFamily="34" charset="0"/>
              </a:rPr>
              <a:t>szájadék</a:t>
            </a:r>
            <a:endParaRPr lang="hu-HU" sz="2000" b="1" dirty="0">
              <a:solidFill>
                <a:srgbClr val="FF9900"/>
              </a:solidFill>
              <a:effectLst>
                <a:outerShdw blurRad="38100" dist="38100" dir="2700000" algn="tl">
                  <a:srgbClr val="000000"/>
                </a:outerShdw>
              </a:effectLst>
              <a:latin typeface="Calibri" panose="020F0502020204030204" pitchFamily="34" charset="0"/>
            </a:endParaRPr>
          </a:p>
          <a:p>
            <a:pPr>
              <a:lnSpc>
                <a:spcPct val="150000"/>
              </a:lnSpc>
              <a:defRPr/>
            </a:pPr>
            <a:r>
              <a:rPr lang="hu-HU" sz="2000" b="1" dirty="0">
                <a:solidFill>
                  <a:srgbClr val="FF9900"/>
                </a:solidFill>
                <a:effectLst>
                  <a:outerShdw blurRad="38100" dist="38100" dir="2700000" algn="tl">
                    <a:srgbClr val="000000"/>
                  </a:outerShdw>
                </a:effectLst>
                <a:latin typeface="Calibri" panose="020F0502020204030204" pitchFamily="34" charset="0"/>
              </a:rPr>
              <a:t>(</a:t>
            </a:r>
            <a:r>
              <a:rPr lang="hu-HU" sz="2000" b="1" dirty="0" err="1">
                <a:solidFill>
                  <a:srgbClr val="FF9900"/>
                </a:solidFill>
                <a:effectLst>
                  <a:outerShdw blurRad="38100" dist="38100" dir="2700000" algn="tl">
                    <a:srgbClr val="000000"/>
                  </a:outerShdw>
                </a:effectLst>
                <a:latin typeface="Calibri" panose="020F0502020204030204" pitchFamily="34" charset="0"/>
              </a:rPr>
              <a:t>valva</a:t>
            </a:r>
            <a:r>
              <a:rPr lang="hu-HU" sz="2000" b="1" dirty="0">
                <a:solidFill>
                  <a:srgbClr val="FF9900"/>
                </a:solidFill>
                <a:effectLst>
                  <a:outerShdw blurRad="38100" dist="38100" dir="2700000" algn="tl">
                    <a:srgbClr val="000000"/>
                  </a:outerShdw>
                </a:effectLst>
                <a:latin typeface="Calibri" panose="020F0502020204030204" pitchFamily="34" charset="0"/>
              </a:rPr>
              <a:t> </a:t>
            </a:r>
            <a:r>
              <a:rPr lang="hu-HU" sz="2000" b="1" dirty="0" err="1">
                <a:solidFill>
                  <a:srgbClr val="FF9900"/>
                </a:solidFill>
                <a:effectLst>
                  <a:outerShdw blurRad="38100" dist="38100" dir="2700000" algn="tl">
                    <a:srgbClr val="000000"/>
                  </a:outerShdw>
                </a:effectLst>
                <a:latin typeface="Calibri" panose="020F0502020204030204" pitchFamily="34" charset="0"/>
              </a:rPr>
              <a:t>trunci</a:t>
            </a:r>
            <a:r>
              <a:rPr lang="hu-HU" sz="2000" b="1" dirty="0">
                <a:solidFill>
                  <a:srgbClr val="FF9900"/>
                </a:solidFill>
                <a:effectLst>
                  <a:outerShdw blurRad="38100" dist="38100" dir="2700000" algn="tl">
                    <a:srgbClr val="000000"/>
                  </a:outerShdw>
                </a:effectLst>
                <a:latin typeface="Calibri" panose="020F0502020204030204" pitchFamily="34" charset="0"/>
              </a:rPr>
              <a:t> </a:t>
            </a:r>
            <a:r>
              <a:rPr lang="hu-HU" sz="2000" b="1" dirty="0" err="1">
                <a:solidFill>
                  <a:srgbClr val="FF9900"/>
                </a:solidFill>
                <a:effectLst>
                  <a:outerShdw blurRad="38100" dist="38100" dir="2700000" algn="tl">
                    <a:srgbClr val="000000"/>
                  </a:outerShdw>
                </a:effectLst>
                <a:latin typeface="Calibri" panose="020F0502020204030204" pitchFamily="34" charset="0"/>
              </a:rPr>
              <a:t>pulmonales</a:t>
            </a:r>
            <a:r>
              <a:rPr lang="hu-HU" sz="2000" b="1" dirty="0">
                <a:solidFill>
                  <a:srgbClr val="FF9900"/>
                </a:solidFill>
                <a:effectLst>
                  <a:outerShdw blurRad="38100" dist="38100" dir="2700000" algn="tl">
                    <a:srgbClr val="000000"/>
                  </a:outerShdw>
                </a:effectLst>
                <a:latin typeface="Calibri" panose="020F0502020204030204" pitchFamily="34" charset="0"/>
              </a:rPr>
              <a:t>)</a:t>
            </a:r>
          </a:p>
          <a:p>
            <a:pPr>
              <a:lnSpc>
                <a:spcPct val="150000"/>
              </a:lnSpc>
              <a:defRPr/>
            </a:pPr>
            <a:r>
              <a:rPr lang="hu-HU" sz="2000" b="1" dirty="0">
                <a:solidFill>
                  <a:srgbClr val="FF9900"/>
                </a:solidFill>
                <a:effectLst>
                  <a:outerShdw blurRad="38100" dist="38100" dir="2700000" algn="tl">
                    <a:srgbClr val="000000"/>
                  </a:outerShdw>
                </a:effectLst>
                <a:latin typeface="Calibri" panose="020F0502020204030204" pitchFamily="34" charset="0"/>
              </a:rPr>
              <a:t>Mindkettő 3 tasakos.</a:t>
            </a:r>
          </a:p>
        </p:txBody>
      </p:sp>
      <p:sp>
        <p:nvSpPr>
          <p:cNvPr id="27665" name="Rectangle 17"/>
          <p:cNvSpPr>
            <a:spLocks noChangeArrowheads="1"/>
          </p:cNvSpPr>
          <p:nvPr/>
        </p:nvSpPr>
        <p:spPr bwMode="auto">
          <a:xfrm>
            <a:off x="5076825" y="4149725"/>
            <a:ext cx="3887788" cy="2215991"/>
          </a:xfrm>
          <a:prstGeom prst="rect">
            <a:avLst/>
          </a:prstGeom>
          <a:noFill/>
          <a:ln w="9525">
            <a:noFill/>
            <a:miter lim="800000"/>
            <a:headEnd/>
            <a:tailEnd/>
          </a:ln>
          <a:effectLst/>
        </p:spPr>
        <p:txBody>
          <a:bodyPr>
            <a:spAutoFit/>
          </a:bodyPr>
          <a:lstStyle/>
          <a:p>
            <a:pPr>
              <a:lnSpc>
                <a:spcPct val="150000"/>
              </a:lnSpc>
              <a:defRPr/>
            </a:pPr>
            <a:r>
              <a:rPr lang="hu-HU" b="1" dirty="0" err="1">
                <a:solidFill>
                  <a:srgbClr val="C00000"/>
                </a:solidFill>
                <a:latin typeface="Calibri" panose="020F0502020204030204" pitchFamily="34" charset="0"/>
              </a:rPr>
              <a:t>Valvulae</a:t>
            </a:r>
            <a:r>
              <a:rPr lang="hu-HU" b="1" dirty="0">
                <a:solidFill>
                  <a:srgbClr val="C00000"/>
                </a:solidFill>
                <a:latin typeface="Calibri" panose="020F0502020204030204" pitchFamily="34" charset="0"/>
              </a:rPr>
              <a:t> </a:t>
            </a:r>
            <a:r>
              <a:rPr lang="hu-HU" b="1" dirty="0" err="1">
                <a:solidFill>
                  <a:srgbClr val="C00000"/>
                </a:solidFill>
                <a:latin typeface="Calibri" panose="020F0502020204030204" pitchFamily="34" charset="0"/>
              </a:rPr>
              <a:t>semilunares</a:t>
            </a:r>
            <a:r>
              <a:rPr lang="hu-HU" b="1" dirty="0">
                <a:solidFill>
                  <a:srgbClr val="C00000"/>
                </a:solidFill>
                <a:latin typeface="Calibri" panose="020F0502020204030204" pitchFamily="34" charset="0"/>
              </a:rPr>
              <a:t>, szintén </a:t>
            </a:r>
            <a:r>
              <a:rPr lang="hu-HU" b="1" dirty="0" err="1">
                <a:solidFill>
                  <a:srgbClr val="C00000"/>
                </a:solidFill>
                <a:latin typeface="Calibri" panose="020F0502020204030204" pitchFamily="34" charset="0"/>
              </a:rPr>
              <a:t>endocardium</a:t>
            </a:r>
            <a:r>
              <a:rPr lang="hu-HU" b="1" dirty="0">
                <a:solidFill>
                  <a:srgbClr val="C00000"/>
                </a:solidFill>
                <a:latin typeface="Calibri" panose="020F0502020204030204" pitchFamily="34" charset="0"/>
              </a:rPr>
              <a:t> kettőzet.</a:t>
            </a:r>
          </a:p>
          <a:p>
            <a:pPr>
              <a:lnSpc>
                <a:spcPct val="150000"/>
              </a:lnSpc>
              <a:defRPr/>
            </a:pPr>
            <a:r>
              <a:rPr lang="hu-HU" b="1" dirty="0">
                <a:solidFill>
                  <a:srgbClr val="C00000"/>
                </a:solidFill>
                <a:latin typeface="Calibri" panose="020F0502020204030204" pitchFamily="34" charset="0"/>
              </a:rPr>
              <a:t>Jobb és bal aortatasakból ered a jobb és bal szívkoszorúér.</a:t>
            </a:r>
          </a:p>
          <a:p>
            <a:pPr>
              <a:lnSpc>
                <a:spcPct val="150000"/>
              </a:lnSpc>
              <a:defRPr/>
            </a:pPr>
            <a:r>
              <a:rPr lang="hu-HU" b="1" dirty="0">
                <a:solidFill>
                  <a:srgbClr val="C00000"/>
                </a:solidFill>
                <a:latin typeface="Calibri" panose="020F0502020204030204" pitchFamily="34" charset="0"/>
              </a:rPr>
              <a:t>A kamrai </a:t>
            </a:r>
            <a:r>
              <a:rPr lang="hu-HU" b="1" dirty="0" err="1">
                <a:solidFill>
                  <a:srgbClr val="C00000"/>
                </a:solidFill>
                <a:latin typeface="Calibri" panose="020F0502020204030204" pitchFamily="34" charset="0"/>
              </a:rPr>
              <a:t>systoléban</a:t>
            </a:r>
            <a:r>
              <a:rPr lang="hu-HU" b="1" dirty="0">
                <a:solidFill>
                  <a:srgbClr val="C00000"/>
                </a:solidFill>
                <a:latin typeface="Calibri" panose="020F0502020204030204" pitchFamily="34" charset="0"/>
              </a:rPr>
              <a:t> a billentyűszélek eltávolodnak egymástól, de nem fekszenek szorosan az érfalhoz a tasakokban keletkezett örvénylés miatt.</a:t>
            </a:r>
          </a:p>
          <a:p>
            <a:pPr>
              <a:lnSpc>
                <a:spcPct val="150000"/>
              </a:lnSpc>
              <a:defRPr/>
            </a:pPr>
            <a:endParaRPr lang="hu-HU" b="1" dirty="0">
              <a:solidFill>
                <a:srgbClr val="C00000"/>
              </a:solidFill>
              <a:latin typeface="Calibri" panose="020F0502020204030204" pitchFamily="34" charset="0"/>
            </a:endParaRPr>
          </a:p>
          <a:p>
            <a:pPr>
              <a:defRPr/>
            </a:pPr>
            <a:r>
              <a:rPr lang="hu-HU" b="1" dirty="0" err="1">
                <a:solidFill>
                  <a:srgbClr val="C00000"/>
                </a:solidFill>
                <a:latin typeface="Calibri" panose="020F0502020204030204" pitchFamily="34" charset="0"/>
              </a:rPr>
              <a:t>Stenosis</a:t>
            </a:r>
            <a:r>
              <a:rPr lang="hu-HU" b="1" dirty="0">
                <a:solidFill>
                  <a:srgbClr val="C00000"/>
                </a:solidFill>
                <a:latin typeface="Calibri" panose="020F0502020204030204" pitchFamily="34" charset="0"/>
              </a:rPr>
              <a:t>, </a:t>
            </a:r>
            <a:r>
              <a:rPr lang="hu-HU" b="1" dirty="0" err="1">
                <a:solidFill>
                  <a:srgbClr val="C00000"/>
                </a:solidFill>
                <a:latin typeface="Calibri" panose="020F0502020204030204" pitchFamily="34" charset="0"/>
              </a:rPr>
              <a:t>insufficientia</a:t>
            </a:r>
            <a:r>
              <a:rPr lang="hu-HU" b="1" dirty="0">
                <a:solidFill>
                  <a:srgbClr val="C00000"/>
                </a:solidFill>
                <a:latin typeface="Calibri" panose="020F0502020204030204" pitchFamily="34" charset="0"/>
              </a:rPr>
              <a:t> itt is felléphet.</a:t>
            </a:r>
          </a:p>
          <a:p>
            <a:pPr>
              <a:lnSpc>
                <a:spcPct val="150000"/>
              </a:lnSpc>
              <a:defRPr/>
            </a:pPr>
            <a:endParaRPr lang="hu-HU" b="1" dirty="0">
              <a:solidFill>
                <a:srgbClr val="C00000"/>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611188" y="269875"/>
            <a:ext cx="8229600" cy="1143000"/>
          </a:xfrm>
        </p:spPr>
        <p:txBody>
          <a:bodyPr/>
          <a:lstStyle/>
          <a:p>
            <a:pPr eaLnBrk="1" hangingPunct="1">
              <a:defRPr/>
            </a:pPr>
            <a:r>
              <a:rPr lang="hu-HU" sz="2800" dirty="0">
                <a:solidFill>
                  <a:srgbClr val="C00000"/>
                </a:solidFill>
                <a:latin typeface="Calibri" panose="020F0502020204030204" pitchFamily="34" charset="0"/>
              </a:rPr>
              <a:t>A szív vetülete</a:t>
            </a:r>
            <a:br>
              <a:rPr lang="hu-HU" sz="2800" dirty="0">
                <a:solidFill>
                  <a:srgbClr val="C00000"/>
                </a:solidFill>
                <a:latin typeface="Calibri" panose="020F0502020204030204" pitchFamily="34" charset="0"/>
              </a:rPr>
            </a:br>
            <a:r>
              <a:rPr lang="hu-HU" sz="2800" dirty="0">
                <a:solidFill>
                  <a:srgbClr val="C00000"/>
                </a:solidFill>
                <a:latin typeface="Calibri" panose="020F0502020204030204" pitchFamily="34" charset="0"/>
              </a:rPr>
              <a:t>Hallgatózási pontok a mellkason</a:t>
            </a:r>
          </a:p>
        </p:txBody>
      </p:sp>
      <p:pic>
        <p:nvPicPr>
          <p:cNvPr id="23555" name="Picture 11" descr="vetület2"/>
          <p:cNvPicPr>
            <a:picLocks noChangeAspect="1" noChangeArrowheads="1"/>
          </p:cNvPicPr>
          <p:nvPr/>
        </p:nvPicPr>
        <p:blipFill>
          <a:blip r:embed="rId2" cstate="print"/>
          <a:srcRect/>
          <a:stretch>
            <a:fillRect/>
          </a:stretch>
        </p:blipFill>
        <p:spPr bwMode="auto">
          <a:xfrm>
            <a:off x="4859338" y="1557338"/>
            <a:ext cx="3733800" cy="5051425"/>
          </a:xfrm>
          <a:prstGeom prst="rect">
            <a:avLst/>
          </a:prstGeom>
          <a:noFill/>
          <a:ln w="38100">
            <a:solidFill>
              <a:schemeClr val="tx1"/>
            </a:solidFill>
            <a:prstDash val="sysDot"/>
            <a:miter lim="800000"/>
            <a:headEnd/>
            <a:tailEnd/>
          </a:ln>
        </p:spPr>
      </p:pic>
      <p:sp>
        <p:nvSpPr>
          <p:cNvPr id="39949" name="Text Box 13"/>
          <p:cNvSpPr txBox="1">
            <a:spLocks noChangeArrowheads="1"/>
          </p:cNvSpPr>
          <p:nvPr/>
        </p:nvSpPr>
        <p:spPr bwMode="auto">
          <a:xfrm>
            <a:off x="506413" y="2176463"/>
            <a:ext cx="4213225" cy="3797300"/>
          </a:xfrm>
          <a:prstGeom prst="rect">
            <a:avLst/>
          </a:prstGeom>
          <a:solidFill>
            <a:schemeClr val="bg1"/>
          </a:solidFill>
          <a:ln w="38100">
            <a:solidFill>
              <a:schemeClr val="tx1"/>
            </a:solidFill>
            <a:prstDash val="sysDot"/>
            <a:miter lim="800000"/>
            <a:headEnd/>
            <a:tailEnd/>
          </a:ln>
          <a:effectLst/>
        </p:spPr>
        <p:txBody>
          <a:bodyPr wrap="none">
            <a:spAutoFit/>
          </a:bodyPr>
          <a:lstStyle/>
          <a:p>
            <a:pPr marL="342900" indent="-342900">
              <a:defRPr/>
            </a:pPr>
            <a:r>
              <a:rPr lang="hu-HU" sz="1600">
                <a:effectLst>
                  <a:outerShdw blurRad="38100" dist="38100" dir="2700000" algn="tl">
                    <a:srgbClr val="C0C0C0"/>
                  </a:outerShdw>
                </a:effectLst>
              </a:rPr>
              <a:t>1.: v. cava superior, aortabillentyű</a:t>
            </a:r>
          </a:p>
          <a:p>
            <a:pPr marL="342900" indent="-342900">
              <a:defRPr/>
            </a:pPr>
            <a:r>
              <a:rPr lang="hu-HU" sz="1600">
                <a:effectLst>
                  <a:outerShdw blurRad="38100" dist="38100" dir="2700000" algn="tl">
                    <a:srgbClr val="C0C0C0"/>
                  </a:outerShdw>
                </a:effectLst>
              </a:rPr>
              <a:t>	(jobb 3. bordaporc szegycsonti végénél, </a:t>
            </a:r>
          </a:p>
          <a:p>
            <a:pPr marL="342900" indent="-342900">
              <a:defRPr/>
            </a:pPr>
            <a:r>
              <a:rPr lang="hu-HU" sz="1600">
                <a:effectLst>
                  <a:outerShdw blurRad="38100" dist="38100" dir="2700000" algn="tl">
                    <a:srgbClr val="C0C0C0"/>
                  </a:outerShdw>
                </a:effectLst>
              </a:rPr>
              <a:t>	2. bordaköz)</a:t>
            </a:r>
          </a:p>
          <a:p>
            <a:pPr marL="342900" indent="-342900">
              <a:defRPr/>
            </a:pPr>
            <a:endParaRPr lang="hu-HU" sz="1600">
              <a:effectLst>
                <a:outerShdw blurRad="38100" dist="38100" dir="2700000" algn="tl">
                  <a:srgbClr val="C0C0C0"/>
                </a:outerShdw>
              </a:effectLst>
            </a:endParaRPr>
          </a:p>
          <a:p>
            <a:pPr marL="342900" indent="-342900">
              <a:defRPr/>
            </a:pPr>
            <a:r>
              <a:rPr lang="hu-HU" sz="1600">
                <a:effectLst>
                  <a:outerShdw blurRad="38100" dist="38100" dir="2700000" algn="tl">
                    <a:srgbClr val="C0C0C0"/>
                  </a:outerShdw>
                </a:effectLst>
              </a:rPr>
              <a:t>2.: sulcus coronarius jobb vetülete</a:t>
            </a:r>
          </a:p>
          <a:p>
            <a:pPr marL="342900" indent="-342900">
              <a:defRPr/>
            </a:pPr>
            <a:r>
              <a:rPr lang="hu-HU" sz="1600">
                <a:effectLst>
                  <a:outerShdw blurRad="38100" dist="38100" dir="2700000" algn="tl">
                    <a:srgbClr val="C0C0C0"/>
                  </a:outerShdw>
                </a:effectLst>
              </a:rPr>
              <a:t>	tricuspidalis billentyű</a:t>
            </a:r>
          </a:p>
          <a:p>
            <a:pPr marL="342900" indent="-342900">
              <a:defRPr/>
            </a:pPr>
            <a:r>
              <a:rPr lang="hu-HU" sz="1600">
                <a:effectLst>
                  <a:outerShdw blurRad="38100" dist="38100" dir="2700000" algn="tl">
                    <a:srgbClr val="C0C0C0"/>
                  </a:outerShdw>
                </a:effectLst>
              </a:rPr>
              <a:t>	(jobb 6. borda sternalis rögzülése)</a:t>
            </a:r>
          </a:p>
          <a:p>
            <a:pPr marL="342900" indent="-342900">
              <a:defRPr/>
            </a:pPr>
            <a:r>
              <a:rPr lang="hu-HU" sz="1600">
                <a:effectLst>
                  <a:outerShdw blurRad="38100" dist="38100" dir="2700000" algn="tl">
                    <a:srgbClr val="C0C0C0"/>
                  </a:outerShdw>
                </a:effectLst>
              </a:rPr>
              <a:t>	</a:t>
            </a:r>
          </a:p>
          <a:p>
            <a:pPr marL="342900" indent="-342900">
              <a:defRPr/>
            </a:pPr>
            <a:r>
              <a:rPr lang="hu-HU" sz="1600">
                <a:effectLst>
                  <a:outerShdw blurRad="38100" dist="38100" dir="2700000" algn="tl">
                    <a:srgbClr val="C0C0C0"/>
                  </a:outerShdw>
                </a:effectLst>
              </a:rPr>
              <a:t>3.: szívcsúcs</a:t>
            </a:r>
          </a:p>
          <a:p>
            <a:pPr marL="342900" indent="-342900">
              <a:defRPr/>
            </a:pPr>
            <a:r>
              <a:rPr lang="hu-HU" sz="1600">
                <a:effectLst>
                  <a:outerShdw blurRad="38100" dist="38100" dir="2700000" algn="tl">
                    <a:srgbClr val="C0C0C0"/>
                  </a:outerShdw>
                </a:effectLst>
              </a:rPr>
              <a:t>	mitralis billentyű (bal 5. bordaköz, </a:t>
            </a:r>
          </a:p>
          <a:p>
            <a:pPr marL="342900" indent="-342900">
              <a:defRPr/>
            </a:pPr>
            <a:r>
              <a:rPr lang="hu-HU" sz="1600">
                <a:effectLst>
                  <a:outerShdw blurRad="38100" dist="38100" dir="2700000" algn="tl">
                    <a:srgbClr val="C0C0C0"/>
                  </a:outerShdw>
                </a:effectLst>
              </a:rPr>
              <a:t>	medioclavicularis vonalon belül)</a:t>
            </a:r>
          </a:p>
          <a:p>
            <a:pPr marL="342900" indent="-342900">
              <a:defRPr/>
            </a:pPr>
            <a:endParaRPr lang="hu-HU" sz="1600">
              <a:effectLst>
                <a:outerShdw blurRad="38100" dist="38100" dir="2700000" algn="tl">
                  <a:srgbClr val="C0C0C0"/>
                </a:outerShdw>
              </a:effectLst>
            </a:endParaRPr>
          </a:p>
          <a:p>
            <a:pPr marL="342900" indent="-342900">
              <a:defRPr/>
            </a:pPr>
            <a:r>
              <a:rPr lang="hu-HU" sz="1600">
                <a:effectLst>
                  <a:outerShdw blurRad="38100" dist="38100" dir="2700000" algn="tl">
                    <a:srgbClr val="C0C0C0"/>
                  </a:outerShdw>
                </a:effectLst>
              </a:rPr>
              <a:t>4.: sulcus coronarius bal vetülete</a:t>
            </a:r>
          </a:p>
          <a:p>
            <a:pPr marL="342900" indent="-342900">
              <a:defRPr/>
            </a:pPr>
            <a:r>
              <a:rPr lang="hu-HU" sz="1600">
                <a:effectLst>
                  <a:outerShdw blurRad="38100" dist="38100" dir="2700000" algn="tl">
                    <a:srgbClr val="C0C0C0"/>
                  </a:outerShdw>
                </a:effectLst>
              </a:rPr>
              <a:t>	pulmonalis billentyű</a:t>
            </a:r>
          </a:p>
          <a:p>
            <a:pPr marL="342900" indent="-342900">
              <a:defRPr/>
            </a:pPr>
            <a:r>
              <a:rPr lang="hu-HU" sz="1600">
                <a:effectLst>
                  <a:outerShdw blurRad="38100" dist="38100" dir="2700000" algn="tl">
                    <a:srgbClr val="C0C0C0"/>
                  </a:outerShdw>
                </a:effectLst>
              </a:rPr>
              <a:t>	(bal 2. bordaköz, parasternalisan)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ingervezetőköteg"/>
          <p:cNvPicPr>
            <a:picLocks noChangeAspect="1" noChangeArrowheads="1"/>
          </p:cNvPicPr>
          <p:nvPr/>
        </p:nvPicPr>
        <p:blipFill>
          <a:blip r:embed="rId2" cstate="print"/>
          <a:srcRect/>
          <a:stretch>
            <a:fillRect/>
          </a:stretch>
        </p:blipFill>
        <p:spPr bwMode="auto">
          <a:xfrm>
            <a:off x="1169988" y="149225"/>
            <a:ext cx="5202237" cy="6592888"/>
          </a:xfrm>
          <a:prstGeom prst="rect">
            <a:avLst/>
          </a:prstGeom>
          <a:noFill/>
          <a:ln w="9525">
            <a:noFill/>
            <a:miter lim="800000"/>
            <a:headEnd/>
            <a:tailEnd/>
          </a:ln>
        </p:spPr>
      </p:pic>
      <p:sp>
        <p:nvSpPr>
          <p:cNvPr id="32774" name="Rectangle 6"/>
          <p:cNvSpPr>
            <a:spLocks noGrp="1" noChangeArrowheads="1"/>
          </p:cNvSpPr>
          <p:nvPr>
            <p:ph type="title"/>
          </p:nvPr>
        </p:nvSpPr>
        <p:spPr>
          <a:xfrm>
            <a:off x="663575" y="630238"/>
            <a:ext cx="8229600" cy="1143000"/>
          </a:xfrm>
          <a:effectLst>
            <a:outerShdw dist="35921" dir="2700000" algn="ctr" rotWithShape="0">
              <a:schemeClr val="bg2"/>
            </a:outerShdw>
          </a:effectLst>
        </p:spPr>
        <p:txBody>
          <a:bodyPr/>
          <a:lstStyle/>
          <a:p>
            <a:pPr algn="r" eaLnBrk="1" hangingPunct="1">
              <a:defRPr/>
            </a:pPr>
            <a:r>
              <a:rPr lang="hu-HU" sz="2400" b="1" dirty="0">
                <a:solidFill>
                  <a:srgbClr val="C00000"/>
                </a:solidFill>
                <a:latin typeface="Calibri" panose="020F0502020204030204" pitchFamily="34" charset="0"/>
              </a:rPr>
              <a:t>Ingerkeltő </a:t>
            </a:r>
            <a:br>
              <a:rPr lang="hu-HU" sz="2400" b="1" dirty="0">
                <a:solidFill>
                  <a:srgbClr val="C00000"/>
                </a:solidFill>
                <a:latin typeface="Calibri" panose="020F0502020204030204" pitchFamily="34" charset="0"/>
              </a:rPr>
            </a:br>
            <a:r>
              <a:rPr lang="hu-HU" sz="2400" b="1" dirty="0">
                <a:solidFill>
                  <a:srgbClr val="C00000"/>
                </a:solidFill>
                <a:latin typeface="Calibri" panose="020F0502020204030204" pitchFamily="34" charset="0"/>
              </a:rPr>
              <a:t>és </a:t>
            </a:r>
            <a:br>
              <a:rPr lang="hu-HU" sz="2400" b="1" dirty="0">
                <a:solidFill>
                  <a:srgbClr val="C00000"/>
                </a:solidFill>
                <a:latin typeface="Calibri" panose="020F0502020204030204" pitchFamily="34" charset="0"/>
              </a:rPr>
            </a:br>
            <a:r>
              <a:rPr lang="hu-HU" sz="2400" b="1" dirty="0">
                <a:solidFill>
                  <a:srgbClr val="C00000"/>
                </a:solidFill>
                <a:latin typeface="Calibri" panose="020F0502020204030204" pitchFamily="34" charset="0"/>
              </a:rPr>
              <a:t>ingervezető </a:t>
            </a:r>
            <a:br>
              <a:rPr lang="hu-HU" sz="2400" b="1" dirty="0">
                <a:solidFill>
                  <a:srgbClr val="C00000"/>
                </a:solidFill>
                <a:latin typeface="Calibri" panose="020F0502020204030204" pitchFamily="34" charset="0"/>
              </a:rPr>
            </a:br>
            <a:r>
              <a:rPr lang="hu-HU" sz="2400" b="1" dirty="0">
                <a:solidFill>
                  <a:srgbClr val="C00000"/>
                </a:solidFill>
                <a:latin typeface="Calibri" panose="020F0502020204030204" pitchFamily="34" charset="0"/>
              </a:rPr>
              <a:t>rostok</a:t>
            </a:r>
          </a:p>
        </p:txBody>
      </p:sp>
      <p:sp>
        <p:nvSpPr>
          <p:cNvPr id="32775" name="Text Box 7"/>
          <p:cNvSpPr txBox="1">
            <a:spLocks noChangeArrowheads="1"/>
          </p:cNvSpPr>
          <p:nvPr/>
        </p:nvSpPr>
        <p:spPr bwMode="auto">
          <a:xfrm>
            <a:off x="334841" y="3429000"/>
            <a:ext cx="1371722" cy="707886"/>
          </a:xfrm>
          <a:prstGeom prst="rect">
            <a:avLst/>
          </a:prstGeom>
          <a:noFill/>
          <a:ln w="9525">
            <a:noFill/>
            <a:miter lim="800000"/>
            <a:headEnd/>
            <a:tailEnd/>
          </a:ln>
          <a:effectLst/>
        </p:spPr>
        <p:txBody>
          <a:bodyPr wrap="none">
            <a:spAutoFit/>
          </a:bodyPr>
          <a:lstStyle/>
          <a:p>
            <a:pPr algn="r">
              <a:defRPr/>
            </a:pPr>
            <a:r>
              <a:rPr lang="hu-HU" sz="2000">
                <a:solidFill>
                  <a:srgbClr val="C00000"/>
                </a:solidFill>
                <a:latin typeface="Calibri" panose="020F0502020204030204" pitchFamily="34" charset="0"/>
              </a:rPr>
              <a:t>sinoatriális </a:t>
            </a:r>
          </a:p>
          <a:p>
            <a:pPr algn="r">
              <a:defRPr/>
            </a:pPr>
            <a:r>
              <a:rPr lang="hu-HU" sz="2000">
                <a:solidFill>
                  <a:srgbClr val="C00000"/>
                </a:solidFill>
                <a:latin typeface="Calibri" panose="020F0502020204030204" pitchFamily="34" charset="0"/>
              </a:rPr>
              <a:t>csomó</a:t>
            </a:r>
          </a:p>
        </p:txBody>
      </p:sp>
      <p:sp>
        <p:nvSpPr>
          <p:cNvPr id="32776" name="Text Box 8"/>
          <p:cNvSpPr txBox="1">
            <a:spLocks noChangeArrowheads="1"/>
          </p:cNvSpPr>
          <p:nvPr/>
        </p:nvSpPr>
        <p:spPr bwMode="auto">
          <a:xfrm>
            <a:off x="234950" y="4724400"/>
            <a:ext cx="2033588" cy="701675"/>
          </a:xfrm>
          <a:prstGeom prst="rect">
            <a:avLst/>
          </a:prstGeom>
          <a:noFill/>
          <a:ln w="9525">
            <a:noFill/>
            <a:miter lim="800000"/>
            <a:headEnd/>
            <a:tailEnd/>
          </a:ln>
          <a:effectLst/>
        </p:spPr>
        <p:txBody>
          <a:bodyPr wrap="none">
            <a:spAutoFit/>
          </a:bodyPr>
          <a:lstStyle/>
          <a:p>
            <a:pPr algn="r">
              <a:defRPr/>
            </a:pPr>
            <a:r>
              <a:rPr lang="hu-HU" sz="2000">
                <a:solidFill>
                  <a:srgbClr val="C00000"/>
                </a:solidFill>
                <a:latin typeface="Calibri" panose="020F0502020204030204" pitchFamily="34" charset="0"/>
              </a:rPr>
              <a:t>atrioventricularis</a:t>
            </a:r>
          </a:p>
          <a:p>
            <a:pPr algn="r">
              <a:defRPr/>
            </a:pPr>
            <a:r>
              <a:rPr lang="hu-HU" sz="2000">
                <a:solidFill>
                  <a:srgbClr val="C00000"/>
                </a:solidFill>
                <a:latin typeface="Calibri" panose="020F0502020204030204" pitchFamily="34" charset="0"/>
              </a:rPr>
              <a:t>csomó</a:t>
            </a:r>
          </a:p>
        </p:txBody>
      </p:sp>
      <p:sp>
        <p:nvSpPr>
          <p:cNvPr id="32777" name="Text Box 9"/>
          <p:cNvSpPr txBox="1">
            <a:spLocks noChangeArrowheads="1"/>
          </p:cNvSpPr>
          <p:nvPr/>
        </p:nvSpPr>
        <p:spPr bwMode="auto">
          <a:xfrm>
            <a:off x="6084888" y="3860800"/>
            <a:ext cx="1159100"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His-köteg</a:t>
            </a:r>
          </a:p>
        </p:txBody>
      </p:sp>
      <p:sp>
        <p:nvSpPr>
          <p:cNvPr id="32778" name="Text Box 10"/>
          <p:cNvSpPr txBox="1">
            <a:spLocks noChangeArrowheads="1"/>
          </p:cNvSpPr>
          <p:nvPr/>
        </p:nvSpPr>
        <p:spPr bwMode="auto">
          <a:xfrm>
            <a:off x="6300788" y="4508500"/>
            <a:ext cx="1645002"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Tawara-szárak</a:t>
            </a:r>
          </a:p>
        </p:txBody>
      </p:sp>
      <p:sp>
        <p:nvSpPr>
          <p:cNvPr id="32779" name="Text Box 11"/>
          <p:cNvSpPr txBox="1">
            <a:spLocks noChangeArrowheads="1"/>
          </p:cNvSpPr>
          <p:nvPr/>
        </p:nvSpPr>
        <p:spPr bwMode="auto">
          <a:xfrm>
            <a:off x="6372225" y="5229225"/>
            <a:ext cx="1774973" cy="400110"/>
          </a:xfrm>
          <a:prstGeom prst="rect">
            <a:avLst/>
          </a:prstGeom>
          <a:noFill/>
          <a:ln w="9525">
            <a:noFill/>
            <a:miter lim="800000"/>
            <a:headEnd/>
            <a:tailEnd/>
          </a:ln>
          <a:effectLst/>
        </p:spPr>
        <p:txBody>
          <a:bodyPr wrap="none">
            <a:spAutoFit/>
          </a:bodyPr>
          <a:lstStyle/>
          <a:p>
            <a:pPr>
              <a:defRPr/>
            </a:pPr>
            <a:r>
              <a:rPr lang="hu-HU" sz="2000">
                <a:solidFill>
                  <a:srgbClr val="C00000"/>
                </a:solidFill>
                <a:latin typeface="Calibri" panose="020F0502020204030204" pitchFamily="34" charset="0"/>
              </a:rPr>
              <a:t>Purkinje-rostok</a:t>
            </a:r>
          </a:p>
        </p:txBody>
      </p:sp>
      <p:sp>
        <p:nvSpPr>
          <p:cNvPr id="24585" name="Line 12"/>
          <p:cNvSpPr>
            <a:spLocks noChangeShapeType="1"/>
          </p:cNvSpPr>
          <p:nvPr/>
        </p:nvSpPr>
        <p:spPr bwMode="auto">
          <a:xfrm flipV="1">
            <a:off x="1619250" y="3644900"/>
            <a:ext cx="1223963" cy="144463"/>
          </a:xfrm>
          <a:prstGeom prst="line">
            <a:avLst/>
          </a:prstGeom>
          <a:noFill/>
          <a:ln w="381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24586" name="Line 13"/>
          <p:cNvSpPr>
            <a:spLocks noChangeShapeType="1"/>
          </p:cNvSpPr>
          <p:nvPr/>
        </p:nvSpPr>
        <p:spPr bwMode="auto">
          <a:xfrm flipV="1">
            <a:off x="2124075" y="4508500"/>
            <a:ext cx="1295400" cy="576263"/>
          </a:xfrm>
          <a:prstGeom prst="line">
            <a:avLst/>
          </a:prstGeom>
          <a:noFill/>
          <a:ln w="381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24587" name="Line 14"/>
          <p:cNvSpPr>
            <a:spLocks noChangeShapeType="1"/>
          </p:cNvSpPr>
          <p:nvPr/>
        </p:nvSpPr>
        <p:spPr bwMode="auto">
          <a:xfrm flipH="1">
            <a:off x="4140200" y="4076700"/>
            <a:ext cx="1944688" cy="504825"/>
          </a:xfrm>
          <a:prstGeom prst="line">
            <a:avLst/>
          </a:prstGeom>
          <a:noFill/>
          <a:ln w="381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24588" name="Line 15"/>
          <p:cNvSpPr>
            <a:spLocks noChangeShapeType="1"/>
          </p:cNvSpPr>
          <p:nvPr/>
        </p:nvSpPr>
        <p:spPr bwMode="auto">
          <a:xfrm flipH="1">
            <a:off x="4716463" y="4724400"/>
            <a:ext cx="1655762" cy="217488"/>
          </a:xfrm>
          <a:prstGeom prst="line">
            <a:avLst/>
          </a:prstGeom>
          <a:noFill/>
          <a:ln w="381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24589" name="Line 16"/>
          <p:cNvSpPr>
            <a:spLocks noChangeShapeType="1"/>
          </p:cNvSpPr>
          <p:nvPr/>
        </p:nvSpPr>
        <p:spPr bwMode="auto">
          <a:xfrm flipH="1">
            <a:off x="5795963" y="5445125"/>
            <a:ext cx="647700" cy="144463"/>
          </a:xfrm>
          <a:prstGeom prst="line">
            <a:avLst/>
          </a:prstGeom>
          <a:noFill/>
          <a:ln w="381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5724525" y="6381750"/>
            <a:ext cx="3257550" cy="214313"/>
          </a:xfrm>
          <a:prstGeom prst="rect">
            <a:avLst/>
          </a:prstGeom>
          <a:noFill/>
          <a:ln w="9525">
            <a:noFill/>
            <a:miter lim="800000"/>
            <a:headEnd/>
            <a:tailEnd/>
          </a:ln>
        </p:spPr>
        <p:txBody>
          <a:bodyPr wrap="none">
            <a:spAutoFit/>
          </a:bodyPr>
          <a:lstStyle/>
          <a:p>
            <a:r>
              <a:rPr lang="hu-HU" sz="800"/>
              <a:t>http://myweb.lsbu.ac.uk/dirt/museum/margaret/66--732-1160120.jpg</a:t>
            </a:r>
          </a:p>
        </p:txBody>
      </p:sp>
      <p:pic>
        <p:nvPicPr>
          <p:cNvPr id="25603" name="Picture 5" descr="pacemaker2"/>
          <p:cNvPicPr>
            <a:picLocks noChangeAspect="1" noChangeArrowheads="1"/>
          </p:cNvPicPr>
          <p:nvPr/>
        </p:nvPicPr>
        <p:blipFill>
          <a:blip r:embed="rId2" cstate="print"/>
          <a:srcRect/>
          <a:stretch>
            <a:fillRect/>
          </a:stretch>
        </p:blipFill>
        <p:spPr bwMode="auto">
          <a:xfrm>
            <a:off x="4356100" y="2708275"/>
            <a:ext cx="4608513" cy="3654425"/>
          </a:xfrm>
          <a:prstGeom prst="rect">
            <a:avLst/>
          </a:prstGeom>
          <a:noFill/>
          <a:ln w="9525">
            <a:noFill/>
            <a:miter lim="800000"/>
            <a:headEnd/>
            <a:tailEnd/>
          </a:ln>
        </p:spPr>
      </p:pic>
      <p:pic>
        <p:nvPicPr>
          <p:cNvPr id="25604" name="Picture 6" descr="pacemaker"/>
          <p:cNvPicPr>
            <a:picLocks noChangeAspect="1" noChangeArrowheads="1"/>
          </p:cNvPicPr>
          <p:nvPr/>
        </p:nvPicPr>
        <p:blipFill>
          <a:blip r:embed="rId3" cstate="print"/>
          <a:srcRect/>
          <a:stretch>
            <a:fillRect/>
          </a:stretch>
        </p:blipFill>
        <p:spPr bwMode="auto">
          <a:xfrm>
            <a:off x="107950" y="1422400"/>
            <a:ext cx="4103688" cy="3662363"/>
          </a:xfrm>
          <a:prstGeom prst="rect">
            <a:avLst/>
          </a:prstGeom>
          <a:noFill/>
          <a:ln w="9525">
            <a:noFill/>
            <a:miter lim="800000"/>
            <a:headEnd/>
            <a:tailEnd/>
          </a:ln>
        </p:spPr>
      </p:pic>
      <p:sp>
        <p:nvSpPr>
          <p:cNvPr id="107527" name="Text Box 7"/>
          <p:cNvSpPr txBox="1">
            <a:spLocks noChangeArrowheads="1"/>
          </p:cNvSpPr>
          <p:nvPr/>
        </p:nvSpPr>
        <p:spPr bwMode="auto">
          <a:xfrm>
            <a:off x="3924300" y="549275"/>
            <a:ext cx="2442913" cy="584775"/>
          </a:xfrm>
          <a:prstGeom prst="rect">
            <a:avLst/>
          </a:prstGeom>
          <a:noFill/>
          <a:ln w="9525">
            <a:noFill/>
            <a:miter lim="800000"/>
            <a:headEnd/>
            <a:tailEnd/>
          </a:ln>
          <a:effectLst/>
        </p:spPr>
        <p:txBody>
          <a:bodyPr wrap="none">
            <a:spAutoFit/>
          </a:bodyPr>
          <a:lstStyle/>
          <a:p>
            <a:pPr>
              <a:defRPr/>
            </a:pPr>
            <a:r>
              <a:rPr lang="hu-HU" sz="3200" dirty="0">
                <a:solidFill>
                  <a:srgbClr val="C00000"/>
                </a:solidFill>
                <a:latin typeface="Calibri" panose="020F0502020204030204" pitchFamily="34" charset="0"/>
              </a:rPr>
              <a:t>A pacemaker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4" descr="coronaria"/>
          <p:cNvPicPr>
            <a:picLocks noChangeAspect="1" noChangeArrowheads="1"/>
          </p:cNvPicPr>
          <p:nvPr/>
        </p:nvPicPr>
        <p:blipFill>
          <a:blip r:embed="rId2" cstate="print"/>
          <a:srcRect/>
          <a:stretch>
            <a:fillRect/>
          </a:stretch>
        </p:blipFill>
        <p:spPr bwMode="auto">
          <a:xfrm>
            <a:off x="1547813" y="1773238"/>
            <a:ext cx="2746375" cy="2808287"/>
          </a:xfrm>
          <a:prstGeom prst="rect">
            <a:avLst/>
          </a:prstGeom>
          <a:noFill/>
          <a:ln w="12700">
            <a:noFill/>
            <a:miter lim="800000"/>
            <a:headEnd/>
            <a:tailEnd/>
          </a:ln>
        </p:spPr>
      </p:pic>
      <p:pic>
        <p:nvPicPr>
          <p:cNvPr id="26627" name="Picture 5" descr="anulus fibrosus valvula"/>
          <p:cNvPicPr>
            <a:picLocks noChangeAspect="1" noChangeArrowheads="1"/>
          </p:cNvPicPr>
          <p:nvPr/>
        </p:nvPicPr>
        <p:blipFill>
          <a:blip r:embed="rId3" cstate="print"/>
          <a:srcRect/>
          <a:stretch>
            <a:fillRect/>
          </a:stretch>
        </p:blipFill>
        <p:spPr bwMode="auto">
          <a:xfrm>
            <a:off x="5508625" y="4078288"/>
            <a:ext cx="2952750" cy="2735262"/>
          </a:xfrm>
          <a:prstGeom prst="rect">
            <a:avLst/>
          </a:prstGeom>
          <a:noFill/>
          <a:ln w="12700">
            <a:noFill/>
            <a:miter lim="800000"/>
            <a:headEnd/>
            <a:tailEnd/>
          </a:ln>
        </p:spPr>
      </p:pic>
      <p:sp>
        <p:nvSpPr>
          <p:cNvPr id="47110" name="Rectangle 6"/>
          <p:cNvSpPr>
            <a:spLocks noGrp="1" noChangeArrowheads="1"/>
          </p:cNvSpPr>
          <p:nvPr>
            <p:ph type="title"/>
          </p:nvPr>
        </p:nvSpPr>
        <p:spPr>
          <a:xfrm>
            <a:off x="107950" y="0"/>
            <a:ext cx="8229600" cy="1143000"/>
          </a:xfrm>
          <a:noFill/>
          <a:ln w="12700">
            <a:noFill/>
          </a:ln>
        </p:spPr>
        <p:txBody>
          <a:bodyPr/>
          <a:lstStyle/>
          <a:p>
            <a:pPr algn="l" eaLnBrk="1" hangingPunct="1">
              <a:defRPr/>
            </a:pPr>
            <a:r>
              <a:rPr lang="hu-HU" sz="3200" b="1">
                <a:solidFill>
                  <a:srgbClr val="C00000"/>
                </a:solidFill>
                <a:effectLst>
                  <a:outerShdw blurRad="38100" dist="38100" dir="2700000" algn="tl">
                    <a:srgbClr val="000000"/>
                  </a:outerShdw>
                </a:effectLst>
                <a:latin typeface="Calibri" panose="020F0502020204030204" pitchFamily="34" charset="0"/>
              </a:rPr>
              <a:t>A szív vérellátása</a:t>
            </a:r>
          </a:p>
        </p:txBody>
      </p:sp>
      <p:sp>
        <p:nvSpPr>
          <p:cNvPr id="47112" name="Text Box 8"/>
          <p:cNvSpPr txBox="1">
            <a:spLocks noChangeArrowheads="1"/>
          </p:cNvSpPr>
          <p:nvPr/>
        </p:nvSpPr>
        <p:spPr bwMode="auto">
          <a:xfrm>
            <a:off x="0" y="4868863"/>
            <a:ext cx="2403607" cy="954107"/>
          </a:xfrm>
          <a:prstGeom prst="rect">
            <a:avLst/>
          </a:prstGeom>
          <a:noFill/>
          <a:ln w="12700">
            <a:noFill/>
            <a:miter lim="800000"/>
            <a:headEnd/>
            <a:tailEnd/>
          </a:ln>
          <a:effectLst/>
        </p:spPr>
        <p:txBody>
          <a:bodyPr wrap="none">
            <a:spAutoFit/>
          </a:bodyPr>
          <a:lstStyle/>
          <a:p>
            <a:pPr>
              <a:defRPr/>
            </a:pPr>
            <a:r>
              <a:rPr lang="hu-HU" sz="1800">
                <a:solidFill>
                  <a:srgbClr val="C00000"/>
                </a:solidFill>
                <a:effectLst>
                  <a:outerShdw blurRad="38100" dist="38100" dir="2700000" algn="tl">
                    <a:srgbClr val="000000"/>
                  </a:outerShdw>
                </a:effectLst>
                <a:latin typeface="Calibri" panose="020F0502020204030204" pitchFamily="34" charset="0"/>
              </a:rPr>
              <a:t>arteria coronaria dextra</a:t>
            </a:r>
          </a:p>
          <a:p>
            <a:pPr>
              <a:defRPr/>
            </a:pPr>
            <a:r>
              <a:rPr lang="hu-HU" sz="1400">
                <a:solidFill>
                  <a:srgbClr val="C00000"/>
                </a:solidFill>
                <a:effectLst>
                  <a:outerShdw blurRad="38100" dist="38100" dir="2700000" algn="tl">
                    <a:srgbClr val="000000"/>
                  </a:outerShdw>
                </a:effectLst>
                <a:latin typeface="Calibri" panose="020F0502020204030204" pitchFamily="34" charset="0"/>
              </a:rPr>
              <a:t>(jobb koszorúér)</a:t>
            </a:r>
          </a:p>
          <a:p>
            <a:pPr>
              <a:defRPr/>
            </a:pPr>
            <a:endParaRPr lang="hu-HU">
              <a:solidFill>
                <a:srgbClr val="C00000"/>
              </a:solidFill>
              <a:latin typeface="Calibri" panose="020F0502020204030204" pitchFamily="34" charset="0"/>
            </a:endParaRPr>
          </a:p>
          <a:p>
            <a:pPr>
              <a:defRPr/>
            </a:pPr>
            <a:endParaRPr lang="hu-HU">
              <a:solidFill>
                <a:srgbClr val="C00000"/>
              </a:solidFill>
              <a:effectLst>
                <a:outerShdw blurRad="38100" dist="38100" dir="2700000" algn="tl">
                  <a:srgbClr val="000000"/>
                </a:outerShdw>
              </a:effectLst>
              <a:latin typeface="Calibri" panose="020F0502020204030204" pitchFamily="34" charset="0"/>
            </a:endParaRPr>
          </a:p>
        </p:txBody>
      </p:sp>
      <p:sp>
        <p:nvSpPr>
          <p:cNvPr id="47113" name="Text Box 9"/>
          <p:cNvSpPr txBox="1">
            <a:spLocks noChangeArrowheads="1"/>
          </p:cNvSpPr>
          <p:nvPr/>
        </p:nvSpPr>
        <p:spPr bwMode="auto">
          <a:xfrm>
            <a:off x="4500563" y="2062163"/>
            <a:ext cx="2474332" cy="769441"/>
          </a:xfrm>
          <a:prstGeom prst="rect">
            <a:avLst/>
          </a:prstGeom>
          <a:noFill/>
          <a:ln w="12700">
            <a:noFill/>
            <a:miter lim="800000"/>
            <a:headEnd/>
            <a:tailEnd/>
          </a:ln>
          <a:effectLst/>
        </p:spPr>
        <p:txBody>
          <a:bodyPr wrap="none">
            <a:spAutoFit/>
          </a:bodyPr>
          <a:lstStyle/>
          <a:p>
            <a:pPr>
              <a:defRPr/>
            </a:pPr>
            <a:r>
              <a:rPr lang="hu-HU" sz="1800" dirty="0" err="1">
                <a:solidFill>
                  <a:srgbClr val="C00000"/>
                </a:solidFill>
                <a:effectLst>
                  <a:outerShdw blurRad="38100" dist="38100" dir="2700000" algn="tl">
                    <a:srgbClr val="000000"/>
                  </a:outerShdw>
                </a:effectLst>
                <a:latin typeface="Calibri" panose="020F0502020204030204" pitchFamily="34" charset="0"/>
              </a:rPr>
              <a:t>arteria</a:t>
            </a:r>
            <a:r>
              <a:rPr lang="hu-HU" sz="1800" dirty="0">
                <a:solidFill>
                  <a:srgbClr val="C00000"/>
                </a:solidFill>
                <a:effectLst>
                  <a:outerShdw blurRad="38100" dist="38100" dir="2700000" algn="tl">
                    <a:srgbClr val="000000"/>
                  </a:outerShdw>
                </a:effectLst>
                <a:latin typeface="Calibri" panose="020F0502020204030204" pitchFamily="34" charset="0"/>
              </a:rPr>
              <a:t> coronaria </a:t>
            </a:r>
            <a:r>
              <a:rPr lang="hu-HU" sz="1800" dirty="0" err="1">
                <a:solidFill>
                  <a:srgbClr val="C00000"/>
                </a:solidFill>
                <a:effectLst>
                  <a:outerShdw blurRad="38100" dist="38100" dir="2700000" algn="tl">
                    <a:srgbClr val="000000"/>
                  </a:outerShdw>
                </a:effectLst>
                <a:latin typeface="Calibri" panose="020F0502020204030204" pitchFamily="34" charset="0"/>
              </a:rPr>
              <a:t>sinistra</a:t>
            </a:r>
            <a:endParaRPr lang="hu-HU" sz="1800" dirty="0">
              <a:solidFill>
                <a:srgbClr val="C00000"/>
              </a:solidFill>
              <a:effectLst>
                <a:outerShdw blurRad="38100" dist="38100" dir="2700000" algn="tl">
                  <a:srgbClr val="000000"/>
                </a:outerShdw>
              </a:effectLst>
              <a:latin typeface="Calibri" panose="020F0502020204030204" pitchFamily="34" charset="0"/>
            </a:endParaRPr>
          </a:p>
          <a:p>
            <a:pPr>
              <a:defRPr/>
            </a:pPr>
            <a:r>
              <a:rPr lang="hu-HU" sz="1400" dirty="0">
                <a:solidFill>
                  <a:srgbClr val="C00000"/>
                </a:solidFill>
                <a:effectLst>
                  <a:outerShdw blurRad="38100" dist="38100" dir="2700000" algn="tl">
                    <a:srgbClr val="000000"/>
                  </a:outerShdw>
                </a:effectLst>
                <a:latin typeface="Calibri" panose="020F0502020204030204" pitchFamily="34" charset="0"/>
              </a:rPr>
              <a:t>(bal koszorúér)</a:t>
            </a:r>
          </a:p>
          <a:p>
            <a:pPr>
              <a:defRPr/>
            </a:pPr>
            <a:r>
              <a:rPr lang="hu-HU" dirty="0" err="1">
                <a:solidFill>
                  <a:srgbClr val="C00000"/>
                </a:solidFill>
                <a:effectLst>
                  <a:outerShdw blurRad="38100" dist="38100" dir="2700000" algn="tl">
                    <a:srgbClr val="000000"/>
                  </a:outerShdw>
                </a:effectLst>
                <a:latin typeface="Calibri" panose="020F0502020204030204" pitchFamily="34" charset="0"/>
              </a:rPr>
              <a:t>Szívinfartus</a:t>
            </a:r>
            <a:r>
              <a:rPr lang="hu-HU" dirty="0">
                <a:solidFill>
                  <a:srgbClr val="C00000"/>
                </a:solidFill>
                <a:effectLst>
                  <a:outerShdw blurRad="38100" dist="38100" dir="2700000" algn="tl">
                    <a:srgbClr val="000000"/>
                  </a:outerShdw>
                </a:effectLst>
                <a:latin typeface="Calibri" panose="020F0502020204030204" pitchFamily="34" charset="0"/>
              </a:rPr>
              <a:t>!</a:t>
            </a:r>
          </a:p>
        </p:txBody>
      </p:sp>
      <p:sp>
        <p:nvSpPr>
          <p:cNvPr id="26631" name="Line 10"/>
          <p:cNvSpPr>
            <a:spLocks noChangeShapeType="1"/>
          </p:cNvSpPr>
          <p:nvPr/>
        </p:nvSpPr>
        <p:spPr bwMode="auto">
          <a:xfrm>
            <a:off x="3563938" y="2278063"/>
            <a:ext cx="863600" cy="0"/>
          </a:xfrm>
          <a:prstGeom prst="line">
            <a:avLst/>
          </a:prstGeom>
          <a:noFill/>
          <a:ln w="12700">
            <a:solidFill>
              <a:schemeClr val="tx1"/>
            </a:solidFill>
            <a:round/>
            <a:headEnd type="arrow" w="med" len="med"/>
            <a:tailEnd/>
          </a:ln>
        </p:spPr>
        <p:txBody>
          <a:bodyPr/>
          <a:lstStyle/>
          <a:p>
            <a:endParaRPr lang="hu-HU">
              <a:solidFill>
                <a:srgbClr val="C00000"/>
              </a:solidFill>
              <a:latin typeface="Calibri" panose="020F0502020204030204" pitchFamily="34" charset="0"/>
            </a:endParaRPr>
          </a:p>
        </p:txBody>
      </p:sp>
      <p:sp>
        <p:nvSpPr>
          <p:cNvPr id="26632" name="Line 11"/>
          <p:cNvSpPr>
            <a:spLocks noChangeShapeType="1"/>
          </p:cNvSpPr>
          <p:nvPr/>
        </p:nvSpPr>
        <p:spPr bwMode="auto">
          <a:xfrm flipV="1">
            <a:off x="900113" y="3430588"/>
            <a:ext cx="935037" cy="1366837"/>
          </a:xfrm>
          <a:prstGeom prst="line">
            <a:avLst/>
          </a:prstGeom>
          <a:noFill/>
          <a:ln w="127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47116" name="Text Box 12"/>
          <p:cNvSpPr txBox="1">
            <a:spLocks noChangeArrowheads="1"/>
          </p:cNvSpPr>
          <p:nvPr/>
        </p:nvSpPr>
        <p:spPr bwMode="auto">
          <a:xfrm>
            <a:off x="6659563" y="3213100"/>
            <a:ext cx="2189574" cy="584775"/>
          </a:xfrm>
          <a:prstGeom prst="rect">
            <a:avLst/>
          </a:prstGeom>
          <a:noFill/>
          <a:ln w="12700">
            <a:noFill/>
            <a:miter lim="800000"/>
            <a:headEnd/>
            <a:tailEnd/>
          </a:ln>
          <a:effectLst/>
        </p:spPr>
        <p:txBody>
          <a:bodyPr wrap="none">
            <a:spAutoFit/>
          </a:bodyPr>
          <a:lstStyle/>
          <a:p>
            <a:pPr>
              <a:defRPr/>
            </a:pPr>
            <a:r>
              <a:rPr lang="hu-HU" sz="1800" dirty="0">
                <a:solidFill>
                  <a:srgbClr val="C00000"/>
                </a:solidFill>
                <a:effectLst>
                  <a:outerShdw blurRad="38100" dist="38100" dir="2700000" algn="tl">
                    <a:srgbClr val="000000"/>
                  </a:outerShdw>
                </a:effectLst>
                <a:latin typeface="Calibri" panose="020F0502020204030204" pitchFamily="34" charset="0"/>
              </a:rPr>
              <a:t>aortabillentyű</a:t>
            </a:r>
          </a:p>
          <a:p>
            <a:pPr>
              <a:defRPr/>
            </a:pPr>
            <a:r>
              <a:rPr lang="hu-HU" sz="1400" dirty="0">
                <a:solidFill>
                  <a:srgbClr val="C00000"/>
                </a:solidFill>
                <a:effectLst>
                  <a:outerShdw blurRad="38100" dist="38100" dir="2700000" algn="tl">
                    <a:srgbClr val="000000"/>
                  </a:outerShdw>
                </a:effectLst>
                <a:latin typeface="Calibri" panose="020F0502020204030204" pitchFamily="34" charset="0"/>
              </a:rPr>
              <a:t>(</a:t>
            </a:r>
            <a:r>
              <a:rPr lang="hu-HU" sz="1400" dirty="0" err="1">
                <a:solidFill>
                  <a:srgbClr val="C00000"/>
                </a:solidFill>
                <a:effectLst>
                  <a:outerShdw blurRad="38100" dist="38100" dir="2700000" algn="tl">
                    <a:srgbClr val="000000"/>
                  </a:outerShdw>
                </a:effectLst>
                <a:latin typeface="Calibri" panose="020F0502020204030204" pitchFamily="34" charset="0"/>
              </a:rPr>
              <a:t>valvula</a:t>
            </a:r>
            <a:r>
              <a:rPr lang="hu-HU" sz="1400" dirty="0">
                <a:solidFill>
                  <a:srgbClr val="C00000"/>
                </a:solidFill>
                <a:effectLst>
                  <a:outerShdw blurRad="38100" dist="38100" dir="2700000" algn="tl">
                    <a:srgbClr val="000000"/>
                  </a:outerShdw>
                </a:effectLst>
                <a:latin typeface="Calibri" panose="020F0502020204030204" pitchFamily="34" charset="0"/>
              </a:rPr>
              <a:t> </a:t>
            </a:r>
            <a:r>
              <a:rPr lang="hu-HU" sz="1400" dirty="0" err="1">
                <a:solidFill>
                  <a:srgbClr val="C00000"/>
                </a:solidFill>
                <a:effectLst>
                  <a:outerShdw blurRad="38100" dist="38100" dir="2700000" algn="tl">
                    <a:srgbClr val="000000"/>
                  </a:outerShdw>
                </a:effectLst>
                <a:latin typeface="Calibri" panose="020F0502020204030204" pitchFamily="34" charset="0"/>
              </a:rPr>
              <a:t>semilunaris</a:t>
            </a:r>
            <a:r>
              <a:rPr lang="hu-HU" sz="1400" dirty="0">
                <a:solidFill>
                  <a:srgbClr val="C00000"/>
                </a:solidFill>
                <a:effectLst>
                  <a:outerShdw blurRad="38100" dist="38100" dir="2700000" algn="tl">
                    <a:srgbClr val="000000"/>
                  </a:outerShdw>
                </a:effectLst>
                <a:latin typeface="Calibri" panose="020F0502020204030204" pitchFamily="34" charset="0"/>
              </a:rPr>
              <a:t> </a:t>
            </a:r>
            <a:r>
              <a:rPr lang="hu-HU" sz="1400" dirty="0" err="1">
                <a:solidFill>
                  <a:srgbClr val="C00000"/>
                </a:solidFill>
                <a:effectLst>
                  <a:outerShdw blurRad="38100" dist="38100" dir="2700000" algn="tl">
                    <a:srgbClr val="000000"/>
                  </a:outerShdw>
                </a:effectLst>
                <a:latin typeface="Calibri" panose="020F0502020204030204" pitchFamily="34" charset="0"/>
              </a:rPr>
              <a:t>dextra</a:t>
            </a:r>
            <a:r>
              <a:rPr lang="hu-HU" sz="1400" dirty="0">
                <a:solidFill>
                  <a:srgbClr val="C00000"/>
                </a:solidFill>
                <a:effectLst>
                  <a:outerShdw blurRad="38100" dist="38100" dir="2700000" algn="tl">
                    <a:srgbClr val="000000"/>
                  </a:outerShdw>
                </a:effectLst>
                <a:latin typeface="Calibri" panose="020F0502020204030204" pitchFamily="34" charset="0"/>
              </a:rPr>
              <a:t>)</a:t>
            </a:r>
          </a:p>
        </p:txBody>
      </p:sp>
      <p:sp>
        <p:nvSpPr>
          <p:cNvPr id="26634" name="Line 13"/>
          <p:cNvSpPr>
            <a:spLocks noChangeShapeType="1"/>
          </p:cNvSpPr>
          <p:nvPr/>
        </p:nvSpPr>
        <p:spPr bwMode="auto">
          <a:xfrm flipH="1">
            <a:off x="6804025" y="3862388"/>
            <a:ext cx="431800" cy="1150937"/>
          </a:xfrm>
          <a:prstGeom prst="line">
            <a:avLst/>
          </a:prstGeom>
          <a:noFill/>
          <a:ln w="127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47118" name="Text Box 14"/>
          <p:cNvSpPr txBox="1">
            <a:spLocks noChangeArrowheads="1"/>
          </p:cNvSpPr>
          <p:nvPr/>
        </p:nvSpPr>
        <p:spPr bwMode="auto">
          <a:xfrm>
            <a:off x="3724823" y="5518150"/>
            <a:ext cx="1598065" cy="923330"/>
          </a:xfrm>
          <a:prstGeom prst="rect">
            <a:avLst/>
          </a:prstGeom>
          <a:noFill/>
          <a:ln w="12700">
            <a:noFill/>
            <a:miter lim="800000"/>
            <a:headEnd/>
            <a:tailEnd/>
          </a:ln>
          <a:effectLst/>
        </p:spPr>
        <p:txBody>
          <a:bodyPr wrap="none">
            <a:spAutoFit/>
          </a:bodyPr>
          <a:lstStyle/>
          <a:p>
            <a:pPr algn="r">
              <a:defRPr/>
            </a:pPr>
            <a:r>
              <a:rPr lang="hu-HU" sz="1800">
                <a:solidFill>
                  <a:srgbClr val="C00000"/>
                </a:solidFill>
                <a:effectLst>
                  <a:outerShdw blurRad="38100" dist="38100" dir="2700000" algn="tl">
                    <a:srgbClr val="000000"/>
                  </a:outerShdw>
                </a:effectLst>
                <a:latin typeface="Calibri" panose="020F0502020204030204" pitchFamily="34" charset="0"/>
              </a:rPr>
              <a:t>a bal koszorúér</a:t>
            </a:r>
          </a:p>
          <a:p>
            <a:pPr algn="r">
              <a:defRPr/>
            </a:pPr>
            <a:r>
              <a:rPr lang="hu-HU" sz="1800">
                <a:solidFill>
                  <a:srgbClr val="C00000"/>
                </a:solidFill>
                <a:effectLst>
                  <a:outerShdw blurRad="38100" dist="38100" dir="2700000" algn="tl">
                    <a:srgbClr val="000000"/>
                  </a:outerShdw>
                </a:effectLst>
                <a:latin typeface="Calibri" panose="020F0502020204030204" pitchFamily="34" charset="0"/>
              </a:rPr>
              <a:t> szájadéka</a:t>
            </a:r>
          </a:p>
          <a:p>
            <a:pPr algn="r">
              <a:defRPr/>
            </a:pPr>
            <a:r>
              <a:rPr lang="hu-HU" sz="1800">
                <a:solidFill>
                  <a:srgbClr val="C00000"/>
                </a:solidFill>
                <a:effectLst>
                  <a:outerShdw blurRad="38100" dist="38100" dir="2700000" algn="tl">
                    <a:srgbClr val="000000"/>
                  </a:outerShdw>
                </a:effectLst>
                <a:latin typeface="Calibri" panose="020F0502020204030204" pitchFamily="34" charset="0"/>
              </a:rPr>
              <a:t>és ágai</a:t>
            </a:r>
          </a:p>
        </p:txBody>
      </p:sp>
      <p:sp>
        <p:nvSpPr>
          <p:cNvPr id="26636" name="Line 15"/>
          <p:cNvSpPr>
            <a:spLocks noChangeShapeType="1"/>
          </p:cNvSpPr>
          <p:nvPr/>
        </p:nvSpPr>
        <p:spPr bwMode="auto">
          <a:xfrm flipV="1">
            <a:off x="5219700" y="5086350"/>
            <a:ext cx="1008063" cy="358775"/>
          </a:xfrm>
          <a:prstGeom prst="line">
            <a:avLst/>
          </a:prstGeom>
          <a:noFill/>
          <a:ln w="12700">
            <a:solidFill>
              <a:schemeClr val="tx1"/>
            </a:solidFill>
            <a:round/>
            <a:headEnd/>
            <a:tailEnd type="arrow" w="med" len="med"/>
          </a:ln>
        </p:spPr>
        <p:txBody>
          <a:bodyPr/>
          <a:lstStyle/>
          <a:p>
            <a:endParaRPr lang="hu-HU">
              <a:solidFill>
                <a:srgbClr val="C00000"/>
              </a:solidFill>
              <a:latin typeface="Calibri" panose="020F0502020204030204" pitchFamily="34" charset="0"/>
            </a:endParaRPr>
          </a:p>
        </p:txBody>
      </p:sp>
      <p:sp>
        <p:nvSpPr>
          <p:cNvPr id="26637" name="Text Box 16"/>
          <p:cNvSpPr txBox="1">
            <a:spLocks noChangeArrowheads="1"/>
          </p:cNvSpPr>
          <p:nvPr/>
        </p:nvSpPr>
        <p:spPr bwMode="auto">
          <a:xfrm>
            <a:off x="3708400" y="836613"/>
            <a:ext cx="4606902" cy="523220"/>
          </a:xfrm>
          <a:prstGeom prst="rect">
            <a:avLst/>
          </a:prstGeom>
          <a:noFill/>
          <a:ln w="12700">
            <a:noFill/>
            <a:miter lim="800000"/>
            <a:headEnd/>
            <a:tailEnd/>
          </a:ln>
        </p:spPr>
        <p:txBody>
          <a:bodyPr wrap="none">
            <a:spAutoFit/>
          </a:bodyPr>
          <a:lstStyle/>
          <a:p>
            <a:r>
              <a:rPr lang="hu-HU" sz="1400">
                <a:solidFill>
                  <a:srgbClr val="C00000"/>
                </a:solidFill>
                <a:latin typeface="Calibri" panose="020F0502020204030204" pitchFamily="34" charset="0"/>
              </a:rPr>
              <a:t>A percvolumen kb. 5-10 %-a a szívizom táplálására szolgál.</a:t>
            </a:r>
          </a:p>
          <a:p>
            <a:r>
              <a:rPr lang="hu-HU" sz="1400">
                <a:solidFill>
                  <a:srgbClr val="C00000"/>
                </a:solidFill>
                <a:latin typeface="Calibri" panose="020F0502020204030204" pitchFamily="34" charset="0"/>
              </a:rPr>
              <a:t>A koszorúerek a nagyvérkör részei („vasa privata et publica”).</a:t>
            </a:r>
          </a:p>
        </p:txBody>
      </p:sp>
      <p:sp>
        <p:nvSpPr>
          <p:cNvPr id="47121" name="Text Box 17"/>
          <p:cNvSpPr txBox="1">
            <a:spLocks noChangeArrowheads="1"/>
          </p:cNvSpPr>
          <p:nvPr/>
        </p:nvSpPr>
        <p:spPr bwMode="auto">
          <a:xfrm>
            <a:off x="179388" y="5521325"/>
            <a:ext cx="2840521" cy="1015663"/>
          </a:xfrm>
          <a:prstGeom prst="rect">
            <a:avLst/>
          </a:prstGeom>
          <a:noFill/>
          <a:ln w="12700">
            <a:noFill/>
            <a:miter lim="800000"/>
            <a:headEnd/>
            <a:tailEnd/>
          </a:ln>
          <a:effectLst/>
        </p:spPr>
        <p:txBody>
          <a:bodyPr wrap="none">
            <a:spAutoFit/>
          </a:bodyPr>
          <a:lstStyle/>
          <a:p>
            <a:pPr>
              <a:defRPr/>
            </a:pPr>
            <a:r>
              <a:rPr lang="hu-HU" b="1" dirty="0">
                <a:solidFill>
                  <a:srgbClr val="C00000"/>
                </a:solidFill>
                <a:effectLst>
                  <a:outerShdw blurRad="38100" dist="38100" dir="2700000" algn="tl">
                    <a:srgbClr val="000000"/>
                  </a:outerShdw>
                </a:effectLst>
                <a:latin typeface="Calibri" panose="020F0502020204030204" pitchFamily="34" charset="0"/>
              </a:rPr>
              <a:t>Az </a:t>
            </a:r>
            <a:r>
              <a:rPr lang="hu-HU" b="1" dirty="0" err="1">
                <a:solidFill>
                  <a:srgbClr val="C00000"/>
                </a:solidFill>
                <a:effectLst>
                  <a:outerShdw blurRad="38100" dist="38100" dir="2700000" algn="tl">
                    <a:srgbClr val="000000"/>
                  </a:outerShdw>
                </a:effectLst>
                <a:latin typeface="Calibri" panose="020F0502020204030204" pitchFamily="34" charset="0"/>
              </a:rPr>
              <a:t>anasztomózisok</a:t>
            </a:r>
            <a:r>
              <a:rPr lang="hu-HU" b="1" dirty="0">
                <a:solidFill>
                  <a:srgbClr val="C00000"/>
                </a:solidFill>
                <a:effectLst>
                  <a:outerShdw blurRad="38100" dist="38100" dir="2700000" algn="tl">
                    <a:srgbClr val="000000"/>
                  </a:outerShdw>
                </a:effectLst>
                <a:latin typeface="Calibri" panose="020F0502020204030204" pitchFamily="34" charset="0"/>
              </a:rPr>
              <a:t> az artériák között</a:t>
            </a:r>
          </a:p>
          <a:p>
            <a:pPr>
              <a:defRPr/>
            </a:pPr>
            <a:r>
              <a:rPr lang="hu-HU" b="1" dirty="0">
                <a:solidFill>
                  <a:srgbClr val="C00000"/>
                </a:solidFill>
                <a:effectLst>
                  <a:outerShdw blurRad="38100" dist="38100" dir="2700000" algn="tl">
                    <a:srgbClr val="000000"/>
                  </a:outerShdw>
                </a:effectLst>
                <a:latin typeface="Calibri" panose="020F0502020204030204" pitchFamily="34" charset="0"/>
              </a:rPr>
              <a:t>egy elzáródásnál nem elégségesek </a:t>
            </a:r>
          </a:p>
          <a:p>
            <a:pPr>
              <a:defRPr/>
            </a:pPr>
            <a:r>
              <a:rPr lang="hu-HU" b="1" dirty="0" err="1">
                <a:solidFill>
                  <a:srgbClr val="C00000"/>
                </a:solidFill>
                <a:effectLst>
                  <a:outerShdw blurRad="38100" dist="38100" dir="2700000" algn="tl">
                    <a:srgbClr val="000000"/>
                  </a:outerShdw>
                </a:effectLst>
                <a:latin typeface="Calibri" panose="020F0502020204030204" pitchFamily="34" charset="0"/>
              </a:rPr>
              <a:t>collateralis</a:t>
            </a:r>
            <a:r>
              <a:rPr lang="hu-HU" b="1" dirty="0">
                <a:solidFill>
                  <a:srgbClr val="C00000"/>
                </a:solidFill>
                <a:effectLst>
                  <a:outerShdw blurRad="38100" dist="38100" dir="2700000" algn="tl">
                    <a:srgbClr val="000000"/>
                  </a:outerShdw>
                </a:effectLst>
                <a:latin typeface="Calibri" panose="020F0502020204030204" pitchFamily="34" charset="0"/>
              </a:rPr>
              <a:t> keringés kialakítására, </a:t>
            </a:r>
          </a:p>
          <a:p>
            <a:pPr>
              <a:defRPr/>
            </a:pPr>
            <a:r>
              <a:rPr lang="hu-HU" b="1" dirty="0">
                <a:solidFill>
                  <a:srgbClr val="C00000"/>
                </a:solidFill>
                <a:effectLst>
                  <a:outerShdw blurRad="38100" dist="38100" dir="2700000" algn="tl">
                    <a:srgbClr val="000000"/>
                  </a:outerShdw>
                </a:effectLst>
                <a:latin typeface="Calibri" panose="020F0502020204030204" pitchFamily="34" charset="0"/>
              </a:rPr>
              <a:t>ezért az érelzáródás </a:t>
            </a:r>
            <a:r>
              <a:rPr lang="hu-HU" b="1" dirty="0" err="1">
                <a:solidFill>
                  <a:srgbClr val="C00000"/>
                </a:solidFill>
                <a:effectLst>
                  <a:outerShdw blurRad="38100" dist="38100" dir="2700000" algn="tl">
                    <a:srgbClr val="000000"/>
                  </a:outerShdw>
                </a:effectLst>
                <a:latin typeface="Calibri" panose="020F0502020204030204" pitchFamily="34" charset="0"/>
              </a:rPr>
              <a:t>szívinfartushoz</a:t>
            </a:r>
            <a:r>
              <a:rPr lang="hu-HU" b="1" dirty="0">
                <a:solidFill>
                  <a:srgbClr val="C00000"/>
                </a:solidFill>
                <a:effectLst>
                  <a:outerShdw blurRad="38100" dist="38100" dir="2700000" algn="tl">
                    <a:srgbClr val="000000"/>
                  </a:outerShdw>
                </a:effectLst>
                <a:latin typeface="Calibri" panose="020F0502020204030204" pitchFamily="34" charset="0"/>
              </a:rPr>
              <a:t> vezet.</a:t>
            </a:r>
          </a:p>
          <a:p>
            <a:pPr>
              <a:defRPr/>
            </a:pPr>
            <a:r>
              <a:rPr lang="hu-HU" b="1" dirty="0" err="1">
                <a:solidFill>
                  <a:srgbClr val="C00000"/>
                </a:solidFill>
                <a:effectLst>
                  <a:outerShdw blurRad="38100" dist="38100" dir="2700000" algn="tl">
                    <a:srgbClr val="000000"/>
                  </a:outerShdw>
                </a:effectLst>
                <a:latin typeface="Calibri" panose="020F0502020204030204" pitchFamily="34" charset="0"/>
              </a:rPr>
              <a:t>Stenocardia</a:t>
            </a:r>
            <a:r>
              <a:rPr lang="hu-HU" b="1" dirty="0">
                <a:solidFill>
                  <a:srgbClr val="C00000"/>
                </a:solidFill>
                <a:effectLst>
                  <a:outerShdw blurRad="38100" dist="38100" dir="2700000" algn="tl">
                    <a:srgbClr val="000000"/>
                  </a:outerShdw>
                </a:effectLst>
                <a:latin typeface="Calibri" panose="020F0502020204030204" pitchFamily="34" charset="0"/>
              </a:rPr>
              <a:t>: szívinfarktus, </a:t>
            </a:r>
            <a:r>
              <a:rPr lang="hu-HU" b="1" dirty="0" err="1">
                <a:solidFill>
                  <a:srgbClr val="C00000"/>
                </a:solidFill>
                <a:effectLst>
                  <a:outerShdw blurRad="38100" dist="38100" dir="2700000" algn="tl">
                    <a:srgbClr val="000000"/>
                  </a:outerShdw>
                </a:effectLst>
                <a:latin typeface="Calibri" panose="020F0502020204030204" pitchFamily="34" charset="0"/>
              </a:rPr>
              <a:t>szívembolia</a:t>
            </a:r>
            <a:endParaRPr lang="hu-HU" dirty="0">
              <a:solidFill>
                <a:srgbClr val="C00000"/>
              </a:solidFill>
              <a:effectLst>
                <a:outerShdw blurRad="38100" dist="38100" dir="2700000" algn="tl">
                  <a:srgbClr val="FFFFFF"/>
                </a:outerShdw>
              </a:effectLst>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inko\könyvek\Gray's Anatomy for Students 2E\C9780443069529-001-f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5538"/>
            <a:ext cx="617855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745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4" descr="angioJOBBcoronaria"/>
          <p:cNvPicPr>
            <a:picLocks noChangeAspect="1" noChangeArrowheads="1"/>
          </p:cNvPicPr>
          <p:nvPr/>
        </p:nvPicPr>
        <p:blipFill>
          <a:blip r:embed="rId2" cstate="print"/>
          <a:srcRect/>
          <a:stretch>
            <a:fillRect/>
          </a:stretch>
        </p:blipFill>
        <p:spPr bwMode="auto">
          <a:xfrm>
            <a:off x="323850" y="4221163"/>
            <a:ext cx="2879725" cy="2278062"/>
          </a:xfrm>
          <a:prstGeom prst="rect">
            <a:avLst/>
          </a:prstGeom>
          <a:noFill/>
          <a:ln w="9525">
            <a:noFill/>
            <a:miter lim="800000"/>
            <a:headEnd/>
            <a:tailEnd/>
          </a:ln>
        </p:spPr>
      </p:pic>
      <p:pic>
        <p:nvPicPr>
          <p:cNvPr id="27651" name="Picture 5" descr="angioBALcoronaria1"/>
          <p:cNvPicPr>
            <a:picLocks noChangeAspect="1" noChangeArrowheads="1"/>
          </p:cNvPicPr>
          <p:nvPr/>
        </p:nvPicPr>
        <p:blipFill>
          <a:blip r:embed="rId3" cstate="print"/>
          <a:srcRect/>
          <a:stretch>
            <a:fillRect/>
          </a:stretch>
        </p:blipFill>
        <p:spPr bwMode="auto">
          <a:xfrm>
            <a:off x="5868988" y="1557338"/>
            <a:ext cx="2879725" cy="2278062"/>
          </a:xfrm>
          <a:prstGeom prst="rect">
            <a:avLst/>
          </a:prstGeom>
          <a:noFill/>
          <a:ln w="9525">
            <a:noFill/>
            <a:miter lim="800000"/>
            <a:headEnd/>
            <a:tailEnd/>
          </a:ln>
        </p:spPr>
      </p:pic>
      <p:pic>
        <p:nvPicPr>
          <p:cNvPr id="27652" name="Picture 6" descr="angioBALcoronaria2"/>
          <p:cNvPicPr>
            <a:picLocks noChangeAspect="1" noChangeArrowheads="1"/>
          </p:cNvPicPr>
          <p:nvPr/>
        </p:nvPicPr>
        <p:blipFill>
          <a:blip r:embed="rId4" cstate="print"/>
          <a:srcRect/>
          <a:stretch>
            <a:fillRect/>
          </a:stretch>
        </p:blipFill>
        <p:spPr bwMode="auto">
          <a:xfrm>
            <a:off x="5868988" y="4292600"/>
            <a:ext cx="2879725" cy="2276475"/>
          </a:xfrm>
          <a:prstGeom prst="rect">
            <a:avLst/>
          </a:prstGeom>
          <a:noFill/>
          <a:ln w="9525">
            <a:noFill/>
            <a:miter lim="800000"/>
            <a:headEnd/>
            <a:tailEnd/>
          </a:ln>
        </p:spPr>
      </p:pic>
      <p:sp>
        <p:nvSpPr>
          <p:cNvPr id="36871" name="Rectangle 7"/>
          <p:cNvSpPr>
            <a:spLocks noGrp="1" noChangeArrowheads="1"/>
          </p:cNvSpPr>
          <p:nvPr>
            <p:ph type="title"/>
          </p:nvPr>
        </p:nvSpPr>
        <p:spPr>
          <a:xfrm>
            <a:off x="303213" y="341313"/>
            <a:ext cx="8229600" cy="1143000"/>
          </a:xfrm>
        </p:spPr>
        <p:txBody>
          <a:bodyPr/>
          <a:lstStyle/>
          <a:p>
            <a:pPr algn="l" eaLnBrk="1" hangingPunct="1">
              <a:defRPr/>
            </a:pPr>
            <a:r>
              <a:rPr lang="hu-HU" sz="3200" b="1">
                <a:solidFill>
                  <a:srgbClr val="CC0000"/>
                </a:solidFill>
                <a:effectLst>
                  <a:outerShdw blurRad="38100" dist="38100" dir="2700000" algn="tl">
                    <a:srgbClr val="000000"/>
                  </a:outerShdw>
                </a:effectLst>
                <a:latin typeface="Calibri" panose="020F0502020204030204" pitchFamily="34" charset="0"/>
              </a:rPr>
              <a:t>Coronarográfia</a:t>
            </a:r>
          </a:p>
        </p:txBody>
      </p:sp>
      <p:pic>
        <p:nvPicPr>
          <p:cNvPr id="27654" name="Picture 8" descr="coronaria"/>
          <p:cNvPicPr>
            <a:picLocks noGrp="1" noChangeAspect="1" noChangeArrowheads="1"/>
          </p:cNvPicPr>
          <p:nvPr>
            <p:ph idx="1"/>
          </p:nvPr>
        </p:nvPicPr>
        <p:blipFill>
          <a:blip r:embed="rId5" cstate="print"/>
          <a:srcRect/>
          <a:stretch>
            <a:fillRect/>
          </a:stretch>
        </p:blipFill>
        <p:spPr>
          <a:xfrm>
            <a:off x="3525838" y="3141663"/>
            <a:ext cx="2125662" cy="2173287"/>
          </a:xfrm>
          <a:noFill/>
        </p:spPr>
      </p:pic>
      <p:sp>
        <p:nvSpPr>
          <p:cNvPr id="36874" name="Text Box 10"/>
          <p:cNvSpPr txBox="1">
            <a:spLocks noChangeArrowheads="1"/>
          </p:cNvSpPr>
          <p:nvPr/>
        </p:nvSpPr>
        <p:spPr bwMode="auto">
          <a:xfrm>
            <a:off x="539750" y="1458913"/>
            <a:ext cx="3760901" cy="1323439"/>
          </a:xfrm>
          <a:prstGeom prst="rect">
            <a:avLst/>
          </a:prstGeom>
          <a:noFill/>
          <a:ln w="9525">
            <a:noFill/>
            <a:miter lim="800000"/>
            <a:headEnd/>
            <a:tailEnd/>
          </a:ln>
          <a:effectLst/>
        </p:spPr>
        <p:txBody>
          <a:bodyPr wrap="none">
            <a:spAutoFit/>
          </a:bodyPr>
          <a:lstStyle/>
          <a:p>
            <a:pPr>
              <a:defRPr/>
            </a:pPr>
            <a:r>
              <a:rPr lang="hu-HU" sz="2000">
                <a:solidFill>
                  <a:srgbClr val="CC0000"/>
                </a:solidFill>
                <a:effectLst>
                  <a:outerShdw blurRad="38100" dist="38100" dir="2700000" algn="tl">
                    <a:srgbClr val="000000"/>
                  </a:outerShdw>
                </a:effectLst>
                <a:latin typeface="Calibri" panose="020F0502020204030204" pitchFamily="34" charset="0"/>
              </a:rPr>
              <a:t>A koszorúserek kontrasztanyaggal </a:t>
            </a:r>
          </a:p>
          <a:p>
            <a:pPr>
              <a:defRPr/>
            </a:pPr>
            <a:r>
              <a:rPr lang="hu-HU" sz="2000">
                <a:solidFill>
                  <a:srgbClr val="CC0000"/>
                </a:solidFill>
                <a:effectLst>
                  <a:outerShdw blurRad="38100" dist="38100" dir="2700000" algn="tl">
                    <a:srgbClr val="000000"/>
                  </a:outerShdw>
                </a:effectLst>
                <a:latin typeface="Calibri" panose="020F0502020204030204" pitchFamily="34" charset="0"/>
              </a:rPr>
              <a:t>szelektíven feltölthetők.</a:t>
            </a:r>
          </a:p>
          <a:p>
            <a:pPr>
              <a:defRPr/>
            </a:pPr>
            <a:r>
              <a:rPr lang="hu-HU" sz="2000">
                <a:solidFill>
                  <a:srgbClr val="CC0000"/>
                </a:solidFill>
                <a:effectLst>
                  <a:outerShdw blurRad="38100" dist="38100" dir="2700000" algn="tl">
                    <a:srgbClr val="000000"/>
                  </a:outerShdw>
                </a:effectLst>
                <a:latin typeface="Calibri" panose="020F0502020204030204" pitchFamily="34" charset="0"/>
              </a:rPr>
              <a:t>Az így készült röntgenképen</a:t>
            </a:r>
          </a:p>
          <a:p>
            <a:pPr>
              <a:defRPr/>
            </a:pPr>
            <a:r>
              <a:rPr lang="hu-HU" sz="2000">
                <a:solidFill>
                  <a:srgbClr val="CC0000"/>
                </a:solidFill>
                <a:effectLst>
                  <a:outerShdw blurRad="38100" dist="38100" dir="2700000" algn="tl">
                    <a:srgbClr val="000000"/>
                  </a:outerShdw>
                </a:effectLst>
                <a:latin typeface="Calibri" panose="020F0502020204030204" pitchFamily="34" charset="0"/>
              </a:rPr>
              <a:t>tanulmányozható az erek állapota.</a:t>
            </a:r>
          </a:p>
        </p:txBody>
      </p:sp>
      <p:sp>
        <p:nvSpPr>
          <p:cNvPr id="36875" name="Text Box 11"/>
          <p:cNvSpPr txBox="1">
            <a:spLocks noChangeArrowheads="1"/>
          </p:cNvSpPr>
          <p:nvPr/>
        </p:nvSpPr>
        <p:spPr bwMode="auto">
          <a:xfrm>
            <a:off x="1520825" y="3783013"/>
            <a:ext cx="1569212" cy="369332"/>
          </a:xfrm>
          <a:prstGeom prst="rect">
            <a:avLst/>
          </a:prstGeom>
          <a:noFill/>
          <a:ln w="9525">
            <a:noFill/>
            <a:miter lim="800000"/>
            <a:headEnd/>
            <a:tailEnd/>
          </a:ln>
          <a:effectLst/>
        </p:spPr>
        <p:txBody>
          <a:bodyPr wrap="none">
            <a:spAutoFit/>
          </a:bodyPr>
          <a:lstStyle/>
          <a:p>
            <a:pPr>
              <a:defRPr/>
            </a:pPr>
            <a:r>
              <a:rPr lang="hu-HU" sz="1800">
                <a:solidFill>
                  <a:srgbClr val="CC0000"/>
                </a:solidFill>
                <a:effectLst>
                  <a:outerShdw blurRad="38100" dist="38100" dir="2700000" algn="tl">
                    <a:srgbClr val="000000"/>
                  </a:outerShdw>
                </a:effectLst>
                <a:latin typeface="Calibri" panose="020F0502020204030204" pitchFamily="34" charset="0"/>
              </a:rPr>
              <a:t>jobb koszorúér</a:t>
            </a:r>
          </a:p>
        </p:txBody>
      </p:sp>
      <p:sp>
        <p:nvSpPr>
          <p:cNvPr id="36876" name="Text Box 12"/>
          <p:cNvSpPr txBox="1">
            <a:spLocks noChangeArrowheads="1"/>
          </p:cNvSpPr>
          <p:nvPr/>
        </p:nvSpPr>
        <p:spPr bwMode="auto">
          <a:xfrm>
            <a:off x="5795963" y="1125538"/>
            <a:ext cx="2876237" cy="369332"/>
          </a:xfrm>
          <a:prstGeom prst="rect">
            <a:avLst/>
          </a:prstGeom>
          <a:noFill/>
          <a:ln w="9525">
            <a:noFill/>
            <a:miter lim="800000"/>
            <a:headEnd/>
            <a:tailEnd/>
          </a:ln>
          <a:effectLst/>
        </p:spPr>
        <p:txBody>
          <a:bodyPr wrap="none">
            <a:spAutoFit/>
          </a:bodyPr>
          <a:lstStyle/>
          <a:p>
            <a:pPr>
              <a:defRPr/>
            </a:pPr>
            <a:r>
              <a:rPr lang="hu-HU" sz="1800">
                <a:solidFill>
                  <a:srgbClr val="CC0000"/>
                </a:solidFill>
                <a:effectLst>
                  <a:outerShdw blurRad="38100" dist="38100" dir="2700000" algn="tl">
                    <a:srgbClr val="000000"/>
                  </a:outerShdw>
                </a:effectLst>
                <a:latin typeface="Calibri" panose="020F0502020204030204" pitchFamily="34" charset="0"/>
              </a:rPr>
              <a:t>bal koszorúér jobb irányból…</a:t>
            </a:r>
          </a:p>
        </p:txBody>
      </p:sp>
      <p:sp>
        <p:nvSpPr>
          <p:cNvPr id="36878" name="Text Box 14"/>
          <p:cNvSpPr txBox="1">
            <a:spLocks noChangeArrowheads="1"/>
          </p:cNvSpPr>
          <p:nvPr/>
        </p:nvSpPr>
        <p:spPr bwMode="auto">
          <a:xfrm>
            <a:off x="5868988" y="3925888"/>
            <a:ext cx="1453283" cy="369332"/>
          </a:xfrm>
          <a:prstGeom prst="rect">
            <a:avLst/>
          </a:prstGeom>
          <a:noFill/>
          <a:ln w="9525">
            <a:noFill/>
            <a:miter lim="800000"/>
            <a:headEnd/>
            <a:tailEnd/>
          </a:ln>
          <a:effectLst/>
        </p:spPr>
        <p:txBody>
          <a:bodyPr wrap="none">
            <a:spAutoFit/>
          </a:bodyPr>
          <a:lstStyle/>
          <a:p>
            <a:pPr>
              <a:defRPr/>
            </a:pPr>
            <a:r>
              <a:rPr lang="hu-HU" sz="1800">
                <a:solidFill>
                  <a:srgbClr val="CC0000"/>
                </a:solidFill>
                <a:effectLst>
                  <a:outerShdw blurRad="38100" dist="38100" dir="2700000" algn="tl">
                    <a:srgbClr val="000000"/>
                  </a:outerShdw>
                </a:effectLst>
                <a:latin typeface="Calibri" panose="020F0502020204030204" pitchFamily="34" charset="0"/>
              </a:rPr>
              <a:t>…és bal felől</a:t>
            </a:r>
            <a:r>
              <a:rPr lang="hu-HU" sz="1800">
                <a:solidFill>
                  <a:srgbClr val="CC0000"/>
                </a:solidFill>
                <a:latin typeface="Calibri" panose="020F0502020204030204"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1016732" y="260648"/>
            <a:ext cx="7110536" cy="5444654"/>
          </a:xfrm>
          <a:prstGeom prst="rect">
            <a:avLst/>
          </a:prstGeom>
          <a:noFill/>
          <a:ln w="9525">
            <a:noFill/>
            <a:miter lim="800000"/>
            <a:headEnd/>
            <a:tailEnd/>
          </a:ln>
        </p:spPr>
      </p:pic>
      <p:sp>
        <p:nvSpPr>
          <p:cNvPr id="28675" name="Text Box 3"/>
          <p:cNvSpPr txBox="1">
            <a:spLocks noChangeArrowheads="1"/>
          </p:cNvSpPr>
          <p:nvPr/>
        </p:nvSpPr>
        <p:spPr bwMode="auto">
          <a:xfrm>
            <a:off x="141486" y="5383213"/>
            <a:ext cx="8861028" cy="1474787"/>
          </a:xfrm>
          <a:prstGeom prst="rect">
            <a:avLst/>
          </a:prstGeom>
          <a:solidFill>
            <a:schemeClr val="bg1"/>
          </a:solidFill>
          <a:ln w="9525">
            <a:noFill/>
            <a:miter lim="800000"/>
            <a:headEnd/>
            <a:tailEnd/>
          </a:ln>
        </p:spPr>
        <p:txBody>
          <a:bodyPr wrap="square">
            <a:spAutoFit/>
          </a:bodyPr>
          <a:lstStyle/>
          <a:p>
            <a:r>
              <a:rPr lang="en-US" sz="1800" dirty="0">
                <a:latin typeface="Calibri" panose="020F0502020204030204" pitchFamily="34" charset="0"/>
              </a:rPr>
              <a:t>Cholesterol is a type of lipid</a:t>
            </a:r>
          </a:p>
          <a:p>
            <a:r>
              <a:rPr lang="en-US" sz="1800" dirty="0">
                <a:latin typeface="Calibri" panose="020F0502020204030204" pitchFamily="34" charset="0"/>
              </a:rPr>
              <a:t>Transported by transport proteins</a:t>
            </a:r>
          </a:p>
          <a:p>
            <a:r>
              <a:rPr lang="en-US" sz="1800" dirty="0">
                <a:latin typeface="Calibri" panose="020F0502020204030204" pitchFamily="34" charset="0"/>
              </a:rPr>
              <a:t>Too much cholesterol leads to its deposition in blood vessels</a:t>
            </a:r>
          </a:p>
          <a:p>
            <a:r>
              <a:rPr lang="en-US" sz="1800" dirty="0">
                <a:latin typeface="Calibri" panose="020F0502020204030204" pitchFamily="34" charset="0"/>
              </a:rPr>
              <a:t>Reduces blood flow and causes tissue hypoxia</a:t>
            </a:r>
          </a:p>
          <a:p>
            <a:r>
              <a:rPr lang="en-US" sz="1800" dirty="0">
                <a:latin typeface="Calibri" panose="020F0502020204030204" pitchFamily="34" charset="0"/>
              </a:rPr>
              <a:t>Often a clot will also form due to cholesterol deposition</a:t>
            </a:r>
            <a:endParaRPr lang="hu-HU" sz="1800" dirty="0">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1060450" y="0"/>
            <a:ext cx="6864350" cy="6854825"/>
          </a:xfrm>
          <a:prstGeom prst="rect">
            <a:avLst/>
          </a:prstGeom>
          <a:noFill/>
          <a:ln w="9525">
            <a:noFill/>
            <a:miter lim="800000"/>
            <a:headEnd/>
            <a:tailEnd/>
          </a:ln>
        </p:spPr>
      </p:pic>
      <p:sp>
        <p:nvSpPr>
          <p:cNvPr id="29699" name="Text Box 3"/>
          <p:cNvSpPr txBox="1">
            <a:spLocks noChangeArrowheads="1"/>
          </p:cNvSpPr>
          <p:nvPr/>
        </p:nvSpPr>
        <p:spPr bwMode="auto">
          <a:xfrm>
            <a:off x="5791200" y="1295400"/>
            <a:ext cx="3216275" cy="2016125"/>
          </a:xfrm>
          <a:prstGeom prst="rect">
            <a:avLst/>
          </a:prstGeom>
          <a:noFill/>
          <a:ln w="9525">
            <a:solidFill>
              <a:schemeClr val="tx1"/>
            </a:solidFill>
            <a:miter lim="800000"/>
            <a:headEnd/>
            <a:tailEnd/>
          </a:ln>
        </p:spPr>
        <p:txBody>
          <a:bodyPr>
            <a:spAutoFit/>
          </a:bodyPr>
          <a:lstStyle/>
          <a:p>
            <a:r>
              <a:rPr lang="en-US" sz="1400"/>
              <a:t>Atherosclerosis is thickening of blood vessel wall due to cholesterol deposition</a:t>
            </a:r>
          </a:p>
          <a:p>
            <a:r>
              <a:rPr lang="en-US" sz="1400"/>
              <a:t>Can reduce blood supply to vital heart muscle tissue</a:t>
            </a:r>
            <a:r>
              <a:rPr lang="hu-HU" sz="1400"/>
              <a:t> </a:t>
            </a:r>
            <a:r>
              <a:rPr lang="en-US" sz="1400"/>
              <a:t>(Ischemia)</a:t>
            </a:r>
          </a:p>
          <a:p>
            <a:r>
              <a:rPr lang="en-US" sz="1400"/>
              <a:t>Ischemia leads to hypoxia. As hypoxia progresses, part of the tissue will die due to lack of oxygen, causing myocardial infarction.</a:t>
            </a:r>
            <a:endParaRPr lang="hu-HU"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1171575"/>
            <a:ext cx="9144000" cy="0"/>
          </a:xfrm>
          <a:prstGeom prst="rect">
            <a:avLst/>
          </a:prstGeom>
          <a:noFill/>
          <a:ln w="9525">
            <a:noFill/>
            <a:miter lim="800000"/>
            <a:headEnd/>
            <a:tailEnd/>
          </a:ln>
        </p:spPr>
        <p:txBody>
          <a:bodyPr wrap="none" anchor="ctr">
            <a:spAutoFit/>
          </a:bodyPr>
          <a:lstStyle/>
          <a:p>
            <a:endParaRPr lang="en-US" sz="1800"/>
          </a:p>
        </p:txBody>
      </p:sp>
      <p:graphicFrame>
        <p:nvGraphicFramePr>
          <p:cNvPr id="149507" name="Group 3"/>
          <p:cNvGraphicFramePr>
            <a:graphicFrameLocks noGrp="1"/>
          </p:cNvGraphicFramePr>
          <p:nvPr/>
        </p:nvGraphicFramePr>
        <p:xfrm>
          <a:off x="179388" y="3141663"/>
          <a:ext cx="3055937" cy="3097213"/>
        </p:xfrm>
        <a:graphic>
          <a:graphicData uri="http://schemas.openxmlformats.org/drawingml/2006/table">
            <a:tbl>
              <a:tblPr/>
              <a:tblGrid>
                <a:gridCol w="3055937">
                  <a:extLst>
                    <a:ext uri="{9D8B030D-6E8A-4147-A177-3AD203B41FA5}">
                      <a16:colId xmlns:a16="http://schemas.microsoft.com/office/drawing/2014/main" xmlns="" val="20000"/>
                    </a:ext>
                  </a:extLst>
                </a:gridCol>
              </a:tblGrid>
              <a:tr h="309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700" b="1" i="0" u="none" strike="noStrike" cap="none" normalizeH="0" baseline="0">
                          <a:ln>
                            <a:noFill/>
                          </a:ln>
                          <a:solidFill>
                            <a:schemeClr val="tx1"/>
                          </a:solidFill>
                          <a:effectLst/>
                          <a:latin typeface="Verdana" pitchFamily="34" charset="0"/>
                          <a:cs typeface="Times New Roman" pitchFamily="18" charset="0"/>
                        </a:rPr>
                        <a:t>STEM-CELL INJECTION</a:t>
                      </a:r>
                      <a:r>
                        <a:rPr kumimoji="0" lang="hu-HU" sz="1800" b="0" i="0" u="none" strike="noStrike" cap="none" normalizeH="0" baseline="0">
                          <a:ln>
                            <a:noFill/>
                          </a:ln>
                          <a:solidFill>
                            <a:schemeClr val="tx1"/>
                          </a:solidFill>
                          <a:effectLst/>
                          <a:latin typeface="Arial" charset="0"/>
                        </a:rPr>
                        <a:t>                          </a:t>
                      </a:r>
                      <a:endParaRPr kumimoji="0" lang="hu-HU" sz="800" b="0" i="0" u="none" strike="noStrike" cap="none" normalizeH="0" baseline="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800" b="1" i="0" u="none" strike="noStrike" cap="none" normalizeH="0" baseline="0">
                          <a:ln>
                            <a:noFill/>
                          </a:ln>
                          <a:solidFill>
                            <a:schemeClr val="tx1"/>
                          </a:solidFill>
                          <a:effectLst/>
                          <a:latin typeface="Verdana" pitchFamily="34" charset="0"/>
                          <a:cs typeface="Times New Roman" pitchFamily="18" charset="0"/>
                        </a:rPr>
                        <a:t>1</a:t>
                      </a:r>
                      <a:r>
                        <a:rPr kumimoji="0" lang="hu-HU" sz="800" b="0" i="0" u="none" strike="noStrike" cap="none" normalizeH="0" baseline="0">
                          <a:ln>
                            <a:noFill/>
                          </a:ln>
                          <a:solidFill>
                            <a:schemeClr val="tx1"/>
                          </a:solidFill>
                          <a:effectLst/>
                          <a:latin typeface="Verdana" pitchFamily="34" charset="0"/>
                          <a:cs typeface="Times New Roman" pitchFamily="18" charset="0"/>
                        </a:rPr>
                        <a:t> Catheter inserted into blood vessel</a:t>
                      </a:r>
                      <a:br>
                        <a:rPr kumimoji="0" lang="hu-HU" sz="800" b="0" i="0" u="none" strike="noStrike" cap="none" normalizeH="0" baseline="0">
                          <a:ln>
                            <a:noFill/>
                          </a:ln>
                          <a:solidFill>
                            <a:schemeClr val="tx1"/>
                          </a:solidFill>
                          <a:effectLst/>
                          <a:latin typeface="Verdana" pitchFamily="34" charset="0"/>
                          <a:cs typeface="Times New Roman" pitchFamily="18" charset="0"/>
                        </a:rPr>
                      </a:br>
                      <a:r>
                        <a:rPr kumimoji="0" lang="hu-HU" sz="800" b="1" i="0" u="none" strike="noStrike" cap="none" normalizeH="0" baseline="0">
                          <a:ln>
                            <a:noFill/>
                          </a:ln>
                          <a:solidFill>
                            <a:schemeClr val="tx1"/>
                          </a:solidFill>
                          <a:effectLst/>
                          <a:latin typeface="Verdana" pitchFamily="34" charset="0"/>
                          <a:cs typeface="Times New Roman" pitchFamily="18" charset="0"/>
                        </a:rPr>
                        <a:t>2</a:t>
                      </a:r>
                      <a:r>
                        <a:rPr kumimoji="0" lang="hu-HU" sz="800" b="0" i="0" u="none" strike="noStrike" cap="none" normalizeH="0" baseline="0">
                          <a:ln>
                            <a:noFill/>
                          </a:ln>
                          <a:solidFill>
                            <a:schemeClr val="tx1"/>
                          </a:solidFill>
                          <a:effectLst/>
                          <a:latin typeface="Verdana" pitchFamily="34" charset="0"/>
                          <a:cs typeface="Times New Roman" pitchFamily="18" charset="0"/>
                        </a:rPr>
                        <a:t> Device inflated to widen blocked coronary artery</a:t>
                      </a:r>
                      <a:br>
                        <a:rPr kumimoji="0" lang="hu-HU" sz="800" b="0" i="0" u="none" strike="noStrike" cap="none" normalizeH="0" baseline="0">
                          <a:ln>
                            <a:noFill/>
                          </a:ln>
                          <a:solidFill>
                            <a:schemeClr val="tx1"/>
                          </a:solidFill>
                          <a:effectLst/>
                          <a:latin typeface="Verdana" pitchFamily="34" charset="0"/>
                          <a:cs typeface="Times New Roman" pitchFamily="18" charset="0"/>
                        </a:rPr>
                      </a:br>
                      <a:r>
                        <a:rPr kumimoji="0" lang="hu-HU" sz="800" b="1" i="0" u="none" strike="noStrike" cap="none" normalizeH="0" baseline="0">
                          <a:ln>
                            <a:noFill/>
                          </a:ln>
                          <a:solidFill>
                            <a:schemeClr val="tx1"/>
                          </a:solidFill>
                          <a:effectLst/>
                          <a:latin typeface="Verdana" pitchFamily="34" charset="0"/>
                          <a:cs typeface="Times New Roman" pitchFamily="18" charset="0"/>
                        </a:rPr>
                        <a:t>3</a:t>
                      </a:r>
                      <a:r>
                        <a:rPr kumimoji="0" lang="hu-HU" sz="800" b="0" i="0" u="none" strike="noStrike" cap="none" normalizeH="0" baseline="0">
                          <a:ln>
                            <a:noFill/>
                          </a:ln>
                          <a:solidFill>
                            <a:schemeClr val="tx1"/>
                          </a:solidFill>
                          <a:effectLst/>
                          <a:latin typeface="Verdana" pitchFamily="34" charset="0"/>
                          <a:cs typeface="Times New Roman" pitchFamily="18" charset="0"/>
                        </a:rPr>
                        <a:t> Sample of bone marrow taken and stem cells isolated</a:t>
                      </a:r>
                      <a:br>
                        <a:rPr kumimoji="0" lang="hu-HU" sz="800" b="0" i="0" u="none" strike="noStrike" cap="none" normalizeH="0" baseline="0">
                          <a:ln>
                            <a:noFill/>
                          </a:ln>
                          <a:solidFill>
                            <a:schemeClr val="tx1"/>
                          </a:solidFill>
                          <a:effectLst/>
                          <a:latin typeface="Verdana" pitchFamily="34" charset="0"/>
                          <a:cs typeface="Times New Roman" pitchFamily="18" charset="0"/>
                        </a:rPr>
                      </a:br>
                      <a:r>
                        <a:rPr kumimoji="0" lang="hu-HU" sz="800" b="1" i="0" u="none" strike="noStrike" cap="none" normalizeH="0" baseline="0">
                          <a:ln>
                            <a:noFill/>
                          </a:ln>
                          <a:solidFill>
                            <a:schemeClr val="tx1"/>
                          </a:solidFill>
                          <a:effectLst/>
                          <a:latin typeface="Verdana" pitchFamily="34" charset="0"/>
                          <a:cs typeface="Times New Roman" pitchFamily="18" charset="0"/>
                        </a:rPr>
                        <a:t>4</a:t>
                      </a:r>
                      <a:r>
                        <a:rPr kumimoji="0" lang="hu-HU" sz="800" b="0" i="0" u="none" strike="noStrike" cap="none" normalizeH="0" baseline="0">
                          <a:ln>
                            <a:noFill/>
                          </a:ln>
                          <a:solidFill>
                            <a:schemeClr val="tx1"/>
                          </a:solidFill>
                          <a:effectLst/>
                          <a:latin typeface="Verdana" pitchFamily="34" charset="0"/>
                          <a:cs typeface="Times New Roman" pitchFamily="18" charset="0"/>
                        </a:rPr>
                        <a:t> Cells are injected into the heart through the catheter</a:t>
                      </a:r>
                      <a:br>
                        <a:rPr kumimoji="0" lang="hu-HU" sz="800" b="0" i="0" u="none" strike="noStrike" cap="none" normalizeH="0" baseline="0">
                          <a:ln>
                            <a:noFill/>
                          </a:ln>
                          <a:solidFill>
                            <a:schemeClr val="tx1"/>
                          </a:solidFill>
                          <a:effectLst/>
                          <a:latin typeface="Verdana" pitchFamily="34" charset="0"/>
                          <a:cs typeface="Times New Roman" pitchFamily="18" charset="0"/>
                        </a:rPr>
                      </a:br>
                      <a:r>
                        <a:rPr kumimoji="0" lang="hu-HU" sz="800" b="1" i="0" u="none" strike="noStrike" cap="none" normalizeH="0" baseline="0">
                          <a:ln>
                            <a:noFill/>
                          </a:ln>
                          <a:solidFill>
                            <a:schemeClr val="tx1"/>
                          </a:solidFill>
                          <a:effectLst/>
                          <a:latin typeface="Verdana" pitchFamily="34" charset="0"/>
                          <a:cs typeface="Times New Roman" pitchFamily="18" charset="0"/>
                        </a:rPr>
                        <a:t>5</a:t>
                      </a:r>
                      <a:r>
                        <a:rPr kumimoji="0" lang="hu-HU" sz="800" b="0" i="0" u="none" strike="noStrike" cap="none" normalizeH="0" baseline="0">
                          <a:ln>
                            <a:noFill/>
                          </a:ln>
                          <a:solidFill>
                            <a:schemeClr val="tx1"/>
                          </a:solidFill>
                          <a:effectLst/>
                          <a:latin typeface="Verdana" pitchFamily="34" charset="0"/>
                          <a:cs typeface="Times New Roman" pitchFamily="18" charset="0"/>
                        </a:rPr>
                        <a:t> The stem cells develop into new heart muscle cells</a:t>
                      </a:r>
                      <a:endParaRPr kumimoji="0" lang="hu-HU"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solidFill>
                      <a:srgbClr val="EEEEDD"/>
                    </a:solidFill>
                  </a:tcPr>
                </a:tc>
                <a:extLst>
                  <a:ext uri="{0D108BD9-81ED-4DB2-BD59-A6C34878D82A}">
                    <a16:rowId xmlns:a16="http://schemas.microsoft.com/office/drawing/2014/main" xmlns="" val="10000"/>
                  </a:ext>
                </a:extLst>
              </a:tr>
            </a:tbl>
          </a:graphicData>
        </a:graphic>
      </p:graphicFrame>
      <p:sp>
        <p:nvSpPr>
          <p:cNvPr id="30725" name="Rectangle 9"/>
          <p:cNvSpPr>
            <a:spLocks noChangeArrowheads="1"/>
          </p:cNvSpPr>
          <p:nvPr/>
        </p:nvSpPr>
        <p:spPr bwMode="auto">
          <a:xfrm>
            <a:off x="0" y="5227638"/>
            <a:ext cx="184150" cy="458787"/>
          </a:xfrm>
          <a:prstGeom prst="rect">
            <a:avLst/>
          </a:prstGeom>
          <a:noFill/>
          <a:ln w="9525">
            <a:noFill/>
            <a:miter lim="800000"/>
            <a:headEnd/>
            <a:tailEnd/>
          </a:ln>
        </p:spPr>
        <p:txBody>
          <a:bodyPr wrap="none" anchor="ctr">
            <a:spAutoFit/>
          </a:bodyPr>
          <a:lstStyle/>
          <a:p>
            <a:r>
              <a:rPr lang="hu-HU" sz="600"/>
              <a:t/>
            </a:r>
            <a:br>
              <a:rPr lang="hu-HU" sz="600"/>
            </a:br>
            <a:endParaRPr lang="hu-HU" sz="1800"/>
          </a:p>
        </p:txBody>
      </p:sp>
      <p:pic>
        <p:nvPicPr>
          <p:cNvPr id="30726" name="Picture 10" descr="Graphic showing how stem cells are injected into heart patient"/>
          <p:cNvPicPr>
            <a:picLocks noChangeAspect="1" noChangeArrowheads="1"/>
          </p:cNvPicPr>
          <p:nvPr/>
        </p:nvPicPr>
        <p:blipFill>
          <a:blip r:embed="rId2" cstate="print"/>
          <a:srcRect/>
          <a:stretch>
            <a:fillRect/>
          </a:stretch>
        </p:blipFill>
        <p:spPr bwMode="auto">
          <a:xfrm>
            <a:off x="468313" y="908050"/>
            <a:ext cx="4752975" cy="2776538"/>
          </a:xfrm>
          <a:prstGeom prst="rect">
            <a:avLst/>
          </a:prstGeom>
          <a:noFill/>
          <a:ln w="9525">
            <a:noFill/>
            <a:miter lim="800000"/>
            <a:headEnd/>
            <a:tailEnd/>
          </a:ln>
        </p:spPr>
      </p:pic>
      <p:sp>
        <p:nvSpPr>
          <p:cNvPr id="30727" name="Rectangle 11"/>
          <p:cNvSpPr>
            <a:spLocks noChangeArrowheads="1"/>
          </p:cNvSpPr>
          <p:nvPr/>
        </p:nvSpPr>
        <p:spPr bwMode="auto">
          <a:xfrm>
            <a:off x="0" y="-449263"/>
            <a:ext cx="9144000" cy="0"/>
          </a:xfrm>
          <a:prstGeom prst="rect">
            <a:avLst/>
          </a:prstGeom>
          <a:noFill/>
          <a:ln w="9525">
            <a:noFill/>
            <a:miter lim="800000"/>
            <a:headEnd/>
            <a:tailEnd/>
          </a:ln>
        </p:spPr>
        <p:txBody>
          <a:bodyPr wrap="none" anchor="ctr">
            <a:spAutoFit/>
          </a:bodyPr>
          <a:lstStyle/>
          <a:p>
            <a:endParaRPr lang="en-US" sz="1800"/>
          </a:p>
        </p:txBody>
      </p:sp>
      <p:sp>
        <p:nvSpPr>
          <p:cNvPr id="30728" name="Rectangle 12"/>
          <p:cNvSpPr>
            <a:spLocks noChangeArrowheads="1"/>
          </p:cNvSpPr>
          <p:nvPr/>
        </p:nvSpPr>
        <p:spPr bwMode="auto">
          <a:xfrm>
            <a:off x="0" y="-449263"/>
            <a:ext cx="3424238" cy="0"/>
          </a:xfrm>
          <a:prstGeom prst="rect">
            <a:avLst/>
          </a:prstGeom>
          <a:noFill/>
          <a:ln w="9525">
            <a:noFill/>
            <a:miter lim="800000"/>
            <a:headEnd/>
            <a:tailEnd/>
          </a:ln>
        </p:spPr>
        <p:txBody>
          <a:bodyPr wrap="none">
            <a:spAutoFit/>
          </a:bodyPr>
          <a:lstStyle/>
          <a:p>
            <a:endParaRPr lang="hu-HU"/>
          </a:p>
        </p:txBody>
      </p:sp>
      <p:pic>
        <p:nvPicPr>
          <p:cNvPr id="30729" name="Picture 13" descr="Stem cell lab"/>
          <p:cNvPicPr>
            <a:picLocks noChangeAspect="1" noChangeArrowheads="1"/>
          </p:cNvPicPr>
          <p:nvPr/>
        </p:nvPicPr>
        <p:blipFill>
          <a:blip r:embed="rId3" cstate="print"/>
          <a:srcRect/>
          <a:stretch>
            <a:fillRect/>
          </a:stretch>
        </p:blipFill>
        <p:spPr bwMode="auto">
          <a:xfrm>
            <a:off x="5580063" y="2133600"/>
            <a:ext cx="2970212" cy="2224088"/>
          </a:xfrm>
          <a:prstGeom prst="rect">
            <a:avLst/>
          </a:prstGeom>
          <a:noFill/>
          <a:ln w="9525">
            <a:noFill/>
            <a:miter lim="800000"/>
            <a:headEnd/>
            <a:tailEnd/>
          </a:ln>
        </p:spPr>
      </p:pic>
      <p:graphicFrame>
        <p:nvGraphicFramePr>
          <p:cNvPr id="149518" name="Group 14"/>
          <p:cNvGraphicFramePr>
            <a:graphicFrameLocks noGrp="1"/>
          </p:cNvGraphicFramePr>
          <p:nvPr/>
        </p:nvGraphicFramePr>
        <p:xfrm>
          <a:off x="323850" y="260350"/>
          <a:ext cx="6048375" cy="1471930"/>
        </p:xfrm>
        <a:graphic>
          <a:graphicData uri="http://schemas.openxmlformats.org/drawingml/2006/table">
            <a:tbl>
              <a:tblPr/>
              <a:tblGrid>
                <a:gridCol w="1951038">
                  <a:extLst>
                    <a:ext uri="{9D8B030D-6E8A-4147-A177-3AD203B41FA5}">
                      <a16:colId xmlns:a16="http://schemas.microsoft.com/office/drawing/2014/main" xmlns="" val="20000"/>
                    </a:ext>
                  </a:extLst>
                </a:gridCol>
                <a:gridCol w="2047875">
                  <a:extLst>
                    <a:ext uri="{9D8B030D-6E8A-4147-A177-3AD203B41FA5}">
                      <a16:colId xmlns:a16="http://schemas.microsoft.com/office/drawing/2014/main" xmlns="" val="20001"/>
                    </a:ext>
                  </a:extLst>
                </a:gridCol>
                <a:gridCol w="2049462">
                  <a:extLst>
                    <a:ext uri="{9D8B030D-6E8A-4147-A177-3AD203B41FA5}">
                      <a16:colId xmlns:a16="http://schemas.microsoft.com/office/drawing/2014/main" xmlns="" val="20002"/>
                    </a:ext>
                  </a:extLst>
                </a:gridCol>
              </a:tblGrid>
              <a:tr h="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a:ln>
                            <a:noFill/>
                          </a:ln>
                          <a:solidFill>
                            <a:srgbClr val="000000"/>
                          </a:solidFill>
                          <a:effectLst/>
                          <a:latin typeface="Verdana" pitchFamily="34" charset="0"/>
                          <a:cs typeface="Times New Roman" pitchFamily="18" charset="0"/>
                        </a:rPr>
                        <a:t>Stem cell jabs for heart patients</a:t>
                      </a:r>
                      <a:endParaRPr kumimoji="0" lang="hu-HU" sz="16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xmlns="" val="10000"/>
                  </a:ext>
                </a:extLst>
              </a:tr>
              <a:tr h="1136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49527" name="Group 23"/>
          <p:cNvGraphicFramePr>
            <a:graphicFrameLocks noGrp="1"/>
          </p:cNvGraphicFramePr>
          <p:nvPr/>
        </p:nvGraphicFramePr>
        <p:xfrm>
          <a:off x="3708400" y="4365625"/>
          <a:ext cx="5284788" cy="2174875"/>
        </p:xfrm>
        <a:graphic>
          <a:graphicData uri="http://schemas.openxmlformats.org/drawingml/2006/table">
            <a:tbl>
              <a:tblPr/>
              <a:tblGrid>
                <a:gridCol w="5284788">
                  <a:extLst>
                    <a:ext uri="{9D8B030D-6E8A-4147-A177-3AD203B41FA5}">
                      <a16:colId xmlns:a16="http://schemas.microsoft.com/office/drawing/2014/main" xmlns="" val="20000"/>
                    </a:ext>
                  </a:extLst>
                </a:gridCol>
              </a:tblGrid>
              <a:tr h="217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a:ln>
                            <a:noFill/>
                          </a:ln>
                          <a:solidFill>
                            <a:srgbClr val="000000"/>
                          </a:solidFill>
                          <a:effectLst/>
                          <a:latin typeface="Verdana" pitchFamily="34" charset="0"/>
                          <a:cs typeface="Times New Roman" pitchFamily="18" charset="0"/>
                        </a:rPr>
                        <a:t>Doctors are launching a trial to see if patients can be treated using injections of their own stem cells within five hours of a heart attack.</a:t>
                      </a:r>
                      <a:endParaRPr kumimoji="0" lang="hu-HU" sz="1000" b="0" i="0" u="none" strike="noStrike" cap="none" normalizeH="0" baseline="0">
                        <a:ln>
                          <a:noFill/>
                        </a:ln>
                        <a:solidFill>
                          <a:srgbClr val="000000"/>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a:ln>
                            <a:noFill/>
                          </a:ln>
                          <a:solidFill>
                            <a:srgbClr val="000000"/>
                          </a:solidFill>
                          <a:effectLst/>
                          <a:latin typeface="Verdana" pitchFamily="34" charset="0"/>
                          <a:cs typeface="Times New Roman" pitchFamily="18" charset="0"/>
                        </a:rPr>
                        <a:t>Early evidence has suggested bone marrow stem cells can be used to repair the damage to the heart muscle that is inflicted during a heart attack.</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a:ln>
                            <a:noFill/>
                          </a:ln>
                          <a:solidFill>
                            <a:srgbClr val="000000"/>
                          </a:solidFill>
                          <a:effectLst/>
                          <a:latin typeface="Verdana" pitchFamily="34" charset="0"/>
                          <a:cs typeface="Times New Roman" pitchFamily="18" charset="0"/>
                        </a:rPr>
                        <a:t>And that could help prevent subsequent heart failure, which is more of a threat than the initial attack itself.</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a:ln>
                            <a:noFill/>
                          </a:ln>
                          <a:solidFill>
                            <a:srgbClr val="000000"/>
                          </a:solidFill>
                          <a:effectLst/>
                          <a:latin typeface="Verdana" pitchFamily="34" charset="0"/>
                          <a:cs typeface="Times New Roman" pitchFamily="18" charset="0"/>
                        </a:rPr>
                        <a:t>The trial, run by Barts Hospital in London, will involve up to 100 people.</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000" b="0" i="0" u="none" strike="noStrike" cap="none" normalizeH="0" baseline="0">
                          <a:ln>
                            <a:noFill/>
                          </a:ln>
                          <a:solidFill>
                            <a:srgbClr val="000000"/>
                          </a:solidFill>
                          <a:effectLst/>
                          <a:latin typeface="Verdana" pitchFamily="34" charset="0"/>
                          <a:cs typeface="Times New Roman" pitchFamily="18" charset="0"/>
                        </a:rPr>
                        <a:t>The project is the first to be funded by the UK Stem Cell Foundation.</a:t>
                      </a:r>
                      <a:endParaRPr kumimoji="0" lang="hu-HU"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30737" name="Text Box 29"/>
          <p:cNvSpPr txBox="1">
            <a:spLocks noChangeArrowheads="1"/>
          </p:cNvSpPr>
          <p:nvPr/>
        </p:nvSpPr>
        <p:spPr bwMode="auto">
          <a:xfrm>
            <a:off x="303213" y="6257925"/>
            <a:ext cx="2938462" cy="457200"/>
          </a:xfrm>
          <a:prstGeom prst="rect">
            <a:avLst/>
          </a:prstGeom>
          <a:noFill/>
          <a:ln w="9525">
            <a:noFill/>
            <a:miter lim="800000"/>
            <a:headEnd/>
            <a:tailEnd/>
          </a:ln>
        </p:spPr>
        <p:txBody>
          <a:bodyPr wrap="none">
            <a:spAutoFit/>
          </a:bodyPr>
          <a:lstStyle/>
          <a:p>
            <a:r>
              <a:rPr lang="hu-HU">
                <a:hlinkClick r:id="rId4"/>
              </a:rPr>
              <a:t>news.bbc.co.uk/2/hi/health/6121868.stm </a:t>
            </a:r>
            <a:endParaRPr lang="hu-HU"/>
          </a:p>
          <a:p>
            <a:endParaRPr lang="hu-H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20_04"/>
          <p:cNvPicPr>
            <a:picLocks noGrp="1" noChangeAspect="1" noChangeArrowheads="1"/>
          </p:cNvPicPr>
          <p:nvPr>
            <p:ph sz="half" idx="2"/>
          </p:nvPr>
        </p:nvPicPr>
        <p:blipFill>
          <a:blip r:embed="rId3" cstate="print"/>
          <a:srcRect/>
          <a:stretch>
            <a:fillRect/>
          </a:stretch>
        </p:blipFill>
        <p:spPr>
          <a:xfrm>
            <a:off x="457200" y="669925"/>
            <a:ext cx="7848600" cy="5886450"/>
          </a:xfrm>
          <a:noFill/>
        </p:spPr>
      </p:pic>
      <p:sp>
        <p:nvSpPr>
          <p:cNvPr id="31747" name="Rectangle 3"/>
          <p:cNvSpPr>
            <a:spLocks noGrp="1" noChangeArrowheads="1"/>
          </p:cNvSpPr>
          <p:nvPr>
            <p:ph type="title"/>
          </p:nvPr>
        </p:nvSpPr>
        <p:spPr>
          <a:xfrm>
            <a:off x="457200" y="90488"/>
            <a:ext cx="8229600" cy="579437"/>
          </a:xfrm>
        </p:spPr>
        <p:txBody>
          <a:bodyPr>
            <a:spAutoFit/>
          </a:bodyPr>
          <a:lstStyle/>
          <a:p>
            <a:pPr eaLnBrk="1" hangingPunct="1"/>
            <a:r>
              <a:rPr lang="hu-HU" sz="3200" dirty="0">
                <a:solidFill>
                  <a:srgbClr val="CC0000"/>
                </a:solidFill>
                <a:effectLst>
                  <a:outerShdw blurRad="38100" dist="38100" dir="2700000" algn="tl">
                    <a:srgbClr val="000000">
                      <a:alpha val="43137"/>
                    </a:srgbClr>
                  </a:outerShdw>
                </a:effectLst>
                <a:latin typeface="Calibri" panose="020F0502020204030204" pitchFamily="34" charset="0"/>
              </a:rPr>
              <a:t>A szívfal rétegei</a:t>
            </a:r>
            <a:endParaRPr lang="en-US" sz="3200" dirty="0">
              <a:solidFill>
                <a:srgbClr val="CC0000"/>
              </a:solidFill>
              <a:effectLst>
                <a:outerShdw blurRad="38100" dist="38100" dir="2700000" algn="tl">
                  <a:srgbClr val="000000">
                    <a:alpha val="43137"/>
                  </a:srgbClr>
                </a:outerShdw>
              </a:effectLst>
              <a:latin typeface="Calibri" panose="020F0502020204030204" pitchFamily="34" charset="0"/>
            </a:endParaRPr>
          </a:p>
        </p:txBody>
      </p:sp>
      <p:sp>
        <p:nvSpPr>
          <p:cNvPr id="31748" name="Rectangle 5"/>
          <p:cNvSpPr>
            <a:spLocks noChangeArrowheads="1"/>
          </p:cNvSpPr>
          <p:nvPr/>
        </p:nvSpPr>
        <p:spPr bwMode="auto">
          <a:xfrm>
            <a:off x="533400" y="6172200"/>
            <a:ext cx="685800" cy="381000"/>
          </a:xfrm>
          <a:prstGeom prst="rect">
            <a:avLst/>
          </a:prstGeom>
          <a:solidFill>
            <a:schemeClr val="bg1"/>
          </a:solidFill>
          <a:ln w="9525">
            <a:solidFill>
              <a:schemeClr val="bg1"/>
            </a:solidFill>
            <a:miter lim="800000"/>
            <a:headEnd/>
            <a:tailEnd/>
          </a:ln>
        </p:spPr>
        <p:txBody>
          <a:bodyPr wrap="none" anchor="ctr"/>
          <a:lstStyle/>
          <a:p>
            <a:endParaRPr lang="hu-H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6" descr="ingervezeto 2`x"/>
          <p:cNvPicPr>
            <a:picLocks noChangeAspect="1" noChangeArrowheads="1"/>
          </p:cNvPicPr>
          <p:nvPr/>
        </p:nvPicPr>
        <p:blipFill>
          <a:blip r:embed="rId2" cstate="print"/>
          <a:srcRect/>
          <a:stretch>
            <a:fillRect/>
          </a:stretch>
        </p:blipFill>
        <p:spPr bwMode="auto">
          <a:xfrm>
            <a:off x="971550" y="1268413"/>
            <a:ext cx="7416800" cy="5535612"/>
          </a:xfrm>
          <a:prstGeom prst="rect">
            <a:avLst/>
          </a:prstGeom>
          <a:noFill/>
          <a:ln w="38100">
            <a:noFill/>
            <a:miter lim="800000"/>
            <a:headEnd/>
            <a:tailEnd/>
          </a:ln>
        </p:spPr>
      </p:pic>
      <p:sp>
        <p:nvSpPr>
          <p:cNvPr id="38919" name="Rectangle 7"/>
          <p:cNvSpPr>
            <a:spLocks noGrp="1" noChangeArrowheads="1"/>
          </p:cNvSpPr>
          <p:nvPr>
            <p:ph type="title"/>
          </p:nvPr>
        </p:nvSpPr>
        <p:spPr>
          <a:xfrm>
            <a:off x="323528" y="125413"/>
            <a:ext cx="8229600" cy="1143000"/>
          </a:xfrm>
        </p:spPr>
        <p:txBody>
          <a:bodyPr/>
          <a:lstStyle/>
          <a:p>
            <a:pPr eaLnBrk="1" hangingPunct="1">
              <a:defRPr/>
            </a:pPr>
            <a:r>
              <a:rPr lang="hu-HU" sz="2400" b="1" dirty="0">
                <a:solidFill>
                  <a:srgbClr val="CC0000"/>
                </a:solidFill>
                <a:effectLst>
                  <a:outerShdw blurRad="38100" dist="38100" dir="2700000" algn="tl">
                    <a:srgbClr val="C0C0C0"/>
                  </a:outerShdw>
                </a:effectLst>
                <a:latin typeface="Calibri" panose="020F0502020204030204" pitchFamily="34" charset="0"/>
              </a:rPr>
              <a:t>A szívizom és a </a:t>
            </a:r>
            <a:r>
              <a:rPr lang="hu-HU" sz="2400" b="1" dirty="0" err="1">
                <a:solidFill>
                  <a:srgbClr val="CC0000"/>
                </a:solidFill>
                <a:effectLst>
                  <a:outerShdw blurRad="38100" dist="38100" dir="2700000" algn="tl">
                    <a:srgbClr val="C0C0C0"/>
                  </a:outerShdw>
                </a:effectLst>
                <a:latin typeface="Calibri" panose="020F0502020204030204" pitchFamily="34" charset="0"/>
              </a:rPr>
              <a:t>Purkinje</a:t>
            </a:r>
            <a:r>
              <a:rPr lang="hu-HU" sz="2400" b="1" dirty="0">
                <a:solidFill>
                  <a:srgbClr val="CC0000"/>
                </a:solidFill>
                <a:effectLst>
                  <a:outerShdw blurRad="38100" dist="38100" dir="2700000" algn="tl">
                    <a:srgbClr val="C0C0C0"/>
                  </a:outerShdw>
                </a:effectLst>
                <a:latin typeface="Calibri" panose="020F0502020204030204" pitchFamily="34" charset="0"/>
              </a:rPr>
              <a:t>-sejtek </a:t>
            </a:r>
            <a:br>
              <a:rPr lang="hu-HU" sz="2400" b="1" dirty="0">
                <a:solidFill>
                  <a:srgbClr val="CC0000"/>
                </a:solidFill>
                <a:effectLst>
                  <a:outerShdw blurRad="38100" dist="38100" dir="2700000" algn="tl">
                    <a:srgbClr val="C0C0C0"/>
                  </a:outerShdw>
                </a:effectLst>
                <a:latin typeface="Calibri" panose="020F0502020204030204" pitchFamily="34" charset="0"/>
              </a:rPr>
            </a:br>
            <a:r>
              <a:rPr lang="hu-HU" sz="2400" b="1" dirty="0">
                <a:solidFill>
                  <a:srgbClr val="CC0000"/>
                </a:solidFill>
                <a:effectLst>
                  <a:outerShdw blurRad="38100" dist="38100" dir="2700000" algn="tl">
                    <a:srgbClr val="C0C0C0"/>
                  </a:outerShdw>
                </a:effectLst>
                <a:latin typeface="Calibri" panose="020F0502020204030204" pitchFamily="34" charset="0"/>
              </a:rPr>
              <a:t>mikroszkópos képe</a:t>
            </a:r>
          </a:p>
        </p:txBody>
      </p:sp>
      <p:sp>
        <p:nvSpPr>
          <p:cNvPr id="38920" name="Text Box 8"/>
          <p:cNvSpPr txBox="1">
            <a:spLocks noChangeArrowheads="1"/>
          </p:cNvSpPr>
          <p:nvPr/>
        </p:nvSpPr>
        <p:spPr bwMode="auto">
          <a:xfrm>
            <a:off x="1258888" y="4724400"/>
            <a:ext cx="985334" cy="369332"/>
          </a:xfrm>
          <a:prstGeom prst="rect">
            <a:avLst/>
          </a:prstGeom>
          <a:noFill/>
          <a:ln w="9525">
            <a:noFill/>
            <a:miter lim="800000"/>
            <a:headEnd/>
            <a:tailEnd/>
          </a:ln>
          <a:effectLst/>
        </p:spPr>
        <p:txBody>
          <a:bodyPr wrap="none">
            <a:spAutoFit/>
          </a:bodyPr>
          <a:lstStyle/>
          <a:p>
            <a:pPr>
              <a:defRPr/>
            </a:pPr>
            <a:r>
              <a:rPr lang="hu-HU" sz="1800" b="1">
                <a:effectLst>
                  <a:outerShdw blurRad="38100" dist="38100" dir="2700000" algn="tl">
                    <a:srgbClr val="C0C0C0"/>
                  </a:outerShdw>
                </a:effectLst>
                <a:latin typeface="Calibri" panose="020F0502020204030204" pitchFamily="34" charset="0"/>
              </a:rPr>
              <a:t>szívizom</a:t>
            </a:r>
          </a:p>
        </p:txBody>
      </p:sp>
      <p:sp>
        <p:nvSpPr>
          <p:cNvPr id="38921" name="Text Box 9"/>
          <p:cNvSpPr txBox="1">
            <a:spLocks noChangeArrowheads="1"/>
          </p:cNvSpPr>
          <p:nvPr/>
        </p:nvSpPr>
        <p:spPr bwMode="auto">
          <a:xfrm>
            <a:off x="1187450" y="1412875"/>
            <a:ext cx="2860270" cy="646331"/>
          </a:xfrm>
          <a:prstGeom prst="rect">
            <a:avLst/>
          </a:prstGeom>
          <a:noFill/>
          <a:ln w="9525">
            <a:noFill/>
            <a:miter lim="800000"/>
            <a:headEnd/>
            <a:tailEnd/>
          </a:ln>
          <a:effectLst/>
        </p:spPr>
        <p:txBody>
          <a:bodyPr wrap="none">
            <a:spAutoFit/>
          </a:bodyPr>
          <a:lstStyle/>
          <a:p>
            <a:pPr>
              <a:defRPr/>
            </a:pPr>
            <a:r>
              <a:rPr lang="hu-HU" sz="1800" b="1">
                <a:effectLst>
                  <a:outerShdw blurRad="38100" dist="38100" dir="2700000" algn="tl">
                    <a:srgbClr val="C0C0C0"/>
                  </a:outerShdw>
                </a:effectLst>
                <a:latin typeface="Calibri" panose="020F0502020204030204" pitchFamily="34" charset="0"/>
              </a:rPr>
              <a:t>Purkinje sejtek</a:t>
            </a:r>
          </a:p>
          <a:p>
            <a:pPr>
              <a:defRPr/>
            </a:pPr>
            <a:r>
              <a:rPr lang="hu-HU" sz="1800" b="1">
                <a:effectLst>
                  <a:outerShdw blurRad="38100" dist="38100" dir="2700000" algn="tl">
                    <a:srgbClr val="C0C0C0"/>
                  </a:outerShdw>
                </a:effectLst>
                <a:latin typeface="Calibri" panose="020F0502020204030204" pitchFamily="34" charset="0"/>
              </a:rPr>
              <a:t>(a szív ingervezető nyalábja)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0" y="-717550"/>
            <a:ext cx="9144000" cy="0"/>
          </a:xfrm>
          <a:prstGeom prst="rect">
            <a:avLst/>
          </a:prstGeom>
          <a:noFill/>
          <a:ln w="9525">
            <a:noFill/>
            <a:miter lim="800000"/>
            <a:headEnd/>
            <a:tailEnd/>
          </a:ln>
        </p:spPr>
        <p:txBody>
          <a:bodyPr wrap="none" anchor="ctr">
            <a:spAutoFit/>
          </a:bodyPr>
          <a:lstStyle/>
          <a:p>
            <a:endParaRPr lang="en-US" sz="1800"/>
          </a:p>
        </p:txBody>
      </p:sp>
      <p:sp>
        <p:nvSpPr>
          <p:cNvPr id="33795" name="Rectangle 19"/>
          <p:cNvSpPr>
            <a:spLocks noChangeArrowheads="1"/>
          </p:cNvSpPr>
          <p:nvPr/>
        </p:nvSpPr>
        <p:spPr bwMode="auto">
          <a:xfrm>
            <a:off x="0" y="-717550"/>
            <a:ext cx="9144000" cy="6350"/>
          </a:xfrm>
          <a:prstGeom prst="rect">
            <a:avLst/>
          </a:prstGeom>
          <a:solidFill>
            <a:srgbClr val="000000"/>
          </a:solidFill>
          <a:ln w="9525">
            <a:solidFill>
              <a:schemeClr val="tx1"/>
            </a:solidFill>
            <a:miter lim="800000"/>
            <a:headEnd/>
            <a:tailEnd/>
          </a:ln>
        </p:spPr>
        <p:txBody>
          <a:bodyPr wrap="none" anchor="ctr">
            <a:spAutoFit/>
          </a:bodyPr>
          <a:lstStyle/>
          <a:p>
            <a:endParaRPr lang="hu-HU"/>
          </a:p>
        </p:txBody>
      </p:sp>
      <p:pic>
        <p:nvPicPr>
          <p:cNvPr id="33796" name="Picture 6" descr="Types of Muscle Tissue"/>
          <p:cNvPicPr>
            <a:picLocks noChangeAspect="1" noChangeArrowheads="1"/>
          </p:cNvPicPr>
          <p:nvPr/>
        </p:nvPicPr>
        <p:blipFill>
          <a:blip r:embed="rId2" cstate="print"/>
          <a:srcRect/>
          <a:stretch>
            <a:fillRect/>
          </a:stretch>
        </p:blipFill>
        <p:spPr bwMode="auto">
          <a:xfrm>
            <a:off x="4643438" y="115888"/>
            <a:ext cx="4313237" cy="3451225"/>
          </a:xfrm>
          <a:prstGeom prst="rect">
            <a:avLst/>
          </a:prstGeom>
          <a:noFill/>
          <a:ln w="9525">
            <a:noFill/>
            <a:miter lim="800000"/>
            <a:headEnd/>
            <a:tailEnd/>
          </a:ln>
        </p:spPr>
      </p:pic>
      <p:pic>
        <p:nvPicPr>
          <p:cNvPr id="33797" name="Picture 10" descr="spacer"/>
          <p:cNvPicPr>
            <a:picLocks noChangeAspect="1" noChangeArrowheads="1"/>
          </p:cNvPicPr>
          <p:nvPr/>
        </p:nvPicPr>
        <p:blipFill>
          <a:blip r:embed="rId3" cstate="print"/>
          <a:srcRect/>
          <a:stretch>
            <a:fillRect/>
          </a:stretch>
        </p:blipFill>
        <p:spPr bwMode="auto">
          <a:xfrm>
            <a:off x="149225" y="4129088"/>
            <a:ext cx="190500" cy="9525"/>
          </a:xfrm>
          <a:prstGeom prst="rect">
            <a:avLst/>
          </a:prstGeom>
          <a:noFill/>
          <a:ln w="9525">
            <a:noFill/>
            <a:miter lim="800000"/>
            <a:headEnd/>
            <a:tailEnd/>
          </a:ln>
        </p:spPr>
      </p:pic>
      <p:pic>
        <p:nvPicPr>
          <p:cNvPr id="33798" name="Picture 13" descr="spacer"/>
          <p:cNvPicPr>
            <a:picLocks noChangeAspect="1" noChangeArrowheads="1"/>
          </p:cNvPicPr>
          <p:nvPr/>
        </p:nvPicPr>
        <p:blipFill>
          <a:blip r:embed="rId3" cstate="print"/>
          <a:srcRect/>
          <a:stretch>
            <a:fillRect/>
          </a:stretch>
        </p:blipFill>
        <p:spPr bwMode="auto">
          <a:xfrm>
            <a:off x="4443413" y="3992563"/>
            <a:ext cx="190500" cy="9525"/>
          </a:xfrm>
          <a:prstGeom prst="rect">
            <a:avLst/>
          </a:prstGeom>
          <a:noFill/>
          <a:ln w="9525">
            <a:noFill/>
            <a:miter lim="800000"/>
            <a:headEnd/>
            <a:tailEnd/>
          </a:ln>
        </p:spPr>
      </p:pic>
      <p:pic>
        <p:nvPicPr>
          <p:cNvPr id="33799" name="Picture 15" descr="spacer"/>
          <p:cNvPicPr>
            <a:picLocks noChangeAspect="1" noChangeArrowheads="1"/>
          </p:cNvPicPr>
          <p:nvPr/>
        </p:nvPicPr>
        <p:blipFill>
          <a:blip r:embed="rId3" cstate="print"/>
          <a:srcRect/>
          <a:stretch>
            <a:fillRect/>
          </a:stretch>
        </p:blipFill>
        <p:spPr bwMode="auto">
          <a:xfrm>
            <a:off x="149225" y="5318125"/>
            <a:ext cx="190500" cy="9525"/>
          </a:xfrm>
          <a:prstGeom prst="rect">
            <a:avLst/>
          </a:prstGeom>
          <a:noFill/>
          <a:ln w="9525">
            <a:noFill/>
            <a:miter lim="800000"/>
            <a:headEnd/>
            <a:tailEnd/>
          </a:ln>
        </p:spPr>
      </p:pic>
      <p:pic>
        <p:nvPicPr>
          <p:cNvPr id="33800" name="Picture 18" descr="spacer"/>
          <p:cNvPicPr>
            <a:picLocks noChangeAspect="1" noChangeArrowheads="1"/>
          </p:cNvPicPr>
          <p:nvPr/>
        </p:nvPicPr>
        <p:blipFill>
          <a:blip r:embed="rId3" cstate="print"/>
          <a:srcRect/>
          <a:stretch>
            <a:fillRect/>
          </a:stretch>
        </p:blipFill>
        <p:spPr bwMode="auto">
          <a:xfrm>
            <a:off x="4443413" y="5181600"/>
            <a:ext cx="190500" cy="9525"/>
          </a:xfrm>
          <a:prstGeom prst="rect">
            <a:avLst/>
          </a:prstGeom>
          <a:noFill/>
          <a:ln w="9525">
            <a:noFill/>
            <a:miter lim="800000"/>
            <a:headEnd/>
            <a:tailEnd/>
          </a:ln>
        </p:spPr>
      </p:pic>
      <p:pic>
        <p:nvPicPr>
          <p:cNvPr id="33801" name="Picture 23" descr="spacer"/>
          <p:cNvPicPr>
            <a:picLocks noChangeAspect="1" noChangeArrowheads="1"/>
          </p:cNvPicPr>
          <p:nvPr/>
        </p:nvPicPr>
        <p:blipFill>
          <a:blip r:embed="rId3" cstate="print"/>
          <a:srcRect/>
          <a:stretch>
            <a:fillRect/>
          </a:stretch>
        </p:blipFill>
        <p:spPr bwMode="auto">
          <a:xfrm>
            <a:off x="158750" y="6881813"/>
            <a:ext cx="9525" cy="19050"/>
          </a:xfrm>
          <a:prstGeom prst="rect">
            <a:avLst/>
          </a:prstGeom>
          <a:noFill/>
          <a:ln w="9525">
            <a:noFill/>
            <a:miter lim="800000"/>
            <a:headEnd/>
            <a:tailEnd/>
          </a:ln>
        </p:spPr>
      </p:pic>
      <p:pic>
        <p:nvPicPr>
          <p:cNvPr id="33802" name="Picture 67" descr="cardiach040he.jpg (400×500)"/>
          <p:cNvPicPr>
            <a:picLocks noChangeAspect="1" noChangeArrowheads="1"/>
          </p:cNvPicPr>
          <p:nvPr/>
        </p:nvPicPr>
        <p:blipFill>
          <a:blip r:embed="rId4" cstate="print"/>
          <a:srcRect/>
          <a:stretch>
            <a:fillRect/>
          </a:stretch>
        </p:blipFill>
        <p:spPr bwMode="auto">
          <a:xfrm>
            <a:off x="179388" y="765175"/>
            <a:ext cx="4264025" cy="5329238"/>
          </a:xfrm>
          <a:prstGeom prst="rect">
            <a:avLst/>
          </a:prstGeom>
          <a:noFill/>
          <a:ln w="9525">
            <a:noFill/>
            <a:miter lim="800000"/>
            <a:headEnd/>
            <a:tailEnd/>
          </a:ln>
        </p:spPr>
      </p:pic>
      <p:sp>
        <p:nvSpPr>
          <p:cNvPr id="33803" name="Rectangle 68"/>
          <p:cNvSpPr>
            <a:spLocks noChangeArrowheads="1"/>
          </p:cNvSpPr>
          <p:nvPr/>
        </p:nvSpPr>
        <p:spPr bwMode="auto">
          <a:xfrm>
            <a:off x="0" y="3135313"/>
            <a:ext cx="9144000" cy="0"/>
          </a:xfrm>
          <a:prstGeom prst="rect">
            <a:avLst/>
          </a:prstGeom>
          <a:noFill/>
          <a:ln w="9525">
            <a:noFill/>
            <a:miter lim="800000"/>
            <a:headEnd/>
            <a:tailEnd/>
          </a:ln>
        </p:spPr>
        <p:txBody>
          <a:bodyPr wrap="none" anchor="ctr">
            <a:spAutoFit/>
          </a:bodyPr>
          <a:lstStyle/>
          <a:p>
            <a:endParaRPr lang="en-US" sz="1800"/>
          </a:p>
        </p:txBody>
      </p:sp>
      <p:graphicFrame>
        <p:nvGraphicFramePr>
          <p:cNvPr id="130146" name="Group 98"/>
          <p:cNvGraphicFramePr>
            <a:graphicFrameLocks noGrp="1"/>
          </p:cNvGraphicFramePr>
          <p:nvPr/>
        </p:nvGraphicFramePr>
        <p:xfrm>
          <a:off x="179388" y="6021388"/>
          <a:ext cx="5580062" cy="502920"/>
        </p:xfrm>
        <a:graphic>
          <a:graphicData uri="http://schemas.openxmlformats.org/drawingml/2006/table">
            <a:tbl>
              <a:tblPr/>
              <a:tblGrid>
                <a:gridCol w="2792412">
                  <a:extLst>
                    <a:ext uri="{9D8B030D-6E8A-4147-A177-3AD203B41FA5}">
                      <a16:colId xmlns:a16="http://schemas.microsoft.com/office/drawing/2014/main" xmlns="" val="20000"/>
                    </a:ext>
                  </a:extLst>
                </a:gridCol>
                <a:gridCol w="2787650">
                  <a:extLst>
                    <a:ext uri="{9D8B030D-6E8A-4147-A177-3AD203B41FA5}">
                      <a16:colId xmlns:a16="http://schemas.microsoft.com/office/drawing/2014/main" xmlns="" val="20001"/>
                    </a:ext>
                  </a:extLst>
                </a:gridCol>
              </a:tblGrid>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900" b="0" i="0" u="none" strike="noStrike" cap="none" normalizeH="0" baseline="0">
                          <a:ln>
                            <a:noFill/>
                          </a:ln>
                          <a:solidFill>
                            <a:srgbClr val="000000"/>
                          </a:solidFill>
                          <a:effectLst/>
                          <a:latin typeface="Arial" charset="0"/>
                          <a:cs typeface="Arial" charset="0"/>
                        </a:rPr>
                        <a:t> </a:t>
                      </a:r>
                      <a:r>
                        <a:rPr kumimoji="0" lang="hu-HU" sz="900" b="0" i="0" u="none" strike="noStrike" cap="none" normalizeH="0" baseline="0">
                          <a:ln>
                            <a:noFill/>
                          </a:ln>
                          <a:solidFill>
                            <a:srgbClr val="0000CC"/>
                          </a:solidFill>
                          <a:effectLst/>
                          <a:latin typeface="Arial" charset="0"/>
                          <a:cs typeface="Arial" charset="0"/>
                          <a:hlinkClick r:id="rId5"/>
                        </a:rPr>
                        <a:t>www.lab.anhb.uwa.edu.au/.../Muscle/Muscle.htm</a:t>
                      </a:r>
                      <a:endParaRPr kumimoji="0" lang="hu-HU" sz="1800" b="0" i="0" u="none" strike="noStrike" cap="none" normalizeH="0" baseline="0">
                        <a:ln>
                          <a:noFill/>
                        </a:ln>
                        <a:solidFill>
                          <a:schemeClr val="tx1"/>
                        </a:solidFill>
                        <a:effectLst/>
                        <a:latin typeface="Arial"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hu-HU" sz="900" b="0" i="0" u="sng" strike="noStrike" cap="none" normalizeH="0" baseline="0">
                        <a:ln>
                          <a:noFill/>
                        </a:ln>
                        <a:solidFill>
                          <a:srgbClr val="0000CC"/>
                        </a:solidFill>
                        <a:effectLst/>
                        <a:latin typeface="Arial" charset="0"/>
                        <a:cs typeface="Arial" charset="0"/>
                        <a:hlinkClick r:id="rId6"/>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hu-HU" sz="900" b="0" i="0" u="sng" strike="noStrike" cap="none" normalizeH="0" baseline="0">
                        <a:ln>
                          <a:noFill/>
                        </a:ln>
                        <a:solidFill>
                          <a:srgbClr val="0000CC"/>
                        </a:solidFill>
                        <a:effectLst/>
                        <a:latin typeface="Arial" charset="0"/>
                        <a:cs typeface="Arial" charset="0"/>
                        <a:hlinkClick r:id="rId6"/>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hu-HU" sz="900" b="0" i="0" u="none" strike="noStrike" cap="none" normalizeH="0" baseline="0">
                          <a:ln>
                            <a:noFill/>
                          </a:ln>
                          <a:solidFill>
                            <a:srgbClr val="0000CC"/>
                          </a:solidFill>
                          <a:effectLst/>
                          <a:latin typeface="Arial" charset="0"/>
                          <a:cs typeface="Arial" charset="0"/>
                          <a:hlinkClick r:id="rId6"/>
                        </a:rPr>
                        <a:t>   </a:t>
                      </a:r>
                      <a:r>
                        <a:rPr kumimoji="0" lang="hu-HU" sz="900" b="0" i="0" u="none" strike="noStrike" cap="none" normalizeH="0" baseline="0">
                          <a:ln>
                            <a:noFill/>
                          </a:ln>
                          <a:solidFill>
                            <a:srgbClr val="0000CC"/>
                          </a:solidFill>
                          <a:effectLst/>
                          <a:latin typeface="Arial" charset="0"/>
                          <a:cs typeface="Arial" charset="0"/>
                        </a:rPr>
                        <a:t>    </a:t>
                      </a:r>
                    </a:p>
                  </a:txBody>
                  <a:tcPr anchor="b"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33807" name="Rectangle 81"/>
          <p:cNvSpPr>
            <a:spLocks noChangeArrowheads="1"/>
          </p:cNvSpPr>
          <p:nvPr/>
        </p:nvSpPr>
        <p:spPr bwMode="auto">
          <a:xfrm>
            <a:off x="0" y="3382963"/>
            <a:ext cx="0" cy="339725"/>
          </a:xfrm>
          <a:prstGeom prst="rect">
            <a:avLst/>
          </a:prstGeom>
          <a:noFill/>
          <a:ln w="9525">
            <a:noFill/>
            <a:miter lim="800000"/>
            <a:headEnd/>
            <a:tailEnd/>
          </a:ln>
        </p:spPr>
        <p:txBody>
          <a:bodyPr wrap="none" lIns="0" tIns="65067" rIns="0" bIns="0" anchor="ctr">
            <a:spAutoFit/>
          </a:bodyPr>
          <a:lstStyle/>
          <a:p>
            <a:r>
              <a:rPr lang="hu-HU">
                <a:solidFill>
                  <a:srgbClr val="000000"/>
                </a:solidFill>
                <a:cs typeface="Arial" charset="0"/>
              </a:rPr>
              <a:t/>
            </a:r>
            <a:br>
              <a:rPr lang="hu-HU">
                <a:solidFill>
                  <a:srgbClr val="000000"/>
                </a:solidFill>
                <a:cs typeface="Arial" charset="0"/>
              </a:rPr>
            </a:br>
            <a:endParaRPr lang="hu-HU" sz="1800"/>
          </a:p>
        </p:txBody>
      </p:sp>
      <p:pic>
        <p:nvPicPr>
          <p:cNvPr id="33808" name="Picture 71" descr="isr_c">
            <a:hlinkClick r:id="rId6"/>
          </p:cNvPr>
          <p:cNvPicPr>
            <a:picLocks noChangeAspect="1" noChangeArrowheads="1"/>
          </p:cNvPicPr>
          <p:nvPr/>
        </p:nvPicPr>
        <p:blipFill>
          <a:blip r:embed="rId7" cstate="print"/>
          <a:srcRect/>
          <a:stretch>
            <a:fillRect/>
          </a:stretch>
        </p:blipFill>
        <p:spPr bwMode="auto">
          <a:xfrm>
            <a:off x="8893175" y="3200400"/>
            <a:ext cx="142875" cy="142875"/>
          </a:xfrm>
          <a:prstGeom prst="rect">
            <a:avLst/>
          </a:prstGeom>
          <a:noFill/>
          <a:ln w="9525">
            <a:noFill/>
            <a:miter lim="800000"/>
            <a:headEnd/>
            <a:tailEnd/>
          </a:ln>
        </p:spPr>
      </p:pic>
      <p:sp>
        <p:nvSpPr>
          <p:cNvPr id="33809" name="Text Box 99"/>
          <p:cNvSpPr txBox="1">
            <a:spLocks noChangeArrowheads="1"/>
          </p:cNvSpPr>
          <p:nvPr/>
        </p:nvSpPr>
        <p:spPr bwMode="auto">
          <a:xfrm>
            <a:off x="4572000" y="3863975"/>
            <a:ext cx="4572000" cy="1768475"/>
          </a:xfrm>
          <a:prstGeom prst="rect">
            <a:avLst/>
          </a:prstGeom>
          <a:noFill/>
          <a:ln w="9525">
            <a:noFill/>
            <a:miter lim="800000"/>
            <a:headEnd/>
            <a:tailEnd/>
          </a:ln>
        </p:spPr>
        <p:txBody>
          <a:bodyPr>
            <a:spAutoFit/>
          </a:bodyPr>
          <a:lstStyle/>
          <a:p>
            <a:r>
              <a:rPr lang="hu-HU" sz="1000" b="1">
                <a:solidFill>
                  <a:srgbClr val="000000"/>
                </a:solidFill>
                <a:latin typeface="Comic Sans MS" pitchFamily="66" charset="0"/>
              </a:rPr>
              <a:t>The 3 types of muscle tissue are cardiac, smooth, </a:t>
            </a:r>
          </a:p>
          <a:p>
            <a:r>
              <a:rPr lang="hu-HU" sz="1000" b="1">
                <a:solidFill>
                  <a:srgbClr val="000000"/>
                </a:solidFill>
                <a:latin typeface="Comic Sans MS" pitchFamily="66" charset="0"/>
              </a:rPr>
              <a:t>and skeletal. </a:t>
            </a:r>
          </a:p>
          <a:p>
            <a:r>
              <a:rPr lang="hu-HU" sz="1000" b="1">
                <a:solidFill>
                  <a:srgbClr val="000000"/>
                </a:solidFill>
                <a:latin typeface="Comic Sans MS" pitchFamily="66" charset="0"/>
              </a:rPr>
              <a:t>Cardiac muscle cells are located in the walls of the heart, appear</a:t>
            </a:r>
          </a:p>
          <a:p>
            <a:r>
              <a:rPr lang="hu-HU" sz="1000" b="1">
                <a:solidFill>
                  <a:srgbClr val="000000"/>
                </a:solidFill>
                <a:latin typeface="Comic Sans MS" pitchFamily="66" charset="0"/>
              </a:rPr>
              <a:t>spindle-shaped, and are under involuntary control. </a:t>
            </a:r>
          </a:p>
          <a:p>
            <a:r>
              <a:rPr lang="hu-HU" sz="1000" b="1">
                <a:solidFill>
                  <a:srgbClr val="000000"/>
                </a:solidFill>
                <a:latin typeface="Comic Sans MS" pitchFamily="66" charset="0"/>
              </a:rPr>
              <a:t>Smooth muscle fibers are located in walls of hollow visceral organs, </a:t>
            </a:r>
          </a:p>
          <a:p>
            <a:r>
              <a:rPr lang="hu-HU" sz="1000" b="1">
                <a:solidFill>
                  <a:srgbClr val="000000"/>
                </a:solidFill>
                <a:latin typeface="Comic Sans MS" pitchFamily="66" charset="0"/>
              </a:rPr>
              <a:t>except the heart, appear striated, and are also under involuntary </a:t>
            </a:r>
          </a:p>
          <a:p>
            <a:r>
              <a:rPr lang="hu-HU" sz="1000" b="1">
                <a:solidFill>
                  <a:srgbClr val="000000"/>
                </a:solidFill>
                <a:latin typeface="Comic Sans MS" pitchFamily="66" charset="0"/>
              </a:rPr>
              <a:t>control. </a:t>
            </a:r>
          </a:p>
          <a:p>
            <a:r>
              <a:rPr lang="hu-HU" sz="1000" b="1">
                <a:solidFill>
                  <a:srgbClr val="000000"/>
                </a:solidFill>
                <a:latin typeface="Comic Sans MS" pitchFamily="66" charset="0"/>
              </a:rPr>
              <a:t>Skeletal muscle fibers occur in muscles which are attached to the s</a:t>
            </a:r>
          </a:p>
          <a:p>
            <a:r>
              <a:rPr lang="hu-HU" sz="1000" b="1">
                <a:solidFill>
                  <a:srgbClr val="000000"/>
                </a:solidFill>
                <a:latin typeface="Comic Sans MS" pitchFamily="66" charset="0"/>
              </a:rPr>
              <a:t>keleton. They appear striated in appearance and are under voluntary control.</a:t>
            </a:r>
            <a:endParaRPr lang="hu-HU" sz="1000" b="1">
              <a:latin typeface="Comic Sans MS" pitchFamily="66" charset="0"/>
            </a:endParaRPr>
          </a:p>
          <a:p>
            <a:endParaRPr lang="hu-HU" sz="1000" b="1">
              <a:latin typeface="Comic Sans MS" pitchFamily="66" charset="0"/>
            </a:endParaRPr>
          </a:p>
        </p:txBody>
      </p:sp>
      <p:sp>
        <p:nvSpPr>
          <p:cNvPr id="33810" name="Text Box 100"/>
          <p:cNvSpPr txBox="1">
            <a:spLocks noChangeArrowheads="1"/>
          </p:cNvSpPr>
          <p:nvPr/>
        </p:nvSpPr>
        <p:spPr bwMode="auto">
          <a:xfrm>
            <a:off x="4932363" y="6021388"/>
            <a:ext cx="3792537" cy="639762"/>
          </a:xfrm>
          <a:prstGeom prst="rect">
            <a:avLst/>
          </a:prstGeom>
          <a:noFill/>
          <a:ln w="9525">
            <a:noFill/>
            <a:miter lim="800000"/>
            <a:headEnd/>
            <a:tailEnd/>
          </a:ln>
        </p:spPr>
        <p:txBody>
          <a:bodyPr wrap="none">
            <a:spAutoFit/>
          </a:bodyPr>
          <a:lstStyle/>
          <a:p>
            <a:r>
              <a:rPr lang="hu-HU">
                <a:hlinkClick r:id="rId8"/>
              </a:rPr>
              <a:t>www.nytimes.com/imagepages/2007/08/01/health/...  </a:t>
            </a:r>
            <a:endParaRPr lang="hu-HU"/>
          </a:p>
          <a:p>
            <a:r>
              <a:rPr lang="hu-HU"/>
              <a:t/>
            </a:r>
            <a:br>
              <a:rPr lang="hu-HU"/>
            </a:br>
            <a:endParaRPr lang="hu-H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609600"/>
            <a:ext cx="9144000" cy="228600"/>
          </a:xfrm>
          <a:prstGeom prst="rect">
            <a:avLst/>
          </a:prstGeom>
          <a:solidFill>
            <a:schemeClr val="bg1"/>
          </a:solidFill>
          <a:ln w="9525">
            <a:noFill/>
            <a:miter lim="800000"/>
            <a:headEnd/>
            <a:tailEnd/>
          </a:ln>
        </p:spPr>
        <p:txBody>
          <a:bodyPr wrap="none" anchor="ctr"/>
          <a:lstStyle/>
          <a:p>
            <a:endParaRPr lang="hu-HU"/>
          </a:p>
        </p:txBody>
      </p:sp>
      <p:sp>
        <p:nvSpPr>
          <p:cNvPr id="150531" name="Rectangle 3"/>
          <p:cNvSpPr>
            <a:spLocks noChangeArrowheads="1"/>
          </p:cNvSpPr>
          <p:nvPr/>
        </p:nvSpPr>
        <p:spPr bwMode="auto">
          <a:xfrm>
            <a:off x="0" y="1066800"/>
            <a:ext cx="9144000" cy="76200"/>
          </a:xfrm>
          <a:prstGeom prst="rect">
            <a:avLst/>
          </a:prstGeom>
          <a:solidFill>
            <a:srgbClr val="CCCCCC"/>
          </a:solidFill>
          <a:ln w="9525">
            <a:noFill/>
            <a:miter lim="800000"/>
            <a:headEnd/>
            <a:tailEnd/>
          </a:ln>
        </p:spPr>
        <p:txBody>
          <a:bodyPr wrap="none" anchor="ctr"/>
          <a:lstStyle/>
          <a:p>
            <a:endParaRPr lang="hu-HU"/>
          </a:p>
        </p:txBody>
      </p:sp>
      <p:sp>
        <p:nvSpPr>
          <p:cNvPr id="150532" name="Rectangle 4"/>
          <p:cNvSpPr>
            <a:spLocks noGrp="1" noChangeArrowheads="1"/>
          </p:cNvSpPr>
          <p:nvPr>
            <p:ph type="title"/>
          </p:nvPr>
        </p:nvSpPr>
        <p:spPr>
          <a:xfrm>
            <a:off x="533400" y="134938"/>
            <a:ext cx="8458200" cy="519112"/>
          </a:xfrm>
        </p:spPr>
        <p:txBody>
          <a:bodyPr>
            <a:spAutoFit/>
          </a:bodyPr>
          <a:lstStyle/>
          <a:p>
            <a:pPr eaLnBrk="1" hangingPunct="1"/>
            <a:r>
              <a:rPr lang="hu-HU" sz="2800" dirty="0">
                <a:solidFill>
                  <a:srgbClr val="CC0000"/>
                </a:solidFill>
                <a:effectLst>
                  <a:outerShdw blurRad="38100" dist="38100" dir="2700000" algn="tl">
                    <a:srgbClr val="000000">
                      <a:alpha val="43137"/>
                    </a:srgbClr>
                  </a:outerShdw>
                </a:effectLst>
                <a:latin typeface="Calibri" panose="020F0502020204030204" pitchFamily="34" charset="0"/>
              </a:rPr>
              <a:t>A szívizom szerkezete</a:t>
            </a:r>
            <a:endParaRPr lang="en-US" sz="2800" dirty="0">
              <a:solidFill>
                <a:srgbClr val="CC0000"/>
              </a:solidFill>
              <a:effectLst>
                <a:outerShdw blurRad="38100" dist="38100" dir="2700000" algn="tl">
                  <a:srgbClr val="000000">
                    <a:alpha val="43137"/>
                  </a:srgbClr>
                </a:outerShdw>
              </a:effectLst>
              <a:latin typeface="Calibri" panose="020F0502020204030204" pitchFamily="34" charset="0"/>
            </a:endParaRPr>
          </a:p>
        </p:txBody>
      </p:sp>
      <p:pic>
        <p:nvPicPr>
          <p:cNvPr id="34821" name="Picture 5"/>
          <p:cNvPicPr>
            <a:picLocks noChangeAspect="1" noChangeArrowheads="1"/>
          </p:cNvPicPr>
          <p:nvPr/>
        </p:nvPicPr>
        <p:blipFill>
          <a:blip r:embed="rId3" cstate="print"/>
          <a:srcRect/>
          <a:stretch>
            <a:fillRect/>
          </a:stretch>
        </p:blipFill>
        <p:spPr bwMode="auto">
          <a:xfrm>
            <a:off x="381000" y="687388"/>
            <a:ext cx="7696200" cy="6021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50531"/>
                                        </p:tgtEl>
                                        <p:attrNameLst>
                                          <p:attrName>style.visibility</p:attrName>
                                        </p:attrNameLst>
                                      </p:cBhvr>
                                      <p:to>
                                        <p:strVal val="visible"/>
                                      </p:to>
                                    </p:set>
                                    <p:anim calcmode="lin" valueType="num">
                                      <p:cBhvr>
                                        <p:cTn id="7" dur="500" fill="hold"/>
                                        <p:tgtEl>
                                          <p:spTgt spid="150531"/>
                                        </p:tgtEl>
                                        <p:attrNameLst>
                                          <p:attrName>ppt_w</p:attrName>
                                        </p:attrNameLst>
                                      </p:cBhvr>
                                      <p:tavLst>
                                        <p:tav tm="0">
                                          <p:val>
                                            <p:fltVal val="0"/>
                                          </p:val>
                                        </p:tav>
                                        <p:tav tm="100000">
                                          <p:val>
                                            <p:strVal val="#ppt_w"/>
                                          </p:val>
                                        </p:tav>
                                      </p:tavLst>
                                    </p:anim>
                                    <p:anim calcmode="lin" valueType="num">
                                      <p:cBhvr>
                                        <p:cTn id="8" dur="500" fill="hold"/>
                                        <p:tgtEl>
                                          <p:spTgt spid="15053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50532"/>
                                        </p:tgtEl>
                                        <p:attrNameLst>
                                          <p:attrName>style.visibility</p:attrName>
                                        </p:attrNameLst>
                                      </p:cBhvr>
                                      <p:to>
                                        <p:strVal val="visible"/>
                                      </p:to>
                                    </p:set>
                                    <p:animEffect transition="in" filter="dissolve">
                                      <p:cBhvr>
                                        <p:cTn id="12"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p:bldP spid="15053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igure 15-07"/>
          <p:cNvPicPr>
            <a:picLocks noChangeAspect="1" noChangeArrowheads="1"/>
          </p:cNvPicPr>
          <p:nvPr/>
        </p:nvPicPr>
        <p:blipFill>
          <a:blip r:embed="rId2" cstate="print"/>
          <a:srcRect/>
          <a:stretch>
            <a:fillRect/>
          </a:stretch>
        </p:blipFill>
        <p:spPr bwMode="auto">
          <a:xfrm>
            <a:off x="179388" y="2205038"/>
            <a:ext cx="2533650" cy="1681162"/>
          </a:xfrm>
          <a:prstGeom prst="rect">
            <a:avLst/>
          </a:prstGeom>
          <a:noFill/>
          <a:ln w="9525">
            <a:noFill/>
            <a:miter lim="800000"/>
            <a:headEnd/>
            <a:tailEnd/>
          </a:ln>
        </p:spPr>
      </p:pic>
      <p:pic>
        <p:nvPicPr>
          <p:cNvPr id="35843" name="Picture 3" descr="figure 19-33"/>
          <p:cNvPicPr>
            <a:picLocks noChangeAspect="1" noChangeArrowheads="1"/>
          </p:cNvPicPr>
          <p:nvPr/>
        </p:nvPicPr>
        <p:blipFill>
          <a:blip r:embed="rId3" cstate="print"/>
          <a:srcRect/>
          <a:stretch>
            <a:fillRect/>
          </a:stretch>
        </p:blipFill>
        <p:spPr bwMode="auto">
          <a:xfrm>
            <a:off x="6588125" y="5229225"/>
            <a:ext cx="2174875" cy="1387475"/>
          </a:xfrm>
          <a:prstGeom prst="rect">
            <a:avLst/>
          </a:prstGeom>
          <a:noFill/>
          <a:ln w="9525">
            <a:noFill/>
            <a:miter lim="800000"/>
            <a:headEnd/>
            <a:tailEnd/>
          </a:ln>
        </p:spPr>
      </p:pic>
      <p:pic>
        <p:nvPicPr>
          <p:cNvPr id="35844" name="Picture 4" descr="figure 19-34a"/>
          <p:cNvPicPr>
            <a:picLocks noChangeAspect="1" noChangeArrowheads="1"/>
          </p:cNvPicPr>
          <p:nvPr/>
        </p:nvPicPr>
        <p:blipFill>
          <a:blip r:embed="rId4" cstate="print"/>
          <a:srcRect/>
          <a:stretch>
            <a:fillRect/>
          </a:stretch>
        </p:blipFill>
        <p:spPr bwMode="auto">
          <a:xfrm>
            <a:off x="107950" y="4221163"/>
            <a:ext cx="2952750" cy="2419350"/>
          </a:xfrm>
          <a:prstGeom prst="rect">
            <a:avLst/>
          </a:prstGeom>
          <a:noFill/>
          <a:ln w="9525">
            <a:noFill/>
            <a:miter lim="800000"/>
            <a:headEnd/>
            <a:tailEnd/>
          </a:ln>
        </p:spPr>
      </p:pic>
      <p:pic>
        <p:nvPicPr>
          <p:cNvPr id="35845" name="Picture 5" descr="figure 19-34b"/>
          <p:cNvPicPr>
            <a:picLocks noChangeAspect="1" noChangeArrowheads="1"/>
          </p:cNvPicPr>
          <p:nvPr/>
        </p:nvPicPr>
        <p:blipFill>
          <a:blip r:embed="rId5" cstate="print"/>
          <a:srcRect/>
          <a:stretch>
            <a:fillRect/>
          </a:stretch>
        </p:blipFill>
        <p:spPr bwMode="auto">
          <a:xfrm>
            <a:off x="3230563" y="5229225"/>
            <a:ext cx="2681287" cy="1457325"/>
          </a:xfrm>
          <a:prstGeom prst="rect">
            <a:avLst/>
          </a:prstGeom>
          <a:noFill/>
          <a:ln w="9525">
            <a:noFill/>
            <a:miter lim="800000"/>
            <a:headEnd/>
            <a:tailEnd/>
          </a:ln>
        </p:spPr>
      </p:pic>
      <p:pic>
        <p:nvPicPr>
          <p:cNvPr id="35846" name="Picture 6" descr="figure 19-35"/>
          <p:cNvPicPr>
            <a:picLocks noChangeAspect="1" noChangeArrowheads="1"/>
          </p:cNvPicPr>
          <p:nvPr/>
        </p:nvPicPr>
        <p:blipFill>
          <a:blip r:embed="rId6" cstate="print"/>
          <a:srcRect/>
          <a:stretch>
            <a:fillRect/>
          </a:stretch>
        </p:blipFill>
        <p:spPr bwMode="auto">
          <a:xfrm>
            <a:off x="4572000" y="2060575"/>
            <a:ext cx="3598863" cy="3028950"/>
          </a:xfrm>
          <a:prstGeom prst="rect">
            <a:avLst/>
          </a:prstGeom>
          <a:noFill/>
          <a:ln w="9525">
            <a:noFill/>
            <a:miter lim="800000"/>
            <a:headEnd/>
            <a:tailEnd/>
          </a:ln>
        </p:spPr>
      </p:pic>
      <p:sp>
        <p:nvSpPr>
          <p:cNvPr id="35847" name="Rectangle 7"/>
          <p:cNvSpPr>
            <a:spLocks noChangeArrowheads="1"/>
          </p:cNvSpPr>
          <p:nvPr/>
        </p:nvSpPr>
        <p:spPr bwMode="auto">
          <a:xfrm>
            <a:off x="3003885" y="620688"/>
            <a:ext cx="3134641" cy="523220"/>
          </a:xfrm>
          <a:prstGeom prst="rect">
            <a:avLst/>
          </a:prstGeom>
          <a:noFill/>
          <a:ln w="9525">
            <a:noFill/>
            <a:miter lim="800000"/>
            <a:headEnd/>
            <a:tailEnd/>
          </a:ln>
        </p:spPr>
        <p:txBody>
          <a:bodyPr wrap="none">
            <a:spAutoFit/>
          </a:bodyPr>
          <a:lstStyle/>
          <a:p>
            <a:r>
              <a:rPr lang="hu-HU" sz="2800" dirty="0" err="1">
                <a:solidFill>
                  <a:srgbClr val="CC0000"/>
                </a:solidFill>
                <a:effectLst>
                  <a:outerShdw blurRad="38100" dist="38100" dir="2700000" algn="tl">
                    <a:srgbClr val="000000">
                      <a:alpha val="43137"/>
                    </a:srgbClr>
                  </a:outerShdw>
                </a:effectLst>
                <a:latin typeface="Calibri" panose="020F0502020204030204" pitchFamily="34" charset="0"/>
              </a:rPr>
              <a:t>Gap</a:t>
            </a:r>
            <a:r>
              <a:rPr lang="hu-HU" sz="2800" dirty="0">
                <a:solidFill>
                  <a:srgbClr val="CC0000"/>
                </a:solidFill>
                <a:effectLst>
                  <a:outerShdw blurRad="38100" dist="38100" dir="2700000" algn="tl">
                    <a:srgbClr val="000000">
                      <a:alpha val="43137"/>
                    </a:srgbClr>
                  </a:outerShdw>
                </a:effectLst>
                <a:latin typeface="Calibri" panose="020F0502020204030204" pitchFamily="34" charset="0"/>
              </a:rPr>
              <a:t> </a:t>
            </a:r>
            <a:r>
              <a:rPr lang="hu-HU" sz="2800" dirty="0" err="1">
                <a:solidFill>
                  <a:srgbClr val="CC0000"/>
                </a:solidFill>
                <a:effectLst>
                  <a:outerShdw blurRad="38100" dist="38100" dir="2700000" algn="tl">
                    <a:srgbClr val="000000">
                      <a:alpha val="43137"/>
                    </a:srgbClr>
                  </a:outerShdw>
                </a:effectLst>
                <a:latin typeface="Calibri" panose="020F0502020204030204" pitchFamily="34" charset="0"/>
              </a:rPr>
              <a:t>junction</a:t>
            </a:r>
            <a:r>
              <a:rPr lang="hu-HU" sz="2800" dirty="0">
                <a:solidFill>
                  <a:srgbClr val="CC0000"/>
                </a:solidFill>
                <a:effectLst>
                  <a:outerShdw blurRad="38100" dist="38100" dir="2700000" algn="tl">
                    <a:srgbClr val="000000">
                      <a:alpha val="43137"/>
                    </a:srgbClr>
                  </a:outerShdw>
                </a:effectLst>
                <a:latin typeface="Calibri" panose="020F0502020204030204" pitchFamily="34" charset="0"/>
              </a:rPr>
              <a:t>=nexus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
          <p:cNvGrpSpPr>
            <a:grpSpLocks/>
          </p:cNvGrpSpPr>
          <p:nvPr/>
        </p:nvGrpSpPr>
        <p:grpSpPr bwMode="auto">
          <a:xfrm>
            <a:off x="228600" y="838200"/>
            <a:ext cx="2133600" cy="2667000"/>
            <a:chOff x="1505" y="93"/>
            <a:chExt cx="931" cy="1154"/>
          </a:xfrm>
        </p:grpSpPr>
        <p:sp>
          <p:nvSpPr>
            <p:cNvPr id="37296" name="Freeform 4"/>
            <p:cNvSpPr>
              <a:spLocks/>
            </p:cNvSpPr>
            <p:nvPr/>
          </p:nvSpPr>
          <p:spPr bwMode="auto">
            <a:xfrm>
              <a:off x="2056" y="532"/>
              <a:ext cx="107" cy="101"/>
            </a:xfrm>
            <a:custGeom>
              <a:avLst/>
              <a:gdLst>
                <a:gd name="T0" fmla="*/ 99 w 99"/>
                <a:gd name="T1" fmla="*/ 87 h 87"/>
                <a:gd name="T2" fmla="*/ 41 w 99"/>
                <a:gd name="T3" fmla="*/ 29 h 87"/>
                <a:gd name="T4" fmla="*/ 2 w 99"/>
                <a:gd name="T5" fmla="*/ 0 h 87"/>
                <a:gd name="T6" fmla="*/ 0 w 99"/>
                <a:gd name="T7" fmla="*/ 11 h 87"/>
                <a:gd name="T8" fmla="*/ 51 w 99"/>
                <a:gd name="T9" fmla="*/ 48 h 87"/>
                <a:gd name="T10" fmla="*/ 27 w 99"/>
                <a:gd name="T11" fmla="*/ 45 h 87"/>
                <a:gd name="T12" fmla="*/ 54 w 99"/>
                <a:gd name="T13" fmla="*/ 59 h 87"/>
                <a:gd name="T14" fmla="*/ 99 w 99"/>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87"/>
                <a:gd name="T26" fmla="*/ 99 w 99"/>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87">
                  <a:moveTo>
                    <a:pt x="99" y="87"/>
                  </a:moveTo>
                  <a:cubicBezTo>
                    <a:pt x="98" y="55"/>
                    <a:pt x="54" y="36"/>
                    <a:pt x="41" y="29"/>
                  </a:cubicBezTo>
                  <a:cubicBezTo>
                    <a:pt x="29" y="22"/>
                    <a:pt x="17" y="17"/>
                    <a:pt x="2" y="0"/>
                  </a:cubicBezTo>
                  <a:cubicBezTo>
                    <a:pt x="1" y="3"/>
                    <a:pt x="0" y="7"/>
                    <a:pt x="0" y="11"/>
                  </a:cubicBezTo>
                  <a:cubicBezTo>
                    <a:pt x="12" y="25"/>
                    <a:pt x="56" y="40"/>
                    <a:pt x="51" y="48"/>
                  </a:cubicBezTo>
                  <a:cubicBezTo>
                    <a:pt x="45" y="58"/>
                    <a:pt x="31" y="51"/>
                    <a:pt x="27" y="45"/>
                  </a:cubicBezTo>
                  <a:cubicBezTo>
                    <a:pt x="35" y="58"/>
                    <a:pt x="38" y="60"/>
                    <a:pt x="54" y="59"/>
                  </a:cubicBezTo>
                  <a:cubicBezTo>
                    <a:pt x="72" y="57"/>
                    <a:pt x="76" y="51"/>
                    <a:pt x="99" y="87"/>
                  </a:cubicBezTo>
                  <a:close/>
                </a:path>
              </a:pathLst>
            </a:custGeom>
            <a:solidFill>
              <a:srgbClr val="FBE7E8"/>
            </a:solidFill>
            <a:ln w="9525">
              <a:noFill/>
              <a:round/>
              <a:headEnd/>
              <a:tailEnd/>
            </a:ln>
          </p:spPr>
          <p:txBody>
            <a:bodyPr/>
            <a:lstStyle/>
            <a:p>
              <a:endParaRPr lang="hu-HU"/>
            </a:p>
          </p:txBody>
        </p:sp>
        <p:sp>
          <p:nvSpPr>
            <p:cNvPr id="37297" name="Freeform 5"/>
            <p:cNvSpPr>
              <a:spLocks/>
            </p:cNvSpPr>
            <p:nvPr/>
          </p:nvSpPr>
          <p:spPr bwMode="auto">
            <a:xfrm>
              <a:off x="1814" y="480"/>
              <a:ext cx="16" cy="23"/>
            </a:xfrm>
            <a:custGeom>
              <a:avLst/>
              <a:gdLst>
                <a:gd name="T0" fmla="*/ 7 w 15"/>
                <a:gd name="T1" fmla="*/ 3 h 20"/>
                <a:gd name="T2" fmla="*/ 4 w 15"/>
                <a:gd name="T3" fmla="*/ 15 h 20"/>
                <a:gd name="T4" fmla="*/ 13 w 15"/>
                <a:gd name="T5" fmla="*/ 8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7" y="3"/>
                  </a:moveTo>
                  <a:cubicBezTo>
                    <a:pt x="0" y="0"/>
                    <a:pt x="1" y="12"/>
                    <a:pt x="4" y="15"/>
                  </a:cubicBezTo>
                  <a:cubicBezTo>
                    <a:pt x="9" y="20"/>
                    <a:pt x="15" y="14"/>
                    <a:pt x="13" y="8"/>
                  </a:cubicBezTo>
                </a:path>
              </a:pathLst>
            </a:custGeom>
            <a:solidFill>
              <a:srgbClr val="82B3D5"/>
            </a:solidFill>
            <a:ln w="9525">
              <a:noFill/>
              <a:round/>
              <a:headEnd/>
              <a:tailEnd/>
            </a:ln>
          </p:spPr>
          <p:txBody>
            <a:bodyPr/>
            <a:lstStyle/>
            <a:p>
              <a:endParaRPr lang="hu-HU"/>
            </a:p>
          </p:txBody>
        </p:sp>
        <p:sp>
          <p:nvSpPr>
            <p:cNvPr id="37298" name="Freeform 6"/>
            <p:cNvSpPr>
              <a:spLocks/>
            </p:cNvSpPr>
            <p:nvPr/>
          </p:nvSpPr>
          <p:spPr bwMode="auto">
            <a:xfrm>
              <a:off x="1680" y="938"/>
              <a:ext cx="141" cy="233"/>
            </a:xfrm>
            <a:custGeom>
              <a:avLst/>
              <a:gdLst>
                <a:gd name="T0" fmla="*/ 57 w 130"/>
                <a:gd name="T1" fmla="*/ 50 h 201"/>
                <a:gd name="T2" fmla="*/ 56 w 130"/>
                <a:gd name="T3" fmla="*/ 50 h 201"/>
                <a:gd name="T4" fmla="*/ 0 w 130"/>
                <a:gd name="T5" fmla="*/ 0 h 201"/>
                <a:gd name="T6" fmla="*/ 7 w 130"/>
                <a:gd name="T7" fmla="*/ 60 h 201"/>
                <a:gd name="T8" fmla="*/ 9 w 130"/>
                <a:gd name="T9" fmla="*/ 186 h 201"/>
                <a:gd name="T10" fmla="*/ 9 w 130"/>
                <a:gd name="T11" fmla="*/ 186 h 201"/>
                <a:gd name="T12" fmla="*/ 9 w 130"/>
                <a:gd name="T13" fmla="*/ 187 h 201"/>
                <a:gd name="T14" fmla="*/ 70 w 130"/>
                <a:gd name="T15" fmla="*/ 201 h 201"/>
                <a:gd name="T16" fmla="*/ 130 w 130"/>
                <a:gd name="T17" fmla="*/ 187 h 201"/>
                <a:gd name="T18" fmla="*/ 130 w 130"/>
                <a:gd name="T19" fmla="*/ 186 h 201"/>
                <a:gd name="T20" fmla="*/ 130 w 130"/>
                <a:gd name="T21" fmla="*/ 186 h 201"/>
                <a:gd name="T22" fmla="*/ 130 w 130"/>
                <a:gd name="T23" fmla="*/ 101 h 201"/>
                <a:gd name="T24" fmla="*/ 119 w 130"/>
                <a:gd name="T25" fmla="*/ 97 h 201"/>
                <a:gd name="T26" fmla="*/ 57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7" y="50"/>
                  </a:moveTo>
                  <a:cubicBezTo>
                    <a:pt x="57" y="50"/>
                    <a:pt x="57" y="50"/>
                    <a:pt x="56" y="50"/>
                  </a:cubicBezTo>
                  <a:cubicBezTo>
                    <a:pt x="34" y="56"/>
                    <a:pt x="15" y="35"/>
                    <a:pt x="0" y="0"/>
                  </a:cubicBezTo>
                  <a:cubicBezTo>
                    <a:pt x="4" y="21"/>
                    <a:pt x="7" y="43"/>
                    <a:pt x="7" y="60"/>
                  </a:cubicBezTo>
                  <a:cubicBezTo>
                    <a:pt x="7" y="122"/>
                    <a:pt x="8" y="147"/>
                    <a:pt x="9" y="186"/>
                  </a:cubicBezTo>
                  <a:cubicBezTo>
                    <a:pt x="9" y="186"/>
                    <a:pt x="9" y="186"/>
                    <a:pt x="9" y="186"/>
                  </a:cubicBezTo>
                  <a:cubicBezTo>
                    <a:pt x="9" y="186"/>
                    <a:pt x="9" y="187"/>
                    <a:pt x="9" y="187"/>
                  </a:cubicBezTo>
                  <a:cubicBezTo>
                    <a:pt x="9" y="195"/>
                    <a:pt x="36" y="201"/>
                    <a:pt x="70" y="201"/>
                  </a:cubicBezTo>
                  <a:cubicBezTo>
                    <a:pt x="103" y="201"/>
                    <a:pt x="130" y="195"/>
                    <a:pt x="130" y="187"/>
                  </a:cubicBezTo>
                  <a:cubicBezTo>
                    <a:pt x="130" y="187"/>
                    <a:pt x="130" y="186"/>
                    <a:pt x="130" y="186"/>
                  </a:cubicBezTo>
                  <a:cubicBezTo>
                    <a:pt x="130" y="186"/>
                    <a:pt x="130" y="186"/>
                    <a:pt x="130" y="186"/>
                  </a:cubicBezTo>
                  <a:cubicBezTo>
                    <a:pt x="130" y="101"/>
                    <a:pt x="130" y="101"/>
                    <a:pt x="130" y="101"/>
                  </a:cubicBezTo>
                  <a:cubicBezTo>
                    <a:pt x="127" y="100"/>
                    <a:pt x="123" y="98"/>
                    <a:pt x="119" y="97"/>
                  </a:cubicBezTo>
                  <a:cubicBezTo>
                    <a:pt x="99" y="87"/>
                    <a:pt x="77" y="72"/>
                    <a:pt x="57" y="50"/>
                  </a:cubicBezTo>
                  <a:close/>
                </a:path>
              </a:pathLst>
            </a:custGeom>
            <a:solidFill>
              <a:srgbClr val="A5C7E0"/>
            </a:solidFill>
            <a:ln w="9525">
              <a:noFill/>
              <a:round/>
              <a:headEnd/>
              <a:tailEnd/>
            </a:ln>
          </p:spPr>
          <p:txBody>
            <a:bodyPr/>
            <a:lstStyle/>
            <a:p>
              <a:endParaRPr lang="hu-HU"/>
            </a:p>
          </p:txBody>
        </p:sp>
        <p:sp>
          <p:nvSpPr>
            <p:cNvPr id="37299" name="Freeform 7"/>
            <p:cNvSpPr>
              <a:spLocks/>
            </p:cNvSpPr>
            <p:nvPr/>
          </p:nvSpPr>
          <p:spPr bwMode="auto">
            <a:xfrm>
              <a:off x="1687" y="950"/>
              <a:ext cx="135" cy="219"/>
            </a:xfrm>
            <a:custGeom>
              <a:avLst/>
              <a:gdLst>
                <a:gd name="T0" fmla="*/ 120 w 124"/>
                <a:gd name="T1" fmla="*/ 93 h 190"/>
                <a:gd name="T2" fmla="*/ 117 w 124"/>
                <a:gd name="T3" fmla="*/ 176 h 190"/>
                <a:gd name="T4" fmla="*/ 41 w 124"/>
                <a:gd name="T5" fmla="*/ 181 h 190"/>
                <a:gd name="T6" fmla="*/ 100 w 124"/>
                <a:gd name="T7" fmla="*/ 151 h 190"/>
                <a:gd name="T8" fmla="*/ 86 w 124"/>
                <a:gd name="T9" fmla="*/ 98 h 190"/>
                <a:gd name="T10" fmla="*/ 0 w 124"/>
                <a:gd name="T11" fmla="*/ 0 h 190"/>
                <a:gd name="T12" fmla="*/ 68 w 124"/>
                <a:gd name="T13" fmla="*/ 58 h 190"/>
                <a:gd name="T14" fmla="*/ 120 w 124"/>
                <a:gd name="T15" fmla="*/ 93 h 190"/>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90"/>
                <a:gd name="T26" fmla="*/ 124 w 124"/>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90">
                  <a:moveTo>
                    <a:pt x="120" y="93"/>
                  </a:moveTo>
                  <a:cubicBezTo>
                    <a:pt x="118" y="112"/>
                    <a:pt x="124" y="165"/>
                    <a:pt x="117" y="176"/>
                  </a:cubicBezTo>
                  <a:cubicBezTo>
                    <a:pt x="107" y="190"/>
                    <a:pt x="55" y="185"/>
                    <a:pt x="41" y="181"/>
                  </a:cubicBezTo>
                  <a:cubicBezTo>
                    <a:pt x="59" y="184"/>
                    <a:pt x="91" y="167"/>
                    <a:pt x="100" y="151"/>
                  </a:cubicBezTo>
                  <a:cubicBezTo>
                    <a:pt x="110" y="132"/>
                    <a:pt x="99" y="113"/>
                    <a:pt x="86" y="98"/>
                  </a:cubicBezTo>
                  <a:cubicBezTo>
                    <a:pt x="65" y="74"/>
                    <a:pt x="6" y="36"/>
                    <a:pt x="0" y="0"/>
                  </a:cubicBezTo>
                  <a:cubicBezTo>
                    <a:pt x="12" y="17"/>
                    <a:pt x="52" y="44"/>
                    <a:pt x="68" y="58"/>
                  </a:cubicBezTo>
                  <a:cubicBezTo>
                    <a:pt x="81" y="70"/>
                    <a:pt x="100" y="95"/>
                    <a:pt x="120" y="93"/>
                  </a:cubicBezTo>
                </a:path>
              </a:pathLst>
            </a:custGeom>
            <a:solidFill>
              <a:srgbClr val="82B3D5"/>
            </a:solidFill>
            <a:ln w="9525">
              <a:noFill/>
              <a:round/>
              <a:headEnd/>
              <a:tailEnd/>
            </a:ln>
          </p:spPr>
          <p:txBody>
            <a:bodyPr/>
            <a:lstStyle/>
            <a:p>
              <a:endParaRPr lang="hu-HU"/>
            </a:p>
          </p:txBody>
        </p:sp>
        <p:sp>
          <p:nvSpPr>
            <p:cNvPr id="37300" name="Freeform 8"/>
            <p:cNvSpPr>
              <a:spLocks noEditPoints="1"/>
            </p:cNvSpPr>
            <p:nvPr/>
          </p:nvSpPr>
          <p:spPr bwMode="auto">
            <a:xfrm>
              <a:off x="2235" y="435"/>
              <a:ext cx="103" cy="153"/>
            </a:xfrm>
            <a:custGeom>
              <a:avLst/>
              <a:gdLst>
                <a:gd name="T0" fmla="*/ 73 w 95"/>
                <a:gd name="T1" fmla="*/ 48 h 132"/>
                <a:gd name="T2" fmla="*/ 39 w 95"/>
                <a:gd name="T3" fmla="*/ 56 h 132"/>
                <a:gd name="T4" fmla="*/ 50 w 95"/>
                <a:gd name="T5" fmla="*/ 83 h 132"/>
                <a:gd name="T6" fmla="*/ 62 w 95"/>
                <a:gd name="T7" fmla="*/ 132 h 132"/>
                <a:gd name="T8" fmla="*/ 62 w 95"/>
                <a:gd name="T9" fmla="*/ 132 h 132"/>
                <a:gd name="T10" fmla="*/ 83 w 95"/>
                <a:gd name="T11" fmla="*/ 82 h 132"/>
                <a:gd name="T12" fmla="*/ 73 w 95"/>
                <a:gd name="T13" fmla="*/ 48 h 132"/>
                <a:gd name="T14" fmla="*/ 56 w 95"/>
                <a:gd name="T15" fmla="*/ 0 h 132"/>
                <a:gd name="T16" fmla="*/ 0 w 95"/>
                <a:gd name="T17" fmla="*/ 14 h 132"/>
                <a:gd name="T18" fmla="*/ 35 w 95"/>
                <a:gd name="T19" fmla="*/ 50 h 132"/>
                <a:gd name="T20" fmla="*/ 64 w 95"/>
                <a:gd name="T21" fmla="*/ 32 h 132"/>
                <a:gd name="T22" fmla="*/ 56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32"/>
                <a:gd name="T38" fmla="*/ 95 w 9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32">
                  <a:moveTo>
                    <a:pt x="73" y="48"/>
                  </a:moveTo>
                  <a:cubicBezTo>
                    <a:pt x="65" y="47"/>
                    <a:pt x="59" y="48"/>
                    <a:pt x="39" y="56"/>
                  </a:cubicBezTo>
                  <a:cubicBezTo>
                    <a:pt x="44" y="64"/>
                    <a:pt x="48" y="73"/>
                    <a:pt x="50" y="83"/>
                  </a:cubicBezTo>
                  <a:cubicBezTo>
                    <a:pt x="57" y="107"/>
                    <a:pt x="55" y="113"/>
                    <a:pt x="62" y="132"/>
                  </a:cubicBezTo>
                  <a:cubicBezTo>
                    <a:pt x="62" y="132"/>
                    <a:pt x="62" y="132"/>
                    <a:pt x="62" y="132"/>
                  </a:cubicBezTo>
                  <a:cubicBezTo>
                    <a:pt x="57" y="111"/>
                    <a:pt x="72" y="89"/>
                    <a:pt x="83" y="82"/>
                  </a:cubicBezTo>
                  <a:cubicBezTo>
                    <a:pt x="95" y="75"/>
                    <a:pt x="85" y="49"/>
                    <a:pt x="73" y="48"/>
                  </a:cubicBezTo>
                  <a:close/>
                  <a:moveTo>
                    <a:pt x="56" y="0"/>
                  </a:moveTo>
                  <a:cubicBezTo>
                    <a:pt x="56" y="0"/>
                    <a:pt x="21" y="1"/>
                    <a:pt x="0" y="14"/>
                  </a:cubicBezTo>
                  <a:cubicBezTo>
                    <a:pt x="10" y="21"/>
                    <a:pt x="24" y="33"/>
                    <a:pt x="35" y="50"/>
                  </a:cubicBezTo>
                  <a:cubicBezTo>
                    <a:pt x="39" y="45"/>
                    <a:pt x="49" y="40"/>
                    <a:pt x="64" y="32"/>
                  </a:cubicBezTo>
                  <a:cubicBezTo>
                    <a:pt x="70" y="26"/>
                    <a:pt x="70" y="6"/>
                    <a:pt x="56" y="0"/>
                  </a:cubicBezTo>
                  <a:close/>
                </a:path>
              </a:pathLst>
            </a:custGeom>
            <a:solidFill>
              <a:srgbClr val="F79374"/>
            </a:solidFill>
            <a:ln w="9525">
              <a:noFill/>
              <a:round/>
              <a:headEnd/>
              <a:tailEnd/>
            </a:ln>
          </p:spPr>
          <p:txBody>
            <a:bodyPr/>
            <a:lstStyle/>
            <a:p>
              <a:endParaRPr lang="hu-HU"/>
            </a:p>
          </p:txBody>
        </p:sp>
        <p:sp>
          <p:nvSpPr>
            <p:cNvPr id="37301" name="Freeform 9"/>
            <p:cNvSpPr>
              <a:spLocks/>
            </p:cNvSpPr>
            <p:nvPr/>
          </p:nvSpPr>
          <p:spPr bwMode="auto">
            <a:xfrm>
              <a:off x="1927" y="281"/>
              <a:ext cx="353" cy="374"/>
            </a:xfrm>
            <a:custGeom>
              <a:avLst/>
              <a:gdLst>
                <a:gd name="T0" fmla="*/ 117 w 326"/>
                <a:gd name="T1" fmla="*/ 233 h 323"/>
                <a:gd name="T2" fmla="*/ 133 w 326"/>
                <a:gd name="T3" fmla="*/ 181 h 323"/>
                <a:gd name="T4" fmla="*/ 308 w 326"/>
                <a:gd name="T5" fmla="*/ 95 h 323"/>
                <a:gd name="T6" fmla="*/ 312 w 326"/>
                <a:gd name="T7" fmla="*/ 57 h 323"/>
                <a:gd name="T8" fmla="*/ 260 w 326"/>
                <a:gd name="T9" fmla="*/ 53 h 323"/>
                <a:gd name="T10" fmla="*/ 312 w 326"/>
                <a:gd name="T11" fmla="*/ 47 h 323"/>
                <a:gd name="T12" fmla="*/ 313 w 326"/>
                <a:gd name="T13" fmla="*/ 5 h 323"/>
                <a:gd name="T14" fmla="*/ 137 w 326"/>
                <a:gd name="T15" fmla="*/ 4 h 323"/>
                <a:gd name="T16" fmla="*/ 93 w 326"/>
                <a:gd name="T17" fmla="*/ 6 h 323"/>
                <a:gd name="T18" fmla="*/ 93 w 326"/>
                <a:gd name="T19" fmla="*/ 6 h 323"/>
                <a:gd name="T20" fmla="*/ 93 w 326"/>
                <a:gd name="T21" fmla="*/ 6 h 323"/>
                <a:gd name="T22" fmla="*/ 59 w 326"/>
                <a:gd name="T23" fmla="*/ 1 h 323"/>
                <a:gd name="T24" fmla="*/ 58 w 326"/>
                <a:gd name="T25" fmla="*/ 0 h 323"/>
                <a:gd name="T26" fmla="*/ 33 w 326"/>
                <a:gd name="T27" fmla="*/ 99 h 323"/>
                <a:gd name="T28" fmla="*/ 35 w 326"/>
                <a:gd name="T29" fmla="*/ 100 h 323"/>
                <a:gd name="T30" fmla="*/ 39 w 326"/>
                <a:gd name="T31" fmla="*/ 123 h 323"/>
                <a:gd name="T32" fmla="*/ 39 w 326"/>
                <a:gd name="T33" fmla="*/ 123 h 323"/>
                <a:gd name="T34" fmla="*/ 39 w 326"/>
                <a:gd name="T35" fmla="*/ 123 h 323"/>
                <a:gd name="T36" fmla="*/ 25 w 326"/>
                <a:gd name="T37" fmla="*/ 161 h 323"/>
                <a:gd name="T38" fmla="*/ 2 w 326"/>
                <a:gd name="T39" fmla="*/ 285 h 323"/>
                <a:gd name="T40" fmla="*/ 0 w 326"/>
                <a:gd name="T41" fmla="*/ 323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323"/>
                <a:gd name="T65" fmla="*/ 326 w 326"/>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323">
                  <a:moveTo>
                    <a:pt x="117" y="233"/>
                  </a:moveTo>
                  <a:cubicBezTo>
                    <a:pt x="120" y="214"/>
                    <a:pt x="127" y="199"/>
                    <a:pt x="133" y="181"/>
                  </a:cubicBezTo>
                  <a:cubicBezTo>
                    <a:pt x="172" y="62"/>
                    <a:pt x="256" y="98"/>
                    <a:pt x="308" y="95"/>
                  </a:cubicBezTo>
                  <a:cubicBezTo>
                    <a:pt x="321" y="92"/>
                    <a:pt x="323" y="60"/>
                    <a:pt x="312" y="57"/>
                  </a:cubicBezTo>
                  <a:cubicBezTo>
                    <a:pt x="312" y="57"/>
                    <a:pt x="301" y="55"/>
                    <a:pt x="260" y="53"/>
                  </a:cubicBezTo>
                  <a:cubicBezTo>
                    <a:pt x="260" y="53"/>
                    <a:pt x="289" y="49"/>
                    <a:pt x="312" y="47"/>
                  </a:cubicBezTo>
                  <a:cubicBezTo>
                    <a:pt x="325" y="45"/>
                    <a:pt x="326" y="9"/>
                    <a:pt x="313" y="5"/>
                  </a:cubicBezTo>
                  <a:cubicBezTo>
                    <a:pt x="264" y="5"/>
                    <a:pt x="189" y="0"/>
                    <a:pt x="137" y="4"/>
                  </a:cubicBezTo>
                  <a:cubicBezTo>
                    <a:pt x="120" y="5"/>
                    <a:pt x="105" y="6"/>
                    <a:pt x="93" y="6"/>
                  </a:cubicBezTo>
                  <a:cubicBezTo>
                    <a:pt x="93" y="6"/>
                    <a:pt x="93" y="6"/>
                    <a:pt x="93" y="6"/>
                  </a:cubicBezTo>
                  <a:cubicBezTo>
                    <a:pt x="93" y="6"/>
                    <a:pt x="93" y="6"/>
                    <a:pt x="93" y="6"/>
                  </a:cubicBezTo>
                  <a:cubicBezTo>
                    <a:pt x="78" y="5"/>
                    <a:pt x="67" y="4"/>
                    <a:pt x="59" y="1"/>
                  </a:cubicBezTo>
                  <a:cubicBezTo>
                    <a:pt x="58" y="0"/>
                    <a:pt x="58" y="0"/>
                    <a:pt x="58" y="0"/>
                  </a:cubicBezTo>
                  <a:cubicBezTo>
                    <a:pt x="38" y="9"/>
                    <a:pt x="19" y="38"/>
                    <a:pt x="33" y="99"/>
                  </a:cubicBezTo>
                  <a:cubicBezTo>
                    <a:pt x="35" y="100"/>
                    <a:pt x="35" y="100"/>
                    <a:pt x="35" y="100"/>
                  </a:cubicBezTo>
                  <a:cubicBezTo>
                    <a:pt x="40" y="103"/>
                    <a:pt x="43" y="109"/>
                    <a:pt x="39" y="123"/>
                  </a:cubicBezTo>
                  <a:cubicBezTo>
                    <a:pt x="39" y="123"/>
                    <a:pt x="39" y="123"/>
                    <a:pt x="39" y="123"/>
                  </a:cubicBezTo>
                  <a:cubicBezTo>
                    <a:pt x="39" y="123"/>
                    <a:pt x="39" y="123"/>
                    <a:pt x="39" y="123"/>
                  </a:cubicBezTo>
                  <a:cubicBezTo>
                    <a:pt x="37" y="132"/>
                    <a:pt x="33" y="144"/>
                    <a:pt x="25" y="161"/>
                  </a:cubicBezTo>
                  <a:cubicBezTo>
                    <a:pt x="7" y="202"/>
                    <a:pt x="0" y="248"/>
                    <a:pt x="2" y="285"/>
                  </a:cubicBezTo>
                  <a:cubicBezTo>
                    <a:pt x="2" y="285"/>
                    <a:pt x="2" y="313"/>
                    <a:pt x="0" y="323"/>
                  </a:cubicBezTo>
                </a:path>
              </a:pathLst>
            </a:custGeom>
            <a:solidFill>
              <a:srgbClr val="A5C7E0"/>
            </a:solidFill>
            <a:ln w="9525">
              <a:noFill/>
              <a:round/>
              <a:headEnd/>
              <a:tailEnd/>
            </a:ln>
          </p:spPr>
          <p:txBody>
            <a:bodyPr/>
            <a:lstStyle/>
            <a:p>
              <a:endParaRPr lang="hu-HU"/>
            </a:p>
          </p:txBody>
        </p:sp>
        <p:sp>
          <p:nvSpPr>
            <p:cNvPr id="37302" name="Freeform 10"/>
            <p:cNvSpPr>
              <a:spLocks/>
            </p:cNvSpPr>
            <p:nvPr/>
          </p:nvSpPr>
          <p:spPr bwMode="auto">
            <a:xfrm>
              <a:off x="1928" y="435"/>
              <a:ext cx="162" cy="198"/>
            </a:xfrm>
            <a:custGeom>
              <a:avLst/>
              <a:gdLst>
                <a:gd name="T0" fmla="*/ 42 w 150"/>
                <a:gd name="T1" fmla="*/ 69 h 171"/>
                <a:gd name="T2" fmla="*/ 86 w 150"/>
                <a:gd name="T3" fmla="*/ 73 h 171"/>
                <a:gd name="T4" fmla="*/ 103 w 150"/>
                <a:gd name="T5" fmla="*/ 84 h 171"/>
                <a:gd name="T6" fmla="*/ 115 w 150"/>
                <a:gd name="T7" fmla="*/ 90 h 171"/>
                <a:gd name="T8" fmla="*/ 120 w 150"/>
                <a:gd name="T9" fmla="*/ 69 h 171"/>
                <a:gd name="T10" fmla="*/ 130 w 150"/>
                <a:gd name="T11" fmla="*/ 46 h 171"/>
                <a:gd name="T12" fmla="*/ 150 w 150"/>
                <a:gd name="T13" fmla="*/ 0 h 171"/>
                <a:gd name="T14" fmla="*/ 96 w 150"/>
                <a:gd name="T15" fmla="*/ 50 h 171"/>
                <a:gd name="T16" fmla="*/ 26 w 150"/>
                <a:gd name="T17" fmla="*/ 66 h 171"/>
                <a:gd name="T18" fmla="*/ 6 w 150"/>
                <a:gd name="T19" fmla="*/ 106 h 171"/>
                <a:gd name="T20" fmla="*/ 5 w 150"/>
                <a:gd name="T21" fmla="*/ 137 h 171"/>
                <a:gd name="T22" fmla="*/ 5 w 150"/>
                <a:gd name="T23" fmla="*/ 171 h 171"/>
                <a:gd name="T24" fmla="*/ 11 w 150"/>
                <a:gd name="T25" fmla="*/ 137 h 171"/>
                <a:gd name="T26" fmla="*/ 15 w 150"/>
                <a:gd name="T27" fmla="*/ 118 h 171"/>
                <a:gd name="T28" fmla="*/ 17 w 150"/>
                <a:gd name="T29" fmla="*/ 92 h 1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1"/>
                <a:gd name="T47" fmla="*/ 150 w 150"/>
                <a:gd name="T48" fmla="*/ 171 h 1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1">
                  <a:moveTo>
                    <a:pt x="42" y="69"/>
                  </a:moveTo>
                  <a:cubicBezTo>
                    <a:pt x="57" y="66"/>
                    <a:pt x="72" y="67"/>
                    <a:pt x="86" y="73"/>
                  </a:cubicBezTo>
                  <a:cubicBezTo>
                    <a:pt x="93" y="76"/>
                    <a:pt x="98" y="79"/>
                    <a:pt x="103" y="84"/>
                  </a:cubicBezTo>
                  <a:cubicBezTo>
                    <a:pt x="107" y="88"/>
                    <a:pt x="111" y="96"/>
                    <a:pt x="115" y="90"/>
                  </a:cubicBezTo>
                  <a:cubicBezTo>
                    <a:pt x="118" y="87"/>
                    <a:pt x="119" y="74"/>
                    <a:pt x="120" y="69"/>
                  </a:cubicBezTo>
                  <a:cubicBezTo>
                    <a:pt x="123" y="61"/>
                    <a:pt x="127" y="54"/>
                    <a:pt x="130" y="46"/>
                  </a:cubicBezTo>
                  <a:cubicBezTo>
                    <a:pt x="136" y="31"/>
                    <a:pt x="147" y="16"/>
                    <a:pt x="150" y="0"/>
                  </a:cubicBezTo>
                  <a:cubicBezTo>
                    <a:pt x="132" y="21"/>
                    <a:pt x="128" y="45"/>
                    <a:pt x="96" y="50"/>
                  </a:cubicBezTo>
                  <a:cubicBezTo>
                    <a:pt x="73" y="54"/>
                    <a:pt x="46" y="51"/>
                    <a:pt x="26" y="66"/>
                  </a:cubicBezTo>
                  <a:cubicBezTo>
                    <a:pt x="15" y="75"/>
                    <a:pt x="9" y="91"/>
                    <a:pt x="6" y="106"/>
                  </a:cubicBezTo>
                  <a:cubicBezTo>
                    <a:pt x="5" y="116"/>
                    <a:pt x="6" y="126"/>
                    <a:pt x="5" y="137"/>
                  </a:cubicBezTo>
                  <a:cubicBezTo>
                    <a:pt x="4" y="146"/>
                    <a:pt x="0" y="162"/>
                    <a:pt x="5" y="171"/>
                  </a:cubicBezTo>
                  <a:cubicBezTo>
                    <a:pt x="10" y="159"/>
                    <a:pt x="10" y="149"/>
                    <a:pt x="11" y="137"/>
                  </a:cubicBezTo>
                  <a:cubicBezTo>
                    <a:pt x="12" y="131"/>
                    <a:pt x="14" y="125"/>
                    <a:pt x="15" y="118"/>
                  </a:cubicBezTo>
                  <a:cubicBezTo>
                    <a:pt x="17" y="109"/>
                    <a:pt x="15" y="100"/>
                    <a:pt x="17" y="92"/>
                  </a:cubicBezTo>
                </a:path>
              </a:pathLst>
            </a:custGeom>
            <a:solidFill>
              <a:srgbClr val="82B3D5"/>
            </a:solidFill>
            <a:ln w="9525">
              <a:noFill/>
              <a:round/>
              <a:headEnd/>
              <a:tailEnd/>
            </a:ln>
          </p:spPr>
          <p:txBody>
            <a:bodyPr/>
            <a:lstStyle/>
            <a:p>
              <a:endParaRPr lang="hu-HU"/>
            </a:p>
          </p:txBody>
        </p:sp>
        <p:sp>
          <p:nvSpPr>
            <p:cNvPr id="37303" name="Freeform 11"/>
            <p:cNvSpPr>
              <a:spLocks/>
            </p:cNvSpPr>
            <p:nvPr/>
          </p:nvSpPr>
          <p:spPr bwMode="auto">
            <a:xfrm>
              <a:off x="1659" y="223"/>
              <a:ext cx="164" cy="301"/>
            </a:xfrm>
            <a:custGeom>
              <a:avLst/>
              <a:gdLst>
                <a:gd name="T0" fmla="*/ 0 w 151"/>
                <a:gd name="T1" fmla="*/ 260 h 260"/>
                <a:gd name="T2" fmla="*/ 27 w 151"/>
                <a:gd name="T3" fmla="*/ 225 h 260"/>
                <a:gd name="T4" fmla="*/ 63 w 151"/>
                <a:gd name="T5" fmla="*/ 207 h 260"/>
                <a:gd name="T6" fmla="*/ 102 w 151"/>
                <a:gd name="T7" fmla="*/ 205 h 260"/>
                <a:gd name="T8" fmla="*/ 131 w 151"/>
                <a:gd name="T9" fmla="*/ 213 h 260"/>
                <a:gd name="T10" fmla="*/ 135 w 151"/>
                <a:gd name="T11" fmla="*/ 217 h 260"/>
                <a:gd name="T12" fmla="*/ 137 w 151"/>
                <a:gd name="T13" fmla="*/ 218 h 260"/>
                <a:gd name="T14" fmla="*/ 140 w 151"/>
                <a:gd name="T15" fmla="*/ 220 h 260"/>
                <a:gd name="T16" fmla="*/ 141 w 151"/>
                <a:gd name="T17" fmla="*/ 222 h 260"/>
                <a:gd name="T18" fmla="*/ 144 w 151"/>
                <a:gd name="T19" fmla="*/ 225 h 260"/>
                <a:gd name="T20" fmla="*/ 145 w 151"/>
                <a:gd name="T21" fmla="*/ 226 h 260"/>
                <a:gd name="T22" fmla="*/ 149 w 151"/>
                <a:gd name="T23" fmla="*/ 230 h 260"/>
                <a:gd name="T24" fmla="*/ 151 w 151"/>
                <a:gd name="T25" fmla="*/ 226 h 260"/>
                <a:gd name="T26" fmla="*/ 141 w 151"/>
                <a:gd name="T27" fmla="*/ 34 h 260"/>
                <a:gd name="T28" fmla="*/ 140 w 151"/>
                <a:gd name="T29" fmla="*/ 2 h 260"/>
                <a:gd name="T30" fmla="*/ 83 w 151"/>
                <a:gd name="T31" fmla="*/ 14 h 260"/>
                <a:gd name="T32" fmla="*/ 26 w 151"/>
                <a:gd name="T33" fmla="*/ 0 h 260"/>
                <a:gd name="T34" fmla="*/ 25 w 151"/>
                <a:gd name="T35" fmla="*/ 3 h 260"/>
                <a:gd name="T36" fmla="*/ 23 w 151"/>
                <a:gd name="T37" fmla="*/ 31 h 260"/>
                <a:gd name="T38" fmla="*/ 24 w 151"/>
                <a:gd name="T39" fmla="*/ 157 h 260"/>
                <a:gd name="T40" fmla="*/ 0 w 151"/>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260"/>
                <a:gd name="T65" fmla="*/ 151 w 151"/>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260">
                  <a:moveTo>
                    <a:pt x="0" y="260"/>
                  </a:moveTo>
                  <a:cubicBezTo>
                    <a:pt x="9" y="241"/>
                    <a:pt x="19" y="233"/>
                    <a:pt x="27" y="225"/>
                  </a:cubicBezTo>
                  <a:cubicBezTo>
                    <a:pt x="36" y="215"/>
                    <a:pt x="50" y="207"/>
                    <a:pt x="63" y="207"/>
                  </a:cubicBezTo>
                  <a:cubicBezTo>
                    <a:pt x="75" y="206"/>
                    <a:pt x="93" y="203"/>
                    <a:pt x="102" y="205"/>
                  </a:cubicBezTo>
                  <a:cubicBezTo>
                    <a:pt x="110" y="207"/>
                    <a:pt x="123" y="208"/>
                    <a:pt x="131" y="213"/>
                  </a:cubicBezTo>
                  <a:cubicBezTo>
                    <a:pt x="132" y="214"/>
                    <a:pt x="134" y="215"/>
                    <a:pt x="135" y="217"/>
                  </a:cubicBezTo>
                  <a:cubicBezTo>
                    <a:pt x="136" y="217"/>
                    <a:pt x="136" y="217"/>
                    <a:pt x="137" y="218"/>
                  </a:cubicBezTo>
                  <a:cubicBezTo>
                    <a:pt x="138" y="219"/>
                    <a:pt x="139" y="219"/>
                    <a:pt x="140" y="220"/>
                  </a:cubicBezTo>
                  <a:cubicBezTo>
                    <a:pt x="140" y="221"/>
                    <a:pt x="141" y="221"/>
                    <a:pt x="141" y="222"/>
                  </a:cubicBezTo>
                  <a:cubicBezTo>
                    <a:pt x="142" y="223"/>
                    <a:pt x="143" y="224"/>
                    <a:pt x="144" y="225"/>
                  </a:cubicBezTo>
                  <a:cubicBezTo>
                    <a:pt x="144" y="225"/>
                    <a:pt x="145" y="225"/>
                    <a:pt x="145" y="226"/>
                  </a:cubicBezTo>
                  <a:cubicBezTo>
                    <a:pt x="146" y="227"/>
                    <a:pt x="147" y="229"/>
                    <a:pt x="149" y="230"/>
                  </a:cubicBezTo>
                  <a:cubicBezTo>
                    <a:pt x="151" y="226"/>
                    <a:pt x="151" y="226"/>
                    <a:pt x="151" y="226"/>
                  </a:cubicBezTo>
                  <a:cubicBezTo>
                    <a:pt x="145" y="210"/>
                    <a:pt x="142" y="100"/>
                    <a:pt x="141" y="34"/>
                  </a:cubicBezTo>
                  <a:cubicBezTo>
                    <a:pt x="140" y="14"/>
                    <a:pt x="140" y="10"/>
                    <a:pt x="140" y="2"/>
                  </a:cubicBezTo>
                  <a:cubicBezTo>
                    <a:pt x="136" y="9"/>
                    <a:pt x="112" y="14"/>
                    <a:pt x="83" y="14"/>
                  </a:cubicBezTo>
                  <a:cubicBezTo>
                    <a:pt x="52" y="14"/>
                    <a:pt x="26" y="8"/>
                    <a:pt x="26" y="0"/>
                  </a:cubicBezTo>
                  <a:cubicBezTo>
                    <a:pt x="26" y="0"/>
                    <a:pt x="26" y="2"/>
                    <a:pt x="25" y="3"/>
                  </a:cubicBezTo>
                  <a:cubicBezTo>
                    <a:pt x="24" y="13"/>
                    <a:pt x="24" y="15"/>
                    <a:pt x="23" y="31"/>
                  </a:cubicBezTo>
                  <a:cubicBezTo>
                    <a:pt x="22" y="68"/>
                    <a:pt x="23" y="117"/>
                    <a:pt x="24" y="157"/>
                  </a:cubicBezTo>
                  <a:cubicBezTo>
                    <a:pt x="25" y="186"/>
                    <a:pt x="17" y="222"/>
                    <a:pt x="0" y="260"/>
                  </a:cubicBezTo>
                  <a:close/>
                </a:path>
              </a:pathLst>
            </a:custGeom>
            <a:solidFill>
              <a:srgbClr val="A5C7E0"/>
            </a:solidFill>
            <a:ln w="9525">
              <a:noFill/>
              <a:round/>
              <a:headEnd/>
              <a:tailEnd/>
            </a:ln>
          </p:spPr>
          <p:txBody>
            <a:bodyPr/>
            <a:lstStyle/>
            <a:p>
              <a:endParaRPr lang="hu-HU"/>
            </a:p>
          </p:txBody>
        </p:sp>
        <p:sp>
          <p:nvSpPr>
            <p:cNvPr id="37304" name="Freeform 12"/>
            <p:cNvSpPr>
              <a:spLocks/>
            </p:cNvSpPr>
            <p:nvPr/>
          </p:nvSpPr>
          <p:spPr bwMode="auto">
            <a:xfrm>
              <a:off x="2052" y="1130"/>
              <a:ext cx="136" cy="53"/>
            </a:xfrm>
            <a:custGeom>
              <a:avLst/>
              <a:gdLst>
                <a:gd name="T0" fmla="*/ 40 w 125"/>
                <a:gd name="T1" fmla="*/ 9 h 46"/>
                <a:gd name="T2" fmla="*/ 0 w 125"/>
                <a:gd name="T3" fmla="*/ 0 h 46"/>
                <a:gd name="T4" fmla="*/ 0 w 125"/>
                <a:gd name="T5" fmla="*/ 30 h 46"/>
                <a:gd name="T6" fmla="*/ 0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6" y="6"/>
                    <a:pt x="13" y="3"/>
                    <a:pt x="0" y="0"/>
                  </a:cubicBezTo>
                  <a:cubicBezTo>
                    <a:pt x="0" y="30"/>
                    <a:pt x="0" y="30"/>
                    <a:pt x="0" y="30"/>
                  </a:cubicBezTo>
                  <a:cubicBezTo>
                    <a:pt x="0" y="31"/>
                    <a:pt x="0" y="34"/>
                    <a:pt x="0" y="35"/>
                  </a:cubicBezTo>
                  <a:cubicBezTo>
                    <a:pt x="6" y="41"/>
                    <a:pt x="31" y="46"/>
                    <a:pt x="62" y="46"/>
                  </a:cubicBezTo>
                  <a:cubicBezTo>
                    <a:pt x="91" y="46"/>
                    <a:pt x="116" y="41"/>
                    <a:pt x="123" y="36"/>
                  </a:cubicBezTo>
                  <a:cubicBezTo>
                    <a:pt x="124" y="35"/>
                    <a:pt x="125" y="33"/>
                    <a:pt x="125" y="33"/>
                  </a:cubicBezTo>
                  <a:cubicBezTo>
                    <a:pt x="125" y="21"/>
                    <a:pt x="125" y="21"/>
                    <a:pt x="125" y="21"/>
                  </a:cubicBezTo>
                  <a:cubicBezTo>
                    <a:pt x="101" y="21"/>
                    <a:pt x="73" y="17"/>
                    <a:pt x="40" y="9"/>
                  </a:cubicBezTo>
                  <a:close/>
                </a:path>
              </a:pathLst>
            </a:custGeom>
            <a:solidFill>
              <a:srgbClr val="F79374"/>
            </a:solidFill>
            <a:ln w="9525">
              <a:noFill/>
              <a:round/>
              <a:headEnd/>
              <a:tailEnd/>
            </a:ln>
          </p:spPr>
          <p:txBody>
            <a:bodyPr/>
            <a:lstStyle/>
            <a:p>
              <a:endParaRPr lang="hu-HU"/>
            </a:p>
          </p:txBody>
        </p:sp>
        <p:sp>
          <p:nvSpPr>
            <p:cNvPr id="37305" name="Freeform 13"/>
            <p:cNvSpPr>
              <a:spLocks/>
            </p:cNvSpPr>
            <p:nvPr/>
          </p:nvSpPr>
          <p:spPr bwMode="auto">
            <a:xfrm>
              <a:off x="1594" y="484"/>
              <a:ext cx="79" cy="47"/>
            </a:xfrm>
            <a:custGeom>
              <a:avLst/>
              <a:gdLst>
                <a:gd name="T0" fmla="*/ 11 w 73"/>
                <a:gd name="T1" fmla="*/ 1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1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1"/>
                  </a:moveTo>
                  <a:cubicBezTo>
                    <a:pt x="1" y="6"/>
                    <a:pt x="0" y="36"/>
                    <a:pt x="14" y="39"/>
                  </a:cubicBezTo>
                  <a:cubicBezTo>
                    <a:pt x="22" y="41"/>
                    <a:pt x="41" y="41"/>
                    <a:pt x="57" y="41"/>
                  </a:cubicBezTo>
                  <a:cubicBezTo>
                    <a:pt x="58" y="39"/>
                    <a:pt x="59" y="37"/>
                    <a:pt x="60" y="35"/>
                  </a:cubicBezTo>
                  <a:cubicBezTo>
                    <a:pt x="60" y="35"/>
                    <a:pt x="60" y="35"/>
                    <a:pt x="60" y="35"/>
                  </a:cubicBezTo>
                  <a:cubicBezTo>
                    <a:pt x="65" y="23"/>
                    <a:pt x="69" y="11"/>
                    <a:pt x="73" y="0"/>
                  </a:cubicBezTo>
                  <a:cubicBezTo>
                    <a:pt x="50" y="0"/>
                    <a:pt x="22" y="0"/>
                    <a:pt x="11" y="1"/>
                  </a:cubicBezTo>
                  <a:close/>
                </a:path>
              </a:pathLst>
            </a:custGeom>
            <a:solidFill>
              <a:srgbClr val="F79374"/>
            </a:solidFill>
            <a:ln w="9525">
              <a:noFill/>
              <a:round/>
              <a:headEnd/>
              <a:tailEnd/>
            </a:ln>
          </p:spPr>
          <p:txBody>
            <a:bodyPr/>
            <a:lstStyle/>
            <a:p>
              <a:endParaRPr lang="hu-HU"/>
            </a:p>
          </p:txBody>
        </p:sp>
        <p:sp>
          <p:nvSpPr>
            <p:cNvPr id="37306" name="Freeform 14"/>
            <p:cNvSpPr>
              <a:spLocks/>
            </p:cNvSpPr>
            <p:nvPr/>
          </p:nvSpPr>
          <p:spPr bwMode="auto">
            <a:xfrm>
              <a:off x="1735" y="234"/>
              <a:ext cx="33" cy="1"/>
            </a:xfrm>
            <a:custGeom>
              <a:avLst/>
              <a:gdLst>
                <a:gd name="T0" fmla="*/ 0 w 31"/>
                <a:gd name="T1" fmla="*/ 1 h 1"/>
                <a:gd name="T2" fmla="*/ 31 w 31"/>
                <a:gd name="T3" fmla="*/ 0 h 1"/>
                <a:gd name="T4" fmla="*/ 0 60000 65536"/>
                <a:gd name="T5" fmla="*/ 0 60000 65536"/>
                <a:gd name="T6" fmla="*/ 0 w 31"/>
                <a:gd name="T7" fmla="*/ 0 h 1"/>
                <a:gd name="T8" fmla="*/ 31 w 31"/>
                <a:gd name="T9" fmla="*/ 1 h 1"/>
              </a:gdLst>
              <a:ahLst/>
              <a:cxnLst>
                <a:cxn ang="T4">
                  <a:pos x="T0" y="T1"/>
                </a:cxn>
                <a:cxn ang="T5">
                  <a:pos x="T2" y="T3"/>
                </a:cxn>
              </a:cxnLst>
              <a:rect l="T6" t="T7" r="T8" b="T9"/>
              <a:pathLst>
                <a:path w="31" h="1">
                  <a:moveTo>
                    <a:pt x="0" y="1"/>
                  </a:moveTo>
                  <a:cubicBezTo>
                    <a:pt x="5" y="1"/>
                    <a:pt x="26" y="1"/>
                    <a:pt x="31" y="0"/>
                  </a:cubicBezTo>
                </a:path>
              </a:pathLst>
            </a:custGeom>
            <a:solidFill>
              <a:srgbClr val="EEB1D7"/>
            </a:solidFill>
            <a:ln w="9525">
              <a:noFill/>
              <a:round/>
              <a:headEnd/>
              <a:tailEnd/>
            </a:ln>
          </p:spPr>
          <p:txBody>
            <a:bodyPr/>
            <a:lstStyle/>
            <a:p>
              <a:endParaRPr lang="hu-HU"/>
            </a:p>
          </p:txBody>
        </p:sp>
        <p:sp>
          <p:nvSpPr>
            <p:cNvPr id="37307" name="Freeform 15"/>
            <p:cNvSpPr>
              <a:spLocks/>
            </p:cNvSpPr>
            <p:nvPr/>
          </p:nvSpPr>
          <p:spPr bwMode="auto">
            <a:xfrm>
              <a:off x="1694" y="530"/>
              <a:ext cx="453" cy="506"/>
            </a:xfrm>
            <a:custGeom>
              <a:avLst/>
              <a:gdLst>
                <a:gd name="T0" fmla="*/ 312 w 418"/>
                <a:gd name="T1" fmla="*/ 154 h 438"/>
                <a:gd name="T2" fmla="*/ 328 w 418"/>
                <a:gd name="T3" fmla="*/ 249 h 438"/>
                <a:gd name="T4" fmla="*/ 363 w 418"/>
                <a:gd name="T5" fmla="*/ 329 h 438"/>
                <a:gd name="T6" fmla="*/ 390 w 418"/>
                <a:gd name="T7" fmla="*/ 378 h 438"/>
                <a:gd name="T8" fmla="*/ 413 w 418"/>
                <a:gd name="T9" fmla="*/ 410 h 438"/>
                <a:gd name="T10" fmla="*/ 399 w 418"/>
                <a:gd name="T11" fmla="*/ 430 h 438"/>
                <a:gd name="T12" fmla="*/ 354 w 418"/>
                <a:gd name="T13" fmla="*/ 413 h 438"/>
                <a:gd name="T14" fmla="*/ 337 w 418"/>
                <a:gd name="T15" fmla="*/ 397 h 438"/>
                <a:gd name="T16" fmla="*/ 310 w 418"/>
                <a:gd name="T17" fmla="*/ 404 h 438"/>
                <a:gd name="T18" fmla="*/ 293 w 418"/>
                <a:gd name="T19" fmla="*/ 386 h 438"/>
                <a:gd name="T20" fmla="*/ 262 w 418"/>
                <a:gd name="T21" fmla="*/ 374 h 438"/>
                <a:gd name="T22" fmla="*/ 244 w 418"/>
                <a:gd name="T23" fmla="*/ 341 h 438"/>
                <a:gd name="T24" fmla="*/ 217 w 418"/>
                <a:gd name="T25" fmla="*/ 328 h 438"/>
                <a:gd name="T26" fmla="*/ 197 w 418"/>
                <a:gd name="T27" fmla="*/ 321 h 438"/>
                <a:gd name="T28" fmla="*/ 171 w 418"/>
                <a:gd name="T29" fmla="*/ 299 h 438"/>
                <a:gd name="T30" fmla="*/ 156 w 418"/>
                <a:gd name="T31" fmla="*/ 285 h 438"/>
                <a:gd name="T32" fmla="*/ 139 w 418"/>
                <a:gd name="T33" fmla="*/ 255 h 438"/>
                <a:gd name="T34" fmla="*/ 125 w 418"/>
                <a:gd name="T35" fmla="*/ 229 h 438"/>
                <a:gd name="T36" fmla="*/ 113 w 418"/>
                <a:gd name="T37" fmla="*/ 190 h 438"/>
                <a:gd name="T38" fmla="*/ 136 w 418"/>
                <a:gd name="T39" fmla="*/ 196 h 438"/>
                <a:gd name="T40" fmla="*/ 61 w 418"/>
                <a:gd name="T41" fmla="*/ 203 h 438"/>
                <a:gd name="T42" fmla="*/ 37 w 418"/>
                <a:gd name="T43" fmla="*/ 181 h 438"/>
                <a:gd name="T44" fmla="*/ 19 w 418"/>
                <a:gd name="T45" fmla="*/ 147 h 438"/>
                <a:gd name="T46" fmla="*/ 7 w 418"/>
                <a:gd name="T47" fmla="*/ 122 h 438"/>
                <a:gd name="T48" fmla="*/ 3 w 418"/>
                <a:gd name="T49" fmla="*/ 93 h 438"/>
                <a:gd name="T50" fmla="*/ 23 w 418"/>
                <a:gd name="T51" fmla="*/ 52 h 438"/>
                <a:gd name="T52" fmla="*/ 79 w 418"/>
                <a:gd name="T53" fmla="*/ 38 h 438"/>
                <a:gd name="T54" fmla="*/ 116 w 418"/>
                <a:gd name="T55" fmla="*/ 45 h 438"/>
                <a:gd name="T56" fmla="*/ 161 w 418"/>
                <a:gd name="T57" fmla="*/ 100 h 438"/>
                <a:gd name="T58" fmla="*/ 190 w 418"/>
                <a:gd name="T59" fmla="*/ 129 h 438"/>
                <a:gd name="T60" fmla="*/ 216 w 418"/>
                <a:gd name="T61" fmla="*/ 130 h 438"/>
                <a:gd name="T62" fmla="*/ 217 w 418"/>
                <a:gd name="T63" fmla="*/ 119 h 438"/>
                <a:gd name="T64" fmla="*/ 236 w 418"/>
                <a:gd name="T65" fmla="*/ 90 h 438"/>
                <a:gd name="T66" fmla="*/ 269 w 418"/>
                <a:gd name="T67" fmla="*/ 71 h 438"/>
                <a:gd name="T68" fmla="*/ 243 w 418"/>
                <a:gd name="T69" fmla="*/ 61 h 438"/>
                <a:gd name="T70" fmla="*/ 243 w 418"/>
                <a:gd name="T71" fmla="*/ 41 h 438"/>
                <a:gd name="T72" fmla="*/ 286 w 418"/>
                <a:gd name="T73" fmla="*/ 3 h 438"/>
                <a:gd name="T74" fmla="*/ 313 w 418"/>
                <a:gd name="T75" fmla="*/ 43 h 438"/>
                <a:gd name="T76" fmla="*/ 314 w 418"/>
                <a:gd name="T77" fmla="*/ 69 h 438"/>
                <a:gd name="T78" fmla="*/ 276 w 418"/>
                <a:gd name="T79" fmla="*/ 69 h 4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8"/>
                <a:gd name="T121" fmla="*/ 0 h 438"/>
                <a:gd name="T122" fmla="*/ 418 w 418"/>
                <a:gd name="T123" fmla="*/ 438 h 4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8" h="438">
                  <a:moveTo>
                    <a:pt x="311" y="88"/>
                  </a:moveTo>
                  <a:cubicBezTo>
                    <a:pt x="312" y="104"/>
                    <a:pt x="306" y="140"/>
                    <a:pt x="312" y="154"/>
                  </a:cubicBezTo>
                  <a:cubicBezTo>
                    <a:pt x="319" y="169"/>
                    <a:pt x="319" y="178"/>
                    <a:pt x="322" y="190"/>
                  </a:cubicBezTo>
                  <a:cubicBezTo>
                    <a:pt x="325" y="202"/>
                    <a:pt x="322" y="235"/>
                    <a:pt x="328" y="249"/>
                  </a:cubicBezTo>
                  <a:cubicBezTo>
                    <a:pt x="334" y="264"/>
                    <a:pt x="336" y="271"/>
                    <a:pt x="341" y="279"/>
                  </a:cubicBezTo>
                  <a:cubicBezTo>
                    <a:pt x="345" y="287"/>
                    <a:pt x="353" y="317"/>
                    <a:pt x="363" y="329"/>
                  </a:cubicBezTo>
                  <a:cubicBezTo>
                    <a:pt x="374" y="342"/>
                    <a:pt x="374" y="352"/>
                    <a:pt x="381" y="358"/>
                  </a:cubicBezTo>
                  <a:cubicBezTo>
                    <a:pt x="388" y="365"/>
                    <a:pt x="385" y="372"/>
                    <a:pt x="390" y="378"/>
                  </a:cubicBezTo>
                  <a:cubicBezTo>
                    <a:pt x="396" y="384"/>
                    <a:pt x="399" y="385"/>
                    <a:pt x="403" y="389"/>
                  </a:cubicBezTo>
                  <a:cubicBezTo>
                    <a:pt x="407" y="394"/>
                    <a:pt x="416" y="403"/>
                    <a:pt x="413" y="410"/>
                  </a:cubicBezTo>
                  <a:cubicBezTo>
                    <a:pt x="410" y="417"/>
                    <a:pt x="418" y="434"/>
                    <a:pt x="413" y="436"/>
                  </a:cubicBezTo>
                  <a:cubicBezTo>
                    <a:pt x="408" y="438"/>
                    <a:pt x="409" y="433"/>
                    <a:pt x="399" y="430"/>
                  </a:cubicBezTo>
                  <a:cubicBezTo>
                    <a:pt x="388" y="427"/>
                    <a:pt x="378" y="421"/>
                    <a:pt x="373" y="423"/>
                  </a:cubicBezTo>
                  <a:cubicBezTo>
                    <a:pt x="368" y="425"/>
                    <a:pt x="353" y="419"/>
                    <a:pt x="354" y="413"/>
                  </a:cubicBezTo>
                  <a:cubicBezTo>
                    <a:pt x="355" y="406"/>
                    <a:pt x="350" y="403"/>
                    <a:pt x="350" y="403"/>
                  </a:cubicBezTo>
                  <a:cubicBezTo>
                    <a:pt x="350" y="403"/>
                    <a:pt x="341" y="397"/>
                    <a:pt x="337" y="397"/>
                  </a:cubicBezTo>
                  <a:cubicBezTo>
                    <a:pt x="334" y="397"/>
                    <a:pt x="330" y="394"/>
                    <a:pt x="324" y="396"/>
                  </a:cubicBezTo>
                  <a:cubicBezTo>
                    <a:pt x="318" y="398"/>
                    <a:pt x="314" y="405"/>
                    <a:pt x="310" y="404"/>
                  </a:cubicBezTo>
                  <a:cubicBezTo>
                    <a:pt x="307" y="403"/>
                    <a:pt x="303" y="402"/>
                    <a:pt x="300" y="398"/>
                  </a:cubicBezTo>
                  <a:cubicBezTo>
                    <a:pt x="297" y="394"/>
                    <a:pt x="300" y="390"/>
                    <a:pt x="293" y="386"/>
                  </a:cubicBezTo>
                  <a:cubicBezTo>
                    <a:pt x="285" y="381"/>
                    <a:pt x="293" y="373"/>
                    <a:pt x="281" y="375"/>
                  </a:cubicBezTo>
                  <a:cubicBezTo>
                    <a:pt x="270" y="377"/>
                    <a:pt x="271" y="384"/>
                    <a:pt x="262" y="374"/>
                  </a:cubicBezTo>
                  <a:cubicBezTo>
                    <a:pt x="252" y="364"/>
                    <a:pt x="252" y="358"/>
                    <a:pt x="249" y="355"/>
                  </a:cubicBezTo>
                  <a:cubicBezTo>
                    <a:pt x="246" y="352"/>
                    <a:pt x="249" y="345"/>
                    <a:pt x="244" y="341"/>
                  </a:cubicBezTo>
                  <a:cubicBezTo>
                    <a:pt x="239" y="337"/>
                    <a:pt x="239" y="329"/>
                    <a:pt x="233" y="329"/>
                  </a:cubicBezTo>
                  <a:cubicBezTo>
                    <a:pt x="226" y="329"/>
                    <a:pt x="217" y="328"/>
                    <a:pt x="217" y="328"/>
                  </a:cubicBezTo>
                  <a:cubicBezTo>
                    <a:pt x="217" y="328"/>
                    <a:pt x="218" y="328"/>
                    <a:pt x="208" y="325"/>
                  </a:cubicBezTo>
                  <a:cubicBezTo>
                    <a:pt x="197" y="321"/>
                    <a:pt x="202" y="332"/>
                    <a:pt x="197" y="321"/>
                  </a:cubicBezTo>
                  <a:cubicBezTo>
                    <a:pt x="192" y="309"/>
                    <a:pt x="195" y="298"/>
                    <a:pt x="187" y="298"/>
                  </a:cubicBezTo>
                  <a:cubicBezTo>
                    <a:pt x="179" y="298"/>
                    <a:pt x="171" y="299"/>
                    <a:pt x="171" y="299"/>
                  </a:cubicBezTo>
                  <a:cubicBezTo>
                    <a:pt x="160" y="295"/>
                    <a:pt x="160" y="295"/>
                    <a:pt x="160" y="295"/>
                  </a:cubicBezTo>
                  <a:cubicBezTo>
                    <a:pt x="160" y="295"/>
                    <a:pt x="159" y="290"/>
                    <a:pt x="156" y="285"/>
                  </a:cubicBezTo>
                  <a:cubicBezTo>
                    <a:pt x="153" y="280"/>
                    <a:pt x="157" y="278"/>
                    <a:pt x="152" y="270"/>
                  </a:cubicBezTo>
                  <a:cubicBezTo>
                    <a:pt x="146" y="263"/>
                    <a:pt x="146" y="260"/>
                    <a:pt x="139" y="255"/>
                  </a:cubicBezTo>
                  <a:cubicBezTo>
                    <a:pt x="132" y="250"/>
                    <a:pt x="133" y="243"/>
                    <a:pt x="130" y="240"/>
                  </a:cubicBezTo>
                  <a:cubicBezTo>
                    <a:pt x="127" y="237"/>
                    <a:pt x="128" y="234"/>
                    <a:pt x="125" y="229"/>
                  </a:cubicBezTo>
                  <a:cubicBezTo>
                    <a:pt x="123" y="226"/>
                    <a:pt x="111" y="217"/>
                    <a:pt x="108" y="210"/>
                  </a:cubicBezTo>
                  <a:cubicBezTo>
                    <a:pt x="106" y="205"/>
                    <a:pt x="106" y="189"/>
                    <a:pt x="113" y="190"/>
                  </a:cubicBezTo>
                  <a:cubicBezTo>
                    <a:pt x="136" y="191"/>
                    <a:pt x="121" y="175"/>
                    <a:pt x="140" y="184"/>
                  </a:cubicBezTo>
                  <a:cubicBezTo>
                    <a:pt x="140" y="184"/>
                    <a:pt x="167" y="213"/>
                    <a:pt x="136" y="196"/>
                  </a:cubicBezTo>
                  <a:cubicBezTo>
                    <a:pt x="101" y="177"/>
                    <a:pt x="86" y="206"/>
                    <a:pt x="76" y="205"/>
                  </a:cubicBezTo>
                  <a:cubicBezTo>
                    <a:pt x="68" y="206"/>
                    <a:pt x="67" y="204"/>
                    <a:pt x="61" y="203"/>
                  </a:cubicBezTo>
                  <a:cubicBezTo>
                    <a:pt x="55" y="202"/>
                    <a:pt x="55" y="195"/>
                    <a:pt x="50" y="193"/>
                  </a:cubicBezTo>
                  <a:cubicBezTo>
                    <a:pt x="45" y="191"/>
                    <a:pt x="44" y="189"/>
                    <a:pt x="37" y="181"/>
                  </a:cubicBezTo>
                  <a:cubicBezTo>
                    <a:pt x="31" y="174"/>
                    <a:pt x="26" y="165"/>
                    <a:pt x="22" y="158"/>
                  </a:cubicBezTo>
                  <a:cubicBezTo>
                    <a:pt x="18" y="151"/>
                    <a:pt x="21" y="153"/>
                    <a:pt x="19" y="147"/>
                  </a:cubicBezTo>
                  <a:cubicBezTo>
                    <a:pt x="17" y="142"/>
                    <a:pt x="18" y="142"/>
                    <a:pt x="13" y="136"/>
                  </a:cubicBezTo>
                  <a:cubicBezTo>
                    <a:pt x="9" y="130"/>
                    <a:pt x="7" y="130"/>
                    <a:pt x="7" y="122"/>
                  </a:cubicBezTo>
                  <a:cubicBezTo>
                    <a:pt x="7" y="114"/>
                    <a:pt x="10" y="116"/>
                    <a:pt x="5" y="110"/>
                  </a:cubicBezTo>
                  <a:cubicBezTo>
                    <a:pt x="0" y="103"/>
                    <a:pt x="3" y="99"/>
                    <a:pt x="3" y="93"/>
                  </a:cubicBezTo>
                  <a:cubicBezTo>
                    <a:pt x="3" y="87"/>
                    <a:pt x="1" y="84"/>
                    <a:pt x="1" y="77"/>
                  </a:cubicBezTo>
                  <a:cubicBezTo>
                    <a:pt x="5" y="67"/>
                    <a:pt x="13" y="58"/>
                    <a:pt x="23" y="52"/>
                  </a:cubicBezTo>
                  <a:cubicBezTo>
                    <a:pt x="29" y="49"/>
                    <a:pt x="46" y="46"/>
                    <a:pt x="54" y="44"/>
                  </a:cubicBezTo>
                  <a:cubicBezTo>
                    <a:pt x="63" y="42"/>
                    <a:pt x="69" y="38"/>
                    <a:pt x="79" y="38"/>
                  </a:cubicBezTo>
                  <a:cubicBezTo>
                    <a:pt x="84" y="38"/>
                    <a:pt x="88" y="41"/>
                    <a:pt x="95" y="42"/>
                  </a:cubicBezTo>
                  <a:cubicBezTo>
                    <a:pt x="103" y="43"/>
                    <a:pt x="112" y="43"/>
                    <a:pt x="116" y="45"/>
                  </a:cubicBezTo>
                  <a:cubicBezTo>
                    <a:pt x="136" y="52"/>
                    <a:pt x="138" y="77"/>
                    <a:pt x="151" y="90"/>
                  </a:cubicBezTo>
                  <a:cubicBezTo>
                    <a:pt x="154" y="94"/>
                    <a:pt x="158" y="95"/>
                    <a:pt x="161" y="100"/>
                  </a:cubicBezTo>
                  <a:cubicBezTo>
                    <a:pt x="164" y="104"/>
                    <a:pt x="164" y="109"/>
                    <a:pt x="168" y="113"/>
                  </a:cubicBezTo>
                  <a:cubicBezTo>
                    <a:pt x="173" y="119"/>
                    <a:pt x="192" y="119"/>
                    <a:pt x="190" y="129"/>
                  </a:cubicBezTo>
                  <a:cubicBezTo>
                    <a:pt x="193" y="140"/>
                    <a:pt x="186" y="157"/>
                    <a:pt x="198" y="141"/>
                  </a:cubicBezTo>
                  <a:cubicBezTo>
                    <a:pt x="209" y="126"/>
                    <a:pt x="212" y="139"/>
                    <a:pt x="216" y="130"/>
                  </a:cubicBezTo>
                  <a:cubicBezTo>
                    <a:pt x="215" y="132"/>
                    <a:pt x="215" y="132"/>
                    <a:pt x="215" y="132"/>
                  </a:cubicBezTo>
                  <a:cubicBezTo>
                    <a:pt x="215" y="129"/>
                    <a:pt x="215" y="122"/>
                    <a:pt x="217" y="119"/>
                  </a:cubicBezTo>
                  <a:cubicBezTo>
                    <a:pt x="220" y="115"/>
                    <a:pt x="226" y="116"/>
                    <a:pt x="228" y="112"/>
                  </a:cubicBezTo>
                  <a:cubicBezTo>
                    <a:pt x="233" y="104"/>
                    <a:pt x="228" y="97"/>
                    <a:pt x="236" y="90"/>
                  </a:cubicBezTo>
                  <a:cubicBezTo>
                    <a:pt x="235" y="91"/>
                    <a:pt x="235" y="91"/>
                    <a:pt x="235" y="91"/>
                  </a:cubicBezTo>
                  <a:cubicBezTo>
                    <a:pt x="247" y="85"/>
                    <a:pt x="269" y="81"/>
                    <a:pt x="269" y="71"/>
                  </a:cubicBezTo>
                  <a:cubicBezTo>
                    <a:pt x="262" y="86"/>
                    <a:pt x="247" y="73"/>
                    <a:pt x="242" y="68"/>
                  </a:cubicBezTo>
                  <a:cubicBezTo>
                    <a:pt x="239" y="67"/>
                    <a:pt x="243" y="61"/>
                    <a:pt x="243" y="61"/>
                  </a:cubicBezTo>
                  <a:cubicBezTo>
                    <a:pt x="241" y="58"/>
                    <a:pt x="246" y="55"/>
                    <a:pt x="245" y="53"/>
                  </a:cubicBezTo>
                  <a:cubicBezTo>
                    <a:pt x="244" y="50"/>
                    <a:pt x="244" y="46"/>
                    <a:pt x="243" y="41"/>
                  </a:cubicBezTo>
                  <a:cubicBezTo>
                    <a:pt x="245" y="28"/>
                    <a:pt x="247" y="13"/>
                    <a:pt x="249" y="7"/>
                  </a:cubicBezTo>
                  <a:cubicBezTo>
                    <a:pt x="258" y="2"/>
                    <a:pt x="272" y="0"/>
                    <a:pt x="286" y="3"/>
                  </a:cubicBezTo>
                  <a:cubicBezTo>
                    <a:pt x="299" y="5"/>
                    <a:pt x="309" y="11"/>
                    <a:pt x="316" y="19"/>
                  </a:cubicBezTo>
                  <a:cubicBezTo>
                    <a:pt x="315" y="25"/>
                    <a:pt x="314" y="33"/>
                    <a:pt x="313" y="43"/>
                  </a:cubicBezTo>
                  <a:cubicBezTo>
                    <a:pt x="311" y="45"/>
                    <a:pt x="316" y="51"/>
                    <a:pt x="314" y="55"/>
                  </a:cubicBezTo>
                  <a:cubicBezTo>
                    <a:pt x="311" y="60"/>
                    <a:pt x="315" y="60"/>
                    <a:pt x="314" y="69"/>
                  </a:cubicBezTo>
                  <a:cubicBezTo>
                    <a:pt x="312" y="78"/>
                    <a:pt x="316" y="77"/>
                    <a:pt x="310" y="76"/>
                  </a:cubicBezTo>
                  <a:cubicBezTo>
                    <a:pt x="300" y="76"/>
                    <a:pt x="280" y="83"/>
                    <a:pt x="276" y="69"/>
                  </a:cubicBezTo>
                  <a:cubicBezTo>
                    <a:pt x="275" y="83"/>
                    <a:pt x="295" y="84"/>
                    <a:pt x="311" y="88"/>
                  </a:cubicBezTo>
                  <a:close/>
                </a:path>
              </a:pathLst>
            </a:custGeom>
            <a:solidFill>
              <a:srgbClr val="DB8995"/>
            </a:solidFill>
            <a:ln w="9525">
              <a:noFill/>
              <a:round/>
              <a:headEnd/>
              <a:tailEnd/>
            </a:ln>
          </p:spPr>
          <p:txBody>
            <a:bodyPr/>
            <a:lstStyle/>
            <a:p>
              <a:endParaRPr lang="hu-HU"/>
            </a:p>
          </p:txBody>
        </p:sp>
        <p:sp>
          <p:nvSpPr>
            <p:cNvPr id="37308" name="Freeform 16"/>
            <p:cNvSpPr>
              <a:spLocks/>
            </p:cNvSpPr>
            <p:nvPr/>
          </p:nvSpPr>
          <p:spPr bwMode="auto">
            <a:xfrm>
              <a:off x="1757" y="598"/>
              <a:ext cx="342" cy="376"/>
            </a:xfrm>
            <a:custGeom>
              <a:avLst/>
              <a:gdLst>
                <a:gd name="T0" fmla="*/ 38 w 316"/>
                <a:gd name="T1" fmla="*/ 126 h 325"/>
                <a:gd name="T2" fmla="*/ 11 w 316"/>
                <a:gd name="T3" fmla="*/ 80 h 325"/>
                <a:gd name="T4" fmla="*/ 7 w 316"/>
                <a:gd name="T5" fmla="*/ 42 h 325"/>
                <a:gd name="T6" fmla="*/ 70 w 316"/>
                <a:gd name="T7" fmla="*/ 36 h 325"/>
                <a:gd name="T8" fmla="*/ 79 w 316"/>
                <a:gd name="T9" fmla="*/ 52 h 325"/>
                <a:gd name="T10" fmla="*/ 99 w 316"/>
                <a:gd name="T11" fmla="*/ 64 h 325"/>
                <a:gd name="T12" fmla="*/ 120 w 316"/>
                <a:gd name="T13" fmla="*/ 96 h 325"/>
                <a:gd name="T14" fmla="*/ 161 w 316"/>
                <a:gd name="T15" fmla="*/ 84 h 325"/>
                <a:gd name="T16" fmla="*/ 198 w 316"/>
                <a:gd name="T17" fmla="*/ 29 h 325"/>
                <a:gd name="T18" fmla="*/ 204 w 316"/>
                <a:gd name="T19" fmla="*/ 6 h 325"/>
                <a:gd name="T20" fmla="*/ 229 w 316"/>
                <a:gd name="T21" fmla="*/ 6 h 325"/>
                <a:gd name="T22" fmla="*/ 236 w 316"/>
                <a:gd name="T23" fmla="*/ 19 h 325"/>
                <a:gd name="T24" fmla="*/ 248 w 316"/>
                <a:gd name="T25" fmla="*/ 24 h 325"/>
                <a:gd name="T26" fmla="*/ 259 w 316"/>
                <a:gd name="T27" fmla="*/ 43 h 325"/>
                <a:gd name="T28" fmla="*/ 243 w 316"/>
                <a:gd name="T29" fmla="*/ 23 h 325"/>
                <a:gd name="T30" fmla="*/ 236 w 316"/>
                <a:gd name="T31" fmla="*/ 68 h 325"/>
                <a:gd name="T32" fmla="*/ 250 w 316"/>
                <a:gd name="T33" fmla="*/ 139 h 325"/>
                <a:gd name="T34" fmla="*/ 253 w 316"/>
                <a:gd name="T35" fmla="*/ 202 h 325"/>
                <a:gd name="T36" fmla="*/ 284 w 316"/>
                <a:gd name="T37" fmla="*/ 273 h 325"/>
                <a:gd name="T38" fmla="*/ 304 w 316"/>
                <a:gd name="T39" fmla="*/ 301 h 325"/>
                <a:gd name="T40" fmla="*/ 303 w 316"/>
                <a:gd name="T41" fmla="*/ 320 h 325"/>
                <a:gd name="T42" fmla="*/ 257 w 316"/>
                <a:gd name="T43" fmla="*/ 304 h 325"/>
                <a:gd name="T44" fmla="*/ 207 w 316"/>
                <a:gd name="T45" fmla="*/ 277 h 325"/>
                <a:gd name="T46" fmla="*/ 187 w 316"/>
                <a:gd name="T47" fmla="*/ 251 h 325"/>
                <a:gd name="T48" fmla="*/ 160 w 316"/>
                <a:gd name="T49" fmla="*/ 238 h 325"/>
                <a:gd name="T50" fmla="*/ 154 w 316"/>
                <a:gd name="T51" fmla="*/ 226 h 325"/>
                <a:gd name="T52" fmla="*/ 138 w 316"/>
                <a:gd name="T53" fmla="*/ 218 h 325"/>
                <a:gd name="T54" fmla="*/ 121 w 316"/>
                <a:gd name="T55" fmla="*/ 209 h 325"/>
                <a:gd name="T56" fmla="*/ 104 w 316"/>
                <a:gd name="T57" fmla="*/ 203 h 325"/>
                <a:gd name="T58" fmla="*/ 83 w 316"/>
                <a:gd name="T59" fmla="*/ 168 h 325"/>
                <a:gd name="T60" fmla="*/ 52 w 316"/>
                <a:gd name="T61" fmla="*/ 135 h 3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6"/>
                <a:gd name="T94" fmla="*/ 0 h 325"/>
                <a:gd name="T95" fmla="*/ 316 w 316"/>
                <a:gd name="T96" fmla="*/ 325 h 3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6" h="325">
                  <a:moveTo>
                    <a:pt x="38" y="126"/>
                  </a:moveTo>
                  <a:cubicBezTo>
                    <a:pt x="22" y="119"/>
                    <a:pt x="17" y="94"/>
                    <a:pt x="11" y="80"/>
                  </a:cubicBezTo>
                  <a:cubicBezTo>
                    <a:pt x="7" y="67"/>
                    <a:pt x="0" y="55"/>
                    <a:pt x="7" y="42"/>
                  </a:cubicBezTo>
                  <a:cubicBezTo>
                    <a:pt x="18" y="25"/>
                    <a:pt x="57" y="21"/>
                    <a:pt x="70" y="36"/>
                  </a:cubicBezTo>
                  <a:cubicBezTo>
                    <a:pt x="74" y="41"/>
                    <a:pt x="75" y="48"/>
                    <a:pt x="79" y="52"/>
                  </a:cubicBezTo>
                  <a:cubicBezTo>
                    <a:pt x="84" y="57"/>
                    <a:pt x="93" y="59"/>
                    <a:pt x="99" y="64"/>
                  </a:cubicBezTo>
                  <a:cubicBezTo>
                    <a:pt x="109" y="72"/>
                    <a:pt x="116" y="84"/>
                    <a:pt x="120" y="96"/>
                  </a:cubicBezTo>
                  <a:cubicBezTo>
                    <a:pt x="127" y="116"/>
                    <a:pt x="148" y="96"/>
                    <a:pt x="161" y="84"/>
                  </a:cubicBezTo>
                  <a:cubicBezTo>
                    <a:pt x="177" y="69"/>
                    <a:pt x="192" y="51"/>
                    <a:pt x="198" y="29"/>
                  </a:cubicBezTo>
                  <a:cubicBezTo>
                    <a:pt x="199" y="21"/>
                    <a:pt x="197" y="12"/>
                    <a:pt x="204" y="6"/>
                  </a:cubicBezTo>
                  <a:cubicBezTo>
                    <a:pt x="210" y="0"/>
                    <a:pt x="223" y="0"/>
                    <a:pt x="229" y="6"/>
                  </a:cubicBezTo>
                  <a:cubicBezTo>
                    <a:pt x="232" y="10"/>
                    <a:pt x="231" y="15"/>
                    <a:pt x="236" y="19"/>
                  </a:cubicBezTo>
                  <a:cubicBezTo>
                    <a:pt x="239" y="21"/>
                    <a:pt x="245" y="22"/>
                    <a:pt x="248" y="24"/>
                  </a:cubicBezTo>
                  <a:cubicBezTo>
                    <a:pt x="259" y="28"/>
                    <a:pt x="260" y="32"/>
                    <a:pt x="259" y="43"/>
                  </a:cubicBezTo>
                  <a:cubicBezTo>
                    <a:pt x="257" y="30"/>
                    <a:pt x="251" y="30"/>
                    <a:pt x="243" y="23"/>
                  </a:cubicBezTo>
                  <a:cubicBezTo>
                    <a:pt x="248" y="38"/>
                    <a:pt x="238" y="53"/>
                    <a:pt x="236" y="68"/>
                  </a:cubicBezTo>
                  <a:cubicBezTo>
                    <a:pt x="234" y="92"/>
                    <a:pt x="246" y="116"/>
                    <a:pt x="250" y="139"/>
                  </a:cubicBezTo>
                  <a:cubicBezTo>
                    <a:pt x="253" y="161"/>
                    <a:pt x="248" y="181"/>
                    <a:pt x="253" y="202"/>
                  </a:cubicBezTo>
                  <a:cubicBezTo>
                    <a:pt x="260" y="226"/>
                    <a:pt x="270" y="252"/>
                    <a:pt x="284" y="273"/>
                  </a:cubicBezTo>
                  <a:cubicBezTo>
                    <a:pt x="290" y="282"/>
                    <a:pt x="298" y="291"/>
                    <a:pt x="304" y="301"/>
                  </a:cubicBezTo>
                  <a:cubicBezTo>
                    <a:pt x="309" y="309"/>
                    <a:pt x="316" y="317"/>
                    <a:pt x="303" y="320"/>
                  </a:cubicBezTo>
                  <a:cubicBezTo>
                    <a:pt x="284" y="325"/>
                    <a:pt x="276" y="306"/>
                    <a:pt x="257" y="304"/>
                  </a:cubicBezTo>
                  <a:cubicBezTo>
                    <a:pt x="237" y="302"/>
                    <a:pt x="217" y="295"/>
                    <a:pt x="207" y="277"/>
                  </a:cubicBezTo>
                  <a:cubicBezTo>
                    <a:pt x="201" y="266"/>
                    <a:pt x="198" y="257"/>
                    <a:pt x="187" y="251"/>
                  </a:cubicBezTo>
                  <a:cubicBezTo>
                    <a:pt x="177" y="246"/>
                    <a:pt x="166" y="246"/>
                    <a:pt x="160" y="238"/>
                  </a:cubicBezTo>
                  <a:cubicBezTo>
                    <a:pt x="158" y="234"/>
                    <a:pt x="158" y="230"/>
                    <a:pt x="154" y="226"/>
                  </a:cubicBezTo>
                  <a:cubicBezTo>
                    <a:pt x="149" y="222"/>
                    <a:pt x="144" y="221"/>
                    <a:pt x="138" y="218"/>
                  </a:cubicBezTo>
                  <a:cubicBezTo>
                    <a:pt x="133" y="215"/>
                    <a:pt x="127" y="212"/>
                    <a:pt x="121" y="209"/>
                  </a:cubicBezTo>
                  <a:cubicBezTo>
                    <a:pt x="116" y="207"/>
                    <a:pt x="109" y="207"/>
                    <a:pt x="104" y="203"/>
                  </a:cubicBezTo>
                  <a:cubicBezTo>
                    <a:pt x="102" y="201"/>
                    <a:pt x="92" y="186"/>
                    <a:pt x="83" y="168"/>
                  </a:cubicBezTo>
                  <a:cubicBezTo>
                    <a:pt x="74" y="152"/>
                    <a:pt x="67" y="133"/>
                    <a:pt x="52" y="135"/>
                  </a:cubicBezTo>
                </a:path>
              </a:pathLst>
            </a:custGeom>
            <a:solidFill>
              <a:srgbClr val="E29CA7"/>
            </a:solidFill>
            <a:ln w="9525">
              <a:noFill/>
              <a:round/>
              <a:headEnd/>
              <a:tailEnd/>
            </a:ln>
          </p:spPr>
          <p:txBody>
            <a:bodyPr/>
            <a:lstStyle/>
            <a:p>
              <a:endParaRPr lang="hu-HU"/>
            </a:p>
          </p:txBody>
        </p:sp>
        <p:sp>
          <p:nvSpPr>
            <p:cNvPr id="37309" name="Freeform 17"/>
            <p:cNvSpPr>
              <a:spLocks/>
            </p:cNvSpPr>
            <p:nvPr/>
          </p:nvSpPr>
          <p:spPr bwMode="auto">
            <a:xfrm>
              <a:off x="1817" y="703"/>
              <a:ext cx="93" cy="77"/>
            </a:xfrm>
            <a:custGeom>
              <a:avLst/>
              <a:gdLst>
                <a:gd name="T0" fmla="*/ 20 w 86"/>
                <a:gd name="T1" fmla="*/ 66 h 66"/>
                <a:gd name="T2" fmla="*/ 26 w 86"/>
                <a:gd name="T3" fmla="*/ 41 h 66"/>
                <a:gd name="T4" fmla="*/ 47 w 86"/>
                <a:gd name="T5" fmla="*/ 33 h 66"/>
                <a:gd name="T6" fmla="*/ 68 w 86"/>
                <a:gd name="T7" fmla="*/ 18 h 66"/>
                <a:gd name="T8" fmla="*/ 83 w 86"/>
                <a:gd name="T9" fmla="*/ 1 h 66"/>
                <a:gd name="T10" fmla="*/ 58 w 86"/>
                <a:gd name="T11" fmla="*/ 12 h 66"/>
                <a:gd name="T12" fmla="*/ 41 w 86"/>
                <a:gd name="T13" fmla="*/ 24 h 66"/>
                <a:gd name="T14" fmla="*/ 19 w 86"/>
                <a:gd name="T15" fmla="*/ 30 h 66"/>
                <a:gd name="T16" fmla="*/ 0 w 86"/>
                <a:gd name="T17" fmla="*/ 5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66"/>
                <a:gd name="T29" fmla="*/ 86 w 8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66">
                  <a:moveTo>
                    <a:pt x="20" y="66"/>
                  </a:moveTo>
                  <a:cubicBezTo>
                    <a:pt x="17" y="58"/>
                    <a:pt x="18" y="46"/>
                    <a:pt x="26" y="41"/>
                  </a:cubicBezTo>
                  <a:cubicBezTo>
                    <a:pt x="31" y="36"/>
                    <a:pt x="40" y="36"/>
                    <a:pt x="47" y="33"/>
                  </a:cubicBezTo>
                  <a:cubicBezTo>
                    <a:pt x="55" y="29"/>
                    <a:pt x="60" y="23"/>
                    <a:pt x="68" y="18"/>
                  </a:cubicBezTo>
                  <a:cubicBezTo>
                    <a:pt x="72" y="14"/>
                    <a:pt x="86" y="9"/>
                    <a:pt x="83" y="1"/>
                  </a:cubicBezTo>
                  <a:cubicBezTo>
                    <a:pt x="77" y="0"/>
                    <a:pt x="64" y="8"/>
                    <a:pt x="58" y="12"/>
                  </a:cubicBezTo>
                  <a:cubicBezTo>
                    <a:pt x="53" y="15"/>
                    <a:pt x="47" y="22"/>
                    <a:pt x="41" y="24"/>
                  </a:cubicBezTo>
                  <a:cubicBezTo>
                    <a:pt x="35" y="27"/>
                    <a:pt x="26" y="27"/>
                    <a:pt x="19" y="30"/>
                  </a:cubicBezTo>
                  <a:cubicBezTo>
                    <a:pt x="8" y="34"/>
                    <a:pt x="3" y="41"/>
                    <a:pt x="0" y="51"/>
                  </a:cubicBezTo>
                </a:path>
              </a:pathLst>
            </a:custGeom>
            <a:solidFill>
              <a:srgbClr val="DB8995"/>
            </a:solidFill>
            <a:ln w="9525">
              <a:noFill/>
              <a:round/>
              <a:headEnd/>
              <a:tailEnd/>
            </a:ln>
          </p:spPr>
          <p:txBody>
            <a:bodyPr/>
            <a:lstStyle/>
            <a:p>
              <a:endParaRPr lang="hu-HU"/>
            </a:p>
          </p:txBody>
        </p:sp>
        <p:sp>
          <p:nvSpPr>
            <p:cNvPr id="37310" name="Freeform 18"/>
            <p:cNvSpPr>
              <a:spLocks/>
            </p:cNvSpPr>
            <p:nvPr/>
          </p:nvSpPr>
          <p:spPr bwMode="auto">
            <a:xfrm>
              <a:off x="2048" y="475"/>
              <a:ext cx="221" cy="495"/>
            </a:xfrm>
            <a:custGeom>
              <a:avLst/>
              <a:gdLst>
                <a:gd name="T0" fmla="*/ 23 w 204"/>
                <a:gd name="T1" fmla="*/ 7 h 428"/>
                <a:gd name="T2" fmla="*/ 42 w 204"/>
                <a:gd name="T3" fmla="*/ 4 h 428"/>
                <a:gd name="T4" fmla="*/ 62 w 204"/>
                <a:gd name="T5" fmla="*/ 1 h 428"/>
                <a:gd name="T6" fmla="*/ 81 w 204"/>
                <a:gd name="T7" fmla="*/ 2 h 428"/>
                <a:gd name="T8" fmla="*/ 92 w 204"/>
                <a:gd name="T9" fmla="*/ 5 h 428"/>
                <a:gd name="T10" fmla="*/ 105 w 204"/>
                <a:gd name="T11" fmla="*/ 9 h 428"/>
                <a:gd name="T12" fmla="*/ 126 w 204"/>
                <a:gd name="T13" fmla="*/ 11 h 428"/>
                <a:gd name="T14" fmla="*/ 142 w 204"/>
                <a:gd name="T15" fmla="*/ 16 h 428"/>
                <a:gd name="T16" fmla="*/ 157 w 204"/>
                <a:gd name="T17" fmla="*/ 25 h 428"/>
                <a:gd name="T18" fmla="*/ 168 w 204"/>
                <a:gd name="T19" fmla="*/ 38 h 428"/>
                <a:gd name="T20" fmla="*/ 184 w 204"/>
                <a:gd name="T21" fmla="*/ 73 h 428"/>
                <a:gd name="T22" fmla="*/ 186 w 204"/>
                <a:gd name="T23" fmla="*/ 89 h 428"/>
                <a:gd name="T24" fmla="*/ 162 w 204"/>
                <a:gd name="T25" fmla="*/ 129 h 428"/>
                <a:gd name="T26" fmla="*/ 175 w 204"/>
                <a:gd name="T27" fmla="*/ 144 h 428"/>
                <a:gd name="T28" fmla="*/ 184 w 204"/>
                <a:gd name="T29" fmla="*/ 149 h 428"/>
                <a:gd name="T30" fmla="*/ 188 w 204"/>
                <a:gd name="T31" fmla="*/ 162 h 428"/>
                <a:gd name="T32" fmla="*/ 188 w 204"/>
                <a:gd name="T33" fmla="*/ 198 h 428"/>
                <a:gd name="T34" fmla="*/ 190 w 204"/>
                <a:gd name="T35" fmla="*/ 217 h 428"/>
                <a:gd name="T36" fmla="*/ 191 w 204"/>
                <a:gd name="T37" fmla="*/ 229 h 428"/>
                <a:gd name="T38" fmla="*/ 193 w 204"/>
                <a:gd name="T39" fmla="*/ 243 h 428"/>
                <a:gd name="T40" fmla="*/ 196 w 204"/>
                <a:gd name="T41" fmla="*/ 265 h 428"/>
                <a:gd name="T42" fmla="*/ 197 w 204"/>
                <a:gd name="T43" fmla="*/ 282 h 428"/>
                <a:gd name="T44" fmla="*/ 194 w 204"/>
                <a:gd name="T45" fmla="*/ 290 h 428"/>
                <a:gd name="T46" fmla="*/ 182 w 204"/>
                <a:gd name="T47" fmla="*/ 288 h 428"/>
                <a:gd name="T48" fmla="*/ 174 w 204"/>
                <a:gd name="T49" fmla="*/ 300 h 428"/>
                <a:gd name="T50" fmla="*/ 188 w 204"/>
                <a:gd name="T51" fmla="*/ 314 h 428"/>
                <a:gd name="T52" fmla="*/ 194 w 204"/>
                <a:gd name="T53" fmla="*/ 328 h 428"/>
                <a:gd name="T54" fmla="*/ 199 w 204"/>
                <a:gd name="T55" fmla="*/ 345 h 428"/>
                <a:gd name="T56" fmla="*/ 196 w 204"/>
                <a:gd name="T57" fmla="*/ 356 h 428"/>
                <a:gd name="T58" fmla="*/ 189 w 204"/>
                <a:gd name="T59" fmla="*/ 355 h 428"/>
                <a:gd name="T60" fmla="*/ 182 w 204"/>
                <a:gd name="T61" fmla="*/ 339 h 428"/>
                <a:gd name="T62" fmla="*/ 174 w 204"/>
                <a:gd name="T63" fmla="*/ 349 h 428"/>
                <a:gd name="T64" fmla="*/ 182 w 204"/>
                <a:gd name="T65" fmla="*/ 375 h 428"/>
                <a:gd name="T66" fmla="*/ 184 w 204"/>
                <a:gd name="T67" fmla="*/ 397 h 428"/>
                <a:gd name="T68" fmla="*/ 178 w 204"/>
                <a:gd name="T69" fmla="*/ 416 h 428"/>
                <a:gd name="T70" fmla="*/ 161 w 204"/>
                <a:gd name="T71" fmla="*/ 427 h 428"/>
                <a:gd name="T72" fmla="*/ 132 w 204"/>
                <a:gd name="T73" fmla="*/ 414 h 428"/>
                <a:gd name="T74" fmla="*/ 120 w 204"/>
                <a:gd name="T75" fmla="*/ 399 h 428"/>
                <a:gd name="T76" fmla="*/ 106 w 204"/>
                <a:gd name="T77" fmla="*/ 377 h 428"/>
                <a:gd name="T78" fmla="*/ 90 w 204"/>
                <a:gd name="T79" fmla="*/ 340 h 428"/>
                <a:gd name="T80" fmla="*/ 80 w 204"/>
                <a:gd name="T81" fmla="*/ 318 h 428"/>
                <a:gd name="T82" fmla="*/ 68 w 204"/>
                <a:gd name="T83" fmla="*/ 288 h 428"/>
                <a:gd name="T84" fmla="*/ 59 w 204"/>
                <a:gd name="T85" fmla="*/ 261 h 428"/>
                <a:gd name="T86" fmla="*/ 35 w 204"/>
                <a:gd name="T87" fmla="*/ 213 h 428"/>
                <a:gd name="T88" fmla="*/ 24 w 204"/>
                <a:gd name="T89" fmla="*/ 186 h 428"/>
                <a:gd name="T90" fmla="*/ 2 w 204"/>
                <a:gd name="T91" fmla="*/ 134 h 428"/>
                <a:gd name="T92" fmla="*/ 24 w 204"/>
                <a:gd name="T93" fmla="*/ 102 h 428"/>
                <a:gd name="T94" fmla="*/ 2 w 204"/>
                <a:gd name="T95" fmla="*/ 122 h 428"/>
                <a:gd name="T96" fmla="*/ 2 w 204"/>
                <a:gd name="T97" fmla="*/ 121 h 428"/>
                <a:gd name="T98" fmla="*/ 5 w 204"/>
                <a:gd name="T99" fmla="*/ 65 h 428"/>
                <a:gd name="T100" fmla="*/ 3 w 204"/>
                <a:gd name="T101" fmla="*/ 60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4"/>
                <a:gd name="T154" fmla="*/ 0 h 428"/>
                <a:gd name="T155" fmla="*/ 204 w 204"/>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4" h="428">
                  <a:moveTo>
                    <a:pt x="23" y="7"/>
                  </a:moveTo>
                  <a:cubicBezTo>
                    <a:pt x="30" y="5"/>
                    <a:pt x="39" y="4"/>
                    <a:pt x="42" y="4"/>
                  </a:cubicBezTo>
                  <a:cubicBezTo>
                    <a:pt x="47" y="4"/>
                    <a:pt x="57" y="2"/>
                    <a:pt x="62" y="1"/>
                  </a:cubicBezTo>
                  <a:cubicBezTo>
                    <a:pt x="68" y="0"/>
                    <a:pt x="75" y="2"/>
                    <a:pt x="81" y="2"/>
                  </a:cubicBezTo>
                  <a:cubicBezTo>
                    <a:pt x="87" y="2"/>
                    <a:pt x="89" y="5"/>
                    <a:pt x="92" y="5"/>
                  </a:cubicBezTo>
                  <a:cubicBezTo>
                    <a:pt x="96" y="5"/>
                    <a:pt x="102" y="8"/>
                    <a:pt x="105" y="9"/>
                  </a:cubicBezTo>
                  <a:cubicBezTo>
                    <a:pt x="108" y="9"/>
                    <a:pt x="119" y="9"/>
                    <a:pt x="126" y="11"/>
                  </a:cubicBezTo>
                  <a:cubicBezTo>
                    <a:pt x="132" y="13"/>
                    <a:pt x="136" y="16"/>
                    <a:pt x="142" y="16"/>
                  </a:cubicBezTo>
                  <a:cubicBezTo>
                    <a:pt x="148" y="16"/>
                    <a:pt x="150" y="21"/>
                    <a:pt x="157" y="25"/>
                  </a:cubicBezTo>
                  <a:cubicBezTo>
                    <a:pt x="164" y="29"/>
                    <a:pt x="164" y="35"/>
                    <a:pt x="168" y="38"/>
                  </a:cubicBezTo>
                  <a:cubicBezTo>
                    <a:pt x="172" y="40"/>
                    <a:pt x="184" y="66"/>
                    <a:pt x="184" y="73"/>
                  </a:cubicBezTo>
                  <a:cubicBezTo>
                    <a:pt x="184" y="81"/>
                    <a:pt x="187" y="82"/>
                    <a:pt x="186" y="89"/>
                  </a:cubicBezTo>
                  <a:cubicBezTo>
                    <a:pt x="185" y="96"/>
                    <a:pt x="186" y="111"/>
                    <a:pt x="162" y="129"/>
                  </a:cubicBezTo>
                  <a:cubicBezTo>
                    <a:pt x="146" y="139"/>
                    <a:pt x="172" y="144"/>
                    <a:pt x="175" y="144"/>
                  </a:cubicBezTo>
                  <a:cubicBezTo>
                    <a:pt x="179" y="144"/>
                    <a:pt x="184" y="149"/>
                    <a:pt x="184" y="149"/>
                  </a:cubicBezTo>
                  <a:cubicBezTo>
                    <a:pt x="184" y="149"/>
                    <a:pt x="186" y="157"/>
                    <a:pt x="188" y="162"/>
                  </a:cubicBezTo>
                  <a:cubicBezTo>
                    <a:pt x="190" y="168"/>
                    <a:pt x="187" y="192"/>
                    <a:pt x="188" y="198"/>
                  </a:cubicBezTo>
                  <a:cubicBezTo>
                    <a:pt x="189" y="204"/>
                    <a:pt x="185" y="211"/>
                    <a:pt x="190" y="217"/>
                  </a:cubicBezTo>
                  <a:cubicBezTo>
                    <a:pt x="195" y="222"/>
                    <a:pt x="189" y="225"/>
                    <a:pt x="191" y="229"/>
                  </a:cubicBezTo>
                  <a:cubicBezTo>
                    <a:pt x="193" y="233"/>
                    <a:pt x="193" y="238"/>
                    <a:pt x="193" y="243"/>
                  </a:cubicBezTo>
                  <a:cubicBezTo>
                    <a:pt x="193" y="248"/>
                    <a:pt x="189" y="254"/>
                    <a:pt x="196" y="265"/>
                  </a:cubicBezTo>
                  <a:cubicBezTo>
                    <a:pt x="204" y="276"/>
                    <a:pt x="195" y="274"/>
                    <a:pt x="197" y="282"/>
                  </a:cubicBezTo>
                  <a:cubicBezTo>
                    <a:pt x="199" y="289"/>
                    <a:pt x="194" y="290"/>
                    <a:pt x="194" y="290"/>
                  </a:cubicBezTo>
                  <a:cubicBezTo>
                    <a:pt x="194" y="290"/>
                    <a:pt x="187" y="294"/>
                    <a:pt x="182" y="288"/>
                  </a:cubicBezTo>
                  <a:cubicBezTo>
                    <a:pt x="177" y="283"/>
                    <a:pt x="175" y="295"/>
                    <a:pt x="174" y="300"/>
                  </a:cubicBezTo>
                  <a:cubicBezTo>
                    <a:pt x="173" y="305"/>
                    <a:pt x="178" y="305"/>
                    <a:pt x="188" y="314"/>
                  </a:cubicBezTo>
                  <a:cubicBezTo>
                    <a:pt x="198" y="322"/>
                    <a:pt x="190" y="318"/>
                    <a:pt x="194" y="328"/>
                  </a:cubicBezTo>
                  <a:cubicBezTo>
                    <a:pt x="198" y="338"/>
                    <a:pt x="198" y="337"/>
                    <a:pt x="199" y="345"/>
                  </a:cubicBezTo>
                  <a:cubicBezTo>
                    <a:pt x="200" y="354"/>
                    <a:pt x="198" y="353"/>
                    <a:pt x="196" y="356"/>
                  </a:cubicBezTo>
                  <a:cubicBezTo>
                    <a:pt x="194" y="359"/>
                    <a:pt x="193" y="360"/>
                    <a:pt x="189" y="355"/>
                  </a:cubicBezTo>
                  <a:cubicBezTo>
                    <a:pt x="185" y="350"/>
                    <a:pt x="188" y="345"/>
                    <a:pt x="182" y="339"/>
                  </a:cubicBezTo>
                  <a:cubicBezTo>
                    <a:pt x="175" y="332"/>
                    <a:pt x="178" y="343"/>
                    <a:pt x="174" y="349"/>
                  </a:cubicBezTo>
                  <a:cubicBezTo>
                    <a:pt x="171" y="356"/>
                    <a:pt x="178" y="362"/>
                    <a:pt x="182" y="375"/>
                  </a:cubicBezTo>
                  <a:cubicBezTo>
                    <a:pt x="186" y="387"/>
                    <a:pt x="183" y="387"/>
                    <a:pt x="184" y="397"/>
                  </a:cubicBezTo>
                  <a:cubicBezTo>
                    <a:pt x="185" y="406"/>
                    <a:pt x="181" y="409"/>
                    <a:pt x="178" y="416"/>
                  </a:cubicBezTo>
                  <a:cubicBezTo>
                    <a:pt x="174" y="423"/>
                    <a:pt x="170" y="425"/>
                    <a:pt x="161" y="427"/>
                  </a:cubicBezTo>
                  <a:cubicBezTo>
                    <a:pt x="151" y="428"/>
                    <a:pt x="135" y="423"/>
                    <a:pt x="132" y="414"/>
                  </a:cubicBezTo>
                  <a:cubicBezTo>
                    <a:pt x="129" y="405"/>
                    <a:pt x="129" y="412"/>
                    <a:pt x="120" y="399"/>
                  </a:cubicBezTo>
                  <a:cubicBezTo>
                    <a:pt x="112" y="385"/>
                    <a:pt x="110" y="390"/>
                    <a:pt x="106" y="377"/>
                  </a:cubicBezTo>
                  <a:cubicBezTo>
                    <a:pt x="102" y="365"/>
                    <a:pt x="99" y="350"/>
                    <a:pt x="90" y="340"/>
                  </a:cubicBezTo>
                  <a:cubicBezTo>
                    <a:pt x="82" y="329"/>
                    <a:pt x="83" y="328"/>
                    <a:pt x="80" y="318"/>
                  </a:cubicBezTo>
                  <a:cubicBezTo>
                    <a:pt x="77" y="309"/>
                    <a:pt x="76" y="304"/>
                    <a:pt x="68" y="288"/>
                  </a:cubicBezTo>
                  <a:cubicBezTo>
                    <a:pt x="59" y="273"/>
                    <a:pt x="62" y="274"/>
                    <a:pt x="59" y="261"/>
                  </a:cubicBezTo>
                  <a:cubicBezTo>
                    <a:pt x="56" y="249"/>
                    <a:pt x="36" y="226"/>
                    <a:pt x="35" y="213"/>
                  </a:cubicBezTo>
                  <a:cubicBezTo>
                    <a:pt x="34" y="199"/>
                    <a:pt x="28" y="204"/>
                    <a:pt x="24" y="186"/>
                  </a:cubicBezTo>
                  <a:cubicBezTo>
                    <a:pt x="20" y="167"/>
                    <a:pt x="0" y="156"/>
                    <a:pt x="2" y="134"/>
                  </a:cubicBezTo>
                  <a:cubicBezTo>
                    <a:pt x="16" y="129"/>
                    <a:pt x="24" y="119"/>
                    <a:pt x="24" y="102"/>
                  </a:cubicBezTo>
                  <a:cubicBezTo>
                    <a:pt x="22" y="117"/>
                    <a:pt x="14" y="121"/>
                    <a:pt x="2" y="122"/>
                  </a:cubicBezTo>
                  <a:cubicBezTo>
                    <a:pt x="2" y="121"/>
                    <a:pt x="2" y="121"/>
                    <a:pt x="2" y="121"/>
                  </a:cubicBezTo>
                  <a:cubicBezTo>
                    <a:pt x="1" y="100"/>
                    <a:pt x="3" y="75"/>
                    <a:pt x="5" y="65"/>
                  </a:cubicBezTo>
                  <a:cubicBezTo>
                    <a:pt x="5" y="63"/>
                    <a:pt x="5" y="61"/>
                    <a:pt x="3" y="60"/>
                  </a:cubicBezTo>
                </a:path>
              </a:pathLst>
            </a:custGeom>
            <a:solidFill>
              <a:srgbClr val="DB8995"/>
            </a:solidFill>
            <a:ln w="9525">
              <a:noFill/>
              <a:round/>
              <a:headEnd/>
              <a:tailEnd/>
            </a:ln>
          </p:spPr>
          <p:txBody>
            <a:bodyPr/>
            <a:lstStyle/>
            <a:p>
              <a:endParaRPr lang="hu-HU"/>
            </a:p>
          </p:txBody>
        </p:sp>
        <p:sp>
          <p:nvSpPr>
            <p:cNvPr id="37311" name="Freeform 19"/>
            <p:cNvSpPr>
              <a:spLocks/>
            </p:cNvSpPr>
            <p:nvPr/>
          </p:nvSpPr>
          <p:spPr bwMode="auto">
            <a:xfrm>
              <a:off x="1578" y="539"/>
              <a:ext cx="74" cy="52"/>
            </a:xfrm>
            <a:custGeom>
              <a:avLst/>
              <a:gdLst>
                <a:gd name="T0" fmla="*/ 60 w 69"/>
                <a:gd name="T1" fmla="*/ 45 h 45"/>
                <a:gd name="T2" fmla="*/ 69 w 69"/>
                <a:gd name="T3" fmla="*/ 1 h 45"/>
                <a:gd name="T4" fmla="*/ 15 w 69"/>
                <a:gd name="T5" fmla="*/ 2 h 45"/>
                <a:gd name="T6" fmla="*/ 19 w 69"/>
                <a:gd name="T7" fmla="*/ 43 h 45"/>
                <a:gd name="T8" fmla="*/ 60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0" y="45"/>
                  </a:moveTo>
                  <a:cubicBezTo>
                    <a:pt x="62" y="26"/>
                    <a:pt x="65" y="12"/>
                    <a:pt x="69" y="1"/>
                  </a:cubicBezTo>
                  <a:cubicBezTo>
                    <a:pt x="50" y="0"/>
                    <a:pt x="22" y="1"/>
                    <a:pt x="15" y="2"/>
                  </a:cubicBezTo>
                  <a:cubicBezTo>
                    <a:pt x="6" y="3"/>
                    <a:pt x="0" y="39"/>
                    <a:pt x="19" y="43"/>
                  </a:cubicBezTo>
                  <a:cubicBezTo>
                    <a:pt x="29" y="45"/>
                    <a:pt x="44" y="45"/>
                    <a:pt x="60" y="45"/>
                  </a:cubicBezTo>
                  <a:close/>
                </a:path>
              </a:pathLst>
            </a:custGeom>
            <a:solidFill>
              <a:srgbClr val="F79374"/>
            </a:solidFill>
            <a:ln w="9525">
              <a:noFill/>
              <a:round/>
              <a:headEnd/>
              <a:tailEnd/>
            </a:ln>
          </p:spPr>
          <p:txBody>
            <a:bodyPr/>
            <a:lstStyle/>
            <a:p>
              <a:endParaRPr lang="hu-HU"/>
            </a:p>
          </p:txBody>
        </p:sp>
        <p:sp>
          <p:nvSpPr>
            <p:cNvPr id="37312" name="Freeform 20"/>
            <p:cNvSpPr>
              <a:spLocks/>
            </p:cNvSpPr>
            <p:nvPr/>
          </p:nvSpPr>
          <p:spPr bwMode="auto">
            <a:xfrm>
              <a:off x="1610" y="316"/>
              <a:ext cx="52" cy="26"/>
            </a:xfrm>
            <a:custGeom>
              <a:avLst/>
              <a:gdLst>
                <a:gd name="T0" fmla="*/ 48 w 48"/>
                <a:gd name="T1" fmla="*/ 0 h 23"/>
                <a:gd name="T2" fmla="*/ 10 w 48"/>
                <a:gd name="T3" fmla="*/ 4 h 23"/>
                <a:gd name="T4" fmla="*/ 0 w 48"/>
                <a:gd name="T5" fmla="*/ 23 h 23"/>
                <a:gd name="T6" fmla="*/ 0 60000 65536"/>
                <a:gd name="T7" fmla="*/ 0 60000 65536"/>
                <a:gd name="T8" fmla="*/ 0 60000 65536"/>
                <a:gd name="T9" fmla="*/ 0 w 48"/>
                <a:gd name="T10" fmla="*/ 0 h 23"/>
                <a:gd name="T11" fmla="*/ 48 w 48"/>
                <a:gd name="T12" fmla="*/ 23 h 23"/>
              </a:gdLst>
              <a:ahLst/>
              <a:cxnLst>
                <a:cxn ang="T6">
                  <a:pos x="T0" y="T1"/>
                </a:cxn>
                <a:cxn ang="T7">
                  <a:pos x="T2" y="T3"/>
                </a:cxn>
                <a:cxn ang="T8">
                  <a:pos x="T4" y="T5"/>
                </a:cxn>
              </a:cxnLst>
              <a:rect l="T9" t="T10" r="T11" b="T12"/>
              <a:pathLst>
                <a:path w="48" h="23">
                  <a:moveTo>
                    <a:pt x="48" y="0"/>
                  </a:moveTo>
                  <a:cubicBezTo>
                    <a:pt x="34" y="0"/>
                    <a:pt x="17" y="4"/>
                    <a:pt x="10" y="4"/>
                  </a:cubicBezTo>
                  <a:cubicBezTo>
                    <a:pt x="4" y="6"/>
                    <a:pt x="0" y="14"/>
                    <a:pt x="0" y="23"/>
                  </a:cubicBezTo>
                </a:path>
              </a:pathLst>
            </a:custGeom>
            <a:solidFill>
              <a:srgbClr val="EEB1D7"/>
            </a:solidFill>
            <a:ln w="9525">
              <a:noFill/>
              <a:round/>
              <a:headEnd/>
              <a:tailEnd/>
            </a:ln>
          </p:spPr>
          <p:txBody>
            <a:bodyPr/>
            <a:lstStyle/>
            <a:p>
              <a:endParaRPr lang="hu-HU"/>
            </a:p>
          </p:txBody>
        </p:sp>
        <p:sp>
          <p:nvSpPr>
            <p:cNvPr id="37313" name="Freeform 21"/>
            <p:cNvSpPr>
              <a:spLocks/>
            </p:cNvSpPr>
            <p:nvPr/>
          </p:nvSpPr>
          <p:spPr bwMode="auto">
            <a:xfrm>
              <a:off x="1618" y="266"/>
              <a:ext cx="66" cy="24"/>
            </a:xfrm>
            <a:custGeom>
              <a:avLst/>
              <a:gdLst>
                <a:gd name="T0" fmla="*/ 61 w 61"/>
                <a:gd name="T1" fmla="*/ 11 h 21"/>
                <a:gd name="T2" fmla="*/ 16 w 61"/>
                <a:gd name="T3" fmla="*/ 0 h 21"/>
                <a:gd name="T4" fmla="*/ 0 w 61"/>
                <a:gd name="T5" fmla="*/ 21 h 21"/>
                <a:gd name="T6" fmla="*/ 0 60000 65536"/>
                <a:gd name="T7" fmla="*/ 0 60000 65536"/>
                <a:gd name="T8" fmla="*/ 0 60000 65536"/>
                <a:gd name="T9" fmla="*/ 0 w 61"/>
                <a:gd name="T10" fmla="*/ 0 h 21"/>
                <a:gd name="T11" fmla="*/ 61 w 61"/>
                <a:gd name="T12" fmla="*/ 21 h 21"/>
              </a:gdLst>
              <a:ahLst/>
              <a:cxnLst>
                <a:cxn ang="T6">
                  <a:pos x="T0" y="T1"/>
                </a:cxn>
                <a:cxn ang="T7">
                  <a:pos x="T2" y="T3"/>
                </a:cxn>
                <a:cxn ang="T8">
                  <a:pos x="T4" y="T5"/>
                </a:cxn>
              </a:cxnLst>
              <a:rect l="T9" t="T10" r="T11" b="T12"/>
              <a:pathLst>
                <a:path w="61" h="21">
                  <a:moveTo>
                    <a:pt x="61" y="11"/>
                  </a:moveTo>
                  <a:cubicBezTo>
                    <a:pt x="40" y="7"/>
                    <a:pt x="23" y="3"/>
                    <a:pt x="16" y="0"/>
                  </a:cubicBezTo>
                  <a:cubicBezTo>
                    <a:pt x="7" y="1"/>
                    <a:pt x="1" y="11"/>
                    <a:pt x="0" y="21"/>
                  </a:cubicBezTo>
                </a:path>
              </a:pathLst>
            </a:custGeom>
            <a:solidFill>
              <a:srgbClr val="EEB1D7"/>
            </a:solidFill>
            <a:ln w="9525">
              <a:noFill/>
              <a:round/>
              <a:headEnd/>
              <a:tailEnd/>
            </a:ln>
          </p:spPr>
          <p:txBody>
            <a:bodyPr/>
            <a:lstStyle/>
            <a:p>
              <a:endParaRPr lang="hu-HU"/>
            </a:p>
          </p:txBody>
        </p:sp>
        <p:sp>
          <p:nvSpPr>
            <p:cNvPr id="37314" name="Freeform 22"/>
            <p:cNvSpPr>
              <a:spLocks/>
            </p:cNvSpPr>
            <p:nvPr/>
          </p:nvSpPr>
          <p:spPr bwMode="auto">
            <a:xfrm>
              <a:off x="1605" y="261"/>
              <a:ext cx="79" cy="101"/>
            </a:xfrm>
            <a:custGeom>
              <a:avLst/>
              <a:gdLst>
                <a:gd name="T0" fmla="*/ 73 w 73"/>
                <a:gd name="T1" fmla="*/ 11 h 87"/>
                <a:gd name="T2" fmla="*/ 28 w 73"/>
                <a:gd name="T3" fmla="*/ 0 h 87"/>
                <a:gd name="T4" fmla="*/ 17 w 73"/>
                <a:gd name="T5" fmla="*/ 36 h 87"/>
                <a:gd name="T6" fmla="*/ 53 w 73"/>
                <a:gd name="T7" fmla="*/ 45 h 87"/>
                <a:gd name="T8" fmla="*/ 14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2" y="7"/>
                    <a:pt x="35" y="2"/>
                    <a:pt x="28" y="0"/>
                  </a:cubicBezTo>
                  <a:cubicBezTo>
                    <a:pt x="13" y="1"/>
                    <a:pt x="6" y="26"/>
                    <a:pt x="17" y="36"/>
                  </a:cubicBezTo>
                  <a:cubicBezTo>
                    <a:pt x="27" y="39"/>
                    <a:pt x="53" y="45"/>
                    <a:pt x="53" y="45"/>
                  </a:cubicBezTo>
                  <a:cubicBezTo>
                    <a:pt x="38" y="45"/>
                    <a:pt x="22" y="46"/>
                    <a:pt x="14" y="46"/>
                  </a:cubicBezTo>
                  <a:cubicBezTo>
                    <a:pt x="2" y="50"/>
                    <a:pt x="0" y="82"/>
                    <a:pt x="18" y="85"/>
                  </a:cubicBezTo>
                  <a:cubicBezTo>
                    <a:pt x="34" y="86"/>
                    <a:pt x="56" y="87"/>
                    <a:pt x="73" y="87"/>
                  </a:cubicBezTo>
                  <a:cubicBezTo>
                    <a:pt x="73" y="61"/>
                    <a:pt x="73" y="34"/>
                    <a:pt x="73" y="11"/>
                  </a:cubicBezTo>
                  <a:close/>
                </a:path>
              </a:pathLst>
            </a:custGeom>
            <a:solidFill>
              <a:srgbClr val="A5C7E0"/>
            </a:solidFill>
            <a:ln w="9525">
              <a:noFill/>
              <a:round/>
              <a:headEnd/>
              <a:tailEnd/>
            </a:ln>
          </p:spPr>
          <p:txBody>
            <a:bodyPr/>
            <a:lstStyle/>
            <a:p>
              <a:endParaRPr lang="hu-HU"/>
            </a:p>
          </p:txBody>
        </p:sp>
        <p:sp>
          <p:nvSpPr>
            <p:cNvPr id="37315" name="Freeform 23"/>
            <p:cNvSpPr>
              <a:spLocks/>
            </p:cNvSpPr>
            <p:nvPr/>
          </p:nvSpPr>
          <p:spPr bwMode="auto">
            <a:xfrm>
              <a:off x="1811" y="93"/>
              <a:ext cx="354" cy="561"/>
            </a:xfrm>
            <a:custGeom>
              <a:avLst/>
              <a:gdLst>
                <a:gd name="T0" fmla="*/ 258 w 327"/>
                <a:gd name="T1" fmla="*/ 70 h 485"/>
                <a:gd name="T2" fmla="*/ 240 w 327"/>
                <a:gd name="T3" fmla="*/ 56 h 485"/>
                <a:gd name="T4" fmla="*/ 242 w 327"/>
                <a:gd name="T5" fmla="*/ 35 h 485"/>
                <a:gd name="T6" fmla="*/ 209 w 327"/>
                <a:gd name="T7" fmla="*/ 20 h 485"/>
                <a:gd name="T8" fmla="*/ 196 w 327"/>
                <a:gd name="T9" fmla="*/ 38 h 485"/>
                <a:gd name="T10" fmla="*/ 194 w 327"/>
                <a:gd name="T11" fmla="*/ 12 h 485"/>
                <a:gd name="T12" fmla="*/ 161 w 327"/>
                <a:gd name="T13" fmla="*/ 10 h 485"/>
                <a:gd name="T14" fmla="*/ 135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2 w 327"/>
                <a:gd name="T29" fmla="*/ 349 h 485"/>
                <a:gd name="T30" fmla="*/ 40 w 327"/>
                <a:gd name="T31" fmla="*/ 392 h 485"/>
                <a:gd name="T32" fmla="*/ 44 w 327"/>
                <a:gd name="T33" fmla="*/ 440 h 485"/>
                <a:gd name="T34" fmla="*/ 41 w 327"/>
                <a:gd name="T35" fmla="*/ 437 h 485"/>
                <a:gd name="T36" fmla="*/ 107 w 327"/>
                <a:gd name="T37" fmla="*/ 479 h 485"/>
                <a:gd name="T38" fmla="*/ 109 w 327"/>
                <a:gd name="T39" fmla="*/ 478 h 485"/>
                <a:gd name="T40" fmla="*/ 109 w 327"/>
                <a:gd name="T41" fmla="*/ 433 h 485"/>
                <a:gd name="T42" fmla="*/ 132 w 327"/>
                <a:gd name="T43" fmla="*/ 324 h 485"/>
                <a:gd name="T44" fmla="*/ 146 w 327"/>
                <a:gd name="T45" fmla="*/ 286 h 485"/>
                <a:gd name="T46" fmla="*/ 146 w 327"/>
                <a:gd name="T47" fmla="*/ 286 h 485"/>
                <a:gd name="T48" fmla="*/ 146 w 327"/>
                <a:gd name="T49" fmla="*/ 286 h 485"/>
                <a:gd name="T50" fmla="*/ 142 w 327"/>
                <a:gd name="T51" fmla="*/ 263 h 485"/>
                <a:gd name="T52" fmla="*/ 140 w 327"/>
                <a:gd name="T53" fmla="*/ 262 h 485"/>
                <a:gd name="T54" fmla="*/ 165 w 327"/>
                <a:gd name="T55" fmla="*/ 163 h 485"/>
                <a:gd name="T56" fmla="*/ 166 w 327"/>
                <a:gd name="T57" fmla="*/ 164 h 485"/>
                <a:gd name="T58" fmla="*/ 200 w 327"/>
                <a:gd name="T59" fmla="*/ 169 h 485"/>
                <a:gd name="T60" fmla="*/ 200 w 327"/>
                <a:gd name="T61" fmla="*/ 169 h 485"/>
                <a:gd name="T62" fmla="*/ 200 w 327"/>
                <a:gd name="T63" fmla="*/ 169 h 485"/>
                <a:gd name="T64" fmla="*/ 244 w 327"/>
                <a:gd name="T65" fmla="*/ 167 h 485"/>
                <a:gd name="T66" fmla="*/ 327 w 327"/>
                <a:gd name="T67" fmla="*/ 166 h 485"/>
                <a:gd name="T68" fmla="*/ 258 w 327"/>
                <a:gd name="T69" fmla="*/ 70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485"/>
                <a:gd name="T107" fmla="*/ 327 w 327"/>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485">
                  <a:moveTo>
                    <a:pt x="258" y="70"/>
                  </a:moveTo>
                  <a:cubicBezTo>
                    <a:pt x="254" y="68"/>
                    <a:pt x="241" y="59"/>
                    <a:pt x="240" y="56"/>
                  </a:cubicBezTo>
                  <a:cubicBezTo>
                    <a:pt x="238" y="54"/>
                    <a:pt x="237" y="48"/>
                    <a:pt x="242" y="35"/>
                  </a:cubicBezTo>
                  <a:cubicBezTo>
                    <a:pt x="247" y="19"/>
                    <a:pt x="220" y="3"/>
                    <a:pt x="209" y="20"/>
                  </a:cubicBezTo>
                  <a:cubicBezTo>
                    <a:pt x="206" y="25"/>
                    <a:pt x="204" y="28"/>
                    <a:pt x="196" y="38"/>
                  </a:cubicBezTo>
                  <a:cubicBezTo>
                    <a:pt x="196" y="38"/>
                    <a:pt x="197" y="15"/>
                    <a:pt x="194" y="12"/>
                  </a:cubicBezTo>
                  <a:cubicBezTo>
                    <a:pt x="185" y="0"/>
                    <a:pt x="167" y="3"/>
                    <a:pt x="161" y="10"/>
                  </a:cubicBezTo>
                  <a:cubicBezTo>
                    <a:pt x="156" y="16"/>
                    <a:pt x="160" y="47"/>
                    <a:pt x="135" y="49"/>
                  </a:cubicBezTo>
                  <a:cubicBezTo>
                    <a:pt x="122" y="48"/>
                    <a:pt x="124" y="34"/>
                    <a:pt x="124" y="25"/>
                  </a:cubicBezTo>
                  <a:cubicBezTo>
                    <a:pt x="125" y="17"/>
                    <a:pt x="91" y="16"/>
                    <a:pt x="88" y="34"/>
                  </a:cubicBezTo>
                  <a:cubicBezTo>
                    <a:pt x="87" y="45"/>
                    <a:pt x="86" y="56"/>
                    <a:pt x="82" y="66"/>
                  </a:cubicBezTo>
                  <a:cubicBezTo>
                    <a:pt x="81" y="69"/>
                    <a:pt x="77" y="75"/>
                    <a:pt x="76" y="76"/>
                  </a:cubicBezTo>
                  <a:cubicBezTo>
                    <a:pt x="9" y="129"/>
                    <a:pt x="3" y="165"/>
                    <a:pt x="3" y="226"/>
                  </a:cubicBezTo>
                  <a:cubicBezTo>
                    <a:pt x="3" y="251"/>
                    <a:pt x="0" y="302"/>
                    <a:pt x="12" y="348"/>
                  </a:cubicBezTo>
                  <a:cubicBezTo>
                    <a:pt x="12" y="349"/>
                    <a:pt x="12" y="349"/>
                    <a:pt x="12" y="349"/>
                  </a:cubicBezTo>
                  <a:cubicBezTo>
                    <a:pt x="21" y="362"/>
                    <a:pt x="28" y="377"/>
                    <a:pt x="40" y="392"/>
                  </a:cubicBezTo>
                  <a:cubicBezTo>
                    <a:pt x="48" y="401"/>
                    <a:pt x="48" y="419"/>
                    <a:pt x="44" y="440"/>
                  </a:cubicBezTo>
                  <a:cubicBezTo>
                    <a:pt x="43" y="439"/>
                    <a:pt x="42" y="438"/>
                    <a:pt x="41" y="437"/>
                  </a:cubicBezTo>
                  <a:cubicBezTo>
                    <a:pt x="63" y="462"/>
                    <a:pt x="95" y="485"/>
                    <a:pt x="107" y="479"/>
                  </a:cubicBezTo>
                  <a:cubicBezTo>
                    <a:pt x="108" y="479"/>
                    <a:pt x="108" y="478"/>
                    <a:pt x="109" y="478"/>
                  </a:cubicBezTo>
                  <a:cubicBezTo>
                    <a:pt x="109" y="433"/>
                    <a:pt x="109" y="433"/>
                    <a:pt x="109" y="433"/>
                  </a:cubicBezTo>
                  <a:cubicBezTo>
                    <a:pt x="109" y="399"/>
                    <a:pt x="117" y="359"/>
                    <a:pt x="132" y="324"/>
                  </a:cubicBezTo>
                  <a:cubicBezTo>
                    <a:pt x="140" y="307"/>
                    <a:pt x="144" y="295"/>
                    <a:pt x="146" y="286"/>
                  </a:cubicBezTo>
                  <a:cubicBezTo>
                    <a:pt x="146" y="286"/>
                    <a:pt x="146" y="286"/>
                    <a:pt x="146" y="286"/>
                  </a:cubicBezTo>
                  <a:cubicBezTo>
                    <a:pt x="146" y="286"/>
                    <a:pt x="146" y="286"/>
                    <a:pt x="146" y="286"/>
                  </a:cubicBezTo>
                  <a:cubicBezTo>
                    <a:pt x="150" y="272"/>
                    <a:pt x="147" y="266"/>
                    <a:pt x="142" y="263"/>
                  </a:cubicBezTo>
                  <a:cubicBezTo>
                    <a:pt x="140" y="262"/>
                    <a:pt x="140" y="262"/>
                    <a:pt x="140" y="262"/>
                  </a:cubicBezTo>
                  <a:cubicBezTo>
                    <a:pt x="126" y="201"/>
                    <a:pt x="145" y="172"/>
                    <a:pt x="165" y="163"/>
                  </a:cubicBezTo>
                  <a:cubicBezTo>
                    <a:pt x="166" y="164"/>
                    <a:pt x="166" y="164"/>
                    <a:pt x="166" y="164"/>
                  </a:cubicBezTo>
                  <a:cubicBezTo>
                    <a:pt x="174" y="167"/>
                    <a:pt x="185" y="168"/>
                    <a:pt x="200" y="169"/>
                  </a:cubicBezTo>
                  <a:cubicBezTo>
                    <a:pt x="200" y="169"/>
                    <a:pt x="200" y="169"/>
                    <a:pt x="200" y="169"/>
                  </a:cubicBezTo>
                  <a:cubicBezTo>
                    <a:pt x="200" y="169"/>
                    <a:pt x="200" y="169"/>
                    <a:pt x="200" y="169"/>
                  </a:cubicBezTo>
                  <a:cubicBezTo>
                    <a:pt x="212" y="169"/>
                    <a:pt x="227" y="168"/>
                    <a:pt x="244" y="167"/>
                  </a:cubicBezTo>
                  <a:cubicBezTo>
                    <a:pt x="269" y="165"/>
                    <a:pt x="298" y="165"/>
                    <a:pt x="327" y="166"/>
                  </a:cubicBezTo>
                  <a:cubicBezTo>
                    <a:pt x="316" y="126"/>
                    <a:pt x="293" y="92"/>
                    <a:pt x="258" y="70"/>
                  </a:cubicBezTo>
                  <a:close/>
                </a:path>
              </a:pathLst>
            </a:custGeom>
            <a:solidFill>
              <a:srgbClr val="F79374"/>
            </a:solidFill>
            <a:ln w="9525">
              <a:noFill/>
              <a:round/>
              <a:headEnd/>
              <a:tailEnd/>
            </a:ln>
          </p:spPr>
          <p:txBody>
            <a:bodyPr/>
            <a:lstStyle/>
            <a:p>
              <a:endParaRPr lang="hu-HU"/>
            </a:p>
          </p:txBody>
        </p:sp>
        <p:sp>
          <p:nvSpPr>
            <p:cNvPr id="37316" name="Freeform 24"/>
            <p:cNvSpPr>
              <a:spLocks/>
            </p:cNvSpPr>
            <p:nvPr/>
          </p:nvSpPr>
          <p:spPr bwMode="auto">
            <a:xfrm>
              <a:off x="2113" y="389"/>
              <a:ext cx="63" cy="34"/>
            </a:xfrm>
            <a:custGeom>
              <a:avLst/>
              <a:gdLst>
                <a:gd name="T0" fmla="*/ 4 w 58"/>
                <a:gd name="T1" fmla="*/ 23 h 30"/>
                <a:gd name="T2" fmla="*/ 55 w 58"/>
                <a:gd name="T3" fmla="*/ 30 h 30"/>
                <a:gd name="T4" fmla="*/ 58 w 58"/>
                <a:gd name="T5" fmla="*/ 0 h 30"/>
                <a:gd name="T6" fmla="*/ 0 w 58"/>
                <a:gd name="T7" fmla="*/ 23 h 30"/>
                <a:gd name="T8" fmla="*/ 4 w 58"/>
                <a:gd name="T9" fmla="*/ 23 h 30"/>
                <a:gd name="T10" fmla="*/ 0 60000 65536"/>
                <a:gd name="T11" fmla="*/ 0 60000 65536"/>
                <a:gd name="T12" fmla="*/ 0 60000 65536"/>
                <a:gd name="T13" fmla="*/ 0 60000 65536"/>
                <a:gd name="T14" fmla="*/ 0 60000 65536"/>
                <a:gd name="T15" fmla="*/ 0 w 58"/>
                <a:gd name="T16" fmla="*/ 0 h 30"/>
                <a:gd name="T17" fmla="*/ 58 w 58"/>
                <a:gd name="T18" fmla="*/ 30 h 30"/>
              </a:gdLst>
              <a:ahLst/>
              <a:cxnLst>
                <a:cxn ang="T10">
                  <a:pos x="T0" y="T1"/>
                </a:cxn>
                <a:cxn ang="T11">
                  <a:pos x="T2" y="T3"/>
                </a:cxn>
                <a:cxn ang="T12">
                  <a:pos x="T4" y="T5"/>
                </a:cxn>
                <a:cxn ang="T13">
                  <a:pos x="T6" y="T7"/>
                </a:cxn>
                <a:cxn ang="T14">
                  <a:pos x="T8" y="T9"/>
                </a:cxn>
              </a:cxnLst>
              <a:rect l="T15" t="T16" r="T17" b="T18"/>
              <a:pathLst>
                <a:path w="58" h="30">
                  <a:moveTo>
                    <a:pt x="4" y="23"/>
                  </a:moveTo>
                  <a:cubicBezTo>
                    <a:pt x="20" y="24"/>
                    <a:pt x="37" y="26"/>
                    <a:pt x="55" y="30"/>
                  </a:cubicBezTo>
                  <a:cubicBezTo>
                    <a:pt x="56" y="20"/>
                    <a:pt x="57" y="10"/>
                    <a:pt x="58" y="0"/>
                  </a:cubicBezTo>
                  <a:cubicBezTo>
                    <a:pt x="37" y="1"/>
                    <a:pt x="17" y="7"/>
                    <a:pt x="0" y="23"/>
                  </a:cubicBezTo>
                  <a:lnTo>
                    <a:pt x="4" y="23"/>
                  </a:lnTo>
                  <a:close/>
                </a:path>
              </a:pathLst>
            </a:custGeom>
            <a:solidFill>
              <a:srgbClr val="F79374"/>
            </a:solidFill>
            <a:ln w="9525">
              <a:noFill/>
              <a:round/>
              <a:headEnd/>
              <a:tailEnd/>
            </a:ln>
          </p:spPr>
          <p:txBody>
            <a:bodyPr/>
            <a:lstStyle/>
            <a:p>
              <a:endParaRPr lang="hu-HU"/>
            </a:p>
          </p:txBody>
        </p:sp>
        <p:sp>
          <p:nvSpPr>
            <p:cNvPr id="37317" name="Freeform 25"/>
            <p:cNvSpPr>
              <a:spLocks noEditPoints="1"/>
            </p:cNvSpPr>
            <p:nvPr/>
          </p:nvSpPr>
          <p:spPr bwMode="auto">
            <a:xfrm>
              <a:off x="1676" y="443"/>
              <a:ext cx="707" cy="664"/>
            </a:xfrm>
            <a:custGeom>
              <a:avLst/>
              <a:gdLst>
                <a:gd name="T0" fmla="*/ 556 w 652"/>
                <a:gd name="T1" fmla="*/ 149 h 574"/>
                <a:gd name="T2" fmla="*/ 381 w 652"/>
                <a:gd name="T3" fmla="*/ 3 h 574"/>
                <a:gd name="T4" fmla="*/ 366 w 652"/>
                <a:gd name="T5" fmla="*/ 35 h 574"/>
                <a:gd name="T6" fmla="*/ 424 w 652"/>
                <a:gd name="T7" fmla="*/ 30 h 574"/>
                <a:gd name="T8" fmla="*/ 469 w 652"/>
                <a:gd name="T9" fmla="*/ 39 h 574"/>
                <a:gd name="T10" fmla="*/ 511 w 652"/>
                <a:gd name="T11" fmla="*/ 66 h 574"/>
                <a:gd name="T12" fmla="*/ 505 w 652"/>
                <a:gd name="T13" fmla="*/ 157 h 574"/>
                <a:gd name="T14" fmla="*/ 518 w 652"/>
                <a:gd name="T15" fmla="*/ 172 h 574"/>
                <a:gd name="T16" fmla="*/ 531 w 652"/>
                <a:gd name="T17" fmla="*/ 226 h 574"/>
                <a:gd name="T18" fmla="*/ 536 w 652"/>
                <a:gd name="T19" fmla="*/ 271 h 574"/>
                <a:gd name="T20" fmla="*/ 537 w 652"/>
                <a:gd name="T21" fmla="*/ 318 h 574"/>
                <a:gd name="T22" fmla="*/ 531 w 652"/>
                <a:gd name="T23" fmla="*/ 342 h 574"/>
                <a:gd name="T24" fmla="*/ 539 w 652"/>
                <a:gd name="T25" fmla="*/ 384 h 574"/>
                <a:gd name="T26" fmla="*/ 517 w 652"/>
                <a:gd name="T27" fmla="*/ 377 h 574"/>
                <a:gd name="T28" fmla="*/ 521 w 652"/>
                <a:gd name="T29" fmla="*/ 444 h 574"/>
                <a:gd name="T30" fmla="*/ 463 w 652"/>
                <a:gd name="T31" fmla="*/ 427 h 574"/>
                <a:gd name="T32" fmla="*/ 423 w 652"/>
                <a:gd name="T33" fmla="*/ 346 h 574"/>
                <a:gd name="T34" fmla="*/ 378 w 652"/>
                <a:gd name="T35" fmla="*/ 241 h 574"/>
                <a:gd name="T36" fmla="*/ 367 w 652"/>
                <a:gd name="T37" fmla="*/ 130 h 574"/>
                <a:gd name="T38" fmla="*/ 348 w 652"/>
                <a:gd name="T39" fmla="*/ 93 h 574"/>
                <a:gd name="T40" fmla="*/ 255 w 652"/>
                <a:gd name="T41" fmla="*/ 71 h 574"/>
                <a:gd name="T42" fmla="*/ 231 w 652"/>
                <a:gd name="T43" fmla="*/ 176 h 574"/>
                <a:gd name="T44" fmla="*/ 63 w 652"/>
                <a:gd name="T45" fmla="*/ 103 h 574"/>
                <a:gd name="T46" fmla="*/ 69 w 652"/>
                <a:gd name="T47" fmla="*/ 306 h 574"/>
                <a:gd name="T48" fmla="*/ 568 w 652"/>
                <a:gd name="T49" fmla="*/ 519 h 574"/>
                <a:gd name="T50" fmla="*/ 620 w 652"/>
                <a:gd name="T51" fmla="*/ 312 h 574"/>
                <a:gd name="T52" fmla="*/ 244 w 652"/>
                <a:gd name="T53" fmla="*/ 187 h 574"/>
                <a:gd name="T54" fmla="*/ 258 w 652"/>
                <a:gd name="T55" fmla="*/ 143 h 574"/>
                <a:gd name="T56" fmla="*/ 259 w 652"/>
                <a:gd name="T57" fmla="*/ 116 h 574"/>
                <a:gd name="T58" fmla="*/ 332 w 652"/>
                <a:gd name="T59" fmla="*/ 94 h 574"/>
                <a:gd name="T60" fmla="*/ 330 w 652"/>
                <a:gd name="T61" fmla="*/ 144 h 574"/>
                <a:gd name="T62" fmla="*/ 322 w 652"/>
                <a:gd name="T63" fmla="*/ 162 h 574"/>
                <a:gd name="T64" fmla="*/ 338 w 652"/>
                <a:gd name="T65" fmla="*/ 265 h 574"/>
                <a:gd name="T66" fmla="*/ 379 w 652"/>
                <a:gd name="T67" fmla="*/ 404 h 574"/>
                <a:gd name="T68" fmla="*/ 419 w 652"/>
                <a:gd name="T69" fmla="*/ 464 h 574"/>
                <a:gd name="T70" fmla="*/ 415 w 652"/>
                <a:gd name="T71" fmla="*/ 505 h 574"/>
                <a:gd name="T72" fmla="*/ 366 w 652"/>
                <a:gd name="T73" fmla="*/ 478 h 574"/>
                <a:gd name="T74" fmla="*/ 326 w 652"/>
                <a:gd name="T75" fmla="*/ 479 h 574"/>
                <a:gd name="T76" fmla="*/ 297 w 652"/>
                <a:gd name="T77" fmla="*/ 450 h 574"/>
                <a:gd name="T78" fmla="*/ 260 w 652"/>
                <a:gd name="T79" fmla="*/ 416 h 574"/>
                <a:gd name="T80" fmla="*/ 224 w 652"/>
                <a:gd name="T81" fmla="*/ 400 h 574"/>
                <a:gd name="T82" fmla="*/ 187 w 652"/>
                <a:gd name="T83" fmla="*/ 374 h 574"/>
                <a:gd name="T84" fmla="*/ 168 w 652"/>
                <a:gd name="T85" fmla="*/ 345 h 574"/>
                <a:gd name="T86" fmla="*/ 141 w 652"/>
                <a:gd name="T87" fmla="*/ 304 h 574"/>
                <a:gd name="T88" fmla="*/ 143 w 652"/>
                <a:gd name="T89" fmla="*/ 257 h 574"/>
                <a:gd name="T90" fmla="*/ 66 w 652"/>
                <a:gd name="T91" fmla="*/ 268 h 574"/>
                <a:gd name="T92" fmla="*/ 35 w 652"/>
                <a:gd name="T93" fmla="*/ 222 h 574"/>
                <a:gd name="T94" fmla="*/ 21 w 652"/>
                <a:gd name="T95" fmla="*/ 185 h 574"/>
                <a:gd name="T96" fmla="*/ 39 w 652"/>
                <a:gd name="T97" fmla="*/ 127 h 574"/>
                <a:gd name="T98" fmla="*/ 111 w 652"/>
                <a:gd name="T99" fmla="*/ 117 h 574"/>
                <a:gd name="T100" fmla="*/ 177 w 652"/>
                <a:gd name="T101" fmla="*/ 175 h 5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2"/>
                <a:gd name="T154" fmla="*/ 0 h 574"/>
                <a:gd name="T155" fmla="*/ 652 w 652"/>
                <a:gd name="T156" fmla="*/ 574 h 5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2" h="574">
                  <a:moveTo>
                    <a:pt x="620" y="312"/>
                  </a:moveTo>
                  <a:cubicBezTo>
                    <a:pt x="603" y="265"/>
                    <a:pt x="591" y="228"/>
                    <a:pt x="577" y="199"/>
                  </a:cubicBezTo>
                  <a:cubicBezTo>
                    <a:pt x="566" y="177"/>
                    <a:pt x="555" y="154"/>
                    <a:pt x="556" y="149"/>
                  </a:cubicBezTo>
                  <a:cubicBezTo>
                    <a:pt x="557" y="147"/>
                    <a:pt x="557" y="147"/>
                    <a:pt x="557" y="147"/>
                  </a:cubicBezTo>
                  <a:cubicBezTo>
                    <a:pt x="569" y="87"/>
                    <a:pt x="547" y="44"/>
                    <a:pt x="491" y="19"/>
                  </a:cubicBezTo>
                  <a:cubicBezTo>
                    <a:pt x="451" y="2"/>
                    <a:pt x="411" y="0"/>
                    <a:pt x="381" y="3"/>
                  </a:cubicBezTo>
                  <a:cubicBezTo>
                    <a:pt x="381" y="3"/>
                    <a:pt x="381" y="3"/>
                    <a:pt x="381" y="3"/>
                  </a:cubicBezTo>
                  <a:cubicBezTo>
                    <a:pt x="380" y="4"/>
                    <a:pt x="380" y="5"/>
                    <a:pt x="379" y="5"/>
                  </a:cubicBezTo>
                  <a:cubicBezTo>
                    <a:pt x="374" y="14"/>
                    <a:pt x="370" y="24"/>
                    <a:pt x="366" y="35"/>
                  </a:cubicBezTo>
                  <a:cubicBezTo>
                    <a:pt x="373" y="33"/>
                    <a:pt x="382" y="32"/>
                    <a:pt x="385" y="32"/>
                  </a:cubicBezTo>
                  <a:cubicBezTo>
                    <a:pt x="390" y="32"/>
                    <a:pt x="400" y="30"/>
                    <a:pt x="405" y="29"/>
                  </a:cubicBezTo>
                  <a:cubicBezTo>
                    <a:pt x="411" y="28"/>
                    <a:pt x="418" y="30"/>
                    <a:pt x="424" y="30"/>
                  </a:cubicBezTo>
                  <a:cubicBezTo>
                    <a:pt x="430" y="30"/>
                    <a:pt x="432" y="33"/>
                    <a:pt x="435" y="33"/>
                  </a:cubicBezTo>
                  <a:cubicBezTo>
                    <a:pt x="439" y="33"/>
                    <a:pt x="445" y="36"/>
                    <a:pt x="448" y="37"/>
                  </a:cubicBezTo>
                  <a:cubicBezTo>
                    <a:pt x="451" y="37"/>
                    <a:pt x="462" y="37"/>
                    <a:pt x="469" y="39"/>
                  </a:cubicBezTo>
                  <a:cubicBezTo>
                    <a:pt x="475" y="41"/>
                    <a:pt x="479" y="44"/>
                    <a:pt x="485" y="44"/>
                  </a:cubicBezTo>
                  <a:cubicBezTo>
                    <a:pt x="491" y="44"/>
                    <a:pt x="493" y="49"/>
                    <a:pt x="500" y="53"/>
                  </a:cubicBezTo>
                  <a:cubicBezTo>
                    <a:pt x="507" y="57"/>
                    <a:pt x="507" y="63"/>
                    <a:pt x="511" y="66"/>
                  </a:cubicBezTo>
                  <a:cubicBezTo>
                    <a:pt x="515" y="68"/>
                    <a:pt x="527" y="94"/>
                    <a:pt x="527" y="101"/>
                  </a:cubicBezTo>
                  <a:cubicBezTo>
                    <a:pt x="527" y="109"/>
                    <a:pt x="530" y="110"/>
                    <a:pt x="529" y="117"/>
                  </a:cubicBezTo>
                  <a:cubicBezTo>
                    <a:pt x="528" y="124"/>
                    <a:pt x="529" y="139"/>
                    <a:pt x="505" y="157"/>
                  </a:cubicBezTo>
                  <a:cubicBezTo>
                    <a:pt x="487" y="169"/>
                    <a:pt x="498" y="164"/>
                    <a:pt x="505" y="165"/>
                  </a:cubicBezTo>
                  <a:cubicBezTo>
                    <a:pt x="508" y="166"/>
                    <a:pt x="510" y="166"/>
                    <a:pt x="511" y="165"/>
                  </a:cubicBezTo>
                  <a:cubicBezTo>
                    <a:pt x="514" y="164"/>
                    <a:pt x="515" y="172"/>
                    <a:pt x="518" y="172"/>
                  </a:cubicBezTo>
                  <a:cubicBezTo>
                    <a:pt x="522" y="172"/>
                    <a:pt x="527" y="177"/>
                    <a:pt x="527" y="177"/>
                  </a:cubicBezTo>
                  <a:cubicBezTo>
                    <a:pt x="527" y="177"/>
                    <a:pt x="529" y="185"/>
                    <a:pt x="531" y="190"/>
                  </a:cubicBezTo>
                  <a:cubicBezTo>
                    <a:pt x="533" y="196"/>
                    <a:pt x="530" y="220"/>
                    <a:pt x="531" y="226"/>
                  </a:cubicBezTo>
                  <a:cubicBezTo>
                    <a:pt x="532" y="232"/>
                    <a:pt x="528" y="239"/>
                    <a:pt x="533" y="245"/>
                  </a:cubicBezTo>
                  <a:cubicBezTo>
                    <a:pt x="538" y="250"/>
                    <a:pt x="532" y="253"/>
                    <a:pt x="534" y="257"/>
                  </a:cubicBezTo>
                  <a:cubicBezTo>
                    <a:pt x="536" y="261"/>
                    <a:pt x="536" y="266"/>
                    <a:pt x="536" y="271"/>
                  </a:cubicBezTo>
                  <a:cubicBezTo>
                    <a:pt x="536" y="276"/>
                    <a:pt x="532" y="282"/>
                    <a:pt x="539" y="293"/>
                  </a:cubicBezTo>
                  <a:cubicBezTo>
                    <a:pt x="547" y="304"/>
                    <a:pt x="538" y="302"/>
                    <a:pt x="540" y="310"/>
                  </a:cubicBezTo>
                  <a:cubicBezTo>
                    <a:pt x="542" y="317"/>
                    <a:pt x="537" y="318"/>
                    <a:pt x="537" y="318"/>
                  </a:cubicBezTo>
                  <a:cubicBezTo>
                    <a:pt x="537" y="318"/>
                    <a:pt x="530" y="322"/>
                    <a:pt x="525" y="316"/>
                  </a:cubicBezTo>
                  <a:cubicBezTo>
                    <a:pt x="520" y="311"/>
                    <a:pt x="518" y="323"/>
                    <a:pt x="517" y="328"/>
                  </a:cubicBezTo>
                  <a:cubicBezTo>
                    <a:pt x="516" y="333"/>
                    <a:pt x="521" y="333"/>
                    <a:pt x="531" y="342"/>
                  </a:cubicBezTo>
                  <a:cubicBezTo>
                    <a:pt x="541" y="350"/>
                    <a:pt x="533" y="346"/>
                    <a:pt x="537" y="356"/>
                  </a:cubicBezTo>
                  <a:cubicBezTo>
                    <a:pt x="541" y="366"/>
                    <a:pt x="541" y="365"/>
                    <a:pt x="542" y="373"/>
                  </a:cubicBezTo>
                  <a:cubicBezTo>
                    <a:pt x="543" y="382"/>
                    <a:pt x="541" y="381"/>
                    <a:pt x="539" y="384"/>
                  </a:cubicBezTo>
                  <a:cubicBezTo>
                    <a:pt x="537" y="387"/>
                    <a:pt x="536" y="388"/>
                    <a:pt x="532" y="383"/>
                  </a:cubicBezTo>
                  <a:cubicBezTo>
                    <a:pt x="528" y="378"/>
                    <a:pt x="531" y="373"/>
                    <a:pt x="525" y="367"/>
                  </a:cubicBezTo>
                  <a:cubicBezTo>
                    <a:pt x="518" y="360"/>
                    <a:pt x="521" y="371"/>
                    <a:pt x="517" y="377"/>
                  </a:cubicBezTo>
                  <a:cubicBezTo>
                    <a:pt x="514" y="384"/>
                    <a:pt x="521" y="390"/>
                    <a:pt x="525" y="403"/>
                  </a:cubicBezTo>
                  <a:cubicBezTo>
                    <a:pt x="529" y="415"/>
                    <a:pt x="526" y="415"/>
                    <a:pt x="527" y="425"/>
                  </a:cubicBezTo>
                  <a:cubicBezTo>
                    <a:pt x="528" y="434"/>
                    <a:pt x="524" y="437"/>
                    <a:pt x="521" y="444"/>
                  </a:cubicBezTo>
                  <a:cubicBezTo>
                    <a:pt x="517" y="451"/>
                    <a:pt x="513" y="453"/>
                    <a:pt x="504" y="455"/>
                  </a:cubicBezTo>
                  <a:cubicBezTo>
                    <a:pt x="494" y="456"/>
                    <a:pt x="478" y="451"/>
                    <a:pt x="475" y="442"/>
                  </a:cubicBezTo>
                  <a:cubicBezTo>
                    <a:pt x="472" y="433"/>
                    <a:pt x="472" y="440"/>
                    <a:pt x="463" y="427"/>
                  </a:cubicBezTo>
                  <a:cubicBezTo>
                    <a:pt x="455" y="413"/>
                    <a:pt x="453" y="418"/>
                    <a:pt x="449" y="405"/>
                  </a:cubicBezTo>
                  <a:cubicBezTo>
                    <a:pt x="445" y="393"/>
                    <a:pt x="442" y="378"/>
                    <a:pt x="433" y="368"/>
                  </a:cubicBezTo>
                  <a:cubicBezTo>
                    <a:pt x="425" y="357"/>
                    <a:pt x="426" y="356"/>
                    <a:pt x="423" y="346"/>
                  </a:cubicBezTo>
                  <a:cubicBezTo>
                    <a:pt x="420" y="337"/>
                    <a:pt x="419" y="332"/>
                    <a:pt x="411" y="316"/>
                  </a:cubicBezTo>
                  <a:cubicBezTo>
                    <a:pt x="402" y="301"/>
                    <a:pt x="405" y="302"/>
                    <a:pt x="402" y="289"/>
                  </a:cubicBezTo>
                  <a:cubicBezTo>
                    <a:pt x="399" y="277"/>
                    <a:pt x="379" y="254"/>
                    <a:pt x="378" y="241"/>
                  </a:cubicBezTo>
                  <a:cubicBezTo>
                    <a:pt x="377" y="227"/>
                    <a:pt x="371" y="232"/>
                    <a:pt x="367" y="214"/>
                  </a:cubicBezTo>
                  <a:cubicBezTo>
                    <a:pt x="363" y="195"/>
                    <a:pt x="343" y="184"/>
                    <a:pt x="345" y="162"/>
                  </a:cubicBezTo>
                  <a:cubicBezTo>
                    <a:pt x="359" y="157"/>
                    <a:pt x="367" y="147"/>
                    <a:pt x="367" y="130"/>
                  </a:cubicBezTo>
                  <a:cubicBezTo>
                    <a:pt x="365" y="145"/>
                    <a:pt x="357" y="149"/>
                    <a:pt x="345" y="150"/>
                  </a:cubicBezTo>
                  <a:cubicBezTo>
                    <a:pt x="345" y="149"/>
                    <a:pt x="345" y="149"/>
                    <a:pt x="345" y="149"/>
                  </a:cubicBezTo>
                  <a:cubicBezTo>
                    <a:pt x="344" y="128"/>
                    <a:pt x="346" y="103"/>
                    <a:pt x="348" y="93"/>
                  </a:cubicBezTo>
                  <a:cubicBezTo>
                    <a:pt x="348" y="91"/>
                    <a:pt x="348" y="89"/>
                    <a:pt x="346" y="88"/>
                  </a:cubicBezTo>
                  <a:cubicBezTo>
                    <a:pt x="338" y="76"/>
                    <a:pt x="323" y="67"/>
                    <a:pt x="305" y="64"/>
                  </a:cubicBezTo>
                  <a:cubicBezTo>
                    <a:pt x="286" y="60"/>
                    <a:pt x="267" y="63"/>
                    <a:pt x="255" y="71"/>
                  </a:cubicBezTo>
                  <a:cubicBezTo>
                    <a:pt x="254" y="72"/>
                    <a:pt x="253" y="73"/>
                    <a:pt x="252" y="74"/>
                  </a:cubicBezTo>
                  <a:cubicBezTo>
                    <a:pt x="249" y="79"/>
                    <a:pt x="249" y="94"/>
                    <a:pt x="246" y="118"/>
                  </a:cubicBezTo>
                  <a:cubicBezTo>
                    <a:pt x="244" y="137"/>
                    <a:pt x="245" y="168"/>
                    <a:pt x="231" y="176"/>
                  </a:cubicBezTo>
                  <a:cubicBezTo>
                    <a:pt x="217" y="183"/>
                    <a:pt x="176" y="151"/>
                    <a:pt x="157" y="122"/>
                  </a:cubicBezTo>
                  <a:cubicBezTo>
                    <a:pt x="156" y="121"/>
                    <a:pt x="156" y="121"/>
                    <a:pt x="156" y="121"/>
                  </a:cubicBezTo>
                  <a:cubicBezTo>
                    <a:pt x="131" y="96"/>
                    <a:pt x="92" y="95"/>
                    <a:pt x="63" y="103"/>
                  </a:cubicBezTo>
                  <a:cubicBezTo>
                    <a:pt x="31" y="111"/>
                    <a:pt x="7" y="130"/>
                    <a:pt x="2" y="151"/>
                  </a:cubicBezTo>
                  <a:cubicBezTo>
                    <a:pt x="2" y="152"/>
                    <a:pt x="2" y="152"/>
                    <a:pt x="2" y="152"/>
                  </a:cubicBezTo>
                  <a:cubicBezTo>
                    <a:pt x="0" y="192"/>
                    <a:pt x="32" y="283"/>
                    <a:pt x="69" y="306"/>
                  </a:cubicBezTo>
                  <a:cubicBezTo>
                    <a:pt x="102" y="326"/>
                    <a:pt x="104" y="330"/>
                    <a:pt x="119" y="358"/>
                  </a:cubicBezTo>
                  <a:cubicBezTo>
                    <a:pt x="137" y="394"/>
                    <a:pt x="222" y="502"/>
                    <a:pt x="368" y="538"/>
                  </a:cubicBezTo>
                  <a:cubicBezTo>
                    <a:pt x="515" y="574"/>
                    <a:pt x="543" y="532"/>
                    <a:pt x="568" y="519"/>
                  </a:cubicBezTo>
                  <a:cubicBezTo>
                    <a:pt x="569" y="519"/>
                    <a:pt x="569" y="519"/>
                    <a:pt x="569" y="519"/>
                  </a:cubicBezTo>
                  <a:cubicBezTo>
                    <a:pt x="569" y="519"/>
                    <a:pt x="569" y="519"/>
                    <a:pt x="569" y="518"/>
                  </a:cubicBezTo>
                  <a:cubicBezTo>
                    <a:pt x="628" y="473"/>
                    <a:pt x="652" y="403"/>
                    <a:pt x="620" y="312"/>
                  </a:cubicBezTo>
                  <a:close/>
                  <a:moveTo>
                    <a:pt x="232" y="200"/>
                  </a:moveTo>
                  <a:cubicBezTo>
                    <a:pt x="232" y="198"/>
                    <a:pt x="232" y="196"/>
                    <a:pt x="233" y="194"/>
                  </a:cubicBezTo>
                  <a:cubicBezTo>
                    <a:pt x="236" y="190"/>
                    <a:pt x="242" y="191"/>
                    <a:pt x="244" y="187"/>
                  </a:cubicBezTo>
                  <a:cubicBezTo>
                    <a:pt x="249" y="180"/>
                    <a:pt x="245" y="172"/>
                    <a:pt x="251" y="166"/>
                  </a:cubicBezTo>
                  <a:cubicBezTo>
                    <a:pt x="263" y="160"/>
                    <a:pt x="290" y="159"/>
                    <a:pt x="290" y="143"/>
                  </a:cubicBezTo>
                  <a:cubicBezTo>
                    <a:pt x="282" y="152"/>
                    <a:pt x="263" y="148"/>
                    <a:pt x="258" y="143"/>
                  </a:cubicBezTo>
                  <a:cubicBezTo>
                    <a:pt x="255" y="142"/>
                    <a:pt x="259" y="136"/>
                    <a:pt x="259" y="136"/>
                  </a:cubicBezTo>
                  <a:cubicBezTo>
                    <a:pt x="257" y="133"/>
                    <a:pt x="262" y="130"/>
                    <a:pt x="261" y="128"/>
                  </a:cubicBezTo>
                  <a:cubicBezTo>
                    <a:pt x="260" y="125"/>
                    <a:pt x="260" y="121"/>
                    <a:pt x="259" y="116"/>
                  </a:cubicBezTo>
                  <a:cubicBezTo>
                    <a:pt x="261" y="103"/>
                    <a:pt x="263" y="88"/>
                    <a:pt x="265" y="82"/>
                  </a:cubicBezTo>
                  <a:cubicBezTo>
                    <a:pt x="274" y="77"/>
                    <a:pt x="288" y="75"/>
                    <a:pt x="302" y="78"/>
                  </a:cubicBezTo>
                  <a:cubicBezTo>
                    <a:pt x="315" y="80"/>
                    <a:pt x="325" y="86"/>
                    <a:pt x="332" y="94"/>
                  </a:cubicBezTo>
                  <a:cubicBezTo>
                    <a:pt x="331" y="100"/>
                    <a:pt x="330" y="108"/>
                    <a:pt x="329" y="118"/>
                  </a:cubicBezTo>
                  <a:cubicBezTo>
                    <a:pt x="327" y="120"/>
                    <a:pt x="332" y="126"/>
                    <a:pt x="330" y="130"/>
                  </a:cubicBezTo>
                  <a:cubicBezTo>
                    <a:pt x="327" y="135"/>
                    <a:pt x="331" y="135"/>
                    <a:pt x="330" y="144"/>
                  </a:cubicBezTo>
                  <a:cubicBezTo>
                    <a:pt x="328" y="153"/>
                    <a:pt x="328" y="151"/>
                    <a:pt x="326" y="151"/>
                  </a:cubicBezTo>
                  <a:cubicBezTo>
                    <a:pt x="316" y="151"/>
                    <a:pt x="294" y="152"/>
                    <a:pt x="292" y="144"/>
                  </a:cubicBezTo>
                  <a:cubicBezTo>
                    <a:pt x="291" y="157"/>
                    <a:pt x="306" y="159"/>
                    <a:pt x="322" y="162"/>
                  </a:cubicBezTo>
                  <a:cubicBezTo>
                    <a:pt x="323" y="162"/>
                    <a:pt x="327" y="169"/>
                    <a:pt x="327" y="170"/>
                  </a:cubicBezTo>
                  <a:cubicBezTo>
                    <a:pt x="327" y="188"/>
                    <a:pt x="323" y="216"/>
                    <a:pt x="328" y="229"/>
                  </a:cubicBezTo>
                  <a:cubicBezTo>
                    <a:pt x="335" y="244"/>
                    <a:pt x="335" y="253"/>
                    <a:pt x="338" y="265"/>
                  </a:cubicBezTo>
                  <a:cubicBezTo>
                    <a:pt x="341" y="277"/>
                    <a:pt x="338" y="310"/>
                    <a:pt x="344" y="324"/>
                  </a:cubicBezTo>
                  <a:cubicBezTo>
                    <a:pt x="350" y="339"/>
                    <a:pt x="352" y="346"/>
                    <a:pt x="357" y="354"/>
                  </a:cubicBezTo>
                  <a:cubicBezTo>
                    <a:pt x="361" y="362"/>
                    <a:pt x="369" y="392"/>
                    <a:pt x="379" y="404"/>
                  </a:cubicBezTo>
                  <a:cubicBezTo>
                    <a:pt x="390" y="417"/>
                    <a:pt x="390" y="427"/>
                    <a:pt x="397" y="433"/>
                  </a:cubicBezTo>
                  <a:cubicBezTo>
                    <a:pt x="404" y="440"/>
                    <a:pt x="401" y="447"/>
                    <a:pt x="406" y="453"/>
                  </a:cubicBezTo>
                  <a:cubicBezTo>
                    <a:pt x="412" y="459"/>
                    <a:pt x="415" y="460"/>
                    <a:pt x="419" y="464"/>
                  </a:cubicBezTo>
                  <a:cubicBezTo>
                    <a:pt x="423" y="469"/>
                    <a:pt x="432" y="478"/>
                    <a:pt x="429" y="485"/>
                  </a:cubicBezTo>
                  <a:cubicBezTo>
                    <a:pt x="426" y="492"/>
                    <a:pt x="434" y="509"/>
                    <a:pt x="429" y="511"/>
                  </a:cubicBezTo>
                  <a:cubicBezTo>
                    <a:pt x="424" y="513"/>
                    <a:pt x="425" y="508"/>
                    <a:pt x="415" y="505"/>
                  </a:cubicBezTo>
                  <a:cubicBezTo>
                    <a:pt x="404" y="502"/>
                    <a:pt x="394" y="496"/>
                    <a:pt x="389" y="498"/>
                  </a:cubicBezTo>
                  <a:cubicBezTo>
                    <a:pt x="384" y="500"/>
                    <a:pt x="369" y="494"/>
                    <a:pt x="370" y="488"/>
                  </a:cubicBezTo>
                  <a:cubicBezTo>
                    <a:pt x="371" y="481"/>
                    <a:pt x="366" y="478"/>
                    <a:pt x="366" y="478"/>
                  </a:cubicBezTo>
                  <a:cubicBezTo>
                    <a:pt x="366" y="478"/>
                    <a:pt x="357" y="472"/>
                    <a:pt x="353" y="472"/>
                  </a:cubicBezTo>
                  <a:cubicBezTo>
                    <a:pt x="350" y="472"/>
                    <a:pt x="346" y="469"/>
                    <a:pt x="340" y="471"/>
                  </a:cubicBezTo>
                  <a:cubicBezTo>
                    <a:pt x="334" y="473"/>
                    <a:pt x="330" y="480"/>
                    <a:pt x="326" y="479"/>
                  </a:cubicBezTo>
                  <a:cubicBezTo>
                    <a:pt x="323" y="478"/>
                    <a:pt x="319" y="477"/>
                    <a:pt x="316" y="473"/>
                  </a:cubicBezTo>
                  <a:cubicBezTo>
                    <a:pt x="313" y="469"/>
                    <a:pt x="316" y="465"/>
                    <a:pt x="309" y="461"/>
                  </a:cubicBezTo>
                  <a:cubicBezTo>
                    <a:pt x="301" y="456"/>
                    <a:pt x="309" y="448"/>
                    <a:pt x="297" y="450"/>
                  </a:cubicBezTo>
                  <a:cubicBezTo>
                    <a:pt x="286" y="452"/>
                    <a:pt x="287" y="459"/>
                    <a:pt x="278" y="449"/>
                  </a:cubicBezTo>
                  <a:cubicBezTo>
                    <a:pt x="268" y="439"/>
                    <a:pt x="268" y="433"/>
                    <a:pt x="265" y="430"/>
                  </a:cubicBezTo>
                  <a:cubicBezTo>
                    <a:pt x="262" y="427"/>
                    <a:pt x="265" y="420"/>
                    <a:pt x="260" y="416"/>
                  </a:cubicBezTo>
                  <a:cubicBezTo>
                    <a:pt x="255" y="412"/>
                    <a:pt x="255" y="404"/>
                    <a:pt x="249" y="404"/>
                  </a:cubicBezTo>
                  <a:cubicBezTo>
                    <a:pt x="242" y="404"/>
                    <a:pt x="233" y="403"/>
                    <a:pt x="233" y="403"/>
                  </a:cubicBezTo>
                  <a:cubicBezTo>
                    <a:pt x="233" y="403"/>
                    <a:pt x="234" y="403"/>
                    <a:pt x="224" y="400"/>
                  </a:cubicBezTo>
                  <a:cubicBezTo>
                    <a:pt x="213" y="396"/>
                    <a:pt x="218" y="407"/>
                    <a:pt x="213" y="396"/>
                  </a:cubicBezTo>
                  <a:cubicBezTo>
                    <a:pt x="208" y="384"/>
                    <a:pt x="211" y="373"/>
                    <a:pt x="203" y="373"/>
                  </a:cubicBezTo>
                  <a:cubicBezTo>
                    <a:pt x="195" y="373"/>
                    <a:pt x="187" y="374"/>
                    <a:pt x="187" y="374"/>
                  </a:cubicBezTo>
                  <a:cubicBezTo>
                    <a:pt x="176" y="370"/>
                    <a:pt x="176" y="370"/>
                    <a:pt x="176" y="370"/>
                  </a:cubicBezTo>
                  <a:cubicBezTo>
                    <a:pt x="176" y="370"/>
                    <a:pt x="175" y="365"/>
                    <a:pt x="172" y="360"/>
                  </a:cubicBezTo>
                  <a:cubicBezTo>
                    <a:pt x="169" y="355"/>
                    <a:pt x="173" y="353"/>
                    <a:pt x="168" y="345"/>
                  </a:cubicBezTo>
                  <a:cubicBezTo>
                    <a:pt x="162" y="338"/>
                    <a:pt x="162" y="335"/>
                    <a:pt x="155" y="330"/>
                  </a:cubicBezTo>
                  <a:cubicBezTo>
                    <a:pt x="148" y="325"/>
                    <a:pt x="149" y="318"/>
                    <a:pt x="146" y="315"/>
                  </a:cubicBezTo>
                  <a:cubicBezTo>
                    <a:pt x="143" y="312"/>
                    <a:pt x="144" y="309"/>
                    <a:pt x="141" y="304"/>
                  </a:cubicBezTo>
                  <a:cubicBezTo>
                    <a:pt x="139" y="301"/>
                    <a:pt x="127" y="292"/>
                    <a:pt x="124" y="285"/>
                  </a:cubicBezTo>
                  <a:cubicBezTo>
                    <a:pt x="122" y="280"/>
                    <a:pt x="127" y="267"/>
                    <a:pt x="134" y="269"/>
                  </a:cubicBezTo>
                  <a:cubicBezTo>
                    <a:pt x="140" y="264"/>
                    <a:pt x="144" y="257"/>
                    <a:pt x="143" y="257"/>
                  </a:cubicBezTo>
                  <a:cubicBezTo>
                    <a:pt x="110" y="243"/>
                    <a:pt x="102" y="281"/>
                    <a:pt x="92" y="280"/>
                  </a:cubicBezTo>
                  <a:cubicBezTo>
                    <a:pt x="84" y="281"/>
                    <a:pt x="83" y="279"/>
                    <a:pt x="77" y="278"/>
                  </a:cubicBezTo>
                  <a:cubicBezTo>
                    <a:pt x="71" y="277"/>
                    <a:pt x="71" y="270"/>
                    <a:pt x="66" y="268"/>
                  </a:cubicBezTo>
                  <a:cubicBezTo>
                    <a:pt x="61" y="266"/>
                    <a:pt x="60" y="264"/>
                    <a:pt x="53" y="256"/>
                  </a:cubicBezTo>
                  <a:cubicBezTo>
                    <a:pt x="47" y="249"/>
                    <a:pt x="42" y="240"/>
                    <a:pt x="38" y="233"/>
                  </a:cubicBezTo>
                  <a:cubicBezTo>
                    <a:pt x="34" y="226"/>
                    <a:pt x="37" y="228"/>
                    <a:pt x="35" y="222"/>
                  </a:cubicBezTo>
                  <a:cubicBezTo>
                    <a:pt x="33" y="217"/>
                    <a:pt x="34" y="217"/>
                    <a:pt x="29" y="211"/>
                  </a:cubicBezTo>
                  <a:cubicBezTo>
                    <a:pt x="25" y="205"/>
                    <a:pt x="23" y="205"/>
                    <a:pt x="23" y="197"/>
                  </a:cubicBezTo>
                  <a:cubicBezTo>
                    <a:pt x="23" y="189"/>
                    <a:pt x="26" y="191"/>
                    <a:pt x="21" y="185"/>
                  </a:cubicBezTo>
                  <a:cubicBezTo>
                    <a:pt x="16" y="178"/>
                    <a:pt x="19" y="174"/>
                    <a:pt x="19" y="168"/>
                  </a:cubicBezTo>
                  <a:cubicBezTo>
                    <a:pt x="19" y="162"/>
                    <a:pt x="17" y="159"/>
                    <a:pt x="17" y="152"/>
                  </a:cubicBezTo>
                  <a:cubicBezTo>
                    <a:pt x="21" y="142"/>
                    <a:pt x="29" y="133"/>
                    <a:pt x="39" y="127"/>
                  </a:cubicBezTo>
                  <a:cubicBezTo>
                    <a:pt x="45" y="124"/>
                    <a:pt x="62" y="121"/>
                    <a:pt x="70" y="119"/>
                  </a:cubicBezTo>
                  <a:cubicBezTo>
                    <a:pt x="79" y="117"/>
                    <a:pt x="85" y="113"/>
                    <a:pt x="95" y="113"/>
                  </a:cubicBezTo>
                  <a:cubicBezTo>
                    <a:pt x="100" y="113"/>
                    <a:pt x="104" y="116"/>
                    <a:pt x="111" y="117"/>
                  </a:cubicBezTo>
                  <a:cubicBezTo>
                    <a:pt x="119" y="118"/>
                    <a:pt x="128" y="118"/>
                    <a:pt x="132" y="120"/>
                  </a:cubicBezTo>
                  <a:cubicBezTo>
                    <a:pt x="152" y="127"/>
                    <a:pt x="154" y="152"/>
                    <a:pt x="167" y="165"/>
                  </a:cubicBezTo>
                  <a:cubicBezTo>
                    <a:pt x="170" y="169"/>
                    <a:pt x="174" y="170"/>
                    <a:pt x="177" y="175"/>
                  </a:cubicBezTo>
                  <a:cubicBezTo>
                    <a:pt x="180" y="179"/>
                    <a:pt x="180" y="184"/>
                    <a:pt x="184" y="188"/>
                  </a:cubicBezTo>
                  <a:cubicBezTo>
                    <a:pt x="189" y="194"/>
                    <a:pt x="208" y="194"/>
                    <a:pt x="206" y="204"/>
                  </a:cubicBezTo>
                </a:path>
              </a:pathLst>
            </a:custGeom>
            <a:solidFill>
              <a:srgbClr val="FBE7E8"/>
            </a:solidFill>
            <a:ln w="9525">
              <a:noFill/>
              <a:round/>
              <a:headEnd/>
              <a:tailEnd/>
            </a:ln>
          </p:spPr>
          <p:txBody>
            <a:bodyPr/>
            <a:lstStyle/>
            <a:p>
              <a:endParaRPr lang="hu-HU"/>
            </a:p>
          </p:txBody>
        </p:sp>
        <p:sp>
          <p:nvSpPr>
            <p:cNvPr id="37318" name="Freeform 26"/>
            <p:cNvSpPr>
              <a:spLocks/>
            </p:cNvSpPr>
            <p:nvPr/>
          </p:nvSpPr>
          <p:spPr bwMode="auto">
            <a:xfrm>
              <a:off x="1680" y="617"/>
              <a:ext cx="610" cy="487"/>
            </a:xfrm>
            <a:custGeom>
              <a:avLst/>
              <a:gdLst>
                <a:gd name="T0" fmla="*/ 2 w 563"/>
                <a:gd name="T1" fmla="*/ 0 h 421"/>
                <a:gd name="T2" fmla="*/ 2 w 563"/>
                <a:gd name="T3" fmla="*/ 0 h 421"/>
                <a:gd name="T4" fmla="*/ 2 w 563"/>
                <a:gd name="T5" fmla="*/ 1 h 421"/>
                <a:gd name="T6" fmla="*/ 69 w 563"/>
                <a:gd name="T7" fmla="*/ 155 h 421"/>
                <a:gd name="T8" fmla="*/ 119 w 563"/>
                <a:gd name="T9" fmla="*/ 207 h 421"/>
                <a:gd name="T10" fmla="*/ 368 w 563"/>
                <a:gd name="T11" fmla="*/ 387 h 421"/>
                <a:gd name="T12" fmla="*/ 563 w 563"/>
                <a:gd name="T13" fmla="*/ 370 h 421"/>
                <a:gd name="T14" fmla="*/ 0 60000 65536"/>
                <a:gd name="T15" fmla="*/ 0 60000 65536"/>
                <a:gd name="T16" fmla="*/ 0 60000 65536"/>
                <a:gd name="T17" fmla="*/ 0 60000 65536"/>
                <a:gd name="T18" fmla="*/ 0 60000 65536"/>
                <a:gd name="T19" fmla="*/ 0 60000 65536"/>
                <a:gd name="T20" fmla="*/ 0 60000 65536"/>
                <a:gd name="T21" fmla="*/ 0 w 563"/>
                <a:gd name="T22" fmla="*/ 0 h 421"/>
                <a:gd name="T23" fmla="*/ 563 w 563"/>
                <a:gd name="T24" fmla="*/ 421 h 4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421">
                  <a:moveTo>
                    <a:pt x="2" y="0"/>
                  </a:moveTo>
                  <a:cubicBezTo>
                    <a:pt x="2" y="0"/>
                    <a:pt x="2" y="0"/>
                    <a:pt x="2" y="0"/>
                  </a:cubicBezTo>
                  <a:cubicBezTo>
                    <a:pt x="2" y="0"/>
                    <a:pt x="2" y="1"/>
                    <a:pt x="2" y="1"/>
                  </a:cubicBezTo>
                  <a:cubicBezTo>
                    <a:pt x="0" y="41"/>
                    <a:pt x="32" y="132"/>
                    <a:pt x="69" y="155"/>
                  </a:cubicBezTo>
                  <a:cubicBezTo>
                    <a:pt x="101" y="175"/>
                    <a:pt x="104" y="178"/>
                    <a:pt x="119" y="207"/>
                  </a:cubicBezTo>
                  <a:cubicBezTo>
                    <a:pt x="137" y="242"/>
                    <a:pt x="222" y="351"/>
                    <a:pt x="368" y="387"/>
                  </a:cubicBezTo>
                  <a:cubicBezTo>
                    <a:pt x="506" y="421"/>
                    <a:pt x="537" y="383"/>
                    <a:pt x="563" y="370"/>
                  </a:cubicBezTo>
                </a:path>
              </a:pathLst>
            </a:custGeom>
            <a:noFill/>
            <a:ln w="6350" cap="flat">
              <a:solidFill>
                <a:srgbClr val="F3AEB8"/>
              </a:solidFill>
              <a:prstDash val="solid"/>
              <a:miter lim="800000"/>
              <a:headEnd/>
              <a:tailEnd/>
            </a:ln>
          </p:spPr>
          <p:txBody>
            <a:bodyPr/>
            <a:lstStyle/>
            <a:p>
              <a:endParaRPr lang="hu-HU"/>
            </a:p>
          </p:txBody>
        </p:sp>
        <p:sp>
          <p:nvSpPr>
            <p:cNvPr id="37319" name="Freeform 27"/>
            <p:cNvSpPr>
              <a:spLocks/>
            </p:cNvSpPr>
            <p:nvPr/>
          </p:nvSpPr>
          <p:spPr bwMode="auto">
            <a:xfrm>
              <a:off x="1678" y="517"/>
              <a:ext cx="373" cy="141"/>
            </a:xfrm>
            <a:custGeom>
              <a:avLst/>
              <a:gdLst>
                <a:gd name="T0" fmla="*/ 344 w 344"/>
                <a:gd name="T1" fmla="*/ 24 h 122"/>
                <a:gd name="T2" fmla="*/ 302 w 344"/>
                <a:gd name="T3" fmla="*/ 3 h 122"/>
                <a:gd name="T4" fmla="*/ 252 w 344"/>
                <a:gd name="T5" fmla="*/ 11 h 122"/>
                <a:gd name="T6" fmla="*/ 250 w 344"/>
                <a:gd name="T7" fmla="*/ 13 h 122"/>
                <a:gd name="T8" fmla="*/ 246 w 344"/>
                <a:gd name="T9" fmla="*/ 56 h 122"/>
                <a:gd name="T10" fmla="*/ 229 w 344"/>
                <a:gd name="T11" fmla="*/ 116 h 122"/>
                <a:gd name="T12" fmla="*/ 154 w 344"/>
                <a:gd name="T13" fmla="*/ 61 h 122"/>
                <a:gd name="T14" fmla="*/ 153 w 344"/>
                <a:gd name="T15" fmla="*/ 60 h 122"/>
                <a:gd name="T16" fmla="*/ 61 w 344"/>
                <a:gd name="T17" fmla="*/ 42 h 122"/>
                <a:gd name="T18" fmla="*/ 0 w 344"/>
                <a:gd name="T19" fmla="*/ 91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
                <a:gd name="T31" fmla="*/ 0 h 122"/>
                <a:gd name="T32" fmla="*/ 344 w 344"/>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 h="122">
                  <a:moveTo>
                    <a:pt x="344" y="24"/>
                  </a:moveTo>
                  <a:cubicBezTo>
                    <a:pt x="336" y="12"/>
                    <a:pt x="320" y="7"/>
                    <a:pt x="302" y="3"/>
                  </a:cubicBezTo>
                  <a:cubicBezTo>
                    <a:pt x="284" y="0"/>
                    <a:pt x="265" y="3"/>
                    <a:pt x="252" y="11"/>
                  </a:cubicBezTo>
                  <a:cubicBezTo>
                    <a:pt x="251" y="11"/>
                    <a:pt x="250" y="12"/>
                    <a:pt x="250" y="13"/>
                  </a:cubicBezTo>
                  <a:cubicBezTo>
                    <a:pt x="246" y="19"/>
                    <a:pt x="249" y="33"/>
                    <a:pt x="246" y="56"/>
                  </a:cubicBezTo>
                  <a:cubicBezTo>
                    <a:pt x="244" y="76"/>
                    <a:pt x="248" y="105"/>
                    <a:pt x="229" y="116"/>
                  </a:cubicBezTo>
                  <a:cubicBezTo>
                    <a:pt x="215" y="122"/>
                    <a:pt x="174" y="91"/>
                    <a:pt x="154" y="61"/>
                  </a:cubicBezTo>
                  <a:cubicBezTo>
                    <a:pt x="154" y="61"/>
                    <a:pt x="154" y="61"/>
                    <a:pt x="153" y="60"/>
                  </a:cubicBezTo>
                  <a:cubicBezTo>
                    <a:pt x="129" y="36"/>
                    <a:pt x="90" y="35"/>
                    <a:pt x="61" y="42"/>
                  </a:cubicBezTo>
                  <a:cubicBezTo>
                    <a:pt x="29" y="51"/>
                    <a:pt x="5" y="70"/>
                    <a:pt x="0" y="91"/>
                  </a:cubicBezTo>
                </a:path>
              </a:pathLst>
            </a:custGeom>
            <a:noFill/>
            <a:ln w="6350" cap="flat">
              <a:solidFill>
                <a:srgbClr val="F3AEB8"/>
              </a:solidFill>
              <a:prstDash val="solid"/>
              <a:miter lim="800000"/>
              <a:headEnd/>
              <a:tailEnd/>
            </a:ln>
          </p:spPr>
          <p:txBody>
            <a:bodyPr/>
            <a:lstStyle/>
            <a:p>
              <a:endParaRPr lang="hu-HU"/>
            </a:p>
          </p:txBody>
        </p:sp>
        <p:sp>
          <p:nvSpPr>
            <p:cNvPr id="37320" name="Freeform 28"/>
            <p:cNvSpPr>
              <a:spLocks/>
            </p:cNvSpPr>
            <p:nvPr/>
          </p:nvSpPr>
          <p:spPr bwMode="auto">
            <a:xfrm>
              <a:off x="2045" y="636"/>
              <a:ext cx="174" cy="338"/>
            </a:xfrm>
            <a:custGeom>
              <a:avLst/>
              <a:gdLst>
                <a:gd name="T0" fmla="*/ 7 w 161"/>
                <a:gd name="T1" fmla="*/ 34 h 292"/>
                <a:gd name="T2" fmla="*/ 12 w 161"/>
                <a:gd name="T3" fmla="*/ 49 h 292"/>
                <a:gd name="T4" fmla="*/ 19 w 161"/>
                <a:gd name="T5" fmla="*/ 66 h 292"/>
                <a:gd name="T6" fmla="*/ 23 w 161"/>
                <a:gd name="T7" fmla="*/ 76 h 292"/>
                <a:gd name="T8" fmla="*/ 37 w 161"/>
                <a:gd name="T9" fmla="*/ 105 h 292"/>
                <a:gd name="T10" fmla="*/ 47 w 161"/>
                <a:gd name="T11" fmla="*/ 125 h 292"/>
                <a:gd name="T12" fmla="*/ 49 w 161"/>
                <a:gd name="T13" fmla="*/ 134 h 292"/>
                <a:gd name="T14" fmla="*/ 56 w 161"/>
                <a:gd name="T15" fmla="*/ 153 h 292"/>
                <a:gd name="T16" fmla="*/ 67 w 161"/>
                <a:gd name="T17" fmla="*/ 179 h 292"/>
                <a:gd name="T18" fmla="*/ 68 w 161"/>
                <a:gd name="T19" fmla="*/ 182 h 292"/>
                <a:gd name="T20" fmla="*/ 69 w 161"/>
                <a:gd name="T21" fmla="*/ 187 h 292"/>
                <a:gd name="T22" fmla="*/ 79 w 161"/>
                <a:gd name="T23" fmla="*/ 204 h 292"/>
                <a:gd name="T24" fmla="*/ 91 w 161"/>
                <a:gd name="T25" fmla="*/ 233 h 292"/>
                <a:gd name="T26" fmla="*/ 94 w 161"/>
                <a:gd name="T27" fmla="*/ 241 h 292"/>
                <a:gd name="T28" fmla="*/ 101 w 161"/>
                <a:gd name="T29" fmla="*/ 253 h 292"/>
                <a:gd name="T30" fmla="*/ 109 w 161"/>
                <a:gd name="T31" fmla="*/ 263 h 292"/>
                <a:gd name="T32" fmla="*/ 117 w 161"/>
                <a:gd name="T33" fmla="*/ 273 h 292"/>
                <a:gd name="T34" fmla="*/ 120 w 161"/>
                <a:gd name="T35" fmla="*/ 278 h 292"/>
                <a:gd name="T36" fmla="*/ 161 w 161"/>
                <a:gd name="T37" fmla="*/ 291 h 292"/>
                <a:gd name="T38" fmla="*/ 161 w 161"/>
                <a:gd name="T39" fmla="*/ 291 h 292"/>
                <a:gd name="T40" fmla="*/ 125 w 161"/>
                <a:gd name="T41" fmla="*/ 276 h 292"/>
                <a:gd name="T42" fmla="*/ 120 w 161"/>
                <a:gd name="T43" fmla="*/ 269 h 292"/>
                <a:gd name="T44" fmla="*/ 113 w 161"/>
                <a:gd name="T45" fmla="*/ 260 h 292"/>
                <a:gd name="T46" fmla="*/ 105 w 161"/>
                <a:gd name="T47" fmla="*/ 250 h 292"/>
                <a:gd name="T48" fmla="*/ 99 w 161"/>
                <a:gd name="T49" fmla="*/ 240 h 292"/>
                <a:gd name="T50" fmla="*/ 96 w 161"/>
                <a:gd name="T51" fmla="*/ 232 h 292"/>
                <a:gd name="T52" fmla="*/ 83 w 161"/>
                <a:gd name="T53" fmla="*/ 201 h 292"/>
                <a:gd name="T54" fmla="*/ 74 w 161"/>
                <a:gd name="T55" fmla="*/ 186 h 292"/>
                <a:gd name="T56" fmla="*/ 73 w 161"/>
                <a:gd name="T57" fmla="*/ 181 h 292"/>
                <a:gd name="T58" fmla="*/ 72 w 161"/>
                <a:gd name="T59" fmla="*/ 177 h 292"/>
                <a:gd name="T60" fmla="*/ 60 w 161"/>
                <a:gd name="T61" fmla="*/ 150 h 292"/>
                <a:gd name="T62" fmla="*/ 54 w 161"/>
                <a:gd name="T63" fmla="*/ 133 h 292"/>
                <a:gd name="T64" fmla="*/ 52 w 161"/>
                <a:gd name="T65" fmla="*/ 124 h 292"/>
                <a:gd name="T66" fmla="*/ 41 w 161"/>
                <a:gd name="T67" fmla="*/ 102 h 292"/>
                <a:gd name="T68" fmla="*/ 28 w 161"/>
                <a:gd name="T69" fmla="*/ 76 h 292"/>
                <a:gd name="T70" fmla="*/ 23 w 161"/>
                <a:gd name="T71" fmla="*/ 63 h 292"/>
                <a:gd name="T72" fmla="*/ 17 w 161"/>
                <a:gd name="T73" fmla="*/ 48 h 292"/>
                <a:gd name="T74" fmla="*/ 12 w 161"/>
                <a:gd name="T75" fmla="*/ 32 h 292"/>
                <a:gd name="T76" fmla="*/ 2 w 161"/>
                <a:gd name="T77" fmla="*/ 0 h 292"/>
                <a:gd name="T78" fmla="*/ 2 w 161"/>
                <a:gd name="T79" fmla="*/ 0 h 292"/>
                <a:gd name="T80" fmla="*/ 7 w 161"/>
                <a:gd name="T81" fmla="*/ 34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92"/>
                <a:gd name="T125" fmla="*/ 161 w 161"/>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92">
                  <a:moveTo>
                    <a:pt x="7" y="34"/>
                  </a:moveTo>
                  <a:cubicBezTo>
                    <a:pt x="9" y="38"/>
                    <a:pt x="11" y="43"/>
                    <a:pt x="12" y="49"/>
                  </a:cubicBezTo>
                  <a:cubicBezTo>
                    <a:pt x="14" y="59"/>
                    <a:pt x="17" y="63"/>
                    <a:pt x="19" y="66"/>
                  </a:cubicBezTo>
                  <a:cubicBezTo>
                    <a:pt x="21" y="68"/>
                    <a:pt x="23" y="70"/>
                    <a:pt x="23" y="76"/>
                  </a:cubicBezTo>
                  <a:cubicBezTo>
                    <a:pt x="24" y="84"/>
                    <a:pt x="30" y="95"/>
                    <a:pt x="37" y="105"/>
                  </a:cubicBezTo>
                  <a:cubicBezTo>
                    <a:pt x="41" y="112"/>
                    <a:pt x="46" y="120"/>
                    <a:pt x="47" y="125"/>
                  </a:cubicBezTo>
                  <a:cubicBezTo>
                    <a:pt x="49" y="134"/>
                    <a:pt x="49" y="134"/>
                    <a:pt x="49" y="134"/>
                  </a:cubicBezTo>
                  <a:cubicBezTo>
                    <a:pt x="49" y="138"/>
                    <a:pt x="50" y="142"/>
                    <a:pt x="56" y="153"/>
                  </a:cubicBezTo>
                  <a:cubicBezTo>
                    <a:pt x="63" y="166"/>
                    <a:pt x="65" y="171"/>
                    <a:pt x="67" y="179"/>
                  </a:cubicBezTo>
                  <a:cubicBezTo>
                    <a:pt x="68" y="182"/>
                    <a:pt x="68" y="182"/>
                    <a:pt x="68" y="182"/>
                  </a:cubicBezTo>
                  <a:cubicBezTo>
                    <a:pt x="69" y="187"/>
                    <a:pt x="69" y="187"/>
                    <a:pt x="69" y="187"/>
                  </a:cubicBezTo>
                  <a:cubicBezTo>
                    <a:pt x="71" y="193"/>
                    <a:pt x="72" y="195"/>
                    <a:pt x="79" y="204"/>
                  </a:cubicBezTo>
                  <a:cubicBezTo>
                    <a:pt x="85" y="212"/>
                    <a:pt x="88" y="223"/>
                    <a:pt x="91" y="233"/>
                  </a:cubicBezTo>
                  <a:cubicBezTo>
                    <a:pt x="94" y="241"/>
                    <a:pt x="94" y="241"/>
                    <a:pt x="94" y="241"/>
                  </a:cubicBezTo>
                  <a:cubicBezTo>
                    <a:pt x="96" y="248"/>
                    <a:pt x="98" y="250"/>
                    <a:pt x="101" y="253"/>
                  </a:cubicBezTo>
                  <a:cubicBezTo>
                    <a:pt x="103" y="255"/>
                    <a:pt x="105" y="257"/>
                    <a:pt x="109" y="263"/>
                  </a:cubicBezTo>
                  <a:cubicBezTo>
                    <a:pt x="113" y="270"/>
                    <a:pt x="116" y="272"/>
                    <a:pt x="117" y="273"/>
                  </a:cubicBezTo>
                  <a:cubicBezTo>
                    <a:pt x="118" y="274"/>
                    <a:pt x="119" y="275"/>
                    <a:pt x="120" y="278"/>
                  </a:cubicBezTo>
                  <a:cubicBezTo>
                    <a:pt x="124" y="289"/>
                    <a:pt x="152" y="292"/>
                    <a:pt x="161" y="291"/>
                  </a:cubicBezTo>
                  <a:cubicBezTo>
                    <a:pt x="161" y="291"/>
                    <a:pt x="161" y="291"/>
                    <a:pt x="161" y="291"/>
                  </a:cubicBezTo>
                  <a:cubicBezTo>
                    <a:pt x="150" y="292"/>
                    <a:pt x="127" y="283"/>
                    <a:pt x="125" y="276"/>
                  </a:cubicBezTo>
                  <a:cubicBezTo>
                    <a:pt x="123" y="272"/>
                    <a:pt x="122" y="271"/>
                    <a:pt x="120" y="269"/>
                  </a:cubicBezTo>
                  <a:cubicBezTo>
                    <a:pt x="119" y="268"/>
                    <a:pt x="117" y="267"/>
                    <a:pt x="113" y="260"/>
                  </a:cubicBezTo>
                  <a:cubicBezTo>
                    <a:pt x="109" y="254"/>
                    <a:pt x="107" y="252"/>
                    <a:pt x="105" y="250"/>
                  </a:cubicBezTo>
                  <a:cubicBezTo>
                    <a:pt x="102" y="247"/>
                    <a:pt x="101" y="246"/>
                    <a:pt x="99" y="240"/>
                  </a:cubicBezTo>
                  <a:cubicBezTo>
                    <a:pt x="96" y="232"/>
                    <a:pt x="96" y="232"/>
                    <a:pt x="96" y="232"/>
                  </a:cubicBezTo>
                  <a:cubicBezTo>
                    <a:pt x="93" y="221"/>
                    <a:pt x="90" y="210"/>
                    <a:pt x="83" y="201"/>
                  </a:cubicBezTo>
                  <a:cubicBezTo>
                    <a:pt x="76" y="193"/>
                    <a:pt x="76" y="191"/>
                    <a:pt x="74" y="186"/>
                  </a:cubicBezTo>
                  <a:cubicBezTo>
                    <a:pt x="73" y="181"/>
                    <a:pt x="73" y="181"/>
                    <a:pt x="73" y="181"/>
                  </a:cubicBezTo>
                  <a:cubicBezTo>
                    <a:pt x="72" y="177"/>
                    <a:pt x="72" y="177"/>
                    <a:pt x="72" y="177"/>
                  </a:cubicBezTo>
                  <a:cubicBezTo>
                    <a:pt x="69" y="170"/>
                    <a:pt x="68" y="164"/>
                    <a:pt x="60" y="150"/>
                  </a:cubicBezTo>
                  <a:cubicBezTo>
                    <a:pt x="55" y="140"/>
                    <a:pt x="54" y="137"/>
                    <a:pt x="54" y="133"/>
                  </a:cubicBezTo>
                  <a:cubicBezTo>
                    <a:pt x="52" y="124"/>
                    <a:pt x="52" y="124"/>
                    <a:pt x="52" y="124"/>
                  </a:cubicBezTo>
                  <a:cubicBezTo>
                    <a:pt x="51" y="118"/>
                    <a:pt x="46" y="110"/>
                    <a:pt x="41" y="102"/>
                  </a:cubicBezTo>
                  <a:cubicBezTo>
                    <a:pt x="35" y="92"/>
                    <a:pt x="29" y="83"/>
                    <a:pt x="28" y="76"/>
                  </a:cubicBezTo>
                  <a:cubicBezTo>
                    <a:pt x="28" y="68"/>
                    <a:pt x="26" y="66"/>
                    <a:pt x="23" y="63"/>
                  </a:cubicBezTo>
                  <a:cubicBezTo>
                    <a:pt x="21" y="60"/>
                    <a:pt x="19" y="57"/>
                    <a:pt x="17" y="48"/>
                  </a:cubicBezTo>
                  <a:cubicBezTo>
                    <a:pt x="15" y="42"/>
                    <a:pt x="14" y="37"/>
                    <a:pt x="12" y="32"/>
                  </a:cubicBezTo>
                  <a:cubicBezTo>
                    <a:pt x="8" y="23"/>
                    <a:pt x="0" y="14"/>
                    <a:pt x="2" y="0"/>
                  </a:cubicBezTo>
                  <a:cubicBezTo>
                    <a:pt x="2" y="0"/>
                    <a:pt x="2" y="0"/>
                    <a:pt x="2" y="0"/>
                  </a:cubicBezTo>
                  <a:cubicBezTo>
                    <a:pt x="0" y="15"/>
                    <a:pt x="4" y="24"/>
                    <a:pt x="7" y="34"/>
                  </a:cubicBezTo>
                  <a:close/>
                </a:path>
              </a:pathLst>
            </a:custGeom>
            <a:solidFill>
              <a:srgbClr val="FFFFFF"/>
            </a:solidFill>
            <a:ln w="9525">
              <a:noFill/>
              <a:round/>
              <a:headEnd/>
              <a:tailEnd/>
            </a:ln>
          </p:spPr>
          <p:txBody>
            <a:bodyPr/>
            <a:lstStyle/>
            <a:p>
              <a:endParaRPr lang="hu-HU"/>
            </a:p>
          </p:txBody>
        </p:sp>
        <p:sp>
          <p:nvSpPr>
            <p:cNvPr id="37321" name="Freeform 29"/>
            <p:cNvSpPr>
              <a:spLocks/>
            </p:cNvSpPr>
            <p:nvPr/>
          </p:nvSpPr>
          <p:spPr bwMode="auto">
            <a:xfrm>
              <a:off x="2045" y="633"/>
              <a:ext cx="174" cy="341"/>
            </a:xfrm>
            <a:custGeom>
              <a:avLst/>
              <a:gdLst>
                <a:gd name="T0" fmla="*/ 10 w 161"/>
                <a:gd name="T1" fmla="*/ 32 h 295"/>
                <a:gd name="T2" fmla="*/ 18 w 161"/>
                <a:gd name="T3" fmla="*/ 50 h 295"/>
                <a:gd name="T4" fmla="*/ 25 w 161"/>
                <a:gd name="T5" fmla="*/ 66 h 295"/>
                <a:gd name="T6" fmla="*/ 29 w 161"/>
                <a:gd name="T7" fmla="*/ 77 h 295"/>
                <a:gd name="T8" fmla="*/ 43 w 161"/>
                <a:gd name="T9" fmla="*/ 105 h 295"/>
                <a:gd name="T10" fmla="*/ 53 w 161"/>
                <a:gd name="T11" fmla="*/ 125 h 295"/>
                <a:gd name="T12" fmla="*/ 55 w 161"/>
                <a:gd name="T13" fmla="*/ 134 h 295"/>
                <a:gd name="T14" fmla="*/ 62 w 161"/>
                <a:gd name="T15" fmla="*/ 153 h 295"/>
                <a:gd name="T16" fmla="*/ 73 w 161"/>
                <a:gd name="T17" fmla="*/ 179 h 295"/>
                <a:gd name="T18" fmla="*/ 74 w 161"/>
                <a:gd name="T19" fmla="*/ 183 h 295"/>
                <a:gd name="T20" fmla="*/ 76 w 161"/>
                <a:gd name="T21" fmla="*/ 188 h 295"/>
                <a:gd name="T22" fmla="*/ 85 w 161"/>
                <a:gd name="T23" fmla="*/ 205 h 295"/>
                <a:gd name="T24" fmla="*/ 98 w 161"/>
                <a:gd name="T25" fmla="*/ 234 h 295"/>
                <a:gd name="T26" fmla="*/ 100 w 161"/>
                <a:gd name="T27" fmla="*/ 242 h 295"/>
                <a:gd name="T28" fmla="*/ 107 w 161"/>
                <a:gd name="T29" fmla="*/ 254 h 295"/>
                <a:gd name="T30" fmla="*/ 115 w 161"/>
                <a:gd name="T31" fmla="*/ 264 h 295"/>
                <a:gd name="T32" fmla="*/ 123 w 161"/>
                <a:gd name="T33" fmla="*/ 274 h 295"/>
                <a:gd name="T34" fmla="*/ 126 w 161"/>
                <a:gd name="T35" fmla="*/ 279 h 295"/>
                <a:gd name="T36" fmla="*/ 161 w 161"/>
                <a:gd name="T37" fmla="*/ 294 h 295"/>
                <a:gd name="T38" fmla="*/ 161 w 161"/>
                <a:gd name="T39" fmla="*/ 294 h 295"/>
                <a:gd name="T40" fmla="*/ 131 w 161"/>
                <a:gd name="T41" fmla="*/ 277 h 295"/>
                <a:gd name="T42" fmla="*/ 126 w 161"/>
                <a:gd name="T43" fmla="*/ 270 h 295"/>
                <a:gd name="T44" fmla="*/ 119 w 161"/>
                <a:gd name="T45" fmla="*/ 261 h 295"/>
                <a:gd name="T46" fmla="*/ 111 w 161"/>
                <a:gd name="T47" fmla="*/ 250 h 295"/>
                <a:gd name="T48" fmla="*/ 105 w 161"/>
                <a:gd name="T49" fmla="*/ 240 h 295"/>
                <a:gd name="T50" fmla="*/ 102 w 161"/>
                <a:gd name="T51" fmla="*/ 232 h 295"/>
                <a:gd name="T52" fmla="*/ 89 w 161"/>
                <a:gd name="T53" fmla="*/ 202 h 295"/>
                <a:gd name="T54" fmla="*/ 80 w 161"/>
                <a:gd name="T55" fmla="*/ 186 h 295"/>
                <a:gd name="T56" fmla="*/ 79 w 161"/>
                <a:gd name="T57" fmla="*/ 181 h 295"/>
                <a:gd name="T58" fmla="*/ 78 w 161"/>
                <a:gd name="T59" fmla="*/ 178 h 295"/>
                <a:gd name="T60" fmla="*/ 66 w 161"/>
                <a:gd name="T61" fmla="*/ 151 h 295"/>
                <a:gd name="T62" fmla="*/ 60 w 161"/>
                <a:gd name="T63" fmla="*/ 133 h 295"/>
                <a:gd name="T64" fmla="*/ 58 w 161"/>
                <a:gd name="T65" fmla="*/ 124 h 295"/>
                <a:gd name="T66" fmla="*/ 47 w 161"/>
                <a:gd name="T67" fmla="*/ 103 h 295"/>
                <a:gd name="T68" fmla="*/ 34 w 161"/>
                <a:gd name="T69" fmla="*/ 76 h 295"/>
                <a:gd name="T70" fmla="*/ 29 w 161"/>
                <a:gd name="T71" fmla="*/ 63 h 295"/>
                <a:gd name="T72" fmla="*/ 23 w 161"/>
                <a:gd name="T73" fmla="*/ 49 h 295"/>
                <a:gd name="T74" fmla="*/ 15 w 161"/>
                <a:gd name="T75" fmla="*/ 30 h 295"/>
                <a:gd name="T76" fmla="*/ 2 w 161"/>
                <a:gd name="T77" fmla="*/ 0 h 295"/>
                <a:gd name="T78" fmla="*/ 2 w 161"/>
                <a:gd name="T79" fmla="*/ 0 h 295"/>
                <a:gd name="T80" fmla="*/ 10 w 161"/>
                <a:gd name="T81" fmla="*/ 32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95"/>
                <a:gd name="T125" fmla="*/ 161 w 161"/>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95">
                  <a:moveTo>
                    <a:pt x="10" y="32"/>
                  </a:moveTo>
                  <a:cubicBezTo>
                    <a:pt x="13" y="37"/>
                    <a:pt x="16" y="43"/>
                    <a:pt x="18" y="50"/>
                  </a:cubicBezTo>
                  <a:cubicBezTo>
                    <a:pt x="20" y="60"/>
                    <a:pt x="23" y="63"/>
                    <a:pt x="25" y="66"/>
                  </a:cubicBezTo>
                  <a:cubicBezTo>
                    <a:pt x="28" y="69"/>
                    <a:pt x="29" y="71"/>
                    <a:pt x="29" y="77"/>
                  </a:cubicBezTo>
                  <a:cubicBezTo>
                    <a:pt x="30" y="85"/>
                    <a:pt x="36" y="95"/>
                    <a:pt x="43" y="105"/>
                  </a:cubicBezTo>
                  <a:cubicBezTo>
                    <a:pt x="47" y="113"/>
                    <a:pt x="52" y="120"/>
                    <a:pt x="53" y="125"/>
                  </a:cubicBezTo>
                  <a:cubicBezTo>
                    <a:pt x="55" y="134"/>
                    <a:pt x="55" y="134"/>
                    <a:pt x="55" y="134"/>
                  </a:cubicBezTo>
                  <a:cubicBezTo>
                    <a:pt x="56" y="139"/>
                    <a:pt x="56" y="142"/>
                    <a:pt x="62" y="153"/>
                  </a:cubicBezTo>
                  <a:cubicBezTo>
                    <a:pt x="69" y="166"/>
                    <a:pt x="71" y="172"/>
                    <a:pt x="73" y="179"/>
                  </a:cubicBezTo>
                  <a:cubicBezTo>
                    <a:pt x="74" y="183"/>
                    <a:pt x="74" y="183"/>
                    <a:pt x="74" y="183"/>
                  </a:cubicBezTo>
                  <a:cubicBezTo>
                    <a:pt x="76" y="188"/>
                    <a:pt x="76" y="188"/>
                    <a:pt x="76" y="188"/>
                  </a:cubicBezTo>
                  <a:cubicBezTo>
                    <a:pt x="77" y="193"/>
                    <a:pt x="78" y="196"/>
                    <a:pt x="85" y="205"/>
                  </a:cubicBezTo>
                  <a:cubicBezTo>
                    <a:pt x="91" y="213"/>
                    <a:pt x="94" y="224"/>
                    <a:pt x="98" y="234"/>
                  </a:cubicBezTo>
                  <a:cubicBezTo>
                    <a:pt x="100" y="242"/>
                    <a:pt x="100" y="242"/>
                    <a:pt x="100" y="242"/>
                  </a:cubicBezTo>
                  <a:cubicBezTo>
                    <a:pt x="102" y="249"/>
                    <a:pt x="104" y="251"/>
                    <a:pt x="107" y="254"/>
                  </a:cubicBezTo>
                  <a:cubicBezTo>
                    <a:pt x="109" y="256"/>
                    <a:pt x="111" y="258"/>
                    <a:pt x="115" y="264"/>
                  </a:cubicBezTo>
                  <a:cubicBezTo>
                    <a:pt x="119" y="271"/>
                    <a:pt x="122" y="273"/>
                    <a:pt x="123" y="274"/>
                  </a:cubicBezTo>
                  <a:cubicBezTo>
                    <a:pt x="124" y="275"/>
                    <a:pt x="125" y="275"/>
                    <a:pt x="126" y="279"/>
                  </a:cubicBezTo>
                  <a:cubicBezTo>
                    <a:pt x="130" y="289"/>
                    <a:pt x="150" y="295"/>
                    <a:pt x="161" y="294"/>
                  </a:cubicBezTo>
                  <a:cubicBezTo>
                    <a:pt x="161" y="294"/>
                    <a:pt x="161" y="294"/>
                    <a:pt x="161" y="294"/>
                  </a:cubicBezTo>
                  <a:cubicBezTo>
                    <a:pt x="151" y="295"/>
                    <a:pt x="133" y="284"/>
                    <a:pt x="131" y="277"/>
                  </a:cubicBezTo>
                  <a:cubicBezTo>
                    <a:pt x="129" y="273"/>
                    <a:pt x="128" y="271"/>
                    <a:pt x="126" y="270"/>
                  </a:cubicBezTo>
                  <a:cubicBezTo>
                    <a:pt x="125" y="269"/>
                    <a:pt x="123" y="268"/>
                    <a:pt x="119" y="261"/>
                  </a:cubicBezTo>
                  <a:cubicBezTo>
                    <a:pt x="115" y="255"/>
                    <a:pt x="113" y="252"/>
                    <a:pt x="111" y="250"/>
                  </a:cubicBezTo>
                  <a:cubicBezTo>
                    <a:pt x="108" y="248"/>
                    <a:pt x="107" y="247"/>
                    <a:pt x="105" y="240"/>
                  </a:cubicBezTo>
                  <a:cubicBezTo>
                    <a:pt x="102" y="232"/>
                    <a:pt x="102" y="232"/>
                    <a:pt x="102" y="232"/>
                  </a:cubicBezTo>
                  <a:cubicBezTo>
                    <a:pt x="99" y="222"/>
                    <a:pt x="96" y="211"/>
                    <a:pt x="89" y="202"/>
                  </a:cubicBezTo>
                  <a:cubicBezTo>
                    <a:pt x="82" y="194"/>
                    <a:pt x="82" y="192"/>
                    <a:pt x="80" y="186"/>
                  </a:cubicBezTo>
                  <a:cubicBezTo>
                    <a:pt x="79" y="181"/>
                    <a:pt x="79" y="181"/>
                    <a:pt x="79" y="181"/>
                  </a:cubicBezTo>
                  <a:cubicBezTo>
                    <a:pt x="78" y="178"/>
                    <a:pt x="78" y="178"/>
                    <a:pt x="78" y="178"/>
                  </a:cubicBezTo>
                  <a:cubicBezTo>
                    <a:pt x="75" y="170"/>
                    <a:pt x="74" y="165"/>
                    <a:pt x="66" y="151"/>
                  </a:cubicBezTo>
                  <a:cubicBezTo>
                    <a:pt x="61" y="141"/>
                    <a:pt x="60" y="138"/>
                    <a:pt x="60" y="133"/>
                  </a:cubicBezTo>
                  <a:cubicBezTo>
                    <a:pt x="58" y="124"/>
                    <a:pt x="58" y="124"/>
                    <a:pt x="58" y="124"/>
                  </a:cubicBezTo>
                  <a:cubicBezTo>
                    <a:pt x="57" y="118"/>
                    <a:pt x="52" y="111"/>
                    <a:pt x="47" y="103"/>
                  </a:cubicBezTo>
                  <a:cubicBezTo>
                    <a:pt x="41" y="93"/>
                    <a:pt x="35" y="83"/>
                    <a:pt x="34" y="76"/>
                  </a:cubicBezTo>
                  <a:cubicBezTo>
                    <a:pt x="34" y="69"/>
                    <a:pt x="32" y="66"/>
                    <a:pt x="29" y="63"/>
                  </a:cubicBezTo>
                  <a:cubicBezTo>
                    <a:pt x="27" y="61"/>
                    <a:pt x="25" y="58"/>
                    <a:pt x="23" y="49"/>
                  </a:cubicBezTo>
                  <a:cubicBezTo>
                    <a:pt x="21" y="41"/>
                    <a:pt x="18" y="35"/>
                    <a:pt x="15" y="30"/>
                  </a:cubicBezTo>
                  <a:cubicBezTo>
                    <a:pt x="10" y="21"/>
                    <a:pt x="1" y="13"/>
                    <a:pt x="2" y="0"/>
                  </a:cubicBezTo>
                  <a:cubicBezTo>
                    <a:pt x="2" y="0"/>
                    <a:pt x="2" y="0"/>
                    <a:pt x="2" y="0"/>
                  </a:cubicBezTo>
                  <a:cubicBezTo>
                    <a:pt x="0" y="14"/>
                    <a:pt x="5" y="23"/>
                    <a:pt x="10" y="32"/>
                  </a:cubicBezTo>
                  <a:close/>
                </a:path>
              </a:pathLst>
            </a:custGeom>
            <a:solidFill>
              <a:srgbClr val="F3AEB8"/>
            </a:solidFill>
            <a:ln w="9525">
              <a:noFill/>
              <a:round/>
              <a:headEnd/>
              <a:tailEnd/>
            </a:ln>
          </p:spPr>
          <p:txBody>
            <a:bodyPr/>
            <a:lstStyle/>
            <a:p>
              <a:endParaRPr lang="hu-HU"/>
            </a:p>
          </p:txBody>
        </p:sp>
        <p:sp>
          <p:nvSpPr>
            <p:cNvPr id="37322" name="Freeform 30"/>
            <p:cNvSpPr>
              <a:spLocks/>
            </p:cNvSpPr>
            <p:nvPr/>
          </p:nvSpPr>
          <p:spPr bwMode="auto">
            <a:xfrm>
              <a:off x="2133" y="444"/>
              <a:ext cx="235" cy="584"/>
            </a:xfrm>
            <a:custGeom>
              <a:avLst/>
              <a:gdLst>
                <a:gd name="T0" fmla="*/ 0 w 217"/>
                <a:gd name="T1" fmla="*/ 5 h 505"/>
                <a:gd name="T2" fmla="*/ 58 w 217"/>
                <a:gd name="T3" fmla="*/ 23 h 505"/>
                <a:gd name="T4" fmla="*/ 122 w 217"/>
                <a:gd name="T5" fmla="*/ 148 h 505"/>
                <a:gd name="T6" fmla="*/ 122 w 217"/>
                <a:gd name="T7" fmla="*/ 150 h 505"/>
                <a:gd name="T8" fmla="*/ 143 w 217"/>
                <a:gd name="T9" fmla="*/ 201 h 505"/>
                <a:gd name="T10" fmla="*/ 178 w 217"/>
                <a:gd name="T11" fmla="*/ 293 h 505"/>
                <a:gd name="T12" fmla="*/ 185 w 217"/>
                <a:gd name="T13" fmla="*/ 314 h 505"/>
                <a:gd name="T14" fmla="*/ 157 w 217"/>
                <a:gd name="T15" fmla="*/ 502 h 505"/>
                <a:gd name="T16" fmla="*/ 161 w 217"/>
                <a:gd name="T17" fmla="*/ 505 h 505"/>
                <a:gd name="T18" fmla="*/ 190 w 217"/>
                <a:gd name="T19" fmla="*/ 313 h 505"/>
                <a:gd name="T20" fmla="*/ 183 w 217"/>
                <a:gd name="T21" fmla="*/ 292 h 505"/>
                <a:gd name="T22" fmla="*/ 147 w 217"/>
                <a:gd name="T23" fmla="*/ 199 h 505"/>
                <a:gd name="T24" fmla="*/ 127 w 217"/>
                <a:gd name="T25" fmla="*/ 151 h 505"/>
                <a:gd name="T26" fmla="*/ 127 w 217"/>
                <a:gd name="T27" fmla="*/ 149 h 505"/>
                <a:gd name="T28" fmla="*/ 60 w 217"/>
                <a:gd name="T29" fmla="*/ 18 h 505"/>
                <a:gd name="T30" fmla="*/ 1 w 217"/>
                <a:gd name="T31" fmla="*/ 0 h 505"/>
                <a:gd name="T32" fmla="*/ 0 w 217"/>
                <a:gd name="T33" fmla="*/ 5 h 5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505"/>
                <a:gd name="T53" fmla="*/ 217 w 217"/>
                <a:gd name="T54" fmla="*/ 505 h 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505">
                  <a:moveTo>
                    <a:pt x="0" y="5"/>
                  </a:moveTo>
                  <a:cubicBezTo>
                    <a:pt x="20" y="7"/>
                    <a:pt x="39" y="15"/>
                    <a:pt x="58" y="23"/>
                  </a:cubicBezTo>
                  <a:cubicBezTo>
                    <a:pt x="113" y="47"/>
                    <a:pt x="135" y="90"/>
                    <a:pt x="122" y="148"/>
                  </a:cubicBezTo>
                  <a:cubicBezTo>
                    <a:pt x="122" y="150"/>
                    <a:pt x="122" y="150"/>
                    <a:pt x="122" y="150"/>
                  </a:cubicBezTo>
                  <a:cubicBezTo>
                    <a:pt x="121" y="156"/>
                    <a:pt x="129" y="173"/>
                    <a:pt x="143" y="201"/>
                  </a:cubicBezTo>
                  <a:cubicBezTo>
                    <a:pt x="154" y="226"/>
                    <a:pt x="165" y="256"/>
                    <a:pt x="178" y="293"/>
                  </a:cubicBezTo>
                  <a:cubicBezTo>
                    <a:pt x="185" y="314"/>
                    <a:pt x="185" y="314"/>
                    <a:pt x="185" y="314"/>
                  </a:cubicBezTo>
                  <a:cubicBezTo>
                    <a:pt x="211" y="387"/>
                    <a:pt x="202" y="450"/>
                    <a:pt x="157" y="502"/>
                  </a:cubicBezTo>
                  <a:cubicBezTo>
                    <a:pt x="161" y="505"/>
                    <a:pt x="161" y="505"/>
                    <a:pt x="161" y="505"/>
                  </a:cubicBezTo>
                  <a:cubicBezTo>
                    <a:pt x="207" y="452"/>
                    <a:pt x="217" y="388"/>
                    <a:pt x="190" y="313"/>
                  </a:cubicBezTo>
                  <a:cubicBezTo>
                    <a:pt x="183" y="292"/>
                    <a:pt x="183" y="292"/>
                    <a:pt x="183" y="292"/>
                  </a:cubicBezTo>
                  <a:cubicBezTo>
                    <a:pt x="169" y="254"/>
                    <a:pt x="159" y="224"/>
                    <a:pt x="147" y="199"/>
                  </a:cubicBezTo>
                  <a:cubicBezTo>
                    <a:pt x="138" y="181"/>
                    <a:pt x="126" y="156"/>
                    <a:pt x="127" y="151"/>
                  </a:cubicBezTo>
                  <a:cubicBezTo>
                    <a:pt x="127" y="149"/>
                    <a:pt x="127" y="149"/>
                    <a:pt x="127" y="149"/>
                  </a:cubicBezTo>
                  <a:cubicBezTo>
                    <a:pt x="140" y="88"/>
                    <a:pt x="118" y="44"/>
                    <a:pt x="60" y="18"/>
                  </a:cubicBezTo>
                  <a:cubicBezTo>
                    <a:pt x="41" y="10"/>
                    <a:pt x="22" y="2"/>
                    <a:pt x="1" y="0"/>
                  </a:cubicBezTo>
                  <a:lnTo>
                    <a:pt x="0" y="5"/>
                  </a:lnTo>
                  <a:close/>
                </a:path>
              </a:pathLst>
            </a:custGeom>
            <a:solidFill>
              <a:srgbClr val="FFFFFF"/>
            </a:solidFill>
            <a:ln w="9525">
              <a:noFill/>
              <a:round/>
              <a:headEnd/>
              <a:tailEnd/>
            </a:ln>
          </p:spPr>
          <p:txBody>
            <a:bodyPr/>
            <a:lstStyle/>
            <a:p>
              <a:endParaRPr lang="hu-HU"/>
            </a:p>
          </p:txBody>
        </p:sp>
        <p:sp>
          <p:nvSpPr>
            <p:cNvPr id="37323" name="Freeform 31"/>
            <p:cNvSpPr>
              <a:spLocks/>
            </p:cNvSpPr>
            <p:nvPr/>
          </p:nvSpPr>
          <p:spPr bwMode="auto">
            <a:xfrm>
              <a:off x="2087" y="441"/>
              <a:ext cx="287" cy="591"/>
            </a:xfrm>
            <a:custGeom>
              <a:avLst/>
              <a:gdLst>
                <a:gd name="T0" fmla="*/ 0 w 265"/>
                <a:gd name="T1" fmla="*/ 3 h 511"/>
                <a:gd name="T2" fmla="*/ 0 w 265"/>
                <a:gd name="T3" fmla="*/ 8 h 511"/>
                <a:gd name="T4" fmla="*/ 105 w 265"/>
                <a:gd name="T5" fmla="*/ 25 h 511"/>
                <a:gd name="T6" fmla="*/ 170 w 265"/>
                <a:gd name="T7" fmla="*/ 150 h 511"/>
                <a:gd name="T8" fmla="*/ 169 w 265"/>
                <a:gd name="T9" fmla="*/ 152 h 511"/>
                <a:gd name="T10" fmla="*/ 190 w 265"/>
                <a:gd name="T11" fmla="*/ 203 h 511"/>
                <a:gd name="T12" fmla="*/ 225 w 265"/>
                <a:gd name="T13" fmla="*/ 295 h 511"/>
                <a:gd name="T14" fmla="*/ 233 w 265"/>
                <a:gd name="T15" fmla="*/ 316 h 511"/>
                <a:gd name="T16" fmla="*/ 197 w 265"/>
                <a:gd name="T17" fmla="*/ 508 h 511"/>
                <a:gd name="T18" fmla="*/ 200 w 265"/>
                <a:gd name="T19" fmla="*/ 511 h 511"/>
                <a:gd name="T20" fmla="*/ 237 w 265"/>
                <a:gd name="T21" fmla="*/ 314 h 511"/>
                <a:gd name="T22" fmla="*/ 230 w 265"/>
                <a:gd name="T23" fmla="*/ 293 h 511"/>
                <a:gd name="T24" fmla="*/ 194 w 265"/>
                <a:gd name="T25" fmla="*/ 201 h 511"/>
                <a:gd name="T26" fmla="*/ 174 w 265"/>
                <a:gd name="T27" fmla="*/ 153 h 511"/>
                <a:gd name="T28" fmla="*/ 175 w 265"/>
                <a:gd name="T29" fmla="*/ 151 h 511"/>
                <a:gd name="T30" fmla="*/ 107 w 265"/>
                <a:gd name="T31" fmla="*/ 20 h 511"/>
                <a:gd name="T32" fmla="*/ 0 w 265"/>
                <a:gd name="T33" fmla="*/ 3 h 5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5"/>
                <a:gd name="T52" fmla="*/ 0 h 511"/>
                <a:gd name="T53" fmla="*/ 265 w 265"/>
                <a:gd name="T54" fmla="*/ 511 h 5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5" h="511">
                  <a:moveTo>
                    <a:pt x="0" y="3"/>
                  </a:moveTo>
                  <a:cubicBezTo>
                    <a:pt x="0" y="8"/>
                    <a:pt x="0" y="8"/>
                    <a:pt x="0" y="8"/>
                  </a:cubicBezTo>
                  <a:cubicBezTo>
                    <a:pt x="37" y="5"/>
                    <a:pt x="73" y="11"/>
                    <a:pt x="105" y="25"/>
                  </a:cubicBezTo>
                  <a:cubicBezTo>
                    <a:pt x="160" y="49"/>
                    <a:pt x="182" y="91"/>
                    <a:pt x="170" y="150"/>
                  </a:cubicBezTo>
                  <a:cubicBezTo>
                    <a:pt x="169" y="152"/>
                    <a:pt x="169" y="152"/>
                    <a:pt x="169" y="152"/>
                  </a:cubicBezTo>
                  <a:cubicBezTo>
                    <a:pt x="168" y="158"/>
                    <a:pt x="176" y="175"/>
                    <a:pt x="190" y="203"/>
                  </a:cubicBezTo>
                  <a:cubicBezTo>
                    <a:pt x="202" y="228"/>
                    <a:pt x="212" y="257"/>
                    <a:pt x="225" y="295"/>
                  </a:cubicBezTo>
                  <a:cubicBezTo>
                    <a:pt x="233" y="316"/>
                    <a:pt x="233" y="316"/>
                    <a:pt x="233" y="316"/>
                  </a:cubicBezTo>
                  <a:cubicBezTo>
                    <a:pt x="259" y="391"/>
                    <a:pt x="247" y="456"/>
                    <a:pt x="197" y="508"/>
                  </a:cubicBezTo>
                  <a:cubicBezTo>
                    <a:pt x="200" y="511"/>
                    <a:pt x="200" y="511"/>
                    <a:pt x="200" y="511"/>
                  </a:cubicBezTo>
                  <a:cubicBezTo>
                    <a:pt x="252" y="458"/>
                    <a:pt x="265" y="392"/>
                    <a:pt x="237" y="314"/>
                  </a:cubicBezTo>
                  <a:cubicBezTo>
                    <a:pt x="230" y="293"/>
                    <a:pt x="230" y="293"/>
                    <a:pt x="230" y="293"/>
                  </a:cubicBezTo>
                  <a:cubicBezTo>
                    <a:pt x="217" y="256"/>
                    <a:pt x="206" y="226"/>
                    <a:pt x="194" y="201"/>
                  </a:cubicBezTo>
                  <a:cubicBezTo>
                    <a:pt x="185" y="183"/>
                    <a:pt x="173" y="157"/>
                    <a:pt x="174" y="153"/>
                  </a:cubicBezTo>
                  <a:cubicBezTo>
                    <a:pt x="175" y="151"/>
                    <a:pt x="175" y="151"/>
                    <a:pt x="175" y="151"/>
                  </a:cubicBezTo>
                  <a:cubicBezTo>
                    <a:pt x="187" y="90"/>
                    <a:pt x="165" y="46"/>
                    <a:pt x="107" y="20"/>
                  </a:cubicBezTo>
                  <a:cubicBezTo>
                    <a:pt x="74" y="6"/>
                    <a:pt x="38" y="0"/>
                    <a:pt x="0" y="3"/>
                  </a:cubicBezTo>
                  <a:close/>
                </a:path>
              </a:pathLst>
            </a:custGeom>
            <a:solidFill>
              <a:srgbClr val="F3AEB8"/>
            </a:solidFill>
            <a:ln w="9525">
              <a:noFill/>
              <a:round/>
              <a:headEnd/>
              <a:tailEnd/>
            </a:ln>
          </p:spPr>
          <p:txBody>
            <a:bodyPr/>
            <a:lstStyle/>
            <a:p>
              <a:endParaRPr lang="hu-HU"/>
            </a:p>
          </p:txBody>
        </p:sp>
        <p:sp>
          <p:nvSpPr>
            <p:cNvPr id="37324" name="Freeform 32"/>
            <p:cNvSpPr>
              <a:spLocks/>
            </p:cNvSpPr>
            <p:nvPr/>
          </p:nvSpPr>
          <p:spPr bwMode="auto">
            <a:xfrm>
              <a:off x="2281" y="1029"/>
              <a:ext cx="22" cy="19"/>
            </a:xfrm>
            <a:custGeom>
              <a:avLst/>
              <a:gdLst>
                <a:gd name="T0" fmla="*/ 0 w 20"/>
                <a:gd name="T1" fmla="*/ 16 h 16"/>
                <a:gd name="T2" fmla="*/ 4 w 20"/>
                <a:gd name="T3" fmla="*/ 14 h 16"/>
                <a:gd name="T4" fmla="*/ 5 w 20"/>
                <a:gd name="T5" fmla="*/ 13 h 16"/>
                <a:gd name="T6" fmla="*/ 6 w 20"/>
                <a:gd name="T7" fmla="*/ 13 h 16"/>
                <a:gd name="T8" fmla="*/ 20 w 20"/>
                <a:gd name="T9" fmla="*/ 0 h 16"/>
                <a:gd name="T10" fmla="*/ 0 60000 65536"/>
                <a:gd name="T11" fmla="*/ 0 60000 65536"/>
                <a:gd name="T12" fmla="*/ 0 60000 65536"/>
                <a:gd name="T13" fmla="*/ 0 60000 65536"/>
                <a:gd name="T14" fmla="*/ 0 60000 65536"/>
                <a:gd name="T15" fmla="*/ 0 w 20"/>
                <a:gd name="T16" fmla="*/ 0 h 16"/>
                <a:gd name="T17" fmla="*/ 20 w 20"/>
                <a:gd name="T18" fmla="*/ 16 h 16"/>
              </a:gdLst>
              <a:ahLst/>
              <a:cxnLst>
                <a:cxn ang="T10">
                  <a:pos x="T0" y="T1"/>
                </a:cxn>
                <a:cxn ang="T11">
                  <a:pos x="T2" y="T3"/>
                </a:cxn>
                <a:cxn ang="T12">
                  <a:pos x="T4" y="T5"/>
                </a:cxn>
                <a:cxn ang="T13">
                  <a:pos x="T6" y="T7"/>
                </a:cxn>
                <a:cxn ang="T14">
                  <a:pos x="T8" y="T9"/>
                </a:cxn>
              </a:cxnLst>
              <a:rect l="T15" t="T16" r="T17" b="T18"/>
              <a:pathLst>
                <a:path w="20" h="16">
                  <a:moveTo>
                    <a:pt x="0" y="16"/>
                  </a:moveTo>
                  <a:cubicBezTo>
                    <a:pt x="1" y="15"/>
                    <a:pt x="3" y="14"/>
                    <a:pt x="4" y="14"/>
                  </a:cubicBezTo>
                  <a:cubicBezTo>
                    <a:pt x="5" y="13"/>
                    <a:pt x="5" y="13"/>
                    <a:pt x="5" y="13"/>
                  </a:cubicBezTo>
                  <a:cubicBezTo>
                    <a:pt x="5" y="13"/>
                    <a:pt x="6" y="13"/>
                    <a:pt x="6" y="13"/>
                  </a:cubicBezTo>
                  <a:cubicBezTo>
                    <a:pt x="11" y="9"/>
                    <a:pt x="15" y="5"/>
                    <a:pt x="20" y="0"/>
                  </a:cubicBezTo>
                </a:path>
              </a:pathLst>
            </a:custGeom>
            <a:noFill/>
            <a:ln w="6350" cap="flat">
              <a:solidFill>
                <a:srgbClr val="F3AEB8"/>
              </a:solidFill>
              <a:prstDash val="solid"/>
              <a:miter lim="800000"/>
              <a:headEnd/>
              <a:tailEnd/>
            </a:ln>
          </p:spPr>
          <p:txBody>
            <a:bodyPr/>
            <a:lstStyle/>
            <a:p>
              <a:endParaRPr lang="hu-HU"/>
            </a:p>
          </p:txBody>
        </p:sp>
        <p:sp>
          <p:nvSpPr>
            <p:cNvPr id="37325" name="Freeform 33"/>
            <p:cNvSpPr>
              <a:spLocks/>
            </p:cNvSpPr>
            <p:nvPr/>
          </p:nvSpPr>
          <p:spPr bwMode="auto">
            <a:xfrm>
              <a:off x="1921" y="427"/>
              <a:ext cx="45" cy="215"/>
            </a:xfrm>
            <a:custGeom>
              <a:avLst/>
              <a:gdLst>
                <a:gd name="T0" fmla="*/ 4 w 41"/>
                <a:gd name="T1" fmla="*/ 186 h 186"/>
                <a:gd name="T2" fmla="*/ 0 w 41"/>
                <a:gd name="T3" fmla="*/ 132 h 186"/>
                <a:gd name="T4" fmla="*/ 25 w 41"/>
                <a:gd name="T5" fmla="*/ 31 h 186"/>
                <a:gd name="T6" fmla="*/ 41 w 41"/>
                <a:gd name="T7" fmla="*/ 0 h 186"/>
                <a:gd name="T8" fmla="*/ 0 60000 65536"/>
                <a:gd name="T9" fmla="*/ 0 60000 65536"/>
                <a:gd name="T10" fmla="*/ 0 60000 65536"/>
                <a:gd name="T11" fmla="*/ 0 60000 65536"/>
                <a:gd name="T12" fmla="*/ 0 w 41"/>
                <a:gd name="T13" fmla="*/ 0 h 186"/>
                <a:gd name="T14" fmla="*/ 41 w 41"/>
                <a:gd name="T15" fmla="*/ 186 h 186"/>
              </a:gdLst>
              <a:ahLst/>
              <a:cxnLst>
                <a:cxn ang="T8">
                  <a:pos x="T0" y="T1"/>
                </a:cxn>
                <a:cxn ang="T9">
                  <a:pos x="T2" y="T3"/>
                </a:cxn>
                <a:cxn ang="T10">
                  <a:pos x="T4" y="T5"/>
                </a:cxn>
                <a:cxn ang="T11">
                  <a:pos x="T6" y="T7"/>
                </a:cxn>
              </a:cxnLst>
              <a:rect l="T12" t="T13" r="T14" b="T15"/>
              <a:pathLst>
                <a:path w="41" h="186">
                  <a:moveTo>
                    <a:pt x="4" y="186"/>
                  </a:moveTo>
                  <a:cubicBezTo>
                    <a:pt x="0" y="132"/>
                    <a:pt x="0" y="132"/>
                    <a:pt x="0" y="132"/>
                  </a:cubicBezTo>
                  <a:cubicBezTo>
                    <a:pt x="2" y="91"/>
                    <a:pt x="9" y="67"/>
                    <a:pt x="25" y="31"/>
                  </a:cubicBezTo>
                  <a:cubicBezTo>
                    <a:pt x="32" y="14"/>
                    <a:pt x="39" y="9"/>
                    <a:pt x="41" y="0"/>
                  </a:cubicBezTo>
                </a:path>
              </a:pathLst>
            </a:custGeom>
            <a:noFill/>
            <a:ln w="6350" cap="rnd">
              <a:solidFill>
                <a:srgbClr val="FFFFFF"/>
              </a:solidFill>
              <a:prstDash val="solid"/>
              <a:round/>
              <a:headEnd/>
              <a:tailEnd/>
            </a:ln>
          </p:spPr>
          <p:txBody>
            <a:bodyPr/>
            <a:lstStyle/>
            <a:p>
              <a:endParaRPr lang="hu-HU"/>
            </a:p>
          </p:txBody>
        </p:sp>
        <p:sp>
          <p:nvSpPr>
            <p:cNvPr id="37326" name="Freeform 34"/>
            <p:cNvSpPr>
              <a:spLocks/>
            </p:cNvSpPr>
            <p:nvPr/>
          </p:nvSpPr>
          <p:spPr bwMode="auto">
            <a:xfrm>
              <a:off x="1939" y="286"/>
              <a:ext cx="42" cy="106"/>
            </a:xfrm>
            <a:custGeom>
              <a:avLst/>
              <a:gdLst>
                <a:gd name="T0" fmla="*/ 17 w 39"/>
                <a:gd name="T1" fmla="*/ 92 h 92"/>
                <a:gd name="T2" fmla="*/ 39 w 39"/>
                <a:gd name="T3" fmla="*/ 0 h 92"/>
                <a:gd name="T4" fmla="*/ 0 60000 65536"/>
                <a:gd name="T5" fmla="*/ 0 60000 65536"/>
                <a:gd name="T6" fmla="*/ 0 w 39"/>
                <a:gd name="T7" fmla="*/ 0 h 92"/>
                <a:gd name="T8" fmla="*/ 39 w 39"/>
                <a:gd name="T9" fmla="*/ 92 h 92"/>
              </a:gdLst>
              <a:ahLst/>
              <a:cxnLst>
                <a:cxn ang="T4">
                  <a:pos x="T0" y="T1"/>
                </a:cxn>
                <a:cxn ang="T5">
                  <a:pos x="T2" y="T3"/>
                </a:cxn>
              </a:cxnLst>
              <a:rect l="T6" t="T7" r="T8" b="T9"/>
              <a:pathLst>
                <a:path w="39" h="92">
                  <a:moveTo>
                    <a:pt x="17" y="92"/>
                  </a:moveTo>
                  <a:cubicBezTo>
                    <a:pt x="0" y="29"/>
                    <a:pt x="19" y="9"/>
                    <a:pt x="39" y="0"/>
                  </a:cubicBezTo>
                </a:path>
              </a:pathLst>
            </a:custGeom>
            <a:noFill/>
            <a:ln w="6350" cap="rnd">
              <a:solidFill>
                <a:srgbClr val="FFFFFF"/>
              </a:solidFill>
              <a:prstDash val="solid"/>
              <a:round/>
              <a:headEnd/>
              <a:tailEnd/>
            </a:ln>
          </p:spPr>
          <p:txBody>
            <a:bodyPr/>
            <a:lstStyle/>
            <a:p>
              <a:endParaRPr lang="hu-HU"/>
            </a:p>
          </p:txBody>
        </p:sp>
        <p:sp>
          <p:nvSpPr>
            <p:cNvPr id="37327" name="Freeform 35"/>
            <p:cNvSpPr>
              <a:spLocks/>
            </p:cNvSpPr>
            <p:nvPr/>
          </p:nvSpPr>
          <p:spPr bwMode="auto">
            <a:xfrm>
              <a:off x="1943" y="286"/>
              <a:ext cx="40" cy="110"/>
            </a:xfrm>
            <a:custGeom>
              <a:avLst/>
              <a:gdLst>
                <a:gd name="T0" fmla="*/ 16 w 37"/>
                <a:gd name="T1" fmla="*/ 95 h 95"/>
                <a:gd name="T2" fmla="*/ 14 w 37"/>
                <a:gd name="T3" fmla="*/ 95 h 95"/>
                <a:gd name="T4" fmla="*/ 37 w 37"/>
                <a:gd name="T5" fmla="*/ 0 h 95"/>
                <a:gd name="T6" fmla="*/ 0 60000 65536"/>
                <a:gd name="T7" fmla="*/ 0 60000 65536"/>
                <a:gd name="T8" fmla="*/ 0 60000 65536"/>
                <a:gd name="T9" fmla="*/ 0 w 37"/>
                <a:gd name="T10" fmla="*/ 0 h 95"/>
                <a:gd name="T11" fmla="*/ 37 w 37"/>
                <a:gd name="T12" fmla="*/ 95 h 95"/>
              </a:gdLst>
              <a:ahLst/>
              <a:cxnLst>
                <a:cxn ang="T6">
                  <a:pos x="T0" y="T1"/>
                </a:cxn>
                <a:cxn ang="T7">
                  <a:pos x="T2" y="T3"/>
                </a:cxn>
                <a:cxn ang="T8">
                  <a:pos x="T4" y="T5"/>
                </a:cxn>
              </a:cxnLst>
              <a:rect l="T9" t="T10" r="T11" b="T12"/>
              <a:pathLst>
                <a:path w="37" h="95">
                  <a:moveTo>
                    <a:pt x="16" y="95"/>
                  </a:moveTo>
                  <a:cubicBezTo>
                    <a:pt x="14" y="95"/>
                    <a:pt x="14" y="95"/>
                    <a:pt x="14" y="95"/>
                  </a:cubicBezTo>
                  <a:cubicBezTo>
                    <a:pt x="0" y="33"/>
                    <a:pt x="16" y="9"/>
                    <a:pt x="37" y="0"/>
                  </a:cubicBezTo>
                </a:path>
              </a:pathLst>
            </a:custGeom>
            <a:noFill/>
            <a:ln w="6350" cap="flat">
              <a:solidFill>
                <a:srgbClr val="EC6245"/>
              </a:solidFill>
              <a:prstDash val="solid"/>
              <a:miter lim="800000"/>
              <a:headEnd/>
              <a:tailEnd/>
            </a:ln>
          </p:spPr>
          <p:txBody>
            <a:bodyPr/>
            <a:lstStyle/>
            <a:p>
              <a:endParaRPr lang="hu-HU"/>
            </a:p>
          </p:txBody>
        </p:sp>
        <p:sp>
          <p:nvSpPr>
            <p:cNvPr id="37328" name="Freeform 36"/>
            <p:cNvSpPr>
              <a:spLocks/>
            </p:cNvSpPr>
            <p:nvPr/>
          </p:nvSpPr>
          <p:spPr bwMode="auto">
            <a:xfrm>
              <a:off x="1922" y="422"/>
              <a:ext cx="43" cy="225"/>
            </a:xfrm>
            <a:custGeom>
              <a:avLst/>
              <a:gdLst>
                <a:gd name="T0" fmla="*/ 0 w 39"/>
                <a:gd name="T1" fmla="*/ 194 h 194"/>
                <a:gd name="T2" fmla="*/ 2 w 39"/>
                <a:gd name="T3" fmla="*/ 193 h 194"/>
                <a:gd name="T4" fmla="*/ 2 w 39"/>
                <a:gd name="T5" fmla="*/ 148 h 194"/>
                <a:gd name="T6" fmla="*/ 25 w 39"/>
                <a:gd name="T7" fmla="*/ 38 h 194"/>
                <a:gd name="T8" fmla="*/ 39 w 39"/>
                <a:gd name="T9" fmla="*/ 0 h 194"/>
                <a:gd name="T10" fmla="*/ 39 w 39"/>
                <a:gd name="T11" fmla="*/ 0 h 194"/>
                <a:gd name="T12" fmla="*/ 39 w 39"/>
                <a:gd name="T13" fmla="*/ 0 h 194"/>
                <a:gd name="T14" fmla="*/ 0 60000 65536"/>
                <a:gd name="T15" fmla="*/ 0 60000 65536"/>
                <a:gd name="T16" fmla="*/ 0 60000 65536"/>
                <a:gd name="T17" fmla="*/ 0 60000 65536"/>
                <a:gd name="T18" fmla="*/ 0 60000 65536"/>
                <a:gd name="T19" fmla="*/ 0 60000 65536"/>
                <a:gd name="T20" fmla="*/ 0 60000 65536"/>
                <a:gd name="T21" fmla="*/ 0 w 39"/>
                <a:gd name="T22" fmla="*/ 0 h 194"/>
                <a:gd name="T23" fmla="*/ 39 w 39"/>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94">
                  <a:moveTo>
                    <a:pt x="0" y="194"/>
                  </a:moveTo>
                  <a:cubicBezTo>
                    <a:pt x="1" y="194"/>
                    <a:pt x="1" y="193"/>
                    <a:pt x="2" y="193"/>
                  </a:cubicBezTo>
                  <a:cubicBezTo>
                    <a:pt x="2" y="148"/>
                    <a:pt x="2" y="148"/>
                    <a:pt x="2" y="148"/>
                  </a:cubicBezTo>
                  <a:cubicBezTo>
                    <a:pt x="2" y="113"/>
                    <a:pt x="10" y="74"/>
                    <a:pt x="25" y="38"/>
                  </a:cubicBezTo>
                  <a:cubicBezTo>
                    <a:pt x="33" y="21"/>
                    <a:pt x="37" y="9"/>
                    <a:pt x="39" y="0"/>
                  </a:cubicBezTo>
                  <a:cubicBezTo>
                    <a:pt x="39" y="0"/>
                    <a:pt x="39" y="0"/>
                    <a:pt x="39" y="0"/>
                  </a:cubicBezTo>
                  <a:cubicBezTo>
                    <a:pt x="39" y="0"/>
                    <a:pt x="39" y="0"/>
                    <a:pt x="39" y="0"/>
                  </a:cubicBezTo>
                </a:path>
              </a:pathLst>
            </a:custGeom>
            <a:noFill/>
            <a:ln w="6350" cap="flat">
              <a:solidFill>
                <a:srgbClr val="EC6245"/>
              </a:solidFill>
              <a:prstDash val="solid"/>
              <a:miter lim="800000"/>
              <a:headEnd/>
              <a:tailEnd/>
            </a:ln>
          </p:spPr>
          <p:txBody>
            <a:bodyPr/>
            <a:lstStyle/>
            <a:p>
              <a:endParaRPr lang="hu-HU"/>
            </a:p>
          </p:txBody>
        </p:sp>
        <p:sp>
          <p:nvSpPr>
            <p:cNvPr id="37329" name="Freeform 37"/>
            <p:cNvSpPr>
              <a:spLocks/>
            </p:cNvSpPr>
            <p:nvPr/>
          </p:nvSpPr>
          <p:spPr bwMode="auto">
            <a:xfrm>
              <a:off x="1952" y="281"/>
              <a:ext cx="39" cy="118"/>
            </a:xfrm>
            <a:custGeom>
              <a:avLst/>
              <a:gdLst>
                <a:gd name="T0" fmla="*/ 36 w 36"/>
                <a:gd name="T1" fmla="*/ 0 h 102"/>
                <a:gd name="T2" fmla="*/ 14 w 36"/>
                <a:gd name="T3" fmla="*/ 102 h 102"/>
                <a:gd name="T4" fmla="*/ 0 60000 65536"/>
                <a:gd name="T5" fmla="*/ 0 60000 65536"/>
                <a:gd name="T6" fmla="*/ 0 w 36"/>
                <a:gd name="T7" fmla="*/ 0 h 102"/>
                <a:gd name="T8" fmla="*/ 36 w 36"/>
                <a:gd name="T9" fmla="*/ 102 h 102"/>
              </a:gdLst>
              <a:ahLst/>
              <a:cxnLst>
                <a:cxn ang="T4">
                  <a:pos x="T0" y="T1"/>
                </a:cxn>
                <a:cxn ang="T5">
                  <a:pos x="T2" y="T3"/>
                </a:cxn>
              </a:cxnLst>
              <a:rect l="T6" t="T7" r="T8" b="T9"/>
              <a:pathLst>
                <a:path w="36" h="102">
                  <a:moveTo>
                    <a:pt x="36" y="0"/>
                  </a:moveTo>
                  <a:cubicBezTo>
                    <a:pt x="16" y="9"/>
                    <a:pt x="0" y="41"/>
                    <a:pt x="14" y="102"/>
                  </a:cubicBezTo>
                </a:path>
              </a:pathLst>
            </a:custGeom>
            <a:noFill/>
            <a:ln w="6350" cap="flat">
              <a:solidFill>
                <a:srgbClr val="4793C3"/>
              </a:solidFill>
              <a:prstDash val="solid"/>
              <a:miter lim="800000"/>
              <a:headEnd/>
              <a:tailEnd/>
            </a:ln>
          </p:spPr>
          <p:txBody>
            <a:bodyPr/>
            <a:lstStyle/>
            <a:p>
              <a:endParaRPr lang="hu-HU"/>
            </a:p>
          </p:txBody>
        </p:sp>
        <p:sp>
          <p:nvSpPr>
            <p:cNvPr id="37330" name="Freeform 38"/>
            <p:cNvSpPr>
              <a:spLocks/>
            </p:cNvSpPr>
            <p:nvPr/>
          </p:nvSpPr>
          <p:spPr bwMode="auto">
            <a:xfrm>
              <a:off x="1740" y="909"/>
              <a:ext cx="40" cy="85"/>
            </a:xfrm>
            <a:custGeom>
              <a:avLst/>
              <a:gdLst>
                <a:gd name="T0" fmla="*/ 25 w 37"/>
                <a:gd name="T1" fmla="*/ 0 h 73"/>
                <a:gd name="T2" fmla="*/ 31 w 37"/>
                <a:gd name="T3" fmla="*/ 40 h 73"/>
                <a:gd name="T4" fmla="*/ 0 w 37"/>
                <a:gd name="T5" fmla="*/ 73 h 73"/>
                <a:gd name="T6" fmla="*/ 0 60000 65536"/>
                <a:gd name="T7" fmla="*/ 0 60000 65536"/>
                <a:gd name="T8" fmla="*/ 0 60000 65536"/>
                <a:gd name="T9" fmla="*/ 0 w 37"/>
                <a:gd name="T10" fmla="*/ 0 h 73"/>
                <a:gd name="T11" fmla="*/ 37 w 37"/>
                <a:gd name="T12" fmla="*/ 73 h 73"/>
              </a:gdLst>
              <a:ahLst/>
              <a:cxnLst>
                <a:cxn ang="T6">
                  <a:pos x="T0" y="T1"/>
                </a:cxn>
                <a:cxn ang="T7">
                  <a:pos x="T2" y="T3"/>
                </a:cxn>
                <a:cxn ang="T8">
                  <a:pos x="T4" y="T5"/>
                </a:cxn>
              </a:cxnLst>
              <a:rect l="T9" t="T10" r="T11" b="T12"/>
              <a:pathLst>
                <a:path w="37" h="73">
                  <a:moveTo>
                    <a:pt x="25" y="0"/>
                  </a:moveTo>
                  <a:cubicBezTo>
                    <a:pt x="32" y="6"/>
                    <a:pt x="37" y="26"/>
                    <a:pt x="31" y="40"/>
                  </a:cubicBezTo>
                  <a:cubicBezTo>
                    <a:pt x="24" y="54"/>
                    <a:pt x="19" y="68"/>
                    <a:pt x="0" y="73"/>
                  </a:cubicBezTo>
                </a:path>
              </a:pathLst>
            </a:custGeom>
            <a:noFill/>
            <a:ln w="6350" cap="rnd">
              <a:solidFill>
                <a:srgbClr val="FFFFFF"/>
              </a:solidFill>
              <a:prstDash val="solid"/>
              <a:round/>
              <a:headEnd/>
              <a:tailEnd/>
            </a:ln>
          </p:spPr>
          <p:txBody>
            <a:bodyPr/>
            <a:lstStyle/>
            <a:p>
              <a:endParaRPr lang="hu-HU"/>
            </a:p>
          </p:txBody>
        </p:sp>
        <p:sp>
          <p:nvSpPr>
            <p:cNvPr id="37331" name="Freeform 39"/>
            <p:cNvSpPr>
              <a:spLocks/>
            </p:cNvSpPr>
            <p:nvPr/>
          </p:nvSpPr>
          <p:spPr bwMode="auto">
            <a:xfrm>
              <a:off x="1740" y="913"/>
              <a:ext cx="44" cy="81"/>
            </a:xfrm>
            <a:custGeom>
              <a:avLst/>
              <a:gdLst>
                <a:gd name="T0" fmla="*/ 28 w 40"/>
                <a:gd name="T1" fmla="*/ 0 h 70"/>
                <a:gd name="T2" fmla="*/ 34 w 40"/>
                <a:gd name="T3" fmla="*/ 35 h 70"/>
                <a:gd name="T4" fmla="*/ 0 w 40"/>
                <a:gd name="T5" fmla="*/ 70 h 70"/>
                <a:gd name="T6" fmla="*/ 0 60000 65536"/>
                <a:gd name="T7" fmla="*/ 0 60000 65536"/>
                <a:gd name="T8" fmla="*/ 0 60000 65536"/>
                <a:gd name="T9" fmla="*/ 0 w 40"/>
                <a:gd name="T10" fmla="*/ 0 h 70"/>
                <a:gd name="T11" fmla="*/ 40 w 40"/>
                <a:gd name="T12" fmla="*/ 70 h 70"/>
              </a:gdLst>
              <a:ahLst/>
              <a:cxnLst>
                <a:cxn ang="T6">
                  <a:pos x="T0" y="T1"/>
                </a:cxn>
                <a:cxn ang="T7">
                  <a:pos x="T2" y="T3"/>
                </a:cxn>
                <a:cxn ang="T8">
                  <a:pos x="T4" y="T5"/>
                </a:cxn>
              </a:cxnLst>
              <a:rect l="T9" t="T10" r="T11" b="T12"/>
              <a:pathLst>
                <a:path w="40" h="70">
                  <a:moveTo>
                    <a:pt x="28" y="0"/>
                  </a:moveTo>
                  <a:cubicBezTo>
                    <a:pt x="34" y="6"/>
                    <a:pt x="40" y="21"/>
                    <a:pt x="34" y="35"/>
                  </a:cubicBezTo>
                  <a:cubicBezTo>
                    <a:pt x="27" y="49"/>
                    <a:pt x="19" y="65"/>
                    <a:pt x="0" y="70"/>
                  </a:cubicBezTo>
                </a:path>
              </a:pathLst>
            </a:custGeom>
            <a:noFill/>
            <a:ln w="6350" cap="rnd">
              <a:solidFill>
                <a:srgbClr val="F6A68C"/>
              </a:solidFill>
              <a:prstDash val="solid"/>
              <a:round/>
              <a:headEnd/>
              <a:tailEnd/>
            </a:ln>
          </p:spPr>
          <p:txBody>
            <a:bodyPr/>
            <a:lstStyle/>
            <a:p>
              <a:endParaRPr lang="hu-HU"/>
            </a:p>
          </p:txBody>
        </p:sp>
        <p:sp>
          <p:nvSpPr>
            <p:cNvPr id="37332" name="Freeform 40"/>
            <p:cNvSpPr>
              <a:spLocks/>
            </p:cNvSpPr>
            <p:nvPr/>
          </p:nvSpPr>
          <p:spPr bwMode="auto">
            <a:xfrm>
              <a:off x="1673" y="885"/>
              <a:ext cx="148" cy="172"/>
            </a:xfrm>
            <a:custGeom>
              <a:avLst/>
              <a:gdLst>
                <a:gd name="T0" fmla="*/ 136 w 136"/>
                <a:gd name="T1" fmla="*/ 149 h 149"/>
                <a:gd name="T2" fmla="*/ 121 w 136"/>
                <a:gd name="T3" fmla="*/ 145 h 149"/>
                <a:gd name="T4" fmla="*/ 0 w 136"/>
                <a:gd name="T5" fmla="*/ 0 h 149"/>
                <a:gd name="T6" fmla="*/ 0 60000 65536"/>
                <a:gd name="T7" fmla="*/ 0 60000 65536"/>
                <a:gd name="T8" fmla="*/ 0 60000 65536"/>
                <a:gd name="T9" fmla="*/ 0 w 136"/>
                <a:gd name="T10" fmla="*/ 0 h 149"/>
                <a:gd name="T11" fmla="*/ 136 w 136"/>
                <a:gd name="T12" fmla="*/ 149 h 149"/>
              </a:gdLst>
              <a:ahLst/>
              <a:cxnLst>
                <a:cxn ang="T6">
                  <a:pos x="T0" y="T1"/>
                </a:cxn>
                <a:cxn ang="T7">
                  <a:pos x="T2" y="T3"/>
                </a:cxn>
                <a:cxn ang="T8">
                  <a:pos x="T4" y="T5"/>
                </a:cxn>
              </a:cxnLst>
              <a:rect l="T9" t="T10" r="T11" b="T12"/>
              <a:pathLst>
                <a:path w="136" h="149">
                  <a:moveTo>
                    <a:pt x="136" y="149"/>
                  </a:moveTo>
                  <a:cubicBezTo>
                    <a:pt x="132" y="147"/>
                    <a:pt x="125" y="147"/>
                    <a:pt x="121" y="145"/>
                  </a:cubicBezTo>
                  <a:cubicBezTo>
                    <a:pt x="79" y="126"/>
                    <a:pt x="32" y="75"/>
                    <a:pt x="0" y="0"/>
                  </a:cubicBezTo>
                </a:path>
              </a:pathLst>
            </a:custGeom>
            <a:noFill/>
            <a:ln w="6350" cap="flat">
              <a:solidFill>
                <a:srgbClr val="4793C3"/>
              </a:solidFill>
              <a:prstDash val="solid"/>
              <a:miter lim="800000"/>
              <a:headEnd/>
              <a:tailEnd/>
            </a:ln>
          </p:spPr>
          <p:txBody>
            <a:bodyPr/>
            <a:lstStyle/>
            <a:p>
              <a:endParaRPr lang="hu-HU"/>
            </a:p>
          </p:txBody>
        </p:sp>
        <p:sp>
          <p:nvSpPr>
            <p:cNvPr id="37333" name="Freeform 41"/>
            <p:cNvSpPr>
              <a:spLocks/>
            </p:cNvSpPr>
            <p:nvPr/>
          </p:nvSpPr>
          <p:spPr bwMode="auto">
            <a:xfrm>
              <a:off x="1927" y="265"/>
              <a:ext cx="101" cy="158"/>
            </a:xfrm>
            <a:custGeom>
              <a:avLst/>
              <a:gdLst>
                <a:gd name="T0" fmla="*/ 39 w 93"/>
                <a:gd name="T1" fmla="*/ 137 h 137"/>
                <a:gd name="T2" fmla="*/ 89 w 93"/>
                <a:gd name="T3" fmla="*/ 16 h 137"/>
                <a:gd name="T4" fmla="*/ 93 w 93"/>
                <a:gd name="T5" fmla="*/ 20 h 137"/>
                <a:gd name="T6" fmla="*/ 0 60000 65536"/>
                <a:gd name="T7" fmla="*/ 0 60000 65536"/>
                <a:gd name="T8" fmla="*/ 0 60000 65536"/>
                <a:gd name="T9" fmla="*/ 0 w 93"/>
                <a:gd name="T10" fmla="*/ 0 h 137"/>
                <a:gd name="T11" fmla="*/ 93 w 93"/>
                <a:gd name="T12" fmla="*/ 137 h 137"/>
              </a:gdLst>
              <a:ahLst/>
              <a:cxnLst>
                <a:cxn ang="T6">
                  <a:pos x="T0" y="T1"/>
                </a:cxn>
                <a:cxn ang="T7">
                  <a:pos x="T2" y="T3"/>
                </a:cxn>
                <a:cxn ang="T8">
                  <a:pos x="T4" y="T5"/>
                </a:cxn>
              </a:cxnLst>
              <a:rect l="T9" t="T10" r="T11" b="T12"/>
              <a:pathLst>
                <a:path w="93" h="137">
                  <a:moveTo>
                    <a:pt x="39" y="137"/>
                  </a:moveTo>
                  <a:cubicBezTo>
                    <a:pt x="0" y="15"/>
                    <a:pt x="75" y="0"/>
                    <a:pt x="89" y="16"/>
                  </a:cubicBezTo>
                  <a:cubicBezTo>
                    <a:pt x="93" y="19"/>
                    <a:pt x="93" y="20"/>
                    <a:pt x="93" y="20"/>
                  </a:cubicBezTo>
                </a:path>
              </a:pathLst>
            </a:custGeom>
            <a:noFill/>
            <a:ln w="3175" cap="rnd">
              <a:solidFill>
                <a:srgbClr val="333333"/>
              </a:solidFill>
              <a:prstDash val="solid"/>
              <a:round/>
              <a:headEnd/>
              <a:tailEnd/>
            </a:ln>
          </p:spPr>
          <p:txBody>
            <a:bodyPr/>
            <a:lstStyle/>
            <a:p>
              <a:endParaRPr lang="hu-HU"/>
            </a:p>
          </p:txBody>
        </p:sp>
        <p:sp>
          <p:nvSpPr>
            <p:cNvPr id="37334" name="Oval 42"/>
            <p:cNvSpPr>
              <a:spLocks noChangeArrowheads="1"/>
            </p:cNvSpPr>
            <p:nvPr/>
          </p:nvSpPr>
          <p:spPr bwMode="auto">
            <a:xfrm>
              <a:off x="1687" y="208"/>
              <a:ext cx="125" cy="32"/>
            </a:xfrm>
            <a:prstGeom prst="ellipse">
              <a:avLst/>
            </a:prstGeom>
            <a:solidFill>
              <a:srgbClr val="D6E5F0"/>
            </a:solidFill>
            <a:ln w="9525">
              <a:noFill/>
              <a:round/>
              <a:headEnd/>
              <a:tailEnd/>
            </a:ln>
          </p:spPr>
          <p:txBody>
            <a:bodyPr/>
            <a:lstStyle/>
            <a:p>
              <a:endParaRPr lang="hu-HU"/>
            </a:p>
          </p:txBody>
        </p:sp>
        <p:sp>
          <p:nvSpPr>
            <p:cNvPr id="37335" name="Oval 43"/>
            <p:cNvSpPr>
              <a:spLocks noChangeArrowheads="1"/>
            </p:cNvSpPr>
            <p:nvPr/>
          </p:nvSpPr>
          <p:spPr bwMode="auto">
            <a:xfrm>
              <a:off x="1709" y="216"/>
              <a:ext cx="81" cy="15"/>
            </a:xfrm>
            <a:prstGeom prst="ellipse">
              <a:avLst/>
            </a:prstGeom>
            <a:solidFill>
              <a:srgbClr val="4783AA"/>
            </a:solidFill>
            <a:ln w="9525">
              <a:noFill/>
              <a:round/>
              <a:headEnd/>
              <a:tailEnd/>
            </a:ln>
          </p:spPr>
          <p:txBody>
            <a:bodyPr/>
            <a:lstStyle/>
            <a:p>
              <a:endParaRPr lang="hu-HU"/>
            </a:p>
          </p:txBody>
        </p:sp>
        <p:sp>
          <p:nvSpPr>
            <p:cNvPr id="37336" name="Freeform 44"/>
            <p:cNvSpPr>
              <a:spLocks/>
            </p:cNvSpPr>
            <p:nvPr/>
          </p:nvSpPr>
          <p:spPr bwMode="auto">
            <a:xfrm>
              <a:off x="1709" y="216"/>
              <a:ext cx="81" cy="12"/>
            </a:xfrm>
            <a:custGeom>
              <a:avLst/>
              <a:gdLst>
                <a:gd name="T0" fmla="*/ 6 w 75"/>
                <a:gd name="T1" fmla="*/ 10 h 10"/>
                <a:gd name="T2" fmla="*/ 37 w 75"/>
                <a:gd name="T3" fmla="*/ 7 h 10"/>
                <a:gd name="T4" fmla="*/ 69 w 75"/>
                <a:gd name="T5" fmla="*/ 10 h 10"/>
                <a:gd name="T6" fmla="*/ 75 w 75"/>
                <a:gd name="T7" fmla="*/ 6 h 10"/>
                <a:gd name="T8" fmla="*/ 37 w 75"/>
                <a:gd name="T9" fmla="*/ 0 h 10"/>
                <a:gd name="T10" fmla="*/ 0 w 75"/>
                <a:gd name="T11" fmla="*/ 6 h 10"/>
                <a:gd name="T12" fmla="*/ 6 w 75"/>
                <a:gd name="T13" fmla="*/ 10 h 10"/>
                <a:gd name="T14" fmla="*/ 0 60000 65536"/>
                <a:gd name="T15" fmla="*/ 0 60000 65536"/>
                <a:gd name="T16" fmla="*/ 0 60000 65536"/>
                <a:gd name="T17" fmla="*/ 0 60000 65536"/>
                <a:gd name="T18" fmla="*/ 0 60000 65536"/>
                <a:gd name="T19" fmla="*/ 0 60000 65536"/>
                <a:gd name="T20" fmla="*/ 0 60000 65536"/>
                <a:gd name="T21" fmla="*/ 0 w 75"/>
                <a:gd name="T22" fmla="*/ 0 h 10"/>
                <a:gd name="T23" fmla="*/ 75 w 7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
                  <a:moveTo>
                    <a:pt x="6" y="10"/>
                  </a:moveTo>
                  <a:cubicBezTo>
                    <a:pt x="12" y="8"/>
                    <a:pt x="24" y="7"/>
                    <a:pt x="37" y="7"/>
                  </a:cubicBezTo>
                  <a:cubicBezTo>
                    <a:pt x="51" y="7"/>
                    <a:pt x="62" y="8"/>
                    <a:pt x="69" y="10"/>
                  </a:cubicBezTo>
                  <a:cubicBezTo>
                    <a:pt x="73" y="9"/>
                    <a:pt x="75" y="7"/>
                    <a:pt x="75" y="6"/>
                  </a:cubicBezTo>
                  <a:cubicBezTo>
                    <a:pt x="75" y="3"/>
                    <a:pt x="58" y="0"/>
                    <a:pt x="37" y="0"/>
                  </a:cubicBezTo>
                  <a:cubicBezTo>
                    <a:pt x="17" y="0"/>
                    <a:pt x="0" y="3"/>
                    <a:pt x="0" y="6"/>
                  </a:cubicBezTo>
                  <a:cubicBezTo>
                    <a:pt x="0" y="7"/>
                    <a:pt x="2" y="9"/>
                    <a:pt x="6" y="10"/>
                  </a:cubicBezTo>
                  <a:close/>
                </a:path>
              </a:pathLst>
            </a:custGeom>
            <a:solidFill>
              <a:srgbClr val="6FA9CF"/>
            </a:solidFill>
            <a:ln w="9525">
              <a:noFill/>
              <a:round/>
              <a:headEnd/>
              <a:tailEnd/>
            </a:ln>
          </p:spPr>
          <p:txBody>
            <a:bodyPr/>
            <a:lstStyle/>
            <a:p>
              <a:endParaRPr lang="hu-HU"/>
            </a:p>
          </p:txBody>
        </p:sp>
        <p:sp>
          <p:nvSpPr>
            <p:cNvPr id="37337" name="Freeform 45"/>
            <p:cNvSpPr>
              <a:spLocks/>
            </p:cNvSpPr>
            <p:nvPr/>
          </p:nvSpPr>
          <p:spPr bwMode="auto">
            <a:xfrm>
              <a:off x="1740" y="415"/>
              <a:ext cx="696" cy="754"/>
            </a:xfrm>
            <a:custGeom>
              <a:avLst/>
              <a:gdLst>
                <a:gd name="T0" fmla="*/ 587 w 642"/>
                <a:gd name="T1" fmla="*/ 318 h 652"/>
                <a:gd name="T2" fmla="*/ 520 w 642"/>
                <a:gd name="T3" fmla="*/ 157 h 652"/>
                <a:gd name="T4" fmla="*/ 518 w 642"/>
                <a:gd name="T5" fmla="*/ 149 h 652"/>
                <a:gd name="T6" fmla="*/ 518 w 642"/>
                <a:gd name="T7" fmla="*/ 149 h 652"/>
                <a:gd name="T8" fmla="*/ 506 w 642"/>
                <a:gd name="T9" fmla="*/ 100 h 652"/>
                <a:gd name="T10" fmla="*/ 495 w 642"/>
                <a:gd name="T11" fmla="*/ 73 h 652"/>
                <a:gd name="T12" fmla="*/ 491 w 642"/>
                <a:gd name="T13" fmla="*/ 67 h 652"/>
                <a:gd name="T14" fmla="*/ 456 w 642"/>
                <a:gd name="T15" fmla="*/ 31 h 652"/>
                <a:gd name="T16" fmla="*/ 348 w 642"/>
                <a:gd name="T17" fmla="*/ 0 h 652"/>
                <a:gd name="T18" fmla="*/ 342 w 642"/>
                <a:gd name="T19" fmla="*/ 1 h 652"/>
                <a:gd name="T20" fmla="*/ 322 w 642"/>
                <a:gd name="T21" fmla="*/ 27 h 652"/>
                <a:gd name="T22" fmla="*/ 324 w 642"/>
                <a:gd name="T23" fmla="*/ 27 h 652"/>
                <a:gd name="T24" fmla="*/ 432 w 642"/>
                <a:gd name="T25" fmla="*/ 43 h 652"/>
                <a:gd name="T26" fmla="*/ 498 w 642"/>
                <a:gd name="T27" fmla="*/ 171 h 652"/>
                <a:gd name="T28" fmla="*/ 497 w 642"/>
                <a:gd name="T29" fmla="*/ 173 h 652"/>
                <a:gd name="T30" fmla="*/ 518 w 642"/>
                <a:gd name="T31" fmla="*/ 223 h 652"/>
                <a:gd name="T32" fmla="*/ 561 w 642"/>
                <a:gd name="T33" fmla="*/ 336 h 652"/>
                <a:gd name="T34" fmla="*/ 510 w 642"/>
                <a:gd name="T35" fmla="*/ 542 h 652"/>
                <a:gd name="T36" fmla="*/ 510 w 642"/>
                <a:gd name="T37" fmla="*/ 543 h 652"/>
                <a:gd name="T38" fmla="*/ 509 w 642"/>
                <a:gd name="T39" fmla="*/ 543 h 652"/>
                <a:gd name="T40" fmla="*/ 309 w 642"/>
                <a:gd name="T41" fmla="*/ 562 h 652"/>
                <a:gd name="T42" fmla="*/ 60 w 642"/>
                <a:gd name="T43" fmla="*/ 382 h 652"/>
                <a:gd name="T44" fmla="*/ 56 w 642"/>
                <a:gd name="T45" fmla="*/ 374 h 652"/>
                <a:gd name="T46" fmla="*/ 56 w 642"/>
                <a:gd name="T47" fmla="*/ 374 h 652"/>
                <a:gd name="T48" fmla="*/ 58 w 642"/>
                <a:gd name="T49" fmla="*/ 397 h 652"/>
                <a:gd name="T50" fmla="*/ 58 w 642"/>
                <a:gd name="T51" fmla="*/ 400 h 652"/>
                <a:gd name="T52" fmla="*/ 37 w 642"/>
                <a:gd name="T53" fmla="*/ 440 h 652"/>
                <a:gd name="T54" fmla="*/ 36 w 642"/>
                <a:gd name="T55" fmla="*/ 440 h 652"/>
                <a:gd name="T56" fmla="*/ 38 w 642"/>
                <a:gd name="T57" fmla="*/ 470 h 652"/>
                <a:gd name="T58" fmla="*/ 35 w 642"/>
                <a:gd name="T59" fmla="*/ 475 h 652"/>
                <a:gd name="T60" fmla="*/ 0 w 642"/>
                <a:gd name="T61" fmla="*/ 502 h 652"/>
                <a:gd name="T62" fmla="*/ 63 w 642"/>
                <a:gd name="T63" fmla="*/ 549 h 652"/>
                <a:gd name="T64" fmla="*/ 328 w 642"/>
                <a:gd name="T65" fmla="*/ 627 h 652"/>
                <a:gd name="T66" fmla="*/ 538 w 642"/>
                <a:gd name="T67" fmla="*/ 612 h 652"/>
                <a:gd name="T68" fmla="*/ 587 w 642"/>
                <a:gd name="T69" fmla="*/ 318 h 6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2"/>
                <a:gd name="T106" fmla="*/ 0 h 652"/>
                <a:gd name="T107" fmla="*/ 642 w 642"/>
                <a:gd name="T108" fmla="*/ 652 h 6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2" h="652">
                  <a:moveTo>
                    <a:pt x="587" y="318"/>
                  </a:moveTo>
                  <a:cubicBezTo>
                    <a:pt x="556" y="224"/>
                    <a:pt x="520" y="157"/>
                    <a:pt x="520" y="157"/>
                  </a:cubicBezTo>
                  <a:cubicBezTo>
                    <a:pt x="519" y="155"/>
                    <a:pt x="519" y="152"/>
                    <a:pt x="518" y="149"/>
                  </a:cubicBezTo>
                  <a:cubicBezTo>
                    <a:pt x="518" y="149"/>
                    <a:pt x="518" y="149"/>
                    <a:pt x="518" y="149"/>
                  </a:cubicBezTo>
                  <a:cubicBezTo>
                    <a:pt x="511" y="130"/>
                    <a:pt x="513" y="124"/>
                    <a:pt x="506" y="100"/>
                  </a:cubicBezTo>
                  <a:cubicBezTo>
                    <a:pt x="504" y="90"/>
                    <a:pt x="500" y="81"/>
                    <a:pt x="495" y="73"/>
                  </a:cubicBezTo>
                  <a:cubicBezTo>
                    <a:pt x="493" y="70"/>
                    <a:pt x="492" y="68"/>
                    <a:pt x="491" y="67"/>
                  </a:cubicBezTo>
                  <a:cubicBezTo>
                    <a:pt x="480" y="50"/>
                    <a:pt x="466" y="38"/>
                    <a:pt x="456" y="31"/>
                  </a:cubicBezTo>
                  <a:cubicBezTo>
                    <a:pt x="424" y="7"/>
                    <a:pt x="381" y="2"/>
                    <a:pt x="348" y="0"/>
                  </a:cubicBezTo>
                  <a:cubicBezTo>
                    <a:pt x="342" y="1"/>
                    <a:pt x="342" y="1"/>
                    <a:pt x="342" y="1"/>
                  </a:cubicBezTo>
                  <a:cubicBezTo>
                    <a:pt x="335" y="8"/>
                    <a:pt x="328" y="16"/>
                    <a:pt x="322" y="27"/>
                  </a:cubicBezTo>
                  <a:cubicBezTo>
                    <a:pt x="324" y="27"/>
                    <a:pt x="324" y="27"/>
                    <a:pt x="324" y="27"/>
                  </a:cubicBezTo>
                  <a:cubicBezTo>
                    <a:pt x="355" y="24"/>
                    <a:pt x="393" y="26"/>
                    <a:pt x="432" y="43"/>
                  </a:cubicBezTo>
                  <a:cubicBezTo>
                    <a:pt x="488" y="68"/>
                    <a:pt x="510" y="111"/>
                    <a:pt x="498" y="171"/>
                  </a:cubicBezTo>
                  <a:cubicBezTo>
                    <a:pt x="497" y="173"/>
                    <a:pt x="497" y="173"/>
                    <a:pt x="497" y="173"/>
                  </a:cubicBezTo>
                  <a:cubicBezTo>
                    <a:pt x="496" y="178"/>
                    <a:pt x="507" y="201"/>
                    <a:pt x="518" y="223"/>
                  </a:cubicBezTo>
                  <a:cubicBezTo>
                    <a:pt x="532" y="252"/>
                    <a:pt x="544" y="289"/>
                    <a:pt x="561" y="336"/>
                  </a:cubicBezTo>
                  <a:cubicBezTo>
                    <a:pt x="593" y="427"/>
                    <a:pt x="569" y="497"/>
                    <a:pt x="510" y="542"/>
                  </a:cubicBezTo>
                  <a:cubicBezTo>
                    <a:pt x="510" y="543"/>
                    <a:pt x="510" y="543"/>
                    <a:pt x="510" y="543"/>
                  </a:cubicBezTo>
                  <a:cubicBezTo>
                    <a:pt x="509" y="543"/>
                    <a:pt x="509" y="543"/>
                    <a:pt x="509" y="543"/>
                  </a:cubicBezTo>
                  <a:cubicBezTo>
                    <a:pt x="484" y="556"/>
                    <a:pt x="456" y="598"/>
                    <a:pt x="309" y="562"/>
                  </a:cubicBezTo>
                  <a:cubicBezTo>
                    <a:pt x="163" y="526"/>
                    <a:pt x="78" y="418"/>
                    <a:pt x="60" y="382"/>
                  </a:cubicBezTo>
                  <a:cubicBezTo>
                    <a:pt x="58" y="379"/>
                    <a:pt x="57" y="376"/>
                    <a:pt x="56" y="374"/>
                  </a:cubicBezTo>
                  <a:cubicBezTo>
                    <a:pt x="56" y="374"/>
                    <a:pt x="56" y="374"/>
                    <a:pt x="56" y="374"/>
                  </a:cubicBezTo>
                  <a:cubicBezTo>
                    <a:pt x="57" y="380"/>
                    <a:pt x="58" y="388"/>
                    <a:pt x="58" y="397"/>
                  </a:cubicBezTo>
                  <a:cubicBezTo>
                    <a:pt x="58" y="400"/>
                    <a:pt x="58" y="400"/>
                    <a:pt x="58" y="400"/>
                  </a:cubicBezTo>
                  <a:cubicBezTo>
                    <a:pt x="56" y="423"/>
                    <a:pt x="43" y="439"/>
                    <a:pt x="37" y="440"/>
                  </a:cubicBezTo>
                  <a:cubicBezTo>
                    <a:pt x="36" y="440"/>
                    <a:pt x="36" y="440"/>
                    <a:pt x="36" y="440"/>
                  </a:cubicBezTo>
                  <a:cubicBezTo>
                    <a:pt x="42" y="448"/>
                    <a:pt x="45" y="459"/>
                    <a:pt x="38" y="470"/>
                  </a:cubicBezTo>
                  <a:cubicBezTo>
                    <a:pt x="35" y="475"/>
                    <a:pt x="35" y="475"/>
                    <a:pt x="35" y="475"/>
                  </a:cubicBezTo>
                  <a:cubicBezTo>
                    <a:pt x="26" y="488"/>
                    <a:pt x="15" y="499"/>
                    <a:pt x="0" y="502"/>
                  </a:cubicBezTo>
                  <a:cubicBezTo>
                    <a:pt x="21" y="524"/>
                    <a:pt x="43" y="539"/>
                    <a:pt x="63" y="549"/>
                  </a:cubicBezTo>
                  <a:cubicBezTo>
                    <a:pt x="130" y="579"/>
                    <a:pt x="222" y="603"/>
                    <a:pt x="328" y="627"/>
                  </a:cubicBezTo>
                  <a:cubicBezTo>
                    <a:pt x="434" y="652"/>
                    <a:pt x="490" y="634"/>
                    <a:pt x="538" y="612"/>
                  </a:cubicBezTo>
                  <a:cubicBezTo>
                    <a:pt x="611" y="579"/>
                    <a:pt x="642" y="473"/>
                    <a:pt x="587" y="318"/>
                  </a:cubicBezTo>
                  <a:close/>
                </a:path>
              </a:pathLst>
            </a:custGeom>
            <a:solidFill>
              <a:srgbClr val="F9D8DB"/>
            </a:solidFill>
            <a:ln w="9525">
              <a:noFill/>
              <a:round/>
              <a:headEnd/>
              <a:tailEnd/>
            </a:ln>
          </p:spPr>
          <p:txBody>
            <a:bodyPr/>
            <a:lstStyle/>
            <a:p>
              <a:endParaRPr lang="hu-HU"/>
            </a:p>
          </p:txBody>
        </p:sp>
        <p:sp>
          <p:nvSpPr>
            <p:cNvPr id="37338" name="Freeform 46"/>
            <p:cNvSpPr>
              <a:spLocks/>
            </p:cNvSpPr>
            <p:nvPr/>
          </p:nvSpPr>
          <p:spPr bwMode="auto">
            <a:xfrm>
              <a:off x="2089" y="415"/>
              <a:ext cx="215" cy="209"/>
            </a:xfrm>
            <a:custGeom>
              <a:avLst/>
              <a:gdLst>
                <a:gd name="T0" fmla="*/ 196 w 198"/>
                <a:gd name="T1" fmla="*/ 149 h 180"/>
                <a:gd name="T2" fmla="*/ 196 w 198"/>
                <a:gd name="T3" fmla="*/ 149 h 180"/>
                <a:gd name="T4" fmla="*/ 184 w 198"/>
                <a:gd name="T5" fmla="*/ 100 h 180"/>
                <a:gd name="T6" fmla="*/ 173 w 198"/>
                <a:gd name="T7" fmla="*/ 73 h 180"/>
                <a:gd name="T8" fmla="*/ 169 w 198"/>
                <a:gd name="T9" fmla="*/ 67 h 180"/>
                <a:gd name="T10" fmla="*/ 134 w 198"/>
                <a:gd name="T11" fmla="*/ 31 h 180"/>
                <a:gd name="T12" fmla="*/ 26 w 198"/>
                <a:gd name="T13" fmla="*/ 0 h 180"/>
                <a:gd name="T14" fmla="*/ 20 w 198"/>
                <a:gd name="T15" fmla="*/ 1 h 180"/>
                <a:gd name="T16" fmla="*/ 0 w 198"/>
                <a:gd name="T17" fmla="*/ 27 h 180"/>
                <a:gd name="T18" fmla="*/ 2 w 198"/>
                <a:gd name="T19" fmla="*/ 27 h 180"/>
                <a:gd name="T20" fmla="*/ 110 w 198"/>
                <a:gd name="T21" fmla="*/ 43 h 180"/>
                <a:gd name="T22" fmla="*/ 176 w 198"/>
                <a:gd name="T23" fmla="*/ 171 h 180"/>
                <a:gd name="T24" fmla="*/ 175 w 198"/>
                <a:gd name="T25" fmla="*/ 173 h 180"/>
                <a:gd name="T26" fmla="*/ 176 w 198"/>
                <a:gd name="T27" fmla="*/ 180 h 180"/>
                <a:gd name="T28" fmla="*/ 196 w 198"/>
                <a:gd name="T29" fmla="*/ 149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80"/>
                <a:gd name="T47" fmla="*/ 198 w 198"/>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80">
                  <a:moveTo>
                    <a:pt x="196" y="149"/>
                  </a:moveTo>
                  <a:cubicBezTo>
                    <a:pt x="196" y="149"/>
                    <a:pt x="196" y="149"/>
                    <a:pt x="196" y="149"/>
                  </a:cubicBezTo>
                  <a:cubicBezTo>
                    <a:pt x="189" y="130"/>
                    <a:pt x="191" y="124"/>
                    <a:pt x="184" y="100"/>
                  </a:cubicBezTo>
                  <a:cubicBezTo>
                    <a:pt x="182" y="90"/>
                    <a:pt x="178" y="81"/>
                    <a:pt x="173" y="73"/>
                  </a:cubicBezTo>
                  <a:cubicBezTo>
                    <a:pt x="171" y="70"/>
                    <a:pt x="170" y="68"/>
                    <a:pt x="169" y="67"/>
                  </a:cubicBezTo>
                  <a:cubicBezTo>
                    <a:pt x="158" y="50"/>
                    <a:pt x="144" y="38"/>
                    <a:pt x="134" y="31"/>
                  </a:cubicBezTo>
                  <a:cubicBezTo>
                    <a:pt x="102" y="7"/>
                    <a:pt x="59" y="2"/>
                    <a:pt x="26" y="0"/>
                  </a:cubicBezTo>
                  <a:cubicBezTo>
                    <a:pt x="20" y="1"/>
                    <a:pt x="20" y="1"/>
                    <a:pt x="20" y="1"/>
                  </a:cubicBezTo>
                  <a:cubicBezTo>
                    <a:pt x="13" y="8"/>
                    <a:pt x="6" y="16"/>
                    <a:pt x="0" y="27"/>
                  </a:cubicBezTo>
                  <a:cubicBezTo>
                    <a:pt x="2" y="27"/>
                    <a:pt x="2" y="27"/>
                    <a:pt x="2" y="27"/>
                  </a:cubicBezTo>
                  <a:cubicBezTo>
                    <a:pt x="33" y="24"/>
                    <a:pt x="71" y="26"/>
                    <a:pt x="110" y="43"/>
                  </a:cubicBezTo>
                  <a:cubicBezTo>
                    <a:pt x="166" y="68"/>
                    <a:pt x="188" y="111"/>
                    <a:pt x="176" y="171"/>
                  </a:cubicBezTo>
                  <a:cubicBezTo>
                    <a:pt x="175" y="173"/>
                    <a:pt x="175" y="173"/>
                    <a:pt x="175" y="173"/>
                  </a:cubicBezTo>
                  <a:cubicBezTo>
                    <a:pt x="175" y="174"/>
                    <a:pt x="175" y="177"/>
                    <a:pt x="176" y="180"/>
                  </a:cubicBezTo>
                  <a:cubicBezTo>
                    <a:pt x="188" y="176"/>
                    <a:pt x="198" y="160"/>
                    <a:pt x="196" y="149"/>
                  </a:cubicBezTo>
                  <a:close/>
                </a:path>
              </a:pathLst>
            </a:custGeom>
            <a:solidFill>
              <a:srgbClr val="C39AB2"/>
            </a:solidFill>
            <a:ln w="9525">
              <a:noFill/>
              <a:round/>
              <a:headEnd/>
              <a:tailEnd/>
            </a:ln>
          </p:spPr>
          <p:txBody>
            <a:bodyPr/>
            <a:lstStyle/>
            <a:p>
              <a:endParaRPr lang="hu-HU"/>
            </a:p>
          </p:txBody>
        </p:sp>
        <p:sp>
          <p:nvSpPr>
            <p:cNvPr id="37339" name="Freeform 47"/>
            <p:cNvSpPr>
              <a:spLocks/>
            </p:cNvSpPr>
            <p:nvPr/>
          </p:nvSpPr>
          <p:spPr bwMode="auto">
            <a:xfrm>
              <a:off x="2089" y="415"/>
              <a:ext cx="215" cy="209"/>
            </a:xfrm>
            <a:custGeom>
              <a:avLst/>
              <a:gdLst>
                <a:gd name="T0" fmla="*/ 196 w 198"/>
                <a:gd name="T1" fmla="*/ 149 h 180"/>
                <a:gd name="T2" fmla="*/ 196 w 198"/>
                <a:gd name="T3" fmla="*/ 149 h 180"/>
                <a:gd name="T4" fmla="*/ 184 w 198"/>
                <a:gd name="T5" fmla="*/ 100 h 180"/>
                <a:gd name="T6" fmla="*/ 173 w 198"/>
                <a:gd name="T7" fmla="*/ 73 h 180"/>
                <a:gd name="T8" fmla="*/ 169 w 198"/>
                <a:gd name="T9" fmla="*/ 67 h 180"/>
                <a:gd name="T10" fmla="*/ 134 w 198"/>
                <a:gd name="T11" fmla="*/ 31 h 180"/>
                <a:gd name="T12" fmla="*/ 26 w 198"/>
                <a:gd name="T13" fmla="*/ 0 h 180"/>
                <a:gd name="T14" fmla="*/ 20 w 198"/>
                <a:gd name="T15" fmla="*/ 1 h 180"/>
                <a:gd name="T16" fmla="*/ 0 w 198"/>
                <a:gd name="T17" fmla="*/ 27 h 180"/>
                <a:gd name="T18" fmla="*/ 2 w 198"/>
                <a:gd name="T19" fmla="*/ 27 h 180"/>
                <a:gd name="T20" fmla="*/ 110 w 198"/>
                <a:gd name="T21" fmla="*/ 43 h 180"/>
                <a:gd name="T22" fmla="*/ 176 w 198"/>
                <a:gd name="T23" fmla="*/ 171 h 180"/>
                <a:gd name="T24" fmla="*/ 175 w 198"/>
                <a:gd name="T25" fmla="*/ 173 h 180"/>
                <a:gd name="T26" fmla="*/ 176 w 198"/>
                <a:gd name="T27" fmla="*/ 180 h 180"/>
                <a:gd name="T28" fmla="*/ 196 w 198"/>
                <a:gd name="T29" fmla="*/ 149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80"/>
                <a:gd name="T47" fmla="*/ 198 w 198"/>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80">
                  <a:moveTo>
                    <a:pt x="196" y="149"/>
                  </a:moveTo>
                  <a:cubicBezTo>
                    <a:pt x="196" y="149"/>
                    <a:pt x="196" y="149"/>
                    <a:pt x="196" y="149"/>
                  </a:cubicBezTo>
                  <a:cubicBezTo>
                    <a:pt x="189" y="130"/>
                    <a:pt x="191" y="124"/>
                    <a:pt x="184" y="100"/>
                  </a:cubicBezTo>
                  <a:cubicBezTo>
                    <a:pt x="182" y="90"/>
                    <a:pt x="178" y="81"/>
                    <a:pt x="173" y="73"/>
                  </a:cubicBezTo>
                  <a:cubicBezTo>
                    <a:pt x="171" y="70"/>
                    <a:pt x="170" y="68"/>
                    <a:pt x="169" y="67"/>
                  </a:cubicBezTo>
                  <a:cubicBezTo>
                    <a:pt x="158" y="50"/>
                    <a:pt x="144" y="38"/>
                    <a:pt x="134" y="31"/>
                  </a:cubicBezTo>
                  <a:cubicBezTo>
                    <a:pt x="102" y="7"/>
                    <a:pt x="59" y="2"/>
                    <a:pt x="26" y="0"/>
                  </a:cubicBezTo>
                  <a:cubicBezTo>
                    <a:pt x="20" y="1"/>
                    <a:pt x="20" y="1"/>
                    <a:pt x="20" y="1"/>
                  </a:cubicBezTo>
                  <a:cubicBezTo>
                    <a:pt x="13" y="8"/>
                    <a:pt x="6" y="16"/>
                    <a:pt x="0" y="27"/>
                  </a:cubicBezTo>
                  <a:cubicBezTo>
                    <a:pt x="2" y="27"/>
                    <a:pt x="2" y="27"/>
                    <a:pt x="2" y="27"/>
                  </a:cubicBezTo>
                  <a:cubicBezTo>
                    <a:pt x="33" y="24"/>
                    <a:pt x="71" y="26"/>
                    <a:pt x="110" y="43"/>
                  </a:cubicBezTo>
                  <a:cubicBezTo>
                    <a:pt x="166" y="68"/>
                    <a:pt x="188" y="111"/>
                    <a:pt x="176" y="171"/>
                  </a:cubicBezTo>
                  <a:cubicBezTo>
                    <a:pt x="175" y="173"/>
                    <a:pt x="175" y="173"/>
                    <a:pt x="175" y="173"/>
                  </a:cubicBezTo>
                  <a:cubicBezTo>
                    <a:pt x="175" y="174"/>
                    <a:pt x="175" y="177"/>
                    <a:pt x="176" y="180"/>
                  </a:cubicBezTo>
                  <a:cubicBezTo>
                    <a:pt x="188" y="176"/>
                    <a:pt x="198" y="160"/>
                    <a:pt x="196" y="149"/>
                  </a:cubicBezTo>
                  <a:close/>
                </a:path>
              </a:pathLst>
            </a:custGeom>
            <a:solidFill>
              <a:srgbClr val="F9D4D9"/>
            </a:solidFill>
            <a:ln w="9525">
              <a:noFill/>
              <a:round/>
              <a:headEnd/>
              <a:tailEnd/>
            </a:ln>
          </p:spPr>
          <p:txBody>
            <a:bodyPr/>
            <a:lstStyle/>
            <a:p>
              <a:endParaRPr lang="hu-HU"/>
            </a:p>
          </p:txBody>
        </p:sp>
        <p:sp>
          <p:nvSpPr>
            <p:cNvPr id="37340" name="Freeform 48"/>
            <p:cNvSpPr>
              <a:spLocks/>
            </p:cNvSpPr>
            <p:nvPr/>
          </p:nvSpPr>
          <p:spPr bwMode="auto">
            <a:xfrm>
              <a:off x="1626" y="458"/>
              <a:ext cx="237" cy="545"/>
            </a:xfrm>
            <a:custGeom>
              <a:avLst/>
              <a:gdLst>
                <a:gd name="T0" fmla="*/ 142 w 218"/>
                <a:gd name="T1" fmla="*/ 403 h 471"/>
                <a:gd name="T2" fmla="*/ 163 w 218"/>
                <a:gd name="T3" fmla="*/ 363 h 471"/>
                <a:gd name="T4" fmla="*/ 163 w 218"/>
                <a:gd name="T5" fmla="*/ 360 h 471"/>
                <a:gd name="T6" fmla="*/ 161 w 218"/>
                <a:gd name="T7" fmla="*/ 337 h 471"/>
                <a:gd name="T8" fmla="*/ 161 w 218"/>
                <a:gd name="T9" fmla="*/ 337 h 471"/>
                <a:gd name="T10" fmla="*/ 115 w 218"/>
                <a:gd name="T11" fmla="*/ 293 h 471"/>
                <a:gd name="T12" fmla="*/ 48 w 218"/>
                <a:gd name="T13" fmla="*/ 139 h 471"/>
                <a:gd name="T14" fmla="*/ 48 w 218"/>
                <a:gd name="T15" fmla="*/ 138 h 471"/>
                <a:gd name="T16" fmla="*/ 109 w 218"/>
                <a:gd name="T17" fmla="*/ 90 h 471"/>
                <a:gd name="T18" fmla="*/ 202 w 218"/>
                <a:gd name="T19" fmla="*/ 108 h 471"/>
                <a:gd name="T20" fmla="*/ 203 w 218"/>
                <a:gd name="T21" fmla="*/ 109 h 471"/>
                <a:gd name="T22" fmla="*/ 214 w 218"/>
                <a:gd name="T23" fmla="*/ 124 h 471"/>
                <a:gd name="T24" fmla="*/ 210 w 218"/>
                <a:gd name="T25" fmla="*/ 76 h 471"/>
                <a:gd name="T26" fmla="*/ 161 w 218"/>
                <a:gd name="T27" fmla="*/ 10 h 471"/>
                <a:gd name="T28" fmla="*/ 132 w 218"/>
                <a:gd name="T29" fmla="*/ 2 h 471"/>
                <a:gd name="T30" fmla="*/ 93 w 218"/>
                <a:gd name="T31" fmla="*/ 4 h 471"/>
                <a:gd name="T32" fmla="*/ 57 w 218"/>
                <a:gd name="T33" fmla="*/ 22 h 471"/>
                <a:gd name="T34" fmla="*/ 14 w 218"/>
                <a:gd name="T35" fmla="*/ 120 h 471"/>
                <a:gd name="T36" fmla="*/ 0 w 218"/>
                <a:gd name="T37" fmla="*/ 222 h 471"/>
                <a:gd name="T38" fmla="*/ 48 w 218"/>
                <a:gd name="T39" fmla="*/ 413 h 471"/>
                <a:gd name="T40" fmla="*/ 105 w 218"/>
                <a:gd name="T41" fmla="*/ 465 h 471"/>
                <a:gd name="T42" fmla="*/ 140 w 218"/>
                <a:gd name="T43" fmla="*/ 438 h 471"/>
                <a:gd name="T44" fmla="*/ 143 w 218"/>
                <a:gd name="T45" fmla="*/ 433 h 471"/>
                <a:gd name="T46" fmla="*/ 129 w 218"/>
                <a:gd name="T47" fmla="*/ 390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471"/>
                <a:gd name="T74" fmla="*/ 218 w 218"/>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471">
                  <a:moveTo>
                    <a:pt x="142" y="403"/>
                  </a:moveTo>
                  <a:cubicBezTo>
                    <a:pt x="148" y="402"/>
                    <a:pt x="161" y="386"/>
                    <a:pt x="163" y="363"/>
                  </a:cubicBezTo>
                  <a:cubicBezTo>
                    <a:pt x="163" y="360"/>
                    <a:pt x="163" y="360"/>
                    <a:pt x="163" y="360"/>
                  </a:cubicBezTo>
                  <a:cubicBezTo>
                    <a:pt x="163" y="351"/>
                    <a:pt x="162" y="343"/>
                    <a:pt x="161" y="337"/>
                  </a:cubicBezTo>
                  <a:cubicBezTo>
                    <a:pt x="161" y="337"/>
                    <a:pt x="161" y="337"/>
                    <a:pt x="161" y="337"/>
                  </a:cubicBezTo>
                  <a:cubicBezTo>
                    <a:pt x="149" y="316"/>
                    <a:pt x="144" y="311"/>
                    <a:pt x="115" y="293"/>
                  </a:cubicBezTo>
                  <a:cubicBezTo>
                    <a:pt x="78" y="270"/>
                    <a:pt x="46" y="179"/>
                    <a:pt x="48" y="139"/>
                  </a:cubicBezTo>
                  <a:cubicBezTo>
                    <a:pt x="48" y="139"/>
                    <a:pt x="48" y="139"/>
                    <a:pt x="48" y="138"/>
                  </a:cubicBezTo>
                  <a:cubicBezTo>
                    <a:pt x="53" y="117"/>
                    <a:pt x="77" y="98"/>
                    <a:pt x="109" y="90"/>
                  </a:cubicBezTo>
                  <a:cubicBezTo>
                    <a:pt x="138" y="82"/>
                    <a:pt x="177" y="83"/>
                    <a:pt x="202" y="108"/>
                  </a:cubicBezTo>
                  <a:cubicBezTo>
                    <a:pt x="202" y="108"/>
                    <a:pt x="202" y="108"/>
                    <a:pt x="203" y="109"/>
                  </a:cubicBezTo>
                  <a:cubicBezTo>
                    <a:pt x="206" y="114"/>
                    <a:pt x="210" y="119"/>
                    <a:pt x="214" y="124"/>
                  </a:cubicBezTo>
                  <a:cubicBezTo>
                    <a:pt x="218" y="103"/>
                    <a:pt x="218" y="85"/>
                    <a:pt x="210" y="76"/>
                  </a:cubicBezTo>
                  <a:cubicBezTo>
                    <a:pt x="190" y="51"/>
                    <a:pt x="184" y="26"/>
                    <a:pt x="161" y="10"/>
                  </a:cubicBezTo>
                  <a:cubicBezTo>
                    <a:pt x="153" y="5"/>
                    <a:pt x="140" y="4"/>
                    <a:pt x="132" y="2"/>
                  </a:cubicBezTo>
                  <a:cubicBezTo>
                    <a:pt x="123" y="0"/>
                    <a:pt x="105" y="3"/>
                    <a:pt x="93" y="4"/>
                  </a:cubicBezTo>
                  <a:cubicBezTo>
                    <a:pt x="80" y="4"/>
                    <a:pt x="66" y="12"/>
                    <a:pt x="57" y="22"/>
                  </a:cubicBezTo>
                  <a:cubicBezTo>
                    <a:pt x="44" y="37"/>
                    <a:pt x="22" y="49"/>
                    <a:pt x="14" y="120"/>
                  </a:cubicBezTo>
                  <a:cubicBezTo>
                    <a:pt x="11" y="144"/>
                    <a:pt x="0" y="180"/>
                    <a:pt x="0" y="222"/>
                  </a:cubicBezTo>
                  <a:cubicBezTo>
                    <a:pt x="0" y="339"/>
                    <a:pt x="26" y="362"/>
                    <a:pt x="48" y="413"/>
                  </a:cubicBezTo>
                  <a:cubicBezTo>
                    <a:pt x="63" y="449"/>
                    <a:pt x="83" y="471"/>
                    <a:pt x="105" y="465"/>
                  </a:cubicBezTo>
                  <a:cubicBezTo>
                    <a:pt x="120" y="462"/>
                    <a:pt x="131" y="451"/>
                    <a:pt x="140" y="438"/>
                  </a:cubicBezTo>
                  <a:cubicBezTo>
                    <a:pt x="143" y="433"/>
                    <a:pt x="143" y="433"/>
                    <a:pt x="143" y="433"/>
                  </a:cubicBezTo>
                  <a:cubicBezTo>
                    <a:pt x="155" y="414"/>
                    <a:pt x="138" y="397"/>
                    <a:pt x="129" y="390"/>
                  </a:cubicBezTo>
                </a:path>
              </a:pathLst>
            </a:custGeom>
            <a:solidFill>
              <a:srgbClr val="F9D4D9"/>
            </a:solidFill>
            <a:ln w="9525">
              <a:noFill/>
              <a:round/>
              <a:headEnd/>
              <a:tailEnd/>
            </a:ln>
          </p:spPr>
          <p:txBody>
            <a:bodyPr/>
            <a:lstStyle/>
            <a:p>
              <a:endParaRPr lang="hu-HU"/>
            </a:p>
          </p:txBody>
        </p:sp>
        <p:sp>
          <p:nvSpPr>
            <p:cNvPr id="37341" name="Freeform 49"/>
            <p:cNvSpPr>
              <a:spLocks/>
            </p:cNvSpPr>
            <p:nvPr/>
          </p:nvSpPr>
          <p:spPr bwMode="auto">
            <a:xfrm>
              <a:off x="1716" y="574"/>
              <a:ext cx="84" cy="53"/>
            </a:xfrm>
            <a:custGeom>
              <a:avLst/>
              <a:gdLst>
                <a:gd name="T0" fmla="*/ 70 w 77"/>
                <a:gd name="T1" fmla="*/ 16 h 46"/>
                <a:gd name="T2" fmla="*/ 77 w 77"/>
                <a:gd name="T3" fmla="*/ 4 h 46"/>
                <a:gd name="T4" fmla="*/ 74 w 77"/>
                <a:gd name="T5" fmla="*/ 4 h 46"/>
                <a:gd name="T6" fmla="*/ 58 w 77"/>
                <a:gd name="T7" fmla="*/ 0 h 46"/>
                <a:gd name="T8" fmla="*/ 33 w 77"/>
                <a:gd name="T9" fmla="*/ 6 h 46"/>
                <a:gd name="T10" fmla="*/ 2 w 77"/>
                <a:gd name="T11" fmla="*/ 14 h 46"/>
                <a:gd name="T12" fmla="*/ 1 w 77"/>
                <a:gd name="T13" fmla="*/ 15 h 46"/>
                <a:gd name="T14" fmla="*/ 0 w 77"/>
                <a:gd name="T15" fmla="*/ 19 h 46"/>
                <a:gd name="T16" fmla="*/ 70 w 77"/>
                <a:gd name="T17" fmla="*/ 1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46"/>
                <a:gd name="T29" fmla="*/ 77 w 7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46">
                  <a:moveTo>
                    <a:pt x="70" y="16"/>
                  </a:moveTo>
                  <a:cubicBezTo>
                    <a:pt x="73" y="12"/>
                    <a:pt x="77" y="8"/>
                    <a:pt x="77" y="4"/>
                  </a:cubicBezTo>
                  <a:cubicBezTo>
                    <a:pt x="76" y="4"/>
                    <a:pt x="75" y="4"/>
                    <a:pt x="74" y="4"/>
                  </a:cubicBezTo>
                  <a:cubicBezTo>
                    <a:pt x="67" y="3"/>
                    <a:pt x="63" y="0"/>
                    <a:pt x="58" y="0"/>
                  </a:cubicBezTo>
                  <a:cubicBezTo>
                    <a:pt x="48" y="0"/>
                    <a:pt x="42" y="4"/>
                    <a:pt x="33" y="6"/>
                  </a:cubicBezTo>
                  <a:cubicBezTo>
                    <a:pt x="25" y="7"/>
                    <a:pt x="9" y="11"/>
                    <a:pt x="2" y="14"/>
                  </a:cubicBezTo>
                  <a:cubicBezTo>
                    <a:pt x="2" y="15"/>
                    <a:pt x="1" y="15"/>
                    <a:pt x="1" y="15"/>
                  </a:cubicBezTo>
                  <a:cubicBezTo>
                    <a:pt x="0" y="19"/>
                    <a:pt x="0" y="19"/>
                    <a:pt x="0" y="19"/>
                  </a:cubicBezTo>
                  <a:cubicBezTo>
                    <a:pt x="13" y="46"/>
                    <a:pt x="55" y="35"/>
                    <a:pt x="70" y="16"/>
                  </a:cubicBezTo>
                  <a:close/>
                </a:path>
              </a:pathLst>
            </a:custGeom>
            <a:solidFill>
              <a:srgbClr val="AA3952"/>
            </a:solidFill>
            <a:ln w="9525">
              <a:noFill/>
              <a:round/>
              <a:headEnd/>
              <a:tailEnd/>
            </a:ln>
          </p:spPr>
          <p:txBody>
            <a:bodyPr/>
            <a:lstStyle/>
            <a:p>
              <a:endParaRPr lang="hu-HU"/>
            </a:p>
          </p:txBody>
        </p:sp>
        <p:sp>
          <p:nvSpPr>
            <p:cNvPr id="37342" name="Freeform 50"/>
            <p:cNvSpPr>
              <a:spLocks/>
            </p:cNvSpPr>
            <p:nvPr/>
          </p:nvSpPr>
          <p:spPr bwMode="auto">
            <a:xfrm>
              <a:off x="1967" y="531"/>
              <a:ext cx="68" cy="28"/>
            </a:xfrm>
            <a:custGeom>
              <a:avLst/>
              <a:gdLst>
                <a:gd name="T0" fmla="*/ 61 w 63"/>
                <a:gd name="T1" fmla="*/ 18 h 24"/>
                <a:gd name="T2" fmla="*/ 63 w 63"/>
                <a:gd name="T3" fmla="*/ 17 h 24"/>
                <a:gd name="T4" fmla="*/ 34 w 63"/>
                <a:gd name="T5" fmla="*/ 2 h 24"/>
                <a:gd name="T6" fmla="*/ 0 w 63"/>
                <a:gd name="T7" fmla="*/ 5 h 24"/>
                <a:gd name="T8" fmla="*/ 29 w 63"/>
                <a:gd name="T9" fmla="*/ 20 h 24"/>
                <a:gd name="T10" fmla="*/ 61 w 63"/>
                <a:gd name="T11" fmla="*/ 18 h 24"/>
                <a:gd name="T12" fmla="*/ 0 60000 65536"/>
                <a:gd name="T13" fmla="*/ 0 60000 65536"/>
                <a:gd name="T14" fmla="*/ 0 60000 65536"/>
                <a:gd name="T15" fmla="*/ 0 60000 65536"/>
                <a:gd name="T16" fmla="*/ 0 60000 65536"/>
                <a:gd name="T17" fmla="*/ 0 60000 65536"/>
                <a:gd name="T18" fmla="*/ 0 w 63"/>
                <a:gd name="T19" fmla="*/ 0 h 24"/>
                <a:gd name="T20" fmla="*/ 63 w 6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3" h="24">
                  <a:moveTo>
                    <a:pt x="61" y="18"/>
                  </a:moveTo>
                  <a:cubicBezTo>
                    <a:pt x="62" y="18"/>
                    <a:pt x="62" y="18"/>
                    <a:pt x="63" y="17"/>
                  </a:cubicBezTo>
                  <a:cubicBezTo>
                    <a:pt x="57" y="10"/>
                    <a:pt x="46" y="4"/>
                    <a:pt x="34" y="2"/>
                  </a:cubicBezTo>
                  <a:cubicBezTo>
                    <a:pt x="21" y="0"/>
                    <a:pt x="9" y="1"/>
                    <a:pt x="0" y="5"/>
                  </a:cubicBezTo>
                  <a:cubicBezTo>
                    <a:pt x="2" y="12"/>
                    <a:pt x="23" y="18"/>
                    <a:pt x="29" y="20"/>
                  </a:cubicBezTo>
                  <a:cubicBezTo>
                    <a:pt x="39" y="23"/>
                    <a:pt x="52" y="24"/>
                    <a:pt x="61" y="18"/>
                  </a:cubicBezTo>
                  <a:close/>
                </a:path>
              </a:pathLst>
            </a:custGeom>
            <a:solidFill>
              <a:srgbClr val="AA3952"/>
            </a:solidFill>
            <a:ln w="9525">
              <a:noFill/>
              <a:round/>
              <a:headEnd/>
              <a:tailEnd/>
            </a:ln>
          </p:spPr>
          <p:txBody>
            <a:bodyPr/>
            <a:lstStyle/>
            <a:p>
              <a:endParaRPr lang="hu-HU"/>
            </a:p>
          </p:txBody>
        </p:sp>
        <p:sp>
          <p:nvSpPr>
            <p:cNvPr id="37343" name="Freeform 51"/>
            <p:cNvSpPr>
              <a:spLocks/>
            </p:cNvSpPr>
            <p:nvPr/>
          </p:nvSpPr>
          <p:spPr bwMode="auto">
            <a:xfrm>
              <a:off x="2179" y="495"/>
              <a:ext cx="30" cy="42"/>
            </a:xfrm>
            <a:custGeom>
              <a:avLst/>
              <a:gdLst>
                <a:gd name="T0" fmla="*/ 9 w 27"/>
                <a:gd name="T1" fmla="*/ 6 h 36"/>
                <a:gd name="T2" fmla="*/ 5 w 27"/>
                <a:gd name="T3" fmla="*/ 17 h 36"/>
                <a:gd name="T4" fmla="*/ 19 w 27"/>
                <a:gd name="T5" fmla="*/ 35 h 36"/>
                <a:gd name="T6" fmla="*/ 24 w 27"/>
                <a:gd name="T7" fmla="*/ 22 h 36"/>
                <a:gd name="T8" fmla="*/ 9 w 27"/>
                <a:gd name="T9" fmla="*/ 7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9" y="6"/>
                  </a:moveTo>
                  <a:cubicBezTo>
                    <a:pt x="0" y="0"/>
                    <a:pt x="3" y="12"/>
                    <a:pt x="5" y="17"/>
                  </a:cubicBezTo>
                  <a:cubicBezTo>
                    <a:pt x="7" y="22"/>
                    <a:pt x="13" y="35"/>
                    <a:pt x="19" y="35"/>
                  </a:cubicBezTo>
                  <a:cubicBezTo>
                    <a:pt x="27" y="36"/>
                    <a:pt x="26" y="27"/>
                    <a:pt x="24" y="22"/>
                  </a:cubicBezTo>
                  <a:cubicBezTo>
                    <a:pt x="22" y="15"/>
                    <a:pt x="17" y="9"/>
                    <a:pt x="9" y="7"/>
                  </a:cubicBezTo>
                </a:path>
              </a:pathLst>
            </a:custGeom>
            <a:solidFill>
              <a:srgbClr val="AA3952"/>
            </a:solidFill>
            <a:ln w="9525">
              <a:noFill/>
              <a:round/>
              <a:headEnd/>
              <a:tailEnd/>
            </a:ln>
          </p:spPr>
          <p:txBody>
            <a:bodyPr/>
            <a:lstStyle/>
            <a:p>
              <a:endParaRPr lang="hu-HU"/>
            </a:p>
          </p:txBody>
        </p:sp>
        <p:sp>
          <p:nvSpPr>
            <p:cNvPr id="37344" name="Freeform 52"/>
            <p:cNvSpPr>
              <a:spLocks/>
            </p:cNvSpPr>
            <p:nvPr/>
          </p:nvSpPr>
          <p:spPr bwMode="auto">
            <a:xfrm>
              <a:off x="2201" y="543"/>
              <a:ext cx="35" cy="35"/>
            </a:xfrm>
            <a:custGeom>
              <a:avLst/>
              <a:gdLst>
                <a:gd name="T0" fmla="*/ 17 w 32"/>
                <a:gd name="T1" fmla="*/ 6 h 31"/>
                <a:gd name="T2" fmla="*/ 23 w 32"/>
                <a:gd name="T3" fmla="*/ 29 h 31"/>
                <a:gd name="T4" fmla="*/ 31 w 32"/>
                <a:gd name="T5" fmla="*/ 19 h 31"/>
                <a:gd name="T6" fmla="*/ 18 w 32"/>
                <a:gd name="T7" fmla="*/ 4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17" y="6"/>
                  </a:moveTo>
                  <a:cubicBezTo>
                    <a:pt x="0" y="0"/>
                    <a:pt x="13" y="27"/>
                    <a:pt x="23" y="29"/>
                  </a:cubicBezTo>
                  <a:cubicBezTo>
                    <a:pt x="30" y="31"/>
                    <a:pt x="32" y="25"/>
                    <a:pt x="31" y="19"/>
                  </a:cubicBezTo>
                  <a:cubicBezTo>
                    <a:pt x="29" y="12"/>
                    <a:pt x="24" y="8"/>
                    <a:pt x="18" y="4"/>
                  </a:cubicBezTo>
                </a:path>
              </a:pathLst>
            </a:custGeom>
            <a:solidFill>
              <a:srgbClr val="AA3952"/>
            </a:solidFill>
            <a:ln w="9525">
              <a:noFill/>
              <a:round/>
              <a:headEnd/>
              <a:tailEnd/>
            </a:ln>
          </p:spPr>
          <p:txBody>
            <a:bodyPr/>
            <a:lstStyle/>
            <a:p>
              <a:endParaRPr lang="hu-HU"/>
            </a:p>
          </p:txBody>
        </p:sp>
        <p:sp>
          <p:nvSpPr>
            <p:cNvPr id="37345" name="Freeform 53"/>
            <p:cNvSpPr>
              <a:spLocks/>
            </p:cNvSpPr>
            <p:nvPr/>
          </p:nvSpPr>
          <p:spPr bwMode="auto">
            <a:xfrm>
              <a:off x="2061" y="504"/>
              <a:ext cx="192" cy="421"/>
            </a:xfrm>
            <a:custGeom>
              <a:avLst/>
              <a:gdLst>
                <a:gd name="T0" fmla="*/ 14 w 177"/>
                <a:gd name="T1" fmla="*/ 28 h 364"/>
                <a:gd name="T2" fmla="*/ 61 w 177"/>
                <a:gd name="T3" fmla="*/ 3 h 364"/>
                <a:gd name="T4" fmla="*/ 90 w 177"/>
                <a:gd name="T5" fmla="*/ 6 h 364"/>
                <a:gd name="T6" fmla="*/ 123 w 177"/>
                <a:gd name="T7" fmla="*/ 41 h 364"/>
                <a:gd name="T8" fmla="*/ 127 w 177"/>
                <a:gd name="T9" fmla="*/ 119 h 364"/>
                <a:gd name="T10" fmla="*/ 156 w 177"/>
                <a:gd name="T11" fmla="*/ 164 h 364"/>
                <a:gd name="T12" fmla="*/ 164 w 177"/>
                <a:gd name="T13" fmla="*/ 186 h 364"/>
                <a:gd name="T14" fmla="*/ 169 w 177"/>
                <a:gd name="T15" fmla="*/ 212 h 364"/>
                <a:gd name="T16" fmla="*/ 171 w 177"/>
                <a:gd name="T17" fmla="*/ 241 h 364"/>
                <a:gd name="T18" fmla="*/ 155 w 177"/>
                <a:gd name="T19" fmla="*/ 246 h 364"/>
                <a:gd name="T20" fmla="*/ 151 w 177"/>
                <a:gd name="T21" fmla="*/ 265 h 364"/>
                <a:gd name="T22" fmla="*/ 149 w 177"/>
                <a:gd name="T23" fmla="*/ 282 h 364"/>
                <a:gd name="T24" fmla="*/ 150 w 177"/>
                <a:gd name="T25" fmla="*/ 297 h 364"/>
                <a:gd name="T26" fmla="*/ 143 w 177"/>
                <a:gd name="T27" fmla="*/ 313 h 364"/>
                <a:gd name="T28" fmla="*/ 147 w 177"/>
                <a:gd name="T29" fmla="*/ 331 h 364"/>
                <a:gd name="T30" fmla="*/ 143 w 177"/>
                <a:gd name="T31" fmla="*/ 350 h 364"/>
                <a:gd name="T32" fmla="*/ 128 w 177"/>
                <a:gd name="T33" fmla="*/ 363 h 364"/>
                <a:gd name="T34" fmla="*/ 115 w 177"/>
                <a:gd name="T35" fmla="*/ 333 h 364"/>
                <a:gd name="T36" fmla="*/ 87 w 177"/>
                <a:gd name="T37" fmla="*/ 287 h 364"/>
                <a:gd name="T38" fmla="*/ 82 w 177"/>
                <a:gd name="T39" fmla="*/ 254 h 364"/>
                <a:gd name="T40" fmla="*/ 66 w 177"/>
                <a:gd name="T41" fmla="*/ 221 h 364"/>
                <a:gd name="T42" fmla="*/ 49 w 177"/>
                <a:gd name="T43" fmla="*/ 179 h 364"/>
                <a:gd name="T44" fmla="*/ 35 w 177"/>
                <a:gd name="T45" fmla="*/ 159 h 364"/>
                <a:gd name="T46" fmla="*/ 30 w 177"/>
                <a:gd name="T47" fmla="*/ 143 h 364"/>
                <a:gd name="T48" fmla="*/ 10 w 177"/>
                <a:gd name="T49" fmla="*/ 116 h 364"/>
                <a:gd name="T50" fmla="*/ 17 w 177"/>
                <a:gd name="T51" fmla="*/ 92 h 364"/>
                <a:gd name="T52" fmla="*/ 18 w 177"/>
                <a:gd name="T53" fmla="*/ 80 h 364"/>
                <a:gd name="T54" fmla="*/ 27 w 177"/>
                <a:gd name="T55" fmla="*/ 86 h 364"/>
                <a:gd name="T56" fmla="*/ 42 w 177"/>
                <a:gd name="T57" fmla="*/ 84 h 364"/>
                <a:gd name="T58" fmla="*/ 37 w 177"/>
                <a:gd name="T59" fmla="*/ 68 h 364"/>
                <a:gd name="T60" fmla="*/ 13 w 177"/>
                <a:gd name="T61" fmla="*/ 43 h 364"/>
                <a:gd name="T62" fmla="*/ 14 w 177"/>
                <a:gd name="T63" fmla="*/ 25 h 3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364"/>
                <a:gd name="T98" fmla="*/ 177 w 177"/>
                <a:gd name="T99" fmla="*/ 364 h 3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364">
                  <a:moveTo>
                    <a:pt x="14" y="28"/>
                  </a:moveTo>
                  <a:cubicBezTo>
                    <a:pt x="17" y="0"/>
                    <a:pt x="40" y="5"/>
                    <a:pt x="61" y="3"/>
                  </a:cubicBezTo>
                  <a:cubicBezTo>
                    <a:pt x="72" y="2"/>
                    <a:pt x="79" y="0"/>
                    <a:pt x="90" y="6"/>
                  </a:cubicBezTo>
                  <a:cubicBezTo>
                    <a:pt x="103" y="13"/>
                    <a:pt x="117" y="27"/>
                    <a:pt x="123" y="41"/>
                  </a:cubicBezTo>
                  <a:cubicBezTo>
                    <a:pt x="131" y="66"/>
                    <a:pt x="127" y="94"/>
                    <a:pt x="127" y="119"/>
                  </a:cubicBezTo>
                  <a:cubicBezTo>
                    <a:pt x="127" y="140"/>
                    <a:pt x="149" y="118"/>
                    <a:pt x="156" y="164"/>
                  </a:cubicBezTo>
                  <a:cubicBezTo>
                    <a:pt x="158" y="172"/>
                    <a:pt x="162" y="178"/>
                    <a:pt x="164" y="186"/>
                  </a:cubicBezTo>
                  <a:cubicBezTo>
                    <a:pt x="166" y="195"/>
                    <a:pt x="166" y="204"/>
                    <a:pt x="169" y="212"/>
                  </a:cubicBezTo>
                  <a:cubicBezTo>
                    <a:pt x="171" y="221"/>
                    <a:pt x="177" y="233"/>
                    <a:pt x="171" y="241"/>
                  </a:cubicBezTo>
                  <a:cubicBezTo>
                    <a:pt x="166" y="249"/>
                    <a:pt x="161" y="240"/>
                    <a:pt x="155" y="246"/>
                  </a:cubicBezTo>
                  <a:cubicBezTo>
                    <a:pt x="150" y="251"/>
                    <a:pt x="153" y="259"/>
                    <a:pt x="151" y="265"/>
                  </a:cubicBezTo>
                  <a:cubicBezTo>
                    <a:pt x="150" y="271"/>
                    <a:pt x="147" y="276"/>
                    <a:pt x="149" y="282"/>
                  </a:cubicBezTo>
                  <a:cubicBezTo>
                    <a:pt x="151" y="289"/>
                    <a:pt x="155" y="289"/>
                    <a:pt x="150" y="297"/>
                  </a:cubicBezTo>
                  <a:cubicBezTo>
                    <a:pt x="147" y="302"/>
                    <a:pt x="143" y="306"/>
                    <a:pt x="143" y="313"/>
                  </a:cubicBezTo>
                  <a:cubicBezTo>
                    <a:pt x="144" y="319"/>
                    <a:pt x="146" y="325"/>
                    <a:pt x="147" y="331"/>
                  </a:cubicBezTo>
                  <a:cubicBezTo>
                    <a:pt x="147" y="337"/>
                    <a:pt x="145" y="344"/>
                    <a:pt x="143" y="350"/>
                  </a:cubicBezTo>
                  <a:cubicBezTo>
                    <a:pt x="142" y="355"/>
                    <a:pt x="135" y="364"/>
                    <a:pt x="128" y="363"/>
                  </a:cubicBezTo>
                  <a:cubicBezTo>
                    <a:pt x="122" y="362"/>
                    <a:pt x="119" y="339"/>
                    <a:pt x="115" y="333"/>
                  </a:cubicBezTo>
                  <a:cubicBezTo>
                    <a:pt x="106" y="317"/>
                    <a:pt x="94" y="304"/>
                    <a:pt x="87" y="287"/>
                  </a:cubicBezTo>
                  <a:cubicBezTo>
                    <a:pt x="82" y="276"/>
                    <a:pt x="84" y="265"/>
                    <a:pt x="82" y="254"/>
                  </a:cubicBezTo>
                  <a:cubicBezTo>
                    <a:pt x="79" y="242"/>
                    <a:pt x="71" y="232"/>
                    <a:pt x="66" y="221"/>
                  </a:cubicBezTo>
                  <a:cubicBezTo>
                    <a:pt x="59" y="207"/>
                    <a:pt x="57" y="192"/>
                    <a:pt x="49" y="179"/>
                  </a:cubicBezTo>
                  <a:cubicBezTo>
                    <a:pt x="44" y="172"/>
                    <a:pt x="38" y="167"/>
                    <a:pt x="35" y="159"/>
                  </a:cubicBezTo>
                  <a:cubicBezTo>
                    <a:pt x="33" y="154"/>
                    <a:pt x="32" y="148"/>
                    <a:pt x="30" y="143"/>
                  </a:cubicBezTo>
                  <a:cubicBezTo>
                    <a:pt x="25" y="133"/>
                    <a:pt x="16" y="125"/>
                    <a:pt x="10" y="116"/>
                  </a:cubicBezTo>
                  <a:cubicBezTo>
                    <a:pt x="0" y="104"/>
                    <a:pt x="11" y="104"/>
                    <a:pt x="17" y="92"/>
                  </a:cubicBezTo>
                  <a:cubicBezTo>
                    <a:pt x="18" y="89"/>
                    <a:pt x="13" y="81"/>
                    <a:pt x="18" y="80"/>
                  </a:cubicBezTo>
                  <a:cubicBezTo>
                    <a:pt x="23" y="79"/>
                    <a:pt x="23" y="83"/>
                    <a:pt x="27" y="86"/>
                  </a:cubicBezTo>
                  <a:cubicBezTo>
                    <a:pt x="31" y="88"/>
                    <a:pt x="39" y="89"/>
                    <a:pt x="42" y="84"/>
                  </a:cubicBezTo>
                  <a:cubicBezTo>
                    <a:pt x="45" y="79"/>
                    <a:pt x="40" y="71"/>
                    <a:pt x="37" y="68"/>
                  </a:cubicBezTo>
                  <a:cubicBezTo>
                    <a:pt x="31" y="59"/>
                    <a:pt x="16" y="54"/>
                    <a:pt x="13" y="43"/>
                  </a:cubicBezTo>
                  <a:cubicBezTo>
                    <a:pt x="11" y="38"/>
                    <a:pt x="13" y="30"/>
                    <a:pt x="14" y="25"/>
                  </a:cubicBezTo>
                </a:path>
              </a:pathLst>
            </a:custGeom>
            <a:solidFill>
              <a:srgbClr val="E29CA7"/>
            </a:solidFill>
            <a:ln w="9525">
              <a:noFill/>
              <a:round/>
              <a:headEnd/>
              <a:tailEnd/>
            </a:ln>
          </p:spPr>
          <p:txBody>
            <a:bodyPr/>
            <a:lstStyle/>
            <a:p>
              <a:endParaRPr lang="hu-HU"/>
            </a:p>
          </p:txBody>
        </p:sp>
        <p:sp>
          <p:nvSpPr>
            <p:cNvPr id="37346" name="Freeform 54"/>
            <p:cNvSpPr>
              <a:spLocks/>
            </p:cNvSpPr>
            <p:nvPr/>
          </p:nvSpPr>
          <p:spPr bwMode="auto">
            <a:xfrm>
              <a:off x="2062" y="561"/>
              <a:ext cx="164" cy="100"/>
            </a:xfrm>
            <a:custGeom>
              <a:avLst/>
              <a:gdLst>
                <a:gd name="T0" fmla="*/ 29 w 151"/>
                <a:gd name="T1" fmla="*/ 36 h 86"/>
                <a:gd name="T2" fmla="*/ 63 w 151"/>
                <a:gd name="T3" fmla="*/ 43 h 86"/>
                <a:gd name="T4" fmla="*/ 82 w 151"/>
                <a:gd name="T5" fmla="*/ 65 h 86"/>
                <a:gd name="T6" fmla="*/ 89 w 151"/>
                <a:gd name="T7" fmla="*/ 73 h 86"/>
                <a:gd name="T8" fmla="*/ 112 w 151"/>
                <a:gd name="T9" fmla="*/ 73 h 86"/>
                <a:gd name="T10" fmla="*/ 148 w 151"/>
                <a:gd name="T11" fmla="*/ 84 h 86"/>
                <a:gd name="T12" fmla="*/ 110 w 151"/>
                <a:gd name="T13" fmla="*/ 58 h 86"/>
                <a:gd name="T14" fmla="*/ 94 w 151"/>
                <a:gd name="T15" fmla="*/ 58 h 86"/>
                <a:gd name="T16" fmla="*/ 82 w 151"/>
                <a:gd name="T17" fmla="*/ 41 h 86"/>
                <a:gd name="T18" fmla="*/ 49 w 151"/>
                <a:gd name="T19" fmla="*/ 19 h 86"/>
                <a:gd name="T20" fmla="*/ 25 w 151"/>
                <a:gd name="T21" fmla="*/ 8 h 86"/>
                <a:gd name="T22" fmla="*/ 0 w 151"/>
                <a:gd name="T23" fmla="*/ 0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
                <a:gd name="T37" fmla="*/ 0 h 86"/>
                <a:gd name="T38" fmla="*/ 151 w 151"/>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 h="86">
                  <a:moveTo>
                    <a:pt x="29" y="36"/>
                  </a:moveTo>
                  <a:cubicBezTo>
                    <a:pt x="40" y="42"/>
                    <a:pt x="51" y="39"/>
                    <a:pt x="63" y="43"/>
                  </a:cubicBezTo>
                  <a:cubicBezTo>
                    <a:pt x="73" y="46"/>
                    <a:pt x="78" y="56"/>
                    <a:pt x="82" y="65"/>
                  </a:cubicBezTo>
                  <a:cubicBezTo>
                    <a:pt x="84" y="70"/>
                    <a:pt x="84" y="72"/>
                    <a:pt x="89" y="73"/>
                  </a:cubicBezTo>
                  <a:cubicBezTo>
                    <a:pt x="97" y="74"/>
                    <a:pt x="105" y="72"/>
                    <a:pt x="112" y="73"/>
                  </a:cubicBezTo>
                  <a:cubicBezTo>
                    <a:pt x="122" y="75"/>
                    <a:pt x="138" y="86"/>
                    <a:pt x="148" y="84"/>
                  </a:cubicBezTo>
                  <a:cubicBezTo>
                    <a:pt x="151" y="66"/>
                    <a:pt x="122" y="57"/>
                    <a:pt x="110" y="58"/>
                  </a:cubicBezTo>
                  <a:cubicBezTo>
                    <a:pt x="106" y="58"/>
                    <a:pt x="97" y="60"/>
                    <a:pt x="94" y="58"/>
                  </a:cubicBezTo>
                  <a:cubicBezTo>
                    <a:pt x="89" y="56"/>
                    <a:pt x="86" y="46"/>
                    <a:pt x="82" y="41"/>
                  </a:cubicBezTo>
                  <a:cubicBezTo>
                    <a:pt x="73" y="31"/>
                    <a:pt x="61" y="24"/>
                    <a:pt x="49" y="19"/>
                  </a:cubicBezTo>
                  <a:cubicBezTo>
                    <a:pt x="41" y="15"/>
                    <a:pt x="34" y="11"/>
                    <a:pt x="25" y="8"/>
                  </a:cubicBezTo>
                  <a:cubicBezTo>
                    <a:pt x="17" y="5"/>
                    <a:pt x="8" y="3"/>
                    <a:pt x="0" y="0"/>
                  </a:cubicBezTo>
                </a:path>
              </a:pathLst>
            </a:custGeom>
            <a:solidFill>
              <a:srgbClr val="DB8995"/>
            </a:solidFill>
            <a:ln w="9525">
              <a:noFill/>
              <a:round/>
              <a:headEnd/>
              <a:tailEnd/>
            </a:ln>
          </p:spPr>
          <p:txBody>
            <a:bodyPr/>
            <a:lstStyle/>
            <a:p>
              <a:endParaRPr lang="hu-HU"/>
            </a:p>
          </p:txBody>
        </p:sp>
        <p:sp>
          <p:nvSpPr>
            <p:cNvPr id="37347" name="Freeform 55"/>
            <p:cNvSpPr>
              <a:spLocks/>
            </p:cNvSpPr>
            <p:nvPr/>
          </p:nvSpPr>
          <p:spPr bwMode="auto">
            <a:xfrm>
              <a:off x="2052" y="477"/>
              <a:ext cx="199" cy="156"/>
            </a:xfrm>
            <a:custGeom>
              <a:avLst/>
              <a:gdLst>
                <a:gd name="T0" fmla="*/ 180 w 183"/>
                <a:gd name="T1" fmla="*/ 72 h 135"/>
                <a:gd name="T2" fmla="*/ 164 w 183"/>
                <a:gd name="T3" fmla="*/ 37 h 135"/>
                <a:gd name="T4" fmla="*/ 153 w 183"/>
                <a:gd name="T5" fmla="*/ 24 h 135"/>
                <a:gd name="T6" fmla="*/ 138 w 183"/>
                <a:gd name="T7" fmla="*/ 15 h 135"/>
                <a:gd name="T8" fmla="*/ 122 w 183"/>
                <a:gd name="T9" fmla="*/ 10 h 135"/>
                <a:gd name="T10" fmla="*/ 101 w 183"/>
                <a:gd name="T11" fmla="*/ 8 h 135"/>
                <a:gd name="T12" fmla="*/ 88 w 183"/>
                <a:gd name="T13" fmla="*/ 4 h 135"/>
                <a:gd name="T14" fmla="*/ 77 w 183"/>
                <a:gd name="T15" fmla="*/ 1 h 135"/>
                <a:gd name="T16" fmla="*/ 71 w 183"/>
                <a:gd name="T17" fmla="*/ 0 h 135"/>
                <a:gd name="T18" fmla="*/ 54 w 183"/>
                <a:gd name="T19" fmla="*/ 0 h 135"/>
                <a:gd name="T20" fmla="*/ 38 w 183"/>
                <a:gd name="T21" fmla="*/ 3 h 135"/>
                <a:gd name="T22" fmla="*/ 19 w 183"/>
                <a:gd name="T23" fmla="*/ 6 h 135"/>
                <a:gd name="T24" fmla="*/ 0 w 183"/>
                <a:gd name="T25" fmla="*/ 56 h 135"/>
                <a:gd name="T26" fmla="*/ 33 w 183"/>
                <a:gd name="T27" fmla="*/ 76 h 135"/>
                <a:gd name="T28" fmla="*/ 34 w 183"/>
                <a:gd name="T29" fmla="*/ 78 h 135"/>
                <a:gd name="T30" fmla="*/ 53 w 183"/>
                <a:gd name="T31" fmla="*/ 88 h 135"/>
                <a:gd name="T32" fmla="*/ 65 w 183"/>
                <a:gd name="T33" fmla="*/ 97 h 135"/>
                <a:gd name="T34" fmla="*/ 80 w 183"/>
                <a:gd name="T35" fmla="*/ 104 h 135"/>
                <a:gd name="T36" fmla="*/ 93 w 183"/>
                <a:gd name="T37" fmla="*/ 116 h 135"/>
                <a:gd name="T38" fmla="*/ 99 w 183"/>
                <a:gd name="T39" fmla="*/ 127 h 135"/>
                <a:gd name="T40" fmla="*/ 102 w 183"/>
                <a:gd name="T41" fmla="*/ 135 h 135"/>
                <a:gd name="T42" fmla="*/ 111 w 183"/>
                <a:gd name="T43" fmla="*/ 132 h 135"/>
                <a:gd name="T44" fmla="*/ 132 w 183"/>
                <a:gd name="T45" fmla="*/ 133 h 135"/>
                <a:gd name="T46" fmla="*/ 152 w 183"/>
                <a:gd name="T47" fmla="*/ 134 h 135"/>
                <a:gd name="T48" fmla="*/ 158 w 183"/>
                <a:gd name="T49" fmla="*/ 128 h 135"/>
                <a:gd name="T50" fmla="*/ 182 w 183"/>
                <a:gd name="T51" fmla="*/ 88 h 135"/>
                <a:gd name="T52" fmla="*/ 180 w 183"/>
                <a:gd name="T53" fmla="*/ 72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3"/>
                <a:gd name="T82" fmla="*/ 0 h 135"/>
                <a:gd name="T83" fmla="*/ 183 w 183"/>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3" h="135">
                  <a:moveTo>
                    <a:pt x="180" y="72"/>
                  </a:moveTo>
                  <a:cubicBezTo>
                    <a:pt x="180" y="65"/>
                    <a:pt x="168" y="39"/>
                    <a:pt x="164" y="37"/>
                  </a:cubicBezTo>
                  <a:cubicBezTo>
                    <a:pt x="160" y="34"/>
                    <a:pt x="160" y="28"/>
                    <a:pt x="153" y="24"/>
                  </a:cubicBezTo>
                  <a:cubicBezTo>
                    <a:pt x="146" y="20"/>
                    <a:pt x="144" y="15"/>
                    <a:pt x="138" y="15"/>
                  </a:cubicBezTo>
                  <a:cubicBezTo>
                    <a:pt x="132" y="15"/>
                    <a:pt x="128" y="12"/>
                    <a:pt x="122" y="10"/>
                  </a:cubicBezTo>
                  <a:cubicBezTo>
                    <a:pt x="115" y="8"/>
                    <a:pt x="104" y="8"/>
                    <a:pt x="101" y="8"/>
                  </a:cubicBezTo>
                  <a:cubicBezTo>
                    <a:pt x="98" y="7"/>
                    <a:pt x="92" y="4"/>
                    <a:pt x="88" y="4"/>
                  </a:cubicBezTo>
                  <a:cubicBezTo>
                    <a:pt x="85" y="4"/>
                    <a:pt x="83" y="1"/>
                    <a:pt x="77" y="1"/>
                  </a:cubicBezTo>
                  <a:cubicBezTo>
                    <a:pt x="75" y="1"/>
                    <a:pt x="73" y="1"/>
                    <a:pt x="71" y="0"/>
                  </a:cubicBezTo>
                  <a:cubicBezTo>
                    <a:pt x="65" y="0"/>
                    <a:pt x="60" y="0"/>
                    <a:pt x="54" y="0"/>
                  </a:cubicBezTo>
                  <a:cubicBezTo>
                    <a:pt x="49" y="1"/>
                    <a:pt x="42" y="3"/>
                    <a:pt x="38" y="3"/>
                  </a:cubicBezTo>
                  <a:cubicBezTo>
                    <a:pt x="35" y="3"/>
                    <a:pt x="26" y="4"/>
                    <a:pt x="19" y="6"/>
                  </a:cubicBezTo>
                  <a:cubicBezTo>
                    <a:pt x="0" y="56"/>
                    <a:pt x="0" y="56"/>
                    <a:pt x="0" y="56"/>
                  </a:cubicBezTo>
                  <a:cubicBezTo>
                    <a:pt x="11" y="64"/>
                    <a:pt x="24" y="68"/>
                    <a:pt x="33" y="76"/>
                  </a:cubicBezTo>
                  <a:cubicBezTo>
                    <a:pt x="33" y="77"/>
                    <a:pt x="34" y="77"/>
                    <a:pt x="34" y="78"/>
                  </a:cubicBezTo>
                  <a:cubicBezTo>
                    <a:pt x="41" y="81"/>
                    <a:pt x="52" y="88"/>
                    <a:pt x="53" y="88"/>
                  </a:cubicBezTo>
                  <a:cubicBezTo>
                    <a:pt x="55" y="88"/>
                    <a:pt x="65" y="97"/>
                    <a:pt x="65" y="97"/>
                  </a:cubicBezTo>
                  <a:cubicBezTo>
                    <a:pt x="65" y="97"/>
                    <a:pt x="79" y="103"/>
                    <a:pt x="80" y="104"/>
                  </a:cubicBezTo>
                  <a:cubicBezTo>
                    <a:pt x="82" y="104"/>
                    <a:pt x="93" y="116"/>
                    <a:pt x="93" y="116"/>
                  </a:cubicBezTo>
                  <a:cubicBezTo>
                    <a:pt x="99" y="127"/>
                    <a:pt x="99" y="127"/>
                    <a:pt x="99" y="127"/>
                  </a:cubicBezTo>
                  <a:cubicBezTo>
                    <a:pt x="102" y="135"/>
                    <a:pt x="102" y="135"/>
                    <a:pt x="102" y="135"/>
                  </a:cubicBezTo>
                  <a:cubicBezTo>
                    <a:pt x="111" y="132"/>
                    <a:pt x="111" y="132"/>
                    <a:pt x="111" y="132"/>
                  </a:cubicBezTo>
                  <a:cubicBezTo>
                    <a:pt x="132" y="133"/>
                    <a:pt x="132" y="133"/>
                    <a:pt x="132" y="133"/>
                  </a:cubicBezTo>
                  <a:cubicBezTo>
                    <a:pt x="152" y="134"/>
                    <a:pt x="152" y="134"/>
                    <a:pt x="152" y="134"/>
                  </a:cubicBezTo>
                  <a:cubicBezTo>
                    <a:pt x="154" y="131"/>
                    <a:pt x="156" y="129"/>
                    <a:pt x="158" y="128"/>
                  </a:cubicBezTo>
                  <a:cubicBezTo>
                    <a:pt x="182" y="110"/>
                    <a:pt x="181" y="95"/>
                    <a:pt x="182" y="88"/>
                  </a:cubicBezTo>
                  <a:cubicBezTo>
                    <a:pt x="183" y="81"/>
                    <a:pt x="180" y="80"/>
                    <a:pt x="180" y="72"/>
                  </a:cubicBezTo>
                  <a:close/>
                </a:path>
              </a:pathLst>
            </a:custGeom>
            <a:solidFill>
              <a:srgbClr val="FB6747"/>
            </a:solidFill>
            <a:ln w="9525">
              <a:noFill/>
              <a:round/>
              <a:headEnd/>
              <a:tailEnd/>
            </a:ln>
          </p:spPr>
          <p:txBody>
            <a:bodyPr/>
            <a:lstStyle/>
            <a:p>
              <a:endParaRPr lang="hu-HU"/>
            </a:p>
          </p:txBody>
        </p:sp>
        <p:sp>
          <p:nvSpPr>
            <p:cNvPr id="37348" name="Freeform 56"/>
            <p:cNvSpPr>
              <a:spLocks/>
            </p:cNvSpPr>
            <p:nvPr/>
          </p:nvSpPr>
          <p:spPr bwMode="auto">
            <a:xfrm>
              <a:off x="1942" y="377"/>
              <a:ext cx="45" cy="151"/>
            </a:xfrm>
            <a:custGeom>
              <a:avLst/>
              <a:gdLst>
                <a:gd name="T0" fmla="*/ 33 w 42"/>
                <a:gd name="T1" fmla="*/ 0 h 130"/>
                <a:gd name="T2" fmla="*/ 22 w 42"/>
                <a:gd name="T3" fmla="*/ 64 h 130"/>
                <a:gd name="T4" fmla="*/ 0 w 42"/>
                <a:gd name="T5" fmla="*/ 130 h 130"/>
                <a:gd name="T6" fmla="*/ 34 w 42"/>
                <a:gd name="T7" fmla="*/ 48 h 130"/>
                <a:gd name="T8" fmla="*/ 33 w 42"/>
                <a:gd name="T9" fmla="*/ 0 h 130"/>
                <a:gd name="T10" fmla="*/ 0 60000 65536"/>
                <a:gd name="T11" fmla="*/ 0 60000 65536"/>
                <a:gd name="T12" fmla="*/ 0 60000 65536"/>
                <a:gd name="T13" fmla="*/ 0 60000 65536"/>
                <a:gd name="T14" fmla="*/ 0 60000 65536"/>
                <a:gd name="T15" fmla="*/ 0 w 42"/>
                <a:gd name="T16" fmla="*/ 0 h 130"/>
                <a:gd name="T17" fmla="*/ 42 w 42"/>
                <a:gd name="T18" fmla="*/ 130 h 130"/>
              </a:gdLst>
              <a:ahLst/>
              <a:cxnLst>
                <a:cxn ang="T10">
                  <a:pos x="T0" y="T1"/>
                </a:cxn>
                <a:cxn ang="T11">
                  <a:pos x="T2" y="T3"/>
                </a:cxn>
                <a:cxn ang="T12">
                  <a:pos x="T4" y="T5"/>
                </a:cxn>
                <a:cxn ang="T13">
                  <a:pos x="T6" y="T7"/>
                </a:cxn>
                <a:cxn ang="T14">
                  <a:pos x="T8" y="T9"/>
                </a:cxn>
              </a:cxnLst>
              <a:rect l="T15" t="T16" r="T17" b="T18"/>
              <a:pathLst>
                <a:path w="42" h="130">
                  <a:moveTo>
                    <a:pt x="33" y="0"/>
                  </a:moveTo>
                  <a:cubicBezTo>
                    <a:pt x="40" y="16"/>
                    <a:pt x="33" y="36"/>
                    <a:pt x="22" y="64"/>
                  </a:cubicBezTo>
                  <a:cubicBezTo>
                    <a:pt x="12" y="88"/>
                    <a:pt x="1" y="118"/>
                    <a:pt x="0" y="130"/>
                  </a:cubicBezTo>
                  <a:cubicBezTo>
                    <a:pt x="10" y="95"/>
                    <a:pt x="29" y="67"/>
                    <a:pt x="34" y="48"/>
                  </a:cubicBezTo>
                  <a:cubicBezTo>
                    <a:pt x="39" y="28"/>
                    <a:pt x="42" y="12"/>
                    <a:pt x="33" y="0"/>
                  </a:cubicBezTo>
                  <a:close/>
                </a:path>
              </a:pathLst>
            </a:custGeom>
            <a:solidFill>
              <a:srgbClr val="FFFFFF"/>
            </a:solidFill>
            <a:ln w="9525">
              <a:noFill/>
              <a:round/>
              <a:headEnd/>
              <a:tailEnd/>
            </a:ln>
          </p:spPr>
          <p:txBody>
            <a:bodyPr/>
            <a:lstStyle/>
            <a:p>
              <a:endParaRPr lang="hu-HU"/>
            </a:p>
          </p:txBody>
        </p:sp>
        <p:sp>
          <p:nvSpPr>
            <p:cNvPr id="37349" name="Line 57"/>
            <p:cNvSpPr>
              <a:spLocks noChangeShapeType="1"/>
            </p:cNvSpPr>
            <p:nvPr/>
          </p:nvSpPr>
          <p:spPr bwMode="auto">
            <a:xfrm>
              <a:off x="1959" y="393"/>
              <a:ext cx="6" cy="32"/>
            </a:xfrm>
            <a:prstGeom prst="line">
              <a:avLst/>
            </a:prstGeom>
            <a:noFill/>
            <a:ln w="6350">
              <a:solidFill>
                <a:srgbClr val="EC6245"/>
              </a:solidFill>
              <a:miter lim="800000"/>
              <a:headEnd/>
              <a:tailEnd/>
            </a:ln>
          </p:spPr>
          <p:txBody>
            <a:bodyPr/>
            <a:lstStyle/>
            <a:p>
              <a:endParaRPr lang="hu-HU"/>
            </a:p>
          </p:txBody>
        </p:sp>
        <p:sp>
          <p:nvSpPr>
            <p:cNvPr id="37350" name="Freeform 58"/>
            <p:cNvSpPr>
              <a:spLocks/>
            </p:cNvSpPr>
            <p:nvPr/>
          </p:nvSpPr>
          <p:spPr bwMode="auto">
            <a:xfrm>
              <a:off x="1991" y="274"/>
              <a:ext cx="35" cy="16"/>
            </a:xfrm>
            <a:custGeom>
              <a:avLst/>
              <a:gdLst>
                <a:gd name="T0" fmla="*/ 0 w 33"/>
                <a:gd name="T1" fmla="*/ 6 h 14"/>
                <a:gd name="T2" fmla="*/ 33 w 33"/>
                <a:gd name="T3" fmla="*/ 11 h 14"/>
                <a:gd name="T4" fmla="*/ 1 w 33"/>
                <a:gd name="T5" fmla="*/ 6 h 14"/>
                <a:gd name="T6" fmla="*/ 0 60000 65536"/>
                <a:gd name="T7" fmla="*/ 0 60000 65536"/>
                <a:gd name="T8" fmla="*/ 0 60000 65536"/>
                <a:gd name="T9" fmla="*/ 0 w 33"/>
                <a:gd name="T10" fmla="*/ 0 h 14"/>
                <a:gd name="T11" fmla="*/ 33 w 33"/>
                <a:gd name="T12" fmla="*/ 14 h 14"/>
              </a:gdLst>
              <a:ahLst/>
              <a:cxnLst>
                <a:cxn ang="T6">
                  <a:pos x="T0" y="T1"/>
                </a:cxn>
                <a:cxn ang="T7">
                  <a:pos x="T2" y="T3"/>
                </a:cxn>
                <a:cxn ang="T8">
                  <a:pos x="T4" y="T5"/>
                </a:cxn>
              </a:cxnLst>
              <a:rect l="T9" t="T10" r="T11" b="T12"/>
              <a:pathLst>
                <a:path w="33" h="14">
                  <a:moveTo>
                    <a:pt x="0" y="6"/>
                  </a:moveTo>
                  <a:cubicBezTo>
                    <a:pt x="12" y="2"/>
                    <a:pt x="24" y="0"/>
                    <a:pt x="33" y="11"/>
                  </a:cubicBezTo>
                  <a:cubicBezTo>
                    <a:pt x="23" y="14"/>
                    <a:pt x="11" y="9"/>
                    <a:pt x="1" y="6"/>
                  </a:cubicBezTo>
                </a:path>
              </a:pathLst>
            </a:custGeom>
            <a:solidFill>
              <a:srgbClr val="FFFFFF"/>
            </a:solidFill>
            <a:ln w="9525">
              <a:noFill/>
              <a:round/>
              <a:headEnd/>
              <a:tailEnd/>
            </a:ln>
          </p:spPr>
          <p:txBody>
            <a:bodyPr/>
            <a:lstStyle/>
            <a:p>
              <a:endParaRPr lang="hu-HU"/>
            </a:p>
          </p:txBody>
        </p:sp>
        <p:sp>
          <p:nvSpPr>
            <p:cNvPr id="37351" name="Freeform 59"/>
            <p:cNvSpPr>
              <a:spLocks/>
            </p:cNvSpPr>
            <p:nvPr/>
          </p:nvSpPr>
          <p:spPr bwMode="auto">
            <a:xfrm>
              <a:off x="1964" y="397"/>
              <a:ext cx="6" cy="22"/>
            </a:xfrm>
            <a:custGeom>
              <a:avLst/>
              <a:gdLst>
                <a:gd name="T0" fmla="*/ 0 w 6"/>
                <a:gd name="T1" fmla="*/ 1 h 19"/>
                <a:gd name="T2" fmla="*/ 1 w 6"/>
                <a:gd name="T3" fmla="*/ 7 h 19"/>
                <a:gd name="T4" fmla="*/ 3 w 6"/>
                <a:gd name="T5" fmla="*/ 11 h 19"/>
                <a:gd name="T6" fmla="*/ 5 w 6"/>
                <a:gd name="T7" fmla="*/ 19 h 19"/>
                <a:gd name="T8" fmla="*/ 6 w 6"/>
                <a:gd name="T9" fmla="*/ 14 h 19"/>
                <a:gd name="T10" fmla="*/ 6 w 6"/>
                <a:gd name="T11" fmla="*/ 8 h 19"/>
                <a:gd name="T12" fmla="*/ 0 w 6"/>
                <a:gd name="T13" fmla="*/ 0 h 19"/>
                <a:gd name="T14" fmla="*/ 0 60000 65536"/>
                <a:gd name="T15" fmla="*/ 0 60000 65536"/>
                <a:gd name="T16" fmla="*/ 0 60000 65536"/>
                <a:gd name="T17" fmla="*/ 0 60000 65536"/>
                <a:gd name="T18" fmla="*/ 0 60000 65536"/>
                <a:gd name="T19" fmla="*/ 0 60000 65536"/>
                <a:gd name="T20" fmla="*/ 0 60000 65536"/>
                <a:gd name="T21" fmla="*/ 0 w 6"/>
                <a:gd name="T22" fmla="*/ 0 h 19"/>
                <a:gd name="T23" fmla="*/ 6 w 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9">
                  <a:moveTo>
                    <a:pt x="0" y="1"/>
                  </a:moveTo>
                  <a:cubicBezTo>
                    <a:pt x="1" y="2"/>
                    <a:pt x="1" y="5"/>
                    <a:pt x="1" y="7"/>
                  </a:cubicBezTo>
                  <a:cubicBezTo>
                    <a:pt x="2" y="8"/>
                    <a:pt x="2" y="10"/>
                    <a:pt x="3" y="11"/>
                  </a:cubicBezTo>
                  <a:cubicBezTo>
                    <a:pt x="3" y="14"/>
                    <a:pt x="3" y="17"/>
                    <a:pt x="5" y="19"/>
                  </a:cubicBezTo>
                  <a:cubicBezTo>
                    <a:pt x="6" y="18"/>
                    <a:pt x="6" y="15"/>
                    <a:pt x="6" y="14"/>
                  </a:cubicBezTo>
                  <a:cubicBezTo>
                    <a:pt x="6" y="12"/>
                    <a:pt x="6" y="10"/>
                    <a:pt x="6" y="8"/>
                  </a:cubicBezTo>
                  <a:cubicBezTo>
                    <a:pt x="5" y="4"/>
                    <a:pt x="3" y="2"/>
                    <a:pt x="0" y="0"/>
                  </a:cubicBezTo>
                </a:path>
              </a:pathLst>
            </a:custGeom>
            <a:solidFill>
              <a:srgbClr val="FFFFFF"/>
            </a:solidFill>
            <a:ln w="9525">
              <a:noFill/>
              <a:round/>
              <a:headEnd/>
              <a:tailEnd/>
            </a:ln>
          </p:spPr>
          <p:txBody>
            <a:bodyPr/>
            <a:lstStyle/>
            <a:p>
              <a:endParaRPr lang="hu-HU"/>
            </a:p>
          </p:txBody>
        </p:sp>
        <p:sp>
          <p:nvSpPr>
            <p:cNvPr id="37352" name="Freeform 60"/>
            <p:cNvSpPr>
              <a:spLocks/>
            </p:cNvSpPr>
            <p:nvPr/>
          </p:nvSpPr>
          <p:spPr bwMode="auto">
            <a:xfrm>
              <a:off x="2029" y="640"/>
              <a:ext cx="122" cy="383"/>
            </a:xfrm>
            <a:custGeom>
              <a:avLst/>
              <a:gdLst>
                <a:gd name="T0" fmla="*/ 6 w 113"/>
                <a:gd name="T1" fmla="*/ 59 h 331"/>
                <a:gd name="T2" fmla="*/ 13 w 113"/>
                <a:gd name="T3" fmla="*/ 83 h 331"/>
                <a:gd name="T4" fmla="*/ 15 w 113"/>
                <a:gd name="T5" fmla="*/ 95 h 331"/>
                <a:gd name="T6" fmla="*/ 17 w 113"/>
                <a:gd name="T7" fmla="*/ 117 h 331"/>
                <a:gd name="T8" fmla="*/ 22 w 113"/>
                <a:gd name="T9" fmla="*/ 154 h 331"/>
                <a:gd name="T10" fmla="*/ 28 w 113"/>
                <a:gd name="T11" fmla="*/ 170 h 331"/>
                <a:gd name="T12" fmla="*/ 34 w 113"/>
                <a:gd name="T13" fmla="*/ 184 h 331"/>
                <a:gd name="T14" fmla="*/ 39 w 113"/>
                <a:gd name="T15" fmla="*/ 197 h 331"/>
                <a:gd name="T16" fmla="*/ 57 w 113"/>
                <a:gd name="T17" fmla="*/ 235 h 331"/>
                <a:gd name="T18" fmla="*/ 67 w 113"/>
                <a:gd name="T19" fmla="*/ 252 h 331"/>
                <a:gd name="T20" fmla="*/ 75 w 113"/>
                <a:gd name="T21" fmla="*/ 264 h 331"/>
                <a:gd name="T22" fmla="*/ 80 w 113"/>
                <a:gd name="T23" fmla="*/ 274 h 331"/>
                <a:gd name="T24" fmla="*/ 84 w 113"/>
                <a:gd name="T25" fmla="*/ 284 h 331"/>
                <a:gd name="T26" fmla="*/ 97 w 113"/>
                <a:gd name="T27" fmla="*/ 295 h 331"/>
                <a:gd name="T28" fmla="*/ 99 w 113"/>
                <a:gd name="T29" fmla="*/ 297 h 331"/>
                <a:gd name="T30" fmla="*/ 107 w 113"/>
                <a:gd name="T31" fmla="*/ 314 h 331"/>
                <a:gd name="T32" fmla="*/ 108 w 113"/>
                <a:gd name="T33" fmla="*/ 331 h 331"/>
                <a:gd name="T34" fmla="*/ 108 w 113"/>
                <a:gd name="T35" fmla="*/ 331 h 331"/>
                <a:gd name="T36" fmla="*/ 110 w 113"/>
                <a:gd name="T37" fmla="*/ 315 h 331"/>
                <a:gd name="T38" fmla="*/ 101 w 113"/>
                <a:gd name="T39" fmla="*/ 295 h 331"/>
                <a:gd name="T40" fmla="*/ 100 w 113"/>
                <a:gd name="T41" fmla="*/ 293 h 331"/>
                <a:gd name="T42" fmla="*/ 94 w 113"/>
                <a:gd name="T43" fmla="*/ 287 h 331"/>
                <a:gd name="T44" fmla="*/ 87 w 113"/>
                <a:gd name="T45" fmla="*/ 281 h 331"/>
                <a:gd name="T46" fmla="*/ 84 w 113"/>
                <a:gd name="T47" fmla="*/ 274 h 331"/>
                <a:gd name="T48" fmla="*/ 78 w 113"/>
                <a:gd name="T49" fmla="*/ 262 h 331"/>
                <a:gd name="T50" fmla="*/ 71 w 113"/>
                <a:gd name="T51" fmla="*/ 250 h 331"/>
                <a:gd name="T52" fmla="*/ 60 w 113"/>
                <a:gd name="T53" fmla="*/ 233 h 331"/>
                <a:gd name="T54" fmla="*/ 43 w 113"/>
                <a:gd name="T55" fmla="*/ 196 h 331"/>
                <a:gd name="T56" fmla="*/ 38 w 113"/>
                <a:gd name="T57" fmla="*/ 183 h 331"/>
                <a:gd name="T58" fmla="*/ 31 w 113"/>
                <a:gd name="T59" fmla="*/ 168 h 331"/>
                <a:gd name="T60" fmla="*/ 25 w 113"/>
                <a:gd name="T61" fmla="*/ 153 h 331"/>
                <a:gd name="T62" fmla="*/ 21 w 113"/>
                <a:gd name="T63" fmla="*/ 117 h 331"/>
                <a:gd name="T64" fmla="*/ 19 w 113"/>
                <a:gd name="T65" fmla="*/ 94 h 331"/>
                <a:gd name="T66" fmla="*/ 17 w 113"/>
                <a:gd name="T67" fmla="*/ 83 h 331"/>
                <a:gd name="T68" fmla="*/ 10 w 113"/>
                <a:gd name="T69" fmla="*/ 58 h 331"/>
                <a:gd name="T70" fmla="*/ 5 w 113"/>
                <a:gd name="T71" fmla="*/ 0 h 331"/>
                <a:gd name="T72" fmla="*/ 5 w 113"/>
                <a:gd name="T73" fmla="*/ 0 h 331"/>
                <a:gd name="T74" fmla="*/ 6 w 113"/>
                <a:gd name="T75" fmla="*/ 59 h 3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331"/>
                <a:gd name="T116" fmla="*/ 113 w 113"/>
                <a:gd name="T117" fmla="*/ 331 h 3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331">
                  <a:moveTo>
                    <a:pt x="6" y="59"/>
                  </a:moveTo>
                  <a:cubicBezTo>
                    <a:pt x="10" y="69"/>
                    <a:pt x="12" y="76"/>
                    <a:pt x="13" y="83"/>
                  </a:cubicBezTo>
                  <a:cubicBezTo>
                    <a:pt x="15" y="95"/>
                    <a:pt x="15" y="95"/>
                    <a:pt x="15" y="95"/>
                  </a:cubicBezTo>
                  <a:cubicBezTo>
                    <a:pt x="17" y="100"/>
                    <a:pt x="17" y="108"/>
                    <a:pt x="17" y="117"/>
                  </a:cubicBezTo>
                  <a:cubicBezTo>
                    <a:pt x="17" y="130"/>
                    <a:pt x="18" y="145"/>
                    <a:pt x="22" y="154"/>
                  </a:cubicBezTo>
                  <a:cubicBezTo>
                    <a:pt x="28" y="170"/>
                    <a:pt x="28" y="170"/>
                    <a:pt x="28" y="170"/>
                  </a:cubicBezTo>
                  <a:cubicBezTo>
                    <a:pt x="34" y="184"/>
                    <a:pt x="34" y="184"/>
                    <a:pt x="34" y="184"/>
                  </a:cubicBezTo>
                  <a:cubicBezTo>
                    <a:pt x="39" y="197"/>
                    <a:pt x="39" y="197"/>
                    <a:pt x="39" y="197"/>
                  </a:cubicBezTo>
                  <a:cubicBezTo>
                    <a:pt x="44" y="210"/>
                    <a:pt x="50" y="226"/>
                    <a:pt x="57" y="235"/>
                  </a:cubicBezTo>
                  <a:cubicBezTo>
                    <a:pt x="62" y="241"/>
                    <a:pt x="65" y="247"/>
                    <a:pt x="67" y="252"/>
                  </a:cubicBezTo>
                  <a:cubicBezTo>
                    <a:pt x="69" y="257"/>
                    <a:pt x="71" y="261"/>
                    <a:pt x="75" y="264"/>
                  </a:cubicBezTo>
                  <a:cubicBezTo>
                    <a:pt x="79" y="268"/>
                    <a:pt x="79" y="271"/>
                    <a:pt x="80" y="274"/>
                  </a:cubicBezTo>
                  <a:cubicBezTo>
                    <a:pt x="81" y="277"/>
                    <a:pt x="82" y="281"/>
                    <a:pt x="84" y="284"/>
                  </a:cubicBezTo>
                  <a:cubicBezTo>
                    <a:pt x="97" y="295"/>
                    <a:pt x="97" y="295"/>
                    <a:pt x="97" y="295"/>
                  </a:cubicBezTo>
                  <a:cubicBezTo>
                    <a:pt x="99" y="297"/>
                    <a:pt x="99" y="297"/>
                    <a:pt x="99" y="297"/>
                  </a:cubicBezTo>
                  <a:cubicBezTo>
                    <a:pt x="103" y="302"/>
                    <a:pt x="109" y="309"/>
                    <a:pt x="107" y="314"/>
                  </a:cubicBezTo>
                  <a:cubicBezTo>
                    <a:pt x="105" y="317"/>
                    <a:pt x="107" y="325"/>
                    <a:pt x="108" y="331"/>
                  </a:cubicBezTo>
                  <a:cubicBezTo>
                    <a:pt x="108" y="331"/>
                    <a:pt x="108" y="331"/>
                    <a:pt x="108" y="331"/>
                  </a:cubicBezTo>
                  <a:cubicBezTo>
                    <a:pt x="107" y="326"/>
                    <a:pt x="109" y="318"/>
                    <a:pt x="110" y="315"/>
                  </a:cubicBezTo>
                  <a:cubicBezTo>
                    <a:pt x="113" y="308"/>
                    <a:pt x="106" y="300"/>
                    <a:pt x="101" y="295"/>
                  </a:cubicBezTo>
                  <a:cubicBezTo>
                    <a:pt x="100" y="293"/>
                    <a:pt x="100" y="293"/>
                    <a:pt x="100" y="293"/>
                  </a:cubicBezTo>
                  <a:cubicBezTo>
                    <a:pt x="94" y="287"/>
                    <a:pt x="94" y="287"/>
                    <a:pt x="94" y="287"/>
                  </a:cubicBezTo>
                  <a:cubicBezTo>
                    <a:pt x="87" y="281"/>
                    <a:pt x="87" y="281"/>
                    <a:pt x="87" y="281"/>
                  </a:cubicBezTo>
                  <a:cubicBezTo>
                    <a:pt x="85" y="279"/>
                    <a:pt x="85" y="276"/>
                    <a:pt x="84" y="274"/>
                  </a:cubicBezTo>
                  <a:cubicBezTo>
                    <a:pt x="83" y="270"/>
                    <a:pt x="82" y="266"/>
                    <a:pt x="78" y="262"/>
                  </a:cubicBezTo>
                  <a:cubicBezTo>
                    <a:pt x="74" y="259"/>
                    <a:pt x="73" y="255"/>
                    <a:pt x="71" y="250"/>
                  </a:cubicBezTo>
                  <a:cubicBezTo>
                    <a:pt x="68" y="245"/>
                    <a:pt x="66" y="239"/>
                    <a:pt x="60" y="233"/>
                  </a:cubicBezTo>
                  <a:cubicBezTo>
                    <a:pt x="53" y="224"/>
                    <a:pt x="47" y="208"/>
                    <a:pt x="43" y="196"/>
                  </a:cubicBezTo>
                  <a:cubicBezTo>
                    <a:pt x="38" y="183"/>
                    <a:pt x="38" y="183"/>
                    <a:pt x="38" y="183"/>
                  </a:cubicBezTo>
                  <a:cubicBezTo>
                    <a:pt x="31" y="168"/>
                    <a:pt x="31" y="168"/>
                    <a:pt x="31" y="168"/>
                  </a:cubicBezTo>
                  <a:cubicBezTo>
                    <a:pt x="25" y="153"/>
                    <a:pt x="25" y="153"/>
                    <a:pt x="25" y="153"/>
                  </a:cubicBezTo>
                  <a:cubicBezTo>
                    <a:pt x="22" y="145"/>
                    <a:pt x="21" y="130"/>
                    <a:pt x="21" y="117"/>
                  </a:cubicBezTo>
                  <a:cubicBezTo>
                    <a:pt x="21" y="107"/>
                    <a:pt x="20" y="99"/>
                    <a:pt x="19" y="94"/>
                  </a:cubicBezTo>
                  <a:cubicBezTo>
                    <a:pt x="17" y="83"/>
                    <a:pt x="17" y="83"/>
                    <a:pt x="17" y="83"/>
                  </a:cubicBezTo>
                  <a:cubicBezTo>
                    <a:pt x="15" y="75"/>
                    <a:pt x="14" y="68"/>
                    <a:pt x="10" y="58"/>
                  </a:cubicBezTo>
                  <a:cubicBezTo>
                    <a:pt x="4" y="44"/>
                    <a:pt x="4" y="10"/>
                    <a:pt x="5" y="0"/>
                  </a:cubicBezTo>
                  <a:cubicBezTo>
                    <a:pt x="5" y="0"/>
                    <a:pt x="5" y="0"/>
                    <a:pt x="5" y="0"/>
                  </a:cubicBezTo>
                  <a:cubicBezTo>
                    <a:pt x="4" y="13"/>
                    <a:pt x="0" y="46"/>
                    <a:pt x="6" y="59"/>
                  </a:cubicBezTo>
                  <a:close/>
                </a:path>
              </a:pathLst>
            </a:custGeom>
            <a:solidFill>
              <a:srgbClr val="FFFFFF"/>
            </a:solidFill>
            <a:ln w="9525">
              <a:noFill/>
              <a:round/>
              <a:headEnd/>
              <a:tailEnd/>
            </a:ln>
          </p:spPr>
          <p:txBody>
            <a:bodyPr/>
            <a:lstStyle/>
            <a:p>
              <a:endParaRPr lang="hu-HU"/>
            </a:p>
          </p:txBody>
        </p:sp>
        <p:sp>
          <p:nvSpPr>
            <p:cNvPr id="37353" name="Freeform 61"/>
            <p:cNvSpPr>
              <a:spLocks/>
            </p:cNvSpPr>
            <p:nvPr/>
          </p:nvSpPr>
          <p:spPr bwMode="auto">
            <a:xfrm>
              <a:off x="1994" y="288"/>
              <a:ext cx="234" cy="14"/>
            </a:xfrm>
            <a:custGeom>
              <a:avLst/>
              <a:gdLst>
                <a:gd name="T0" fmla="*/ 11 w 216"/>
                <a:gd name="T1" fmla="*/ 6 h 12"/>
                <a:gd name="T2" fmla="*/ 103 w 216"/>
                <a:gd name="T3" fmla="*/ 3 h 12"/>
                <a:gd name="T4" fmla="*/ 216 w 216"/>
                <a:gd name="T5" fmla="*/ 6 h 12"/>
                <a:gd name="T6" fmla="*/ 95 w 216"/>
                <a:gd name="T7" fmla="*/ 10 h 12"/>
                <a:gd name="T8" fmla="*/ 11 w 216"/>
                <a:gd name="T9" fmla="*/ 6 h 12"/>
                <a:gd name="T10" fmla="*/ 0 60000 65536"/>
                <a:gd name="T11" fmla="*/ 0 60000 65536"/>
                <a:gd name="T12" fmla="*/ 0 60000 65536"/>
                <a:gd name="T13" fmla="*/ 0 60000 65536"/>
                <a:gd name="T14" fmla="*/ 0 60000 65536"/>
                <a:gd name="T15" fmla="*/ 0 w 216"/>
                <a:gd name="T16" fmla="*/ 0 h 12"/>
                <a:gd name="T17" fmla="*/ 216 w 216"/>
                <a:gd name="T18" fmla="*/ 12 h 12"/>
              </a:gdLst>
              <a:ahLst/>
              <a:cxnLst>
                <a:cxn ang="T10">
                  <a:pos x="T0" y="T1"/>
                </a:cxn>
                <a:cxn ang="T11">
                  <a:pos x="T2" y="T3"/>
                </a:cxn>
                <a:cxn ang="T12">
                  <a:pos x="T4" y="T5"/>
                </a:cxn>
                <a:cxn ang="T13">
                  <a:pos x="T6" y="T7"/>
                </a:cxn>
                <a:cxn ang="T14">
                  <a:pos x="T8" y="T9"/>
                </a:cxn>
              </a:cxnLst>
              <a:rect l="T15" t="T16" r="T17" b="T18"/>
              <a:pathLst>
                <a:path w="216" h="12">
                  <a:moveTo>
                    <a:pt x="11" y="6"/>
                  </a:moveTo>
                  <a:cubicBezTo>
                    <a:pt x="0" y="3"/>
                    <a:pt x="58" y="6"/>
                    <a:pt x="103" y="3"/>
                  </a:cubicBezTo>
                  <a:cubicBezTo>
                    <a:pt x="147" y="0"/>
                    <a:pt x="184" y="6"/>
                    <a:pt x="216" y="6"/>
                  </a:cubicBezTo>
                  <a:cubicBezTo>
                    <a:pt x="193" y="9"/>
                    <a:pt x="123" y="8"/>
                    <a:pt x="95" y="10"/>
                  </a:cubicBezTo>
                  <a:cubicBezTo>
                    <a:pt x="66" y="12"/>
                    <a:pt x="18" y="8"/>
                    <a:pt x="11" y="6"/>
                  </a:cubicBezTo>
                  <a:close/>
                </a:path>
              </a:pathLst>
            </a:custGeom>
            <a:solidFill>
              <a:srgbClr val="FFFFFF"/>
            </a:solidFill>
            <a:ln w="9525">
              <a:noFill/>
              <a:round/>
              <a:headEnd/>
              <a:tailEnd/>
            </a:ln>
          </p:spPr>
          <p:txBody>
            <a:bodyPr/>
            <a:lstStyle/>
            <a:p>
              <a:endParaRPr lang="hu-HU"/>
            </a:p>
          </p:txBody>
        </p:sp>
        <p:sp>
          <p:nvSpPr>
            <p:cNvPr id="37354" name="Freeform 62"/>
            <p:cNvSpPr>
              <a:spLocks/>
            </p:cNvSpPr>
            <p:nvPr/>
          </p:nvSpPr>
          <p:spPr bwMode="auto">
            <a:xfrm>
              <a:off x="1822" y="165"/>
              <a:ext cx="97" cy="219"/>
            </a:xfrm>
            <a:custGeom>
              <a:avLst/>
              <a:gdLst>
                <a:gd name="T0" fmla="*/ 88 w 90"/>
                <a:gd name="T1" fmla="*/ 10 h 189"/>
                <a:gd name="T2" fmla="*/ 86 w 90"/>
                <a:gd name="T3" fmla="*/ 11 h 189"/>
                <a:gd name="T4" fmla="*/ 76 w 90"/>
                <a:gd name="T5" fmla="*/ 25 h 189"/>
                <a:gd name="T6" fmla="*/ 4 w 90"/>
                <a:gd name="T7" fmla="*/ 189 h 189"/>
                <a:gd name="T8" fmla="*/ 8 w 90"/>
                <a:gd name="T9" fmla="*/ 145 h 189"/>
                <a:gd name="T10" fmla="*/ 42 w 90"/>
                <a:gd name="T11" fmla="*/ 65 h 189"/>
                <a:gd name="T12" fmla="*/ 81 w 90"/>
                <a:gd name="T13" fmla="*/ 24 h 189"/>
                <a:gd name="T14" fmla="*/ 88 w 90"/>
                <a:gd name="T15" fmla="*/ 10 h 18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89"/>
                <a:gd name="T26" fmla="*/ 90 w 90"/>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89">
                  <a:moveTo>
                    <a:pt x="88" y="10"/>
                  </a:moveTo>
                  <a:cubicBezTo>
                    <a:pt x="90" y="0"/>
                    <a:pt x="89" y="2"/>
                    <a:pt x="86" y="11"/>
                  </a:cubicBezTo>
                  <a:cubicBezTo>
                    <a:pt x="84" y="16"/>
                    <a:pt x="81" y="21"/>
                    <a:pt x="76" y="25"/>
                  </a:cubicBezTo>
                  <a:cubicBezTo>
                    <a:pt x="64" y="38"/>
                    <a:pt x="0" y="68"/>
                    <a:pt x="4" y="189"/>
                  </a:cubicBezTo>
                  <a:cubicBezTo>
                    <a:pt x="4" y="175"/>
                    <a:pt x="5" y="158"/>
                    <a:pt x="8" y="145"/>
                  </a:cubicBezTo>
                  <a:cubicBezTo>
                    <a:pt x="14" y="110"/>
                    <a:pt x="27" y="82"/>
                    <a:pt x="42" y="65"/>
                  </a:cubicBezTo>
                  <a:cubicBezTo>
                    <a:pt x="62" y="42"/>
                    <a:pt x="75" y="34"/>
                    <a:pt x="81" y="24"/>
                  </a:cubicBezTo>
                  <a:cubicBezTo>
                    <a:pt x="83" y="21"/>
                    <a:pt x="87" y="15"/>
                    <a:pt x="88" y="10"/>
                  </a:cubicBezTo>
                  <a:close/>
                </a:path>
              </a:pathLst>
            </a:custGeom>
            <a:solidFill>
              <a:srgbClr val="FFFFFF"/>
            </a:solidFill>
            <a:ln w="9525">
              <a:noFill/>
              <a:round/>
              <a:headEnd/>
              <a:tailEnd/>
            </a:ln>
          </p:spPr>
          <p:txBody>
            <a:bodyPr/>
            <a:lstStyle/>
            <a:p>
              <a:endParaRPr lang="hu-HU"/>
            </a:p>
          </p:txBody>
        </p:sp>
        <p:sp>
          <p:nvSpPr>
            <p:cNvPr id="37355" name="Freeform 63"/>
            <p:cNvSpPr>
              <a:spLocks/>
            </p:cNvSpPr>
            <p:nvPr/>
          </p:nvSpPr>
          <p:spPr bwMode="auto">
            <a:xfrm>
              <a:off x="1688" y="268"/>
              <a:ext cx="14" cy="199"/>
            </a:xfrm>
            <a:custGeom>
              <a:avLst/>
              <a:gdLst>
                <a:gd name="T0" fmla="*/ 7 w 13"/>
                <a:gd name="T1" fmla="*/ 0 h 172"/>
                <a:gd name="T2" fmla="*/ 8 w 13"/>
                <a:gd name="T3" fmla="*/ 108 h 172"/>
                <a:gd name="T4" fmla="*/ 0 w 13"/>
                <a:gd name="T5" fmla="*/ 172 h 172"/>
                <a:gd name="T6" fmla="*/ 13 w 13"/>
                <a:gd name="T7" fmla="*/ 104 h 172"/>
                <a:gd name="T8" fmla="*/ 7 w 13"/>
                <a:gd name="T9" fmla="*/ 0 h 172"/>
                <a:gd name="T10" fmla="*/ 0 60000 65536"/>
                <a:gd name="T11" fmla="*/ 0 60000 65536"/>
                <a:gd name="T12" fmla="*/ 0 60000 65536"/>
                <a:gd name="T13" fmla="*/ 0 60000 65536"/>
                <a:gd name="T14" fmla="*/ 0 60000 65536"/>
                <a:gd name="T15" fmla="*/ 0 w 13"/>
                <a:gd name="T16" fmla="*/ 0 h 172"/>
                <a:gd name="T17" fmla="*/ 13 w 13"/>
                <a:gd name="T18" fmla="*/ 172 h 172"/>
              </a:gdLst>
              <a:ahLst/>
              <a:cxnLst>
                <a:cxn ang="T10">
                  <a:pos x="T0" y="T1"/>
                </a:cxn>
                <a:cxn ang="T11">
                  <a:pos x="T2" y="T3"/>
                </a:cxn>
                <a:cxn ang="T12">
                  <a:pos x="T4" y="T5"/>
                </a:cxn>
                <a:cxn ang="T13">
                  <a:pos x="T6" y="T7"/>
                </a:cxn>
                <a:cxn ang="T14">
                  <a:pos x="T8" y="T9"/>
                </a:cxn>
              </a:cxnLst>
              <a:rect l="T15" t="T16" r="T17" b="T18"/>
              <a:pathLst>
                <a:path w="13" h="172">
                  <a:moveTo>
                    <a:pt x="7" y="0"/>
                  </a:moveTo>
                  <a:cubicBezTo>
                    <a:pt x="7" y="23"/>
                    <a:pt x="6" y="77"/>
                    <a:pt x="8" y="108"/>
                  </a:cubicBezTo>
                  <a:cubicBezTo>
                    <a:pt x="9" y="138"/>
                    <a:pt x="5" y="160"/>
                    <a:pt x="0" y="172"/>
                  </a:cubicBezTo>
                  <a:cubicBezTo>
                    <a:pt x="7" y="157"/>
                    <a:pt x="13" y="131"/>
                    <a:pt x="13" y="104"/>
                  </a:cubicBezTo>
                  <a:cubicBezTo>
                    <a:pt x="13" y="78"/>
                    <a:pt x="7" y="0"/>
                    <a:pt x="7" y="0"/>
                  </a:cubicBezTo>
                  <a:close/>
                </a:path>
              </a:pathLst>
            </a:custGeom>
            <a:solidFill>
              <a:srgbClr val="FFFFFF"/>
            </a:solidFill>
            <a:ln w="9525">
              <a:noFill/>
              <a:round/>
              <a:headEnd/>
              <a:tailEnd/>
            </a:ln>
          </p:spPr>
          <p:txBody>
            <a:bodyPr/>
            <a:lstStyle/>
            <a:p>
              <a:endParaRPr lang="hu-HU"/>
            </a:p>
          </p:txBody>
        </p:sp>
        <p:sp>
          <p:nvSpPr>
            <p:cNvPr id="37356" name="Freeform 64"/>
            <p:cNvSpPr>
              <a:spLocks/>
            </p:cNvSpPr>
            <p:nvPr/>
          </p:nvSpPr>
          <p:spPr bwMode="auto">
            <a:xfrm>
              <a:off x="2249" y="442"/>
              <a:ext cx="42" cy="10"/>
            </a:xfrm>
            <a:custGeom>
              <a:avLst/>
              <a:gdLst>
                <a:gd name="T0" fmla="*/ 20 w 39"/>
                <a:gd name="T1" fmla="*/ 4 h 9"/>
                <a:gd name="T2" fmla="*/ 39 w 39"/>
                <a:gd name="T3" fmla="*/ 0 h 9"/>
                <a:gd name="T4" fmla="*/ 0 w 39"/>
                <a:gd name="T5" fmla="*/ 9 h 9"/>
                <a:gd name="T6" fmla="*/ 20 w 39"/>
                <a:gd name="T7" fmla="*/ 4 h 9"/>
                <a:gd name="T8" fmla="*/ 0 60000 65536"/>
                <a:gd name="T9" fmla="*/ 0 60000 65536"/>
                <a:gd name="T10" fmla="*/ 0 60000 65536"/>
                <a:gd name="T11" fmla="*/ 0 60000 65536"/>
                <a:gd name="T12" fmla="*/ 0 w 39"/>
                <a:gd name="T13" fmla="*/ 0 h 9"/>
                <a:gd name="T14" fmla="*/ 39 w 39"/>
                <a:gd name="T15" fmla="*/ 9 h 9"/>
              </a:gdLst>
              <a:ahLst/>
              <a:cxnLst>
                <a:cxn ang="T8">
                  <a:pos x="T0" y="T1"/>
                </a:cxn>
                <a:cxn ang="T9">
                  <a:pos x="T2" y="T3"/>
                </a:cxn>
                <a:cxn ang="T10">
                  <a:pos x="T4" y="T5"/>
                </a:cxn>
                <a:cxn ang="T11">
                  <a:pos x="T6" y="T7"/>
                </a:cxn>
              </a:cxnLst>
              <a:rect l="T12" t="T13" r="T14" b="T15"/>
              <a:pathLst>
                <a:path w="39" h="9">
                  <a:moveTo>
                    <a:pt x="20" y="4"/>
                  </a:moveTo>
                  <a:cubicBezTo>
                    <a:pt x="29" y="2"/>
                    <a:pt x="37" y="1"/>
                    <a:pt x="39" y="0"/>
                  </a:cubicBezTo>
                  <a:cubicBezTo>
                    <a:pt x="34" y="0"/>
                    <a:pt x="7" y="4"/>
                    <a:pt x="0" y="9"/>
                  </a:cubicBezTo>
                  <a:cubicBezTo>
                    <a:pt x="4" y="8"/>
                    <a:pt x="13" y="6"/>
                    <a:pt x="20" y="4"/>
                  </a:cubicBezTo>
                  <a:close/>
                </a:path>
              </a:pathLst>
            </a:custGeom>
            <a:solidFill>
              <a:srgbClr val="FFFFFF"/>
            </a:solidFill>
            <a:ln w="9525">
              <a:noFill/>
              <a:round/>
              <a:headEnd/>
              <a:tailEnd/>
            </a:ln>
          </p:spPr>
          <p:txBody>
            <a:bodyPr/>
            <a:lstStyle/>
            <a:p>
              <a:endParaRPr lang="hu-HU"/>
            </a:p>
          </p:txBody>
        </p:sp>
        <p:sp>
          <p:nvSpPr>
            <p:cNvPr id="37357" name="Freeform 65"/>
            <p:cNvSpPr>
              <a:spLocks/>
            </p:cNvSpPr>
            <p:nvPr/>
          </p:nvSpPr>
          <p:spPr bwMode="auto">
            <a:xfrm>
              <a:off x="2288" y="494"/>
              <a:ext cx="32" cy="8"/>
            </a:xfrm>
            <a:custGeom>
              <a:avLst/>
              <a:gdLst>
                <a:gd name="T0" fmla="*/ 0 w 30"/>
                <a:gd name="T1" fmla="*/ 7 h 7"/>
                <a:gd name="T2" fmla="*/ 25 w 30"/>
                <a:gd name="T3" fmla="*/ 2 h 7"/>
                <a:gd name="T4" fmla="*/ 30 w 30"/>
                <a:gd name="T5" fmla="*/ 7 h 7"/>
                <a:gd name="T6" fmla="*/ 18 w 30"/>
                <a:gd name="T7" fmla="*/ 4 h 7"/>
                <a:gd name="T8" fmla="*/ 0 w 30"/>
                <a:gd name="T9" fmla="*/ 7 h 7"/>
                <a:gd name="T10" fmla="*/ 0 60000 65536"/>
                <a:gd name="T11" fmla="*/ 0 60000 65536"/>
                <a:gd name="T12" fmla="*/ 0 60000 65536"/>
                <a:gd name="T13" fmla="*/ 0 60000 65536"/>
                <a:gd name="T14" fmla="*/ 0 60000 65536"/>
                <a:gd name="T15" fmla="*/ 0 w 30"/>
                <a:gd name="T16" fmla="*/ 0 h 7"/>
                <a:gd name="T17" fmla="*/ 30 w 30"/>
                <a:gd name="T18" fmla="*/ 7 h 7"/>
              </a:gdLst>
              <a:ahLst/>
              <a:cxnLst>
                <a:cxn ang="T10">
                  <a:pos x="T0" y="T1"/>
                </a:cxn>
                <a:cxn ang="T11">
                  <a:pos x="T2" y="T3"/>
                </a:cxn>
                <a:cxn ang="T12">
                  <a:pos x="T4" y="T5"/>
                </a:cxn>
                <a:cxn ang="T13">
                  <a:pos x="T6" y="T7"/>
                </a:cxn>
                <a:cxn ang="T14">
                  <a:pos x="T8" y="T9"/>
                </a:cxn>
              </a:cxnLst>
              <a:rect l="T15" t="T16" r="T17" b="T18"/>
              <a:pathLst>
                <a:path w="30" h="7">
                  <a:moveTo>
                    <a:pt x="0" y="7"/>
                  </a:moveTo>
                  <a:cubicBezTo>
                    <a:pt x="5" y="4"/>
                    <a:pt x="21" y="0"/>
                    <a:pt x="25" y="2"/>
                  </a:cubicBezTo>
                  <a:cubicBezTo>
                    <a:pt x="30" y="4"/>
                    <a:pt x="30" y="7"/>
                    <a:pt x="30" y="7"/>
                  </a:cubicBezTo>
                  <a:cubicBezTo>
                    <a:pt x="27" y="4"/>
                    <a:pt x="23" y="3"/>
                    <a:pt x="18" y="4"/>
                  </a:cubicBezTo>
                  <a:cubicBezTo>
                    <a:pt x="12" y="4"/>
                    <a:pt x="0" y="7"/>
                    <a:pt x="0" y="7"/>
                  </a:cubicBezTo>
                  <a:close/>
                </a:path>
              </a:pathLst>
            </a:custGeom>
            <a:solidFill>
              <a:srgbClr val="FFFFFF"/>
            </a:solidFill>
            <a:ln w="9525">
              <a:noFill/>
              <a:round/>
              <a:headEnd/>
              <a:tailEnd/>
            </a:ln>
          </p:spPr>
          <p:txBody>
            <a:bodyPr/>
            <a:lstStyle/>
            <a:p>
              <a:endParaRPr lang="hu-HU"/>
            </a:p>
          </p:txBody>
        </p:sp>
        <p:sp>
          <p:nvSpPr>
            <p:cNvPr id="37358" name="Freeform 66"/>
            <p:cNvSpPr>
              <a:spLocks/>
            </p:cNvSpPr>
            <p:nvPr/>
          </p:nvSpPr>
          <p:spPr bwMode="auto">
            <a:xfrm>
              <a:off x="1604" y="489"/>
              <a:ext cx="57" cy="17"/>
            </a:xfrm>
            <a:custGeom>
              <a:avLst/>
              <a:gdLst>
                <a:gd name="T0" fmla="*/ 5 w 53"/>
                <a:gd name="T1" fmla="*/ 5 h 14"/>
                <a:gd name="T2" fmla="*/ 53 w 53"/>
                <a:gd name="T3" fmla="*/ 0 h 14"/>
                <a:gd name="T4" fmla="*/ 8 w 53"/>
                <a:gd name="T5" fmla="*/ 0 h 14"/>
                <a:gd name="T6" fmla="*/ 0 w 53"/>
                <a:gd name="T7" fmla="*/ 14 h 14"/>
                <a:gd name="T8" fmla="*/ 5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9" y="2"/>
                    <a:pt x="46" y="1"/>
                    <a:pt x="53" y="0"/>
                  </a:cubicBezTo>
                  <a:cubicBezTo>
                    <a:pt x="53" y="0"/>
                    <a:pt x="16" y="0"/>
                    <a:pt x="8" y="0"/>
                  </a:cubicBezTo>
                  <a:cubicBezTo>
                    <a:pt x="1" y="0"/>
                    <a:pt x="1" y="8"/>
                    <a:pt x="0" y="14"/>
                  </a:cubicBezTo>
                  <a:cubicBezTo>
                    <a:pt x="1" y="11"/>
                    <a:pt x="4" y="6"/>
                    <a:pt x="5" y="5"/>
                  </a:cubicBezTo>
                  <a:close/>
                </a:path>
              </a:pathLst>
            </a:custGeom>
            <a:solidFill>
              <a:srgbClr val="FFFFFF"/>
            </a:solidFill>
            <a:ln w="9525">
              <a:noFill/>
              <a:round/>
              <a:headEnd/>
              <a:tailEnd/>
            </a:ln>
          </p:spPr>
          <p:txBody>
            <a:bodyPr/>
            <a:lstStyle/>
            <a:p>
              <a:endParaRPr lang="hu-HU"/>
            </a:p>
          </p:txBody>
        </p:sp>
        <p:sp>
          <p:nvSpPr>
            <p:cNvPr id="37359" name="Freeform 67"/>
            <p:cNvSpPr>
              <a:spLocks/>
            </p:cNvSpPr>
            <p:nvPr/>
          </p:nvSpPr>
          <p:spPr bwMode="auto">
            <a:xfrm>
              <a:off x="1626" y="266"/>
              <a:ext cx="35" cy="15"/>
            </a:xfrm>
            <a:custGeom>
              <a:avLst/>
              <a:gdLst>
                <a:gd name="T0" fmla="*/ 7 w 32"/>
                <a:gd name="T1" fmla="*/ 6 h 13"/>
                <a:gd name="T2" fmla="*/ 32 w 32"/>
                <a:gd name="T3" fmla="*/ 8 h 13"/>
                <a:gd name="T4" fmla="*/ 11 w 32"/>
                <a:gd name="T5" fmla="*/ 2 h 13"/>
                <a:gd name="T6" fmla="*/ 0 w 32"/>
                <a:gd name="T7" fmla="*/ 13 h 13"/>
                <a:gd name="T8" fmla="*/ 7 w 32"/>
                <a:gd name="T9" fmla="*/ 6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7" y="6"/>
                  </a:moveTo>
                  <a:cubicBezTo>
                    <a:pt x="11" y="3"/>
                    <a:pt x="25" y="7"/>
                    <a:pt x="32" y="8"/>
                  </a:cubicBezTo>
                  <a:cubicBezTo>
                    <a:pt x="32" y="8"/>
                    <a:pt x="19" y="3"/>
                    <a:pt x="11" y="2"/>
                  </a:cubicBezTo>
                  <a:cubicBezTo>
                    <a:pt x="3" y="0"/>
                    <a:pt x="2" y="7"/>
                    <a:pt x="0" y="13"/>
                  </a:cubicBezTo>
                  <a:cubicBezTo>
                    <a:pt x="1" y="10"/>
                    <a:pt x="5" y="6"/>
                    <a:pt x="7" y="6"/>
                  </a:cubicBezTo>
                  <a:close/>
                </a:path>
              </a:pathLst>
            </a:custGeom>
            <a:solidFill>
              <a:srgbClr val="FFFFFF"/>
            </a:solidFill>
            <a:ln w="9525">
              <a:noFill/>
              <a:round/>
              <a:headEnd/>
              <a:tailEnd/>
            </a:ln>
          </p:spPr>
          <p:txBody>
            <a:bodyPr/>
            <a:lstStyle/>
            <a:p>
              <a:endParaRPr lang="hu-HU"/>
            </a:p>
          </p:txBody>
        </p:sp>
        <p:sp>
          <p:nvSpPr>
            <p:cNvPr id="37360" name="Freeform 68"/>
            <p:cNvSpPr>
              <a:spLocks/>
            </p:cNvSpPr>
            <p:nvPr/>
          </p:nvSpPr>
          <p:spPr bwMode="auto">
            <a:xfrm>
              <a:off x="1617" y="318"/>
              <a:ext cx="43" cy="16"/>
            </a:xfrm>
            <a:custGeom>
              <a:avLst/>
              <a:gdLst>
                <a:gd name="T0" fmla="*/ 5 w 40"/>
                <a:gd name="T1" fmla="*/ 5 h 14"/>
                <a:gd name="T2" fmla="*/ 40 w 40"/>
                <a:gd name="T3" fmla="*/ 1 h 14"/>
                <a:gd name="T4" fmla="*/ 8 w 40"/>
                <a:gd name="T5" fmla="*/ 1 h 14"/>
                <a:gd name="T6" fmla="*/ 0 w 40"/>
                <a:gd name="T7" fmla="*/ 14 h 14"/>
                <a:gd name="T8" fmla="*/ 5 w 40"/>
                <a:gd name="T9" fmla="*/ 5 h 14"/>
                <a:gd name="T10" fmla="*/ 0 60000 65536"/>
                <a:gd name="T11" fmla="*/ 0 60000 65536"/>
                <a:gd name="T12" fmla="*/ 0 60000 65536"/>
                <a:gd name="T13" fmla="*/ 0 60000 65536"/>
                <a:gd name="T14" fmla="*/ 0 60000 65536"/>
                <a:gd name="T15" fmla="*/ 0 w 40"/>
                <a:gd name="T16" fmla="*/ 0 h 14"/>
                <a:gd name="T17" fmla="*/ 40 w 40"/>
                <a:gd name="T18" fmla="*/ 14 h 14"/>
              </a:gdLst>
              <a:ahLst/>
              <a:cxnLst>
                <a:cxn ang="T10">
                  <a:pos x="T0" y="T1"/>
                </a:cxn>
                <a:cxn ang="T11">
                  <a:pos x="T2" y="T3"/>
                </a:cxn>
                <a:cxn ang="T12">
                  <a:pos x="T4" y="T5"/>
                </a:cxn>
                <a:cxn ang="T13">
                  <a:pos x="T6" y="T7"/>
                </a:cxn>
                <a:cxn ang="T14">
                  <a:pos x="T8" y="T9"/>
                </a:cxn>
              </a:cxnLst>
              <a:rect l="T15" t="T16" r="T17" b="T18"/>
              <a:pathLst>
                <a:path w="40" h="14">
                  <a:moveTo>
                    <a:pt x="5" y="5"/>
                  </a:moveTo>
                  <a:cubicBezTo>
                    <a:pt x="9" y="2"/>
                    <a:pt x="33" y="2"/>
                    <a:pt x="40" y="1"/>
                  </a:cubicBezTo>
                  <a:cubicBezTo>
                    <a:pt x="40" y="1"/>
                    <a:pt x="16" y="0"/>
                    <a:pt x="8" y="1"/>
                  </a:cubicBezTo>
                  <a:cubicBezTo>
                    <a:pt x="0" y="1"/>
                    <a:pt x="0" y="8"/>
                    <a:pt x="0" y="14"/>
                  </a:cubicBezTo>
                  <a:cubicBezTo>
                    <a:pt x="1" y="11"/>
                    <a:pt x="4" y="7"/>
                    <a:pt x="5" y="5"/>
                  </a:cubicBezTo>
                  <a:close/>
                </a:path>
              </a:pathLst>
            </a:custGeom>
            <a:solidFill>
              <a:srgbClr val="FFFFFF"/>
            </a:solidFill>
            <a:ln w="9525">
              <a:noFill/>
              <a:round/>
              <a:headEnd/>
              <a:tailEnd/>
            </a:ln>
          </p:spPr>
          <p:txBody>
            <a:bodyPr/>
            <a:lstStyle/>
            <a:p>
              <a:endParaRPr lang="hu-HU"/>
            </a:p>
          </p:txBody>
        </p:sp>
        <p:sp>
          <p:nvSpPr>
            <p:cNvPr id="37361" name="Freeform 69"/>
            <p:cNvSpPr>
              <a:spLocks/>
            </p:cNvSpPr>
            <p:nvPr/>
          </p:nvSpPr>
          <p:spPr bwMode="auto">
            <a:xfrm>
              <a:off x="1590" y="545"/>
              <a:ext cx="58" cy="16"/>
            </a:xfrm>
            <a:custGeom>
              <a:avLst/>
              <a:gdLst>
                <a:gd name="T0" fmla="*/ 6 w 54"/>
                <a:gd name="T1" fmla="*/ 5 h 14"/>
                <a:gd name="T2" fmla="*/ 54 w 54"/>
                <a:gd name="T3" fmla="*/ 0 h 14"/>
                <a:gd name="T4" fmla="*/ 9 w 54"/>
                <a:gd name="T5" fmla="*/ 0 h 14"/>
                <a:gd name="T6" fmla="*/ 0 w 54"/>
                <a:gd name="T7" fmla="*/ 14 h 14"/>
                <a:gd name="T8" fmla="*/ 6 w 54"/>
                <a:gd name="T9" fmla="*/ 5 h 14"/>
                <a:gd name="T10" fmla="*/ 0 60000 65536"/>
                <a:gd name="T11" fmla="*/ 0 60000 65536"/>
                <a:gd name="T12" fmla="*/ 0 60000 65536"/>
                <a:gd name="T13" fmla="*/ 0 60000 65536"/>
                <a:gd name="T14" fmla="*/ 0 60000 65536"/>
                <a:gd name="T15" fmla="*/ 0 w 54"/>
                <a:gd name="T16" fmla="*/ 0 h 14"/>
                <a:gd name="T17" fmla="*/ 54 w 54"/>
                <a:gd name="T18" fmla="*/ 14 h 14"/>
              </a:gdLst>
              <a:ahLst/>
              <a:cxnLst>
                <a:cxn ang="T10">
                  <a:pos x="T0" y="T1"/>
                </a:cxn>
                <a:cxn ang="T11">
                  <a:pos x="T2" y="T3"/>
                </a:cxn>
                <a:cxn ang="T12">
                  <a:pos x="T4" y="T5"/>
                </a:cxn>
                <a:cxn ang="T13">
                  <a:pos x="T6" y="T7"/>
                </a:cxn>
                <a:cxn ang="T14">
                  <a:pos x="T8" y="T9"/>
                </a:cxn>
              </a:cxnLst>
              <a:rect l="T15" t="T16" r="T17" b="T18"/>
              <a:pathLst>
                <a:path w="54" h="14">
                  <a:moveTo>
                    <a:pt x="6" y="5"/>
                  </a:moveTo>
                  <a:cubicBezTo>
                    <a:pt x="9" y="2"/>
                    <a:pt x="46" y="1"/>
                    <a:pt x="54" y="0"/>
                  </a:cubicBezTo>
                  <a:cubicBezTo>
                    <a:pt x="54" y="0"/>
                    <a:pt x="17" y="0"/>
                    <a:pt x="9" y="0"/>
                  </a:cubicBezTo>
                  <a:cubicBezTo>
                    <a:pt x="1" y="1"/>
                    <a:pt x="1" y="8"/>
                    <a:pt x="0" y="14"/>
                  </a:cubicBezTo>
                  <a:cubicBezTo>
                    <a:pt x="1" y="11"/>
                    <a:pt x="4" y="6"/>
                    <a:pt x="6" y="5"/>
                  </a:cubicBezTo>
                  <a:close/>
                </a:path>
              </a:pathLst>
            </a:custGeom>
            <a:solidFill>
              <a:srgbClr val="FFFFFF"/>
            </a:solidFill>
            <a:ln w="9525">
              <a:noFill/>
              <a:round/>
              <a:headEnd/>
              <a:tailEnd/>
            </a:ln>
          </p:spPr>
          <p:txBody>
            <a:bodyPr/>
            <a:lstStyle/>
            <a:p>
              <a:endParaRPr lang="hu-HU"/>
            </a:p>
          </p:txBody>
        </p:sp>
        <p:sp>
          <p:nvSpPr>
            <p:cNvPr id="37362" name="Freeform 70"/>
            <p:cNvSpPr>
              <a:spLocks/>
            </p:cNvSpPr>
            <p:nvPr/>
          </p:nvSpPr>
          <p:spPr bwMode="auto">
            <a:xfrm>
              <a:off x="1645" y="477"/>
              <a:ext cx="74" cy="164"/>
            </a:xfrm>
            <a:custGeom>
              <a:avLst/>
              <a:gdLst>
                <a:gd name="T0" fmla="*/ 68 w 68"/>
                <a:gd name="T1" fmla="*/ 0 h 142"/>
                <a:gd name="T2" fmla="*/ 46 w 68"/>
                <a:gd name="T3" fmla="*/ 17 h 142"/>
                <a:gd name="T4" fmla="*/ 31 w 68"/>
                <a:gd name="T5" fmla="*/ 31 h 142"/>
                <a:gd name="T6" fmla="*/ 19 w 68"/>
                <a:gd name="T7" fmla="*/ 50 h 142"/>
                <a:gd name="T8" fmla="*/ 12 w 68"/>
                <a:gd name="T9" fmla="*/ 74 h 142"/>
                <a:gd name="T10" fmla="*/ 6 w 68"/>
                <a:gd name="T11" fmla="*/ 109 h 142"/>
                <a:gd name="T12" fmla="*/ 0 w 68"/>
                <a:gd name="T13" fmla="*/ 142 h 142"/>
                <a:gd name="T14" fmla="*/ 12 w 68"/>
                <a:gd name="T15" fmla="*/ 98 h 142"/>
                <a:gd name="T16" fmla="*/ 19 w 68"/>
                <a:gd name="T17" fmla="*/ 66 h 142"/>
                <a:gd name="T18" fmla="*/ 33 w 68"/>
                <a:gd name="T19" fmla="*/ 36 h 142"/>
                <a:gd name="T20" fmla="*/ 48 w 68"/>
                <a:gd name="T21" fmla="*/ 19 h 142"/>
                <a:gd name="T22" fmla="*/ 68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42"/>
                <a:gd name="T38" fmla="*/ 68 w 6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42">
                  <a:moveTo>
                    <a:pt x="68" y="0"/>
                  </a:moveTo>
                  <a:cubicBezTo>
                    <a:pt x="62" y="1"/>
                    <a:pt x="51" y="12"/>
                    <a:pt x="46" y="17"/>
                  </a:cubicBezTo>
                  <a:cubicBezTo>
                    <a:pt x="40" y="21"/>
                    <a:pt x="35" y="27"/>
                    <a:pt x="31" y="31"/>
                  </a:cubicBezTo>
                  <a:cubicBezTo>
                    <a:pt x="26" y="35"/>
                    <a:pt x="20" y="45"/>
                    <a:pt x="19" y="50"/>
                  </a:cubicBezTo>
                  <a:cubicBezTo>
                    <a:pt x="18" y="56"/>
                    <a:pt x="14" y="64"/>
                    <a:pt x="12" y="74"/>
                  </a:cubicBezTo>
                  <a:cubicBezTo>
                    <a:pt x="10" y="85"/>
                    <a:pt x="7" y="99"/>
                    <a:pt x="6" y="109"/>
                  </a:cubicBezTo>
                  <a:cubicBezTo>
                    <a:pt x="5" y="119"/>
                    <a:pt x="4" y="129"/>
                    <a:pt x="0" y="142"/>
                  </a:cubicBezTo>
                  <a:cubicBezTo>
                    <a:pt x="7" y="126"/>
                    <a:pt x="10" y="108"/>
                    <a:pt x="12" y="98"/>
                  </a:cubicBezTo>
                  <a:cubicBezTo>
                    <a:pt x="13" y="87"/>
                    <a:pt x="17" y="78"/>
                    <a:pt x="19" y="66"/>
                  </a:cubicBezTo>
                  <a:cubicBezTo>
                    <a:pt x="22" y="54"/>
                    <a:pt x="28" y="42"/>
                    <a:pt x="33" y="36"/>
                  </a:cubicBezTo>
                  <a:cubicBezTo>
                    <a:pt x="37" y="30"/>
                    <a:pt x="40" y="25"/>
                    <a:pt x="48" y="19"/>
                  </a:cubicBezTo>
                  <a:cubicBezTo>
                    <a:pt x="56" y="14"/>
                    <a:pt x="62" y="2"/>
                    <a:pt x="68" y="0"/>
                  </a:cubicBezTo>
                  <a:close/>
                </a:path>
              </a:pathLst>
            </a:custGeom>
            <a:solidFill>
              <a:srgbClr val="FFFFFF"/>
            </a:solidFill>
            <a:ln w="9525">
              <a:noFill/>
              <a:round/>
              <a:headEnd/>
              <a:tailEnd/>
            </a:ln>
          </p:spPr>
          <p:txBody>
            <a:bodyPr/>
            <a:lstStyle/>
            <a:p>
              <a:endParaRPr lang="hu-HU"/>
            </a:p>
          </p:txBody>
        </p:sp>
        <p:sp>
          <p:nvSpPr>
            <p:cNvPr id="37363" name="Freeform 71"/>
            <p:cNvSpPr>
              <a:spLocks/>
            </p:cNvSpPr>
            <p:nvPr/>
          </p:nvSpPr>
          <p:spPr bwMode="auto">
            <a:xfrm>
              <a:off x="1778" y="803"/>
              <a:ext cx="106" cy="139"/>
            </a:xfrm>
            <a:custGeom>
              <a:avLst/>
              <a:gdLst>
                <a:gd name="T0" fmla="*/ 0 w 98"/>
                <a:gd name="T1" fmla="*/ 0 h 120"/>
                <a:gd name="T2" fmla="*/ 32 w 98"/>
                <a:gd name="T3" fmla="*/ 38 h 120"/>
                <a:gd name="T4" fmla="*/ 98 w 98"/>
                <a:gd name="T5" fmla="*/ 120 h 120"/>
                <a:gd name="T6" fmla="*/ 37 w 98"/>
                <a:gd name="T7" fmla="*/ 38 h 120"/>
                <a:gd name="T8" fmla="*/ 0 w 98"/>
                <a:gd name="T9" fmla="*/ 0 h 120"/>
                <a:gd name="T10" fmla="*/ 0 60000 65536"/>
                <a:gd name="T11" fmla="*/ 0 60000 65536"/>
                <a:gd name="T12" fmla="*/ 0 60000 65536"/>
                <a:gd name="T13" fmla="*/ 0 60000 65536"/>
                <a:gd name="T14" fmla="*/ 0 60000 65536"/>
                <a:gd name="T15" fmla="*/ 0 w 98"/>
                <a:gd name="T16" fmla="*/ 0 h 120"/>
                <a:gd name="T17" fmla="*/ 98 w 98"/>
                <a:gd name="T18" fmla="*/ 120 h 120"/>
              </a:gdLst>
              <a:ahLst/>
              <a:cxnLst>
                <a:cxn ang="T10">
                  <a:pos x="T0" y="T1"/>
                </a:cxn>
                <a:cxn ang="T11">
                  <a:pos x="T2" y="T3"/>
                </a:cxn>
                <a:cxn ang="T12">
                  <a:pos x="T4" y="T5"/>
                </a:cxn>
                <a:cxn ang="T13">
                  <a:pos x="T6" y="T7"/>
                </a:cxn>
                <a:cxn ang="T14">
                  <a:pos x="T8" y="T9"/>
                </a:cxn>
              </a:cxnLst>
              <a:rect l="T15" t="T16" r="T17" b="T18"/>
              <a:pathLst>
                <a:path w="98" h="120">
                  <a:moveTo>
                    <a:pt x="0" y="0"/>
                  </a:moveTo>
                  <a:cubicBezTo>
                    <a:pt x="16" y="11"/>
                    <a:pt x="21" y="15"/>
                    <a:pt x="32" y="38"/>
                  </a:cubicBezTo>
                  <a:cubicBezTo>
                    <a:pt x="43" y="60"/>
                    <a:pt x="75" y="102"/>
                    <a:pt x="98" y="120"/>
                  </a:cubicBezTo>
                  <a:cubicBezTo>
                    <a:pt x="86" y="109"/>
                    <a:pt x="43" y="57"/>
                    <a:pt x="37" y="38"/>
                  </a:cubicBezTo>
                  <a:cubicBezTo>
                    <a:pt x="29" y="15"/>
                    <a:pt x="10" y="3"/>
                    <a:pt x="0" y="0"/>
                  </a:cubicBezTo>
                  <a:close/>
                </a:path>
              </a:pathLst>
            </a:custGeom>
            <a:solidFill>
              <a:srgbClr val="FFFFFF"/>
            </a:solidFill>
            <a:ln w="9525">
              <a:noFill/>
              <a:round/>
              <a:headEnd/>
              <a:tailEnd/>
            </a:ln>
          </p:spPr>
          <p:txBody>
            <a:bodyPr/>
            <a:lstStyle/>
            <a:p>
              <a:endParaRPr lang="hu-HU"/>
            </a:p>
          </p:txBody>
        </p:sp>
        <p:sp>
          <p:nvSpPr>
            <p:cNvPr id="37364" name="Freeform 72"/>
            <p:cNvSpPr>
              <a:spLocks noEditPoints="1"/>
            </p:cNvSpPr>
            <p:nvPr/>
          </p:nvSpPr>
          <p:spPr bwMode="auto">
            <a:xfrm>
              <a:off x="1696" y="242"/>
              <a:ext cx="127" cy="247"/>
            </a:xfrm>
            <a:custGeom>
              <a:avLst/>
              <a:gdLst>
                <a:gd name="T0" fmla="*/ 2 w 117"/>
                <a:gd name="T1" fmla="*/ 199 h 214"/>
                <a:gd name="T2" fmla="*/ 3 w 117"/>
                <a:gd name="T3" fmla="*/ 198 h 214"/>
                <a:gd name="T4" fmla="*/ 3 w 117"/>
                <a:gd name="T5" fmla="*/ 198 h 214"/>
                <a:gd name="T6" fmla="*/ 2 w 117"/>
                <a:gd name="T7" fmla="*/ 199 h 214"/>
                <a:gd name="T8" fmla="*/ 1 w 117"/>
                <a:gd name="T9" fmla="*/ 202 h 214"/>
                <a:gd name="T10" fmla="*/ 2 w 117"/>
                <a:gd name="T11" fmla="*/ 199 h 214"/>
                <a:gd name="T12" fmla="*/ 0 w 117"/>
                <a:gd name="T13" fmla="*/ 203 h 214"/>
                <a:gd name="T14" fmla="*/ 1 w 117"/>
                <a:gd name="T15" fmla="*/ 202 h 214"/>
                <a:gd name="T16" fmla="*/ 108 w 117"/>
                <a:gd name="T17" fmla="*/ 78 h 214"/>
                <a:gd name="T18" fmla="*/ 108 w 117"/>
                <a:gd name="T19" fmla="*/ 76 h 214"/>
                <a:gd name="T20" fmla="*/ 101 w 117"/>
                <a:gd name="T21" fmla="*/ 35 h 214"/>
                <a:gd name="T22" fmla="*/ 96 w 117"/>
                <a:gd name="T23" fmla="*/ 0 h 214"/>
                <a:gd name="T24" fmla="*/ 93 w 117"/>
                <a:gd name="T25" fmla="*/ 23 h 214"/>
                <a:gd name="T26" fmla="*/ 93 w 117"/>
                <a:gd name="T27" fmla="*/ 57 h 214"/>
                <a:gd name="T28" fmla="*/ 78 w 117"/>
                <a:gd name="T29" fmla="*/ 137 h 214"/>
                <a:gd name="T30" fmla="*/ 58 w 117"/>
                <a:gd name="T31" fmla="*/ 166 h 214"/>
                <a:gd name="T32" fmla="*/ 36 w 117"/>
                <a:gd name="T33" fmla="*/ 176 h 214"/>
                <a:gd name="T34" fmla="*/ 3 w 117"/>
                <a:gd name="T35" fmla="*/ 198 h 214"/>
                <a:gd name="T36" fmla="*/ 13 w 117"/>
                <a:gd name="T37" fmla="*/ 194 h 214"/>
                <a:gd name="T38" fmla="*/ 29 w 117"/>
                <a:gd name="T39" fmla="*/ 191 h 214"/>
                <a:gd name="T40" fmla="*/ 68 w 117"/>
                <a:gd name="T41" fmla="*/ 189 h 214"/>
                <a:gd name="T42" fmla="*/ 97 w 117"/>
                <a:gd name="T43" fmla="*/ 197 h 214"/>
                <a:gd name="T44" fmla="*/ 101 w 117"/>
                <a:gd name="T45" fmla="*/ 201 h 214"/>
                <a:gd name="T46" fmla="*/ 103 w 117"/>
                <a:gd name="T47" fmla="*/ 202 h 214"/>
                <a:gd name="T48" fmla="*/ 106 w 117"/>
                <a:gd name="T49" fmla="*/ 204 h 214"/>
                <a:gd name="T50" fmla="*/ 107 w 117"/>
                <a:gd name="T51" fmla="*/ 206 h 214"/>
                <a:gd name="T52" fmla="*/ 110 w 117"/>
                <a:gd name="T53" fmla="*/ 209 h 214"/>
                <a:gd name="T54" fmla="*/ 111 w 117"/>
                <a:gd name="T55" fmla="*/ 210 h 214"/>
                <a:gd name="T56" fmla="*/ 115 w 117"/>
                <a:gd name="T57" fmla="*/ 214 h 214"/>
                <a:gd name="T58" fmla="*/ 117 w 117"/>
                <a:gd name="T59" fmla="*/ 210 h 214"/>
                <a:gd name="T60" fmla="*/ 108 w 117"/>
                <a:gd name="T61" fmla="*/ 78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214"/>
                <a:gd name="T95" fmla="*/ 117 w 117"/>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214">
                  <a:moveTo>
                    <a:pt x="2" y="199"/>
                  </a:moveTo>
                  <a:cubicBezTo>
                    <a:pt x="2" y="199"/>
                    <a:pt x="3" y="198"/>
                    <a:pt x="3" y="198"/>
                  </a:cubicBezTo>
                  <a:cubicBezTo>
                    <a:pt x="3" y="198"/>
                    <a:pt x="3" y="198"/>
                    <a:pt x="3" y="198"/>
                  </a:cubicBezTo>
                  <a:lnTo>
                    <a:pt x="2" y="199"/>
                  </a:lnTo>
                  <a:close/>
                  <a:moveTo>
                    <a:pt x="1" y="202"/>
                  </a:moveTo>
                  <a:cubicBezTo>
                    <a:pt x="2" y="199"/>
                    <a:pt x="2" y="199"/>
                    <a:pt x="2" y="199"/>
                  </a:cubicBezTo>
                  <a:cubicBezTo>
                    <a:pt x="1" y="200"/>
                    <a:pt x="0" y="202"/>
                    <a:pt x="0" y="203"/>
                  </a:cubicBezTo>
                  <a:cubicBezTo>
                    <a:pt x="0" y="202"/>
                    <a:pt x="0" y="202"/>
                    <a:pt x="1" y="202"/>
                  </a:cubicBezTo>
                  <a:close/>
                  <a:moveTo>
                    <a:pt x="108" y="78"/>
                  </a:moveTo>
                  <a:cubicBezTo>
                    <a:pt x="108" y="77"/>
                    <a:pt x="108" y="77"/>
                    <a:pt x="108" y="76"/>
                  </a:cubicBezTo>
                  <a:cubicBezTo>
                    <a:pt x="104" y="62"/>
                    <a:pt x="102" y="49"/>
                    <a:pt x="101" y="35"/>
                  </a:cubicBezTo>
                  <a:cubicBezTo>
                    <a:pt x="100" y="24"/>
                    <a:pt x="99" y="10"/>
                    <a:pt x="96" y="0"/>
                  </a:cubicBezTo>
                  <a:cubicBezTo>
                    <a:pt x="92" y="6"/>
                    <a:pt x="93" y="17"/>
                    <a:pt x="93" y="23"/>
                  </a:cubicBezTo>
                  <a:cubicBezTo>
                    <a:pt x="93" y="35"/>
                    <a:pt x="93" y="46"/>
                    <a:pt x="93" y="57"/>
                  </a:cubicBezTo>
                  <a:cubicBezTo>
                    <a:pt x="93" y="85"/>
                    <a:pt x="89" y="111"/>
                    <a:pt x="78" y="137"/>
                  </a:cubicBezTo>
                  <a:cubicBezTo>
                    <a:pt x="73" y="148"/>
                    <a:pt x="68" y="159"/>
                    <a:pt x="58" y="166"/>
                  </a:cubicBezTo>
                  <a:cubicBezTo>
                    <a:pt x="51" y="170"/>
                    <a:pt x="43" y="172"/>
                    <a:pt x="36" y="176"/>
                  </a:cubicBezTo>
                  <a:cubicBezTo>
                    <a:pt x="26" y="181"/>
                    <a:pt x="12" y="188"/>
                    <a:pt x="3" y="198"/>
                  </a:cubicBezTo>
                  <a:cubicBezTo>
                    <a:pt x="6" y="196"/>
                    <a:pt x="10" y="195"/>
                    <a:pt x="13" y="194"/>
                  </a:cubicBezTo>
                  <a:cubicBezTo>
                    <a:pt x="18" y="192"/>
                    <a:pt x="23" y="191"/>
                    <a:pt x="29" y="191"/>
                  </a:cubicBezTo>
                  <a:cubicBezTo>
                    <a:pt x="41" y="190"/>
                    <a:pt x="59" y="187"/>
                    <a:pt x="68" y="189"/>
                  </a:cubicBezTo>
                  <a:cubicBezTo>
                    <a:pt x="76" y="191"/>
                    <a:pt x="89" y="192"/>
                    <a:pt x="97" y="197"/>
                  </a:cubicBezTo>
                  <a:cubicBezTo>
                    <a:pt x="98" y="198"/>
                    <a:pt x="100" y="199"/>
                    <a:pt x="101" y="201"/>
                  </a:cubicBezTo>
                  <a:cubicBezTo>
                    <a:pt x="102" y="201"/>
                    <a:pt x="102" y="201"/>
                    <a:pt x="103" y="202"/>
                  </a:cubicBezTo>
                  <a:cubicBezTo>
                    <a:pt x="104" y="203"/>
                    <a:pt x="105" y="203"/>
                    <a:pt x="106" y="204"/>
                  </a:cubicBezTo>
                  <a:cubicBezTo>
                    <a:pt x="106" y="205"/>
                    <a:pt x="107" y="205"/>
                    <a:pt x="107" y="206"/>
                  </a:cubicBezTo>
                  <a:cubicBezTo>
                    <a:pt x="108" y="207"/>
                    <a:pt x="109" y="208"/>
                    <a:pt x="110" y="209"/>
                  </a:cubicBezTo>
                  <a:cubicBezTo>
                    <a:pt x="110" y="209"/>
                    <a:pt x="111" y="209"/>
                    <a:pt x="111" y="210"/>
                  </a:cubicBezTo>
                  <a:cubicBezTo>
                    <a:pt x="112" y="211"/>
                    <a:pt x="113" y="213"/>
                    <a:pt x="115" y="214"/>
                  </a:cubicBezTo>
                  <a:cubicBezTo>
                    <a:pt x="117" y="210"/>
                    <a:pt x="117" y="210"/>
                    <a:pt x="117" y="210"/>
                  </a:cubicBezTo>
                  <a:cubicBezTo>
                    <a:pt x="113" y="198"/>
                    <a:pt x="110" y="137"/>
                    <a:pt x="108" y="78"/>
                  </a:cubicBezTo>
                  <a:close/>
                </a:path>
              </a:pathLst>
            </a:custGeom>
            <a:solidFill>
              <a:srgbClr val="82B3D5"/>
            </a:solidFill>
            <a:ln w="9525">
              <a:noFill/>
              <a:round/>
              <a:headEnd/>
              <a:tailEnd/>
            </a:ln>
          </p:spPr>
          <p:txBody>
            <a:bodyPr/>
            <a:lstStyle/>
            <a:p>
              <a:endParaRPr lang="hu-HU"/>
            </a:p>
          </p:txBody>
        </p:sp>
        <p:sp>
          <p:nvSpPr>
            <p:cNvPr id="37365" name="Freeform 73"/>
            <p:cNvSpPr>
              <a:spLocks/>
            </p:cNvSpPr>
            <p:nvPr/>
          </p:nvSpPr>
          <p:spPr bwMode="auto">
            <a:xfrm>
              <a:off x="1622" y="274"/>
              <a:ext cx="64" cy="94"/>
            </a:xfrm>
            <a:custGeom>
              <a:avLst/>
              <a:gdLst>
                <a:gd name="T0" fmla="*/ 45 w 59"/>
                <a:gd name="T1" fmla="*/ 0 h 81"/>
                <a:gd name="T2" fmla="*/ 39 w 59"/>
                <a:gd name="T3" fmla="*/ 46 h 81"/>
                <a:gd name="T4" fmla="*/ 0 w 59"/>
                <a:gd name="T5" fmla="*/ 70 h 81"/>
                <a:gd name="T6" fmla="*/ 57 w 59"/>
                <a:gd name="T7" fmla="*/ 69 h 81"/>
                <a:gd name="T8" fmla="*/ 56 w 59"/>
                <a:gd name="T9" fmla="*/ 28 h 81"/>
                <a:gd name="T10" fmla="*/ 53 w 59"/>
                <a:gd name="T11" fmla="*/ 3 h 81"/>
                <a:gd name="T12" fmla="*/ 0 60000 65536"/>
                <a:gd name="T13" fmla="*/ 0 60000 65536"/>
                <a:gd name="T14" fmla="*/ 0 60000 65536"/>
                <a:gd name="T15" fmla="*/ 0 60000 65536"/>
                <a:gd name="T16" fmla="*/ 0 60000 65536"/>
                <a:gd name="T17" fmla="*/ 0 60000 65536"/>
                <a:gd name="T18" fmla="*/ 0 w 59"/>
                <a:gd name="T19" fmla="*/ 0 h 81"/>
                <a:gd name="T20" fmla="*/ 59 w 59"/>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9" h="81">
                  <a:moveTo>
                    <a:pt x="45" y="0"/>
                  </a:moveTo>
                  <a:cubicBezTo>
                    <a:pt x="49" y="13"/>
                    <a:pt x="46" y="34"/>
                    <a:pt x="39" y="46"/>
                  </a:cubicBezTo>
                  <a:cubicBezTo>
                    <a:pt x="31" y="60"/>
                    <a:pt x="12" y="63"/>
                    <a:pt x="0" y="70"/>
                  </a:cubicBezTo>
                  <a:cubicBezTo>
                    <a:pt x="11" y="73"/>
                    <a:pt x="53" y="81"/>
                    <a:pt x="57" y="69"/>
                  </a:cubicBezTo>
                  <a:cubicBezTo>
                    <a:pt x="59" y="61"/>
                    <a:pt x="57" y="37"/>
                    <a:pt x="56" y="28"/>
                  </a:cubicBezTo>
                  <a:cubicBezTo>
                    <a:pt x="56" y="22"/>
                    <a:pt x="57" y="7"/>
                    <a:pt x="53" y="3"/>
                  </a:cubicBezTo>
                </a:path>
              </a:pathLst>
            </a:custGeom>
            <a:solidFill>
              <a:srgbClr val="82B3D5"/>
            </a:solidFill>
            <a:ln w="9525">
              <a:noFill/>
              <a:round/>
              <a:headEnd/>
              <a:tailEnd/>
            </a:ln>
          </p:spPr>
          <p:txBody>
            <a:bodyPr/>
            <a:lstStyle/>
            <a:p>
              <a:endParaRPr lang="hu-HU"/>
            </a:p>
          </p:txBody>
        </p:sp>
        <p:sp>
          <p:nvSpPr>
            <p:cNvPr id="37366" name="Freeform 74"/>
            <p:cNvSpPr>
              <a:spLocks/>
            </p:cNvSpPr>
            <p:nvPr/>
          </p:nvSpPr>
          <p:spPr bwMode="auto">
            <a:xfrm>
              <a:off x="1675" y="463"/>
              <a:ext cx="187" cy="157"/>
            </a:xfrm>
            <a:custGeom>
              <a:avLst/>
              <a:gdLst>
                <a:gd name="T0" fmla="*/ 132 w 172"/>
                <a:gd name="T1" fmla="*/ 88 h 136"/>
                <a:gd name="T2" fmla="*/ 147 w 172"/>
                <a:gd name="T3" fmla="*/ 96 h 136"/>
                <a:gd name="T4" fmla="*/ 158 w 172"/>
                <a:gd name="T5" fmla="*/ 103 h 136"/>
                <a:gd name="T6" fmla="*/ 167 w 172"/>
                <a:gd name="T7" fmla="*/ 115 h 136"/>
                <a:gd name="T8" fmla="*/ 171 w 172"/>
                <a:gd name="T9" fmla="*/ 101 h 136"/>
                <a:gd name="T10" fmla="*/ 170 w 172"/>
                <a:gd name="T11" fmla="*/ 83 h 136"/>
                <a:gd name="T12" fmla="*/ 156 w 172"/>
                <a:gd name="T13" fmla="*/ 60 h 136"/>
                <a:gd name="T14" fmla="*/ 145 w 172"/>
                <a:gd name="T15" fmla="*/ 42 h 136"/>
                <a:gd name="T16" fmla="*/ 134 w 172"/>
                <a:gd name="T17" fmla="*/ 23 h 136"/>
                <a:gd name="T18" fmla="*/ 121 w 172"/>
                <a:gd name="T19" fmla="*/ 10 h 136"/>
                <a:gd name="T20" fmla="*/ 104 w 172"/>
                <a:gd name="T21" fmla="*/ 2 h 136"/>
                <a:gd name="T22" fmla="*/ 120 w 172"/>
                <a:gd name="T23" fmla="*/ 19 h 136"/>
                <a:gd name="T24" fmla="*/ 124 w 172"/>
                <a:gd name="T25" fmla="*/ 45 h 136"/>
                <a:gd name="T26" fmla="*/ 102 w 172"/>
                <a:gd name="T27" fmla="*/ 58 h 136"/>
                <a:gd name="T28" fmla="*/ 72 w 172"/>
                <a:gd name="T29" fmla="*/ 66 h 136"/>
                <a:gd name="T30" fmla="*/ 15 w 172"/>
                <a:gd name="T31" fmla="*/ 96 h 136"/>
                <a:gd name="T32" fmla="*/ 1 w 172"/>
                <a:gd name="T33" fmla="*/ 136 h 136"/>
                <a:gd name="T34" fmla="*/ 6 w 172"/>
                <a:gd name="T35" fmla="*/ 125 h 136"/>
                <a:gd name="T36" fmla="*/ 19 w 172"/>
                <a:gd name="T37" fmla="*/ 108 h 136"/>
                <a:gd name="T38" fmla="*/ 49 w 172"/>
                <a:gd name="T39" fmla="*/ 91 h 136"/>
                <a:gd name="T40" fmla="*/ 87 w 172"/>
                <a:gd name="T41" fmla="*/ 81 h 136"/>
                <a:gd name="T42" fmla="*/ 102 w 172"/>
                <a:gd name="T43" fmla="*/ 81 h 136"/>
                <a:gd name="T44" fmla="*/ 111 w 172"/>
                <a:gd name="T45" fmla="*/ 82 h 136"/>
                <a:gd name="T46" fmla="*/ 122 w 172"/>
                <a:gd name="T47" fmla="*/ 84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136"/>
                <a:gd name="T74" fmla="*/ 172 w 172"/>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136">
                  <a:moveTo>
                    <a:pt x="132" y="88"/>
                  </a:moveTo>
                  <a:cubicBezTo>
                    <a:pt x="136" y="90"/>
                    <a:pt x="145" y="93"/>
                    <a:pt x="147" y="96"/>
                  </a:cubicBezTo>
                  <a:cubicBezTo>
                    <a:pt x="150" y="99"/>
                    <a:pt x="155" y="100"/>
                    <a:pt x="158" y="103"/>
                  </a:cubicBezTo>
                  <a:cubicBezTo>
                    <a:pt x="161" y="107"/>
                    <a:pt x="164" y="111"/>
                    <a:pt x="167" y="115"/>
                  </a:cubicBezTo>
                  <a:cubicBezTo>
                    <a:pt x="171" y="113"/>
                    <a:pt x="170" y="104"/>
                    <a:pt x="171" y="101"/>
                  </a:cubicBezTo>
                  <a:cubicBezTo>
                    <a:pt x="171" y="95"/>
                    <a:pt x="172" y="89"/>
                    <a:pt x="170" y="83"/>
                  </a:cubicBezTo>
                  <a:cubicBezTo>
                    <a:pt x="168" y="74"/>
                    <a:pt x="160" y="68"/>
                    <a:pt x="156" y="60"/>
                  </a:cubicBezTo>
                  <a:cubicBezTo>
                    <a:pt x="152" y="54"/>
                    <a:pt x="148" y="48"/>
                    <a:pt x="145" y="42"/>
                  </a:cubicBezTo>
                  <a:cubicBezTo>
                    <a:pt x="141" y="36"/>
                    <a:pt x="139" y="29"/>
                    <a:pt x="134" y="23"/>
                  </a:cubicBezTo>
                  <a:cubicBezTo>
                    <a:pt x="130" y="19"/>
                    <a:pt x="125" y="14"/>
                    <a:pt x="121" y="10"/>
                  </a:cubicBezTo>
                  <a:cubicBezTo>
                    <a:pt x="117" y="6"/>
                    <a:pt x="110" y="0"/>
                    <a:pt x="104" y="2"/>
                  </a:cubicBezTo>
                  <a:cubicBezTo>
                    <a:pt x="110" y="5"/>
                    <a:pt x="115" y="13"/>
                    <a:pt x="120" y="19"/>
                  </a:cubicBezTo>
                  <a:cubicBezTo>
                    <a:pt x="125" y="25"/>
                    <a:pt x="128" y="37"/>
                    <a:pt x="124" y="45"/>
                  </a:cubicBezTo>
                  <a:cubicBezTo>
                    <a:pt x="121" y="53"/>
                    <a:pt x="109" y="56"/>
                    <a:pt x="102" y="58"/>
                  </a:cubicBezTo>
                  <a:cubicBezTo>
                    <a:pt x="92" y="62"/>
                    <a:pt x="82" y="63"/>
                    <a:pt x="72" y="66"/>
                  </a:cubicBezTo>
                  <a:cubicBezTo>
                    <a:pt x="52" y="72"/>
                    <a:pt x="29" y="80"/>
                    <a:pt x="15" y="96"/>
                  </a:cubicBezTo>
                  <a:cubicBezTo>
                    <a:pt x="6" y="107"/>
                    <a:pt x="0" y="122"/>
                    <a:pt x="1" y="136"/>
                  </a:cubicBezTo>
                  <a:cubicBezTo>
                    <a:pt x="1" y="131"/>
                    <a:pt x="4" y="128"/>
                    <a:pt x="6" y="125"/>
                  </a:cubicBezTo>
                  <a:cubicBezTo>
                    <a:pt x="10" y="119"/>
                    <a:pt x="14" y="113"/>
                    <a:pt x="19" y="108"/>
                  </a:cubicBezTo>
                  <a:cubicBezTo>
                    <a:pt x="28" y="101"/>
                    <a:pt x="39" y="96"/>
                    <a:pt x="49" y="91"/>
                  </a:cubicBezTo>
                  <a:cubicBezTo>
                    <a:pt x="60" y="85"/>
                    <a:pt x="75" y="83"/>
                    <a:pt x="87" y="81"/>
                  </a:cubicBezTo>
                  <a:cubicBezTo>
                    <a:pt x="92" y="81"/>
                    <a:pt x="96" y="81"/>
                    <a:pt x="102" y="81"/>
                  </a:cubicBezTo>
                  <a:cubicBezTo>
                    <a:pt x="105" y="81"/>
                    <a:pt x="108" y="82"/>
                    <a:pt x="111" y="82"/>
                  </a:cubicBezTo>
                  <a:cubicBezTo>
                    <a:pt x="115" y="82"/>
                    <a:pt x="119" y="84"/>
                    <a:pt x="122" y="84"/>
                  </a:cubicBezTo>
                </a:path>
              </a:pathLst>
            </a:custGeom>
            <a:solidFill>
              <a:srgbClr val="F5BAC3"/>
            </a:solidFill>
            <a:ln w="9525">
              <a:noFill/>
              <a:round/>
              <a:headEnd/>
              <a:tailEnd/>
            </a:ln>
          </p:spPr>
          <p:txBody>
            <a:bodyPr/>
            <a:lstStyle/>
            <a:p>
              <a:endParaRPr lang="hu-HU"/>
            </a:p>
          </p:txBody>
        </p:sp>
        <p:sp>
          <p:nvSpPr>
            <p:cNvPr id="37367" name="Freeform 75"/>
            <p:cNvSpPr>
              <a:spLocks/>
            </p:cNvSpPr>
            <p:nvPr/>
          </p:nvSpPr>
          <p:spPr bwMode="auto">
            <a:xfrm>
              <a:off x="1697" y="731"/>
              <a:ext cx="106" cy="270"/>
            </a:xfrm>
            <a:custGeom>
              <a:avLst/>
              <a:gdLst>
                <a:gd name="T0" fmla="*/ 98 w 98"/>
                <a:gd name="T1" fmla="*/ 127 h 233"/>
                <a:gd name="T2" fmla="*/ 98 w 98"/>
                <a:gd name="T3" fmla="*/ 124 h 233"/>
                <a:gd name="T4" fmla="*/ 98 w 98"/>
                <a:gd name="T5" fmla="*/ 114 h 233"/>
                <a:gd name="T6" fmla="*/ 95 w 98"/>
                <a:gd name="T7" fmla="*/ 100 h 233"/>
                <a:gd name="T8" fmla="*/ 71 w 98"/>
                <a:gd name="T9" fmla="*/ 71 h 233"/>
                <a:gd name="T10" fmla="*/ 58 w 98"/>
                <a:gd name="T11" fmla="*/ 64 h 233"/>
                <a:gd name="T12" fmla="*/ 38 w 98"/>
                <a:gd name="T13" fmla="*/ 51 h 233"/>
                <a:gd name="T14" fmla="*/ 39 w 98"/>
                <a:gd name="T15" fmla="*/ 49 h 233"/>
                <a:gd name="T16" fmla="*/ 8 w 98"/>
                <a:gd name="T17" fmla="*/ 0 h 233"/>
                <a:gd name="T18" fmla="*/ 21 w 98"/>
                <a:gd name="T19" fmla="*/ 32 h 233"/>
                <a:gd name="T20" fmla="*/ 50 w 98"/>
                <a:gd name="T21" fmla="*/ 77 h 233"/>
                <a:gd name="T22" fmla="*/ 58 w 98"/>
                <a:gd name="T23" fmla="*/ 139 h 233"/>
                <a:gd name="T24" fmla="*/ 45 w 98"/>
                <a:gd name="T25" fmla="*/ 160 h 233"/>
                <a:gd name="T26" fmla="*/ 49 w 98"/>
                <a:gd name="T27" fmla="*/ 189 h 233"/>
                <a:gd name="T28" fmla="*/ 0 w 98"/>
                <a:gd name="T29" fmla="*/ 207 h 233"/>
                <a:gd name="T30" fmla="*/ 40 w 98"/>
                <a:gd name="T31" fmla="*/ 229 h 233"/>
                <a:gd name="T32" fmla="*/ 75 w 98"/>
                <a:gd name="T33" fmla="*/ 202 h 233"/>
                <a:gd name="T34" fmla="*/ 78 w 98"/>
                <a:gd name="T35" fmla="*/ 197 h 233"/>
                <a:gd name="T36" fmla="*/ 76 w 98"/>
                <a:gd name="T37" fmla="*/ 167 h 233"/>
                <a:gd name="T38" fmla="*/ 77 w 98"/>
                <a:gd name="T39" fmla="*/ 167 h 233"/>
                <a:gd name="T40" fmla="*/ 98 w 98"/>
                <a:gd name="T41" fmla="*/ 127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33"/>
                <a:gd name="T65" fmla="*/ 98 w 98"/>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33">
                  <a:moveTo>
                    <a:pt x="98" y="127"/>
                  </a:moveTo>
                  <a:cubicBezTo>
                    <a:pt x="98" y="124"/>
                    <a:pt x="98" y="124"/>
                    <a:pt x="98" y="124"/>
                  </a:cubicBezTo>
                  <a:cubicBezTo>
                    <a:pt x="98" y="120"/>
                    <a:pt x="98" y="117"/>
                    <a:pt x="98" y="114"/>
                  </a:cubicBezTo>
                  <a:cubicBezTo>
                    <a:pt x="97" y="109"/>
                    <a:pt x="97" y="105"/>
                    <a:pt x="95" y="100"/>
                  </a:cubicBezTo>
                  <a:cubicBezTo>
                    <a:pt x="88" y="86"/>
                    <a:pt x="83" y="79"/>
                    <a:pt x="71" y="71"/>
                  </a:cubicBezTo>
                  <a:cubicBezTo>
                    <a:pt x="67" y="68"/>
                    <a:pt x="62" y="66"/>
                    <a:pt x="58" y="64"/>
                  </a:cubicBezTo>
                  <a:cubicBezTo>
                    <a:pt x="52" y="60"/>
                    <a:pt x="42" y="57"/>
                    <a:pt x="38" y="51"/>
                  </a:cubicBezTo>
                  <a:cubicBezTo>
                    <a:pt x="39" y="49"/>
                    <a:pt x="39" y="49"/>
                    <a:pt x="39" y="49"/>
                  </a:cubicBezTo>
                  <a:cubicBezTo>
                    <a:pt x="28" y="37"/>
                    <a:pt x="17" y="20"/>
                    <a:pt x="8" y="0"/>
                  </a:cubicBezTo>
                  <a:cubicBezTo>
                    <a:pt x="11" y="12"/>
                    <a:pt x="15" y="22"/>
                    <a:pt x="21" y="32"/>
                  </a:cubicBezTo>
                  <a:cubicBezTo>
                    <a:pt x="29" y="48"/>
                    <a:pt x="39" y="64"/>
                    <a:pt x="50" y="77"/>
                  </a:cubicBezTo>
                  <a:cubicBezTo>
                    <a:pt x="64" y="93"/>
                    <a:pt x="69" y="120"/>
                    <a:pt x="58" y="139"/>
                  </a:cubicBezTo>
                  <a:cubicBezTo>
                    <a:pt x="54" y="146"/>
                    <a:pt x="44" y="151"/>
                    <a:pt x="45" y="160"/>
                  </a:cubicBezTo>
                  <a:cubicBezTo>
                    <a:pt x="46" y="169"/>
                    <a:pt x="51" y="178"/>
                    <a:pt x="49" y="189"/>
                  </a:cubicBezTo>
                  <a:cubicBezTo>
                    <a:pt x="45" y="205"/>
                    <a:pt x="14" y="217"/>
                    <a:pt x="0" y="207"/>
                  </a:cubicBezTo>
                  <a:cubicBezTo>
                    <a:pt x="12" y="224"/>
                    <a:pt x="25" y="233"/>
                    <a:pt x="40" y="229"/>
                  </a:cubicBezTo>
                  <a:cubicBezTo>
                    <a:pt x="55" y="226"/>
                    <a:pt x="66" y="215"/>
                    <a:pt x="75" y="202"/>
                  </a:cubicBezTo>
                  <a:cubicBezTo>
                    <a:pt x="78" y="197"/>
                    <a:pt x="78" y="197"/>
                    <a:pt x="78" y="197"/>
                  </a:cubicBezTo>
                  <a:cubicBezTo>
                    <a:pt x="85" y="186"/>
                    <a:pt x="82" y="175"/>
                    <a:pt x="76" y="167"/>
                  </a:cubicBezTo>
                  <a:cubicBezTo>
                    <a:pt x="77" y="167"/>
                    <a:pt x="77" y="167"/>
                    <a:pt x="77" y="167"/>
                  </a:cubicBezTo>
                  <a:cubicBezTo>
                    <a:pt x="83" y="166"/>
                    <a:pt x="96" y="150"/>
                    <a:pt x="98" y="127"/>
                  </a:cubicBezTo>
                  <a:close/>
                </a:path>
              </a:pathLst>
            </a:custGeom>
            <a:solidFill>
              <a:srgbClr val="F5BAC3"/>
            </a:solidFill>
            <a:ln w="9525">
              <a:noFill/>
              <a:round/>
              <a:headEnd/>
              <a:tailEnd/>
            </a:ln>
          </p:spPr>
          <p:txBody>
            <a:bodyPr/>
            <a:lstStyle/>
            <a:p>
              <a:endParaRPr lang="hu-HU"/>
            </a:p>
          </p:txBody>
        </p:sp>
        <p:sp>
          <p:nvSpPr>
            <p:cNvPr id="37368" name="Freeform 76"/>
            <p:cNvSpPr>
              <a:spLocks noEditPoints="1"/>
            </p:cNvSpPr>
            <p:nvPr/>
          </p:nvSpPr>
          <p:spPr bwMode="auto">
            <a:xfrm>
              <a:off x="1634" y="813"/>
              <a:ext cx="99" cy="171"/>
            </a:xfrm>
            <a:custGeom>
              <a:avLst/>
              <a:gdLst>
                <a:gd name="T0" fmla="*/ 61 w 91"/>
                <a:gd name="T1" fmla="*/ 119 h 148"/>
                <a:gd name="T2" fmla="*/ 51 w 91"/>
                <a:gd name="T3" fmla="*/ 94 h 148"/>
                <a:gd name="T4" fmla="*/ 37 w 91"/>
                <a:gd name="T5" fmla="*/ 73 h 148"/>
                <a:gd name="T6" fmla="*/ 13 w 91"/>
                <a:gd name="T7" fmla="*/ 35 h 148"/>
                <a:gd name="T8" fmla="*/ 3 w 91"/>
                <a:gd name="T9" fmla="*/ 16 h 148"/>
                <a:gd name="T10" fmla="*/ 41 w 91"/>
                <a:gd name="T11" fmla="*/ 106 h 148"/>
                <a:gd name="T12" fmla="*/ 66 w 91"/>
                <a:gd name="T13" fmla="*/ 147 h 148"/>
                <a:gd name="T14" fmla="*/ 91 w 91"/>
                <a:gd name="T15" fmla="*/ 140 h 148"/>
                <a:gd name="T16" fmla="*/ 61 w 91"/>
                <a:gd name="T17" fmla="*/ 119 h 148"/>
                <a:gd name="T18" fmla="*/ 0 w 91"/>
                <a:gd name="T19" fmla="*/ 1 h 148"/>
                <a:gd name="T20" fmla="*/ 0 w 91"/>
                <a:gd name="T21" fmla="*/ 0 h 148"/>
                <a:gd name="T22" fmla="*/ 0 w 91"/>
                <a:gd name="T23" fmla="*/ 0 h 148"/>
                <a:gd name="T24" fmla="*/ 0 w 91"/>
                <a:gd name="T25" fmla="*/ 1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148"/>
                <a:gd name="T41" fmla="*/ 91 w 91"/>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148">
                  <a:moveTo>
                    <a:pt x="61" y="119"/>
                  </a:moveTo>
                  <a:cubicBezTo>
                    <a:pt x="56" y="112"/>
                    <a:pt x="55" y="103"/>
                    <a:pt x="51" y="94"/>
                  </a:cubicBezTo>
                  <a:cubicBezTo>
                    <a:pt x="47" y="86"/>
                    <a:pt x="42" y="80"/>
                    <a:pt x="37" y="73"/>
                  </a:cubicBezTo>
                  <a:cubicBezTo>
                    <a:pt x="28" y="61"/>
                    <a:pt x="19" y="48"/>
                    <a:pt x="13" y="35"/>
                  </a:cubicBezTo>
                  <a:cubicBezTo>
                    <a:pt x="10" y="30"/>
                    <a:pt x="6" y="23"/>
                    <a:pt x="3" y="16"/>
                  </a:cubicBezTo>
                  <a:cubicBezTo>
                    <a:pt x="13" y="54"/>
                    <a:pt x="28" y="75"/>
                    <a:pt x="41" y="106"/>
                  </a:cubicBezTo>
                  <a:cubicBezTo>
                    <a:pt x="49" y="123"/>
                    <a:pt x="57" y="137"/>
                    <a:pt x="66" y="147"/>
                  </a:cubicBezTo>
                  <a:cubicBezTo>
                    <a:pt x="76" y="148"/>
                    <a:pt x="86" y="147"/>
                    <a:pt x="91" y="140"/>
                  </a:cubicBezTo>
                  <a:cubicBezTo>
                    <a:pt x="77" y="138"/>
                    <a:pt x="69" y="131"/>
                    <a:pt x="61" y="119"/>
                  </a:cubicBezTo>
                  <a:close/>
                  <a:moveTo>
                    <a:pt x="0" y="1"/>
                  </a:moveTo>
                  <a:cubicBezTo>
                    <a:pt x="0" y="0"/>
                    <a:pt x="0" y="0"/>
                    <a:pt x="0" y="0"/>
                  </a:cubicBezTo>
                  <a:cubicBezTo>
                    <a:pt x="0" y="0"/>
                    <a:pt x="0" y="0"/>
                    <a:pt x="0" y="0"/>
                  </a:cubicBezTo>
                  <a:cubicBezTo>
                    <a:pt x="0" y="0"/>
                    <a:pt x="0" y="0"/>
                    <a:pt x="0" y="1"/>
                  </a:cubicBezTo>
                  <a:close/>
                </a:path>
              </a:pathLst>
            </a:custGeom>
            <a:solidFill>
              <a:srgbClr val="F5BAC3"/>
            </a:solidFill>
            <a:ln w="9525">
              <a:noFill/>
              <a:round/>
              <a:headEnd/>
              <a:tailEnd/>
            </a:ln>
          </p:spPr>
          <p:txBody>
            <a:bodyPr/>
            <a:lstStyle/>
            <a:p>
              <a:endParaRPr lang="hu-HU"/>
            </a:p>
          </p:txBody>
        </p:sp>
        <p:sp>
          <p:nvSpPr>
            <p:cNvPr id="37369" name="Freeform 77"/>
            <p:cNvSpPr>
              <a:spLocks/>
            </p:cNvSpPr>
            <p:nvPr/>
          </p:nvSpPr>
          <p:spPr bwMode="auto">
            <a:xfrm>
              <a:off x="2089" y="415"/>
              <a:ext cx="53" cy="32"/>
            </a:xfrm>
            <a:custGeom>
              <a:avLst/>
              <a:gdLst>
                <a:gd name="T0" fmla="*/ 49 w 49"/>
                <a:gd name="T1" fmla="*/ 2 h 27"/>
                <a:gd name="T2" fmla="*/ 26 w 49"/>
                <a:gd name="T3" fmla="*/ 0 h 27"/>
                <a:gd name="T4" fmla="*/ 20 w 49"/>
                <a:gd name="T5" fmla="*/ 1 h 27"/>
                <a:gd name="T6" fmla="*/ 0 w 49"/>
                <a:gd name="T7" fmla="*/ 27 h 27"/>
                <a:gd name="T8" fmla="*/ 2 w 49"/>
                <a:gd name="T9" fmla="*/ 27 h 27"/>
                <a:gd name="T10" fmla="*/ 8 w 49"/>
                <a:gd name="T11" fmla="*/ 26 h 27"/>
                <a:gd name="T12" fmla="*/ 13 w 49"/>
                <a:gd name="T13" fmla="*/ 17 h 27"/>
                <a:gd name="T14" fmla="*/ 42 w 49"/>
                <a:gd name="T15" fmla="*/ 2 h 27"/>
                <a:gd name="T16" fmla="*/ 49 w 49"/>
                <a:gd name="T17" fmla="*/ 2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7"/>
                <a:gd name="T29" fmla="*/ 49 w 4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7">
                  <a:moveTo>
                    <a:pt x="49" y="2"/>
                  </a:moveTo>
                  <a:cubicBezTo>
                    <a:pt x="41" y="1"/>
                    <a:pt x="34" y="0"/>
                    <a:pt x="26" y="0"/>
                  </a:cubicBezTo>
                  <a:cubicBezTo>
                    <a:pt x="20" y="1"/>
                    <a:pt x="20" y="1"/>
                    <a:pt x="20" y="1"/>
                  </a:cubicBezTo>
                  <a:cubicBezTo>
                    <a:pt x="13" y="8"/>
                    <a:pt x="6" y="16"/>
                    <a:pt x="0" y="27"/>
                  </a:cubicBezTo>
                  <a:cubicBezTo>
                    <a:pt x="2" y="27"/>
                    <a:pt x="2" y="27"/>
                    <a:pt x="2" y="27"/>
                  </a:cubicBezTo>
                  <a:cubicBezTo>
                    <a:pt x="4" y="26"/>
                    <a:pt x="6" y="26"/>
                    <a:pt x="8" y="26"/>
                  </a:cubicBezTo>
                  <a:cubicBezTo>
                    <a:pt x="10" y="23"/>
                    <a:pt x="11" y="19"/>
                    <a:pt x="13" y="17"/>
                  </a:cubicBezTo>
                  <a:cubicBezTo>
                    <a:pt x="20" y="8"/>
                    <a:pt x="31" y="4"/>
                    <a:pt x="42" y="2"/>
                  </a:cubicBezTo>
                  <a:cubicBezTo>
                    <a:pt x="44" y="2"/>
                    <a:pt x="46" y="2"/>
                    <a:pt x="49" y="2"/>
                  </a:cubicBezTo>
                  <a:close/>
                </a:path>
              </a:pathLst>
            </a:custGeom>
            <a:solidFill>
              <a:srgbClr val="F5BAC3"/>
            </a:solidFill>
            <a:ln w="9525">
              <a:noFill/>
              <a:round/>
              <a:headEnd/>
              <a:tailEnd/>
            </a:ln>
          </p:spPr>
          <p:txBody>
            <a:bodyPr/>
            <a:lstStyle/>
            <a:p>
              <a:endParaRPr lang="hu-HU"/>
            </a:p>
          </p:txBody>
        </p:sp>
        <p:sp>
          <p:nvSpPr>
            <p:cNvPr id="37370" name="Freeform 78"/>
            <p:cNvSpPr>
              <a:spLocks/>
            </p:cNvSpPr>
            <p:nvPr/>
          </p:nvSpPr>
          <p:spPr bwMode="auto">
            <a:xfrm>
              <a:off x="2209" y="435"/>
              <a:ext cx="95" cy="189"/>
            </a:xfrm>
            <a:custGeom>
              <a:avLst/>
              <a:gdLst>
                <a:gd name="T0" fmla="*/ 86 w 88"/>
                <a:gd name="T1" fmla="*/ 132 h 163"/>
                <a:gd name="T2" fmla="*/ 74 w 88"/>
                <a:gd name="T3" fmla="*/ 83 h 163"/>
                <a:gd name="T4" fmla="*/ 63 w 88"/>
                <a:gd name="T5" fmla="*/ 56 h 163"/>
                <a:gd name="T6" fmla="*/ 59 w 88"/>
                <a:gd name="T7" fmla="*/ 50 h 163"/>
                <a:gd name="T8" fmla="*/ 24 w 88"/>
                <a:gd name="T9" fmla="*/ 14 h 163"/>
                <a:gd name="T10" fmla="*/ 0 w 88"/>
                <a:gd name="T11" fmla="*/ 0 h 163"/>
                <a:gd name="T12" fmla="*/ 15 w 88"/>
                <a:gd name="T13" fmla="*/ 15 h 163"/>
                <a:gd name="T14" fmla="*/ 31 w 88"/>
                <a:gd name="T15" fmla="*/ 45 h 163"/>
                <a:gd name="T16" fmla="*/ 66 w 88"/>
                <a:gd name="T17" fmla="*/ 154 h 163"/>
                <a:gd name="T18" fmla="*/ 65 w 88"/>
                <a:gd name="T19" fmla="*/ 156 h 163"/>
                <a:gd name="T20" fmla="*/ 66 w 88"/>
                <a:gd name="T21" fmla="*/ 163 h 163"/>
                <a:gd name="T22" fmla="*/ 86 w 88"/>
                <a:gd name="T23" fmla="*/ 132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163"/>
                <a:gd name="T38" fmla="*/ 88 w 88"/>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163">
                  <a:moveTo>
                    <a:pt x="86" y="132"/>
                  </a:moveTo>
                  <a:cubicBezTo>
                    <a:pt x="79" y="113"/>
                    <a:pt x="81" y="107"/>
                    <a:pt x="74" y="83"/>
                  </a:cubicBezTo>
                  <a:cubicBezTo>
                    <a:pt x="72" y="73"/>
                    <a:pt x="68" y="64"/>
                    <a:pt x="63" y="56"/>
                  </a:cubicBezTo>
                  <a:cubicBezTo>
                    <a:pt x="61" y="53"/>
                    <a:pt x="60" y="51"/>
                    <a:pt x="59" y="50"/>
                  </a:cubicBezTo>
                  <a:cubicBezTo>
                    <a:pt x="48" y="33"/>
                    <a:pt x="34" y="21"/>
                    <a:pt x="24" y="14"/>
                  </a:cubicBezTo>
                  <a:cubicBezTo>
                    <a:pt x="17" y="9"/>
                    <a:pt x="8" y="4"/>
                    <a:pt x="0" y="0"/>
                  </a:cubicBezTo>
                  <a:cubicBezTo>
                    <a:pt x="5" y="5"/>
                    <a:pt x="10" y="10"/>
                    <a:pt x="15" y="15"/>
                  </a:cubicBezTo>
                  <a:cubicBezTo>
                    <a:pt x="21" y="23"/>
                    <a:pt x="27" y="34"/>
                    <a:pt x="31" y="45"/>
                  </a:cubicBezTo>
                  <a:cubicBezTo>
                    <a:pt x="64" y="71"/>
                    <a:pt x="76" y="107"/>
                    <a:pt x="66" y="154"/>
                  </a:cubicBezTo>
                  <a:cubicBezTo>
                    <a:pt x="65" y="156"/>
                    <a:pt x="65" y="156"/>
                    <a:pt x="65" y="156"/>
                  </a:cubicBezTo>
                  <a:cubicBezTo>
                    <a:pt x="65" y="157"/>
                    <a:pt x="65" y="160"/>
                    <a:pt x="66" y="163"/>
                  </a:cubicBezTo>
                  <a:cubicBezTo>
                    <a:pt x="78" y="159"/>
                    <a:pt x="88" y="143"/>
                    <a:pt x="86" y="132"/>
                  </a:cubicBezTo>
                  <a:close/>
                </a:path>
              </a:pathLst>
            </a:custGeom>
            <a:solidFill>
              <a:srgbClr val="F5BAC3"/>
            </a:solidFill>
            <a:ln w="9525">
              <a:noFill/>
              <a:round/>
              <a:headEnd/>
              <a:tailEnd/>
            </a:ln>
          </p:spPr>
          <p:txBody>
            <a:bodyPr/>
            <a:lstStyle/>
            <a:p>
              <a:endParaRPr lang="hu-HU"/>
            </a:p>
          </p:txBody>
        </p:sp>
        <p:sp>
          <p:nvSpPr>
            <p:cNvPr id="37371" name="Freeform 79"/>
            <p:cNvSpPr>
              <a:spLocks/>
            </p:cNvSpPr>
            <p:nvPr/>
          </p:nvSpPr>
          <p:spPr bwMode="auto">
            <a:xfrm>
              <a:off x="1600" y="488"/>
              <a:ext cx="69" cy="42"/>
            </a:xfrm>
            <a:custGeom>
              <a:avLst/>
              <a:gdLst>
                <a:gd name="T0" fmla="*/ 9 w 63"/>
                <a:gd name="T1" fmla="*/ 34 h 36"/>
                <a:gd name="T2" fmla="*/ 30 w 63"/>
                <a:gd name="T3" fmla="*/ 34 h 36"/>
                <a:gd name="T4" fmla="*/ 48 w 63"/>
                <a:gd name="T5" fmla="*/ 34 h 36"/>
                <a:gd name="T6" fmla="*/ 63 w 63"/>
                <a:gd name="T7" fmla="*/ 0 h 36"/>
                <a:gd name="T8" fmla="*/ 51 w 63"/>
                <a:gd name="T9" fmla="*/ 15 h 36"/>
                <a:gd name="T10" fmla="*/ 33 w 63"/>
                <a:gd name="T11" fmla="*/ 27 h 36"/>
                <a:gd name="T12" fmla="*/ 0 w 63"/>
                <a:gd name="T13" fmla="*/ 27 h 36"/>
                <a:gd name="T14" fmla="*/ 0 60000 65536"/>
                <a:gd name="T15" fmla="*/ 0 60000 65536"/>
                <a:gd name="T16" fmla="*/ 0 60000 65536"/>
                <a:gd name="T17" fmla="*/ 0 60000 65536"/>
                <a:gd name="T18" fmla="*/ 0 60000 65536"/>
                <a:gd name="T19" fmla="*/ 0 60000 65536"/>
                <a:gd name="T20" fmla="*/ 0 60000 65536"/>
                <a:gd name="T21" fmla="*/ 0 w 63"/>
                <a:gd name="T22" fmla="*/ 0 h 36"/>
                <a:gd name="T23" fmla="*/ 63 w 6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6">
                  <a:moveTo>
                    <a:pt x="9" y="34"/>
                  </a:moveTo>
                  <a:cubicBezTo>
                    <a:pt x="16" y="35"/>
                    <a:pt x="23" y="34"/>
                    <a:pt x="30" y="34"/>
                  </a:cubicBezTo>
                  <a:cubicBezTo>
                    <a:pt x="36" y="34"/>
                    <a:pt x="43" y="36"/>
                    <a:pt x="48" y="34"/>
                  </a:cubicBezTo>
                  <a:cubicBezTo>
                    <a:pt x="57" y="32"/>
                    <a:pt x="62" y="8"/>
                    <a:pt x="63" y="0"/>
                  </a:cubicBezTo>
                  <a:cubicBezTo>
                    <a:pt x="59" y="1"/>
                    <a:pt x="54" y="11"/>
                    <a:pt x="51" y="15"/>
                  </a:cubicBezTo>
                  <a:cubicBezTo>
                    <a:pt x="46" y="23"/>
                    <a:pt x="42" y="26"/>
                    <a:pt x="33" y="27"/>
                  </a:cubicBezTo>
                  <a:cubicBezTo>
                    <a:pt x="23" y="28"/>
                    <a:pt x="10" y="33"/>
                    <a:pt x="0" y="27"/>
                  </a:cubicBezTo>
                </a:path>
              </a:pathLst>
            </a:custGeom>
            <a:solidFill>
              <a:srgbClr val="EE6C4E"/>
            </a:solidFill>
            <a:ln w="9525">
              <a:noFill/>
              <a:round/>
              <a:headEnd/>
              <a:tailEnd/>
            </a:ln>
          </p:spPr>
          <p:txBody>
            <a:bodyPr/>
            <a:lstStyle/>
            <a:p>
              <a:endParaRPr lang="hu-HU"/>
            </a:p>
          </p:txBody>
        </p:sp>
        <p:sp>
          <p:nvSpPr>
            <p:cNvPr id="37372" name="Freeform 80"/>
            <p:cNvSpPr>
              <a:spLocks/>
            </p:cNvSpPr>
            <p:nvPr/>
          </p:nvSpPr>
          <p:spPr bwMode="auto">
            <a:xfrm>
              <a:off x="1587" y="547"/>
              <a:ext cx="62" cy="44"/>
            </a:xfrm>
            <a:custGeom>
              <a:avLst/>
              <a:gdLst>
                <a:gd name="T0" fmla="*/ 3 w 57"/>
                <a:gd name="T1" fmla="*/ 32 h 38"/>
                <a:gd name="T2" fmla="*/ 23 w 57"/>
                <a:gd name="T3" fmla="*/ 37 h 38"/>
                <a:gd name="T4" fmla="*/ 43 w 57"/>
                <a:gd name="T5" fmla="*/ 37 h 38"/>
                <a:gd name="T6" fmla="*/ 51 w 57"/>
                <a:gd name="T7" fmla="*/ 22 h 38"/>
                <a:gd name="T8" fmla="*/ 57 w 57"/>
                <a:gd name="T9" fmla="*/ 0 h 38"/>
                <a:gd name="T10" fmla="*/ 33 w 57"/>
                <a:gd name="T11" fmla="*/ 26 h 38"/>
                <a:gd name="T12" fmla="*/ 0 w 57"/>
                <a:gd name="T13" fmla="*/ 24 h 38"/>
                <a:gd name="T14" fmla="*/ 0 60000 65536"/>
                <a:gd name="T15" fmla="*/ 0 60000 65536"/>
                <a:gd name="T16" fmla="*/ 0 60000 65536"/>
                <a:gd name="T17" fmla="*/ 0 60000 65536"/>
                <a:gd name="T18" fmla="*/ 0 60000 65536"/>
                <a:gd name="T19" fmla="*/ 0 60000 65536"/>
                <a:gd name="T20" fmla="*/ 0 60000 65536"/>
                <a:gd name="T21" fmla="*/ 0 w 57"/>
                <a:gd name="T22" fmla="*/ 0 h 38"/>
                <a:gd name="T23" fmla="*/ 57 w 5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8">
                  <a:moveTo>
                    <a:pt x="3" y="32"/>
                  </a:moveTo>
                  <a:cubicBezTo>
                    <a:pt x="4" y="36"/>
                    <a:pt x="18" y="36"/>
                    <a:pt x="23" y="37"/>
                  </a:cubicBezTo>
                  <a:cubicBezTo>
                    <a:pt x="29" y="38"/>
                    <a:pt x="37" y="38"/>
                    <a:pt x="43" y="37"/>
                  </a:cubicBezTo>
                  <a:cubicBezTo>
                    <a:pt x="51" y="35"/>
                    <a:pt x="50" y="29"/>
                    <a:pt x="51" y="22"/>
                  </a:cubicBezTo>
                  <a:cubicBezTo>
                    <a:pt x="53" y="15"/>
                    <a:pt x="57" y="7"/>
                    <a:pt x="57" y="0"/>
                  </a:cubicBezTo>
                  <a:cubicBezTo>
                    <a:pt x="46" y="7"/>
                    <a:pt x="48" y="23"/>
                    <a:pt x="33" y="26"/>
                  </a:cubicBezTo>
                  <a:cubicBezTo>
                    <a:pt x="27" y="27"/>
                    <a:pt x="2" y="32"/>
                    <a:pt x="0" y="24"/>
                  </a:cubicBezTo>
                </a:path>
              </a:pathLst>
            </a:custGeom>
            <a:solidFill>
              <a:srgbClr val="EE6C4E"/>
            </a:solidFill>
            <a:ln w="9525">
              <a:noFill/>
              <a:round/>
              <a:headEnd/>
              <a:tailEnd/>
            </a:ln>
          </p:spPr>
          <p:txBody>
            <a:bodyPr/>
            <a:lstStyle/>
            <a:p>
              <a:endParaRPr lang="hu-HU"/>
            </a:p>
          </p:txBody>
        </p:sp>
        <p:sp>
          <p:nvSpPr>
            <p:cNvPr id="37373" name="Freeform 81"/>
            <p:cNvSpPr>
              <a:spLocks/>
            </p:cNvSpPr>
            <p:nvPr/>
          </p:nvSpPr>
          <p:spPr bwMode="auto">
            <a:xfrm>
              <a:off x="1861" y="573"/>
              <a:ext cx="68" cy="71"/>
            </a:xfrm>
            <a:custGeom>
              <a:avLst/>
              <a:gdLst>
                <a:gd name="T0" fmla="*/ 2 w 63"/>
                <a:gd name="T1" fmla="*/ 0 h 62"/>
                <a:gd name="T2" fmla="*/ 31 w 63"/>
                <a:gd name="T3" fmla="*/ 37 h 62"/>
                <a:gd name="T4" fmla="*/ 50 w 63"/>
                <a:gd name="T5" fmla="*/ 42 h 62"/>
                <a:gd name="T6" fmla="*/ 59 w 63"/>
                <a:gd name="T7" fmla="*/ 32 h 62"/>
                <a:gd name="T8" fmla="*/ 59 w 63"/>
                <a:gd name="T9" fmla="*/ 61 h 62"/>
                <a:gd name="T10" fmla="*/ 49 w 63"/>
                <a:gd name="T11" fmla="*/ 62 h 62"/>
                <a:gd name="T12" fmla="*/ 38 w 63"/>
                <a:gd name="T13" fmla="*/ 58 h 62"/>
                <a:gd name="T14" fmla="*/ 0 w 63"/>
                <a:gd name="T15" fmla="*/ 24 h 62"/>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2"/>
                <a:gd name="T26" fmla="*/ 63 w 63"/>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2">
                  <a:moveTo>
                    <a:pt x="2" y="0"/>
                  </a:moveTo>
                  <a:cubicBezTo>
                    <a:pt x="0" y="15"/>
                    <a:pt x="18" y="32"/>
                    <a:pt x="31" y="37"/>
                  </a:cubicBezTo>
                  <a:cubicBezTo>
                    <a:pt x="36" y="40"/>
                    <a:pt x="44" y="44"/>
                    <a:pt x="50" y="42"/>
                  </a:cubicBezTo>
                  <a:cubicBezTo>
                    <a:pt x="55" y="41"/>
                    <a:pt x="56" y="36"/>
                    <a:pt x="59" y="32"/>
                  </a:cubicBezTo>
                  <a:cubicBezTo>
                    <a:pt x="61" y="36"/>
                    <a:pt x="63" y="58"/>
                    <a:pt x="59" y="61"/>
                  </a:cubicBezTo>
                  <a:cubicBezTo>
                    <a:pt x="58" y="62"/>
                    <a:pt x="51" y="62"/>
                    <a:pt x="49" y="62"/>
                  </a:cubicBezTo>
                  <a:cubicBezTo>
                    <a:pt x="44" y="62"/>
                    <a:pt x="42" y="60"/>
                    <a:pt x="38" y="58"/>
                  </a:cubicBezTo>
                  <a:cubicBezTo>
                    <a:pt x="23" y="49"/>
                    <a:pt x="9" y="38"/>
                    <a:pt x="0" y="24"/>
                  </a:cubicBezTo>
                </a:path>
              </a:pathLst>
            </a:custGeom>
            <a:solidFill>
              <a:srgbClr val="EE6C4E"/>
            </a:solidFill>
            <a:ln w="9525">
              <a:noFill/>
              <a:round/>
              <a:headEnd/>
              <a:tailEnd/>
            </a:ln>
          </p:spPr>
          <p:txBody>
            <a:bodyPr/>
            <a:lstStyle/>
            <a:p>
              <a:endParaRPr lang="hu-HU"/>
            </a:p>
          </p:txBody>
        </p:sp>
        <p:sp>
          <p:nvSpPr>
            <p:cNvPr id="37374" name="Freeform 82"/>
            <p:cNvSpPr>
              <a:spLocks/>
            </p:cNvSpPr>
            <p:nvPr/>
          </p:nvSpPr>
          <p:spPr bwMode="auto">
            <a:xfrm>
              <a:off x="1819" y="441"/>
              <a:ext cx="58" cy="161"/>
            </a:xfrm>
            <a:custGeom>
              <a:avLst/>
              <a:gdLst>
                <a:gd name="T0" fmla="*/ 0 w 53"/>
                <a:gd name="T1" fmla="*/ 0 h 139"/>
                <a:gd name="T2" fmla="*/ 13 w 53"/>
                <a:gd name="T3" fmla="*/ 38 h 139"/>
                <a:gd name="T4" fmla="*/ 29 w 53"/>
                <a:gd name="T5" fmla="*/ 66 h 139"/>
                <a:gd name="T6" fmla="*/ 50 w 53"/>
                <a:gd name="T7" fmla="*/ 104 h 139"/>
                <a:gd name="T8" fmla="*/ 48 w 53"/>
                <a:gd name="T9" fmla="*/ 139 h 139"/>
                <a:gd name="T10" fmla="*/ 39 w 53"/>
                <a:gd name="T11" fmla="*/ 129 h 139"/>
                <a:gd name="T12" fmla="*/ 39 w 53"/>
                <a:gd name="T13" fmla="*/ 108 h 139"/>
                <a:gd name="T14" fmla="*/ 28 w 53"/>
                <a:gd name="T15" fmla="*/ 86 h 139"/>
                <a:gd name="T16" fmla="*/ 12 w 53"/>
                <a:gd name="T17" fmla="*/ 61 h 139"/>
                <a:gd name="T18" fmla="*/ 5 w 53"/>
                <a:gd name="T19" fmla="*/ 48 h 139"/>
                <a:gd name="T20" fmla="*/ 1 w 53"/>
                <a:gd name="T21" fmla="*/ 2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39"/>
                <a:gd name="T35" fmla="*/ 53 w 53"/>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39">
                  <a:moveTo>
                    <a:pt x="0" y="0"/>
                  </a:moveTo>
                  <a:cubicBezTo>
                    <a:pt x="0" y="14"/>
                    <a:pt x="8" y="26"/>
                    <a:pt x="13" y="38"/>
                  </a:cubicBezTo>
                  <a:cubicBezTo>
                    <a:pt x="18" y="48"/>
                    <a:pt x="21" y="58"/>
                    <a:pt x="29" y="66"/>
                  </a:cubicBezTo>
                  <a:cubicBezTo>
                    <a:pt x="39" y="77"/>
                    <a:pt x="47" y="89"/>
                    <a:pt x="50" y="104"/>
                  </a:cubicBezTo>
                  <a:cubicBezTo>
                    <a:pt x="52" y="113"/>
                    <a:pt x="53" y="132"/>
                    <a:pt x="48" y="139"/>
                  </a:cubicBezTo>
                  <a:cubicBezTo>
                    <a:pt x="42" y="137"/>
                    <a:pt x="41" y="136"/>
                    <a:pt x="39" y="129"/>
                  </a:cubicBezTo>
                  <a:cubicBezTo>
                    <a:pt x="38" y="122"/>
                    <a:pt x="39" y="115"/>
                    <a:pt x="39" y="108"/>
                  </a:cubicBezTo>
                  <a:cubicBezTo>
                    <a:pt x="38" y="98"/>
                    <a:pt x="35" y="93"/>
                    <a:pt x="28" y="86"/>
                  </a:cubicBezTo>
                  <a:cubicBezTo>
                    <a:pt x="22" y="78"/>
                    <a:pt x="18" y="70"/>
                    <a:pt x="12" y="61"/>
                  </a:cubicBezTo>
                  <a:cubicBezTo>
                    <a:pt x="10" y="57"/>
                    <a:pt x="7" y="53"/>
                    <a:pt x="5" y="48"/>
                  </a:cubicBezTo>
                  <a:cubicBezTo>
                    <a:pt x="3" y="39"/>
                    <a:pt x="4" y="30"/>
                    <a:pt x="1" y="21"/>
                  </a:cubicBezTo>
                </a:path>
              </a:pathLst>
            </a:custGeom>
            <a:solidFill>
              <a:srgbClr val="EE6C4E"/>
            </a:solidFill>
            <a:ln w="9525">
              <a:noFill/>
              <a:round/>
              <a:headEnd/>
              <a:tailEnd/>
            </a:ln>
          </p:spPr>
          <p:txBody>
            <a:bodyPr/>
            <a:lstStyle/>
            <a:p>
              <a:endParaRPr lang="hu-HU"/>
            </a:p>
          </p:txBody>
        </p:sp>
        <p:sp>
          <p:nvSpPr>
            <p:cNvPr id="37375" name="Freeform 83"/>
            <p:cNvSpPr>
              <a:spLocks/>
            </p:cNvSpPr>
            <p:nvPr/>
          </p:nvSpPr>
          <p:spPr bwMode="auto">
            <a:xfrm>
              <a:off x="2118" y="386"/>
              <a:ext cx="62" cy="28"/>
            </a:xfrm>
            <a:custGeom>
              <a:avLst/>
              <a:gdLst>
                <a:gd name="T0" fmla="*/ 16 w 58"/>
                <a:gd name="T1" fmla="*/ 24 h 24"/>
                <a:gd name="T2" fmla="*/ 42 w 58"/>
                <a:gd name="T3" fmla="*/ 14 h 24"/>
                <a:gd name="T4" fmla="*/ 46 w 58"/>
                <a:gd name="T5" fmla="*/ 2 h 24"/>
                <a:gd name="T6" fmla="*/ 0 w 58"/>
                <a:gd name="T7" fmla="*/ 21 h 24"/>
                <a:gd name="T8" fmla="*/ 0 60000 65536"/>
                <a:gd name="T9" fmla="*/ 0 60000 65536"/>
                <a:gd name="T10" fmla="*/ 0 60000 65536"/>
                <a:gd name="T11" fmla="*/ 0 60000 65536"/>
                <a:gd name="T12" fmla="*/ 0 w 58"/>
                <a:gd name="T13" fmla="*/ 0 h 24"/>
                <a:gd name="T14" fmla="*/ 58 w 58"/>
                <a:gd name="T15" fmla="*/ 24 h 24"/>
              </a:gdLst>
              <a:ahLst/>
              <a:cxnLst>
                <a:cxn ang="T8">
                  <a:pos x="T0" y="T1"/>
                </a:cxn>
                <a:cxn ang="T9">
                  <a:pos x="T2" y="T3"/>
                </a:cxn>
                <a:cxn ang="T10">
                  <a:pos x="T4" y="T5"/>
                </a:cxn>
                <a:cxn ang="T11">
                  <a:pos x="T6" y="T7"/>
                </a:cxn>
              </a:cxnLst>
              <a:rect l="T12" t="T13" r="T14" b="T15"/>
              <a:pathLst>
                <a:path w="58" h="24">
                  <a:moveTo>
                    <a:pt x="16" y="24"/>
                  </a:moveTo>
                  <a:cubicBezTo>
                    <a:pt x="22" y="24"/>
                    <a:pt x="34" y="16"/>
                    <a:pt x="42" y="14"/>
                  </a:cubicBezTo>
                  <a:cubicBezTo>
                    <a:pt x="49" y="12"/>
                    <a:pt x="58" y="6"/>
                    <a:pt x="46" y="2"/>
                  </a:cubicBezTo>
                  <a:cubicBezTo>
                    <a:pt x="35" y="0"/>
                    <a:pt x="6" y="11"/>
                    <a:pt x="0" y="21"/>
                  </a:cubicBezTo>
                </a:path>
              </a:pathLst>
            </a:custGeom>
            <a:solidFill>
              <a:srgbClr val="EE6C4E"/>
            </a:solidFill>
            <a:ln w="9525">
              <a:noFill/>
              <a:round/>
              <a:headEnd/>
              <a:tailEnd/>
            </a:ln>
          </p:spPr>
          <p:txBody>
            <a:bodyPr/>
            <a:lstStyle/>
            <a:p>
              <a:endParaRPr lang="hu-HU"/>
            </a:p>
          </p:txBody>
        </p:sp>
        <p:sp>
          <p:nvSpPr>
            <p:cNvPr id="37376" name="Freeform 84"/>
            <p:cNvSpPr>
              <a:spLocks/>
            </p:cNvSpPr>
            <p:nvPr/>
          </p:nvSpPr>
          <p:spPr bwMode="auto">
            <a:xfrm>
              <a:off x="2137" y="403"/>
              <a:ext cx="18" cy="15"/>
            </a:xfrm>
            <a:custGeom>
              <a:avLst/>
              <a:gdLst>
                <a:gd name="T0" fmla="*/ 13 w 17"/>
                <a:gd name="T1" fmla="*/ 0 h 13"/>
                <a:gd name="T2" fmla="*/ 17 w 17"/>
                <a:gd name="T3" fmla="*/ 11 h 13"/>
                <a:gd name="T4" fmla="*/ 0 w 17"/>
                <a:gd name="T5" fmla="*/ 9 h 13"/>
                <a:gd name="T6" fmla="*/ 0 60000 65536"/>
                <a:gd name="T7" fmla="*/ 0 60000 65536"/>
                <a:gd name="T8" fmla="*/ 0 60000 65536"/>
                <a:gd name="T9" fmla="*/ 0 w 17"/>
                <a:gd name="T10" fmla="*/ 0 h 13"/>
                <a:gd name="T11" fmla="*/ 17 w 17"/>
                <a:gd name="T12" fmla="*/ 13 h 13"/>
              </a:gdLst>
              <a:ahLst/>
              <a:cxnLst>
                <a:cxn ang="T6">
                  <a:pos x="T0" y="T1"/>
                </a:cxn>
                <a:cxn ang="T7">
                  <a:pos x="T2" y="T3"/>
                </a:cxn>
                <a:cxn ang="T8">
                  <a:pos x="T4" y="T5"/>
                </a:cxn>
              </a:cxnLst>
              <a:rect l="T9" t="T10" r="T11" b="T12"/>
              <a:pathLst>
                <a:path w="17" h="13">
                  <a:moveTo>
                    <a:pt x="13" y="0"/>
                  </a:moveTo>
                  <a:cubicBezTo>
                    <a:pt x="9" y="6"/>
                    <a:pt x="16" y="7"/>
                    <a:pt x="17" y="11"/>
                  </a:cubicBezTo>
                  <a:cubicBezTo>
                    <a:pt x="13" y="13"/>
                    <a:pt x="5" y="9"/>
                    <a:pt x="0" y="9"/>
                  </a:cubicBezTo>
                </a:path>
              </a:pathLst>
            </a:custGeom>
            <a:solidFill>
              <a:srgbClr val="EE6C4E"/>
            </a:solidFill>
            <a:ln w="9525">
              <a:noFill/>
              <a:round/>
              <a:headEnd/>
              <a:tailEnd/>
            </a:ln>
          </p:spPr>
          <p:txBody>
            <a:bodyPr/>
            <a:lstStyle/>
            <a:p>
              <a:endParaRPr lang="hu-HU"/>
            </a:p>
          </p:txBody>
        </p:sp>
        <p:sp>
          <p:nvSpPr>
            <p:cNvPr id="37377" name="Freeform 85"/>
            <p:cNvSpPr>
              <a:spLocks/>
            </p:cNvSpPr>
            <p:nvPr/>
          </p:nvSpPr>
          <p:spPr bwMode="auto">
            <a:xfrm>
              <a:off x="2247" y="448"/>
              <a:ext cx="58" cy="40"/>
            </a:xfrm>
            <a:custGeom>
              <a:avLst/>
              <a:gdLst>
                <a:gd name="T0" fmla="*/ 0 w 54"/>
                <a:gd name="T1" fmla="*/ 13 h 35"/>
                <a:gd name="T2" fmla="*/ 13 w 54"/>
                <a:gd name="T3" fmla="*/ 18 h 35"/>
                <a:gd name="T4" fmla="*/ 30 w 54"/>
                <a:gd name="T5" fmla="*/ 18 h 35"/>
                <a:gd name="T6" fmla="*/ 50 w 54"/>
                <a:gd name="T7" fmla="*/ 0 h 35"/>
                <a:gd name="T8" fmla="*/ 23 w 54"/>
                <a:gd name="T9" fmla="*/ 35 h 35"/>
                <a:gd name="T10" fmla="*/ 11 w 54"/>
                <a:gd name="T11" fmla="*/ 20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13"/>
                  </a:moveTo>
                  <a:cubicBezTo>
                    <a:pt x="6" y="12"/>
                    <a:pt x="8" y="17"/>
                    <a:pt x="13" y="18"/>
                  </a:cubicBezTo>
                  <a:cubicBezTo>
                    <a:pt x="19" y="21"/>
                    <a:pt x="24" y="19"/>
                    <a:pt x="30" y="18"/>
                  </a:cubicBezTo>
                  <a:cubicBezTo>
                    <a:pt x="43" y="14"/>
                    <a:pt x="45" y="12"/>
                    <a:pt x="50" y="0"/>
                  </a:cubicBezTo>
                  <a:cubicBezTo>
                    <a:pt x="54" y="19"/>
                    <a:pt x="34" y="23"/>
                    <a:pt x="23" y="35"/>
                  </a:cubicBezTo>
                  <a:cubicBezTo>
                    <a:pt x="19" y="31"/>
                    <a:pt x="15" y="24"/>
                    <a:pt x="11" y="20"/>
                  </a:cubicBezTo>
                </a:path>
              </a:pathLst>
            </a:custGeom>
            <a:solidFill>
              <a:srgbClr val="EE6C4E"/>
            </a:solidFill>
            <a:ln w="9525">
              <a:noFill/>
              <a:round/>
              <a:headEnd/>
              <a:tailEnd/>
            </a:ln>
          </p:spPr>
          <p:txBody>
            <a:bodyPr/>
            <a:lstStyle/>
            <a:p>
              <a:endParaRPr lang="hu-HU"/>
            </a:p>
          </p:txBody>
        </p:sp>
        <p:sp>
          <p:nvSpPr>
            <p:cNvPr id="37378" name="Freeform 86"/>
            <p:cNvSpPr>
              <a:spLocks/>
            </p:cNvSpPr>
            <p:nvPr/>
          </p:nvSpPr>
          <p:spPr bwMode="auto">
            <a:xfrm>
              <a:off x="2284" y="504"/>
              <a:ext cx="46" cy="65"/>
            </a:xfrm>
            <a:custGeom>
              <a:avLst/>
              <a:gdLst>
                <a:gd name="T0" fmla="*/ 6 w 42"/>
                <a:gd name="T1" fmla="*/ 18 h 56"/>
                <a:gd name="T2" fmla="*/ 11 w 42"/>
                <a:gd name="T3" fmla="*/ 56 h 56"/>
                <a:gd name="T4" fmla="*/ 26 w 42"/>
                <a:gd name="T5" fmla="*/ 24 h 56"/>
                <a:gd name="T6" fmla="*/ 35 w 42"/>
                <a:gd name="T7" fmla="*/ 0 h 56"/>
                <a:gd name="T8" fmla="*/ 21 w 42"/>
                <a:gd name="T9" fmla="*/ 15 h 56"/>
                <a:gd name="T10" fmla="*/ 0 w 42"/>
                <a:gd name="T11" fmla="*/ 5 h 56"/>
                <a:gd name="T12" fmla="*/ 0 60000 65536"/>
                <a:gd name="T13" fmla="*/ 0 60000 65536"/>
                <a:gd name="T14" fmla="*/ 0 60000 65536"/>
                <a:gd name="T15" fmla="*/ 0 60000 65536"/>
                <a:gd name="T16" fmla="*/ 0 60000 65536"/>
                <a:gd name="T17" fmla="*/ 0 60000 65536"/>
                <a:gd name="T18" fmla="*/ 0 w 42"/>
                <a:gd name="T19" fmla="*/ 0 h 56"/>
                <a:gd name="T20" fmla="*/ 42 w 4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2" h="56">
                  <a:moveTo>
                    <a:pt x="6" y="18"/>
                  </a:moveTo>
                  <a:cubicBezTo>
                    <a:pt x="7" y="31"/>
                    <a:pt x="11" y="43"/>
                    <a:pt x="11" y="56"/>
                  </a:cubicBezTo>
                  <a:cubicBezTo>
                    <a:pt x="14" y="45"/>
                    <a:pt x="18" y="34"/>
                    <a:pt x="26" y="24"/>
                  </a:cubicBezTo>
                  <a:cubicBezTo>
                    <a:pt x="33" y="16"/>
                    <a:pt x="42" y="13"/>
                    <a:pt x="35" y="0"/>
                  </a:cubicBezTo>
                  <a:cubicBezTo>
                    <a:pt x="38" y="10"/>
                    <a:pt x="30" y="15"/>
                    <a:pt x="21" y="15"/>
                  </a:cubicBezTo>
                  <a:cubicBezTo>
                    <a:pt x="10" y="16"/>
                    <a:pt x="10" y="7"/>
                    <a:pt x="0" y="5"/>
                  </a:cubicBezTo>
                </a:path>
              </a:pathLst>
            </a:custGeom>
            <a:solidFill>
              <a:srgbClr val="EE6C4E"/>
            </a:solidFill>
            <a:ln w="9525">
              <a:noFill/>
              <a:round/>
              <a:headEnd/>
              <a:tailEnd/>
            </a:ln>
          </p:spPr>
          <p:txBody>
            <a:bodyPr/>
            <a:lstStyle/>
            <a:p>
              <a:endParaRPr lang="hu-HU"/>
            </a:p>
          </p:txBody>
        </p:sp>
        <p:sp>
          <p:nvSpPr>
            <p:cNvPr id="37379" name="Freeform 87"/>
            <p:cNvSpPr>
              <a:spLocks/>
            </p:cNvSpPr>
            <p:nvPr/>
          </p:nvSpPr>
          <p:spPr bwMode="auto">
            <a:xfrm>
              <a:off x="1970" y="208"/>
              <a:ext cx="193" cy="82"/>
            </a:xfrm>
            <a:custGeom>
              <a:avLst/>
              <a:gdLst>
                <a:gd name="T0" fmla="*/ 33 w 178"/>
                <a:gd name="T1" fmla="*/ 57 h 71"/>
                <a:gd name="T2" fmla="*/ 53 w 178"/>
                <a:gd name="T3" fmla="*/ 64 h 71"/>
                <a:gd name="T4" fmla="*/ 81 w 178"/>
                <a:gd name="T5" fmla="*/ 66 h 71"/>
                <a:gd name="T6" fmla="*/ 138 w 178"/>
                <a:gd name="T7" fmla="*/ 65 h 71"/>
                <a:gd name="T8" fmla="*/ 166 w 178"/>
                <a:gd name="T9" fmla="*/ 65 h 71"/>
                <a:gd name="T10" fmla="*/ 172 w 178"/>
                <a:gd name="T11" fmla="*/ 48 h 71"/>
                <a:gd name="T12" fmla="*/ 142 w 178"/>
                <a:gd name="T13" fmla="*/ 0 h 71"/>
                <a:gd name="T14" fmla="*/ 144 w 178"/>
                <a:gd name="T15" fmla="*/ 46 h 71"/>
                <a:gd name="T16" fmla="*/ 90 w 178"/>
                <a:gd name="T17" fmla="*/ 45 h 71"/>
                <a:gd name="T18" fmla="*/ 34 w 178"/>
                <a:gd name="T19" fmla="*/ 42 h 71"/>
                <a:gd name="T20" fmla="*/ 0 w 178"/>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1"/>
                <a:gd name="T35" fmla="*/ 178 w 17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1">
                  <a:moveTo>
                    <a:pt x="33" y="57"/>
                  </a:moveTo>
                  <a:cubicBezTo>
                    <a:pt x="44" y="58"/>
                    <a:pt x="43" y="59"/>
                    <a:pt x="53" y="64"/>
                  </a:cubicBezTo>
                  <a:cubicBezTo>
                    <a:pt x="61" y="68"/>
                    <a:pt x="71" y="66"/>
                    <a:pt x="81" y="66"/>
                  </a:cubicBezTo>
                  <a:cubicBezTo>
                    <a:pt x="100" y="65"/>
                    <a:pt x="119" y="65"/>
                    <a:pt x="138" y="65"/>
                  </a:cubicBezTo>
                  <a:cubicBezTo>
                    <a:pt x="147" y="65"/>
                    <a:pt x="157" y="65"/>
                    <a:pt x="166" y="65"/>
                  </a:cubicBezTo>
                  <a:cubicBezTo>
                    <a:pt x="178" y="64"/>
                    <a:pt x="176" y="58"/>
                    <a:pt x="172" y="48"/>
                  </a:cubicBezTo>
                  <a:cubicBezTo>
                    <a:pt x="166" y="33"/>
                    <a:pt x="155" y="10"/>
                    <a:pt x="142" y="0"/>
                  </a:cubicBezTo>
                  <a:cubicBezTo>
                    <a:pt x="143" y="16"/>
                    <a:pt x="166" y="33"/>
                    <a:pt x="144" y="46"/>
                  </a:cubicBezTo>
                  <a:cubicBezTo>
                    <a:pt x="128" y="55"/>
                    <a:pt x="107" y="49"/>
                    <a:pt x="90" y="45"/>
                  </a:cubicBezTo>
                  <a:cubicBezTo>
                    <a:pt x="72" y="41"/>
                    <a:pt x="52" y="36"/>
                    <a:pt x="34" y="42"/>
                  </a:cubicBezTo>
                  <a:cubicBezTo>
                    <a:pt x="22" y="47"/>
                    <a:pt x="1" y="57"/>
                    <a:pt x="0" y="71"/>
                  </a:cubicBezTo>
                </a:path>
              </a:pathLst>
            </a:custGeom>
            <a:solidFill>
              <a:srgbClr val="EE6C4E"/>
            </a:solidFill>
            <a:ln w="9525">
              <a:noFill/>
              <a:round/>
              <a:headEnd/>
              <a:tailEnd/>
            </a:ln>
          </p:spPr>
          <p:txBody>
            <a:bodyPr/>
            <a:lstStyle/>
            <a:p>
              <a:endParaRPr lang="hu-HU"/>
            </a:p>
          </p:txBody>
        </p:sp>
        <p:sp>
          <p:nvSpPr>
            <p:cNvPr id="37380" name="Freeform 88"/>
            <p:cNvSpPr>
              <a:spLocks/>
            </p:cNvSpPr>
            <p:nvPr/>
          </p:nvSpPr>
          <p:spPr bwMode="auto">
            <a:xfrm>
              <a:off x="2032" y="112"/>
              <a:ext cx="37" cy="42"/>
            </a:xfrm>
            <a:custGeom>
              <a:avLst/>
              <a:gdLst>
                <a:gd name="T0" fmla="*/ 25 w 34"/>
                <a:gd name="T1" fmla="*/ 1 h 36"/>
                <a:gd name="T2" fmla="*/ 29 w 34"/>
                <a:gd name="T3" fmla="*/ 29 h 36"/>
                <a:gd name="T4" fmla="*/ 18 w 34"/>
                <a:gd name="T5" fmla="*/ 32 h 36"/>
                <a:gd name="T6" fmla="*/ 0 w 34"/>
                <a:gd name="T7" fmla="*/ 31 h 36"/>
                <a:gd name="T8" fmla="*/ 21 w 34"/>
                <a:gd name="T9" fmla="*/ 0 h 36"/>
                <a:gd name="T10" fmla="*/ 0 60000 65536"/>
                <a:gd name="T11" fmla="*/ 0 60000 65536"/>
                <a:gd name="T12" fmla="*/ 0 60000 65536"/>
                <a:gd name="T13" fmla="*/ 0 60000 65536"/>
                <a:gd name="T14" fmla="*/ 0 60000 65536"/>
                <a:gd name="T15" fmla="*/ 0 w 34"/>
                <a:gd name="T16" fmla="*/ 0 h 36"/>
                <a:gd name="T17" fmla="*/ 34 w 34"/>
                <a:gd name="T18" fmla="*/ 36 h 36"/>
              </a:gdLst>
              <a:ahLst/>
              <a:cxnLst>
                <a:cxn ang="T10">
                  <a:pos x="T0" y="T1"/>
                </a:cxn>
                <a:cxn ang="T11">
                  <a:pos x="T2" y="T3"/>
                </a:cxn>
                <a:cxn ang="T12">
                  <a:pos x="T4" y="T5"/>
                </a:cxn>
                <a:cxn ang="T13">
                  <a:pos x="T6" y="T7"/>
                </a:cxn>
                <a:cxn ang="T14">
                  <a:pos x="T8" y="T9"/>
                </a:cxn>
              </a:cxnLst>
              <a:rect l="T15" t="T16" r="T17" b="T18"/>
              <a:pathLst>
                <a:path w="34" h="36">
                  <a:moveTo>
                    <a:pt x="25" y="1"/>
                  </a:moveTo>
                  <a:cubicBezTo>
                    <a:pt x="34" y="7"/>
                    <a:pt x="32" y="20"/>
                    <a:pt x="29" y="29"/>
                  </a:cubicBezTo>
                  <a:cubicBezTo>
                    <a:pt x="25" y="36"/>
                    <a:pt x="26" y="34"/>
                    <a:pt x="18" y="32"/>
                  </a:cubicBezTo>
                  <a:cubicBezTo>
                    <a:pt x="12" y="31"/>
                    <a:pt x="6" y="32"/>
                    <a:pt x="0" y="31"/>
                  </a:cubicBezTo>
                  <a:cubicBezTo>
                    <a:pt x="11" y="24"/>
                    <a:pt x="28" y="17"/>
                    <a:pt x="21" y="0"/>
                  </a:cubicBezTo>
                </a:path>
              </a:pathLst>
            </a:custGeom>
            <a:solidFill>
              <a:srgbClr val="EE6C4E"/>
            </a:solidFill>
            <a:ln w="9525">
              <a:noFill/>
              <a:round/>
              <a:headEnd/>
              <a:tailEnd/>
            </a:ln>
          </p:spPr>
          <p:txBody>
            <a:bodyPr/>
            <a:lstStyle/>
            <a:p>
              <a:endParaRPr lang="hu-HU"/>
            </a:p>
          </p:txBody>
        </p:sp>
        <p:sp>
          <p:nvSpPr>
            <p:cNvPr id="37381" name="Freeform 89"/>
            <p:cNvSpPr>
              <a:spLocks/>
            </p:cNvSpPr>
            <p:nvPr/>
          </p:nvSpPr>
          <p:spPr bwMode="auto">
            <a:xfrm>
              <a:off x="2002" y="101"/>
              <a:ext cx="22" cy="44"/>
            </a:xfrm>
            <a:custGeom>
              <a:avLst/>
              <a:gdLst>
                <a:gd name="T0" fmla="*/ 1 w 21"/>
                <a:gd name="T1" fmla="*/ 2 h 38"/>
                <a:gd name="T2" fmla="*/ 0 w 21"/>
                <a:gd name="T3" fmla="*/ 38 h 38"/>
                <a:gd name="T4" fmla="*/ 2 w 21"/>
                <a:gd name="T5" fmla="*/ 1 h 38"/>
                <a:gd name="T6" fmla="*/ 0 60000 65536"/>
                <a:gd name="T7" fmla="*/ 0 60000 65536"/>
                <a:gd name="T8" fmla="*/ 0 60000 65536"/>
                <a:gd name="T9" fmla="*/ 0 w 21"/>
                <a:gd name="T10" fmla="*/ 0 h 38"/>
                <a:gd name="T11" fmla="*/ 21 w 21"/>
                <a:gd name="T12" fmla="*/ 38 h 38"/>
              </a:gdLst>
              <a:ahLst/>
              <a:cxnLst>
                <a:cxn ang="T6">
                  <a:pos x="T0" y="T1"/>
                </a:cxn>
                <a:cxn ang="T7">
                  <a:pos x="T2" y="T3"/>
                </a:cxn>
                <a:cxn ang="T8">
                  <a:pos x="T4" y="T5"/>
                </a:cxn>
              </a:cxnLst>
              <a:rect l="T9" t="T10" r="T11" b="T12"/>
              <a:pathLst>
                <a:path w="21" h="38">
                  <a:moveTo>
                    <a:pt x="1" y="2"/>
                  </a:moveTo>
                  <a:cubicBezTo>
                    <a:pt x="21" y="0"/>
                    <a:pt x="19" y="35"/>
                    <a:pt x="0" y="38"/>
                  </a:cubicBezTo>
                  <a:cubicBezTo>
                    <a:pt x="11" y="23"/>
                    <a:pt x="4" y="17"/>
                    <a:pt x="2" y="1"/>
                  </a:cubicBezTo>
                </a:path>
              </a:pathLst>
            </a:custGeom>
            <a:solidFill>
              <a:srgbClr val="EE6C4E"/>
            </a:solidFill>
            <a:ln w="9525">
              <a:noFill/>
              <a:round/>
              <a:headEnd/>
              <a:tailEnd/>
            </a:ln>
          </p:spPr>
          <p:txBody>
            <a:bodyPr/>
            <a:lstStyle/>
            <a:p>
              <a:endParaRPr lang="hu-HU"/>
            </a:p>
          </p:txBody>
        </p:sp>
        <p:sp>
          <p:nvSpPr>
            <p:cNvPr id="37382" name="Freeform 90"/>
            <p:cNvSpPr>
              <a:spLocks/>
            </p:cNvSpPr>
            <p:nvPr/>
          </p:nvSpPr>
          <p:spPr bwMode="auto">
            <a:xfrm>
              <a:off x="1922" y="117"/>
              <a:ext cx="29" cy="37"/>
            </a:xfrm>
            <a:custGeom>
              <a:avLst/>
              <a:gdLst>
                <a:gd name="T0" fmla="*/ 4 w 26"/>
                <a:gd name="T1" fmla="*/ 4 h 32"/>
                <a:gd name="T2" fmla="*/ 26 w 26"/>
                <a:gd name="T3" fmla="*/ 31 h 32"/>
                <a:gd name="T4" fmla="*/ 10 w 26"/>
                <a:gd name="T5" fmla="*/ 30 h 32"/>
                <a:gd name="T6" fmla="*/ 0 w 26"/>
                <a:gd name="T7" fmla="*/ 3 h 32"/>
                <a:gd name="T8" fmla="*/ 0 60000 65536"/>
                <a:gd name="T9" fmla="*/ 0 60000 65536"/>
                <a:gd name="T10" fmla="*/ 0 60000 65536"/>
                <a:gd name="T11" fmla="*/ 0 60000 65536"/>
                <a:gd name="T12" fmla="*/ 0 w 26"/>
                <a:gd name="T13" fmla="*/ 0 h 32"/>
                <a:gd name="T14" fmla="*/ 26 w 26"/>
                <a:gd name="T15" fmla="*/ 32 h 32"/>
              </a:gdLst>
              <a:ahLst/>
              <a:cxnLst>
                <a:cxn ang="T8">
                  <a:pos x="T0" y="T1"/>
                </a:cxn>
                <a:cxn ang="T9">
                  <a:pos x="T2" y="T3"/>
                </a:cxn>
                <a:cxn ang="T10">
                  <a:pos x="T4" y="T5"/>
                </a:cxn>
                <a:cxn ang="T11">
                  <a:pos x="T6" y="T7"/>
                </a:cxn>
              </a:cxnLst>
              <a:rect l="T12" t="T13" r="T14" b="T15"/>
              <a:pathLst>
                <a:path w="26" h="32">
                  <a:moveTo>
                    <a:pt x="4" y="4"/>
                  </a:moveTo>
                  <a:cubicBezTo>
                    <a:pt x="17" y="0"/>
                    <a:pt x="14" y="26"/>
                    <a:pt x="26" y="31"/>
                  </a:cubicBezTo>
                  <a:cubicBezTo>
                    <a:pt x="22" y="32"/>
                    <a:pt x="15" y="30"/>
                    <a:pt x="10" y="30"/>
                  </a:cubicBezTo>
                  <a:cubicBezTo>
                    <a:pt x="9" y="17"/>
                    <a:pt x="11" y="12"/>
                    <a:pt x="0" y="3"/>
                  </a:cubicBezTo>
                </a:path>
              </a:pathLst>
            </a:custGeom>
            <a:solidFill>
              <a:srgbClr val="EE6C4E"/>
            </a:solidFill>
            <a:ln w="9525">
              <a:noFill/>
              <a:round/>
              <a:headEnd/>
              <a:tailEnd/>
            </a:ln>
          </p:spPr>
          <p:txBody>
            <a:bodyPr/>
            <a:lstStyle/>
            <a:p>
              <a:endParaRPr lang="hu-HU"/>
            </a:p>
          </p:txBody>
        </p:sp>
        <p:sp>
          <p:nvSpPr>
            <p:cNvPr id="37383" name="Freeform 91"/>
            <p:cNvSpPr>
              <a:spLocks/>
            </p:cNvSpPr>
            <p:nvPr/>
          </p:nvSpPr>
          <p:spPr bwMode="auto">
            <a:xfrm>
              <a:off x="2083" y="1141"/>
              <a:ext cx="105" cy="37"/>
            </a:xfrm>
            <a:custGeom>
              <a:avLst/>
              <a:gdLst>
                <a:gd name="T0" fmla="*/ 7 w 97"/>
                <a:gd name="T1" fmla="*/ 4 h 32"/>
                <a:gd name="T2" fmla="*/ 33 w 97"/>
                <a:gd name="T3" fmla="*/ 20 h 32"/>
                <a:gd name="T4" fmla="*/ 41 w 97"/>
                <a:gd name="T5" fmla="*/ 29 h 32"/>
                <a:gd name="T6" fmla="*/ 55 w 97"/>
                <a:gd name="T7" fmla="*/ 29 h 32"/>
                <a:gd name="T8" fmla="*/ 96 w 97"/>
                <a:gd name="T9" fmla="*/ 16 h 32"/>
                <a:gd name="T10" fmla="*/ 54 w 97"/>
                <a:gd name="T11" fmla="*/ 11 h 32"/>
                <a:gd name="T12" fmla="*/ 0 w 97"/>
                <a:gd name="T13" fmla="*/ 1 h 32"/>
                <a:gd name="T14" fmla="*/ 0 60000 65536"/>
                <a:gd name="T15" fmla="*/ 0 60000 65536"/>
                <a:gd name="T16" fmla="*/ 0 60000 65536"/>
                <a:gd name="T17" fmla="*/ 0 60000 65536"/>
                <a:gd name="T18" fmla="*/ 0 60000 65536"/>
                <a:gd name="T19" fmla="*/ 0 60000 65536"/>
                <a:gd name="T20" fmla="*/ 0 60000 65536"/>
                <a:gd name="T21" fmla="*/ 0 w 97"/>
                <a:gd name="T22" fmla="*/ 0 h 32"/>
                <a:gd name="T23" fmla="*/ 97 w 9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32">
                  <a:moveTo>
                    <a:pt x="7" y="4"/>
                  </a:moveTo>
                  <a:cubicBezTo>
                    <a:pt x="16" y="6"/>
                    <a:pt x="26" y="12"/>
                    <a:pt x="33" y="20"/>
                  </a:cubicBezTo>
                  <a:cubicBezTo>
                    <a:pt x="35" y="23"/>
                    <a:pt x="37" y="27"/>
                    <a:pt x="41" y="29"/>
                  </a:cubicBezTo>
                  <a:cubicBezTo>
                    <a:pt x="44" y="30"/>
                    <a:pt x="52" y="29"/>
                    <a:pt x="55" y="29"/>
                  </a:cubicBezTo>
                  <a:cubicBezTo>
                    <a:pt x="67" y="29"/>
                    <a:pt x="97" y="32"/>
                    <a:pt x="96" y="16"/>
                  </a:cubicBezTo>
                  <a:cubicBezTo>
                    <a:pt x="82" y="15"/>
                    <a:pt x="68" y="13"/>
                    <a:pt x="54" y="11"/>
                  </a:cubicBezTo>
                  <a:cubicBezTo>
                    <a:pt x="37" y="8"/>
                    <a:pt x="17" y="0"/>
                    <a:pt x="0" y="1"/>
                  </a:cubicBezTo>
                </a:path>
              </a:pathLst>
            </a:custGeom>
            <a:solidFill>
              <a:srgbClr val="EE6C4E"/>
            </a:solidFill>
            <a:ln w="9525">
              <a:noFill/>
              <a:round/>
              <a:headEnd/>
              <a:tailEnd/>
            </a:ln>
          </p:spPr>
          <p:txBody>
            <a:bodyPr/>
            <a:lstStyle/>
            <a:p>
              <a:endParaRPr lang="hu-HU"/>
            </a:p>
          </p:txBody>
        </p:sp>
        <p:sp>
          <p:nvSpPr>
            <p:cNvPr id="37384" name="Freeform 92"/>
            <p:cNvSpPr>
              <a:spLocks/>
            </p:cNvSpPr>
            <p:nvPr/>
          </p:nvSpPr>
          <p:spPr bwMode="auto">
            <a:xfrm>
              <a:off x="2282" y="600"/>
              <a:ext cx="33" cy="95"/>
            </a:xfrm>
            <a:custGeom>
              <a:avLst/>
              <a:gdLst>
                <a:gd name="T0" fmla="*/ 14 w 30"/>
                <a:gd name="T1" fmla="*/ 10 h 82"/>
                <a:gd name="T2" fmla="*/ 9 w 30"/>
                <a:gd name="T3" fmla="*/ 43 h 82"/>
                <a:gd name="T4" fmla="*/ 29 w 30"/>
                <a:gd name="T5" fmla="*/ 82 h 82"/>
                <a:gd name="T6" fmla="*/ 20 w 30"/>
                <a:gd name="T7" fmla="*/ 30 h 82"/>
                <a:gd name="T8" fmla="*/ 17 w 30"/>
                <a:gd name="T9" fmla="*/ 0 h 82"/>
                <a:gd name="T10" fmla="*/ 0 60000 65536"/>
                <a:gd name="T11" fmla="*/ 0 60000 65536"/>
                <a:gd name="T12" fmla="*/ 0 60000 65536"/>
                <a:gd name="T13" fmla="*/ 0 60000 65536"/>
                <a:gd name="T14" fmla="*/ 0 60000 65536"/>
                <a:gd name="T15" fmla="*/ 0 w 30"/>
                <a:gd name="T16" fmla="*/ 0 h 82"/>
                <a:gd name="T17" fmla="*/ 30 w 30"/>
                <a:gd name="T18" fmla="*/ 82 h 82"/>
              </a:gdLst>
              <a:ahLst/>
              <a:cxnLst>
                <a:cxn ang="T10">
                  <a:pos x="T0" y="T1"/>
                </a:cxn>
                <a:cxn ang="T11">
                  <a:pos x="T2" y="T3"/>
                </a:cxn>
                <a:cxn ang="T12">
                  <a:pos x="T4" y="T5"/>
                </a:cxn>
                <a:cxn ang="T13">
                  <a:pos x="T6" y="T7"/>
                </a:cxn>
                <a:cxn ang="T14">
                  <a:pos x="T8" y="T9"/>
                </a:cxn>
              </a:cxnLst>
              <a:rect l="T15" t="T16" r="T17" b="T18"/>
              <a:pathLst>
                <a:path w="30" h="82">
                  <a:moveTo>
                    <a:pt x="14" y="10"/>
                  </a:moveTo>
                  <a:cubicBezTo>
                    <a:pt x="0" y="24"/>
                    <a:pt x="0" y="26"/>
                    <a:pt x="9" y="43"/>
                  </a:cubicBezTo>
                  <a:cubicBezTo>
                    <a:pt x="16" y="54"/>
                    <a:pt x="25" y="69"/>
                    <a:pt x="29" y="82"/>
                  </a:cubicBezTo>
                  <a:cubicBezTo>
                    <a:pt x="30" y="65"/>
                    <a:pt x="20" y="48"/>
                    <a:pt x="20" y="30"/>
                  </a:cubicBezTo>
                  <a:cubicBezTo>
                    <a:pt x="21" y="19"/>
                    <a:pt x="23" y="11"/>
                    <a:pt x="17" y="0"/>
                  </a:cubicBezTo>
                </a:path>
              </a:pathLst>
            </a:custGeom>
            <a:solidFill>
              <a:srgbClr val="F5BDC5"/>
            </a:solidFill>
            <a:ln w="9525">
              <a:noFill/>
              <a:round/>
              <a:headEnd/>
              <a:tailEnd/>
            </a:ln>
          </p:spPr>
          <p:txBody>
            <a:bodyPr/>
            <a:lstStyle/>
            <a:p>
              <a:endParaRPr lang="hu-HU"/>
            </a:p>
          </p:txBody>
        </p:sp>
        <p:sp>
          <p:nvSpPr>
            <p:cNvPr id="37385" name="Freeform 93"/>
            <p:cNvSpPr>
              <a:spLocks/>
            </p:cNvSpPr>
            <p:nvPr/>
          </p:nvSpPr>
          <p:spPr bwMode="auto">
            <a:xfrm>
              <a:off x="1754" y="868"/>
              <a:ext cx="98" cy="166"/>
            </a:xfrm>
            <a:custGeom>
              <a:avLst/>
              <a:gdLst>
                <a:gd name="T0" fmla="*/ 47 w 90"/>
                <a:gd name="T1" fmla="*/ 5 h 144"/>
                <a:gd name="T2" fmla="*/ 33 w 90"/>
                <a:gd name="T3" fmla="*/ 44 h 144"/>
                <a:gd name="T4" fmla="*/ 28 w 90"/>
                <a:gd name="T5" fmla="*/ 79 h 144"/>
                <a:gd name="T6" fmla="*/ 16 w 90"/>
                <a:gd name="T7" fmla="*/ 99 h 144"/>
                <a:gd name="T8" fmla="*/ 1 w 90"/>
                <a:gd name="T9" fmla="*/ 113 h 144"/>
                <a:gd name="T10" fmla="*/ 46 w 90"/>
                <a:gd name="T11" fmla="*/ 144 h 144"/>
                <a:gd name="T12" fmla="*/ 43 w 90"/>
                <a:gd name="T13" fmla="*/ 83 h 144"/>
                <a:gd name="T14" fmla="*/ 56 w 90"/>
                <a:gd name="T15" fmla="*/ 56 h 144"/>
                <a:gd name="T16" fmla="*/ 90 w 90"/>
                <a:gd name="T17" fmla="*/ 62 h 144"/>
                <a:gd name="T18" fmla="*/ 47 w 90"/>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44"/>
                <a:gd name="T32" fmla="*/ 90 w 90"/>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44">
                  <a:moveTo>
                    <a:pt x="47" y="5"/>
                  </a:moveTo>
                  <a:cubicBezTo>
                    <a:pt x="49" y="20"/>
                    <a:pt x="37" y="31"/>
                    <a:pt x="33" y="44"/>
                  </a:cubicBezTo>
                  <a:cubicBezTo>
                    <a:pt x="30" y="53"/>
                    <a:pt x="33" y="66"/>
                    <a:pt x="28" y="79"/>
                  </a:cubicBezTo>
                  <a:cubicBezTo>
                    <a:pt x="25" y="86"/>
                    <a:pt x="21" y="93"/>
                    <a:pt x="16" y="99"/>
                  </a:cubicBezTo>
                  <a:cubicBezTo>
                    <a:pt x="10" y="105"/>
                    <a:pt x="0" y="105"/>
                    <a:pt x="1" y="113"/>
                  </a:cubicBezTo>
                  <a:cubicBezTo>
                    <a:pt x="2" y="127"/>
                    <a:pt x="36" y="141"/>
                    <a:pt x="46" y="144"/>
                  </a:cubicBezTo>
                  <a:cubicBezTo>
                    <a:pt x="23" y="122"/>
                    <a:pt x="29" y="107"/>
                    <a:pt x="43" y="83"/>
                  </a:cubicBezTo>
                  <a:cubicBezTo>
                    <a:pt x="46" y="77"/>
                    <a:pt x="50" y="59"/>
                    <a:pt x="56" y="56"/>
                  </a:cubicBezTo>
                  <a:cubicBezTo>
                    <a:pt x="63" y="52"/>
                    <a:pt x="82" y="61"/>
                    <a:pt x="90" y="62"/>
                  </a:cubicBezTo>
                  <a:cubicBezTo>
                    <a:pt x="88" y="39"/>
                    <a:pt x="47" y="22"/>
                    <a:pt x="47" y="0"/>
                  </a:cubicBezTo>
                </a:path>
              </a:pathLst>
            </a:custGeom>
            <a:solidFill>
              <a:srgbClr val="F9D1D6"/>
            </a:solidFill>
            <a:ln w="9525">
              <a:noFill/>
              <a:round/>
              <a:headEnd/>
              <a:tailEnd/>
            </a:ln>
          </p:spPr>
          <p:txBody>
            <a:bodyPr/>
            <a:lstStyle/>
            <a:p>
              <a:endParaRPr lang="hu-HU"/>
            </a:p>
          </p:txBody>
        </p:sp>
        <p:sp>
          <p:nvSpPr>
            <p:cNvPr id="37386" name="Freeform 94"/>
            <p:cNvSpPr>
              <a:spLocks/>
            </p:cNvSpPr>
            <p:nvPr/>
          </p:nvSpPr>
          <p:spPr bwMode="auto">
            <a:xfrm>
              <a:off x="2172" y="843"/>
              <a:ext cx="233" cy="310"/>
            </a:xfrm>
            <a:custGeom>
              <a:avLst/>
              <a:gdLst>
                <a:gd name="T0" fmla="*/ 94 w 215"/>
                <a:gd name="T1" fmla="*/ 256 h 268"/>
                <a:gd name="T2" fmla="*/ 158 w 215"/>
                <a:gd name="T3" fmla="*/ 223 h 268"/>
                <a:gd name="T4" fmla="*/ 199 w 215"/>
                <a:gd name="T5" fmla="*/ 161 h 268"/>
                <a:gd name="T6" fmla="*/ 194 w 215"/>
                <a:gd name="T7" fmla="*/ 0 h 268"/>
                <a:gd name="T8" fmla="*/ 201 w 215"/>
                <a:gd name="T9" fmla="*/ 96 h 268"/>
                <a:gd name="T10" fmla="*/ 174 w 215"/>
                <a:gd name="T11" fmla="*/ 172 h 268"/>
                <a:gd name="T12" fmla="*/ 91 w 215"/>
                <a:gd name="T13" fmla="*/ 247 h 268"/>
                <a:gd name="T14" fmla="*/ 38 w 215"/>
                <a:gd name="T15" fmla="*/ 257 h 268"/>
                <a:gd name="T16" fmla="*/ 0 w 215"/>
                <a:gd name="T17" fmla="*/ 263 h 268"/>
                <a:gd name="T18" fmla="*/ 76 w 215"/>
                <a:gd name="T19" fmla="*/ 258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268"/>
                <a:gd name="T32" fmla="*/ 215 w 215"/>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268">
                  <a:moveTo>
                    <a:pt x="94" y="256"/>
                  </a:moveTo>
                  <a:cubicBezTo>
                    <a:pt x="117" y="247"/>
                    <a:pt x="139" y="240"/>
                    <a:pt x="158" y="223"/>
                  </a:cubicBezTo>
                  <a:cubicBezTo>
                    <a:pt x="176" y="207"/>
                    <a:pt x="191" y="183"/>
                    <a:pt x="199" y="161"/>
                  </a:cubicBezTo>
                  <a:cubicBezTo>
                    <a:pt x="214" y="118"/>
                    <a:pt x="215" y="51"/>
                    <a:pt x="194" y="0"/>
                  </a:cubicBezTo>
                  <a:cubicBezTo>
                    <a:pt x="200" y="24"/>
                    <a:pt x="203" y="73"/>
                    <a:pt x="201" y="96"/>
                  </a:cubicBezTo>
                  <a:cubicBezTo>
                    <a:pt x="198" y="128"/>
                    <a:pt x="187" y="143"/>
                    <a:pt x="174" y="172"/>
                  </a:cubicBezTo>
                  <a:cubicBezTo>
                    <a:pt x="158" y="206"/>
                    <a:pt x="127" y="232"/>
                    <a:pt x="91" y="247"/>
                  </a:cubicBezTo>
                  <a:cubicBezTo>
                    <a:pt x="70" y="255"/>
                    <a:pt x="59" y="257"/>
                    <a:pt x="38" y="257"/>
                  </a:cubicBezTo>
                  <a:cubicBezTo>
                    <a:pt x="29" y="257"/>
                    <a:pt x="11" y="263"/>
                    <a:pt x="0" y="263"/>
                  </a:cubicBezTo>
                  <a:cubicBezTo>
                    <a:pt x="19" y="265"/>
                    <a:pt x="60" y="268"/>
                    <a:pt x="76" y="258"/>
                  </a:cubicBezTo>
                </a:path>
              </a:pathLst>
            </a:custGeom>
            <a:solidFill>
              <a:srgbClr val="F7C8CF"/>
            </a:solidFill>
            <a:ln w="9525">
              <a:noFill/>
              <a:round/>
              <a:headEnd/>
              <a:tailEnd/>
            </a:ln>
          </p:spPr>
          <p:txBody>
            <a:bodyPr/>
            <a:lstStyle/>
            <a:p>
              <a:endParaRPr lang="hu-HU"/>
            </a:p>
          </p:txBody>
        </p:sp>
        <p:sp>
          <p:nvSpPr>
            <p:cNvPr id="37387" name="Freeform 95"/>
            <p:cNvSpPr>
              <a:spLocks/>
            </p:cNvSpPr>
            <p:nvPr/>
          </p:nvSpPr>
          <p:spPr bwMode="auto">
            <a:xfrm>
              <a:off x="1923" y="1003"/>
              <a:ext cx="302" cy="107"/>
            </a:xfrm>
            <a:custGeom>
              <a:avLst/>
              <a:gdLst>
                <a:gd name="T0" fmla="*/ 0 w 278"/>
                <a:gd name="T1" fmla="*/ 0 h 93"/>
                <a:gd name="T2" fmla="*/ 278 w 278"/>
                <a:gd name="T3" fmla="*/ 70 h 93"/>
                <a:gd name="T4" fmla="*/ 0 w 278"/>
                <a:gd name="T5" fmla="*/ 0 h 93"/>
                <a:gd name="T6" fmla="*/ 0 60000 65536"/>
                <a:gd name="T7" fmla="*/ 0 60000 65536"/>
                <a:gd name="T8" fmla="*/ 0 60000 65536"/>
                <a:gd name="T9" fmla="*/ 0 w 278"/>
                <a:gd name="T10" fmla="*/ 0 h 93"/>
                <a:gd name="T11" fmla="*/ 278 w 278"/>
                <a:gd name="T12" fmla="*/ 93 h 93"/>
              </a:gdLst>
              <a:ahLst/>
              <a:cxnLst>
                <a:cxn ang="T6">
                  <a:pos x="T0" y="T1"/>
                </a:cxn>
                <a:cxn ang="T7">
                  <a:pos x="T2" y="T3"/>
                </a:cxn>
                <a:cxn ang="T8">
                  <a:pos x="T4" y="T5"/>
                </a:cxn>
              </a:cxnLst>
              <a:rect l="T9" t="T10" r="T11" b="T12"/>
              <a:pathLst>
                <a:path w="278" h="93">
                  <a:moveTo>
                    <a:pt x="0" y="0"/>
                  </a:moveTo>
                  <a:cubicBezTo>
                    <a:pt x="30" y="21"/>
                    <a:pt x="152" y="93"/>
                    <a:pt x="278" y="70"/>
                  </a:cubicBezTo>
                  <a:cubicBezTo>
                    <a:pt x="236" y="83"/>
                    <a:pt x="105" y="93"/>
                    <a:pt x="0" y="0"/>
                  </a:cubicBezTo>
                  <a:close/>
                </a:path>
              </a:pathLst>
            </a:custGeom>
            <a:solidFill>
              <a:srgbClr val="FEF8F8"/>
            </a:solidFill>
            <a:ln w="9525">
              <a:noFill/>
              <a:round/>
              <a:headEnd/>
              <a:tailEnd/>
            </a:ln>
          </p:spPr>
          <p:txBody>
            <a:bodyPr/>
            <a:lstStyle/>
            <a:p>
              <a:endParaRPr lang="hu-HU"/>
            </a:p>
          </p:txBody>
        </p:sp>
        <p:sp>
          <p:nvSpPr>
            <p:cNvPr id="37388" name="Freeform 96"/>
            <p:cNvSpPr>
              <a:spLocks/>
            </p:cNvSpPr>
            <p:nvPr/>
          </p:nvSpPr>
          <p:spPr bwMode="auto">
            <a:xfrm>
              <a:off x="2068" y="351"/>
              <a:ext cx="189" cy="136"/>
            </a:xfrm>
            <a:custGeom>
              <a:avLst/>
              <a:gdLst>
                <a:gd name="T0" fmla="*/ 0 w 175"/>
                <a:gd name="T1" fmla="*/ 118 h 118"/>
                <a:gd name="T2" fmla="*/ 175 w 175"/>
                <a:gd name="T3" fmla="*/ 37 h 118"/>
                <a:gd name="T4" fmla="*/ 0 60000 65536"/>
                <a:gd name="T5" fmla="*/ 0 60000 65536"/>
                <a:gd name="T6" fmla="*/ 0 w 175"/>
                <a:gd name="T7" fmla="*/ 0 h 118"/>
                <a:gd name="T8" fmla="*/ 175 w 175"/>
                <a:gd name="T9" fmla="*/ 118 h 118"/>
              </a:gdLst>
              <a:ahLst/>
              <a:cxnLst>
                <a:cxn ang="T4">
                  <a:pos x="T0" y="T1"/>
                </a:cxn>
                <a:cxn ang="T5">
                  <a:pos x="T2" y="T3"/>
                </a:cxn>
              </a:cxnLst>
              <a:rect l="T6" t="T7" r="T8" b="T9"/>
              <a:pathLst>
                <a:path w="175" h="118">
                  <a:moveTo>
                    <a:pt x="0" y="118"/>
                  </a:moveTo>
                  <a:cubicBezTo>
                    <a:pt x="30" y="0"/>
                    <a:pt x="113" y="36"/>
                    <a:pt x="175" y="37"/>
                  </a:cubicBezTo>
                </a:path>
              </a:pathLst>
            </a:custGeom>
            <a:noFill/>
            <a:ln w="6350" cap="rnd">
              <a:solidFill>
                <a:srgbClr val="FFFFFF"/>
              </a:solidFill>
              <a:prstDash val="solid"/>
              <a:round/>
              <a:headEnd/>
              <a:tailEnd/>
            </a:ln>
          </p:spPr>
          <p:txBody>
            <a:bodyPr/>
            <a:lstStyle/>
            <a:p>
              <a:endParaRPr lang="hu-HU"/>
            </a:p>
          </p:txBody>
        </p:sp>
        <p:sp>
          <p:nvSpPr>
            <p:cNvPr id="37389" name="Freeform 97"/>
            <p:cNvSpPr>
              <a:spLocks/>
            </p:cNvSpPr>
            <p:nvPr/>
          </p:nvSpPr>
          <p:spPr bwMode="auto">
            <a:xfrm>
              <a:off x="2051" y="375"/>
              <a:ext cx="210" cy="168"/>
            </a:xfrm>
            <a:custGeom>
              <a:avLst/>
              <a:gdLst>
                <a:gd name="T0" fmla="*/ 14 w 193"/>
                <a:gd name="T1" fmla="*/ 95 h 145"/>
                <a:gd name="T2" fmla="*/ 11 w 193"/>
                <a:gd name="T3" fmla="*/ 104 h 145"/>
                <a:gd name="T4" fmla="*/ 0 w 193"/>
                <a:gd name="T5" fmla="*/ 144 h 145"/>
                <a:gd name="T6" fmla="*/ 4 w 193"/>
                <a:gd name="T7" fmla="*/ 145 h 145"/>
                <a:gd name="T8" fmla="*/ 15 w 193"/>
                <a:gd name="T9" fmla="*/ 105 h 145"/>
                <a:gd name="T10" fmla="*/ 18 w 193"/>
                <a:gd name="T11" fmla="*/ 96 h 145"/>
                <a:gd name="T12" fmla="*/ 158 w 193"/>
                <a:gd name="T13" fmla="*/ 13 h 145"/>
                <a:gd name="T14" fmla="*/ 193 w 193"/>
                <a:gd name="T15" fmla="*/ 14 h 145"/>
                <a:gd name="T16" fmla="*/ 193 w 193"/>
                <a:gd name="T17" fmla="*/ 14 h 145"/>
                <a:gd name="T18" fmla="*/ 159 w 193"/>
                <a:gd name="T19" fmla="*/ 11 h 145"/>
                <a:gd name="T20" fmla="*/ 14 w 193"/>
                <a:gd name="T21" fmla="*/ 95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
                <a:gd name="T34" fmla="*/ 0 h 145"/>
                <a:gd name="T35" fmla="*/ 193 w 193"/>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 h="145">
                  <a:moveTo>
                    <a:pt x="14" y="95"/>
                  </a:moveTo>
                  <a:cubicBezTo>
                    <a:pt x="11" y="104"/>
                    <a:pt x="11" y="104"/>
                    <a:pt x="11" y="104"/>
                  </a:cubicBezTo>
                  <a:cubicBezTo>
                    <a:pt x="7" y="117"/>
                    <a:pt x="3" y="128"/>
                    <a:pt x="0" y="144"/>
                  </a:cubicBezTo>
                  <a:cubicBezTo>
                    <a:pt x="4" y="145"/>
                    <a:pt x="4" y="145"/>
                    <a:pt x="4" y="145"/>
                  </a:cubicBezTo>
                  <a:cubicBezTo>
                    <a:pt x="7" y="129"/>
                    <a:pt x="10" y="119"/>
                    <a:pt x="15" y="105"/>
                  </a:cubicBezTo>
                  <a:cubicBezTo>
                    <a:pt x="18" y="96"/>
                    <a:pt x="18" y="96"/>
                    <a:pt x="18" y="96"/>
                  </a:cubicBezTo>
                  <a:cubicBezTo>
                    <a:pt x="50" y="4"/>
                    <a:pt x="110" y="8"/>
                    <a:pt x="158" y="13"/>
                  </a:cubicBezTo>
                  <a:cubicBezTo>
                    <a:pt x="170" y="14"/>
                    <a:pt x="183" y="15"/>
                    <a:pt x="193" y="14"/>
                  </a:cubicBezTo>
                  <a:cubicBezTo>
                    <a:pt x="193" y="14"/>
                    <a:pt x="193" y="14"/>
                    <a:pt x="193" y="14"/>
                  </a:cubicBezTo>
                  <a:cubicBezTo>
                    <a:pt x="183" y="14"/>
                    <a:pt x="171" y="12"/>
                    <a:pt x="159" y="11"/>
                  </a:cubicBezTo>
                  <a:cubicBezTo>
                    <a:pt x="109" y="6"/>
                    <a:pt x="47" y="0"/>
                    <a:pt x="14" y="95"/>
                  </a:cubicBezTo>
                  <a:close/>
                </a:path>
              </a:pathLst>
            </a:custGeom>
            <a:solidFill>
              <a:srgbClr val="4793C3"/>
            </a:solidFill>
            <a:ln w="9525">
              <a:noFill/>
              <a:round/>
              <a:headEnd/>
              <a:tailEnd/>
            </a:ln>
          </p:spPr>
          <p:txBody>
            <a:bodyPr/>
            <a:lstStyle/>
            <a:p>
              <a:endParaRPr lang="hu-HU"/>
            </a:p>
          </p:txBody>
        </p:sp>
        <p:sp>
          <p:nvSpPr>
            <p:cNvPr id="37390" name="Freeform 98"/>
            <p:cNvSpPr>
              <a:spLocks/>
            </p:cNvSpPr>
            <p:nvPr/>
          </p:nvSpPr>
          <p:spPr bwMode="auto">
            <a:xfrm>
              <a:off x="1713" y="701"/>
              <a:ext cx="42" cy="60"/>
            </a:xfrm>
            <a:custGeom>
              <a:avLst/>
              <a:gdLst>
                <a:gd name="T0" fmla="*/ 21 w 39"/>
                <a:gd name="T1" fmla="*/ 11 h 52"/>
                <a:gd name="T2" fmla="*/ 1 w 39"/>
                <a:gd name="T3" fmla="*/ 1 h 52"/>
                <a:gd name="T4" fmla="*/ 4 w 39"/>
                <a:gd name="T5" fmla="*/ 10 h 52"/>
                <a:gd name="T6" fmla="*/ 19 w 39"/>
                <a:gd name="T7" fmla="*/ 33 h 52"/>
                <a:gd name="T8" fmla="*/ 32 w 39"/>
                <a:gd name="T9" fmla="*/ 45 h 52"/>
                <a:gd name="T10" fmla="*/ 39 w 39"/>
                <a:gd name="T11" fmla="*/ 52 h 52"/>
                <a:gd name="T12" fmla="*/ 37 w 39"/>
                <a:gd name="T13" fmla="*/ 32 h 52"/>
                <a:gd name="T14" fmla="*/ 21 w 39"/>
                <a:gd name="T15" fmla="*/ 11 h 5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2"/>
                <a:gd name="T26" fmla="*/ 39 w 39"/>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2">
                  <a:moveTo>
                    <a:pt x="21" y="11"/>
                  </a:moveTo>
                  <a:cubicBezTo>
                    <a:pt x="17" y="9"/>
                    <a:pt x="7" y="0"/>
                    <a:pt x="1" y="1"/>
                  </a:cubicBezTo>
                  <a:cubicBezTo>
                    <a:pt x="2" y="5"/>
                    <a:pt x="0" y="4"/>
                    <a:pt x="4" y="10"/>
                  </a:cubicBezTo>
                  <a:cubicBezTo>
                    <a:pt x="8" y="17"/>
                    <a:pt x="13" y="26"/>
                    <a:pt x="19" y="33"/>
                  </a:cubicBezTo>
                  <a:cubicBezTo>
                    <a:pt x="26" y="41"/>
                    <a:pt x="27" y="43"/>
                    <a:pt x="32" y="45"/>
                  </a:cubicBezTo>
                  <a:cubicBezTo>
                    <a:pt x="35" y="46"/>
                    <a:pt x="37" y="50"/>
                    <a:pt x="39" y="52"/>
                  </a:cubicBezTo>
                  <a:cubicBezTo>
                    <a:pt x="39" y="45"/>
                    <a:pt x="38" y="36"/>
                    <a:pt x="37" y="32"/>
                  </a:cubicBezTo>
                  <a:cubicBezTo>
                    <a:pt x="34" y="21"/>
                    <a:pt x="30" y="16"/>
                    <a:pt x="21" y="11"/>
                  </a:cubicBezTo>
                  <a:close/>
                </a:path>
              </a:pathLst>
            </a:custGeom>
            <a:solidFill>
              <a:srgbClr val="AA3952"/>
            </a:solidFill>
            <a:ln w="9525">
              <a:noFill/>
              <a:round/>
              <a:headEnd/>
              <a:tailEnd/>
            </a:ln>
          </p:spPr>
          <p:txBody>
            <a:bodyPr/>
            <a:lstStyle/>
            <a:p>
              <a:endParaRPr lang="hu-HU"/>
            </a:p>
          </p:txBody>
        </p:sp>
        <p:sp>
          <p:nvSpPr>
            <p:cNvPr id="37391" name="Freeform 99"/>
            <p:cNvSpPr>
              <a:spLocks/>
            </p:cNvSpPr>
            <p:nvPr/>
          </p:nvSpPr>
          <p:spPr bwMode="auto">
            <a:xfrm>
              <a:off x="1694" y="574"/>
              <a:ext cx="208" cy="194"/>
            </a:xfrm>
            <a:custGeom>
              <a:avLst/>
              <a:gdLst>
                <a:gd name="T0" fmla="*/ 117 w 192"/>
                <a:gd name="T1" fmla="*/ 152 h 168"/>
                <a:gd name="T2" fmla="*/ 125 w 192"/>
                <a:gd name="T3" fmla="*/ 143 h 168"/>
                <a:gd name="T4" fmla="*/ 141 w 192"/>
                <a:gd name="T5" fmla="*/ 138 h 168"/>
                <a:gd name="T6" fmla="*/ 152 w 192"/>
                <a:gd name="T7" fmla="*/ 137 h 168"/>
                <a:gd name="T8" fmla="*/ 157 w 192"/>
                <a:gd name="T9" fmla="*/ 137 h 168"/>
                <a:gd name="T10" fmla="*/ 168 w 192"/>
                <a:gd name="T11" fmla="*/ 127 h 168"/>
                <a:gd name="T12" fmla="*/ 188 w 192"/>
                <a:gd name="T13" fmla="*/ 118 h 168"/>
                <a:gd name="T14" fmla="*/ 189 w 192"/>
                <a:gd name="T15" fmla="*/ 118 h 168"/>
                <a:gd name="T16" fmla="*/ 190 w 192"/>
                <a:gd name="T17" fmla="*/ 91 h 168"/>
                <a:gd name="T18" fmla="*/ 168 w 192"/>
                <a:gd name="T19" fmla="*/ 75 h 168"/>
                <a:gd name="T20" fmla="*/ 161 w 192"/>
                <a:gd name="T21" fmla="*/ 62 h 168"/>
                <a:gd name="T22" fmla="*/ 151 w 192"/>
                <a:gd name="T23" fmla="*/ 52 h 168"/>
                <a:gd name="T24" fmla="*/ 116 w 192"/>
                <a:gd name="T25" fmla="*/ 7 h 168"/>
                <a:gd name="T26" fmla="*/ 95 w 192"/>
                <a:gd name="T27" fmla="*/ 4 h 168"/>
                <a:gd name="T28" fmla="*/ 79 w 192"/>
                <a:gd name="T29" fmla="*/ 0 h 168"/>
                <a:gd name="T30" fmla="*/ 54 w 192"/>
                <a:gd name="T31" fmla="*/ 6 h 168"/>
                <a:gd name="T32" fmla="*/ 23 w 192"/>
                <a:gd name="T33" fmla="*/ 14 h 168"/>
                <a:gd name="T34" fmla="*/ 1 w 192"/>
                <a:gd name="T35" fmla="*/ 39 h 168"/>
                <a:gd name="T36" fmla="*/ 3 w 192"/>
                <a:gd name="T37" fmla="*/ 55 h 168"/>
                <a:gd name="T38" fmla="*/ 5 w 192"/>
                <a:gd name="T39" fmla="*/ 72 h 168"/>
                <a:gd name="T40" fmla="*/ 7 w 192"/>
                <a:gd name="T41" fmla="*/ 84 h 168"/>
                <a:gd name="T42" fmla="*/ 13 w 192"/>
                <a:gd name="T43" fmla="*/ 98 h 168"/>
                <a:gd name="T44" fmla="*/ 19 w 192"/>
                <a:gd name="T45" fmla="*/ 109 h 168"/>
                <a:gd name="T46" fmla="*/ 22 w 192"/>
                <a:gd name="T47" fmla="*/ 120 h 168"/>
                <a:gd name="T48" fmla="*/ 37 w 192"/>
                <a:gd name="T49" fmla="*/ 143 h 168"/>
                <a:gd name="T50" fmla="*/ 50 w 192"/>
                <a:gd name="T51" fmla="*/ 155 h 168"/>
                <a:gd name="T52" fmla="*/ 61 w 192"/>
                <a:gd name="T53" fmla="*/ 165 h 168"/>
                <a:gd name="T54" fmla="*/ 76 w 192"/>
                <a:gd name="T55" fmla="*/ 167 h 168"/>
                <a:gd name="T56" fmla="*/ 117 w 192"/>
                <a:gd name="T57" fmla="*/ 152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2"/>
                <a:gd name="T88" fmla="*/ 0 h 168"/>
                <a:gd name="T89" fmla="*/ 192 w 192"/>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2" h="168">
                  <a:moveTo>
                    <a:pt x="117" y="152"/>
                  </a:moveTo>
                  <a:cubicBezTo>
                    <a:pt x="125" y="143"/>
                    <a:pt x="125" y="143"/>
                    <a:pt x="125" y="143"/>
                  </a:cubicBezTo>
                  <a:cubicBezTo>
                    <a:pt x="141" y="138"/>
                    <a:pt x="141" y="138"/>
                    <a:pt x="141" y="138"/>
                  </a:cubicBezTo>
                  <a:cubicBezTo>
                    <a:pt x="141" y="138"/>
                    <a:pt x="152" y="137"/>
                    <a:pt x="152" y="137"/>
                  </a:cubicBezTo>
                  <a:cubicBezTo>
                    <a:pt x="153" y="137"/>
                    <a:pt x="157" y="137"/>
                    <a:pt x="157" y="137"/>
                  </a:cubicBezTo>
                  <a:cubicBezTo>
                    <a:pt x="168" y="127"/>
                    <a:pt x="168" y="127"/>
                    <a:pt x="168" y="127"/>
                  </a:cubicBezTo>
                  <a:cubicBezTo>
                    <a:pt x="168" y="127"/>
                    <a:pt x="187" y="118"/>
                    <a:pt x="188" y="118"/>
                  </a:cubicBezTo>
                  <a:cubicBezTo>
                    <a:pt x="188" y="118"/>
                    <a:pt x="188" y="118"/>
                    <a:pt x="189" y="118"/>
                  </a:cubicBezTo>
                  <a:cubicBezTo>
                    <a:pt x="189" y="107"/>
                    <a:pt x="192" y="98"/>
                    <a:pt x="190" y="91"/>
                  </a:cubicBezTo>
                  <a:cubicBezTo>
                    <a:pt x="192" y="81"/>
                    <a:pt x="173" y="81"/>
                    <a:pt x="168" y="75"/>
                  </a:cubicBezTo>
                  <a:cubicBezTo>
                    <a:pt x="164" y="71"/>
                    <a:pt x="164" y="66"/>
                    <a:pt x="161" y="62"/>
                  </a:cubicBezTo>
                  <a:cubicBezTo>
                    <a:pt x="158" y="57"/>
                    <a:pt x="154" y="56"/>
                    <a:pt x="151" y="52"/>
                  </a:cubicBezTo>
                  <a:cubicBezTo>
                    <a:pt x="138" y="39"/>
                    <a:pt x="136" y="14"/>
                    <a:pt x="116" y="7"/>
                  </a:cubicBezTo>
                  <a:cubicBezTo>
                    <a:pt x="112" y="5"/>
                    <a:pt x="103" y="5"/>
                    <a:pt x="95" y="4"/>
                  </a:cubicBezTo>
                  <a:cubicBezTo>
                    <a:pt x="88" y="3"/>
                    <a:pt x="84" y="0"/>
                    <a:pt x="79" y="0"/>
                  </a:cubicBezTo>
                  <a:cubicBezTo>
                    <a:pt x="69" y="0"/>
                    <a:pt x="63" y="4"/>
                    <a:pt x="54" y="6"/>
                  </a:cubicBezTo>
                  <a:cubicBezTo>
                    <a:pt x="46" y="8"/>
                    <a:pt x="29" y="11"/>
                    <a:pt x="23" y="14"/>
                  </a:cubicBezTo>
                  <a:cubicBezTo>
                    <a:pt x="13" y="20"/>
                    <a:pt x="5" y="29"/>
                    <a:pt x="1" y="39"/>
                  </a:cubicBezTo>
                  <a:cubicBezTo>
                    <a:pt x="1" y="46"/>
                    <a:pt x="3" y="49"/>
                    <a:pt x="3" y="55"/>
                  </a:cubicBezTo>
                  <a:cubicBezTo>
                    <a:pt x="3" y="61"/>
                    <a:pt x="0" y="65"/>
                    <a:pt x="5" y="72"/>
                  </a:cubicBezTo>
                  <a:cubicBezTo>
                    <a:pt x="10" y="78"/>
                    <a:pt x="7" y="76"/>
                    <a:pt x="7" y="84"/>
                  </a:cubicBezTo>
                  <a:cubicBezTo>
                    <a:pt x="7" y="92"/>
                    <a:pt x="9" y="92"/>
                    <a:pt x="13" y="98"/>
                  </a:cubicBezTo>
                  <a:cubicBezTo>
                    <a:pt x="18" y="104"/>
                    <a:pt x="17" y="104"/>
                    <a:pt x="19" y="109"/>
                  </a:cubicBezTo>
                  <a:cubicBezTo>
                    <a:pt x="21" y="115"/>
                    <a:pt x="18" y="113"/>
                    <a:pt x="22" y="120"/>
                  </a:cubicBezTo>
                  <a:cubicBezTo>
                    <a:pt x="26" y="127"/>
                    <a:pt x="31" y="136"/>
                    <a:pt x="37" y="143"/>
                  </a:cubicBezTo>
                  <a:cubicBezTo>
                    <a:pt x="44" y="151"/>
                    <a:pt x="45" y="153"/>
                    <a:pt x="50" y="155"/>
                  </a:cubicBezTo>
                  <a:cubicBezTo>
                    <a:pt x="55" y="157"/>
                    <a:pt x="55" y="164"/>
                    <a:pt x="61" y="165"/>
                  </a:cubicBezTo>
                  <a:cubicBezTo>
                    <a:pt x="67" y="166"/>
                    <a:pt x="68" y="168"/>
                    <a:pt x="76" y="167"/>
                  </a:cubicBezTo>
                  <a:cubicBezTo>
                    <a:pt x="84" y="168"/>
                    <a:pt x="95" y="150"/>
                    <a:pt x="117" y="152"/>
                  </a:cubicBezTo>
                  <a:close/>
                </a:path>
              </a:pathLst>
            </a:custGeom>
            <a:solidFill>
              <a:srgbClr val="63A1CB"/>
            </a:solidFill>
            <a:ln w="9525">
              <a:noFill/>
              <a:round/>
              <a:headEnd/>
              <a:tailEnd/>
            </a:ln>
          </p:spPr>
          <p:txBody>
            <a:bodyPr/>
            <a:lstStyle/>
            <a:p>
              <a:endParaRPr lang="hu-HU"/>
            </a:p>
          </p:txBody>
        </p:sp>
        <p:sp>
          <p:nvSpPr>
            <p:cNvPr id="37392" name="Freeform 100"/>
            <p:cNvSpPr>
              <a:spLocks/>
            </p:cNvSpPr>
            <p:nvPr/>
          </p:nvSpPr>
          <p:spPr bwMode="auto">
            <a:xfrm>
              <a:off x="1695" y="593"/>
              <a:ext cx="53" cy="63"/>
            </a:xfrm>
            <a:custGeom>
              <a:avLst/>
              <a:gdLst>
                <a:gd name="T0" fmla="*/ 49 w 49"/>
                <a:gd name="T1" fmla="*/ 0 h 54"/>
                <a:gd name="T2" fmla="*/ 15 w 49"/>
                <a:gd name="T3" fmla="*/ 54 h 54"/>
                <a:gd name="T4" fmla="*/ 49 w 49"/>
                <a:gd name="T5" fmla="*/ 0 h 54"/>
                <a:gd name="T6" fmla="*/ 0 60000 65536"/>
                <a:gd name="T7" fmla="*/ 0 60000 65536"/>
                <a:gd name="T8" fmla="*/ 0 60000 65536"/>
                <a:gd name="T9" fmla="*/ 0 w 49"/>
                <a:gd name="T10" fmla="*/ 0 h 54"/>
                <a:gd name="T11" fmla="*/ 49 w 49"/>
                <a:gd name="T12" fmla="*/ 54 h 54"/>
              </a:gdLst>
              <a:ahLst/>
              <a:cxnLst>
                <a:cxn ang="T6">
                  <a:pos x="T0" y="T1"/>
                </a:cxn>
                <a:cxn ang="T7">
                  <a:pos x="T2" y="T3"/>
                </a:cxn>
                <a:cxn ang="T8">
                  <a:pos x="T4" y="T5"/>
                </a:cxn>
              </a:cxnLst>
              <a:rect l="T9" t="T10" r="T11" b="T12"/>
              <a:pathLst>
                <a:path w="49" h="54">
                  <a:moveTo>
                    <a:pt x="49" y="0"/>
                  </a:moveTo>
                  <a:cubicBezTo>
                    <a:pt x="32" y="4"/>
                    <a:pt x="0" y="14"/>
                    <a:pt x="15" y="54"/>
                  </a:cubicBezTo>
                  <a:cubicBezTo>
                    <a:pt x="12" y="34"/>
                    <a:pt x="20" y="9"/>
                    <a:pt x="49" y="0"/>
                  </a:cubicBezTo>
                  <a:close/>
                </a:path>
              </a:pathLst>
            </a:custGeom>
            <a:solidFill>
              <a:srgbClr val="FFFFFF"/>
            </a:solidFill>
            <a:ln w="9525">
              <a:noFill/>
              <a:round/>
              <a:headEnd/>
              <a:tailEnd/>
            </a:ln>
          </p:spPr>
          <p:txBody>
            <a:bodyPr/>
            <a:lstStyle/>
            <a:p>
              <a:endParaRPr lang="hu-HU"/>
            </a:p>
          </p:txBody>
        </p:sp>
        <p:sp>
          <p:nvSpPr>
            <p:cNvPr id="37393" name="Freeform 101"/>
            <p:cNvSpPr>
              <a:spLocks/>
            </p:cNvSpPr>
            <p:nvPr/>
          </p:nvSpPr>
          <p:spPr bwMode="auto">
            <a:xfrm>
              <a:off x="1864" y="670"/>
              <a:ext cx="65" cy="63"/>
            </a:xfrm>
            <a:custGeom>
              <a:avLst/>
              <a:gdLst>
                <a:gd name="T0" fmla="*/ 60 w 60"/>
                <a:gd name="T1" fmla="*/ 0 h 55"/>
                <a:gd name="T2" fmla="*/ 58 w 60"/>
                <a:gd name="T3" fmla="*/ 7 h 55"/>
                <a:gd name="T4" fmla="*/ 57 w 60"/>
                <a:gd name="T5" fmla="*/ 12 h 55"/>
                <a:gd name="T6" fmla="*/ 33 w 60"/>
                <a:gd name="T7" fmla="*/ 37 h 55"/>
                <a:gd name="T8" fmla="*/ 0 w 60"/>
                <a:gd name="T9" fmla="*/ 55 h 55"/>
                <a:gd name="T10" fmla="*/ 33 w 60"/>
                <a:gd name="T11" fmla="*/ 8 h 55"/>
                <a:gd name="T12" fmla="*/ 33 w 60"/>
                <a:gd name="T13" fmla="*/ 5 h 55"/>
                <a:gd name="T14" fmla="*/ 32 w 60"/>
                <a:gd name="T15" fmla="*/ 4 h 5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55"/>
                <a:gd name="T26" fmla="*/ 60 w 60"/>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55">
                  <a:moveTo>
                    <a:pt x="60" y="0"/>
                  </a:moveTo>
                  <a:cubicBezTo>
                    <a:pt x="59" y="2"/>
                    <a:pt x="59" y="4"/>
                    <a:pt x="58" y="7"/>
                  </a:cubicBezTo>
                  <a:cubicBezTo>
                    <a:pt x="57" y="12"/>
                    <a:pt x="57" y="12"/>
                    <a:pt x="57" y="12"/>
                  </a:cubicBezTo>
                  <a:cubicBezTo>
                    <a:pt x="57" y="12"/>
                    <a:pt x="55" y="25"/>
                    <a:pt x="33" y="37"/>
                  </a:cubicBezTo>
                  <a:cubicBezTo>
                    <a:pt x="21" y="44"/>
                    <a:pt x="9" y="44"/>
                    <a:pt x="0" y="55"/>
                  </a:cubicBezTo>
                  <a:cubicBezTo>
                    <a:pt x="2" y="35"/>
                    <a:pt x="31" y="34"/>
                    <a:pt x="33" y="8"/>
                  </a:cubicBezTo>
                  <a:cubicBezTo>
                    <a:pt x="34" y="8"/>
                    <a:pt x="33" y="5"/>
                    <a:pt x="33" y="5"/>
                  </a:cubicBezTo>
                  <a:cubicBezTo>
                    <a:pt x="33" y="5"/>
                    <a:pt x="33" y="4"/>
                    <a:pt x="32" y="4"/>
                  </a:cubicBezTo>
                </a:path>
              </a:pathLst>
            </a:custGeom>
            <a:solidFill>
              <a:srgbClr val="FBE7E8"/>
            </a:solidFill>
            <a:ln w="9525">
              <a:noFill/>
              <a:round/>
              <a:headEnd/>
              <a:tailEnd/>
            </a:ln>
          </p:spPr>
          <p:txBody>
            <a:bodyPr/>
            <a:lstStyle/>
            <a:p>
              <a:endParaRPr lang="hu-HU"/>
            </a:p>
          </p:txBody>
        </p:sp>
        <p:sp>
          <p:nvSpPr>
            <p:cNvPr id="37394" name="Freeform 102"/>
            <p:cNvSpPr>
              <a:spLocks/>
            </p:cNvSpPr>
            <p:nvPr/>
          </p:nvSpPr>
          <p:spPr bwMode="auto">
            <a:xfrm>
              <a:off x="1778" y="723"/>
              <a:ext cx="86" cy="66"/>
            </a:xfrm>
            <a:custGeom>
              <a:avLst/>
              <a:gdLst>
                <a:gd name="T0" fmla="*/ 0 w 79"/>
                <a:gd name="T1" fmla="*/ 37 h 57"/>
                <a:gd name="T2" fmla="*/ 79 w 79"/>
                <a:gd name="T3" fmla="*/ 9 h 57"/>
                <a:gd name="T4" fmla="*/ 41 w 79"/>
                <a:gd name="T5" fmla="*/ 34 h 57"/>
                <a:gd name="T6" fmla="*/ 36 w 79"/>
                <a:gd name="T7" fmla="*/ 51 h 57"/>
                <a:gd name="T8" fmla="*/ 42 w 79"/>
                <a:gd name="T9" fmla="*/ 57 h 57"/>
                <a:gd name="T10" fmla="*/ 0 60000 65536"/>
                <a:gd name="T11" fmla="*/ 0 60000 65536"/>
                <a:gd name="T12" fmla="*/ 0 60000 65536"/>
                <a:gd name="T13" fmla="*/ 0 60000 65536"/>
                <a:gd name="T14" fmla="*/ 0 60000 65536"/>
                <a:gd name="T15" fmla="*/ 0 w 79"/>
                <a:gd name="T16" fmla="*/ 0 h 57"/>
                <a:gd name="T17" fmla="*/ 79 w 79"/>
                <a:gd name="T18" fmla="*/ 57 h 57"/>
              </a:gdLst>
              <a:ahLst/>
              <a:cxnLst>
                <a:cxn ang="T10">
                  <a:pos x="T0" y="T1"/>
                </a:cxn>
                <a:cxn ang="T11">
                  <a:pos x="T2" y="T3"/>
                </a:cxn>
                <a:cxn ang="T12">
                  <a:pos x="T4" y="T5"/>
                </a:cxn>
                <a:cxn ang="T13">
                  <a:pos x="T6" y="T7"/>
                </a:cxn>
                <a:cxn ang="T14">
                  <a:pos x="T8" y="T9"/>
                </a:cxn>
              </a:cxnLst>
              <a:rect l="T15" t="T16" r="T17" b="T18"/>
              <a:pathLst>
                <a:path w="79" h="57">
                  <a:moveTo>
                    <a:pt x="0" y="37"/>
                  </a:moveTo>
                  <a:cubicBezTo>
                    <a:pt x="11" y="34"/>
                    <a:pt x="49" y="0"/>
                    <a:pt x="79" y="9"/>
                  </a:cubicBezTo>
                  <a:cubicBezTo>
                    <a:pt x="56" y="3"/>
                    <a:pt x="44" y="28"/>
                    <a:pt x="41" y="34"/>
                  </a:cubicBezTo>
                  <a:cubicBezTo>
                    <a:pt x="37" y="41"/>
                    <a:pt x="32" y="48"/>
                    <a:pt x="36" y="51"/>
                  </a:cubicBezTo>
                  <a:cubicBezTo>
                    <a:pt x="38" y="53"/>
                    <a:pt x="40" y="55"/>
                    <a:pt x="42" y="57"/>
                  </a:cubicBezTo>
                </a:path>
              </a:pathLst>
            </a:custGeom>
            <a:solidFill>
              <a:srgbClr val="FBE7E8"/>
            </a:solidFill>
            <a:ln w="9525">
              <a:noFill/>
              <a:round/>
              <a:headEnd/>
              <a:tailEnd/>
            </a:ln>
          </p:spPr>
          <p:txBody>
            <a:bodyPr/>
            <a:lstStyle/>
            <a:p>
              <a:endParaRPr lang="hu-HU"/>
            </a:p>
          </p:txBody>
        </p:sp>
        <p:sp>
          <p:nvSpPr>
            <p:cNvPr id="37395" name="Freeform 103"/>
            <p:cNvSpPr>
              <a:spLocks/>
            </p:cNvSpPr>
            <p:nvPr/>
          </p:nvSpPr>
          <p:spPr bwMode="auto">
            <a:xfrm>
              <a:off x="1862" y="673"/>
              <a:ext cx="81" cy="72"/>
            </a:xfrm>
            <a:custGeom>
              <a:avLst/>
              <a:gdLst>
                <a:gd name="T0" fmla="*/ 0 w 75"/>
                <a:gd name="T1" fmla="*/ 57 h 62"/>
                <a:gd name="T2" fmla="*/ 43 w 75"/>
                <a:gd name="T3" fmla="*/ 42 h 62"/>
                <a:gd name="T4" fmla="*/ 75 w 75"/>
                <a:gd name="T5" fmla="*/ 0 h 62"/>
                <a:gd name="T6" fmla="*/ 59 w 75"/>
                <a:gd name="T7" fmla="*/ 19 h 62"/>
                <a:gd name="T8" fmla="*/ 43 w 75"/>
                <a:gd name="T9" fmla="*/ 32 h 62"/>
                <a:gd name="T10" fmla="*/ 3 w 75"/>
                <a:gd name="T11" fmla="*/ 55 h 62"/>
                <a:gd name="T12" fmla="*/ 0 60000 65536"/>
                <a:gd name="T13" fmla="*/ 0 60000 65536"/>
                <a:gd name="T14" fmla="*/ 0 60000 65536"/>
                <a:gd name="T15" fmla="*/ 0 60000 65536"/>
                <a:gd name="T16" fmla="*/ 0 60000 65536"/>
                <a:gd name="T17" fmla="*/ 0 60000 65536"/>
                <a:gd name="T18" fmla="*/ 0 w 75"/>
                <a:gd name="T19" fmla="*/ 0 h 62"/>
                <a:gd name="T20" fmla="*/ 75 w 7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75" h="62">
                  <a:moveTo>
                    <a:pt x="0" y="57"/>
                  </a:moveTo>
                  <a:cubicBezTo>
                    <a:pt x="16" y="62"/>
                    <a:pt x="31" y="50"/>
                    <a:pt x="43" y="42"/>
                  </a:cubicBezTo>
                  <a:cubicBezTo>
                    <a:pt x="58" y="30"/>
                    <a:pt x="74" y="21"/>
                    <a:pt x="75" y="0"/>
                  </a:cubicBezTo>
                  <a:cubicBezTo>
                    <a:pt x="69" y="4"/>
                    <a:pt x="65" y="13"/>
                    <a:pt x="59" y="19"/>
                  </a:cubicBezTo>
                  <a:cubicBezTo>
                    <a:pt x="54" y="24"/>
                    <a:pt x="49" y="28"/>
                    <a:pt x="43" y="32"/>
                  </a:cubicBezTo>
                  <a:cubicBezTo>
                    <a:pt x="31" y="42"/>
                    <a:pt x="17" y="49"/>
                    <a:pt x="3" y="55"/>
                  </a:cubicBezTo>
                </a:path>
              </a:pathLst>
            </a:custGeom>
            <a:solidFill>
              <a:srgbClr val="DB8995"/>
            </a:solidFill>
            <a:ln w="9525">
              <a:noFill/>
              <a:round/>
              <a:headEnd/>
              <a:tailEnd/>
            </a:ln>
          </p:spPr>
          <p:txBody>
            <a:bodyPr/>
            <a:lstStyle/>
            <a:p>
              <a:endParaRPr lang="hu-HU"/>
            </a:p>
          </p:txBody>
        </p:sp>
        <p:sp>
          <p:nvSpPr>
            <p:cNvPr id="37396" name="Freeform 104"/>
            <p:cNvSpPr>
              <a:spLocks/>
            </p:cNvSpPr>
            <p:nvPr/>
          </p:nvSpPr>
          <p:spPr bwMode="auto">
            <a:xfrm>
              <a:off x="1863" y="669"/>
              <a:ext cx="33" cy="54"/>
            </a:xfrm>
            <a:custGeom>
              <a:avLst/>
              <a:gdLst>
                <a:gd name="T0" fmla="*/ 17 w 31"/>
                <a:gd name="T1" fmla="*/ 0 h 47"/>
                <a:gd name="T2" fmla="*/ 25 w 31"/>
                <a:gd name="T3" fmla="*/ 20 h 47"/>
                <a:gd name="T4" fmla="*/ 0 w 31"/>
                <a:gd name="T5" fmla="*/ 47 h 47"/>
                <a:gd name="T6" fmla="*/ 16 w 31"/>
                <a:gd name="T7" fmla="*/ 26 h 47"/>
                <a:gd name="T8" fmla="*/ 17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17" y="0"/>
                  </a:moveTo>
                  <a:cubicBezTo>
                    <a:pt x="27" y="2"/>
                    <a:pt x="31" y="12"/>
                    <a:pt x="25" y="20"/>
                  </a:cubicBezTo>
                  <a:cubicBezTo>
                    <a:pt x="20" y="28"/>
                    <a:pt x="1" y="40"/>
                    <a:pt x="0" y="47"/>
                  </a:cubicBezTo>
                  <a:cubicBezTo>
                    <a:pt x="2" y="37"/>
                    <a:pt x="8" y="32"/>
                    <a:pt x="16" y="26"/>
                  </a:cubicBezTo>
                  <a:cubicBezTo>
                    <a:pt x="23" y="19"/>
                    <a:pt x="30" y="5"/>
                    <a:pt x="17" y="0"/>
                  </a:cubicBezTo>
                  <a:close/>
                </a:path>
              </a:pathLst>
            </a:custGeom>
            <a:solidFill>
              <a:srgbClr val="FFFFFF"/>
            </a:solidFill>
            <a:ln w="9525">
              <a:noFill/>
              <a:round/>
              <a:headEnd/>
              <a:tailEnd/>
            </a:ln>
          </p:spPr>
          <p:txBody>
            <a:bodyPr/>
            <a:lstStyle/>
            <a:p>
              <a:endParaRPr lang="hu-HU"/>
            </a:p>
          </p:txBody>
        </p:sp>
        <p:sp>
          <p:nvSpPr>
            <p:cNvPr id="37397" name="Freeform 105"/>
            <p:cNvSpPr>
              <a:spLocks/>
            </p:cNvSpPr>
            <p:nvPr/>
          </p:nvSpPr>
          <p:spPr bwMode="auto">
            <a:xfrm>
              <a:off x="2163" y="578"/>
              <a:ext cx="89" cy="85"/>
            </a:xfrm>
            <a:custGeom>
              <a:avLst/>
              <a:gdLst>
                <a:gd name="T0" fmla="*/ 80 w 82"/>
                <a:gd name="T1" fmla="*/ 0 h 73"/>
                <a:gd name="T2" fmla="*/ 64 w 82"/>
                <a:gd name="T3" fmla="*/ 33 h 73"/>
                <a:gd name="T4" fmla="*/ 0 w 82"/>
                <a:gd name="T5" fmla="*/ 48 h 73"/>
                <a:gd name="T6" fmla="*/ 78 w 82"/>
                <a:gd name="T7" fmla="*/ 62 h 73"/>
                <a:gd name="T8" fmla="*/ 82 w 82"/>
                <a:gd name="T9" fmla="*/ 73 h 73"/>
                <a:gd name="T10" fmla="*/ 0 60000 65536"/>
                <a:gd name="T11" fmla="*/ 0 60000 65536"/>
                <a:gd name="T12" fmla="*/ 0 60000 65536"/>
                <a:gd name="T13" fmla="*/ 0 60000 65536"/>
                <a:gd name="T14" fmla="*/ 0 60000 65536"/>
                <a:gd name="T15" fmla="*/ 0 w 82"/>
                <a:gd name="T16" fmla="*/ 0 h 73"/>
                <a:gd name="T17" fmla="*/ 82 w 82"/>
                <a:gd name="T18" fmla="*/ 73 h 73"/>
              </a:gdLst>
              <a:ahLst/>
              <a:cxnLst>
                <a:cxn ang="T10">
                  <a:pos x="T0" y="T1"/>
                </a:cxn>
                <a:cxn ang="T11">
                  <a:pos x="T2" y="T3"/>
                </a:cxn>
                <a:cxn ang="T12">
                  <a:pos x="T4" y="T5"/>
                </a:cxn>
                <a:cxn ang="T13">
                  <a:pos x="T6" y="T7"/>
                </a:cxn>
                <a:cxn ang="T14">
                  <a:pos x="T8" y="T9"/>
                </a:cxn>
              </a:cxnLst>
              <a:rect l="T15" t="T16" r="T17" b="T18"/>
              <a:pathLst>
                <a:path w="82" h="73">
                  <a:moveTo>
                    <a:pt x="80" y="0"/>
                  </a:moveTo>
                  <a:cubicBezTo>
                    <a:pt x="79" y="6"/>
                    <a:pt x="80" y="18"/>
                    <a:pt x="64" y="33"/>
                  </a:cubicBezTo>
                  <a:cubicBezTo>
                    <a:pt x="47" y="44"/>
                    <a:pt x="13" y="36"/>
                    <a:pt x="0" y="48"/>
                  </a:cubicBezTo>
                  <a:cubicBezTo>
                    <a:pt x="18" y="43"/>
                    <a:pt x="73" y="54"/>
                    <a:pt x="78" y="62"/>
                  </a:cubicBezTo>
                  <a:cubicBezTo>
                    <a:pt x="80" y="66"/>
                    <a:pt x="80" y="68"/>
                    <a:pt x="82" y="73"/>
                  </a:cubicBezTo>
                </a:path>
              </a:pathLst>
            </a:custGeom>
            <a:solidFill>
              <a:srgbClr val="FBE7E8"/>
            </a:solidFill>
            <a:ln w="9525">
              <a:noFill/>
              <a:round/>
              <a:headEnd/>
              <a:tailEnd/>
            </a:ln>
          </p:spPr>
          <p:txBody>
            <a:bodyPr/>
            <a:lstStyle/>
            <a:p>
              <a:endParaRPr lang="hu-HU"/>
            </a:p>
          </p:txBody>
        </p:sp>
        <p:sp>
          <p:nvSpPr>
            <p:cNvPr id="37398" name="Line 106"/>
            <p:cNvSpPr>
              <a:spLocks noChangeShapeType="1"/>
            </p:cNvSpPr>
            <p:nvPr/>
          </p:nvSpPr>
          <p:spPr bwMode="auto">
            <a:xfrm>
              <a:off x="1680" y="615"/>
              <a:ext cx="15" cy="6"/>
            </a:xfrm>
            <a:prstGeom prst="line">
              <a:avLst/>
            </a:prstGeom>
            <a:noFill/>
            <a:ln w="3175" cap="rnd">
              <a:solidFill>
                <a:srgbClr val="333333"/>
              </a:solidFill>
              <a:round/>
              <a:headEnd/>
              <a:tailEnd/>
            </a:ln>
          </p:spPr>
          <p:txBody>
            <a:bodyPr/>
            <a:lstStyle/>
            <a:p>
              <a:endParaRPr lang="hu-HU"/>
            </a:p>
          </p:txBody>
        </p:sp>
        <p:sp>
          <p:nvSpPr>
            <p:cNvPr id="37399" name="Line 107"/>
            <p:cNvSpPr>
              <a:spLocks noChangeShapeType="1"/>
            </p:cNvSpPr>
            <p:nvPr/>
          </p:nvSpPr>
          <p:spPr bwMode="auto">
            <a:xfrm flipV="1">
              <a:off x="1830" y="576"/>
              <a:ext cx="8" cy="14"/>
            </a:xfrm>
            <a:prstGeom prst="line">
              <a:avLst/>
            </a:prstGeom>
            <a:noFill/>
            <a:ln w="3175" cap="rnd">
              <a:solidFill>
                <a:srgbClr val="333333"/>
              </a:solidFill>
              <a:round/>
              <a:headEnd/>
              <a:tailEnd/>
            </a:ln>
          </p:spPr>
          <p:txBody>
            <a:bodyPr/>
            <a:lstStyle/>
            <a:p>
              <a:endParaRPr lang="hu-HU"/>
            </a:p>
          </p:txBody>
        </p:sp>
        <p:sp>
          <p:nvSpPr>
            <p:cNvPr id="37400" name="Freeform 108"/>
            <p:cNvSpPr>
              <a:spLocks/>
            </p:cNvSpPr>
            <p:nvPr/>
          </p:nvSpPr>
          <p:spPr bwMode="auto">
            <a:xfrm>
              <a:off x="1578" y="539"/>
              <a:ext cx="74" cy="52"/>
            </a:xfrm>
            <a:custGeom>
              <a:avLst/>
              <a:gdLst>
                <a:gd name="T0" fmla="*/ 60 w 69"/>
                <a:gd name="T1" fmla="*/ 45 h 45"/>
                <a:gd name="T2" fmla="*/ 69 w 69"/>
                <a:gd name="T3" fmla="*/ 1 h 45"/>
                <a:gd name="T4" fmla="*/ 15 w 69"/>
                <a:gd name="T5" fmla="*/ 2 h 45"/>
                <a:gd name="T6" fmla="*/ 19 w 69"/>
                <a:gd name="T7" fmla="*/ 43 h 45"/>
                <a:gd name="T8" fmla="*/ 60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0" y="45"/>
                  </a:moveTo>
                  <a:cubicBezTo>
                    <a:pt x="62" y="26"/>
                    <a:pt x="65" y="12"/>
                    <a:pt x="69" y="1"/>
                  </a:cubicBezTo>
                  <a:cubicBezTo>
                    <a:pt x="50" y="0"/>
                    <a:pt x="22" y="1"/>
                    <a:pt x="15" y="2"/>
                  </a:cubicBezTo>
                  <a:cubicBezTo>
                    <a:pt x="6" y="3"/>
                    <a:pt x="0" y="39"/>
                    <a:pt x="19" y="43"/>
                  </a:cubicBezTo>
                  <a:cubicBezTo>
                    <a:pt x="29" y="45"/>
                    <a:pt x="44" y="45"/>
                    <a:pt x="60" y="45"/>
                  </a:cubicBezTo>
                  <a:close/>
                </a:path>
              </a:pathLst>
            </a:custGeom>
            <a:noFill/>
            <a:ln w="3175" cap="rnd">
              <a:solidFill>
                <a:srgbClr val="333333"/>
              </a:solidFill>
              <a:prstDash val="solid"/>
              <a:round/>
              <a:headEnd/>
              <a:tailEnd/>
            </a:ln>
          </p:spPr>
          <p:txBody>
            <a:bodyPr/>
            <a:lstStyle/>
            <a:p>
              <a:endParaRPr lang="hu-HU"/>
            </a:p>
          </p:txBody>
        </p:sp>
        <p:sp>
          <p:nvSpPr>
            <p:cNvPr id="37401" name="Freeform 109"/>
            <p:cNvSpPr>
              <a:spLocks/>
            </p:cNvSpPr>
            <p:nvPr/>
          </p:nvSpPr>
          <p:spPr bwMode="auto">
            <a:xfrm>
              <a:off x="1605" y="261"/>
              <a:ext cx="79" cy="101"/>
            </a:xfrm>
            <a:custGeom>
              <a:avLst/>
              <a:gdLst>
                <a:gd name="T0" fmla="*/ 73 w 73"/>
                <a:gd name="T1" fmla="*/ 11 h 87"/>
                <a:gd name="T2" fmla="*/ 28 w 73"/>
                <a:gd name="T3" fmla="*/ 0 h 87"/>
                <a:gd name="T4" fmla="*/ 17 w 73"/>
                <a:gd name="T5" fmla="*/ 36 h 87"/>
                <a:gd name="T6" fmla="*/ 53 w 73"/>
                <a:gd name="T7" fmla="*/ 45 h 87"/>
                <a:gd name="T8" fmla="*/ 14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2" y="7"/>
                    <a:pt x="35" y="2"/>
                    <a:pt x="28" y="0"/>
                  </a:cubicBezTo>
                  <a:cubicBezTo>
                    <a:pt x="13" y="1"/>
                    <a:pt x="6" y="26"/>
                    <a:pt x="17" y="36"/>
                  </a:cubicBezTo>
                  <a:cubicBezTo>
                    <a:pt x="27" y="39"/>
                    <a:pt x="53" y="45"/>
                    <a:pt x="53" y="45"/>
                  </a:cubicBezTo>
                  <a:cubicBezTo>
                    <a:pt x="38" y="45"/>
                    <a:pt x="22" y="46"/>
                    <a:pt x="14" y="46"/>
                  </a:cubicBezTo>
                  <a:cubicBezTo>
                    <a:pt x="2" y="50"/>
                    <a:pt x="0" y="82"/>
                    <a:pt x="18" y="85"/>
                  </a:cubicBezTo>
                  <a:cubicBezTo>
                    <a:pt x="34" y="86"/>
                    <a:pt x="56" y="87"/>
                    <a:pt x="73" y="87"/>
                  </a:cubicBezTo>
                  <a:cubicBezTo>
                    <a:pt x="73" y="61"/>
                    <a:pt x="73" y="34"/>
                    <a:pt x="73" y="11"/>
                  </a:cubicBezTo>
                  <a:close/>
                </a:path>
              </a:pathLst>
            </a:custGeom>
            <a:noFill/>
            <a:ln w="3175" cap="rnd">
              <a:solidFill>
                <a:srgbClr val="333333"/>
              </a:solidFill>
              <a:prstDash val="solid"/>
              <a:round/>
              <a:headEnd/>
              <a:tailEnd/>
            </a:ln>
          </p:spPr>
          <p:txBody>
            <a:bodyPr/>
            <a:lstStyle/>
            <a:p>
              <a:endParaRPr lang="hu-HU"/>
            </a:p>
          </p:txBody>
        </p:sp>
        <p:sp>
          <p:nvSpPr>
            <p:cNvPr id="37402" name="Oval 110"/>
            <p:cNvSpPr>
              <a:spLocks noChangeArrowheads="1"/>
            </p:cNvSpPr>
            <p:nvPr/>
          </p:nvSpPr>
          <p:spPr bwMode="auto">
            <a:xfrm>
              <a:off x="1687" y="208"/>
              <a:ext cx="125" cy="32"/>
            </a:xfrm>
            <a:prstGeom prst="ellipse">
              <a:avLst/>
            </a:prstGeom>
            <a:noFill/>
            <a:ln w="3175" cap="rnd">
              <a:solidFill>
                <a:srgbClr val="333333"/>
              </a:solidFill>
              <a:round/>
              <a:headEnd/>
              <a:tailEnd/>
            </a:ln>
          </p:spPr>
          <p:txBody>
            <a:bodyPr/>
            <a:lstStyle/>
            <a:p>
              <a:endParaRPr lang="hu-HU"/>
            </a:p>
          </p:txBody>
        </p:sp>
        <p:sp>
          <p:nvSpPr>
            <p:cNvPr id="37403" name="Freeform 111"/>
            <p:cNvSpPr>
              <a:spLocks/>
            </p:cNvSpPr>
            <p:nvPr/>
          </p:nvSpPr>
          <p:spPr bwMode="auto">
            <a:xfrm>
              <a:off x="2013" y="137"/>
              <a:ext cx="10" cy="7"/>
            </a:xfrm>
            <a:custGeom>
              <a:avLst/>
              <a:gdLst>
                <a:gd name="T0" fmla="*/ 0 w 9"/>
                <a:gd name="T1" fmla="*/ 6 h 6"/>
                <a:gd name="T2" fmla="*/ 9 w 9"/>
                <a:gd name="T3" fmla="*/ 0 h 6"/>
                <a:gd name="T4" fmla="*/ 0 60000 65536"/>
                <a:gd name="T5" fmla="*/ 0 60000 65536"/>
                <a:gd name="T6" fmla="*/ 0 w 9"/>
                <a:gd name="T7" fmla="*/ 0 h 6"/>
                <a:gd name="T8" fmla="*/ 9 w 9"/>
                <a:gd name="T9" fmla="*/ 6 h 6"/>
              </a:gdLst>
              <a:ahLst/>
              <a:cxnLst>
                <a:cxn ang="T4">
                  <a:pos x="T0" y="T1"/>
                </a:cxn>
                <a:cxn ang="T5">
                  <a:pos x="T2" y="T3"/>
                </a:cxn>
              </a:cxnLst>
              <a:rect l="T6" t="T7" r="T8" b="T9"/>
              <a:pathLst>
                <a:path w="9" h="6">
                  <a:moveTo>
                    <a:pt x="0" y="6"/>
                  </a:moveTo>
                  <a:cubicBezTo>
                    <a:pt x="2" y="6"/>
                    <a:pt x="6" y="3"/>
                    <a:pt x="9" y="0"/>
                  </a:cubicBezTo>
                </a:path>
              </a:pathLst>
            </a:custGeom>
            <a:noFill/>
            <a:ln w="3175" cap="rnd">
              <a:solidFill>
                <a:srgbClr val="333333"/>
              </a:solidFill>
              <a:prstDash val="solid"/>
              <a:round/>
              <a:headEnd/>
              <a:tailEnd/>
            </a:ln>
          </p:spPr>
          <p:txBody>
            <a:bodyPr/>
            <a:lstStyle/>
            <a:p>
              <a:endParaRPr lang="hu-HU"/>
            </a:p>
          </p:txBody>
        </p:sp>
        <p:sp>
          <p:nvSpPr>
            <p:cNvPr id="37404" name="Freeform 112"/>
            <p:cNvSpPr>
              <a:spLocks/>
            </p:cNvSpPr>
            <p:nvPr/>
          </p:nvSpPr>
          <p:spPr bwMode="auto">
            <a:xfrm>
              <a:off x="1927" y="281"/>
              <a:ext cx="353" cy="330"/>
            </a:xfrm>
            <a:custGeom>
              <a:avLst/>
              <a:gdLst>
                <a:gd name="T0" fmla="*/ 2 w 326"/>
                <a:gd name="T1" fmla="*/ 285 h 285"/>
                <a:gd name="T2" fmla="*/ 25 w 326"/>
                <a:gd name="T3" fmla="*/ 161 h 285"/>
                <a:gd name="T4" fmla="*/ 39 w 326"/>
                <a:gd name="T5" fmla="*/ 123 h 285"/>
                <a:gd name="T6" fmla="*/ 39 w 326"/>
                <a:gd name="T7" fmla="*/ 123 h 285"/>
                <a:gd name="T8" fmla="*/ 39 w 326"/>
                <a:gd name="T9" fmla="*/ 123 h 285"/>
                <a:gd name="T10" fmla="*/ 35 w 326"/>
                <a:gd name="T11" fmla="*/ 100 h 285"/>
                <a:gd name="T12" fmla="*/ 33 w 326"/>
                <a:gd name="T13" fmla="*/ 99 h 285"/>
                <a:gd name="T14" fmla="*/ 58 w 326"/>
                <a:gd name="T15" fmla="*/ 0 h 285"/>
                <a:gd name="T16" fmla="*/ 59 w 326"/>
                <a:gd name="T17" fmla="*/ 1 h 285"/>
                <a:gd name="T18" fmla="*/ 93 w 326"/>
                <a:gd name="T19" fmla="*/ 6 h 285"/>
                <a:gd name="T20" fmla="*/ 93 w 326"/>
                <a:gd name="T21" fmla="*/ 6 h 285"/>
                <a:gd name="T22" fmla="*/ 137 w 326"/>
                <a:gd name="T23" fmla="*/ 4 h 285"/>
                <a:gd name="T24" fmla="*/ 313 w 326"/>
                <a:gd name="T25" fmla="*/ 5 h 285"/>
                <a:gd name="T26" fmla="*/ 312 w 326"/>
                <a:gd name="T27" fmla="*/ 47 h 285"/>
                <a:gd name="T28" fmla="*/ 260 w 326"/>
                <a:gd name="T29" fmla="*/ 53 h 285"/>
                <a:gd name="T30" fmla="*/ 312 w 326"/>
                <a:gd name="T31" fmla="*/ 57 h 285"/>
                <a:gd name="T32" fmla="*/ 308 w 326"/>
                <a:gd name="T33" fmla="*/ 95 h 285"/>
                <a:gd name="T34" fmla="*/ 133 w 326"/>
                <a:gd name="T35" fmla="*/ 181 h 285"/>
                <a:gd name="T36" fmla="*/ 117 w 326"/>
                <a:gd name="T37" fmla="*/ 23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6"/>
                <a:gd name="T58" fmla="*/ 0 h 285"/>
                <a:gd name="T59" fmla="*/ 326 w 326"/>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6" h="285">
                  <a:moveTo>
                    <a:pt x="2" y="285"/>
                  </a:moveTo>
                  <a:cubicBezTo>
                    <a:pt x="0" y="248"/>
                    <a:pt x="7" y="202"/>
                    <a:pt x="25" y="161"/>
                  </a:cubicBezTo>
                  <a:cubicBezTo>
                    <a:pt x="33" y="144"/>
                    <a:pt x="37" y="132"/>
                    <a:pt x="39" y="123"/>
                  </a:cubicBezTo>
                  <a:cubicBezTo>
                    <a:pt x="39" y="123"/>
                    <a:pt x="39" y="123"/>
                    <a:pt x="39" y="123"/>
                  </a:cubicBezTo>
                  <a:cubicBezTo>
                    <a:pt x="39" y="123"/>
                    <a:pt x="39" y="123"/>
                    <a:pt x="39" y="123"/>
                  </a:cubicBezTo>
                  <a:cubicBezTo>
                    <a:pt x="43" y="109"/>
                    <a:pt x="40" y="103"/>
                    <a:pt x="35" y="100"/>
                  </a:cubicBezTo>
                  <a:cubicBezTo>
                    <a:pt x="33" y="99"/>
                    <a:pt x="33" y="99"/>
                    <a:pt x="33" y="99"/>
                  </a:cubicBezTo>
                  <a:cubicBezTo>
                    <a:pt x="19" y="38"/>
                    <a:pt x="38" y="9"/>
                    <a:pt x="58" y="0"/>
                  </a:cubicBezTo>
                  <a:cubicBezTo>
                    <a:pt x="59" y="1"/>
                    <a:pt x="59" y="1"/>
                    <a:pt x="59" y="1"/>
                  </a:cubicBezTo>
                  <a:cubicBezTo>
                    <a:pt x="67" y="4"/>
                    <a:pt x="78" y="5"/>
                    <a:pt x="93" y="6"/>
                  </a:cubicBezTo>
                  <a:cubicBezTo>
                    <a:pt x="93" y="6"/>
                    <a:pt x="93" y="6"/>
                    <a:pt x="93" y="6"/>
                  </a:cubicBezTo>
                  <a:cubicBezTo>
                    <a:pt x="105" y="6"/>
                    <a:pt x="120" y="5"/>
                    <a:pt x="137" y="4"/>
                  </a:cubicBezTo>
                  <a:cubicBezTo>
                    <a:pt x="189" y="0"/>
                    <a:pt x="264" y="5"/>
                    <a:pt x="313" y="5"/>
                  </a:cubicBezTo>
                  <a:cubicBezTo>
                    <a:pt x="326" y="9"/>
                    <a:pt x="325" y="45"/>
                    <a:pt x="312" y="47"/>
                  </a:cubicBezTo>
                  <a:cubicBezTo>
                    <a:pt x="289" y="49"/>
                    <a:pt x="260" y="53"/>
                    <a:pt x="260" y="53"/>
                  </a:cubicBezTo>
                  <a:cubicBezTo>
                    <a:pt x="301" y="55"/>
                    <a:pt x="312" y="57"/>
                    <a:pt x="312" y="57"/>
                  </a:cubicBezTo>
                  <a:cubicBezTo>
                    <a:pt x="323" y="60"/>
                    <a:pt x="321" y="92"/>
                    <a:pt x="308" y="95"/>
                  </a:cubicBezTo>
                  <a:cubicBezTo>
                    <a:pt x="256" y="98"/>
                    <a:pt x="172" y="62"/>
                    <a:pt x="133" y="181"/>
                  </a:cubicBezTo>
                  <a:cubicBezTo>
                    <a:pt x="127" y="199"/>
                    <a:pt x="120" y="214"/>
                    <a:pt x="117" y="233"/>
                  </a:cubicBezTo>
                </a:path>
              </a:pathLst>
            </a:custGeom>
            <a:noFill/>
            <a:ln w="3175" cap="rnd">
              <a:solidFill>
                <a:srgbClr val="333333"/>
              </a:solidFill>
              <a:prstDash val="solid"/>
              <a:round/>
              <a:headEnd/>
              <a:tailEnd/>
            </a:ln>
          </p:spPr>
          <p:txBody>
            <a:bodyPr/>
            <a:lstStyle/>
            <a:p>
              <a:endParaRPr lang="hu-HU"/>
            </a:p>
          </p:txBody>
        </p:sp>
        <p:sp>
          <p:nvSpPr>
            <p:cNvPr id="37405" name="Freeform 113"/>
            <p:cNvSpPr>
              <a:spLocks/>
            </p:cNvSpPr>
            <p:nvPr/>
          </p:nvSpPr>
          <p:spPr bwMode="auto">
            <a:xfrm>
              <a:off x="1990" y="274"/>
              <a:ext cx="38" cy="14"/>
            </a:xfrm>
            <a:custGeom>
              <a:avLst/>
              <a:gdLst>
                <a:gd name="T0" fmla="*/ 1 w 35"/>
                <a:gd name="T1" fmla="*/ 7 h 12"/>
                <a:gd name="T2" fmla="*/ 35 w 35"/>
                <a:gd name="T3" fmla="*/ 12 h 12"/>
                <a:gd name="T4" fmla="*/ 31 w 35"/>
                <a:gd name="T5" fmla="*/ 8 h 12"/>
                <a:gd name="T6" fmla="*/ 0 w 35"/>
                <a:gd name="T7" fmla="*/ 6 h 12"/>
                <a:gd name="T8" fmla="*/ 1 w 35"/>
                <a:gd name="T9" fmla="*/ 7 h 12"/>
                <a:gd name="T10" fmla="*/ 0 60000 65536"/>
                <a:gd name="T11" fmla="*/ 0 60000 65536"/>
                <a:gd name="T12" fmla="*/ 0 60000 65536"/>
                <a:gd name="T13" fmla="*/ 0 60000 65536"/>
                <a:gd name="T14" fmla="*/ 0 60000 65536"/>
                <a:gd name="T15" fmla="*/ 0 w 35"/>
                <a:gd name="T16" fmla="*/ 0 h 12"/>
                <a:gd name="T17" fmla="*/ 35 w 35"/>
                <a:gd name="T18" fmla="*/ 12 h 12"/>
              </a:gdLst>
              <a:ahLst/>
              <a:cxnLst>
                <a:cxn ang="T10">
                  <a:pos x="T0" y="T1"/>
                </a:cxn>
                <a:cxn ang="T11">
                  <a:pos x="T2" y="T3"/>
                </a:cxn>
                <a:cxn ang="T12">
                  <a:pos x="T4" y="T5"/>
                </a:cxn>
                <a:cxn ang="T13">
                  <a:pos x="T6" y="T7"/>
                </a:cxn>
                <a:cxn ang="T14">
                  <a:pos x="T8" y="T9"/>
                </a:cxn>
              </a:cxnLst>
              <a:rect l="T15" t="T16" r="T17" b="T18"/>
              <a:pathLst>
                <a:path w="35" h="12">
                  <a:moveTo>
                    <a:pt x="1" y="7"/>
                  </a:moveTo>
                  <a:cubicBezTo>
                    <a:pt x="9" y="10"/>
                    <a:pt x="20" y="11"/>
                    <a:pt x="35" y="12"/>
                  </a:cubicBezTo>
                  <a:cubicBezTo>
                    <a:pt x="35" y="12"/>
                    <a:pt x="34" y="11"/>
                    <a:pt x="31" y="8"/>
                  </a:cubicBezTo>
                  <a:cubicBezTo>
                    <a:pt x="26" y="2"/>
                    <a:pt x="13" y="0"/>
                    <a:pt x="0" y="6"/>
                  </a:cubicBezTo>
                  <a:lnTo>
                    <a:pt x="1" y="7"/>
                  </a:lnTo>
                  <a:close/>
                </a:path>
              </a:pathLst>
            </a:custGeom>
            <a:noFill/>
            <a:ln w="3175" cap="rnd">
              <a:solidFill>
                <a:srgbClr val="333333"/>
              </a:solidFill>
              <a:prstDash val="solid"/>
              <a:round/>
              <a:headEnd/>
              <a:tailEnd/>
            </a:ln>
          </p:spPr>
          <p:txBody>
            <a:bodyPr/>
            <a:lstStyle/>
            <a:p>
              <a:endParaRPr lang="hu-HU"/>
            </a:p>
          </p:txBody>
        </p:sp>
        <p:sp>
          <p:nvSpPr>
            <p:cNvPr id="37406" name="Freeform 114"/>
            <p:cNvSpPr>
              <a:spLocks/>
            </p:cNvSpPr>
            <p:nvPr/>
          </p:nvSpPr>
          <p:spPr bwMode="auto">
            <a:xfrm>
              <a:off x="2113" y="389"/>
              <a:ext cx="63" cy="34"/>
            </a:xfrm>
            <a:custGeom>
              <a:avLst/>
              <a:gdLst>
                <a:gd name="T0" fmla="*/ 4 w 58"/>
                <a:gd name="T1" fmla="*/ 23 h 30"/>
                <a:gd name="T2" fmla="*/ 55 w 58"/>
                <a:gd name="T3" fmla="*/ 30 h 30"/>
                <a:gd name="T4" fmla="*/ 58 w 58"/>
                <a:gd name="T5" fmla="*/ 0 h 30"/>
                <a:gd name="T6" fmla="*/ 0 w 58"/>
                <a:gd name="T7" fmla="*/ 23 h 30"/>
                <a:gd name="T8" fmla="*/ 4 w 58"/>
                <a:gd name="T9" fmla="*/ 23 h 30"/>
                <a:gd name="T10" fmla="*/ 0 60000 65536"/>
                <a:gd name="T11" fmla="*/ 0 60000 65536"/>
                <a:gd name="T12" fmla="*/ 0 60000 65536"/>
                <a:gd name="T13" fmla="*/ 0 60000 65536"/>
                <a:gd name="T14" fmla="*/ 0 60000 65536"/>
                <a:gd name="T15" fmla="*/ 0 w 58"/>
                <a:gd name="T16" fmla="*/ 0 h 30"/>
                <a:gd name="T17" fmla="*/ 58 w 58"/>
                <a:gd name="T18" fmla="*/ 30 h 30"/>
              </a:gdLst>
              <a:ahLst/>
              <a:cxnLst>
                <a:cxn ang="T10">
                  <a:pos x="T0" y="T1"/>
                </a:cxn>
                <a:cxn ang="T11">
                  <a:pos x="T2" y="T3"/>
                </a:cxn>
                <a:cxn ang="T12">
                  <a:pos x="T4" y="T5"/>
                </a:cxn>
                <a:cxn ang="T13">
                  <a:pos x="T6" y="T7"/>
                </a:cxn>
                <a:cxn ang="T14">
                  <a:pos x="T8" y="T9"/>
                </a:cxn>
              </a:cxnLst>
              <a:rect l="T15" t="T16" r="T17" b="T18"/>
              <a:pathLst>
                <a:path w="58" h="30">
                  <a:moveTo>
                    <a:pt x="4" y="23"/>
                  </a:moveTo>
                  <a:cubicBezTo>
                    <a:pt x="20" y="24"/>
                    <a:pt x="37" y="26"/>
                    <a:pt x="55" y="30"/>
                  </a:cubicBezTo>
                  <a:cubicBezTo>
                    <a:pt x="56" y="20"/>
                    <a:pt x="57" y="10"/>
                    <a:pt x="58" y="0"/>
                  </a:cubicBezTo>
                  <a:cubicBezTo>
                    <a:pt x="37" y="1"/>
                    <a:pt x="17" y="7"/>
                    <a:pt x="0" y="23"/>
                  </a:cubicBezTo>
                  <a:lnTo>
                    <a:pt x="4" y="23"/>
                  </a:lnTo>
                  <a:close/>
                </a:path>
              </a:pathLst>
            </a:custGeom>
            <a:noFill/>
            <a:ln w="3175" cap="rnd">
              <a:solidFill>
                <a:srgbClr val="333333"/>
              </a:solidFill>
              <a:prstDash val="solid"/>
              <a:round/>
              <a:headEnd/>
              <a:tailEnd/>
            </a:ln>
          </p:spPr>
          <p:txBody>
            <a:bodyPr/>
            <a:lstStyle/>
            <a:p>
              <a:endParaRPr lang="hu-HU"/>
            </a:p>
          </p:txBody>
        </p:sp>
        <p:sp>
          <p:nvSpPr>
            <p:cNvPr id="37407" name="Freeform 115"/>
            <p:cNvSpPr>
              <a:spLocks/>
            </p:cNvSpPr>
            <p:nvPr/>
          </p:nvSpPr>
          <p:spPr bwMode="auto">
            <a:xfrm>
              <a:off x="1626" y="458"/>
              <a:ext cx="237" cy="545"/>
            </a:xfrm>
            <a:custGeom>
              <a:avLst/>
              <a:gdLst>
                <a:gd name="T0" fmla="*/ 142 w 218"/>
                <a:gd name="T1" fmla="*/ 403 h 471"/>
                <a:gd name="T2" fmla="*/ 163 w 218"/>
                <a:gd name="T3" fmla="*/ 363 h 471"/>
                <a:gd name="T4" fmla="*/ 163 w 218"/>
                <a:gd name="T5" fmla="*/ 360 h 471"/>
                <a:gd name="T6" fmla="*/ 161 w 218"/>
                <a:gd name="T7" fmla="*/ 337 h 471"/>
                <a:gd name="T8" fmla="*/ 161 w 218"/>
                <a:gd name="T9" fmla="*/ 337 h 471"/>
                <a:gd name="T10" fmla="*/ 115 w 218"/>
                <a:gd name="T11" fmla="*/ 293 h 471"/>
                <a:gd name="T12" fmla="*/ 48 w 218"/>
                <a:gd name="T13" fmla="*/ 139 h 471"/>
                <a:gd name="T14" fmla="*/ 48 w 218"/>
                <a:gd name="T15" fmla="*/ 138 h 471"/>
                <a:gd name="T16" fmla="*/ 109 w 218"/>
                <a:gd name="T17" fmla="*/ 90 h 471"/>
                <a:gd name="T18" fmla="*/ 202 w 218"/>
                <a:gd name="T19" fmla="*/ 108 h 471"/>
                <a:gd name="T20" fmla="*/ 203 w 218"/>
                <a:gd name="T21" fmla="*/ 109 h 471"/>
                <a:gd name="T22" fmla="*/ 214 w 218"/>
                <a:gd name="T23" fmla="*/ 124 h 471"/>
                <a:gd name="T24" fmla="*/ 210 w 218"/>
                <a:gd name="T25" fmla="*/ 76 h 471"/>
                <a:gd name="T26" fmla="*/ 161 w 218"/>
                <a:gd name="T27" fmla="*/ 10 h 471"/>
                <a:gd name="T28" fmla="*/ 132 w 218"/>
                <a:gd name="T29" fmla="*/ 2 h 471"/>
                <a:gd name="T30" fmla="*/ 93 w 218"/>
                <a:gd name="T31" fmla="*/ 4 h 471"/>
                <a:gd name="T32" fmla="*/ 57 w 218"/>
                <a:gd name="T33" fmla="*/ 22 h 471"/>
                <a:gd name="T34" fmla="*/ 14 w 218"/>
                <a:gd name="T35" fmla="*/ 120 h 471"/>
                <a:gd name="T36" fmla="*/ 0 w 218"/>
                <a:gd name="T37" fmla="*/ 222 h 471"/>
                <a:gd name="T38" fmla="*/ 48 w 218"/>
                <a:gd name="T39" fmla="*/ 413 h 471"/>
                <a:gd name="T40" fmla="*/ 105 w 218"/>
                <a:gd name="T41" fmla="*/ 465 h 471"/>
                <a:gd name="T42" fmla="*/ 140 w 218"/>
                <a:gd name="T43" fmla="*/ 438 h 471"/>
                <a:gd name="T44" fmla="*/ 143 w 218"/>
                <a:gd name="T45" fmla="*/ 433 h 471"/>
                <a:gd name="T46" fmla="*/ 129 w 218"/>
                <a:gd name="T47" fmla="*/ 390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471"/>
                <a:gd name="T74" fmla="*/ 218 w 218"/>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471">
                  <a:moveTo>
                    <a:pt x="142" y="403"/>
                  </a:moveTo>
                  <a:cubicBezTo>
                    <a:pt x="148" y="402"/>
                    <a:pt x="161" y="386"/>
                    <a:pt x="163" y="363"/>
                  </a:cubicBezTo>
                  <a:cubicBezTo>
                    <a:pt x="163" y="360"/>
                    <a:pt x="163" y="360"/>
                    <a:pt x="163" y="360"/>
                  </a:cubicBezTo>
                  <a:cubicBezTo>
                    <a:pt x="163" y="351"/>
                    <a:pt x="162" y="343"/>
                    <a:pt x="161" y="337"/>
                  </a:cubicBezTo>
                  <a:cubicBezTo>
                    <a:pt x="161" y="337"/>
                    <a:pt x="161" y="337"/>
                    <a:pt x="161" y="337"/>
                  </a:cubicBezTo>
                  <a:cubicBezTo>
                    <a:pt x="149" y="316"/>
                    <a:pt x="144" y="311"/>
                    <a:pt x="115" y="293"/>
                  </a:cubicBezTo>
                  <a:cubicBezTo>
                    <a:pt x="78" y="270"/>
                    <a:pt x="46" y="179"/>
                    <a:pt x="48" y="139"/>
                  </a:cubicBezTo>
                  <a:cubicBezTo>
                    <a:pt x="48" y="139"/>
                    <a:pt x="48" y="139"/>
                    <a:pt x="48" y="138"/>
                  </a:cubicBezTo>
                  <a:cubicBezTo>
                    <a:pt x="53" y="117"/>
                    <a:pt x="77" y="98"/>
                    <a:pt x="109" y="90"/>
                  </a:cubicBezTo>
                  <a:cubicBezTo>
                    <a:pt x="138" y="82"/>
                    <a:pt x="177" y="83"/>
                    <a:pt x="202" y="108"/>
                  </a:cubicBezTo>
                  <a:cubicBezTo>
                    <a:pt x="202" y="108"/>
                    <a:pt x="202" y="108"/>
                    <a:pt x="203" y="109"/>
                  </a:cubicBezTo>
                  <a:cubicBezTo>
                    <a:pt x="206" y="114"/>
                    <a:pt x="210" y="119"/>
                    <a:pt x="214" y="124"/>
                  </a:cubicBezTo>
                  <a:cubicBezTo>
                    <a:pt x="218" y="103"/>
                    <a:pt x="218" y="85"/>
                    <a:pt x="210" y="76"/>
                  </a:cubicBezTo>
                  <a:cubicBezTo>
                    <a:pt x="190" y="51"/>
                    <a:pt x="184" y="26"/>
                    <a:pt x="161" y="10"/>
                  </a:cubicBezTo>
                  <a:cubicBezTo>
                    <a:pt x="153" y="5"/>
                    <a:pt x="140" y="4"/>
                    <a:pt x="132" y="2"/>
                  </a:cubicBezTo>
                  <a:cubicBezTo>
                    <a:pt x="123" y="0"/>
                    <a:pt x="105" y="3"/>
                    <a:pt x="93" y="4"/>
                  </a:cubicBezTo>
                  <a:cubicBezTo>
                    <a:pt x="80" y="4"/>
                    <a:pt x="66" y="12"/>
                    <a:pt x="57" y="22"/>
                  </a:cubicBezTo>
                  <a:cubicBezTo>
                    <a:pt x="44" y="37"/>
                    <a:pt x="22" y="49"/>
                    <a:pt x="14" y="120"/>
                  </a:cubicBezTo>
                  <a:cubicBezTo>
                    <a:pt x="11" y="144"/>
                    <a:pt x="0" y="180"/>
                    <a:pt x="0" y="222"/>
                  </a:cubicBezTo>
                  <a:cubicBezTo>
                    <a:pt x="0" y="339"/>
                    <a:pt x="26" y="362"/>
                    <a:pt x="48" y="413"/>
                  </a:cubicBezTo>
                  <a:cubicBezTo>
                    <a:pt x="63" y="449"/>
                    <a:pt x="83" y="471"/>
                    <a:pt x="105" y="465"/>
                  </a:cubicBezTo>
                  <a:cubicBezTo>
                    <a:pt x="120" y="462"/>
                    <a:pt x="131" y="451"/>
                    <a:pt x="140" y="438"/>
                  </a:cubicBezTo>
                  <a:cubicBezTo>
                    <a:pt x="143" y="433"/>
                    <a:pt x="143" y="433"/>
                    <a:pt x="143" y="433"/>
                  </a:cubicBezTo>
                  <a:cubicBezTo>
                    <a:pt x="155" y="414"/>
                    <a:pt x="138" y="397"/>
                    <a:pt x="129" y="390"/>
                  </a:cubicBezTo>
                </a:path>
              </a:pathLst>
            </a:custGeom>
            <a:noFill/>
            <a:ln w="3175" cap="rnd">
              <a:solidFill>
                <a:srgbClr val="333333"/>
              </a:solidFill>
              <a:prstDash val="solid"/>
              <a:round/>
              <a:headEnd/>
              <a:tailEnd/>
            </a:ln>
          </p:spPr>
          <p:txBody>
            <a:bodyPr/>
            <a:lstStyle/>
            <a:p>
              <a:endParaRPr lang="hu-HU"/>
            </a:p>
          </p:txBody>
        </p:sp>
        <p:sp>
          <p:nvSpPr>
            <p:cNvPr id="37408" name="Freeform 116"/>
            <p:cNvSpPr>
              <a:spLocks/>
            </p:cNvSpPr>
            <p:nvPr/>
          </p:nvSpPr>
          <p:spPr bwMode="auto">
            <a:xfrm>
              <a:off x="1680" y="938"/>
              <a:ext cx="141" cy="233"/>
            </a:xfrm>
            <a:custGeom>
              <a:avLst/>
              <a:gdLst>
                <a:gd name="T0" fmla="*/ 57 w 130"/>
                <a:gd name="T1" fmla="*/ 50 h 201"/>
                <a:gd name="T2" fmla="*/ 56 w 130"/>
                <a:gd name="T3" fmla="*/ 50 h 201"/>
                <a:gd name="T4" fmla="*/ 0 w 130"/>
                <a:gd name="T5" fmla="*/ 0 h 201"/>
                <a:gd name="T6" fmla="*/ 7 w 130"/>
                <a:gd name="T7" fmla="*/ 60 h 201"/>
                <a:gd name="T8" fmla="*/ 9 w 130"/>
                <a:gd name="T9" fmla="*/ 186 h 201"/>
                <a:gd name="T10" fmla="*/ 9 w 130"/>
                <a:gd name="T11" fmla="*/ 186 h 201"/>
                <a:gd name="T12" fmla="*/ 9 w 130"/>
                <a:gd name="T13" fmla="*/ 187 h 201"/>
                <a:gd name="T14" fmla="*/ 70 w 130"/>
                <a:gd name="T15" fmla="*/ 201 h 201"/>
                <a:gd name="T16" fmla="*/ 130 w 130"/>
                <a:gd name="T17" fmla="*/ 187 h 201"/>
                <a:gd name="T18" fmla="*/ 130 w 130"/>
                <a:gd name="T19" fmla="*/ 186 h 201"/>
                <a:gd name="T20" fmla="*/ 130 w 130"/>
                <a:gd name="T21" fmla="*/ 186 h 201"/>
                <a:gd name="T22" fmla="*/ 130 w 130"/>
                <a:gd name="T23" fmla="*/ 101 h 201"/>
                <a:gd name="T24" fmla="*/ 119 w 130"/>
                <a:gd name="T25" fmla="*/ 97 h 201"/>
                <a:gd name="T26" fmla="*/ 57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7" y="50"/>
                  </a:moveTo>
                  <a:cubicBezTo>
                    <a:pt x="57" y="50"/>
                    <a:pt x="57" y="50"/>
                    <a:pt x="56" y="50"/>
                  </a:cubicBezTo>
                  <a:cubicBezTo>
                    <a:pt x="34" y="56"/>
                    <a:pt x="15" y="35"/>
                    <a:pt x="0" y="0"/>
                  </a:cubicBezTo>
                  <a:cubicBezTo>
                    <a:pt x="4" y="21"/>
                    <a:pt x="7" y="43"/>
                    <a:pt x="7" y="60"/>
                  </a:cubicBezTo>
                  <a:cubicBezTo>
                    <a:pt x="7" y="122"/>
                    <a:pt x="8" y="147"/>
                    <a:pt x="9" y="186"/>
                  </a:cubicBezTo>
                  <a:cubicBezTo>
                    <a:pt x="9" y="186"/>
                    <a:pt x="9" y="186"/>
                    <a:pt x="9" y="186"/>
                  </a:cubicBezTo>
                  <a:cubicBezTo>
                    <a:pt x="9" y="186"/>
                    <a:pt x="9" y="187"/>
                    <a:pt x="9" y="187"/>
                  </a:cubicBezTo>
                  <a:cubicBezTo>
                    <a:pt x="9" y="195"/>
                    <a:pt x="36" y="201"/>
                    <a:pt x="70" y="201"/>
                  </a:cubicBezTo>
                  <a:cubicBezTo>
                    <a:pt x="103" y="201"/>
                    <a:pt x="130" y="195"/>
                    <a:pt x="130" y="187"/>
                  </a:cubicBezTo>
                  <a:cubicBezTo>
                    <a:pt x="130" y="187"/>
                    <a:pt x="130" y="186"/>
                    <a:pt x="130" y="186"/>
                  </a:cubicBezTo>
                  <a:cubicBezTo>
                    <a:pt x="130" y="186"/>
                    <a:pt x="130" y="186"/>
                    <a:pt x="130" y="186"/>
                  </a:cubicBezTo>
                  <a:cubicBezTo>
                    <a:pt x="130" y="101"/>
                    <a:pt x="130" y="101"/>
                    <a:pt x="130" y="101"/>
                  </a:cubicBezTo>
                  <a:cubicBezTo>
                    <a:pt x="127" y="100"/>
                    <a:pt x="123" y="98"/>
                    <a:pt x="119" y="97"/>
                  </a:cubicBezTo>
                  <a:cubicBezTo>
                    <a:pt x="99" y="87"/>
                    <a:pt x="77" y="72"/>
                    <a:pt x="57" y="50"/>
                  </a:cubicBezTo>
                  <a:close/>
                </a:path>
              </a:pathLst>
            </a:custGeom>
            <a:noFill/>
            <a:ln w="3175" cap="rnd">
              <a:solidFill>
                <a:srgbClr val="333333"/>
              </a:solidFill>
              <a:prstDash val="solid"/>
              <a:bevel/>
              <a:headEnd/>
              <a:tailEnd/>
            </a:ln>
          </p:spPr>
          <p:txBody>
            <a:bodyPr/>
            <a:lstStyle/>
            <a:p>
              <a:endParaRPr lang="hu-HU"/>
            </a:p>
          </p:txBody>
        </p:sp>
        <p:sp>
          <p:nvSpPr>
            <p:cNvPr id="37409" name="Freeform 117"/>
            <p:cNvSpPr>
              <a:spLocks/>
            </p:cNvSpPr>
            <p:nvPr/>
          </p:nvSpPr>
          <p:spPr bwMode="auto">
            <a:xfrm>
              <a:off x="1811" y="93"/>
              <a:ext cx="354" cy="561"/>
            </a:xfrm>
            <a:custGeom>
              <a:avLst/>
              <a:gdLst>
                <a:gd name="T0" fmla="*/ 258 w 327"/>
                <a:gd name="T1" fmla="*/ 70 h 485"/>
                <a:gd name="T2" fmla="*/ 240 w 327"/>
                <a:gd name="T3" fmla="*/ 56 h 485"/>
                <a:gd name="T4" fmla="*/ 242 w 327"/>
                <a:gd name="T5" fmla="*/ 35 h 485"/>
                <a:gd name="T6" fmla="*/ 209 w 327"/>
                <a:gd name="T7" fmla="*/ 20 h 485"/>
                <a:gd name="T8" fmla="*/ 196 w 327"/>
                <a:gd name="T9" fmla="*/ 38 h 485"/>
                <a:gd name="T10" fmla="*/ 194 w 327"/>
                <a:gd name="T11" fmla="*/ 12 h 485"/>
                <a:gd name="T12" fmla="*/ 161 w 327"/>
                <a:gd name="T13" fmla="*/ 10 h 485"/>
                <a:gd name="T14" fmla="*/ 135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2 w 327"/>
                <a:gd name="T29" fmla="*/ 349 h 485"/>
                <a:gd name="T30" fmla="*/ 40 w 327"/>
                <a:gd name="T31" fmla="*/ 392 h 485"/>
                <a:gd name="T32" fmla="*/ 44 w 327"/>
                <a:gd name="T33" fmla="*/ 440 h 485"/>
                <a:gd name="T34" fmla="*/ 41 w 327"/>
                <a:gd name="T35" fmla="*/ 437 h 485"/>
                <a:gd name="T36" fmla="*/ 107 w 327"/>
                <a:gd name="T37" fmla="*/ 479 h 485"/>
                <a:gd name="T38" fmla="*/ 109 w 327"/>
                <a:gd name="T39" fmla="*/ 478 h 485"/>
                <a:gd name="T40" fmla="*/ 109 w 327"/>
                <a:gd name="T41" fmla="*/ 433 h 485"/>
                <a:gd name="T42" fmla="*/ 132 w 327"/>
                <a:gd name="T43" fmla="*/ 324 h 485"/>
                <a:gd name="T44" fmla="*/ 146 w 327"/>
                <a:gd name="T45" fmla="*/ 286 h 485"/>
                <a:gd name="T46" fmla="*/ 146 w 327"/>
                <a:gd name="T47" fmla="*/ 286 h 485"/>
                <a:gd name="T48" fmla="*/ 146 w 327"/>
                <a:gd name="T49" fmla="*/ 286 h 485"/>
                <a:gd name="T50" fmla="*/ 142 w 327"/>
                <a:gd name="T51" fmla="*/ 263 h 485"/>
                <a:gd name="T52" fmla="*/ 140 w 327"/>
                <a:gd name="T53" fmla="*/ 262 h 485"/>
                <a:gd name="T54" fmla="*/ 165 w 327"/>
                <a:gd name="T55" fmla="*/ 163 h 485"/>
                <a:gd name="T56" fmla="*/ 166 w 327"/>
                <a:gd name="T57" fmla="*/ 164 h 485"/>
                <a:gd name="T58" fmla="*/ 200 w 327"/>
                <a:gd name="T59" fmla="*/ 169 h 485"/>
                <a:gd name="T60" fmla="*/ 200 w 327"/>
                <a:gd name="T61" fmla="*/ 169 h 485"/>
                <a:gd name="T62" fmla="*/ 244 w 327"/>
                <a:gd name="T63" fmla="*/ 167 h 485"/>
                <a:gd name="T64" fmla="*/ 327 w 327"/>
                <a:gd name="T65" fmla="*/ 166 h 485"/>
                <a:gd name="T66" fmla="*/ 258 w 327"/>
                <a:gd name="T67" fmla="*/ 70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7"/>
                <a:gd name="T103" fmla="*/ 0 h 485"/>
                <a:gd name="T104" fmla="*/ 327 w 327"/>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7" h="485">
                  <a:moveTo>
                    <a:pt x="258" y="70"/>
                  </a:moveTo>
                  <a:cubicBezTo>
                    <a:pt x="254" y="68"/>
                    <a:pt x="241" y="59"/>
                    <a:pt x="240" y="56"/>
                  </a:cubicBezTo>
                  <a:cubicBezTo>
                    <a:pt x="238" y="54"/>
                    <a:pt x="237" y="48"/>
                    <a:pt x="242" y="35"/>
                  </a:cubicBezTo>
                  <a:cubicBezTo>
                    <a:pt x="247" y="19"/>
                    <a:pt x="220" y="3"/>
                    <a:pt x="209" y="20"/>
                  </a:cubicBezTo>
                  <a:cubicBezTo>
                    <a:pt x="206" y="25"/>
                    <a:pt x="204" y="28"/>
                    <a:pt x="196" y="38"/>
                  </a:cubicBezTo>
                  <a:cubicBezTo>
                    <a:pt x="196" y="38"/>
                    <a:pt x="197" y="15"/>
                    <a:pt x="194" y="12"/>
                  </a:cubicBezTo>
                  <a:cubicBezTo>
                    <a:pt x="185" y="0"/>
                    <a:pt x="167" y="3"/>
                    <a:pt x="161" y="10"/>
                  </a:cubicBezTo>
                  <a:cubicBezTo>
                    <a:pt x="156" y="16"/>
                    <a:pt x="160" y="47"/>
                    <a:pt x="135" y="49"/>
                  </a:cubicBezTo>
                  <a:cubicBezTo>
                    <a:pt x="122" y="48"/>
                    <a:pt x="124" y="34"/>
                    <a:pt x="124" y="25"/>
                  </a:cubicBezTo>
                  <a:cubicBezTo>
                    <a:pt x="125" y="17"/>
                    <a:pt x="91" y="16"/>
                    <a:pt x="88" y="34"/>
                  </a:cubicBezTo>
                  <a:cubicBezTo>
                    <a:pt x="87" y="45"/>
                    <a:pt x="86" y="56"/>
                    <a:pt x="82" y="66"/>
                  </a:cubicBezTo>
                  <a:cubicBezTo>
                    <a:pt x="81" y="69"/>
                    <a:pt x="77" y="75"/>
                    <a:pt x="76" y="76"/>
                  </a:cubicBezTo>
                  <a:cubicBezTo>
                    <a:pt x="9" y="129"/>
                    <a:pt x="3" y="165"/>
                    <a:pt x="3" y="226"/>
                  </a:cubicBezTo>
                  <a:cubicBezTo>
                    <a:pt x="3" y="251"/>
                    <a:pt x="0" y="302"/>
                    <a:pt x="12" y="348"/>
                  </a:cubicBezTo>
                  <a:cubicBezTo>
                    <a:pt x="12" y="349"/>
                    <a:pt x="12" y="349"/>
                    <a:pt x="12" y="349"/>
                  </a:cubicBezTo>
                  <a:cubicBezTo>
                    <a:pt x="21" y="362"/>
                    <a:pt x="28" y="377"/>
                    <a:pt x="40" y="392"/>
                  </a:cubicBezTo>
                  <a:cubicBezTo>
                    <a:pt x="48" y="401"/>
                    <a:pt x="48" y="419"/>
                    <a:pt x="44" y="440"/>
                  </a:cubicBezTo>
                  <a:cubicBezTo>
                    <a:pt x="43" y="439"/>
                    <a:pt x="42" y="438"/>
                    <a:pt x="41" y="437"/>
                  </a:cubicBezTo>
                  <a:cubicBezTo>
                    <a:pt x="63" y="462"/>
                    <a:pt x="95" y="485"/>
                    <a:pt x="107" y="479"/>
                  </a:cubicBezTo>
                  <a:cubicBezTo>
                    <a:pt x="108" y="479"/>
                    <a:pt x="108" y="478"/>
                    <a:pt x="109" y="478"/>
                  </a:cubicBezTo>
                  <a:cubicBezTo>
                    <a:pt x="109" y="433"/>
                    <a:pt x="109" y="433"/>
                    <a:pt x="109" y="433"/>
                  </a:cubicBezTo>
                  <a:cubicBezTo>
                    <a:pt x="109" y="399"/>
                    <a:pt x="117" y="359"/>
                    <a:pt x="132" y="324"/>
                  </a:cubicBezTo>
                  <a:cubicBezTo>
                    <a:pt x="140" y="307"/>
                    <a:pt x="144" y="295"/>
                    <a:pt x="146" y="286"/>
                  </a:cubicBezTo>
                  <a:cubicBezTo>
                    <a:pt x="146" y="286"/>
                    <a:pt x="146" y="286"/>
                    <a:pt x="146" y="286"/>
                  </a:cubicBezTo>
                  <a:cubicBezTo>
                    <a:pt x="146" y="286"/>
                    <a:pt x="146" y="286"/>
                    <a:pt x="146" y="286"/>
                  </a:cubicBezTo>
                  <a:cubicBezTo>
                    <a:pt x="150" y="272"/>
                    <a:pt x="147" y="266"/>
                    <a:pt x="142" y="263"/>
                  </a:cubicBezTo>
                  <a:cubicBezTo>
                    <a:pt x="140" y="262"/>
                    <a:pt x="140" y="262"/>
                    <a:pt x="140" y="262"/>
                  </a:cubicBezTo>
                  <a:cubicBezTo>
                    <a:pt x="126" y="201"/>
                    <a:pt x="145" y="172"/>
                    <a:pt x="165" y="163"/>
                  </a:cubicBezTo>
                  <a:cubicBezTo>
                    <a:pt x="166" y="164"/>
                    <a:pt x="166" y="164"/>
                    <a:pt x="166" y="164"/>
                  </a:cubicBezTo>
                  <a:cubicBezTo>
                    <a:pt x="174" y="167"/>
                    <a:pt x="185" y="168"/>
                    <a:pt x="200" y="169"/>
                  </a:cubicBezTo>
                  <a:cubicBezTo>
                    <a:pt x="200" y="169"/>
                    <a:pt x="200" y="169"/>
                    <a:pt x="200" y="169"/>
                  </a:cubicBezTo>
                  <a:cubicBezTo>
                    <a:pt x="212" y="169"/>
                    <a:pt x="227" y="168"/>
                    <a:pt x="244" y="167"/>
                  </a:cubicBezTo>
                  <a:cubicBezTo>
                    <a:pt x="269" y="165"/>
                    <a:pt x="298" y="165"/>
                    <a:pt x="327" y="166"/>
                  </a:cubicBezTo>
                  <a:cubicBezTo>
                    <a:pt x="316" y="126"/>
                    <a:pt x="293" y="92"/>
                    <a:pt x="258" y="70"/>
                  </a:cubicBezTo>
                  <a:close/>
                </a:path>
              </a:pathLst>
            </a:custGeom>
            <a:noFill/>
            <a:ln w="3175" cap="rnd">
              <a:solidFill>
                <a:srgbClr val="333333"/>
              </a:solidFill>
              <a:prstDash val="solid"/>
              <a:round/>
              <a:headEnd/>
              <a:tailEnd/>
            </a:ln>
          </p:spPr>
          <p:txBody>
            <a:bodyPr/>
            <a:lstStyle/>
            <a:p>
              <a:endParaRPr lang="hu-HU"/>
            </a:p>
          </p:txBody>
        </p:sp>
        <p:sp>
          <p:nvSpPr>
            <p:cNvPr id="37410" name="Freeform 118"/>
            <p:cNvSpPr>
              <a:spLocks/>
            </p:cNvSpPr>
            <p:nvPr/>
          </p:nvSpPr>
          <p:spPr bwMode="auto">
            <a:xfrm>
              <a:off x="1659" y="223"/>
              <a:ext cx="164" cy="301"/>
            </a:xfrm>
            <a:custGeom>
              <a:avLst/>
              <a:gdLst>
                <a:gd name="T0" fmla="*/ 0 w 151"/>
                <a:gd name="T1" fmla="*/ 260 h 260"/>
                <a:gd name="T2" fmla="*/ 27 w 151"/>
                <a:gd name="T3" fmla="*/ 225 h 260"/>
                <a:gd name="T4" fmla="*/ 63 w 151"/>
                <a:gd name="T5" fmla="*/ 207 h 260"/>
                <a:gd name="T6" fmla="*/ 102 w 151"/>
                <a:gd name="T7" fmla="*/ 205 h 260"/>
                <a:gd name="T8" fmla="*/ 131 w 151"/>
                <a:gd name="T9" fmla="*/ 213 h 260"/>
                <a:gd name="T10" fmla="*/ 135 w 151"/>
                <a:gd name="T11" fmla="*/ 217 h 260"/>
                <a:gd name="T12" fmla="*/ 137 w 151"/>
                <a:gd name="T13" fmla="*/ 218 h 260"/>
                <a:gd name="T14" fmla="*/ 140 w 151"/>
                <a:gd name="T15" fmla="*/ 220 h 260"/>
                <a:gd name="T16" fmla="*/ 141 w 151"/>
                <a:gd name="T17" fmla="*/ 222 h 260"/>
                <a:gd name="T18" fmla="*/ 144 w 151"/>
                <a:gd name="T19" fmla="*/ 225 h 260"/>
                <a:gd name="T20" fmla="*/ 145 w 151"/>
                <a:gd name="T21" fmla="*/ 226 h 260"/>
                <a:gd name="T22" fmla="*/ 149 w 151"/>
                <a:gd name="T23" fmla="*/ 230 h 260"/>
                <a:gd name="T24" fmla="*/ 151 w 151"/>
                <a:gd name="T25" fmla="*/ 226 h 260"/>
                <a:gd name="T26" fmla="*/ 141 w 151"/>
                <a:gd name="T27" fmla="*/ 34 h 260"/>
                <a:gd name="T28" fmla="*/ 140 w 151"/>
                <a:gd name="T29" fmla="*/ 2 h 260"/>
                <a:gd name="T30" fmla="*/ 83 w 151"/>
                <a:gd name="T31" fmla="*/ 14 h 260"/>
                <a:gd name="T32" fmla="*/ 26 w 151"/>
                <a:gd name="T33" fmla="*/ 0 h 260"/>
                <a:gd name="T34" fmla="*/ 25 w 151"/>
                <a:gd name="T35" fmla="*/ 3 h 260"/>
                <a:gd name="T36" fmla="*/ 23 w 151"/>
                <a:gd name="T37" fmla="*/ 31 h 260"/>
                <a:gd name="T38" fmla="*/ 24 w 151"/>
                <a:gd name="T39" fmla="*/ 157 h 260"/>
                <a:gd name="T40" fmla="*/ 0 w 151"/>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260"/>
                <a:gd name="T65" fmla="*/ 151 w 151"/>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260">
                  <a:moveTo>
                    <a:pt x="0" y="260"/>
                  </a:moveTo>
                  <a:cubicBezTo>
                    <a:pt x="9" y="241"/>
                    <a:pt x="19" y="233"/>
                    <a:pt x="27" y="225"/>
                  </a:cubicBezTo>
                  <a:cubicBezTo>
                    <a:pt x="36" y="215"/>
                    <a:pt x="50" y="207"/>
                    <a:pt x="63" y="207"/>
                  </a:cubicBezTo>
                  <a:cubicBezTo>
                    <a:pt x="75" y="206"/>
                    <a:pt x="93" y="203"/>
                    <a:pt x="102" y="205"/>
                  </a:cubicBezTo>
                  <a:cubicBezTo>
                    <a:pt x="110" y="207"/>
                    <a:pt x="123" y="208"/>
                    <a:pt x="131" y="213"/>
                  </a:cubicBezTo>
                  <a:cubicBezTo>
                    <a:pt x="132" y="214"/>
                    <a:pt x="134" y="215"/>
                    <a:pt x="135" y="217"/>
                  </a:cubicBezTo>
                  <a:cubicBezTo>
                    <a:pt x="136" y="217"/>
                    <a:pt x="136" y="217"/>
                    <a:pt x="137" y="218"/>
                  </a:cubicBezTo>
                  <a:cubicBezTo>
                    <a:pt x="138" y="219"/>
                    <a:pt x="139" y="219"/>
                    <a:pt x="140" y="220"/>
                  </a:cubicBezTo>
                  <a:cubicBezTo>
                    <a:pt x="140" y="221"/>
                    <a:pt x="141" y="221"/>
                    <a:pt x="141" y="222"/>
                  </a:cubicBezTo>
                  <a:cubicBezTo>
                    <a:pt x="142" y="223"/>
                    <a:pt x="143" y="224"/>
                    <a:pt x="144" y="225"/>
                  </a:cubicBezTo>
                  <a:cubicBezTo>
                    <a:pt x="144" y="225"/>
                    <a:pt x="145" y="225"/>
                    <a:pt x="145" y="226"/>
                  </a:cubicBezTo>
                  <a:cubicBezTo>
                    <a:pt x="146" y="227"/>
                    <a:pt x="147" y="229"/>
                    <a:pt x="149" y="230"/>
                  </a:cubicBezTo>
                  <a:cubicBezTo>
                    <a:pt x="151" y="226"/>
                    <a:pt x="151" y="226"/>
                    <a:pt x="151" y="226"/>
                  </a:cubicBezTo>
                  <a:cubicBezTo>
                    <a:pt x="145" y="210"/>
                    <a:pt x="142" y="100"/>
                    <a:pt x="141" y="34"/>
                  </a:cubicBezTo>
                  <a:cubicBezTo>
                    <a:pt x="140" y="14"/>
                    <a:pt x="140" y="10"/>
                    <a:pt x="140" y="2"/>
                  </a:cubicBezTo>
                  <a:cubicBezTo>
                    <a:pt x="136" y="9"/>
                    <a:pt x="112" y="14"/>
                    <a:pt x="83" y="14"/>
                  </a:cubicBezTo>
                  <a:cubicBezTo>
                    <a:pt x="52" y="14"/>
                    <a:pt x="26" y="8"/>
                    <a:pt x="26" y="0"/>
                  </a:cubicBezTo>
                  <a:cubicBezTo>
                    <a:pt x="26" y="0"/>
                    <a:pt x="26" y="2"/>
                    <a:pt x="25" y="3"/>
                  </a:cubicBezTo>
                  <a:cubicBezTo>
                    <a:pt x="24" y="13"/>
                    <a:pt x="24" y="15"/>
                    <a:pt x="23" y="31"/>
                  </a:cubicBezTo>
                  <a:cubicBezTo>
                    <a:pt x="22" y="68"/>
                    <a:pt x="23" y="117"/>
                    <a:pt x="24" y="157"/>
                  </a:cubicBezTo>
                  <a:cubicBezTo>
                    <a:pt x="25" y="186"/>
                    <a:pt x="17" y="222"/>
                    <a:pt x="0" y="260"/>
                  </a:cubicBezTo>
                  <a:close/>
                </a:path>
              </a:pathLst>
            </a:custGeom>
            <a:noFill/>
            <a:ln w="3175" cap="rnd">
              <a:solidFill>
                <a:srgbClr val="333333"/>
              </a:solidFill>
              <a:prstDash val="solid"/>
              <a:round/>
              <a:headEnd/>
              <a:tailEnd/>
            </a:ln>
          </p:spPr>
          <p:txBody>
            <a:bodyPr/>
            <a:lstStyle/>
            <a:p>
              <a:endParaRPr lang="hu-HU"/>
            </a:p>
          </p:txBody>
        </p:sp>
        <p:sp>
          <p:nvSpPr>
            <p:cNvPr id="37411" name="Freeform 119"/>
            <p:cNvSpPr>
              <a:spLocks/>
            </p:cNvSpPr>
            <p:nvPr/>
          </p:nvSpPr>
          <p:spPr bwMode="auto">
            <a:xfrm>
              <a:off x="1656" y="531"/>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close/>
                </a:path>
              </a:pathLst>
            </a:custGeom>
            <a:noFill/>
            <a:ln w="3175" cap="rnd">
              <a:solidFill>
                <a:srgbClr val="333333"/>
              </a:solidFill>
              <a:prstDash val="solid"/>
              <a:round/>
              <a:headEnd/>
              <a:tailEnd/>
            </a:ln>
          </p:spPr>
          <p:txBody>
            <a:bodyPr/>
            <a:lstStyle/>
            <a:p>
              <a:endParaRPr lang="hu-HU"/>
            </a:p>
          </p:txBody>
        </p:sp>
        <p:sp>
          <p:nvSpPr>
            <p:cNvPr id="37412" name="Freeform 120"/>
            <p:cNvSpPr>
              <a:spLocks/>
            </p:cNvSpPr>
            <p:nvPr/>
          </p:nvSpPr>
          <p:spPr bwMode="auto">
            <a:xfrm>
              <a:off x="2052" y="1130"/>
              <a:ext cx="136" cy="53"/>
            </a:xfrm>
            <a:custGeom>
              <a:avLst/>
              <a:gdLst>
                <a:gd name="T0" fmla="*/ 40 w 125"/>
                <a:gd name="T1" fmla="*/ 9 h 46"/>
                <a:gd name="T2" fmla="*/ 0 w 125"/>
                <a:gd name="T3" fmla="*/ 0 h 46"/>
                <a:gd name="T4" fmla="*/ 0 w 125"/>
                <a:gd name="T5" fmla="*/ 30 h 46"/>
                <a:gd name="T6" fmla="*/ 0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6" y="6"/>
                    <a:pt x="13" y="3"/>
                    <a:pt x="0" y="0"/>
                  </a:cubicBezTo>
                  <a:cubicBezTo>
                    <a:pt x="0" y="30"/>
                    <a:pt x="0" y="30"/>
                    <a:pt x="0" y="30"/>
                  </a:cubicBezTo>
                  <a:cubicBezTo>
                    <a:pt x="0" y="31"/>
                    <a:pt x="0" y="34"/>
                    <a:pt x="0" y="35"/>
                  </a:cubicBezTo>
                  <a:cubicBezTo>
                    <a:pt x="6" y="41"/>
                    <a:pt x="31" y="46"/>
                    <a:pt x="62" y="46"/>
                  </a:cubicBezTo>
                  <a:cubicBezTo>
                    <a:pt x="91" y="46"/>
                    <a:pt x="116" y="41"/>
                    <a:pt x="123" y="36"/>
                  </a:cubicBezTo>
                  <a:cubicBezTo>
                    <a:pt x="124" y="35"/>
                    <a:pt x="125" y="33"/>
                    <a:pt x="125" y="33"/>
                  </a:cubicBezTo>
                  <a:cubicBezTo>
                    <a:pt x="125" y="21"/>
                    <a:pt x="125" y="21"/>
                    <a:pt x="125" y="21"/>
                  </a:cubicBezTo>
                  <a:cubicBezTo>
                    <a:pt x="101" y="21"/>
                    <a:pt x="73" y="17"/>
                    <a:pt x="40" y="9"/>
                  </a:cubicBezTo>
                  <a:close/>
                </a:path>
              </a:pathLst>
            </a:custGeom>
            <a:noFill/>
            <a:ln w="3175" cap="rnd">
              <a:solidFill>
                <a:srgbClr val="333333"/>
              </a:solidFill>
              <a:prstDash val="solid"/>
              <a:round/>
              <a:headEnd/>
              <a:tailEnd/>
            </a:ln>
          </p:spPr>
          <p:txBody>
            <a:bodyPr/>
            <a:lstStyle/>
            <a:p>
              <a:endParaRPr lang="hu-HU"/>
            </a:p>
          </p:txBody>
        </p:sp>
        <p:sp>
          <p:nvSpPr>
            <p:cNvPr id="37413" name="Freeform 121"/>
            <p:cNvSpPr>
              <a:spLocks/>
            </p:cNvSpPr>
            <p:nvPr/>
          </p:nvSpPr>
          <p:spPr bwMode="auto">
            <a:xfrm>
              <a:off x="1961" y="391"/>
              <a:ext cx="12" cy="32"/>
            </a:xfrm>
            <a:custGeom>
              <a:avLst/>
              <a:gdLst>
                <a:gd name="T0" fmla="*/ 7 w 11"/>
                <a:gd name="T1" fmla="*/ 28 h 28"/>
                <a:gd name="T2" fmla="*/ 7 w 11"/>
                <a:gd name="T3" fmla="*/ 28 h 28"/>
                <a:gd name="T4" fmla="*/ 3 w 11"/>
                <a:gd name="T5" fmla="*/ 5 h 28"/>
                <a:gd name="T6" fmla="*/ 1 w 11"/>
                <a:gd name="T7" fmla="*/ 4 h 28"/>
                <a:gd name="T8" fmla="*/ 7 w 11"/>
                <a:gd name="T9" fmla="*/ 28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7" y="28"/>
                  </a:moveTo>
                  <a:cubicBezTo>
                    <a:pt x="7" y="28"/>
                    <a:pt x="7" y="28"/>
                    <a:pt x="7" y="28"/>
                  </a:cubicBezTo>
                  <a:cubicBezTo>
                    <a:pt x="11" y="14"/>
                    <a:pt x="8" y="8"/>
                    <a:pt x="3" y="5"/>
                  </a:cubicBezTo>
                  <a:cubicBezTo>
                    <a:pt x="1" y="4"/>
                    <a:pt x="1" y="4"/>
                    <a:pt x="1" y="4"/>
                  </a:cubicBezTo>
                  <a:cubicBezTo>
                    <a:pt x="0" y="0"/>
                    <a:pt x="3" y="15"/>
                    <a:pt x="7" y="28"/>
                  </a:cubicBezTo>
                  <a:close/>
                </a:path>
              </a:pathLst>
            </a:custGeom>
            <a:noFill/>
            <a:ln w="3175" cap="rnd">
              <a:solidFill>
                <a:srgbClr val="333333"/>
              </a:solidFill>
              <a:prstDash val="solid"/>
              <a:round/>
              <a:headEnd/>
              <a:tailEnd/>
            </a:ln>
          </p:spPr>
          <p:txBody>
            <a:bodyPr/>
            <a:lstStyle/>
            <a:p>
              <a:endParaRPr lang="hu-HU"/>
            </a:p>
          </p:txBody>
        </p:sp>
        <p:sp>
          <p:nvSpPr>
            <p:cNvPr id="37414" name="Freeform 122"/>
            <p:cNvSpPr>
              <a:spLocks/>
            </p:cNvSpPr>
            <p:nvPr/>
          </p:nvSpPr>
          <p:spPr bwMode="auto">
            <a:xfrm>
              <a:off x="1969" y="386"/>
              <a:ext cx="4" cy="34"/>
            </a:xfrm>
            <a:custGeom>
              <a:avLst/>
              <a:gdLst>
                <a:gd name="T0" fmla="*/ 0 w 4"/>
                <a:gd name="T1" fmla="*/ 0 h 29"/>
                <a:gd name="T2" fmla="*/ 1 w 4"/>
                <a:gd name="T3" fmla="*/ 29 h 29"/>
                <a:gd name="T4" fmla="*/ 0 60000 65536"/>
                <a:gd name="T5" fmla="*/ 0 60000 65536"/>
                <a:gd name="T6" fmla="*/ 0 w 4"/>
                <a:gd name="T7" fmla="*/ 0 h 29"/>
                <a:gd name="T8" fmla="*/ 4 w 4"/>
                <a:gd name="T9" fmla="*/ 29 h 29"/>
              </a:gdLst>
              <a:ahLst/>
              <a:cxnLst>
                <a:cxn ang="T4">
                  <a:pos x="T0" y="T1"/>
                </a:cxn>
                <a:cxn ang="T5">
                  <a:pos x="T2" y="T3"/>
                </a:cxn>
              </a:cxnLst>
              <a:rect l="T6" t="T7" r="T8" b="T9"/>
              <a:pathLst>
                <a:path w="4" h="29">
                  <a:moveTo>
                    <a:pt x="0" y="0"/>
                  </a:moveTo>
                  <a:cubicBezTo>
                    <a:pt x="3" y="4"/>
                    <a:pt x="4" y="19"/>
                    <a:pt x="1" y="29"/>
                  </a:cubicBezTo>
                </a:path>
              </a:pathLst>
            </a:custGeom>
            <a:noFill/>
            <a:ln w="3175" cap="rnd">
              <a:solidFill>
                <a:srgbClr val="333333"/>
              </a:solidFill>
              <a:prstDash val="solid"/>
              <a:round/>
              <a:headEnd/>
              <a:tailEnd/>
            </a:ln>
          </p:spPr>
          <p:txBody>
            <a:bodyPr/>
            <a:lstStyle/>
            <a:p>
              <a:endParaRPr lang="hu-HU"/>
            </a:p>
          </p:txBody>
        </p:sp>
        <p:sp>
          <p:nvSpPr>
            <p:cNvPr id="37415" name="Freeform 123"/>
            <p:cNvSpPr>
              <a:spLocks/>
            </p:cNvSpPr>
            <p:nvPr/>
          </p:nvSpPr>
          <p:spPr bwMode="auto">
            <a:xfrm>
              <a:off x="2213" y="546"/>
              <a:ext cx="22" cy="28"/>
            </a:xfrm>
            <a:custGeom>
              <a:avLst/>
              <a:gdLst>
                <a:gd name="T0" fmla="*/ 0 w 20"/>
                <a:gd name="T1" fmla="*/ 2 h 24"/>
                <a:gd name="T2" fmla="*/ 0 w 20"/>
                <a:gd name="T3" fmla="*/ 2 h 24"/>
                <a:gd name="T4" fmla="*/ 18 w 20"/>
                <a:gd name="T5" fmla="*/ 17 h 24"/>
                <a:gd name="T6" fmla="*/ 19 w 20"/>
                <a:gd name="T7" fmla="*/ 24 h 24"/>
                <a:gd name="T8" fmla="*/ 19 w 20"/>
                <a:gd name="T9" fmla="*/ 24 h 24"/>
                <a:gd name="T10" fmla="*/ 19 w 20"/>
                <a:gd name="T11" fmla="*/ 14 h 24"/>
                <a:gd name="T12" fmla="*/ 0 w 20"/>
                <a:gd name="T13" fmla="*/ 2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0" y="2"/>
                  </a:moveTo>
                  <a:cubicBezTo>
                    <a:pt x="0" y="2"/>
                    <a:pt x="0" y="2"/>
                    <a:pt x="0" y="2"/>
                  </a:cubicBezTo>
                  <a:cubicBezTo>
                    <a:pt x="6" y="0"/>
                    <a:pt x="14" y="7"/>
                    <a:pt x="18" y="17"/>
                  </a:cubicBezTo>
                  <a:cubicBezTo>
                    <a:pt x="19" y="19"/>
                    <a:pt x="19" y="22"/>
                    <a:pt x="19" y="24"/>
                  </a:cubicBezTo>
                  <a:cubicBezTo>
                    <a:pt x="19" y="24"/>
                    <a:pt x="19" y="24"/>
                    <a:pt x="19" y="24"/>
                  </a:cubicBezTo>
                  <a:cubicBezTo>
                    <a:pt x="19" y="21"/>
                    <a:pt x="20" y="19"/>
                    <a:pt x="19" y="14"/>
                  </a:cubicBezTo>
                  <a:cubicBezTo>
                    <a:pt x="15" y="3"/>
                    <a:pt x="7" y="0"/>
                    <a:pt x="0" y="2"/>
                  </a:cubicBezTo>
                  <a:close/>
                </a:path>
              </a:pathLst>
            </a:custGeom>
            <a:solidFill>
              <a:srgbClr val="FFFFFF"/>
            </a:solidFill>
            <a:ln w="9525">
              <a:noFill/>
              <a:round/>
              <a:headEnd/>
              <a:tailEnd/>
            </a:ln>
          </p:spPr>
          <p:txBody>
            <a:bodyPr/>
            <a:lstStyle/>
            <a:p>
              <a:endParaRPr lang="hu-HU"/>
            </a:p>
          </p:txBody>
        </p:sp>
        <p:sp>
          <p:nvSpPr>
            <p:cNvPr id="37416" name="Freeform 124"/>
            <p:cNvSpPr>
              <a:spLocks/>
            </p:cNvSpPr>
            <p:nvPr/>
          </p:nvSpPr>
          <p:spPr bwMode="auto">
            <a:xfrm>
              <a:off x="2188" y="502"/>
              <a:ext cx="19" cy="26"/>
            </a:xfrm>
            <a:custGeom>
              <a:avLst/>
              <a:gdLst>
                <a:gd name="T0" fmla="*/ 0 w 18"/>
                <a:gd name="T1" fmla="*/ 0 h 22"/>
                <a:gd name="T2" fmla="*/ 9 w 18"/>
                <a:gd name="T3" fmla="*/ 7 h 22"/>
                <a:gd name="T4" fmla="*/ 18 w 18"/>
                <a:gd name="T5" fmla="*/ 22 h 22"/>
                <a:gd name="T6" fmla="*/ 18 w 18"/>
                <a:gd name="T7" fmla="*/ 22 h 22"/>
                <a:gd name="T8" fmla="*/ 11 w 18"/>
                <a:gd name="T9" fmla="*/ 5 h 22"/>
                <a:gd name="T10" fmla="*/ 0 w 18"/>
                <a:gd name="T11" fmla="*/ 0 h 22"/>
                <a:gd name="T12" fmla="*/ 0 60000 65536"/>
                <a:gd name="T13" fmla="*/ 0 60000 65536"/>
                <a:gd name="T14" fmla="*/ 0 60000 65536"/>
                <a:gd name="T15" fmla="*/ 0 60000 65536"/>
                <a:gd name="T16" fmla="*/ 0 60000 65536"/>
                <a:gd name="T17" fmla="*/ 0 60000 65536"/>
                <a:gd name="T18" fmla="*/ 0 w 18"/>
                <a:gd name="T19" fmla="*/ 0 h 22"/>
                <a:gd name="T20" fmla="*/ 18 w 1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8" h="22">
                  <a:moveTo>
                    <a:pt x="0" y="0"/>
                  </a:moveTo>
                  <a:cubicBezTo>
                    <a:pt x="3" y="1"/>
                    <a:pt x="6" y="4"/>
                    <a:pt x="9" y="7"/>
                  </a:cubicBezTo>
                  <a:cubicBezTo>
                    <a:pt x="14" y="12"/>
                    <a:pt x="17" y="17"/>
                    <a:pt x="18" y="22"/>
                  </a:cubicBezTo>
                  <a:cubicBezTo>
                    <a:pt x="18" y="22"/>
                    <a:pt x="18" y="22"/>
                    <a:pt x="18" y="22"/>
                  </a:cubicBezTo>
                  <a:cubicBezTo>
                    <a:pt x="17" y="17"/>
                    <a:pt x="16" y="10"/>
                    <a:pt x="11" y="5"/>
                  </a:cubicBezTo>
                  <a:cubicBezTo>
                    <a:pt x="8" y="2"/>
                    <a:pt x="4" y="1"/>
                    <a:pt x="0" y="0"/>
                  </a:cubicBezTo>
                  <a:close/>
                </a:path>
              </a:pathLst>
            </a:custGeom>
            <a:solidFill>
              <a:srgbClr val="FFFFFF"/>
            </a:solidFill>
            <a:ln w="9525">
              <a:noFill/>
              <a:round/>
              <a:headEnd/>
              <a:tailEnd/>
            </a:ln>
          </p:spPr>
          <p:txBody>
            <a:bodyPr/>
            <a:lstStyle/>
            <a:p>
              <a:endParaRPr lang="hu-HU"/>
            </a:p>
          </p:txBody>
        </p:sp>
        <p:sp>
          <p:nvSpPr>
            <p:cNvPr id="37417" name="Freeform 125"/>
            <p:cNvSpPr>
              <a:spLocks/>
            </p:cNvSpPr>
            <p:nvPr/>
          </p:nvSpPr>
          <p:spPr bwMode="auto">
            <a:xfrm>
              <a:off x="1594" y="484"/>
              <a:ext cx="79" cy="47"/>
            </a:xfrm>
            <a:custGeom>
              <a:avLst/>
              <a:gdLst>
                <a:gd name="T0" fmla="*/ 11 w 73"/>
                <a:gd name="T1" fmla="*/ 1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1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1"/>
                  </a:moveTo>
                  <a:cubicBezTo>
                    <a:pt x="1" y="6"/>
                    <a:pt x="0" y="36"/>
                    <a:pt x="14" y="39"/>
                  </a:cubicBezTo>
                  <a:cubicBezTo>
                    <a:pt x="22" y="41"/>
                    <a:pt x="41" y="41"/>
                    <a:pt x="57" y="41"/>
                  </a:cubicBezTo>
                  <a:cubicBezTo>
                    <a:pt x="58" y="39"/>
                    <a:pt x="59" y="37"/>
                    <a:pt x="60" y="35"/>
                  </a:cubicBezTo>
                  <a:cubicBezTo>
                    <a:pt x="60" y="35"/>
                    <a:pt x="60" y="35"/>
                    <a:pt x="60" y="35"/>
                  </a:cubicBezTo>
                  <a:cubicBezTo>
                    <a:pt x="65" y="23"/>
                    <a:pt x="69" y="11"/>
                    <a:pt x="73" y="0"/>
                  </a:cubicBezTo>
                  <a:cubicBezTo>
                    <a:pt x="50" y="0"/>
                    <a:pt x="22" y="0"/>
                    <a:pt x="11" y="1"/>
                  </a:cubicBezTo>
                  <a:close/>
                </a:path>
              </a:pathLst>
            </a:custGeom>
            <a:noFill/>
            <a:ln w="3175" cap="rnd">
              <a:solidFill>
                <a:srgbClr val="333333"/>
              </a:solidFill>
              <a:prstDash val="solid"/>
              <a:round/>
              <a:headEnd/>
              <a:tailEnd/>
            </a:ln>
          </p:spPr>
          <p:txBody>
            <a:bodyPr/>
            <a:lstStyle/>
            <a:p>
              <a:endParaRPr lang="hu-HU"/>
            </a:p>
          </p:txBody>
        </p:sp>
        <p:sp>
          <p:nvSpPr>
            <p:cNvPr id="37418" name="Freeform 126"/>
            <p:cNvSpPr>
              <a:spLocks noEditPoints="1"/>
            </p:cNvSpPr>
            <p:nvPr/>
          </p:nvSpPr>
          <p:spPr bwMode="auto">
            <a:xfrm>
              <a:off x="2235" y="435"/>
              <a:ext cx="103" cy="153"/>
            </a:xfrm>
            <a:custGeom>
              <a:avLst/>
              <a:gdLst>
                <a:gd name="T0" fmla="*/ 73 w 95"/>
                <a:gd name="T1" fmla="*/ 48 h 132"/>
                <a:gd name="T2" fmla="*/ 39 w 95"/>
                <a:gd name="T3" fmla="*/ 56 h 132"/>
                <a:gd name="T4" fmla="*/ 50 w 95"/>
                <a:gd name="T5" fmla="*/ 83 h 132"/>
                <a:gd name="T6" fmla="*/ 62 w 95"/>
                <a:gd name="T7" fmla="*/ 132 h 132"/>
                <a:gd name="T8" fmla="*/ 62 w 95"/>
                <a:gd name="T9" fmla="*/ 132 h 132"/>
                <a:gd name="T10" fmla="*/ 83 w 95"/>
                <a:gd name="T11" fmla="*/ 82 h 132"/>
                <a:gd name="T12" fmla="*/ 73 w 95"/>
                <a:gd name="T13" fmla="*/ 48 h 132"/>
                <a:gd name="T14" fmla="*/ 56 w 95"/>
                <a:gd name="T15" fmla="*/ 0 h 132"/>
                <a:gd name="T16" fmla="*/ 0 w 95"/>
                <a:gd name="T17" fmla="*/ 14 h 132"/>
                <a:gd name="T18" fmla="*/ 35 w 95"/>
                <a:gd name="T19" fmla="*/ 50 h 132"/>
                <a:gd name="T20" fmla="*/ 64 w 95"/>
                <a:gd name="T21" fmla="*/ 32 h 132"/>
                <a:gd name="T22" fmla="*/ 56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32"/>
                <a:gd name="T38" fmla="*/ 95 w 9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32">
                  <a:moveTo>
                    <a:pt x="73" y="48"/>
                  </a:moveTo>
                  <a:cubicBezTo>
                    <a:pt x="65" y="47"/>
                    <a:pt x="59" y="48"/>
                    <a:pt x="39" y="56"/>
                  </a:cubicBezTo>
                  <a:cubicBezTo>
                    <a:pt x="44" y="64"/>
                    <a:pt x="48" y="73"/>
                    <a:pt x="50" y="83"/>
                  </a:cubicBezTo>
                  <a:cubicBezTo>
                    <a:pt x="57" y="107"/>
                    <a:pt x="55" y="113"/>
                    <a:pt x="62" y="132"/>
                  </a:cubicBezTo>
                  <a:cubicBezTo>
                    <a:pt x="62" y="132"/>
                    <a:pt x="62" y="132"/>
                    <a:pt x="62" y="132"/>
                  </a:cubicBezTo>
                  <a:cubicBezTo>
                    <a:pt x="57" y="111"/>
                    <a:pt x="72" y="89"/>
                    <a:pt x="83" y="82"/>
                  </a:cubicBezTo>
                  <a:cubicBezTo>
                    <a:pt x="95" y="75"/>
                    <a:pt x="85" y="49"/>
                    <a:pt x="73" y="48"/>
                  </a:cubicBezTo>
                  <a:close/>
                  <a:moveTo>
                    <a:pt x="56" y="0"/>
                  </a:moveTo>
                  <a:cubicBezTo>
                    <a:pt x="56" y="0"/>
                    <a:pt x="21" y="1"/>
                    <a:pt x="0" y="14"/>
                  </a:cubicBezTo>
                  <a:cubicBezTo>
                    <a:pt x="10" y="21"/>
                    <a:pt x="24" y="33"/>
                    <a:pt x="35" y="50"/>
                  </a:cubicBezTo>
                  <a:cubicBezTo>
                    <a:pt x="39" y="45"/>
                    <a:pt x="49" y="40"/>
                    <a:pt x="64" y="32"/>
                  </a:cubicBezTo>
                  <a:cubicBezTo>
                    <a:pt x="70" y="26"/>
                    <a:pt x="70" y="6"/>
                    <a:pt x="56" y="0"/>
                  </a:cubicBezTo>
                  <a:close/>
                </a:path>
              </a:pathLst>
            </a:custGeom>
            <a:noFill/>
            <a:ln w="3175" cap="rnd">
              <a:solidFill>
                <a:srgbClr val="333333"/>
              </a:solidFill>
              <a:prstDash val="solid"/>
              <a:round/>
              <a:headEnd/>
              <a:tailEnd/>
            </a:ln>
          </p:spPr>
          <p:txBody>
            <a:bodyPr/>
            <a:lstStyle/>
            <a:p>
              <a:endParaRPr lang="hu-HU"/>
            </a:p>
          </p:txBody>
        </p:sp>
        <p:sp>
          <p:nvSpPr>
            <p:cNvPr id="37419" name="Freeform 127"/>
            <p:cNvSpPr>
              <a:spLocks/>
            </p:cNvSpPr>
            <p:nvPr/>
          </p:nvSpPr>
          <p:spPr bwMode="auto">
            <a:xfrm>
              <a:off x="1740" y="415"/>
              <a:ext cx="696" cy="754"/>
            </a:xfrm>
            <a:custGeom>
              <a:avLst/>
              <a:gdLst>
                <a:gd name="T0" fmla="*/ 587 w 642"/>
                <a:gd name="T1" fmla="*/ 318 h 652"/>
                <a:gd name="T2" fmla="*/ 520 w 642"/>
                <a:gd name="T3" fmla="*/ 157 h 652"/>
                <a:gd name="T4" fmla="*/ 518 w 642"/>
                <a:gd name="T5" fmla="*/ 149 h 652"/>
                <a:gd name="T6" fmla="*/ 518 w 642"/>
                <a:gd name="T7" fmla="*/ 149 h 652"/>
                <a:gd name="T8" fmla="*/ 506 w 642"/>
                <a:gd name="T9" fmla="*/ 100 h 652"/>
                <a:gd name="T10" fmla="*/ 495 w 642"/>
                <a:gd name="T11" fmla="*/ 73 h 652"/>
                <a:gd name="T12" fmla="*/ 491 w 642"/>
                <a:gd name="T13" fmla="*/ 67 h 652"/>
                <a:gd name="T14" fmla="*/ 456 w 642"/>
                <a:gd name="T15" fmla="*/ 31 h 652"/>
                <a:gd name="T16" fmla="*/ 348 w 642"/>
                <a:gd name="T17" fmla="*/ 0 h 652"/>
                <a:gd name="T18" fmla="*/ 342 w 642"/>
                <a:gd name="T19" fmla="*/ 1 h 652"/>
                <a:gd name="T20" fmla="*/ 322 w 642"/>
                <a:gd name="T21" fmla="*/ 27 h 652"/>
                <a:gd name="T22" fmla="*/ 324 w 642"/>
                <a:gd name="T23" fmla="*/ 27 h 652"/>
                <a:gd name="T24" fmla="*/ 432 w 642"/>
                <a:gd name="T25" fmla="*/ 43 h 652"/>
                <a:gd name="T26" fmla="*/ 498 w 642"/>
                <a:gd name="T27" fmla="*/ 171 h 652"/>
                <a:gd name="T28" fmla="*/ 497 w 642"/>
                <a:gd name="T29" fmla="*/ 173 h 652"/>
                <a:gd name="T30" fmla="*/ 518 w 642"/>
                <a:gd name="T31" fmla="*/ 223 h 652"/>
                <a:gd name="T32" fmla="*/ 561 w 642"/>
                <a:gd name="T33" fmla="*/ 336 h 652"/>
                <a:gd name="T34" fmla="*/ 510 w 642"/>
                <a:gd name="T35" fmla="*/ 542 h 652"/>
                <a:gd name="T36" fmla="*/ 510 w 642"/>
                <a:gd name="T37" fmla="*/ 543 h 652"/>
                <a:gd name="T38" fmla="*/ 509 w 642"/>
                <a:gd name="T39" fmla="*/ 543 h 652"/>
                <a:gd name="T40" fmla="*/ 309 w 642"/>
                <a:gd name="T41" fmla="*/ 562 h 652"/>
                <a:gd name="T42" fmla="*/ 60 w 642"/>
                <a:gd name="T43" fmla="*/ 382 h 652"/>
                <a:gd name="T44" fmla="*/ 56 w 642"/>
                <a:gd name="T45" fmla="*/ 374 h 652"/>
                <a:gd name="T46" fmla="*/ 56 w 642"/>
                <a:gd name="T47" fmla="*/ 374 h 652"/>
                <a:gd name="T48" fmla="*/ 58 w 642"/>
                <a:gd name="T49" fmla="*/ 397 h 652"/>
                <a:gd name="T50" fmla="*/ 58 w 642"/>
                <a:gd name="T51" fmla="*/ 400 h 652"/>
                <a:gd name="T52" fmla="*/ 37 w 642"/>
                <a:gd name="T53" fmla="*/ 440 h 652"/>
                <a:gd name="T54" fmla="*/ 36 w 642"/>
                <a:gd name="T55" fmla="*/ 440 h 652"/>
                <a:gd name="T56" fmla="*/ 38 w 642"/>
                <a:gd name="T57" fmla="*/ 470 h 652"/>
                <a:gd name="T58" fmla="*/ 35 w 642"/>
                <a:gd name="T59" fmla="*/ 475 h 652"/>
                <a:gd name="T60" fmla="*/ 0 w 642"/>
                <a:gd name="T61" fmla="*/ 502 h 652"/>
                <a:gd name="T62" fmla="*/ 63 w 642"/>
                <a:gd name="T63" fmla="*/ 549 h 652"/>
                <a:gd name="T64" fmla="*/ 328 w 642"/>
                <a:gd name="T65" fmla="*/ 627 h 652"/>
                <a:gd name="T66" fmla="*/ 538 w 642"/>
                <a:gd name="T67" fmla="*/ 612 h 652"/>
                <a:gd name="T68" fmla="*/ 587 w 642"/>
                <a:gd name="T69" fmla="*/ 318 h 6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2"/>
                <a:gd name="T106" fmla="*/ 0 h 652"/>
                <a:gd name="T107" fmla="*/ 642 w 642"/>
                <a:gd name="T108" fmla="*/ 652 h 6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2" h="652">
                  <a:moveTo>
                    <a:pt x="587" y="318"/>
                  </a:moveTo>
                  <a:cubicBezTo>
                    <a:pt x="556" y="224"/>
                    <a:pt x="520" y="157"/>
                    <a:pt x="520" y="157"/>
                  </a:cubicBezTo>
                  <a:cubicBezTo>
                    <a:pt x="519" y="155"/>
                    <a:pt x="519" y="152"/>
                    <a:pt x="518" y="149"/>
                  </a:cubicBezTo>
                  <a:cubicBezTo>
                    <a:pt x="518" y="149"/>
                    <a:pt x="518" y="149"/>
                    <a:pt x="518" y="149"/>
                  </a:cubicBezTo>
                  <a:cubicBezTo>
                    <a:pt x="511" y="130"/>
                    <a:pt x="513" y="124"/>
                    <a:pt x="506" y="100"/>
                  </a:cubicBezTo>
                  <a:cubicBezTo>
                    <a:pt x="504" y="90"/>
                    <a:pt x="500" y="81"/>
                    <a:pt x="495" y="73"/>
                  </a:cubicBezTo>
                  <a:cubicBezTo>
                    <a:pt x="493" y="70"/>
                    <a:pt x="492" y="68"/>
                    <a:pt x="491" y="67"/>
                  </a:cubicBezTo>
                  <a:cubicBezTo>
                    <a:pt x="480" y="50"/>
                    <a:pt x="466" y="38"/>
                    <a:pt x="456" y="31"/>
                  </a:cubicBezTo>
                  <a:cubicBezTo>
                    <a:pt x="424" y="7"/>
                    <a:pt x="381" y="2"/>
                    <a:pt x="348" y="0"/>
                  </a:cubicBezTo>
                  <a:cubicBezTo>
                    <a:pt x="342" y="1"/>
                    <a:pt x="342" y="1"/>
                    <a:pt x="342" y="1"/>
                  </a:cubicBezTo>
                  <a:cubicBezTo>
                    <a:pt x="335" y="8"/>
                    <a:pt x="328" y="16"/>
                    <a:pt x="322" y="27"/>
                  </a:cubicBezTo>
                  <a:cubicBezTo>
                    <a:pt x="324" y="27"/>
                    <a:pt x="324" y="27"/>
                    <a:pt x="324" y="27"/>
                  </a:cubicBezTo>
                  <a:cubicBezTo>
                    <a:pt x="355" y="24"/>
                    <a:pt x="393" y="26"/>
                    <a:pt x="432" y="43"/>
                  </a:cubicBezTo>
                  <a:cubicBezTo>
                    <a:pt x="488" y="68"/>
                    <a:pt x="510" y="111"/>
                    <a:pt x="498" y="171"/>
                  </a:cubicBezTo>
                  <a:cubicBezTo>
                    <a:pt x="497" y="173"/>
                    <a:pt x="497" y="173"/>
                    <a:pt x="497" y="173"/>
                  </a:cubicBezTo>
                  <a:cubicBezTo>
                    <a:pt x="496" y="178"/>
                    <a:pt x="507" y="201"/>
                    <a:pt x="518" y="223"/>
                  </a:cubicBezTo>
                  <a:cubicBezTo>
                    <a:pt x="532" y="252"/>
                    <a:pt x="544" y="289"/>
                    <a:pt x="561" y="336"/>
                  </a:cubicBezTo>
                  <a:cubicBezTo>
                    <a:pt x="593" y="427"/>
                    <a:pt x="569" y="497"/>
                    <a:pt x="510" y="542"/>
                  </a:cubicBezTo>
                  <a:cubicBezTo>
                    <a:pt x="510" y="543"/>
                    <a:pt x="510" y="543"/>
                    <a:pt x="510" y="543"/>
                  </a:cubicBezTo>
                  <a:cubicBezTo>
                    <a:pt x="509" y="543"/>
                    <a:pt x="509" y="543"/>
                    <a:pt x="509" y="543"/>
                  </a:cubicBezTo>
                  <a:cubicBezTo>
                    <a:pt x="484" y="556"/>
                    <a:pt x="456" y="598"/>
                    <a:pt x="309" y="562"/>
                  </a:cubicBezTo>
                  <a:cubicBezTo>
                    <a:pt x="163" y="526"/>
                    <a:pt x="78" y="418"/>
                    <a:pt x="60" y="382"/>
                  </a:cubicBezTo>
                  <a:cubicBezTo>
                    <a:pt x="58" y="379"/>
                    <a:pt x="57" y="376"/>
                    <a:pt x="56" y="374"/>
                  </a:cubicBezTo>
                  <a:cubicBezTo>
                    <a:pt x="56" y="374"/>
                    <a:pt x="56" y="374"/>
                    <a:pt x="56" y="374"/>
                  </a:cubicBezTo>
                  <a:cubicBezTo>
                    <a:pt x="57" y="380"/>
                    <a:pt x="58" y="388"/>
                    <a:pt x="58" y="397"/>
                  </a:cubicBezTo>
                  <a:cubicBezTo>
                    <a:pt x="58" y="400"/>
                    <a:pt x="58" y="400"/>
                    <a:pt x="58" y="400"/>
                  </a:cubicBezTo>
                  <a:cubicBezTo>
                    <a:pt x="56" y="423"/>
                    <a:pt x="43" y="439"/>
                    <a:pt x="37" y="440"/>
                  </a:cubicBezTo>
                  <a:cubicBezTo>
                    <a:pt x="36" y="440"/>
                    <a:pt x="36" y="440"/>
                    <a:pt x="36" y="440"/>
                  </a:cubicBezTo>
                  <a:cubicBezTo>
                    <a:pt x="42" y="448"/>
                    <a:pt x="45" y="459"/>
                    <a:pt x="38" y="470"/>
                  </a:cubicBezTo>
                  <a:cubicBezTo>
                    <a:pt x="35" y="475"/>
                    <a:pt x="35" y="475"/>
                    <a:pt x="35" y="475"/>
                  </a:cubicBezTo>
                  <a:cubicBezTo>
                    <a:pt x="26" y="488"/>
                    <a:pt x="15" y="499"/>
                    <a:pt x="0" y="502"/>
                  </a:cubicBezTo>
                  <a:cubicBezTo>
                    <a:pt x="21" y="524"/>
                    <a:pt x="43" y="539"/>
                    <a:pt x="63" y="549"/>
                  </a:cubicBezTo>
                  <a:cubicBezTo>
                    <a:pt x="130" y="579"/>
                    <a:pt x="222" y="603"/>
                    <a:pt x="328" y="627"/>
                  </a:cubicBezTo>
                  <a:cubicBezTo>
                    <a:pt x="434" y="652"/>
                    <a:pt x="490" y="634"/>
                    <a:pt x="538" y="612"/>
                  </a:cubicBezTo>
                  <a:cubicBezTo>
                    <a:pt x="611" y="579"/>
                    <a:pt x="642" y="473"/>
                    <a:pt x="587" y="318"/>
                  </a:cubicBezTo>
                  <a:close/>
                </a:path>
              </a:pathLst>
            </a:custGeom>
            <a:noFill/>
            <a:ln w="3175" cap="rnd">
              <a:solidFill>
                <a:srgbClr val="333333"/>
              </a:solidFill>
              <a:prstDash val="solid"/>
              <a:round/>
              <a:headEnd/>
              <a:tailEnd/>
            </a:ln>
          </p:spPr>
          <p:txBody>
            <a:bodyPr/>
            <a:lstStyle/>
            <a:p>
              <a:endParaRPr lang="hu-HU"/>
            </a:p>
          </p:txBody>
        </p:sp>
        <p:sp>
          <p:nvSpPr>
            <p:cNvPr id="37420" name="Freeform 128"/>
            <p:cNvSpPr>
              <a:spLocks/>
            </p:cNvSpPr>
            <p:nvPr/>
          </p:nvSpPr>
          <p:spPr bwMode="auto">
            <a:xfrm>
              <a:off x="2089" y="415"/>
              <a:ext cx="215" cy="209"/>
            </a:xfrm>
            <a:custGeom>
              <a:avLst/>
              <a:gdLst>
                <a:gd name="T0" fmla="*/ 196 w 198"/>
                <a:gd name="T1" fmla="*/ 149 h 180"/>
                <a:gd name="T2" fmla="*/ 196 w 198"/>
                <a:gd name="T3" fmla="*/ 149 h 180"/>
                <a:gd name="T4" fmla="*/ 184 w 198"/>
                <a:gd name="T5" fmla="*/ 100 h 180"/>
                <a:gd name="T6" fmla="*/ 173 w 198"/>
                <a:gd name="T7" fmla="*/ 73 h 180"/>
                <a:gd name="T8" fmla="*/ 169 w 198"/>
                <a:gd name="T9" fmla="*/ 67 h 180"/>
                <a:gd name="T10" fmla="*/ 134 w 198"/>
                <a:gd name="T11" fmla="*/ 31 h 180"/>
                <a:gd name="T12" fmla="*/ 26 w 198"/>
                <a:gd name="T13" fmla="*/ 0 h 180"/>
                <a:gd name="T14" fmla="*/ 20 w 198"/>
                <a:gd name="T15" fmla="*/ 1 h 180"/>
                <a:gd name="T16" fmla="*/ 0 w 198"/>
                <a:gd name="T17" fmla="*/ 27 h 180"/>
                <a:gd name="T18" fmla="*/ 2 w 198"/>
                <a:gd name="T19" fmla="*/ 27 h 180"/>
                <a:gd name="T20" fmla="*/ 110 w 198"/>
                <a:gd name="T21" fmla="*/ 43 h 180"/>
                <a:gd name="T22" fmla="*/ 176 w 198"/>
                <a:gd name="T23" fmla="*/ 171 h 180"/>
                <a:gd name="T24" fmla="*/ 175 w 198"/>
                <a:gd name="T25" fmla="*/ 173 h 180"/>
                <a:gd name="T26" fmla="*/ 176 w 198"/>
                <a:gd name="T27" fmla="*/ 180 h 180"/>
                <a:gd name="T28" fmla="*/ 196 w 198"/>
                <a:gd name="T29" fmla="*/ 149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80"/>
                <a:gd name="T47" fmla="*/ 198 w 198"/>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80">
                  <a:moveTo>
                    <a:pt x="196" y="149"/>
                  </a:moveTo>
                  <a:cubicBezTo>
                    <a:pt x="196" y="149"/>
                    <a:pt x="196" y="149"/>
                    <a:pt x="196" y="149"/>
                  </a:cubicBezTo>
                  <a:cubicBezTo>
                    <a:pt x="189" y="130"/>
                    <a:pt x="191" y="124"/>
                    <a:pt x="184" y="100"/>
                  </a:cubicBezTo>
                  <a:cubicBezTo>
                    <a:pt x="182" y="90"/>
                    <a:pt x="178" y="81"/>
                    <a:pt x="173" y="73"/>
                  </a:cubicBezTo>
                  <a:cubicBezTo>
                    <a:pt x="171" y="70"/>
                    <a:pt x="170" y="68"/>
                    <a:pt x="169" y="67"/>
                  </a:cubicBezTo>
                  <a:cubicBezTo>
                    <a:pt x="158" y="50"/>
                    <a:pt x="144" y="38"/>
                    <a:pt x="134" y="31"/>
                  </a:cubicBezTo>
                  <a:cubicBezTo>
                    <a:pt x="102" y="7"/>
                    <a:pt x="59" y="2"/>
                    <a:pt x="26" y="0"/>
                  </a:cubicBezTo>
                  <a:cubicBezTo>
                    <a:pt x="20" y="1"/>
                    <a:pt x="20" y="1"/>
                    <a:pt x="20" y="1"/>
                  </a:cubicBezTo>
                  <a:cubicBezTo>
                    <a:pt x="13" y="8"/>
                    <a:pt x="6" y="16"/>
                    <a:pt x="0" y="27"/>
                  </a:cubicBezTo>
                  <a:cubicBezTo>
                    <a:pt x="2" y="27"/>
                    <a:pt x="2" y="27"/>
                    <a:pt x="2" y="27"/>
                  </a:cubicBezTo>
                  <a:cubicBezTo>
                    <a:pt x="33" y="24"/>
                    <a:pt x="71" y="26"/>
                    <a:pt x="110" y="43"/>
                  </a:cubicBezTo>
                  <a:cubicBezTo>
                    <a:pt x="166" y="68"/>
                    <a:pt x="188" y="111"/>
                    <a:pt x="176" y="171"/>
                  </a:cubicBezTo>
                  <a:cubicBezTo>
                    <a:pt x="175" y="173"/>
                    <a:pt x="175" y="173"/>
                    <a:pt x="175" y="173"/>
                  </a:cubicBezTo>
                  <a:cubicBezTo>
                    <a:pt x="175" y="174"/>
                    <a:pt x="175" y="177"/>
                    <a:pt x="176" y="180"/>
                  </a:cubicBezTo>
                  <a:cubicBezTo>
                    <a:pt x="188" y="176"/>
                    <a:pt x="198" y="160"/>
                    <a:pt x="196" y="149"/>
                  </a:cubicBezTo>
                  <a:close/>
                </a:path>
              </a:pathLst>
            </a:custGeom>
            <a:noFill/>
            <a:ln w="3175" cap="rnd">
              <a:solidFill>
                <a:srgbClr val="333333"/>
              </a:solidFill>
              <a:prstDash val="solid"/>
              <a:round/>
              <a:headEnd/>
              <a:tailEnd/>
            </a:ln>
          </p:spPr>
          <p:txBody>
            <a:bodyPr/>
            <a:lstStyle/>
            <a:p>
              <a:endParaRPr lang="hu-HU"/>
            </a:p>
          </p:txBody>
        </p:sp>
        <p:sp>
          <p:nvSpPr>
            <p:cNvPr id="37421" name="Oval 129"/>
            <p:cNvSpPr>
              <a:spLocks noChangeArrowheads="1"/>
            </p:cNvSpPr>
            <p:nvPr/>
          </p:nvSpPr>
          <p:spPr bwMode="auto">
            <a:xfrm>
              <a:off x="1709" y="216"/>
              <a:ext cx="81" cy="15"/>
            </a:xfrm>
            <a:prstGeom prst="ellipse">
              <a:avLst/>
            </a:prstGeom>
            <a:noFill/>
            <a:ln w="3175" cap="rnd">
              <a:solidFill>
                <a:srgbClr val="333333"/>
              </a:solidFill>
              <a:round/>
              <a:headEnd/>
              <a:tailEnd/>
            </a:ln>
          </p:spPr>
          <p:txBody>
            <a:bodyPr/>
            <a:lstStyle/>
            <a:p>
              <a:endParaRPr lang="hu-HU"/>
            </a:p>
          </p:txBody>
        </p:sp>
        <p:sp>
          <p:nvSpPr>
            <p:cNvPr id="37422" name="Freeform 130"/>
            <p:cNvSpPr>
              <a:spLocks/>
            </p:cNvSpPr>
            <p:nvPr/>
          </p:nvSpPr>
          <p:spPr bwMode="auto">
            <a:xfrm>
              <a:off x="1976" y="545"/>
              <a:ext cx="50" cy="15"/>
            </a:xfrm>
            <a:custGeom>
              <a:avLst/>
              <a:gdLst>
                <a:gd name="T0" fmla="*/ 0 w 47"/>
                <a:gd name="T1" fmla="*/ 0 h 13"/>
                <a:gd name="T2" fmla="*/ 47 w 47"/>
                <a:gd name="T3" fmla="*/ 9 h 13"/>
                <a:gd name="T4" fmla="*/ 0 w 47"/>
                <a:gd name="T5" fmla="*/ 0 h 13"/>
                <a:gd name="T6" fmla="*/ 0 60000 65536"/>
                <a:gd name="T7" fmla="*/ 0 60000 65536"/>
                <a:gd name="T8" fmla="*/ 0 60000 65536"/>
                <a:gd name="T9" fmla="*/ 0 w 47"/>
                <a:gd name="T10" fmla="*/ 0 h 13"/>
                <a:gd name="T11" fmla="*/ 47 w 47"/>
                <a:gd name="T12" fmla="*/ 13 h 13"/>
              </a:gdLst>
              <a:ahLst/>
              <a:cxnLst>
                <a:cxn ang="T6">
                  <a:pos x="T0" y="T1"/>
                </a:cxn>
                <a:cxn ang="T7">
                  <a:pos x="T2" y="T3"/>
                </a:cxn>
                <a:cxn ang="T8">
                  <a:pos x="T4" y="T5"/>
                </a:cxn>
              </a:cxnLst>
              <a:rect l="T9" t="T10" r="T11" b="T12"/>
              <a:pathLst>
                <a:path w="47" h="13">
                  <a:moveTo>
                    <a:pt x="0" y="0"/>
                  </a:moveTo>
                  <a:cubicBezTo>
                    <a:pt x="6" y="5"/>
                    <a:pt x="28" y="13"/>
                    <a:pt x="47" y="9"/>
                  </a:cubicBezTo>
                  <a:cubicBezTo>
                    <a:pt x="35" y="13"/>
                    <a:pt x="13" y="13"/>
                    <a:pt x="0" y="0"/>
                  </a:cubicBezTo>
                  <a:close/>
                </a:path>
              </a:pathLst>
            </a:custGeom>
            <a:solidFill>
              <a:srgbClr val="FFFFFF"/>
            </a:solidFill>
            <a:ln w="9525">
              <a:noFill/>
              <a:round/>
              <a:headEnd/>
              <a:tailEnd/>
            </a:ln>
          </p:spPr>
          <p:txBody>
            <a:bodyPr/>
            <a:lstStyle/>
            <a:p>
              <a:endParaRPr lang="hu-HU"/>
            </a:p>
          </p:txBody>
        </p:sp>
        <p:sp>
          <p:nvSpPr>
            <p:cNvPr id="37423" name="Freeform 131"/>
            <p:cNvSpPr>
              <a:spLocks/>
            </p:cNvSpPr>
            <p:nvPr/>
          </p:nvSpPr>
          <p:spPr bwMode="auto">
            <a:xfrm>
              <a:off x="1676" y="443"/>
              <a:ext cx="707" cy="664"/>
            </a:xfrm>
            <a:custGeom>
              <a:avLst/>
              <a:gdLst>
                <a:gd name="T0" fmla="*/ 531 w 652"/>
                <a:gd name="T1" fmla="*/ 190 h 574"/>
                <a:gd name="T2" fmla="*/ 533 w 652"/>
                <a:gd name="T3" fmla="*/ 245 h 574"/>
                <a:gd name="T4" fmla="*/ 536 w 652"/>
                <a:gd name="T5" fmla="*/ 271 h 574"/>
                <a:gd name="T6" fmla="*/ 540 w 652"/>
                <a:gd name="T7" fmla="*/ 310 h 574"/>
                <a:gd name="T8" fmla="*/ 525 w 652"/>
                <a:gd name="T9" fmla="*/ 316 h 574"/>
                <a:gd name="T10" fmla="*/ 531 w 652"/>
                <a:gd name="T11" fmla="*/ 342 h 574"/>
                <a:gd name="T12" fmla="*/ 542 w 652"/>
                <a:gd name="T13" fmla="*/ 373 h 574"/>
                <a:gd name="T14" fmla="*/ 532 w 652"/>
                <a:gd name="T15" fmla="*/ 383 h 574"/>
                <a:gd name="T16" fmla="*/ 517 w 652"/>
                <a:gd name="T17" fmla="*/ 377 h 574"/>
                <a:gd name="T18" fmla="*/ 527 w 652"/>
                <a:gd name="T19" fmla="*/ 425 h 574"/>
                <a:gd name="T20" fmla="*/ 504 w 652"/>
                <a:gd name="T21" fmla="*/ 455 h 574"/>
                <a:gd name="T22" fmla="*/ 463 w 652"/>
                <a:gd name="T23" fmla="*/ 427 h 574"/>
                <a:gd name="T24" fmla="*/ 433 w 652"/>
                <a:gd name="T25" fmla="*/ 368 h 574"/>
                <a:gd name="T26" fmla="*/ 411 w 652"/>
                <a:gd name="T27" fmla="*/ 316 h 574"/>
                <a:gd name="T28" fmla="*/ 378 w 652"/>
                <a:gd name="T29" fmla="*/ 241 h 574"/>
                <a:gd name="T30" fmla="*/ 345 w 652"/>
                <a:gd name="T31" fmla="*/ 162 h 574"/>
                <a:gd name="T32" fmla="*/ 345 w 652"/>
                <a:gd name="T33" fmla="*/ 150 h 574"/>
                <a:gd name="T34" fmla="*/ 348 w 652"/>
                <a:gd name="T35" fmla="*/ 93 h 574"/>
                <a:gd name="T36" fmla="*/ 305 w 652"/>
                <a:gd name="T37" fmla="*/ 64 h 574"/>
                <a:gd name="T38" fmla="*/ 252 w 652"/>
                <a:gd name="T39" fmla="*/ 74 h 574"/>
                <a:gd name="T40" fmla="*/ 231 w 652"/>
                <a:gd name="T41" fmla="*/ 176 h 574"/>
                <a:gd name="T42" fmla="*/ 156 w 652"/>
                <a:gd name="T43" fmla="*/ 121 h 574"/>
                <a:gd name="T44" fmla="*/ 2 w 652"/>
                <a:gd name="T45" fmla="*/ 151 h 574"/>
                <a:gd name="T46" fmla="*/ 69 w 652"/>
                <a:gd name="T47" fmla="*/ 306 h 574"/>
                <a:gd name="T48" fmla="*/ 368 w 652"/>
                <a:gd name="T49" fmla="*/ 538 h 574"/>
                <a:gd name="T50" fmla="*/ 569 w 652"/>
                <a:gd name="T51" fmla="*/ 519 h 574"/>
                <a:gd name="T52" fmla="*/ 620 w 652"/>
                <a:gd name="T53" fmla="*/ 312 h 574"/>
                <a:gd name="T54" fmla="*/ 556 w 652"/>
                <a:gd name="T55" fmla="*/ 149 h 574"/>
                <a:gd name="T56" fmla="*/ 491 w 652"/>
                <a:gd name="T57" fmla="*/ 19 h 574"/>
                <a:gd name="T58" fmla="*/ 381 w 652"/>
                <a:gd name="T59" fmla="*/ 3 h 574"/>
                <a:gd name="T60" fmla="*/ 385 w 652"/>
                <a:gd name="T61" fmla="*/ 32 h 574"/>
                <a:gd name="T62" fmla="*/ 424 w 652"/>
                <a:gd name="T63" fmla="*/ 30 h 574"/>
                <a:gd name="T64" fmla="*/ 448 w 652"/>
                <a:gd name="T65" fmla="*/ 37 h 574"/>
                <a:gd name="T66" fmla="*/ 485 w 652"/>
                <a:gd name="T67" fmla="*/ 44 h 574"/>
                <a:gd name="T68" fmla="*/ 511 w 652"/>
                <a:gd name="T69" fmla="*/ 66 h 574"/>
                <a:gd name="T70" fmla="*/ 529 w 652"/>
                <a:gd name="T71" fmla="*/ 117 h 574"/>
                <a:gd name="T72" fmla="*/ 449 w 652"/>
                <a:gd name="T73" fmla="*/ 165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2"/>
                <a:gd name="T112" fmla="*/ 0 h 574"/>
                <a:gd name="T113" fmla="*/ 652 w 652"/>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2" h="574">
                  <a:moveTo>
                    <a:pt x="527" y="179"/>
                  </a:moveTo>
                  <a:cubicBezTo>
                    <a:pt x="529" y="183"/>
                    <a:pt x="529" y="185"/>
                    <a:pt x="531" y="190"/>
                  </a:cubicBezTo>
                  <a:cubicBezTo>
                    <a:pt x="533" y="196"/>
                    <a:pt x="530" y="220"/>
                    <a:pt x="531" y="226"/>
                  </a:cubicBezTo>
                  <a:cubicBezTo>
                    <a:pt x="532" y="232"/>
                    <a:pt x="528" y="239"/>
                    <a:pt x="533" y="245"/>
                  </a:cubicBezTo>
                  <a:cubicBezTo>
                    <a:pt x="538" y="250"/>
                    <a:pt x="532" y="253"/>
                    <a:pt x="534" y="257"/>
                  </a:cubicBezTo>
                  <a:cubicBezTo>
                    <a:pt x="536" y="261"/>
                    <a:pt x="536" y="266"/>
                    <a:pt x="536" y="271"/>
                  </a:cubicBezTo>
                  <a:cubicBezTo>
                    <a:pt x="536" y="276"/>
                    <a:pt x="532" y="282"/>
                    <a:pt x="539" y="293"/>
                  </a:cubicBezTo>
                  <a:cubicBezTo>
                    <a:pt x="547" y="304"/>
                    <a:pt x="538" y="302"/>
                    <a:pt x="540" y="310"/>
                  </a:cubicBezTo>
                  <a:cubicBezTo>
                    <a:pt x="542" y="317"/>
                    <a:pt x="537" y="318"/>
                    <a:pt x="537" y="318"/>
                  </a:cubicBezTo>
                  <a:cubicBezTo>
                    <a:pt x="537" y="318"/>
                    <a:pt x="530" y="322"/>
                    <a:pt x="525" y="316"/>
                  </a:cubicBezTo>
                  <a:cubicBezTo>
                    <a:pt x="520" y="311"/>
                    <a:pt x="518" y="323"/>
                    <a:pt x="517" y="328"/>
                  </a:cubicBezTo>
                  <a:cubicBezTo>
                    <a:pt x="516" y="333"/>
                    <a:pt x="521" y="333"/>
                    <a:pt x="531" y="342"/>
                  </a:cubicBezTo>
                  <a:cubicBezTo>
                    <a:pt x="541" y="350"/>
                    <a:pt x="533" y="346"/>
                    <a:pt x="537" y="356"/>
                  </a:cubicBezTo>
                  <a:cubicBezTo>
                    <a:pt x="541" y="366"/>
                    <a:pt x="541" y="365"/>
                    <a:pt x="542" y="373"/>
                  </a:cubicBezTo>
                  <a:cubicBezTo>
                    <a:pt x="543" y="382"/>
                    <a:pt x="541" y="381"/>
                    <a:pt x="539" y="384"/>
                  </a:cubicBezTo>
                  <a:cubicBezTo>
                    <a:pt x="537" y="387"/>
                    <a:pt x="536" y="388"/>
                    <a:pt x="532" y="383"/>
                  </a:cubicBezTo>
                  <a:cubicBezTo>
                    <a:pt x="528" y="378"/>
                    <a:pt x="531" y="373"/>
                    <a:pt x="525" y="367"/>
                  </a:cubicBezTo>
                  <a:cubicBezTo>
                    <a:pt x="518" y="360"/>
                    <a:pt x="521" y="371"/>
                    <a:pt x="517" y="377"/>
                  </a:cubicBezTo>
                  <a:cubicBezTo>
                    <a:pt x="514" y="384"/>
                    <a:pt x="521" y="390"/>
                    <a:pt x="525" y="403"/>
                  </a:cubicBezTo>
                  <a:cubicBezTo>
                    <a:pt x="529" y="415"/>
                    <a:pt x="526" y="415"/>
                    <a:pt x="527" y="425"/>
                  </a:cubicBezTo>
                  <a:cubicBezTo>
                    <a:pt x="528" y="434"/>
                    <a:pt x="524" y="437"/>
                    <a:pt x="521" y="444"/>
                  </a:cubicBezTo>
                  <a:cubicBezTo>
                    <a:pt x="517" y="451"/>
                    <a:pt x="513" y="453"/>
                    <a:pt x="504" y="455"/>
                  </a:cubicBezTo>
                  <a:cubicBezTo>
                    <a:pt x="494" y="456"/>
                    <a:pt x="478" y="451"/>
                    <a:pt x="475" y="442"/>
                  </a:cubicBezTo>
                  <a:cubicBezTo>
                    <a:pt x="472" y="433"/>
                    <a:pt x="472" y="440"/>
                    <a:pt x="463" y="427"/>
                  </a:cubicBezTo>
                  <a:cubicBezTo>
                    <a:pt x="455" y="413"/>
                    <a:pt x="453" y="418"/>
                    <a:pt x="449" y="405"/>
                  </a:cubicBezTo>
                  <a:cubicBezTo>
                    <a:pt x="445" y="393"/>
                    <a:pt x="442" y="378"/>
                    <a:pt x="433" y="368"/>
                  </a:cubicBezTo>
                  <a:cubicBezTo>
                    <a:pt x="425" y="357"/>
                    <a:pt x="426" y="356"/>
                    <a:pt x="423" y="346"/>
                  </a:cubicBezTo>
                  <a:cubicBezTo>
                    <a:pt x="420" y="337"/>
                    <a:pt x="419" y="332"/>
                    <a:pt x="411" y="316"/>
                  </a:cubicBezTo>
                  <a:cubicBezTo>
                    <a:pt x="402" y="301"/>
                    <a:pt x="405" y="302"/>
                    <a:pt x="402" y="289"/>
                  </a:cubicBezTo>
                  <a:cubicBezTo>
                    <a:pt x="399" y="277"/>
                    <a:pt x="379" y="254"/>
                    <a:pt x="378" y="241"/>
                  </a:cubicBezTo>
                  <a:cubicBezTo>
                    <a:pt x="377" y="227"/>
                    <a:pt x="371" y="232"/>
                    <a:pt x="367" y="214"/>
                  </a:cubicBezTo>
                  <a:cubicBezTo>
                    <a:pt x="363" y="195"/>
                    <a:pt x="343" y="184"/>
                    <a:pt x="345" y="162"/>
                  </a:cubicBezTo>
                  <a:cubicBezTo>
                    <a:pt x="359" y="157"/>
                    <a:pt x="367" y="147"/>
                    <a:pt x="367" y="130"/>
                  </a:cubicBezTo>
                  <a:cubicBezTo>
                    <a:pt x="365" y="145"/>
                    <a:pt x="357" y="149"/>
                    <a:pt x="345" y="150"/>
                  </a:cubicBezTo>
                  <a:cubicBezTo>
                    <a:pt x="345" y="149"/>
                    <a:pt x="345" y="149"/>
                    <a:pt x="345" y="149"/>
                  </a:cubicBezTo>
                  <a:cubicBezTo>
                    <a:pt x="344" y="128"/>
                    <a:pt x="346" y="103"/>
                    <a:pt x="348" y="93"/>
                  </a:cubicBezTo>
                  <a:cubicBezTo>
                    <a:pt x="348" y="91"/>
                    <a:pt x="348" y="89"/>
                    <a:pt x="346" y="88"/>
                  </a:cubicBezTo>
                  <a:cubicBezTo>
                    <a:pt x="338" y="76"/>
                    <a:pt x="323" y="67"/>
                    <a:pt x="305" y="64"/>
                  </a:cubicBezTo>
                  <a:cubicBezTo>
                    <a:pt x="286" y="60"/>
                    <a:pt x="267" y="63"/>
                    <a:pt x="255" y="71"/>
                  </a:cubicBezTo>
                  <a:cubicBezTo>
                    <a:pt x="254" y="72"/>
                    <a:pt x="253" y="73"/>
                    <a:pt x="252" y="74"/>
                  </a:cubicBezTo>
                  <a:cubicBezTo>
                    <a:pt x="249" y="79"/>
                    <a:pt x="249" y="94"/>
                    <a:pt x="246" y="118"/>
                  </a:cubicBezTo>
                  <a:cubicBezTo>
                    <a:pt x="244" y="137"/>
                    <a:pt x="245" y="168"/>
                    <a:pt x="231" y="176"/>
                  </a:cubicBezTo>
                  <a:cubicBezTo>
                    <a:pt x="217" y="183"/>
                    <a:pt x="176" y="151"/>
                    <a:pt x="157" y="122"/>
                  </a:cubicBezTo>
                  <a:cubicBezTo>
                    <a:pt x="156" y="121"/>
                    <a:pt x="156" y="121"/>
                    <a:pt x="156" y="121"/>
                  </a:cubicBezTo>
                  <a:cubicBezTo>
                    <a:pt x="131" y="96"/>
                    <a:pt x="92" y="95"/>
                    <a:pt x="63" y="103"/>
                  </a:cubicBezTo>
                  <a:cubicBezTo>
                    <a:pt x="31" y="111"/>
                    <a:pt x="7" y="130"/>
                    <a:pt x="2" y="151"/>
                  </a:cubicBezTo>
                  <a:cubicBezTo>
                    <a:pt x="2" y="152"/>
                    <a:pt x="2" y="152"/>
                    <a:pt x="2" y="152"/>
                  </a:cubicBezTo>
                  <a:cubicBezTo>
                    <a:pt x="0" y="192"/>
                    <a:pt x="32" y="283"/>
                    <a:pt x="69" y="306"/>
                  </a:cubicBezTo>
                  <a:cubicBezTo>
                    <a:pt x="102" y="326"/>
                    <a:pt x="104" y="330"/>
                    <a:pt x="119" y="358"/>
                  </a:cubicBezTo>
                  <a:cubicBezTo>
                    <a:pt x="137" y="394"/>
                    <a:pt x="222" y="502"/>
                    <a:pt x="368" y="538"/>
                  </a:cubicBezTo>
                  <a:cubicBezTo>
                    <a:pt x="515" y="574"/>
                    <a:pt x="543" y="532"/>
                    <a:pt x="568" y="519"/>
                  </a:cubicBezTo>
                  <a:cubicBezTo>
                    <a:pt x="569" y="519"/>
                    <a:pt x="569" y="519"/>
                    <a:pt x="569" y="519"/>
                  </a:cubicBezTo>
                  <a:cubicBezTo>
                    <a:pt x="569" y="519"/>
                    <a:pt x="569" y="519"/>
                    <a:pt x="569" y="518"/>
                  </a:cubicBezTo>
                  <a:cubicBezTo>
                    <a:pt x="628" y="473"/>
                    <a:pt x="652" y="403"/>
                    <a:pt x="620" y="312"/>
                  </a:cubicBezTo>
                  <a:cubicBezTo>
                    <a:pt x="603" y="265"/>
                    <a:pt x="591" y="228"/>
                    <a:pt x="577" y="199"/>
                  </a:cubicBezTo>
                  <a:cubicBezTo>
                    <a:pt x="566" y="177"/>
                    <a:pt x="555" y="154"/>
                    <a:pt x="556" y="149"/>
                  </a:cubicBezTo>
                  <a:cubicBezTo>
                    <a:pt x="557" y="147"/>
                    <a:pt x="557" y="147"/>
                    <a:pt x="557" y="147"/>
                  </a:cubicBezTo>
                  <a:cubicBezTo>
                    <a:pt x="569" y="87"/>
                    <a:pt x="547" y="44"/>
                    <a:pt x="491" y="19"/>
                  </a:cubicBezTo>
                  <a:cubicBezTo>
                    <a:pt x="451" y="2"/>
                    <a:pt x="411" y="0"/>
                    <a:pt x="381" y="3"/>
                  </a:cubicBezTo>
                  <a:cubicBezTo>
                    <a:pt x="381" y="3"/>
                    <a:pt x="381" y="3"/>
                    <a:pt x="381" y="3"/>
                  </a:cubicBezTo>
                  <a:cubicBezTo>
                    <a:pt x="375" y="12"/>
                    <a:pt x="370" y="23"/>
                    <a:pt x="366" y="35"/>
                  </a:cubicBezTo>
                  <a:cubicBezTo>
                    <a:pt x="373" y="33"/>
                    <a:pt x="382" y="32"/>
                    <a:pt x="385" y="32"/>
                  </a:cubicBezTo>
                  <a:cubicBezTo>
                    <a:pt x="390" y="32"/>
                    <a:pt x="400" y="30"/>
                    <a:pt x="405" y="29"/>
                  </a:cubicBezTo>
                  <a:cubicBezTo>
                    <a:pt x="411" y="28"/>
                    <a:pt x="418" y="30"/>
                    <a:pt x="424" y="30"/>
                  </a:cubicBezTo>
                  <a:cubicBezTo>
                    <a:pt x="430" y="30"/>
                    <a:pt x="432" y="33"/>
                    <a:pt x="435" y="33"/>
                  </a:cubicBezTo>
                  <a:cubicBezTo>
                    <a:pt x="439" y="33"/>
                    <a:pt x="445" y="36"/>
                    <a:pt x="448" y="37"/>
                  </a:cubicBezTo>
                  <a:cubicBezTo>
                    <a:pt x="451" y="37"/>
                    <a:pt x="462" y="37"/>
                    <a:pt x="469" y="39"/>
                  </a:cubicBezTo>
                  <a:cubicBezTo>
                    <a:pt x="475" y="41"/>
                    <a:pt x="479" y="44"/>
                    <a:pt x="485" y="44"/>
                  </a:cubicBezTo>
                  <a:cubicBezTo>
                    <a:pt x="491" y="44"/>
                    <a:pt x="493" y="49"/>
                    <a:pt x="500" y="53"/>
                  </a:cubicBezTo>
                  <a:cubicBezTo>
                    <a:pt x="507" y="57"/>
                    <a:pt x="507" y="63"/>
                    <a:pt x="511" y="66"/>
                  </a:cubicBezTo>
                  <a:cubicBezTo>
                    <a:pt x="515" y="68"/>
                    <a:pt x="527" y="94"/>
                    <a:pt x="527" y="101"/>
                  </a:cubicBezTo>
                  <a:cubicBezTo>
                    <a:pt x="527" y="109"/>
                    <a:pt x="530" y="110"/>
                    <a:pt x="529" y="117"/>
                  </a:cubicBezTo>
                  <a:cubicBezTo>
                    <a:pt x="528" y="123"/>
                    <a:pt x="529" y="135"/>
                    <a:pt x="513" y="150"/>
                  </a:cubicBezTo>
                  <a:cubicBezTo>
                    <a:pt x="496" y="161"/>
                    <a:pt x="462" y="153"/>
                    <a:pt x="449" y="165"/>
                  </a:cubicBezTo>
                  <a:cubicBezTo>
                    <a:pt x="467" y="160"/>
                    <a:pt x="522" y="171"/>
                    <a:pt x="527" y="179"/>
                  </a:cubicBezTo>
                  <a:close/>
                </a:path>
              </a:pathLst>
            </a:custGeom>
            <a:noFill/>
            <a:ln w="3175" cap="rnd">
              <a:solidFill>
                <a:srgbClr val="000000"/>
              </a:solidFill>
              <a:prstDash val="solid"/>
              <a:round/>
              <a:headEnd/>
              <a:tailEnd/>
            </a:ln>
          </p:spPr>
          <p:txBody>
            <a:bodyPr/>
            <a:lstStyle/>
            <a:p>
              <a:endParaRPr lang="hu-HU"/>
            </a:p>
          </p:txBody>
        </p:sp>
        <p:sp>
          <p:nvSpPr>
            <p:cNvPr id="37424" name="Freeform 132"/>
            <p:cNvSpPr>
              <a:spLocks/>
            </p:cNvSpPr>
            <p:nvPr/>
          </p:nvSpPr>
          <p:spPr bwMode="auto">
            <a:xfrm>
              <a:off x="1927" y="512"/>
              <a:ext cx="124" cy="135"/>
            </a:xfrm>
            <a:custGeom>
              <a:avLst/>
              <a:gdLst>
                <a:gd name="T0" fmla="*/ 115 w 115"/>
                <a:gd name="T1" fmla="*/ 28 h 116"/>
                <a:gd name="T2" fmla="*/ 74 w 115"/>
                <a:gd name="T3" fmla="*/ 4 h 116"/>
                <a:gd name="T4" fmla="*/ 24 w 115"/>
                <a:gd name="T5" fmla="*/ 11 h 116"/>
                <a:gd name="T6" fmla="*/ 21 w 115"/>
                <a:gd name="T7" fmla="*/ 14 h 116"/>
                <a:gd name="T8" fmla="*/ 15 w 115"/>
                <a:gd name="T9" fmla="*/ 58 h 116"/>
                <a:gd name="T10" fmla="*/ 0 w 115"/>
                <a:gd name="T11" fmla="*/ 116 h 116"/>
                <a:gd name="T12" fmla="*/ 0 60000 65536"/>
                <a:gd name="T13" fmla="*/ 0 60000 65536"/>
                <a:gd name="T14" fmla="*/ 0 60000 65536"/>
                <a:gd name="T15" fmla="*/ 0 60000 65536"/>
                <a:gd name="T16" fmla="*/ 0 60000 65536"/>
                <a:gd name="T17" fmla="*/ 0 60000 65536"/>
                <a:gd name="T18" fmla="*/ 0 w 115"/>
                <a:gd name="T19" fmla="*/ 0 h 116"/>
                <a:gd name="T20" fmla="*/ 115 w 115"/>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5" h="116">
                  <a:moveTo>
                    <a:pt x="115" y="28"/>
                  </a:moveTo>
                  <a:cubicBezTo>
                    <a:pt x="107" y="16"/>
                    <a:pt x="92" y="7"/>
                    <a:pt x="74" y="4"/>
                  </a:cubicBezTo>
                  <a:cubicBezTo>
                    <a:pt x="55" y="0"/>
                    <a:pt x="36" y="3"/>
                    <a:pt x="24" y="11"/>
                  </a:cubicBezTo>
                  <a:cubicBezTo>
                    <a:pt x="23" y="12"/>
                    <a:pt x="22" y="13"/>
                    <a:pt x="21" y="14"/>
                  </a:cubicBezTo>
                  <a:cubicBezTo>
                    <a:pt x="18" y="19"/>
                    <a:pt x="18" y="34"/>
                    <a:pt x="15" y="58"/>
                  </a:cubicBezTo>
                  <a:cubicBezTo>
                    <a:pt x="13" y="77"/>
                    <a:pt x="14" y="108"/>
                    <a:pt x="0" y="116"/>
                  </a:cubicBezTo>
                </a:path>
              </a:pathLst>
            </a:custGeom>
            <a:noFill/>
            <a:ln w="3175" cap="rnd">
              <a:solidFill>
                <a:srgbClr val="333333"/>
              </a:solidFill>
              <a:prstDash val="solid"/>
              <a:round/>
              <a:headEnd/>
              <a:tailEnd/>
            </a:ln>
          </p:spPr>
          <p:txBody>
            <a:bodyPr/>
            <a:lstStyle/>
            <a:p>
              <a:endParaRPr lang="hu-HU"/>
            </a:p>
          </p:txBody>
        </p:sp>
        <p:sp>
          <p:nvSpPr>
            <p:cNvPr id="37425" name="Freeform 133"/>
            <p:cNvSpPr>
              <a:spLocks/>
            </p:cNvSpPr>
            <p:nvPr/>
          </p:nvSpPr>
          <p:spPr bwMode="auto">
            <a:xfrm>
              <a:off x="2056" y="532"/>
              <a:ext cx="107" cy="101"/>
            </a:xfrm>
            <a:custGeom>
              <a:avLst/>
              <a:gdLst>
                <a:gd name="T0" fmla="*/ 99 w 99"/>
                <a:gd name="T1" fmla="*/ 87 h 87"/>
                <a:gd name="T2" fmla="*/ 41 w 99"/>
                <a:gd name="T3" fmla="*/ 29 h 87"/>
                <a:gd name="T4" fmla="*/ 2 w 99"/>
                <a:gd name="T5" fmla="*/ 0 h 87"/>
                <a:gd name="T6" fmla="*/ 0 w 99"/>
                <a:gd name="T7" fmla="*/ 11 h 87"/>
                <a:gd name="T8" fmla="*/ 51 w 99"/>
                <a:gd name="T9" fmla="*/ 48 h 87"/>
                <a:gd name="T10" fmla="*/ 18 w 99"/>
                <a:gd name="T11" fmla="*/ 53 h 87"/>
                <a:gd name="T12" fmla="*/ 54 w 99"/>
                <a:gd name="T13" fmla="*/ 59 h 87"/>
                <a:gd name="T14" fmla="*/ 99 w 99"/>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87"/>
                <a:gd name="T26" fmla="*/ 99 w 99"/>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87">
                  <a:moveTo>
                    <a:pt x="99" y="87"/>
                  </a:moveTo>
                  <a:cubicBezTo>
                    <a:pt x="98" y="55"/>
                    <a:pt x="54" y="36"/>
                    <a:pt x="41" y="29"/>
                  </a:cubicBezTo>
                  <a:cubicBezTo>
                    <a:pt x="29" y="22"/>
                    <a:pt x="17" y="17"/>
                    <a:pt x="2" y="0"/>
                  </a:cubicBezTo>
                  <a:cubicBezTo>
                    <a:pt x="1" y="3"/>
                    <a:pt x="0" y="7"/>
                    <a:pt x="0" y="11"/>
                  </a:cubicBezTo>
                  <a:cubicBezTo>
                    <a:pt x="12" y="25"/>
                    <a:pt x="56" y="40"/>
                    <a:pt x="51" y="48"/>
                  </a:cubicBezTo>
                  <a:cubicBezTo>
                    <a:pt x="45" y="58"/>
                    <a:pt x="22" y="59"/>
                    <a:pt x="18" y="53"/>
                  </a:cubicBezTo>
                  <a:cubicBezTo>
                    <a:pt x="26" y="66"/>
                    <a:pt x="38" y="60"/>
                    <a:pt x="54" y="59"/>
                  </a:cubicBezTo>
                  <a:cubicBezTo>
                    <a:pt x="72" y="57"/>
                    <a:pt x="76" y="51"/>
                    <a:pt x="99" y="87"/>
                  </a:cubicBezTo>
                  <a:close/>
                </a:path>
              </a:pathLst>
            </a:custGeom>
            <a:solidFill>
              <a:srgbClr val="FBE7E8"/>
            </a:solidFill>
            <a:ln w="9525">
              <a:noFill/>
              <a:round/>
              <a:headEnd/>
              <a:tailEnd/>
            </a:ln>
          </p:spPr>
          <p:txBody>
            <a:bodyPr/>
            <a:lstStyle/>
            <a:p>
              <a:endParaRPr lang="hu-HU"/>
            </a:p>
          </p:txBody>
        </p:sp>
        <p:sp>
          <p:nvSpPr>
            <p:cNvPr id="37426" name="Freeform 134"/>
            <p:cNvSpPr>
              <a:spLocks/>
            </p:cNvSpPr>
            <p:nvPr/>
          </p:nvSpPr>
          <p:spPr bwMode="auto">
            <a:xfrm>
              <a:off x="2056" y="532"/>
              <a:ext cx="107" cy="101"/>
            </a:xfrm>
            <a:custGeom>
              <a:avLst/>
              <a:gdLst>
                <a:gd name="T0" fmla="*/ 99 w 99"/>
                <a:gd name="T1" fmla="*/ 87 h 87"/>
                <a:gd name="T2" fmla="*/ 41 w 99"/>
                <a:gd name="T3" fmla="*/ 29 h 87"/>
                <a:gd name="T4" fmla="*/ 2 w 99"/>
                <a:gd name="T5" fmla="*/ 0 h 87"/>
                <a:gd name="T6" fmla="*/ 0 w 99"/>
                <a:gd name="T7" fmla="*/ 11 h 87"/>
                <a:gd name="T8" fmla="*/ 51 w 99"/>
                <a:gd name="T9" fmla="*/ 48 h 87"/>
                <a:gd name="T10" fmla="*/ 18 w 99"/>
                <a:gd name="T11" fmla="*/ 53 h 87"/>
                <a:gd name="T12" fmla="*/ 54 w 99"/>
                <a:gd name="T13" fmla="*/ 59 h 87"/>
                <a:gd name="T14" fmla="*/ 99 w 99"/>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87"/>
                <a:gd name="T26" fmla="*/ 99 w 99"/>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87">
                  <a:moveTo>
                    <a:pt x="99" y="87"/>
                  </a:moveTo>
                  <a:cubicBezTo>
                    <a:pt x="98" y="55"/>
                    <a:pt x="54" y="36"/>
                    <a:pt x="41" y="29"/>
                  </a:cubicBezTo>
                  <a:cubicBezTo>
                    <a:pt x="29" y="22"/>
                    <a:pt x="17" y="17"/>
                    <a:pt x="2" y="0"/>
                  </a:cubicBezTo>
                  <a:cubicBezTo>
                    <a:pt x="1" y="3"/>
                    <a:pt x="0" y="7"/>
                    <a:pt x="0" y="11"/>
                  </a:cubicBezTo>
                  <a:cubicBezTo>
                    <a:pt x="12" y="25"/>
                    <a:pt x="56" y="40"/>
                    <a:pt x="51" y="48"/>
                  </a:cubicBezTo>
                  <a:cubicBezTo>
                    <a:pt x="45" y="58"/>
                    <a:pt x="22" y="59"/>
                    <a:pt x="18" y="53"/>
                  </a:cubicBezTo>
                  <a:cubicBezTo>
                    <a:pt x="26" y="66"/>
                    <a:pt x="38" y="60"/>
                    <a:pt x="54" y="59"/>
                  </a:cubicBezTo>
                  <a:cubicBezTo>
                    <a:pt x="72" y="57"/>
                    <a:pt x="76" y="51"/>
                    <a:pt x="99" y="87"/>
                  </a:cubicBezTo>
                  <a:close/>
                </a:path>
              </a:pathLst>
            </a:custGeom>
            <a:noFill/>
            <a:ln w="3175" cap="rnd">
              <a:solidFill>
                <a:srgbClr val="000000"/>
              </a:solidFill>
              <a:prstDash val="solid"/>
              <a:round/>
              <a:headEnd/>
              <a:tailEnd/>
            </a:ln>
          </p:spPr>
          <p:txBody>
            <a:bodyPr/>
            <a:lstStyle/>
            <a:p>
              <a:endParaRPr lang="hu-HU"/>
            </a:p>
          </p:txBody>
        </p:sp>
        <p:sp>
          <p:nvSpPr>
            <p:cNvPr id="37427" name="Freeform 135"/>
            <p:cNvSpPr>
              <a:spLocks/>
            </p:cNvSpPr>
            <p:nvPr/>
          </p:nvSpPr>
          <p:spPr bwMode="auto">
            <a:xfrm>
              <a:off x="1764" y="905"/>
              <a:ext cx="12" cy="19"/>
            </a:xfrm>
            <a:custGeom>
              <a:avLst/>
              <a:gdLst>
                <a:gd name="T0" fmla="*/ 0 w 11"/>
                <a:gd name="T1" fmla="*/ 9 h 17"/>
                <a:gd name="T2" fmla="*/ 11 w 11"/>
                <a:gd name="T3" fmla="*/ 1 h 17"/>
                <a:gd name="T4" fmla="*/ 5 w 11"/>
                <a:gd name="T5" fmla="*/ 17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0" y="9"/>
                  </a:moveTo>
                  <a:cubicBezTo>
                    <a:pt x="2" y="5"/>
                    <a:pt x="6" y="0"/>
                    <a:pt x="11" y="1"/>
                  </a:cubicBezTo>
                  <a:cubicBezTo>
                    <a:pt x="10" y="7"/>
                    <a:pt x="5" y="13"/>
                    <a:pt x="5" y="17"/>
                  </a:cubicBezTo>
                </a:path>
              </a:pathLst>
            </a:custGeom>
            <a:noFill/>
            <a:ln w="6350" cap="flat">
              <a:solidFill>
                <a:srgbClr val="F5BAC3"/>
              </a:solidFill>
              <a:prstDash val="solid"/>
              <a:miter lim="800000"/>
              <a:headEnd/>
              <a:tailEnd/>
            </a:ln>
          </p:spPr>
          <p:txBody>
            <a:bodyPr/>
            <a:lstStyle/>
            <a:p>
              <a:endParaRPr lang="hu-HU"/>
            </a:p>
          </p:txBody>
        </p:sp>
        <p:sp>
          <p:nvSpPr>
            <p:cNvPr id="37428" name="Freeform 136"/>
            <p:cNvSpPr>
              <a:spLocks/>
            </p:cNvSpPr>
            <p:nvPr/>
          </p:nvSpPr>
          <p:spPr bwMode="auto">
            <a:xfrm>
              <a:off x="1694" y="530"/>
              <a:ext cx="453" cy="506"/>
            </a:xfrm>
            <a:custGeom>
              <a:avLst/>
              <a:gdLst>
                <a:gd name="T0" fmla="*/ 157 w 418"/>
                <a:gd name="T1" fmla="*/ 176 h 438"/>
                <a:gd name="T2" fmla="*/ 114 w 418"/>
                <a:gd name="T3" fmla="*/ 218 h 438"/>
                <a:gd name="T4" fmla="*/ 130 w 418"/>
                <a:gd name="T5" fmla="*/ 240 h 438"/>
                <a:gd name="T6" fmla="*/ 152 w 418"/>
                <a:gd name="T7" fmla="*/ 270 h 438"/>
                <a:gd name="T8" fmla="*/ 160 w 418"/>
                <a:gd name="T9" fmla="*/ 295 h 438"/>
                <a:gd name="T10" fmla="*/ 187 w 418"/>
                <a:gd name="T11" fmla="*/ 298 h 438"/>
                <a:gd name="T12" fmla="*/ 208 w 418"/>
                <a:gd name="T13" fmla="*/ 325 h 438"/>
                <a:gd name="T14" fmla="*/ 233 w 418"/>
                <a:gd name="T15" fmla="*/ 329 h 438"/>
                <a:gd name="T16" fmla="*/ 249 w 418"/>
                <a:gd name="T17" fmla="*/ 355 h 438"/>
                <a:gd name="T18" fmla="*/ 281 w 418"/>
                <a:gd name="T19" fmla="*/ 375 h 438"/>
                <a:gd name="T20" fmla="*/ 300 w 418"/>
                <a:gd name="T21" fmla="*/ 398 h 438"/>
                <a:gd name="T22" fmla="*/ 324 w 418"/>
                <a:gd name="T23" fmla="*/ 396 h 438"/>
                <a:gd name="T24" fmla="*/ 350 w 418"/>
                <a:gd name="T25" fmla="*/ 403 h 438"/>
                <a:gd name="T26" fmla="*/ 373 w 418"/>
                <a:gd name="T27" fmla="*/ 423 h 438"/>
                <a:gd name="T28" fmla="*/ 413 w 418"/>
                <a:gd name="T29" fmla="*/ 436 h 438"/>
                <a:gd name="T30" fmla="*/ 403 w 418"/>
                <a:gd name="T31" fmla="*/ 389 h 438"/>
                <a:gd name="T32" fmla="*/ 381 w 418"/>
                <a:gd name="T33" fmla="*/ 358 h 438"/>
                <a:gd name="T34" fmla="*/ 341 w 418"/>
                <a:gd name="T35" fmla="*/ 279 h 438"/>
                <a:gd name="T36" fmla="*/ 322 w 418"/>
                <a:gd name="T37" fmla="*/ 190 h 438"/>
                <a:gd name="T38" fmla="*/ 311 w 418"/>
                <a:gd name="T39" fmla="*/ 97 h 438"/>
                <a:gd name="T40" fmla="*/ 276 w 418"/>
                <a:gd name="T41" fmla="*/ 69 h 438"/>
                <a:gd name="T42" fmla="*/ 314 w 418"/>
                <a:gd name="T43" fmla="*/ 69 h 438"/>
                <a:gd name="T44" fmla="*/ 313 w 418"/>
                <a:gd name="T45" fmla="*/ 43 h 438"/>
                <a:gd name="T46" fmla="*/ 286 w 418"/>
                <a:gd name="T47" fmla="*/ 3 h 438"/>
                <a:gd name="T48" fmla="*/ 243 w 418"/>
                <a:gd name="T49" fmla="*/ 41 h 438"/>
                <a:gd name="T50" fmla="*/ 243 w 418"/>
                <a:gd name="T51" fmla="*/ 61 h 438"/>
                <a:gd name="T52" fmla="*/ 274 w 418"/>
                <a:gd name="T53" fmla="*/ 68 h 438"/>
                <a:gd name="T54" fmla="*/ 236 w 418"/>
                <a:gd name="T55" fmla="*/ 90 h 438"/>
                <a:gd name="T56" fmla="*/ 217 w 418"/>
                <a:gd name="T57" fmla="*/ 119 h 438"/>
                <a:gd name="T58" fmla="*/ 214 w 418"/>
                <a:gd name="T59" fmla="*/ 133 h 438"/>
                <a:gd name="T60" fmla="*/ 157 w 418"/>
                <a:gd name="T61" fmla="*/ 176 h 438"/>
                <a:gd name="T62" fmla="*/ 190 w 418"/>
                <a:gd name="T63" fmla="*/ 126 h 438"/>
                <a:gd name="T64" fmla="*/ 161 w 418"/>
                <a:gd name="T65" fmla="*/ 100 h 438"/>
                <a:gd name="T66" fmla="*/ 116 w 418"/>
                <a:gd name="T67" fmla="*/ 45 h 438"/>
                <a:gd name="T68" fmla="*/ 79 w 418"/>
                <a:gd name="T69" fmla="*/ 38 h 438"/>
                <a:gd name="T70" fmla="*/ 23 w 418"/>
                <a:gd name="T71" fmla="*/ 52 h 438"/>
                <a:gd name="T72" fmla="*/ 3 w 418"/>
                <a:gd name="T73" fmla="*/ 93 h 438"/>
                <a:gd name="T74" fmla="*/ 7 w 418"/>
                <a:gd name="T75" fmla="*/ 122 h 438"/>
                <a:gd name="T76" fmla="*/ 19 w 418"/>
                <a:gd name="T77" fmla="*/ 147 h 438"/>
                <a:gd name="T78" fmla="*/ 37 w 418"/>
                <a:gd name="T79" fmla="*/ 181 h 438"/>
                <a:gd name="T80" fmla="*/ 61 w 418"/>
                <a:gd name="T81" fmla="*/ 203 h 438"/>
                <a:gd name="T82" fmla="*/ 89 w 418"/>
                <a:gd name="T83" fmla="*/ 198 h 4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
                <a:gd name="T127" fmla="*/ 0 h 438"/>
                <a:gd name="T128" fmla="*/ 418 w 418"/>
                <a:gd name="T129" fmla="*/ 438 h 4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 h="438">
                  <a:moveTo>
                    <a:pt x="76" y="205"/>
                  </a:moveTo>
                  <a:cubicBezTo>
                    <a:pt x="84" y="206"/>
                    <a:pt x="125" y="166"/>
                    <a:pt x="157" y="176"/>
                  </a:cubicBezTo>
                  <a:cubicBezTo>
                    <a:pt x="134" y="170"/>
                    <a:pt x="122" y="195"/>
                    <a:pt x="119" y="201"/>
                  </a:cubicBezTo>
                  <a:cubicBezTo>
                    <a:pt x="115" y="208"/>
                    <a:pt x="110" y="215"/>
                    <a:pt x="114" y="218"/>
                  </a:cubicBezTo>
                  <a:cubicBezTo>
                    <a:pt x="118" y="223"/>
                    <a:pt x="123" y="227"/>
                    <a:pt x="125" y="229"/>
                  </a:cubicBezTo>
                  <a:cubicBezTo>
                    <a:pt x="128" y="234"/>
                    <a:pt x="127" y="237"/>
                    <a:pt x="130" y="240"/>
                  </a:cubicBezTo>
                  <a:cubicBezTo>
                    <a:pt x="133" y="243"/>
                    <a:pt x="132" y="250"/>
                    <a:pt x="139" y="255"/>
                  </a:cubicBezTo>
                  <a:cubicBezTo>
                    <a:pt x="146" y="260"/>
                    <a:pt x="146" y="263"/>
                    <a:pt x="152" y="270"/>
                  </a:cubicBezTo>
                  <a:cubicBezTo>
                    <a:pt x="157" y="278"/>
                    <a:pt x="153" y="280"/>
                    <a:pt x="156" y="285"/>
                  </a:cubicBezTo>
                  <a:cubicBezTo>
                    <a:pt x="159" y="290"/>
                    <a:pt x="160" y="295"/>
                    <a:pt x="160" y="295"/>
                  </a:cubicBezTo>
                  <a:cubicBezTo>
                    <a:pt x="171" y="299"/>
                    <a:pt x="171" y="299"/>
                    <a:pt x="171" y="299"/>
                  </a:cubicBezTo>
                  <a:cubicBezTo>
                    <a:pt x="171" y="299"/>
                    <a:pt x="179" y="298"/>
                    <a:pt x="187" y="298"/>
                  </a:cubicBezTo>
                  <a:cubicBezTo>
                    <a:pt x="195" y="298"/>
                    <a:pt x="192" y="309"/>
                    <a:pt x="197" y="321"/>
                  </a:cubicBezTo>
                  <a:cubicBezTo>
                    <a:pt x="202" y="332"/>
                    <a:pt x="197" y="321"/>
                    <a:pt x="208" y="325"/>
                  </a:cubicBezTo>
                  <a:cubicBezTo>
                    <a:pt x="218" y="328"/>
                    <a:pt x="217" y="328"/>
                    <a:pt x="217" y="328"/>
                  </a:cubicBezTo>
                  <a:cubicBezTo>
                    <a:pt x="217" y="328"/>
                    <a:pt x="226" y="329"/>
                    <a:pt x="233" y="329"/>
                  </a:cubicBezTo>
                  <a:cubicBezTo>
                    <a:pt x="239" y="329"/>
                    <a:pt x="239" y="337"/>
                    <a:pt x="244" y="341"/>
                  </a:cubicBezTo>
                  <a:cubicBezTo>
                    <a:pt x="249" y="345"/>
                    <a:pt x="246" y="352"/>
                    <a:pt x="249" y="355"/>
                  </a:cubicBezTo>
                  <a:cubicBezTo>
                    <a:pt x="252" y="358"/>
                    <a:pt x="252" y="364"/>
                    <a:pt x="262" y="374"/>
                  </a:cubicBezTo>
                  <a:cubicBezTo>
                    <a:pt x="271" y="384"/>
                    <a:pt x="270" y="377"/>
                    <a:pt x="281" y="375"/>
                  </a:cubicBezTo>
                  <a:cubicBezTo>
                    <a:pt x="293" y="373"/>
                    <a:pt x="285" y="381"/>
                    <a:pt x="293" y="386"/>
                  </a:cubicBezTo>
                  <a:cubicBezTo>
                    <a:pt x="300" y="390"/>
                    <a:pt x="297" y="394"/>
                    <a:pt x="300" y="398"/>
                  </a:cubicBezTo>
                  <a:cubicBezTo>
                    <a:pt x="303" y="402"/>
                    <a:pt x="307" y="403"/>
                    <a:pt x="310" y="404"/>
                  </a:cubicBezTo>
                  <a:cubicBezTo>
                    <a:pt x="314" y="405"/>
                    <a:pt x="318" y="398"/>
                    <a:pt x="324" y="396"/>
                  </a:cubicBezTo>
                  <a:cubicBezTo>
                    <a:pt x="330" y="394"/>
                    <a:pt x="334" y="397"/>
                    <a:pt x="337" y="397"/>
                  </a:cubicBezTo>
                  <a:cubicBezTo>
                    <a:pt x="341" y="397"/>
                    <a:pt x="350" y="403"/>
                    <a:pt x="350" y="403"/>
                  </a:cubicBezTo>
                  <a:cubicBezTo>
                    <a:pt x="350" y="403"/>
                    <a:pt x="355" y="406"/>
                    <a:pt x="354" y="413"/>
                  </a:cubicBezTo>
                  <a:cubicBezTo>
                    <a:pt x="353" y="419"/>
                    <a:pt x="368" y="425"/>
                    <a:pt x="373" y="423"/>
                  </a:cubicBezTo>
                  <a:cubicBezTo>
                    <a:pt x="378" y="421"/>
                    <a:pt x="388" y="427"/>
                    <a:pt x="399" y="430"/>
                  </a:cubicBezTo>
                  <a:cubicBezTo>
                    <a:pt x="409" y="433"/>
                    <a:pt x="408" y="438"/>
                    <a:pt x="413" y="436"/>
                  </a:cubicBezTo>
                  <a:cubicBezTo>
                    <a:pt x="418" y="434"/>
                    <a:pt x="410" y="417"/>
                    <a:pt x="413" y="410"/>
                  </a:cubicBezTo>
                  <a:cubicBezTo>
                    <a:pt x="416" y="403"/>
                    <a:pt x="407" y="394"/>
                    <a:pt x="403" y="389"/>
                  </a:cubicBezTo>
                  <a:cubicBezTo>
                    <a:pt x="399" y="385"/>
                    <a:pt x="396" y="384"/>
                    <a:pt x="390" y="378"/>
                  </a:cubicBezTo>
                  <a:cubicBezTo>
                    <a:pt x="385" y="372"/>
                    <a:pt x="388" y="365"/>
                    <a:pt x="381" y="358"/>
                  </a:cubicBezTo>
                  <a:cubicBezTo>
                    <a:pt x="374" y="352"/>
                    <a:pt x="374" y="342"/>
                    <a:pt x="363" y="329"/>
                  </a:cubicBezTo>
                  <a:cubicBezTo>
                    <a:pt x="353" y="317"/>
                    <a:pt x="345" y="287"/>
                    <a:pt x="341" y="279"/>
                  </a:cubicBezTo>
                  <a:cubicBezTo>
                    <a:pt x="336" y="271"/>
                    <a:pt x="334" y="264"/>
                    <a:pt x="328" y="249"/>
                  </a:cubicBezTo>
                  <a:cubicBezTo>
                    <a:pt x="322" y="235"/>
                    <a:pt x="325" y="202"/>
                    <a:pt x="322" y="190"/>
                  </a:cubicBezTo>
                  <a:cubicBezTo>
                    <a:pt x="319" y="178"/>
                    <a:pt x="319" y="169"/>
                    <a:pt x="312" y="154"/>
                  </a:cubicBezTo>
                  <a:cubicBezTo>
                    <a:pt x="307" y="142"/>
                    <a:pt x="311" y="115"/>
                    <a:pt x="311" y="97"/>
                  </a:cubicBezTo>
                  <a:cubicBezTo>
                    <a:pt x="311" y="94"/>
                    <a:pt x="307" y="87"/>
                    <a:pt x="305" y="87"/>
                  </a:cubicBezTo>
                  <a:cubicBezTo>
                    <a:pt x="290" y="84"/>
                    <a:pt x="275" y="81"/>
                    <a:pt x="276" y="69"/>
                  </a:cubicBezTo>
                  <a:cubicBezTo>
                    <a:pt x="279" y="77"/>
                    <a:pt x="296" y="76"/>
                    <a:pt x="307" y="76"/>
                  </a:cubicBezTo>
                  <a:cubicBezTo>
                    <a:pt x="308" y="76"/>
                    <a:pt x="312" y="78"/>
                    <a:pt x="314" y="69"/>
                  </a:cubicBezTo>
                  <a:cubicBezTo>
                    <a:pt x="315" y="60"/>
                    <a:pt x="311" y="60"/>
                    <a:pt x="314" y="55"/>
                  </a:cubicBezTo>
                  <a:cubicBezTo>
                    <a:pt x="316" y="51"/>
                    <a:pt x="311" y="45"/>
                    <a:pt x="313" y="43"/>
                  </a:cubicBezTo>
                  <a:cubicBezTo>
                    <a:pt x="314" y="33"/>
                    <a:pt x="315" y="25"/>
                    <a:pt x="316" y="19"/>
                  </a:cubicBezTo>
                  <a:cubicBezTo>
                    <a:pt x="309" y="11"/>
                    <a:pt x="299" y="5"/>
                    <a:pt x="286" y="3"/>
                  </a:cubicBezTo>
                  <a:cubicBezTo>
                    <a:pt x="272" y="0"/>
                    <a:pt x="258" y="2"/>
                    <a:pt x="249" y="7"/>
                  </a:cubicBezTo>
                  <a:cubicBezTo>
                    <a:pt x="247" y="13"/>
                    <a:pt x="245" y="28"/>
                    <a:pt x="243" y="41"/>
                  </a:cubicBezTo>
                  <a:cubicBezTo>
                    <a:pt x="244" y="46"/>
                    <a:pt x="244" y="50"/>
                    <a:pt x="245" y="53"/>
                  </a:cubicBezTo>
                  <a:cubicBezTo>
                    <a:pt x="246" y="55"/>
                    <a:pt x="241" y="58"/>
                    <a:pt x="243" y="61"/>
                  </a:cubicBezTo>
                  <a:cubicBezTo>
                    <a:pt x="243" y="61"/>
                    <a:pt x="239" y="67"/>
                    <a:pt x="242" y="68"/>
                  </a:cubicBezTo>
                  <a:cubicBezTo>
                    <a:pt x="247" y="73"/>
                    <a:pt x="264" y="77"/>
                    <a:pt x="274" y="68"/>
                  </a:cubicBezTo>
                  <a:cubicBezTo>
                    <a:pt x="274" y="84"/>
                    <a:pt x="247" y="85"/>
                    <a:pt x="235" y="91"/>
                  </a:cubicBezTo>
                  <a:cubicBezTo>
                    <a:pt x="236" y="90"/>
                    <a:pt x="236" y="90"/>
                    <a:pt x="236" y="90"/>
                  </a:cubicBezTo>
                  <a:cubicBezTo>
                    <a:pt x="228" y="97"/>
                    <a:pt x="233" y="104"/>
                    <a:pt x="228" y="112"/>
                  </a:cubicBezTo>
                  <a:cubicBezTo>
                    <a:pt x="226" y="116"/>
                    <a:pt x="220" y="115"/>
                    <a:pt x="217" y="119"/>
                  </a:cubicBezTo>
                  <a:cubicBezTo>
                    <a:pt x="216" y="121"/>
                    <a:pt x="216" y="125"/>
                    <a:pt x="215" y="128"/>
                  </a:cubicBezTo>
                  <a:cubicBezTo>
                    <a:pt x="214" y="133"/>
                    <a:pt x="214" y="133"/>
                    <a:pt x="214" y="133"/>
                  </a:cubicBezTo>
                  <a:cubicBezTo>
                    <a:pt x="214" y="133"/>
                    <a:pt x="212" y="146"/>
                    <a:pt x="190" y="158"/>
                  </a:cubicBezTo>
                  <a:cubicBezTo>
                    <a:pt x="178" y="165"/>
                    <a:pt x="166" y="165"/>
                    <a:pt x="157" y="176"/>
                  </a:cubicBezTo>
                  <a:cubicBezTo>
                    <a:pt x="159" y="156"/>
                    <a:pt x="188" y="155"/>
                    <a:pt x="190" y="129"/>
                  </a:cubicBezTo>
                  <a:cubicBezTo>
                    <a:pt x="191" y="129"/>
                    <a:pt x="190" y="126"/>
                    <a:pt x="190" y="126"/>
                  </a:cubicBezTo>
                  <a:cubicBezTo>
                    <a:pt x="189" y="119"/>
                    <a:pt x="173" y="119"/>
                    <a:pt x="168" y="113"/>
                  </a:cubicBezTo>
                  <a:cubicBezTo>
                    <a:pt x="164" y="109"/>
                    <a:pt x="164" y="104"/>
                    <a:pt x="161" y="100"/>
                  </a:cubicBezTo>
                  <a:cubicBezTo>
                    <a:pt x="158" y="95"/>
                    <a:pt x="154" y="94"/>
                    <a:pt x="151" y="90"/>
                  </a:cubicBezTo>
                  <a:cubicBezTo>
                    <a:pt x="138" y="77"/>
                    <a:pt x="136" y="52"/>
                    <a:pt x="116" y="45"/>
                  </a:cubicBezTo>
                  <a:cubicBezTo>
                    <a:pt x="112" y="43"/>
                    <a:pt x="103" y="43"/>
                    <a:pt x="95" y="42"/>
                  </a:cubicBezTo>
                  <a:cubicBezTo>
                    <a:pt x="88" y="41"/>
                    <a:pt x="84" y="38"/>
                    <a:pt x="79" y="38"/>
                  </a:cubicBezTo>
                  <a:cubicBezTo>
                    <a:pt x="69" y="38"/>
                    <a:pt x="63" y="42"/>
                    <a:pt x="54" y="44"/>
                  </a:cubicBezTo>
                  <a:cubicBezTo>
                    <a:pt x="46" y="46"/>
                    <a:pt x="29" y="49"/>
                    <a:pt x="23" y="52"/>
                  </a:cubicBezTo>
                  <a:cubicBezTo>
                    <a:pt x="13" y="58"/>
                    <a:pt x="5" y="67"/>
                    <a:pt x="1" y="77"/>
                  </a:cubicBezTo>
                  <a:cubicBezTo>
                    <a:pt x="1" y="84"/>
                    <a:pt x="3" y="87"/>
                    <a:pt x="3" y="93"/>
                  </a:cubicBezTo>
                  <a:cubicBezTo>
                    <a:pt x="3" y="99"/>
                    <a:pt x="0" y="103"/>
                    <a:pt x="5" y="110"/>
                  </a:cubicBezTo>
                  <a:cubicBezTo>
                    <a:pt x="10" y="116"/>
                    <a:pt x="7" y="114"/>
                    <a:pt x="7" y="122"/>
                  </a:cubicBezTo>
                  <a:cubicBezTo>
                    <a:pt x="7" y="130"/>
                    <a:pt x="9" y="130"/>
                    <a:pt x="13" y="136"/>
                  </a:cubicBezTo>
                  <a:cubicBezTo>
                    <a:pt x="18" y="142"/>
                    <a:pt x="17" y="142"/>
                    <a:pt x="19" y="147"/>
                  </a:cubicBezTo>
                  <a:cubicBezTo>
                    <a:pt x="21" y="153"/>
                    <a:pt x="18" y="151"/>
                    <a:pt x="22" y="158"/>
                  </a:cubicBezTo>
                  <a:cubicBezTo>
                    <a:pt x="26" y="165"/>
                    <a:pt x="31" y="174"/>
                    <a:pt x="37" y="181"/>
                  </a:cubicBezTo>
                  <a:cubicBezTo>
                    <a:pt x="44" y="189"/>
                    <a:pt x="45" y="191"/>
                    <a:pt x="50" y="193"/>
                  </a:cubicBezTo>
                  <a:cubicBezTo>
                    <a:pt x="55" y="195"/>
                    <a:pt x="55" y="202"/>
                    <a:pt x="61" y="203"/>
                  </a:cubicBezTo>
                  <a:cubicBezTo>
                    <a:pt x="67" y="204"/>
                    <a:pt x="68" y="206"/>
                    <a:pt x="76" y="205"/>
                  </a:cubicBezTo>
                  <a:cubicBezTo>
                    <a:pt x="79" y="205"/>
                    <a:pt x="84" y="202"/>
                    <a:pt x="89" y="198"/>
                  </a:cubicBezTo>
                </a:path>
              </a:pathLst>
            </a:custGeom>
            <a:noFill/>
            <a:ln w="3175" cap="rnd">
              <a:solidFill>
                <a:srgbClr val="000000"/>
              </a:solidFill>
              <a:prstDash val="solid"/>
              <a:round/>
              <a:headEnd/>
              <a:tailEnd/>
            </a:ln>
          </p:spPr>
          <p:txBody>
            <a:bodyPr/>
            <a:lstStyle/>
            <a:p>
              <a:endParaRPr lang="hu-HU"/>
            </a:p>
          </p:txBody>
        </p:sp>
        <p:sp>
          <p:nvSpPr>
            <p:cNvPr id="37429" name="Freeform 137"/>
            <p:cNvSpPr>
              <a:spLocks/>
            </p:cNvSpPr>
            <p:nvPr/>
          </p:nvSpPr>
          <p:spPr bwMode="auto">
            <a:xfrm>
              <a:off x="2174" y="602"/>
              <a:ext cx="65" cy="25"/>
            </a:xfrm>
            <a:custGeom>
              <a:avLst/>
              <a:gdLst>
                <a:gd name="T0" fmla="*/ 60 w 60"/>
                <a:gd name="T1" fmla="*/ 0 h 22"/>
                <a:gd name="T2" fmla="*/ 0 w 60"/>
                <a:gd name="T3" fmla="*/ 19 h 22"/>
                <a:gd name="T4" fmla="*/ 30 w 60"/>
                <a:gd name="T5" fmla="*/ 13 h 22"/>
                <a:gd name="T6" fmla="*/ 60 w 60"/>
                <a:gd name="T7" fmla="*/ 0 h 22"/>
                <a:gd name="T8" fmla="*/ 0 60000 65536"/>
                <a:gd name="T9" fmla="*/ 0 60000 65536"/>
                <a:gd name="T10" fmla="*/ 0 60000 65536"/>
                <a:gd name="T11" fmla="*/ 0 60000 65536"/>
                <a:gd name="T12" fmla="*/ 0 w 60"/>
                <a:gd name="T13" fmla="*/ 0 h 22"/>
                <a:gd name="T14" fmla="*/ 60 w 60"/>
                <a:gd name="T15" fmla="*/ 22 h 22"/>
              </a:gdLst>
              <a:ahLst/>
              <a:cxnLst>
                <a:cxn ang="T8">
                  <a:pos x="T0" y="T1"/>
                </a:cxn>
                <a:cxn ang="T9">
                  <a:pos x="T2" y="T3"/>
                </a:cxn>
                <a:cxn ang="T10">
                  <a:pos x="T4" y="T5"/>
                </a:cxn>
                <a:cxn ang="T11">
                  <a:pos x="T6" y="T7"/>
                </a:cxn>
              </a:cxnLst>
              <a:rect l="T12" t="T13" r="T14" b="T15"/>
              <a:pathLst>
                <a:path w="60" h="22">
                  <a:moveTo>
                    <a:pt x="60" y="0"/>
                  </a:moveTo>
                  <a:cubicBezTo>
                    <a:pt x="49" y="22"/>
                    <a:pt x="14" y="15"/>
                    <a:pt x="0" y="19"/>
                  </a:cubicBezTo>
                  <a:cubicBezTo>
                    <a:pt x="7" y="16"/>
                    <a:pt x="19" y="15"/>
                    <a:pt x="30" y="13"/>
                  </a:cubicBezTo>
                  <a:cubicBezTo>
                    <a:pt x="41" y="11"/>
                    <a:pt x="52" y="8"/>
                    <a:pt x="60" y="0"/>
                  </a:cubicBezTo>
                  <a:close/>
                </a:path>
              </a:pathLst>
            </a:custGeom>
            <a:solidFill>
              <a:srgbClr val="FFFFFF"/>
            </a:solidFill>
            <a:ln w="9525">
              <a:noFill/>
              <a:round/>
              <a:headEnd/>
              <a:tailEnd/>
            </a:ln>
          </p:spPr>
          <p:txBody>
            <a:bodyPr/>
            <a:lstStyle/>
            <a:p>
              <a:endParaRPr lang="hu-HU"/>
            </a:p>
          </p:txBody>
        </p:sp>
        <p:sp>
          <p:nvSpPr>
            <p:cNvPr id="37430" name="Freeform 138"/>
            <p:cNvSpPr>
              <a:spLocks/>
            </p:cNvSpPr>
            <p:nvPr/>
          </p:nvSpPr>
          <p:spPr bwMode="auto">
            <a:xfrm>
              <a:off x="1585" y="466"/>
              <a:ext cx="477" cy="105"/>
            </a:xfrm>
            <a:custGeom>
              <a:avLst/>
              <a:gdLst>
                <a:gd name="T0" fmla="*/ 67 w 440"/>
                <a:gd name="T1" fmla="*/ 67 h 91"/>
                <a:gd name="T2" fmla="*/ 0 w 440"/>
                <a:gd name="T3" fmla="*/ 76 h 91"/>
                <a:gd name="T4" fmla="*/ 1 w 440"/>
                <a:gd name="T5" fmla="*/ 91 h 91"/>
                <a:gd name="T6" fmla="*/ 71 w 440"/>
                <a:gd name="T7" fmla="*/ 81 h 91"/>
                <a:gd name="T8" fmla="*/ 436 w 440"/>
                <a:gd name="T9" fmla="*/ 59 h 91"/>
                <a:gd name="T10" fmla="*/ 440 w 440"/>
                <a:gd name="T11" fmla="*/ 45 h 91"/>
                <a:gd name="T12" fmla="*/ 67 w 440"/>
                <a:gd name="T13" fmla="*/ 67 h 91"/>
                <a:gd name="T14" fmla="*/ 0 60000 65536"/>
                <a:gd name="T15" fmla="*/ 0 60000 65536"/>
                <a:gd name="T16" fmla="*/ 0 60000 65536"/>
                <a:gd name="T17" fmla="*/ 0 60000 65536"/>
                <a:gd name="T18" fmla="*/ 0 60000 65536"/>
                <a:gd name="T19" fmla="*/ 0 60000 65536"/>
                <a:gd name="T20" fmla="*/ 0 60000 65536"/>
                <a:gd name="T21" fmla="*/ 0 w 440"/>
                <a:gd name="T22" fmla="*/ 0 h 91"/>
                <a:gd name="T23" fmla="*/ 440 w 440"/>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0" h="91">
                  <a:moveTo>
                    <a:pt x="67" y="67"/>
                  </a:moveTo>
                  <a:cubicBezTo>
                    <a:pt x="43" y="74"/>
                    <a:pt x="14" y="75"/>
                    <a:pt x="0" y="76"/>
                  </a:cubicBezTo>
                  <a:cubicBezTo>
                    <a:pt x="0" y="81"/>
                    <a:pt x="0" y="86"/>
                    <a:pt x="1" y="91"/>
                  </a:cubicBezTo>
                  <a:cubicBezTo>
                    <a:pt x="15" y="90"/>
                    <a:pt x="46" y="89"/>
                    <a:pt x="71" y="81"/>
                  </a:cubicBezTo>
                  <a:cubicBezTo>
                    <a:pt x="150" y="57"/>
                    <a:pt x="299" y="15"/>
                    <a:pt x="436" y="59"/>
                  </a:cubicBezTo>
                  <a:cubicBezTo>
                    <a:pt x="437" y="54"/>
                    <a:pt x="439" y="50"/>
                    <a:pt x="440" y="45"/>
                  </a:cubicBezTo>
                  <a:cubicBezTo>
                    <a:pt x="299" y="0"/>
                    <a:pt x="148" y="43"/>
                    <a:pt x="67" y="67"/>
                  </a:cubicBezTo>
                  <a:close/>
                </a:path>
              </a:pathLst>
            </a:custGeom>
            <a:noFill/>
            <a:ln w="3175" cap="rnd">
              <a:solidFill>
                <a:srgbClr val="FF0000"/>
              </a:solidFill>
              <a:prstDash val="solid"/>
              <a:round/>
              <a:headEnd/>
              <a:tailEnd/>
            </a:ln>
          </p:spPr>
          <p:txBody>
            <a:bodyPr/>
            <a:lstStyle/>
            <a:p>
              <a:endParaRPr lang="hu-HU"/>
            </a:p>
          </p:txBody>
        </p:sp>
        <p:sp>
          <p:nvSpPr>
            <p:cNvPr id="37431" name="Freeform 139"/>
            <p:cNvSpPr>
              <a:spLocks/>
            </p:cNvSpPr>
            <p:nvPr/>
          </p:nvSpPr>
          <p:spPr bwMode="auto">
            <a:xfrm>
              <a:off x="1597" y="453"/>
              <a:ext cx="474" cy="56"/>
            </a:xfrm>
            <a:custGeom>
              <a:avLst/>
              <a:gdLst>
                <a:gd name="T0" fmla="*/ 437 w 437"/>
                <a:gd name="T1" fmla="*/ 34 h 48"/>
                <a:gd name="T2" fmla="*/ 64 w 437"/>
                <a:gd name="T3" fmla="*/ 33 h 48"/>
                <a:gd name="T4" fmla="*/ 2 w 437"/>
                <a:gd name="T5" fmla="*/ 33 h 48"/>
                <a:gd name="T6" fmla="*/ 0 w 437"/>
                <a:gd name="T7" fmla="*/ 48 h 48"/>
                <a:gd name="T8" fmla="*/ 53 w 437"/>
                <a:gd name="T9" fmla="*/ 48 h 48"/>
                <a:gd name="T10" fmla="*/ 55 w 437"/>
                <a:gd name="T11" fmla="*/ 48 h 48"/>
                <a:gd name="T12" fmla="*/ 432 w 437"/>
                <a:gd name="T13" fmla="*/ 47 h 48"/>
                <a:gd name="T14" fmla="*/ 432 w 437"/>
                <a:gd name="T15" fmla="*/ 47 h 48"/>
                <a:gd name="T16" fmla="*/ 437 w 437"/>
                <a:gd name="T17" fmla="*/ 34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7"/>
                <a:gd name="T28" fmla="*/ 0 h 48"/>
                <a:gd name="T29" fmla="*/ 437 w 43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7" h="48">
                  <a:moveTo>
                    <a:pt x="437" y="34"/>
                  </a:moveTo>
                  <a:cubicBezTo>
                    <a:pt x="204" y="0"/>
                    <a:pt x="76" y="30"/>
                    <a:pt x="64" y="33"/>
                  </a:cubicBezTo>
                  <a:cubicBezTo>
                    <a:pt x="2" y="33"/>
                    <a:pt x="2" y="33"/>
                    <a:pt x="2" y="33"/>
                  </a:cubicBezTo>
                  <a:cubicBezTo>
                    <a:pt x="0" y="38"/>
                    <a:pt x="0" y="43"/>
                    <a:pt x="0" y="48"/>
                  </a:cubicBezTo>
                  <a:cubicBezTo>
                    <a:pt x="53" y="48"/>
                    <a:pt x="53" y="48"/>
                    <a:pt x="53" y="48"/>
                  </a:cubicBezTo>
                  <a:cubicBezTo>
                    <a:pt x="55" y="48"/>
                    <a:pt x="55" y="48"/>
                    <a:pt x="55" y="48"/>
                  </a:cubicBezTo>
                  <a:cubicBezTo>
                    <a:pt x="56" y="47"/>
                    <a:pt x="193" y="10"/>
                    <a:pt x="432" y="47"/>
                  </a:cubicBezTo>
                  <a:cubicBezTo>
                    <a:pt x="432" y="47"/>
                    <a:pt x="432" y="47"/>
                    <a:pt x="432" y="47"/>
                  </a:cubicBezTo>
                  <a:cubicBezTo>
                    <a:pt x="433" y="43"/>
                    <a:pt x="435" y="38"/>
                    <a:pt x="437" y="34"/>
                  </a:cubicBezTo>
                  <a:close/>
                </a:path>
              </a:pathLst>
            </a:custGeom>
            <a:noFill/>
            <a:ln w="3175" cap="rnd">
              <a:solidFill>
                <a:srgbClr val="FF0000"/>
              </a:solidFill>
              <a:prstDash val="solid"/>
              <a:round/>
              <a:headEnd/>
              <a:tailEnd/>
            </a:ln>
          </p:spPr>
          <p:txBody>
            <a:bodyPr/>
            <a:lstStyle/>
            <a:p>
              <a:endParaRPr lang="hu-HU"/>
            </a:p>
          </p:txBody>
        </p:sp>
        <p:sp>
          <p:nvSpPr>
            <p:cNvPr id="37432" name="Freeform 140"/>
            <p:cNvSpPr>
              <a:spLocks/>
            </p:cNvSpPr>
            <p:nvPr/>
          </p:nvSpPr>
          <p:spPr bwMode="auto">
            <a:xfrm>
              <a:off x="1711" y="718"/>
              <a:ext cx="54" cy="450"/>
            </a:xfrm>
            <a:custGeom>
              <a:avLst/>
              <a:gdLst>
                <a:gd name="T0" fmla="*/ 50 w 50"/>
                <a:gd name="T1" fmla="*/ 389 h 389"/>
                <a:gd name="T2" fmla="*/ 50 w 50"/>
                <a:gd name="T3" fmla="*/ 264 h 389"/>
                <a:gd name="T4" fmla="*/ 39 w 50"/>
                <a:gd name="T5" fmla="*/ 208 h 389"/>
                <a:gd name="T6" fmla="*/ 15 w 50"/>
                <a:gd name="T7" fmla="*/ 57 h 389"/>
                <a:gd name="T8" fmla="*/ 18 w 50"/>
                <a:gd name="T9" fmla="*/ 15 h 389"/>
                <a:gd name="T10" fmla="*/ 18 w 50"/>
                <a:gd name="T11" fmla="*/ 15 h 389"/>
                <a:gd name="T12" fmla="*/ 8 w 50"/>
                <a:gd name="T13" fmla="*/ 0 h 389"/>
                <a:gd name="T14" fmla="*/ 1 w 50"/>
                <a:gd name="T15" fmla="*/ 57 h 389"/>
                <a:gd name="T16" fmla="*/ 25 w 50"/>
                <a:gd name="T17" fmla="*/ 211 h 389"/>
                <a:gd name="T18" fmla="*/ 36 w 50"/>
                <a:gd name="T19" fmla="*/ 264 h 389"/>
                <a:gd name="T20" fmla="*/ 36 w 50"/>
                <a:gd name="T21" fmla="*/ 389 h 3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389"/>
                <a:gd name="T35" fmla="*/ 50 w 50"/>
                <a:gd name="T36" fmla="*/ 389 h 3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389">
                  <a:moveTo>
                    <a:pt x="50" y="389"/>
                  </a:moveTo>
                  <a:cubicBezTo>
                    <a:pt x="50" y="264"/>
                    <a:pt x="50" y="264"/>
                    <a:pt x="50" y="264"/>
                  </a:cubicBezTo>
                  <a:cubicBezTo>
                    <a:pt x="50" y="251"/>
                    <a:pt x="45" y="232"/>
                    <a:pt x="39" y="208"/>
                  </a:cubicBezTo>
                  <a:cubicBezTo>
                    <a:pt x="29" y="168"/>
                    <a:pt x="15" y="114"/>
                    <a:pt x="15" y="57"/>
                  </a:cubicBezTo>
                  <a:cubicBezTo>
                    <a:pt x="15" y="35"/>
                    <a:pt x="13" y="30"/>
                    <a:pt x="18" y="15"/>
                  </a:cubicBezTo>
                  <a:cubicBezTo>
                    <a:pt x="18" y="15"/>
                    <a:pt x="18" y="15"/>
                    <a:pt x="18" y="15"/>
                  </a:cubicBezTo>
                  <a:cubicBezTo>
                    <a:pt x="14" y="10"/>
                    <a:pt x="11" y="4"/>
                    <a:pt x="8" y="0"/>
                  </a:cubicBezTo>
                  <a:cubicBezTo>
                    <a:pt x="0" y="17"/>
                    <a:pt x="1" y="28"/>
                    <a:pt x="1" y="57"/>
                  </a:cubicBezTo>
                  <a:cubicBezTo>
                    <a:pt x="1" y="116"/>
                    <a:pt x="15" y="171"/>
                    <a:pt x="25" y="211"/>
                  </a:cubicBezTo>
                  <a:cubicBezTo>
                    <a:pt x="31" y="235"/>
                    <a:pt x="36" y="253"/>
                    <a:pt x="36" y="264"/>
                  </a:cubicBezTo>
                  <a:cubicBezTo>
                    <a:pt x="36" y="389"/>
                    <a:pt x="36" y="389"/>
                    <a:pt x="36" y="389"/>
                  </a:cubicBezTo>
                </a:path>
              </a:pathLst>
            </a:custGeom>
            <a:noFill/>
            <a:ln w="3175" cap="flat">
              <a:solidFill>
                <a:srgbClr val="0B4D9F"/>
              </a:solidFill>
              <a:prstDash val="solid"/>
              <a:miter lim="800000"/>
              <a:headEnd/>
              <a:tailEnd/>
            </a:ln>
          </p:spPr>
          <p:txBody>
            <a:bodyPr/>
            <a:lstStyle/>
            <a:p>
              <a:endParaRPr lang="hu-HU"/>
            </a:p>
          </p:txBody>
        </p:sp>
        <p:sp>
          <p:nvSpPr>
            <p:cNvPr id="37433" name="Freeform 141"/>
            <p:cNvSpPr>
              <a:spLocks/>
            </p:cNvSpPr>
            <p:nvPr/>
          </p:nvSpPr>
          <p:spPr bwMode="auto">
            <a:xfrm>
              <a:off x="2197" y="442"/>
              <a:ext cx="111" cy="81"/>
            </a:xfrm>
            <a:custGeom>
              <a:avLst/>
              <a:gdLst>
                <a:gd name="T0" fmla="*/ 9 w 103"/>
                <a:gd name="T1" fmla="*/ 70 h 70"/>
                <a:gd name="T2" fmla="*/ 28 w 103"/>
                <a:gd name="T3" fmla="*/ 55 h 70"/>
                <a:gd name="T4" fmla="*/ 103 w 103"/>
                <a:gd name="T5" fmla="*/ 14 h 70"/>
                <a:gd name="T6" fmla="*/ 100 w 103"/>
                <a:gd name="T7" fmla="*/ 0 h 70"/>
                <a:gd name="T8" fmla="*/ 16 w 103"/>
                <a:gd name="T9" fmla="*/ 46 h 70"/>
                <a:gd name="T10" fmla="*/ 0 w 103"/>
                <a:gd name="T11" fmla="*/ 58 h 70"/>
                <a:gd name="T12" fmla="*/ 0 60000 65536"/>
                <a:gd name="T13" fmla="*/ 0 60000 65536"/>
                <a:gd name="T14" fmla="*/ 0 60000 65536"/>
                <a:gd name="T15" fmla="*/ 0 60000 65536"/>
                <a:gd name="T16" fmla="*/ 0 60000 65536"/>
                <a:gd name="T17" fmla="*/ 0 60000 65536"/>
                <a:gd name="T18" fmla="*/ 0 w 103"/>
                <a:gd name="T19" fmla="*/ 0 h 70"/>
                <a:gd name="T20" fmla="*/ 103 w 103"/>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03" h="70">
                  <a:moveTo>
                    <a:pt x="9" y="70"/>
                  </a:moveTo>
                  <a:cubicBezTo>
                    <a:pt x="13" y="66"/>
                    <a:pt x="23" y="59"/>
                    <a:pt x="28" y="55"/>
                  </a:cubicBezTo>
                  <a:cubicBezTo>
                    <a:pt x="46" y="41"/>
                    <a:pt x="72" y="24"/>
                    <a:pt x="103" y="14"/>
                  </a:cubicBezTo>
                  <a:cubicBezTo>
                    <a:pt x="103" y="10"/>
                    <a:pt x="102" y="4"/>
                    <a:pt x="100" y="0"/>
                  </a:cubicBezTo>
                  <a:cubicBezTo>
                    <a:pt x="64" y="11"/>
                    <a:pt x="36" y="30"/>
                    <a:pt x="16" y="46"/>
                  </a:cubicBezTo>
                  <a:cubicBezTo>
                    <a:pt x="12" y="49"/>
                    <a:pt x="3" y="56"/>
                    <a:pt x="0" y="58"/>
                  </a:cubicBezTo>
                </a:path>
              </a:pathLst>
            </a:custGeom>
            <a:noFill/>
            <a:ln w="3175" cap="rnd">
              <a:solidFill>
                <a:srgbClr val="FF0000"/>
              </a:solidFill>
              <a:prstDash val="solid"/>
              <a:round/>
              <a:headEnd/>
              <a:tailEnd/>
            </a:ln>
          </p:spPr>
          <p:txBody>
            <a:bodyPr/>
            <a:lstStyle/>
            <a:p>
              <a:endParaRPr lang="hu-HU"/>
            </a:p>
          </p:txBody>
        </p:sp>
        <p:sp>
          <p:nvSpPr>
            <p:cNvPr id="37434" name="Freeform 142"/>
            <p:cNvSpPr>
              <a:spLocks/>
            </p:cNvSpPr>
            <p:nvPr/>
          </p:nvSpPr>
          <p:spPr bwMode="auto">
            <a:xfrm>
              <a:off x="2224" y="496"/>
              <a:ext cx="106" cy="72"/>
            </a:xfrm>
            <a:custGeom>
              <a:avLst/>
              <a:gdLst>
                <a:gd name="T0" fmla="*/ 7 w 98"/>
                <a:gd name="T1" fmla="*/ 62 h 62"/>
                <a:gd name="T2" fmla="*/ 18 w 98"/>
                <a:gd name="T3" fmla="*/ 53 h 62"/>
                <a:gd name="T4" fmla="*/ 18 w 98"/>
                <a:gd name="T5" fmla="*/ 53 h 62"/>
                <a:gd name="T6" fmla="*/ 98 w 98"/>
                <a:gd name="T7" fmla="*/ 13 h 62"/>
                <a:gd name="T8" fmla="*/ 91 w 98"/>
                <a:gd name="T9" fmla="*/ 0 h 62"/>
                <a:gd name="T10" fmla="*/ 13 w 98"/>
                <a:gd name="T11" fmla="*/ 38 h 62"/>
                <a:gd name="T12" fmla="*/ 13 w 98"/>
                <a:gd name="T13" fmla="*/ 38 h 62"/>
                <a:gd name="T14" fmla="*/ 0 w 98"/>
                <a:gd name="T15" fmla="*/ 49 h 6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62"/>
                <a:gd name="T26" fmla="*/ 98 w 98"/>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62">
                  <a:moveTo>
                    <a:pt x="7" y="62"/>
                  </a:moveTo>
                  <a:cubicBezTo>
                    <a:pt x="11" y="59"/>
                    <a:pt x="15" y="56"/>
                    <a:pt x="18" y="53"/>
                  </a:cubicBezTo>
                  <a:cubicBezTo>
                    <a:pt x="18" y="53"/>
                    <a:pt x="18" y="53"/>
                    <a:pt x="18" y="53"/>
                  </a:cubicBezTo>
                  <a:cubicBezTo>
                    <a:pt x="37" y="38"/>
                    <a:pt x="66" y="22"/>
                    <a:pt x="98" y="13"/>
                  </a:cubicBezTo>
                  <a:cubicBezTo>
                    <a:pt x="97" y="8"/>
                    <a:pt x="94" y="3"/>
                    <a:pt x="91" y="0"/>
                  </a:cubicBezTo>
                  <a:cubicBezTo>
                    <a:pt x="61" y="9"/>
                    <a:pt x="32" y="24"/>
                    <a:pt x="13" y="38"/>
                  </a:cubicBezTo>
                  <a:cubicBezTo>
                    <a:pt x="13" y="38"/>
                    <a:pt x="13" y="38"/>
                    <a:pt x="13" y="38"/>
                  </a:cubicBezTo>
                  <a:cubicBezTo>
                    <a:pt x="9" y="42"/>
                    <a:pt x="4" y="46"/>
                    <a:pt x="0" y="49"/>
                  </a:cubicBezTo>
                </a:path>
              </a:pathLst>
            </a:custGeom>
            <a:noFill/>
            <a:ln w="3175" cap="rnd">
              <a:solidFill>
                <a:srgbClr val="FF0000"/>
              </a:solidFill>
              <a:prstDash val="solid"/>
              <a:round/>
              <a:headEnd/>
              <a:tailEnd/>
            </a:ln>
          </p:spPr>
          <p:txBody>
            <a:bodyPr/>
            <a:lstStyle/>
            <a:p>
              <a:endParaRPr lang="hu-HU"/>
            </a:p>
          </p:txBody>
        </p:sp>
        <p:sp>
          <p:nvSpPr>
            <p:cNvPr id="37435" name="Freeform 143"/>
            <p:cNvSpPr>
              <a:spLocks/>
            </p:cNvSpPr>
            <p:nvPr/>
          </p:nvSpPr>
          <p:spPr bwMode="auto">
            <a:xfrm>
              <a:off x="1735" y="229"/>
              <a:ext cx="32" cy="354"/>
            </a:xfrm>
            <a:custGeom>
              <a:avLst/>
              <a:gdLst>
                <a:gd name="T0" fmla="*/ 14 w 30"/>
                <a:gd name="T1" fmla="*/ 203 h 306"/>
                <a:gd name="T2" fmla="*/ 14 w 30"/>
                <a:gd name="T3" fmla="*/ 0 h 306"/>
                <a:gd name="T4" fmla="*/ 6 w 30"/>
                <a:gd name="T5" fmla="*/ 0 h 306"/>
                <a:gd name="T6" fmla="*/ 0 w 30"/>
                <a:gd name="T7" fmla="*/ 0 h 306"/>
                <a:gd name="T8" fmla="*/ 0 w 30"/>
                <a:gd name="T9" fmla="*/ 203 h 306"/>
                <a:gd name="T10" fmla="*/ 16 w 30"/>
                <a:gd name="T11" fmla="*/ 306 h 306"/>
                <a:gd name="T12" fmla="*/ 30 w 30"/>
                <a:gd name="T13" fmla="*/ 302 h 306"/>
                <a:gd name="T14" fmla="*/ 14 w 30"/>
                <a:gd name="T15" fmla="*/ 203 h 30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06"/>
                <a:gd name="T26" fmla="*/ 30 w 30"/>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06">
                  <a:moveTo>
                    <a:pt x="14" y="203"/>
                  </a:moveTo>
                  <a:cubicBezTo>
                    <a:pt x="14" y="0"/>
                    <a:pt x="14" y="0"/>
                    <a:pt x="14" y="0"/>
                  </a:cubicBezTo>
                  <a:cubicBezTo>
                    <a:pt x="12" y="0"/>
                    <a:pt x="9" y="0"/>
                    <a:pt x="6" y="0"/>
                  </a:cubicBezTo>
                  <a:cubicBezTo>
                    <a:pt x="4" y="0"/>
                    <a:pt x="2" y="0"/>
                    <a:pt x="0" y="0"/>
                  </a:cubicBezTo>
                  <a:cubicBezTo>
                    <a:pt x="0" y="203"/>
                    <a:pt x="0" y="203"/>
                    <a:pt x="0" y="203"/>
                  </a:cubicBezTo>
                  <a:cubicBezTo>
                    <a:pt x="0" y="239"/>
                    <a:pt x="5" y="273"/>
                    <a:pt x="16" y="306"/>
                  </a:cubicBezTo>
                  <a:cubicBezTo>
                    <a:pt x="21" y="304"/>
                    <a:pt x="25" y="303"/>
                    <a:pt x="30" y="302"/>
                  </a:cubicBezTo>
                  <a:cubicBezTo>
                    <a:pt x="20" y="271"/>
                    <a:pt x="14" y="238"/>
                    <a:pt x="14" y="203"/>
                  </a:cubicBezTo>
                  <a:close/>
                </a:path>
              </a:pathLst>
            </a:custGeom>
            <a:noFill/>
            <a:ln w="3175" cap="flat">
              <a:solidFill>
                <a:srgbClr val="0B4D9F"/>
              </a:solidFill>
              <a:prstDash val="solid"/>
              <a:miter lim="800000"/>
              <a:headEnd/>
              <a:tailEnd/>
            </a:ln>
          </p:spPr>
          <p:txBody>
            <a:bodyPr/>
            <a:lstStyle/>
            <a:p>
              <a:endParaRPr lang="hu-HU"/>
            </a:p>
          </p:txBody>
        </p:sp>
        <p:sp>
          <p:nvSpPr>
            <p:cNvPr id="37436" name="Freeform 144"/>
            <p:cNvSpPr>
              <a:spLocks/>
            </p:cNvSpPr>
            <p:nvPr/>
          </p:nvSpPr>
          <p:spPr bwMode="auto">
            <a:xfrm>
              <a:off x="1750" y="1171"/>
              <a:ext cx="15" cy="76"/>
            </a:xfrm>
            <a:custGeom>
              <a:avLst/>
              <a:gdLst>
                <a:gd name="T0" fmla="*/ 8 w 14"/>
                <a:gd name="T1" fmla="*/ 0 h 66"/>
                <a:gd name="T2" fmla="*/ 0 w 14"/>
                <a:gd name="T3" fmla="*/ 0 h 66"/>
                <a:gd name="T4" fmla="*/ 0 w 14"/>
                <a:gd name="T5" fmla="*/ 66 h 66"/>
                <a:gd name="T6" fmla="*/ 14 w 14"/>
                <a:gd name="T7" fmla="*/ 66 h 66"/>
                <a:gd name="T8" fmla="*/ 14 w 14"/>
                <a:gd name="T9" fmla="*/ 0 h 66"/>
                <a:gd name="T10" fmla="*/ 8 w 14"/>
                <a:gd name="T11" fmla="*/ 0 h 66"/>
                <a:gd name="T12" fmla="*/ 0 60000 65536"/>
                <a:gd name="T13" fmla="*/ 0 60000 65536"/>
                <a:gd name="T14" fmla="*/ 0 60000 65536"/>
                <a:gd name="T15" fmla="*/ 0 60000 65536"/>
                <a:gd name="T16" fmla="*/ 0 60000 65536"/>
                <a:gd name="T17" fmla="*/ 0 60000 65536"/>
                <a:gd name="T18" fmla="*/ 0 w 14"/>
                <a:gd name="T19" fmla="*/ 0 h 66"/>
                <a:gd name="T20" fmla="*/ 14 w 14"/>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4" h="66">
                  <a:moveTo>
                    <a:pt x="8" y="0"/>
                  </a:moveTo>
                  <a:cubicBezTo>
                    <a:pt x="5" y="0"/>
                    <a:pt x="3" y="0"/>
                    <a:pt x="0" y="0"/>
                  </a:cubicBezTo>
                  <a:cubicBezTo>
                    <a:pt x="0" y="66"/>
                    <a:pt x="0" y="66"/>
                    <a:pt x="0" y="66"/>
                  </a:cubicBezTo>
                  <a:cubicBezTo>
                    <a:pt x="14" y="66"/>
                    <a:pt x="14" y="66"/>
                    <a:pt x="14" y="66"/>
                  </a:cubicBezTo>
                  <a:cubicBezTo>
                    <a:pt x="14" y="0"/>
                    <a:pt x="14" y="0"/>
                    <a:pt x="14" y="0"/>
                  </a:cubicBezTo>
                  <a:cubicBezTo>
                    <a:pt x="12" y="0"/>
                    <a:pt x="10" y="0"/>
                    <a:pt x="8" y="0"/>
                  </a:cubicBez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437" name="Freeform 145"/>
            <p:cNvSpPr>
              <a:spLocks noEditPoints="1"/>
            </p:cNvSpPr>
            <p:nvPr/>
          </p:nvSpPr>
          <p:spPr bwMode="auto">
            <a:xfrm>
              <a:off x="1512" y="484"/>
              <a:ext cx="621" cy="41"/>
            </a:xfrm>
            <a:custGeom>
              <a:avLst/>
              <a:gdLst>
                <a:gd name="T0" fmla="*/ 0 w 573"/>
                <a:gd name="T1" fmla="*/ 7 h 36"/>
                <a:gd name="T2" fmla="*/ 0 w 573"/>
                <a:gd name="T3" fmla="*/ 22 h 36"/>
                <a:gd name="T4" fmla="*/ 79 w 573"/>
                <a:gd name="T5" fmla="*/ 22 h 36"/>
                <a:gd name="T6" fmla="*/ 81 w 573"/>
                <a:gd name="T7" fmla="*/ 7 h 36"/>
                <a:gd name="T8" fmla="*/ 0 w 573"/>
                <a:gd name="T9" fmla="*/ 7 h 36"/>
                <a:gd name="T10" fmla="*/ 573 w 573"/>
                <a:gd name="T11" fmla="*/ 24 h 36"/>
                <a:gd name="T12" fmla="*/ 545 w 573"/>
                <a:gd name="T13" fmla="*/ 0 h 36"/>
                <a:gd name="T14" fmla="*/ 543 w 573"/>
                <a:gd name="T15" fmla="*/ 12 h 36"/>
                <a:gd name="T16" fmla="*/ 516 w 573"/>
                <a:gd name="T17" fmla="*/ 8 h 36"/>
                <a:gd name="T18" fmla="*/ 511 w 573"/>
                <a:gd name="T19" fmla="*/ 21 h 36"/>
                <a:gd name="T20" fmla="*/ 540 w 573"/>
                <a:gd name="T21" fmla="*/ 26 h 36"/>
                <a:gd name="T22" fmla="*/ 539 w 573"/>
                <a:gd name="T23" fmla="*/ 36 h 36"/>
                <a:gd name="T24" fmla="*/ 573 w 573"/>
                <a:gd name="T25" fmla="*/ 2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3"/>
                <a:gd name="T40" fmla="*/ 0 h 36"/>
                <a:gd name="T41" fmla="*/ 573 w 573"/>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3" h="36">
                  <a:moveTo>
                    <a:pt x="0" y="7"/>
                  </a:moveTo>
                  <a:cubicBezTo>
                    <a:pt x="0" y="22"/>
                    <a:pt x="0" y="22"/>
                    <a:pt x="0" y="22"/>
                  </a:cubicBezTo>
                  <a:cubicBezTo>
                    <a:pt x="79" y="22"/>
                    <a:pt x="79" y="22"/>
                    <a:pt x="79" y="22"/>
                  </a:cubicBezTo>
                  <a:cubicBezTo>
                    <a:pt x="79" y="17"/>
                    <a:pt x="79" y="12"/>
                    <a:pt x="81" y="7"/>
                  </a:cubicBezTo>
                  <a:cubicBezTo>
                    <a:pt x="42" y="7"/>
                    <a:pt x="0" y="7"/>
                    <a:pt x="0" y="7"/>
                  </a:cubicBezTo>
                  <a:close/>
                  <a:moveTo>
                    <a:pt x="573" y="24"/>
                  </a:moveTo>
                  <a:cubicBezTo>
                    <a:pt x="545" y="0"/>
                    <a:pt x="545" y="0"/>
                    <a:pt x="545" y="0"/>
                  </a:cubicBezTo>
                  <a:cubicBezTo>
                    <a:pt x="543" y="12"/>
                    <a:pt x="543" y="12"/>
                    <a:pt x="543" y="12"/>
                  </a:cubicBezTo>
                  <a:cubicBezTo>
                    <a:pt x="534" y="10"/>
                    <a:pt x="524" y="9"/>
                    <a:pt x="516" y="8"/>
                  </a:cubicBezTo>
                  <a:cubicBezTo>
                    <a:pt x="514" y="12"/>
                    <a:pt x="512" y="17"/>
                    <a:pt x="511" y="21"/>
                  </a:cubicBezTo>
                  <a:cubicBezTo>
                    <a:pt x="521" y="23"/>
                    <a:pt x="530" y="24"/>
                    <a:pt x="540" y="26"/>
                  </a:cubicBezTo>
                  <a:cubicBezTo>
                    <a:pt x="539" y="36"/>
                    <a:pt x="539" y="36"/>
                    <a:pt x="539" y="36"/>
                  </a:cubicBezTo>
                  <a:lnTo>
                    <a:pt x="573" y="24"/>
                  </a:lnTo>
                  <a:close/>
                </a:path>
              </a:pathLst>
            </a:custGeom>
            <a:solidFill>
              <a:srgbClr val="FF0000"/>
            </a:solidFill>
            <a:ln w="3175" cap="rnd">
              <a:solidFill>
                <a:srgbClr val="000000"/>
              </a:solidFill>
              <a:prstDash val="solid"/>
              <a:round/>
              <a:headEnd/>
              <a:tailEnd/>
            </a:ln>
          </p:spPr>
          <p:txBody>
            <a:bodyPr/>
            <a:lstStyle/>
            <a:p>
              <a:endParaRPr lang="hu-HU"/>
            </a:p>
          </p:txBody>
        </p:sp>
        <p:sp>
          <p:nvSpPr>
            <p:cNvPr id="37438" name="Freeform 146"/>
            <p:cNvSpPr>
              <a:spLocks noEditPoints="1"/>
            </p:cNvSpPr>
            <p:nvPr/>
          </p:nvSpPr>
          <p:spPr bwMode="auto">
            <a:xfrm>
              <a:off x="1505" y="518"/>
              <a:ext cx="629" cy="53"/>
            </a:xfrm>
            <a:custGeom>
              <a:avLst/>
              <a:gdLst>
                <a:gd name="T0" fmla="*/ 74 w 580"/>
                <a:gd name="T1" fmla="*/ 31 h 46"/>
                <a:gd name="T2" fmla="*/ 72 w 580"/>
                <a:gd name="T3" fmla="*/ 31 h 46"/>
                <a:gd name="T4" fmla="*/ 0 w 580"/>
                <a:gd name="T5" fmla="*/ 31 h 46"/>
                <a:gd name="T6" fmla="*/ 0 w 580"/>
                <a:gd name="T7" fmla="*/ 46 h 46"/>
                <a:gd name="T8" fmla="*/ 73 w 580"/>
                <a:gd name="T9" fmla="*/ 46 h 46"/>
                <a:gd name="T10" fmla="*/ 73 w 580"/>
                <a:gd name="T11" fmla="*/ 46 h 46"/>
                <a:gd name="T12" fmla="*/ 75 w 580"/>
                <a:gd name="T13" fmla="*/ 46 h 46"/>
                <a:gd name="T14" fmla="*/ 74 w 580"/>
                <a:gd name="T15" fmla="*/ 31 h 46"/>
                <a:gd name="T16" fmla="*/ 580 w 580"/>
                <a:gd name="T17" fmla="*/ 35 h 46"/>
                <a:gd name="T18" fmla="*/ 559 w 580"/>
                <a:gd name="T19" fmla="*/ 6 h 46"/>
                <a:gd name="T20" fmla="*/ 555 w 580"/>
                <a:gd name="T21" fmla="*/ 15 h 46"/>
                <a:gd name="T22" fmla="*/ 514 w 580"/>
                <a:gd name="T23" fmla="*/ 0 h 46"/>
                <a:gd name="T24" fmla="*/ 510 w 580"/>
                <a:gd name="T25" fmla="*/ 14 h 46"/>
                <a:gd name="T26" fmla="*/ 549 w 580"/>
                <a:gd name="T27" fmla="*/ 29 h 46"/>
                <a:gd name="T28" fmla="*/ 544 w 580"/>
                <a:gd name="T29" fmla="*/ 39 h 46"/>
                <a:gd name="T30" fmla="*/ 580 w 580"/>
                <a:gd name="T31" fmla="*/ 35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0"/>
                <a:gd name="T49" fmla="*/ 0 h 46"/>
                <a:gd name="T50" fmla="*/ 580 w 580"/>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0" h="46">
                  <a:moveTo>
                    <a:pt x="74" y="31"/>
                  </a:moveTo>
                  <a:cubicBezTo>
                    <a:pt x="74" y="31"/>
                    <a:pt x="73" y="31"/>
                    <a:pt x="72" y="31"/>
                  </a:cubicBezTo>
                  <a:cubicBezTo>
                    <a:pt x="72" y="31"/>
                    <a:pt x="0" y="31"/>
                    <a:pt x="0" y="31"/>
                  </a:cubicBezTo>
                  <a:cubicBezTo>
                    <a:pt x="0" y="46"/>
                    <a:pt x="0" y="46"/>
                    <a:pt x="0" y="46"/>
                  </a:cubicBezTo>
                  <a:cubicBezTo>
                    <a:pt x="73" y="46"/>
                    <a:pt x="73" y="46"/>
                    <a:pt x="73" y="46"/>
                  </a:cubicBezTo>
                  <a:cubicBezTo>
                    <a:pt x="73" y="46"/>
                    <a:pt x="73" y="46"/>
                    <a:pt x="73" y="46"/>
                  </a:cubicBezTo>
                  <a:cubicBezTo>
                    <a:pt x="74" y="46"/>
                    <a:pt x="74" y="46"/>
                    <a:pt x="75" y="46"/>
                  </a:cubicBezTo>
                  <a:cubicBezTo>
                    <a:pt x="74" y="41"/>
                    <a:pt x="74" y="36"/>
                    <a:pt x="74" y="31"/>
                  </a:cubicBezTo>
                  <a:close/>
                  <a:moveTo>
                    <a:pt x="580" y="35"/>
                  </a:moveTo>
                  <a:cubicBezTo>
                    <a:pt x="559" y="6"/>
                    <a:pt x="559" y="6"/>
                    <a:pt x="559" y="6"/>
                  </a:cubicBezTo>
                  <a:cubicBezTo>
                    <a:pt x="555" y="15"/>
                    <a:pt x="555" y="15"/>
                    <a:pt x="555" y="15"/>
                  </a:cubicBezTo>
                  <a:cubicBezTo>
                    <a:pt x="541" y="9"/>
                    <a:pt x="528" y="4"/>
                    <a:pt x="514" y="0"/>
                  </a:cubicBezTo>
                  <a:cubicBezTo>
                    <a:pt x="513" y="5"/>
                    <a:pt x="511" y="9"/>
                    <a:pt x="510" y="14"/>
                  </a:cubicBezTo>
                  <a:cubicBezTo>
                    <a:pt x="523" y="18"/>
                    <a:pt x="536" y="23"/>
                    <a:pt x="549" y="29"/>
                  </a:cubicBezTo>
                  <a:cubicBezTo>
                    <a:pt x="544" y="39"/>
                    <a:pt x="544" y="39"/>
                    <a:pt x="544" y="39"/>
                  </a:cubicBezTo>
                  <a:lnTo>
                    <a:pt x="580" y="35"/>
                  </a:lnTo>
                  <a:close/>
                </a:path>
              </a:pathLst>
            </a:custGeom>
            <a:solidFill>
              <a:srgbClr val="FF0000"/>
            </a:solidFill>
            <a:ln w="3175" cap="rnd">
              <a:solidFill>
                <a:srgbClr val="000000"/>
              </a:solidFill>
              <a:prstDash val="solid"/>
              <a:round/>
              <a:headEnd/>
              <a:tailEnd/>
            </a:ln>
          </p:spPr>
          <p:txBody>
            <a:bodyPr/>
            <a:lstStyle/>
            <a:p>
              <a:endParaRPr lang="hu-HU"/>
            </a:p>
          </p:txBody>
        </p:sp>
        <p:sp>
          <p:nvSpPr>
            <p:cNvPr id="37439" name="Freeform 147"/>
            <p:cNvSpPr>
              <a:spLocks/>
            </p:cNvSpPr>
            <p:nvPr/>
          </p:nvSpPr>
          <p:spPr bwMode="auto">
            <a:xfrm>
              <a:off x="2305" y="432"/>
              <a:ext cx="55" cy="26"/>
            </a:xfrm>
            <a:custGeom>
              <a:avLst/>
              <a:gdLst>
                <a:gd name="T0" fmla="*/ 51 w 51"/>
                <a:gd name="T1" fmla="*/ 14 h 23"/>
                <a:gd name="T2" fmla="*/ 51 w 51"/>
                <a:gd name="T3" fmla="*/ 0 h 23"/>
                <a:gd name="T4" fmla="*/ 0 w 51"/>
                <a:gd name="T5" fmla="*/ 9 h 23"/>
                <a:gd name="T6" fmla="*/ 3 w 51"/>
                <a:gd name="T7" fmla="*/ 23 h 23"/>
                <a:gd name="T8" fmla="*/ 3 w 51"/>
                <a:gd name="T9" fmla="*/ 23 h 23"/>
                <a:gd name="T10" fmla="*/ 51 w 51"/>
                <a:gd name="T11" fmla="*/ 14 h 23"/>
                <a:gd name="T12" fmla="*/ 0 60000 65536"/>
                <a:gd name="T13" fmla="*/ 0 60000 65536"/>
                <a:gd name="T14" fmla="*/ 0 60000 65536"/>
                <a:gd name="T15" fmla="*/ 0 60000 65536"/>
                <a:gd name="T16" fmla="*/ 0 60000 65536"/>
                <a:gd name="T17" fmla="*/ 0 60000 65536"/>
                <a:gd name="T18" fmla="*/ 0 w 51"/>
                <a:gd name="T19" fmla="*/ 0 h 23"/>
                <a:gd name="T20" fmla="*/ 51 w 5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1" h="23">
                  <a:moveTo>
                    <a:pt x="51" y="14"/>
                  </a:moveTo>
                  <a:cubicBezTo>
                    <a:pt x="51" y="0"/>
                    <a:pt x="51" y="0"/>
                    <a:pt x="51" y="0"/>
                  </a:cubicBezTo>
                  <a:cubicBezTo>
                    <a:pt x="32" y="1"/>
                    <a:pt x="15" y="4"/>
                    <a:pt x="0" y="9"/>
                  </a:cubicBezTo>
                  <a:cubicBezTo>
                    <a:pt x="2" y="13"/>
                    <a:pt x="3" y="19"/>
                    <a:pt x="3" y="23"/>
                  </a:cubicBezTo>
                  <a:cubicBezTo>
                    <a:pt x="3" y="23"/>
                    <a:pt x="3" y="23"/>
                    <a:pt x="3" y="23"/>
                  </a:cubicBezTo>
                  <a:cubicBezTo>
                    <a:pt x="18" y="19"/>
                    <a:pt x="34" y="15"/>
                    <a:pt x="51" y="14"/>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440" name="Freeform 148"/>
            <p:cNvSpPr>
              <a:spLocks/>
            </p:cNvSpPr>
            <p:nvPr/>
          </p:nvSpPr>
          <p:spPr bwMode="auto">
            <a:xfrm>
              <a:off x="2322" y="486"/>
              <a:ext cx="70" cy="25"/>
            </a:xfrm>
            <a:custGeom>
              <a:avLst/>
              <a:gdLst>
                <a:gd name="T0" fmla="*/ 64 w 64"/>
                <a:gd name="T1" fmla="*/ 0 h 22"/>
                <a:gd name="T2" fmla="*/ 0 w 64"/>
                <a:gd name="T3" fmla="*/ 9 h 22"/>
                <a:gd name="T4" fmla="*/ 7 w 64"/>
                <a:gd name="T5" fmla="*/ 22 h 22"/>
                <a:gd name="T6" fmla="*/ 64 w 64"/>
                <a:gd name="T7" fmla="*/ 15 h 22"/>
                <a:gd name="T8" fmla="*/ 64 w 64"/>
                <a:gd name="T9" fmla="*/ 0 h 22"/>
                <a:gd name="T10" fmla="*/ 0 60000 65536"/>
                <a:gd name="T11" fmla="*/ 0 60000 65536"/>
                <a:gd name="T12" fmla="*/ 0 60000 65536"/>
                <a:gd name="T13" fmla="*/ 0 60000 65536"/>
                <a:gd name="T14" fmla="*/ 0 60000 65536"/>
                <a:gd name="T15" fmla="*/ 0 w 64"/>
                <a:gd name="T16" fmla="*/ 0 h 22"/>
                <a:gd name="T17" fmla="*/ 64 w 64"/>
                <a:gd name="T18" fmla="*/ 22 h 22"/>
              </a:gdLst>
              <a:ahLst/>
              <a:cxnLst>
                <a:cxn ang="T10">
                  <a:pos x="T0" y="T1"/>
                </a:cxn>
                <a:cxn ang="T11">
                  <a:pos x="T2" y="T3"/>
                </a:cxn>
                <a:cxn ang="T12">
                  <a:pos x="T4" y="T5"/>
                </a:cxn>
                <a:cxn ang="T13">
                  <a:pos x="T6" y="T7"/>
                </a:cxn>
                <a:cxn ang="T14">
                  <a:pos x="T8" y="T9"/>
                </a:cxn>
              </a:cxnLst>
              <a:rect l="T15" t="T16" r="T17" b="T18"/>
              <a:pathLst>
                <a:path w="64" h="22">
                  <a:moveTo>
                    <a:pt x="64" y="0"/>
                  </a:moveTo>
                  <a:cubicBezTo>
                    <a:pt x="39" y="0"/>
                    <a:pt x="18" y="4"/>
                    <a:pt x="0" y="9"/>
                  </a:cubicBezTo>
                  <a:cubicBezTo>
                    <a:pt x="3" y="12"/>
                    <a:pt x="6" y="17"/>
                    <a:pt x="7" y="22"/>
                  </a:cubicBezTo>
                  <a:cubicBezTo>
                    <a:pt x="23" y="18"/>
                    <a:pt x="42" y="15"/>
                    <a:pt x="64" y="15"/>
                  </a:cubicBezTo>
                  <a:cubicBezTo>
                    <a:pt x="64" y="15"/>
                    <a:pt x="64" y="1"/>
                    <a:pt x="64" y="0"/>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441" name="Freeform 149"/>
            <p:cNvSpPr>
              <a:spLocks/>
            </p:cNvSpPr>
            <p:nvPr/>
          </p:nvSpPr>
          <p:spPr bwMode="auto">
            <a:xfrm>
              <a:off x="2151" y="507"/>
              <a:ext cx="51" cy="48"/>
            </a:xfrm>
            <a:custGeom>
              <a:avLst/>
              <a:gdLst>
                <a:gd name="T0" fmla="*/ 47 w 47"/>
                <a:gd name="T1" fmla="*/ 15 h 42"/>
                <a:gd name="T2" fmla="*/ 47 w 47"/>
                <a:gd name="T3" fmla="*/ 15 h 42"/>
                <a:gd name="T4" fmla="*/ 41 w 47"/>
                <a:gd name="T5" fmla="*/ 6 h 42"/>
                <a:gd name="T6" fmla="*/ 38 w 47"/>
                <a:gd name="T7" fmla="*/ 4 h 42"/>
                <a:gd name="T8" fmla="*/ 36 w 47"/>
                <a:gd name="T9" fmla="*/ 5 h 42"/>
                <a:gd name="T10" fmla="*/ 28 w 47"/>
                <a:gd name="T11" fmla="*/ 13 h 42"/>
                <a:gd name="T12" fmla="*/ 19 w 47"/>
                <a:gd name="T13" fmla="*/ 0 h 42"/>
                <a:gd name="T14" fmla="*/ 0 w 47"/>
                <a:gd name="T15" fmla="*/ 42 h 42"/>
                <a:gd name="T16" fmla="*/ 47 w 47"/>
                <a:gd name="T17" fmla="*/ 37 h 42"/>
                <a:gd name="T18" fmla="*/ 37 w 47"/>
                <a:gd name="T19" fmla="*/ 24 h 42"/>
                <a:gd name="T20" fmla="*/ 46 w 47"/>
                <a:gd name="T21" fmla="*/ 16 h 42"/>
                <a:gd name="T22" fmla="*/ 47 w 47"/>
                <a:gd name="T23" fmla="*/ 15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42"/>
                <a:gd name="T38" fmla="*/ 47 w 47"/>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42">
                  <a:moveTo>
                    <a:pt x="47" y="15"/>
                  </a:moveTo>
                  <a:cubicBezTo>
                    <a:pt x="47" y="15"/>
                    <a:pt x="47" y="15"/>
                    <a:pt x="47" y="15"/>
                  </a:cubicBezTo>
                  <a:cubicBezTo>
                    <a:pt x="46" y="12"/>
                    <a:pt x="44" y="9"/>
                    <a:pt x="41" y="6"/>
                  </a:cubicBezTo>
                  <a:cubicBezTo>
                    <a:pt x="40" y="5"/>
                    <a:pt x="39" y="5"/>
                    <a:pt x="38" y="4"/>
                  </a:cubicBezTo>
                  <a:cubicBezTo>
                    <a:pt x="38" y="4"/>
                    <a:pt x="37" y="5"/>
                    <a:pt x="36" y="5"/>
                  </a:cubicBezTo>
                  <a:cubicBezTo>
                    <a:pt x="33" y="8"/>
                    <a:pt x="31" y="10"/>
                    <a:pt x="28" y="13"/>
                  </a:cubicBezTo>
                  <a:cubicBezTo>
                    <a:pt x="19" y="0"/>
                    <a:pt x="19" y="0"/>
                    <a:pt x="19" y="0"/>
                  </a:cubicBezTo>
                  <a:cubicBezTo>
                    <a:pt x="0" y="42"/>
                    <a:pt x="0" y="42"/>
                    <a:pt x="0" y="42"/>
                  </a:cubicBezTo>
                  <a:cubicBezTo>
                    <a:pt x="47" y="37"/>
                    <a:pt x="47" y="37"/>
                    <a:pt x="47" y="37"/>
                  </a:cubicBezTo>
                  <a:cubicBezTo>
                    <a:pt x="37" y="24"/>
                    <a:pt x="37" y="24"/>
                    <a:pt x="37" y="24"/>
                  </a:cubicBezTo>
                  <a:cubicBezTo>
                    <a:pt x="40" y="22"/>
                    <a:pt x="43" y="19"/>
                    <a:pt x="46" y="16"/>
                  </a:cubicBezTo>
                  <a:cubicBezTo>
                    <a:pt x="46" y="16"/>
                    <a:pt x="47" y="15"/>
                    <a:pt x="47" y="15"/>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442" name="Freeform 150"/>
            <p:cNvSpPr>
              <a:spLocks/>
            </p:cNvSpPr>
            <p:nvPr/>
          </p:nvSpPr>
          <p:spPr bwMode="auto">
            <a:xfrm>
              <a:off x="2176" y="552"/>
              <a:ext cx="55" cy="51"/>
            </a:xfrm>
            <a:custGeom>
              <a:avLst/>
              <a:gdLst>
                <a:gd name="T0" fmla="*/ 51 w 51"/>
                <a:gd name="T1" fmla="*/ 13 h 44"/>
                <a:gd name="T2" fmla="*/ 51 w 51"/>
                <a:gd name="T3" fmla="*/ 13 h 44"/>
                <a:gd name="T4" fmla="*/ 50 w 51"/>
                <a:gd name="T5" fmla="*/ 11 h 44"/>
                <a:gd name="T6" fmla="*/ 44 w 51"/>
                <a:gd name="T7" fmla="*/ 0 h 44"/>
                <a:gd name="T8" fmla="*/ 36 w 51"/>
                <a:gd name="T9" fmla="*/ 6 h 44"/>
                <a:gd name="T10" fmla="*/ 27 w 51"/>
                <a:gd name="T11" fmla="*/ 13 h 44"/>
                <a:gd name="T12" fmla="*/ 18 w 51"/>
                <a:gd name="T13" fmla="*/ 1 h 44"/>
                <a:gd name="T14" fmla="*/ 0 w 51"/>
                <a:gd name="T15" fmla="*/ 44 h 44"/>
                <a:gd name="T16" fmla="*/ 46 w 51"/>
                <a:gd name="T17" fmla="*/ 37 h 44"/>
                <a:gd name="T18" fmla="*/ 37 w 51"/>
                <a:gd name="T19" fmla="*/ 25 h 44"/>
                <a:gd name="T20" fmla="*/ 45 w 51"/>
                <a:gd name="T21" fmla="*/ 18 h 44"/>
                <a:gd name="T22" fmla="*/ 51 w 51"/>
                <a:gd name="T23" fmla="*/ 13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44"/>
                <a:gd name="T38" fmla="*/ 51 w 5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44">
                  <a:moveTo>
                    <a:pt x="51" y="13"/>
                  </a:moveTo>
                  <a:cubicBezTo>
                    <a:pt x="51" y="13"/>
                    <a:pt x="51" y="13"/>
                    <a:pt x="51" y="13"/>
                  </a:cubicBezTo>
                  <a:cubicBezTo>
                    <a:pt x="50" y="12"/>
                    <a:pt x="50" y="12"/>
                    <a:pt x="50" y="11"/>
                  </a:cubicBezTo>
                  <a:cubicBezTo>
                    <a:pt x="49" y="7"/>
                    <a:pt x="46" y="3"/>
                    <a:pt x="44" y="0"/>
                  </a:cubicBezTo>
                  <a:cubicBezTo>
                    <a:pt x="41" y="2"/>
                    <a:pt x="38" y="4"/>
                    <a:pt x="36" y="6"/>
                  </a:cubicBezTo>
                  <a:cubicBezTo>
                    <a:pt x="27" y="13"/>
                    <a:pt x="27" y="13"/>
                    <a:pt x="27" y="13"/>
                  </a:cubicBezTo>
                  <a:cubicBezTo>
                    <a:pt x="18" y="1"/>
                    <a:pt x="18" y="1"/>
                    <a:pt x="18" y="1"/>
                  </a:cubicBezTo>
                  <a:cubicBezTo>
                    <a:pt x="0" y="44"/>
                    <a:pt x="0" y="44"/>
                    <a:pt x="0" y="44"/>
                  </a:cubicBezTo>
                  <a:cubicBezTo>
                    <a:pt x="46" y="37"/>
                    <a:pt x="46" y="37"/>
                    <a:pt x="46" y="37"/>
                  </a:cubicBezTo>
                  <a:cubicBezTo>
                    <a:pt x="37" y="25"/>
                    <a:pt x="37" y="25"/>
                    <a:pt x="37" y="25"/>
                  </a:cubicBezTo>
                  <a:cubicBezTo>
                    <a:pt x="45" y="18"/>
                    <a:pt x="45" y="18"/>
                    <a:pt x="45" y="18"/>
                  </a:cubicBezTo>
                  <a:cubicBezTo>
                    <a:pt x="47" y="16"/>
                    <a:pt x="49" y="15"/>
                    <a:pt x="51" y="13"/>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443" name="Freeform 151"/>
            <p:cNvSpPr>
              <a:spLocks/>
            </p:cNvSpPr>
            <p:nvPr/>
          </p:nvSpPr>
          <p:spPr bwMode="auto">
            <a:xfrm>
              <a:off x="1751" y="576"/>
              <a:ext cx="46" cy="83"/>
            </a:xfrm>
            <a:custGeom>
              <a:avLst/>
              <a:gdLst>
                <a:gd name="T0" fmla="*/ 39 w 42"/>
                <a:gd name="T1" fmla="*/ 72 h 72"/>
                <a:gd name="T2" fmla="*/ 42 w 42"/>
                <a:gd name="T3" fmla="*/ 25 h 72"/>
                <a:gd name="T4" fmla="*/ 28 w 42"/>
                <a:gd name="T5" fmla="*/ 32 h 72"/>
                <a:gd name="T6" fmla="*/ 15 w 42"/>
                <a:gd name="T7" fmla="*/ 0 h 72"/>
                <a:gd name="T8" fmla="*/ 1 w 42"/>
                <a:gd name="T9" fmla="*/ 4 h 72"/>
                <a:gd name="T10" fmla="*/ 15 w 42"/>
                <a:gd name="T11" fmla="*/ 38 h 72"/>
                <a:gd name="T12" fmla="*/ 0 w 42"/>
                <a:gd name="T13" fmla="*/ 45 h 72"/>
                <a:gd name="T14" fmla="*/ 39 w 42"/>
                <a:gd name="T15" fmla="*/ 72 h 7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72"/>
                <a:gd name="T26" fmla="*/ 42 w 4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72">
                  <a:moveTo>
                    <a:pt x="39" y="72"/>
                  </a:moveTo>
                  <a:cubicBezTo>
                    <a:pt x="42" y="25"/>
                    <a:pt x="42" y="25"/>
                    <a:pt x="42" y="25"/>
                  </a:cubicBezTo>
                  <a:cubicBezTo>
                    <a:pt x="28" y="32"/>
                    <a:pt x="28" y="32"/>
                    <a:pt x="28" y="32"/>
                  </a:cubicBezTo>
                  <a:cubicBezTo>
                    <a:pt x="23" y="22"/>
                    <a:pt x="19" y="11"/>
                    <a:pt x="15" y="0"/>
                  </a:cubicBezTo>
                  <a:cubicBezTo>
                    <a:pt x="10" y="1"/>
                    <a:pt x="6" y="2"/>
                    <a:pt x="1" y="4"/>
                  </a:cubicBezTo>
                  <a:cubicBezTo>
                    <a:pt x="5" y="15"/>
                    <a:pt x="9" y="27"/>
                    <a:pt x="15" y="38"/>
                  </a:cubicBezTo>
                  <a:cubicBezTo>
                    <a:pt x="0" y="45"/>
                    <a:pt x="0" y="45"/>
                    <a:pt x="0" y="45"/>
                  </a:cubicBezTo>
                  <a:lnTo>
                    <a:pt x="39" y="72"/>
                  </a:ln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444" name="Freeform 152"/>
            <p:cNvSpPr>
              <a:spLocks/>
            </p:cNvSpPr>
            <p:nvPr/>
          </p:nvSpPr>
          <p:spPr bwMode="auto">
            <a:xfrm>
              <a:off x="1720" y="667"/>
              <a:ext cx="122" cy="69"/>
            </a:xfrm>
            <a:custGeom>
              <a:avLst/>
              <a:gdLst>
                <a:gd name="T0" fmla="*/ 113 w 113"/>
                <a:gd name="T1" fmla="*/ 40 h 59"/>
                <a:gd name="T2" fmla="*/ 88 w 113"/>
                <a:gd name="T3" fmla="*/ 0 h 59"/>
                <a:gd name="T4" fmla="*/ 81 w 113"/>
                <a:gd name="T5" fmla="*/ 14 h 59"/>
                <a:gd name="T6" fmla="*/ 27 w 113"/>
                <a:gd name="T7" fmla="*/ 15 h 59"/>
                <a:gd name="T8" fmla="*/ 0 w 113"/>
                <a:gd name="T9" fmla="*/ 44 h 59"/>
                <a:gd name="T10" fmla="*/ 10 w 113"/>
                <a:gd name="T11" fmla="*/ 59 h 59"/>
                <a:gd name="T12" fmla="*/ 33 w 113"/>
                <a:gd name="T13" fmla="*/ 28 h 59"/>
                <a:gd name="T14" fmla="*/ 74 w 113"/>
                <a:gd name="T15" fmla="*/ 27 h 59"/>
                <a:gd name="T16" fmla="*/ 66 w 113"/>
                <a:gd name="T17" fmla="*/ 41 h 59"/>
                <a:gd name="T18" fmla="*/ 113 w 113"/>
                <a:gd name="T19" fmla="*/ 4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59"/>
                <a:gd name="T32" fmla="*/ 113 w 113"/>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59">
                  <a:moveTo>
                    <a:pt x="113" y="40"/>
                  </a:moveTo>
                  <a:cubicBezTo>
                    <a:pt x="88" y="0"/>
                    <a:pt x="88" y="0"/>
                    <a:pt x="88" y="0"/>
                  </a:cubicBezTo>
                  <a:cubicBezTo>
                    <a:pt x="81" y="14"/>
                    <a:pt x="81" y="14"/>
                    <a:pt x="81" y="14"/>
                  </a:cubicBezTo>
                  <a:cubicBezTo>
                    <a:pt x="59" y="5"/>
                    <a:pt x="43" y="7"/>
                    <a:pt x="27" y="15"/>
                  </a:cubicBezTo>
                  <a:cubicBezTo>
                    <a:pt x="16" y="20"/>
                    <a:pt x="7" y="30"/>
                    <a:pt x="0" y="44"/>
                  </a:cubicBezTo>
                  <a:cubicBezTo>
                    <a:pt x="3" y="48"/>
                    <a:pt x="6" y="54"/>
                    <a:pt x="10" y="59"/>
                  </a:cubicBezTo>
                  <a:cubicBezTo>
                    <a:pt x="15" y="44"/>
                    <a:pt x="23" y="33"/>
                    <a:pt x="33" y="28"/>
                  </a:cubicBezTo>
                  <a:cubicBezTo>
                    <a:pt x="44" y="23"/>
                    <a:pt x="58" y="20"/>
                    <a:pt x="74" y="27"/>
                  </a:cubicBezTo>
                  <a:cubicBezTo>
                    <a:pt x="66" y="41"/>
                    <a:pt x="66" y="41"/>
                    <a:pt x="66" y="41"/>
                  </a:cubicBezTo>
                  <a:lnTo>
                    <a:pt x="113" y="40"/>
                  </a:lnTo>
                  <a:close/>
                </a:path>
              </a:pathLst>
            </a:custGeom>
            <a:solidFill>
              <a:srgbClr val="0B4D9F"/>
            </a:solidFill>
            <a:ln w="3175" cap="flat">
              <a:solidFill>
                <a:srgbClr val="000000"/>
              </a:solidFill>
              <a:prstDash val="solid"/>
              <a:miter lim="800000"/>
              <a:headEnd/>
              <a:tailEnd/>
            </a:ln>
          </p:spPr>
          <p:txBody>
            <a:bodyPr/>
            <a:lstStyle/>
            <a:p>
              <a:endParaRPr lang="hu-HU"/>
            </a:p>
          </p:txBody>
        </p:sp>
      </p:grpSp>
      <p:grpSp>
        <p:nvGrpSpPr>
          <p:cNvPr id="36867" name="Group 153"/>
          <p:cNvGrpSpPr>
            <a:grpSpLocks/>
          </p:cNvGrpSpPr>
          <p:nvPr/>
        </p:nvGrpSpPr>
        <p:grpSpPr bwMode="auto">
          <a:xfrm>
            <a:off x="2590800" y="838200"/>
            <a:ext cx="2133600" cy="2514600"/>
            <a:chOff x="2807" y="-3"/>
            <a:chExt cx="953" cy="1250"/>
          </a:xfrm>
        </p:grpSpPr>
        <p:sp>
          <p:nvSpPr>
            <p:cNvPr id="37159" name="Freeform 154"/>
            <p:cNvSpPr>
              <a:spLocks noEditPoints="1"/>
            </p:cNvSpPr>
            <p:nvPr/>
          </p:nvSpPr>
          <p:spPr bwMode="auto">
            <a:xfrm>
              <a:off x="3473" y="383"/>
              <a:ext cx="124" cy="180"/>
            </a:xfrm>
            <a:custGeom>
              <a:avLst/>
              <a:gdLst>
                <a:gd name="T0" fmla="*/ 75 w 100"/>
                <a:gd name="T1" fmla="*/ 46 h 136"/>
                <a:gd name="T2" fmla="*/ 42 w 100"/>
                <a:gd name="T3" fmla="*/ 57 h 136"/>
                <a:gd name="T4" fmla="*/ 56 w 100"/>
                <a:gd name="T5" fmla="*/ 83 h 136"/>
                <a:gd name="T6" fmla="*/ 67 w 100"/>
                <a:gd name="T7" fmla="*/ 136 h 136"/>
                <a:gd name="T8" fmla="*/ 67 w 100"/>
                <a:gd name="T9" fmla="*/ 136 h 136"/>
                <a:gd name="T10" fmla="*/ 88 w 100"/>
                <a:gd name="T11" fmla="*/ 79 h 136"/>
                <a:gd name="T12" fmla="*/ 75 w 100"/>
                <a:gd name="T13" fmla="*/ 46 h 136"/>
                <a:gd name="T14" fmla="*/ 55 w 100"/>
                <a:gd name="T15" fmla="*/ 0 h 136"/>
                <a:gd name="T16" fmla="*/ 0 w 100"/>
                <a:gd name="T17" fmla="*/ 19 h 136"/>
                <a:gd name="T18" fmla="*/ 38 w 100"/>
                <a:gd name="T19" fmla="*/ 51 h 136"/>
                <a:gd name="T20" fmla="*/ 65 w 100"/>
                <a:gd name="T21" fmla="*/ 31 h 136"/>
                <a:gd name="T22" fmla="*/ 55 w 10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36"/>
                <a:gd name="T38" fmla="*/ 100 w 10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36">
                  <a:moveTo>
                    <a:pt x="75" y="46"/>
                  </a:moveTo>
                  <a:cubicBezTo>
                    <a:pt x="68" y="46"/>
                    <a:pt x="62" y="48"/>
                    <a:pt x="42" y="57"/>
                  </a:cubicBezTo>
                  <a:cubicBezTo>
                    <a:pt x="48" y="65"/>
                    <a:pt x="53" y="73"/>
                    <a:pt x="56" y="83"/>
                  </a:cubicBezTo>
                  <a:cubicBezTo>
                    <a:pt x="64" y="106"/>
                    <a:pt x="58" y="117"/>
                    <a:pt x="67" y="136"/>
                  </a:cubicBezTo>
                  <a:cubicBezTo>
                    <a:pt x="67" y="136"/>
                    <a:pt x="67" y="136"/>
                    <a:pt x="67" y="136"/>
                  </a:cubicBezTo>
                  <a:cubicBezTo>
                    <a:pt x="60" y="115"/>
                    <a:pt x="78" y="87"/>
                    <a:pt x="88" y="79"/>
                  </a:cubicBezTo>
                  <a:cubicBezTo>
                    <a:pt x="100" y="71"/>
                    <a:pt x="87" y="46"/>
                    <a:pt x="75" y="46"/>
                  </a:cubicBezTo>
                  <a:close/>
                  <a:moveTo>
                    <a:pt x="55" y="0"/>
                  </a:moveTo>
                  <a:cubicBezTo>
                    <a:pt x="55" y="0"/>
                    <a:pt x="19" y="5"/>
                    <a:pt x="0" y="19"/>
                  </a:cubicBezTo>
                  <a:cubicBezTo>
                    <a:pt x="10" y="25"/>
                    <a:pt x="25" y="36"/>
                    <a:pt x="38" y="51"/>
                  </a:cubicBezTo>
                  <a:cubicBezTo>
                    <a:pt x="42" y="46"/>
                    <a:pt x="51" y="40"/>
                    <a:pt x="65" y="31"/>
                  </a:cubicBezTo>
                  <a:cubicBezTo>
                    <a:pt x="71" y="25"/>
                    <a:pt x="69" y="4"/>
                    <a:pt x="55" y="0"/>
                  </a:cubicBezTo>
                  <a:close/>
                </a:path>
              </a:pathLst>
            </a:custGeom>
            <a:solidFill>
              <a:srgbClr val="F79374"/>
            </a:solidFill>
            <a:ln w="9525">
              <a:noFill/>
              <a:round/>
              <a:headEnd/>
              <a:tailEnd/>
            </a:ln>
          </p:spPr>
          <p:txBody>
            <a:bodyPr/>
            <a:lstStyle/>
            <a:p>
              <a:endParaRPr lang="hu-HU"/>
            </a:p>
          </p:txBody>
        </p:sp>
        <p:sp>
          <p:nvSpPr>
            <p:cNvPr id="37160" name="Freeform 155"/>
            <p:cNvSpPr>
              <a:spLocks/>
            </p:cNvSpPr>
            <p:nvPr/>
          </p:nvSpPr>
          <p:spPr bwMode="auto">
            <a:xfrm>
              <a:off x="3488" y="391"/>
              <a:ext cx="48" cy="17"/>
            </a:xfrm>
            <a:custGeom>
              <a:avLst/>
              <a:gdLst>
                <a:gd name="T0" fmla="*/ 21 w 39"/>
                <a:gd name="T1" fmla="*/ 6 h 13"/>
                <a:gd name="T2" fmla="*/ 39 w 39"/>
                <a:gd name="T3" fmla="*/ 0 h 13"/>
                <a:gd name="T4" fmla="*/ 0 w 39"/>
                <a:gd name="T5" fmla="*/ 13 h 13"/>
                <a:gd name="T6" fmla="*/ 21 w 39"/>
                <a:gd name="T7" fmla="*/ 6 h 13"/>
                <a:gd name="T8" fmla="*/ 0 60000 65536"/>
                <a:gd name="T9" fmla="*/ 0 60000 65536"/>
                <a:gd name="T10" fmla="*/ 0 60000 65536"/>
                <a:gd name="T11" fmla="*/ 0 60000 65536"/>
                <a:gd name="T12" fmla="*/ 0 w 39"/>
                <a:gd name="T13" fmla="*/ 0 h 13"/>
                <a:gd name="T14" fmla="*/ 39 w 39"/>
                <a:gd name="T15" fmla="*/ 13 h 13"/>
              </a:gdLst>
              <a:ahLst/>
              <a:cxnLst>
                <a:cxn ang="T8">
                  <a:pos x="T0" y="T1"/>
                </a:cxn>
                <a:cxn ang="T9">
                  <a:pos x="T2" y="T3"/>
                </a:cxn>
                <a:cxn ang="T10">
                  <a:pos x="T4" y="T5"/>
                </a:cxn>
                <a:cxn ang="T11">
                  <a:pos x="T6" y="T7"/>
                </a:cxn>
              </a:cxnLst>
              <a:rect l="T12" t="T13" r="T14" b="T15"/>
              <a:pathLst>
                <a:path w="39" h="13">
                  <a:moveTo>
                    <a:pt x="21" y="6"/>
                  </a:moveTo>
                  <a:cubicBezTo>
                    <a:pt x="29" y="3"/>
                    <a:pt x="37" y="1"/>
                    <a:pt x="39" y="0"/>
                  </a:cubicBezTo>
                  <a:cubicBezTo>
                    <a:pt x="34" y="1"/>
                    <a:pt x="8" y="8"/>
                    <a:pt x="0" y="13"/>
                  </a:cubicBezTo>
                  <a:cubicBezTo>
                    <a:pt x="5" y="12"/>
                    <a:pt x="13" y="9"/>
                    <a:pt x="21" y="6"/>
                  </a:cubicBezTo>
                  <a:close/>
                </a:path>
              </a:pathLst>
            </a:custGeom>
            <a:solidFill>
              <a:srgbClr val="FFFFFF"/>
            </a:solidFill>
            <a:ln w="9525">
              <a:noFill/>
              <a:round/>
              <a:headEnd/>
              <a:tailEnd/>
            </a:ln>
          </p:spPr>
          <p:txBody>
            <a:bodyPr/>
            <a:lstStyle/>
            <a:p>
              <a:endParaRPr lang="hu-HU"/>
            </a:p>
          </p:txBody>
        </p:sp>
        <p:sp>
          <p:nvSpPr>
            <p:cNvPr id="37161" name="Freeform 156"/>
            <p:cNvSpPr>
              <a:spLocks/>
            </p:cNvSpPr>
            <p:nvPr/>
          </p:nvSpPr>
          <p:spPr bwMode="auto">
            <a:xfrm>
              <a:off x="3538" y="449"/>
              <a:ext cx="37" cy="11"/>
            </a:xfrm>
            <a:custGeom>
              <a:avLst/>
              <a:gdLst>
                <a:gd name="T0" fmla="*/ 0 w 30"/>
                <a:gd name="T1" fmla="*/ 8 h 8"/>
                <a:gd name="T2" fmla="*/ 25 w 30"/>
                <a:gd name="T3" fmla="*/ 1 h 8"/>
                <a:gd name="T4" fmla="*/ 30 w 30"/>
                <a:gd name="T5" fmla="*/ 5 h 8"/>
                <a:gd name="T6" fmla="*/ 18 w 30"/>
                <a:gd name="T7" fmla="*/ 4 h 8"/>
                <a:gd name="T8" fmla="*/ 0 w 30"/>
                <a:gd name="T9" fmla="*/ 8 h 8"/>
                <a:gd name="T10" fmla="*/ 0 60000 65536"/>
                <a:gd name="T11" fmla="*/ 0 60000 65536"/>
                <a:gd name="T12" fmla="*/ 0 60000 65536"/>
                <a:gd name="T13" fmla="*/ 0 60000 65536"/>
                <a:gd name="T14" fmla="*/ 0 60000 65536"/>
                <a:gd name="T15" fmla="*/ 0 w 30"/>
                <a:gd name="T16" fmla="*/ 0 h 8"/>
                <a:gd name="T17" fmla="*/ 30 w 30"/>
                <a:gd name="T18" fmla="*/ 8 h 8"/>
              </a:gdLst>
              <a:ahLst/>
              <a:cxnLst>
                <a:cxn ang="T10">
                  <a:pos x="T0" y="T1"/>
                </a:cxn>
                <a:cxn ang="T11">
                  <a:pos x="T2" y="T3"/>
                </a:cxn>
                <a:cxn ang="T12">
                  <a:pos x="T4" y="T5"/>
                </a:cxn>
                <a:cxn ang="T13">
                  <a:pos x="T6" y="T7"/>
                </a:cxn>
                <a:cxn ang="T14">
                  <a:pos x="T8" y="T9"/>
                </a:cxn>
              </a:cxnLst>
              <a:rect l="T15" t="T16" r="T17" b="T18"/>
              <a:pathLst>
                <a:path w="30" h="8">
                  <a:moveTo>
                    <a:pt x="0" y="8"/>
                  </a:moveTo>
                  <a:cubicBezTo>
                    <a:pt x="5" y="5"/>
                    <a:pt x="20" y="0"/>
                    <a:pt x="25" y="1"/>
                  </a:cubicBezTo>
                  <a:cubicBezTo>
                    <a:pt x="30" y="3"/>
                    <a:pt x="30" y="5"/>
                    <a:pt x="30" y="5"/>
                  </a:cubicBezTo>
                  <a:cubicBezTo>
                    <a:pt x="27" y="3"/>
                    <a:pt x="23" y="3"/>
                    <a:pt x="18" y="4"/>
                  </a:cubicBezTo>
                  <a:cubicBezTo>
                    <a:pt x="12" y="5"/>
                    <a:pt x="0" y="8"/>
                    <a:pt x="0" y="8"/>
                  </a:cubicBezTo>
                  <a:close/>
                </a:path>
              </a:pathLst>
            </a:custGeom>
            <a:solidFill>
              <a:srgbClr val="FFFFFF"/>
            </a:solidFill>
            <a:ln w="9525">
              <a:noFill/>
              <a:round/>
              <a:headEnd/>
              <a:tailEnd/>
            </a:ln>
          </p:spPr>
          <p:txBody>
            <a:bodyPr/>
            <a:lstStyle/>
            <a:p>
              <a:endParaRPr lang="hu-HU"/>
            </a:p>
          </p:txBody>
        </p:sp>
        <p:sp>
          <p:nvSpPr>
            <p:cNvPr id="37162" name="Freeform 157"/>
            <p:cNvSpPr>
              <a:spLocks/>
            </p:cNvSpPr>
            <p:nvPr/>
          </p:nvSpPr>
          <p:spPr bwMode="auto">
            <a:xfrm>
              <a:off x="3488" y="398"/>
              <a:ext cx="67" cy="47"/>
            </a:xfrm>
            <a:custGeom>
              <a:avLst/>
              <a:gdLst>
                <a:gd name="T0" fmla="*/ 0 w 54"/>
                <a:gd name="T1" fmla="*/ 17 h 36"/>
                <a:gd name="T2" fmla="*/ 13 w 54"/>
                <a:gd name="T3" fmla="*/ 21 h 36"/>
                <a:gd name="T4" fmla="*/ 30 w 54"/>
                <a:gd name="T5" fmla="*/ 19 h 36"/>
                <a:gd name="T6" fmla="*/ 48 w 54"/>
                <a:gd name="T7" fmla="*/ 0 h 36"/>
                <a:gd name="T8" fmla="*/ 24 w 54"/>
                <a:gd name="T9" fmla="*/ 36 h 36"/>
                <a:gd name="T10" fmla="*/ 11 w 54"/>
                <a:gd name="T11" fmla="*/ 23 h 36"/>
                <a:gd name="T12" fmla="*/ 0 60000 65536"/>
                <a:gd name="T13" fmla="*/ 0 60000 65536"/>
                <a:gd name="T14" fmla="*/ 0 60000 65536"/>
                <a:gd name="T15" fmla="*/ 0 60000 65536"/>
                <a:gd name="T16" fmla="*/ 0 60000 65536"/>
                <a:gd name="T17" fmla="*/ 0 60000 65536"/>
                <a:gd name="T18" fmla="*/ 0 w 54"/>
                <a:gd name="T19" fmla="*/ 0 h 36"/>
                <a:gd name="T20" fmla="*/ 54 w 5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54" h="36">
                  <a:moveTo>
                    <a:pt x="0" y="17"/>
                  </a:moveTo>
                  <a:cubicBezTo>
                    <a:pt x="5" y="16"/>
                    <a:pt x="8" y="20"/>
                    <a:pt x="13" y="21"/>
                  </a:cubicBezTo>
                  <a:cubicBezTo>
                    <a:pt x="19" y="23"/>
                    <a:pt x="24" y="21"/>
                    <a:pt x="30" y="19"/>
                  </a:cubicBezTo>
                  <a:cubicBezTo>
                    <a:pt x="42" y="14"/>
                    <a:pt x="44" y="12"/>
                    <a:pt x="48" y="0"/>
                  </a:cubicBezTo>
                  <a:cubicBezTo>
                    <a:pt x="54" y="18"/>
                    <a:pt x="34" y="24"/>
                    <a:pt x="24" y="36"/>
                  </a:cubicBezTo>
                  <a:cubicBezTo>
                    <a:pt x="20" y="33"/>
                    <a:pt x="15" y="27"/>
                    <a:pt x="11" y="23"/>
                  </a:cubicBezTo>
                </a:path>
              </a:pathLst>
            </a:custGeom>
            <a:solidFill>
              <a:srgbClr val="EE6C4E"/>
            </a:solidFill>
            <a:ln w="9525">
              <a:noFill/>
              <a:round/>
              <a:headEnd/>
              <a:tailEnd/>
            </a:ln>
          </p:spPr>
          <p:txBody>
            <a:bodyPr/>
            <a:lstStyle/>
            <a:p>
              <a:endParaRPr lang="hu-HU"/>
            </a:p>
          </p:txBody>
        </p:sp>
        <p:sp>
          <p:nvSpPr>
            <p:cNvPr id="37163" name="Freeform 158"/>
            <p:cNvSpPr>
              <a:spLocks/>
            </p:cNvSpPr>
            <p:nvPr/>
          </p:nvSpPr>
          <p:spPr bwMode="auto">
            <a:xfrm>
              <a:off x="3535" y="460"/>
              <a:ext cx="52" cy="77"/>
            </a:xfrm>
            <a:custGeom>
              <a:avLst/>
              <a:gdLst>
                <a:gd name="T0" fmla="*/ 7 w 42"/>
                <a:gd name="T1" fmla="*/ 20 h 58"/>
                <a:gd name="T2" fmla="*/ 16 w 42"/>
                <a:gd name="T3" fmla="*/ 58 h 58"/>
                <a:gd name="T4" fmla="*/ 28 w 42"/>
                <a:gd name="T5" fmla="*/ 24 h 58"/>
                <a:gd name="T6" fmla="*/ 35 w 42"/>
                <a:gd name="T7" fmla="*/ 0 h 58"/>
                <a:gd name="T8" fmla="*/ 22 w 42"/>
                <a:gd name="T9" fmla="*/ 16 h 58"/>
                <a:gd name="T10" fmla="*/ 0 w 42"/>
                <a:gd name="T11" fmla="*/ 8 h 58"/>
                <a:gd name="T12" fmla="*/ 0 60000 65536"/>
                <a:gd name="T13" fmla="*/ 0 60000 65536"/>
                <a:gd name="T14" fmla="*/ 0 60000 65536"/>
                <a:gd name="T15" fmla="*/ 0 60000 65536"/>
                <a:gd name="T16" fmla="*/ 0 60000 65536"/>
                <a:gd name="T17" fmla="*/ 0 60000 65536"/>
                <a:gd name="T18" fmla="*/ 0 w 42"/>
                <a:gd name="T19" fmla="*/ 0 h 58"/>
                <a:gd name="T20" fmla="*/ 42 w 4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42" h="58">
                  <a:moveTo>
                    <a:pt x="7" y="20"/>
                  </a:moveTo>
                  <a:cubicBezTo>
                    <a:pt x="9" y="33"/>
                    <a:pt x="14" y="45"/>
                    <a:pt x="16" y="58"/>
                  </a:cubicBezTo>
                  <a:cubicBezTo>
                    <a:pt x="18" y="46"/>
                    <a:pt x="21" y="35"/>
                    <a:pt x="28" y="24"/>
                  </a:cubicBezTo>
                  <a:cubicBezTo>
                    <a:pt x="34" y="16"/>
                    <a:pt x="42" y="11"/>
                    <a:pt x="35" y="0"/>
                  </a:cubicBezTo>
                  <a:cubicBezTo>
                    <a:pt x="38" y="9"/>
                    <a:pt x="31" y="14"/>
                    <a:pt x="22" y="16"/>
                  </a:cubicBezTo>
                  <a:cubicBezTo>
                    <a:pt x="11" y="18"/>
                    <a:pt x="10" y="9"/>
                    <a:pt x="0" y="8"/>
                  </a:cubicBezTo>
                </a:path>
              </a:pathLst>
            </a:custGeom>
            <a:solidFill>
              <a:srgbClr val="EE6C4E"/>
            </a:solidFill>
            <a:ln w="9525">
              <a:noFill/>
              <a:round/>
              <a:headEnd/>
              <a:tailEnd/>
            </a:ln>
          </p:spPr>
          <p:txBody>
            <a:bodyPr/>
            <a:lstStyle/>
            <a:p>
              <a:endParaRPr lang="hu-HU"/>
            </a:p>
          </p:txBody>
        </p:sp>
        <p:sp>
          <p:nvSpPr>
            <p:cNvPr id="37164" name="Freeform 159"/>
            <p:cNvSpPr>
              <a:spLocks noEditPoints="1"/>
            </p:cNvSpPr>
            <p:nvPr/>
          </p:nvSpPr>
          <p:spPr bwMode="auto">
            <a:xfrm>
              <a:off x="3473" y="383"/>
              <a:ext cx="124" cy="180"/>
            </a:xfrm>
            <a:custGeom>
              <a:avLst/>
              <a:gdLst>
                <a:gd name="T0" fmla="*/ 75 w 100"/>
                <a:gd name="T1" fmla="*/ 46 h 136"/>
                <a:gd name="T2" fmla="*/ 42 w 100"/>
                <a:gd name="T3" fmla="*/ 57 h 136"/>
                <a:gd name="T4" fmla="*/ 56 w 100"/>
                <a:gd name="T5" fmla="*/ 83 h 136"/>
                <a:gd name="T6" fmla="*/ 67 w 100"/>
                <a:gd name="T7" fmla="*/ 136 h 136"/>
                <a:gd name="T8" fmla="*/ 67 w 100"/>
                <a:gd name="T9" fmla="*/ 136 h 136"/>
                <a:gd name="T10" fmla="*/ 88 w 100"/>
                <a:gd name="T11" fmla="*/ 79 h 136"/>
                <a:gd name="T12" fmla="*/ 75 w 100"/>
                <a:gd name="T13" fmla="*/ 46 h 136"/>
                <a:gd name="T14" fmla="*/ 55 w 100"/>
                <a:gd name="T15" fmla="*/ 0 h 136"/>
                <a:gd name="T16" fmla="*/ 0 w 100"/>
                <a:gd name="T17" fmla="*/ 19 h 136"/>
                <a:gd name="T18" fmla="*/ 38 w 100"/>
                <a:gd name="T19" fmla="*/ 51 h 136"/>
                <a:gd name="T20" fmla="*/ 65 w 100"/>
                <a:gd name="T21" fmla="*/ 31 h 136"/>
                <a:gd name="T22" fmla="*/ 55 w 10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36"/>
                <a:gd name="T38" fmla="*/ 100 w 10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36">
                  <a:moveTo>
                    <a:pt x="75" y="46"/>
                  </a:moveTo>
                  <a:cubicBezTo>
                    <a:pt x="68" y="46"/>
                    <a:pt x="62" y="48"/>
                    <a:pt x="42" y="57"/>
                  </a:cubicBezTo>
                  <a:cubicBezTo>
                    <a:pt x="48" y="65"/>
                    <a:pt x="53" y="73"/>
                    <a:pt x="56" y="83"/>
                  </a:cubicBezTo>
                  <a:cubicBezTo>
                    <a:pt x="64" y="106"/>
                    <a:pt x="58" y="117"/>
                    <a:pt x="67" y="136"/>
                  </a:cubicBezTo>
                  <a:cubicBezTo>
                    <a:pt x="67" y="136"/>
                    <a:pt x="67" y="136"/>
                    <a:pt x="67" y="136"/>
                  </a:cubicBezTo>
                  <a:cubicBezTo>
                    <a:pt x="60" y="115"/>
                    <a:pt x="78" y="87"/>
                    <a:pt x="88" y="79"/>
                  </a:cubicBezTo>
                  <a:cubicBezTo>
                    <a:pt x="100" y="71"/>
                    <a:pt x="87" y="46"/>
                    <a:pt x="75" y="46"/>
                  </a:cubicBezTo>
                  <a:close/>
                  <a:moveTo>
                    <a:pt x="55" y="0"/>
                  </a:moveTo>
                  <a:cubicBezTo>
                    <a:pt x="55" y="0"/>
                    <a:pt x="19" y="5"/>
                    <a:pt x="0" y="19"/>
                  </a:cubicBezTo>
                  <a:cubicBezTo>
                    <a:pt x="10" y="25"/>
                    <a:pt x="25" y="36"/>
                    <a:pt x="38" y="51"/>
                  </a:cubicBezTo>
                  <a:cubicBezTo>
                    <a:pt x="42" y="46"/>
                    <a:pt x="51" y="40"/>
                    <a:pt x="65" y="31"/>
                  </a:cubicBezTo>
                  <a:cubicBezTo>
                    <a:pt x="71" y="25"/>
                    <a:pt x="69" y="4"/>
                    <a:pt x="55" y="0"/>
                  </a:cubicBezTo>
                  <a:close/>
                </a:path>
              </a:pathLst>
            </a:custGeom>
            <a:noFill/>
            <a:ln w="4763" cap="rnd">
              <a:solidFill>
                <a:srgbClr val="333333"/>
              </a:solidFill>
              <a:prstDash val="solid"/>
              <a:round/>
              <a:headEnd/>
              <a:tailEnd/>
            </a:ln>
          </p:spPr>
          <p:txBody>
            <a:bodyPr/>
            <a:lstStyle/>
            <a:p>
              <a:endParaRPr lang="hu-HU"/>
            </a:p>
          </p:txBody>
        </p:sp>
        <p:sp>
          <p:nvSpPr>
            <p:cNvPr id="37165" name="Freeform 160"/>
            <p:cNvSpPr>
              <a:spLocks/>
            </p:cNvSpPr>
            <p:nvPr/>
          </p:nvSpPr>
          <p:spPr bwMode="auto">
            <a:xfrm>
              <a:off x="2964" y="368"/>
              <a:ext cx="796" cy="863"/>
            </a:xfrm>
            <a:custGeom>
              <a:avLst/>
              <a:gdLst>
                <a:gd name="T0" fmla="*/ 586 w 641"/>
                <a:gd name="T1" fmla="*/ 317 h 651"/>
                <a:gd name="T2" fmla="*/ 504 w 641"/>
                <a:gd name="T3" fmla="*/ 160 h 651"/>
                <a:gd name="T4" fmla="*/ 501 w 641"/>
                <a:gd name="T5" fmla="*/ 152 h 651"/>
                <a:gd name="T6" fmla="*/ 501 w 641"/>
                <a:gd name="T7" fmla="*/ 152 h 651"/>
                <a:gd name="T8" fmla="*/ 429 w 641"/>
                <a:gd name="T9" fmla="*/ 42 h 651"/>
                <a:gd name="T10" fmla="*/ 341 w 641"/>
                <a:gd name="T11" fmla="*/ 0 h 651"/>
                <a:gd name="T12" fmla="*/ 341 w 641"/>
                <a:gd name="T13" fmla="*/ 0 h 651"/>
                <a:gd name="T14" fmla="*/ 311 w 641"/>
                <a:gd name="T15" fmla="*/ 46 h 651"/>
                <a:gd name="T16" fmla="*/ 312 w 641"/>
                <a:gd name="T17" fmla="*/ 46 h 651"/>
                <a:gd name="T18" fmla="*/ 422 w 641"/>
                <a:gd name="T19" fmla="*/ 79 h 651"/>
                <a:gd name="T20" fmla="*/ 478 w 641"/>
                <a:gd name="T21" fmla="*/ 170 h 651"/>
                <a:gd name="T22" fmla="*/ 478 w 641"/>
                <a:gd name="T23" fmla="*/ 175 h 651"/>
                <a:gd name="T24" fmla="*/ 511 w 641"/>
                <a:gd name="T25" fmla="*/ 226 h 651"/>
                <a:gd name="T26" fmla="*/ 560 w 641"/>
                <a:gd name="T27" fmla="*/ 335 h 651"/>
                <a:gd name="T28" fmla="*/ 510 w 641"/>
                <a:gd name="T29" fmla="*/ 541 h 651"/>
                <a:gd name="T30" fmla="*/ 509 w 641"/>
                <a:gd name="T31" fmla="*/ 542 h 651"/>
                <a:gd name="T32" fmla="*/ 508 w 641"/>
                <a:gd name="T33" fmla="*/ 542 h 651"/>
                <a:gd name="T34" fmla="*/ 308 w 641"/>
                <a:gd name="T35" fmla="*/ 561 h 651"/>
                <a:gd name="T36" fmla="*/ 59 w 641"/>
                <a:gd name="T37" fmla="*/ 381 h 651"/>
                <a:gd name="T38" fmla="*/ 55 w 641"/>
                <a:gd name="T39" fmla="*/ 373 h 651"/>
                <a:gd name="T40" fmla="*/ 55 w 641"/>
                <a:gd name="T41" fmla="*/ 373 h 651"/>
                <a:gd name="T42" fmla="*/ 57 w 641"/>
                <a:gd name="T43" fmla="*/ 396 h 651"/>
                <a:gd name="T44" fmla="*/ 57 w 641"/>
                <a:gd name="T45" fmla="*/ 399 h 651"/>
                <a:gd name="T46" fmla="*/ 36 w 641"/>
                <a:gd name="T47" fmla="*/ 439 h 651"/>
                <a:gd name="T48" fmla="*/ 35 w 641"/>
                <a:gd name="T49" fmla="*/ 439 h 651"/>
                <a:gd name="T50" fmla="*/ 37 w 641"/>
                <a:gd name="T51" fmla="*/ 469 h 651"/>
                <a:gd name="T52" fmla="*/ 34 w 641"/>
                <a:gd name="T53" fmla="*/ 474 h 651"/>
                <a:gd name="T54" fmla="*/ 0 w 641"/>
                <a:gd name="T55" fmla="*/ 501 h 651"/>
                <a:gd name="T56" fmla="*/ 62 w 641"/>
                <a:gd name="T57" fmla="*/ 548 h 651"/>
                <a:gd name="T58" fmla="*/ 327 w 641"/>
                <a:gd name="T59" fmla="*/ 626 h 651"/>
                <a:gd name="T60" fmla="*/ 537 w 641"/>
                <a:gd name="T61" fmla="*/ 611 h 651"/>
                <a:gd name="T62" fmla="*/ 586 w 641"/>
                <a:gd name="T63" fmla="*/ 317 h 6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651"/>
                <a:gd name="T98" fmla="*/ 641 w 641"/>
                <a:gd name="T99" fmla="*/ 651 h 6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651">
                  <a:moveTo>
                    <a:pt x="586" y="317"/>
                  </a:moveTo>
                  <a:cubicBezTo>
                    <a:pt x="572" y="273"/>
                    <a:pt x="517" y="182"/>
                    <a:pt x="504" y="160"/>
                  </a:cubicBezTo>
                  <a:cubicBezTo>
                    <a:pt x="502" y="158"/>
                    <a:pt x="502" y="155"/>
                    <a:pt x="501" y="152"/>
                  </a:cubicBezTo>
                  <a:cubicBezTo>
                    <a:pt x="501" y="152"/>
                    <a:pt x="501" y="152"/>
                    <a:pt x="501" y="152"/>
                  </a:cubicBezTo>
                  <a:cubicBezTo>
                    <a:pt x="494" y="133"/>
                    <a:pt x="480" y="79"/>
                    <a:pt x="429" y="42"/>
                  </a:cubicBezTo>
                  <a:cubicBezTo>
                    <a:pt x="378" y="5"/>
                    <a:pt x="341" y="0"/>
                    <a:pt x="341" y="0"/>
                  </a:cubicBezTo>
                  <a:cubicBezTo>
                    <a:pt x="341" y="0"/>
                    <a:pt x="341" y="0"/>
                    <a:pt x="341" y="0"/>
                  </a:cubicBezTo>
                  <a:cubicBezTo>
                    <a:pt x="330" y="10"/>
                    <a:pt x="319" y="25"/>
                    <a:pt x="311" y="46"/>
                  </a:cubicBezTo>
                  <a:cubicBezTo>
                    <a:pt x="312" y="46"/>
                    <a:pt x="312" y="46"/>
                    <a:pt x="312" y="46"/>
                  </a:cubicBezTo>
                  <a:cubicBezTo>
                    <a:pt x="327" y="44"/>
                    <a:pt x="374" y="45"/>
                    <a:pt x="422" y="79"/>
                  </a:cubicBezTo>
                  <a:cubicBezTo>
                    <a:pt x="461" y="108"/>
                    <a:pt x="484" y="141"/>
                    <a:pt x="478" y="170"/>
                  </a:cubicBezTo>
                  <a:cubicBezTo>
                    <a:pt x="478" y="175"/>
                    <a:pt x="478" y="175"/>
                    <a:pt x="478" y="175"/>
                  </a:cubicBezTo>
                  <a:cubicBezTo>
                    <a:pt x="477" y="181"/>
                    <a:pt x="500" y="204"/>
                    <a:pt x="511" y="226"/>
                  </a:cubicBezTo>
                  <a:cubicBezTo>
                    <a:pt x="525" y="255"/>
                    <a:pt x="543" y="288"/>
                    <a:pt x="560" y="335"/>
                  </a:cubicBezTo>
                  <a:cubicBezTo>
                    <a:pt x="592" y="426"/>
                    <a:pt x="568" y="496"/>
                    <a:pt x="510" y="541"/>
                  </a:cubicBezTo>
                  <a:cubicBezTo>
                    <a:pt x="509" y="542"/>
                    <a:pt x="509" y="542"/>
                    <a:pt x="509" y="542"/>
                  </a:cubicBezTo>
                  <a:cubicBezTo>
                    <a:pt x="508" y="542"/>
                    <a:pt x="508" y="542"/>
                    <a:pt x="508" y="542"/>
                  </a:cubicBezTo>
                  <a:cubicBezTo>
                    <a:pt x="483" y="555"/>
                    <a:pt x="455" y="597"/>
                    <a:pt x="308" y="561"/>
                  </a:cubicBezTo>
                  <a:cubicBezTo>
                    <a:pt x="163" y="525"/>
                    <a:pt x="77" y="417"/>
                    <a:pt x="59" y="381"/>
                  </a:cubicBezTo>
                  <a:cubicBezTo>
                    <a:pt x="58" y="378"/>
                    <a:pt x="56" y="375"/>
                    <a:pt x="55" y="373"/>
                  </a:cubicBezTo>
                  <a:cubicBezTo>
                    <a:pt x="55" y="373"/>
                    <a:pt x="55" y="373"/>
                    <a:pt x="55" y="373"/>
                  </a:cubicBezTo>
                  <a:cubicBezTo>
                    <a:pt x="57" y="379"/>
                    <a:pt x="57" y="387"/>
                    <a:pt x="57" y="396"/>
                  </a:cubicBezTo>
                  <a:cubicBezTo>
                    <a:pt x="57" y="399"/>
                    <a:pt x="57" y="399"/>
                    <a:pt x="57" y="399"/>
                  </a:cubicBezTo>
                  <a:cubicBezTo>
                    <a:pt x="55" y="422"/>
                    <a:pt x="42" y="438"/>
                    <a:pt x="36" y="439"/>
                  </a:cubicBezTo>
                  <a:cubicBezTo>
                    <a:pt x="35" y="439"/>
                    <a:pt x="35" y="439"/>
                    <a:pt x="35" y="439"/>
                  </a:cubicBezTo>
                  <a:cubicBezTo>
                    <a:pt x="41" y="447"/>
                    <a:pt x="44" y="458"/>
                    <a:pt x="37" y="469"/>
                  </a:cubicBezTo>
                  <a:cubicBezTo>
                    <a:pt x="34" y="474"/>
                    <a:pt x="34" y="474"/>
                    <a:pt x="34" y="474"/>
                  </a:cubicBezTo>
                  <a:cubicBezTo>
                    <a:pt x="25" y="487"/>
                    <a:pt x="14" y="498"/>
                    <a:pt x="0" y="501"/>
                  </a:cubicBezTo>
                  <a:cubicBezTo>
                    <a:pt x="20" y="523"/>
                    <a:pt x="42" y="538"/>
                    <a:pt x="62" y="548"/>
                  </a:cubicBezTo>
                  <a:cubicBezTo>
                    <a:pt x="129" y="578"/>
                    <a:pt x="221" y="602"/>
                    <a:pt x="327" y="626"/>
                  </a:cubicBezTo>
                  <a:cubicBezTo>
                    <a:pt x="433" y="651"/>
                    <a:pt x="489" y="633"/>
                    <a:pt x="537" y="611"/>
                  </a:cubicBezTo>
                  <a:cubicBezTo>
                    <a:pt x="610" y="578"/>
                    <a:pt x="641" y="472"/>
                    <a:pt x="586" y="317"/>
                  </a:cubicBezTo>
                  <a:close/>
                </a:path>
              </a:pathLst>
            </a:custGeom>
            <a:solidFill>
              <a:srgbClr val="F9D8DB"/>
            </a:solidFill>
            <a:ln w="9525">
              <a:noFill/>
              <a:round/>
              <a:headEnd/>
              <a:tailEnd/>
            </a:ln>
          </p:spPr>
          <p:txBody>
            <a:bodyPr/>
            <a:lstStyle/>
            <a:p>
              <a:endParaRPr lang="hu-HU"/>
            </a:p>
          </p:txBody>
        </p:sp>
        <p:sp>
          <p:nvSpPr>
            <p:cNvPr id="37166" name="Freeform 161"/>
            <p:cNvSpPr>
              <a:spLocks/>
            </p:cNvSpPr>
            <p:nvPr/>
          </p:nvSpPr>
          <p:spPr bwMode="auto">
            <a:xfrm>
              <a:off x="3315" y="469"/>
              <a:ext cx="254" cy="534"/>
            </a:xfrm>
            <a:custGeom>
              <a:avLst/>
              <a:gdLst>
                <a:gd name="T0" fmla="*/ 15 w 204"/>
                <a:gd name="T1" fmla="*/ 5 h 403"/>
                <a:gd name="T2" fmla="*/ 21 w 204"/>
                <a:gd name="T3" fmla="*/ 3 h 403"/>
                <a:gd name="T4" fmla="*/ 27 w 204"/>
                <a:gd name="T5" fmla="*/ 1 h 403"/>
                <a:gd name="T6" fmla="*/ 34 w 204"/>
                <a:gd name="T7" fmla="*/ 2 h 403"/>
                <a:gd name="T8" fmla="*/ 45 w 204"/>
                <a:gd name="T9" fmla="*/ 5 h 403"/>
                <a:gd name="T10" fmla="*/ 53 w 204"/>
                <a:gd name="T11" fmla="*/ 5 h 403"/>
                <a:gd name="T12" fmla="*/ 65 w 204"/>
                <a:gd name="T13" fmla="*/ 11 h 403"/>
                <a:gd name="T14" fmla="*/ 79 w 204"/>
                <a:gd name="T15" fmla="*/ 13 h 403"/>
                <a:gd name="T16" fmla="*/ 93 w 204"/>
                <a:gd name="T17" fmla="*/ 14 h 403"/>
                <a:gd name="T18" fmla="*/ 103 w 204"/>
                <a:gd name="T19" fmla="*/ 18 h 403"/>
                <a:gd name="T20" fmla="*/ 117 w 204"/>
                <a:gd name="T21" fmla="*/ 21 h 403"/>
                <a:gd name="T22" fmla="*/ 134 w 204"/>
                <a:gd name="T23" fmla="*/ 31 h 403"/>
                <a:gd name="T24" fmla="*/ 142 w 204"/>
                <a:gd name="T25" fmla="*/ 34 h 403"/>
                <a:gd name="T26" fmla="*/ 148 w 204"/>
                <a:gd name="T27" fmla="*/ 42 h 403"/>
                <a:gd name="T28" fmla="*/ 155 w 204"/>
                <a:gd name="T29" fmla="*/ 53 h 403"/>
                <a:gd name="T30" fmla="*/ 164 w 204"/>
                <a:gd name="T31" fmla="*/ 69 h 403"/>
                <a:gd name="T32" fmla="*/ 165 w 204"/>
                <a:gd name="T33" fmla="*/ 102 h 403"/>
                <a:gd name="T34" fmla="*/ 162 w 204"/>
                <a:gd name="T35" fmla="*/ 104 h 403"/>
                <a:gd name="T36" fmla="*/ 158 w 204"/>
                <a:gd name="T37" fmla="*/ 182 h 403"/>
                <a:gd name="T38" fmla="*/ 165 w 204"/>
                <a:gd name="T39" fmla="*/ 123 h 403"/>
                <a:gd name="T40" fmla="*/ 176 w 204"/>
                <a:gd name="T41" fmla="*/ 119 h 403"/>
                <a:gd name="T42" fmla="*/ 184 w 204"/>
                <a:gd name="T43" fmla="*/ 124 h 403"/>
                <a:gd name="T44" fmla="*/ 188 w 204"/>
                <a:gd name="T45" fmla="*/ 137 h 403"/>
                <a:gd name="T46" fmla="*/ 188 w 204"/>
                <a:gd name="T47" fmla="*/ 173 h 403"/>
                <a:gd name="T48" fmla="*/ 190 w 204"/>
                <a:gd name="T49" fmla="*/ 192 h 403"/>
                <a:gd name="T50" fmla="*/ 191 w 204"/>
                <a:gd name="T51" fmla="*/ 204 h 403"/>
                <a:gd name="T52" fmla="*/ 193 w 204"/>
                <a:gd name="T53" fmla="*/ 218 h 403"/>
                <a:gd name="T54" fmla="*/ 196 w 204"/>
                <a:gd name="T55" fmla="*/ 240 h 403"/>
                <a:gd name="T56" fmla="*/ 197 w 204"/>
                <a:gd name="T57" fmla="*/ 257 h 403"/>
                <a:gd name="T58" fmla="*/ 194 w 204"/>
                <a:gd name="T59" fmla="*/ 265 h 403"/>
                <a:gd name="T60" fmla="*/ 182 w 204"/>
                <a:gd name="T61" fmla="*/ 263 h 403"/>
                <a:gd name="T62" fmla="*/ 175 w 204"/>
                <a:gd name="T63" fmla="*/ 275 h 403"/>
                <a:gd name="T64" fmla="*/ 188 w 204"/>
                <a:gd name="T65" fmla="*/ 289 h 403"/>
                <a:gd name="T66" fmla="*/ 194 w 204"/>
                <a:gd name="T67" fmla="*/ 303 h 403"/>
                <a:gd name="T68" fmla="*/ 199 w 204"/>
                <a:gd name="T69" fmla="*/ 320 h 403"/>
                <a:gd name="T70" fmla="*/ 196 w 204"/>
                <a:gd name="T71" fmla="*/ 331 h 403"/>
                <a:gd name="T72" fmla="*/ 189 w 204"/>
                <a:gd name="T73" fmla="*/ 330 h 403"/>
                <a:gd name="T74" fmla="*/ 182 w 204"/>
                <a:gd name="T75" fmla="*/ 314 h 403"/>
                <a:gd name="T76" fmla="*/ 175 w 204"/>
                <a:gd name="T77" fmla="*/ 324 h 403"/>
                <a:gd name="T78" fmla="*/ 182 w 204"/>
                <a:gd name="T79" fmla="*/ 350 h 403"/>
                <a:gd name="T80" fmla="*/ 184 w 204"/>
                <a:gd name="T81" fmla="*/ 372 h 403"/>
                <a:gd name="T82" fmla="*/ 178 w 204"/>
                <a:gd name="T83" fmla="*/ 391 h 403"/>
                <a:gd name="T84" fmla="*/ 161 w 204"/>
                <a:gd name="T85" fmla="*/ 402 h 403"/>
                <a:gd name="T86" fmla="*/ 132 w 204"/>
                <a:gd name="T87" fmla="*/ 389 h 403"/>
                <a:gd name="T88" fmla="*/ 121 w 204"/>
                <a:gd name="T89" fmla="*/ 374 h 403"/>
                <a:gd name="T90" fmla="*/ 106 w 204"/>
                <a:gd name="T91" fmla="*/ 352 h 403"/>
                <a:gd name="T92" fmla="*/ 90 w 204"/>
                <a:gd name="T93" fmla="*/ 315 h 403"/>
                <a:gd name="T94" fmla="*/ 80 w 204"/>
                <a:gd name="T95" fmla="*/ 293 h 403"/>
                <a:gd name="T96" fmla="*/ 68 w 204"/>
                <a:gd name="T97" fmla="*/ 263 h 403"/>
                <a:gd name="T98" fmla="*/ 59 w 204"/>
                <a:gd name="T99" fmla="*/ 236 h 403"/>
                <a:gd name="T100" fmla="*/ 35 w 204"/>
                <a:gd name="T101" fmla="*/ 188 h 403"/>
                <a:gd name="T102" fmla="*/ 24 w 204"/>
                <a:gd name="T103" fmla="*/ 161 h 403"/>
                <a:gd name="T104" fmla="*/ 2 w 204"/>
                <a:gd name="T105" fmla="*/ 109 h 403"/>
                <a:gd name="T106" fmla="*/ 24 w 204"/>
                <a:gd name="T107" fmla="*/ 77 h 403"/>
                <a:gd name="T108" fmla="*/ 2 w 204"/>
                <a:gd name="T109" fmla="*/ 97 h 403"/>
                <a:gd name="T110" fmla="*/ 2 w 204"/>
                <a:gd name="T111" fmla="*/ 96 h 403"/>
                <a:gd name="T112" fmla="*/ 5 w 204"/>
                <a:gd name="T113" fmla="*/ 4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4"/>
                <a:gd name="T172" fmla="*/ 0 h 403"/>
                <a:gd name="T173" fmla="*/ 204 w 204"/>
                <a:gd name="T174" fmla="*/ 403 h 4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4" h="403">
                  <a:moveTo>
                    <a:pt x="15" y="5"/>
                  </a:moveTo>
                  <a:cubicBezTo>
                    <a:pt x="21" y="3"/>
                    <a:pt x="21" y="3"/>
                    <a:pt x="21" y="3"/>
                  </a:cubicBezTo>
                  <a:cubicBezTo>
                    <a:pt x="21" y="3"/>
                    <a:pt x="25" y="3"/>
                    <a:pt x="27" y="1"/>
                  </a:cubicBezTo>
                  <a:cubicBezTo>
                    <a:pt x="29" y="0"/>
                    <a:pt x="32" y="3"/>
                    <a:pt x="34" y="2"/>
                  </a:cubicBezTo>
                  <a:cubicBezTo>
                    <a:pt x="36" y="1"/>
                    <a:pt x="41" y="6"/>
                    <a:pt x="45" y="5"/>
                  </a:cubicBezTo>
                  <a:cubicBezTo>
                    <a:pt x="50" y="5"/>
                    <a:pt x="50" y="7"/>
                    <a:pt x="53" y="5"/>
                  </a:cubicBezTo>
                  <a:cubicBezTo>
                    <a:pt x="55" y="3"/>
                    <a:pt x="65" y="11"/>
                    <a:pt x="65" y="11"/>
                  </a:cubicBezTo>
                  <a:cubicBezTo>
                    <a:pt x="65" y="11"/>
                    <a:pt x="77" y="14"/>
                    <a:pt x="79" y="13"/>
                  </a:cubicBezTo>
                  <a:cubicBezTo>
                    <a:pt x="81" y="11"/>
                    <a:pt x="91" y="15"/>
                    <a:pt x="93" y="14"/>
                  </a:cubicBezTo>
                  <a:cubicBezTo>
                    <a:pt x="96" y="13"/>
                    <a:pt x="101" y="19"/>
                    <a:pt x="103" y="18"/>
                  </a:cubicBezTo>
                  <a:cubicBezTo>
                    <a:pt x="105" y="17"/>
                    <a:pt x="112" y="21"/>
                    <a:pt x="117" y="21"/>
                  </a:cubicBezTo>
                  <a:cubicBezTo>
                    <a:pt x="121" y="20"/>
                    <a:pt x="131" y="31"/>
                    <a:pt x="134" y="31"/>
                  </a:cubicBezTo>
                  <a:cubicBezTo>
                    <a:pt x="137" y="31"/>
                    <a:pt x="139" y="35"/>
                    <a:pt x="142" y="34"/>
                  </a:cubicBezTo>
                  <a:cubicBezTo>
                    <a:pt x="145" y="33"/>
                    <a:pt x="144" y="39"/>
                    <a:pt x="148" y="42"/>
                  </a:cubicBezTo>
                  <a:cubicBezTo>
                    <a:pt x="152" y="44"/>
                    <a:pt x="152" y="51"/>
                    <a:pt x="155" y="53"/>
                  </a:cubicBezTo>
                  <a:cubicBezTo>
                    <a:pt x="158" y="55"/>
                    <a:pt x="162" y="61"/>
                    <a:pt x="164" y="69"/>
                  </a:cubicBezTo>
                  <a:cubicBezTo>
                    <a:pt x="167" y="77"/>
                    <a:pt x="170" y="97"/>
                    <a:pt x="165" y="102"/>
                  </a:cubicBezTo>
                  <a:cubicBezTo>
                    <a:pt x="164" y="102"/>
                    <a:pt x="163" y="103"/>
                    <a:pt x="162" y="104"/>
                  </a:cubicBezTo>
                  <a:cubicBezTo>
                    <a:pt x="138" y="121"/>
                    <a:pt x="147" y="163"/>
                    <a:pt x="158" y="182"/>
                  </a:cubicBezTo>
                  <a:cubicBezTo>
                    <a:pt x="143" y="145"/>
                    <a:pt x="162" y="124"/>
                    <a:pt x="165" y="123"/>
                  </a:cubicBezTo>
                  <a:cubicBezTo>
                    <a:pt x="168" y="122"/>
                    <a:pt x="172" y="119"/>
                    <a:pt x="176" y="119"/>
                  </a:cubicBezTo>
                  <a:cubicBezTo>
                    <a:pt x="179" y="119"/>
                    <a:pt x="184" y="124"/>
                    <a:pt x="184" y="124"/>
                  </a:cubicBezTo>
                  <a:cubicBezTo>
                    <a:pt x="184" y="124"/>
                    <a:pt x="186" y="132"/>
                    <a:pt x="188" y="137"/>
                  </a:cubicBezTo>
                  <a:cubicBezTo>
                    <a:pt x="190" y="143"/>
                    <a:pt x="187" y="167"/>
                    <a:pt x="188" y="173"/>
                  </a:cubicBezTo>
                  <a:cubicBezTo>
                    <a:pt x="189" y="179"/>
                    <a:pt x="185" y="186"/>
                    <a:pt x="190" y="192"/>
                  </a:cubicBezTo>
                  <a:cubicBezTo>
                    <a:pt x="195" y="197"/>
                    <a:pt x="189" y="200"/>
                    <a:pt x="191" y="204"/>
                  </a:cubicBezTo>
                  <a:cubicBezTo>
                    <a:pt x="193" y="208"/>
                    <a:pt x="193" y="213"/>
                    <a:pt x="193" y="218"/>
                  </a:cubicBezTo>
                  <a:cubicBezTo>
                    <a:pt x="193" y="223"/>
                    <a:pt x="189" y="229"/>
                    <a:pt x="196" y="240"/>
                  </a:cubicBezTo>
                  <a:cubicBezTo>
                    <a:pt x="204" y="251"/>
                    <a:pt x="195" y="249"/>
                    <a:pt x="197" y="257"/>
                  </a:cubicBezTo>
                  <a:cubicBezTo>
                    <a:pt x="199" y="264"/>
                    <a:pt x="194" y="265"/>
                    <a:pt x="194" y="265"/>
                  </a:cubicBezTo>
                  <a:cubicBezTo>
                    <a:pt x="194" y="265"/>
                    <a:pt x="187" y="269"/>
                    <a:pt x="182" y="263"/>
                  </a:cubicBezTo>
                  <a:cubicBezTo>
                    <a:pt x="177" y="258"/>
                    <a:pt x="176" y="270"/>
                    <a:pt x="175" y="275"/>
                  </a:cubicBezTo>
                  <a:cubicBezTo>
                    <a:pt x="174" y="280"/>
                    <a:pt x="178" y="280"/>
                    <a:pt x="188" y="289"/>
                  </a:cubicBezTo>
                  <a:cubicBezTo>
                    <a:pt x="198" y="297"/>
                    <a:pt x="190" y="293"/>
                    <a:pt x="194" y="303"/>
                  </a:cubicBezTo>
                  <a:cubicBezTo>
                    <a:pt x="198" y="313"/>
                    <a:pt x="198" y="312"/>
                    <a:pt x="199" y="320"/>
                  </a:cubicBezTo>
                  <a:cubicBezTo>
                    <a:pt x="201" y="329"/>
                    <a:pt x="198" y="328"/>
                    <a:pt x="196" y="331"/>
                  </a:cubicBezTo>
                  <a:cubicBezTo>
                    <a:pt x="194" y="334"/>
                    <a:pt x="193" y="335"/>
                    <a:pt x="189" y="330"/>
                  </a:cubicBezTo>
                  <a:cubicBezTo>
                    <a:pt x="185" y="325"/>
                    <a:pt x="188" y="320"/>
                    <a:pt x="182" y="314"/>
                  </a:cubicBezTo>
                  <a:cubicBezTo>
                    <a:pt x="176" y="307"/>
                    <a:pt x="178" y="318"/>
                    <a:pt x="175" y="324"/>
                  </a:cubicBezTo>
                  <a:cubicBezTo>
                    <a:pt x="171" y="331"/>
                    <a:pt x="178" y="337"/>
                    <a:pt x="182" y="350"/>
                  </a:cubicBezTo>
                  <a:cubicBezTo>
                    <a:pt x="186" y="362"/>
                    <a:pt x="183" y="362"/>
                    <a:pt x="184" y="372"/>
                  </a:cubicBezTo>
                  <a:cubicBezTo>
                    <a:pt x="185" y="381"/>
                    <a:pt x="181" y="384"/>
                    <a:pt x="178" y="391"/>
                  </a:cubicBezTo>
                  <a:cubicBezTo>
                    <a:pt x="175" y="398"/>
                    <a:pt x="170" y="400"/>
                    <a:pt x="161" y="402"/>
                  </a:cubicBezTo>
                  <a:cubicBezTo>
                    <a:pt x="151" y="403"/>
                    <a:pt x="135" y="398"/>
                    <a:pt x="132" y="389"/>
                  </a:cubicBezTo>
                  <a:cubicBezTo>
                    <a:pt x="129" y="380"/>
                    <a:pt x="129" y="387"/>
                    <a:pt x="121" y="374"/>
                  </a:cubicBezTo>
                  <a:cubicBezTo>
                    <a:pt x="112" y="360"/>
                    <a:pt x="110" y="365"/>
                    <a:pt x="106" y="352"/>
                  </a:cubicBezTo>
                  <a:cubicBezTo>
                    <a:pt x="102" y="340"/>
                    <a:pt x="99" y="325"/>
                    <a:pt x="90" y="315"/>
                  </a:cubicBezTo>
                  <a:cubicBezTo>
                    <a:pt x="82" y="304"/>
                    <a:pt x="83" y="303"/>
                    <a:pt x="80" y="293"/>
                  </a:cubicBezTo>
                  <a:cubicBezTo>
                    <a:pt x="77" y="284"/>
                    <a:pt x="76" y="279"/>
                    <a:pt x="68" y="263"/>
                  </a:cubicBezTo>
                  <a:cubicBezTo>
                    <a:pt x="59" y="248"/>
                    <a:pt x="62" y="249"/>
                    <a:pt x="59" y="236"/>
                  </a:cubicBezTo>
                  <a:cubicBezTo>
                    <a:pt x="56" y="224"/>
                    <a:pt x="36" y="201"/>
                    <a:pt x="35" y="188"/>
                  </a:cubicBezTo>
                  <a:cubicBezTo>
                    <a:pt x="34" y="174"/>
                    <a:pt x="28" y="179"/>
                    <a:pt x="24" y="161"/>
                  </a:cubicBezTo>
                  <a:cubicBezTo>
                    <a:pt x="20" y="142"/>
                    <a:pt x="0" y="131"/>
                    <a:pt x="2" y="109"/>
                  </a:cubicBezTo>
                  <a:cubicBezTo>
                    <a:pt x="16" y="104"/>
                    <a:pt x="24" y="94"/>
                    <a:pt x="24" y="77"/>
                  </a:cubicBezTo>
                  <a:cubicBezTo>
                    <a:pt x="22" y="92"/>
                    <a:pt x="14" y="96"/>
                    <a:pt x="2" y="97"/>
                  </a:cubicBezTo>
                  <a:cubicBezTo>
                    <a:pt x="2" y="96"/>
                    <a:pt x="2" y="96"/>
                    <a:pt x="2" y="96"/>
                  </a:cubicBezTo>
                  <a:cubicBezTo>
                    <a:pt x="1" y="75"/>
                    <a:pt x="3" y="50"/>
                    <a:pt x="5" y="40"/>
                  </a:cubicBezTo>
                </a:path>
              </a:pathLst>
            </a:custGeom>
            <a:solidFill>
              <a:srgbClr val="DB8995"/>
            </a:solidFill>
            <a:ln w="9525">
              <a:noFill/>
              <a:round/>
              <a:headEnd/>
              <a:tailEnd/>
            </a:ln>
          </p:spPr>
          <p:txBody>
            <a:bodyPr/>
            <a:lstStyle/>
            <a:p>
              <a:endParaRPr lang="hu-HU"/>
            </a:p>
          </p:txBody>
        </p:sp>
        <p:sp>
          <p:nvSpPr>
            <p:cNvPr id="37167" name="Freeform 162"/>
            <p:cNvSpPr>
              <a:spLocks/>
            </p:cNvSpPr>
            <p:nvPr/>
          </p:nvSpPr>
          <p:spPr bwMode="auto">
            <a:xfrm>
              <a:off x="3350" y="368"/>
              <a:ext cx="234" cy="234"/>
            </a:xfrm>
            <a:custGeom>
              <a:avLst/>
              <a:gdLst>
                <a:gd name="T0" fmla="*/ 111 w 188"/>
                <a:gd name="T1" fmla="*/ 79 h 176"/>
                <a:gd name="T2" fmla="*/ 167 w 188"/>
                <a:gd name="T3" fmla="*/ 170 h 176"/>
                <a:gd name="T4" fmla="*/ 167 w 188"/>
                <a:gd name="T5" fmla="*/ 175 h 176"/>
                <a:gd name="T6" fmla="*/ 167 w 188"/>
                <a:gd name="T7" fmla="*/ 176 h 176"/>
                <a:gd name="T8" fmla="*/ 188 w 188"/>
                <a:gd name="T9" fmla="*/ 147 h 176"/>
                <a:gd name="T10" fmla="*/ 118 w 188"/>
                <a:gd name="T11" fmla="*/ 42 h 176"/>
                <a:gd name="T12" fmla="*/ 30 w 188"/>
                <a:gd name="T13" fmla="*/ 0 h 176"/>
                <a:gd name="T14" fmla="*/ 30 w 188"/>
                <a:gd name="T15" fmla="*/ 0 h 176"/>
                <a:gd name="T16" fmla="*/ 0 w 188"/>
                <a:gd name="T17" fmla="*/ 46 h 176"/>
                <a:gd name="T18" fmla="*/ 1 w 188"/>
                <a:gd name="T19" fmla="*/ 46 h 176"/>
                <a:gd name="T20" fmla="*/ 111 w 188"/>
                <a:gd name="T21" fmla="*/ 79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76"/>
                <a:gd name="T35" fmla="*/ 188 w 188"/>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76">
                  <a:moveTo>
                    <a:pt x="111" y="79"/>
                  </a:moveTo>
                  <a:cubicBezTo>
                    <a:pt x="150" y="108"/>
                    <a:pt x="173" y="141"/>
                    <a:pt x="167" y="170"/>
                  </a:cubicBezTo>
                  <a:cubicBezTo>
                    <a:pt x="167" y="175"/>
                    <a:pt x="167" y="175"/>
                    <a:pt x="167" y="175"/>
                  </a:cubicBezTo>
                  <a:cubicBezTo>
                    <a:pt x="167" y="176"/>
                    <a:pt x="167" y="176"/>
                    <a:pt x="167" y="176"/>
                  </a:cubicBezTo>
                  <a:cubicBezTo>
                    <a:pt x="178" y="171"/>
                    <a:pt x="183" y="163"/>
                    <a:pt x="188" y="147"/>
                  </a:cubicBezTo>
                  <a:cubicBezTo>
                    <a:pt x="181" y="124"/>
                    <a:pt x="165" y="76"/>
                    <a:pt x="118" y="42"/>
                  </a:cubicBezTo>
                  <a:cubicBezTo>
                    <a:pt x="67" y="5"/>
                    <a:pt x="30" y="0"/>
                    <a:pt x="30" y="0"/>
                  </a:cubicBezTo>
                  <a:cubicBezTo>
                    <a:pt x="30" y="0"/>
                    <a:pt x="30" y="0"/>
                    <a:pt x="30" y="0"/>
                  </a:cubicBezTo>
                  <a:cubicBezTo>
                    <a:pt x="19" y="10"/>
                    <a:pt x="8" y="25"/>
                    <a:pt x="0" y="46"/>
                  </a:cubicBezTo>
                  <a:cubicBezTo>
                    <a:pt x="1" y="46"/>
                    <a:pt x="1" y="46"/>
                    <a:pt x="1" y="46"/>
                  </a:cubicBezTo>
                  <a:cubicBezTo>
                    <a:pt x="16" y="44"/>
                    <a:pt x="63" y="45"/>
                    <a:pt x="111" y="79"/>
                  </a:cubicBezTo>
                  <a:close/>
                </a:path>
              </a:pathLst>
            </a:custGeom>
            <a:solidFill>
              <a:srgbClr val="F9D4D9"/>
            </a:solidFill>
            <a:ln w="9525">
              <a:noFill/>
              <a:round/>
              <a:headEnd/>
              <a:tailEnd/>
            </a:ln>
          </p:spPr>
          <p:txBody>
            <a:bodyPr/>
            <a:lstStyle/>
            <a:p>
              <a:endParaRPr lang="hu-HU"/>
            </a:p>
          </p:txBody>
        </p:sp>
        <p:sp>
          <p:nvSpPr>
            <p:cNvPr id="37168" name="Freeform 163"/>
            <p:cNvSpPr>
              <a:spLocks/>
            </p:cNvSpPr>
            <p:nvPr/>
          </p:nvSpPr>
          <p:spPr bwMode="auto">
            <a:xfrm>
              <a:off x="2829" y="445"/>
              <a:ext cx="91" cy="55"/>
            </a:xfrm>
            <a:custGeom>
              <a:avLst/>
              <a:gdLst>
                <a:gd name="T0" fmla="*/ 11 w 73"/>
                <a:gd name="T1" fmla="*/ 1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1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1"/>
                  </a:moveTo>
                  <a:cubicBezTo>
                    <a:pt x="1" y="6"/>
                    <a:pt x="0" y="36"/>
                    <a:pt x="14" y="39"/>
                  </a:cubicBezTo>
                  <a:cubicBezTo>
                    <a:pt x="22" y="41"/>
                    <a:pt x="41" y="41"/>
                    <a:pt x="57" y="41"/>
                  </a:cubicBezTo>
                  <a:cubicBezTo>
                    <a:pt x="58" y="39"/>
                    <a:pt x="59" y="37"/>
                    <a:pt x="60" y="35"/>
                  </a:cubicBezTo>
                  <a:cubicBezTo>
                    <a:pt x="60" y="35"/>
                    <a:pt x="60" y="35"/>
                    <a:pt x="60" y="35"/>
                  </a:cubicBezTo>
                  <a:cubicBezTo>
                    <a:pt x="65" y="23"/>
                    <a:pt x="70" y="11"/>
                    <a:pt x="73" y="0"/>
                  </a:cubicBezTo>
                  <a:cubicBezTo>
                    <a:pt x="50" y="0"/>
                    <a:pt x="22" y="0"/>
                    <a:pt x="11" y="1"/>
                  </a:cubicBezTo>
                  <a:close/>
                </a:path>
              </a:pathLst>
            </a:custGeom>
            <a:solidFill>
              <a:srgbClr val="F79374"/>
            </a:solidFill>
            <a:ln w="9525">
              <a:noFill/>
              <a:round/>
              <a:headEnd/>
              <a:tailEnd/>
            </a:ln>
          </p:spPr>
          <p:txBody>
            <a:bodyPr/>
            <a:lstStyle/>
            <a:p>
              <a:endParaRPr lang="hu-HU"/>
            </a:p>
          </p:txBody>
        </p:sp>
        <p:sp>
          <p:nvSpPr>
            <p:cNvPr id="37169" name="Freeform 164"/>
            <p:cNvSpPr>
              <a:spLocks/>
            </p:cNvSpPr>
            <p:nvPr/>
          </p:nvSpPr>
          <p:spPr bwMode="auto">
            <a:xfrm>
              <a:off x="2811" y="509"/>
              <a:ext cx="85" cy="59"/>
            </a:xfrm>
            <a:custGeom>
              <a:avLst/>
              <a:gdLst>
                <a:gd name="T0" fmla="*/ 60 w 69"/>
                <a:gd name="T1" fmla="*/ 45 h 45"/>
                <a:gd name="T2" fmla="*/ 69 w 69"/>
                <a:gd name="T3" fmla="*/ 1 h 45"/>
                <a:gd name="T4" fmla="*/ 15 w 69"/>
                <a:gd name="T5" fmla="*/ 2 h 45"/>
                <a:gd name="T6" fmla="*/ 19 w 69"/>
                <a:gd name="T7" fmla="*/ 43 h 45"/>
                <a:gd name="T8" fmla="*/ 60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0" y="45"/>
                  </a:moveTo>
                  <a:cubicBezTo>
                    <a:pt x="62" y="26"/>
                    <a:pt x="66" y="12"/>
                    <a:pt x="69" y="1"/>
                  </a:cubicBezTo>
                  <a:cubicBezTo>
                    <a:pt x="50" y="0"/>
                    <a:pt x="22" y="1"/>
                    <a:pt x="15" y="2"/>
                  </a:cubicBezTo>
                  <a:cubicBezTo>
                    <a:pt x="6" y="3"/>
                    <a:pt x="0" y="39"/>
                    <a:pt x="19" y="43"/>
                  </a:cubicBezTo>
                  <a:cubicBezTo>
                    <a:pt x="29" y="45"/>
                    <a:pt x="44" y="45"/>
                    <a:pt x="60" y="45"/>
                  </a:cubicBezTo>
                  <a:close/>
                </a:path>
              </a:pathLst>
            </a:custGeom>
            <a:solidFill>
              <a:srgbClr val="F79374"/>
            </a:solidFill>
            <a:ln w="9525">
              <a:noFill/>
              <a:round/>
              <a:headEnd/>
              <a:tailEnd/>
            </a:ln>
          </p:spPr>
          <p:txBody>
            <a:bodyPr/>
            <a:lstStyle/>
            <a:p>
              <a:endParaRPr lang="hu-HU"/>
            </a:p>
          </p:txBody>
        </p:sp>
        <p:sp>
          <p:nvSpPr>
            <p:cNvPr id="37170" name="Freeform 165"/>
            <p:cNvSpPr>
              <a:spLocks/>
            </p:cNvSpPr>
            <p:nvPr/>
          </p:nvSpPr>
          <p:spPr bwMode="auto">
            <a:xfrm>
              <a:off x="2841" y="452"/>
              <a:ext cx="65" cy="18"/>
            </a:xfrm>
            <a:custGeom>
              <a:avLst/>
              <a:gdLst>
                <a:gd name="T0" fmla="*/ 5 w 53"/>
                <a:gd name="T1" fmla="*/ 5 h 14"/>
                <a:gd name="T2" fmla="*/ 53 w 53"/>
                <a:gd name="T3" fmla="*/ 0 h 14"/>
                <a:gd name="T4" fmla="*/ 8 w 53"/>
                <a:gd name="T5" fmla="*/ 0 h 14"/>
                <a:gd name="T6" fmla="*/ 0 w 53"/>
                <a:gd name="T7" fmla="*/ 14 h 14"/>
                <a:gd name="T8" fmla="*/ 5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9" y="2"/>
                    <a:pt x="46" y="1"/>
                    <a:pt x="53" y="0"/>
                  </a:cubicBezTo>
                  <a:cubicBezTo>
                    <a:pt x="53" y="0"/>
                    <a:pt x="16" y="0"/>
                    <a:pt x="8" y="0"/>
                  </a:cubicBezTo>
                  <a:cubicBezTo>
                    <a:pt x="1" y="0"/>
                    <a:pt x="1" y="8"/>
                    <a:pt x="0" y="14"/>
                  </a:cubicBezTo>
                  <a:cubicBezTo>
                    <a:pt x="1" y="11"/>
                    <a:pt x="4" y="6"/>
                    <a:pt x="5" y="5"/>
                  </a:cubicBezTo>
                  <a:close/>
                </a:path>
              </a:pathLst>
            </a:custGeom>
            <a:solidFill>
              <a:srgbClr val="FFFFFF"/>
            </a:solidFill>
            <a:ln w="9525">
              <a:noFill/>
              <a:round/>
              <a:headEnd/>
              <a:tailEnd/>
            </a:ln>
          </p:spPr>
          <p:txBody>
            <a:bodyPr/>
            <a:lstStyle/>
            <a:p>
              <a:endParaRPr lang="hu-HU"/>
            </a:p>
          </p:txBody>
        </p:sp>
        <p:sp>
          <p:nvSpPr>
            <p:cNvPr id="37171" name="Freeform 166"/>
            <p:cNvSpPr>
              <a:spLocks/>
            </p:cNvSpPr>
            <p:nvPr/>
          </p:nvSpPr>
          <p:spPr bwMode="auto">
            <a:xfrm>
              <a:off x="2824" y="515"/>
              <a:ext cx="68" cy="19"/>
            </a:xfrm>
            <a:custGeom>
              <a:avLst/>
              <a:gdLst>
                <a:gd name="T0" fmla="*/ 6 w 54"/>
                <a:gd name="T1" fmla="*/ 5 h 14"/>
                <a:gd name="T2" fmla="*/ 54 w 54"/>
                <a:gd name="T3" fmla="*/ 0 h 14"/>
                <a:gd name="T4" fmla="*/ 9 w 54"/>
                <a:gd name="T5" fmla="*/ 0 h 14"/>
                <a:gd name="T6" fmla="*/ 0 w 54"/>
                <a:gd name="T7" fmla="*/ 14 h 14"/>
                <a:gd name="T8" fmla="*/ 6 w 54"/>
                <a:gd name="T9" fmla="*/ 5 h 14"/>
                <a:gd name="T10" fmla="*/ 0 60000 65536"/>
                <a:gd name="T11" fmla="*/ 0 60000 65536"/>
                <a:gd name="T12" fmla="*/ 0 60000 65536"/>
                <a:gd name="T13" fmla="*/ 0 60000 65536"/>
                <a:gd name="T14" fmla="*/ 0 60000 65536"/>
                <a:gd name="T15" fmla="*/ 0 w 54"/>
                <a:gd name="T16" fmla="*/ 0 h 14"/>
                <a:gd name="T17" fmla="*/ 54 w 54"/>
                <a:gd name="T18" fmla="*/ 14 h 14"/>
              </a:gdLst>
              <a:ahLst/>
              <a:cxnLst>
                <a:cxn ang="T10">
                  <a:pos x="T0" y="T1"/>
                </a:cxn>
                <a:cxn ang="T11">
                  <a:pos x="T2" y="T3"/>
                </a:cxn>
                <a:cxn ang="T12">
                  <a:pos x="T4" y="T5"/>
                </a:cxn>
                <a:cxn ang="T13">
                  <a:pos x="T6" y="T7"/>
                </a:cxn>
                <a:cxn ang="T14">
                  <a:pos x="T8" y="T9"/>
                </a:cxn>
              </a:cxnLst>
              <a:rect l="T15" t="T16" r="T17" b="T18"/>
              <a:pathLst>
                <a:path w="54" h="14">
                  <a:moveTo>
                    <a:pt x="6" y="5"/>
                  </a:moveTo>
                  <a:cubicBezTo>
                    <a:pt x="9" y="2"/>
                    <a:pt x="46" y="1"/>
                    <a:pt x="54" y="0"/>
                  </a:cubicBezTo>
                  <a:cubicBezTo>
                    <a:pt x="54" y="0"/>
                    <a:pt x="17" y="0"/>
                    <a:pt x="9" y="0"/>
                  </a:cubicBezTo>
                  <a:cubicBezTo>
                    <a:pt x="1" y="1"/>
                    <a:pt x="1" y="8"/>
                    <a:pt x="0" y="14"/>
                  </a:cubicBezTo>
                  <a:cubicBezTo>
                    <a:pt x="1" y="11"/>
                    <a:pt x="4" y="6"/>
                    <a:pt x="6" y="5"/>
                  </a:cubicBezTo>
                  <a:close/>
                </a:path>
              </a:pathLst>
            </a:custGeom>
            <a:solidFill>
              <a:srgbClr val="FFFFFF"/>
            </a:solidFill>
            <a:ln w="9525">
              <a:noFill/>
              <a:round/>
              <a:headEnd/>
              <a:tailEnd/>
            </a:ln>
          </p:spPr>
          <p:txBody>
            <a:bodyPr/>
            <a:lstStyle/>
            <a:p>
              <a:endParaRPr lang="hu-HU"/>
            </a:p>
          </p:txBody>
        </p:sp>
        <p:sp>
          <p:nvSpPr>
            <p:cNvPr id="37172" name="Freeform 167"/>
            <p:cNvSpPr>
              <a:spLocks/>
            </p:cNvSpPr>
            <p:nvPr/>
          </p:nvSpPr>
          <p:spPr bwMode="auto">
            <a:xfrm>
              <a:off x="2838" y="450"/>
              <a:ext cx="77" cy="48"/>
            </a:xfrm>
            <a:custGeom>
              <a:avLst/>
              <a:gdLst>
                <a:gd name="T0" fmla="*/ 8 w 62"/>
                <a:gd name="T1" fmla="*/ 34 h 36"/>
                <a:gd name="T2" fmla="*/ 29 w 62"/>
                <a:gd name="T3" fmla="*/ 34 h 36"/>
                <a:gd name="T4" fmla="*/ 47 w 62"/>
                <a:gd name="T5" fmla="*/ 34 h 36"/>
                <a:gd name="T6" fmla="*/ 62 w 62"/>
                <a:gd name="T7" fmla="*/ 0 h 36"/>
                <a:gd name="T8" fmla="*/ 51 w 62"/>
                <a:gd name="T9" fmla="*/ 15 h 36"/>
                <a:gd name="T10" fmla="*/ 32 w 62"/>
                <a:gd name="T11" fmla="*/ 27 h 36"/>
                <a:gd name="T12" fmla="*/ 0 w 62"/>
                <a:gd name="T13" fmla="*/ 27 h 36"/>
                <a:gd name="T14" fmla="*/ 0 60000 65536"/>
                <a:gd name="T15" fmla="*/ 0 60000 65536"/>
                <a:gd name="T16" fmla="*/ 0 60000 65536"/>
                <a:gd name="T17" fmla="*/ 0 60000 65536"/>
                <a:gd name="T18" fmla="*/ 0 60000 65536"/>
                <a:gd name="T19" fmla="*/ 0 60000 65536"/>
                <a:gd name="T20" fmla="*/ 0 60000 65536"/>
                <a:gd name="T21" fmla="*/ 0 w 62"/>
                <a:gd name="T22" fmla="*/ 0 h 36"/>
                <a:gd name="T23" fmla="*/ 62 w 6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6">
                  <a:moveTo>
                    <a:pt x="8" y="34"/>
                  </a:moveTo>
                  <a:cubicBezTo>
                    <a:pt x="15" y="35"/>
                    <a:pt x="22" y="34"/>
                    <a:pt x="29" y="34"/>
                  </a:cubicBezTo>
                  <a:cubicBezTo>
                    <a:pt x="35" y="34"/>
                    <a:pt x="42" y="36"/>
                    <a:pt x="47" y="34"/>
                  </a:cubicBezTo>
                  <a:cubicBezTo>
                    <a:pt x="56" y="32"/>
                    <a:pt x="61" y="8"/>
                    <a:pt x="62" y="0"/>
                  </a:cubicBezTo>
                  <a:cubicBezTo>
                    <a:pt x="58" y="1"/>
                    <a:pt x="53" y="11"/>
                    <a:pt x="51" y="15"/>
                  </a:cubicBezTo>
                  <a:cubicBezTo>
                    <a:pt x="45" y="23"/>
                    <a:pt x="41" y="26"/>
                    <a:pt x="32" y="27"/>
                  </a:cubicBezTo>
                  <a:cubicBezTo>
                    <a:pt x="22" y="28"/>
                    <a:pt x="9" y="33"/>
                    <a:pt x="0" y="27"/>
                  </a:cubicBezTo>
                </a:path>
              </a:pathLst>
            </a:custGeom>
            <a:solidFill>
              <a:srgbClr val="EE6C4E"/>
            </a:solidFill>
            <a:ln w="9525">
              <a:noFill/>
              <a:round/>
              <a:headEnd/>
              <a:tailEnd/>
            </a:ln>
          </p:spPr>
          <p:txBody>
            <a:bodyPr/>
            <a:lstStyle/>
            <a:p>
              <a:endParaRPr lang="hu-HU"/>
            </a:p>
          </p:txBody>
        </p:sp>
        <p:sp>
          <p:nvSpPr>
            <p:cNvPr id="37173" name="Freeform 168"/>
            <p:cNvSpPr>
              <a:spLocks/>
            </p:cNvSpPr>
            <p:nvPr/>
          </p:nvSpPr>
          <p:spPr bwMode="auto">
            <a:xfrm>
              <a:off x="2823" y="518"/>
              <a:ext cx="71" cy="50"/>
            </a:xfrm>
            <a:custGeom>
              <a:avLst/>
              <a:gdLst>
                <a:gd name="T0" fmla="*/ 2 w 57"/>
                <a:gd name="T1" fmla="*/ 32 h 38"/>
                <a:gd name="T2" fmla="*/ 22 w 57"/>
                <a:gd name="T3" fmla="*/ 37 h 38"/>
                <a:gd name="T4" fmla="*/ 43 w 57"/>
                <a:gd name="T5" fmla="*/ 37 h 38"/>
                <a:gd name="T6" fmla="*/ 51 w 57"/>
                <a:gd name="T7" fmla="*/ 22 h 38"/>
                <a:gd name="T8" fmla="*/ 56 w 57"/>
                <a:gd name="T9" fmla="*/ 0 h 38"/>
                <a:gd name="T10" fmla="*/ 32 w 57"/>
                <a:gd name="T11" fmla="*/ 26 h 38"/>
                <a:gd name="T12" fmla="*/ 0 w 57"/>
                <a:gd name="T13" fmla="*/ 24 h 38"/>
                <a:gd name="T14" fmla="*/ 0 60000 65536"/>
                <a:gd name="T15" fmla="*/ 0 60000 65536"/>
                <a:gd name="T16" fmla="*/ 0 60000 65536"/>
                <a:gd name="T17" fmla="*/ 0 60000 65536"/>
                <a:gd name="T18" fmla="*/ 0 60000 65536"/>
                <a:gd name="T19" fmla="*/ 0 60000 65536"/>
                <a:gd name="T20" fmla="*/ 0 60000 65536"/>
                <a:gd name="T21" fmla="*/ 0 w 57"/>
                <a:gd name="T22" fmla="*/ 0 h 38"/>
                <a:gd name="T23" fmla="*/ 57 w 5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8">
                  <a:moveTo>
                    <a:pt x="2" y="32"/>
                  </a:moveTo>
                  <a:cubicBezTo>
                    <a:pt x="3" y="36"/>
                    <a:pt x="17" y="36"/>
                    <a:pt x="22" y="37"/>
                  </a:cubicBezTo>
                  <a:cubicBezTo>
                    <a:pt x="28" y="38"/>
                    <a:pt x="36" y="38"/>
                    <a:pt x="43" y="37"/>
                  </a:cubicBezTo>
                  <a:cubicBezTo>
                    <a:pt x="50" y="35"/>
                    <a:pt x="49" y="29"/>
                    <a:pt x="51" y="22"/>
                  </a:cubicBezTo>
                  <a:cubicBezTo>
                    <a:pt x="52" y="15"/>
                    <a:pt x="57" y="7"/>
                    <a:pt x="56" y="0"/>
                  </a:cubicBezTo>
                  <a:cubicBezTo>
                    <a:pt x="45" y="7"/>
                    <a:pt x="47" y="23"/>
                    <a:pt x="32" y="26"/>
                  </a:cubicBezTo>
                  <a:cubicBezTo>
                    <a:pt x="26" y="27"/>
                    <a:pt x="2" y="32"/>
                    <a:pt x="0" y="24"/>
                  </a:cubicBezTo>
                </a:path>
              </a:pathLst>
            </a:custGeom>
            <a:solidFill>
              <a:srgbClr val="EE6C4E"/>
            </a:solidFill>
            <a:ln w="9525">
              <a:noFill/>
              <a:round/>
              <a:headEnd/>
              <a:tailEnd/>
            </a:ln>
          </p:spPr>
          <p:txBody>
            <a:bodyPr/>
            <a:lstStyle/>
            <a:p>
              <a:endParaRPr lang="hu-HU"/>
            </a:p>
          </p:txBody>
        </p:sp>
        <p:sp>
          <p:nvSpPr>
            <p:cNvPr id="37174" name="Freeform 169"/>
            <p:cNvSpPr>
              <a:spLocks/>
            </p:cNvSpPr>
            <p:nvPr/>
          </p:nvSpPr>
          <p:spPr bwMode="auto">
            <a:xfrm>
              <a:off x="2811" y="509"/>
              <a:ext cx="85" cy="59"/>
            </a:xfrm>
            <a:custGeom>
              <a:avLst/>
              <a:gdLst>
                <a:gd name="T0" fmla="*/ 60 w 69"/>
                <a:gd name="T1" fmla="*/ 45 h 45"/>
                <a:gd name="T2" fmla="*/ 69 w 69"/>
                <a:gd name="T3" fmla="*/ 1 h 45"/>
                <a:gd name="T4" fmla="*/ 15 w 69"/>
                <a:gd name="T5" fmla="*/ 2 h 45"/>
                <a:gd name="T6" fmla="*/ 19 w 69"/>
                <a:gd name="T7" fmla="*/ 43 h 45"/>
                <a:gd name="T8" fmla="*/ 60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0" y="45"/>
                  </a:moveTo>
                  <a:cubicBezTo>
                    <a:pt x="62" y="26"/>
                    <a:pt x="66" y="12"/>
                    <a:pt x="69" y="1"/>
                  </a:cubicBezTo>
                  <a:cubicBezTo>
                    <a:pt x="50" y="0"/>
                    <a:pt x="22" y="1"/>
                    <a:pt x="15" y="2"/>
                  </a:cubicBezTo>
                  <a:cubicBezTo>
                    <a:pt x="6" y="3"/>
                    <a:pt x="0" y="39"/>
                    <a:pt x="19" y="43"/>
                  </a:cubicBezTo>
                  <a:cubicBezTo>
                    <a:pt x="29" y="45"/>
                    <a:pt x="44" y="45"/>
                    <a:pt x="60" y="45"/>
                  </a:cubicBezTo>
                  <a:close/>
                </a:path>
              </a:pathLst>
            </a:custGeom>
            <a:noFill/>
            <a:ln w="4763" cap="rnd">
              <a:solidFill>
                <a:srgbClr val="333333"/>
              </a:solidFill>
              <a:prstDash val="solid"/>
              <a:round/>
              <a:headEnd/>
              <a:tailEnd/>
            </a:ln>
          </p:spPr>
          <p:txBody>
            <a:bodyPr/>
            <a:lstStyle/>
            <a:p>
              <a:endParaRPr lang="hu-HU"/>
            </a:p>
          </p:txBody>
        </p:sp>
        <p:sp>
          <p:nvSpPr>
            <p:cNvPr id="37175" name="Freeform 170"/>
            <p:cNvSpPr>
              <a:spLocks/>
            </p:cNvSpPr>
            <p:nvPr/>
          </p:nvSpPr>
          <p:spPr bwMode="auto">
            <a:xfrm>
              <a:off x="2829" y="445"/>
              <a:ext cx="91" cy="55"/>
            </a:xfrm>
            <a:custGeom>
              <a:avLst/>
              <a:gdLst>
                <a:gd name="T0" fmla="*/ 11 w 73"/>
                <a:gd name="T1" fmla="*/ 1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1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1"/>
                  </a:moveTo>
                  <a:cubicBezTo>
                    <a:pt x="1" y="6"/>
                    <a:pt x="0" y="36"/>
                    <a:pt x="14" y="39"/>
                  </a:cubicBezTo>
                  <a:cubicBezTo>
                    <a:pt x="22" y="41"/>
                    <a:pt x="41" y="41"/>
                    <a:pt x="57" y="41"/>
                  </a:cubicBezTo>
                  <a:cubicBezTo>
                    <a:pt x="58" y="39"/>
                    <a:pt x="59" y="37"/>
                    <a:pt x="60" y="35"/>
                  </a:cubicBezTo>
                  <a:cubicBezTo>
                    <a:pt x="60" y="35"/>
                    <a:pt x="60" y="35"/>
                    <a:pt x="60" y="35"/>
                  </a:cubicBezTo>
                  <a:cubicBezTo>
                    <a:pt x="65" y="23"/>
                    <a:pt x="70" y="11"/>
                    <a:pt x="73" y="0"/>
                  </a:cubicBezTo>
                  <a:cubicBezTo>
                    <a:pt x="50" y="0"/>
                    <a:pt x="22" y="0"/>
                    <a:pt x="11" y="1"/>
                  </a:cubicBezTo>
                  <a:close/>
                </a:path>
              </a:pathLst>
            </a:custGeom>
            <a:noFill/>
            <a:ln w="4763" cap="rnd">
              <a:solidFill>
                <a:srgbClr val="333333"/>
              </a:solidFill>
              <a:prstDash val="solid"/>
              <a:round/>
              <a:headEnd/>
              <a:tailEnd/>
            </a:ln>
          </p:spPr>
          <p:txBody>
            <a:bodyPr/>
            <a:lstStyle/>
            <a:p>
              <a:endParaRPr lang="hu-HU"/>
            </a:p>
          </p:txBody>
        </p:sp>
        <p:sp>
          <p:nvSpPr>
            <p:cNvPr id="37176" name="Freeform 171"/>
            <p:cNvSpPr>
              <a:spLocks/>
            </p:cNvSpPr>
            <p:nvPr/>
          </p:nvSpPr>
          <p:spPr bwMode="auto">
            <a:xfrm>
              <a:off x="3390" y="337"/>
              <a:ext cx="72" cy="59"/>
            </a:xfrm>
            <a:custGeom>
              <a:avLst/>
              <a:gdLst>
                <a:gd name="T0" fmla="*/ 53 w 58"/>
                <a:gd name="T1" fmla="*/ 45 h 45"/>
                <a:gd name="T2" fmla="*/ 53 w 58"/>
                <a:gd name="T3" fmla="*/ 45 h 45"/>
                <a:gd name="T4" fmla="*/ 58 w 58"/>
                <a:gd name="T5" fmla="*/ 0 h 45"/>
                <a:gd name="T6" fmla="*/ 0 w 58"/>
                <a:gd name="T7" fmla="*/ 23 h 45"/>
                <a:gd name="T8" fmla="*/ 0 w 58"/>
                <a:gd name="T9" fmla="*/ 24 h 45"/>
                <a:gd name="T10" fmla="*/ 53 w 58"/>
                <a:gd name="T11" fmla="*/ 45 h 45"/>
                <a:gd name="T12" fmla="*/ 0 60000 65536"/>
                <a:gd name="T13" fmla="*/ 0 60000 65536"/>
                <a:gd name="T14" fmla="*/ 0 60000 65536"/>
                <a:gd name="T15" fmla="*/ 0 60000 65536"/>
                <a:gd name="T16" fmla="*/ 0 60000 65536"/>
                <a:gd name="T17" fmla="*/ 0 60000 65536"/>
                <a:gd name="T18" fmla="*/ 0 w 58"/>
                <a:gd name="T19" fmla="*/ 0 h 45"/>
                <a:gd name="T20" fmla="*/ 58 w 5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8" h="45">
                  <a:moveTo>
                    <a:pt x="53" y="45"/>
                  </a:moveTo>
                  <a:cubicBezTo>
                    <a:pt x="53" y="45"/>
                    <a:pt x="53" y="45"/>
                    <a:pt x="53" y="45"/>
                  </a:cubicBezTo>
                  <a:cubicBezTo>
                    <a:pt x="54" y="35"/>
                    <a:pt x="57" y="10"/>
                    <a:pt x="58" y="0"/>
                  </a:cubicBezTo>
                  <a:cubicBezTo>
                    <a:pt x="37" y="1"/>
                    <a:pt x="17" y="7"/>
                    <a:pt x="0" y="23"/>
                  </a:cubicBezTo>
                  <a:cubicBezTo>
                    <a:pt x="0" y="24"/>
                    <a:pt x="0" y="24"/>
                    <a:pt x="0" y="24"/>
                  </a:cubicBezTo>
                  <a:cubicBezTo>
                    <a:pt x="5" y="25"/>
                    <a:pt x="25" y="30"/>
                    <a:pt x="53" y="45"/>
                  </a:cubicBezTo>
                  <a:close/>
                </a:path>
              </a:pathLst>
            </a:custGeom>
            <a:solidFill>
              <a:srgbClr val="F79374"/>
            </a:solidFill>
            <a:ln w="9525">
              <a:noFill/>
              <a:round/>
              <a:headEnd/>
              <a:tailEnd/>
            </a:ln>
          </p:spPr>
          <p:txBody>
            <a:bodyPr/>
            <a:lstStyle/>
            <a:p>
              <a:endParaRPr lang="hu-HU"/>
            </a:p>
          </p:txBody>
        </p:sp>
        <p:sp>
          <p:nvSpPr>
            <p:cNvPr id="37177" name="Freeform 172"/>
            <p:cNvSpPr>
              <a:spLocks/>
            </p:cNvSpPr>
            <p:nvPr/>
          </p:nvSpPr>
          <p:spPr bwMode="auto">
            <a:xfrm>
              <a:off x="3048" y="441"/>
              <a:ext cx="17" cy="27"/>
            </a:xfrm>
            <a:custGeom>
              <a:avLst/>
              <a:gdLst>
                <a:gd name="T0" fmla="*/ 6 w 14"/>
                <a:gd name="T1" fmla="*/ 3 h 20"/>
                <a:gd name="T2" fmla="*/ 3 w 14"/>
                <a:gd name="T3" fmla="*/ 15 h 20"/>
                <a:gd name="T4" fmla="*/ 12 w 14"/>
                <a:gd name="T5" fmla="*/ 8 h 20"/>
                <a:gd name="T6" fmla="*/ 0 60000 65536"/>
                <a:gd name="T7" fmla="*/ 0 60000 65536"/>
                <a:gd name="T8" fmla="*/ 0 60000 65536"/>
                <a:gd name="T9" fmla="*/ 0 w 14"/>
                <a:gd name="T10" fmla="*/ 0 h 20"/>
                <a:gd name="T11" fmla="*/ 14 w 14"/>
                <a:gd name="T12" fmla="*/ 20 h 20"/>
              </a:gdLst>
              <a:ahLst/>
              <a:cxnLst>
                <a:cxn ang="T6">
                  <a:pos x="T0" y="T1"/>
                </a:cxn>
                <a:cxn ang="T7">
                  <a:pos x="T2" y="T3"/>
                </a:cxn>
                <a:cxn ang="T8">
                  <a:pos x="T4" y="T5"/>
                </a:cxn>
              </a:cxnLst>
              <a:rect l="T9" t="T10" r="T11" b="T12"/>
              <a:pathLst>
                <a:path w="14" h="20">
                  <a:moveTo>
                    <a:pt x="6" y="3"/>
                  </a:moveTo>
                  <a:cubicBezTo>
                    <a:pt x="0" y="0"/>
                    <a:pt x="0" y="12"/>
                    <a:pt x="3" y="15"/>
                  </a:cubicBezTo>
                  <a:cubicBezTo>
                    <a:pt x="8" y="20"/>
                    <a:pt x="14" y="14"/>
                    <a:pt x="12" y="8"/>
                  </a:cubicBezTo>
                </a:path>
              </a:pathLst>
            </a:custGeom>
            <a:solidFill>
              <a:srgbClr val="82B3D5"/>
            </a:solidFill>
            <a:ln w="9525">
              <a:noFill/>
              <a:round/>
              <a:headEnd/>
              <a:tailEnd/>
            </a:ln>
          </p:spPr>
          <p:txBody>
            <a:bodyPr/>
            <a:lstStyle/>
            <a:p>
              <a:endParaRPr lang="hu-HU"/>
            </a:p>
          </p:txBody>
        </p:sp>
        <p:sp>
          <p:nvSpPr>
            <p:cNvPr id="37178" name="Freeform 173"/>
            <p:cNvSpPr>
              <a:spLocks/>
            </p:cNvSpPr>
            <p:nvPr/>
          </p:nvSpPr>
          <p:spPr bwMode="auto">
            <a:xfrm>
              <a:off x="2893" y="966"/>
              <a:ext cx="161" cy="266"/>
            </a:xfrm>
            <a:custGeom>
              <a:avLst/>
              <a:gdLst>
                <a:gd name="T0" fmla="*/ 57 w 130"/>
                <a:gd name="T1" fmla="*/ 50 h 201"/>
                <a:gd name="T2" fmla="*/ 57 w 130"/>
                <a:gd name="T3" fmla="*/ 50 h 201"/>
                <a:gd name="T4" fmla="*/ 0 w 130"/>
                <a:gd name="T5" fmla="*/ 0 h 201"/>
                <a:gd name="T6" fmla="*/ 7 w 130"/>
                <a:gd name="T7" fmla="*/ 60 h 201"/>
                <a:gd name="T8" fmla="*/ 9 w 130"/>
                <a:gd name="T9" fmla="*/ 186 h 201"/>
                <a:gd name="T10" fmla="*/ 9 w 130"/>
                <a:gd name="T11" fmla="*/ 186 h 201"/>
                <a:gd name="T12" fmla="*/ 9 w 130"/>
                <a:gd name="T13" fmla="*/ 187 h 201"/>
                <a:gd name="T14" fmla="*/ 70 w 130"/>
                <a:gd name="T15" fmla="*/ 201 h 201"/>
                <a:gd name="T16" fmla="*/ 130 w 130"/>
                <a:gd name="T17" fmla="*/ 187 h 201"/>
                <a:gd name="T18" fmla="*/ 130 w 130"/>
                <a:gd name="T19" fmla="*/ 186 h 201"/>
                <a:gd name="T20" fmla="*/ 130 w 130"/>
                <a:gd name="T21" fmla="*/ 186 h 201"/>
                <a:gd name="T22" fmla="*/ 130 w 130"/>
                <a:gd name="T23" fmla="*/ 101 h 201"/>
                <a:gd name="T24" fmla="*/ 119 w 130"/>
                <a:gd name="T25" fmla="*/ 97 h 201"/>
                <a:gd name="T26" fmla="*/ 57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7" y="50"/>
                  </a:moveTo>
                  <a:cubicBezTo>
                    <a:pt x="57" y="50"/>
                    <a:pt x="57" y="50"/>
                    <a:pt x="57" y="50"/>
                  </a:cubicBezTo>
                  <a:cubicBezTo>
                    <a:pt x="34" y="56"/>
                    <a:pt x="15" y="35"/>
                    <a:pt x="0" y="0"/>
                  </a:cubicBezTo>
                  <a:cubicBezTo>
                    <a:pt x="4" y="21"/>
                    <a:pt x="7" y="43"/>
                    <a:pt x="7" y="60"/>
                  </a:cubicBezTo>
                  <a:cubicBezTo>
                    <a:pt x="7" y="122"/>
                    <a:pt x="8" y="147"/>
                    <a:pt x="9" y="186"/>
                  </a:cubicBezTo>
                  <a:cubicBezTo>
                    <a:pt x="9" y="186"/>
                    <a:pt x="9" y="186"/>
                    <a:pt x="9" y="186"/>
                  </a:cubicBezTo>
                  <a:cubicBezTo>
                    <a:pt x="9" y="186"/>
                    <a:pt x="9" y="187"/>
                    <a:pt x="9" y="187"/>
                  </a:cubicBezTo>
                  <a:cubicBezTo>
                    <a:pt x="9" y="195"/>
                    <a:pt x="36" y="201"/>
                    <a:pt x="70" y="201"/>
                  </a:cubicBezTo>
                  <a:cubicBezTo>
                    <a:pt x="103" y="201"/>
                    <a:pt x="130" y="195"/>
                    <a:pt x="130" y="187"/>
                  </a:cubicBezTo>
                  <a:cubicBezTo>
                    <a:pt x="130" y="187"/>
                    <a:pt x="130" y="186"/>
                    <a:pt x="130" y="186"/>
                  </a:cubicBezTo>
                  <a:cubicBezTo>
                    <a:pt x="130" y="186"/>
                    <a:pt x="130" y="186"/>
                    <a:pt x="130" y="186"/>
                  </a:cubicBezTo>
                  <a:cubicBezTo>
                    <a:pt x="130" y="101"/>
                    <a:pt x="130" y="101"/>
                    <a:pt x="130" y="101"/>
                  </a:cubicBezTo>
                  <a:cubicBezTo>
                    <a:pt x="127" y="100"/>
                    <a:pt x="123" y="98"/>
                    <a:pt x="119" y="97"/>
                  </a:cubicBezTo>
                  <a:cubicBezTo>
                    <a:pt x="99" y="87"/>
                    <a:pt x="77" y="72"/>
                    <a:pt x="57" y="50"/>
                  </a:cubicBezTo>
                  <a:close/>
                </a:path>
              </a:pathLst>
            </a:custGeom>
            <a:solidFill>
              <a:srgbClr val="A5C7E0"/>
            </a:solidFill>
            <a:ln w="9525">
              <a:noFill/>
              <a:round/>
              <a:headEnd/>
              <a:tailEnd/>
            </a:ln>
          </p:spPr>
          <p:txBody>
            <a:bodyPr/>
            <a:lstStyle/>
            <a:p>
              <a:endParaRPr lang="hu-HU"/>
            </a:p>
          </p:txBody>
        </p:sp>
        <p:sp>
          <p:nvSpPr>
            <p:cNvPr id="37179" name="Freeform 174"/>
            <p:cNvSpPr>
              <a:spLocks/>
            </p:cNvSpPr>
            <p:nvPr/>
          </p:nvSpPr>
          <p:spPr bwMode="auto">
            <a:xfrm>
              <a:off x="2901" y="979"/>
              <a:ext cx="155" cy="252"/>
            </a:xfrm>
            <a:custGeom>
              <a:avLst/>
              <a:gdLst>
                <a:gd name="T0" fmla="*/ 120 w 124"/>
                <a:gd name="T1" fmla="*/ 93 h 190"/>
                <a:gd name="T2" fmla="*/ 117 w 124"/>
                <a:gd name="T3" fmla="*/ 176 h 190"/>
                <a:gd name="T4" fmla="*/ 41 w 124"/>
                <a:gd name="T5" fmla="*/ 181 h 190"/>
                <a:gd name="T6" fmla="*/ 100 w 124"/>
                <a:gd name="T7" fmla="*/ 151 h 190"/>
                <a:gd name="T8" fmla="*/ 87 w 124"/>
                <a:gd name="T9" fmla="*/ 98 h 190"/>
                <a:gd name="T10" fmla="*/ 0 w 124"/>
                <a:gd name="T11" fmla="*/ 0 h 190"/>
                <a:gd name="T12" fmla="*/ 68 w 124"/>
                <a:gd name="T13" fmla="*/ 58 h 190"/>
                <a:gd name="T14" fmla="*/ 120 w 124"/>
                <a:gd name="T15" fmla="*/ 93 h 190"/>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90"/>
                <a:gd name="T26" fmla="*/ 124 w 124"/>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90">
                  <a:moveTo>
                    <a:pt x="120" y="93"/>
                  </a:moveTo>
                  <a:cubicBezTo>
                    <a:pt x="119" y="112"/>
                    <a:pt x="124" y="165"/>
                    <a:pt x="117" y="176"/>
                  </a:cubicBezTo>
                  <a:cubicBezTo>
                    <a:pt x="107" y="190"/>
                    <a:pt x="55" y="185"/>
                    <a:pt x="41" y="181"/>
                  </a:cubicBezTo>
                  <a:cubicBezTo>
                    <a:pt x="59" y="184"/>
                    <a:pt x="91" y="167"/>
                    <a:pt x="100" y="151"/>
                  </a:cubicBezTo>
                  <a:cubicBezTo>
                    <a:pt x="111" y="132"/>
                    <a:pt x="99" y="113"/>
                    <a:pt x="87" y="98"/>
                  </a:cubicBezTo>
                  <a:cubicBezTo>
                    <a:pt x="66" y="74"/>
                    <a:pt x="6" y="36"/>
                    <a:pt x="0" y="0"/>
                  </a:cubicBezTo>
                  <a:cubicBezTo>
                    <a:pt x="12" y="17"/>
                    <a:pt x="53" y="44"/>
                    <a:pt x="68" y="58"/>
                  </a:cubicBezTo>
                  <a:cubicBezTo>
                    <a:pt x="81" y="70"/>
                    <a:pt x="100" y="95"/>
                    <a:pt x="120" y="93"/>
                  </a:cubicBezTo>
                </a:path>
              </a:pathLst>
            </a:custGeom>
            <a:solidFill>
              <a:srgbClr val="82B3D5"/>
            </a:solidFill>
            <a:ln w="9525">
              <a:noFill/>
              <a:round/>
              <a:headEnd/>
              <a:tailEnd/>
            </a:ln>
          </p:spPr>
          <p:txBody>
            <a:bodyPr/>
            <a:lstStyle/>
            <a:p>
              <a:endParaRPr lang="hu-HU"/>
            </a:p>
          </p:txBody>
        </p:sp>
        <p:sp>
          <p:nvSpPr>
            <p:cNvPr id="37180" name="Freeform 175"/>
            <p:cNvSpPr>
              <a:spLocks/>
            </p:cNvSpPr>
            <p:nvPr/>
          </p:nvSpPr>
          <p:spPr bwMode="auto">
            <a:xfrm>
              <a:off x="3176" y="213"/>
              <a:ext cx="405" cy="428"/>
            </a:xfrm>
            <a:custGeom>
              <a:avLst/>
              <a:gdLst>
                <a:gd name="T0" fmla="*/ 117 w 326"/>
                <a:gd name="T1" fmla="*/ 233 h 323"/>
                <a:gd name="T2" fmla="*/ 133 w 326"/>
                <a:gd name="T3" fmla="*/ 181 h 323"/>
                <a:gd name="T4" fmla="*/ 308 w 326"/>
                <a:gd name="T5" fmla="*/ 95 h 323"/>
                <a:gd name="T6" fmla="*/ 313 w 326"/>
                <a:gd name="T7" fmla="*/ 57 h 323"/>
                <a:gd name="T8" fmla="*/ 261 w 326"/>
                <a:gd name="T9" fmla="*/ 53 h 323"/>
                <a:gd name="T10" fmla="*/ 312 w 326"/>
                <a:gd name="T11" fmla="*/ 47 h 323"/>
                <a:gd name="T12" fmla="*/ 314 w 326"/>
                <a:gd name="T13" fmla="*/ 5 h 323"/>
                <a:gd name="T14" fmla="*/ 138 w 326"/>
                <a:gd name="T15" fmla="*/ 4 h 323"/>
                <a:gd name="T16" fmla="*/ 94 w 326"/>
                <a:gd name="T17" fmla="*/ 6 h 323"/>
                <a:gd name="T18" fmla="*/ 93 w 326"/>
                <a:gd name="T19" fmla="*/ 6 h 323"/>
                <a:gd name="T20" fmla="*/ 93 w 326"/>
                <a:gd name="T21" fmla="*/ 6 h 323"/>
                <a:gd name="T22" fmla="*/ 59 w 326"/>
                <a:gd name="T23" fmla="*/ 1 h 323"/>
                <a:gd name="T24" fmla="*/ 58 w 326"/>
                <a:gd name="T25" fmla="*/ 0 h 323"/>
                <a:gd name="T26" fmla="*/ 33 w 326"/>
                <a:gd name="T27" fmla="*/ 99 h 323"/>
                <a:gd name="T28" fmla="*/ 35 w 326"/>
                <a:gd name="T29" fmla="*/ 100 h 323"/>
                <a:gd name="T30" fmla="*/ 39 w 326"/>
                <a:gd name="T31" fmla="*/ 123 h 323"/>
                <a:gd name="T32" fmla="*/ 39 w 326"/>
                <a:gd name="T33" fmla="*/ 123 h 323"/>
                <a:gd name="T34" fmla="*/ 39 w 326"/>
                <a:gd name="T35" fmla="*/ 123 h 323"/>
                <a:gd name="T36" fmla="*/ 25 w 326"/>
                <a:gd name="T37" fmla="*/ 161 h 323"/>
                <a:gd name="T38" fmla="*/ 2 w 326"/>
                <a:gd name="T39" fmla="*/ 285 h 323"/>
                <a:gd name="T40" fmla="*/ 0 w 326"/>
                <a:gd name="T41" fmla="*/ 323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323"/>
                <a:gd name="T65" fmla="*/ 326 w 326"/>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323">
                  <a:moveTo>
                    <a:pt x="117" y="233"/>
                  </a:moveTo>
                  <a:cubicBezTo>
                    <a:pt x="120" y="214"/>
                    <a:pt x="127" y="199"/>
                    <a:pt x="133" y="181"/>
                  </a:cubicBezTo>
                  <a:cubicBezTo>
                    <a:pt x="172" y="62"/>
                    <a:pt x="256" y="98"/>
                    <a:pt x="308" y="95"/>
                  </a:cubicBezTo>
                  <a:cubicBezTo>
                    <a:pt x="321" y="92"/>
                    <a:pt x="323" y="60"/>
                    <a:pt x="313" y="57"/>
                  </a:cubicBezTo>
                  <a:cubicBezTo>
                    <a:pt x="313" y="57"/>
                    <a:pt x="301" y="55"/>
                    <a:pt x="261" y="53"/>
                  </a:cubicBezTo>
                  <a:cubicBezTo>
                    <a:pt x="261" y="53"/>
                    <a:pt x="289" y="49"/>
                    <a:pt x="312" y="47"/>
                  </a:cubicBezTo>
                  <a:cubicBezTo>
                    <a:pt x="325" y="45"/>
                    <a:pt x="326" y="9"/>
                    <a:pt x="314" y="5"/>
                  </a:cubicBezTo>
                  <a:cubicBezTo>
                    <a:pt x="264" y="5"/>
                    <a:pt x="189" y="0"/>
                    <a:pt x="138" y="4"/>
                  </a:cubicBezTo>
                  <a:cubicBezTo>
                    <a:pt x="120" y="5"/>
                    <a:pt x="105" y="6"/>
                    <a:pt x="94" y="6"/>
                  </a:cubicBezTo>
                  <a:cubicBezTo>
                    <a:pt x="93" y="6"/>
                    <a:pt x="93" y="6"/>
                    <a:pt x="93" y="6"/>
                  </a:cubicBezTo>
                  <a:cubicBezTo>
                    <a:pt x="93" y="6"/>
                    <a:pt x="93" y="6"/>
                    <a:pt x="93" y="6"/>
                  </a:cubicBezTo>
                  <a:cubicBezTo>
                    <a:pt x="78" y="5"/>
                    <a:pt x="67" y="4"/>
                    <a:pt x="59" y="1"/>
                  </a:cubicBezTo>
                  <a:cubicBezTo>
                    <a:pt x="58" y="0"/>
                    <a:pt x="58" y="0"/>
                    <a:pt x="58" y="0"/>
                  </a:cubicBezTo>
                  <a:cubicBezTo>
                    <a:pt x="38" y="9"/>
                    <a:pt x="19" y="38"/>
                    <a:pt x="33" y="99"/>
                  </a:cubicBezTo>
                  <a:cubicBezTo>
                    <a:pt x="35" y="100"/>
                    <a:pt x="35" y="100"/>
                    <a:pt x="35" y="100"/>
                  </a:cubicBezTo>
                  <a:cubicBezTo>
                    <a:pt x="40" y="103"/>
                    <a:pt x="43" y="109"/>
                    <a:pt x="39" y="123"/>
                  </a:cubicBezTo>
                  <a:cubicBezTo>
                    <a:pt x="39" y="123"/>
                    <a:pt x="39" y="123"/>
                    <a:pt x="39" y="123"/>
                  </a:cubicBezTo>
                  <a:cubicBezTo>
                    <a:pt x="39" y="123"/>
                    <a:pt x="39" y="123"/>
                    <a:pt x="39" y="123"/>
                  </a:cubicBezTo>
                  <a:cubicBezTo>
                    <a:pt x="37" y="132"/>
                    <a:pt x="33" y="144"/>
                    <a:pt x="25" y="161"/>
                  </a:cubicBezTo>
                  <a:cubicBezTo>
                    <a:pt x="7" y="202"/>
                    <a:pt x="0" y="248"/>
                    <a:pt x="2" y="285"/>
                  </a:cubicBezTo>
                  <a:cubicBezTo>
                    <a:pt x="2" y="285"/>
                    <a:pt x="2" y="313"/>
                    <a:pt x="0" y="323"/>
                  </a:cubicBezTo>
                </a:path>
              </a:pathLst>
            </a:custGeom>
            <a:solidFill>
              <a:srgbClr val="A5C7E0"/>
            </a:solidFill>
            <a:ln w="9525">
              <a:noFill/>
              <a:round/>
              <a:headEnd/>
              <a:tailEnd/>
            </a:ln>
          </p:spPr>
          <p:txBody>
            <a:bodyPr/>
            <a:lstStyle/>
            <a:p>
              <a:endParaRPr lang="hu-HU"/>
            </a:p>
          </p:txBody>
        </p:sp>
        <p:sp>
          <p:nvSpPr>
            <p:cNvPr id="37181" name="Freeform 176"/>
            <p:cNvSpPr>
              <a:spLocks/>
            </p:cNvSpPr>
            <p:nvPr/>
          </p:nvSpPr>
          <p:spPr bwMode="auto">
            <a:xfrm>
              <a:off x="3177" y="390"/>
              <a:ext cx="187" cy="226"/>
            </a:xfrm>
            <a:custGeom>
              <a:avLst/>
              <a:gdLst>
                <a:gd name="T0" fmla="*/ 42 w 150"/>
                <a:gd name="T1" fmla="*/ 69 h 171"/>
                <a:gd name="T2" fmla="*/ 86 w 150"/>
                <a:gd name="T3" fmla="*/ 73 h 171"/>
                <a:gd name="T4" fmla="*/ 103 w 150"/>
                <a:gd name="T5" fmla="*/ 84 h 171"/>
                <a:gd name="T6" fmla="*/ 115 w 150"/>
                <a:gd name="T7" fmla="*/ 90 h 171"/>
                <a:gd name="T8" fmla="*/ 120 w 150"/>
                <a:gd name="T9" fmla="*/ 69 h 171"/>
                <a:gd name="T10" fmla="*/ 130 w 150"/>
                <a:gd name="T11" fmla="*/ 46 h 171"/>
                <a:gd name="T12" fmla="*/ 150 w 150"/>
                <a:gd name="T13" fmla="*/ 0 h 171"/>
                <a:gd name="T14" fmla="*/ 96 w 150"/>
                <a:gd name="T15" fmla="*/ 50 h 171"/>
                <a:gd name="T16" fmla="*/ 27 w 150"/>
                <a:gd name="T17" fmla="*/ 66 h 171"/>
                <a:gd name="T18" fmla="*/ 7 w 150"/>
                <a:gd name="T19" fmla="*/ 106 h 171"/>
                <a:gd name="T20" fmla="*/ 5 w 150"/>
                <a:gd name="T21" fmla="*/ 137 h 171"/>
                <a:gd name="T22" fmla="*/ 5 w 150"/>
                <a:gd name="T23" fmla="*/ 171 h 171"/>
                <a:gd name="T24" fmla="*/ 12 w 150"/>
                <a:gd name="T25" fmla="*/ 137 h 171"/>
                <a:gd name="T26" fmla="*/ 15 w 150"/>
                <a:gd name="T27" fmla="*/ 118 h 171"/>
                <a:gd name="T28" fmla="*/ 17 w 150"/>
                <a:gd name="T29" fmla="*/ 92 h 1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1"/>
                <a:gd name="T47" fmla="*/ 150 w 150"/>
                <a:gd name="T48" fmla="*/ 171 h 1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1">
                  <a:moveTo>
                    <a:pt x="42" y="69"/>
                  </a:moveTo>
                  <a:cubicBezTo>
                    <a:pt x="57" y="66"/>
                    <a:pt x="72" y="67"/>
                    <a:pt x="86" y="73"/>
                  </a:cubicBezTo>
                  <a:cubicBezTo>
                    <a:pt x="93" y="76"/>
                    <a:pt x="98" y="79"/>
                    <a:pt x="103" y="84"/>
                  </a:cubicBezTo>
                  <a:cubicBezTo>
                    <a:pt x="107" y="88"/>
                    <a:pt x="111" y="96"/>
                    <a:pt x="115" y="90"/>
                  </a:cubicBezTo>
                  <a:cubicBezTo>
                    <a:pt x="118" y="87"/>
                    <a:pt x="119" y="74"/>
                    <a:pt x="120" y="69"/>
                  </a:cubicBezTo>
                  <a:cubicBezTo>
                    <a:pt x="123" y="61"/>
                    <a:pt x="127" y="54"/>
                    <a:pt x="130" y="46"/>
                  </a:cubicBezTo>
                  <a:cubicBezTo>
                    <a:pt x="136" y="31"/>
                    <a:pt x="147" y="16"/>
                    <a:pt x="150" y="0"/>
                  </a:cubicBezTo>
                  <a:cubicBezTo>
                    <a:pt x="132" y="21"/>
                    <a:pt x="128" y="45"/>
                    <a:pt x="96" y="50"/>
                  </a:cubicBezTo>
                  <a:cubicBezTo>
                    <a:pt x="73" y="54"/>
                    <a:pt x="46" y="51"/>
                    <a:pt x="27" y="66"/>
                  </a:cubicBezTo>
                  <a:cubicBezTo>
                    <a:pt x="15" y="75"/>
                    <a:pt x="9" y="91"/>
                    <a:pt x="7" y="106"/>
                  </a:cubicBezTo>
                  <a:cubicBezTo>
                    <a:pt x="5" y="116"/>
                    <a:pt x="6" y="126"/>
                    <a:pt x="5" y="137"/>
                  </a:cubicBezTo>
                  <a:cubicBezTo>
                    <a:pt x="4" y="146"/>
                    <a:pt x="0" y="162"/>
                    <a:pt x="5" y="171"/>
                  </a:cubicBezTo>
                  <a:cubicBezTo>
                    <a:pt x="10" y="159"/>
                    <a:pt x="10" y="149"/>
                    <a:pt x="12" y="137"/>
                  </a:cubicBezTo>
                  <a:cubicBezTo>
                    <a:pt x="12" y="131"/>
                    <a:pt x="14" y="125"/>
                    <a:pt x="15" y="118"/>
                  </a:cubicBezTo>
                  <a:cubicBezTo>
                    <a:pt x="17" y="109"/>
                    <a:pt x="15" y="100"/>
                    <a:pt x="17" y="92"/>
                  </a:cubicBezTo>
                </a:path>
              </a:pathLst>
            </a:custGeom>
            <a:solidFill>
              <a:srgbClr val="82B3D5"/>
            </a:solidFill>
            <a:ln w="9525">
              <a:noFill/>
              <a:round/>
              <a:headEnd/>
              <a:tailEnd/>
            </a:ln>
          </p:spPr>
          <p:txBody>
            <a:bodyPr/>
            <a:lstStyle/>
            <a:p>
              <a:endParaRPr lang="hu-HU"/>
            </a:p>
          </p:txBody>
        </p:sp>
        <p:sp>
          <p:nvSpPr>
            <p:cNvPr id="37182" name="Freeform 177"/>
            <p:cNvSpPr>
              <a:spLocks/>
            </p:cNvSpPr>
            <p:nvPr/>
          </p:nvSpPr>
          <p:spPr bwMode="auto">
            <a:xfrm>
              <a:off x="2931" y="427"/>
              <a:ext cx="768" cy="732"/>
            </a:xfrm>
            <a:custGeom>
              <a:avLst/>
              <a:gdLst>
                <a:gd name="T0" fmla="*/ 586 w 618"/>
                <a:gd name="T1" fmla="*/ 291 h 553"/>
                <a:gd name="T2" fmla="*/ 537 w 618"/>
                <a:gd name="T3" fmla="*/ 182 h 553"/>
                <a:gd name="T4" fmla="*/ 514 w 618"/>
                <a:gd name="T5" fmla="*/ 131 h 553"/>
                <a:gd name="T6" fmla="*/ 512 w 618"/>
                <a:gd name="T7" fmla="*/ 126 h 553"/>
                <a:gd name="T8" fmla="*/ 504 w 618"/>
                <a:gd name="T9" fmla="*/ 132 h 553"/>
                <a:gd name="T10" fmla="*/ 504 w 618"/>
                <a:gd name="T11" fmla="*/ 131 h 553"/>
                <a:gd name="T12" fmla="*/ 504 w 618"/>
                <a:gd name="T13" fmla="*/ 126 h 553"/>
                <a:gd name="T14" fmla="*/ 448 w 618"/>
                <a:gd name="T15" fmla="*/ 35 h 553"/>
                <a:gd name="T16" fmla="*/ 338 w 618"/>
                <a:gd name="T17" fmla="*/ 2 h 553"/>
                <a:gd name="T18" fmla="*/ 337 w 618"/>
                <a:gd name="T19" fmla="*/ 2 h 553"/>
                <a:gd name="T20" fmla="*/ 314 w 618"/>
                <a:gd name="T21" fmla="*/ 69 h 553"/>
                <a:gd name="T22" fmla="*/ 313 w 618"/>
                <a:gd name="T23" fmla="*/ 67 h 553"/>
                <a:gd name="T24" fmla="*/ 271 w 618"/>
                <a:gd name="T25" fmla="*/ 43 h 553"/>
                <a:gd name="T26" fmla="*/ 221 w 618"/>
                <a:gd name="T27" fmla="*/ 50 h 553"/>
                <a:gd name="T28" fmla="*/ 218 w 618"/>
                <a:gd name="T29" fmla="*/ 53 h 553"/>
                <a:gd name="T30" fmla="*/ 213 w 618"/>
                <a:gd name="T31" fmla="*/ 97 h 553"/>
                <a:gd name="T32" fmla="*/ 197 w 618"/>
                <a:gd name="T33" fmla="*/ 155 h 553"/>
                <a:gd name="T34" fmla="*/ 123 w 618"/>
                <a:gd name="T35" fmla="*/ 101 h 553"/>
                <a:gd name="T36" fmla="*/ 122 w 618"/>
                <a:gd name="T37" fmla="*/ 100 h 553"/>
                <a:gd name="T38" fmla="*/ 73 w 618"/>
                <a:gd name="T39" fmla="*/ 78 h 553"/>
                <a:gd name="T40" fmla="*/ 58 w 618"/>
                <a:gd name="T41" fmla="*/ 82 h 553"/>
                <a:gd name="T42" fmla="*/ 2 w 618"/>
                <a:gd name="T43" fmla="*/ 126 h 553"/>
                <a:gd name="T44" fmla="*/ 2 w 618"/>
                <a:gd name="T45" fmla="*/ 127 h 553"/>
                <a:gd name="T46" fmla="*/ 69 w 618"/>
                <a:gd name="T47" fmla="*/ 281 h 553"/>
                <a:gd name="T48" fmla="*/ 85 w 618"/>
                <a:gd name="T49" fmla="*/ 337 h 553"/>
                <a:gd name="T50" fmla="*/ 334 w 618"/>
                <a:gd name="T51" fmla="*/ 517 h 553"/>
                <a:gd name="T52" fmla="*/ 534 w 618"/>
                <a:gd name="T53" fmla="*/ 498 h 553"/>
                <a:gd name="T54" fmla="*/ 535 w 618"/>
                <a:gd name="T55" fmla="*/ 498 h 553"/>
                <a:gd name="T56" fmla="*/ 536 w 618"/>
                <a:gd name="T57" fmla="*/ 497 h 553"/>
                <a:gd name="T58" fmla="*/ 586 w 618"/>
                <a:gd name="T59" fmla="*/ 291 h 5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8"/>
                <a:gd name="T91" fmla="*/ 0 h 553"/>
                <a:gd name="T92" fmla="*/ 618 w 618"/>
                <a:gd name="T93" fmla="*/ 553 h 5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8" h="553">
                  <a:moveTo>
                    <a:pt x="586" y="291"/>
                  </a:moveTo>
                  <a:cubicBezTo>
                    <a:pt x="569" y="244"/>
                    <a:pt x="551" y="211"/>
                    <a:pt x="537" y="182"/>
                  </a:cubicBezTo>
                  <a:cubicBezTo>
                    <a:pt x="514" y="131"/>
                    <a:pt x="514" y="131"/>
                    <a:pt x="514" y="131"/>
                  </a:cubicBezTo>
                  <a:cubicBezTo>
                    <a:pt x="512" y="126"/>
                    <a:pt x="512" y="126"/>
                    <a:pt x="512" y="126"/>
                  </a:cubicBezTo>
                  <a:cubicBezTo>
                    <a:pt x="510" y="128"/>
                    <a:pt x="507" y="130"/>
                    <a:pt x="504" y="132"/>
                  </a:cubicBezTo>
                  <a:cubicBezTo>
                    <a:pt x="504" y="132"/>
                    <a:pt x="504" y="132"/>
                    <a:pt x="504" y="131"/>
                  </a:cubicBezTo>
                  <a:cubicBezTo>
                    <a:pt x="504" y="126"/>
                    <a:pt x="504" y="126"/>
                    <a:pt x="504" y="126"/>
                  </a:cubicBezTo>
                  <a:cubicBezTo>
                    <a:pt x="510" y="97"/>
                    <a:pt x="487" y="64"/>
                    <a:pt x="448" y="35"/>
                  </a:cubicBezTo>
                  <a:cubicBezTo>
                    <a:pt x="400" y="1"/>
                    <a:pt x="353" y="0"/>
                    <a:pt x="338" y="2"/>
                  </a:cubicBezTo>
                  <a:cubicBezTo>
                    <a:pt x="337" y="2"/>
                    <a:pt x="337" y="2"/>
                    <a:pt x="337" y="2"/>
                  </a:cubicBezTo>
                  <a:cubicBezTo>
                    <a:pt x="327" y="20"/>
                    <a:pt x="314" y="69"/>
                    <a:pt x="314" y="69"/>
                  </a:cubicBezTo>
                  <a:cubicBezTo>
                    <a:pt x="313" y="68"/>
                    <a:pt x="313" y="68"/>
                    <a:pt x="313" y="67"/>
                  </a:cubicBezTo>
                  <a:cubicBezTo>
                    <a:pt x="304" y="55"/>
                    <a:pt x="289" y="46"/>
                    <a:pt x="271" y="43"/>
                  </a:cubicBezTo>
                  <a:cubicBezTo>
                    <a:pt x="252" y="39"/>
                    <a:pt x="233" y="42"/>
                    <a:pt x="221" y="50"/>
                  </a:cubicBezTo>
                  <a:cubicBezTo>
                    <a:pt x="220" y="51"/>
                    <a:pt x="219" y="52"/>
                    <a:pt x="218" y="53"/>
                  </a:cubicBezTo>
                  <a:cubicBezTo>
                    <a:pt x="215" y="58"/>
                    <a:pt x="216" y="73"/>
                    <a:pt x="213" y="97"/>
                  </a:cubicBezTo>
                  <a:cubicBezTo>
                    <a:pt x="210" y="116"/>
                    <a:pt x="212" y="147"/>
                    <a:pt x="197" y="155"/>
                  </a:cubicBezTo>
                  <a:cubicBezTo>
                    <a:pt x="183" y="162"/>
                    <a:pt x="142" y="130"/>
                    <a:pt x="123" y="101"/>
                  </a:cubicBezTo>
                  <a:cubicBezTo>
                    <a:pt x="122" y="100"/>
                    <a:pt x="122" y="100"/>
                    <a:pt x="122" y="100"/>
                  </a:cubicBezTo>
                  <a:cubicBezTo>
                    <a:pt x="102" y="80"/>
                    <a:pt x="91" y="76"/>
                    <a:pt x="73" y="78"/>
                  </a:cubicBezTo>
                  <a:cubicBezTo>
                    <a:pt x="68" y="79"/>
                    <a:pt x="63" y="80"/>
                    <a:pt x="58" y="82"/>
                  </a:cubicBezTo>
                  <a:cubicBezTo>
                    <a:pt x="25" y="90"/>
                    <a:pt x="7" y="105"/>
                    <a:pt x="2" y="126"/>
                  </a:cubicBezTo>
                  <a:cubicBezTo>
                    <a:pt x="2" y="127"/>
                    <a:pt x="2" y="127"/>
                    <a:pt x="2" y="127"/>
                  </a:cubicBezTo>
                  <a:cubicBezTo>
                    <a:pt x="0" y="167"/>
                    <a:pt x="32" y="258"/>
                    <a:pt x="69" y="281"/>
                  </a:cubicBezTo>
                  <a:cubicBezTo>
                    <a:pt x="102" y="301"/>
                    <a:pt x="70" y="309"/>
                    <a:pt x="85" y="337"/>
                  </a:cubicBezTo>
                  <a:cubicBezTo>
                    <a:pt x="103" y="373"/>
                    <a:pt x="189" y="481"/>
                    <a:pt x="334" y="517"/>
                  </a:cubicBezTo>
                  <a:cubicBezTo>
                    <a:pt x="481" y="553"/>
                    <a:pt x="509" y="511"/>
                    <a:pt x="534" y="498"/>
                  </a:cubicBezTo>
                  <a:cubicBezTo>
                    <a:pt x="535" y="498"/>
                    <a:pt x="535" y="498"/>
                    <a:pt x="535" y="498"/>
                  </a:cubicBezTo>
                  <a:cubicBezTo>
                    <a:pt x="535" y="498"/>
                    <a:pt x="535" y="498"/>
                    <a:pt x="536" y="497"/>
                  </a:cubicBezTo>
                  <a:cubicBezTo>
                    <a:pt x="594" y="452"/>
                    <a:pt x="618" y="382"/>
                    <a:pt x="586" y="291"/>
                  </a:cubicBezTo>
                  <a:close/>
                </a:path>
              </a:pathLst>
            </a:custGeom>
            <a:solidFill>
              <a:srgbClr val="FBE7E8"/>
            </a:solidFill>
            <a:ln w="9525">
              <a:noFill/>
              <a:round/>
              <a:headEnd/>
              <a:tailEnd/>
            </a:ln>
          </p:spPr>
          <p:txBody>
            <a:bodyPr/>
            <a:lstStyle/>
            <a:p>
              <a:endParaRPr lang="hu-HU"/>
            </a:p>
          </p:txBody>
        </p:sp>
        <p:sp>
          <p:nvSpPr>
            <p:cNvPr id="37183" name="Freeform 178"/>
            <p:cNvSpPr>
              <a:spLocks/>
            </p:cNvSpPr>
            <p:nvPr/>
          </p:nvSpPr>
          <p:spPr bwMode="auto">
            <a:xfrm>
              <a:off x="3587" y="666"/>
              <a:ext cx="101" cy="409"/>
            </a:xfrm>
            <a:custGeom>
              <a:avLst/>
              <a:gdLst>
                <a:gd name="T0" fmla="*/ 0 w 81"/>
                <a:gd name="T1" fmla="*/ 4 h 308"/>
                <a:gd name="T2" fmla="*/ 42 w 81"/>
                <a:gd name="T3" fmla="*/ 92 h 308"/>
                <a:gd name="T4" fmla="*/ 50 w 81"/>
                <a:gd name="T5" fmla="*/ 113 h 308"/>
                <a:gd name="T6" fmla="*/ 14 w 81"/>
                <a:gd name="T7" fmla="*/ 305 h 308"/>
                <a:gd name="T8" fmla="*/ 17 w 81"/>
                <a:gd name="T9" fmla="*/ 308 h 308"/>
                <a:gd name="T10" fmla="*/ 54 w 81"/>
                <a:gd name="T11" fmla="*/ 111 h 308"/>
                <a:gd name="T12" fmla="*/ 47 w 81"/>
                <a:gd name="T13" fmla="*/ 90 h 308"/>
                <a:gd name="T14" fmla="*/ 4 w 81"/>
                <a:gd name="T15" fmla="*/ 0 h 308"/>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308"/>
                <a:gd name="T26" fmla="*/ 81 w 81"/>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308">
                  <a:moveTo>
                    <a:pt x="0" y="4"/>
                  </a:moveTo>
                  <a:cubicBezTo>
                    <a:pt x="12" y="28"/>
                    <a:pt x="29" y="55"/>
                    <a:pt x="42" y="92"/>
                  </a:cubicBezTo>
                  <a:cubicBezTo>
                    <a:pt x="50" y="113"/>
                    <a:pt x="50" y="113"/>
                    <a:pt x="50" y="113"/>
                  </a:cubicBezTo>
                  <a:cubicBezTo>
                    <a:pt x="76" y="188"/>
                    <a:pt x="64" y="253"/>
                    <a:pt x="14" y="305"/>
                  </a:cubicBezTo>
                  <a:cubicBezTo>
                    <a:pt x="17" y="308"/>
                    <a:pt x="17" y="308"/>
                    <a:pt x="17" y="308"/>
                  </a:cubicBezTo>
                  <a:cubicBezTo>
                    <a:pt x="69" y="255"/>
                    <a:pt x="81" y="189"/>
                    <a:pt x="54" y="111"/>
                  </a:cubicBezTo>
                  <a:cubicBezTo>
                    <a:pt x="47" y="90"/>
                    <a:pt x="47" y="90"/>
                    <a:pt x="47" y="90"/>
                  </a:cubicBezTo>
                  <a:cubicBezTo>
                    <a:pt x="34" y="53"/>
                    <a:pt x="16" y="25"/>
                    <a:pt x="4" y="0"/>
                  </a:cubicBezTo>
                </a:path>
              </a:pathLst>
            </a:custGeom>
            <a:solidFill>
              <a:srgbClr val="F3AEB8"/>
            </a:solidFill>
            <a:ln w="9525">
              <a:noFill/>
              <a:round/>
              <a:headEnd/>
              <a:tailEnd/>
            </a:ln>
          </p:spPr>
          <p:txBody>
            <a:bodyPr/>
            <a:lstStyle/>
            <a:p>
              <a:endParaRPr lang="hu-HU"/>
            </a:p>
          </p:txBody>
        </p:sp>
        <p:sp>
          <p:nvSpPr>
            <p:cNvPr id="37184" name="Freeform 179"/>
            <p:cNvSpPr>
              <a:spLocks/>
            </p:cNvSpPr>
            <p:nvPr/>
          </p:nvSpPr>
          <p:spPr bwMode="auto">
            <a:xfrm>
              <a:off x="2896" y="147"/>
              <a:ext cx="161" cy="345"/>
            </a:xfrm>
            <a:custGeom>
              <a:avLst/>
              <a:gdLst>
                <a:gd name="T0" fmla="*/ 6 w 129"/>
                <a:gd name="T1" fmla="*/ 260 h 260"/>
                <a:gd name="T2" fmla="*/ 33 w 129"/>
                <a:gd name="T3" fmla="*/ 225 h 260"/>
                <a:gd name="T4" fmla="*/ 69 w 129"/>
                <a:gd name="T5" fmla="*/ 207 h 260"/>
                <a:gd name="T6" fmla="*/ 80 w 129"/>
                <a:gd name="T7" fmla="*/ 205 h 260"/>
                <a:gd name="T8" fmla="*/ 109 w 129"/>
                <a:gd name="T9" fmla="*/ 213 h 260"/>
                <a:gd name="T10" fmla="*/ 114 w 129"/>
                <a:gd name="T11" fmla="*/ 217 h 260"/>
                <a:gd name="T12" fmla="*/ 115 w 129"/>
                <a:gd name="T13" fmla="*/ 218 h 260"/>
                <a:gd name="T14" fmla="*/ 118 w 129"/>
                <a:gd name="T15" fmla="*/ 220 h 260"/>
                <a:gd name="T16" fmla="*/ 119 w 129"/>
                <a:gd name="T17" fmla="*/ 222 h 260"/>
                <a:gd name="T18" fmla="*/ 122 w 129"/>
                <a:gd name="T19" fmla="*/ 225 h 260"/>
                <a:gd name="T20" fmla="*/ 123 w 129"/>
                <a:gd name="T21" fmla="*/ 226 h 260"/>
                <a:gd name="T22" fmla="*/ 127 w 129"/>
                <a:gd name="T23" fmla="*/ 230 h 260"/>
                <a:gd name="T24" fmla="*/ 129 w 129"/>
                <a:gd name="T25" fmla="*/ 226 h 260"/>
                <a:gd name="T26" fmla="*/ 119 w 129"/>
                <a:gd name="T27" fmla="*/ 34 h 260"/>
                <a:gd name="T28" fmla="*/ 118 w 129"/>
                <a:gd name="T29" fmla="*/ 2 h 260"/>
                <a:gd name="T30" fmla="*/ 61 w 129"/>
                <a:gd name="T31" fmla="*/ 14 h 260"/>
                <a:gd name="T32" fmla="*/ 4 w 129"/>
                <a:gd name="T33" fmla="*/ 0 h 260"/>
                <a:gd name="T34" fmla="*/ 3 w 129"/>
                <a:gd name="T35" fmla="*/ 3 h 260"/>
                <a:gd name="T36" fmla="*/ 1 w 129"/>
                <a:gd name="T37" fmla="*/ 31 h 260"/>
                <a:gd name="T38" fmla="*/ 2 w 129"/>
                <a:gd name="T39" fmla="*/ 157 h 260"/>
                <a:gd name="T40" fmla="*/ 6 w 129"/>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260"/>
                <a:gd name="T65" fmla="*/ 129 w 129"/>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260">
                  <a:moveTo>
                    <a:pt x="6" y="260"/>
                  </a:moveTo>
                  <a:cubicBezTo>
                    <a:pt x="15" y="241"/>
                    <a:pt x="25" y="233"/>
                    <a:pt x="33" y="225"/>
                  </a:cubicBezTo>
                  <a:cubicBezTo>
                    <a:pt x="43" y="215"/>
                    <a:pt x="56" y="207"/>
                    <a:pt x="69" y="207"/>
                  </a:cubicBezTo>
                  <a:cubicBezTo>
                    <a:pt x="81" y="206"/>
                    <a:pt x="72" y="203"/>
                    <a:pt x="80" y="205"/>
                  </a:cubicBezTo>
                  <a:cubicBezTo>
                    <a:pt x="88" y="207"/>
                    <a:pt x="101" y="208"/>
                    <a:pt x="109" y="213"/>
                  </a:cubicBezTo>
                  <a:cubicBezTo>
                    <a:pt x="110" y="214"/>
                    <a:pt x="112" y="215"/>
                    <a:pt x="114" y="217"/>
                  </a:cubicBezTo>
                  <a:cubicBezTo>
                    <a:pt x="114" y="217"/>
                    <a:pt x="114" y="217"/>
                    <a:pt x="115" y="218"/>
                  </a:cubicBezTo>
                  <a:cubicBezTo>
                    <a:pt x="116" y="219"/>
                    <a:pt x="117" y="219"/>
                    <a:pt x="118" y="220"/>
                  </a:cubicBezTo>
                  <a:cubicBezTo>
                    <a:pt x="118" y="221"/>
                    <a:pt x="119" y="221"/>
                    <a:pt x="119" y="222"/>
                  </a:cubicBezTo>
                  <a:cubicBezTo>
                    <a:pt x="120" y="223"/>
                    <a:pt x="121" y="224"/>
                    <a:pt x="122" y="225"/>
                  </a:cubicBezTo>
                  <a:cubicBezTo>
                    <a:pt x="122" y="225"/>
                    <a:pt x="123" y="225"/>
                    <a:pt x="123" y="226"/>
                  </a:cubicBezTo>
                  <a:cubicBezTo>
                    <a:pt x="124" y="227"/>
                    <a:pt x="126" y="229"/>
                    <a:pt x="127" y="230"/>
                  </a:cubicBezTo>
                  <a:cubicBezTo>
                    <a:pt x="129" y="226"/>
                    <a:pt x="129" y="226"/>
                    <a:pt x="129" y="226"/>
                  </a:cubicBezTo>
                  <a:cubicBezTo>
                    <a:pt x="123" y="210"/>
                    <a:pt x="120" y="100"/>
                    <a:pt x="119" y="34"/>
                  </a:cubicBezTo>
                  <a:cubicBezTo>
                    <a:pt x="118" y="14"/>
                    <a:pt x="118" y="10"/>
                    <a:pt x="118" y="2"/>
                  </a:cubicBezTo>
                  <a:cubicBezTo>
                    <a:pt x="114" y="9"/>
                    <a:pt x="90" y="14"/>
                    <a:pt x="61" y="14"/>
                  </a:cubicBezTo>
                  <a:cubicBezTo>
                    <a:pt x="30" y="14"/>
                    <a:pt x="4" y="8"/>
                    <a:pt x="4" y="0"/>
                  </a:cubicBezTo>
                  <a:cubicBezTo>
                    <a:pt x="4" y="0"/>
                    <a:pt x="4" y="2"/>
                    <a:pt x="3" y="3"/>
                  </a:cubicBezTo>
                  <a:cubicBezTo>
                    <a:pt x="2" y="13"/>
                    <a:pt x="2" y="15"/>
                    <a:pt x="1" y="31"/>
                  </a:cubicBezTo>
                  <a:cubicBezTo>
                    <a:pt x="0" y="68"/>
                    <a:pt x="1" y="117"/>
                    <a:pt x="2" y="157"/>
                  </a:cubicBezTo>
                  <a:cubicBezTo>
                    <a:pt x="3" y="186"/>
                    <a:pt x="5" y="230"/>
                    <a:pt x="6" y="260"/>
                  </a:cubicBezTo>
                  <a:close/>
                </a:path>
              </a:pathLst>
            </a:custGeom>
            <a:solidFill>
              <a:srgbClr val="A5C7E0"/>
            </a:solidFill>
            <a:ln w="9525">
              <a:noFill/>
              <a:round/>
              <a:headEnd/>
              <a:tailEnd/>
            </a:ln>
          </p:spPr>
          <p:txBody>
            <a:bodyPr/>
            <a:lstStyle/>
            <a:p>
              <a:endParaRPr lang="hu-HU"/>
            </a:p>
          </p:txBody>
        </p:sp>
        <p:sp>
          <p:nvSpPr>
            <p:cNvPr id="37185" name="Freeform 180"/>
            <p:cNvSpPr>
              <a:spLocks/>
            </p:cNvSpPr>
            <p:nvPr/>
          </p:nvSpPr>
          <p:spPr bwMode="auto">
            <a:xfrm>
              <a:off x="3320" y="1186"/>
              <a:ext cx="155" cy="61"/>
            </a:xfrm>
            <a:custGeom>
              <a:avLst/>
              <a:gdLst>
                <a:gd name="T0" fmla="*/ 40 w 125"/>
                <a:gd name="T1" fmla="*/ 9 h 46"/>
                <a:gd name="T2" fmla="*/ 0 w 125"/>
                <a:gd name="T3" fmla="*/ 0 h 46"/>
                <a:gd name="T4" fmla="*/ 0 w 125"/>
                <a:gd name="T5" fmla="*/ 30 h 46"/>
                <a:gd name="T6" fmla="*/ 0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7" y="6"/>
                    <a:pt x="13" y="3"/>
                    <a:pt x="0" y="0"/>
                  </a:cubicBezTo>
                  <a:cubicBezTo>
                    <a:pt x="0" y="30"/>
                    <a:pt x="0" y="30"/>
                    <a:pt x="0" y="30"/>
                  </a:cubicBezTo>
                  <a:cubicBezTo>
                    <a:pt x="0" y="31"/>
                    <a:pt x="0" y="34"/>
                    <a:pt x="0" y="35"/>
                  </a:cubicBezTo>
                  <a:cubicBezTo>
                    <a:pt x="6" y="41"/>
                    <a:pt x="31" y="46"/>
                    <a:pt x="62" y="46"/>
                  </a:cubicBezTo>
                  <a:cubicBezTo>
                    <a:pt x="91" y="46"/>
                    <a:pt x="116" y="41"/>
                    <a:pt x="123" y="36"/>
                  </a:cubicBezTo>
                  <a:cubicBezTo>
                    <a:pt x="124" y="35"/>
                    <a:pt x="125" y="33"/>
                    <a:pt x="125" y="33"/>
                  </a:cubicBezTo>
                  <a:cubicBezTo>
                    <a:pt x="125" y="21"/>
                    <a:pt x="125" y="21"/>
                    <a:pt x="125" y="21"/>
                  </a:cubicBezTo>
                  <a:cubicBezTo>
                    <a:pt x="101" y="21"/>
                    <a:pt x="73" y="17"/>
                    <a:pt x="40" y="9"/>
                  </a:cubicBezTo>
                  <a:close/>
                </a:path>
              </a:pathLst>
            </a:custGeom>
            <a:solidFill>
              <a:srgbClr val="F79374"/>
            </a:solidFill>
            <a:ln w="9525">
              <a:noFill/>
              <a:round/>
              <a:headEnd/>
              <a:tailEnd/>
            </a:ln>
          </p:spPr>
          <p:txBody>
            <a:bodyPr/>
            <a:lstStyle/>
            <a:p>
              <a:endParaRPr lang="hu-HU"/>
            </a:p>
          </p:txBody>
        </p:sp>
        <p:sp>
          <p:nvSpPr>
            <p:cNvPr id="37186" name="Freeform 181"/>
            <p:cNvSpPr>
              <a:spLocks/>
            </p:cNvSpPr>
            <p:nvPr/>
          </p:nvSpPr>
          <p:spPr bwMode="auto">
            <a:xfrm>
              <a:off x="2956" y="159"/>
              <a:ext cx="39" cy="1"/>
            </a:xfrm>
            <a:custGeom>
              <a:avLst/>
              <a:gdLst>
                <a:gd name="T0" fmla="*/ 0 w 31"/>
                <a:gd name="T1" fmla="*/ 1 h 1"/>
                <a:gd name="T2" fmla="*/ 31 w 31"/>
                <a:gd name="T3" fmla="*/ 0 h 1"/>
                <a:gd name="T4" fmla="*/ 0 60000 65536"/>
                <a:gd name="T5" fmla="*/ 0 60000 65536"/>
                <a:gd name="T6" fmla="*/ 0 w 31"/>
                <a:gd name="T7" fmla="*/ 0 h 1"/>
                <a:gd name="T8" fmla="*/ 31 w 31"/>
                <a:gd name="T9" fmla="*/ 1 h 1"/>
              </a:gdLst>
              <a:ahLst/>
              <a:cxnLst>
                <a:cxn ang="T4">
                  <a:pos x="T0" y="T1"/>
                </a:cxn>
                <a:cxn ang="T5">
                  <a:pos x="T2" y="T3"/>
                </a:cxn>
              </a:cxnLst>
              <a:rect l="T6" t="T7" r="T8" b="T9"/>
              <a:pathLst>
                <a:path w="31" h="1">
                  <a:moveTo>
                    <a:pt x="0" y="1"/>
                  </a:moveTo>
                  <a:cubicBezTo>
                    <a:pt x="5" y="1"/>
                    <a:pt x="26" y="1"/>
                    <a:pt x="31" y="0"/>
                  </a:cubicBezTo>
                </a:path>
              </a:pathLst>
            </a:custGeom>
            <a:solidFill>
              <a:srgbClr val="EEB1D7"/>
            </a:solidFill>
            <a:ln w="9525">
              <a:noFill/>
              <a:round/>
              <a:headEnd/>
              <a:tailEnd/>
            </a:ln>
          </p:spPr>
          <p:txBody>
            <a:bodyPr/>
            <a:lstStyle/>
            <a:p>
              <a:endParaRPr lang="hu-HU"/>
            </a:p>
          </p:txBody>
        </p:sp>
        <p:sp>
          <p:nvSpPr>
            <p:cNvPr id="37187" name="Freeform 182"/>
            <p:cNvSpPr>
              <a:spLocks/>
            </p:cNvSpPr>
            <p:nvPr/>
          </p:nvSpPr>
          <p:spPr bwMode="auto">
            <a:xfrm>
              <a:off x="2951" y="498"/>
              <a:ext cx="477" cy="581"/>
            </a:xfrm>
            <a:custGeom>
              <a:avLst/>
              <a:gdLst>
                <a:gd name="T0" fmla="*/ 279 w 384"/>
                <a:gd name="T1" fmla="*/ 154 h 438"/>
                <a:gd name="T2" fmla="*/ 294 w 384"/>
                <a:gd name="T3" fmla="*/ 249 h 438"/>
                <a:gd name="T4" fmla="*/ 329 w 384"/>
                <a:gd name="T5" fmla="*/ 329 h 438"/>
                <a:gd name="T6" fmla="*/ 356 w 384"/>
                <a:gd name="T7" fmla="*/ 378 h 438"/>
                <a:gd name="T8" fmla="*/ 379 w 384"/>
                <a:gd name="T9" fmla="*/ 410 h 438"/>
                <a:gd name="T10" fmla="*/ 365 w 384"/>
                <a:gd name="T11" fmla="*/ 430 h 438"/>
                <a:gd name="T12" fmla="*/ 320 w 384"/>
                <a:gd name="T13" fmla="*/ 413 h 438"/>
                <a:gd name="T14" fmla="*/ 303 w 384"/>
                <a:gd name="T15" fmla="*/ 397 h 438"/>
                <a:gd name="T16" fmla="*/ 277 w 384"/>
                <a:gd name="T17" fmla="*/ 404 h 438"/>
                <a:gd name="T18" fmla="*/ 259 w 384"/>
                <a:gd name="T19" fmla="*/ 386 h 438"/>
                <a:gd name="T20" fmla="*/ 228 w 384"/>
                <a:gd name="T21" fmla="*/ 374 h 438"/>
                <a:gd name="T22" fmla="*/ 210 w 384"/>
                <a:gd name="T23" fmla="*/ 341 h 438"/>
                <a:gd name="T24" fmla="*/ 183 w 384"/>
                <a:gd name="T25" fmla="*/ 328 h 438"/>
                <a:gd name="T26" fmla="*/ 163 w 384"/>
                <a:gd name="T27" fmla="*/ 321 h 438"/>
                <a:gd name="T28" fmla="*/ 137 w 384"/>
                <a:gd name="T29" fmla="*/ 299 h 438"/>
                <a:gd name="T30" fmla="*/ 122 w 384"/>
                <a:gd name="T31" fmla="*/ 285 h 438"/>
                <a:gd name="T32" fmla="*/ 105 w 384"/>
                <a:gd name="T33" fmla="*/ 255 h 438"/>
                <a:gd name="T34" fmla="*/ 91 w 384"/>
                <a:gd name="T35" fmla="*/ 229 h 438"/>
                <a:gd name="T36" fmla="*/ 85 w 384"/>
                <a:gd name="T37" fmla="*/ 201 h 438"/>
                <a:gd name="T38" fmla="*/ 102 w 384"/>
                <a:gd name="T39" fmla="*/ 196 h 438"/>
                <a:gd name="T40" fmla="*/ 37 w 384"/>
                <a:gd name="T41" fmla="*/ 177 h 438"/>
                <a:gd name="T42" fmla="*/ 19 w 384"/>
                <a:gd name="T43" fmla="*/ 143 h 438"/>
                <a:gd name="T44" fmla="*/ 7 w 384"/>
                <a:gd name="T45" fmla="*/ 118 h 438"/>
                <a:gd name="T46" fmla="*/ 3 w 384"/>
                <a:gd name="T47" fmla="*/ 89 h 438"/>
                <a:gd name="T48" fmla="*/ 17 w 384"/>
                <a:gd name="T49" fmla="*/ 52 h 438"/>
                <a:gd name="T50" fmla="*/ 62 w 384"/>
                <a:gd name="T51" fmla="*/ 42 h 438"/>
                <a:gd name="T52" fmla="*/ 117 w 384"/>
                <a:gd name="T53" fmla="*/ 90 h 438"/>
                <a:gd name="T54" fmla="*/ 134 w 384"/>
                <a:gd name="T55" fmla="*/ 113 h 438"/>
                <a:gd name="T56" fmla="*/ 159 w 384"/>
                <a:gd name="T57" fmla="*/ 176 h 438"/>
                <a:gd name="T58" fmla="*/ 171 w 384"/>
                <a:gd name="T59" fmla="*/ 152 h 438"/>
                <a:gd name="T60" fmla="*/ 181 w 384"/>
                <a:gd name="T61" fmla="*/ 132 h 438"/>
                <a:gd name="T62" fmla="*/ 195 w 384"/>
                <a:gd name="T63" fmla="*/ 112 h 438"/>
                <a:gd name="T64" fmla="*/ 201 w 384"/>
                <a:gd name="T65" fmla="*/ 91 h 438"/>
                <a:gd name="T66" fmla="*/ 208 w 384"/>
                <a:gd name="T67" fmla="*/ 68 h 438"/>
                <a:gd name="T68" fmla="*/ 211 w 384"/>
                <a:gd name="T69" fmla="*/ 53 h 438"/>
                <a:gd name="T70" fmla="*/ 215 w 384"/>
                <a:gd name="T71" fmla="*/ 7 h 438"/>
                <a:gd name="T72" fmla="*/ 282 w 384"/>
                <a:gd name="T73" fmla="*/ 19 h 438"/>
                <a:gd name="T74" fmla="*/ 280 w 384"/>
                <a:gd name="T75" fmla="*/ 55 h 438"/>
                <a:gd name="T76" fmla="*/ 277 w 384"/>
                <a:gd name="T77" fmla="*/ 76 h 438"/>
                <a:gd name="T78" fmla="*/ 277 w 384"/>
                <a:gd name="T79" fmla="*/ 88 h 4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4"/>
                <a:gd name="T121" fmla="*/ 0 h 438"/>
                <a:gd name="T122" fmla="*/ 384 w 384"/>
                <a:gd name="T123" fmla="*/ 438 h 4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4" h="438">
                  <a:moveTo>
                    <a:pt x="277" y="88"/>
                  </a:moveTo>
                  <a:cubicBezTo>
                    <a:pt x="278" y="104"/>
                    <a:pt x="272" y="140"/>
                    <a:pt x="279" y="154"/>
                  </a:cubicBezTo>
                  <a:cubicBezTo>
                    <a:pt x="285" y="169"/>
                    <a:pt x="285" y="178"/>
                    <a:pt x="288" y="190"/>
                  </a:cubicBezTo>
                  <a:cubicBezTo>
                    <a:pt x="291" y="202"/>
                    <a:pt x="288" y="235"/>
                    <a:pt x="294" y="249"/>
                  </a:cubicBezTo>
                  <a:cubicBezTo>
                    <a:pt x="300" y="264"/>
                    <a:pt x="302" y="271"/>
                    <a:pt x="307" y="279"/>
                  </a:cubicBezTo>
                  <a:cubicBezTo>
                    <a:pt x="311" y="287"/>
                    <a:pt x="319" y="317"/>
                    <a:pt x="329" y="329"/>
                  </a:cubicBezTo>
                  <a:cubicBezTo>
                    <a:pt x="340" y="342"/>
                    <a:pt x="340" y="352"/>
                    <a:pt x="347" y="358"/>
                  </a:cubicBezTo>
                  <a:cubicBezTo>
                    <a:pt x="354" y="365"/>
                    <a:pt x="351" y="372"/>
                    <a:pt x="356" y="378"/>
                  </a:cubicBezTo>
                  <a:cubicBezTo>
                    <a:pt x="362" y="384"/>
                    <a:pt x="365" y="385"/>
                    <a:pt x="369" y="389"/>
                  </a:cubicBezTo>
                  <a:cubicBezTo>
                    <a:pt x="373" y="394"/>
                    <a:pt x="382" y="403"/>
                    <a:pt x="379" y="410"/>
                  </a:cubicBezTo>
                  <a:cubicBezTo>
                    <a:pt x="376" y="417"/>
                    <a:pt x="384" y="434"/>
                    <a:pt x="379" y="436"/>
                  </a:cubicBezTo>
                  <a:cubicBezTo>
                    <a:pt x="374" y="438"/>
                    <a:pt x="375" y="433"/>
                    <a:pt x="365" y="430"/>
                  </a:cubicBezTo>
                  <a:cubicBezTo>
                    <a:pt x="354" y="427"/>
                    <a:pt x="344" y="421"/>
                    <a:pt x="339" y="423"/>
                  </a:cubicBezTo>
                  <a:cubicBezTo>
                    <a:pt x="334" y="425"/>
                    <a:pt x="319" y="419"/>
                    <a:pt x="320" y="413"/>
                  </a:cubicBezTo>
                  <a:cubicBezTo>
                    <a:pt x="321" y="406"/>
                    <a:pt x="316" y="403"/>
                    <a:pt x="316" y="403"/>
                  </a:cubicBezTo>
                  <a:cubicBezTo>
                    <a:pt x="316" y="403"/>
                    <a:pt x="307" y="397"/>
                    <a:pt x="303" y="397"/>
                  </a:cubicBezTo>
                  <a:cubicBezTo>
                    <a:pt x="300" y="397"/>
                    <a:pt x="296" y="394"/>
                    <a:pt x="290" y="396"/>
                  </a:cubicBezTo>
                  <a:cubicBezTo>
                    <a:pt x="284" y="398"/>
                    <a:pt x="280" y="405"/>
                    <a:pt x="277" y="404"/>
                  </a:cubicBezTo>
                  <a:cubicBezTo>
                    <a:pt x="273" y="403"/>
                    <a:pt x="269" y="402"/>
                    <a:pt x="266" y="398"/>
                  </a:cubicBezTo>
                  <a:cubicBezTo>
                    <a:pt x="263" y="394"/>
                    <a:pt x="266" y="390"/>
                    <a:pt x="259" y="386"/>
                  </a:cubicBezTo>
                  <a:cubicBezTo>
                    <a:pt x="252" y="381"/>
                    <a:pt x="259" y="373"/>
                    <a:pt x="247" y="375"/>
                  </a:cubicBezTo>
                  <a:cubicBezTo>
                    <a:pt x="236" y="377"/>
                    <a:pt x="237" y="384"/>
                    <a:pt x="228" y="374"/>
                  </a:cubicBezTo>
                  <a:cubicBezTo>
                    <a:pt x="218" y="364"/>
                    <a:pt x="218" y="358"/>
                    <a:pt x="215" y="355"/>
                  </a:cubicBezTo>
                  <a:cubicBezTo>
                    <a:pt x="212" y="352"/>
                    <a:pt x="215" y="345"/>
                    <a:pt x="210" y="341"/>
                  </a:cubicBezTo>
                  <a:cubicBezTo>
                    <a:pt x="205" y="337"/>
                    <a:pt x="205" y="329"/>
                    <a:pt x="199" y="329"/>
                  </a:cubicBezTo>
                  <a:cubicBezTo>
                    <a:pt x="192" y="329"/>
                    <a:pt x="183" y="328"/>
                    <a:pt x="183" y="328"/>
                  </a:cubicBezTo>
                  <a:cubicBezTo>
                    <a:pt x="183" y="328"/>
                    <a:pt x="184" y="328"/>
                    <a:pt x="174" y="325"/>
                  </a:cubicBezTo>
                  <a:cubicBezTo>
                    <a:pt x="163" y="321"/>
                    <a:pt x="169" y="332"/>
                    <a:pt x="163" y="321"/>
                  </a:cubicBezTo>
                  <a:cubicBezTo>
                    <a:pt x="158" y="309"/>
                    <a:pt x="161" y="298"/>
                    <a:pt x="153" y="298"/>
                  </a:cubicBezTo>
                  <a:cubicBezTo>
                    <a:pt x="145" y="298"/>
                    <a:pt x="137" y="299"/>
                    <a:pt x="137" y="299"/>
                  </a:cubicBezTo>
                  <a:cubicBezTo>
                    <a:pt x="126" y="295"/>
                    <a:pt x="126" y="295"/>
                    <a:pt x="126" y="295"/>
                  </a:cubicBezTo>
                  <a:cubicBezTo>
                    <a:pt x="126" y="295"/>
                    <a:pt x="125" y="290"/>
                    <a:pt x="122" y="285"/>
                  </a:cubicBezTo>
                  <a:cubicBezTo>
                    <a:pt x="119" y="280"/>
                    <a:pt x="123" y="278"/>
                    <a:pt x="118" y="270"/>
                  </a:cubicBezTo>
                  <a:cubicBezTo>
                    <a:pt x="112" y="263"/>
                    <a:pt x="112" y="260"/>
                    <a:pt x="105" y="255"/>
                  </a:cubicBezTo>
                  <a:cubicBezTo>
                    <a:pt x="98" y="250"/>
                    <a:pt x="99" y="243"/>
                    <a:pt x="96" y="240"/>
                  </a:cubicBezTo>
                  <a:cubicBezTo>
                    <a:pt x="93" y="237"/>
                    <a:pt x="94" y="234"/>
                    <a:pt x="91" y="229"/>
                  </a:cubicBezTo>
                  <a:cubicBezTo>
                    <a:pt x="89" y="226"/>
                    <a:pt x="77" y="217"/>
                    <a:pt x="74" y="210"/>
                  </a:cubicBezTo>
                  <a:cubicBezTo>
                    <a:pt x="72" y="205"/>
                    <a:pt x="78" y="200"/>
                    <a:pt x="85" y="201"/>
                  </a:cubicBezTo>
                  <a:cubicBezTo>
                    <a:pt x="108" y="202"/>
                    <a:pt x="130" y="220"/>
                    <a:pt x="149" y="229"/>
                  </a:cubicBezTo>
                  <a:cubicBezTo>
                    <a:pt x="149" y="229"/>
                    <a:pt x="133" y="213"/>
                    <a:pt x="102" y="196"/>
                  </a:cubicBezTo>
                  <a:cubicBezTo>
                    <a:pt x="67" y="177"/>
                    <a:pt x="55" y="191"/>
                    <a:pt x="50" y="189"/>
                  </a:cubicBezTo>
                  <a:cubicBezTo>
                    <a:pt x="45" y="187"/>
                    <a:pt x="44" y="185"/>
                    <a:pt x="37" y="177"/>
                  </a:cubicBezTo>
                  <a:cubicBezTo>
                    <a:pt x="31" y="170"/>
                    <a:pt x="26" y="161"/>
                    <a:pt x="22" y="154"/>
                  </a:cubicBezTo>
                  <a:cubicBezTo>
                    <a:pt x="18" y="147"/>
                    <a:pt x="21" y="149"/>
                    <a:pt x="19" y="143"/>
                  </a:cubicBezTo>
                  <a:cubicBezTo>
                    <a:pt x="17" y="138"/>
                    <a:pt x="18" y="138"/>
                    <a:pt x="14" y="132"/>
                  </a:cubicBezTo>
                  <a:cubicBezTo>
                    <a:pt x="9" y="126"/>
                    <a:pt x="7" y="126"/>
                    <a:pt x="7" y="118"/>
                  </a:cubicBezTo>
                  <a:cubicBezTo>
                    <a:pt x="7" y="110"/>
                    <a:pt x="10" y="112"/>
                    <a:pt x="5" y="106"/>
                  </a:cubicBezTo>
                  <a:cubicBezTo>
                    <a:pt x="0" y="99"/>
                    <a:pt x="3" y="95"/>
                    <a:pt x="3" y="89"/>
                  </a:cubicBezTo>
                  <a:cubicBezTo>
                    <a:pt x="3" y="83"/>
                    <a:pt x="2" y="80"/>
                    <a:pt x="1" y="73"/>
                  </a:cubicBezTo>
                  <a:cubicBezTo>
                    <a:pt x="5" y="63"/>
                    <a:pt x="7" y="58"/>
                    <a:pt x="17" y="52"/>
                  </a:cubicBezTo>
                  <a:cubicBezTo>
                    <a:pt x="24" y="49"/>
                    <a:pt x="40" y="46"/>
                    <a:pt x="48" y="44"/>
                  </a:cubicBezTo>
                  <a:cubicBezTo>
                    <a:pt x="58" y="42"/>
                    <a:pt x="55" y="41"/>
                    <a:pt x="62" y="42"/>
                  </a:cubicBezTo>
                  <a:cubicBezTo>
                    <a:pt x="69" y="43"/>
                    <a:pt x="78" y="43"/>
                    <a:pt x="83" y="45"/>
                  </a:cubicBezTo>
                  <a:cubicBezTo>
                    <a:pt x="102" y="52"/>
                    <a:pt x="104" y="77"/>
                    <a:pt x="117" y="90"/>
                  </a:cubicBezTo>
                  <a:cubicBezTo>
                    <a:pt x="120" y="94"/>
                    <a:pt x="124" y="95"/>
                    <a:pt x="127" y="100"/>
                  </a:cubicBezTo>
                  <a:cubicBezTo>
                    <a:pt x="130" y="104"/>
                    <a:pt x="130" y="109"/>
                    <a:pt x="134" y="113"/>
                  </a:cubicBezTo>
                  <a:cubicBezTo>
                    <a:pt x="139" y="119"/>
                    <a:pt x="158" y="119"/>
                    <a:pt x="156" y="129"/>
                  </a:cubicBezTo>
                  <a:cubicBezTo>
                    <a:pt x="159" y="140"/>
                    <a:pt x="151" y="155"/>
                    <a:pt x="159" y="176"/>
                  </a:cubicBezTo>
                  <a:cubicBezTo>
                    <a:pt x="167" y="198"/>
                    <a:pt x="181" y="206"/>
                    <a:pt x="181" y="206"/>
                  </a:cubicBezTo>
                  <a:cubicBezTo>
                    <a:pt x="173" y="181"/>
                    <a:pt x="159" y="168"/>
                    <a:pt x="171" y="152"/>
                  </a:cubicBezTo>
                  <a:cubicBezTo>
                    <a:pt x="182" y="137"/>
                    <a:pt x="178" y="139"/>
                    <a:pt x="182" y="130"/>
                  </a:cubicBezTo>
                  <a:cubicBezTo>
                    <a:pt x="181" y="132"/>
                    <a:pt x="181" y="132"/>
                    <a:pt x="181" y="132"/>
                  </a:cubicBezTo>
                  <a:cubicBezTo>
                    <a:pt x="181" y="129"/>
                    <a:pt x="182" y="122"/>
                    <a:pt x="183" y="119"/>
                  </a:cubicBezTo>
                  <a:cubicBezTo>
                    <a:pt x="186" y="115"/>
                    <a:pt x="192" y="116"/>
                    <a:pt x="195" y="112"/>
                  </a:cubicBezTo>
                  <a:cubicBezTo>
                    <a:pt x="200" y="104"/>
                    <a:pt x="194" y="97"/>
                    <a:pt x="202" y="90"/>
                  </a:cubicBezTo>
                  <a:cubicBezTo>
                    <a:pt x="201" y="91"/>
                    <a:pt x="201" y="91"/>
                    <a:pt x="201" y="91"/>
                  </a:cubicBezTo>
                  <a:cubicBezTo>
                    <a:pt x="213" y="85"/>
                    <a:pt x="240" y="71"/>
                    <a:pt x="240" y="61"/>
                  </a:cubicBezTo>
                  <a:cubicBezTo>
                    <a:pt x="233" y="76"/>
                    <a:pt x="213" y="73"/>
                    <a:pt x="208" y="68"/>
                  </a:cubicBezTo>
                  <a:cubicBezTo>
                    <a:pt x="205" y="67"/>
                    <a:pt x="209" y="61"/>
                    <a:pt x="209" y="61"/>
                  </a:cubicBezTo>
                  <a:cubicBezTo>
                    <a:pt x="207" y="58"/>
                    <a:pt x="212" y="55"/>
                    <a:pt x="211" y="53"/>
                  </a:cubicBezTo>
                  <a:cubicBezTo>
                    <a:pt x="210" y="50"/>
                    <a:pt x="210" y="46"/>
                    <a:pt x="210" y="41"/>
                  </a:cubicBezTo>
                  <a:cubicBezTo>
                    <a:pt x="211" y="28"/>
                    <a:pt x="213" y="13"/>
                    <a:pt x="215" y="7"/>
                  </a:cubicBezTo>
                  <a:cubicBezTo>
                    <a:pt x="225" y="2"/>
                    <a:pt x="238" y="0"/>
                    <a:pt x="252" y="3"/>
                  </a:cubicBezTo>
                  <a:cubicBezTo>
                    <a:pt x="265" y="5"/>
                    <a:pt x="275" y="11"/>
                    <a:pt x="282" y="19"/>
                  </a:cubicBezTo>
                  <a:cubicBezTo>
                    <a:pt x="281" y="25"/>
                    <a:pt x="280" y="33"/>
                    <a:pt x="280" y="43"/>
                  </a:cubicBezTo>
                  <a:cubicBezTo>
                    <a:pt x="277" y="45"/>
                    <a:pt x="282" y="51"/>
                    <a:pt x="280" y="55"/>
                  </a:cubicBezTo>
                  <a:cubicBezTo>
                    <a:pt x="278" y="60"/>
                    <a:pt x="281" y="60"/>
                    <a:pt x="280" y="69"/>
                  </a:cubicBezTo>
                  <a:cubicBezTo>
                    <a:pt x="279" y="78"/>
                    <a:pt x="282" y="77"/>
                    <a:pt x="277" y="76"/>
                  </a:cubicBezTo>
                  <a:cubicBezTo>
                    <a:pt x="266" y="76"/>
                    <a:pt x="246" y="75"/>
                    <a:pt x="242" y="61"/>
                  </a:cubicBezTo>
                  <a:cubicBezTo>
                    <a:pt x="241" y="75"/>
                    <a:pt x="261" y="84"/>
                    <a:pt x="277" y="88"/>
                  </a:cubicBezTo>
                  <a:close/>
                </a:path>
              </a:pathLst>
            </a:custGeom>
            <a:solidFill>
              <a:srgbClr val="DB8995"/>
            </a:solidFill>
            <a:ln w="9525">
              <a:noFill/>
              <a:round/>
              <a:headEnd/>
              <a:tailEnd/>
            </a:ln>
          </p:spPr>
          <p:txBody>
            <a:bodyPr/>
            <a:lstStyle/>
            <a:p>
              <a:endParaRPr lang="hu-HU"/>
            </a:p>
          </p:txBody>
        </p:sp>
        <p:sp>
          <p:nvSpPr>
            <p:cNvPr id="37188" name="Freeform 183"/>
            <p:cNvSpPr>
              <a:spLocks/>
            </p:cNvSpPr>
            <p:nvPr/>
          </p:nvSpPr>
          <p:spPr bwMode="auto">
            <a:xfrm>
              <a:off x="2978" y="598"/>
              <a:ext cx="393" cy="409"/>
            </a:xfrm>
            <a:custGeom>
              <a:avLst/>
              <a:gdLst>
                <a:gd name="T0" fmla="*/ 39 w 316"/>
                <a:gd name="T1" fmla="*/ 110 h 309"/>
                <a:gd name="T2" fmla="*/ 12 w 316"/>
                <a:gd name="T3" fmla="*/ 64 h 309"/>
                <a:gd name="T4" fmla="*/ 8 w 316"/>
                <a:gd name="T5" fmla="*/ 26 h 309"/>
                <a:gd name="T6" fmla="*/ 71 w 316"/>
                <a:gd name="T7" fmla="*/ 20 h 309"/>
                <a:gd name="T8" fmla="*/ 80 w 316"/>
                <a:gd name="T9" fmla="*/ 36 h 309"/>
                <a:gd name="T10" fmla="*/ 100 w 316"/>
                <a:gd name="T11" fmla="*/ 48 h 309"/>
                <a:gd name="T12" fmla="*/ 121 w 316"/>
                <a:gd name="T13" fmla="*/ 80 h 309"/>
                <a:gd name="T14" fmla="*/ 158 w 316"/>
                <a:gd name="T15" fmla="*/ 130 h 309"/>
                <a:gd name="T16" fmla="*/ 167 w 316"/>
                <a:gd name="T17" fmla="*/ 71 h 309"/>
                <a:gd name="T18" fmla="*/ 189 w 316"/>
                <a:gd name="T19" fmla="*/ 31 h 309"/>
                <a:gd name="T20" fmla="*/ 211 w 316"/>
                <a:gd name="T21" fmla="*/ 7 h 309"/>
                <a:gd name="T22" fmla="*/ 223 w 316"/>
                <a:gd name="T23" fmla="*/ 7 h 309"/>
                <a:gd name="T24" fmla="*/ 233 w 316"/>
                <a:gd name="T25" fmla="*/ 24 h 309"/>
                <a:gd name="T26" fmla="*/ 237 w 316"/>
                <a:gd name="T27" fmla="*/ 52 h 309"/>
                <a:gd name="T28" fmla="*/ 251 w 316"/>
                <a:gd name="T29" fmla="*/ 123 h 309"/>
                <a:gd name="T30" fmla="*/ 254 w 316"/>
                <a:gd name="T31" fmla="*/ 186 h 309"/>
                <a:gd name="T32" fmla="*/ 284 w 316"/>
                <a:gd name="T33" fmla="*/ 257 h 309"/>
                <a:gd name="T34" fmla="*/ 304 w 316"/>
                <a:gd name="T35" fmla="*/ 285 h 309"/>
                <a:gd name="T36" fmla="*/ 304 w 316"/>
                <a:gd name="T37" fmla="*/ 304 h 309"/>
                <a:gd name="T38" fmla="*/ 258 w 316"/>
                <a:gd name="T39" fmla="*/ 288 h 309"/>
                <a:gd name="T40" fmla="*/ 207 w 316"/>
                <a:gd name="T41" fmla="*/ 261 h 309"/>
                <a:gd name="T42" fmla="*/ 188 w 316"/>
                <a:gd name="T43" fmla="*/ 235 h 309"/>
                <a:gd name="T44" fmla="*/ 161 w 316"/>
                <a:gd name="T45" fmla="*/ 222 h 309"/>
                <a:gd name="T46" fmla="*/ 154 w 316"/>
                <a:gd name="T47" fmla="*/ 210 h 309"/>
                <a:gd name="T48" fmla="*/ 139 w 316"/>
                <a:gd name="T49" fmla="*/ 202 h 309"/>
                <a:gd name="T50" fmla="*/ 122 w 316"/>
                <a:gd name="T51" fmla="*/ 193 h 309"/>
                <a:gd name="T52" fmla="*/ 105 w 316"/>
                <a:gd name="T53" fmla="*/ 187 h 309"/>
                <a:gd name="T54" fmla="*/ 99 w 316"/>
                <a:gd name="T55" fmla="*/ 163 h 309"/>
                <a:gd name="T56" fmla="*/ 136 w 316"/>
                <a:gd name="T57" fmla="*/ 156 h 309"/>
                <a:gd name="T58" fmla="*/ 54 w 316"/>
                <a:gd name="T59" fmla="*/ 97 h 3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6"/>
                <a:gd name="T91" fmla="*/ 0 h 309"/>
                <a:gd name="T92" fmla="*/ 316 w 316"/>
                <a:gd name="T93" fmla="*/ 309 h 3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6" h="309">
                  <a:moveTo>
                    <a:pt x="39" y="110"/>
                  </a:moveTo>
                  <a:cubicBezTo>
                    <a:pt x="23" y="103"/>
                    <a:pt x="18" y="78"/>
                    <a:pt x="12" y="64"/>
                  </a:cubicBezTo>
                  <a:cubicBezTo>
                    <a:pt x="7" y="51"/>
                    <a:pt x="0" y="39"/>
                    <a:pt x="8" y="26"/>
                  </a:cubicBezTo>
                  <a:cubicBezTo>
                    <a:pt x="19" y="9"/>
                    <a:pt x="58" y="5"/>
                    <a:pt x="71" y="20"/>
                  </a:cubicBezTo>
                  <a:cubicBezTo>
                    <a:pt x="75" y="25"/>
                    <a:pt x="76" y="32"/>
                    <a:pt x="80" y="36"/>
                  </a:cubicBezTo>
                  <a:cubicBezTo>
                    <a:pt x="85" y="41"/>
                    <a:pt x="94" y="43"/>
                    <a:pt x="100" y="48"/>
                  </a:cubicBezTo>
                  <a:cubicBezTo>
                    <a:pt x="110" y="56"/>
                    <a:pt x="117" y="68"/>
                    <a:pt x="121" y="80"/>
                  </a:cubicBezTo>
                  <a:cubicBezTo>
                    <a:pt x="127" y="100"/>
                    <a:pt x="140" y="120"/>
                    <a:pt x="158" y="130"/>
                  </a:cubicBezTo>
                  <a:cubicBezTo>
                    <a:pt x="150" y="114"/>
                    <a:pt x="154" y="84"/>
                    <a:pt x="167" y="71"/>
                  </a:cubicBezTo>
                  <a:cubicBezTo>
                    <a:pt x="183" y="56"/>
                    <a:pt x="183" y="53"/>
                    <a:pt x="189" y="31"/>
                  </a:cubicBezTo>
                  <a:cubicBezTo>
                    <a:pt x="191" y="23"/>
                    <a:pt x="204" y="13"/>
                    <a:pt x="211" y="7"/>
                  </a:cubicBezTo>
                  <a:cubicBezTo>
                    <a:pt x="217" y="2"/>
                    <a:pt x="218" y="0"/>
                    <a:pt x="223" y="7"/>
                  </a:cubicBezTo>
                  <a:cubicBezTo>
                    <a:pt x="227" y="11"/>
                    <a:pt x="231" y="19"/>
                    <a:pt x="233" y="24"/>
                  </a:cubicBezTo>
                  <a:cubicBezTo>
                    <a:pt x="238" y="39"/>
                    <a:pt x="238" y="37"/>
                    <a:pt x="237" y="52"/>
                  </a:cubicBezTo>
                  <a:cubicBezTo>
                    <a:pt x="235" y="76"/>
                    <a:pt x="247" y="100"/>
                    <a:pt x="251" y="123"/>
                  </a:cubicBezTo>
                  <a:cubicBezTo>
                    <a:pt x="254" y="145"/>
                    <a:pt x="248" y="165"/>
                    <a:pt x="254" y="186"/>
                  </a:cubicBezTo>
                  <a:cubicBezTo>
                    <a:pt x="261" y="210"/>
                    <a:pt x="271" y="236"/>
                    <a:pt x="284" y="257"/>
                  </a:cubicBezTo>
                  <a:cubicBezTo>
                    <a:pt x="291" y="266"/>
                    <a:pt x="298" y="275"/>
                    <a:pt x="304" y="285"/>
                  </a:cubicBezTo>
                  <a:cubicBezTo>
                    <a:pt x="309" y="293"/>
                    <a:pt x="316" y="301"/>
                    <a:pt x="304" y="304"/>
                  </a:cubicBezTo>
                  <a:cubicBezTo>
                    <a:pt x="285" y="309"/>
                    <a:pt x="276" y="290"/>
                    <a:pt x="258" y="288"/>
                  </a:cubicBezTo>
                  <a:cubicBezTo>
                    <a:pt x="238" y="286"/>
                    <a:pt x="218" y="279"/>
                    <a:pt x="207" y="261"/>
                  </a:cubicBezTo>
                  <a:cubicBezTo>
                    <a:pt x="201" y="250"/>
                    <a:pt x="199" y="241"/>
                    <a:pt x="188" y="235"/>
                  </a:cubicBezTo>
                  <a:cubicBezTo>
                    <a:pt x="178" y="230"/>
                    <a:pt x="166" y="230"/>
                    <a:pt x="161" y="222"/>
                  </a:cubicBezTo>
                  <a:cubicBezTo>
                    <a:pt x="159" y="218"/>
                    <a:pt x="158" y="214"/>
                    <a:pt x="154" y="210"/>
                  </a:cubicBezTo>
                  <a:cubicBezTo>
                    <a:pt x="150" y="206"/>
                    <a:pt x="144" y="205"/>
                    <a:pt x="139" y="202"/>
                  </a:cubicBezTo>
                  <a:cubicBezTo>
                    <a:pt x="133" y="199"/>
                    <a:pt x="128" y="196"/>
                    <a:pt x="122" y="193"/>
                  </a:cubicBezTo>
                  <a:cubicBezTo>
                    <a:pt x="117" y="191"/>
                    <a:pt x="110" y="191"/>
                    <a:pt x="105" y="187"/>
                  </a:cubicBezTo>
                  <a:cubicBezTo>
                    <a:pt x="100" y="183"/>
                    <a:pt x="95" y="169"/>
                    <a:pt x="99" y="163"/>
                  </a:cubicBezTo>
                  <a:cubicBezTo>
                    <a:pt x="103" y="158"/>
                    <a:pt x="131" y="162"/>
                    <a:pt x="136" y="156"/>
                  </a:cubicBezTo>
                  <a:cubicBezTo>
                    <a:pt x="115" y="141"/>
                    <a:pt x="84" y="93"/>
                    <a:pt x="54" y="97"/>
                  </a:cubicBezTo>
                </a:path>
              </a:pathLst>
            </a:custGeom>
            <a:solidFill>
              <a:srgbClr val="E29CA7"/>
            </a:solidFill>
            <a:ln w="9525">
              <a:noFill/>
              <a:round/>
              <a:headEnd/>
              <a:tailEnd/>
            </a:ln>
          </p:spPr>
          <p:txBody>
            <a:bodyPr/>
            <a:lstStyle/>
            <a:p>
              <a:endParaRPr lang="hu-HU"/>
            </a:p>
          </p:txBody>
        </p:sp>
        <p:sp>
          <p:nvSpPr>
            <p:cNvPr id="37189" name="Freeform 184"/>
            <p:cNvSpPr>
              <a:spLocks/>
            </p:cNvSpPr>
            <p:nvPr/>
          </p:nvSpPr>
          <p:spPr bwMode="auto">
            <a:xfrm>
              <a:off x="3157" y="702"/>
              <a:ext cx="147" cy="161"/>
            </a:xfrm>
            <a:custGeom>
              <a:avLst/>
              <a:gdLst>
                <a:gd name="T0" fmla="*/ 10 w 118"/>
                <a:gd name="T1" fmla="*/ 0 h 121"/>
                <a:gd name="T2" fmla="*/ 44 w 118"/>
                <a:gd name="T3" fmla="*/ 58 h 121"/>
                <a:gd name="T4" fmla="*/ 75 w 118"/>
                <a:gd name="T5" fmla="*/ 69 h 121"/>
                <a:gd name="T6" fmla="*/ 111 w 118"/>
                <a:gd name="T7" fmla="*/ 72 h 121"/>
                <a:gd name="T8" fmla="*/ 108 w 118"/>
                <a:gd name="T9" fmla="*/ 109 h 121"/>
                <a:gd name="T10" fmla="*/ 42 w 118"/>
                <a:gd name="T11" fmla="*/ 98 h 121"/>
                <a:gd name="T12" fmla="*/ 11 w 118"/>
                <a:gd name="T13" fmla="*/ 64 h 121"/>
                <a:gd name="T14" fmla="*/ 14 w 118"/>
                <a:gd name="T15" fmla="*/ 50 h 121"/>
                <a:gd name="T16" fmla="*/ 0 w 118"/>
                <a:gd name="T17" fmla="*/ 12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121"/>
                <a:gd name="T29" fmla="*/ 118 w 118"/>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121">
                  <a:moveTo>
                    <a:pt x="10" y="0"/>
                  </a:moveTo>
                  <a:cubicBezTo>
                    <a:pt x="0" y="13"/>
                    <a:pt x="34" y="51"/>
                    <a:pt x="44" y="58"/>
                  </a:cubicBezTo>
                  <a:cubicBezTo>
                    <a:pt x="53" y="65"/>
                    <a:pt x="65" y="68"/>
                    <a:pt x="75" y="69"/>
                  </a:cubicBezTo>
                  <a:cubicBezTo>
                    <a:pt x="82" y="70"/>
                    <a:pt x="105" y="68"/>
                    <a:pt x="111" y="72"/>
                  </a:cubicBezTo>
                  <a:cubicBezTo>
                    <a:pt x="118" y="77"/>
                    <a:pt x="114" y="102"/>
                    <a:pt x="108" y="109"/>
                  </a:cubicBezTo>
                  <a:cubicBezTo>
                    <a:pt x="96" y="121"/>
                    <a:pt x="54" y="105"/>
                    <a:pt x="42" y="98"/>
                  </a:cubicBezTo>
                  <a:cubicBezTo>
                    <a:pt x="27" y="89"/>
                    <a:pt x="21" y="77"/>
                    <a:pt x="11" y="64"/>
                  </a:cubicBezTo>
                  <a:cubicBezTo>
                    <a:pt x="5" y="58"/>
                    <a:pt x="16" y="60"/>
                    <a:pt x="14" y="50"/>
                  </a:cubicBezTo>
                  <a:cubicBezTo>
                    <a:pt x="13" y="43"/>
                    <a:pt x="3" y="20"/>
                    <a:pt x="0" y="12"/>
                  </a:cubicBezTo>
                </a:path>
              </a:pathLst>
            </a:custGeom>
            <a:solidFill>
              <a:srgbClr val="DB8995"/>
            </a:solidFill>
            <a:ln w="9525">
              <a:noFill/>
              <a:round/>
              <a:headEnd/>
              <a:tailEnd/>
            </a:ln>
          </p:spPr>
          <p:txBody>
            <a:bodyPr/>
            <a:lstStyle/>
            <a:p>
              <a:endParaRPr lang="hu-HU"/>
            </a:p>
          </p:txBody>
        </p:sp>
        <p:sp>
          <p:nvSpPr>
            <p:cNvPr id="37190" name="Freeform 185"/>
            <p:cNvSpPr>
              <a:spLocks/>
            </p:cNvSpPr>
            <p:nvPr/>
          </p:nvSpPr>
          <p:spPr bwMode="auto">
            <a:xfrm>
              <a:off x="2813" y="253"/>
              <a:ext cx="60" cy="31"/>
            </a:xfrm>
            <a:custGeom>
              <a:avLst/>
              <a:gdLst>
                <a:gd name="T0" fmla="*/ 48 w 48"/>
                <a:gd name="T1" fmla="*/ 0 h 23"/>
                <a:gd name="T2" fmla="*/ 10 w 48"/>
                <a:gd name="T3" fmla="*/ 4 h 23"/>
                <a:gd name="T4" fmla="*/ 0 w 48"/>
                <a:gd name="T5" fmla="*/ 23 h 23"/>
                <a:gd name="T6" fmla="*/ 0 60000 65536"/>
                <a:gd name="T7" fmla="*/ 0 60000 65536"/>
                <a:gd name="T8" fmla="*/ 0 60000 65536"/>
                <a:gd name="T9" fmla="*/ 0 w 48"/>
                <a:gd name="T10" fmla="*/ 0 h 23"/>
                <a:gd name="T11" fmla="*/ 48 w 48"/>
                <a:gd name="T12" fmla="*/ 23 h 23"/>
              </a:gdLst>
              <a:ahLst/>
              <a:cxnLst>
                <a:cxn ang="T6">
                  <a:pos x="T0" y="T1"/>
                </a:cxn>
                <a:cxn ang="T7">
                  <a:pos x="T2" y="T3"/>
                </a:cxn>
                <a:cxn ang="T8">
                  <a:pos x="T4" y="T5"/>
                </a:cxn>
              </a:cxnLst>
              <a:rect l="T9" t="T10" r="T11" b="T12"/>
              <a:pathLst>
                <a:path w="48" h="23">
                  <a:moveTo>
                    <a:pt x="48" y="0"/>
                  </a:moveTo>
                  <a:cubicBezTo>
                    <a:pt x="34" y="0"/>
                    <a:pt x="17" y="4"/>
                    <a:pt x="10" y="4"/>
                  </a:cubicBezTo>
                  <a:cubicBezTo>
                    <a:pt x="4" y="6"/>
                    <a:pt x="0" y="14"/>
                    <a:pt x="0" y="23"/>
                  </a:cubicBezTo>
                </a:path>
              </a:pathLst>
            </a:custGeom>
            <a:solidFill>
              <a:srgbClr val="EEB1D7"/>
            </a:solidFill>
            <a:ln w="9525">
              <a:noFill/>
              <a:round/>
              <a:headEnd/>
              <a:tailEnd/>
            </a:ln>
          </p:spPr>
          <p:txBody>
            <a:bodyPr/>
            <a:lstStyle/>
            <a:p>
              <a:endParaRPr lang="hu-HU"/>
            </a:p>
          </p:txBody>
        </p:sp>
        <p:sp>
          <p:nvSpPr>
            <p:cNvPr id="37191" name="Freeform 186"/>
            <p:cNvSpPr>
              <a:spLocks/>
            </p:cNvSpPr>
            <p:nvPr/>
          </p:nvSpPr>
          <p:spPr bwMode="auto">
            <a:xfrm>
              <a:off x="2822" y="196"/>
              <a:ext cx="76" cy="28"/>
            </a:xfrm>
            <a:custGeom>
              <a:avLst/>
              <a:gdLst>
                <a:gd name="T0" fmla="*/ 61 w 61"/>
                <a:gd name="T1" fmla="*/ 11 h 21"/>
                <a:gd name="T2" fmla="*/ 16 w 61"/>
                <a:gd name="T3" fmla="*/ 0 h 21"/>
                <a:gd name="T4" fmla="*/ 0 w 61"/>
                <a:gd name="T5" fmla="*/ 21 h 21"/>
                <a:gd name="T6" fmla="*/ 0 60000 65536"/>
                <a:gd name="T7" fmla="*/ 0 60000 65536"/>
                <a:gd name="T8" fmla="*/ 0 60000 65536"/>
                <a:gd name="T9" fmla="*/ 0 w 61"/>
                <a:gd name="T10" fmla="*/ 0 h 21"/>
                <a:gd name="T11" fmla="*/ 61 w 61"/>
                <a:gd name="T12" fmla="*/ 21 h 21"/>
              </a:gdLst>
              <a:ahLst/>
              <a:cxnLst>
                <a:cxn ang="T6">
                  <a:pos x="T0" y="T1"/>
                </a:cxn>
                <a:cxn ang="T7">
                  <a:pos x="T2" y="T3"/>
                </a:cxn>
                <a:cxn ang="T8">
                  <a:pos x="T4" y="T5"/>
                </a:cxn>
              </a:cxnLst>
              <a:rect l="T9" t="T10" r="T11" b="T12"/>
              <a:pathLst>
                <a:path w="61" h="21">
                  <a:moveTo>
                    <a:pt x="61" y="11"/>
                  </a:moveTo>
                  <a:cubicBezTo>
                    <a:pt x="41" y="7"/>
                    <a:pt x="23" y="3"/>
                    <a:pt x="16" y="0"/>
                  </a:cubicBezTo>
                  <a:cubicBezTo>
                    <a:pt x="7" y="1"/>
                    <a:pt x="1" y="11"/>
                    <a:pt x="0" y="21"/>
                  </a:cubicBezTo>
                </a:path>
              </a:pathLst>
            </a:custGeom>
            <a:solidFill>
              <a:srgbClr val="EEB1D7"/>
            </a:solidFill>
            <a:ln w="9525">
              <a:noFill/>
              <a:round/>
              <a:headEnd/>
              <a:tailEnd/>
            </a:ln>
          </p:spPr>
          <p:txBody>
            <a:bodyPr/>
            <a:lstStyle/>
            <a:p>
              <a:endParaRPr lang="hu-HU"/>
            </a:p>
          </p:txBody>
        </p:sp>
        <p:sp>
          <p:nvSpPr>
            <p:cNvPr id="37192" name="Freeform 187"/>
            <p:cNvSpPr>
              <a:spLocks/>
            </p:cNvSpPr>
            <p:nvPr/>
          </p:nvSpPr>
          <p:spPr bwMode="auto">
            <a:xfrm>
              <a:off x="2807" y="191"/>
              <a:ext cx="91" cy="115"/>
            </a:xfrm>
            <a:custGeom>
              <a:avLst/>
              <a:gdLst>
                <a:gd name="T0" fmla="*/ 73 w 73"/>
                <a:gd name="T1" fmla="*/ 11 h 87"/>
                <a:gd name="T2" fmla="*/ 28 w 73"/>
                <a:gd name="T3" fmla="*/ 0 h 87"/>
                <a:gd name="T4" fmla="*/ 17 w 73"/>
                <a:gd name="T5" fmla="*/ 36 h 87"/>
                <a:gd name="T6" fmla="*/ 53 w 73"/>
                <a:gd name="T7" fmla="*/ 45 h 87"/>
                <a:gd name="T8" fmla="*/ 15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3" y="7"/>
                    <a:pt x="35" y="2"/>
                    <a:pt x="28" y="0"/>
                  </a:cubicBezTo>
                  <a:cubicBezTo>
                    <a:pt x="14" y="1"/>
                    <a:pt x="6" y="26"/>
                    <a:pt x="17" y="36"/>
                  </a:cubicBezTo>
                  <a:cubicBezTo>
                    <a:pt x="27" y="39"/>
                    <a:pt x="53" y="45"/>
                    <a:pt x="53" y="45"/>
                  </a:cubicBezTo>
                  <a:cubicBezTo>
                    <a:pt x="38" y="45"/>
                    <a:pt x="22" y="46"/>
                    <a:pt x="15" y="46"/>
                  </a:cubicBezTo>
                  <a:cubicBezTo>
                    <a:pt x="2" y="50"/>
                    <a:pt x="0" y="82"/>
                    <a:pt x="18" y="85"/>
                  </a:cubicBezTo>
                  <a:cubicBezTo>
                    <a:pt x="34" y="86"/>
                    <a:pt x="56" y="87"/>
                    <a:pt x="73" y="87"/>
                  </a:cubicBezTo>
                  <a:cubicBezTo>
                    <a:pt x="73" y="61"/>
                    <a:pt x="73" y="34"/>
                    <a:pt x="73" y="11"/>
                  </a:cubicBezTo>
                  <a:close/>
                </a:path>
              </a:pathLst>
            </a:custGeom>
            <a:solidFill>
              <a:srgbClr val="A5C7E0"/>
            </a:solidFill>
            <a:ln w="9525">
              <a:noFill/>
              <a:round/>
              <a:headEnd/>
              <a:tailEnd/>
            </a:ln>
          </p:spPr>
          <p:txBody>
            <a:bodyPr/>
            <a:lstStyle/>
            <a:p>
              <a:endParaRPr lang="hu-HU"/>
            </a:p>
          </p:txBody>
        </p:sp>
        <p:sp>
          <p:nvSpPr>
            <p:cNvPr id="37193" name="Freeform 188"/>
            <p:cNvSpPr>
              <a:spLocks/>
            </p:cNvSpPr>
            <p:nvPr/>
          </p:nvSpPr>
          <p:spPr bwMode="auto">
            <a:xfrm>
              <a:off x="3043" y="-3"/>
              <a:ext cx="406" cy="643"/>
            </a:xfrm>
            <a:custGeom>
              <a:avLst/>
              <a:gdLst>
                <a:gd name="T0" fmla="*/ 258 w 327"/>
                <a:gd name="T1" fmla="*/ 70 h 485"/>
                <a:gd name="T2" fmla="*/ 240 w 327"/>
                <a:gd name="T3" fmla="*/ 56 h 485"/>
                <a:gd name="T4" fmla="*/ 242 w 327"/>
                <a:gd name="T5" fmla="*/ 35 h 485"/>
                <a:gd name="T6" fmla="*/ 209 w 327"/>
                <a:gd name="T7" fmla="*/ 20 h 485"/>
                <a:gd name="T8" fmla="*/ 196 w 327"/>
                <a:gd name="T9" fmla="*/ 38 h 485"/>
                <a:gd name="T10" fmla="*/ 194 w 327"/>
                <a:gd name="T11" fmla="*/ 12 h 485"/>
                <a:gd name="T12" fmla="*/ 161 w 327"/>
                <a:gd name="T13" fmla="*/ 10 h 485"/>
                <a:gd name="T14" fmla="*/ 135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3 w 327"/>
                <a:gd name="T29" fmla="*/ 349 h 485"/>
                <a:gd name="T30" fmla="*/ 41 w 327"/>
                <a:gd name="T31" fmla="*/ 392 h 485"/>
                <a:gd name="T32" fmla="*/ 44 w 327"/>
                <a:gd name="T33" fmla="*/ 440 h 485"/>
                <a:gd name="T34" fmla="*/ 41 w 327"/>
                <a:gd name="T35" fmla="*/ 437 h 485"/>
                <a:gd name="T36" fmla="*/ 107 w 327"/>
                <a:gd name="T37" fmla="*/ 479 h 485"/>
                <a:gd name="T38" fmla="*/ 109 w 327"/>
                <a:gd name="T39" fmla="*/ 478 h 485"/>
                <a:gd name="T40" fmla="*/ 109 w 327"/>
                <a:gd name="T41" fmla="*/ 433 h 485"/>
                <a:gd name="T42" fmla="*/ 132 w 327"/>
                <a:gd name="T43" fmla="*/ 324 h 485"/>
                <a:gd name="T44" fmla="*/ 146 w 327"/>
                <a:gd name="T45" fmla="*/ 286 h 485"/>
                <a:gd name="T46" fmla="*/ 146 w 327"/>
                <a:gd name="T47" fmla="*/ 286 h 485"/>
                <a:gd name="T48" fmla="*/ 146 w 327"/>
                <a:gd name="T49" fmla="*/ 286 h 485"/>
                <a:gd name="T50" fmla="*/ 142 w 327"/>
                <a:gd name="T51" fmla="*/ 263 h 485"/>
                <a:gd name="T52" fmla="*/ 140 w 327"/>
                <a:gd name="T53" fmla="*/ 262 h 485"/>
                <a:gd name="T54" fmla="*/ 165 w 327"/>
                <a:gd name="T55" fmla="*/ 163 h 485"/>
                <a:gd name="T56" fmla="*/ 166 w 327"/>
                <a:gd name="T57" fmla="*/ 164 h 485"/>
                <a:gd name="T58" fmla="*/ 200 w 327"/>
                <a:gd name="T59" fmla="*/ 169 h 485"/>
                <a:gd name="T60" fmla="*/ 200 w 327"/>
                <a:gd name="T61" fmla="*/ 169 h 485"/>
                <a:gd name="T62" fmla="*/ 201 w 327"/>
                <a:gd name="T63" fmla="*/ 169 h 485"/>
                <a:gd name="T64" fmla="*/ 245 w 327"/>
                <a:gd name="T65" fmla="*/ 167 h 485"/>
                <a:gd name="T66" fmla="*/ 327 w 327"/>
                <a:gd name="T67" fmla="*/ 166 h 485"/>
                <a:gd name="T68" fmla="*/ 258 w 327"/>
                <a:gd name="T69" fmla="*/ 70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485"/>
                <a:gd name="T107" fmla="*/ 327 w 327"/>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485">
                  <a:moveTo>
                    <a:pt x="258" y="70"/>
                  </a:moveTo>
                  <a:cubicBezTo>
                    <a:pt x="254" y="68"/>
                    <a:pt x="241" y="59"/>
                    <a:pt x="240" y="56"/>
                  </a:cubicBezTo>
                  <a:cubicBezTo>
                    <a:pt x="238" y="54"/>
                    <a:pt x="237" y="48"/>
                    <a:pt x="242" y="35"/>
                  </a:cubicBezTo>
                  <a:cubicBezTo>
                    <a:pt x="247" y="19"/>
                    <a:pt x="220" y="3"/>
                    <a:pt x="209" y="20"/>
                  </a:cubicBezTo>
                  <a:cubicBezTo>
                    <a:pt x="206" y="25"/>
                    <a:pt x="204" y="28"/>
                    <a:pt x="196" y="38"/>
                  </a:cubicBezTo>
                  <a:cubicBezTo>
                    <a:pt x="196" y="38"/>
                    <a:pt x="197" y="15"/>
                    <a:pt x="194" y="12"/>
                  </a:cubicBezTo>
                  <a:cubicBezTo>
                    <a:pt x="185" y="0"/>
                    <a:pt x="167" y="3"/>
                    <a:pt x="161" y="10"/>
                  </a:cubicBezTo>
                  <a:cubicBezTo>
                    <a:pt x="156" y="16"/>
                    <a:pt x="160" y="47"/>
                    <a:pt x="135" y="49"/>
                  </a:cubicBezTo>
                  <a:cubicBezTo>
                    <a:pt x="122" y="48"/>
                    <a:pt x="124" y="34"/>
                    <a:pt x="124" y="25"/>
                  </a:cubicBezTo>
                  <a:cubicBezTo>
                    <a:pt x="125" y="17"/>
                    <a:pt x="91" y="16"/>
                    <a:pt x="88" y="34"/>
                  </a:cubicBezTo>
                  <a:cubicBezTo>
                    <a:pt x="87" y="45"/>
                    <a:pt x="86" y="56"/>
                    <a:pt x="82" y="66"/>
                  </a:cubicBezTo>
                  <a:cubicBezTo>
                    <a:pt x="81" y="69"/>
                    <a:pt x="77" y="75"/>
                    <a:pt x="76" y="76"/>
                  </a:cubicBezTo>
                  <a:cubicBezTo>
                    <a:pt x="9" y="129"/>
                    <a:pt x="3" y="165"/>
                    <a:pt x="3" y="226"/>
                  </a:cubicBezTo>
                  <a:cubicBezTo>
                    <a:pt x="3" y="251"/>
                    <a:pt x="0" y="302"/>
                    <a:pt x="12" y="348"/>
                  </a:cubicBezTo>
                  <a:cubicBezTo>
                    <a:pt x="13" y="349"/>
                    <a:pt x="13" y="349"/>
                    <a:pt x="13" y="349"/>
                  </a:cubicBezTo>
                  <a:cubicBezTo>
                    <a:pt x="21" y="362"/>
                    <a:pt x="28" y="377"/>
                    <a:pt x="41" y="392"/>
                  </a:cubicBezTo>
                  <a:cubicBezTo>
                    <a:pt x="48" y="401"/>
                    <a:pt x="48" y="419"/>
                    <a:pt x="44" y="440"/>
                  </a:cubicBezTo>
                  <a:cubicBezTo>
                    <a:pt x="43" y="439"/>
                    <a:pt x="42" y="438"/>
                    <a:pt x="41" y="437"/>
                  </a:cubicBezTo>
                  <a:cubicBezTo>
                    <a:pt x="63" y="462"/>
                    <a:pt x="95" y="485"/>
                    <a:pt x="107" y="479"/>
                  </a:cubicBezTo>
                  <a:cubicBezTo>
                    <a:pt x="108" y="479"/>
                    <a:pt x="108" y="478"/>
                    <a:pt x="109" y="478"/>
                  </a:cubicBezTo>
                  <a:cubicBezTo>
                    <a:pt x="109" y="433"/>
                    <a:pt x="109" y="433"/>
                    <a:pt x="109" y="433"/>
                  </a:cubicBezTo>
                  <a:cubicBezTo>
                    <a:pt x="110" y="399"/>
                    <a:pt x="117" y="359"/>
                    <a:pt x="132" y="324"/>
                  </a:cubicBezTo>
                  <a:cubicBezTo>
                    <a:pt x="140" y="307"/>
                    <a:pt x="144" y="295"/>
                    <a:pt x="146" y="286"/>
                  </a:cubicBezTo>
                  <a:cubicBezTo>
                    <a:pt x="146" y="286"/>
                    <a:pt x="146" y="286"/>
                    <a:pt x="146" y="286"/>
                  </a:cubicBezTo>
                  <a:cubicBezTo>
                    <a:pt x="146" y="286"/>
                    <a:pt x="146" y="286"/>
                    <a:pt x="146" y="286"/>
                  </a:cubicBezTo>
                  <a:cubicBezTo>
                    <a:pt x="150" y="272"/>
                    <a:pt x="147" y="266"/>
                    <a:pt x="142" y="263"/>
                  </a:cubicBezTo>
                  <a:cubicBezTo>
                    <a:pt x="140" y="262"/>
                    <a:pt x="140" y="262"/>
                    <a:pt x="140" y="262"/>
                  </a:cubicBezTo>
                  <a:cubicBezTo>
                    <a:pt x="126" y="201"/>
                    <a:pt x="145" y="172"/>
                    <a:pt x="165" y="163"/>
                  </a:cubicBezTo>
                  <a:cubicBezTo>
                    <a:pt x="166" y="164"/>
                    <a:pt x="166" y="164"/>
                    <a:pt x="166" y="164"/>
                  </a:cubicBezTo>
                  <a:cubicBezTo>
                    <a:pt x="174" y="167"/>
                    <a:pt x="185" y="168"/>
                    <a:pt x="200" y="169"/>
                  </a:cubicBezTo>
                  <a:cubicBezTo>
                    <a:pt x="200" y="169"/>
                    <a:pt x="200" y="169"/>
                    <a:pt x="200" y="169"/>
                  </a:cubicBezTo>
                  <a:cubicBezTo>
                    <a:pt x="201" y="169"/>
                    <a:pt x="201" y="169"/>
                    <a:pt x="201" y="169"/>
                  </a:cubicBezTo>
                  <a:cubicBezTo>
                    <a:pt x="212" y="169"/>
                    <a:pt x="227" y="168"/>
                    <a:pt x="245" y="167"/>
                  </a:cubicBezTo>
                  <a:cubicBezTo>
                    <a:pt x="269" y="165"/>
                    <a:pt x="298" y="165"/>
                    <a:pt x="327" y="166"/>
                  </a:cubicBezTo>
                  <a:cubicBezTo>
                    <a:pt x="316" y="126"/>
                    <a:pt x="294" y="92"/>
                    <a:pt x="258" y="70"/>
                  </a:cubicBezTo>
                  <a:close/>
                </a:path>
              </a:pathLst>
            </a:custGeom>
            <a:solidFill>
              <a:srgbClr val="F79374"/>
            </a:solidFill>
            <a:ln w="9525">
              <a:noFill/>
              <a:round/>
              <a:headEnd/>
              <a:tailEnd/>
            </a:ln>
          </p:spPr>
          <p:txBody>
            <a:bodyPr/>
            <a:lstStyle/>
            <a:p>
              <a:endParaRPr lang="hu-HU"/>
            </a:p>
          </p:txBody>
        </p:sp>
        <p:sp>
          <p:nvSpPr>
            <p:cNvPr id="37194" name="Freeform 189"/>
            <p:cNvSpPr>
              <a:spLocks/>
            </p:cNvSpPr>
            <p:nvPr/>
          </p:nvSpPr>
          <p:spPr bwMode="auto">
            <a:xfrm>
              <a:off x="2935" y="592"/>
              <a:ext cx="657" cy="563"/>
            </a:xfrm>
            <a:custGeom>
              <a:avLst/>
              <a:gdLst>
                <a:gd name="T0" fmla="*/ 2 w 529"/>
                <a:gd name="T1" fmla="*/ 0 h 425"/>
                <a:gd name="T2" fmla="*/ 2 w 529"/>
                <a:gd name="T3" fmla="*/ 0 h 425"/>
                <a:gd name="T4" fmla="*/ 2 w 529"/>
                <a:gd name="T5" fmla="*/ 1 h 425"/>
                <a:gd name="T6" fmla="*/ 69 w 529"/>
                <a:gd name="T7" fmla="*/ 155 h 425"/>
                <a:gd name="T8" fmla="*/ 85 w 529"/>
                <a:gd name="T9" fmla="*/ 211 h 425"/>
                <a:gd name="T10" fmla="*/ 334 w 529"/>
                <a:gd name="T11" fmla="*/ 391 h 425"/>
                <a:gd name="T12" fmla="*/ 529 w 529"/>
                <a:gd name="T13" fmla="*/ 374 h 425"/>
                <a:gd name="T14" fmla="*/ 0 60000 65536"/>
                <a:gd name="T15" fmla="*/ 0 60000 65536"/>
                <a:gd name="T16" fmla="*/ 0 60000 65536"/>
                <a:gd name="T17" fmla="*/ 0 60000 65536"/>
                <a:gd name="T18" fmla="*/ 0 60000 65536"/>
                <a:gd name="T19" fmla="*/ 0 60000 65536"/>
                <a:gd name="T20" fmla="*/ 0 60000 65536"/>
                <a:gd name="T21" fmla="*/ 0 w 529"/>
                <a:gd name="T22" fmla="*/ 0 h 425"/>
                <a:gd name="T23" fmla="*/ 529 w 529"/>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425">
                  <a:moveTo>
                    <a:pt x="2" y="0"/>
                  </a:moveTo>
                  <a:cubicBezTo>
                    <a:pt x="2" y="0"/>
                    <a:pt x="2" y="0"/>
                    <a:pt x="2" y="0"/>
                  </a:cubicBezTo>
                  <a:cubicBezTo>
                    <a:pt x="2" y="0"/>
                    <a:pt x="2" y="1"/>
                    <a:pt x="2" y="1"/>
                  </a:cubicBezTo>
                  <a:cubicBezTo>
                    <a:pt x="0" y="41"/>
                    <a:pt x="32" y="132"/>
                    <a:pt x="69" y="155"/>
                  </a:cubicBezTo>
                  <a:cubicBezTo>
                    <a:pt x="102" y="175"/>
                    <a:pt x="70" y="182"/>
                    <a:pt x="85" y="211"/>
                  </a:cubicBezTo>
                  <a:cubicBezTo>
                    <a:pt x="103" y="246"/>
                    <a:pt x="188" y="355"/>
                    <a:pt x="334" y="391"/>
                  </a:cubicBezTo>
                  <a:cubicBezTo>
                    <a:pt x="472" y="425"/>
                    <a:pt x="503" y="387"/>
                    <a:pt x="529" y="374"/>
                  </a:cubicBezTo>
                </a:path>
              </a:pathLst>
            </a:custGeom>
            <a:noFill/>
            <a:ln w="7938" cap="flat">
              <a:solidFill>
                <a:srgbClr val="F3AEB8"/>
              </a:solidFill>
              <a:prstDash val="solid"/>
              <a:miter lim="800000"/>
              <a:headEnd/>
              <a:tailEnd/>
            </a:ln>
          </p:spPr>
          <p:txBody>
            <a:bodyPr/>
            <a:lstStyle/>
            <a:p>
              <a:endParaRPr lang="hu-HU"/>
            </a:p>
          </p:txBody>
        </p:sp>
        <p:sp>
          <p:nvSpPr>
            <p:cNvPr id="37195" name="Freeform 190"/>
            <p:cNvSpPr>
              <a:spLocks/>
            </p:cNvSpPr>
            <p:nvPr/>
          </p:nvSpPr>
          <p:spPr bwMode="auto">
            <a:xfrm>
              <a:off x="2926" y="484"/>
              <a:ext cx="394" cy="161"/>
            </a:xfrm>
            <a:custGeom>
              <a:avLst/>
              <a:gdLst>
                <a:gd name="T0" fmla="*/ 317 w 317"/>
                <a:gd name="T1" fmla="*/ 24 h 122"/>
                <a:gd name="T2" fmla="*/ 274 w 317"/>
                <a:gd name="T3" fmla="*/ 3 h 122"/>
                <a:gd name="T4" fmla="*/ 224 w 317"/>
                <a:gd name="T5" fmla="*/ 11 h 122"/>
                <a:gd name="T6" fmla="*/ 222 w 317"/>
                <a:gd name="T7" fmla="*/ 13 h 122"/>
                <a:gd name="T8" fmla="*/ 218 w 317"/>
                <a:gd name="T9" fmla="*/ 56 h 122"/>
                <a:gd name="T10" fmla="*/ 201 w 317"/>
                <a:gd name="T11" fmla="*/ 116 h 122"/>
                <a:gd name="T12" fmla="*/ 126 w 317"/>
                <a:gd name="T13" fmla="*/ 61 h 122"/>
                <a:gd name="T14" fmla="*/ 125 w 317"/>
                <a:gd name="T15" fmla="*/ 60 h 122"/>
                <a:gd name="T16" fmla="*/ 61 w 317"/>
                <a:gd name="T17" fmla="*/ 42 h 122"/>
                <a:gd name="T18" fmla="*/ 0 w 317"/>
                <a:gd name="T19" fmla="*/ 91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
                <a:gd name="T31" fmla="*/ 0 h 122"/>
                <a:gd name="T32" fmla="*/ 317 w 317"/>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 h="122">
                  <a:moveTo>
                    <a:pt x="317" y="24"/>
                  </a:moveTo>
                  <a:cubicBezTo>
                    <a:pt x="308" y="12"/>
                    <a:pt x="293" y="7"/>
                    <a:pt x="274" y="3"/>
                  </a:cubicBezTo>
                  <a:cubicBezTo>
                    <a:pt x="256" y="0"/>
                    <a:pt x="237" y="3"/>
                    <a:pt x="224" y="11"/>
                  </a:cubicBezTo>
                  <a:cubicBezTo>
                    <a:pt x="223" y="11"/>
                    <a:pt x="222" y="12"/>
                    <a:pt x="222" y="13"/>
                  </a:cubicBezTo>
                  <a:cubicBezTo>
                    <a:pt x="218" y="19"/>
                    <a:pt x="221" y="33"/>
                    <a:pt x="218" y="56"/>
                  </a:cubicBezTo>
                  <a:cubicBezTo>
                    <a:pt x="216" y="76"/>
                    <a:pt x="220" y="105"/>
                    <a:pt x="201" y="116"/>
                  </a:cubicBezTo>
                  <a:cubicBezTo>
                    <a:pt x="187" y="122"/>
                    <a:pt x="146" y="91"/>
                    <a:pt x="126" y="61"/>
                  </a:cubicBezTo>
                  <a:cubicBezTo>
                    <a:pt x="126" y="61"/>
                    <a:pt x="126" y="61"/>
                    <a:pt x="125" y="60"/>
                  </a:cubicBezTo>
                  <a:cubicBezTo>
                    <a:pt x="101" y="36"/>
                    <a:pt x="90" y="35"/>
                    <a:pt x="61" y="42"/>
                  </a:cubicBezTo>
                  <a:cubicBezTo>
                    <a:pt x="29" y="51"/>
                    <a:pt x="5" y="70"/>
                    <a:pt x="0" y="91"/>
                  </a:cubicBezTo>
                </a:path>
              </a:pathLst>
            </a:custGeom>
            <a:noFill/>
            <a:ln w="7938" cap="flat">
              <a:solidFill>
                <a:srgbClr val="F3AEB8"/>
              </a:solidFill>
              <a:prstDash val="solid"/>
              <a:miter lim="800000"/>
              <a:headEnd/>
              <a:tailEnd/>
            </a:ln>
          </p:spPr>
          <p:txBody>
            <a:bodyPr/>
            <a:lstStyle/>
            <a:p>
              <a:endParaRPr lang="hu-HU"/>
            </a:p>
          </p:txBody>
        </p:sp>
        <p:sp>
          <p:nvSpPr>
            <p:cNvPr id="37196" name="Freeform 191"/>
            <p:cNvSpPr>
              <a:spLocks/>
            </p:cNvSpPr>
            <p:nvPr/>
          </p:nvSpPr>
          <p:spPr bwMode="auto">
            <a:xfrm>
              <a:off x="3311" y="620"/>
              <a:ext cx="202" cy="387"/>
            </a:xfrm>
            <a:custGeom>
              <a:avLst/>
              <a:gdLst>
                <a:gd name="T0" fmla="*/ 7 w 162"/>
                <a:gd name="T1" fmla="*/ 34 h 292"/>
                <a:gd name="T2" fmla="*/ 12 w 162"/>
                <a:gd name="T3" fmla="*/ 49 h 292"/>
                <a:gd name="T4" fmla="*/ 19 w 162"/>
                <a:gd name="T5" fmla="*/ 66 h 292"/>
                <a:gd name="T6" fmla="*/ 23 w 162"/>
                <a:gd name="T7" fmla="*/ 76 h 292"/>
                <a:gd name="T8" fmla="*/ 37 w 162"/>
                <a:gd name="T9" fmla="*/ 105 h 292"/>
                <a:gd name="T10" fmla="*/ 47 w 162"/>
                <a:gd name="T11" fmla="*/ 125 h 292"/>
                <a:gd name="T12" fmla="*/ 49 w 162"/>
                <a:gd name="T13" fmla="*/ 134 h 292"/>
                <a:gd name="T14" fmla="*/ 56 w 162"/>
                <a:gd name="T15" fmla="*/ 153 h 292"/>
                <a:gd name="T16" fmla="*/ 67 w 162"/>
                <a:gd name="T17" fmla="*/ 179 h 292"/>
                <a:gd name="T18" fmla="*/ 68 w 162"/>
                <a:gd name="T19" fmla="*/ 182 h 292"/>
                <a:gd name="T20" fmla="*/ 70 w 162"/>
                <a:gd name="T21" fmla="*/ 187 h 292"/>
                <a:gd name="T22" fmla="*/ 79 w 162"/>
                <a:gd name="T23" fmla="*/ 204 h 292"/>
                <a:gd name="T24" fmla="*/ 92 w 162"/>
                <a:gd name="T25" fmla="*/ 233 h 292"/>
                <a:gd name="T26" fmla="*/ 94 w 162"/>
                <a:gd name="T27" fmla="*/ 241 h 292"/>
                <a:gd name="T28" fmla="*/ 101 w 162"/>
                <a:gd name="T29" fmla="*/ 253 h 292"/>
                <a:gd name="T30" fmla="*/ 109 w 162"/>
                <a:gd name="T31" fmla="*/ 263 h 292"/>
                <a:gd name="T32" fmla="*/ 117 w 162"/>
                <a:gd name="T33" fmla="*/ 273 h 292"/>
                <a:gd name="T34" fmla="*/ 120 w 162"/>
                <a:gd name="T35" fmla="*/ 278 h 292"/>
                <a:gd name="T36" fmla="*/ 162 w 162"/>
                <a:gd name="T37" fmla="*/ 291 h 292"/>
                <a:gd name="T38" fmla="*/ 162 w 162"/>
                <a:gd name="T39" fmla="*/ 291 h 292"/>
                <a:gd name="T40" fmla="*/ 125 w 162"/>
                <a:gd name="T41" fmla="*/ 276 h 292"/>
                <a:gd name="T42" fmla="*/ 120 w 162"/>
                <a:gd name="T43" fmla="*/ 269 h 292"/>
                <a:gd name="T44" fmla="*/ 113 w 162"/>
                <a:gd name="T45" fmla="*/ 260 h 292"/>
                <a:gd name="T46" fmla="*/ 105 w 162"/>
                <a:gd name="T47" fmla="*/ 250 h 292"/>
                <a:gd name="T48" fmla="*/ 99 w 162"/>
                <a:gd name="T49" fmla="*/ 240 h 292"/>
                <a:gd name="T50" fmla="*/ 96 w 162"/>
                <a:gd name="T51" fmla="*/ 232 h 292"/>
                <a:gd name="T52" fmla="*/ 83 w 162"/>
                <a:gd name="T53" fmla="*/ 201 h 292"/>
                <a:gd name="T54" fmla="*/ 74 w 162"/>
                <a:gd name="T55" fmla="*/ 186 h 292"/>
                <a:gd name="T56" fmla="*/ 73 w 162"/>
                <a:gd name="T57" fmla="*/ 181 h 292"/>
                <a:gd name="T58" fmla="*/ 72 w 162"/>
                <a:gd name="T59" fmla="*/ 177 h 292"/>
                <a:gd name="T60" fmla="*/ 60 w 162"/>
                <a:gd name="T61" fmla="*/ 150 h 292"/>
                <a:gd name="T62" fmla="*/ 54 w 162"/>
                <a:gd name="T63" fmla="*/ 133 h 292"/>
                <a:gd name="T64" fmla="*/ 52 w 162"/>
                <a:gd name="T65" fmla="*/ 124 h 292"/>
                <a:gd name="T66" fmla="*/ 41 w 162"/>
                <a:gd name="T67" fmla="*/ 102 h 292"/>
                <a:gd name="T68" fmla="*/ 28 w 162"/>
                <a:gd name="T69" fmla="*/ 76 h 292"/>
                <a:gd name="T70" fmla="*/ 23 w 162"/>
                <a:gd name="T71" fmla="*/ 63 h 292"/>
                <a:gd name="T72" fmla="*/ 17 w 162"/>
                <a:gd name="T73" fmla="*/ 48 h 292"/>
                <a:gd name="T74" fmla="*/ 12 w 162"/>
                <a:gd name="T75" fmla="*/ 32 h 292"/>
                <a:gd name="T76" fmla="*/ 2 w 162"/>
                <a:gd name="T77" fmla="*/ 0 h 292"/>
                <a:gd name="T78" fmla="*/ 2 w 162"/>
                <a:gd name="T79" fmla="*/ 0 h 292"/>
                <a:gd name="T80" fmla="*/ 7 w 162"/>
                <a:gd name="T81" fmla="*/ 34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292"/>
                <a:gd name="T125" fmla="*/ 162 w 162"/>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292">
                  <a:moveTo>
                    <a:pt x="7" y="34"/>
                  </a:moveTo>
                  <a:cubicBezTo>
                    <a:pt x="9" y="38"/>
                    <a:pt x="11" y="43"/>
                    <a:pt x="12" y="49"/>
                  </a:cubicBezTo>
                  <a:cubicBezTo>
                    <a:pt x="14" y="59"/>
                    <a:pt x="17" y="63"/>
                    <a:pt x="19" y="66"/>
                  </a:cubicBezTo>
                  <a:cubicBezTo>
                    <a:pt x="22" y="68"/>
                    <a:pt x="23" y="70"/>
                    <a:pt x="23" y="76"/>
                  </a:cubicBezTo>
                  <a:cubicBezTo>
                    <a:pt x="24" y="84"/>
                    <a:pt x="30" y="95"/>
                    <a:pt x="37" y="105"/>
                  </a:cubicBezTo>
                  <a:cubicBezTo>
                    <a:pt x="41" y="112"/>
                    <a:pt x="46" y="120"/>
                    <a:pt x="47" y="125"/>
                  </a:cubicBezTo>
                  <a:cubicBezTo>
                    <a:pt x="49" y="134"/>
                    <a:pt x="49" y="134"/>
                    <a:pt x="49" y="134"/>
                  </a:cubicBezTo>
                  <a:cubicBezTo>
                    <a:pt x="50" y="138"/>
                    <a:pt x="50" y="142"/>
                    <a:pt x="56" y="153"/>
                  </a:cubicBezTo>
                  <a:cubicBezTo>
                    <a:pt x="63" y="166"/>
                    <a:pt x="65" y="171"/>
                    <a:pt x="67" y="179"/>
                  </a:cubicBezTo>
                  <a:cubicBezTo>
                    <a:pt x="68" y="182"/>
                    <a:pt x="68" y="182"/>
                    <a:pt x="68" y="182"/>
                  </a:cubicBezTo>
                  <a:cubicBezTo>
                    <a:pt x="70" y="187"/>
                    <a:pt x="70" y="187"/>
                    <a:pt x="70" y="187"/>
                  </a:cubicBezTo>
                  <a:cubicBezTo>
                    <a:pt x="71" y="193"/>
                    <a:pt x="72" y="195"/>
                    <a:pt x="79" y="204"/>
                  </a:cubicBezTo>
                  <a:cubicBezTo>
                    <a:pt x="85" y="212"/>
                    <a:pt x="88" y="223"/>
                    <a:pt x="92" y="233"/>
                  </a:cubicBezTo>
                  <a:cubicBezTo>
                    <a:pt x="94" y="241"/>
                    <a:pt x="94" y="241"/>
                    <a:pt x="94" y="241"/>
                  </a:cubicBezTo>
                  <a:cubicBezTo>
                    <a:pt x="96" y="248"/>
                    <a:pt x="98" y="250"/>
                    <a:pt x="101" y="253"/>
                  </a:cubicBezTo>
                  <a:cubicBezTo>
                    <a:pt x="103" y="255"/>
                    <a:pt x="105" y="257"/>
                    <a:pt x="109" y="263"/>
                  </a:cubicBezTo>
                  <a:cubicBezTo>
                    <a:pt x="113" y="270"/>
                    <a:pt x="116" y="272"/>
                    <a:pt x="117" y="273"/>
                  </a:cubicBezTo>
                  <a:cubicBezTo>
                    <a:pt x="118" y="274"/>
                    <a:pt x="119" y="275"/>
                    <a:pt x="120" y="278"/>
                  </a:cubicBezTo>
                  <a:cubicBezTo>
                    <a:pt x="124" y="289"/>
                    <a:pt x="152" y="292"/>
                    <a:pt x="162" y="291"/>
                  </a:cubicBezTo>
                  <a:cubicBezTo>
                    <a:pt x="162" y="291"/>
                    <a:pt x="162" y="291"/>
                    <a:pt x="162" y="291"/>
                  </a:cubicBezTo>
                  <a:cubicBezTo>
                    <a:pt x="150" y="292"/>
                    <a:pt x="127" y="283"/>
                    <a:pt x="125" y="276"/>
                  </a:cubicBezTo>
                  <a:cubicBezTo>
                    <a:pt x="123" y="272"/>
                    <a:pt x="122" y="271"/>
                    <a:pt x="120" y="269"/>
                  </a:cubicBezTo>
                  <a:cubicBezTo>
                    <a:pt x="119" y="268"/>
                    <a:pt x="117" y="267"/>
                    <a:pt x="113" y="260"/>
                  </a:cubicBezTo>
                  <a:cubicBezTo>
                    <a:pt x="109" y="254"/>
                    <a:pt x="107" y="252"/>
                    <a:pt x="105" y="250"/>
                  </a:cubicBezTo>
                  <a:cubicBezTo>
                    <a:pt x="102" y="247"/>
                    <a:pt x="101" y="246"/>
                    <a:pt x="99" y="240"/>
                  </a:cubicBezTo>
                  <a:cubicBezTo>
                    <a:pt x="96" y="232"/>
                    <a:pt x="96" y="232"/>
                    <a:pt x="96" y="232"/>
                  </a:cubicBezTo>
                  <a:cubicBezTo>
                    <a:pt x="93" y="221"/>
                    <a:pt x="90" y="210"/>
                    <a:pt x="83" y="201"/>
                  </a:cubicBezTo>
                  <a:cubicBezTo>
                    <a:pt x="76" y="193"/>
                    <a:pt x="76" y="191"/>
                    <a:pt x="74" y="186"/>
                  </a:cubicBezTo>
                  <a:cubicBezTo>
                    <a:pt x="73" y="181"/>
                    <a:pt x="73" y="181"/>
                    <a:pt x="73" y="181"/>
                  </a:cubicBezTo>
                  <a:cubicBezTo>
                    <a:pt x="72" y="177"/>
                    <a:pt x="72" y="177"/>
                    <a:pt x="72" y="177"/>
                  </a:cubicBezTo>
                  <a:cubicBezTo>
                    <a:pt x="69" y="170"/>
                    <a:pt x="68" y="164"/>
                    <a:pt x="60" y="150"/>
                  </a:cubicBezTo>
                  <a:cubicBezTo>
                    <a:pt x="55" y="140"/>
                    <a:pt x="54" y="137"/>
                    <a:pt x="54" y="133"/>
                  </a:cubicBezTo>
                  <a:cubicBezTo>
                    <a:pt x="52" y="124"/>
                    <a:pt x="52" y="124"/>
                    <a:pt x="52" y="124"/>
                  </a:cubicBezTo>
                  <a:cubicBezTo>
                    <a:pt x="51" y="118"/>
                    <a:pt x="46" y="110"/>
                    <a:pt x="41" y="102"/>
                  </a:cubicBezTo>
                  <a:cubicBezTo>
                    <a:pt x="35" y="92"/>
                    <a:pt x="29" y="83"/>
                    <a:pt x="28" y="76"/>
                  </a:cubicBezTo>
                  <a:cubicBezTo>
                    <a:pt x="28" y="68"/>
                    <a:pt x="26" y="66"/>
                    <a:pt x="23" y="63"/>
                  </a:cubicBezTo>
                  <a:cubicBezTo>
                    <a:pt x="21" y="60"/>
                    <a:pt x="19" y="57"/>
                    <a:pt x="17" y="48"/>
                  </a:cubicBezTo>
                  <a:cubicBezTo>
                    <a:pt x="15" y="42"/>
                    <a:pt x="14" y="37"/>
                    <a:pt x="12" y="32"/>
                  </a:cubicBezTo>
                  <a:cubicBezTo>
                    <a:pt x="8" y="23"/>
                    <a:pt x="1" y="14"/>
                    <a:pt x="2" y="0"/>
                  </a:cubicBezTo>
                  <a:cubicBezTo>
                    <a:pt x="2" y="0"/>
                    <a:pt x="2" y="0"/>
                    <a:pt x="2" y="0"/>
                  </a:cubicBezTo>
                  <a:cubicBezTo>
                    <a:pt x="0" y="15"/>
                    <a:pt x="4" y="24"/>
                    <a:pt x="7" y="34"/>
                  </a:cubicBezTo>
                  <a:close/>
                </a:path>
              </a:pathLst>
            </a:custGeom>
            <a:solidFill>
              <a:srgbClr val="FFFFFF"/>
            </a:solidFill>
            <a:ln w="9525">
              <a:noFill/>
              <a:round/>
              <a:headEnd/>
              <a:tailEnd/>
            </a:ln>
          </p:spPr>
          <p:txBody>
            <a:bodyPr/>
            <a:lstStyle/>
            <a:p>
              <a:endParaRPr lang="hu-HU"/>
            </a:p>
          </p:txBody>
        </p:sp>
        <p:sp>
          <p:nvSpPr>
            <p:cNvPr id="37197" name="Freeform 192"/>
            <p:cNvSpPr>
              <a:spLocks/>
            </p:cNvSpPr>
            <p:nvPr/>
          </p:nvSpPr>
          <p:spPr bwMode="auto">
            <a:xfrm>
              <a:off x="3313" y="616"/>
              <a:ext cx="200" cy="391"/>
            </a:xfrm>
            <a:custGeom>
              <a:avLst/>
              <a:gdLst>
                <a:gd name="T0" fmla="*/ 9 w 161"/>
                <a:gd name="T1" fmla="*/ 32 h 295"/>
                <a:gd name="T2" fmla="*/ 17 w 161"/>
                <a:gd name="T3" fmla="*/ 50 h 295"/>
                <a:gd name="T4" fmla="*/ 25 w 161"/>
                <a:gd name="T5" fmla="*/ 66 h 295"/>
                <a:gd name="T6" fmla="*/ 28 w 161"/>
                <a:gd name="T7" fmla="*/ 77 h 295"/>
                <a:gd name="T8" fmla="*/ 42 w 161"/>
                <a:gd name="T9" fmla="*/ 105 h 295"/>
                <a:gd name="T10" fmla="*/ 52 w 161"/>
                <a:gd name="T11" fmla="*/ 125 h 295"/>
                <a:gd name="T12" fmla="*/ 54 w 161"/>
                <a:gd name="T13" fmla="*/ 134 h 295"/>
                <a:gd name="T14" fmla="*/ 61 w 161"/>
                <a:gd name="T15" fmla="*/ 153 h 295"/>
                <a:gd name="T16" fmla="*/ 72 w 161"/>
                <a:gd name="T17" fmla="*/ 179 h 295"/>
                <a:gd name="T18" fmla="*/ 73 w 161"/>
                <a:gd name="T19" fmla="*/ 183 h 295"/>
                <a:gd name="T20" fmla="*/ 75 w 161"/>
                <a:gd name="T21" fmla="*/ 188 h 295"/>
                <a:gd name="T22" fmla="*/ 84 w 161"/>
                <a:gd name="T23" fmla="*/ 205 h 295"/>
                <a:gd name="T24" fmla="*/ 97 w 161"/>
                <a:gd name="T25" fmla="*/ 234 h 295"/>
                <a:gd name="T26" fmla="*/ 99 w 161"/>
                <a:gd name="T27" fmla="*/ 242 h 295"/>
                <a:gd name="T28" fmla="*/ 106 w 161"/>
                <a:gd name="T29" fmla="*/ 254 h 295"/>
                <a:gd name="T30" fmla="*/ 114 w 161"/>
                <a:gd name="T31" fmla="*/ 264 h 295"/>
                <a:gd name="T32" fmla="*/ 122 w 161"/>
                <a:gd name="T33" fmla="*/ 274 h 295"/>
                <a:gd name="T34" fmla="*/ 125 w 161"/>
                <a:gd name="T35" fmla="*/ 279 h 295"/>
                <a:gd name="T36" fmla="*/ 161 w 161"/>
                <a:gd name="T37" fmla="*/ 294 h 295"/>
                <a:gd name="T38" fmla="*/ 161 w 161"/>
                <a:gd name="T39" fmla="*/ 294 h 295"/>
                <a:gd name="T40" fmla="*/ 130 w 161"/>
                <a:gd name="T41" fmla="*/ 277 h 295"/>
                <a:gd name="T42" fmla="*/ 125 w 161"/>
                <a:gd name="T43" fmla="*/ 270 h 295"/>
                <a:gd name="T44" fmla="*/ 118 w 161"/>
                <a:gd name="T45" fmla="*/ 261 h 295"/>
                <a:gd name="T46" fmla="*/ 110 w 161"/>
                <a:gd name="T47" fmla="*/ 250 h 295"/>
                <a:gd name="T48" fmla="*/ 104 w 161"/>
                <a:gd name="T49" fmla="*/ 240 h 295"/>
                <a:gd name="T50" fmla="*/ 101 w 161"/>
                <a:gd name="T51" fmla="*/ 232 h 295"/>
                <a:gd name="T52" fmla="*/ 88 w 161"/>
                <a:gd name="T53" fmla="*/ 202 h 295"/>
                <a:gd name="T54" fmla="*/ 79 w 161"/>
                <a:gd name="T55" fmla="*/ 186 h 295"/>
                <a:gd name="T56" fmla="*/ 78 w 161"/>
                <a:gd name="T57" fmla="*/ 181 h 295"/>
                <a:gd name="T58" fmla="*/ 77 w 161"/>
                <a:gd name="T59" fmla="*/ 178 h 295"/>
                <a:gd name="T60" fmla="*/ 65 w 161"/>
                <a:gd name="T61" fmla="*/ 151 h 295"/>
                <a:gd name="T62" fmla="*/ 59 w 161"/>
                <a:gd name="T63" fmla="*/ 133 h 295"/>
                <a:gd name="T64" fmla="*/ 57 w 161"/>
                <a:gd name="T65" fmla="*/ 124 h 295"/>
                <a:gd name="T66" fmla="*/ 46 w 161"/>
                <a:gd name="T67" fmla="*/ 103 h 295"/>
                <a:gd name="T68" fmla="*/ 33 w 161"/>
                <a:gd name="T69" fmla="*/ 76 h 295"/>
                <a:gd name="T70" fmla="*/ 28 w 161"/>
                <a:gd name="T71" fmla="*/ 63 h 295"/>
                <a:gd name="T72" fmla="*/ 22 w 161"/>
                <a:gd name="T73" fmla="*/ 49 h 295"/>
                <a:gd name="T74" fmla="*/ 14 w 161"/>
                <a:gd name="T75" fmla="*/ 30 h 295"/>
                <a:gd name="T76" fmla="*/ 1 w 161"/>
                <a:gd name="T77" fmla="*/ 0 h 295"/>
                <a:gd name="T78" fmla="*/ 1 w 161"/>
                <a:gd name="T79" fmla="*/ 0 h 295"/>
                <a:gd name="T80" fmla="*/ 9 w 161"/>
                <a:gd name="T81" fmla="*/ 32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95"/>
                <a:gd name="T125" fmla="*/ 161 w 161"/>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95">
                  <a:moveTo>
                    <a:pt x="9" y="32"/>
                  </a:moveTo>
                  <a:cubicBezTo>
                    <a:pt x="12" y="37"/>
                    <a:pt x="16" y="43"/>
                    <a:pt x="17" y="50"/>
                  </a:cubicBezTo>
                  <a:cubicBezTo>
                    <a:pt x="19" y="60"/>
                    <a:pt x="22" y="63"/>
                    <a:pt x="25" y="66"/>
                  </a:cubicBezTo>
                  <a:cubicBezTo>
                    <a:pt x="27" y="69"/>
                    <a:pt x="28" y="71"/>
                    <a:pt x="28" y="77"/>
                  </a:cubicBezTo>
                  <a:cubicBezTo>
                    <a:pt x="29" y="85"/>
                    <a:pt x="36" y="95"/>
                    <a:pt x="42" y="105"/>
                  </a:cubicBezTo>
                  <a:cubicBezTo>
                    <a:pt x="47" y="113"/>
                    <a:pt x="51" y="120"/>
                    <a:pt x="52" y="125"/>
                  </a:cubicBezTo>
                  <a:cubicBezTo>
                    <a:pt x="54" y="134"/>
                    <a:pt x="54" y="134"/>
                    <a:pt x="54" y="134"/>
                  </a:cubicBezTo>
                  <a:cubicBezTo>
                    <a:pt x="55" y="139"/>
                    <a:pt x="55" y="142"/>
                    <a:pt x="61" y="153"/>
                  </a:cubicBezTo>
                  <a:cubicBezTo>
                    <a:pt x="68" y="166"/>
                    <a:pt x="70" y="172"/>
                    <a:pt x="72" y="179"/>
                  </a:cubicBezTo>
                  <a:cubicBezTo>
                    <a:pt x="73" y="183"/>
                    <a:pt x="73" y="183"/>
                    <a:pt x="73" y="183"/>
                  </a:cubicBezTo>
                  <a:cubicBezTo>
                    <a:pt x="75" y="188"/>
                    <a:pt x="75" y="188"/>
                    <a:pt x="75" y="188"/>
                  </a:cubicBezTo>
                  <a:cubicBezTo>
                    <a:pt x="76" y="193"/>
                    <a:pt x="77" y="196"/>
                    <a:pt x="84" y="205"/>
                  </a:cubicBezTo>
                  <a:cubicBezTo>
                    <a:pt x="90" y="213"/>
                    <a:pt x="94" y="224"/>
                    <a:pt x="97" y="234"/>
                  </a:cubicBezTo>
                  <a:cubicBezTo>
                    <a:pt x="99" y="242"/>
                    <a:pt x="99" y="242"/>
                    <a:pt x="99" y="242"/>
                  </a:cubicBezTo>
                  <a:cubicBezTo>
                    <a:pt x="102" y="249"/>
                    <a:pt x="103" y="251"/>
                    <a:pt x="106" y="254"/>
                  </a:cubicBezTo>
                  <a:cubicBezTo>
                    <a:pt x="108" y="256"/>
                    <a:pt x="110" y="258"/>
                    <a:pt x="114" y="264"/>
                  </a:cubicBezTo>
                  <a:cubicBezTo>
                    <a:pt x="118" y="271"/>
                    <a:pt x="121" y="273"/>
                    <a:pt x="122" y="274"/>
                  </a:cubicBezTo>
                  <a:cubicBezTo>
                    <a:pt x="123" y="275"/>
                    <a:pt x="124" y="275"/>
                    <a:pt x="125" y="279"/>
                  </a:cubicBezTo>
                  <a:cubicBezTo>
                    <a:pt x="129" y="289"/>
                    <a:pt x="149" y="295"/>
                    <a:pt x="161" y="294"/>
                  </a:cubicBezTo>
                  <a:cubicBezTo>
                    <a:pt x="161" y="294"/>
                    <a:pt x="161" y="294"/>
                    <a:pt x="161" y="294"/>
                  </a:cubicBezTo>
                  <a:cubicBezTo>
                    <a:pt x="150" y="295"/>
                    <a:pt x="132" y="284"/>
                    <a:pt x="130" y="277"/>
                  </a:cubicBezTo>
                  <a:cubicBezTo>
                    <a:pt x="128" y="273"/>
                    <a:pt x="127" y="271"/>
                    <a:pt x="125" y="270"/>
                  </a:cubicBezTo>
                  <a:cubicBezTo>
                    <a:pt x="124" y="269"/>
                    <a:pt x="122" y="268"/>
                    <a:pt x="118" y="261"/>
                  </a:cubicBezTo>
                  <a:cubicBezTo>
                    <a:pt x="114" y="255"/>
                    <a:pt x="112" y="252"/>
                    <a:pt x="110" y="250"/>
                  </a:cubicBezTo>
                  <a:cubicBezTo>
                    <a:pt x="107" y="248"/>
                    <a:pt x="106" y="247"/>
                    <a:pt x="104" y="240"/>
                  </a:cubicBezTo>
                  <a:cubicBezTo>
                    <a:pt x="101" y="232"/>
                    <a:pt x="101" y="232"/>
                    <a:pt x="101" y="232"/>
                  </a:cubicBezTo>
                  <a:cubicBezTo>
                    <a:pt x="98" y="222"/>
                    <a:pt x="95" y="211"/>
                    <a:pt x="88" y="202"/>
                  </a:cubicBezTo>
                  <a:cubicBezTo>
                    <a:pt x="82" y="194"/>
                    <a:pt x="81" y="192"/>
                    <a:pt x="79" y="186"/>
                  </a:cubicBezTo>
                  <a:cubicBezTo>
                    <a:pt x="78" y="181"/>
                    <a:pt x="78" y="181"/>
                    <a:pt x="78" y="181"/>
                  </a:cubicBezTo>
                  <a:cubicBezTo>
                    <a:pt x="77" y="178"/>
                    <a:pt x="77" y="178"/>
                    <a:pt x="77" y="178"/>
                  </a:cubicBezTo>
                  <a:cubicBezTo>
                    <a:pt x="74" y="170"/>
                    <a:pt x="73" y="165"/>
                    <a:pt x="65" y="151"/>
                  </a:cubicBezTo>
                  <a:cubicBezTo>
                    <a:pt x="60" y="141"/>
                    <a:pt x="60" y="138"/>
                    <a:pt x="59" y="133"/>
                  </a:cubicBezTo>
                  <a:cubicBezTo>
                    <a:pt x="57" y="124"/>
                    <a:pt x="57" y="124"/>
                    <a:pt x="57" y="124"/>
                  </a:cubicBezTo>
                  <a:cubicBezTo>
                    <a:pt x="56" y="118"/>
                    <a:pt x="51" y="111"/>
                    <a:pt x="46" y="103"/>
                  </a:cubicBezTo>
                  <a:cubicBezTo>
                    <a:pt x="40" y="93"/>
                    <a:pt x="34" y="83"/>
                    <a:pt x="33" y="76"/>
                  </a:cubicBezTo>
                  <a:cubicBezTo>
                    <a:pt x="33" y="69"/>
                    <a:pt x="31" y="66"/>
                    <a:pt x="28" y="63"/>
                  </a:cubicBezTo>
                  <a:cubicBezTo>
                    <a:pt x="26" y="61"/>
                    <a:pt x="24" y="58"/>
                    <a:pt x="22" y="49"/>
                  </a:cubicBezTo>
                  <a:cubicBezTo>
                    <a:pt x="20" y="41"/>
                    <a:pt x="17" y="35"/>
                    <a:pt x="14" y="30"/>
                  </a:cubicBezTo>
                  <a:cubicBezTo>
                    <a:pt x="9" y="21"/>
                    <a:pt x="0" y="13"/>
                    <a:pt x="1" y="0"/>
                  </a:cubicBezTo>
                  <a:cubicBezTo>
                    <a:pt x="1" y="0"/>
                    <a:pt x="1" y="0"/>
                    <a:pt x="1" y="0"/>
                  </a:cubicBezTo>
                  <a:cubicBezTo>
                    <a:pt x="0" y="14"/>
                    <a:pt x="5" y="23"/>
                    <a:pt x="9" y="32"/>
                  </a:cubicBezTo>
                  <a:close/>
                </a:path>
              </a:pathLst>
            </a:custGeom>
            <a:solidFill>
              <a:srgbClr val="F3AEB8"/>
            </a:solidFill>
            <a:ln w="9525">
              <a:noFill/>
              <a:round/>
              <a:headEnd/>
              <a:tailEnd/>
            </a:ln>
          </p:spPr>
          <p:txBody>
            <a:bodyPr/>
            <a:lstStyle/>
            <a:p>
              <a:endParaRPr lang="hu-HU"/>
            </a:p>
          </p:txBody>
        </p:sp>
        <p:sp>
          <p:nvSpPr>
            <p:cNvPr id="37198" name="Freeform 193"/>
            <p:cNvSpPr>
              <a:spLocks/>
            </p:cNvSpPr>
            <p:nvPr/>
          </p:nvSpPr>
          <p:spPr bwMode="auto">
            <a:xfrm>
              <a:off x="3587" y="1072"/>
              <a:ext cx="20" cy="17"/>
            </a:xfrm>
            <a:custGeom>
              <a:avLst/>
              <a:gdLst>
                <a:gd name="T0" fmla="*/ 0 w 16"/>
                <a:gd name="T1" fmla="*/ 13 h 13"/>
                <a:gd name="T2" fmla="*/ 1 w 16"/>
                <a:gd name="T3" fmla="*/ 13 h 13"/>
                <a:gd name="T4" fmla="*/ 2 w 16"/>
                <a:gd name="T5" fmla="*/ 12 h 13"/>
                <a:gd name="T6" fmla="*/ 16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13"/>
                  </a:moveTo>
                  <a:cubicBezTo>
                    <a:pt x="1" y="13"/>
                    <a:pt x="1" y="13"/>
                    <a:pt x="1" y="13"/>
                  </a:cubicBezTo>
                  <a:cubicBezTo>
                    <a:pt x="1" y="12"/>
                    <a:pt x="2" y="12"/>
                    <a:pt x="2" y="12"/>
                  </a:cubicBezTo>
                  <a:cubicBezTo>
                    <a:pt x="7" y="8"/>
                    <a:pt x="12" y="4"/>
                    <a:pt x="16" y="0"/>
                  </a:cubicBezTo>
                </a:path>
              </a:pathLst>
            </a:custGeom>
            <a:noFill/>
            <a:ln w="7938" cap="flat">
              <a:solidFill>
                <a:srgbClr val="F3AEB8"/>
              </a:solidFill>
              <a:prstDash val="solid"/>
              <a:miter lim="800000"/>
              <a:headEnd/>
              <a:tailEnd/>
            </a:ln>
          </p:spPr>
          <p:txBody>
            <a:bodyPr/>
            <a:lstStyle/>
            <a:p>
              <a:endParaRPr lang="hu-HU"/>
            </a:p>
          </p:txBody>
        </p:sp>
        <p:sp>
          <p:nvSpPr>
            <p:cNvPr id="37199" name="Freeform 194"/>
            <p:cNvSpPr>
              <a:spLocks/>
            </p:cNvSpPr>
            <p:nvPr/>
          </p:nvSpPr>
          <p:spPr bwMode="auto">
            <a:xfrm>
              <a:off x="3170" y="380"/>
              <a:ext cx="51" cy="247"/>
            </a:xfrm>
            <a:custGeom>
              <a:avLst/>
              <a:gdLst>
                <a:gd name="T0" fmla="*/ 4 w 41"/>
                <a:gd name="T1" fmla="*/ 186 h 186"/>
                <a:gd name="T2" fmla="*/ 0 w 41"/>
                <a:gd name="T3" fmla="*/ 132 h 186"/>
                <a:gd name="T4" fmla="*/ 25 w 41"/>
                <a:gd name="T5" fmla="*/ 31 h 186"/>
                <a:gd name="T6" fmla="*/ 41 w 41"/>
                <a:gd name="T7" fmla="*/ 0 h 186"/>
                <a:gd name="T8" fmla="*/ 0 60000 65536"/>
                <a:gd name="T9" fmla="*/ 0 60000 65536"/>
                <a:gd name="T10" fmla="*/ 0 60000 65536"/>
                <a:gd name="T11" fmla="*/ 0 60000 65536"/>
                <a:gd name="T12" fmla="*/ 0 w 41"/>
                <a:gd name="T13" fmla="*/ 0 h 186"/>
                <a:gd name="T14" fmla="*/ 41 w 41"/>
                <a:gd name="T15" fmla="*/ 186 h 186"/>
              </a:gdLst>
              <a:ahLst/>
              <a:cxnLst>
                <a:cxn ang="T8">
                  <a:pos x="T0" y="T1"/>
                </a:cxn>
                <a:cxn ang="T9">
                  <a:pos x="T2" y="T3"/>
                </a:cxn>
                <a:cxn ang="T10">
                  <a:pos x="T4" y="T5"/>
                </a:cxn>
                <a:cxn ang="T11">
                  <a:pos x="T6" y="T7"/>
                </a:cxn>
              </a:cxnLst>
              <a:rect l="T12" t="T13" r="T14" b="T15"/>
              <a:pathLst>
                <a:path w="41" h="186">
                  <a:moveTo>
                    <a:pt x="4" y="186"/>
                  </a:moveTo>
                  <a:cubicBezTo>
                    <a:pt x="0" y="132"/>
                    <a:pt x="0" y="132"/>
                    <a:pt x="0" y="132"/>
                  </a:cubicBezTo>
                  <a:cubicBezTo>
                    <a:pt x="2" y="91"/>
                    <a:pt x="9" y="67"/>
                    <a:pt x="25" y="31"/>
                  </a:cubicBezTo>
                  <a:cubicBezTo>
                    <a:pt x="32" y="14"/>
                    <a:pt x="39" y="9"/>
                    <a:pt x="41" y="0"/>
                  </a:cubicBezTo>
                </a:path>
              </a:pathLst>
            </a:custGeom>
            <a:noFill/>
            <a:ln w="7938" cap="rnd">
              <a:solidFill>
                <a:srgbClr val="FFFFFF"/>
              </a:solidFill>
              <a:prstDash val="solid"/>
              <a:round/>
              <a:headEnd/>
              <a:tailEnd/>
            </a:ln>
          </p:spPr>
          <p:txBody>
            <a:bodyPr/>
            <a:lstStyle/>
            <a:p>
              <a:endParaRPr lang="hu-HU"/>
            </a:p>
          </p:txBody>
        </p:sp>
        <p:sp>
          <p:nvSpPr>
            <p:cNvPr id="37200" name="Freeform 195"/>
            <p:cNvSpPr>
              <a:spLocks/>
            </p:cNvSpPr>
            <p:nvPr/>
          </p:nvSpPr>
          <p:spPr bwMode="auto">
            <a:xfrm>
              <a:off x="3190" y="219"/>
              <a:ext cx="48" cy="122"/>
            </a:xfrm>
            <a:custGeom>
              <a:avLst/>
              <a:gdLst>
                <a:gd name="T0" fmla="*/ 17 w 39"/>
                <a:gd name="T1" fmla="*/ 92 h 92"/>
                <a:gd name="T2" fmla="*/ 39 w 39"/>
                <a:gd name="T3" fmla="*/ 0 h 92"/>
                <a:gd name="T4" fmla="*/ 0 60000 65536"/>
                <a:gd name="T5" fmla="*/ 0 60000 65536"/>
                <a:gd name="T6" fmla="*/ 0 w 39"/>
                <a:gd name="T7" fmla="*/ 0 h 92"/>
                <a:gd name="T8" fmla="*/ 39 w 39"/>
                <a:gd name="T9" fmla="*/ 92 h 92"/>
              </a:gdLst>
              <a:ahLst/>
              <a:cxnLst>
                <a:cxn ang="T4">
                  <a:pos x="T0" y="T1"/>
                </a:cxn>
                <a:cxn ang="T5">
                  <a:pos x="T2" y="T3"/>
                </a:cxn>
              </a:cxnLst>
              <a:rect l="T6" t="T7" r="T8" b="T9"/>
              <a:pathLst>
                <a:path w="39" h="92">
                  <a:moveTo>
                    <a:pt x="17" y="92"/>
                  </a:moveTo>
                  <a:cubicBezTo>
                    <a:pt x="0" y="29"/>
                    <a:pt x="19" y="9"/>
                    <a:pt x="39" y="0"/>
                  </a:cubicBezTo>
                </a:path>
              </a:pathLst>
            </a:custGeom>
            <a:noFill/>
            <a:ln w="7938" cap="rnd">
              <a:solidFill>
                <a:srgbClr val="FFFFFF"/>
              </a:solidFill>
              <a:prstDash val="solid"/>
              <a:round/>
              <a:headEnd/>
              <a:tailEnd/>
            </a:ln>
          </p:spPr>
          <p:txBody>
            <a:bodyPr/>
            <a:lstStyle/>
            <a:p>
              <a:endParaRPr lang="hu-HU"/>
            </a:p>
          </p:txBody>
        </p:sp>
        <p:sp>
          <p:nvSpPr>
            <p:cNvPr id="37201" name="Freeform 196"/>
            <p:cNvSpPr>
              <a:spLocks/>
            </p:cNvSpPr>
            <p:nvPr/>
          </p:nvSpPr>
          <p:spPr bwMode="auto">
            <a:xfrm>
              <a:off x="3195" y="219"/>
              <a:ext cx="46" cy="126"/>
            </a:xfrm>
            <a:custGeom>
              <a:avLst/>
              <a:gdLst>
                <a:gd name="T0" fmla="*/ 16 w 37"/>
                <a:gd name="T1" fmla="*/ 95 h 95"/>
                <a:gd name="T2" fmla="*/ 14 w 37"/>
                <a:gd name="T3" fmla="*/ 95 h 95"/>
                <a:gd name="T4" fmla="*/ 37 w 37"/>
                <a:gd name="T5" fmla="*/ 0 h 95"/>
                <a:gd name="T6" fmla="*/ 0 60000 65536"/>
                <a:gd name="T7" fmla="*/ 0 60000 65536"/>
                <a:gd name="T8" fmla="*/ 0 60000 65536"/>
                <a:gd name="T9" fmla="*/ 0 w 37"/>
                <a:gd name="T10" fmla="*/ 0 h 95"/>
                <a:gd name="T11" fmla="*/ 37 w 37"/>
                <a:gd name="T12" fmla="*/ 95 h 95"/>
              </a:gdLst>
              <a:ahLst/>
              <a:cxnLst>
                <a:cxn ang="T6">
                  <a:pos x="T0" y="T1"/>
                </a:cxn>
                <a:cxn ang="T7">
                  <a:pos x="T2" y="T3"/>
                </a:cxn>
                <a:cxn ang="T8">
                  <a:pos x="T4" y="T5"/>
                </a:cxn>
              </a:cxnLst>
              <a:rect l="T9" t="T10" r="T11" b="T12"/>
              <a:pathLst>
                <a:path w="37" h="95">
                  <a:moveTo>
                    <a:pt x="16" y="95"/>
                  </a:moveTo>
                  <a:cubicBezTo>
                    <a:pt x="14" y="95"/>
                    <a:pt x="14" y="95"/>
                    <a:pt x="14" y="95"/>
                  </a:cubicBezTo>
                  <a:cubicBezTo>
                    <a:pt x="0" y="33"/>
                    <a:pt x="17" y="9"/>
                    <a:pt x="37" y="0"/>
                  </a:cubicBezTo>
                </a:path>
              </a:pathLst>
            </a:custGeom>
            <a:noFill/>
            <a:ln w="7938" cap="flat">
              <a:solidFill>
                <a:srgbClr val="EC6245"/>
              </a:solidFill>
              <a:prstDash val="solid"/>
              <a:miter lim="800000"/>
              <a:headEnd/>
              <a:tailEnd/>
            </a:ln>
          </p:spPr>
          <p:txBody>
            <a:bodyPr/>
            <a:lstStyle/>
            <a:p>
              <a:endParaRPr lang="hu-HU"/>
            </a:p>
          </p:txBody>
        </p:sp>
        <p:sp>
          <p:nvSpPr>
            <p:cNvPr id="37202" name="Freeform 197"/>
            <p:cNvSpPr>
              <a:spLocks/>
            </p:cNvSpPr>
            <p:nvPr/>
          </p:nvSpPr>
          <p:spPr bwMode="auto">
            <a:xfrm>
              <a:off x="3171" y="375"/>
              <a:ext cx="49" cy="257"/>
            </a:xfrm>
            <a:custGeom>
              <a:avLst/>
              <a:gdLst>
                <a:gd name="T0" fmla="*/ 0 w 39"/>
                <a:gd name="T1" fmla="*/ 194 h 194"/>
                <a:gd name="T2" fmla="*/ 2 w 39"/>
                <a:gd name="T3" fmla="*/ 193 h 194"/>
                <a:gd name="T4" fmla="*/ 2 w 39"/>
                <a:gd name="T5" fmla="*/ 148 h 194"/>
                <a:gd name="T6" fmla="*/ 25 w 39"/>
                <a:gd name="T7" fmla="*/ 38 h 194"/>
                <a:gd name="T8" fmla="*/ 39 w 39"/>
                <a:gd name="T9" fmla="*/ 0 h 194"/>
                <a:gd name="T10" fmla="*/ 39 w 39"/>
                <a:gd name="T11" fmla="*/ 0 h 194"/>
                <a:gd name="T12" fmla="*/ 39 w 39"/>
                <a:gd name="T13" fmla="*/ 0 h 194"/>
                <a:gd name="T14" fmla="*/ 0 60000 65536"/>
                <a:gd name="T15" fmla="*/ 0 60000 65536"/>
                <a:gd name="T16" fmla="*/ 0 60000 65536"/>
                <a:gd name="T17" fmla="*/ 0 60000 65536"/>
                <a:gd name="T18" fmla="*/ 0 60000 65536"/>
                <a:gd name="T19" fmla="*/ 0 60000 65536"/>
                <a:gd name="T20" fmla="*/ 0 60000 65536"/>
                <a:gd name="T21" fmla="*/ 0 w 39"/>
                <a:gd name="T22" fmla="*/ 0 h 194"/>
                <a:gd name="T23" fmla="*/ 39 w 39"/>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94">
                  <a:moveTo>
                    <a:pt x="0" y="194"/>
                  </a:moveTo>
                  <a:cubicBezTo>
                    <a:pt x="1" y="194"/>
                    <a:pt x="1" y="193"/>
                    <a:pt x="2" y="193"/>
                  </a:cubicBezTo>
                  <a:cubicBezTo>
                    <a:pt x="2" y="148"/>
                    <a:pt x="2" y="148"/>
                    <a:pt x="2" y="148"/>
                  </a:cubicBezTo>
                  <a:cubicBezTo>
                    <a:pt x="3" y="113"/>
                    <a:pt x="10" y="74"/>
                    <a:pt x="25" y="38"/>
                  </a:cubicBezTo>
                  <a:cubicBezTo>
                    <a:pt x="33" y="21"/>
                    <a:pt x="37" y="9"/>
                    <a:pt x="39" y="0"/>
                  </a:cubicBezTo>
                  <a:cubicBezTo>
                    <a:pt x="39" y="0"/>
                    <a:pt x="39" y="0"/>
                    <a:pt x="39" y="0"/>
                  </a:cubicBezTo>
                  <a:cubicBezTo>
                    <a:pt x="39" y="0"/>
                    <a:pt x="39" y="0"/>
                    <a:pt x="39" y="0"/>
                  </a:cubicBezTo>
                </a:path>
              </a:pathLst>
            </a:custGeom>
            <a:noFill/>
            <a:ln w="7938" cap="flat">
              <a:solidFill>
                <a:srgbClr val="EC6245"/>
              </a:solidFill>
              <a:prstDash val="solid"/>
              <a:miter lim="800000"/>
              <a:headEnd/>
              <a:tailEnd/>
            </a:ln>
          </p:spPr>
          <p:txBody>
            <a:bodyPr/>
            <a:lstStyle/>
            <a:p>
              <a:endParaRPr lang="hu-HU"/>
            </a:p>
          </p:txBody>
        </p:sp>
        <p:sp>
          <p:nvSpPr>
            <p:cNvPr id="37203" name="Freeform 198"/>
            <p:cNvSpPr>
              <a:spLocks/>
            </p:cNvSpPr>
            <p:nvPr/>
          </p:nvSpPr>
          <p:spPr bwMode="auto">
            <a:xfrm>
              <a:off x="3205" y="213"/>
              <a:ext cx="44" cy="135"/>
            </a:xfrm>
            <a:custGeom>
              <a:avLst/>
              <a:gdLst>
                <a:gd name="T0" fmla="*/ 36 w 36"/>
                <a:gd name="T1" fmla="*/ 0 h 102"/>
                <a:gd name="T2" fmla="*/ 14 w 36"/>
                <a:gd name="T3" fmla="*/ 102 h 102"/>
                <a:gd name="T4" fmla="*/ 0 60000 65536"/>
                <a:gd name="T5" fmla="*/ 0 60000 65536"/>
                <a:gd name="T6" fmla="*/ 0 w 36"/>
                <a:gd name="T7" fmla="*/ 0 h 102"/>
                <a:gd name="T8" fmla="*/ 36 w 36"/>
                <a:gd name="T9" fmla="*/ 102 h 102"/>
              </a:gdLst>
              <a:ahLst/>
              <a:cxnLst>
                <a:cxn ang="T4">
                  <a:pos x="T0" y="T1"/>
                </a:cxn>
                <a:cxn ang="T5">
                  <a:pos x="T2" y="T3"/>
                </a:cxn>
              </a:cxnLst>
              <a:rect l="T6" t="T7" r="T8" b="T9"/>
              <a:pathLst>
                <a:path w="36" h="102">
                  <a:moveTo>
                    <a:pt x="36" y="0"/>
                  </a:moveTo>
                  <a:cubicBezTo>
                    <a:pt x="16" y="9"/>
                    <a:pt x="0" y="41"/>
                    <a:pt x="14" y="102"/>
                  </a:cubicBezTo>
                </a:path>
              </a:pathLst>
            </a:custGeom>
            <a:noFill/>
            <a:ln w="7938" cap="flat">
              <a:solidFill>
                <a:srgbClr val="4793C3"/>
              </a:solidFill>
              <a:prstDash val="solid"/>
              <a:miter lim="800000"/>
              <a:headEnd/>
              <a:tailEnd/>
            </a:ln>
          </p:spPr>
          <p:txBody>
            <a:bodyPr/>
            <a:lstStyle/>
            <a:p>
              <a:endParaRPr lang="hu-HU"/>
            </a:p>
          </p:txBody>
        </p:sp>
        <p:sp>
          <p:nvSpPr>
            <p:cNvPr id="37204" name="Freeform 199"/>
            <p:cNvSpPr>
              <a:spLocks/>
            </p:cNvSpPr>
            <p:nvPr/>
          </p:nvSpPr>
          <p:spPr bwMode="auto">
            <a:xfrm>
              <a:off x="2962" y="933"/>
              <a:ext cx="48" cy="96"/>
            </a:xfrm>
            <a:custGeom>
              <a:avLst/>
              <a:gdLst>
                <a:gd name="T0" fmla="*/ 25 w 38"/>
                <a:gd name="T1" fmla="*/ 0 h 73"/>
                <a:gd name="T2" fmla="*/ 31 w 38"/>
                <a:gd name="T3" fmla="*/ 40 h 73"/>
                <a:gd name="T4" fmla="*/ 0 w 38"/>
                <a:gd name="T5" fmla="*/ 73 h 73"/>
                <a:gd name="T6" fmla="*/ 0 60000 65536"/>
                <a:gd name="T7" fmla="*/ 0 60000 65536"/>
                <a:gd name="T8" fmla="*/ 0 60000 65536"/>
                <a:gd name="T9" fmla="*/ 0 w 38"/>
                <a:gd name="T10" fmla="*/ 0 h 73"/>
                <a:gd name="T11" fmla="*/ 38 w 38"/>
                <a:gd name="T12" fmla="*/ 73 h 73"/>
              </a:gdLst>
              <a:ahLst/>
              <a:cxnLst>
                <a:cxn ang="T6">
                  <a:pos x="T0" y="T1"/>
                </a:cxn>
                <a:cxn ang="T7">
                  <a:pos x="T2" y="T3"/>
                </a:cxn>
                <a:cxn ang="T8">
                  <a:pos x="T4" y="T5"/>
                </a:cxn>
              </a:cxnLst>
              <a:rect l="T9" t="T10" r="T11" b="T12"/>
              <a:pathLst>
                <a:path w="38" h="73">
                  <a:moveTo>
                    <a:pt x="25" y="0"/>
                  </a:moveTo>
                  <a:cubicBezTo>
                    <a:pt x="32" y="6"/>
                    <a:pt x="38" y="26"/>
                    <a:pt x="31" y="40"/>
                  </a:cubicBezTo>
                  <a:cubicBezTo>
                    <a:pt x="25" y="54"/>
                    <a:pt x="19" y="68"/>
                    <a:pt x="0" y="73"/>
                  </a:cubicBezTo>
                </a:path>
              </a:pathLst>
            </a:custGeom>
            <a:noFill/>
            <a:ln w="7938" cap="rnd">
              <a:solidFill>
                <a:srgbClr val="FFFFFF"/>
              </a:solidFill>
              <a:prstDash val="solid"/>
              <a:round/>
              <a:headEnd/>
              <a:tailEnd/>
            </a:ln>
          </p:spPr>
          <p:txBody>
            <a:bodyPr/>
            <a:lstStyle/>
            <a:p>
              <a:endParaRPr lang="hu-HU"/>
            </a:p>
          </p:txBody>
        </p:sp>
        <p:sp>
          <p:nvSpPr>
            <p:cNvPr id="37205" name="Freeform 200"/>
            <p:cNvSpPr>
              <a:spLocks/>
            </p:cNvSpPr>
            <p:nvPr/>
          </p:nvSpPr>
          <p:spPr bwMode="auto">
            <a:xfrm>
              <a:off x="2962" y="937"/>
              <a:ext cx="50" cy="92"/>
            </a:xfrm>
            <a:custGeom>
              <a:avLst/>
              <a:gdLst>
                <a:gd name="T0" fmla="*/ 28 w 40"/>
                <a:gd name="T1" fmla="*/ 0 h 70"/>
                <a:gd name="T2" fmla="*/ 34 w 40"/>
                <a:gd name="T3" fmla="*/ 35 h 70"/>
                <a:gd name="T4" fmla="*/ 0 w 40"/>
                <a:gd name="T5" fmla="*/ 70 h 70"/>
                <a:gd name="T6" fmla="*/ 0 60000 65536"/>
                <a:gd name="T7" fmla="*/ 0 60000 65536"/>
                <a:gd name="T8" fmla="*/ 0 60000 65536"/>
                <a:gd name="T9" fmla="*/ 0 w 40"/>
                <a:gd name="T10" fmla="*/ 0 h 70"/>
                <a:gd name="T11" fmla="*/ 40 w 40"/>
                <a:gd name="T12" fmla="*/ 70 h 70"/>
              </a:gdLst>
              <a:ahLst/>
              <a:cxnLst>
                <a:cxn ang="T6">
                  <a:pos x="T0" y="T1"/>
                </a:cxn>
                <a:cxn ang="T7">
                  <a:pos x="T2" y="T3"/>
                </a:cxn>
                <a:cxn ang="T8">
                  <a:pos x="T4" y="T5"/>
                </a:cxn>
              </a:cxnLst>
              <a:rect l="T9" t="T10" r="T11" b="T12"/>
              <a:pathLst>
                <a:path w="40" h="70">
                  <a:moveTo>
                    <a:pt x="28" y="0"/>
                  </a:moveTo>
                  <a:cubicBezTo>
                    <a:pt x="34" y="6"/>
                    <a:pt x="40" y="21"/>
                    <a:pt x="34" y="35"/>
                  </a:cubicBezTo>
                  <a:cubicBezTo>
                    <a:pt x="27" y="49"/>
                    <a:pt x="19" y="65"/>
                    <a:pt x="0" y="70"/>
                  </a:cubicBezTo>
                </a:path>
              </a:pathLst>
            </a:custGeom>
            <a:noFill/>
            <a:ln w="7938" cap="rnd">
              <a:solidFill>
                <a:srgbClr val="F6A68C"/>
              </a:solidFill>
              <a:prstDash val="solid"/>
              <a:round/>
              <a:headEnd/>
              <a:tailEnd/>
            </a:ln>
          </p:spPr>
          <p:txBody>
            <a:bodyPr/>
            <a:lstStyle/>
            <a:p>
              <a:endParaRPr lang="hu-HU"/>
            </a:p>
          </p:txBody>
        </p:sp>
        <p:sp>
          <p:nvSpPr>
            <p:cNvPr id="37206" name="Freeform 201"/>
            <p:cNvSpPr>
              <a:spLocks/>
            </p:cNvSpPr>
            <p:nvPr/>
          </p:nvSpPr>
          <p:spPr bwMode="auto">
            <a:xfrm>
              <a:off x="2885" y="905"/>
              <a:ext cx="169" cy="197"/>
            </a:xfrm>
            <a:custGeom>
              <a:avLst/>
              <a:gdLst>
                <a:gd name="T0" fmla="*/ 136 w 136"/>
                <a:gd name="T1" fmla="*/ 149 h 149"/>
                <a:gd name="T2" fmla="*/ 122 w 136"/>
                <a:gd name="T3" fmla="*/ 145 h 149"/>
                <a:gd name="T4" fmla="*/ 0 w 136"/>
                <a:gd name="T5" fmla="*/ 0 h 149"/>
                <a:gd name="T6" fmla="*/ 0 60000 65536"/>
                <a:gd name="T7" fmla="*/ 0 60000 65536"/>
                <a:gd name="T8" fmla="*/ 0 60000 65536"/>
                <a:gd name="T9" fmla="*/ 0 w 136"/>
                <a:gd name="T10" fmla="*/ 0 h 149"/>
                <a:gd name="T11" fmla="*/ 136 w 136"/>
                <a:gd name="T12" fmla="*/ 149 h 149"/>
              </a:gdLst>
              <a:ahLst/>
              <a:cxnLst>
                <a:cxn ang="T6">
                  <a:pos x="T0" y="T1"/>
                </a:cxn>
                <a:cxn ang="T7">
                  <a:pos x="T2" y="T3"/>
                </a:cxn>
                <a:cxn ang="T8">
                  <a:pos x="T4" y="T5"/>
                </a:cxn>
              </a:cxnLst>
              <a:rect l="T9" t="T10" r="T11" b="T12"/>
              <a:pathLst>
                <a:path w="136" h="149">
                  <a:moveTo>
                    <a:pt x="136" y="149"/>
                  </a:moveTo>
                  <a:cubicBezTo>
                    <a:pt x="132" y="147"/>
                    <a:pt x="125" y="147"/>
                    <a:pt x="122" y="145"/>
                  </a:cubicBezTo>
                  <a:cubicBezTo>
                    <a:pt x="79" y="126"/>
                    <a:pt x="32" y="75"/>
                    <a:pt x="0" y="0"/>
                  </a:cubicBezTo>
                </a:path>
              </a:pathLst>
            </a:custGeom>
            <a:noFill/>
            <a:ln w="7938" cap="flat">
              <a:solidFill>
                <a:srgbClr val="4793C3"/>
              </a:solidFill>
              <a:prstDash val="solid"/>
              <a:miter lim="800000"/>
              <a:headEnd/>
              <a:tailEnd/>
            </a:ln>
          </p:spPr>
          <p:txBody>
            <a:bodyPr/>
            <a:lstStyle/>
            <a:p>
              <a:endParaRPr lang="hu-HU"/>
            </a:p>
          </p:txBody>
        </p:sp>
        <p:sp>
          <p:nvSpPr>
            <p:cNvPr id="37207" name="Freeform 202"/>
            <p:cNvSpPr>
              <a:spLocks/>
            </p:cNvSpPr>
            <p:nvPr/>
          </p:nvSpPr>
          <p:spPr bwMode="auto">
            <a:xfrm>
              <a:off x="3176" y="195"/>
              <a:ext cx="116" cy="181"/>
            </a:xfrm>
            <a:custGeom>
              <a:avLst/>
              <a:gdLst>
                <a:gd name="T0" fmla="*/ 39 w 93"/>
                <a:gd name="T1" fmla="*/ 137 h 137"/>
                <a:gd name="T2" fmla="*/ 89 w 93"/>
                <a:gd name="T3" fmla="*/ 16 h 137"/>
                <a:gd name="T4" fmla="*/ 93 w 93"/>
                <a:gd name="T5" fmla="*/ 20 h 137"/>
                <a:gd name="T6" fmla="*/ 0 60000 65536"/>
                <a:gd name="T7" fmla="*/ 0 60000 65536"/>
                <a:gd name="T8" fmla="*/ 0 60000 65536"/>
                <a:gd name="T9" fmla="*/ 0 w 93"/>
                <a:gd name="T10" fmla="*/ 0 h 137"/>
                <a:gd name="T11" fmla="*/ 93 w 93"/>
                <a:gd name="T12" fmla="*/ 137 h 137"/>
              </a:gdLst>
              <a:ahLst/>
              <a:cxnLst>
                <a:cxn ang="T6">
                  <a:pos x="T0" y="T1"/>
                </a:cxn>
                <a:cxn ang="T7">
                  <a:pos x="T2" y="T3"/>
                </a:cxn>
                <a:cxn ang="T8">
                  <a:pos x="T4" y="T5"/>
                </a:cxn>
              </a:cxnLst>
              <a:rect l="T9" t="T10" r="T11" b="T12"/>
              <a:pathLst>
                <a:path w="93" h="137">
                  <a:moveTo>
                    <a:pt x="39" y="137"/>
                  </a:moveTo>
                  <a:cubicBezTo>
                    <a:pt x="0" y="15"/>
                    <a:pt x="75" y="0"/>
                    <a:pt x="89" y="16"/>
                  </a:cubicBezTo>
                  <a:cubicBezTo>
                    <a:pt x="93" y="19"/>
                    <a:pt x="93" y="20"/>
                    <a:pt x="93" y="20"/>
                  </a:cubicBezTo>
                </a:path>
              </a:pathLst>
            </a:custGeom>
            <a:noFill/>
            <a:ln w="4763" cap="rnd">
              <a:solidFill>
                <a:srgbClr val="333333"/>
              </a:solidFill>
              <a:prstDash val="solid"/>
              <a:round/>
              <a:headEnd/>
              <a:tailEnd/>
            </a:ln>
          </p:spPr>
          <p:txBody>
            <a:bodyPr/>
            <a:lstStyle/>
            <a:p>
              <a:endParaRPr lang="hu-HU"/>
            </a:p>
          </p:txBody>
        </p:sp>
        <p:sp>
          <p:nvSpPr>
            <p:cNvPr id="37208" name="Oval 203"/>
            <p:cNvSpPr>
              <a:spLocks noChangeArrowheads="1"/>
            </p:cNvSpPr>
            <p:nvPr/>
          </p:nvSpPr>
          <p:spPr bwMode="auto">
            <a:xfrm>
              <a:off x="2901" y="130"/>
              <a:ext cx="143" cy="36"/>
            </a:xfrm>
            <a:prstGeom prst="ellipse">
              <a:avLst/>
            </a:prstGeom>
            <a:solidFill>
              <a:srgbClr val="D6E5F0"/>
            </a:solidFill>
            <a:ln w="9525">
              <a:noFill/>
              <a:round/>
              <a:headEnd/>
              <a:tailEnd/>
            </a:ln>
          </p:spPr>
          <p:txBody>
            <a:bodyPr/>
            <a:lstStyle/>
            <a:p>
              <a:endParaRPr lang="hu-HU"/>
            </a:p>
          </p:txBody>
        </p:sp>
        <p:sp>
          <p:nvSpPr>
            <p:cNvPr id="37209" name="Oval 204"/>
            <p:cNvSpPr>
              <a:spLocks noChangeArrowheads="1"/>
            </p:cNvSpPr>
            <p:nvPr/>
          </p:nvSpPr>
          <p:spPr bwMode="auto">
            <a:xfrm>
              <a:off x="2926" y="139"/>
              <a:ext cx="94" cy="17"/>
            </a:xfrm>
            <a:prstGeom prst="ellipse">
              <a:avLst/>
            </a:prstGeom>
            <a:solidFill>
              <a:srgbClr val="4783AA"/>
            </a:solidFill>
            <a:ln w="9525">
              <a:noFill/>
              <a:round/>
              <a:headEnd/>
              <a:tailEnd/>
            </a:ln>
          </p:spPr>
          <p:txBody>
            <a:bodyPr/>
            <a:lstStyle/>
            <a:p>
              <a:endParaRPr lang="hu-HU"/>
            </a:p>
          </p:txBody>
        </p:sp>
        <p:sp>
          <p:nvSpPr>
            <p:cNvPr id="37210" name="Freeform 205"/>
            <p:cNvSpPr>
              <a:spLocks/>
            </p:cNvSpPr>
            <p:nvPr/>
          </p:nvSpPr>
          <p:spPr bwMode="auto">
            <a:xfrm>
              <a:off x="2926" y="139"/>
              <a:ext cx="94" cy="13"/>
            </a:xfrm>
            <a:custGeom>
              <a:avLst/>
              <a:gdLst>
                <a:gd name="T0" fmla="*/ 6 w 75"/>
                <a:gd name="T1" fmla="*/ 10 h 10"/>
                <a:gd name="T2" fmla="*/ 37 w 75"/>
                <a:gd name="T3" fmla="*/ 7 h 10"/>
                <a:gd name="T4" fmla="*/ 69 w 75"/>
                <a:gd name="T5" fmla="*/ 10 h 10"/>
                <a:gd name="T6" fmla="*/ 75 w 75"/>
                <a:gd name="T7" fmla="*/ 6 h 10"/>
                <a:gd name="T8" fmla="*/ 37 w 75"/>
                <a:gd name="T9" fmla="*/ 0 h 10"/>
                <a:gd name="T10" fmla="*/ 0 w 75"/>
                <a:gd name="T11" fmla="*/ 6 h 10"/>
                <a:gd name="T12" fmla="*/ 6 w 75"/>
                <a:gd name="T13" fmla="*/ 10 h 10"/>
                <a:gd name="T14" fmla="*/ 0 60000 65536"/>
                <a:gd name="T15" fmla="*/ 0 60000 65536"/>
                <a:gd name="T16" fmla="*/ 0 60000 65536"/>
                <a:gd name="T17" fmla="*/ 0 60000 65536"/>
                <a:gd name="T18" fmla="*/ 0 60000 65536"/>
                <a:gd name="T19" fmla="*/ 0 60000 65536"/>
                <a:gd name="T20" fmla="*/ 0 60000 65536"/>
                <a:gd name="T21" fmla="*/ 0 w 75"/>
                <a:gd name="T22" fmla="*/ 0 h 10"/>
                <a:gd name="T23" fmla="*/ 75 w 7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
                  <a:moveTo>
                    <a:pt x="6" y="10"/>
                  </a:moveTo>
                  <a:cubicBezTo>
                    <a:pt x="12" y="8"/>
                    <a:pt x="24" y="7"/>
                    <a:pt x="37" y="7"/>
                  </a:cubicBezTo>
                  <a:cubicBezTo>
                    <a:pt x="51" y="7"/>
                    <a:pt x="62" y="8"/>
                    <a:pt x="69" y="10"/>
                  </a:cubicBezTo>
                  <a:cubicBezTo>
                    <a:pt x="73" y="9"/>
                    <a:pt x="75" y="7"/>
                    <a:pt x="75" y="6"/>
                  </a:cubicBezTo>
                  <a:cubicBezTo>
                    <a:pt x="75" y="3"/>
                    <a:pt x="58" y="0"/>
                    <a:pt x="37" y="0"/>
                  </a:cubicBezTo>
                  <a:cubicBezTo>
                    <a:pt x="17" y="0"/>
                    <a:pt x="0" y="3"/>
                    <a:pt x="0" y="6"/>
                  </a:cubicBezTo>
                  <a:cubicBezTo>
                    <a:pt x="0" y="7"/>
                    <a:pt x="2" y="9"/>
                    <a:pt x="6" y="10"/>
                  </a:cubicBezTo>
                  <a:close/>
                </a:path>
              </a:pathLst>
            </a:custGeom>
            <a:solidFill>
              <a:srgbClr val="6FA9CF"/>
            </a:solidFill>
            <a:ln w="9525">
              <a:noFill/>
              <a:round/>
              <a:headEnd/>
              <a:tailEnd/>
            </a:ln>
          </p:spPr>
          <p:txBody>
            <a:bodyPr/>
            <a:lstStyle/>
            <a:p>
              <a:endParaRPr lang="hu-HU"/>
            </a:p>
          </p:txBody>
        </p:sp>
        <p:sp>
          <p:nvSpPr>
            <p:cNvPr id="37211" name="Freeform 206"/>
            <p:cNvSpPr>
              <a:spLocks/>
            </p:cNvSpPr>
            <p:nvPr/>
          </p:nvSpPr>
          <p:spPr bwMode="auto">
            <a:xfrm>
              <a:off x="2864" y="416"/>
              <a:ext cx="239" cy="624"/>
            </a:xfrm>
            <a:custGeom>
              <a:avLst/>
              <a:gdLst>
                <a:gd name="T0" fmla="*/ 116 w 192"/>
                <a:gd name="T1" fmla="*/ 403 h 471"/>
                <a:gd name="T2" fmla="*/ 137 w 192"/>
                <a:gd name="T3" fmla="*/ 363 h 471"/>
                <a:gd name="T4" fmla="*/ 137 w 192"/>
                <a:gd name="T5" fmla="*/ 360 h 471"/>
                <a:gd name="T6" fmla="*/ 135 w 192"/>
                <a:gd name="T7" fmla="*/ 337 h 471"/>
                <a:gd name="T8" fmla="*/ 135 w 192"/>
                <a:gd name="T9" fmla="*/ 337 h 471"/>
                <a:gd name="T10" fmla="*/ 123 w 192"/>
                <a:gd name="T11" fmla="*/ 289 h 471"/>
                <a:gd name="T12" fmla="*/ 56 w 192"/>
                <a:gd name="T13" fmla="*/ 135 h 471"/>
                <a:gd name="T14" fmla="*/ 56 w 192"/>
                <a:gd name="T15" fmla="*/ 134 h 471"/>
                <a:gd name="T16" fmla="*/ 112 w 192"/>
                <a:gd name="T17" fmla="*/ 90 h 471"/>
                <a:gd name="T18" fmla="*/ 176 w 192"/>
                <a:gd name="T19" fmla="*/ 108 h 471"/>
                <a:gd name="T20" fmla="*/ 177 w 192"/>
                <a:gd name="T21" fmla="*/ 109 h 471"/>
                <a:gd name="T22" fmla="*/ 188 w 192"/>
                <a:gd name="T23" fmla="*/ 124 h 471"/>
                <a:gd name="T24" fmla="*/ 185 w 192"/>
                <a:gd name="T25" fmla="*/ 76 h 471"/>
                <a:gd name="T26" fmla="*/ 135 w 192"/>
                <a:gd name="T27" fmla="*/ 10 h 471"/>
                <a:gd name="T28" fmla="*/ 106 w 192"/>
                <a:gd name="T29" fmla="*/ 2 h 471"/>
                <a:gd name="T30" fmla="*/ 95 w 192"/>
                <a:gd name="T31" fmla="*/ 4 h 471"/>
                <a:gd name="T32" fmla="*/ 59 w 192"/>
                <a:gd name="T33" fmla="*/ 22 h 471"/>
                <a:gd name="T34" fmla="*/ 16 w 192"/>
                <a:gd name="T35" fmla="*/ 120 h 471"/>
                <a:gd name="T36" fmla="*/ 12 w 192"/>
                <a:gd name="T37" fmla="*/ 226 h 471"/>
                <a:gd name="T38" fmla="*/ 22 w 192"/>
                <a:gd name="T39" fmla="*/ 413 h 471"/>
                <a:gd name="T40" fmla="*/ 80 w 192"/>
                <a:gd name="T41" fmla="*/ 465 h 471"/>
                <a:gd name="T42" fmla="*/ 114 w 192"/>
                <a:gd name="T43" fmla="*/ 438 h 471"/>
                <a:gd name="T44" fmla="*/ 117 w 192"/>
                <a:gd name="T45" fmla="*/ 433 h 471"/>
                <a:gd name="T46" fmla="*/ 103 w 192"/>
                <a:gd name="T47" fmla="*/ 390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471"/>
                <a:gd name="T74" fmla="*/ 192 w 192"/>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471">
                  <a:moveTo>
                    <a:pt x="116" y="403"/>
                  </a:moveTo>
                  <a:cubicBezTo>
                    <a:pt x="122" y="402"/>
                    <a:pt x="135" y="386"/>
                    <a:pt x="137" y="363"/>
                  </a:cubicBezTo>
                  <a:cubicBezTo>
                    <a:pt x="137" y="360"/>
                    <a:pt x="137" y="360"/>
                    <a:pt x="137" y="360"/>
                  </a:cubicBezTo>
                  <a:cubicBezTo>
                    <a:pt x="137" y="351"/>
                    <a:pt x="137" y="343"/>
                    <a:pt x="135" y="337"/>
                  </a:cubicBezTo>
                  <a:cubicBezTo>
                    <a:pt x="135" y="337"/>
                    <a:pt x="135" y="337"/>
                    <a:pt x="135" y="337"/>
                  </a:cubicBezTo>
                  <a:cubicBezTo>
                    <a:pt x="128" y="319"/>
                    <a:pt x="152" y="307"/>
                    <a:pt x="123" y="289"/>
                  </a:cubicBezTo>
                  <a:cubicBezTo>
                    <a:pt x="86" y="266"/>
                    <a:pt x="54" y="175"/>
                    <a:pt x="56" y="135"/>
                  </a:cubicBezTo>
                  <a:cubicBezTo>
                    <a:pt x="56" y="135"/>
                    <a:pt x="56" y="135"/>
                    <a:pt x="56" y="134"/>
                  </a:cubicBezTo>
                  <a:cubicBezTo>
                    <a:pt x="61" y="113"/>
                    <a:pt x="79" y="98"/>
                    <a:pt x="112" y="90"/>
                  </a:cubicBezTo>
                  <a:cubicBezTo>
                    <a:pt x="140" y="82"/>
                    <a:pt x="151" y="83"/>
                    <a:pt x="176" y="108"/>
                  </a:cubicBezTo>
                  <a:cubicBezTo>
                    <a:pt x="176" y="108"/>
                    <a:pt x="176" y="108"/>
                    <a:pt x="177" y="109"/>
                  </a:cubicBezTo>
                  <a:cubicBezTo>
                    <a:pt x="180" y="114"/>
                    <a:pt x="184" y="119"/>
                    <a:pt x="188" y="124"/>
                  </a:cubicBezTo>
                  <a:cubicBezTo>
                    <a:pt x="192" y="103"/>
                    <a:pt x="192" y="85"/>
                    <a:pt x="185" y="76"/>
                  </a:cubicBezTo>
                  <a:cubicBezTo>
                    <a:pt x="164" y="51"/>
                    <a:pt x="159" y="26"/>
                    <a:pt x="135" y="10"/>
                  </a:cubicBezTo>
                  <a:cubicBezTo>
                    <a:pt x="127" y="5"/>
                    <a:pt x="114" y="4"/>
                    <a:pt x="106" y="2"/>
                  </a:cubicBezTo>
                  <a:cubicBezTo>
                    <a:pt x="98" y="0"/>
                    <a:pt x="107" y="3"/>
                    <a:pt x="95" y="4"/>
                  </a:cubicBezTo>
                  <a:cubicBezTo>
                    <a:pt x="82" y="4"/>
                    <a:pt x="69" y="12"/>
                    <a:pt x="59" y="22"/>
                  </a:cubicBezTo>
                  <a:cubicBezTo>
                    <a:pt x="46" y="37"/>
                    <a:pt x="24" y="49"/>
                    <a:pt x="16" y="120"/>
                  </a:cubicBezTo>
                  <a:cubicBezTo>
                    <a:pt x="13" y="144"/>
                    <a:pt x="12" y="184"/>
                    <a:pt x="12" y="226"/>
                  </a:cubicBezTo>
                  <a:cubicBezTo>
                    <a:pt x="12" y="343"/>
                    <a:pt x="0" y="362"/>
                    <a:pt x="22" y="413"/>
                  </a:cubicBezTo>
                  <a:cubicBezTo>
                    <a:pt x="38" y="449"/>
                    <a:pt x="57" y="471"/>
                    <a:pt x="80" y="465"/>
                  </a:cubicBezTo>
                  <a:cubicBezTo>
                    <a:pt x="94" y="462"/>
                    <a:pt x="105" y="451"/>
                    <a:pt x="114" y="438"/>
                  </a:cubicBezTo>
                  <a:cubicBezTo>
                    <a:pt x="117" y="433"/>
                    <a:pt x="117" y="433"/>
                    <a:pt x="117" y="433"/>
                  </a:cubicBezTo>
                  <a:cubicBezTo>
                    <a:pt x="129" y="414"/>
                    <a:pt x="112" y="397"/>
                    <a:pt x="103" y="390"/>
                  </a:cubicBezTo>
                </a:path>
              </a:pathLst>
            </a:custGeom>
            <a:solidFill>
              <a:srgbClr val="F9D4D9"/>
            </a:solidFill>
            <a:ln w="9525">
              <a:noFill/>
              <a:round/>
              <a:headEnd/>
              <a:tailEnd/>
            </a:ln>
          </p:spPr>
          <p:txBody>
            <a:bodyPr/>
            <a:lstStyle/>
            <a:p>
              <a:endParaRPr lang="hu-HU"/>
            </a:p>
          </p:txBody>
        </p:sp>
        <p:sp>
          <p:nvSpPr>
            <p:cNvPr id="37212" name="Freeform 207"/>
            <p:cNvSpPr>
              <a:spLocks/>
            </p:cNvSpPr>
            <p:nvPr/>
          </p:nvSpPr>
          <p:spPr bwMode="auto">
            <a:xfrm>
              <a:off x="2971" y="554"/>
              <a:ext cx="60" cy="55"/>
            </a:xfrm>
            <a:custGeom>
              <a:avLst/>
              <a:gdLst>
                <a:gd name="T0" fmla="*/ 41 w 48"/>
                <a:gd name="T1" fmla="*/ 12 h 42"/>
                <a:gd name="T2" fmla="*/ 48 w 48"/>
                <a:gd name="T3" fmla="*/ 0 h 42"/>
                <a:gd name="T4" fmla="*/ 47 w 48"/>
                <a:gd name="T5" fmla="*/ 1 h 42"/>
                <a:gd name="T6" fmla="*/ 32 w 48"/>
                <a:gd name="T7" fmla="*/ 2 h 42"/>
                <a:gd name="T8" fmla="*/ 1 w 48"/>
                <a:gd name="T9" fmla="*/ 10 h 42"/>
                <a:gd name="T10" fmla="*/ 0 w 48"/>
                <a:gd name="T11" fmla="*/ 11 h 42"/>
                <a:gd name="T12" fmla="*/ 0 w 48"/>
                <a:gd name="T13" fmla="*/ 15 h 42"/>
                <a:gd name="T14" fmla="*/ 41 w 48"/>
                <a:gd name="T15" fmla="*/ 12 h 4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2"/>
                <a:gd name="T26" fmla="*/ 48 w 48"/>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2">
                  <a:moveTo>
                    <a:pt x="41" y="12"/>
                  </a:moveTo>
                  <a:cubicBezTo>
                    <a:pt x="44" y="8"/>
                    <a:pt x="48" y="4"/>
                    <a:pt x="48" y="0"/>
                  </a:cubicBezTo>
                  <a:cubicBezTo>
                    <a:pt x="47" y="0"/>
                    <a:pt x="48" y="2"/>
                    <a:pt x="47" y="1"/>
                  </a:cubicBezTo>
                  <a:cubicBezTo>
                    <a:pt x="40" y="0"/>
                    <a:pt x="42" y="0"/>
                    <a:pt x="32" y="2"/>
                  </a:cubicBezTo>
                  <a:cubicBezTo>
                    <a:pt x="24" y="3"/>
                    <a:pt x="8" y="7"/>
                    <a:pt x="1" y="10"/>
                  </a:cubicBezTo>
                  <a:cubicBezTo>
                    <a:pt x="1" y="11"/>
                    <a:pt x="1" y="11"/>
                    <a:pt x="0" y="11"/>
                  </a:cubicBezTo>
                  <a:cubicBezTo>
                    <a:pt x="0" y="15"/>
                    <a:pt x="0" y="15"/>
                    <a:pt x="0" y="15"/>
                  </a:cubicBezTo>
                  <a:cubicBezTo>
                    <a:pt x="12" y="42"/>
                    <a:pt x="26" y="31"/>
                    <a:pt x="41" y="12"/>
                  </a:cubicBezTo>
                  <a:close/>
                </a:path>
              </a:pathLst>
            </a:custGeom>
            <a:solidFill>
              <a:srgbClr val="AA3952"/>
            </a:solidFill>
            <a:ln w="9525">
              <a:noFill/>
              <a:round/>
              <a:headEnd/>
              <a:tailEnd/>
            </a:ln>
          </p:spPr>
          <p:txBody>
            <a:bodyPr/>
            <a:lstStyle/>
            <a:p>
              <a:endParaRPr lang="hu-HU"/>
            </a:p>
          </p:txBody>
        </p:sp>
        <p:sp>
          <p:nvSpPr>
            <p:cNvPr id="37213" name="Freeform 208"/>
            <p:cNvSpPr>
              <a:spLocks/>
            </p:cNvSpPr>
            <p:nvPr/>
          </p:nvSpPr>
          <p:spPr bwMode="auto">
            <a:xfrm>
              <a:off x="3222" y="500"/>
              <a:ext cx="78" cy="31"/>
            </a:xfrm>
            <a:custGeom>
              <a:avLst/>
              <a:gdLst>
                <a:gd name="T0" fmla="*/ 61 w 63"/>
                <a:gd name="T1" fmla="*/ 18 h 24"/>
                <a:gd name="T2" fmla="*/ 63 w 63"/>
                <a:gd name="T3" fmla="*/ 17 h 24"/>
                <a:gd name="T4" fmla="*/ 34 w 63"/>
                <a:gd name="T5" fmla="*/ 2 h 24"/>
                <a:gd name="T6" fmla="*/ 0 w 63"/>
                <a:gd name="T7" fmla="*/ 5 h 24"/>
                <a:gd name="T8" fmla="*/ 29 w 63"/>
                <a:gd name="T9" fmla="*/ 20 h 24"/>
                <a:gd name="T10" fmla="*/ 61 w 63"/>
                <a:gd name="T11" fmla="*/ 18 h 24"/>
                <a:gd name="T12" fmla="*/ 0 60000 65536"/>
                <a:gd name="T13" fmla="*/ 0 60000 65536"/>
                <a:gd name="T14" fmla="*/ 0 60000 65536"/>
                <a:gd name="T15" fmla="*/ 0 60000 65536"/>
                <a:gd name="T16" fmla="*/ 0 60000 65536"/>
                <a:gd name="T17" fmla="*/ 0 60000 65536"/>
                <a:gd name="T18" fmla="*/ 0 w 63"/>
                <a:gd name="T19" fmla="*/ 0 h 24"/>
                <a:gd name="T20" fmla="*/ 63 w 6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3" h="24">
                  <a:moveTo>
                    <a:pt x="61" y="18"/>
                  </a:moveTo>
                  <a:cubicBezTo>
                    <a:pt x="62" y="18"/>
                    <a:pt x="63" y="18"/>
                    <a:pt x="63" y="17"/>
                  </a:cubicBezTo>
                  <a:cubicBezTo>
                    <a:pt x="57" y="10"/>
                    <a:pt x="46" y="4"/>
                    <a:pt x="34" y="2"/>
                  </a:cubicBezTo>
                  <a:cubicBezTo>
                    <a:pt x="22" y="0"/>
                    <a:pt x="10" y="1"/>
                    <a:pt x="0" y="5"/>
                  </a:cubicBezTo>
                  <a:cubicBezTo>
                    <a:pt x="2" y="12"/>
                    <a:pt x="23" y="18"/>
                    <a:pt x="29" y="20"/>
                  </a:cubicBezTo>
                  <a:cubicBezTo>
                    <a:pt x="39" y="23"/>
                    <a:pt x="52" y="24"/>
                    <a:pt x="61" y="18"/>
                  </a:cubicBezTo>
                  <a:close/>
                </a:path>
              </a:pathLst>
            </a:custGeom>
            <a:solidFill>
              <a:srgbClr val="AA3952"/>
            </a:solidFill>
            <a:ln w="9525">
              <a:noFill/>
              <a:round/>
              <a:headEnd/>
              <a:tailEnd/>
            </a:ln>
          </p:spPr>
          <p:txBody>
            <a:bodyPr/>
            <a:lstStyle/>
            <a:p>
              <a:endParaRPr lang="hu-HU"/>
            </a:p>
          </p:txBody>
        </p:sp>
        <p:sp>
          <p:nvSpPr>
            <p:cNvPr id="37214" name="Freeform 209"/>
            <p:cNvSpPr>
              <a:spLocks/>
            </p:cNvSpPr>
            <p:nvPr/>
          </p:nvSpPr>
          <p:spPr bwMode="auto">
            <a:xfrm>
              <a:off x="3315" y="469"/>
              <a:ext cx="254" cy="534"/>
            </a:xfrm>
            <a:custGeom>
              <a:avLst/>
              <a:gdLst>
                <a:gd name="T0" fmla="*/ 15 w 204"/>
                <a:gd name="T1" fmla="*/ 5 h 403"/>
                <a:gd name="T2" fmla="*/ 21 w 204"/>
                <a:gd name="T3" fmla="*/ 3 h 403"/>
                <a:gd name="T4" fmla="*/ 27 w 204"/>
                <a:gd name="T5" fmla="*/ 1 h 403"/>
                <a:gd name="T6" fmla="*/ 34 w 204"/>
                <a:gd name="T7" fmla="*/ 2 h 403"/>
                <a:gd name="T8" fmla="*/ 45 w 204"/>
                <a:gd name="T9" fmla="*/ 5 h 403"/>
                <a:gd name="T10" fmla="*/ 53 w 204"/>
                <a:gd name="T11" fmla="*/ 5 h 403"/>
                <a:gd name="T12" fmla="*/ 65 w 204"/>
                <a:gd name="T13" fmla="*/ 11 h 403"/>
                <a:gd name="T14" fmla="*/ 79 w 204"/>
                <a:gd name="T15" fmla="*/ 13 h 403"/>
                <a:gd name="T16" fmla="*/ 93 w 204"/>
                <a:gd name="T17" fmla="*/ 14 h 403"/>
                <a:gd name="T18" fmla="*/ 103 w 204"/>
                <a:gd name="T19" fmla="*/ 18 h 403"/>
                <a:gd name="T20" fmla="*/ 117 w 204"/>
                <a:gd name="T21" fmla="*/ 21 h 403"/>
                <a:gd name="T22" fmla="*/ 134 w 204"/>
                <a:gd name="T23" fmla="*/ 31 h 403"/>
                <a:gd name="T24" fmla="*/ 142 w 204"/>
                <a:gd name="T25" fmla="*/ 34 h 403"/>
                <a:gd name="T26" fmla="*/ 148 w 204"/>
                <a:gd name="T27" fmla="*/ 42 h 403"/>
                <a:gd name="T28" fmla="*/ 155 w 204"/>
                <a:gd name="T29" fmla="*/ 53 h 403"/>
                <a:gd name="T30" fmla="*/ 164 w 204"/>
                <a:gd name="T31" fmla="*/ 69 h 403"/>
                <a:gd name="T32" fmla="*/ 165 w 204"/>
                <a:gd name="T33" fmla="*/ 102 h 403"/>
                <a:gd name="T34" fmla="*/ 162 w 204"/>
                <a:gd name="T35" fmla="*/ 104 h 403"/>
                <a:gd name="T36" fmla="*/ 158 w 204"/>
                <a:gd name="T37" fmla="*/ 182 h 403"/>
                <a:gd name="T38" fmla="*/ 165 w 204"/>
                <a:gd name="T39" fmla="*/ 123 h 403"/>
                <a:gd name="T40" fmla="*/ 176 w 204"/>
                <a:gd name="T41" fmla="*/ 119 h 403"/>
                <a:gd name="T42" fmla="*/ 184 w 204"/>
                <a:gd name="T43" fmla="*/ 124 h 403"/>
                <a:gd name="T44" fmla="*/ 188 w 204"/>
                <a:gd name="T45" fmla="*/ 137 h 403"/>
                <a:gd name="T46" fmla="*/ 188 w 204"/>
                <a:gd name="T47" fmla="*/ 173 h 403"/>
                <a:gd name="T48" fmla="*/ 190 w 204"/>
                <a:gd name="T49" fmla="*/ 192 h 403"/>
                <a:gd name="T50" fmla="*/ 191 w 204"/>
                <a:gd name="T51" fmla="*/ 204 h 403"/>
                <a:gd name="T52" fmla="*/ 193 w 204"/>
                <a:gd name="T53" fmla="*/ 218 h 403"/>
                <a:gd name="T54" fmla="*/ 196 w 204"/>
                <a:gd name="T55" fmla="*/ 240 h 403"/>
                <a:gd name="T56" fmla="*/ 197 w 204"/>
                <a:gd name="T57" fmla="*/ 257 h 403"/>
                <a:gd name="T58" fmla="*/ 194 w 204"/>
                <a:gd name="T59" fmla="*/ 265 h 403"/>
                <a:gd name="T60" fmla="*/ 182 w 204"/>
                <a:gd name="T61" fmla="*/ 263 h 403"/>
                <a:gd name="T62" fmla="*/ 175 w 204"/>
                <a:gd name="T63" fmla="*/ 275 h 403"/>
                <a:gd name="T64" fmla="*/ 188 w 204"/>
                <a:gd name="T65" fmla="*/ 289 h 403"/>
                <a:gd name="T66" fmla="*/ 194 w 204"/>
                <a:gd name="T67" fmla="*/ 303 h 403"/>
                <a:gd name="T68" fmla="*/ 199 w 204"/>
                <a:gd name="T69" fmla="*/ 320 h 403"/>
                <a:gd name="T70" fmla="*/ 196 w 204"/>
                <a:gd name="T71" fmla="*/ 331 h 403"/>
                <a:gd name="T72" fmla="*/ 189 w 204"/>
                <a:gd name="T73" fmla="*/ 330 h 403"/>
                <a:gd name="T74" fmla="*/ 182 w 204"/>
                <a:gd name="T75" fmla="*/ 314 h 403"/>
                <a:gd name="T76" fmla="*/ 175 w 204"/>
                <a:gd name="T77" fmla="*/ 324 h 403"/>
                <a:gd name="T78" fmla="*/ 182 w 204"/>
                <a:gd name="T79" fmla="*/ 350 h 403"/>
                <a:gd name="T80" fmla="*/ 184 w 204"/>
                <a:gd name="T81" fmla="*/ 372 h 403"/>
                <a:gd name="T82" fmla="*/ 178 w 204"/>
                <a:gd name="T83" fmla="*/ 391 h 403"/>
                <a:gd name="T84" fmla="*/ 161 w 204"/>
                <a:gd name="T85" fmla="*/ 402 h 403"/>
                <a:gd name="T86" fmla="*/ 132 w 204"/>
                <a:gd name="T87" fmla="*/ 389 h 403"/>
                <a:gd name="T88" fmla="*/ 121 w 204"/>
                <a:gd name="T89" fmla="*/ 374 h 403"/>
                <a:gd name="T90" fmla="*/ 106 w 204"/>
                <a:gd name="T91" fmla="*/ 352 h 403"/>
                <a:gd name="T92" fmla="*/ 90 w 204"/>
                <a:gd name="T93" fmla="*/ 315 h 403"/>
                <a:gd name="T94" fmla="*/ 80 w 204"/>
                <a:gd name="T95" fmla="*/ 293 h 403"/>
                <a:gd name="T96" fmla="*/ 68 w 204"/>
                <a:gd name="T97" fmla="*/ 263 h 403"/>
                <a:gd name="T98" fmla="*/ 59 w 204"/>
                <a:gd name="T99" fmla="*/ 236 h 403"/>
                <a:gd name="T100" fmla="*/ 35 w 204"/>
                <a:gd name="T101" fmla="*/ 188 h 403"/>
                <a:gd name="T102" fmla="*/ 24 w 204"/>
                <a:gd name="T103" fmla="*/ 161 h 403"/>
                <a:gd name="T104" fmla="*/ 2 w 204"/>
                <a:gd name="T105" fmla="*/ 109 h 403"/>
                <a:gd name="T106" fmla="*/ 24 w 204"/>
                <a:gd name="T107" fmla="*/ 77 h 403"/>
                <a:gd name="T108" fmla="*/ 2 w 204"/>
                <a:gd name="T109" fmla="*/ 97 h 403"/>
                <a:gd name="T110" fmla="*/ 2 w 204"/>
                <a:gd name="T111" fmla="*/ 96 h 403"/>
                <a:gd name="T112" fmla="*/ 5 w 204"/>
                <a:gd name="T113" fmla="*/ 40 h 403"/>
                <a:gd name="T114" fmla="*/ 4 w 204"/>
                <a:gd name="T115" fmla="*/ 36 h 4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4"/>
                <a:gd name="T175" fmla="*/ 0 h 403"/>
                <a:gd name="T176" fmla="*/ 204 w 204"/>
                <a:gd name="T177" fmla="*/ 403 h 4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4" h="403">
                  <a:moveTo>
                    <a:pt x="15" y="5"/>
                  </a:moveTo>
                  <a:cubicBezTo>
                    <a:pt x="21" y="3"/>
                    <a:pt x="21" y="3"/>
                    <a:pt x="21" y="3"/>
                  </a:cubicBezTo>
                  <a:cubicBezTo>
                    <a:pt x="21" y="3"/>
                    <a:pt x="25" y="3"/>
                    <a:pt x="27" y="1"/>
                  </a:cubicBezTo>
                  <a:cubicBezTo>
                    <a:pt x="29" y="0"/>
                    <a:pt x="32" y="3"/>
                    <a:pt x="34" y="2"/>
                  </a:cubicBezTo>
                  <a:cubicBezTo>
                    <a:pt x="36" y="1"/>
                    <a:pt x="41" y="6"/>
                    <a:pt x="45" y="5"/>
                  </a:cubicBezTo>
                  <a:cubicBezTo>
                    <a:pt x="50" y="5"/>
                    <a:pt x="50" y="7"/>
                    <a:pt x="53" y="5"/>
                  </a:cubicBezTo>
                  <a:cubicBezTo>
                    <a:pt x="55" y="3"/>
                    <a:pt x="65" y="11"/>
                    <a:pt x="65" y="11"/>
                  </a:cubicBezTo>
                  <a:cubicBezTo>
                    <a:pt x="65" y="11"/>
                    <a:pt x="77" y="14"/>
                    <a:pt x="79" y="13"/>
                  </a:cubicBezTo>
                  <a:cubicBezTo>
                    <a:pt x="81" y="11"/>
                    <a:pt x="91" y="15"/>
                    <a:pt x="93" y="14"/>
                  </a:cubicBezTo>
                  <a:cubicBezTo>
                    <a:pt x="96" y="13"/>
                    <a:pt x="101" y="19"/>
                    <a:pt x="103" y="18"/>
                  </a:cubicBezTo>
                  <a:cubicBezTo>
                    <a:pt x="105" y="17"/>
                    <a:pt x="112" y="21"/>
                    <a:pt x="117" y="21"/>
                  </a:cubicBezTo>
                  <a:cubicBezTo>
                    <a:pt x="121" y="20"/>
                    <a:pt x="131" y="31"/>
                    <a:pt x="134" y="31"/>
                  </a:cubicBezTo>
                  <a:cubicBezTo>
                    <a:pt x="137" y="31"/>
                    <a:pt x="139" y="35"/>
                    <a:pt x="142" y="34"/>
                  </a:cubicBezTo>
                  <a:cubicBezTo>
                    <a:pt x="145" y="33"/>
                    <a:pt x="144" y="39"/>
                    <a:pt x="148" y="42"/>
                  </a:cubicBezTo>
                  <a:cubicBezTo>
                    <a:pt x="152" y="44"/>
                    <a:pt x="152" y="51"/>
                    <a:pt x="155" y="53"/>
                  </a:cubicBezTo>
                  <a:cubicBezTo>
                    <a:pt x="158" y="55"/>
                    <a:pt x="162" y="61"/>
                    <a:pt x="164" y="69"/>
                  </a:cubicBezTo>
                  <a:cubicBezTo>
                    <a:pt x="167" y="77"/>
                    <a:pt x="170" y="97"/>
                    <a:pt x="165" y="102"/>
                  </a:cubicBezTo>
                  <a:cubicBezTo>
                    <a:pt x="164" y="102"/>
                    <a:pt x="163" y="103"/>
                    <a:pt x="162" y="104"/>
                  </a:cubicBezTo>
                  <a:cubicBezTo>
                    <a:pt x="138" y="121"/>
                    <a:pt x="147" y="163"/>
                    <a:pt x="158" y="182"/>
                  </a:cubicBezTo>
                  <a:cubicBezTo>
                    <a:pt x="143" y="145"/>
                    <a:pt x="162" y="124"/>
                    <a:pt x="165" y="123"/>
                  </a:cubicBezTo>
                  <a:cubicBezTo>
                    <a:pt x="168" y="122"/>
                    <a:pt x="172" y="119"/>
                    <a:pt x="176" y="119"/>
                  </a:cubicBezTo>
                  <a:cubicBezTo>
                    <a:pt x="179" y="119"/>
                    <a:pt x="184" y="124"/>
                    <a:pt x="184" y="124"/>
                  </a:cubicBezTo>
                  <a:cubicBezTo>
                    <a:pt x="184" y="124"/>
                    <a:pt x="186" y="132"/>
                    <a:pt x="188" y="137"/>
                  </a:cubicBezTo>
                  <a:cubicBezTo>
                    <a:pt x="190" y="143"/>
                    <a:pt x="187" y="167"/>
                    <a:pt x="188" y="173"/>
                  </a:cubicBezTo>
                  <a:cubicBezTo>
                    <a:pt x="189" y="179"/>
                    <a:pt x="185" y="186"/>
                    <a:pt x="190" y="192"/>
                  </a:cubicBezTo>
                  <a:cubicBezTo>
                    <a:pt x="195" y="197"/>
                    <a:pt x="189" y="200"/>
                    <a:pt x="191" y="204"/>
                  </a:cubicBezTo>
                  <a:cubicBezTo>
                    <a:pt x="193" y="208"/>
                    <a:pt x="193" y="213"/>
                    <a:pt x="193" y="218"/>
                  </a:cubicBezTo>
                  <a:cubicBezTo>
                    <a:pt x="193" y="223"/>
                    <a:pt x="189" y="229"/>
                    <a:pt x="196" y="240"/>
                  </a:cubicBezTo>
                  <a:cubicBezTo>
                    <a:pt x="204" y="251"/>
                    <a:pt x="195" y="249"/>
                    <a:pt x="197" y="257"/>
                  </a:cubicBezTo>
                  <a:cubicBezTo>
                    <a:pt x="199" y="264"/>
                    <a:pt x="194" y="265"/>
                    <a:pt x="194" y="265"/>
                  </a:cubicBezTo>
                  <a:cubicBezTo>
                    <a:pt x="194" y="265"/>
                    <a:pt x="187" y="269"/>
                    <a:pt x="182" y="263"/>
                  </a:cubicBezTo>
                  <a:cubicBezTo>
                    <a:pt x="177" y="258"/>
                    <a:pt x="176" y="270"/>
                    <a:pt x="175" y="275"/>
                  </a:cubicBezTo>
                  <a:cubicBezTo>
                    <a:pt x="174" y="280"/>
                    <a:pt x="178" y="280"/>
                    <a:pt x="188" y="289"/>
                  </a:cubicBezTo>
                  <a:cubicBezTo>
                    <a:pt x="198" y="297"/>
                    <a:pt x="190" y="293"/>
                    <a:pt x="194" y="303"/>
                  </a:cubicBezTo>
                  <a:cubicBezTo>
                    <a:pt x="198" y="313"/>
                    <a:pt x="198" y="312"/>
                    <a:pt x="199" y="320"/>
                  </a:cubicBezTo>
                  <a:cubicBezTo>
                    <a:pt x="201" y="329"/>
                    <a:pt x="198" y="328"/>
                    <a:pt x="196" y="331"/>
                  </a:cubicBezTo>
                  <a:cubicBezTo>
                    <a:pt x="194" y="334"/>
                    <a:pt x="193" y="335"/>
                    <a:pt x="189" y="330"/>
                  </a:cubicBezTo>
                  <a:cubicBezTo>
                    <a:pt x="185" y="325"/>
                    <a:pt x="188" y="320"/>
                    <a:pt x="182" y="314"/>
                  </a:cubicBezTo>
                  <a:cubicBezTo>
                    <a:pt x="176" y="307"/>
                    <a:pt x="178" y="318"/>
                    <a:pt x="175" y="324"/>
                  </a:cubicBezTo>
                  <a:cubicBezTo>
                    <a:pt x="171" y="331"/>
                    <a:pt x="178" y="337"/>
                    <a:pt x="182" y="350"/>
                  </a:cubicBezTo>
                  <a:cubicBezTo>
                    <a:pt x="186" y="362"/>
                    <a:pt x="183" y="362"/>
                    <a:pt x="184" y="372"/>
                  </a:cubicBezTo>
                  <a:cubicBezTo>
                    <a:pt x="185" y="381"/>
                    <a:pt x="181" y="384"/>
                    <a:pt x="178" y="391"/>
                  </a:cubicBezTo>
                  <a:cubicBezTo>
                    <a:pt x="175" y="398"/>
                    <a:pt x="170" y="400"/>
                    <a:pt x="161" y="402"/>
                  </a:cubicBezTo>
                  <a:cubicBezTo>
                    <a:pt x="151" y="403"/>
                    <a:pt x="135" y="398"/>
                    <a:pt x="132" y="389"/>
                  </a:cubicBezTo>
                  <a:cubicBezTo>
                    <a:pt x="129" y="380"/>
                    <a:pt x="129" y="387"/>
                    <a:pt x="121" y="374"/>
                  </a:cubicBezTo>
                  <a:cubicBezTo>
                    <a:pt x="112" y="360"/>
                    <a:pt x="110" y="365"/>
                    <a:pt x="106" y="352"/>
                  </a:cubicBezTo>
                  <a:cubicBezTo>
                    <a:pt x="102" y="340"/>
                    <a:pt x="99" y="325"/>
                    <a:pt x="90" y="315"/>
                  </a:cubicBezTo>
                  <a:cubicBezTo>
                    <a:pt x="82" y="304"/>
                    <a:pt x="83" y="303"/>
                    <a:pt x="80" y="293"/>
                  </a:cubicBezTo>
                  <a:cubicBezTo>
                    <a:pt x="77" y="284"/>
                    <a:pt x="76" y="279"/>
                    <a:pt x="68" y="263"/>
                  </a:cubicBezTo>
                  <a:cubicBezTo>
                    <a:pt x="59" y="248"/>
                    <a:pt x="62" y="249"/>
                    <a:pt x="59" y="236"/>
                  </a:cubicBezTo>
                  <a:cubicBezTo>
                    <a:pt x="56" y="224"/>
                    <a:pt x="36" y="201"/>
                    <a:pt x="35" y="188"/>
                  </a:cubicBezTo>
                  <a:cubicBezTo>
                    <a:pt x="34" y="174"/>
                    <a:pt x="28" y="179"/>
                    <a:pt x="24" y="161"/>
                  </a:cubicBezTo>
                  <a:cubicBezTo>
                    <a:pt x="20" y="142"/>
                    <a:pt x="0" y="131"/>
                    <a:pt x="2" y="109"/>
                  </a:cubicBezTo>
                  <a:cubicBezTo>
                    <a:pt x="16" y="104"/>
                    <a:pt x="24" y="94"/>
                    <a:pt x="24" y="77"/>
                  </a:cubicBezTo>
                  <a:cubicBezTo>
                    <a:pt x="22" y="92"/>
                    <a:pt x="14" y="96"/>
                    <a:pt x="2" y="97"/>
                  </a:cubicBezTo>
                  <a:cubicBezTo>
                    <a:pt x="2" y="96"/>
                    <a:pt x="2" y="96"/>
                    <a:pt x="2" y="96"/>
                  </a:cubicBezTo>
                  <a:cubicBezTo>
                    <a:pt x="1" y="75"/>
                    <a:pt x="3" y="50"/>
                    <a:pt x="5" y="40"/>
                  </a:cubicBezTo>
                  <a:cubicBezTo>
                    <a:pt x="5" y="39"/>
                    <a:pt x="5" y="37"/>
                    <a:pt x="4" y="36"/>
                  </a:cubicBezTo>
                </a:path>
              </a:pathLst>
            </a:custGeom>
            <a:solidFill>
              <a:srgbClr val="DB8995"/>
            </a:solidFill>
            <a:ln w="9525">
              <a:noFill/>
              <a:round/>
              <a:headEnd/>
              <a:tailEnd/>
            </a:ln>
          </p:spPr>
          <p:txBody>
            <a:bodyPr/>
            <a:lstStyle/>
            <a:p>
              <a:endParaRPr lang="hu-HU"/>
            </a:p>
          </p:txBody>
        </p:sp>
        <p:sp>
          <p:nvSpPr>
            <p:cNvPr id="37215" name="Freeform 210"/>
            <p:cNvSpPr>
              <a:spLocks/>
            </p:cNvSpPr>
            <p:nvPr/>
          </p:nvSpPr>
          <p:spPr bwMode="auto">
            <a:xfrm>
              <a:off x="3348" y="609"/>
              <a:ext cx="195" cy="208"/>
            </a:xfrm>
            <a:custGeom>
              <a:avLst/>
              <a:gdLst>
                <a:gd name="T0" fmla="*/ 59 w 157"/>
                <a:gd name="T1" fmla="*/ 157 h 157"/>
                <a:gd name="T2" fmla="*/ 27 w 157"/>
                <a:gd name="T3" fmla="*/ 74 h 157"/>
                <a:gd name="T4" fmla="*/ 5 w 157"/>
                <a:gd name="T5" fmla="*/ 28 h 157"/>
                <a:gd name="T6" fmla="*/ 6 w 157"/>
                <a:gd name="T7" fmla="*/ 10 h 157"/>
                <a:gd name="T8" fmla="*/ 25 w 157"/>
                <a:gd name="T9" fmla="*/ 1 h 157"/>
                <a:gd name="T10" fmla="*/ 56 w 157"/>
                <a:gd name="T11" fmla="*/ 56 h 157"/>
                <a:gd name="T12" fmla="*/ 112 w 157"/>
                <a:gd name="T13" fmla="*/ 92 h 157"/>
                <a:gd name="T14" fmla="*/ 137 w 157"/>
                <a:gd name="T15" fmla="*/ 66 h 157"/>
                <a:gd name="T16" fmla="*/ 152 w 157"/>
                <a:gd name="T17" fmla="*/ 35 h 157"/>
                <a:gd name="T18" fmla="*/ 150 w 157"/>
                <a:gd name="T19" fmla="*/ 87 h 157"/>
                <a:gd name="T20" fmla="*/ 89 w 157"/>
                <a:gd name="T21" fmla="*/ 141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57"/>
                <a:gd name="T35" fmla="*/ 157 w 157"/>
                <a:gd name="T36" fmla="*/ 157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57">
                  <a:moveTo>
                    <a:pt x="59" y="157"/>
                  </a:moveTo>
                  <a:cubicBezTo>
                    <a:pt x="52" y="129"/>
                    <a:pt x="41" y="100"/>
                    <a:pt x="27" y="74"/>
                  </a:cubicBezTo>
                  <a:cubicBezTo>
                    <a:pt x="18" y="57"/>
                    <a:pt x="8" y="46"/>
                    <a:pt x="5" y="28"/>
                  </a:cubicBezTo>
                  <a:cubicBezTo>
                    <a:pt x="4" y="18"/>
                    <a:pt x="0" y="19"/>
                    <a:pt x="6" y="10"/>
                  </a:cubicBezTo>
                  <a:cubicBezTo>
                    <a:pt x="9" y="5"/>
                    <a:pt x="18" y="0"/>
                    <a:pt x="25" y="1"/>
                  </a:cubicBezTo>
                  <a:cubicBezTo>
                    <a:pt x="43" y="5"/>
                    <a:pt x="49" y="43"/>
                    <a:pt x="56" y="56"/>
                  </a:cubicBezTo>
                  <a:cubicBezTo>
                    <a:pt x="70" y="82"/>
                    <a:pt x="76" y="105"/>
                    <a:pt x="112" y="92"/>
                  </a:cubicBezTo>
                  <a:cubicBezTo>
                    <a:pt x="126" y="87"/>
                    <a:pt x="131" y="80"/>
                    <a:pt x="137" y="66"/>
                  </a:cubicBezTo>
                  <a:cubicBezTo>
                    <a:pt x="140" y="59"/>
                    <a:pt x="143" y="35"/>
                    <a:pt x="152" y="35"/>
                  </a:cubicBezTo>
                  <a:cubicBezTo>
                    <a:pt x="157" y="51"/>
                    <a:pt x="152" y="70"/>
                    <a:pt x="150" y="87"/>
                  </a:cubicBezTo>
                  <a:cubicBezTo>
                    <a:pt x="145" y="122"/>
                    <a:pt x="128" y="138"/>
                    <a:pt x="89" y="141"/>
                  </a:cubicBezTo>
                </a:path>
              </a:pathLst>
            </a:custGeom>
            <a:solidFill>
              <a:srgbClr val="E29CA7"/>
            </a:solidFill>
            <a:ln w="9525">
              <a:noFill/>
              <a:round/>
              <a:headEnd/>
              <a:tailEnd/>
            </a:ln>
          </p:spPr>
          <p:txBody>
            <a:bodyPr/>
            <a:lstStyle/>
            <a:p>
              <a:endParaRPr lang="hu-HU"/>
            </a:p>
          </p:txBody>
        </p:sp>
        <p:sp>
          <p:nvSpPr>
            <p:cNvPr id="37216" name="Freeform 211"/>
            <p:cNvSpPr>
              <a:spLocks/>
            </p:cNvSpPr>
            <p:nvPr/>
          </p:nvSpPr>
          <p:spPr bwMode="auto">
            <a:xfrm>
              <a:off x="3509" y="676"/>
              <a:ext cx="34" cy="65"/>
            </a:xfrm>
            <a:custGeom>
              <a:avLst/>
              <a:gdLst>
                <a:gd name="T0" fmla="*/ 12 w 27"/>
                <a:gd name="T1" fmla="*/ 0 h 49"/>
                <a:gd name="T2" fmla="*/ 26 w 27"/>
                <a:gd name="T3" fmla="*/ 15 h 49"/>
                <a:gd name="T4" fmla="*/ 26 w 27"/>
                <a:gd name="T5" fmla="*/ 37 h 49"/>
                <a:gd name="T6" fmla="*/ 0 w 27"/>
                <a:gd name="T7" fmla="*/ 34 h 49"/>
                <a:gd name="T8" fmla="*/ 0 60000 65536"/>
                <a:gd name="T9" fmla="*/ 0 60000 65536"/>
                <a:gd name="T10" fmla="*/ 0 60000 65536"/>
                <a:gd name="T11" fmla="*/ 0 60000 65536"/>
                <a:gd name="T12" fmla="*/ 0 w 27"/>
                <a:gd name="T13" fmla="*/ 0 h 49"/>
                <a:gd name="T14" fmla="*/ 27 w 27"/>
                <a:gd name="T15" fmla="*/ 49 h 49"/>
              </a:gdLst>
              <a:ahLst/>
              <a:cxnLst>
                <a:cxn ang="T8">
                  <a:pos x="T0" y="T1"/>
                </a:cxn>
                <a:cxn ang="T9">
                  <a:pos x="T2" y="T3"/>
                </a:cxn>
                <a:cxn ang="T10">
                  <a:pos x="T4" y="T5"/>
                </a:cxn>
                <a:cxn ang="T11">
                  <a:pos x="T6" y="T7"/>
                </a:cxn>
              </a:cxnLst>
              <a:rect l="T12" t="T13" r="T14" b="T15"/>
              <a:pathLst>
                <a:path w="27" h="49">
                  <a:moveTo>
                    <a:pt x="12" y="0"/>
                  </a:moveTo>
                  <a:cubicBezTo>
                    <a:pt x="17" y="12"/>
                    <a:pt x="21" y="9"/>
                    <a:pt x="26" y="15"/>
                  </a:cubicBezTo>
                  <a:cubicBezTo>
                    <a:pt x="27" y="16"/>
                    <a:pt x="27" y="36"/>
                    <a:pt x="26" y="37"/>
                  </a:cubicBezTo>
                  <a:cubicBezTo>
                    <a:pt x="21" y="49"/>
                    <a:pt x="6" y="43"/>
                    <a:pt x="0" y="34"/>
                  </a:cubicBezTo>
                </a:path>
              </a:pathLst>
            </a:custGeom>
            <a:solidFill>
              <a:srgbClr val="DB8995"/>
            </a:solidFill>
            <a:ln w="9525">
              <a:noFill/>
              <a:round/>
              <a:headEnd/>
              <a:tailEnd/>
            </a:ln>
          </p:spPr>
          <p:txBody>
            <a:bodyPr/>
            <a:lstStyle/>
            <a:p>
              <a:endParaRPr lang="hu-HU"/>
            </a:p>
          </p:txBody>
        </p:sp>
        <p:sp>
          <p:nvSpPr>
            <p:cNvPr id="37217" name="Freeform 212"/>
            <p:cNvSpPr>
              <a:spLocks/>
            </p:cNvSpPr>
            <p:nvPr/>
          </p:nvSpPr>
          <p:spPr bwMode="auto">
            <a:xfrm>
              <a:off x="3400" y="696"/>
              <a:ext cx="52" cy="139"/>
            </a:xfrm>
            <a:custGeom>
              <a:avLst/>
              <a:gdLst>
                <a:gd name="T0" fmla="*/ 0 w 42"/>
                <a:gd name="T1" fmla="*/ 66 h 105"/>
                <a:gd name="T2" fmla="*/ 21 w 42"/>
                <a:gd name="T3" fmla="*/ 0 h 105"/>
                <a:gd name="T4" fmla="*/ 40 w 42"/>
                <a:gd name="T5" fmla="*/ 40 h 105"/>
                <a:gd name="T6" fmla="*/ 30 w 42"/>
                <a:gd name="T7" fmla="*/ 95 h 105"/>
                <a:gd name="T8" fmla="*/ 14 w 42"/>
                <a:gd name="T9" fmla="*/ 97 h 105"/>
                <a:gd name="T10" fmla="*/ 0 60000 65536"/>
                <a:gd name="T11" fmla="*/ 0 60000 65536"/>
                <a:gd name="T12" fmla="*/ 0 60000 65536"/>
                <a:gd name="T13" fmla="*/ 0 60000 65536"/>
                <a:gd name="T14" fmla="*/ 0 60000 65536"/>
                <a:gd name="T15" fmla="*/ 0 w 42"/>
                <a:gd name="T16" fmla="*/ 0 h 105"/>
                <a:gd name="T17" fmla="*/ 42 w 42"/>
                <a:gd name="T18" fmla="*/ 105 h 105"/>
              </a:gdLst>
              <a:ahLst/>
              <a:cxnLst>
                <a:cxn ang="T10">
                  <a:pos x="T0" y="T1"/>
                </a:cxn>
                <a:cxn ang="T11">
                  <a:pos x="T2" y="T3"/>
                </a:cxn>
                <a:cxn ang="T12">
                  <a:pos x="T4" y="T5"/>
                </a:cxn>
                <a:cxn ang="T13">
                  <a:pos x="T6" y="T7"/>
                </a:cxn>
                <a:cxn ang="T14">
                  <a:pos x="T8" y="T9"/>
                </a:cxn>
              </a:cxnLst>
              <a:rect l="T15" t="T16" r="T17" b="T18"/>
              <a:pathLst>
                <a:path w="42" h="105">
                  <a:moveTo>
                    <a:pt x="0" y="66"/>
                  </a:moveTo>
                  <a:cubicBezTo>
                    <a:pt x="20" y="72"/>
                    <a:pt x="16" y="11"/>
                    <a:pt x="21" y="0"/>
                  </a:cubicBezTo>
                  <a:cubicBezTo>
                    <a:pt x="39" y="0"/>
                    <a:pt x="39" y="29"/>
                    <a:pt x="40" y="40"/>
                  </a:cubicBezTo>
                  <a:cubicBezTo>
                    <a:pt x="41" y="57"/>
                    <a:pt x="42" y="82"/>
                    <a:pt x="30" y="95"/>
                  </a:cubicBezTo>
                  <a:cubicBezTo>
                    <a:pt x="26" y="100"/>
                    <a:pt x="18" y="105"/>
                    <a:pt x="14" y="97"/>
                  </a:cubicBezTo>
                </a:path>
              </a:pathLst>
            </a:custGeom>
            <a:solidFill>
              <a:srgbClr val="DB8995"/>
            </a:solidFill>
            <a:ln w="9525">
              <a:noFill/>
              <a:round/>
              <a:headEnd/>
              <a:tailEnd/>
            </a:ln>
          </p:spPr>
          <p:txBody>
            <a:bodyPr/>
            <a:lstStyle/>
            <a:p>
              <a:endParaRPr lang="hu-HU"/>
            </a:p>
          </p:txBody>
        </p:sp>
        <p:sp>
          <p:nvSpPr>
            <p:cNvPr id="37218" name="Freeform 213"/>
            <p:cNvSpPr>
              <a:spLocks/>
            </p:cNvSpPr>
            <p:nvPr/>
          </p:nvSpPr>
          <p:spPr bwMode="auto">
            <a:xfrm>
              <a:off x="3323" y="469"/>
              <a:ext cx="246" cy="534"/>
            </a:xfrm>
            <a:custGeom>
              <a:avLst/>
              <a:gdLst>
                <a:gd name="T0" fmla="*/ 46 w 198"/>
                <a:gd name="T1" fmla="*/ 66 h 403"/>
                <a:gd name="T2" fmla="*/ 87 w 198"/>
                <a:gd name="T3" fmla="*/ 146 h 403"/>
                <a:gd name="T4" fmla="*/ 88 w 198"/>
                <a:gd name="T5" fmla="*/ 217 h 403"/>
                <a:gd name="T6" fmla="*/ 72 w 198"/>
                <a:gd name="T7" fmla="*/ 285 h 403"/>
                <a:gd name="T8" fmla="*/ 72 w 198"/>
                <a:gd name="T9" fmla="*/ 287 h 403"/>
                <a:gd name="T10" fmla="*/ 72 w 198"/>
                <a:gd name="T11" fmla="*/ 288 h 403"/>
                <a:gd name="T12" fmla="*/ 73 w 198"/>
                <a:gd name="T13" fmla="*/ 291 h 403"/>
                <a:gd name="T14" fmla="*/ 74 w 198"/>
                <a:gd name="T15" fmla="*/ 293 h 403"/>
                <a:gd name="T16" fmla="*/ 84 w 198"/>
                <a:gd name="T17" fmla="*/ 315 h 403"/>
                <a:gd name="T18" fmla="*/ 100 w 198"/>
                <a:gd name="T19" fmla="*/ 352 h 403"/>
                <a:gd name="T20" fmla="*/ 115 w 198"/>
                <a:gd name="T21" fmla="*/ 374 h 403"/>
                <a:gd name="T22" fmla="*/ 126 w 198"/>
                <a:gd name="T23" fmla="*/ 389 h 403"/>
                <a:gd name="T24" fmla="*/ 155 w 198"/>
                <a:gd name="T25" fmla="*/ 402 h 403"/>
                <a:gd name="T26" fmla="*/ 159 w 198"/>
                <a:gd name="T27" fmla="*/ 401 h 403"/>
                <a:gd name="T28" fmla="*/ 160 w 198"/>
                <a:gd name="T29" fmla="*/ 401 h 403"/>
                <a:gd name="T30" fmla="*/ 162 w 198"/>
                <a:gd name="T31" fmla="*/ 400 h 403"/>
                <a:gd name="T32" fmla="*/ 172 w 198"/>
                <a:gd name="T33" fmla="*/ 391 h 403"/>
                <a:gd name="T34" fmla="*/ 178 w 198"/>
                <a:gd name="T35" fmla="*/ 372 h 403"/>
                <a:gd name="T36" fmla="*/ 176 w 198"/>
                <a:gd name="T37" fmla="*/ 350 h 403"/>
                <a:gd name="T38" fmla="*/ 169 w 198"/>
                <a:gd name="T39" fmla="*/ 324 h 403"/>
                <a:gd name="T40" fmla="*/ 176 w 198"/>
                <a:gd name="T41" fmla="*/ 314 h 403"/>
                <a:gd name="T42" fmla="*/ 183 w 198"/>
                <a:gd name="T43" fmla="*/ 330 h 403"/>
                <a:gd name="T44" fmla="*/ 190 w 198"/>
                <a:gd name="T45" fmla="*/ 331 h 403"/>
                <a:gd name="T46" fmla="*/ 193 w 198"/>
                <a:gd name="T47" fmla="*/ 320 h 403"/>
                <a:gd name="T48" fmla="*/ 188 w 198"/>
                <a:gd name="T49" fmla="*/ 303 h 403"/>
                <a:gd name="T50" fmla="*/ 182 w 198"/>
                <a:gd name="T51" fmla="*/ 289 h 403"/>
                <a:gd name="T52" fmla="*/ 169 w 198"/>
                <a:gd name="T53" fmla="*/ 275 h 403"/>
                <a:gd name="T54" fmla="*/ 176 w 198"/>
                <a:gd name="T55" fmla="*/ 263 h 403"/>
                <a:gd name="T56" fmla="*/ 188 w 198"/>
                <a:gd name="T57" fmla="*/ 265 h 403"/>
                <a:gd name="T58" fmla="*/ 191 w 198"/>
                <a:gd name="T59" fmla="*/ 257 h 403"/>
                <a:gd name="T60" fmla="*/ 190 w 198"/>
                <a:gd name="T61" fmla="*/ 240 h 403"/>
                <a:gd name="T62" fmla="*/ 187 w 198"/>
                <a:gd name="T63" fmla="*/ 218 h 403"/>
                <a:gd name="T64" fmla="*/ 185 w 198"/>
                <a:gd name="T65" fmla="*/ 204 h 403"/>
                <a:gd name="T66" fmla="*/ 184 w 198"/>
                <a:gd name="T67" fmla="*/ 192 h 403"/>
                <a:gd name="T68" fmla="*/ 182 w 198"/>
                <a:gd name="T69" fmla="*/ 183 h 403"/>
                <a:gd name="T70" fmla="*/ 181 w 198"/>
                <a:gd name="T71" fmla="*/ 183 h 403"/>
                <a:gd name="T72" fmla="*/ 148 w 198"/>
                <a:gd name="T73" fmla="*/ 166 h 403"/>
                <a:gd name="T74" fmla="*/ 152 w 198"/>
                <a:gd name="T75" fmla="*/ 182 h 403"/>
                <a:gd name="T76" fmla="*/ 156 w 198"/>
                <a:gd name="T77" fmla="*/ 104 h 403"/>
                <a:gd name="T78" fmla="*/ 159 w 198"/>
                <a:gd name="T79" fmla="*/ 102 h 403"/>
                <a:gd name="T80" fmla="*/ 158 w 198"/>
                <a:gd name="T81" fmla="*/ 69 h 403"/>
                <a:gd name="T82" fmla="*/ 149 w 198"/>
                <a:gd name="T83" fmla="*/ 53 h 403"/>
                <a:gd name="T84" fmla="*/ 142 w 198"/>
                <a:gd name="T85" fmla="*/ 42 h 403"/>
                <a:gd name="T86" fmla="*/ 136 w 198"/>
                <a:gd name="T87" fmla="*/ 34 h 403"/>
                <a:gd name="T88" fmla="*/ 128 w 198"/>
                <a:gd name="T89" fmla="*/ 31 h 403"/>
                <a:gd name="T90" fmla="*/ 111 w 198"/>
                <a:gd name="T91" fmla="*/ 21 h 403"/>
                <a:gd name="T92" fmla="*/ 97 w 198"/>
                <a:gd name="T93" fmla="*/ 18 h 403"/>
                <a:gd name="T94" fmla="*/ 87 w 198"/>
                <a:gd name="T95" fmla="*/ 14 h 403"/>
                <a:gd name="T96" fmla="*/ 73 w 198"/>
                <a:gd name="T97" fmla="*/ 13 h 403"/>
                <a:gd name="T98" fmla="*/ 59 w 198"/>
                <a:gd name="T99" fmla="*/ 11 h 403"/>
                <a:gd name="T100" fmla="*/ 47 w 198"/>
                <a:gd name="T101" fmla="*/ 5 h 403"/>
                <a:gd name="T102" fmla="*/ 39 w 198"/>
                <a:gd name="T103" fmla="*/ 5 h 403"/>
                <a:gd name="T104" fmla="*/ 28 w 198"/>
                <a:gd name="T105" fmla="*/ 2 h 403"/>
                <a:gd name="T106" fmla="*/ 21 w 198"/>
                <a:gd name="T107" fmla="*/ 1 h 403"/>
                <a:gd name="T108" fmla="*/ 15 w 198"/>
                <a:gd name="T109" fmla="*/ 3 h 403"/>
                <a:gd name="T110" fmla="*/ 9 w 198"/>
                <a:gd name="T111" fmla="*/ 5 h 403"/>
                <a:gd name="T112" fmla="*/ 0 w 198"/>
                <a:gd name="T113" fmla="*/ 37 h 403"/>
                <a:gd name="T114" fmla="*/ 46 w 198"/>
                <a:gd name="T115" fmla="*/ 66 h 4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8"/>
                <a:gd name="T175" fmla="*/ 0 h 403"/>
                <a:gd name="T176" fmla="*/ 198 w 198"/>
                <a:gd name="T177" fmla="*/ 403 h 4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8" h="403">
                  <a:moveTo>
                    <a:pt x="46" y="66"/>
                  </a:moveTo>
                  <a:cubicBezTo>
                    <a:pt x="67" y="90"/>
                    <a:pt x="82" y="115"/>
                    <a:pt x="87" y="146"/>
                  </a:cubicBezTo>
                  <a:cubicBezTo>
                    <a:pt x="90" y="170"/>
                    <a:pt x="95" y="193"/>
                    <a:pt x="88" y="217"/>
                  </a:cubicBezTo>
                  <a:cubicBezTo>
                    <a:pt x="82" y="239"/>
                    <a:pt x="71" y="261"/>
                    <a:pt x="72" y="285"/>
                  </a:cubicBezTo>
                  <a:cubicBezTo>
                    <a:pt x="72" y="286"/>
                    <a:pt x="72" y="287"/>
                    <a:pt x="72" y="287"/>
                  </a:cubicBezTo>
                  <a:cubicBezTo>
                    <a:pt x="72" y="287"/>
                    <a:pt x="72" y="287"/>
                    <a:pt x="72" y="288"/>
                  </a:cubicBezTo>
                  <a:cubicBezTo>
                    <a:pt x="73" y="289"/>
                    <a:pt x="73" y="290"/>
                    <a:pt x="73" y="291"/>
                  </a:cubicBezTo>
                  <a:cubicBezTo>
                    <a:pt x="74" y="292"/>
                    <a:pt x="74" y="293"/>
                    <a:pt x="74" y="293"/>
                  </a:cubicBezTo>
                  <a:cubicBezTo>
                    <a:pt x="77" y="303"/>
                    <a:pt x="76" y="304"/>
                    <a:pt x="84" y="315"/>
                  </a:cubicBezTo>
                  <a:cubicBezTo>
                    <a:pt x="93" y="325"/>
                    <a:pt x="96" y="340"/>
                    <a:pt x="100" y="352"/>
                  </a:cubicBezTo>
                  <a:cubicBezTo>
                    <a:pt x="104" y="365"/>
                    <a:pt x="106" y="360"/>
                    <a:pt x="115" y="374"/>
                  </a:cubicBezTo>
                  <a:cubicBezTo>
                    <a:pt x="123" y="387"/>
                    <a:pt x="123" y="380"/>
                    <a:pt x="126" y="389"/>
                  </a:cubicBezTo>
                  <a:cubicBezTo>
                    <a:pt x="129" y="398"/>
                    <a:pt x="145" y="403"/>
                    <a:pt x="155" y="402"/>
                  </a:cubicBezTo>
                  <a:cubicBezTo>
                    <a:pt x="156" y="401"/>
                    <a:pt x="158" y="401"/>
                    <a:pt x="159" y="401"/>
                  </a:cubicBezTo>
                  <a:cubicBezTo>
                    <a:pt x="159" y="401"/>
                    <a:pt x="160" y="401"/>
                    <a:pt x="160" y="401"/>
                  </a:cubicBezTo>
                  <a:cubicBezTo>
                    <a:pt x="161" y="400"/>
                    <a:pt x="162" y="400"/>
                    <a:pt x="162" y="400"/>
                  </a:cubicBezTo>
                  <a:cubicBezTo>
                    <a:pt x="167" y="398"/>
                    <a:pt x="169" y="396"/>
                    <a:pt x="172" y="391"/>
                  </a:cubicBezTo>
                  <a:cubicBezTo>
                    <a:pt x="175" y="384"/>
                    <a:pt x="179" y="381"/>
                    <a:pt x="178" y="372"/>
                  </a:cubicBezTo>
                  <a:cubicBezTo>
                    <a:pt x="177" y="362"/>
                    <a:pt x="180" y="362"/>
                    <a:pt x="176" y="350"/>
                  </a:cubicBezTo>
                  <a:cubicBezTo>
                    <a:pt x="172" y="337"/>
                    <a:pt x="165" y="331"/>
                    <a:pt x="169" y="324"/>
                  </a:cubicBezTo>
                  <a:cubicBezTo>
                    <a:pt x="172" y="318"/>
                    <a:pt x="170" y="307"/>
                    <a:pt x="176" y="314"/>
                  </a:cubicBezTo>
                  <a:cubicBezTo>
                    <a:pt x="182" y="320"/>
                    <a:pt x="179" y="325"/>
                    <a:pt x="183" y="330"/>
                  </a:cubicBezTo>
                  <a:cubicBezTo>
                    <a:pt x="187" y="335"/>
                    <a:pt x="188" y="334"/>
                    <a:pt x="190" y="331"/>
                  </a:cubicBezTo>
                  <a:cubicBezTo>
                    <a:pt x="192" y="328"/>
                    <a:pt x="195" y="329"/>
                    <a:pt x="193" y="320"/>
                  </a:cubicBezTo>
                  <a:cubicBezTo>
                    <a:pt x="192" y="312"/>
                    <a:pt x="192" y="313"/>
                    <a:pt x="188" y="303"/>
                  </a:cubicBezTo>
                  <a:cubicBezTo>
                    <a:pt x="184" y="293"/>
                    <a:pt x="192" y="297"/>
                    <a:pt x="182" y="289"/>
                  </a:cubicBezTo>
                  <a:cubicBezTo>
                    <a:pt x="172" y="280"/>
                    <a:pt x="168" y="280"/>
                    <a:pt x="169" y="275"/>
                  </a:cubicBezTo>
                  <a:cubicBezTo>
                    <a:pt x="170" y="270"/>
                    <a:pt x="171" y="258"/>
                    <a:pt x="176" y="263"/>
                  </a:cubicBezTo>
                  <a:cubicBezTo>
                    <a:pt x="181" y="269"/>
                    <a:pt x="188" y="265"/>
                    <a:pt x="188" y="265"/>
                  </a:cubicBezTo>
                  <a:cubicBezTo>
                    <a:pt x="188" y="265"/>
                    <a:pt x="193" y="264"/>
                    <a:pt x="191" y="257"/>
                  </a:cubicBezTo>
                  <a:cubicBezTo>
                    <a:pt x="189" y="249"/>
                    <a:pt x="198" y="251"/>
                    <a:pt x="190" y="240"/>
                  </a:cubicBezTo>
                  <a:cubicBezTo>
                    <a:pt x="183" y="229"/>
                    <a:pt x="187" y="223"/>
                    <a:pt x="187" y="218"/>
                  </a:cubicBezTo>
                  <a:cubicBezTo>
                    <a:pt x="187" y="213"/>
                    <a:pt x="187" y="208"/>
                    <a:pt x="185" y="204"/>
                  </a:cubicBezTo>
                  <a:cubicBezTo>
                    <a:pt x="183" y="200"/>
                    <a:pt x="189" y="197"/>
                    <a:pt x="184" y="192"/>
                  </a:cubicBezTo>
                  <a:cubicBezTo>
                    <a:pt x="182" y="189"/>
                    <a:pt x="181" y="186"/>
                    <a:pt x="182" y="183"/>
                  </a:cubicBezTo>
                  <a:cubicBezTo>
                    <a:pt x="181" y="183"/>
                    <a:pt x="181" y="183"/>
                    <a:pt x="181" y="183"/>
                  </a:cubicBezTo>
                  <a:cubicBezTo>
                    <a:pt x="170" y="192"/>
                    <a:pt x="155" y="179"/>
                    <a:pt x="148" y="166"/>
                  </a:cubicBezTo>
                  <a:cubicBezTo>
                    <a:pt x="148" y="171"/>
                    <a:pt x="150" y="176"/>
                    <a:pt x="152" y="182"/>
                  </a:cubicBezTo>
                  <a:cubicBezTo>
                    <a:pt x="141" y="163"/>
                    <a:pt x="132" y="121"/>
                    <a:pt x="156" y="104"/>
                  </a:cubicBezTo>
                  <a:cubicBezTo>
                    <a:pt x="157" y="103"/>
                    <a:pt x="158" y="102"/>
                    <a:pt x="159" y="102"/>
                  </a:cubicBezTo>
                  <a:cubicBezTo>
                    <a:pt x="164" y="97"/>
                    <a:pt x="161" y="77"/>
                    <a:pt x="158" y="69"/>
                  </a:cubicBezTo>
                  <a:cubicBezTo>
                    <a:pt x="156" y="61"/>
                    <a:pt x="152" y="55"/>
                    <a:pt x="149" y="53"/>
                  </a:cubicBezTo>
                  <a:cubicBezTo>
                    <a:pt x="146" y="51"/>
                    <a:pt x="146" y="44"/>
                    <a:pt x="142" y="42"/>
                  </a:cubicBezTo>
                  <a:cubicBezTo>
                    <a:pt x="138" y="39"/>
                    <a:pt x="139" y="33"/>
                    <a:pt x="136" y="34"/>
                  </a:cubicBezTo>
                  <a:cubicBezTo>
                    <a:pt x="133" y="35"/>
                    <a:pt x="131" y="31"/>
                    <a:pt x="128" y="31"/>
                  </a:cubicBezTo>
                  <a:cubicBezTo>
                    <a:pt x="125" y="31"/>
                    <a:pt x="115" y="20"/>
                    <a:pt x="111" y="21"/>
                  </a:cubicBezTo>
                  <a:cubicBezTo>
                    <a:pt x="106" y="21"/>
                    <a:pt x="99" y="17"/>
                    <a:pt x="97" y="18"/>
                  </a:cubicBezTo>
                  <a:cubicBezTo>
                    <a:pt x="95" y="19"/>
                    <a:pt x="90" y="13"/>
                    <a:pt x="87" y="14"/>
                  </a:cubicBezTo>
                  <a:cubicBezTo>
                    <a:pt x="85" y="15"/>
                    <a:pt x="75" y="11"/>
                    <a:pt x="73" y="13"/>
                  </a:cubicBezTo>
                  <a:cubicBezTo>
                    <a:pt x="71" y="14"/>
                    <a:pt x="59" y="11"/>
                    <a:pt x="59" y="11"/>
                  </a:cubicBezTo>
                  <a:cubicBezTo>
                    <a:pt x="59" y="11"/>
                    <a:pt x="49" y="3"/>
                    <a:pt x="47" y="5"/>
                  </a:cubicBezTo>
                  <a:cubicBezTo>
                    <a:pt x="44" y="7"/>
                    <a:pt x="44" y="5"/>
                    <a:pt x="39" y="5"/>
                  </a:cubicBezTo>
                  <a:cubicBezTo>
                    <a:pt x="35" y="6"/>
                    <a:pt x="30" y="1"/>
                    <a:pt x="28" y="2"/>
                  </a:cubicBezTo>
                  <a:cubicBezTo>
                    <a:pt x="26" y="3"/>
                    <a:pt x="23" y="0"/>
                    <a:pt x="21" y="1"/>
                  </a:cubicBezTo>
                  <a:cubicBezTo>
                    <a:pt x="19" y="3"/>
                    <a:pt x="15" y="3"/>
                    <a:pt x="15" y="3"/>
                  </a:cubicBezTo>
                  <a:cubicBezTo>
                    <a:pt x="9" y="5"/>
                    <a:pt x="9" y="5"/>
                    <a:pt x="9" y="5"/>
                  </a:cubicBezTo>
                  <a:cubicBezTo>
                    <a:pt x="0" y="37"/>
                    <a:pt x="0" y="37"/>
                    <a:pt x="0" y="37"/>
                  </a:cubicBezTo>
                  <a:cubicBezTo>
                    <a:pt x="12" y="49"/>
                    <a:pt x="34" y="52"/>
                    <a:pt x="46" y="66"/>
                  </a:cubicBezTo>
                  <a:close/>
                </a:path>
              </a:pathLst>
            </a:custGeom>
            <a:solidFill>
              <a:srgbClr val="FB6747"/>
            </a:solidFill>
            <a:ln w="4763" cap="flat">
              <a:solidFill>
                <a:srgbClr val="FFFFFF"/>
              </a:solidFill>
              <a:prstDash val="solid"/>
              <a:miter lim="800000"/>
              <a:headEnd/>
              <a:tailEnd/>
            </a:ln>
          </p:spPr>
          <p:txBody>
            <a:bodyPr/>
            <a:lstStyle/>
            <a:p>
              <a:endParaRPr lang="hu-HU"/>
            </a:p>
          </p:txBody>
        </p:sp>
        <p:sp>
          <p:nvSpPr>
            <p:cNvPr id="37219" name="Freeform 214"/>
            <p:cNvSpPr>
              <a:spLocks/>
            </p:cNvSpPr>
            <p:nvPr/>
          </p:nvSpPr>
          <p:spPr bwMode="auto">
            <a:xfrm>
              <a:off x="3323" y="501"/>
              <a:ext cx="116" cy="211"/>
            </a:xfrm>
            <a:custGeom>
              <a:avLst/>
              <a:gdLst>
                <a:gd name="T0" fmla="*/ 87 w 94"/>
                <a:gd name="T1" fmla="*/ 107 h 159"/>
                <a:gd name="T2" fmla="*/ 40 w 94"/>
                <a:gd name="T3" fmla="*/ 32 h 159"/>
                <a:gd name="T4" fmla="*/ 2 w 94"/>
                <a:gd name="T5" fmla="*/ 0 h 159"/>
                <a:gd name="T6" fmla="*/ 0 w 94"/>
                <a:gd name="T7" fmla="*/ 11 h 159"/>
                <a:gd name="T8" fmla="*/ 45 w 94"/>
                <a:gd name="T9" fmla="*/ 52 h 159"/>
                <a:gd name="T10" fmla="*/ 19 w 94"/>
                <a:gd name="T11" fmla="*/ 53 h 159"/>
                <a:gd name="T12" fmla="*/ 50 w 94"/>
                <a:gd name="T13" fmla="*/ 69 h 159"/>
                <a:gd name="T14" fmla="*/ 83 w 94"/>
                <a:gd name="T15" fmla="*/ 112 h 159"/>
                <a:gd name="T16" fmla="*/ 92 w 94"/>
                <a:gd name="T17" fmla="*/ 152 h 159"/>
                <a:gd name="T18" fmla="*/ 93 w 94"/>
                <a:gd name="T19" fmla="*/ 149 h 159"/>
                <a:gd name="T20" fmla="*/ 87 w 94"/>
                <a:gd name="T21" fmla="*/ 10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159"/>
                <a:gd name="T35" fmla="*/ 94 w 94"/>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159">
                  <a:moveTo>
                    <a:pt x="87" y="107"/>
                  </a:moveTo>
                  <a:cubicBezTo>
                    <a:pt x="83" y="77"/>
                    <a:pt x="52" y="40"/>
                    <a:pt x="40" y="32"/>
                  </a:cubicBezTo>
                  <a:cubicBezTo>
                    <a:pt x="28" y="25"/>
                    <a:pt x="17" y="17"/>
                    <a:pt x="2" y="0"/>
                  </a:cubicBezTo>
                  <a:cubicBezTo>
                    <a:pt x="2" y="3"/>
                    <a:pt x="1" y="7"/>
                    <a:pt x="0" y="11"/>
                  </a:cubicBezTo>
                  <a:cubicBezTo>
                    <a:pt x="12" y="25"/>
                    <a:pt x="50" y="44"/>
                    <a:pt x="45" y="52"/>
                  </a:cubicBezTo>
                  <a:cubicBezTo>
                    <a:pt x="39" y="62"/>
                    <a:pt x="23" y="59"/>
                    <a:pt x="19" y="53"/>
                  </a:cubicBezTo>
                  <a:cubicBezTo>
                    <a:pt x="27" y="66"/>
                    <a:pt x="34" y="66"/>
                    <a:pt x="50" y="69"/>
                  </a:cubicBezTo>
                  <a:cubicBezTo>
                    <a:pt x="67" y="72"/>
                    <a:pt x="79" y="96"/>
                    <a:pt x="83" y="112"/>
                  </a:cubicBezTo>
                  <a:cubicBezTo>
                    <a:pt x="88" y="125"/>
                    <a:pt x="92" y="152"/>
                    <a:pt x="92" y="152"/>
                  </a:cubicBezTo>
                  <a:cubicBezTo>
                    <a:pt x="92" y="152"/>
                    <a:pt x="94" y="159"/>
                    <a:pt x="93" y="149"/>
                  </a:cubicBezTo>
                  <a:cubicBezTo>
                    <a:pt x="91" y="137"/>
                    <a:pt x="88" y="124"/>
                    <a:pt x="87" y="107"/>
                  </a:cubicBezTo>
                  <a:close/>
                </a:path>
              </a:pathLst>
            </a:custGeom>
            <a:solidFill>
              <a:srgbClr val="FBE7E8"/>
            </a:solidFill>
            <a:ln w="9525">
              <a:noFill/>
              <a:round/>
              <a:headEnd/>
              <a:tailEnd/>
            </a:ln>
          </p:spPr>
          <p:txBody>
            <a:bodyPr/>
            <a:lstStyle/>
            <a:p>
              <a:endParaRPr lang="hu-HU"/>
            </a:p>
          </p:txBody>
        </p:sp>
        <p:sp>
          <p:nvSpPr>
            <p:cNvPr id="37220" name="Freeform 215"/>
            <p:cNvSpPr>
              <a:spLocks/>
            </p:cNvSpPr>
            <p:nvPr/>
          </p:nvSpPr>
          <p:spPr bwMode="auto">
            <a:xfrm>
              <a:off x="3193" y="323"/>
              <a:ext cx="53" cy="173"/>
            </a:xfrm>
            <a:custGeom>
              <a:avLst/>
              <a:gdLst>
                <a:gd name="T0" fmla="*/ 33 w 42"/>
                <a:gd name="T1" fmla="*/ 0 h 130"/>
                <a:gd name="T2" fmla="*/ 22 w 42"/>
                <a:gd name="T3" fmla="*/ 64 h 130"/>
                <a:gd name="T4" fmla="*/ 0 w 42"/>
                <a:gd name="T5" fmla="*/ 130 h 130"/>
                <a:gd name="T6" fmla="*/ 34 w 42"/>
                <a:gd name="T7" fmla="*/ 48 h 130"/>
                <a:gd name="T8" fmla="*/ 33 w 42"/>
                <a:gd name="T9" fmla="*/ 0 h 130"/>
                <a:gd name="T10" fmla="*/ 0 60000 65536"/>
                <a:gd name="T11" fmla="*/ 0 60000 65536"/>
                <a:gd name="T12" fmla="*/ 0 60000 65536"/>
                <a:gd name="T13" fmla="*/ 0 60000 65536"/>
                <a:gd name="T14" fmla="*/ 0 60000 65536"/>
                <a:gd name="T15" fmla="*/ 0 w 42"/>
                <a:gd name="T16" fmla="*/ 0 h 130"/>
                <a:gd name="T17" fmla="*/ 42 w 42"/>
                <a:gd name="T18" fmla="*/ 130 h 130"/>
              </a:gdLst>
              <a:ahLst/>
              <a:cxnLst>
                <a:cxn ang="T10">
                  <a:pos x="T0" y="T1"/>
                </a:cxn>
                <a:cxn ang="T11">
                  <a:pos x="T2" y="T3"/>
                </a:cxn>
                <a:cxn ang="T12">
                  <a:pos x="T4" y="T5"/>
                </a:cxn>
                <a:cxn ang="T13">
                  <a:pos x="T6" y="T7"/>
                </a:cxn>
                <a:cxn ang="T14">
                  <a:pos x="T8" y="T9"/>
                </a:cxn>
              </a:cxnLst>
              <a:rect l="T15" t="T16" r="T17" b="T18"/>
              <a:pathLst>
                <a:path w="42" h="130">
                  <a:moveTo>
                    <a:pt x="33" y="0"/>
                  </a:moveTo>
                  <a:cubicBezTo>
                    <a:pt x="40" y="16"/>
                    <a:pt x="33" y="36"/>
                    <a:pt x="22" y="64"/>
                  </a:cubicBezTo>
                  <a:cubicBezTo>
                    <a:pt x="12" y="88"/>
                    <a:pt x="1" y="118"/>
                    <a:pt x="0" y="130"/>
                  </a:cubicBezTo>
                  <a:cubicBezTo>
                    <a:pt x="10" y="95"/>
                    <a:pt x="29" y="67"/>
                    <a:pt x="34" y="48"/>
                  </a:cubicBezTo>
                  <a:cubicBezTo>
                    <a:pt x="39" y="28"/>
                    <a:pt x="42" y="12"/>
                    <a:pt x="33" y="0"/>
                  </a:cubicBezTo>
                  <a:close/>
                </a:path>
              </a:pathLst>
            </a:custGeom>
            <a:solidFill>
              <a:srgbClr val="FFFFFF"/>
            </a:solidFill>
            <a:ln w="9525">
              <a:noFill/>
              <a:round/>
              <a:headEnd/>
              <a:tailEnd/>
            </a:ln>
          </p:spPr>
          <p:txBody>
            <a:bodyPr/>
            <a:lstStyle/>
            <a:p>
              <a:endParaRPr lang="hu-HU"/>
            </a:p>
          </p:txBody>
        </p:sp>
        <p:sp>
          <p:nvSpPr>
            <p:cNvPr id="37221" name="Line 216"/>
            <p:cNvSpPr>
              <a:spLocks noChangeShapeType="1"/>
            </p:cNvSpPr>
            <p:nvPr/>
          </p:nvSpPr>
          <p:spPr bwMode="auto">
            <a:xfrm>
              <a:off x="3213" y="342"/>
              <a:ext cx="7" cy="36"/>
            </a:xfrm>
            <a:prstGeom prst="line">
              <a:avLst/>
            </a:prstGeom>
            <a:noFill/>
            <a:ln w="7938">
              <a:solidFill>
                <a:srgbClr val="EC6245"/>
              </a:solidFill>
              <a:miter lim="800000"/>
              <a:headEnd/>
              <a:tailEnd/>
            </a:ln>
          </p:spPr>
          <p:txBody>
            <a:bodyPr/>
            <a:lstStyle/>
            <a:p>
              <a:endParaRPr lang="hu-HU"/>
            </a:p>
          </p:txBody>
        </p:sp>
        <p:sp>
          <p:nvSpPr>
            <p:cNvPr id="37222" name="Freeform 217"/>
            <p:cNvSpPr>
              <a:spLocks/>
            </p:cNvSpPr>
            <p:nvPr/>
          </p:nvSpPr>
          <p:spPr bwMode="auto">
            <a:xfrm>
              <a:off x="3249" y="205"/>
              <a:ext cx="41" cy="19"/>
            </a:xfrm>
            <a:custGeom>
              <a:avLst/>
              <a:gdLst>
                <a:gd name="T0" fmla="*/ 0 w 33"/>
                <a:gd name="T1" fmla="*/ 6 h 14"/>
                <a:gd name="T2" fmla="*/ 33 w 33"/>
                <a:gd name="T3" fmla="*/ 11 h 14"/>
                <a:gd name="T4" fmla="*/ 1 w 33"/>
                <a:gd name="T5" fmla="*/ 6 h 14"/>
                <a:gd name="T6" fmla="*/ 0 60000 65536"/>
                <a:gd name="T7" fmla="*/ 0 60000 65536"/>
                <a:gd name="T8" fmla="*/ 0 60000 65536"/>
                <a:gd name="T9" fmla="*/ 0 w 33"/>
                <a:gd name="T10" fmla="*/ 0 h 14"/>
                <a:gd name="T11" fmla="*/ 33 w 33"/>
                <a:gd name="T12" fmla="*/ 14 h 14"/>
              </a:gdLst>
              <a:ahLst/>
              <a:cxnLst>
                <a:cxn ang="T6">
                  <a:pos x="T0" y="T1"/>
                </a:cxn>
                <a:cxn ang="T7">
                  <a:pos x="T2" y="T3"/>
                </a:cxn>
                <a:cxn ang="T8">
                  <a:pos x="T4" y="T5"/>
                </a:cxn>
              </a:cxnLst>
              <a:rect l="T9" t="T10" r="T11" b="T12"/>
              <a:pathLst>
                <a:path w="33" h="14">
                  <a:moveTo>
                    <a:pt x="0" y="6"/>
                  </a:moveTo>
                  <a:cubicBezTo>
                    <a:pt x="12" y="2"/>
                    <a:pt x="24" y="0"/>
                    <a:pt x="33" y="11"/>
                  </a:cubicBezTo>
                  <a:cubicBezTo>
                    <a:pt x="23" y="14"/>
                    <a:pt x="11" y="9"/>
                    <a:pt x="1" y="6"/>
                  </a:cubicBezTo>
                </a:path>
              </a:pathLst>
            </a:custGeom>
            <a:solidFill>
              <a:srgbClr val="FFFFFF"/>
            </a:solidFill>
            <a:ln w="9525">
              <a:noFill/>
              <a:round/>
              <a:headEnd/>
              <a:tailEnd/>
            </a:ln>
          </p:spPr>
          <p:txBody>
            <a:bodyPr/>
            <a:lstStyle/>
            <a:p>
              <a:endParaRPr lang="hu-HU"/>
            </a:p>
          </p:txBody>
        </p:sp>
        <p:sp>
          <p:nvSpPr>
            <p:cNvPr id="37223" name="Freeform 218"/>
            <p:cNvSpPr>
              <a:spLocks/>
            </p:cNvSpPr>
            <p:nvPr/>
          </p:nvSpPr>
          <p:spPr bwMode="auto">
            <a:xfrm>
              <a:off x="3218" y="346"/>
              <a:ext cx="8" cy="25"/>
            </a:xfrm>
            <a:custGeom>
              <a:avLst/>
              <a:gdLst>
                <a:gd name="T0" fmla="*/ 0 w 6"/>
                <a:gd name="T1" fmla="*/ 1 h 19"/>
                <a:gd name="T2" fmla="*/ 1 w 6"/>
                <a:gd name="T3" fmla="*/ 7 h 19"/>
                <a:gd name="T4" fmla="*/ 3 w 6"/>
                <a:gd name="T5" fmla="*/ 11 h 19"/>
                <a:gd name="T6" fmla="*/ 5 w 6"/>
                <a:gd name="T7" fmla="*/ 19 h 19"/>
                <a:gd name="T8" fmla="*/ 6 w 6"/>
                <a:gd name="T9" fmla="*/ 14 h 19"/>
                <a:gd name="T10" fmla="*/ 6 w 6"/>
                <a:gd name="T11" fmla="*/ 8 h 19"/>
                <a:gd name="T12" fmla="*/ 0 w 6"/>
                <a:gd name="T13" fmla="*/ 0 h 19"/>
                <a:gd name="T14" fmla="*/ 0 60000 65536"/>
                <a:gd name="T15" fmla="*/ 0 60000 65536"/>
                <a:gd name="T16" fmla="*/ 0 60000 65536"/>
                <a:gd name="T17" fmla="*/ 0 60000 65536"/>
                <a:gd name="T18" fmla="*/ 0 60000 65536"/>
                <a:gd name="T19" fmla="*/ 0 60000 65536"/>
                <a:gd name="T20" fmla="*/ 0 60000 65536"/>
                <a:gd name="T21" fmla="*/ 0 w 6"/>
                <a:gd name="T22" fmla="*/ 0 h 19"/>
                <a:gd name="T23" fmla="*/ 6 w 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9">
                  <a:moveTo>
                    <a:pt x="0" y="1"/>
                  </a:moveTo>
                  <a:cubicBezTo>
                    <a:pt x="1" y="2"/>
                    <a:pt x="1" y="5"/>
                    <a:pt x="1" y="7"/>
                  </a:cubicBezTo>
                  <a:cubicBezTo>
                    <a:pt x="2" y="8"/>
                    <a:pt x="2" y="10"/>
                    <a:pt x="3" y="11"/>
                  </a:cubicBezTo>
                  <a:cubicBezTo>
                    <a:pt x="3" y="14"/>
                    <a:pt x="3" y="17"/>
                    <a:pt x="5" y="19"/>
                  </a:cubicBezTo>
                  <a:cubicBezTo>
                    <a:pt x="6" y="18"/>
                    <a:pt x="6" y="15"/>
                    <a:pt x="6" y="14"/>
                  </a:cubicBezTo>
                  <a:cubicBezTo>
                    <a:pt x="6" y="12"/>
                    <a:pt x="6" y="10"/>
                    <a:pt x="6" y="8"/>
                  </a:cubicBezTo>
                  <a:cubicBezTo>
                    <a:pt x="5" y="4"/>
                    <a:pt x="3" y="2"/>
                    <a:pt x="0" y="0"/>
                  </a:cubicBezTo>
                </a:path>
              </a:pathLst>
            </a:custGeom>
            <a:solidFill>
              <a:srgbClr val="FFFFFF"/>
            </a:solidFill>
            <a:ln w="9525">
              <a:noFill/>
              <a:round/>
              <a:headEnd/>
              <a:tailEnd/>
            </a:ln>
          </p:spPr>
          <p:txBody>
            <a:bodyPr/>
            <a:lstStyle/>
            <a:p>
              <a:endParaRPr lang="hu-HU"/>
            </a:p>
          </p:txBody>
        </p:sp>
        <p:sp>
          <p:nvSpPr>
            <p:cNvPr id="37224" name="Freeform 219"/>
            <p:cNvSpPr>
              <a:spLocks/>
            </p:cNvSpPr>
            <p:nvPr/>
          </p:nvSpPr>
          <p:spPr bwMode="auto">
            <a:xfrm>
              <a:off x="3293" y="624"/>
              <a:ext cx="141" cy="439"/>
            </a:xfrm>
            <a:custGeom>
              <a:avLst/>
              <a:gdLst>
                <a:gd name="T0" fmla="*/ 6 w 114"/>
                <a:gd name="T1" fmla="*/ 59 h 331"/>
                <a:gd name="T2" fmla="*/ 13 w 114"/>
                <a:gd name="T3" fmla="*/ 83 h 331"/>
                <a:gd name="T4" fmla="*/ 15 w 114"/>
                <a:gd name="T5" fmla="*/ 95 h 331"/>
                <a:gd name="T6" fmla="*/ 17 w 114"/>
                <a:gd name="T7" fmla="*/ 117 h 331"/>
                <a:gd name="T8" fmla="*/ 22 w 114"/>
                <a:gd name="T9" fmla="*/ 154 h 331"/>
                <a:gd name="T10" fmla="*/ 28 w 114"/>
                <a:gd name="T11" fmla="*/ 170 h 331"/>
                <a:gd name="T12" fmla="*/ 34 w 114"/>
                <a:gd name="T13" fmla="*/ 184 h 331"/>
                <a:gd name="T14" fmla="*/ 39 w 114"/>
                <a:gd name="T15" fmla="*/ 197 h 331"/>
                <a:gd name="T16" fmla="*/ 57 w 114"/>
                <a:gd name="T17" fmla="*/ 235 h 331"/>
                <a:gd name="T18" fmla="*/ 67 w 114"/>
                <a:gd name="T19" fmla="*/ 252 h 331"/>
                <a:gd name="T20" fmla="*/ 75 w 114"/>
                <a:gd name="T21" fmla="*/ 264 h 331"/>
                <a:gd name="T22" fmla="*/ 80 w 114"/>
                <a:gd name="T23" fmla="*/ 274 h 331"/>
                <a:gd name="T24" fmla="*/ 84 w 114"/>
                <a:gd name="T25" fmla="*/ 284 h 331"/>
                <a:gd name="T26" fmla="*/ 97 w 114"/>
                <a:gd name="T27" fmla="*/ 295 h 331"/>
                <a:gd name="T28" fmla="*/ 99 w 114"/>
                <a:gd name="T29" fmla="*/ 297 h 331"/>
                <a:gd name="T30" fmla="*/ 107 w 114"/>
                <a:gd name="T31" fmla="*/ 314 h 331"/>
                <a:gd name="T32" fmla="*/ 108 w 114"/>
                <a:gd name="T33" fmla="*/ 331 h 331"/>
                <a:gd name="T34" fmla="*/ 108 w 114"/>
                <a:gd name="T35" fmla="*/ 331 h 331"/>
                <a:gd name="T36" fmla="*/ 110 w 114"/>
                <a:gd name="T37" fmla="*/ 315 h 331"/>
                <a:gd name="T38" fmla="*/ 102 w 114"/>
                <a:gd name="T39" fmla="*/ 295 h 331"/>
                <a:gd name="T40" fmla="*/ 100 w 114"/>
                <a:gd name="T41" fmla="*/ 293 h 331"/>
                <a:gd name="T42" fmla="*/ 94 w 114"/>
                <a:gd name="T43" fmla="*/ 287 h 331"/>
                <a:gd name="T44" fmla="*/ 87 w 114"/>
                <a:gd name="T45" fmla="*/ 281 h 331"/>
                <a:gd name="T46" fmla="*/ 84 w 114"/>
                <a:gd name="T47" fmla="*/ 274 h 331"/>
                <a:gd name="T48" fmla="*/ 78 w 114"/>
                <a:gd name="T49" fmla="*/ 262 h 331"/>
                <a:gd name="T50" fmla="*/ 71 w 114"/>
                <a:gd name="T51" fmla="*/ 250 h 331"/>
                <a:gd name="T52" fmla="*/ 60 w 114"/>
                <a:gd name="T53" fmla="*/ 233 h 331"/>
                <a:gd name="T54" fmla="*/ 43 w 114"/>
                <a:gd name="T55" fmla="*/ 196 h 331"/>
                <a:gd name="T56" fmla="*/ 38 w 114"/>
                <a:gd name="T57" fmla="*/ 183 h 331"/>
                <a:gd name="T58" fmla="*/ 31 w 114"/>
                <a:gd name="T59" fmla="*/ 168 h 331"/>
                <a:gd name="T60" fmla="*/ 25 w 114"/>
                <a:gd name="T61" fmla="*/ 153 h 331"/>
                <a:gd name="T62" fmla="*/ 21 w 114"/>
                <a:gd name="T63" fmla="*/ 117 h 331"/>
                <a:gd name="T64" fmla="*/ 19 w 114"/>
                <a:gd name="T65" fmla="*/ 94 h 331"/>
                <a:gd name="T66" fmla="*/ 17 w 114"/>
                <a:gd name="T67" fmla="*/ 83 h 331"/>
                <a:gd name="T68" fmla="*/ 10 w 114"/>
                <a:gd name="T69" fmla="*/ 58 h 331"/>
                <a:gd name="T70" fmla="*/ 5 w 114"/>
                <a:gd name="T71" fmla="*/ 0 h 331"/>
                <a:gd name="T72" fmla="*/ 5 w 114"/>
                <a:gd name="T73" fmla="*/ 0 h 331"/>
                <a:gd name="T74" fmla="*/ 6 w 114"/>
                <a:gd name="T75" fmla="*/ 59 h 3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331"/>
                <a:gd name="T116" fmla="*/ 114 w 114"/>
                <a:gd name="T117" fmla="*/ 331 h 3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331">
                  <a:moveTo>
                    <a:pt x="6" y="59"/>
                  </a:moveTo>
                  <a:cubicBezTo>
                    <a:pt x="10" y="69"/>
                    <a:pt x="12" y="76"/>
                    <a:pt x="13" y="83"/>
                  </a:cubicBezTo>
                  <a:cubicBezTo>
                    <a:pt x="15" y="95"/>
                    <a:pt x="15" y="95"/>
                    <a:pt x="15" y="95"/>
                  </a:cubicBezTo>
                  <a:cubicBezTo>
                    <a:pt x="17" y="100"/>
                    <a:pt x="17" y="108"/>
                    <a:pt x="17" y="117"/>
                  </a:cubicBezTo>
                  <a:cubicBezTo>
                    <a:pt x="18" y="130"/>
                    <a:pt x="18" y="145"/>
                    <a:pt x="22" y="154"/>
                  </a:cubicBezTo>
                  <a:cubicBezTo>
                    <a:pt x="28" y="170"/>
                    <a:pt x="28" y="170"/>
                    <a:pt x="28" y="170"/>
                  </a:cubicBezTo>
                  <a:cubicBezTo>
                    <a:pt x="34" y="184"/>
                    <a:pt x="34" y="184"/>
                    <a:pt x="34" y="184"/>
                  </a:cubicBezTo>
                  <a:cubicBezTo>
                    <a:pt x="39" y="197"/>
                    <a:pt x="39" y="197"/>
                    <a:pt x="39" y="197"/>
                  </a:cubicBezTo>
                  <a:cubicBezTo>
                    <a:pt x="44" y="210"/>
                    <a:pt x="50" y="226"/>
                    <a:pt x="57" y="235"/>
                  </a:cubicBezTo>
                  <a:cubicBezTo>
                    <a:pt x="63" y="241"/>
                    <a:pt x="65" y="247"/>
                    <a:pt x="67" y="252"/>
                  </a:cubicBezTo>
                  <a:cubicBezTo>
                    <a:pt x="69" y="257"/>
                    <a:pt x="71" y="261"/>
                    <a:pt x="75" y="264"/>
                  </a:cubicBezTo>
                  <a:cubicBezTo>
                    <a:pt x="79" y="268"/>
                    <a:pt x="80" y="271"/>
                    <a:pt x="80" y="274"/>
                  </a:cubicBezTo>
                  <a:cubicBezTo>
                    <a:pt x="81" y="277"/>
                    <a:pt x="82" y="281"/>
                    <a:pt x="84" y="284"/>
                  </a:cubicBezTo>
                  <a:cubicBezTo>
                    <a:pt x="97" y="295"/>
                    <a:pt x="97" y="295"/>
                    <a:pt x="97" y="295"/>
                  </a:cubicBezTo>
                  <a:cubicBezTo>
                    <a:pt x="99" y="297"/>
                    <a:pt x="99" y="297"/>
                    <a:pt x="99" y="297"/>
                  </a:cubicBezTo>
                  <a:cubicBezTo>
                    <a:pt x="103" y="302"/>
                    <a:pt x="109" y="309"/>
                    <a:pt x="107" y="314"/>
                  </a:cubicBezTo>
                  <a:cubicBezTo>
                    <a:pt x="105" y="317"/>
                    <a:pt x="107" y="325"/>
                    <a:pt x="108" y="331"/>
                  </a:cubicBezTo>
                  <a:cubicBezTo>
                    <a:pt x="108" y="331"/>
                    <a:pt x="108" y="331"/>
                    <a:pt x="108" y="331"/>
                  </a:cubicBezTo>
                  <a:cubicBezTo>
                    <a:pt x="107" y="326"/>
                    <a:pt x="109" y="318"/>
                    <a:pt x="110" y="315"/>
                  </a:cubicBezTo>
                  <a:cubicBezTo>
                    <a:pt x="114" y="308"/>
                    <a:pt x="106" y="300"/>
                    <a:pt x="102" y="295"/>
                  </a:cubicBezTo>
                  <a:cubicBezTo>
                    <a:pt x="100" y="293"/>
                    <a:pt x="100" y="293"/>
                    <a:pt x="100" y="293"/>
                  </a:cubicBezTo>
                  <a:cubicBezTo>
                    <a:pt x="94" y="287"/>
                    <a:pt x="94" y="287"/>
                    <a:pt x="94" y="287"/>
                  </a:cubicBezTo>
                  <a:cubicBezTo>
                    <a:pt x="87" y="281"/>
                    <a:pt x="87" y="281"/>
                    <a:pt x="87" y="281"/>
                  </a:cubicBezTo>
                  <a:cubicBezTo>
                    <a:pt x="85" y="279"/>
                    <a:pt x="85" y="276"/>
                    <a:pt x="84" y="274"/>
                  </a:cubicBezTo>
                  <a:cubicBezTo>
                    <a:pt x="83" y="270"/>
                    <a:pt x="82" y="266"/>
                    <a:pt x="78" y="262"/>
                  </a:cubicBezTo>
                  <a:cubicBezTo>
                    <a:pt x="74" y="259"/>
                    <a:pt x="73" y="255"/>
                    <a:pt x="71" y="250"/>
                  </a:cubicBezTo>
                  <a:cubicBezTo>
                    <a:pt x="68" y="245"/>
                    <a:pt x="66" y="239"/>
                    <a:pt x="60" y="233"/>
                  </a:cubicBezTo>
                  <a:cubicBezTo>
                    <a:pt x="53" y="224"/>
                    <a:pt x="47" y="208"/>
                    <a:pt x="43" y="196"/>
                  </a:cubicBezTo>
                  <a:cubicBezTo>
                    <a:pt x="38" y="183"/>
                    <a:pt x="38" y="183"/>
                    <a:pt x="38" y="183"/>
                  </a:cubicBezTo>
                  <a:cubicBezTo>
                    <a:pt x="31" y="168"/>
                    <a:pt x="31" y="168"/>
                    <a:pt x="31" y="168"/>
                  </a:cubicBezTo>
                  <a:cubicBezTo>
                    <a:pt x="25" y="153"/>
                    <a:pt x="25" y="153"/>
                    <a:pt x="25" y="153"/>
                  </a:cubicBezTo>
                  <a:cubicBezTo>
                    <a:pt x="22" y="145"/>
                    <a:pt x="21" y="130"/>
                    <a:pt x="21" y="117"/>
                  </a:cubicBezTo>
                  <a:cubicBezTo>
                    <a:pt x="21" y="107"/>
                    <a:pt x="20" y="99"/>
                    <a:pt x="19" y="94"/>
                  </a:cubicBezTo>
                  <a:cubicBezTo>
                    <a:pt x="17" y="83"/>
                    <a:pt x="17" y="83"/>
                    <a:pt x="17" y="83"/>
                  </a:cubicBezTo>
                  <a:cubicBezTo>
                    <a:pt x="15" y="75"/>
                    <a:pt x="14" y="68"/>
                    <a:pt x="10" y="58"/>
                  </a:cubicBezTo>
                  <a:cubicBezTo>
                    <a:pt x="4" y="44"/>
                    <a:pt x="4" y="10"/>
                    <a:pt x="5" y="0"/>
                  </a:cubicBezTo>
                  <a:cubicBezTo>
                    <a:pt x="5" y="0"/>
                    <a:pt x="5" y="0"/>
                    <a:pt x="5" y="0"/>
                  </a:cubicBezTo>
                  <a:cubicBezTo>
                    <a:pt x="4" y="13"/>
                    <a:pt x="0" y="46"/>
                    <a:pt x="6" y="59"/>
                  </a:cubicBezTo>
                  <a:close/>
                </a:path>
              </a:pathLst>
            </a:custGeom>
            <a:solidFill>
              <a:srgbClr val="FFFFFF"/>
            </a:solidFill>
            <a:ln w="9525">
              <a:noFill/>
              <a:round/>
              <a:headEnd/>
              <a:tailEnd/>
            </a:ln>
          </p:spPr>
          <p:txBody>
            <a:bodyPr/>
            <a:lstStyle/>
            <a:p>
              <a:endParaRPr lang="hu-HU"/>
            </a:p>
          </p:txBody>
        </p:sp>
        <p:sp>
          <p:nvSpPr>
            <p:cNvPr id="37225" name="Freeform 220"/>
            <p:cNvSpPr>
              <a:spLocks/>
            </p:cNvSpPr>
            <p:nvPr/>
          </p:nvSpPr>
          <p:spPr bwMode="auto">
            <a:xfrm>
              <a:off x="3253" y="221"/>
              <a:ext cx="270" cy="16"/>
            </a:xfrm>
            <a:custGeom>
              <a:avLst/>
              <a:gdLst>
                <a:gd name="T0" fmla="*/ 11 w 217"/>
                <a:gd name="T1" fmla="*/ 6 h 12"/>
                <a:gd name="T2" fmla="*/ 103 w 217"/>
                <a:gd name="T3" fmla="*/ 3 h 12"/>
                <a:gd name="T4" fmla="*/ 217 w 217"/>
                <a:gd name="T5" fmla="*/ 6 h 12"/>
                <a:gd name="T6" fmla="*/ 95 w 217"/>
                <a:gd name="T7" fmla="*/ 10 h 12"/>
                <a:gd name="T8" fmla="*/ 11 w 217"/>
                <a:gd name="T9" fmla="*/ 6 h 12"/>
                <a:gd name="T10" fmla="*/ 0 60000 65536"/>
                <a:gd name="T11" fmla="*/ 0 60000 65536"/>
                <a:gd name="T12" fmla="*/ 0 60000 65536"/>
                <a:gd name="T13" fmla="*/ 0 60000 65536"/>
                <a:gd name="T14" fmla="*/ 0 60000 65536"/>
                <a:gd name="T15" fmla="*/ 0 w 217"/>
                <a:gd name="T16" fmla="*/ 0 h 12"/>
                <a:gd name="T17" fmla="*/ 217 w 217"/>
                <a:gd name="T18" fmla="*/ 12 h 12"/>
              </a:gdLst>
              <a:ahLst/>
              <a:cxnLst>
                <a:cxn ang="T10">
                  <a:pos x="T0" y="T1"/>
                </a:cxn>
                <a:cxn ang="T11">
                  <a:pos x="T2" y="T3"/>
                </a:cxn>
                <a:cxn ang="T12">
                  <a:pos x="T4" y="T5"/>
                </a:cxn>
                <a:cxn ang="T13">
                  <a:pos x="T6" y="T7"/>
                </a:cxn>
                <a:cxn ang="T14">
                  <a:pos x="T8" y="T9"/>
                </a:cxn>
              </a:cxnLst>
              <a:rect l="T15" t="T16" r="T17" b="T18"/>
              <a:pathLst>
                <a:path w="217" h="12">
                  <a:moveTo>
                    <a:pt x="11" y="6"/>
                  </a:moveTo>
                  <a:cubicBezTo>
                    <a:pt x="0" y="3"/>
                    <a:pt x="58" y="6"/>
                    <a:pt x="103" y="3"/>
                  </a:cubicBezTo>
                  <a:cubicBezTo>
                    <a:pt x="148" y="0"/>
                    <a:pt x="184" y="6"/>
                    <a:pt x="217" y="6"/>
                  </a:cubicBezTo>
                  <a:cubicBezTo>
                    <a:pt x="193" y="9"/>
                    <a:pt x="123" y="8"/>
                    <a:pt x="95" y="10"/>
                  </a:cubicBezTo>
                  <a:cubicBezTo>
                    <a:pt x="67" y="12"/>
                    <a:pt x="18" y="8"/>
                    <a:pt x="11" y="6"/>
                  </a:cubicBezTo>
                  <a:close/>
                </a:path>
              </a:pathLst>
            </a:custGeom>
            <a:solidFill>
              <a:srgbClr val="FFFFFF"/>
            </a:solidFill>
            <a:ln w="9525">
              <a:noFill/>
              <a:round/>
              <a:headEnd/>
              <a:tailEnd/>
            </a:ln>
          </p:spPr>
          <p:txBody>
            <a:bodyPr/>
            <a:lstStyle/>
            <a:p>
              <a:endParaRPr lang="hu-HU"/>
            </a:p>
          </p:txBody>
        </p:sp>
        <p:sp>
          <p:nvSpPr>
            <p:cNvPr id="37226" name="Freeform 221"/>
            <p:cNvSpPr>
              <a:spLocks/>
            </p:cNvSpPr>
            <p:nvPr/>
          </p:nvSpPr>
          <p:spPr bwMode="auto">
            <a:xfrm>
              <a:off x="3056" y="81"/>
              <a:ext cx="111" cy="250"/>
            </a:xfrm>
            <a:custGeom>
              <a:avLst/>
              <a:gdLst>
                <a:gd name="T0" fmla="*/ 88 w 90"/>
                <a:gd name="T1" fmla="*/ 10 h 189"/>
                <a:gd name="T2" fmla="*/ 86 w 90"/>
                <a:gd name="T3" fmla="*/ 11 h 189"/>
                <a:gd name="T4" fmla="*/ 76 w 90"/>
                <a:gd name="T5" fmla="*/ 25 h 189"/>
                <a:gd name="T6" fmla="*/ 4 w 90"/>
                <a:gd name="T7" fmla="*/ 189 h 189"/>
                <a:gd name="T8" fmla="*/ 8 w 90"/>
                <a:gd name="T9" fmla="*/ 145 h 189"/>
                <a:gd name="T10" fmla="*/ 42 w 90"/>
                <a:gd name="T11" fmla="*/ 65 h 189"/>
                <a:gd name="T12" fmla="*/ 81 w 90"/>
                <a:gd name="T13" fmla="*/ 24 h 189"/>
                <a:gd name="T14" fmla="*/ 88 w 90"/>
                <a:gd name="T15" fmla="*/ 10 h 18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89"/>
                <a:gd name="T26" fmla="*/ 90 w 90"/>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89">
                  <a:moveTo>
                    <a:pt x="88" y="10"/>
                  </a:moveTo>
                  <a:cubicBezTo>
                    <a:pt x="90" y="0"/>
                    <a:pt x="89" y="2"/>
                    <a:pt x="86" y="11"/>
                  </a:cubicBezTo>
                  <a:cubicBezTo>
                    <a:pt x="84" y="16"/>
                    <a:pt x="81" y="21"/>
                    <a:pt x="76" y="25"/>
                  </a:cubicBezTo>
                  <a:cubicBezTo>
                    <a:pt x="64" y="38"/>
                    <a:pt x="0" y="68"/>
                    <a:pt x="4" y="189"/>
                  </a:cubicBezTo>
                  <a:cubicBezTo>
                    <a:pt x="4" y="175"/>
                    <a:pt x="5" y="158"/>
                    <a:pt x="8" y="145"/>
                  </a:cubicBezTo>
                  <a:cubicBezTo>
                    <a:pt x="14" y="110"/>
                    <a:pt x="27" y="82"/>
                    <a:pt x="42" y="65"/>
                  </a:cubicBezTo>
                  <a:cubicBezTo>
                    <a:pt x="62" y="42"/>
                    <a:pt x="75" y="34"/>
                    <a:pt x="81" y="24"/>
                  </a:cubicBezTo>
                  <a:cubicBezTo>
                    <a:pt x="83" y="21"/>
                    <a:pt x="87" y="15"/>
                    <a:pt x="88" y="10"/>
                  </a:cubicBezTo>
                  <a:close/>
                </a:path>
              </a:pathLst>
            </a:custGeom>
            <a:solidFill>
              <a:srgbClr val="FFFFFF"/>
            </a:solidFill>
            <a:ln w="9525">
              <a:noFill/>
              <a:round/>
              <a:headEnd/>
              <a:tailEnd/>
            </a:ln>
          </p:spPr>
          <p:txBody>
            <a:bodyPr/>
            <a:lstStyle/>
            <a:p>
              <a:endParaRPr lang="hu-HU"/>
            </a:p>
          </p:txBody>
        </p:sp>
        <p:sp>
          <p:nvSpPr>
            <p:cNvPr id="37227" name="Freeform 222"/>
            <p:cNvSpPr>
              <a:spLocks/>
            </p:cNvSpPr>
            <p:nvPr/>
          </p:nvSpPr>
          <p:spPr bwMode="auto">
            <a:xfrm>
              <a:off x="2908" y="192"/>
              <a:ext cx="10" cy="273"/>
            </a:xfrm>
            <a:custGeom>
              <a:avLst/>
              <a:gdLst>
                <a:gd name="T0" fmla="*/ 1 w 8"/>
                <a:gd name="T1" fmla="*/ 0 h 206"/>
                <a:gd name="T2" fmla="*/ 1 w 8"/>
                <a:gd name="T3" fmla="*/ 107 h 206"/>
                <a:gd name="T4" fmla="*/ 1 w 8"/>
                <a:gd name="T5" fmla="*/ 206 h 206"/>
                <a:gd name="T6" fmla="*/ 7 w 8"/>
                <a:gd name="T7" fmla="*/ 104 h 206"/>
                <a:gd name="T8" fmla="*/ 1 w 8"/>
                <a:gd name="T9" fmla="*/ 0 h 206"/>
                <a:gd name="T10" fmla="*/ 0 60000 65536"/>
                <a:gd name="T11" fmla="*/ 0 60000 65536"/>
                <a:gd name="T12" fmla="*/ 0 60000 65536"/>
                <a:gd name="T13" fmla="*/ 0 60000 65536"/>
                <a:gd name="T14" fmla="*/ 0 60000 65536"/>
                <a:gd name="T15" fmla="*/ 0 w 8"/>
                <a:gd name="T16" fmla="*/ 0 h 206"/>
                <a:gd name="T17" fmla="*/ 8 w 8"/>
                <a:gd name="T18" fmla="*/ 206 h 206"/>
              </a:gdLst>
              <a:ahLst/>
              <a:cxnLst>
                <a:cxn ang="T10">
                  <a:pos x="T0" y="T1"/>
                </a:cxn>
                <a:cxn ang="T11">
                  <a:pos x="T2" y="T3"/>
                </a:cxn>
                <a:cxn ang="T12">
                  <a:pos x="T4" y="T5"/>
                </a:cxn>
                <a:cxn ang="T13">
                  <a:pos x="T6" y="T7"/>
                </a:cxn>
                <a:cxn ang="T14">
                  <a:pos x="T8" y="T9"/>
                </a:cxn>
              </a:cxnLst>
              <a:rect l="T15" t="T16" r="T17" b="T18"/>
              <a:pathLst>
                <a:path w="8" h="206">
                  <a:moveTo>
                    <a:pt x="1" y="0"/>
                  </a:moveTo>
                  <a:cubicBezTo>
                    <a:pt x="1" y="23"/>
                    <a:pt x="0" y="77"/>
                    <a:pt x="1" y="107"/>
                  </a:cubicBezTo>
                  <a:cubicBezTo>
                    <a:pt x="2" y="138"/>
                    <a:pt x="6" y="193"/>
                    <a:pt x="1" y="206"/>
                  </a:cubicBezTo>
                  <a:cubicBezTo>
                    <a:pt x="8" y="191"/>
                    <a:pt x="7" y="130"/>
                    <a:pt x="7" y="104"/>
                  </a:cubicBezTo>
                  <a:cubicBezTo>
                    <a:pt x="7" y="78"/>
                    <a:pt x="1" y="0"/>
                    <a:pt x="1" y="0"/>
                  </a:cubicBezTo>
                  <a:close/>
                </a:path>
              </a:pathLst>
            </a:custGeom>
            <a:solidFill>
              <a:srgbClr val="FFFFFF"/>
            </a:solidFill>
            <a:ln w="9525">
              <a:noFill/>
              <a:round/>
              <a:headEnd/>
              <a:tailEnd/>
            </a:ln>
          </p:spPr>
          <p:txBody>
            <a:bodyPr/>
            <a:lstStyle/>
            <a:p>
              <a:endParaRPr lang="hu-HU"/>
            </a:p>
          </p:txBody>
        </p:sp>
        <p:sp>
          <p:nvSpPr>
            <p:cNvPr id="37228" name="Freeform 223"/>
            <p:cNvSpPr>
              <a:spLocks/>
            </p:cNvSpPr>
            <p:nvPr/>
          </p:nvSpPr>
          <p:spPr bwMode="auto">
            <a:xfrm>
              <a:off x="2832" y="196"/>
              <a:ext cx="40" cy="17"/>
            </a:xfrm>
            <a:custGeom>
              <a:avLst/>
              <a:gdLst>
                <a:gd name="T0" fmla="*/ 7 w 32"/>
                <a:gd name="T1" fmla="*/ 6 h 13"/>
                <a:gd name="T2" fmla="*/ 32 w 32"/>
                <a:gd name="T3" fmla="*/ 8 h 13"/>
                <a:gd name="T4" fmla="*/ 11 w 32"/>
                <a:gd name="T5" fmla="*/ 2 h 13"/>
                <a:gd name="T6" fmla="*/ 0 w 32"/>
                <a:gd name="T7" fmla="*/ 13 h 13"/>
                <a:gd name="T8" fmla="*/ 7 w 32"/>
                <a:gd name="T9" fmla="*/ 6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7" y="6"/>
                  </a:moveTo>
                  <a:cubicBezTo>
                    <a:pt x="11" y="3"/>
                    <a:pt x="25" y="7"/>
                    <a:pt x="32" y="8"/>
                  </a:cubicBezTo>
                  <a:cubicBezTo>
                    <a:pt x="32" y="8"/>
                    <a:pt x="19" y="3"/>
                    <a:pt x="11" y="2"/>
                  </a:cubicBezTo>
                  <a:cubicBezTo>
                    <a:pt x="4" y="0"/>
                    <a:pt x="2" y="7"/>
                    <a:pt x="0" y="13"/>
                  </a:cubicBezTo>
                  <a:cubicBezTo>
                    <a:pt x="1" y="10"/>
                    <a:pt x="5" y="6"/>
                    <a:pt x="7" y="6"/>
                  </a:cubicBezTo>
                  <a:close/>
                </a:path>
              </a:pathLst>
            </a:custGeom>
            <a:solidFill>
              <a:srgbClr val="FFFFFF"/>
            </a:solidFill>
            <a:ln w="9525">
              <a:noFill/>
              <a:round/>
              <a:headEnd/>
              <a:tailEnd/>
            </a:ln>
          </p:spPr>
          <p:txBody>
            <a:bodyPr/>
            <a:lstStyle/>
            <a:p>
              <a:endParaRPr lang="hu-HU"/>
            </a:p>
          </p:txBody>
        </p:sp>
        <p:sp>
          <p:nvSpPr>
            <p:cNvPr id="37229" name="Freeform 224"/>
            <p:cNvSpPr>
              <a:spLocks/>
            </p:cNvSpPr>
            <p:nvPr/>
          </p:nvSpPr>
          <p:spPr bwMode="auto">
            <a:xfrm>
              <a:off x="2821" y="256"/>
              <a:ext cx="49" cy="18"/>
            </a:xfrm>
            <a:custGeom>
              <a:avLst/>
              <a:gdLst>
                <a:gd name="T0" fmla="*/ 5 w 40"/>
                <a:gd name="T1" fmla="*/ 5 h 14"/>
                <a:gd name="T2" fmla="*/ 40 w 40"/>
                <a:gd name="T3" fmla="*/ 1 h 14"/>
                <a:gd name="T4" fmla="*/ 8 w 40"/>
                <a:gd name="T5" fmla="*/ 1 h 14"/>
                <a:gd name="T6" fmla="*/ 0 w 40"/>
                <a:gd name="T7" fmla="*/ 14 h 14"/>
                <a:gd name="T8" fmla="*/ 5 w 40"/>
                <a:gd name="T9" fmla="*/ 5 h 14"/>
                <a:gd name="T10" fmla="*/ 0 60000 65536"/>
                <a:gd name="T11" fmla="*/ 0 60000 65536"/>
                <a:gd name="T12" fmla="*/ 0 60000 65536"/>
                <a:gd name="T13" fmla="*/ 0 60000 65536"/>
                <a:gd name="T14" fmla="*/ 0 60000 65536"/>
                <a:gd name="T15" fmla="*/ 0 w 40"/>
                <a:gd name="T16" fmla="*/ 0 h 14"/>
                <a:gd name="T17" fmla="*/ 40 w 40"/>
                <a:gd name="T18" fmla="*/ 14 h 14"/>
              </a:gdLst>
              <a:ahLst/>
              <a:cxnLst>
                <a:cxn ang="T10">
                  <a:pos x="T0" y="T1"/>
                </a:cxn>
                <a:cxn ang="T11">
                  <a:pos x="T2" y="T3"/>
                </a:cxn>
                <a:cxn ang="T12">
                  <a:pos x="T4" y="T5"/>
                </a:cxn>
                <a:cxn ang="T13">
                  <a:pos x="T6" y="T7"/>
                </a:cxn>
                <a:cxn ang="T14">
                  <a:pos x="T8" y="T9"/>
                </a:cxn>
              </a:cxnLst>
              <a:rect l="T15" t="T16" r="T17" b="T18"/>
              <a:pathLst>
                <a:path w="40" h="14">
                  <a:moveTo>
                    <a:pt x="5" y="5"/>
                  </a:moveTo>
                  <a:cubicBezTo>
                    <a:pt x="9" y="2"/>
                    <a:pt x="33" y="2"/>
                    <a:pt x="40" y="1"/>
                  </a:cubicBezTo>
                  <a:cubicBezTo>
                    <a:pt x="40" y="1"/>
                    <a:pt x="16" y="0"/>
                    <a:pt x="8" y="1"/>
                  </a:cubicBezTo>
                  <a:cubicBezTo>
                    <a:pt x="1" y="1"/>
                    <a:pt x="1" y="8"/>
                    <a:pt x="0" y="14"/>
                  </a:cubicBezTo>
                  <a:cubicBezTo>
                    <a:pt x="1" y="11"/>
                    <a:pt x="4" y="7"/>
                    <a:pt x="5" y="5"/>
                  </a:cubicBezTo>
                  <a:close/>
                </a:path>
              </a:pathLst>
            </a:custGeom>
            <a:solidFill>
              <a:srgbClr val="FFFFFF"/>
            </a:solidFill>
            <a:ln w="9525">
              <a:noFill/>
              <a:round/>
              <a:headEnd/>
              <a:tailEnd/>
            </a:ln>
          </p:spPr>
          <p:txBody>
            <a:bodyPr/>
            <a:lstStyle/>
            <a:p>
              <a:endParaRPr lang="hu-HU"/>
            </a:p>
          </p:txBody>
        </p:sp>
        <p:sp>
          <p:nvSpPr>
            <p:cNvPr id="37230" name="Freeform 225"/>
            <p:cNvSpPr>
              <a:spLocks/>
            </p:cNvSpPr>
            <p:nvPr/>
          </p:nvSpPr>
          <p:spPr bwMode="auto">
            <a:xfrm>
              <a:off x="2888" y="437"/>
              <a:ext cx="84" cy="188"/>
            </a:xfrm>
            <a:custGeom>
              <a:avLst/>
              <a:gdLst>
                <a:gd name="T0" fmla="*/ 68 w 68"/>
                <a:gd name="T1" fmla="*/ 0 h 142"/>
                <a:gd name="T2" fmla="*/ 46 w 68"/>
                <a:gd name="T3" fmla="*/ 17 h 142"/>
                <a:gd name="T4" fmla="*/ 31 w 68"/>
                <a:gd name="T5" fmla="*/ 31 h 142"/>
                <a:gd name="T6" fmla="*/ 19 w 68"/>
                <a:gd name="T7" fmla="*/ 50 h 142"/>
                <a:gd name="T8" fmla="*/ 12 w 68"/>
                <a:gd name="T9" fmla="*/ 74 h 142"/>
                <a:gd name="T10" fmla="*/ 6 w 68"/>
                <a:gd name="T11" fmla="*/ 109 h 142"/>
                <a:gd name="T12" fmla="*/ 0 w 68"/>
                <a:gd name="T13" fmla="*/ 142 h 142"/>
                <a:gd name="T14" fmla="*/ 12 w 68"/>
                <a:gd name="T15" fmla="*/ 98 h 142"/>
                <a:gd name="T16" fmla="*/ 19 w 68"/>
                <a:gd name="T17" fmla="*/ 66 h 142"/>
                <a:gd name="T18" fmla="*/ 33 w 68"/>
                <a:gd name="T19" fmla="*/ 36 h 142"/>
                <a:gd name="T20" fmla="*/ 48 w 68"/>
                <a:gd name="T21" fmla="*/ 19 h 142"/>
                <a:gd name="T22" fmla="*/ 68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42"/>
                <a:gd name="T38" fmla="*/ 68 w 6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42">
                  <a:moveTo>
                    <a:pt x="68" y="0"/>
                  </a:moveTo>
                  <a:cubicBezTo>
                    <a:pt x="62" y="1"/>
                    <a:pt x="52" y="12"/>
                    <a:pt x="46" y="17"/>
                  </a:cubicBezTo>
                  <a:cubicBezTo>
                    <a:pt x="40" y="21"/>
                    <a:pt x="35" y="27"/>
                    <a:pt x="31" y="31"/>
                  </a:cubicBezTo>
                  <a:cubicBezTo>
                    <a:pt x="27" y="35"/>
                    <a:pt x="20" y="45"/>
                    <a:pt x="19" y="50"/>
                  </a:cubicBezTo>
                  <a:cubicBezTo>
                    <a:pt x="18" y="56"/>
                    <a:pt x="14" y="64"/>
                    <a:pt x="12" y="74"/>
                  </a:cubicBezTo>
                  <a:cubicBezTo>
                    <a:pt x="10" y="85"/>
                    <a:pt x="7" y="99"/>
                    <a:pt x="6" y="109"/>
                  </a:cubicBezTo>
                  <a:cubicBezTo>
                    <a:pt x="5" y="119"/>
                    <a:pt x="4" y="129"/>
                    <a:pt x="0" y="142"/>
                  </a:cubicBezTo>
                  <a:cubicBezTo>
                    <a:pt x="7" y="126"/>
                    <a:pt x="10" y="108"/>
                    <a:pt x="12" y="98"/>
                  </a:cubicBezTo>
                  <a:cubicBezTo>
                    <a:pt x="13" y="87"/>
                    <a:pt x="17" y="78"/>
                    <a:pt x="19" y="66"/>
                  </a:cubicBezTo>
                  <a:cubicBezTo>
                    <a:pt x="22" y="54"/>
                    <a:pt x="28" y="42"/>
                    <a:pt x="33" y="36"/>
                  </a:cubicBezTo>
                  <a:cubicBezTo>
                    <a:pt x="37" y="30"/>
                    <a:pt x="40" y="25"/>
                    <a:pt x="48" y="19"/>
                  </a:cubicBezTo>
                  <a:cubicBezTo>
                    <a:pt x="57" y="14"/>
                    <a:pt x="62" y="2"/>
                    <a:pt x="68" y="0"/>
                  </a:cubicBezTo>
                  <a:close/>
                </a:path>
              </a:pathLst>
            </a:custGeom>
            <a:solidFill>
              <a:srgbClr val="FFFFFF"/>
            </a:solidFill>
            <a:ln w="9525">
              <a:noFill/>
              <a:round/>
              <a:headEnd/>
              <a:tailEnd/>
            </a:ln>
          </p:spPr>
          <p:txBody>
            <a:bodyPr/>
            <a:lstStyle/>
            <a:p>
              <a:endParaRPr lang="hu-HU"/>
            </a:p>
          </p:txBody>
        </p:sp>
        <p:sp>
          <p:nvSpPr>
            <p:cNvPr id="37231" name="Freeform 226"/>
            <p:cNvSpPr>
              <a:spLocks noEditPoints="1"/>
            </p:cNvSpPr>
            <p:nvPr/>
          </p:nvSpPr>
          <p:spPr bwMode="auto">
            <a:xfrm>
              <a:off x="2946" y="168"/>
              <a:ext cx="111" cy="284"/>
            </a:xfrm>
            <a:custGeom>
              <a:avLst/>
              <a:gdLst>
                <a:gd name="T0" fmla="*/ 2 w 89"/>
                <a:gd name="T1" fmla="*/ 199 h 214"/>
                <a:gd name="T2" fmla="*/ 3 w 89"/>
                <a:gd name="T3" fmla="*/ 198 h 214"/>
                <a:gd name="T4" fmla="*/ 3 w 89"/>
                <a:gd name="T5" fmla="*/ 198 h 214"/>
                <a:gd name="T6" fmla="*/ 2 w 89"/>
                <a:gd name="T7" fmla="*/ 199 h 214"/>
                <a:gd name="T8" fmla="*/ 1 w 89"/>
                <a:gd name="T9" fmla="*/ 202 h 214"/>
                <a:gd name="T10" fmla="*/ 2 w 89"/>
                <a:gd name="T11" fmla="*/ 199 h 214"/>
                <a:gd name="T12" fmla="*/ 0 w 89"/>
                <a:gd name="T13" fmla="*/ 203 h 214"/>
                <a:gd name="T14" fmla="*/ 1 w 89"/>
                <a:gd name="T15" fmla="*/ 202 h 214"/>
                <a:gd name="T16" fmla="*/ 80 w 89"/>
                <a:gd name="T17" fmla="*/ 78 h 214"/>
                <a:gd name="T18" fmla="*/ 80 w 89"/>
                <a:gd name="T19" fmla="*/ 76 h 214"/>
                <a:gd name="T20" fmla="*/ 73 w 89"/>
                <a:gd name="T21" fmla="*/ 35 h 214"/>
                <a:gd name="T22" fmla="*/ 68 w 89"/>
                <a:gd name="T23" fmla="*/ 0 h 214"/>
                <a:gd name="T24" fmla="*/ 65 w 89"/>
                <a:gd name="T25" fmla="*/ 23 h 214"/>
                <a:gd name="T26" fmla="*/ 65 w 89"/>
                <a:gd name="T27" fmla="*/ 57 h 214"/>
                <a:gd name="T28" fmla="*/ 50 w 89"/>
                <a:gd name="T29" fmla="*/ 137 h 214"/>
                <a:gd name="T30" fmla="*/ 30 w 89"/>
                <a:gd name="T31" fmla="*/ 166 h 214"/>
                <a:gd name="T32" fmla="*/ 3 w 89"/>
                <a:gd name="T33" fmla="*/ 198 h 214"/>
                <a:gd name="T34" fmla="*/ 13 w 89"/>
                <a:gd name="T35" fmla="*/ 194 h 214"/>
                <a:gd name="T36" fmla="*/ 29 w 89"/>
                <a:gd name="T37" fmla="*/ 191 h 214"/>
                <a:gd name="T38" fmla="*/ 69 w 89"/>
                <a:gd name="T39" fmla="*/ 197 h 214"/>
                <a:gd name="T40" fmla="*/ 74 w 89"/>
                <a:gd name="T41" fmla="*/ 201 h 214"/>
                <a:gd name="T42" fmla="*/ 75 w 89"/>
                <a:gd name="T43" fmla="*/ 202 h 214"/>
                <a:gd name="T44" fmla="*/ 78 w 89"/>
                <a:gd name="T45" fmla="*/ 204 h 214"/>
                <a:gd name="T46" fmla="*/ 79 w 89"/>
                <a:gd name="T47" fmla="*/ 206 h 214"/>
                <a:gd name="T48" fmla="*/ 82 w 89"/>
                <a:gd name="T49" fmla="*/ 209 h 214"/>
                <a:gd name="T50" fmla="*/ 83 w 89"/>
                <a:gd name="T51" fmla="*/ 210 h 214"/>
                <a:gd name="T52" fmla="*/ 87 w 89"/>
                <a:gd name="T53" fmla="*/ 214 h 214"/>
                <a:gd name="T54" fmla="*/ 89 w 89"/>
                <a:gd name="T55" fmla="*/ 210 h 214"/>
                <a:gd name="T56" fmla="*/ 80 w 89"/>
                <a:gd name="T57" fmla="*/ 78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
                <a:gd name="T88" fmla="*/ 0 h 214"/>
                <a:gd name="T89" fmla="*/ 89 w 8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 h="214">
                  <a:moveTo>
                    <a:pt x="2" y="199"/>
                  </a:moveTo>
                  <a:cubicBezTo>
                    <a:pt x="2" y="199"/>
                    <a:pt x="3" y="198"/>
                    <a:pt x="3" y="198"/>
                  </a:cubicBezTo>
                  <a:cubicBezTo>
                    <a:pt x="3" y="198"/>
                    <a:pt x="3" y="198"/>
                    <a:pt x="3" y="198"/>
                  </a:cubicBezTo>
                  <a:lnTo>
                    <a:pt x="2" y="199"/>
                  </a:lnTo>
                  <a:close/>
                  <a:moveTo>
                    <a:pt x="1" y="202"/>
                  </a:moveTo>
                  <a:cubicBezTo>
                    <a:pt x="2" y="199"/>
                    <a:pt x="2" y="199"/>
                    <a:pt x="2" y="199"/>
                  </a:cubicBezTo>
                  <a:cubicBezTo>
                    <a:pt x="1" y="200"/>
                    <a:pt x="0" y="202"/>
                    <a:pt x="0" y="203"/>
                  </a:cubicBezTo>
                  <a:cubicBezTo>
                    <a:pt x="0" y="202"/>
                    <a:pt x="0" y="202"/>
                    <a:pt x="1" y="202"/>
                  </a:cubicBezTo>
                  <a:close/>
                  <a:moveTo>
                    <a:pt x="80" y="78"/>
                  </a:moveTo>
                  <a:cubicBezTo>
                    <a:pt x="80" y="77"/>
                    <a:pt x="80" y="77"/>
                    <a:pt x="80" y="76"/>
                  </a:cubicBezTo>
                  <a:cubicBezTo>
                    <a:pt x="76" y="62"/>
                    <a:pt x="74" y="49"/>
                    <a:pt x="73" y="35"/>
                  </a:cubicBezTo>
                  <a:cubicBezTo>
                    <a:pt x="72" y="24"/>
                    <a:pt x="71" y="10"/>
                    <a:pt x="68" y="0"/>
                  </a:cubicBezTo>
                  <a:cubicBezTo>
                    <a:pt x="64" y="6"/>
                    <a:pt x="66" y="17"/>
                    <a:pt x="65" y="23"/>
                  </a:cubicBezTo>
                  <a:cubicBezTo>
                    <a:pt x="65" y="35"/>
                    <a:pt x="65" y="46"/>
                    <a:pt x="65" y="57"/>
                  </a:cubicBezTo>
                  <a:cubicBezTo>
                    <a:pt x="65" y="85"/>
                    <a:pt x="61" y="111"/>
                    <a:pt x="50" y="137"/>
                  </a:cubicBezTo>
                  <a:cubicBezTo>
                    <a:pt x="45" y="148"/>
                    <a:pt x="40" y="159"/>
                    <a:pt x="30" y="166"/>
                  </a:cubicBezTo>
                  <a:cubicBezTo>
                    <a:pt x="23" y="170"/>
                    <a:pt x="12" y="188"/>
                    <a:pt x="3" y="198"/>
                  </a:cubicBezTo>
                  <a:cubicBezTo>
                    <a:pt x="7" y="196"/>
                    <a:pt x="10" y="195"/>
                    <a:pt x="13" y="194"/>
                  </a:cubicBezTo>
                  <a:cubicBezTo>
                    <a:pt x="18" y="192"/>
                    <a:pt x="24" y="191"/>
                    <a:pt x="29" y="191"/>
                  </a:cubicBezTo>
                  <a:cubicBezTo>
                    <a:pt x="41" y="190"/>
                    <a:pt x="61" y="192"/>
                    <a:pt x="69" y="197"/>
                  </a:cubicBezTo>
                  <a:cubicBezTo>
                    <a:pt x="70" y="198"/>
                    <a:pt x="72" y="199"/>
                    <a:pt x="74" y="201"/>
                  </a:cubicBezTo>
                  <a:cubicBezTo>
                    <a:pt x="74" y="201"/>
                    <a:pt x="74" y="201"/>
                    <a:pt x="75" y="202"/>
                  </a:cubicBezTo>
                  <a:cubicBezTo>
                    <a:pt x="76" y="203"/>
                    <a:pt x="77" y="203"/>
                    <a:pt x="78" y="204"/>
                  </a:cubicBezTo>
                  <a:cubicBezTo>
                    <a:pt x="78" y="205"/>
                    <a:pt x="79" y="205"/>
                    <a:pt x="79" y="206"/>
                  </a:cubicBezTo>
                  <a:cubicBezTo>
                    <a:pt x="80" y="207"/>
                    <a:pt x="81" y="208"/>
                    <a:pt x="82" y="209"/>
                  </a:cubicBezTo>
                  <a:cubicBezTo>
                    <a:pt x="82" y="209"/>
                    <a:pt x="83" y="209"/>
                    <a:pt x="83" y="210"/>
                  </a:cubicBezTo>
                  <a:cubicBezTo>
                    <a:pt x="84" y="211"/>
                    <a:pt x="86" y="213"/>
                    <a:pt x="87" y="214"/>
                  </a:cubicBezTo>
                  <a:cubicBezTo>
                    <a:pt x="89" y="210"/>
                    <a:pt x="89" y="210"/>
                    <a:pt x="89" y="210"/>
                  </a:cubicBezTo>
                  <a:cubicBezTo>
                    <a:pt x="85" y="198"/>
                    <a:pt x="82" y="137"/>
                    <a:pt x="80" y="78"/>
                  </a:cubicBezTo>
                  <a:close/>
                </a:path>
              </a:pathLst>
            </a:custGeom>
            <a:solidFill>
              <a:srgbClr val="82B3D5"/>
            </a:solidFill>
            <a:ln w="9525">
              <a:noFill/>
              <a:round/>
              <a:headEnd/>
              <a:tailEnd/>
            </a:ln>
          </p:spPr>
          <p:txBody>
            <a:bodyPr/>
            <a:lstStyle/>
            <a:p>
              <a:endParaRPr lang="hu-HU"/>
            </a:p>
          </p:txBody>
        </p:sp>
        <p:sp>
          <p:nvSpPr>
            <p:cNvPr id="37232" name="Freeform 227"/>
            <p:cNvSpPr>
              <a:spLocks/>
            </p:cNvSpPr>
            <p:nvPr/>
          </p:nvSpPr>
          <p:spPr bwMode="auto">
            <a:xfrm>
              <a:off x="2827" y="205"/>
              <a:ext cx="73" cy="108"/>
            </a:xfrm>
            <a:custGeom>
              <a:avLst/>
              <a:gdLst>
                <a:gd name="T0" fmla="*/ 45 w 59"/>
                <a:gd name="T1" fmla="*/ 0 h 81"/>
                <a:gd name="T2" fmla="*/ 40 w 59"/>
                <a:gd name="T3" fmla="*/ 46 h 81"/>
                <a:gd name="T4" fmla="*/ 0 w 59"/>
                <a:gd name="T5" fmla="*/ 70 h 81"/>
                <a:gd name="T6" fmla="*/ 57 w 59"/>
                <a:gd name="T7" fmla="*/ 69 h 81"/>
                <a:gd name="T8" fmla="*/ 57 w 59"/>
                <a:gd name="T9" fmla="*/ 28 h 81"/>
                <a:gd name="T10" fmla="*/ 54 w 59"/>
                <a:gd name="T11" fmla="*/ 3 h 81"/>
                <a:gd name="T12" fmla="*/ 0 60000 65536"/>
                <a:gd name="T13" fmla="*/ 0 60000 65536"/>
                <a:gd name="T14" fmla="*/ 0 60000 65536"/>
                <a:gd name="T15" fmla="*/ 0 60000 65536"/>
                <a:gd name="T16" fmla="*/ 0 60000 65536"/>
                <a:gd name="T17" fmla="*/ 0 60000 65536"/>
                <a:gd name="T18" fmla="*/ 0 w 59"/>
                <a:gd name="T19" fmla="*/ 0 h 81"/>
                <a:gd name="T20" fmla="*/ 59 w 59"/>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9" h="81">
                  <a:moveTo>
                    <a:pt x="45" y="0"/>
                  </a:moveTo>
                  <a:cubicBezTo>
                    <a:pt x="49" y="13"/>
                    <a:pt x="46" y="34"/>
                    <a:pt x="40" y="46"/>
                  </a:cubicBezTo>
                  <a:cubicBezTo>
                    <a:pt x="31" y="60"/>
                    <a:pt x="12" y="63"/>
                    <a:pt x="0" y="70"/>
                  </a:cubicBezTo>
                  <a:cubicBezTo>
                    <a:pt x="11" y="73"/>
                    <a:pt x="53" y="81"/>
                    <a:pt x="57" y="69"/>
                  </a:cubicBezTo>
                  <a:cubicBezTo>
                    <a:pt x="59" y="61"/>
                    <a:pt x="57" y="37"/>
                    <a:pt x="57" y="28"/>
                  </a:cubicBezTo>
                  <a:cubicBezTo>
                    <a:pt x="56" y="22"/>
                    <a:pt x="57" y="7"/>
                    <a:pt x="54" y="3"/>
                  </a:cubicBezTo>
                </a:path>
              </a:pathLst>
            </a:custGeom>
            <a:solidFill>
              <a:srgbClr val="82B3D5"/>
            </a:solidFill>
            <a:ln w="9525">
              <a:noFill/>
              <a:round/>
              <a:headEnd/>
              <a:tailEnd/>
            </a:ln>
          </p:spPr>
          <p:txBody>
            <a:bodyPr/>
            <a:lstStyle/>
            <a:p>
              <a:endParaRPr lang="hu-HU"/>
            </a:p>
          </p:txBody>
        </p:sp>
        <p:sp>
          <p:nvSpPr>
            <p:cNvPr id="37233" name="Freeform 228"/>
            <p:cNvSpPr>
              <a:spLocks/>
            </p:cNvSpPr>
            <p:nvPr/>
          </p:nvSpPr>
          <p:spPr bwMode="auto">
            <a:xfrm>
              <a:off x="2930" y="421"/>
              <a:ext cx="172" cy="175"/>
            </a:xfrm>
            <a:custGeom>
              <a:avLst/>
              <a:gdLst>
                <a:gd name="T0" fmla="*/ 98 w 138"/>
                <a:gd name="T1" fmla="*/ 88 h 132"/>
                <a:gd name="T2" fmla="*/ 113 w 138"/>
                <a:gd name="T3" fmla="*/ 96 h 132"/>
                <a:gd name="T4" fmla="*/ 124 w 138"/>
                <a:gd name="T5" fmla="*/ 103 h 132"/>
                <a:gd name="T6" fmla="*/ 133 w 138"/>
                <a:gd name="T7" fmla="*/ 115 h 132"/>
                <a:gd name="T8" fmla="*/ 137 w 138"/>
                <a:gd name="T9" fmla="*/ 101 h 132"/>
                <a:gd name="T10" fmla="*/ 136 w 138"/>
                <a:gd name="T11" fmla="*/ 83 h 132"/>
                <a:gd name="T12" fmla="*/ 122 w 138"/>
                <a:gd name="T13" fmla="*/ 60 h 132"/>
                <a:gd name="T14" fmla="*/ 111 w 138"/>
                <a:gd name="T15" fmla="*/ 42 h 132"/>
                <a:gd name="T16" fmla="*/ 100 w 138"/>
                <a:gd name="T17" fmla="*/ 23 h 132"/>
                <a:gd name="T18" fmla="*/ 87 w 138"/>
                <a:gd name="T19" fmla="*/ 10 h 132"/>
                <a:gd name="T20" fmla="*/ 70 w 138"/>
                <a:gd name="T21" fmla="*/ 2 h 132"/>
                <a:gd name="T22" fmla="*/ 86 w 138"/>
                <a:gd name="T23" fmla="*/ 19 h 132"/>
                <a:gd name="T24" fmla="*/ 91 w 138"/>
                <a:gd name="T25" fmla="*/ 45 h 132"/>
                <a:gd name="T26" fmla="*/ 66 w 138"/>
                <a:gd name="T27" fmla="*/ 66 h 132"/>
                <a:gd name="T28" fmla="*/ 9 w 138"/>
                <a:gd name="T29" fmla="*/ 96 h 132"/>
                <a:gd name="T30" fmla="*/ 1 w 138"/>
                <a:gd name="T31" fmla="*/ 132 h 132"/>
                <a:gd name="T32" fmla="*/ 6 w 138"/>
                <a:gd name="T33" fmla="*/ 121 h 132"/>
                <a:gd name="T34" fmla="*/ 13 w 138"/>
                <a:gd name="T35" fmla="*/ 108 h 132"/>
                <a:gd name="T36" fmla="*/ 43 w 138"/>
                <a:gd name="T37" fmla="*/ 91 h 132"/>
                <a:gd name="T38" fmla="*/ 68 w 138"/>
                <a:gd name="T39" fmla="*/ 81 h 132"/>
                <a:gd name="T40" fmla="*/ 77 w 138"/>
                <a:gd name="T41" fmla="*/ 82 h 132"/>
                <a:gd name="T42" fmla="*/ 88 w 138"/>
                <a:gd name="T43" fmla="*/ 84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132"/>
                <a:gd name="T68" fmla="*/ 138 w 138"/>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132">
                  <a:moveTo>
                    <a:pt x="98" y="88"/>
                  </a:moveTo>
                  <a:cubicBezTo>
                    <a:pt x="102" y="90"/>
                    <a:pt x="111" y="93"/>
                    <a:pt x="113" y="96"/>
                  </a:cubicBezTo>
                  <a:cubicBezTo>
                    <a:pt x="117" y="99"/>
                    <a:pt x="121" y="100"/>
                    <a:pt x="124" y="103"/>
                  </a:cubicBezTo>
                  <a:cubicBezTo>
                    <a:pt x="127" y="107"/>
                    <a:pt x="130" y="111"/>
                    <a:pt x="133" y="115"/>
                  </a:cubicBezTo>
                  <a:cubicBezTo>
                    <a:pt x="137" y="113"/>
                    <a:pt x="136" y="104"/>
                    <a:pt x="137" y="101"/>
                  </a:cubicBezTo>
                  <a:cubicBezTo>
                    <a:pt x="137" y="95"/>
                    <a:pt x="138" y="89"/>
                    <a:pt x="136" y="83"/>
                  </a:cubicBezTo>
                  <a:cubicBezTo>
                    <a:pt x="134" y="74"/>
                    <a:pt x="126" y="68"/>
                    <a:pt x="122" y="60"/>
                  </a:cubicBezTo>
                  <a:cubicBezTo>
                    <a:pt x="118" y="54"/>
                    <a:pt x="114" y="48"/>
                    <a:pt x="111" y="42"/>
                  </a:cubicBezTo>
                  <a:cubicBezTo>
                    <a:pt x="107" y="36"/>
                    <a:pt x="105" y="29"/>
                    <a:pt x="100" y="23"/>
                  </a:cubicBezTo>
                  <a:cubicBezTo>
                    <a:pt x="96" y="19"/>
                    <a:pt x="91" y="14"/>
                    <a:pt x="87" y="10"/>
                  </a:cubicBezTo>
                  <a:cubicBezTo>
                    <a:pt x="83" y="6"/>
                    <a:pt x="76" y="0"/>
                    <a:pt x="70" y="2"/>
                  </a:cubicBezTo>
                  <a:cubicBezTo>
                    <a:pt x="77" y="5"/>
                    <a:pt x="81" y="13"/>
                    <a:pt x="86" y="19"/>
                  </a:cubicBezTo>
                  <a:cubicBezTo>
                    <a:pt x="91" y="25"/>
                    <a:pt x="94" y="37"/>
                    <a:pt x="91" y="45"/>
                  </a:cubicBezTo>
                  <a:cubicBezTo>
                    <a:pt x="88" y="53"/>
                    <a:pt x="76" y="63"/>
                    <a:pt x="66" y="66"/>
                  </a:cubicBezTo>
                  <a:cubicBezTo>
                    <a:pt x="46" y="72"/>
                    <a:pt x="23" y="80"/>
                    <a:pt x="9" y="96"/>
                  </a:cubicBezTo>
                  <a:cubicBezTo>
                    <a:pt x="0" y="107"/>
                    <a:pt x="0" y="118"/>
                    <a:pt x="1" y="132"/>
                  </a:cubicBezTo>
                  <a:cubicBezTo>
                    <a:pt x="1" y="127"/>
                    <a:pt x="4" y="124"/>
                    <a:pt x="6" y="121"/>
                  </a:cubicBezTo>
                  <a:cubicBezTo>
                    <a:pt x="10" y="115"/>
                    <a:pt x="8" y="113"/>
                    <a:pt x="13" y="108"/>
                  </a:cubicBezTo>
                  <a:cubicBezTo>
                    <a:pt x="22" y="101"/>
                    <a:pt x="33" y="96"/>
                    <a:pt x="43" y="91"/>
                  </a:cubicBezTo>
                  <a:cubicBezTo>
                    <a:pt x="54" y="85"/>
                    <a:pt x="62" y="81"/>
                    <a:pt x="68" y="81"/>
                  </a:cubicBezTo>
                  <a:cubicBezTo>
                    <a:pt x="71" y="81"/>
                    <a:pt x="74" y="82"/>
                    <a:pt x="77" y="82"/>
                  </a:cubicBezTo>
                  <a:cubicBezTo>
                    <a:pt x="81" y="82"/>
                    <a:pt x="85" y="84"/>
                    <a:pt x="88" y="84"/>
                  </a:cubicBezTo>
                </a:path>
              </a:pathLst>
            </a:custGeom>
            <a:solidFill>
              <a:srgbClr val="F5BAC3"/>
            </a:solidFill>
            <a:ln w="9525">
              <a:noFill/>
              <a:round/>
              <a:headEnd/>
              <a:tailEnd/>
            </a:ln>
          </p:spPr>
          <p:txBody>
            <a:bodyPr/>
            <a:lstStyle/>
            <a:p>
              <a:endParaRPr lang="hu-HU"/>
            </a:p>
          </p:txBody>
        </p:sp>
        <p:sp>
          <p:nvSpPr>
            <p:cNvPr id="37234" name="Freeform 229"/>
            <p:cNvSpPr>
              <a:spLocks/>
            </p:cNvSpPr>
            <p:nvPr/>
          </p:nvSpPr>
          <p:spPr bwMode="auto">
            <a:xfrm>
              <a:off x="2913" y="729"/>
              <a:ext cx="126" cy="308"/>
            </a:xfrm>
            <a:custGeom>
              <a:avLst/>
              <a:gdLst>
                <a:gd name="T0" fmla="*/ 98 w 102"/>
                <a:gd name="T1" fmla="*/ 127 h 233"/>
                <a:gd name="T2" fmla="*/ 98 w 102"/>
                <a:gd name="T3" fmla="*/ 124 h 233"/>
                <a:gd name="T4" fmla="*/ 98 w 102"/>
                <a:gd name="T5" fmla="*/ 114 h 233"/>
                <a:gd name="T6" fmla="*/ 95 w 102"/>
                <a:gd name="T7" fmla="*/ 100 h 233"/>
                <a:gd name="T8" fmla="*/ 91 w 102"/>
                <a:gd name="T9" fmla="*/ 69 h 233"/>
                <a:gd name="T10" fmla="*/ 87 w 102"/>
                <a:gd name="T11" fmla="*/ 67 h 233"/>
                <a:gd name="T12" fmla="*/ 67 w 102"/>
                <a:gd name="T13" fmla="*/ 49 h 233"/>
                <a:gd name="T14" fmla="*/ 67 w 102"/>
                <a:gd name="T15" fmla="*/ 49 h 233"/>
                <a:gd name="T16" fmla="*/ 36 w 102"/>
                <a:gd name="T17" fmla="*/ 0 h 233"/>
                <a:gd name="T18" fmla="*/ 49 w 102"/>
                <a:gd name="T19" fmla="*/ 32 h 233"/>
                <a:gd name="T20" fmla="*/ 78 w 102"/>
                <a:gd name="T21" fmla="*/ 77 h 233"/>
                <a:gd name="T22" fmla="*/ 58 w 102"/>
                <a:gd name="T23" fmla="*/ 139 h 233"/>
                <a:gd name="T24" fmla="*/ 45 w 102"/>
                <a:gd name="T25" fmla="*/ 160 h 233"/>
                <a:gd name="T26" fmla="*/ 49 w 102"/>
                <a:gd name="T27" fmla="*/ 189 h 233"/>
                <a:gd name="T28" fmla="*/ 0 w 102"/>
                <a:gd name="T29" fmla="*/ 207 h 233"/>
                <a:gd name="T30" fmla="*/ 41 w 102"/>
                <a:gd name="T31" fmla="*/ 229 h 233"/>
                <a:gd name="T32" fmla="*/ 75 w 102"/>
                <a:gd name="T33" fmla="*/ 202 h 233"/>
                <a:gd name="T34" fmla="*/ 78 w 102"/>
                <a:gd name="T35" fmla="*/ 197 h 233"/>
                <a:gd name="T36" fmla="*/ 76 w 102"/>
                <a:gd name="T37" fmla="*/ 167 h 233"/>
                <a:gd name="T38" fmla="*/ 77 w 102"/>
                <a:gd name="T39" fmla="*/ 167 h 233"/>
                <a:gd name="T40" fmla="*/ 98 w 102"/>
                <a:gd name="T41" fmla="*/ 127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233"/>
                <a:gd name="T65" fmla="*/ 102 w 102"/>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233">
                  <a:moveTo>
                    <a:pt x="98" y="127"/>
                  </a:moveTo>
                  <a:cubicBezTo>
                    <a:pt x="98" y="124"/>
                    <a:pt x="98" y="124"/>
                    <a:pt x="98" y="124"/>
                  </a:cubicBezTo>
                  <a:cubicBezTo>
                    <a:pt x="98" y="120"/>
                    <a:pt x="98" y="117"/>
                    <a:pt x="98" y="114"/>
                  </a:cubicBezTo>
                  <a:cubicBezTo>
                    <a:pt x="97" y="109"/>
                    <a:pt x="97" y="105"/>
                    <a:pt x="95" y="100"/>
                  </a:cubicBezTo>
                  <a:cubicBezTo>
                    <a:pt x="88" y="86"/>
                    <a:pt x="102" y="77"/>
                    <a:pt x="91" y="69"/>
                  </a:cubicBezTo>
                  <a:cubicBezTo>
                    <a:pt x="86" y="66"/>
                    <a:pt x="91" y="69"/>
                    <a:pt x="87" y="67"/>
                  </a:cubicBezTo>
                  <a:cubicBezTo>
                    <a:pt x="81" y="63"/>
                    <a:pt x="72" y="55"/>
                    <a:pt x="67" y="49"/>
                  </a:cubicBezTo>
                  <a:cubicBezTo>
                    <a:pt x="67" y="49"/>
                    <a:pt x="67" y="49"/>
                    <a:pt x="67" y="49"/>
                  </a:cubicBezTo>
                  <a:cubicBezTo>
                    <a:pt x="56" y="37"/>
                    <a:pt x="45" y="20"/>
                    <a:pt x="36" y="0"/>
                  </a:cubicBezTo>
                  <a:cubicBezTo>
                    <a:pt x="39" y="12"/>
                    <a:pt x="43" y="22"/>
                    <a:pt x="49" y="32"/>
                  </a:cubicBezTo>
                  <a:cubicBezTo>
                    <a:pt x="57" y="48"/>
                    <a:pt x="67" y="64"/>
                    <a:pt x="78" y="77"/>
                  </a:cubicBezTo>
                  <a:cubicBezTo>
                    <a:pt x="93" y="93"/>
                    <a:pt x="69" y="120"/>
                    <a:pt x="58" y="139"/>
                  </a:cubicBezTo>
                  <a:cubicBezTo>
                    <a:pt x="54" y="146"/>
                    <a:pt x="44" y="151"/>
                    <a:pt x="45" y="160"/>
                  </a:cubicBezTo>
                  <a:cubicBezTo>
                    <a:pt x="46" y="169"/>
                    <a:pt x="51" y="178"/>
                    <a:pt x="49" y="189"/>
                  </a:cubicBezTo>
                  <a:cubicBezTo>
                    <a:pt x="46" y="205"/>
                    <a:pt x="14" y="217"/>
                    <a:pt x="0" y="207"/>
                  </a:cubicBezTo>
                  <a:cubicBezTo>
                    <a:pt x="12" y="224"/>
                    <a:pt x="25" y="233"/>
                    <a:pt x="41" y="229"/>
                  </a:cubicBezTo>
                  <a:cubicBezTo>
                    <a:pt x="55" y="226"/>
                    <a:pt x="66" y="215"/>
                    <a:pt x="75" y="202"/>
                  </a:cubicBezTo>
                  <a:cubicBezTo>
                    <a:pt x="78" y="197"/>
                    <a:pt x="78" y="197"/>
                    <a:pt x="78" y="197"/>
                  </a:cubicBezTo>
                  <a:cubicBezTo>
                    <a:pt x="85" y="186"/>
                    <a:pt x="82" y="175"/>
                    <a:pt x="76" y="167"/>
                  </a:cubicBezTo>
                  <a:cubicBezTo>
                    <a:pt x="77" y="167"/>
                    <a:pt x="77" y="167"/>
                    <a:pt x="77" y="167"/>
                  </a:cubicBezTo>
                  <a:cubicBezTo>
                    <a:pt x="83" y="166"/>
                    <a:pt x="96" y="150"/>
                    <a:pt x="98" y="127"/>
                  </a:cubicBezTo>
                  <a:close/>
                </a:path>
              </a:pathLst>
            </a:custGeom>
            <a:solidFill>
              <a:srgbClr val="F5BAC3"/>
            </a:solidFill>
            <a:ln w="9525">
              <a:noFill/>
              <a:round/>
              <a:headEnd/>
              <a:tailEnd/>
            </a:ln>
          </p:spPr>
          <p:txBody>
            <a:bodyPr/>
            <a:lstStyle/>
            <a:p>
              <a:endParaRPr lang="hu-HU"/>
            </a:p>
          </p:txBody>
        </p:sp>
        <p:sp>
          <p:nvSpPr>
            <p:cNvPr id="37235" name="Freeform 230"/>
            <p:cNvSpPr>
              <a:spLocks noEditPoints="1"/>
            </p:cNvSpPr>
            <p:nvPr/>
          </p:nvSpPr>
          <p:spPr bwMode="auto">
            <a:xfrm>
              <a:off x="2868" y="823"/>
              <a:ext cx="86" cy="196"/>
            </a:xfrm>
            <a:custGeom>
              <a:avLst/>
              <a:gdLst>
                <a:gd name="T0" fmla="*/ 39 w 69"/>
                <a:gd name="T1" fmla="*/ 119 h 148"/>
                <a:gd name="T2" fmla="*/ 29 w 69"/>
                <a:gd name="T3" fmla="*/ 94 h 148"/>
                <a:gd name="T4" fmla="*/ 21 w 69"/>
                <a:gd name="T5" fmla="*/ 75 h 148"/>
                <a:gd name="T6" fmla="*/ 2 w 69"/>
                <a:gd name="T7" fmla="*/ 18 h 148"/>
                <a:gd name="T8" fmla="*/ 2 w 69"/>
                <a:gd name="T9" fmla="*/ 16 h 148"/>
                <a:gd name="T10" fmla="*/ 19 w 69"/>
                <a:gd name="T11" fmla="*/ 106 h 148"/>
                <a:gd name="T12" fmla="*/ 44 w 69"/>
                <a:gd name="T13" fmla="*/ 147 h 148"/>
                <a:gd name="T14" fmla="*/ 69 w 69"/>
                <a:gd name="T15" fmla="*/ 140 h 148"/>
                <a:gd name="T16" fmla="*/ 39 w 69"/>
                <a:gd name="T17" fmla="*/ 119 h 148"/>
                <a:gd name="T18" fmla="*/ 6 w 69"/>
                <a:gd name="T19" fmla="*/ 1 h 148"/>
                <a:gd name="T20" fmla="*/ 6 w 69"/>
                <a:gd name="T21" fmla="*/ 0 h 148"/>
                <a:gd name="T22" fmla="*/ 6 w 69"/>
                <a:gd name="T23" fmla="*/ 0 h 148"/>
                <a:gd name="T24" fmla="*/ 6 w 69"/>
                <a:gd name="T25" fmla="*/ 1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48"/>
                <a:gd name="T41" fmla="*/ 69 w 69"/>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48">
                  <a:moveTo>
                    <a:pt x="39" y="119"/>
                  </a:moveTo>
                  <a:cubicBezTo>
                    <a:pt x="34" y="112"/>
                    <a:pt x="33" y="103"/>
                    <a:pt x="29" y="94"/>
                  </a:cubicBezTo>
                  <a:cubicBezTo>
                    <a:pt x="25" y="86"/>
                    <a:pt x="26" y="82"/>
                    <a:pt x="21" y="75"/>
                  </a:cubicBezTo>
                  <a:cubicBezTo>
                    <a:pt x="12" y="63"/>
                    <a:pt x="9" y="31"/>
                    <a:pt x="2" y="18"/>
                  </a:cubicBezTo>
                  <a:cubicBezTo>
                    <a:pt x="0" y="14"/>
                    <a:pt x="5" y="24"/>
                    <a:pt x="2" y="16"/>
                  </a:cubicBezTo>
                  <a:cubicBezTo>
                    <a:pt x="12" y="55"/>
                    <a:pt x="6" y="75"/>
                    <a:pt x="19" y="106"/>
                  </a:cubicBezTo>
                  <a:cubicBezTo>
                    <a:pt x="27" y="123"/>
                    <a:pt x="35" y="137"/>
                    <a:pt x="44" y="147"/>
                  </a:cubicBezTo>
                  <a:cubicBezTo>
                    <a:pt x="54" y="148"/>
                    <a:pt x="64" y="147"/>
                    <a:pt x="69" y="140"/>
                  </a:cubicBezTo>
                  <a:cubicBezTo>
                    <a:pt x="55" y="138"/>
                    <a:pt x="47" y="131"/>
                    <a:pt x="39" y="119"/>
                  </a:cubicBezTo>
                  <a:close/>
                  <a:moveTo>
                    <a:pt x="6" y="1"/>
                  </a:moveTo>
                  <a:cubicBezTo>
                    <a:pt x="6" y="0"/>
                    <a:pt x="6" y="0"/>
                    <a:pt x="6" y="0"/>
                  </a:cubicBezTo>
                  <a:cubicBezTo>
                    <a:pt x="6" y="0"/>
                    <a:pt x="6" y="0"/>
                    <a:pt x="6" y="0"/>
                  </a:cubicBezTo>
                  <a:cubicBezTo>
                    <a:pt x="6" y="0"/>
                    <a:pt x="6" y="0"/>
                    <a:pt x="6" y="1"/>
                  </a:cubicBezTo>
                  <a:close/>
                </a:path>
              </a:pathLst>
            </a:custGeom>
            <a:solidFill>
              <a:srgbClr val="F5BAC3"/>
            </a:solidFill>
            <a:ln w="9525">
              <a:noFill/>
              <a:round/>
              <a:headEnd/>
              <a:tailEnd/>
            </a:ln>
          </p:spPr>
          <p:txBody>
            <a:bodyPr/>
            <a:lstStyle/>
            <a:p>
              <a:endParaRPr lang="hu-HU"/>
            </a:p>
          </p:txBody>
        </p:sp>
        <p:sp>
          <p:nvSpPr>
            <p:cNvPr id="37236" name="Freeform 231"/>
            <p:cNvSpPr>
              <a:spLocks/>
            </p:cNvSpPr>
            <p:nvPr/>
          </p:nvSpPr>
          <p:spPr bwMode="auto">
            <a:xfrm>
              <a:off x="3100" y="547"/>
              <a:ext cx="79" cy="82"/>
            </a:xfrm>
            <a:custGeom>
              <a:avLst/>
              <a:gdLst>
                <a:gd name="T0" fmla="*/ 2 w 63"/>
                <a:gd name="T1" fmla="*/ 0 h 62"/>
                <a:gd name="T2" fmla="*/ 31 w 63"/>
                <a:gd name="T3" fmla="*/ 37 h 62"/>
                <a:gd name="T4" fmla="*/ 50 w 63"/>
                <a:gd name="T5" fmla="*/ 42 h 62"/>
                <a:gd name="T6" fmla="*/ 59 w 63"/>
                <a:gd name="T7" fmla="*/ 32 h 62"/>
                <a:gd name="T8" fmla="*/ 60 w 63"/>
                <a:gd name="T9" fmla="*/ 61 h 62"/>
                <a:gd name="T10" fmla="*/ 49 w 63"/>
                <a:gd name="T11" fmla="*/ 62 h 62"/>
                <a:gd name="T12" fmla="*/ 38 w 63"/>
                <a:gd name="T13" fmla="*/ 58 h 62"/>
                <a:gd name="T14" fmla="*/ 0 w 63"/>
                <a:gd name="T15" fmla="*/ 24 h 62"/>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2"/>
                <a:gd name="T26" fmla="*/ 63 w 63"/>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2">
                  <a:moveTo>
                    <a:pt x="2" y="0"/>
                  </a:moveTo>
                  <a:cubicBezTo>
                    <a:pt x="1" y="15"/>
                    <a:pt x="18" y="32"/>
                    <a:pt x="31" y="37"/>
                  </a:cubicBezTo>
                  <a:cubicBezTo>
                    <a:pt x="36" y="40"/>
                    <a:pt x="44" y="44"/>
                    <a:pt x="50" y="42"/>
                  </a:cubicBezTo>
                  <a:cubicBezTo>
                    <a:pt x="55" y="41"/>
                    <a:pt x="57" y="36"/>
                    <a:pt x="59" y="32"/>
                  </a:cubicBezTo>
                  <a:cubicBezTo>
                    <a:pt x="61" y="36"/>
                    <a:pt x="63" y="58"/>
                    <a:pt x="60" y="61"/>
                  </a:cubicBezTo>
                  <a:cubicBezTo>
                    <a:pt x="58" y="62"/>
                    <a:pt x="51" y="62"/>
                    <a:pt x="49" y="62"/>
                  </a:cubicBezTo>
                  <a:cubicBezTo>
                    <a:pt x="44" y="62"/>
                    <a:pt x="42" y="60"/>
                    <a:pt x="38" y="58"/>
                  </a:cubicBezTo>
                  <a:cubicBezTo>
                    <a:pt x="23" y="49"/>
                    <a:pt x="9" y="38"/>
                    <a:pt x="0" y="24"/>
                  </a:cubicBezTo>
                </a:path>
              </a:pathLst>
            </a:custGeom>
            <a:solidFill>
              <a:srgbClr val="EE6C4E"/>
            </a:solidFill>
            <a:ln w="9525">
              <a:noFill/>
              <a:round/>
              <a:headEnd/>
              <a:tailEnd/>
            </a:ln>
          </p:spPr>
          <p:txBody>
            <a:bodyPr/>
            <a:lstStyle/>
            <a:p>
              <a:endParaRPr lang="hu-HU"/>
            </a:p>
          </p:txBody>
        </p:sp>
        <p:sp>
          <p:nvSpPr>
            <p:cNvPr id="37237" name="Freeform 232"/>
            <p:cNvSpPr>
              <a:spLocks/>
            </p:cNvSpPr>
            <p:nvPr/>
          </p:nvSpPr>
          <p:spPr bwMode="auto">
            <a:xfrm>
              <a:off x="3053" y="396"/>
              <a:ext cx="66" cy="184"/>
            </a:xfrm>
            <a:custGeom>
              <a:avLst/>
              <a:gdLst>
                <a:gd name="T0" fmla="*/ 0 w 53"/>
                <a:gd name="T1" fmla="*/ 0 h 139"/>
                <a:gd name="T2" fmla="*/ 13 w 53"/>
                <a:gd name="T3" fmla="*/ 38 h 139"/>
                <a:gd name="T4" fmla="*/ 29 w 53"/>
                <a:gd name="T5" fmla="*/ 66 h 139"/>
                <a:gd name="T6" fmla="*/ 50 w 53"/>
                <a:gd name="T7" fmla="*/ 104 h 139"/>
                <a:gd name="T8" fmla="*/ 48 w 53"/>
                <a:gd name="T9" fmla="*/ 139 h 139"/>
                <a:gd name="T10" fmla="*/ 39 w 53"/>
                <a:gd name="T11" fmla="*/ 129 h 139"/>
                <a:gd name="T12" fmla="*/ 39 w 53"/>
                <a:gd name="T13" fmla="*/ 108 h 139"/>
                <a:gd name="T14" fmla="*/ 28 w 53"/>
                <a:gd name="T15" fmla="*/ 86 h 139"/>
                <a:gd name="T16" fmla="*/ 12 w 53"/>
                <a:gd name="T17" fmla="*/ 61 h 139"/>
                <a:gd name="T18" fmla="*/ 6 w 53"/>
                <a:gd name="T19" fmla="*/ 48 h 139"/>
                <a:gd name="T20" fmla="*/ 1 w 53"/>
                <a:gd name="T21" fmla="*/ 2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39"/>
                <a:gd name="T35" fmla="*/ 53 w 53"/>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39">
                  <a:moveTo>
                    <a:pt x="0" y="0"/>
                  </a:moveTo>
                  <a:cubicBezTo>
                    <a:pt x="0" y="14"/>
                    <a:pt x="8" y="26"/>
                    <a:pt x="13" y="38"/>
                  </a:cubicBezTo>
                  <a:cubicBezTo>
                    <a:pt x="18" y="48"/>
                    <a:pt x="21" y="58"/>
                    <a:pt x="29" y="66"/>
                  </a:cubicBezTo>
                  <a:cubicBezTo>
                    <a:pt x="40" y="77"/>
                    <a:pt x="47" y="89"/>
                    <a:pt x="50" y="104"/>
                  </a:cubicBezTo>
                  <a:cubicBezTo>
                    <a:pt x="52" y="113"/>
                    <a:pt x="53" y="132"/>
                    <a:pt x="48" y="139"/>
                  </a:cubicBezTo>
                  <a:cubicBezTo>
                    <a:pt x="43" y="137"/>
                    <a:pt x="41" y="136"/>
                    <a:pt x="39" y="129"/>
                  </a:cubicBezTo>
                  <a:cubicBezTo>
                    <a:pt x="38" y="122"/>
                    <a:pt x="39" y="115"/>
                    <a:pt x="39" y="108"/>
                  </a:cubicBezTo>
                  <a:cubicBezTo>
                    <a:pt x="38" y="98"/>
                    <a:pt x="35" y="93"/>
                    <a:pt x="28" y="86"/>
                  </a:cubicBezTo>
                  <a:cubicBezTo>
                    <a:pt x="22" y="78"/>
                    <a:pt x="18" y="70"/>
                    <a:pt x="12" y="61"/>
                  </a:cubicBezTo>
                  <a:cubicBezTo>
                    <a:pt x="10" y="57"/>
                    <a:pt x="7" y="53"/>
                    <a:pt x="6" y="48"/>
                  </a:cubicBezTo>
                  <a:cubicBezTo>
                    <a:pt x="3" y="39"/>
                    <a:pt x="4" y="30"/>
                    <a:pt x="1" y="21"/>
                  </a:cubicBezTo>
                </a:path>
              </a:pathLst>
            </a:custGeom>
            <a:solidFill>
              <a:srgbClr val="EE6C4E"/>
            </a:solidFill>
            <a:ln w="9525">
              <a:noFill/>
              <a:round/>
              <a:headEnd/>
              <a:tailEnd/>
            </a:ln>
          </p:spPr>
          <p:txBody>
            <a:bodyPr/>
            <a:lstStyle/>
            <a:p>
              <a:endParaRPr lang="hu-HU"/>
            </a:p>
          </p:txBody>
        </p:sp>
        <p:sp>
          <p:nvSpPr>
            <p:cNvPr id="37238" name="Freeform 233"/>
            <p:cNvSpPr>
              <a:spLocks/>
            </p:cNvSpPr>
            <p:nvPr/>
          </p:nvSpPr>
          <p:spPr bwMode="auto">
            <a:xfrm>
              <a:off x="3226" y="130"/>
              <a:ext cx="221" cy="94"/>
            </a:xfrm>
            <a:custGeom>
              <a:avLst/>
              <a:gdLst>
                <a:gd name="T0" fmla="*/ 33 w 178"/>
                <a:gd name="T1" fmla="*/ 57 h 71"/>
                <a:gd name="T2" fmla="*/ 53 w 178"/>
                <a:gd name="T3" fmla="*/ 64 h 71"/>
                <a:gd name="T4" fmla="*/ 81 w 178"/>
                <a:gd name="T5" fmla="*/ 66 h 71"/>
                <a:gd name="T6" fmla="*/ 138 w 178"/>
                <a:gd name="T7" fmla="*/ 65 h 71"/>
                <a:gd name="T8" fmla="*/ 166 w 178"/>
                <a:gd name="T9" fmla="*/ 65 h 71"/>
                <a:gd name="T10" fmla="*/ 172 w 178"/>
                <a:gd name="T11" fmla="*/ 48 h 71"/>
                <a:gd name="T12" fmla="*/ 142 w 178"/>
                <a:gd name="T13" fmla="*/ 0 h 71"/>
                <a:gd name="T14" fmla="*/ 144 w 178"/>
                <a:gd name="T15" fmla="*/ 46 h 71"/>
                <a:gd name="T16" fmla="*/ 90 w 178"/>
                <a:gd name="T17" fmla="*/ 45 h 71"/>
                <a:gd name="T18" fmla="*/ 34 w 178"/>
                <a:gd name="T19" fmla="*/ 42 h 71"/>
                <a:gd name="T20" fmla="*/ 0 w 178"/>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1"/>
                <a:gd name="T35" fmla="*/ 178 w 17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1">
                  <a:moveTo>
                    <a:pt x="33" y="57"/>
                  </a:moveTo>
                  <a:cubicBezTo>
                    <a:pt x="44" y="58"/>
                    <a:pt x="43" y="59"/>
                    <a:pt x="53" y="64"/>
                  </a:cubicBezTo>
                  <a:cubicBezTo>
                    <a:pt x="61" y="68"/>
                    <a:pt x="71" y="66"/>
                    <a:pt x="81" y="66"/>
                  </a:cubicBezTo>
                  <a:cubicBezTo>
                    <a:pt x="100" y="65"/>
                    <a:pt x="119" y="65"/>
                    <a:pt x="138" y="65"/>
                  </a:cubicBezTo>
                  <a:cubicBezTo>
                    <a:pt x="147" y="65"/>
                    <a:pt x="157" y="65"/>
                    <a:pt x="166" y="65"/>
                  </a:cubicBezTo>
                  <a:cubicBezTo>
                    <a:pt x="178" y="64"/>
                    <a:pt x="176" y="58"/>
                    <a:pt x="172" y="48"/>
                  </a:cubicBezTo>
                  <a:cubicBezTo>
                    <a:pt x="166" y="33"/>
                    <a:pt x="155" y="10"/>
                    <a:pt x="142" y="0"/>
                  </a:cubicBezTo>
                  <a:cubicBezTo>
                    <a:pt x="143" y="16"/>
                    <a:pt x="166" y="33"/>
                    <a:pt x="144" y="46"/>
                  </a:cubicBezTo>
                  <a:cubicBezTo>
                    <a:pt x="128" y="55"/>
                    <a:pt x="107" y="49"/>
                    <a:pt x="90" y="45"/>
                  </a:cubicBezTo>
                  <a:cubicBezTo>
                    <a:pt x="72" y="41"/>
                    <a:pt x="52" y="36"/>
                    <a:pt x="34" y="42"/>
                  </a:cubicBezTo>
                  <a:cubicBezTo>
                    <a:pt x="22" y="47"/>
                    <a:pt x="1" y="57"/>
                    <a:pt x="0" y="71"/>
                  </a:cubicBezTo>
                </a:path>
              </a:pathLst>
            </a:custGeom>
            <a:solidFill>
              <a:srgbClr val="EE6C4E"/>
            </a:solidFill>
            <a:ln w="9525">
              <a:noFill/>
              <a:round/>
              <a:headEnd/>
              <a:tailEnd/>
            </a:ln>
          </p:spPr>
          <p:txBody>
            <a:bodyPr/>
            <a:lstStyle/>
            <a:p>
              <a:endParaRPr lang="hu-HU"/>
            </a:p>
          </p:txBody>
        </p:sp>
        <p:sp>
          <p:nvSpPr>
            <p:cNvPr id="37239" name="Freeform 234"/>
            <p:cNvSpPr>
              <a:spLocks/>
            </p:cNvSpPr>
            <p:nvPr/>
          </p:nvSpPr>
          <p:spPr bwMode="auto">
            <a:xfrm>
              <a:off x="3297" y="20"/>
              <a:ext cx="42" cy="48"/>
            </a:xfrm>
            <a:custGeom>
              <a:avLst/>
              <a:gdLst>
                <a:gd name="T0" fmla="*/ 25 w 34"/>
                <a:gd name="T1" fmla="*/ 1 h 36"/>
                <a:gd name="T2" fmla="*/ 29 w 34"/>
                <a:gd name="T3" fmla="*/ 29 h 36"/>
                <a:gd name="T4" fmla="*/ 18 w 34"/>
                <a:gd name="T5" fmla="*/ 32 h 36"/>
                <a:gd name="T6" fmla="*/ 0 w 34"/>
                <a:gd name="T7" fmla="*/ 31 h 36"/>
                <a:gd name="T8" fmla="*/ 21 w 34"/>
                <a:gd name="T9" fmla="*/ 0 h 36"/>
                <a:gd name="T10" fmla="*/ 0 60000 65536"/>
                <a:gd name="T11" fmla="*/ 0 60000 65536"/>
                <a:gd name="T12" fmla="*/ 0 60000 65536"/>
                <a:gd name="T13" fmla="*/ 0 60000 65536"/>
                <a:gd name="T14" fmla="*/ 0 60000 65536"/>
                <a:gd name="T15" fmla="*/ 0 w 34"/>
                <a:gd name="T16" fmla="*/ 0 h 36"/>
                <a:gd name="T17" fmla="*/ 34 w 34"/>
                <a:gd name="T18" fmla="*/ 36 h 36"/>
              </a:gdLst>
              <a:ahLst/>
              <a:cxnLst>
                <a:cxn ang="T10">
                  <a:pos x="T0" y="T1"/>
                </a:cxn>
                <a:cxn ang="T11">
                  <a:pos x="T2" y="T3"/>
                </a:cxn>
                <a:cxn ang="T12">
                  <a:pos x="T4" y="T5"/>
                </a:cxn>
                <a:cxn ang="T13">
                  <a:pos x="T6" y="T7"/>
                </a:cxn>
                <a:cxn ang="T14">
                  <a:pos x="T8" y="T9"/>
                </a:cxn>
              </a:cxnLst>
              <a:rect l="T15" t="T16" r="T17" b="T18"/>
              <a:pathLst>
                <a:path w="34" h="36">
                  <a:moveTo>
                    <a:pt x="25" y="1"/>
                  </a:moveTo>
                  <a:cubicBezTo>
                    <a:pt x="34" y="7"/>
                    <a:pt x="32" y="20"/>
                    <a:pt x="29" y="29"/>
                  </a:cubicBezTo>
                  <a:cubicBezTo>
                    <a:pt x="26" y="36"/>
                    <a:pt x="26" y="34"/>
                    <a:pt x="18" y="32"/>
                  </a:cubicBezTo>
                  <a:cubicBezTo>
                    <a:pt x="12" y="31"/>
                    <a:pt x="6" y="32"/>
                    <a:pt x="0" y="31"/>
                  </a:cubicBezTo>
                  <a:cubicBezTo>
                    <a:pt x="11" y="24"/>
                    <a:pt x="29" y="17"/>
                    <a:pt x="21" y="0"/>
                  </a:cubicBezTo>
                </a:path>
              </a:pathLst>
            </a:custGeom>
            <a:solidFill>
              <a:srgbClr val="EE6C4E"/>
            </a:solidFill>
            <a:ln w="9525">
              <a:noFill/>
              <a:round/>
              <a:headEnd/>
              <a:tailEnd/>
            </a:ln>
          </p:spPr>
          <p:txBody>
            <a:bodyPr/>
            <a:lstStyle/>
            <a:p>
              <a:endParaRPr lang="hu-HU"/>
            </a:p>
          </p:txBody>
        </p:sp>
        <p:sp>
          <p:nvSpPr>
            <p:cNvPr id="37240" name="Freeform 235"/>
            <p:cNvSpPr>
              <a:spLocks/>
            </p:cNvSpPr>
            <p:nvPr/>
          </p:nvSpPr>
          <p:spPr bwMode="auto">
            <a:xfrm>
              <a:off x="3262" y="7"/>
              <a:ext cx="26" cy="50"/>
            </a:xfrm>
            <a:custGeom>
              <a:avLst/>
              <a:gdLst>
                <a:gd name="T0" fmla="*/ 1 w 21"/>
                <a:gd name="T1" fmla="*/ 2 h 38"/>
                <a:gd name="T2" fmla="*/ 0 w 21"/>
                <a:gd name="T3" fmla="*/ 38 h 38"/>
                <a:gd name="T4" fmla="*/ 2 w 21"/>
                <a:gd name="T5" fmla="*/ 1 h 38"/>
                <a:gd name="T6" fmla="*/ 0 60000 65536"/>
                <a:gd name="T7" fmla="*/ 0 60000 65536"/>
                <a:gd name="T8" fmla="*/ 0 60000 65536"/>
                <a:gd name="T9" fmla="*/ 0 w 21"/>
                <a:gd name="T10" fmla="*/ 0 h 38"/>
                <a:gd name="T11" fmla="*/ 21 w 21"/>
                <a:gd name="T12" fmla="*/ 38 h 38"/>
              </a:gdLst>
              <a:ahLst/>
              <a:cxnLst>
                <a:cxn ang="T6">
                  <a:pos x="T0" y="T1"/>
                </a:cxn>
                <a:cxn ang="T7">
                  <a:pos x="T2" y="T3"/>
                </a:cxn>
                <a:cxn ang="T8">
                  <a:pos x="T4" y="T5"/>
                </a:cxn>
              </a:cxnLst>
              <a:rect l="T9" t="T10" r="T11" b="T12"/>
              <a:pathLst>
                <a:path w="21" h="38">
                  <a:moveTo>
                    <a:pt x="1" y="2"/>
                  </a:moveTo>
                  <a:cubicBezTo>
                    <a:pt x="21" y="0"/>
                    <a:pt x="19" y="35"/>
                    <a:pt x="0" y="38"/>
                  </a:cubicBezTo>
                  <a:cubicBezTo>
                    <a:pt x="11" y="23"/>
                    <a:pt x="4" y="17"/>
                    <a:pt x="2" y="1"/>
                  </a:cubicBezTo>
                </a:path>
              </a:pathLst>
            </a:custGeom>
            <a:solidFill>
              <a:srgbClr val="EE6C4E"/>
            </a:solidFill>
            <a:ln w="9525">
              <a:noFill/>
              <a:round/>
              <a:headEnd/>
              <a:tailEnd/>
            </a:ln>
          </p:spPr>
          <p:txBody>
            <a:bodyPr/>
            <a:lstStyle/>
            <a:p>
              <a:endParaRPr lang="hu-HU"/>
            </a:p>
          </p:txBody>
        </p:sp>
        <p:sp>
          <p:nvSpPr>
            <p:cNvPr id="37241" name="Freeform 236"/>
            <p:cNvSpPr>
              <a:spLocks/>
            </p:cNvSpPr>
            <p:nvPr/>
          </p:nvSpPr>
          <p:spPr bwMode="auto">
            <a:xfrm>
              <a:off x="3171" y="25"/>
              <a:ext cx="32" cy="43"/>
            </a:xfrm>
            <a:custGeom>
              <a:avLst/>
              <a:gdLst>
                <a:gd name="T0" fmla="*/ 4 w 26"/>
                <a:gd name="T1" fmla="*/ 4 h 32"/>
                <a:gd name="T2" fmla="*/ 26 w 26"/>
                <a:gd name="T3" fmla="*/ 31 h 32"/>
                <a:gd name="T4" fmla="*/ 10 w 26"/>
                <a:gd name="T5" fmla="*/ 30 h 32"/>
                <a:gd name="T6" fmla="*/ 0 w 26"/>
                <a:gd name="T7" fmla="*/ 3 h 32"/>
                <a:gd name="T8" fmla="*/ 0 60000 65536"/>
                <a:gd name="T9" fmla="*/ 0 60000 65536"/>
                <a:gd name="T10" fmla="*/ 0 60000 65536"/>
                <a:gd name="T11" fmla="*/ 0 60000 65536"/>
                <a:gd name="T12" fmla="*/ 0 w 26"/>
                <a:gd name="T13" fmla="*/ 0 h 32"/>
                <a:gd name="T14" fmla="*/ 26 w 26"/>
                <a:gd name="T15" fmla="*/ 32 h 32"/>
              </a:gdLst>
              <a:ahLst/>
              <a:cxnLst>
                <a:cxn ang="T8">
                  <a:pos x="T0" y="T1"/>
                </a:cxn>
                <a:cxn ang="T9">
                  <a:pos x="T2" y="T3"/>
                </a:cxn>
                <a:cxn ang="T10">
                  <a:pos x="T4" y="T5"/>
                </a:cxn>
                <a:cxn ang="T11">
                  <a:pos x="T6" y="T7"/>
                </a:cxn>
              </a:cxnLst>
              <a:rect l="T12" t="T13" r="T14" b="T15"/>
              <a:pathLst>
                <a:path w="26" h="32">
                  <a:moveTo>
                    <a:pt x="4" y="4"/>
                  </a:moveTo>
                  <a:cubicBezTo>
                    <a:pt x="17" y="0"/>
                    <a:pt x="14" y="26"/>
                    <a:pt x="26" y="31"/>
                  </a:cubicBezTo>
                  <a:cubicBezTo>
                    <a:pt x="22" y="32"/>
                    <a:pt x="15" y="30"/>
                    <a:pt x="10" y="30"/>
                  </a:cubicBezTo>
                  <a:cubicBezTo>
                    <a:pt x="9" y="17"/>
                    <a:pt x="11" y="12"/>
                    <a:pt x="0" y="3"/>
                  </a:cubicBezTo>
                </a:path>
              </a:pathLst>
            </a:custGeom>
            <a:solidFill>
              <a:srgbClr val="EE6C4E"/>
            </a:solidFill>
            <a:ln w="9525">
              <a:noFill/>
              <a:round/>
              <a:headEnd/>
              <a:tailEnd/>
            </a:ln>
          </p:spPr>
          <p:txBody>
            <a:bodyPr/>
            <a:lstStyle/>
            <a:p>
              <a:endParaRPr lang="hu-HU"/>
            </a:p>
          </p:txBody>
        </p:sp>
        <p:sp>
          <p:nvSpPr>
            <p:cNvPr id="37242" name="Freeform 237"/>
            <p:cNvSpPr>
              <a:spLocks/>
            </p:cNvSpPr>
            <p:nvPr/>
          </p:nvSpPr>
          <p:spPr bwMode="auto">
            <a:xfrm>
              <a:off x="3355" y="1198"/>
              <a:ext cx="120" cy="42"/>
            </a:xfrm>
            <a:custGeom>
              <a:avLst/>
              <a:gdLst>
                <a:gd name="T0" fmla="*/ 7 w 97"/>
                <a:gd name="T1" fmla="*/ 4 h 32"/>
                <a:gd name="T2" fmla="*/ 33 w 97"/>
                <a:gd name="T3" fmla="*/ 20 h 32"/>
                <a:gd name="T4" fmla="*/ 41 w 97"/>
                <a:gd name="T5" fmla="*/ 29 h 32"/>
                <a:gd name="T6" fmla="*/ 55 w 97"/>
                <a:gd name="T7" fmla="*/ 29 h 32"/>
                <a:gd name="T8" fmla="*/ 96 w 97"/>
                <a:gd name="T9" fmla="*/ 16 h 32"/>
                <a:gd name="T10" fmla="*/ 54 w 97"/>
                <a:gd name="T11" fmla="*/ 11 h 32"/>
                <a:gd name="T12" fmla="*/ 0 w 97"/>
                <a:gd name="T13" fmla="*/ 1 h 32"/>
                <a:gd name="T14" fmla="*/ 0 60000 65536"/>
                <a:gd name="T15" fmla="*/ 0 60000 65536"/>
                <a:gd name="T16" fmla="*/ 0 60000 65536"/>
                <a:gd name="T17" fmla="*/ 0 60000 65536"/>
                <a:gd name="T18" fmla="*/ 0 60000 65536"/>
                <a:gd name="T19" fmla="*/ 0 60000 65536"/>
                <a:gd name="T20" fmla="*/ 0 60000 65536"/>
                <a:gd name="T21" fmla="*/ 0 w 97"/>
                <a:gd name="T22" fmla="*/ 0 h 32"/>
                <a:gd name="T23" fmla="*/ 97 w 9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32">
                  <a:moveTo>
                    <a:pt x="7" y="4"/>
                  </a:moveTo>
                  <a:cubicBezTo>
                    <a:pt x="16" y="6"/>
                    <a:pt x="26" y="12"/>
                    <a:pt x="33" y="20"/>
                  </a:cubicBezTo>
                  <a:cubicBezTo>
                    <a:pt x="35" y="23"/>
                    <a:pt x="37" y="27"/>
                    <a:pt x="41" y="29"/>
                  </a:cubicBezTo>
                  <a:cubicBezTo>
                    <a:pt x="44" y="30"/>
                    <a:pt x="52" y="29"/>
                    <a:pt x="55" y="29"/>
                  </a:cubicBezTo>
                  <a:cubicBezTo>
                    <a:pt x="67" y="29"/>
                    <a:pt x="97" y="32"/>
                    <a:pt x="96" y="16"/>
                  </a:cubicBezTo>
                  <a:cubicBezTo>
                    <a:pt x="82" y="15"/>
                    <a:pt x="68" y="13"/>
                    <a:pt x="54" y="11"/>
                  </a:cubicBezTo>
                  <a:cubicBezTo>
                    <a:pt x="37" y="8"/>
                    <a:pt x="17" y="0"/>
                    <a:pt x="0" y="1"/>
                  </a:cubicBezTo>
                </a:path>
              </a:pathLst>
            </a:custGeom>
            <a:solidFill>
              <a:srgbClr val="EE6C4E"/>
            </a:solidFill>
            <a:ln w="9525">
              <a:noFill/>
              <a:round/>
              <a:headEnd/>
              <a:tailEnd/>
            </a:ln>
          </p:spPr>
          <p:txBody>
            <a:bodyPr/>
            <a:lstStyle/>
            <a:p>
              <a:endParaRPr lang="hu-HU"/>
            </a:p>
          </p:txBody>
        </p:sp>
        <p:sp>
          <p:nvSpPr>
            <p:cNvPr id="37243" name="Freeform 238"/>
            <p:cNvSpPr>
              <a:spLocks/>
            </p:cNvSpPr>
            <p:nvPr/>
          </p:nvSpPr>
          <p:spPr bwMode="auto">
            <a:xfrm>
              <a:off x="3560" y="574"/>
              <a:ext cx="50" cy="108"/>
            </a:xfrm>
            <a:custGeom>
              <a:avLst/>
              <a:gdLst>
                <a:gd name="T0" fmla="*/ 14 w 40"/>
                <a:gd name="T1" fmla="*/ 10 h 82"/>
                <a:gd name="T2" fmla="*/ 16 w 40"/>
                <a:gd name="T3" fmla="*/ 42 h 82"/>
                <a:gd name="T4" fmla="*/ 39 w 40"/>
                <a:gd name="T5" fmla="*/ 82 h 82"/>
                <a:gd name="T6" fmla="*/ 30 w 40"/>
                <a:gd name="T7" fmla="*/ 30 h 82"/>
                <a:gd name="T8" fmla="*/ 16 w 40"/>
                <a:gd name="T9" fmla="*/ 0 h 82"/>
                <a:gd name="T10" fmla="*/ 0 60000 65536"/>
                <a:gd name="T11" fmla="*/ 0 60000 65536"/>
                <a:gd name="T12" fmla="*/ 0 60000 65536"/>
                <a:gd name="T13" fmla="*/ 0 60000 65536"/>
                <a:gd name="T14" fmla="*/ 0 60000 65536"/>
                <a:gd name="T15" fmla="*/ 0 w 40"/>
                <a:gd name="T16" fmla="*/ 0 h 82"/>
                <a:gd name="T17" fmla="*/ 40 w 40"/>
                <a:gd name="T18" fmla="*/ 82 h 82"/>
              </a:gdLst>
              <a:ahLst/>
              <a:cxnLst>
                <a:cxn ang="T10">
                  <a:pos x="T0" y="T1"/>
                </a:cxn>
                <a:cxn ang="T11">
                  <a:pos x="T2" y="T3"/>
                </a:cxn>
                <a:cxn ang="T12">
                  <a:pos x="T4" y="T5"/>
                </a:cxn>
                <a:cxn ang="T13">
                  <a:pos x="T6" y="T7"/>
                </a:cxn>
                <a:cxn ang="T14">
                  <a:pos x="T8" y="T9"/>
                </a:cxn>
              </a:cxnLst>
              <a:rect l="T15" t="T16" r="T17" b="T18"/>
              <a:pathLst>
                <a:path w="40" h="82">
                  <a:moveTo>
                    <a:pt x="14" y="10"/>
                  </a:moveTo>
                  <a:cubicBezTo>
                    <a:pt x="0" y="24"/>
                    <a:pt x="6" y="25"/>
                    <a:pt x="16" y="42"/>
                  </a:cubicBezTo>
                  <a:cubicBezTo>
                    <a:pt x="23" y="54"/>
                    <a:pt x="34" y="69"/>
                    <a:pt x="39" y="82"/>
                  </a:cubicBezTo>
                  <a:cubicBezTo>
                    <a:pt x="40" y="65"/>
                    <a:pt x="30" y="48"/>
                    <a:pt x="30" y="30"/>
                  </a:cubicBezTo>
                  <a:cubicBezTo>
                    <a:pt x="30" y="19"/>
                    <a:pt x="23" y="11"/>
                    <a:pt x="16" y="0"/>
                  </a:cubicBezTo>
                </a:path>
              </a:pathLst>
            </a:custGeom>
            <a:solidFill>
              <a:srgbClr val="F5BDC5"/>
            </a:solidFill>
            <a:ln w="9525">
              <a:noFill/>
              <a:round/>
              <a:headEnd/>
              <a:tailEnd/>
            </a:ln>
          </p:spPr>
          <p:txBody>
            <a:bodyPr/>
            <a:lstStyle/>
            <a:p>
              <a:endParaRPr lang="hu-HU"/>
            </a:p>
          </p:txBody>
        </p:sp>
        <p:sp>
          <p:nvSpPr>
            <p:cNvPr id="37244" name="Freeform 239"/>
            <p:cNvSpPr>
              <a:spLocks/>
            </p:cNvSpPr>
            <p:nvPr/>
          </p:nvSpPr>
          <p:spPr bwMode="auto">
            <a:xfrm>
              <a:off x="2978" y="885"/>
              <a:ext cx="112" cy="191"/>
            </a:xfrm>
            <a:custGeom>
              <a:avLst/>
              <a:gdLst>
                <a:gd name="T0" fmla="*/ 47 w 90"/>
                <a:gd name="T1" fmla="*/ 5 h 144"/>
                <a:gd name="T2" fmla="*/ 34 w 90"/>
                <a:gd name="T3" fmla="*/ 44 h 144"/>
                <a:gd name="T4" fmla="*/ 28 w 90"/>
                <a:gd name="T5" fmla="*/ 79 h 144"/>
                <a:gd name="T6" fmla="*/ 16 w 90"/>
                <a:gd name="T7" fmla="*/ 99 h 144"/>
                <a:gd name="T8" fmla="*/ 1 w 90"/>
                <a:gd name="T9" fmla="*/ 113 h 144"/>
                <a:gd name="T10" fmla="*/ 47 w 90"/>
                <a:gd name="T11" fmla="*/ 144 h 144"/>
                <a:gd name="T12" fmla="*/ 43 w 90"/>
                <a:gd name="T13" fmla="*/ 83 h 144"/>
                <a:gd name="T14" fmla="*/ 56 w 90"/>
                <a:gd name="T15" fmla="*/ 56 h 144"/>
                <a:gd name="T16" fmla="*/ 90 w 90"/>
                <a:gd name="T17" fmla="*/ 62 h 144"/>
                <a:gd name="T18" fmla="*/ 47 w 90"/>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44"/>
                <a:gd name="T32" fmla="*/ 90 w 90"/>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44">
                  <a:moveTo>
                    <a:pt x="47" y="5"/>
                  </a:moveTo>
                  <a:cubicBezTo>
                    <a:pt x="49" y="20"/>
                    <a:pt x="37" y="31"/>
                    <a:pt x="34" y="44"/>
                  </a:cubicBezTo>
                  <a:cubicBezTo>
                    <a:pt x="31" y="53"/>
                    <a:pt x="33" y="66"/>
                    <a:pt x="28" y="79"/>
                  </a:cubicBezTo>
                  <a:cubicBezTo>
                    <a:pt x="25" y="86"/>
                    <a:pt x="21" y="93"/>
                    <a:pt x="16" y="99"/>
                  </a:cubicBezTo>
                  <a:cubicBezTo>
                    <a:pt x="10" y="105"/>
                    <a:pt x="0" y="105"/>
                    <a:pt x="1" y="113"/>
                  </a:cubicBezTo>
                  <a:cubicBezTo>
                    <a:pt x="2" y="127"/>
                    <a:pt x="37" y="141"/>
                    <a:pt x="47" y="144"/>
                  </a:cubicBezTo>
                  <a:cubicBezTo>
                    <a:pt x="23" y="122"/>
                    <a:pt x="29" y="107"/>
                    <a:pt x="43" y="83"/>
                  </a:cubicBezTo>
                  <a:cubicBezTo>
                    <a:pt x="47" y="77"/>
                    <a:pt x="50" y="59"/>
                    <a:pt x="56" y="56"/>
                  </a:cubicBezTo>
                  <a:cubicBezTo>
                    <a:pt x="63" y="52"/>
                    <a:pt x="83" y="61"/>
                    <a:pt x="90" y="62"/>
                  </a:cubicBezTo>
                  <a:cubicBezTo>
                    <a:pt x="88" y="39"/>
                    <a:pt x="47" y="22"/>
                    <a:pt x="47" y="0"/>
                  </a:cubicBezTo>
                </a:path>
              </a:pathLst>
            </a:custGeom>
            <a:solidFill>
              <a:srgbClr val="F9D1D6"/>
            </a:solidFill>
            <a:ln w="9525">
              <a:noFill/>
              <a:round/>
              <a:headEnd/>
              <a:tailEnd/>
            </a:ln>
          </p:spPr>
          <p:txBody>
            <a:bodyPr/>
            <a:lstStyle/>
            <a:p>
              <a:endParaRPr lang="hu-HU"/>
            </a:p>
          </p:txBody>
        </p:sp>
        <p:sp>
          <p:nvSpPr>
            <p:cNvPr id="37245" name="Freeform 240"/>
            <p:cNvSpPr>
              <a:spLocks/>
            </p:cNvSpPr>
            <p:nvPr/>
          </p:nvSpPr>
          <p:spPr bwMode="auto">
            <a:xfrm>
              <a:off x="3457" y="857"/>
              <a:ext cx="267" cy="355"/>
            </a:xfrm>
            <a:custGeom>
              <a:avLst/>
              <a:gdLst>
                <a:gd name="T0" fmla="*/ 94 w 215"/>
                <a:gd name="T1" fmla="*/ 256 h 268"/>
                <a:gd name="T2" fmla="*/ 158 w 215"/>
                <a:gd name="T3" fmla="*/ 223 h 268"/>
                <a:gd name="T4" fmla="*/ 199 w 215"/>
                <a:gd name="T5" fmla="*/ 161 h 268"/>
                <a:gd name="T6" fmla="*/ 194 w 215"/>
                <a:gd name="T7" fmla="*/ 0 h 268"/>
                <a:gd name="T8" fmla="*/ 201 w 215"/>
                <a:gd name="T9" fmla="*/ 96 h 268"/>
                <a:gd name="T10" fmla="*/ 174 w 215"/>
                <a:gd name="T11" fmla="*/ 172 h 268"/>
                <a:gd name="T12" fmla="*/ 91 w 215"/>
                <a:gd name="T13" fmla="*/ 247 h 268"/>
                <a:gd name="T14" fmla="*/ 38 w 215"/>
                <a:gd name="T15" fmla="*/ 257 h 268"/>
                <a:gd name="T16" fmla="*/ 0 w 215"/>
                <a:gd name="T17" fmla="*/ 263 h 268"/>
                <a:gd name="T18" fmla="*/ 76 w 215"/>
                <a:gd name="T19" fmla="*/ 258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268"/>
                <a:gd name="T32" fmla="*/ 215 w 215"/>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268">
                  <a:moveTo>
                    <a:pt x="94" y="256"/>
                  </a:moveTo>
                  <a:cubicBezTo>
                    <a:pt x="117" y="247"/>
                    <a:pt x="139" y="240"/>
                    <a:pt x="158" y="223"/>
                  </a:cubicBezTo>
                  <a:cubicBezTo>
                    <a:pt x="176" y="207"/>
                    <a:pt x="191" y="183"/>
                    <a:pt x="199" y="161"/>
                  </a:cubicBezTo>
                  <a:cubicBezTo>
                    <a:pt x="214" y="118"/>
                    <a:pt x="215" y="51"/>
                    <a:pt x="194" y="0"/>
                  </a:cubicBezTo>
                  <a:cubicBezTo>
                    <a:pt x="200" y="24"/>
                    <a:pt x="203" y="73"/>
                    <a:pt x="201" y="96"/>
                  </a:cubicBezTo>
                  <a:cubicBezTo>
                    <a:pt x="198" y="128"/>
                    <a:pt x="187" y="143"/>
                    <a:pt x="174" y="172"/>
                  </a:cubicBezTo>
                  <a:cubicBezTo>
                    <a:pt x="158" y="206"/>
                    <a:pt x="127" y="232"/>
                    <a:pt x="91" y="247"/>
                  </a:cubicBezTo>
                  <a:cubicBezTo>
                    <a:pt x="70" y="255"/>
                    <a:pt x="59" y="257"/>
                    <a:pt x="38" y="257"/>
                  </a:cubicBezTo>
                  <a:cubicBezTo>
                    <a:pt x="29" y="257"/>
                    <a:pt x="11" y="263"/>
                    <a:pt x="0" y="263"/>
                  </a:cubicBezTo>
                  <a:cubicBezTo>
                    <a:pt x="19" y="265"/>
                    <a:pt x="60" y="268"/>
                    <a:pt x="76" y="258"/>
                  </a:cubicBezTo>
                </a:path>
              </a:pathLst>
            </a:custGeom>
            <a:solidFill>
              <a:srgbClr val="F7C8CF"/>
            </a:solidFill>
            <a:ln w="9525">
              <a:noFill/>
              <a:round/>
              <a:headEnd/>
              <a:tailEnd/>
            </a:ln>
          </p:spPr>
          <p:txBody>
            <a:bodyPr/>
            <a:lstStyle/>
            <a:p>
              <a:endParaRPr lang="hu-HU"/>
            </a:p>
          </p:txBody>
        </p:sp>
        <p:sp>
          <p:nvSpPr>
            <p:cNvPr id="37246" name="Freeform 241"/>
            <p:cNvSpPr>
              <a:spLocks/>
            </p:cNvSpPr>
            <p:nvPr/>
          </p:nvSpPr>
          <p:spPr bwMode="auto">
            <a:xfrm>
              <a:off x="3172" y="1040"/>
              <a:ext cx="346" cy="123"/>
            </a:xfrm>
            <a:custGeom>
              <a:avLst/>
              <a:gdLst>
                <a:gd name="T0" fmla="*/ 0 w 278"/>
                <a:gd name="T1" fmla="*/ 0 h 93"/>
                <a:gd name="T2" fmla="*/ 278 w 278"/>
                <a:gd name="T3" fmla="*/ 70 h 93"/>
                <a:gd name="T4" fmla="*/ 0 w 278"/>
                <a:gd name="T5" fmla="*/ 0 h 93"/>
                <a:gd name="T6" fmla="*/ 0 60000 65536"/>
                <a:gd name="T7" fmla="*/ 0 60000 65536"/>
                <a:gd name="T8" fmla="*/ 0 60000 65536"/>
                <a:gd name="T9" fmla="*/ 0 w 278"/>
                <a:gd name="T10" fmla="*/ 0 h 93"/>
                <a:gd name="T11" fmla="*/ 278 w 278"/>
                <a:gd name="T12" fmla="*/ 93 h 93"/>
              </a:gdLst>
              <a:ahLst/>
              <a:cxnLst>
                <a:cxn ang="T6">
                  <a:pos x="T0" y="T1"/>
                </a:cxn>
                <a:cxn ang="T7">
                  <a:pos x="T2" y="T3"/>
                </a:cxn>
                <a:cxn ang="T8">
                  <a:pos x="T4" y="T5"/>
                </a:cxn>
              </a:cxnLst>
              <a:rect l="T9" t="T10" r="T11" b="T12"/>
              <a:pathLst>
                <a:path w="278" h="93">
                  <a:moveTo>
                    <a:pt x="0" y="0"/>
                  </a:moveTo>
                  <a:cubicBezTo>
                    <a:pt x="30" y="21"/>
                    <a:pt x="152" y="93"/>
                    <a:pt x="278" y="70"/>
                  </a:cubicBezTo>
                  <a:cubicBezTo>
                    <a:pt x="236" y="83"/>
                    <a:pt x="105" y="93"/>
                    <a:pt x="0" y="0"/>
                  </a:cubicBezTo>
                  <a:close/>
                </a:path>
              </a:pathLst>
            </a:custGeom>
            <a:solidFill>
              <a:srgbClr val="FEF8F8"/>
            </a:solidFill>
            <a:ln w="9525">
              <a:noFill/>
              <a:round/>
              <a:headEnd/>
              <a:tailEnd/>
            </a:ln>
          </p:spPr>
          <p:txBody>
            <a:bodyPr/>
            <a:lstStyle/>
            <a:p>
              <a:endParaRPr lang="hu-HU"/>
            </a:p>
          </p:txBody>
        </p:sp>
        <p:sp>
          <p:nvSpPr>
            <p:cNvPr id="37247" name="Freeform 242"/>
            <p:cNvSpPr>
              <a:spLocks/>
            </p:cNvSpPr>
            <p:nvPr/>
          </p:nvSpPr>
          <p:spPr bwMode="auto">
            <a:xfrm>
              <a:off x="3338" y="293"/>
              <a:ext cx="217" cy="156"/>
            </a:xfrm>
            <a:custGeom>
              <a:avLst/>
              <a:gdLst>
                <a:gd name="T0" fmla="*/ 0 w 175"/>
                <a:gd name="T1" fmla="*/ 118 h 118"/>
                <a:gd name="T2" fmla="*/ 175 w 175"/>
                <a:gd name="T3" fmla="*/ 37 h 118"/>
                <a:gd name="T4" fmla="*/ 0 60000 65536"/>
                <a:gd name="T5" fmla="*/ 0 60000 65536"/>
                <a:gd name="T6" fmla="*/ 0 w 175"/>
                <a:gd name="T7" fmla="*/ 0 h 118"/>
                <a:gd name="T8" fmla="*/ 175 w 175"/>
                <a:gd name="T9" fmla="*/ 118 h 118"/>
              </a:gdLst>
              <a:ahLst/>
              <a:cxnLst>
                <a:cxn ang="T4">
                  <a:pos x="T0" y="T1"/>
                </a:cxn>
                <a:cxn ang="T5">
                  <a:pos x="T2" y="T3"/>
                </a:cxn>
              </a:cxnLst>
              <a:rect l="T6" t="T7" r="T8" b="T9"/>
              <a:pathLst>
                <a:path w="175" h="118">
                  <a:moveTo>
                    <a:pt x="0" y="118"/>
                  </a:moveTo>
                  <a:cubicBezTo>
                    <a:pt x="30" y="0"/>
                    <a:pt x="113" y="36"/>
                    <a:pt x="175" y="37"/>
                  </a:cubicBezTo>
                </a:path>
              </a:pathLst>
            </a:custGeom>
            <a:noFill/>
            <a:ln w="7938" cap="rnd">
              <a:solidFill>
                <a:srgbClr val="FFFFFF"/>
              </a:solidFill>
              <a:prstDash val="solid"/>
              <a:round/>
              <a:headEnd/>
              <a:tailEnd/>
            </a:ln>
          </p:spPr>
          <p:txBody>
            <a:bodyPr/>
            <a:lstStyle/>
            <a:p>
              <a:endParaRPr lang="hu-HU"/>
            </a:p>
          </p:txBody>
        </p:sp>
        <p:sp>
          <p:nvSpPr>
            <p:cNvPr id="37248" name="Freeform 243"/>
            <p:cNvSpPr>
              <a:spLocks/>
            </p:cNvSpPr>
            <p:nvPr/>
          </p:nvSpPr>
          <p:spPr bwMode="auto">
            <a:xfrm>
              <a:off x="3319" y="321"/>
              <a:ext cx="240" cy="192"/>
            </a:xfrm>
            <a:custGeom>
              <a:avLst/>
              <a:gdLst>
                <a:gd name="T0" fmla="*/ 14 w 193"/>
                <a:gd name="T1" fmla="*/ 95 h 145"/>
                <a:gd name="T2" fmla="*/ 11 w 193"/>
                <a:gd name="T3" fmla="*/ 104 h 145"/>
                <a:gd name="T4" fmla="*/ 0 w 193"/>
                <a:gd name="T5" fmla="*/ 144 h 145"/>
                <a:gd name="T6" fmla="*/ 4 w 193"/>
                <a:gd name="T7" fmla="*/ 145 h 145"/>
                <a:gd name="T8" fmla="*/ 15 w 193"/>
                <a:gd name="T9" fmla="*/ 105 h 145"/>
                <a:gd name="T10" fmla="*/ 18 w 193"/>
                <a:gd name="T11" fmla="*/ 96 h 145"/>
                <a:gd name="T12" fmla="*/ 158 w 193"/>
                <a:gd name="T13" fmla="*/ 13 h 145"/>
                <a:gd name="T14" fmla="*/ 193 w 193"/>
                <a:gd name="T15" fmla="*/ 14 h 145"/>
                <a:gd name="T16" fmla="*/ 193 w 193"/>
                <a:gd name="T17" fmla="*/ 14 h 145"/>
                <a:gd name="T18" fmla="*/ 159 w 193"/>
                <a:gd name="T19" fmla="*/ 11 h 145"/>
                <a:gd name="T20" fmla="*/ 14 w 193"/>
                <a:gd name="T21" fmla="*/ 95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
                <a:gd name="T34" fmla="*/ 0 h 145"/>
                <a:gd name="T35" fmla="*/ 193 w 193"/>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 h="145">
                  <a:moveTo>
                    <a:pt x="14" y="95"/>
                  </a:moveTo>
                  <a:cubicBezTo>
                    <a:pt x="11" y="104"/>
                    <a:pt x="11" y="104"/>
                    <a:pt x="11" y="104"/>
                  </a:cubicBezTo>
                  <a:cubicBezTo>
                    <a:pt x="7" y="117"/>
                    <a:pt x="3" y="128"/>
                    <a:pt x="0" y="144"/>
                  </a:cubicBezTo>
                  <a:cubicBezTo>
                    <a:pt x="4" y="145"/>
                    <a:pt x="4" y="145"/>
                    <a:pt x="4" y="145"/>
                  </a:cubicBezTo>
                  <a:cubicBezTo>
                    <a:pt x="7" y="129"/>
                    <a:pt x="10" y="119"/>
                    <a:pt x="15" y="105"/>
                  </a:cubicBezTo>
                  <a:cubicBezTo>
                    <a:pt x="18" y="96"/>
                    <a:pt x="18" y="96"/>
                    <a:pt x="18" y="96"/>
                  </a:cubicBezTo>
                  <a:cubicBezTo>
                    <a:pt x="50" y="4"/>
                    <a:pt x="110" y="8"/>
                    <a:pt x="158" y="13"/>
                  </a:cubicBezTo>
                  <a:cubicBezTo>
                    <a:pt x="171" y="14"/>
                    <a:pt x="183" y="15"/>
                    <a:pt x="193" y="14"/>
                  </a:cubicBezTo>
                  <a:cubicBezTo>
                    <a:pt x="193" y="14"/>
                    <a:pt x="193" y="14"/>
                    <a:pt x="193" y="14"/>
                  </a:cubicBezTo>
                  <a:cubicBezTo>
                    <a:pt x="183" y="14"/>
                    <a:pt x="171" y="12"/>
                    <a:pt x="159" y="11"/>
                  </a:cubicBezTo>
                  <a:cubicBezTo>
                    <a:pt x="109" y="6"/>
                    <a:pt x="47" y="0"/>
                    <a:pt x="14" y="95"/>
                  </a:cubicBezTo>
                  <a:close/>
                </a:path>
              </a:pathLst>
            </a:custGeom>
            <a:solidFill>
              <a:srgbClr val="4793C3"/>
            </a:solidFill>
            <a:ln w="9525">
              <a:noFill/>
              <a:round/>
              <a:headEnd/>
              <a:tailEnd/>
            </a:ln>
          </p:spPr>
          <p:txBody>
            <a:bodyPr/>
            <a:lstStyle/>
            <a:p>
              <a:endParaRPr lang="hu-HU"/>
            </a:p>
          </p:txBody>
        </p:sp>
        <p:sp>
          <p:nvSpPr>
            <p:cNvPr id="37249" name="Freeform 244"/>
            <p:cNvSpPr>
              <a:spLocks/>
            </p:cNvSpPr>
            <p:nvPr/>
          </p:nvSpPr>
          <p:spPr bwMode="auto">
            <a:xfrm>
              <a:off x="2983" y="571"/>
              <a:ext cx="40" cy="42"/>
            </a:xfrm>
            <a:custGeom>
              <a:avLst/>
              <a:gdLst>
                <a:gd name="T0" fmla="*/ 0 w 32"/>
                <a:gd name="T1" fmla="*/ 14 h 32"/>
                <a:gd name="T2" fmla="*/ 32 w 32"/>
                <a:gd name="T3" fmla="*/ 0 h 32"/>
                <a:gd name="T4" fmla="*/ 0 w 32"/>
                <a:gd name="T5" fmla="*/ 14 h 32"/>
                <a:gd name="T6" fmla="*/ 0 60000 65536"/>
                <a:gd name="T7" fmla="*/ 0 60000 65536"/>
                <a:gd name="T8" fmla="*/ 0 60000 65536"/>
                <a:gd name="T9" fmla="*/ 0 w 32"/>
                <a:gd name="T10" fmla="*/ 0 h 32"/>
                <a:gd name="T11" fmla="*/ 32 w 32"/>
                <a:gd name="T12" fmla="*/ 32 h 32"/>
              </a:gdLst>
              <a:ahLst/>
              <a:cxnLst>
                <a:cxn ang="T6">
                  <a:pos x="T0" y="T1"/>
                </a:cxn>
                <a:cxn ang="T7">
                  <a:pos x="T2" y="T3"/>
                </a:cxn>
                <a:cxn ang="T8">
                  <a:pos x="T4" y="T5"/>
                </a:cxn>
              </a:cxnLst>
              <a:rect l="T9" t="T10" r="T11" b="T12"/>
              <a:pathLst>
                <a:path w="32" h="32">
                  <a:moveTo>
                    <a:pt x="0" y="14"/>
                  </a:moveTo>
                  <a:cubicBezTo>
                    <a:pt x="9" y="21"/>
                    <a:pt x="14" y="21"/>
                    <a:pt x="32" y="0"/>
                  </a:cubicBezTo>
                  <a:cubicBezTo>
                    <a:pt x="26" y="9"/>
                    <a:pt x="27" y="32"/>
                    <a:pt x="0" y="14"/>
                  </a:cubicBezTo>
                  <a:close/>
                </a:path>
              </a:pathLst>
            </a:custGeom>
            <a:solidFill>
              <a:srgbClr val="FFFFFF"/>
            </a:solidFill>
            <a:ln w="9525">
              <a:noFill/>
              <a:round/>
              <a:headEnd/>
              <a:tailEnd/>
            </a:ln>
          </p:spPr>
          <p:txBody>
            <a:bodyPr/>
            <a:lstStyle/>
            <a:p>
              <a:endParaRPr lang="hu-HU"/>
            </a:p>
          </p:txBody>
        </p:sp>
        <p:sp>
          <p:nvSpPr>
            <p:cNvPr id="37250" name="Freeform 245"/>
            <p:cNvSpPr>
              <a:spLocks/>
            </p:cNvSpPr>
            <p:nvPr/>
          </p:nvSpPr>
          <p:spPr bwMode="auto">
            <a:xfrm>
              <a:off x="2980" y="700"/>
              <a:ext cx="36" cy="53"/>
            </a:xfrm>
            <a:custGeom>
              <a:avLst/>
              <a:gdLst>
                <a:gd name="T0" fmla="*/ 0 w 29"/>
                <a:gd name="T1" fmla="*/ 0 h 40"/>
                <a:gd name="T2" fmla="*/ 27 w 29"/>
                <a:gd name="T3" fmla="*/ 40 h 40"/>
                <a:gd name="T4" fmla="*/ 0 w 29"/>
                <a:gd name="T5" fmla="*/ 0 h 40"/>
                <a:gd name="T6" fmla="*/ 0 60000 65536"/>
                <a:gd name="T7" fmla="*/ 0 60000 65536"/>
                <a:gd name="T8" fmla="*/ 0 60000 65536"/>
                <a:gd name="T9" fmla="*/ 0 w 29"/>
                <a:gd name="T10" fmla="*/ 0 h 40"/>
                <a:gd name="T11" fmla="*/ 29 w 29"/>
                <a:gd name="T12" fmla="*/ 40 h 40"/>
              </a:gdLst>
              <a:ahLst/>
              <a:cxnLst>
                <a:cxn ang="T6">
                  <a:pos x="T0" y="T1"/>
                </a:cxn>
                <a:cxn ang="T7">
                  <a:pos x="T2" y="T3"/>
                </a:cxn>
                <a:cxn ang="T8">
                  <a:pos x="T4" y="T5"/>
                </a:cxn>
              </a:cxnLst>
              <a:rect l="T9" t="T10" r="T11" b="T12"/>
              <a:pathLst>
                <a:path w="29" h="40">
                  <a:moveTo>
                    <a:pt x="0" y="0"/>
                  </a:moveTo>
                  <a:cubicBezTo>
                    <a:pt x="15" y="4"/>
                    <a:pt x="26" y="21"/>
                    <a:pt x="27" y="40"/>
                  </a:cubicBezTo>
                  <a:cubicBezTo>
                    <a:pt x="29" y="27"/>
                    <a:pt x="28" y="10"/>
                    <a:pt x="0" y="0"/>
                  </a:cubicBezTo>
                  <a:close/>
                </a:path>
              </a:pathLst>
            </a:custGeom>
            <a:solidFill>
              <a:srgbClr val="FFFFFF"/>
            </a:solidFill>
            <a:ln w="9525">
              <a:noFill/>
              <a:round/>
              <a:headEnd/>
              <a:tailEnd/>
            </a:ln>
          </p:spPr>
          <p:txBody>
            <a:bodyPr/>
            <a:lstStyle/>
            <a:p>
              <a:endParaRPr lang="hu-HU"/>
            </a:p>
          </p:txBody>
        </p:sp>
        <p:sp>
          <p:nvSpPr>
            <p:cNvPr id="37251" name="Freeform 246"/>
            <p:cNvSpPr>
              <a:spLocks noEditPoints="1"/>
            </p:cNvSpPr>
            <p:nvPr/>
          </p:nvSpPr>
          <p:spPr bwMode="auto">
            <a:xfrm>
              <a:off x="2951" y="554"/>
              <a:ext cx="209" cy="216"/>
            </a:xfrm>
            <a:custGeom>
              <a:avLst/>
              <a:gdLst>
                <a:gd name="T0" fmla="*/ 167 w 168"/>
                <a:gd name="T1" fmla="*/ 128 h 163"/>
                <a:gd name="T2" fmla="*/ 168 w 168"/>
                <a:gd name="T3" fmla="*/ 114 h 163"/>
                <a:gd name="T4" fmla="*/ 167 w 168"/>
                <a:gd name="T5" fmla="*/ 128 h 163"/>
                <a:gd name="T6" fmla="*/ 156 w 168"/>
                <a:gd name="T7" fmla="*/ 87 h 163"/>
                <a:gd name="T8" fmla="*/ 134 w 168"/>
                <a:gd name="T9" fmla="*/ 71 h 163"/>
                <a:gd name="T10" fmla="*/ 127 w 168"/>
                <a:gd name="T11" fmla="*/ 58 h 163"/>
                <a:gd name="T12" fmla="*/ 117 w 168"/>
                <a:gd name="T13" fmla="*/ 48 h 163"/>
                <a:gd name="T14" fmla="*/ 83 w 168"/>
                <a:gd name="T15" fmla="*/ 3 h 163"/>
                <a:gd name="T16" fmla="*/ 65 w 168"/>
                <a:gd name="T17" fmla="*/ 1 h 163"/>
                <a:gd name="T18" fmla="*/ 48 w 168"/>
                <a:gd name="T19" fmla="*/ 2 h 163"/>
                <a:gd name="T20" fmla="*/ 17 w 168"/>
                <a:gd name="T21" fmla="*/ 10 h 163"/>
                <a:gd name="T22" fmla="*/ 1 w 168"/>
                <a:gd name="T23" fmla="*/ 31 h 163"/>
                <a:gd name="T24" fmla="*/ 3 w 168"/>
                <a:gd name="T25" fmla="*/ 47 h 163"/>
                <a:gd name="T26" fmla="*/ 5 w 168"/>
                <a:gd name="T27" fmla="*/ 64 h 163"/>
                <a:gd name="T28" fmla="*/ 7 w 168"/>
                <a:gd name="T29" fmla="*/ 76 h 163"/>
                <a:gd name="T30" fmla="*/ 14 w 168"/>
                <a:gd name="T31" fmla="*/ 90 h 163"/>
                <a:gd name="T32" fmla="*/ 19 w 168"/>
                <a:gd name="T33" fmla="*/ 101 h 163"/>
                <a:gd name="T34" fmla="*/ 22 w 168"/>
                <a:gd name="T35" fmla="*/ 112 h 163"/>
                <a:gd name="T36" fmla="*/ 37 w 168"/>
                <a:gd name="T37" fmla="*/ 135 h 163"/>
                <a:gd name="T38" fmla="*/ 50 w 168"/>
                <a:gd name="T39" fmla="*/ 147 h 163"/>
                <a:gd name="T40" fmla="*/ 101 w 168"/>
                <a:gd name="T41" fmla="*/ 153 h 163"/>
                <a:gd name="T42" fmla="*/ 122 w 168"/>
                <a:gd name="T43" fmla="*/ 161 h 163"/>
                <a:gd name="T44" fmla="*/ 162 w 168"/>
                <a:gd name="T45" fmla="*/ 141 h 163"/>
                <a:gd name="T46" fmla="*/ 159 w 168"/>
                <a:gd name="T47" fmla="*/ 134 h 163"/>
                <a:gd name="T48" fmla="*/ 156 w 168"/>
                <a:gd name="T49" fmla="*/ 87 h 163"/>
                <a:gd name="T50" fmla="*/ 74 w 168"/>
                <a:gd name="T51" fmla="*/ 163 h 163"/>
                <a:gd name="T52" fmla="*/ 78 w 168"/>
                <a:gd name="T53" fmla="*/ 160 h 163"/>
                <a:gd name="T54" fmla="*/ 74 w 168"/>
                <a:gd name="T55" fmla="*/ 163 h 1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3"/>
                <a:gd name="T86" fmla="*/ 168 w 168"/>
                <a:gd name="T87" fmla="*/ 163 h 1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3">
                  <a:moveTo>
                    <a:pt x="167" y="128"/>
                  </a:moveTo>
                  <a:cubicBezTo>
                    <a:pt x="168" y="123"/>
                    <a:pt x="168" y="119"/>
                    <a:pt x="168" y="114"/>
                  </a:cubicBezTo>
                  <a:cubicBezTo>
                    <a:pt x="166" y="118"/>
                    <a:pt x="166" y="123"/>
                    <a:pt x="167" y="128"/>
                  </a:cubicBezTo>
                  <a:close/>
                  <a:moveTo>
                    <a:pt x="156" y="87"/>
                  </a:moveTo>
                  <a:cubicBezTo>
                    <a:pt x="158" y="77"/>
                    <a:pt x="139" y="77"/>
                    <a:pt x="134" y="71"/>
                  </a:cubicBezTo>
                  <a:cubicBezTo>
                    <a:pt x="130" y="67"/>
                    <a:pt x="130" y="62"/>
                    <a:pt x="127" y="58"/>
                  </a:cubicBezTo>
                  <a:cubicBezTo>
                    <a:pt x="124" y="53"/>
                    <a:pt x="120" y="52"/>
                    <a:pt x="117" y="48"/>
                  </a:cubicBezTo>
                  <a:cubicBezTo>
                    <a:pt x="104" y="35"/>
                    <a:pt x="102" y="10"/>
                    <a:pt x="83" y="3"/>
                  </a:cubicBezTo>
                  <a:cubicBezTo>
                    <a:pt x="78" y="1"/>
                    <a:pt x="72" y="3"/>
                    <a:pt x="65" y="1"/>
                  </a:cubicBezTo>
                  <a:cubicBezTo>
                    <a:pt x="58" y="0"/>
                    <a:pt x="58" y="0"/>
                    <a:pt x="48" y="2"/>
                  </a:cubicBezTo>
                  <a:cubicBezTo>
                    <a:pt x="40" y="4"/>
                    <a:pt x="24" y="7"/>
                    <a:pt x="17" y="10"/>
                  </a:cubicBezTo>
                  <a:cubicBezTo>
                    <a:pt x="7" y="16"/>
                    <a:pt x="5" y="21"/>
                    <a:pt x="1" y="31"/>
                  </a:cubicBezTo>
                  <a:cubicBezTo>
                    <a:pt x="2" y="38"/>
                    <a:pt x="3" y="41"/>
                    <a:pt x="3" y="47"/>
                  </a:cubicBezTo>
                  <a:cubicBezTo>
                    <a:pt x="3" y="53"/>
                    <a:pt x="0" y="57"/>
                    <a:pt x="5" y="64"/>
                  </a:cubicBezTo>
                  <a:cubicBezTo>
                    <a:pt x="10" y="70"/>
                    <a:pt x="7" y="68"/>
                    <a:pt x="7" y="76"/>
                  </a:cubicBezTo>
                  <a:cubicBezTo>
                    <a:pt x="7" y="84"/>
                    <a:pt x="9" y="84"/>
                    <a:pt x="14" y="90"/>
                  </a:cubicBezTo>
                  <a:cubicBezTo>
                    <a:pt x="18" y="96"/>
                    <a:pt x="17" y="96"/>
                    <a:pt x="19" y="101"/>
                  </a:cubicBezTo>
                  <a:cubicBezTo>
                    <a:pt x="21" y="107"/>
                    <a:pt x="18" y="105"/>
                    <a:pt x="22" y="112"/>
                  </a:cubicBezTo>
                  <a:cubicBezTo>
                    <a:pt x="26" y="119"/>
                    <a:pt x="31" y="128"/>
                    <a:pt x="37" y="135"/>
                  </a:cubicBezTo>
                  <a:cubicBezTo>
                    <a:pt x="44" y="143"/>
                    <a:pt x="45" y="145"/>
                    <a:pt x="50" y="147"/>
                  </a:cubicBezTo>
                  <a:cubicBezTo>
                    <a:pt x="55" y="149"/>
                    <a:pt x="67" y="136"/>
                    <a:pt x="101" y="153"/>
                  </a:cubicBezTo>
                  <a:cubicBezTo>
                    <a:pt x="106" y="154"/>
                    <a:pt x="115" y="160"/>
                    <a:pt x="122" y="161"/>
                  </a:cubicBezTo>
                  <a:cubicBezTo>
                    <a:pt x="143" y="163"/>
                    <a:pt x="152" y="161"/>
                    <a:pt x="162" y="141"/>
                  </a:cubicBezTo>
                  <a:cubicBezTo>
                    <a:pt x="161" y="139"/>
                    <a:pt x="160" y="137"/>
                    <a:pt x="159" y="134"/>
                  </a:cubicBezTo>
                  <a:cubicBezTo>
                    <a:pt x="151" y="113"/>
                    <a:pt x="159" y="98"/>
                    <a:pt x="156" y="87"/>
                  </a:cubicBezTo>
                  <a:close/>
                  <a:moveTo>
                    <a:pt x="74" y="163"/>
                  </a:moveTo>
                  <a:cubicBezTo>
                    <a:pt x="76" y="162"/>
                    <a:pt x="77" y="161"/>
                    <a:pt x="78" y="160"/>
                  </a:cubicBezTo>
                  <a:cubicBezTo>
                    <a:pt x="76" y="161"/>
                    <a:pt x="75" y="162"/>
                    <a:pt x="74" y="163"/>
                  </a:cubicBezTo>
                  <a:close/>
                </a:path>
              </a:pathLst>
            </a:custGeom>
            <a:solidFill>
              <a:srgbClr val="63A1CB"/>
            </a:solidFill>
            <a:ln w="9525">
              <a:noFill/>
              <a:round/>
              <a:headEnd/>
              <a:tailEnd/>
            </a:ln>
          </p:spPr>
          <p:txBody>
            <a:bodyPr/>
            <a:lstStyle/>
            <a:p>
              <a:endParaRPr lang="hu-HU"/>
            </a:p>
          </p:txBody>
        </p:sp>
        <p:sp>
          <p:nvSpPr>
            <p:cNvPr id="37252" name="Freeform 247"/>
            <p:cNvSpPr>
              <a:spLocks/>
            </p:cNvSpPr>
            <p:nvPr/>
          </p:nvSpPr>
          <p:spPr bwMode="auto">
            <a:xfrm>
              <a:off x="3391" y="334"/>
              <a:ext cx="71" cy="46"/>
            </a:xfrm>
            <a:custGeom>
              <a:avLst/>
              <a:gdLst>
                <a:gd name="T0" fmla="*/ 56 w 57"/>
                <a:gd name="T1" fmla="*/ 12 h 35"/>
                <a:gd name="T2" fmla="*/ 41 w 57"/>
                <a:gd name="T3" fmla="*/ 12 h 35"/>
                <a:gd name="T4" fmla="*/ 30 w 57"/>
                <a:gd name="T5" fmla="*/ 18 h 35"/>
                <a:gd name="T6" fmla="*/ 28 w 57"/>
                <a:gd name="T7" fmla="*/ 30 h 35"/>
                <a:gd name="T8" fmla="*/ 30 w 57"/>
                <a:gd name="T9" fmla="*/ 35 h 35"/>
                <a:gd name="T10" fmla="*/ 22 w 57"/>
                <a:gd name="T11" fmla="*/ 33 h 35"/>
                <a:gd name="T12" fmla="*/ 14 w 57"/>
                <a:gd name="T13" fmla="*/ 30 h 35"/>
                <a:gd name="T14" fmla="*/ 0 w 57"/>
                <a:gd name="T15" fmla="*/ 26 h 35"/>
                <a:gd name="T16" fmla="*/ 10 w 57"/>
                <a:gd name="T17" fmla="*/ 16 h 35"/>
                <a:gd name="T18" fmla="*/ 28 w 57"/>
                <a:gd name="T19" fmla="*/ 7 h 35"/>
                <a:gd name="T20" fmla="*/ 57 w 57"/>
                <a:gd name="T21" fmla="*/ 3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5"/>
                <a:gd name="T35" fmla="*/ 57 w 5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5">
                  <a:moveTo>
                    <a:pt x="56" y="12"/>
                  </a:moveTo>
                  <a:cubicBezTo>
                    <a:pt x="53" y="9"/>
                    <a:pt x="45" y="11"/>
                    <a:pt x="41" y="12"/>
                  </a:cubicBezTo>
                  <a:cubicBezTo>
                    <a:pt x="38" y="13"/>
                    <a:pt x="33" y="15"/>
                    <a:pt x="30" y="18"/>
                  </a:cubicBezTo>
                  <a:cubicBezTo>
                    <a:pt x="27" y="22"/>
                    <a:pt x="27" y="26"/>
                    <a:pt x="28" y="30"/>
                  </a:cubicBezTo>
                  <a:cubicBezTo>
                    <a:pt x="29" y="32"/>
                    <a:pt x="30" y="34"/>
                    <a:pt x="30" y="35"/>
                  </a:cubicBezTo>
                  <a:cubicBezTo>
                    <a:pt x="27" y="35"/>
                    <a:pt x="25" y="34"/>
                    <a:pt x="22" y="33"/>
                  </a:cubicBezTo>
                  <a:cubicBezTo>
                    <a:pt x="19" y="32"/>
                    <a:pt x="16" y="31"/>
                    <a:pt x="14" y="30"/>
                  </a:cubicBezTo>
                  <a:cubicBezTo>
                    <a:pt x="9" y="29"/>
                    <a:pt x="4" y="27"/>
                    <a:pt x="0" y="26"/>
                  </a:cubicBezTo>
                  <a:cubicBezTo>
                    <a:pt x="2" y="22"/>
                    <a:pt x="5" y="19"/>
                    <a:pt x="10" y="16"/>
                  </a:cubicBezTo>
                  <a:cubicBezTo>
                    <a:pt x="16" y="13"/>
                    <a:pt x="22" y="10"/>
                    <a:pt x="28" y="7"/>
                  </a:cubicBezTo>
                  <a:cubicBezTo>
                    <a:pt x="36" y="4"/>
                    <a:pt x="48" y="0"/>
                    <a:pt x="57" y="3"/>
                  </a:cubicBezTo>
                </a:path>
              </a:pathLst>
            </a:custGeom>
            <a:solidFill>
              <a:srgbClr val="EE6C4E"/>
            </a:solidFill>
            <a:ln w="9525">
              <a:noFill/>
              <a:round/>
              <a:headEnd/>
              <a:tailEnd/>
            </a:ln>
          </p:spPr>
          <p:txBody>
            <a:bodyPr/>
            <a:lstStyle/>
            <a:p>
              <a:endParaRPr lang="hu-HU"/>
            </a:p>
          </p:txBody>
        </p:sp>
        <p:sp>
          <p:nvSpPr>
            <p:cNvPr id="37253" name="Freeform 248"/>
            <p:cNvSpPr>
              <a:spLocks/>
            </p:cNvSpPr>
            <p:nvPr/>
          </p:nvSpPr>
          <p:spPr bwMode="auto">
            <a:xfrm>
              <a:off x="3031" y="684"/>
              <a:ext cx="356" cy="332"/>
            </a:xfrm>
            <a:custGeom>
              <a:avLst/>
              <a:gdLst>
                <a:gd name="T0" fmla="*/ 282 w 287"/>
                <a:gd name="T1" fmla="*/ 217 h 251"/>
                <a:gd name="T2" fmla="*/ 265 w 287"/>
                <a:gd name="T3" fmla="*/ 189 h 251"/>
                <a:gd name="T4" fmla="*/ 243 w 287"/>
                <a:gd name="T5" fmla="*/ 139 h 251"/>
                <a:gd name="T6" fmla="*/ 231 w 287"/>
                <a:gd name="T7" fmla="*/ 110 h 251"/>
                <a:gd name="T8" fmla="*/ 134 w 287"/>
                <a:gd name="T9" fmla="*/ 81 h 251"/>
                <a:gd name="T10" fmla="*/ 117 w 287"/>
                <a:gd name="T11" fmla="*/ 66 h 251"/>
                <a:gd name="T12" fmla="*/ 95 w 287"/>
                <a:gd name="T13" fmla="*/ 36 h 251"/>
                <a:gd name="T14" fmla="*/ 94 w 287"/>
                <a:gd name="T15" fmla="*/ 32 h 251"/>
                <a:gd name="T16" fmla="*/ 91 w 287"/>
                <a:gd name="T17" fmla="*/ 28 h 251"/>
                <a:gd name="T18" fmla="*/ 19 w 287"/>
                <a:gd name="T19" fmla="*/ 35 h 251"/>
                <a:gd name="T20" fmla="*/ 27 w 287"/>
                <a:gd name="T21" fmla="*/ 23 h 251"/>
                <a:gd name="T22" fmla="*/ 0 w 287"/>
                <a:gd name="T23" fmla="*/ 45 h 251"/>
                <a:gd name="T24" fmla="*/ 0 w 287"/>
                <a:gd name="T25" fmla="*/ 46 h 251"/>
                <a:gd name="T26" fmla="*/ 38 w 287"/>
                <a:gd name="T27" fmla="*/ 56 h 251"/>
                <a:gd name="T28" fmla="*/ 85 w 287"/>
                <a:gd name="T29" fmla="*/ 89 h 251"/>
                <a:gd name="T30" fmla="*/ 21 w 287"/>
                <a:gd name="T31" fmla="*/ 61 h 251"/>
                <a:gd name="T32" fmla="*/ 10 w 287"/>
                <a:gd name="T33" fmla="*/ 70 h 251"/>
                <a:gd name="T34" fmla="*/ 27 w 287"/>
                <a:gd name="T35" fmla="*/ 89 h 251"/>
                <a:gd name="T36" fmla="*/ 32 w 287"/>
                <a:gd name="T37" fmla="*/ 100 h 251"/>
                <a:gd name="T38" fmla="*/ 41 w 287"/>
                <a:gd name="T39" fmla="*/ 115 h 251"/>
                <a:gd name="T40" fmla="*/ 54 w 287"/>
                <a:gd name="T41" fmla="*/ 130 h 251"/>
                <a:gd name="T42" fmla="*/ 58 w 287"/>
                <a:gd name="T43" fmla="*/ 145 h 251"/>
                <a:gd name="T44" fmla="*/ 62 w 287"/>
                <a:gd name="T45" fmla="*/ 155 h 251"/>
                <a:gd name="T46" fmla="*/ 73 w 287"/>
                <a:gd name="T47" fmla="*/ 159 h 251"/>
                <a:gd name="T48" fmla="*/ 89 w 287"/>
                <a:gd name="T49" fmla="*/ 158 h 251"/>
                <a:gd name="T50" fmla="*/ 99 w 287"/>
                <a:gd name="T51" fmla="*/ 181 h 251"/>
                <a:gd name="T52" fmla="*/ 110 w 287"/>
                <a:gd name="T53" fmla="*/ 185 h 251"/>
                <a:gd name="T54" fmla="*/ 119 w 287"/>
                <a:gd name="T55" fmla="*/ 188 h 251"/>
                <a:gd name="T56" fmla="*/ 135 w 287"/>
                <a:gd name="T57" fmla="*/ 189 h 251"/>
                <a:gd name="T58" fmla="*/ 146 w 287"/>
                <a:gd name="T59" fmla="*/ 201 h 251"/>
                <a:gd name="T60" fmla="*/ 151 w 287"/>
                <a:gd name="T61" fmla="*/ 215 h 251"/>
                <a:gd name="T62" fmla="*/ 164 w 287"/>
                <a:gd name="T63" fmla="*/ 234 h 251"/>
                <a:gd name="T64" fmla="*/ 183 w 287"/>
                <a:gd name="T65" fmla="*/ 235 h 251"/>
                <a:gd name="T66" fmla="*/ 191 w 287"/>
                <a:gd name="T67" fmla="*/ 239 h 251"/>
                <a:gd name="T68" fmla="*/ 219 w 287"/>
                <a:gd name="T69" fmla="*/ 242 h 251"/>
                <a:gd name="T70" fmla="*/ 267 w 287"/>
                <a:gd name="T71" fmla="*/ 249 h 251"/>
                <a:gd name="T72" fmla="*/ 282 w 287"/>
                <a:gd name="T73" fmla="*/ 217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251"/>
                <a:gd name="T113" fmla="*/ 287 w 287"/>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251">
                  <a:moveTo>
                    <a:pt x="282" y="217"/>
                  </a:moveTo>
                  <a:cubicBezTo>
                    <a:pt x="276" y="210"/>
                    <a:pt x="275" y="201"/>
                    <a:pt x="265" y="189"/>
                  </a:cubicBezTo>
                  <a:cubicBezTo>
                    <a:pt x="255" y="177"/>
                    <a:pt x="247" y="147"/>
                    <a:pt x="243" y="139"/>
                  </a:cubicBezTo>
                  <a:cubicBezTo>
                    <a:pt x="239" y="132"/>
                    <a:pt x="236" y="124"/>
                    <a:pt x="231" y="110"/>
                  </a:cubicBezTo>
                  <a:cubicBezTo>
                    <a:pt x="179" y="119"/>
                    <a:pt x="139" y="86"/>
                    <a:pt x="134" y="81"/>
                  </a:cubicBezTo>
                  <a:cubicBezTo>
                    <a:pt x="135" y="85"/>
                    <a:pt x="115" y="62"/>
                    <a:pt x="117" y="66"/>
                  </a:cubicBezTo>
                  <a:cubicBezTo>
                    <a:pt x="117" y="66"/>
                    <a:pt x="103" y="58"/>
                    <a:pt x="95" y="36"/>
                  </a:cubicBezTo>
                  <a:cubicBezTo>
                    <a:pt x="95" y="35"/>
                    <a:pt x="94" y="34"/>
                    <a:pt x="94" y="32"/>
                  </a:cubicBezTo>
                  <a:cubicBezTo>
                    <a:pt x="93" y="31"/>
                    <a:pt x="92" y="29"/>
                    <a:pt x="91" y="28"/>
                  </a:cubicBezTo>
                  <a:cubicBezTo>
                    <a:pt x="73" y="0"/>
                    <a:pt x="42" y="25"/>
                    <a:pt x="19" y="35"/>
                  </a:cubicBezTo>
                  <a:cubicBezTo>
                    <a:pt x="27" y="23"/>
                    <a:pt x="27" y="23"/>
                    <a:pt x="27" y="23"/>
                  </a:cubicBezTo>
                  <a:cubicBezTo>
                    <a:pt x="19" y="30"/>
                    <a:pt x="5" y="35"/>
                    <a:pt x="0" y="45"/>
                  </a:cubicBezTo>
                  <a:cubicBezTo>
                    <a:pt x="0" y="46"/>
                    <a:pt x="0" y="46"/>
                    <a:pt x="0" y="46"/>
                  </a:cubicBezTo>
                  <a:cubicBezTo>
                    <a:pt x="8" y="45"/>
                    <a:pt x="20" y="46"/>
                    <a:pt x="38" y="56"/>
                  </a:cubicBezTo>
                  <a:cubicBezTo>
                    <a:pt x="69" y="73"/>
                    <a:pt x="85" y="89"/>
                    <a:pt x="85" y="89"/>
                  </a:cubicBezTo>
                  <a:cubicBezTo>
                    <a:pt x="66" y="80"/>
                    <a:pt x="44" y="62"/>
                    <a:pt x="21" y="61"/>
                  </a:cubicBezTo>
                  <a:cubicBezTo>
                    <a:pt x="14" y="60"/>
                    <a:pt x="8" y="65"/>
                    <a:pt x="10" y="70"/>
                  </a:cubicBezTo>
                  <a:cubicBezTo>
                    <a:pt x="13" y="77"/>
                    <a:pt x="25" y="86"/>
                    <a:pt x="27" y="89"/>
                  </a:cubicBezTo>
                  <a:cubicBezTo>
                    <a:pt x="30" y="94"/>
                    <a:pt x="29" y="97"/>
                    <a:pt x="32" y="100"/>
                  </a:cubicBezTo>
                  <a:cubicBezTo>
                    <a:pt x="35" y="103"/>
                    <a:pt x="34" y="110"/>
                    <a:pt x="41" y="115"/>
                  </a:cubicBezTo>
                  <a:cubicBezTo>
                    <a:pt x="48" y="120"/>
                    <a:pt x="48" y="123"/>
                    <a:pt x="54" y="130"/>
                  </a:cubicBezTo>
                  <a:cubicBezTo>
                    <a:pt x="59" y="138"/>
                    <a:pt x="55" y="140"/>
                    <a:pt x="58" y="145"/>
                  </a:cubicBezTo>
                  <a:cubicBezTo>
                    <a:pt x="61" y="150"/>
                    <a:pt x="62" y="155"/>
                    <a:pt x="62" y="155"/>
                  </a:cubicBezTo>
                  <a:cubicBezTo>
                    <a:pt x="73" y="159"/>
                    <a:pt x="73" y="159"/>
                    <a:pt x="73" y="159"/>
                  </a:cubicBezTo>
                  <a:cubicBezTo>
                    <a:pt x="73" y="159"/>
                    <a:pt x="81" y="158"/>
                    <a:pt x="89" y="158"/>
                  </a:cubicBezTo>
                  <a:cubicBezTo>
                    <a:pt x="97" y="158"/>
                    <a:pt x="94" y="169"/>
                    <a:pt x="99" y="181"/>
                  </a:cubicBezTo>
                  <a:cubicBezTo>
                    <a:pt x="105" y="192"/>
                    <a:pt x="99" y="181"/>
                    <a:pt x="110" y="185"/>
                  </a:cubicBezTo>
                  <a:cubicBezTo>
                    <a:pt x="120" y="188"/>
                    <a:pt x="119" y="188"/>
                    <a:pt x="119" y="188"/>
                  </a:cubicBezTo>
                  <a:cubicBezTo>
                    <a:pt x="119" y="188"/>
                    <a:pt x="128" y="189"/>
                    <a:pt x="135" y="189"/>
                  </a:cubicBezTo>
                  <a:cubicBezTo>
                    <a:pt x="141" y="189"/>
                    <a:pt x="141" y="197"/>
                    <a:pt x="146" y="201"/>
                  </a:cubicBezTo>
                  <a:cubicBezTo>
                    <a:pt x="151" y="205"/>
                    <a:pt x="148" y="212"/>
                    <a:pt x="151" y="215"/>
                  </a:cubicBezTo>
                  <a:cubicBezTo>
                    <a:pt x="154" y="218"/>
                    <a:pt x="154" y="224"/>
                    <a:pt x="164" y="234"/>
                  </a:cubicBezTo>
                  <a:cubicBezTo>
                    <a:pt x="173" y="244"/>
                    <a:pt x="172" y="237"/>
                    <a:pt x="183" y="235"/>
                  </a:cubicBezTo>
                  <a:cubicBezTo>
                    <a:pt x="190" y="234"/>
                    <a:pt x="190" y="236"/>
                    <a:pt x="191" y="239"/>
                  </a:cubicBezTo>
                  <a:cubicBezTo>
                    <a:pt x="198" y="238"/>
                    <a:pt x="211" y="244"/>
                    <a:pt x="219" y="242"/>
                  </a:cubicBezTo>
                  <a:cubicBezTo>
                    <a:pt x="234" y="239"/>
                    <a:pt x="253" y="248"/>
                    <a:pt x="267" y="249"/>
                  </a:cubicBezTo>
                  <a:cubicBezTo>
                    <a:pt x="287" y="251"/>
                    <a:pt x="280" y="232"/>
                    <a:pt x="282" y="217"/>
                  </a:cubicBezTo>
                  <a:close/>
                </a:path>
              </a:pathLst>
            </a:custGeom>
            <a:solidFill>
              <a:srgbClr val="63A1CB"/>
            </a:solidFill>
            <a:ln w="9525">
              <a:noFill/>
              <a:round/>
              <a:headEnd/>
              <a:tailEnd/>
            </a:ln>
          </p:spPr>
          <p:txBody>
            <a:bodyPr/>
            <a:lstStyle/>
            <a:p>
              <a:endParaRPr lang="hu-HU"/>
            </a:p>
          </p:txBody>
        </p:sp>
        <p:sp>
          <p:nvSpPr>
            <p:cNvPr id="37254" name="Freeform 249"/>
            <p:cNvSpPr>
              <a:spLocks/>
            </p:cNvSpPr>
            <p:nvPr/>
          </p:nvSpPr>
          <p:spPr bwMode="auto">
            <a:xfrm>
              <a:off x="2947" y="564"/>
              <a:ext cx="61" cy="72"/>
            </a:xfrm>
            <a:custGeom>
              <a:avLst/>
              <a:gdLst>
                <a:gd name="T0" fmla="*/ 49 w 49"/>
                <a:gd name="T1" fmla="*/ 0 h 54"/>
                <a:gd name="T2" fmla="*/ 15 w 49"/>
                <a:gd name="T3" fmla="*/ 54 h 54"/>
                <a:gd name="T4" fmla="*/ 49 w 49"/>
                <a:gd name="T5" fmla="*/ 0 h 54"/>
                <a:gd name="T6" fmla="*/ 0 60000 65536"/>
                <a:gd name="T7" fmla="*/ 0 60000 65536"/>
                <a:gd name="T8" fmla="*/ 0 60000 65536"/>
                <a:gd name="T9" fmla="*/ 0 w 49"/>
                <a:gd name="T10" fmla="*/ 0 h 54"/>
                <a:gd name="T11" fmla="*/ 49 w 49"/>
                <a:gd name="T12" fmla="*/ 54 h 54"/>
              </a:gdLst>
              <a:ahLst/>
              <a:cxnLst>
                <a:cxn ang="T6">
                  <a:pos x="T0" y="T1"/>
                </a:cxn>
                <a:cxn ang="T7">
                  <a:pos x="T2" y="T3"/>
                </a:cxn>
                <a:cxn ang="T8">
                  <a:pos x="T4" y="T5"/>
                </a:cxn>
              </a:cxnLst>
              <a:rect l="T9" t="T10" r="T11" b="T12"/>
              <a:pathLst>
                <a:path w="49" h="54">
                  <a:moveTo>
                    <a:pt x="49" y="0"/>
                  </a:moveTo>
                  <a:cubicBezTo>
                    <a:pt x="32" y="4"/>
                    <a:pt x="0" y="14"/>
                    <a:pt x="15" y="54"/>
                  </a:cubicBezTo>
                  <a:cubicBezTo>
                    <a:pt x="12" y="34"/>
                    <a:pt x="20" y="9"/>
                    <a:pt x="49" y="0"/>
                  </a:cubicBezTo>
                  <a:close/>
                </a:path>
              </a:pathLst>
            </a:custGeom>
            <a:solidFill>
              <a:srgbClr val="FFFFFF"/>
            </a:solidFill>
            <a:ln w="9525">
              <a:noFill/>
              <a:round/>
              <a:headEnd/>
              <a:tailEnd/>
            </a:ln>
          </p:spPr>
          <p:txBody>
            <a:bodyPr/>
            <a:lstStyle/>
            <a:p>
              <a:endParaRPr lang="hu-HU"/>
            </a:p>
          </p:txBody>
        </p:sp>
        <p:sp>
          <p:nvSpPr>
            <p:cNvPr id="37255" name="Freeform 250"/>
            <p:cNvSpPr>
              <a:spLocks/>
            </p:cNvSpPr>
            <p:nvPr/>
          </p:nvSpPr>
          <p:spPr bwMode="auto">
            <a:xfrm>
              <a:off x="3480" y="412"/>
              <a:ext cx="104" cy="190"/>
            </a:xfrm>
            <a:custGeom>
              <a:avLst/>
              <a:gdLst>
                <a:gd name="T0" fmla="*/ 13 w 83"/>
                <a:gd name="T1" fmla="*/ 9 h 143"/>
                <a:gd name="T2" fmla="*/ 0 w 83"/>
                <a:gd name="T3" fmla="*/ 0 h 143"/>
                <a:gd name="T4" fmla="*/ 2 w 83"/>
                <a:gd name="T5" fmla="*/ 6 h 143"/>
                <a:gd name="T6" fmla="*/ 37 w 83"/>
                <a:gd name="T7" fmla="*/ 49 h 143"/>
                <a:gd name="T8" fmla="*/ 47 w 83"/>
                <a:gd name="T9" fmla="*/ 85 h 143"/>
                <a:gd name="T10" fmla="*/ 62 w 83"/>
                <a:gd name="T11" fmla="*/ 137 h 143"/>
                <a:gd name="T12" fmla="*/ 62 w 83"/>
                <a:gd name="T13" fmla="*/ 142 h 143"/>
                <a:gd name="T14" fmla="*/ 62 w 83"/>
                <a:gd name="T15" fmla="*/ 143 h 143"/>
                <a:gd name="T16" fmla="*/ 83 w 83"/>
                <a:gd name="T17" fmla="*/ 114 h 143"/>
                <a:gd name="T18" fmla="*/ 13 w 83"/>
                <a:gd name="T19" fmla="*/ 9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43"/>
                <a:gd name="T32" fmla="*/ 83 w 83"/>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43">
                  <a:moveTo>
                    <a:pt x="13" y="9"/>
                  </a:moveTo>
                  <a:cubicBezTo>
                    <a:pt x="9" y="6"/>
                    <a:pt x="4" y="3"/>
                    <a:pt x="0" y="0"/>
                  </a:cubicBezTo>
                  <a:cubicBezTo>
                    <a:pt x="2" y="6"/>
                    <a:pt x="2" y="6"/>
                    <a:pt x="2" y="6"/>
                  </a:cubicBezTo>
                  <a:cubicBezTo>
                    <a:pt x="16" y="20"/>
                    <a:pt x="28" y="32"/>
                    <a:pt x="37" y="49"/>
                  </a:cubicBezTo>
                  <a:cubicBezTo>
                    <a:pt x="44" y="61"/>
                    <a:pt x="46" y="73"/>
                    <a:pt x="47" y="85"/>
                  </a:cubicBezTo>
                  <a:cubicBezTo>
                    <a:pt x="60" y="103"/>
                    <a:pt x="66" y="121"/>
                    <a:pt x="62" y="137"/>
                  </a:cubicBezTo>
                  <a:cubicBezTo>
                    <a:pt x="62" y="142"/>
                    <a:pt x="62" y="142"/>
                    <a:pt x="62" y="142"/>
                  </a:cubicBezTo>
                  <a:cubicBezTo>
                    <a:pt x="62" y="143"/>
                    <a:pt x="62" y="143"/>
                    <a:pt x="62" y="143"/>
                  </a:cubicBezTo>
                  <a:cubicBezTo>
                    <a:pt x="73" y="138"/>
                    <a:pt x="78" y="130"/>
                    <a:pt x="83" y="114"/>
                  </a:cubicBezTo>
                  <a:cubicBezTo>
                    <a:pt x="76" y="91"/>
                    <a:pt x="60" y="43"/>
                    <a:pt x="13" y="9"/>
                  </a:cubicBezTo>
                  <a:close/>
                </a:path>
              </a:pathLst>
            </a:custGeom>
            <a:solidFill>
              <a:srgbClr val="F5BAC3"/>
            </a:solidFill>
            <a:ln w="9525">
              <a:noFill/>
              <a:round/>
              <a:headEnd/>
              <a:tailEnd/>
            </a:ln>
          </p:spPr>
          <p:txBody>
            <a:bodyPr/>
            <a:lstStyle/>
            <a:p>
              <a:endParaRPr lang="hu-HU"/>
            </a:p>
          </p:txBody>
        </p:sp>
        <p:sp>
          <p:nvSpPr>
            <p:cNvPr id="37256" name="Freeform 251"/>
            <p:cNvSpPr>
              <a:spLocks/>
            </p:cNvSpPr>
            <p:nvPr/>
          </p:nvSpPr>
          <p:spPr bwMode="auto">
            <a:xfrm>
              <a:off x="3350" y="368"/>
              <a:ext cx="58" cy="61"/>
            </a:xfrm>
            <a:custGeom>
              <a:avLst/>
              <a:gdLst>
                <a:gd name="T0" fmla="*/ 30 w 47"/>
                <a:gd name="T1" fmla="*/ 0 h 46"/>
                <a:gd name="T2" fmla="*/ 30 w 47"/>
                <a:gd name="T3" fmla="*/ 0 h 46"/>
                <a:gd name="T4" fmla="*/ 0 w 47"/>
                <a:gd name="T5" fmla="*/ 46 h 46"/>
                <a:gd name="T6" fmla="*/ 1 w 47"/>
                <a:gd name="T7" fmla="*/ 46 h 46"/>
                <a:gd name="T8" fmla="*/ 16 w 47"/>
                <a:gd name="T9" fmla="*/ 46 h 46"/>
                <a:gd name="T10" fmla="*/ 20 w 47"/>
                <a:gd name="T11" fmla="*/ 34 h 46"/>
                <a:gd name="T12" fmla="*/ 47 w 47"/>
                <a:gd name="T13" fmla="*/ 4 h 46"/>
                <a:gd name="T14" fmla="*/ 30 w 47"/>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6"/>
                <a:gd name="T26" fmla="*/ 47 w 47"/>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6">
                  <a:moveTo>
                    <a:pt x="30" y="0"/>
                  </a:moveTo>
                  <a:cubicBezTo>
                    <a:pt x="30" y="0"/>
                    <a:pt x="30" y="0"/>
                    <a:pt x="30" y="0"/>
                  </a:cubicBezTo>
                  <a:cubicBezTo>
                    <a:pt x="19" y="10"/>
                    <a:pt x="8" y="25"/>
                    <a:pt x="0" y="46"/>
                  </a:cubicBezTo>
                  <a:cubicBezTo>
                    <a:pt x="1" y="46"/>
                    <a:pt x="1" y="46"/>
                    <a:pt x="1" y="46"/>
                  </a:cubicBezTo>
                  <a:cubicBezTo>
                    <a:pt x="5" y="45"/>
                    <a:pt x="6" y="45"/>
                    <a:pt x="16" y="46"/>
                  </a:cubicBezTo>
                  <a:cubicBezTo>
                    <a:pt x="17" y="42"/>
                    <a:pt x="18" y="38"/>
                    <a:pt x="20" y="34"/>
                  </a:cubicBezTo>
                  <a:cubicBezTo>
                    <a:pt x="24" y="22"/>
                    <a:pt x="37" y="13"/>
                    <a:pt x="47" y="4"/>
                  </a:cubicBezTo>
                  <a:cubicBezTo>
                    <a:pt x="36" y="1"/>
                    <a:pt x="30" y="0"/>
                    <a:pt x="30" y="0"/>
                  </a:cubicBezTo>
                  <a:close/>
                </a:path>
              </a:pathLst>
            </a:custGeom>
            <a:solidFill>
              <a:srgbClr val="F5BAC3"/>
            </a:solidFill>
            <a:ln w="9525">
              <a:noFill/>
              <a:round/>
              <a:headEnd/>
              <a:tailEnd/>
            </a:ln>
          </p:spPr>
          <p:txBody>
            <a:bodyPr/>
            <a:lstStyle/>
            <a:p>
              <a:endParaRPr lang="hu-HU"/>
            </a:p>
          </p:txBody>
        </p:sp>
        <p:sp>
          <p:nvSpPr>
            <p:cNvPr id="37257" name="Freeform 252"/>
            <p:cNvSpPr>
              <a:spLocks/>
            </p:cNvSpPr>
            <p:nvPr/>
          </p:nvSpPr>
          <p:spPr bwMode="auto">
            <a:xfrm>
              <a:off x="3456" y="458"/>
              <a:ext cx="138" cy="214"/>
            </a:xfrm>
            <a:custGeom>
              <a:avLst/>
              <a:gdLst>
                <a:gd name="T0" fmla="*/ 0 w 111"/>
                <a:gd name="T1" fmla="*/ 0 h 161"/>
                <a:gd name="T2" fmla="*/ 75 w 111"/>
                <a:gd name="T3" fmla="*/ 92 h 161"/>
                <a:gd name="T4" fmla="*/ 75 w 111"/>
                <a:gd name="T5" fmla="*/ 96 h 161"/>
                <a:gd name="T6" fmla="*/ 75 w 111"/>
                <a:gd name="T7" fmla="*/ 101 h 161"/>
                <a:gd name="T8" fmla="*/ 79 w 111"/>
                <a:gd name="T9" fmla="*/ 116 h 161"/>
                <a:gd name="T10" fmla="*/ 87 w 111"/>
                <a:gd name="T11" fmla="*/ 129 h 161"/>
                <a:gd name="T12" fmla="*/ 107 w 111"/>
                <a:gd name="T13" fmla="*/ 161 h 161"/>
                <a:gd name="T14" fmla="*/ 111 w 111"/>
                <a:gd name="T15" fmla="*/ 159 h 161"/>
                <a:gd name="T16" fmla="*/ 91 w 111"/>
                <a:gd name="T17" fmla="*/ 127 h 161"/>
                <a:gd name="T18" fmla="*/ 83 w 111"/>
                <a:gd name="T19" fmla="*/ 114 h 161"/>
                <a:gd name="T20" fmla="*/ 79 w 111"/>
                <a:gd name="T21" fmla="*/ 96 h 161"/>
                <a:gd name="T22" fmla="*/ 79 w 111"/>
                <a:gd name="T23" fmla="*/ 92 h 161"/>
                <a:gd name="T24" fmla="*/ 0 w 111"/>
                <a:gd name="T25" fmla="*/ 0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61"/>
                <a:gd name="T41" fmla="*/ 111 w 111"/>
                <a:gd name="T42" fmla="*/ 161 h 1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61">
                  <a:moveTo>
                    <a:pt x="0" y="0"/>
                  </a:moveTo>
                  <a:cubicBezTo>
                    <a:pt x="13" y="7"/>
                    <a:pt x="73" y="45"/>
                    <a:pt x="75" y="92"/>
                  </a:cubicBezTo>
                  <a:cubicBezTo>
                    <a:pt x="75" y="92"/>
                    <a:pt x="75" y="96"/>
                    <a:pt x="75" y="96"/>
                  </a:cubicBezTo>
                  <a:cubicBezTo>
                    <a:pt x="75" y="97"/>
                    <a:pt x="75" y="99"/>
                    <a:pt x="75" y="101"/>
                  </a:cubicBezTo>
                  <a:cubicBezTo>
                    <a:pt x="75" y="105"/>
                    <a:pt x="76" y="111"/>
                    <a:pt x="79" y="116"/>
                  </a:cubicBezTo>
                  <a:cubicBezTo>
                    <a:pt x="87" y="129"/>
                    <a:pt x="87" y="129"/>
                    <a:pt x="87" y="129"/>
                  </a:cubicBezTo>
                  <a:cubicBezTo>
                    <a:pt x="94" y="140"/>
                    <a:pt x="103" y="153"/>
                    <a:pt x="107" y="161"/>
                  </a:cubicBezTo>
                  <a:cubicBezTo>
                    <a:pt x="111" y="159"/>
                    <a:pt x="111" y="159"/>
                    <a:pt x="111" y="159"/>
                  </a:cubicBezTo>
                  <a:cubicBezTo>
                    <a:pt x="106" y="151"/>
                    <a:pt x="98" y="138"/>
                    <a:pt x="91" y="127"/>
                  </a:cubicBezTo>
                  <a:cubicBezTo>
                    <a:pt x="83" y="114"/>
                    <a:pt x="83" y="114"/>
                    <a:pt x="83" y="114"/>
                  </a:cubicBezTo>
                  <a:cubicBezTo>
                    <a:pt x="79" y="108"/>
                    <a:pt x="79" y="102"/>
                    <a:pt x="79" y="96"/>
                  </a:cubicBezTo>
                  <a:cubicBezTo>
                    <a:pt x="79" y="92"/>
                    <a:pt x="79" y="92"/>
                    <a:pt x="79" y="92"/>
                  </a:cubicBezTo>
                  <a:cubicBezTo>
                    <a:pt x="77" y="43"/>
                    <a:pt x="13" y="7"/>
                    <a:pt x="0" y="0"/>
                  </a:cubicBezTo>
                  <a:close/>
                </a:path>
              </a:pathLst>
            </a:custGeom>
            <a:solidFill>
              <a:srgbClr val="F3AEB8"/>
            </a:solidFill>
            <a:ln w="9525">
              <a:noFill/>
              <a:round/>
              <a:headEnd/>
              <a:tailEnd/>
            </a:ln>
          </p:spPr>
          <p:txBody>
            <a:bodyPr/>
            <a:lstStyle/>
            <a:p>
              <a:endParaRPr lang="hu-HU"/>
            </a:p>
          </p:txBody>
        </p:sp>
        <p:sp>
          <p:nvSpPr>
            <p:cNvPr id="37258" name="Freeform 253"/>
            <p:cNvSpPr>
              <a:spLocks/>
            </p:cNvSpPr>
            <p:nvPr/>
          </p:nvSpPr>
          <p:spPr bwMode="auto">
            <a:xfrm>
              <a:off x="3422" y="828"/>
              <a:ext cx="68" cy="158"/>
            </a:xfrm>
            <a:custGeom>
              <a:avLst/>
              <a:gdLst>
                <a:gd name="T0" fmla="*/ 8 w 55"/>
                <a:gd name="T1" fmla="*/ 0 h 119"/>
                <a:gd name="T2" fmla="*/ 15 w 55"/>
                <a:gd name="T3" fmla="*/ 46 h 119"/>
                <a:gd name="T4" fmla="*/ 32 w 55"/>
                <a:gd name="T5" fmla="*/ 89 h 119"/>
                <a:gd name="T6" fmla="*/ 55 w 55"/>
                <a:gd name="T7" fmla="*/ 119 h 119"/>
                <a:gd name="T8" fmla="*/ 35 w 55"/>
                <a:gd name="T9" fmla="*/ 85 h 119"/>
                <a:gd name="T10" fmla="*/ 19 w 55"/>
                <a:gd name="T11" fmla="*/ 40 h 119"/>
                <a:gd name="T12" fmla="*/ 8 w 55"/>
                <a:gd name="T13" fmla="*/ 0 h 119"/>
                <a:gd name="T14" fmla="*/ 0 60000 65536"/>
                <a:gd name="T15" fmla="*/ 0 60000 65536"/>
                <a:gd name="T16" fmla="*/ 0 60000 65536"/>
                <a:gd name="T17" fmla="*/ 0 60000 65536"/>
                <a:gd name="T18" fmla="*/ 0 60000 65536"/>
                <a:gd name="T19" fmla="*/ 0 60000 65536"/>
                <a:gd name="T20" fmla="*/ 0 60000 65536"/>
                <a:gd name="T21" fmla="*/ 0 w 55"/>
                <a:gd name="T22" fmla="*/ 0 h 119"/>
                <a:gd name="T23" fmla="*/ 55 w 55"/>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19">
                  <a:moveTo>
                    <a:pt x="8" y="0"/>
                  </a:moveTo>
                  <a:cubicBezTo>
                    <a:pt x="0" y="21"/>
                    <a:pt x="7" y="30"/>
                    <a:pt x="15" y="46"/>
                  </a:cubicBezTo>
                  <a:cubicBezTo>
                    <a:pt x="24" y="63"/>
                    <a:pt x="23" y="80"/>
                    <a:pt x="32" y="89"/>
                  </a:cubicBezTo>
                  <a:cubicBezTo>
                    <a:pt x="41" y="98"/>
                    <a:pt x="51" y="112"/>
                    <a:pt x="55" y="119"/>
                  </a:cubicBezTo>
                  <a:cubicBezTo>
                    <a:pt x="50" y="113"/>
                    <a:pt x="41" y="92"/>
                    <a:pt x="35" y="85"/>
                  </a:cubicBezTo>
                  <a:cubicBezTo>
                    <a:pt x="29" y="79"/>
                    <a:pt x="24" y="47"/>
                    <a:pt x="19" y="40"/>
                  </a:cubicBezTo>
                  <a:cubicBezTo>
                    <a:pt x="15" y="34"/>
                    <a:pt x="5" y="19"/>
                    <a:pt x="8" y="0"/>
                  </a:cubicBezTo>
                  <a:close/>
                </a:path>
              </a:pathLst>
            </a:custGeom>
            <a:solidFill>
              <a:srgbClr val="FFFFFF"/>
            </a:solidFill>
            <a:ln w="9525">
              <a:noFill/>
              <a:round/>
              <a:headEnd/>
              <a:tailEnd/>
            </a:ln>
          </p:spPr>
          <p:txBody>
            <a:bodyPr/>
            <a:lstStyle/>
            <a:p>
              <a:endParaRPr lang="hu-HU"/>
            </a:p>
          </p:txBody>
        </p:sp>
        <p:sp>
          <p:nvSpPr>
            <p:cNvPr id="37259" name="Freeform 254"/>
            <p:cNvSpPr>
              <a:spLocks/>
            </p:cNvSpPr>
            <p:nvPr/>
          </p:nvSpPr>
          <p:spPr bwMode="auto">
            <a:xfrm>
              <a:off x="3318" y="859"/>
              <a:ext cx="44" cy="104"/>
            </a:xfrm>
            <a:custGeom>
              <a:avLst/>
              <a:gdLst>
                <a:gd name="T0" fmla="*/ 36 w 36"/>
                <a:gd name="T1" fmla="*/ 79 h 79"/>
                <a:gd name="T2" fmla="*/ 29 w 36"/>
                <a:gd name="T3" fmla="*/ 60 h 79"/>
                <a:gd name="T4" fmla="*/ 12 w 36"/>
                <a:gd name="T5" fmla="*/ 24 h 79"/>
                <a:gd name="T6" fmla="*/ 6 w 36"/>
                <a:gd name="T7" fmla="*/ 10 h 79"/>
                <a:gd name="T8" fmla="*/ 0 w 36"/>
                <a:gd name="T9" fmla="*/ 0 h 79"/>
                <a:gd name="T10" fmla="*/ 0 w 36"/>
                <a:gd name="T11" fmla="*/ 0 h 79"/>
                <a:gd name="T12" fmla="*/ 3 w 36"/>
                <a:gd name="T13" fmla="*/ 11 h 79"/>
                <a:gd name="T14" fmla="*/ 8 w 36"/>
                <a:gd name="T15" fmla="*/ 28 h 79"/>
                <a:gd name="T16" fmla="*/ 25 w 36"/>
                <a:gd name="T17" fmla="*/ 63 h 79"/>
                <a:gd name="T18" fmla="*/ 36 w 36"/>
                <a:gd name="T19" fmla="*/ 79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79"/>
                <a:gd name="T32" fmla="*/ 36 w 3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79">
                  <a:moveTo>
                    <a:pt x="36" y="79"/>
                  </a:moveTo>
                  <a:cubicBezTo>
                    <a:pt x="34" y="74"/>
                    <a:pt x="34" y="67"/>
                    <a:pt x="29" y="60"/>
                  </a:cubicBezTo>
                  <a:cubicBezTo>
                    <a:pt x="22" y="52"/>
                    <a:pt x="16" y="36"/>
                    <a:pt x="12" y="24"/>
                  </a:cubicBezTo>
                  <a:cubicBezTo>
                    <a:pt x="9" y="18"/>
                    <a:pt x="8" y="13"/>
                    <a:pt x="6" y="10"/>
                  </a:cubicBezTo>
                  <a:cubicBezTo>
                    <a:pt x="0" y="0"/>
                    <a:pt x="0" y="0"/>
                    <a:pt x="0" y="0"/>
                  </a:cubicBezTo>
                  <a:cubicBezTo>
                    <a:pt x="0" y="0"/>
                    <a:pt x="0" y="0"/>
                    <a:pt x="0" y="0"/>
                  </a:cubicBezTo>
                  <a:cubicBezTo>
                    <a:pt x="3" y="11"/>
                    <a:pt x="3" y="11"/>
                    <a:pt x="3" y="11"/>
                  </a:cubicBezTo>
                  <a:cubicBezTo>
                    <a:pt x="5" y="14"/>
                    <a:pt x="6" y="22"/>
                    <a:pt x="8" y="28"/>
                  </a:cubicBezTo>
                  <a:cubicBezTo>
                    <a:pt x="13" y="40"/>
                    <a:pt x="17" y="54"/>
                    <a:pt x="25" y="63"/>
                  </a:cubicBezTo>
                  <a:cubicBezTo>
                    <a:pt x="30" y="69"/>
                    <a:pt x="34" y="74"/>
                    <a:pt x="36" y="79"/>
                  </a:cubicBezTo>
                </a:path>
              </a:pathLst>
            </a:custGeom>
            <a:solidFill>
              <a:srgbClr val="2380B8"/>
            </a:solidFill>
            <a:ln w="9525">
              <a:noFill/>
              <a:round/>
              <a:headEnd/>
              <a:tailEnd/>
            </a:ln>
          </p:spPr>
          <p:txBody>
            <a:bodyPr/>
            <a:lstStyle/>
            <a:p>
              <a:endParaRPr lang="hu-HU"/>
            </a:p>
          </p:txBody>
        </p:sp>
        <p:sp>
          <p:nvSpPr>
            <p:cNvPr id="37260" name="Freeform 255"/>
            <p:cNvSpPr>
              <a:spLocks/>
            </p:cNvSpPr>
            <p:nvPr/>
          </p:nvSpPr>
          <p:spPr bwMode="auto">
            <a:xfrm>
              <a:off x="3268" y="971"/>
              <a:ext cx="119" cy="45"/>
            </a:xfrm>
            <a:custGeom>
              <a:avLst/>
              <a:gdLst>
                <a:gd name="T0" fmla="*/ 0 w 96"/>
                <a:gd name="T1" fmla="*/ 22 h 34"/>
                <a:gd name="T2" fmla="*/ 28 w 96"/>
                <a:gd name="T3" fmla="*/ 25 h 34"/>
                <a:gd name="T4" fmla="*/ 76 w 96"/>
                <a:gd name="T5" fmla="*/ 32 h 34"/>
                <a:gd name="T6" fmla="*/ 91 w 96"/>
                <a:gd name="T7" fmla="*/ 0 h 34"/>
                <a:gd name="T8" fmla="*/ 0 60000 65536"/>
                <a:gd name="T9" fmla="*/ 0 60000 65536"/>
                <a:gd name="T10" fmla="*/ 0 60000 65536"/>
                <a:gd name="T11" fmla="*/ 0 60000 65536"/>
                <a:gd name="T12" fmla="*/ 0 w 96"/>
                <a:gd name="T13" fmla="*/ 0 h 34"/>
                <a:gd name="T14" fmla="*/ 96 w 96"/>
                <a:gd name="T15" fmla="*/ 34 h 34"/>
              </a:gdLst>
              <a:ahLst/>
              <a:cxnLst>
                <a:cxn ang="T8">
                  <a:pos x="T0" y="T1"/>
                </a:cxn>
                <a:cxn ang="T9">
                  <a:pos x="T2" y="T3"/>
                </a:cxn>
                <a:cxn ang="T10">
                  <a:pos x="T4" y="T5"/>
                </a:cxn>
                <a:cxn ang="T11">
                  <a:pos x="T6" y="T7"/>
                </a:cxn>
              </a:cxnLst>
              <a:rect l="T12" t="T13" r="T14" b="T15"/>
              <a:pathLst>
                <a:path w="96" h="34">
                  <a:moveTo>
                    <a:pt x="0" y="22"/>
                  </a:moveTo>
                  <a:cubicBezTo>
                    <a:pt x="7" y="21"/>
                    <a:pt x="20" y="27"/>
                    <a:pt x="28" y="25"/>
                  </a:cubicBezTo>
                  <a:cubicBezTo>
                    <a:pt x="43" y="22"/>
                    <a:pt x="62" y="31"/>
                    <a:pt x="76" y="32"/>
                  </a:cubicBezTo>
                  <a:cubicBezTo>
                    <a:pt x="96" y="34"/>
                    <a:pt x="89" y="15"/>
                    <a:pt x="91" y="0"/>
                  </a:cubicBezTo>
                </a:path>
              </a:pathLst>
            </a:custGeom>
            <a:noFill/>
            <a:ln w="4763" cap="flat">
              <a:solidFill>
                <a:srgbClr val="FFFFFF"/>
              </a:solidFill>
              <a:prstDash val="solid"/>
              <a:miter lim="800000"/>
              <a:headEnd/>
              <a:tailEnd/>
            </a:ln>
          </p:spPr>
          <p:txBody>
            <a:bodyPr/>
            <a:lstStyle/>
            <a:p>
              <a:endParaRPr lang="hu-HU"/>
            </a:p>
          </p:txBody>
        </p:sp>
        <p:sp>
          <p:nvSpPr>
            <p:cNvPr id="37261" name="Freeform 256"/>
            <p:cNvSpPr>
              <a:spLocks/>
            </p:cNvSpPr>
            <p:nvPr/>
          </p:nvSpPr>
          <p:spPr bwMode="auto">
            <a:xfrm>
              <a:off x="3515" y="816"/>
              <a:ext cx="44" cy="84"/>
            </a:xfrm>
            <a:custGeom>
              <a:avLst/>
              <a:gdLst>
                <a:gd name="T0" fmla="*/ 13 w 35"/>
                <a:gd name="T1" fmla="*/ 0 h 63"/>
                <a:gd name="T2" fmla="*/ 13 w 35"/>
                <a:gd name="T3" fmla="*/ 19 h 63"/>
                <a:gd name="T4" fmla="*/ 28 w 35"/>
                <a:gd name="T5" fmla="*/ 33 h 63"/>
                <a:gd name="T6" fmla="*/ 32 w 35"/>
                <a:gd name="T7" fmla="*/ 45 h 63"/>
                <a:gd name="T8" fmla="*/ 34 w 35"/>
                <a:gd name="T9" fmla="*/ 63 h 63"/>
                <a:gd name="T10" fmla="*/ 27 w 35"/>
                <a:gd name="T11" fmla="*/ 41 h 63"/>
                <a:gd name="T12" fmla="*/ 12 w 35"/>
                <a:gd name="T13" fmla="*/ 25 h 63"/>
                <a:gd name="T14" fmla="*/ 13 w 35"/>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63"/>
                <a:gd name="T26" fmla="*/ 35 w 35"/>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63">
                  <a:moveTo>
                    <a:pt x="13" y="0"/>
                  </a:moveTo>
                  <a:cubicBezTo>
                    <a:pt x="10" y="9"/>
                    <a:pt x="6" y="14"/>
                    <a:pt x="13" y="19"/>
                  </a:cubicBezTo>
                  <a:cubicBezTo>
                    <a:pt x="20" y="25"/>
                    <a:pt x="28" y="29"/>
                    <a:pt x="28" y="33"/>
                  </a:cubicBezTo>
                  <a:cubicBezTo>
                    <a:pt x="29" y="36"/>
                    <a:pt x="30" y="39"/>
                    <a:pt x="32" y="45"/>
                  </a:cubicBezTo>
                  <a:cubicBezTo>
                    <a:pt x="35" y="52"/>
                    <a:pt x="34" y="63"/>
                    <a:pt x="34" y="63"/>
                  </a:cubicBezTo>
                  <a:cubicBezTo>
                    <a:pt x="34" y="55"/>
                    <a:pt x="31" y="45"/>
                    <a:pt x="27" y="41"/>
                  </a:cubicBezTo>
                  <a:cubicBezTo>
                    <a:pt x="23" y="37"/>
                    <a:pt x="19" y="31"/>
                    <a:pt x="12" y="25"/>
                  </a:cubicBezTo>
                  <a:cubicBezTo>
                    <a:pt x="0" y="13"/>
                    <a:pt x="10" y="6"/>
                    <a:pt x="13" y="0"/>
                  </a:cubicBezTo>
                  <a:close/>
                </a:path>
              </a:pathLst>
            </a:custGeom>
            <a:solidFill>
              <a:srgbClr val="FC3A23"/>
            </a:solidFill>
            <a:ln w="9525">
              <a:noFill/>
              <a:round/>
              <a:headEnd/>
              <a:tailEnd/>
            </a:ln>
          </p:spPr>
          <p:txBody>
            <a:bodyPr/>
            <a:lstStyle/>
            <a:p>
              <a:endParaRPr lang="hu-HU"/>
            </a:p>
          </p:txBody>
        </p:sp>
        <p:sp>
          <p:nvSpPr>
            <p:cNvPr id="37262" name="Freeform 257"/>
            <p:cNvSpPr>
              <a:spLocks/>
            </p:cNvSpPr>
            <p:nvPr/>
          </p:nvSpPr>
          <p:spPr bwMode="auto">
            <a:xfrm>
              <a:off x="3523" y="897"/>
              <a:ext cx="18" cy="78"/>
            </a:xfrm>
            <a:custGeom>
              <a:avLst/>
              <a:gdLst>
                <a:gd name="T0" fmla="*/ 4 w 15"/>
                <a:gd name="T1" fmla="*/ 0 h 59"/>
                <a:gd name="T2" fmla="*/ 6 w 15"/>
                <a:gd name="T3" fmla="*/ 14 h 59"/>
                <a:gd name="T4" fmla="*/ 14 w 15"/>
                <a:gd name="T5" fmla="*/ 36 h 59"/>
                <a:gd name="T6" fmla="*/ 14 w 15"/>
                <a:gd name="T7" fmla="*/ 49 h 59"/>
                <a:gd name="T8" fmla="*/ 13 w 15"/>
                <a:gd name="T9" fmla="*/ 59 h 59"/>
                <a:gd name="T10" fmla="*/ 12 w 15"/>
                <a:gd name="T11" fmla="*/ 46 h 59"/>
                <a:gd name="T12" fmla="*/ 9 w 15"/>
                <a:gd name="T13" fmla="*/ 30 h 59"/>
                <a:gd name="T14" fmla="*/ 4 w 15"/>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59"/>
                <a:gd name="T26" fmla="*/ 15 w 15"/>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59">
                  <a:moveTo>
                    <a:pt x="4" y="0"/>
                  </a:moveTo>
                  <a:cubicBezTo>
                    <a:pt x="3" y="5"/>
                    <a:pt x="3" y="8"/>
                    <a:pt x="6" y="14"/>
                  </a:cubicBezTo>
                  <a:cubicBezTo>
                    <a:pt x="9" y="21"/>
                    <a:pt x="14" y="31"/>
                    <a:pt x="14" y="36"/>
                  </a:cubicBezTo>
                  <a:cubicBezTo>
                    <a:pt x="15" y="41"/>
                    <a:pt x="14" y="43"/>
                    <a:pt x="14" y="49"/>
                  </a:cubicBezTo>
                  <a:cubicBezTo>
                    <a:pt x="14" y="54"/>
                    <a:pt x="14" y="56"/>
                    <a:pt x="13" y="59"/>
                  </a:cubicBezTo>
                  <a:cubicBezTo>
                    <a:pt x="14" y="57"/>
                    <a:pt x="12" y="46"/>
                    <a:pt x="12" y="46"/>
                  </a:cubicBezTo>
                  <a:cubicBezTo>
                    <a:pt x="12" y="46"/>
                    <a:pt x="13" y="37"/>
                    <a:pt x="9" y="30"/>
                  </a:cubicBezTo>
                  <a:cubicBezTo>
                    <a:pt x="6" y="23"/>
                    <a:pt x="0" y="10"/>
                    <a:pt x="4" y="0"/>
                  </a:cubicBezTo>
                  <a:close/>
                </a:path>
              </a:pathLst>
            </a:custGeom>
            <a:solidFill>
              <a:srgbClr val="FC3A23"/>
            </a:solidFill>
            <a:ln w="9525">
              <a:noFill/>
              <a:round/>
              <a:headEnd/>
              <a:tailEnd/>
            </a:ln>
          </p:spPr>
          <p:txBody>
            <a:bodyPr/>
            <a:lstStyle/>
            <a:p>
              <a:endParaRPr lang="hu-HU"/>
            </a:p>
          </p:txBody>
        </p:sp>
        <p:sp>
          <p:nvSpPr>
            <p:cNvPr id="37263" name="Freeform 258"/>
            <p:cNvSpPr>
              <a:spLocks/>
            </p:cNvSpPr>
            <p:nvPr/>
          </p:nvSpPr>
          <p:spPr bwMode="auto">
            <a:xfrm>
              <a:off x="3174" y="766"/>
              <a:ext cx="144" cy="75"/>
            </a:xfrm>
            <a:custGeom>
              <a:avLst/>
              <a:gdLst>
                <a:gd name="T0" fmla="*/ 116 w 116"/>
                <a:gd name="T1" fmla="*/ 48 h 57"/>
                <a:gd name="T2" fmla="*/ 19 w 116"/>
                <a:gd name="T3" fmla="*/ 19 h 57"/>
                <a:gd name="T4" fmla="*/ 2 w 116"/>
                <a:gd name="T5" fmla="*/ 4 h 57"/>
                <a:gd name="T6" fmla="*/ 0 60000 65536"/>
                <a:gd name="T7" fmla="*/ 0 60000 65536"/>
                <a:gd name="T8" fmla="*/ 0 60000 65536"/>
                <a:gd name="T9" fmla="*/ 0 w 116"/>
                <a:gd name="T10" fmla="*/ 0 h 57"/>
                <a:gd name="T11" fmla="*/ 116 w 116"/>
                <a:gd name="T12" fmla="*/ 57 h 57"/>
              </a:gdLst>
              <a:ahLst/>
              <a:cxnLst>
                <a:cxn ang="T6">
                  <a:pos x="T0" y="T1"/>
                </a:cxn>
                <a:cxn ang="T7">
                  <a:pos x="T2" y="T3"/>
                </a:cxn>
                <a:cxn ang="T8">
                  <a:pos x="T4" y="T5"/>
                </a:cxn>
              </a:cxnLst>
              <a:rect l="T9" t="T10" r="T11" b="T12"/>
              <a:pathLst>
                <a:path w="116" h="57">
                  <a:moveTo>
                    <a:pt x="116" y="48"/>
                  </a:moveTo>
                  <a:cubicBezTo>
                    <a:pt x="64" y="57"/>
                    <a:pt x="24" y="24"/>
                    <a:pt x="19" y="19"/>
                  </a:cubicBezTo>
                  <a:cubicBezTo>
                    <a:pt x="20" y="23"/>
                    <a:pt x="0" y="0"/>
                    <a:pt x="2" y="4"/>
                  </a:cubicBezTo>
                </a:path>
              </a:pathLst>
            </a:custGeom>
            <a:noFill/>
            <a:ln w="4763" cap="flat">
              <a:solidFill>
                <a:srgbClr val="FFFFFF"/>
              </a:solidFill>
              <a:prstDash val="solid"/>
              <a:miter lim="800000"/>
              <a:headEnd/>
              <a:tailEnd/>
            </a:ln>
          </p:spPr>
          <p:txBody>
            <a:bodyPr/>
            <a:lstStyle/>
            <a:p>
              <a:endParaRPr lang="hu-HU"/>
            </a:p>
          </p:txBody>
        </p:sp>
        <p:sp>
          <p:nvSpPr>
            <p:cNvPr id="37264" name="Freeform 259"/>
            <p:cNvSpPr>
              <a:spLocks/>
            </p:cNvSpPr>
            <p:nvPr/>
          </p:nvSpPr>
          <p:spPr bwMode="auto">
            <a:xfrm>
              <a:off x="3366" y="1022"/>
              <a:ext cx="59" cy="29"/>
            </a:xfrm>
            <a:custGeom>
              <a:avLst/>
              <a:gdLst>
                <a:gd name="T0" fmla="*/ 20 w 47"/>
                <a:gd name="T1" fmla="*/ 1 h 22"/>
                <a:gd name="T2" fmla="*/ 0 w 47"/>
                <a:gd name="T3" fmla="*/ 12 h 22"/>
                <a:gd name="T4" fmla="*/ 17 w 47"/>
                <a:gd name="T5" fmla="*/ 15 h 22"/>
                <a:gd name="T6" fmla="*/ 32 w 47"/>
                <a:gd name="T7" fmla="*/ 22 h 22"/>
                <a:gd name="T8" fmla="*/ 25 w 47"/>
                <a:gd name="T9" fmla="*/ 0 h 22"/>
                <a:gd name="T10" fmla="*/ 0 60000 65536"/>
                <a:gd name="T11" fmla="*/ 0 60000 65536"/>
                <a:gd name="T12" fmla="*/ 0 60000 65536"/>
                <a:gd name="T13" fmla="*/ 0 60000 65536"/>
                <a:gd name="T14" fmla="*/ 0 60000 65536"/>
                <a:gd name="T15" fmla="*/ 0 w 47"/>
                <a:gd name="T16" fmla="*/ 0 h 22"/>
                <a:gd name="T17" fmla="*/ 47 w 47"/>
                <a:gd name="T18" fmla="*/ 22 h 22"/>
              </a:gdLst>
              <a:ahLst/>
              <a:cxnLst>
                <a:cxn ang="T10">
                  <a:pos x="T0" y="T1"/>
                </a:cxn>
                <a:cxn ang="T11">
                  <a:pos x="T2" y="T3"/>
                </a:cxn>
                <a:cxn ang="T12">
                  <a:pos x="T4" y="T5"/>
                </a:cxn>
                <a:cxn ang="T13">
                  <a:pos x="T6" y="T7"/>
                </a:cxn>
                <a:cxn ang="T14">
                  <a:pos x="T8" y="T9"/>
                </a:cxn>
              </a:cxnLst>
              <a:rect l="T15" t="T16" r="T17" b="T18"/>
              <a:pathLst>
                <a:path w="47" h="22">
                  <a:moveTo>
                    <a:pt x="20" y="1"/>
                  </a:moveTo>
                  <a:cubicBezTo>
                    <a:pt x="15" y="8"/>
                    <a:pt x="6" y="7"/>
                    <a:pt x="0" y="12"/>
                  </a:cubicBezTo>
                  <a:cubicBezTo>
                    <a:pt x="5" y="18"/>
                    <a:pt x="10" y="14"/>
                    <a:pt x="17" y="15"/>
                  </a:cubicBezTo>
                  <a:cubicBezTo>
                    <a:pt x="20" y="16"/>
                    <a:pt x="31" y="22"/>
                    <a:pt x="32" y="22"/>
                  </a:cubicBezTo>
                  <a:cubicBezTo>
                    <a:pt x="47" y="20"/>
                    <a:pt x="29" y="6"/>
                    <a:pt x="25" y="0"/>
                  </a:cubicBezTo>
                </a:path>
              </a:pathLst>
            </a:custGeom>
            <a:solidFill>
              <a:srgbClr val="E29CA7"/>
            </a:solidFill>
            <a:ln w="9525">
              <a:noFill/>
              <a:round/>
              <a:headEnd/>
              <a:tailEnd/>
            </a:ln>
          </p:spPr>
          <p:txBody>
            <a:bodyPr/>
            <a:lstStyle/>
            <a:p>
              <a:endParaRPr lang="hu-HU"/>
            </a:p>
          </p:txBody>
        </p:sp>
        <p:sp>
          <p:nvSpPr>
            <p:cNvPr id="37265" name="Freeform 260"/>
            <p:cNvSpPr>
              <a:spLocks/>
            </p:cNvSpPr>
            <p:nvPr/>
          </p:nvSpPr>
          <p:spPr bwMode="auto">
            <a:xfrm>
              <a:off x="3080" y="807"/>
              <a:ext cx="94" cy="105"/>
            </a:xfrm>
            <a:custGeom>
              <a:avLst/>
              <a:gdLst>
                <a:gd name="T0" fmla="*/ 34 w 75"/>
                <a:gd name="T1" fmla="*/ 45 h 79"/>
                <a:gd name="T2" fmla="*/ 75 w 75"/>
                <a:gd name="T3" fmla="*/ 79 h 79"/>
                <a:gd name="T4" fmla="*/ 38 w 75"/>
                <a:gd name="T5" fmla="*/ 52 h 79"/>
                <a:gd name="T6" fmla="*/ 19 w 75"/>
                <a:gd name="T7" fmla="*/ 31 h 79"/>
                <a:gd name="T8" fmla="*/ 0 w 75"/>
                <a:gd name="T9" fmla="*/ 0 h 79"/>
                <a:gd name="T10" fmla="*/ 34 w 75"/>
                <a:gd name="T11" fmla="*/ 45 h 79"/>
                <a:gd name="T12" fmla="*/ 0 60000 65536"/>
                <a:gd name="T13" fmla="*/ 0 60000 65536"/>
                <a:gd name="T14" fmla="*/ 0 60000 65536"/>
                <a:gd name="T15" fmla="*/ 0 60000 65536"/>
                <a:gd name="T16" fmla="*/ 0 60000 65536"/>
                <a:gd name="T17" fmla="*/ 0 60000 65536"/>
                <a:gd name="T18" fmla="*/ 0 w 75"/>
                <a:gd name="T19" fmla="*/ 0 h 79"/>
                <a:gd name="T20" fmla="*/ 75 w 75"/>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75" h="79">
                  <a:moveTo>
                    <a:pt x="34" y="45"/>
                  </a:moveTo>
                  <a:cubicBezTo>
                    <a:pt x="46" y="51"/>
                    <a:pt x="66" y="63"/>
                    <a:pt x="75" y="79"/>
                  </a:cubicBezTo>
                  <a:cubicBezTo>
                    <a:pt x="59" y="63"/>
                    <a:pt x="53" y="59"/>
                    <a:pt x="38" y="52"/>
                  </a:cubicBezTo>
                  <a:cubicBezTo>
                    <a:pt x="21" y="44"/>
                    <a:pt x="27" y="43"/>
                    <a:pt x="19" y="31"/>
                  </a:cubicBezTo>
                  <a:cubicBezTo>
                    <a:pt x="11" y="19"/>
                    <a:pt x="14" y="18"/>
                    <a:pt x="0" y="0"/>
                  </a:cubicBezTo>
                  <a:cubicBezTo>
                    <a:pt x="15" y="10"/>
                    <a:pt x="23" y="37"/>
                    <a:pt x="34" y="45"/>
                  </a:cubicBezTo>
                  <a:close/>
                </a:path>
              </a:pathLst>
            </a:custGeom>
            <a:solidFill>
              <a:srgbClr val="FFFFFF"/>
            </a:solidFill>
            <a:ln w="9525">
              <a:noFill/>
              <a:round/>
              <a:headEnd/>
              <a:tailEnd/>
            </a:ln>
          </p:spPr>
          <p:txBody>
            <a:bodyPr/>
            <a:lstStyle/>
            <a:p>
              <a:endParaRPr lang="hu-HU"/>
            </a:p>
          </p:txBody>
        </p:sp>
        <p:sp>
          <p:nvSpPr>
            <p:cNvPr id="37266" name="Freeform 261"/>
            <p:cNvSpPr>
              <a:spLocks/>
            </p:cNvSpPr>
            <p:nvPr/>
          </p:nvSpPr>
          <p:spPr bwMode="auto">
            <a:xfrm>
              <a:off x="3282" y="778"/>
              <a:ext cx="17" cy="28"/>
            </a:xfrm>
            <a:custGeom>
              <a:avLst/>
              <a:gdLst>
                <a:gd name="T0" fmla="*/ 0 w 14"/>
                <a:gd name="T1" fmla="*/ 13 h 21"/>
                <a:gd name="T2" fmla="*/ 11 w 14"/>
                <a:gd name="T3" fmla="*/ 4 h 21"/>
                <a:gd name="T4" fmla="*/ 14 w 14"/>
                <a:gd name="T5" fmla="*/ 10 h 21"/>
                <a:gd name="T6" fmla="*/ 9 w 14"/>
                <a:gd name="T7" fmla="*/ 21 h 21"/>
                <a:gd name="T8" fmla="*/ 0 60000 65536"/>
                <a:gd name="T9" fmla="*/ 0 60000 65536"/>
                <a:gd name="T10" fmla="*/ 0 60000 65536"/>
                <a:gd name="T11" fmla="*/ 0 60000 65536"/>
                <a:gd name="T12" fmla="*/ 0 w 14"/>
                <a:gd name="T13" fmla="*/ 0 h 21"/>
                <a:gd name="T14" fmla="*/ 14 w 14"/>
                <a:gd name="T15" fmla="*/ 21 h 21"/>
              </a:gdLst>
              <a:ahLst/>
              <a:cxnLst>
                <a:cxn ang="T8">
                  <a:pos x="T0" y="T1"/>
                </a:cxn>
                <a:cxn ang="T9">
                  <a:pos x="T2" y="T3"/>
                </a:cxn>
                <a:cxn ang="T10">
                  <a:pos x="T4" y="T5"/>
                </a:cxn>
                <a:cxn ang="T11">
                  <a:pos x="T6" y="T7"/>
                </a:cxn>
              </a:cxnLst>
              <a:rect l="T12" t="T13" r="T14" b="T15"/>
              <a:pathLst>
                <a:path w="14" h="21">
                  <a:moveTo>
                    <a:pt x="0" y="13"/>
                  </a:moveTo>
                  <a:cubicBezTo>
                    <a:pt x="4" y="14"/>
                    <a:pt x="10" y="8"/>
                    <a:pt x="11" y="4"/>
                  </a:cubicBezTo>
                  <a:cubicBezTo>
                    <a:pt x="12" y="0"/>
                    <a:pt x="14" y="10"/>
                    <a:pt x="14" y="10"/>
                  </a:cubicBezTo>
                  <a:cubicBezTo>
                    <a:pt x="9" y="21"/>
                    <a:pt x="9" y="21"/>
                    <a:pt x="9" y="21"/>
                  </a:cubicBezTo>
                </a:path>
              </a:pathLst>
            </a:custGeom>
            <a:solidFill>
              <a:srgbClr val="DB8995"/>
            </a:solidFill>
            <a:ln w="9525">
              <a:noFill/>
              <a:round/>
              <a:headEnd/>
              <a:tailEnd/>
            </a:ln>
          </p:spPr>
          <p:txBody>
            <a:bodyPr/>
            <a:lstStyle/>
            <a:p>
              <a:endParaRPr lang="hu-HU"/>
            </a:p>
          </p:txBody>
        </p:sp>
        <p:sp>
          <p:nvSpPr>
            <p:cNvPr id="37267" name="Freeform 262"/>
            <p:cNvSpPr>
              <a:spLocks/>
            </p:cNvSpPr>
            <p:nvPr/>
          </p:nvSpPr>
          <p:spPr bwMode="auto">
            <a:xfrm>
              <a:off x="3290" y="609"/>
              <a:ext cx="14" cy="14"/>
            </a:xfrm>
            <a:custGeom>
              <a:avLst/>
              <a:gdLst>
                <a:gd name="T0" fmla="*/ 0 w 11"/>
                <a:gd name="T1" fmla="*/ 1 h 10"/>
                <a:gd name="T2" fmla="*/ 5 w 11"/>
                <a:gd name="T3" fmla="*/ 9 h 10"/>
                <a:gd name="T4" fmla="*/ 3 w 11"/>
                <a:gd name="T5" fmla="*/ 0 h 10"/>
                <a:gd name="T6" fmla="*/ 0 60000 65536"/>
                <a:gd name="T7" fmla="*/ 0 60000 65536"/>
                <a:gd name="T8" fmla="*/ 0 60000 65536"/>
                <a:gd name="T9" fmla="*/ 0 w 11"/>
                <a:gd name="T10" fmla="*/ 0 h 10"/>
                <a:gd name="T11" fmla="*/ 11 w 11"/>
                <a:gd name="T12" fmla="*/ 10 h 10"/>
              </a:gdLst>
              <a:ahLst/>
              <a:cxnLst>
                <a:cxn ang="T6">
                  <a:pos x="T0" y="T1"/>
                </a:cxn>
                <a:cxn ang="T7">
                  <a:pos x="T2" y="T3"/>
                </a:cxn>
                <a:cxn ang="T8">
                  <a:pos x="T4" y="T5"/>
                </a:cxn>
              </a:cxnLst>
              <a:rect l="T9" t="T10" r="T11" b="T12"/>
              <a:pathLst>
                <a:path w="11" h="10">
                  <a:moveTo>
                    <a:pt x="0" y="1"/>
                  </a:moveTo>
                  <a:cubicBezTo>
                    <a:pt x="1" y="3"/>
                    <a:pt x="4" y="9"/>
                    <a:pt x="5" y="9"/>
                  </a:cubicBezTo>
                  <a:cubicBezTo>
                    <a:pt x="11" y="10"/>
                    <a:pt x="4" y="2"/>
                    <a:pt x="3" y="0"/>
                  </a:cubicBezTo>
                </a:path>
              </a:pathLst>
            </a:custGeom>
            <a:solidFill>
              <a:srgbClr val="FBE7E8"/>
            </a:solidFill>
            <a:ln w="9525">
              <a:noFill/>
              <a:round/>
              <a:headEnd/>
              <a:tailEnd/>
            </a:ln>
          </p:spPr>
          <p:txBody>
            <a:bodyPr/>
            <a:lstStyle/>
            <a:p>
              <a:endParaRPr lang="hu-HU"/>
            </a:p>
          </p:txBody>
        </p:sp>
        <p:sp>
          <p:nvSpPr>
            <p:cNvPr id="37268" name="Freeform 263"/>
            <p:cNvSpPr>
              <a:spLocks/>
            </p:cNvSpPr>
            <p:nvPr/>
          </p:nvSpPr>
          <p:spPr bwMode="auto">
            <a:xfrm>
              <a:off x="3294" y="595"/>
              <a:ext cx="8" cy="8"/>
            </a:xfrm>
            <a:custGeom>
              <a:avLst/>
              <a:gdLst>
                <a:gd name="T0" fmla="*/ 0 w 6"/>
                <a:gd name="T1" fmla="*/ 3 h 6"/>
                <a:gd name="T2" fmla="*/ 4 w 6"/>
                <a:gd name="T3" fmla="*/ 0 h 6"/>
                <a:gd name="T4" fmla="*/ 1 w 6"/>
                <a:gd name="T5" fmla="*/ 6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3"/>
                  </a:moveTo>
                  <a:cubicBezTo>
                    <a:pt x="2" y="2"/>
                    <a:pt x="3" y="1"/>
                    <a:pt x="4" y="0"/>
                  </a:cubicBezTo>
                  <a:cubicBezTo>
                    <a:pt x="6" y="2"/>
                    <a:pt x="4" y="6"/>
                    <a:pt x="1" y="6"/>
                  </a:cubicBezTo>
                </a:path>
              </a:pathLst>
            </a:custGeom>
            <a:solidFill>
              <a:srgbClr val="FBE7E8"/>
            </a:solidFill>
            <a:ln w="9525">
              <a:noFill/>
              <a:round/>
              <a:headEnd/>
              <a:tailEnd/>
            </a:ln>
          </p:spPr>
          <p:txBody>
            <a:bodyPr/>
            <a:lstStyle/>
            <a:p>
              <a:endParaRPr lang="hu-HU"/>
            </a:p>
          </p:txBody>
        </p:sp>
        <p:sp>
          <p:nvSpPr>
            <p:cNvPr id="37269" name="Line 264"/>
            <p:cNvSpPr>
              <a:spLocks noChangeShapeType="1"/>
            </p:cNvSpPr>
            <p:nvPr/>
          </p:nvSpPr>
          <p:spPr bwMode="auto">
            <a:xfrm>
              <a:off x="2935" y="591"/>
              <a:ext cx="17" cy="7"/>
            </a:xfrm>
            <a:prstGeom prst="line">
              <a:avLst/>
            </a:prstGeom>
            <a:noFill/>
            <a:ln w="4763" cap="rnd">
              <a:solidFill>
                <a:srgbClr val="333333"/>
              </a:solidFill>
              <a:round/>
              <a:headEnd/>
              <a:tailEnd/>
            </a:ln>
          </p:spPr>
          <p:txBody>
            <a:bodyPr/>
            <a:lstStyle/>
            <a:p>
              <a:endParaRPr lang="hu-HU"/>
            </a:p>
          </p:txBody>
        </p:sp>
        <p:sp>
          <p:nvSpPr>
            <p:cNvPr id="37270" name="Line 265"/>
            <p:cNvSpPr>
              <a:spLocks noChangeShapeType="1"/>
            </p:cNvSpPr>
            <p:nvPr/>
          </p:nvSpPr>
          <p:spPr bwMode="auto">
            <a:xfrm flipV="1">
              <a:off x="3065" y="551"/>
              <a:ext cx="9" cy="16"/>
            </a:xfrm>
            <a:prstGeom prst="line">
              <a:avLst/>
            </a:prstGeom>
            <a:noFill/>
            <a:ln w="4763" cap="rnd">
              <a:solidFill>
                <a:srgbClr val="333333"/>
              </a:solidFill>
              <a:round/>
              <a:headEnd/>
              <a:tailEnd/>
            </a:ln>
          </p:spPr>
          <p:txBody>
            <a:bodyPr/>
            <a:lstStyle/>
            <a:p>
              <a:endParaRPr lang="hu-HU"/>
            </a:p>
          </p:txBody>
        </p:sp>
        <p:sp>
          <p:nvSpPr>
            <p:cNvPr id="37271" name="Freeform 266"/>
            <p:cNvSpPr>
              <a:spLocks/>
            </p:cNvSpPr>
            <p:nvPr/>
          </p:nvSpPr>
          <p:spPr bwMode="auto">
            <a:xfrm>
              <a:off x="3323" y="501"/>
              <a:ext cx="116" cy="211"/>
            </a:xfrm>
            <a:custGeom>
              <a:avLst/>
              <a:gdLst>
                <a:gd name="T0" fmla="*/ 87 w 94"/>
                <a:gd name="T1" fmla="*/ 107 h 159"/>
                <a:gd name="T2" fmla="*/ 40 w 94"/>
                <a:gd name="T3" fmla="*/ 32 h 159"/>
                <a:gd name="T4" fmla="*/ 2 w 94"/>
                <a:gd name="T5" fmla="*/ 0 h 159"/>
                <a:gd name="T6" fmla="*/ 0 w 94"/>
                <a:gd name="T7" fmla="*/ 11 h 159"/>
                <a:gd name="T8" fmla="*/ 45 w 94"/>
                <a:gd name="T9" fmla="*/ 52 h 159"/>
                <a:gd name="T10" fmla="*/ 19 w 94"/>
                <a:gd name="T11" fmla="*/ 53 h 159"/>
                <a:gd name="T12" fmla="*/ 50 w 94"/>
                <a:gd name="T13" fmla="*/ 69 h 159"/>
                <a:gd name="T14" fmla="*/ 83 w 94"/>
                <a:gd name="T15" fmla="*/ 112 h 159"/>
                <a:gd name="T16" fmla="*/ 92 w 94"/>
                <a:gd name="T17" fmla="*/ 152 h 159"/>
                <a:gd name="T18" fmla="*/ 93 w 94"/>
                <a:gd name="T19" fmla="*/ 149 h 159"/>
                <a:gd name="T20" fmla="*/ 87 w 94"/>
                <a:gd name="T21" fmla="*/ 10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159"/>
                <a:gd name="T35" fmla="*/ 94 w 94"/>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159">
                  <a:moveTo>
                    <a:pt x="87" y="107"/>
                  </a:moveTo>
                  <a:cubicBezTo>
                    <a:pt x="83" y="77"/>
                    <a:pt x="52" y="40"/>
                    <a:pt x="40" y="32"/>
                  </a:cubicBezTo>
                  <a:cubicBezTo>
                    <a:pt x="28" y="25"/>
                    <a:pt x="17" y="17"/>
                    <a:pt x="2" y="0"/>
                  </a:cubicBezTo>
                  <a:cubicBezTo>
                    <a:pt x="2" y="3"/>
                    <a:pt x="1" y="7"/>
                    <a:pt x="0" y="11"/>
                  </a:cubicBezTo>
                  <a:cubicBezTo>
                    <a:pt x="12" y="25"/>
                    <a:pt x="50" y="44"/>
                    <a:pt x="45" y="52"/>
                  </a:cubicBezTo>
                  <a:cubicBezTo>
                    <a:pt x="39" y="62"/>
                    <a:pt x="23" y="59"/>
                    <a:pt x="19" y="53"/>
                  </a:cubicBezTo>
                  <a:cubicBezTo>
                    <a:pt x="27" y="66"/>
                    <a:pt x="34" y="66"/>
                    <a:pt x="50" y="69"/>
                  </a:cubicBezTo>
                  <a:cubicBezTo>
                    <a:pt x="67" y="72"/>
                    <a:pt x="79" y="96"/>
                    <a:pt x="83" y="112"/>
                  </a:cubicBezTo>
                  <a:cubicBezTo>
                    <a:pt x="88" y="125"/>
                    <a:pt x="92" y="152"/>
                    <a:pt x="92" y="152"/>
                  </a:cubicBezTo>
                  <a:cubicBezTo>
                    <a:pt x="92" y="152"/>
                    <a:pt x="94" y="159"/>
                    <a:pt x="93" y="149"/>
                  </a:cubicBezTo>
                  <a:cubicBezTo>
                    <a:pt x="91" y="137"/>
                    <a:pt x="88" y="124"/>
                    <a:pt x="87" y="107"/>
                  </a:cubicBezTo>
                  <a:close/>
                </a:path>
              </a:pathLst>
            </a:custGeom>
            <a:noFill/>
            <a:ln w="4763" cap="rnd">
              <a:solidFill>
                <a:srgbClr val="000000"/>
              </a:solidFill>
              <a:prstDash val="solid"/>
              <a:round/>
              <a:headEnd/>
              <a:tailEnd/>
            </a:ln>
          </p:spPr>
          <p:txBody>
            <a:bodyPr/>
            <a:lstStyle/>
            <a:p>
              <a:endParaRPr lang="hu-HU"/>
            </a:p>
          </p:txBody>
        </p:sp>
        <p:sp>
          <p:nvSpPr>
            <p:cNvPr id="37272" name="Freeform 267"/>
            <p:cNvSpPr>
              <a:spLocks/>
            </p:cNvSpPr>
            <p:nvPr/>
          </p:nvSpPr>
          <p:spPr bwMode="auto">
            <a:xfrm>
              <a:off x="2807" y="191"/>
              <a:ext cx="91" cy="115"/>
            </a:xfrm>
            <a:custGeom>
              <a:avLst/>
              <a:gdLst>
                <a:gd name="T0" fmla="*/ 73 w 73"/>
                <a:gd name="T1" fmla="*/ 11 h 87"/>
                <a:gd name="T2" fmla="*/ 28 w 73"/>
                <a:gd name="T3" fmla="*/ 0 h 87"/>
                <a:gd name="T4" fmla="*/ 17 w 73"/>
                <a:gd name="T5" fmla="*/ 36 h 87"/>
                <a:gd name="T6" fmla="*/ 53 w 73"/>
                <a:gd name="T7" fmla="*/ 45 h 87"/>
                <a:gd name="T8" fmla="*/ 15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3" y="7"/>
                    <a:pt x="35" y="2"/>
                    <a:pt x="28" y="0"/>
                  </a:cubicBezTo>
                  <a:cubicBezTo>
                    <a:pt x="14" y="1"/>
                    <a:pt x="6" y="26"/>
                    <a:pt x="17" y="36"/>
                  </a:cubicBezTo>
                  <a:cubicBezTo>
                    <a:pt x="27" y="39"/>
                    <a:pt x="53" y="45"/>
                    <a:pt x="53" y="45"/>
                  </a:cubicBezTo>
                  <a:cubicBezTo>
                    <a:pt x="38" y="45"/>
                    <a:pt x="22" y="46"/>
                    <a:pt x="15" y="46"/>
                  </a:cubicBezTo>
                  <a:cubicBezTo>
                    <a:pt x="2" y="50"/>
                    <a:pt x="0" y="82"/>
                    <a:pt x="18" y="85"/>
                  </a:cubicBezTo>
                  <a:cubicBezTo>
                    <a:pt x="34" y="86"/>
                    <a:pt x="56" y="87"/>
                    <a:pt x="73" y="87"/>
                  </a:cubicBezTo>
                  <a:cubicBezTo>
                    <a:pt x="73" y="61"/>
                    <a:pt x="73" y="34"/>
                    <a:pt x="73" y="11"/>
                  </a:cubicBezTo>
                  <a:close/>
                </a:path>
              </a:pathLst>
            </a:custGeom>
            <a:noFill/>
            <a:ln w="4763" cap="rnd">
              <a:solidFill>
                <a:srgbClr val="333333"/>
              </a:solidFill>
              <a:prstDash val="solid"/>
              <a:round/>
              <a:headEnd/>
              <a:tailEnd/>
            </a:ln>
          </p:spPr>
          <p:txBody>
            <a:bodyPr/>
            <a:lstStyle/>
            <a:p>
              <a:endParaRPr lang="hu-HU"/>
            </a:p>
          </p:txBody>
        </p:sp>
        <p:sp>
          <p:nvSpPr>
            <p:cNvPr id="37273" name="Oval 268"/>
            <p:cNvSpPr>
              <a:spLocks noChangeArrowheads="1"/>
            </p:cNvSpPr>
            <p:nvPr/>
          </p:nvSpPr>
          <p:spPr bwMode="auto">
            <a:xfrm>
              <a:off x="2901" y="130"/>
              <a:ext cx="143" cy="36"/>
            </a:xfrm>
            <a:prstGeom prst="ellipse">
              <a:avLst/>
            </a:prstGeom>
            <a:noFill/>
            <a:ln w="4763" cap="rnd">
              <a:solidFill>
                <a:srgbClr val="333333"/>
              </a:solidFill>
              <a:round/>
              <a:headEnd/>
              <a:tailEnd/>
            </a:ln>
          </p:spPr>
          <p:txBody>
            <a:bodyPr/>
            <a:lstStyle/>
            <a:p>
              <a:endParaRPr lang="hu-HU"/>
            </a:p>
          </p:txBody>
        </p:sp>
        <p:sp>
          <p:nvSpPr>
            <p:cNvPr id="37274" name="Freeform 269"/>
            <p:cNvSpPr>
              <a:spLocks/>
            </p:cNvSpPr>
            <p:nvPr/>
          </p:nvSpPr>
          <p:spPr bwMode="auto">
            <a:xfrm>
              <a:off x="3275" y="48"/>
              <a:ext cx="13" cy="8"/>
            </a:xfrm>
            <a:custGeom>
              <a:avLst/>
              <a:gdLst>
                <a:gd name="T0" fmla="*/ 0 w 10"/>
                <a:gd name="T1" fmla="*/ 6 h 6"/>
                <a:gd name="T2" fmla="*/ 10 w 10"/>
                <a:gd name="T3" fmla="*/ 0 h 6"/>
                <a:gd name="T4" fmla="*/ 0 60000 65536"/>
                <a:gd name="T5" fmla="*/ 0 60000 65536"/>
                <a:gd name="T6" fmla="*/ 0 w 10"/>
                <a:gd name="T7" fmla="*/ 0 h 6"/>
                <a:gd name="T8" fmla="*/ 10 w 10"/>
                <a:gd name="T9" fmla="*/ 6 h 6"/>
              </a:gdLst>
              <a:ahLst/>
              <a:cxnLst>
                <a:cxn ang="T4">
                  <a:pos x="T0" y="T1"/>
                </a:cxn>
                <a:cxn ang="T5">
                  <a:pos x="T2" y="T3"/>
                </a:cxn>
              </a:cxnLst>
              <a:rect l="T6" t="T7" r="T8" b="T9"/>
              <a:pathLst>
                <a:path w="10" h="6">
                  <a:moveTo>
                    <a:pt x="0" y="6"/>
                  </a:moveTo>
                  <a:cubicBezTo>
                    <a:pt x="3" y="6"/>
                    <a:pt x="6" y="3"/>
                    <a:pt x="10" y="0"/>
                  </a:cubicBezTo>
                </a:path>
              </a:pathLst>
            </a:custGeom>
            <a:noFill/>
            <a:ln w="4763" cap="rnd">
              <a:solidFill>
                <a:srgbClr val="333333"/>
              </a:solidFill>
              <a:prstDash val="solid"/>
              <a:round/>
              <a:headEnd/>
              <a:tailEnd/>
            </a:ln>
          </p:spPr>
          <p:txBody>
            <a:bodyPr/>
            <a:lstStyle/>
            <a:p>
              <a:endParaRPr lang="hu-HU"/>
            </a:p>
          </p:txBody>
        </p:sp>
        <p:sp>
          <p:nvSpPr>
            <p:cNvPr id="37275" name="Freeform 270"/>
            <p:cNvSpPr>
              <a:spLocks/>
            </p:cNvSpPr>
            <p:nvPr/>
          </p:nvSpPr>
          <p:spPr bwMode="auto">
            <a:xfrm>
              <a:off x="3176" y="213"/>
              <a:ext cx="405" cy="378"/>
            </a:xfrm>
            <a:custGeom>
              <a:avLst/>
              <a:gdLst>
                <a:gd name="T0" fmla="*/ 2 w 326"/>
                <a:gd name="T1" fmla="*/ 285 h 285"/>
                <a:gd name="T2" fmla="*/ 25 w 326"/>
                <a:gd name="T3" fmla="*/ 161 h 285"/>
                <a:gd name="T4" fmla="*/ 39 w 326"/>
                <a:gd name="T5" fmla="*/ 123 h 285"/>
                <a:gd name="T6" fmla="*/ 39 w 326"/>
                <a:gd name="T7" fmla="*/ 123 h 285"/>
                <a:gd name="T8" fmla="*/ 39 w 326"/>
                <a:gd name="T9" fmla="*/ 123 h 285"/>
                <a:gd name="T10" fmla="*/ 35 w 326"/>
                <a:gd name="T11" fmla="*/ 100 h 285"/>
                <a:gd name="T12" fmla="*/ 33 w 326"/>
                <a:gd name="T13" fmla="*/ 99 h 285"/>
                <a:gd name="T14" fmla="*/ 58 w 326"/>
                <a:gd name="T15" fmla="*/ 0 h 285"/>
                <a:gd name="T16" fmla="*/ 59 w 326"/>
                <a:gd name="T17" fmla="*/ 1 h 285"/>
                <a:gd name="T18" fmla="*/ 93 w 326"/>
                <a:gd name="T19" fmla="*/ 6 h 285"/>
                <a:gd name="T20" fmla="*/ 94 w 326"/>
                <a:gd name="T21" fmla="*/ 6 h 285"/>
                <a:gd name="T22" fmla="*/ 138 w 326"/>
                <a:gd name="T23" fmla="*/ 4 h 285"/>
                <a:gd name="T24" fmla="*/ 314 w 326"/>
                <a:gd name="T25" fmla="*/ 5 h 285"/>
                <a:gd name="T26" fmla="*/ 312 w 326"/>
                <a:gd name="T27" fmla="*/ 47 h 285"/>
                <a:gd name="T28" fmla="*/ 261 w 326"/>
                <a:gd name="T29" fmla="*/ 53 h 285"/>
                <a:gd name="T30" fmla="*/ 313 w 326"/>
                <a:gd name="T31" fmla="*/ 57 h 285"/>
                <a:gd name="T32" fmla="*/ 308 w 326"/>
                <a:gd name="T33" fmla="*/ 95 h 285"/>
                <a:gd name="T34" fmla="*/ 133 w 326"/>
                <a:gd name="T35" fmla="*/ 181 h 285"/>
                <a:gd name="T36" fmla="*/ 117 w 326"/>
                <a:gd name="T37" fmla="*/ 23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6"/>
                <a:gd name="T58" fmla="*/ 0 h 285"/>
                <a:gd name="T59" fmla="*/ 326 w 326"/>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6" h="285">
                  <a:moveTo>
                    <a:pt x="2" y="285"/>
                  </a:moveTo>
                  <a:cubicBezTo>
                    <a:pt x="0" y="248"/>
                    <a:pt x="7" y="202"/>
                    <a:pt x="25" y="161"/>
                  </a:cubicBezTo>
                  <a:cubicBezTo>
                    <a:pt x="33" y="144"/>
                    <a:pt x="37" y="132"/>
                    <a:pt x="39" y="123"/>
                  </a:cubicBezTo>
                  <a:cubicBezTo>
                    <a:pt x="39" y="123"/>
                    <a:pt x="39" y="123"/>
                    <a:pt x="39" y="123"/>
                  </a:cubicBezTo>
                  <a:cubicBezTo>
                    <a:pt x="39" y="123"/>
                    <a:pt x="39" y="123"/>
                    <a:pt x="39" y="123"/>
                  </a:cubicBezTo>
                  <a:cubicBezTo>
                    <a:pt x="43" y="109"/>
                    <a:pt x="40" y="103"/>
                    <a:pt x="35" y="100"/>
                  </a:cubicBezTo>
                  <a:cubicBezTo>
                    <a:pt x="33" y="99"/>
                    <a:pt x="33" y="99"/>
                    <a:pt x="33" y="99"/>
                  </a:cubicBezTo>
                  <a:cubicBezTo>
                    <a:pt x="19" y="38"/>
                    <a:pt x="38" y="9"/>
                    <a:pt x="58" y="0"/>
                  </a:cubicBezTo>
                  <a:cubicBezTo>
                    <a:pt x="59" y="1"/>
                    <a:pt x="59" y="1"/>
                    <a:pt x="59" y="1"/>
                  </a:cubicBezTo>
                  <a:cubicBezTo>
                    <a:pt x="67" y="4"/>
                    <a:pt x="78" y="5"/>
                    <a:pt x="93" y="6"/>
                  </a:cubicBezTo>
                  <a:cubicBezTo>
                    <a:pt x="93" y="6"/>
                    <a:pt x="94" y="6"/>
                    <a:pt x="94" y="6"/>
                  </a:cubicBezTo>
                  <a:cubicBezTo>
                    <a:pt x="105" y="6"/>
                    <a:pt x="120" y="5"/>
                    <a:pt x="138" y="4"/>
                  </a:cubicBezTo>
                  <a:cubicBezTo>
                    <a:pt x="189" y="0"/>
                    <a:pt x="264" y="5"/>
                    <a:pt x="314" y="5"/>
                  </a:cubicBezTo>
                  <a:cubicBezTo>
                    <a:pt x="326" y="9"/>
                    <a:pt x="325" y="45"/>
                    <a:pt x="312" y="47"/>
                  </a:cubicBezTo>
                  <a:cubicBezTo>
                    <a:pt x="289" y="49"/>
                    <a:pt x="261" y="53"/>
                    <a:pt x="261" y="53"/>
                  </a:cubicBezTo>
                  <a:cubicBezTo>
                    <a:pt x="301" y="55"/>
                    <a:pt x="313" y="57"/>
                    <a:pt x="313" y="57"/>
                  </a:cubicBezTo>
                  <a:cubicBezTo>
                    <a:pt x="323" y="60"/>
                    <a:pt x="321" y="92"/>
                    <a:pt x="308" y="95"/>
                  </a:cubicBezTo>
                  <a:cubicBezTo>
                    <a:pt x="256" y="98"/>
                    <a:pt x="172" y="62"/>
                    <a:pt x="133" y="181"/>
                  </a:cubicBezTo>
                  <a:cubicBezTo>
                    <a:pt x="127" y="199"/>
                    <a:pt x="120" y="214"/>
                    <a:pt x="117" y="233"/>
                  </a:cubicBezTo>
                </a:path>
              </a:pathLst>
            </a:custGeom>
            <a:noFill/>
            <a:ln w="4763" cap="rnd">
              <a:solidFill>
                <a:srgbClr val="333333"/>
              </a:solidFill>
              <a:prstDash val="solid"/>
              <a:round/>
              <a:headEnd/>
              <a:tailEnd/>
            </a:ln>
          </p:spPr>
          <p:txBody>
            <a:bodyPr/>
            <a:lstStyle/>
            <a:p>
              <a:endParaRPr lang="hu-HU"/>
            </a:p>
          </p:txBody>
        </p:sp>
        <p:sp>
          <p:nvSpPr>
            <p:cNvPr id="37276" name="Freeform 271"/>
            <p:cNvSpPr>
              <a:spLocks/>
            </p:cNvSpPr>
            <p:nvPr/>
          </p:nvSpPr>
          <p:spPr bwMode="auto">
            <a:xfrm>
              <a:off x="3248" y="205"/>
              <a:ext cx="44" cy="16"/>
            </a:xfrm>
            <a:custGeom>
              <a:avLst/>
              <a:gdLst>
                <a:gd name="T0" fmla="*/ 1 w 35"/>
                <a:gd name="T1" fmla="*/ 7 h 12"/>
                <a:gd name="T2" fmla="*/ 35 w 35"/>
                <a:gd name="T3" fmla="*/ 12 h 12"/>
                <a:gd name="T4" fmla="*/ 31 w 35"/>
                <a:gd name="T5" fmla="*/ 8 h 12"/>
                <a:gd name="T6" fmla="*/ 0 w 35"/>
                <a:gd name="T7" fmla="*/ 6 h 12"/>
                <a:gd name="T8" fmla="*/ 1 w 35"/>
                <a:gd name="T9" fmla="*/ 7 h 12"/>
                <a:gd name="T10" fmla="*/ 0 60000 65536"/>
                <a:gd name="T11" fmla="*/ 0 60000 65536"/>
                <a:gd name="T12" fmla="*/ 0 60000 65536"/>
                <a:gd name="T13" fmla="*/ 0 60000 65536"/>
                <a:gd name="T14" fmla="*/ 0 60000 65536"/>
                <a:gd name="T15" fmla="*/ 0 w 35"/>
                <a:gd name="T16" fmla="*/ 0 h 12"/>
                <a:gd name="T17" fmla="*/ 35 w 35"/>
                <a:gd name="T18" fmla="*/ 12 h 12"/>
              </a:gdLst>
              <a:ahLst/>
              <a:cxnLst>
                <a:cxn ang="T10">
                  <a:pos x="T0" y="T1"/>
                </a:cxn>
                <a:cxn ang="T11">
                  <a:pos x="T2" y="T3"/>
                </a:cxn>
                <a:cxn ang="T12">
                  <a:pos x="T4" y="T5"/>
                </a:cxn>
                <a:cxn ang="T13">
                  <a:pos x="T6" y="T7"/>
                </a:cxn>
                <a:cxn ang="T14">
                  <a:pos x="T8" y="T9"/>
                </a:cxn>
              </a:cxnLst>
              <a:rect l="T15" t="T16" r="T17" b="T18"/>
              <a:pathLst>
                <a:path w="35" h="12">
                  <a:moveTo>
                    <a:pt x="1" y="7"/>
                  </a:moveTo>
                  <a:cubicBezTo>
                    <a:pt x="9" y="10"/>
                    <a:pt x="20" y="11"/>
                    <a:pt x="35" y="12"/>
                  </a:cubicBezTo>
                  <a:cubicBezTo>
                    <a:pt x="35" y="12"/>
                    <a:pt x="34" y="11"/>
                    <a:pt x="31" y="8"/>
                  </a:cubicBezTo>
                  <a:cubicBezTo>
                    <a:pt x="26" y="2"/>
                    <a:pt x="13" y="0"/>
                    <a:pt x="0" y="6"/>
                  </a:cubicBezTo>
                  <a:lnTo>
                    <a:pt x="1" y="7"/>
                  </a:lnTo>
                  <a:close/>
                </a:path>
              </a:pathLst>
            </a:custGeom>
            <a:noFill/>
            <a:ln w="4763" cap="rnd">
              <a:solidFill>
                <a:srgbClr val="333333"/>
              </a:solidFill>
              <a:prstDash val="solid"/>
              <a:round/>
              <a:headEnd/>
              <a:tailEnd/>
            </a:ln>
          </p:spPr>
          <p:txBody>
            <a:bodyPr/>
            <a:lstStyle/>
            <a:p>
              <a:endParaRPr lang="hu-HU"/>
            </a:p>
          </p:txBody>
        </p:sp>
        <p:sp>
          <p:nvSpPr>
            <p:cNvPr id="37277" name="Freeform 272"/>
            <p:cNvSpPr>
              <a:spLocks/>
            </p:cNvSpPr>
            <p:nvPr/>
          </p:nvSpPr>
          <p:spPr bwMode="auto">
            <a:xfrm>
              <a:off x="2864" y="420"/>
              <a:ext cx="239" cy="620"/>
            </a:xfrm>
            <a:custGeom>
              <a:avLst/>
              <a:gdLst>
                <a:gd name="T0" fmla="*/ 116 w 192"/>
                <a:gd name="T1" fmla="*/ 400 h 468"/>
                <a:gd name="T2" fmla="*/ 137 w 192"/>
                <a:gd name="T3" fmla="*/ 360 h 468"/>
                <a:gd name="T4" fmla="*/ 137 w 192"/>
                <a:gd name="T5" fmla="*/ 357 h 468"/>
                <a:gd name="T6" fmla="*/ 135 w 192"/>
                <a:gd name="T7" fmla="*/ 334 h 468"/>
                <a:gd name="T8" fmla="*/ 135 w 192"/>
                <a:gd name="T9" fmla="*/ 334 h 468"/>
                <a:gd name="T10" fmla="*/ 123 w 192"/>
                <a:gd name="T11" fmla="*/ 286 h 468"/>
                <a:gd name="T12" fmla="*/ 56 w 192"/>
                <a:gd name="T13" fmla="*/ 132 h 468"/>
                <a:gd name="T14" fmla="*/ 56 w 192"/>
                <a:gd name="T15" fmla="*/ 131 h 468"/>
                <a:gd name="T16" fmla="*/ 112 w 192"/>
                <a:gd name="T17" fmla="*/ 87 h 468"/>
                <a:gd name="T18" fmla="*/ 176 w 192"/>
                <a:gd name="T19" fmla="*/ 105 h 468"/>
                <a:gd name="T20" fmla="*/ 177 w 192"/>
                <a:gd name="T21" fmla="*/ 106 h 468"/>
                <a:gd name="T22" fmla="*/ 188 w 192"/>
                <a:gd name="T23" fmla="*/ 121 h 468"/>
                <a:gd name="T24" fmla="*/ 185 w 192"/>
                <a:gd name="T25" fmla="*/ 73 h 468"/>
                <a:gd name="T26" fmla="*/ 135 w 192"/>
                <a:gd name="T27" fmla="*/ 7 h 468"/>
                <a:gd name="T28" fmla="*/ 95 w 192"/>
                <a:gd name="T29" fmla="*/ 1 h 468"/>
                <a:gd name="T30" fmla="*/ 59 w 192"/>
                <a:gd name="T31" fmla="*/ 19 h 468"/>
                <a:gd name="T32" fmla="*/ 16 w 192"/>
                <a:gd name="T33" fmla="*/ 117 h 468"/>
                <a:gd name="T34" fmla="*/ 12 w 192"/>
                <a:gd name="T35" fmla="*/ 223 h 468"/>
                <a:gd name="T36" fmla="*/ 22 w 192"/>
                <a:gd name="T37" fmla="*/ 410 h 468"/>
                <a:gd name="T38" fmla="*/ 80 w 192"/>
                <a:gd name="T39" fmla="*/ 462 h 468"/>
                <a:gd name="T40" fmla="*/ 114 w 192"/>
                <a:gd name="T41" fmla="*/ 435 h 468"/>
                <a:gd name="T42" fmla="*/ 117 w 192"/>
                <a:gd name="T43" fmla="*/ 430 h 468"/>
                <a:gd name="T44" fmla="*/ 103 w 192"/>
                <a:gd name="T45" fmla="*/ 387 h 4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468"/>
                <a:gd name="T71" fmla="*/ 192 w 192"/>
                <a:gd name="T72" fmla="*/ 468 h 4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468">
                  <a:moveTo>
                    <a:pt x="116" y="400"/>
                  </a:moveTo>
                  <a:cubicBezTo>
                    <a:pt x="122" y="399"/>
                    <a:pt x="135" y="383"/>
                    <a:pt x="137" y="360"/>
                  </a:cubicBezTo>
                  <a:cubicBezTo>
                    <a:pt x="137" y="357"/>
                    <a:pt x="137" y="357"/>
                    <a:pt x="137" y="357"/>
                  </a:cubicBezTo>
                  <a:cubicBezTo>
                    <a:pt x="137" y="348"/>
                    <a:pt x="137" y="340"/>
                    <a:pt x="135" y="334"/>
                  </a:cubicBezTo>
                  <a:cubicBezTo>
                    <a:pt x="135" y="334"/>
                    <a:pt x="135" y="334"/>
                    <a:pt x="135" y="334"/>
                  </a:cubicBezTo>
                  <a:cubicBezTo>
                    <a:pt x="130" y="322"/>
                    <a:pt x="152" y="304"/>
                    <a:pt x="123" y="286"/>
                  </a:cubicBezTo>
                  <a:cubicBezTo>
                    <a:pt x="86" y="263"/>
                    <a:pt x="54" y="172"/>
                    <a:pt x="56" y="132"/>
                  </a:cubicBezTo>
                  <a:cubicBezTo>
                    <a:pt x="56" y="132"/>
                    <a:pt x="56" y="132"/>
                    <a:pt x="56" y="131"/>
                  </a:cubicBezTo>
                  <a:cubicBezTo>
                    <a:pt x="61" y="110"/>
                    <a:pt x="79" y="95"/>
                    <a:pt x="112" y="87"/>
                  </a:cubicBezTo>
                  <a:cubicBezTo>
                    <a:pt x="140" y="79"/>
                    <a:pt x="151" y="80"/>
                    <a:pt x="176" y="105"/>
                  </a:cubicBezTo>
                  <a:cubicBezTo>
                    <a:pt x="176" y="105"/>
                    <a:pt x="176" y="105"/>
                    <a:pt x="177" y="106"/>
                  </a:cubicBezTo>
                  <a:cubicBezTo>
                    <a:pt x="180" y="111"/>
                    <a:pt x="184" y="116"/>
                    <a:pt x="188" y="121"/>
                  </a:cubicBezTo>
                  <a:cubicBezTo>
                    <a:pt x="192" y="100"/>
                    <a:pt x="192" y="82"/>
                    <a:pt x="185" y="73"/>
                  </a:cubicBezTo>
                  <a:cubicBezTo>
                    <a:pt x="164" y="48"/>
                    <a:pt x="159" y="23"/>
                    <a:pt x="135" y="7"/>
                  </a:cubicBezTo>
                  <a:cubicBezTo>
                    <a:pt x="127" y="2"/>
                    <a:pt x="107" y="0"/>
                    <a:pt x="95" y="1"/>
                  </a:cubicBezTo>
                  <a:cubicBezTo>
                    <a:pt x="82" y="1"/>
                    <a:pt x="69" y="9"/>
                    <a:pt x="59" y="19"/>
                  </a:cubicBezTo>
                  <a:cubicBezTo>
                    <a:pt x="46" y="34"/>
                    <a:pt x="24" y="46"/>
                    <a:pt x="16" y="117"/>
                  </a:cubicBezTo>
                  <a:cubicBezTo>
                    <a:pt x="13" y="141"/>
                    <a:pt x="12" y="181"/>
                    <a:pt x="12" y="223"/>
                  </a:cubicBezTo>
                  <a:cubicBezTo>
                    <a:pt x="12" y="340"/>
                    <a:pt x="0" y="359"/>
                    <a:pt x="22" y="410"/>
                  </a:cubicBezTo>
                  <a:cubicBezTo>
                    <a:pt x="38" y="446"/>
                    <a:pt x="57" y="468"/>
                    <a:pt x="80" y="462"/>
                  </a:cubicBezTo>
                  <a:cubicBezTo>
                    <a:pt x="94" y="459"/>
                    <a:pt x="105" y="448"/>
                    <a:pt x="114" y="435"/>
                  </a:cubicBezTo>
                  <a:cubicBezTo>
                    <a:pt x="117" y="430"/>
                    <a:pt x="117" y="430"/>
                    <a:pt x="117" y="430"/>
                  </a:cubicBezTo>
                  <a:cubicBezTo>
                    <a:pt x="129" y="411"/>
                    <a:pt x="112" y="394"/>
                    <a:pt x="103" y="387"/>
                  </a:cubicBezTo>
                </a:path>
              </a:pathLst>
            </a:custGeom>
            <a:noFill/>
            <a:ln w="4763" cap="rnd">
              <a:solidFill>
                <a:srgbClr val="333333"/>
              </a:solidFill>
              <a:prstDash val="solid"/>
              <a:round/>
              <a:headEnd/>
              <a:tailEnd/>
            </a:ln>
          </p:spPr>
          <p:txBody>
            <a:bodyPr/>
            <a:lstStyle/>
            <a:p>
              <a:endParaRPr lang="hu-HU"/>
            </a:p>
          </p:txBody>
        </p:sp>
        <p:sp>
          <p:nvSpPr>
            <p:cNvPr id="37278" name="Freeform 273"/>
            <p:cNvSpPr>
              <a:spLocks/>
            </p:cNvSpPr>
            <p:nvPr/>
          </p:nvSpPr>
          <p:spPr bwMode="auto">
            <a:xfrm>
              <a:off x="2893" y="966"/>
              <a:ext cx="161" cy="266"/>
            </a:xfrm>
            <a:custGeom>
              <a:avLst/>
              <a:gdLst>
                <a:gd name="T0" fmla="*/ 57 w 130"/>
                <a:gd name="T1" fmla="*/ 50 h 201"/>
                <a:gd name="T2" fmla="*/ 57 w 130"/>
                <a:gd name="T3" fmla="*/ 50 h 201"/>
                <a:gd name="T4" fmla="*/ 0 w 130"/>
                <a:gd name="T5" fmla="*/ 0 h 201"/>
                <a:gd name="T6" fmla="*/ 7 w 130"/>
                <a:gd name="T7" fmla="*/ 60 h 201"/>
                <a:gd name="T8" fmla="*/ 9 w 130"/>
                <a:gd name="T9" fmla="*/ 186 h 201"/>
                <a:gd name="T10" fmla="*/ 9 w 130"/>
                <a:gd name="T11" fmla="*/ 186 h 201"/>
                <a:gd name="T12" fmla="*/ 9 w 130"/>
                <a:gd name="T13" fmla="*/ 187 h 201"/>
                <a:gd name="T14" fmla="*/ 70 w 130"/>
                <a:gd name="T15" fmla="*/ 201 h 201"/>
                <a:gd name="T16" fmla="*/ 130 w 130"/>
                <a:gd name="T17" fmla="*/ 187 h 201"/>
                <a:gd name="T18" fmla="*/ 130 w 130"/>
                <a:gd name="T19" fmla="*/ 186 h 201"/>
                <a:gd name="T20" fmla="*/ 130 w 130"/>
                <a:gd name="T21" fmla="*/ 186 h 201"/>
                <a:gd name="T22" fmla="*/ 130 w 130"/>
                <a:gd name="T23" fmla="*/ 101 h 201"/>
                <a:gd name="T24" fmla="*/ 119 w 130"/>
                <a:gd name="T25" fmla="*/ 97 h 201"/>
                <a:gd name="T26" fmla="*/ 57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7" y="50"/>
                  </a:moveTo>
                  <a:cubicBezTo>
                    <a:pt x="57" y="50"/>
                    <a:pt x="57" y="50"/>
                    <a:pt x="57" y="50"/>
                  </a:cubicBezTo>
                  <a:cubicBezTo>
                    <a:pt x="34" y="56"/>
                    <a:pt x="15" y="35"/>
                    <a:pt x="0" y="0"/>
                  </a:cubicBezTo>
                  <a:cubicBezTo>
                    <a:pt x="4" y="21"/>
                    <a:pt x="7" y="43"/>
                    <a:pt x="7" y="60"/>
                  </a:cubicBezTo>
                  <a:cubicBezTo>
                    <a:pt x="7" y="122"/>
                    <a:pt x="8" y="147"/>
                    <a:pt x="9" y="186"/>
                  </a:cubicBezTo>
                  <a:cubicBezTo>
                    <a:pt x="9" y="186"/>
                    <a:pt x="9" y="186"/>
                    <a:pt x="9" y="186"/>
                  </a:cubicBezTo>
                  <a:cubicBezTo>
                    <a:pt x="9" y="186"/>
                    <a:pt x="9" y="187"/>
                    <a:pt x="9" y="187"/>
                  </a:cubicBezTo>
                  <a:cubicBezTo>
                    <a:pt x="9" y="195"/>
                    <a:pt x="36" y="201"/>
                    <a:pt x="70" y="201"/>
                  </a:cubicBezTo>
                  <a:cubicBezTo>
                    <a:pt x="103" y="201"/>
                    <a:pt x="130" y="195"/>
                    <a:pt x="130" y="187"/>
                  </a:cubicBezTo>
                  <a:cubicBezTo>
                    <a:pt x="130" y="187"/>
                    <a:pt x="130" y="186"/>
                    <a:pt x="130" y="186"/>
                  </a:cubicBezTo>
                  <a:cubicBezTo>
                    <a:pt x="130" y="186"/>
                    <a:pt x="130" y="186"/>
                    <a:pt x="130" y="186"/>
                  </a:cubicBezTo>
                  <a:cubicBezTo>
                    <a:pt x="130" y="101"/>
                    <a:pt x="130" y="101"/>
                    <a:pt x="130" y="101"/>
                  </a:cubicBezTo>
                  <a:cubicBezTo>
                    <a:pt x="127" y="100"/>
                    <a:pt x="123" y="98"/>
                    <a:pt x="119" y="97"/>
                  </a:cubicBezTo>
                  <a:cubicBezTo>
                    <a:pt x="99" y="87"/>
                    <a:pt x="77" y="72"/>
                    <a:pt x="57" y="50"/>
                  </a:cubicBezTo>
                  <a:close/>
                </a:path>
              </a:pathLst>
            </a:custGeom>
            <a:noFill/>
            <a:ln w="4763" cap="rnd">
              <a:solidFill>
                <a:srgbClr val="333333"/>
              </a:solidFill>
              <a:prstDash val="solid"/>
              <a:bevel/>
              <a:headEnd/>
              <a:tailEnd/>
            </a:ln>
          </p:spPr>
          <p:txBody>
            <a:bodyPr/>
            <a:lstStyle/>
            <a:p>
              <a:endParaRPr lang="hu-HU"/>
            </a:p>
          </p:txBody>
        </p:sp>
        <p:sp>
          <p:nvSpPr>
            <p:cNvPr id="37279" name="Freeform 274"/>
            <p:cNvSpPr>
              <a:spLocks/>
            </p:cNvSpPr>
            <p:nvPr/>
          </p:nvSpPr>
          <p:spPr bwMode="auto">
            <a:xfrm>
              <a:off x="3043" y="-3"/>
              <a:ext cx="406" cy="643"/>
            </a:xfrm>
            <a:custGeom>
              <a:avLst/>
              <a:gdLst>
                <a:gd name="T0" fmla="*/ 258 w 327"/>
                <a:gd name="T1" fmla="*/ 70 h 485"/>
                <a:gd name="T2" fmla="*/ 240 w 327"/>
                <a:gd name="T3" fmla="*/ 56 h 485"/>
                <a:gd name="T4" fmla="*/ 242 w 327"/>
                <a:gd name="T5" fmla="*/ 35 h 485"/>
                <a:gd name="T6" fmla="*/ 209 w 327"/>
                <a:gd name="T7" fmla="*/ 20 h 485"/>
                <a:gd name="T8" fmla="*/ 196 w 327"/>
                <a:gd name="T9" fmla="*/ 38 h 485"/>
                <a:gd name="T10" fmla="*/ 194 w 327"/>
                <a:gd name="T11" fmla="*/ 12 h 485"/>
                <a:gd name="T12" fmla="*/ 161 w 327"/>
                <a:gd name="T13" fmla="*/ 10 h 485"/>
                <a:gd name="T14" fmla="*/ 135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3 w 327"/>
                <a:gd name="T29" fmla="*/ 349 h 485"/>
                <a:gd name="T30" fmla="*/ 41 w 327"/>
                <a:gd name="T31" fmla="*/ 392 h 485"/>
                <a:gd name="T32" fmla="*/ 44 w 327"/>
                <a:gd name="T33" fmla="*/ 440 h 485"/>
                <a:gd name="T34" fmla="*/ 41 w 327"/>
                <a:gd name="T35" fmla="*/ 437 h 485"/>
                <a:gd name="T36" fmla="*/ 107 w 327"/>
                <a:gd name="T37" fmla="*/ 479 h 485"/>
                <a:gd name="T38" fmla="*/ 109 w 327"/>
                <a:gd name="T39" fmla="*/ 478 h 485"/>
                <a:gd name="T40" fmla="*/ 109 w 327"/>
                <a:gd name="T41" fmla="*/ 433 h 485"/>
                <a:gd name="T42" fmla="*/ 132 w 327"/>
                <a:gd name="T43" fmla="*/ 324 h 485"/>
                <a:gd name="T44" fmla="*/ 146 w 327"/>
                <a:gd name="T45" fmla="*/ 286 h 485"/>
                <a:gd name="T46" fmla="*/ 146 w 327"/>
                <a:gd name="T47" fmla="*/ 286 h 485"/>
                <a:gd name="T48" fmla="*/ 146 w 327"/>
                <a:gd name="T49" fmla="*/ 286 h 485"/>
                <a:gd name="T50" fmla="*/ 142 w 327"/>
                <a:gd name="T51" fmla="*/ 263 h 485"/>
                <a:gd name="T52" fmla="*/ 140 w 327"/>
                <a:gd name="T53" fmla="*/ 262 h 485"/>
                <a:gd name="T54" fmla="*/ 165 w 327"/>
                <a:gd name="T55" fmla="*/ 163 h 485"/>
                <a:gd name="T56" fmla="*/ 166 w 327"/>
                <a:gd name="T57" fmla="*/ 164 h 485"/>
                <a:gd name="T58" fmla="*/ 200 w 327"/>
                <a:gd name="T59" fmla="*/ 169 h 485"/>
                <a:gd name="T60" fmla="*/ 201 w 327"/>
                <a:gd name="T61" fmla="*/ 169 h 485"/>
                <a:gd name="T62" fmla="*/ 245 w 327"/>
                <a:gd name="T63" fmla="*/ 167 h 485"/>
                <a:gd name="T64" fmla="*/ 327 w 327"/>
                <a:gd name="T65" fmla="*/ 166 h 485"/>
                <a:gd name="T66" fmla="*/ 258 w 327"/>
                <a:gd name="T67" fmla="*/ 70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7"/>
                <a:gd name="T103" fmla="*/ 0 h 485"/>
                <a:gd name="T104" fmla="*/ 327 w 327"/>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7" h="485">
                  <a:moveTo>
                    <a:pt x="258" y="70"/>
                  </a:moveTo>
                  <a:cubicBezTo>
                    <a:pt x="254" y="68"/>
                    <a:pt x="241" y="59"/>
                    <a:pt x="240" y="56"/>
                  </a:cubicBezTo>
                  <a:cubicBezTo>
                    <a:pt x="238" y="54"/>
                    <a:pt x="237" y="48"/>
                    <a:pt x="242" y="35"/>
                  </a:cubicBezTo>
                  <a:cubicBezTo>
                    <a:pt x="247" y="19"/>
                    <a:pt x="220" y="3"/>
                    <a:pt x="209" y="20"/>
                  </a:cubicBezTo>
                  <a:cubicBezTo>
                    <a:pt x="206" y="25"/>
                    <a:pt x="204" y="28"/>
                    <a:pt x="196" y="38"/>
                  </a:cubicBezTo>
                  <a:cubicBezTo>
                    <a:pt x="196" y="38"/>
                    <a:pt x="197" y="15"/>
                    <a:pt x="194" y="12"/>
                  </a:cubicBezTo>
                  <a:cubicBezTo>
                    <a:pt x="185" y="0"/>
                    <a:pt x="167" y="3"/>
                    <a:pt x="161" y="10"/>
                  </a:cubicBezTo>
                  <a:cubicBezTo>
                    <a:pt x="156" y="16"/>
                    <a:pt x="160" y="47"/>
                    <a:pt x="135" y="49"/>
                  </a:cubicBezTo>
                  <a:cubicBezTo>
                    <a:pt x="122" y="48"/>
                    <a:pt x="124" y="34"/>
                    <a:pt x="124" y="25"/>
                  </a:cubicBezTo>
                  <a:cubicBezTo>
                    <a:pt x="125" y="17"/>
                    <a:pt x="91" y="16"/>
                    <a:pt x="88" y="34"/>
                  </a:cubicBezTo>
                  <a:cubicBezTo>
                    <a:pt x="87" y="45"/>
                    <a:pt x="86" y="56"/>
                    <a:pt x="82" y="66"/>
                  </a:cubicBezTo>
                  <a:cubicBezTo>
                    <a:pt x="81" y="69"/>
                    <a:pt x="77" y="75"/>
                    <a:pt x="76" y="76"/>
                  </a:cubicBezTo>
                  <a:cubicBezTo>
                    <a:pt x="9" y="129"/>
                    <a:pt x="3" y="165"/>
                    <a:pt x="3" y="226"/>
                  </a:cubicBezTo>
                  <a:cubicBezTo>
                    <a:pt x="3" y="251"/>
                    <a:pt x="0" y="302"/>
                    <a:pt x="12" y="348"/>
                  </a:cubicBezTo>
                  <a:cubicBezTo>
                    <a:pt x="13" y="349"/>
                    <a:pt x="13" y="349"/>
                    <a:pt x="13" y="349"/>
                  </a:cubicBezTo>
                  <a:cubicBezTo>
                    <a:pt x="21" y="362"/>
                    <a:pt x="28" y="377"/>
                    <a:pt x="41" y="392"/>
                  </a:cubicBezTo>
                  <a:cubicBezTo>
                    <a:pt x="48" y="401"/>
                    <a:pt x="48" y="419"/>
                    <a:pt x="44" y="440"/>
                  </a:cubicBezTo>
                  <a:cubicBezTo>
                    <a:pt x="43" y="439"/>
                    <a:pt x="42" y="438"/>
                    <a:pt x="41" y="437"/>
                  </a:cubicBezTo>
                  <a:cubicBezTo>
                    <a:pt x="63" y="462"/>
                    <a:pt x="95" y="485"/>
                    <a:pt x="107" y="479"/>
                  </a:cubicBezTo>
                  <a:cubicBezTo>
                    <a:pt x="108" y="479"/>
                    <a:pt x="108" y="478"/>
                    <a:pt x="109" y="478"/>
                  </a:cubicBezTo>
                  <a:cubicBezTo>
                    <a:pt x="109" y="433"/>
                    <a:pt x="109" y="433"/>
                    <a:pt x="109" y="433"/>
                  </a:cubicBezTo>
                  <a:cubicBezTo>
                    <a:pt x="110" y="399"/>
                    <a:pt x="117" y="359"/>
                    <a:pt x="132" y="324"/>
                  </a:cubicBezTo>
                  <a:cubicBezTo>
                    <a:pt x="140" y="307"/>
                    <a:pt x="144" y="295"/>
                    <a:pt x="146" y="286"/>
                  </a:cubicBezTo>
                  <a:cubicBezTo>
                    <a:pt x="146" y="286"/>
                    <a:pt x="146" y="286"/>
                    <a:pt x="146" y="286"/>
                  </a:cubicBezTo>
                  <a:cubicBezTo>
                    <a:pt x="146" y="286"/>
                    <a:pt x="146" y="286"/>
                    <a:pt x="146" y="286"/>
                  </a:cubicBezTo>
                  <a:cubicBezTo>
                    <a:pt x="150" y="272"/>
                    <a:pt x="147" y="266"/>
                    <a:pt x="142" y="263"/>
                  </a:cubicBezTo>
                  <a:cubicBezTo>
                    <a:pt x="140" y="262"/>
                    <a:pt x="140" y="262"/>
                    <a:pt x="140" y="262"/>
                  </a:cubicBezTo>
                  <a:cubicBezTo>
                    <a:pt x="126" y="201"/>
                    <a:pt x="145" y="172"/>
                    <a:pt x="165" y="163"/>
                  </a:cubicBezTo>
                  <a:cubicBezTo>
                    <a:pt x="166" y="164"/>
                    <a:pt x="166" y="164"/>
                    <a:pt x="166" y="164"/>
                  </a:cubicBezTo>
                  <a:cubicBezTo>
                    <a:pt x="174" y="167"/>
                    <a:pt x="185" y="168"/>
                    <a:pt x="200" y="169"/>
                  </a:cubicBezTo>
                  <a:cubicBezTo>
                    <a:pt x="201" y="169"/>
                    <a:pt x="201" y="169"/>
                    <a:pt x="201" y="169"/>
                  </a:cubicBezTo>
                  <a:cubicBezTo>
                    <a:pt x="212" y="169"/>
                    <a:pt x="227" y="168"/>
                    <a:pt x="245" y="167"/>
                  </a:cubicBezTo>
                  <a:cubicBezTo>
                    <a:pt x="269" y="165"/>
                    <a:pt x="298" y="165"/>
                    <a:pt x="327" y="166"/>
                  </a:cubicBezTo>
                  <a:cubicBezTo>
                    <a:pt x="316" y="126"/>
                    <a:pt x="294" y="92"/>
                    <a:pt x="258" y="70"/>
                  </a:cubicBezTo>
                  <a:close/>
                </a:path>
              </a:pathLst>
            </a:custGeom>
            <a:noFill/>
            <a:ln w="4763" cap="rnd">
              <a:solidFill>
                <a:srgbClr val="333333"/>
              </a:solidFill>
              <a:prstDash val="solid"/>
              <a:round/>
              <a:headEnd/>
              <a:tailEnd/>
            </a:ln>
          </p:spPr>
          <p:txBody>
            <a:bodyPr/>
            <a:lstStyle/>
            <a:p>
              <a:endParaRPr lang="hu-HU"/>
            </a:p>
          </p:txBody>
        </p:sp>
        <p:sp>
          <p:nvSpPr>
            <p:cNvPr id="37280" name="Freeform 275"/>
            <p:cNvSpPr>
              <a:spLocks/>
            </p:cNvSpPr>
            <p:nvPr/>
          </p:nvSpPr>
          <p:spPr bwMode="auto">
            <a:xfrm>
              <a:off x="2896" y="147"/>
              <a:ext cx="161" cy="345"/>
            </a:xfrm>
            <a:custGeom>
              <a:avLst/>
              <a:gdLst>
                <a:gd name="T0" fmla="*/ 6 w 129"/>
                <a:gd name="T1" fmla="*/ 260 h 260"/>
                <a:gd name="T2" fmla="*/ 33 w 129"/>
                <a:gd name="T3" fmla="*/ 225 h 260"/>
                <a:gd name="T4" fmla="*/ 69 w 129"/>
                <a:gd name="T5" fmla="*/ 207 h 260"/>
                <a:gd name="T6" fmla="*/ 109 w 129"/>
                <a:gd name="T7" fmla="*/ 213 h 260"/>
                <a:gd name="T8" fmla="*/ 114 w 129"/>
                <a:gd name="T9" fmla="*/ 217 h 260"/>
                <a:gd name="T10" fmla="*/ 115 w 129"/>
                <a:gd name="T11" fmla="*/ 218 h 260"/>
                <a:gd name="T12" fmla="*/ 118 w 129"/>
                <a:gd name="T13" fmla="*/ 220 h 260"/>
                <a:gd name="T14" fmla="*/ 119 w 129"/>
                <a:gd name="T15" fmla="*/ 222 h 260"/>
                <a:gd name="T16" fmla="*/ 122 w 129"/>
                <a:gd name="T17" fmla="*/ 225 h 260"/>
                <a:gd name="T18" fmla="*/ 123 w 129"/>
                <a:gd name="T19" fmla="*/ 226 h 260"/>
                <a:gd name="T20" fmla="*/ 127 w 129"/>
                <a:gd name="T21" fmla="*/ 230 h 260"/>
                <a:gd name="T22" fmla="*/ 129 w 129"/>
                <a:gd name="T23" fmla="*/ 226 h 260"/>
                <a:gd name="T24" fmla="*/ 119 w 129"/>
                <a:gd name="T25" fmla="*/ 34 h 260"/>
                <a:gd name="T26" fmla="*/ 118 w 129"/>
                <a:gd name="T27" fmla="*/ 2 h 260"/>
                <a:gd name="T28" fmla="*/ 61 w 129"/>
                <a:gd name="T29" fmla="*/ 14 h 260"/>
                <a:gd name="T30" fmla="*/ 4 w 129"/>
                <a:gd name="T31" fmla="*/ 0 h 260"/>
                <a:gd name="T32" fmla="*/ 3 w 129"/>
                <a:gd name="T33" fmla="*/ 3 h 260"/>
                <a:gd name="T34" fmla="*/ 1 w 129"/>
                <a:gd name="T35" fmla="*/ 31 h 260"/>
                <a:gd name="T36" fmla="*/ 2 w 129"/>
                <a:gd name="T37" fmla="*/ 157 h 260"/>
                <a:gd name="T38" fmla="*/ 6 w 129"/>
                <a:gd name="T39" fmla="*/ 260 h 2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260"/>
                <a:gd name="T62" fmla="*/ 129 w 129"/>
                <a:gd name="T63" fmla="*/ 260 h 2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260">
                  <a:moveTo>
                    <a:pt x="6" y="260"/>
                  </a:moveTo>
                  <a:cubicBezTo>
                    <a:pt x="15" y="241"/>
                    <a:pt x="25" y="233"/>
                    <a:pt x="33" y="225"/>
                  </a:cubicBezTo>
                  <a:cubicBezTo>
                    <a:pt x="43" y="215"/>
                    <a:pt x="56" y="207"/>
                    <a:pt x="69" y="207"/>
                  </a:cubicBezTo>
                  <a:cubicBezTo>
                    <a:pt x="81" y="206"/>
                    <a:pt x="101" y="208"/>
                    <a:pt x="109" y="213"/>
                  </a:cubicBezTo>
                  <a:cubicBezTo>
                    <a:pt x="110" y="214"/>
                    <a:pt x="112" y="215"/>
                    <a:pt x="114" y="217"/>
                  </a:cubicBezTo>
                  <a:cubicBezTo>
                    <a:pt x="114" y="217"/>
                    <a:pt x="114" y="217"/>
                    <a:pt x="115" y="218"/>
                  </a:cubicBezTo>
                  <a:cubicBezTo>
                    <a:pt x="116" y="219"/>
                    <a:pt x="117" y="219"/>
                    <a:pt x="118" y="220"/>
                  </a:cubicBezTo>
                  <a:cubicBezTo>
                    <a:pt x="118" y="221"/>
                    <a:pt x="119" y="221"/>
                    <a:pt x="119" y="222"/>
                  </a:cubicBezTo>
                  <a:cubicBezTo>
                    <a:pt x="120" y="223"/>
                    <a:pt x="121" y="224"/>
                    <a:pt x="122" y="225"/>
                  </a:cubicBezTo>
                  <a:cubicBezTo>
                    <a:pt x="122" y="225"/>
                    <a:pt x="123" y="225"/>
                    <a:pt x="123" y="226"/>
                  </a:cubicBezTo>
                  <a:cubicBezTo>
                    <a:pt x="124" y="227"/>
                    <a:pt x="126" y="229"/>
                    <a:pt x="127" y="230"/>
                  </a:cubicBezTo>
                  <a:cubicBezTo>
                    <a:pt x="129" y="226"/>
                    <a:pt x="129" y="226"/>
                    <a:pt x="129" y="226"/>
                  </a:cubicBezTo>
                  <a:cubicBezTo>
                    <a:pt x="123" y="210"/>
                    <a:pt x="120" y="100"/>
                    <a:pt x="119" y="34"/>
                  </a:cubicBezTo>
                  <a:cubicBezTo>
                    <a:pt x="118" y="14"/>
                    <a:pt x="118" y="10"/>
                    <a:pt x="118" y="2"/>
                  </a:cubicBezTo>
                  <a:cubicBezTo>
                    <a:pt x="114" y="9"/>
                    <a:pt x="90" y="14"/>
                    <a:pt x="61" y="14"/>
                  </a:cubicBezTo>
                  <a:cubicBezTo>
                    <a:pt x="30" y="14"/>
                    <a:pt x="4" y="8"/>
                    <a:pt x="4" y="0"/>
                  </a:cubicBezTo>
                  <a:cubicBezTo>
                    <a:pt x="4" y="0"/>
                    <a:pt x="4" y="2"/>
                    <a:pt x="3" y="3"/>
                  </a:cubicBezTo>
                  <a:cubicBezTo>
                    <a:pt x="2" y="13"/>
                    <a:pt x="2" y="15"/>
                    <a:pt x="1" y="31"/>
                  </a:cubicBezTo>
                  <a:cubicBezTo>
                    <a:pt x="0" y="68"/>
                    <a:pt x="1" y="117"/>
                    <a:pt x="2" y="157"/>
                  </a:cubicBezTo>
                  <a:cubicBezTo>
                    <a:pt x="3" y="186"/>
                    <a:pt x="4" y="233"/>
                    <a:pt x="6" y="260"/>
                  </a:cubicBezTo>
                  <a:close/>
                </a:path>
              </a:pathLst>
            </a:custGeom>
            <a:noFill/>
            <a:ln w="4763" cap="rnd">
              <a:solidFill>
                <a:srgbClr val="333333"/>
              </a:solidFill>
              <a:prstDash val="solid"/>
              <a:round/>
              <a:headEnd/>
              <a:tailEnd/>
            </a:ln>
          </p:spPr>
          <p:txBody>
            <a:bodyPr/>
            <a:lstStyle/>
            <a:p>
              <a:endParaRPr lang="hu-HU"/>
            </a:p>
          </p:txBody>
        </p:sp>
        <p:sp>
          <p:nvSpPr>
            <p:cNvPr id="37281" name="Freeform 276"/>
            <p:cNvSpPr>
              <a:spLocks/>
            </p:cNvSpPr>
            <p:nvPr/>
          </p:nvSpPr>
          <p:spPr bwMode="auto">
            <a:xfrm>
              <a:off x="2900" y="500"/>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close/>
                </a:path>
              </a:pathLst>
            </a:custGeom>
            <a:noFill/>
            <a:ln w="4763" cap="rnd">
              <a:solidFill>
                <a:srgbClr val="333333"/>
              </a:solidFill>
              <a:prstDash val="solid"/>
              <a:round/>
              <a:headEnd/>
              <a:tailEnd/>
            </a:ln>
          </p:spPr>
          <p:txBody>
            <a:bodyPr/>
            <a:lstStyle/>
            <a:p>
              <a:endParaRPr lang="hu-HU"/>
            </a:p>
          </p:txBody>
        </p:sp>
        <p:sp>
          <p:nvSpPr>
            <p:cNvPr id="37282" name="Freeform 277"/>
            <p:cNvSpPr>
              <a:spLocks/>
            </p:cNvSpPr>
            <p:nvPr/>
          </p:nvSpPr>
          <p:spPr bwMode="auto">
            <a:xfrm>
              <a:off x="3320" y="1186"/>
              <a:ext cx="155" cy="61"/>
            </a:xfrm>
            <a:custGeom>
              <a:avLst/>
              <a:gdLst>
                <a:gd name="T0" fmla="*/ 40 w 125"/>
                <a:gd name="T1" fmla="*/ 9 h 46"/>
                <a:gd name="T2" fmla="*/ 0 w 125"/>
                <a:gd name="T3" fmla="*/ 0 h 46"/>
                <a:gd name="T4" fmla="*/ 0 w 125"/>
                <a:gd name="T5" fmla="*/ 30 h 46"/>
                <a:gd name="T6" fmla="*/ 0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7" y="6"/>
                    <a:pt x="13" y="3"/>
                    <a:pt x="0" y="0"/>
                  </a:cubicBezTo>
                  <a:cubicBezTo>
                    <a:pt x="0" y="30"/>
                    <a:pt x="0" y="30"/>
                    <a:pt x="0" y="30"/>
                  </a:cubicBezTo>
                  <a:cubicBezTo>
                    <a:pt x="0" y="31"/>
                    <a:pt x="0" y="34"/>
                    <a:pt x="0" y="35"/>
                  </a:cubicBezTo>
                  <a:cubicBezTo>
                    <a:pt x="6" y="41"/>
                    <a:pt x="31" y="46"/>
                    <a:pt x="62" y="46"/>
                  </a:cubicBezTo>
                  <a:cubicBezTo>
                    <a:pt x="91" y="46"/>
                    <a:pt x="116" y="41"/>
                    <a:pt x="123" y="36"/>
                  </a:cubicBezTo>
                  <a:cubicBezTo>
                    <a:pt x="124" y="35"/>
                    <a:pt x="125" y="33"/>
                    <a:pt x="125" y="33"/>
                  </a:cubicBezTo>
                  <a:cubicBezTo>
                    <a:pt x="125" y="21"/>
                    <a:pt x="125" y="21"/>
                    <a:pt x="125" y="21"/>
                  </a:cubicBezTo>
                  <a:cubicBezTo>
                    <a:pt x="101" y="21"/>
                    <a:pt x="73" y="17"/>
                    <a:pt x="40" y="9"/>
                  </a:cubicBezTo>
                  <a:close/>
                </a:path>
              </a:pathLst>
            </a:custGeom>
            <a:noFill/>
            <a:ln w="4763" cap="rnd">
              <a:solidFill>
                <a:srgbClr val="333333"/>
              </a:solidFill>
              <a:prstDash val="solid"/>
              <a:round/>
              <a:headEnd/>
              <a:tailEnd/>
            </a:ln>
          </p:spPr>
          <p:txBody>
            <a:bodyPr/>
            <a:lstStyle/>
            <a:p>
              <a:endParaRPr lang="hu-HU"/>
            </a:p>
          </p:txBody>
        </p:sp>
        <p:sp>
          <p:nvSpPr>
            <p:cNvPr id="37283" name="Freeform 278"/>
            <p:cNvSpPr>
              <a:spLocks/>
            </p:cNvSpPr>
            <p:nvPr/>
          </p:nvSpPr>
          <p:spPr bwMode="auto">
            <a:xfrm>
              <a:off x="3216" y="339"/>
              <a:ext cx="13" cy="37"/>
            </a:xfrm>
            <a:custGeom>
              <a:avLst/>
              <a:gdLst>
                <a:gd name="T0" fmla="*/ 7 w 11"/>
                <a:gd name="T1" fmla="*/ 28 h 28"/>
                <a:gd name="T2" fmla="*/ 7 w 11"/>
                <a:gd name="T3" fmla="*/ 28 h 28"/>
                <a:gd name="T4" fmla="*/ 3 w 11"/>
                <a:gd name="T5" fmla="*/ 5 h 28"/>
                <a:gd name="T6" fmla="*/ 1 w 11"/>
                <a:gd name="T7" fmla="*/ 4 h 28"/>
                <a:gd name="T8" fmla="*/ 7 w 11"/>
                <a:gd name="T9" fmla="*/ 28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7" y="28"/>
                  </a:moveTo>
                  <a:cubicBezTo>
                    <a:pt x="7" y="28"/>
                    <a:pt x="7" y="28"/>
                    <a:pt x="7" y="28"/>
                  </a:cubicBezTo>
                  <a:cubicBezTo>
                    <a:pt x="11" y="14"/>
                    <a:pt x="8" y="8"/>
                    <a:pt x="3" y="5"/>
                  </a:cubicBezTo>
                  <a:cubicBezTo>
                    <a:pt x="1" y="4"/>
                    <a:pt x="1" y="4"/>
                    <a:pt x="1" y="4"/>
                  </a:cubicBezTo>
                  <a:cubicBezTo>
                    <a:pt x="0" y="0"/>
                    <a:pt x="3" y="15"/>
                    <a:pt x="7" y="28"/>
                  </a:cubicBezTo>
                  <a:close/>
                </a:path>
              </a:pathLst>
            </a:custGeom>
            <a:noFill/>
            <a:ln w="4763" cap="rnd">
              <a:solidFill>
                <a:srgbClr val="333333"/>
              </a:solidFill>
              <a:prstDash val="solid"/>
              <a:round/>
              <a:headEnd/>
              <a:tailEnd/>
            </a:ln>
          </p:spPr>
          <p:txBody>
            <a:bodyPr/>
            <a:lstStyle/>
            <a:p>
              <a:endParaRPr lang="hu-HU"/>
            </a:p>
          </p:txBody>
        </p:sp>
        <p:sp>
          <p:nvSpPr>
            <p:cNvPr id="37284" name="Freeform 279"/>
            <p:cNvSpPr>
              <a:spLocks/>
            </p:cNvSpPr>
            <p:nvPr/>
          </p:nvSpPr>
          <p:spPr bwMode="auto">
            <a:xfrm>
              <a:off x="3225" y="334"/>
              <a:ext cx="4" cy="38"/>
            </a:xfrm>
            <a:custGeom>
              <a:avLst/>
              <a:gdLst>
                <a:gd name="T0" fmla="*/ 0 w 4"/>
                <a:gd name="T1" fmla="*/ 0 h 29"/>
                <a:gd name="T2" fmla="*/ 1 w 4"/>
                <a:gd name="T3" fmla="*/ 29 h 29"/>
                <a:gd name="T4" fmla="*/ 0 60000 65536"/>
                <a:gd name="T5" fmla="*/ 0 60000 65536"/>
                <a:gd name="T6" fmla="*/ 0 w 4"/>
                <a:gd name="T7" fmla="*/ 0 h 29"/>
                <a:gd name="T8" fmla="*/ 4 w 4"/>
                <a:gd name="T9" fmla="*/ 29 h 29"/>
              </a:gdLst>
              <a:ahLst/>
              <a:cxnLst>
                <a:cxn ang="T4">
                  <a:pos x="T0" y="T1"/>
                </a:cxn>
                <a:cxn ang="T5">
                  <a:pos x="T2" y="T3"/>
                </a:cxn>
              </a:cxnLst>
              <a:rect l="T6" t="T7" r="T8" b="T9"/>
              <a:pathLst>
                <a:path w="4" h="29">
                  <a:moveTo>
                    <a:pt x="0" y="0"/>
                  </a:moveTo>
                  <a:cubicBezTo>
                    <a:pt x="3" y="4"/>
                    <a:pt x="4" y="19"/>
                    <a:pt x="1" y="29"/>
                  </a:cubicBezTo>
                </a:path>
              </a:pathLst>
            </a:custGeom>
            <a:noFill/>
            <a:ln w="4763" cap="rnd">
              <a:solidFill>
                <a:srgbClr val="333333"/>
              </a:solidFill>
              <a:prstDash val="solid"/>
              <a:round/>
              <a:headEnd/>
              <a:tailEnd/>
            </a:ln>
          </p:spPr>
          <p:txBody>
            <a:bodyPr/>
            <a:lstStyle/>
            <a:p>
              <a:endParaRPr lang="hu-HU"/>
            </a:p>
          </p:txBody>
        </p:sp>
        <p:sp>
          <p:nvSpPr>
            <p:cNvPr id="37285" name="Freeform 280"/>
            <p:cNvSpPr>
              <a:spLocks/>
            </p:cNvSpPr>
            <p:nvPr/>
          </p:nvSpPr>
          <p:spPr bwMode="auto">
            <a:xfrm>
              <a:off x="2964" y="368"/>
              <a:ext cx="796" cy="863"/>
            </a:xfrm>
            <a:custGeom>
              <a:avLst/>
              <a:gdLst>
                <a:gd name="T0" fmla="*/ 586 w 641"/>
                <a:gd name="T1" fmla="*/ 317 h 651"/>
                <a:gd name="T2" fmla="*/ 504 w 641"/>
                <a:gd name="T3" fmla="*/ 160 h 651"/>
                <a:gd name="T4" fmla="*/ 501 w 641"/>
                <a:gd name="T5" fmla="*/ 152 h 651"/>
                <a:gd name="T6" fmla="*/ 501 w 641"/>
                <a:gd name="T7" fmla="*/ 152 h 651"/>
                <a:gd name="T8" fmla="*/ 429 w 641"/>
                <a:gd name="T9" fmla="*/ 42 h 651"/>
                <a:gd name="T10" fmla="*/ 341 w 641"/>
                <a:gd name="T11" fmla="*/ 0 h 651"/>
                <a:gd name="T12" fmla="*/ 341 w 641"/>
                <a:gd name="T13" fmla="*/ 0 h 651"/>
                <a:gd name="T14" fmla="*/ 311 w 641"/>
                <a:gd name="T15" fmla="*/ 46 h 651"/>
                <a:gd name="T16" fmla="*/ 312 w 641"/>
                <a:gd name="T17" fmla="*/ 46 h 651"/>
                <a:gd name="T18" fmla="*/ 422 w 641"/>
                <a:gd name="T19" fmla="*/ 79 h 651"/>
                <a:gd name="T20" fmla="*/ 478 w 641"/>
                <a:gd name="T21" fmla="*/ 170 h 651"/>
                <a:gd name="T22" fmla="*/ 478 w 641"/>
                <a:gd name="T23" fmla="*/ 175 h 651"/>
                <a:gd name="T24" fmla="*/ 511 w 641"/>
                <a:gd name="T25" fmla="*/ 226 h 651"/>
                <a:gd name="T26" fmla="*/ 560 w 641"/>
                <a:gd name="T27" fmla="*/ 335 h 651"/>
                <a:gd name="T28" fmla="*/ 510 w 641"/>
                <a:gd name="T29" fmla="*/ 541 h 651"/>
                <a:gd name="T30" fmla="*/ 509 w 641"/>
                <a:gd name="T31" fmla="*/ 542 h 651"/>
                <a:gd name="T32" fmla="*/ 508 w 641"/>
                <a:gd name="T33" fmla="*/ 542 h 651"/>
                <a:gd name="T34" fmla="*/ 308 w 641"/>
                <a:gd name="T35" fmla="*/ 561 h 651"/>
                <a:gd name="T36" fmla="*/ 59 w 641"/>
                <a:gd name="T37" fmla="*/ 381 h 651"/>
                <a:gd name="T38" fmla="*/ 55 w 641"/>
                <a:gd name="T39" fmla="*/ 373 h 651"/>
                <a:gd name="T40" fmla="*/ 55 w 641"/>
                <a:gd name="T41" fmla="*/ 373 h 651"/>
                <a:gd name="T42" fmla="*/ 57 w 641"/>
                <a:gd name="T43" fmla="*/ 396 h 651"/>
                <a:gd name="T44" fmla="*/ 57 w 641"/>
                <a:gd name="T45" fmla="*/ 399 h 651"/>
                <a:gd name="T46" fmla="*/ 36 w 641"/>
                <a:gd name="T47" fmla="*/ 439 h 651"/>
                <a:gd name="T48" fmla="*/ 35 w 641"/>
                <a:gd name="T49" fmla="*/ 439 h 651"/>
                <a:gd name="T50" fmla="*/ 37 w 641"/>
                <a:gd name="T51" fmla="*/ 469 h 651"/>
                <a:gd name="T52" fmla="*/ 34 w 641"/>
                <a:gd name="T53" fmla="*/ 474 h 651"/>
                <a:gd name="T54" fmla="*/ 0 w 641"/>
                <a:gd name="T55" fmla="*/ 501 h 651"/>
                <a:gd name="T56" fmla="*/ 62 w 641"/>
                <a:gd name="T57" fmla="*/ 548 h 651"/>
                <a:gd name="T58" fmla="*/ 327 w 641"/>
                <a:gd name="T59" fmla="*/ 626 h 651"/>
                <a:gd name="T60" fmla="*/ 537 w 641"/>
                <a:gd name="T61" fmla="*/ 611 h 651"/>
                <a:gd name="T62" fmla="*/ 586 w 641"/>
                <a:gd name="T63" fmla="*/ 317 h 6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651"/>
                <a:gd name="T98" fmla="*/ 641 w 641"/>
                <a:gd name="T99" fmla="*/ 651 h 6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651">
                  <a:moveTo>
                    <a:pt x="586" y="317"/>
                  </a:moveTo>
                  <a:cubicBezTo>
                    <a:pt x="572" y="273"/>
                    <a:pt x="517" y="182"/>
                    <a:pt x="504" y="160"/>
                  </a:cubicBezTo>
                  <a:cubicBezTo>
                    <a:pt x="502" y="158"/>
                    <a:pt x="502" y="155"/>
                    <a:pt x="501" y="152"/>
                  </a:cubicBezTo>
                  <a:cubicBezTo>
                    <a:pt x="501" y="152"/>
                    <a:pt x="501" y="152"/>
                    <a:pt x="501" y="152"/>
                  </a:cubicBezTo>
                  <a:cubicBezTo>
                    <a:pt x="494" y="133"/>
                    <a:pt x="480" y="79"/>
                    <a:pt x="429" y="42"/>
                  </a:cubicBezTo>
                  <a:cubicBezTo>
                    <a:pt x="378" y="5"/>
                    <a:pt x="341" y="0"/>
                    <a:pt x="341" y="0"/>
                  </a:cubicBezTo>
                  <a:cubicBezTo>
                    <a:pt x="341" y="0"/>
                    <a:pt x="341" y="0"/>
                    <a:pt x="341" y="0"/>
                  </a:cubicBezTo>
                  <a:cubicBezTo>
                    <a:pt x="330" y="10"/>
                    <a:pt x="319" y="25"/>
                    <a:pt x="311" y="46"/>
                  </a:cubicBezTo>
                  <a:cubicBezTo>
                    <a:pt x="312" y="46"/>
                    <a:pt x="312" y="46"/>
                    <a:pt x="312" y="46"/>
                  </a:cubicBezTo>
                  <a:cubicBezTo>
                    <a:pt x="327" y="44"/>
                    <a:pt x="374" y="45"/>
                    <a:pt x="422" y="79"/>
                  </a:cubicBezTo>
                  <a:cubicBezTo>
                    <a:pt x="461" y="108"/>
                    <a:pt x="484" y="141"/>
                    <a:pt x="478" y="170"/>
                  </a:cubicBezTo>
                  <a:cubicBezTo>
                    <a:pt x="478" y="175"/>
                    <a:pt x="478" y="175"/>
                    <a:pt x="478" y="175"/>
                  </a:cubicBezTo>
                  <a:cubicBezTo>
                    <a:pt x="477" y="181"/>
                    <a:pt x="500" y="204"/>
                    <a:pt x="511" y="226"/>
                  </a:cubicBezTo>
                  <a:cubicBezTo>
                    <a:pt x="525" y="255"/>
                    <a:pt x="543" y="288"/>
                    <a:pt x="560" y="335"/>
                  </a:cubicBezTo>
                  <a:cubicBezTo>
                    <a:pt x="592" y="426"/>
                    <a:pt x="568" y="496"/>
                    <a:pt x="510" y="541"/>
                  </a:cubicBezTo>
                  <a:cubicBezTo>
                    <a:pt x="509" y="542"/>
                    <a:pt x="509" y="542"/>
                    <a:pt x="509" y="542"/>
                  </a:cubicBezTo>
                  <a:cubicBezTo>
                    <a:pt x="508" y="542"/>
                    <a:pt x="508" y="542"/>
                    <a:pt x="508" y="542"/>
                  </a:cubicBezTo>
                  <a:cubicBezTo>
                    <a:pt x="483" y="555"/>
                    <a:pt x="455" y="597"/>
                    <a:pt x="308" y="561"/>
                  </a:cubicBezTo>
                  <a:cubicBezTo>
                    <a:pt x="163" y="525"/>
                    <a:pt x="77" y="417"/>
                    <a:pt x="59" y="381"/>
                  </a:cubicBezTo>
                  <a:cubicBezTo>
                    <a:pt x="58" y="378"/>
                    <a:pt x="56" y="375"/>
                    <a:pt x="55" y="373"/>
                  </a:cubicBezTo>
                  <a:cubicBezTo>
                    <a:pt x="55" y="373"/>
                    <a:pt x="55" y="373"/>
                    <a:pt x="55" y="373"/>
                  </a:cubicBezTo>
                  <a:cubicBezTo>
                    <a:pt x="57" y="379"/>
                    <a:pt x="57" y="387"/>
                    <a:pt x="57" y="396"/>
                  </a:cubicBezTo>
                  <a:cubicBezTo>
                    <a:pt x="57" y="399"/>
                    <a:pt x="57" y="399"/>
                    <a:pt x="57" y="399"/>
                  </a:cubicBezTo>
                  <a:cubicBezTo>
                    <a:pt x="55" y="422"/>
                    <a:pt x="42" y="438"/>
                    <a:pt x="36" y="439"/>
                  </a:cubicBezTo>
                  <a:cubicBezTo>
                    <a:pt x="35" y="439"/>
                    <a:pt x="35" y="439"/>
                    <a:pt x="35" y="439"/>
                  </a:cubicBezTo>
                  <a:cubicBezTo>
                    <a:pt x="41" y="447"/>
                    <a:pt x="44" y="458"/>
                    <a:pt x="37" y="469"/>
                  </a:cubicBezTo>
                  <a:cubicBezTo>
                    <a:pt x="34" y="474"/>
                    <a:pt x="34" y="474"/>
                    <a:pt x="34" y="474"/>
                  </a:cubicBezTo>
                  <a:cubicBezTo>
                    <a:pt x="25" y="487"/>
                    <a:pt x="14" y="498"/>
                    <a:pt x="0" y="501"/>
                  </a:cubicBezTo>
                  <a:cubicBezTo>
                    <a:pt x="20" y="523"/>
                    <a:pt x="42" y="538"/>
                    <a:pt x="62" y="548"/>
                  </a:cubicBezTo>
                  <a:cubicBezTo>
                    <a:pt x="129" y="578"/>
                    <a:pt x="221" y="602"/>
                    <a:pt x="327" y="626"/>
                  </a:cubicBezTo>
                  <a:cubicBezTo>
                    <a:pt x="433" y="651"/>
                    <a:pt x="489" y="633"/>
                    <a:pt x="537" y="611"/>
                  </a:cubicBezTo>
                  <a:cubicBezTo>
                    <a:pt x="610" y="578"/>
                    <a:pt x="641" y="472"/>
                    <a:pt x="586" y="317"/>
                  </a:cubicBezTo>
                  <a:close/>
                </a:path>
              </a:pathLst>
            </a:custGeom>
            <a:noFill/>
            <a:ln w="4763" cap="rnd">
              <a:solidFill>
                <a:srgbClr val="333333"/>
              </a:solidFill>
              <a:prstDash val="solid"/>
              <a:round/>
              <a:headEnd/>
              <a:tailEnd/>
            </a:ln>
          </p:spPr>
          <p:txBody>
            <a:bodyPr/>
            <a:lstStyle/>
            <a:p>
              <a:endParaRPr lang="hu-HU"/>
            </a:p>
          </p:txBody>
        </p:sp>
        <p:sp>
          <p:nvSpPr>
            <p:cNvPr id="37286" name="Oval 281"/>
            <p:cNvSpPr>
              <a:spLocks noChangeArrowheads="1"/>
            </p:cNvSpPr>
            <p:nvPr/>
          </p:nvSpPr>
          <p:spPr bwMode="auto">
            <a:xfrm>
              <a:off x="2926" y="139"/>
              <a:ext cx="94" cy="17"/>
            </a:xfrm>
            <a:prstGeom prst="ellipse">
              <a:avLst/>
            </a:prstGeom>
            <a:noFill/>
            <a:ln w="4763" cap="rnd">
              <a:solidFill>
                <a:srgbClr val="333333"/>
              </a:solidFill>
              <a:round/>
              <a:headEnd/>
              <a:tailEnd/>
            </a:ln>
          </p:spPr>
          <p:txBody>
            <a:bodyPr/>
            <a:lstStyle/>
            <a:p>
              <a:endParaRPr lang="hu-HU"/>
            </a:p>
          </p:txBody>
        </p:sp>
        <p:sp>
          <p:nvSpPr>
            <p:cNvPr id="37287" name="Freeform 282"/>
            <p:cNvSpPr>
              <a:spLocks/>
            </p:cNvSpPr>
            <p:nvPr/>
          </p:nvSpPr>
          <p:spPr bwMode="auto">
            <a:xfrm>
              <a:off x="3232" y="515"/>
              <a:ext cx="58" cy="18"/>
            </a:xfrm>
            <a:custGeom>
              <a:avLst/>
              <a:gdLst>
                <a:gd name="T0" fmla="*/ 0 w 47"/>
                <a:gd name="T1" fmla="*/ 0 h 13"/>
                <a:gd name="T2" fmla="*/ 47 w 47"/>
                <a:gd name="T3" fmla="*/ 9 h 13"/>
                <a:gd name="T4" fmla="*/ 0 w 47"/>
                <a:gd name="T5" fmla="*/ 0 h 13"/>
                <a:gd name="T6" fmla="*/ 0 60000 65536"/>
                <a:gd name="T7" fmla="*/ 0 60000 65536"/>
                <a:gd name="T8" fmla="*/ 0 60000 65536"/>
                <a:gd name="T9" fmla="*/ 0 w 47"/>
                <a:gd name="T10" fmla="*/ 0 h 13"/>
                <a:gd name="T11" fmla="*/ 47 w 47"/>
                <a:gd name="T12" fmla="*/ 13 h 13"/>
              </a:gdLst>
              <a:ahLst/>
              <a:cxnLst>
                <a:cxn ang="T6">
                  <a:pos x="T0" y="T1"/>
                </a:cxn>
                <a:cxn ang="T7">
                  <a:pos x="T2" y="T3"/>
                </a:cxn>
                <a:cxn ang="T8">
                  <a:pos x="T4" y="T5"/>
                </a:cxn>
              </a:cxnLst>
              <a:rect l="T9" t="T10" r="T11" b="T12"/>
              <a:pathLst>
                <a:path w="47" h="13">
                  <a:moveTo>
                    <a:pt x="0" y="0"/>
                  </a:moveTo>
                  <a:cubicBezTo>
                    <a:pt x="6" y="5"/>
                    <a:pt x="28" y="13"/>
                    <a:pt x="47" y="9"/>
                  </a:cubicBezTo>
                  <a:cubicBezTo>
                    <a:pt x="35" y="13"/>
                    <a:pt x="13" y="13"/>
                    <a:pt x="0" y="0"/>
                  </a:cubicBezTo>
                  <a:close/>
                </a:path>
              </a:pathLst>
            </a:custGeom>
            <a:solidFill>
              <a:srgbClr val="FFFFFF"/>
            </a:solidFill>
            <a:ln w="9525">
              <a:noFill/>
              <a:round/>
              <a:headEnd/>
              <a:tailEnd/>
            </a:ln>
          </p:spPr>
          <p:txBody>
            <a:bodyPr/>
            <a:lstStyle/>
            <a:p>
              <a:endParaRPr lang="hu-HU"/>
            </a:p>
          </p:txBody>
        </p:sp>
        <p:sp>
          <p:nvSpPr>
            <p:cNvPr id="37288" name="Freeform 283"/>
            <p:cNvSpPr>
              <a:spLocks/>
            </p:cNvSpPr>
            <p:nvPr/>
          </p:nvSpPr>
          <p:spPr bwMode="auto">
            <a:xfrm>
              <a:off x="2951" y="498"/>
              <a:ext cx="477" cy="581"/>
            </a:xfrm>
            <a:custGeom>
              <a:avLst/>
              <a:gdLst>
                <a:gd name="T0" fmla="*/ 277 w 384"/>
                <a:gd name="T1" fmla="*/ 96 h 438"/>
                <a:gd name="T2" fmla="*/ 288 w 384"/>
                <a:gd name="T3" fmla="*/ 190 h 438"/>
                <a:gd name="T4" fmla="*/ 307 w 384"/>
                <a:gd name="T5" fmla="*/ 279 h 438"/>
                <a:gd name="T6" fmla="*/ 347 w 384"/>
                <a:gd name="T7" fmla="*/ 358 h 438"/>
                <a:gd name="T8" fmla="*/ 369 w 384"/>
                <a:gd name="T9" fmla="*/ 389 h 438"/>
                <a:gd name="T10" fmla="*/ 379 w 384"/>
                <a:gd name="T11" fmla="*/ 436 h 438"/>
                <a:gd name="T12" fmla="*/ 339 w 384"/>
                <a:gd name="T13" fmla="*/ 423 h 438"/>
                <a:gd name="T14" fmla="*/ 316 w 384"/>
                <a:gd name="T15" fmla="*/ 403 h 438"/>
                <a:gd name="T16" fmla="*/ 290 w 384"/>
                <a:gd name="T17" fmla="*/ 396 h 438"/>
                <a:gd name="T18" fmla="*/ 266 w 384"/>
                <a:gd name="T19" fmla="*/ 398 h 438"/>
                <a:gd name="T20" fmla="*/ 247 w 384"/>
                <a:gd name="T21" fmla="*/ 375 h 438"/>
                <a:gd name="T22" fmla="*/ 215 w 384"/>
                <a:gd name="T23" fmla="*/ 355 h 438"/>
                <a:gd name="T24" fmla="*/ 199 w 384"/>
                <a:gd name="T25" fmla="*/ 329 h 438"/>
                <a:gd name="T26" fmla="*/ 174 w 384"/>
                <a:gd name="T27" fmla="*/ 325 h 438"/>
                <a:gd name="T28" fmla="*/ 153 w 384"/>
                <a:gd name="T29" fmla="*/ 298 h 438"/>
                <a:gd name="T30" fmla="*/ 126 w 384"/>
                <a:gd name="T31" fmla="*/ 295 h 438"/>
                <a:gd name="T32" fmla="*/ 118 w 384"/>
                <a:gd name="T33" fmla="*/ 270 h 438"/>
                <a:gd name="T34" fmla="*/ 96 w 384"/>
                <a:gd name="T35" fmla="*/ 240 h 438"/>
                <a:gd name="T36" fmla="*/ 74 w 384"/>
                <a:gd name="T37" fmla="*/ 210 h 438"/>
                <a:gd name="T38" fmla="*/ 149 w 384"/>
                <a:gd name="T39" fmla="*/ 229 h 438"/>
                <a:gd name="T40" fmla="*/ 50 w 384"/>
                <a:gd name="T41" fmla="*/ 189 h 438"/>
                <a:gd name="T42" fmla="*/ 22 w 384"/>
                <a:gd name="T43" fmla="*/ 154 h 438"/>
                <a:gd name="T44" fmla="*/ 14 w 384"/>
                <a:gd name="T45" fmla="*/ 132 h 438"/>
                <a:gd name="T46" fmla="*/ 5 w 384"/>
                <a:gd name="T47" fmla="*/ 106 h 438"/>
                <a:gd name="T48" fmla="*/ 1 w 384"/>
                <a:gd name="T49" fmla="*/ 73 h 438"/>
                <a:gd name="T50" fmla="*/ 48 w 384"/>
                <a:gd name="T51" fmla="*/ 44 h 438"/>
                <a:gd name="T52" fmla="*/ 117 w 384"/>
                <a:gd name="T53" fmla="*/ 90 h 438"/>
                <a:gd name="T54" fmla="*/ 134 w 384"/>
                <a:gd name="T55" fmla="*/ 113 h 438"/>
                <a:gd name="T56" fmla="*/ 159 w 384"/>
                <a:gd name="T57" fmla="*/ 176 h 438"/>
                <a:gd name="T58" fmla="*/ 171 w 384"/>
                <a:gd name="T59" fmla="*/ 152 h 438"/>
                <a:gd name="T60" fmla="*/ 183 w 384"/>
                <a:gd name="T61" fmla="*/ 119 h 438"/>
                <a:gd name="T62" fmla="*/ 202 w 384"/>
                <a:gd name="T63" fmla="*/ 90 h 438"/>
                <a:gd name="T64" fmla="*/ 240 w 384"/>
                <a:gd name="T65" fmla="*/ 61 h 438"/>
                <a:gd name="T66" fmla="*/ 209 w 384"/>
                <a:gd name="T67" fmla="*/ 61 h 438"/>
                <a:gd name="T68" fmla="*/ 210 w 384"/>
                <a:gd name="T69" fmla="*/ 41 h 438"/>
                <a:gd name="T70" fmla="*/ 252 w 384"/>
                <a:gd name="T71" fmla="*/ 3 h 438"/>
                <a:gd name="T72" fmla="*/ 280 w 384"/>
                <a:gd name="T73" fmla="*/ 43 h 438"/>
                <a:gd name="T74" fmla="*/ 280 w 384"/>
                <a:gd name="T75" fmla="*/ 69 h 438"/>
                <a:gd name="T76" fmla="*/ 242 w 384"/>
                <a:gd name="T77" fmla="*/ 61 h 4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4"/>
                <a:gd name="T118" fmla="*/ 0 h 438"/>
                <a:gd name="T119" fmla="*/ 384 w 384"/>
                <a:gd name="T120" fmla="*/ 438 h 4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4" h="438">
                  <a:moveTo>
                    <a:pt x="273" y="87"/>
                  </a:moveTo>
                  <a:cubicBezTo>
                    <a:pt x="274" y="87"/>
                    <a:pt x="277" y="93"/>
                    <a:pt x="277" y="96"/>
                  </a:cubicBezTo>
                  <a:cubicBezTo>
                    <a:pt x="277" y="114"/>
                    <a:pt x="273" y="142"/>
                    <a:pt x="279" y="154"/>
                  </a:cubicBezTo>
                  <a:cubicBezTo>
                    <a:pt x="285" y="169"/>
                    <a:pt x="285" y="178"/>
                    <a:pt x="288" y="190"/>
                  </a:cubicBezTo>
                  <a:cubicBezTo>
                    <a:pt x="291" y="202"/>
                    <a:pt x="288" y="235"/>
                    <a:pt x="294" y="249"/>
                  </a:cubicBezTo>
                  <a:cubicBezTo>
                    <a:pt x="300" y="264"/>
                    <a:pt x="302" y="271"/>
                    <a:pt x="307" y="279"/>
                  </a:cubicBezTo>
                  <a:cubicBezTo>
                    <a:pt x="311" y="287"/>
                    <a:pt x="319" y="317"/>
                    <a:pt x="329" y="329"/>
                  </a:cubicBezTo>
                  <a:cubicBezTo>
                    <a:pt x="340" y="342"/>
                    <a:pt x="340" y="352"/>
                    <a:pt x="347" y="358"/>
                  </a:cubicBezTo>
                  <a:cubicBezTo>
                    <a:pt x="354" y="365"/>
                    <a:pt x="351" y="372"/>
                    <a:pt x="356" y="378"/>
                  </a:cubicBezTo>
                  <a:cubicBezTo>
                    <a:pt x="362" y="384"/>
                    <a:pt x="365" y="385"/>
                    <a:pt x="369" y="389"/>
                  </a:cubicBezTo>
                  <a:cubicBezTo>
                    <a:pt x="373" y="394"/>
                    <a:pt x="382" y="403"/>
                    <a:pt x="379" y="410"/>
                  </a:cubicBezTo>
                  <a:cubicBezTo>
                    <a:pt x="376" y="417"/>
                    <a:pt x="384" y="434"/>
                    <a:pt x="379" y="436"/>
                  </a:cubicBezTo>
                  <a:cubicBezTo>
                    <a:pt x="374" y="438"/>
                    <a:pt x="375" y="433"/>
                    <a:pt x="365" y="430"/>
                  </a:cubicBezTo>
                  <a:cubicBezTo>
                    <a:pt x="354" y="427"/>
                    <a:pt x="344" y="421"/>
                    <a:pt x="339" y="423"/>
                  </a:cubicBezTo>
                  <a:cubicBezTo>
                    <a:pt x="334" y="425"/>
                    <a:pt x="319" y="419"/>
                    <a:pt x="320" y="413"/>
                  </a:cubicBezTo>
                  <a:cubicBezTo>
                    <a:pt x="321" y="406"/>
                    <a:pt x="316" y="403"/>
                    <a:pt x="316" y="403"/>
                  </a:cubicBezTo>
                  <a:cubicBezTo>
                    <a:pt x="316" y="403"/>
                    <a:pt x="307" y="397"/>
                    <a:pt x="303" y="397"/>
                  </a:cubicBezTo>
                  <a:cubicBezTo>
                    <a:pt x="300" y="397"/>
                    <a:pt x="296" y="394"/>
                    <a:pt x="290" y="396"/>
                  </a:cubicBezTo>
                  <a:cubicBezTo>
                    <a:pt x="284" y="398"/>
                    <a:pt x="280" y="405"/>
                    <a:pt x="277" y="404"/>
                  </a:cubicBezTo>
                  <a:cubicBezTo>
                    <a:pt x="273" y="403"/>
                    <a:pt x="269" y="402"/>
                    <a:pt x="266" y="398"/>
                  </a:cubicBezTo>
                  <a:cubicBezTo>
                    <a:pt x="263" y="394"/>
                    <a:pt x="266" y="390"/>
                    <a:pt x="259" y="386"/>
                  </a:cubicBezTo>
                  <a:cubicBezTo>
                    <a:pt x="252" y="381"/>
                    <a:pt x="259" y="373"/>
                    <a:pt x="247" y="375"/>
                  </a:cubicBezTo>
                  <a:cubicBezTo>
                    <a:pt x="236" y="377"/>
                    <a:pt x="237" y="384"/>
                    <a:pt x="228" y="374"/>
                  </a:cubicBezTo>
                  <a:cubicBezTo>
                    <a:pt x="218" y="364"/>
                    <a:pt x="218" y="358"/>
                    <a:pt x="215" y="355"/>
                  </a:cubicBezTo>
                  <a:cubicBezTo>
                    <a:pt x="212" y="352"/>
                    <a:pt x="215" y="345"/>
                    <a:pt x="210" y="341"/>
                  </a:cubicBezTo>
                  <a:cubicBezTo>
                    <a:pt x="205" y="337"/>
                    <a:pt x="205" y="329"/>
                    <a:pt x="199" y="329"/>
                  </a:cubicBezTo>
                  <a:cubicBezTo>
                    <a:pt x="192" y="329"/>
                    <a:pt x="183" y="328"/>
                    <a:pt x="183" y="328"/>
                  </a:cubicBezTo>
                  <a:cubicBezTo>
                    <a:pt x="183" y="328"/>
                    <a:pt x="184" y="328"/>
                    <a:pt x="174" y="325"/>
                  </a:cubicBezTo>
                  <a:cubicBezTo>
                    <a:pt x="163" y="321"/>
                    <a:pt x="169" y="332"/>
                    <a:pt x="163" y="321"/>
                  </a:cubicBezTo>
                  <a:cubicBezTo>
                    <a:pt x="158" y="309"/>
                    <a:pt x="161" y="298"/>
                    <a:pt x="153" y="298"/>
                  </a:cubicBezTo>
                  <a:cubicBezTo>
                    <a:pt x="145" y="298"/>
                    <a:pt x="137" y="299"/>
                    <a:pt x="137" y="299"/>
                  </a:cubicBezTo>
                  <a:cubicBezTo>
                    <a:pt x="126" y="295"/>
                    <a:pt x="126" y="295"/>
                    <a:pt x="126" y="295"/>
                  </a:cubicBezTo>
                  <a:cubicBezTo>
                    <a:pt x="126" y="295"/>
                    <a:pt x="125" y="290"/>
                    <a:pt x="122" y="285"/>
                  </a:cubicBezTo>
                  <a:cubicBezTo>
                    <a:pt x="119" y="280"/>
                    <a:pt x="123" y="278"/>
                    <a:pt x="118" y="270"/>
                  </a:cubicBezTo>
                  <a:cubicBezTo>
                    <a:pt x="112" y="263"/>
                    <a:pt x="112" y="260"/>
                    <a:pt x="105" y="255"/>
                  </a:cubicBezTo>
                  <a:cubicBezTo>
                    <a:pt x="98" y="250"/>
                    <a:pt x="99" y="243"/>
                    <a:pt x="96" y="240"/>
                  </a:cubicBezTo>
                  <a:cubicBezTo>
                    <a:pt x="93" y="237"/>
                    <a:pt x="94" y="234"/>
                    <a:pt x="91" y="229"/>
                  </a:cubicBezTo>
                  <a:cubicBezTo>
                    <a:pt x="89" y="226"/>
                    <a:pt x="77" y="217"/>
                    <a:pt x="74" y="210"/>
                  </a:cubicBezTo>
                  <a:cubicBezTo>
                    <a:pt x="72" y="205"/>
                    <a:pt x="78" y="200"/>
                    <a:pt x="85" y="201"/>
                  </a:cubicBezTo>
                  <a:cubicBezTo>
                    <a:pt x="108" y="202"/>
                    <a:pt x="130" y="220"/>
                    <a:pt x="149" y="229"/>
                  </a:cubicBezTo>
                  <a:cubicBezTo>
                    <a:pt x="149" y="229"/>
                    <a:pt x="133" y="213"/>
                    <a:pt x="102" y="196"/>
                  </a:cubicBezTo>
                  <a:cubicBezTo>
                    <a:pt x="67" y="177"/>
                    <a:pt x="55" y="191"/>
                    <a:pt x="50" y="189"/>
                  </a:cubicBezTo>
                  <a:cubicBezTo>
                    <a:pt x="45" y="187"/>
                    <a:pt x="44" y="185"/>
                    <a:pt x="37" y="177"/>
                  </a:cubicBezTo>
                  <a:cubicBezTo>
                    <a:pt x="31" y="170"/>
                    <a:pt x="26" y="161"/>
                    <a:pt x="22" y="154"/>
                  </a:cubicBezTo>
                  <a:cubicBezTo>
                    <a:pt x="18" y="147"/>
                    <a:pt x="21" y="149"/>
                    <a:pt x="19" y="143"/>
                  </a:cubicBezTo>
                  <a:cubicBezTo>
                    <a:pt x="17" y="138"/>
                    <a:pt x="18" y="138"/>
                    <a:pt x="14" y="132"/>
                  </a:cubicBezTo>
                  <a:cubicBezTo>
                    <a:pt x="9" y="126"/>
                    <a:pt x="7" y="126"/>
                    <a:pt x="7" y="118"/>
                  </a:cubicBezTo>
                  <a:cubicBezTo>
                    <a:pt x="7" y="110"/>
                    <a:pt x="10" y="112"/>
                    <a:pt x="5" y="106"/>
                  </a:cubicBezTo>
                  <a:cubicBezTo>
                    <a:pt x="0" y="99"/>
                    <a:pt x="3" y="95"/>
                    <a:pt x="3" y="89"/>
                  </a:cubicBezTo>
                  <a:cubicBezTo>
                    <a:pt x="3" y="83"/>
                    <a:pt x="2" y="80"/>
                    <a:pt x="1" y="73"/>
                  </a:cubicBezTo>
                  <a:cubicBezTo>
                    <a:pt x="5" y="63"/>
                    <a:pt x="7" y="58"/>
                    <a:pt x="17" y="52"/>
                  </a:cubicBezTo>
                  <a:cubicBezTo>
                    <a:pt x="24" y="49"/>
                    <a:pt x="40" y="46"/>
                    <a:pt x="48" y="44"/>
                  </a:cubicBezTo>
                  <a:cubicBezTo>
                    <a:pt x="58" y="42"/>
                    <a:pt x="78" y="43"/>
                    <a:pt x="83" y="45"/>
                  </a:cubicBezTo>
                  <a:cubicBezTo>
                    <a:pt x="102" y="52"/>
                    <a:pt x="104" y="77"/>
                    <a:pt x="117" y="90"/>
                  </a:cubicBezTo>
                  <a:cubicBezTo>
                    <a:pt x="120" y="94"/>
                    <a:pt x="124" y="95"/>
                    <a:pt x="127" y="100"/>
                  </a:cubicBezTo>
                  <a:cubicBezTo>
                    <a:pt x="130" y="104"/>
                    <a:pt x="130" y="109"/>
                    <a:pt x="134" y="113"/>
                  </a:cubicBezTo>
                  <a:cubicBezTo>
                    <a:pt x="139" y="119"/>
                    <a:pt x="158" y="119"/>
                    <a:pt x="156" y="129"/>
                  </a:cubicBezTo>
                  <a:cubicBezTo>
                    <a:pt x="159" y="140"/>
                    <a:pt x="151" y="155"/>
                    <a:pt x="159" y="176"/>
                  </a:cubicBezTo>
                  <a:cubicBezTo>
                    <a:pt x="167" y="198"/>
                    <a:pt x="181" y="206"/>
                    <a:pt x="181" y="206"/>
                  </a:cubicBezTo>
                  <a:cubicBezTo>
                    <a:pt x="173" y="181"/>
                    <a:pt x="159" y="168"/>
                    <a:pt x="171" y="152"/>
                  </a:cubicBezTo>
                  <a:cubicBezTo>
                    <a:pt x="182" y="137"/>
                    <a:pt x="181" y="132"/>
                    <a:pt x="181" y="132"/>
                  </a:cubicBezTo>
                  <a:cubicBezTo>
                    <a:pt x="181" y="129"/>
                    <a:pt x="182" y="122"/>
                    <a:pt x="183" y="119"/>
                  </a:cubicBezTo>
                  <a:cubicBezTo>
                    <a:pt x="186" y="115"/>
                    <a:pt x="192" y="116"/>
                    <a:pt x="195" y="112"/>
                  </a:cubicBezTo>
                  <a:cubicBezTo>
                    <a:pt x="200" y="104"/>
                    <a:pt x="194" y="97"/>
                    <a:pt x="202" y="90"/>
                  </a:cubicBezTo>
                  <a:cubicBezTo>
                    <a:pt x="201" y="91"/>
                    <a:pt x="201" y="91"/>
                    <a:pt x="201" y="91"/>
                  </a:cubicBezTo>
                  <a:cubicBezTo>
                    <a:pt x="213" y="85"/>
                    <a:pt x="240" y="71"/>
                    <a:pt x="240" y="61"/>
                  </a:cubicBezTo>
                  <a:cubicBezTo>
                    <a:pt x="233" y="76"/>
                    <a:pt x="213" y="73"/>
                    <a:pt x="208" y="68"/>
                  </a:cubicBezTo>
                  <a:cubicBezTo>
                    <a:pt x="205" y="67"/>
                    <a:pt x="209" y="61"/>
                    <a:pt x="209" y="61"/>
                  </a:cubicBezTo>
                  <a:cubicBezTo>
                    <a:pt x="207" y="58"/>
                    <a:pt x="212" y="55"/>
                    <a:pt x="211" y="53"/>
                  </a:cubicBezTo>
                  <a:cubicBezTo>
                    <a:pt x="210" y="50"/>
                    <a:pt x="210" y="46"/>
                    <a:pt x="210" y="41"/>
                  </a:cubicBezTo>
                  <a:cubicBezTo>
                    <a:pt x="211" y="28"/>
                    <a:pt x="213" y="13"/>
                    <a:pt x="215" y="7"/>
                  </a:cubicBezTo>
                  <a:cubicBezTo>
                    <a:pt x="225" y="2"/>
                    <a:pt x="238" y="0"/>
                    <a:pt x="252" y="3"/>
                  </a:cubicBezTo>
                  <a:cubicBezTo>
                    <a:pt x="265" y="5"/>
                    <a:pt x="275" y="11"/>
                    <a:pt x="282" y="19"/>
                  </a:cubicBezTo>
                  <a:cubicBezTo>
                    <a:pt x="281" y="25"/>
                    <a:pt x="280" y="33"/>
                    <a:pt x="280" y="43"/>
                  </a:cubicBezTo>
                  <a:cubicBezTo>
                    <a:pt x="277" y="45"/>
                    <a:pt x="282" y="51"/>
                    <a:pt x="280" y="55"/>
                  </a:cubicBezTo>
                  <a:cubicBezTo>
                    <a:pt x="278" y="60"/>
                    <a:pt x="281" y="60"/>
                    <a:pt x="280" y="69"/>
                  </a:cubicBezTo>
                  <a:cubicBezTo>
                    <a:pt x="279" y="78"/>
                    <a:pt x="274" y="76"/>
                    <a:pt x="273" y="76"/>
                  </a:cubicBezTo>
                  <a:cubicBezTo>
                    <a:pt x="262" y="75"/>
                    <a:pt x="246" y="73"/>
                    <a:pt x="242" y="61"/>
                  </a:cubicBezTo>
                  <a:cubicBezTo>
                    <a:pt x="241" y="74"/>
                    <a:pt x="257" y="83"/>
                    <a:pt x="273" y="87"/>
                  </a:cubicBezTo>
                  <a:close/>
                </a:path>
              </a:pathLst>
            </a:custGeom>
            <a:noFill/>
            <a:ln w="4763" cap="rnd">
              <a:solidFill>
                <a:srgbClr val="000000"/>
              </a:solidFill>
              <a:prstDash val="solid"/>
              <a:round/>
              <a:headEnd/>
              <a:tailEnd/>
            </a:ln>
          </p:spPr>
          <p:txBody>
            <a:bodyPr/>
            <a:lstStyle/>
            <a:p>
              <a:endParaRPr lang="hu-HU"/>
            </a:p>
          </p:txBody>
        </p:sp>
        <p:sp>
          <p:nvSpPr>
            <p:cNvPr id="37289" name="Freeform 284"/>
            <p:cNvSpPr>
              <a:spLocks/>
            </p:cNvSpPr>
            <p:nvPr/>
          </p:nvSpPr>
          <p:spPr bwMode="auto">
            <a:xfrm>
              <a:off x="2931" y="469"/>
              <a:ext cx="768" cy="690"/>
            </a:xfrm>
            <a:custGeom>
              <a:avLst/>
              <a:gdLst>
                <a:gd name="T0" fmla="*/ 330 w 618"/>
                <a:gd name="T1" fmla="*/ 3 h 521"/>
                <a:gd name="T2" fmla="*/ 343 w 618"/>
                <a:gd name="T3" fmla="*/ 2 h 521"/>
                <a:gd name="T4" fmla="*/ 362 w 618"/>
                <a:gd name="T5" fmla="*/ 5 h 521"/>
                <a:gd name="T6" fmla="*/ 388 w 618"/>
                <a:gd name="T7" fmla="*/ 13 h 521"/>
                <a:gd name="T8" fmla="*/ 412 w 618"/>
                <a:gd name="T9" fmla="*/ 18 h 521"/>
                <a:gd name="T10" fmla="*/ 443 w 618"/>
                <a:gd name="T11" fmla="*/ 31 h 521"/>
                <a:gd name="T12" fmla="*/ 457 w 618"/>
                <a:gd name="T13" fmla="*/ 42 h 521"/>
                <a:gd name="T14" fmla="*/ 473 w 618"/>
                <a:gd name="T15" fmla="*/ 69 h 521"/>
                <a:gd name="T16" fmla="*/ 471 w 618"/>
                <a:gd name="T17" fmla="*/ 104 h 521"/>
                <a:gd name="T18" fmla="*/ 474 w 618"/>
                <a:gd name="T19" fmla="*/ 123 h 521"/>
                <a:gd name="T20" fmla="*/ 493 w 618"/>
                <a:gd name="T21" fmla="*/ 124 h 521"/>
                <a:gd name="T22" fmla="*/ 497 w 618"/>
                <a:gd name="T23" fmla="*/ 173 h 521"/>
                <a:gd name="T24" fmla="*/ 500 w 618"/>
                <a:gd name="T25" fmla="*/ 204 h 521"/>
                <a:gd name="T26" fmla="*/ 505 w 618"/>
                <a:gd name="T27" fmla="*/ 240 h 521"/>
                <a:gd name="T28" fmla="*/ 503 w 618"/>
                <a:gd name="T29" fmla="*/ 265 h 521"/>
                <a:gd name="T30" fmla="*/ 484 w 618"/>
                <a:gd name="T31" fmla="*/ 275 h 521"/>
                <a:gd name="T32" fmla="*/ 503 w 618"/>
                <a:gd name="T33" fmla="*/ 303 h 521"/>
                <a:gd name="T34" fmla="*/ 505 w 618"/>
                <a:gd name="T35" fmla="*/ 331 h 521"/>
                <a:gd name="T36" fmla="*/ 491 w 618"/>
                <a:gd name="T37" fmla="*/ 314 h 521"/>
                <a:gd name="T38" fmla="*/ 491 w 618"/>
                <a:gd name="T39" fmla="*/ 350 h 521"/>
                <a:gd name="T40" fmla="*/ 487 w 618"/>
                <a:gd name="T41" fmla="*/ 391 h 521"/>
                <a:gd name="T42" fmla="*/ 441 w 618"/>
                <a:gd name="T43" fmla="*/ 389 h 521"/>
                <a:gd name="T44" fmla="*/ 415 w 618"/>
                <a:gd name="T45" fmla="*/ 352 h 521"/>
                <a:gd name="T46" fmla="*/ 389 w 618"/>
                <a:gd name="T47" fmla="*/ 293 h 521"/>
                <a:gd name="T48" fmla="*/ 368 w 618"/>
                <a:gd name="T49" fmla="*/ 236 h 521"/>
                <a:gd name="T50" fmla="*/ 333 w 618"/>
                <a:gd name="T51" fmla="*/ 161 h 521"/>
                <a:gd name="T52" fmla="*/ 333 w 618"/>
                <a:gd name="T53" fmla="*/ 77 h 521"/>
                <a:gd name="T54" fmla="*/ 311 w 618"/>
                <a:gd name="T55" fmla="*/ 96 h 521"/>
                <a:gd name="T56" fmla="*/ 313 w 618"/>
                <a:gd name="T57" fmla="*/ 35 h 521"/>
                <a:gd name="T58" fmla="*/ 221 w 618"/>
                <a:gd name="T59" fmla="*/ 18 h 521"/>
                <a:gd name="T60" fmla="*/ 213 w 618"/>
                <a:gd name="T61" fmla="*/ 65 h 521"/>
                <a:gd name="T62" fmla="*/ 123 w 618"/>
                <a:gd name="T63" fmla="*/ 69 h 521"/>
                <a:gd name="T64" fmla="*/ 58 w 618"/>
                <a:gd name="T65" fmla="*/ 50 h 521"/>
                <a:gd name="T66" fmla="*/ 2 w 618"/>
                <a:gd name="T67" fmla="*/ 95 h 521"/>
                <a:gd name="T68" fmla="*/ 85 w 618"/>
                <a:gd name="T69" fmla="*/ 305 h 521"/>
                <a:gd name="T70" fmla="*/ 534 w 618"/>
                <a:gd name="T71" fmla="*/ 466 h 521"/>
                <a:gd name="T72" fmla="*/ 536 w 618"/>
                <a:gd name="T73" fmla="*/ 465 h 521"/>
                <a:gd name="T74" fmla="*/ 537 w 618"/>
                <a:gd name="T75" fmla="*/ 150 h 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8"/>
                <a:gd name="T115" fmla="*/ 0 h 521"/>
                <a:gd name="T116" fmla="*/ 618 w 618"/>
                <a:gd name="T117" fmla="*/ 521 h 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8" h="521">
                  <a:moveTo>
                    <a:pt x="324" y="5"/>
                  </a:moveTo>
                  <a:cubicBezTo>
                    <a:pt x="330" y="3"/>
                    <a:pt x="330" y="3"/>
                    <a:pt x="330" y="3"/>
                  </a:cubicBezTo>
                  <a:cubicBezTo>
                    <a:pt x="330" y="3"/>
                    <a:pt x="334" y="3"/>
                    <a:pt x="336" y="1"/>
                  </a:cubicBezTo>
                  <a:cubicBezTo>
                    <a:pt x="338" y="0"/>
                    <a:pt x="341" y="3"/>
                    <a:pt x="343" y="2"/>
                  </a:cubicBezTo>
                  <a:cubicBezTo>
                    <a:pt x="345" y="1"/>
                    <a:pt x="350" y="6"/>
                    <a:pt x="354" y="5"/>
                  </a:cubicBezTo>
                  <a:cubicBezTo>
                    <a:pt x="359" y="5"/>
                    <a:pt x="359" y="7"/>
                    <a:pt x="362" y="5"/>
                  </a:cubicBezTo>
                  <a:cubicBezTo>
                    <a:pt x="364" y="3"/>
                    <a:pt x="374" y="11"/>
                    <a:pt x="374" y="11"/>
                  </a:cubicBezTo>
                  <a:cubicBezTo>
                    <a:pt x="374" y="11"/>
                    <a:pt x="386" y="14"/>
                    <a:pt x="388" y="13"/>
                  </a:cubicBezTo>
                  <a:cubicBezTo>
                    <a:pt x="390" y="11"/>
                    <a:pt x="400" y="15"/>
                    <a:pt x="402" y="14"/>
                  </a:cubicBezTo>
                  <a:cubicBezTo>
                    <a:pt x="405" y="13"/>
                    <a:pt x="410" y="19"/>
                    <a:pt x="412" y="18"/>
                  </a:cubicBezTo>
                  <a:cubicBezTo>
                    <a:pt x="414" y="17"/>
                    <a:pt x="421" y="21"/>
                    <a:pt x="426" y="21"/>
                  </a:cubicBezTo>
                  <a:cubicBezTo>
                    <a:pt x="430" y="20"/>
                    <a:pt x="440" y="31"/>
                    <a:pt x="443" y="31"/>
                  </a:cubicBezTo>
                  <a:cubicBezTo>
                    <a:pt x="446" y="31"/>
                    <a:pt x="448" y="35"/>
                    <a:pt x="451" y="34"/>
                  </a:cubicBezTo>
                  <a:cubicBezTo>
                    <a:pt x="454" y="33"/>
                    <a:pt x="453" y="39"/>
                    <a:pt x="457" y="42"/>
                  </a:cubicBezTo>
                  <a:cubicBezTo>
                    <a:pt x="461" y="44"/>
                    <a:pt x="461" y="51"/>
                    <a:pt x="464" y="53"/>
                  </a:cubicBezTo>
                  <a:cubicBezTo>
                    <a:pt x="467" y="55"/>
                    <a:pt x="471" y="61"/>
                    <a:pt x="473" y="69"/>
                  </a:cubicBezTo>
                  <a:cubicBezTo>
                    <a:pt x="476" y="77"/>
                    <a:pt x="479" y="97"/>
                    <a:pt x="474" y="102"/>
                  </a:cubicBezTo>
                  <a:cubicBezTo>
                    <a:pt x="473" y="102"/>
                    <a:pt x="472" y="103"/>
                    <a:pt x="471" y="104"/>
                  </a:cubicBezTo>
                  <a:cubicBezTo>
                    <a:pt x="447" y="121"/>
                    <a:pt x="456" y="163"/>
                    <a:pt x="467" y="182"/>
                  </a:cubicBezTo>
                  <a:cubicBezTo>
                    <a:pt x="452" y="145"/>
                    <a:pt x="471" y="124"/>
                    <a:pt x="474" y="123"/>
                  </a:cubicBezTo>
                  <a:cubicBezTo>
                    <a:pt x="477" y="122"/>
                    <a:pt x="481" y="119"/>
                    <a:pt x="485" y="119"/>
                  </a:cubicBezTo>
                  <a:cubicBezTo>
                    <a:pt x="488" y="119"/>
                    <a:pt x="493" y="124"/>
                    <a:pt x="493" y="124"/>
                  </a:cubicBezTo>
                  <a:cubicBezTo>
                    <a:pt x="493" y="124"/>
                    <a:pt x="495" y="132"/>
                    <a:pt x="497" y="137"/>
                  </a:cubicBezTo>
                  <a:cubicBezTo>
                    <a:pt x="499" y="143"/>
                    <a:pt x="496" y="167"/>
                    <a:pt x="497" y="173"/>
                  </a:cubicBezTo>
                  <a:cubicBezTo>
                    <a:pt x="498" y="179"/>
                    <a:pt x="494" y="186"/>
                    <a:pt x="499" y="192"/>
                  </a:cubicBezTo>
                  <a:cubicBezTo>
                    <a:pt x="504" y="197"/>
                    <a:pt x="498" y="200"/>
                    <a:pt x="500" y="204"/>
                  </a:cubicBezTo>
                  <a:cubicBezTo>
                    <a:pt x="502" y="208"/>
                    <a:pt x="502" y="213"/>
                    <a:pt x="502" y="218"/>
                  </a:cubicBezTo>
                  <a:cubicBezTo>
                    <a:pt x="502" y="223"/>
                    <a:pt x="498" y="229"/>
                    <a:pt x="505" y="240"/>
                  </a:cubicBezTo>
                  <a:cubicBezTo>
                    <a:pt x="513" y="251"/>
                    <a:pt x="504" y="249"/>
                    <a:pt x="506" y="257"/>
                  </a:cubicBezTo>
                  <a:cubicBezTo>
                    <a:pt x="508" y="264"/>
                    <a:pt x="503" y="265"/>
                    <a:pt x="503" y="265"/>
                  </a:cubicBezTo>
                  <a:cubicBezTo>
                    <a:pt x="503" y="265"/>
                    <a:pt x="496" y="269"/>
                    <a:pt x="491" y="263"/>
                  </a:cubicBezTo>
                  <a:cubicBezTo>
                    <a:pt x="486" y="258"/>
                    <a:pt x="485" y="270"/>
                    <a:pt x="484" y="275"/>
                  </a:cubicBezTo>
                  <a:cubicBezTo>
                    <a:pt x="483" y="280"/>
                    <a:pt x="487" y="280"/>
                    <a:pt x="497" y="289"/>
                  </a:cubicBezTo>
                  <a:cubicBezTo>
                    <a:pt x="507" y="297"/>
                    <a:pt x="499" y="293"/>
                    <a:pt x="503" y="303"/>
                  </a:cubicBezTo>
                  <a:cubicBezTo>
                    <a:pt x="507" y="313"/>
                    <a:pt x="507" y="312"/>
                    <a:pt x="508" y="320"/>
                  </a:cubicBezTo>
                  <a:cubicBezTo>
                    <a:pt x="510" y="329"/>
                    <a:pt x="507" y="328"/>
                    <a:pt x="505" y="331"/>
                  </a:cubicBezTo>
                  <a:cubicBezTo>
                    <a:pt x="503" y="334"/>
                    <a:pt x="502" y="335"/>
                    <a:pt x="498" y="330"/>
                  </a:cubicBezTo>
                  <a:cubicBezTo>
                    <a:pt x="494" y="325"/>
                    <a:pt x="497" y="320"/>
                    <a:pt x="491" y="314"/>
                  </a:cubicBezTo>
                  <a:cubicBezTo>
                    <a:pt x="485" y="307"/>
                    <a:pt x="487" y="318"/>
                    <a:pt x="484" y="324"/>
                  </a:cubicBezTo>
                  <a:cubicBezTo>
                    <a:pt x="480" y="331"/>
                    <a:pt x="487" y="337"/>
                    <a:pt x="491" y="350"/>
                  </a:cubicBezTo>
                  <a:cubicBezTo>
                    <a:pt x="495" y="362"/>
                    <a:pt x="492" y="362"/>
                    <a:pt x="493" y="372"/>
                  </a:cubicBezTo>
                  <a:cubicBezTo>
                    <a:pt x="494" y="381"/>
                    <a:pt x="490" y="384"/>
                    <a:pt x="487" y="391"/>
                  </a:cubicBezTo>
                  <a:cubicBezTo>
                    <a:pt x="484" y="398"/>
                    <a:pt x="479" y="400"/>
                    <a:pt x="470" y="402"/>
                  </a:cubicBezTo>
                  <a:cubicBezTo>
                    <a:pt x="460" y="403"/>
                    <a:pt x="444" y="398"/>
                    <a:pt x="441" y="389"/>
                  </a:cubicBezTo>
                  <a:cubicBezTo>
                    <a:pt x="438" y="380"/>
                    <a:pt x="438" y="387"/>
                    <a:pt x="430" y="374"/>
                  </a:cubicBezTo>
                  <a:cubicBezTo>
                    <a:pt x="421" y="360"/>
                    <a:pt x="419" y="365"/>
                    <a:pt x="415" y="352"/>
                  </a:cubicBezTo>
                  <a:cubicBezTo>
                    <a:pt x="411" y="340"/>
                    <a:pt x="408" y="325"/>
                    <a:pt x="399" y="315"/>
                  </a:cubicBezTo>
                  <a:cubicBezTo>
                    <a:pt x="391" y="304"/>
                    <a:pt x="392" y="303"/>
                    <a:pt x="389" y="293"/>
                  </a:cubicBezTo>
                  <a:cubicBezTo>
                    <a:pt x="386" y="284"/>
                    <a:pt x="385" y="279"/>
                    <a:pt x="377" y="263"/>
                  </a:cubicBezTo>
                  <a:cubicBezTo>
                    <a:pt x="368" y="248"/>
                    <a:pt x="371" y="249"/>
                    <a:pt x="368" y="236"/>
                  </a:cubicBezTo>
                  <a:cubicBezTo>
                    <a:pt x="365" y="224"/>
                    <a:pt x="345" y="201"/>
                    <a:pt x="344" y="188"/>
                  </a:cubicBezTo>
                  <a:cubicBezTo>
                    <a:pt x="343" y="174"/>
                    <a:pt x="337" y="179"/>
                    <a:pt x="333" y="161"/>
                  </a:cubicBezTo>
                  <a:cubicBezTo>
                    <a:pt x="329" y="142"/>
                    <a:pt x="309" y="131"/>
                    <a:pt x="311" y="109"/>
                  </a:cubicBezTo>
                  <a:cubicBezTo>
                    <a:pt x="325" y="104"/>
                    <a:pt x="333" y="94"/>
                    <a:pt x="333" y="77"/>
                  </a:cubicBezTo>
                  <a:cubicBezTo>
                    <a:pt x="331" y="92"/>
                    <a:pt x="323" y="96"/>
                    <a:pt x="311" y="97"/>
                  </a:cubicBezTo>
                  <a:cubicBezTo>
                    <a:pt x="311" y="96"/>
                    <a:pt x="311" y="96"/>
                    <a:pt x="311" y="96"/>
                  </a:cubicBezTo>
                  <a:cubicBezTo>
                    <a:pt x="310" y="75"/>
                    <a:pt x="312" y="50"/>
                    <a:pt x="314" y="40"/>
                  </a:cubicBezTo>
                  <a:cubicBezTo>
                    <a:pt x="314" y="38"/>
                    <a:pt x="314" y="36"/>
                    <a:pt x="313" y="35"/>
                  </a:cubicBezTo>
                  <a:cubicBezTo>
                    <a:pt x="304" y="23"/>
                    <a:pt x="289" y="14"/>
                    <a:pt x="271" y="11"/>
                  </a:cubicBezTo>
                  <a:cubicBezTo>
                    <a:pt x="252" y="7"/>
                    <a:pt x="233" y="10"/>
                    <a:pt x="221" y="18"/>
                  </a:cubicBezTo>
                  <a:cubicBezTo>
                    <a:pt x="220" y="19"/>
                    <a:pt x="219" y="20"/>
                    <a:pt x="218" y="21"/>
                  </a:cubicBezTo>
                  <a:cubicBezTo>
                    <a:pt x="215" y="26"/>
                    <a:pt x="216" y="41"/>
                    <a:pt x="213" y="65"/>
                  </a:cubicBezTo>
                  <a:cubicBezTo>
                    <a:pt x="210" y="84"/>
                    <a:pt x="212" y="115"/>
                    <a:pt x="197" y="123"/>
                  </a:cubicBezTo>
                  <a:cubicBezTo>
                    <a:pt x="183" y="130"/>
                    <a:pt x="142" y="98"/>
                    <a:pt x="123" y="69"/>
                  </a:cubicBezTo>
                  <a:cubicBezTo>
                    <a:pt x="122" y="68"/>
                    <a:pt x="122" y="68"/>
                    <a:pt x="122" y="68"/>
                  </a:cubicBezTo>
                  <a:cubicBezTo>
                    <a:pt x="97" y="43"/>
                    <a:pt x="86" y="42"/>
                    <a:pt x="58" y="50"/>
                  </a:cubicBezTo>
                  <a:cubicBezTo>
                    <a:pt x="25" y="58"/>
                    <a:pt x="7" y="73"/>
                    <a:pt x="2" y="94"/>
                  </a:cubicBezTo>
                  <a:cubicBezTo>
                    <a:pt x="2" y="95"/>
                    <a:pt x="2" y="95"/>
                    <a:pt x="2" y="95"/>
                  </a:cubicBezTo>
                  <a:cubicBezTo>
                    <a:pt x="0" y="135"/>
                    <a:pt x="32" y="226"/>
                    <a:pt x="69" y="249"/>
                  </a:cubicBezTo>
                  <a:cubicBezTo>
                    <a:pt x="102" y="269"/>
                    <a:pt x="70" y="277"/>
                    <a:pt x="85" y="305"/>
                  </a:cubicBezTo>
                  <a:cubicBezTo>
                    <a:pt x="103" y="341"/>
                    <a:pt x="189" y="449"/>
                    <a:pt x="334" y="485"/>
                  </a:cubicBezTo>
                  <a:cubicBezTo>
                    <a:pt x="481" y="521"/>
                    <a:pt x="509" y="479"/>
                    <a:pt x="534" y="466"/>
                  </a:cubicBezTo>
                  <a:cubicBezTo>
                    <a:pt x="535" y="466"/>
                    <a:pt x="535" y="466"/>
                    <a:pt x="535" y="466"/>
                  </a:cubicBezTo>
                  <a:cubicBezTo>
                    <a:pt x="535" y="466"/>
                    <a:pt x="535" y="466"/>
                    <a:pt x="536" y="465"/>
                  </a:cubicBezTo>
                  <a:cubicBezTo>
                    <a:pt x="594" y="420"/>
                    <a:pt x="618" y="350"/>
                    <a:pt x="586" y="259"/>
                  </a:cubicBezTo>
                  <a:cubicBezTo>
                    <a:pt x="569" y="212"/>
                    <a:pt x="551" y="179"/>
                    <a:pt x="537" y="150"/>
                  </a:cubicBezTo>
                </a:path>
              </a:pathLst>
            </a:custGeom>
            <a:noFill/>
            <a:ln w="4763" cap="rnd">
              <a:solidFill>
                <a:srgbClr val="000000"/>
              </a:solidFill>
              <a:prstDash val="solid"/>
              <a:round/>
              <a:headEnd/>
              <a:tailEnd/>
            </a:ln>
          </p:spPr>
          <p:txBody>
            <a:bodyPr/>
            <a:lstStyle/>
            <a:p>
              <a:endParaRPr lang="hu-HU"/>
            </a:p>
          </p:txBody>
        </p:sp>
        <p:sp>
          <p:nvSpPr>
            <p:cNvPr id="37290" name="Freeform 285"/>
            <p:cNvSpPr>
              <a:spLocks/>
            </p:cNvSpPr>
            <p:nvPr/>
          </p:nvSpPr>
          <p:spPr bwMode="auto">
            <a:xfrm>
              <a:off x="3176" y="478"/>
              <a:ext cx="144" cy="154"/>
            </a:xfrm>
            <a:custGeom>
              <a:avLst/>
              <a:gdLst>
                <a:gd name="T0" fmla="*/ 116 w 116"/>
                <a:gd name="T1" fmla="*/ 28 h 116"/>
                <a:gd name="T2" fmla="*/ 74 w 116"/>
                <a:gd name="T3" fmla="*/ 4 h 116"/>
                <a:gd name="T4" fmla="*/ 24 w 116"/>
                <a:gd name="T5" fmla="*/ 11 h 116"/>
                <a:gd name="T6" fmla="*/ 21 w 116"/>
                <a:gd name="T7" fmla="*/ 14 h 116"/>
                <a:gd name="T8" fmla="*/ 16 w 116"/>
                <a:gd name="T9" fmla="*/ 58 h 116"/>
                <a:gd name="T10" fmla="*/ 0 w 116"/>
                <a:gd name="T11" fmla="*/ 116 h 116"/>
                <a:gd name="T12" fmla="*/ 0 60000 65536"/>
                <a:gd name="T13" fmla="*/ 0 60000 65536"/>
                <a:gd name="T14" fmla="*/ 0 60000 65536"/>
                <a:gd name="T15" fmla="*/ 0 60000 65536"/>
                <a:gd name="T16" fmla="*/ 0 60000 65536"/>
                <a:gd name="T17" fmla="*/ 0 60000 65536"/>
                <a:gd name="T18" fmla="*/ 0 w 116"/>
                <a:gd name="T19" fmla="*/ 0 h 116"/>
                <a:gd name="T20" fmla="*/ 116 w 116"/>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6" h="116">
                  <a:moveTo>
                    <a:pt x="116" y="28"/>
                  </a:moveTo>
                  <a:cubicBezTo>
                    <a:pt x="107" y="16"/>
                    <a:pt x="92" y="7"/>
                    <a:pt x="74" y="4"/>
                  </a:cubicBezTo>
                  <a:cubicBezTo>
                    <a:pt x="55" y="0"/>
                    <a:pt x="36" y="3"/>
                    <a:pt x="24" y="11"/>
                  </a:cubicBezTo>
                  <a:cubicBezTo>
                    <a:pt x="23" y="12"/>
                    <a:pt x="22" y="13"/>
                    <a:pt x="21" y="14"/>
                  </a:cubicBezTo>
                  <a:cubicBezTo>
                    <a:pt x="18" y="19"/>
                    <a:pt x="19" y="34"/>
                    <a:pt x="16" y="58"/>
                  </a:cubicBezTo>
                  <a:cubicBezTo>
                    <a:pt x="13" y="77"/>
                    <a:pt x="15" y="108"/>
                    <a:pt x="0" y="116"/>
                  </a:cubicBezTo>
                </a:path>
              </a:pathLst>
            </a:custGeom>
            <a:noFill/>
            <a:ln w="4763" cap="rnd">
              <a:solidFill>
                <a:srgbClr val="333333"/>
              </a:solidFill>
              <a:prstDash val="solid"/>
              <a:round/>
              <a:headEnd/>
              <a:tailEnd/>
            </a:ln>
          </p:spPr>
          <p:txBody>
            <a:bodyPr/>
            <a:lstStyle/>
            <a:p>
              <a:endParaRPr lang="hu-HU"/>
            </a:p>
          </p:txBody>
        </p:sp>
        <p:sp>
          <p:nvSpPr>
            <p:cNvPr id="37291" name="Freeform 286"/>
            <p:cNvSpPr>
              <a:spLocks/>
            </p:cNvSpPr>
            <p:nvPr/>
          </p:nvSpPr>
          <p:spPr bwMode="auto">
            <a:xfrm>
              <a:off x="3350" y="368"/>
              <a:ext cx="234" cy="234"/>
            </a:xfrm>
            <a:custGeom>
              <a:avLst/>
              <a:gdLst>
                <a:gd name="T0" fmla="*/ 111 w 188"/>
                <a:gd name="T1" fmla="*/ 79 h 176"/>
                <a:gd name="T2" fmla="*/ 167 w 188"/>
                <a:gd name="T3" fmla="*/ 170 h 176"/>
                <a:gd name="T4" fmla="*/ 167 w 188"/>
                <a:gd name="T5" fmla="*/ 175 h 176"/>
                <a:gd name="T6" fmla="*/ 167 w 188"/>
                <a:gd name="T7" fmla="*/ 176 h 176"/>
                <a:gd name="T8" fmla="*/ 188 w 188"/>
                <a:gd name="T9" fmla="*/ 147 h 176"/>
                <a:gd name="T10" fmla="*/ 118 w 188"/>
                <a:gd name="T11" fmla="*/ 42 h 176"/>
                <a:gd name="T12" fmla="*/ 30 w 188"/>
                <a:gd name="T13" fmla="*/ 0 h 176"/>
                <a:gd name="T14" fmla="*/ 30 w 188"/>
                <a:gd name="T15" fmla="*/ 0 h 176"/>
                <a:gd name="T16" fmla="*/ 0 w 188"/>
                <a:gd name="T17" fmla="*/ 46 h 176"/>
                <a:gd name="T18" fmla="*/ 1 w 188"/>
                <a:gd name="T19" fmla="*/ 46 h 176"/>
                <a:gd name="T20" fmla="*/ 111 w 188"/>
                <a:gd name="T21" fmla="*/ 79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76"/>
                <a:gd name="T35" fmla="*/ 188 w 188"/>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76">
                  <a:moveTo>
                    <a:pt x="111" y="79"/>
                  </a:moveTo>
                  <a:cubicBezTo>
                    <a:pt x="150" y="108"/>
                    <a:pt x="173" y="141"/>
                    <a:pt x="167" y="170"/>
                  </a:cubicBezTo>
                  <a:cubicBezTo>
                    <a:pt x="167" y="175"/>
                    <a:pt x="167" y="175"/>
                    <a:pt x="167" y="175"/>
                  </a:cubicBezTo>
                  <a:cubicBezTo>
                    <a:pt x="167" y="176"/>
                    <a:pt x="167" y="176"/>
                    <a:pt x="167" y="176"/>
                  </a:cubicBezTo>
                  <a:cubicBezTo>
                    <a:pt x="178" y="171"/>
                    <a:pt x="183" y="163"/>
                    <a:pt x="188" y="147"/>
                  </a:cubicBezTo>
                  <a:cubicBezTo>
                    <a:pt x="181" y="124"/>
                    <a:pt x="165" y="76"/>
                    <a:pt x="118" y="42"/>
                  </a:cubicBezTo>
                  <a:cubicBezTo>
                    <a:pt x="67" y="5"/>
                    <a:pt x="30" y="0"/>
                    <a:pt x="30" y="0"/>
                  </a:cubicBezTo>
                  <a:cubicBezTo>
                    <a:pt x="30" y="0"/>
                    <a:pt x="30" y="0"/>
                    <a:pt x="30" y="0"/>
                  </a:cubicBezTo>
                  <a:cubicBezTo>
                    <a:pt x="19" y="10"/>
                    <a:pt x="8" y="25"/>
                    <a:pt x="0" y="46"/>
                  </a:cubicBezTo>
                  <a:cubicBezTo>
                    <a:pt x="1" y="46"/>
                    <a:pt x="1" y="46"/>
                    <a:pt x="1" y="46"/>
                  </a:cubicBezTo>
                  <a:cubicBezTo>
                    <a:pt x="16" y="44"/>
                    <a:pt x="63" y="45"/>
                    <a:pt x="111" y="79"/>
                  </a:cubicBezTo>
                  <a:close/>
                </a:path>
              </a:pathLst>
            </a:custGeom>
            <a:noFill/>
            <a:ln w="4763" cap="rnd">
              <a:solidFill>
                <a:srgbClr val="333333"/>
              </a:solidFill>
              <a:prstDash val="solid"/>
              <a:round/>
              <a:headEnd/>
              <a:tailEnd/>
            </a:ln>
          </p:spPr>
          <p:txBody>
            <a:bodyPr/>
            <a:lstStyle/>
            <a:p>
              <a:endParaRPr lang="hu-HU"/>
            </a:p>
          </p:txBody>
        </p:sp>
        <p:sp>
          <p:nvSpPr>
            <p:cNvPr id="37292" name="Freeform 287"/>
            <p:cNvSpPr>
              <a:spLocks/>
            </p:cNvSpPr>
            <p:nvPr/>
          </p:nvSpPr>
          <p:spPr bwMode="auto">
            <a:xfrm>
              <a:off x="3390" y="337"/>
              <a:ext cx="72" cy="59"/>
            </a:xfrm>
            <a:custGeom>
              <a:avLst/>
              <a:gdLst>
                <a:gd name="T0" fmla="*/ 53 w 58"/>
                <a:gd name="T1" fmla="*/ 45 h 45"/>
                <a:gd name="T2" fmla="*/ 53 w 58"/>
                <a:gd name="T3" fmla="*/ 45 h 45"/>
                <a:gd name="T4" fmla="*/ 58 w 58"/>
                <a:gd name="T5" fmla="*/ 0 h 45"/>
                <a:gd name="T6" fmla="*/ 0 w 58"/>
                <a:gd name="T7" fmla="*/ 23 h 45"/>
                <a:gd name="T8" fmla="*/ 0 w 58"/>
                <a:gd name="T9" fmla="*/ 24 h 45"/>
                <a:gd name="T10" fmla="*/ 53 w 58"/>
                <a:gd name="T11" fmla="*/ 45 h 45"/>
                <a:gd name="T12" fmla="*/ 0 60000 65536"/>
                <a:gd name="T13" fmla="*/ 0 60000 65536"/>
                <a:gd name="T14" fmla="*/ 0 60000 65536"/>
                <a:gd name="T15" fmla="*/ 0 60000 65536"/>
                <a:gd name="T16" fmla="*/ 0 60000 65536"/>
                <a:gd name="T17" fmla="*/ 0 60000 65536"/>
                <a:gd name="T18" fmla="*/ 0 w 58"/>
                <a:gd name="T19" fmla="*/ 0 h 45"/>
                <a:gd name="T20" fmla="*/ 58 w 5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8" h="45">
                  <a:moveTo>
                    <a:pt x="53" y="45"/>
                  </a:moveTo>
                  <a:cubicBezTo>
                    <a:pt x="53" y="45"/>
                    <a:pt x="53" y="45"/>
                    <a:pt x="53" y="45"/>
                  </a:cubicBezTo>
                  <a:cubicBezTo>
                    <a:pt x="54" y="35"/>
                    <a:pt x="57" y="10"/>
                    <a:pt x="58" y="0"/>
                  </a:cubicBezTo>
                  <a:cubicBezTo>
                    <a:pt x="37" y="1"/>
                    <a:pt x="17" y="7"/>
                    <a:pt x="0" y="23"/>
                  </a:cubicBezTo>
                  <a:cubicBezTo>
                    <a:pt x="0" y="24"/>
                    <a:pt x="0" y="24"/>
                    <a:pt x="0" y="24"/>
                  </a:cubicBezTo>
                  <a:cubicBezTo>
                    <a:pt x="5" y="25"/>
                    <a:pt x="25" y="30"/>
                    <a:pt x="53" y="45"/>
                  </a:cubicBezTo>
                  <a:close/>
                </a:path>
              </a:pathLst>
            </a:custGeom>
            <a:noFill/>
            <a:ln w="4763" cap="rnd">
              <a:solidFill>
                <a:srgbClr val="333333"/>
              </a:solidFill>
              <a:prstDash val="solid"/>
              <a:round/>
              <a:headEnd/>
              <a:tailEnd/>
            </a:ln>
          </p:spPr>
          <p:txBody>
            <a:bodyPr/>
            <a:lstStyle/>
            <a:p>
              <a:endParaRPr lang="hu-HU"/>
            </a:p>
          </p:txBody>
        </p:sp>
        <p:sp>
          <p:nvSpPr>
            <p:cNvPr id="37293" name="Freeform 288"/>
            <p:cNvSpPr>
              <a:spLocks/>
            </p:cNvSpPr>
            <p:nvPr/>
          </p:nvSpPr>
          <p:spPr bwMode="auto">
            <a:xfrm>
              <a:off x="2993" y="927"/>
              <a:ext cx="14" cy="23"/>
            </a:xfrm>
            <a:custGeom>
              <a:avLst/>
              <a:gdLst>
                <a:gd name="T0" fmla="*/ 0 w 11"/>
                <a:gd name="T1" fmla="*/ 9 h 17"/>
                <a:gd name="T2" fmla="*/ 11 w 11"/>
                <a:gd name="T3" fmla="*/ 1 h 17"/>
                <a:gd name="T4" fmla="*/ 5 w 11"/>
                <a:gd name="T5" fmla="*/ 17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0" y="9"/>
                  </a:moveTo>
                  <a:cubicBezTo>
                    <a:pt x="2" y="5"/>
                    <a:pt x="6" y="0"/>
                    <a:pt x="11" y="1"/>
                  </a:cubicBezTo>
                  <a:cubicBezTo>
                    <a:pt x="10" y="7"/>
                    <a:pt x="5" y="13"/>
                    <a:pt x="5" y="17"/>
                  </a:cubicBezTo>
                </a:path>
              </a:pathLst>
            </a:custGeom>
            <a:noFill/>
            <a:ln w="7938" cap="flat">
              <a:solidFill>
                <a:srgbClr val="F5BAC3"/>
              </a:solidFill>
              <a:prstDash val="solid"/>
              <a:miter lim="800000"/>
              <a:headEnd/>
              <a:tailEnd/>
            </a:ln>
          </p:spPr>
          <p:txBody>
            <a:bodyPr/>
            <a:lstStyle/>
            <a:p>
              <a:endParaRPr lang="hu-HU"/>
            </a:p>
          </p:txBody>
        </p:sp>
        <p:sp>
          <p:nvSpPr>
            <p:cNvPr id="37294" name="Freeform 289"/>
            <p:cNvSpPr>
              <a:spLocks/>
            </p:cNvSpPr>
            <p:nvPr/>
          </p:nvSpPr>
          <p:spPr bwMode="auto">
            <a:xfrm>
              <a:off x="3092" y="710"/>
              <a:ext cx="154" cy="204"/>
            </a:xfrm>
            <a:custGeom>
              <a:avLst/>
              <a:gdLst>
                <a:gd name="T0" fmla="*/ 108 w 124"/>
                <a:gd name="T1" fmla="*/ 117 h 154"/>
                <a:gd name="T2" fmla="*/ 72 w 124"/>
                <a:gd name="T3" fmla="*/ 68 h 154"/>
                <a:gd name="T4" fmla="*/ 42 w 124"/>
                <a:gd name="T5" fmla="*/ 35 h 154"/>
                <a:gd name="T6" fmla="*/ 11 w 124"/>
                <a:gd name="T7" fmla="*/ 0 h 154"/>
                <a:gd name="T8" fmla="*/ 0 w 124"/>
                <a:gd name="T9" fmla="*/ 9 h 154"/>
                <a:gd name="T10" fmla="*/ 31 w 124"/>
                <a:gd name="T11" fmla="*/ 45 h 154"/>
                <a:gd name="T12" fmla="*/ 60 w 124"/>
                <a:gd name="T13" fmla="*/ 78 h 154"/>
                <a:gd name="T14" fmla="*/ 96 w 124"/>
                <a:gd name="T15" fmla="*/ 125 h 154"/>
                <a:gd name="T16" fmla="*/ 96 w 124"/>
                <a:gd name="T17" fmla="*/ 125 h 154"/>
                <a:gd name="T18" fmla="*/ 82 w 124"/>
                <a:gd name="T19" fmla="*/ 134 h 154"/>
                <a:gd name="T20" fmla="*/ 124 w 124"/>
                <a:gd name="T21" fmla="*/ 154 h 154"/>
                <a:gd name="T22" fmla="*/ 121 w 124"/>
                <a:gd name="T23" fmla="*/ 108 h 154"/>
                <a:gd name="T24" fmla="*/ 107 w 124"/>
                <a:gd name="T25" fmla="*/ 117 h 154"/>
                <a:gd name="T26" fmla="*/ 108 w 124"/>
                <a:gd name="T27" fmla="*/ 117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54"/>
                <a:gd name="T44" fmla="*/ 124 w 124"/>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54">
                  <a:moveTo>
                    <a:pt x="108" y="117"/>
                  </a:moveTo>
                  <a:cubicBezTo>
                    <a:pt x="98" y="102"/>
                    <a:pt x="86" y="85"/>
                    <a:pt x="72" y="68"/>
                  </a:cubicBezTo>
                  <a:cubicBezTo>
                    <a:pt x="63" y="57"/>
                    <a:pt x="53" y="47"/>
                    <a:pt x="42" y="35"/>
                  </a:cubicBezTo>
                  <a:cubicBezTo>
                    <a:pt x="32" y="24"/>
                    <a:pt x="21" y="12"/>
                    <a:pt x="11" y="0"/>
                  </a:cubicBezTo>
                  <a:cubicBezTo>
                    <a:pt x="0" y="9"/>
                    <a:pt x="0" y="9"/>
                    <a:pt x="0" y="9"/>
                  </a:cubicBezTo>
                  <a:cubicBezTo>
                    <a:pt x="10" y="22"/>
                    <a:pt x="21" y="33"/>
                    <a:pt x="31" y="45"/>
                  </a:cubicBezTo>
                  <a:cubicBezTo>
                    <a:pt x="42" y="56"/>
                    <a:pt x="52" y="67"/>
                    <a:pt x="60" y="78"/>
                  </a:cubicBezTo>
                  <a:cubicBezTo>
                    <a:pt x="75" y="94"/>
                    <a:pt x="86" y="110"/>
                    <a:pt x="96" y="125"/>
                  </a:cubicBezTo>
                  <a:cubicBezTo>
                    <a:pt x="96" y="125"/>
                    <a:pt x="96" y="125"/>
                    <a:pt x="96" y="125"/>
                  </a:cubicBezTo>
                  <a:cubicBezTo>
                    <a:pt x="82" y="134"/>
                    <a:pt x="82" y="134"/>
                    <a:pt x="82" y="134"/>
                  </a:cubicBezTo>
                  <a:cubicBezTo>
                    <a:pt x="124" y="154"/>
                    <a:pt x="124" y="154"/>
                    <a:pt x="124" y="154"/>
                  </a:cubicBezTo>
                  <a:cubicBezTo>
                    <a:pt x="121" y="108"/>
                    <a:pt x="121" y="108"/>
                    <a:pt x="121" y="108"/>
                  </a:cubicBezTo>
                  <a:cubicBezTo>
                    <a:pt x="107" y="117"/>
                    <a:pt x="107" y="117"/>
                    <a:pt x="107" y="117"/>
                  </a:cubicBezTo>
                  <a:lnTo>
                    <a:pt x="108" y="117"/>
                  </a:lnTo>
                  <a:close/>
                </a:path>
              </a:pathLst>
            </a:custGeom>
            <a:solidFill>
              <a:srgbClr val="0B4D9F"/>
            </a:solidFill>
            <a:ln w="4763" cap="rnd">
              <a:solidFill>
                <a:srgbClr val="000000"/>
              </a:solidFill>
              <a:prstDash val="solid"/>
              <a:round/>
              <a:headEnd/>
              <a:tailEnd/>
            </a:ln>
          </p:spPr>
          <p:txBody>
            <a:bodyPr/>
            <a:lstStyle/>
            <a:p>
              <a:endParaRPr lang="hu-HU"/>
            </a:p>
          </p:txBody>
        </p:sp>
        <p:sp>
          <p:nvSpPr>
            <p:cNvPr id="37295" name="Freeform 290"/>
            <p:cNvSpPr>
              <a:spLocks/>
            </p:cNvSpPr>
            <p:nvPr/>
          </p:nvSpPr>
          <p:spPr bwMode="auto">
            <a:xfrm>
              <a:off x="3454" y="652"/>
              <a:ext cx="59" cy="176"/>
            </a:xfrm>
            <a:custGeom>
              <a:avLst/>
              <a:gdLst>
                <a:gd name="T0" fmla="*/ 17 w 47"/>
                <a:gd name="T1" fmla="*/ 94 h 133"/>
                <a:gd name="T2" fmla="*/ 1 w 47"/>
                <a:gd name="T3" fmla="*/ 97 h 133"/>
                <a:gd name="T4" fmla="*/ 31 w 47"/>
                <a:gd name="T5" fmla="*/ 133 h 133"/>
                <a:gd name="T6" fmla="*/ 47 w 47"/>
                <a:gd name="T7" fmla="*/ 89 h 133"/>
                <a:gd name="T8" fmla="*/ 32 w 47"/>
                <a:gd name="T9" fmla="*/ 92 h 133"/>
                <a:gd name="T10" fmla="*/ 32 w 47"/>
                <a:gd name="T11" fmla="*/ 92 h 133"/>
                <a:gd name="T12" fmla="*/ 25 w 47"/>
                <a:gd name="T13" fmla="*/ 57 h 133"/>
                <a:gd name="T14" fmla="*/ 14 w 47"/>
                <a:gd name="T15" fmla="*/ 0 h 133"/>
                <a:gd name="T16" fmla="*/ 0 w 47"/>
                <a:gd name="T17" fmla="*/ 1 h 133"/>
                <a:gd name="T18" fmla="*/ 10 w 47"/>
                <a:gd name="T19" fmla="*/ 60 h 133"/>
                <a:gd name="T20" fmla="*/ 17 w 47"/>
                <a:gd name="T21" fmla="*/ 94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133"/>
                <a:gd name="T35" fmla="*/ 47 w 47"/>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133">
                  <a:moveTo>
                    <a:pt x="17" y="94"/>
                  </a:moveTo>
                  <a:cubicBezTo>
                    <a:pt x="1" y="97"/>
                    <a:pt x="1" y="97"/>
                    <a:pt x="1" y="97"/>
                  </a:cubicBezTo>
                  <a:cubicBezTo>
                    <a:pt x="31" y="133"/>
                    <a:pt x="31" y="133"/>
                    <a:pt x="31" y="133"/>
                  </a:cubicBezTo>
                  <a:cubicBezTo>
                    <a:pt x="47" y="89"/>
                    <a:pt x="47" y="89"/>
                    <a:pt x="47" y="89"/>
                  </a:cubicBezTo>
                  <a:cubicBezTo>
                    <a:pt x="32" y="92"/>
                    <a:pt x="32" y="92"/>
                    <a:pt x="32" y="92"/>
                  </a:cubicBezTo>
                  <a:cubicBezTo>
                    <a:pt x="32" y="92"/>
                    <a:pt x="32" y="92"/>
                    <a:pt x="32" y="92"/>
                  </a:cubicBezTo>
                  <a:cubicBezTo>
                    <a:pt x="30" y="81"/>
                    <a:pt x="27" y="70"/>
                    <a:pt x="25" y="57"/>
                  </a:cubicBezTo>
                  <a:cubicBezTo>
                    <a:pt x="19" y="32"/>
                    <a:pt x="15" y="10"/>
                    <a:pt x="14" y="0"/>
                  </a:cubicBezTo>
                  <a:cubicBezTo>
                    <a:pt x="0" y="1"/>
                    <a:pt x="0" y="1"/>
                    <a:pt x="0" y="1"/>
                  </a:cubicBezTo>
                  <a:cubicBezTo>
                    <a:pt x="0" y="12"/>
                    <a:pt x="5" y="33"/>
                    <a:pt x="10" y="60"/>
                  </a:cubicBezTo>
                  <a:cubicBezTo>
                    <a:pt x="13" y="71"/>
                    <a:pt x="15" y="83"/>
                    <a:pt x="17" y="94"/>
                  </a:cubicBezTo>
                  <a:close/>
                </a:path>
              </a:pathLst>
            </a:custGeom>
            <a:solidFill>
              <a:srgbClr val="FF0000"/>
            </a:solidFill>
            <a:ln w="4763" cap="rnd">
              <a:solidFill>
                <a:srgbClr val="000000"/>
              </a:solidFill>
              <a:prstDash val="solid"/>
              <a:round/>
              <a:headEnd/>
              <a:tailEnd/>
            </a:ln>
          </p:spPr>
          <p:txBody>
            <a:bodyPr/>
            <a:lstStyle/>
            <a:p>
              <a:endParaRPr lang="hu-HU"/>
            </a:p>
          </p:txBody>
        </p:sp>
      </p:grpSp>
      <p:grpSp>
        <p:nvGrpSpPr>
          <p:cNvPr id="36868" name="Group 291"/>
          <p:cNvGrpSpPr>
            <a:grpSpLocks/>
          </p:cNvGrpSpPr>
          <p:nvPr/>
        </p:nvGrpSpPr>
        <p:grpSpPr bwMode="auto">
          <a:xfrm>
            <a:off x="4724400" y="838200"/>
            <a:ext cx="2057400" cy="2514600"/>
            <a:chOff x="4075" y="-3"/>
            <a:chExt cx="959" cy="1258"/>
          </a:xfrm>
        </p:grpSpPr>
        <p:sp>
          <p:nvSpPr>
            <p:cNvPr id="37020" name="Freeform 292"/>
            <p:cNvSpPr>
              <a:spLocks noEditPoints="1"/>
            </p:cNvSpPr>
            <p:nvPr/>
          </p:nvSpPr>
          <p:spPr bwMode="auto">
            <a:xfrm>
              <a:off x="4745" y="385"/>
              <a:ext cx="126" cy="182"/>
            </a:xfrm>
            <a:custGeom>
              <a:avLst/>
              <a:gdLst>
                <a:gd name="T0" fmla="*/ 76 w 100"/>
                <a:gd name="T1" fmla="*/ 46 h 136"/>
                <a:gd name="T2" fmla="*/ 42 w 100"/>
                <a:gd name="T3" fmla="*/ 57 h 136"/>
                <a:gd name="T4" fmla="*/ 56 w 100"/>
                <a:gd name="T5" fmla="*/ 83 h 136"/>
                <a:gd name="T6" fmla="*/ 67 w 100"/>
                <a:gd name="T7" fmla="*/ 136 h 136"/>
                <a:gd name="T8" fmla="*/ 67 w 100"/>
                <a:gd name="T9" fmla="*/ 136 h 136"/>
                <a:gd name="T10" fmla="*/ 89 w 100"/>
                <a:gd name="T11" fmla="*/ 79 h 136"/>
                <a:gd name="T12" fmla="*/ 76 w 100"/>
                <a:gd name="T13" fmla="*/ 46 h 136"/>
                <a:gd name="T14" fmla="*/ 55 w 100"/>
                <a:gd name="T15" fmla="*/ 0 h 136"/>
                <a:gd name="T16" fmla="*/ 0 w 100"/>
                <a:gd name="T17" fmla="*/ 19 h 136"/>
                <a:gd name="T18" fmla="*/ 38 w 100"/>
                <a:gd name="T19" fmla="*/ 51 h 136"/>
                <a:gd name="T20" fmla="*/ 65 w 100"/>
                <a:gd name="T21" fmla="*/ 31 h 136"/>
                <a:gd name="T22" fmla="*/ 55 w 10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36"/>
                <a:gd name="T38" fmla="*/ 100 w 10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36">
                  <a:moveTo>
                    <a:pt x="76" y="46"/>
                  </a:moveTo>
                  <a:cubicBezTo>
                    <a:pt x="68" y="46"/>
                    <a:pt x="62" y="48"/>
                    <a:pt x="42" y="57"/>
                  </a:cubicBezTo>
                  <a:cubicBezTo>
                    <a:pt x="48" y="65"/>
                    <a:pt x="53" y="73"/>
                    <a:pt x="56" y="83"/>
                  </a:cubicBezTo>
                  <a:cubicBezTo>
                    <a:pt x="65" y="106"/>
                    <a:pt x="58" y="117"/>
                    <a:pt x="67" y="136"/>
                  </a:cubicBezTo>
                  <a:cubicBezTo>
                    <a:pt x="67" y="136"/>
                    <a:pt x="67" y="136"/>
                    <a:pt x="67" y="136"/>
                  </a:cubicBezTo>
                  <a:cubicBezTo>
                    <a:pt x="60" y="115"/>
                    <a:pt x="78" y="87"/>
                    <a:pt x="89" y="79"/>
                  </a:cubicBezTo>
                  <a:cubicBezTo>
                    <a:pt x="100" y="71"/>
                    <a:pt x="87" y="46"/>
                    <a:pt x="76" y="46"/>
                  </a:cubicBezTo>
                  <a:close/>
                  <a:moveTo>
                    <a:pt x="55" y="0"/>
                  </a:moveTo>
                  <a:cubicBezTo>
                    <a:pt x="55" y="0"/>
                    <a:pt x="19" y="4"/>
                    <a:pt x="0" y="19"/>
                  </a:cubicBezTo>
                  <a:cubicBezTo>
                    <a:pt x="10" y="25"/>
                    <a:pt x="25" y="36"/>
                    <a:pt x="38" y="51"/>
                  </a:cubicBezTo>
                  <a:cubicBezTo>
                    <a:pt x="42" y="46"/>
                    <a:pt x="51" y="40"/>
                    <a:pt x="65" y="31"/>
                  </a:cubicBezTo>
                  <a:cubicBezTo>
                    <a:pt x="71" y="24"/>
                    <a:pt x="69" y="4"/>
                    <a:pt x="55" y="0"/>
                  </a:cubicBezTo>
                  <a:close/>
                </a:path>
              </a:pathLst>
            </a:custGeom>
            <a:solidFill>
              <a:srgbClr val="F79374"/>
            </a:solidFill>
            <a:ln w="9525">
              <a:noFill/>
              <a:round/>
              <a:headEnd/>
              <a:tailEnd/>
            </a:ln>
          </p:spPr>
          <p:txBody>
            <a:bodyPr/>
            <a:lstStyle/>
            <a:p>
              <a:endParaRPr lang="hu-HU"/>
            </a:p>
          </p:txBody>
        </p:sp>
        <p:sp>
          <p:nvSpPr>
            <p:cNvPr id="37021" name="Freeform 293"/>
            <p:cNvSpPr>
              <a:spLocks/>
            </p:cNvSpPr>
            <p:nvPr/>
          </p:nvSpPr>
          <p:spPr bwMode="auto">
            <a:xfrm>
              <a:off x="4762" y="393"/>
              <a:ext cx="47" cy="18"/>
            </a:xfrm>
            <a:custGeom>
              <a:avLst/>
              <a:gdLst>
                <a:gd name="T0" fmla="*/ 20 w 38"/>
                <a:gd name="T1" fmla="*/ 6 h 13"/>
                <a:gd name="T2" fmla="*/ 38 w 38"/>
                <a:gd name="T3" fmla="*/ 0 h 13"/>
                <a:gd name="T4" fmla="*/ 0 w 38"/>
                <a:gd name="T5" fmla="*/ 13 h 13"/>
                <a:gd name="T6" fmla="*/ 20 w 38"/>
                <a:gd name="T7" fmla="*/ 6 h 13"/>
                <a:gd name="T8" fmla="*/ 0 60000 65536"/>
                <a:gd name="T9" fmla="*/ 0 60000 65536"/>
                <a:gd name="T10" fmla="*/ 0 60000 65536"/>
                <a:gd name="T11" fmla="*/ 0 60000 65536"/>
                <a:gd name="T12" fmla="*/ 0 w 38"/>
                <a:gd name="T13" fmla="*/ 0 h 13"/>
                <a:gd name="T14" fmla="*/ 38 w 38"/>
                <a:gd name="T15" fmla="*/ 13 h 13"/>
              </a:gdLst>
              <a:ahLst/>
              <a:cxnLst>
                <a:cxn ang="T8">
                  <a:pos x="T0" y="T1"/>
                </a:cxn>
                <a:cxn ang="T9">
                  <a:pos x="T2" y="T3"/>
                </a:cxn>
                <a:cxn ang="T10">
                  <a:pos x="T4" y="T5"/>
                </a:cxn>
                <a:cxn ang="T11">
                  <a:pos x="T6" y="T7"/>
                </a:cxn>
              </a:cxnLst>
              <a:rect l="T12" t="T13" r="T14" b="T15"/>
              <a:pathLst>
                <a:path w="38" h="13">
                  <a:moveTo>
                    <a:pt x="20" y="6"/>
                  </a:moveTo>
                  <a:cubicBezTo>
                    <a:pt x="28" y="3"/>
                    <a:pt x="36" y="1"/>
                    <a:pt x="38" y="0"/>
                  </a:cubicBezTo>
                  <a:cubicBezTo>
                    <a:pt x="33" y="1"/>
                    <a:pt x="7" y="7"/>
                    <a:pt x="0" y="13"/>
                  </a:cubicBezTo>
                  <a:cubicBezTo>
                    <a:pt x="4" y="12"/>
                    <a:pt x="12" y="9"/>
                    <a:pt x="20" y="6"/>
                  </a:cubicBezTo>
                  <a:close/>
                </a:path>
              </a:pathLst>
            </a:custGeom>
            <a:solidFill>
              <a:srgbClr val="FFFFFF"/>
            </a:solidFill>
            <a:ln w="9525">
              <a:noFill/>
              <a:round/>
              <a:headEnd/>
              <a:tailEnd/>
            </a:ln>
          </p:spPr>
          <p:txBody>
            <a:bodyPr/>
            <a:lstStyle/>
            <a:p>
              <a:endParaRPr lang="hu-HU"/>
            </a:p>
          </p:txBody>
        </p:sp>
        <p:sp>
          <p:nvSpPr>
            <p:cNvPr id="37022" name="Freeform 294"/>
            <p:cNvSpPr>
              <a:spLocks/>
            </p:cNvSpPr>
            <p:nvPr/>
          </p:nvSpPr>
          <p:spPr bwMode="auto">
            <a:xfrm>
              <a:off x="4810" y="451"/>
              <a:ext cx="39" cy="12"/>
            </a:xfrm>
            <a:custGeom>
              <a:avLst/>
              <a:gdLst>
                <a:gd name="T0" fmla="*/ 0 w 31"/>
                <a:gd name="T1" fmla="*/ 9 h 9"/>
                <a:gd name="T2" fmla="*/ 25 w 31"/>
                <a:gd name="T3" fmla="*/ 2 h 9"/>
                <a:gd name="T4" fmla="*/ 31 w 31"/>
                <a:gd name="T5" fmla="*/ 6 h 9"/>
                <a:gd name="T6" fmla="*/ 18 w 31"/>
                <a:gd name="T7" fmla="*/ 4 h 9"/>
                <a:gd name="T8" fmla="*/ 0 w 31"/>
                <a:gd name="T9" fmla="*/ 9 h 9"/>
                <a:gd name="T10" fmla="*/ 0 60000 65536"/>
                <a:gd name="T11" fmla="*/ 0 60000 65536"/>
                <a:gd name="T12" fmla="*/ 0 60000 65536"/>
                <a:gd name="T13" fmla="*/ 0 60000 65536"/>
                <a:gd name="T14" fmla="*/ 0 60000 65536"/>
                <a:gd name="T15" fmla="*/ 0 w 31"/>
                <a:gd name="T16" fmla="*/ 0 h 9"/>
                <a:gd name="T17" fmla="*/ 31 w 31"/>
                <a:gd name="T18" fmla="*/ 9 h 9"/>
              </a:gdLst>
              <a:ahLst/>
              <a:cxnLst>
                <a:cxn ang="T10">
                  <a:pos x="T0" y="T1"/>
                </a:cxn>
                <a:cxn ang="T11">
                  <a:pos x="T2" y="T3"/>
                </a:cxn>
                <a:cxn ang="T12">
                  <a:pos x="T4" y="T5"/>
                </a:cxn>
                <a:cxn ang="T13">
                  <a:pos x="T6" y="T7"/>
                </a:cxn>
                <a:cxn ang="T14">
                  <a:pos x="T8" y="T9"/>
                </a:cxn>
              </a:cxnLst>
              <a:rect l="T15" t="T16" r="T17" b="T18"/>
              <a:pathLst>
                <a:path w="31" h="9">
                  <a:moveTo>
                    <a:pt x="0" y="9"/>
                  </a:moveTo>
                  <a:cubicBezTo>
                    <a:pt x="5" y="6"/>
                    <a:pt x="21" y="0"/>
                    <a:pt x="25" y="2"/>
                  </a:cubicBezTo>
                  <a:cubicBezTo>
                    <a:pt x="30" y="4"/>
                    <a:pt x="31" y="6"/>
                    <a:pt x="31" y="6"/>
                  </a:cubicBezTo>
                  <a:cubicBezTo>
                    <a:pt x="27" y="4"/>
                    <a:pt x="24" y="3"/>
                    <a:pt x="18" y="4"/>
                  </a:cubicBezTo>
                  <a:cubicBezTo>
                    <a:pt x="13" y="5"/>
                    <a:pt x="0" y="9"/>
                    <a:pt x="0" y="9"/>
                  </a:cubicBezTo>
                  <a:close/>
                </a:path>
              </a:pathLst>
            </a:custGeom>
            <a:solidFill>
              <a:srgbClr val="FFFFFF"/>
            </a:solidFill>
            <a:ln w="9525">
              <a:noFill/>
              <a:round/>
              <a:headEnd/>
              <a:tailEnd/>
            </a:ln>
          </p:spPr>
          <p:txBody>
            <a:bodyPr/>
            <a:lstStyle/>
            <a:p>
              <a:endParaRPr lang="hu-HU"/>
            </a:p>
          </p:txBody>
        </p:sp>
        <p:sp>
          <p:nvSpPr>
            <p:cNvPr id="37023" name="Freeform 295"/>
            <p:cNvSpPr>
              <a:spLocks/>
            </p:cNvSpPr>
            <p:nvPr/>
          </p:nvSpPr>
          <p:spPr bwMode="auto">
            <a:xfrm>
              <a:off x="4760" y="400"/>
              <a:ext cx="68" cy="48"/>
            </a:xfrm>
            <a:custGeom>
              <a:avLst/>
              <a:gdLst>
                <a:gd name="T0" fmla="*/ 0 w 54"/>
                <a:gd name="T1" fmla="*/ 17 h 36"/>
                <a:gd name="T2" fmla="*/ 13 w 54"/>
                <a:gd name="T3" fmla="*/ 21 h 36"/>
                <a:gd name="T4" fmla="*/ 30 w 54"/>
                <a:gd name="T5" fmla="*/ 19 h 36"/>
                <a:gd name="T6" fmla="*/ 48 w 54"/>
                <a:gd name="T7" fmla="*/ 0 h 36"/>
                <a:gd name="T8" fmla="*/ 24 w 54"/>
                <a:gd name="T9" fmla="*/ 36 h 36"/>
                <a:gd name="T10" fmla="*/ 11 w 54"/>
                <a:gd name="T11" fmla="*/ 23 h 36"/>
                <a:gd name="T12" fmla="*/ 0 60000 65536"/>
                <a:gd name="T13" fmla="*/ 0 60000 65536"/>
                <a:gd name="T14" fmla="*/ 0 60000 65536"/>
                <a:gd name="T15" fmla="*/ 0 60000 65536"/>
                <a:gd name="T16" fmla="*/ 0 60000 65536"/>
                <a:gd name="T17" fmla="*/ 0 60000 65536"/>
                <a:gd name="T18" fmla="*/ 0 w 54"/>
                <a:gd name="T19" fmla="*/ 0 h 36"/>
                <a:gd name="T20" fmla="*/ 54 w 5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54" h="36">
                  <a:moveTo>
                    <a:pt x="0" y="17"/>
                  </a:moveTo>
                  <a:cubicBezTo>
                    <a:pt x="6" y="16"/>
                    <a:pt x="8" y="20"/>
                    <a:pt x="13" y="21"/>
                  </a:cubicBezTo>
                  <a:cubicBezTo>
                    <a:pt x="20" y="23"/>
                    <a:pt x="24" y="21"/>
                    <a:pt x="30" y="19"/>
                  </a:cubicBezTo>
                  <a:cubicBezTo>
                    <a:pt x="42" y="14"/>
                    <a:pt x="44" y="12"/>
                    <a:pt x="48" y="0"/>
                  </a:cubicBezTo>
                  <a:cubicBezTo>
                    <a:pt x="54" y="18"/>
                    <a:pt x="35" y="24"/>
                    <a:pt x="24" y="36"/>
                  </a:cubicBezTo>
                  <a:cubicBezTo>
                    <a:pt x="20" y="33"/>
                    <a:pt x="15" y="27"/>
                    <a:pt x="11" y="23"/>
                  </a:cubicBezTo>
                </a:path>
              </a:pathLst>
            </a:custGeom>
            <a:solidFill>
              <a:srgbClr val="EE6C4E"/>
            </a:solidFill>
            <a:ln w="9525">
              <a:noFill/>
              <a:round/>
              <a:headEnd/>
              <a:tailEnd/>
            </a:ln>
          </p:spPr>
          <p:txBody>
            <a:bodyPr/>
            <a:lstStyle/>
            <a:p>
              <a:endParaRPr lang="hu-HU"/>
            </a:p>
          </p:txBody>
        </p:sp>
        <p:sp>
          <p:nvSpPr>
            <p:cNvPr id="37024" name="Freeform 296"/>
            <p:cNvSpPr>
              <a:spLocks/>
            </p:cNvSpPr>
            <p:nvPr/>
          </p:nvSpPr>
          <p:spPr bwMode="auto">
            <a:xfrm>
              <a:off x="4808" y="463"/>
              <a:ext cx="52" cy="77"/>
            </a:xfrm>
            <a:custGeom>
              <a:avLst/>
              <a:gdLst>
                <a:gd name="T0" fmla="*/ 7 w 42"/>
                <a:gd name="T1" fmla="*/ 20 h 58"/>
                <a:gd name="T2" fmla="*/ 16 w 42"/>
                <a:gd name="T3" fmla="*/ 58 h 58"/>
                <a:gd name="T4" fmla="*/ 28 w 42"/>
                <a:gd name="T5" fmla="*/ 24 h 58"/>
                <a:gd name="T6" fmla="*/ 35 w 42"/>
                <a:gd name="T7" fmla="*/ 0 h 58"/>
                <a:gd name="T8" fmla="*/ 22 w 42"/>
                <a:gd name="T9" fmla="*/ 16 h 58"/>
                <a:gd name="T10" fmla="*/ 0 w 42"/>
                <a:gd name="T11" fmla="*/ 8 h 58"/>
                <a:gd name="T12" fmla="*/ 0 60000 65536"/>
                <a:gd name="T13" fmla="*/ 0 60000 65536"/>
                <a:gd name="T14" fmla="*/ 0 60000 65536"/>
                <a:gd name="T15" fmla="*/ 0 60000 65536"/>
                <a:gd name="T16" fmla="*/ 0 60000 65536"/>
                <a:gd name="T17" fmla="*/ 0 60000 65536"/>
                <a:gd name="T18" fmla="*/ 0 w 42"/>
                <a:gd name="T19" fmla="*/ 0 h 58"/>
                <a:gd name="T20" fmla="*/ 42 w 4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42" h="58">
                  <a:moveTo>
                    <a:pt x="7" y="20"/>
                  </a:moveTo>
                  <a:cubicBezTo>
                    <a:pt x="10" y="33"/>
                    <a:pt x="14" y="45"/>
                    <a:pt x="16" y="58"/>
                  </a:cubicBezTo>
                  <a:cubicBezTo>
                    <a:pt x="18" y="46"/>
                    <a:pt x="21" y="34"/>
                    <a:pt x="28" y="24"/>
                  </a:cubicBezTo>
                  <a:cubicBezTo>
                    <a:pt x="34" y="16"/>
                    <a:pt x="42" y="11"/>
                    <a:pt x="35" y="0"/>
                  </a:cubicBezTo>
                  <a:cubicBezTo>
                    <a:pt x="39" y="9"/>
                    <a:pt x="31" y="14"/>
                    <a:pt x="22" y="16"/>
                  </a:cubicBezTo>
                  <a:cubicBezTo>
                    <a:pt x="11" y="18"/>
                    <a:pt x="10" y="8"/>
                    <a:pt x="0" y="8"/>
                  </a:cubicBezTo>
                </a:path>
              </a:pathLst>
            </a:custGeom>
            <a:solidFill>
              <a:srgbClr val="EE6C4E"/>
            </a:solidFill>
            <a:ln w="9525">
              <a:noFill/>
              <a:round/>
              <a:headEnd/>
              <a:tailEnd/>
            </a:ln>
          </p:spPr>
          <p:txBody>
            <a:bodyPr/>
            <a:lstStyle/>
            <a:p>
              <a:endParaRPr lang="hu-HU"/>
            </a:p>
          </p:txBody>
        </p:sp>
        <p:sp>
          <p:nvSpPr>
            <p:cNvPr id="37025" name="Freeform 297"/>
            <p:cNvSpPr>
              <a:spLocks noEditPoints="1"/>
            </p:cNvSpPr>
            <p:nvPr/>
          </p:nvSpPr>
          <p:spPr bwMode="auto">
            <a:xfrm>
              <a:off x="4745" y="385"/>
              <a:ext cx="126" cy="182"/>
            </a:xfrm>
            <a:custGeom>
              <a:avLst/>
              <a:gdLst>
                <a:gd name="T0" fmla="*/ 76 w 100"/>
                <a:gd name="T1" fmla="*/ 46 h 136"/>
                <a:gd name="T2" fmla="*/ 42 w 100"/>
                <a:gd name="T3" fmla="*/ 57 h 136"/>
                <a:gd name="T4" fmla="*/ 56 w 100"/>
                <a:gd name="T5" fmla="*/ 83 h 136"/>
                <a:gd name="T6" fmla="*/ 67 w 100"/>
                <a:gd name="T7" fmla="*/ 136 h 136"/>
                <a:gd name="T8" fmla="*/ 67 w 100"/>
                <a:gd name="T9" fmla="*/ 136 h 136"/>
                <a:gd name="T10" fmla="*/ 89 w 100"/>
                <a:gd name="T11" fmla="*/ 79 h 136"/>
                <a:gd name="T12" fmla="*/ 76 w 100"/>
                <a:gd name="T13" fmla="*/ 46 h 136"/>
                <a:gd name="T14" fmla="*/ 55 w 100"/>
                <a:gd name="T15" fmla="*/ 0 h 136"/>
                <a:gd name="T16" fmla="*/ 0 w 100"/>
                <a:gd name="T17" fmla="*/ 19 h 136"/>
                <a:gd name="T18" fmla="*/ 38 w 100"/>
                <a:gd name="T19" fmla="*/ 51 h 136"/>
                <a:gd name="T20" fmla="*/ 65 w 100"/>
                <a:gd name="T21" fmla="*/ 31 h 136"/>
                <a:gd name="T22" fmla="*/ 55 w 10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36"/>
                <a:gd name="T38" fmla="*/ 100 w 10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36">
                  <a:moveTo>
                    <a:pt x="76" y="46"/>
                  </a:moveTo>
                  <a:cubicBezTo>
                    <a:pt x="68" y="46"/>
                    <a:pt x="62" y="48"/>
                    <a:pt x="42" y="57"/>
                  </a:cubicBezTo>
                  <a:cubicBezTo>
                    <a:pt x="48" y="65"/>
                    <a:pt x="53" y="73"/>
                    <a:pt x="56" y="83"/>
                  </a:cubicBezTo>
                  <a:cubicBezTo>
                    <a:pt x="65" y="106"/>
                    <a:pt x="58" y="117"/>
                    <a:pt x="67" y="136"/>
                  </a:cubicBezTo>
                  <a:cubicBezTo>
                    <a:pt x="67" y="136"/>
                    <a:pt x="67" y="136"/>
                    <a:pt x="67" y="136"/>
                  </a:cubicBezTo>
                  <a:cubicBezTo>
                    <a:pt x="60" y="115"/>
                    <a:pt x="78" y="87"/>
                    <a:pt x="89" y="79"/>
                  </a:cubicBezTo>
                  <a:cubicBezTo>
                    <a:pt x="100" y="71"/>
                    <a:pt x="87" y="46"/>
                    <a:pt x="76" y="46"/>
                  </a:cubicBezTo>
                  <a:close/>
                  <a:moveTo>
                    <a:pt x="55" y="0"/>
                  </a:moveTo>
                  <a:cubicBezTo>
                    <a:pt x="55" y="0"/>
                    <a:pt x="19" y="4"/>
                    <a:pt x="0" y="19"/>
                  </a:cubicBezTo>
                  <a:cubicBezTo>
                    <a:pt x="10" y="25"/>
                    <a:pt x="25" y="36"/>
                    <a:pt x="38" y="51"/>
                  </a:cubicBezTo>
                  <a:cubicBezTo>
                    <a:pt x="42" y="46"/>
                    <a:pt x="51" y="40"/>
                    <a:pt x="65" y="31"/>
                  </a:cubicBezTo>
                  <a:cubicBezTo>
                    <a:pt x="71" y="24"/>
                    <a:pt x="69" y="4"/>
                    <a:pt x="55" y="0"/>
                  </a:cubicBezTo>
                  <a:close/>
                </a:path>
              </a:pathLst>
            </a:custGeom>
            <a:noFill/>
            <a:ln w="4763" cap="rnd">
              <a:solidFill>
                <a:srgbClr val="333333"/>
              </a:solidFill>
              <a:prstDash val="solid"/>
              <a:round/>
              <a:headEnd/>
              <a:tailEnd/>
            </a:ln>
          </p:spPr>
          <p:txBody>
            <a:bodyPr/>
            <a:lstStyle/>
            <a:p>
              <a:endParaRPr lang="hu-HU"/>
            </a:p>
          </p:txBody>
        </p:sp>
        <p:sp>
          <p:nvSpPr>
            <p:cNvPr id="37026" name="Freeform 298"/>
            <p:cNvSpPr>
              <a:spLocks/>
            </p:cNvSpPr>
            <p:nvPr/>
          </p:nvSpPr>
          <p:spPr bwMode="auto">
            <a:xfrm>
              <a:off x="4233" y="371"/>
              <a:ext cx="801" cy="868"/>
            </a:xfrm>
            <a:custGeom>
              <a:avLst/>
              <a:gdLst>
                <a:gd name="T0" fmla="*/ 587 w 641"/>
                <a:gd name="T1" fmla="*/ 317 h 651"/>
                <a:gd name="T2" fmla="*/ 504 w 641"/>
                <a:gd name="T3" fmla="*/ 160 h 651"/>
                <a:gd name="T4" fmla="*/ 501 w 641"/>
                <a:gd name="T5" fmla="*/ 152 h 651"/>
                <a:gd name="T6" fmla="*/ 501 w 641"/>
                <a:gd name="T7" fmla="*/ 152 h 651"/>
                <a:gd name="T8" fmla="*/ 429 w 641"/>
                <a:gd name="T9" fmla="*/ 42 h 651"/>
                <a:gd name="T10" fmla="*/ 341 w 641"/>
                <a:gd name="T11" fmla="*/ 0 h 651"/>
                <a:gd name="T12" fmla="*/ 341 w 641"/>
                <a:gd name="T13" fmla="*/ 0 h 651"/>
                <a:gd name="T14" fmla="*/ 311 w 641"/>
                <a:gd name="T15" fmla="*/ 46 h 651"/>
                <a:gd name="T16" fmla="*/ 312 w 641"/>
                <a:gd name="T17" fmla="*/ 46 h 651"/>
                <a:gd name="T18" fmla="*/ 423 w 641"/>
                <a:gd name="T19" fmla="*/ 79 h 651"/>
                <a:gd name="T20" fmla="*/ 479 w 641"/>
                <a:gd name="T21" fmla="*/ 170 h 651"/>
                <a:gd name="T22" fmla="*/ 479 w 641"/>
                <a:gd name="T23" fmla="*/ 175 h 651"/>
                <a:gd name="T24" fmla="*/ 511 w 641"/>
                <a:gd name="T25" fmla="*/ 226 h 651"/>
                <a:gd name="T26" fmla="*/ 560 w 641"/>
                <a:gd name="T27" fmla="*/ 335 h 651"/>
                <a:gd name="T28" fmla="*/ 510 w 641"/>
                <a:gd name="T29" fmla="*/ 541 h 651"/>
                <a:gd name="T30" fmla="*/ 509 w 641"/>
                <a:gd name="T31" fmla="*/ 542 h 651"/>
                <a:gd name="T32" fmla="*/ 508 w 641"/>
                <a:gd name="T33" fmla="*/ 542 h 651"/>
                <a:gd name="T34" fmla="*/ 308 w 641"/>
                <a:gd name="T35" fmla="*/ 561 h 651"/>
                <a:gd name="T36" fmla="*/ 59 w 641"/>
                <a:gd name="T37" fmla="*/ 381 h 651"/>
                <a:gd name="T38" fmla="*/ 55 w 641"/>
                <a:gd name="T39" fmla="*/ 373 h 651"/>
                <a:gd name="T40" fmla="*/ 55 w 641"/>
                <a:gd name="T41" fmla="*/ 373 h 651"/>
                <a:gd name="T42" fmla="*/ 57 w 641"/>
                <a:gd name="T43" fmla="*/ 396 h 651"/>
                <a:gd name="T44" fmla="*/ 57 w 641"/>
                <a:gd name="T45" fmla="*/ 399 h 651"/>
                <a:gd name="T46" fmla="*/ 36 w 641"/>
                <a:gd name="T47" fmla="*/ 439 h 651"/>
                <a:gd name="T48" fmla="*/ 36 w 641"/>
                <a:gd name="T49" fmla="*/ 439 h 651"/>
                <a:gd name="T50" fmla="*/ 37 w 641"/>
                <a:gd name="T51" fmla="*/ 469 h 651"/>
                <a:gd name="T52" fmla="*/ 34 w 641"/>
                <a:gd name="T53" fmla="*/ 474 h 651"/>
                <a:gd name="T54" fmla="*/ 0 w 641"/>
                <a:gd name="T55" fmla="*/ 501 h 651"/>
                <a:gd name="T56" fmla="*/ 63 w 641"/>
                <a:gd name="T57" fmla="*/ 547 h 651"/>
                <a:gd name="T58" fmla="*/ 327 w 641"/>
                <a:gd name="T59" fmla="*/ 626 h 651"/>
                <a:gd name="T60" fmla="*/ 537 w 641"/>
                <a:gd name="T61" fmla="*/ 611 h 651"/>
                <a:gd name="T62" fmla="*/ 587 w 641"/>
                <a:gd name="T63" fmla="*/ 317 h 6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651"/>
                <a:gd name="T98" fmla="*/ 641 w 641"/>
                <a:gd name="T99" fmla="*/ 651 h 6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651">
                  <a:moveTo>
                    <a:pt x="587" y="317"/>
                  </a:moveTo>
                  <a:cubicBezTo>
                    <a:pt x="572" y="273"/>
                    <a:pt x="517" y="182"/>
                    <a:pt x="504" y="160"/>
                  </a:cubicBezTo>
                  <a:cubicBezTo>
                    <a:pt x="503" y="157"/>
                    <a:pt x="502" y="155"/>
                    <a:pt x="501" y="152"/>
                  </a:cubicBezTo>
                  <a:cubicBezTo>
                    <a:pt x="501" y="152"/>
                    <a:pt x="501" y="152"/>
                    <a:pt x="501" y="152"/>
                  </a:cubicBezTo>
                  <a:cubicBezTo>
                    <a:pt x="495" y="133"/>
                    <a:pt x="481" y="79"/>
                    <a:pt x="429" y="42"/>
                  </a:cubicBezTo>
                  <a:cubicBezTo>
                    <a:pt x="379" y="5"/>
                    <a:pt x="341" y="0"/>
                    <a:pt x="341" y="0"/>
                  </a:cubicBezTo>
                  <a:cubicBezTo>
                    <a:pt x="341" y="0"/>
                    <a:pt x="341" y="0"/>
                    <a:pt x="341" y="0"/>
                  </a:cubicBezTo>
                  <a:cubicBezTo>
                    <a:pt x="330" y="10"/>
                    <a:pt x="320" y="25"/>
                    <a:pt x="311" y="46"/>
                  </a:cubicBezTo>
                  <a:cubicBezTo>
                    <a:pt x="312" y="46"/>
                    <a:pt x="312" y="46"/>
                    <a:pt x="312" y="46"/>
                  </a:cubicBezTo>
                  <a:cubicBezTo>
                    <a:pt x="327" y="44"/>
                    <a:pt x="374" y="45"/>
                    <a:pt x="423" y="79"/>
                  </a:cubicBezTo>
                  <a:cubicBezTo>
                    <a:pt x="461" y="108"/>
                    <a:pt x="485" y="141"/>
                    <a:pt x="479" y="170"/>
                  </a:cubicBezTo>
                  <a:cubicBezTo>
                    <a:pt x="479" y="175"/>
                    <a:pt x="479" y="175"/>
                    <a:pt x="479" y="175"/>
                  </a:cubicBezTo>
                  <a:cubicBezTo>
                    <a:pt x="477" y="181"/>
                    <a:pt x="500" y="204"/>
                    <a:pt x="511" y="226"/>
                  </a:cubicBezTo>
                  <a:cubicBezTo>
                    <a:pt x="525" y="255"/>
                    <a:pt x="543" y="288"/>
                    <a:pt x="560" y="335"/>
                  </a:cubicBezTo>
                  <a:cubicBezTo>
                    <a:pt x="592" y="426"/>
                    <a:pt x="569" y="496"/>
                    <a:pt x="510" y="541"/>
                  </a:cubicBezTo>
                  <a:cubicBezTo>
                    <a:pt x="509" y="542"/>
                    <a:pt x="509" y="542"/>
                    <a:pt x="509" y="542"/>
                  </a:cubicBezTo>
                  <a:cubicBezTo>
                    <a:pt x="508" y="542"/>
                    <a:pt x="508" y="542"/>
                    <a:pt x="508" y="542"/>
                  </a:cubicBezTo>
                  <a:cubicBezTo>
                    <a:pt x="484" y="555"/>
                    <a:pt x="455" y="597"/>
                    <a:pt x="308" y="561"/>
                  </a:cubicBezTo>
                  <a:cubicBezTo>
                    <a:pt x="163" y="525"/>
                    <a:pt x="78" y="416"/>
                    <a:pt x="59" y="381"/>
                  </a:cubicBezTo>
                  <a:cubicBezTo>
                    <a:pt x="58" y="378"/>
                    <a:pt x="56" y="375"/>
                    <a:pt x="55" y="373"/>
                  </a:cubicBezTo>
                  <a:cubicBezTo>
                    <a:pt x="55" y="373"/>
                    <a:pt x="55" y="373"/>
                    <a:pt x="55" y="373"/>
                  </a:cubicBezTo>
                  <a:cubicBezTo>
                    <a:pt x="57" y="378"/>
                    <a:pt x="58" y="386"/>
                    <a:pt x="57" y="396"/>
                  </a:cubicBezTo>
                  <a:cubicBezTo>
                    <a:pt x="57" y="399"/>
                    <a:pt x="57" y="399"/>
                    <a:pt x="57" y="399"/>
                  </a:cubicBezTo>
                  <a:cubicBezTo>
                    <a:pt x="55" y="422"/>
                    <a:pt x="42" y="438"/>
                    <a:pt x="36" y="439"/>
                  </a:cubicBezTo>
                  <a:cubicBezTo>
                    <a:pt x="36" y="439"/>
                    <a:pt x="36" y="439"/>
                    <a:pt x="36" y="439"/>
                  </a:cubicBezTo>
                  <a:cubicBezTo>
                    <a:pt x="41" y="447"/>
                    <a:pt x="44" y="458"/>
                    <a:pt x="37" y="469"/>
                  </a:cubicBezTo>
                  <a:cubicBezTo>
                    <a:pt x="34" y="474"/>
                    <a:pt x="34" y="474"/>
                    <a:pt x="34" y="474"/>
                  </a:cubicBezTo>
                  <a:cubicBezTo>
                    <a:pt x="26" y="487"/>
                    <a:pt x="14" y="498"/>
                    <a:pt x="0" y="501"/>
                  </a:cubicBezTo>
                  <a:cubicBezTo>
                    <a:pt x="21" y="523"/>
                    <a:pt x="43" y="538"/>
                    <a:pt x="63" y="547"/>
                  </a:cubicBezTo>
                  <a:cubicBezTo>
                    <a:pt x="130" y="578"/>
                    <a:pt x="222" y="602"/>
                    <a:pt x="327" y="626"/>
                  </a:cubicBezTo>
                  <a:cubicBezTo>
                    <a:pt x="433" y="651"/>
                    <a:pt x="489" y="633"/>
                    <a:pt x="537" y="611"/>
                  </a:cubicBezTo>
                  <a:cubicBezTo>
                    <a:pt x="610" y="578"/>
                    <a:pt x="641" y="472"/>
                    <a:pt x="587" y="317"/>
                  </a:cubicBezTo>
                  <a:close/>
                </a:path>
              </a:pathLst>
            </a:custGeom>
            <a:solidFill>
              <a:srgbClr val="F9D8DB"/>
            </a:solidFill>
            <a:ln w="9525">
              <a:noFill/>
              <a:round/>
              <a:headEnd/>
              <a:tailEnd/>
            </a:ln>
          </p:spPr>
          <p:txBody>
            <a:bodyPr/>
            <a:lstStyle/>
            <a:p>
              <a:endParaRPr lang="hu-HU"/>
            </a:p>
          </p:txBody>
        </p:sp>
        <p:sp>
          <p:nvSpPr>
            <p:cNvPr id="37027" name="Freeform 299"/>
            <p:cNvSpPr>
              <a:spLocks/>
            </p:cNvSpPr>
            <p:nvPr/>
          </p:nvSpPr>
          <p:spPr bwMode="auto">
            <a:xfrm>
              <a:off x="4587" y="472"/>
              <a:ext cx="255" cy="537"/>
            </a:xfrm>
            <a:custGeom>
              <a:avLst/>
              <a:gdLst>
                <a:gd name="T0" fmla="*/ 16 w 204"/>
                <a:gd name="T1" fmla="*/ 5 h 403"/>
                <a:gd name="T2" fmla="*/ 21 w 204"/>
                <a:gd name="T3" fmla="*/ 3 h 403"/>
                <a:gd name="T4" fmla="*/ 28 w 204"/>
                <a:gd name="T5" fmla="*/ 1 h 403"/>
                <a:gd name="T6" fmla="*/ 34 w 204"/>
                <a:gd name="T7" fmla="*/ 2 h 403"/>
                <a:gd name="T8" fmla="*/ 46 w 204"/>
                <a:gd name="T9" fmla="*/ 5 h 403"/>
                <a:gd name="T10" fmla="*/ 53 w 204"/>
                <a:gd name="T11" fmla="*/ 5 h 403"/>
                <a:gd name="T12" fmla="*/ 66 w 204"/>
                <a:gd name="T13" fmla="*/ 11 h 403"/>
                <a:gd name="T14" fmla="*/ 79 w 204"/>
                <a:gd name="T15" fmla="*/ 13 h 403"/>
                <a:gd name="T16" fmla="*/ 94 w 204"/>
                <a:gd name="T17" fmla="*/ 14 h 403"/>
                <a:gd name="T18" fmla="*/ 103 w 204"/>
                <a:gd name="T19" fmla="*/ 18 h 403"/>
                <a:gd name="T20" fmla="*/ 117 w 204"/>
                <a:gd name="T21" fmla="*/ 21 h 403"/>
                <a:gd name="T22" fmla="*/ 134 w 204"/>
                <a:gd name="T23" fmla="*/ 31 h 403"/>
                <a:gd name="T24" fmla="*/ 142 w 204"/>
                <a:gd name="T25" fmla="*/ 34 h 403"/>
                <a:gd name="T26" fmla="*/ 149 w 204"/>
                <a:gd name="T27" fmla="*/ 42 h 403"/>
                <a:gd name="T28" fmla="*/ 155 w 204"/>
                <a:gd name="T29" fmla="*/ 53 h 403"/>
                <a:gd name="T30" fmla="*/ 164 w 204"/>
                <a:gd name="T31" fmla="*/ 69 h 403"/>
                <a:gd name="T32" fmla="*/ 165 w 204"/>
                <a:gd name="T33" fmla="*/ 101 h 403"/>
                <a:gd name="T34" fmla="*/ 162 w 204"/>
                <a:gd name="T35" fmla="*/ 103 h 403"/>
                <a:gd name="T36" fmla="*/ 158 w 204"/>
                <a:gd name="T37" fmla="*/ 182 h 403"/>
                <a:gd name="T38" fmla="*/ 165 w 204"/>
                <a:gd name="T39" fmla="*/ 123 h 403"/>
                <a:gd name="T40" fmla="*/ 176 w 204"/>
                <a:gd name="T41" fmla="*/ 119 h 403"/>
                <a:gd name="T42" fmla="*/ 184 w 204"/>
                <a:gd name="T43" fmla="*/ 124 h 403"/>
                <a:gd name="T44" fmla="*/ 188 w 204"/>
                <a:gd name="T45" fmla="*/ 137 h 403"/>
                <a:gd name="T46" fmla="*/ 188 w 204"/>
                <a:gd name="T47" fmla="*/ 173 h 403"/>
                <a:gd name="T48" fmla="*/ 190 w 204"/>
                <a:gd name="T49" fmla="*/ 192 h 403"/>
                <a:gd name="T50" fmla="*/ 191 w 204"/>
                <a:gd name="T51" fmla="*/ 204 h 403"/>
                <a:gd name="T52" fmla="*/ 193 w 204"/>
                <a:gd name="T53" fmla="*/ 218 h 403"/>
                <a:gd name="T54" fmla="*/ 197 w 204"/>
                <a:gd name="T55" fmla="*/ 240 h 403"/>
                <a:gd name="T56" fmla="*/ 198 w 204"/>
                <a:gd name="T57" fmla="*/ 256 h 403"/>
                <a:gd name="T58" fmla="*/ 194 w 204"/>
                <a:gd name="T59" fmla="*/ 265 h 403"/>
                <a:gd name="T60" fmla="*/ 182 w 204"/>
                <a:gd name="T61" fmla="*/ 263 h 403"/>
                <a:gd name="T62" fmla="*/ 175 w 204"/>
                <a:gd name="T63" fmla="*/ 275 h 403"/>
                <a:gd name="T64" fmla="*/ 188 w 204"/>
                <a:gd name="T65" fmla="*/ 288 h 403"/>
                <a:gd name="T66" fmla="*/ 194 w 204"/>
                <a:gd name="T67" fmla="*/ 303 h 403"/>
                <a:gd name="T68" fmla="*/ 200 w 204"/>
                <a:gd name="T69" fmla="*/ 320 h 403"/>
                <a:gd name="T70" fmla="*/ 197 w 204"/>
                <a:gd name="T71" fmla="*/ 331 h 403"/>
                <a:gd name="T72" fmla="*/ 189 w 204"/>
                <a:gd name="T73" fmla="*/ 330 h 403"/>
                <a:gd name="T74" fmla="*/ 182 w 204"/>
                <a:gd name="T75" fmla="*/ 314 h 403"/>
                <a:gd name="T76" fmla="*/ 175 w 204"/>
                <a:gd name="T77" fmla="*/ 324 h 403"/>
                <a:gd name="T78" fmla="*/ 182 w 204"/>
                <a:gd name="T79" fmla="*/ 349 h 403"/>
                <a:gd name="T80" fmla="*/ 184 w 204"/>
                <a:gd name="T81" fmla="*/ 372 h 403"/>
                <a:gd name="T82" fmla="*/ 178 w 204"/>
                <a:gd name="T83" fmla="*/ 391 h 403"/>
                <a:gd name="T84" fmla="*/ 161 w 204"/>
                <a:gd name="T85" fmla="*/ 402 h 403"/>
                <a:gd name="T86" fmla="*/ 132 w 204"/>
                <a:gd name="T87" fmla="*/ 389 h 403"/>
                <a:gd name="T88" fmla="*/ 121 w 204"/>
                <a:gd name="T89" fmla="*/ 374 h 403"/>
                <a:gd name="T90" fmla="*/ 106 w 204"/>
                <a:gd name="T91" fmla="*/ 352 h 403"/>
                <a:gd name="T92" fmla="*/ 91 w 204"/>
                <a:gd name="T93" fmla="*/ 315 h 403"/>
                <a:gd name="T94" fmla="*/ 80 w 204"/>
                <a:gd name="T95" fmla="*/ 293 h 403"/>
                <a:gd name="T96" fmla="*/ 68 w 204"/>
                <a:gd name="T97" fmla="*/ 263 h 403"/>
                <a:gd name="T98" fmla="*/ 60 w 204"/>
                <a:gd name="T99" fmla="*/ 236 h 403"/>
                <a:gd name="T100" fmla="*/ 36 w 204"/>
                <a:gd name="T101" fmla="*/ 188 h 403"/>
                <a:gd name="T102" fmla="*/ 24 w 204"/>
                <a:gd name="T103" fmla="*/ 161 h 403"/>
                <a:gd name="T104" fmla="*/ 2 w 204"/>
                <a:gd name="T105" fmla="*/ 109 h 403"/>
                <a:gd name="T106" fmla="*/ 24 w 204"/>
                <a:gd name="T107" fmla="*/ 77 h 403"/>
                <a:gd name="T108" fmla="*/ 2 w 204"/>
                <a:gd name="T109" fmla="*/ 97 h 403"/>
                <a:gd name="T110" fmla="*/ 3 w 204"/>
                <a:gd name="T111" fmla="*/ 96 h 403"/>
                <a:gd name="T112" fmla="*/ 5 w 204"/>
                <a:gd name="T113" fmla="*/ 4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4"/>
                <a:gd name="T172" fmla="*/ 0 h 403"/>
                <a:gd name="T173" fmla="*/ 204 w 204"/>
                <a:gd name="T174" fmla="*/ 403 h 4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4" h="403">
                  <a:moveTo>
                    <a:pt x="16" y="5"/>
                  </a:moveTo>
                  <a:cubicBezTo>
                    <a:pt x="21" y="3"/>
                    <a:pt x="21" y="3"/>
                    <a:pt x="21" y="3"/>
                  </a:cubicBezTo>
                  <a:cubicBezTo>
                    <a:pt x="21" y="3"/>
                    <a:pt x="26" y="3"/>
                    <a:pt x="28" y="1"/>
                  </a:cubicBezTo>
                  <a:cubicBezTo>
                    <a:pt x="30" y="0"/>
                    <a:pt x="32" y="3"/>
                    <a:pt x="34" y="2"/>
                  </a:cubicBezTo>
                  <a:cubicBezTo>
                    <a:pt x="36" y="1"/>
                    <a:pt x="41" y="6"/>
                    <a:pt x="46" y="5"/>
                  </a:cubicBezTo>
                  <a:cubicBezTo>
                    <a:pt x="50" y="5"/>
                    <a:pt x="50" y="7"/>
                    <a:pt x="53" y="5"/>
                  </a:cubicBezTo>
                  <a:cubicBezTo>
                    <a:pt x="56" y="3"/>
                    <a:pt x="66" y="11"/>
                    <a:pt x="66" y="11"/>
                  </a:cubicBezTo>
                  <a:cubicBezTo>
                    <a:pt x="66" y="11"/>
                    <a:pt x="77" y="14"/>
                    <a:pt x="79" y="13"/>
                  </a:cubicBezTo>
                  <a:cubicBezTo>
                    <a:pt x="81" y="11"/>
                    <a:pt x="91" y="15"/>
                    <a:pt x="94" y="14"/>
                  </a:cubicBezTo>
                  <a:cubicBezTo>
                    <a:pt x="96" y="13"/>
                    <a:pt x="101" y="19"/>
                    <a:pt x="103" y="18"/>
                  </a:cubicBezTo>
                  <a:cubicBezTo>
                    <a:pt x="105" y="17"/>
                    <a:pt x="112" y="21"/>
                    <a:pt x="117" y="21"/>
                  </a:cubicBezTo>
                  <a:cubicBezTo>
                    <a:pt x="122" y="20"/>
                    <a:pt x="131" y="31"/>
                    <a:pt x="134" y="31"/>
                  </a:cubicBezTo>
                  <a:cubicBezTo>
                    <a:pt x="138" y="31"/>
                    <a:pt x="139" y="35"/>
                    <a:pt x="142" y="34"/>
                  </a:cubicBezTo>
                  <a:cubicBezTo>
                    <a:pt x="146" y="33"/>
                    <a:pt x="145" y="39"/>
                    <a:pt x="149" y="42"/>
                  </a:cubicBezTo>
                  <a:cubicBezTo>
                    <a:pt x="153" y="44"/>
                    <a:pt x="152" y="51"/>
                    <a:pt x="155" y="53"/>
                  </a:cubicBezTo>
                  <a:cubicBezTo>
                    <a:pt x="158" y="55"/>
                    <a:pt x="162" y="61"/>
                    <a:pt x="164" y="69"/>
                  </a:cubicBezTo>
                  <a:cubicBezTo>
                    <a:pt x="167" y="77"/>
                    <a:pt x="170" y="97"/>
                    <a:pt x="165" y="101"/>
                  </a:cubicBezTo>
                  <a:cubicBezTo>
                    <a:pt x="164" y="102"/>
                    <a:pt x="163" y="103"/>
                    <a:pt x="162" y="103"/>
                  </a:cubicBezTo>
                  <a:cubicBezTo>
                    <a:pt x="138" y="121"/>
                    <a:pt x="147" y="163"/>
                    <a:pt x="158" y="182"/>
                  </a:cubicBezTo>
                  <a:cubicBezTo>
                    <a:pt x="144" y="145"/>
                    <a:pt x="162" y="124"/>
                    <a:pt x="165" y="123"/>
                  </a:cubicBezTo>
                  <a:cubicBezTo>
                    <a:pt x="169" y="122"/>
                    <a:pt x="173" y="119"/>
                    <a:pt x="176" y="119"/>
                  </a:cubicBezTo>
                  <a:cubicBezTo>
                    <a:pt x="179" y="119"/>
                    <a:pt x="184" y="124"/>
                    <a:pt x="184" y="124"/>
                  </a:cubicBezTo>
                  <a:cubicBezTo>
                    <a:pt x="184" y="124"/>
                    <a:pt x="186" y="132"/>
                    <a:pt x="188" y="137"/>
                  </a:cubicBezTo>
                  <a:cubicBezTo>
                    <a:pt x="190" y="143"/>
                    <a:pt x="187" y="167"/>
                    <a:pt x="188" y="173"/>
                  </a:cubicBezTo>
                  <a:cubicBezTo>
                    <a:pt x="189" y="179"/>
                    <a:pt x="185" y="186"/>
                    <a:pt x="190" y="192"/>
                  </a:cubicBezTo>
                  <a:cubicBezTo>
                    <a:pt x="196" y="197"/>
                    <a:pt x="189" y="200"/>
                    <a:pt x="191" y="204"/>
                  </a:cubicBezTo>
                  <a:cubicBezTo>
                    <a:pt x="193" y="208"/>
                    <a:pt x="193" y="213"/>
                    <a:pt x="193" y="218"/>
                  </a:cubicBezTo>
                  <a:cubicBezTo>
                    <a:pt x="193" y="223"/>
                    <a:pt x="189" y="229"/>
                    <a:pt x="197" y="240"/>
                  </a:cubicBezTo>
                  <a:cubicBezTo>
                    <a:pt x="204" y="251"/>
                    <a:pt x="196" y="249"/>
                    <a:pt x="198" y="256"/>
                  </a:cubicBezTo>
                  <a:cubicBezTo>
                    <a:pt x="200" y="264"/>
                    <a:pt x="194" y="265"/>
                    <a:pt x="194" y="265"/>
                  </a:cubicBezTo>
                  <a:cubicBezTo>
                    <a:pt x="194" y="265"/>
                    <a:pt x="187" y="269"/>
                    <a:pt x="182" y="263"/>
                  </a:cubicBezTo>
                  <a:cubicBezTo>
                    <a:pt x="177" y="257"/>
                    <a:pt x="176" y="270"/>
                    <a:pt x="175" y="275"/>
                  </a:cubicBezTo>
                  <a:cubicBezTo>
                    <a:pt x="174" y="280"/>
                    <a:pt x="178" y="280"/>
                    <a:pt x="188" y="288"/>
                  </a:cubicBezTo>
                  <a:cubicBezTo>
                    <a:pt x="199" y="297"/>
                    <a:pt x="190" y="293"/>
                    <a:pt x="194" y="303"/>
                  </a:cubicBezTo>
                  <a:cubicBezTo>
                    <a:pt x="199" y="313"/>
                    <a:pt x="199" y="312"/>
                    <a:pt x="200" y="320"/>
                  </a:cubicBezTo>
                  <a:cubicBezTo>
                    <a:pt x="201" y="329"/>
                    <a:pt x="199" y="328"/>
                    <a:pt x="197" y="331"/>
                  </a:cubicBezTo>
                  <a:cubicBezTo>
                    <a:pt x="194" y="334"/>
                    <a:pt x="193" y="335"/>
                    <a:pt x="189" y="330"/>
                  </a:cubicBezTo>
                  <a:cubicBezTo>
                    <a:pt x="185" y="325"/>
                    <a:pt x="188" y="320"/>
                    <a:pt x="182" y="314"/>
                  </a:cubicBezTo>
                  <a:cubicBezTo>
                    <a:pt x="176" y="307"/>
                    <a:pt x="178" y="317"/>
                    <a:pt x="175" y="324"/>
                  </a:cubicBezTo>
                  <a:cubicBezTo>
                    <a:pt x="172" y="331"/>
                    <a:pt x="178" y="337"/>
                    <a:pt x="182" y="349"/>
                  </a:cubicBezTo>
                  <a:cubicBezTo>
                    <a:pt x="186" y="362"/>
                    <a:pt x="183" y="362"/>
                    <a:pt x="184" y="372"/>
                  </a:cubicBezTo>
                  <a:cubicBezTo>
                    <a:pt x="185" y="381"/>
                    <a:pt x="181" y="384"/>
                    <a:pt x="178" y="391"/>
                  </a:cubicBezTo>
                  <a:cubicBezTo>
                    <a:pt x="175" y="398"/>
                    <a:pt x="171" y="400"/>
                    <a:pt x="161" y="402"/>
                  </a:cubicBezTo>
                  <a:cubicBezTo>
                    <a:pt x="151" y="403"/>
                    <a:pt x="135" y="398"/>
                    <a:pt x="132" y="389"/>
                  </a:cubicBezTo>
                  <a:cubicBezTo>
                    <a:pt x="129" y="380"/>
                    <a:pt x="129" y="387"/>
                    <a:pt x="121" y="374"/>
                  </a:cubicBezTo>
                  <a:cubicBezTo>
                    <a:pt x="112" y="360"/>
                    <a:pt x="110" y="365"/>
                    <a:pt x="106" y="352"/>
                  </a:cubicBezTo>
                  <a:cubicBezTo>
                    <a:pt x="102" y="340"/>
                    <a:pt x="99" y="325"/>
                    <a:pt x="91" y="315"/>
                  </a:cubicBezTo>
                  <a:cubicBezTo>
                    <a:pt x="82" y="304"/>
                    <a:pt x="83" y="303"/>
                    <a:pt x="80" y="293"/>
                  </a:cubicBezTo>
                  <a:cubicBezTo>
                    <a:pt x="77" y="284"/>
                    <a:pt x="76" y="279"/>
                    <a:pt x="68" y="263"/>
                  </a:cubicBezTo>
                  <a:cubicBezTo>
                    <a:pt x="60" y="248"/>
                    <a:pt x="63" y="249"/>
                    <a:pt x="60" y="236"/>
                  </a:cubicBezTo>
                  <a:cubicBezTo>
                    <a:pt x="56" y="224"/>
                    <a:pt x="37" y="201"/>
                    <a:pt x="36" y="188"/>
                  </a:cubicBezTo>
                  <a:cubicBezTo>
                    <a:pt x="35" y="174"/>
                    <a:pt x="28" y="179"/>
                    <a:pt x="24" y="161"/>
                  </a:cubicBezTo>
                  <a:cubicBezTo>
                    <a:pt x="20" y="142"/>
                    <a:pt x="0" y="131"/>
                    <a:pt x="2" y="109"/>
                  </a:cubicBezTo>
                  <a:cubicBezTo>
                    <a:pt x="16" y="104"/>
                    <a:pt x="24" y="94"/>
                    <a:pt x="24" y="77"/>
                  </a:cubicBezTo>
                  <a:cubicBezTo>
                    <a:pt x="22" y="92"/>
                    <a:pt x="14" y="96"/>
                    <a:pt x="2" y="97"/>
                  </a:cubicBezTo>
                  <a:cubicBezTo>
                    <a:pt x="3" y="96"/>
                    <a:pt x="3" y="96"/>
                    <a:pt x="3" y="96"/>
                  </a:cubicBezTo>
                  <a:cubicBezTo>
                    <a:pt x="1" y="75"/>
                    <a:pt x="3" y="50"/>
                    <a:pt x="5" y="40"/>
                  </a:cubicBezTo>
                </a:path>
              </a:pathLst>
            </a:custGeom>
            <a:solidFill>
              <a:srgbClr val="DB8995"/>
            </a:solidFill>
            <a:ln w="9525">
              <a:noFill/>
              <a:round/>
              <a:headEnd/>
              <a:tailEnd/>
            </a:ln>
          </p:spPr>
          <p:txBody>
            <a:bodyPr/>
            <a:lstStyle/>
            <a:p>
              <a:endParaRPr lang="hu-HU"/>
            </a:p>
          </p:txBody>
        </p:sp>
        <p:sp>
          <p:nvSpPr>
            <p:cNvPr id="37028" name="Freeform 300"/>
            <p:cNvSpPr>
              <a:spLocks/>
            </p:cNvSpPr>
            <p:nvPr/>
          </p:nvSpPr>
          <p:spPr bwMode="auto">
            <a:xfrm>
              <a:off x="4622" y="371"/>
              <a:ext cx="235" cy="234"/>
            </a:xfrm>
            <a:custGeom>
              <a:avLst/>
              <a:gdLst>
                <a:gd name="T0" fmla="*/ 112 w 188"/>
                <a:gd name="T1" fmla="*/ 79 h 176"/>
                <a:gd name="T2" fmla="*/ 168 w 188"/>
                <a:gd name="T3" fmla="*/ 170 h 176"/>
                <a:gd name="T4" fmla="*/ 168 w 188"/>
                <a:gd name="T5" fmla="*/ 175 h 176"/>
                <a:gd name="T6" fmla="*/ 168 w 188"/>
                <a:gd name="T7" fmla="*/ 176 h 176"/>
                <a:gd name="T8" fmla="*/ 188 w 188"/>
                <a:gd name="T9" fmla="*/ 147 h 176"/>
                <a:gd name="T10" fmla="*/ 118 w 188"/>
                <a:gd name="T11" fmla="*/ 42 h 176"/>
                <a:gd name="T12" fmla="*/ 30 w 188"/>
                <a:gd name="T13" fmla="*/ 0 h 176"/>
                <a:gd name="T14" fmla="*/ 30 w 188"/>
                <a:gd name="T15" fmla="*/ 0 h 176"/>
                <a:gd name="T16" fmla="*/ 0 w 188"/>
                <a:gd name="T17" fmla="*/ 46 h 176"/>
                <a:gd name="T18" fmla="*/ 1 w 188"/>
                <a:gd name="T19" fmla="*/ 46 h 176"/>
                <a:gd name="T20" fmla="*/ 112 w 188"/>
                <a:gd name="T21" fmla="*/ 79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76"/>
                <a:gd name="T35" fmla="*/ 188 w 188"/>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76">
                  <a:moveTo>
                    <a:pt x="112" y="79"/>
                  </a:moveTo>
                  <a:cubicBezTo>
                    <a:pt x="150" y="108"/>
                    <a:pt x="174" y="141"/>
                    <a:pt x="168" y="170"/>
                  </a:cubicBezTo>
                  <a:cubicBezTo>
                    <a:pt x="168" y="175"/>
                    <a:pt x="168" y="175"/>
                    <a:pt x="168" y="175"/>
                  </a:cubicBezTo>
                  <a:cubicBezTo>
                    <a:pt x="168" y="175"/>
                    <a:pt x="168" y="176"/>
                    <a:pt x="168" y="176"/>
                  </a:cubicBezTo>
                  <a:cubicBezTo>
                    <a:pt x="178" y="170"/>
                    <a:pt x="184" y="163"/>
                    <a:pt x="188" y="147"/>
                  </a:cubicBezTo>
                  <a:cubicBezTo>
                    <a:pt x="181" y="124"/>
                    <a:pt x="165" y="76"/>
                    <a:pt x="118" y="42"/>
                  </a:cubicBezTo>
                  <a:cubicBezTo>
                    <a:pt x="68" y="5"/>
                    <a:pt x="30" y="0"/>
                    <a:pt x="30" y="0"/>
                  </a:cubicBezTo>
                  <a:cubicBezTo>
                    <a:pt x="30" y="0"/>
                    <a:pt x="30" y="0"/>
                    <a:pt x="30" y="0"/>
                  </a:cubicBezTo>
                  <a:cubicBezTo>
                    <a:pt x="19" y="10"/>
                    <a:pt x="9" y="25"/>
                    <a:pt x="0" y="46"/>
                  </a:cubicBezTo>
                  <a:cubicBezTo>
                    <a:pt x="1" y="46"/>
                    <a:pt x="1" y="46"/>
                    <a:pt x="1" y="46"/>
                  </a:cubicBezTo>
                  <a:cubicBezTo>
                    <a:pt x="16" y="44"/>
                    <a:pt x="63" y="45"/>
                    <a:pt x="112" y="79"/>
                  </a:cubicBezTo>
                  <a:close/>
                </a:path>
              </a:pathLst>
            </a:custGeom>
            <a:solidFill>
              <a:srgbClr val="F9D4D9"/>
            </a:solidFill>
            <a:ln w="9525">
              <a:noFill/>
              <a:round/>
              <a:headEnd/>
              <a:tailEnd/>
            </a:ln>
          </p:spPr>
          <p:txBody>
            <a:bodyPr/>
            <a:lstStyle/>
            <a:p>
              <a:endParaRPr lang="hu-HU"/>
            </a:p>
          </p:txBody>
        </p:sp>
        <p:sp>
          <p:nvSpPr>
            <p:cNvPr id="37029" name="Freeform 301"/>
            <p:cNvSpPr>
              <a:spLocks/>
            </p:cNvSpPr>
            <p:nvPr/>
          </p:nvSpPr>
          <p:spPr bwMode="auto">
            <a:xfrm>
              <a:off x="4098" y="448"/>
              <a:ext cx="91" cy="55"/>
            </a:xfrm>
            <a:custGeom>
              <a:avLst/>
              <a:gdLst>
                <a:gd name="T0" fmla="*/ 11 w 73"/>
                <a:gd name="T1" fmla="*/ 0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0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0"/>
                  </a:moveTo>
                  <a:cubicBezTo>
                    <a:pt x="1" y="6"/>
                    <a:pt x="0" y="36"/>
                    <a:pt x="14" y="39"/>
                  </a:cubicBezTo>
                  <a:cubicBezTo>
                    <a:pt x="22" y="41"/>
                    <a:pt x="42" y="41"/>
                    <a:pt x="57" y="41"/>
                  </a:cubicBezTo>
                  <a:cubicBezTo>
                    <a:pt x="58" y="39"/>
                    <a:pt x="59" y="37"/>
                    <a:pt x="60" y="35"/>
                  </a:cubicBezTo>
                  <a:cubicBezTo>
                    <a:pt x="60" y="35"/>
                    <a:pt x="60" y="35"/>
                    <a:pt x="60" y="35"/>
                  </a:cubicBezTo>
                  <a:cubicBezTo>
                    <a:pt x="65" y="23"/>
                    <a:pt x="70" y="11"/>
                    <a:pt x="73" y="0"/>
                  </a:cubicBezTo>
                  <a:cubicBezTo>
                    <a:pt x="50" y="0"/>
                    <a:pt x="22" y="0"/>
                    <a:pt x="11" y="0"/>
                  </a:cubicBezTo>
                  <a:close/>
                </a:path>
              </a:pathLst>
            </a:custGeom>
            <a:solidFill>
              <a:srgbClr val="F79374"/>
            </a:solidFill>
            <a:ln w="9525">
              <a:noFill/>
              <a:round/>
              <a:headEnd/>
              <a:tailEnd/>
            </a:ln>
          </p:spPr>
          <p:txBody>
            <a:bodyPr/>
            <a:lstStyle/>
            <a:p>
              <a:endParaRPr lang="hu-HU"/>
            </a:p>
          </p:txBody>
        </p:sp>
        <p:sp>
          <p:nvSpPr>
            <p:cNvPr id="37030" name="Freeform 302"/>
            <p:cNvSpPr>
              <a:spLocks/>
            </p:cNvSpPr>
            <p:nvPr/>
          </p:nvSpPr>
          <p:spPr bwMode="auto">
            <a:xfrm>
              <a:off x="4079" y="512"/>
              <a:ext cx="87" cy="60"/>
            </a:xfrm>
            <a:custGeom>
              <a:avLst/>
              <a:gdLst>
                <a:gd name="T0" fmla="*/ 60 w 70"/>
                <a:gd name="T1" fmla="*/ 45 h 45"/>
                <a:gd name="T2" fmla="*/ 70 w 70"/>
                <a:gd name="T3" fmla="*/ 1 h 45"/>
                <a:gd name="T4" fmla="*/ 15 w 70"/>
                <a:gd name="T5" fmla="*/ 2 h 45"/>
                <a:gd name="T6" fmla="*/ 19 w 70"/>
                <a:gd name="T7" fmla="*/ 42 h 45"/>
                <a:gd name="T8" fmla="*/ 60 w 70"/>
                <a:gd name="T9" fmla="*/ 45 h 45"/>
                <a:gd name="T10" fmla="*/ 0 60000 65536"/>
                <a:gd name="T11" fmla="*/ 0 60000 65536"/>
                <a:gd name="T12" fmla="*/ 0 60000 65536"/>
                <a:gd name="T13" fmla="*/ 0 60000 65536"/>
                <a:gd name="T14" fmla="*/ 0 60000 65536"/>
                <a:gd name="T15" fmla="*/ 0 w 70"/>
                <a:gd name="T16" fmla="*/ 0 h 45"/>
                <a:gd name="T17" fmla="*/ 70 w 70"/>
                <a:gd name="T18" fmla="*/ 45 h 45"/>
              </a:gdLst>
              <a:ahLst/>
              <a:cxnLst>
                <a:cxn ang="T10">
                  <a:pos x="T0" y="T1"/>
                </a:cxn>
                <a:cxn ang="T11">
                  <a:pos x="T2" y="T3"/>
                </a:cxn>
                <a:cxn ang="T12">
                  <a:pos x="T4" y="T5"/>
                </a:cxn>
                <a:cxn ang="T13">
                  <a:pos x="T6" y="T7"/>
                </a:cxn>
                <a:cxn ang="T14">
                  <a:pos x="T8" y="T9"/>
                </a:cxn>
              </a:cxnLst>
              <a:rect l="T15" t="T16" r="T17" b="T18"/>
              <a:pathLst>
                <a:path w="70" h="45">
                  <a:moveTo>
                    <a:pt x="60" y="45"/>
                  </a:moveTo>
                  <a:cubicBezTo>
                    <a:pt x="62" y="26"/>
                    <a:pt x="66" y="12"/>
                    <a:pt x="70" y="1"/>
                  </a:cubicBezTo>
                  <a:cubicBezTo>
                    <a:pt x="50" y="0"/>
                    <a:pt x="22" y="1"/>
                    <a:pt x="15" y="2"/>
                  </a:cubicBezTo>
                  <a:cubicBezTo>
                    <a:pt x="7" y="3"/>
                    <a:pt x="0" y="39"/>
                    <a:pt x="19" y="42"/>
                  </a:cubicBezTo>
                  <a:cubicBezTo>
                    <a:pt x="29" y="45"/>
                    <a:pt x="45" y="45"/>
                    <a:pt x="60" y="45"/>
                  </a:cubicBezTo>
                  <a:close/>
                </a:path>
              </a:pathLst>
            </a:custGeom>
            <a:solidFill>
              <a:srgbClr val="F79374"/>
            </a:solidFill>
            <a:ln w="9525">
              <a:noFill/>
              <a:round/>
              <a:headEnd/>
              <a:tailEnd/>
            </a:ln>
          </p:spPr>
          <p:txBody>
            <a:bodyPr/>
            <a:lstStyle/>
            <a:p>
              <a:endParaRPr lang="hu-HU"/>
            </a:p>
          </p:txBody>
        </p:sp>
        <p:sp>
          <p:nvSpPr>
            <p:cNvPr id="37031" name="Freeform 303"/>
            <p:cNvSpPr>
              <a:spLocks/>
            </p:cNvSpPr>
            <p:nvPr/>
          </p:nvSpPr>
          <p:spPr bwMode="auto">
            <a:xfrm>
              <a:off x="4109" y="455"/>
              <a:ext cx="66" cy="18"/>
            </a:xfrm>
            <a:custGeom>
              <a:avLst/>
              <a:gdLst>
                <a:gd name="T0" fmla="*/ 6 w 53"/>
                <a:gd name="T1" fmla="*/ 5 h 14"/>
                <a:gd name="T2" fmla="*/ 53 w 53"/>
                <a:gd name="T3" fmla="*/ 0 h 14"/>
                <a:gd name="T4" fmla="*/ 9 w 53"/>
                <a:gd name="T5" fmla="*/ 0 h 14"/>
                <a:gd name="T6" fmla="*/ 0 w 53"/>
                <a:gd name="T7" fmla="*/ 14 h 14"/>
                <a:gd name="T8" fmla="*/ 6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6" y="5"/>
                  </a:moveTo>
                  <a:cubicBezTo>
                    <a:pt x="9" y="2"/>
                    <a:pt x="46" y="1"/>
                    <a:pt x="53" y="0"/>
                  </a:cubicBezTo>
                  <a:cubicBezTo>
                    <a:pt x="53" y="0"/>
                    <a:pt x="16" y="0"/>
                    <a:pt x="9" y="0"/>
                  </a:cubicBezTo>
                  <a:cubicBezTo>
                    <a:pt x="1" y="0"/>
                    <a:pt x="1" y="8"/>
                    <a:pt x="0" y="14"/>
                  </a:cubicBezTo>
                  <a:cubicBezTo>
                    <a:pt x="1" y="10"/>
                    <a:pt x="4" y="6"/>
                    <a:pt x="6" y="5"/>
                  </a:cubicBezTo>
                  <a:close/>
                </a:path>
              </a:pathLst>
            </a:custGeom>
            <a:solidFill>
              <a:srgbClr val="FFFFFF"/>
            </a:solidFill>
            <a:ln w="9525">
              <a:noFill/>
              <a:round/>
              <a:headEnd/>
              <a:tailEnd/>
            </a:ln>
          </p:spPr>
          <p:txBody>
            <a:bodyPr/>
            <a:lstStyle/>
            <a:p>
              <a:endParaRPr lang="hu-HU"/>
            </a:p>
          </p:txBody>
        </p:sp>
        <p:sp>
          <p:nvSpPr>
            <p:cNvPr id="37032" name="Freeform 304"/>
            <p:cNvSpPr>
              <a:spLocks/>
            </p:cNvSpPr>
            <p:nvPr/>
          </p:nvSpPr>
          <p:spPr bwMode="auto">
            <a:xfrm>
              <a:off x="4094" y="519"/>
              <a:ext cx="66" cy="18"/>
            </a:xfrm>
            <a:custGeom>
              <a:avLst/>
              <a:gdLst>
                <a:gd name="T0" fmla="*/ 5 w 53"/>
                <a:gd name="T1" fmla="*/ 5 h 14"/>
                <a:gd name="T2" fmla="*/ 53 w 53"/>
                <a:gd name="T3" fmla="*/ 0 h 14"/>
                <a:gd name="T4" fmla="*/ 8 w 53"/>
                <a:gd name="T5" fmla="*/ 0 h 14"/>
                <a:gd name="T6" fmla="*/ 0 w 53"/>
                <a:gd name="T7" fmla="*/ 14 h 14"/>
                <a:gd name="T8" fmla="*/ 5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8" y="2"/>
                    <a:pt x="46" y="1"/>
                    <a:pt x="53" y="0"/>
                  </a:cubicBezTo>
                  <a:cubicBezTo>
                    <a:pt x="53" y="0"/>
                    <a:pt x="16" y="0"/>
                    <a:pt x="8" y="0"/>
                  </a:cubicBezTo>
                  <a:cubicBezTo>
                    <a:pt x="0" y="0"/>
                    <a:pt x="0" y="8"/>
                    <a:pt x="0" y="14"/>
                  </a:cubicBezTo>
                  <a:cubicBezTo>
                    <a:pt x="1" y="11"/>
                    <a:pt x="4" y="6"/>
                    <a:pt x="5" y="5"/>
                  </a:cubicBezTo>
                  <a:close/>
                </a:path>
              </a:pathLst>
            </a:custGeom>
            <a:solidFill>
              <a:srgbClr val="FFFFFF"/>
            </a:solidFill>
            <a:ln w="9525">
              <a:noFill/>
              <a:round/>
              <a:headEnd/>
              <a:tailEnd/>
            </a:ln>
          </p:spPr>
          <p:txBody>
            <a:bodyPr/>
            <a:lstStyle/>
            <a:p>
              <a:endParaRPr lang="hu-HU"/>
            </a:p>
          </p:txBody>
        </p:sp>
        <p:sp>
          <p:nvSpPr>
            <p:cNvPr id="37033" name="Freeform 305"/>
            <p:cNvSpPr>
              <a:spLocks/>
            </p:cNvSpPr>
            <p:nvPr/>
          </p:nvSpPr>
          <p:spPr bwMode="auto">
            <a:xfrm>
              <a:off x="4106" y="453"/>
              <a:ext cx="79" cy="48"/>
            </a:xfrm>
            <a:custGeom>
              <a:avLst/>
              <a:gdLst>
                <a:gd name="T0" fmla="*/ 8 w 63"/>
                <a:gd name="T1" fmla="*/ 34 h 36"/>
                <a:gd name="T2" fmla="*/ 30 w 63"/>
                <a:gd name="T3" fmla="*/ 34 h 36"/>
                <a:gd name="T4" fmla="*/ 47 w 63"/>
                <a:gd name="T5" fmla="*/ 34 h 36"/>
                <a:gd name="T6" fmla="*/ 63 w 63"/>
                <a:gd name="T7" fmla="*/ 0 h 36"/>
                <a:gd name="T8" fmla="*/ 51 w 63"/>
                <a:gd name="T9" fmla="*/ 15 h 36"/>
                <a:gd name="T10" fmla="*/ 32 w 63"/>
                <a:gd name="T11" fmla="*/ 27 h 36"/>
                <a:gd name="T12" fmla="*/ 0 w 63"/>
                <a:gd name="T13" fmla="*/ 27 h 36"/>
                <a:gd name="T14" fmla="*/ 0 60000 65536"/>
                <a:gd name="T15" fmla="*/ 0 60000 65536"/>
                <a:gd name="T16" fmla="*/ 0 60000 65536"/>
                <a:gd name="T17" fmla="*/ 0 60000 65536"/>
                <a:gd name="T18" fmla="*/ 0 60000 65536"/>
                <a:gd name="T19" fmla="*/ 0 60000 65536"/>
                <a:gd name="T20" fmla="*/ 0 60000 65536"/>
                <a:gd name="T21" fmla="*/ 0 w 63"/>
                <a:gd name="T22" fmla="*/ 0 h 36"/>
                <a:gd name="T23" fmla="*/ 63 w 6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6">
                  <a:moveTo>
                    <a:pt x="8" y="34"/>
                  </a:moveTo>
                  <a:cubicBezTo>
                    <a:pt x="15" y="35"/>
                    <a:pt x="23" y="34"/>
                    <a:pt x="30" y="34"/>
                  </a:cubicBezTo>
                  <a:cubicBezTo>
                    <a:pt x="35" y="34"/>
                    <a:pt x="42" y="36"/>
                    <a:pt x="47" y="34"/>
                  </a:cubicBezTo>
                  <a:cubicBezTo>
                    <a:pt x="56" y="32"/>
                    <a:pt x="62" y="8"/>
                    <a:pt x="63" y="0"/>
                  </a:cubicBezTo>
                  <a:cubicBezTo>
                    <a:pt x="58" y="1"/>
                    <a:pt x="54" y="11"/>
                    <a:pt x="51" y="15"/>
                  </a:cubicBezTo>
                  <a:cubicBezTo>
                    <a:pt x="45" y="23"/>
                    <a:pt x="41" y="25"/>
                    <a:pt x="32" y="27"/>
                  </a:cubicBezTo>
                  <a:cubicBezTo>
                    <a:pt x="22" y="28"/>
                    <a:pt x="9" y="33"/>
                    <a:pt x="0" y="27"/>
                  </a:cubicBezTo>
                </a:path>
              </a:pathLst>
            </a:custGeom>
            <a:solidFill>
              <a:srgbClr val="EE6C4E"/>
            </a:solidFill>
            <a:ln w="9525">
              <a:noFill/>
              <a:round/>
              <a:headEnd/>
              <a:tailEnd/>
            </a:ln>
          </p:spPr>
          <p:txBody>
            <a:bodyPr/>
            <a:lstStyle/>
            <a:p>
              <a:endParaRPr lang="hu-HU"/>
            </a:p>
          </p:txBody>
        </p:sp>
        <p:sp>
          <p:nvSpPr>
            <p:cNvPr id="37034" name="Freeform 306"/>
            <p:cNvSpPr>
              <a:spLocks/>
            </p:cNvSpPr>
            <p:nvPr/>
          </p:nvSpPr>
          <p:spPr bwMode="auto">
            <a:xfrm>
              <a:off x="4091" y="521"/>
              <a:ext cx="72" cy="51"/>
            </a:xfrm>
            <a:custGeom>
              <a:avLst/>
              <a:gdLst>
                <a:gd name="T0" fmla="*/ 2 w 57"/>
                <a:gd name="T1" fmla="*/ 32 h 38"/>
                <a:gd name="T2" fmla="*/ 22 w 57"/>
                <a:gd name="T3" fmla="*/ 37 h 38"/>
                <a:gd name="T4" fmla="*/ 43 w 57"/>
                <a:gd name="T5" fmla="*/ 37 h 38"/>
                <a:gd name="T6" fmla="*/ 51 w 57"/>
                <a:gd name="T7" fmla="*/ 22 h 38"/>
                <a:gd name="T8" fmla="*/ 56 w 57"/>
                <a:gd name="T9" fmla="*/ 0 h 38"/>
                <a:gd name="T10" fmla="*/ 32 w 57"/>
                <a:gd name="T11" fmla="*/ 26 h 38"/>
                <a:gd name="T12" fmla="*/ 0 w 57"/>
                <a:gd name="T13" fmla="*/ 24 h 38"/>
                <a:gd name="T14" fmla="*/ 0 60000 65536"/>
                <a:gd name="T15" fmla="*/ 0 60000 65536"/>
                <a:gd name="T16" fmla="*/ 0 60000 65536"/>
                <a:gd name="T17" fmla="*/ 0 60000 65536"/>
                <a:gd name="T18" fmla="*/ 0 60000 65536"/>
                <a:gd name="T19" fmla="*/ 0 60000 65536"/>
                <a:gd name="T20" fmla="*/ 0 60000 65536"/>
                <a:gd name="T21" fmla="*/ 0 w 57"/>
                <a:gd name="T22" fmla="*/ 0 h 38"/>
                <a:gd name="T23" fmla="*/ 57 w 5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8">
                  <a:moveTo>
                    <a:pt x="2" y="32"/>
                  </a:moveTo>
                  <a:cubicBezTo>
                    <a:pt x="4" y="36"/>
                    <a:pt x="18" y="36"/>
                    <a:pt x="22" y="37"/>
                  </a:cubicBezTo>
                  <a:cubicBezTo>
                    <a:pt x="28" y="38"/>
                    <a:pt x="36" y="38"/>
                    <a:pt x="43" y="37"/>
                  </a:cubicBezTo>
                  <a:cubicBezTo>
                    <a:pt x="50" y="35"/>
                    <a:pt x="49" y="29"/>
                    <a:pt x="51" y="22"/>
                  </a:cubicBezTo>
                  <a:cubicBezTo>
                    <a:pt x="53" y="15"/>
                    <a:pt x="57" y="7"/>
                    <a:pt x="56" y="0"/>
                  </a:cubicBezTo>
                  <a:cubicBezTo>
                    <a:pt x="45" y="7"/>
                    <a:pt x="47" y="23"/>
                    <a:pt x="32" y="26"/>
                  </a:cubicBezTo>
                  <a:cubicBezTo>
                    <a:pt x="26" y="27"/>
                    <a:pt x="2" y="32"/>
                    <a:pt x="0" y="24"/>
                  </a:cubicBezTo>
                </a:path>
              </a:pathLst>
            </a:custGeom>
            <a:solidFill>
              <a:srgbClr val="EE6C4E"/>
            </a:solidFill>
            <a:ln w="9525">
              <a:noFill/>
              <a:round/>
              <a:headEnd/>
              <a:tailEnd/>
            </a:ln>
          </p:spPr>
          <p:txBody>
            <a:bodyPr/>
            <a:lstStyle/>
            <a:p>
              <a:endParaRPr lang="hu-HU"/>
            </a:p>
          </p:txBody>
        </p:sp>
        <p:sp>
          <p:nvSpPr>
            <p:cNvPr id="37035" name="Freeform 307"/>
            <p:cNvSpPr>
              <a:spLocks/>
            </p:cNvSpPr>
            <p:nvPr/>
          </p:nvSpPr>
          <p:spPr bwMode="auto">
            <a:xfrm>
              <a:off x="4079" y="512"/>
              <a:ext cx="87" cy="60"/>
            </a:xfrm>
            <a:custGeom>
              <a:avLst/>
              <a:gdLst>
                <a:gd name="T0" fmla="*/ 60 w 70"/>
                <a:gd name="T1" fmla="*/ 45 h 45"/>
                <a:gd name="T2" fmla="*/ 70 w 70"/>
                <a:gd name="T3" fmla="*/ 1 h 45"/>
                <a:gd name="T4" fmla="*/ 15 w 70"/>
                <a:gd name="T5" fmla="*/ 2 h 45"/>
                <a:gd name="T6" fmla="*/ 19 w 70"/>
                <a:gd name="T7" fmla="*/ 42 h 45"/>
                <a:gd name="T8" fmla="*/ 60 w 70"/>
                <a:gd name="T9" fmla="*/ 45 h 45"/>
                <a:gd name="T10" fmla="*/ 0 60000 65536"/>
                <a:gd name="T11" fmla="*/ 0 60000 65536"/>
                <a:gd name="T12" fmla="*/ 0 60000 65536"/>
                <a:gd name="T13" fmla="*/ 0 60000 65536"/>
                <a:gd name="T14" fmla="*/ 0 60000 65536"/>
                <a:gd name="T15" fmla="*/ 0 w 70"/>
                <a:gd name="T16" fmla="*/ 0 h 45"/>
                <a:gd name="T17" fmla="*/ 70 w 70"/>
                <a:gd name="T18" fmla="*/ 45 h 45"/>
              </a:gdLst>
              <a:ahLst/>
              <a:cxnLst>
                <a:cxn ang="T10">
                  <a:pos x="T0" y="T1"/>
                </a:cxn>
                <a:cxn ang="T11">
                  <a:pos x="T2" y="T3"/>
                </a:cxn>
                <a:cxn ang="T12">
                  <a:pos x="T4" y="T5"/>
                </a:cxn>
                <a:cxn ang="T13">
                  <a:pos x="T6" y="T7"/>
                </a:cxn>
                <a:cxn ang="T14">
                  <a:pos x="T8" y="T9"/>
                </a:cxn>
              </a:cxnLst>
              <a:rect l="T15" t="T16" r="T17" b="T18"/>
              <a:pathLst>
                <a:path w="70" h="45">
                  <a:moveTo>
                    <a:pt x="60" y="45"/>
                  </a:moveTo>
                  <a:cubicBezTo>
                    <a:pt x="62" y="26"/>
                    <a:pt x="66" y="12"/>
                    <a:pt x="70" y="1"/>
                  </a:cubicBezTo>
                  <a:cubicBezTo>
                    <a:pt x="50" y="0"/>
                    <a:pt x="22" y="1"/>
                    <a:pt x="15" y="2"/>
                  </a:cubicBezTo>
                  <a:cubicBezTo>
                    <a:pt x="7" y="3"/>
                    <a:pt x="0" y="39"/>
                    <a:pt x="19" y="42"/>
                  </a:cubicBezTo>
                  <a:cubicBezTo>
                    <a:pt x="29" y="45"/>
                    <a:pt x="45" y="45"/>
                    <a:pt x="60" y="45"/>
                  </a:cubicBezTo>
                  <a:close/>
                </a:path>
              </a:pathLst>
            </a:custGeom>
            <a:noFill/>
            <a:ln w="4763" cap="rnd">
              <a:solidFill>
                <a:srgbClr val="333333"/>
              </a:solidFill>
              <a:prstDash val="solid"/>
              <a:round/>
              <a:headEnd/>
              <a:tailEnd/>
            </a:ln>
          </p:spPr>
          <p:txBody>
            <a:bodyPr/>
            <a:lstStyle/>
            <a:p>
              <a:endParaRPr lang="hu-HU"/>
            </a:p>
          </p:txBody>
        </p:sp>
        <p:sp>
          <p:nvSpPr>
            <p:cNvPr id="37036" name="Freeform 308"/>
            <p:cNvSpPr>
              <a:spLocks/>
            </p:cNvSpPr>
            <p:nvPr/>
          </p:nvSpPr>
          <p:spPr bwMode="auto">
            <a:xfrm>
              <a:off x="4098" y="448"/>
              <a:ext cx="91" cy="55"/>
            </a:xfrm>
            <a:custGeom>
              <a:avLst/>
              <a:gdLst>
                <a:gd name="T0" fmla="*/ 11 w 73"/>
                <a:gd name="T1" fmla="*/ 0 h 41"/>
                <a:gd name="T2" fmla="*/ 14 w 73"/>
                <a:gd name="T3" fmla="*/ 39 h 41"/>
                <a:gd name="T4" fmla="*/ 57 w 73"/>
                <a:gd name="T5" fmla="*/ 41 h 41"/>
                <a:gd name="T6" fmla="*/ 60 w 73"/>
                <a:gd name="T7" fmla="*/ 35 h 41"/>
                <a:gd name="T8" fmla="*/ 60 w 73"/>
                <a:gd name="T9" fmla="*/ 35 h 41"/>
                <a:gd name="T10" fmla="*/ 73 w 73"/>
                <a:gd name="T11" fmla="*/ 0 h 41"/>
                <a:gd name="T12" fmla="*/ 11 w 73"/>
                <a:gd name="T13" fmla="*/ 0 h 41"/>
                <a:gd name="T14" fmla="*/ 0 60000 65536"/>
                <a:gd name="T15" fmla="*/ 0 60000 65536"/>
                <a:gd name="T16" fmla="*/ 0 60000 65536"/>
                <a:gd name="T17" fmla="*/ 0 60000 65536"/>
                <a:gd name="T18" fmla="*/ 0 60000 65536"/>
                <a:gd name="T19" fmla="*/ 0 60000 65536"/>
                <a:gd name="T20" fmla="*/ 0 60000 65536"/>
                <a:gd name="T21" fmla="*/ 0 w 73"/>
                <a:gd name="T22" fmla="*/ 0 h 41"/>
                <a:gd name="T23" fmla="*/ 73 w 7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1">
                  <a:moveTo>
                    <a:pt x="11" y="0"/>
                  </a:moveTo>
                  <a:cubicBezTo>
                    <a:pt x="1" y="6"/>
                    <a:pt x="0" y="36"/>
                    <a:pt x="14" y="39"/>
                  </a:cubicBezTo>
                  <a:cubicBezTo>
                    <a:pt x="22" y="41"/>
                    <a:pt x="42" y="41"/>
                    <a:pt x="57" y="41"/>
                  </a:cubicBezTo>
                  <a:cubicBezTo>
                    <a:pt x="58" y="39"/>
                    <a:pt x="59" y="37"/>
                    <a:pt x="60" y="35"/>
                  </a:cubicBezTo>
                  <a:cubicBezTo>
                    <a:pt x="60" y="35"/>
                    <a:pt x="60" y="35"/>
                    <a:pt x="60" y="35"/>
                  </a:cubicBezTo>
                  <a:cubicBezTo>
                    <a:pt x="65" y="23"/>
                    <a:pt x="70" y="11"/>
                    <a:pt x="73" y="0"/>
                  </a:cubicBezTo>
                  <a:cubicBezTo>
                    <a:pt x="50" y="0"/>
                    <a:pt x="22" y="0"/>
                    <a:pt x="11" y="0"/>
                  </a:cubicBezTo>
                  <a:close/>
                </a:path>
              </a:pathLst>
            </a:custGeom>
            <a:noFill/>
            <a:ln w="4763" cap="rnd">
              <a:solidFill>
                <a:srgbClr val="333333"/>
              </a:solidFill>
              <a:prstDash val="solid"/>
              <a:round/>
              <a:headEnd/>
              <a:tailEnd/>
            </a:ln>
          </p:spPr>
          <p:txBody>
            <a:bodyPr/>
            <a:lstStyle/>
            <a:p>
              <a:endParaRPr lang="hu-HU"/>
            </a:p>
          </p:txBody>
        </p:sp>
        <p:sp>
          <p:nvSpPr>
            <p:cNvPr id="37037" name="Freeform 309"/>
            <p:cNvSpPr>
              <a:spLocks/>
            </p:cNvSpPr>
            <p:nvPr/>
          </p:nvSpPr>
          <p:spPr bwMode="auto">
            <a:xfrm>
              <a:off x="4662" y="339"/>
              <a:ext cx="72" cy="60"/>
            </a:xfrm>
            <a:custGeom>
              <a:avLst/>
              <a:gdLst>
                <a:gd name="T0" fmla="*/ 53 w 58"/>
                <a:gd name="T1" fmla="*/ 45 h 45"/>
                <a:gd name="T2" fmla="*/ 53 w 58"/>
                <a:gd name="T3" fmla="*/ 45 h 45"/>
                <a:gd name="T4" fmla="*/ 58 w 58"/>
                <a:gd name="T5" fmla="*/ 0 h 45"/>
                <a:gd name="T6" fmla="*/ 0 w 58"/>
                <a:gd name="T7" fmla="*/ 23 h 45"/>
                <a:gd name="T8" fmla="*/ 0 w 58"/>
                <a:gd name="T9" fmla="*/ 24 h 45"/>
                <a:gd name="T10" fmla="*/ 53 w 58"/>
                <a:gd name="T11" fmla="*/ 45 h 45"/>
                <a:gd name="T12" fmla="*/ 0 60000 65536"/>
                <a:gd name="T13" fmla="*/ 0 60000 65536"/>
                <a:gd name="T14" fmla="*/ 0 60000 65536"/>
                <a:gd name="T15" fmla="*/ 0 60000 65536"/>
                <a:gd name="T16" fmla="*/ 0 60000 65536"/>
                <a:gd name="T17" fmla="*/ 0 60000 65536"/>
                <a:gd name="T18" fmla="*/ 0 w 58"/>
                <a:gd name="T19" fmla="*/ 0 h 45"/>
                <a:gd name="T20" fmla="*/ 58 w 5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8" h="45">
                  <a:moveTo>
                    <a:pt x="53" y="45"/>
                  </a:moveTo>
                  <a:cubicBezTo>
                    <a:pt x="53" y="45"/>
                    <a:pt x="53" y="45"/>
                    <a:pt x="53" y="45"/>
                  </a:cubicBezTo>
                  <a:cubicBezTo>
                    <a:pt x="54" y="35"/>
                    <a:pt x="57" y="10"/>
                    <a:pt x="58" y="0"/>
                  </a:cubicBezTo>
                  <a:cubicBezTo>
                    <a:pt x="38" y="1"/>
                    <a:pt x="18" y="7"/>
                    <a:pt x="0" y="23"/>
                  </a:cubicBezTo>
                  <a:cubicBezTo>
                    <a:pt x="0" y="24"/>
                    <a:pt x="0" y="24"/>
                    <a:pt x="0" y="24"/>
                  </a:cubicBezTo>
                  <a:cubicBezTo>
                    <a:pt x="5" y="25"/>
                    <a:pt x="25" y="30"/>
                    <a:pt x="53" y="45"/>
                  </a:cubicBezTo>
                  <a:close/>
                </a:path>
              </a:pathLst>
            </a:custGeom>
            <a:solidFill>
              <a:srgbClr val="F79374"/>
            </a:solidFill>
            <a:ln w="9525">
              <a:noFill/>
              <a:round/>
              <a:headEnd/>
              <a:tailEnd/>
            </a:ln>
          </p:spPr>
          <p:txBody>
            <a:bodyPr/>
            <a:lstStyle/>
            <a:p>
              <a:endParaRPr lang="hu-HU"/>
            </a:p>
          </p:txBody>
        </p:sp>
        <p:sp>
          <p:nvSpPr>
            <p:cNvPr id="37038" name="Freeform 310"/>
            <p:cNvSpPr>
              <a:spLocks/>
            </p:cNvSpPr>
            <p:nvPr/>
          </p:nvSpPr>
          <p:spPr bwMode="auto">
            <a:xfrm>
              <a:off x="4318" y="444"/>
              <a:ext cx="17" cy="27"/>
            </a:xfrm>
            <a:custGeom>
              <a:avLst/>
              <a:gdLst>
                <a:gd name="T0" fmla="*/ 6 w 14"/>
                <a:gd name="T1" fmla="*/ 3 h 20"/>
                <a:gd name="T2" fmla="*/ 3 w 14"/>
                <a:gd name="T3" fmla="*/ 15 h 20"/>
                <a:gd name="T4" fmla="*/ 12 w 14"/>
                <a:gd name="T5" fmla="*/ 8 h 20"/>
                <a:gd name="T6" fmla="*/ 0 60000 65536"/>
                <a:gd name="T7" fmla="*/ 0 60000 65536"/>
                <a:gd name="T8" fmla="*/ 0 60000 65536"/>
                <a:gd name="T9" fmla="*/ 0 w 14"/>
                <a:gd name="T10" fmla="*/ 0 h 20"/>
                <a:gd name="T11" fmla="*/ 14 w 14"/>
                <a:gd name="T12" fmla="*/ 20 h 20"/>
              </a:gdLst>
              <a:ahLst/>
              <a:cxnLst>
                <a:cxn ang="T6">
                  <a:pos x="T0" y="T1"/>
                </a:cxn>
                <a:cxn ang="T7">
                  <a:pos x="T2" y="T3"/>
                </a:cxn>
                <a:cxn ang="T8">
                  <a:pos x="T4" y="T5"/>
                </a:cxn>
              </a:cxnLst>
              <a:rect l="T9" t="T10" r="T11" b="T12"/>
              <a:pathLst>
                <a:path w="14" h="20">
                  <a:moveTo>
                    <a:pt x="6" y="3"/>
                  </a:moveTo>
                  <a:cubicBezTo>
                    <a:pt x="0" y="0"/>
                    <a:pt x="0" y="12"/>
                    <a:pt x="3" y="15"/>
                  </a:cubicBezTo>
                  <a:cubicBezTo>
                    <a:pt x="8" y="20"/>
                    <a:pt x="14" y="14"/>
                    <a:pt x="12" y="8"/>
                  </a:cubicBezTo>
                </a:path>
              </a:pathLst>
            </a:custGeom>
            <a:solidFill>
              <a:srgbClr val="82B3D5"/>
            </a:solidFill>
            <a:ln w="9525">
              <a:noFill/>
              <a:round/>
              <a:headEnd/>
              <a:tailEnd/>
            </a:ln>
          </p:spPr>
          <p:txBody>
            <a:bodyPr/>
            <a:lstStyle/>
            <a:p>
              <a:endParaRPr lang="hu-HU"/>
            </a:p>
          </p:txBody>
        </p:sp>
        <p:sp>
          <p:nvSpPr>
            <p:cNvPr id="37039" name="Freeform 311"/>
            <p:cNvSpPr>
              <a:spLocks/>
            </p:cNvSpPr>
            <p:nvPr/>
          </p:nvSpPr>
          <p:spPr bwMode="auto">
            <a:xfrm>
              <a:off x="4161" y="972"/>
              <a:ext cx="164" cy="268"/>
            </a:xfrm>
            <a:custGeom>
              <a:avLst/>
              <a:gdLst>
                <a:gd name="T0" fmla="*/ 57 w 131"/>
                <a:gd name="T1" fmla="*/ 50 h 201"/>
                <a:gd name="T2" fmla="*/ 57 w 131"/>
                <a:gd name="T3" fmla="*/ 50 h 201"/>
                <a:gd name="T4" fmla="*/ 0 w 131"/>
                <a:gd name="T5" fmla="*/ 0 h 201"/>
                <a:gd name="T6" fmla="*/ 7 w 131"/>
                <a:gd name="T7" fmla="*/ 60 h 201"/>
                <a:gd name="T8" fmla="*/ 9 w 131"/>
                <a:gd name="T9" fmla="*/ 186 h 201"/>
                <a:gd name="T10" fmla="*/ 9 w 131"/>
                <a:gd name="T11" fmla="*/ 186 h 201"/>
                <a:gd name="T12" fmla="*/ 9 w 131"/>
                <a:gd name="T13" fmla="*/ 187 h 201"/>
                <a:gd name="T14" fmla="*/ 70 w 131"/>
                <a:gd name="T15" fmla="*/ 201 h 201"/>
                <a:gd name="T16" fmla="*/ 131 w 131"/>
                <a:gd name="T17" fmla="*/ 187 h 201"/>
                <a:gd name="T18" fmla="*/ 130 w 131"/>
                <a:gd name="T19" fmla="*/ 186 h 201"/>
                <a:gd name="T20" fmla="*/ 131 w 131"/>
                <a:gd name="T21" fmla="*/ 186 h 201"/>
                <a:gd name="T22" fmla="*/ 131 w 131"/>
                <a:gd name="T23" fmla="*/ 101 h 201"/>
                <a:gd name="T24" fmla="*/ 120 w 131"/>
                <a:gd name="T25" fmla="*/ 96 h 201"/>
                <a:gd name="T26" fmla="*/ 57 w 131"/>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
                <a:gd name="T43" fmla="*/ 0 h 201"/>
                <a:gd name="T44" fmla="*/ 131 w 131"/>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 h="201">
                  <a:moveTo>
                    <a:pt x="57" y="50"/>
                  </a:moveTo>
                  <a:cubicBezTo>
                    <a:pt x="57" y="50"/>
                    <a:pt x="57" y="50"/>
                    <a:pt x="57" y="50"/>
                  </a:cubicBezTo>
                  <a:cubicBezTo>
                    <a:pt x="35" y="56"/>
                    <a:pt x="15" y="34"/>
                    <a:pt x="0" y="0"/>
                  </a:cubicBezTo>
                  <a:cubicBezTo>
                    <a:pt x="4" y="21"/>
                    <a:pt x="7" y="42"/>
                    <a:pt x="7" y="60"/>
                  </a:cubicBezTo>
                  <a:cubicBezTo>
                    <a:pt x="7" y="121"/>
                    <a:pt x="8" y="147"/>
                    <a:pt x="9" y="186"/>
                  </a:cubicBezTo>
                  <a:cubicBezTo>
                    <a:pt x="9" y="186"/>
                    <a:pt x="9" y="186"/>
                    <a:pt x="9" y="186"/>
                  </a:cubicBezTo>
                  <a:cubicBezTo>
                    <a:pt x="9" y="186"/>
                    <a:pt x="9" y="187"/>
                    <a:pt x="9" y="187"/>
                  </a:cubicBezTo>
                  <a:cubicBezTo>
                    <a:pt x="9" y="194"/>
                    <a:pt x="36" y="201"/>
                    <a:pt x="70" y="201"/>
                  </a:cubicBezTo>
                  <a:cubicBezTo>
                    <a:pt x="103" y="201"/>
                    <a:pt x="131" y="194"/>
                    <a:pt x="131" y="187"/>
                  </a:cubicBezTo>
                  <a:cubicBezTo>
                    <a:pt x="131" y="187"/>
                    <a:pt x="130" y="186"/>
                    <a:pt x="130" y="186"/>
                  </a:cubicBezTo>
                  <a:cubicBezTo>
                    <a:pt x="131" y="186"/>
                    <a:pt x="131" y="186"/>
                    <a:pt x="131" y="186"/>
                  </a:cubicBezTo>
                  <a:cubicBezTo>
                    <a:pt x="131" y="101"/>
                    <a:pt x="131" y="101"/>
                    <a:pt x="131" y="101"/>
                  </a:cubicBezTo>
                  <a:cubicBezTo>
                    <a:pt x="127" y="100"/>
                    <a:pt x="123" y="98"/>
                    <a:pt x="120" y="96"/>
                  </a:cubicBezTo>
                  <a:cubicBezTo>
                    <a:pt x="100" y="87"/>
                    <a:pt x="78" y="71"/>
                    <a:pt x="57" y="50"/>
                  </a:cubicBezTo>
                  <a:close/>
                </a:path>
              </a:pathLst>
            </a:custGeom>
            <a:solidFill>
              <a:srgbClr val="A5C7E0"/>
            </a:solidFill>
            <a:ln w="9525">
              <a:noFill/>
              <a:round/>
              <a:headEnd/>
              <a:tailEnd/>
            </a:ln>
          </p:spPr>
          <p:txBody>
            <a:bodyPr/>
            <a:lstStyle/>
            <a:p>
              <a:endParaRPr lang="hu-HU"/>
            </a:p>
          </p:txBody>
        </p:sp>
        <p:sp>
          <p:nvSpPr>
            <p:cNvPr id="37040" name="Freeform 312"/>
            <p:cNvSpPr>
              <a:spLocks/>
            </p:cNvSpPr>
            <p:nvPr/>
          </p:nvSpPr>
          <p:spPr bwMode="auto">
            <a:xfrm>
              <a:off x="4170" y="985"/>
              <a:ext cx="155" cy="254"/>
            </a:xfrm>
            <a:custGeom>
              <a:avLst/>
              <a:gdLst>
                <a:gd name="T0" fmla="*/ 120 w 124"/>
                <a:gd name="T1" fmla="*/ 93 h 190"/>
                <a:gd name="T2" fmla="*/ 117 w 124"/>
                <a:gd name="T3" fmla="*/ 176 h 190"/>
                <a:gd name="T4" fmla="*/ 41 w 124"/>
                <a:gd name="T5" fmla="*/ 181 h 190"/>
                <a:gd name="T6" fmla="*/ 100 w 124"/>
                <a:gd name="T7" fmla="*/ 151 h 190"/>
                <a:gd name="T8" fmla="*/ 87 w 124"/>
                <a:gd name="T9" fmla="*/ 98 h 190"/>
                <a:gd name="T10" fmla="*/ 0 w 124"/>
                <a:gd name="T11" fmla="*/ 0 h 190"/>
                <a:gd name="T12" fmla="*/ 68 w 124"/>
                <a:gd name="T13" fmla="*/ 58 h 190"/>
                <a:gd name="T14" fmla="*/ 120 w 124"/>
                <a:gd name="T15" fmla="*/ 93 h 190"/>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90"/>
                <a:gd name="T26" fmla="*/ 124 w 124"/>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90">
                  <a:moveTo>
                    <a:pt x="120" y="93"/>
                  </a:moveTo>
                  <a:cubicBezTo>
                    <a:pt x="119" y="112"/>
                    <a:pt x="124" y="165"/>
                    <a:pt x="117" y="176"/>
                  </a:cubicBezTo>
                  <a:cubicBezTo>
                    <a:pt x="108" y="190"/>
                    <a:pt x="56" y="185"/>
                    <a:pt x="41" y="181"/>
                  </a:cubicBezTo>
                  <a:cubicBezTo>
                    <a:pt x="59" y="184"/>
                    <a:pt x="91" y="167"/>
                    <a:pt x="100" y="151"/>
                  </a:cubicBezTo>
                  <a:cubicBezTo>
                    <a:pt x="111" y="132"/>
                    <a:pt x="100" y="113"/>
                    <a:pt x="87" y="98"/>
                  </a:cubicBezTo>
                  <a:cubicBezTo>
                    <a:pt x="66" y="74"/>
                    <a:pt x="7" y="36"/>
                    <a:pt x="0" y="0"/>
                  </a:cubicBezTo>
                  <a:cubicBezTo>
                    <a:pt x="12" y="17"/>
                    <a:pt x="53" y="44"/>
                    <a:pt x="68" y="58"/>
                  </a:cubicBezTo>
                  <a:cubicBezTo>
                    <a:pt x="81" y="70"/>
                    <a:pt x="100" y="95"/>
                    <a:pt x="120" y="93"/>
                  </a:cubicBezTo>
                </a:path>
              </a:pathLst>
            </a:custGeom>
            <a:solidFill>
              <a:srgbClr val="82B3D5"/>
            </a:solidFill>
            <a:ln w="9525">
              <a:noFill/>
              <a:round/>
              <a:headEnd/>
              <a:tailEnd/>
            </a:ln>
          </p:spPr>
          <p:txBody>
            <a:bodyPr/>
            <a:lstStyle/>
            <a:p>
              <a:endParaRPr lang="hu-HU"/>
            </a:p>
          </p:txBody>
        </p:sp>
        <p:sp>
          <p:nvSpPr>
            <p:cNvPr id="37041" name="Freeform 313"/>
            <p:cNvSpPr>
              <a:spLocks/>
            </p:cNvSpPr>
            <p:nvPr/>
          </p:nvSpPr>
          <p:spPr bwMode="auto">
            <a:xfrm>
              <a:off x="4446" y="215"/>
              <a:ext cx="408" cy="430"/>
            </a:xfrm>
            <a:custGeom>
              <a:avLst/>
              <a:gdLst>
                <a:gd name="T0" fmla="*/ 117 w 326"/>
                <a:gd name="T1" fmla="*/ 233 h 323"/>
                <a:gd name="T2" fmla="*/ 133 w 326"/>
                <a:gd name="T3" fmla="*/ 181 h 323"/>
                <a:gd name="T4" fmla="*/ 309 w 326"/>
                <a:gd name="T5" fmla="*/ 95 h 323"/>
                <a:gd name="T6" fmla="*/ 313 w 326"/>
                <a:gd name="T7" fmla="*/ 57 h 323"/>
                <a:gd name="T8" fmla="*/ 261 w 326"/>
                <a:gd name="T9" fmla="*/ 53 h 323"/>
                <a:gd name="T10" fmla="*/ 312 w 326"/>
                <a:gd name="T11" fmla="*/ 47 h 323"/>
                <a:gd name="T12" fmla="*/ 314 w 326"/>
                <a:gd name="T13" fmla="*/ 5 h 323"/>
                <a:gd name="T14" fmla="*/ 138 w 326"/>
                <a:gd name="T15" fmla="*/ 4 h 323"/>
                <a:gd name="T16" fmla="*/ 94 w 326"/>
                <a:gd name="T17" fmla="*/ 5 h 323"/>
                <a:gd name="T18" fmla="*/ 93 w 326"/>
                <a:gd name="T19" fmla="*/ 6 h 323"/>
                <a:gd name="T20" fmla="*/ 93 w 326"/>
                <a:gd name="T21" fmla="*/ 5 h 323"/>
                <a:gd name="T22" fmla="*/ 59 w 326"/>
                <a:gd name="T23" fmla="*/ 1 h 323"/>
                <a:gd name="T24" fmla="*/ 59 w 326"/>
                <a:gd name="T25" fmla="*/ 0 h 323"/>
                <a:gd name="T26" fmla="*/ 33 w 326"/>
                <a:gd name="T27" fmla="*/ 99 h 323"/>
                <a:gd name="T28" fmla="*/ 35 w 326"/>
                <a:gd name="T29" fmla="*/ 99 h 323"/>
                <a:gd name="T30" fmla="*/ 40 w 326"/>
                <a:gd name="T31" fmla="*/ 122 h 323"/>
                <a:gd name="T32" fmla="*/ 40 w 326"/>
                <a:gd name="T33" fmla="*/ 123 h 323"/>
                <a:gd name="T34" fmla="*/ 40 w 326"/>
                <a:gd name="T35" fmla="*/ 123 h 323"/>
                <a:gd name="T36" fmla="*/ 26 w 326"/>
                <a:gd name="T37" fmla="*/ 160 h 323"/>
                <a:gd name="T38" fmla="*/ 2 w 326"/>
                <a:gd name="T39" fmla="*/ 285 h 323"/>
                <a:gd name="T40" fmla="*/ 0 w 326"/>
                <a:gd name="T41" fmla="*/ 323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323"/>
                <a:gd name="T65" fmla="*/ 326 w 326"/>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323">
                  <a:moveTo>
                    <a:pt x="117" y="233"/>
                  </a:moveTo>
                  <a:cubicBezTo>
                    <a:pt x="120" y="214"/>
                    <a:pt x="127" y="199"/>
                    <a:pt x="133" y="181"/>
                  </a:cubicBezTo>
                  <a:cubicBezTo>
                    <a:pt x="172" y="62"/>
                    <a:pt x="257" y="98"/>
                    <a:pt x="309" y="95"/>
                  </a:cubicBezTo>
                  <a:cubicBezTo>
                    <a:pt x="321" y="92"/>
                    <a:pt x="323" y="60"/>
                    <a:pt x="313" y="57"/>
                  </a:cubicBezTo>
                  <a:cubicBezTo>
                    <a:pt x="313" y="57"/>
                    <a:pt x="301" y="54"/>
                    <a:pt x="261" y="53"/>
                  </a:cubicBezTo>
                  <a:cubicBezTo>
                    <a:pt x="261" y="53"/>
                    <a:pt x="289" y="49"/>
                    <a:pt x="312" y="47"/>
                  </a:cubicBezTo>
                  <a:cubicBezTo>
                    <a:pt x="325" y="45"/>
                    <a:pt x="326" y="9"/>
                    <a:pt x="314" y="5"/>
                  </a:cubicBezTo>
                  <a:cubicBezTo>
                    <a:pt x="264" y="5"/>
                    <a:pt x="189" y="0"/>
                    <a:pt x="138" y="4"/>
                  </a:cubicBezTo>
                  <a:cubicBezTo>
                    <a:pt x="120" y="5"/>
                    <a:pt x="105" y="6"/>
                    <a:pt x="94" y="5"/>
                  </a:cubicBezTo>
                  <a:cubicBezTo>
                    <a:pt x="93" y="6"/>
                    <a:pt x="93" y="6"/>
                    <a:pt x="93" y="6"/>
                  </a:cubicBezTo>
                  <a:cubicBezTo>
                    <a:pt x="93" y="6"/>
                    <a:pt x="93" y="6"/>
                    <a:pt x="93" y="5"/>
                  </a:cubicBezTo>
                  <a:cubicBezTo>
                    <a:pt x="78" y="5"/>
                    <a:pt x="67" y="4"/>
                    <a:pt x="59" y="1"/>
                  </a:cubicBezTo>
                  <a:cubicBezTo>
                    <a:pt x="59" y="0"/>
                    <a:pt x="59" y="0"/>
                    <a:pt x="59" y="0"/>
                  </a:cubicBezTo>
                  <a:cubicBezTo>
                    <a:pt x="39" y="9"/>
                    <a:pt x="19" y="38"/>
                    <a:pt x="33" y="99"/>
                  </a:cubicBezTo>
                  <a:cubicBezTo>
                    <a:pt x="35" y="99"/>
                    <a:pt x="35" y="99"/>
                    <a:pt x="35" y="99"/>
                  </a:cubicBezTo>
                  <a:cubicBezTo>
                    <a:pt x="41" y="103"/>
                    <a:pt x="43" y="109"/>
                    <a:pt x="40" y="122"/>
                  </a:cubicBezTo>
                  <a:cubicBezTo>
                    <a:pt x="40" y="123"/>
                    <a:pt x="40" y="123"/>
                    <a:pt x="40" y="123"/>
                  </a:cubicBezTo>
                  <a:cubicBezTo>
                    <a:pt x="40" y="123"/>
                    <a:pt x="40" y="123"/>
                    <a:pt x="40" y="123"/>
                  </a:cubicBezTo>
                  <a:cubicBezTo>
                    <a:pt x="37" y="132"/>
                    <a:pt x="33" y="144"/>
                    <a:pt x="26" y="160"/>
                  </a:cubicBezTo>
                  <a:cubicBezTo>
                    <a:pt x="8" y="202"/>
                    <a:pt x="1" y="248"/>
                    <a:pt x="2" y="285"/>
                  </a:cubicBezTo>
                  <a:cubicBezTo>
                    <a:pt x="2" y="285"/>
                    <a:pt x="2" y="313"/>
                    <a:pt x="0" y="323"/>
                  </a:cubicBezTo>
                </a:path>
              </a:pathLst>
            </a:custGeom>
            <a:solidFill>
              <a:srgbClr val="A5C7E0"/>
            </a:solidFill>
            <a:ln w="9525">
              <a:noFill/>
              <a:round/>
              <a:headEnd/>
              <a:tailEnd/>
            </a:ln>
          </p:spPr>
          <p:txBody>
            <a:bodyPr/>
            <a:lstStyle/>
            <a:p>
              <a:endParaRPr lang="hu-HU"/>
            </a:p>
          </p:txBody>
        </p:sp>
        <p:sp>
          <p:nvSpPr>
            <p:cNvPr id="37042" name="Freeform 314"/>
            <p:cNvSpPr>
              <a:spLocks/>
            </p:cNvSpPr>
            <p:nvPr/>
          </p:nvSpPr>
          <p:spPr bwMode="auto">
            <a:xfrm>
              <a:off x="4449" y="392"/>
              <a:ext cx="186" cy="227"/>
            </a:xfrm>
            <a:custGeom>
              <a:avLst/>
              <a:gdLst>
                <a:gd name="T0" fmla="*/ 42 w 149"/>
                <a:gd name="T1" fmla="*/ 69 h 170"/>
                <a:gd name="T2" fmla="*/ 86 w 149"/>
                <a:gd name="T3" fmla="*/ 73 h 170"/>
                <a:gd name="T4" fmla="*/ 102 w 149"/>
                <a:gd name="T5" fmla="*/ 84 h 170"/>
                <a:gd name="T6" fmla="*/ 115 w 149"/>
                <a:gd name="T7" fmla="*/ 90 h 170"/>
                <a:gd name="T8" fmla="*/ 120 w 149"/>
                <a:gd name="T9" fmla="*/ 69 h 170"/>
                <a:gd name="T10" fmla="*/ 129 w 149"/>
                <a:gd name="T11" fmla="*/ 46 h 170"/>
                <a:gd name="T12" fmla="*/ 149 w 149"/>
                <a:gd name="T13" fmla="*/ 0 h 170"/>
                <a:gd name="T14" fmla="*/ 95 w 149"/>
                <a:gd name="T15" fmla="*/ 50 h 170"/>
                <a:gd name="T16" fmla="*/ 26 w 149"/>
                <a:gd name="T17" fmla="*/ 66 h 170"/>
                <a:gd name="T18" fmla="*/ 6 w 149"/>
                <a:gd name="T19" fmla="*/ 106 h 170"/>
                <a:gd name="T20" fmla="*/ 4 w 149"/>
                <a:gd name="T21" fmla="*/ 136 h 170"/>
                <a:gd name="T22" fmla="*/ 4 w 149"/>
                <a:gd name="T23" fmla="*/ 170 h 170"/>
                <a:gd name="T24" fmla="*/ 11 w 149"/>
                <a:gd name="T25" fmla="*/ 137 h 170"/>
                <a:gd name="T26" fmla="*/ 14 w 149"/>
                <a:gd name="T27" fmla="*/ 118 h 170"/>
                <a:gd name="T28" fmla="*/ 17 w 149"/>
                <a:gd name="T29" fmla="*/ 92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70"/>
                <a:gd name="T47" fmla="*/ 149 w 149"/>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70">
                  <a:moveTo>
                    <a:pt x="42" y="69"/>
                  </a:moveTo>
                  <a:cubicBezTo>
                    <a:pt x="57" y="66"/>
                    <a:pt x="72" y="67"/>
                    <a:pt x="86" y="73"/>
                  </a:cubicBezTo>
                  <a:cubicBezTo>
                    <a:pt x="92" y="76"/>
                    <a:pt x="97" y="79"/>
                    <a:pt x="102" y="84"/>
                  </a:cubicBezTo>
                  <a:cubicBezTo>
                    <a:pt x="106" y="88"/>
                    <a:pt x="110" y="96"/>
                    <a:pt x="115" y="90"/>
                  </a:cubicBezTo>
                  <a:cubicBezTo>
                    <a:pt x="117" y="87"/>
                    <a:pt x="118" y="74"/>
                    <a:pt x="120" y="69"/>
                  </a:cubicBezTo>
                  <a:cubicBezTo>
                    <a:pt x="123" y="61"/>
                    <a:pt x="126" y="54"/>
                    <a:pt x="129" y="46"/>
                  </a:cubicBezTo>
                  <a:cubicBezTo>
                    <a:pt x="135" y="31"/>
                    <a:pt x="146" y="16"/>
                    <a:pt x="149" y="0"/>
                  </a:cubicBezTo>
                  <a:cubicBezTo>
                    <a:pt x="131" y="21"/>
                    <a:pt x="127" y="45"/>
                    <a:pt x="95" y="50"/>
                  </a:cubicBezTo>
                  <a:cubicBezTo>
                    <a:pt x="72" y="54"/>
                    <a:pt x="46" y="51"/>
                    <a:pt x="26" y="66"/>
                  </a:cubicBezTo>
                  <a:cubicBezTo>
                    <a:pt x="14" y="75"/>
                    <a:pt x="8" y="91"/>
                    <a:pt x="6" y="106"/>
                  </a:cubicBezTo>
                  <a:cubicBezTo>
                    <a:pt x="4" y="116"/>
                    <a:pt x="5" y="126"/>
                    <a:pt x="4" y="136"/>
                  </a:cubicBezTo>
                  <a:cubicBezTo>
                    <a:pt x="3" y="146"/>
                    <a:pt x="0" y="162"/>
                    <a:pt x="4" y="170"/>
                  </a:cubicBezTo>
                  <a:cubicBezTo>
                    <a:pt x="9" y="159"/>
                    <a:pt x="9" y="149"/>
                    <a:pt x="11" y="137"/>
                  </a:cubicBezTo>
                  <a:cubicBezTo>
                    <a:pt x="12" y="131"/>
                    <a:pt x="13" y="124"/>
                    <a:pt x="14" y="118"/>
                  </a:cubicBezTo>
                  <a:cubicBezTo>
                    <a:pt x="16" y="109"/>
                    <a:pt x="15" y="100"/>
                    <a:pt x="17" y="92"/>
                  </a:cubicBezTo>
                </a:path>
              </a:pathLst>
            </a:custGeom>
            <a:solidFill>
              <a:srgbClr val="82B3D5"/>
            </a:solidFill>
            <a:ln w="9525">
              <a:noFill/>
              <a:round/>
              <a:headEnd/>
              <a:tailEnd/>
            </a:ln>
          </p:spPr>
          <p:txBody>
            <a:bodyPr/>
            <a:lstStyle/>
            <a:p>
              <a:endParaRPr lang="hu-HU"/>
            </a:p>
          </p:txBody>
        </p:sp>
        <p:sp>
          <p:nvSpPr>
            <p:cNvPr id="37043" name="Freeform 315"/>
            <p:cNvSpPr>
              <a:spLocks/>
            </p:cNvSpPr>
            <p:nvPr/>
          </p:nvSpPr>
          <p:spPr bwMode="auto">
            <a:xfrm>
              <a:off x="4200" y="429"/>
              <a:ext cx="773" cy="738"/>
            </a:xfrm>
            <a:custGeom>
              <a:avLst/>
              <a:gdLst>
                <a:gd name="T0" fmla="*/ 586 w 618"/>
                <a:gd name="T1" fmla="*/ 291 h 553"/>
                <a:gd name="T2" fmla="*/ 537 w 618"/>
                <a:gd name="T3" fmla="*/ 182 h 553"/>
                <a:gd name="T4" fmla="*/ 514 w 618"/>
                <a:gd name="T5" fmla="*/ 131 h 553"/>
                <a:gd name="T6" fmla="*/ 513 w 618"/>
                <a:gd name="T7" fmla="*/ 126 h 553"/>
                <a:gd name="T8" fmla="*/ 505 w 618"/>
                <a:gd name="T9" fmla="*/ 132 h 553"/>
                <a:gd name="T10" fmla="*/ 505 w 618"/>
                <a:gd name="T11" fmla="*/ 131 h 553"/>
                <a:gd name="T12" fmla="*/ 505 w 618"/>
                <a:gd name="T13" fmla="*/ 126 h 553"/>
                <a:gd name="T14" fmla="*/ 449 w 618"/>
                <a:gd name="T15" fmla="*/ 35 h 553"/>
                <a:gd name="T16" fmla="*/ 338 w 618"/>
                <a:gd name="T17" fmla="*/ 2 h 553"/>
                <a:gd name="T18" fmla="*/ 337 w 618"/>
                <a:gd name="T19" fmla="*/ 2 h 553"/>
                <a:gd name="T20" fmla="*/ 314 w 618"/>
                <a:gd name="T21" fmla="*/ 69 h 553"/>
                <a:gd name="T22" fmla="*/ 313 w 618"/>
                <a:gd name="T23" fmla="*/ 67 h 553"/>
                <a:gd name="T24" fmla="*/ 271 w 618"/>
                <a:gd name="T25" fmla="*/ 43 h 553"/>
                <a:gd name="T26" fmla="*/ 221 w 618"/>
                <a:gd name="T27" fmla="*/ 50 h 553"/>
                <a:gd name="T28" fmla="*/ 219 w 618"/>
                <a:gd name="T29" fmla="*/ 52 h 553"/>
                <a:gd name="T30" fmla="*/ 213 w 618"/>
                <a:gd name="T31" fmla="*/ 97 h 553"/>
                <a:gd name="T32" fmla="*/ 197 w 618"/>
                <a:gd name="T33" fmla="*/ 155 h 553"/>
                <a:gd name="T34" fmla="*/ 123 w 618"/>
                <a:gd name="T35" fmla="*/ 101 h 553"/>
                <a:gd name="T36" fmla="*/ 122 w 618"/>
                <a:gd name="T37" fmla="*/ 100 h 553"/>
                <a:gd name="T38" fmla="*/ 73 w 618"/>
                <a:gd name="T39" fmla="*/ 78 h 553"/>
                <a:gd name="T40" fmla="*/ 58 w 618"/>
                <a:gd name="T41" fmla="*/ 82 h 553"/>
                <a:gd name="T42" fmla="*/ 2 w 618"/>
                <a:gd name="T43" fmla="*/ 126 h 553"/>
                <a:gd name="T44" fmla="*/ 2 w 618"/>
                <a:gd name="T45" fmla="*/ 127 h 553"/>
                <a:gd name="T46" fmla="*/ 69 w 618"/>
                <a:gd name="T47" fmla="*/ 281 h 553"/>
                <a:gd name="T48" fmla="*/ 85 w 618"/>
                <a:gd name="T49" fmla="*/ 337 h 553"/>
                <a:gd name="T50" fmla="*/ 334 w 618"/>
                <a:gd name="T51" fmla="*/ 517 h 553"/>
                <a:gd name="T52" fmla="*/ 534 w 618"/>
                <a:gd name="T53" fmla="*/ 498 h 553"/>
                <a:gd name="T54" fmla="*/ 535 w 618"/>
                <a:gd name="T55" fmla="*/ 498 h 553"/>
                <a:gd name="T56" fmla="*/ 536 w 618"/>
                <a:gd name="T57" fmla="*/ 497 h 553"/>
                <a:gd name="T58" fmla="*/ 586 w 618"/>
                <a:gd name="T59" fmla="*/ 291 h 5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8"/>
                <a:gd name="T91" fmla="*/ 0 h 553"/>
                <a:gd name="T92" fmla="*/ 618 w 618"/>
                <a:gd name="T93" fmla="*/ 553 h 5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8" h="553">
                  <a:moveTo>
                    <a:pt x="586" y="291"/>
                  </a:moveTo>
                  <a:cubicBezTo>
                    <a:pt x="569" y="244"/>
                    <a:pt x="551" y="211"/>
                    <a:pt x="537" y="182"/>
                  </a:cubicBezTo>
                  <a:cubicBezTo>
                    <a:pt x="514" y="131"/>
                    <a:pt x="514" y="131"/>
                    <a:pt x="514" y="131"/>
                  </a:cubicBezTo>
                  <a:cubicBezTo>
                    <a:pt x="513" y="126"/>
                    <a:pt x="513" y="126"/>
                    <a:pt x="513" y="126"/>
                  </a:cubicBezTo>
                  <a:cubicBezTo>
                    <a:pt x="510" y="128"/>
                    <a:pt x="508" y="130"/>
                    <a:pt x="505" y="132"/>
                  </a:cubicBezTo>
                  <a:cubicBezTo>
                    <a:pt x="505" y="132"/>
                    <a:pt x="505" y="131"/>
                    <a:pt x="505" y="131"/>
                  </a:cubicBezTo>
                  <a:cubicBezTo>
                    <a:pt x="505" y="126"/>
                    <a:pt x="505" y="126"/>
                    <a:pt x="505" y="126"/>
                  </a:cubicBezTo>
                  <a:cubicBezTo>
                    <a:pt x="511" y="97"/>
                    <a:pt x="487" y="64"/>
                    <a:pt x="449" y="35"/>
                  </a:cubicBezTo>
                  <a:cubicBezTo>
                    <a:pt x="400" y="1"/>
                    <a:pt x="353" y="0"/>
                    <a:pt x="338" y="2"/>
                  </a:cubicBezTo>
                  <a:cubicBezTo>
                    <a:pt x="337" y="2"/>
                    <a:pt x="337" y="2"/>
                    <a:pt x="337" y="2"/>
                  </a:cubicBezTo>
                  <a:cubicBezTo>
                    <a:pt x="327" y="20"/>
                    <a:pt x="314" y="69"/>
                    <a:pt x="314" y="69"/>
                  </a:cubicBezTo>
                  <a:cubicBezTo>
                    <a:pt x="314" y="68"/>
                    <a:pt x="313" y="67"/>
                    <a:pt x="313" y="67"/>
                  </a:cubicBezTo>
                  <a:cubicBezTo>
                    <a:pt x="304" y="55"/>
                    <a:pt x="289" y="46"/>
                    <a:pt x="271" y="43"/>
                  </a:cubicBezTo>
                  <a:cubicBezTo>
                    <a:pt x="252" y="39"/>
                    <a:pt x="234" y="42"/>
                    <a:pt x="221" y="50"/>
                  </a:cubicBezTo>
                  <a:cubicBezTo>
                    <a:pt x="220" y="51"/>
                    <a:pt x="219" y="51"/>
                    <a:pt x="219" y="52"/>
                  </a:cubicBezTo>
                  <a:cubicBezTo>
                    <a:pt x="215" y="58"/>
                    <a:pt x="216" y="73"/>
                    <a:pt x="213" y="97"/>
                  </a:cubicBezTo>
                  <a:cubicBezTo>
                    <a:pt x="210" y="116"/>
                    <a:pt x="212" y="147"/>
                    <a:pt x="197" y="155"/>
                  </a:cubicBezTo>
                  <a:cubicBezTo>
                    <a:pt x="184" y="162"/>
                    <a:pt x="142" y="130"/>
                    <a:pt x="123" y="101"/>
                  </a:cubicBezTo>
                  <a:cubicBezTo>
                    <a:pt x="123" y="100"/>
                    <a:pt x="122" y="100"/>
                    <a:pt x="122" y="100"/>
                  </a:cubicBezTo>
                  <a:cubicBezTo>
                    <a:pt x="103" y="80"/>
                    <a:pt x="91" y="76"/>
                    <a:pt x="73" y="78"/>
                  </a:cubicBezTo>
                  <a:cubicBezTo>
                    <a:pt x="69" y="79"/>
                    <a:pt x="63" y="80"/>
                    <a:pt x="58" y="82"/>
                  </a:cubicBezTo>
                  <a:cubicBezTo>
                    <a:pt x="25" y="90"/>
                    <a:pt x="7" y="105"/>
                    <a:pt x="2" y="126"/>
                  </a:cubicBezTo>
                  <a:cubicBezTo>
                    <a:pt x="2" y="126"/>
                    <a:pt x="2" y="127"/>
                    <a:pt x="2" y="127"/>
                  </a:cubicBezTo>
                  <a:cubicBezTo>
                    <a:pt x="0" y="167"/>
                    <a:pt x="32" y="258"/>
                    <a:pt x="69" y="281"/>
                  </a:cubicBezTo>
                  <a:cubicBezTo>
                    <a:pt x="102" y="301"/>
                    <a:pt x="71" y="309"/>
                    <a:pt x="85" y="337"/>
                  </a:cubicBezTo>
                  <a:cubicBezTo>
                    <a:pt x="104" y="372"/>
                    <a:pt x="189" y="481"/>
                    <a:pt x="334" y="517"/>
                  </a:cubicBezTo>
                  <a:cubicBezTo>
                    <a:pt x="481" y="553"/>
                    <a:pt x="510" y="511"/>
                    <a:pt x="534" y="498"/>
                  </a:cubicBezTo>
                  <a:cubicBezTo>
                    <a:pt x="535" y="498"/>
                    <a:pt x="535" y="498"/>
                    <a:pt x="535" y="498"/>
                  </a:cubicBezTo>
                  <a:cubicBezTo>
                    <a:pt x="535" y="498"/>
                    <a:pt x="535" y="498"/>
                    <a:pt x="536" y="497"/>
                  </a:cubicBezTo>
                  <a:cubicBezTo>
                    <a:pt x="595" y="452"/>
                    <a:pt x="618" y="382"/>
                    <a:pt x="586" y="291"/>
                  </a:cubicBezTo>
                  <a:close/>
                </a:path>
              </a:pathLst>
            </a:custGeom>
            <a:solidFill>
              <a:srgbClr val="FBE7E8"/>
            </a:solidFill>
            <a:ln w="9525">
              <a:noFill/>
              <a:round/>
              <a:headEnd/>
              <a:tailEnd/>
            </a:ln>
          </p:spPr>
          <p:txBody>
            <a:bodyPr/>
            <a:lstStyle/>
            <a:p>
              <a:endParaRPr lang="hu-HU"/>
            </a:p>
          </p:txBody>
        </p:sp>
        <p:sp>
          <p:nvSpPr>
            <p:cNvPr id="37044" name="Freeform 316"/>
            <p:cNvSpPr>
              <a:spLocks/>
            </p:cNvSpPr>
            <p:nvPr/>
          </p:nvSpPr>
          <p:spPr bwMode="auto">
            <a:xfrm>
              <a:off x="4862" y="671"/>
              <a:ext cx="101" cy="410"/>
            </a:xfrm>
            <a:custGeom>
              <a:avLst/>
              <a:gdLst>
                <a:gd name="T0" fmla="*/ 0 w 81"/>
                <a:gd name="T1" fmla="*/ 3 h 308"/>
                <a:gd name="T2" fmla="*/ 41 w 81"/>
                <a:gd name="T3" fmla="*/ 92 h 308"/>
                <a:gd name="T4" fmla="*/ 49 w 81"/>
                <a:gd name="T5" fmla="*/ 113 h 308"/>
                <a:gd name="T6" fmla="*/ 13 w 81"/>
                <a:gd name="T7" fmla="*/ 304 h 308"/>
                <a:gd name="T8" fmla="*/ 17 w 81"/>
                <a:gd name="T9" fmla="*/ 308 h 308"/>
                <a:gd name="T10" fmla="*/ 53 w 81"/>
                <a:gd name="T11" fmla="*/ 111 h 308"/>
                <a:gd name="T12" fmla="*/ 46 w 81"/>
                <a:gd name="T13" fmla="*/ 90 h 308"/>
                <a:gd name="T14" fmla="*/ 3 w 81"/>
                <a:gd name="T15" fmla="*/ 0 h 308"/>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308"/>
                <a:gd name="T26" fmla="*/ 81 w 81"/>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308">
                  <a:moveTo>
                    <a:pt x="0" y="3"/>
                  </a:moveTo>
                  <a:cubicBezTo>
                    <a:pt x="11" y="28"/>
                    <a:pt x="28" y="55"/>
                    <a:pt x="41" y="92"/>
                  </a:cubicBezTo>
                  <a:cubicBezTo>
                    <a:pt x="49" y="113"/>
                    <a:pt x="49" y="113"/>
                    <a:pt x="49" y="113"/>
                  </a:cubicBezTo>
                  <a:cubicBezTo>
                    <a:pt x="75" y="188"/>
                    <a:pt x="63" y="253"/>
                    <a:pt x="13" y="304"/>
                  </a:cubicBezTo>
                  <a:cubicBezTo>
                    <a:pt x="17" y="308"/>
                    <a:pt x="17" y="308"/>
                    <a:pt x="17" y="308"/>
                  </a:cubicBezTo>
                  <a:cubicBezTo>
                    <a:pt x="68" y="255"/>
                    <a:pt x="81" y="188"/>
                    <a:pt x="53" y="111"/>
                  </a:cubicBezTo>
                  <a:cubicBezTo>
                    <a:pt x="46" y="90"/>
                    <a:pt x="46" y="90"/>
                    <a:pt x="46" y="90"/>
                  </a:cubicBezTo>
                  <a:cubicBezTo>
                    <a:pt x="33" y="53"/>
                    <a:pt x="15" y="25"/>
                    <a:pt x="3" y="0"/>
                  </a:cubicBezTo>
                </a:path>
              </a:pathLst>
            </a:custGeom>
            <a:solidFill>
              <a:srgbClr val="F3AEB8"/>
            </a:solidFill>
            <a:ln w="9525">
              <a:noFill/>
              <a:round/>
              <a:headEnd/>
              <a:tailEnd/>
            </a:ln>
          </p:spPr>
          <p:txBody>
            <a:bodyPr/>
            <a:lstStyle/>
            <a:p>
              <a:endParaRPr lang="hu-HU"/>
            </a:p>
          </p:txBody>
        </p:sp>
        <p:sp>
          <p:nvSpPr>
            <p:cNvPr id="37045" name="Freeform 317"/>
            <p:cNvSpPr>
              <a:spLocks/>
            </p:cNvSpPr>
            <p:nvPr/>
          </p:nvSpPr>
          <p:spPr bwMode="auto">
            <a:xfrm>
              <a:off x="4166" y="148"/>
              <a:ext cx="160" cy="347"/>
            </a:xfrm>
            <a:custGeom>
              <a:avLst/>
              <a:gdLst>
                <a:gd name="T0" fmla="*/ 5 w 128"/>
                <a:gd name="T1" fmla="*/ 260 h 260"/>
                <a:gd name="T2" fmla="*/ 32 w 128"/>
                <a:gd name="T3" fmla="*/ 225 h 260"/>
                <a:gd name="T4" fmla="*/ 68 w 128"/>
                <a:gd name="T5" fmla="*/ 207 h 260"/>
                <a:gd name="T6" fmla="*/ 79 w 128"/>
                <a:gd name="T7" fmla="*/ 205 h 260"/>
                <a:gd name="T8" fmla="*/ 108 w 128"/>
                <a:gd name="T9" fmla="*/ 213 h 260"/>
                <a:gd name="T10" fmla="*/ 113 w 128"/>
                <a:gd name="T11" fmla="*/ 216 h 260"/>
                <a:gd name="T12" fmla="*/ 114 w 128"/>
                <a:gd name="T13" fmla="*/ 218 h 260"/>
                <a:gd name="T14" fmla="*/ 117 w 128"/>
                <a:gd name="T15" fmla="*/ 220 h 260"/>
                <a:gd name="T16" fmla="*/ 119 w 128"/>
                <a:gd name="T17" fmla="*/ 222 h 260"/>
                <a:gd name="T18" fmla="*/ 121 w 128"/>
                <a:gd name="T19" fmla="*/ 224 h 260"/>
                <a:gd name="T20" fmla="*/ 122 w 128"/>
                <a:gd name="T21" fmla="*/ 226 h 260"/>
                <a:gd name="T22" fmla="*/ 126 w 128"/>
                <a:gd name="T23" fmla="*/ 230 h 260"/>
                <a:gd name="T24" fmla="*/ 128 w 128"/>
                <a:gd name="T25" fmla="*/ 226 h 260"/>
                <a:gd name="T26" fmla="*/ 118 w 128"/>
                <a:gd name="T27" fmla="*/ 34 h 260"/>
                <a:gd name="T28" fmla="*/ 117 w 128"/>
                <a:gd name="T29" fmla="*/ 2 h 260"/>
                <a:gd name="T30" fmla="*/ 61 w 128"/>
                <a:gd name="T31" fmla="*/ 14 h 260"/>
                <a:gd name="T32" fmla="*/ 3 w 128"/>
                <a:gd name="T33" fmla="*/ 0 h 260"/>
                <a:gd name="T34" fmla="*/ 3 w 128"/>
                <a:gd name="T35" fmla="*/ 3 h 260"/>
                <a:gd name="T36" fmla="*/ 1 w 128"/>
                <a:gd name="T37" fmla="*/ 31 h 260"/>
                <a:gd name="T38" fmla="*/ 1 w 128"/>
                <a:gd name="T39" fmla="*/ 156 h 260"/>
                <a:gd name="T40" fmla="*/ 5 w 128"/>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260"/>
                <a:gd name="T65" fmla="*/ 128 w 128"/>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260">
                  <a:moveTo>
                    <a:pt x="5" y="260"/>
                  </a:moveTo>
                  <a:cubicBezTo>
                    <a:pt x="14" y="241"/>
                    <a:pt x="24" y="233"/>
                    <a:pt x="32" y="225"/>
                  </a:cubicBezTo>
                  <a:cubicBezTo>
                    <a:pt x="42" y="215"/>
                    <a:pt x="55" y="207"/>
                    <a:pt x="68" y="207"/>
                  </a:cubicBezTo>
                  <a:cubicBezTo>
                    <a:pt x="80" y="206"/>
                    <a:pt x="71" y="203"/>
                    <a:pt x="79" y="205"/>
                  </a:cubicBezTo>
                  <a:cubicBezTo>
                    <a:pt x="87" y="207"/>
                    <a:pt x="100" y="208"/>
                    <a:pt x="108" y="213"/>
                  </a:cubicBezTo>
                  <a:cubicBezTo>
                    <a:pt x="110" y="214"/>
                    <a:pt x="111" y="215"/>
                    <a:pt x="113" y="216"/>
                  </a:cubicBezTo>
                  <a:cubicBezTo>
                    <a:pt x="113" y="217"/>
                    <a:pt x="114" y="217"/>
                    <a:pt x="114" y="218"/>
                  </a:cubicBezTo>
                  <a:cubicBezTo>
                    <a:pt x="115" y="218"/>
                    <a:pt x="116" y="219"/>
                    <a:pt x="117" y="220"/>
                  </a:cubicBezTo>
                  <a:cubicBezTo>
                    <a:pt x="118" y="221"/>
                    <a:pt x="118" y="221"/>
                    <a:pt x="119" y="222"/>
                  </a:cubicBezTo>
                  <a:cubicBezTo>
                    <a:pt x="119" y="223"/>
                    <a:pt x="120" y="224"/>
                    <a:pt x="121" y="224"/>
                  </a:cubicBezTo>
                  <a:cubicBezTo>
                    <a:pt x="122" y="225"/>
                    <a:pt x="122" y="225"/>
                    <a:pt x="122" y="226"/>
                  </a:cubicBezTo>
                  <a:cubicBezTo>
                    <a:pt x="124" y="227"/>
                    <a:pt x="125" y="229"/>
                    <a:pt x="126" y="230"/>
                  </a:cubicBezTo>
                  <a:cubicBezTo>
                    <a:pt x="128" y="226"/>
                    <a:pt x="128" y="226"/>
                    <a:pt x="128" y="226"/>
                  </a:cubicBezTo>
                  <a:cubicBezTo>
                    <a:pt x="123" y="210"/>
                    <a:pt x="119" y="100"/>
                    <a:pt x="118" y="34"/>
                  </a:cubicBezTo>
                  <a:cubicBezTo>
                    <a:pt x="118" y="14"/>
                    <a:pt x="117" y="10"/>
                    <a:pt x="117" y="2"/>
                  </a:cubicBezTo>
                  <a:cubicBezTo>
                    <a:pt x="113" y="9"/>
                    <a:pt x="89" y="14"/>
                    <a:pt x="61" y="14"/>
                  </a:cubicBezTo>
                  <a:cubicBezTo>
                    <a:pt x="29" y="14"/>
                    <a:pt x="3" y="8"/>
                    <a:pt x="3" y="0"/>
                  </a:cubicBezTo>
                  <a:cubicBezTo>
                    <a:pt x="3" y="0"/>
                    <a:pt x="3" y="2"/>
                    <a:pt x="3" y="3"/>
                  </a:cubicBezTo>
                  <a:cubicBezTo>
                    <a:pt x="2" y="13"/>
                    <a:pt x="1" y="14"/>
                    <a:pt x="1" y="31"/>
                  </a:cubicBezTo>
                  <a:cubicBezTo>
                    <a:pt x="0" y="68"/>
                    <a:pt x="0" y="116"/>
                    <a:pt x="1" y="156"/>
                  </a:cubicBezTo>
                  <a:cubicBezTo>
                    <a:pt x="2" y="186"/>
                    <a:pt x="4" y="230"/>
                    <a:pt x="5" y="260"/>
                  </a:cubicBezTo>
                  <a:close/>
                </a:path>
              </a:pathLst>
            </a:custGeom>
            <a:solidFill>
              <a:srgbClr val="A5C7E0"/>
            </a:solidFill>
            <a:ln w="9525">
              <a:noFill/>
              <a:round/>
              <a:headEnd/>
              <a:tailEnd/>
            </a:ln>
          </p:spPr>
          <p:txBody>
            <a:bodyPr/>
            <a:lstStyle/>
            <a:p>
              <a:endParaRPr lang="hu-HU"/>
            </a:p>
          </p:txBody>
        </p:sp>
        <p:sp>
          <p:nvSpPr>
            <p:cNvPr id="37046" name="Freeform 318"/>
            <p:cNvSpPr>
              <a:spLocks/>
            </p:cNvSpPr>
            <p:nvPr/>
          </p:nvSpPr>
          <p:spPr bwMode="auto">
            <a:xfrm>
              <a:off x="4592" y="1193"/>
              <a:ext cx="156" cy="62"/>
            </a:xfrm>
            <a:custGeom>
              <a:avLst/>
              <a:gdLst>
                <a:gd name="T0" fmla="*/ 40 w 125"/>
                <a:gd name="T1" fmla="*/ 9 h 46"/>
                <a:gd name="T2" fmla="*/ 0 w 125"/>
                <a:gd name="T3" fmla="*/ 0 h 46"/>
                <a:gd name="T4" fmla="*/ 0 w 125"/>
                <a:gd name="T5" fmla="*/ 30 h 46"/>
                <a:gd name="T6" fmla="*/ 1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7" y="6"/>
                    <a:pt x="13" y="3"/>
                    <a:pt x="0" y="0"/>
                  </a:cubicBezTo>
                  <a:cubicBezTo>
                    <a:pt x="0" y="30"/>
                    <a:pt x="0" y="30"/>
                    <a:pt x="0" y="30"/>
                  </a:cubicBezTo>
                  <a:cubicBezTo>
                    <a:pt x="0" y="31"/>
                    <a:pt x="0" y="34"/>
                    <a:pt x="1" y="35"/>
                  </a:cubicBezTo>
                  <a:cubicBezTo>
                    <a:pt x="6" y="41"/>
                    <a:pt x="32" y="46"/>
                    <a:pt x="62" y="46"/>
                  </a:cubicBezTo>
                  <a:cubicBezTo>
                    <a:pt x="91" y="46"/>
                    <a:pt x="116" y="41"/>
                    <a:pt x="123" y="36"/>
                  </a:cubicBezTo>
                  <a:cubicBezTo>
                    <a:pt x="124" y="35"/>
                    <a:pt x="125" y="33"/>
                    <a:pt x="125" y="33"/>
                  </a:cubicBezTo>
                  <a:cubicBezTo>
                    <a:pt x="125" y="21"/>
                    <a:pt x="125" y="21"/>
                    <a:pt x="125" y="21"/>
                  </a:cubicBezTo>
                  <a:cubicBezTo>
                    <a:pt x="101" y="20"/>
                    <a:pt x="73" y="17"/>
                    <a:pt x="40" y="9"/>
                  </a:cubicBezTo>
                  <a:close/>
                </a:path>
              </a:pathLst>
            </a:custGeom>
            <a:solidFill>
              <a:srgbClr val="F79374"/>
            </a:solidFill>
            <a:ln w="9525">
              <a:noFill/>
              <a:round/>
              <a:headEnd/>
              <a:tailEnd/>
            </a:ln>
          </p:spPr>
          <p:txBody>
            <a:bodyPr/>
            <a:lstStyle/>
            <a:p>
              <a:endParaRPr lang="hu-HU"/>
            </a:p>
          </p:txBody>
        </p:sp>
        <p:sp>
          <p:nvSpPr>
            <p:cNvPr id="37047" name="Freeform 319"/>
            <p:cNvSpPr>
              <a:spLocks/>
            </p:cNvSpPr>
            <p:nvPr/>
          </p:nvSpPr>
          <p:spPr bwMode="auto">
            <a:xfrm>
              <a:off x="4225" y="160"/>
              <a:ext cx="40" cy="1"/>
            </a:xfrm>
            <a:custGeom>
              <a:avLst/>
              <a:gdLst>
                <a:gd name="T0" fmla="*/ 0 w 32"/>
                <a:gd name="T1" fmla="*/ 0 h 1"/>
                <a:gd name="T2" fmla="*/ 32 w 32"/>
                <a:gd name="T3" fmla="*/ 0 h 1"/>
                <a:gd name="T4" fmla="*/ 0 60000 65536"/>
                <a:gd name="T5" fmla="*/ 0 60000 65536"/>
                <a:gd name="T6" fmla="*/ 0 w 32"/>
                <a:gd name="T7" fmla="*/ 0 h 1"/>
                <a:gd name="T8" fmla="*/ 32 w 32"/>
                <a:gd name="T9" fmla="*/ 1 h 1"/>
              </a:gdLst>
              <a:ahLst/>
              <a:cxnLst>
                <a:cxn ang="T4">
                  <a:pos x="T0" y="T1"/>
                </a:cxn>
                <a:cxn ang="T5">
                  <a:pos x="T2" y="T3"/>
                </a:cxn>
              </a:cxnLst>
              <a:rect l="T6" t="T7" r="T8" b="T9"/>
              <a:pathLst>
                <a:path w="32" h="1">
                  <a:moveTo>
                    <a:pt x="0" y="0"/>
                  </a:moveTo>
                  <a:cubicBezTo>
                    <a:pt x="5" y="1"/>
                    <a:pt x="26" y="1"/>
                    <a:pt x="32" y="0"/>
                  </a:cubicBezTo>
                </a:path>
              </a:pathLst>
            </a:custGeom>
            <a:solidFill>
              <a:srgbClr val="EEB1D7"/>
            </a:solidFill>
            <a:ln w="9525">
              <a:noFill/>
              <a:round/>
              <a:headEnd/>
              <a:tailEnd/>
            </a:ln>
          </p:spPr>
          <p:txBody>
            <a:bodyPr/>
            <a:lstStyle/>
            <a:p>
              <a:endParaRPr lang="hu-HU"/>
            </a:p>
          </p:txBody>
        </p:sp>
        <p:sp>
          <p:nvSpPr>
            <p:cNvPr id="37048" name="Freeform 320"/>
            <p:cNvSpPr>
              <a:spLocks/>
            </p:cNvSpPr>
            <p:nvPr/>
          </p:nvSpPr>
          <p:spPr bwMode="auto">
            <a:xfrm>
              <a:off x="4220" y="501"/>
              <a:ext cx="482" cy="584"/>
            </a:xfrm>
            <a:custGeom>
              <a:avLst/>
              <a:gdLst>
                <a:gd name="T0" fmla="*/ 279 w 385"/>
                <a:gd name="T1" fmla="*/ 154 h 438"/>
                <a:gd name="T2" fmla="*/ 294 w 385"/>
                <a:gd name="T3" fmla="*/ 249 h 438"/>
                <a:gd name="T4" fmla="*/ 330 w 385"/>
                <a:gd name="T5" fmla="*/ 329 h 438"/>
                <a:gd name="T6" fmla="*/ 357 w 385"/>
                <a:gd name="T7" fmla="*/ 378 h 438"/>
                <a:gd name="T8" fmla="*/ 380 w 385"/>
                <a:gd name="T9" fmla="*/ 410 h 438"/>
                <a:gd name="T10" fmla="*/ 365 w 385"/>
                <a:gd name="T11" fmla="*/ 430 h 438"/>
                <a:gd name="T12" fmla="*/ 320 w 385"/>
                <a:gd name="T13" fmla="*/ 413 h 438"/>
                <a:gd name="T14" fmla="*/ 304 w 385"/>
                <a:gd name="T15" fmla="*/ 397 h 438"/>
                <a:gd name="T16" fmla="*/ 277 w 385"/>
                <a:gd name="T17" fmla="*/ 404 h 438"/>
                <a:gd name="T18" fmla="*/ 259 w 385"/>
                <a:gd name="T19" fmla="*/ 385 h 438"/>
                <a:gd name="T20" fmla="*/ 228 w 385"/>
                <a:gd name="T21" fmla="*/ 374 h 438"/>
                <a:gd name="T22" fmla="*/ 210 w 385"/>
                <a:gd name="T23" fmla="*/ 341 h 438"/>
                <a:gd name="T24" fmla="*/ 183 w 385"/>
                <a:gd name="T25" fmla="*/ 327 h 438"/>
                <a:gd name="T26" fmla="*/ 164 w 385"/>
                <a:gd name="T27" fmla="*/ 321 h 438"/>
                <a:gd name="T28" fmla="*/ 138 w 385"/>
                <a:gd name="T29" fmla="*/ 299 h 438"/>
                <a:gd name="T30" fmla="*/ 122 w 385"/>
                <a:gd name="T31" fmla="*/ 285 h 438"/>
                <a:gd name="T32" fmla="*/ 105 w 385"/>
                <a:gd name="T33" fmla="*/ 255 h 438"/>
                <a:gd name="T34" fmla="*/ 91 w 385"/>
                <a:gd name="T35" fmla="*/ 229 h 438"/>
                <a:gd name="T36" fmla="*/ 85 w 385"/>
                <a:gd name="T37" fmla="*/ 201 h 438"/>
                <a:gd name="T38" fmla="*/ 102 w 385"/>
                <a:gd name="T39" fmla="*/ 196 h 438"/>
                <a:gd name="T40" fmla="*/ 38 w 385"/>
                <a:gd name="T41" fmla="*/ 177 h 438"/>
                <a:gd name="T42" fmla="*/ 19 w 385"/>
                <a:gd name="T43" fmla="*/ 143 h 438"/>
                <a:gd name="T44" fmla="*/ 8 w 385"/>
                <a:gd name="T45" fmla="*/ 118 h 438"/>
                <a:gd name="T46" fmla="*/ 3 w 385"/>
                <a:gd name="T47" fmla="*/ 89 h 438"/>
                <a:gd name="T48" fmla="*/ 17 w 385"/>
                <a:gd name="T49" fmla="*/ 52 h 438"/>
                <a:gd name="T50" fmla="*/ 65 w 385"/>
                <a:gd name="T51" fmla="*/ 43 h 438"/>
                <a:gd name="T52" fmla="*/ 117 w 385"/>
                <a:gd name="T53" fmla="*/ 90 h 438"/>
                <a:gd name="T54" fmla="*/ 134 w 385"/>
                <a:gd name="T55" fmla="*/ 113 h 438"/>
                <a:gd name="T56" fmla="*/ 159 w 385"/>
                <a:gd name="T57" fmla="*/ 176 h 438"/>
                <a:gd name="T58" fmla="*/ 171 w 385"/>
                <a:gd name="T59" fmla="*/ 152 h 438"/>
                <a:gd name="T60" fmla="*/ 181 w 385"/>
                <a:gd name="T61" fmla="*/ 132 h 438"/>
                <a:gd name="T62" fmla="*/ 195 w 385"/>
                <a:gd name="T63" fmla="*/ 112 h 438"/>
                <a:gd name="T64" fmla="*/ 201 w 385"/>
                <a:gd name="T65" fmla="*/ 91 h 438"/>
                <a:gd name="T66" fmla="*/ 208 w 385"/>
                <a:gd name="T67" fmla="*/ 68 h 438"/>
                <a:gd name="T68" fmla="*/ 211 w 385"/>
                <a:gd name="T69" fmla="*/ 52 h 438"/>
                <a:gd name="T70" fmla="*/ 215 w 385"/>
                <a:gd name="T71" fmla="*/ 7 h 438"/>
                <a:gd name="T72" fmla="*/ 282 w 385"/>
                <a:gd name="T73" fmla="*/ 19 h 438"/>
                <a:gd name="T74" fmla="*/ 280 w 385"/>
                <a:gd name="T75" fmla="*/ 55 h 438"/>
                <a:gd name="T76" fmla="*/ 277 w 385"/>
                <a:gd name="T77" fmla="*/ 76 h 438"/>
                <a:gd name="T78" fmla="*/ 278 w 385"/>
                <a:gd name="T79" fmla="*/ 88 h 4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5"/>
                <a:gd name="T121" fmla="*/ 0 h 438"/>
                <a:gd name="T122" fmla="*/ 385 w 385"/>
                <a:gd name="T123" fmla="*/ 438 h 4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5" h="438">
                  <a:moveTo>
                    <a:pt x="278" y="88"/>
                  </a:moveTo>
                  <a:cubicBezTo>
                    <a:pt x="279" y="104"/>
                    <a:pt x="273" y="140"/>
                    <a:pt x="279" y="154"/>
                  </a:cubicBezTo>
                  <a:cubicBezTo>
                    <a:pt x="285" y="169"/>
                    <a:pt x="285" y="178"/>
                    <a:pt x="288" y="190"/>
                  </a:cubicBezTo>
                  <a:cubicBezTo>
                    <a:pt x="291" y="202"/>
                    <a:pt x="288" y="234"/>
                    <a:pt x="294" y="249"/>
                  </a:cubicBezTo>
                  <a:cubicBezTo>
                    <a:pt x="301" y="263"/>
                    <a:pt x="303" y="271"/>
                    <a:pt x="307" y="279"/>
                  </a:cubicBezTo>
                  <a:cubicBezTo>
                    <a:pt x="311" y="287"/>
                    <a:pt x="319" y="317"/>
                    <a:pt x="330" y="329"/>
                  </a:cubicBezTo>
                  <a:cubicBezTo>
                    <a:pt x="340" y="342"/>
                    <a:pt x="340" y="352"/>
                    <a:pt x="347" y="358"/>
                  </a:cubicBezTo>
                  <a:cubicBezTo>
                    <a:pt x="355" y="365"/>
                    <a:pt x="351" y="372"/>
                    <a:pt x="357" y="378"/>
                  </a:cubicBezTo>
                  <a:cubicBezTo>
                    <a:pt x="362" y="384"/>
                    <a:pt x="365" y="385"/>
                    <a:pt x="369" y="389"/>
                  </a:cubicBezTo>
                  <a:cubicBezTo>
                    <a:pt x="373" y="394"/>
                    <a:pt x="383" y="403"/>
                    <a:pt x="380" y="410"/>
                  </a:cubicBezTo>
                  <a:cubicBezTo>
                    <a:pt x="376" y="416"/>
                    <a:pt x="385" y="434"/>
                    <a:pt x="380" y="436"/>
                  </a:cubicBezTo>
                  <a:cubicBezTo>
                    <a:pt x="374" y="438"/>
                    <a:pt x="375" y="433"/>
                    <a:pt x="365" y="430"/>
                  </a:cubicBezTo>
                  <a:cubicBezTo>
                    <a:pt x="355" y="427"/>
                    <a:pt x="344" y="421"/>
                    <a:pt x="339" y="423"/>
                  </a:cubicBezTo>
                  <a:cubicBezTo>
                    <a:pt x="334" y="425"/>
                    <a:pt x="319" y="419"/>
                    <a:pt x="320" y="413"/>
                  </a:cubicBezTo>
                  <a:cubicBezTo>
                    <a:pt x="321" y="406"/>
                    <a:pt x="316" y="403"/>
                    <a:pt x="316" y="403"/>
                  </a:cubicBezTo>
                  <a:cubicBezTo>
                    <a:pt x="316" y="403"/>
                    <a:pt x="307" y="397"/>
                    <a:pt x="304" y="397"/>
                  </a:cubicBezTo>
                  <a:cubicBezTo>
                    <a:pt x="301" y="397"/>
                    <a:pt x="296" y="394"/>
                    <a:pt x="290" y="396"/>
                  </a:cubicBezTo>
                  <a:cubicBezTo>
                    <a:pt x="284" y="398"/>
                    <a:pt x="280" y="405"/>
                    <a:pt x="277" y="404"/>
                  </a:cubicBezTo>
                  <a:cubicBezTo>
                    <a:pt x="274" y="403"/>
                    <a:pt x="269" y="402"/>
                    <a:pt x="266" y="398"/>
                  </a:cubicBezTo>
                  <a:cubicBezTo>
                    <a:pt x="263" y="394"/>
                    <a:pt x="266" y="390"/>
                    <a:pt x="259" y="385"/>
                  </a:cubicBezTo>
                  <a:cubicBezTo>
                    <a:pt x="252" y="381"/>
                    <a:pt x="259" y="373"/>
                    <a:pt x="248" y="375"/>
                  </a:cubicBezTo>
                  <a:cubicBezTo>
                    <a:pt x="236" y="377"/>
                    <a:pt x="237" y="384"/>
                    <a:pt x="228" y="374"/>
                  </a:cubicBezTo>
                  <a:cubicBezTo>
                    <a:pt x="219" y="364"/>
                    <a:pt x="219" y="357"/>
                    <a:pt x="215" y="355"/>
                  </a:cubicBezTo>
                  <a:cubicBezTo>
                    <a:pt x="212" y="352"/>
                    <a:pt x="215" y="345"/>
                    <a:pt x="210" y="341"/>
                  </a:cubicBezTo>
                  <a:cubicBezTo>
                    <a:pt x="205" y="337"/>
                    <a:pt x="205" y="329"/>
                    <a:pt x="199" y="329"/>
                  </a:cubicBezTo>
                  <a:cubicBezTo>
                    <a:pt x="193" y="329"/>
                    <a:pt x="183" y="327"/>
                    <a:pt x="183" y="327"/>
                  </a:cubicBezTo>
                  <a:cubicBezTo>
                    <a:pt x="183" y="327"/>
                    <a:pt x="184" y="328"/>
                    <a:pt x="174" y="324"/>
                  </a:cubicBezTo>
                  <a:cubicBezTo>
                    <a:pt x="164" y="321"/>
                    <a:pt x="169" y="332"/>
                    <a:pt x="164" y="321"/>
                  </a:cubicBezTo>
                  <a:cubicBezTo>
                    <a:pt x="158" y="309"/>
                    <a:pt x="161" y="298"/>
                    <a:pt x="153" y="298"/>
                  </a:cubicBezTo>
                  <a:cubicBezTo>
                    <a:pt x="145" y="298"/>
                    <a:pt x="138" y="299"/>
                    <a:pt x="138" y="299"/>
                  </a:cubicBezTo>
                  <a:cubicBezTo>
                    <a:pt x="126" y="294"/>
                    <a:pt x="126" y="294"/>
                    <a:pt x="126" y="294"/>
                  </a:cubicBezTo>
                  <a:cubicBezTo>
                    <a:pt x="126" y="294"/>
                    <a:pt x="125" y="290"/>
                    <a:pt x="122" y="285"/>
                  </a:cubicBezTo>
                  <a:cubicBezTo>
                    <a:pt x="119" y="280"/>
                    <a:pt x="123" y="278"/>
                    <a:pt x="118" y="270"/>
                  </a:cubicBezTo>
                  <a:cubicBezTo>
                    <a:pt x="113" y="263"/>
                    <a:pt x="113" y="260"/>
                    <a:pt x="105" y="255"/>
                  </a:cubicBezTo>
                  <a:cubicBezTo>
                    <a:pt x="98" y="250"/>
                    <a:pt x="99" y="243"/>
                    <a:pt x="96" y="240"/>
                  </a:cubicBezTo>
                  <a:cubicBezTo>
                    <a:pt x="93" y="237"/>
                    <a:pt x="94" y="233"/>
                    <a:pt x="91" y="229"/>
                  </a:cubicBezTo>
                  <a:cubicBezTo>
                    <a:pt x="89" y="226"/>
                    <a:pt x="77" y="217"/>
                    <a:pt x="74" y="210"/>
                  </a:cubicBezTo>
                  <a:cubicBezTo>
                    <a:pt x="72" y="204"/>
                    <a:pt x="78" y="200"/>
                    <a:pt x="85" y="201"/>
                  </a:cubicBezTo>
                  <a:cubicBezTo>
                    <a:pt x="109" y="202"/>
                    <a:pt x="130" y="220"/>
                    <a:pt x="149" y="229"/>
                  </a:cubicBezTo>
                  <a:cubicBezTo>
                    <a:pt x="149" y="229"/>
                    <a:pt x="133" y="213"/>
                    <a:pt x="102" y="196"/>
                  </a:cubicBezTo>
                  <a:cubicBezTo>
                    <a:pt x="67" y="177"/>
                    <a:pt x="55" y="191"/>
                    <a:pt x="50" y="189"/>
                  </a:cubicBezTo>
                  <a:cubicBezTo>
                    <a:pt x="45" y="187"/>
                    <a:pt x="44" y="185"/>
                    <a:pt x="38" y="177"/>
                  </a:cubicBezTo>
                  <a:cubicBezTo>
                    <a:pt x="31" y="169"/>
                    <a:pt x="26" y="161"/>
                    <a:pt x="22" y="154"/>
                  </a:cubicBezTo>
                  <a:cubicBezTo>
                    <a:pt x="18" y="147"/>
                    <a:pt x="21" y="149"/>
                    <a:pt x="19" y="143"/>
                  </a:cubicBezTo>
                  <a:cubicBezTo>
                    <a:pt x="17" y="137"/>
                    <a:pt x="18" y="137"/>
                    <a:pt x="14" y="132"/>
                  </a:cubicBezTo>
                  <a:cubicBezTo>
                    <a:pt x="10" y="126"/>
                    <a:pt x="8" y="126"/>
                    <a:pt x="8" y="118"/>
                  </a:cubicBezTo>
                  <a:cubicBezTo>
                    <a:pt x="8" y="110"/>
                    <a:pt x="11" y="112"/>
                    <a:pt x="5" y="106"/>
                  </a:cubicBezTo>
                  <a:cubicBezTo>
                    <a:pt x="0" y="99"/>
                    <a:pt x="3" y="95"/>
                    <a:pt x="3" y="89"/>
                  </a:cubicBezTo>
                  <a:cubicBezTo>
                    <a:pt x="3" y="83"/>
                    <a:pt x="2" y="80"/>
                    <a:pt x="1" y="73"/>
                  </a:cubicBezTo>
                  <a:cubicBezTo>
                    <a:pt x="5" y="63"/>
                    <a:pt x="8" y="58"/>
                    <a:pt x="17" y="52"/>
                  </a:cubicBezTo>
                  <a:cubicBezTo>
                    <a:pt x="24" y="49"/>
                    <a:pt x="40" y="45"/>
                    <a:pt x="48" y="44"/>
                  </a:cubicBezTo>
                  <a:cubicBezTo>
                    <a:pt x="58" y="42"/>
                    <a:pt x="58" y="42"/>
                    <a:pt x="65" y="43"/>
                  </a:cubicBezTo>
                  <a:cubicBezTo>
                    <a:pt x="72" y="45"/>
                    <a:pt x="78" y="43"/>
                    <a:pt x="83" y="45"/>
                  </a:cubicBezTo>
                  <a:cubicBezTo>
                    <a:pt x="102" y="52"/>
                    <a:pt x="104" y="77"/>
                    <a:pt x="117" y="90"/>
                  </a:cubicBezTo>
                  <a:cubicBezTo>
                    <a:pt x="121" y="94"/>
                    <a:pt x="125" y="95"/>
                    <a:pt x="127" y="100"/>
                  </a:cubicBezTo>
                  <a:cubicBezTo>
                    <a:pt x="130" y="104"/>
                    <a:pt x="131" y="109"/>
                    <a:pt x="134" y="113"/>
                  </a:cubicBezTo>
                  <a:cubicBezTo>
                    <a:pt x="139" y="119"/>
                    <a:pt x="158" y="119"/>
                    <a:pt x="156" y="129"/>
                  </a:cubicBezTo>
                  <a:cubicBezTo>
                    <a:pt x="159" y="140"/>
                    <a:pt x="151" y="155"/>
                    <a:pt x="159" y="176"/>
                  </a:cubicBezTo>
                  <a:cubicBezTo>
                    <a:pt x="168" y="198"/>
                    <a:pt x="181" y="206"/>
                    <a:pt x="181" y="206"/>
                  </a:cubicBezTo>
                  <a:cubicBezTo>
                    <a:pt x="173" y="181"/>
                    <a:pt x="159" y="168"/>
                    <a:pt x="171" y="152"/>
                  </a:cubicBezTo>
                  <a:cubicBezTo>
                    <a:pt x="182" y="137"/>
                    <a:pt x="178" y="139"/>
                    <a:pt x="182" y="130"/>
                  </a:cubicBezTo>
                  <a:cubicBezTo>
                    <a:pt x="181" y="132"/>
                    <a:pt x="181" y="132"/>
                    <a:pt x="181" y="132"/>
                  </a:cubicBezTo>
                  <a:cubicBezTo>
                    <a:pt x="182" y="129"/>
                    <a:pt x="182" y="122"/>
                    <a:pt x="184" y="119"/>
                  </a:cubicBezTo>
                  <a:cubicBezTo>
                    <a:pt x="186" y="115"/>
                    <a:pt x="192" y="116"/>
                    <a:pt x="195" y="112"/>
                  </a:cubicBezTo>
                  <a:cubicBezTo>
                    <a:pt x="200" y="104"/>
                    <a:pt x="195" y="97"/>
                    <a:pt x="202" y="90"/>
                  </a:cubicBezTo>
                  <a:cubicBezTo>
                    <a:pt x="201" y="91"/>
                    <a:pt x="201" y="91"/>
                    <a:pt x="201" y="91"/>
                  </a:cubicBezTo>
                  <a:cubicBezTo>
                    <a:pt x="213" y="85"/>
                    <a:pt x="241" y="70"/>
                    <a:pt x="241" y="60"/>
                  </a:cubicBezTo>
                  <a:cubicBezTo>
                    <a:pt x="233" y="75"/>
                    <a:pt x="213" y="73"/>
                    <a:pt x="208" y="68"/>
                  </a:cubicBezTo>
                  <a:cubicBezTo>
                    <a:pt x="205" y="67"/>
                    <a:pt x="209" y="61"/>
                    <a:pt x="209" y="61"/>
                  </a:cubicBezTo>
                  <a:cubicBezTo>
                    <a:pt x="207" y="58"/>
                    <a:pt x="212" y="55"/>
                    <a:pt x="211" y="52"/>
                  </a:cubicBezTo>
                  <a:cubicBezTo>
                    <a:pt x="210" y="50"/>
                    <a:pt x="210" y="46"/>
                    <a:pt x="210" y="41"/>
                  </a:cubicBezTo>
                  <a:cubicBezTo>
                    <a:pt x="211" y="28"/>
                    <a:pt x="213" y="13"/>
                    <a:pt x="215" y="7"/>
                  </a:cubicBezTo>
                  <a:cubicBezTo>
                    <a:pt x="225" y="2"/>
                    <a:pt x="238" y="0"/>
                    <a:pt x="252" y="3"/>
                  </a:cubicBezTo>
                  <a:cubicBezTo>
                    <a:pt x="265" y="5"/>
                    <a:pt x="276" y="11"/>
                    <a:pt x="282" y="19"/>
                  </a:cubicBezTo>
                  <a:cubicBezTo>
                    <a:pt x="281" y="25"/>
                    <a:pt x="280" y="33"/>
                    <a:pt x="280" y="43"/>
                  </a:cubicBezTo>
                  <a:cubicBezTo>
                    <a:pt x="278" y="45"/>
                    <a:pt x="282" y="50"/>
                    <a:pt x="280" y="55"/>
                  </a:cubicBezTo>
                  <a:cubicBezTo>
                    <a:pt x="278" y="60"/>
                    <a:pt x="281" y="60"/>
                    <a:pt x="280" y="69"/>
                  </a:cubicBezTo>
                  <a:cubicBezTo>
                    <a:pt x="279" y="78"/>
                    <a:pt x="282" y="77"/>
                    <a:pt x="277" y="76"/>
                  </a:cubicBezTo>
                  <a:cubicBezTo>
                    <a:pt x="266" y="76"/>
                    <a:pt x="246" y="74"/>
                    <a:pt x="242" y="60"/>
                  </a:cubicBezTo>
                  <a:cubicBezTo>
                    <a:pt x="241" y="74"/>
                    <a:pt x="261" y="84"/>
                    <a:pt x="278" y="88"/>
                  </a:cubicBezTo>
                  <a:close/>
                </a:path>
              </a:pathLst>
            </a:custGeom>
            <a:solidFill>
              <a:srgbClr val="DB8995"/>
            </a:solidFill>
            <a:ln w="9525">
              <a:noFill/>
              <a:round/>
              <a:headEnd/>
              <a:tailEnd/>
            </a:ln>
          </p:spPr>
          <p:txBody>
            <a:bodyPr/>
            <a:lstStyle/>
            <a:p>
              <a:endParaRPr lang="hu-HU"/>
            </a:p>
          </p:txBody>
        </p:sp>
        <p:sp>
          <p:nvSpPr>
            <p:cNvPr id="37049" name="Freeform 321"/>
            <p:cNvSpPr>
              <a:spLocks/>
            </p:cNvSpPr>
            <p:nvPr/>
          </p:nvSpPr>
          <p:spPr bwMode="auto">
            <a:xfrm>
              <a:off x="4246" y="703"/>
              <a:ext cx="35" cy="49"/>
            </a:xfrm>
            <a:custGeom>
              <a:avLst/>
              <a:gdLst>
                <a:gd name="T0" fmla="*/ 17 w 28"/>
                <a:gd name="T1" fmla="*/ 26 h 37"/>
                <a:gd name="T2" fmla="*/ 28 w 28"/>
                <a:gd name="T3" fmla="*/ 37 h 37"/>
                <a:gd name="T4" fmla="*/ 27 w 28"/>
                <a:gd name="T5" fmla="*/ 30 h 37"/>
                <a:gd name="T6" fmla="*/ 10 w 28"/>
                <a:gd name="T7" fmla="*/ 5 h 37"/>
                <a:gd name="T8" fmla="*/ 0 w 28"/>
                <a:gd name="T9" fmla="*/ 0 h 37"/>
                <a:gd name="T10" fmla="*/ 1 w 28"/>
                <a:gd name="T11" fmla="*/ 3 h 37"/>
                <a:gd name="T12" fmla="*/ 17 w 28"/>
                <a:gd name="T13" fmla="*/ 26 h 37"/>
                <a:gd name="T14" fmla="*/ 0 60000 65536"/>
                <a:gd name="T15" fmla="*/ 0 60000 65536"/>
                <a:gd name="T16" fmla="*/ 0 60000 65536"/>
                <a:gd name="T17" fmla="*/ 0 60000 65536"/>
                <a:gd name="T18" fmla="*/ 0 60000 65536"/>
                <a:gd name="T19" fmla="*/ 0 60000 65536"/>
                <a:gd name="T20" fmla="*/ 0 60000 65536"/>
                <a:gd name="T21" fmla="*/ 0 w 28"/>
                <a:gd name="T22" fmla="*/ 0 h 37"/>
                <a:gd name="T23" fmla="*/ 28 w 28"/>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7">
                  <a:moveTo>
                    <a:pt x="17" y="26"/>
                  </a:moveTo>
                  <a:cubicBezTo>
                    <a:pt x="22" y="33"/>
                    <a:pt x="24" y="36"/>
                    <a:pt x="28" y="37"/>
                  </a:cubicBezTo>
                  <a:cubicBezTo>
                    <a:pt x="28" y="34"/>
                    <a:pt x="27" y="32"/>
                    <a:pt x="27" y="30"/>
                  </a:cubicBezTo>
                  <a:cubicBezTo>
                    <a:pt x="23" y="19"/>
                    <a:pt x="19" y="9"/>
                    <a:pt x="10" y="5"/>
                  </a:cubicBezTo>
                  <a:cubicBezTo>
                    <a:pt x="7" y="4"/>
                    <a:pt x="3" y="2"/>
                    <a:pt x="0" y="0"/>
                  </a:cubicBezTo>
                  <a:cubicBezTo>
                    <a:pt x="0" y="1"/>
                    <a:pt x="0" y="2"/>
                    <a:pt x="1" y="3"/>
                  </a:cubicBezTo>
                  <a:cubicBezTo>
                    <a:pt x="5" y="10"/>
                    <a:pt x="10" y="18"/>
                    <a:pt x="17" y="26"/>
                  </a:cubicBezTo>
                  <a:close/>
                </a:path>
              </a:pathLst>
            </a:custGeom>
            <a:solidFill>
              <a:srgbClr val="AA3952"/>
            </a:solidFill>
            <a:ln w="9525">
              <a:noFill/>
              <a:round/>
              <a:headEnd/>
              <a:tailEnd/>
            </a:ln>
          </p:spPr>
          <p:txBody>
            <a:bodyPr/>
            <a:lstStyle/>
            <a:p>
              <a:endParaRPr lang="hu-HU"/>
            </a:p>
          </p:txBody>
        </p:sp>
        <p:sp>
          <p:nvSpPr>
            <p:cNvPr id="37050" name="Freeform 322"/>
            <p:cNvSpPr>
              <a:spLocks/>
            </p:cNvSpPr>
            <p:nvPr/>
          </p:nvSpPr>
          <p:spPr bwMode="auto">
            <a:xfrm>
              <a:off x="4249" y="591"/>
              <a:ext cx="395" cy="422"/>
            </a:xfrm>
            <a:custGeom>
              <a:avLst/>
              <a:gdLst>
                <a:gd name="T0" fmla="*/ 38 w 316"/>
                <a:gd name="T1" fmla="*/ 118 h 317"/>
                <a:gd name="T2" fmla="*/ 11 w 316"/>
                <a:gd name="T3" fmla="*/ 72 h 317"/>
                <a:gd name="T4" fmla="*/ 7 w 316"/>
                <a:gd name="T5" fmla="*/ 34 h 317"/>
                <a:gd name="T6" fmla="*/ 70 w 316"/>
                <a:gd name="T7" fmla="*/ 28 h 317"/>
                <a:gd name="T8" fmla="*/ 79 w 316"/>
                <a:gd name="T9" fmla="*/ 44 h 317"/>
                <a:gd name="T10" fmla="*/ 99 w 316"/>
                <a:gd name="T11" fmla="*/ 56 h 317"/>
                <a:gd name="T12" fmla="*/ 120 w 316"/>
                <a:gd name="T13" fmla="*/ 88 h 317"/>
                <a:gd name="T14" fmla="*/ 157 w 316"/>
                <a:gd name="T15" fmla="*/ 138 h 317"/>
                <a:gd name="T16" fmla="*/ 166 w 316"/>
                <a:gd name="T17" fmla="*/ 79 h 317"/>
                <a:gd name="T18" fmla="*/ 202 w 316"/>
                <a:gd name="T19" fmla="*/ 26 h 317"/>
                <a:gd name="T20" fmla="*/ 213 w 316"/>
                <a:gd name="T21" fmla="*/ 7 h 317"/>
                <a:gd name="T22" fmla="*/ 222 w 316"/>
                <a:gd name="T23" fmla="*/ 6 h 317"/>
                <a:gd name="T24" fmla="*/ 232 w 316"/>
                <a:gd name="T25" fmla="*/ 22 h 317"/>
                <a:gd name="T26" fmla="*/ 236 w 316"/>
                <a:gd name="T27" fmla="*/ 60 h 317"/>
                <a:gd name="T28" fmla="*/ 250 w 316"/>
                <a:gd name="T29" fmla="*/ 131 h 317"/>
                <a:gd name="T30" fmla="*/ 253 w 316"/>
                <a:gd name="T31" fmla="*/ 194 h 317"/>
                <a:gd name="T32" fmla="*/ 284 w 316"/>
                <a:gd name="T33" fmla="*/ 265 h 317"/>
                <a:gd name="T34" fmla="*/ 304 w 316"/>
                <a:gd name="T35" fmla="*/ 292 h 317"/>
                <a:gd name="T36" fmla="*/ 303 w 316"/>
                <a:gd name="T37" fmla="*/ 312 h 317"/>
                <a:gd name="T38" fmla="*/ 257 w 316"/>
                <a:gd name="T39" fmla="*/ 296 h 317"/>
                <a:gd name="T40" fmla="*/ 207 w 316"/>
                <a:gd name="T41" fmla="*/ 268 h 317"/>
                <a:gd name="T42" fmla="*/ 187 w 316"/>
                <a:gd name="T43" fmla="*/ 243 h 317"/>
                <a:gd name="T44" fmla="*/ 160 w 316"/>
                <a:gd name="T45" fmla="*/ 229 h 317"/>
                <a:gd name="T46" fmla="*/ 154 w 316"/>
                <a:gd name="T47" fmla="*/ 218 h 317"/>
                <a:gd name="T48" fmla="*/ 138 w 316"/>
                <a:gd name="T49" fmla="*/ 210 h 317"/>
                <a:gd name="T50" fmla="*/ 121 w 316"/>
                <a:gd name="T51" fmla="*/ 201 h 317"/>
                <a:gd name="T52" fmla="*/ 104 w 316"/>
                <a:gd name="T53" fmla="*/ 195 h 317"/>
                <a:gd name="T54" fmla="*/ 98 w 316"/>
                <a:gd name="T55" fmla="*/ 171 h 317"/>
                <a:gd name="T56" fmla="*/ 135 w 316"/>
                <a:gd name="T57" fmla="*/ 164 h 317"/>
                <a:gd name="T58" fmla="*/ 54 w 316"/>
                <a:gd name="T59" fmla="*/ 105 h 3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6"/>
                <a:gd name="T91" fmla="*/ 0 h 317"/>
                <a:gd name="T92" fmla="*/ 316 w 316"/>
                <a:gd name="T93" fmla="*/ 317 h 3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6" h="317">
                  <a:moveTo>
                    <a:pt x="38" y="118"/>
                  </a:moveTo>
                  <a:cubicBezTo>
                    <a:pt x="22" y="111"/>
                    <a:pt x="17" y="86"/>
                    <a:pt x="11" y="72"/>
                  </a:cubicBezTo>
                  <a:cubicBezTo>
                    <a:pt x="7" y="59"/>
                    <a:pt x="0" y="47"/>
                    <a:pt x="7" y="34"/>
                  </a:cubicBezTo>
                  <a:cubicBezTo>
                    <a:pt x="18" y="17"/>
                    <a:pt x="57" y="13"/>
                    <a:pt x="70" y="28"/>
                  </a:cubicBezTo>
                  <a:cubicBezTo>
                    <a:pt x="74" y="33"/>
                    <a:pt x="75" y="40"/>
                    <a:pt x="79" y="44"/>
                  </a:cubicBezTo>
                  <a:cubicBezTo>
                    <a:pt x="84" y="49"/>
                    <a:pt x="93" y="51"/>
                    <a:pt x="99" y="56"/>
                  </a:cubicBezTo>
                  <a:cubicBezTo>
                    <a:pt x="109" y="64"/>
                    <a:pt x="116" y="76"/>
                    <a:pt x="120" y="88"/>
                  </a:cubicBezTo>
                  <a:cubicBezTo>
                    <a:pt x="127" y="108"/>
                    <a:pt x="139" y="128"/>
                    <a:pt x="157" y="138"/>
                  </a:cubicBezTo>
                  <a:cubicBezTo>
                    <a:pt x="149" y="122"/>
                    <a:pt x="153" y="92"/>
                    <a:pt x="166" y="79"/>
                  </a:cubicBezTo>
                  <a:cubicBezTo>
                    <a:pt x="182" y="64"/>
                    <a:pt x="196" y="48"/>
                    <a:pt x="202" y="26"/>
                  </a:cubicBezTo>
                  <a:cubicBezTo>
                    <a:pt x="203" y="18"/>
                    <a:pt x="206" y="14"/>
                    <a:pt x="213" y="7"/>
                  </a:cubicBezTo>
                  <a:cubicBezTo>
                    <a:pt x="219" y="2"/>
                    <a:pt x="217" y="0"/>
                    <a:pt x="222" y="6"/>
                  </a:cubicBezTo>
                  <a:cubicBezTo>
                    <a:pt x="226" y="11"/>
                    <a:pt x="229" y="18"/>
                    <a:pt x="232" y="22"/>
                  </a:cubicBezTo>
                  <a:cubicBezTo>
                    <a:pt x="237" y="38"/>
                    <a:pt x="238" y="44"/>
                    <a:pt x="236" y="60"/>
                  </a:cubicBezTo>
                  <a:cubicBezTo>
                    <a:pt x="234" y="84"/>
                    <a:pt x="246" y="108"/>
                    <a:pt x="250" y="131"/>
                  </a:cubicBezTo>
                  <a:cubicBezTo>
                    <a:pt x="253" y="153"/>
                    <a:pt x="248" y="173"/>
                    <a:pt x="253" y="194"/>
                  </a:cubicBezTo>
                  <a:cubicBezTo>
                    <a:pt x="260" y="218"/>
                    <a:pt x="270" y="244"/>
                    <a:pt x="284" y="265"/>
                  </a:cubicBezTo>
                  <a:cubicBezTo>
                    <a:pt x="290" y="274"/>
                    <a:pt x="298" y="282"/>
                    <a:pt x="304" y="292"/>
                  </a:cubicBezTo>
                  <a:cubicBezTo>
                    <a:pt x="309" y="301"/>
                    <a:pt x="316" y="309"/>
                    <a:pt x="303" y="312"/>
                  </a:cubicBezTo>
                  <a:cubicBezTo>
                    <a:pt x="284" y="317"/>
                    <a:pt x="276" y="298"/>
                    <a:pt x="257" y="296"/>
                  </a:cubicBezTo>
                  <a:cubicBezTo>
                    <a:pt x="237" y="294"/>
                    <a:pt x="217" y="287"/>
                    <a:pt x="207" y="268"/>
                  </a:cubicBezTo>
                  <a:cubicBezTo>
                    <a:pt x="201" y="258"/>
                    <a:pt x="198" y="249"/>
                    <a:pt x="187" y="243"/>
                  </a:cubicBezTo>
                  <a:cubicBezTo>
                    <a:pt x="177" y="237"/>
                    <a:pt x="166" y="237"/>
                    <a:pt x="160" y="229"/>
                  </a:cubicBezTo>
                  <a:cubicBezTo>
                    <a:pt x="158" y="226"/>
                    <a:pt x="158" y="222"/>
                    <a:pt x="154" y="218"/>
                  </a:cubicBezTo>
                  <a:cubicBezTo>
                    <a:pt x="149" y="214"/>
                    <a:pt x="144" y="213"/>
                    <a:pt x="138" y="210"/>
                  </a:cubicBezTo>
                  <a:cubicBezTo>
                    <a:pt x="133" y="207"/>
                    <a:pt x="127" y="204"/>
                    <a:pt x="121" y="201"/>
                  </a:cubicBezTo>
                  <a:cubicBezTo>
                    <a:pt x="116" y="199"/>
                    <a:pt x="109" y="199"/>
                    <a:pt x="104" y="195"/>
                  </a:cubicBezTo>
                  <a:cubicBezTo>
                    <a:pt x="100" y="191"/>
                    <a:pt x="94" y="177"/>
                    <a:pt x="98" y="171"/>
                  </a:cubicBezTo>
                  <a:cubicBezTo>
                    <a:pt x="102" y="166"/>
                    <a:pt x="130" y="170"/>
                    <a:pt x="135" y="164"/>
                  </a:cubicBezTo>
                  <a:cubicBezTo>
                    <a:pt x="114" y="149"/>
                    <a:pt x="83" y="101"/>
                    <a:pt x="54" y="105"/>
                  </a:cubicBezTo>
                </a:path>
              </a:pathLst>
            </a:custGeom>
            <a:solidFill>
              <a:srgbClr val="E29CA7"/>
            </a:solidFill>
            <a:ln w="9525">
              <a:noFill/>
              <a:round/>
              <a:headEnd/>
              <a:tailEnd/>
            </a:ln>
          </p:spPr>
          <p:txBody>
            <a:bodyPr/>
            <a:lstStyle/>
            <a:p>
              <a:endParaRPr lang="hu-HU"/>
            </a:p>
          </p:txBody>
        </p:sp>
        <p:sp>
          <p:nvSpPr>
            <p:cNvPr id="37051" name="Freeform 323"/>
            <p:cNvSpPr>
              <a:spLocks/>
            </p:cNvSpPr>
            <p:nvPr/>
          </p:nvSpPr>
          <p:spPr bwMode="auto">
            <a:xfrm>
              <a:off x="4446" y="645"/>
              <a:ext cx="117" cy="80"/>
            </a:xfrm>
            <a:custGeom>
              <a:avLst/>
              <a:gdLst>
                <a:gd name="T0" fmla="*/ 25 w 93"/>
                <a:gd name="T1" fmla="*/ 0 h 60"/>
                <a:gd name="T2" fmla="*/ 79 w 93"/>
                <a:gd name="T3" fmla="*/ 8 h 60"/>
                <a:gd name="T4" fmla="*/ 78 w 93"/>
                <a:gd name="T5" fmla="*/ 48 h 60"/>
                <a:gd name="T6" fmla="*/ 2 w 93"/>
                <a:gd name="T7" fmla="*/ 29 h 60"/>
                <a:gd name="T8" fmla="*/ 0 60000 65536"/>
                <a:gd name="T9" fmla="*/ 0 60000 65536"/>
                <a:gd name="T10" fmla="*/ 0 60000 65536"/>
                <a:gd name="T11" fmla="*/ 0 60000 65536"/>
                <a:gd name="T12" fmla="*/ 0 w 93"/>
                <a:gd name="T13" fmla="*/ 0 h 60"/>
                <a:gd name="T14" fmla="*/ 93 w 93"/>
                <a:gd name="T15" fmla="*/ 60 h 60"/>
              </a:gdLst>
              <a:ahLst/>
              <a:cxnLst>
                <a:cxn ang="T8">
                  <a:pos x="T0" y="T1"/>
                </a:cxn>
                <a:cxn ang="T9">
                  <a:pos x="T2" y="T3"/>
                </a:cxn>
                <a:cxn ang="T10">
                  <a:pos x="T4" y="T5"/>
                </a:cxn>
                <a:cxn ang="T11">
                  <a:pos x="T6" y="T7"/>
                </a:cxn>
              </a:cxnLst>
              <a:rect l="T12" t="T13" r="T14" b="T15"/>
              <a:pathLst>
                <a:path w="93" h="60">
                  <a:moveTo>
                    <a:pt x="25" y="0"/>
                  </a:moveTo>
                  <a:cubicBezTo>
                    <a:pt x="22" y="23"/>
                    <a:pt x="69" y="5"/>
                    <a:pt x="79" y="8"/>
                  </a:cubicBezTo>
                  <a:cubicBezTo>
                    <a:pt x="93" y="12"/>
                    <a:pt x="86" y="40"/>
                    <a:pt x="78" y="48"/>
                  </a:cubicBezTo>
                  <a:cubicBezTo>
                    <a:pt x="65" y="60"/>
                    <a:pt x="0" y="53"/>
                    <a:pt x="2" y="29"/>
                  </a:cubicBezTo>
                </a:path>
              </a:pathLst>
            </a:custGeom>
            <a:solidFill>
              <a:srgbClr val="DB8995"/>
            </a:solidFill>
            <a:ln w="9525">
              <a:noFill/>
              <a:round/>
              <a:headEnd/>
              <a:tailEnd/>
            </a:ln>
          </p:spPr>
          <p:txBody>
            <a:bodyPr/>
            <a:lstStyle/>
            <a:p>
              <a:endParaRPr lang="hu-HU"/>
            </a:p>
          </p:txBody>
        </p:sp>
        <p:sp>
          <p:nvSpPr>
            <p:cNvPr id="37052" name="Freeform 324"/>
            <p:cNvSpPr>
              <a:spLocks/>
            </p:cNvSpPr>
            <p:nvPr/>
          </p:nvSpPr>
          <p:spPr bwMode="auto">
            <a:xfrm>
              <a:off x="4428" y="707"/>
              <a:ext cx="147" cy="160"/>
            </a:xfrm>
            <a:custGeom>
              <a:avLst/>
              <a:gdLst>
                <a:gd name="T0" fmla="*/ 10 w 118"/>
                <a:gd name="T1" fmla="*/ 0 h 120"/>
                <a:gd name="T2" fmla="*/ 44 w 118"/>
                <a:gd name="T3" fmla="*/ 58 h 120"/>
                <a:gd name="T4" fmla="*/ 75 w 118"/>
                <a:gd name="T5" fmla="*/ 69 h 120"/>
                <a:gd name="T6" fmla="*/ 111 w 118"/>
                <a:gd name="T7" fmla="*/ 72 h 120"/>
                <a:gd name="T8" fmla="*/ 108 w 118"/>
                <a:gd name="T9" fmla="*/ 108 h 120"/>
                <a:gd name="T10" fmla="*/ 42 w 118"/>
                <a:gd name="T11" fmla="*/ 98 h 120"/>
                <a:gd name="T12" fmla="*/ 11 w 118"/>
                <a:gd name="T13" fmla="*/ 64 h 120"/>
                <a:gd name="T14" fmla="*/ 14 w 118"/>
                <a:gd name="T15" fmla="*/ 50 h 120"/>
                <a:gd name="T16" fmla="*/ 0 w 118"/>
                <a:gd name="T17" fmla="*/ 12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120"/>
                <a:gd name="T29" fmla="*/ 118 w 11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120">
                  <a:moveTo>
                    <a:pt x="10" y="0"/>
                  </a:moveTo>
                  <a:cubicBezTo>
                    <a:pt x="0" y="12"/>
                    <a:pt x="34" y="51"/>
                    <a:pt x="44" y="58"/>
                  </a:cubicBezTo>
                  <a:cubicBezTo>
                    <a:pt x="53" y="64"/>
                    <a:pt x="65" y="68"/>
                    <a:pt x="75" y="69"/>
                  </a:cubicBezTo>
                  <a:cubicBezTo>
                    <a:pt x="82" y="70"/>
                    <a:pt x="106" y="68"/>
                    <a:pt x="111" y="72"/>
                  </a:cubicBezTo>
                  <a:cubicBezTo>
                    <a:pt x="118" y="77"/>
                    <a:pt x="114" y="102"/>
                    <a:pt x="108" y="108"/>
                  </a:cubicBezTo>
                  <a:cubicBezTo>
                    <a:pt x="96" y="120"/>
                    <a:pt x="54" y="105"/>
                    <a:pt x="42" y="98"/>
                  </a:cubicBezTo>
                  <a:cubicBezTo>
                    <a:pt x="27" y="89"/>
                    <a:pt x="22" y="77"/>
                    <a:pt x="11" y="64"/>
                  </a:cubicBezTo>
                  <a:cubicBezTo>
                    <a:pt x="5" y="57"/>
                    <a:pt x="16" y="60"/>
                    <a:pt x="14" y="50"/>
                  </a:cubicBezTo>
                  <a:cubicBezTo>
                    <a:pt x="13" y="43"/>
                    <a:pt x="3" y="20"/>
                    <a:pt x="0" y="12"/>
                  </a:cubicBezTo>
                </a:path>
              </a:pathLst>
            </a:custGeom>
            <a:solidFill>
              <a:srgbClr val="DB8995"/>
            </a:solidFill>
            <a:ln w="9525">
              <a:noFill/>
              <a:round/>
              <a:headEnd/>
              <a:tailEnd/>
            </a:ln>
          </p:spPr>
          <p:txBody>
            <a:bodyPr/>
            <a:lstStyle/>
            <a:p>
              <a:endParaRPr lang="hu-HU"/>
            </a:p>
          </p:txBody>
        </p:sp>
        <p:sp>
          <p:nvSpPr>
            <p:cNvPr id="37053" name="Freeform 325"/>
            <p:cNvSpPr>
              <a:spLocks/>
            </p:cNvSpPr>
            <p:nvPr/>
          </p:nvSpPr>
          <p:spPr bwMode="auto">
            <a:xfrm>
              <a:off x="4083" y="255"/>
              <a:ext cx="60" cy="30"/>
            </a:xfrm>
            <a:custGeom>
              <a:avLst/>
              <a:gdLst>
                <a:gd name="T0" fmla="*/ 48 w 48"/>
                <a:gd name="T1" fmla="*/ 0 h 23"/>
                <a:gd name="T2" fmla="*/ 9 w 48"/>
                <a:gd name="T3" fmla="*/ 3 h 23"/>
                <a:gd name="T4" fmla="*/ 0 w 48"/>
                <a:gd name="T5" fmla="*/ 23 h 23"/>
                <a:gd name="T6" fmla="*/ 0 60000 65536"/>
                <a:gd name="T7" fmla="*/ 0 60000 65536"/>
                <a:gd name="T8" fmla="*/ 0 60000 65536"/>
                <a:gd name="T9" fmla="*/ 0 w 48"/>
                <a:gd name="T10" fmla="*/ 0 h 23"/>
                <a:gd name="T11" fmla="*/ 48 w 48"/>
                <a:gd name="T12" fmla="*/ 23 h 23"/>
              </a:gdLst>
              <a:ahLst/>
              <a:cxnLst>
                <a:cxn ang="T6">
                  <a:pos x="T0" y="T1"/>
                </a:cxn>
                <a:cxn ang="T7">
                  <a:pos x="T2" y="T3"/>
                </a:cxn>
                <a:cxn ang="T8">
                  <a:pos x="T4" y="T5"/>
                </a:cxn>
              </a:cxnLst>
              <a:rect l="T9" t="T10" r="T11" b="T12"/>
              <a:pathLst>
                <a:path w="48" h="23">
                  <a:moveTo>
                    <a:pt x="48" y="0"/>
                  </a:moveTo>
                  <a:cubicBezTo>
                    <a:pt x="33" y="0"/>
                    <a:pt x="17" y="3"/>
                    <a:pt x="9" y="3"/>
                  </a:cubicBezTo>
                  <a:cubicBezTo>
                    <a:pt x="3" y="5"/>
                    <a:pt x="0" y="14"/>
                    <a:pt x="0" y="23"/>
                  </a:cubicBezTo>
                </a:path>
              </a:pathLst>
            </a:custGeom>
            <a:solidFill>
              <a:srgbClr val="EEB1D7"/>
            </a:solidFill>
            <a:ln w="9525">
              <a:noFill/>
              <a:round/>
              <a:headEnd/>
              <a:tailEnd/>
            </a:ln>
          </p:spPr>
          <p:txBody>
            <a:bodyPr/>
            <a:lstStyle/>
            <a:p>
              <a:endParaRPr lang="hu-HU"/>
            </a:p>
          </p:txBody>
        </p:sp>
        <p:sp>
          <p:nvSpPr>
            <p:cNvPr id="37054" name="Freeform 326"/>
            <p:cNvSpPr>
              <a:spLocks/>
            </p:cNvSpPr>
            <p:nvPr/>
          </p:nvSpPr>
          <p:spPr bwMode="auto">
            <a:xfrm>
              <a:off x="4090" y="197"/>
              <a:ext cx="76" cy="28"/>
            </a:xfrm>
            <a:custGeom>
              <a:avLst/>
              <a:gdLst>
                <a:gd name="T0" fmla="*/ 61 w 61"/>
                <a:gd name="T1" fmla="*/ 11 h 21"/>
                <a:gd name="T2" fmla="*/ 16 w 61"/>
                <a:gd name="T3" fmla="*/ 0 h 21"/>
                <a:gd name="T4" fmla="*/ 0 w 61"/>
                <a:gd name="T5" fmla="*/ 21 h 21"/>
                <a:gd name="T6" fmla="*/ 0 60000 65536"/>
                <a:gd name="T7" fmla="*/ 0 60000 65536"/>
                <a:gd name="T8" fmla="*/ 0 60000 65536"/>
                <a:gd name="T9" fmla="*/ 0 w 61"/>
                <a:gd name="T10" fmla="*/ 0 h 21"/>
                <a:gd name="T11" fmla="*/ 61 w 61"/>
                <a:gd name="T12" fmla="*/ 21 h 21"/>
              </a:gdLst>
              <a:ahLst/>
              <a:cxnLst>
                <a:cxn ang="T6">
                  <a:pos x="T0" y="T1"/>
                </a:cxn>
                <a:cxn ang="T7">
                  <a:pos x="T2" y="T3"/>
                </a:cxn>
                <a:cxn ang="T8">
                  <a:pos x="T4" y="T5"/>
                </a:cxn>
              </a:cxnLst>
              <a:rect l="T9" t="T10" r="T11" b="T12"/>
              <a:pathLst>
                <a:path w="61" h="21">
                  <a:moveTo>
                    <a:pt x="61" y="11"/>
                  </a:moveTo>
                  <a:cubicBezTo>
                    <a:pt x="41" y="7"/>
                    <a:pt x="23" y="2"/>
                    <a:pt x="16" y="0"/>
                  </a:cubicBezTo>
                  <a:cubicBezTo>
                    <a:pt x="7" y="1"/>
                    <a:pt x="1" y="11"/>
                    <a:pt x="0" y="21"/>
                  </a:cubicBezTo>
                </a:path>
              </a:pathLst>
            </a:custGeom>
            <a:solidFill>
              <a:srgbClr val="EEB1D7"/>
            </a:solidFill>
            <a:ln w="9525">
              <a:noFill/>
              <a:round/>
              <a:headEnd/>
              <a:tailEnd/>
            </a:ln>
          </p:spPr>
          <p:txBody>
            <a:bodyPr/>
            <a:lstStyle/>
            <a:p>
              <a:endParaRPr lang="hu-HU"/>
            </a:p>
          </p:txBody>
        </p:sp>
        <p:sp>
          <p:nvSpPr>
            <p:cNvPr id="37055" name="Freeform 327"/>
            <p:cNvSpPr>
              <a:spLocks/>
            </p:cNvSpPr>
            <p:nvPr/>
          </p:nvSpPr>
          <p:spPr bwMode="auto">
            <a:xfrm>
              <a:off x="4075" y="192"/>
              <a:ext cx="91" cy="116"/>
            </a:xfrm>
            <a:custGeom>
              <a:avLst/>
              <a:gdLst>
                <a:gd name="T0" fmla="*/ 73 w 73"/>
                <a:gd name="T1" fmla="*/ 11 h 87"/>
                <a:gd name="T2" fmla="*/ 28 w 73"/>
                <a:gd name="T3" fmla="*/ 0 h 87"/>
                <a:gd name="T4" fmla="*/ 17 w 73"/>
                <a:gd name="T5" fmla="*/ 36 h 87"/>
                <a:gd name="T6" fmla="*/ 53 w 73"/>
                <a:gd name="T7" fmla="*/ 45 h 87"/>
                <a:gd name="T8" fmla="*/ 15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3" y="7"/>
                    <a:pt x="35" y="2"/>
                    <a:pt x="28" y="0"/>
                  </a:cubicBezTo>
                  <a:cubicBezTo>
                    <a:pt x="14" y="1"/>
                    <a:pt x="6" y="25"/>
                    <a:pt x="17" y="36"/>
                  </a:cubicBezTo>
                  <a:cubicBezTo>
                    <a:pt x="27" y="39"/>
                    <a:pt x="53" y="45"/>
                    <a:pt x="53" y="45"/>
                  </a:cubicBezTo>
                  <a:cubicBezTo>
                    <a:pt x="39" y="45"/>
                    <a:pt x="22" y="46"/>
                    <a:pt x="15" y="46"/>
                  </a:cubicBezTo>
                  <a:cubicBezTo>
                    <a:pt x="2" y="50"/>
                    <a:pt x="0" y="82"/>
                    <a:pt x="18" y="85"/>
                  </a:cubicBezTo>
                  <a:cubicBezTo>
                    <a:pt x="35" y="86"/>
                    <a:pt x="56" y="86"/>
                    <a:pt x="73" y="87"/>
                  </a:cubicBezTo>
                  <a:cubicBezTo>
                    <a:pt x="73" y="61"/>
                    <a:pt x="73" y="34"/>
                    <a:pt x="73" y="11"/>
                  </a:cubicBezTo>
                  <a:close/>
                </a:path>
              </a:pathLst>
            </a:custGeom>
            <a:solidFill>
              <a:srgbClr val="A5C7E0"/>
            </a:solidFill>
            <a:ln w="9525">
              <a:noFill/>
              <a:round/>
              <a:headEnd/>
              <a:tailEnd/>
            </a:ln>
          </p:spPr>
          <p:txBody>
            <a:bodyPr/>
            <a:lstStyle/>
            <a:p>
              <a:endParaRPr lang="hu-HU"/>
            </a:p>
          </p:txBody>
        </p:sp>
        <p:sp>
          <p:nvSpPr>
            <p:cNvPr id="37056" name="Freeform 328"/>
            <p:cNvSpPr>
              <a:spLocks/>
            </p:cNvSpPr>
            <p:nvPr/>
          </p:nvSpPr>
          <p:spPr bwMode="auto">
            <a:xfrm>
              <a:off x="4314" y="-3"/>
              <a:ext cx="408" cy="647"/>
            </a:xfrm>
            <a:custGeom>
              <a:avLst/>
              <a:gdLst>
                <a:gd name="T0" fmla="*/ 257 w 326"/>
                <a:gd name="T1" fmla="*/ 70 h 485"/>
                <a:gd name="T2" fmla="*/ 239 w 326"/>
                <a:gd name="T3" fmla="*/ 56 h 485"/>
                <a:gd name="T4" fmla="*/ 242 w 326"/>
                <a:gd name="T5" fmla="*/ 35 h 485"/>
                <a:gd name="T6" fmla="*/ 208 w 326"/>
                <a:gd name="T7" fmla="*/ 20 h 485"/>
                <a:gd name="T8" fmla="*/ 195 w 326"/>
                <a:gd name="T9" fmla="*/ 38 h 485"/>
                <a:gd name="T10" fmla="*/ 193 w 326"/>
                <a:gd name="T11" fmla="*/ 11 h 485"/>
                <a:gd name="T12" fmla="*/ 160 w 326"/>
                <a:gd name="T13" fmla="*/ 10 h 485"/>
                <a:gd name="T14" fmla="*/ 134 w 326"/>
                <a:gd name="T15" fmla="*/ 49 h 485"/>
                <a:gd name="T16" fmla="*/ 124 w 326"/>
                <a:gd name="T17" fmla="*/ 25 h 485"/>
                <a:gd name="T18" fmla="*/ 88 w 326"/>
                <a:gd name="T19" fmla="*/ 34 h 485"/>
                <a:gd name="T20" fmla="*/ 81 w 326"/>
                <a:gd name="T21" fmla="*/ 66 h 485"/>
                <a:gd name="T22" fmla="*/ 75 w 326"/>
                <a:gd name="T23" fmla="*/ 76 h 485"/>
                <a:gd name="T24" fmla="*/ 2 w 326"/>
                <a:gd name="T25" fmla="*/ 226 h 485"/>
                <a:gd name="T26" fmla="*/ 12 w 326"/>
                <a:gd name="T27" fmla="*/ 348 h 485"/>
                <a:gd name="T28" fmla="*/ 12 w 326"/>
                <a:gd name="T29" fmla="*/ 349 h 485"/>
                <a:gd name="T30" fmla="*/ 40 w 326"/>
                <a:gd name="T31" fmla="*/ 392 h 485"/>
                <a:gd name="T32" fmla="*/ 44 w 326"/>
                <a:gd name="T33" fmla="*/ 440 h 485"/>
                <a:gd name="T34" fmla="*/ 41 w 326"/>
                <a:gd name="T35" fmla="*/ 436 h 485"/>
                <a:gd name="T36" fmla="*/ 106 w 326"/>
                <a:gd name="T37" fmla="*/ 479 h 485"/>
                <a:gd name="T38" fmla="*/ 108 w 326"/>
                <a:gd name="T39" fmla="*/ 478 h 485"/>
                <a:gd name="T40" fmla="*/ 108 w 326"/>
                <a:gd name="T41" fmla="*/ 433 h 485"/>
                <a:gd name="T42" fmla="*/ 132 w 326"/>
                <a:gd name="T43" fmla="*/ 323 h 485"/>
                <a:gd name="T44" fmla="*/ 146 w 326"/>
                <a:gd name="T45" fmla="*/ 286 h 485"/>
                <a:gd name="T46" fmla="*/ 146 w 326"/>
                <a:gd name="T47" fmla="*/ 286 h 485"/>
                <a:gd name="T48" fmla="*/ 146 w 326"/>
                <a:gd name="T49" fmla="*/ 285 h 485"/>
                <a:gd name="T50" fmla="*/ 141 w 326"/>
                <a:gd name="T51" fmla="*/ 262 h 485"/>
                <a:gd name="T52" fmla="*/ 139 w 326"/>
                <a:gd name="T53" fmla="*/ 262 h 485"/>
                <a:gd name="T54" fmla="*/ 165 w 326"/>
                <a:gd name="T55" fmla="*/ 163 h 485"/>
                <a:gd name="T56" fmla="*/ 165 w 326"/>
                <a:gd name="T57" fmla="*/ 164 h 485"/>
                <a:gd name="T58" fmla="*/ 199 w 326"/>
                <a:gd name="T59" fmla="*/ 168 h 485"/>
                <a:gd name="T60" fmla="*/ 199 w 326"/>
                <a:gd name="T61" fmla="*/ 169 h 485"/>
                <a:gd name="T62" fmla="*/ 200 w 326"/>
                <a:gd name="T63" fmla="*/ 168 h 485"/>
                <a:gd name="T64" fmla="*/ 244 w 326"/>
                <a:gd name="T65" fmla="*/ 167 h 485"/>
                <a:gd name="T66" fmla="*/ 326 w 326"/>
                <a:gd name="T67" fmla="*/ 166 h 485"/>
                <a:gd name="T68" fmla="*/ 257 w 326"/>
                <a:gd name="T69" fmla="*/ 70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485"/>
                <a:gd name="T107" fmla="*/ 326 w 326"/>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485">
                  <a:moveTo>
                    <a:pt x="257" y="70"/>
                  </a:moveTo>
                  <a:cubicBezTo>
                    <a:pt x="253" y="68"/>
                    <a:pt x="240" y="59"/>
                    <a:pt x="239" y="56"/>
                  </a:cubicBezTo>
                  <a:cubicBezTo>
                    <a:pt x="238" y="54"/>
                    <a:pt x="236" y="48"/>
                    <a:pt x="242" y="35"/>
                  </a:cubicBezTo>
                  <a:cubicBezTo>
                    <a:pt x="247" y="18"/>
                    <a:pt x="219" y="3"/>
                    <a:pt x="208" y="20"/>
                  </a:cubicBezTo>
                  <a:cubicBezTo>
                    <a:pt x="205" y="25"/>
                    <a:pt x="203" y="27"/>
                    <a:pt x="195" y="38"/>
                  </a:cubicBezTo>
                  <a:cubicBezTo>
                    <a:pt x="195" y="38"/>
                    <a:pt x="196" y="15"/>
                    <a:pt x="193" y="11"/>
                  </a:cubicBezTo>
                  <a:cubicBezTo>
                    <a:pt x="184" y="0"/>
                    <a:pt x="166" y="3"/>
                    <a:pt x="160" y="10"/>
                  </a:cubicBezTo>
                  <a:cubicBezTo>
                    <a:pt x="155" y="16"/>
                    <a:pt x="159" y="47"/>
                    <a:pt x="134" y="49"/>
                  </a:cubicBezTo>
                  <a:cubicBezTo>
                    <a:pt x="122" y="48"/>
                    <a:pt x="123" y="34"/>
                    <a:pt x="124" y="25"/>
                  </a:cubicBezTo>
                  <a:cubicBezTo>
                    <a:pt x="124" y="17"/>
                    <a:pt x="91" y="15"/>
                    <a:pt x="88" y="34"/>
                  </a:cubicBezTo>
                  <a:cubicBezTo>
                    <a:pt x="86" y="45"/>
                    <a:pt x="85" y="56"/>
                    <a:pt x="81" y="66"/>
                  </a:cubicBezTo>
                  <a:cubicBezTo>
                    <a:pt x="81" y="69"/>
                    <a:pt x="76" y="75"/>
                    <a:pt x="75" y="76"/>
                  </a:cubicBezTo>
                  <a:cubicBezTo>
                    <a:pt x="8" y="128"/>
                    <a:pt x="2" y="165"/>
                    <a:pt x="2" y="226"/>
                  </a:cubicBezTo>
                  <a:cubicBezTo>
                    <a:pt x="2" y="251"/>
                    <a:pt x="0" y="301"/>
                    <a:pt x="12" y="348"/>
                  </a:cubicBezTo>
                  <a:cubicBezTo>
                    <a:pt x="12" y="349"/>
                    <a:pt x="12" y="349"/>
                    <a:pt x="12" y="349"/>
                  </a:cubicBezTo>
                  <a:cubicBezTo>
                    <a:pt x="20" y="362"/>
                    <a:pt x="27" y="377"/>
                    <a:pt x="40" y="392"/>
                  </a:cubicBezTo>
                  <a:cubicBezTo>
                    <a:pt x="48" y="401"/>
                    <a:pt x="47" y="419"/>
                    <a:pt x="44" y="440"/>
                  </a:cubicBezTo>
                  <a:cubicBezTo>
                    <a:pt x="43" y="439"/>
                    <a:pt x="42" y="438"/>
                    <a:pt x="41" y="436"/>
                  </a:cubicBezTo>
                  <a:cubicBezTo>
                    <a:pt x="62" y="462"/>
                    <a:pt x="95" y="485"/>
                    <a:pt x="106" y="479"/>
                  </a:cubicBezTo>
                  <a:cubicBezTo>
                    <a:pt x="107" y="479"/>
                    <a:pt x="108" y="478"/>
                    <a:pt x="108" y="478"/>
                  </a:cubicBezTo>
                  <a:cubicBezTo>
                    <a:pt x="108" y="433"/>
                    <a:pt x="108" y="433"/>
                    <a:pt x="108" y="433"/>
                  </a:cubicBezTo>
                  <a:cubicBezTo>
                    <a:pt x="109" y="398"/>
                    <a:pt x="116" y="359"/>
                    <a:pt x="132" y="323"/>
                  </a:cubicBezTo>
                  <a:cubicBezTo>
                    <a:pt x="139" y="307"/>
                    <a:pt x="143" y="295"/>
                    <a:pt x="146" y="286"/>
                  </a:cubicBezTo>
                  <a:cubicBezTo>
                    <a:pt x="146" y="286"/>
                    <a:pt x="146" y="286"/>
                    <a:pt x="146" y="286"/>
                  </a:cubicBezTo>
                  <a:cubicBezTo>
                    <a:pt x="146" y="286"/>
                    <a:pt x="146" y="286"/>
                    <a:pt x="146" y="285"/>
                  </a:cubicBezTo>
                  <a:cubicBezTo>
                    <a:pt x="149" y="272"/>
                    <a:pt x="147" y="266"/>
                    <a:pt x="141" y="262"/>
                  </a:cubicBezTo>
                  <a:cubicBezTo>
                    <a:pt x="139" y="262"/>
                    <a:pt x="139" y="262"/>
                    <a:pt x="139" y="262"/>
                  </a:cubicBezTo>
                  <a:cubicBezTo>
                    <a:pt x="125" y="201"/>
                    <a:pt x="145" y="172"/>
                    <a:pt x="165" y="163"/>
                  </a:cubicBezTo>
                  <a:cubicBezTo>
                    <a:pt x="165" y="164"/>
                    <a:pt x="165" y="164"/>
                    <a:pt x="165" y="164"/>
                  </a:cubicBezTo>
                  <a:cubicBezTo>
                    <a:pt x="173" y="167"/>
                    <a:pt x="184" y="168"/>
                    <a:pt x="199" y="168"/>
                  </a:cubicBezTo>
                  <a:cubicBezTo>
                    <a:pt x="199" y="169"/>
                    <a:pt x="199" y="169"/>
                    <a:pt x="199" y="169"/>
                  </a:cubicBezTo>
                  <a:cubicBezTo>
                    <a:pt x="200" y="168"/>
                    <a:pt x="200" y="168"/>
                    <a:pt x="200" y="168"/>
                  </a:cubicBezTo>
                  <a:cubicBezTo>
                    <a:pt x="211" y="169"/>
                    <a:pt x="226" y="168"/>
                    <a:pt x="244" y="167"/>
                  </a:cubicBezTo>
                  <a:cubicBezTo>
                    <a:pt x="268" y="165"/>
                    <a:pt x="297" y="165"/>
                    <a:pt x="326" y="166"/>
                  </a:cubicBezTo>
                  <a:cubicBezTo>
                    <a:pt x="315" y="126"/>
                    <a:pt x="293" y="92"/>
                    <a:pt x="257" y="70"/>
                  </a:cubicBezTo>
                  <a:close/>
                </a:path>
              </a:pathLst>
            </a:custGeom>
            <a:solidFill>
              <a:srgbClr val="F79374"/>
            </a:solidFill>
            <a:ln w="9525">
              <a:noFill/>
              <a:round/>
              <a:headEnd/>
              <a:tailEnd/>
            </a:ln>
          </p:spPr>
          <p:txBody>
            <a:bodyPr/>
            <a:lstStyle/>
            <a:p>
              <a:endParaRPr lang="hu-HU"/>
            </a:p>
          </p:txBody>
        </p:sp>
        <p:sp>
          <p:nvSpPr>
            <p:cNvPr id="37057" name="Freeform 329"/>
            <p:cNvSpPr>
              <a:spLocks/>
            </p:cNvSpPr>
            <p:nvPr/>
          </p:nvSpPr>
          <p:spPr bwMode="auto">
            <a:xfrm>
              <a:off x="4204" y="596"/>
              <a:ext cx="661" cy="567"/>
            </a:xfrm>
            <a:custGeom>
              <a:avLst/>
              <a:gdLst>
                <a:gd name="T0" fmla="*/ 2 w 529"/>
                <a:gd name="T1" fmla="*/ 0 h 425"/>
                <a:gd name="T2" fmla="*/ 2 w 529"/>
                <a:gd name="T3" fmla="*/ 0 h 425"/>
                <a:gd name="T4" fmla="*/ 2 w 529"/>
                <a:gd name="T5" fmla="*/ 1 h 425"/>
                <a:gd name="T6" fmla="*/ 69 w 529"/>
                <a:gd name="T7" fmla="*/ 155 h 425"/>
                <a:gd name="T8" fmla="*/ 85 w 529"/>
                <a:gd name="T9" fmla="*/ 211 h 425"/>
                <a:gd name="T10" fmla="*/ 334 w 529"/>
                <a:gd name="T11" fmla="*/ 391 h 425"/>
                <a:gd name="T12" fmla="*/ 529 w 529"/>
                <a:gd name="T13" fmla="*/ 374 h 425"/>
                <a:gd name="T14" fmla="*/ 0 60000 65536"/>
                <a:gd name="T15" fmla="*/ 0 60000 65536"/>
                <a:gd name="T16" fmla="*/ 0 60000 65536"/>
                <a:gd name="T17" fmla="*/ 0 60000 65536"/>
                <a:gd name="T18" fmla="*/ 0 60000 65536"/>
                <a:gd name="T19" fmla="*/ 0 60000 65536"/>
                <a:gd name="T20" fmla="*/ 0 60000 65536"/>
                <a:gd name="T21" fmla="*/ 0 w 529"/>
                <a:gd name="T22" fmla="*/ 0 h 425"/>
                <a:gd name="T23" fmla="*/ 529 w 529"/>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425">
                  <a:moveTo>
                    <a:pt x="2" y="0"/>
                  </a:moveTo>
                  <a:cubicBezTo>
                    <a:pt x="2" y="0"/>
                    <a:pt x="2" y="0"/>
                    <a:pt x="2" y="0"/>
                  </a:cubicBezTo>
                  <a:cubicBezTo>
                    <a:pt x="2" y="0"/>
                    <a:pt x="2" y="1"/>
                    <a:pt x="2" y="1"/>
                  </a:cubicBezTo>
                  <a:cubicBezTo>
                    <a:pt x="0" y="41"/>
                    <a:pt x="32" y="132"/>
                    <a:pt x="69" y="155"/>
                  </a:cubicBezTo>
                  <a:cubicBezTo>
                    <a:pt x="102" y="175"/>
                    <a:pt x="70" y="182"/>
                    <a:pt x="85" y="211"/>
                  </a:cubicBezTo>
                  <a:cubicBezTo>
                    <a:pt x="104" y="246"/>
                    <a:pt x="189" y="355"/>
                    <a:pt x="334" y="391"/>
                  </a:cubicBezTo>
                  <a:cubicBezTo>
                    <a:pt x="472" y="425"/>
                    <a:pt x="503" y="387"/>
                    <a:pt x="529" y="374"/>
                  </a:cubicBezTo>
                </a:path>
              </a:pathLst>
            </a:custGeom>
            <a:noFill/>
            <a:ln w="7938" cap="flat">
              <a:solidFill>
                <a:srgbClr val="F3AEB8"/>
              </a:solidFill>
              <a:prstDash val="solid"/>
              <a:miter lim="800000"/>
              <a:headEnd/>
              <a:tailEnd/>
            </a:ln>
          </p:spPr>
          <p:txBody>
            <a:bodyPr/>
            <a:lstStyle/>
            <a:p>
              <a:endParaRPr lang="hu-HU"/>
            </a:p>
          </p:txBody>
        </p:sp>
        <p:sp>
          <p:nvSpPr>
            <p:cNvPr id="37058" name="Freeform 330"/>
            <p:cNvSpPr>
              <a:spLocks/>
            </p:cNvSpPr>
            <p:nvPr/>
          </p:nvSpPr>
          <p:spPr bwMode="auto">
            <a:xfrm>
              <a:off x="4195" y="487"/>
              <a:ext cx="397" cy="162"/>
            </a:xfrm>
            <a:custGeom>
              <a:avLst/>
              <a:gdLst>
                <a:gd name="T0" fmla="*/ 317 w 317"/>
                <a:gd name="T1" fmla="*/ 24 h 122"/>
                <a:gd name="T2" fmla="*/ 275 w 317"/>
                <a:gd name="T3" fmla="*/ 3 h 122"/>
                <a:gd name="T4" fmla="*/ 224 w 317"/>
                <a:gd name="T5" fmla="*/ 11 h 122"/>
                <a:gd name="T6" fmla="*/ 222 w 317"/>
                <a:gd name="T7" fmla="*/ 13 h 122"/>
                <a:gd name="T8" fmla="*/ 218 w 317"/>
                <a:gd name="T9" fmla="*/ 56 h 122"/>
                <a:gd name="T10" fmla="*/ 201 w 317"/>
                <a:gd name="T11" fmla="*/ 116 h 122"/>
                <a:gd name="T12" fmla="*/ 126 w 317"/>
                <a:gd name="T13" fmla="*/ 61 h 122"/>
                <a:gd name="T14" fmla="*/ 125 w 317"/>
                <a:gd name="T15" fmla="*/ 60 h 122"/>
                <a:gd name="T16" fmla="*/ 61 w 317"/>
                <a:gd name="T17" fmla="*/ 42 h 122"/>
                <a:gd name="T18" fmla="*/ 0 w 317"/>
                <a:gd name="T19" fmla="*/ 91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
                <a:gd name="T31" fmla="*/ 0 h 122"/>
                <a:gd name="T32" fmla="*/ 317 w 317"/>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 h="122">
                  <a:moveTo>
                    <a:pt x="317" y="24"/>
                  </a:moveTo>
                  <a:cubicBezTo>
                    <a:pt x="308" y="12"/>
                    <a:pt x="293" y="7"/>
                    <a:pt x="275" y="3"/>
                  </a:cubicBezTo>
                  <a:cubicBezTo>
                    <a:pt x="256" y="0"/>
                    <a:pt x="237" y="3"/>
                    <a:pt x="224" y="11"/>
                  </a:cubicBezTo>
                  <a:cubicBezTo>
                    <a:pt x="223" y="11"/>
                    <a:pt x="223" y="12"/>
                    <a:pt x="222" y="13"/>
                  </a:cubicBezTo>
                  <a:cubicBezTo>
                    <a:pt x="218" y="19"/>
                    <a:pt x="221" y="33"/>
                    <a:pt x="218" y="56"/>
                  </a:cubicBezTo>
                  <a:cubicBezTo>
                    <a:pt x="216" y="75"/>
                    <a:pt x="220" y="105"/>
                    <a:pt x="201" y="116"/>
                  </a:cubicBezTo>
                  <a:cubicBezTo>
                    <a:pt x="187" y="122"/>
                    <a:pt x="146" y="91"/>
                    <a:pt x="126" y="61"/>
                  </a:cubicBezTo>
                  <a:cubicBezTo>
                    <a:pt x="126" y="61"/>
                    <a:pt x="126" y="61"/>
                    <a:pt x="125" y="60"/>
                  </a:cubicBezTo>
                  <a:cubicBezTo>
                    <a:pt x="101" y="36"/>
                    <a:pt x="90" y="35"/>
                    <a:pt x="61" y="42"/>
                  </a:cubicBezTo>
                  <a:cubicBezTo>
                    <a:pt x="29" y="51"/>
                    <a:pt x="5" y="70"/>
                    <a:pt x="0" y="91"/>
                  </a:cubicBezTo>
                </a:path>
              </a:pathLst>
            </a:custGeom>
            <a:noFill/>
            <a:ln w="7938" cap="flat">
              <a:solidFill>
                <a:srgbClr val="F3AEB8"/>
              </a:solidFill>
              <a:prstDash val="solid"/>
              <a:miter lim="800000"/>
              <a:headEnd/>
              <a:tailEnd/>
            </a:ln>
          </p:spPr>
          <p:txBody>
            <a:bodyPr/>
            <a:lstStyle/>
            <a:p>
              <a:endParaRPr lang="hu-HU"/>
            </a:p>
          </p:txBody>
        </p:sp>
        <p:sp>
          <p:nvSpPr>
            <p:cNvPr id="37059" name="Freeform 331"/>
            <p:cNvSpPr>
              <a:spLocks/>
            </p:cNvSpPr>
            <p:nvPr/>
          </p:nvSpPr>
          <p:spPr bwMode="auto">
            <a:xfrm>
              <a:off x="4584" y="624"/>
              <a:ext cx="201" cy="389"/>
            </a:xfrm>
            <a:custGeom>
              <a:avLst/>
              <a:gdLst>
                <a:gd name="T0" fmla="*/ 6 w 161"/>
                <a:gd name="T1" fmla="*/ 34 h 292"/>
                <a:gd name="T2" fmla="*/ 11 w 161"/>
                <a:gd name="T3" fmla="*/ 49 h 292"/>
                <a:gd name="T4" fmla="*/ 19 w 161"/>
                <a:gd name="T5" fmla="*/ 66 h 292"/>
                <a:gd name="T6" fmla="*/ 23 w 161"/>
                <a:gd name="T7" fmla="*/ 76 h 292"/>
                <a:gd name="T8" fmla="*/ 36 w 161"/>
                <a:gd name="T9" fmla="*/ 105 h 292"/>
                <a:gd name="T10" fmla="*/ 47 w 161"/>
                <a:gd name="T11" fmla="*/ 125 h 292"/>
                <a:gd name="T12" fmla="*/ 48 w 161"/>
                <a:gd name="T13" fmla="*/ 133 h 292"/>
                <a:gd name="T14" fmla="*/ 55 w 161"/>
                <a:gd name="T15" fmla="*/ 152 h 292"/>
                <a:gd name="T16" fmla="*/ 66 w 161"/>
                <a:gd name="T17" fmla="*/ 179 h 292"/>
                <a:gd name="T18" fmla="*/ 67 w 161"/>
                <a:gd name="T19" fmla="*/ 182 h 292"/>
                <a:gd name="T20" fmla="*/ 69 w 161"/>
                <a:gd name="T21" fmla="*/ 187 h 292"/>
                <a:gd name="T22" fmla="*/ 78 w 161"/>
                <a:gd name="T23" fmla="*/ 204 h 292"/>
                <a:gd name="T24" fmla="*/ 91 w 161"/>
                <a:gd name="T25" fmla="*/ 233 h 292"/>
                <a:gd name="T26" fmla="*/ 93 w 161"/>
                <a:gd name="T27" fmla="*/ 241 h 292"/>
                <a:gd name="T28" fmla="*/ 100 w 161"/>
                <a:gd name="T29" fmla="*/ 253 h 292"/>
                <a:gd name="T30" fmla="*/ 108 w 161"/>
                <a:gd name="T31" fmla="*/ 263 h 292"/>
                <a:gd name="T32" fmla="*/ 116 w 161"/>
                <a:gd name="T33" fmla="*/ 273 h 292"/>
                <a:gd name="T34" fmla="*/ 119 w 161"/>
                <a:gd name="T35" fmla="*/ 278 h 292"/>
                <a:gd name="T36" fmla="*/ 161 w 161"/>
                <a:gd name="T37" fmla="*/ 291 h 292"/>
                <a:gd name="T38" fmla="*/ 161 w 161"/>
                <a:gd name="T39" fmla="*/ 291 h 292"/>
                <a:gd name="T40" fmla="*/ 124 w 161"/>
                <a:gd name="T41" fmla="*/ 276 h 292"/>
                <a:gd name="T42" fmla="*/ 120 w 161"/>
                <a:gd name="T43" fmla="*/ 269 h 292"/>
                <a:gd name="T44" fmla="*/ 112 w 161"/>
                <a:gd name="T45" fmla="*/ 260 h 292"/>
                <a:gd name="T46" fmla="*/ 104 w 161"/>
                <a:gd name="T47" fmla="*/ 250 h 292"/>
                <a:gd name="T48" fmla="*/ 98 w 161"/>
                <a:gd name="T49" fmla="*/ 240 h 292"/>
                <a:gd name="T50" fmla="*/ 96 w 161"/>
                <a:gd name="T51" fmla="*/ 232 h 292"/>
                <a:gd name="T52" fmla="*/ 82 w 161"/>
                <a:gd name="T53" fmla="*/ 201 h 292"/>
                <a:gd name="T54" fmla="*/ 74 w 161"/>
                <a:gd name="T55" fmla="*/ 186 h 292"/>
                <a:gd name="T56" fmla="*/ 72 w 161"/>
                <a:gd name="T57" fmla="*/ 181 h 292"/>
                <a:gd name="T58" fmla="*/ 71 w 161"/>
                <a:gd name="T59" fmla="*/ 177 h 292"/>
                <a:gd name="T60" fmla="*/ 59 w 161"/>
                <a:gd name="T61" fmla="*/ 150 h 292"/>
                <a:gd name="T62" fmla="*/ 53 w 161"/>
                <a:gd name="T63" fmla="*/ 133 h 292"/>
                <a:gd name="T64" fmla="*/ 51 w 161"/>
                <a:gd name="T65" fmla="*/ 124 h 292"/>
                <a:gd name="T66" fmla="*/ 40 w 161"/>
                <a:gd name="T67" fmla="*/ 102 h 292"/>
                <a:gd name="T68" fmla="*/ 28 w 161"/>
                <a:gd name="T69" fmla="*/ 76 h 292"/>
                <a:gd name="T70" fmla="*/ 23 w 161"/>
                <a:gd name="T71" fmla="*/ 63 h 292"/>
                <a:gd name="T72" fmla="*/ 16 w 161"/>
                <a:gd name="T73" fmla="*/ 48 h 292"/>
                <a:gd name="T74" fmla="*/ 11 w 161"/>
                <a:gd name="T75" fmla="*/ 32 h 292"/>
                <a:gd name="T76" fmla="*/ 1 w 161"/>
                <a:gd name="T77" fmla="*/ 0 h 292"/>
                <a:gd name="T78" fmla="*/ 1 w 161"/>
                <a:gd name="T79" fmla="*/ 0 h 292"/>
                <a:gd name="T80" fmla="*/ 6 w 161"/>
                <a:gd name="T81" fmla="*/ 34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92"/>
                <a:gd name="T125" fmla="*/ 161 w 161"/>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92">
                  <a:moveTo>
                    <a:pt x="6" y="34"/>
                  </a:moveTo>
                  <a:cubicBezTo>
                    <a:pt x="8" y="38"/>
                    <a:pt x="10" y="43"/>
                    <a:pt x="11" y="49"/>
                  </a:cubicBezTo>
                  <a:cubicBezTo>
                    <a:pt x="13" y="59"/>
                    <a:pt x="16" y="63"/>
                    <a:pt x="19" y="66"/>
                  </a:cubicBezTo>
                  <a:cubicBezTo>
                    <a:pt x="21" y="68"/>
                    <a:pt x="22" y="70"/>
                    <a:pt x="23" y="76"/>
                  </a:cubicBezTo>
                  <a:cubicBezTo>
                    <a:pt x="23" y="84"/>
                    <a:pt x="30" y="94"/>
                    <a:pt x="36" y="105"/>
                  </a:cubicBezTo>
                  <a:cubicBezTo>
                    <a:pt x="41" y="112"/>
                    <a:pt x="45" y="120"/>
                    <a:pt x="47" y="125"/>
                  </a:cubicBezTo>
                  <a:cubicBezTo>
                    <a:pt x="48" y="133"/>
                    <a:pt x="48" y="133"/>
                    <a:pt x="48" y="133"/>
                  </a:cubicBezTo>
                  <a:cubicBezTo>
                    <a:pt x="49" y="138"/>
                    <a:pt x="49" y="142"/>
                    <a:pt x="55" y="152"/>
                  </a:cubicBezTo>
                  <a:cubicBezTo>
                    <a:pt x="62" y="166"/>
                    <a:pt x="64" y="171"/>
                    <a:pt x="66" y="179"/>
                  </a:cubicBezTo>
                  <a:cubicBezTo>
                    <a:pt x="67" y="182"/>
                    <a:pt x="67" y="182"/>
                    <a:pt x="67" y="182"/>
                  </a:cubicBezTo>
                  <a:cubicBezTo>
                    <a:pt x="69" y="187"/>
                    <a:pt x="69" y="187"/>
                    <a:pt x="69" y="187"/>
                  </a:cubicBezTo>
                  <a:cubicBezTo>
                    <a:pt x="70" y="193"/>
                    <a:pt x="71" y="195"/>
                    <a:pt x="78" y="204"/>
                  </a:cubicBezTo>
                  <a:cubicBezTo>
                    <a:pt x="84" y="212"/>
                    <a:pt x="88" y="223"/>
                    <a:pt x="91" y="233"/>
                  </a:cubicBezTo>
                  <a:cubicBezTo>
                    <a:pt x="93" y="241"/>
                    <a:pt x="93" y="241"/>
                    <a:pt x="93" y="241"/>
                  </a:cubicBezTo>
                  <a:cubicBezTo>
                    <a:pt x="96" y="248"/>
                    <a:pt x="98" y="250"/>
                    <a:pt x="100" y="253"/>
                  </a:cubicBezTo>
                  <a:cubicBezTo>
                    <a:pt x="102" y="255"/>
                    <a:pt x="105" y="257"/>
                    <a:pt x="108" y="263"/>
                  </a:cubicBezTo>
                  <a:cubicBezTo>
                    <a:pt x="113" y="270"/>
                    <a:pt x="115" y="272"/>
                    <a:pt x="116" y="273"/>
                  </a:cubicBezTo>
                  <a:cubicBezTo>
                    <a:pt x="118" y="274"/>
                    <a:pt x="118" y="274"/>
                    <a:pt x="119" y="278"/>
                  </a:cubicBezTo>
                  <a:cubicBezTo>
                    <a:pt x="123" y="289"/>
                    <a:pt x="152" y="292"/>
                    <a:pt x="161" y="291"/>
                  </a:cubicBezTo>
                  <a:cubicBezTo>
                    <a:pt x="161" y="291"/>
                    <a:pt x="161" y="291"/>
                    <a:pt x="161" y="291"/>
                  </a:cubicBezTo>
                  <a:cubicBezTo>
                    <a:pt x="149" y="292"/>
                    <a:pt x="126" y="283"/>
                    <a:pt x="124" y="276"/>
                  </a:cubicBezTo>
                  <a:cubicBezTo>
                    <a:pt x="122" y="272"/>
                    <a:pt x="121" y="271"/>
                    <a:pt x="120" y="269"/>
                  </a:cubicBezTo>
                  <a:cubicBezTo>
                    <a:pt x="118" y="268"/>
                    <a:pt x="116" y="267"/>
                    <a:pt x="112" y="260"/>
                  </a:cubicBezTo>
                  <a:cubicBezTo>
                    <a:pt x="108" y="254"/>
                    <a:pt x="106" y="252"/>
                    <a:pt x="104" y="250"/>
                  </a:cubicBezTo>
                  <a:cubicBezTo>
                    <a:pt x="102" y="247"/>
                    <a:pt x="100" y="246"/>
                    <a:pt x="98" y="240"/>
                  </a:cubicBezTo>
                  <a:cubicBezTo>
                    <a:pt x="96" y="232"/>
                    <a:pt x="96" y="232"/>
                    <a:pt x="96" y="232"/>
                  </a:cubicBezTo>
                  <a:cubicBezTo>
                    <a:pt x="92" y="221"/>
                    <a:pt x="89" y="210"/>
                    <a:pt x="82" y="201"/>
                  </a:cubicBezTo>
                  <a:cubicBezTo>
                    <a:pt x="76" y="193"/>
                    <a:pt x="75" y="191"/>
                    <a:pt x="74" y="186"/>
                  </a:cubicBezTo>
                  <a:cubicBezTo>
                    <a:pt x="72" y="181"/>
                    <a:pt x="72" y="181"/>
                    <a:pt x="72" y="181"/>
                  </a:cubicBezTo>
                  <a:cubicBezTo>
                    <a:pt x="71" y="177"/>
                    <a:pt x="71" y="177"/>
                    <a:pt x="71" y="177"/>
                  </a:cubicBezTo>
                  <a:cubicBezTo>
                    <a:pt x="69" y="169"/>
                    <a:pt x="67" y="164"/>
                    <a:pt x="59" y="150"/>
                  </a:cubicBezTo>
                  <a:cubicBezTo>
                    <a:pt x="54" y="140"/>
                    <a:pt x="54" y="137"/>
                    <a:pt x="53" y="133"/>
                  </a:cubicBezTo>
                  <a:cubicBezTo>
                    <a:pt x="51" y="124"/>
                    <a:pt x="51" y="124"/>
                    <a:pt x="51" y="124"/>
                  </a:cubicBezTo>
                  <a:cubicBezTo>
                    <a:pt x="50" y="118"/>
                    <a:pt x="45" y="110"/>
                    <a:pt x="40" y="102"/>
                  </a:cubicBezTo>
                  <a:cubicBezTo>
                    <a:pt x="34" y="92"/>
                    <a:pt x="28" y="82"/>
                    <a:pt x="28" y="76"/>
                  </a:cubicBezTo>
                  <a:cubicBezTo>
                    <a:pt x="27" y="68"/>
                    <a:pt x="25" y="65"/>
                    <a:pt x="23" y="63"/>
                  </a:cubicBezTo>
                  <a:cubicBezTo>
                    <a:pt x="20" y="60"/>
                    <a:pt x="18" y="57"/>
                    <a:pt x="16" y="48"/>
                  </a:cubicBezTo>
                  <a:cubicBezTo>
                    <a:pt x="15" y="42"/>
                    <a:pt x="13" y="37"/>
                    <a:pt x="11" y="32"/>
                  </a:cubicBezTo>
                  <a:cubicBezTo>
                    <a:pt x="8" y="23"/>
                    <a:pt x="0" y="14"/>
                    <a:pt x="1" y="0"/>
                  </a:cubicBezTo>
                  <a:cubicBezTo>
                    <a:pt x="1" y="0"/>
                    <a:pt x="1" y="0"/>
                    <a:pt x="1" y="0"/>
                  </a:cubicBezTo>
                  <a:cubicBezTo>
                    <a:pt x="0" y="15"/>
                    <a:pt x="3" y="24"/>
                    <a:pt x="6" y="34"/>
                  </a:cubicBezTo>
                  <a:close/>
                </a:path>
              </a:pathLst>
            </a:custGeom>
            <a:solidFill>
              <a:srgbClr val="FFFFFF"/>
            </a:solidFill>
            <a:ln w="9525">
              <a:noFill/>
              <a:round/>
              <a:headEnd/>
              <a:tailEnd/>
            </a:ln>
          </p:spPr>
          <p:txBody>
            <a:bodyPr/>
            <a:lstStyle/>
            <a:p>
              <a:endParaRPr lang="hu-HU"/>
            </a:p>
          </p:txBody>
        </p:sp>
        <p:sp>
          <p:nvSpPr>
            <p:cNvPr id="37060" name="Freeform 332"/>
            <p:cNvSpPr>
              <a:spLocks/>
            </p:cNvSpPr>
            <p:nvPr/>
          </p:nvSpPr>
          <p:spPr bwMode="auto">
            <a:xfrm>
              <a:off x="4584" y="620"/>
              <a:ext cx="201" cy="393"/>
            </a:xfrm>
            <a:custGeom>
              <a:avLst/>
              <a:gdLst>
                <a:gd name="T0" fmla="*/ 10 w 161"/>
                <a:gd name="T1" fmla="*/ 32 h 295"/>
                <a:gd name="T2" fmla="*/ 17 w 161"/>
                <a:gd name="T3" fmla="*/ 50 h 295"/>
                <a:gd name="T4" fmla="*/ 25 w 161"/>
                <a:gd name="T5" fmla="*/ 66 h 295"/>
                <a:gd name="T6" fmla="*/ 29 w 161"/>
                <a:gd name="T7" fmla="*/ 76 h 295"/>
                <a:gd name="T8" fmla="*/ 42 w 161"/>
                <a:gd name="T9" fmla="*/ 105 h 295"/>
                <a:gd name="T10" fmla="*/ 53 w 161"/>
                <a:gd name="T11" fmla="*/ 125 h 295"/>
                <a:gd name="T12" fmla="*/ 54 w 161"/>
                <a:gd name="T13" fmla="*/ 134 h 295"/>
                <a:gd name="T14" fmla="*/ 61 w 161"/>
                <a:gd name="T15" fmla="*/ 153 h 295"/>
                <a:gd name="T16" fmla="*/ 72 w 161"/>
                <a:gd name="T17" fmla="*/ 179 h 295"/>
                <a:gd name="T18" fmla="*/ 73 w 161"/>
                <a:gd name="T19" fmla="*/ 183 h 295"/>
                <a:gd name="T20" fmla="*/ 75 w 161"/>
                <a:gd name="T21" fmla="*/ 187 h 295"/>
                <a:gd name="T22" fmla="*/ 84 w 161"/>
                <a:gd name="T23" fmla="*/ 205 h 295"/>
                <a:gd name="T24" fmla="*/ 97 w 161"/>
                <a:gd name="T25" fmla="*/ 234 h 295"/>
                <a:gd name="T26" fmla="*/ 99 w 161"/>
                <a:gd name="T27" fmla="*/ 242 h 295"/>
                <a:gd name="T28" fmla="*/ 106 w 161"/>
                <a:gd name="T29" fmla="*/ 254 h 295"/>
                <a:gd name="T30" fmla="*/ 114 w 161"/>
                <a:gd name="T31" fmla="*/ 264 h 295"/>
                <a:gd name="T32" fmla="*/ 123 w 161"/>
                <a:gd name="T33" fmla="*/ 274 h 295"/>
                <a:gd name="T34" fmla="*/ 125 w 161"/>
                <a:gd name="T35" fmla="*/ 279 h 295"/>
                <a:gd name="T36" fmla="*/ 161 w 161"/>
                <a:gd name="T37" fmla="*/ 294 h 295"/>
                <a:gd name="T38" fmla="*/ 161 w 161"/>
                <a:gd name="T39" fmla="*/ 294 h 295"/>
                <a:gd name="T40" fmla="*/ 130 w 161"/>
                <a:gd name="T41" fmla="*/ 277 h 295"/>
                <a:gd name="T42" fmla="*/ 126 w 161"/>
                <a:gd name="T43" fmla="*/ 270 h 295"/>
                <a:gd name="T44" fmla="*/ 118 w 161"/>
                <a:gd name="T45" fmla="*/ 261 h 295"/>
                <a:gd name="T46" fmla="*/ 110 w 161"/>
                <a:gd name="T47" fmla="*/ 250 h 295"/>
                <a:gd name="T48" fmla="*/ 104 w 161"/>
                <a:gd name="T49" fmla="*/ 240 h 295"/>
                <a:gd name="T50" fmla="*/ 102 w 161"/>
                <a:gd name="T51" fmla="*/ 232 h 295"/>
                <a:gd name="T52" fmla="*/ 88 w 161"/>
                <a:gd name="T53" fmla="*/ 202 h 295"/>
                <a:gd name="T54" fmla="*/ 80 w 161"/>
                <a:gd name="T55" fmla="*/ 186 h 295"/>
                <a:gd name="T56" fmla="*/ 78 w 161"/>
                <a:gd name="T57" fmla="*/ 181 h 295"/>
                <a:gd name="T58" fmla="*/ 77 w 161"/>
                <a:gd name="T59" fmla="*/ 178 h 295"/>
                <a:gd name="T60" fmla="*/ 66 w 161"/>
                <a:gd name="T61" fmla="*/ 151 h 295"/>
                <a:gd name="T62" fmla="*/ 59 w 161"/>
                <a:gd name="T63" fmla="*/ 133 h 295"/>
                <a:gd name="T64" fmla="*/ 57 w 161"/>
                <a:gd name="T65" fmla="*/ 124 h 295"/>
                <a:gd name="T66" fmla="*/ 46 w 161"/>
                <a:gd name="T67" fmla="*/ 103 h 295"/>
                <a:gd name="T68" fmla="*/ 34 w 161"/>
                <a:gd name="T69" fmla="*/ 76 h 295"/>
                <a:gd name="T70" fmla="*/ 29 w 161"/>
                <a:gd name="T71" fmla="*/ 63 h 295"/>
                <a:gd name="T72" fmla="*/ 22 w 161"/>
                <a:gd name="T73" fmla="*/ 49 h 295"/>
                <a:gd name="T74" fmla="*/ 14 w 161"/>
                <a:gd name="T75" fmla="*/ 29 h 295"/>
                <a:gd name="T76" fmla="*/ 1 w 161"/>
                <a:gd name="T77" fmla="*/ 0 h 295"/>
                <a:gd name="T78" fmla="*/ 1 w 161"/>
                <a:gd name="T79" fmla="*/ 0 h 295"/>
                <a:gd name="T80" fmla="*/ 10 w 161"/>
                <a:gd name="T81" fmla="*/ 32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295"/>
                <a:gd name="T125" fmla="*/ 161 w 161"/>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295">
                  <a:moveTo>
                    <a:pt x="10" y="32"/>
                  </a:moveTo>
                  <a:cubicBezTo>
                    <a:pt x="13" y="37"/>
                    <a:pt x="16" y="43"/>
                    <a:pt x="17" y="50"/>
                  </a:cubicBezTo>
                  <a:cubicBezTo>
                    <a:pt x="20" y="60"/>
                    <a:pt x="22" y="63"/>
                    <a:pt x="25" y="66"/>
                  </a:cubicBezTo>
                  <a:cubicBezTo>
                    <a:pt x="27" y="69"/>
                    <a:pt x="28" y="71"/>
                    <a:pt x="29" y="76"/>
                  </a:cubicBezTo>
                  <a:cubicBezTo>
                    <a:pt x="29" y="85"/>
                    <a:pt x="36" y="95"/>
                    <a:pt x="42" y="105"/>
                  </a:cubicBezTo>
                  <a:cubicBezTo>
                    <a:pt x="47" y="113"/>
                    <a:pt x="51" y="120"/>
                    <a:pt x="53" y="125"/>
                  </a:cubicBezTo>
                  <a:cubicBezTo>
                    <a:pt x="54" y="134"/>
                    <a:pt x="54" y="134"/>
                    <a:pt x="54" y="134"/>
                  </a:cubicBezTo>
                  <a:cubicBezTo>
                    <a:pt x="55" y="139"/>
                    <a:pt x="55" y="142"/>
                    <a:pt x="61" y="153"/>
                  </a:cubicBezTo>
                  <a:cubicBezTo>
                    <a:pt x="68" y="166"/>
                    <a:pt x="70" y="171"/>
                    <a:pt x="72" y="179"/>
                  </a:cubicBezTo>
                  <a:cubicBezTo>
                    <a:pt x="73" y="183"/>
                    <a:pt x="73" y="183"/>
                    <a:pt x="73" y="183"/>
                  </a:cubicBezTo>
                  <a:cubicBezTo>
                    <a:pt x="75" y="187"/>
                    <a:pt x="75" y="187"/>
                    <a:pt x="75" y="187"/>
                  </a:cubicBezTo>
                  <a:cubicBezTo>
                    <a:pt x="77" y="193"/>
                    <a:pt x="77" y="196"/>
                    <a:pt x="84" y="205"/>
                  </a:cubicBezTo>
                  <a:cubicBezTo>
                    <a:pt x="91" y="213"/>
                    <a:pt x="94" y="223"/>
                    <a:pt x="97" y="234"/>
                  </a:cubicBezTo>
                  <a:cubicBezTo>
                    <a:pt x="99" y="242"/>
                    <a:pt x="99" y="242"/>
                    <a:pt x="99" y="242"/>
                  </a:cubicBezTo>
                  <a:cubicBezTo>
                    <a:pt x="102" y="249"/>
                    <a:pt x="104" y="251"/>
                    <a:pt x="106" y="254"/>
                  </a:cubicBezTo>
                  <a:cubicBezTo>
                    <a:pt x="108" y="255"/>
                    <a:pt x="111" y="258"/>
                    <a:pt x="114" y="264"/>
                  </a:cubicBezTo>
                  <a:cubicBezTo>
                    <a:pt x="119" y="271"/>
                    <a:pt x="121" y="273"/>
                    <a:pt x="123" y="274"/>
                  </a:cubicBezTo>
                  <a:cubicBezTo>
                    <a:pt x="124" y="275"/>
                    <a:pt x="124" y="275"/>
                    <a:pt x="125" y="279"/>
                  </a:cubicBezTo>
                  <a:cubicBezTo>
                    <a:pt x="129" y="289"/>
                    <a:pt x="150" y="295"/>
                    <a:pt x="161" y="294"/>
                  </a:cubicBezTo>
                  <a:cubicBezTo>
                    <a:pt x="161" y="294"/>
                    <a:pt x="161" y="294"/>
                    <a:pt x="161" y="294"/>
                  </a:cubicBezTo>
                  <a:cubicBezTo>
                    <a:pt x="151" y="295"/>
                    <a:pt x="133" y="284"/>
                    <a:pt x="130" y="277"/>
                  </a:cubicBezTo>
                  <a:cubicBezTo>
                    <a:pt x="128" y="272"/>
                    <a:pt x="127" y="271"/>
                    <a:pt x="126" y="270"/>
                  </a:cubicBezTo>
                  <a:cubicBezTo>
                    <a:pt x="124" y="269"/>
                    <a:pt x="122" y="268"/>
                    <a:pt x="118" y="261"/>
                  </a:cubicBezTo>
                  <a:cubicBezTo>
                    <a:pt x="115" y="255"/>
                    <a:pt x="112" y="252"/>
                    <a:pt x="110" y="250"/>
                  </a:cubicBezTo>
                  <a:cubicBezTo>
                    <a:pt x="108" y="248"/>
                    <a:pt x="106" y="247"/>
                    <a:pt x="104" y="240"/>
                  </a:cubicBezTo>
                  <a:cubicBezTo>
                    <a:pt x="102" y="232"/>
                    <a:pt x="102" y="232"/>
                    <a:pt x="102" y="232"/>
                  </a:cubicBezTo>
                  <a:cubicBezTo>
                    <a:pt x="98" y="222"/>
                    <a:pt x="95" y="210"/>
                    <a:pt x="88" y="202"/>
                  </a:cubicBezTo>
                  <a:cubicBezTo>
                    <a:pt x="82" y="193"/>
                    <a:pt x="81" y="191"/>
                    <a:pt x="80" y="186"/>
                  </a:cubicBezTo>
                  <a:cubicBezTo>
                    <a:pt x="78" y="181"/>
                    <a:pt x="78" y="181"/>
                    <a:pt x="78" y="181"/>
                  </a:cubicBezTo>
                  <a:cubicBezTo>
                    <a:pt x="77" y="178"/>
                    <a:pt x="77" y="178"/>
                    <a:pt x="77" y="178"/>
                  </a:cubicBezTo>
                  <a:cubicBezTo>
                    <a:pt x="75" y="170"/>
                    <a:pt x="73" y="164"/>
                    <a:pt x="66" y="151"/>
                  </a:cubicBezTo>
                  <a:cubicBezTo>
                    <a:pt x="60" y="141"/>
                    <a:pt x="60" y="138"/>
                    <a:pt x="59" y="133"/>
                  </a:cubicBezTo>
                  <a:cubicBezTo>
                    <a:pt x="57" y="124"/>
                    <a:pt x="57" y="124"/>
                    <a:pt x="57" y="124"/>
                  </a:cubicBezTo>
                  <a:cubicBezTo>
                    <a:pt x="56" y="118"/>
                    <a:pt x="51" y="111"/>
                    <a:pt x="46" y="103"/>
                  </a:cubicBezTo>
                  <a:cubicBezTo>
                    <a:pt x="40" y="93"/>
                    <a:pt x="34" y="83"/>
                    <a:pt x="34" y="76"/>
                  </a:cubicBezTo>
                  <a:cubicBezTo>
                    <a:pt x="33" y="69"/>
                    <a:pt x="31" y="66"/>
                    <a:pt x="29" y="63"/>
                  </a:cubicBezTo>
                  <a:cubicBezTo>
                    <a:pt x="27" y="60"/>
                    <a:pt x="24" y="57"/>
                    <a:pt x="22" y="49"/>
                  </a:cubicBezTo>
                  <a:cubicBezTo>
                    <a:pt x="20" y="41"/>
                    <a:pt x="17" y="35"/>
                    <a:pt x="14" y="29"/>
                  </a:cubicBezTo>
                  <a:cubicBezTo>
                    <a:pt x="9" y="21"/>
                    <a:pt x="0" y="12"/>
                    <a:pt x="1" y="0"/>
                  </a:cubicBezTo>
                  <a:cubicBezTo>
                    <a:pt x="1" y="0"/>
                    <a:pt x="1" y="0"/>
                    <a:pt x="1" y="0"/>
                  </a:cubicBezTo>
                  <a:cubicBezTo>
                    <a:pt x="0" y="14"/>
                    <a:pt x="5" y="23"/>
                    <a:pt x="10" y="32"/>
                  </a:cubicBezTo>
                  <a:close/>
                </a:path>
              </a:pathLst>
            </a:custGeom>
            <a:solidFill>
              <a:srgbClr val="F3AEB8"/>
            </a:solidFill>
            <a:ln w="9525">
              <a:noFill/>
              <a:round/>
              <a:headEnd/>
              <a:tailEnd/>
            </a:ln>
          </p:spPr>
          <p:txBody>
            <a:bodyPr/>
            <a:lstStyle/>
            <a:p>
              <a:endParaRPr lang="hu-HU"/>
            </a:p>
          </p:txBody>
        </p:sp>
        <p:sp>
          <p:nvSpPr>
            <p:cNvPr id="37061" name="Freeform 333"/>
            <p:cNvSpPr>
              <a:spLocks/>
            </p:cNvSpPr>
            <p:nvPr/>
          </p:nvSpPr>
          <p:spPr bwMode="auto">
            <a:xfrm>
              <a:off x="4862" y="1079"/>
              <a:ext cx="19" cy="17"/>
            </a:xfrm>
            <a:custGeom>
              <a:avLst/>
              <a:gdLst>
                <a:gd name="T0" fmla="*/ 0 w 15"/>
                <a:gd name="T1" fmla="*/ 13 h 13"/>
                <a:gd name="T2" fmla="*/ 0 w 15"/>
                <a:gd name="T3" fmla="*/ 12 h 13"/>
                <a:gd name="T4" fmla="*/ 1 w 15"/>
                <a:gd name="T5" fmla="*/ 12 h 13"/>
                <a:gd name="T6" fmla="*/ 15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0" y="13"/>
                  </a:moveTo>
                  <a:cubicBezTo>
                    <a:pt x="0" y="12"/>
                    <a:pt x="0" y="12"/>
                    <a:pt x="0" y="12"/>
                  </a:cubicBezTo>
                  <a:cubicBezTo>
                    <a:pt x="1" y="12"/>
                    <a:pt x="1" y="12"/>
                    <a:pt x="1" y="12"/>
                  </a:cubicBezTo>
                  <a:cubicBezTo>
                    <a:pt x="6" y="8"/>
                    <a:pt x="11" y="4"/>
                    <a:pt x="15" y="0"/>
                  </a:cubicBezTo>
                </a:path>
              </a:pathLst>
            </a:custGeom>
            <a:noFill/>
            <a:ln w="7938" cap="flat">
              <a:solidFill>
                <a:srgbClr val="F3AEB8"/>
              </a:solidFill>
              <a:prstDash val="solid"/>
              <a:miter lim="800000"/>
              <a:headEnd/>
              <a:tailEnd/>
            </a:ln>
          </p:spPr>
          <p:txBody>
            <a:bodyPr/>
            <a:lstStyle/>
            <a:p>
              <a:endParaRPr lang="hu-HU"/>
            </a:p>
          </p:txBody>
        </p:sp>
        <p:sp>
          <p:nvSpPr>
            <p:cNvPr id="37062" name="Freeform 334"/>
            <p:cNvSpPr>
              <a:spLocks/>
            </p:cNvSpPr>
            <p:nvPr/>
          </p:nvSpPr>
          <p:spPr bwMode="auto">
            <a:xfrm>
              <a:off x="4441" y="383"/>
              <a:ext cx="51" cy="248"/>
            </a:xfrm>
            <a:custGeom>
              <a:avLst/>
              <a:gdLst>
                <a:gd name="T0" fmla="*/ 3 w 40"/>
                <a:gd name="T1" fmla="*/ 186 h 186"/>
                <a:gd name="T2" fmla="*/ 0 w 40"/>
                <a:gd name="T3" fmla="*/ 132 h 186"/>
                <a:gd name="T4" fmla="*/ 24 w 40"/>
                <a:gd name="T5" fmla="*/ 31 h 186"/>
                <a:gd name="T6" fmla="*/ 40 w 40"/>
                <a:gd name="T7" fmla="*/ 0 h 186"/>
                <a:gd name="T8" fmla="*/ 0 60000 65536"/>
                <a:gd name="T9" fmla="*/ 0 60000 65536"/>
                <a:gd name="T10" fmla="*/ 0 60000 65536"/>
                <a:gd name="T11" fmla="*/ 0 60000 65536"/>
                <a:gd name="T12" fmla="*/ 0 w 40"/>
                <a:gd name="T13" fmla="*/ 0 h 186"/>
                <a:gd name="T14" fmla="*/ 40 w 40"/>
                <a:gd name="T15" fmla="*/ 186 h 186"/>
              </a:gdLst>
              <a:ahLst/>
              <a:cxnLst>
                <a:cxn ang="T8">
                  <a:pos x="T0" y="T1"/>
                </a:cxn>
                <a:cxn ang="T9">
                  <a:pos x="T2" y="T3"/>
                </a:cxn>
                <a:cxn ang="T10">
                  <a:pos x="T4" y="T5"/>
                </a:cxn>
                <a:cxn ang="T11">
                  <a:pos x="T6" y="T7"/>
                </a:cxn>
              </a:cxnLst>
              <a:rect l="T12" t="T13" r="T14" b="T15"/>
              <a:pathLst>
                <a:path w="40" h="186">
                  <a:moveTo>
                    <a:pt x="3" y="186"/>
                  </a:moveTo>
                  <a:cubicBezTo>
                    <a:pt x="0" y="132"/>
                    <a:pt x="0" y="132"/>
                    <a:pt x="0" y="132"/>
                  </a:cubicBezTo>
                  <a:cubicBezTo>
                    <a:pt x="1" y="91"/>
                    <a:pt x="8" y="66"/>
                    <a:pt x="24" y="31"/>
                  </a:cubicBezTo>
                  <a:cubicBezTo>
                    <a:pt x="31" y="14"/>
                    <a:pt x="38" y="9"/>
                    <a:pt x="40" y="0"/>
                  </a:cubicBezTo>
                </a:path>
              </a:pathLst>
            </a:custGeom>
            <a:noFill/>
            <a:ln w="7938" cap="rnd">
              <a:solidFill>
                <a:srgbClr val="FFFFFF"/>
              </a:solidFill>
              <a:prstDash val="solid"/>
              <a:round/>
              <a:headEnd/>
              <a:tailEnd/>
            </a:ln>
          </p:spPr>
          <p:txBody>
            <a:bodyPr/>
            <a:lstStyle/>
            <a:p>
              <a:endParaRPr lang="hu-HU"/>
            </a:p>
          </p:txBody>
        </p:sp>
        <p:sp>
          <p:nvSpPr>
            <p:cNvPr id="37063" name="Freeform 335"/>
            <p:cNvSpPr>
              <a:spLocks/>
            </p:cNvSpPr>
            <p:nvPr/>
          </p:nvSpPr>
          <p:spPr bwMode="auto">
            <a:xfrm>
              <a:off x="4460" y="220"/>
              <a:ext cx="49" cy="123"/>
            </a:xfrm>
            <a:custGeom>
              <a:avLst/>
              <a:gdLst>
                <a:gd name="T0" fmla="*/ 17 w 39"/>
                <a:gd name="T1" fmla="*/ 92 h 92"/>
                <a:gd name="T2" fmla="*/ 39 w 39"/>
                <a:gd name="T3" fmla="*/ 0 h 92"/>
                <a:gd name="T4" fmla="*/ 0 60000 65536"/>
                <a:gd name="T5" fmla="*/ 0 60000 65536"/>
                <a:gd name="T6" fmla="*/ 0 w 39"/>
                <a:gd name="T7" fmla="*/ 0 h 92"/>
                <a:gd name="T8" fmla="*/ 39 w 39"/>
                <a:gd name="T9" fmla="*/ 92 h 92"/>
              </a:gdLst>
              <a:ahLst/>
              <a:cxnLst>
                <a:cxn ang="T4">
                  <a:pos x="T0" y="T1"/>
                </a:cxn>
                <a:cxn ang="T5">
                  <a:pos x="T2" y="T3"/>
                </a:cxn>
              </a:cxnLst>
              <a:rect l="T6" t="T7" r="T8" b="T9"/>
              <a:pathLst>
                <a:path w="39" h="92">
                  <a:moveTo>
                    <a:pt x="17" y="92"/>
                  </a:moveTo>
                  <a:cubicBezTo>
                    <a:pt x="0" y="29"/>
                    <a:pt x="19" y="9"/>
                    <a:pt x="39" y="0"/>
                  </a:cubicBezTo>
                </a:path>
              </a:pathLst>
            </a:custGeom>
            <a:noFill/>
            <a:ln w="7938" cap="rnd">
              <a:solidFill>
                <a:srgbClr val="FFFFFF"/>
              </a:solidFill>
              <a:prstDash val="solid"/>
              <a:round/>
              <a:headEnd/>
              <a:tailEnd/>
            </a:ln>
          </p:spPr>
          <p:txBody>
            <a:bodyPr/>
            <a:lstStyle/>
            <a:p>
              <a:endParaRPr lang="hu-HU"/>
            </a:p>
          </p:txBody>
        </p:sp>
        <p:sp>
          <p:nvSpPr>
            <p:cNvPr id="37064" name="Freeform 336"/>
            <p:cNvSpPr>
              <a:spLocks/>
            </p:cNvSpPr>
            <p:nvPr/>
          </p:nvSpPr>
          <p:spPr bwMode="auto">
            <a:xfrm>
              <a:off x="4465" y="219"/>
              <a:ext cx="47" cy="128"/>
            </a:xfrm>
            <a:custGeom>
              <a:avLst/>
              <a:gdLst>
                <a:gd name="T0" fmla="*/ 16 w 37"/>
                <a:gd name="T1" fmla="*/ 96 h 96"/>
                <a:gd name="T2" fmla="*/ 14 w 37"/>
                <a:gd name="T3" fmla="*/ 96 h 96"/>
                <a:gd name="T4" fmla="*/ 37 w 37"/>
                <a:gd name="T5" fmla="*/ 0 h 96"/>
                <a:gd name="T6" fmla="*/ 0 60000 65536"/>
                <a:gd name="T7" fmla="*/ 0 60000 65536"/>
                <a:gd name="T8" fmla="*/ 0 60000 65536"/>
                <a:gd name="T9" fmla="*/ 0 w 37"/>
                <a:gd name="T10" fmla="*/ 0 h 96"/>
                <a:gd name="T11" fmla="*/ 37 w 37"/>
                <a:gd name="T12" fmla="*/ 96 h 96"/>
              </a:gdLst>
              <a:ahLst/>
              <a:cxnLst>
                <a:cxn ang="T6">
                  <a:pos x="T0" y="T1"/>
                </a:cxn>
                <a:cxn ang="T7">
                  <a:pos x="T2" y="T3"/>
                </a:cxn>
                <a:cxn ang="T8">
                  <a:pos x="T4" y="T5"/>
                </a:cxn>
              </a:cxnLst>
              <a:rect l="T9" t="T10" r="T11" b="T12"/>
              <a:pathLst>
                <a:path w="37" h="96">
                  <a:moveTo>
                    <a:pt x="16" y="96"/>
                  </a:moveTo>
                  <a:cubicBezTo>
                    <a:pt x="14" y="96"/>
                    <a:pt x="14" y="96"/>
                    <a:pt x="14" y="96"/>
                  </a:cubicBezTo>
                  <a:cubicBezTo>
                    <a:pt x="0" y="34"/>
                    <a:pt x="17" y="10"/>
                    <a:pt x="37" y="0"/>
                  </a:cubicBezTo>
                </a:path>
              </a:pathLst>
            </a:custGeom>
            <a:noFill/>
            <a:ln w="7938" cap="flat">
              <a:solidFill>
                <a:srgbClr val="EC6245"/>
              </a:solidFill>
              <a:prstDash val="solid"/>
              <a:miter lim="800000"/>
              <a:headEnd/>
              <a:tailEnd/>
            </a:ln>
          </p:spPr>
          <p:txBody>
            <a:bodyPr/>
            <a:lstStyle/>
            <a:p>
              <a:endParaRPr lang="hu-HU"/>
            </a:p>
          </p:txBody>
        </p:sp>
        <p:sp>
          <p:nvSpPr>
            <p:cNvPr id="37065" name="Freeform 337"/>
            <p:cNvSpPr>
              <a:spLocks/>
            </p:cNvSpPr>
            <p:nvPr/>
          </p:nvSpPr>
          <p:spPr bwMode="auto">
            <a:xfrm>
              <a:off x="4441" y="377"/>
              <a:ext cx="51" cy="259"/>
            </a:xfrm>
            <a:custGeom>
              <a:avLst/>
              <a:gdLst>
                <a:gd name="T0" fmla="*/ 0 w 40"/>
                <a:gd name="T1" fmla="*/ 194 h 194"/>
                <a:gd name="T2" fmla="*/ 2 w 40"/>
                <a:gd name="T3" fmla="*/ 193 h 194"/>
                <a:gd name="T4" fmla="*/ 2 w 40"/>
                <a:gd name="T5" fmla="*/ 148 h 194"/>
                <a:gd name="T6" fmla="*/ 26 w 40"/>
                <a:gd name="T7" fmla="*/ 38 h 194"/>
                <a:gd name="T8" fmla="*/ 40 w 40"/>
                <a:gd name="T9" fmla="*/ 0 h 194"/>
                <a:gd name="T10" fmla="*/ 40 w 40"/>
                <a:gd name="T11" fmla="*/ 0 h 194"/>
                <a:gd name="T12" fmla="*/ 40 w 40"/>
                <a:gd name="T13" fmla="*/ 0 h 194"/>
                <a:gd name="T14" fmla="*/ 0 60000 65536"/>
                <a:gd name="T15" fmla="*/ 0 60000 65536"/>
                <a:gd name="T16" fmla="*/ 0 60000 65536"/>
                <a:gd name="T17" fmla="*/ 0 60000 65536"/>
                <a:gd name="T18" fmla="*/ 0 60000 65536"/>
                <a:gd name="T19" fmla="*/ 0 60000 65536"/>
                <a:gd name="T20" fmla="*/ 0 60000 65536"/>
                <a:gd name="T21" fmla="*/ 0 w 40"/>
                <a:gd name="T22" fmla="*/ 0 h 194"/>
                <a:gd name="T23" fmla="*/ 40 w 40"/>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94">
                  <a:moveTo>
                    <a:pt x="0" y="194"/>
                  </a:moveTo>
                  <a:cubicBezTo>
                    <a:pt x="1" y="193"/>
                    <a:pt x="2" y="193"/>
                    <a:pt x="2" y="193"/>
                  </a:cubicBezTo>
                  <a:cubicBezTo>
                    <a:pt x="2" y="148"/>
                    <a:pt x="2" y="148"/>
                    <a:pt x="2" y="148"/>
                  </a:cubicBezTo>
                  <a:cubicBezTo>
                    <a:pt x="3" y="113"/>
                    <a:pt x="10" y="74"/>
                    <a:pt x="26" y="38"/>
                  </a:cubicBezTo>
                  <a:cubicBezTo>
                    <a:pt x="33" y="21"/>
                    <a:pt x="37" y="9"/>
                    <a:pt x="40" y="0"/>
                  </a:cubicBezTo>
                  <a:cubicBezTo>
                    <a:pt x="40" y="0"/>
                    <a:pt x="40" y="0"/>
                    <a:pt x="40" y="0"/>
                  </a:cubicBezTo>
                  <a:cubicBezTo>
                    <a:pt x="40" y="0"/>
                    <a:pt x="40" y="0"/>
                    <a:pt x="40" y="0"/>
                  </a:cubicBezTo>
                </a:path>
              </a:pathLst>
            </a:custGeom>
            <a:noFill/>
            <a:ln w="7938" cap="flat">
              <a:solidFill>
                <a:srgbClr val="EC6245"/>
              </a:solidFill>
              <a:prstDash val="solid"/>
              <a:miter lim="800000"/>
              <a:headEnd/>
              <a:tailEnd/>
            </a:ln>
          </p:spPr>
          <p:txBody>
            <a:bodyPr/>
            <a:lstStyle/>
            <a:p>
              <a:endParaRPr lang="hu-HU"/>
            </a:p>
          </p:txBody>
        </p:sp>
        <p:sp>
          <p:nvSpPr>
            <p:cNvPr id="37066" name="Freeform 338"/>
            <p:cNvSpPr>
              <a:spLocks/>
            </p:cNvSpPr>
            <p:nvPr/>
          </p:nvSpPr>
          <p:spPr bwMode="auto">
            <a:xfrm>
              <a:off x="4475" y="215"/>
              <a:ext cx="45" cy="136"/>
            </a:xfrm>
            <a:custGeom>
              <a:avLst/>
              <a:gdLst>
                <a:gd name="T0" fmla="*/ 36 w 36"/>
                <a:gd name="T1" fmla="*/ 0 h 102"/>
                <a:gd name="T2" fmla="*/ 14 w 36"/>
                <a:gd name="T3" fmla="*/ 102 h 102"/>
                <a:gd name="T4" fmla="*/ 0 60000 65536"/>
                <a:gd name="T5" fmla="*/ 0 60000 65536"/>
                <a:gd name="T6" fmla="*/ 0 w 36"/>
                <a:gd name="T7" fmla="*/ 0 h 102"/>
                <a:gd name="T8" fmla="*/ 36 w 36"/>
                <a:gd name="T9" fmla="*/ 102 h 102"/>
              </a:gdLst>
              <a:ahLst/>
              <a:cxnLst>
                <a:cxn ang="T4">
                  <a:pos x="T0" y="T1"/>
                </a:cxn>
                <a:cxn ang="T5">
                  <a:pos x="T2" y="T3"/>
                </a:cxn>
              </a:cxnLst>
              <a:rect l="T6" t="T7" r="T8" b="T9"/>
              <a:pathLst>
                <a:path w="36" h="102">
                  <a:moveTo>
                    <a:pt x="36" y="0"/>
                  </a:moveTo>
                  <a:cubicBezTo>
                    <a:pt x="16" y="9"/>
                    <a:pt x="0" y="41"/>
                    <a:pt x="14" y="102"/>
                  </a:cubicBezTo>
                </a:path>
              </a:pathLst>
            </a:custGeom>
            <a:noFill/>
            <a:ln w="7938" cap="flat">
              <a:solidFill>
                <a:srgbClr val="4793C3"/>
              </a:solidFill>
              <a:prstDash val="solid"/>
              <a:miter lim="800000"/>
              <a:headEnd/>
              <a:tailEnd/>
            </a:ln>
          </p:spPr>
          <p:txBody>
            <a:bodyPr/>
            <a:lstStyle/>
            <a:p>
              <a:endParaRPr lang="hu-HU"/>
            </a:p>
          </p:txBody>
        </p:sp>
        <p:sp>
          <p:nvSpPr>
            <p:cNvPr id="37067" name="Freeform 339"/>
            <p:cNvSpPr>
              <a:spLocks/>
            </p:cNvSpPr>
            <p:nvPr/>
          </p:nvSpPr>
          <p:spPr bwMode="auto">
            <a:xfrm>
              <a:off x="4231" y="939"/>
              <a:ext cx="48" cy="96"/>
            </a:xfrm>
            <a:custGeom>
              <a:avLst/>
              <a:gdLst>
                <a:gd name="T0" fmla="*/ 25 w 38"/>
                <a:gd name="T1" fmla="*/ 0 h 72"/>
                <a:gd name="T2" fmla="*/ 31 w 38"/>
                <a:gd name="T3" fmla="*/ 40 h 72"/>
                <a:gd name="T4" fmla="*/ 0 w 38"/>
                <a:gd name="T5" fmla="*/ 72 h 72"/>
                <a:gd name="T6" fmla="*/ 0 60000 65536"/>
                <a:gd name="T7" fmla="*/ 0 60000 65536"/>
                <a:gd name="T8" fmla="*/ 0 60000 65536"/>
                <a:gd name="T9" fmla="*/ 0 w 38"/>
                <a:gd name="T10" fmla="*/ 0 h 72"/>
                <a:gd name="T11" fmla="*/ 38 w 38"/>
                <a:gd name="T12" fmla="*/ 72 h 72"/>
              </a:gdLst>
              <a:ahLst/>
              <a:cxnLst>
                <a:cxn ang="T6">
                  <a:pos x="T0" y="T1"/>
                </a:cxn>
                <a:cxn ang="T7">
                  <a:pos x="T2" y="T3"/>
                </a:cxn>
                <a:cxn ang="T8">
                  <a:pos x="T4" y="T5"/>
                </a:cxn>
              </a:cxnLst>
              <a:rect l="T9" t="T10" r="T11" b="T12"/>
              <a:pathLst>
                <a:path w="38" h="72">
                  <a:moveTo>
                    <a:pt x="25" y="0"/>
                  </a:moveTo>
                  <a:cubicBezTo>
                    <a:pt x="32" y="6"/>
                    <a:pt x="38" y="26"/>
                    <a:pt x="31" y="40"/>
                  </a:cubicBezTo>
                  <a:cubicBezTo>
                    <a:pt x="25" y="54"/>
                    <a:pt x="19" y="68"/>
                    <a:pt x="0" y="72"/>
                  </a:cubicBezTo>
                </a:path>
              </a:pathLst>
            </a:custGeom>
            <a:noFill/>
            <a:ln w="7938" cap="rnd">
              <a:solidFill>
                <a:srgbClr val="FFFFFF"/>
              </a:solidFill>
              <a:prstDash val="solid"/>
              <a:round/>
              <a:headEnd/>
              <a:tailEnd/>
            </a:ln>
          </p:spPr>
          <p:txBody>
            <a:bodyPr/>
            <a:lstStyle/>
            <a:p>
              <a:endParaRPr lang="hu-HU"/>
            </a:p>
          </p:txBody>
        </p:sp>
        <p:sp>
          <p:nvSpPr>
            <p:cNvPr id="37068" name="Freeform 340"/>
            <p:cNvSpPr>
              <a:spLocks/>
            </p:cNvSpPr>
            <p:nvPr/>
          </p:nvSpPr>
          <p:spPr bwMode="auto">
            <a:xfrm>
              <a:off x="4231" y="943"/>
              <a:ext cx="52" cy="92"/>
            </a:xfrm>
            <a:custGeom>
              <a:avLst/>
              <a:gdLst>
                <a:gd name="T0" fmla="*/ 28 w 41"/>
                <a:gd name="T1" fmla="*/ 0 h 69"/>
                <a:gd name="T2" fmla="*/ 34 w 41"/>
                <a:gd name="T3" fmla="*/ 35 h 69"/>
                <a:gd name="T4" fmla="*/ 0 w 41"/>
                <a:gd name="T5" fmla="*/ 69 h 69"/>
                <a:gd name="T6" fmla="*/ 0 60000 65536"/>
                <a:gd name="T7" fmla="*/ 0 60000 65536"/>
                <a:gd name="T8" fmla="*/ 0 60000 65536"/>
                <a:gd name="T9" fmla="*/ 0 w 41"/>
                <a:gd name="T10" fmla="*/ 0 h 69"/>
                <a:gd name="T11" fmla="*/ 41 w 41"/>
                <a:gd name="T12" fmla="*/ 69 h 69"/>
              </a:gdLst>
              <a:ahLst/>
              <a:cxnLst>
                <a:cxn ang="T6">
                  <a:pos x="T0" y="T1"/>
                </a:cxn>
                <a:cxn ang="T7">
                  <a:pos x="T2" y="T3"/>
                </a:cxn>
                <a:cxn ang="T8">
                  <a:pos x="T4" y="T5"/>
                </a:cxn>
              </a:cxnLst>
              <a:rect l="T9" t="T10" r="T11" b="T12"/>
              <a:pathLst>
                <a:path w="41" h="69">
                  <a:moveTo>
                    <a:pt x="28" y="0"/>
                  </a:moveTo>
                  <a:cubicBezTo>
                    <a:pt x="35" y="6"/>
                    <a:pt x="41" y="21"/>
                    <a:pt x="34" y="35"/>
                  </a:cubicBezTo>
                  <a:cubicBezTo>
                    <a:pt x="28" y="49"/>
                    <a:pt x="19" y="65"/>
                    <a:pt x="0" y="69"/>
                  </a:cubicBezTo>
                </a:path>
              </a:pathLst>
            </a:custGeom>
            <a:noFill/>
            <a:ln w="7938" cap="rnd">
              <a:solidFill>
                <a:srgbClr val="F6A68C"/>
              </a:solidFill>
              <a:prstDash val="solid"/>
              <a:round/>
              <a:headEnd/>
              <a:tailEnd/>
            </a:ln>
          </p:spPr>
          <p:txBody>
            <a:bodyPr/>
            <a:lstStyle/>
            <a:p>
              <a:endParaRPr lang="hu-HU"/>
            </a:p>
          </p:txBody>
        </p:sp>
        <p:sp>
          <p:nvSpPr>
            <p:cNvPr id="37069" name="Freeform 341"/>
            <p:cNvSpPr>
              <a:spLocks/>
            </p:cNvSpPr>
            <p:nvPr/>
          </p:nvSpPr>
          <p:spPr bwMode="auto">
            <a:xfrm>
              <a:off x="4154" y="911"/>
              <a:ext cx="170" cy="198"/>
            </a:xfrm>
            <a:custGeom>
              <a:avLst/>
              <a:gdLst>
                <a:gd name="T0" fmla="*/ 136 w 136"/>
                <a:gd name="T1" fmla="*/ 149 h 149"/>
                <a:gd name="T2" fmla="*/ 122 w 136"/>
                <a:gd name="T3" fmla="*/ 145 h 149"/>
                <a:gd name="T4" fmla="*/ 0 w 136"/>
                <a:gd name="T5" fmla="*/ 0 h 149"/>
                <a:gd name="T6" fmla="*/ 0 60000 65536"/>
                <a:gd name="T7" fmla="*/ 0 60000 65536"/>
                <a:gd name="T8" fmla="*/ 0 60000 65536"/>
                <a:gd name="T9" fmla="*/ 0 w 136"/>
                <a:gd name="T10" fmla="*/ 0 h 149"/>
                <a:gd name="T11" fmla="*/ 136 w 136"/>
                <a:gd name="T12" fmla="*/ 149 h 149"/>
              </a:gdLst>
              <a:ahLst/>
              <a:cxnLst>
                <a:cxn ang="T6">
                  <a:pos x="T0" y="T1"/>
                </a:cxn>
                <a:cxn ang="T7">
                  <a:pos x="T2" y="T3"/>
                </a:cxn>
                <a:cxn ang="T8">
                  <a:pos x="T4" y="T5"/>
                </a:cxn>
              </a:cxnLst>
              <a:rect l="T9" t="T10" r="T11" b="T12"/>
              <a:pathLst>
                <a:path w="136" h="149">
                  <a:moveTo>
                    <a:pt x="136" y="149"/>
                  </a:moveTo>
                  <a:cubicBezTo>
                    <a:pt x="132" y="147"/>
                    <a:pt x="125" y="147"/>
                    <a:pt x="122" y="145"/>
                  </a:cubicBezTo>
                  <a:cubicBezTo>
                    <a:pt x="79" y="126"/>
                    <a:pt x="32" y="75"/>
                    <a:pt x="0" y="0"/>
                  </a:cubicBezTo>
                </a:path>
              </a:pathLst>
            </a:custGeom>
            <a:noFill/>
            <a:ln w="7938" cap="flat">
              <a:solidFill>
                <a:srgbClr val="4793C3"/>
              </a:solidFill>
              <a:prstDash val="solid"/>
              <a:miter lim="800000"/>
              <a:headEnd/>
              <a:tailEnd/>
            </a:ln>
          </p:spPr>
          <p:txBody>
            <a:bodyPr/>
            <a:lstStyle/>
            <a:p>
              <a:endParaRPr lang="hu-HU"/>
            </a:p>
          </p:txBody>
        </p:sp>
        <p:sp>
          <p:nvSpPr>
            <p:cNvPr id="37070" name="Freeform 342"/>
            <p:cNvSpPr>
              <a:spLocks/>
            </p:cNvSpPr>
            <p:nvPr/>
          </p:nvSpPr>
          <p:spPr bwMode="auto">
            <a:xfrm>
              <a:off x="4448" y="196"/>
              <a:ext cx="115" cy="183"/>
            </a:xfrm>
            <a:custGeom>
              <a:avLst/>
              <a:gdLst>
                <a:gd name="T0" fmla="*/ 39 w 92"/>
                <a:gd name="T1" fmla="*/ 137 h 137"/>
                <a:gd name="T2" fmla="*/ 88 w 92"/>
                <a:gd name="T3" fmla="*/ 16 h 137"/>
                <a:gd name="T4" fmla="*/ 92 w 92"/>
                <a:gd name="T5" fmla="*/ 20 h 137"/>
                <a:gd name="T6" fmla="*/ 0 60000 65536"/>
                <a:gd name="T7" fmla="*/ 0 60000 65536"/>
                <a:gd name="T8" fmla="*/ 0 60000 65536"/>
                <a:gd name="T9" fmla="*/ 0 w 92"/>
                <a:gd name="T10" fmla="*/ 0 h 137"/>
                <a:gd name="T11" fmla="*/ 92 w 92"/>
                <a:gd name="T12" fmla="*/ 137 h 137"/>
              </a:gdLst>
              <a:ahLst/>
              <a:cxnLst>
                <a:cxn ang="T6">
                  <a:pos x="T0" y="T1"/>
                </a:cxn>
                <a:cxn ang="T7">
                  <a:pos x="T2" y="T3"/>
                </a:cxn>
                <a:cxn ang="T8">
                  <a:pos x="T4" y="T5"/>
                </a:cxn>
              </a:cxnLst>
              <a:rect l="T9" t="T10" r="T11" b="T12"/>
              <a:pathLst>
                <a:path w="92" h="137">
                  <a:moveTo>
                    <a:pt x="39" y="137"/>
                  </a:moveTo>
                  <a:cubicBezTo>
                    <a:pt x="0" y="15"/>
                    <a:pt x="74" y="0"/>
                    <a:pt x="88" y="16"/>
                  </a:cubicBezTo>
                  <a:cubicBezTo>
                    <a:pt x="92" y="19"/>
                    <a:pt x="92" y="20"/>
                    <a:pt x="92" y="20"/>
                  </a:cubicBezTo>
                </a:path>
              </a:pathLst>
            </a:custGeom>
            <a:noFill/>
            <a:ln w="4763" cap="rnd">
              <a:solidFill>
                <a:srgbClr val="333333"/>
              </a:solidFill>
              <a:prstDash val="solid"/>
              <a:round/>
              <a:headEnd/>
              <a:tailEnd/>
            </a:ln>
          </p:spPr>
          <p:txBody>
            <a:bodyPr/>
            <a:lstStyle/>
            <a:p>
              <a:endParaRPr lang="hu-HU"/>
            </a:p>
          </p:txBody>
        </p:sp>
        <p:sp>
          <p:nvSpPr>
            <p:cNvPr id="37071" name="Oval 343"/>
            <p:cNvSpPr>
              <a:spLocks noChangeArrowheads="1"/>
            </p:cNvSpPr>
            <p:nvPr/>
          </p:nvSpPr>
          <p:spPr bwMode="auto">
            <a:xfrm>
              <a:off x="4170" y="131"/>
              <a:ext cx="144" cy="36"/>
            </a:xfrm>
            <a:prstGeom prst="ellipse">
              <a:avLst/>
            </a:prstGeom>
            <a:solidFill>
              <a:srgbClr val="D6E5F0"/>
            </a:solidFill>
            <a:ln w="9525">
              <a:noFill/>
              <a:round/>
              <a:headEnd/>
              <a:tailEnd/>
            </a:ln>
          </p:spPr>
          <p:txBody>
            <a:bodyPr/>
            <a:lstStyle/>
            <a:p>
              <a:endParaRPr lang="hu-HU"/>
            </a:p>
          </p:txBody>
        </p:sp>
        <p:sp>
          <p:nvSpPr>
            <p:cNvPr id="37072" name="Oval 344"/>
            <p:cNvSpPr>
              <a:spLocks noChangeArrowheads="1"/>
            </p:cNvSpPr>
            <p:nvPr/>
          </p:nvSpPr>
          <p:spPr bwMode="auto">
            <a:xfrm>
              <a:off x="4195" y="140"/>
              <a:ext cx="94" cy="17"/>
            </a:xfrm>
            <a:prstGeom prst="ellipse">
              <a:avLst/>
            </a:prstGeom>
            <a:solidFill>
              <a:srgbClr val="4783AA"/>
            </a:solidFill>
            <a:ln w="9525">
              <a:noFill/>
              <a:round/>
              <a:headEnd/>
              <a:tailEnd/>
            </a:ln>
          </p:spPr>
          <p:txBody>
            <a:bodyPr/>
            <a:lstStyle/>
            <a:p>
              <a:endParaRPr lang="hu-HU"/>
            </a:p>
          </p:txBody>
        </p:sp>
        <p:sp>
          <p:nvSpPr>
            <p:cNvPr id="37073" name="Freeform 345"/>
            <p:cNvSpPr>
              <a:spLocks/>
            </p:cNvSpPr>
            <p:nvPr/>
          </p:nvSpPr>
          <p:spPr bwMode="auto">
            <a:xfrm>
              <a:off x="4195" y="140"/>
              <a:ext cx="94" cy="12"/>
            </a:xfrm>
            <a:custGeom>
              <a:avLst/>
              <a:gdLst>
                <a:gd name="T0" fmla="*/ 6 w 75"/>
                <a:gd name="T1" fmla="*/ 9 h 9"/>
                <a:gd name="T2" fmla="*/ 38 w 75"/>
                <a:gd name="T3" fmla="*/ 6 h 9"/>
                <a:gd name="T4" fmla="*/ 69 w 75"/>
                <a:gd name="T5" fmla="*/ 9 h 9"/>
                <a:gd name="T6" fmla="*/ 75 w 75"/>
                <a:gd name="T7" fmla="*/ 6 h 9"/>
                <a:gd name="T8" fmla="*/ 38 w 75"/>
                <a:gd name="T9" fmla="*/ 0 h 9"/>
                <a:gd name="T10" fmla="*/ 0 w 75"/>
                <a:gd name="T11" fmla="*/ 6 h 9"/>
                <a:gd name="T12" fmla="*/ 6 w 75"/>
                <a:gd name="T13" fmla="*/ 9 h 9"/>
                <a:gd name="T14" fmla="*/ 0 60000 65536"/>
                <a:gd name="T15" fmla="*/ 0 60000 65536"/>
                <a:gd name="T16" fmla="*/ 0 60000 65536"/>
                <a:gd name="T17" fmla="*/ 0 60000 65536"/>
                <a:gd name="T18" fmla="*/ 0 60000 65536"/>
                <a:gd name="T19" fmla="*/ 0 60000 65536"/>
                <a:gd name="T20" fmla="*/ 0 60000 65536"/>
                <a:gd name="T21" fmla="*/ 0 w 75"/>
                <a:gd name="T22" fmla="*/ 0 h 9"/>
                <a:gd name="T23" fmla="*/ 75 w 75"/>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9">
                  <a:moveTo>
                    <a:pt x="6" y="9"/>
                  </a:moveTo>
                  <a:cubicBezTo>
                    <a:pt x="12" y="8"/>
                    <a:pt x="24" y="6"/>
                    <a:pt x="38" y="6"/>
                  </a:cubicBezTo>
                  <a:cubicBezTo>
                    <a:pt x="51" y="6"/>
                    <a:pt x="63" y="8"/>
                    <a:pt x="69" y="9"/>
                  </a:cubicBezTo>
                  <a:cubicBezTo>
                    <a:pt x="73" y="9"/>
                    <a:pt x="75" y="7"/>
                    <a:pt x="75" y="6"/>
                  </a:cubicBezTo>
                  <a:cubicBezTo>
                    <a:pt x="75" y="2"/>
                    <a:pt x="58" y="0"/>
                    <a:pt x="38" y="0"/>
                  </a:cubicBezTo>
                  <a:cubicBezTo>
                    <a:pt x="17" y="0"/>
                    <a:pt x="0" y="2"/>
                    <a:pt x="0" y="6"/>
                  </a:cubicBezTo>
                  <a:cubicBezTo>
                    <a:pt x="0" y="7"/>
                    <a:pt x="2" y="9"/>
                    <a:pt x="6" y="9"/>
                  </a:cubicBezTo>
                  <a:close/>
                </a:path>
              </a:pathLst>
            </a:custGeom>
            <a:solidFill>
              <a:srgbClr val="6FA9CF"/>
            </a:solidFill>
            <a:ln w="9525">
              <a:noFill/>
              <a:round/>
              <a:headEnd/>
              <a:tailEnd/>
            </a:ln>
          </p:spPr>
          <p:txBody>
            <a:bodyPr/>
            <a:lstStyle/>
            <a:p>
              <a:endParaRPr lang="hu-HU"/>
            </a:p>
          </p:txBody>
        </p:sp>
        <p:sp>
          <p:nvSpPr>
            <p:cNvPr id="37074" name="Freeform 346"/>
            <p:cNvSpPr>
              <a:spLocks/>
            </p:cNvSpPr>
            <p:nvPr/>
          </p:nvSpPr>
          <p:spPr bwMode="auto">
            <a:xfrm>
              <a:off x="4134" y="419"/>
              <a:ext cx="240" cy="628"/>
            </a:xfrm>
            <a:custGeom>
              <a:avLst/>
              <a:gdLst>
                <a:gd name="T0" fmla="*/ 115 w 192"/>
                <a:gd name="T1" fmla="*/ 403 h 471"/>
                <a:gd name="T2" fmla="*/ 136 w 192"/>
                <a:gd name="T3" fmla="*/ 363 h 471"/>
                <a:gd name="T4" fmla="*/ 136 w 192"/>
                <a:gd name="T5" fmla="*/ 360 h 471"/>
                <a:gd name="T6" fmla="*/ 134 w 192"/>
                <a:gd name="T7" fmla="*/ 337 h 471"/>
                <a:gd name="T8" fmla="*/ 134 w 192"/>
                <a:gd name="T9" fmla="*/ 337 h 471"/>
                <a:gd name="T10" fmla="*/ 122 w 192"/>
                <a:gd name="T11" fmla="*/ 289 h 471"/>
                <a:gd name="T12" fmla="*/ 55 w 192"/>
                <a:gd name="T13" fmla="*/ 135 h 471"/>
                <a:gd name="T14" fmla="*/ 55 w 192"/>
                <a:gd name="T15" fmla="*/ 134 h 471"/>
                <a:gd name="T16" fmla="*/ 111 w 192"/>
                <a:gd name="T17" fmla="*/ 90 h 471"/>
                <a:gd name="T18" fmla="*/ 175 w 192"/>
                <a:gd name="T19" fmla="*/ 108 h 471"/>
                <a:gd name="T20" fmla="*/ 176 w 192"/>
                <a:gd name="T21" fmla="*/ 109 h 471"/>
                <a:gd name="T22" fmla="*/ 188 w 192"/>
                <a:gd name="T23" fmla="*/ 124 h 471"/>
                <a:gd name="T24" fmla="*/ 184 w 192"/>
                <a:gd name="T25" fmla="*/ 76 h 471"/>
                <a:gd name="T26" fmla="*/ 134 w 192"/>
                <a:gd name="T27" fmla="*/ 10 h 471"/>
                <a:gd name="T28" fmla="*/ 105 w 192"/>
                <a:gd name="T29" fmla="*/ 2 h 471"/>
                <a:gd name="T30" fmla="*/ 94 w 192"/>
                <a:gd name="T31" fmla="*/ 4 h 471"/>
                <a:gd name="T32" fmla="*/ 58 w 192"/>
                <a:gd name="T33" fmla="*/ 22 h 471"/>
                <a:gd name="T34" fmla="*/ 15 w 192"/>
                <a:gd name="T35" fmla="*/ 119 h 471"/>
                <a:gd name="T36" fmla="*/ 11 w 192"/>
                <a:gd name="T37" fmla="*/ 225 h 471"/>
                <a:gd name="T38" fmla="*/ 21 w 192"/>
                <a:gd name="T39" fmla="*/ 413 h 471"/>
                <a:gd name="T40" fmla="*/ 79 w 192"/>
                <a:gd name="T41" fmla="*/ 465 h 471"/>
                <a:gd name="T42" fmla="*/ 113 w 192"/>
                <a:gd name="T43" fmla="*/ 438 h 471"/>
                <a:gd name="T44" fmla="*/ 116 w 192"/>
                <a:gd name="T45" fmla="*/ 433 h 471"/>
                <a:gd name="T46" fmla="*/ 102 w 192"/>
                <a:gd name="T47" fmla="*/ 389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471"/>
                <a:gd name="T74" fmla="*/ 192 w 192"/>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471">
                  <a:moveTo>
                    <a:pt x="115" y="403"/>
                  </a:moveTo>
                  <a:cubicBezTo>
                    <a:pt x="121" y="402"/>
                    <a:pt x="134" y="386"/>
                    <a:pt x="136" y="363"/>
                  </a:cubicBezTo>
                  <a:cubicBezTo>
                    <a:pt x="136" y="360"/>
                    <a:pt x="136" y="360"/>
                    <a:pt x="136" y="360"/>
                  </a:cubicBezTo>
                  <a:cubicBezTo>
                    <a:pt x="137" y="350"/>
                    <a:pt x="136" y="342"/>
                    <a:pt x="134" y="337"/>
                  </a:cubicBezTo>
                  <a:cubicBezTo>
                    <a:pt x="134" y="337"/>
                    <a:pt x="134" y="337"/>
                    <a:pt x="134" y="337"/>
                  </a:cubicBezTo>
                  <a:cubicBezTo>
                    <a:pt x="128" y="319"/>
                    <a:pt x="151" y="307"/>
                    <a:pt x="122" y="289"/>
                  </a:cubicBezTo>
                  <a:cubicBezTo>
                    <a:pt x="85" y="266"/>
                    <a:pt x="53" y="175"/>
                    <a:pt x="55" y="135"/>
                  </a:cubicBezTo>
                  <a:cubicBezTo>
                    <a:pt x="55" y="135"/>
                    <a:pt x="55" y="134"/>
                    <a:pt x="55" y="134"/>
                  </a:cubicBezTo>
                  <a:cubicBezTo>
                    <a:pt x="60" y="113"/>
                    <a:pt x="78" y="98"/>
                    <a:pt x="111" y="90"/>
                  </a:cubicBezTo>
                  <a:cubicBezTo>
                    <a:pt x="139" y="82"/>
                    <a:pt x="151" y="83"/>
                    <a:pt x="175" y="108"/>
                  </a:cubicBezTo>
                  <a:cubicBezTo>
                    <a:pt x="175" y="108"/>
                    <a:pt x="176" y="108"/>
                    <a:pt x="176" y="109"/>
                  </a:cubicBezTo>
                  <a:cubicBezTo>
                    <a:pt x="179" y="114"/>
                    <a:pt x="183" y="119"/>
                    <a:pt x="188" y="124"/>
                  </a:cubicBezTo>
                  <a:cubicBezTo>
                    <a:pt x="191" y="103"/>
                    <a:pt x="192" y="85"/>
                    <a:pt x="184" y="76"/>
                  </a:cubicBezTo>
                  <a:cubicBezTo>
                    <a:pt x="163" y="51"/>
                    <a:pt x="158" y="26"/>
                    <a:pt x="134" y="10"/>
                  </a:cubicBezTo>
                  <a:cubicBezTo>
                    <a:pt x="126" y="5"/>
                    <a:pt x="113" y="4"/>
                    <a:pt x="105" y="2"/>
                  </a:cubicBezTo>
                  <a:cubicBezTo>
                    <a:pt x="97" y="0"/>
                    <a:pt x="106" y="3"/>
                    <a:pt x="94" y="4"/>
                  </a:cubicBezTo>
                  <a:cubicBezTo>
                    <a:pt x="81" y="4"/>
                    <a:pt x="68" y="12"/>
                    <a:pt x="58" y="22"/>
                  </a:cubicBezTo>
                  <a:cubicBezTo>
                    <a:pt x="45" y="36"/>
                    <a:pt x="24" y="49"/>
                    <a:pt x="15" y="119"/>
                  </a:cubicBezTo>
                  <a:cubicBezTo>
                    <a:pt x="13" y="144"/>
                    <a:pt x="11" y="184"/>
                    <a:pt x="11" y="225"/>
                  </a:cubicBezTo>
                  <a:cubicBezTo>
                    <a:pt x="11" y="343"/>
                    <a:pt x="0" y="362"/>
                    <a:pt x="21" y="413"/>
                  </a:cubicBezTo>
                  <a:cubicBezTo>
                    <a:pt x="37" y="449"/>
                    <a:pt x="56" y="471"/>
                    <a:pt x="79" y="465"/>
                  </a:cubicBezTo>
                  <a:cubicBezTo>
                    <a:pt x="93" y="462"/>
                    <a:pt x="105" y="451"/>
                    <a:pt x="113" y="438"/>
                  </a:cubicBezTo>
                  <a:cubicBezTo>
                    <a:pt x="116" y="433"/>
                    <a:pt x="116" y="433"/>
                    <a:pt x="116" y="433"/>
                  </a:cubicBezTo>
                  <a:cubicBezTo>
                    <a:pt x="128" y="414"/>
                    <a:pt x="111" y="397"/>
                    <a:pt x="102" y="389"/>
                  </a:cubicBezTo>
                </a:path>
              </a:pathLst>
            </a:custGeom>
            <a:solidFill>
              <a:srgbClr val="F9D4D9"/>
            </a:solidFill>
            <a:ln w="9525">
              <a:noFill/>
              <a:round/>
              <a:headEnd/>
              <a:tailEnd/>
            </a:ln>
          </p:spPr>
          <p:txBody>
            <a:bodyPr/>
            <a:lstStyle/>
            <a:p>
              <a:endParaRPr lang="hu-HU"/>
            </a:p>
          </p:txBody>
        </p:sp>
        <p:sp>
          <p:nvSpPr>
            <p:cNvPr id="37075" name="Freeform 347"/>
            <p:cNvSpPr>
              <a:spLocks/>
            </p:cNvSpPr>
            <p:nvPr/>
          </p:nvSpPr>
          <p:spPr bwMode="auto">
            <a:xfrm>
              <a:off x="4224" y="557"/>
              <a:ext cx="89" cy="59"/>
            </a:xfrm>
            <a:custGeom>
              <a:avLst/>
              <a:gdLst>
                <a:gd name="T0" fmla="*/ 59 w 71"/>
                <a:gd name="T1" fmla="*/ 15 h 44"/>
                <a:gd name="T2" fmla="*/ 71 w 71"/>
                <a:gd name="T3" fmla="*/ 0 h 44"/>
                <a:gd name="T4" fmla="*/ 70 w 71"/>
                <a:gd name="T5" fmla="*/ 1 h 44"/>
                <a:gd name="T6" fmla="*/ 45 w 71"/>
                <a:gd name="T7" fmla="*/ 2 h 44"/>
                <a:gd name="T8" fmla="*/ 15 w 71"/>
                <a:gd name="T9" fmla="*/ 10 h 44"/>
                <a:gd name="T10" fmla="*/ 13 w 71"/>
                <a:gd name="T11" fmla="*/ 11 h 44"/>
                <a:gd name="T12" fmla="*/ 4 w 71"/>
                <a:gd name="T13" fmla="*/ 18 h 44"/>
                <a:gd name="T14" fmla="*/ 0 w 71"/>
                <a:gd name="T15" fmla="*/ 26 h 44"/>
                <a:gd name="T16" fmla="*/ 59 w 71"/>
                <a:gd name="T17" fmla="*/ 15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44"/>
                <a:gd name="T29" fmla="*/ 71 w 71"/>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44">
                  <a:moveTo>
                    <a:pt x="59" y="15"/>
                  </a:moveTo>
                  <a:cubicBezTo>
                    <a:pt x="63" y="11"/>
                    <a:pt x="71" y="3"/>
                    <a:pt x="71" y="0"/>
                  </a:cubicBezTo>
                  <a:cubicBezTo>
                    <a:pt x="70" y="0"/>
                    <a:pt x="71" y="1"/>
                    <a:pt x="70" y="1"/>
                  </a:cubicBezTo>
                  <a:cubicBezTo>
                    <a:pt x="63" y="0"/>
                    <a:pt x="55" y="0"/>
                    <a:pt x="45" y="2"/>
                  </a:cubicBezTo>
                  <a:cubicBezTo>
                    <a:pt x="37" y="3"/>
                    <a:pt x="21" y="7"/>
                    <a:pt x="15" y="10"/>
                  </a:cubicBezTo>
                  <a:cubicBezTo>
                    <a:pt x="14" y="10"/>
                    <a:pt x="14" y="11"/>
                    <a:pt x="13" y="11"/>
                  </a:cubicBezTo>
                  <a:cubicBezTo>
                    <a:pt x="4" y="18"/>
                    <a:pt x="4" y="18"/>
                    <a:pt x="4" y="18"/>
                  </a:cubicBezTo>
                  <a:cubicBezTo>
                    <a:pt x="0" y="26"/>
                    <a:pt x="0" y="26"/>
                    <a:pt x="0" y="26"/>
                  </a:cubicBezTo>
                  <a:cubicBezTo>
                    <a:pt x="23" y="44"/>
                    <a:pt x="42" y="32"/>
                    <a:pt x="59" y="15"/>
                  </a:cubicBezTo>
                  <a:close/>
                </a:path>
              </a:pathLst>
            </a:custGeom>
            <a:solidFill>
              <a:srgbClr val="AA3952"/>
            </a:solidFill>
            <a:ln w="9525">
              <a:noFill/>
              <a:round/>
              <a:headEnd/>
              <a:tailEnd/>
            </a:ln>
          </p:spPr>
          <p:txBody>
            <a:bodyPr/>
            <a:lstStyle/>
            <a:p>
              <a:endParaRPr lang="hu-HU"/>
            </a:p>
          </p:txBody>
        </p:sp>
        <p:sp>
          <p:nvSpPr>
            <p:cNvPr id="37076" name="Freeform 348"/>
            <p:cNvSpPr>
              <a:spLocks/>
            </p:cNvSpPr>
            <p:nvPr/>
          </p:nvSpPr>
          <p:spPr bwMode="auto">
            <a:xfrm>
              <a:off x="4494" y="503"/>
              <a:ext cx="78" cy="32"/>
            </a:xfrm>
            <a:custGeom>
              <a:avLst/>
              <a:gdLst>
                <a:gd name="T0" fmla="*/ 61 w 62"/>
                <a:gd name="T1" fmla="*/ 18 h 24"/>
                <a:gd name="T2" fmla="*/ 62 w 62"/>
                <a:gd name="T3" fmla="*/ 17 h 24"/>
                <a:gd name="T4" fmla="*/ 33 w 62"/>
                <a:gd name="T5" fmla="*/ 2 h 24"/>
                <a:gd name="T6" fmla="*/ 0 w 62"/>
                <a:gd name="T7" fmla="*/ 5 h 24"/>
                <a:gd name="T8" fmla="*/ 29 w 62"/>
                <a:gd name="T9" fmla="*/ 20 h 24"/>
                <a:gd name="T10" fmla="*/ 61 w 62"/>
                <a:gd name="T11" fmla="*/ 18 h 24"/>
                <a:gd name="T12" fmla="*/ 0 60000 65536"/>
                <a:gd name="T13" fmla="*/ 0 60000 65536"/>
                <a:gd name="T14" fmla="*/ 0 60000 65536"/>
                <a:gd name="T15" fmla="*/ 0 60000 65536"/>
                <a:gd name="T16" fmla="*/ 0 60000 65536"/>
                <a:gd name="T17" fmla="*/ 0 60000 65536"/>
                <a:gd name="T18" fmla="*/ 0 w 62"/>
                <a:gd name="T19" fmla="*/ 0 h 24"/>
                <a:gd name="T20" fmla="*/ 62 w 6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2" h="24">
                  <a:moveTo>
                    <a:pt x="61" y="18"/>
                  </a:moveTo>
                  <a:cubicBezTo>
                    <a:pt x="61" y="18"/>
                    <a:pt x="62" y="17"/>
                    <a:pt x="62" y="17"/>
                  </a:cubicBezTo>
                  <a:cubicBezTo>
                    <a:pt x="56" y="10"/>
                    <a:pt x="46" y="4"/>
                    <a:pt x="33" y="2"/>
                  </a:cubicBezTo>
                  <a:cubicBezTo>
                    <a:pt x="21" y="0"/>
                    <a:pt x="9" y="1"/>
                    <a:pt x="0" y="5"/>
                  </a:cubicBezTo>
                  <a:cubicBezTo>
                    <a:pt x="1" y="12"/>
                    <a:pt x="22" y="18"/>
                    <a:pt x="29" y="20"/>
                  </a:cubicBezTo>
                  <a:cubicBezTo>
                    <a:pt x="38" y="22"/>
                    <a:pt x="52" y="24"/>
                    <a:pt x="61" y="18"/>
                  </a:cubicBezTo>
                  <a:close/>
                </a:path>
              </a:pathLst>
            </a:custGeom>
            <a:solidFill>
              <a:srgbClr val="AA3952"/>
            </a:solidFill>
            <a:ln w="9525">
              <a:noFill/>
              <a:round/>
              <a:headEnd/>
              <a:tailEnd/>
            </a:ln>
          </p:spPr>
          <p:txBody>
            <a:bodyPr/>
            <a:lstStyle/>
            <a:p>
              <a:endParaRPr lang="hu-HU"/>
            </a:p>
          </p:txBody>
        </p:sp>
        <p:sp>
          <p:nvSpPr>
            <p:cNvPr id="37077" name="Freeform 349"/>
            <p:cNvSpPr>
              <a:spLocks/>
            </p:cNvSpPr>
            <p:nvPr/>
          </p:nvSpPr>
          <p:spPr bwMode="auto">
            <a:xfrm>
              <a:off x="4587" y="472"/>
              <a:ext cx="255" cy="537"/>
            </a:xfrm>
            <a:custGeom>
              <a:avLst/>
              <a:gdLst>
                <a:gd name="T0" fmla="*/ 16 w 204"/>
                <a:gd name="T1" fmla="*/ 5 h 403"/>
                <a:gd name="T2" fmla="*/ 21 w 204"/>
                <a:gd name="T3" fmla="*/ 3 h 403"/>
                <a:gd name="T4" fmla="*/ 28 w 204"/>
                <a:gd name="T5" fmla="*/ 1 h 403"/>
                <a:gd name="T6" fmla="*/ 34 w 204"/>
                <a:gd name="T7" fmla="*/ 2 h 403"/>
                <a:gd name="T8" fmla="*/ 46 w 204"/>
                <a:gd name="T9" fmla="*/ 5 h 403"/>
                <a:gd name="T10" fmla="*/ 53 w 204"/>
                <a:gd name="T11" fmla="*/ 5 h 403"/>
                <a:gd name="T12" fmla="*/ 66 w 204"/>
                <a:gd name="T13" fmla="*/ 11 h 403"/>
                <a:gd name="T14" fmla="*/ 79 w 204"/>
                <a:gd name="T15" fmla="*/ 13 h 403"/>
                <a:gd name="T16" fmla="*/ 94 w 204"/>
                <a:gd name="T17" fmla="*/ 14 h 403"/>
                <a:gd name="T18" fmla="*/ 103 w 204"/>
                <a:gd name="T19" fmla="*/ 18 h 403"/>
                <a:gd name="T20" fmla="*/ 117 w 204"/>
                <a:gd name="T21" fmla="*/ 21 h 403"/>
                <a:gd name="T22" fmla="*/ 134 w 204"/>
                <a:gd name="T23" fmla="*/ 31 h 403"/>
                <a:gd name="T24" fmla="*/ 142 w 204"/>
                <a:gd name="T25" fmla="*/ 34 h 403"/>
                <a:gd name="T26" fmla="*/ 149 w 204"/>
                <a:gd name="T27" fmla="*/ 42 h 403"/>
                <a:gd name="T28" fmla="*/ 155 w 204"/>
                <a:gd name="T29" fmla="*/ 53 h 403"/>
                <a:gd name="T30" fmla="*/ 164 w 204"/>
                <a:gd name="T31" fmla="*/ 69 h 403"/>
                <a:gd name="T32" fmla="*/ 165 w 204"/>
                <a:gd name="T33" fmla="*/ 101 h 403"/>
                <a:gd name="T34" fmla="*/ 162 w 204"/>
                <a:gd name="T35" fmla="*/ 103 h 403"/>
                <a:gd name="T36" fmla="*/ 158 w 204"/>
                <a:gd name="T37" fmla="*/ 182 h 403"/>
                <a:gd name="T38" fmla="*/ 165 w 204"/>
                <a:gd name="T39" fmla="*/ 123 h 403"/>
                <a:gd name="T40" fmla="*/ 176 w 204"/>
                <a:gd name="T41" fmla="*/ 119 h 403"/>
                <a:gd name="T42" fmla="*/ 184 w 204"/>
                <a:gd name="T43" fmla="*/ 124 h 403"/>
                <a:gd name="T44" fmla="*/ 188 w 204"/>
                <a:gd name="T45" fmla="*/ 137 h 403"/>
                <a:gd name="T46" fmla="*/ 188 w 204"/>
                <a:gd name="T47" fmla="*/ 173 h 403"/>
                <a:gd name="T48" fmla="*/ 190 w 204"/>
                <a:gd name="T49" fmla="*/ 192 h 403"/>
                <a:gd name="T50" fmla="*/ 191 w 204"/>
                <a:gd name="T51" fmla="*/ 204 h 403"/>
                <a:gd name="T52" fmla="*/ 193 w 204"/>
                <a:gd name="T53" fmla="*/ 218 h 403"/>
                <a:gd name="T54" fmla="*/ 197 w 204"/>
                <a:gd name="T55" fmla="*/ 240 h 403"/>
                <a:gd name="T56" fmla="*/ 198 w 204"/>
                <a:gd name="T57" fmla="*/ 256 h 403"/>
                <a:gd name="T58" fmla="*/ 194 w 204"/>
                <a:gd name="T59" fmla="*/ 265 h 403"/>
                <a:gd name="T60" fmla="*/ 182 w 204"/>
                <a:gd name="T61" fmla="*/ 263 h 403"/>
                <a:gd name="T62" fmla="*/ 175 w 204"/>
                <a:gd name="T63" fmla="*/ 275 h 403"/>
                <a:gd name="T64" fmla="*/ 188 w 204"/>
                <a:gd name="T65" fmla="*/ 288 h 403"/>
                <a:gd name="T66" fmla="*/ 194 w 204"/>
                <a:gd name="T67" fmla="*/ 303 h 403"/>
                <a:gd name="T68" fmla="*/ 200 w 204"/>
                <a:gd name="T69" fmla="*/ 320 h 403"/>
                <a:gd name="T70" fmla="*/ 197 w 204"/>
                <a:gd name="T71" fmla="*/ 331 h 403"/>
                <a:gd name="T72" fmla="*/ 189 w 204"/>
                <a:gd name="T73" fmla="*/ 330 h 403"/>
                <a:gd name="T74" fmla="*/ 182 w 204"/>
                <a:gd name="T75" fmla="*/ 314 h 403"/>
                <a:gd name="T76" fmla="*/ 175 w 204"/>
                <a:gd name="T77" fmla="*/ 324 h 403"/>
                <a:gd name="T78" fmla="*/ 182 w 204"/>
                <a:gd name="T79" fmla="*/ 349 h 403"/>
                <a:gd name="T80" fmla="*/ 184 w 204"/>
                <a:gd name="T81" fmla="*/ 372 h 403"/>
                <a:gd name="T82" fmla="*/ 178 w 204"/>
                <a:gd name="T83" fmla="*/ 391 h 403"/>
                <a:gd name="T84" fmla="*/ 161 w 204"/>
                <a:gd name="T85" fmla="*/ 402 h 403"/>
                <a:gd name="T86" fmla="*/ 132 w 204"/>
                <a:gd name="T87" fmla="*/ 389 h 403"/>
                <a:gd name="T88" fmla="*/ 121 w 204"/>
                <a:gd name="T89" fmla="*/ 374 h 403"/>
                <a:gd name="T90" fmla="*/ 106 w 204"/>
                <a:gd name="T91" fmla="*/ 352 h 403"/>
                <a:gd name="T92" fmla="*/ 91 w 204"/>
                <a:gd name="T93" fmla="*/ 315 h 403"/>
                <a:gd name="T94" fmla="*/ 80 w 204"/>
                <a:gd name="T95" fmla="*/ 293 h 403"/>
                <a:gd name="T96" fmla="*/ 68 w 204"/>
                <a:gd name="T97" fmla="*/ 263 h 403"/>
                <a:gd name="T98" fmla="*/ 60 w 204"/>
                <a:gd name="T99" fmla="*/ 236 h 403"/>
                <a:gd name="T100" fmla="*/ 36 w 204"/>
                <a:gd name="T101" fmla="*/ 188 h 403"/>
                <a:gd name="T102" fmla="*/ 24 w 204"/>
                <a:gd name="T103" fmla="*/ 161 h 403"/>
                <a:gd name="T104" fmla="*/ 2 w 204"/>
                <a:gd name="T105" fmla="*/ 109 h 403"/>
                <a:gd name="T106" fmla="*/ 24 w 204"/>
                <a:gd name="T107" fmla="*/ 77 h 403"/>
                <a:gd name="T108" fmla="*/ 2 w 204"/>
                <a:gd name="T109" fmla="*/ 97 h 403"/>
                <a:gd name="T110" fmla="*/ 3 w 204"/>
                <a:gd name="T111" fmla="*/ 96 h 403"/>
                <a:gd name="T112" fmla="*/ 5 w 204"/>
                <a:gd name="T113" fmla="*/ 40 h 403"/>
                <a:gd name="T114" fmla="*/ 5 w 204"/>
                <a:gd name="T115" fmla="*/ 36 h 4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4"/>
                <a:gd name="T175" fmla="*/ 0 h 403"/>
                <a:gd name="T176" fmla="*/ 204 w 204"/>
                <a:gd name="T177" fmla="*/ 403 h 4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4" h="403">
                  <a:moveTo>
                    <a:pt x="16" y="5"/>
                  </a:moveTo>
                  <a:cubicBezTo>
                    <a:pt x="21" y="3"/>
                    <a:pt x="21" y="3"/>
                    <a:pt x="21" y="3"/>
                  </a:cubicBezTo>
                  <a:cubicBezTo>
                    <a:pt x="21" y="3"/>
                    <a:pt x="26" y="3"/>
                    <a:pt x="28" y="1"/>
                  </a:cubicBezTo>
                  <a:cubicBezTo>
                    <a:pt x="30" y="0"/>
                    <a:pt x="32" y="3"/>
                    <a:pt x="34" y="2"/>
                  </a:cubicBezTo>
                  <a:cubicBezTo>
                    <a:pt x="36" y="1"/>
                    <a:pt x="41" y="6"/>
                    <a:pt x="46" y="5"/>
                  </a:cubicBezTo>
                  <a:cubicBezTo>
                    <a:pt x="50" y="5"/>
                    <a:pt x="50" y="7"/>
                    <a:pt x="53" y="5"/>
                  </a:cubicBezTo>
                  <a:cubicBezTo>
                    <a:pt x="56" y="3"/>
                    <a:pt x="66" y="11"/>
                    <a:pt x="66" y="11"/>
                  </a:cubicBezTo>
                  <a:cubicBezTo>
                    <a:pt x="66" y="11"/>
                    <a:pt x="77" y="14"/>
                    <a:pt x="79" y="13"/>
                  </a:cubicBezTo>
                  <a:cubicBezTo>
                    <a:pt x="81" y="11"/>
                    <a:pt x="91" y="15"/>
                    <a:pt x="94" y="14"/>
                  </a:cubicBezTo>
                  <a:cubicBezTo>
                    <a:pt x="96" y="13"/>
                    <a:pt x="101" y="19"/>
                    <a:pt x="103" y="18"/>
                  </a:cubicBezTo>
                  <a:cubicBezTo>
                    <a:pt x="105" y="17"/>
                    <a:pt x="112" y="21"/>
                    <a:pt x="117" y="21"/>
                  </a:cubicBezTo>
                  <a:cubicBezTo>
                    <a:pt x="122" y="20"/>
                    <a:pt x="131" y="31"/>
                    <a:pt x="134" y="31"/>
                  </a:cubicBezTo>
                  <a:cubicBezTo>
                    <a:pt x="138" y="31"/>
                    <a:pt x="139" y="35"/>
                    <a:pt x="142" y="34"/>
                  </a:cubicBezTo>
                  <a:cubicBezTo>
                    <a:pt x="146" y="33"/>
                    <a:pt x="145" y="39"/>
                    <a:pt x="149" y="42"/>
                  </a:cubicBezTo>
                  <a:cubicBezTo>
                    <a:pt x="153" y="44"/>
                    <a:pt x="152" y="51"/>
                    <a:pt x="155" y="53"/>
                  </a:cubicBezTo>
                  <a:cubicBezTo>
                    <a:pt x="158" y="55"/>
                    <a:pt x="162" y="61"/>
                    <a:pt x="164" y="69"/>
                  </a:cubicBezTo>
                  <a:cubicBezTo>
                    <a:pt x="167" y="77"/>
                    <a:pt x="170" y="97"/>
                    <a:pt x="165" y="101"/>
                  </a:cubicBezTo>
                  <a:cubicBezTo>
                    <a:pt x="164" y="102"/>
                    <a:pt x="163" y="103"/>
                    <a:pt x="162" y="103"/>
                  </a:cubicBezTo>
                  <a:cubicBezTo>
                    <a:pt x="138" y="121"/>
                    <a:pt x="147" y="163"/>
                    <a:pt x="158" y="182"/>
                  </a:cubicBezTo>
                  <a:cubicBezTo>
                    <a:pt x="144" y="145"/>
                    <a:pt x="162" y="124"/>
                    <a:pt x="165" y="123"/>
                  </a:cubicBezTo>
                  <a:cubicBezTo>
                    <a:pt x="169" y="122"/>
                    <a:pt x="173" y="119"/>
                    <a:pt x="176" y="119"/>
                  </a:cubicBezTo>
                  <a:cubicBezTo>
                    <a:pt x="179" y="119"/>
                    <a:pt x="184" y="124"/>
                    <a:pt x="184" y="124"/>
                  </a:cubicBezTo>
                  <a:cubicBezTo>
                    <a:pt x="184" y="124"/>
                    <a:pt x="186" y="132"/>
                    <a:pt x="188" y="137"/>
                  </a:cubicBezTo>
                  <a:cubicBezTo>
                    <a:pt x="190" y="143"/>
                    <a:pt x="187" y="167"/>
                    <a:pt x="188" y="173"/>
                  </a:cubicBezTo>
                  <a:cubicBezTo>
                    <a:pt x="189" y="179"/>
                    <a:pt x="185" y="186"/>
                    <a:pt x="190" y="192"/>
                  </a:cubicBezTo>
                  <a:cubicBezTo>
                    <a:pt x="196" y="197"/>
                    <a:pt x="189" y="200"/>
                    <a:pt x="191" y="204"/>
                  </a:cubicBezTo>
                  <a:cubicBezTo>
                    <a:pt x="193" y="208"/>
                    <a:pt x="193" y="213"/>
                    <a:pt x="193" y="218"/>
                  </a:cubicBezTo>
                  <a:cubicBezTo>
                    <a:pt x="193" y="223"/>
                    <a:pt x="189" y="229"/>
                    <a:pt x="197" y="240"/>
                  </a:cubicBezTo>
                  <a:cubicBezTo>
                    <a:pt x="204" y="251"/>
                    <a:pt x="196" y="249"/>
                    <a:pt x="198" y="256"/>
                  </a:cubicBezTo>
                  <a:cubicBezTo>
                    <a:pt x="200" y="264"/>
                    <a:pt x="194" y="265"/>
                    <a:pt x="194" y="265"/>
                  </a:cubicBezTo>
                  <a:cubicBezTo>
                    <a:pt x="194" y="265"/>
                    <a:pt x="187" y="269"/>
                    <a:pt x="182" y="263"/>
                  </a:cubicBezTo>
                  <a:cubicBezTo>
                    <a:pt x="177" y="257"/>
                    <a:pt x="176" y="270"/>
                    <a:pt x="175" y="275"/>
                  </a:cubicBezTo>
                  <a:cubicBezTo>
                    <a:pt x="174" y="280"/>
                    <a:pt x="178" y="280"/>
                    <a:pt x="188" y="288"/>
                  </a:cubicBezTo>
                  <a:cubicBezTo>
                    <a:pt x="199" y="297"/>
                    <a:pt x="190" y="293"/>
                    <a:pt x="194" y="303"/>
                  </a:cubicBezTo>
                  <a:cubicBezTo>
                    <a:pt x="199" y="313"/>
                    <a:pt x="199" y="312"/>
                    <a:pt x="200" y="320"/>
                  </a:cubicBezTo>
                  <a:cubicBezTo>
                    <a:pt x="201" y="329"/>
                    <a:pt x="199" y="328"/>
                    <a:pt x="197" y="331"/>
                  </a:cubicBezTo>
                  <a:cubicBezTo>
                    <a:pt x="194" y="334"/>
                    <a:pt x="193" y="335"/>
                    <a:pt x="189" y="330"/>
                  </a:cubicBezTo>
                  <a:cubicBezTo>
                    <a:pt x="185" y="325"/>
                    <a:pt x="188" y="320"/>
                    <a:pt x="182" y="314"/>
                  </a:cubicBezTo>
                  <a:cubicBezTo>
                    <a:pt x="176" y="307"/>
                    <a:pt x="178" y="317"/>
                    <a:pt x="175" y="324"/>
                  </a:cubicBezTo>
                  <a:cubicBezTo>
                    <a:pt x="172" y="331"/>
                    <a:pt x="178" y="337"/>
                    <a:pt x="182" y="349"/>
                  </a:cubicBezTo>
                  <a:cubicBezTo>
                    <a:pt x="186" y="362"/>
                    <a:pt x="183" y="362"/>
                    <a:pt x="184" y="372"/>
                  </a:cubicBezTo>
                  <a:cubicBezTo>
                    <a:pt x="185" y="381"/>
                    <a:pt x="181" y="384"/>
                    <a:pt x="178" y="391"/>
                  </a:cubicBezTo>
                  <a:cubicBezTo>
                    <a:pt x="175" y="398"/>
                    <a:pt x="171" y="400"/>
                    <a:pt x="161" y="402"/>
                  </a:cubicBezTo>
                  <a:cubicBezTo>
                    <a:pt x="151" y="403"/>
                    <a:pt x="135" y="398"/>
                    <a:pt x="132" y="389"/>
                  </a:cubicBezTo>
                  <a:cubicBezTo>
                    <a:pt x="129" y="380"/>
                    <a:pt x="129" y="387"/>
                    <a:pt x="121" y="374"/>
                  </a:cubicBezTo>
                  <a:cubicBezTo>
                    <a:pt x="112" y="360"/>
                    <a:pt x="110" y="365"/>
                    <a:pt x="106" y="352"/>
                  </a:cubicBezTo>
                  <a:cubicBezTo>
                    <a:pt x="102" y="340"/>
                    <a:pt x="99" y="325"/>
                    <a:pt x="91" y="315"/>
                  </a:cubicBezTo>
                  <a:cubicBezTo>
                    <a:pt x="82" y="304"/>
                    <a:pt x="83" y="303"/>
                    <a:pt x="80" y="293"/>
                  </a:cubicBezTo>
                  <a:cubicBezTo>
                    <a:pt x="77" y="284"/>
                    <a:pt x="76" y="279"/>
                    <a:pt x="68" y="263"/>
                  </a:cubicBezTo>
                  <a:cubicBezTo>
                    <a:pt x="60" y="248"/>
                    <a:pt x="63" y="249"/>
                    <a:pt x="60" y="236"/>
                  </a:cubicBezTo>
                  <a:cubicBezTo>
                    <a:pt x="56" y="224"/>
                    <a:pt x="37" y="201"/>
                    <a:pt x="36" y="188"/>
                  </a:cubicBezTo>
                  <a:cubicBezTo>
                    <a:pt x="35" y="174"/>
                    <a:pt x="28" y="179"/>
                    <a:pt x="24" y="161"/>
                  </a:cubicBezTo>
                  <a:cubicBezTo>
                    <a:pt x="20" y="142"/>
                    <a:pt x="0" y="131"/>
                    <a:pt x="2" y="109"/>
                  </a:cubicBezTo>
                  <a:cubicBezTo>
                    <a:pt x="16" y="104"/>
                    <a:pt x="24" y="94"/>
                    <a:pt x="24" y="77"/>
                  </a:cubicBezTo>
                  <a:cubicBezTo>
                    <a:pt x="22" y="92"/>
                    <a:pt x="14" y="96"/>
                    <a:pt x="2" y="97"/>
                  </a:cubicBezTo>
                  <a:cubicBezTo>
                    <a:pt x="3" y="96"/>
                    <a:pt x="3" y="96"/>
                    <a:pt x="3" y="96"/>
                  </a:cubicBezTo>
                  <a:cubicBezTo>
                    <a:pt x="1" y="75"/>
                    <a:pt x="3" y="50"/>
                    <a:pt x="5" y="40"/>
                  </a:cubicBezTo>
                  <a:cubicBezTo>
                    <a:pt x="5" y="39"/>
                    <a:pt x="5" y="37"/>
                    <a:pt x="5" y="36"/>
                  </a:cubicBezTo>
                </a:path>
              </a:pathLst>
            </a:custGeom>
            <a:solidFill>
              <a:srgbClr val="DB8995"/>
            </a:solidFill>
            <a:ln w="9525">
              <a:noFill/>
              <a:round/>
              <a:headEnd/>
              <a:tailEnd/>
            </a:ln>
          </p:spPr>
          <p:txBody>
            <a:bodyPr/>
            <a:lstStyle/>
            <a:p>
              <a:endParaRPr lang="hu-HU"/>
            </a:p>
          </p:txBody>
        </p:sp>
        <p:sp>
          <p:nvSpPr>
            <p:cNvPr id="37078" name="Freeform 350"/>
            <p:cNvSpPr>
              <a:spLocks/>
            </p:cNvSpPr>
            <p:nvPr/>
          </p:nvSpPr>
          <p:spPr bwMode="auto">
            <a:xfrm>
              <a:off x="4697" y="489"/>
              <a:ext cx="40" cy="23"/>
            </a:xfrm>
            <a:custGeom>
              <a:avLst/>
              <a:gdLst>
                <a:gd name="T0" fmla="*/ 15 w 32"/>
                <a:gd name="T1" fmla="*/ 5 h 17"/>
                <a:gd name="T2" fmla="*/ 6 w 32"/>
                <a:gd name="T3" fmla="*/ 1 h 17"/>
                <a:gd name="T4" fmla="*/ 0 w 32"/>
                <a:gd name="T5" fmla="*/ 0 h 17"/>
                <a:gd name="T6" fmla="*/ 6 w 32"/>
                <a:gd name="T7" fmla="*/ 7 h 17"/>
                <a:gd name="T8" fmla="*/ 28 w 32"/>
                <a:gd name="T9" fmla="*/ 15 h 17"/>
                <a:gd name="T10" fmla="*/ 31 w 32"/>
                <a:gd name="T11" fmla="*/ 8 h 17"/>
                <a:gd name="T12" fmla="*/ 29 w 32"/>
                <a:gd name="T13" fmla="*/ 8 h 17"/>
                <a:gd name="T14" fmla="*/ 15 w 32"/>
                <a:gd name="T15" fmla="*/ 5 h 1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7"/>
                <a:gd name="T26" fmla="*/ 32 w 3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7">
                  <a:moveTo>
                    <a:pt x="15" y="5"/>
                  </a:moveTo>
                  <a:cubicBezTo>
                    <a:pt x="13" y="6"/>
                    <a:pt x="8" y="0"/>
                    <a:pt x="6" y="1"/>
                  </a:cubicBezTo>
                  <a:cubicBezTo>
                    <a:pt x="4" y="1"/>
                    <a:pt x="2" y="1"/>
                    <a:pt x="0" y="0"/>
                  </a:cubicBezTo>
                  <a:cubicBezTo>
                    <a:pt x="1" y="3"/>
                    <a:pt x="4" y="6"/>
                    <a:pt x="6" y="7"/>
                  </a:cubicBezTo>
                  <a:cubicBezTo>
                    <a:pt x="11" y="10"/>
                    <a:pt x="22" y="17"/>
                    <a:pt x="28" y="15"/>
                  </a:cubicBezTo>
                  <a:cubicBezTo>
                    <a:pt x="31" y="13"/>
                    <a:pt x="32" y="10"/>
                    <a:pt x="31" y="8"/>
                  </a:cubicBezTo>
                  <a:cubicBezTo>
                    <a:pt x="30" y="8"/>
                    <a:pt x="29" y="8"/>
                    <a:pt x="29" y="8"/>
                  </a:cubicBezTo>
                  <a:cubicBezTo>
                    <a:pt x="24" y="8"/>
                    <a:pt x="17" y="4"/>
                    <a:pt x="15" y="5"/>
                  </a:cubicBezTo>
                  <a:close/>
                </a:path>
              </a:pathLst>
            </a:custGeom>
            <a:solidFill>
              <a:srgbClr val="AA3952"/>
            </a:solidFill>
            <a:ln w="9525">
              <a:noFill/>
              <a:round/>
              <a:headEnd/>
              <a:tailEnd/>
            </a:ln>
          </p:spPr>
          <p:txBody>
            <a:bodyPr/>
            <a:lstStyle/>
            <a:p>
              <a:endParaRPr lang="hu-HU"/>
            </a:p>
          </p:txBody>
        </p:sp>
        <p:sp>
          <p:nvSpPr>
            <p:cNvPr id="37079" name="Freeform 351"/>
            <p:cNvSpPr>
              <a:spLocks/>
            </p:cNvSpPr>
            <p:nvPr/>
          </p:nvSpPr>
          <p:spPr bwMode="auto">
            <a:xfrm>
              <a:off x="4633" y="499"/>
              <a:ext cx="129" cy="165"/>
            </a:xfrm>
            <a:custGeom>
              <a:avLst/>
              <a:gdLst>
                <a:gd name="T0" fmla="*/ 70 w 103"/>
                <a:gd name="T1" fmla="*/ 98 h 124"/>
                <a:gd name="T2" fmla="*/ 42 w 103"/>
                <a:gd name="T3" fmla="*/ 45 h 124"/>
                <a:gd name="T4" fmla="*/ 4 w 103"/>
                <a:gd name="T5" fmla="*/ 5 h 124"/>
                <a:gd name="T6" fmla="*/ 55 w 103"/>
                <a:gd name="T7" fmla="*/ 14 h 124"/>
                <a:gd name="T8" fmla="*/ 100 w 103"/>
                <a:gd name="T9" fmla="*/ 69 h 124"/>
                <a:gd name="T10" fmla="*/ 102 w 103"/>
                <a:gd name="T11" fmla="*/ 104 h 124"/>
                <a:gd name="T12" fmla="*/ 80 w 103"/>
                <a:gd name="T13" fmla="*/ 124 h 124"/>
                <a:gd name="T14" fmla="*/ 0 60000 65536"/>
                <a:gd name="T15" fmla="*/ 0 60000 65536"/>
                <a:gd name="T16" fmla="*/ 0 60000 65536"/>
                <a:gd name="T17" fmla="*/ 0 60000 65536"/>
                <a:gd name="T18" fmla="*/ 0 60000 65536"/>
                <a:gd name="T19" fmla="*/ 0 60000 65536"/>
                <a:gd name="T20" fmla="*/ 0 60000 65536"/>
                <a:gd name="T21" fmla="*/ 0 w 103"/>
                <a:gd name="T22" fmla="*/ 0 h 124"/>
                <a:gd name="T23" fmla="*/ 103 w 103"/>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124">
                  <a:moveTo>
                    <a:pt x="70" y="98"/>
                  </a:moveTo>
                  <a:cubicBezTo>
                    <a:pt x="74" y="81"/>
                    <a:pt x="52" y="58"/>
                    <a:pt x="42" y="45"/>
                  </a:cubicBezTo>
                  <a:cubicBezTo>
                    <a:pt x="38" y="41"/>
                    <a:pt x="0" y="12"/>
                    <a:pt x="4" y="5"/>
                  </a:cubicBezTo>
                  <a:cubicBezTo>
                    <a:pt x="7" y="0"/>
                    <a:pt x="41" y="5"/>
                    <a:pt x="55" y="14"/>
                  </a:cubicBezTo>
                  <a:cubicBezTo>
                    <a:pt x="74" y="27"/>
                    <a:pt x="96" y="48"/>
                    <a:pt x="100" y="69"/>
                  </a:cubicBezTo>
                  <a:cubicBezTo>
                    <a:pt x="102" y="81"/>
                    <a:pt x="103" y="92"/>
                    <a:pt x="102" y="104"/>
                  </a:cubicBezTo>
                  <a:cubicBezTo>
                    <a:pt x="100" y="123"/>
                    <a:pt x="89" y="113"/>
                    <a:pt x="80" y="124"/>
                  </a:cubicBezTo>
                </a:path>
              </a:pathLst>
            </a:custGeom>
            <a:solidFill>
              <a:srgbClr val="E29CA7"/>
            </a:solidFill>
            <a:ln w="9525">
              <a:noFill/>
              <a:round/>
              <a:headEnd/>
              <a:tailEnd/>
            </a:ln>
          </p:spPr>
          <p:txBody>
            <a:bodyPr/>
            <a:lstStyle/>
            <a:p>
              <a:endParaRPr lang="hu-HU"/>
            </a:p>
          </p:txBody>
        </p:sp>
        <p:sp>
          <p:nvSpPr>
            <p:cNvPr id="37080" name="Freeform 352"/>
            <p:cNvSpPr>
              <a:spLocks/>
            </p:cNvSpPr>
            <p:nvPr/>
          </p:nvSpPr>
          <p:spPr bwMode="auto">
            <a:xfrm>
              <a:off x="4698" y="588"/>
              <a:ext cx="76" cy="64"/>
            </a:xfrm>
            <a:custGeom>
              <a:avLst/>
              <a:gdLst>
                <a:gd name="T0" fmla="*/ 4 w 61"/>
                <a:gd name="T1" fmla="*/ 0 h 48"/>
                <a:gd name="T2" fmla="*/ 56 w 61"/>
                <a:gd name="T3" fmla="*/ 7 h 48"/>
                <a:gd name="T4" fmla="*/ 48 w 61"/>
                <a:gd name="T5" fmla="*/ 41 h 48"/>
                <a:gd name="T6" fmla="*/ 0 w 61"/>
                <a:gd name="T7" fmla="*/ 24 h 48"/>
                <a:gd name="T8" fmla="*/ 0 60000 65536"/>
                <a:gd name="T9" fmla="*/ 0 60000 65536"/>
                <a:gd name="T10" fmla="*/ 0 60000 65536"/>
                <a:gd name="T11" fmla="*/ 0 60000 65536"/>
                <a:gd name="T12" fmla="*/ 0 w 61"/>
                <a:gd name="T13" fmla="*/ 0 h 48"/>
                <a:gd name="T14" fmla="*/ 61 w 61"/>
                <a:gd name="T15" fmla="*/ 48 h 48"/>
              </a:gdLst>
              <a:ahLst/>
              <a:cxnLst>
                <a:cxn ang="T8">
                  <a:pos x="T0" y="T1"/>
                </a:cxn>
                <a:cxn ang="T9">
                  <a:pos x="T2" y="T3"/>
                </a:cxn>
                <a:cxn ang="T10">
                  <a:pos x="T4" y="T5"/>
                </a:cxn>
                <a:cxn ang="T11">
                  <a:pos x="T6" y="T7"/>
                </a:cxn>
              </a:cxnLst>
              <a:rect l="T12" t="T13" r="T14" b="T15"/>
              <a:pathLst>
                <a:path w="61" h="48">
                  <a:moveTo>
                    <a:pt x="4" y="0"/>
                  </a:moveTo>
                  <a:cubicBezTo>
                    <a:pt x="13" y="18"/>
                    <a:pt x="42" y="16"/>
                    <a:pt x="56" y="7"/>
                  </a:cubicBezTo>
                  <a:cubicBezTo>
                    <a:pt x="56" y="20"/>
                    <a:pt x="61" y="36"/>
                    <a:pt x="48" y="41"/>
                  </a:cubicBezTo>
                  <a:cubicBezTo>
                    <a:pt x="32" y="48"/>
                    <a:pt x="9" y="39"/>
                    <a:pt x="0" y="24"/>
                  </a:cubicBezTo>
                </a:path>
              </a:pathLst>
            </a:custGeom>
            <a:solidFill>
              <a:srgbClr val="DB8995"/>
            </a:solidFill>
            <a:ln w="9525">
              <a:noFill/>
              <a:round/>
              <a:headEnd/>
              <a:tailEnd/>
            </a:ln>
          </p:spPr>
          <p:txBody>
            <a:bodyPr/>
            <a:lstStyle/>
            <a:p>
              <a:endParaRPr lang="hu-HU"/>
            </a:p>
          </p:txBody>
        </p:sp>
        <p:sp>
          <p:nvSpPr>
            <p:cNvPr id="37081" name="Freeform 353"/>
            <p:cNvSpPr>
              <a:spLocks/>
            </p:cNvSpPr>
            <p:nvPr/>
          </p:nvSpPr>
          <p:spPr bwMode="auto">
            <a:xfrm>
              <a:off x="4609" y="605"/>
              <a:ext cx="49" cy="50"/>
            </a:xfrm>
            <a:custGeom>
              <a:avLst/>
              <a:gdLst>
                <a:gd name="T0" fmla="*/ 39 w 39"/>
                <a:gd name="T1" fmla="*/ 16 h 37"/>
                <a:gd name="T2" fmla="*/ 10 w 39"/>
                <a:gd name="T3" fmla="*/ 6 h 37"/>
                <a:gd name="T4" fmla="*/ 25 w 39"/>
                <a:gd name="T5" fmla="*/ 37 h 37"/>
                <a:gd name="T6" fmla="*/ 0 60000 65536"/>
                <a:gd name="T7" fmla="*/ 0 60000 65536"/>
                <a:gd name="T8" fmla="*/ 0 60000 65536"/>
                <a:gd name="T9" fmla="*/ 0 w 39"/>
                <a:gd name="T10" fmla="*/ 0 h 37"/>
                <a:gd name="T11" fmla="*/ 39 w 39"/>
                <a:gd name="T12" fmla="*/ 37 h 37"/>
              </a:gdLst>
              <a:ahLst/>
              <a:cxnLst>
                <a:cxn ang="T6">
                  <a:pos x="T0" y="T1"/>
                </a:cxn>
                <a:cxn ang="T7">
                  <a:pos x="T2" y="T3"/>
                </a:cxn>
                <a:cxn ang="T8">
                  <a:pos x="T4" y="T5"/>
                </a:cxn>
              </a:cxnLst>
              <a:rect l="T9" t="T10" r="T11" b="T12"/>
              <a:pathLst>
                <a:path w="39" h="37">
                  <a:moveTo>
                    <a:pt x="39" y="16"/>
                  </a:moveTo>
                  <a:cubicBezTo>
                    <a:pt x="35" y="9"/>
                    <a:pt x="19" y="0"/>
                    <a:pt x="10" y="6"/>
                  </a:cubicBezTo>
                  <a:cubicBezTo>
                    <a:pt x="0" y="13"/>
                    <a:pt x="16" y="34"/>
                    <a:pt x="25" y="37"/>
                  </a:cubicBezTo>
                </a:path>
              </a:pathLst>
            </a:custGeom>
            <a:solidFill>
              <a:srgbClr val="E29CA7"/>
            </a:solidFill>
            <a:ln w="9525">
              <a:noFill/>
              <a:round/>
              <a:headEnd/>
              <a:tailEnd/>
            </a:ln>
          </p:spPr>
          <p:txBody>
            <a:bodyPr/>
            <a:lstStyle/>
            <a:p>
              <a:endParaRPr lang="hu-HU"/>
            </a:p>
          </p:txBody>
        </p:sp>
        <p:sp>
          <p:nvSpPr>
            <p:cNvPr id="37082" name="Freeform 354"/>
            <p:cNvSpPr>
              <a:spLocks/>
            </p:cNvSpPr>
            <p:nvPr/>
          </p:nvSpPr>
          <p:spPr bwMode="auto">
            <a:xfrm>
              <a:off x="4607" y="609"/>
              <a:ext cx="80" cy="52"/>
            </a:xfrm>
            <a:custGeom>
              <a:avLst/>
              <a:gdLst>
                <a:gd name="T0" fmla="*/ 2 w 64"/>
                <a:gd name="T1" fmla="*/ 19 h 39"/>
                <a:gd name="T2" fmla="*/ 38 w 64"/>
                <a:gd name="T3" fmla="*/ 0 h 39"/>
                <a:gd name="T4" fmla="*/ 0 w 64"/>
                <a:gd name="T5" fmla="*/ 39 h 39"/>
                <a:gd name="T6" fmla="*/ 0 60000 65536"/>
                <a:gd name="T7" fmla="*/ 0 60000 65536"/>
                <a:gd name="T8" fmla="*/ 0 60000 65536"/>
                <a:gd name="T9" fmla="*/ 0 w 64"/>
                <a:gd name="T10" fmla="*/ 0 h 39"/>
                <a:gd name="T11" fmla="*/ 64 w 64"/>
                <a:gd name="T12" fmla="*/ 39 h 39"/>
              </a:gdLst>
              <a:ahLst/>
              <a:cxnLst>
                <a:cxn ang="T6">
                  <a:pos x="T0" y="T1"/>
                </a:cxn>
                <a:cxn ang="T7">
                  <a:pos x="T2" y="T3"/>
                </a:cxn>
                <a:cxn ang="T8">
                  <a:pos x="T4" y="T5"/>
                </a:cxn>
              </a:cxnLst>
              <a:rect l="T9" t="T10" r="T11" b="T12"/>
              <a:pathLst>
                <a:path w="64" h="39">
                  <a:moveTo>
                    <a:pt x="2" y="19"/>
                  </a:moveTo>
                  <a:cubicBezTo>
                    <a:pt x="15" y="19"/>
                    <a:pt x="26" y="5"/>
                    <a:pt x="38" y="0"/>
                  </a:cubicBezTo>
                  <a:cubicBezTo>
                    <a:pt x="64" y="25"/>
                    <a:pt x="17" y="28"/>
                    <a:pt x="0" y="39"/>
                  </a:cubicBezTo>
                </a:path>
              </a:pathLst>
            </a:custGeom>
            <a:solidFill>
              <a:srgbClr val="DB8995"/>
            </a:solidFill>
            <a:ln w="9525">
              <a:noFill/>
              <a:round/>
              <a:headEnd/>
              <a:tailEnd/>
            </a:ln>
          </p:spPr>
          <p:txBody>
            <a:bodyPr/>
            <a:lstStyle/>
            <a:p>
              <a:endParaRPr lang="hu-HU"/>
            </a:p>
          </p:txBody>
        </p:sp>
        <p:sp>
          <p:nvSpPr>
            <p:cNvPr id="37083" name="Freeform 355"/>
            <p:cNvSpPr>
              <a:spLocks/>
            </p:cNvSpPr>
            <p:nvPr/>
          </p:nvSpPr>
          <p:spPr bwMode="auto">
            <a:xfrm>
              <a:off x="4605" y="608"/>
              <a:ext cx="237" cy="401"/>
            </a:xfrm>
            <a:custGeom>
              <a:avLst/>
              <a:gdLst>
                <a:gd name="T0" fmla="*/ 117 w 189"/>
                <a:gd name="T1" fmla="*/ 287 h 301"/>
                <a:gd name="T2" fmla="*/ 146 w 189"/>
                <a:gd name="T3" fmla="*/ 300 h 301"/>
                <a:gd name="T4" fmla="*/ 163 w 189"/>
                <a:gd name="T5" fmla="*/ 289 h 301"/>
                <a:gd name="T6" fmla="*/ 169 w 189"/>
                <a:gd name="T7" fmla="*/ 270 h 301"/>
                <a:gd name="T8" fmla="*/ 167 w 189"/>
                <a:gd name="T9" fmla="*/ 247 h 301"/>
                <a:gd name="T10" fmla="*/ 160 w 189"/>
                <a:gd name="T11" fmla="*/ 222 h 301"/>
                <a:gd name="T12" fmla="*/ 167 w 189"/>
                <a:gd name="T13" fmla="*/ 212 h 301"/>
                <a:gd name="T14" fmla="*/ 174 w 189"/>
                <a:gd name="T15" fmla="*/ 228 h 301"/>
                <a:gd name="T16" fmla="*/ 182 w 189"/>
                <a:gd name="T17" fmla="*/ 229 h 301"/>
                <a:gd name="T18" fmla="*/ 185 w 189"/>
                <a:gd name="T19" fmla="*/ 218 h 301"/>
                <a:gd name="T20" fmla="*/ 179 w 189"/>
                <a:gd name="T21" fmla="*/ 201 h 301"/>
                <a:gd name="T22" fmla="*/ 173 w 189"/>
                <a:gd name="T23" fmla="*/ 186 h 301"/>
                <a:gd name="T24" fmla="*/ 160 w 189"/>
                <a:gd name="T25" fmla="*/ 173 h 301"/>
                <a:gd name="T26" fmla="*/ 167 w 189"/>
                <a:gd name="T27" fmla="*/ 161 h 301"/>
                <a:gd name="T28" fmla="*/ 179 w 189"/>
                <a:gd name="T29" fmla="*/ 163 h 301"/>
                <a:gd name="T30" fmla="*/ 183 w 189"/>
                <a:gd name="T31" fmla="*/ 154 h 301"/>
                <a:gd name="T32" fmla="*/ 182 w 189"/>
                <a:gd name="T33" fmla="*/ 138 h 301"/>
                <a:gd name="T34" fmla="*/ 178 w 189"/>
                <a:gd name="T35" fmla="*/ 116 h 301"/>
                <a:gd name="T36" fmla="*/ 176 w 189"/>
                <a:gd name="T37" fmla="*/ 102 h 301"/>
                <a:gd name="T38" fmla="*/ 175 w 189"/>
                <a:gd name="T39" fmla="*/ 90 h 301"/>
                <a:gd name="T40" fmla="*/ 173 w 189"/>
                <a:gd name="T41" fmla="*/ 71 h 301"/>
                <a:gd name="T42" fmla="*/ 173 w 189"/>
                <a:gd name="T43" fmla="*/ 35 h 301"/>
                <a:gd name="T44" fmla="*/ 169 w 189"/>
                <a:gd name="T45" fmla="*/ 22 h 301"/>
                <a:gd name="T46" fmla="*/ 161 w 189"/>
                <a:gd name="T47" fmla="*/ 17 h 301"/>
                <a:gd name="T48" fmla="*/ 150 w 189"/>
                <a:gd name="T49" fmla="*/ 21 h 301"/>
                <a:gd name="T50" fmla="*/ 143 w 189"/>
                <a:gd name="T51" fmla="*/ 80 h 301"/>
                <a:gd name="T52" fmla="*/ 139 w 189"/>
                <a:gd name="T53" fmla="*/ 10 h 301"/>
                <a:gd name="T54" fmla="*/ 123 w 189"/>
                <a:gd name="T55" fmla="*/ 16 h 301"/>
                <a:gd name="T56" fmla="*/ 79 w 189"/>
                <a:gd name="T57" fmla="*/ 8 h 301"/>
                <a:gd name="T58" fmla="*/ 58 w 189"/>
                <a:gd name="T59" fmla="*/ 3 h 301"/>
                <a:gd name="T60" fmla="*/ 22 w 189"/>
                <a:gd name="T61" fmla="*/ 22 h 301"/>
                <a:gd name="T62" fmla="*/ 0 w 189"/>
                <a:gd name="T63" fmla="*/ 40 h 301"/>
                <a:gd name="T64" fmla="*/ 9 w 189"/>
                <a:gd name="T65" fmla="*/ 59 h 301"/>
                <a:gd name="T66" fmla="*/ 21 w 189"/>
                <a:gd name="T67" fmla="*/ 86 h 301"/>
                <a:gd name="T68" fmla="*/ 45 w 189"/>
                <a:gd name="T69" fmla="*/ 134 h 301"/>
                <a:gd name="T70" fmla="*/ 53 w 189"/>
                <a:gd name="T71" fmla="*/ 161 h 301"/>
                <a:gd name="T72" fmla="*/ 65 w 189"/>
                <a:gd name="T73" fmla="*/ 191 h 301"/>
                <a:gd name="T74" fmla="*/ 76 w 189"/>
                <a:gd name="T75" fmla="*/ 213 h 301"/>
                <a:gd name="T76" fmla="*/ 91 w 189"/>
                <a:gd name="T77" fmla="*/ 250 h 301"/>
                <a:gd name="T78" fmla="*/ 106 w 189"/>
                <a:gd name="T79" fmla="*/ 272 h 301"/>
                <a:gd name="T80" fmla="*/ 117 w 189"/>
                <a:gd name="T81" fmla="*/ 287 h 3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301"/>
                <a:gd name="T125" fmla="*/ 189 w 189"/>
                <a:gd name="T126" fmla="*/ 301 h 3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301">
                  <a:moveTo>
                    <a:pt x="117" y="287"/>
                  </a:moveTo>
                  <a:cubicBezTo>
                    <a:pt x="120" y="296"/>
                    <a:pt x="136" y="301"/>
                    <a:pt x="146" y="300"/>
                  </a:cubicBezTo>
                  <a:cubicBezTo>
                    <a:pt x="156" y="298"/>
                    <a:pt x="160" y="296"/>
                    <a:pt x="163" y="289"/>
                  </a:cubicBezTo>
                  <a:cubicBezTo>
                    <a:pt x="166" y="282"/>
                    <a:pt x="170" y="279"/>
                    <a:pt x="169" y="270"/>
                  </a:cubicBezTo>
                  <a:cubicBezTo>
                    <a:pt x="168" y="260"/>
                    <a:pt x="171" y="260"/>
                    <a:pt x="167" y="247"/>
                  </a:cubicBezTo>
                  <a:cubicBezTo>
                    <a:pt x="163" y="235"/>
                    <a:pt x="157" y="229"/>
                    <a:pt x="160" y="222"/>
                  </a:cubicBezTo>
                  <a:cubicBezTo>
                    <a:pt x="163" y="215"/>
                    <a:pt x="161" y="205"/>
                    <a:pt x="167" y="212"/>
                  </a:cubicBezTo>
                  <a:cubicBezTo>
                    <a:pt x="173" y="218"/>
                    <a:pt x="170" y="223"/>
                    <a:pt x="174" y="228"/>
                  </a:cubicBezTo>
                  <a:cubicBezTo>
                    <a:pt x="178" y="233"/>
                    <a:pt x="179" y="232"/>
                    <a:pt x="182" y="229"/>
                  </a:cubicBezTo>
                  <a:cubicBezTo>
                    <a:pt x="184" y="226"/>
                    <a:pt x="186" y="227"/>
                    <a:pt x="185" y="218"/>
                  </a:cubicBezTo>
                  <a:cubicBezTo>
                    <a:pt x="184" y="210"/>
                    <a:pt x="184" y="211"/>
                    <a:pt x="179" y="201"/>
                  </a:cubicBezTo>
                  <a:cubicBezTo>
                    <a:pt x="175" y="191"/>
                    <a:pt x="184" y="195"/>
                    <a:pt x="173" y="186"/>
                  </a:cubicBezTo>
                  <a:cubicBezTo>
                    <a:pt x="163" y="178"/>
                    <a:pt x="159" y="178"/>
                    <a:pt x="160" y="173"/>
                  </a:cubicBezTo>
                  <a:cubicBezTo>
                    <a:pt x="161" y="168"/>
                    <a:pt x="162" y="155"/>
                    <a:pt x="167" y="161"/>
                  </a:cubicBezTo>
                  <a:cubicBezTo>
                    <a:pt x="172" y="167"/>
                    <a:pt x="179" y="163"/>
                    <a:pt x="179" y="163"/>
                  </a:cubicBezTo>
                  <a:cubicBezTo>
                    <a:pt x="179" y="163"/>
                    <a:pt x="185" y="162"/>
                    <a:pt x="183" y="154"/>
                  </a:cubicBezTo>
                  <a:cubicBezTo>
                    <a:pt x="181" y="147"/>
                    <a:pt x="189" y="149"/>
                    <a:pt x="182" y="138"/>
                  </a:cubicBezTo>
                  <a:cubicBezTo>
                    <a:pt x="174" y="127"/>
                    <a:pt x="178" y="121"/>
                    <a:pt x="178" y="116"/>
                  </a:cubicBezTo>
                  <a:cubicBezTo>
                    <a:pt x="178" y="111"/>
                    <a:pt x="178" y="106"/>
                    <a:pt x="176" y="102"/>
                  </a:cubicBezTo>
                  <a:cubicBezTo>
                    <a:pt x="174" y="98"/>
                    <a:pt x="181" y="95"/>
                    <a:pt x="175" y="90"/>
                  </a:cubicBezTo>
                  <a:cubicBezTo>
                    <a:pt x="170" y="84"/>
                    <a:pt x="174" y="77"/>
                    <a:pt x="173" y="71"/>
                  </a:cubicBezTo>
                  <a:cubicBezTo>
                    <a:pt x="172" y="65"/>
                    <a:pt x="175" y="41"/>
                    <a:pt x="173" y="35"/>
                  </a:cubicBezTo>
                  <a:cubicBezTo>
                    <a:pt x="171" y="30"/>
                    <a:pt x="169" y="22"/>
                    <a:pt x="169" y="22"/>
                  </a:cubicBezTo>
                  <a:cubicBezTo>
                    <a:pt x="169" y="22"/>
                    <a:pt x="164" y="17"/>
                    <a:pt x="161" y="17"/>
                  </a:cubicBezTo>
                  <a:cubicBezTo>
                    <a:pt x="158" y="17"/>
                    <a:pt x="154" y="20"/>
                    <a:pt x="150" y="21"/>
                  </a:cubicBezTo>
                  <a:cubicBezTo>
                    <a:pt x="147" y="22"/>
                    <a:pt x="129" y="43"/>
                    <a:pt x="143" y="80"/>
                  </a:cubicBezTo>
                  <a:cubicBezTo>
                    <a:pt x="133" y="63"/>
                    <a:pt x="126" y="31"/>
                    <a:pt x="139" y="10"/>
                  </a:cubicBezTo>
                  <a:cubicBezTo>
                    <a:pt x="134" y="13"/>
                    <a:pt x="128" y="15"/>
                    <a:pt x="123" y="16"/>
                  </a:cubicBezTo>
                  <a:cubicBezTo>
                    <a:pt x="108" y="20"/>
                    <a:pt x="93" y="15"/>
                    <a:pt x="79" y="8"/>
                  </a:cubicBezTo>
                  <a:cubicBezTo>
                    <a:pt x="69" y="3"/>
                    <a:pt x="68" y="0"/>
                    <a:pt x="58" y="3"/>
                  </a:cubicBezTo>
                  <a:cubicBezTo>
                    <a:pt x="45" y="7"/>
                    <a:pt x="33" y="13"/>
                    <a:pt x="22" y="22"/>
                  </a:cubicBezTo>
                  <a:cubicBezTo>
                    <a:pt x="16" y="26"/>
                    <a:pt x="6" y="33"/>
                    <a:pt x="0" y="40"/>
                  </a:cubicBezTo>
                  <a:cubicBezTo>
                    <a:pt x="4" y="45"/>
                    <a:pt x="8" y="51"/>
                    <a:pt x="9" y="59"/>
                  </a:cubicBezTo>
                  <a:cubicBezTo>
                    <a:pt x="13" y="77"/>
                    <a:pt x="20" y="72"/>
                    <a:pt x="21" y="86"/>
                  </a:cubicBezTo>
                  <a:cubicBezTo>
                    <a:pt x="22" y="99"/>
                    <a:pt x="41" y="122"/>
                    <a:pt x="45" y="134"/>
                  </a:cubicBezTo>
                  <a:cubicBezTo>
                    <a:pt x="48" y="147"/>
                    <a:pt x="45" y="146"/>
                    <a:pt x="53" y="161"/>
                  </a:cubicBezTo>
                  <a:cubicBezTo>
                    <a:pt x="61" y="177"/>
                    <a:pt x="62" y="182"/>
                    <a:pt x="65" y="191"/>
                  </a:cubicBezTo>
                  <a:cubicBezTo>
                    <a:pt x="68" y="201"/>
                    <a:pt x="67" y="202"/>
                    <a:pt x="76" y="213"/>
                  </a:cubicBezTo>
                  <a:cubicBezTo>
                    <a:pt x="84" y="223"/>
                    <a:pt x="87" y="238"/>
                    <a:pt x="91" y="250"/>
                  </a:cubicBezTo>
                  <a:cubicBezTo>
                    <a:pt x="95" y="263"/>
                    <a:pt x="97" y="258"/>
                    <a:pt x="106" y="272"/>
                  </a:cubicBezTo>
                  <a:cubicBezTo>
                    <a:pt x="114" y="285"/>
                    <a:pt x="114" y="278"/>
                    <a:pt x="117" y="287"/>
                  </a:cubicBezTo>
                  <a:close/>
                </a:path>
              </a:pathLst>
            </a:custGeom>
            <a:solidFill>
              <a:srgbClr val="FB6747"/>
            </a:solidFill>
            <a:ln w="4763" cap="flat">
              <a:solidFill>
                <a:srgbClr val="FFFFFF"/>
              </a:solidFill>
              <a:prstDash val="solid"/>
              <a:miter lim="800000"/>
              <a:headEnd/>
              <a:tailEnd/>
            </a:ln>
          </p:spPr>
          <p:txBody>
            <a:bodyPr/>
            <a:lstStyle/>
            <a:p>
              <a:endParaRPr lang="hu-HU"/>
            </a:p>
          </p:txBody>
        </p:sp>
        <p:sp>
          <p:nvSpPr>
            <p:cNvPr id="37084" name="Freeform 356"/>
            <p:cNvSpPr>
              <a:spLocks/>
            </p:cNvSpPr>
            <p:nvPr/>
          </p:nvSpPr>
          <p:spPr bwMode="auto">
            <a:xfrm>
              <a:off x="4594" y="504"/>
              <a:ext cx="119" cy="212"/>
            </a:xfrm>
            <a:custGeom>
              <a:avLst/>
              <a:gdLst>
                <a:gd name="T0" fmla="*/ 87 w 95"/>
                <a:gd name="T1" fmla="*/ 107 h 159"/>
                <a:gd name="T2" fmla="*/ 40 w 95"/>
                <a:gd name="T3" fmla="*/ 32 h 159"/>
                <a:gd name="T4" fmla="*/ 3 w 95"/>
                <a:gd name="T5" fmla="*/ 0 h 159"/>
                <a:gd name="T6" fmla="*/ 0 w 95"/>
                <a:gd name="T7" fmla="*/ 11 h 159"/>
                <a:gd name="T8" fmla="*/ 45 w 95"/>
                <a:gd name="T9" fmla="*/ 52 h 159"/>
                <a:gd name="T10" fmla="*/ 19 w 95"/>
                <a:gd name="T11" fmla="*/ 53 h 159"/>
                <a:gd name="T12" fmla="*/ 50 w 95"/>
                <a:gd name="T13" fmla="*/ 69 h 159"/>
                <a:gd name="T14" fmla="*/ 84 w 95"/>
                <a:gd name="T15" fmla="*/ 112 h 159"/>
                <a:gd name="T16" fmla="*/ 92 w 95"/>
                <a:gd name="T17" fmla="*/ 152 h 159"/>
                <a:gd name="T18" fmla="*/ 93 w 95"/>
                <a:gd name="T19" fmla="*/ 149 h 159"/>
                <a:gd name="T20" fmla="*/ 87 w 95"/>
                <a:gd name="T21" fmla="*/ 10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59"/>
                <a:gd name="T35" fmla="*/ 95 w 95"/>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59">
                  <a:moveTo>
                    <a:pt x="87" y="107"/>
                  </a:moveTo>
                  <a:cubicBezTo>
                    <a:pt x="84" y="77"/>
                    <a:pt x="52" y="40"/>
                    <a:pt x="40" y="32"/>
                  </a:cubicBezTo>
                  <a:cubicBezTo>
                    <a:pt x="28" y="25"/>
                    <a:pt x="18" y="17"/>
                    <a:pt x="3" y="0"/>
                  </a:cubicBezTo>
                  <a:cubicBezTo>
                    <a:pt x="2" y="3"/>
                    <a:pt x="1" y="7"/>
                    <a:pt x="0" y="11"/>
                  </a:cubicBezTo>
                  <a:cubicBezTo>
                    <a:pt x="12" y="25"/>
                    <a:pt x="51" y="44"/>
                    <a:pt x="45" y="52"/>
                  </a:cubicBezTo>
                  <a:cubicBezTo>
                    <a:pt x="39" y="62"/>
                    <a:pt x="23" y="59"/>
                    <a:pt x="19" y="53"/>
                  </a:cubicBezTo>
                  <a:cubicBezTo>
                    <a:pt x="27" y="66"/>
                    <a:pt x="34" y="66"/>
                    <a:pt x="50" y="69"/>
                  </a:cubicBezTo>
                  <a:cubicBezTo>
                    <a:pt x="67" y="72"/>
                    <a:pt x="79" y="96"/>
                    <a:pt x="84" y="112"/>
                  </a:cubicBezTo>
                  <a:cubicBezTo>
                    <a:pt x="88" y="124"/>
                    <a:pt x="92" y="152"/>
                    <a:pt x="92" y="152"/>
                  </a:cubicBezTo>
                  <a:cubicBezTo>
                    <a:pt x="92" y="152"/>
                    <a:pt x="95" y="159"/>
                    <a:pt x="93" y="149"/>
                  </a:cubicBezTo>
                  <a:cubicBezTo>
                    <a:pt x="91" y="137"/>
                    <a:pt x="88" y="123"/>
                    <a:pt x="87" y="107"/>
                  </a:cubicBezTo>
                  <a:close/>
                </a:path>
              </a:pathLst>
            </a:custGeom>
            <a:solidFill>
              <a:srgbClr val="FBE7E8"/>
            </a:solidFill>
            <a:ln w="9525">
              <a:noFill/>
              <a:round/>
              <a:headEnd/>
              <a:tailEnd/>
            </a:ln>
          </p:spPr>
          <p:txBody>
            <a:bodyPr/>
            <a:lstStyle/>
            <a:p>
              <a:endParaRPr lang="hu-HU"/>
            </a:p>
          </p:txBody>
        </p:sp>
        <p:sp>
          <p:nvSpPr>
            <p:cNvPr id="37085" name="Freeform 357"/>
            <p:cNvSpPr>
              <a:spLocks/>
            </p:cNvSpPr>
            <p:nvPr/>
          </p:nvSpPr>
          <p:spPr bwMode="auto">
            <a:xfrm>
              <a:off x="4464" y="325"/>
              <a:ext cx="54" cy="174"/>
            </a:xfrm>
            <a:custGeom>
              <a:avLst/>
              <a:gdLst>
                <a:gd name="T0" fmla="*/ 33 w 43"/>
                <a:gd name="T1" fmla="*/ 0 h 130"/>
                <a:gd name="T2" fmla="*/ 22 w 43"/>
                <a:gd name="T3" fmla="*/ 64 h 130"/>
                <a:gd name="T4" fmla="*/ 0 w 43"/>
                <a:gd name="T5" fmla="*/ 130 h 130"/>
                <a:gd name="T6" fmla="*/ 35 w 43"/>
                <a:gd name="T7" fmla="*/ 48 h 130"/>
                <a:gd name="T8" fmla="*/ 33 w 43"/>
                <a:gd name="T9" fmla="*/ 0 h 130"/>
                <a:gd name="T10" fmla="*/ 0 60000 65536"/>
                <a:gd name="T11" fmla="*/ 0 60000 65536"/>
                <a:gd name="T12" fmla="*/ 0 60000 65536"/>
                <a:gd name="T13" fmla="*/ 0 60000 65536"/>
                <a:gd name="T14" fmla="*/ 0 60000 65536"/>
                <a:gd name="T15" fmla="*/ 0 w 43"/>
                <a:gd name="T16" fmla="*/ 0 h 130"/>
                <a:gd name="T17" fmla="*/ 43 w 43"/>
                <a:gd name="T18" fmla="*/ 130 h 130"/>
              </a:gdLst>
              <a:ahLst/>
              <a:cxnLst>
                <a:cxn ang="T10">
                  <a:pos x="T0" y="T1"/>
                </a:cxn>
                <a:cxn ang="T11">
                  <a:pos x="T2" y="T3"/>
                </a:cxn>
                <a:cxn ang="T12">
                  <a:pos x="T4" y="T5"/>
                </a:cxn>
                <a:cxn ang="T13">
                  <a:pos x="T6" y="T7"/>
                </a:cxn>
                <a:cxn ang="T14">
                  <a:pos x="T8" y="T9"/>
                </a:cxn>
              </a:cxnLst>
              <a:rect l="T15" t="T16" r="T17" b="T18"/>
              <a:pathLst>
                <a:path w="43" h="130">
                  <a:moveTo>
                    <a:pt x="33" y="0"/>
                  </a:moveTo>
                  <a:cubicBezTo>
                    <a:pt x="40" y="16"/>
                    <a:pt x="33" y="36"/>
                    <a:pt x="22" y="64"/>
                  </a:cubicBezTo>
                  <a:cubicBezTo>
                    <a:pt x="13" y="88"/>
                    <a:pt x="1" y="118"/>
                    <a:pt x="0" y="130"/>
                  </a:cubicBezTo>
                  <a:cubicBezTo>
                    <a:pt x="10" y="94"/>
                    <a:pt x="30" y="67"/>
                    <a:pt x="35" y="48"/>
                  </a:cubicBezTo>
                  <a:cubicBezTo>
                    <a:pt x="39" y="28"/>
                    <a:pt x="43" y="11"/>
                    <a:pt x="33" y="0"/>
                  </a:cubicBezTo>
                  <a:close/>
                </a:path>
              </a:pathLst>
            </a:custGeom>
            <a:solidFill>
              <a:srgbClr val="FFFFFF"/>
            </a:solidFill>
            <a:ln w="9525">
              <a:noFill/>
              <a:round/>
              <a:headEnd/>
              <a:tailEnd/>
            </a:ln>
          </p:spPr>
          <p:txBody>
            <a:bodyPr/>
            <a:lstStyle/>
            <a:p>
              <a:endParaRPr lang="hu-HU"/>
            </a:p>
          </p:txBody>
        </p:sp>
        <p:sp>
          <p:nvSpPr>
            <p:cNvPr id="37086" name="Line 358"/>
            <p:cNvSpPr>
              <a:spLocks noChangeShapeType="1"/>
            </p:cNvSpPr>
            <p:nvPr/>
          </p:nvSpPr>
          <p:spPr bwMode="auto">
            <a:xfrm>
              <a:off x="4484" y="344"/>
              <a:ext cx="6" cy="36"/>
            </a:xfrm>
            <a:prstGeom prst="line">
              <a:avLst/>
            </a:prstGeom>
            <a:noFill/>
            <a:ln w="7938">
              <a:solidFill>
                <a:srgbClr val="EC6245"/>
              </a:solidFill>
              <a:miter lim="800000"/>
              <a:headEnd/>
              <a:tailEnd/>
            </a:ln>
          </p:spPr>
          <p:txBody>
            <a:bodyPr/>
            <a:lstStyle/>
            <a:p>
              <a:endParaRPr lang="hu-HU"/>
            </a:p>
          </p:txBody>
        </p:sp>
        <p:sp>
          <p:nvSpPr>
            <p:cNvPr id="37087" name="Freeform 359"/>
            <p:cNvSpPr>
              <a:spLocks/>
            </p:cNvSpPr>
            <p:nvPr/>
          </p:nvSpPr>
          <p:spPr bwMode="auto">
            <a:xfrm>
              <a:off x="4520" y="207"/>
              <a:ext cx="42" cy="17"/>
            </a:xfrm>
            <a:custGeom>
              <a:avLst/>
              <a:gdLst>
                <a:gd name="T0" fmla="*/ 0 w 33"/>
                <a:gd name="T1" fmla="*/ 6 h 13"/>
                <a:gd name="T2" fmla="*/ 33 w 33"/>
                <a:gd name="T3" fmla="*/ 11 h 13"/>
                <a:gd name="T4" fmla="*/ 2 w 33"/>
                <a:gd name="T5" fmla="*/ 6 h 13"/>
                <a:gd name="T6" fmla="*/ 0 60000 65536"/>
                <a:gd name="T7" fmla="*/ 0 60000 65536"/>
                <a:gd name="T8" fmla="*/ 0 60000 65536"/>
                <a:gd name="T9" fmla="*/ 0 w 33"/>
                <a:gd name="T10" fmla="*/ 0 h 13"/>
                <a:gd name="T11" fmla="*/ 33 w 33"/>
                <a:gd name="T12" fmla="*/ 13 h 13"/>
              </a:gdLst>
              <a:ahLst/>
              <a:cxnLst>
                <a:cxn ang="T6">
                  <a:pos x="T0" y="T1"/>
                </a:cxn>
                <a:cxn ang="T7">
                  <a:pos x="T2" y="T3"/>
                </a:cxn>
                <a:cxn ang="T8">
                  <a:pos x="T4" y="T5"/>
                </a:cxn>
              </a:cxnLst>
              <a:rect l="T9" t="T10" r="T11" b="T12"/>
              <a:pathLst>
                <a:path w="33" h="13">
                  <a:moveTo>
                    <a:pt x="0" y="6"/>
                  </a:moveTo>
                  <a:cubicBezTo>
                    <a:pt x="12" y="2"/>
                    <a:pt x="24" y="0"/>
                    <a:pt x="33" y="11"/>
                  </a:cubicBezTo>
                  <a:cubicBezTo>
                    <a:pt x="23" y="13"/>
                    <a:pt x="11" y="9"/>
                    <a:pt x="2" y="6"/>
                  </a:cubicBezTo>
                </a:path>
              </a:pathLst>
            </a:custGeom>
            <a:solidFill>
              <a:srgbClr val="FFFFFF"/>
            </a:solidFill>
            <a:ln w="9525">
              <a:noFill/>
              <a:round/>
              <a:headEnd/>
              <a:tailEnd/>
            </a:ln>
          </p:spPr>
          <p:txBody>
            <a:bodyPr/>
            <a:lstStyle/>
            <a:p>
              <a:endParaRPr lang="hu-HU"/>
            </a:p>
          </p:txBody>
        </p:sp>
        <p:sp>
          <p:nvSpPr>
            <p:cNvPr id="37088" name="Freeform 360"/>
            <p:cNvSpPr>
              <a:spLocks/>
            </p:cNvSpPr>
            <p:nvPr/>
          </p:nvSpPr>
          <p:spPr bwMode="auto">
            <a:xfrm>
              <a:off x="4489" y="348"/>
              <a:ext cx="9" cy="25"/>
            </a:xfrm>
            <a:custGeom>
              <a:avLst/>
              <a:gdLst>
                <a:gd name="T0" fmla="*/ 0 w 7"/>
                <a:gd name="T1" fmla="*/ 1 h 19"/>
                <a:gd name="T2" fmla="*/ 2 w 7"/>
                <a:gd name="T3" fmla="*/ 7 h 19"/>
                <a:gd name="T4" fmla="*/ 3 w 7"/>
                <a:gd name="T5" fmla="*/ 11 h 19"/>
                <a:gd name="T6" fmla="*/ 5 w 7"/>
                <a:gd name="T7" fmla="*/ 19 h 19"/>
                <a:gd name="T8" fmla="*/ 6 w 7"/>
                <a:gd name="T9" fmla="*/ 14 h 19"/>
                <a:gd name="T10" fmla="*/ 6 w 7"/>
                <a:gd name="T11" fmla="*/ 8 h 19"/>
                <a:gd name="T12" fmla="*/ 0 w 7"/>
                <a:gd name="T13" fmla="*/ 0 h 19"/>
                <a:gd name="T14" fmla="*/ 0 60000 65536"/>
                <a:gd name="T15" fmla="*/ 0 60000 65536"/>
                <a:gd name="T16" fmla="*/ 0 60000 65536"/>
                <a:gd name="T17" fmla="*/ 0 60000 65536"/>
                <a:gd name="T18" fmla="*/ 0 60000 65536"/>
                <a:gd name="T19" fmla="*/ 0 60000 65536"/>
                <a:gd name="T20" fmla="*/ 0 60000 65536"/>
                <a:gd name="T21" fmla="*/ 0 w 7"/>
                <a:gd name="T22" fmla="*/ 0 h 19"/>
                <a:gd name="T23" fmla="*/ 7 w 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9">
                  <a:moveTo>
                    <a:pt x="0" y="1"/>
                  </a:moveTo>
                  <a:cubicBezTo>
                    <a:pt x="2" y="2"/>
                    <a:pt x="1" y="5"/>
                    <a:pt x="2" y="7"/>
                  </a:cubicBezTo>
                  <a:cubicBezTo>
                    <a:pt x="2" y="8"/>
                    <a:pt x="2" y="10"/>
                    <a:pt x="3" y="11"/>
                  </a:cubicBezTo>
                  <a:cubicBezTo>
                    <a:pt x="4" y="14"/>
                    <a:pt x="4" y="17"/>
                    <a:pt x="5" y="19"/>
                  </a:cubicBezTo>
                  <a:cubicBezTo>
                    <a:pt x="6" y="18"/>
                    <a:pt x="6" y="15"/>
                    <a:pt x="6" y="14"/>
                  </a:cubicBezTo>
                  <a:cubicBezTo>
                    <a:pt x="7" y="12"/>
                    <a:pt x="7" y="10"/>
                    <a:pt x="6" y="8"/>
                  </a:cubicBezTo>
                  <a:cubicBezTo>
                    <a:pt x="5" y="4"/>
                    <a:pt x="3" y="2"/>
                    <a:pt x="0" y="0"/>
                  </a:cubicBezTo>
                </a:path>
              </a:pathLst>
            </a:custGeom>
            <a:solidFill>
              <a:srgbClr val="FFFFFF"/>
            </a:solidFill>
            <a:ln w="9525">
              <a:noFill/>
              <a:round/>
              <a:headEnd/>
              <a:tailEnd/>
            </a:ln>
          </p:spPr>
          <p:txBody>
            <a:bodyPr/>
            <a:lstStyle/>
            <a:p>
              <a:endParaRPr lang="hu-HU"/>
            </a:p>
          </p:txBody>
        </p:sp>
        <p:sp>
          <p:nvSpPr>
            <p:cNvPr id="37089" name="Freeform 361"/>
            <p:cNvSpPr>
              <a:spLocks/>
            </p:cNvSpPr>
            <p:nvPr/>
          </p:nvSpPr>
          <p:spPr bwMode="auto">
            <a:xfrm>
              <a:off x="4564" y="628"/>
              <a:ext cx="143" cy="441"/>
            </a:xfrm>
            <a:custGeom>
              <a:avLst/>
              <a:gdLst>
                <a:gd name="T0" fmla="*/ 6 w 114"/>
                <a:gd name="T1" fmla="*/ 59 h 331"/>
                <a:gd name="T2" fmla="*/ 13 w 114"/>
                <a:gd name="T3" fmla="*/ 83 h 331"/>
                <a:gd name="T4" fmla="*/ 16 w 114"/>
                <a:gd name="T5" fmla="*/ 95 h 331"/>
                <a:gd name="T6" fmla="*/ 17 w 114"/>
                <a:gd name="T7" fmla="*/ 117 h 331"/>
                <a:gd name="T8" fmla="*/ 22 w 114"/>
                <a:gd name="T9" fmla="*/ 154 h 331"/>
                <a:gd name="T10" fmla="*/ 28 w 114"/>
                <a:gd name="T11" fmla="*/ 170 h 331"/>
                <a:gd name="T12" fmla="*/ 35 w 114"/>
                <a:gd name="T13" fmla="*/ 184 h 331"/>
                <a:gd name="T14" fmla="*/ 40 w 114"/>
                <a:gd name="T15" fmla="*/ 197 h 331"/>
                <a:gd name="T16" fmla="*/ 58 w 114"/>
                <a:gd name="T17" fmla="*/ 235 h 331"/>
                <a:gd name="T18" fmla="*/ 67 w 114"/>
                <a:gd name="T19" fmla="*/ 252 h 331"/>
                <a:gd name="T20" fmla="*/ 75 w 114"/>
                <a:gd name="T21" fmla="*/ 264 h 331"/>
                <a:gd name="T22" fmla="*/ 81 w 114"/>
                <a:gd name="T23" fmla="*/ 274 h 331"/>
                <a:gd name="T24" fmla="*/ 85 w 114"/>
                <a:gd name="T25" fmla="*/ 284 h 331"/>
                <a:gd name="T26" fmla="*/ 97 w 114"/>
                <a:gd name="T27" fmla="*/ 295 h 331"/>
                <a:gd name="T28" fmla="*/ 99 w 114"/>
                <a:gd name="T29" fmla="*/ 297 h 331"/>
                <a:gd name="T30" fmla="*/ 107 w 114"/>
                <a:gd name="T31" fmla="*/ 313 h 331"/>
                <a:gd name="T32" fmla="*/ 108 w 114"/>
                <a:gd name="T33" fmla="*/ 331 h 331"/>
                <a:gd name="T34" fmla="*/ 108 w 114"/>
                <a:gd name="T35" fmla="*/ 331 h 331"/>
                <a:gd name="T36" fmla="*/ 111 w 114"/>
                <a:gd name="T37" fmla="*/ 315 h 331"/>
                <a:gd name="T38" fmla="*/ 102 w 114"/>
                <a:gd name="T39" fmla="*/ 295 h 331"/>
                <a:gd name="T40" fmla="*/ 100 w 114"/>
                <a:gd name="T41" fmla="*/ 293 h 331"/>
                <a:gd name="T42" fmla="*/ 94 w 114"/>
                <a:gd name="T43" fmla="*/ 287 h 331"/>
                <a:gd name="T44" fmla="*/ 87 w 114"/>
                <a:gd name="T45" fmla="*/ 281 h 331"/>
                <a:gd name="T46" fmla="*/ 84 w 114"/>
                <a:gd name="T47" fmla="*/ 273 h 331"/>
                <a:gd name="T48" fmla="*/ 78 w 114"/>
                <a:gd name="T49" fmla="*/ 262 h 331"/>
                <a:gd name="T50" fmla="*/ 71 w 114"/>
                <a:gd name="T51" fmla="*/ 250 h 331"/>
                <a:gd name="T52" fmla="*/ 60 w 114"/>
                <a:gd name="T53" fmla="*/ 233 h 331"/>
                <a:gd name="T54" fmla="*/ 43 w 114"/>
                <a:gd name="T55" fmla="*/ 196 h 331"/>
                <a:gd name="T56" fmla="*/ 38 w 114"/>
                <a:gd name="T57" fmla="*/ 183 h 331"/>
                <a:gd name="T58" fmla="*/ 32 w 114"/>
                <a:gd name="T59" fmla="*/ 168 h 331"/>
                <a:gd name="T60" fmla="*/ 25 w 114"/>
                <a:gd name="T61" fmla="*/ 153 h 331"/>
                <a:gd name="T62" fmla="*/ 21 w 114"/>
                <a:gd name="T63" fmla="*/ 117 h 331"/>
                <a:gd name="T64" fmla="*/ 19 w 114"/>
                <a:gd name="T65" fmla="*/ 94 h 331"/>
                <a:gd name="T66" fmla="*/ 17 w 114"/>
                <a:gd name="T67" fmla="*/ 83 h 331"/>
                <a:gd name="T68" fmla="*/ 10 w 114"/>
                <a:gd name="T69" fmla="*/ 58 h 331"/>
                <a:gd name="T70" fmla="*/ 5 w 114"/>
                <a:gd name="T71" fmla="*/ 0 h 331"/>
                <a:gd name="T72" fmla="*/ 5 w 114"/>
                <a:gd name="T73" fmla="*/ 0 h 331"/>
                <a:gd name="T74" fmla="*/ 6 w 114"/>
                <a:gd name="T75" fmla="*/ 59 h 3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331"/>
                <a:gd name="T116" fmla="*/ 114 w 114"/>
                <a:gd name="T117" fmla="*/ 331 h 3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331">
                  <a:moveTo>
                    <a:pt x="6" y="59"/>
                  </a:moveTo>
                  <a:cubicBezTo>
                    <a:pt x="10" y="69"/>
                    <a:pt x="12" y="76"/>
                    <a:pt x="13" y="83"/>
                  </a:cubicBezTo>
                  <a:cubicBezTo>
                    <a:pt x="16" y="95"/>
                    <a:pt x="16" y="95"/>
                    <a:pt x="16" y="95"/>
                  </a:cubicBezTo>
                  <a:cubicBezTo>
                    <a:pt x="17" y="99"/>
                    <a:pt x="17" y="108"/>
                    <a:pt x="17" y="117"/>
                  </a:cubicBezTo>
                  <a:cubicBezTo>
                    <a:pt x="18" y="130"/>
                    <a:pt x="18" y="145"/>
                    <a:pt x="22" y="154"/>
                  </a:cubicBezTo>
                  <a:cubicBezTo>
                    <a:pt x="28" y="170"/>
                    <a:pt x="28" y="170"/>
                    <a:pt x="28" y="170"/>
                  </a:cubicBezTo>
                  <a:cubicBezTo>
                    <a:pt x="35" y="184"/>
                    <a:pt x="35" y="184"/>
                    <a:pt x="35" y="184"/>
                  </a:cubicBezTo>
                  <a:cubicBezTo>
                    <a:pt x="40" y="197"/>
                    <a:pt x="40" y="197"/>
                    <a:pt x="40" y="197"/>
                  </a:cubicBezTo>
                  <a:cubicBezTo>
                    <a:pt x="44" y="209"/>
                    <a:pt x="50" y="226"/>
                    <a:pt x="58" y="235"/>
                  </a:cubicBezTo>
                  <a:cubicBezTo>
                    <a:pt x="63" y="241"/>
                    <a:pt x="65" y="247"/>
                    <a:pt x="67" y="252"/>
                  </a:cubicBezTo>
                  <a:cubicBezTo>
                    <a:pt x="70" y="257"/>
                    <a:pt x="72" y="261"/>
                    <a:pt x="75" y="264"/>
                  </a:cubicBezTo>
                  <a:cubicBezTo>
                    <a:pt x="79" y="268"/>
                    <a:pt x="80" y="271"/>
                    <a:pt x="81" y="274"/>
                  </a:cubicBezTo>
                  <a:cubicBezTo>
                    <a:pt x="81" y="277"/>
                    <a:pt x="82" y="281"/>
                    <a:pt x="85" y="284"/>
                  </a:cubicBezTo>
                  <a:cubicBezTo>
                    <a:pt x="97" y="295"/>
                    <a:pt x="97" y="295"/>
                    <a:pt x="97" y="295"/>
                  </a:cubicBezTo>
                  <a:cubicBezTo>
                    <a:pt x="99" y="297"/>
                    <a:pt x="99" y="297"/>
                    <a:pt x="99" y="297"/>
                  </a:cubicBezTo>
                  <a:cubicBezTo>
                    <a:pt x="103" y="302"/>
                    <a:pt x="109" y="309"/>
                    <a:pt x="107" y="313"/>
                  </a:cubicBezTo>
                  <a:cubicBezTo>
                    <a:pt x="106" y="317"/>
                    <a:pt x="107" y="325"/>
                    <a:pt x="108" y="331"/>
                  </a:cubicBezTo>
                  <a:cubicBezTo>
                    <a:pt x="108" y="331"/>
                    <a:pt x="108" y="331"/>
                    <a:pt x="108" y="331"/>
                  </a:cubicBezTo>
                  <a:cubicBezTo>
                    <a:pt x="107" y="326"/>
                    <a:pt x="109" y="318"/>
                    <a:pt x="111" y="315"/>
                  </a:cubicBezTo>
                  <a:cubicBezTo>
                    <a:pt x="114" y="308"/>
                    <a:pt x="107" y="300"/>
                    <a:pt x="102" y="295"/>
                  </a:cubicBezTo>
                  <a:cubicBezTo>
                    <a:pt x="100" y="293"/>
                    <a:pt x="100" y="293"/>
                    <a:pt x="100" y="293"/>
                  </a:cubicBezTo>
                  <a:cubicBezTo>
                    <a:pt x="94" y="287"/>
                    <a:pt x="94" y="287"/>
                    <a:pt x="94" y="287"/>
                  </a:cubicBezTo>
                  <a:cubicBezTo>
                    <a:pt x="87" y="281"/>
                    <a:pt x="87" y="281"/>
                    <a:pt x="87" y="281"/>
                  </a:cubicBezTo>
                  <a:cubicBezTo>
                    <a:pt x="85" y="279"/>
                    <a:pt x="85" y="276"/>
                    <a:pt x="84" y="273"/>
                  </a:cubicBezTo>
                  <a:cubicBezTo>
                    <a:pt x="83" y="270"/>
                    <a:pt x="82" y="266"/>
                    <a:pt x="78" y="262"/>
                  </a:cubicBezTo>
                  <a:cubicBezTo>
                    <a:pt x="75" y="258"/>
                    <a:pt x="73" y="255"/>
                    <a:pt x="71" y="250"/>
                  </a:cubicBezTo>
                  <a:cubicBezTo>
                    <a:pt x="69" y="245"/>
                    <a:pt x="66" y="239"/>
                    <a:pt x="60" y="233"/>
                  </a:cubicBezTo>
                  <a:cubicBezTo>
                    <a:pt x="54" y="224"/>
                    <a:pt x="48" y="208"/>
                    <a:pt x="43" y="196"/>
                  </a:cubicBezTo>
                  <a:cubicBezTo>
                    <a:pt x="38" y="183"/>
                    <a:pt x="38" y="183"/>
                    <a:pt x="38" y="183"/>
                  </a:cubicBezTo>
                  <a:cubicBezTo>
                    <a:pt x="32" y="168"/>
                    <a:pt x="32" y="168"/>
                    <a:pt x="32" y="168"/>
                  </a:cubicBezTo>
                  <a:cubicBezTo>
                    <a:pt x="25" y="153"/>
                    <a:pt x="25" y="153"/>
                    <a:pt x="25" y="153"/>
                  </a:cubicBezTo>
                  <a:cubicBezTo>
                    <a:pt x="22" y="144"/>
                    <a:pt x="21" y="130"/>
                    <a:pt x="21" y="117"/>
                  </a:cubicBezTo>
                  <a:cubicBezTo>
                    <a:pt x="21" y="107"/>
                    <a:pt x="21" y="99"/>
                    <a:pt x="19" y="94"/>
                  </a:cubicBezTo>
                  <a:cubicBezTo>
                    <a:pt x="17" y="83"/>
                    <a:pt x="17" y="83"/>
                    <a:pt x="17" y="83"/>
                  </a:cubicBezTo>
                  <a:cubicBezTo>
                    <a:pt x="15" y="75"/>
                    <a:pt x="14" y="68"/>
                    <a:pt x="10" y="58"/>
                  </a:cubicBezTo>
                  <a:cubicBezTo>
                    <a:pt x="4" y="44"/>
                    <a:pt x="5" y="10"/>
                    <a:pt x="5" y="0"/>
                  </a:cubicBezTo>
                  <a:cubicBezTo>
                    <a:pt x="5" y="0"/>
                    <a:pt x="5" y="0"/>
                    <a:pt x="5" y="0"/>
                  </a:cubicBezTo>
                  <a:cubicBezTo>
                    <a:pt x="4" y="13"/>
                    <a:pt x="0" y="45"/>
                    <a:pt x="6" y="59"/>
                  </a:cubicBezTo>
                  <a:close/>
                </a:path>
              </a:pathLst>
            </a:custGeom>
            <a:solidFill>
              <a:srgbClr val="FFFFFF"/>
            </a:solidFill>
            <a:ln w="9525">
              <a:noFill/>
              <a:round/>
              <a:headEnd/>
              <a:tailEnd/>
            </a:ln>
          </p:spPr>
          <p:txBody>
            <a:bodyPr/>
            <a:lstStyle/>
            <a:p>
              <a:endParaRPr lang="hu-HU"/>
            </a:p>
          </p:txBody>
        </p:sp>
        <p:sp>
          <p:nvSpPr>
            <p:cNvPr id="37090" name="Freeform 362"/>
            <p:cNvSpPr>
              <a:spLocks/>
            </p:cNvSpPr>
            <p:nvPr/>
          </p:nvSpPr>
          <p:spPr bwMode="auto">
            <a:xfrm>
              <a:off x="4525" y="223"/>
              <a:ext cx="270" cy="16"/>
            </a:xfrm>
            <a:custGeom>
              <a:avLst/>
              <a:gdLst>
                <a:gd name="T0" fmla="*/ 10 w 216"/>
                <a:gd name="T1" fmla="*/ 6 h 12"/>
                <a:gd name="T2" fmla="*/ 102 w 216"/>
                <a:gd name="T3" fmla="*/ 3 h 12"/>
                <a:gd name="T4" fmla="*/ 216 w 216"/>
                <a:gd name="T5" fmla="*/ 6 h 12"/>
                <a:gd name="T6" fmla="*/ 94 w 216"/>
                <a:gd name="T7" fmla="*/ 10 h 12"/>
                <a:gd name="T8" fmla="*/ 10 w 216"/>
                <a:gd name="T9" fmla="*/ 6 h 12"/>
                <a:gd name="T10" fmla="*/ 0 60000 65536"/>
                <a:gd name="T11" fmla="*/ 0 60000 65536"/>
                <a:gd name="T12" fmla="*/ 0 60000 65536"/>
                <a:gd name="T13" fmla="*/ 0 60000 65536"/>
                <a:gd name="T14" fmla="*/ 0 60000 65536"/>
                <a:gd name="T15" fmla="*/ 0 w 216"/>
                <a:gd name="T16" fmla="*/ 0 h 12"/>
                <a:gd name="T17" fmla="*/ 216 w 216"/>
                <a:gd name="T18" fmla="*/ 12 h 12"/>
              </a:gdLst>
              <a:ahLst/>
              <a:cxnLst>
                <a:cxn ang="T10">
                  <a:pos x="T0" y="T1"/>
                </a:cxn>
                <a:cxn ang="T11">
                  <a:pos x="T2" y="T3"/>
                </a:cxn>
                <a:cxn ang="T12">
                  <a:pos x="T4" y="T5"/>
                </a:cxn>
                <a:cxn ang="T13">
                  <a:pos x="T6" y="T7"/>
                </a:cxn>
                <a:cxn ang="T14">
                  <a:pos x="T8" y="T9"/>
                </a:cxn>
              </a:cxnLst>
              <a:rect l="T15" t="T16" r="T17" b="T18"/>
              <a:pathLst>
                <a:path w="216" h="12">
                  <a:moveTo>
                    <a:pt x="10" y="6"/>
                  </a:moveTo>
                  <a:cubicBezTo>
                    <a:pt x="0" y="3"/>
                    <a:pt x="57" y="6"/>
                    <a:pt x="102" y="3"/>
                  </a:cubicBezTo>
                  <a:cubicBezTo>
                    <a:pt x="147" y="0"/>
                    <a:pt x="184" y="6"/>
                    <a:pt x="216" y="6"/>
                  </a:cubicBezTo>
                  <a:cubicBezTo>
                    <a:pt x="192" y="8"/>
                    <a:pt x="122" y="8"/>
                    <a:pt x="94" y="10"/>
                  </a:cubicBezTo>
                  <a:cubicBezTo>
                    <a:pt x="66" y="12"/>
                    <a:pt x="17" y="8"/>
                    <a:pt x="10" y="6"/>
                  </a:cubicBezTo>
                  <a:close/>
                </a:path>
              </a:pathLst>
            </a:custGeom>
            <a:solidFill>
              <a:srgbClr val="FFFFFF"/>
            </a:solidFill>
            <a:ln w="9525">
              <a:noFill/>
              <a:round/>
              <a:headEnd/>
              <a:tailEnd/>
            </a:ln>
          </p:spPr>
          <p:txBody>
            <a:bodyPr/>
            <a:lstStyle/>
            <a:p>
              <a:endParaRPr lang="hu-HU"/>
            </a:p>
          </p:txBody>
        </p:sp>
        <p:sp>
          <p:nvSpPr>
            <p:cNvPr id="37091" name="Freeform 363"/>
            <p:cNvSpPr>
              <a:spLocks/>
            </p:cNvSpPr>
            <p:nvPr/>
          </p:nvSpPr>
          <p:spPr bwMode="auto">
            <a:xfrm>
              <a:off x="4325" y="81"/>
              <a:ext cx="113" cy="252"/>
            </a:xfrm>
            <a:custGeom>
              <a:avLst/>
              <a:gdLst>
                <a:gd name="T0" fmla="*/ 88 w 90"/>
                <a:gd name="T1" fmla="*/ 9 h 189"/>
                <a:gd name="T2" fmla="*/ 86 w 90"/>
                <a:gd name="T3" fmla="*/ 11 h 189"/>
                <a:gd name="T4" fmla="*/ 77 w 90"/>
                <a:gd name="T5" fmla="*/ 25 h 189"/>
                <a:gd name="T6" fmla="*/ 4 w 90"/>
                <a:gd name="T7" fmla="*/ 189 h 189"/>
                <a:gd name="T8" fmla="*/ 8 w 90"/>
                <a:gd name="T9" fmla="*/ 144 h 189"/>
                <a:gd name="T10" fmla="*/ 42 w 90"/>
                <a:gd name="T11" fmla="*/ 65 h 189"/>
                <a:gd name="T12" fmla="*/ 82 w 90"/>
                <a:gd name="T13" fmla="*/ 24 h 189"/>
                <a:gd name="T14" fmla="*/ 88 w 90"/>
                <a:gd name="T15" fmla="*/ 9 h 18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89"/>
                <a:gd name="T26" fmla="*/ 90 w 90"/>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89">
                  <a:moveTo>
                    <a:pt x="88" y="9"/>
                  </a:moveTo>
                  <a:cubicBezTo>
                    <a:pt x="90" y="0"/>
                    <a:pt x="89" y="2"/>
                    <a:pt x="86" y="11"/>
                  </a:cubicBezTo>
                  <a:cubicBezTo>
                    <a:pt x="84" y="16"/>
                    <a:pt x="81" y="21"/>
                    <a:pt x="77" y="25"/>
                  </a:cubicBezTo>
                  <a:cubicBezTo>
                    <a:pt x="64" y="38"/>
                    <a:pt x="0" y="67"/>
                    <a:pt x="4" y="189"/>
                  </a:cubicBezTo>
                  <a:cubicBezTo>
                    <a:pt x="5" y="175"/>
                    <a:pt x="5" y="158"/>
                    <a:pt x="8" y="144"/>
                  </a:cubicBezTo>
                  <a:cubicBezTo>
                    <a:pt x="14" y="110"/>
                    <a:pt x="28" y="82"/>
                    <a:pt x="42" y="65"/>
                  </a:cubicBezTo>
                  <a:cubicBezTo>
                    <a:pt x="62" y="42"/>
                    <a:pt x="76" y="34"/>
                    <a:pt x="82" y="24"/>
                  </a:cubicBezTo>
                  <a:cubicBezTo>
                    <a:pt x="84" y="21"/>
                    <a:pt x="87" y="15"/>
                    <a:pt x="88" y="9"/>
                  </a:cubicBezTo>
                  <a:close/>
                </a:path>
              </a:pathLst>
            </a:custGeom>
            <a:solidFill>
              <a:srgbClr val="FFFFFF"/>
            </a:solidFill>
            <a:ln w="9525">
              <a:noFill/>
              <a:round/>
              <a:headEnd/>
              <a:tailEnd/>
            </a:ln>
          </p:spPr>
          <p:txBody>
            <a:bodyPr/>
            <a:lstStyle/>
            <a:p>
              <a:endParaRPr lang="hu-HU"/>
            </a:p>
          </p:txBody>
        </p:sp>
        <p:sp>
          <p:nvSpPr>
            <p:cNvPr id="37092" name="Freeform 364"/>
            <p:cNvSpPr>
              <a:spLocks/>
            </p:cNvSpPr>
            <p:nvPr/>
          </p:nvSpPr>
          <p:spPr bwMode="auto">
            <a:xfrm>
              <a:off x="4176" y="193"/>
              <a:ext cx="10" cy="275"/>
            </a:xfrm>
            <a:custGeom>
              <a:avLst/>
              <a:gdLst>
                <a:gd name="T0" fmla="*/ 1 w 8"/>
                <a:gd name="T1" fmla="*/ 0 h 206"/>
                <a:gd name="T2" fmla="*/ 1 w 8"/>
                <a:gd name="T3" fmla="*/ 107 h 206"/>
                <a:gd name="T4" fmla="*/ 2 w 8"/>
                <a:gd name="T5" fmla="*/ 206 h 206"/>
                <a:gd name="T6" fmla="*/ 7 w 8"/>
                <a:gd name="T7" fmla="*/ 104 h 206"/>
                <a:gd name="T8" fmla="*/ 1 w 8"/>
                <a:gd name="T9" fmla="*/ 0 h 206"/>
                <a:gd name="T10" fmla="*/ 0 60000 65536"/>
                <a:gd name="T11" fmla="*/ 0 60000 65536"/>
                <a:gd name="T12" fmla="*/ 0 60000 65536"/>
                <a:gd name="T13" fmla="*/ 0 60000 65536"/>
                <a:gd name="T14" fmla="*/ 0 60000 65536"/>
                <a:gd name="T15" fmla="*/ 0 w 8"/>
                <a:gd name="T16" fmla="*/ 0 h 206"/>
                <a:gd name="T17" fmla="*/ 8 w 8"/>
                <a:gd name="T18" fmla="*/ 206 h 206"/>
              </a:gdLst>
              <a:ahLst/>
              <a:cxnLst>
                <a:cxn ang="T10">
                  <a:pos x="T0" y="T1"/>
                </a:cxn>
                <a:cxn ang="T11">
                  <a:pos x="T2" y="T3"/>
                </a:cxn>
                <a:cxn ang="T12">
                  <a:pos x="T4" y="T5"/>
                </a:cxn>
                <a:cxn ang="T13">
                  <a:pos x="T6" y="T7"/>
                </a:cxn>
                <a:cxn ang="T14">
                  <a:pos x="T8" y="T9"/>
                </a:cxn>
              </a:cxnLst>
              <a:rect l="T15" t="T16" r="T17" b="T18"/>
              <a:pathLst>
                <a:path w="8" h="206">
                  <a:moveTo>
                    <a:pt x="1" y="0"/>
                  </a:moveTo>
                  <a:cubicBezTo>
                    <a:pt x="1" y="23"/>
                    <a:pt x="0" y="77"/>
                    <a:pt x="1" y="107"/>
                  </a:cubicBezTo>
                  <a:cubicBezTo>
                    <a:pt x="3" y="138"/>
                    <a:pt x="6" y="193"/>
                    <a:pt x="2" y="206"/>
                  </a:cubicBezTo>
                  <a:cubicBezTo>
                    <a:pt x="8" y="191"/>
                    <a:pt x="7" y="130"/>
                    <a:pt x="7" y="104"/>
                  </a:cubicBezTo>
                  <a:cubicBezTo>
                    <a:pt x="7" y="78"/>
                    <a:pt x="1" y="0"/>
                    <a:pt x="1" y="0"/>
                  </a:cubicBezTo>
                  <a:close/>
                </a:path>
              </a:pathLst>
            </a:custGeom>
            <a:solidFill>
              <a:srgbClr val="FFFFFF"/>
            </a:solidFill>
            <a:ln w="9525">
              <a:noFill/>
              <a:round/>
              <a:headEnd/>
              <a:tailEnd/>
            </a:ln>
          </p:spPr>
          <p:txBody>
            <a:bodyPr/>
            <a:lstStyle/>
            <a:p>
              <a:endParaRPr lang="hu-HU"/>
            </a:p>
          </p:txBody>
        </p:sp>
        <p:sp>
          <p:nvSpPr>
            <p:cNvPr id="37093" name="Freeform 365"/>
            <p:cNvSpPr>
              <a:spLocks/>
            </p:cNvSpPr>
            <p:nvPr/>
          </p:nvSpPr>
          <p:spPr bwMode="auto">
            <a:xfrm>
              <a:off x="4100" y="197"/>
              <a:ext cx="40" cy="18"/>
            </a:xfrm>
            <a:custGeom>
              <a:avLst/>
              <a:gdLst>
                <a:gd name="T0" fmla="*/ 7 w 32"/>
                <a:gd name="T1" fmla="*/ 5 h 13"/>
                <a:gd name="T2" fmla="*/ 32 w 32"/>
                <a:gd name="T3" fmla="*/ 8 h 13"/>
                <a:gd name="T4" fmla="*/ 11 w 32"/>
                <a:gd name="T5" fmla="*/ 2 h 13"/>
                <a:gd name="T6" fmla="*/ 0 w 32"/>
                <a:gd name="T7" fmla="*/ 13 h 13"/>
                <a:gd name="T8" fmla="*/ 7 w 32"/>
                <a:gd name="T9" fmla="*/ 5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7" y="5"/>
                  </a:moveTo>
                  <a:cubicBezTo>
                    <a:pt x="11" y="3"/>
                    <a:pt x="25" y="7"/>
                    <a:pt x="32" y="8"/>
                  </a:cubicBezTo>
                  <a:cubicBezTo>
                    <a:pt x="32" y="8"/>
                    <a:pt x="19" y="3"/>
                    <a:pt x="11" y="2"/>
                  </a:cubicBezTo>
                  <a:cubicBezTo>
                    <a:pt x="4" y="0"/>
                    <a:pt x="2" y="7"/>
                    <a:pt x="0" y="13"/>
                  </a:cubicBezTo>
                  <a:cubicBezTo>
                    <a:pt x="2" y="10"/>
                    <a:pt x="6" y="6"/>
                    <a:pt x="7" y="5"/>
                  </a:cubicBezTo>
                  <a:close/>
                </a:path>
              </a:pathLst>
            </a:custGeom>
            <a:solidFill>
              <a:srgbClr val="FFFFFF"/>
            </a:solidFill>
            <a:ln w="9525">
              <a:noFill/>
              <a:round/>
              <a:headEnd/>
              <a:tailEnd/>
            </a:ln>
          </p:spPr>
          <p:txBody>
            <a:bodyPr/>
            <a:lstStyle/>
            <a:p>
              <a:endParaRPr lang="hu-HU"/>
            </a:p>
          </p:txBody>
        </p:sp>
        <p:sp>
          <p:nvSpPr>
            <p:cNvPr id="37094" name="Freeform 366"/>
            <p:cNvSpPr>
              <a:spLocks/>
            </p:cNvSpPr>
            <p:nvPr/>
          </p:nvSpPr>
          <p:spPr bwMode="auto">
            <a:xfrm>
              <a:off x="4089" y="257"/>
              <a:ext cx="50" cy="19"/>
            </a:xfrm>
            <a:custGeom>
              <a:avLst/>
              <a:gdLst>
                <a:gd name="T0" fmla="*/ 6 w 40"/>
                <a:gd name="T1" fmla="*/ 5 h 14"/>
                <a:gd name="T2" fmla="*/ 40 w 40"/>
                <a:gd name="T3" fmla="*/ 1 h 14"/>
                <a:gd name="T4" fmla="*/ 9 w 40"/>
                <a:gd name="T5" fmla="*/ 0 h 14"/>
                <a:gd name="T6" fmla="*/ 0 w 40"/>
                <a:gd name="T7" fmla="*/ 14 h 14"/>
                <a:gd name="T8" fmla="*/ 6 w 40"/>
                <a:gd name="T9" fmla="*/ 5 h 14"/>
                <a:gd name="T10" fmla="*/ 0 60000 65536"/>
                <a:gd name="T11" fmla="*/ 0 60000 65536"/>
                <a:gd name="T12" fmla="*/ 0 60000 65536"/>
                <a:gd name="T13" fmla="*/ 0 60000 65536"/>
                <a:gd name="T14" fmla="*/ 0 60000 65536"/>
                <a:gd name="T15" fmla="*/ 0 w 40"/>
                <a:gd name="T16" fmla="*/ 0 h 14"/>
                <a:gd name="T17" fmla="*/ 40 w 40"/>
                <a:gd name="T18" fmla="*/ 14 h 14"/>
              </a:gdLst>
              <a:ahLst/>
              <a:cxnLst>
                <a:cxn ang="T10">
                  <a:pos x="T0" y="T1"/>
                </a:cxn>
                <a:cxn ang="T11">
                  <a:pos x="T2" y="T3"/>
                </a:cxn>
                <a:cxn ang="T12">
                  <a:pos x="T4" y="T5"/>
                </a:cxn>
                <a:cxn ang="T13">
                  <a:pos x="T6" y="T7"/>
                </a:cxn>
                <a:cxn ang="T14">
                  <a:pos x="T8" y="T9"/>
                </a:cxn>
              </a:cxnLst>
              <a:rect l="T15" t="T16" r="T17" b="T18"/>
              <a:pathLst>
                <a:path w="40" h="14">
                  <a:moveTo>
                    <a:pt x="6" y="5"/>
                  </a:moveTo>
                  <a:cubicBezTo>
                    <a:pt x="9" y="2"/>
                    <a:pt x="33" y="1"/>
                    <a:pt x="40" y="1"/>
                  </a:cubicBezTo>
                  <a:cubicBezTo>
                    <a:pt x="40" y="1"/>
                    <a:pt x="16" y="0"/>
                    <a:pt x="9" y="0"/>
                  </a:cubicBezTo>
                  <a:cubicBezTo>
                    <a:pt x="1" y="1"/>
                    <a:pt x="1" y="8"/>
                    <a:pt x="0" y="14"/>
                  </a:cubicBezTo>
                  <a:cubicBezTo>
                    <a:pt x="1" y="11"/>
                    <a:pt x="4" y="6"/>
                    <a:pt x="6" y="5"/>
                  </a:cubicBezTo>
                  <a:close/>
                </a:path>
              </a:pathLst>
            </a:custGeom>
            <a:solidFill>
              <a:srgbClr val="FFFFFF"/>
            </a:solidFill>
            <a:ln w="9525">
              <a:noFill/>
              <a:round/>
              <a:headEnd/>
              <a:tailEnd/>
            </a:ln>
          </p:spPr>
          <p:txBody>
            <a:bodyPr/>
            <a:lstStyle/>
            <a:p>
              <a:endParaRPr lang="hu-HU"/>
            </a:p>
          </p:txBody>
        </p:sp>
        <p:sp>
          <p:nvSpPr>
            <p:cNvPr id="37095" name="Freeform 367"/>
            <p:cNvSpPr>
              <a:spLocks/>
            </p:cNvSpPr>
            <p:nvPr/>
          </p:nvSpPr>
          <p:spPr bwMode="auto">
            <a:xfrm>
              <a:off x="4158" y="440"/>
              <a:ext cx="85" cy="189"/>
            </a:xfrm>
            <a:custGeom>
              <a:avLst/>
              <a:gdLst>
                <a:gd name="T0" fmla="*/ 68 w 68"/>
                <a:gd name="T1" fmla="*/ 0 h 142"/>
                <a:gd name="T2" fmla="*/ 45 w 68"/>
                <a:gd name="T3" fmla="*/ 17 h 142"/>
                <a:gd name="T4" fmla="*/ 30 w 68"/>
                <a:gd name="T5" fmla="*/ 31 h 142"/>
                <a:gd name="T6" fmla="*/ 18 w 68"/>
                <a:gd name="T7" fmla="*/ 50 h 142"/>
                <a:gd name="T8" fmla="*/ 11 w 68"/>
                <a:gd name="T9" fmla="*/ 74 h 142"/>
                <a:gd name="T10" fmla="*/ 5 w 68"/>
                <a:gd name="T11" fmla="*/ 109 h 142"/>
                <a:gd name="T12" fmla="*/ 0 w 68"/>
                <a:gd name="T13" fmla="*/ 142 h 142"/>
                <a:gd name="T14" fmla="*/ 11 w 68"/>
                <a:gd name="T15" fmla="*/ 98 h 142"/>
                <a:gd name="T16" fmla="*/ 18 w 68"/>
                <a:gd name="T17" fmla="*/ 66 h 142"/>
                <a:gd name="T18" fmla="*/ 32 w 68"/>
                <a:gd name="T19" fmla="*/ 36 h 142"/>
                <a:gd name="T20" fmla="*/ 48 w 68"/>
                <a:gd name="T21" fmla="*/ 19 h 142"/>
                <a:gd name="T22" fmla="*/ 68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42"/>
                <a:gd name="T38" fmla="*/ 68 w 6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42">
                  <a:moveTo>
                    <a:pt x="68" y="0"/>
                  </a:moveTo>
                  <a:cubicBezTo>
                    <a:pt x="61" y="1"/>
                    <a:pt x="51" y="12"/>
                    <a:pt x="45" y="17"/>
                  </a:cubicBezTo>
                  <a:cubicBezTo>
                    <a:pt x="40" y="21"/>
                    <a:pt x="35" y="27"/>
                    <a:pt x="30" y="31"/>
                  </a:cubicBezTo>
                  <a:cubicBezTo>
                    <a:pt x="26" y="35"/>
                    <a:pt x="20" y="45"/>
                    <a:pt x="18" y="50"/>
                  </a:cubicBezTo>
                  <a:cubicBezTo>
                    <a:pt x="17" y="56"/>
                    <a:pt x="13" y="63"/>
                    <a:pt x="11" y="74"/>
                  </a:cubicBezTo>
                  <a:cubicBezTo>
                    <a:pt x="10" y="85"/>
                    <a:pt x="6" y="99"/>
                    <a:pt x="5" y="109"/>
                  </a:cubicBezTo>
                  <a:cubicBezTo>
                    <a:pt x="5" y="119"/>
                    <a:pt x="3" y="129"/>
                    <a:pt x="0" y="142"/>
                  </a:cubicBezTo>
                  <a:cubicBezTo>
                    <a:pt x="6" y="126"/>
                    <a:pt x="9" y="108"/>
                    <a:pt x="11" y="98"/>
                  </a:cubicBezTo>
                  <a:cubicBezTo>
                    <a:pt x="13" y="87"/>
                    <a:pt x="16" y="78"/>
                    <a:pt x="18" y="66"/>
                  </a:cubicBezTo>
                  <a:cubicBezTo>
                    <a:pt x="21" y="54"/>
                    <a:pt x="28" y="42"/>
                    <a:pt x="32" y="36"/>
                  </a:cubicBezTo>
                  <a:cubicBezTo>
                    <a:pt x="36" y="30"/>
                    <a:pt x="40" y="25"/>
                    <a:pt x="48" y="19"/>
                  </a:cubicBezTo>
                  <a:cubicBezTo>
                    <a:pt x="56" y="14"/>
                    <a:pt x="61" y="2"/>
                    <a:pt x="68" y="0"/>
                  </a:cubicBezTo>
                  <a:close/>
                </a:path>
              </a:pathLst>
            </a:custGeom>
            <a:solidFill>
              <a:srgbClr val="FFFFFF"/>
            </a:solidFill>
            <a:ln w="9525">
              <a:noFill/>
              <a:round/>
              <a:headEnd/>
              <a:tailEnd/>
            </a:ln>
          </p:spPr>
          <p:txBody>
            <a:bodyPr/>
            <a:lstStyle/>
            <a:p>
              <a:endParaRPr lang="hu-HU"/>
            </a:p>
          </p:txBody>
        </p:sp>
        <p:sp>
          <p:nvSpPr>
            <p:cNvPr id="37096" name="Freeform 368"/>
            <p:cNvSpPr>
              <a:spLocks noEditPoints="1"/>
            </p:cNvSpPr>
            <p:nvPr/>
          </p:nvSpPr>
          <p:spPr bwMode="auto">
            <a:xfrm>
              <a:off x="4215" y="169"/>
              <a:ext cx="111" cy="286"/>
            </a:xfrm>
            <a:custGeom>
              <a:avLst/>
              <a:gdLst>
                <a:gd name="T0" fmla="*/ 2 w 89"/>
                <a:gd name="T1" fmla="*/ 199 h 214"/>
                <a:gd name="T2" fmla="*/ 4 w 89"/>
                <a:gd name="T3" fmla="*/ 198 h 214"/>
                <a:gd name="T4" fmla="*/ 3 w 89"/>
                <a:gd name="T5" fmla="*/ 198 h 214"/>
                <a:gd name="T6" fmla="*/ 2 w 89"/>
                <a:gd name="T7" fmla="*/ 199 h 214"/>
                <a:gd name="T8" fmla="*/ 1 w 89"/>
                <a:gd name="T9" fmla="*/ 202 h 214"/>
                <a:gd name="T10" fmla="*/ 2 w 89"/>
                <a:gd name="T11" fmla="*/ 199 h 214"/>
                <a:gd name="T12" fmla="*/ 0 w 89"/>
                <a:gd name="T13" fmla="*/ 203 h 214"/>
                <a:gd name="T14" fmla="*/ 1 w 89"/>
                <a:gd name="T15" fmla="*/ 202 h 214"/>
                <a:gd name="T16" fmla="*/ 81 w 89"/>
                <a:gd name="T17" fmla="*/ 78 h 214"/>
                <a:gd name="T18" fmla="*/ 80 w 89"/>
                <a:gd name="T19" fmla="*/ 76 h 214"/>
                <a:gd name="T20" fmla="*/ 73 w 89"/>
                <a:gd name="T21" fmla="*/ 35 h 214"/>
                <a:gd name="T22" fmla="*/ 68 w 89"/>
                <a:gd name="T23" fmla="*/ 0 h 214"/>
                <a:gd name="T24" fmla="*/ 65 w 89"/>
                <a:gd name="T25" fmla="*/ 23 h 214"/>
                <a:gd name="T26" fmla="*/ 66 w 89"/>
                <a:gd name="T27" fmla="*/ 57 h 214"/>
                <a:gd name="T28" fmla="*/ 50 w 89"/>
                <a:gd name="T29" fmla="*/ 137 h 214"/>
                <a:gd name="T30" fmla="*/ 30 w 89"/>
                <a:gd name="T31" fmla="*/ 166 h 214"/>
                <a:gd name="T32" fmla="*/ 4 w 89"/>
                <a:gd name="T33" fmla="*/ 198 h 214"/>
                <a:gd name="T34" fmla="*/ 14 w 89"/>
                <a:gd name="T35" fmla="*/ 194 h 214"/>
                <a:gd name="T36" fmla="*/ 29 w 89"/>
                <a:gd name="T37" fmla="*/ 191 h 214"/>
                <a:gd name="T38" fmla="*/ 69 w 89"/>
                <a:gd name="T39" fmla="*/ 197 h 214"/>
                <a:gd name="T40" fmla="*/ 74 w 89"/>
                <a:gd name="T41" fmla="*/ 200 h 214"/>
                <a:gd name="T42" fmla="*/ 75 w 89"/>
                <a:gd name="T43" fmla="*/ 202 h 214"/>
                <a:gd name="T44" fmla="*/ 78 w 89"/>
                <a:gd name="T45" fmla="*/ 204 h 214"/>
                <a:gd name="T46" fmla="*/ 80 w 89"/>
                <a:gd name="T47" fmla="*/ 206 h 214"/>
                <a:gd name="T48" fmla="*/ 82 w 89"/>
                <a:gd name="T49" fmla="*/ 208 h 214"/>
                <a:gd name="T50" fmla="*/ 83 w 89"/>
                <a:gd name="T51" fmla="*/ 210 h 214"/>
                <a:gd name="T52" fmla="*/ 87 w 89"/>
                <a:gd name="T53" fmla="*/ 214 h 214"/>
                <a:gd name="T54" fmla="*/ 89 w 89"/>
                <a:gd name="T55" fmla="*/ 210 h 214"/>
                <a:gd name="T56" fmla="*/ 81 w 89"/>
                <a:gd name="T57" fmla="*/ 78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
                <a:gd name="T88" fmla="*/ 0 h 214"/>
                <a:gd name="T89" fmla="*/ 89 w 89"/>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 h="214">
                  <a:moveTo>
                    <a:pt x="2" y="199"/>
                  </a:moveTo>
                  <a:cubicBezTo>
                    <a:pt x="3" y="199"/>
                    <a:pt x="3" y="198"/>
                    <a:pt x="4" y="198"/>
                  </a:cubicBezTo>
                  <a:cubicBezTo>
                    <a:pt x="3" y="198"/>
                    <a:pt x="3" y="198"/>
                    <a:pt x="3" y="198"/>
                  </a:cubicBezTo>
                  <a:lnTo>
                    <a:pt x="2" y="199"/>
                  </a:lnTo>
                  <a:close/>
                  <a:moveTo>
                    <a:pt x="1" y="202"/>
                  </a:moveTo>
                  <a:cubicBezTo>
                    <a:pt x="2" y="199"/>
                    <a:pt x="2" y="199"/>
                    <a:pt x="2" y="199"/>
                  </a:cubicBezTo>
                  <a:cubicBezTo>
                    <a:pt x="1" y="200"/>
                    <a:pt x="1" y="201"/>
                    <a:pt x="0" y="203"/>
                  </a:cubicBezTo>
                  <a:cubicBezTo>
                    <a:pt x="0" y="202"/>
                    <a:pt x="1" y="202"/>
                    <a:pt x="1" y="202"/>
                  </a:cubicBezTo>
                  <a:close/>
                  <a:moveTo>
                    <a:pt x="81" y="78"/>
                  </a:moveTo>
                  <a:cubicBezTo>
                    <a:pt x="80" y="77"/>
                    <a:pt x="80" y="77"/>
                    <a:pt x="80" y="76"/>
                  </a:cubicBezTo>
                  <a:cubicBezTo>
                    <a:pt x="76" y="62"/>
                    <a:pt x="74" y="49"/>
                    <a:pt x="73" y="35"/>
                  </a:cubicBezTo>
                  <a:cubicBezTo>
                    <a:pt x="72" y="24"/>
                    <a:pt x="72" y="10"/>
                    <a:pt x="68" y="0"/>
                  </a:cubicBezTo>
                  <a:cubicBezTo>
                    <a:pt x="65" y="5"/>
                    <a:pt x="66" y="17"/>
                    <a:pt x="65" y="23"/>
                  </a:cubicBezTo>
                  <a:cubicBezTo>
                    <a:pt x="65" y="34"/>
                    <a:pt x="66" y="46"/>
                    <a:pt x="66" y="57"/>
                  </a:cubicBezTo>
                  <a:cubicBezTo>
                    <a:pt x="66" y="85"/>
                    <a:pt x="61" y="111"/>
                    <a:pt x="50" y="137"/>
                  </a:cubicBezTo>
                  <a:cubicBezTo>
                    <a:pt x="45" y="147"/>
                    <a:pt x="40" y="159"/>
                    <a:pt x="30" y="166"/>
                  </a:cubicBezTo>
                  <a:cubicBezTo>
                    <a:pt x="23" y="170"/>
                    <a:pt x="12" y="188"/>
                    <a:pt x="4" y="198"/>
                  </a:cubicBezTo>
                  <a:cubicBezTo>
                    <a:pt x="7" y="196"/>
                    <a:pt x="10" y="195"/>
                    <a:pt x="14" y="194"/>
                  </a:cubicBezTo>
                  <a:cubicBezTo>
                    <a:pt x="19" y="192"/>
                    <a:pt x="24" y="191"/>
                    <a:pt x="29" y="191"/>
                  </a:cubicBezTo>
                  <a:cubicBezTo>
                    <a:pt x="41" y="190"/>
                    <a:pt x="61" y="192"/>
                    <a:pt x="69" y="197"/>
                  </a:cubicBezTo>
                  <a:cubicBezTo>
                    <a:pt x="71" y="198"/>
                    <a:pt x="72" y="199"/>
                    <a:pt x="74" y="200"/>
                  </a:cubicBezTo>
                  <a:cubicBezTo>
                    <a:pt x="74" y="201"/>
                    <a:pt x="75" y="201"/>
                    <a:pt x="75" y="202"/>
                  </a:cubicBezTo>
                  <a:cubicBezTo>
                    <a:pt x="76" y="202"/>
                    <a:pt x="77" y="203"/>
                    <a:pt x="78" y="204"/>
                  </a:cubicBezTo>
                  <a:cubicBezTo>
                    <a:pt x="79" y="205"/>
                    <a:pt x="79" y="205"/>
                    <a:pt x="80" y="206"/>
                  </a:cubicBezTo>
                  <a:cubicBezTo>
                    <a:pt x="80" y="207"/>
                    <a:pt x="81" y="208"/>
                    <a:pt x="82" y="208"/>
                  </a:cubicBezTo>
                  <a:cubicBezTo>
                    <a:pt x="83" y="209"/>
                    <a:pt x="83" y="209"/>
                    <a:pt x="83" y="210"/>
                  </a:cubicBezTo>
                  <a:cubicBezTo>
                    <a:pt x="85" y="211"/>
                    <a:pt x="86" y="213"/>
                    <a:pt x="87" y="214"/>
                  </a:cubicBezTo>
                  <a:cubicBezTo>
                    <a:pt x="89" y="210"/>
                    <a:pt x="89" y="210"/>
                    <a:pt x="89" y="210"/>
                  </a:cubicBezTo>
                  <a:cubicBezTo>
                    <a:pt x="85" y="198"/>
                    <a:pt x="82" y="136"/>
                    <a:pt x="81" y="78"/>
                  </a:cubicBezTo>
                  <a:close/>
                </a:path>
              </a:pathLst>
            </a:custGeom>
            <a:solidFill>
              <a:srgbClr val="82B3D5"/>
            </a:solidFill>
            <a:ln w="9525">
              <a:noFill/>
              <a:round/>
              <a:headEnd/>
              <a:tailEnd/>
            </a:ln>
          </p:spPr>
          <p:txBody>
            <a:bodyPr/>
            <a:lstStyle/>
            <a:p>
              <a:endParaRPr lang="hu-HU"/>
            </a:p>
          </p:txBody>
        </p:sp>
        <p:sp>
          <p:nvSpPr>
            <p:cNvPr id="37097" name="Freeform 369"/>
            <p:cNvSpPr>
              <a:spLocks/>
            </p:cNvSpPr>
            <p:nvPr/>
          </p:nvSpPr>
          <p:spPr bwMode="auto">
            <a:xfrm>
              <a:off x="4095" y="207"/>
              <a:ext cx="74" cy="108"/>
            </a:xfrm>
            <a:custGeom>
              <a:avLst/>
              <a:gdLst>
                <a:gd name="T0" fmla="*/ 46 w 59"/>
                <a:gd name="T1" fmla="*/ 0 h 81"/>
                <a:gd name="T2" fmla="*/ 40 w 59"/>
                <a:gd name="T3" fmla="*/ 45 h 81"/>
                <a:gd name="T4" fmla="*/ 0 w 59"/>
                <a:gd name="T5" fmla="*/ 70 h 81"/>
                <a:gd name="T6" fmla="*/ 57 w 59"/>
                <a:gd name="T7" fmla="*/ 69 h 81"/>
                <a:gd name="T8" fmla="*/ 57 w 59"/>
                <a:gd name="T9" fmla="*/ 28 h 81"/>
                <a:gd name="T10" fmla="*/ 54 w 59"/>
                <a:gd name="T11" fmla="*/ 3 h 81"/>
                <a:gd name="T12" fmla="*/ 0 60000 65536"/>
                <a:gd name="T13" fmla="*/ 0 60000 65536"/>
                <a:gd name="T14" fmla="*/ 0 60000 65536"/>
                <a:gd name="T15" fmla="*/ 0 60000 65536"/>
                <a:gd name="T16" fmla="*/ 0 60000 65536"/>
                <a:gd name="T17" fmla="*/ 0 60000 65536"/>
                <a:gd name="T18" fmla="*/ 0 w 59"/>
                <a:gd name="T19" fmla="*/ 0 h 81"/>
                <a:gd name="T20" fmla="*/ 59 w 59"/>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9" h="81">
                  <a:moveTo>
                    <a:pt x="46" y="0"/>
                  </a:moveTo>
                  <a:cubicBezTo>
                    <a:pt x="49" y="13"/>
                    <a:pt x="47" y="34"/>
                    <a:pt x="40" y="45"/>
                  </a:cubicBezTo>
                  <a:cubicBezTo>
                    <a:pt x="31" y="60"/>
                    <a:pt x="13" y="62"/>
                    <a:pt x="0" y="70"/>
                  </a:cubicBezTo>
                  <a:cubicBezTo>
                    <a:pt x="11" y="73"/>
                    <a:pt x="54" y="81"/>
                    <a:pt x="57" y="69"/>
                  </a:cubicBezTo>
                  <a:cubicBezTo>
                    <a:pt x="59" y="61"/>
                    <a:pt x="57" y="37"/>
                    <a:pt x="57" y="28"/>
                  </a:cubicBezTo>
                  <a:cubicBezTo>
                    <a:pt x="56" y="22"/>
                    <a:pt x="57" y="7"/>
                    <a:pt x="54" y="3"/>
                  </a:cubicBezTo>
                </a:path>
              </a:pathLst>
            </a:custGeom>
            <a:solidFill>
              <a:srgbClr val="82B3D5"/>
            </a:solidFill>
            <a:ln w="9525">
              <a:noFill/>
              <a:round/>
              <a:headEnd/>
              <a:tailEnd/>
            </a:ln>
          </p:spPr>
          <p:txBody>
            <a:bodyPr/>
            <a:lstStyle/>
            <a:p>
              <a:endParaRPr lang="hu-HU"/>
            </a:p>
          </p:txBody>
        </p:sp>
        <p:sp>
          <p:nvSpPr>
            <p:cNvPr id="37098" name="Freeform 370"/>
            <p:cNvSpPr>
              <a:spLocks/>
            </p:cNvSpPr>
            <p:nvPr/>
          </p:nvSpPr>
          <p:spPr bwMode="auto">
            <a:xfrm>
              <a:off x="4199" y="424"/>
              <a:ext cx="172" cy="176"/>
            </a:xfrm>
            <a:custGeom>
              <a:avLst/>
              <a:gdLst>
                <a:gd name="T0" fmla="*/ 99 w 138"/>
                <a:gd name="T1" fmla="*/ 88 h 132"/>
                <a:gd name="T2" fmla="*/ 114 w 138"/>
                <a:gd name="T3" fmla="*/ 95 h 132"/>
                <a:gd name="T4" fmla="*/ 124 w 138"/>
                <a:gd name="T5" fmla="*/ 103 h 132"/>
                <a:gd name="T6" fmla="*/ 134 w 138"/>
                <a:gd name="T7" fmla="*/ 115 h 132"/>
                <a:gd name="T8" fmla="*/ 137 w 138"/>
                <a:gd name="T9" fmla="*/ 101 h 132"/>
                <a:gd name="T10" fmla="*/ 137 w 138"/>
                <a:gd name="T11" fmla="*/ 83 h 132"/>
                <a:gd name="T12" fmla="*/ 122 w 138"/>
                <a:gd name="T13" fmla="*/ 60 h 132"/>
                <a:gd name="T14" fmla="*/ 111 w 138"/>
                <a:gd name="T15" fmla="*/ 42 h 132"/>
                <a:gd name="T16" fmla="*/ 100 w 138"/>
                <a:gd name="T17" fmla="*/ 23 h 132"/>
                <a:gd name="T18" fmla="*/ 87 w 138"/>
                <a:gd name="T19" fmla="*/ 10 h 132"/>
                <a:gd name="T20" fmla="*/ 70 w 138"/>
                <a:gd name="T21" fmla="*/ 1 h 132"/>
                <a:gd name="T22" fmla="*/ 86 w 138"/>
                <a:gd name="T23" fmla="*/ 19 h 132"/>
                <a:gd name="T24" fmla="*/ 91 w 138"/>
                <a:gd name="T25" fmla="*/ 45 h 132"/>
                <a:gd name="T26" fmla="*/ 67 w 138"/>
                <a:gd name="T27" fmla="*/ 66 h 132"/>
                <a:gd name="T28" fmla="*/ 9 w 138"/>
                <a:gd name="T29" fmla="*/ 96 h 132"/>
                <a:gd name="T30" fmla="*/ 2 w 138"/>
                <a:gd name="T31" fmla="*/ 132 h 132"/>
                <a:gd name="T32" fmla="*/ 6 w 138"/>
                <a:gd name="T33" fmla="*/ 121 h 132"/>
                <a:gd name="T34" fmla="*/ 14 w 138"/>
                <a:gd name="T35" fmla="*/ 108 h 132"/>
                <a:gd name="T36" fmla="*/ 44 w 138"/>
                <a:gd name="T37" fmla="*/ 90 h 132"/>
                <a:gd name="T38" fmla="*/ 68 w 138"/>
                <a:gd name="T39" fmla="*/ 81 h 132"/>
                <a:gd name="T40" fmla="*/ 77 w 138"/>
                <a:gd name="T41" fmla="*/ 82 h 132"/>
                <a:gd name="T42" fmla="*/ 89 w 138"/>
                <a:gd name="T43" fmla="*/ 84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132"/>
                <a:gd name="T68" fmla="*/ 138 w 138"/>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132">
                  <a:moveTo>
                    <a:pt x="99" y="88"/>
                  </a:moveTo>
                  <a:cubicBezTo>
                    <a:pt x="102" y="90"/>
                    <a:pt x="111" y="93"/>
                    <a:pt x="114" y="95"/>
                  </a:cubicBezTo>
                  <a:cubicBezTo>
                    <a:pt x="117" y="99"/>
                    <a:pt x="121" y="100"/>
                    <a:pt x="124" y="103"/>
                  </a:cubicBezTo>
                  <a:cubicBezTo>
                    <a:pt x="128" y="107"/>
                    <a:pt x="130" y="111"/>
                    <a:pt x="134" y="115"/>
                  </a:cubicBezTo>
                  <a:cubicBezTo>
                    <a:pt x="137" y="113"/>
                    <a:pt x="137" y="104"/>
                    <a:pt x="137" y="101"/>
                  </a:cubicBezTo>
                  <a:cubicBezTo>
                    <a:pt x="138" y="95"/>
                    <a:pt x="138" y="89"/>
                    <a:pt x="137" y="83"/>
                  </a:cubicBezTo>
                  <a:cubicBezTo>
                    <a:pt x="135" y="74"/>
                    <a:pt x="126" y="68"/>
                    <a:pt x="122" y="60"/>
                  </a:cubicBezTo>
                  <a:cubicBezTo>
                    <a:pt x="119" y="54"/>
                    <a:pt x="114" y="48"/>
                    <a:pt x="111" y="42"/>
                  </a:cubicBezTo>
                  <a:cubicBezTo>
                    <a:pt x="108" y="36"/>
                    <a:pt x="105" y="29"/>
                    <a:pt x="100" y="23"/>
                  </a:cubicBezTo>
                  <a:cubicBezTo>
                    <a:pt x="96" y="19"/>
                    <a:pt x="92" y="14"/>
                    <a:pt x="87" y="10"/>
                  </a:cubicBezTo>
                  <a:cubicBezTo>
                    <a:pt x="83" y="6"/>
                    <a:pt x="76" y="0"/>
                    <a:pt x="70" y="1"/>
                  </a:cubicBezTo>
                  <a:cubicBezTo>
                    <a:pt x="77" y="5"/>
                    <a:pt x="82" y="13"/>
                    <a:pt x="86" y="19"/>
                  </a:cubicBezTo>
                  <a:cubicBezTo>
                    <a:pt x="91" y="25"/>
                    <a:pt x="94" y="37"/>
                    <a:pt x="91" y="45"/>
                  </a:cubicBezTo>
                  <a:cubicBezTo>
                    <a:pt x="88" y="53"/>
                    <a:pt x="76" y="63"/>
                    <a:pt x="67" y="66"/>
                  </a:cubicBezTo>
                  <a:cubicBezTo>
                    <a:pt x="47" y="72"/>
                    <a:pt x="23" y="79"/>
                    <a:pt x="9" y="96"/>
                  </a:cubicBezTo>
                  <a:cubicBezTo>
                    <a:pt x="0" y="107"/>
                    <a:pt x="1" y="118"/>
                    <a:pt x="2" y="132"/>
                  </a:cubicBezTo>
                  <a:cubicBezTo>
                    <a:pt x="1" y="127"/>
                    <a:pt x="4" y="124"/>
                    <a:pt x="6" y="121"/>
                  </a:cubicBezTo>
                  <a:cubicBezTo>
                    <a:pt x="10" y="114"/>
                    <a:pt x="8" y="113"/>
                    <a:pt x="14" y="108"/>
                  </a:cubicBezTo>
                  <a:cubicBezTo>
                    <a:pt x="22" y="100"/>
                    <a:pt x="33" y="95"/>
                    <a:pt x="44" y="90"/>
                  </a:cubicBezTo>
                  <a:cubicBezTo>
                    <a:pt x="55" y="85"/>
                    <a:pt x="63" y="81"/>
                    <a:pt x="68" y="81"/>
                  </a:cubicBezTo>
                  <a:cubicBezTo>
                    <a:pt x="71" y="81"/>
                    <a:pt x="74" y="82"/>
                    <a:pt x="77" y="82"/>
                  </a:cubicBezTo>
                  <a:cubicBezTo>
                    <a:pt x="81" y="82"/>
                    <a:pt x="85" y="84"/>
                    <a:pt x="89" y="84"/>
                  </a:cubicBezTo>
                </a:path>
              </a:pathLst>
            </a:custGeom>
            <a:solidFill>
              <a:srgbClr val="F5BAC3"/>
            </a:solidFill>
            <a:ln w="9525">
              <a:noFill/>
              <a:round/>
              <a:headEnd/>
              <a:tailEnd/>
            </a:ln>
          </p:spPr>
          <p:txBody>
            <a:bodyPr/>
            <a:lstStyle/>
            <a:p>
              <a:endParaRPr lang="hu-HU"/>
            </a:p>
          </p:txBody>
        </p:sp>
        <p:sp>
          <p:nvSpPr>
            <p:cNvPr id="37099" name="Freeform 371"/>
            <p:cNvSpPr>
              <a:spLocks/>
            </p:cNvSpPr>
            <p:nvPr/>
          </p:nvSpPr>
          <p:spPr bwMode="auto">
            <a:xfrm>
              <a:off x="4181" y="733"/>
              <a:ext cx="129" cy="311"/>
            </a:xfrm>
            <a:custGeom>
              <a:avLst/>
              <a:gdLst>
                <a:gd name="T0" fmla="*/ 98 w 103"/>
                <a:gd name="T1" fmla="*/ 127 h 233"/>
                <a:gd name="T2" fmla="*/ 98 w 103"/>
                <a:gd name="T3" fmla="*/ 124 h 233"/>
                <a:gd name="T4" fmla="*/ 98 w 103"/>
                <a:gd name="T5" fmla="*/ 114 h 233"/>
                <a:gd name="T6" fmla="*/ 96 w 103"/>
                <a:gd name="T7" fmla="*/ 100 h 233"/>
                <a:gd name="T8" fmla="*/ 91 w 103"/>
                <a:gd name="T9" fmla="*/ 69 h 233"/>
                <a:gd name="T10" fmla="*/ 88 w 103"/>
                <a:gd name="T11" fmla="*/ 67 h 233"/>
                <a:gd name="T12" fmla="*/ 68 w 103"/>
                <a:gd name="T13" fmla="*/ 49 h 233"/>
                <a:gd name="T14" fmla="*/ 68 w 103"/>
                <a:gd name="T15" fmla="*/ 48 h 233"/>
                <a:gd name="T16" fmla="*/ 36 w 103"/>
                <a:gd name="T17" fmla="*/ 0 h 233"/>
                <a:gd name="T18" fmla="*/ 49 w 103"/>
                <a:gd name="T19" fmla="*/ 32 h 233"/>
                <a:gd name="T20" fmla="*/ 79 w 103"/>
                <a:gd name="T21" fmla="*/ 77 h 233"/>
                <a:gd name="T22" fmla="*/ 58 w 103"/>
                <a:gd name="T23" fmla="*/ 139 h 233"/>
                <a:gd name="T24" fmla="*/ 45 w 103"/>
                <a:gd name="T25" fmla="*/ 160 h 233"/>
                <a:gd name="T26" fmla="*/ 49 w 103"/>
                <a:gd name="T27" fmla="*/ 189 h 233"/>
                <a:gd name="T28" fmla="*/ 0 w 103"/>
                <a:gd name="T29" fmla="*/ 207 h 233"/>
                <a:gd name="T30" fmla="*/ 41 w 103"/>
                <a:gd name="T31" fmla="*/ 229 h 233"/>
                <a:gd name="T32" fmla="*/ 75 w 103"/>
                <a:gd name="T33" fmla="*/ 202 h 233"/>
                <a:gd name="T34" fmla="*/ 78 w 103"/>
                <a:gd name="T35" fmla="*/ 197 h 233"/>
                <a:gd name="T36" fmla="*/ 77 w 103"/>
                <a:gd name="T37" fmla="*/ 166 h 233"/>
                <a:gd name="T38" fmla="*/ 77 w 103"/>
                <a:gd name="T39" fmla="*/ 167 h 233"/>
                <a:gd name="T40" fmla="*/ 98 w 103"/>
                <a:gd name="T41" fmla="*/ 127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233"/>
                <a:gd name="T65" fmla="*/ 103 w 103"/>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233">
                  <a:moveTo>
                    <a:pt x="98" y="127"/>
                  </a:moveTo>
                  <a:cubicBezTo>
                    <a:pt x="98" y="124"/>
                    <a:pt x="98" y="124"/>
                    <a:pt x="98" y="124"/>
                  </a:cubicBezTo>
                  <a:cubicBezTo>
                    <a:pt x="98" y="120"/>
                    <a:pt x="98" y="117"/>
                    <a:pt x="98" y="114"/>
                  </a:cubicBezTo>
                  <a:cubicBezTo>
                    <a:pt x="98" y="109"/>
                    <a:pt x="97" y="105"/>
                    <a:pt x="96" y="100"/>
                  </a:cubicBezTo>
                  <a:cubicBezTo>
                    <a:pt x="88" y="86"/>
                    <a:pt x="103" y="77"/>
                    <a:pt x="91" y="69"/>
                  </a:cubicBezTo>
                  <a:cubicBezTo>
                    <a:pt x="87" y="66"/>
                    <a:pt x="92" y="69"/>
                    <a:pt x="88" y="67"/>
                  </a:cubicBezTo>
                  <a:cubicBezTo>
                    <a:pt x="81" y="63"/>
                    <a:pt x="72" y="55"/>
                    <a:pt x="68" y="49"/>
                  </a:cubicBezTo>
                  <a:cubicBezTo>
                    <a:pt x="68" y="48"/>
                    <a:pt x="68" y="48"/>
                    <a:pt x="68" y="48"/>
                  </a:cubicBezTo>
                  <a:cubicBezTo>
                    <a:pt x="56" y="37"/>
                    <a:pt x="45" y="20"/>
                    <a:pt x="36" y="0"/>
                  </a:cubicBezTo>
                  <a:cubicBezTo>
                    <a:pt x="39" y="11"/>
                    <a:pt x="43" y="22"/>
                    <a:pt x="49" y="32"/>
                  </a:cubicBezTo>
                  <a:cubicBezTo>
                    <a:pt x="58" y="47"/>
                    <a:pt x="67" y="63"/>
                    <a:pt x="79" y="77"/>
                  </a:cubicBezTo>
                  <a:cubicBezTo>
                    <a:pt x="93" y="93"/>
                    <a:pt x="69" y="120"/>
                    <a:pt x="58" y="139"/>
                  </a:cubicBezTo>
                  <a:cubicBezTo>
                    <a:pt x="54" y="146"/>
                    <a:pt x="44" y="151"/>
                    <a:pt x="45" y="160"/>
                  </a:cubicBezTo>
                  <a:cubicBezTo>
                    <a:pt x="46" y="169"/>
                    <a:pt x="51" y="178"/>
                    <a:pt x="49" y="189"/>
                  </a:cubicBezTo>
                  <a:cubicBezTo>
                    <a:pt x="46" y="205"/>
                    <a:pt x="14" y="217"/>
                    <a:pt x="0" y="207"/>
                  </a:cubicBezTo>
                  <a:cubicBezTo>
                    <a:pt x="12" y="224"/>
                    <a:pt x="26" y="233"/>
                    <a:pt x="41" y="229"/>
                  </a:cubicBezTo>
                  <a:cubicBezTo>
                    <a:pt x="55" y="226"/>
                    <a:pt x="67" y="215"/>
                    <a:pt x="75" y="202"/>
                  </a:cubicBezTo>
                  <a:cubicBezTo>
                    <a:pt x="78" y="197"/>
                    <a:pt x="78" y="197"/>
                    <a:pt x="78" y="197"/>
                  </a:cubicBezTo>
                  <a:cubicBezTo>
                    <a:pt x="85" y="186"/>
                    <a:pt x="82" y="175"/>
                    <a:pt x="77" y="166"/>
                  </a:cubicBezTo>
                  <a:cubicBezTo>
                    <a:pt x="77" y="167"/>
                    <a:pt x="77" y="167"/>
                    <a:pt x="77" y="167"/>
                  </a:cubicBezTo>
                  <a:cubicBezTo>
                    <a:pt x="83" y="166"/>
                    <a:pt x="96" y="150"/>
                    <a:pt x="98" y="127"/>
                  </a:cubicBezTo>
                  <a:close/>
                </a:path>
              </a:pathLst>
            </a:custGeom>
            <a:solidFill>
              <a:srgbClr val="F5BAC3"/>
            </a:solidFill>
            <a:ln w="9525">
              <a:noFill/>
              <a:round/>
              <a:headEnd/>
              <a:tailEnd/>
            </a:ln>
          </p:spPr>
          <p:txBody>
            <a:bodyPr/>
            <a:lstStyle/>
            <a:p>
              <a:endParaRPr lang="hu-HU"/>
            </a:p>
          </p:txBody>
        </p:sp>
        <p:sp>
          <p:nvSpPr>
            <p:cNvPr id="37100" name="Freeform 372"/>
            <p:cNvSpPr>
              <a:spLocks noEditPoints="1"/>
            </p:cNvSpPr>
            <p:nvPr/>
          </p:nvSpPr>
          <p:spPr bwMode="auto">
            <a:xfrm>
              <a:off x="4136" y="827"/>
              <a:ext cx="87" cy="198"/>
            </a:xfrm>
            <a:custGeom>
              <a:avLst/>
              <a:gdLst>
                <a:gd name="T0" fmla="*/ 40 w 69"/>
                <a:gd name="T1" fmla="*/ 120 h 149"/>
                <a:gd name="T2" fmla="*/ 29 w 69"/>
                <a:gd name="T3" fmla="*/ 95 h 149"/>
                <a:gd name="T4" fmla="*/ 21 w 69"/>
                <a:gd name="T5" fmla="*/ 76 h 149"/>
                <a:gd name="T6" fmla="*/ 2 w 69"/>
                <a:gd name="T7" fmla="*/ 19 h 149"/>
                <a:gd name="T8" fmla="*/ 2 w 69"/>
                <a:gd name="T9" fmla="*/ 17 h 149"/>
                <a:gd name="T10" fmla="*/ 19 w 69"/>
                <a:gd name="T11" fmla="*/ 107 h 149"/>
                <a:gd name="T12" fmla="*/ 45 w 69"/>
                <a:gd name="T13" fmla="*/ 148 h 149"/>
                <a:gd name="T14" fmla="*/ 69 w 69"/>
                <a:gd name="T15" fmla="*/ 140 h 149"/>
                <a:gd name="T16" fmla="*/ 40 w 69"/>
                <a:gd name="T17" fmla="*/ 120 h 149"/>
                <a:gd name="T18" fmla="*/ 6 w 69"/>
                <a:gd name="T19" fmla="*/ 1 h 149"/>
                <a:gd name="T20" fmla="*/ 6 w 69"/>
                <a:gd name="T21" fmla="*/ 0 h 149"/>
                <a:gd name="T22" fmla="*/ 6 w 69"/>
                <a:gd name="T23" fmla="*/ 1 h 149"/>
                <a:gd name="T24" fmla="*/ 6 w 69"/>
                <a:gd name="T25" fmla="*/ 1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49"/>
                <a:gd name="T41" fmla="*/ 69 w 69"/>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49">
                  <a:moveTo>
                    <a:pt x="40" y="120"/>
                  </a:moveTo>
                  <a:cubicBezTo>
                    <a:pt x="35" y="113"/>
                    <a:pt x="33" y="103"/>
                    <a:pt x="29" y="95"/>
                  </a:cubicBezTo>
                  <a:cubicBezTo>
                    <a:pt x="25" y="87"/>
                    <a:pt x="26" y="83"/>
                    <a:pt x="21" y="76"/>
                  </a:cubicBezTo>
                  <a:cubicBezTo>
                    <a:pt x="13" y="64"/>
                    <a:pt x="9" y="32"/>
                    <a:pt x="2" y="19"/>
                  </a:cubicBezTo>
                  <a:cubicBezTo>
                    <a:pt x="0" y="14"/>
                    <a:pt x="5" y="25"/>
                    <a:pt x="2" y="17"/>
                  </a:cubicBezTo>
                  <a:cubicBezTo>
                    <a:pt x="12" y="55"/>
                    <a:pt x="6" y="76"/>
                    <a:pt x="19" y="107"/>
                  </a:cubicBezTo>
                  <a:cubicBezTo>
                    <a:pt x="27" y="124"/>
                    <a:pt x="35" y="138"/>
                    <a:pt x="45" y="148"/>
                  </a:cubicBezTo>
                  <a:cubicBezTo>
                    <a:pt x="54" y="149"/>
                    <a:pt x="65" y="148"/>
                    <a:pt x="69" y="140"/>
                  </a:cubicBezTo>
                  <a:cubicBezTo>
                    <a:pt x="56" y="139"/>
                    <a:pt x="47" y="132"/>
                    <a:pt x="40" y="120"/>
                  </a:cubicBezTo>
                  <a:close/>
                  <a:moveTo>
                    <a:pt x="6" y="1"/>
                  </a:moveTo>
                  <a:cubicBezTo>
                    <a:pt x="6" y="1"/>
                    <a:pt x="6" y="1"/>
                    <a:pt x="6" y="0"/>
                  </a:cubicBezTo>
                  <a:cubicBezTo>
                    <a:pt x="6" y="1"/>
                    <a:pt x="6" y="1"/>
                    <a:pt x="6" y="1"/>
                  </a:cubicBezTo>
                  <a:cubicBezTo>
                    <a:pt x="6" y="1"/>
                    <a:pt x="6" y="1"/>
                    <a:pt x="6" y="1"/>
                  </a:cubicBezTo>
                  <a:close/>
                </a:path>
              </a:pathLst>
            </a:custGeom>
            <a:solidFill>
              <a:srgbClr val="F5BAC3"/>
            </a:solidFill>
            <a:ln w="9525">
              <a:noFill/>
              <a:round/>
              <a:headEnd/>
              <a:tailEnd/>
            </a:ln>
          </p:spPr>
          <p:txBody>
            <a:bodyPr/>
            <a:lstStyle/>
            <a:p>
              <a:endParaRPr lang="hu-HU"/>
            </a:p>
          </p:txBody>
        </p:sp>
        <p:sp>
          <p:nvSpPr>
            <p:cNvPr id="37101" name="Freeform 373"/>
            <p:cNvSpPr>
              <a:spLocks/>
            </p:cNvSpPr>
            <p:nvPr/>
          </p:nvSpPr>
          <p:spPr bwMode="auto">
            <a:xfrm>
              <a:off x="4371" y="551"/>
              <a:ext cx="78" cy="82"/>
            </a:xfrm>
            <a:custGeom>
              <a:avLst/>
              <a:gdLst>
                <a:gd name="T0" fmla="*/ 1 w 62"/>
                <a:gd name="T1" fmla="*/ 0 h 62"/>
                <a:gd name="T2" fmla="*/ 30 w 62"/>
                <a:gd name="T3" fmla="*/ 37 h 62"/>
                <a:gd name="T4" fmla="*/ 49 w 62"/>
                <a:gd name="T5" fmla="*/ 42 h 62"/>
                <a:gd name="T6" fmla="*/ 59 w 62"/>
                <a:gd name="T7" fmla="*/ 32 h 62"/>
                <a:gd name="T8" fmla="*/ 59 w 62"/>
                <a:gd name="T9" fmla="*/ 61 h 62"/>
                <a:gd name="T10" fmla="*/ 48 w 62"/>
                <a:gd name="T11" fmla="*/ 62 h 62"/>
                <a:gd name="T12" fmla="*/ 37 w 62"/>
                <a:gd name="T13" fmla="*/ 58 h 62"/>
                <a:gd name="T14" fmla="*/ 0 w 62"/>
                <a:gd name="T15" fmla="*/ 24 h 62"/>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62"/>
                <a:gd name="T26" fmla="*/ 62 w 62"/>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62">
                  <a:moveTo>
                    <a:pt x="1" y="0"/>
                  </a:moveTo>
                  <a:cubicBezTo>
                    <a:pt x="0" y="15"/>
                    <a:pt x="18" y="32"/>
                    <a:pt x="30" y="37"/>
                  </a:cubicBezTo>
                  <a:cubicBezTo>
                    <a:pt x="35" y="40"/>
                    <a:pt x="43" y="43"/>
                    <a:pt x="49" y="42"/>
                  </a:cubicBezTo>
                  <a:cubicBezTo>
                    <a:pt x="54" y="40"/>
                    <a:pt x="56" y="36"/>
                    <a:pt x="59" y="32"/>
                  </a:cubicBezTo>
                  <a:cubicBezTo>
                    <a:pt x="61" y="36"/>
                    <a:pt x="62" y="57"/>
                    <a:pt x="59" y="61"/>
                  </a:cubicBezTo>
                  <a:cubicBezTo>
                    <a:pt x="57" y="62"/>
                    <a:pt x="50" y="62"/>
                    <a:pt x="48" y="62"/>
                  </a:cubicBezTo>
                  <a:cubicBezTo>
                    <a:pt x="44" y="62"/>
                    <a:pt x="41" y="60"/>
                    <a:pt x="37" y="58"/>
                  </a:cubicBezTo>
                  <a:cubicBezTo>
                    <a:pt x="23" y="49"/>
                    <a:pt x="8" y="38"/>
                    <a:pt x="0" y="24"/>
                  </a:cubicBezTo>
                </a:path>
              </a:pathLst>
            </a:custGeom>
            <a:solidFill>
              <a:srgbClr val="EE6C4E"/>
            </a:solidFill>
            <a:ln w="9525">
              <a:noFill/>
              <a:round/>
              <a:headEnd/>
              <a:tailEnd/>
            </a:ln>
          </p:spPr>
          <p:txBody>
            <a:bodyPr/>
            <a:lstStyle/>
            <a:p>
              <a:endParaRPr lang="hu-HU"/>
            </a:p>
          </p:txBody>
        </p:sp>
        <p:sp>
          <p:nvSpPr>
            <p:cNvPr id="37102" name="Freeform 374"/>
            <p:cNvSpPr>
              <a:spLocks/>
            </p:cNvSpPr>
            <p:nvPr/>
          </p:nvSpPr>
          <p:spPr bwMode="auto">
            <a:xfrm>
              <a:off x="4323" y="399"/>
              <a:ext cx="66" cy="185"/>
            </a:xfrm>
            <a:custGeom>
              <a:avLst/>
              <a:gdLst>
                <a:gd name="T0" fmla="*/ 0 w 53"/>
                <a:gd name="T1" fmla="*/ 0 h 139"/>
                <a:gd name="T2" fmla="*/ 13 w 53"/>
                <a:gd name="T3" fmla="*/ 38 h 139"/>
                <a:gd name="T4" fmla="*/ 29 w 53"/>
                <a:gd name="T5" fmla="*/ 66 h 139"/>
                <a:gd name="T6" fmla="*/ 51 w 53"/>
                <a:gd name="T7" fmla="*/ 104 h 139"/>
                <a:gd name="T8" fmla="*/ 48 w 53"/>
                <a:gd name="T9" fmla="*/ 139 h 139"/>
                <a:gd name="T10" fmla="*/ 40 w 53"/>
                <a:gd name="T11" fmla="*/ 128 h 139"/>
                <a:gd name="T12" fmla="*/ 39 w 53"/>
                <a:gd name="T13" fmla="*/ 108 h 139"/>
                <a:gd name="T14" fmla="*/ 29 w 53"/>
                <a:gd name="T15" fmla="*/ 86 h 139"/>
                <a:gd name="T16" fmla="*/ 12 w 53"/>
                <a:gd name="T17" fmla="*/ 61 h 139"/>
                <a:gd name="T18" fmla="*/ 6 w 53"/>
                <a:gd name="T19" fmla="*/ 48 h 139"/>
                <a:gd name="T20" fmla="*/ 1 w 53"/>
                <a:gd name="T21" fmla="*/ 2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39"/>
                <a:gd name="T35" fmla="*/ 53 w 53"/>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39">
                  <a:moveTo>
                    <a:pt x="0" y="0"/>
                  </a:moveTo>
                  <a:cubicBezTo>
                    <a:pt x="0" y="14"/>
                    <a:pt x="8" y="26"/>
                    <a:pt x="13" y="38"/>
                  </a:cubicBezTo>
                  <a:cubicBezTo>
                    <a:pt x="18" y="48"/>
                    <a:pt x="21" y="58"/>
                    <a:pt x="29" y="66"/>
                  </a:cubicBezTo>
                  <a:cubicBezTo>
                    <a:pt x="40" y="77"/>
                    <a:pt x="47" y="89"/>
                    <a:pt x="51" y="104"/>
                  </a:cubicBezTo>
                  <a:cubicBezTo>
                    <a:pt x="52" y="113"/>
                    <a:pt x="53" y="132"/>
                    <a:pt x="48" y="139"/>
                  </a:cubicBezTo>
                  <a:cubicBezTo>
                    <a:pt x="43" y="137"/>
                    <a:pt x="41" y="135"/>
                    <a:pt x="40" y="128"/>
                  </a:cubicBezTo>
                  <a:cubicBezTo>
                    <a:pt x="38" y="122"/>
                    <a:pt x="40" y="115"/>
                    <a:pt x="39" y="108"/>
                  </a:cubicBezTo>
                  <a:cubicBezTo>
                    <a:pt x="38" y="98"/>
                    <a:pt x="35" y="93"/>
                    <a:pt x="29" y="86"/>
                  </a:cubicBezTo>
                  <a:cubicBezTo>
                    <a:pt x="22" y="78"/>
                    <a:pt x="18" y="69"/>
                    <a:pt x="12" y="61"/>
                  </a:cubicBezTo>
                  <a:cubicBezTo>
                    <a:pt x="10" y="57"/>
                    <a:pt x="7" y="53"/>
                    <a:pt x="6" y="48"/>
                  </a:cubicBezTo>
                  <a:cubicBezTo>
                    <a:pt x="3" y="39"/>
                    <a:pt x="4" y="30"/>
                    <a:pt x="1" y="21"/>
                  </a:cubicBezTo>
                </a:path>
              </a:pathLst>
            </a:custGeom>
            <a:solidFill>
              <a:srgbClr val="EE6C4E"/>
            </a:solidFill>
            <a:ln w="9525">
              <a:noFill/>
              <a:round/>
              <a:headEnd/>
              <a:tailEnd/>
            </a:ln>
          </p:spPr>
          <p:txBody>
            <a:bodyPr/>
            <a:lstStyle/>
            <a:p>
              <a:endParaRPr lang="hu-HU"/>
            </a:p>
          </p:txBody>
        </p:sp>
        <p:sp>
          <p:nvSpPr>
            <p:cNvPr id="37103" name="Freeform 375"/>
            <p:cNvSpPr>
              <a:spLocks/>
            </p:cNvSpPr>
            <p:nvPr/>
          </p:nvSpPr>
          <p:spPr bwMode="auto">
            <a:xfrm>
              <a:off x="4497" y="131"/>
              <a:ext cx="222" cy="94"/>
            </a:xfrm>
            <a:custGeom>
              <a:avLst/>
              <a:gdLst>
                <a:gd name="T0" fmla="*/ 33 w 178"/>
                <a:gd name="T1" fmla="*/ 57 h 71"/>
                <a:gd name="T2" fmla="*/ 53 w 178"/>
                <a:gd name="T3" fmla="*/ 64 h 71"/>
                <a:gd name="T4" fmla="*/ 81 w 178"/>
                <a:gd name="T5" fmla="*/ 66 h 71"/>
                <a:gd name="T6" fmla="*/ 138 w 178"/>
                <a:gd name="T7" fmla="*/ 65 h 71"/>
                <a:gd name="T8" fmla="*/ 167 w 178"/>
                <a:gd name="T9" fmla="*/ 65 h 71"/>
                <a:gd name="T10" fmla="*/ 172 w 178"/>
                <a:gd name="T11" fmla="*/ 48 h 71"/>
                <a:gd name="T12" fmla="*/ 142 w 178"/>
                <a:gd name="T13" fmla="*/ 0 h 71"/>
                <a:gd name="T14" fmla="*/ 144 w 178"/>
                <a:gd name="T15" fmla="*/ 46 h 71"/>
                <a:gd name="T16" fmla="*/ 90 w 178"/>
                <a:gd name="T17" fmla="*/ 45 h 71"/>
                <a:gd name="T18" fmla="*/ 34 w 178"/>
                <a:gd name="T19" fmla="*/ 42 h 71"/>
                <a:gd name="T20" fmla="*/ 0 w 178"/>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1"/>
                <a:gd name="T35" fmla="*/ 178 w 17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1">
                  <a:moveTo>
                    <a:pt x="33" y="57"/>
                  </a:moveTo>
                  <a:cubicBezTo>
                    <a:pt x="44" y="58"/>
                    <a:pt x="43" y="59"/>
                    <a:pt x="53" y="64"/>
                  </a:cubicBezTo>
                  <a:cubicBezTo>
                    <a:pt x="61" y="68"/>
                    <a:pt x="72" y="66"/>
                    <a:pt x="81" y="66"/>
                  </a:cubicBezTo>
                  <a:cubicBezTo>
                    <a:pt x="100" y="65"/>
                    <a:pt x="119" y="65"/>
                    <a:pt x="138" y="65"/>
                  </a:cubicBezTo>
                  <a:cubicBezTo>
                    <a:pt x="148" y="65"/>
                    <a:pt x="157" y="65"/>
                    <a:pt x="167" y="65"/>
                  </a:cubicBezTo>
                  <a:cubicBezTo>
                    <a:pt x="178" y="64"/>
                    <a:pt x="176" y="58"/>
                    <a:pt x="172" y="48"/>
                  </a:cubicBezTo>
                  <a:cubicBezTo>
                    <a:pt x="166" y="33"/>
                    <a:pt x="155" y="10"/>
                    <a:pt x="142" y="0"/>
                  </a:cubicBezTo>
                  <a:cubicBezTo>
                    <a:pt x="144" y="16"/>
                    <a:pt x="167" y="33"/>
                    <a:pt x="144" y="46"/>
                  </a:cubicBezTo>
                  <a:cubicBezTo>
                    <a:pt x="128" y="55"/>
                    <a:pt x="107" y="49"/>
                    <a:pt x="90" y="45"/>
                  </a:cubicBezTo>
                  <a:cubicBezTo>
                    <a:pt x="72" y="41"/>
                    <a:pt x="52" y="36"/>
                    <a:pt x="34" y="42"/>
                  </a:cubicBezTo>
                  <a:cubicBezTo>
                    <a:pt x="23" y="47"/>
                    <a:pt x="1" y="57"/>
                    <a:pt x="0" y="71"/>
                  </a:cubicBezTo>
                </a:path>
              </a:pathLst>
            </a:custGeom>
            <a:solidFill>
              <a:srgbClr val="EE6C4E"/>
            </a:solidFill>
            <a:ln w="9525">
              <a:noFill/>
              <a:round/>
              <a:headEnd/>
              <a:tailEnd/>
            </a:ln>
          </p:spPr>
          <p:txBody>
            <a:bodyPr/>
            <a:lstStyle/>
            <a:p>
              <a:endParaRPr lang="hu-HU"/>
            </a:p>
          </p:txBody>
        </p:sp>
        <p:sp>
          <p:nvSpPr>
            <p:cNvPr id="37104" name="Freeform 376"/>
            <p:cNvSpPr>
              <a:spLocks/>
            </p:cNvSpPr>
            <p:nvPr/>
          </p:nvSpPr>
          <p:spPr bwMode="auto">
            <a:xfrm>
              <a:off x="4568" y="20"/>
              <a:ext cx="44" cy="48"/>
            </a:xfrm>
            <a:custGeom>
              <a:avLst/>
              <a:gdLst>
                <a:gd name="T0" fmla="*/ 26 w 35"/>
                <a:gd name="T1" fmla="*/ 1 h 36"/>
                <a:gd name="T2" fmla="*/ 29 w 35"/>
                <a:gd name="T3" fmla="*/ 29 h 36"/>
                <a:gd name="T4" fmla="*/ 19 w 35"/>
                <a:gd name="T5" fmla="*/ 32 h 36"/>
                <a:gd name="T6" fmla="*/ 0 w 35"/>
                <a:gd name="T7" fmla="*/ 31 h 36"/>
                <a:gd name="T8" fmla="*/ 21 w 35"/>
                <a:gd name="T9" fmla="*/ 0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26" y="1"/>
                  </a:moveTo>
                  <a:cubicBezTo>
                    <a:pt x="35" y="7"/>
                    <a:pt x="33" y="20"/>
                    <a:pt x="29" y="29"/>
                  </a:cubicBezTo>
                  <a:cubicBezTo>
                    <a:pt x="26" y="36"/>
                    <a:pt x="26" y="34"/>
                    <a:pt x="19" y="32"/>
                  </a:cubicBezTo>
                  <a:cubicBezTo>
                    <a:pt x="12" y="31"/>
                    <a:pt x="7" y="32"/>
                    <a:pt x="0" y="31"/>
                  </a:cubicBezTo>
                  <a:cubicBezTo>
                    <a:pt x="11" y="24"/>
                    <a:pt x="29" y="17"/>
                    <a:pt x="21" y="0"/>
                  </a:cubicBezTo>
                </a:path>
              </a:pathLst>
            </a:custGeom>
            <a:solidFill>
              <a:srgbClr val="EE6C4E"/>
            </a:solidFill>
            <a:ln w="9525">
              <a:noFill/>
              <a:round/>
              <a:headEnd/>
              <a:tailEnd/>
            </a:ln>
          </p:spPr>
          <p:txBody>
            <a:bodyPr/>
            <a:lstStyle/>
            <a:p>
              <a:endParaRPr lang="hu-HU"/>
            </a:p>
          </p:txBody>
        </p:sp>
        <p:sp>
          <p:nvSpPr>
            <p:cNvPr id="37105" name="Freeform 377"/>
            <p:cNvSpPr>
              <a:spLocks/>
            </p:cNvSpPr>
            <p:nvPr/>
          </p:nvSpPr>
          <p:spPr bwMode="auto">
            <a:xfrm>
              <a:off x="4534" y="7"/>
              <a:ext cx="25" cy="50"/>
            </a:xfrm>
            <a:custGeom>
              <a:avLst/>
              <a:gdLst>
                <a:gd name="T0" fmla="*/ 0 w 20"/>
                <a:gd name="T1" fmla="*/ 2 h 38"/>
                <a:gd name="T2" fmla="*/ 0 w 20"/>
                <a:gd name="T3" fmla="*/ 38 h 38"/>
                <a:gd name="T4" fmla="*/ 1 w 20"/>
                <a:gd name="T5" fmla="*/ 0 h 38"/>
                <a:gd name="T6" fmla="*/ 0 60000 65536"/>
                <a:gd name="T7" fmla="*/ 0 60000 65536"/>
                <a:gd name="T8" fmla="*/ 0 60000 65536"/>
                <a:gd name="T9" fmla="*/ 0 w 20"/>
                <a:gd name="T10" fmla="*/ 0 h 38"/>
                <a:gd name="T11" fmla="*/ 20 w 20"/>
                <a:gd name="T12" fmla="*/ 38 h 38"/>
              </a:gdLst>
              <a:ahLst/>
              <a:cxnLst>
                <a:cxn ang="T6">
                  <a:pos x="T0" y="T1"/>
                </a:cxn>
                <a:cxn ang="T7">
                  <a:pos x="T2" y="T3"/>
                </a:cxn>
                <a:cxn ang="T8">
                  <a:pos x="T4" y="T5"/>
                </a:cxn>
              </a:cxnLst>
              <a:rect l="T9" t="T10" r="T11" b="T12"/>
              <a:pathLst>
                <a:path w="20" h="38">
                  <a:moveTo>
                    <a:pt x="0" y="2"/>
                  </a:moveTo>
                  <a:cubicBezTo>
                    <a:pt x="20" y="0"/>
                    <a:pt x="18" y="35"/>
                    <a:pt x="0" y="38"/>
                  </a:cubicBezTo>
                  <a:cubicBezTo>
                    <a:pt x="10" y="23"/>
                    <a:pt x="4" y="16"/>
                    <a:pt x="1" y="0"/>
                  </a:cubicBezTo>
                </a:path>
              </a:pathLst>
            </a:custGeom>
            <a:solidFill>
              <a:srgbClr val="EE6C4E"/>
            </a:solidFill>
            <a:ln w="9525">
              <a:noFill/>
              <a:round/>
              <a:headEnd/>
              <a:tailEnd/>
            </a:ln>
          </p:spPr>
          <p:txBody>
            <a:bodyPr/>
            <a:lstStyle/>
            <a:p>
              <a:endParaRPr lang="hu-HU"/>
            </a:p>
          </p:txBody>
        </p:sp>
        <p:sp>
          <p:nvSpPr>
            <p:cNvPr id="37106" name="Freeform 378"/>
            <p:cNvSpPr>
              <a:spLocks/>
            </p:cNvSpPr>
            <p:nvPr/>
          </p:nvSpPr>
          <p:spPr bwMode="auto">
            <a:xfrm>
              <a:off x="4441" y="24"/>
              <a:ext cx="33" cy="44"/>
            </a:xfrm>
            <a:custGeom>
              <a:avLst/>
              <a:gdLst>
                <a:gd name="T0" fmla="*/ 4 w 26"/>
                <a:gd name="T1" fmla="*/ 5 h 33"/>
                <a:gd name="T2" fmla="*/ 26 w 26"/>
                <a:gd name="T3" fmla="*/ 32 h 33"/>
                <a:gd name="T4" fmla="*/ 10 w 26"/>
                <a:gd name="T5" fmla="*/ 30 h 33"/>
                <a:gd name="T6" fmla="*/ 0 w 26"/>
                <a:gd name="T7" fmla="*/ 4 h 33"/>
                <a:gd name="T8" fmla="*/ 0 60000 65536"/>
                <a:gd name="T9" fmla="*/ 0 60000 65536"/>
                <a:gd name="T10" fmla="*/ 0 60000 65536"/>
                <a:gd name="T11" fmla="*/ 0 60000 65536"/>
                <a:gd name="T12" fmla="*/ 0 w 26"/>
                <a:gd name="T13" fmla="*/ 0 h 33"/>
                <a:gd name="T14" fmla="*/ 26 w 26"/>
                <a:gd name="T15" fmla="*/ 33 h 33"/>
              </a:gdLst>
              <a:ahLst/>
              <a:cxnLst>
                <a:cxn ang="T8">
                  <a:pos x="T0" y="T1"/>
                </a:cxn>
                <a:cxn ang="T9">
                  <a:pos x="T2" y="T3"/>
                </a:cxn>
                <a:cxn ang="T10">
                  <a:pos x="T4" y="T5"/>
                </a:cxn>
                <a:cxn ang="T11">
                  <a:pos x="T6" y="T7"/>
                </a:cxn>
              </a:cxnLst>
              <a:rect l="T12" t="T13" r="T14" b="T15"/>
              <a:pathLst>
                <a:path w="26" h="33">
                  <a:moveTo>
                    <a:pt x="4" y="5"/>
                  </a:moveTo>
                  <a:cubicBezTo>
                    <a:pt x="17" y="0"/>
                    <a:pt x="14" y="27"/>
                    <a:pt x="26" y="32"/>
                  </a:cubicBezTo>
                  <a:cubicBezTo>
                    <a:pt x="22" y="33"/>
                    <a:pt x="15" y="31"/>
                    <a:pt x="10" y="30"/>
                  </a:cubicBezTo>
                  <a:cubicBezTo>
                    <a:pt x="9" y="18"/>
                    <a:pt x="11" y="12"/>
                    <a:pt x="0" y="4"/>
                  </a:cubicBezTo>
                </a:path>
              </a:pathLst>
            </a:custGeom>
            <a:solidFill>
              <a:srgbClr val="EE6C4E"/>
            </a:solidFill>
            <a:ln w="9525">
              <a:noFill/>
              <a:round/>
              <a:headEnd/>
              <a:tailEnd/>
            </a:ln>
          </p:spPr>
          <p:txBody>
            <a:bodyPr/>
            <a:lstStyle/>
            <a:p>
              <a:endParaRPr lang="hu-HU"/>
            </a:p>
          </p:txBody>
        </p:sp>
        <p:sp>
          <p:nvSpPr>
            <p:cNvPr id="37107" name="Freeform 379"/>
            <p:cNvSpPr>
              <a:spLocks/>
            </p:cNvSpPr>
            <p:nvPr/>
          </p:nvSpPr>
          <p:spPr bwMode="auto">
            <a:xfrm>
              <a:off x="4627" y="1205"/>
              <a:ext cx="122" cy="43"/>
            </a:xfrm>
            <a:custGeom>
              <a:avLst/>
              <a:gdLst>
                <a:gd name="T0" fmla="*/ 7 w 98"/>
                <a:gd name="T1" fmla="*/ 4 h 32"/>
                <a:gd name="T2" fmla="*/ 33 w 98"/>
                <a:gd name="T3" fmla="*/ 19 h 32"/>
                <a:gd name="T4" fmla="*/ 41 w 98"/>
                <a:gd name="T5" fmla="*/ 29 h 32"/>
                <a:gd name="T6" fmla="*/ 55 w 98"/>
                <a:gd name="T7" fmla="*/ 29 h 32"/>
                <a:gd name="T8" fmla="*/ 96 w 98"/>
                <a:gd name="T9" fmla="*/ 16 h 32"/>
                <a:gd name="T10" fmla="*/ 54 w 98"/>
                <a:gd name="T11" fmla="*/ 10 h 32"/>
                <a:gd name="T12" fmla="*/ 0 w 98"/>
                <a:gd name="T13" fmla="*/ 1 h 32"/>
                <a:gd name="T14" fmla="*/ 0 60000 65536"/>
                <a:gd name="T15" fmla="*/ 0 60000 65536"/>
                <a:gd name="T16" fmla="*/ 0 60000 65536"/>
                <a:gd name="T17" fmla="*/ 0 60000 65536"/>
                <a:gd name="T18" fmla="*/ 0 60000 65536"/>
                <a:gd name="T19" fmla="*/ 0 60000 65536"/>
                <a:gd name="T20" fmla="*/ 0 60000 65536"/>
                <a:gd name="T21" fmla="*/ 0 w 98"/>
                <a:gd name="T22" fmla="*/ 0 h 32"/>
                <a:gd name="T23" fmla="*/ 98 w 9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32">
                  <a:moveTo>
                    <a:pt x="7" y="4"/>
                  </a:moveTo>
                  <a:cubicBezTo>
                    <a:pt x="16" y="6"/>
                    <a:pt x="26" y="12"/>
                    <a:pt x="33" y="19"/>
                  </a:cubicBezTo>
                  <a:cubicBezTo>
                    <a:pt x="36" y="23"/>
                    <a:pt x="37" y="27"/>
                    <a:pt x="41" y="29"/>
                  </a:cubicBezTo>
                  <a:cubicBezTo>
                    <a:pt x="44" y="30"/>
                    <a:pt x="52" y="29"/>
                    <a:pt x="55" y="29"/>
                  </a:cubicBezTo>
                  <a:cubicBezTo>
                    <a:pt x="67" y="29"/>
                    <a:pt x="98" y="32"/>
                    <a:pt x="96" y="16"/>
                  </a:cubicBezTo>
                  <a:cubicBezTo>
                    <a:pt x="82" y="15"/>
                    <a:pt x="68" y="13"/>
                    <a:pt x="54" y="10"/>
                  </a:cubicBezTo>
                  <a:cubicBezTo>
                    <a:pt x="37" y="8"/>
                    <a:pt x="17" y="0"/>
                    <a:pt x="0" y="1"/>
                  </a:cubicBezTo>
                </a:path>
              </a:pathLst>
            </a:custGeom>
            <a:solidFill>
              <a:srgbClr val="EE6C4E"/>
            </a:solidFill>
            <a:ln w="9525">
              <a:noFill/>
              <a:round/>
              <a:headEnd/>
              <a:tailEnd/>
            </a:ln>
          </p:spPr>
          <p:txBody>
            <a:bodyPr/>
            <a:lstStyle/>
            <a:p>
              <a:endParaRPr lang="hu-HU"/>
            </a:p>
          </p:txBody>
        </p:sp>
        <p:sp>
          <p:nvSpPr>
            <p:cNvPr id="37108" name="Freeform 380"/>
            <p:cNvSpPr>
              <a:spLocks/>
            </p:cNvSpPr>
            <p:nvPr/>
          </p:nvSpPr>
          <p:spPr bwMode="auto">
            <a:xfrm>
              <a:off x="4833" y="577"/>
              <a:ext cx="50" cy="110"/>
            </a:xfrm>
            <a:custGeom>
              <a:avLst/>
              <a:gdLst>
                <a:gd name="T0" fmla="*/ 14 w 40"/>
                <a:gd name="T1" fmla="*/ 10 h 82"/>
                <a:gd name="T2" fmla="*/ 16 w 40"/>
                <a:gd name="T3" fmla="*/ 42 h 82"/>
                <a:gd name="T4" fmla="*/ 39 w 40"/>
                <a:gd name="T5" fmla="*/ 82 h 82"/>
                <a:gd name="T6" fmla="*/ 30 w 40"/>
                <a:gd name="T7" fmla="*/ 30 h 82"/>
                <a:gd name="T8" fmla="*/ 17 w 40"/>
                <a:gd name="T9" fmla="*/ 0 h 82"/>
                <a:gd name="T10" fmla="*/ 0 60000 65536"/>
                <a:gd name="T11" fmla="*/ 0 60000 65536"/>
                <a:gd name="T12" fmla="*/ 0 60000 65536"/>
                <a:gd name="T13" fmla="*/ 0 60000 65536"/>
                <a:gd name="T14" fmla="*/ 0 60000 65536"/>
                <a:gd name="T15" fmla="*/ 0 w 40"/>
                <a:gd name="T16" fmla="*/ 0 h 82"/>
                <a:gd name="T17" fmla="*/ 40 w 40"/>
                <a:gd name="T18" fmla="*/ 82 h 82"/>
              </a:gdLst>
              <a:ahLst/>
              <a:cxnLst>
                <a:cxn ang="T10">
                  <a:pos x="T0" y="T1"/>
                </a:cxn>
                <a:cxn ang="T11">
                  <a:pos x="T2" y="T3"/>
                </a:cxn>
                <a:cxn ang="T12">
                  <a:pos x="T4" y="T5"/>
                </a:cxn>
                <a:cxn ang="T13">
                  <a:pos x="T6" y="T7"/>
                </a:cxn>
                <a:cxn ang="T14">
                  <a:pos x="T8" y="T9"/>
                </a:cxn>
              </a:cxnLst>
              <a:rect l="T15" t="T16" r="T17" b="T18"/>
              <a:pathLst>
                <a:path w="40" h="82">
                  <a:moveTo>
                    <a:pt x="14" y="10"/>
                  </a:moveTo>
                  <a:cubicBezTo>
                    <a:pt x="0" y="24"/>
                    <a:pt x="6" y="25"/>
                    <a:pt x="16" y="42"/>
                  </a:cubicBezTo>
                  <a:cubicBezTo>
                    <a:pt x="23" y="53"/>
                    <a:pt x="35" y="69"/>
                    <a:pt x="39" y="82"/>
                  </a:cubicBezTo>
                  <a:cubicBezTo>
                    <a:pt x="40" y="65"/>
                    <a:pt x="30" y="48"/>
                    <a:pt x="30" y="30"/>
                  </a:cubicBezTo>
                  <a:cubicBezTo>
                    <a:pt x="31" y="19"/>
                    <a:pt x="23" y="10"/>
                    <a:pt x="17" y="0"/>
                  </a:cubicBezTo>
                </a:path>
              </a:pathLst>
            </a:custGeom>
            <a:solidFill>
              <a:srgbClr val="F5BDC5"/>
            </a:solidFill>
            <a:ln w="9525">
              <a:noFill/>
              <a:round/>
              <a:headEnd/>
              <a:tailEnd/>
            </a:ln>
          </p:spPr>
          <p:txBody>
            <a:bodyPr/>
            <a:lstStyle/>
            <a:p>
              <a:endParaRPr lang="hu-HU"/>
            </a:p>
          </p:txBody>
        </p:sp>
        <p:sp>
          <p:nvSpPr>
            <p:cNvPr id="37109" name="Freeform 381"/>
            <p:cNvSpPr>
              <a:spLocks/>
            </p:cNvSpPr>
            <p:nvPr/>
          </p:nvSpPr>
          <p:spPr bwMode="auto">
            <a:xfrm>
              <a:off x="4249" y="891"/>
              <a:ext cx="111" cy="192"/>
            </a:xfrm>
            <a:custGeom>
              <a:avLst/>
              <a:gdLst>
                <a:gd name="T0" fmla="*/ 46 w 89"/>
                <a:gd name="T1" fmla="*/ 5 h 144"/>
                <a:gd name="T2" fmla="*/ 33 w 89"/>
                <a:gd name="T3" fmla="*/ 44 h 144"/>
                <a:gd name="T4" fmla="*/ 27 w 89"/>
                <a:gd name="T5" fmla="*/ 79 h 144"/>
                <a:gd name="T6" fmla="*/ 15 w 89"/>
                <a:gd name="T7" fmla="*/ 99 h 144"/>
                <a:gd name="T8" fmla="*/ 0 w 89"/>
                <a:gd name="T9" fmla="*/ 113 h 144"/>
                <a:gd name="T10" fmla="*/ 46 w 89"/>
                <a:gd name="T11" fmla="*/ 144 h 144"/>
                <a:gd name="T12" fmla="*/ 42 w 89"/>
                <a:gd name="T13" fmla="*/ 83 h 144"/>
                <a:gd name="T14" fmla="*/ 55 w 89"/>
                <a:gd name="T15" fmla="*/ 56 h 144"/>
                <a:gd name="T16" fmla="*/ 89 w 89"/>
                <a:gd name="T17" fmla="*/ 62 h 144"/>
                <a:gd name="T18" fmla="*/ 46 w 89"/>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44"/>
                <a:gd name="T32" fmla="*/ 89 w 89"/>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44">
                  <a:moveTo>
                    <a:pt x="46" y="5"/>
                  </a:moveTo>
                  <a:cubicBezTo>
                    <a:pt x="48" y="20"/>
                    <a:pt x="37" y="31"/>
                    <a:pt x="33" y="44"/>
                  </a:cubicBezTo>
                  <a:cubicBezTo>
                    <a:pt x="30" y="53"/>
                    <a:pt x="32" y="66"/>
                    <a:pt x="27" y="79"/>
                  </a:cubicBezTo>
                  <a:cubicBezTo>
                    <a:pt x="24" y="86"/>
                    <a:pt x="21" y="93"/>
                    <a:pt x="15" y="99"/>
                  </a:cubicBezTo>
                  <a:cubicBezTo>
                    <a:pt x="9" y="104"/>
                    <a:pt x="0" y="105"/>
                    <a:pt x="0" y="113"/>
                  </a:cubicBezTo>
                  <a:cubicBezTo>
                    <a:pt x="1" y="127"/>
                    <a:pt x="36" y="141"/>
                    <a:pt x="46" y="144"/>
                  </a:cubicBezTo>
                  <a:cubicBezTo>
                    <a:pt x="22" y="122"/>
                    <a:pt x="29" y="107"/>
                    <a:pt x="42" y="83"/>
                  </a:cubicBezTo>
                  <a:cubicBezTo>
                    <a:pt x="46" y="77"/>
                    <a:pt x="50" y="59"/>
                    <a:pt x="55" y="56"/>
                  </a:cubicBezTo>
                  <a:cubicBezTo>
                    <a:pt x="63" y="52"/>
                    <a:pt x="82" y="61"/>
                    <a:pt x="89" y="62"/>
                  </a:cubicBezTo>
                  <a:cubicBezTo>
                    <a:pt x="87" y="39"/>
                    <a:pt x="47" y="22"/>
                    <a:pt x="46" y="0"/>
                  </a:cubicBezTo>
                </a:path>
              </a:pathLst>
            </a:custGeom>
            <a:solidFill>
              <a:srgbClr val="F9D1D6"/>
            </a:solidFill>
            <a:ln w="9525">
              <a:noFill/>
              <a:round/>
              <a:headEnd/>
              <a:tailEnd/>
            </a:ln>
          </p:spPr>
          <p:txBody>
            <a:bodyPr/>
            <a:lstStyle/>
            <a:p>
              <a:endParaRPr lang="hu-HU"/>
            </a:p>
          </p:txBody>
        </p:sp>
        <p:sp>
          <p:nvSpPr>
            <p:cNvPr id="37110" name="Freeform 382"/>
            <p:cNvSpPr>
              <a:spLocks/>
            </p:cNvSpPr>
            <p:nvPr/>
          </p:nvSpPr>
          <p:spPr bwMode="auto">
            <a:xfrm>
              <a:off x="4730" y="863"/>
              <a:ext cx="268" cy="357"/>
            </a:xfrm>
            <a:custGeom>
              <a:avLst/>
              <a:gdLst>
                <a:gd name="T0" fmla="*/ 93 w 214"/>
                <a:gd name="T1" fmla="*/ 255 h 268"/>
                <a:gd name="T2" fmla="*/ 157 w 214"/>
                <a:gd name="T3" fmla="*/ 223 h 268"/>
                <a:gd name="T4" fmla="*/ 198 w 214"/>
                <a:gd name="T5" fmla="*/ 161 h 268"/>
                <a:gd name="T6" fmla="*/ 193 w 214"/>
                <a:gd name="T7" fmla="*/ 0 h 268"/>
                <a:gd name="T8" fmla="*/ 200 w 214"/>
                <a:gd name="T9" fmla="*/ 96 h 268"/>
                <a:gd name="T10" fmla="*/ 173 w 214"/>
                <a:gd name="T11" fmla="*/ 172 h 268"/>
                <a:gd name="T12" fmla="*/ 90 w 214"/>
                <a:gd name="T13" fmla="*/ 247 h 268"/>
                <a:gd name="T14" fmla="*/ 37 w 214"/>
                <a:gd name="T15" fmla="*/ 257 h 268"/>
                <a:gd name="T16" fmla="*/ 0 w 214"/>
                <a:gd name="T17" fmla="*/ 263 h 268"/>
                <a:gd name="T18" fmla="*/ 76 w 214"/>
                <a:gd name="T19" fmla="*/ 258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268"/>
                <a:gd name="T32" fmla="*/ 214 w 214"/>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268">
                  <a:moveTo>
                    <a:pt x="93" y="255"/>
                  </a:moveTo>
                  <a:cubicBezTo>
                    <a:pt x="116" y="246"/>
                    <a:pt x="138" y="240"/>
                    <a:pt x="157" y="223"/>
                  </a:cubicBezTo>
                  <a:cubicBezTo>
                    <a:pt x="175" y="207"/>
                    <a:pt x="190" y="183"/>
                    <a:pt x="198" y="161"/>
                  </a:cubicBezTo>
                  <a:cubicBezTo>
                    <a:pt x="213" y="118"/>
                    <a:pt x="214" y="51"/>
                    <a:pt x="193" y="0"/>
                  </a:cubicBezTo>
                  <a:cubicBezTo>
                    <a:pt x="199" y="23"/>
                    <a:pt x="203" y="73"/>
                    <a:pt x="200" y="96"/>
                  </a:cubicBezTo>
                  <a:cubicBezTo>
                    <a:pt x="197" y="128"/>
                    <a:pt x="186" y="143"/>
                    <a:pt x="173" y="172"/>
                  </a:cubicBezTo>
                  <a:cubicBezTo>
                    <a:pt x="157" y="206"/>
                    <a:pt x="126" y="232"/>
                    <a:pt x="90" y="247"/>
                  </a:cubicBezTo>
                  <a:cubicBezTo>
                    <a:pt x="70" y="255"/>
                    <a:pt x="58" y="257"/>
                    <a:pt x="37" y="257"/>
                  </a:cubicBezTo>
                  <a:cubicBezTo>
                    <a:pt x="28" y="257"/>
                    <a:pt x="10" y="263"/>
                    <a:pt x="0" y="263"/>
                  </a:cubicBezTo>
                  <a:cubicBezTo>
                    <a:pt x="18" y="265"/>
                    <a:pt x="59" y="268"/>
                    <a:pt x="76" y="258"/>
                  </a:cubicBezTo>
                </a:path>
              </a:pathLst>
            </a:custGeom>
            <a:solidFill>
              <a:srgbClr val="F7C8CF"/>
            </a:solidFill>
            <a:ln w="9525">
              <a:noFill/>
              <a:round/>
              <a:headEnd/>
              <a:tailEnd/>
            </a:ln>
          </p:spPr>
          <p:txBody>
            <a:bodyPr/>
            <a:lstStyle/>
            <a:p>
              <a:endParaRPr lang="hu-HU"/>
            </a:p>
          </p:txBody>
        </p:sp>
        <p:sp>
          <p:nvSpPr>
            <p:cNvPr id="37111" name="Freeform 383"/>
            <p:cNvSpPr>
              <a:spLocks/>
            </p:cNvSpPr>
            <p:nvPr/>
          </p:nvSpPr>
          <p:spPr bwMode="auto">
            <a:xfrm>
              <a:off x="4443" y="1045"/>
              <a:ext cx="347" cy="126"/>
            </a:xfrm>
            <a:custGeom>
              <a:avLst/>
              <a:gdLst>
                <a:gd name="T0" fmla="*/ 0 w 278"/>
                <a:gd name="T1" fmla="*/ 0 h 94"/>
                <a:gd name="T2" fmla="*/ 278 w 278"/>
                <a:gd name="T3" fmla="*/ 71 h 94"/>
                <a:gd name="T4" fmla="*/ 0 w 278"/>
                <a:gd name="T5" fmla="*/ 0 h 94"/>
                <a:gd name="T6" fmla="*/ 0 60000 65536"/>
                <a:gd name="T7" fmla="*/ 0 60000 65536"/>
                <a:gd name="T8" fmla="*/ 0 60000 65536"/>
                <a:gd name="T9" fmla="*/ 0 w 278"/>
                <a:gd name="T10" fmla="*/ 0 h 94"/>
                <a:gd name="T11" fmla="*/ 278 w 278"/>
                <a:gd name="T12" fmla="*/ 94 h 94"/>
              </a:gdLst>
              <a:ahLst/>
              <a:cxnLst>
                <a:cxn ang="T6">
                  <a:pos x="T0" y="T1"/>
                </a:cxn>
                <a:cxn ang="T7">
                  <a:pos x="T2" y="T3"/>
                </a:cxn>
                <a:cxn ang="T8">
                  <a:pos x="T4" y="T5"/>
                </a:cxn>
              </a:cxnLst>
              <a:rect l="T9" t="T10" r="T11" b="T12"/>
              <a:pathLst>
                <a:path w="278" h="94">
                  <a:moveTo>
                    <a:pt x="0" y="0"/>
                  </a:moveTo>
                  <a:cubicBezTo>
                    <a:pt x="30" y="22"/>
                    <a:pt x="152" y="94"/>
                    <a:pt x="278" y="71"/>
                  </a:cubicBezTo>
                  <a:cubicBezTo>
                    <a:pt x="236" y="84"/>
                    <a:pt x="105" y="94"/>
                    <a:pt x="0" y="0"/>
                  </a:cubicBezTo>
                  <a:close/>
                </a:path>
              </a:pathLst>
            </a:custGeom>
            <a:solidFill>
              <a:srgbClr val="FEF8F8"/>
            </a:solidFill>
            <a:ln w="9525">
              <a:noFill/>
              <a:round/>
              <a:headEnd/>
              <a:tailEnd/>
            </a:ln>
          </p:spPr>
          <p:txBody>
            <a:bodyPr/>
            <a:lstStyle/>
            <a:p>
              <a:endParaRPr lang="hu-HU"/>
            </a:p>
          </p:txBody>
        </p:sp>
        <p:sp>
          <p:nvSpPr>
            <p:cNvPr id="37112" name="Freeform 384"/>
            <p:cNvSpPr>
              <a:spLocks/>
            </p:cNvSpPr>
            <p:nvPr/>
          </p:nvSpPr>
          <p:spPr bwMode="auto">
            <a:xfrm>
              <a:off x="4609" y="295"/>
              <a:ext cx="220" cy="157"/>
            </a:xfrm>
            <a:custGeom>
              <a:avLst/>
              <a:gdLst>
                <a:gd name="T0" fmla="*/ 0 w 176"/>
                <a:gd name="T1" fmla="*/ 118 h 118"/>
                <a:gd name="T2" fmla="*/ 176 w 176"/>
                <a:gd name="T3" fmla="*/ 37 h 118"/>
                <a:gd name="T4" fmla="*/ 0 60000 65536"/>
                <a:gd name="T5" fmla="*/ 0 60000 65536"/>
                <a:gd name="T6" fmla="*/ 0 w 176"/>
                <a:gd name="T7" fmla="*/ 0 h 118"/>
                <a:gd name="T8" fmla="*/ 176 w 176"/>
                <a:gd name="T9" fmla="*/ 118 h 118"/>
              </a:gdLst>
              <a:ahLst/>
              <a:cxnLst>
                <a:cxn ang="T4">
                  <a:pos x="T0" y="T1"/>
                </a:cxn>
                <a:cxn ang="T5">
                  <a:pos x="T2" y="T3"/>
                </a:cxn>
              </a:cxnLst>
              <a:rect l="T6" t="T7" r="T8" b="T9"/>
              <a:pathLst>
                <a:path w="176" h="118">
                  <a:moveTo>
                    <a:pt x="0" y="118"/>
                  </a:moveTo>
                  <a:cubicBezTo>
                    <a:pt x="31" y="0"/>
                    <a:pt x="113" y="36"/>
                    <a:pt x="176" y="37"/>
                  </a:cubicBezTo>
                </a:path>
              </a:pathLst>
            </a:custGeom>
            <a:noFill/>
            <a:ln w="7938" cap="rnd">
              <a:solidFill>
                <a:srgbClr val="FFFFFF"/>
              </a:solidFill>
              <a:prstDash val="solid"/>
              <a:round/>
              <a:headEnd/>
              <a:tailEnd/>
            </a:ln>
          </p:spPr>
          <p:txBody>
            <a:bodyPr/>
            <a:lstStyle/>
            <a:p>
              <a:endParaRPr lang="hu-HU"/>
            </a:p>
          </p:txBody>
        </p:sp>
        <p:sp>
          <p:nvSpPr>
            <p:cNvPr id="37113" name="Freeform 385"/>
            <p:cNvSpPr>
              <a:spLocks/>
            </p:cNvSpPr>
            <p:nvPr/>
          </p:nvSpPr>
          <p:spPr bwMode="auto">
            <a:xfrm>
              <a:off x="4590" y="323"/>
              <a:ext cx="243" cy="193"/>
            </a:xfrm>
            <a:custGeom>
              <a:avLst/>
              <a:gdLst>
                <a:gd name="T0" fmla="*/ 15 w 194"/>
                <a:gd name="T1" fmla="*/ 95 h 145"/>
                <a:gd name="T2" fmla="*/ 12 w 194"/>
                <a:gd name="T3" fmla="*/ 104 h 145"/>
                <a:gd name="T4" fmla="*/ 0 w 194"/>
                <a:gd name="T5" fmla="*/ 144 h 145"/>
                <a:gd name="T6" fmla="*/ 4 w 194"/>
                <a:gd name="T7" fmla="*/ 145 h 145"/>
                <a:gd name="T8" fmla="*/ 15 w 194"/>
                <a:gd name="T9" fmla="*/ 105 h 145"/>
                <a:gd name="T10" fmla="*/ 18 w 194"/>
                <a:gd name="T11" fmla="*/ 96 h 145"/>
                <a:gd name="T12" fmla="*/ 158 w 194"/>
                <a:gd name="T13" fmla="*/ 13 h 145"/>
                <a:gd name="T14" fmla="*/ 194 w 194"/>
                <a:gd name="T15" fmla="*/ 14 h 145"/>
                <a:gd name="T16" fmla="*/ 193 w 194"/>
                <a:gd name="T17" fmla="*/ 14 h 145"/>
                <a:gd name="T18" fmla="*/ 159 w 194"/>
                <a:gd name="T19" fmla="*/ 10 h 145"/>
                <a:gd name="T20" fmla="*/ 15 w 194"/>
                <a:gd name="T21" fmla="*/ 95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145"/>
                <a:gd name="T35" fmla="*/ 194 w 194"/>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145">
                  <a:moveTo>
                    <a:pt x="15" y="95"/>
                  </a:moveTo>
                  <a:cubicBezTo>
                    <a:pt x="12" y="104"/>
                    <a:pt x="12" y="104"/>
                    <a:pt x="12" y="104"/>
                  </a:cubicBezTo>
                  <a:cubicBezTo>
                    <a:pt x="7" y="117"/>
                    <a:pt x="3" y="128"/>
                    <a:pt x="0" y="144"/>
                  </a:cubicBezTo>
                  <a:cubicBezTo>
                    <a:pt x="4" y="145"/>
                    <a:pt x="4" y="145"/>
                    <a:pt x="4" y="145"/>
                  </a:cubicBezTo>
                  <a:cubicBezTo>
                    <a:pt x="7" y="129"/>
                    <a:pt x="11" y="118"/>
                    <a:pt x="15" y="105"/>
                  </a:cubicBezTo>
                  <a:cubicBezTo>
                    <a:pt x="18" y="96"/>
                    <a:pt x="18" y="96"/>
                    <a:pt x="18" y="96"/>
                  </a:cubicBezTo>
                  <a:cubicBezTo>
                    <a:pt x="50" y="4"/>
                    <a:pt x="110" y="8"/>
                    <a:pt x="158" y="13"/>
                  </a:cubicBezTo>
                  <a:cubicBezTo>
                    <a:pt x="171" y="14"/>
                    <a:pt x="183" y="15"/>
                    <a:pt x="194" y="14"/>
                  </a:cubicBezTo>
                  <a:cubicBezTo>
                    <a:pt x="193" y="14"/>
                    <a:pt x="193" y="14"/>
                    <a:pt x="193" y="14"/>
                  </a:cubicBezTo>
                  <a:cubicBezTo>
                    <a:pt x="183" y="14"/>
                    <a:pt x="171" y="12"/>
                    <a:pt x="159" y="10"/>
                  </a:cubicBezTo>
                  <a:cubicBezTo>
                    <a:pt x="109" y="6"/>
                    <a:pt x="47" y="0"/>
                    <a:pt x="15" y="95"/>
                  </a:cubicBezTo>
                  <a:close/>
                </a:path>
              </a:pathLst>
            </a:custGeom>
            <a:solidFill>
              <a:srgbClr val="4793C3"/>
            </a:solidFill>
            <a:ln w="9525">
              <a:noFill/>
              <a:round/>
              <a:headEnd/>
              <a:tailEnd/>
            </a:ln>
          </p:spPr>
          <p:txBody>
            <a:bodyPr/>
            <a:lstStyle/>
            <a:p>
              <a:endParaRPr lang="hu-HU"/>
            </a:p>
          </p:txBody>
        </p:sp>
        <p:sp>
          <p:nvSpPr>
            <p:cNvPr id="37114" name="Freeform 386"/>
            <p:cNvSpPr>
              <a:spLocks/>
            </p:cNvSpPr>
            <p:nvPr/>
          </p:nvSpPr>
          <p:spPr bwMode="auto">
            <a:xfrm>
              <a:off x="4234" y="567"/>
              <a:ext cx="72" cy="57"/>
            </a:xfrm>
            <a:custGeom>
              <a:avLst/>
              <a:gdLst>
                <a:gd name="T0" fmla="*/ 0 w 58"/>
                <a:gd name="T1" fmla="*/ 24 h 43"/>
                <a:gd name="T2" fmla="*/ 58 w 58"/>
                <a:gd name="T3" fmla="*/ 0 h 43"/>
                <a:gd name="T4" fmla="*/ 0 w 58"/>
                <a:gd name="T5" fmla="*/ 24 h 43"/>
                <a:gd name="T6" fmla="*/ 0 60000 65536"/>
                <a:gd name="T7" fmla="*/ 0 60000 65536"/>
                <a:gd name="T8" fmla="*/ 0 60000 65536"/>
                <a:gd name="T9" fmla="*/ 0 w 58"/>
                <a:gd name="T10" fmla="*/ 0 h 43"/>
                <a:gd name="T11" fmla="*/ 58 w 58"/>
                <a:gd name="T12" fmla="*/ 43 h 43"/>
              </a:gdLst>
              <a:ahLst/>
              <a:cxnLst>
                <a:cxn ang="T6">
                  <a:pos x="T0" y="T1"/>
                </a:cxn>
                <a:cxn ang="T7">
                  <a:pos x="T2" y="T3"/>
                </a:cxn>
                <a:cxn ang="T8">
                  <a:pos x="T4" y="T5"/>
                </a:cxn>
              </a:cxnLst>
              <a:rect l="T9" t="T10" r="T11" b="T12"/>
              <a:pathLst>
                <a:path w="58" h="43">
                  <a:moveTo>
                    <a:pt x="0" y="24"/>
                  </a:moveTo>
                  <a:cubicBezTo>
                    <a:pt x="9" y="31"/>
                    <a:pt x="39" y="26"/>
                    <a:pt x="58" y="0"/>
                  </a:cubicBezTo>
                  <a:cubicBezTo>
                    <a:pt x="52" y="8"/>
                    <a:pt x="27" y="43"/>
                    <a:pt x="0" y="24"/>
                  </a:cubicBezTo>
                  <a:close/>
                </a:path>
              </a:pathLst>
            </a:custGeom>
            <a:solidFill>
              <a:srgbClr val="FFFFFF"/>
            </a:solidFill>
            <a:ln w="9525">
              <a:noFill/>
              <a:round/>
              <a:headEnd/>
              <a:tailEnd/>
            </a:ln>
          </p:spPr>
          <p:txBody>
            <a:bodyPr/>
            <a:lstStyle/>
            <a:p>
              <a:endParaRPr lang="hu-HU"/>
            </a:p>
          </p:txBody>
        </p:sp>
        <p:sp>
          <p:nvSpPr>
            <p:cNvPr id="37115" name="Freeform 387"/>
            <p:cNvSpPr>
              <a:spLocks/>
            </p:cNvSpPr>
            <p:nvPr/>
          </p:nvSpPr>
          <p:spPr bwMode="auto">
            <a:xfrm>
              <a:off x="4248" y="701"/>
              <a:ext cx="35" cy="54"/>
            </a:xfrm>
            <a:custGeom>
              <a:avLst/>
              <a:gdLst>
                <a:gd name="T0" fmla="*/ 0 w 28"/>
                <a:gd name="T1" fmla="*/ 0 h 40"/>
                <a:gd name="T2" fmla="*/ 27 w 28"/>
                <a:gd name="T3" fmla="*/ 40 h 40"/>
                <a:gd name="T4" fmla="*/ 0 w 28"/>
                <a:gd name="T5" fmla="*/ 0 h 40"/>
                <a:gd name="T6" fmla="*/ 0 60000 65536"/>
                <a:gd name="T7" fmla="*/ 0 60000 65536"/>
                <a:gd name="T8" fmla="*/ 0 60000 65536"/>
                <a:gd name="T9" fmla="*/ 0 w 28"/>
                <a:gd name="T10" fmla="*/ 0 h 40"/>
                <a:gd name="T11" fmla="*/ 28 w 28"/>
                <a:gd name="T12" fmla="*/ 40 h 40"/>
              </a:gdLst>
              <a:ahLst/>
              <a:cxnLst>
                <a:cxn ang="T6">
                  <a:pos x="T0" y="T1"/>
                </a:cxn>
                <a:cxn ang="T7">
                  <a:pos x="T2" y="T3"/>
                </a:cxn>
                <a:cxn ang="T8">
                  <a:pos x="T4" y="T5"/>
                </a:cxn>
              </a:cxnLst>
              <a:rect l="T9" t="T10" r="T11" b="T12"/>
              <a:pathLst>
                <a:path w="28" h="40">
                  <a:moveTo>
                    <a:pt x="0" y="0"/>
                  </a:moveTo>
                  <a:cubicBezTo>
                    <a:pt x="14" y="5"/>
                    <a:pt x="26" y="21"/>
                    <a:pt x="27" y="40"/>
                  </a:cubicBezTo>
                  <a:cubicBezTo>
                    <a:pt x="28" y="27"/>
                    <a:pt x="28" y="11"/>
                    <a:pt x="0" y="0"/>
                  </a:cubicBezTo>
                  <a:close/>
                </a:path>
              </a:pathLst>
            </a:custGeom>
            <a:solidFill>
              <a:srgbClr val="FFFFFF"/>
            </a:solidFill>
            <a:ln w="9525">
              <a:noFill/>
              <a:round/>
              <a:headEnd/>
              <a:tailEnd/>
            </a:ln>
          </p:spPr>
          <p:txBody>
            <a:bodyPr/>
            <a:lstStyle/>
            <a:p>
              <a:endParaRPr lang="hu-HU"/>
            </a:p>
          </p:txBody>
        </p:sp>
        <p:sp>
          <p:nvSpPr>
            <p:cNvPr id="37116" name="Freeform 388"/>
            <p:cNvSpPr>
              <a:spLocks/>
            </p:cNvSpPr>
            <p:nvPr/>
          </p:nvSpPr>
          <p:spPr bwMode="auto">
            <a:xfrm>
              <a:off x="4663" y="336"/>
              <a:ext cx="71" cy="47"/>
            </a:xfrm>
            <a:custGeom>
              <a:avLst/>
              <a:gdLst>
                <a:gd name="T0" fmla="*/ 56 w 57"/>
                <a:gd name="T1" fmla="*/ 11 h 35"/>
                <a:gd name="T2" fmla="*/ 42 w 57"/>
                <a:gd name="T3" fmla="*/ 12 h 35"/>
                <a:gd name="T4" fmla="*/ 31 w 57"/>
                <a:gd name="T5" fmla="*/ 18 h 35"/>
                <a:gd name="T6" fmla="*/ 28 w 57"/>
                <a:gd name="T7" fmla="*/ 30 h 35"/>
                <a:gd name="T8" fmla="*/ 30 w 57"/>
                <a:gd name="T9" fmla="*/ 35 h 35"/>
                <a:gd name="T10" fmla="*/ 22 w 57"/>
                <a:gd name="T11" fmla="*/ 33 h 35"/>
                <a:gd name="T12" fmla="*/ 14 w 57"/>
                <a:gd name="T13" fmla="*/ 30 h 35"/>
                <a:gd name="T14" fmla="*/ 0 w 57"/>
                <a:gd name="T15" fmla="*/ 26 h 35"/>
                <a:gd name="T16" fmla="*/ 10 w 57"/>
                <a:gd name="T17" fmla="*/ 16 h 35"/>
                <a:gd name="T18" fmla="*/ 28 w 57"/>
                <a:gd name="T19" fmla="*/ 7 h 35"/>
                <a:gd name="T20" fmla="*/ 57 w 57"/>
                <a:gd name="T21" fmla="*/ 3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5"/>
                <a:gd name="T35" fmla="*/ 57 w 5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5">
                  <a:moveTo>
                    <a:pt x="56" y="11"/>
                  </a:moveTo>
                  <a:cubicBezTo>
                    <a:pt x="53" y="9"/>
                    <a:pt x="45" y="11"/>
                    <a:pt x="42" y="12"/>
                  </a:cubicBezTo>
                  <a:cubicBezTo>
                    <a:pt x="38" y="13"/>
                    <a:pt x="33" y="15"/>
                    <a:pt x="31" y="18"/>
                  </a:cubicBezTo>
                  <a:cubicBezTo>
                    <a:pt x="28" y="22"/>
                    <a:pt x="27" y="26"/>
                    <a:pt x="28" y="30"/>
                  </a:cubicBezTo>
                  <a:cubicBezTo>
                    <a:pt x="29" y="32"/>
                    <a:pt x="30" y="34"/>
                    <a:pt x="30" y="35"/>
                  </a:cubicBezTo>
                  <a:cubicBezTo>
                    <a:pt x="28" y="35"/>
                    <a:pt x="25" y="34"/>
                    <a:pt x="22" y="33"/>
                  </a:cubicBezTo>
                  <a:cubicBezTo>
                    <a:pt x="20" y="32"/>
                    <a:pt x="17" y="31"/>
                    <a:pt x="14" y="30"/>
                  </a:cubicBezTo>
                  <a:cubicBezTo>
                    <a:pt x="9" y="29"/>
                    <a:pt x="5" y="27"/>
                    <a:pt x="0" y="26"/>
                  </a:cubicBezTo>
                  <a:cubicBezTo>
                    <a:pt x="3" y="22"/>
                    <a:pt x="6" y="19"/>
                    <a:pt x="10" y="16"/>
                  </a:cubicBezTo>
                  <a:cubicBezTo>
                    <a:pt x="16" y="13"/>
                    <a:pt x="22" y="10"/>
                    <a:pt x="28" y="7"/>
                  </a:cubicBezTo>
                  <a:cubicBezTo>
                    <a:pt x="36" y="3"/>
                    <a:pt x="48" y="0"/>
                    <a:pt x="57" y="3"/>
                  </a:cubicBezTo>
                </a:path>
              </a:pathLst>
            </a:custGeom>
            <a:solidFill>
              <a:srgbClr val="EE6C4E"/>
            </a:solidFill>
            <a:ln w="9525">
              <a:noFill/>
              <a:round/>
              <a:headEnd/>
              <a:tailEnd/>
            </a:ln>
          </p:spPr>
          <p:txBody>
            <a:bodyPr/>
            <a:lstStyle/>
            <a:p>
              <a:endParaRPr lang="hu-HU"/>
            </a:p>
          </p:txBody>
        </p:sp>
        <p:sp>
          <p:nvSpPr>
            <p:cNvPr id="37117" name="Freeform 389"/>
            <p:cNvSpPr>
              <a:spLocks/>
            </p:cNvSpPr>
            <p:nvPr/>
          </p:nvSpPr>
          <p:spPr bwMode="auto">
            <a:xfrm>
              <a:off x="4753" y="415"/>
              <a:ext cx="104" cy="190"/>
            </a:xfrm>
            <a:custGeom>
              <a:avLst/>
              <a:gdLst>
                <a:gd name="T0" fmla="*/ 13 w 83"/>
                <a:gd name="T1" fmla="*/ 9 h 143"/>
                <a:gd name="T2" fmla="*/ 0 w 83"/>
                <a:gd name="T3" fmla="*/ 0 h 143"/>
                <a:gd name="T4" fmla="*/ 3 w 83"/>
                <a:gd name="T5" fmla="*/ 6 h 143"/>
                <a:gd name="T6" fmla="*/ 38 w 83"/>
                <a:gd name="T7" fmla="*/ 49 h 143"/>
                <a:gd name="T8" fmla="*/ 47 w 83"/>
                <a:gd name="T9" fmla="*/ 85 h 143"/>
                <a:gd name="T10" fmla="*/ 63 w 83"/>
                <a:gd name="T11" fmla="*/ 137 h 143"/>
                <a:gd name="T12" fmla="*/ 63 w 83"/>
                <a:gd name="T13" fmla="*/ 142 h 143"/>
                <a:gd name="T14" fmla="*/ 63 w 83"/>
                <a:gd name="T15" fmla="*/ 143 h 143"/>
                <a:gd name="T16" fmla="*/ 83 w 83"/>
                <a:gd name="T17" fmla="*/ 114 h 143"/>
                <a:gd name="T18" fmla="*/ 13 w 83"/>
                <a:gd name="T19" fmla="*/ 9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43"/>
                <a:gd name="T32" fmla="*/ 83 w 83"/>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43">
                  <a:moveTo>
                    <a:pt x="13" y="9"/>
                  </a:moveTo>
                  <a:cubicBezTo>
                    <a:pt x="9" y="6"/>
                    <a:pt x="4" y="3"/>
                    <a:pt x="0" y="0"/>
                  </a:cubicBezTo>
                  <a:cubicBezTo>
                    <a:pt x="3" y="6"/>
                    <a:pt x="3" y="6"/>
                    <a:pt x="3" y="6"/>
                  </a:cubicBezTo>
                  <a:cubicBezTo>
                    <a:pt x="16" y="20"/>
                    <a:pt x="28" y="32"/>
                    <a:pt x="38" y="49"/>
                  </a:cubicBezTo>
                  <a:cubicBezTo>
                    <a:pt x="44" y="61"/>
                    <a:pt x="46" y="73"/>
                    <a:pt x="47" y="85"/>
                  </a:cubicBezTo>
                  <a:cubicBezTo>
                    <a:pt x="60" y="103"/>
                    <a:pt x="66" y="120"/>
                    <a:pt x="63" y="137"/>
                  </a:cubicBezTo>
                  <a:cubicBezTo>
                    <a:pt x="63" y="142"/>
                    <a:pt x="63" y="142"/>
                    <a:pt x="63" y="142"/>
                  </a:cubicBezTo>
                  <a:cubicBezTo>
                    <a:pt x="63" y="142"/>
                    <a:pt x="63" y="143"/>
                    <a:pt x="63" y="143"/>
                  </a:cubicBezTo>
                  <a:cubicBezTo>
                    <a:pt x="73" y="137"/>
                    <a:pt x="79" y="130"/>
                    <a:pt x="83" y="114"/>
                  </a:cubicBezTo>
                  <a:cubicBezTo>
                    <a:pt x="76" y="91"/>
                    <a:pt x="60" y="43"/>
                    <a:pt x="13" y="9"/>
                  </a:cubicBezTo>
                  <a:close/>
                </a:path>
              </a:pathLst>
            </a:custGeom>
            <a:solidFill>
              <a:srgbClr val="F5BAC3"/>
            </a:solidFill>
            <a:ln w="9525">
              <a:noFill/>
              <a:round/>
              <a:headEnd/>
              <a:tailEnd/>
            </a:ln>
          </p:spPr>
          <p:txBody>
            <a:bodyPr/>
            <a:lstStyle/>
            <a:p>
              <a:endParaRPr lang="hu-HU"/>
            </a:p>
          </p:txBody>
        </p:sp>
        <p:sp>
          <p:nvSpPr>
            <p:cNvPr id="37118" name="Freeform 390"/>
            <p:cNvSpPr>
              <a:spLocks/>
            </p:cNvSpPr>
            <p:nvPr/>
          </p:nvSpPr>
          <p:spPr bwMode="auto">
            <a:xfrm>
              <a:off x="4622" y="371"/>
              <a:ext cx="58" cy="61"/>
            </a:xfrm>
            <a:custGeom>
              <a:avLst/>
              <a:gdLst>
                <a:gd name="T0" fmla="*/ 30 w 47"/>
                <a:gd name="T1" fmla="*/ 0 h 46"/>
                <a:gd name="T2" fmla="*/ 30 w 47"/>
                <a:gd name="T3" fmla="*/ 0 h 46"/>
                <a:gd name="T4" fmla="*/ 0 w 47"/>
                <a:gd name="T5" fmla="*/ 46 h 46"/>
                <a:gd name="T6" fmla="*/ 1 w 47"/>
                <a:gd name="T7" fmla="*/ 46 h 46"/>
                <a:gd name="T8" fmla="*/ 16 w 47"/>
                <a:gd name="T9" fmla="*/ 46 h 46"/>
                <a:gd name="T10" fmla="*/ 20 w 47"/>
                <a:gd name="T11" fmla="*/ 34 h 46"/>
                <a:gd name="T12" fmla="*/ 47 w 47"/>
                <a:gd name="T13" fmla="*/ 4 h 46"/>
                <a:gd name="T14" fmla="*/ 30 w 47"/>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6"/>
                <a:gd name="T26" fmla="*/ 47 w 47"/>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6">
                  <a:moveTo>
                    <a:pt x="30" y="0"/>
                  </a:moveTo>
                  <a:cubicBezTo>
                    <a:pt x="30" y="0"/>
                    <a:pt x="30" y="0"/>
                    <a:pt x="30" y="0"/>
                  </a:cubicBezTo>
                  <a:cubicBezTo>
                    <a:pt x="19" y="10"/>
                    <a:pt x="9" y="25"/>
                    <a:pt x="0" y="46"/>
                  </a:cubicBezTo>
                  <a:cubicBezTo>
                    <a:pt x="1" y="46"/>
                    <a:pt x="1" y="46"/>
                    <a:pt x="1" y="46"/>
                  </a:cubicBezTo>
                  <a:cubicBezTo>
                    <a:pt x="5" y="45"/>
                    <a:pt x="6" y="45"/>
                    <a:pt x="16" y="46"/>
                  </a:cubicBezTo>
                  <a:cubicBezTo>
                    <a:pt x="18" y="42"/>
                    <a:pt x="19" y="38"/>
                    <a:pt x="20" y="34"/>
                  </a:cubicBezTo>
                  <a:cubicBezTo>
                    <a:pt x="25" y="22"/>
                    <a:pt x="37" y="12"/>
                    <a:pt x="47" y="4"/>
                  </a:cubicBezTo>
                  <a:cubicBezTo>
                    <a:pt x="36" y="1"/>
                    <a:pt x="30" y="0"/>
                    <a:pt x="30" y="0"/>
                  </a:cubicBezTo>
                  <a:close/>
                </a:path>
              </a:pathLst>
            </a:custGeom>
            <a:solidFill>
              <a:srgbClr val="F5BAC3"/>
            </a:solidFill>
            <a:ln w="9525">
              <a:noFill/>
              <a:round/>
              <a:headEnd/>
              <a:tailEnd/>
            </a:ln>
          </p:spPr>
          <p:txBody>
            <a:bodyPr/>
            <a:lstStyle/>
            <a:p>
              <a:endParaRPr lang="hu-HU"/>
            </a:p>
          </p:txBody>
        </p:sp>
        <p:sp>
          <p:nvSpPr>
            <p:cNvPr id="37119" name="Freeform 391"/>
            <p:cNvSpPr>
              <a:spLocks/>
            </p:cNvSpPr>
            <p:nvPr/>
          </p:nvSpPr>
          <p:spPr bwMode="auto">
            <a:xfrm>
              <a:off x="4729" y="461"/>
              <a:ext cx="138" cy="215"/>
            </a:xfrm>
            <a:custGeom>
              <a:avLst/>
              <a:gdLst>
                <a:gd name="T0" fmla="*/ 0 w 110"/>
                <a:gd name="T1" fmla="*/ 0 h 161"/>
                <a:gd name="T2" fmla="*/ 75 w 110"/>
                <a:gd name="T3" fmla="*/ 92 h 161"/>
                <a:gd name="T4" fmla="*/ 75 w 110"/>
                <a:gd name="T5" fmla="*/ 96 h 161"/>
                <a:gd name="T6" fmla="*/ 74 w 110"/>
                <a:gd name="T7" fmla="*/ 101 h 161"/>
                <a:gd name="T8" fmla="*/ 78 w 110"/>
                <a:gd name="T9" fmla="*/ 116 h 161"/>
                <a:gd name="T10" fmla="*/ 87 w 110"/>
                <a:gd name="T11" fmla="*/ 129 h 161"/>
                <a:gd name="T12" fmla="*/ 106 w 110"/>
                <a:gd name="T13" fmla="*/ 161 h 161"/>
                <a:gd name="T14" fmla="*/ 110 w 110"/>
                <a:gd name="T15" fmla="*/ 159 h 161"/>
                <a:gd name="T16" fmla="*/ 90 w 110"/>
                <a:gd name="T17" fmla="*/ 127 h 161"/>
                <a:gd name="T18" fmla="*/ 82 w 110"/>
                <a:gd name="T19" fmla="*/ 114 h 161"/>
                <a:gd name="T20" fmla="*/ 79 w 110"/>
                <a:gd name="T21" fmla="*/ 96 h 161"/>
                <a:gd name="T22" fmla="*/ 79 w 110"/>
                <a:gd name="T23" fmla="*/ 92 h 161"/>
                <a:gd name="T24" fmla="*/ 0 w 110"/>
                <a:gd name="T25" fmla="*/ 0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161"/>
                <a:gd name="T41" fmla="*/ 110 w 110"/>
                <a:gd name="T42" fmla="*/ 161 h 1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161">
                  <a:moveTo>
                    <a:pt x="0" y="0"/>
                  </a:moveTo>
                  <a:cubicBezTo>
                    <a:pt x="12" y="7"/>
                    <a:pt x="72" y="45"/>
                    <a:pt x="75" y="92"/>
                  </a:cubicBezTo>
                  <a:cubicBezTo>
                    <a:pt x="75" y="92"/>
                    <a:pt x="75" y="96"/>
                    <a:pt x="75" y="96"/>
                  </a:cubicBezTo>
                  <a:cubicBezTo>
                    <a:pt x="74" y="97"/>
                    <a:pt x="74" y="99"/>
                    <a:pt x="74" y="101"/>
                  </a:cubicBezTo>
                  <a:cubicBezTo>
                    <a:pt x="74" y="105"/>
                    <a:pt x="75" y="111"/>
                    <a:pt x="78" y="116"/>
                  </a:cubicBezTo>
                  <a:cubicBezTo>
                    <a:pt x="87" y="129"/>
                    <a:pt x="87" y="129"/>
                    <a:pt x="87" y="129"/>
                  </a:cubicBezTo>
                  <a:cubicBezTo>
                    <a:pt x="93" y="140"/>
                    <a:pt x="102" y="153"/>
                    <a:pt x="106" y="161"/>
                  </a:cubicBezTo>
                  <a:cubicBezTo>
                    <a:pt x="110" y="159"/>
                    <a:pt x="110" y="159"/>
                    <a:pt x="110" y="159"/>
                  </a:cubicBezTo>
                  <a:cubicBezTo>
                    <a:pt x="105" y="151"/>
                    <a:pt x="97" y="138"/>
                    <a:pt x="90" y="127"/>
                  </a:cubicBezTo>
                  <a:cubicBezTo>
                    <a:pt x="82" y="114"/>
                    <a:pt x="82" y="114"/>
                    <a:pt x="82" y="114"/>
                  </a:cubicBezTo>
                  <a:cubicBezTo>
                    <a:pt x="78" y="108"/>
                    <a:pt x="78" y="102"/>
                    <a:pt x="79" y="96"/>
                  </a:cubicBezTo>
                  <a:cubicBezTo>
                    <a:pt x="79" y="92"/>
                    <a:pt x="79" y="92"/>
                    <a:pt x="79" y="92"/>
                  </a:cubicBezTo>
                  <a:cubicBezTo>
                    <a:pt x="76" y="43"/>
                    <a:pt x="12" y="7"/>
                    <a:pt x="0" y="0"/>
                  </a:cubicBezTo>
                  <a:close/>
                </a:path>
              </a:pathLst>
            </a:custGeom>
            <a:solidFill>
              <a:srgbClr val="F3AEB8"/>
            </a:solidFill>
            <a:ln w="9525">
              <a:noFill/>
              <a:round/>
              <a:headEnd/>
              <a:tailEnd/>
            </a:ln>
          </p:spPr>
          <p:txBody>
            <a:bodyPr/>
            <a:lstStyle/>
            <a:p>
              <a:endParaRPr lang="hu-HU"/>
            </a:p>
          </p:txBody>
        </p:sp>
        <p:sp>
          <p:nvSpPr>
            <p:cNvPr id="37120" name="Freeform 392"/>
            <p:cNvSpPr>
              <a:spLocks/>
            </p:cNvSpPr>
            <p:nvPr/>
          </p:nvSpPr>
          <p:spPr bwMode="auto">
            <a:xfrm>
              <a:off x="4685" y="825"/>
              <a:ext cx="78" cy="167"/>
            </a:xfrm>
            <a:custGeom>
              <a:avLst/>
              <a:gdLst>
                <a:gd name="T0" fmla="*/ 7 w 62"/>
                <a:gd name="T1" fmla="*/ 0 h 125"/>
                <a:gd name="T2" fmla="*/ 22 w 62"/>
                <a:gd name="T3" fmla="*/ 52 h 125"/>
                <a:gd name="T4" fmla="*/ 39 w 62"/>
                <a:gd name="T5" fmla="*/ 95 h 125"/>
                <a:gd name="T6" fmla="*/ 62 w 62"/>
                <a:gd name="T7" fmla="*/ 125 h 125"/>
                <a:gd name="T8" fmla="*/ 42 w 62"/>
                <a:gd name="T9" fmla="*/ 91 h 125"/>
                <a:gd name="T10" fmla="*/ 27 w 62"/>
                <a:gd name="T11" fmla="*/ 46 h 125"/>
                <a:gd name="T12" fmla="*/ 7 w 62"/>
                <a:gd name="T13" fmla="*/ 0 h 125"/>
                <a:gd name="T14" fmla="*/ 0 60000 65536"/>
                <a:gd name="T15" fmla="*/ 0 60000 65536"/>
                <a:gd name="T16" fmla="*/ 0 60000 65536"/>
                <a:gd name="T17" fmla="*/ 0 60000 65536"/>
                <a:gd name="T18" fmla="*/ 0 60000 65536"/>
                <a:gd name="T19" fmla="*/ 0 60000 65536"/>
                <a:gd name="T20" fmla="*/ 0 60000 65536"/>
                <a:gd name="T21" fmla="*/ 0 w 62"/>
                <a:gd name="T22" fmla="*/ 0 h 125"/>
                <a:gd name="T23" fmla="*/ 62 w 62"/>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25">
                  <a:moveTo>
                    <a:pt x="7" y="0"/>
                  </a:moveTo>
                  <a:cubicBezTo>
                    <a:pt x="0" y="20"/>
                    <a:pt x="14" y="36"/>
                    <a:pt x="22" y="52"/>
                  </a:cubicBezTo>
                  <a:cubicBezTo>
                    <a:pt x="31" y="69"/>
                    <a:pt x="30" y="85"/>
                    <a:pt x="39" y="95"/>
                  </a:cubicBezTo>
                  <a:cubicBezTo>
                    <a:pt x="48" y="104"/>
                    <a:pt x="58" y="118"/>
                    <a:pt x="62" y="125"/>
                  </a:cubicBezTo>
                  <a:cubicBezTo>
                    <a:pt x="57" y="119"/>
                    <a:pt x="48" y="98"/>
                    <a:pt x="42" y="91"/>
                  </a:cubicBezTo>
                  <a:cubicBezTo>
                    <a:pt x="37" y="85"/>
                    <a:pt x="31" y="53"/>
                    <a:pt x="27" y="46"/>
                  </a:cubicBezTo>
                  <a:cubicBezTo>
                    <a:pt x="22" y="40"/>
                    <a:pt x="5" y="18"/>
                    <a:pt x="7" y="0"/>
                  </a:cubicBezTo>
                  <a:close/>
                </a:path>
              </a:pathLst>
            </a:custGeom>
            <a:solidFill>
              <a:srgbClr val="FFFFFF"/>
            </a:solidFill>
            <a:ln w="9525">
              <a:noFill/>
              <a:round/>
              <a:headEnd/>
              <a:tailEnd/>
            </a:ln>
          </p:spPr>
          <p:txBody>
            <a:bodyPr/>
            <a:lstStyle/>
            <a:p>
              <a:endParaRPr lang="hu-HU"/>
            </a:p>
          </p:txBody>
        </p:sp>
        <p:sp>
          <p:nvSpPr>
            <p:cNvPr id="37121" name="Freeform 393"/>
            <p:cNvSpPr>
              <a:spLocks/>
            </p:cNvSpPr>
            <p:nvPr/>
          </p:nvSpPr>
          <p:spPr bwMode="auto">
            <a:xfrm>
              <a:off x="4294" y="664"/>
              <a:ext cx="408" cy="421"/>
            </a:xfrm>
            <a:custGeom>
              <a:avLst/>
              <a:gdLst>
                <a:gd name="T0" fmla="*/ 321 w 326"/>
                <a:gd name="T1" fmla="*/ 288 h 316"/>
                <a:gd name="T2" fmla="*/ 310 w 326"/>
                <a:gd name="T3" fmla="*/ 267 h 316"/>
                <a:gd name="T4" fmla="*/ 298 w 326"/>
                <a:gd name="T5" fmla="*/ 256 h 316"/>
                <a:gd name="T6" fmla="*/ 288 w 326"/>
                <a:gd name="T7" fmla="*/ 236 h 316"/>
                <a:gd name="T8" fmla="*/ 271 w 326"/>
                <a:gd name="T9" fmla="*/ 207 h 316"/>
                <a:gd name="T10" fmla="*/ 248 w 326"/>
                <a:gd name="T11" fmla="*/ 157 h 316"/>
                <a:gd name="T12" fmla="*/ 235 w 326"/>
                <a:gd name="T13" fmla="*/ 127 h 316"/>
                <a:gd name="T14" fmla="*/ 229 w 326"/>
                <a:gd name="T15" fmla="*/ 68 h 316"/>
                <a:gd name="T16" fmla="*/ 220 w 326"/>
                <a:gd name="T17" fmla="*/ 32 h 316"/>
                <a:gd name="T18" fmla="*/ 217 w 326"/>
                <a:gd name="T19" fmla="*/ 21 h 316"/>
                <a:gd name="T20" fmla="*/ 196 w 326"/>
                <a:gd name="T21" fmla="*/ 13 h 316"/>
                <a:gd name="T22" fmla="*/ 123 w 326"/>
                <a:gd name="T23" fmla="*/ 0 h 316"/>
                <a:gd name="T24" fmla="*/ 122 w 326"/>
                <a:gd name="T25" fmla="*/ 10 h 316"/>
                <a:gd name="T26" fmla="*/ 123 w 326"/>
                <a:gd name="T27" fmla="*/ 8 h 316"/>
                <a:gd name="T28" fmla="*/ 112 w 326"/>
                <a:gd name="T29" fmla="*/ 30 h 316"/>
                <a:gd name="T30" fmla="*/ 122 w 326"/>
                <a:gd name="T31" fmla="*/ 84 h 316"/>
                <a:gd name="T32" fmla="*/ 100 w 326"/>
                <a:gd name="T33" fmla="*/ 54 h 316"/>
                <a:gd name="T34" fmla="*/ 97 w 326"/>
                <a:gd name="T35" fmla="*/ 7 h 316"/>
                <a:gd name="T36" fmla="*/ 97 w 326"/>
                <a:gd name="T37" fmla="*/ 5 h 316"/>
                <a:gd name="T38" fmla="*/ 36 w 326"/>
                <a:gd name="T39" fmla="*/ 40 h 316"/>
                <a:gd name="T40" fmla="*/ 2 w 326"/>
                <a:gd name="T41" fmla="*/ 58 h 316"/>
                <a:gd name="T42" fmla="*/ 0 w 326"/>
                <a:gd name="T43" fmla="*/ 65 h 316"/>
                <a:gd name="T44" fmla="*/ 43 w 326"/>
                <a:gd name="T45" fmla="*/ 74 h 316"/>
                <a:gd name="T46" fmla="*/ 90 w 326"/>
                <a:gd name="T47" fmla="*/ 107 h 316"/>
                <a:gd name="T48" fmla="*/ 26 w 326"/>
                <a:gd name="T49" fmla="*/ 79 h 316"/>
                <a:gd name="T50" fmla="*/ 15 w 326"/>
                <a:gd name="T51" fmla="*/ 88 h 316"/>
                <a:gd name="T52" fmla="*/ 32 w 326"/>
                <a:gd name="T53" fmla="*/ 107 h 316"/>
                <a:gd name="T54" fmla="*/ 37 w 326"/>
                <a:gd name="T55" fmla="*/ 118 h 316"/>
                <a:gd name="T56" fmla="*/ 46 w 326"/>
                <a:gd name="T57" fmla="*/ 133 h 316"/>
                <a:gd name="T58" fmla="*/ 59 w 326"/>
                <a:gd name="T59" fmla="*/ 148 h 316"/>
                <a:gd name="T60" fmla="*/ 63 w 326"/>
                <a:gd name="T61" fmla="*/ 163 h 316"/>
                <a:gd name="T62" fmla="*/ 67 w 326"/>
                <a:gd name="T63" fmla="*/ 172 h 316"/>
                <a:gd name="T64" fmla="*/ 79 w 326"/>
                <a:gd name="T65" fmla="*/ 177 h 316"/>
                <a:gd name="T66" fmla="*/ 94 w 326"/>
                <a:gd name="T67" fmla="*/ 176 h 316"/>
                <a:gd name="T68" fmla="*/ 105 w 326"/>
                <a:gd name="T69" fmla="*/ 199 h 316"/>
                <a:gd name="T70" fmla="*/ 115 w 326"/>
                <a:gd name="T71" fmla="*/ 202 h 316"/>
                <a:gd name="T72" fmla="*/ 124 w 326"/>
                <a:gd name="T73" fmla="*/ 205 h 316"/>
                <a:gd name="T74" fmla="*/ 140 w 326"/>
                <a:gd name="T75" fmla="*/ 207 h 316"/>
                <a:gd name="T76" fmla="*/ 151 w 326"/>
                <a:gd name="T77" fmla="*/ 219 h 316"/>
                <a:gd name="T78" fmla="*/ 156 w 326"/>
                <a:gd name="T79" fmla="*/ 233 h 316"/>
                <a:gd name="T80" fmla="*/ 169 w 326"/>
                <a:gd name="T81" fmla="*/ 252 h 316"/>
                <a:gd name="T82" fmla="*/ 189 w 326"/>
                <a:gd name="T83" fmla="*/ 253 h 316"/>
                <a:gd name="T84" fmla="*/ 200 w 326"/>
                <a:gd name="T85" fmla="*/ 263 h 316"/>
                <a:gd name="T86" fmla="*/ 207 w 326"/>
                <a:gd name="T87" fmla="*/ 276 h 316"/>
                <a:gd name="T88" fmla="*/ 218 w 326"/>
                <a:gd name="T89" fmla="*/ 282 h 316"/>
                <a:gd name="T90" fmla="*/ 231 w 326"/>
                <a:gd name="T91" fmla="*/ 274 h 316"/>
                <a:gd name="T92" fmla="*/ 245 w 326"/>
                <a:gd name="T93" fmla="*/ 275 h 316"/>
                <a:gd name="T94" fmla="*/ 257 w 326"/>
                <a:gd name="T95" fmla="*/ 281 h 316"/>
                <a:gd name="T96" fmla="*/ 261 w 326"/>
                <a:gd name="T97" fmla="*/ 291 h 316"/>
                <a:gd name="T98" fmla="*/ 280 w 326"/>
                <a:gd name="T99" fmla="*/ 301 h 316"/>
                <a:gd name="T100" fmla="*/ 306 w 326"/>
                <a:gd name="T101" fmla="*/ 308 h 316"/>
                <a:gd name="T102" fmla="*/ 321 w 326"/>
                <a:gd name="T103" fmla="*/ 314 h 316"/>
                <a:gd name="T104" fmla="*/ 321 w 326"/>
                <a:gd name="T105" fmla="*/ 288 h 3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316"/>
                <a:gd name="T161" fmla="*/ 326 w 326"/>
                <a:gd name="T162" fmla="*/ 316 h 3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316">
                  <a:moveTo>
                    <a:pt x="321" y="288"/>
                  </a:moveTo>
                  <a:cubicBezTo>
                    <a:pt x="324" y="281"/>
                    <a:pt x="314" y="272"/>
                    <a:pt x="310" y="267"/>
                  </a:cubicBezTo>
                  <a:cubicBezTo>
                    <a:pt x="306" y="263"/>
                    <a:pt x="303" y="262"/>
                    <a:pt x="298" y="256"/>
                  </a:cubicBezTo>
                  <a:cubicBezTo>
                    <a:pt x="292" y="250"/>
                    <a:pt x="296" y="243"/>
                    <a:pt x="288" y="236"/>
                  </a:cubicBezTo>
                  <a:cubicBezTo>
                    <a:pt x="281" y="230"/>
                    <a:pt x="281" y="220"/>
                    <a:pt x="271" y="207"/>
                  </a:cubicBezTo>
                  <a:cubicBezTo>
                    <a:pt x="260" y="195"/>
                    <a:pt x="252" y="165"/>
                    <a:pt x="248" y="157"/>
                  </a:cubicBezTo>
                  <a:cubicBezTo>
                    <a:pt x="244" y="149"/>
                    <a:pt x="242" y="141"/>
                    <a:pt x="235" y="127"/>
                  </a:cubicBezTo>
                  <a:cubicBezTo>
                    <a:pt x="229" y="112"/>
                    <a:pt x="232" y="80"/>
                    <a:pt x="229" y="68"/>
                  </a:cubicBezTo>
                  <a:cubicBezTo>
                    <a:pt x="226" y="56"/>
                    <a:pt x="226" y="47"/>
                    <a:pt x="220" y="32"/>
                  </a:cubicBezTo>
                  <a:cubicBezTo>
                    <a:pt x="219" y="29"/>
                    <a:pt x="218" y="25"/>
                    <a:pt x="217" y="21"/>
                  </a:cubicBezTo>
                  <a:cubicBezTo>
                    <a:pt x="211" y="16"/>
                    <a:pt x="204" y="13"/>
                    <a:pt x="196" y="13"/>
                  </a:cubicBezTo>
                  <a:cubicBezTo>
                    <a:pt x="171" y="13"/>
                    <a:pt x="140" y="22"/>
                    <a:pt x="123" y="0"/>
                  </a:cubicBezTo>
                  <a:cubicBezTo>
                    <a:pt x="123" y="3"/>
                    <a:pt x="123" y="8"/>
                    <a:pt x="122" y="10"/>
                  </a:cubicBezTo>
                  <a:cubicBezTo>
                    <a:pt x="123" y="8"/>
                    <a:pt x="123" y="8"/>
                    <a:pt x="123" y="8"/>
                  </a:cubicBezTo>
                  <a:cubicBezTo>
                    <a:pt x="119" y="17"/>
                    <a:pt x="123" y="15"/>
                    <a:pt x="112" y="30"/>
                  </a:cubicBezTo>
                  <a:cubicBezTo>
                    <a:pt x="100" y="46"/>
                    <a:pt x="114" y="59"/>
                    <a:pt x="122" y="84"/>
                  </a:cubicBezTo>
                  <a:cubicBezTo>
                    <a:pt x="122" y="84"/>
                    <a:pt x="109" y="76"/>
                    <a:pt x="100" y="54"/>
                  </a:cubicBezTo>
                  <a:cubicBezTo>
                    <a:pt x="92" y="33"/>
                    <a:pt x="100" y="18"/>
                    <a:pt x="97" y="7"/>
                  </a:cubicBezTo>
                  <a:cubicBezTo>
                    <a:pt x="97" y="6"/>
                    <a:pt x="97" y="5"/>
                    <a:pt x="97" y="5"/>
                  </a:cubicBezTo>
                  <a:cubicBezTo>
                    <a:pt x="86" y="7"/>
                    <a:pt x="50" y="36"/>
                    <a:pt x="36" y="40"/>
                  </a:cubicBezTo>
                  <a:cubicBezTo>
                    <a:pt x="25" y="43"/>
                    <a:pt x="7" y="47"/>
                    <a:pt x="2" y="58"/>
                  </a:cubicBezTo>
                  <a:cubicBezTo>
                    <a:pt x="1" y="60"/>
                    <a:pt x="0" y="62"/>
                    <a:pt x="0" y="65"/>
                  </a:cubicBezTo>
                  <a:cubicBezTo>
                    <a:pt x="7" y="63"/>
                    <a:pt x="20" y="62"/>
                    <a:pt x="43" y="74"/>
                  </a:cubicBezTo>
                  <a:cubicBezTo>
                    <a:pt x="74" y="91"/>
                    <a:pt x="90" y="107"/>
                    <a:pt x="90" y="107"/>
                  </a:cubicBezTo>
                  <a:cubicBezTo>
                    <a:pt x="71" y="98"/>
                    <a:pt x="50" y="80"/>
                    <a:pt x="26" y="79"/>
                  </a:cubicBezTo>
                  <a:cubicBezTo>
                    <a:pt x="19" y="78"/>
                    <a:pt x="13" y="82"/>
                    <a:pt x="15" y="88"/>
                  </a:cubicBezTo>
                  <a:cubicBezTo>
                    <a:pt x="18" y="95"/>
                    <a:pt x="30" y="104"/>
                    <a:pt x="32" y="107"/>
                  </a:cubicBezTo>
                  <a:cubicBezTo>
                    <a:pt x="35" y="111"/>
                    <a:pt x="34" y="115"/>
                    <a:pt x="37" y="118"/>
                  </a:cubicBezTo>
                  <a:cubicBezTo>
                    <a:pt x="40" y="121"/>
                    <a:pt x="39" y="128"/>
                    <a:pt x="46" y="133"/>
                  </a:cubicBezTo>
                  <a:cubicBezTo>
                    <a:pt x="54" y="138"/>
                    <a:pt x="54" y="141"/>
                    <a:pt x="59" y="148"/>
                  </a:cubicBezTo>
                  <a:cubicBezTo>
                    <a:pt x="64" y="156"/>
                    <a:pt x="60" y="158"/>
                    <a:pt x="63" y="163"/>
                  </a:cubicBezTo>
                  <a:cubicBezTo>
                    <a:pt x="66" y="168"/>
                    <a:pt x="67" y="172"/>
                    <a:pt x="67" y="172"/>
                  </a:cubicBezTo>
                  <a:cubicBezTo>
                    <a:pt x="79" y="177"/>
                    <a:pt x="79" y="177"/>
                    <a:pt x="79" y="177"/>
                  </a:cubicBezTo>
                  <a:cubicBezTo>
                    <a:pt x="79" y="177"/>
                    <a:pt x="86" y="176"/>
                    <a:pt x="94" y="176"/>
                  </a:cubicBezTo>
                  <a:cubicBezTo>
                    <a:pt x="102" y="176"/>
                    <a:pt x="99" y="187"/>
                    <a:pt x="105" y="199"/>
                  </a:cubicBezTo>
                  <a:cubicBezTo>
                    <a:pt x="110" y="210"/>
                    <a:pt x="105" y="199"/>
                    <a:pt x="115" y="202"/>
                  </a:cubicBezTo>
                  <a:cubicBezTo>
                    <a:pt x="125" y="206"/>
                    <a:pt x="124" y="205"/>
                    <a:pt x="124" y="205"/>
                  </a:cubicBezTo>
                  <a:cubicBezTo>
                    <a:pt x="124" y="205"/>
                    <a:pt x="134" y="207"/>
                    <a:pt x="140" y="207"/>
                  </a:cubicBezTo>
                  <a:cubicBezTo>
                    <a:pt x="146" y="207"/>
                    <a:pt x="146" y="215"/>
                    <a:pt x="151" y="219"/>
                  </a:cubicBezTo>
                  <a:cubicBezTo>
                    <a:pt x="156" y="223"/>
                    <a:pt x="153" y="230"/>
                    <a:pt x="156" y="233"/>
                  </a:cubicBezTo>
                  <a:cubicBezTo>
                    <a:pt x="160" y="235"/>
                    <a:pt x="160" y="242"/>
                    <a:pt x="169" y="252"/>
                  </a:cubicBezTo>
                  <a:cubicBezTo>
                    <a:pt x="178" y="262"/>
                    <a:pt x="177" y="255"/>
                    <a:pt x="189" y="253"/>
                  </a:cubicBezTo>
                  <a:cubicBezTo>
                    <a:pt x="200" y="251"/>
                    <a:pt x="193" y="259"/>
                    <a:pt x="200" y="263"/>
                  </a:cubicBezTo>
                  <a:cubicBezTo>
                    <a:pt x="207" y="268"/>
                    <a:pt x="204" y="272"/>
                    <a:pt x="207" y="276"/>
                  </a:cubicBezTo>
                  <a:cubicBezTo>
                    <a:pt x="210" y="280"/>
                    <a:pt x="215" y="281"/>
                    <a:pt x="218" y="282"/>
                  </a:cubicBezTo>
                  <a:cubicBezTo>
                    <a:pt x="221" y="283"/>
                    <a:pt x="225" y="276"/>
                    <a:pt x="231" y="274"/>
                  </a:cubicBezTo>
                  <a:cubicBezTo>
                    <a:pt x="237" y="272"/>
                    <a:pt x="242" y="275"/>
                    <a:pt x="245" y="275"/>
                  </a:cubicBezTo>
                  <a:cubicBezTo>
                    <a:pt x="248" y="275"/>
                    <a:pt x="257" y="281"/>
                    <a:pt x="257" y="281"/>
                  </a:cubicBezTo>
                  <a:cubicBezTo>
                    <a:pt x="257" y="281"/>
                    <a:pt x="262" y="284"/>
                    <a:pt x="261" y="291"/>
                  </a:cubicBezTo>
                  <a:cubicBezTo>
                    <a:pt x="260" y="297"/>
                    <a:pt x="275" y="303"/>
                    <a:pt x="280" y="301"/>
                  </a:cubicBezTo>
                  <a:cubicBezTo>
                    <a:pt x="285" y="299"/>
                    <a:pt x="296" y="305"/>
                    <a:pt x="306" y="308"/>
                  </a:cubicBezTo>
                  <a:cubicBezTo>
                    <a:pt x="316" y="311"/>
                    <a:pt x="315" y="316"/>
                    <a:pt x="321" y="314"/>
                  </a:cubicBezTo>
                  <a:cubicBezTo>
                    <a:pt x="326" y="312"/>
                    <a:pt x="317" y="294"/>
                    <a:pt x="321" y="288"/>
                  </a:cubicBezTo>
                  <a:close/>
                </a:path>
              </a:pathLst>
            </a:custGeom>
            <a:solidFill>
              <a:srgbClr val="63A1CB"/>
            </a:solidFill>
            <a:ln w="4763" cap="flat">
              <a:solidFill>
                <a:srgbClr val="FFFFFF"/>
              </a:solidFill>
              <a:prstDash val="solid"/>
              <a:miter lim="800000"/>
              <a:headEnd/>
              <a:tailEnd/>
            </a:ln>
          </p:spPr>
          <p:txBody>
            <a:bodyPr/>
            <a:lstStyle/>
            <a:p>
              <a:endParaRPr lang="hu-HU"/>
            </a:p>
          </p:txBody>
        </p:sp>
        <p:sp>
          <p:nvSpPr>
            <p:cNvPr id="37122" name="Freeform 394"/>
            <p:cNvSpPr>
              <a:spLocks/>
            </p:cNvSpPr>
            <p:nvPr/>
          </p:nvSpPr>
          <p:spPr bwMode="auto">
            <a:xfrm>
              <a:off x="4589" y="864"/>
              <a:ext cx="46" cy="105"/>
            </a:xfrm>
            <a:custGeom>
              <a:avLst/>
              <a:gdLst>
                <a:gd name="T0" fmla="*/ 37 w 37"/>
                <a:gd name="T1" fmla="*/ 79 h 79"/>
                <a:gd name="T2" fmla="*/ 29 w 37"/>
                <a:gd name="T3" fmla="*/ 60 h 79"/>
                <a:gd name="T4" fmla="*/ 12 w 37"/>
                <a:gd name="T5" fmla="*/ 24 h 79"/>
                <a:gd name="T6" fmla="*/ 6 w 37"/>
                <a:gd name="T7" fmla="*/ 10 h 79"/>
                <a:gd name="T8" fmla="*/ 0 w 37"/>
                <a:gd name="T9" fmla="*/ 0 h 79"/>
                <a:gd name="T10" fmla="*/ 0 w 37"/>
                <a:gd name="T11" fmla="*/ 0 h 79"/>
                <a:gd name="T12" fmla="*/ 4 w 37"/>
                <a:gd name="T13" fmla="*/ 11 h 79"/>
                <a:gd name="T14" fmla="*/ 8 w 37"/>
                <a:gd name="T15" fmla="*/ 28 h 79"/>
                <a:gd name="T16" fmla="*/ 25 w 37"/>
                <a:gd name="T17" fmla="*/ 63 h 79"/>
                <a:gd name="T18" fmla="*/ 37 w 37"/>
                <a:gd name="T19" fmla="*/ 79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79"/>
                <a:gd name="T32" fmla="*/ 37 w 37"/>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79">
                  <a:moveTo>
                    <a:pt x="37" y="79"/>
                  </a:moveTo>
                  <a:cubicBezTo>
                    <a:pt x="34" y="74"/>
                    <a:pt x="34" y="67"/>
                    <a:pt x="29" y="60"/>
                  </a:cubicBezTo>
                  <a:cubicBezTo>
                    <a:pt x="22" y="52"/>
                    <a:pt x="16" y="36"/>
                    <a:pt x="12" y="24"/>
                  </a:cubicBezTo>
                  <a:cubicBezTo>
                    <a:pt x="10" y="18"/>
                    <a:pt x="8" y="13"/>
                    <a:pt x="6" y="10"/>
                  </a:cubicBezTo>
                  <a:cubicBezTo>
                    <a:pt x="0" y="0"/>
                    <a:pt x="0" y="0"/>
                    <a:pt x="0" y="0"/>
                  </a:cubicBezTo>
                  <a:cubicBezTo>
                    <a:pt x="0" y="0"/>
                    <a:pt x="0" y="0"/>
                    <a:pt x="0" y="0"/>
                  </a:cubicBezTo>
                  <a:cubicBezTo>
                    <a:pt x="4" y="11"/>
                    <a:pt x="4" y="11"/>
                    <a:pt x="4" y="11"/>
                  </a:cubicBezTo>
                  <a:cubicBezTo>
                    <a:pt x="5" y="14"/>
                    <a:pt x="6" y="22"/>
                    <a:pt x="8" y="28"/>
                  </a:cubicBezTo>
                  <a:cubicBezTo>
                    <a:pt x="13" y="40"/>
                    <a:pt x="18" y="54"/>
                    <a:pt x="25" y="63"/>
                  </a:cubicBezTo>
                  <a:cubicBezTo>
                    <a:pt x="30" y="69"/>
                    <a:pt x="34" y="74"/>
                    <a:pt x="37" y="79"/>
                  </a:cubicBezTo>
                </a:path>
              </a:pathLst>
            </a:custGeom>
            <a:solidFill>
              <a:srgbClr val="2380B8"/>
            </a:solidFill>
            <a:ln w="9525">
              <a:noFill/>
              <a:round/>
              <a:headEnd/>
              <a:tailEnd/>
            </a:ln>
          </p:spPr>
          <p:txBody>
            <a:bodyPr/>
            <a:lstStyle/>
            <a:p>
              <a:endParaRPr lang="hu-HU"/>
            </a:p>
          </p:txBody>
        </p:sp>
        <p:sp>
          <p:nvSpPr>
            <p:cNvPr id="37123" name="Freeform 395"/>
            <p:cNvSpPr>
              <a:spLocks/>
            </p:cNvSpPr>
            <p:nvPr/>
          </p:nvSpPr>
          <p:spPr bwMode="auto">
            <a:xfrm>
              <a:off x="4788" y="821"/>
              <a:ext cx="44" cy="84"/>
            </a:xfrm>
            <a:custGeom>
              <a:avLst/>
              <a:gdLst>
                <a:gd name="T0" fmla="*/ 13 w 35"/>
                <a:gd name="T1" fmla="*/ 0 h 63"/>
                <a:gd name="T2" fmla="*/ 13 w 35"/>
                <a:gd name="T3" fmla="*/ 19 h 63"/>
                <a:gd name="T4" fmla="*/ 29 w 35"/>
                <a:gd name="T5" fmla="*/ 33 h 63"/>
                <a:gd name="T6" fmla="*/ 33 w 35"/>
                <a:gd name="T7" fmla="*/ 45 h 63"/>
                <a:gd name="T8" fmla="*/ 34 w 35"/>
                <a:gd name="T9" fmla="*/ 63 h 63"/>
                <a:gd name="T10" fmla="*/ 27 w 35"/>
                <a:gd name="T11" fmla="*/ 41 h 63"/>
                <a:gd name="T12" fmla="*/ 13 w 35"/>
                <a:gd name="T13" fmla="*/ 25 h 63"/>
                <a:gd name="T14" fmla="*/ 13 w 35"/>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63"/>
                <a:gd name="T26" fmla="*/ 35 w 35"/>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63">
                  <a:moveTo>
                    <a:pt x="13" y="0"/>
                  </a:moveTo>
                  <a:cubicBezTo>
                    <a:pt x="11" y="9"/>
                    <a:pt x="7" y="14"/>
                    <a:pt x="13" y="19"/>
                  </a:cubicBezTo>
                  <a:cubicBezTo>
                    <a:pt x="20" y="25"/>
                    <a:pt x="28" y="29"/>
                    <a:pt x="29" y="33"/>
                  </a:cubicBezTo>
                  <a:cubicBezTo>
                    <a:pt x="29" y="36"/>
                    <a:pt x="30" y="39"/>
                    <a:pt x="33" y="45"/>
                  </a:cubicBezTo>
                  <a:cubicBezTo>
                    <a:pt x="35" y="52"/>
                    <a:pt x="34" y="63"/>
                    <a:pt x="34" y="63"/>
                  </a:cubicBezTo>
                  <a:cubicBezTo>
                    <a:pt x="34" y="55"/>
                    <a:pt x="31" y="45"/>
                    <a:pt x="27" y="41"/>
                  </a:cubicBezTo>
                  <a:cubicBezTo>
                    <a:pt x="23" y="37"/>
                    <a:pt x="19" y="31"/>
                    <a:pt x="13" y="25"/>
                  </a:cubicBezTo>
                  <a:cubicBezTo>
                    <a:pt x="0" y="13"/>
                    <a:pt x="11" y="6"/>
                    <a:pt x="13" y="0"/>
                  </a:cubicBezTo>
                  <a:close/>
                </a:path>
              </a:pathLst>
            </a:custGeom>
            <a:solidFill>
              <a:srgbClr val="FC3A23"/>
            </a:solidFill>
            <a:ln w="9525">
              <a:noFill/>
              <a:round/>
              <a:headEnd/>
              <a:tailEnd/>
            </a:ln>
          </p:spPr>
          <p:txBody>
            <a:bodyPr/>
            <a:lstStyle/>
            <a:p>
              <a:endParaRPr lang="hu-HU"/>
            </a:p>
          </p:txBody>
        </p:sp>
        <p:sp>
          <p:nvSpPr>
            <p:cNvPr id="37124" name="Freeform 396"/>
            <p:cNvSpPr>
              <a:spLocks/>
            </p:cNvSpPr>
            <p:nvPr/>
          </p:nvSpPr>
          <p:spPr bwMode="auto">
            <a:xfrm>
              <a:off x="4795" y="903"/>
              <a:ext cx="19" cy="78"/>
            </a:xfrm>
            <a:custGeom>
              <a:avLst/>
              <a:gdLst>
                <a:gd name="T0" fmla="*/ 4 w 15"/>
                <a:gd name="T1" fmla="*/ 0 h 59"/>
                <a:gd name="T2" fmla="*/ 6 w 15"/>
                <a:gd name="T3" fmla="*/ 14 h 59"/>
                <a:gd name="T4" fmla="*/ 15 w 15"/>
                <a:gd name="T5" fmla="*/ 36 h 59"/>
                <a:gd name="T6" fmla="*/ 14 w 15"/>
                <a:gd name="T7" fmla="*/ 49 h 59"/>
                <a:gd name="T8" fmla="*/ 13 w 15"/>
                <a:gd name="T9" fmla="*/ 59 h 59"/>
                <a:gd name="T10" fmla="*/ 12 w 15"/>
                <a:gd name="T11" fmla="*/ 46 h 59"/>
                <a:gd name="T12" fmla="*/ 10 w 15"/>
                <a:gd name="T13" fmla="*/ 30 h 59"/>
                <a:gd name="T14" fmla="*/ 4 w 15"/>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59"/>
                <a:gd name="T26" fmla="*/ 15 w 15"/>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59">
                  <a:moveTo>
                    <a:pt x="4" y="0"/>
                  </a:moveTo>
                  <a:cubicBezTo>
                    <a:pt x="3" y="5"/>
                    <a:pt x="3" y="8"/>
                    <a:pt x="6" y="14"/>
                  </a:cubicBezTo>
                  <a:cubicBezTo>
                    <a:pt x="9" y="21"/>
                    <a:pt x="14" y="31"/>
                    <a:pt x="15" y="36"/>
                  </a:cubicBezTo>
                  <a:cubicBezTo>
                    <a:pt x="15" y="41"/>
                    <a:pt x="15" y="43"/>
                    <a:pt x="14" y="49"/>
                  </a:cubicBezTo>
                  <a:cubicBezTo>
                    <a:pt x="14" y="54"/>
                    <a:pt x="14" y="56"/>
                    <a:pt x="13" y="59"/>
                  </a:cubicBezTo>
                  <a:cubicBezTo>
                    <a:pt x="14" y="57"/>
                    <a:pt x="12" y="46"/>
                    <a:pt x="12" y="46"/>
                  </a:cubicBezTo>
                  <a:cubicBezTo>
                    <a:pt x="12" y="46"/>
                    <a:pt x="13" y="37"/>
                    <a:pt x="10" y="30"/>
                  </a:cubicBezTo>
                  <a:cubicBezTo>
                    <a:pt x="6" y="23"/>
                    <a:pt x="0" y="10"/>
                    <a:pt x="4" y="0"/>
                  </a:cubicBezTo>
                  <a:close/>
                </a:path>
              </a:pathLst>
            </a:custGeom>
            <a:solidFill>
              <a:srgbClr val="FC3A23"/>
            </a:solidFill>
            <a:ln w="9525">
              <a:noFill/>
              <a:round/>
              <a:headEnd/>
              <a:tailEnd/>
            </a:ln>
          </p:spPr>
          <p:txBody>
            <a:bodyPr/>
            <a:lstStyle/>
            <a:p>
              <a:endParaRPr lang="hu-HU"/>
            </a:p>
          </p:txBody>
        </p:sp>
        <p:sp>
          <p:nvSpPr>
            <p:cNvPr id="37125" name="Freeform 397"/>
            <p:cNvSpPr>
              <a:spLocks/>
            </p:cNvSpPr>
            <p:nvPr/>
          </p:nvSpPr>
          <p:spPr bwMode="auto">
            <a:xfrm>
              <a:off x="4353" y="812"/>
              <a:ext cx="93" cy="105"/>
            </a:xfrm>
            <a:custGeom>
              <a:avLst/>
              <a:gdLst>
                <a:gd name="T0" fmla="*/ 34 w 75"/>
                <a:gd name="T1" fmla="*/ 45 h 79"/>
                <a:gd name="T2" fmla="*/ 75 w 75"/>
                <a:gd name="T3" fmla="*/ 79 h 79"/>
                <a:gd name="T4" fmla="*/ 38 w 75"/>
                <a:gd name="T5" fmla="*/ 52 h 79"/>
                <a:gd name="T6" fmla="*/ 18 w 75"/>
                <a:gd name="T7" fmla="*/ 31 h 79"/>
                <a:gd name="T8" fmla="*/ 0 w 75"/>
                <a:gd name="T9" fmla="*/ 0 h 79"/>
                <a:gd name="T10" fmla="*/ 34 w 75"/>
                <a:gd name="T11" fmla="*/ 45 h 79"/>
                <a:gd name="T12" fmla="*/ 0 60000 65536"/>
                <a:gd name="T13" fmla="*/ 0 60000 65536"/>
                <a:gd name="T14" fmla="*/ 0 60000 65536"/>
                <a:gd name="T15" fmla="*/ 0 60000 65536"/>
                <a:gd name="T16" fmla="*/ 0 60000 65536"/>
                <a:gd name="T17" fmla="*/ 0 60000 65536"/>
                <a:gd name="T18" fmla="*/ 0 w 75"/>
                <a:gd name="T19" fmla="*/ 0 h 79"/>
                <a:gd name="T20" fmla="*/ 75 w 75"/>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75" h="79">
                  <a:moveTo>
                    <a:pt x="34" y="45"/>
                  </a:moveTo>
                  <a:cubicBezTo>
                    <a:pt x="46" y="51"/>
                    <a:pt x="65" y="63"/>
                    <a:pt x="75" y="79"/>
                  </a:cubicBezTo>
                  <a:cubicBezTo>
                    <a:pt x="59" y="63"/>
                    <a:pt x="52" y="59"/>
                    <a:pt x="38" y="52"/>
                  </a:cubicBezTo>
                  <a:cubicBezTo>
                    <a:pt x="20" y="43"/>
                    <a:pt x="26" y="43"/>
                    <a:pt x="18" y="31"/>
                  </a:cubicBezTo>
                  <a:cubicBezTo>
                    <a:pt x="10" y="19"/>
                    <a:pt x="13" y="18"/>
                    <a:pt x="0" y="0"/>
                  </a:cubicBezTo>
                  <a:cubicBezTo>
                    <a:pt x="15" y="10"/>
                    <a:pt x="22" y="37"/>
                    <a:pt x="34" y="45"/>
                  </a:cubicBezTo>
                  <a:close/>
                </a:path>
              </a:pathLst>
            </a:custGeom>
            <a:solidFill>
              <a:srgbClr val="FFFFFF"/>
            </a:solidFill>
            <a:ln w="9525">
              <a:noFill/>
              <a:round/>
              <a:headEnd/>
              <a:tailEnd/>
            </a:ln>
          </p:spPr>
          <p:txBody>
            <a:bodyPr/>
            <a:lstStyle/>
            <a:p>
              <a:endParaRPr lang="hu-HU"/>
            </a:p>
          </p:txBody>
        </p:sp>
        <p:sp>
          <p:nvSpPr>
            <p:cNvPr id="37126" name="Freeform 398"/>
            <p:cNvSpPr>
              <a:spLocks/>
            </p:cNvSpPr>
            <p:nvPr/>
          </p:nvSpPr>
          <p:spPr bwMode="auto">
            <a:xfrm>
              <a:off x="4810" y="660"/>
              <a:ext cx="14" cy="103"/>
            </a:xfrm>
            <a:custGeom>
              <a:avLst/>
              <a:gdLst>
                <a:gd name="T0" fmla="*/ 6 w 11"/>
                <a:gd name="T1" fmla="*/ 0 h 77"/>
                <a:gd name="T2" fmla="*/ 5 w 11"/>
                <a:gd name="T3" fmla="*/ 43 h 77"/>
                <a:gd name="T4" fmla="*/ 8 w 11"/>
                <a:gd name="T5" fmla="*/ 59 h 77"/>
                <a:gd name="T6" fmla="*/ 10 w 11"/>
                <a:gd name="T7" fmla="*/ 77 h 77"/>
                <a:gd name="T8" fmla="*/ 3 w 11"/>
                <a:gd name="T9" fmla="*/ 58 h 77"/>
                <a:gd name="T10" fmla="*/ 3 w 11"/>
                <a:gd name="T11" fmla="*/ 28 h 77"/>
                <a:gd name="T12" fmla="*/ 6 w 11"/>
                <a:gd name="T13" fmla="*/ 0 h 77"/>
                <a:gd name="T14" fmla="*/ 0 60000 65536"/>
                <a:gd name="T15" fmla="*/ 0 60000 65536"/>
                <a:gd name="T16" fmla="*/ 0 60000 65536"/>
                <a:gd name="T17" fmla="*/ 0 60000 65536"/>
                <a:gd name="T18" fmla="*/ 0 60000 65536"/>
                <a:gd name="T19" fmla="*/ 0 60000 65536"/>
                <a:gd name="T20" fmla="*/ 0 60000 65536"/>
                <a:gd name="T21" fmla="*/ 0 w 11"/>
                <a:gd name="T22" fmla="*/ 0 h 77"/>
                <a:gd name="T23" fmla="*/ 11 w 11"/>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77">
                  <a:moveTo>
                    <a:pt x="6" y="0"/>
                  </a:moveTo>
                  <a:cubicBezTo>
                    <a:pt x="7" y="16"/>
                    <a:pt x="5" y="33"/>
                    <a:pt x="5" y="43"/>
                  </a:cubicBezTo>
                  <a:cubicBezTo>
                    <a:pt x="5" y="53"/>
                    <a:pt x="7" y="53"/>
                    <a:pt x="8" y="59"/>
                  </a:cubicBezTo>
                  <a:cubicBezTo>
                    <a:pt x="8" y="65"/>
                    <a:pt x="11" y="69"/>
                    <a:pt x="10" y="77"/>
                  </a:cubicBezTo>
                  <a:cubicBezTo>
                    <a:pt x="8" y="70"/>
                    <a:pt x="7" y="64"/>
                    <a:pt x="3" y="58"/>
                  </a:cubicBezTo>
                  <a:cubicBezTo>
                    <a:pt x="0" y="52"/>
                    <a:pt x="3" y="37"/>
                    <a:pt x="3" y="28"/>
                  </a:cubicBezTo>
                  <a:cubicBezTo>
                    <a:pt x="4" y="19"/>
                    <a:pt x="6" y="5"/>
                    <a:pt x="6" y="0"/>
                  </a:cubicBezTo>
                  <a:close/>
                </a:path>
              </a:pathLst>
            </a:custGeom>
            <a:solidFill>
              <a:srgbClr val="FC3A23"/>
            </a:solidFill>
            <a:ln w="9525">
              <a:noFill/>
              <a:round/>
              <a:headEnd/>
              <a:tailEnd/>
            </a:ln>
          </p:spPr>
          <p:txBody>
            <a:bodyPr/>
            <a:lstStyle/>
            <a:p>
              <a:endParaRPr lang="hu-HU"/>
            </a:p>
          </p:txBody>
        </p:sp>
        <p:sp>
          <p:nvSpPr>
            <p:cNvPr id="37127" name="Freeform 399"/>
            <p:cNvSpPr>
              <a:spLocks/>
            </p:cNvSpPr>
            <p:nvPr/>
          </p:nvSpPr>
          <p:spPr bwMode="auto">
            <a:xfrm>
              <a:off x="4563" y="707"/>
              <a:ext cx="16" cy="128"/>
            </a:xfrm>
            <a:custGeom>
              <a:avLst/>
              <a:gdLst>
                <a:gd name="T0" fmla="*/ 0 w 13"/>
                <a:gd name="T1" fmla="*/ 1 h 96"/>
                <a:gd name="T2" fmla="*/ 3 w 13"/>
                <a:gd name="T3" fmla="*/ 26 h 96"/>
                <a:gd name="T4" fmla="*/ 4 w 13"/>
                <a:gd name="T5" fmla="*/ 38 h 96"/>
                <a:gd name="T6" fmla="*/ 6 w 13"/>
                <a:gd name="T7" fmla="*/ 59 h 96"/>
                <a:gd name="T8" fmla="*/ 13 w 13"/>
                <a:gd name="T9" fmla="*/ 96 h 96"/>
                <a:gd name="T10" fmla="*/ 13 w 13"/>
                <a:gd name="T11" fmla="*/ 96 h 96"/>
                <a:gd name="T12" fmla="*/ 12 w 13"/>
                <a:gd name="T13" fmla="*/ 59 h 96"/>
                <a:gd name="T14" fmla="*/ 10 w 13"/>
                <a:gd name="T15" fmla="*/ 36 h 96"/>
                <a:gd name="T16" fmla="*/ 7 w 13"/>
                <a:gd name="T17" fmla="*/ 25 h 96"/>
                <a:gd name="T18" fmla="*/ 0 w 13"/>
                <a:gd name="T19" fmla="*/ 0 h 96"/>
                <a:gd name="T20" fmla="*/ 0 w 13"/>
                <a:gd name="T21" fmla="*/ 1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96"/>
                <a:gd name="T35" fmla="*/ 13 w 13"/>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96">
                  <a:moveTo>
                    <a:pt x="0" y="1"/>
                  </a:moveTo>
                  <a:cubicBezTo>
                    <a:pt x="4" y="10"/>
                    <a:pt x="2" y="19"/>
                    <a:pt x="3" y="26"/>
                  </a:cubicBezTo>
                  <a:cubicBezTo>
                    <a:pt x="4" y="38"/>
                    <a:pt x="4" y="38"/>
                    <a:pt x="4" y="38"/>
                  </a:cubicBezTo>
                  <a:cubicBezTo>
                    <a:pt x="5" y="42"/>
                    <a:pt x="5" y="51"/>
                    <a:pt x="6" y="59"/>
                  </a:cubicBezTo>
                  <a:cubicBezTo>
                    <a:pt x="6" y="73"/>
                    <a:pt x="9" y="87"/>
                    <a:pt x="13" y="96"/>
                  </a:cubicBezTo>
                  <a:cubicBezTo>
                    <a:pt x="13" y="96"/>
                    <a:pt x="13" y="96"/>
                    <a:pt x="13" y="96"/>
                  </a:cubicBezTo>
                  <a:cubicBezTo>
                    <a:pt x="10" y="88"/>
                    <a:pt x="12" y="72"/>
                    <a:pt x="12" y="59"/>
                  </a:cubicBezTo>
                  <a:cubicBezTo>
                    <a:pt x="11" y="50"/>
                    <a:pt x="11" y="41"/>
                    <a:pt x="10" y="36"/>
                  </a:cubicBezTo>
                  <a:cubicBezTo>
                    <a:pt x="7" y="25"/>
                    <a:pt x="7" y="25"/>
                    <a:pt x="7" y="25"/>
                  </a:cubicBezTo>
                  <a:cubicBezTo>
                    <a:pt x="6" y="18"/>
                    <a:pt x="4" y="10"/>
                    <a:pt x="0" y="0"/>
                  </a:cubicBezTo>
                  <a:cubicBezTo>
                    <a:pt x="0" y="0"/>
                    <a:pt x="0" y="0"/>
                    <a:pt x="0" y="1"/>
                  </a:cubicBezTo>
                  <a:close/>
                </a:path>
              </a:pathLst>
            </a:custGeom>
            <a:solidFill>
              <a:srgbClr val="2380B8"/>
            </a:solidFill>
            <a:ln w="9525">
              <a:noFill/>
              <a:round/>
              <a:headEnd/>
              <a:tailEnd/>
            </a:ln>
          </p:spPr>
          <p:txBody>
            <a:bodyPr/>
            <a:lstStyle/>
            <a:p>
              <a:endParaRPr lang="hu-HU"/>
            </a:p>
          </p:txBody>
        </p:sp>
        <p:sp>
          <p:nvSpPr>
            <p:cNvPr id="37128" name="Freeform 400"/>
            <p:cNvSpPr>
              <a:spLocks/>
            </p:cNvSpPr>
            <p:nvPr/>
          </p:nvSpPr>
          <p:spPr bwMode="auto">
            <a:xfrm>
              <a:off x="4550" y="595"/>
              <a:ext cx="24" cy="32"/>
            </a:xfrm>
            <a:custGeom>
              <a:avLst/>
              <a:gdLst>
                <a:gd name="T0" fmla="*/ 0 w 19"/>
                <a:gd name="T1" fmla="*/ 4 h 24"/>
                <a:gd name="T2" fmla="*/ 16 w 19"/>
                <a:gd name="T3" fmla="*/ 0 h 24"/>
                <a:gd name="T4" fmla="*/ 14 w 19"/>
                <a:gd name="T5" fmla="*/ 24 h 24"/>
                <a:gd name="T6" fmla="*/ 7 w 19"/>
                <a:gd name="T7" fmla="*/ 15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4"/>
                  </a:moveTo>
                  <a:cubicBezTo>
                    <a:pt x="7" y="4"/>
                    <a:pt x="10" y="3"/>
                    <a:pt x="16" y="0"/>
                  </a:cubicBezTo>
                  <a:cubicBezTo>
                    <a:pt x="19" y="6"/>
                    <a:pt x="18" y="19"/>
                    <a:pt x="14" y="24"/>
                  </a:cubicBezTo>
                  <a:cubicBezTo>
                    <a:pt x="12" y="21"/>
                    <a:pt x="10" y="18"/>
                    <a:pt x="7" y="15"/>
                  </a:cubicBezTo>
                </a:path>
              </a:pathLst>
            </a:custGeom>
            <a:solidFill>
              <a:srgbClr val="FBE7E8"/>
            </a:solidFill>
            <a:ln w="9525">
              <a:noFill/>
              <a:round/>
              <a:headEnd/>
              <a:tailEnd/>
            </a:ln>
          </p:spPr>
          <p:txBody>
            <a:bodyPr/>
            <a:lstStyle/>
            <a:p>
              <a:endParaRPr lang="hu-HU"/>
            </a:p>
          </p:txBody>
        </p:sp>
        <p:sp>
          <p:nvSpPr>
            <p:cNvPr id="37129" name="Line 401"/>
            <p:cNvSpPr>
              <a:spLocks noChangeShapeType="1"/>
            </p:cNvSpPr>
            <p:nvPr/>
          </p:nvSpPr>
          <p:spPr bwMode="auto">
            <a:xfrm>
              <a:off x="4204" y="595"/>
              <a:ext cx="17" cy="5"/>
            </a:xfrm>
            <a:prstGeom prst="line">
              <a:avLst/>
            </a:prstGeom>
            <a:noFill/>
            <a:ln w="4763" cap="rnd">
              <a:solidFill>
                <a:srgbClr val="333333"/>
              </a:solidFill>
              <a:round/>
              <a:headEnd/>
              <a:tailEnd/>
            </a:ln>
          </p:spPr>
          <p:txBody>
            <a:bodyPr/>
            <a:lstStyle/>
            <a:p>
              <a:endParaRPr lang="hu-HU"/>
            </a:p>
          </p:txBody>
        </p:sp>
        <p:sp>
          <p:nvSpPr>
            <p:cNvPr id="37130" name="Line 402"/>
            <p:cNvSpPr>
              <a:spLocks noChangeShapeType="1"/>
            </p:cNvSpPr>
            <p:nvPr/>
          </p:nvSpPr>
          <p:spPr bwMode="auto">
            <a:xfrm flipV="1">
              <a:off x="4335" y="555"/>
              <a:ext cx="9" cy="14"/>
            </a:xfrm>
            <a:prstGeom prst="line">
              <a:avLst/>
            </a:prstGeom>
            <a:noFill/>
            <a:ln w="4763" cap="rnd">
              <a:solidFill>
                <a:srgbClr val="333333"/>
              </a:solidFill>
              <a:round/>
              <a:headEnd/>
              <a:tailEnd/>
            </a:ln>
          </p:spPr>
          <p:txBody>
            <a:bodyPr/>
            <a:lstStyle/>
            <a:p>
              <a:endParaRPr lang="hu-HU"/>
            </a:p>
          </p:txBody>
        </p:sp>
        <p:sp>
          <p:nvSpPr>
            <p:cNvPr id="37131" name="Freeform 403"/>
            <p:cNvSpPr>
              <a:spLocks/>
            </p:cNvSpPr>
            <p:nvPr/>
          </p:nvSpPr>
          <p:spPr bwMode="auto">
            <a:xfrm>
              <a:off x="4594" y="504"/>
              <a:ext cx="119" cy="212"/>
            </a:xfrm>
            <a:custGeom>
              <a:avLst/>
              <a:gdLst>
                <a:gd name="T0" fmla="*/ 87 w 95"/>
                <a:gd name="T1" fmla="*/ 107 h 159"/>
                <a:gd name="T2" fmla="*/ 40 w 95"/>
                <a:gd name="T3" fmla="*/ 32 h 159"/>
                <a:gd name="T4" fmla="*/ 3 w 95"/>
                <a:gd name="T5" fmla="*/ 0 h 159"/>
                <a:gd name="T6" fmla="*/ 0 w 95"/>
                <a:gd name="T7" fmla="*/ 11 h 159"/>
                <a:gd name="T8" fmla="*/ 45 w 95"/>
                <a:gd name="T9" fmla="*/ 52 h 159"/>
                <a:gd name="T10" fmla="*/ 19 w 95"/>
                <a:gd name="T11" fmla="*/ 53 h 159"/>
                <a:gd name="T12" fmla="*/ 50 w 95"/>
                <a:gd name="T13" fmla="*/ 69 h 159"/>
                <a:gd name="T14" fmla="*/ 84 w 95"/>
                <a:gd name="T15" fmla="*/ 112 h 159"/>
                <a:gd name="T16" fmla="*/ 92 w 95"/>
                <a:gd name="T17" fmla="*/ 152 h 159"/>
                <a:gd name="T18" fmla="*/ 93 w 95"/>
                <a:gd name="T19" fmla="*/ 149 h 159"/>
                <a:gd name="T20" fmla="*/ 87 w 95"/>
                <a:gd name="T21" fmla="*/ 10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59"/>
                <a:gd name="T35" fmla="*/ 95 w 95"/>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59">
                  <a:moveTo>
                    <a:pt x="87" y="107"/>
                  </a:moveTo>
                  <a:cubicBezTo>
                    <a:pt x="84" y="77"/>
                    <a:pt x="52" y="40"/>
                    <a:pt x="40" y="32"/>
                  </a:cubicBezTo>
                  <a:cubicBezTo>
                    <a:pt x="28" y="25"/>
                    <a:pt x="18" y="17"/>
                    <a:pt x="3" y="0"/>
                  </a:cubicBezTo>
                  <a:cubicBezTo>
                    <a:pt x="2" y="3"/>
                    <a:pt x="1" y="7"/>
                    <a:pt x="0" y="11"/>
                  </a:cubicBezTo>
                  <a:cubicBezTo>
                    <a:pt x="12" y="25"/>
                    <a:pt x="51" y="44"/>
                    <a:pt x="45" y="52"/>
                  </a:cubicBezTo>
                  <a:cubicBezTo>
                    <a:pt x="39" y="62"/>
                    <a:pt x="23" y="59"/>
                    <a:pt x="19" y="53"/>
                  </a:cubicBezTo>
                  <a:cubicBezTo>
                    <a:pt x="27" y="66"/>
                    <a:pt x="34" y="66"/>
                    <a:pt x="50" y="69"/>
                  </a:cubicBezTo>
                  <a:cubicBezTo>
                    <a:pt x="67" y="72"/>
                    <a:pt x="79" y="96"/>
                    <a:pt x="84" y="112"/>
                  </a:cubicBezTo>
                  <a:cubicBezTo>
                    <a:pt x="88" y="124"/>
                    <a:pt x="92" y="152"/>
                    <a:pt x="92" y="152"/>
                  </a:cubicBezTo>
                  <a:cubicBezTo>
                    <a:pt x="92" y="152"/>
                    <a:pt x="95" y="159"/>
                    <a:pt x="93" y="149"/>
                  </a:cubicBezTo>
                  <a:cubicBezTo>
                    <a:pt x="91" y="137"/>
                    <a:pt x="88" y="123"/>
                    <a:pt x="87" y="107"/>
                  </a:cubicBezTo>
                  <a:close/>
                </a:path>
              </a:pathLst>
            </a:custGeom>
            <a:noFill/>
            <a:ln w="4763" cap="rnd">
              <a:solidFill>
                <a:srgbClr val="000000"/>
              </a:solidFill>
              <a:prstDash val="solid"/>
              <a:round/>
              <a:headEnd/>
              <a:tailEnd/>
            </a:ln>
          </p:spPr>
          <p:txBody>
            <a:bodyPr/>
            <a:lstStyle/>
            <a:p>
              <a:endParaRPr lang="hu-HU"/>
            </a:p>
          </p:txBody>
        </p:sp>
        <p:sp>
          <p:nvSpPr>
            <p:cNvPr id="37132" name="Freeform 404"/>
            <p:cNvSpPr>
              <a:spLocks/>
            </p:cNvSpPr>
            <p:nvPr/>
          </p:nvSpPr>
          <p:spPr bwMode="auto">
            <a:xfrm>
              <a:off x="4075" y="192"/>
              <a:ext cx="91" cy="116"/>
            </a:xfrm>
            <a:custGeom>
              <a:avLst/>
              <a:gdLst>
                <a:gd name="T0" fmla="*/ 73 w 73"/>
                <a:gd name="T1" fmla="*/ 11 h 87"/>
                <a:gd name="T2" fmla="*/ 28 w 73"/>
                <a:gd name="T3" fmla="*/ 0 h 87"/>
                <a:gd name="T4" fmla="*/ 17 w 73"/>
                <a:gd name="T5" fmla="*/ 36 h 87"/>
                <a:gd name="T6" fmla="*/ 53 w 73"/>
                <a:gd name="T7" fmla="*/ 45 h 87"/>
                <a:gd name="T8" fmla="*/ 15 w 73"/>
                <a:gd name="T9" fmla="*/ 46 h 87"/>
                <a:gd name="T10" fmla="*/ 18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3" y="7"/>
                    <a:pt x="35" y="2"/>
                    <a:pt x="28" y="0"/>
                  </a:cubicBezTo>
                  <a:cubicBezTo>
                    <a:pt x="14" y="1"/>
                    <a:pt x="6" y="25"/>
                    <a:pt x="17" y="36"/>
                  </a:cubicBezTo>
                  <a:cubicBezTo>
                    <a:pt x="27" y="39"/>
                    <a:pt x="53" y="45"/>
                    <a:pt x="53" y="45"/>
                  </a:cubicBezTo>
                  <a:cubicBezTo>
                    <a:pt x="39" y="45"/>
                    <a:pt x="22" y="46"/>
                    <a:pt x="15" y="46"/>
                  </a:cubicBezTo>
                  <a:cubicBezTo>
                    <a:pt x="2" y="50"/>
                    <a:pt x="0" y="82"/>
                    <a:pt x="18" y="85"/>
                  </a:cubicBezTo>
                  <a:cubicBezTo>
                    <a:pt x="35" y="86"/>
                    <a:pt x="56" y="86"/>
                    <a:pt x="73" y="87"/>
                  </a:cubicBezTo>
                  <a:cubicBezTo>
                    <a:pt x="73" y="61"/>
                    <a:pt x="73" y="34"/>
                    <a:pt x="73" y="11"/>
                  </a:cubicBezTo>
                  <a:close/>
                </a:path>
              </a:pathLst>
            </a:custGeom>
            <a:noFill/>
            <a:ln w="4763" cap="rnd">
              <a:solidFill>
                <a:srgbClr val="333333"/>
              </a:solidFill>
              <a:prstDash val="solid"/>
              <a:round/>
              <a:headEnd/>
              <a:tailEnd/>
            </a:ln>
          </p:spPr>
          <p:txBody>
            <a:bodyPr/>
            <a:lstStyle/>
            <a:p>
              <a:endParaRPr lang="hu-HU"/>
            </a:p>
          </p:txBody>
        </p:sp>
        <p:sp>
          <p:nvSpPr>
            <p:cNvPr id="37133" name="Oval 405"/>
            <p:cNvSpPr>
              <a:spLocks noChangeArrowheads="1"/>
            </p:cNvSpPr>
            <p:nvPr/>
          </p:nvSpPr>
          <p:spPr bwMode="auto">
            <a:xfrm>
              <a:off x="4170" y="131"/>
              <a:ext cx="144" cy="36"/>
            </a:xfrm>
            <a:prstGeom prst="ellipse">
              <a:avLst/>
            </a:prstGeom>
            <a:noFill/>
            <a:ln w="4763" cap="rnd">
              <a:solidFill>
                <a:srgbClr val="333333"/>
              </a:solidFill>
              <a:round/>
              <a:headEnd/>
              <a:tailEnd/>
            </a:ln>
          </p:spPr>
          <p:txBody>
            <a:bodyPr/>
            <a:lstStyle/>
            <a:p>
              <a:endParaRPr lang="hu-HU"/>
            </a:p>
          </p:txBody>
        </p:sp>
        <p:sp>
          <p:nvSpPr>
            <p:cNvPr id="37134" name="Freeform 406"/>
            <p:cNvSpPr>
              <a:spLocks/>
            </p:cNvSpPr>
            <p:nvPr/>
          </p:nvSpPr>
          <p:spPr bwMode="auto">
            <a:xfrm>
              <a:off x="4547" y="48"/>
              <a:ext cx="12" cy="8"/>
            </a:xfrm>
            <a:custGeom>
              <a:avLst/>
              <a:gdLst>
                <a:gd name="T0" fmla="*/ 0 w 10"/>
                <a:gd name="T1" fmla="*/ 6 h 6"/>
                <a:gd name="T2" fmla="*/ 10 w 10"/>
                <a:gd name="T3" fmla="*/ 0 h 6"/>
                <a:gd name="T4" fmla="*/ 0 60000 65536"/>
                <a:gd name="T5" fmla="*/ 0 60000 65536"/>
                <a:gd name="T6" fmla="*/ 0 w 10"/>
                <a:gd name="T7" fmla="*/ 0 h 6"/>
                <a:gd name="T8" fmla="*/ 10 w 10"/>
                <a:gd name="T9" fmla="*/ 6 h 6"/>
              </a:gdLst>
              <a:ahLst/>
              <a:cxnLst>
                <a:cxn ang="T4">
                  <a:pos x="T0" y="T1"/>
                </a:cxn>
                <a:cxn ang="T5">
                  <a:pos x="T2" y="T3"/>
                </a:cxn>
              </a:cxnLst>
              <a:rect l="T6" t="T7" r="T8" b="T9"/>
              <a:pathLst>
                <a:path w="10" h="6">
                  <a:moveTo>
                    <a:pt x="0" y="6"/>
                  </a:moveTo>
                  <a:cubicBezTo>
                    <a:pt x="3" y="6"/>
                    <a:pt x="6" y="3"/>
                    <a:pt x="10" y="0"/>
                  </a:cubicBezTo>
                </a:path>
              </a:pathLst>
            </a:custGeom>
            <a:noFill/>
            <a:ln w="4763" cap="rnd">
              <a:solidFill>
                <a:srgbClr val="333333"/>
              </a:solidFill>
              <a:prstDash val="solid"/>
              <a:round/>
              <a:headEnd/>
              <a:tailEnd/>
            </a:ln>
          </p:spPr>
          <p:txBody>
            <a:bodyPr/>
            <a:lstStyle/>
            <a:p>
              <a:endParaRPr lang="hu-HU"/>
            </a:p>
          </p:txBody>
        </p:sp>
        <p:sp>
          <p:nvSpPr>
            <p:cNvPr id="37135" name="Freeform 407"/>
            <p:cNvSpPr>
              <a:spLocks/>
            </p:cNvSpPr>
            <p:nvPr/>
          </p:nvSpPr>
          <p:spPr bwMode="auto">
            <a:xfrm>
              <a:off x="4448" y="215"/>
              <a:ext cx="406" cy="380"/>
            </a:xfrm>
            <a:custGeom>
              <a:avLst/>
              <a:gdLst>
                <a:gd name="T0" fmla="*/ 1 w 325"/>
                <a:gd name="T1" fmla="*/ 285 h 285"/>
                <a:gd name="T2" fmla="*/ 25 w 325"/>
                <a:gd name="T3" fmla="*/ 160 h 285"/>
                <a:gd name="T4" fmla="*/ 39 w 325"/>
                <a:gd name="T5" fmla="*/ 123 h 285"/>
                <a:gd name="T6" fmla="*/ 39 w 325"/>
                <a:gd name="T7" fmla="*/ 123 h 285"/>
                <a:gd name="T8" fmla="*/ 39 w 325"/>
                <a:gd name="T9" fmla="*/ 122 h 285"/>
                <a:gd name="T10" fmla="*/ 34 w 325"/>
                <a:gd name="T11" fmla="*/ 99 h 285"/>
                <a:gd name="T12" fmla="*/ 32 w 325"/>
                <a:gd name="T13" fmla="*/ 99 h 285"/>
                <a:gd name="T14" fmla="*/ 58 w 325"/>
                <a:gd name="T15" fmla="*/ 0 h 285"/>
                <a:gd name="T16" fmla="*/ 58 w 325"/>
                <a:gd name="T17" fmla="*/ 1 h 285"/>
                <a:gd name="T18" fmla="*/ 92 w 325"/>
                <a:gd name="T19" fmla="*/ 5 h 285"/>
                <a:gd name="T20" fmla="*/ 93 w 325"/>
                <a:gd name="T21" fmla="*/ 5 h 285"/>
                <a:gd name="T22" fmla="*/ 137 w 325"/>
                <a:gd name="T23" fmla="*/ 4 h 285"/>
                <a:gd name="T24" fmla="*/ 313 w 325"/>
                <a:gd name="T25" fmla="*/ 5 h 285"/>
                <a:gd name="T26" fmla="*/ 311 w 325"/>
                <a:gd name="T27" fmla="*/ 47 h 285"/>
                <a:gd name="T28" fmla="*/ 260 w 325"/>
                <a:gd name="T29" fmla="*/ 53 h 285"/>
                <a:gd name="T30" fmla="*/ 312 w 325"/>
                <a:gd name="T31" fmla="*/ 57 h 285"/>
                <a:gd name="T32" fmla="*/ 308 w 325"/>
                <a:gd name="T33" fmla="*/ 95 h 285"/>
                <a:gd name="T34" fmla="*/ 132 w 325"/>
                <a:gd name="T35" fmla="*/ 181 h 285"/>
                <a:gd name="T36" fmla="*/ 116 w 325"/>
                <a:gd name="T37" fmla="*/ 23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5"/>
                <a:gd name="T58" fmla="*/ 0 h 285"/>
                <a:gd name="T59" fmla="*/ 325 w 325"/>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5" h="285">
                  <a:moveTo>
                    <a:pt x="1" y="285"/>
                  </a:moveTo>
                  <a:cubicBezTo>
                    <a:pt x="0" y="248"/>
                    <a:pt x="7" y="202"/>
                    <a:pt x="25" y="160"/>
                  </a:cubicBezTo>
                  <a:cubicBezTo>
                    <a:pt x="32" y="144"/>
                    <a:pt x="36" y="132"/>
                    <a:pt x="39" y="123"/>
                  </a:cubicBezTo>
                  <a:cubicBezTo>
                    <a:pt x="39" y="123"/>
                    <a:pt x="39" y="123"/>
                    <a:pt x="39" y="123"/>
                  </a:cubicBezTo>
                  <a:cubicBezTo>
                    <a:pt x="39" y="123"/>
                    <a:pt x="39" y="123"/>
                    <a:pt x="39" y="122"/>
                  </a:cubicBezTo>
                  <a:cubicBezTo>
                    <a:pt x="42" y="109"/>
                    <a:pt x="40" y="103"/>
                    <a:pt x="34" y="99"/>
                  </a:cubicBezTo>
                  <a:cubicBezTo>
                    <a:pt x="32" y="99"/>
                    <a:pt x="32" y="99"/>
                    <a:pt x="32" y="99"/>
                  </a:cubicBezTo>
                  <a:cubicBezTo>
                    <a:pt x="18" y="38"/>
                    <a:pt x="38" y="9"/>
                    <a:pt x="58" y="0"/>
                  </a:cubicBezTo>
                  <a:cubicBezTo>
                    <a:pt x="58" y="1"/>
                    <a:pt x="58" y="1"/>
                    <a:pt x="58" y="1"/>
                  </a:cubicBezTo>
                  <a:cubicBezTo>
                    <a:pt x="66" y="4"/>
                    <a:pt x="77" y="5"/>
                    <a:pt x="92" y="5"/>
                  </a:cubicBezTo>
                  <a:cubicBezTo>
                    <a:pt x="92" y="6"/>
                    <a:pt x="93" y="5"/>
                    <a:pt x="93" y="5"/>
                  </a:cubicBezTo>
                  <a:cubicBezTo>
                    <a:pt x="104" y="6"/>
                    <a:pt x="119" y="5"/>
                    <a:pt x="137" y="4"/>
                  </a:cubicBezTo>
                  <a:cubicBezTo>
                    <a:pt x="188" y="0"/>
                    <a:pt x="263" y="5"/>
                    <a:pt x="313" y="5"/>
                  </a:cubicBezTo>
                  <a:cubicBezTo>
                    <a:pt x="325" y="9"/>
                    <a:pt x="324" y="45"/>
                    <a:pt x="311" y="47"/>
                  </a:cubicBezTo>
                  <a:cubicBezTo>
                    <a:pt x="288" y="49"/>
                    <a:pt x="260" y="53"/>
                    <a:pt x="260" y="53"/>
                  </a:cubicBezTo>
                  <a:cubicBezTo>
                    <a:pt x="300" y="54"/>
                    <a:pt x="312" y="57"/>
                    <a:pt x="312" y="57"/>
                  </a:cubicBezTo>
                  <a:cubicBezTo>
                    <a:pt x="322" y="60"/>
                    <a:pt x="320" y="92"/>
                    <a:pt x="308" y="95"/>
                  </a:cubicBezTo>
                  <a:cubicBezTo>
                    <a:pt x="256" y="98"/>
                    <a:pt x="171" y="62"/>
                    <a:pt x="132" y="181"/>
                  </a:cubicBezTo>
                  <a:cubicBezTo>
                    <a:pt x="126" y="199"/>
                    <a:pt x="119" y="214"/>
                    <a:pt x="116" y="233"/>
                  </a:cubicBezTo>
                </a:path>
              </a:pathLst>
            </a:custGeom>
            <a:noFill/>
            <a:ln w="4763" cap="rnd">
              <a:solidFill>
                <a:srgbClr val="333333"/>
              </a:solidFill>
              <a:prstDash val="solid"/>
              <a:round/>
              <a:headEnd/>
              <a:tailEnd/>
            </a:ln>
          </p:spPr>
          <p:txBody>
            <a:bodyPr/>
            <a:lstStyle/>
            <a:p>
              <a:endParaRPr lang="hu-HU"/>
            </a:p>
          </p:txBody>
        </p:sp>
        <p:sp>
          <p:nvSpPr>
            <p:cNvPr id="37136" name="Freeform 408"/>
            <p:cNvSpPr>
              <a:spLocks/>
            </p:cNvSpPr>
            <p:nvPr/>
          </p:nvSpPr>
          <p:spPr bwMode="auto">
            <a:xfrm>
              <a:off x="4520" y="207"/>
              <a:ext cx="43" cy="16"/>
            </a:xfrm>
            <a:custGeom>
              <a:avLst/>
              <a:gdLst>
                <a:gd name="T0" fmla="*/ 0 w 34"/>
                <a:gd name="T1" fmla="*/ 7 h 12"/>
                <a:gd name="T2" fmla="*/ 34 w 34"/>
                <a:gd name="T3" fmla="*/ 11 h 12"/>
                <a:gd name="T4" fmla="*/ 30 w 34"/>
                <a:gd name="T5" fmla="*/ 8 h 12"/>
                <a:gd name="T6" fmla="*/ 0 w 34"/>
                <a:gd name="T7" fmla="*/ 6 h 12"/>
                <a:gd name="T8" fmla="*/ 0 w 34"/>
                <a:gd name="T9" fmla="*/ 7 h 12"/>
                <a:gd name="T10" fmla="*/ 0 60000 65536"/>
                <a:gd name="T11" fmla="*/ 0 60000 65536"/>
                <a:gd name="T12" fmla="*/ 0 60000 65536"/>
                <a:gd name="T13" fmla="*/ 0 60000 65536"/>
                <a:gd name="T14" fmla="*/ 0 60000 65536"/>
                <a:gd name="T15" fmla="*/ 0 w 34"/>
                <a:gd name="T16" fmla="*/ 0 h 12"/>
                <a:gd name="T17" fmla="*/ 34 w 34"/>
                <a:gd name="T18" fmla="*/ 12 h 12"/>
              </a:gdLst>
              <a:ahLst/>
              <a:cxnLst>
                <a:cxn ang="T10">
                  <a:pos x="T0" y="T1"/>
                </a:cxn>
                <a:cxn ang="T11">
                  <a:pos x="T2" y="T3"/>
                </a:cxn>
                <a:cxn ang="T12">
                  <a:pos x="T4" y="T5"/>
                </a:cxn>
                <a:cxn ang="T13">
                  <a:pos x="T6" y="T7"/>
                </a:cxn>
                <a:cxn ang="T14">
                  <a:pos x="T8" y="T9"/>
                </a:cxn>
              </a:cxnLst>
              <a:rect l="T15" t="T16" r="T17" b="T18"/>
              <a:pathLst>
                <a:path w="34" h="12">
                  <a:moveTo>
                    <a:pt x="0" y="7"/>
                  </a:moveTo>
                  <a:cubicBezTo>
                    <a:pt x="8" y="10"/>
                    <a:pt x="19" y="11"/>
                    <a:pt x="34" y="11"/>
                  </a:cubicBezTo>
                  <a:cubicBezTo>
                    <a:pt x="34" y="12"/>
                    <a:pt x="34" y="10"/>
                    <a:pt x="30" y="8"/>
                  </a:cubicBezTo>
                  <a:cubicBezTo>
                    <a:pt x="25" y="2"/>
                    <a:pt x="12" y="0"/>
                    <a:pt x="0" y="6"/>
                  </a:cubicBezTo>
                  <a:lnTo>
                    <a:pt x="0" y="7"/>
                  </a:lnTo>
                  <a:close/>
                </a:path>
              </a:pathLst>
            </a:custGeom>
            <a:noFill/>
            <a:ln w="4763" cap="rnd">
              <a:solidFill>
                <a:srgbClr val="333333"/>
              </a:solidFill>
              <a:prstDash val="solid"/>
              <a:round/>
              <a:headEnd/>
              <a:tailEnd/>
            </a:ln>
          </p:spPr>
          <p:txBody>
            <a:bodyPr/>
            <a:lstStyle/>
            <a:p>
              <a:endParaRPr lang="hu-HU"/>
            </a:p>
          </p:txBody>
        </p:sp>
        <p:sp>
          <p:nvSpPr>
            <p:cNvPr id="37137" name="Freeform 409"/>
            <p:cNvSpPr>
              <a:spLocks/>
            </p:cNvSpPr>
            <p:nvPr/>
          </p:nvSpPr>
          <p:spPr bwMode="auto">
            <a:xfrm>
              <a:off x="4134" y="423"/>
              <a:ext cx="240" cy="624"/>
            </a:xfrm>
            <a:custGeom>
              <a:avLst/>
              <a:gdLst>
                <a:gd name="T0" fmla="*/ 115 w 192"/>
                <a:gd name="T1" fmla="*/ 400 h 468"/>
                <a:gd name="T2" fmla="*/ 136 w 192"/>
                <a:gd name="T3" fmla="*/ 360 h 468"/>
                <a:gd name="T4" fmla="*/ 136 w 192"/>
                <a:gd name="T5" fmla="*/ 357 h 468"/>
                <a:gd name="T6" fmla="*/ 134 w 192"/>
                <a:gd name="T7" fmla="*/ 334 h 468"/>
                <a:gd name="T8" fmla="*/ 134 w 192"/>
                <a:gd name="T9" fmla="*/ 334 h 468"/>
                <a:gd name="T10" fmla="*/ 122 w 192"/>
                <a:gd name="T11" fmla="*/ 286 h 468"/>
                <a:gd name="T12" fmla="*/ 55 w 192"/>
                <a:gd name="T13" fmla="*/ 132 h 468"/>
                <a:gd name="T14" fmla="*/ 55 w 192"/>
                <a:gd name="T15" fmla="*/ 131 h 468"/>
                <a:gd name="T16" fmla="*/ 111 w 192"/>
                <a:gd name="T17" fmla="*/ 87 h 468"/>
                <a:gd name="T18" fmla="*/ 175 w 192"/>
                <a:gd name="T19" fmla="*/ 105 h 468"/>
                <a:gd name="T20" fmla="*/ 176 w 192"/>
                <a:gd name="T21" fmla="*/ 106 h 468"/>
                <a:gd name="T22" fmla="*/ 188 w 192"/>
                <a:gd name="T23" fmla="*/ 121 h 468"/>
                <a:gd name="T24" fmla="*/ 184 w 192"/>
                <a:gd name="T25" fmla="*/ 73 h 468"/>
                <a:gd name="T26" fmla="*/ 134 w 192"/>
                <a:gd name="T27" fmla="*/ 7 h 468"/>
                <a:gd name="T28" fmla="*/ 94 w 192"/>
                <a:gd name="T29" fmla="*/ 1 h 468"/>
                <a:gd name="T30" fmla="*/ 58 w 192"/>
                <a:gd name="T31" fmla="*/ 19 h 468"/>
                <a:gd name="T32" fmla="*/ 15 w 192"/>
                <a:gd name="T33" fmla="*/ 116 h 468"/>
                <a:gd name="T34" fmla="*/ 11 w 192"/>
                <a:gd name="T35" fmla="*/ 222 h 468"/>
                <a:gd name="T36" fmla="*/ 21 w 192"/>
                <a:gd name="T37" fmla="*/ 410 h 468"/>
                <a:gd name="T38" fmla="*/ 79 w 192"/>
                <a:gd name="T39" fmla="*/ 462 h 468"/>
                <a:gd name="T40" fmla="*/ 113 w 192"/>
                <a:gd name="T41" fmla="*/ 435 h 468"/>
                <a:gd name="T42" fmla="*/ 116 w 192"/>
                <a:gd name="T43" fmla="*/ 430 h 468"/>
                <a:gd name="T44" fmla="*/ 102 w 192"/>
                <a:gd name="T45" fmla="*/ 386 h 4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468"/>
                <a:gd name="T71" fmla="*/ 192 w 192"/>
                <a:gd name="T72" fmla="*/ 468 h 4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468">
                  <a:moveTo>
                    <a:pt x="115" y="400"/>
                  </a:moveTo>
                  <a:cubicBezTo>
                    <a:pt x="121" y="399"/>
                    <a:pt x="134" y="383"/>
                    <a:pt x="136" y="360"/>
                  </a:cubicBezTo>
                  <a:cubicBezTo>
                    <a:pt x="136" y="357"/>
                    <a:pt x="136" y="357"/>
                    <a:pt x="136" y="357"/>
                  </a:cubicBezTo>
                  <a:cubicBezTo>
                    <a:pt x="137" y="347"/>
                    <a:pt x="136" y="339"/>
                    <a:pt x="134" y="334"/>
                  </a:cubicBezTo>
                  <a:cubicBezTo>
                    <a:pt x="134" y="334"/>
                    <a:pt x="134" y="334"/>
                    <a:pt x="134" y="334"/>
                  </a:cubicBezTo>
                  <a:cubicBezTo>
                    <a:pt x="129" y="322"/>
                    <a:pt x="151" y="304"/>
                    <a:pt x="122" y="286"/>
                  </a:cubicBezTo>
                  <a:cubicBezTo>
                    <a:pt x="85" y="263"/>
                    <a:pt x="53" y="172"/>
                    <a:pt x="55" y="132"/>
                  </a:cubicBezTo>
                  <a:cubicBezTo>
                    <a:pt x="55" y="132"/>
                    <a:pt x="55" y="131"/>
                    <a:pt x="55" y="131"/>
                  </a:cubicBezTo>
                  <a:cubicBezTo>
                    <a:pt x="60" y="110"/>
                    <a:pt x="78" y="95"/>
                    <a:pt x="111" y="87"/>
                  </a:cubicBezTo>
                  <a:cubicBezTo>
                    <a:pt x="139" y="79"/>
                    <a:pt x="151" y="80"/>
                    <a:pt x="175" y="105"/>
                  </a:cubicBezTo>
                  <a:cubicBezTo>
                    <a:pt x="175" y="105"/>
                    <a:pt x="176" y="105"/>
                    <a:pt x="176" y="106"/>
                  </a:cubicBezTo>
                  <a:cubicBezTo>
                    <a:pt x="179" y="111"/>
                    <a:pt x="183" y="116"/>
                    <a:pt x="188" y="121"/>
                  </a:cubicBezTo>
                  <a:cubicBezTo>
                    <a:pt x="191" y="100"/>
                    <a:pt x="192" y="82"/>
                    <a:pt x="184" y="73"/>
                  </a:cubicBezTo>
                  <a:cubicBezTo>
                    <a:pt x="163" y="48"/>
                    <a:pt x="158" y="23"/>
                    <a:pt x="134" y="7"/>
                  </a:cubicBezTo>
                  <a:cubicBezTo>
                    <a:pt x="126" y="2"/>
                    <a:pt x="106" y="0"/>
                    <a:pt x="94" y="1"/>
                  </a:cubicBezTo>
                  <a:cubicBezTo>
                    <a:pt x="81" y="1"/>
                    <a:pt x="68" y="9"/>
                    <a:pt x="58" y="19"/>
                  </a:cubicBezTo>
                  <a:cubicBezTo>
                    <a:pt x="45" y="33"/>
                    <a:pt x="24" y="46"/>
                    <a:pt x="15" y="116"/>
                  </a:cubicBezTo>
                  <a:cubicBezTo>
                    <a:pt x="13" y="141"/>
                    <a:pt x="11" y="181"/>
                    <a:pt x="11" y="222"/>
                  </a:cubicBezTo>
                  <a:cubicBezTo>
                    <a:pt x="11" y="340"/>
                    <a:pt x="0" y="359"/>
                    <a:pt x="21" y="410"/>
                  </a:cubicBezTo>
                  <a:cubicBezTo>
                    <a:pt x="37" y="446"/>
                    <a:pt x="56" y="468"/>
                    <a:pt x="79" y="462"/>
                  </a:cubicBezTo>
                  <a:cubicBezTo>
                    <a:pt x="93" y="459"/>
                    <a:pt x="105" y="448"/>
                    <a:pt x="113" y="435"/>
                  </a:cubicBezTo>
                  <a:cubicBezTo>
                    <a:pt x="116" y="430"/>
                    <a:pt x="116" y="430"/>
                    <a:pt x="116" y="430"/>
                  </a:cubicBezTo>
                  <a:cubicBezTo>
                    <a:pt x="128" y="411"/>
                    <a:pt x="111" y="394"/>
                    <a:pt x="102" y="386"/>
                  </a:cubicBezTo>
                </a:path>
              </a:pathLst>
            </a:custGeom>
            <a:noFill/>
            <a:ln w="4763" cap="rnd">
              <a:solidFill>
                <a:srgbClr val="333333"/>
              </a:solidFill>
              <a:prstDash val="solid"/>
              <a:round/>
              <a:headEnd/>
              <a:tailEnd/>
            </a:ln>
          </p:spPr>
          <p:txBody>
            <a:bodyPr/>
            <a:lstStyle/>
            <a:p>
              <a:endParaRPr lang="hu-HU"/>
            </a:p>
          </p:txBody>
        </p:sp>
        <p:sp>
          <p:nvSpPr>
            <p:cNvPr id="37138" name="Freeform 410"/>
            <p:cNvSpPr>
              <a:spLocks/>
            </p:cNvSpPr>
            <p:nvPr/>
          </p:nvSpPr>
          <p:spPr bwMode="auto">
            <a:xfrm>
              <a:off x="4161" y="972"/>
              <a:ext cx="164" cy="268"/>
            </a:xfrm>
            <a:custGeom>
              <a:avLst/>
              <a:gdLst>
                <a:gd name="T0" fmla="*/ 57 w 131"/>
                <a:gd name="T1" fmla="*/ 50 h 201"/>
                <a:gd name="T2" fmla="*/ 57 w 131"/>
                <a:gd name="T3" fmla="*/ 50 h 201"/>
                <a:gd name="T4" fmla="*/ 0 w 131"/>
                <a:gd name="T5" fmla="*/ 0 h 201"/>
                <a:gd name="T6" fmla="*/ 7 w 131"/>
                <a:gd name="T7" fmla="*/ 60 h 201"/>
                <a:gd name="T8" fmla="*/ 9 w 131"/>
                <a:gd name="T9" fmla="*/ 186 h 201"/>
                <a:gd name="T10" fmla="*/ 9 w 131"/>
                <a:gd name="T11" fmla="*/ 186 h 201"/>
                <a:gd name="T12" fmla="*/ 9 w 131"/>
                <a:gd name="T13" fmla="*/ 187 h 201"/>
                <a:gd name="T14" fmla="*/ 70 w 131"/>
                <a:gd name="T15" fmla="*/ 201 h 201"/>
                <a:gd name="T16" fmla="*/ 131 w 131"/>
                <a:gd name="T17" fmla="*/ 187 h 201"/>
                <a:gd name="T18" fmla="*/ 130 w 131"/>
                <a:gd name="T19" fmla="*/ 186 h 201"/>
                <a:gd name="T20" fmla="*/ 131 w 131"/>
                <a:gd name="T21" fmla="*/ 186 h 201"/>
                <a:gd name="T22" fmla="*/ 131 w 131"/>
                <a:gd name="T23" fmla="*/ 101 h 201"/>
                <a:gd name="T24" fmla="*/ 120 w 131"/>
                <a:gd name="T25" fmla="*/ 96 h 201"/>
                <a:gd name="T26" fmla="*/ 57 w 131"/>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
                <a:gd name="T43" fmla="*/ 0 h 201"/>
                <a:gd name="T44" fmla="*/ 131 w 131"/>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 h="201">
                  <a:moveTo>
                    <a:pt x="57" y="50"/>
                  </a:moveTo>
                  <a:cubicBezTo>
                    <a:pt x="57" y="50"/>
                    <a:pt x="57" y="50"/>
                    <a:pt x="57" y="50"/>
                  </a:cubicBezTo>
                  <a:cubicBezTo>
                    <a:pt x="35" y="56"/>
                    <a:pt x="15" y="34"/>
                    <a:pt x="0" y="0"/>
                  </a:cubicBezTo>
                  <a:cubicBezTo>
                    <a:pt x="4" y="21"/>
                    <a:pt x="7" y="42"/>
                    <a:pt x="7" y="60"/>
                  </a:cubicBezTo>
                  <a:cubicBezTo>
                    <a:pt x="7" y="121"/>
                    <a:pt x="8" y="147"/>
                    <a:pt x="9" y="186"/>
                  </a:cubicBezTo>
                  <a:cubicBezTo>
                    <a:pt x="9" y="186"/>
                    <a:pt x="9" y="186"/>
                    <a:pt x="9" y="186"/>
                  </a:cubicBezTo>
                  <a:cubicBezTo>
                    <a:pt x="9" y="186"/>
                    <a:pt x="9" y="187"/>
                    <a:pt x="9" y="187"/>
                  </a:cubicBezTo>
                  <a:cubicBezTo>
                    <a:pt x="9" y="194"/>
                    <a:pt x="36" y="201"/>
                    <a:pt x="70" y="201"/>
                  </a:cubicBezTo>
                  <a:cubicBezTo>
                    <a:pt x="103" y="201"/>
                    <a:pt x="131" y="194"/>
                    <a:pt x="131" y="187"/>
                  </a:cubicBezTo>
                  <a:cubicBezTo>
                    <a:pt x="131" y="187"/>
                    <a:pt x="130" y="186"/>
                    <a:pt x="130" y="186"/>
                  </a:cubicBezTo>
                  <a:cubicBezTo>
                    <a:pt x="131" y="186"/>
                    <a:pt x="131" y="186"/>
                    <a:pt x="131" y="186"/>
                  </a:cubicBezTo>
                  <a:cubicBezTo>
                    <a:pt x="131" y="101"/>
                    <a:pt x="131" y="101"/>
                    <a:pt x="131" y="101"/>
                  </a:cubicBezTo>
                  <a:cubicBezTo>
                    <a:pt x="127" y="100"/>
                    <a:pt x="123" y="98"/>
                    <a:pt x="120" y="96"/>
                  </a:cubicBezTo>
                  <a:cubicBezTo>
                    <a:pt x="100" y="87"/>
                    <a:pt x="78" y="71"/>
                    <a:pt x="57" y="50"/>
                  </a:cubicBezTo>
                  <a:close/>
                </a:path>
              </a:pathLst>
            </a:custGeom>
            <a:noFill/>
            <a:ln w="4763" cap="rnd">
              <a:solidFill>
                <a:srgbClr val="333333"/>
              </a:solidFill>
              <a:prstDash val="solid"/>
              <a:bevel/>
              <a:headEnd/>
              <a:tailEnd/>
            </a:ln>
          </p:spPr>
          <p:txBody>
            <a:bodyPr/>
            <a:lstStyle/>
            <a:p>
              <a:endParaRPr lang="hu-HU"/>
            </a:p>
          </p:txBody>
        </p:sp>
        <p:sp>
          <p:nvSpPr>
            <p:cNvPr id="37139" name="Freeform 411"/>
            <p:cNvSpPr>
              <a:spLocks/>
            </p:cNvSpPr>
            <p:nvPr/>
          </p:nvSpPr>
          <p:spPr bwMode="auto">
            <a:xfrm>
              <a:off x="4314" y="-3"/>
              <a:ext cx="408" cy="647"/>
            </a:xfrm>
            <a:custGeom>
              <a:avLst/>
              <a:gdLst>
                <a:gd name="T0" fmla="*/ 257 w 326"/>
                <a:gd name="T1" fmla="*/ 70 h 485"/>
                <a:gd name="T2" fmla="*/ 239 w 326"/>
                <a:gd name="T3" fmla="*/ 56 h 485"/>
                <a:gd name="T4" fmla="*/ 242 w 326"/>
                <a:gd name="T5" fmla="*/ 35 h 485"/>
                <a:gd name="T6" fmla="*/ 208 w 326"/>
                <a:gd name="T7" fmla="*/ 20 h 485"/>
                <a:gd name="T8" fmla="*/ 195 w 326"/>
                <a:gd name="T9" fmla="*/ 38 h 485"/>
                <a:gd name="T10" fmla="*/ 193 w 326"/>
                <a:gd name="T11" fmla="*/ 11 h 485"/>
                <a:gd name="T12" fmla="*/ 160 w 326"/>
                <a:gd name="T13" fmla="*/ 10 h 485"/>
                <a:gd name="T14" fmla="*/ 134 w 326"/>
                <a:gd name="T15" fmla="*/ 49 h 485"/>
                <a:gd name="T16" fmla="*/ 124 w 326"/>
                <a:gd name="T17" fmla="*/ 25 h 485"/>
                <a:gd name="T18" fmla="*/ 88 w 326"/>
                <a:gd name="T19" fmla="*/ 34 h 485"/>
                <a:gd name="T20" fmla="*/ 81 w 326"/>
                <a:gd name="T21" fmla="*/ 66 h 485"/>
                <a:gd name="T22" fmla="*/ 75 w 326"/>
                <a:gd name="T23" fmla="*/ 76 h 485"/>
                <a:gd name="T24" fmla="*/ 2 w 326"/>
                <a:gd name="T25" fmla="*/ 226 h 485"/>
                <a:gd name="T26" fmla="*/ 12 w 326"/>
                <a:gd name="T27" fmla="*/ 348 h 485"/>
                <a:gd name="T28" fmla="*/ 12 w 326"/>
                <a:gd name="T29" fmla="*/ 349 h 485"/>
                <a:gd name="T30" fmla="*/ 40 w 326"/>
                <a:gd name="T31" fmla="*/ 392 h 485"/>
                <a:gd name="T32" fmla="*/ 44 w 326"/>
                <a:gd name="T33" fmla="*/ 440 h 485"/>
                <a:gd name="T34" fmla="*/ 41 w 326"/>
                <a:gd name="T35" fmla="*/ 436 h 485"/>
                <a:gd name="T36" fmla="*/ 106 w 326"/>
                <a:gd name="T37" fmla="*/ 479 h 485"/>
                <a:gd name="T38" fmla="*/ 108 w 326"/>
                <a:gd name="T39" fmla="*/ 478 h 485"/>
                <a:gd name="T40" fmla="*/ 108 w 326"/>
                <a:gd name="T41" fmla="*/ 433 h 485"/>
                <a:gd name="T42" fmla="*/ 132 w 326"/>
                <a:gd name="T43" fmla="*/ 323 h 485"/>
                <a:gd name="T44" fmla="*/ 146 w 326"/>
                <a:gd name="T45" fmla="*/ 286 h 485"/>
                <a:gd name="T46" fmla="*/ 146 w 326"/>
                <a:gd name="T47" fmla="*/ 286 h 485"/>
                <a:gd name="T48" fmla="*/ 146 w 326"/>
                <a:gd name="T49" fmla="*/ 285 h 485"/>
                <a:gd name="T50" fmla="*/ 141 w 326"/>
                <a:gd name="T51" fmla="*/ 262 h 485"/>
                <a:gd name="T52" fmla="*/ 139 w 326"/>
                <a:gd name="T53" fmla="*/ 262 h 485"/>
                <a:gd name="T54" fmla="*/ 165 w 326"/>
                <a:gd name="T55" fmla="*/ 163 h 485"/>
                <a:gd name="T56" fmla="*/ 165 w 326"/>
                <a:gd name="T57" fmla="*/ 164 h 485"/>
                <a:gd name="T58" fmla="*/ 199 w 326"/>
                <a:gd name="T59" fmla="*/ 168 h 485"/>
                <a:gd name="T60" fmla="*/ 200 w 326"/>
                <a:gd name="T61" fmla="*/ 168 h 485"/>
                <a:gd name="T62" fmla="*/ 244 w 326"/>
                <a:gd name="T63" fmla="*/ 167 h 485"/>
                <a:gd name="T64" fmla="*/ 326 w 326"/>
                <a:gd name="T65" fmla="*/ 166 h 485"/>
                <a:gd name="T66" fmla="*/ 257 w 326"/>
                <a:gd name="T67" fmla="*/ 70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6"/>
                <a:gd name="T103" fmla="*/ 0 h 485"/>
                <a:gd name="T104" fmla="*/ 326 w 326"/>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6" h="485">
                  <a:moveTo>
                    <a:pt x="257" y="70"/>
                  </a:moveTo>
                  <a:cubicBezTo>
                    <a:pt x="253" y="68"/>
                    <a:pt x="240" y="59"/>
                    <a:pt x="239" y="56"/>
                  </a:cubicBezTo>
                  <a:cubicBezTo>
                    <a:pt x="238" y="54"/>
                    <a:pt x="236" y="48"/>
                    <a:pt x="242" y="35"/>
                  </a:cubicBezTo>
                  <a:cubicBezTo>
                    <a:pt x="247" y="18"/>
                    <a:pt x="219" y="3"/>
                    <a:pt x="208" y="20"/>
                  </a:cubicBezTo>
                  <a:cubicBezTo>
                    <a:pt x="205" y="25"/>
                    <a:pt x="203" y="27"/>
                    <a:pt x="195" y="38"/>
                  </a:cubicBezTo>
                  <a:cubicBezTo>
                    <a:pt x="195" y="38"/>
                    <a:pt x="196" y="15"/>
                    <a:pt x="193" y="11"/>
                  </a:cubicBezTo>
                  <a:cubicBezTo>
                    <a:pt x="184" y="0"/>
                    <a:pt x="166" y="3"/>
                    <a:pt x="160" y="10"/>
                  </a:cubicBezTo>
                  <a:cubicBezTo>
                    <a:pt x="155" y="16"/>
                    <a:pt x="159" y="47"/>
                    <a:pt x="134" y="49"/>
                  </a:cubicBezTo>
                  <a:cubicBezTo>
                    <a:pt x="122" y="48"/>
                    <a:pt x="123" y="34"/>
                    <a:pt x="124" y="25"/>
                  </a:cubicBezTo>
                  <a:cubicBezTo>
                    <a:pt x="124" y="17"/>
                    <a:pt x="91" y="15"/>
                    <a:pt x="88" y="34"/>
                  </a:cubicBezTo>
                  <a:cubicBezTo>
                    <a:pt x="86" y="45"/>
                    <a:pt x="85" y="56"/>
                    <a:pt x="81" y="66"/>
                  </a:cubicBezTo>
                  <a:cubicBezTo>
                    <a:pt x="81" y="69"/>
                    <a:pt x="76" y="75"/>
                    <a:pt x="75" y="76"/>
                  </a:cubicBezTo>
                  <a:cubicBezTo>
                    <a:pt x="8" y="128"/>
                    <a:pt x="2" y="165"/>
                    <a:pt x="2" y="226"/>
                  </a:cubicBezTo>
                  <a:cubicBezTo>
                    <a:pt x="2" y="251"/>
                    <a:pt x="0" y="301"/>
                    <a:pt x="12" y="348"/>
                  </a:cubicBezTo>
                  <a:cubicBezTo>
                    <a:pt x="12" y="349"/>
                    <a:pt x="12" y="349"/>
                    <a:pt x="12" y="349"/>
                  </a:cubicBezTo>
                  <a:cubicBezTo>
                    <a:pt x="20" y="362"/>
                    <a:pt x="27" y="377"/>
                    <a:pt x="40" y="392"/>
                  </a:cubicBezTo>
                  <a:cubicBezTo>
                    <a:pt x="48" y="401"/>
                    <a:pt x="47" y="419"/>
                    <a:pt x="44" y="440"/>
                  </a:cubicBezTo>
                  <a:cubicBezTo>
                    <a:pt x="43" y="439"/>
                    <a:pt x="42" y="438"/>
                    <a:pt x="41" y="436"/>
                  </a:cubicBezTo>
                  <a:cubicBezTo>
                    <a:pt x="62" y="462"/>
                    <a:pt x="95" y="485"/>
                    <a:pt x="106" y="479"/>
                  </a:cubicBezTo>
                  <a:cubicBezTo>
                    <a:pt x="107" y="479"/>
                    <a:pt x="108" y="478"/>
                    <a:pt x="108" y="478"/>
                  </a:cubicBezTo>
                  <a:cubicBezTo>
                    <a:pt x="108" y="433"/>
                    <a:pt x="108" y="433"/>
                    <a:pt x="108" y="433"/>
                  </a:cubicBezTo>
                  <a:cubicBezTo>
                    <a:pt x="109" y="398"/>
                    <a:pt x="116" y="359"/>
                    <a:pt x="132" y="323"/>
                  </a:cubicBezTo>
                  <a:cubicBezTo>
                    <a:pt x="139" y="307"/>
                    <a:pt x="143" y="295"/>
                    <a:pt x="146" y="286"/>
                  </a:cubicBezTo>
                  <a:cubicBezTo>
                    <a:pt x="146" y="286"/>
                    <a:pt x="146" y="286"/>
                    <a:pt x="146" y="286"/>
                  </a:cubicBezTo>
                  <a:cubicBezTo>
                    <a:pt x="146" y="286"/>
                    <a:pt x="146" y="286"/>
                    <a:pt x="146" y="285"/>
                  </a:cubicBezTo>
                  <a:cubicBezTo>
                    <a:pt x="149" y="272"/>
                    <a:pt x="147" y="266"/>
                    <a:pt x="141" y="262"/>
                  </a:cubicBezTo>
                  <a:cubicBezTo>
                    <a:pt x="139" y="262"/>
                    <a:pt x="139" y="262"/>
                    <a:pt x="139" y="262"/>
                  </a:cubicBezTo>
                  <a:cubicBezTo>
                    <a:pt x="125" y="201"/>
                    <a:pt x="145" y="172"/>
                    <a:pt x="165" y="163"/>
                  </a:cubicBezTo>
                  <a:cubicBezTo>
                    <a:pt x="165" y="164"/>
                    <a:pt x="165" y="164"/>
                    <a:pt x="165" y="164"/>
                  </a:cubicBezTo>
                  <a:cubicBezTo>
                    <a:pt x="173" y="167"/>
                    <a:pt x="184" y="168"/>
                    <a:pt x="199" y="168"/>
                  </a:cubicBezTo>
                  <a:cubicBezTo>
                    <a:pt x="200" y="168"/>
                    <a:pt x="200" y="168"/>
                    <a:pt x="200" y="168"/>
                  </a:cubicBezTo>
                  <a:cubicBezTo>
                    <a:pt x="211" y="169"/>
                    <a:pt x="226" y="168"/>
                    <a:pt x="244" y="167"/>
                  </a:cubicBezTo>
                  <a:cubicBezTo>
                    <a:pt x="268" y="165"/>
                    <a:pt x="297" y="165"/>
                    <a:pt x="326" y="166"/>
                  </a:cubicBezTo>
                  <a:cubicBezTo>
                    <a:pt x="315" y="126"/>
                    <a:pt x="293" y="92"/>
                    <a:pt x="257" y="70"/>
                  </a:cubicBezTo>
                  <a:close/>
                </a:path>
              </a:pathLst>
            </a:custGeom>
            <a:noFill/>
            <a:ln w="4763" cap="rnd">
              <a:solidFill>
                <a:srgbClr val="333333"/>
              </a:solidFill>
              <a:prstDash val="solid"/>
              <a:round/>
              <a:headEnd/>
              <a:tailEnd/>
            </a:ln>
          </p:spPr>
          <p:txBody>
            <a:bodyPr/>
            <a:lstStyle/>
            <a:p>
              <a:endParaRPr lang="hu-HU"/>
            </a:p>
          </p:txBody>
        </p:sp>
        <p:sp>
          <p:nvSpPr>
            <p:cNvPr id="37140" name="Freeform 412"/>
            <p:cNvSpPr>
              <a:spLocks/>
            </p:cNvSpPr>
            <p:nvPr/>
          </p:nvSpPr>
          <p:spPr bwMode="auto">
            <a:xfrm>
              <a:off x="4166" y="148"/>
              <a:ext cx="160" cy="347"/>
            </a:xfrm>
            <a:custGeom>
              <a:avLst/>
              <a:gdLst>
                <a:gd name="T0" fmla="*/ 5 w 128"/>
                <a:gd name="T1" fmla="*/ 260 h 260"/>
                <a:gd name="T2" fmla="*/ 32 w 128"/>
                <a:gd name="T3" fmla="*/ 225 h 260"/>
                <a:gd name="T4" fmla="*/ 68 w 128"/>
                <a:gd name="T5" fmla="*/ 207 h 260"/>
                <a:gd name="T6" fmla="*/ 108 w 128"/>
                <a:gd name="T7" fmla="*/ 213 h 260"/>
                <a:gd name="T8" fmla="*/ 113 w 128"/>
                <a:gd name="T9" fmla="*/ 216 h 260"/>
                <a:gd name="T10" fmla="*/ 114 w 128"/>
                <a:gd name="T11" fmla="*/ 218 h 260"/>
                <a:gd name="T12" fmla="*/ 117 w 128"/>
                <a:gd name="T13" fmla="*/ 220 h 260"/>
                <a:gd name="T14" fmla="*/ 119 w 128"/>
                <a:gd name="T15" fmla="*/ 222 h 260"/>
                <a:gd name="T16" fmla="*/ 121 w 128"/>
                <a:gd name="T17" fmla="*/ 224 h 260"/>
                <a:gd name="T18" fmla="*/ 122 w 128"/>
                <a:gd name="T19" fmla="*/ 226 h 260"/>
                <a:gd name="T20" fmla="*/ 126 w 128"/>
                <a:gd name="T21" fmla="*/ 230 h 260"/>
                <a:gd name="T22" fmla="*/ 128 w 128"/>
                <a:gd name="T23" fmla="*/ 226 h 260"/>
                <a:gd name="T24" fmla="*/ 118 w 128"/>
                <a:gd name="T25" fmla="*/ 34 h 260"/>
                <a:gd name="T26" fmla="*/ 117 w 128"/>
                <a:gd name="T27" fmla="*/ 2 h 260"/>
                <a:gd name="T28" fmla="*/ 61 w 128"/>
                <a:gd name="T29" fmla="*/ 14 h 260"/>
                <a:gd name="T30" fmla="*/ 3 w 128"/>
                <a:gd name="T31" fmla="*/ 0 h 260"/>
                <a:gd name="T32" fmla="*/ 3 w 128"/>
                <a:gd name="T33" fmla="*/ 3 h 260"/>
                <a:gd name="T34" fmla="*/ 1 w 128"/>
                <a:gd name="T35" fmla="*/ 31 h 260"/>
                <a:gd name="T36" fmla="*/ 1 w 128"/>
                <a:gd name="T37" fmla="*/ 156 h 260"/>
                <a:gd name="T38" fmla="*/ 5 w 128"/>
                <a:gd name="T39" fmla="*/ 260 h 2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260"/>
                <a:gd name="T62" fmla="*/ 128 w 128"/>
                <a:gd name="T63" fmla="*/ 260 h 2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260">
                  <a:moveTo>
                    <a:pt x="5" y="260"/>
                  </a:moveTo>
                  <a:cubicBezTo>
                    <a:pt x="14" y="241"/>
                    <a:pt x="24" y="233"/>
                    <a:pt x="32" y="225"/>
                  </a:cubicBezTo>
                  <a:cubicBezTo>
                    <a:pt x="42" y="215"/>
                    <a:pt x="55" y="207"/>
                    <a:pt x="68" y="207"/>
                  </a:cubicBezTo>
                  <a:cubicBezTo>
                    <a:pt x="80" y="206"/>
                    <a:pt x="100" y="208"/>
                    <a:pt x="108" y="213"/>
                  </a:cubicBezTo>
                  <a:cubicBezTo>
                    <a:pt x="110" y="214"/>
                    <a:pt x="111" y="215"/>
                    <a:pt x="113" y="216"/>
                  </a:cubicBezTo>
                  <a:cubicBezTo>
                    <a:pt x="113" y="217"/>
                    <a:pt x="114" y="217"/>
                    <a:pt x="114" y="218"/>
                  </a:cubicBezTo>
                  <a:cubicBezTo>
                    <a:pt x="115" y="218"/>
                    <a:pt x="116" y="219"/>
                    <a:pt x="117" y="220"/>
                  </a:cubicBezTo>
                  <a:cubicBezTo>
                    <a:pt x="118" y="221"/>
                    <a:pt x="118" y="221"/>
                    <a:pt x="119" y="222"/>
                  </a:cubicBezTo>
                  <a:cubicBezTo>
                    <a:pt x="119" y="223"/>
                    <a:pt x="120" y="224"/>
                    <a:pt x="121" y="224"/>
                  </a:cubicBezTo>
                  <a:cubicBezTo>
                    <a:pt x="122" y="225"/>
                    <a:pt x="122" y="225"/>
                    <a:pt x="122" y="226"/>
                  </a:cubicBezTo>
                  <a:cubicBezTo>
                    <a:pt x="124" y="227"/>
                    <a:pt x="125" y="229"/>
                    <a:pt x="126" y="230"/>
                  </a:cubicBezTo>
                  <a:cubicBezTo>
                    <a:pt x="128" y="226"/>
                    <a:pt x="128" y="226"/>
                    <a:pt x="128" y="226"/>
                  </a:cubicBezTo>
                  <a:cubicBezTo>
                    <a:pt x="123" y="210"/>
                    <a:pt x="119" y="100"/>
                    <a:pt x="118" y="34"/>
                  </a:cubicBezTo>
                  <a:cubicBezTo>
                    <a:pt x="118" y="14"/>
                    <a:pt x="117" y="10"/>
                    <a:pt x="117" y="2"/>
                  </a:cubicBezTo>
                  <a:cubicBezTo>
                    <a:pt x="113" y="9"/>
                    <a:pt x="89" y="14"/>
                    <a:pt x="61" y="14"/>
                  </a:cubicBezTo>
                  <a:cubicBezTo>
                    <a:pt x="29" y="14"/>
                    <a:pt x="3" y="8"/>
                    <a:pt x="3" y="0"/>
                  </a:cubicBezTo>
                  <a:cubicBezTo>
                    <a:pt x="3" y="0"/>
                    <a:pt x="3" y="2"/>
                    <a:pt x="3" y="3"/>
                  </a:cubicBezTo>
                  <a:cubicBezTo>
                    <a:pt x="2" y="13"/>
                    <a:pt x="1" y="14"/>
                    <a:pt x="1" y="31"/>
                  </a:cubicBezTo>
                  <a:cubicBezTo>
                    <a:pt x="0" y="68"/>
                    <a:pt x="0" y="116"/>
                    <a:pt x="1" y="156"/>
                  </a:cubicBezTo>
                  <a:cubicBezTo>
                    <a:pt x="2" y="186"/>
                    <a:pt x="4" y="233"/>
                    <a:pt x="5" y="260"/>
                  </a:cubicBezTo>
                  <a:close/>
                </a:path>
              </a:pathLst>
            </a:custGeom>
            <a:noFill/>
            <a:ln w="4763" cap="rnd">
              <a:solidFill>
                <a:srgbClr val="333333"/>
              </a:solidFill>
              <a:prstDash val="solid"/>
              <a:round/>
              <a:headEnd/>
              <a:tailEnd/>
            </a:ln>
          </p:spPr>
          <p:txBody>
            <a:bodyPr/>
            <a:lstStyle/>
            <a:p>
              <a:endParaRPr lang="hu-HU"/>
            </a:p>
          </p:txBody>
        </p:sp>
        <p:sp>
          <p:nvSpPr>
            <p:cNvPr id="37141" name="Freeform 413"/>
            <p:cNvSpPr>
              <a:spLocks/>
            </p:cNvSpPr>
            <p:nvPr/>
          </p:nvSpPr>
          <p:spPr bwMode="auto">
            <a:xfrm>
              <a:off x="4169" y="503"/>
              <a:ext cx="1" cy="1"/>
            </a:xfrm>
            <a:custGeom>
              <a:avLst/>
              <a:gdLst>
                <a:gd name="T0" fmla="*/ 1 w 1"/>
                <a:gd name="T1" fmla="*/ 0 h 1"/>
                <a:gd name="T2" fmla="*/ 0 w 1"/>
                <a:gd name="T3" fmla="*/ 0 h 1"/>
                <a:gd name="T4" fmla="*/ 0 w 1"/>
                <a:gd name="T5" fmla="*/ 0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0" y="0"/>
                  </a:cubicBezTo>
                  <a:cubicBezTo>
                    <a:pt x="0" y="0"/>
                    <a:pt x="0" y="0"/>
                    <a:pt x="0" y="0"/>
                  </a:cubicBezTo>
                  <a:cubicBezTo>
                    <a:pt x="1" y="0"/>
                    <a:pt x="1" y="0"/>
                    <a:pt x="1" y="0"/>
                  </a:cubicBezTo>
                  <a:close/>
                </a:path>
              </a:pathLst>
            </a:custGeom>
            <a:noFill/>
            <a:ln w="4763" cap="rnd">
              <a:solidFill>
                <a:srgbClr val="333333"/>
              </a:solidFill>
              <a:prstDash val="solid"/>
              <a:round/>
              <a:headEnd/>
              <a:tailEnd/>
            </a:ln>
          </p:spPr>
          <p:txBody>
            <a:bodyPr/>
            <a:lstStyle/>
            <a:p>
              <a:endParaRPr lang="hu-HU"/>
            </a:p>
          </p:txBody>
        </p:sp>
        <p:sp>
          <p:nvSpPr>
            <p:cNvPr id="37142" name="Freeform 414"/>
            <p:cNvSpPr>
              <a:spLocks/>
            </p:cNvSpPr>
            <p:nvPr/>
          </p:nvSpPr>
          <p:spPr bwMode="auto">
            <a:xfrm>
              <a:off x="4592" y="1193"/>
              <a:ext cx="156" cy="62"/>
            </a:xfrm>
            <a:custGeom>
              <a:avLst/>
              <a:gdLst>
                <a:gd name="T0" fmla="*/ 40 w 125"/>
                <a:gd name="T1" fmla="*/ 9 h 46"/>
                <a:gd name="T2" fmla="*/ 0 w 125"/>
                <a:gd name="T3" fmla="*/ 0 h 46"/>
                <a:gd name="T4" fmla="*/ 0 w 125"/>
                <a:gd name="T5" fmla="*/ 30 h 46"/>
                <a:gd name="T6" fmla="*/ 1 w 125"/>
                <a:gd name="T7" fmla="*/ 35 h 46"/>
                <a:gd name="T8" fmla="*/ 62 w 125"/>
                <a:gd name="T9" fmla="*/ 46 h 46"/>
                <a:gd name="T10" fmla="*/ 123 w 125"/>
                <a:gd name="T11" fmla="*/ 36 h 46"/>
                <a:gd name="T12" fmla="*/ 125 w 125"/>
                <a:gd name="T13" fmla="*/ 33 h 46"/>
                <a:gd name="T14" fmla="*/ 125 w 125"/>
                <a:gd name="T15" fmla="*/ 21 h 46"/>
                <a:gd name="T16" fmla="*/ 40 w 125"/>
                <a:gd name="T17" fmla="*/ 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46"/>
                <a:gd name="T29" fmla="*/ 125 w 12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46">
                  <a:moveTo>
                    <a:pt x="40" y="9"/>
                  </a:moveTo>
                  <a:cubicBezTo>
                    <a:pt x="27" y="6"/>
                    <a:pt x="13" y="3"/>
                    <a:pt x="0" y="0"/>
                  </a:cubicBezTo>
                  <a:cubicBezTo>
                    <a:pt x="0" y="30"/>
                    <a:pt x="0" y="30"/>
                    <a:pt x="0" y="30"/>
                  </a:cubicBezTo>
                  <a:cubicBezTo>
                    <a:pt x="0" y="31"/>
                    <a:pt x="0" y="34"/>
                    <a:pt x="1" y="35"/>
                  </a:cubicBezTo>
                  <a:cubicBezTo>
                    <a:pt x="6" y="41"/>
                    <a:pt x="32" y="46"/>
                    <a:pt x="62" y="46"/>
                  </a:cubicBezTo>
                  <a:cubicBezTo>
                    <a:pt x="91" y="46"/>
                    <a:pt x="116" y="41"/>
                    <a:pt x="123" y="36"/>
                  </a:cubicBezTo>
                  <a:cubicBezTo>
                    <a:pt x="124" y="35"/>
                    <a:pt x="125" y="33"/>
                    <a:pt x="125" y="33"/>
                  </a:cubicBezTo>
                  <a:cubicBezTo>
                    <a:pt x="125" y="21"/>
                    <a:pt x="125" y="21"/>
                    <a:pt x="125" y="21"/>
                  </a:cubicBezTo>
                  <a:cubicBezTo>
                    <a:pt x="101" y="20"/>
                    <a:pt x="73" y="17"/>
                    <a:pt x="40" y="9"/>
                  </a:cubicBezTo>
                  <a:close/>
                </a:path>
              </a:pathLst>
            </a:custGeom>
            <a:noFill/>
            <a:ln w="4763" cap="rnd">
              <a:solidFill>
                <a:srgbClr val="333333"/>
              </a:solidFill>
              <a:prstDash val="solid"/>
              <a:round/>
              <a:headEnd/>
              <a:tailEnd/>
            </a:ln>
          </p:spPr>
          <p:txBody>
            <a:bodyPr/>
            <a:lstStyle/>
            <a:p>
              <a:endParaRPr lang="hu-HU"/>
            </a:p>
          </p:txBody>
        </p:sp>
        <p:sp>
          <p:nvSpPr>
            <p:cNvPr id="37143" name="Freeform 415"/>
            <p:cNvSpPr>
              <a:spLocks/>
            </p:cNvSpPr>
            <p:nvPr/>
          </p:nvSpPr>
          <p:spPr bwMode="auto">
            <a:xfrm>
              <a:off x="4487" y="341"/>
              <a:ext cx="13" cy="38"/>
            </a:xfrm>
            <a:custGeom>
              <a:avLst/>
              <a:gdLst>
                <a:gd name="T0" fmla="*/ 8 w 11"/>
                <a:gd name="T1" fmla="*/ 28 h 28"/>
                <a:gd name="T2" fmla="*/ 8 w 11"/>
                <a:gd name="T3" fmla="*/ 27 h 28"/>
                <a:gd name="T4" fmla="*/ 3 w 11"/>
                <a:gd name="T5" fmla="*/ 4 h 28"/>
                <a:gd name="T6" fmla="*/ 1 w 11"/>
                <a:gd name="T7" fmla="*/ 4 h 28"/>
                <a:gd name="T8" fmla="*/ 8 w 11"/>
                <a:gd name="T9" fmla="*/ 28 h 28"/>
                <a:gd name="T10" fmla="*/ 0 60000 65536"/>
                <a:gd name="T11" fmla="*/ 0 60000 65536"/>
                <a:gd name="T12" fmla="*/ 0 60000 65536"/>
                <a:gd name="T13" fmla="*/ 0 60000 65536"/>
                <a:gd name="T14" fmla="*/ 0 60000 65536"/>
                <a:gd name="T15" fmla="*/ 0 w 11"/>
                <a:gd name="T16" fmla="*/ 0 h 28"/>
                <a:gd name="T17" fmla="*/ 11 w 11"/>
                <a:gd name="T18" fmla="*/ 28 h 28"/>
              </a:gdLst>
              <a:ahLst/>
              <a:cxnLst>
                <a:cxn ang="T10">
                  <a:pos x="T0" y="T1"/>
                </a:cxn>
                <a:cxn ang="T11">
                  <a:pos x="T2" y="T3"/>
                </a:cxn>
                <a:cxn ang="T12">
                  <a:pos x="T4" y="T5"/>
                </a:cxn>
                <a:cxn ang="T13">
                  <a:pos x="T6" y="T7"/>
                </a:cxn>
                <a:cxn ang="T14">
                  <a:pos x="T8" y="T9"/>
                </a:cxn>
              </a:cxnLst>
              <a:rect l="T15" t="T16" r="T17" b="T18"/>
              <a:pathLst>
                <a:path w="11" h="28">
                  <a:moveTo>
                    <a:pt x="8" y="28"/>
                  </a:moveTo>
                  <a:cubicBezTo>
                    <a:pt x="8" y="28"/>
                    <a:pt x="8" y="28"/>
                    <a:pt x="8" y="27"/>
                  </a:cubicBezTo>
                  <a:cubicBezTo>
                    <a:pt x="11" y="14"/>
                    <a:pt x="9" y="8"/>
                    <a:pt x="3" y="4"/>
                  </a:cubicBezTo>
                  <a:cubicBezTo>
                    <a:pt x="1" y="4"/>
                    <a:pt x="1" y="4"/>
                    <a:pt x="1" y="4"/>
                  </a:cubicBezTo>
                  <a:cubicBezTo>
                    <a:pt x="0" y="0"/>
                    <a:pt x="4" y="15"/>
                    <a:pt x="8" y="28"/>
                  </a:cubicBezTo>
                  <a:close/>
                </a:path>
              </a:pathLst>
            </a:custGeom>
            <a:noFill/>
            <a:ln w="4763" cap="rnd">
              <a:solidFill>
                <a:srgbClr val="333333"/>
              </a:solidFill>
              <a:prstDash val="solid"/>
              <a:round/>
              <a:headEnd/>
              <a:tailEnd/>
            </a:ln>
          </p:spPr>
          <p:txBody>
            <a:bodyPr/>
            <a:lstStyle/>
            <a:p>
              <a:endParaRPr lang="hu-HU"/>
            </a:p>
          </p:txBody>
        </p:sp>
        <p:sp>
          <p:nvSpPr>
            <p:cNvPr id="37144" name="Freeform 416"/>
            <p:cNvSpPr>
              <a:spLocks/>
            </p:cNvSpPr>
            <p:nvPr/>
          </p:nvSpPr>
          <p:spPr bwMode="auto">
            <a:xfrm>
              <a:off x="4495" y="336"/>
              <a:ext cx="5" cy="39"/>
            </a:xfrm>
            <a:custGeom>
              <a:avLst/>
              <a:gdLst>
                <a:gd name="T0" fmla="*/ 0 w 4"/>
                <a:gd name="T1" fmla="*/ 0 h 29"/>
                <a:gd name="T2" fmla="*/ 1 w 4"/>
                <a:gd name="T3" fmla="*/ 29 h 29"/>
                <a:gd name="T4" fmla="*/ 0 60000 65536"/>
                <a:gd name="T5" fmla="*/ 0 60000 65536"/>
                <a:gd name="T6" fmla="*/ 0 w 4"/>
                <a:gd name="T7" fmla="*/ 0 h 29"/>
                <a:gd name="T8" fmla="*/ 4 w 4"/>
                <a:gd name="T9" fmla="*/ 29 h 29"/>
              </a:gdLst>
              <a:ahLst/>
              <a:cxnLst>
                <a:cxn ang="T4">
                  <a:pos x="T0" y="T1"/>
                </a:cxn>
                <a:cxn ang="T5">
                  <a:pos x="T2" y="T3"/>
                </a:cxn>
              </a:cxnLst>
              <a:rect l="T6" t="T7" r="T8" b="T9"/>
              <a:pathLst>
                <a:path w="4" h="29">
                  <a:moveTo>
                    <a:pt x="0" y="0"/>
                  </a:moveTo>
                  <a:cubicBezTo>
                    <a:pt x="3" y="4"/>
                    <a:pt x="4" y="19"/>
                    <a:pt x="1" y="29"/>
                  </a:cubicBezTo>
                </a:path>
              </a:pathLst>
            </a:custGeom>
            <a:noFill/>
            <a:ln w="4763" cap="rnd">
              <a:solidFill>
                <a:srgbClr val="333333"/>
              </a:solidFill>
              <a:prstDash val="solid"/>
              <a:round/>
              <a:headEnd/>
              <a:tailEnd/>
            </a:ln>
          </p:spPr>
          <p:txBody>
            <a:bodyPr/>
            <a:lstStyle/>
            <a:p>
              <a:endParaRPr lang="hu-HU"/>
            </a:p>
          </p:txBody>
        </p:sp>
        <p:sp>
          <p:nvSpPr>
            <p:cNvPr id="37145" name="Freeform 417"/>
            <p:cNvSpPr>
              <a:spLocks/>
            </p:cNvSpPr>
            <p:nvPr/>
          </p:nvSpPr>
          <p:spPr bwMode="auto">
            <a:xfrm>
              <a:off x="4233" y="371"/>
              <a:ext cx="801" cy="868"/>
            </a:xfrm>
            <a:custGeom>
              <a:avLst/>
              <a:gdLst>
                <a:gd name="T0" fmla="*/ 587 w 641"/>
                <a:gd name="T1" fmla="*/ 317 h 651"/>
                <a:gd name="T2" fmla="*/ 504 w 641"/>
                <a:gd name="T3" fmla="*/ 160 h 651"/>
                <a:gd name="T4" fmla="*/ 501 w 641"/>
                <a:gd name="T5" fmla="*/ 152 h 651"/>
                <a:gd name="T6" fmla="*/ 501 w 641"/>
                <a:gd name="T7" fmla="*/ 152 h 651"/>
                <a:gd name="T8" fmla="*/ 429 w 641"/>
                <a:gd name="T9" fmla="*/ 42 h 651"/>
                <a:gd name="T10" fmla="*/ 341 w 641"/>
                <a:gd name="T11" fmla="*/ 0 h 651"/>
                <a:gd name="T12" fmla="*/ 341 w 641"/>
                <a:gd name="T13" fmla="*/ 0 h 651"/>
                <a:gd name="T14" fmla="*/ 311 w 641"/>
                <a:gd name="T15" fmla="*/ 46 h 651"/>
                <a:gd name="T16" fmla="*/ 312 w 641"/>
                <a:gd name="T17" fmla="*/ 46 h 651"/>
                <a:gd name="T18" fmla="*/ 423 w 641"/>
                <a:gd name="T19" fmla="*/ 79 h 651"/>
                <a:gd name="T20" fmla="*/ 479 w 641"/>
                <a:gd name="T21" fmla="*/ 170 h 651"/>
                <a:gd name="T22" fmla="*/ 479 w 641"/>
                <a:gd name="T23" fmla="*/ 175 h 651"/>
                <a:gd name="T24" fmla="*/ 511 w 641"/>
                <a:gd name="T25" fmla="*/ 226 h 651"/>
                <a:gd name="T26" fmla="*/ 560 w 641"/>
                <a:gd name="T27" fmla="*/ 335 h 651"/>
                <a:gd name="T28" fmla="*/ 510 w 641"/>
                <a:gd name="T29" fmla="*/ 541 h 651"/>
                <a:gd name="T30" fmla="*/ 509 w 641"/>
                <a:gd name="T31" fmla="*/ 542 h 651"/>
                <a:gd name="T32" fmla="*/ 508 w 641"/>
                <a:gd name="T33" fmla="*/ 542 h 651"/>
                <a:gd name="T34" fmla="*/ 308 w 641"/>
                <a:gd name="T35" fmla="*/ 561 h 651"/>
                <a:gd name="T36" fmla="*/ 59 w 641"/>
                <a:gd name="T37" fmla="*/ 381 h 651"/>
                <a:gd name="T38" fmla="*/ 55 w 641"/>
                <a:gd name="T39" fmla="*/ 373 h 651"/>
                <a:gd name="T40" fmla="*/ 55 w 641"/>
                <a:gd name="T41" fmla="*/ 373 h 651"/>
                <a:gd name="T42" fmla="*/ 57 w 641"/>
                <a:gd name="T43" fmla="*/ 396 h 651"/>
                <a:gd name="T44" fmla="*/ 57 w 641"/>
                <a:gd name="T45" fmla="*/ 399 h 651"/>
                <a:gd name="T46" fmla="*/ 36 w 641"/>
                <a:gd name="T47" fmla="*/ 439 h 651"/>
                <a:gd name="T48" fmla="*/ 36 w 641"/>
                <a:gd name="T49" fmla="*/ 439 h 651"/>
                <a:gd name="T50" fmla="*/ 37 w 641"/>
                <a:gd name="T51" fmla="*/ 469 h 651"/>
                <a:gd name="T52" fmla="*/ 34 w 641"/>
                <a:gd name="T53" fmla="*/ 474 h 651"/>
                <a:gd name="T54" fmla="*/ 0 w 641"/>
                <a:gd name="T55" fmla="*/ 501 h 651"/>
                <a:gd name="T56" fmla="*/ 63 w 641"/>
                <a:gd name="T57" fmla="*/ 547 h 651"/>
                <a:gd name="T58" fmla="*/ 327 w 641"/>
                <a:gd name="T59" fmla="*/ 626 h 651"/>
                <a:gd name="T60" fmla="*/ 537 w 641"/>
                <a:gd name="T61" fmla="*/ 611 h 651"/>
                <a:gd name="T62" fmla="*/ 587 w 641"/>
                <a:gd name="T63" fmla="*/ 317 h 6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651"/>
                <a:gd name="T98" fmla="*/ 641 w 641"/>
                <a:gd name="T99" fmla="*/ 651 h 6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651">
                  <a:moveTo>
                    <a:pt x="587" y="317"/>
                  </a:moveTo>
                  <a:cubicBezTo>
                    <a:pt x="572" y="273"/>
                    <a:pt x="517" y="182"/>
                    <a:pt x="504" y="160"/>
                  </a:cubicBezTo>
                  <a:cubicBezTo>
                    <a:pt x="503" y="157"/>
                    <a:pt x="502" y="155"/>
                    <a:pt x="501" y="152"/>
                  </a:cubicBezTo>
                  <a:cubicBezTo>
                    <a:pt x="501" y="152"/>
                    <a:pt x="501" y="152"/>
                    <a:pt x="501" y="152"/>
                  </a:cubicBezTo>
                  <a:cubicBezTo>
                    <a:pt x="495" y="133"/>
                    <a:pt x="481" y="79"/>
                    <a:pt x="429" y="42"/>
                  </a:cubicBezTo>
                  <a:cubicBezTo>
                    <a:pt x="379" y="5"/>
                    <a:pt x="341" y="0"/>
                    <a:pt x="341" y="0"/>
                  </a:cubicBezTo>
                  <a:cubicBezTo>
                    <a:pt x="341" y="0"/>
                    <a:pt x="341" y="0"/>
                    <a:pt x="341" y="0"/>
                  </a:cubicBezTo>
                  <a:cubicBezTo>
                    <a:pt x="330" y="10"/>
                    <a:pt x="320" y="25"/>
                    <a:pt x="311" y="46"/>
                  </a:cubicBezTo>
                  <a:cubicBezTo>
                    <a:pt x="312" y="46"/>
                    <a:pt x="312" y="46"/>
                    <a:pt x="312" y="46"/>
                  </a:cubicBezTo>
                  <a:cubicBezTo>
                    <a:pt x="327" y="44"/>
                    <a:pt x="374" y="45"/>
                    <a:pt x="423" y="79"/>
                  </a:cubicBezTo>
                  <a:cubicBezTo>
                    <a:pt x="461" y="108"/>
                    <a:pt x="485" y="141"/>
                    <a:pt x="479" y="170"/>
                  </a:cubicBezTo>
                  <a:cubicBezTo>
                    <a:pt x="479" y="175"/>
                    <a:pt x="479" y="175"/>
                    <a:pt x="479" y="175"/>
                  </a:cubicBezTo>
                  <a:cubicBezTo>
                    <a:pt x="477" y="181"/>
                    <a:pt x="500" y="204"/>
                    <a:pt x="511" y="226"/>
                  </a:cubicBezTo>
                  <a:cubicBezTo>
                    <a:pt x="525" y="255"/>
                    <a:pt x="543" y="288"/>
                    <a:pt x="560" y="335"/>
                  </a:cubicBezTo>
                  <a:cubicBezTo>
                    <a:pt x="592" y="426"/>
                    <a:pt x="569" y="496"/>
                    <a:pt x="510" y="541"/>
                  </a:cubicBezTo>
                  <a:cubicBezTo>
                    <a:pt x="509" y="542"/>
                    <a:pt x="509" y="542"/>
                    <a:pt x="509" y="542"/>
                  </a:cubicBezTo>
                  <a:cubicBezTo>
                    <a:pt x="508" y="542"/>
                    <a:pt x="508" y="542"/>
                    <a:pt x="508" y="542"/>
                  </a:cubicBezTo>
                  <a:cubicBezTo>
                    <a:pt x="484" y="555"/>
                    <a:pt x="455" y="597"/>
                    <a:pt x="308" y="561"/>
                  </a:cubicBezTo>
                  <a:cubicBezTo>
                    <a:pt x="163" y="525"/>
                    <a:pt x="78" y="416"/>
                    <a:pt x="59" y="381"/>
                  </a:cubicBezTo>
                  <a:cubicBezTo>
                    <a:pt x="58" y="378"/>
                    <a:pt x="56" y="375"/>
                    <a:pt x="55" y="373"/>
                  </a:cubicBezTo>
                  <a:cubicBezTo>
                    <a:pt x="55" y="373"/>
                    <a:pt x="55" y="373"/>
                    <a:pt x="55" y="373"/>
                  </a:cubicBezTo>
                  <a:cubicBezTo>
                    <a:pt x="57" y="378"/>
                    <a:pt x="58" y="386"/>
                    <a:pt x="57" y="396"/>
                  </a:cubicBezTo>
                  <a:cubicBezTo>
                    <a:pt x="57" y="399"/>
                    <a:pt x="57" y="399"/>
                    <a:pt x="57" y="399"/>
                  </a:cubicBezTo>
                  <a:cubicBezTo>
                    <a:pt x="55" y="422"/>
                    <a:pt x="42" y="438"/>
                    <a:pt x="36" y="439"/>
                  </a:cubicBezTo>
                  <a:cubicBezTo>
                    <a:pt x="36" y="439"/>
                    <a:pt x="36" y="439"/>
                    <a:pt x="36" y="439"/>
                  </a:cubicBezTo>
                  <a:cubicBezTo>
                    <a:pt x="41" y="447"/>
                    <a:pt x="44" y="458"/>
                    <a:pt x="37" y="469"/>
                  </a:cubicBezTo>
                  <a:cubicBezTo>
                    <a:pt x="34" y="474"/>
                    <a:pt x="34" y="474"/>
                    <a:pt x="34" y="474"/>
                  </a:cubicBezTo>
                  <a:cubicBezTo>
                    <a:pt x="26" y="487"/>
                    <a:pt x="14" y="498"/>
                    <a:pt x="0" y="501"/>
                  </a:cubicBezTo>
                  <a:cubicBezTo>
                    <a:pt x="21" y="523"/>
                    <a:pt x="43" y="538"/>
                    <a:pt x="63" y="547"/>
                  </a:cubicBezTo>
                  <a:cubicBezTo>
                    <a:pt x="130" y="578"/>
                    <a:pt x="222" y="602"/>
                    <a:pt x="327" y="626"/>
                  </a:cubicBezTo>
                  <a:cubicBezTo>
                    <a:pt x="433" y="651"/>
                    <a:pt x="489" y="633"/>
                    <a:pt x="537" y="611"/>
                  </a:cubicBezTo>
                  <a:cubicBezTo>
                    <a:pt x="610" y="578"/>
                    <a:pt x="641" y="472"/>
                    <a:pt x="587" y="317"/>
                  </a:cubicBezTo>
                  <a:close/>
                </a:path>
              </a:pathLst>
            </a:custGeom>
            <a:noFill/>
            <a:ln w="4763" cap="rnd">
              <a:solidFill>
                <a:srgbClr val="333333"/>
              </a:solidFill>
              <a:prstDash val="solid"/>
              <a:round/>
              <a:headEnd/>
              <a:tailEnd/>
            </a:ln>
          </p:spPr>
          <p:txBody>
            <a:bodyPr/>
            <a:lstStyle/>
            <a:p>
              <a:endParaRPr lang="hu-HU"/>
            </a:p>
          </p:txBody>
        </p:sp>
        <p:sp>
          <p:nvSpPr>
            <p:cNvPr id="37146" name="Oval 418"/>
            <p:cNvSpPr>
              <a:spLocks noChangeArrowheads="1"/>
            </p:cNvSpPr>
            <p:nvPr/>
          </p:nvSpPr>
          <p:spPr bwMode="auto">
            <a:xfrm>
              <a:off x="4195" y="140"/>
              <a:ext cx="94" cy="17"/>
            </a:xfrm>
            <a:prstGeom prst="ellipse">
              <a:avLst/>
            </a:prstGeom>
            <a:noFill/>
            <a:ln w="4763" cap="rnd">
              <a:solidFill>
                <a:srgbClr val="333333"/>
              </a:solidFill>
              <a:round/>
              <a:headEnd/>
              <a:tailEnd/>
            </a:ln>
          </p:spPr>
          <p:txBody>
            <a:bodyPr/>
            <a:lstStyle/>
            <a:p>
              <a:endParaRPr lang="hu-HU"/>
            </a:p>
          </p:txBody>
        </p:sp>
        <p:sp>
          <p:nvSpPr>
            <p:cNvPr id="37147" name="Freeform 419"/>
            <p:cNvSpPr>
              <a:spLocks/>
            </p:cNvSpPr>
            <p:nvPr/>
          </p:nvSpPr>
          <p:spPr bwMode="auto">
            <a:xfrm>
              <a:off x="4504" y="517"/>
              <a:ext cx="58" cy="19"/>
            </a:xfrm>
            <a:custGeom>
              <a:avLst/>
              <a:gdLst>
                <a:gd name="T0" fmla="*/ 0 w 46"/>
                <a:gd name="T1" fmla="*/ 0 h 14"/>
                <a:gd name="T2" fmla="*/ 46 w 46"/>
                <a:gd name="T3" fmla="*/ 10 h 14"/>
                <a:gd name="T4" fmla="*/ 0 w 46"/>
                <a:gd name="T5" fmla="*/ 0 h 14"/>
                <a:gd name="T6" fmla="*/ 0 60000 65536"/>
                <a:gd name="T7" fmla="*/ 0 60000 65536"/>
                <a:gd name="T8" fmla="*/ 0 60000 65536"/>
                <a:gd name="T9" fmla="*/ 0 w 46"/>
                <a:gd name="T10" fmla="*/ 0 h 14"/>
                <a:gd name="T11" fmla="*/ 46 w 46"/>
                <a:gd name="T12" fmla="*/ 14 h 14"/>
              </a:gdLst>
              <a:ahLst/>
              <a:cxnLst>
                <a:cxn ang="T6">
                  <a:pos x="T0" y="T1"/>
                </a:cxn>
                <a:cxn ang="T7">
                  <a:pos x="T2" y="T3"/>
                </a:cxn>
                <a:cxn ang="T8">
                  <a:pos x="T4" y="T5"/>
                </a:cxn>
              </a:cxnLst>
              <a:rect l="T9" t="T10" r="T11" b="T12"/>
              <a:pathLst>
                <a:path w="46" h="14">
                  <a:moveTo>
                    <a:pt x="0" y="0"/>
                  </a:moveTo>
                  <a:cubicBezTo>
                    <a:pt x="5" y="5"/>
                    <a:pt x="27" y="14"/>
                    <a:pt x="46" y="10"/>
                  </a:cubicBezTo>
                  <a:cubicBezTo>
                    <a:pt x="34" y="14"/>
                    <a:pt x="12" y="14"/>
                    <a:pt x="0" y="0"/>
                  </a:cubicBezTo>
                  <a:close/>
                </a:path>
              </a:pathLst>
            </a:custGeom>
            <a:solidFill>
              <a:srgbClr val="FFFFFF"/>
            </a:solidFill>
            <a:ln w="9525">
              <a:noFill/>
              <a:round/>
              <a:headEnd/>
              <a:tailEnd/>
            </a:ln>
          </p:spPr>
          <p:txBody>
            <a:bodyPr/>
            <a:lstStyle/>
            <a:p>
              <a:endParaRPr lang="hu-HU"/>
            </a:p>
          </p:txBody>
        </p:sp>
        <p:sp>
          <p:nvSpPr>
            <p:cNvPr id="37148" name="Freeform 420"/>
            <p:cNvSpPr>
              <a:spLocks/>
            </p:cNvSpPr>
            <p:nvPr/>
          </p:nvSpPr>
          <p:spPr bwMode="auto">
            <a:xfrm>
              <a:off x="4220" y="501"/>
              <a:ext cx="482" cy="584"/>
            </a:xfrm>
            <a:custGeom>
              <a:avLst/>
              <a:gdLst>
                <a:gd name="T0" fmla="*/ 278 w 385"/>
                <a:gd name="T1" fmla="*/ 97 h 438"/>
                <a:gd name="T2" fmla="*/ 288 w 385"/>
                <a:gd name="T3" fmla="*/ 190 h 438"/>
                <a:gd name="T4" fmla="*/ 307 w 385"/>
                <a:gd name="T5" fmla="*/ 279 h 438"/>
                <a:gd name="T6" fmla="*/ 347 w 385"/>
                <a:gd name="T7" fmla="*/ 358 h 438"/>
                <a:gd name="T8" fmla="*/ 369 w 385"/>
                <a:gd name="T9" fmla="*/ 389 h 438"/>
                <a:gd name="T10" fmla="*/ 380 w 385"/>
                <a:gd name="T11" fmla="*/ 436 h 438"/>
                <a:gd name="T12" fmla="*/ 339 w 385"/>
                <a:gd name="T13" fmla="*/ 423 h 438"/>
                <a:gd name="T14" fmla="*/ 316 w 385"/>
                <a:gd name="T15" fmla="*/ 403 h 438"/>
                <a:gd name="T16" fmla="*/ 290 w 385"/>
                <a:gd name="T17" fmla="*/ 396 h 438"/>
                <a:gd name="T18" fmla="*/ 266 w 385"/>
                <a:gd name="T19" fmla="*/ 398 h 438"/>
                <a:gd name="T20" fmla="*/ 248 w 385"/>
                <a:gd name="T21" fmla="*/ 375 h 438"/>
                <a:gd name="T22" fmla="*/ 215 w 385"/>
                <a:gd name="T23" fmla="*/ 355 h 438"/>
                <a:gd name="T24" fmla="*/ 199 w 385"/>
                <a:gd name="T25" fmla="*/ 329 h 438"/>
                <a:gd name="T26" fmla="*/ 174 w 385"/>
                <a:gd name="T27" fmla="*/ 324 h 438"/>
                <a:gd name="T28" fmla="*/ 153 w 385"/>
                <a:gd name="T29" fmla="*/ 298 h 438"/>
                <a:gd name="T30" fmla="*/ 126 w 385"/>
                <a:gd name="T31" fmla="*/ 294 h 438"/>
                <a:gd name="T32" fmla="*/ 118 w 385"/>
                <a:gd name="T33" fmla="*/ 270 h 438"/>
                <a:gd name="T34" fmla="*/ 96 w 385"/>
                <a:gd name="T35" fmla="*/ 240 h 438"/>
                <a:gd name="T36" fmla="*/ 74 w 385"/>
                <a:gd name="T37" fmla="*/ 210 h 438"/>
                <a:gd name="T38" fmla="*/ 149 w 385"/>
                <a:gd name="T39" fmla="*/ 229 h 438"/>
                <a:gd name="T40" fmla="*/ 50 w 385"/>
                <a:gd name="T41" fmla="*/ 189 h 438"/>
                <a:gd name="T42" fmla="*/ 22 w 385"/>
                <a:gd name="T43" fmla="*/ 154 h 438"/>
                <a:gd name="T44" fmla="*/ 14 w 385"/>
                <a:gd name="T45" fmla="*/ 132 h 438"/>
                <a:gd name="T46" fmla="*/ 5 w 385"/>
                <a:gd name="T47" fmla="*/ 106 h 438"/>
                <a:gd name="T48" fmla="*/ 1 w 385"/>
                <a:gd name="T49" fmla="*/ 73 h 438"/>
                <a:gd name="T50" fmla="*/ 48 w 385"/>
                <a:gd name="T51" fmla="*/ 44 h 438"/>
                <a:gd name="T52" fmla="*/ 117 w 385"/>
                <a:gd name="T53" fmla="*/ 90 h 438"/>
                <a:gd name="T54" fmla="*/ 134 w 385"/>
                <a:gd name="T55" fmla="*/ 113 h 438"/>
                <a:gd name="T56" fmla="*/ 159 w 385"/>
                <a:gd name="T57" fmla="*/ 176 h 438"/>
                <a:gd name="T58" fmla="*/ 171 w 385"/>
                <a:gd name="T59" fmla="*/ 152 h 438"/>
                <a:gd name="T60" fmla="*/ 184 w 385"/>
                <a:gd name="T61" fmla="*/ 119 h 438"/>
                <a:gd name="T62" fmla="*/ 202 w 385"/>
                <a:gd name="T63" fmla="*/ 90 h 438"/>
                <a:gd name="T64" fmla="*/ 241 w 385"/>
                <a:gd name="T65" fmla="*/ 60 h 438"/>
                <a:gd name="T66" fmla="*/ 209 w 385"/>
                <a:gd name="T67" fmla="*/ 61 h 438"/>
                <a:gd name="T68" fmla="*/ 210 w 385"/>
                <a:gd name="T69" fmla="*/ 41 h 438"/>
                <a:gd name="T70" fmla="*/ 252 w 385"/>
                <a:gd name="T71" fmla="*/ 3 h 438"/>
                <a:gd name="T72" fmla="*/ 280 w 385"/>
                <a:gd name="T73" fmla="*/ 43 h 438"/>
                <a:gd name="T74" fmla="*/ 280 w 385"/>
                <a:gd name="T75" fmla="*/ 69 h 438"/>
                <a:gd name="T76" fmla="*/ 268 w 385"/>
                <a:gd name="T77" fmla="*/ 85 h 4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5"/>
                <a:gd name="T118" fmla="*/ 0 h 438"/>
                <a:gd name="T119" fmla="*/ 385 w 385"/>
                <a:gd name="T120" fmla="*/ 438 h 4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5" h="438">
                  <a:moveTo>
                    <a:pt x="268" y="85"/>
                  </a:moveTo>
                  <a:cubicBezTo>
                    <a:pt x="275" y="87"/>
                    <a:pt x="278" y="94"/>
                    <a:pt x="278" y="97"/>
                  </a:cubicBezTo>
                  <a:cubicBezTo>
                    <a:pt x="277" y="115"/>
                    <a:pt x="274" y="142"/>
                    <a:pt x="279" y="154"/>
                  </a:cubicBezTo>
                  <a:cubicBezTo>
                    <a:pt x="285" y="169"/>
                    <a:pt x="285" y="178"/>
                    <a:pt x="288" y="190"/>
                  </a:cubicBezTo>
                  <a:cubicBezTo>
                    <a:pt x="291" y="202"/>
                    <a:pt x="288" y="234"/>
                    <a:pt x="294" y="249"/>
                  </a:cubicBezTo>
                  <a:cubicBezTo>
                    <a:pt x="301" y="263"/>
                    <a:pt x="303" y="271"/>
                    <a:pt x="307" y="279"/>
                  </a:cubicBezTo>
                  <a:cubicBezTo>
                    <a:pt x="311" y="287"/>
                    <a:pt x="319" y="317"/>
                    <a:pt x="330" y="329"/>
                  </a:cubicBezTo>
                  <a:cubicBezTo>
                    <a:pt x="340" y="342"/>
                    <a:pt x="340" y="352"/>
                    <a:pt x="347" y="358"/>
                  </a:cubicBezTo>
                  <a:cubicBezTo>
                    <a:pt x="355" y="365"/>
                    <a:pt x="351" y="372"/>
                    <a:pt x="357" y="378"/>
                  </a:cubicBezTo>
                  <a:cubicBezTo>
                    <a:pt x="362" y="384"/>
                    <a:pt x="365" y="385"/>
                    <a:pt x="369" y="389"/>
                  </a:cubicBezTo>
                  <a:cubicBezTo>
                    <a:pt x="373" y="394"/>
                    <a:pt x="383" y="403"/>
                    <a:pt x="380" y="410"/>
                  </a:cubicBezTo>
                  <a:cubicBezTo>
                    <a:pt x="376" y="416"/>
                    <a:pt x="385" y="434"/>
                    <a:pt x="380" y="436"/>
                  </a:cubicBezTo>
                  <a:cubicBezTo>
                    <a:pt x="374" y="438"/>
                    <a:pt x="375" y="433"/>
                    <a:pt x="365" y="430"/>
                  </a:cubicBezTo>
                  <a:cubicBezTo>
                    <a:pt x="355" y="427"/>
                    <a:pt x="344" y="421"/>
                    <a:pt x="339" y="423"/>
                  </a:cubicBezTo>
                  <a:cubicBezTo>
                    <a:pt x="334" y="425"/>
                    <a:pt x="319" y="419"/>
                    <a:pt x="320" y="413"/>
                  </a:cubicBezTo>
                  <a:cubicBezTo>
                    <a:pt x="321" y="406"/>
                    <a:pt x="316" y="403"/>
                    <a:pt x="316" y="403"/>
                  </a:cubicBezTo>
                  <a:cubicBezTo>
                    <a:pt x="316" y="403"/>
                    <a:pt x="307" y="397"/>
                    <a:pt x="304" y="397"/>
                  </a:cubicBezTo>
                  <a:cubicBezTo>
                    <a:pt x="301" y="397"/>
                    <a:pt x="296" y="394"/>
                    <a:pt x="290" y="396"/>
                  </a:cubicBezTo>
                  <a:cubicBezTo>
                    <a:pt x="284" y="398"/>
                    <a:pt x="280" y="405"/>
                    <a:pt x="277" y="404"/>
                  </a:cubicBezTo>
                  <a:cubicBezTo>
                    <a:pt x="274" y="403"/>
                    <a:pt x="269" y="402"/>
                    <a:pt x="266" y="398"/>
                  </a:cubicBezTo>
                  <a:cubicBezTo>
                    <a:pt x="263" y="394"/>
                    <a:pt x="266" y="390"/>
                    <a:pt x="259" y="385"/>
                  </a:cubicBezTo>
                  <a:cubicBezTo>
                    <a:pt x="252" y="381"/>
                    <a:pt x="259" y="373"/>
                    <a:pt x="248" y="375"/>
                  </a:cubicBezTo>
                  <a:cubicBezTo>
                    <a:pt x="236" y="377"/>
                    <a:pt x="237" y="384"/>
                    <a:pt x="228" y="374"/>
                  </a:cubicBezTo>
                  <a:cubicBezTo>
                    <a:pt x="219" y="364"/>
                    <a:pt x="219" y="357"/>
                    <a:pt x="215" y="355"/>
                  </a:cubicBezTo>
                  <a:cubicBezTo>
                    <a:pt x="212" y="352"/>
                    <a:pt x="215" y="345"/>
                    <a:pt x="210" y="341"/>
                  </a:cubicBezTo>
                  <a:cubicBezTo>
                    <a:pt x="205" y="337"/>
                    <a:pt x="205" y="329"/>
                    <a:pt x="199" y="329"/>
                  </a:cubicBezTo>
                  <a:cubicBezTo>
                    <a:pt x="193" y="329"/>
                    <a:pt x="183" y="327"/>
                    <a:pt x="183" y="327"/>
                  </a:cubicBezTo>
                  <a:cubicBezTo>
                    <a:pt x="183" y="327"/>
                    <a:pt x="184" y="328"/>
                    <a:pt x="174" y="324"/>
                  </a:cubicBezTo>
                  <a:cubicBezTo>
                    <a:pt x="164" y="321"/>
                    <a:pt x="169" y="332"/>
                    <a:pt x="164" y="321"/>
                  </a:cubicBezTo>
                  <a:cubicBezTo>
                    <a:pt x="158" y="309"/>
                    <a:pt x="161" y="298"/>
                    <a:pt x="153" y="298"/>
                  </a:cubicBezTo>
                  <a:cubicBezTo>
                    <a:pt x="145" y="298"/>
                    <a:pt x="138" y="299"/>
                    <a:pt x="138" y="299"/>
                  </a:cubicBezTo>
                  <a:cubicBezTo>
                    <a:pt x="126" y="294"/>
                    <a:pt x="126" y="294"/>
                    <a:pt x="126" y="294"/>
                  </a:cubicBezTo>
                  <a:cubicBezTo>
                    <a:pt x="126" y="294"/>
                    <a:pt x="125" y="290"/>
                    <a:pt x="122" y="285"/>
                  </a:cubicBezTo>
                  <a:cubicBezTo>
                    <a:pt x="119" y="280"/>
                    <a:pt x="123" y="278"/>
                    <a:pt x="118" y="270"/>
                  </a:cubicBezTo>
                  <a:cubicBezTo>
                    <a:pt x="113" y="263"/>
                    <a:pt x="113" y="260"/>
                    <a:pt x="105" y="255"/>
                  </a:cubicBezTo>
                  <a:cubicBezTo>
                    <a:pt x="98" y="250"/>
                    <a:pt x="99" y="243"/>
                    <a:pt x="96" y="240"/>
                  </a:cubicBezTo>
                  <a:cubicBezTo>
                    <a:pt x="93" y="237"/>
                    <a:pt x="94" y="233"/>
                    <a:pt x="91" y="229"/>
                  </a:cubicBezTo>
                  <a:cubicBezTo>
                    <a:pt x="89" y="226"/>
                    <a:pt x="77" y="217"/>
                    <a:pt x="74" y="210"/>
                  </a:cubicBezTo>
                  <a:cubicBezTo>
                    <a:pt x="72" y="204"/>
                    <a:pt x="78" y="200"/>
                    <a:pt x="85" y="201"/>
                  </a:cubicBezTo>
                  <a:cubicBezTo>
                    <a:pt x="109" y="202"/>
                    <a:pt x="130" y="220"/>
                    <a:pt x="149" y="229"/>
                  </a:cubicBezTo>
                  <a:cubicBezTo>
                    <a:pt x="149" y="229"/>
                    <a:pt x="133" y="213"/>
                    <a:pt x="102" y="196"/>
                  </a:cubicBezTo>
                  <a:cubicBezTo>
                    <a:pt x="67" y="177"/>
                    <a:pt x="55" y="191"/>
                    <a:pt x="50" y="189"/>
                  </a:cubicBezTo>
                  <a:cubicBezTo>
                    <a:pt x="45" y="187"/>
                    <a:pt x="44" y="185"/>
                    <a:pt x="38" y="177"/>
                  </a:cubicBezTo>
                  <a:cubicBezTo>
                    <a:pt x="31" y="169"/>
                    <a:pt x="26" y="161"/>
                    <a:pt x="22" y="154"/>
                  </a:cubicBezTo>
                  <a:cubicBezTo>
                    <a:pt x="18" y="147"/>
                    <a:pt x="21" y="149"/>
                    <a:pt x="19" y="143"/>
                  </a:cubicBezTo>
                  <a:cubicBezTo>
                    <a:pt x="17" y="137"/>
                    <a:pt x="18" y="137"/>
                    <a:pt x="14" y="132"/>
                  </a:cubicBezTo>
                  <a:cubicBezTo>
                    <a:pt x="10" y="126"/>
                    <a:pt x="8" y="126"/>
                    <a:pt x="8" y="118"/>
                  </a:cubicBezTo>
                  <a:cubicBezTo>
                    <a:pt x="8" y="110"/>
                    <a:pt x="11" y="112"/>
                    <a:pt x="5" y="106"/>
                  </a:cubicBezTo>
                  <a:cubicBezTo>
                    <a:pt x="0" y="99"/>
                    <a:pt x="3" y="95"/>
                    <a:pt x="3" y="89"/>
                  </a:cubicBezTo>
                  <a:cubicBezTo>
                    <a:pt x="3" y="83"/>
                    <a:pt x="2" y="80"/>
                    <a:pt x="1" y="73"/>
                  </a:cubicBezTo>
                  <a:cubicBezTo>
                    <a:pt x="5" y="63"/>
                    <a:pt x="8" y="58"/>
                    <a:pt x="17" y="52"/>
                  </a:cubicBezTo>
                  <a:cubicBezTo>
                    <a:pt x="24" y="49"/>
                    <a:pt x="40" y="45"/>
                    <a:pt x="48" y="44"/>
                  </a:cubicBezTo>
                  <a:cubicBezTo>
                    <a:pt x="58" y="42"/>
                    <a:pt x="78" y="43"/>
                    <a:pt x="83" y="45"/>
                  </a:cubicBezTo>
                  <a:cubicBezTo>
                    <a:pt x="102" y="52"/>
                    <a:pt x="104" y="77"/>
                    <a:pt x="117" y="90"/>
                  </a:cubicBezTo>
                  <a:cubicBezTo>
                    <a:pt x="121" y="94"/>
                    <a:pt x="125" y="95"/>
                    <a:pt x="127" y="100"/>
                  </a:cubicBezTo>
                  <a:cubicBezTo>
                    <a:pt x="130" y="104"/>
                    <a:pt x="131" y="109"/>
                    <a:pt x="134" y="113"/>
                  </a:cubicBezTo>
                  <a:cubicBezTo>
                    <a:pt x="139" y="119"/>
                    <a:pt x="158" y="119"/>
                    <a:pt x="156" y="129"/>
                  </a:cubicBezTo>
                  <a:cubicBezTo>
                    <a:pt x="159" y="140"/>
                    <a:pt x="151" y="155"/>
                    <a:pt x="159" y="176"/>
                  </a:cubicBezTo>
                  <a:cubicBezTo>
                    <a:pt x="168" y="198"/>
                    <a:pt x="181" y="206"/>
                    <a:pt x="181" y="206"/>
                  </a:cubicBezTo>
                  <a:cubicBezTo>
                    <a:pt x="173" y="181"/>
                    <a:pt x="159" y="168"/>
                    <a:pt x="171" y="152"/>
                  </a:cubicBezTo>
                  <a:cubicBezTo>
                    <a:pt x="182" y="137"/>
                    <a:pt x="181" y="132"/>
                    <a:pt x="181" y="132"/>
                  </a:cubicBezTo>
                  <a:cubicBezTo>
                    <a:pt x="182" y="129"/>
                    <a:pt x="182" y="122"/>
                    <a:pt x="184" y="119"/>
                  </a:cubicBezTo>
                  <a:cubicBezTo>
                    <a:pt x="186" y="115"/>
                    <a:pt x="192" y="116"/>
                    <a:pt x="195" y="112"/>
                  </a:cubicBezTo>
                  <a:cubicBezTo>
                    <a:pt x="200" y="104"/>
                    <a:pt x="195" y="97"/>
                    <a:pt x="202" y="90"/>
                  </a:cubicBezTo>
                  <a:cubicBezTo>
                    <a:pt x="201" y="91"/>
                    <a:pt x="201" y="91"/>
                    <a:pt x="201" y="91"/>
                  </a:cubicBezTo>
                  <a:cubicBezTo>
                    <a:pt x="213" y="85"/>
                    <a:pt x="241" y="70"/>
                    <a:pt x="241" y="60"/>
                  </a:cubicBezTo>
                  <a:cubicBezTo>
                    <a:pt x="233" y="75"/>
                    <a:pt x="213" y="73"/>
                    <a:pt x="208" y="68"/>
                  </a:cubicBezTo>
                  <a:cubicBezTo>
                    <a:pt x="205" y="67"/>
                    <a:pt x="209" y="61"/>
                    <a:pt x="209" y="61"/>
                  </a:cubicBezTo>
                  <a:cubicBezTo>
                    <a:pt x="207" y="58"/>
                    <a:pt x="212" y="55"/>
                    <a:pt x="211" y="52"/>
                  </a:cubicBezTo>
                  <a:cubicBezTo>
                    <a:pt x="210" y="50"/>
                    <a:pt x="210" y="46"/>
                    <a:pt x="210" y="41"/>
                  </a:cubicBezTo>
                  <a:cubicBezTo>
                    <a:pt x="211" y="28"/>
                    <a:pt x="213" y="13"/>
                    <a:pt x="215" y="7"/>
                  </a:cubicBezTo>
                  <a:cubicBezTo>
                    <a:pt x="225" y="2"/>
                    <a:pt x="238" y="0"/>
                    <a:pt x="252" y="3"/>
                  </a:cubicBezTo>
                  <a:cubicBezTo>
                    <a:pt x="265" y="5"/>
                    <a:pt x="276" y="11"/>
                    <a:pt x="282" y="19"/>
                  </a:cubicBezTo>
                  <a:cubicBezTo>
                    <a:pt x="281" y="25"/>
                    <a:pt x="280" y="33"/>
                    <a:pt x="280" y="43"/>
                  </a:cubicBezTo>
                  <a:cubicBezTo>
                    <a:pt x="278" y="45"/>
                    <a:pt x="282" y="50"/>
                    <a:pt x="280" y="55"/>
                  </a:cubicBezTo>
                  <a:cubicBezTo>
                    <a:pt x="278" y="60"/>
                    <a:pt x="281" y="60"/>
                    <a:pt x="280" y="69"/>
                  </a:cubicBezTo>
                  <a:cubicBezTo>
                    <a:pt x="279" y="78"/>
                    <a:pt x="246" y="74"/>
                    <a:pt x="242" y="60"/>
                  </a:cubicBezTo>
                  <a:cubicBezTo>
                    <a:pt x="241" y="71"/>
                    <a:pt x="254" y="80"/>
                    <a:pt x="268" y="85"/>
                  </a:cubicBezTo>
                  <a:close/>
                </a:path>
              </a:pathLst>
            </a:custGeom>
            <a:noFill/>
            <a:ln w="4763" cap="rnd">
              <a:solidFill>
                <a:srgbClr val="000000"/>
              </a:solidFill>
              <a:prstDash val="solid"/>
              <a:round/>
              <a:headEnd/>
              <a:tailEnd/>
            </a:ln>
          </p:spPr>
          <p:txBody>
            <a:bodyPr/>
            <a:lstStyle/>
            <a:p>
              <a:endParaRPr lang="hu-HU"/>
            </a:p>
          </p:txBody>
        </p:sp>
        <p:sp>
          <p:nvSpPr>
            <p:cNvPr id="37149" name="Freeform 421"/>
            <p:cNvSpPr>
              <a:spLocks/>
            </p:cNvSpPr>
            <p:nvPr/>
          </p:nvSpPr>
          <p:spPr bwMode="auto">
            <a:xfrm>
              <a:off x="4200" y="472"/>
              <a:ext cx="773" cy="695"/>
            </a:xfrm>
            <a:custGeom>
              <a:avLst/>
              <a:gdLst>
                <a:gd name="T0" fmla="*/ 330 w 618"/>
                <a:gd name="T1" fmla="*/ 3 h 521"/>
                <a:gd name="T2" fmla="*/ 343 w 618"/>
                <a:gd name="T3" fmla="*/ 2 h 521"/>
                <a:gd name="T4" fmla="*/ 362 w 618"/>
                <a:gd name="T5" fmla="*/ 5 h 521"/>
                <a:gd name="T6" fmla="*/ 388 w 618"/>
                <a:gd name="T7" fmla="*/ 13 h 521"/>
                <a:gd name="T8" fmla="*/ 412 w 618"/>
                <a:gd name="T9" fmla="*/ 18 h 521"/>
                <a:gd name="T10" fmla="*/ 443 w 618"/>
                <a:gd name="T11" fmla="*/ 31 h 521"/>
                <a:gd name="T12" fmla="*/ 458 w 618"/>
                <a:gd name="T13" fmla="*/ 42 h 521"/>
                <a:gd name="T14" fmla="*/ 473 w 618"/>
                <a:gd name="T15" fmla="*/ 69 h 521"/>
                <a:gd name="T16" fmla="*/ 471 w 618"/>
                <a:gd name="T17" fmla="*/ 103 h 521"/>
                <a:gd name="T18" fmla="*/ 474 w 618"/>
                <a:gd name="T19" fmla="*/ 123 h 521"/>
                <a:gd name="T20" fmla="*/ 493 w 618"/>
                <a:gd name="T21" fmla="*/ 124 h 521"/>
                <a:gd name="T22" fmla="*/ 497 w 618"/>
                <a:gd name="T23" fmla="*/ 173 h 521"/>
                <a:gd name="T24" fmla="*/ 500 w 618"/>
                <a:gd name="T25" fmla="*/ 204 h 521"/>
                <a:gd name="T26" fmla="*/ 506 w 618"/>
                <a:gd name="T27" fmla="*/ 240 h 521"/>
                <a:gd name="T28" fmla="*/ 503 w 618"/>
                <a:gd name="T29" fmla="*/ 265 h 521"/>
                <a:gd name="T30" fmla="*/ 484 w 618"/>
                <a:gd name="T31" fmla="*/ 275 h 521"/>
                <a:gd name="T32" fmla="*/ 503 w 618"/>
                <a:gd name="T33" fmla="*/ 303 h 521"/>
                <a:gd name="T34" fmla="*/ 506 w 618"/>
                <a:gd name="T35" fmla="*/ 331 h 521"/>
                <a:gd name="T36" fmla="*/ 491 w 618"/>
                <a:gd name="T37" fmla="*/ 314 h 521"/>
                <a:gd name="T38" fmla="*/ 491 w 618"/>
                <a:gd name="T39" fmla="*/ 349 h 521"/>
                <a:gd name="T40" fmla="*/ 487 w 618"/>
                <a:gd name="T41" fmla="*/ 391 h 521"/>
                <a:gd name="T42" fmla="*/ 441 w 618"/>
                <a:gd name="T43" fmla="*/ 389 h 521"/>
                <a:gd name="T44" fmla="*/ 415 w 618"/>
                <a:gd name="T45" fmla="*/ 352 h 521"/>
                <a:gd name="T46" fmla="*/ 389 w 618"/>
                <a:gd name="T47" fmla="*/ 293 h 521"/>
                <a:gd name="T48" fmla="*/ 369 w 618"/>
                <a:gd name="T49" fmla="*/ 236 h 521"/>
                <a:gd name="T50" fmla="*/ 333 w 618"/>
                <a:gd name="T51" fmla="*/ 161 h 521"/>
                <a:gd name="T52" fmla="*/ 333 w 618"/>
                <a:gd name="T53" fmla="*/ 77 h 521"/>
                <a:gd name="T54" fmla="*/ 312 w 618"/>
                <a:gd name="T55" fmla="*/ 96 h 521"/>
                <a:gd name="T56" fmla="*/ 313 w 618"/>
                <a:gd name="T57" fmla="*/ 35 h 521"/>
                <a:gd name="T58" fmla="*/ 221 w 618"/>
                <a:gd name="T59" fmla="*/ 18 h 521"/>
                <a:gd name="T60" fmla="*/ 213 w 618"/>
                <a:gd name="T61" fmla="*/ 65 h 521"/>
                <a:gd name="T62" fmla="*/ 123 w 618"/>
                <a:gd name="T63" fmla="*/ 69 h 521"/>
                <a:gd name="T64" fmla="*/ 58 w 618"/>
                <a:gd name="T65" fmla="*/ 50 h 521"/>
                <a:gd name="T66" fmla="*/ 2 w 618"/>
                <a:gd name="T67" fmla="*/ 95 h 521"/>
                <a:gd name="T68" fmla="*/ 85 w 618"/>
                <a:gd name="T69" fmla="*/ 305 h 521"/>
                <a:gd name="T70" fmla="*/ 534 w 618"/>
                <a:gd name="T71" fmla="*/ 466 h 521"/>
                <a:gd name="T72" fmla="*/ 536 w 618"/>
                <a:gd name="T73" fmla="*/ 465 h 521"/>
                <a:gd name="T74" fmla="*/ 537 w 618"/>
                <a:gd name="T75" fmla="*/ 150 h 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8"/>
                <a:gd name="T115" fmla="*/ 0 h 521"/>
                <a:gd name="T116" fmla="*/ 618 w 618"/>
                <a:gd name="T117" fmla="*/ 521 h 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8" h="521">
                  <a:moveTo>
                    <a:pt x="325" y="5"/>
                  </a:moveTo>
                  <a:cubicBezTo>
                    <a:pt x="330" y="3"/>
                    <a:pt x="330" y="3"/>
                    <a:pt x="330" y="3"/>
                  </a:cubicBezTo>
                  <a:cubicBezTo>
                    <a:pt x="330" y="3"/>
                    <a:pt x="335" y="3"/>
                    <a:pt x="337" y="1"/>
                  </a:cubicBezTo>
                  <a:cubicBezTo>
                    <a:pt x="339" y="0"/>
                    <a:pt x="341" y="3"/>
                    <a:pt x="343" y="2"/>
                  </a:cubicBezTo>
                  <a:cubicBezTo>
                    <a:pt x="345" y="1"/>
                    <a:pt x="350" y="6"/>
                    <a:pt x="355" y="5"/>
                  </a:cubicBezTo>
                  <a:cubicBezTo>
                    <a:pt x="359" y="5"/>
                    <a:pt x="359" y="7"/>
                    <a:pt x="362" y="5"/>
                  </a:cubicBezTo>
                  <a:cubicBezTo>
                    <a:pt x="365" y="3"/>
                    <a:pt x="375" y="11"/>
                    <a:pt x="375" y="11"/>
                  </a:cubicBezTo>
                  <a:cubicBezTo>
                    <a:pt x="375" y="11"/>
                    <a:pt x="386" y="14"/>
                    <a:pt x="388" y="13"/>
                  </a:cubicBezTo>
                  <a:cubicBezTo>
                    <a:pt x="390" y="11"/>
                    <a:pt x="400" y="15"/>
                    <a:pt x="403" y="14"/>
                  </a:cubicBezTo>
                  <a:cubicBezTo>
                    <a:pt x="405" y="13"/>
                    <a:pt x="410" y="19"/>
                    <a:pt x="412" y="18"/>
                  </a:cubicBezTo>
                  <a:cubicBezTo>
                    <a:pt x="414" y="17"/>
                    <a:pt x="421" y="21"/>
                    <a:pt x="426" y="21"/>
                  </a:cubicBezTo>
                  <a:cubicBezTo>
                    <a:pt x="431" y="20"/>
                    <a:pt x="440" y="31"/>
                    <a:pt x="443" y="31"/>
                  </a:cubicBezTo>
                  <a:cubicBezTo>
                    <a:pt x="447" y="31"/>
                    <a:pt x="448" y="35"/>
                    <a:pt x="451" y="34"/>
                  </a:cubicBezTo>
                  <a:cubicBezTo>
                    <a:pt x="455" y="33"/>
                    <a:pt x="454" y="39"/>
                    <a:pt x="458" y="42"/>
                  </a:cubicBezTo>
                  <a:cubicBezTo>
                    <a:pt x="462" y="44"/>
                    <a:pt x="461" y="51"/>
                    <a:pt x="464" y="53"/>
                  </a:cubicBezTo>
                  <a:cubicBezTo>
                    <a:pt x="467" y="55"/>
                    <a:pt x="471" y="61"/>
                    <a:pt x="473" y="69"/>
                  </a:cubicBezTo>
                  <a:cubicBezTo>
                    <a:pt x="476" y="77"/>
                    <a:pt x="479" y="97"/>
                    <a:pt x="474" y="101"/>
                  </a:cubicBezTo>
                  <a:cubicBezTo>
                    <a:pt x="473" y="102"/>
                    <a:pt x="472" y="103"/>
                    <a:pt x="471" y="103"/>
                  </a:cubicBezTo>
                  <a:cubicBezTo>
                    <a:pt x="447" y="121"/>
                    <a:pt x="456" y="163"/>
                    <a:pt x="467" y="182"/>
                  </a:cubicBezTo>
                  <a:cubicBezTo>
                    <a:pt x="453" y="145"/>
                    <a:pt x="471" y="124"/>
                    <a:pt x="474" y="123"/>
                  </a:cubicBezTo>
                  <a:cubicBezTo>
                    <a:pt x="478" y="122"/>
                    <a:pt x="482" y="119"/>
                    <a:pt x="485" y="119"/>
                  </a:cubicBezTo>
                  <a:cubicBezTo>
                    <a:pt x="488" y="119"/>
                    <a:pt x="493" y="124"/>
                    <a:pt x="493" y="124"/>
                  </a:cubicBezTo>
                  <a:cubicBezTo>
                    <a:pt x="493" y="124"/>
                    <a:pt x="495" y="132"/>
                    <a:pt x="497" y="137"/>
                  </a:cubicBezTo>
                  <a:cubicBezTo>
                    <a:pt x="499" y="143"/>
                    <a:pt x="496" y="167"/>
                    <a:pt x="497" y="173"/>
                  </a:cubicBezTo>
                  <a:cubicBezTo>
                    <a:pt x="498" y="179"/>
                    <a:pt x="494" y="186"/>
                    <a:pt x="499" y="192"/>
                  </a:cubicBezTo>
                  <a:cubicBezTo>
                    <a:pt x="505" y="197"/>
                    <a:pt x="498" y="200"/>
                    <a:pt x="500" y="204"/>
                  </a:cubicBezTo>
                  <a:cubicBezTo>
                    <a:pt x="502" y="208"/>
                    <a:pt x="502" y="213"/>
                    <a:pt x="502" y="218"/>
                  </a:cubicBezTo>
                  <a:cubicBezTo>
                    <a:pt x="502" y="223"/>
                    <a:pt x="498" y="229"/>
                    <a:pt x="506" y="240"/>
                  </a:cubicBezTo>
                  <a:cubicBezTo>
                    <a:pt x="513" y="251"/>
                    <a:pt x="505" y="249"/>
                    <a:pt x="507" y="256"/>
                  </a:cubicBezTo>
                  <a:cubicBezTo>
                    <a:pt x="509" y="264"/>
                    <a:pt x="503" y="265"/>
                    <a:pt x="503" y="265"/>
                  </a:cubicBezTo>
                  <a:cubicBezTo>
                    <a:pt x="503" y="265"/>
                    <a:pt x="496" y="269"/>
                    <a:pt x="491" y="263"/>
                  </a:cubicBezTo>
                  <a:cubicBezTo>
                    <a:pt x="486" y="257"/>
                    <a:pt x="485" y="270"/>
                    <a:pt x="484" y="275"/>
                  </a:cubicBezTo>
                  <a:cubicBezTo>
                    <a:pt x="483" y="280"/>
                    <a:pt x="487" y="280"/>
                    <a:pt x="497" y="288"/>
                  </a:cubicBezTo>
                  <a:cubicBezTo>
                    <a:pt x="508" y="297"/>
                    <a:pt x="499" y="293"/>
                    <a:pt x="503" y="303"/>
                  </a:cubicBezTo>
                  <a:cubicBezTo>
                    <a:pt x="508" y="313"/>
                    <a:pt x="508" y="312"/>
                    <a:pt x="509" y="320"/>
                  </a:cubicBezTo>
                  <a:cubicBezTo>
                    <a:pt x="510" y="329"/>
                    <a:pt x="508" y="328"/>
                    <a:pt x="506" y="331"/>
                  </a:cubicBezTo>
                  <a:cubicBezTo>
                    <a:pt x="503" y="334"/>
                    <a:pt x="502" y="335"/>
                    <a:pt x="498" y="330"/>
                  </a:cubicBezTo>
                  <a:cubicBezTo>
                    <a:pt x="494" y="325"/>
                    <a:pt x="497" y="320"/>
                    <a:pt x="491" y="314"/>
                  </a:cubicBezTo>
                  <a:cubicBezTo>
                    <a:pt x="485" y="307"/>
                    <a:pt x="487" y="317"/>
                    <a:pt x="484" y="324"/>
                  </a:cubicBezTo>
                  <a:cubicBezTo>
                    <a:pt x="481" y="331"/>
                    <a:pt x="487" y="337"/>
                    <a:pt x="491" y="349"/>
                  </a:cubicBezTo>
                  <a:cubicBezTo>
                    <a:pt x="495" y="362"/>
                    <a:pt x="492" y="362"/>
                    <a:pt x="493" y="372"/>
                  </a:cubicBezTo>
                  <a:cubicBezTo>
                    <a:pt x="494" y="381"/>
                    <a:pt x="490" y="384"/>
                    <a:pt x="487" y="391"/>
                  </a:cubicBezTo>
                  <a:cubicBezTo>
                    <a:pt x="484" y="398"/>
                    <a:pt x="480" y="400"/>
                    <a:pt x="470" y="402"/>
                  </a:cubicBezTo>
                  <a:cubicBezTo>
                    <a:pt x="460" y="403"/>
                    <a:pt x="444" y="398"/>
                    <a:pt x="441" y="389"/>
                  </a:cubicBezTo>
                  <a:cubicBezTo>
                    <a:pt x="438" y="380"/>
                    <a:pt x="438" y="387"/>
                    <a:pt x="430" y="374"/>
                  </a:cubicBezTo>
                  <a:cubicBezTo>
                    <a:pt x="421" y="360"/>
                    <a:pt x="419" y="365"/>
                    <a:pt x="415" y="352"/>
                  </a:cubicBezTo>
                  <a:cubicBezTo>
                    <a:pt x="411" y="340"/>
                    <a:pt x="408" y="325"/>
                    <a:pt x="400" y="315"/>
                  </a:cubicBezTo>
                  <a:cubicBezTo>
                    <a:pt x="391" y="304"/>
                    <a:pt x="392" y="303"/>
                    <a:pt x="389" y="293"/>
                  </a:cubicBezTo>
                  <a:cubicBezTo>
                    <a:pt x="386" y="284"/>
                    <a:pt x="385" y="279"/>
                    <a:pt x="377" y="263"/>
                  </a:cubicBezTo>
                  <a:cubicBezTo>
                    <a:pt x="369" y="248"/>
                    <a:pt x="372" y="249"/>
                    <a:pt x="369" y="236"/>
                  </a:cubicBezTo>
                  <a:cubicBezTo>
                    <a:pt x="365" y="224"/>
                    <a:pt x="346" y="201"/>
                    <a:pt x="345" y="188"/>
                  </a:cubicBezTo>
                  <a:cubicBezTo>
                    <a:pt x="344" y="174"/>
                    <a:pt x="337" y="179"/>
                    <a:pt x="333" y="161"/>
                  </a:cubicBezTo>
                  <a:cubicBezTo>
                    <a:pt x="329" y="142"/>
                    <a:pt x="309" y="131"/>
                    <a:pt x="311" y="109"/>
                  </a:cubicBezTo>
                  <a:cubicBezTo>
                    <a:pt x="325" y="104"/>
                    <a:pt x="333" y="94"/>
                    <a:pt x="333" y="77"/>
                  </a:cubicBezTo>
                  <a:cubicBezTo>
                    <a:pt x="331" y="92"/>
                    <a:pt x="323" y="96"/>
                    <a:pt x="311" y="97"/>
                  </a:cubicBezTo>
                  <a:cubicBezTo>
                    <a:pt x="312" y="96"/>
                    <a:pt x="312" y="96"/>
                    <a:pt x="312" y="96"/>
                  </a:cubicBezTo>
                  <a:cubicBezTo>
                    <a:pt x="310" y="75"/>
                    <a:pt x="312" y="50"/>
                    <a:pt x="314" y="40"/>
                  </a:cubicBezTo>
                  <a:cubicBezTo>
                    <a:pt x="314" y="38"/>
                    <a:pt x="314" y="36"/>
                    <a:pt x="313" y="35"/>
                  </a:cubicBezTo>
                  <a:cubicBezTo>
                    <a:pt x="304" y="23"/>
                    <a:pt x="289" y="14"/>
                    <a:pt x="271" y="11"/>
                  </a:cubicBezTo>
                  <a:cubicBezTo>
                    <a:pt x="252" y="7"/>
                    <a:pt x="234" y="10"/>
                    <a:pt x="221" y="18"/>
                  </a:cubicBezTo>
                  <a:cubicBezTo>
                    <a:pt x="220" y="19"/>
                    <a:pt x="219" y="19"/>
                    <a:pt x="219" y="20"/>
                  </a:cubicBezTo>
                  <a:cubicBezTo>
                    <a:pt x="215" y="26"/>
                    <a:pt x="216" y="41"/>
                    <a:pt x="213" y="65"/>
                  </a:cubicBezTo>
                  <a:cubicBezTo>
                    <a:pt x="210" y="84"/>
                    <a:pt x="212" y="115"/>
                    <a:pt x="197" y="123"/>
                  </a:cubicBezTo>
                  <a:cubicBezTo>
                    <a:pt x="184" y="130"/>
                    <a:pt x="142" y="98"/>
                    <a:pt x="123" y="69"/>
                  </a:cubicBezTo>
                  <a:cubicBezTo>
                    <a:pt x="123" y="68"/>
                    <a:pt x="122" y="68"/>
                    <a:pt x="122" y="68"/>
                  </a:cubicBezTo>
                  <a:cubicBezTo>
                    <a:pt x="98" y="43"/>
                    <a:pt x="86" y="42"/>
                    <a:pt x="58" y="50"/>
                  </a:cubicBezTo>
                  <a:cubicBezTo>
                    <a:pt x="25" y="58"/>
                    <a:pt x="7" y="73"/>
                    <a:pt x="2" y="94"/>
                  </a:cubicBezTo>
                  <a:cubicBezTo>
                    <a:pt x="2" y="94"/>
                    <a:pt x="2" y="95"/>
                    <a:pt x="2" y="95"/>
                  </a:cubicBezTo>
                  <a:cubicBezTo>
                    <a:pt x="0" y="135"/>
                    <a:pt x="32" y="226"/>
                    <a:pt x="69" y="249"/>
                  </a:cubicBezTo>
                  <a:cubicBezTo>
                    <a:pt x="102" y="269"/>
                    <a:pt x="71" y="277"/>
                    <a:pt x="85" y="305"/>
                  </a:cubicBezTo>
                  <a:cubicBezTo>
                    <a:pt x="104" y="340"/>
                    <a:pt x="189" y="449"/>
                    <a:pt x="334" y="485"/>
                  </a:cubicBezTo>
                  <a:cubicBezTo>
                    <a:pt x="481" y="521"/>
                    <a:pt x="510" y="479"/>
                    <a:pt x="534" y="466"/>
                  </a:cubicBezTo>
                  <a:cubicBezTo>
                    <a:pt x="535" y="466"/>
                    <a:pt x="535" y="466"/>
                    <a:pt x="535" y="466"/>
                  </a:cubicBezTo>
                  <a:cubicBezTo>
                    <a:pt x="535" y="466"/>
                    <a:pt x="535" y="466"/>
                    <a:pt x="536" y="465"/>
                  </a:cubicBezTo>
                  <a:cubicBezTo>
                    <a:pt x="595" y="420"/>
                    <a:pt x="618" y="350"/>
                    <a:pt x="586" y="259"/>
                  </a:cubicBezTo>
                  <a:cubicBezTo>
                    <a:pt x="569" y="212"/>
                    <a:pt x="551" y="179"/>
                    <a:pt x="537" y="150"/>
                  </a:cubicBezTo>
                </a:path>
              </a:pathLst>
            </a:custGeom>
            <a:noFill/>
            <a:ln w="4763" cap="rnd">
              <a:solidFill>
                <a:srgbClr val="000000"/>
              </a:solidFill>
              <a:prstDash val="solid"/>
              <a:round/>
              <a:headEnd/>
              <a:tailEnd/>
            </a:ln>
          </p:spPr>
          <p:txBody>
            <a:bodyPr/>
            <a:lstStyle/>
            <a:p>
              <a:endParaRPr lang="hu-HU"/>
            </a:p>
          </p:txBody>
        </p:sp>
        <p:sp>
          <p:nvSpPr>
            <p:cNvPr id="37150" name="Freeform 422"/>
            <p:cNvSpPr>
              <a:spLocks/>
            </p:cNvSpPr>
            <p:nvPr/>
          </p:nvSpPr>
          <p:spPr bwMode="auto">
            <a:xfrm>
              <a:off x="4446" y="481"/>
              <a:ext cx="146" cy="155"/>
            </a:xfrm>
            <a:custGeom>
              <a:avLst/>
              <a:gdLst>
                <a:gd name="T0" fmla="*/ 116 w 116"/>
                <a:gd name="T1" fmla="*/ 28 h 116"/>
                <a:gd name="T2" fmla="*/ 74 w 116"/>
                <a:gd name="T3" fmla="*/ 4 h 116"/>
                <a:gd name="T4" fmla="*/ 24 w 116"/>
                <a:gd name="T5" fmla="*/ 11 h 116"/>
                <a:gd name="T6" fmla="*/ 22 w 116"/>
                <a:gd name="T7" fmla="*/ 13 h 116"/>
                <a:gd name="T8" fmla="*/ 16 w 116"/>
                <a:gd name="T9" fmla="*/ 58 h 116"/>
                <a:gd name="T10" fmla="*/ 0 w 116"/>
                <a:gd name="T11" fmla="*/ 116 h 116"/>
                <a:gd name="T12" fmla="*/ 0 60000 65536"/>
                <a:gd name="T13" fmla="*/ 0 60000 65536"/>
                <a:gd name="T14" fmla="*/ 0 60000 65536"/>
                <a:gd name="T15" fmla="*/ 0 60000 65536"/>
                <a:gd name="T16" fmla="*/ 0 60000 65536"/>
                <a:gd name="T17" fmla="*/ 0 60000 65536"/>
                <a:gd name="T18" fmla="*/ 0 w 116"/>
                <a:gd name="T19" fmla="*/ 0 h 116"/>
                <a:gd name="T20" fmla="*/ 116 w 116"/>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6" h="116">
                  <a:moveTo>
                    <a:pt x="116" y="28"/>
                  </a:moveTo>
                  <a:cubicBezTo>
                    <a:pt x="107" y="16"/>
                    <a:pt x="92" y="7"/>
                    <a:pt x="74" y="4"/>
                  </a:cubicBezTo>
                  <a:cubicBezTo>
                    <a:pt x="55" y="0"/>
                    <a:pt x="37" y="3"/>
                    <a:pt x="24" y="11"/>
                  </a:cubicBezTo>
                  <a:cubicBezTo>
                    <a:pt x="23" y="12"/>
                    <a:pt x="22" y="12"/>
                    <a:pt x="22" y="13"/>
                  </a:cubicBezTo>
                  <a:cubicBezTo>
                    <a:pt x="18" y="19"/>
                    <a:pt x="19" y="34"/>
                    <a:pt x="16" y="58"/>
                  </a:cubicBezTo>
                  <a:cubicBezTo>
                    <a:pt x="13" y="77"/>
                    <a:pt x="15" y="108"/>
                    <a:pt x="0" y="116"/>
                  </a:cubicBezTo>
                </a:path>
              </a:pathLst>
            </a:custGeom>
            <a:noFill/>
            <a:ln w="4763" cap="rnd">
              <a:solidFill>
                <a:srgbClr val="333333"/>
              </a:solidFill>
              <a:prstDash val="solid"/>
              <a:round/>
              <a:headEnd/>
              <a:tailEnd/>
            </a:ln>
          </p:spPr>
          <p:txBody>
            <a:bodyPr/>
            <a:lstStyle/>
            <a:p>
              <a:endParaRPr lang="hu-HU"/>
            </a:p>
          </p:txBody>
        </p:sp>
        <p:sp>
          <p:nvSpPr>
            <p:cNvPr id="37151" name="Freeform 423"/>
            <p:cNvSpPr>
              <a:spLocks/>
            </p:cNvSpPr>
            <p:nvPr/>
          </p:nvSpPr>
          <p:spPr bwMode="auto">
            <a:xfrm>
              <a:off x="4622" y="371"/>
              <a:ext cx="235" cy="234"/>
            </a:xfrm>
            <a:custGeom>
              <a:avLst/>
              <a:gdLst>
                <a:gd name="T0" fmla="*/ 112 w 188"/>
                <a:gd name="T1" fmla="*/ 79 h 176"/>
                <a:gd name="T2" fmla="*/ 168 w 188"/>
                <a:gd name="T3" fmla="*/ 170 h 176"/>
                <a:gd name="T4" fmla="*/ 168 w 188"/>
                <a:gd name="T5" fmla="*/ 175 h 176"/>
                <a:gd name="T6" fmla="*/ 168 w 188"/>
                <a:gd name="T7" fmla="*/ 176 h 176"/>
                <a:gd name="T8" fmla="*/ 188 w 188"/>
                <a:gd name="T9" fmla="*/ 147 h 176"/>
                <a:gd name="T10" fmla="*/ 118 w 188"/>
                <a:gd name="T11" fmla="*/ 42 h 176"/>
                <a:gd name="T12" fmla="*/ 30 w 188"/>
                <a:gd name="T13" fmla="*/ 0 h 176"/>
                <a:gd name="T14" fmla="*/ 30 w 188"/>
                <a:gd name="T15" fmla="*/ 0 h 176"/>
                <a:gd name="T16" fmla="*/ 0 w 188"/>
                <a:gd name="T17" fmla="*/ 46 h 176"/>
                <a:gd name="T18" fmla="*/ 1 w 188"/>
                <a:gd name="T19" fmla="*/ 46 h 176"/>
                <a:gd name="T20" fmla="*/ 112 w 188"/>
                <a:gd name="T21" fmla="*/ 79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76"/>
                <a:gd name="T35" fmla="*/ 188 w 188"/>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76">
                  <a:moveTo>
                    <a:pt x="112" y="79"/>
                  </a:moveTo>
                  <a:cubicBezTo>
                    <a:pt x="150" y="108"/>
                    <a:pt x="174" y="141"/>
                    <a:pt x="168" y="170"/>
                  </a:cubicBezTo>
                  <a:cubicBezTo>
                    <a:pt x="168" y="175"/>
                    <a:pt x="168" y="175"/>
                    <a:pt x="168" y="175"/>
                  </a:cubicBezTo>
                  <a:cubicBezTo>
                    <a:pt x="168" y="175"/>
                    <a:pt x="168" y="176"/>
                    <a:pt x="168" y="176"/>
                  </a:cubicBezTo>
                  <a:cubicBezTo>
                    <a:pt x="178" y="170"/>
                    <a:pt x="184" y="163"/>
                    <a:pt x="188" y="147"/>
                  </a:cubicBezTo>
                  <a:cubicBezTo>
                    <a:pt x="181" y="124"/>
                    <a:pt x="165" y="76"/>
                    <a:pt x="118" y="42"/>
                  </a:cubicBezTo>
                  <a:cubicBezTo>
                    <a:pt x="68" y="5"/>
                    <a:pt x="30" y="0"/>
                    <a:pt x="30" y="0"/>
                  </a:cubicBezTo>
                  <a:cubicBezTo>
                    <a:pt x="30" y="0"/>
                    <a:pt x="30" y="0"/>
                    <a:pt x="30" y="0"/>
                  </a:cubicBezTo>
                  <a:cubicBezTo>
                    <a:pt x="19" y="10"/>
                    <a:pt x="9" y="25"/>
                    <a:pt x="0" y="46"/>
                  </a:cubicBezTo>
                  <a:cubicBezTo>
                    <a:pt x="1" y="46"/>
                    <a:pt x="1" y="46"/>
                    <a:pt x="1" y="46"/>
                  </a:cubicBezTo>
                  <a:cubicBezTo>
                    <a:pt x="16" y="44"/>
                    <a:pt x="63" y="45"/>
                    <a:pt x="112" y="79"/>
                  </a:cubicBezTo>
                  <a:close/>
                </a:path>
              </a:pathLst>
            </a:custGeom>
            <a:noFill/>
            <a:ln w="4763" cap="rnd">
              <a:solidFill>
                <a:srgbClr val="333333"/>
              </a:solidFill>
              <a:prstDash val="solid"/>
              <a:round/>
              <a:headEnd/>
              <a:tailEnd/>
            </a:ln>
          </p:spPr>
          <p:txBody>
            <a:bodyPr/>
            <a:lstStyle/>
            <a:p>
              <a:endParaRPr lang="hu-HU"/>
            </a:p>
          </p:txBody>
        </p:sp>
        <p:sp>
          <p:nvSpPr>
            <p:cNvPr id="37152" name="Freeform 424"/>
            <p:cNvSpPr>
              <a:spLocks/>
            </p:cNvSpPr>
            <p:nvPr/>
          </p:nvSpPr>
          <p:spPr bwMode="auto">
            <a:xfrm>
              <a:off x="4662" y="339"/>
              <a:ext cx="72" cy="60"/>
            </a:xfrm>
            <a:custGeom>
              <a:avLst/>
              <a:gdLst>
                <a:gd name="T0" fmla="*/ 53 w 58"/>
                <a:gd name="T1" fmla="*/ 45 h 45"/>
                <a:gd name="T2" fmla="*/ 53 w 58"/>
                <a:gd name="T3" fmla="*/ 45 h 45"/>
                <a:gd name="T4" fmla="*/ 58 w 58"/>
                <a:gd name="T5" fmla="*/ 0 h 45"/>
                <a:gd name="T6" fmla="*/ 0 w 58"/>
                <a:gd name="T7" fmla="*/ 23 h 45"/>
                <a:gd name="T8" fmla="*/ 0 w 58"/>
                <a:gd name="T9" fmla="*/ 24 h 45"/>
                <a:gd name="T10" fmla="*/ 53 w 58"/>
                <a:gd name="T11" fmla="*/ 45 h 45"/>
                <a:gd name="T12" fmla="*/ 0 60000 65536"/>
                <a:gd name="T13" fmla="*/ 0 60000 65536"/>
                <a:gd name="T14" fmla="*/ 0 60000 65536"/>
                <a:gd name="T15" fmla="*/ 0 60000 65536"/>
                <a:gd name="T16" fmla="*/ 0 60000 65536"/>
                <a:gd name="T17" fmla="*/ 0 60000 65536"/>
                <a:gd name="T18" fmla="*/ 0 w 58"/>
                <a:gd name="T19" fmla="*/ 0 h 45"/>
                <a:gd name="T20" fmla="*/ 58 w 5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8" h="45">
                  <a:moveTo>
                    <a:pt x="53" y="45"/>
                  </a:moveTo>
                  <a:cubicBezTo>
                    <a:pt x="53" y="45"/>
                    <a:pt x="53" y="45"/>
                    <a:pt x="53" y="45"/>
                  </a:cubicBezTo>
                  <a:cubicBezTo>
                    <a:pt x="54" y="35"/>
                    <a:pt x="57" y="10"/>
                    <a:pt x="58" y="0"/>
                  </a:cubicBezTo>
                  <a:cubicBezTo>
                    <a:pt x="38" y="1"/>
                    <a:pt x="18" y="7"/>
                    <a:pt x="0" y="23"/>
                  </a:cubicBezTo>
                  <a:cubicBezTo>
                    <a:pt x="0" y="24"/>
                    <a:pt x="0" y="24"/>
                    <a:pt x="0" y="24"/>
                  </a:cubicBezTo>
                  <a:cubicBezTo>
                    <a:pt x="5" y="25"/>
                    <a:pt x="25" y="30"/>
                    <a:pt x="53" y="45"/>
                  </a:cubicBezTo>
                  <a:close/>
                </a:path>
              </a:pathLst>
            </a:custGeom>
            <a:noFill/>
            <a:ln w="4763" cap="rnd">
              <a:solidFill>
                <a:srgbClr val="333333"/>
              </a:solidFill>
              <a:prstDash val="solid"/>
              <a:round/>
              <a:headEnd/>
              <a:tailEnd/>
            </a:ln>
          </p:spPr>
          <p:txBody>
            <a:bodyPr/>
            <a:lstStyle/>
            <a:p>
              <a:endParaRPr lang="hu-HU"/>
            </a:p>
          </p:txBody>
        </p:sp>
        <p:sp>
          <p:nvSpPr>
            <p:cNvPr id="37153" name="Freeform 425"/>
            <p:cNvSpPr>
              <a:spLocks/>
            </p:cNvSpPr>
            <p:nvPr/>
          </p:nvSpPr>
          <p:spPr bwMode="auto">
            <a:xfrm>
              <a:off x="4263" y="933"/>
              <a:ext cx="13" cy="23"/>
            </a:xfrm>
            <a:custGeom>
              <a:avLst/>
              <a:gdLst>
                <a:gd name="T0" fmla="*/ 0 w 11"/>
                <a:gd name="T1" fmla="*/ 9 h 17"/>
                <a:gd name="T2" fmla="*/ 11 w 11"/>
                <a:gd name="T3" fmla="*/ 1 h 17"/>
                <a:gd name="T4" fmla="*/ 5 w 11"/>
                <a:gd name="T5" fmla="*/ 17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0" y="9"/>
                  </a:moveTo>
                  <a:cubicBezTo>
                    <a:pt x="2" y="5"/>
                    <a:pt x="6" y="0"/>
                    <a:pt x="11" y="1"/>
                  </a:cubicBezTo>
                  <a:cubicBezTo>
                    <a:pt x="10" y="7"/>
                    <a:pt x="5" y="13"/>
                    <a:pt x="5" y="17"/>
                  </a:cubicBezTo>
                </a:path>
              </a:pathLst>
            </a:custGeom>
            <a:noFill/>
            <a:ln w="7938" cap="flat">
              <a:solidFill>
                <a:srgbClr val="F5BAC3"/>
              </a:solidFill>
              <a:prstDash val="solid"/>
              <a:miter lim="800000"/>
              <a:headEnd/>
              <a:tailEnd/>
            </a:ln>
          </p:spPr>
          <p:txBody>
            <a:bodyPr/>
            <a:lstStyle/>
            <a:p>
              <a:endParaRPr lang="hu-HU"/>
            </a:p>
          </p:txBody>
        </p:sp>
        <p:sp>
          <p:nvSpPr>
            <p:cNvPr id="37154" name="Freeform 426"/>
            <p:cNvSpPr>
              <a:spLocks/>
            </p:cNvSpPr>
            <p:nvPr/>
          </p:nvSpPr>
          <p:spPr bwMode="auto">
            <a:xfrm>
              <a:off x="4734" y="527"/>
              <a:ext cx="41" cy="41"/>
            </a:xfrm>
            <a:custGeom>
              <a:avLst/>
              <a:gdLst>
                <a:gd name="T0" fmla="*/ 18 w 33"/>
                <a:gd name="T1" fmla="*/ 6 h 31"/>
                <a:gd name="T2" fmla="*/ 23 w 33"/>
                <a:gd name="T3" fmla="*/ 29 h 31"/>
                <a:gd name="T4" fmla="*/ 31 w 33"/>
                <a:gd name="T5" fmla="*/ 19 h 31"/>
                <a:gd name="T6" fmla="*/ 19 w 33"/>
                <a:gd name="T7" fmla="*/ 4 h 31"/>
                <a:gd name="T8" fmla="*/ 0 60000 65536"/>
                <a:gd name="T9" fmla="*/ 0 60000 65536"/>
                <a:gd name="T10" fmla="*/ 0 60000 65536"/>
                <a:gd name="T11" fmla="*/ 0 60000 65536"/>
                <a:gd name="T12" fmla="*/ 0 w 33"/>
                <a:gd name="T13" fmla="*/ 0 h 31"/>
                <a:gd name="T14" fmla="*/ 33 w 33"/>
                <a:gd name="T15" fmla="*/ 31 h 31"/>
              </a:gdLst>
              <a:ahLst/>
              <a:cxnLst>
                <a:cxn ang="T8">
                  <a:pos x="T0" y="T1"/>
                </a:cxn>
                <a:cxn ang="T9">
                  <a:pos x="T2" y="T3"/>
                </a:cxn>
                <a:cxn ang="T10">
                  <a:pos x="T4" y="T5"/>
                </a:cxn>
                <a:cxn ang="T11">
                  <a:pos x="T6" y="T7"/>
                </a:cxn>
              </a:cxnLst>
              <a:rect l="T12" t="T13" r="T14" b="T15"/>
              <a:pathLst>
                <a:path w="33" h="31">
                  <a:moveTo>
                    <a:pt x="18" y="6"/>
                  </a:moveTo>
                  <a:cubicBezTo>
                    <a:pt x="0" y="0"/>
                    <a:pt x="14" y="27"/>
                    <a:pt x="23" y="29"/>
                  </a:cubicBezTo>
                  <a:cubicBezTo>
                    <a:pt x="31" y="31"/>
                    <a:pt x="33" y="25"/>
                    <a:pt x="31" y="19"/>
                  </a:cubicBezTo>
                  <a:cubicBezTo>
                    <a:pt x="29" y="12"/>
                    <a:pt x="25" y="7"/>
                    <a:pt x="19" y="4"/>
                  </a:cubicBezTo>
                </a:path>
              </a:pathLst>
            </a:custGeom>
            <a:solidFill>
              <a:srgbClr val="AA3952"/>
            </a:solidFill>
            <a:ln w="9525">
              <a:noFill/>
              <a:round/>
              <a:headEnd/>
              <a:tailEnd/>
            </a:ln>
          </p:spPr>
          <p:txBody>
            <a:bodyPr/>
            <a:lstStyle/>
            <a:p>
              <a:endParaRPr lang="hu-HU"/>
            </a:p>
          </p:txBody>
        </p:sp>
        <p:sp>
          <p:nvSpPr>
            <p:cNvPr id="37155" name="Freeform 427"/>
            <p:cNvSpPr>
              <a:spLocks/>
            </p:cNvSpPr>
            <p:nvPr/>
          </p:nvSpPr>
          <p:spPr bwMode="auto">
            <a:xfrm>
              <a:off x="4748" y="531"/>
              <a:ext cx="26" cy="32"/>
            </a:xfrm>
            <a:custGeom>
              <a:avLst/>
              <a:gdLst>
                <a:gd name="T0" fmla="*/ 0 w 21"/>
                <a:gd name="T1" fmla="*/ 2 h 24"/>
                <a:gd name="T2" fmla="*/ 0 w 21"/>
                <a:gd name="T3" fmla="*/ 2 h 24"/>
                <a:gd name="T4" fmla="*/ 19 w 21"/>
                <a:gd name="T5" fmla="*/ 17 h 24"/>
                <a:gd name="T6" fmla="*/ 20 w 21"/>
                <a:gd name="T7" fmla="*/ 24 h 24"/>
                <a:gd name="T8" fmla="*/ 20 w 21"/>
                <a:gd name="T9" fmla="*/ 24 h 24"/>
                <a:gd name="T10" fmla="*/ 19 w 21"/>
                <a:gd name="T11" fmla="*/ 14 h 24"/>
                <a:gd name="T12" fmla="*/ 0 w 21"/>
                <a:gd name="T13" fmla="*/ 2 h 24"/>
                <a:gd name="T14" fmla="*/ 0 60000 65536"/>
                <a:gd name="T15" fmla="*/ 0 60000 65536"/>
                <a:gd name="T16" fmla="*/ 0 60000 65536"/>
                <a:gd name="T17" fmla="*/ 0 60000 65536"/>
                <a:gd name="T18" fmla="*/ 0 60000 65536"/>
                <a:gd name="T19" fmla="*/ 0 60000 65536"/>
                <a:gd name="T20" fmla="*/ 0 60000 65536"/>
                <a:gd name="T21" fmla="*/ 0 w 21"/>
                <a:gd name="T22" fmla="*/ 0 h 24"/>
                <a:gd name="T23" fmla="*/ 21 w 2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4">
                  <a:moveTo>
                    <a:pt x="0" y="2"/>
                  </a:moveTo>
                  <a:cubicBezTo>
                    <a:pt x="0" y="2"/>
                    <a:pt x="0" y="2"/>
                    <a:pt x="0" y="2"/>
                  </a:cubicBezTo>
                  <a:cubicBezTo>
                    <a:pt x="7" y="0"/>
                    <a:pt x="15" y="7"/>
                    <a:pt x="19" y="17"/>
                  </a:cubicBezTo>
                  <a:cubicBezTo>
                    <a:pt x="20" y="19"/>
                    <a:pt x="20" y="22"/>
                    <a:pt x="20" y="24"/>
                  </a:cubicBezTo>
                  <a:cubicBezTo>
                    <a:pt x="20" y="24"/>
                    <a:pt x="20" y="24"/>
                    <a:pt x="20" y="24"/>
                  </a:cubicBezTo>
                  <a:cubicBezTo>
                    <a:pt x="20" y="21"/>
                    <a:pt x="21" y="19"/>
                    <a:pt x="19" y="14"/>
                  </a:cubicBezTo>
                  <a:cubicBezTo>
                    <a:pt x="15" y="3"/>
                    <a:pt x="8" y="0"/>
                    <a:pt x="0" y="2"/>
                  </a:cubicBezTo>
                  <a:close/>
                </a:path>
              </a:pathLst>
            </a:custGeom>
            <a:solidFill>
              <a:srgbClr val="FFFFFF"/>
            </a:solidFill>
            <a:ln w="9525">
              <a:noFill/>
              <a:round/>
              <a:headEnd/>
              <a:tailEnd/>
            </a:ln>
          </p:spPr>
          <p:txBody>
            <a:bodyPr/>
            <a:lstStyle/>
            <a:p>
              <a:endParaRPr lang="hu-HU"/>
            </a:p>
          </p:txBody>
        </p:sp>
        <p:sp>
          <p:nvSpPr>
            <p:cNvPr id="37156" name="Freeform 428"/>
            <p:cNvSpPr>
              <a:spLocks/>
            </p:cNvSpPr>
            <p:nvPr/>
          </p:nvSpPr>
          <p:spPr bwMode="auto">
            <a:xfrm>
              <a:off x="4705" y="500"/>
              <a:ext cx="29" cy="13"/>
            </a:xfrm>
            <a:custGeom>
              <a:avLst/>
              <a:gdLst>
                <a:gd name="T0" fmla="*/ 0 w 23"/>
                <a:gd name="T1" fmla="*/ 0 h 10"/>
                <a:gd name="T2" fmla="*/ 23 w 23"/>
                <a:gd name="T3" fmla="*/ 5 h 10"/>
                <a:gd name="T4" fmla="*/ 0 w 23"/>
                <a:gd name="T5" fmla="*/ 0 h 10"/>
                <a:gd name="T6" fmla="*/ 0 60000 65536"/>
                <a:gd name="T7" fmla="*/ 0 60000 65536"/>
                <a:gd name="T8" fmla="*/ 0 60000 65536"/>
                <a:gd name="T9" fmla="*/ 0 w 23"/>
                <a:gd name="T10" fmla="*/ 0 h 10"/>
                <a:gd name="T11" fmla="*/ 23 w 23"/>
                <a:gd name="T12" fmla="*/ 10 h 10"/>
              </a:gdLst>
              <a:ahLst/>
              <a:cxnLst>
                <a:cxn ang="T6">
                  <a:pos x="T0" y="T1"/>
                </a:cxn>
                <a:cxn ang="T7">
                  <a:pos x="T2" y="T3"/>
                </a:cxn>
                <a:cxn ang="T8">
                  <a:pos x="T4" y="T5"/>
                </a:cxn>
              </a:cxnLst>
              <a:rect l="T9" t="T10" r="T11" b="T12"/>
              <a:pathLst>
                <a:path w="23" h="10">
                  <a:moveTo>
                    <a:pt x="0" y="0"/>
                  </a:moveTo>
                  <a:cubicBezTo>
                    <a:pt x="4" y="4"/>
                    <a:pt x="18" y="10"/>
                    <a:pt x="23" y="5"/>
                  </a:cubicBezTo>
                  <a:cubicBezTo>
                    <a:pt x="21" y="9"/>
                    <a:pt x="11" y="10"/>
                    <a:pt x="0" y="0"/>
                  </a:cubicBezTo>
                  <a:close/>
                </a:path>
              </a:pathLst>
            </a:custGeom>
            <a:solidFill>
              <a:srgbClr val="FFFFFF"/>
            </a:solidFill>
            <a:ln w="9525">
              <a:noFill/>
              <a:round/>
              <a:headEnd/>
              <a:tailEnd/>
            </a:ln>
          </p:spPr>
          <p:txBody>
            <a:bodyPr/>
            <a:lstStyle/>
            <a:p>
              <a:endParaRPr lang="hu-HU"/>
            </a:p>
          </p:txBody>
        </p:sp>
        <p:sp>
          <p:nvSpPr>
            <p:cNvPr id="37157" name="Freeform 429"/>
            <p:cNvSpPr>
              <a:spLocks/>
            </p:cNvSpPr>
            <p:nvPr/>
          </p:nvSpPr>
          <p:spPr bwMode="auto">
            <a:xfrm>
              <a:off x="4474" y="844"/>
              <a:ext cx="79" cy="113"/>
            </a:xfrm>
            <a:custGeom>
              <a:avLst/>
              <a:gdLst>
                <a:gd name="T0" fmla="*/ 21 w 63"/>
                <a:gd name="T1" fmla="*/ 65 h 85"/>
                <a:gd name="T2" fmla="*/ 63 w 63"/>
                <a:gd name="T3" fmla="*/ 85 h 85"/>
                <a:gd name="T4" fmla="*/ 59 w 63"/>
                <a:gd name="T5" fmla="*/ 39 h 85"/>
                <a:gd name="T6" fmla="*/ 46 w 63"/>
                <a:gd name="T7" fmla="*/ 48 h 85"/>
                <a:gd name="T8" fmla="*/ 10 w 63"/>
                <a:gd name="T9" fmla="*/ 0 h 85"/>
                <a:gd name="T10" fmla="*/ 0 w 63"/>
                <a:gd name="T11" fmla="*/ 10 h 85"/>
                <a:gd name="T12" fmla="*/ 34 w 63"/>
                <a:gd name="T13" fmla="*/ 56 h 85"/>
                <a:gd name="T14" fmla="*/ 34 w 63"/>
                <a:gd name="T15" fmla="*/ 56 h 85"/>
                <a:gd name="T16" fmla="*/ 21 w 63"/>
                <a:gd name="T17" fmla="*/ 6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5"/>
                <a:gd name="T29" fmla="*/ 63 w 6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5">
                  <a:moveTo>
                    <a:pt x="21" y="65"/>
                  </a:moveTo>
                  <a:cubicBezTo>
                    <a:pt x="63" y="85"/>
                    <a:pt x="63" y="85"/>
                    <a:pt x="63" y="85"/>
                  </a:cubicBezTo>
                  <a:cubicBezTo>
                    <a:pt x="59" y="39"/>
                    <a:pt x="59" y="39"/>
                    <a:pt x="59" y="39"/>
                  </a:cubicBezTo>
                  <a:cubicBezTo>
                    <a:pt x="46" y="48"/>
                    <a:pt x="46" y="48"/>
                    <a:pt x="46" y="48"/>
                  </a:cubicBezTo>
                  <a:cubicBezTo>
                    <a:pt x="36" y="33"/>
                    <a:pt x="25" y="17"/>
                    <a:pt x="10" y="0"/>
                  </a:cubicBezTo>
                  <a:cubicBezTo>
                    <a:pt x="0" y="10"/>
                    <a:pt x="0" y="10"/>
                    <a:pt x="0" y="10"/>
                  </a:cubicBezTo>
                  <a:cubicBezTo>
                    <a:pt x="13" y="26"/>
                    <a:pt x="24" y="42"/>
                    <a:pt x="34" y="56"/>
                  </a:cubicBezTo>
                  <a:cubicBezTo>
                    <a:pt x="34" y="56"/>
                    <a:pt x="34" y="56"/>
                    <a:pt x="34" y="56"/>
                  </a:cubicBezTo>
                  <a:lnTo>
                    <a:pt x="21" y="65"/>
                  </a:lnTo>
                  <a:close/>
                </a:path>
              </a:pathLst>
            </a:custGeom>
            <a:solidFill>
              <a:srgbClr val="0B4D9F"/>
            </a:solidFill>
            <a:ln w="4763" cap="rnd">
              <a:solidFill>
                <a:srgbClr val="000000"/>
              </a:solidFill>
              <a:prstDash val="solid"/>
              <a:round/>
              <a:headEnd/>
              <a:tailEnd/>
            </a:ln>
          </p:spPr>
          <p:txBody>
            <a:bodyPr/>
            <a:lstStyle/>
            <a:p>
              <a:endParaRPr lang="hu-HU"/>
            </a:p>
          </p:txBody>
        </p:sp>
        <p:sp>
          <p:nvSpPr>
            <p:cNvPr id="37158" name="Freeform 430"/>
            <p:cNvSpPr>
              <a:spLocks/>
            </p:cNvSpPr>
            <p:nvPr/>
          </p:nvSpPr>
          <p:spPr bwMode="auto">
            <a:xfrm>
              <a:off x="4728" y="776"/>
              <a:ext cx="59" cy="113"/>
            </a:xfrm>
            <a:custGeom>
              <a:avLst/>
              <a:gdLst>
                <a:gd name="T0" fmla="*/ 31 w 47"/>
                <a:gd name="T1" fmla="*/ 44 h 85"/>
                <a:gd name="T2" fmla="*/ 31 w 47"/>
                <a:gd name="T3" fmla="*/ 44 h 85"/>
                <a:gd name="T4" fmla="*/ 26 w 47"/>
                <a:gd name="T5" fmla="*/ 9 h 85"/>
                <a:gd name="T6" fmla="*/ 25 w 47"/>
                <a:gd name="T7" fmla="*/ 0 h 85"/>
                <a:gd name="T8" fmla="*/ 11 w 47"/>
                <a:gd name="T9" fmla="*/ 1 h 85"/>
                <a:gd name="T10" fmla="*/ 12 w 47"/>
                <a:gd name="T11" fmla="*/ 11 h 85"/>
                <a:gd name="T12" fmla="*/ 16 w 47"/>
                <a:gd name="T13" fmla="*/ 45 h 85"/>
                <a:gd name="T14" fmla="*/ 0 w 47"/>
                <a:gd name="T15" fmla="*/ 47 h 85"/>
                <a:gd name="T16" fmla="*/ 26 w 47"/>
                <a:gd name="T17" fmla="*/ 85 h 85"/>
                <a:gd name="T18" fmla="*/ 47 w 47"/>
                <a:gd name="T19" fmla="*/ 43 h 85"/>
                <a:gd name="T20" fmla="*/ 31 w 47"/>
                <a:gd name="T21" fmla="*/ 44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85"/>
                <a:gd name="T35" fmla="*/ 47 w 47"/>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85">
                  <a:moveTo>
                    <a:pt x="31" y="44"/>
                  </a:moveTo>
                  <a:cubicBezTo>
                    <a:pt x="31" y="44"/>
                    <a:pt x="31" y="44"/>
                    <a:pt x="31" y="44"/>
                  </a:cubicBezTo>
                  <a:cubicBezTo>
                    <a:pt x="30" y="33"/>
                    <a:pt x="28" y="22"/>
                    <a:pt x="26" y="9"/>
                  </a:cubicBezTo>
                  <a:cubicBezTo>
                    <a:pt x="26" y="6"/>
                    <a:pt x="26" y="3"/>
                    <a:pt x="25" y="0"/>
                  </a:cubicBezTo>
                  <a:cubicBezTo>
                    <a:pt x="11" y="1"/>
                    <a:pt x="11" y="1"/>
                    <a:pt x="11" y="1"/>
                  </a:cubicBezTo>
                  <a:cubicBezTo>
                    <a:pt x="11" y="4"/>
                    <a:pt x="11" y="7"/>
                    <a:pt x="12" y="11"/>
                  </a:cubicBezTo>
                  <a:cubicBezTo>
                    <a:pt x="13" y="22"/>
                    <a:pt x="15" y="34"/>
                    <a:pt x="16" y="45"/>
                  </a:cubicBezTo>
                  <a:cubicBezTo>
                    <a:pt x="0" y="47"/>
                    <a:pt x="0" y="47"/>
                    <a:pt x="0" y="47"/>
                  </a:cubicBezTo>
                  <a:cubicBezTo>
                    <a:pt x="26" y="85"/>
                    <a:pt x="26" y="85"/>
                    <a:pt x="26" y="85"/>
                  </a:cubicBezTo>
                  <a:cubicBezTo>
                    <a:pt x="47" y="43"/>
                    <a:pt x="47" y="43"/>
                    <a:pt x="47" y="43"/>
                  </a:cubicBezTo>
                  <a:lnTo>
                    <a:pt x="31" y="44"/>
                  </a:lnTo>
                  <a:close/>
                </a:path>
              </a:pathLst>
            </a:custGeom>
            <a:solidFill>
              <a:srgbClr val="FF0000"/>
            </a:solidFill>
            <a:ln w="4763" cap="rnd">
              <a:solidFill>
                <a:srgbClr val="000000"/>
              </a:solidFill>
              <a:prstDash val="solid"/>
              <a:round/>
              <a:headEnd/>
              <a:tailEnd/>
            </a:ln>
          </p:spPr>
          <p:txBody>
            <a:bodyPr/>
            <a:lstStyle/>
            <a:p>
              <a:endParaRPr lang="hu-HU"/>
            </a:p>
          </p:txBody>
        </p:sp>
      </p:grpSp>
      <p:grpSp>
        <p:nvGrpSpPr>
          <p:cNvPr id="36869" name="Group 431"/>
          <p:cNvGrpSpPr>
            <a:grpSpLocks/>
          </p:cNvGrpSpPr>
          <p:nvPr/>
        </p:nvGrpSpPr>
        <p:grpSpPr bwMode="auto">
          <a:xfrm>
            <a:off x="6858000" y="838200"/>
            <a:ext cx="2116138" cy="2667000"/>
            <a:chOff x="99" y="1296"/>
            <a:chExt cx="997" cy="1351"/>
          </a:xfrm>
        </p:grpSpPr>
        <p:sp>
          <p:nvSpPr>
            <p:cNvPr id="36874" name="Freeform 432"/>
            <p:cNvSpPr>
              <a:spLocks/>
            </p:cNvSpPr>
            <p:nvPr/>
          </p:nvSpPr>
          <p:spPr bwMode="auto">
            <a:xfrm>
              <a:off x="722" y="2563"/>
              <a:ext cx="157" cy="84"/>
            </a:xfrm>
            <a:custGeom>
              <a:avLst/>
              <a:gdLst>
                <a:gd name="T0" fmla="*/ 41 w 126"/>
                <a:gd name="T1" fmla="*/ 9 h 63"/>
                <a:gd name="T2" fmla="*/ 0 w 126"/>
                <a:gd name="T3" fmla="*/ 0 h 63"/>
                <a:gd name="T4" fmla="*/ 0 w 126"/>
                <a:gd name="T5" fmla="*/ 47 h 63"/>
                <a:gd name="T6" fmla="*/ 1 w 126"/>
                <a:gd name="T7" fmla="*/ 52 h 63"/>
                <a:gd name="T8" fmla="*/ 63 w 126"/>
                <a:gd name="T9" fmla="*/ 63 h 63"/>
                <a:gd name="T10" fmla="*/ 123 w 126"/>
                <a:gd name="T11" fmla="*/ 53 h 63"/>
                <a:gd name="T12" fmla="*/ 126 w 126"/>
                <a:gd name="T13" fmla="*/ 50 h 63"/>
                <a:gd name="T14" fmla="*/ 126 w 126"/>
                <a:gd name="T15" fmla="*/ 21 h 63"/>
                <a:gd name="T16" fmla="*/ 41 w 126"/>
                <a:gd name="T17" fmla="*/ 9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3"/>
                <a:gd name="T29" fmla="*/ 126 w 12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3">
                  <a:moveTo>
                    <a:pt x="41" y="9"/>
                  </a:moveTo>
                  <a:cubicBezTo>
                    <a:pt x="27" y="6"/>
                    <a:pt x="14" y="3"/>
                    <a:pt x="0" y="0"/>
                  </a:cubicBezTo>
                  <a:cubicBezTo>
                    <a:pt x="0" y="47"/>
                    <a:pt x="0" y="47"/>
                    <a:pt x="0" y="47"/>
                  </a:cubicBezTo>
                  <a:cubicBezTo>
                    <a:pt x="0" y="48"/>
                    <a:pt x="0" y="51"/>
                    <a:pt x="1" y="52"/>
                  </a:cubicBezTo>
                  <a:cubicBezTo>
                    <a:pt x="6" y="58"/>
                    <a:pt x="32" y="63"/>
                    <a:pt x="63" y="63"/>
                  </a:cubicBezTo>
                  <a:cubicBezTo>
                    <a:pt x="92" y="63"/>
                    <a:pt x="116" y="58"/>
                    <a:pt x="123" y="53"/>
                  </a:cubicBezTo>
                  <a:cubicBezTo>
                    <a:pt x="124" y="52"/>
                    <a:pt x="126" y="50"/>
                    <a:pt x="126" y="50"/>
                  </a:cubicBezTo>
                  <a:cubicBezTo>
                    <a:pt x="126" y="21"/>
                    <a:pt x="126" y="21"/>
                    <a:pt x="126" y="21"/>
                  </a:cubicBezTo>
                  <a:cubicBezTo>
                    <a:pt x="101" y="20"/>
                    <a:pt x="73" y="17"/>
                    <a:pt x="41" y="9"/>
                  </a:cubicBezTo>
                  <a:close/>
                </a:path>
              </a:pathLst>
            </a:custGeom>
            <a:solidFill>
              <a:srgbClr val="F79374"/>
            </a:solidFill>
            <a:ln w="9525">
              <a:noFill/>
              <a:round/>
              <a:headEnd/>
              <a:tailEnd/>
            </a:ln>
          </p:spPr>
          <p:txBody>
            <a:bodyPr/>
            <a:lstStyle/>
            <a:p>
              <a:endParaRPr lang="hu-HU"/>
            </a:p>
          </p:txBody>
        </p:sp>
        <p:sp>
          <p:nvSpPr>
            <p:cNvPr id="36875" name="Freeform 433"/>
            <p:cNvSpPr>
              <a:spLocks/>
            </p:cNvSpPr>
            <p:nvPr/>
          </p:nvSpPr>
          <p:spPr bwMode="auto">
            <a:xfrm>
              <a:off x="722" y="2563"/>
              <a:ext cx="157" cy="84"/>
            </a:xfrm>
            <a:custGeom>
              <a:avLst/>
              <a:gdLst>
                <a:gd name="T0" fmla="*/ 41 w 126"/>
                <a:gd name="T1" fmla="*/ 9 h 63"/>
                <a:gd name="T2" fmla="*/ 0 w 126"/>
                <a:gd name="T3" fmla="*/ 0 h 63"/>
                <a:gd name="T4" fmla="*/ 0 w 126"/>
                <a:gd name="T5" fmla="*/ 47 h 63"/>
                <a:gd name="T6" fmla="*/ 1 w 126"/>
                <a:gd name="T7" fmla="*/ 52 h 63"/>
                <a:gd name="T8" fmla="*/ 63 w 126"/>
                <a:gd name="T9" fmla="*/ 63 h 63"/>
                <a:gd name="T10" fmla="*/ 123 w 126"/>
                <a:gd name="T11" fmla="*/ 53 h 63"/>
                <a:gd name="T12" fmla="*/ 126 w 126"/>
                <a:gd name="T13" fmla="*/ 50 h 63"/>
                <a:gd name="T14" fmla="*/ 126 w 126"/>
                <a:gd name="T15" fmla="*/ 21 h 63"/>
                <a:gd name="T16" fmla="*/ 41 w 126"/>
                <a:gd name="T17" fmla="*/ 9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3"/>
                <a:gd name="T29" fmla="*/ 126 w 12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3">
                  <a:moveTo>
                    <a:pt x="41" y="9"/>
                  </a:moveTo>
                  <a:cubicBezTo>
                    <a:pt x="27" y="6"/>
                    <a:pt x="14" y="3"/>
                    <a:pt x="0" y="0"/>
                  </a:cubicBezTo>
                  <a:cubicBezTo>
                    <a:pt x="0" y="47"/>
                    <a:pt x="0" y="47"/>
                    <a:pt x="0" y="47"/>
                  </a:cubicBezTo>
                  <a:cubicBezTo>
                    <a:pt x="0" y="48"/>
                    <a:pt x="0" y="51"/>
                    <a:pt x="1" y="52"/>
                  </a:cubicBezTo>
                  <a:cubicBezTo>
                    <a:pt x="6" y="58"/>
                    <a:pt x="32" y="63"/>
                    <a:pt x="63" y="63"/>
                  </a:cubicBezTo>
                  <a:cubicBezTo>
                    <a:pt x="92" y="63"/>
                    <a:pt x="116" y="58"/>
                    <a:pt x="123" y="53"/>
                  </a:cubicBezTo>
                  <a:cubicBezTo>
                    <a:pt x="124" y="52"/>
                    <a:pt x="126" y="50"/>
                    <a:pt x="126" y="50"/>
                  </a:cubicBezTo>
                  <a:cubicBezTo>
                    <a:pt x="126" y="21"/>
                    <a:pt x="126" y="21"/>
                    <a:pt x="126" y="21"/>
                  </a:cubicBezTo>
                  <a:cubicBezTo>
                    <a:pt x="101" y="20"/>
                    <a:pt x="73" y="17"/>
                    <a:pt x="41" y="9"/>
                  </a:cubicBezTo>
                  <a:close/>
                </a:path>
              </a:pathLst>
            </a:custGeom>
            <a:noFill/>
            <a:ln w="3175" cap="rnd">
              <a:solidFill>
                <a:srgbClr val="333333"/>
              </a:solidFill>
              <a:prstDash val="solid"/>
              <a:round/>
              <a:headEnd/>
              <a:tailEnd/>
            </a:ln>
          </p:spPr>
          <p:txBody>
            <a:bodyPr/>
            <a:lstStyle/>
            <a:p>
              <a:endParaRPr lang="hu-HU"/>
            </a:p>
          </p:txBody>
        </p:sp>
        <p:sp>
          <p:nvSpPr>
            <p:cNvPr id="36876" name="Freeform 434"/>
            <p:cNvSpPr>
              <a:spLocks/>
            </p:cNvSpPr>
            <p:nvPr/>
          </p:nvSpPr>
          <p:spPr bwMode="auto">
            <a:xfrm>
              <a:off x="292" y="2364"/>
              <a:ext cx="163" cy="268"/>
            </a:xfrm>
            <a:custGeom>
              <a:avLst/>
              <a:gdLst>
                <a:gd name="T0" fmla="*/ 56 w 130"/>
                <a:gd name="T1" fmla="*/ 50 h 201"/>
                <a:gd name="T2" fmla="*/ 56 w 130"/>
                <a:gd name="T3" fmla="*/ 50 h 201"/>
                <a:gd name="T4" fmla="*/ 0 w 130"/>
                <a:gd name="T5" fmla="*/ 0 h 201"/>
                <a:gd name="T6" fmla="*/ 6 w 130"/>
                <a:gd name="T7" fmla="*/ 60 h 201"/>
                <a:gd name="T8" fmla="*/ 8 w 130"/>
                <a:gd name="T9" fmla="*/ 186 h 201"/>
                <a:gd name="T10" fmla="*/ 9 w 130"/>
                <a:gd name="T11" fmla="*/ 186 h 201"/>
                <a:gd name="T12" fmla="*/ 8 w 130"/>
                <a:gd name="T13" fmla="*/ 187 h 201"/>
                <a:gd name="T14" fmla="*/ 69 w 130"/>
                <a:gd name="T15" fmla="*/ 201 h 201"/>
                <a:gd name="T16" fmla="*/ 130 w 130"/>
                <a:gd name="T17" fmla="*/ 187 h 201"/>
                <a:gd name="T18" fmla="*/ 130 w 130"/>
                <a:gd name="T19" fmla="*/ 186 h 201"/>
                <a:gd name="T20" fmla="*/ 130 w 130"/>
                <a:gd name="T21" fmla="*/ 186 h 201"/>
                <a:gd name="T22" fmla="*/ 130 w 130"/>
                <a:gd name="T23" fmla="*/ 57 h 201"/>
                <a:gd name="T24" fmla="*/ 119 w 130"/>
                <a:gd name="T25" fmla="*/ 52 h 201"/>
                <a:gd name="T26" fmla="*/ 56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6" y="50"/>
                  </a:moveTo>
                  <a:cubicBezTo>
                    <a:pt x="56" y="50"/>
                    <a:pt x="56" y="50"/>
                    <a:pt x="56" y="50"/>
                  </a:cubicBezTo>
                  <a:cubicBezTo>
                    <a:pt x="34" y="56"/>
                    <a:pt x="15" y="34"/>
                    <a:pt x="0" y="0"/>
                  </a:cubicBezTo>
                  <a:cubicBezTo>
                    <a:pt x="4" y="21"/>
                    <a:pt x="6" y="42"/>
                    <a:pt x="6" y="60"/>
                  </a:cubicBezTo>
                  <a:cubicBezTo>
                    <a:pt x="6" y="121"/>
                    <a:pt x="8" y="147"/>
                    <a:pt x="8" y="186"/>
                  </a:cubicBezTo>
                  <a:cubicBezTo>
                    <a:pt x="9" y="186"/>
                    <a:pt x="9" y="186"/>
                    <a:pt x="9" y="186"/>
                  </a:cubicBezTo>
                  <a:cubicBezTo>
                    <a:pt x="9" y="186"/>
                    <a:pt x="8" y="187"/>
                    <a:pt x="8" y="187"/>
                  </a:cubicBezTo>
                  <a:cubicBezTo>
                    <a:pt x="8" y="194"/>
                    <a:pt x="36" y="201"/>
                    <a:pt x="69" y="201"/>
                  </a:cubicBezTo>
                  <a:cubicBezTo>
                    <a:pt x="103" y="201"/>
                    <a:pt x="130" y="194"/>
                    <a:pt x="130" y="187"/>
                  </a:cubicBezTo>
                  <a:cubicBezTo>
                    <a:pt x="130" y="187"/>
                    <a:pt x="130" y="186"/>
                    <a:pt x="130" y="186"/>
                  </a:cubicBezTo>
                  <a:cubicBezTo>
                    <a:pt x="130" y="186"/>
                    <a:pt x="130" y="186"/>
                    <a:pt x="130" y="186"/>
                  </a:cubicBezTo>
                  <a:cubicBezTo>
                    <a:pt x="130" y="57"/>
                    <a:pt x="130" y="57"/>
                    <a:pt x="130" y="57"/>
                  </a:cubicBezTo>
                  <a:cubicBezTo>
                    <a:pt x="126" y="55"/>
                    <a:pt x="123" y="53"/>
                    <a:pt x="119" y="52"/>
                  </a:cubicBezTo>
                  <a:cubicBezTo>
                    <a:pt x="99" y="43"/>
                    <a:pt x="77" y="71"/>
                    <a:pt x="56" y="50"/>
                  </a:cubicBezTo>
                  <a:close/>
                </a:path>
              </a:pathLst>
            </a:custGeom>
            <a:solidFill>
              <a:srgbClr val="A5C7E0"/>
            </a:solidFill>
            <a:ln w="9525">
              <a:noFill/>
              <a:round/>
              <a:headEnd/>
              <a:tailEnd/>
            </a:ln>
          </p:spPr>
          <p:txBody>
            <a:bodyPr/>
            <a:lstStyle/>
            <a:p>
              <a:endParaRPr lang="hu-HU"/>
            </a:p>
          </p:txBody>
        </p:sp>
        <p:sp>
          <p:nvSpPr>
            <p:cNvPr id="36877" name="Freeform 435"/>
            <p:cNvSpPr>
              <a:spLocks/>
            </p:cNvSpPr>
            <p:nvPr/>
          </p:nvSpPr>
          <p:spPr bwMode="auto">
            <a:xfrm>
              <a:off x="301" y="2376"/>
              <a:ext cx="155" cy="255"/>
            </a:xfrm>
            <a:custGeom>
              <a:avLst/>
              <a:gdLst>
                <a:gd name="T0" fmla="*/ 119 w 124"/>
                <a:gd name="T1" fmla="*/ 49 h 191"/>
                <a:gd name="T2" fmla="*/ 116 w 124"/>
                <a:gd name="T3" fmla="*/ 177 h 191"/>
                <a:gd name="T4" fmla="*/ 40 w 124"/>
                <a:gd name="T5" fmla="*/ 182 h 191"/>
                <a:gd name="T6" fmla="*/ 99 w 124"/>
                <a:gd name="T7" fmla="*/ 152 h 191"/>
                <a:gd name="T8" fmla="*/ 86 w 124"/>
                <a:gd name="T9" fmla="*/ 99 h 191"/>
                <a:gd name="T10" fmla="*/ 0 w 124"/>
                <a:gd name="T11" fmla="*/ 1 h 191"/>
                <a:gd name="T12" fmla="*/ 67 w 124"/>
                <a:gd name="T13" fmla="*/ 14 h 191"/>
                <a:gd name="T14" fmla="*/ 119 w 124"/>
                <a:gd name="T15" fmla="*/ 49 h 19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91"/>
                <a:gd name="T26" fmla="*/ 124 w 124"/>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91">
                  <a:moveTo>
                    <a:pt x="119" y="49"/>
                  </a:moveTo>
                  <a:cubicBezTo>
                    <a:pt x="118" y="68"/>
                    <a:pt x="124" y="166"/>
                    <a:pt x="116" y="177"/>
                  </a:cubicBezTo>
                  <a:cubicBezTo>
                    <a:pt x="107" y="191"/>
                    <a:pt x="55" y="186"/>
                    <a:pt x="40" y="182"/>
                  </a:cubicBezTo>
                  <a:cubicBezTo>
                    <a:pt x="58" y="185"/>
                    <a:pt x="90" y="168"/>
                    <a:pt x="99" y="152"/>
                  </a:cubicBezTo>
                  <a:cubicBezTo>
                    <a:pt x="110" y="133"/>
                    <a:pt x="99" y="114"/>
                    <a:pt x="86" y="99"/>
                  </a:cubicBezTo>
                  <a:cubicBezTo>
                    <a:pt x="65" y="75"/>
                    <a:pt x="6" y="37"/>
                    <a:pt x="0" y="1"/>
                  </a:cubicBezTo>
                  <a:cubicBezTo>
                    <a:pt x="12" y="18"/>
                    <a:pt x="52" y="0"/>
                    <a:pt x="67" y="14"/>
                  </a:cubicBezTo>
                  <a:cubicBezTo>
                    <a:pt x="80" y="27"/>
                    <a:pt x="100" y="51"/>
                    <a:pt x="119" y="49"/>
                  </a:cubicBezTo>
                </a:path>
              </a:pathLst>
            </a:custGeom>
            <a:solidFill>
              <a:srgbClr val="82B3D5"/>
            </a:solidFill>
            <a:ln w="9525">
              <a:noFill/>
              <a:round/>
              <a:headEnd/>
              <a:tailEnd/>
            </a:ln>
          </p:spPr>
          <p:txBody>
            <a:bodyPr/>
            <a:lstStyle/>
            <a:p>
              <a:endParaRPr lang="hu-HU"/>
            </a:p>
          </p:txBody>
        </p:sp>
        <p:sp>
          <p:nvSpPr>
            <p:cNvPr id="36878" name="Freeform 436"/>
            <p:cNvSpPr>
              <a:spLocks/>
            </p:cNvSpPr>
            <p:nvPr/>
          </p:nvSpPr>
          <p:spPr bwMode="auto">
            <a:xfrm>
              <a:off x="305" y="2389"/>
              <a:ext cx="60" cy="44"/>
            </a:xfrm>
            <a:custGeom>
              <a:avLst/>
              <a:gdLst>
                <a:gd name="T0" fmla="*/ 0 w 48"/>
                <a:gd name="T1" fmla="*/ 0 h 33"/>
                <a:gd name="T2" fmla="*/ 35 w 48"/>
                <a:gd name="T3" fmla="*/ 33 h 33"/>
                <a:gd name="T4" fmla="*/ 48 w 48"/>
                <a:gd name="T5" fmla="*/ 32 h 33"/>
                <a:gd name="T6" fmla="*/ 0 60000 65536"/>
                <a:gd name="T7" fmla="*/ 0 60000 65536"/>
                <a:gd name="T8" fmla="*/ 0 60000 65536"/>
                <a:gd name="T9" fmla="*/ 0 w 48"/>
                <a:gd name="T10" fmla="*/ 0 h 33"/>
                <a:gd name="T11" fmla="*/ 48 w 48"/>
                <a:gd name="T12" fmla="*/ 33 h 33"/>
              </a:gdLst>
              <a:ahLst/>
              <a:cxnLst>
                <a:cxn ang="T6">
                  <a:pos x="T0" y="T1"/>
                </a:cxn>
                <a:cxn ang="T7">
                  <a:pos x="T2" y="T3"/>
                </a:cxn>
                <a:cxn ang="T8">
                  <a:pos x="T4" y="T5"/>
                </a:cxn>
              </a:cxnLst>
              <a:rect l="T9" t="T10" r="T11" b="T12"/>
              <a:pathLst>
                <a:path w="48" h="33">
                  <a:moveTo>
                    <a:pt x="0" y="0"/>
                  </a:moveTo>
                  <a:cubicBezTo>
                    <a:pt x="6" y="15"/>
                    <a:pt x="22" y="33"/>
                    <a:pt x="35" y="33"/>
                  </a:cubicBezTo>
                  <a:cubicBezTo>
                    <a:pt x="48" y="33"/>
                    <a:pt x="48" y="32"/>
                    <a:pt x="48" y="32"/>
                  </a:cubicBezTo>
                </a:path>
              </a:pathLst>
            </a:custGeom>
            <a:noFill/>
            <a:ln w="7938" cap="flat">
              <a:solidFill>
                <a:srgbClr val="4793C3"/>
              </a:solidFill>
              <a:prstDash val="solid"/>
              <a:miter lim="800000"/>
              <a:headEnd/>
              <a:tailEnd/>
            </a:ln>
          </p:spPr>
          <p:txBody>
            <a:bodyPr/>
            <a:lstStyle/>
            <a:p>
              <a:endParaRPr lang="hu-HU"/>
            </a:p>
          </p:txBody>
        </p:sp>
        <p:sp>
          <p:nvSpPr>
            <p:cNvPr id="36879" name="Freeform 437"/>
            <p:cNvSpPr>
              <a:spLocks/>
            </p:cNvSpPr>
            <p:nvPr/>
          </p:nvSpPr>
          <p:spPr bwMode="auto">
            <a:xfrm>
              <a:off x="362" y="2433"/>
              <a:ext cx="92" cy="15"/>
            </a:xfrm>
            <a:custGeom>
              <a:avLst/>
              <a:gdLst>
                <a:gd name="T0" fmla="*/ 0 w 73"/>
                <a:gd name="T1" fmla="*/ 0 h 11"/>
                <a:gd name="T2" fmla="*/ 29 w 73"/>
                <a:gd name="T3" fmla="*/ 10 h 11"/>
                <a:gd name="T4" fmla="*/ 73 w 73"/>
                <a:gd name="T5" fmla="*/ 11 h 11"/>
                <a:gd name="T6" fmla="*/ 0 60000 65536"/>
                <a:gd name="T7" fmla="*/ 0 60000 65536"/>
                <a:gd name="T8" fmla="*/ 0 60000 65536"/>
                <a:gd name="T9" fmla="*/ 0 w 73"/>
                <a:gd name="T10" fmla="*/ 0 h 11"/>
                <a:gd name="T11" fmla="*/ 73 w 73"/>
                <a:gd name="T12" fmla="*/ 11 h 11"/>
              </a:gdLst>
              <a:ahLst/>
              <a:cxnLst>
                <a:cxn ang="T6">
                  <a:pos x="T0" y="T1"/>
                </a:cxn>
                <a:cxn ang="T7">
                  <a:pos x="T2" y="T3"/>
                </a:cxn>
                <a:cxn ang="T8">
                  <a:pos x="T4" y="T5"/>
                </a:cxn>
              </a:cxnLst>
              <a:rect l="T9" t="T10" r="T11" b="T12"/>
              <a:pathLst>
                <a:path w="73" h="11">
                  <a:moveTo>
                    <a:pt x="0" y="0"/>
                  </a:moveTo>
                  <a:cubicBezTo>
                    <a:pt x="4" y="6"/>
                    <a:pt x="14" y="9"/>
                    <a:pt x="29" y="10"/>
                  </a:cubicBezTo>
                  <a:cubicBezTo>
                    <a:pt x="44" y="10"/>
                    <a:pt x="73" y="11"/>
                    <a:pt x="73" y="11"/>
                  </a:cubicBezTo>
                </a:path>
              </a:pathLst>
            </a:custGeom>
            <a:noFill/>
            <a:ln w="7938" cap="flat">
              <a:solidFill>
                <a:srgbClr val="4793C3"/>
              </a:solidFill>
              <a:prstDash val="solid"/>
              <a:miter lim="800000"/>
              <a:headEnd/>
              <a:tailEnd/>
            </a:ln>
          </p:spPr>
          <p:txBody>
            <a:bodyPr/>
            <a:lstStyle/>
            <a:p>
              <a:endParaRPr lang="hu-HU"/>
            </a:p>
          </p:txBody>
        </p:sp>
        <p:sp>
          <p:nvSpPr>
            <p:cNvPr id="36880" name="Freeform 438"/>
            <p:cNvSpPr>
              <a:spLocks/>
            </p:cNvSpPr>
            <p:nvPr/>
          </p:nvSpPr>
          <p:spPr bwMode="auto">
            <a:xfrm>
              <a:off x="292" y="2364"/>
              <a:ext cx="163" cy="268"/>
            </a:xfrm>
            <a:custGeom>
              <a:avLst/>
              <a:gdLst>
                <a:gd name="T0" fmla="*/ 56 w 130"/>
                <a:gd name="T1" fmla="*/ 50 h 201"/>
                <a:gd name="T2" fmla="*/ 56 w 130"/>
                <a:gd name="T3" fmla="*/ 50 h 201"/>
                <a:gd name="T4" fmla="*/ 0 w 130"/>
                <a:gd name="T5" fmla="*/ 0 h 201"/>
                <a:gd name="T6" fmla="*/ 6 w 130"/>
                <a:gd name="T7" fmla="*/ 60 h 201"/>
                <a:gd name="T8" fmla="*/ 8 w 130"/>
                <a:gd name="T9" fmla="*/ 186 h 201"/>
                <a:gd name="T10" fmla="*/ 9 w 130"/>
                <a:gd name="T11" fmla="*/ 186 h 201"/>
                <a:gd name="T12" fmla="*/ 8 w 130"/>
                <a:gd name="T13" fmla="*/ 187 h 201"/>
                <a:gd name="T14" fmla="*/ 69 w 130"/>
                <a:gd name="T15" fmla="*/ 201 h 201"/>
                <a:gd name="T16" fmla="*/ 130 w 130"/>
                <a:gd name="T17" fmla="*/ 187 h 201"/>
                <a:gd name="T18" fmla="*/ 130 w 130"/>
                <a:gd name="T19" fmla="*/ 186 h 201"/>
                <a:gd name="T20" fmla="*/ 130 w 130"/>
                <a:gd name="T21" fmla="*/ 186 h 201"/>
                <a:gd name="T22" fmla="*/ 130 w 130"/>
                <a:gd name="T23" fmla="*/ 57 h 201"/>
                <a:gd name="T24" fmla="*/ 119 w 130"/>
                <a:gd name="T25" fmla="*/ 52 h 201"/>
                <a:gd name="T26" fmla="*/ 56 w 130"/>
                <a:gd name="T27" fmla="*/ 5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6" y="50"/>
                  </a:moveTo>
                  <a:cubicBezTo>
                    <a:pt x="56" y="50"/>
                    <a:pt x="56" y="50"/>
                    <a:pt x="56" y="50"/>
                  </a:cubicBezTo>
                  <a:cubicBezTo>
                    <a:pt x="34" y="56"/>
                    <a:pt x="15" y="34"/>
                    <a:pt x="0" y="0"/>
                  </a:cubicBezTo>
                  <a:cubicBezTo>
                    <a:pt x="4" y="21"/>
                    <a:pt x="6" y="42"/>
                    <a:pt x="6" y="60"/>
                  </a:cubicBezTo>
                  <a:cubicBezTo>
                    <a:pt x="6" y="121"/>
                    <a:pt x="8" y="147"/>
                    <a:pt x="8" y="186"/>
                  </a:cubicBezTo>
                  <a:cubicBezTo>
                    <a:pt x="9" y="186"/>
                    <a:pt x="9" y="186"/>
                    <a:pt x="9" y="186"/>
                  </a:cubicBezTo>
                  <a:cubicBezTo>
                    <a:pt x="9" y="186"/>
                    <a:pt x="8" y="187"/>
                    <a:pt x="8" y="187"/>
                  </a:cubicBezTo>
                  <a:cubicBezTo>
                    <a:pt x="8" y="194"/>
                    <a:pt x="36" y="201"/>
                    <a:pt x="69" y="201"/>
                  </a:cubicBezTo>
                  <a:cubicBezTo>
                    <a:pt x="103" y="201"/>
                    <a:pt x="130" y="194"/>
                    <a:pt x="130" y="187"/>
                  </a:cubicBezTo>
                  <a:cubicBezTo>
                    <a:pt x="130" y="187"/>
                    <a:pt x="130" y="186"/>
                    <a:pt x="130" y="186"/>
                  </a:cubicBezTo>
                  <a:cubicBezTo>
                    <a:pt x="130" y="186"/>
                    <a:pt x="130" y="186"/>
                    <a:pt x="130" y="186"/>
                  </a:cubicBezTo>
                  <a:cubicBezTo>
                    <a:pt x="130" y="57"/>
                    <a:pt x="130" y="57"/>
                    <a:pt x="130" y="57"/>
                  </a:cubicBezTo>
                  <a:cubicBezTo>
                    <a:pt x="126" y="55"/>
                    <a:pt x="123" y="53"/>
                    <a:pt x="119" y="52"/>
                  </a:cubicBezTo>
                  <a:cubicBezTo>
                    <a:pt x="99" y="43"/>
                    <a:pt x="77" y="71"/>
                    <a:pt x="56" y="50"/>
                  </a:cubicBezTo>
                  <a:close/>
                </a:path>
              </a:pathLst>
            </a:custGeom>
            <a:noFill/>
            <a:ln w="3175" cap="rnd">
              <a:solidFill>
                <a:srgbClr val="333333"/>
              </a:solidFill>
              <a:prstDash val="solid"/>
              <a:bevel/>
              <a:headEnd/>
              <a:tailEnd/>
            </a:ln>
          </p:spPr>
          <p:txBody>
            <a:bodyPr/>
            <a:lstStyle/>
            <a:p>
              <a:endParaRPr lang="hu-HU"/>
            </a:p>
          </p:txBody>
        </p:sp>
        <p:sp>
          <p:nvSpPr>
            <p:cNvPr id="36881" name="Freeform 439"/>
            <p:cNvSpPr>
              <a:spLocks/>
            </p:cNvSpPr>
            <p:nvPr/>
          </p:nvSpPr>
          <p:spPr bwMode="auto">
            <a:xfrm>
              <a:off x="683" y="1809"/>
              <a:ext cx="280" cy="616"/>
            </a:xfrm>
            <a:custGeom>
              <a:avLst/>
              <a:gdLst>
                <a:gd name="T0" fmla="*/ 78 w 224"/>
                <a:gd name="T1" fmla="*/ 2 h 462"/>
                <a:gd name="T2" fmla="*/ 19 w 224"/>
                <a:gd name="T3" fmla="*/ 46 h 462"/>
                <a:gd name="T4" fmla="*/ 1 w 224"/>
                <a:gd name="T5" fmla="*/ 102 h 462"/>
                <a:gd name="T6" fmla="*/ 26 w 224"/>
                <a:gd name="T7" fmla="*/ 206 h 462"/>
                <a:gd name="T8" fmla="*/ 64 w 224"/>
                <a:gd name="T9" fmla="*/ 335 h 462"/>
                <a:gd name="T10" fmla="*/ 108 w 224"/>
                <a:gd name="T11" fmla="*/ 425 h 462"/>
                <a:gd name="T12" fmla="*/ 152 w 224"/>
                <a:gd name="T13" fmla="*/ 458 h 462"/>
                <a:gd name="T14" fmla="*/ 176 w 224"/>
                <a:gd name="T15" fmla="*/ 438 h 462"/>
                <a:gd name="T16" fmla="*/ 216 w 224"/>
                <a:gd name="T17" fmla="*/ 397 h 462"/>
                <a:gd name="T18" fmla="*/ 209 w 224"/>
                <a:gd name="T19" fmla="*/ 307 h 462"/>
                <a:gd name="T20" fmla="*/ 211 w 224"/>
                <a:gd name="T21" fmla="*/ 235 h 462"/>
                <a:gd name="T22" fmla="*/ 220 w 224"/>
                <a:gd name="T23" fmla="*/ 175 h 462"/>
                <a:gd name="T24" fmla="*/ 219 w 224"/>
                <a:gd name="T25" fmla="*/ 115 h 462"/>
                <a:gd name="T26" fmla="*/ 207 w 224"/>
                <a:gd name="T27" fmla="*/ 45 h 462"/>
                <a:gd name="T28" fmla="*/ 135 w 224"/>
                <a:gd name="T29" fmla="*/ 0 h 4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4"/>
                <a:gd name="T46" fmla="*/ 0 h 462"/>
                <a:gd name="T47" fmla="*/ 224 w 224"/>
                <a:gd name="T48" fmla="*/ 462 h 4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4" h="462">
                  <a:moveTo>
                    <a:pt x="78" y="2"/>
                  </a:moveTo>
                  <a:cubicBezTo>
                    <a:pt x="54" y="6"/>
                    <a:pt x="33" y="27"/>
                    <a:pt x="19" y="46"/>
                  </a:cubicBezTo>
                  <a:cubicBezTo>
                    <a:pt x="8" y="62"/>
                    <a:pt x="0" y="82"/>
                    <a:pt x="1" y="102"/>
                  </a:cubicBezTo>
                  <a:cubicBezTo>
                    <a:pt x="4" y="136"/>
                    <a:pt x="14" y="174"/>
                    <a:pt x="26" y="206"/>
                  </a:cubicBezTo>
                  <a:cubicBezTo>
                    <a:pt x="41" y="249"/>
                    <a:pt x="46" y="293"/>
                    <a:pt x="64" y="335"/>
                  </a:cubicBezTo>
                  <a:cubicBezTo>
                    <a:pt x="77" y="366"/>
                    <a:pt x="94" y="394"/>
                    <a:pt x="108" y="425"/>
                  </a:cubicBezTo>
                  <a:cubicBezTo>
                    <a:pt x="116" y="440"/>
                    <a:pt x="130" y="462"/>
                    <a:pt x="152" y="458"/>
                  </a:cubicBezTo>
                  <a:cubicBezTo>
                    <a:pt x="161" y="456"/>
                    <a:pt x="170" y="444"/>
                    <a:pt x="176" y="438"/>
                  </a:cubicBezTo>
                  <a:cubicBezTo>
                    <a:pt x="190" y="425"/>
                    <a:pt x="210" y="416"/>
                    <a:pt x="216" y="397"/>
                  </a:cubicBezTo>
                  <a:cubicBezTo>
                    <a:pt x="224" y="368"/>
                    <a:pt x="206" y="337"/>
                    <a:pt x="209" y="307"/>
                  </a:cubicBezTo>
                  <a:cubicBezTo>
                    <a:pt x="212" y="283"/>
                    <a:pt x="208" y="259"/>
                    <a:pt x="211" y="235"/>
                  </a:cubicBezTo>
                  <a:cubicBezTo>
                    <a:pt x="214" y="215"/>
                    <a:pt x="220" y="196"/>
                    <a:pt x="220" y="175"/>
                  </a:cubicBezTo>
                  <a:cubicBezTo>
                    <a:pt x="220" y="155"/>
                    <a:pt x="219" y="135"/>
                    <a:pt x="219" y="115"/>
                  </a:cubicBezTo>
                  <a:cubicBezTo>
                    <a:pt x="219" y="88"/>
                    <a:pt x="223" y="69"/>
                    <a:pt x="207" y="45"/>
                  </a:cubicBezTo>
                  <a:cubicBezTo>
                    <a:pt x="193" y="25"/>
                    <a:pt x="160" y="2"/>
                    <a:pt x="135" y="0"/>
                  </a:cubicBezTo>
                </a:path>
              </a:pathLst>
            </a:custGeom>
            <a:solidFill>
              <a:srgbClr val="DB8995"/>
            </a:solidFill>
            <a:ln w="9525">
              <a:noFill/>
              <a:round/>
              <a:headEnd/>
              <a:tailEnd/>
            </a:ln>
          </p:spPr>
          <p:txBody>
            <a:bodyPr/>
            <a:lstStyle/>
            <a:p>
              <a:endParaRPr lang="hu-HU"/>
            </a:p>
          </p:txBody>
        </p:sp>
        <p:sp>
          <p:nvSpPr>
            <p:cNvPr id="36882" name="Freeform 440"/>
            <p:cNvSpPr>
              <a:spLocks noEditPoints="1"/>
            </p:cNvSpPr>
            <p:nvPr/>
          </p:nvSpPr>
          <p:spPr bwMode="auto">
            <a:xfrm>
              <a:off x="705" y="1895"/>
              <a:ext cx="245" cy="356"/>
            </a:xfrm>
            <a:custGeom>
              <a:avLst/>
              <a:gdLst>
                <a:gd name="T0" fmla="*/ 5 w 196"/>
                <a:gd name="T1" fmla="*/ 7 h 267"/>
                <a:gd name="T2" fmla="*/ 6 w 196"/>
                <a:gd name="T3" fmla="*/ 7 h 267"/>
                <a:gd name="T4" fmla="*/ 8 w 196"/>
                <a:gd name="T5" fmla="*/ 0 h 267"/>
                <a:gd name="T6" fmla="*/ 5 w 196"/>
                <a:gd name="T7" fmla="*/ 7 h 267"/>
                <a:gd name="T8" fmla="*/ 176 w 196"/>
                <a:gd name="T9" fmla="*/ 93 h 267"/>
                <a:gd name="T10" fmla="*/ 129 w 196"/>
                <a:gd name="T11" fmla="*/ 81 h 267"/>
                <a:gd name="T12" fmla="*/ 113 w 196"/>
                <a:gd name="T13" fmla="*/ 83 h 267"/>
                <a:gd name="T14" fmla="*/ 92 w 196"/>
                <a:gd name="T15" fmla="*/ 56 h 267"/>
                <a:gd name="T16" fmla="*/ 78 w 196"/>
                <a:gd name="T17" fmla="*/ 51 h 267"/>
                <a:gd name="T18" fmla="*/ 66 w 196"/>
                <a:gd name="T19" fmla="*/ 41 h 267"/>
                <a:gd name="T20" fmla="*/ 35 w 196"/>
                <a:gd name="T21" fmla="*/ 19 h 267"/>
                <a:gd name="T22" fmla="*/ 6 w 196"/>
                <a:gd name="T23" fmla="*/ 7 h 267"/>
                <a:gd name="T24" fmla="*/ 8 w 196"/>
                <a:gd name="T25" fmla="*/ 90 h 267"/>
                <a:gd name="T26" fmla="*/ 35 w 196"/>
                <a:gd name="T27" fmla="*/ 184 h 267"/>
                <a:gd name="T28" fmla="*/ 76 w 196"/>
                <a:gd name="T29" fmla="*/ 263 h 267"/>
                <a:gd name="T30" fmla="*/ 93 w 196"/>
                <a:gd name="T31" fmla="*/ 250 h 267"/>
                <a:gd name="T32" fmla="*/ 126 w 196"/>
                <a:gd name="T33" fmla="*/ 236 h 267"/>
                <a:gd name="T34" fmla="*/ 154 w 196"/>
                <a:gd name="T35" fmla="*/ 244 h 267"/>
                <a:gd name="T36" fmla="*/ 169 w 196"/>
                <a:gd name="T37" fmla="*/ 257 h 267"/>
                <a:gd name="T38" fmla="*/ 186 w 196"/>
                <a:gd name="T39" fmla="*/ 231 h 267"/>
                <a:gd name="T40" fmla="*/ 192 w 196"/>
                <a:gd name="T41" fmla="*/ 195 h 267"/>
                <a:gd name="T42" fmla="*/ 193 w 196"/>
                <a:gd name="T43" fmla="*/ 171 h 267"/>
                <a:gd name="T44" fmla="*/ 196 w 196"/>
                <a:gd name="T45" fmla="*/ 153 h 267"/>
                <a:gd name="T46" fmla="*/ 176 w 196"/>
                <a:gd name="T47" fmla="*/ 93 h 2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6"/>
                <a:gd name="T73" fmla="*/ 0 h 267"/>
                <a:gd name="T74" fmla="*/ 196 w 196"/>
                <a:gd name="T75" fmla="*/ 267 h 2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6" h="267">
                  <a:moveTo>
                    <a:pt x="5" y="7"/>
                  </a:moveTo>
                  <a:cubicBezTo>
                    <a:pt x="5" y="7"/>
                    <a:pt x="6" y="7"/>
                    <a:pt x="6" y="7"/>
                  </a:cubicBezTo>
                  <a:cubicBezTo>
                    <a:pt x="6" y="5"/>
                    <a:pt x="7" y="3"/>
                    <a:pt x="8" y="0"/>
                  </a:cubicBezTo>
                  <a:lnTo>
                    <a:pt x="5" y="7"/>
                  </a:lnTo>
                  <a:close/>
                  <a:moveTo>
                    <a:pt x="176" y="93"/>
                  </a:moveTo>
                  <a:cubicBezTo>
                    <a:pt x="166" y="82"/>
                    <a:pt x="144" y="80"/>
                    <a:pt x="129" y="81"/>
                  </a:cubicBezTo>
                  <a:cubicBezTo>
                    <a:pt x="124" y="81"/>
                    <a:pt x="118" y="82"/>
                    <a:pt x="113" y="83"/>
                  </a:cubicBezTo>
                  <a:cubicBezTo>
                    <a:pt x="111" y="72"/>
                    <a:pt x="101" y="61"/>
                    <a:pt x="92" y="56"/>
                  </a:cubicBezTo>
                  <a:cubicBezTo>
                    <a:pt x="87" y="53"/>
                    <a:pt x="82" y="53"/>
                    <a:pt x="78" y="51"/>
                  </a:cubicBezTo>
                  <a:cubicBezTo>
                    <a:pt x="72" y="47"/>
                    <a:pt x="72" y="46"/>
                    <a:pt x="66" y="41"/>
                  </a:cubicBezTo>
                  <a:cubicBezTo>
                    <a:pt x="56" y="33"/>
                    <a:pt x="48" y="24"/>
                    <a:pt x="35" y="19"/>
                  </a:cubicBezTo>
                  <a:cubicBezTo>
                    <a:pt x="27" y="16"/>
                    <a:pt x="13" y="8"/>
                    <a:pt x="6" y="7"/>
                  </a:cubicBezTo>
                  <a:cubicBezTo>
                    <a:pt x="0" y="35"/>
                    <a:pt x="7" y="62"/>
                    <a:pt x="8" y="90"/>
                  </a:cubicBezTo>
                  <a:cubicBezTo>
                    <a:pt x="9" y="123"/>
                    <a:pt x="26" y="152"/>
                    <a:pt x="35" y="184"/>
                  </a:cubicBezTo>
                  <a:cubicBezTo>
                    <a:pt x="41" y="203"/>
                    <a:pt x="55" y="256"/>
                    <a:pt x="76" y="263"/>
                  </a:cubicBezTo>
                  <a:cubicBezTo>
                    <a:pt x="87" y="267"/>
                    <a:pt x="87" y="257"/>
                    <a:pt x="93" y="250"/>
                  </a:cubicBezTo>
                  <a:cubicBezTo>
                    <a:pt x="101" y="239"/>
                    <a:pt x="112" y="236"/>
                    <a:pt x="126" y="236"/>
                  </a:cubicBezTo>
                  <a:cubicBezTo>
                    <a:pt x="136" y="236"/>
                    <a:pt x="146" y="239"/>
                    <a:pt x="154" y="244"/>
                  </a:cubicBezTo>
                  <a:cubicBezTo>
                    <a:pt x="159" y="247"/>
                    <a:pt x="164" y="255"/>
                    <a:pt x="169" y="257"/>
                  </a:cubicBezTo>
                  <a:cubicBezTo>
                    <a:pt x="185" y="262"/>
                    <a:pt x="186" y="242"/>
                    <a:pt x="186" y="231"/>
                  </a:cubicBezTo>
                  <a:cubicBezTo>
                    <a:pt x="187" y="217"/>
                    <a:pt x="189" y="207"/>
                    <a:pt x="192" y="195"/>
                  </a:cubicBezTo>
                  <a:cubicBezTo>
                    <a:pt x="192" y="187"/>
                    <a:pt x="192" y="179"/>
                    <a:pt x="193" y="171"/>
                  </a:cubicBezTo>
                  <a:cubicBezTo>
                    <a:pt x="194" y="165"/>
                    <a:pt x="195" y="159"/>
                    <a:pt x="196" y="153"/>
                  </a:cubicBezTo>
                  <a:cubicBezTo>
                    <a:pt x="195" y="130"/>
                    <a:pt x="190" y="106"/>
                    <a:pt x="176" y="93"/>
                  </a:cubicBezTo>
                  <a:close/>
                </a:path>
              </a:pathLst>
            </a:custGeom>
            <a:solidFill>
              <a:srgbClr val="FB6747"/>
            </a:solidFill>
            <a:ln w="9525">
              <a:noFill/>
              <a:round/>
              <a:headEnd/>
              <a:tailEnd/>
            </a:ln>
          </p:spPr>
          <p:txBody>
            <a:bodyPr/>
            <a:lstStyle/>
            <a:p>
              <a:endParaRPr lang="hu-HU"/>
            </a:p>
          </p:txBody>
        </p:sp>
        <p:sp>
          <p:nvSpPr>
            <p:cNvPr id="36883" name="Freeform 441"/>
            <p:cNvSpPr>
              <a:spLocks/>
            </p:cNvSpPr>
            <p:nvPr/>
          </p:nvSpPr>
          <p:spPr bwMode="auto">
            <a:xfrm>
              <a:off x="919" y="2049"/>
              <a:ext cx="16" cy="131"/>
            </a:xfrm>
            <a:custGeom>
              <a:avLst/>
              <a:gdLst>
                <a:gd name="T0" fmla="*/ 4 w 13"/>
                <a:gd name="T1" fmla="*/ 0 h 98"/>
                <a:gd name="T2" fmla="*/ 3 w 13"/>
                <a:gd name="T3" fmla="*/ 29 h 98"/>
                <a:gd name="T4" fmla="*/ 4 w 13"/>
                <a:gd name="T5" fmla="*/ 48 h 98"/>
                <a:gd name="T6" fmla="*/ 6 w 13"/>
                <a:gd name="T7" fmla="*/ 53 h 98"/>
                <a:gd name="T8" fmla="*/ 4 w 13"/>
                <a:gd name="T9" fmla="*/ 61 h 98"/>
                <a:gd name="T10" fmla="*/ 3 w 13"/>
                <a:gd name="T11" fmla="*/ 78 h 98"/>
                <a:gd name="T12" fmla="*/ 7 w 13"/>
                <a:gd name="T13" fmla="*/ 98 h 98"/>
                <a:gd name="T14" fmla="*/ 7 w 13"/>
                <a:gd name="T15" fmla="*/ 98 h 98"/>
                <a:gd name="T16" fmla="*/ 8 w 13"/>
                <a:gd name="T17" fmla="*/ 76 h 98"/>
                <a:gd name="T18" fmla="*/ 10 w 13"/>
                <a:gd name="T19" fmla="*/ 63 h 98"/>
                <a:gd name="T20" fmla="*/ 11 w 13"/>
                <a:gd name="T21" fmla="*/ 52 h 98"/>
                <a:gd name="T22" fmla="*/ 10 w 13"/>
                <a:gd name="T23" fmla="*/ 47 h 98"/>
                <a:gd name="T24" fmla="*/ 8 w 13"/>
                <a:gd name="T25" fmla="*/ 30 h 98"/>
                <a:gd name="T26" fmla="*/ 4 w 13"/>
                <a:gd name="T27" fmla="*/ 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98"/>
                <a:gd name="T44" fmla="*/ 13 w 13"/>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98">
                  <a:moveTo>
                    <a:pt x="4" y="0"/>
                  </a:moveTo>
                  <a:cubicBezTo>
                    <a:pt x="7" y="11"/>
                    <a:pt x="4" y="24"/>
                    <a:pt x="3" y="29"/>
                  </a:cubicBezTo>
                  <a:cubicBezTo>
                    <a:pt x="1" y="36"/>
                    <a:pt x="3" y="42"/>
                    <a:pt x="4" y="48"/>
                  </a:cubicBezTo>
                  <a:cubicBezTo>
                    <a:pt x="6" y="53"/>
                    <a:pt x="6" y="53"/>
                    <a:pt x="6" y="53"/>
                  </a:cubicBezTo>
                  <a:cubicBezTo>
                    <a:pt x="6" y="56"/>
                    <a:pt x="5" y="58"/>
                    <a:pt x="4" y="61"/>
                  </a:cubicBezTo>
                  <a:cubicBezTo>
                    <a:pt x="2" y="66"/>
                    <a:pt x="0" y="71"/>
                    <a:pt x="3" y="78"/>
                  </a:cubicBezTo>
                  <a:cubicBezTo>
                    <a:pt x="4" y="83"/>
                    <a:pt x="8" y="91"/>
                    <a:pt x="7" y="98"/>
                  </a:cubicBezTo>
                  <a:cubicBezTo>
                    <a:pt x="7" y="98"/>
                    <a:pt x="7" y="98"/>
                    <a:pt x="7" y="98"/>
                  </a:cubicBezTo>
                  <a:cubicBezTo>
                    <a:pt x="7" y="94"/>
                    <a:pt x="11" y="84"/>
                    <a:pt x="8" y="76"/>
                  </a:cubicBezTo>
                  <a:cubicBezTo>
                    <a:pt x="7" y="71"/>
                    <a:pt x="8" y="67"/>
                    <a:pt x="10" y="63"/>
                  </a:cubicBezTo>
                  <a:cubicBezTo>
                    <a:pt x="11" y="60"/>
                    <a:pt x="13" y="56"/>
                    <a:pt x="11" y="52"/>
                  </a:cubicBezTo>
                  <a:cubicBezTo>
                    <a:pt x="10" y="47"/>
                    <a:pt x="10" y="47"/>
                    <a:pt x="10" y="47"/>
                  </a:cubicBezTo>
                  <a:cubicBezTo>
                    <a:pt x="8" y="41"/>
                    <a:pt x="7" y="36"/>
                    <a:pt x="8" y="30"/>
                  </a:cubicBezTo>
                  <a:cubicBezTo>
                    <a:pt x="10" y="25"/>
                    <a:pt x="7" y="13"/>
                    <a:pt x="4" y="0"/>
                  </a:cubicBezTo>
                  <a:close/>
                </a:path>
              </a:pathLst>
            </a:custGeom>
            <a:solidFill>
              <a:srgbClr val="FC3A23"/>
            </a:solidFill>
            <a:ln w="9525">
              <a:noFill/>
              <a:round/>
              <a:headEnd/>
              <a:tailEnd/>
            </a:ln>
          </p:spPr>
          <p:txBody>
            <a:bodyPr/>
            <a:lstStyle/>
            <a:p>
              <a:endParaRPr lang="hu-HU"/>
            </a:p>
          </p:txBody>
        </p:sp>
        <p:sp>
          <p:nvSpPr>
            <p:cNvPr id="36884" name="Freeform 442"/>
            <p:cNvSpPr>
              <a:spLocks/>
            </p:cNvSpPr>
            <p:nvPr/>
          </p:nvSpPr>
          <p:spPr bwMode="auto">
            <a:xfrm>
              <a:off x="779" y="1868"/>
              <a:ext cx="135" cy="119"/>
            </a:xfrm>
            <a:custGeom>
              <a:avLst/>
              <a:gdLst>
                <a:gd name="T0" fmla="*/ 59 w 108"/>
                <a:gd name="T1" fmla="*/ 11 h 89"/>
                <a:gd name="T2" fmla="*/ 23 w 108"/>
                <a:gd name="T3" fmla="*/ 2 h 89"/>
                <a:gd name="T4" fmla="*/ 2 w 108"/>
                <a:gd name="T5" fmla="*/ 14 h 89"/>
                <a:gd name="T6" fmla="*/ 28 w 108"/>
                <a:gd name="T7" fmla="*/ 39 h 89"/>
                <a:gd name="T8" fmla="*/ 50 w 108"/>
                <a:gd name="T9" fmla="*/ 54 h 89"/>
                <a:gd name="T10" fmla="*/ 67 w 108"/>
                <a:gd name="T11" fmla="*/ 84 h 89"/>
                <a:gd name="T12" fmla="*/ 88 w 108"/>
                <a:gd name="T13" fmla="*/ 78 h 89"/>
                <a:gd name="T14" fmla="*/ 54 w 108"/>
                <a:gd name="T15" fmla="*/ 11 h 89"/>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89"/>
                <a:gd name="T26" fmla="*/ 108 w 108"/>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89">
                  <a:moveTo>
                    <a:pt x="59" y="11"/>
                  </a:moveTo>
                  <a:cubicBezTo>
                    <a:pt x="43" y="8"/>
                    <a:pt x="39" y="1"/>
                    <a:pt x="23" y="2"/>
                  </a:cubicBezTo>
                  <a:cubicBezTo>
                    <a:pt x="15" y="2"/>
                    <a:pt x="0" y="0"/>
                    <a:pt x="2" y="14"/>
                  </a:cubicBezTo>
                  <a:cubicBezTo>
                    <a:pt x="3" y="24"/>
                    <a:pt x="20" y="34"/>
                    <a:pt x="28" y="39"/>
                  </a:cubicBezTo>
                  <a:cubicBezTo>
                    <a:pt x="36" y="44"/>
                    <a:pt x="44" y="47"/>
                    <a:pt x="50" y="54"/>
                  </a:cubicBezTo>
                  <a:cubicBezTo>
                    <a:pt x="57" y="63"/>
                    <a:pt x="56" y="79"/>
                    <a:pt x="67" y="84"/>
                  </a:cubicBezTo>
                  <a:cubicBezTo>
                    <a:pt x="76" y="89"/>
                    <a:pt x="81" y="83"/>
                    <a:pt x="88" y="78"/>
                  </a:cubicBezTo>
                  <a:cubicBezTo>
                    <a:pt x="108" y="66"/>
                    <a:pt x="83" y="22"/>
                    <a:pt x="54" y="11"/>
                  </a:cubicBezTo>
                </a:path>
              </a:pathLst>
            </a:custGeom>
            <a:solidFill>
              <a:srgbClr val="E29CA7"/>
            </a:solidFill>
            <a:ln w="9525">
              <a:noFill/>
              <a:round/>
              <a:headEnd/>
              <a:tailEnd/>
            </a:ln>
          </p:spPr>
          <p:txBody>
            <a:bodyPr/>
            <a:lstStyle/>
            <a:p>
              <a:endParaRPr lang="hu-HU"/>
            </a:p>
          </p:txBody>
        </p:sp>
        <p:sp>
          <p:nvSpPr>
            <p:cNvPr id="36885" name="Freeform 443"/>
            <p:cNvSpPr>
              <a:spLocks/>
            </p:cNvSpPr>
            <p:nvPr/>
          </p:nvSpPr>
          <p:spPr bwMode="auto">
            <a:xfrm>
              <a:off x="578" y="1607"/>
              <a:ext cx="407" cy="430"/>
            </a:xfrm>
            <a:custGeom>
              <a:avLst/>
              <a:gdLst>
                <a:gd name="T0" fmla="*/ 116 w 326"/>
                <a:gd name="T1" fmla="*/ 233 h 323"/>
                <a:gd name="T2" fmla="*/ 132 w 326"/>
                <a:gd name="T3" fmla="*/ 181 h 323"/>
                <a:gd name="T4" fmla="*/ 308 w 326"/>
                <a:gd name="T5" fmla="*/ 95 h 323"/>
                <a:gd name="T6" fmla="*/ 312 w 326"/>
                <a:gd name="T7" fmla="*/ 57 h 323"/>
                <a:gd name="T8" fmla="*/ 260 w 326"/>
                <a:gd name="T9" fmla="*/ 53 h 323"/>
                <a:gd name="T10" fmla="*/ 312 w 326"/>
                <a:gd name="T11" fmla="*/ 47 h 323"/>
                <a:gd name="T12" fmla="*/ 313 w 326"/>
                <a:gd name="T13" fmla="*/ 5 h 323"/>
                <a:gd name="T14" fmla="*/ 137 w 326"/>
                <a:gd name="T15" fmla="*/ 4 h 323"/>
                <a:gd name="T16" fmla="*/ 93 w 326"/>
                <a:gd name="T17" fmla="*/ 5 h 323"/>
                <a:gd name="T18" fmla="*/ 92 w 326"/>
                <a:gd name="T19" fmla="*/ 6 h 323"/>
                <a:gd name="T20" fmla="*/ 92 w 326"/>
                <a:gd name="T21" fmla="*/ 5 h 323"/>
                <a:gd name="T22" fmla="*/ 59 w 326"/>
                <a:gd name="T23" fmla="*/ 1 h 323"/>
                <a:gd name="T24" fmla="*/ 58 w 326"/>
                <a:gd name="T25" fmla="*/ 0 h 323"/>
                <a:gd name="T26" fmla="*/ 33 w 326"/>
                <a:gd name="T27" fmla="*/ 99 h 323"/>
                <a:gd name="T28" fmla="*/ 34 w 326"/>
                <a:gd name="T29" fmla="*/ 99 h 323"/>
                <a:gd name="T30" fmla="*/ 39 w 326"/>
                <a:gd name="T31" fmla="*/ 122 h 323"/>
                <a:gd name="T32" fmla="*/ 39 w 326"/>
                <a:gd name="T33" fmla="*/ 123 h 323"/>
                <a:gd name="T34" fmla="*/ 39 w 326"/>
                <a:gd name="T35" fmla="*/ 123 h 323"/>
                <a:gd name="T36" fmla="*/ 25 w 326"/>
                <a:gd name="T37" fmla="*/ 160 h 323"/>
                <a:gd name="T38" fmla="*/ 2 w 326"/>
                <a:gd name="T39" fmla="*/ 285 h 323"/>
                <a:gd name="T40" fmla="*/ 0 w 326"/>
                <a:gd name="T41" fmla="*/ 323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323"/>
                <a:gd name="T65" fmla="*/ 326 w 326"/>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323">
                  <a:moveTo>
                    <a:pt x="116" y="233"/>
                  </a:moveTo>
                  <a:cubicBezTo>
                    <a:pt x="120" y="214"/>
                    <a:pt x="126" y="199"/>
                    <a:pt x="132" y="181"/>
                  </a:cubicBezTo>
                  <a:cubicBezTo>
                    <a:pt x="171" y="62"/>
                    <a:pt x="256" y="98"/>
                    <a:pt x="308" y="95"/>
                  </a:cubicBezTo>
                  <a:cubicBezTo>
                    <a:pt x="320" y="92"/>
                    <a:pt x="322" y="60"/>
                    <a:pt x="312" y="57"/>
                  </a:cubicBezTo>
                  <a:cubicBezTo>
                    <a:pt x="312" y="57"/>
                    <a:pt x="301" y="54"/>
                    <a:pt x="260" y="53"/>
                  </a:cubicBezTo>
                  <a:cubicBezTo>
                    <a:pt x="260" y="53"/>
                    <a:pt x="288" y="49"/>
                    <a:pt x="312" y="47"/>
                  </a:cubicBezTo>
                  <a:cubicBezTo>
                    <a:pt x="325" y="45"/>
                    <a:pt x="326" y="9"/>
                    <a:pt x="313" y="5"/>
                  </a:cubicBezTo>
                  <a:cubicBezTo>
                    <a:pt x="263" y="5"/>
                    <a:pt x="189" y="0"/>
                    <a:pt x="137" y="4"/>
                  </a:cubicBezTo>
                  <a:cubicBezTo>
                    <a:pt x="119" y="5"/>
                    <a:pt x="105" y="6"/>
                    <a:pt x="93" y="5"/>
                  </a:cubicBezTo>
                  <a:cubicBezTo>
                    <a:pt x="92" y="6"/>
                    <a:pt x="92" y="6"/>
                    <a:pt x="92" y="6"/>
                  </a:cubicBezTo>
                  <a:cubicBezTo>
                    <a:pt x="92" y="6"/>
                    <a:pt x="92" y="6"/>
                    <a:pt x="92" y="5"/>
                  </a:cubicBezTo>
                  <a:cubicBezTo>
                    <a:pt x="77" y="5"/>
                    <a:pt x="67" y="4"/>
                    <a:pt x="59" y="1"/>
                  </a:cubicBezTo>
                  <a:cubicBezTo>
                    <a:pt x="58" y="0"/>
                    <a:pt x="58" y="0"/>
                    <a:pt x="58" y="0"/>
                  </a:cubicBezTo>
                  <a:cubicBezTo>
                    <a:pt x="38" y="9"/>
                    <a:pt x="19" y="38"/>
                    <a:pt x="33" y="99"/>
                  </a:cubicBezTo>
                  <a:cubicBezTo>
                    <a:pt x="34" y="99"/>
                    <a:pt x="34" y="99"/>
                    <a:pt x="34" y="99"/>
                  </a:cubicBezTo>
                  <a:cubicBezTo>
                    <a:pt x="40" y="103"/>
                    <a:pt x="42" y="109"/>
                    <a:pt x="39" y="122"/>
                  </a:cubicBezTo>
                  <a:cubicBezTo>
                    <a:pt x="39" y="123"/>
                    <a:pt x="39" y="123"/>
                    <a:pt x="39" y="123"/>
                  </a:cubicBezTo>
                  <a:cubicBezTo>
                    <a:pt x="39" y="123"/>
                    <a:pt x="39" y="123"/>
                    <a:pt x="39" y="123"/>
                  </a:cubicBezTo>
                  <a:cubicBezTo>
                    <a:pt x="37" y="132"/>
                    <a:pt x="32" y="144"/>
                    <a:pt x="25" y="160"/>
                  </a:cubicBezTo>
                  <a:cubicBezTo>
                    <a:pt x="7" y="202"/>
                    <a:pt x="0" y="248"/>
                    <a:pt x="2" y="285"/>
                  </a:cubicBezTo>
                  <a:cubicBezTo>
                    <a:pt x="2" y="285"/>
                    <a:pt x="2" y="313"/>
                    <a:pt x="0" y="323"/>
                  </a:cubicBezTo>
                </a:path>
              </a:pathLst>
            </a:custGeom>
            <a:solidFill>
              <a:srgbClr val="A5C7E0"/>
            </a:solidFill>
            <a:ln w="9525">
              <a:noFill/>
              <a:round/>
              <a:headEnd/>
              <a:tailEnd/>
            </a:ln>
          </p:spPr>
          <p:txBody>
            <a:bodyPr/>
            <a:lstStyle/>
            <a:p>
              <a:endParaRPr lang="hu-HU"/>
            </a:p>
          </p:txBody>
        </p:sp>
        <p:sp>
          <p:nvSpPr>
            <p:cNvPr id="36886" name="Freeform 444"/>
            <p:cNvSpPr>
              <a:spLocks/>
            </p:cNvSpPr>
            <p:nvPr/>
          </p:nvSpPr>
          <p:spPr bwMode="auto">
            <a:xfrm>
              <a:off x="579" y="1784"/>
              <a:ext cx="188" cy="227"/>
            </a:xfrm>
            <a:custGeom>
              <a:avLst/>
              <a:gdLst>
                <a:gd name="T0" fmla="*/ 42 w 150"/>
                <a:gd name="T1" fmla="*/ 69 h 170"/>
                <a:gd name="T2" fmla="*/ 86 w 150"/>
                <a:gd name="T3" fmla="*/ 73 h 170"/>
                <a:gd name="T4" fmla="*/ 102 w 150"/>
                <a:gd name="T5" fmla="*/ 84 h 170"/>
                <a:gd name="T6" fmla="*/ 115 w 150"/>
                <a:gd name="T7" fmla="*/ 90 h 170"/>
                <a:gd name="T8" fmla="*/ 120 w 150"/>
                <a:gd name="T9" fmla="*/ 69 h 170"/>
                <a:gd name="T10" fmla="*/ 130 w 150"/>
                <a:gd name="T11" fmla="*/ 46 h 170"/>
                <a:gd name="T12" fmla="*/ 150 w 150"/>
                <a:gd name="T13" fmla="*/ 0 h 170"/>
                <a:gd name="T14" fmla="*/ 96 w 150"/>
                <a:gd name="T15" fmla="*/ 50 h 170"/>
                <a:gd name="T16" fmla="*/ 26 w 150"/>
                <a:gd name="T17" fmla="*/ 66 h 170"/>
                <a:gd name="T18" fmla="*/ 6 w 150"/>
                <a:gd name="T19" fmla="*/ 106 h 170"/>
                <a:gd name="T20" fmla="*/ 4 w 150"/>
                <a:gd name="T21" fmla="*/ 136 h 170"/>
                <a:gd name="T22" fmla="*/ 4 w 150"/>
                <a:gd name="T23" fmla="*/ 170 h 170"/>
                <a:gd name="T24" fmla="*/ 11 w 150"/>
                <a:gd name="T25" fmla="*/ 137 h 170"/>
                <a:gd name="T26" fmla="*/ 15 w 150"/>
                <a:gd name="T27" fmla="*/ 118 h 170"/>
                <a:gd name="T28" fmla="*/ 17 w 150"/>
                <a:gd name="T29" fmla="*/ 92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0"/>
                <a:gd name="T47" fmla="*/ 150 w 150"/>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0">
                  <a:moveTo>
                    <a:pt x="42" y="69"/>
                  </a:moveTo>
                  <a:cubicBezTo>
                    <a:pt x="57" y="66"/>
                    <a:pt x="72" y="67"/>
                    <a:pt x="86" y="73"/>
                  </a:cubicBezTo>
                  <a:cubicBezTo>
                    <a:pt x="92" y="76"/>
                    <a:pt x="97" y="79"/>
                    <a:pt x="102" y="84"/>
                  </a:cubicBezTo>
                  <a:cubicBezTo>
                    <a:pt x="107" y="88"/>
                    <a:pt x="110" y="96"/>
                    <a:pt x="115" y="90"/>
                  </a:cubicBezTo>
                  <a:cubicBezTo>
                    <a:pt x="117" y="87"/>
                    <a:pt x="118" y="74"/>
                    <a:pt x="120" y="69"/>
                  </a:cubicBezTo>
                  <a:cubicBezTo>
                    <a:pt x="123" y="61"/>
                    <a:pt x="126" y="54"/>
                    <a:pt x="130" y="46"/>
                  </a:cubicBezTo>
                  <a:cubicBezTo>
                    <a:pt x="136" y="31"/>
                    <a:pt x="146" y="16"/>
                    <a:pt x="150" y="0"/>
                  </a:cubicBezTo>
                  <a:cubicBezTo>
                    <a:pt x="131" y="21"/>
                    <a:pt x="127" y="45"/>
                    <a:pt x="96" y="50"/>
                  </a:cubicBezTo>
                  <a:cubicBezTo>
                    <a:pt x="72" y="54"/>
                    <a:pt x="46" y="51"/>
                    <a:pt x="26" y="66"/>
                  </a:cubicBezTo>
                  <a:cubicBezTo>
                    <a:pt x="14" y="75"/>
                    <a:pt x="8" y="91"/>
                    <a:pt x="6" y="106"/>
                  </a:cubicBezTo>
                  <a:cubicBezTo>
                    <a:pt x="5" y="116"/>
                    <a:pt x="5" y="126"/>
                    <a:pt x="4" y="136"/>
                  </a:cubicBezTo>
                  <a:cubicBezTo>
                    <a:pt x="4" y="146"/>
                    <a:pt x="0" y="162"/>
                    <a:pt x="4" y="170"/>
                  </a:cubicBezTo>
                  <a:cubicBezTo>
                    <a:pt x="10" y="159"/>
                    <a:pt x="10" y="149"/>
                    <a:pt x="11" y="137"/>
                  </a:cubicBezTo>
                  <a:cubicBezTo>
                    <a:pt x="12" y="131"/>
                    <a:pt x="13" y="124"/>
                    <a:pt x="15" y="118"/>
                  </a:cubicBezTo>
                  <a:cubicBezTo>
                    <a:pt x="16" y="109"/>
                    <a:pt x="15" y="100"/>
                    <a:pt x="17" y="92"/>
                  </a:cubicBezTo>
                </a:path>
              </a:pathLst>
            </a:custGeom>
            <a:solidFill>
              <a:srgbClr val="82B3D5"/>
            </a:solidFill>
            <a:ln w="9525">
              <a:noFill/>
              <a:round/>
              <a:headEnd/>
              <a:tailEnd/>
            </a:ln>
          </p:spPr>
          <p:txBody>
            <a:bodyPr/>
            <a:lstStyle/>
            <a:p>
              <a:endParaRPr lang="hu-HU"/>
            </a:p>
          </p:txBody>
        </p:sp>
        <p:sp>
          <p:nvSpPr>
            <p:cNvPr id="36887" name="Freeform 445"/>
            <p:cNvSpPr>
              <a:spLocks/>
            </p:cNvSpPr>
            <p:nvPr/>
          </p:nvSpPr>
          <p:spPr bwMode="auto">
            <a:xfrm>
              <a:off x="289" y="1796"/>
              <a:ext cx="711" cy="728"/>
            </a:xfrm>
            <a:custGeom>
              <a:avLst/>
              <a:gdLst>
                <a:gd name="T0" fmla="*/ 517 w 569"/>
                <a:gd name="T1" fmla="*/ 220 h 546"/>
                <a:gd name="T2" fmla="*/ 517 w 569"/>
                <a:gd name="T3" fmla="*/ 268 h 546"/>
                <a:gd name="T4" fmla="*/ 500 w 569"/>
                <a:gd name="T5" fmla="*/ 309 h 546"/>
                <a:gd name="T6" fmla="*/ 511 w 569"/>
                <a:gd name="T7" fmla="*/ 346 h 546"/>
                <a:gd name="T8" fmla="*/ 495 w 569"/>
                <a:gd name="T9" fmla="*/ 365 h 546"/>
                <a:gd name="T10" fmla="*/ 481 w 569"/>
                <a:gd name="T11" fmla="*/ 430 h 546"/>
                <a:gd name="T12" fmla="*/ 433 w 569"/>
                <a:gd name="T13" fmla="*/ 366 h 546"/>
                <a:gd name="T14" fmla="*/ 410 w 569"/>
                <a:gd name="T15" fmla="*/ 314 h 546"/>
                <a:gd name="T16" fmla="*/ 378 w 569"/>
                <a:gd name="T17" fmla="*/ 239 h 546"/>
                <a:gd name="T18" fmla="*/ 345 w 569"/>
                <a:gd name="T19" fmla="*/ 160 h 546"/>
                <a:gd name="T20" fmla="*/ 345 w 569"/>
                <a:gd name="T21" fmla="*/ 148 h 546"/>
                <a:gd name="T22" fmla="*/ 347 w 569"/>
                <a:gd name="T23" fmla="*/ 91 h 546"/>
                <a:gd name="T24" fmla="*/ 304 w 569"/>
                <a:gd name="T25" fmla="*/ 62 h 546"/>
                <a:gd name="T26" fmla="*/ 252 w 569"/>
                <a:gd name="T27" fmla="*/ 71 h 546"/>
                <a:gd name="T28" fmla="*/ 231 w 569"/>
                <a:gd name="T29" fmla="*/ 174 h 546"/>
                <a:gd name="T30" fmla="*/ 155 w 569"/>
                <a:gd name="T31" fmla="*/ 119 h 546"/>
                <a:gd name="T32" fmla="*/ 2 w 569"/>
                <a:gd name="T33" fmla="*/ 149 h 546"/>
                <a:gd name="T34" fmla="*/ 68 w 569"/>
                <a:gd name="T35" fmla="*/ 304 h 546"/>
                <a:gd name="T36" fmla="*/ 268 w 569"/>
                <a:gd name="T37" fmla="*/ 452 h 546"/>
                <a:gd name="T38" fmla="*/ 536 w 569"/>
                <a:gd name="T39" fmla="*/ 528 h 546"/>
                <a:gd name="T40" fmla="*/ 554 w 569"/>
                <a:gd name="T41" fmla="*/ 375 h 546"/>
                <a:gd name="T42" fmla="*/ 554 w 569"/>
                <a:gd name="T43" fmla="*/ 372 h 546"/>
                <a:gd name="T44" fmla="*/ 556 w 569"/>
                <a:gd name="T45" fmla="*/ 145 h 546"/>
                <a:gd name="T46" fmla="*/ 483 w 569"/>
                <a:gd name="T47" fmla="*/ 14 h 546"/>
                <a:gd name="T48" fmla="*/ 476 w 569"/>
                <a:gd name="T49" fmla="*/ 11 h 546"/>
                <a:gd name="T50" fmla="*/ 468 w 569"/>
                <a:gd name="T51" fmla="*/ 9 h 546"/>
                <a:gd name="T52" fmla="*/ 463 w 569"/>
                <a:gd name="T53" fmla="*/ 7 h 546"/>
                <a:gd name="T54" fmla="*/ 457 w 569"/>
                <a:gd name="T55" fmla="*/ 6 h 546"/>
                <a:gd name="T56" fmla="*/ 450 w 569"/>
                <a:gd name="T57" fmla="*/ 4 h 546"/>
                <a:gd name="T58" fmla="*/ 447 w 569"/>
                <a:gd name="T59" fmla="*/ 4 h 546"/>
                <a:gd name="T60" fmla="*/ 441 w 569"/>
                <a:gd name="T61" fmla="*/ 3 h 546"/>
                <a:gd name="T62" fmla="*/ 436 w 569"/>
                <a:gd name="T63" fmla="*/ 2 h 546"/>
                <a:gd name="T64" fmla="*/ 433 w 569"/>
                <a:gd name="T65" fmla="*/ 1 h 546"/>
                <a:gd name="T66" fmla="*/ 426 w 569"/>
                <a:gd name="T67" fmla="*/ 1 h 546"/>
                <a:gd name="T68" fmla="*/ 419 w 569"/>
                <a:gd name="T69" fmla="*/ 0 h 546"/>
                <a:gd name="T70" fmla="*/ 414 w 569"/>
                <a:gd name="T71" fmla="*/ 0 h 546"/>
                <a:gd name="T72" fmla="*/ 409 w 569"/>
                <a:gd name="T73" fmla="*/ 0 h 546"/>
                <a:gd name="T74" fmla="*/ 406 w 569"/>
                <a:gd name="T75" fmla="*/ 0 h 546"/>
                <a:gd name="T76" fmla="*/ 400 w 569"/>
                <a:gd name="T77" fmla="*/ 0 h 546"/>
                <a:gd name="T78" fmla="*/ 395 w 569"/>
                <a:gd name="T79" fmla="*/ 0 h 546"/>
                <a:gd name="T80" fmla="*/ 390 w 569"/>
                <a:gd name="T81" fmla="*/ 0 h 546"/>
                <a:gd name="T82" fmla="*/ 388 w 569"/>
                <a:gd name="T83" fmla="*/ 0 h 546"/>
                <a:gd name="T84" fmla="*/ 380 w 569"/>
                <a:gd name="T85" fmla="*/ 1 h 546"/>
                <a:gd name="T86" fmla="*/ 365 w 569"/>
                <a:gd name="T87" fmla="*/ 33 h 546"/>
                <a:gd name="T88" fmla="*/ 405 w 569"/>
                <a:gd name="T89" fmla="*/ 27 h 546"/>
                <a:gd name="T90" fmla="*/ 435 w 569"/>
                <a:gd name="T91" fmla="*/ 31 h 546"/>
                <a:gd name="T92" fmla="*/ 468 w 569"/>
                <a:gd name="T93" fmla="*/ 37 h 546"/>
                <a:gd name="T94" fmla="*/ 499 w 569"/>
                <a:gd name="T95" fmla="*/ 51 h 546"/>
                <a:gd name="T96" fmla="*/ 526 w 569"/>
                <a:gd name="T97" fmla="*/ 99 h 546"/>
                <a:gd name="T98" fmla="*/ 507 w 569"/>
                <a:gd name="T99" fmla="*/ 144 h 546"/>
                <a:gd name="T100" fmla="*/ 497 w 569"/>
                <a:gd name="T101" fmla="*/ 166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9"/>
                <a:gd name="T154" fmla="*/ 0 h 546"/>
                <a:gd name="T155" fmla="*/ 569 w 569"/>
                <a:gd name="T156" fmla="*/ 546 h 5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9" h="546">
                  <a:moveTo>
                    <a:pt x="497" y="166"/>
                  </a:moveTo>
                  <a:cubicBezTo>
                    <a:pt x="519" y="176"/>
                    <a:pt x="519" y="211"/>
                    <a:pt x="517" y="220"/>
                  </a:cubicBezTo>
                  <a:cubicBezTo>
                    <a:pt x="515" y="229"/>
                    <a:pt x="518" y="235"/>
                    <a:pt x="520" y="243"/>
                  </a:cubicBezTo>
                  <a:cubicBezTo>
                    <a:pt x="522" y="251"/>
                    <a:pt x="513" y="257"/>
                    <a:pt x="517" y="268"/>
                  </a:cubicBezTo>
                  <a:cubicBezTo>
                    <a:pt x="521" y="279"/>
                    <a:pt x="518" y="301"/>
                    <a:pt x="514" y="305"/>
                  </a:cubicBezTo>
                  <a:cubicBezTo>
                    <a:pt x="510" y="309"/>
                    <a:pt x="506" y="307"/>
                    <a:pt x="500" y="309"/>
                  </a:cubicBezTo>
                  <a:cubicBezTo>
                    <a:pt x="494" y="311"/>
                    <a:pt x="502" y="326"/>
                    <a:pt x="504" y="335"/>
                  </a:cubicBezTo>
                  <a:cubicBezTo>
                    <a:pt x="506" y="344"/>
                    <a:pt x="509" y="334"/>
                    <a:pt x="511" y="346"/>
                  </a:cubicBezTo>
                  <a:cubicBezTo>
                    <a:pt x="513" y="358"/>
                    <a:pt x="508" y="362"/>
                    <a:pt x="503" y="358"/>
                  </a:cubicBezTo>
                  <a:cubicBezTo>
                    <a:pt x="498" y="354"/>
                    <a:pt x="499" y="360"/>
                    <a:pt x="495" y="365"/>
                  </a:cubicBezTo>
                  <a:cubicBezTo>
                    <a:pt x="491" y="370"/>
                    <a:pt x="486" y="387"/>
                    <a:pt x="490" y="394"/>
                  </a:cubicBezTo>
                  <a:cubicBezTo>
                    <a:pt x="494" y="401"/>
                    <a:pt x="487" y="420"/>
                    <a:pt x="481" y="430"/>
                  </a:cubicBezTo>
                  <a:cubicBezTo>
                    <a:pt x="475" y="440"/>
                    <a:pt x="453" y="416"/>
                    <a:pt x="449" y="403"/>
                  </a:cubicBezTo>
                  <a:cubicBezTo>
                    <a:pt x="444" y="391"/>
                    <a:pt x="441" y="376"/>
                    <a:pt x="433" y="366"/>
                  </a:cubicBezTo>
                  <a:cubicBezTo>
                    <a:pt x="425" y="355"/>
                    <a:pt x="426" y="354"/>
                    <a:pt x="423" y="344"/>
                  </a:cubicBezTo>
                  <a:cubicBezTo>
                    <a:pt x="420" y="335"/>
                    <a:pt x="418" y="330"/>
                    <a:pt x="410" y="314"/>
                  </a:cubicBezTo>
                  <a:cubicBezTo>
                    <a:pt x="402" y="299"/>
                    <a:pt x="405" y="300"/>
                    <a:pt x="402" y="287"/>
                  </a:cubicBezTo>
                  <a:cubicBezTo>
                    <a:pt x="399" y="275"/>
                    <a:pt x="379" y="252"/>
                    <a:pt x="378" y="239"/>
                  </a:cubicBezTo>
                  <a:cubicBezTo>
                    <a:pt x="377" y="225"/>
                    <a:pt x="371" y="230"/>
                    <a:pt x="367" y="212"/>
                  </a:cubicBezTo>
                  <a:cubicBezTo>
                    <a:pt x="362" y="193"/>
                    <a:pt x="343" y="182"/>
                    <a:pt x="345" y="160"/>
                  </a:cubicBezTo>
                  <a:cubicBezTo>
                    <a:pt x="357" y="149"/>
                    <a:pt x="356" y="140"/>
                    <a:pt x="354" y="130"/>
                  </a:cubicBezTo>
                  <a:cubicBezTo>
                    <a:pt x="354" y="136"/>
                    <a:pt x="349" y="152"/>
                    <a:pt x="345" y="148"/>
                  </a:cubicBezTo>
                  <a:cubicBezTo>
                    <a:pt x="345" y="147"/>
                    <a:pt x="345" y="147"/>
                    <a:pt x="345" y="147"/>
                  </a:cubicBezTo>
                  <a:cubicBezTo>
                    <a:pt x="343" y="126"/>
                    <a:pt x="345" y="101"/>
                    <a:pt x="347" y="91"/>
                  </a:cubicBezTo>
                  <a:cubicBezTo>
                    <a:pt x="348" y="89"/>
                    <a:pt x="347" y="87"/>
                    <a:pt x="346" y="86"/>
                  </a:cubicBezTo>
                  <a:cubicBezTo>
                    <a:pt x="338" y="74"/>
                    <a:pt x="323" y="65"/>
                    <a:pt x="304" y="62"/>
                  </a:cubicBezTo>
                  <a:cubicBezTo>
                    <a:pt x="286" y="58"/>
                    <a:pt x="267" y="61"/>
                    <a:pt x="254" y="69"/>
                  </a:cubicBezTo>
                  <a:cubicBezTo>
                    <a:pt x="253" y="70"/>
                    <a:pt x="252" y="70"/>
                    <a:pt x="252" y="71"/>
                  </a:cubicBezTo>
                  <a:cubicBezTo>
                    <a:pt x="248" y="77"/>
                    <a:pt x="249" y="92"/>
                    <a:pt x="246" y="116"/>
                  </a:cubicBezTo>
                  <a:cubicBezTo>
                    <a:pt x="244" y="135"/>
                    <a:pt x="245" y="166"/>
                    <a:pt x="231" y="174"/>
                  </a:cubicBezTo>
                  <a:cubicBezTo>
                    <a:pt x="217" y="181"/>
                    <a:pt x="176" y="149"/>
                    <a:pt x="156" y="120"/>
                  </a:cubicBezTo>
                  <a:cubicBezTo>
                    <a:pt x="156" y="119"/>
                    <a:pt x="156" y="119"/>
                    <a:pt x="155" y="119"/>
                  </a:cubicBezTo>
                  <a:cubicBezTo>
                    <a:pt x="131" y="94"/>
                    <a:pt x="92" y="93"/>
                    <a:pt x="63" y="101"/>
                  </a:cubicBezTo>
                  <a:cubicBezTo>
                    <a:pt x="31" y="109"/>
                    <a:pt x="7" y="128"/>
                    <a:pt x="2" y="149"/>
                  </a:cubicBezTo>
                  <a:cubicBezTo>
                    <a:pt x="2" y="149"/>
                    <a:pt x="2" y="150"/>
                    <a:pt x="2" y="150"/>
                  </a:cubicBezTo>
                  <a:cubicBezTo>
                    <a:pt x="0" y="190"/>
                    <a:pt x="32" y="281"/>
                    <a:pt x="68" y="304"/>
                  </a:cubicBezTo>
                  <a:cubicBezTo>
                    <a:pt x="101" y="324"/>
                    <a:pt x="104" y="328"/>
                    <a:pt x="119" y="356"/>
                  </a:cubicBezTo>
                  <a:cubicBezTo>
                    <a:pt x="131" y="380"/>
                    <a:pt x="197" y="407"/>
                    <a:pt x="268" y="452"/>
                  </a:cubicBezTo>
                  <a:cubicBezTo>
                    <a:pt x="305" y="472"/>
                    <a:pt x="394" y="522"/>
                    <a:pt x="436" y="531"/>
                  </a:cubicBezTo>
                  <a:cubicBezTo>
                    <a:pt x="483" y="542"/>
                    <a:pt x="514" y="546"/>
                    <a:pt x="536" y="528"/>
                  </a:cubicBezTo>
                  <a:cubicBezTo>
                    <a:pt x="558" y="510"/>
                    <a:pt x="556" y="479"/>
                    <a:pt x="556" y="460"/>
                  </a:cubicBezTo>
                  <a:cubicBezTo>
                    <a:pt x="555" y="435"/>
                    <a:pt x="554" y="405"/>
                    <a:pt x="554" y="375"/>
                  </a:cubicBezTo>
                  <a:cubicBezTo>
                    <a:pt x="554" y="374"/>
                    <a:pt x="554" y="374"/>
                    <a:pt x="554" y="373"/>
                  </a:cubicBezTo>
                  <a:cubicBezTo>
                    <a:pt x="554" y="373"/>
                    <a:pt x="554" y="373"/>
                    <a:pt x="554" y="372"/>
                  </a:cubicBezTo>
                  <a:cubicBezTo>
                    <a:pt x="553" y="265"/>
                    <a:pt x="555" y="150"/>
                    <a:pt x="556" y="147"/>
                  </a:cubicBezTo>
                  <a:cubicBezTo>
                    <a:pt x="556" y="145"/>
                    <a:pt x="556" y="145"/>
                    <a:pt x="556" y="145"/>
                  </a:cubicBezTo>
                  <a:cubicBezTo>
                    <a:pt x="569" y="85"/>
                    <a:pt x="547" y="42"/>
                    <a:pt x="490" y="17"/>
                  </a:cubicBezTo>
                  <a:cubicBezTo>
                    <a:pt x="488" y="16"/>
                    <a:pt x="485" y="15"/>
                    <a:pt x="483" y="14"/>
                  </a:cubicBezTo>
                  <a:cubicBezTo>
                    <a:pt x="482" y="14"/>
                    <a:pt x="481" y="13"/>
                    <a:pt x="480" y="13"/>
                  </a:cubicBezTo>
                  <a:cubicBezTo>
                    <a:pt x="479" y="12"/>
                    <a:pt x="477" y="12"/>
                    <a:pt x="476" y="11"/>
                  </a:cubicBezTo>
                  <a:cubicBezTo>
                    <a:pt x="474" y="11"/>
                    <a:pt x="473" y="11"/>
                    <a:pt x="472" y="10"/>
                  </a:cubicBezTo>
                  <a:cubicBezTo>
                    <a:pt x="471" y="10"/>
                    <a:pt x="470" y="9"/>
                    <a:pt x="468" y="9"/>
                  </a:cubicBezTo>
                  <a:cubicBezTo>
                    <a:pt x="467" y="9"/>
                    <a:pt x="466" y="8"/>
                    <a:pt x="465" y="8"/>
                  </a:cubicBezTo>
                  <a:cubicBezTo>
                    <a:pt x="464" y="8"/>
                    <a:pt x="463" y="7"/>
                    <a:pt x="463" y="7"/>
                  </a:cubicBezTo>
                  <a:cubicBezTo>
                    <a:pt x="462" y="7"/>
                    <a:pt x="462" y="7"/>
                    <a:pt x="461" y="7"/>
                  </a:cubicBezTo>
                  <a:cubicBezTo>
                    <a:pt x="460" y="7"/>
                    <a:pt x="459" y="6"/>
                    <a:pt x="457" y="6"/>
                  </a:cubicBezTo>
                  <a:cubicBezTo>
                    <a:pt x="456" y="6"/>
                    <a:pt x="455" y="5"/>
                    <a:pt x="454" y="5"/>
                  </a:cubicBezTo>
                  <a:cubicBezTo>
                    <a:pt x="453" y="5"/>
                    <a:pt x="451" y="4"/>
                    <a:pt x="450" y="4"/>
                  </a:cubicBezTo>
                  <a:cubicBezTo>
                    <a:pt x="450" y="4"/>
                    <a:pt x="449" y="4"/>
                    <a:pt x="449" y="4"/>
                  </a:cubicBezTo>
                  <a:cubicBezTo>
                    <a:pt x="448" y="4"/>
                    <a:pt x="447" y="4"/>
                    <a:pt x="447" y="4"/>
                  </a:cubicBezTo>
                  <a:cubicBezTo>
                    <a:pt x="445" y="3"/>
                    <a:pt x="444" y="3"/>
                    <a:pt x="443" y="3"/>
                  </a:cubicBezTo>
                  <a:cubicBezTo>
                    <a:pt x="442" y="3"/>
                    <a:pt x="442" y="3"/>
                    <a:pt x="441" y="3"/>
                  </a:cubicBezTo>
                  <a:cubicBezTo>
                    <a:pt x="441" y="2"/>
                    <a:pt x="440" y="2"/>
                    <a:pt x="440" y="2"/>
                  </a:cubicBezTo>
                  <a:cubicBezTo>
                    <a:pt x="438" y="2"/>
                    <a:pt x="437" y="2"/>
                    <a:pt x="436" y="2"/>
                  </a:cubicBezTo>
                  <a:cubicBezTo>
                    <a:pt x="436" y="2"/>
                    <a:pt x="435" y="2"/>
                    <a:pt x="435" y="2"/>
                  </a:cubicBezTo>
                  <a:cubicBezTo>
                    <a:pt x="434" y="1"/>
                    <a:pt x="433" y="1"/>
                    <a:pt x="433" y="1"/>
                  </a:cubicBezTo>
                  <a:cubicBezTo>
                    <a:pt x="432" y="1"/>
                    <a:pt x="430" y="1"/>
                    <a:pt x="429" y="1"/>
                  </a:cubicBezTo>
                  <a:cubicBezTo>
                    <a:pt x="428" y="1"/>
                    <a:pt x="427" y="1"/>
                    <a:pt x="426" y="1"/>
                  </a:cubicBezTo>
                  <a:cubicBezTo>
                    <a:pt x="425" y="0"/>
                    <a:pt x="423" y="0"/>
                    <a:pt x="422" y="0"/>
                  </a:cubicBezTo>
                  <a:cubicBezTo>
                    <a:pt x="421" y="0"/>
                    <a:pt x="420" y="0"/>
                    <a:pt x="419" y="0"/>
                  </a:cubicBezTo>
                  <a:cubicBezTo>
                    <a:pt x="418" y="0"/>
                    <a:pt x="417" y="0"/>
                    <a:pt x="416" y="0"/>
                  </a:cubicBezTo>
                  <a:cubicBezTo>
                    <a:pt x="415" y="0"/>
                    <a:pt x="414" y="0"/>
                    <a:pt x="414" y="0"/>
                  </a:cubicBezTo>
                  <a:cubicBezTo>
                    <a:pt x="413" y="0"/>
                    <a:pt x="413" y="0"/>
                    <a:pt x="412" y="0"/>
                  </a:cubicBezTo>
                  <a:cubicBezTo>
                    <a:pt x="411" y="0"/>
                    <a:pt x="410" y="0"/>
                    <a:pt x="409" y="0"/>
                  </a:cubicBezTo>
                  <a:cubicBezTo>
                    <a:pt x="409" y="0"/>
                    <a:pt x="408" y="0"/>
                    <a:pt x="408" y="0"/>
                  </a:cubicBezTo>
                  <a:cubicBezTo>
                    <a:pt x="407" y="0"/>
                    <a:pt x="407" y="0"/>
                    <a:pt x="406" y="0"/>
                  </a:cubicBezTo>
                  <a:cubicBezTo>
                    <a:pt x="405" y="0"/>
                    <a:pt x="404" y="0"/>
                    <a:pt x="403" y="0"/>
                  </a:cubicBezTo>
                  <a:cubicBezTo>
                    <a:pt x="402" y="0"/>
                    <a:pt x="401" y="0"/>
                    <a:pt x="400" y="0"/>
                  </a:cubicBezTo>
                  <a:cubicBezTo>
                    <a:pt x="399" y="0"/>
                    <a:pt x="397" y="0"/>
                    <a:pt x="396" y="0"/>
                  </a:cubicBezTo>
                  <a:cubicBezTo>
                    <a:pt x="396" y="0"/>
                    <a:pt x="395" y="0"/>
                    <a:pt x="395" y="0"/>
                  </a:cubicBezTo>
                  <a:cubicBezTo>
                    <a:pt x="394" y="0"/>
                    <a:pt x="394" y="0"/>
                    <a:pt x="394" y="0"/>
                  </a:cubicBezTo>
                  <a:cubicBezTo>
                    <a:pt x="392" y="0"/>
                    <a:pt x="391" y="0"/>
                    <a:pt x="390" y="0"/>
                  </a:cubicBezTo>
                  <a:cubicBezTo>
                    <a:pt x="390" y="0"/>
                    <a:pt x="389" y="0"/>
                    <a:pt x="388" y="0"/>
                  </a:cubicBezTo>
                  <a:cubicBezTo>
                    <a:pt x="388" y="0"/>
                    <a:pt x="388" y="0"/>
                    <a:pt x="388" y="0"/>
                  </a:cubicBezTo>
                  <a:cubicBezTo>
                    <a:pt x="386" y="0"/>
                    <a:pt x="385" y="0"/>
                    <a:pt x="384" y="0"/>
                  </a:cubicBezTo>
                  <a:cubicBezTo>
                    <a:pt x="383" y="1"/>
                    <a:pt x="382" y="1"/>
                    <a:pt x="380" y="1"/>
                  </a:cubicBezTo>
                  <a:cubicBezTo>
                    <a:pt x="380" y="1"/>
                    <a:pt x="380" y="1"/>
                    <a:pt x="380" y="1"/>
                  </a:cubicBezTo>
                  <a:cubicBezTo>
                    <a:pt x="375" y="10"/>
                    <a:pt x="370" y="21"/>
                    <a:pt x="365" y="33"/>
                  </a:cubicBezTo>
                  <a:cubicBezTo>
                    <a:pt x="373" y="31"/>
                    <a:pt x="381" y="30"/>
                    <a:pt x="384" y="30"/>
                  </a:cubicBezTo>
                  <a:cubicBezTo>
                    <a:pt x="389" y="30"/>
                    <a:pt x="400" y="28"/>
                    <a:pt x="405" y="27"/>
                  </a:cubicBezTo>
                  <a:cubicBezTo>
                    <a:pt x="410" y="26"/>
                    <a:pt x="417" y="28"/>
                    <a:pt x="424" y="28"/>
                  </a:cubicBezTo>
                  <a:cubicBezTo>
                    <a:pt x="430" y="28"/>
                    <a:pt x="432" y="31"/>
                    <a:pt x="435" y="31"/>
                  </a:cubicBezTo>
                  <a:cubicBezTo>
                    <a:pt x="438" y="31"/>
                    <a:pt x="444" y="33"/>
                    <a:pt x="448" y="34"/>
                  </a:cubicBezTo>
                  <a:cubicBezTo>
                    <a:pt x="451" y="35"/>
                    <a:pt x="462" y="35"/>
                    <a:pt x="468" y="37"/>
                  </a:cubicBezTo>
                  <a:cubicBezTo>
                    <a:pt x="475" y="39"/>
                    <a:pt x="479" y="42"/>
                    <a:pt x="485" y="42"/>
                  </a:cubicBezTo>
                  <a:cubicBezTo>
                    <a:pt x="491" y="42"/>
                    <a:pt x="492" y="47"/>
                    <a:pt x="499" y="51"/>
                  </a:cubicBezTo>
                  <a:cubicBezTo>
                    <a:pt x="507" y="55"/>
                    <a:pt x="507" y="61"/>
                    <a:pt x="511" y="63"/>
                  </a:cubicBezTo>
                  <a:cubicBezTo>
                    <a:pt x="515" y="66"/>
                    <a:pt x="526" y="92"/>
                    <a:pt x="526" y="99"/>
                  </a:cubicBezTo>
                  <a:cubicBezTo>
                    <a:pt x="526" y="107"/>
                    <a:pt x="530" y="108"/>
                    <a:pt x="529" y="115"/>
                  </a:cubicBezTo>
                  <a:cubicBezTo>
                    <a:pt x="527" y="122"/>
                    <a:pt x="530" y="126"/>
                    <a:pt x="507" y="144"/>
                  </a:cubicBezTo>
                  <a:cubicBezTo>
                    <a:pt x="487" y="154"/>
                    <a:pt x="453" y="146"/>
                    <a:pt x="448" y="162"/>
                  </a:cubicBezTo>
                  <a:cubicBezTo>
                    <a:pt x="463" y="153"/>
                    <a:pt x="476" y="157"/>
                    <a:pt x="497" y="166"/>
                  </a:cubicBezTo>
                  <a:close/>
                </a:path>
              </a:pathLst>
            </a:custGeom>
            <a:solidFill>
              <a:srgbClr val="FBE7E8"/>
            </a:solidFill>
            <a:ln w="9525">
              <a:noFill/>
              <a:round/>
              <a:headEnd/>
              <a:tailEnd/>
            </a:ln>
          </p:spPr>
          <p:txBody>
            <a:bodyPr/>
            <a:lstStyle/>
            <a:p>
              <a:endParaRPr lang="hu-HU"/>
            </a:p>
          </p:txBody>
        </p:sp>
        <p:sp>
          <p:nvSpPr>
            <p:cNvPr id="36888" name="Freeform 446"/>
            <p:cNvSpPr>
              <a:spLocks/>
            </p:cNvSpPr>
            <p:nvPr/>
          </p:nvSpPr>
          <p:spPr bwMode="auto">
            <a:xfrm>
              <a:off x="724" y="1896"/>
              <a:ext cx="125" cy="116"/>
            </a:xfrm>
            <a:custGeom>
              <a:avLst/>
              <a:gdLst>
                <a:gd name="T0" fmla="*/ 100 w 100"/>
                <a:gd name="T1" fmla="*/ 87 h 87"/>
                <a:gd name="T2" fmla="*/ 42 w 100"/>
                <a:gd name="T3" fmla="*/ 29 h 87"/>
                <a:gd name="T4" fmla="*/ 3 w 100"/>
                <a:gd name="T5" fmla="*/ 0 h 87"/>
                <a:gd name="T6" fmla="*/ 0 w 100"/>
                <a:gd name="T7" fmla="*/ 11 h 87"/>
                <a:gd name="T8" fmla="*/ 52 w 100"/>
                <a:gd name="T9" fmla="*/ 48 h 87"/>
                <a:gd name="T10" fmla="*/ 28 w 100"/>
                <a:gd name="T11" fmla="*/ 45 h 87"/>
                <a:gd name="T12" fmla="*/ 55 w 100"/>
                <a:gd name="T13" fmla="*/ 59 h 87"/>
                <a:gd name="T14" fmla="*/ 100 w 100"/>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87"/>
                <a:gd name="T26" fmla="*/ 100 w 100"/>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87">
                  <a:moveTo>
                    <a:pt x="100" y="87"/>
                  </a:moveTo>
                  <a:cubicBezTo>
                    <a:pt x="99" y="55"/>
                    <a:pt x="54" y="36"/>
                    <a:pt x="42" y="29"/>
                  </a:cubicBezTo>
                  <a:cubicBezTo>
                    <a:pt x="30" y="21"/>
                    <a:pt x="18" y="17"/>
                    <a:pt x="3" y="0"/>
                  </a:cubicBezTo>
                  <a:cubicBezTo>
                    <a:pt x="2" y="3"/>
                    <a:pt x="1" y="7"/>
                    <a:pt x="0" y="11"/>
                  </a:cubicBezTo>
                  <a:cubicBezTo>
                    <a:pt x="13" y="25"/>
                    <a:pt x="57" y="40"/>
                    <a:pt x="52" y="48"/>
                  </a:cubicBezTo>
                  <a:cubicBezTo>
                    <a:pt x="46" y="58"/>
                    <a:pt x="32" y="51"/>
                    <a:pt x="28" y="45"/>
                  </a:cubicBezTo>
                  <a:cubicBezTo>
                    <a:pt x="36" y="58"/>
                    <a:pt x="38" y="60"/>
                    <a:pt x="55" y="59"/>
                  </a:cubicBezTo>
                  <a:cubicBezTo>
                    <a:pt x="73" y="57"/>
                    <a:pt x="77" y="51"/>
                    <a:pt x="100" y="87"/>
                  </a:cubicBezTo>
                  <a:close/>
                </a:path>
              </a:pathLst>
            </a:custGeom>
            <a:solidFill>
              <a:srgbClr val="FBE7E8"/>
            </a:solidFill>
            <a:ln w="9525">
              <a:noFill/>
              <a:round/>
              <a:headEnd/>
              <a:tailEnd/>
            </a:ln>
          </p:spPr>
          <p:txBody>
            <a:bodyPr/>
            <a:lstStyle/>
            <a:p>
              <a:endParaRPr lang="hu-HU"/>
            </a:p>
          </p:txBody>
        </p:sp>
        <p:sp>
          <p:nvSpPr>
            <p:cNvPr id="36889" name="Freeform 447"/>
            <p:cNvSpPr>
              <a:spLocks/>
            </p:cNvSpPr>
            <p:nvPr/>
          </p:nvSpPr>
          <p:spPr bwMode="auto">
            <a:xfrm>
              <a:off x="309" y="1893"/>
              <a:ext cx="490" cy="520"/>
            </a:xfrm>
            <a:custGeom>
              <a:avLst/>
              <a:gdLst>
                <a:gd name="T0" fmla="*/ 215 w 392"/>
                <a:gd name="T1" fmla="*/ 132 h 390"/>
                <a:gd name="T2" fmla="*/ 217 w 392"/>
                <a:gd name="T3" fmla="*/ 119 h 390"/>
                <a:gd name="T4" fmla="*/ 228 w 392"/>
                <a:gd name="T5" fmla="*/ 112 h 390"/>
                <a:gd name="T6" fmla="*/ 235 w 392"/>
                <a:gd name="T7" fmla="*/ 90 h 390"/>
                <a:gd name="T8" fmla="*/ 234 w 392"/>
                <a:gd name="T9" fmla="*/ 91 h 390"/>
                <a:gd name="T10" fmla="*/ 257 w 392"/>
                <a:gd name="T11" fmla="*/ 54 h 390"/>
                <a:gd name="T12" fmla="*/ 242 w 392"/>
                <a:gd name="T13" fmla="*/ 68 h 390"/>
                <a:gd name="T14" fmla="*/ 243 w 392"/>
                <a:gd name="T15" fmla="*/ 61 h 390"/>
                <a:gd name="T16" fmla="*/ 245 w 392"/>
                <a:gd name="T17" fmla="*/ 52 h 390"/>
                <a:gd name="T18" fmla="*/ 243 w 392"/>
                <a:gd name="T19" fmla="*/ 41 h 390"/>
                <a:gd name="T20" fmla="*/ 249 w 392"/>
                <a:gd name="T21" fmla="*/ 7 h 390"/>
                <a:gd name="T22" fmla="*/ 285 w 392"/>
                <a:gd name="T23" fmla="*/ 3 h 390"/>
                <a:gd name="T24" fmla="*/ 315 w 392"/>
                <a:gd name="T25" fmla="*/ 19 h 390"/>
                <a:gd name="T26" fmla="*/ 313 w 392"/>
                <a:gd name="T27" fmla="*/ 43 h 390"/>
                <a:gd name="T28" fmla="*/ 313 w 392"/>
                <a:gd name="T29" fmla="*/ 55 h 390"/>
                <a:gd name="T30" fmla="*/ 313 w 392"/>
                <a:gd name="T31" fmla="*/ 69 h 390"/>
                <a:gd name="T32" fmla="*/ 310 w 392"/>
                <a:gd name="T33" fmla="*/ 76 h 390"/>
                <a:gd name="T34" fmla="*/ 297 w 392"/>
                <a:gd name="T35" fmla="*/ 58 h 390"/>
                <a:gd name="T36" fmla="*/ 311 w 392"/>
                <a:gd name="T37" fmla="*/ 88 h 390"/>
                <a:gd name="T38" fmla="*/ 312 w 392"/>
                <a:gd name="T39" fmla="*/ 154 h 390"/>
                <a:gd name="T40" fmla="*/ 321 w 392"/>
                <a:gd name="T41" fmla="*/ 190 h 390"/>
                <a:gd name="T42" fmla="*/ 328 w 392"/>
                <a:gd name="T43" fmla="*/ 249 h 390"/>
                <a:gd name="T44" fmla="*/ 340 w 392"/>
                <a:gd name="T45" fmla="*/ 279 h 390"/>
                <a:gd name="T46" fmla="*/ 363 w 392"/>
                <a:gd name="T47" fmla="*/ 329 h 390"/>
                <a:gd name="T48" fmla="*/ 381 w 392"/>
                <a:gd name="T49" fmla="*/ 358 h 390"/>
                <a:gd name="T50" fmla="*/ 390 w 392"/>
                <a:gd name="T51" fmla="*/ 378 h 390"/>
                <a:gd name="T52" fmla="*/ 382 w 392"/>
                <a:gd name="T53" fmla="*/ 389 h 390"/>
                <a:gd name="T54" fmla="*/ 365 w 392"/>
                <a:gd name="T55" fmla="*/ 382 h 390"/>
                <a:gd name="T56" fmla="*/ 352 w 392"/>
                <a:gd name="T57" fmla="*/ 373 h 390"/>
                <a:gd name="T58" fmla="*/ 338 w 392"/>
                <a:gd name="T59" fmla="*/ 365 h 390"/>
                <a:gd name="T60" fmla="*/ 315 w 392"/>
                <a:gd name="T61" fmla="*/ 348 h 390"/>
                <a:gd name="T62" fmla="*/ 289 w 392"/>
                <a:gd name="T63" fmla="*/ 319 h 390"/>
                <a:gd name="T64" fmla="*/ 262 w 392"/>
                <a:gd name="T65" fmla="*/ 302 h 390"/>
                <a:gd name="T66" fmla="*/ 228 w 392"/>
                <a:gd name="T67" fmla="*/ 290 h 390"/>
                <a:gd name="T68" fmla="*/ 222 w 392"/>
                <a:gd name="T69" fmla="*/ 276 h 390"/>
                <a:gd name="T70" fmla="*/ 214 w 392"/>
                <a:gd name="T71" fmla="*/ 267 h 390"/>
                <a:gd name="T72" fmla="*/ 166 w 392"/>
                <a:gd name="T73" fmla="*/ 241 h 390"/>
                <a:gd name="T74" fmla="*/ 132 w 392"/>
                <a:gd name="T75" fmla="*/ 222 h 390"/>
                <a:gd name="T76" fmla="*/ 118 w 392"/>
                <a:gd name="T77" fmla="*/ 201 h 390"/>
                <a:gd name="T78" fmla="*/ 157 w 392"/>
                <a:gd name="T79" fmla="*/ 176 h 390"/>
                <a:gd name="T80" fmla="*/ 75 w 392"/>
                <a:gd name="T81" fmla="*/ 204 h 390"/>
                <a:gd name="T82" fmla="*/ 61 w 392"/>
                <a:gd name="T83" fmla="*/ 202 h 390"/>
                <a:gd name="T84" fmla="*/ 49 w 392"/>
                <a:gd name="T85" fmla="*/ 193 h 390"/>
                <a:gd name="T86" fmla="*/ 37 w 392"/>
                <a:gd name="T87" fmla="*/ 181 h 390"/>
                <a:gd name="T88" fmla="*/ 21 w 392"/>
                <a:gd name="T89" fmla="*/ 158 h 390"/>
                <a:gd name="T90" fmla="*/ 18 w 392"/>
                <a:gd name="T91" fmla="*/ 147 h 390"/>
                <a:gd name="T92" fmla="*/ 13 w 392"/>
                <a:gd name="T93" fmla="*/ 136 h 390"/>
                <a:gd name="T94" fmla="*/ 7 w 392"/>
                <a:gd name="T95" fmla="*/ 122 h 390"/>
                <a:gd name="T96" fmla="*/ 5 w 392"/>
                <a:gd name="T97" fmla="*/ 110 h 390"/>
                <a:gd name="T98" fmla="*/ 3 w 392"/>
                <a:gd name="T99" fmla="*/ 93 h 390"/>
                <a:gd name="T100" fmla="*/ 1 w 392"/>
                <a:gd name="T101" fmla="*/ 77 h 390"/>
                <a:gd name="T102" fmla="*/ 23 w 392"/>
                <a:gd name="T103" fmla="*/ 52 h 390"/>
                <a:gd name="T104" fmla="*/ 54 w 392"/>
                <a:gd name="T105" fmla="*/ 44 h 390"/>
                <a:gd name="T106" fmla="*/ 79 w 392"/>
                <a:gd name="T107" fmla="*/ 38 h 390"/>
                <a:gd name="T108" fmla="*/ 95 w 392"/>
                <a:gd name="T109" fmla="*/ 42 h 390"/>
                <a:gd name="T110" fmla="*/ 116 w 392"/>
                <a:gd name="T111" fmla="*/ 45 h 390"/>
                <a:gd name="T112" fmla="*/ 150 w 392"/>
                <a:gd name="T113" fmla="*/ 90 h 390"/>
                <a:gd name="T114" fmla="*/ 161 w 392"/>
                <a:gd name="T115" fmla="*/ 100 h 390"/>
                <a:gd name="T116" fmla="*/ 167 w 392"/>
                <a:gd name="T117" fmla="*/ 113 h 390"/>
                <a:gd name="T118" fmla="*/ 190 w 392"/>
                <a:gd name="T119" fmla="*/ 129 h 390"/>
                <a:gd name="T120" fmla="*/ 157 w 392"/>
                <a:gd name="T121" fmla="*/ 176 h 390"/>
                <a:gd name="T122" fmla="*/ 190 w 392"/>
                <a:gd name="T123" fmla="*/ 158 h 390"/>
                <a:gd name="T124" fmla="*/ 215 w 392"/>
                <a:gd name="T125" fmla="*/ 132 h 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2"/>
                <a:gd name="T190" fmla="*/ 0 h 390"/>
                <a:gd name="T191" fmla="*/ 392 w 392"/>
                <a:gd name="T192" fmla="*/ 390 h 3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2" h="390">
                  <a:moveTo>
                    <a:pt x="215" y="132"/>
                  </a:moveTo>
                  <a:cubicBezTo>
                    <a:pt x="215" y="129"/>
                    <a:pt x="215" y="122"/>
                    <a:pt x="217" y="119"/>
                  </a:cubicBezTo>
                  <a:cubicBezTo>
                    <a:pt x="220" y="115"/>
                    <a:pt x="225" y="116"/>
                    <a:pt x="228" y="112"/>
                  </a:cubicBezTo>
                  <a:cubicBezTo>
                    <a:pt x="233" y="104"/>
                    <a:pt x="228" y="97"/>
                    <a:pt x="235" y="90"/>
                  </a:cubicBezTo>
                  <a:cubicBezTo>
                    <a:pt x="234" y="91"/>
                    <a:pt x="234" y="91"/>
                    <a:pt x="234" y="91"/>
                  </a:cubicBezTo>
                  <a:cubicBezTo>
                    <a:pt x="247" y="85"/>
                    <a:pt x="257" y="64"/>
                    <a:pt x="257" y="54"/>
                  </a:cubicBezTo>
                  <a:cubicBezTo>
                    <a:pt x="249" y="69"/>
                    <a:pt x="247" y="73"/>
                    <a:pt x="242" y="68"/>
                  </a:cubicBezTo>
                  <a:cubicBezTo>
                    <a:pt x="238" y="67"/>
                    <a:pt x="243" y="61"/>
                    <a:pt x="243" y="61"/>
                  </a:cubicBezTo>
                  <a:cubicBezTo>
                    <a:pt x="240" y="58"/>
                    <a:pt x="246" y="55"/>
                    <a:pt x="245" y="52"/>
                  </a:cubicBezTo>
                  <a:cubicBezTo>
                    <a:pt x="244" y="50"/>
                    <a:pt x="244" y="46"/>
                    <a:pt x="243" y="41"/>
                  </a:cubicBezTo>
                  <a:cubicBezTo>
                    <a:pt x="245" y="28"/>
                    <a:pt x="247" y="13"/>
                    <a:pt x="249" y="7"/>
                  </a:cubicBezTo>
                  <a:cubicBezTo>
                    <a:pt x="258" y="2"/>
                    <a:pt x="272" y="0"/>
                    <a:pt x="285" y="3"/>
                  </a:cubicBezTo>
                  <a:cubicBezTo>
                    <a:pt x="298" y="5"/>
                    <a:pt x="309" y="11"/>
                    <a:pt x="315" y="19"/>
                  </a:cubicBezTo>
                  <a:cubicBezTo>
                    <a:pt x="314" y="25"/>
                    <a:pt x="314" y="33"/>
                    <a:pt x="313" y="43"/>
                  </a:cubicBezTo>
                  <a:cubicBezTo>
                    <a:pt x="311" y="45"/>
                    <a:pt x="315" y="50"/>
                    <a:pt x="313" y="55"/>
                  </a:cubicBezTo>
                  <a:cubicBezTo>
                    <a:pt x="311" y="60"/>
                    <a:pt x="314" y="60"/>
                    <a:pt x="313" y="69"/>
                  </a:cubicBezTo>
                  <a:cubicBezTo>
                    <a:pt x="312" y="78"/>
                    <a:pt x="315" y="77"/>
                    <a:pt x="310" y="76"/>
                  </a:cubicBezTo>
                  <a:cubicBezTo>
                    <a:pt x="300" y="76"/>
                    <a:pt x="301" y="72"/>
                    <a:pt x="297" y="58"/>
                  </a:cubicBezTo>
                  <a:cubicBezTo>
                    <a:pt x="295" y="72"/>
                    <a:pt x="294" y="84"/>
                    <a:pt x="311" y="88"/>
                  </a:cubicBezTo>
                  <a:cubicBezTo>
                    <a:pt x="312" y="104"/>
                    <a:pt x="306" y="140"/>
                    <a:pt x="312" y="154"/>
                  </a:cubicBezTo>
                  <a:cubicBezTo>
                    <a:pt x="318" y="169"/>
                    <a:pt x="318" y="178"/>
                    <a:pt x="321" y="190"/>
                  </a:cubicBezTo>
                  <a:cubicBezTo>
                    <a:pt x="325" y="202"/>
                    <a:pt x="321" y="234"/>
                    <a:pt x="328" y="249"/>
                  </a:cubicBezTo>
                  <a:cubicBezTo>
                    <a:pt x="334" y="263"/>
                    <a:pt x="336" y="271"/>
                    <a:pt x="340" y="279"/>
                  </a:cubicBezTo>
                  <a:cubicBezTo>
                    <a:pt x="344" y="287"/>
                    <a:pt x="353" y="317"/>
                    <a:pt x="363" y="329"/>
                  </a:cubicBezTo>
                  <a:cubicBezTo>
                    <a:pt x="373" y="342"/>
                    <a:pt x="373" y="352"/>
                    <a:pt x="381" y="358"/>
                  </a:cubicBezTo>
                  <a:cubicBezTo>
                    <a:pt x="388" y="365"/>
                    <a:pt x="385" y="372"/>
                    <a:pt x="390" y="378"/>
                  </a:cubicBezTo>
                  <a:cubicBezTo>
                    <a:pt x="392" y="385"/>
                    <a:pt x="387" y="388"/>
                    <a:pt x="382" y="389"/>
                  </a:cubicBezTo>
                  <a:cubicBezTo>
                    <a:pt x="377" y="390"/>
                    <a:pt x="370" y="386"/>
                    <a:pt x="365" y="382"/>
                  </a:cubicBezTo>
                  <a:cubicBezTo>
                    <a:pt x="360" y="378"/>
                    <a:pt x="357" y="374"/>
                    <a:pt x="352" y="373"/>
                  </a:cubicBezTo>
                  <a:cubicBezTo>
                    <a:pt x="347" y="372"/>
                    <a:pt x="348" y="367"/>
                    <a:pt x="338" y="365"/>
                  </a:cubicBezTo>
                  <a:cubicBezTo>
                    <a:pt x="328" y="363"/>
                    <a:pt x="322" y="351"/>
                    <a:pt x="315" y="348"/>
                  </a:cubicBezTo>
                  <a:cubicBezTo>
                    <a:pt x="308" y="345"/>
                    <a:pt x="303" y="321"/>
                    <a:pt x="289" y="319"/>
                  </a:cubicBezTo>
                  <a:cubicBezTo>
                    <a:pt x="275" y="317"/>
                    <a:pt x="271" y="306"/>
                    <a:pt x="262" y="302"/>
                  </a:cubicBezTo>
                  <a:cubicBezTo>
                    <a:pt x="253" y="298"/>
                    <a:pt x="232" y="293"/>
                    <a:pt x="228" y="290"/>
                  </a:cubicBezTo>
                  <a:cubicBezTo>
                    <a:pt x="224" y="287"/>
                    <a:pt x="224" y="281"/>
                    <a:pt x="222" y="276"/>
                  </a:cubicBezTo>
                  <a:cubicBezTo>
                    <a:pt x="220" y="271"/>
                    <a:pt x="217" y="269"/>
                    <a:pt x="214" y="267"/>
                  </a:cubicBezTo>
                  <a:cubicBezTo>
                    <a:pt x="211" y="265"/>
                    <a:pt x="176" y="246"/>
                    <a:pt x="166" y="241"/>
                  </a:cubicBezTo>
                  <a:cubicBezTo>
                    <a:pt x="156" y="236"/>
                    <a:pt x="134" y="227"/>
                    <a:pt x="132" y="222"/>
                  </a:cubicBezTo>
                  <a:cubicBezTo>
                    <a:pt x="130" y="217"/>
                    <a:pt x="115" y="207"/>
                    <a:pt x="118" y="201"/>
                  </a:cubicBezTo>
                  <a:cubicBezTo>
                    <a:pt x="122" y="195"/>
                    <a:pt x="134" y="170"/>
                    <a:pt x="157" y="176"/>
                  </a:cubicBezTo>
                  <a:cubicBezTo>
                    <a:pt x="125" y="166"/>
                    <a:pt x="83" y="206"/>
                    <a:pt x="75" y="204"/>
                  </a:cubicBezTo>
                  <a:cubicBezTo>
                    <a:pt x="68" y="206"/>
                    <a:pt x="67" y="203"/>
                    <a:pt x="61" y="202"/>
                  </a:cubicBezTo>
                  <a:cubicBezTo>
                    <a:pt x="55" y="202"/>
                    <a:pt x="55" y="195"/>
                    <a:pt x="49" y="193"/>
                  </a:cubicBezTo>
                  <a:cubicBezTo>
                    <a:pt x="44" y="191"/>
                    <a:pt x="43" y="189"/>
                    <a:pt x="37" y="181"/>
                  </a:cubicBezTo>
                  <a:cubicBezTo>
                    <a:pt x="31" y="173"/>
                    <a:pt x="26" y="165"/>
                    <a:pt x="21" y="158"/>
                  </a:cubicBezTo>
                  <a:cubicBezTo>
                    <a:pt x="17" y="151"/>
                    <a:pt x="20" y="153"/>
                    <a:pt x="18" y="147"/>
                  </a:cubicBezTo>
                  <a:cubicBezTo>
                    <a:pt x="16" y="141"/>
                    <a:pt x="17" y="141"/>
                    <a:pt x="13" y="136"/>
                  </a:cubicBezTo>
                  <a:cubicBezTo>
                    <a:pt x="9" y="130"/>
                    <a:pt x="7" y="130"/>
                    <a:pt x="7" y="122"/>
                  </a:cubicBezTo>
                  <a:cubicBezTo>
                    <a:pt x="7" y="114"/>
                    <a:pt x="10" y="116"/>
                    <a:pt x="5" y="110"/>
                  </a:cubicBezTo>
                  <a:cubicBezTo>
                    <a:pt x="0" y="103"/>
                    <a:pt x="3" y="99"/>
                    <a:pt x="3" y="93"/>
                  </a:cubicBezTo>
                  <a:cubicBezTo>
                    <a:pt x="3" y="87"/>
                    <a:pt x="1" y="84"/>
                    <a:pt x="1" y="77"/>
                  </a:cubicBezTo>
                  <a:cubicBezTo>
                    <a:pt x="4" y="67"/>
                    <a:pt x="13" y="58"/>
                    <a:pt x="23" y="52"/>
                  </a:cubicBezTo>
                  <a:cubicBezTo>
                    <a:pt x="29" y="49"/>
                    <a:pt x="45" y="45"/>
                    <a:pt x="54" y="44"/>
                  </a:cubicBezTo>
                  <a:cubicBezTo>
                    <a:pt x="63" y="42"/>
                    <a:pt x="69" y="38"/>
                    <a:pt x="79" y="38"/>
                  </a:cubicBezTo>
                  <a:cubicBezTo>
                    <a:pt x="83" y="38"/>
                    <a:pt x="88" y="40"/>
                    <a:pt x="95" y="42"/>
                  </a:cubicBezTo>
                  <a:cubicBezTo>
                    <a:pt x="102" y="43"/>
                    <a:pt x="112" y="43"/>
                    <a:pt x="116" y="45"/>
                  </a:cubicBezTo>
                  <a:cubicBezTo>
                    <a:pt x="136" y="52"/>
                    <a:pt x="137" y="77"/>
                    <a:pt x="150" y="90"/>
                  </a:cubicBezTo>
                  <a:cubicBezTo>
                    <a:pt x="154" y="94"/>
                    <a:pt x="158" y="95"/>
                    <a:pt x="161" y="100"/>
                  </a:cubicBezTo>
                  <a:cubicBezTo>
                    <a:pt x="164" y="104"/>
                    <a:pt x="164" y="109"/>
                    <a:pt x="167" y="113"/>
                  </a:cubicBezTo>
                  <a:cubicBezTo>
                    <a:pt x="173" y="119"/>
                    <a:pt x="192" y="119"/>
                    <a:pt x="190" y="129"/>
                  </a:cubicBezTo>
                  <a:cubicBezTo>
                    <a:pt x="188" y="155"/>
                    <a:pt x="159" y="156"/>
                    <a:pt x="157" y="176"/>
                  </a:cubicBezTo>
                  <a:cubicBezTo>
                    <a:pt x="166" y="165"/>
                    <a:pt x="178" y="165"/>
                    <a:pt x="190" y="158"/>
                  </a:cubicBezTo>
                  <a:cubicBezTo>
                    <a:pt x="212" y="146"/>
                    <a:pt x="215" y="132"/>
                    <a:pt x="215" y="132"/>
                  </a:cubicBezTo>
                  <a:close/>
                </a:path>
              </a:pathLst>
            </a:custGeom>
            <a:solidFill>
              <a:srgbClr val="DB8995"/>
            </a:solidFill>
            <a:ln w="9525">
              <a:noFill/>
              <a:round/>
              <a:headEnd/>
              <a:tailEnd/>
            </a:ln>
          </p:spPr>
          <p:txBody>
            <a:bodyPr/>
            <a:lstStyle/>
            <a:p>
              <a:endParaRPr lang="hu-HU"/>
            </a:p>
          </p:txBody>
        </p:sp>
        <p:sp>
          <p:nvSpPr>
            <p:cNvPr id="36890" name="Freeform 448"/>
            <p:cNvSpPr>
              <a:spLocks/>
            </p:cNvSpPr>
            <p:nvPr/>
          </p:nvSpPr>
          <p:spPr bwMode="auto">
            <a:xfrm>
              <a:off x="362" y="1760"/>
              <a:ext cx="693" cy="853"/>
            </a:xfrm>
            <a:custGeom>
              <a:avLst/>
              <a:gdLst>
                <a:gd name="T0" fmla="*/ 497 w 554"/>
                <a:gd name="T1" fmla="*/ 487 h 640"/>
                <a:gd name="T2" fmla="*/ 495 w 554"/>
                <a:gd name="T3" fmla="*/ 402 h 640"/>
                <a:gd name="T4" fmla="*/ 497 w 554"/>
                <a:gd name="T5" fmla="*/ 174 h 640"/>
                <a:gd name="T6" fmla="*/ 497 w 554"/>
                <a:gd name="T7" fmla="*/ 172 h 640"/>
                <a:gd name="T8" fmla="*/ 431 w 554"/>
                <a:gd name="T9" fmla="*/ 44 h 640"/>
                <a:gd name="T10" fmla="*/ 424 w 554"/>
                <a:gd name="T11" fmla="*/ 41 h 640"/>
                <a:gd name="T12" fmla="*/ 421 w 554"/>
                <a:gd name="T13" fmla="*/ 40 h 640"/>
                <a:gd name="T14" fmla="*/ 417 w 554"/>
                <a:gd name="T15" fmla="*/ 38 h 640"/>
                <a:gd name="T16" fmla="*/ 413 w 554"/>
                <a:gd name="T17" fmla="*/ 37 h 640"/>
                <a:gd name="T18" fmla="*/ 409 w 554"/>
                <a:gd name="T19" fmla="*/ 36 h 640"/>
                <a:gd name="T20" fmla="*/ 406 w 554"/>
                <a:gd name="T21" fmla="*/ 35 h 640"/>
                <a:gd name="T22" fmla="*/ 402 w 554"/>
                <a:gd name="T23" fmla="*/ 34 h 640"/>
                <a:gd name="T24" fmla="*/ 398 w 554"/>
                <a:gd name="T25" fmla="*/ 33 h 640"/>
                <a:gd name="T26" fmla="*/ 395 w 554"/>
                <a:gd name="T27" fmla="*/ 32 h 640"/>
                <a:gd name="T28" fmla="*/ 391 w 554"/>
                <a:gd name="T29" fmla="*/ 31 h 640"/>
                <a:gd name="T30" fmla="*/ 388 w 554"/>
                <a:gd name="T31" fmla="*/ 31 h 640"/>
                <a:gd name="T32" fmla="*/ 384 w 554"/>
                <a:gd name="T33" fmla="*/ 30 h 640"/>
                <a:gd name="T34" fmla="*/ 381 w 554"/>
                <a:gd name="T35" fmla="*/ 29 h 640"/>
                <a:gd name="T36" fmla="*/ 377 w 554"/>
                <a:gd name="T37" fmla="*/ 29 h 640"/>
                <a:gd name="T38" fmla="*/ 374 w 554"/>
                <a:gd name="T39" fmla="*/ 28 h 640"/>
                <a:gd name="T40" fmla="*/ 370 w 554"/>
                <a:gd name="T41" fmla="*/ 28 h 640"/>
                <a:gd name="T42" fmla="*/ 367 w 554"/>
                <a:gd name="T43" fmla="*/ 28 h 640"/>
                <a:gd name="T44" fmla="*/ 363 w 554"/>
                <a:gd name="T45" fmla="*/ 27 h 640"/>
                <a:gd name="T46" fmla="*/ 360 w 554"/>
                <a:gd name="T47" fmla="*/ 27 h 640"/>
                <a:gd name="T48" fmla="*/ 357 w 554"/>
                <a:gd name="T49" fmla="*/ 27 h 640"/>
                <a:gd name="T50" fmla="*/ 354 w 554"/>
                <a:gd name="T51" fmla="*/ 27 h 640"/>
                <a:gd name="T52" fmla="*/ 350 w 554"/>
                <a:gd name="T53" fmla="*/ 27 h 640"/>
                <a:gd name="T54" fmla="*/ 347 w 554"/>
                <a:gd name="T55" fmla="*/ 27 h 640"/>
                <a:gd name="T56" fmla="*/ 344 w 554"/>
                <a:gd name="T57" fmla="*/ 27 h 640"/>
                <a:gd name="T58" fmla="*/ 341 w 554"/>
                <a:gd name="T59" fmla="*/ 27 h 640"/>
                <a:gd name="T60" fmla="*/ 337 w 554"/>
                <a:gd name="T61" fmla="*/ 27 h 640"/>
                <a:gd name="T62" fmla="*/ 335 w 554"/>
                <a:gd name="T63" fmla="*/ 27 h 640"/>
                <a:gd name="T64" fmla="*/ 331 w 554"/>
                <a:gd name="T65" fmla="*/ 27 h 640"/>
                <a:gd name="T66" fmla="*/ 329 w 554"/>
                <a:gd name="T67" fmla="*/ 27 h 640"/>
                <a:gd name="T68" fmla="*/ 325 w 554"/>
                <a:gd name="T69" fmla="*/ 27 h 640"/>
                <a:gd name="T70" fmla="*/ 324 w 554"/>
                <a:gd name="T71" fmla="*/ 28 h 640"/>
                <a:gd name="T72" fmla="*/ 321 w 554"/>
                <a:gd name="T73" fmla="*/ 28 h 640"/>
                <a:gd name="T74" fmla="*/ 342 w 554"/>
                <a:gd name="T75" fmla="*/ 2 h 640"/>
                <a:gd name="T76" fmla="*/ 348 w 554"/>
                <a:gd name="T77" fmla="*/ 0 h 640"/>
                <a:gd name="T78" fmla="*/ 456 w 554"/>
                <a:gd name="T79" fmla="*/ 32 h 640"/>
                <a:gd name="T80" fmla="*/ 491 w 554"/>
                <a:gd name="T81" fmla="*/ 68 h 640"/>
                <a:gd name="T82" fmla="*/ 495 w 554"/>
                <a:gd name="T83" fmla="*/ 74 h 640"/>
                <a:gd name="T84" fmla="*/ 506 w 554"/>
                <a:gd name="T85" fmla="*/ 100 h 640"/>
                <a:gd name="T86" fmla="*/ 518 w 554"/>
                <a:gd name="T87" fmla="*/ 150 h 640"/>
                <a:gd name="T88" fmla="*/ 518 w 554"/>
                <a:gd name="T89" fmla="*/ 150 h 640"/>
                <a:gd name="T90" fmla="*/ 520 w 554"/>
                <a:gd name="T91" fmla="*/ 158 h 640"/>
                <a:gd name="T92" fmla="*/ 529 w 554"/>
                <a:gd name="T93" fmla="*/ 392 h 640"/>
                <a:gd name="T94" fmla="*/ 448 w 554"/>
                <a:gd name="T95" fmla="*/ 633 h 640"/>
                <a:gd name="T96" fmla="*/ 178 w 554"/>
                <a:gd name="T97" fmla="*/ 544 h 640"/>
                <a:gd name="T98" fmla="*/ 0 w 554"/>
                <a:gd name="T99" fmla="*/ 503 h 640"/>
                <a:gd name="T100" fmla="*/ 35 w 554"/>
                <a:gd name="T101" fmla="*/ 476 h 640"/>
                <a:gd name="T102" fmla="*/ 37 w 554"/>
                <a:gd name="T103" fmla="*/ 471 h 640"/>
                <a:gd name="T104" fmla="*/ 36 w 554"/>
                <a:gd name="T105" fmla="*/ 441 h 640"/>
                <a:gd name="T106" fmla="*/ 37 w 554"/>
                <a:gd name="T107" fmla="*/ 441 h 640"/>
                <a:gd name="T108" fmla="*/ 58 w 554"/>
                <a:gd name="T109" fmla="*/ 401 h 640"/>
                <a:gd name="T110" fmla="*/ 58 w 554"/>
                <a:gd name="T111" fmla="*/ 398 h 640"/>
                <a:gd name="T112" fmla="*/ 55 w 554"/>
                <a:gd name="T113" fmla="*/ 375 h 640"/>
                <a:gd name="T114" fmla="*/ 55 w 554"/>
                <a:gd name="T115" fmla="*/ 375 h 640"/>
                <a:gd name="T116" fmla="*/ 60 w 554"/>
                <a:gd name="T117" fmla="*/ 383 h 640"/>
                <a:gd name="T118" fmla="*/ 209 w 554"/>
                <a:gd name="T119" fmla="*/ 479 h 640"/>
                <a:gd name="T120" fmla="*/ 377 w 554"/>
                <a:gd name="T121" fmla="*/ 558 h 640"/>
                <a:gd name="T122" fmla="*/ 477 w 554"/>
                <a:gd name="T123" fmla="*/ 555 h 640"/>
                <a:gd name="T124" fmla="*/ 497 w 554"/>
                <a:gd name="T125" fmla="*/ 487 h 6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4"/>
                <a:gd name="T190" fmla="*/ 0 h 640"/>
                <a:gd name="T191" fmla="*/ 554 w 554"/>
                <a:gd name="T192" fmla="*/ 640 h 6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4" h="640">
                  <a:moveTo>
                    <a:pt x="497" y="487"/>
                  </a:moveTo>
                  <a:cubicBezTo>
                    <a:pt x="496" y="462"/>
                    <a:pt x="495" y="432"/>
                    <a:pt x="495" y="402"/>
                  </a:cubicBezTo>
                  <a:cubicBezTo>
                    <a:pt x="494" y="294"/>
                    <a:pt x="496" y="177"/>
                    <a:pt x="497" y="174"/>
                  </a:cubicBezTo>
                  <a:cubicBezTo>
                    <a:pt x="497" y="172"/>
                    <a:pt x="497" y="172"/>
                    <a:pt x="497" y="172"/>
                  </a:cubicBezTo>
                  <a:cubicBezTo>
                    <a:pt x="510" y="112"/>
                    <a:pt x="488" y="69"/>
                    <a:pt x="431" y="44"/>
                  </a:cubicBezTo>
                  <a:cubicBezTo>
                    <a:pt x="429" y="43"/>
                    <a:pt x="426" y="42"/>
                    <a:pt x="424" y="41"/>
                  </a:cubicBezTo>
                  <a:cubicBezTo>
                    <a:pt x="423" y="41"/>
                    <a:pt x="422" y="40"/>
                    <a:pt x="421" y="40"/>
                  </a:cubicBezTo>
                  <a:cubicBezTo>
                    <a:pt x="420" y="39"/>
                    <a:pt x="418" y="39"/>
                    <a:pt x="417" y="38"/>
                  </a:cubicBezTo>
                  <a:cubicBezTo>
                    <a:pt x="415" y="38"/>
                    <a:pt x="414" y="38"/>
                    <a:pt x="413" y="37"/>
                  </a:cubicBezTo>
                  <a:cubicBezTo>
                    <a:pt x="412" y="37"/>
                    <a:pt x="411" y="36"/>
                    <a:pt x="409" y="36"/>
                  </a:cubicBezTo>
                  <a:cubicBezTo>
                    <a:pt x="408" y="36"/>
                    <a:pt x="407" y="35"/>
                    <a:pt x="406" y="35"/>
                  </a:cubicBezTo>
                  <a:cubicBezTo>
                    <a:pt x="404" y="35"/>
                    <a:pt x="403" y="34"/>
                    <a:pt x="402" y="34"/>
                  </a:cubicBezTo>
                  <a:cubicBezTo>
                    <a:pt x="401" y="34"/>
                    <a:pt x="400" y="33"/>
                    <a:pt x="398" y="33"/>
                  </a:cubicBezTo>
                  <a:cubicBezTo>
                    <a:pt x="397" y="33"/>
                    <a:pt x="396" y="32"/>
                    <a:pt x="395" y="32"/>
                  </a:cubicBezTo>
                  <a:cubicBezTo>
                    <a:pt x="394" y="32"/>
                    <a:pt x="392" y="31"/>
                    <a:pt x="391" y="31"/>
                  </a:cubicBezTo>
                  <a:cubicBezTo>
                    <a:pt x="390" y="31"/>
                    <a:pt x="389" y="31"/>
                    <a:pt x="388" y="31"/>
                  </a:cubicBezTo>
                  <a:cubicBezTo>
                    <a:pt x="386" y="30"/>
                    <a:pt x="385" y="30"/>
                    <a:pt x="384" y="30"/>
                  </a:cubicBezTo>
                  <a:cubicBezTo>
                    <a:pt x="383" y="30"/>
                    <a:pt x="382" y="29"/>
                    <a:pt x="381" y="29"/>
                  </a:cubicBezTo>
                  <a:cubicBezTo>
                    <a:pt x="379" y="29"/>
                    <a:pt x="378" y="29"/>
                    <a:pt x="377" y="29"/>
                  </a:cubicBezTo>
                  <a:cubicBezTo>
                    <a:pt x="376" y="29"/>
                    <a:pt x="375" y="28"/>
                    <a:pt x="374" y="28"/>
                  </a:cubicBezTo>
                  <a:cubicBezTo>
                    <a:pt x="372" y="28"/>
                    <a:pt x="371" y="28"/>
                    <a:pt x="370" y="28"/>
                  </a:cubicBezTo>
                  <a:cubicBezTo>
                    <a:pt x="369" y="28"/>
                    <a:pt x="368" y="28"/>
                    <a:pt x="367" y="28"/>
                  </a:cubicBezTo>
                  <a:cubicBezTo>
                    <a:pt x="366" y="27"/>
                    <a:pt x="364" y="27"/>
                    <a:pt x="363" y="27"/>
                  </a:cubicBezTo>
                  <a:cubicBezTo>
                    <a:pt x="362" y="27"/>
                    <a:pt x="361" y="27"/>
                    <a:pt x="360" y="27"/>
                  </a:cubicBezTo>
                  <a:cubicBezTo>
                    <a:pt x="359" y="27"/>
                    <a:pt x="358" y="27"/>
                    <a:pt x="357" y="27"/>
                  </a:cubicBezTo>
                  <a:cubicBezTo>
                    <a:pt x="356" y="27"/>
                    <a:pt x="355" y="27"/>
                    <a:pt x="354" y="27"/>
                  </a:cubicBezTo>
                  <a:cubicBezTo>
                    <a:pt x="352" y="27"/>
                    <a:pt x="351" y="27"/>
                    <a:pt x="350" y="27"/>
                  </a:cubicBezTo>
                  <a:cubicBezTo>
                    <a:pt x="349" y="27"/>
                    <a:pt x="348" y="27"/>
                    <a:pt x="347" y="27"/>
                  </a:cubicBezTo>
                  <a:cubicBezTo>
                    <a:pt x="346" y="27"/>
                    <a:pt x="345" y="27"/>
                    <a:pt x="344" y="27"/>
                  </a:cubicBezTo>
                  <a:cubicBezTo>
                    <a:pt x="343" y="27"/>
                    <a:pt x="342" y="27"/>
                    <a:pt x="341" y="27"/>
                  </a:cubicBezTo>
                  <a:cubicBezTo>
                    <a:pt x="340" y="27"/>
                    <a:pt x="338" y="27"/>
                    <a:pt x="337" y="27"/>
                  </a:cubicBezTo>
                  <a:cubicBezTo>
                    <a:pt x="336" y="27"/>
                    <a:pt x="335" y="27"/>
                    <a:pt x="335" y="27"/>
                  </a:cubicBezTo>
                  <a:cubicBezTo>
                    <a:pt x="333" y="27"/>
                    <a:pt x="332" y="27"/>
                    <a:pt x="331" y="27"/>
                  </a:cubicBezTo>
                  <a:cubicBezTo>
                    <a:pt x="330" y="27"/>
                    <a:pt x="329" y="27"/>
                    <a:pt x="329" y="27"/>
                  </a:cubicBezTo>
                  <a:cubicBezTo>
                    <a:pt x="327" y="27"/>
                    <a:pt x="326" y="27"/>
                    <a:pt x="325" y="27"/>
                  </a:cubicBezTo>
                  <a:cubicBezTo>
                    <a:pt x="325" y="27"/>
                    <a:pt x="324" y="27"/>
                    <a:pt x="324" y="28"/>
                  </a:cubicBezTo>
                  <a:cubicBezTo>
                    <a:pt x="321" y="28"/>
                    <a:pt x="321" y="28"/>
                    <a:pt x="321" y="28"/>
                  </a:cubicBezTo>
                  <a:cubicBezTo>
                    <a:pt x="328" y="17"/>
                    <a:pt x="334" y="9"/>
                    <a:pt x="342" y="2"/>
                  </a:cubicBezTo>
                  <a:cubicBezTo>
                    <a:pt x="348" y="0"/>
                    <a:pt x="348" y="0"/>
                    <a:pt x="348" y="0"/>
                  </a:cubicBezTo>
                  <a:cubicBezTo>
                    <a:pt x="381" y="3"/>
                    <a:pt x="424" y="8"/>
                    <a:pt x="456" y="32"/>
                  </a:cubicBezTo>
                  <a:cubicBezTo>
                    <a:pt x="465" y="39"/>
                    <a:pt x="480" y="51"/>
                    <a:pt x="491" y="68"/>
                  </a:cubicBezTo>
                  <a:cubicBezTo>
                    <a:pt x="492" y="69"/>
                    <a:pt x="493" y="71"/>
                    <a:pt x="495" y="74"/>
                  </a:cubicBezTo>
                  <a:cubicBezTo>
                    <a:pt x="499" y="82"/>
                    <a:pt x="503" y="91"/>
                    <a:pt x="506" y="100"/>
                  </a:cubicBezTo>
                  <a:cubicBezTo>
                    <a:pt x="512" y="125"/>
                    <a:pt x="511" y="131"/>
                    <a:pt x="518" y="150"/>
                  </a:cubicBezTo>
                  <a:cubicBezTo>
                    <a:pt x="518" y="150"/>
                    <a:pt x="518" y="150"/>
                    <a:pt x="518" y="150"/>
                  </a:cubicBezTo>
                  <a:cubicBezTo>
                    <a:pt x="518" y="153"/>
                    <a:pt x="519" y="155"/>
                    <a:pt x="520" y="158"/>
                  </a:cubicBezTo>
                  <a:cubicBezTo>
                    <a:pt x="520" y="158"/>
                    <a:pt x="520" y="271"/>
                    <a:pt x="529" y="392"/>
                  </a:cubicBezTo>
                  <a:cubicBezTo>
                    <a:pt x="536" y="492"/>
                    <a:pt x="554" y="629"/>
                    <a:pt x="448" y="633"/>
                  </a:cubicBezTo>
                  <a:cubicBezTo>
                    <a:pt x="329" y="640"/>
                    <a:pt x="245" y="575"/>
                    <a:pt x="178" y="544"/>
                  </a:cubicBezTo>
                  <a:cubicBezTo>
                    <a:pt x="70" y="500"/>
                    <a:pt x="21" y="525"/>
                    <a:pt x="0" y="503"/>
                  </a:cubicBezTo>
                  <a:cubicBezTo>
                    <a:pt x="14" y="500"/>
                    <a:pt x="26" y="489"/>
                    <a:pt x="35" y="476"/>
                  </a:cubicBezTo>
                  <a:cubicBezTo>
                    <a:pt x="37" y="471"/>
                    <a:pt x="37" y="471"/>
                    <a:pt x="37" y="471"/>
                  </a:cubicBezTo>
                  <a:cubicBezTo>
                    <a:pt x="45" y="460"/>
                    <a:pt x="42" y="449"/>
                    <a:pt x="36" y="441"/>
                  </a:cubicBezTo>
                  <a:cubicBezTo>
                    <a:pt x="37" y="441"/>
                    <a:pt x="37" y="441"/>
                    <a:pt x="37" y="441"/>
                  </a:cubicBezTo>
                  <a:cubicBezTo>
                    <a:pt x="43" y="440"/>
                    <a:pt x="55" y="424"/>
                    <a:pt x="58" y="401"/>
                  </a:cubicBezTo>
                  <a:cubicBezTo>
                    <a:pt x="58" y="398"/>
                    <a:pt x="58" y="398"/>
                    <a:pt x="58" y="398"/>
                  </a:cubicBezTo>
                  <a:cubicBezTo>
                    <a:pt x="58" y="388"/>
                    <a:pt x="57" y="380"/>
                    <a:pt x="55" y="375"/>
                  </a:cubicBezTo>
                  <a:cubicBezTo>
                    <a:pt x="55" y="375"/>
                    <a:pt x="55" y="375"/>
                    <a:pt x="55" y="375"/>
                  </a:cubicBezTo>
                  <a:cubicBezTo>
                    <a:pt x="57" y="377"/>
                    <a:pt x="58" y="380"/>
                    <a:pt x="60" y="383"/>
                  </a:cubicBezTo>
                  <a:cubicBezTo>
                    <a:pt x="72" y="407"/>
                    <a:pt x="138" y="434"/>
                    <a:pt x="209" y="479"/>
                  </a:cubicBezTo>
                  <a:cubicBezTo>
                    <a:pt x="246" y="499"/>
                    <a:pt x="335" y="549"/>
                    <a:pt x="377" y="558"/>
                  </a:cubicBezTo>
                  <a:cubicBezTo>
                    <a:pt x="424" y="569"/>
                    <a:pt x="455" y="573"/>
                    <a:pt x="477" y="555"/>
                  </a:cubicBezTo>
                  <a:cubicBezTo>
                    <a:pt x="499" y="537"/>
                    <a:pt x="497" y="506"/>
                    <a:pt x="497" y="487"/>
                  </a:cubicBezTo>
                  <a:close/>
                </a:path>
              </a:pathLst>
            </a:custGeom>
            <a:solidFill>
              <a:srgbClr val="F9D8DB"/>
            </a:solidFill>
            <a:ln w="9525">
              <a:noFill/>
              <a:round/>
              <a:headEnd/>
              <a:tailEnd/>
            </a:ln>
          </p:spPr>
          <p:txBody>
            <a:bodyPr/>
            <a:lstStyle/>
            <a:p>
              <a:endParaRPr lang="hu-HU"/>
            </a:p>
          </p:txBody>
        </p:sp>
        <p:sp>
          <p:nvSpPr>
            <p:cNvPr id="36891" name="Freeform 449"/>
            <p:cNvSpPr>
              <a:spLocks/>
            </p:cNvSpPr>
            <p:nvPr/>
          </p:nvSpPr>
          <p:spPr bwMode="auto">
            <a:xfrm>
              <a:off x="448" y="1836"/>
              <a:ext cx="18" cy="27"/>
            </a:xfrm>
            <a:custGeom>
              <a:avLst/>
              <a:gdLst>
                <a:gd name="T0" fmla="*/ 6 w 15"/>
                <a:gd name="T1" fmla="*/ 3 h 20"/>
                <a:gd name="T2" fmla="*/ 3 w 15"/>
                <a:gd name="T3" fmla="*/ 15 h 20"/>
                <a:gd name="T4" fmla="*/ 13 w 15"/>
                <a:gd name="T5" fmla="*/ 8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6" y="3"/>
                  </a:moveTo>
                  <a:cubicBezTo>
                    <a:pt x="0" y="0"/>
                    <a:pt x="1" y="12"/>
                    <a:pt x="3" y="15"/>
                  </a:cubicBezTo>
                  <a:cubicBezTo>
                    <a:pt x="8" y="20"/>
                    <a:pt x="15" y="14"/>
                    <a:pt x="13" y="8"/>
                  </a:cubicBezTo>
                </a:path>
              </a:pathLst>
            </a:custGeom>
            <a:solidFill>
              <a:srgbClr val="82B3D5"/>
            </a:solidFill>
            <a:ln w="9525">
              <a:noFill/>
              <a:round/>
              <a:headEnd/>
              <a:tailEnd/>
            </a:ln>
          </p:spPr>
          <p:txBody>
            <a:bodyPr/>
            <a:lstStyle/>
            <a:p>
              <a:endParaRPr lang="hu-HU"/>
            </a:p>
          </p:txBody>
        </p:sp>
        <p:sp>
          <p:nvSpPr>
            <p:cNvPr id="36892" name="Freeform 450"/>
            <p:cNvSpPr>
              <a:spLocks noEditPoints="1"/>
            </p:cNvSpPr>
            <p:nvPr/>
          </p:nvSpPr>
          <p:spPr bwMode="auto">
            <a:xfrm>
              <a:off x="933" y="1784"/>
              <a:ext cx="119" cy="176"/>
            </a:xfrm>
            <a:custGeom>
              <a:avLst/>
              <a:gdLst>
                <a:gd name="T0" fmla="*/ 73 w 95"/>
                <a:gd name="T1" fmla="*/ 48 h 132"/>
                <a:gd name="T2" fmla="*/ 39 w 95"/>
                <a:gd name="T3" fmla="*/ 56 h 132"/>
                <a:gd name="T4" fmla="*/ 50 w 95"/>
                <a:gd name="T5" fmla="*/ 82 h 132"/>
                <a:gd name="T6" fmla="*/ 62 w 95"/>
                <a:gd name="T7" fmla="*/ 132 h 132"/>
                <a:gd name="T8" fmla="*/ 62 w 95"/>
                <a:gd name="T9" fmla="*/ 132 h 132"/>
                <a:gd name="T10" fmla="*/ 83 w 95"/>
                <a:gd name="T11" fmla="*/ 82 h 132"/>
                <a:gd name="T12" fmla="*/ 73 w 95"/>
                <a:gd name="T13" fmla="*/ 48 h 132"/>
                <a:gd name="T14" fmla="*/ 56 w 95"/>
                <a:gd name="T15" fmla="*/ 0 h 132"/>
                <a:gd name="T16" fmla="*/ 0 w 95"/>
                <a:gd name="T17" fmla="*/ 14 h 132"/>
                <a:gd name="T18" fmla="*/ 35 w 95"/>
                <a:gd name="T19" fmla="*/ 50 h 132"/>
                <a:gd name="T20" fmla="*/ 64 w 95"/>
                <a:gd name="T21" fmla="*/ 32 h 132"/>
                <a:gd name="T22" fmla="*/ 56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32"/>
                <a:gd name="T38" fmla="*/ 95 w 9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32">
                  <a:moveTo>
                    <a:pt x="73" y="48"/>
                  </a:moveTo>
                  <a:cubicBezTo>
                    <a:pt x="65" y="47"/>
                    <a:pt x="59" y="48"/>
                    <a:pt x="39" y="56"/>
                  </a:cubicBezTo>
                  <a:cubicBezTo>
                    <a:pt x="43" y="64"/>
                    <a:pt x="47" y="73"/>
                    <a:pt x="50" y="82"/>
                  </a:cubicBezTo>
                  <a:cubicBezTo>
                    <a:pt x="56" y="107"/>
                    <a:pt x="55" y="113"/>
                    <a:pt x="62" y="132"/>
                  </a:cubicBezTo>
                  <a:cubicBezTo>
                    <a:pt x="62" y="132"/>
                    <a:pt x="62" y="132"/>
                    <a:pt x="62" y="132"/>
                  </a:cubicBezTo>
                  <a:cubicBezTo>
                    <a:pt x="57" y="111"/>
                    <a:pt x="71" y="89"/>
                    <a:pt x="83" y="82"/>
                  </a:cubicBezTo>
                  <a:cubicBezTo>
                    <a:pt x="95" y="75"/>
                    <a:pt x="84" y="48"/>
                    <a:pt x="73" y="48"/>
                  </a:cubicBezTo>
                  <a:close/>
                  <a:moveTo>
                    <a:pt x="56" y="0"/>
                  </a:moveTo>
                  <a:cubicBezTo>
                    <a:pt x="56" y="0"/>
                    <a:pt x="20" y="1"/>
                    <a:pt x="0" y="14"/>
                  </a:cubicBezTo>
                  <a:cubicBezTo>
                    <a:pt x="9" y="21"/>
                    <a:pt x="24" y="33"/>
                    <a:pt x="35" y="50"/>
                  </a:cubicBezTo>
                  <a:cubicBezTo>
                    <a:pt x="39" y="45"/>
                    <a:pt x="49" y="39"/>
                    <a:pt x="64" y="32"/>
                  </a:cubicBezTo>
                  <a:cubicBezTo>
                    <a:pt x="70" y="26"/>
                    <a:pt x="70" y="6"/>
                    <a:pt x="56" y="0"/>
                  </a:cubicBezTo>
                  <a:close/>
                </a:path>
              </a:pathLst>
            </a:custGeom>
            <a:solidFill>
              <a:srgbClr val="F79374"/>
            </a:solidFill>
            <a:ln w="9525">
              <a:noFill/>
              <a:round/>
              <a:headEnd/>
              <a:tailEnd/>
            </a:ln>
          </p:spPr>
          <p:txBody>
            <a:bodyPr/>
            <a:lstStyle/>
            <a:p>
              <a:endParaRPr lang="hu-HU"/>
            </a:p>
          </p:txBody>
        </p:sp>
        <p:sp>
          <p:nvSpPr>
            <p:cNvPr id="36893" name="Freeform 451"/>
            <p:cNvSpPr>
              <a:spLocks/>
            </p:cNvSpPr>
            <p:nvPr/>
          </p:nvSpPr>
          <p:spPr bwMode="auto">
            <a:xfrm>
              <a:off x="267" y="1540"/>
              <a:ext cx="189" cy="347"/>
            </a:xfrm>
            <a:custGeom>
              <a:avLst/>
              <a:gdLst>
                <a:gd name="T0" fmla="*/ 0 w 151"/>
                <a:gd name="T1" fmla="*/ 260 h 260"/>
                <a:gd name="T2" fmla="*/ 27 w 151"/>
                <a:gd name="T3" fmla="*/ 225 h 260"/>
                <a:gd name="T4" fmla="*/ 63 w 151"/>
                <a:gd name="T5" fmla="*/ 207 h 260"/>
                <a:gd name="T6" fmla="*/ 102 w 151"/>
                <a:gd name="T7" fmla="*/ 205 h 260"/>
                <a:gd name="T8" fmla="*/ 131 w 151"/>
                <a:gd name="T9" fmla="*/ 213 h 260"/>
                <a:gd name="T10" fmla="*/ 136 w 151"/>
                <a:gd name="T11" fmla="*/ 216 h 260"/>
                <a:gd name="T12" fmla="*/ 137 w 151"/>
                <a:gd name="T13" fmla="*/ 218 h 260"/>
                <a:gd name="T14" fmla="*/ 140 w 151"/>
                <a:gd name="T15" fmla="*/ 220 h 260"/>
                <a:gd name="T16" fmla="*/ 142 w 151"/>
                <a:gd name="T17" fmla="*/ 222 h 260"/>
                <a:gd name="T18" fmla="*/ 145 w 151"/>
                <a:gd name="T19" fmla="*/ 224 h 260"/>
                <a:gd name="T20" fmla="*/ 146 w 151"/>
                <a:gd name="T21" fmla="*/ 226 h 260"/>
                <a:gd name="T22" fmla="*/ 149 w 151"/>
                <a:gd name="T23" fmla="*/ 230 h 260"/>
                <a:gd name="T24" fmla="*/ 151 w 151"/>
                <a:gd name="T25" fmla="*/ 226 h 260"/>
                <a:gd name="T26" fmla="*/ 141 w 151"/>
                <a:gd name="T27" fmla="*/ 34 h 260"/>
                <a:gd name="T28" fmla="*/ 141 w 151"/>
                <a:gd name="T29" fmla="*/ 2 h 260"/>
                <a:gd name="T30" fmla="*/ 84 w 151"/>
                <a:gd name="T31" fmla="*/ 14 h 260"/>
                <a:gd name="T32" fmla="*/ 26 w 151"/>
                <a:gd name="T33" fmla="*/ 0 h 260"/>
                <a:gd name="T34" fmla="*/ 26 w 151"/>
                <a:gd name="T35" fmla="*/ 3 h 260"/>
                <a:gd name="T36" fmla="*/ 24 w 151"/>
                <a:gd name="T37" fmla="*/ 31 h 260"/>
                <a:gd name="T38" fmla="*/ 25 w 151"/>
                <a:gd name="T39" fmla="*/ 156 h 260"/>
                <a:gd name="T40" fmla="*/ 0 w 151"/>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260"/>
                <a:gd name="T65" fmla="*/ 151 w 151"/>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260">
                  <a:moveTo>
                    <a:pt x="0" y="260"/>
                  </a:moveTo>
                  <a:cubicBezTo>
                    <a:pt x="9" y="241"/>
                    <a:pt x="20" y="233"/>
                    <a:pt x="27" y="225"/>
                  </a:cubicBezTo>
                  <a:cubicBezTo>
                    <a:pt x="37" y="215"/>
                    <a:pt x="50" y="207"/>
                    <a:pt x="63" y="207"/>
                  </a:cubicBezTo>
                  <a:cubicBezTo>
                    <a:pt x="76" y="206"/>
                    <a:pt x="94" y="203"/>
                    <a:pt x="102" y="205"/>
                  </a:cubicBezTo>
                  <a:cubicBezTo>
                    <a:pt x="110" y="207"/>
                    <a:pt x="124" y="208"/>
                    <a:pt x="131" y="213"/>
                  </a:cubicBezTo>
                  <a:cubicBezTo>
                    <a:pt x="133" y="214"/>
                    <a:pt x="135" y="215"/>
                    <a:pt x="136" y="216"/>
                  </a:cubicBezTo>
                  <a:cubicBezTo>
                    <a:pt x="137" y="217"/>
                    <a:pt x="137" y="217"/>
                    <a:pt x="137" y="218"/>
                  </a:cubicBezTo>
                  <a:cubicBezTo>
                    <a:pt x="139" y="218"/>
                    <a:pt x="140" y="219"/>
                    <a:pt x="140" y="220"/>
                  </a:cubicBezTo>
                  <a:cubicBezTo>
                    <a:pt x="141" y="221"/>
                    <a:pt x="141" y="221"/>
                    <a:pt x="142" y="222"/>
                  </a:cubicBezTo>
                  <a:cubicBezTo>
                    <a:pt x="143" y="223"/>
                    <a:pt x="144" y="224"/>
                    <a:pt x="145" y="224"/>
                  </a:cubicBezTo>
                  <a:cubicBezTo>
                    <a:pt x="145" y="225"/>
                    <a:pt x="145" y="225"/>
                    <a:pt x="146" y="226"/>
                  </a:cubicBezTo>
                  <a:cubicBezTo>
                    <a:pt x="147" y="227"/>
                    <a:pt x="148" y="229"/>
                    <a:pt x="149" y="230"/>
                  </a:cubicBezTo>
                  <a:cubicBezTo>
                    <a:pt x="151" y="226"/>
                    <a:pt x="151" y="226"/>
                    <a:pt x="151" y="226"/>
                  </a:cubicBezTo>
                  <a:cubicBezTo>
                    <a:pt x="146" y="210"/>
                    <a:pt x="143" y="100"/>
                    <a:pt x="141" y="34"/>
                  </a:cubicBezTo>
                  <a:cubicBezTo>
                    <a:pt x="141" y="14"/>
                    <a:pt x="141" y="10"/>
                    <a:pt x="141" y="2"/>
                  </a:cubicBezTo>
                  <a:cubicBezTo>
                    <a:pt x="136" y="9"/>
                    <a:pt x="113" y="14"/>
                    <a:pt x="84" y="14"/>
                  </a:cubicBezTo>
                  <a:cubicBezTo>
                    <a:pt x="52" y="14"/>
                    <a:pt x="26" y="8"/>
                    <a:pt x="26" y="0"/>
                  </a:cubicBezTo>
                  <a:cubicBezTo>
                    <a:pt x="26" y="0"/>
                    <a:pt x="26" y="2"/>
                    <a:pt x="26" y="3"/>
                  </a:cubicBezTo>
                  <a:cubicBezTo>
                    <a:pt x="25" y="13"/>
                    <a:pt x="24" y="14"/>
                    <a:pt x="24" y="31"/>
                  </a:cubicBezTo>
                  <a:cubicBezTo>
                    <a:pt x="23" y="68"/>
                    <a:pt x="23" y="116"/>
                    <a:pt x="25" y="156"/>
                  </a:cubicBezTo>
                  <a:cubicBezTo>
                    <a:pt x="25" y="186"/>
                    <a:pt x="18" y="222"/>
                    <a:pt x="0" y="260"/>
                  </a:cubicBezTo>
                  <a:close/>
                </a:path>
              </a:pathLst>
            </a:custGeom>
            <a:solidFill>
              <a:srgbClr val="A5C7E0"/>
            </a:solidFill>
            <a:ln w="9525">
              <a:noFill/>
              <a:round/>
              <a:headEnd/>
              <a:tailEnd/>
            </a:ln>
          </p:spPr>
          <p:txBody>
            <a:bodyPr/>
            <a:lstStyle/>
            <a:p>
              <a:endParaRPr lang="hu-HU"/>
            </a:p>
          </p:txBody>
        </p:sp>
        <p:sp>
          <p:nvSpPr>
            <p:cNvPr id="36894" name="Freeform 452"/>
            <p:cNvSpPr>
              <a:spLocks/>
            </p:cNvSpPr>
            <p:nvPr/>
          </p:nvSpPr>
          <p:spPr bwMode="auto">
            <a:xfrm>
              <a:off x="192" y="1840"/>
              <a:ext cx="93" cy="55"/>
            </a:xfrm>
            <a:custGeom>
              <a:avLst/>
              <a:gdLst>
                <a:gd name="T0" fmla="*/ 12 w 74"/>
                <a:gd name="T1" fmla="*/ 0 h 41"/>
                <a:gd name="T2" fmla="*/ 15 w 74"/>
                <a:gd name="T3" fmla="*/ 39 h 41"/>
                <a:gd name="T4" fmla="*/ 58 w 74"/>
                <a:gd name="T5" fmla="*/ 41 h 41"/>
                <a:gd name="T6" fmla="*/ 60 w 74"/>
                <a:gd name="T7" fmla="*/ 35 h 41"/>
                <a:gd name="T8" fmla="*/ 60 w 74"/>
                <a:gd name="T9" fmla="*/ 35 h 41"/>
                <a:gd name="T10" fmla="*/ 74 w 74"/>
                <a:gd name="T11" fmla="*/ 0 h 41"/>
                <a:gd name="T12" fmla="*/ 12 w 74"/>
                <a:gd name="T13" fmla="*/ 0 h 41"/>
                <a:gd name="T14" fmla="*/ 0 60000 65536"/>
                <a:gd name="T15" fmla="*/ 0 60000 65536"/>
                <a:gd name="T16" fmla="*/ 0 60000 65536"/>
                <a:gd name="T17" fmla="*/ 0 60000 65536"/>
                <a:gd name="T18" fmla="*/ 0 60000 65536"/>
                <a:gd name="T19" fmla="*/ 0 60000 65536"/>
                <a:gd name="T20" fmla="*/ 0 60000 65536"/>
                <a:gd name="T21" fmla="*/ 0 w 74"/>
                <a:gd name="T22" fmla="*/ 0 h 41"/>
                <a:gd name="T23" fmla="*/ 74 w 7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1">
                  <a:moveTo>
                    <a:pt x="12" y="0"/>
                  </a:moveTo>
                  <a:cubicBezTo>
                    <a:pt x="1" y="6"/>
                    <a:pt x="0" y="36"/>
                    <a:pt x="15" y="39"/>
                  </a:cubicBezTo>
                  <a:cubicBezTo>
                    <a:pt x="23" y="41"/>
                    <a:pt x="42" y="41"/>
                    <a:pt x="58" y="41"/>
                  </a:cubicBezTo>
                  <a:cubicBezTo>
                    <a:pt x="59" y="39"/>
                    <a:pt x="60" y="37"/>
                    <a:pt x="60" y="35"/>
                  </a:cubicBezTo>
                  <a:cubicBezTo>
                    <a:pt x="60" y="35"/>
                    <a:pt x="60" y="35"/>
                    <a:pt x="60" y="35"/>
                  </a:cubicBezTo>
                  <a:cubicBezTo>
                    <a:pt x="66" y="23"/>
                    <a:pt x="70" y="11"/>
                    <a:pt x="74" y="0"/>
                  </a:cubicBezTo>
                  <a:cubicBezTo>
                    <a:pt x="51" y="0"/>
                    <a:pt x="23" y="0"/>
                    <a:pt x="12" y="0"/>
                  </a:cubicBezTo>
                  <a:close/>
                </a:path>
              </a:pathLst>
            </a:custGeom>
            <a:solidFill>
              <a:srgbClr val="F79374"/>
            </a:solidFill>
            <a:ln w="9525">
              <a:noFill/>
              <a:round/>
              <a:headEnd/>
              <a:tailEnd/>
            </a:ln>
          </p:spPr>
          <p:txBody>
            <a:bodyPr/>
            <a:lstStyle/>
            <a:p>
              <a:endParaRPr lang="hu-HU"/>
            </a:p>
          </p:txBody>
        </p:sp>
        <p:sp>
          <p:nvSpPr>
            <p:cNvPr id="36895" name="Freeform 453"/>
            <p:cNvSpPr>
              <a:spLocks/>
            </p:cNvSpPr>
            <p:nvPr/>
          </p:nvSpPr>
          <p:spPr bwMode="auto">
            <a:xfrm>
              <a:off x="356" y="1552"/>
              <a:ext cx="39" cy="1"/>
            </a:xfrm>
            <a:custGeom>
              <a:avLst/>
              <a:gdLst>
                <a:gd name="T0" fmla="*/ 0 w 31"/>
                <a:gd name="T1" fmla="*/ 0 h 1"/>
                <a:gd name="T2" fmla="*/ 31 w 31"/>
                <a:gd name="T3" fmla="*/ 0 h 1"/>
                <a:gd name="T4" fmla="*/ 0 60000 65536"/>
                <a:gd name="T5" fmla="*/ 0 60000 65536"/>
                <a:gd name="T6" fmla="*/ 0 w 31"/>
                <a:gd name="T7" fmla="*/ 0 h 1"/>
                <a:gd name="T8" fmla="*/ 31 w 31"/>
                <a:gd name="T9" fmla="*/ 1 h 1"/>
              </a:gdLst>
              <a:ahLst/>
              <a:cxnLst>
                <a:cxn ang="T4">
                  <a:pos x="T0" y="T1"/>
                </a:cxn>
                <a:cxn ang="T5">
                  <a:pos x="T2" y="T3"/>
                </a:cxn>
              </a:cxnLst>
              <a:rect l="T6" t="T7" r="T8" b="T9"/>
              <a:pathLst>
                <a:path w="31" h="1">
                  <a:moveTo>
                    <a:pt x="0" y="0"/>
                  </a:moveTo>
                  <a:cubicBezTo>
                    <a:pt x="4" y="1"/>
                    <a:pt x="26" y="1"/>
                    <a:pt x="31" y="0"/>
                  </a:cubicBezTo>
                </a:path>
              </a:pathLst>
            </a:custGeom>
            <a:solidFill>
              <a:srgbClr val="EEB1D7"/>
            </a:solidFill>
            <a:ln w="9525">
              <a:noFill/>
              <a:round/>
              <a:headEnd/>
              <a:tailEnd/>
            </a:ln>
          </p:spPr>
          <p:txBody>
            <a:bodyPr/>
            <a:lstStyle/>
            <a:p>
              <a:endParaRPr lang="hu-HU"/>
            </a:p>
          </p:txBody>
        </p:sp>
        <p:sp>
          <p:nvSpPr>
            <p:cNvPr id="36896" name="Freeform 454"/>
            <p:cNvSpPr>
              <a:spLocks/>
            </p:cNvSpPr>
            <p:nvPr/>
          </p:nvSpPr>
          <p:spPr bwMode="auto">
            <a:xfrm>
              <a:off x="175" y="1904"/>
              <a:ext cx="86" cy="60"/>
            </a:xfrm>
            <a:custGeom>
              <a:avLst/>
              <a:gdLst>
                <a:gd name="T0" fmla="*/ 59 w 69"/>
                <a:gd name="T1" fmla="*/ 45 h 45"/>
                <a:gd name="T2" fmla="*/ 69 w 69"/>
                <a:gd name="T3" fmla="*/ 1 h 45"/>
                <a:gd name="T4" fmla="*/ 14 w 69"/>
                <a:gd name="T5" fmla="*/ 2 h 45"/>
                <a:gd name="T6" fmla="*/ 18 w 69"/>
                <a:gd name="T7" fmla="*/ 42 h 45"/>
                <a:gd name="T8" fmla="*/ 59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59" y="45"/>
                  </a:moveTo>
                  <a:cubicBezTo>
                    <a:pt x="62" y="26"/>
                    <a:pt x="65" y="12"/>
                    <a:pt x="69" y="1"/>
                  </a:cubicBezTo>
                  <a:cubicBezTo>
                    <a:pt x="49" y="0"/>
                    <a:pt x="22" y="1"/>
                    <a:pt x="14" y="2"/>
                  </a:cubicBezTo>
                  <a:cubicBezTo>
                    <a:pt x="6" y="3"/>
                    <a:pt x="0" y="39"/>
                    <a:pt x="18" y="42"/>
                  </a:cubicBezTo>
                  <a:cubicBezTo>
                    <a:pt x="28" y="45"/>
                    <a:pt x="44" y="45"/>
                    <a:pt x="59" y="45"/>
                  </a:cubicBezTo>
                  <a:close/>
                </a:path>
              </a:pathLst>
            </a:custGeom>
            <a:solidFill>
              <a:srgbClr val="F79374"/>
            </a:solidFill>
            <a:ln w="9525">
              <a:noFill/>
              <a:round/>
              <a:headEnd/>
              <a:tailEnd/>
            </a:ln>
          </p:spPr>
          <p:txBody>
            <a:bodyPr/>
            <a:lstStyle/>
            <a:p>
              <a:endParaRPr lang="hu-HU"/>
            </a:p>
          </p:txBody>
        </p:sp>
        <p:sp>
          <p:nvSpPr>
            <p:cNvPr id="36897" name="Freeform 455"/>
            <p:cNvSpPr>
              <a:spLocks/>
            </p:cNvSpPr>
            <p:nvPr/>
          </p:nvSpPr>
          <p:spPr bwMode="auto">
            <a:xfrm>
              <a:off x="212" y="1647"/>
              <a:ext cx="60" cy="30"/>
            </a:xfrm>
            <a:custGeom>
              <a:avLst/>
              <a:gdLst>
                <a:gd name="T0" fmla="*/ 48 w 48"/>
                <a:gd name="T1" fmla="*/ 0 h 23"/>
                <a:gd name="T2" fmla="*/ 10 w 48"/>
                <a:gd name="T3" fmla="*/ 3 h 23"/>
                <a:gd name="T4" fmla="*/ 0 w 48"/>
                <a:gd name="T5" fmla="*/ 23 h 23"/>
                <a:gd name="T6" fmla="*/ 0 60000 65536"/>
                <a:gd name="T7" fmla="*/ 0 60000 65536"/>
                <a:gd name="T8" fmla="*/ 0 60000 65536"/>
                <a:gd name="T9" fmla="*/ 0 w 48"/>
                <a:gd name="T10" fmla="*/ 0 h 23"/>
                <a:gd name="T11" fmla="*/ 48 w 48"/>
                <a:gd name="T12" fmla="*/ 23 h 23"/>
              </a:gdLst>
              <a:ahLst/>
              <a:cxnLst>
                <a:cxn ang="T6">
                  <a:pos x="T0" y="T1"/>
                </a:cxn>
                <a:cxn ang="T7">
                  <a:pos x="T2" y="T3"/>
                </a:cxn>
                <a:cxn ang="T8">
                  <a:pos x="T4" y="T5"/>
                </a:cxn>
              </a:cxnLst>
              <a:rect l="T9" t="T10" r="T11" b="T12"/>
              <a:pathLst>
                <a:path w="48" h="23">
                  <a:moveTo>
                    <a:pt x="48" y="0"/>
                  </a:moveTo>
                  <a:cubicBezTo>
                    <a:pt x="33" y="0"/>
                    <a:pt x="17" y="3"/>
                    <a:pt x="10" y="3"/>
                  </a:cubicBezTo>
                  <a:cubicBezTo>
                    <a:pt x="4" y="5"/>
                    <a:pt x="0" y="14"/>
                    <a:pt x="0" y="23"/>
                  </a:cubicBezTo>
                </a:path>
              </a:pathLst>
            </a:custGeom>
            <a:solidFill>
              <a:srgbClr val="EEB1D7"/>
            </a:solidFill>
            <a:ln w="9525">
              <a:noFill/>
              <a:round/>
              <a:headEnd/>
              <a:tailEnd/>
            </a:ln>
          </p:spPr>
          <p:txBody>
            <a:bodyPr/>
            <a:lstStyle/>
            <a:p>
              <a:endParaRPr lang="hu-HU"/>
            </a:p>
          </p:txBody>
        </p:sp>
        <p:sp>
          <p:nvSpPr>
            <p:cNvPr id="36898" name="Freeform 456"/>
            <p:cNvSpPr>
              <a:spLocks/>
            </p:cNvSpPr>
            <p:nvPr/>
          </p:nvSpPr>
          <p:spPr bwMode="auto">
            <a:xfrm>
              <a:off x="220" y="1589"/>
              <a:ext cx="77" cy="28"/>
            </a:xfrm>
            <a:custGeom>
              <a:avLst/>
              <a:gdLst>
                <a:gd name="T0" fmla="*/ 62 w 62"/>
                <a:gd name="T1" fmla="*/ 11 h 21"/>
                <a:gd name="T2" fmla="*/ 17 w 62"/>
                <a:gd name="T3" fmla="*/ 0 h 21"/>
                <a:gd name="T4" fmla="*/ 0 w 62"/>
                <a:gd name="T5" fmla="*/ 21 h 21"/>
                <a:gd name="T6" fmla="*/ 0 60000 65536"/>
                <a:gd name="T7" fmla="*/ 0 60000 65536"/>
                <a:gd name="T8" fmla="*/ 0 60000 65536"/>
                <a:gd name="T9" fmla="*/ 0 w 62"/>
                <a:gd name="T10" fmla="*/ 0 h 21"/>
                <a:gd name="T11" fmla="*/ 62 w 62"/>
                <a:gd name="T12" fmla="*/ 21 h 21"/>
              </a:gdLst>
              <a:ahLst/>
              <a:cxnLst>
                <a:cxn ang="T6">
                  <a:pos x="T0" y="T1"/>
                </a:cxn>
                <a:cxn ang="T7">
                  <a:pos x="T2" y="T3"/>
                </a:cxn>
                <a:cxn ang="T8">
                  <a:pos x="T4" y="T5"/>
                </a:cxn>
              </a:cxnLst>
              <a:rect l="T9" t="T10" r="T11" b="T12"/>
              <a:pathLst>
                <a:path w="62" h="21">
                  <a:moveTo>
                    <a:pt x="62" y="11"/>
                  </a:moveTo>
                  <a:cubicBezTo>
                    <a:pt x="41" y="7"/>
                    <a:pt x="23" y="2"/>
                    <a:pt x="17" y="0"/>
                  </a:cubicBezTo>
                  <a:cubicBezTo>
                    <a:pt x="8" y="1"/>
                    <a:pt x="1" y="11"/>
                    <a:pt x="0" y="21"/>
                  </a:cubicBezTo>
                </a:path>
              </a:pathLst>
            </a:custGeom>
            <a:solidFill>
              <a:srgbClr val="EEB1D7"/>
            </a:solidFill>
            <a:ln w="9525">
              <a:noFill/>
              <a:round/>
              <a:headEnd/>
              <a:tailEnd/>
            </a:ln>
          </p:spPr>
          <p:txBody>
            <a:bodyPr/>
            <a:lstStyle/>
            <a:p>
              <a:endParaRPr lang="hu-HU"/>
            </a:p>
          </p:txBody>
        </p:sp>
        <p:sp>
          <p:nvSpPr>
            <p:cNvPr id="36899" name="Freeform 457"/>
            <p:cNvSpPr>
              <a:spLocks/>
            </p:cNvSpPr>
            <p:nvPr/>
          </p:nvSpPr>
          <p:spPr bwMode="auto">
            <a:xfrm>
              <a:off x="206" y="1584"/>
              <a:ext cx="91" cy="116"/>
            </a:xfrm>
            <a:custGeom>
              <a:avLst/>
              <a:gdLst>
                <a:gd name="T0" fmla="*/ 73 w 73"/>
                <a:gd name="T1" fmla="*/ 11 h 87"/>
                <a:gd name="T2" fmla="*/ 28 w 73"/>
                <a:gd name="T3" fmla="*/ 0 h 87"/>
                <a:gd name="T4" fmla="*/ 16 w 73"/>
                <a:gd name="T5" fmla="*/ 36 h 87"/>
                <a:gd name="T6" fmla="*/ 53 w 73"/>
                <a:gd name="T7" fmla="*/ 45 h 87"/>
                <a:gd name="T8" fmla="*/ 14 w 73"/>
                <a:gd name="T9" fmla="*/ 46 h 87"/>
                <a:gd name="T10" fmla="*/ 17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2" y="7"/>
                    <a:pt x="34" y="2"/>
                    <a:pt x="28" y="0"/>
                  </a:cubicBezTo>
                  <a:cubicBezTo>
                    <a:pt x="13" y="1"/>
                    <a:pt x="6" y="25"/>
                    <a:pt x="16" y="36"/>
                  </a:cubicBezTo>
                  <a:cubicBezTo>
                    <a:pt x="27" y="39"/>
                    <a:pt x="53" y="45"/>
                    <a:pt x="53" y="45"/>
                  </a:cubicBezTo>
                  <a:cubicBezTo>
                    <a:pt x="38" y="45"/>
                    <a:pt x="21" y="46"/>
                    <a:pt x="14" y="46"/>
                  </a:cubicBezTo>
                  <a:cubicBezTo>
                    <a:pt x="2" y="50"/>
                    <a:pt x="0" y="82"/>
                    <a:pt x="17" y="85"/>
                  </a:cubicBezTo>
                  <a:cubicBezTo>
                    <a:pt x="34" y="86"/>
                    <a:pt x="56" y="86"/>
                    <a:pt x="73" y="87"/>
                  </a:cubicBezTo>
                  <a:cubicBezTo>
                    <a:pt x="72" y="61"/>
                    <a:pt x="72" y="34"/>
                    <a:pt x="73" y="11"/>
                  </a:cubicBezTo>
                  <a:close/>
                </a:path>
              </a:pathLst>
            </a:custGeom>
            <a:solidFill>
              <a:srgbClr val="A5C7E0"/>
            </a:solidFill>
            <a:ln w="9525">
              <a:noFill/>
              <a:round/>
              <a:headEnd/>
              <a:tailEnd/>
            </a:ln>
          </p:spPr>
          <p:txBody>
            <a:bodyPr/>
            <a:lstStyle/>
            <a:p>
              <a:endParaRPr lang="hu-HU"/>
            </a:p>
          </p:txBody>
        </p:sp>
        <p:sp>
          <p:nvSpPr>
            <p:cNvPr id="36900" name="Freeform 458"/>
            <p:cNvSpPr>
              <a:spLocks/>
            </p:cNvSpPr>
            <p:nvPr/>
          </p:nvSpPr>
          <p:spPr bwMode="auto">
            <a:xfrm>
              <a:off x="444" y="1389"/>
              <a:ext cx="409" cy="647"/>
            </a:xfrm>
            <a:custGeom>
              <a:avLst/>
              <a:gdLst>
                <a:gd name="T0" fmla="*/ 257 w 327"/>
                <a:gd name="T1" fmla="*/ 70 h 485"/>
                <a:gd name="T2" fmla="*/ 239 w 327"/>
                <a:gd name="T3" fmla="*/ 56 h 485"/>
                <a:gd name="T4" fmla="*/ 242 w 327"/>
                <a:gd name="T5" fmla="*/ 35 h 485"/>
                <a:gd name="T6" fmla="*/ 209 w 327"/>
                <a:gd name="T7" fmla="*/ 20 h 485"/>
                <a:gd name="T8" fmla="*/ 196 w 327"/>
                <a:gd name="T9" fmla="*/ 38 h 485"/>
                <a:gd name="T10" fmla="*/ 194 w 327"/>
                <a:gd name="T11" fmla="*/ 11 h 485"/>
                <a:gd name="T12" fmla="*/ 161 w 327"/>
                <a:gd name="T13" fmla="*/ 10 h 485"/>
                <a:gd name="T14" fmla="*/ 134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2 w 327"/>
                <a:gd name="T29" fmla="*/ 349 h 485"/>
                <a:gd name="T30" fmla="*/ 40 w 327"/>
                <a:gd name="T31" fmla="*/ 392 h 485"/>
                <a:gd name="T32" fmla="*/ 44 w 327"/>
                <a:gd name="T33" fmla="*/ 440 h 485"/>
                <a:gd name="T34" fmla="*/ 41 w 327"/>
                <a:gd name="T35" fmla="*/ 436 h 485"/>
                <a:gd name="T36" fmla="*/ 107 w 327"/>
                <a:gd name="T37" fmla="*/ 479 h 485"/>
                <a:gd name="T38" fmla="*/ 109 w 327"/>
                <a:gd name="T39" fmla="*/ 478 h 485"/>
                <a:gd name="T40" fmla="*/ 108 w 327"/>
                <a:gd name="T41" fmla="*/ 433 h 485"/>
                <a:gd name="T42" fmla="*/ 132 w 327"/>
                <a:gd name="T43" fmla="*/ 323 h 485"/>
                <a:gd name="T44" fmla="*/ 146 w 327"/>
                <a:gd name="T45" fmla="*/ 286 h 485"/>
                <a:gd name="T46" fmla="*/ 146 w 327"/>
                <a:gd name="T47" fmla="*/ 286 h 485"/>
                <a:gd name="T48" fmla="*/ 146 w 327"/>
                <a:gd name="T49" fmla="*/ 285 h 485"/>
                <a:gd name="T50" fmla="*/ 141 w 327"/>
                <a:gd name="T51" fmla="*/ 262 h 485"/>
                <a:gd name="T52" fmla="*/ 140 w 327"/>
                <a:gd name="T53" fmla="*/ 262 h 485"/>
                <a:gd name="T54" fmla="*/ 165 w 327"/>
                <a:gd name="T55" fmla="*/ 163 h 485"/>
                <a:gd name="T56" fmla="*/ 166 w 327"/>
                <a:gd name="T57" fmla="*/ 164 h 485"/>
                <a:gd name="T58" fmla="*/ 199 w 327"/>
                <a:gd name="T59" fmla="*/ 168 h 485"/>
                <a:gd name="T60" fmla="*/ 199 w 327"/>
                <a:gd name="T61" fmla="*/ 169 h 485"/>
                <a:gd name="T62" fmla="*/ 200 w 327"/>
                <a:gd name="T63" fmla="*/ 168 h 485"/>
                <a:gd name="T64" fmla="*/ 244 w 327"/>
                <a:gd name="T65" fmla="*/ 167 h 485"/>
                <a:gd name="T66" fmla="*/ 327 w 327"/>
                <a:gd name="T67" fmla="*/ 166 h 485"/>
                <a:gd name="T68" fmla="*/ 257 w 327"/>
                <a:gd name="T69" fmla="*/ 70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485"/>
                <a:gd name="T107" fmla="*/ 327 w 327"/>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485">
                  <a:moveTo>
                    <a:pt x="257" y="70"/>
                  </a:moveTo>
                  <a:cubicBezTo>
                    <a:pt x="254" y="68"/>
                    <a:pt x="241" y="59"/>
                    <a:pt x="239" y="56"/>
                  </a:cubicBezTo>
                  <a:cubicBezTo>
                    <a:pt x="238" y="54"/>
                    <a:pt x="237" y="48"/>
                    <a:pt x="242" y="35"/>
                  </a:cubicBezTo>
                  <a:cubicBezTo>
                    <a:pt x="247" y="18"/>
                    <a:pt x="220" y="3"/>
                    <a:pt x="209" y="20"/>
                  </a:cubicBezTo>
                  <a:cubicBezTo>
                    <a:pt x="206" y="25"/>
                    <a:pt x="204" y="27"/>
                    <a:pt x="196" y="38"/>
                  </a:cubicBezTo>
                  <a:cubicBezTo>
                    <a:pt x="196" y="38"/>
                    <a:pt x="197" y="15"/>
                    <a:pt x="194" y="11"/>
                  </a:cubicBezTo>
                  <a:cubicBezTo>
                    <a:pt x="184" y="0"/>
                    <a:pt x="166" y="3"/>
                    <a:pt x="161" y="10"/>
                  </a:cubicBezTo>
                  <a:cubicBezTo>
                    <a:pt x="155" y="16"/>
                    <a:pt x="159" y="47"/>
                    <a:pt x="134" y="49"/>
                  </a:cubicBezTo>
                  <a:cubicBezTo>
                    <a:pt x="122" y="48"/>
                    <a:pt x="124" y="34"/>
                    <a:pt x="124" y="25"/>
                  </a:cubicBezTo>
                  <a:cubicBezTo>
                    <a:pt x="125" y="17"/>
                    <a:pt x="91" y="15"/>
                    <a:pt x="88" y="34"/>
                  </a:cubicBezTo>
                  <a:cubicBezTo>
                    <a:pt x="87" y="45"/>
                    <a:pt x="85" y="56"/>
                    <a:pt x="82" y="66"/>
                  </a:cubicBezTo>
                  <a:cubicBezTo>
                    <a:pt x="81" y="69"/>
                    <a:pt x="77" y="75"/>
                    <a:pt x="76" y="76"/>
                  </a:cubicBezTo>
                  <a:cubicBezTo>
                    <a:pt x="9" y="128"/>
                    <a:pt x="3" y="165"/>
                    <a:pt x="3" y="226"/>
                  </a:cubicBezTo>
                  <a:cubicBezTo>
                    <a:pt x="3" y="251"/>
                    <a:pt x="0" y="301"/>
                    <a:pt x="12" y="348"/>
                  </a:cubicBezTo>
                  <a:cubicBezTo>
                    <a:pt x="12" y="349"/>
                    <a:pt x="12" y="349"/>
                    <a:pt x="12" y="349"/>
                  </a:cubicBezTo>
                  <a:cubicBezTo>
                    <a:pt x="21" y="362"/>
                    <a:pt x="28" y="377"/>
                    <a:pt x="40" y="392"/>
                  </a:cubicBezTo>
                  <a:cubicBezTo>
                    <a:pt x="48" y="401"/>
                    <a:pt x="48" y="419"/>
                    <a:pt x="44" y="440"/>
                  </a:cubicBezTo>
                  <a:cubicBezTo>
                    <a:pt x="43" y="439"/>
                    <a:pt x="42" y="438"/>
                    <a:pt x="41" y="436"/>
                  </a:cubicBezTo>
                  <a:cubicBezTo>
                    <a:pt x="62" y="462"/>
                    <a:pt x="95" y="485"/>
                    <a:pt x="107" y="479"/>
                  </a:cubicBezTo>
                  <a:cubicBezTo>
                    <a:pt x="107" y="479"/>
                    <a:pt x="108" y="478"/>
                    <a:pt x="109" y="478"/>
                  </a:cubicBezTo>
                  <a:cubicBezTo>
                    <a:pt x="108" y="433"/>
                    <a:pt x="108" y="433"/>
                    <a:pt x="108" y="433"/>
                  </a:cubicBezTo>
                  <a:cubicBezTo>
                    <a:pt x="109" y="398"/>
                    <a:pt x="116" y="359"/>
                    <a:pt x="132" y="323"/>
                  </a:cubicBezTo>
                  <a:cubicBezTo>
                    <a:pt x="139" y="307"/>
                    <a:pt x="144" y="295"/>
                    <a:pt x="146" y="286"/>
                  </a:cubicBezTo>
                  <a:cubicBezTo>
                    <a:pt x="146" y="286"/>
                    <a:pt x="146" y="286"/>
                    <a:pt x="146" y="286"/>
                  </a:cubicBezTo>
                  <a:cubicBezTo>
                    <a:pt x="146" y="286"/>
                    <a:pt x="146" y="286"/>
                    <a:pt x="146" y="285"/>
                  </a:cubicBezTo>
                  <a:cubicBezTo>
                    <a:pt x="149" y="272"/>
                    <a:pt x="147" y="266"/>
                    <a:pt x="141" y="262"/>
                  </a:cubicBezTo>
                  <a:cubicBezTo>
                    <a:pt x="140" y="262"/>
                    <a:pt x="140" y="262"/>
                    <a:pt x="140" y="262"/>
                  </a:cubicBezTo>
                  <a:cubicBezTo>
                    <a:pt x="126" y="201"/>
                    <a:pt x="145" y="172"/>
                    <a:pt x="165" y="163"/>
                  </a:cubicBezTo>
                  <a:cubicBezTo>
                    <a:pt x="166" y="164"/>
                    <a:pt x="166" y="164"/>
                    <a:pt x="166" y="164"/>
                  </a:cubicBezTo>
                  <a:cubicBezTo>
                    <a:pt x="174" y="167"/>
                    <a:pt x="184" y="168"/>
                    <a:pt x="199" y="168"/>
                  </a:cubicBezTo>
                  <a:cubicBezTo>
                    <a:pt x="199" y="169"/>
                    <a:pt x="199" y="169"/>
                    <a:pt x="199" y="169"/>
                  </a:cubicBezTo>
                  <a:cubicBezTo>
                    <a:pt x="200" y="168"/>
                    <a:pt x="200" y="168"/>
                    <a:pt x="200" y="168"/>
                  </a:cubicBezTo>
                  <a:cubicBezTo>
                    <a:pt x="212" y="169"/>
                    <a:pt x="226" y="168"/>
                    <a:pt x="244" y="167"/>
                  </a:cubicBezTo>
                  <a:cubicBezTo>
                    <a:pt x="268" y="165"/>
                    <a:pt x="297" y="165"/>
                    <a:pt x="327" y="166"/>
                  </a:cubicBezTo>
                  <a:cubicBezTo>
                    <a:pt x="315" y="126"/>
                    <a:pt x="293" y="92"/>
                    <a:pt x="257" y="70"/>
                  </a:cubicBezTo>
                  <a:close/>
                </a:path>
              </a:pathLst>
            </a:custGeom>
            <a:solidFill>
              <a:srgbClr val="F79374"/>
            </a:solidFill>
            <a:ln w="9525">
              <a:noFill/>
              <a:round/>
              <a:headEnd/>
              <a:tailEnd/>
            </a:ln>
          </p:spPr>
          <p:txBody>
            <a:bodyPr/>
            <a:lstStyle/>
            <a:p>
              <a:endParaRPr lang="hu-HU"/>
            </a:p>
          </p:txBody>
        </p:sp>
        <p:sp>
          <p:nvSpPr>
            <p:cNvPr id="36901" name="Freeform 459"/>
            <p:cNvSpPr>
              <a:spLocks/>
            </p:cNvSpPr>
            <p:nvPr/>
          </p:nvSpPr>
          <p:spPr bwMode="auto">
            <a:xfrm>
              <a:off x="792" y="1731"/>
              <a:ext cx="72" cy="40"/>
            </a:xfrm>
            <a:custGeom>
              <a:avLst/>
              <a:gdLst>
                <a:gd name="T0" fmla="*/ 5 w 58"/>
                <a:gd name="T1" fmla="*/ 22 h 30"/>
                <a:gd name="T2" fmla="*/ 55 w 58"/>
                <a:gd name="T3" fmla="*/ 30 h 30"/>
                <a:gd name="T4" fmla="*/ 58 w 58"/>
                <a:gd name="T5" fmla="*/ 0 h 30"/>
                <a:gd name="T6" fmla="*/ 0 w 58"/>
                <a:gd name="T7" fmla="*/ 23 h 30"/>
                <a:gd name="T8" fmla="*/ 5 w 58"/>
                <a:gd name="T9" fmla="*/ 22 h 30"/>
                <a:gd name="T10" fmla="*/ 0 60000 65536"/>
                <a:gd name="T11" fmla="*/ 0 60000 65536"/>
                <a:gd name="T12" fmla="*/ 0 60000 65536"/>
                <a:gd name="T13" fmla="*/ 0 60000 65536"/>
                <a:gd name="T14" fmla="*/ 0 60000 65536"/>
                <a:gd name="T15" fmla="*/ 0 w 58"/>
                <a:gd name="T16" fmla="*/ 0 h 30"/>
                <a:gd name="T17" fmla="*/ 58 w 58"/>
                <a:gd name="T18" fmla="*/ 30 h 30"/>
              </a:gdLst>
              <a:ahLst/>
              <a:cxnLst>
                <a:cxn ang="T10">
                  <a:pos x="T0" y="T1"/>
                </a:cxn>
                <a:cxn ang="T11">
                  <a:pos x="T2" y="T3"/>
                </a:cxn>
                <a:cxn ang="T12">
                  <a:pos x="T4" y="T5"/>
                </a:cxn>
                <a:cxn ang="T13">
                  <a:pos x="T6" y="T7"/>
                </a:cxn>
                <a:cxn ang="T14">
                  <a:pos x="T8" y="T9"/>
                </a:cxn>
              </a:cxnLst>
              <a:rect l="T15" t="T16" r="T17" b="T18"/>
              <a:pathLst>
                <a:path w="58" h="30">
                  <a:moveTo>
                    <a:pt x="5" y="22"/>
                  </a:moveTo>
                  <a:cubicBezTo>
                    <a:pt x="20" y="24"/>
                    <a:pt x="38" y="26"/>
                    <a:pt x="55" y="30"/>
                  </a:cubicBezTo>
                  <a:cubicBezTo>
                    <a:pt x="57" y="20"/>
                    <a:pt x="58" y="10"/>
                    <a:pt x="58" y="0"/>
                  </a:cubicBezTo>
                  <a:cubicBezTo>
                    <a:pt x="38" y="1"/>
                    <a:pt x="18" y="7"/>
                    <a:pt x="0" y="23"/>
                  </a:cubicBezTo>
                  <a:lnTo>
                    <a:pt x="5" y="22"/>
                  </a:lnTo>
                  <a:close/>
                </a:path>
              </a:pathLst>
            </a:custGeom>
            <a:solidFill>
              <a:srgbClr val="F79374"/>
            </a:solidFill>
            <a:ln w="9525">
              <a:noFill/>
              <a:round/>
              <a:headEnd/>
              <a:tailEnd/>
            </a:ln>
          </p:spPr>
          <p:txBody>
            <a:bodyPr/>
            <a:lstStyle/>
            <a:p>
              <a:endParaRPr lang="hu-HU"/>
            </a:p>
          </p:txBody>
        </p:sp>
        <p:sp>
          <p:nvSpPr>
            <p:cNvPr id="36902" name="Freeform 460"/>
            <p:cNvSpPr>
              <a:spLocks/>
            </p:cNvSpPr>
            <p:nvPr/>
          </p:nvSpPr>
          <p:spPr bwMode="auto">
            <a:xfrm>
              <a:off x="290" y="1879"/>
              <a:ext cx="432" cy="162"/>
            </a:xfrm>
            <a:custGeom>
              <a:avLst/>
              <a:gdLst>
                <a:gd name="T0" fmla="*/ 345 w 345"/>
                <a:gd name="T1" fmla="*/ 24 h 122"/>
                <a:gd name="T2" fmla="*/ 303 w 345"/>
                <a:gd name="T3" fmla="*/ 3 h 122"/>
                <a:gd name="T4" fmla="*/ 253 w 345"/>
                <a:gd name="T5" fmla="*/ 11 h 122"/>
                <a:gd name="T6" fmla="*/ 250 w 345"/>
                <a:gd name="T7" fmla="*/ 13 h 122"/>
                <a:gd name="T8" fmla="*/ 247 w 345"/>
                <a:gd name="T9" fmla="*/ 56 h 122"/>
                <a:gd name="T10" fmla="*/ 229 w 345"/>
                <a:gd name="T11" fmla="*/ 116 h 122"/>
                <a:gd name="T12" fmla="*/ 155 w 345"/>
                <a:gd name="T13" fmla="*/ 61 h 122"/>
                <a:gd name="T14" fmla="*/ 154 w 345"/>
                <a:gd name="T15" fmla="*/ 60 h 122"/>
                <a:gd name="T16" fmla="*/ 62 w 345"/>
                <a:gd name="T17" fmla="*/ 42 h 122"/>
                <a:gd name="T18" fmla="*/ 0 w 345"/>
                <a:gd name="T19" fmla="*/ 91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122"/>
                <a:gd name="T32" fmla="*/ 345 w 345"/>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122">
                  <a:moveTo>
                    <a:pt x="345" y="24"/>
                  </a:moveTo>
                  <a:cubicBezTo>
                    <a:pt x="337" y="12"/>
                    <a:pt x="321" y="7"/>
                    <a:pt x="303" y="3"/>
                  </a:cubicBezTo>
                  <a:cubicBezTo>
                    <a:pt x="284" y="0"/>
                    <a:pt x="266" y="3"/>
                    <a:pt x="253" y="11"/>
                  </a:cubicBezTo>
                  <a:cubicBezTo>
                    <a:pt x="252" y="11"/>
                    <a:pt x="251" y="12"/>
                    <a:pt x="250" y="13"/>
                  </a:cubicBezTo>
                  <a:cubicBezTo>
                    <a:pt x="247" y="19"/>
                    <a:pt x="250" y="33"/>
                    <a:pt x="247" y="56"/>
                  </a:cubicBezTo>
                  <a:cubicBezTo>
                    <a:pt x="244" y="75"/>
                    <a:pt x="248" y="105"/>
                    <a:pt x="229" y="116"/>
                  </a:cubicBezTo>
                  <a:cubicBezTo>
                    <a:pt x="216" y="122"/>
                    <a:pt x="174" y="91"/>
                    <a:pt x="155" y="61"/>
                  </a:cubicBezTo>
                  <a:cubicBezTo>
                    <a:pt x="154" y="61"/>
                    <a:pt x="154" y="61"/>
                    <a:pt x="154" y="60"/>
                  </a:cubicBezTo>
                  <a:cubicBezTo>
                    <a:pt x="130" y="36"/>
                    <a:pt x="90" y="35"/>
                    <a:pt x="62" y="42"/>
                  </a:cubicBezTo>
                  <a:cubicBezTo>
                    <a:pt x="29" y="51"/>
                    <a:pt x="5" y="70"/>
                    <a:pt x="0" y="91"/>
                  </a:cubicBezTo>
                </a:path>
              </a:pathLst>
            </a:custGeom>
            <a:noFill/>
            <a:ln w="7938" cap="flat">
              <a:solidFill>
                <a:srgbClr val="F3AEB8"/>
              </a:solidFill>
              <a:prstDash val="solid"/>
              <a:miter lim="800000"/>
              <a:headEnd/>
              <a:tailEnd/>
            </a:ln>
          </p:spPr>
          <p:txBody>
            <a:bodyPr/>
            <a:lstStyle/>
            <a:p>
              <a:endParaRPr lang="hu-HU"/>
            </a:p>
          </p:txBody>
        </p:sp>
        <p:sp>
          <p:nvSpPr>
            <p:cNvPr id="36903" name="Freeform 461"/>
            <p:cNvSpPr>
              <a:spLocks/>
            </p:cNvSpPr>
            <p:nvPr/>
          </p:nvSpPr>
          <p:spPr bwMode="auto">
            <a:xfrm>
              <a:off x="714" y="2016"/>
              <a:ext cx="133" cy="336"/>
            </a:xfrm>
            <a:custGeom>
              <a:avLst/>
              <a:gdLst>
                <a:gd name="T0" fmla="*/ 7 w 106"/>
                <a:gd name="T1" fmla="*/ 34 h 252"/>
                <a:gd name="T2" fmla="*/ 12 w 106"/>
                <a:gd name="T3" fmla="*/ 49 h 252"/>
                <a:gd name="T4" fmla="*/ 19 w 106"/>
                <a:gd name="T5" fmla="*/ 66 h 252"/>
                <a:gd name="T6" fmla="*/ 23 w 106"/>
                <a:gd name="T7" fmla="*/ 76 h 252"/>
                <a:gd name="T8" fmla="*/ 36 w 106"/>
                <a:gd name="T9" fmla="*/ 105 h 252"/>
                <a:gd name="T10" fmla="*/ 47 w 106"/>
                <a:gd name="T11" fmla="*/ 125 h 252"/>
                <a:gd name="T12" fmla="*/ 48 w 106"/>
                <a:gd name="T13" fmla="*/ 133 h 252"/>
                <a:gd name="T14" fmla="*/ 55 w 106"/>
                <a:gd name="T15" fmla="*/ 152 h 252"/>
                <a:gd name="T16" fmla="*/ 67 w 106"/>
                <a:gd name="T17" fmla="*/ 179 h 252"/>
                <a:gd name="T18" fmla="*/ 68 w 106"/>
                <a:gd name="T19" fmla="*/ 182 h 252"/>
                <a:gd name="T20" fmla="*/ 69 w 106"/>
                <a:gd name="T21" fmla="*/ 187 h 252"/>
                <a:gd name="T22" fmla="*/ 78 w 106"/>
                <a:gd name="T23" fmla="*/ 204 h 252"/>
                <a:gd name="T24" fmla="*/ 91 w 106"/>
                <a:gd name="T25" fmla="*/ 233 h 252"/>
                <a:gd name="T26" fmla="*/ 94 w 106"/>
                <a:gd name="T27" fmla="*/ 241 h 252"/>
                <a:gd name="T28" fmla="*/ 104 w 106"/>
                <a:gd name="T29" fmla="*/ 250 h 252"/>
                <a:gd name="T30" fmla="*/ 98 w 106"/>
                <a:gd name="T31" fmla="*/ 240 h 252"/>
                <a:gd name="T32" fmla="*/ 96 w 106"/>
                <a:gd name="T33" fmla="*/ 232 h 252"/>
                <a:gd name="T34" fmla="*/ 82 w 106"/>
                <a:gd name="T35" fmla="*/ 201 h 252"/>
                <a:gd name="T36" fmla="*/ 74 w 106"/>
                <a:gd name="T37" fmla="*/ 186 h 252"/>
                <a:gd name="T38" fmla="*/ 72 w 106"/>
                <a:gd name="T39" fmla="*/ 181 h 252"/>
                <a:gd name="T40" fmla="*/ 71 w 106"/>
                <a:gd name="T41" fmla="*/ 177 h 252"/>
                <a:gd name="T42" fmla="*/ 60 w 106"/>
                <a:gd name="T43" fmla="*/ 150 h 252"/>
                <a:gd name="T44" fmla="*/ 53 w 106"/>
                <a:gd name="T45" fmla="*/ 133 h 252"/>
                <a:gd name="T46" fmla="*/ 52 w 106"/>
                <a:gd name="T47" fmla="*/ 124 h 252"/>
                <a:gd name="T48" fmla="*/ 41 w 106"/>
                <a:gd name="T49" fmla="*/ 102 h 252"/>
                <a:gd name="T50" fmla="*/ 28 w 106"/>
                <a:gd name="T51" fmla="*/ 76 h 252"/>
                <a:gd name="T52" fmla="*/ 23 w 106"/>
                <a:gd name="T53" fmla="*/ 63 h 252"/>
                <a:gd name="T54" fmla="*/ 16 w 106"/>
                <a:gd name="T55" fmla="*/ 48 h 252"/>
                <a:gd name="T56" fmla="*/ 11 w 106"/>
                <a:gd name="T57" fmla="*/ 32 h 252"/>
                <a:gd name="T58" fmla="*/ 1 w 106"/>
                <a:gd name="T59" fmla="*/ 0 h 252"/>
                <a:gd name="T60" fmla="*/ 1 w 106"/>
                <a:gd name="T61" fmla="*/ 0 h 252"/>
                <a:gd name="T62" fmla="*/ 7 w 106"/>
                <a:gd name="T63" fmla="*/ 34 h 2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252"/>
                <a:gd name="T98" fmla="*/ 106 w 106"/>
                <a:gd name="T99" fmla="*/ 252 h 2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252">
                  <a:moveTo>
                    <a:pt x="7" y="34"/>
                  </a:moveTo>
                  <a:cubicBezTo>
                    <a:pt x="8" y="38"/>
                    <a:pt x="10" y="43"/>
                    <a:pt x="12" y="49"/>
                  </a:cubicBezTo>
                  <a:cubicBezTo>
                    <a:pt x="14" y="59"/>
                    <a:pt x="17" y="63"/>
                    <a:pt x="19" y="66"/>
                  </a:cubicBezTo>
                  <a:cubicBezTo>
                    <a:pt x="21" y="68"/>
                    <a:pt x="22" y="70"/>
                    <a:pt x="23" y="76"/>
                  </a:cubicBezTo>
                  <a:cubicBezTo>
                    <a:pt x="24" y="84"/>
                    <a:pt x="30" y="94"/>
                    <a:pt x="36" y="105"/>
                  </a:cubicBezTo>
                  <a:cubicBezTo>
                    <a:pt x="41" y="112"/>
                    <a:pt x="46" y="120"/>
                    <a:pt x="47" y="125"/>
                  </a:cubicBezTo>
                  <a:cubicBezTo>
                    <a:pt x="48" y="133"/>
                    <a:pt x="48" y="133"/>
                    <a:pt x="48" y="133"/>
                  </a:cubicBezTo>
                  <a:cubicBezTo>
                    <a:pt x="49" y="138"/>
                    <a:pt x="50" y="142"/>
                    <a:pt x="55" y="152"/>
                  </a:cubicBezTo>
                  <a:cubicBezTo>
                    <a:pt x="63" y="166"/>
                    <a:pt x="64" y="171"/>
                    <a:pt x="67" y="179"/>
                  </a:cubicBezTo>
                  <a:cubicBezTo>
                    <a:pt x="68" y="182"/>
                    <a:pt x="68" y="182"/>
                    <a:pt x="68" y="182"/>
                  </a:cubicBezTo>
                  <a:cubicBezTo>
                    <a:pt x="69" y="187"/>
                    <a:pt x="69" y="187"/>
                    <a:pt x="69" y="187"/>
                  </a:cubicBezTo>
                  <a:cubicBezTo>
                    <a:pt x="71" y="193"/>
                    <a:pt x="72" y="195"/>
                    <a:pt x="78" y="204"/>
                  </a:cubicBezTo>
                  <a:cubicBezTo>
                    <a:pt x="85" y="212"/>
                    <a:pt x="88" y="223"/>
                    <a:pt x="91" y="233"/>
                  </a:cubicBezTo>
                  <a:cubicBezTo>
                    <a:pt x="94" y="241"/>
                    <a:pt x="94" y="241"/>
                    <a:pt x="94" y="241"/>
                  </a:cubicBezTo>
                  <a:cubicBezTo>
                    <a:pt x="96" y="248"/>
                    <a:pt x="106" y="252"/>
                    <a:pt x="104" y="250"/>
                  </a:cubicBezTo>
                  <a:cubicBezTo>
                    <a:pt x="102" y="247"/>
                    <a:pt x="100" y="246"/>
                    <a:pt x="98" y="240"/>
                  </a:cubicBezTo>
                  <a:cubicBezTo>
                    <a:pt x="96" y="232"/>
                    <a:pt x="96" y="232"/>
                    <a:pt x="96" y="232"/>
                  </a:cubicBezTo>
                  <a:cubicBezTo>
                    <a:pt x="93" y="221"/>
                    <a:pt x="89" y="210"/>
                    <a:pt x="82" y="201"/>
                  </a:cubicBezTo>
                  <a:cubicBezTo>
                    <a:pt x="76" y="193"/>
                    <a:pt x="75" y="191"/>
                    <a:pt x="74" y="186"/>
                  </a:cubicBezTo>
                  <a:cubicBezTo>
                    <a:pt x="72" y="181"/>
                    <a:pt x="72" y="181"/>
                    <a:pt x="72" y="181"/>
                  </a:cubicBezTo>
                  <a:cubicBezTo>
                    <a:pt x="71" y="177"/>
                    <a:pt x="71" y="177"/>
                    <a:pt x="71" y="177"/>
                  </a:cubicBezTo>
                  <a:cubicBezTo>
                    <a:pt x="69" y="169"/>
                    <a:pt x="67" y="164"/>
                    <a:pt x="60" y="150"/>
                  </a:cubicBezTo>
                  <a:cubicBezTo>
                    <a:pt x="54" y="140"/>
                    <a:pt x="54" y="137"/>
                    <a:pt x="53" y="133"/>
                  </a:cubicBezTo>
                  <a:cubicBezTo>
                    <a:pt x="52" y="124"/>
                    <a:pt x="52" y="124"/>
                    <a:pt x="52" y="124"/>
                  </a:cubicBezTo>
                  <a:cubicBezTo>
                    <a:pt x="50" y="118"/>
                    <a:pt x="46" y="110"/>
                    <a:pt x="41" y="102"/>
                  </a:cubicBezTo>
                  <a:cubicBezTo>
                    <a:pt x="35" y="92"/>
                    <a:pt x="28" y="82"/>
                    <a:pt x="28" y="76"/>
                  </a:cubicBezTo>
                  <a:cubicBezTo>
                    <a:pt x="27" y="68"/>
                    <a:pt x="25" y="65"/>
                    <a:pt x="23" y="63"/>
                  </a:cubicBezTo>
                  <a:cubicBezTo>
                    <a:pt x="21" y="60"/>
                    <a:pt x="18" y="57"/>
                    <a:pt x="16" y="48"/>
                  </a:cubicBezTo>
                  <a:cubicBezTo>
                    <a:pt x="15" y="42"/>
                    <a:pt x="13" y="37"/>
                    <a:pt x="11" y="32"/>
                  </a:cubicBezTo>
                  <a:cubicBezTo>
                    <a:pt x="8" y="23"/>
                    <a:pt x="0" y="14"/>
                    <a:pt x="1" y="0"/>
                  </a:cubicBezTo>
                  <a:cubicBezTo>
                    <a:pt x="1" y="0"/>
                    <a:pt x="1" y="0"/>
                    <a:pt x="1" y="0"/>
                  </a:cubicBezTo>
                  <a:cubicBezTo>
                    <a:pt x="0" y="15"/>
                    <a:pt x="3" y="24"/>
                    <a:pt x="7" y="34"/>
                  </a:cubicBezTo>
                  <a:close/>
                </a:path>
              </a:pathLst>
            </a:custGeom>
            <a:solidFill>
              <a:srgbClr val="FFFFFF"/>
            </a:solidFill>
            <a:ln w="9525">
              <a:noFill/>
              <a:round/>
              <a:headEnd/>
              <a:tailEnd/>
            </a:ln>
          </p:spPr>
          <p:txBody>
            <a:bodyPr/>
            <a:lstStyle/>
            <a:p>
              <a:endParaRPr lang="hu-HU"/>
            </a:p>
          </p:txBody>
        </p:sp>
        <p:sp>
          <p:nvSpPr>
            <p:cNvPr id="36904" name="Freeform 462"/>
            <p:cNvSpPr>
              <a:spLocks/>
            </p:cNvSpPr>
            <p:nvPr/>
          </p:nvSpPr>
          <p:spPr bwMode="auto">
            <a:xfrm>
              <a:off x="714" y="2012"/>
              <a:ext cx="163" cy="361"/>
            </a:xfrm>
            <a:custGeom>
              <a:avLst/>
              <a:gdLst>
                <a:gd name="T0" fmla="*/ 10 w 130"/>
                <a:gd name="T1" fmla="*/ 32 h 271"/>
                <a:gd name="T2" fmla="*/ 18 w 130"/>
                <a:gd name="T3" fmla="*/ 50 h 271"/>
                <a:gd name="T4" fmla="*/ 25 w 130"/>
                <a:gd name="T5" fmla="*/ 66 h 271"/>
                <a:gd name="T6" fmla="*/ 29 w 130"/>
                <a:gd name="T7" fmla="*/ 76 h 271"/>
                <a:gd name="T8" fmla="*/ 42 w 130"/>
                <a:gd name="T9" fmla="*/ 105 h 271"/>
                <a:gd name="T10" fmla="*/ 53 w 130"/>
                <a:gd name="T11" fmla="*/ 125 h 271"/>
                <a:gd name="T12" fmla="*/ 55 w 130"/>
                <a:gd name="T13" fmla="*/ 134 h 271"/>
                <a:gd name="T14" fmla="*/ 61 w 130"/>
                <a:gd name="T15" fmla="*/ 153 h 271"/>
                <a:gd name="T16" fmla="*/ 73 w 130"/>
                <a:gd name="T17" fmla="*/ 179 h 271"/>
                <a:gd name="T18" fmla="*/ 74 w 130"/>
                <a:gd name="T19" fmla="*/ 183 h 271"/>
                <a:gd name="T20" fmla="*/ 75 w 130"/>
                <a:gd name="T21" fmla="*/ 187 h 271"/>
                <a:gd name="T22" fmla="*/ 85 w 130"/>
                <a:gd name="T23" fmla="*/ 205 h 271"/>
                <a:gd name="T24" fmla="*/ 97 w 130"/>
                <a:gd name="T25" fmla="*/ 234 h 271"/>
                <a:gd name="T26" fmla="*/ 100 w 130"/>
                <a:gd name="T27" fmla="*/ 242 h 271"/>
                <a:gd name="T28" fmla="*/ 108 w 130"/>
                <a:gd name="T29" fmla="*/ 257 h 271"/>
                <a:gd name="T30" fmla="*/ 115 w 130"/>
                <a:gd name="T31" fmla="*/ 263 h 271"/>
                <a:gd name="T32" fmla="*/ 130 w 130"/>
                <a:gd name="T33" fmla="*/ 270 h 271"/>
                <a:gd name="T34" fmla="*/ 120 w 130"/>
                <a:gd name="T35" fmla="*/ 264 h 271"/>
                <a:gd name="T36" fmla="*/ 112 w 130"/>
                <a:gd name="T37" fmla="*/ 253 h 271"/>
                <a:gd name="T38" fmla="*/ 104 w 130"/>
                <a:gd name="T39" fmla="*/ 240 h 271"/>
                <a:gd name="T40" fmla="*/ 102 w 130"/>
                <a:gd name="T41" fmla="*/ 232 h 271"/>
                <a:gd name="T42" fmla="*/ 88 w 130"/>
                <a:gd name="T43" fmla="*/ 202 h 271"/>
                <a:gd name="T44" fmla="*/ 80 w 130"/>
                <a:gd name="T45" fmla="*/ 186 h 271"/>
                <a:gd name="T46" fmla="*/ 78 w 130"/>
                <a:gd name="T47" fmla="*/ 181 h 271"/>
                <a:gd name="T48" fmla="*/ 77 w 130"/>
                <a:gd name="T49" fmla="*/ 178 h 271"/>
                <a:gd name="T50" fmla="*/ 66 w 130"/>
                <a:gd name="T51" fmla="*/ 151 h 271"/>
                <a:gd name="T52" fmla="*/ 59 w 130"/>
                <a:gd name="T53" fmla="*/ 133 h 271"/>
                <a:gd name="T54" fmla="*/ 58 w 130"/>
                <a:gd name="T55" fmla="*/ 124 h 271"/>
                <a:gd name="T56" fmla="*/ 47 w 130"/>
                <a:gd name="T57" fmla="*/ 103 h 271"/>
                <a:gd name="T58" fmla="*/ 34 w 130"/>
                <a:gd name="T59" fmla="*/ 76 h 271"/>
                <a:gd name="T60" fmla="*/ 29 w 130"/>
                <a:gd name="T61" fmla="*/ 63 h 271"/>
                <a:gd name="T62" fmla="*/ 22 w 130"/>
                <a:gd name="T63" fmla="*/ 49 h 271"/>
                <a:gd name="T64" fmla="*/ 14 w 130"/>
                <a:gd name="T65" fmla="*/ 29 h 271"/>
                <a:gd name="T66" fmla="*/ 1 w 130"/>
                <a:gd name="T67" fmla="*/ 0 h 271"/>
                <a:gd name="T68" fmla="*/ 1 w 130"/>
                <a:gd name="T69" fmla="*/ 0 h 271"/>
                <a:gd name="T70" fmla="*/ 10 w 130"/>
                <a:gd name="T71" fmla="*/ 32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0"/>
                <a:gd name="T109" fmla="*/ 0 h 271"/>
                <a:gd name="T110" fmla="*/ 130 w 130"/>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0" h="271">
                  <a:moveTo>
                    <a:pt x="10" y="32"/>
                  </a:moveTo>
                  <a:cubicBezTo>
                    <a:pt x="13" y="37"/>
                    <a:pt x="16" y="43"/>
                    <a:pt x="18" y="50"/>
                  </a:cubicBezTo>
                  <a:cubicBezTo>
                    <a:pt x="20" y="60"/>
                    <a:pt x="23" y="63"/>
                    <a:pt x="25" y="66"/>
                  </a:cubicBezTo>
                  <a:cubicBezTo>
                    <a:pt x="27" y="69"/>
                    <a:pt x="29" y="71"/>
                    <a:pt x="29" y="76"/>
                  </a:cubicBezTo>
                  <a:cubicBezTo>
                    <a:pt x="30" y="85"/>
                    <a:pt x="36" y="95"/>
                    <a:pt x="42" y="105"/>
                  </a:cubicBezTo>
                  <a:cubicBezTo>
                    <a:pt x="47" y="113"/>
                    <a:pt x="52" y="120"/>
                    <a:pt x="53" y="125"/>
                  </a:cubicBezTo>
                  <a:cubicBezTo>
                    <a:pt x="55" y="134"/>
                    <a:pt x="55" y="134"/>
                    <a:pt x="55" y="134"/>
                  </a:cubicBezTo>
                  <a:cubicBezTo>
                    <a:pt x="55" y="139"/>
                    <a:pt x="56" y="142"/>
                    <a:pt x="61" y="153"/>
                  </a:cubicBezTo>
                  <a:cubicBezTo>
                    <a:pt x="69" y="166"/>
                    <a:pt x="70" y="171"/>
                    <a:pt x="73" y="179"/>
                  </a:cubicBezTo>
                  <a:cubicBezTo>
                    <a:pt x="74" y="183"/>
                    <a:pt x="74" y="183"/>
                    <a:pt x="74" y="183"/>
                  </a:cubicBezTo>
                  <a:cubicBezTo>
                    <a:pt x="75" y="187"/>
                    <a:pt x="75" y="187"/>
                    <a:pt x="75" y="187"/>
                  </a:cubicBezTo>
                  <a:cubicBezTo>
                    <a:pt x="77" y="193"/>
                    <a:pt x="78" y="196"/>
                    <a:pt x="85" y="205"/>
                  </a:cubicBezTo>
                  <a:cubicBezTo>
                    <a:pt x="91" y="213"/>
                    <a:pt x="94" y="223"/>
                    <a:pt x="97" y="234"/>
                  </a:cubicBezTo>
                  <a:cubicBezTo>
                    <a:pt x="100" y="242"/>
                    <a:pt x="100" y="242"/>
                    <a:pt x="100" y="242"/>
                  </a:cubicBezTo>
                  <a:cubicBezTo>
                    <a:pt x="102" y="249"/>
                    <a:pt x="105" y="254"/>
                    <a:pt x="108" y="257"/>
                  </a:cubicBezTo>
                  <a:cubicBezTo>
                    <a:pt x="110" y="258"/>
                    <a:pt x="111" y="257"/>
                    <a:pt x="115" y="263"/>
                  </a:cubicBezTo>
                  <a:cubicBezTo>
                    <a:pt x="119" y="271"/>
                    <a:pt x="130" y="270"/>
                    <a:pt x="130" y="270"/>
                  </a:cubicBezTo>
                  <a:cubicBezTo>
                    <a:pt x="130" y="270"/>
                    <a:pt x="124" y="270"/>
                    <a:pt x="120" y="264"/>
                  </a:cubicBezTo>
                  <a:cubicBezTo>
                    <a:pt x="116" y="257"/>
                    <a:pt x="114" y="255"/>
                    <a:pt x="112" y="253"/>
                  </a:cubicBezTo>
                  <a:cubicBezTo>
                    <a:pt x="109" y="251"/>
                    <a:pt x="107" y="247"/>
                    <a:pt x="104" y="240"/>
                  </a:cubicBezTo>
                  <a:cubicBezTo>
                    <a:pt x="102" y="232"/>
                    <a:pt x="102" y="232"/>
                    <a:pt x="102" y="232"/>
                  </a:cubicBezTo>
                  <a:cubicBezTo>
                    <a:pt x="99" y="222"/>
                    <a:pt x="95" y="210"/>
                    <a:pt x="88" y="202"/>
                  </a:cubicBezTo>
                  <a:cubicBezTo>
                    <a:pt x="82" y="193"/>
                    <a:pt x="82" y="191"/>
                    <a:pt x="80" y="186"/>
                  </a:cubicBezTo>
                  <a:cubicBezTo>
                    <a:pt x="78" y="181"/>
                    <a:pt x="78" y="181"/>
                    <a:pt x="78" y="181"/>
                  </a:cubicBezTo>
                  <a:cubicBezTo>
                    <a:pt x="77" y="178"/>
                    <a:pt x="77" y="178"/>
                    <a:pt x="77" y="178"/>
                  </a:cubicBezTo>
                  <a:cubicBezTo>
                    <a:pt x="75" y="170"/>
                    <a:pt x="73" y="164"/>
                    <a:pt x="66" y="151"/>
                  </a:cubicBezTo>
                  <a:cubicBezTo>
                    <a:pt x="60" y="141"/>
                    <a:pt x="60" y="138"/>
                    <a:pt x="59" y="133"/>
                  </a:cubicBezTo>
                  <a:cubicBezTo>
                    <a:pt x="58" y="124"/>
                    <a:pt x="58" y="124"/>
                    <a:pt x="58" y="124"/>
                  </a:cubicBezTo>
                  <a:cubicBezTo>
                    <a:pt x="56" y="118"/>
                    <a:pt x="52" y="111"/>
                    <a:pt x="47" y="103"/>
                  </a:cubicBezTo>
                  <a:cubicBezTo>
                    <a:pt x="41" y="93"/>
                    <a:pt x="34" y="83"/>
                    <a:pt x="34" y="76"/>
                  </a:cubicBezTo>
                  <a:cubicBezTo>
                    <a:pt x="33" y="69"/>
                    <a:pt x="31" y="66"/>
                    <a:pt x="29" y="63"/>
                  </a:cubicBezTo>
                  <a:cubicBezTo>
                    <a:pt x="27" y="60"/>
                    <a:pt x="24" y="57"/>
                    <a:pt x="22" y="49"/>
                  </a:cubicBezTo>
                  <a:cubicBezTo>
                    <a:pt x="21" y="41"/>
                    <a:pt x="18" y="35"/>
                    <a:pt x="14" y="29"/>
                  </a:cubicBezTo>
                  <a:cubicBezTo>
                    <a:pt x="10" y="21"/>
                    <a:pt x="0" y="12"/>
                    <a:pt x="1" y="0"/>
                  </a:cubicBezTo>
                  <a:cubicBezTo>
                    <a:pt x="1" y="0"/>
                    <a:pt x="1" y="0"/>
                    <a:pt x="1" y="0"/>
                  </a:cubicBezTo>
                  <a:cubicBezTo>
                    <a:pt x="0" y="14"/>
                    <a:pt x="5" y="23"/>
                    <a:pt x="10" y="32"/>
                  </a:cubicBezTo>
                  <a:close/>
                </a:path>
              </a:pathLst>
            </a:custGeom>
            <a:solidFill>
              <a:srgbClr val="F3AEB8"/>
            </a:solidFill>
            <a:ln w="9525">
              <a:noFill/>
              <a:round/>
              <a:headEnd/>
              <a:tailEnd/>
            </a:ln>
          </p:spPr>
          <p:txBody>
            <a:bodyPr/>
            <a:lstStyle/>
            <a:p>
              <a:endParaRPr lang="hu-HU"/>
            </a:p>
          </p:txBody>
        </p:sp>
        <p:sp>
          <p:nvSpPr>
            <p:cNvPr id="36905" name="Freeform 463"/>
            <p:cNvSpPr>
              <a:spLocks/>
            </p:cNvSpPr>
            <p:nvPr/>
          </p:nvSpPr>
          <p:spPr bwMode="auto">
            <a:xfrm>
              <a:off x="571" y="1775"/>
              <a:ext cx="52" cy="248"/>
            </a:xfrm>
            <a:custGeom>
              <a:avLst/>
              <a:gdLst>
                <a:gd name="T0" fmla="*/ 3 w 41"/>
                <a:gd name="T1" fmla="*/ 186 h 186"/>
                <a:gd name="T2" fmla="*/ 0 w 41"/>
                <a:gd name="T3" fmla="*/ 132 h 186"/>
                <a:gd name="T4" fmla="*/ 24 w 41"/>
                <a:gd name="T5" fmla="*/ 31 h 186"/>
                <a:gd name="T6" fmla="*/ 41 w 41"/>
                <a:gd name="T7" fmla="*/ 0 h 186"/>
                <a:gd name="T8" fmla="*/ 0 60000 65536"/>
                <a:gd name="T9" fmla="*/ 0 60000 65536"/>
                <a:gd name="T10" fmla="*/ 0 60000 65536"/>
                <a:gd name="T11" fmla="*/ 0 60000 65536"/>
                <a:gd name="T12" fmla="*/ 0 w 41"/>
                <a:gd name="T13" fmla="*/ 0 h 186"/>
                <a:gd name="T14" fmla="*/ 41 w 41"/>
                <a:gd name="T15" fmla="*/ 186 h 186"/>
              </a:gdLst>
              <a:ahLst/>
              <a:cxnLst>
                <a:cxn ang="T8">
                  <a:pos x="T0" y="T1"/>
                </a:cxn>
                <a:cxn ang="T9">
                  <a:pos x="T2" y="T3"/>
                </a:cxn>
                <a:cxn ang="T10">
                  <a:pos x="T4" y="T5"/>
                </a:cxn>
                <a:cxn ang="T11">
                  <a:pos x="T6" y="T7"/>
                </a:cxn>
              </a:cxnLst>
              <a:rect l="T12" t="T13" r="T14" b="T15"/>
              <a:pathLst>
                <a:path w="41" h="186">
                  <a:moveTo>
                    <a:pt x="3" y="186"/>
                  </a:moveTo>
                  <a:cubicBezTo>
                    <a:pt x="0" y="132"/>
                    <a:pt x="0" y="132"/>
                    <a:pt x="0" y="132"/>
                  </a:cubicBezTo>
                  <a:cubicBezTo>
                    <a:pt x="2" y="91"/>
                    <a:pt x="9" y="66"/>
                    <a:pt x="24" y="31"/>
                  </a:cubicBezTo>
                  <a:cubicBezTo>
                    <a:pt x="32" y="14"/>
                    <a:pt x="39" y="9"/>
                    <a:pt x="41" y="0"/>
                  </a:cubicBezTo>
                </a:path>
              </a:pathLst>
            </a:custGeom>
            <a:noFill/>
            <a:ln w="7938" cap="rnd">
              <a:solidFill>
                <a:srgbClr val="FFFFFF"/>
              </a:solidFill>
              <a:prstDash val="solid"/>
              <a:round/>
              <a:headEnd/>
              <a:tailEnd/>
            </a:ln>
          </p:spPr>
          <p:txBody>
            <a:bodyPr/>
            <a:lstStyle/>
            <a:p>
              <a:endParaRPr lang="hu-HU"/>
            </a:p>
          </p:txBody>
        </p:sp>
        <p:sp>
          <p:nvSpPr>
            <p:cNvPr id="36906" name="Freeform 464"/>
            <p:cNvSpPr>
              <a:spLocks/>
            </p:cNvSpPr>
            <p:nvPr/>
          </p:nvSpPr>
          <p:spPr bwMode="auto">
            <a:xfrm>
              <a:off x="590" y="1612"/>
              <a:ext cx="49" cy="123"/>
            </a:xfrm>
            <a:custGeom>
              <a:avLst/>
              <a:gdLst>
                <a:gd name="T0" fmla="*/ 18 w 39"/>
                <a:gd name="T1" fmla="*/ 92 h 92"/>
                <a:gd name="T2" fmla="*/ 39 w 39"/>
                <a:gd name="T3" fmla="*/ 0 h 92"/>
                <a:gd name="T4" fmla="*/ 0 60000 65536"/>
                <a:gd name="T5" fmla="*/ 0 60000 65536"/>
                <a:gd name="T6" fmla="*/ 0 w 39"/>
                <a:gd name="T7" fmla="*/ 0 h 92"/>
                <a:gd name="T8" fmla="*/ 39 w 39"/>
                <a:gd name="T9" fmla="*/ 92 h 92"/>
              </a:gdLst>
              <a:ahLst/>
              <a:cxnLst>
                <a:cxn ang="T4">
                  <a:pos x="T0" y="T1"/>
                </a:cxn>
                <a:cxn ang="T5">
                  <a:pos x="T2" y="T3"/>
                </a:cxn>
              </a:cxnLst>
              <a:rect l="T6" t="T7" r="T8" b="T9"/>
              <a:pathLst>
                <a:path w="39" h="92">
                  <a:moveTo>
                    <a:pt x="18" y="92"/>
                  </a:moveTo>
                  <a:cubicBezTo>
                    <a:pt x="0" y="29"/>
                    <a:pt x="19" y="9"/>
                    <a:pt x="39" y="0"/>
                  </a:cubicBezTo>
                </a:path>
              </a:pathLst>
            </a:custGeom>
            <a:noFill/>
            <a:ln w="7938" cap="rnd">
              <a:solidFill>
                <a:srgbClr val="FFFFFF"/>
              </a:solidFill>
              <a:prstDash val="solid"/>
              <a:round/>
              <a:headEnd/>
              <a:tailEnd/>
            </a:ln>
          </p:spPr>
          <p:txBody>
            <a:bodyPr/>
            <a:lstStyle/>
            <a:p>
              <a:endParaRPr lang="hu-HU"/>
            </a:p>
          </p:txBody>
        </p:sp>
        <p:sp>
          <p:nvSpPr>
            <p:cNvPr id="36907" name="Freeform 465"/>
            <p:cNvSpPr>
              <a:spLocks/>
            </p:cNvSpPr>
            <p:nvPr/>
          </p:nvSpPr>
          <p:spPr bwMode="auto">
            <a:xfrm>
              <a:off x="596" y="1611"/>
              <a:ext cx="45" cy="128"/>
            </a:xfrm>
            <a:custGeom>
              <a:avLst/>
              <a:gdLst>
                <a:gd name="T0" fmla="*/ 15 w 36"/>
                <a:gd name="T1" fmla="*/ 96 h 96"/>
                <a:gd name="T2" fmla="*/ 14 w 36"/>
                <a:gd name="T3" fmla="*/ 96 h 96"/>
                <a:gd name="T4" fmla="*/ 36 w 36"/>
                <a:gd name="T5" fmla="*/ 0 h 96"/>
                <a:gd name="T6" fmla="*/ 0 60000 65536"/>
                <a:gd name="T7" fmla="*/ 0 60000 65536"/>
                <a:gd name="T8" fmla="*/ 0 60000 65536"/>
                <a:gd name="T9" fmla="*/ 0 w 36"/>
                <a:gd name="T10" fmla="*/ 0 h 96"/>
                <a:gd name="T11" fmla="*/ 36 w 36"/>
                <a:gd name="T12" fmla="*/ 96 h 96"/>
              </a:gdLst>
              <a:ahLst/>
              <a:cxnLst>
                <a:cxn ang="T6">
                  <a:pos x="T0" y="T1"/>
                </a:cxn>
                <a:cxn ang="T7">
                  <a:pos x="T2" y="T3"/>
                </a:cxn>
                <a:cxn ang="T8">
                  <a:pos x="T4" y="T5"/>
                </a:cxn>
              </a:cxnLst>
              <a:rect l="T9" t="T10" r="T11" b="T12"/>
              <a:pathLst>
                <a:path w="36" h="96">
                  <a:moveTo>
                    <a:pt x="15" y="96"/>
                  </a:moveTo>
                  <a:cubicBezTo>
                    <a:pt x="14" y="96"/>
                    <a:pt x="14" y="96"/>
                    <a:pt x="14" y="96"/>
                  </a:cubicBezTo>
                  <a:cubicBezTo>
                    <a:pt x="0" y="34"/>
                    <a:pt x="16" y="10"/>
                    <a:pt x="36" y="0"/>
                  </a:cubicBezTo>
                </a:path>
              </a:pathLst>
            </a:custGeom>
            <a:noFill/>
            <a:ln w="7938" cap="flat">
              <a:solidFill>
                <a:srgbClr val="EC6245"/>
              </a:solidFill>
              <a:prstDash val="solid"/>
              <a:miter lim="800000"/>
              <a:headEnd/>
              <a:tailEnd/>
            </a:ln>
          </p:spPr>
          <p:txBody>
            <a:bodyPr/>
            <a:lstStyle/>
            <a:p>
              <a:endParaRPr lang="hu-HU"/>
            </a:p>
          </p:txBody>
        </p:sp>
        <p:sp>
          <p:nvSpPr>
            <p:cNvPr id="36908" name="Freeform 466"/>
            <p:cNvSpPr>
              <a:spLocks/>
            </p:cNvSpPr>
            <p:nvPr/>
          </p:nvSpPr>
          <p:spPr bwMode="auto">
            <a:xfrm>
              <a:off x="573" y="1769"/>
              <a:ext cx="48" cy="259"/>
            </a:xfrm>
            <a:custGeom>
              <a:avLst/>
              <a:gdLst>
                <a:gd name="T0" fmla="*/ 0 w 39"/>
                <a:gd name="T1" fmla="*/ 194 h 194"/>
                <a:gd name="T2" fmla="*/ 2 w 39"/>
                <a:gd name="T3" fmla="*/ 193 h 194"/>
                <a:gd name="T4" fmla="*/ 1 w 39"/>
                <a:gd name="T5" fmla="*/ 148 h 194"/>
                <a:gd name="T6" fmla="*/ 25 w 39"/>
                <a:gd name="T7" fmla="*/ 38 h 194"/>
                <a:gd name="T8" fmla="*/ 39 w 39"/>
                <a:gd name="T9" fmla="*/ 0 h 194"/>
                <a:gd name="T10" fmla="*/ 39 w 39"/>
                <a:gd name="T11" fmla="*/ 0 h 194"/>
                <a:gd name="T12" fmla="*/ 39 w 39"/>
                <a:gd name="T13" fmla="*/ 0 h 194"/>
                <a:gd name="T14" fmla="*/ 0 60000 65536"/>
                <a:gd name="T15" fmla="*/ 0 60000 65536"/>
                <a:gd name="T16" fmla="*/ 0 60000 65536"/>
                <a:gd name="T17" fmla="*/ 0 60000 65536"/>
                <a:gd name="T18" fmla="*/ 0 60000 65536"/>
                <a:gd name="T19" fmla="*/ 0 60000 65536"/>
                <a:gd name="T20" fmla="*/ 0 60000 65536"/>
                <a:gd name="T21" fmla="*/ 0 w 39"/>
                <a:gd name="T22" fmla="*/ 0 h 194"/>
                <a:gd name="T23" fmla="*/ 39 w 39"/>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94">
                  <a:moveTo>
                    <a:pt x="0" y="194"/>
                  </a:moveTo>
                  <a:cubicBezTo>
                    <a:pt x="0" y="193"/>
                    <a:pt x="1" y="193"/>
                    <a:pt x="2" y="193"/>
                  </a:cubicBezTo>
                  <a:cubicBezTo>
                    <a:pt x="1" y="148"/>
                    <a:pt x="1" y="148"/>
                    <a:pt x="1" y="148"/>
                  </a:cubicBezTo>
                  <a:cubicBezTo>
                    <a:pt x="2" y="113"/>
                    <a:pt x="9" y="74"/>
                    <a:pt x="25" y="38"/>
                  </a:cubicBezTo>
                  <a:cubicBezTo>
                    <a:pt x="32" y="21"/>
                    <a:pt x="37" y="9"/>
                    <a:pt x="39" y="0"/>
                  </a:cubicBezTo>
                  <a:cubicBezTo>
                    <a:pt x="39" y="0"/>
                    <a:pt x="39" y="0"/>
                    <a:pt x="39" y="0"/>
                  </a:cubicBezTo>
                  <a:cubicBezTo>
                    <a:pt x="39" y="0"/>
                    <a:pt x="39" y="0"/>
                    <a:pt x="39" y="0"/>
                  </a:cubicBezTo>
                </a:path>
              </a:pathLst>
            </a:custGeom>
            <a:noFill/>
            <a:ln w="7938" cap="flat">
              <a:solidFill>
                <a:srgbClr val="EC6245"/>
              </a:solidFill>
              <a:prstDash val="solid"/>
              <a:miter lim="800000"/>
              <a:headEnd/>
              <a:tailEnd/>
            </a:ln>
          </p:spPr>
          <p:txBody>
            <a:bodyPr/>
            <a:lstStyle/>
            <a:p>
              <a:endParaRPr lang="hu-HU"/>
            </a:p>
          </p:txBody>
        </p:sp>
        <p:sp>
          <p:nvSpPr>
            <p:cNvPr id="36909" name="Freeform 467"/>
            <p:cNvSpPr>
              <a:spLocks/>
            </p:cNvSpPr>
            <p:nvPr/>
          </p:nvSpPr>
          <p:spPr bwMode="auto">
            <a:xfrm>
              <a:off x="606" y="1607"/>
              <a:ext cx="45" cy="136"/>
            </a:xfrm>
            <a:custGeom>
              <a:avLst/>
              <a:gdLst>
                <a:gd name="T0" fmla="*/ 36 w 36"/>
                <a:gd name="T1" fmla="*/ 0 h 102"/>
                <a:gd name="T2" fmla="*/ 13 w 36"/>
                <a:gd name="T3" fmla="*/ 102 h 102"/>
                <a:gd name="T4" fmla="*/ 0 60000 65536"/>
                <a:gd name="T5" fmla="*/ 0 60000 65536"/>
                <a:gd name="T6" fmla="*/ 0 w 36"/>
                <a:gd name="T7" fmla="*/ 0 h 102"/>
                <a:gd name="T8" fmla="*/ 36 w 36"/>
                <a:gd name="T9" fmla="*/ 102 h 102"/>
              </a:gdLst>
              <a:ahLst/>
              <a:cxnLst>
                <a:cxn ang="T4">
                  <a:pos x="T0" y="T1"/>
                </a:cxn>
                <a:cxn ang="T5">
                  <a:pos x="T2" y="T3"/>
                </a:cxn>
              </a:cxnLst>
              <a:rect l="T6" t="T7" r="T8" b="T9"/>
              <a:pathLst>
                <a:path w="36" h="102">
                  <a:moveTo>
                    <a:pt x="36" y="0"/>
                  </a:moveTo>
                  <a:cubicBezTo>
                    <a:pt x="16" y="9"/>
                    <a:pt x="0" y="41"/>
                    <a:pt x="13" y="102"/>
                  </a:cubicBezTo>
                </a:path>
              </a:pathLst>
            </a:custGeom>
            <a:noFill/>
            <a:ln w="7938" cap="flat">
              <a:solidFill>
                <a:srgbClr val="4793C3"/>
              </a:solidFill>
              <a:prstDash val="solid"/>
              <a:miter lim="800000"/>
              <a:headEnd/>
              <a:tailEnd/>
            </a:ln>
          </p:spPr>
          <p:txBody>
            <a:bodyPr/>
            <a:lstStyle/>
            <a:p>
              <a:endParaRPr lang="hu-HU"/>
            </a:p>
          </p:txBody>
        </p:sp>
        <p:sp>
          <p:nvSpPr>
            <p:cNvPr id="36910" name="Freeform 468"/>
            <p:cNvSpPr>
              <a:spLocks/>
            </p:cNvSpPr>
            <p:nvPr/>
          </p:nvSpPr>
          <p:spPr bwMode="auto">
            <a:xfrm>
              <a:off x="361" y="2331"/>
              <a:ext cx="48" cy="96"/>
            </a:xfrm>
            <a:custGeom>
              <a:avLst/>
              <a:gdLst>
                <a:gd name="T0" fmla="*/ 26 w 38"/>
                <a:gd name="T1" fmla="*/ 0 h 72"/>
                <a:gd name="T2" fmla="*/ 32 w 38"/>
                <a:gd name="T3" fmla="*/ 40 h 72"/>
                <a:gd name="T4" fmla="*/ 0 w 38"/>
                <a:gd name="T5" fmla="*/ 72 h 72"/>
                <a:gd name="T6" fmla="*/ 0 60000 65536"/>
                <a:gd name="T7" fmla="*/ 0 60000 65536"/>
                <a:gd name="T8" fmla="*/ 0 60000 65536"/>
                <a:gd name="T9" fmla="*/ 0 w 38"/>
                <a:gd name="T10" fmla="*/ 0 h 72"/>
                <a:gd name="T11" fmla="*/ 38 w 38"/>
                <a:gd name="T12" fmla="*/ 72 h 72"/>
              </a:gdLst>
              <a:ahLst/>
              <a:cxnLst>
                <a:cxn ang="T6">
                  <a:pos x="T0" y="T1"/>
                </a:cxn>
                <a:cxn ang="T7">
                  <a:pos x="T2" y="T3"/>
                </a:cxn>
                <a:cxn ang="T8">
                  <a:pos x="T4" y="T5"/>
                </a:cxn>
              </a:cxnLst>
              <a:rect l="T9" t="T10" r="T11" b="T12"/>
              <a:pathLst>
                <a:path w="38" h="72">
                  <a:moveTo>
                    <a:pt x="26" y="0"/>
                  </a:moveTo>
                  <a:cubicBezTo>
                    <a:pt x="32" y="6"/>
                    <a:pt x="38" y="26"/>
                    <a:pt x="32" y="40"/>
                  </a:cubicBezTo>
                  <a:cubicBezTo>
                    <a:pt x="25" y="54"/>
                    <a:pt x="19" y="68"/>
                    <a:pt x="0" y="72"/>
                  </a:cubicBezTo>
                </a:path>
              </a:pathLst>
            </a:custGeom>
            <a:noFill/>
            <a:ln w="7938" cap="rnd">
              <a:solidFill>
                <a:srgbClr val="FFFFFF"/>
              </a:solidFill>
              <a:prstDash val="solid"/>
              <a:round/>
              <a:headEnd/>
              <a:tailEnd/>
            </a:ln>
          </p:spPr>
          <p:txBody>
            <a:bodyPr/>
            <a:lstStyle/>
            <a:p>
              <a:endParaRPr lang="hu-HU"/>
            </a:p>
          </p:txBody>
        </p:sp>
        <p:sp>
          <p:nvSpPr>
            <p:cNvPr id="36911" name="Freeform 469"/>
            <p:cNvSpPr>
              <a:spLocks/>
            </p:cNvSpPr>
            <p:nvPr/>
          </p:nvSpPr>
          <p:spPr bwMode="auto">
            <a:xfrm>
              <a:off x="361" y="2335"/>
              <a:ext cx="52" cy="92"/>
            </a:xfrm>
            <a:custGeom>
              <a:avLst/>
              <a:gdLst>
                <a:gd name="T0" fmla="*/ 28 w 41"/>
                <a:gd name="T1" fmla="*/ 0 h 69"/>
                <a:gd name="T2" fmla="*/ 34 w 41"/>
                <a:gd name="T3" fmla="*/ 35 h 69"/>
                <a:gd name="T4" fmla="*/ 0 w 41"/>
                <a:gd name="T5" fmla="*/ 69 h 69"/>
                <a:gd name="T6" fmla="*/ 0 60000 65536"/>
                <a:gd name="T7" fmla="*/ 0 60000 65536"/>
                <a:gd name="T8" fmla="*/ 0 60000 65536"/>
                <a:gd name="T9" fmla="*/ 0 w 41"/>
                <a:gd name="T10" fmla="*/ 0 h 69"/>
                <a:gd name="T11" fmla="*/ 41 w 41"/>
                <a:gd name="T12" fmla="*/ 69 h 69"/>
              </a:gdLst>
              <a:ahLst/>
              <a:cxnLst>
                <a:cxn ang="T6">
                  <a:pos x="T0" y="T1"/>
                </a:cxn>
                <a:cxn ang="T7">
                  <a:pos x="T2" y="T3"/>
                </a:cxn>
                <a:cxn ang="T8">
                  <a:pos x="T4" y="T5"/>
                </a:cxn>
              </a:cxnLst>
              <a:rect l="T9" t="T10" r="T11" b="T12"/>
              <a:pathLst>
                <a:path w="41" h="69">
                  <a:moveTo>
                    <a:pt x="28" y="0"/>
                  </a:moveTo>
                  <a:cubicBezTo>
                    <a:pt x="35" y="6"/>
                    <a:pt x="41" y="21"/>
                    <a:pt x="34" y="35"/>
                  </a:cubicBezTo>
                  <a:cubicBezTo>
                    <a:pt x="28" y="49"/>
                    <a:pt x="19" y="65"/>
                    <a:pt x="0" y="69"/>
                  </a:cubicBezTo>
                </a:path>
              </a:pathLst>
            </a:custGeom>
            <a:noFill/>
            <a:ln w="7938" cap="rnd">
              <a:solidFill>
                <a:srgbClr val="F6A68C"/>
              </a:solidFill>
              <a:prstDash val="solid"/>
              <a:round/>
              <a:headEnd/>
              <a:tailEnd/>
            </a:ln>
          </p:spPr>
          <p:txBody>
            <a:bodyPr/>
            <a:lstStyle/>
            <a:p>
              <a:endParaRPr lang="hu-HU"/>
            </a:p>
          </p:txBody>
        </p:sp>
        <p:sp>
          <p:nvSpPr>
            <p:cNvPr id="36912" name="Freeform 470"/>
            <p:cNvSpPr>
              <a:spLocks/>
            </p:cNvSpPr>
            <p:nvPr/>
          </p:nvSpPr>
          <p:spPr bwMode="auto">
            <a:xfrm>
              <a:off x="578" y="1588"/>
              <a:ext cx="116" cy="183"/>
            </a:xfrm>
            <a:custGeom>
              <a:avLst/>
              <a:gdLst>
                <a:gd name="T0" fmla="*/ 39 w 93"/>
                <a:gd name="T1" fmla="*/ 137 h 137"/>
                <a:gd name="T2" fmla="*/ 89 w 93"/>
                <a:gd name="T3" fmla="*/ 16 h 137"/>
                <a:gd name="T4" fmla="*/ 92 w 93"/>
                <a:gd name="T5" fmla="*/ 20 h 137"/>
                <a:gd name="T6" fmla="*/ 0 60000 65536"/>
                <a:gd name="T7" fmla="*/ 0 60000 65536"/>
                <a:gd name="T8" fmla="*/ 0 60000 65536"/>
                <a:gd name="T9" fmla="*/ 0 w 93"/>
                <a:gd name="T10" fmla="*/ 0 h 137"/>
                <a:gd name="T11" fmla="*/ 93 w 93"/>
                <a:gd name="T12" fmla="*/ 137 h 137"/>
              </a:gdLst>
              <a:ahLst/>
              <a:cxnLst>
                <a:cxn ang="T6">
                  <a:pos x="T0" y="T1"/>
                </a:cxn>
                <a:cxn ang="T7">
                  <a:pos x="T2" y="T3"/>
                </a:cxn>
                <a:cxn ang="T8">
                  <a:pos x="T4" y="T5"/>
                </a:cxn>
              </a:cxnLst>
              <a:rect l="T9" t="T10" r="T11" b="T12"/>
              <a:pathLst>
                <a:path w="93" h="137">
                  <a:moveTo>
                    <a:pt x="39" y="137"/>
                  </a:moveTo>
                  <a:cubicBezTo>
                    <a:pt x="0" y="15"/>
                    <a:pt x="74" y="0"/>
                    <a:pt x="89" y="16"/>
                  </a:cubicBezTo>
                  <a:cubicBezTo>
                    <a:pt x="93" y="19"/>
                    <a:pt x="92" y="20"/>
                    <a:pt x="92" y="20"/>
                  </a:cubicBezTo>
                </a:path>
              </a:pathLst>
            </a:custGeom>
            <a:noFill/>
            <a:ln w="3175" cap="rnd">
              <a:solidFill>
                <a:srgbClr val="333333"/>
              </a:solidFill>
              <a:prstDash val="solid"/>
              <a:round/>
              <a:headEnd/>
              <a:tailEnd/>
            </a:ln>
          </p:spPr>
          <p:txBody>
            <a:bodyPr/>
            <a:lstStyle/>
            <a:p>
              <a:endParaRPr lang="hu-HU"/>
            </a:p>
          </p:txBody>
        </p:sp>
        <p:sp>
          <p:nvSpPr>
            <p:cNvPr id="36913" name="Oval 471"/>
            <p:cNvSpPr>
              <a:spLocks noChangeArrowheads="1"/>
            </p:cNvSpPr>
            <p:nvPr/>
          </p:nvSpPr>
          <p:spPr bwMode="auto">
            <a:xfrm>
              <a:off x="300" y="1523"/>
              <a:ext cx="144" cy="36"/>
            </a:xfrm>
            <a:prstGeom prst="ellipse">
              <a:avLst/>
            </a:prstGeom>
            <a:solidFill>
              <a:srgbClr val="D6E5F0"/>
            </a:solidFill>
            <a:ln w="9525">
              <a:noFill/>
              <a:round/>
              <a:headEnd/>
              <a:tailEnd/>
            </a:ln>
          </p:spPr>
          <p:txBody>
            <a:bodyPr/>
            <a:lstStyle/>
            <a:p>
              <a:endParaRPr lang="hu-HU"/>
            </a:p>
          </p:txBody>
        </p:sp>
        <p:sp>
          <p:nvSpPr>
            <p:cNvPr id="36914" name="Oval 472"/>
            <p:cNvSpPr>
              <a:spLocks noChangeArrowheads="1"/>
            </p:cNvSpPr>
            <p:nvPr/>
          </p:nvSpPr>
          <p:spPr bwMode="auto">
            <a:xfrm>
              <a:off x="326" y="1532"/>
              <a:ext cx="93" cy="17"/>
            </a:xfrm>
            <a:prstGeom prst="ellipse">
              <a:avLst/>
            </a:prstGeom>
            <a:solidFill>
              <a:srgbClr val="4783AA"/>
            </a:solidFill>
            <a:ln w="9525">
              <a:noFill/>
              <a:round/>
              <a:headEnd/>
              <a:tailEnd/>
            </a:ln>
          </p:spPr>
          <p:txBody>
            <a:bodyPr/>
            <a:lstStyle/>
            <a:p>
              <a:endParaRPr lang="hu-HU"/>
            </a:p>
          </p:txBody>
        </p:sp>
        <p:sp>
          <p:nvSpPr>
            <p:cNvPr id="36915" name="Freeform 473"/>
            <p:cNvSpPr>
              <a:spLocks/>
            </p:cNvSpPr>
            <p:nvPr/>
          </p:nvSpPr>
          <p:spPr bwMode="auto">
            <a:xfrm>
              <a:off x="326" y="1532"/>
              <a:ext cx="93" cy="12"/>
            </a:xfrm>
            <a:custGeom>
              <a:avLst/>
              <a:gdLst>
                <a:gd name="T0" fmla="*/ 5 w 74"/>
                <a:gd name="T1" fmla="*/ 9 h 9"/>
                <a:gd name="T2" fmla="*/ 37 w 74"/>
                <a:gd name="T3" fmla="*/ 6 h 9"/>
                <a:gd name="T4" fmla="*/ 69 w 74"/>
                <a:gd name="T5" fmla="*/ 9 h 9"/>
                <a:gd name="T6" fmla="*/ 74 w 74"/>
                <a:gd name="T7" fmla="*/ 6 h 9"/>
                <a:gd name="T8" fmla="*/ 37 w 74"/>
                <a:gd name="T9" fmla="*/ 0 h 9"/>
                <a:gd name="T10" fmla="*/ 0 w 74"/>
                <a:gd name="T11" fmla="*/ 6 h 9"/>
                <a:gd name="T12" fmla="*/ 5 w 74"/>
                <a:gd name="T13" fmla="*/ 9 h 9"/>
                <a:gd name="T14" fmla="*/ 0 60000 65536"/>
                <a:gd name="T15" fmla="*/ 0 60000 65536"/>
                <a:gd name="T16" fmla="*/ 0 60000 65536"/>
                <a:gd name="T17" fmla="*/ 0 60000 65536"/>
                <a:gd name="T18" fmla="*/ 0 60000 65536"/>
                <a:gd name="T19" fmla="*/ 0 60000 65536"/>
                <a:gd name="T20" fmla="*/ 0 60000 65536"/>
                <a:gd name="T21" fmla="*/ 0 w 74"/>
                <a:gd name="T22" fmla="*/ 0 h 9"/>
                <a:gd name="T23" fmla="*/ 74 w 7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9">
                  <a:moveTo>
                    <a:pt x="5" y="9"/>
                  </a:moveTo>
                  <a:cubicBezTo>
                    <a:pt x="12" y="8"/>
                    <a:pt x="24" y="6"/>
                    <a:pt x="37" y="6"/>
                  </a:cubicBezTo>
                  <a:cubicBezTo>
                    <a:pt x="50" y="6"/>
                    <a:pt x="62" y="8"/>
                    <a:pt x="69" y="9"/>
                  </a:cubicBezTo>
                  <a:cubicBezTo>
                    <a:pt x="72" y="9"/>
                    <a:pt x="74" y="7"/>
                    <a:pt x="74" y="6"/>
                  </a:cubicBezTo>
                  <a:cubicBezTo>
                    <a:pt x="74" y="2"/>
                    <a:pt x="58" y="0"/>
                    <a:pt x="37" y="0"/>
                  </a:cubicBezTo>
                  <a:cubicBezTo>
                    <a:pt x="16" y="0"/>
                    <a:pt x="0" y="2"/>
                    <a:pt x="0" y="6"/>
                  </a:cubicBezTo>
                  <a:cubicBezTo>
                    <a:pt x="0" y="7"/>
                    <a:pt x="2" y="9"/>
                    <a:pt x="5" y="9"/>
                  </a:cubicBezTo>
                  <a:close/>
                </a:path>
              </a:pathLst>
            </a:custGeom>
            <a:solidFill>
              <a:srgbClr val="6FA9CF"/>
            </a:solidFill>
            <a:ln w="9525">
              <a:noFill/>
              <a:round/>
              <a:headEnd/>
              <a:tailEnd/>
            </a:ln>
          </p:spPr>
          <p:txBody>
            <a:bodyPr/>
            <a:lstStyle/>
            <a:p>
              <a:endParaRPr lang="hu-HU"/>
            </a:p>
          </p:txBody>
        </p:sp>
        <p:sp>
          <p:nvSpPr>
            <p:cNvPr id="36916" name="Freeform 474"/>
            <p:cNvSpPr>
              <a:spLocks/>
            </p:cNvSpPr>
            <p:nvPr/>
          </p:nvSpPr>
          <p:spPr bwMode="auto">
            <a:xfrm>
              <a:off x="764" y="1760"/>
              <a:ext cx="249" cy="240"/>
            </a:xfrm>
            <a:custGeom>
              <a:avLst/>
              <a:gdLst>
                <a:gd name="T0" fmla="*/ 197 w 199"/>
                <a:gd name="T1" fmla="*/ 150 h 180"/>
                <a:gd name="T2" fmla="*/ 197 w 199"/>
                <a:gd name="T3" fmla="*/ 150 h 180"/>
                <a:gd name="T4" fmla="*/ 185 w 199"/>
                <a:gd name="T5" fmla="*/ 100 h 180"/>
                <a:gd name="T6" fmla="*/ 174 w 199"/>
                <a:gd name="T7" fmla="*/ 74 h 180"/>
                <a:gd name="T8" fmla="*/ 170 w 199"/>
                <a:gd name="T9" fmla="*/ 68 h 180"/>
                <a:gd name="T10" fmla="*/ 135 w 199"/>
                <a:gd name="T11" fmla="*/ 32 h 180"/>
                <a:gd name="T12" fmla="*/ 27 w 199"/>
                <a:gd name="T13" fmla="*/ 0 h 180"/>
                <a:gd name="T14" fmla="*/ 21 w 199"/>
                <a:gd name="T15" fmla="*/ 2 h 180"/>
                <a:gd name="T16" fmla="*/ 0 w 199"/>
                <a:gd name="T17" fmla="*/ 28 h 180"/>
                <a:gd name="T18" fmla="*/ 3 w 199"/>
                <a:gd name="T19" fmla="*/ 28 h 180"/>
                <a:gd name="T20" fmla="*/ 110 w 199"/>
                <a:gd name="T21" fmla="*/ 44 h 180"/>
                <a:gd name="T22" fmla="*/ 176 w 199"/>
                <a:gd name="T23" fmla="*/ 172 h 180"/>
                <a:gd name="T24" fmla="*/ 176 w 199"/>
                <a:gd name="T25" fmla="*/ 174 h 180"/>
                <a:gd name="T26" fmla="*/ 177 w 199"/>
                <a:gd name="T27" fmla="*/ 180 h 180"/>
                <a:gd name="T28" fmla="*/ 197 w 199"/>
                <a:gd name="T29" fmla="*/ 150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180"/>
                <a:gd name="T47" fmla="*/ 199 w 199"/>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180">
                  <a:moveTo>
                    <a:pt x="197" y="150"/>
                  </a:moveTo>
                  <a:cubicBezTo>
                    <a:pt x="197" y="150"/>
                    <a:pt x="197" y="150"/>
                    <a:pt x="197" y="150"/>
                  </a:cubicBezTo>
                  <a:cubicBezTo>
                    <a:pt x="190" y="131"/>
                    <a:pt x="191" y="125"/>
                    <a:pt x="185" y="100"/>
                  </a:cubicBezTo>
                  <a:cubicBezTo>
                    <a:pt x="182" y="91"/>
                    <a:pt x="178" y="82"/>
                    <a:pt x="174" y="74"/>
                  </a:cubicBezTo>
                  <a:cubicBezTo>
                    <a:pt x="172" y="71"/>
                    <a:pt x="171" y="69"/>
                    <a:pt x="170" y="68"/>
                  </a:cubicBezTo>
                  <a:cubicBezTo>
                    <a:pt x="159" y="51"/>
                    <a:pt x="144" y="39"/>
                    <a:pt x="135" y="32"/>
                  </a:cubicBezTo>
                  <a:cubicBezTo>
                    <a:pt x="103" y="8"/>
                    <a:pt x="60" y="3"/>
                    <a:pt x="27" y="0"/>
                  </a:cubicBezTo>
                  <a:cubicBezTo>
                    <a:pt x="21" y="2"/>
                    <a:pt x="21" y="2"/>
                    <a:pt x="21" y="2"/>
                  </a:cubicBezTo>
                  <a:cubicBezTo>
                    <a:pt x="13" y="9"/>
                    <a:pt x="7" y="17"/>
                    <a:pt x="0" y="28"/>
                  </a:cubicBezTo>
                  <a:cubicBezTo>
                    <a:pt x="3" y="28"/>
                    <a:pt x="3" y="28"/>
                    <a:pt x="3" y="28"/>
                  </a:cubicBezTo>
                  <a:cubicBezTo>
                    <a:pt x="33" y="25"/>
                    <a:pt x="71" y="27"/>
                    <a:pt x="110" y="44"/>
                  </a:cubicBezTo>
                  <a:cubicBezTo>
                    <a:pt x="167" y="69"/>
                    <a:pt x="189" y="112"/>
                    <a:pt x="176" y="172"/>
                  </a:cubicBezTo>
                  <a:cubicBezTo>
                    <a:pt x="176" y="174"/>
                    <a:pt x="176" y="174"/>
                    <a:pt x="176" y="174"/>
                  </a:cubicBezTo>
                  <a:cubicBezTo>
                    <a:pt x="176" y="175"/>
                    <a:pt x="176" y="178"/>
                    <a:pt x="177" y="180"/>
                  </a:cubicBezTo>
                  <a:cubicBezTo>
                    <a:pt x="188" y="177"/>
                    <a:pt x="199" y="161"/>
                    <a:pt x="197" y="150"/>
                  </a:cubicBezTo>
                  <a:close/>
                </a:path>
              </a:pathLst>
            </a:custGeom>
            <a:solidFill>
              <a:srgbClr val="C39AB2"/>
            </a:solidFill>
            <a:ln w="9525">
              <a:noFill/>
              <a:round/>
              <a:headEnd/>
              <a:tailEnd/>
            </a:ln>
          </p:spPr>
          <p:txBody>
            <a:bodyPr/>
            <a:lstStyle/>
            <a:p>
              <a:endParaRPr lang="hu-HU"/>
            </a:p>
          </p:txBody>
        </p:sp>
        <p:sp>
          <p:nvSpPr>
            <p:cNvPr id="36917" name="Freeform 475"/>
            <p:cNvSpPr>
              <a:spLocks/>
            </p:cNvSpPr>
            <p:nvPr/>
          </p:nvSpPr>
          <p:spPr bwMode="auto">
            <a:xfrm>
              <a:off x="764" y="1760"/>
              <a:ext cx="249" cy="240"/>
            </a:xfrm>
            <a:custGeom>
              <a:avLst/>
              <a:gdLst>
                <a:gd name="T0" fmla="*/ 197 w 199"/>
                <a:gd name="T1" fmla="*/ 150 h 180"/>
                <a:gd name="T2" fmla="*/ 197 w 199"/>
                <a:gd name="T3" fmla="*/ 150 h 180"/>
                <a:gd name="T4" fmla="*/ 185 w 199"/>
                <a:gd name="T5" fmla="*/ 100 h 180"/>
                <a:gd name="T6" fmla="*/ 174 w 199"/>
                <a:gd name="T7" fmla="*/ 74 h 180"/>
                <a:gd name="T8" fmla="*/ 170 w 199"/>
                <a:gd name="T9" fmla="*/ 68 h 180"/>
                <a:gd name="T10" fmla="*/ 135 w 199"/>
                <a:gd name="T11" fmla="*/ 32 h 180"/>
                <a:gd name="T12" fmla="*/ 27 w 199"/>
                <a:gd name="T13" fmla="*/ 0 h 180"/>
                <a:gd name="T14" fmla="*/ 21 w 199"/>
                <a:gd name="T15" fmla="*/ 2 h 180"/>
                <a:gd name="T16" fmla="*/ 0 w 199"/>
                <a:gd name="T17" fmla="*/ 28 h 180"/>
                <a:gd name="T18" fmla="*/ 3 w 199"/>
                <a:gd name="T19" fmla="*/ 28 h 180"/>
                <a:gd name="T20" fmla="*/ 110 w 199"/>
                <a:gd name="T21" fmla="*/ 44 h 180"/>
                <a:gd name="T22" fmla="*/ 176 w 199"/>
                <a:gd name="T23" fmla="*/ 172 h 180"/>
                <a:gd name="T24" fmla="*/ 176 w 199"/>
                <a:gd name="T25" fmla="*/ 174 h 180"/>
                <a:gd name="T26" fmla="*/ 177 w 199"/>
                <a:gd name="T27" fmla="*/ 180 h 180"/>
                <a:gd name="T28" fmla="*/ 197 w 199"/>
                <a:gd name="T29" fmla="*/ 150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180"/>
                <a:gd name="T47" fmla="*/ 199 w 199"/>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180">
                  <a:moveTo>
                    <a:pt x="197" y="150"/>
                  </a:moveTo>
                  <a:cubicBezTo>
                    <a:pt x="197" y="150"/>
                    <a:pt x="197" y="150"/>
                    <a:pt x="197" y="150"/>
                  </a:cubicBezTo>
                  <a:cubicBezTo>
                    <a:pt x="190" y="131"/>
                    <a:pt x="191" y="125"/>
                    <a:pt x="185" y="100"/>
                  </a:cubicBezTo>
                  <a:cubicBezTo>
                    <a:pt x="182" y="91"/>
                    <a:pt x="178" y="82"/>
                    <a:pt x="174" y="74"/>
                  </a:cubicBezTo>
                  <a:cubicBezTo>
                    <a:pt x="172" y="71"/>
                    <a:pt x="171" y="69"/>
                    <a:pt x="170" y="68"/>
                  </a:cubicBezTo>
                  <a:cubicBezTo>
                    <a:pt x="159" y="51"/>
                    <a:pt x="144" y="39"/>
                    <a:pt x="135" y="32"/>
                  </a:cubicBezTo>
                  <a:cubicBezTo>
                    <a:pt x="103" y="8"/>
                    <a:pt x="60" y="3"/>
                    <a:pt x="27" y="0"/>
                  </a:cubicBezTo>
                  <a:cubicBezTo>
                    <a:pt x="21" y="2"/>
                    <a:pt x="21" y="2"/>
                    <a:pt x="21" y="2"/>
                  </a:cubicBezTo>
                  <a:cubicBezTo>
                    <a:pt x="13" y="9"/>
                    <a:pt x="7" y="17"/>
                    <a:pt x="0" y="28"/>
                  </a:cubicBezTo>
                  <a:cubicBezTo>
                    <a:pt x="3" y="28"/>
                    <a:pt x="3" y="28"/>
                    <a:pt x="3" y="28"/>
                  </a:cubicBezTo>
                  <a:cubicBezTo>
                    <a:pt x="33" y="25"/>
                    <a:pt x="71" y="27"/>
                    <a:pt x="110" y="44"/>
                  </a:cubicBezTo>
                  <a:cubicBezTo>
                    <a:pt x="167" y="69"/>
                    <a:pt x="189" y="112"/>
                    <a:pt x="176" y="172"/>
                  </a:cubicBezTo>
                  <a:cubicBezTo>
                    <a:pt x="176" y="174"/>
                    <a:pt x="176" y="174"/>
                    <a:pt x="176" y="174"/>
                  </a:cubicBezTo>
                  <a:cubicBezTo>
                    <a:pt x="176" y="175"/>
                    <a:pt x="176" y="178"/>
                    <a:pt x="177" y="180"/>
                  </a:cubicBezTo>
                  <a:cubicBezTo>
                    <a:pt x="188" y="177"/>
                    <a:pt x="199" y="161"/>
                    <a:pt x="197" y="150"/>
                  </a:cubicBezTo>
                  <a:close/>
                </a:path>
              </a:pathLst>
            </a:custGeom>
            <a:solidFill>
              <a:srgbClr val="F9D4D9"/>
            </a:solidFill>
            <a:ln w="9525">
              <a:noFill/>
              <a:round/>
              <a:headEnd/>
              <a:tailEnd/>
            </a:ln>
          </p:spPr>
          <p:txBody>
            <a:bodyPr/>
            <a:lstStyle/>
            <a:p>
              <a:endParaRPr lang="hu-HU"/>
            </a:p>
          </p:txBody>
        </p:sp>
        <p:sp>
          <p:nvSpPr>
            <p:cNvPr id="36918" name="Freeform 476"/>
            <p:cNvSpPr>
              <a:spLocks/>
            </p:cNvSpPr>
            <p:nvPr/>
          </p:nvSpPr>
          <p:spPr bwMode="auto">
            <a:xfrm>
              <a:off x="231" y="1811"/>
              <a:ext cx="273" cy="628"/>
            </a:xfrm>
            <a:custGeom>
              <a:avLst/>
              <a:gdLst>
                <a:gd name="T0" fmla="*/ 142 w 218"/>
                <a:gd name="T1" fmla="*/ 403 h 471"/>
                <a:gd name="T2" fmla="*/ 163 w 218"/>
                <a:gd name="T3" fmla="*/ 363 h 471"/>
                <a:gd name="T4" fmla="*/ 163 w 218"/>
                <a:gd name="T5" fmla="*/ 360 h 471"/>
                <a:gd name="T6" fmla="*/ 160 w 218"/>
                <a:gd name="T7" fmla="*/ 337 h 471"/>
                <a:gd name="T8" fmla="*/ 160 w 218"/>
                <a:gd name="T9" fmla="*/ 337 h 471"/>
                <a:gd name="T10" fmla="*/ 114 w 218"/>
                <a:gd name="T11" fmla="*/ 293 h 471"/>
                <a:gd name="T12" fmla="*/ 48 w 218"/>
                <a:gd name="T13" fmla="*/ 139 h 471"/>
                <a:gd name="T14" fmla="*/ 48 w 218"/>
                <a:gd name="T15" fmla="*/ 138 h 471"/>
                <a:gd name="T16" fmla="*/ 109 w 218"/>
                <a:gd name="T17" fmla="*/ 90 h 471"/>
                <a:gd name="T18" fmla="*/ 201 w 218"/>
                <a:gd name="T19" fmla="*/ 108 h 471"/>
                <a:gd name="T20" fmla="*/ 202 w 218"/>
                <a:gd name="T21" fmla="*/ 109 h 471"/>
                <a:gd name="T22" fmla="*/ 214 w 218"/>
                <a:gd name="T23" fmla="*/ 124 h 471"/>
                <a:gd name="T24" fmla="*/ 210 w 218"/>
                <a:gd name="T25" fmla="*/ 76 h 471"/>
                <a:gd name="T26" fmla="*/ 160 w 218"/>
                <a:gd name="T27" fmla="*/ 10 h 471"/>
                <a:gd name="T28" fmla="*/ 131 w 218"/>
                <a:gd name="T29" fmla="*/ 2 h 471"/>
                <a:gd name="T30" fmla="*/ 92 w 218"/>
                <a:gd name="T31" fmla="*/ 4 h 471"/>
                <a:gd name="T32" fmla="*/ 56 w 218"/>
                <a:gd name="T33" fmla="*/ 22 h 471"/>
                <a:gd name="T34" fmla="*/ 14 w 218"/>
                <a:gd name="T35" fmla="*/ 119 h 471"/>
                <a:gd name="T36" fmla="*/ 0 w 218"/>
                <a:gd name="T37" fmla="*/ 221 h 471"/>
                <a:gd name="T38" fmla="*/ 48 w 218"/>
                <a:gd name="T39" fmla="*/ 413 h 471"/>
                <a:gd name="T40" fmla="*/ 105 w 218"/>
                <a:gd name="T41" fmla="*/ 465 h 471"/>
                <a:gd name="T42" fmla="*/ 140 w 218"/>
                <a:gd name="T43" fmla="*/ 438 h 471"/>
                <a:gd name="T44" fmla="*/ 142 w 218"/>
                <a:gd name="T45" fmla="*/ 433 h 471"/>
                <a:gd name="T46" fmla="*/ 128 w 218"/>
                <a:gd name="T47" fmla="*/ 389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471"/>
                <a:gd name="T74" fmla="*/ 218 w 218"/>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471">
                  <a:moveTo>
                    <a:pt x="142" y="403"/>
                  </a:moveTo>
                  <a:cubicBezTo>
                    <a:pt x="148" y="402"/>
                    <a:pt x="160" y="386"/>
                    <a:pt x="163" y="363"/>
                  </a:cubicBezTo>
                  <a:cubicBezTo>
                    <a:pt x="163" y="360"/>
                    <a:pt x="163" y="360"/>
                    <a:pt x="163" y="360"/>
                  </a:cubicBezTo>
                  <a:cubicBezTo>
                    <a:pt x="163" y="350"/>
                    <a:pt x="162" y="342"/>
                    <a:pt x="160" y="337"/>
                  </a:cubicBezTo>
                  <a:cubicBezTo>
                    <a:pt x="160" y="337"/>
                    <a:pt x="160" y="337"/>
                    <a:pt x="160" y="337"/>
                  </a:cubicBezTo>
                  <a:cubicBezTo>
                    <a:pt x="149" y="316"/>
                    <a:pt x="144" y="311"/>
                    <a:pt x="114" y="293"/>
                  </a:cubicBezTo>
                  <a:cubicBezTo>
                    <a:pt x="78" y="270"/>
                    <a:pt x="46" y="179"/>
                    <a:pt x="48" y="139"/>
                  </a:cubicBezTo>
                  <a:cubicBezTo>
                    <a:pt x="48" y="139"/>
                    <a:pt x="48" y="138"/>
                    <a:pt x="48" y="138"/>
                  </a:cubicBezTo>
                  <a:cubicBezTo>
                    <a:pt x="53" y="117"/>
                    <a:pt x="77" y="98"/>
                    <a:pt x="109" y="90"/>
                  </a:cubicBezTo>
                  <a:cubicBezTo>
                    <a:pt x="138" y="82"/>
                    <a:pt x="177" y="83"/>
                    <a:pt x="201" y="108"/>
                  </a:cubicBezTo>
                  <a:cubicBezTo>
                    <a:pt x="202" y="108"/>
                    <a:pt x="202" y="108"/>
                    <a:pt x="202" y="109"/>
                  </a:cubicBezTo>
                  <a:cubicBezTo>
                    <a:pt x="206" y="114"/>
                    <a:pt x="210" y="119"/>
                    <a:pt x="214" y="124"/>
                  </a:cubicBezTo>
                  <a:cubicBezTo>
                    <a:pt x="218" y="103"/>
                    <a:pt x="218" y="85"/>
                    <a:pt x="210" y="76"/>
                  </a:cubicBezTo>
                  <a:cubicBezTo>
                    <a:pt x="189" y="51"/>
                    <a:pt x="184" y="26"/>
                    <a:pt x="160" y="10"/>
                  </a:cubicBezTo>
                  <a:cubicBezTo>
                    <a:pt x="153" y="5"/>
                    <a:pt x="139" y="4"/>
                    <a:pt x="131" y="2"/>
                  </a:cubicBezTo>
                  <a:cubicBezTo>
                    <a:pt x="123" y="0"/>
                    <a:pt x="105" y="3"/>
                    <a:pt x="92" y="4"/>
                  </a:cubicBezTo>
                  <a:cubicBezTo>
                    <a:pt x="79" y="4"/>
                    <a:pt x="66" y="12"/>
                    <a:pt x="56" y="22"/>
                  </a:cubicBezTo>
                  <a:cubicBezTo>
                    <a:pt x="43" y="36"/>
                    <a:pt x="22" y="49"/>
                    <a:pt x="14" y="119"/>
                  </a:cubicBezTo>
                  <a:cubicBezTo>
                    <a:pt x="11" y="144"/>
                    <a:pt x="0" y="180"/>
                    <a:pt x="0" y="221"/>
                  </a:cubicBezTo>
                  <a:cubicBezTo>
                    <a:pt x="0" y="339"/>
                    <a:pt x="26" y="362"/>
                    <a:pt x="48" y="413"/>
                  </a:cubicBezTo>
                  <a:cubicBezTo>
                    <a:pt x="63" y="449"/>
                    <a:pt x="83" y="471"/>
                    <a:pt x="105" y="465"/>
                  </a:cubicBezTo>
                  <a:cubicBezTo>
                    <a:pt x="119" y="462"/>
                    <a:pt x="131" y="451"/>
                    <a:pt x="140" y="438"/>
                  </a:cubicBezTo>
                  <a:cubicBezTo>
                    <a:pt x="142" y="433"/>
                    <a:pt x="142" y="433"/>
                    <a:pt x="142" y="433"/>
                  </a:cubicBezTo>
                  <a:cubicBezTo>
                    <a:pt x="155" y="414"/>
                    <a:pt x="138" y="397"/>
                    <a:pt x="128" y="389"/>
                  </a:cubicBezTo>
                </a:path>
              </a:pathLst>
            </a:custGeom>
            <a:solidFill>
              <a:srgbClr val="F9D4D9"/>
            </a:solidFill>
            <a:ln w="9525">
              <a:noFill/>
              <a:round/>
              <a:headEnd/>
              <a:tailEnd/>
            </a:ln>
          </p:spPr>
          <p:txBody>
            <a:bodyPr/>
            <a:lstStyle/>
            <a:p>
              <a:endParaRPr lang="hu-HU"/>
            </a:p>
          </p:txBody>
        </p:sp>
        <p:sp>
          <p:nvSpPr>
            <p:cNvPr id="36919" name="Freeform 477"/>
            <p:cNvSpPr>
              <a:spLocks/>
            </p:cNvSpPr>
            <p:nvPr/>
          </p:nvSpPr>
          <p:spPr bwMode="auto">
            <a:xfrm>
              <a:off x="335" y="1944"/>
              <a:ext cx="96" cy="61"/>
            </a:xfrm>
            <a:custGeom>
              <a:avLst/>
              <a:gdLst>
                <a:gd name="T0" fmla="*/ 69 w 77"/>
                <a:gd name="T1" fmla="*/ 16 h 46"/>
                <a:gd name="T2" fmla="*/ 77 w 77"/>
                <a:gd name="T3" fmla="*/ 4 h 46"/>
                <a:gd name="T4" fmla="*/ 74 w 77"/>
                <a:gd name="T5" fmla="*/ 4 h 46"/>
                <a:gd name="T6" fmla="*/ 58 w 77"/>
                <a:gd name="T7" fmla="*/ 0 h 46"/>
                <a:gd name="T8" fmla="*/ 33 w 77"/>
                <a:gd name="T9" fmla="*/ 6 h 46"/>
                <a:gd name="T10" fmla="*/ 2 w 77"/>
                <a:gd name="T11" fmla="*/ 14 h 46"/>
                <a:gd name="T12" fmla="*/ 1 w 77"/>
                <a:gd name="T13" fmla="*/ 15 h 46"/>
                <a:gd name="T14" fmla="*/ 0 w 77"/>
                <a:gd name="T15" fmla="*/ 19 h 46"/>
                <a:gd name="T16" fmla="*/ 69 w 77"/>
                <a:gd name="T17" fmla="*/ 1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46"/>
                <a:gd name="T29" fmla="*/ 77 w 7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46">
                  <a:moveTo>
                    <a:pt x="69" y="16"/>
                  </a:moveTo>
                  <a:cubicBezTo>
                    <a:pt x="73" y="12"/>
                    <a:pt x="76" y="8"/>
                    <a:pt x="77" y="4"/>
                  </a:cubicBezTo>
                  <a:cubicBezTo>
                    <a:pt x="76" y="4"/>
                    <a:pt x="75" y="4"/>
                    <a:pt x="74" y="4"/>
                  </a:cubicBezTo>
                  <a:cubicBezTo>
                    <a:pt x="67" y="2"/>
                    <a:pt x="62" y="0"/>
                    <a:pt x="58" y="0"/>
                  </a:cubicBezTo>
                  <a:cubicBezTo>
                    <a:pt x="48" y="0"/>
                    <a:pt x="42" y="4"/>
                    <a:pt x="33" y="6"/>
                  </a:cubicBezTo>
                  <a:cubicBezTo>
                    <a:pt x="25" y="7"/>
                    <a:pt x="9" y="11"/>
                    <a:pt x="2" y="14"/>
                  </a:cubicBezTo>
                  <a:cubicBezTo>
                    <a:pt x="2" y="14"/>
                    <a:pt x="1" y="15"/>
                    <a:pt x="1" y="15"/>
                  </a:cubicBezTo>
                  <a:cubicBezTo>
                    <a:pt x="0" y="19"/>
                    <a:pt x="0" y="19"/>
                    <a:pt x="0" y="19"/>
                  </a:cubicBezTo>
                  <a:cubicBezTo>
                    <a:pt x="13" y="46"/>
                    <a:pt x="55" y="34"/>
                    <a:pt x="69" y="16"/>
                  </a:cubicBezTo>
                  <a:close/>
                </a:path>
              </a:pathLst>
            </a:custGeom>
            <a:solidFill>
              <a:srgbClr val="AA3952"/>
            </a:solidFill>
            <a:ln w="9525">
              <a:noFill/>
              <a:round/>
              <a:headEnd/>
              <a:tailEnd/>
            </a:ln>
          </p:spPr>
          <p:txBody>
            <a:bodyPr/>
            <a:lstStyle/>
            <a:p>
              <a:endParaRPr lang="hu-HU"/>
            </a:p>
          </p:txBody>
        </p:sp>
        <p:sp>
          <p:nvSpPr>
            <p:cNvPr id="36920" name="Freeform 478"/>
            <p:cNvSpPr>
              <a:spLocks/>
            </p:cNvSpPr>
            <p:nvPr/>
          </p:nvSpPr>
          <p:spPr bwMode="auto">
            <a:xfrm>
              <a:off x="624" y="1895"/>
              <a:ext cx="79" cy="32"/>
            </a:xfrm>
            <a:custGeom>
              <a:avLst/>
              <a:gdLst>
                <a:gd name="T0" fmla="*/ 61 w 63"/>
                <a:gd name="T1" fmla="*/ 18 h 24"/>
                <a:gd name="T2" fmla="*/ 63 w 63"/>
                <a:gd name="T3" fmla="*/ 17 h 24"/>
                <a:gd name="T4" fmla="*/ 33 w 63"/>
                <a:gd name="T5" fmla="*/ 2 h 24"/>
                <a:gd name="T6" fmla="*/ 0 w 63"/>
                <a:gd name="T7" fmla="*/ 5 h 24"/>
                <a:gd name="T8" fmla="*/ 29 w 63"/>
                <a:gd name="T9" fmla="*/ 20 h 24"/>
                <a:gd name="T10" fmla="*/ 61 w 63"/>
                <a:gd name="T11" fmla="*/ 18 h 24"/>
                <a:gd name="T12" fmla="*/ 0 60000 65536"/>
                <a:gd name="T13" fmla="*/ 0 60000 65536"/>
                <a:gd name="T14" fmla="*/ 0 60000 65536"/>
                <a:gd name="T15" fmla="*/ 0 60000 65536"/>
                <a:gd name="T16" fmla="*/ 0 60000 65536"/>
                <a:gd name="T17" fmla="*/ 0 60000 65536"/>
                <a:gd name="T18" fmla="*/ 0 w 63"/>
                <a:gd name="T19" fmla="*/ 0 h 24"/>
                <a:gd name="T20" fmla="*/ 63 w 6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3" h="24">
                  <a:moveTo>
                    <a:pt x="61" y="18"/>
                  </a:moveTo>
                  <a:cubicBezTo>
                    <a:pt x="62" y="18"/>
                    <a:pt x="62" y="17"/>
                    <a:pt x="63" y="17"/>
                  </a:cubicBezTo>
                  <a:cubicBezTo>
                    <a:pt x="56" y="10"/>
                    <a:pt x="46" y="4"/>
                    <a:pt x="33" y="2"/>
                  </a:cubicBezTo>
                  <a:cubicBezTo>
                    <a:pt x="21" y="0"/>
                    <a:pt x="9" y="1"/>
                    <a:pt x="0" y="5"/>
                  </a:cubicBezTo>
                  <a:cubicBezTo>
                    <a:pt x="1" y="12"/>
                    <a:pt x="23" y="18"/>
                    <a:pt x="29" y="20"/>
                  </a:cubicBezTo>
                  <a:cubicBezTo>
                    <a:pt x="38" y="22"/>
                    <a:pt x="52" y="24"/>
                    <a:pt x="61" y="18"/>
                  </a:cubicBezTo>
                  <a:close/>
                </a:path>
              </a:pathLst>
            </a:custGeom>
            <a:solidFill>
              <a:srgbClr val="AA3952"/>
            </a:solidFill>
            <a:ln w="9525">
              <a:noFill/>
              <a:round/>
              <a:headEnd/>
              <a:tailEnd/>
            </a:ln>
          </p:spPr>
          <p:txBody>
            <a:bodyPr/>
            <a:lstStyle/>
            <a:p>
              <a:endParaRPr lang="hu-HU"/>
            </a:p>
          </p:txBody>
        </p:sp>
        <p:sp>
          <p:nvSpPr>
            <p:cNvPr id="36921" name="Freeform 479"/>
            <p:cNvSpPr>
              <a:spLocks/>
            </p:cNvSpPr>
            <p:nvPr/>
          </p:nvSpPr>
          <p:spPr bwMode="auto">
            <a:xfrm>
              <a:off x="869" y="1853"/>
              <a:ext cx="34" cy="48"/>
            </a:xfrm>
            <a:custGeom>
              <a:avLst/>
              <a:gdLst>
                <a:gd name="T0" fmla="*/ 9 w 27"/>
                <a:gd name="T1" fmla="*/ 6 h 36"/>
                <a:gd name="T2" fmla="*/ 5 w 27"/>
                <a:gd name="T3" fmla="*/ 17 h 36"/>
                <a:gd name="T4" fmla="*/ 19 w 27"/>
                <a:gd name="T5" fmla="*/ 35 h 36"/>
                <a:gd name="T6" fmla="*/ 24 w 27"/>
                <a:gd name="T7" fmla="*/ 22 h 36"/>
                <a:gd name="T8" fmla="*/ 9 w 27"/>
                <a:gd name="T9" fmla="*/ 7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9" y="6"/>
                  </a:moveTo>
                  <a:cubicBezTo>
                    <a:pt x="0" y="0"/>
                    <a:pt x="3" y="12"/>
                    <a:pt x="5" y="17"/>
                  </a:cubicBezTo>
                  <a:cubicBezTo>
                    <a:pt x="7" y="22"/>
                    <a:pt x="13" y="34"/>
                    <a:pt x="19" y="35"/>
                  </a:cubicBezTo>
                  <a:cubicBezTo>
                    <a:pt x="27" y="36"/>
                    <a:pt x="26" y="27"/>
                    <a:pt x="24" y="22"/>
                  </a:cubicBezTo>
                  <a:cubicBezTo>
                    <a:pt x="21" y="14"/>
                    <a:pt x="16" y="9"/>
                    <a:pt x="9" y="7"/>
                  </a:cubicBezTo>
                </a:path>
              </a:pathLst>
            </a:custGeom>
            <a:solidFill>
              <a:srgbClr val="AA3952"/>
            </a:solidFill>
            <a:ln w="9525">
              <a:noFill/>
              <a:round/>
              <a:headEnd/>
              <a:tailEnd/>
            </a:ln>
          </p:spPr>
          <p:txBody>
            <a:bodyPr/>
            <a:lstStyle/>
            <a:p>
              <a:endParaRPr lang="hu-HU"/>
            </a:p>
          </p:txBody>
        </p:sp>
        <p:sp>
          <p:nvSpPr>
            <p:cNvPr id="36922" name="Freeform 480"/>
            <p:cNvSpPr>
              <a:spLocks/>
            </p:cNvSpPr>
            <p:nvPr/>
          </p:nvSpPr>
          <p:spPr bwMode="auto">
            <a:xfrm>
              <a:off x="893" y="1908"/>
              <a:ext cx="41" cy="41"/>
            </a:xfrm>
            <a:custGeom>
              <a:avLst/>
              <a:gdLst>
                <a:gd name="T0" fmla="*/ 18 w 33"/>
                <a:gd name="T1" fmla="*/ 6 h 31"/>
                <a:gd name="T2" fmla="*/ 23 w 33"/>
                <a:gd name="T3" fmla="*/ 29 h 31"/>
                <a:gd name="T4" fmla="*/ 31 w 33"/>
                <a:gd name="T5" fmla="*/ 19 h 31"/>
                <a:gd name="T6" fmla="*/ 19 w 33"/>
                <a:gd name="T7" fmla="*/ 4 h 31"/>
                <a:gd name="T8" fmla="*/ 0 60000 65536"/>
                <a:gd name="T9" fmla="*/ 0 60000 65536"/>
                <a:gd name="T10" fmla="*/ 0 60000 65536"/>
                <a:gd name="T11" fmla="*/ 0 60000 65536"/>
                <a:gd name="T12" fmla="*/ 0 w 33"/>
                <a:gd name="T13" fmla="*/ 0 h 31"/>
                <a:gd name="T14" fmla="*/ 33 w 33"/>
                <a:gd name="T15" fmla="*/ 31 h 31"/>
              </a:gdLst>
              <a:ahLst/>
              <a:cxnLst>
                <a:cxn ang="T8">
                  <a:pos x="T0" y="T1"/>
                </a:cxn>
                <a:cxn ang="T9">
                  <a:pos x="T2" y="T3"/>
                </a:cxn>
                <a:cxn ang="T10">
                  <a:pos x="T4" y="T5"/>
                </a:cxn>
                <a:cxn ang="T11">
                  <a:pos x="T6" y="T7"/>
                </a:cxn>
              </a:cxnLst>
              <a:rect l="T12" t="T13" r="T14" b="T15"/>
              <a:pathLst>
                <a:path w="33" h="31">
                  <a:moveTo>
                    <a:pt x="18" y="6"/>
                  </a:moveTo>
                  <a:cubicBezTo>
                    <a:pt x="0" y="0"/>
                    <a:pt x="14" y="27"/>
                    <a:pt x="23" y="29"/>
                  </a:cubicBezTo>
                  <a:cubicBezTo>
                    <a:pt x="31" y="31"/>
                    <a:pt x="33" y="25"/>
                    <a:pt x="31" y="19"/>
                  </a:cubicBezTo>
                  <a:cubicBezTo>
                    <a:pt x="29" y="12"/>
                    <a:pt x="25" y="7"/>
                    <a:pt x="19" y="4"/>
                  </a:cubicBezTo>
                </a:path>
              </a:pathLst>
            </a:custGeom>
            <a:solidFill>
              <a:srgbClr val="AA3952"/>
            </a:solidFill>
            <a:ln w="9525">
              <a:noFill/>
              <a:round/>
              <a:headEnd/>
              <a:tailEnd/>
            </a:ln>
          </p:spPr>
          <p:txBody>
            <a:bodyPr/>
            <a:lstStyle/>
            <a:p>
              <a:endParaRPr lang="hu-HU"/>
            </a:p>
          </p:txBody>
        </p:sp>
        <p:sp>
          <p:nvSpPr>
            <p:cNvPr id="36923" name="Freeform 481"/>
            <p:cNvSpPr>
              <a:spLocks/>
            </p:cNvSpPr>
            <p:nvPr/>
          </p:nvSpPr>
          <p:spPr bwMode="auto">
            <a:xfrm>
              <a:off x="595" y="1717"/>
              <a:ext cx="53" cy="174"/>
            </a:xfrm>
            <a:custGeom>
              <a:avLst/>
              <a:gdLst>
                <a:gd name="T0" fmla="*/ 32 w 42"/>
                <a:gd name="T1" fmla="*/ 0 h 130"/>
                <a:gd name="T2" fmla="*/ 21 w 42"/>
                <a:gd name="T3" fmla="*/ 64 h 130"/>
                <a:gd name="T4" fmla="*/ 0 w 42"/>
                <a:gd name="T5" fmla="*/ 130 h 130"/>
                <a:gd name="T6" fmla="*/ 34 w 42"/>
                <a:gd name="T7" fmla="*/ 48 h 130"/>
                <a:gd name="T8" fmla="*/ 32 w 42"/>
                <a:gd name="T9" fmla="*/ 0 h 130"/>
                <a:gd name="T10" fmla="*/ 0 60000 65536"/>
                <a:gd name="T11" fmla="*/ 0 60000 65536"/>
                <a:gd name="T12" fmla="*/ 0 60000 65536"/>
                <a:gd name="T13" fmla="*/ 0 60000 65536"/>
                <a:gd name="T14" fmla="*/ 0 60000 65536"/>
                <a:gd name="T15" fmla="*/ 0 w 42"/>
                <a:gd name="T16" fmla="*/ 0 h 130"/>
                <a:gd name="T17" fmla="*/ 42 w 42"/>
                <a:gd name="T18" fmla="*/ 130 h 130"/>
              </a:gdLst>
              <a:ahLst/>
              <a:cxnLst>
                <a:cxn ang="T10">
                  <a:pos x="T0" y="T1"/>
                </a:cxn>
                <a:cxn ang="T11">
                  <a:pos x="T2" y="T3"/>
                </a:cxn>
                <a:cxn ang="T12">
                  <a:pos x="T4" y="T5"/>
                </a:cxn>
                <a:cxn ang="T13">
                  <a:pos x="T6" y="T7"/>
                </a:cxn>
                <a:cxn ang="T14">
                  <a:pos x="T8" y="T9"/>
                </a:cxn>
              </a:cxnLst>
              <a:rect l="T15" t="T16" r="T17" b="T18"/>
              <a:pathLst>
                <a:path w="42" h="130">
                  <a:moveTo>
                    <a:pt x="32" y="0"/>
                  </a:moveTo>
                  <a:cubicBezTo>
                    <a:pt x="40" y="16"/>
                    <a:pt x="32" y="36"/>
                    <a:pt x="21" y="64"/>
                  </a:cubicBezTo>
                  <a:cubicBezTo>
                    <a:pt x="12" y="88"/>
                    <a:pt x="1" y="118"/>
                    <a:pt x="0" y="130"/>
                  </a:cubicBezTo>
                  <a:cubicBezTo>
                    <a:pt x="10" y="94"/>
                    <a:pt x="29" y="67"/>
                    <a:pt x="34" y="48"/>
                  </a:cubicBezTo>
                  <a:cubicBezTo>
                    <a:pt x="39" y="28"/>
                    <a:pt x="42" y="11"/>
                    <a:pt x="32" y="0"/>
                  </a:cubicBezTo>
                  <a:close/>
                </a:path>
              </a:pathLst>
            </a:custGeom>
            <a:solidFill>
              <a:srgbClr val="FFFFFF"/>
            </a:solidFill>
            <a:ln w="9525">
              <a:noFill/>
              <a:round/>
              <a:headEnd/>
              <a:tailEnd/>
            </a:ln>
          </p:spPr>
          <p:txBody>
            <a:bodyPr/>
            <a:lstStyle/>
            <a:p>
              <a:endParaRPr lang="hu-HU"/>
            </a:p>
          </p:txBody>
        </p:sp>
        <p:sp>
          <p:nvSpPr>
            <p:cNvPr id="36924" name="Line 482"/>
            <p:cNvSpPr>
              <a:spLocks noChangeShapeType="1"/>
            </p:cNvSpPr>
            <p:nvPr/>
          </p:nvSpPr>
          <p:spPr bwMode="auto">
            <a:xfrm>
              <a:off x="614" y="1736"/>
              <a:ext cx="6" cy="36"/>
            </a:xfrm>
            <a:prstGeom prst="line">
              <a:avLst/>
            </a:prstGeom>
            <a:noFill/>
            <a:ln w="7938">
              <a:solidFill>
                <a:srgbClr val="EC6245"/>
              </a:solidFill>
              <a:miter lim="800000"/>
              <a:headEnd/>
              <a:tailEnd/>
            </a:ln>
          </p:spPr>
          <p:txBody>
            <a:bodyPr/>
            <a:lstStyle/>
            <a:p>
              <a:endParaRPr lang="hu-HU"/>
            </a:p>
          </p:txBody>
        </p:sp>
        <p:sp>
          <p:nvSpPr>
            <p:cNvPr id="36925" name="Freeform 483"/>
            <p:cNvSpPr>
              <a:spLocks/>
            </p:cNvSpPr>
            <p:nvPr/>
          </p:nvSpPr>
          <p:spPr bwMode="auto">
            <a:xfrm>
              <a:off x="651" y="1599"/>
              <a:ext cx="42" cy="17"/>
            </a:xfrm>
            <a:custGeom>
              <a:avLst/>
              <a:gdLst>
                <a:gd name="T0" fmla="*/ 0 w 33"/>
                <a:gd name="T1" fmla="*/ 6 h 13"/>
                <a:gd name="T2" fmla="*/ 33 w 33"/>
                <a:gd name="T3" fmla="*/ 11 h 13"/>
                <a:gd name="T4" fmla="*/ 1 w 33"/>
                <a:gd name="T5" fmla="*/ 6 h 13"/>
                <a:gd name="T6" fmla="*/ 0 60000 65536"/>
                <a:gd name="T7" fmla="*/ 0 60000 65536"/>
                <a:gd name="T8" fmla="*/ 0 60000 65536"/>
                <a:gd name="T9" fmla="*/ 0 w 33"/>
                <a:gd name="T10" fmla="*/ 0 h 13"/>
                <a:gd name="T11" fmla="*/ 33 w 33"/>
                <a:gd name="T12" fmla="*/ 13 h 13"/>
              </a:gdLst>
              <a:ahLst/>
              <a:cxnLst>
                <a:cxn ang="T6">
                  <a:pos x="T0" y="T1"/>
                </a:cxn>
                <a:cxn ang="T7">
                  <a:pos x="T2" y="T3"/>
                </a:cxn>
                <a:cxn ang="T8">
                  <a:pos x="T4" y="T5"/>
                </a:cxn>
              </a:cxnLst>
              <a:rect l="T9" t="T10" r="T11" b="T12"/>
              <a:pathLst>
                <a:path w="33" h="13">
                  <a:moveTo>
                    <a:pt x="0" y="6"/>
                  </a:moveTo>
                  <a:cubicBezTo>
                    <a:pt x="12" y="2"/>
                    <a:pt x="24" y="0"/>
                    <a:pt x="33" y="11"/>
                  </a:cubicBezTo>
                  <a:cubicBezTo>
                    <a:pt x="23" y="13"/>
                    <a:pt x="11" y="9"/>
                    <a:pt x="1" y="6"/>
                  </a:cubicBezTo>
                </a:path>
              </a:pathLst>
            </a:custGeom>
            <a:solidFill>
              <a:srgbClr val="FFFFFF"/>
            </a:solidFill>
            <a:ln w="9525">
              <a:noFill/>
              <a:round/>
              <a:headEnd/>
              <a:tailEnd/>
            </a:ln>
          </p:spPr>
          <p:txBody>
            <a:bodyPr/>
            <a:lstStyle/>
            <a:p>
              <a:endParaRPr lang="hu-HU"/>
            </a:p>
          </p:txBody>
        </p:sp>
        <p:sp>
          <p:nvSpPr>
            <p:cNvPr id="36926" name="Freeform 484"/>
            <p:cNvSpPr>
              <a:spLocks/>
            </p:cNvSpPr>
            <p:nvPr/>
          </p:nvSpPr>
          <p:spPr bwMode="auto">
            <a:xfrm>
              <a:off x="620" y="1740"/>
              <a:ext cx="8" cy="25"/>
            </a:xfrm>
            <a:custGeom>
              <a:avLst/>
              <a:gdLst>
                <a:gd name="T0" fmla="*/ 0 w 6"/>
                <a:gd name="T1" fmla="*/ 1 h 19"/>
                <a:gd name="T2" fmla="*/ 1 w 6"/>
                <a:gd name="T3" fmla="*/ 7 h 19"/>
                <a:gd name="T4" fmla="*/ 2 w 6"/>
                <a:gd name="T5" fmla="*/ 11 h 19"/>
                <a:gd name="T6" fmla="*/ 4 w 6"/>
                <a:gd name="T7" fmla="*/ 19 h 19"/>
                <a:gd name="T8" fmla="*/ 6 w 6"/>
                <a:gd name="T9" fmla="*/ 14 h 19"/>
                <a:gd name="T10" fmla="*/ 6 w 6"/>
                <a:gd name="T11" fmla="*/ 8 h 19"/>
                <a:gd name="T12" fmla="*/ 0 w 6"/>
                <a:gd name="T13" fmla="*/ 0 h 19"/>
                <a:gd name="T14" fmla="*/ 0 60000 65536"/>
                <a:gd name="T15" fmla="*/ 0 60000 65536"/>
                <a:gd name="T16" fmla="*/ 0 60000 65536"/>
                <a:gd name="T17" fmla="*/ 0 60000 65536"/>
                <a:gd name="T18" fmla="*/ 0 60000 65536"/>
                <a:gd name="T19" fmla="*/ 0 60000 65536"/>
                <a:gd name="T20" fmla="*/ 0 60000 65536"/>
                <a:gd name="T21" fmla="*/ 0 w 6"/>
                <a:gd name="T22" fmla="*/ 0 h 19"/>
                <a:gd name="T23" fmla="*/ 6 w 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9">
                  <a:moveTo>
                    <a:pt x="0" y="1"/>
                  </a:moveTo>
                  <a:cubicBezTo>
                    <a:pt x="1" y="2"/>
                    <a:pt x="1" y="5"/>
                    <a:pt x="1" y="7"/>
                  </a:cubicBezTo>
                  <a:cubicBezTo>
                    <a:pt x="1" y="8"/>
                    <a:pt x="2" y="10"/>
                    <a:pt x="2" y="11"/>
                  </a:cubicBezTo>
                  <a:cubicBezTo>
                    <a:pt x="3" y="14"/>
                    <a:pt x="3" y="17"/>
                    <a:pt x="4" y="19"/>
                  </a:cubicBezTo>
                  <a:cubicBezTo>
                    <a:pt x="5" y="18"/>
                    <a:pt x="5" y="15"/>
                    <a:pt x="6" y="14"/>
                  </a:cubicBezTo>
                  <a:cubicBezTo>
                    <a:pt x="6" y="12"/>
                    <a:pt x="6" y="10"/>
                    <a:pt x="6" y="8"/>
                  </a:cubicBezTo>
                  <a:cubicBezTo>
                    <a:pt x="5" y="4"/>
                    <a:pt x="3" y="2"/>
                    <a:pt x="0" y="0"/>
                  </a:cubicBezTo>
                </a:path>
              </a:pathLst>
            </a:custGeom>
            <a:solidFill>
              <a:srgbClr val="FFFFFF"/>
            </a:solidFill>
            <a:ln w="9525">
              <a:noFill/>
              <a:round/>
              <a:headEnd/>
              <a:tailEnd/>
            </a:ln>
          </p:spPr>
          <p:txBody>
            <a:bodyPr/>
            <a:lstStyle/>
            <a:p>
              <a:endParaRPr lang="hu-HU"/>
            </a:p>
          </p:txBody>
        </p:sp>
        <p:sp>
          <p:nvSpPr>
            <p:cNvPr id="36927" name="Freeform 485"/>
            <p:cNvSpPr>
              <a:spLocks/>
            </p:cNvSpPr>
            <p:nvPr/>
          </p:nvSpPr>
          <p:spPr bwMode="auto">
            <a:xfrm>
              <a:off x="695" y="2020"/>
              <a:ext cx="105" cy="379"/>
            </a:xfrm>
            <a:custGeom>
              <a:avLst/>
              <a:gdLst>
                <a:gd name="T0" fmla="*/ 6 w 84"/>
                <a:gd name="T1" fmla="*/ 59 h 284"/>
                <a:gd name="T2" fmla="*/ 13 w 84"/>
                <a:gd name="T3" fmla="*/ 83 h 284"/>
                <a:gd name="T4" fmla="*/ 15 w 84"/>
                <a:gd name="T5" fmla="*/ 95 h 284"/>
                <a:gd name="T6" fmla="*/ 17 w 84"/>
                <a:gd name="T7" fmla="*/ 117 h 284"/>
                <a:gd name="T8" fmla="*/ 21 w 84"/>
                <a:gd name="T9" fmla="*/ 154 h 284"/>
                <a:gd name="T10" fmla="*/ 28 w 84"/>
                <a:gd name="T11" fmla="*/ 170 h 284"/>
                <a:gd name="T12" fmla="*/ 34 w 84"/>
                <a:gd name="T13" fmla="*/ 184 h 284"/>
                <a:gd name="T14" fmla="*/ 39 w 84"/>
                <a:gd name="T15" fmla="*/ 197 h 284"/>
                <a:gd name="T16" fmla="*/ 57 w 84"/>
                <a:gd name="T17" fmla="*/ 235 h 284"/>
                <a:gd name="T18" fmla="*/ 67 w 84"/>
                <a:gd name="T19" fmla="*/ 252 h 284"/>
                <a:gd name="T20" fmla="*/ 75 w 84"/>
                <a:gd name="T21" fmla="*/ 264 h 284"/>
                <a:gd name="T22" fmla="*/ 80 w 84"/>
                <a:gd name="T23" fmla="*/ 274 h 284"/>
                <a:gd name="T24" fmla="*/ 84 w 84"/>
                <a:gd name="T25" fmla="*/ 284 h 284"/>
                <a:gd name="T26" fmla="*/ 84 w 84"/>
                <a:gd name="T27" fmla="*/ 273 h 284"/>
                <a:gd name="T28" fmla="*/ 77 w 84"/>
                <a:gd name="T29" fmla="*/ 262 h 284"/>
                <a:gd name="T30" fmla="*/ 70 w 84"/>
                <a:gd name="T31" fmla="*/ 250 h 284"/>
                <a:gd name="T32" fmla="*/ 60 w 84"/>
                <a:gd name="T33" fmla="*/ 233 h 284"/>
                <a:gd name="T34" fmla="*/ 43 w 84"/>
                <a:gd name="T35" fmla="*/ 196 h 284"/>
                <a:gd name="T36" fmla="*/ 37 w 84"/>
                <a:gd name="T37" fmla="*/ 183 h 284"/>
                <a:gd name="T38" fmla="*/ 31 w 84"/>
                <a:gd name="T39" fmla="*/ 168 h 284"/>
                <a:gd name="T40" fmla="*/ 25 w 84"/>
                <a:gd name="T41" fmla="*/ 153 h 284"/>
                <a:gd name="T42" fmla="*/ 20 w 84"/>
                <a:gd name="T43" fmla="*/ 117 h 284"/>
                <a:gd name="T44" fmla="*/ 19 w 84"/>
                <a:gd name="T45" fmla="*/ 94 h 284"/>
                <a:gd name="T46" fmla="*/ 16 w 84"/>
                <a:gd name="T47" fmla="*/ 83 h 284"/>
                <a:gd name="T48" fmla="*/ 9 w 84"/>
                <a:gd name="T49" fmla="*/ 58 h 284"/>
                <a:gd name="T50" fmla="*/ 4 w 84"/>
                <a:gd name="T51" fmla="*/ 0 h 284"/>
                <a:gd name="T52" fmla="*/ 4 w 84"/>
                <a:gd name="T53" fmla="*/ 0 h 284"/>
                <a:gd name="T54" fmla="*/ 6 w 84"/>
                <a:gd name="T55" fmla="*/ 59 h 2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4"/>
                <a:gd name="T85" fmla="*/ 0 h 284"/>
                <a:gd name="T86" fmla="*/ 84 w 84"/>
                <a:gd name="T87" fmla="*/ 284 h 2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4" h="284">
                  <a:moveTo>
                    <a:pt x="6" y="59"/>
                  </a:moveTo>
                  <a:cubicBezTo>
                    <a:pt x="10" y="69"/>
                    <a:pt x="11" y="76"/>
                    <a:pt x="13" y="83"/>
                  </a:cubicBezTo>
                  <a:cubicBezTo>
                    <a:pt x="15" y="95"/>
                    <a:pt x="15" y="95"/>
                    <a:pt x="15" y="95"/>
                  </a:cubicBezTo>
                  <a:cubicBezTo>
                    <a:pt x="16" y="99"/>
                    <a:pt x="16" y="108"/>
                    <a:pt x="17" y="117"/>
                  </a:cubicBezTo>
                  <a:cubicBezTo>
                    <a:pt x="17" y="130"/>
                    <a:pt x="18" y="145"/>
                    <a:pt x="21" y="154"/>
                  </a:cubicBezTo>
                  <a:cubicBezTo>
                    <a:pt x="28" y="170"/>
                    <a:pt x="28" y="170"/>
                    <a:pt x="28" y="170"/>
                  </a:cubicBezTo>
                  <a:cubicBezTo>
                    <a:pt x="34" y="184"/>
                    <a:pt x="34" y="184"/>
                    <a:pt x="34" y="184"/>
                  </a:cubicBezTo>
                  <a:cubicBezTo>
                    <a:pt x="39" y="197"/>
                    <a:pt x="39" y="197"/>
                    <a:pt x="39" y="197"/>
                  </a:cubicBezTo>
                  <a:cubicBezTo>
                    <a:pt x="44" y="209"/>
                    <a:pt x="50" y="226"/>
                    <a:pt x="57" y="235"/>
                  </a:cubicBezTo>
                  <a:cubicBezTo>
                    <a:pt x="62" y="241"/>
                    <a:pt x="65" y="247"/>
                    <a:pt x="67" y="252"/>
                  </a:cubicBezTo>
                  <a:cubicBezTo>
                    <a:pt x="69" y="257"/>
                    <a:pt x="71" y="261"/>
                    <a:pt x="75" y="264"/>
                  </a:cubicBezTo>
                  <a:cubicBezTo>
                    <a:pt x="78" y="268"/>
                    <a:pt x="79" y="271"/>
                    <a:pt x="80" y="274"/>
                  </a:cubicBezTo>
                  <a:cubicBezTo>
                    <a:pt x="81" y="277"/>
                    <a:pt x="81" y="281"/>
                    <a:pt x="84" y="284"/>
                  </a:cubicBezTo>
                  <a:cubicBezTo>
                    <a:pt x="84" y="284"/>
                    <a:pt x="84" y="276"/>
                    <a:pt x="84" y="273"/>
                  </a:cubicBezTo>
                  <a:cubicBezTo>
                    <a:pt x="83" y="270"/>
                    <a:pt x="82" y="266"/>
                    <a:pt x="77" y="262"/>
                  </a:cubicBezTo>
                  <a:cubicBezTo>
                    <a:pt x="74" y="258"/>
                    <a:pt x="72" y="255"/>
                    <a:pt x="70" y="250"/>
                  </a:cubicBezTo>
                  <a:cubicBezTo>
                    <a:pt x="68" y="245"/>
                    <a:pt x="65" y="239"/>
                    <a:pt x="60" y="233"/>
                  </a:cubicBezTo>
                  <a:cubicBezTo>
                    <a:pt x="53" y="224"/>
                    <a:pt x="47" y="208"/>
                    <a:pt x="43" y="196"/>
                  </a:cubicBezTo>
                  <a:cubicBezTo>
                    <a:pt x="37" y="183"/>
                    <a:pt x="37" y="183"/>
                    <a:pt x="37" y="183"/>
                  </a:cubicBezTo>
                  <a:cubicBezTo>
                    <a:pt x="31" y="168"/>
                    <a:pt x="31" y="168"/>
                    <a:pt x="31" y="168"/>
                  </a:cubicBezTo>
                  <a:cubicBezTo>
                    <a:pt x="25" y="153"/>
                    <a:pt x="25" y="153"/>
                    <a:pt x="25" y="153"/>
                  </a:cubicBezTo>
                  <a:cubicBezTo>
                    <a:pt x="21" y="144"/>
                    <a:pt x="21" y="130"/>
                    <a:pt x="20" y="117"/>
                  </a:cubicBezTo>
                  <a:cubicBezTo>
                    <a:pt x="20" y="107"/>
                    <a:pt x="20" y="99"/>
                    <a:pt x="19" y="94"/>
                  </a:cubicBezTo>
                  <a:cubicBezTo>
                    <a:pt x="16" y="83"/>
                    <a:pt x="16" y="83"/>
                    <a:pt x="16" y="83"/>
                  </a:cubicBezTo>
                  <a:cubicBezTo>
                    <a:pt x="15" y="75"/>
                    <a:pt x="13" y="68"/>
                    <a:pt x="9" y="58"/>
                  </a:cubicBezTo>
                  <a:cubicBezTo>
                    <a:pt x="3" y="44"/>
                    <a:pt x="4" y="10"/>
                    <a:pt x="4" y="0"/>
                  </a:cubicBezTo>
                  <a:cubicBezTo>
                    <a:pt x="4" y="0"/>
                    <a:pt x="4" y="0"/>
                    <a:pt x="4" y="0"/>
                  </a:cubicBezTo>
                  <a:cubicBezTo>
                    <a:pt x="4" y="13"/>
                    <a:pt x="0" y="45"/>
                    <a:pt x="6" y="59"/>
                  </a:cubicBezTo>
                  <a:close/>
                </a:path>
              </a:pathLst>
            </a:custGeom>
            <a:solidFill>
              <a:srgbClr val="FFFFFF"/>
            </a:solidFill>
            <a:ln w="9525">
              <a:noFill/>
              <a:round/>
              <a:headEnd/>
              <a:tailEnd/>
            </a:ln>
          </p:spPr>
          <p:txBody>
            <a:bodyPr/>
            <a:lstStyle/>
            <a:p>
              <a:endParaRPr lang="hu-HU"/>
            </a:p>
          </p:txBody>
        </p:sp>
        <p:sp>
          <p:nvSpPr>
            <p:cNvPr id="36928" name="Freeform 486"/>
            <p:cNvSpPr>
              <a:spLocks/>
            </p:cNvSpPr>
            <p:nvPr/>
          </p:nvSpPr>
          <p:spPr bwMode="auto">
            <a:xfrm>
              <a:off x="655" y="1615"/>
              <a:ext cx="270" cy="16"/>
            </a:xfrm>
            <a:custGeom>
              <a:avLst/>
              <a:gdLst>
                <a:gd name="T0" fmla="*/ 10 w 216"/>
                <a:gd name="T1" fmla="*/ 6 h 12"/>
                <a:gd name="T2" fmla="*/ 102 w 216"/>
                <a:gd name="T3" fmla="*/ 3 h 12"/>
                <a:gd name="T4" fmla="*/ 216 w 216"/>
                <a:gd name="T5" fmla="*/ 6 h 12"/>
                <a:gd name="T6" fmla="*/ 94 w 216"/>
                <a:gd name="T7" fmla="*/ 10 h 12"/>
                <a:gd name="T8" fmla="*/ 10 w 216"/>
                <a:gd name="T9" fmla="*/ 6 h 12"/>
                <a:gd name="T10" fmla="*/ 0 60000 65536"/>
                <a:gd name="T11" fmla="*/ 0 60000 65536"/>
                <a:gd name="T12" fmla="*/ 0 60000 65536"/>
                <a:gd name="T13" fmla="*/ 0 60000 65536"/>
                <a:gd name="T14" fmla="*/ 0 60000 65536"/>
                <a:gd name="T15" fmla="*/ 0 w 216"/>
                <a:gd name="T16" fmla="*/ 0 h 12"/>
                <a:gd name="T17" fmla="*/ 216 w 216"/>
                <a:gd name="T18" fmla="*/ 12 h 12"/>
              </a:gdLst>
              <a:ahLst/>
              <a:cxnLst>
                <a:cxn ang="T10">
                  <a:pos x="T0" y="T1"/>
                </a:cxn>
                <a:cxn ang="T11">
                  <a:pos x="T2" y="T3"/>
                </a:cxn>
                <a:cxn ang="T12">
                  <a:pos x="T4" y="T5"/>
                </a:cxn>
                <a:cxn ang="T13">
                  <a:pos x="T6" y="T7"/>
                </a:cxn>
                <a:cxn ang="T14">
                  <a:pos x="T8" y="T9"/>
                </a:cxn>
              </a:cxnLst>
              <a:rect l="T15" t="T16" r="T17" b="T18"/>
              <a:pathLst>
                <a:path w="216" h="12">
                  <a:moveTo>
                    <a:pt x="10" y="6"/>
                  </a:moveTo>
                  <a:cubicBezTo>
                    <a:pt x="0" y="3"/>
                    <a:pt x="57" y="6"/>
                    <a:pt x="102" y="3"/>
                  </a:cubicBezTo>
                  <a:cubicBezTo>
                    <a:pt x="147" y="0"/>
                    <a:pt x="184" y="6"/>
                    <a:pt x="216" y="6"/>
                  </a:cubicBezTo>
                  <a:cubicBezTo>
                    <a:pt x="193" y="8"/>
                    <a:pt x="122" y="8"/>
                    <a:pt x="94" y="10"/>
                  </a:cubicBezTo>
                  <a:cubicBezTo>
                    <a:pt x="66" y="12"/>
                    <a:pt x="17" y="8"/>
                    <a:pt x="10" y="6"/>
                  </a:cubicBezTo>
                  <a:close/>
                </a:path>
              </a:pathLst>
            </a:custGeom>
            <a:solidFill>
              <a:srgbClr val="FFFFFF"/>
            </a:solidFill>
            <a:ln w="9525">
              <a:noFill/>
              <a:round/>
              <a:headEnd/>
              <a:tailEnd/>
            </a:ln>
          </p:spPr>
          <p:txBody>
            <a:bodyPr/>
            <a:lstStyle/>
            <a:p>
              <a:endParaRPr lang="hu-HU"/>
            </a:p>
          </p:txBody>
        </p:sp>
        <p:sp>
          <p:nvSpPr>
            <p:cNvPr id="36929" name="Freeform 487"/>
            <p:cNvSpPr>
              <a:spLocks/>
            </p:cNvSpPr>
            <p:nvPr/>
          </p:nvSpPr>
          <p:spPr bwMode="auto">
            <a:xfrm>
              <a:off x="456" y="1473"/>
              <a:ext cx="112" cy="252"/>
            </a:xfrm>
            <a:custGeom>
              <a:avLst/>
              <a:gdLst>
                <a:gd name="T0" fmla="*/ 88 w 89"/>
                <a:gd name="T1" fmla="*/ 9 h 189"/>
                <a:gd name="T2" fmla="*/ 85 w 89"/>
                <a:gd name="T3" fmla="*/ 11 h 189"/>
                <a:gd name="T4" fmla="*/ 76 w 89"/>
                <a:gd name="T5" fmla="*/ 25 h 189"/>
                <a:gd name="T6" fmla="*/ 4 w 89"/>
                <a:gd name="T7" fmla="*/ 189 h 189"/>
                <a:gd name="T8" fmla="*/ 7 w 89"/>
                <a:gd name="T9" fmla="*/ 144 h 189"/>
                <a:gd name="T10" fmla="*/ 41 w 89"/>
                <a:gd name="T11" fmla="*/ 65 h 189"/>
                <a:gd name="T12" fmla="*/ 81 w 89"/>
                <a:gd name="T13" fmla="*/ 24 h 189"/>
                <a:gd name="T14" fmla="*/ 88 w 89"/>
                <a:gd name="T15" fmla="*/ 9 h 189"/>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89"/>
                <a:gd name="T26" fmla="*/ 89 w 89"/>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89">
                  <a:moveTo>
                    <a:pt x="88" y="9"/>
                  </a:moveTo>
                  <a:cubicBezTo>
                    <a:pt x="89" y="0"/>
                    <a:pt x="89" y="2"/>
                    <a:pt x="85" y="11"/>
                  </a:cubicBezTo>
                  <a:cubicBezTo>
                    <a:pt x="83" y="16"/>
                    <a:pt x="81" y="21"/>
                    <a:pt x="76" y="25"/>
                  </a:cubicBezTo>
                  <a:cubicBezTo>
                    <a:pt x="63" y="38"/>
                    <a:pt x="0" y="67"/>
                    <a:pt x="4" y="189"/>
                  </a:cubicBezTo>
                  <a:cubicBezTo>
                    <a:pt x="4" y="175"/>
                    <a:pt x="5" y="158"/>
                    <a:pt x="7" y="144"/>
                  </a:cubicBezTo>
                  <a:cubicBezTo>
                    <a:pt x="13" y="110"/>
                    <a:pt x="27" y="82"/>
                    <a:pt x="41" y="65"/>
                  </a:cubicBezTo>
                  <a:cubicBezTo>
                    <a:pt x="61" y="42"/>
                    <a:pt x="75" y="34"/>
                    <a:pt x="81" y="24"/>
                  </a:cubicBezTo>
                  <a:cubicBezTo>
                    <a:pt x="83" y="21"/>
                    <a:pt x="87" y="15"/>
                    <a:pt x="88" y="9"/>
                  </a:cubicBezTo>
                  <a:close/>
                </a:path>
              </a:pathLst>
            </a:custGeom>
            <a:solidFill>
              <a:srgbClr val="FFFFFF"/>
            </a:solidFill>
            <a:ln w="9525">
              <a:noFill/>
              <a:round/>
              <a:headEnd/>
              <a:tailEnd/>
            </a:ln>
          </p:spPr>
          <p:txBody>
            <a:bodyPr/>
            <a:lstStyle/>
            <a:p>
              <a:endParaRPr lang="hu-HU"/>
            </a:p>
          </p:txBody>
        </p:sp>
        <p:sp>
          <p:nvSpPr>
            <p:cNvPr id="36930" name="Freeform 488"/>
            <p:cNvSpPr>
              <a:spLocks/>
            </p:cNvSpPr>
            <p:nvPr/>
          </p:nvSpPr>
          <p:spPr bwMode="auto">
            <a:xfrm>
              <a:off x="302" y="1592"/>
              <a:ext cx="17" cy="229"/>
            </a:xfrm>
            <a:custGeom>
              <a:avLst/>
              <a:gdLst>
                <a:gd name="T0" fmla="*/ 7 w 13"/>
                <a:gd name="T1" fmla="*/ 0 h 172"/>
                <a:gd name="T2" fmla="*/ 7 w 13"/>
                <a:gd name="T3" fmla="*/ 107 h 172"/>
                <a:gd name="T4" fmla="*/ 0 w 13"/>
                <a:gd name="T5" fmla="*/ 172 h 172"/>
                <a:gd name="T6" fmla="*/ 13 w 13"/>
                <a:gd name="T7" fmla="*/ 104 h 172"/>
                <a:gd name="T8" fmla="*/ 7 w 13"/>
                <a:gd name="T9" fmla="*/ 0 h 172"/>
                <a:gd name="T10" fmla="*/ 0 60000 65536"/>
                <a:gd name="T11" fmla="*/ 0 60000 65536"/>
                <a:gd name="T12" fmla="*/ 0 60000 65536"/>
                <a:gd name="T13" fmla="*/ 0 60000 65536"/>
                <a:gd name="T14" fmla="*/ 0 60000 65536"/>
                <a:gd name="T15" fmla="*/ 0 w 13"/>
                <a:gd name="T16" fmla="*/ 0 h 172"/>
                <a:gd name="T17" fmla="*/ 13 w 13"/>
                <a:gd name="T18" fmla="*/ 172 h 172"/>
              </a:gdLst>
              <a:ahLst/>
              <a:cxnLst>
                <a:cxn ang="T10">
                  <a:pos x="T0" y="T1"/>
                </a:cxn>
                <a:cxn ang="T11">
                  <a:pos x="T2" y="T3"/>
                </a:cxn>
                <a:cxn ang="T12">
                  <a:pos x="T4" y="T5"/>
                </a:cxn>
                <a:cxn ang="T13">
                  <a:pos x="T6" y="T7"/>
                </a:cxn>
                <a:cxn ang="T14">
                  <a:pos x="T8" y="T9"/>
                </a:cxn>
              </a:cxnLst>
              <a:rect l="T15" t="T16" r="T17" b="T18"/>
              <a:pathLst>
                <a:path w="13" h="172">
                  <a:moveTo>
                    <a:pt x="7" y="0"/>
                  </a:moveTo>
                  <a:cubicBezTo>
                    <a:pt x="7" y="23"/>
                    <a:pt x="6" y="77"/>
                    <a:pt x="7" y="107"/>
                  </a:cubicBezTo>
                  <a:cubicBezTo>
                    <a:pt x="9" y="138"/>
                    <a:pt x="4" y="160"/>
                    <a:pt x="0" y="172"/>
                  </a:cubicBezTo>
                  <a:cubicBezTo>
                    <a:pt x="7" y="157"/>
                    <a:pt x="13" y="131"/>
                    <a:pt x="13" y="104"/>
                  </a:cubicBezTo>
                  <a:cubicBezTo>
                    <a:pt x="13" y="78"/>
                    <a:pt x="7" y="0"/>
                    <a:pt x="7" y="0"/>
                  </a:cubicBezTo>
                  <a:close/>
                </a:path>
              </a:pathLst>
            </a:custGeom>
            <a:solidFill>
              <a:srgbClr val="FFFFFF"/>
            </a:solidFill>
            <a:ln w="9525">
              <a:noFill/>
              <a:round/>
              <a:headEnd/>
              <a:tailEnd/>
            </a:ln>
          </p:spPr>
          <p:txBody>
            <a:bodyPr/>
            <a:lstStyle/>
            <a:p>
              <a:endParaRPr lang="hu-HU"/>
            </a:p>
          </p:txBody>
        </p:sp>
        <p:sp>
          <p:nvSpPr>
            <p:cNvPr id="36931" name="Freeform 489"/>
            <p:cNvSpPr>
              <a:spLocks/>
            </p:cNvSpPr>
            <p:nvPr/>
          </p:nvSpPr>
          <p:spPr bwMode="auto">
            <a:xfrm>
              <a:off x="948" y="1792"/>
              <a:ext cx="50" cy="12"/>
            </a:xfrm>
            <a:custGeom>
              <a:avLst/>
              <a:gdLst>
                <a:gd name="T0" fmla="*/ 21 w 40"/>
                <a:gd name="T1" fmla="*/ 4 h 9"/>
                <a:gd name="T2" fmla="*/ 40 w 40"/>
                <a:gd name="T3" fmla="*/ 0 h 9"/>
                <a:gd name="T4" fmla="*/ 0 w 40"/>
                <a:gd name="T5" fmla="*/ 9 h 9"/>
                <a:gd name="T6" fmla="*/ 21 w 40"/>
                <a:gd name="T7" fmla="*/ 4 h 9"/>
                <a:gd name="T8" fmla="*/ 0 60000 65536"/>
                <a:gd name="T9" fmla="*/ 0 60000 65536"/>
                <a:gd name="T10" fmla="*/ 0 60000 65536"/>
                <a:gd name="T11" fmla="*/ 0 60000 65536"/>
                <a:gd name="T12" fmla="*/ 0 w 40"/>
                <a:gd name="T13" fmla="*/ 0 h 9"/>
                <a:gd name="T14" fmla="*/ 40 w 40"/>
                <a:gd name="T15" fmla="*/ 9 h 9"/>
              </a:gdLst>
              <a:ahLst/>
              <a:cxnLst>
                <a:cxn ang="T8">
                  <a:pos x="T0" y="T1"/>
                </a:cxn>
                <a:cxn ang="T9">
                  <a:pos x="T2" y="T3"/>
                </a:cxn>
                <a:cxn ang="T10">
                  <a:pos x="T4" y="T5"/>
                </a:cxn>
                <a:cxn ang="T11">
                  <a:pos x="T6" y="T7"/>
                </a:cxn>
              </a:cxnLst>
              <a:rect l="T12" t="T13" r="T14" b="T15"/>
              <a:pathLst>
                <a:path w="40" h="9">
                  <a:moveTo>
                    <a:pt x="21" y="4"/>
                  </a:moveTo>
                  <a:cubicBezTo>
                    <a:pt x="30" y="2"/>
                    <a:pt x="38" y="0"/>
                    <a:pt x="40" y="0"/>
                  </a:cubicBezTo>
                  <a:cubicBezTo>
                    <a:pt x="35" y="0"/>
                    <a:pt x="8" y="4"/>
                    <a:pt x="0" y="9"/>
                  </a:cubicBezTo>
                  <a:cubicBezTo>
                    <a:pt x="5" y="8"/>
                    <a:pt x="13" y="6"/>
                    <a:pt x="21" y="4"/>
                  </a:cubicBezTo>
                  <a:close/>
                </a:path>
              </a:pathLst>
            </a:custGeom>
            <a:solidFill>
              <a:srgbClr val="FFFFFF"/>
            </a:solidFill>
            <a:ln w="9525">
              <a:noFill/>
              <a:round/>
              <a:headEnd/>
              <a:tailEnd/>
            </a:ln>
          </p:spPr>
          <p:txBody>
            <a:bodyPr/>
            <a:lstStyle/>
            <a:p>
              <a:endParaRPr lang="hu-HU"/>
            </a:p>
          </p:txBody>
        </p:sp>
        <p:sp>
          <p:nvSpPr>
            <p:cNvPr id="36932" name="Freeform 490"/>
            <p:cNvSpPr>
              <a:spLocks/>
            </p:cNvSpPr>
            <p:nvPr/>
          </p:nvSpPr>
          <p:spPr bwMode="auto">
            <a:xfrm>
              <a:off x="993" y="1852"/>
              <a:ext cx="39" cy="9"/>
            </a:xfrm>
            <a:custGeom>
              <a:avLst/>
              <a:gdLst>
                <a:gd name="T0" fmla="*/ 0 w 31"/>
                <a:gd name="T1" fmla="*/ 6 h 7"/>
                <a:gd name="T2" fmla="*/ 26 w 31"/>
                <a:gd name="T3" fmla="*/ 2 h 7"/>
                <a:gd name="T4" fmla="*/ 31 w 31"/>
                <a:gd name="T5" fmla="*/ 7 h 7"/>
                <a:gd name="T6" fmla="*/ 19 w 31"/>
                <a:gd name="T7" fmla="*/ 4 h 7"/>
                <a:gd name="T8" fmla="*/ 0 w 31"/>
                <a:gd name="T9" fmla="*/ 6 h 7"/>
                <a:gd name="T10" fmla="*/ 0 60000 65536"/>
                <a:gd name="T11" fmla="*/ 0 60000 65536"/>
                <a:gd name="T12" fmla="*/ 0 60000 65536"/>
                <a:gd name="T13" fmla="*/ 0 60000 65536"/>
                <a:gd name="T14" fmla="*/ 0 60000 65536"/>
                <a:gd name="T15" fmla="*/ 0 w 31"/>
                <a:gd name="T16" fmla="*/ 0 h 7"/>
                <a:gd name="T17" fmla="*/ 31 w 31"/>
                <a:gd name="T18" fmla="*/ 7 h 7"/>
              </a:gdLst>
              <a:ahLst/>
              <a:cxnLst>
                <a:cxn ang="T10">
                  <a:pos x="T0" y="T1"/>
                </a:cxn>
                <a:cxn ang="T11">
                  <a:pos x="T2" y="T3"/>
                </a:cxn>
                <a:cxn ang="T12">
                  <a:pos x="T4" y="T5"/>
                </a:cxn>
                <a:cxn ang="T13">
                  <a:pos x="T6" y="T7"/>
                </a:cxn>
                <a:cxn ang="T14">
                  <a:pos x="T8" y="T9"/>
                </a:cxn>
              </a:cxnLst>
              <a:rect l="T15" t="T16" r="T17" b="T18"/>
              <a:pathLst>
                <a:path w="31" h="7">
                  <a:moveTo>
                    <a:pt x="0" y="6"/>
                  </a:moveTo>
                  <a:cubicBezTo>
                    <a:pt x="5" y="4"/>
                    <a:pt x="21" y="0"/>
                    <a:pt x="26" y="2"/>
                  </a:cubicBezTo>
                  <a:cubicBezTo>
                    <a:pt x="30" y="4"/>
                    <a:pt x="31" y="7"/>
                    <a:pt x="31" y="7"/>
                  </a:cubicBezTo>
                  <a:cubicBezTo>
                    <a:pt x="27" y="4"/>
                    <a:pt x="24" y="3"/>
                    <a:pt x="19" y="4"/>
                  </a:cubicBezTo>
                  <a:cubicBezTo>
                    <a:pt x="13" y="4"/>
                    <a:pt x="0" y="6"/>
                    <a:pt x="0" y="6"/>
                  </a:cubicBezTo>
                  <a:close/>
                </a:path>
              </a:pathLst>
            </a:custGeom>
            <a:solidFill>
              <a:srgbClr val="FFFFFF"/>
            </a:solidFill>
            <a:ln w="9525">
              <a:noFill/>
              <a:round/>
              <a:headEnd/>
              <a:tailEnd/>
            </a:ln>
          </p:spPr>
          <p:txBody>
            <a:bodyPr/>
            <a:lstStyle/>
            <a:p>
              <a:endParaRPr lang="hu-HU"/>
            </a:p>
          </p:txBody>
        </p:sp>
        <p:sp>
          <p:nvSpPr>
            <p:cNvPr id="36933" name="Freeform 491"/>
            <p:cNvSpPr>
              <a:spLocks/>
            </p:cNvSpPr>
            <p:nvPr/>
          </p:nvSpPr>
          <p:spPr bwMode="auto">
            <a:xfrm>
              <a:off x="205" y="1847"/>
              <a:ext cx="66" cy="18"/>
            </a:xfrm>
            <a:custGeom>
              <a:avLst/>
              <a:gdLst>
                <a:gd name="T0" fmla="*/ 5 w 53"/>
                <a:gd name="T1" fmla="*/ 5 h 14"/>
                <a:gd name="T2" fmla="*/ 53 w 53"/>
                <a:gd name="T3" fmla="*/ 0 h 14"/>
                <a:gd name="T4" fmla="*/ 8 w 53"/>
                <a:gd name="T5" fmla="*/ 0 h 14"/>
                <a:gd name="T6" fmla="*/ 0 w 53"/>
                <a:gd name="T7" fmla="*/ 14 h 14"/>
                <a:gd name="T8" fmla="*/ 5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8" y="2"/>
                    <a:pt x="46" y="1"/>
                    <a:pt x="53" y="0"/>
                  </a:cubicBezTo>
                  <a:cubicBezTo>
                    <a:pt x="53" y="0"/>
                    <a:pt x="16" y="0"/>
                    <a:pt x="8" y="0"/>
                  </a:cubicBezTo>
                  <a:cubicBezTo>
                    <a:pt x="0" y="0"/>
                    <a:pt x="0" y="8"/>
                    <a:pt x="0" y="14"/>
                  </a:cubicBezTo>
                  <a:cubicBezTo>
                    <a:pt x="0" y="10"/>
                    <a:pt x="3" y="6"/>
                    <a:pt x="5" y="5"/>
                  </a:cubicBezTo>
                  <a:close/>
                </a:path>
              </a:pathLst>
            </a:custGeom>
            <a:solidFill>
              <a:srgbClr val="FFFFFF"/>
            </a:solidFill>
            <a:ln w="9525">
              <a:noFill/>
              <a:round/>
              <a:headEnd/>
              <a:tailEnd/>
            </a:ln>
          </p:spPr>
          <p:txBody>
            <a:bodyPr/>
            <a:lstStyle/>
            <a:p>
              <a:endParaRPr lang="hu-HU"/>
            </a:p>
          </p:txBody>
        </p:sp>
        <p:sp>
          <p:nvSpPr>
            <p:cNvPr id="36934" name="Freeform 492"/>
            <p:cNvSpPr>
              <a:spLocks/>
            </p:cNvSpPr>
            <p:nvPr/>
          </p:nvSpPr>
          <p:spPr bwMode="auto">
            <a:xfrm>
              <a:off x="230" y="1589"/>
              <a:ext cx="40" cy="18"/>
            </a:xfrm>
            <a:custGeom>
              <a:avLst/>
              <a:gdLst>
                <a:gd name="T0" fmla="*/ 8 w 32"/>
                <a:gd name="T1" fmla="*/ 5 h 13"/>
                <a:gd name="T2" fmla="*/ 32 w 32"/>
                <a:gd name="T3" fmla="*/ 8 h 13"/>
                <a:gd name="T4" fmla="*/ 12 w 32"/>
                <a:gd name="T5" fmla="*/ 2 h 13"/>
                <a:gd name="T6" fmla="*/ 0 w 32"/>
                <a:gd name="T7" fmla="*/ 13 h 13"/>
                <a:gd name="T8" fmla="*/ 8 w 32"/>
                <a:gd name="T9" fmla="*/ 5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8" y="5"/>
                  </a:moveTo>
                  <a:cubicBezTo>
                    <a:pt x="12" y="3"/>
                    <a:pt x="25" y="7"/>
                    <a:pt x="32" y="8"/>
                  </a:cubicBezTo>
                  <a:cubicBezTo>
                    <a:pt x="32" y="8"/>
                    <a:pt x="19" y="3"/>
                    <a:pt x="12" y="2"/>
                  </a:cubicBezTo>
                  <a:cubicBezTo>
                    <a:pt x="4" y="0"/>
                    <a:pt x="2" y="7"/>
                    <a:pt x="0" y="13"/>
                  </a:cubicBezTo>
                  <a:cubicBezTo>
                    <a:pt x="2" y="10"/>
                    <a:pt x="6" y="6"/>
                    <a:pt x="8" y="5"/>
                  </a:cubicBezTo>
                  <a:close/>
                </a:path>
              </a:pathLst>
            </a:custGeom>
            <a:solidFill>
              <a:srgbClr val="FFFFFF"/>
            </a:solidFill>
            <a:ln w="9525">
              <a:noFill/>
              <a:round/>
              <a:headEnd/>
              <a:tailEnd/>
            </a:ln>
          </p:spPr>
          <p:txBody>
            <a:bodyPr/>
            <a:lstStyle/>
            <a:p>
              <a:endParaRPr lang="hu-HU"/>
            </a:p>
          </p:txBody>
        </p:sp>
        <p:sp>
          <p:nvSpPr>
            <p:cNvPr id="36935" name="Freeform 493"/>
            <p:cNvSpPr>
              <a:spLocks/>
            </p:cNvSpPr>
            <p:nvPr/>
          </p:nvSpPr>
          <p:spPr bwMode="auto">
            <a:xfrm>
              <a:off x="220" y="1649"/>
              <a:ext cx="50" cy="19"/>
            </a:xfrm>
            <a:custGeom>
              <a:avLst/>
              <a:gdLst>
                <a:gd name="T0" fmla="*/ 5 w 40"/>
                <a:gd name="T1" fmla="*/ 5 h 14"/>
                <a:gd name="T2" fmla="*/ 40 w 40"/>
                <a:gd name="T3" fmla="*/ 1 h 14"/>
                <a:gd name="T4" fmla="*/ 8 w 40"/>
                <a:gd name="T5" fmla="*/ 0 h 14"/>
                <a:gd name="T6" fmla="*/ 0 w 40"/>
                <a:gd name="T7" fmla="*/ 14 h 14"/>
                <a:gd name="T8" fmla="*/ 5 w 40"/>
                <a:gd name="T9" fmla="*/ 5 h 14"/>
                <a:gd name="T10" fmla="*/ 0 60000 65536"/>
                <a:gd name="T11" fmla="*/ 0 60000 65536"/>
                <a:gd name="T12" fmla="*/ 0 60000 65536"/>
                <a:gd name="T13" fmla="*/ 0 60000 65536"/>
                <a:gd name="T14" fmla="*/ 0 60000 65536"/>
                <a:gd name="T15" fmla="*/ 0 w 40"/>
                <a:gd name="T16" fmla="*/ 0 h 14"/>
                <a:gd name="T17" fmla="*/ 40 w 40"/>
                <a:gd name="T18" fmla="*/ 14 h 14"/>
              </a:gdLst>
              <a:ahLst/>
              <a:cxnLst>
                <a:cxn ang="T10">
                  <a:pos x="T0" y="T1"/>
                </a:cxn>
                <a:cxn ang="T11">
                  <a:pos x="T2" y="T3"/>
                </a:cxn>
                <a:cxn ang="T12">
                  <a:pos x="T4" y="T5"/>
                </a:cxn>
                <a:cxn ang="T13">
                  <a:pos x="T6" y="T7"/>
                </a:cxn>
                <a:cxn ang="T14">
                  <a:pos x="T8" y="T9"/>
                </a:cxn>
              </a:cxnLst>
              <a:rect l="T15" t="T16" r="T17" b="T18"/>
              <a:pathLst>
                <a:path w="40" h="14">
                  <a:moveTo>
                    <a:pt x="5" y="5"/>
                  </a:moveTo>
                  <a:cubicBezTo>
                    <a:pt x="8" y="2"/>
                    <a:pt x="32" y="1"/>
                    <a:pt x="40" y="1"/>
                  </a:cubicBezTo>
                  <a:cubicBezTo>
                    <a:pt x="40" y="1"/>
                    <a:pt x="16" y="0"/>
                    <a:pt x="8" y="0"/>
                  </a:cubicBezTo>
                  <a:cubicBezTo>
                    <a:pt x="0" y="1"/>
                    <a:pt x="0" y="8"/>
                    <a:pt x="0" y="14"/>
                  </a:cubicBezTo>
                  <a:cubicBezTo>
                    <a:pt x="0" y="11"/>
                    <a:pt x="3" y="6"/>
                    <a:pt x="5" y="5"/>
                  </a:cubicBezTo>
                  <a:close/>
                </a:path>
              </a:pathLst>
            </a:custGeom>
            <a:solidFill>
              <a:srgbClr val="FFFFFF"/>
            </a:solidFill>
            <a:ln w="9525">
              <a:noFill/>
              <a:round/>
              <a:headEnd/>
              <a:tailEnd/>
            </a:ln>
          </p:spPr>
          <p:txBody>
            <a:bodyPr/>
            <a:lstStyle/>
            <a:p>
              <a:endParaRPr lang="hu-HU"/>
            </a:p>
          </p:txBody>
        </p:sp>
        <p:sp>
          <p:nvSpPr>
            <p:cNvPr id="36936" name="Freeform 494"/>
            <p:cNvSpPr>
              <a:spLocks/>
            </p:cNvSpPr>
            <p:nvPr/>
          </p:nvSpPr>
          <p:spPr bwMode="auto">
            <a:xfrm>
              <a:off x="189" y="1911"/>
              <a:ext cx="66" cy="18"/>
            </a:xfrm>
            <a:custGeom>
              <a:avLst/>
              <a:gdLst>
                <a:gd name="T0" fmla="*/ 5 w 53"/>
                <a:gd name="T1" fmla="*/ 5 h 14"/>
                <a:gd name="T2" fmla="*/ 53 w 53"/>
                <a:gd name="T3" fmla="*/ 0 h 14"/>
                <a:gd name="T4" fmla="*/ 8 w 53"/>
                <a:gd name="T5" fmla="*/ 0 h 14"/>
                <a:gd name="T6" fmla="*/ 0 w 53"/>
                <a:gd name="T7" fmla="*/ 14 h 14"/>
                <a:gd name="T8" fmla="*/ 5 w 53"/>
                <a:gd name="T9" fmla="*/ 5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9" y="2"/>
                    <a:pt x="46" y="1"/>
                    <a:pt x="53" y="0"/>
                  </a:cubicBezTo>
                  <a:cubicBezTo>
                    <a:pt x="53" y="0"/>
                    <a:pt x="16" y="0"/>
                    <a:pt x="8" y="0"/>
                  </a:cubicBezTo>
                  <a:cubicBezTo>
                    <a:pt x="1" y="0"/>
                    <a:pt x="1" y="8"/>
                    <a:pt x="0" y="14"/>
                  </a:cubicBezTo>
                  <a:cubicBezTo>
                    <a:pt x="1" y="11"/>
                    <a:pt x="4" y="6"/>
                    <a:pt x="5" y="5"/>
                  </a:cubicBezTo>
                  <a:close/>
                </a:path>
              </a:pathLst>
            </a:custGeom>
            <a:solidFill>
              <a:srgbClr val="FFFFFF"/>
            </a:solidFill>
            <a:ln w="9525">
              <a:noFill/>
              <a:round/>
              <a:headEnd/>
              <a:tailEnd/>
            </a:ln>
          </p:spPr>
          <p:txBody>
            <a:bodyPr/>
            <a:lstStyle/>
            <a:p>
              <a:endParaRPr lang="hu-HU"/>
            </a:p>
          </p:txBody>
        </p:sp>
        <p:sp>
          <p:nvSpPr>
            <p:cNvPr id="36937" name="Freeform 495"/>
            <p:cNvSpPr>
              <a:spLocks/>
            </p:cNvSpPr>
            <p:nvPr/>
          </p:nvSpPr>
          <p:spPr bwMode="auto">
            <a:xfrm>
              <a:off x="252" y="1832"/>
              <a:ext cx="85" cy="189"/>
            </a:xfrm>
            <a:custGeom>
              <a:avLst/>
              <a:gdLst>
                <a:gd name="T0" fmla="*/ 68 w 68"/>
                <a:gd name="T1" fmla="*/ 0 h 142"/>
                <a:gd name="T2" fmla="*/ 45 w 68"/>
                <a:gd name="T3" fmla="*/ 17 h 142"/>
                <a:gd name="T4" fmla="*/ 31 w 68"/>
                <a:gd name="T5" fmla="*/ 31 h 142"/>
                <a:gd name="T6" fmla="*/ 19 w 68"/>
                <a:gd name="T7" fmla="*/ 50 h 142"/>
                <a:gd name="T8" fmla="*/ 12 w 68"/>
                <a:gd name="T9" fmla="*/ 74 h 142"/>
                <a:gd name="T10" fmla="*/ 6 w 68"/>
                <a:gd name="T11" fmla="*/ 109 h 142"/>
                <a:gd name="T12" fmla="*/ 0 w 68"/>
                <a:gd name="T13" fmla="*/ 142 h 142"/>
                <a:gd name="T14" fmla="*/ 11 w 68"/>
                <a:gd name="T15" fmla="*/ 98 h 142"/>
                <a:gd name="T16" fmla="*/ 19 w 68"/>
                <a:gd name="T17" fmla="*/ 66 h 142"/>
                <a:gd name="T18" fmla="*/ 32 w 68"/>
                <a:gd name="T19" fmla="*/ 36 h 142"/>
                <a:gd name="T20" fmla="*/ 48 w 68"/>
                <a:gd name="T21" fmla="*/ 19 h 142"/>
                <a:gd name="T22" fmla="*/ 68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42"/>
                <a:gd name="T38" fmla="*/ 68 w 6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42">
                  <a:moveTo>
                    <a:pt x="68" y="0"/>
                  </a:moveTo>
                  <a:cubicBezTo>
                    <a:pt x="62" y="1"/>
                    <a:pt x="51" y="12"/>
                    <a:pt x="45" y="17"/>
                  </a:cubicBezTo>
                  <a:cubicBezTo>
                    <a:pt x="40" y="21"/>
                    <a:pt x="35" y="27"/>
                    <a:pt x="31" y="31"/>
                  </a:cubicBezTo>
                  <a:cubicBezTo>
                    <a:pt x="26" y="35"/>
                    <a:pt x="20" y="45"/>
                    <a:pt x="19" y="50"/>
                  </a:cubicBezTo>
                  <a:cubicBezTo>
                    <a:pt x="17" y="56"/>
                    <a:pt x="14" y="63"/>
                    <a:pt x="12" y="74"/>
                  </a:cubicBezTo>
                  <a:cubicBezTo>
                    <a:pt x="10" y="85"/>
                    <a:pt x="6" y="99"/>
                    <a:pt x="6" y="109"/>
                  </a:cubicBezTo>
                  <a:cubicBezTo>
                    <a:pt x="5" y="119"/>
                    <a:pt x="4" y="129"/>
                    <a:pt x="0" y="142"/>
                  </a:cubicBezTo>
                  <a:cubicBezTo>
                    <a:pt x="7" y="126"/>
                    <a:pt x="9" y="108"/>
                    <a:pt x="11" y="98"/>
                  </a:cubicBezTo>
                  <a:cubicBezTo>
                    <a:pt x="13" y="87"/>
                    <a:pt x="16" y="78"/>
                    <a:pt x="19" y="66"/>
                  </a:cubicBezTo>
                  <a:cubicBezTo>
                    <a:pt x="21" y="54"/>
                    <a:pt x="28" y="42"/>
                    <a:pt x="32" y="36"/>
                  </a:cubicBezTo>
                  <a:cubicBezTo>
                    <a:pt x="37" y="30"/>
                    <a:pt x="40" y="25"/>
                    <a:pt x="48" y="19"/>
                  </a:cubicBezTo>
                  <a:cubicBezTo>
                    <a:pt x="56" y="14"/>
                    <a:pt x="62" y="2"/>
                    <a:pt x="68" y="0"/>
                  </a:cubicBezTo>
                  <a:close/>
                </a:path>
              </a:pathLst>
            </a:custGeom>
            <a:solidFill>
              <a:srgbClr val="FFFFFF"/>
            </a:solidFill>
            <a:ln w="9525">
              <a:noFill/>
              <a:round/>
              <a:headEnd/>
              <a:tailEnd/>
            </a:ln>
          </p:spPr>
          <p:txBody>
            <a:bodyPr/>
            <a:lstStyle/>
            <a:p>
              <a:endParaRPr lang="hu-HU"/>
            </a:p>
          </p:txBody>
        </p:sp>
        <p:sp>
          <p:nvSpPr>
            <p:cNvPr id="36938" name="Freeform 496"/>
            <p:cNvSpPr>
              <a:spLocks noEditPoints="1"/>
            </p:cNvSpPr>
            <p:nvPr/>
          </p:nvSpPr>
          <p:spPr bwMode="auto">
            <a:xfrm>
              <a:off x="310" y="1561"/>
              <a:ext cx="146" cy="286"/>
            </a:xfrm>
            <a:custGeom>
              <a:avLst/>
              <a:gdLst>
                <a:gd name="T0" fmla="*/ 3 w 117"/>
                <a:gd name="T1" fmla="*/ 199 h 214"/>
                <a:gd name="T2" fmla="*/ 4 w 117"/>
                <a:gd name="T3" fmla="*/ 198 h 214"/>
                <a:gd name="T4" fmla="*/ 3 w 117"/>
                <a:gd name="T5" fmla="*/ 198 h 214"/>
                <a:gd name="T6" fmla="*/ 3 w 117"/>
                <a:gd name="T7" fmla="*/ 199 h 214"/>
                <a:gd name="T8" fmla="*/ 1 w 117"/>
                <a:gd name="T9" fmla="*/ 202 h 214"/>
                <a:gd name="T10" fmla="*/ 3 w 117"/>
                <a:gd name="T11" fmla="*/ 199 h 214"/>
                <a:gd name="T12" fmla="*/ 0 w 117"/>
                <a:gd name="T13" fmla="*/ 203 h 214"/>
                <a:gd name="T14" fmla="*/ 1 w 117"/>
                <a:gd name="T15" fmla="*/ 202 h 214"/>
                <a:gd name="T16" fmla="*/ 109 w 117"/>
                <a:gd name="T17" fmla="*/ 78 h 214"/>
                <a:gd name="T18" fmla="*/ 108 w 117"/>
                <a:gd name="T19" fmla="*/ 76 h 214"/>
                <a:gd name="T20" fmla="*/ 101 w 117"/>
                <a:gd name="T21" fmla="*/ 35 h 214"/>
                <a:gd name="T22" fmla="*/ 96 w 117"/>
                <a:gd name="T23" fmla="*/ 0 h 214"/>
                <a:gd name="T24" fmla="*/ 94 w 117"/>
                <a:gd name="T25" fmla="*/ 23 h 214"/>
                <a:gd name="T26" fmla="*/ 94 w 117"/>
                <a:gd name="T27" fmla="*/ 57 h 214"/>
                <a:gd name="T28" fmla="*/ 78 w 117"/>
                <a:gd name="T29" fmla="*/ 137 h 214"/>
                <a:gd name="T30" fmla="*/ 58 w 117"/>
                <a:gd name="T31" fmla="*/ 166 h 214"/>
                <a:gd name="T32" fmla="*/ 36 w 117"/>
                <a:gd name="T33" fmla="*/ 176 h 214"/>
                <a:gd name="T34" fmla="*/ 4 w 117"/>
                <a:gd name="T35" fmla="*/ 198 h 214"/>
                <a:gd name="T36" fmla="*/ 14 w 117"/>
                <a:gd name="T37" fmla="*/ 194 h 214"/>
                <a:gd name="T38" fmla="*/ 29 w 117"/>
                <a:gd name="T39" fmla="*/ 191 h 214"/>
                <a:gd name="T40" fmla="*/ 68 w 117"/>
                <a:gd name="T41" fmla="*/ 189 h 214"/>
                <a:gd name="T42" fmla="*/ 97 w 117"/>
                <a:gd name="T43" fmla="*/ 197 h 214"/>
                <a:gd name="T44" fmla="*/ 102 w 117"/>
                <a:gd name="T45" fmla="*/ 200 h 214"/>
                <a:gd name="T46" fmla="*/ 103 w 117"/>
                <a:gd name="T47" fmla="*/ 202 h 214"/>
                <a:gd name="T48" fmla="*/ 106 w 117"/>
                <a:gd name="T49" fmla="*/ 204 h 214"/>
                <a:gd name="T50" fmla="*/ 108 w 117"/>
                <a:gd name="T51" fmla="*/ 206 h 214"/>
                <a:gd name="T52" fmla="*/ 111 w 117"/>
                <a:gd name="T53" fmla="*/ 208 h 214"/>
                <a:gd name="T54" fmla="*/ 112 w 117"/>
                <a:gd name="T55" fmla="*/ 210 h 214"/>
                <a:gd name="T56" fmla="*/ 115 w 117"/>
                <a:gd name="T57" fmla="*/ 214 h 214"/>
                <a:gd name="T58" fmla="*/ 117 w 117"/>
                <a:gd name="T59" fmla="*/ 210 h 214"/>
                <a:gd name="T60" fmla="*/ 109 w 117"/>
                <a:gd name="T61" fmla="*/ 78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214"/>
                <a:gd name="T95" fmla="*/ 117 w 117"/>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214">
                  <a:moveTo>
                    <a:pt x="3" y="199"/>
                  </a:moveTo>
                  <a:cubicBezTo>
                    <a:pt x="3" y="199"/>
                    <a:pt x="3" y="198"/>
                    <a:pt x="4" y="198"/>
                  </a:cubicBezTo>
                  <a:cubicBezTo>
                    <a:pt x="4" y="198"/>
                    <a:pt x="3" y="198"/>
                    <a:pt x="3" y="198"/>
                  </a:cubicBezTo>
                  <a:lnTo>
                    <a:pt x="3" y="199"/>
                  </a:lnTo>
                  <a:close/>
                  <a:moveTo>
                    <a:pt x="1" y="202"/>
                  </a:moveTo>
                  <a:cubicBezTo>
                    <a:pt x="3" y="199"/>
                    <a:pt x="3" y="199"/>
                    <a:pt x="3" y="199"/>
                  </a:cubicBezTo>
                  <a:cubicBezTo>
                    <a:pt x="2" y="200"/>
                    <a:pt x="1" y="201"/>
                    <a:pt x="0" y="203"/>
                  </a:cubicBezTo>
                  <a:cubicBezTo>
                    <a:pt x="1" y="202"/>
                    <a:pt x="1" y="202"/>
                    <a:pt x="1" y="202"/>
                  </a:cubicBezTo>
                  <a:close/>
                  <a:moveTo>
                    <a:pt x="109" y="78"/>
                  </a:moveTo>
                  <a:cubicBezTo>
                    <a:pt x="109" y="77"/>
                    <a:pt x="108" y="77"/>
                    <a:pt x="108" y="76"/>
                  </a:cubicBezTo>
                  <a:cubicBezTo>
                    <a:pt x="105" y="62"/>
                    <a:pt x="103" y="49"/>
                    <a:pt x="101" y="35"/>
                  </a:cubicBezTo>
                  <a:cubicBezTo>
                    <a:pt x="101" y="24"/>
                    <a:pt x="100" y="10"/>
                    <a:pt x="96" y="0"/>
                  </a:cubicBezTo>
                  <a:cubicBezTo>
                    <a:pt x="93" y="5"/>
                    <a:pt x="94" y="17"/>
                    <a:pt x="94" y="23"/>
                  </a:cubicBezTo>
                  <a:cubicBezTo>
                    <a:pt x="93" y="34"/>
                    <a:pt x="94" y="46"/>
                    <a:pt x="94" y="57"/>
                  </a:cubicBezTo>
                  <a:cubicBezTo>
                    <a:pt x="94" y="85"/>
                    <a:pt x="90" y="111"/>
                    <a:pt x="78" y="137"/>
                  </a:cubicBezTo>
                  <a:cubicBezTo>
                    <a:pt x="74" y="147"/>
                    <a:pt x="68" y="159"/>
                    <a:pt x="58" y="166"/>
                  </a:cubicBezTo>
                  <a:cubicBezTo>
                    <a:pt x="52" y="170"/>
                    <a:pt x="43" y="172"/>
                    <a:pt x="36" y="176"/>
                  </a:cubicBezTo>
                  <a:cubicBezTo>
                    <a:pt x="27" y="181"/>
                    <a:pt x="12" y="188"/>
                    <a:pt x="4" y="198"/>
                  </a:cubicBezTo>
                  <a:cubicBezTo>
                    <a:pt x="7" y="196"/>
                    <a:pt x="10" y="195"/>
                    <a:pt x="14" y="194"/>
                  </a:cubicBezTo>
                  <a:cubicBezTo>
                    <a:pt x="19" y="192"/>
                    <a:pt x="24" y="191"/>
                    <a:pt x="29" y="191"/>
                  </a:cubicBezTo>
                  <a:cubicBezTo>
                    <a:pt x="42" y="190"/>
                    <a:pt x="60" y="187"/>
                    <a:pt x="68" y="189"/>
                  </a:cubicBezTo>
                  <a:cubicBezTo>
                    <a:pt x="76" y="191"/>
                    <a:pt x="90" y="192"/>
                    <a:pt x="97" y="197"/>
                  </a:cubicBezTo>
                  <a:cubicBezTo>
                    <a:pt x="99" y="198"/>
                    <a:pt x="101" y="199"/>
                    <a:pt x="102" y="200"/>
                  </a:cubicBezTo>
                  <a:cubicBezTo>
                    <a:pt x="103" y="201"/>
                    <a:pt x="103" y="201"/>
                    <a:pt x="103" y="202"/>
                  </a:cubicBezTo>
                  <a:cubicBezTo>
                    <a:pt x="105" y="202"/>
                    <a:pt x="106" y="203"/>
                    <a:pt x="106" y="204"/>
                  </a:cubicBezTo>
                  <a:cubicBezTo>
                    <a:pt x="107" y="205"/>
                    <a:pt x="107" y="205"/>
                    <a:pt x="108" y="206"/>
                  </a:cubicBezTo>
                  <a:cubicBezTo>
                    <a:pt x="109" y="207"/>
                    <a:pt x="110" y="208"/>
                    <a:pt x="111" y="208"/>
                  </a:cubicBezTo>
                  <a:cubicBezTo>
                    <a:pt x="111" y="209"/>
                    <a:pt x="111" y="209"/>
                    <a:pt x="112" y="210"/>
                  </a:cubicBezTo>
                  <a:cubicBezTo>
                    <a:pt x="113" y="211"/>
                    <a:pt x="114" y="213"/>
                    <a:pt x="115" y="214"/>
                  </a:cubicBezTo>
                  <a:cubicBezTo>
                    <a:pt x="117" y="210"/>
                    <a:pt x="117" y="210"/>
                    <a:pt x="117" y="210"/>
                  </a:cubicBezTo>
                  <a:cubicBezTo>
                    <a:pt x="113" y="198"/>
                    <a:pt x="111" y="136"/>
                    <a:pt x="109" y="78"/>
                  </a:cubicBezTo>
                  <a:close/>
                </a:path>
              </a:pathLst>
            </a:custGeom>
            <a:solidFill>
              <a:srgbClr val="82B3D5"/>
            </a:solidFill>
            <a:ln w="9525">
              <a:noFill/>
              <a:round/>
              <a:headEnd/>
              <a:tailEnd/>
            </a:ln>
          </p:spPr>
          <p:txBody>
            <a:bodyPr/>
            <a:lstStyle/>
            <a:p>
              <a:endParaRPr lang="hu-HU"/>
            </a:p>
          </p:txBody>
        </p:sp>
        <p:sp>
          <p:nvSpPr>
            <p:cNvPr id="36939" name="Freeform 497"/>
            <p:cNvSpPr>
              <a:spLocks/>
            </p:cNvSpPr>
            <p:nvPr/>
          </p:nvSpPr>
          <p:spPr bwMode="auto">
            <a:xfrm>
              <a:off x="226" y="1599"/>
              <a:ext cx="74" cy="108"/>
            </a:xfrm>
            <a:custGeom>
              <a:avLst/>
              <a:gdLst>
                <a:gd name="T0" fmla="*/ 45 w 59"/>
                <a:gd name="T1" fmla="*/ 0 h 81"/>
                <a:gd name="T2" fmla="*/ 39 w 59"/>
                <a:gd name="T3" fmla="*/ 45 h 81"/>
                <a:gd name="T4" fmla="*/ 0 w 59"/>
                <a:gd name="T5" fmla="*/ 70 h 81"/>
                <a:gd name="T6" fmla="*/ 56 w 59"/>
                <a:gd name="T7" fmla="*/ 69 h 81"/>
                <a:gd name="T8" fmla="*/ 56 w 59"/>
                <a:gd name="T9" fmla="*/ 28 h 81"/>
                <a:gd name="T10" fmla="*/ 53 w 59"/>
                <a:gd name="T11" fmla="*/ 3 h 81"/>
                <a:gd name="T12" fmla="*/ 0 60000 65536"/>
                <a:gd name="T13" fmla="*/ 0 60000 65536"/>
                <a:gd name="T14" fmla="*/ 0 60000 65536"/>
                <a:gd name="T15" fmla="*/ 0 60000 65536"/>
                <a:gd name="T16" fmla="*/ 0 60000 65536"/>
                <a:gd name="T17" fmla="*/ 0 60000 65536"/>
                <a:gd name="T18" fmla="*/ 0 w 59"/>
                <a:gd name="T19" fmla="*/ 0 h 81"/>
                <a:gd name="T20" fmla="*/ 59 w 59"/>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9" h="81">
                  <a:moveTo>
                    <a:pt x="45" y="0"/>
                  </a:moveTo>
                  <a:cubicBezTo>
                    <a:pt x="49" y="13"/>
                    <a:pt x="46" y="34"/>
                    <a:pt x="39" y="45"/>
                  </a:cubicBezTo>
                  <a:cubicBezTo>
                    <a:pt x="30" y="60"/>
                    <a:pt x="12" y="62"/>
                    <a:pt x="0" y="70"/>
                  </a:cubicBezTo>
                  <a:cubicBezTo>
                    <a:pt x="11" y="73"/>
                    <a:pt x="53" y="81"/>
                    <a:pt x="56" y="69"/>
                  </a:cubicBezTo>
                  <a:cubicBezTo>
                    <a:pt x="59" y="61"/>
                    <a:pt x="56" y="37"/>
                    <a:pt x="56" y="28"/>
                  </a:cubicBezTo>
                  <a:cubicBezTo>
                    <a:pt x="56" y="22"/>
                    <a:pt x="56" y="7"/>
                    <a:pt x="53" y="3"/>
                  </a:cubicBezTo>
                </a:path>
              </a:pathLst>
            </a:custGeom>
            <a:solidFill>
              <a:srgbClr val="82B3D5"/>
            </a:solidFill>
            <a:ln w="9525">
              <a:noFill/>
              <a:round/>
              <a:headEnd/>
              <a:tailEnd/>
            </a:ln>
          </p:spPr>
          <p:txBody>
            <a:bodyPr/>
            <a:lstStyle/>
            <a:p>
              <a:endParaRPr lang="hu-HU"/>
            </a:p>
          </p:txBody>
        </p:sp>
        <p:sp>
          <p:nvSpPr>
            <p:cNvPr id="36940" name="Freeform 498"/>
            <p:cNvSpPr>
              <a:spLocks/>
            </p:cNvSpPr>
            <p:nvPr/>
          </p:nvSpPr>
          <p:spPr bwMode="auto">
            <a:xfrm>
              <a:off x="287" y="1816"/>
              <a:ext cx="214" cy="181"/>
            </a:xfrm>
            <a:custGeom>
              <a:avLst/>
              <a:gdLst>
                <a:gd name="T0" fmla="*/ 132 w 171"/>
                <a:gd name="T1" fmla="*/ 88 h 136"/>
                <a:gd name="T2" fmla="*/ 147 w 171"/>
                <a:gd name="T3" fmla="*/ 95 h 136"/>
                <a:gd name="T4" fmla="*/ 158 w 171"/>
                <a:gd name="T5" fmla="*/ 103 h 136"/>
                <a:gd name="T6" fmla="*/ 167 w 171"/>
                <a:gd name="T7" fmla="*/ 115 h 136"/>
                <a:gd name="T8" fmla="*/ 170 w 171"/>
                <a:gd name="T9" fmla="*/ 101 h 136"/>
                <a:gd name="T10" fmla="*/ 170 w 171"/>
                <a:gd name="T11" fmla="*/ 83 h 136"/>
                <a:gd name="T12" fmla="*/ 155 w 171"/>
                <a:gd name="T13" fmla="*/ 60 h 136"/>
                <a:gd name="T14" fmla="*/ 144 w 171"/>
                <a:gd name="T15" fmla="*/ 42 h 136"/>
                <a:gd name="T16" fmla="*/ 133 w 171"/>
                <a:gd name="T17" fmla="*/ 23 h 136"/>
                <a:gd name="T18" fmla="*/ 120 w 171"/>
                <a:gd name="T19" fmla="*/ 10 h 136"/>
                <a:gd name="T20" fmla="*/ 104 w 171"/>
                <a:gd name="T21" fmla="*/ 1 h 136"/>
                <a:gd name="T22" fmla="*/ 119 w 171"/>
                <a:gd name="T23" fmla="*/ 19 h 136"/>
                <a:gd name="T24" fmla="*/ 124 w 171"/>
                <a:gd name="T25" fmla="*/ 45 h 136"/>
                <a:gd name="T26" fmla="*/ 102 w 171"/>
                <a:gd name="T27" fmla="*/ 58 h 136"/>
                <a:gd name="T28" fmla="*/ 72 w 171"/>
                <a:gd name="T29" fmla="*/ 66 h 136"/>
                <a:gd name="T30" fmla="*/ 14 w 171"/>
                <a:gd name="T31" fmla="*/ 96 h 136"/>
                <a:gd name="T32" fmla="*/ 1 w 171"/>
                <a:gd name="T33" fmla="*/ 136 h 136"/>
                <a:gd name="T34" fmla="*/ 6 w 171"/>
                <a:gd name="T35" fmla="*/ 125 h 136"/>
                <a:gd name="T36" fmla="*/ 19 w 171"/>
                <a:gd name="T37" fmla="*/ 108 h 136"/>
                <a:gd name="T38" fmla="*/ 49 w 171"/>
                <a:gd name="T39" fmla="*/ 90 h 136"/>
                <a:gd name="T40" fmla="*/ 86 w 171"/>
                <a:gd name="T41" fmla="*/ 81 h 136"/>
                <a:gd name="T42" fmla="*/ 102 w 171"/>
                <a:gd name="T43" fmla="*/ 81 h 136"/>
                <a:gd name="T44" fmla="*/ 111 w 171"/>
                <a:gd name="T45" fmla="*/ 82 h 136"/>
                <a:gd name="T46" fmla="*/ 122 w 171"/>
                <a:gd name="T47" fmla="*/ 84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
                <a:gd name="T73" fmla="*/ 0 h 136"/>
                <a:gd name="T74" fmla="*/ 171 w 171"/>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 h="136">
                  <a:moveTo>
                    <a:pt x="132" y="88"/>
                  </a:moveTo>
                  <a:cubicBezTo>
                    <a:pt x="135" y="90"/>
                    <a:pt x="144" y="93"/>
                    <a:pt x="147" y="95"/>
                  </a:cubicBezTo>
                  <a:cubicBezTo>
                    <a:pt x="150" y="99"/>
                    <a:pt x="155" y="100"/>
                    <a:pt x="158" y="103"/>
                  </a:cubicBezTo>
                  <a:cubicBezTo>
                    <a:pt x="161" y="107"/>
                    <a:pt x="164" y="111"/>
                    <a:pt x="167" y="115"/>
                  </a:cubicBezTo>
                  <a:cubicBezTo>
                    <a:pt x="171" y="113"/>
                    <a:pt x="170" y="104"/>
                    <a:pt x="170" y="101"/>
                  </a:cubicBezTo>
                  <a:cubicBezTo>
                    <a:pt x="171" y="95"/>
                    <a:pt x="171" y="89"/>
                    <a:pt x="170" y="83"/>
                  </a:cubicBezTo>
                  <a:cubicBezTo>
                    <a:pt x="168" y="74"/>
                    <a:pt x="160" y="68"/>
                    <a:pt x="155" y="60"/>
                  </a:cubicBezTo>
                  <a:cubicBezTo>
                    <a:pt x="152" y="54"/>
                    <a:pt x="148" y="48"/>
                    <a:pt x="144" y="42"/>
                  </a:cubicBezTo>
                  <a:cubicBezTo>
                    <a:pt x="141" y="36"/>
                    <a:pt x="138" y="29"/>
                    <a:pt x="133" y="23"/>
                  </a:cubicBezTo>
                  <a:cubicBezTo>
                    <a:pt x="129" y="19"/>
                    <a:pt x="125" y="14"/>
                    <a:pt x="120" y="10"/>
                  </a:cubicBezTo>
                  <a:cubicBezTo>
                    <a:pt x="116" y="6"/>
                    <a:pt x="110" y="0"/>
                    <a:pt x="104" y="1"/>
                  </a:cubicBezTo>
                  <a:cubicBezTo>
                    <a:pt x="110" y="5"/>
                    <a:pt x="115" y="13"/>
                    <a:pt x="119" y="19"/>
                  </a:cubicBezTo>
                  <a:cubicBezTo>
                    <a:pt x="124" y="25"/>
                    <a:pt x="127" y="37"/>
                    <a:pt x="124" y="45"/>
                  </a:cubicBezTo>
                  <a:cubicBezTo>
                    <a:pt x="121" y="53"/>
                    <a:pt x="109" y="56"/>
                    <a:pt x="102" y="58"/>
                  </a:cubicBezTo>
                  <a:cubicBezTo>
                    <a:pt x="92" y="62"/>
                    <a:pt x="82" y="63"/>
                    <a:pt x="72" y="66"/>
                  </a:cubicBezTo>
                  <a:cubicBezTo>
                    <a:pt x="52" y="72"/>
                    <a:pt x="28" y="79"/>
                    <a:pt x="14" y="96"/>
                  </a:cubicBezTo>
                  <a:cubicBezTo>
                    <a:pt x="5" y="107"/>
                    <a:pt x="0" y="122"/>
                    <a:pt x="1" y="136"/>
                  </a:cubicBezTo>
                  <a:cubicBezTo>
                    <a:pt x="1" y="131"/>
                    <a:pt x="3" y="128"/>
                    <a:pt x="6" y="125"/>
                  </a:cubicBezTo>
                  <a:cubicBezTo>
                    <a:pt x="9" y="118"/>
                    <a:pt x="14" y="113"/>
                    <a:pt x="19" y="108"/>
                  </a:cubicBezTo>
                  <a:cubicBezTo>
                    <a:pt x="28" y="100"/>
                    <a:pt x="39" y="95"/>
                    <a:pt x="49" y="90"/>
                  </a:cubicBezTo>
                  <a:cubicBezTo>
                    <a:pt x="60" y="85"/>
                    <a:pt x="74" y="82"/>
                    <a:pt x="86" y="81"/>
                  </a:cubicBezTo>
                  <a:cubicBezTo>
                    <a:pt x="92" y="81"/>
                    <a:pt x="96" y="81"/>
                    <a:pt x="102" y="81"/>
                  </a:cubicBezTo>
                  <a:cubicBezTo>
                    <a:pt x="105" y="81"/>
                    <a:pt x="108" y="82"/>
                    <a:pt x="111" y="82"/>
                  </a:cubicBezTo>
                  <a:cubicBezTo>
                    <a:pt x="114" y="82"/>
                    <a:pt x="118" y="84"/>
                    <a:pt x="122" y="84"/>
                  </a:cubicBezTo>
                </a:path>
              </a:pathLst>
            </a:custGeom>
            <a:solidFill>
              <a:srgbClr val="F5BAC3"/>
            </a:solidFill>
            <a:ln w="9525">
              <a:noFill/>
              <a:round/>
              <a:headEnd/>
              <a:tailEnd/>
            </a:ln>
          </p:spPr>
          <p:txBody>
            <a:bodyPr/>
            <a:lstStyle/>
            <a:p>
              <a:endParaRPr lang="hu-HU"/>
            </a:p>
          </p:txBody>
        </p:sp>
        <p:sp>
          <p:nvSpPr>
            <p:cNvPr id="36941" name="Freeform 499"/>
            <p:cNvSpPr>
              <a:spLocks/>
            </p:cNvSpPr>
            <p:nvPr/>
          </p:nvSpPr>
          <p:spPr bwMode="auto">
            <a:xfrm>
              <a:off x="311" y="2125"/>
              <a:ext cx="124" cy="311"/>
            </a:xfrm>
            <a:custGeom>
              <a:avLst/>
              <a:gdLst>
                <a:gd name="T0" fmla="*/ 99 w 99"/>
                <a:gd name="T1" fmla="*/ 127 h 233"/>
                <a:gd name="T2" fmla="*/ 99 w 99"/>
                <a:gd name="T3" fmla="*/ 124 h 233"/>
                <a:gd name="T4" fmla="*/ 98 w 99"/>
                <a:gd name="T5" fmla="*/ 114 h 233"/>
                <a:gd name="T6" fmla="*/ 96 w 99"/>
                <a:gd name="T7" fmla="*/ 100 h 233"/>
                <a:gd name="T8" fmla="*/ 72 w 99"/>
                <a:gd name="T9" fmla="*/ 71 h 233"/>
                <a:gd name="T10" fmla="*/ 59 w 99"/>
                <a:gd name="T11" fmla="*/ 64 h 233"/>
                <a:gd name="T12" fmla="*/ 38 w 99"/>
                <a:gd name="T13" fmla="*/ 51 h 233"/>
                <a:gd name="T14" fmla="*/ 40 w 99"/>
                <a:gd name="T15" fmla="*/ 48 h 233"/>
                <a:gd name="T16" fmla="*/ 8 w 99"/>
                <a:gd name="T17" fmla="*/ 0 h 233"/>
                <a:gd name="T18" fmla="*/ 21 w 99"/>
                <a:gd name="T19" fmla="*/ 32 h 233"/>
                <a:gd name="T20" fmla="*/ 51 w 99"/>
                <a:gd name="T21" fmla="*/ 77 h 233"/>
                <a:gd name="T22" fmla="*/ 58 w 99"/>
                <a:gd name="T23" fmla="*/ 139 h 233"/>
                <a:gd name="T24" fmla="*/ 45 w 99"/>
                <a:gd name="T25" fmla="*/ 160 h 233"/>
                <a:gd name="T26" fmla="*/ 50 w 99"/>
                <a:gd name="T27" fmla="*/ 189 h 233"/>
                <a:gd name="T28" fmla="*/ 0 w 99"/>
                <a:gd name="T29" fmla="*/ 207 h 233"/>
                <a:gd name="T30" fmla="*/ 41 w 99"/>
                <a:gd name="T31" fmla="*/ 229 h 233"/>
                <a:gd name="T32" fmla="*/ 76 w 99"/>
                <a:gd name="T33" fmla="*/ 202 h 233"/>
                <a:gd name="T34" fmla="*/ 78 w 99"/>
                <a:gd name="T35" fmla="*/ 197 h 233"/>
                <a:gd name="T36" fmla="*/ 77 w 99"/>
                <a:gd name="T37" fmla="*/ 166 h 233"/>
                <a:gd name="T38" fmla="*/ 78 w 99"/>
                <a:gd name="T39" fmla="*/ 167 h 233"/>
                <a:gd name="T40" fmla="*/ 99 w 99"/>
                <a:gd name="T41" fmla="*/ 127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233"/>
                <a:gd name="T65" fmla="*/ 99 w 99"/>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233">
                  <a:moveTo>
                    <a:pt x="99" y="127"/>
                  </a:moveTo>
                  <a:cubicBezTo>
                    <a:pt x="99" y="124"/>
                    <a:pt x="99" y="124"/>
                    <a:pt x="99" y="124"/>
                  </a:cubicBezTo>
                  <a:cubicBezTo>
                    <a:pt x="99" y="120"/>
                    <a:pt x="99" y="117"/>
                    <a:pt x="98" y="114"/>
                  </a:cubicBezTo>
                  <a:cubicBezTo>
                    <a:pt x="98" y="109"/>
                    <a:pt x="97" y="105"/>
                    <a:pt x="96" y="100"/>
                  </a:cubicBezTo>
                  <a:cubicBezTo>
                    <a:pt x="88" y="86"/>
                    <a:pt x="83" y="79"/>
                    <a:pt x="72" y="71"/>
                  </a:cubicBezTo>
                  <a:cubicBezTo>
                    <a:pt x="67" y="68"/>
                    <a:pt x="63" y="66"/>
                    <a:pt x="59" y="64"/>
                  </a:cubicBezTo>
                  <a:cubicBezTo>
                    <a:pt x="53" y="60"/>
                    <a:pt x="43" y="56"/>
                    <a:pt x="38" y="51"/>
                  </a:cubicBezTo>
                  <a:cubicBezTo>
                    <a:pt x="40" y="48"/>
                    <a:pt x="40" y="48"/>
                    <a:pt x="40" y="48"/>
                  </a:cubicBezTo>
                  <a:cubicBezTo>
                    <a:pt x="28" y="37"/>
                    <a:pt x="17" y="20"/>
                    <a:pt x="8" y="0"/>
                  </a:cubicBezTo>
                  <a:cubicBezTo>
                    <a:pt x="12" y="11"/>
                    <a:pt x="16" y="22"/>
                    <a:pt x="21" y="32"/>
                  </a:cubicBezTo>
                  <a:cubicBezTo>
                    <a:pt x="30" y="47"/>
                    <a:pt x="39" y="63"/>
                    <a:pt x="51" y="77"/>
                  </a:cubicBezTo>
                  <a:cubicBezTo>
                    <a:pt x="65" y="93"/>
                    <a:pt x="70" y="120"/>
                    <a:pt x="58" y="139"/>
                  </a:cubicBezTo>
                  <a:cubicBezTo>
                    <a:pt x="54" y="146"/>
                    <a:pt x="45" y="151"/>
                    <a:pt x="45" y="160"/>
                  </a:cubicBezTo>
                  <a:cubicBezTo>
                    <a:pt x="46" y="169"/>
                    <a:pt x="52" y="178"/>
                    <a:pt x="50" y="189"/>
                  </a:cubicBezTo>
                  <a:cubicBezTo>
                    <a:pt x="46" y="205"/>
                    <a:pt x="14" y="217"/>
                    <a:pt x="0" y="207"/>
                  </a:cubicBezTo>
                  <a:cubicBezTo>
                    <a:pt x="12" y="224"/>
                    <a:pt x="26" y="233"/>
                    <a:pt x="41" y="229"/>
                  </a:cubicBezTo>
                  <a:cubicBezTo>
                    <a:pt x="55" y="226"/>
                    <a:pt x="67" y="215"/>
                    <a:pt x="76" y="202"/>
                  </a:cubicBezTo>
                  <a:cubicBezTo>
                    <a:pt x="78" y="197"/>
                    <a:pt x="78" y="197"/>
                    <a:pt x="78" y="197"/>
                  </a:cubicBezTo>
                  <a:cubicBezTo>
                    <a:pt x="86" y="186"/>
                    <a:pt x="83" y="175"/>
                    <a:pt x="77" y="166"/>
                  </a:cubicBezTo>
                  <a:cubicBezTo>
                    <a:pt x="78" y="167"/>
                    <a:pt x="78" y="167"/>
                    <a:pt x="78" y="167"/>
                  </a:cubicBezTo>
                  <a:cubicBezTo>
                    <a:pt x="84" y="166"/>
                    <a:pt x="96" y="150"/>
                    <a:pt x="99" y="127"/>
                  </a:cubicBezTo>
                  <a:close/>
                </a:path>
              </a:pathLst>
            </a:custGeom>
            <a:solidFill>
              <a:srgbClr val="F5BAC3"/>
            </a:solidFill>
            <a:ln w="9525">
              <a:noFill/>
              <a:round/>
              <a:headEnd/>
              <a:tailEnd/>
            </a:ln>
          </p:spPr>
          <p:txBody>
            <a:bodyPr/>
            <a:lstStyle/>
            <a:p>
              <a:endParaRPr lang="hu-HU"/>
            </a:p>
          </p:txBody>
        </p:sp>
        <p:sp>
          <p:nvSpPr>
            <p:cNvPr id="36942" name="Freeform 500"/>
            <p:cNvSpPr>
              <a:spLocks noEditPoints="1"/>
            </p:cNvSpPr>
            <p:nvPr/>
          </p:nvSpPr>
          <p:spPr bwMode="auto">
            <a:xfrm>
              <a:off x="239" y="2219"/>
              <a:ext cx="113" cy="198"/>
            </a:xfrm>
            <a:custGeom>
              <a:avLst/>
              <a:gdLst>
                <a:gd name="T0" fmla="*/ 62 w 91"/>
                <a:gd name="T1" fmla="*/ 120 h 149"/>
                <a:gd name="T2" fmla="*/ 51 w 91"/>
                <a:gd name="T3" fmla="*/ 95 h 149"/>
                <a:gd name="T4" fmla="*/ 37 w 91"/>
                <a:gd name="T5" fmla="*/ 73 h 149"/>
                <a:gd name="T6" fmla="*/ 13 w 91"/>
                <a:gd name="T7" fmla="*/ 36 h 149"/>
                <a:gd name="T8" fmla="*/ 4 w 91"/>
                <a:gd name="T9" fmla="*/ 17 h 149"/>
                <a:gd name="T10" fmla="*/ 42 w 91"/>
                <a:gd name="T11" fmla="*/ 107 h 149"/>
                <a:gd name="T12" fmla="*/ 67 w 91"/>
                <a:gd name="T13" fmla="*/ 148 h 149"/>
                <a:gd name="T14" fmla="*/ 91 w 91"/>
                <a:gd name="T15" fmla="*/ 140 h 149"/>
                <a:gd name="T16" fmla="*/ 62 w 91"/>
                <a:gd name="T17" fmla="*/ 120 h 149"/>
                <a:gd name="T18" fmla="*/ 0 w 91"/>
                <a:gd name="T19" fmla="*/ 1 h 149"/>
                <a:gd name="T20" fmla="*/ 0 w 91"/>
                <a:gd name="T21" fmla="*/ 0 h 149"/>
                <a:gd name="T22" fmla="*/ 0 w 91"/>
                <a:gd name="T23" fmla="*/ 1 h 149"/>
                <a:gd name="T24" fmla="*/ 0 w 91"/>
                <a:gd name="T25" fmla="*/ 1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149"/>
                <a:gd name="T41" fmla="*/ 91 w 91"/>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149">
                  <a:moveTo>
                    <a:pt x="62" y="120"/>
                  </a:moveTo>
                  <a:cubicBezTo>
                    <a:pt x="57" y="113"/>
                    <a:pt x="55" y="103"/>
                    <a:pt x="51" y="95"/>
                  </a:cubicBezTo>
                  <a:cubicBezTo>
                    <a:pt x="48" y="87"/>
                    <a:pt x="42" y="81"/>
                    <a:pt x="37" y="73"/>
                  </a:cubicBezTo>
                  <a:cubicBezTo>
                    <a:pt x="29" y="61"/>
                    <a:pt x="20" y="49"/>
                    <a:pt x="13" y="36"/>
                  </a:cubicBezTo>
                  <a:cubicBezTo>
                    <a:pt x="11" y="31"/>
                    <a:pt x="7" y="24"/>
                    <a:pt x="4" y="17"/>
                  </a:cubicBezTo>
                  <a:cubicBezTo>
                    <a:pt x="13" y="55"/>
                    <a:pt x="28" y="76"/>
                    <a:pt x="42" y="107"/>
                  </a:cubicBezTo>
                  <a:cubicBezTo>
                    <a:pt x="49" y="124"/>
                    <a:pt x="58" y="138"/>
                    <a:pt x="67" y="148"/>
                  </a:cubicBezTo>
                  <a:cubicBezTo>
                    <a:pt x="76" y="149"/>
                    <a:pt x="87" y="148"/>
                    <a:pt x="91" y="140"/>
                  </a:cubicBezTo>
                  <a:cubicBezTo>
                    <a:pt x="78" y="139"/>
                    <a:pt x="70" y="132"/>
                    <a:pt x="62" y="120"/>
                  </a:cubicBezTo>
                  <a:close/>
                  <a:moveTo>
                    <a:pt x="0" y="1"/>
                  </a:moveTo>
                  <a:cubicBezTo>
                    <a:pt x="0" y="1"/>
                    <a:pt x="0" y="1"/>
                    <a:pt x="0" y="0"/>
                  </a:cubicBezTo>
                  <a:cubicBezTo>
                    <a:pt x="0" y="1"/>
                    <a:pt x="0" y="1"/>
                    <a:pt x="0" y="1"/>
                  </a:cubicBezTo>
                  <a:cubicBezTo>
                    <a:pt x="0" y="1"/>
                    <a:pt x="0" y="1"/>
                    <a:pt x="0" y="1"/>
                  </a:cubicBezTo>
                  <a:close/>
                </a:path>
              </a:pathLst>
            </a:custGeom>
            <a:solidFill>
              <a:srgbClr val="F5BAC3"/>
            </a:solidFill>
            <a:ln w="9525">
              <a:noFill/>
              <a:round/>
              <a:headEnd/>
              <a:tailEnd/>
            </a:ln>
          </p:spPr>
          <p:txBody>
            <a:bodyPr/>
            <a:lstStyle/>
            <a:p>
              <a:endParaRPr lang="hu-HU"/>
            </a:p>
          </p:txBody>
        </p:sp>
        <p:sp>
          <p:nvSpPr>
            <p:cNvPr id="36943" name="Freeform 501"/>
            <p:cNvSpPr>
              <a:spLocks/>
            </p:cNvSpPr>
            <p:nvPr/>
          </p:nvSpPr>
          <p:spPr bwMode="auto">
            <a:xfrm>
              <a:off x="764" y="1760"/>
              <a:ext cx="63" cy="37"/>
            </a:xfrm>
            <a:custGeom>
              <a:avLst/>
              <a:gdLst>
                <a:gd name="T0" fmla="*/ 50 w 50"/>
                <a:gd name="T1" fmla="*/ 3 h 28"/>
                <a:gd name="T2" fmla="*/ 27 w 50"/>
                <a:gd name="T3" fmla="*/ 0 h 28"/>
                <a:gd name="T4" fmla="*/ 21 w 50"/>
                <a:gd name="T5" fmla="*/ 2 h 28"/>
                <a:gd name="T6" fmla="*/ 0 w 50"/>
                <a:gd name="T7" fmla="*/ 28 h 28"/>
                <a:gd name="T8" fmla="*/ 3 w 50"/>
                <a:gd name="T9" fmla="*/ 28 h 28"/>
                <a:gd name="T10" fmla="*/ 9 w 50"/>
                <a:gd name="T11" fmla="*/ 27 h 28"/>
                <a:gd name="T12" fmla="*/ 13 w 50"/>
                <a:gd name="T13" fmla="*/ 18 h 28"/>
                <a:gd name="T14" fmla="*/ 43 w 50"/>
                <a:gd name="T15" fmla="*/ 3 h 28"/>
                <a:gd name="T16" fmla="*/ 50 w 50"/>
                <a:gd name="T17" fmla="*/ 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28"/>
                <a:gd name="T29" fmla="*/ 50 w 5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28">
                  <a:moveTo>
                    <a:pt x="50" y="3"/>
                  </a:moveTo>
                  <a:cubicBezTo>
                    <a:pt x="42" y="2"/>
                    <a:pt x="34" y="1"/>
                    <a:pt x="27" y="0"/>
                  </a:cubicBezTo>
                  <a:cubicBezTo>
                    <a:pt x="21" y="2"/>
                    <a:pt x="21" y="2"/>
                    <a:pt x="21" y="2"/>
                  </a:cubicBezTo>
                  <a:cubicBezTo>
                    <a:pt x="13" y="9"/>
                    <a:pt x="7" y="17"/>
                    <a:pt x="0" y="28"/>
                  </a:cubicBezTo>
                  <a:cubicBezTo>
                    <a:pt x="3" y="28"/>
                    <a:pt x="3" y="28"/>
                    <a:pt x="3" y="28"/>
                  </a:cubicBezTo>
                  <a:cubicBezTo>
                    <a:pt x="5" y="27"/>
                    <a:pt x="7" y="27"/>
                    <a:pt x="9" y="27"/>
                  </a:cubicBezTo>
                  <a:cubicBezTo>
                    <a:pt x="10" y="24"/>
                    <a:pt x="11" y="20"/>
                    <a:pt x="13" y="18"/>
                  </a:cubicBezTo>
                  <a:cubicBezTo>
                    <a:pt x="20" y="9"/>
                    <a:pt x="32" y="5"/>
                    <a:pt x="43" y="3"/>
                  </a:cubicBezTo>
                  <a:cubicBezTo>
                    <a:pt x="45" y="3"/>
                    <a:pt x="47" y="3"/>
                    <a:pt x="50" y="3"/>
                  </a:cubicBezTo>
                  <a:close/>
                </a:path>
              </a:pathLst>
            </a:custGeom>
            <a:solidFill>
              <a:srgbClr val="F5BAC3"/>
            </a:solidFill>
            <a:ln w="9525">
              <a:noFill/>
              <a:round/>
              <a:headEnd/>
              <a:tailEnd/>
            </a:ln>
          </p:spPr>
          <p:txBody>
            <a:bodyPr/>
            <a:lstStyle/>
            <a:p>
              <a:endParaRPr lang="hu-HU"/>
            </a:p>
          </p:txBody>
        </p:sp>
        <p:sp>
          <p:nvSpPr>
            <p:cNvPr id="36944" name="Freeform 502"/>
            <p:cNvSpPr>
              <a:spLocks/>
            </p:cNvSpPr>
            <p:nvPr/>
          </p:nvSpPr>
          <p:spPr bwMode="auto">
            <a:xfrm>
              <a:off x="902" y="1784"/>
              <a:ext cx="111" cy="216"/>
            </a:xfrm>
            <a:custGeom>
              <a:avLst/>
              <a:gdLst>
                <a:gd name="T0" fmla="*/ 87 w 89"/>
                <a:gd name="T1" fmla="*/ 132 h 162"/>
                <a:gd name="T2" fmla="*/ 75 w 89"/>
                <a:gd name="T3" fmla="*/ 82 h 162"/>
                <a:gd name="T4" fmla="*/ 64 w 89"/>
                <a:gd name="T5" fmla="*/ 56 h 162"/>
                <a:gd name="T6" fmla="*/ 60 w 89"/>
                <a:gd name="T7" fmla="*/ 50 h 162"/>
                <a:gd name="T8" fmla="*/ 25 w 89"/>
                <a:gd name="T9" fmla="*/ 14 h 162"/>
                <a:gd name="T10" fmla="*/ 0 w 89"/>
                <a:gd name="T11" fmla="*/ 0 h 162"/>
                <a:gd name="T12" fmla="*/ 15 w 89"/>
                <a:gd name="T13" fmla="*/ 15 h 162"/>
                <a:gd name="T14" fmla="*/ 32 w 89"/>
                <a:gd name="T15" fmla="*/ 45 h 162"/>
                <a:gd name="T16" fmla="*/ 66 w 89"/>
                <a:gd name="T17" fmla="*/ 154 h 162"/>
                <a:gd name="T18" fmla="*/ 66 w 89"/>
                <a:gd name="T19" fmla="*/ 156 h 162"/>
                <a:gd name="T20" fmla="*/ 67 w 89"/>
                <a:gd name="T21" fmla="*/ 162 h 162"/>
                <a:gd name="T22" fmla="*/ 87 w 89"/>
                <a:gd name="T23" fmla="*/ 132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162"/>
                <a:gd name="T38" fmla="*/ 89 w 89"/>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162">
                  <a:moveTo>
                    <a:pt x="87" y="132"/>
                  </a:moveTo>
                  <a:cubicBezTo>
                    <a:pt x="80" y="113"/>
                    <a:pt x="81" y="107"/>
                    <a:pt x="75" y="82"/>
                  </a:cubicBezTo>
                  <a:cubicBezTo>
                    <a:pt x="72" y="73"/>
                    <a:pt x="68" y="64"/>
                    <a:pt x="64" y="56"/>
                  </a:cubicBezTo>
                  <a:cubicBezTo>
                    <a:pt x="62" y="53"/>
                    <a:pt x="61" y="51"/>
                    <a:pt x="60" y="50"/>
                  </a:cubicBezTo>
                  <a:cubicBezTo>
                    <a:pt x="49" y="33"/>
                    <a:pt x="34" y="21"/>
                    <a:pt x="25" y="14"/>
                  </a:cubicBezTo>
                  <a:cubicBezTo>
                    <a:pt x="17" y="9"/>
                    <a:pt x="9" y="4"/>
                    <a:pt x="0" y="0"/>
                  </a:cubicBezTo>
                  <a:cubicBezTo>
                    <a:pt x="6" y="5"/>
                    <a:pt x="11" y="10"/>
                    <a:pt x="15" y="15"/>
                  </a:cubicBezTo>
                  <a:cubicBezTo>
                    <a:pt x="21" y="23"/>
                    <a:pt x="28" y="34"/>
                    <a:pt x="32" y="45"/>
                  </a:cubicBezTo>
                  <a:cubicBezTo>
                    <a:pt x="65" y="70"/>
                    <a:pt x="76" y="107"/>
                    <a:pt x="66" y="154"/>
                  </a:cubicBezTo>
                  <a:cubicBezTo>
                    <a:pt x="66" y="156"/>
                    <a:pt x="66" y="156"/>
                    <a:pt x="66" y="156"/>
                  </a:cubicBezTo>
                  <a:cubicBezTo>
                    <a:pt x="66" y="157"/>
                    <a:pt x="66" y="160"/>
                    <a:pt x="67" y="162"/>
                  </a:cubicBezTo>
                  <a:cubicBezTo>
                    <a:pt x="78" y="159"/>
                    <a:pt x="89" y="143"/>
                    <a:pt x="87" y="132"/>
                  </a:cubicBezTo>
                  <a:close/>
                </a:path>
              </a:pathLst>
            </a:custGeom>
            <a:solidFill>
              <a:srgbClr val="F5BAC3"/>
            </a:solidFill>
            <a:ln w="9525">
              <a:noFill/>
              <a:round/>
              <a:headEnd/>
              <a:tailEnd/>
            </a:ln>
          </p:spPr>
          <p:txBody>
            <a:bodyPr/>
            <a:lstStyle/>
            <a:p>
              <a:endParaRPr lang="hu-HU"/>
            </a:p>
          </p:txBody>
        </p:sp>
        <p:sp>
          <p:nvSpPr>
            <p:cNvPr id="36945" name="Freeform 503"/>
            <p:cNvSpPr>
              <a:spLocks/>
            </p:cNvSpPr>
            <p:nvPr/>
          </p:nvSpPr>
          <p:spPr bwMode="auto">
            <a:xfrm>
              <a:off x="201" y="1845"/>
              <a:ext cx="79" cy="48"/>
            </a:xfrm>
            <a:custGeom>
              <a:avLst/>
              <a:gdLst>
                <a:gd name="T0" fmla="*/ 9 w 63"/>
                <a:gd name="T1" fmla="*/ 34 h 36"/>
                <a:gd name="T2" fmla="*/ 30 w 63"/>
                <a:gd name="T3" fmla="*/ 34 h 36"/>
                <a:gd name="T4" fmla="*/ 47 w 63"/>
                <a:gd name="T5" fmla="*/ 34 h 36"/>
                <a:gd name="T6" fmla="*/ 63 w 63"/>
                <a:gd name="T7" fmla="*/ 0 h 36"/>
                <a:gd name="T8" fmla="*/ 51 w 63"/>
                <a:gd name="T9" fmla="*/ 15 h 36"/>
                <a:gd name="T10" fmla="*/ 32 w 63"/>
                <a:gd name="T11" fmla="*/ 27 h 36"/>
                <a:gd name="T12" fmla="*/ 0 w 63"/>
                <a:gd name="T13" fmla="*/ 27 h 36"/>
                <a:gd name="T14" fmla="*/ 0 60000 65536"/>
                <a:gd name="T15" fmla="*/ 0 60000 65536"/>
                <a:gd name="T16" fmla="*/ 0 60000 65536"/>
                <a:gd name="T17" fmla="*/ 0 60000 65536"/>
                <a:gd name="T18" fmla="*/ 0 60000 65536"/>
                <a:gd name="T19" fmla="*/ 0 60000 65536"/>
                <a:gd name="T20" fmla="*/ 0 60000 65536"/>
                <a:gd name="T21" fmla="*/ 0 w 63"/>
                <a:gd name="T22" fmla="*/ 0 h 36"/>
                <a:gd name="T23" fmla="*/ 63 w 6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6">
                  <a:moveTo>
                    <a:pt x="9" y="34"/>
                  </a:moveTo>
                  <a:cubicBezTo>
                    <a:pt x="16" y="35"/>
                    <a:pt x="23" y="34"/>
                    <a:pt x="30" y="34"/>
                  </a:cubicBezTo>
                  <a:cubicBezTo>
                    <a:pt x="35" y="34"/>
                    <a:pt x="42" y="36"/>
                    <a:pt x="47" y="34"/>
                  </a:cubicBezTo>
                  <a:cubicBezTo>
                    <a:pt x="56" y="32"/>
                    <a:pt x="62" y="8"/>
                    <a:pt x="63" y="0"/>
                  </a:cubicBezTo>
                  <a:cubicBezTo>
                    <a:pt x="58" y="1"/>
                    <a:pt x="54" y="11"/>
                    <a:pt x="51" y="15"/>
                  </a:cubicBezTo>
                  <a:cubicBezTo>
                    <a:pt x="46" y="23"/>
                    <a:pt x="41" y="25"/>
                    <a:pt x="32" y="27"/>
                  </a:cubicBezTo>
                  <a:cubicBezTo>
                    <a:pt x="22" y="28"/>
                    <a:pt x="10" y="33"/>
                    <a:pt x="0" y="27"/>
                  </a:cubicBezTo>
                </a:path>
              </a:pathLst>
            </a:custGeom>
            <a:solidFill>
              <a:srgbClr val="EE6C4E"/>
            </a:solidFill>
            <a:ln w="9525">
              <a:noFill/>
              <a:round/>
              <a:headEnd/>
              <a:tailEnd/>
            </a:ln>
          </p:spPr>
          <p:txBody>
            <a:bodyPr/>
            <a:lstStyle/>
            <a:p>
              <a:endParaRPr lang="hu-HU"/>
            </a:p>
          </p:txBody>
        </p:sp>
        <p:sp>
          <p:nvSpPr>
            <p:cNvPr id="36946" name="Freeform 504"/>
            <p:cNvSpPr>
              <a:spLocks/>
            </p:cNvSpPr>
            <p:nvPr/>
          </p:nvSpPr>
          <p:spPr bwMode="auto">
            <a:xfrm>
              <a:off x="186" y="1913"/>
              <a:ext cx="71" cy="51"/>
            </a:xfrm>
            <a:custGeom>
              <a:avLst/>
              <a:gdLst>
                <a:gd name="T0" fmla="*/ 2 w 57"/>
                <a:gd name="T1" fmla="*/ 32 h 38"/>
                <a:gd name="T2" fmla="*/ 22 w 57"/>
                <a:gd name="T3" fmla="*/ 37 h 38"/>
                <a:gd name="T4" fmla="*/ 43 w 57"/>
                <a:gd name="T5" fmla="*/ 37 h 38"/>
                <a:gd name="T6" fmla="*/ 51 w 57"/>
                <a:gd name="T7" fmla="*/ 22 h 38"/>
                <a:gd name="T8" fmla="*/ 57 w 57"/>
                <a:gd name="T9" fmla="*/ 0 h 38"/>
                <a:gd name="T10" fmla="*/ 32 w 57"/>
                <a:gd name="T11" fmla="*/ 26 h 38"/>
                <a:gd name="T12" fmla="*/ 0 w 57"/>
                <a:gd name="T13" fmla="*/ 24 h 38"/>
                <a:gd name="T14" fmla="*/ 0 60000 65536"/>
                <a:gd name="T15" fmla="*/ 0 60000 65536"/>
                <a:gd name="T16" fmla="*/ 0 60000 65536"/>
                <a:gd name="T17" fmla="*/ 0 60000 65536"/>
                <a:gd name="T18" fmla="*/ 0 60000 65536"/>
                <a:gd name="T19" fmla="*/ 0 60000 65536"/>
                <a:gd name="T20" fmla="*/ 0 60000 65536"/>
                <a:gd name="T21" fmla="*/ 0 w 57"/>
                <a:gd name="T22" fmla="*/ 0 h 38"/>
                <a:gd name="T23" fmla="*/ 57 w 5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8">
                  <a:moveTo>
                    <a:pt x="2" y="32"/>
                  </a:moveTo>
                  <a:cubicBezTo>
                    <a:pt x="4" y="36"/>
                    <a:pt x="18" y="36"/>
                    <a:pt x="22" y="37"/>
                  </a:cubicBezTo>
                  <a:cubicBezTo>
                    <a:pt x="29" y="38"/>
                    <a:pt x="37" y="38"/>
                    <a:pt x="43" y="37"/>
                  </a:cubicBezTo>
                  <a:cubicBezTo>
                    <a:pt x="51" y="35"/>
                    <a:pt x="49" y="29"/>
                    <a:pt x="51" y="22"/>
                  </a:cubicBezTo>
                  <a:cubicBezTo>
                    <a:pt x="53" y="15"/>
                    <a:pt x="57" y="7"/>
                    <a:pt x="57" y="0"/>
                  </a:cubicBezTo>
                  <a:cubicBezTo>
                    <a:pt x="46" y="7"/>
                    <a:pt x="47" y="23"/>
                    <a:pt x="32" y="26"/>
                  </a:cubicBezTo>
                  <a:cubicBezTo>
                    <a:pt x="26" y="27"/>
                    <a:pt x="2" y="32"/>
                    <a:pt x="0" y="24"/>
                  </a:cubicBezTo>
                </a:path>
              </a:pathLst>
            </a:custGeom>
            <a:solidFill>
              <a:srgbClr val="EE6C4E"/>
            </a:solidFill>
            <a:ln w="9525">
              <a:noFill/>
              <a:round/>
              <a:headEnd/>
              <a:tailEnd/>
            </a:ln>
          </p:spPr>
          <p:txBody>
            <a:bodyPr/>
            <a:lstStyle/>
            <a:p>
              <a:endParaRPr lang="hu-HU"/>
            </a:p>
          </p:txBody>
        </p:sp>
        <p:sp>
          <p:nvSpPr>
            <p:cNvPr id="36947" name="Freeform 505"/>
            <p:cNvSpPr>
              <a:spLocks/>
            </p:cNvSpPr>
            <p:nvPr/>
          </p:nvSpPr>
          <p:spPr bwMode="auto">
            <a:xfrm>
              <a:off x="501" y="1943"/>
              <a:ext cx="79" cy="82"/>
            </a:xfrm>
            <a:custGeom>
              <a:avLst/>
              <a:gdLst>
                <a:gd name="T0" fmla="*/ 1 w 63"/>
                <a:gd name="T1" fmla="*/ 0 h 62"/>
                <a:gd name="T2" fmla="*/ 30 w 63"/>
                <a:gd name="T3" fmla="*/ 37 h 62"/>
                <a:gd name="T4" fmla="*/ 49 w 63"/>
                <a:gd name="T5" fmla="*/ 42 h 62"/>
                <a:gd name="T6" fmla="*/ 59 w 63"/>
                <a:gd name="T7" fmla="*/ 32 h 62"/>
                <a:gd name="T8" fmla="*/ 59 w 63"/>
                <a:gd name="T9" fmla="*/ 61 h 62"/>
                <a:gd name="T10" fmla="*/ 49 w 63"/>
                <a:gd name="T11" fmla="*/ 62 h 62"/>
                <a:gd name="T12" fmla="*/ 37 w 63"/>
                <a:gd name="T13" fmla="*/ 58 h 62"/>
                <a:gd name="T14" fmla="*/ 0 w 63"/>
                <a:gd name="T15" fmla="*/ 24 h 62"/>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2"/>
                <a:gd name="T26" fmla="*/ 63 w 63"/>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2">
                  <a:moveTo>
                    <a:pt x="1" y="0"/>
                  </a:moveTo>
                  <a:cubicBezTo>
                    <a:pt x="0" y="15"/>
                    <a:pt x="18" y="32"/>
                    <a:pt x="30" y="37"/>
                  </a:cubicBezTo>
                  <a:cubicBezTo>
                    <a:pt x="35" y="40"/>
                    <a:pt x="44" y="43"/>
                    <a:pt x="49" y="42"/>
                  </a:cubicBezTo>
                  <a:cubicBezTo>
                    <a:pt x="54" y="40"/>
                    <a:pt x="56" y="36"/>
                    <a:pt x="59" y="32"/>
                  </a:cubicBezTo>
                  <a:cubicBezTo>
                    <a:pt x="61" y="36"/>
                    <a:pt x="63" y="57"/>
                    <a:pt x="59" y="61"/>
                  </a:cubicBezTo>
                  <a:cubicBezTo>
                    <a:pt x="58" y="62"/>
                    <a:pt x="51" y="62"/>
                    <a:pt x="49" y="62"/>
                  </a:cubicBezTo>
                  <a:cubicBezTo>
                    <a:pt x="44" y="62"/>
                    <a:pt x="41" y="60"/>
                    <a:pt x="37" y="58"/>
                  </a:cubicBezTo>
                  <a:cubicBezTo>
                    <a:pt x="23" y="49"/>
                    <a:pt x="9" y="38"/>
                    <a:pt x="0" y="24"/>
                  </a:cubicBezTo>
                </a:path>
              </a:pathLst>
            </a:custGeom>
            <a:solidFill>
              <a:srgbClr val="EE6C4E"/>
            </a:solidFill>
            <a:ln w="9525">
              <a:noFill/>
              <a:round/>
              <a:headEnd/>
              <a:tailEnd/>
            </a:ln>
          </p:spPr>
          <p:txBody>
            <a:bodyPr/>
            <a:lstStyle/>
            <a:p>
              <a:endParaRPr lang="hu-HU"/>
            </a:p>
          </p:txBody>
        </p:sp>
        <p:sp>
          <p:nvSpPr>
            <p:cNvPr id="36948" name="Freeform 506"/>
            <p:cNvSpPr>
              <a:spLocks/>
            </p:cNvSpPr>
            <p:nvPr/>
          </p:nvSpPr>
          <p:spPr bwMode="auto">
            <a:xfrm>
              <a:off x="454" y="1791"/>
              <a:ext cx="65" cy="185"/>
            </a:xfrm>
            <a:custGeom>
              <a:avLst/>
              <a:gdLst>
                <a:gd name="T0" fmla="*/ 0 w 52"/>
                <a:gd name="T1" fmla="*/ 0 h 139"/>
                <a:gd name="T2" fmla="*/ 13 w 52"/>
                <a:gd name="T3" fmla="*/ 38 h 139"/>
                <a:gd name="T4" fmla="*/ 28 w 52"/>
                <a:gd name="T5" fmla="*/ 66 h 139"/>
                <a:gd name="T6" fmla="*/ 50 w 52"/>
                <a:gd name="T7" fmla="*/ 104 h 139"/>
                <a:gd name="T8" fmla="*/ 48 w 52"/>
                <a:gd name="T9" fmla="*/ 139 h 139"/>
                <a:gd name="T10" fmla="*/ 39 w 52"/>
                <a:gd name="T11" fmla="*/ 128 h 139"/>
                <a:gd name="T12" fmla="*/ 38 w 52"/>
                <a:gd name="T13" fmla="*/ 108 h 139"/>
                <a:gd name="T14" fmla="*/ 28 w 52"/>
                <a:gd name="T15" fmla="*/ 86 h 139"/>
                <a:gd name="T16" fmla="*/ 12 w 52"/>
                <a:gd name="T17" fmla="*/ 61 h 139"/>
                <a:gd name="T18" fmla="*/ 5 w 52"/>
                <a:gd name="T19" fmla="*/ 48 h 139"/>
                <a:gd name="T20" fmla="*/ 0 w 52"/>
                <a:gd name="T21" fmla="*/ 2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39"/>
                <a:gd name="T35" fmla="*/ 52 w 52"/>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39">
                  <a:moveTo>
                    <a:pt x="0" y="0"/>
                  </a:moveTo>
                  <a:cubicBezTo>
                    <a:pt x="0" y="14"/>
                    <a:pt x="7" y="26"/>
                    <a:pt x="13" y="38"/>
                  </a:cubicBezTo>
                  <a:cubicBezTo>
                    <a:pt x="17" y="48"/>
                    <a:pt x="20" y="58"/>
                    <a:pt x="28" y="66"/>
                  </a:cubicBezTo>
                  <a:cubicBezTo>
                    <a:pt x="39" y="77"/>
                    <a:pt x="47" y="89"/>
                    <a:pt x="50" y="104"/>
                  </a:cubicBezTo>
                  <a:cubicBezTo>
                    <a:pt x="52" y="113"/>
                    <a:pt x="52" y="132"/>
                    <a:pt x="48" y="139"/>
                  </a:cubicBezTo>
                  <a:cubicBezTo>
                    <a:pt x="42" y="137"/>
                    <a:pt x="40" y="135"/>
                    <a:pt x="39" y="128"/>
                  </a:cubicBezTo>
                  <a:cubicBezTo>
                    <a:pt x="37" y="122"/>
                    <a:pt x="39" y="115"/>
                    <a:pt x="38" y="108"/>
                  </a:cubicBezTo>
                  <a:cubicBezTo>
                    <a:pt x="37" y="98"/>
                    <a:pt x="34" y="93"/>
                    <a:pt x="28" y="86"/>
                  </a:cubicBezTo>
                  <a:cubicBezTo>
                    <a:pt x="21" y="78"/>
                    <a:pt x="17" y="69"/>
                    <a:pt x="12" y="61"/>
                  </a:cubicBezTo>
                  <a:cubicBezTo>
                    <a:pt x="9" y="57"/>
                    <a:pt x="6" y="53"/>
                    <a:pt x="5" y="48"/>
                  </a:cubicBezTo>
                  <a:cubicBezTo>
                    <a:pt x="2" y="39"/>
                    <a:pt x="4" y="30"/>
                    <a:pt x="0" y="21"/>
                  </a:cubicBezTo>
                </a:path>
              </a:pathLst>
            </a:custGeom>
            <a:solidFill>
              <a:srgbClr val="EE6C4E"/>
            </a:solidFill>
            <a:ln w="9525">
              <a:noFill/>
              <a:round/>
              <a:headEnd/>
              <a:tailEnd/>
            </a:ln>
          </p:spPr>
          <p:txBody>
            <a:bodyPr/>
            <a:lstStyle/>
            <a:p>
              <a:endParaRPr lang="hu-HU"/>
            </a:p>
          </p:txBody>
        </p:sp>
        <p:sp>
          <p:nvSpPr>
            <p:cNvPr id="36949" name="Freeform 507"/>
            <p:cNvSpPr>
              <a:spLocks/>
            </p:cNvSpPr>
            <p:nvPr/>
          </p:nvSpPr>
          <p:spPr bwMode="auto">
            <a:xfrm>
              <a:off x="798" y="1727"/>
              <a:ext cx="72" cy="33"/>
            </a:xfrm>
            <a:custGeom>
              <a:avLst/>
              <a:gdLst>
                <a:gd name="T0" fmla="*/ 16 w 58"/>
                <a:gd name="T1" fmla="*/ 25 h 25"/>
                <a:gd name="T2" fmla="*/ 42 w 58"/>
                <a:gd name="T3" fmla="*/ 15 h 25"/>
                <a:gd name="T4" fmla="*/ 46 w 58"/>
                <a:gd name="T5" fmla="*/ 3 h 25"/>
                <a:gd name="T6" fmla="*/ 0 w 58"/>
                <a:gd name="T7" fmla="*/ 21 h 25"/>
                <a:gd name="T8" fmla="*/ 0 60000 65536"/>
                <a:gd name="T9" fmla="*/ 0 60000 65536"/>
                <a:gd name="T10" fmla="*/ 0 60000 65536"/>
                <a:gd name="T11" fmla="*/ 0 60000 65536"/>
                <a:gd name="T12" fmla="*/ 0 w 58"/>
                <a:gd name="T13" fmla="*/ 0 h 25"/>
                <a:gd name="T14" fmla="*/ 58 w 58"/>
                <a:gd name="T15" fmla="*/ 25 h 25"/>
              </a:gdLst>
              <a:ahLst/>
              <a:cxnLst>
                <a:cxn ang="T8">
                  <a:pos x="T0" y="T1"/>
                </a:cxn>
                <a:cxn ang="T9">
                  <a:pos x="T2" y="T3"/>
                </a:cxn>
                <a:cxn ang="T10">
                  <a:pos x="T4" y="T5"/>
                </a:cxn>
                <a:cxn ang="T11">
                  <a:pos x="T6" y="T7"/>
                </a:cxn>
              </a:cxnLst>
              <a:rect l="T12" t="T13" r="T14" b="T15"/>
              <a:pathLst>
                <a:path w="58" h="25">
                  <a:moveTo>
                    <a:pt x="16" y="25"/>
                  </a:moveTo>
                  <a:cubicBezTo>
                    <a:pt x="22" y="25"/>
                    <a:pt x="34" y="17"/>
                    <a:pt x="42" y="15"/>
                  </a:cubicBezTo>
                  <a:cubicBezTo>
                    <a:pt x="49" y="13"/>
                    <a:pt x="58" y="7"/>
                    <a:pt x="46" y="3"/>
                  </a:cubicBezTo>
                  <a:cubicBezTo>
                    <a:pt x="35" y="0"/>
                    <a:pt x="5" y="12"/>
                    <a:pt x="0" y="21"/>
                  </a:cubicBezTo>
                </a:path>
              </a:pathLst>
            </a:custGeom>
            <a:solidFill>
              <a:srgbClr val="EE6C4E"/>
            </a:solidFill>
            <a:ln w="9525">
              <a:noFill/>
              <a:round/>
              <a:headEnd/>
              <a:tailEnd/>
            </a:ln>
          </p:spPr>
          <p:txBody>
            <a:bodyPr/>
            <a:lstStyle/>
            <a:p>
              <a:endParaRPr lang="hu-HU"/>
            </a:p>
          </p:txBody>
        </p:sp>
        <p:sp>
          <p:nvSpPr>
            <p:cNvPr id="36950" name="Freeform 508"/>
            <p:cNvSpPr>
              <a:spLocks/>
            </p:cNvSpPr>
            <p:nvPr/>
          </p:nvSpPr>
          <p:spPr bwMode="auto">
            <a:xfrm>
              <a:off x="819" y="1747"/>
              <a:ext cx="23" cy="17"/>
            </a:xfrm>
            <a:custGeom>
              <a:avLst/>
              <a:gdLst>
                <a:gd name="T0" fmla="*/ 14 w 18"/>
                <a:gd name="T1" fmla="*/ 0 h 13"/>
                <a:gd name="T2" fmla="*/ 18 w 18"/>
                <a:gd name="T3" fmla="*/ 11 h 13"/>
                <a:gd name="T4" fmla="*/ 0 w 18"/>
                <a:gd name="T5" fmla="*/ 9 h 13"/>
                <a:gd name="T6" fmla="*/ 0 60000 65536"/>
                <a:gd name="T7" fmla="*/ 0 60000 65536"/>
                <a:gd name="T8" fmla="*/ 0 60000 65536"/>
                <a:gd name="T9" fmla="*/ 0 w 18"/>
                <a:gd name="T10" fmla="*/ 0 h 13"/>
                <a:gd name="T11" fmla="*/ 18 w 18"/>
                <a:gd name="T12" fmla="*/ 13 h 13"/>
              </a:gdLst>
              <a:ahLst/>
              <a:cxnLst>
                <a:cxn ang="T6">
                  <a:pos x="T0" y="T1"/>
                </a:cxn>
                <a:cxn ang="T7">
                  <a:pos x="T2" y="T3"/>
                </a:cxn>
                <a:cxn ang="T8">
                  <a:pos x="T4" y="T5"/>
                </a:cxn>
              </a:cxnLst>
              <a:rect l="T9" t="T10" r="T11" b="T12"/>
              <a:pathLst>
                <a:path w="18" h="13">
                  <a:moveTo>
                    <a:pt x="14" y="0"/>
                  </a:moveTo>
                  <a:cubicBezTo>
                    <a:pt x="10" y="6"/>
                    <a:pt x="17" y="6"/>
                    <a:pt x="18" y="11"/>
                  </a:cubicBezTo>
                  <a:cubicBezTo>
                    <a:pt x="14" y="13"/>
                    <a:pt x="6" y="9"/>
                    <a:pt x="0" y="9"/>
                  </a:cubicBezTo>
                </a:path>
              </a:pathLst>
            </a:custGeom>
            <a:solidFill>
              <a:srgbClr val="EE6C4E"/>
            </a:solidFill>
            <a:ln w="9525">
              <a:noFill/>
              <a:round/>
              <a:headEnd/>
              <a:tailEnd/>
            </a:ln>
          </p:spPr>
          <p:txBody>
            <a:bodyPr/>
            <a:lstStyle/>
            <a:p>
              <a:endParaRPr lang="hu-HU"/>
            </a:p>
          </p:txBody>
        </p:sp>
        <p:sp>
          <p:nvSpPr>
            <p:cNvPr id="36951" name="Freeform 509"/>
            <p:cNvSpPr>
              <a:spLocks/>
            </p:cNvSpPr>
            <p:nvPr/>
          </p:nvSpPr>
          <p:spPr bwMode="auto">
            <a:xfrm>
              <a:off x="947" y="1799"/>
              <a:ext cx="67" cy="45"/>
            </a:xfrm>
            <a:custGeom>
              <a:avLst/>
              <a:gdLst>
                <a:gd name="T0" fmla="*/ 0 w 54"/>
                <a:gd name="T1" fmla="*/ 13 h 34"/>
                <a:gd name="T2" fmla="*/ 12 w 54"/>
                <a:gd name="T3" fmla="*/ 18 h 34"/>
                <a:gd name="T4" fmla="*/ 30 w 54"/>
                <a:gd name="T5" fmla="*/ 18 h 34"/>
                <a:gd name="T6" fmla="*/ 50 w 54"/>
                <a:gd name="T7" fmla="*/ 0 h 34"/>
                <a:gd name="T8" fmla="*/ 22 w 54"/>
                <a:gd name="T9" fmla="*/ 34 h 34"/>
                <a:gd name="T10" fmla="*/ 11 w 54"/>
                <a:gd name="T11" fmla="*/ 20 h 34"/>
                <a:gd name="T12" fmla="*/ 0 60000 65536"/>
                <a:gd name="T13" fmla="*/ 0 60000 65536"/>
                <a:gd name="T14" fmla="*/ 0 60000 65536"/>
                <a:gd name="T15" fmla="*/ 0 60000 65536"/>
                <a:gd name="T16" fmla="*/ 0 60000 65536"/>
                <a:gd name="T17" fmla="*/ 0 60000 65536"/>
                <a:gd name="T18" fmla="*/ 0 w 54"/>
                <a:gd name="T19" fmla="*/ 0 h 34"/>
                <a:gd name="T20" fmla="*/ 54 w 5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54" h="34">
                  <a:moveTo>
                    <a:pt x="0" y="13"/>
                  </a:moveTo>
                  <a:cubicBezTo>
                    <a:pt x="6" y="12"/>
                    <a:pt x="8" y="16"/>
                    <a:pt x="12" y="18"/>
                  </a:cubicBezTo>
                  <a:cubicBezTo>
                    <a:pt x="19" y="21"/>
                    <a:pt x="23" y="19"/>
                    <a:pt x="30" y="18"/>
                  </a:cubicBezTo>
                  <a:cubicBezTo>
                    <a:pt x="42" y="14"/>
                    <a:pt x="45" y="12"/>
                    <a:pt x="50" y="0"/>
                  </a:cubicBezTo>
                  <a:cubicBezTo>
                    <a:pt x="54" y="19"/>
                    <a:pt x="34" y="23"/>
                    <a:pt x="22" y="34"/>
                  </a:cubicBezTo>
                  <a:cubicBezTo>
                    <a:pt x="18" y="31"/>
                    <a:pt x="14" y="24"/>
                    <a:pt x="11" y="20"/>
                  </a:cubicBezTo>
                </a:path>
              </a:pathLst>
            </a:custGeom>
            <a:solidFill>
              <a:srgbClr val="EE6C4E"/>
            </a:solidFill>
            <a:ln w="9525">
              <a:noFill/>
              <a:round/>
              <a:headEnd/>
              <a:tailEnd/>
            </a:ln>
          </p:spPr>
          <p:txBody>
            <a:bodyPr/>
            <a:lstStyle/>
            <a:p>
              <a:endParaRPr lang="hu-HU"/>
            </a:p>
          </p:txBody>
        </p:sp>
        <p:sp>
          <p:nvSpPr>
            <p:cNvPr id="36952" name="Freeform 510"/>
            <p:cNvSpPr>
              <a:spLocks/>
            </p:cNvSpPr>
            <p:nvPr/>
          </p:nvSpPr>
          <p:spPr bwMode="auto">
            <a:xfrm>
              <a:off x="990" y="1864"/>
              <a:ext cx="52" cy="75"/>
            </a:xfrm>
            <a:custGeom>
              <a:avLst/>
              <a:gdLst>
                <a:gd name="T0" fmla="*/ 6 w 41"/>
                <a:gd name="T1" fmla="*/ 18 h 56"/>
                <a:gd name="T2" fmla="*/ 11 w 41"/>
                <a:gd name="T3" fmla="*/ 56 h 56"/>
                <a:gd name="T4" fmla="*/ 26 w 41"/>
                <a:gd name="T5" fmla="*/ 24 h 56"/>
                <a:gd name="T6" fmla="*/ 35 w 41"/>
                <a:gd name="T7" fmla="*/ 0 h 56"/>
                <a:gd name="T8" fmla="*/ 21 w 41"/>
                <a:gd name="T9" fmla="*/ 15 h 56"/>
                <a:gd name="T10" fmla="*/ 0 w 41"/>
                <a:gd name="T11" fmla="*/ 5 h 56"/>
                <a:gd name="T12" fmla="*/ 0 60000 65536"/>
                <a:gd name="T13" fmla="*/ 0 60000 65536"/>
                <a:gd name="T14" fmla="*/ 0 60000 65536"/>
                <a:gd name="T15" fmla="*/ 0 60000 65536"/>
                <a:gd name="T16" fmla="*/ 0 60000 65536"/>
                <a:gd name="T17" fmla="*/ 0 60000 65536"/>
                <a:gd name="T18" fmla="*/ 0 w 41"/>
                <a:gd name="T19" fmla="*/ 0 h 56"/>
                <a:gd name="T20" fmla="*/ 41 w 41"/>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1" h="56">
                  <a:moveTo>
                    <a:pt x="6" y="18"/>
                  </a:moveTo>
                  <a:cubicBezTo>
                    <a:pt x="6" y="31"/>
                    <a:pt x="10" y="43"/>
                    <a:pt x="11" y="56"/>
                  </a:cubicBezTo>
                  <a:cubicBezTo>
                    <a:pt x="14" y="45"/>
                    <a:pt x="18" y="34"/>
                    <a:pt x="26" y="24"/>
                  </a:cubicBezTo>
                  <a:cubicBezTo>
                    <a:pt x="32" y="16"/>
                    <a:pt x="41" y="13"/>
                    <a:pt x="35" y="0"/>
                  </a:cubicBezTo>
                  <a:cubicBezTo>
                    <a:pt x="38" y="10"/>
                    <a:pt x="30" y="14"/>
                    <a:pt x="21" y="15"/>
                  </a:cubicBezTo>
                  <a:cubicBezTo>
                    <a:pt x="10" y="16"/>
                    <a:pt x="9" y="7"/>
                    <a:pt x="0" y="5"/>
                  </a:cubicBezTo>
                </a:path>
              </a:pathLst>
            </a:custGeom>
            <a:solidFill>
              <a:srgbClr val="EE6C4E"/>
            </a:solidFill>
            <a:ln w="9525">
              <a:noFill/>
              <a:round/>
              <a:headEnd/>
              <a:tailEnd/>
            </a:ln>
          </p:spPr>
          <p:txBody>
            <a:bodyPr/>
            <a:lstStyle/>
            <a:p>
              <a:endParaRPr lang="hu-HU"/>
            </a:p>
          </p:txBody>
        </p:sp>
        <p:sp>
          <p:nvSpPr>
            <p:cNvPr id="36953" name="Freeform 511"/>
            <p:cNvSpPr>
              <a:spLocks/>
            </p:cNvSpPr>
            <p:nvPr/>
          </p:nvSpPr>
          <p:spPr bwMode="auto">
            <a:xfrm>
              <a:off x="628" y="1523"/>
              <a:ext cx="222" cy="94"/>
            </a:xfrm>
            <a:custGeom>
              <a:avLst/>
              <a:gdLst>
                <a:gd name="T0" fmla="*/ 32 w 178"/>
                <a:gd name="T1" fmla="*/ 57 h 71"/>
                <a:gd name="T2" fmla="*/ 52 w 178"/>
                <a:gd name="T3" fmla="*/ 64 h 71"/>
                <a:gd name="T4" fmla="*/ 80 w 178"/>
                <a:gd name="T5" fmla="*/ 66 h 71"/>
                <a:gd name="T6" fmla="*/ 138 w 178"/>
                <a:gd name="T7" fmla="*/ 65 h 71"/>
                <a:gd name="T8" fmla="*/ 166 w 178"/>
                <a:gd name="T9" fmla="*/ 65 h 71"/>
                <a:gd name="T10" fmla="*/ 172 w 178"/>
                <a:gd name="T11" fmla="*/ 48 h 71"/>
                <a:gd name="T12" fmla="*/ 142 w 178"/>
                <a:gd name="T13" fmla="*/ 0 h 71"/>
                <a:gd name="T14" fmla="*/ 144 w 178"/>
                <a:gd name="T15" fmla="*/ 46 h 71"/>
                <a:gd name="T16" fmla="*/ 90 w 178"/>
                <a:gd name="T17" fmla="*/ 45 h 71"/>
                <a:gd name="T18" fmla="*/ 34 w 178"/>
                <a:gd name="T19" fmla="*/ 42 h 71"/>
                <a:gd name="T20" fmla="*/ 0 w 178"/>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1"/>
                <a:gd name="T35" fmla="*/ 178 w 17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1">
                  <a:moveTo>
                    <a:pt x="32" y="57"/>
                  </a:moveTo>
                  <a:cubicBezTo>
                    <a:pt x="44" y="58"/>
                    <a:pt x="43" y="59"/>
                    <a:pt x="52" y="64"/>
                  </a:cubicBezTo>
                  <a:cubicBezTo>
                    <a:pt x="61" y="68"/>
                    <a:pt x="71" y="66"/>
                    <a:pt x="80" y="66"/>
                  </a:cubicBezTo>
                  <a:cubicBezTo>
                    <a:pt x="99" y="65"/>
                    <a:pt x="118" y="65"/>
                    <a:pt x="138" y="65"/>
                  </a:cubicBezTo>
                  <a:cubicBezTo>
                    <a:pt x="147" y="65"/>
                    <a:pt x="157" y="65"/>
                    <a:pt x="166" y="65"/>
                  </a:cubicBezTo>
                  <a:cubicBezTo>
                    <a:pt x="178" y="64"/>
                    <a:pt x="176" y="58"/>
                    <a:pt x="172" y="48"/>
                  </a:cubicBezTo>
                  <a:cubicBezTo>
                    <a:pt x="166" y="33"/>
                    <a:pt x="154" y="10"/>
                    <a:pt x="142" y="0"/>
                  </a:cubicBezTo>
                  <a:cubicBezTo>
                    <a:pt x="143" y="16"/>
                    <a:pt x="166" y="33"/>
                    <a:pt x="144" y="46"/>
                  </a:cubicBezTo>
                  <a:cubicBezTo>
                    <a:pt x="127" y="55"/>
                    <a:pt x="107" y="49"/>
                    <a:pt x="90" y="45"/>
                  </a:cubicBezTo>
                  <a:cubicBezTo>
                    <a:pt x="72" y="41"/>
                    <a:pt x="52" y="36"/>
                    <a:pt x="34" y="42"/>
                  </a:cubicBezTo>
                  <a:cubicBezTo>
                    <a:pt x="22" y="47"/>
                    <a:pt x="1" y="57"/>
                    <a:pt x="0" y="71"/>
                  </a:cubicBezTo>
                </a:path>
              </a:pathLst>
            </a:custGeom>
            <a:solidFill>
              <a:srgbClr val="EE6C4E"/>
            </a:solidFill>
            <a:ln w="9525">
              <a:noFill/>
              <a:round/>
              <a:headEnd/>
              <a:tailEnd/>
            </a:ln>
          </p:spPr>
          <p:txBody>
            <a:bodyPr/>
            <a:lstStyle/>
            <a:p>
              <a:endParaRPr lang="hu-HU"/>
            </a:p>
          </p:txBody>
        </p:sp>
        <p:sp>
          <p:nvSpPr>
            <p:cNvPr id="36954" name="Freeform 512"/>
            <p:cNvSpPr>
              <a:spLocks/>
            </p:cNvSpPr>
            <p:nvPr/>
          </p:nvSpPr>
          <p:spPr bwMode="auto">
            <a:xfrm>
              <a:off x="698" y="1412"/>
              <a:ext cx="44" cy="48"/>
            </a:xfrm>
            <a:custGeom>
              <a:avLst/>
              <a:gdLst>
                <a:gd name="T0" fmla="*/ 26 w 35"/>
                <a:gd name="T1" fmla="*/ 1 h 36"/>
                <a:gd name="T2" fmla="*/ 29 w 35"/>
                <a:gd name="T3" fmla="*/ 29 h 36"/>
                <a:gd name="T4" fmla="*/ 19 w 35"/>
                <a:gd name="T5" fmla="*/ 32 h 36"/>
                <a:gd name="T6" fmla="*/ 0 w 35"/>
                <a:gd name="T7" fmla="*/ 31 h 36"/>
                <a:gd name="T8" fmla="*/ 22 w 35"/>
                <a:gd name="T9" fmla="*/ 0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26" y="1"/>
                  </a:moveTo>
                  <a:cubicBezTo>
                    <a:pt x="35" y="7"/>
                    <a:pt x="33" y="20"/>
                    <a:pt x="29" y="29"/>
                  </a:cubicBezTo>
                  <a:cubicBezTo>
                    <a:pt x="26" y="36"/>
                    <a:pt x="27" y="34"/>
                    <a:pt x="19" y="32"/>
                  </a:cubicBezTo>
                  <a:cubicBezTo>
                    <a:pt x="12" y="31"/>
                    <a:pt x="7" y="32"/>
                    <a:pt x="0" y="31"/>
                  </a:cubicBezTo>
                  <a:cubicBezTo>
                    <a:pt x="12" y="24"/>
                    <a:pt x="29" y="17"/>
                    <a:pt x="22" y="0"/>
                  </a:cubicBezTo>
                </a:path>
              </a:pathLst>
            </a:custGeom>
            <a:solidFill>
              <a:srgbClr val="EE6C4E"/>
            </a:solidFill>
            <a:ln w="9525">
              <a:noFill/>
              <a:round/>
              <a:headEnd/>
              <a:tailEnd/>
            </a:ln>
          </p:spPr>
          <p:txBody>
            <a:bodyPr/>
            <a:lstStyle/>
            <a:p>
              <a:endParaRPr lang="hu-HU"/>
            </a:p>
          </p:txBody>
        </p:sp>
        <p:sp>
          <p:nvSpPr>
            <p:cNvPr id="36955" name="Freeform 513"/>
            <p:cNvSpPr>
              <a:spLocks/>
            </p:cNvSpPr>
            <p:nvPr/>
          </p:nvSpPr>
          <p:spPr bwMode="auto">
            <a:xfrm>
              <a:off x="664" y="1399"/>
              <a:ext cx="25" cy="50"/>
            </a:xfrm>
            <a:custGeom>
              <a:avLst/>
              <a:gdLst>
                <a:gd name="T0" fmla="*/ 0 w 20"/>
                <a:gd name="T1" fmla="*/ 2 h 38"/>
                <a:gd name="T2" fmla="*/ 0 w 20"/>
                <a:gd name="T3" fmla="*/ 38 h 38"/>
                <a:gd name="T4" fmla="*/ 1 w 20"/>
                <a:gd name="T5" fmla="*/ 0 h 38"/>
                <a:gd name="T6" fmla="*/ 0 60000 65536"/>
                <a:gd name="T7" fmla="*/ 0 60000 65536"/>
                <a:gd name="T8" fmla="*/ 0 60000 65536"/>
                <a:gd name="T9" fmla="*/ 0 w 20"/>
                <a:gd name="T10" fmla="*/ 0 h 38"/>
                <a:gd name="T11" fmla="*/ 20 w 20"/>
                <a:gd name="T12" fmla="*/ 38 h 38"/>
              </a:gdLst>
              <a:ahLst/>
              <a:cxnLst>
                <a:cxn ang="T6">
                  <a:pos x="T0" y="T1"/>
                </a:cxn>
                <a:cxn ang="T7">
                  <a:pos x="T2" y="T3"/>
                </a:cxn>
                <a:cxn ang="T8">
                  <a:pos x="T4" y="T5"/>
                </a:cxn>
              </a:cxnLst>
              <a:rect l="T9" t="T10" r="T11" b="T12"/>
              <a:pathLst>
                <a:path w="20" h="38">
                  <a:moveTo>
                    <a:pt x="0" y="2"/>
                  </a:moveTo>
                  <a:cubicBezTo>
                    <a:pt x="20" y="0"/>
                    <a:pt x="19" y="35"/>
                    <a:pt x="0" y="38"/>
                  </a:cubicBezTo>
                  <a:cubicBezTo>
                    <a:pt x="10" y="23"/>
                    <a:pt x="4" y="16"/>
                    <a:pt x="1" y="0"/>
                  </a:cubicBezTo>
                </a:path>
              </a:pathLst>
            </a:custGeom>
            <a:solidFill>
              <a:srgbClr val="EE6C4E"/>
            </a:solidFill>
            <a:ln w="9525">
              <a:noFill/>
              <a:round/>
              <a:headEnd/>
              <a:tailEnd/>
            </a:ln>
          </p:spPr>
          <p:txBody>
            <a:bodyPr/>
            <a:lstStyle/>
            <a:p>
              <a:endParaRPr lang="hu-HU"/>
            </a:p>
          </p:txBody>
        </p:sp>
        <p:sp>
          <p:nvSpPr>
            <p:cNvPr id="36956" name="Freeform 514"/>
            <p:cNvSpPr>
              <a:spLocks/>
            </p:cNvSpPr>
            <p:nvPr/>
          </p:nvSpPr>
          <p:spPr bwMode="auto">
            <a:xfrm>
              <a:off x="571" y="1416"/>
              <a:ext cx="34" cy="44"/>
            </a:xfrm>
            <a:custGeom>
              <a:avLst/>
              <a:gdLst>
                <a:gd name="T0" fmla="*/ 5 w 27"/>
                <a:gd name="T1" fmla="*/ 5 h 33"/>
                <a:gd name="T2" fmla="*/ 27 w 27"/>
                <a:gd name="T3" fmla="*/ 32 h 33"/>
                <a:gd name="T4" fmla="*/ 11 w 27"/>
                <a:gd name="T5" fmla="*/ 30 h 33"/>
                <a:gd name="T6" fmla="*/ 0 w 27"/>
                <a:gd name="T7" fmla="*/ 4 h 33"/>
                <a:gd name="T8" fmla="*/ 0 60000 65536"/>
                <a:gd name="T9" fmla="*/ 0 60000 65536"/>
                <a:gd name="T10" fmla="*/ 0 60000 65536"/>
                <a:gd name="T11" fmla="*/ 0 60000 65536"/>
                <a:gd name="T12" fmla="*/ 0 w 27"/>
                <a:gd name="T13" fmla="*/ 0 h 33"/>
                <a:gd name="T14" fmla="*/ 27 w 27"/>
                <a:gd name="T15" fmla="*/ 33 h 33"/>
              </a:gdLst>
              <a:ahLst/>
              <a:cxnLst>
                <a:cxn ang="T8">
                  <a:pos x="T0" y="T1"/>
                </a:cxn>
                <a:cxn ang="T9">
                  <a:pos x="T2" y="T3"/>
                </a:cxn>
                <a:cxn ang="T10">
                  <a:pos x="T4" y="T5"/>
                </a:cxn>
                <a:cxn ang="T11">
                  <a:pos x="T6" y="T7"/>
                </a:cxn>
              </a:cxnLst>
              <a:rect l="T12" t="T13" r="T14" b="T15"/>
              <a:pathLst>
                <a:path w="27" h="33">
                  <a:moveTo>
                    <a:pt x="5" y="5"/>
                  </a:moveTo>
                  <a:cubicBezTo>
                    <a:pt x="18" y="0"/>
                    <a:pt x="15" y="27"/>
                    <a:pt x="27" y="32"/>
                  </a:cubicBezTo>
                  <a:cubicBezTo>
                    <a:pt x="23" y="33"/>
                    <a:pt x="16" y="31"/>
                    <a:pt x="11" y="30"/>
                  </a:cubicBezTo>
                  <a:cubicBezTo>
                    <a:pt x="9" y="18"/>
                    <a:pt x="12" y="12"/>
                    <a:pt x="0" y="4"/>
                  </a:cubicBezTo>
                </a:path>
              </a:pathLst>
            </a:custGeom>
            <a:solidFill>
              <a:srgbClr val="EE6C4E"/>
            </a:solidFill>
            <a:ln w="9525">
              <a:noFill/>
              <a:round/>
              <a:headEnd/>
              <a:tailEnd/>
            </a:ln>
          </p:spPr>
          <p:txBody>
            <a:bodyPr/>
            <a:lstStyle/>
            <a:p>
              <a:endParaRPr lang="hu-HU"/>
            </a:p>
          </p:txBody>
        </p:sp>
        <p:sp>
          <p:nvSpPr>
            <p:cNvPr id="36957" name="Freeform 515"/>
            <p:cNvSpPr>
              <a:spLocks/>
            </p:cNvSpPr>
            <p:nvPr/>
          </p:nvSpPr>
          <p:spPr bwMode="auto">
            <a:xfrm>
              <a:off x="740" y="1687"/>
              <a:ext cx="219" cy="157"/>
            </a:xfrm>
            <a:custGeom>
              <a:avLst/>
              <a:gdLst>
                <a:gd name="T0" fmla="*/ 0 w 175"/>
                <a:gd name="T1" fmla="*/ 118 h 118"/>
                <a:gd name="T2" fmla="*/ 175 w 175"/>
                <a:gd name="T3" fmla="*/ 37 h 118"/>
                <a:gd name="T4" fmla="*/ 0 60000 65536"/>
                <a:gd name="T5" fmla="*/ 0 60000 65536"/>
                <a:gd name="T6" fmla="*/ 0 w 175"/>
                <a:gd name="T7" fmla="*/ 0 h 118"/>
                <a:gd name="T8" fmla="*/ 175 w 175"/>
                <a:gd name="T9" fmla="*/ 118 h 118"/>
              </a:gdLst>
              <a:ahLst/>
              <a:cxnLst>
                <a:cxn ang="T4">
                  <a:pos x="T0" y="T1"/>
                </a:cxn>
                <a:cxn ang="T5">
                  <a:pos x="T2" y="T3"/>
                </a:cxn>
              </a:cxnLst>
              <a:rect l="T6" t="T7" r="T8" b="T9"/>
              <a:pathLst>
                <a:path w="175" h="118">
                  <a:moveTo>
                    <a:pt x="0" y="118"/>
                  </a:moveTo>
                  <a:cubicBezTo>
                    <a:pt x="30" y="0"/>
                    <a:pt x="112" y="36"/>
                    <a:pt x="175" y="37"/>
                  </a:cubicBezTo>
                </a:path>
              </a:pathLst>
            </a:custGeom>
            <a:noFill/>
            <a:ln w="7938" cap="rnd">
              <a:solidFill>
                <a:srgbClr val="FFFFFF"/>
              </a:solidFill>
              <a:prstDash val="solid"/>
              <a:round/>
              <a:headEnd/>
              <a:tailEnd/>
            </a:ln>
          </p:spPr>
          <p:txBody>
            <a:bodyPr/>
            <a:lstStyle/>
            <a:p>
              <a:endParaRPr lang="hu-HU"/>
            </a:p>
          </p:txBody>
        </p:sp>
        <p:sp>
          <p:nvSpPr>
            <p:cNvPr id="36958" name="Freeform 516"/>
            <p:cNvSpPr>
              <a:spLocks/>
            </p:cNvSpPr>
            <p:nvPr/>
          </p:nvSpPr>
          <p:spPr bwMode="auto">
            <a:xfrm>
              <a:off x="720" y="1715"/>
              <a:ext cx="243" cy="193"/>
            </a:xfrm>
            <a:custGeom>
              <a:avLst/>
              <a:gdLst>
                <a:gd name="T0" fmla="*/ 15 w 194"/>
                <a:gd name="T1" fmla="*/ 95 h 145"/>
                <a:gd name="T2" fmla="*/ 12 w 194"/>
                <a:gd name="T3" fmla="*/ 104 h 145"/>
                <a:gd name="T4" fmla="*/ 0 w 194"/>
                <a:gd name="T5" fmla="*/ 144 h 145"/>
                <a:gd name="T6" fmla="*/ 4 w 194"/>
                <a:gd name="T7" fmla="*/ 145 h 145"/>
                <a:gd name="T8" fmla="*/ 16 w 194"/>
                <a:gd name="T9" fmla="*/ 105 h 145"/>
                <a:gd name="T10" fmla="*/ 19 w 194"/>
                <a:gd name="T11" fmla="*/ 96 h 145"/>
                <a:gd name="T12" fmla="*/ 159 w 194"/>
                <a:gd name="T13" fmla="*/ 13 h 145"/>
                <a:gd name="T14" fmla="*/ 194 w 194"/>
                <a:gd name="T15" fmla="*/ 14 h 145"/>
                <a:gd name="T16" fmla="*/ 194 w 194"/>
                <a:gd name="T17" fmla="*/ 14 h 145"/>
                <a:gd name="T18" fmla="*/ 159 w 194"/>
                <a:gd name="T19" fmla="*/ 10 h 145"/>
                <a:gd name="T20" fmla="*/ 15 w 194"/>
                <a:gd name="T21" fmla="*/ 95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145"/>
                <a:gd name="T35" fmla="*/ 194 w 194"/>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145">
                  <a:moveTo>
                    <a:pt x="15" y="95"/>
                  </a:moveTo>
                  <a:cubicBezTo>
                    <a:pt x="12" y="104"/>
                    <a:pt x="12" y="104"/>
                    <a:pt x="12" y="104"/>
                  </a:cubicBezTo>
                  <a:cubicBezTo>
                    <a:pt x="7" y="117"/>
                    <a:pt x="3" y="128"/>
                    <a:pt x="0" y="144"/>
                  </a:cubicBezTo>
                  <a:cubicBezTo>
                    <a:pt x="4" y="145"/>
                    <a:pt x="4" y="145"/>
                    <a:pt x="4" y="145"/>
                  </a:cubicBezTo>
                  <a:cubicBezTo>
                    <a:pt x="7" y="129"/>
                    <a:pt x="11" y="118"/>
                    <a:pt x="16" y="105"/>
                  </a:cubicBezTo>
                  <a:cubicBezTo>
                    <a:pt x="19" y="96"/>
                    <a:pt x="19" y="96"/>
                    <a:pt x="19" y="96"/>
                  </a:cubicBezTo>
                  <a:cubicBezTo>
                    <a:pt x="50" y="4"/>
                    <a:pt x="110" y="8"/>
                    <a:pt x="159" y="13"/>
                  </a:cubicBezTo>
                  <a:cubicBezTo>
                    <a:pt x="171" y="14"/>
                    <a:pt x="183" y="15"/>
                    <a:pt x="194" y="14"/>
                  </a:cubicBezTo>
                  <a:cubicBezTo>
                    <a:pt x="194" y="14"/>
                    <a:pt x="194" y="14"/>
                    <a:pt x="194" y="14"/>
                  </a:cubicBezTo>
                  <a:cubicBezTo>
                    <a:pt x="183" y="14"/>
                    <a:pt x="172" y="12"/>
                    <a:pt x="159" y="10"/>
                  </a:cubicBezTo>
                  <a:cubicBezTo>
                    <a:pt x="109" y="6"/>
                    <a:pt x="48" y="0"/>
                    <a:pt x="15" y="95"/>
                  </a:cubicBezTo>
                  <a:close/>
                </a:path>
              </a:pathLst>
            </a:custGeom>
            <a:solidFill>
              <a:srgbClr val="4793C3"/>
            </a:solidFill>
            <a:ln w="9525">
              <a:noFill/>
              <a:round/>
              <a:headEnd/>
              <a:tailEnd/>
            </a:ln>
          </p:spPr>
          <p:txBody>
            <a:bodyPr/>
            <a:lstStyle/>
            <a:p>
              <a:endParaRPr lang="hu-HU"/>
            </a:p>
          </p:txBody>
        </p:sp>
        <p:sp>
          <p:nvSpPr>
            <p:cNvPr id="36959" name="Freeform 517"/>
            <p:cNvSpPr>
              <a:spLocks/>
            </p:cNvSpPr>
            <p:nvPr/>
          </p:nvSpPr>
          <p:spPr bwMode="auto">
            <a:xfrm>
              <a:off x="331" y="2091"/>
              <a:ext cx="49" cy="69"/>
            </a:xfrm>
            <a:custGeom>
              <a:avLst/>
              <a:gdLst>
                <a:gd name="T0" fmla="*/ 19 w 39"/>
                <a:gd name="T1" fmla="*/ 7 h 52"/>
                <a:gd name="T2" fmla="*/ 1 w 39"/>
                <a:gd name="T3" fmla="*/ 0 h 52"/>
                <a:gd name="T4" fmla="*/ 3 w 39"/>
                <a:gd name="T5" fmla="*/ 10 h 52"/>
                <a:gd name="T6" fmla="*/ 19 w 39"/>
                <a:gd name="T7" fmla="*/ 33 h 52"/>
                <a:gd name="T8" fmla="*/ 31 w 39"/>
                <a:gd name="T9" fmla="*/ 45 h 52"/>
                <a:gd name="T10" fmla="*/ 39 w 39"/>
                <a:gd name="T11" fmla="*/ 52 h 52"/>
                <a:gd name="T12" fmla="*/ 37 w 39"/>
                <a:gd name="T13" fmla="*/ 32 h 52"/>
                <a:gd name="T14" fmla="*/ 19 w 39"/>
                <a:gd name="T15" fmla="*/ 7 h 5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2"/>
                <a:gd name="T26" fmla="*/ 39 w 39"/>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2">
                  <a:moveTo>
                    <a:pt x="19" y="7"/>
                  </a:moveTo>
                  <a:cubicBezTo>
                    <a:pt x="15" y="5"/>
                    <a:pt x="7" y="0"/>
                    <a:pt x="1" y="0"/>
                  </a:cubicBezTo>
                  <a:cubicBezTo>
                    <a:pt x="2" y="5"/>
                    <a:pt x="0" y="4"/>
                    <a:pt x="3" y="10"/>
                  </a:cubicBezTo>
                  <a:cubicBezTo>
                    <a:pt x="8" y="17"/>
                    <a:pt x="13" y="25"/>
                    <a:pt x="19" y="33"/>
                  </a:cubicBezTo>
                  <a:cubicBezTo>
                    <a:pt x="25" y="41"/>
                    <a:pt x="26" y="43"/>
                    <a:pt x="31" y="45"/>
                  </a:cubicBezTo>
                  <a:cubicBezTo>
                    <a:pt x="35" y="46"/>
                    <a:pt x="36" y="50"/>
                    <a:pt x="39" y="52"/>
                  </a:cubicBezTo>
                  <a:cubicBezTo>
                    <a:pt x="39" y="45"/>
                    <a:pt x="38" y="36"/>
                    <a:pt x="37" y="32"/>
                  </a:cubicBezTo>
                  <a:cubicBezTo>
                    <a:pt x="33" y="21"/>
                    <a:pt x="29" y="11"/>
                    <a:pt x="19" y="7"/>
                  </a:cubicBezTo>
                  <a:close/>
                </a:path>
              </a:pathLst>
            </a:custGeom>
            <a:solidFill>
              <a:srgbClr val="AA3952"/>
            </a:solidFill>
            <a:ln w="9525">
              <a:noFill/>
              <a:round/>
              <a:headEnd/>
              <a:tailEnd/>
            </a:ln>
          </p:spPr>
          <p:txBody>
            <a:bodyPr/>
            <a:lstStyle/>
            <a:p>
              <a:endParaRPr lang="hu-HU"/>
            </a:p>
          </p:txBody>
        </p:sp>
        <p:sp>
          <p:nvSpPr>
            <p:cNvPr id="36960" name="Freeform 518"/>
            <p:cNvSpPr>
              <a:spLocks/>
            </p:cNvSpPr>
            <p:nvPr/>
          </p:nvSpPr>
          <p:spPr bwMode="auto">
            <a:xfrm>
              <a:off x="762" y="1791"/>
              <a:ext cx="235" cy="225"/>
            </a:xfrm>
            <a:custGeom>
              <a:avLst/>
              <a:gdLst>
                <a:gd name="T0" fmla="*/ 170 w 188"/>
                <a:gd name="T1" fmla="*/ 150 h 169"/>
                <a:gd name="T2" fmla="*/ 170 w 188"/>
                <a:gd name="T3" fmla="*/ 152 h 169"/>
                <a:gd name="T4" fmla="*/ 175 w 188"/>
                <a:gd name="T5" fmla="*/ 169 h 169"/>
                <a:gd name="T6" fmla="*/ 180 w 188"/>
                <a:gd name="T7" fmla="*/ 169 h 169"/>
                <a:gd name="T8" fmla="*/ 175 w 188"/>
                <a:gd name="T9" fmla="*/ 153 h 169"/>
                <a:gd name="T10" fmla="*/ 175 w 188"/>
                <a:gd name="T11" fmla="*/ 151 h 169"/>
                <a:gd name="T12" fmla="*/ 108 w 188"/>
                <a:gd name="T13" fmla="*/ 20 h 169"/>
                <a:gd name="T14" fmla="*/ 0 w 188"/>
                <a:gd name="T15" fmla="*/ 3 h 169"/>
                <a:gd name="T16" fmla="*/ 1 w 188"/>
                <a:gd name="T17" fmla="*/ 8 h 169"/>
                <a:gd name="T18" fmla="*/ 106 w 188"/>
                <a:gd name="T19" fmla="*/ 25 h 169"/>
                <a:gd name="T20" fmla="*/ 170 w 188"/>
                <a:gd name="T21" fmla="*/ 150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69"/>
                <a:gd name="T35" fmla="*/ 188 w 188"/>
                <a:gd name="T36" fmla="*/ 169 h 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69">
                  <a:moveTo>
                    <a:pt x="170" y="150"/>
                  </a:moveTo>
                  <a:cubicBezTo>
                    <a:pt x="170" y="152"/>
                    <a:pt x="170" y="152"/>
                    <a:pt x="170" y="152"/>
                  </a:cubicBezTo>
                  <a:cubicBezTo>
                    <a:pt x="169" y="155"/>
                    <a:pt x="171" y="161"/>
                    <a:pt x="175" y="169"/>
                  </a:cubicBezTo>
                  <a:cubicBezTo>
                    <a:pt x="176" y="169"/>
                    <a:pt x="178" y="169"/>
                    <a:pt x="180" y="169"/>
                  </a:cubicBezTo>
                  <a:cubicBezTo>
                    <a:pt x="176" y="161"/>
                    <a:pt x="174" y="155"/>
                    <a:pt x="175" y="153"/>
                  </a:cubicBezTo>
                  <a:cubicBezTo>
                    <a:pt x="175" y="151"/>
                    <a:pt x="175" y="151"/>
                    <a:pt x="175" y="151"/>
                  </a:cubicBezTo>
                  <a:cubicBezTo>
                    <a:pt x="188" y="90"/>
                    <a:pt x="165" y="46"/>
                    <a:pt x="108" y="20"/>
                  </a:cubicBezTo>
                  <a:cubicBezTo>
                    <a:pt x="75" y="6"/>
                    <a:pt x="39" y="0"/>
                    <a:pt x="0" y="3"/>
                  </a:cubicBezTo>
                  <a:cubicBezTo>
                    <a:pt x="1" y="8"/>
                    <a:pt x="1" y="8"/>
                    <a:pt x="1" y="8"/>
                  </a:cubicBezTo>
                  <a:cubicBezTo>
                    <a:pt x="38" y="5"/>
                    <a:pt x="73" y="10"/>
                    <a:pt x="106" y="25"/>
                  </a:cubicBezTo>
                  <a:cubicBezTo>
                    <a:pt x="161" y="49"/>
                    <a:pt x="183" y="91"/>
                    <a:pt x="170" y="150"/>
                  </a:cubicBezTo>
                  <a:close/>
                </a:path>
              </a:pathLst>
            </a:custGeom>
            <a:solidFill>
              <a:srgbClr val="F3AEB8"/>
            </a:solidFill>
            <a:ln w="9525">
              <a:noFill/>
              <a:round/>
              <a:headEnd/>
              <a:tailEnd/>
            </a:ln>
          </p:spPr>
          <p:txBody>
            <a:bodyPr/>
            <a:lstStyle/>
            <a:p>
              <a:endParaRPr lang="hu-HU"/>
            </a:p>
          </p:txBody>
        </p:sp>
        <p:sp>
          <p:nvSpPr>
            <p:cNvPr id="36961" name="Freeform 519"/>
            <p:cNvSpPr>
              <a:spLocks/>
            </p:cNvSpPr>
            <p:nvPr/>
          </p:nvSpPr>
          <p:spPr bwMode="auto">
            <a:xfrm>
              <a:off x="401" y="2207"/>
              <a:ext cx="115" cy="117"/>
            </a:xfrm>
            <a:custGeom>
              <a:avLst/>
              <a:gdLst>
                <a:gd name="T0" fmla="*/ 0 w 92"/>
                <a:gd name="T1" fmla="*/ 0 h 88"/>
                <a:gd name="T2" fmla="*/ 53 w 92"/>
                <a:gd name="T3" fmla="*/ 64 h 88"/>
                <a:gd name="T4" fmla="*/ 92 w 92"/>
                <a:gd name="T5" fmla="*/ 88 h 88"/>
                <a:gd name="T6" fmla="*/ 49 w 92"/>
                <a:gd name="T7" fmla="*/ 52 h 88"/>
                <a:gd name="T8" fmla="*/ 0 w 92"/>
                <a:gd name="T9" fmla="*/ 0 h 88"/>
                <a:gd name="T10" fmla="*/ 0 60000 65536"/>
                <a:gd name="T11" fmla="*/ 0 60000 65536"/>
                <a:gd name="T12" fmla="*/ 0 60000 65536"/>
                <a:gd name="T13" fmla="*/ 0 60000 65536"/>
                <a:gd name="T14" fmla="*/ 0 60000 65536"/>
                <a:gd name="T15" fmla="*/ 0 w 92"/>
                <a:gd name="T16" fmla="*/ 0 h 88"/>
                <a:gd name="T17" fmla="*/ 92 w 92"/>
                <a:gd name="T18" fmla="*/ 88 h 88"/>
              </a:gdLst>
              <a:ahLst/>
              <a:cxnLst>
                <a:cxn ang="T10">
                  <a:pos x="T0" y="T1"/>
                </a:cxn>
                <a:cxn ang="T11">
                  <a:pos x="T2" y="T3"/>
                </a:cxn>
                <a:cxn ang="T12">
                  <a:pos x="T4" y="T5"/>
                </a:cxn>
                <a:cxn ang="T13">
                  <a:pos x="T6" y="T7"/>
                </a:cxn>
                <a:cxn ang="T14">
                  <a:pos x="T8" y="T9"/>
                </a:cxn>
              </a:cxnLst>
              <a:rect l="T15" t="T16" r="T17" b="T18"/>
              <a:pathLst>
                <a:path w="92" h="88">
                  <a:moveTo>
                    <a:pt x="0" y="0"/>
                  </a:moveTo>
                  <a:cubicBezTo>
                    <a:pt x="21" y="9"/>
                    <a:pt x="32" y="52"/>
                    <a:pt x="53" y="64"/>
                  </a:cubicBezTo>
                  <a:cubicBezTo>
                    <a:pt x="75" y="76"/>
                    <a:pt x="92" y="88"/>
                    <a:pt x="92" y="88"/>
                  </a:cubicBezTo>
                  <a:cubicBezTo>
                    <a:pt x="79" y="76"/>
                    <a:pt x="56" y="57"/>
                    <a:pt x="49" y="52"/>
                  </a:cubicBezTo>
                  <a:cubicBezTo>
                    <a:pt x="43" y="46"/>
                    <a:pt x="20" y="5"/>
                    <a:pt x="0" y="0"/>
                  </a:cubicBezTo>
                  <a:close/>
                </a:path>
              </a:pathLst>
            </a:custGeom>
            <a:solidFill>
              <a:srgbClr val="FFFFFF"/>
            </a:solidFill>
            <a:ln w="9525">
              <a:noFill/>
              <a:round/>
              <a:headEnd/>
              <a:tailEnd/>
            </a:ln>
          </p:spPr>
          <p:txBody>
            <a:bodyPr/>
            <a:lstStyle/>
            <a:p>
              <a:endParaRPr lang="hu-HU"/>
            </a:p>
          </p:txBody>
        </p:sp>
        <p:sp>
          <p:nvSpPr>
            <p:cNvPr id="36962" name="Freeform 520"/>
            <p:cNvSpPr>
              <a:spLocks/>
            </p:cNvSpPr>
            <p:nvPr/>
          </p:nvSpPr>
          <p:spPr bwMode="auto">
            <a:xfrm>
              <a:off x="291" y="1991"/>
              <a:ext cx="663" cy="529"/>
            </a:xfrm>
            <a:custGeom>
              <a:avLst/>
              <a:gdLst>
                <a:gd name="T0" fmla="*/ 2 w 530"/>
                <a:gd name="T1" fmla="*/ 0 h 397"/>
                <a:gd name="T2" fmla="*/ 2 w 530"/>
                <a:gd name="T3" fmla="*/ 2 h 397"/>
                <a:gd name="T4" fmla="*/ 69 w 530"/>
                <a:gd name="T5" fmla="*/ 155 h 397"/>
                <a:gd name="T6" fmla="*/ 119 w 530"/>
                <a:gd name="T7" fmla="*/ 207 h 397"/>
                <a:gd name="T8" fmla="*/ 268 w 530"/>
                <a:gd name="T9" fmla="*/ 304 h 397"/>
                <a:gd name="T10" fmla="*/ 436 w 530"/>
                <a:gd name="T11" fmla="*/ 383 h 397"/>
                <a:gd name="T12" fmla="*/ 530 w 530"/>
                <a:gd name="T13" fmla="*/ 384 h 397"/>
                <a:gd name="T14" fmla="*/ 0 60000 65536"/>
                <a:gd name="T15" fmla="*/ 0 60000 65536"/>
                <a:gd name="T16" fmla="*/ 0 60000 65536"/>
                <a:gd name="T17" fmla="*/ 0 60000 65536"/>
                <a:gd name="T18" fmla="*/ 0 60000 65536"/>
                <a:gd name="T19" fmla="*/ 0 60000 65536"/>
                <a:gd name="T20" fmla="*/ 0 60000 65536"/>
                <a:gd name="T21" fmla="*/ 0 w 530"/>
                <a:gd name="T22" fmla="*/ 0 h 397"/>
                <a:gd name="T23" fmla="*/ 530 w 530"/>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0" h="397">
                  <a:moveTo>
                    <a:pt x="2" y="0"/>
                  </a:moveTo>
                  <a:cubicBezTo>
                    <a:pt x="2" y="1"/>
                    <a:pt x="2" y="1"/>
                    <a:pt x="2" y="2"/>
                  </a:cubicBezTo>
                  <a:cubicBezTo>
                    <a:pt x="0" y="42"/>
                    <a:pt x="32" y="133"/>
                    <a:pt x="69" y="155"/>
                  </a:cubicBezTo>
                  <a:cubicBezTo>
                    <a:pt x="102" y="175"/>
                    <a:pt x="105" y="179"/>
                    <a:pt x="119" y="207"/>
                  </a:cubicBezTo>
                  <a:cubicBezTo>
                    <a:pt x="132" y="231"/>
                    <a:pt x="198" y="258"/>
                    <a:pt x="268" y="304"/>
                  </a:cubicBezTo>
                  <a:cubicBezTo>
                    <a:pt x="305" y="324"/>
                    <a:pt x="395" y="373"/>
                    <a:pt x="436" y="383"/>
                  </a:cubicBezTo>
                  <a:cubicBezTo>
                    <a:pt x="479" y="393"/>
                    <a:pt x="508" y="397"/>
                    <a:pt x="530" y="384"/>
                  </a:cubicBezTo>
                </a:path>
              </a:pathLst>
            </a:custGeom>
            <a:noFill/>
            <a:ln w="7938" cap="flat">
              <a:solidFill>
                <a:srgbClr val="F3AEB8"/>
              </a:solidFill>
              <a:prstDash val="solid"/>
              <a:miter lim="800000"/>
              <a:headEnd/>
              <a:tailEnd/>
            </a:ln>
          </p:spPr>
          <p:txBody>
            <a:bodyPr/>
            <a:lstStyle/>
            <a:p>
              <a:endParaRPr lang="hu-HU"/>
            </a:p>
          </p:txBody>
        </p:sp>
        <p:sp>
          <p:nvSpPr>
            <p:cNvPr id="36963" name="Freeform 521"/>
            <p:cNvSpPr>
              <a:spLocks/>
            </p:cNvSpPr>
            <p:nvPr/>
          </p:nvSpPr>
          <p:spPr bwMode="auto">
            <a:xfrm>
              <a:off x="955" y="2005"/>
              <a:ext cx="32" cy="495"/>
            </a:xfrm>
            <a:custGeom>
              <a:avLst/>
              <a:gdLst>
                <a:gd name="T0" fmla="*/ 11 w 25"/>
                <a:gd name="T1" fmla="*/ 252 h 371"/>
                <a:gd name="T2" fmla="*/ 0 w 25"/>
                <a:gd name="T3" fmla="*/ 371 h 371"/>
                <a:gd name="T4" fmla="*/ 0 w 25"/>
                <a:gd name="T5" fmla="*/ 370 h 371"/>
                <a:gd name="T6" fmla="*/ 17 w 25"/>
                <a:gd name="T7" fmla="*/ 252 h 371"/>
                <a:gd name="T8" fmla="*/ 20 w 25"/>
                <a:gd name="T9" fmla="*/ 0 h 371"/>
                <a:gd name="T10" fmla="*/ 14 w 25"/>
                <a:gd name="T11" fmla="*/ 0 h 371"/>
                <a:gd name="T12" fmla="*/ 11 w 25"/>
                <a:gd name="T13" fmla="*/ 252 h 371"/>
                <a:gd name="T14" fmla="*/ 0 60000 65536"/>
                <a:gd name="T15" fmla="*/ 0 60000 65536"/>
                <a:gd name="T16" fmla="*/ 0 60000 65536"/>
                <a:gd name="T17" fmla="*/ 0 60000 65536"/>
                <a:gd name="T18" fmla="*/ 0 60000 65536"/>
                <a:gd name="T19" fmla="*/ 0 60000 65536"/>
                <a:gd name="T20" fmla="*/ 0 60000 65536"/>
                <a:gd name="T21" fmla="*/ 0 w 25"/>
                <a:gd name="T22" fmla="*/ 0 h 371"/>
                <a:gd name="T23" fmla="*/ 25 w 25"/>
                <a:gd name="T24" fmla="*/ 371 h 3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71">
                  <a:moveTo>
                    <a:pt x="11" y="252"/>
                  </a:moveTo>
                  <a:cubicBezTo>
                    <a:pt x="20" y="330"/>
                    <a:pt x="11" y="362"/>
                    <a:pt x="0" y="371"/>
                  </a:cubicBezTo>
                  <a:cubicBezTo>
                    <a:pt x="0" y="370"/>
                    <a:pt x="0" y="370"/>
                    <a:pt x="0" y="370"/>
                  </a:cubicBezTo>
                  <a:cubicBezTo>
                    <a:pt x="19" y="356"/>
                    <a:pt x="25" y="316"/>
                    <a:pt x="17" y="252"/>
                  </a:cubicBezTo>
                  <a:cubicBezTo>
                    <a:pt x="15" y="229"/>
                    <a:pt x="16" y="50"/>
                    <a:pt x="20" y="0"/>
                  </a:cubicBezTo>
                  <a:cubicBezTo>
                    <a:pt x="14" y="0"/>
                    <a:pt x="14" y="0"/>
                    <a:pt x="14" y="0"/>
                  </a:cubicBezTo>
                  <a:cubicBezTo>
                    <a:pt x="10" y="52"/>
                    <a:pt x="8" y="229"/>
                    <a:pt x="11" y="252"/>
                  </a:cubicBezTo>
                  <a:close/>
                </a:path>
              </a:pathLst>
            </a:custGeom>
            <a:solidFill>
              <a:srgbClr val="F3AEB8"/>
            </a:solidFill>
            <a:ln w="9525">
              <a:noFill/>
              <a:round/>
              <a:headEnd/>
              <a:tailEnd/>
            </a:ln>
          </p:spPr>
          <p:txBody>
            <a:bodyPr/>
            <a:lstStyle/>
            <a:p>
              <a:endParaRPr lang="hu-HU"/>
            </a:p>
          </p:txBody>
        </p:sp>
        <p:sp>
          <p:nvSpPr>
            <p:cNvPr id="36964" name="Freeform 522"/>
            <p:cNvSpPr>
              <a:spLocks/>
            </p:cNvSpPr>
            <p:nvPr/>
          </p:nvSpPr>
          <p:spPr bwMode="auto">
            <a:xfrm>
              <a:off x="733" y="2568"/>
              <a:ext cx="145" cy="75"/>
            </a:xfrm>
            <a:custGeom>
              <a:avLst/>
              <a:gdLst>
                <a:gd name="T0" fmla="*/ 0 w 116"/>
                <a:gd name="T1" fmla="*/ 0 h 56"/>
                <a:gd name="T2" fmla="*/ 12 w 116"/>
                <a:gd name="T3" fmla="*/ 6 h 56"/>
                <a:gd name="T4" fmla="*/ 32 w 116"/>
                <a:gd name="T5" fmla="*/ 15 h 56"/>
                <a:gd name="T6" fmla="*/ 65 w 116"/>
                <a:gd name="T7" fmla="*/ 26 h 56"/>
                <a:gd name="T8" fmla="*/ 77 w 116"/>
                <a:gd name="T9" fmla="*/ 44 h 56"/>
                <a:gd name="T10" fmla="*/ 60 w 116"/>
                <a:gd name="T11" fmla="*/ 55 h 56"/>
                <a:gd name="T12" fmla="*/ 106 w 116"/>
                <a:gd name="T13" fmla="*/ 49 h 56"/>
                <a:gd name="T14" fmla="*/ 113 w 116"/>
                <a:gd name="T15" fmla="*/ 27 h 56"/>
                <a:gd name="T16" fmla="*/ 92 w 116"/>
                <a:gd name="T17" fmla="*/ 25 h 56"/>
                <a:gd name="T18" fmla="*/ 60 w 116"/>
                <a:gd name="T19" fmla="*/ 19 h 56"/>
                <a:gd name="T20" fmla="*/ 32 w 116"/>
                <a:gd name="T21" fmla="*/ 12 h 56"/>
                <a:gd name="T22" fmla="*/ 7 w 116"/>
                <a:gd name="T23" fmla="*/ 3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56"/>
                <a:gd name="T38" fmla="*/ 116 w 11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56">
                  <a:moveTo>
                    <a:pt x="0" y="0"/>
                  </a:moveTo>
                  <a:cubicBezTo>
                    <a:pt x="3" y="3"/>
                    <a:pt x="8" y="4"/>
                    <a:pt x="12" y="6"/>
                  </a:cubicBezTo>
                  <a:cubicBezTo>
                    <a:pt x="19" y="9"/>
                    <a:pt x="25" y="12"/>
                    <a:pt x="32" y="15"/>
                  </a:cubicBezTo>
                  <a:cubicBezTo>
                    <a:pt x="43" y="20"/>
                    <a:pt x="55" y="22"/>
                    <a:pt x="65" y="26"/>
                  </a:cubicBezTo>
                  <a:cubicBezTo>
                    <a:pt x="74" y="29"/>
                    <a:pt x="83" y="34"/>
                    <a:pt x="77" y="44"/>
                  </a:cubicBezTo>
                  <a:cubicBezTo>
                    <a:pt x="73" y="51"/>
                    <a:pt x="66" y="50"/>
                    <a:pt x="60" y="55"/>
                  </a:cubicBezTo>
                  <a:cubicBezTo>
                    <a:pt x="75" y="56"/>
                    <a:pt x="93" y="55"/>
                    <a:pt x="106" y="49"/>
                  </a:cubicBezTo>
                  <a:cubicBezTo>
                    <a:pt x="114" y="45"/>
                    <a:pt x="116" y="35"/>
                    <a:pt x="113" y="27"/>
                  </a:cubicBezTo>
                  <a:cubicBezTo>
                    <a:pt x="107" y="29"/>
                    <a:pt x="99" y="26"/>
                    <a:pt x="92" y="25"/>
                  </a:cubicBezTo>
                  <a:cubicBezTo>
                    <a:pt x="81" y="24"/>
                    <a:pt x="71" y="21"/>
                    <a:pt x="60" y="19"/>
                  </a:cubicBezTo>
                  <a:cubicBezTo>
                    <a:pt x="51" y="17"/>
                    <a:pt x="41" y="15"/>
                    <a:pt x="32" y="12"/>
                  </a:cubicBezTo>
                  <a:cubicBezTo>
                    <a:pt x="23" y="10"/>
                    <a:pt x="16" y="5"/>
                    <a:pt x="7" y="3"/>
                  </a:cubicBezTo>
                </a:path>
              </a:pathLst>
            </a:custGeom>
            <a:solidFill>
              <a:srgbClr val="EE6C4E"/>
            </a:solidFill>
            <a:ln w="9525">
              <a:noFill/>
              <a:round/>
              <a:headEnd/>
              <a:tailEnd/>
            </a:ln>
          </p:spPr>
          <p:txBody>
            <a:bodyPr/>
            <a:lstStyle/>
            <a:p>
              <a:endParaRPr lang="hu-HU"/>
            </a:p>
          </p:txBody>
        </p:sp>
        <p:sp>
          <p:nvSpPr>
            <p:cNvPr id="36965" name="Freeform 523"/>
            <p:cNvSpPr>
              <a:spLocks/>
            </p:cNvSpPr>
            <p:nvPr/>
          </p:nvSpPr>
          <p:spPr bwMode="auto">
            <a:xfrm>
              <a:off x="335" y="1985"/>
              <a:ext cx="174" cy="136"/>
            </a:xfrm>
            <a:custGeom>
              <a:avLst/>
              <a:gdLst>
                <a:gd name="T0" fmla="*/ 93 w 139"/>
                <a:gd name="T1" fmla="*/ 2 h 102"/>
                <a:gd name="T2" fmla="*/ 100 w 139"/>
                <a:gd name="T3" fmla="*/ 6 h 102"/>
                <a:gd name="T4" fmla="*/ 121 w 139"/>
                <a:gd name="T5" fmla="*/ 43 h 102"/>
                <a:gd name="T6" fmla="*/ 136 w 139"/>
                <a:gd name="T7" fmla="*/ 72 h 102"/>
                <a:gd name="T8" fmla="*/ 112 w 139"/>
                <a:gd name="T9" fmla="*/ 86 h 102"/>
                <a:gd name="T10" fmla="*/ 68 w 139"/>
                <a:gd name="T11" fmla="*/ 102 h 102"/>
                <a:gd name="T12" fmla="*/ 49 w 139"/>
                <a:gd name="T13" fmla="*/ 78 h 102"/>
                <a:gd name="T14" fmla="*/ 34 w 139"/>
                <a:gd name="T15" fmla="*/ 61 h 102"/>
                <a:gd name="T16" fmla="*/ 13 w 139"/>
                <a:gd name="T17" fmla="*/ 47 h 102"/>
                <a:gd name="T18" fmla="*/ 80 w 139"/>
                <a:gd name="T19" fmla="*/ 5 h 102"/>
                <a:gd name="T20" fmla="*/ 93 w 139"/>
                <a:gd name="T21" fmla="*/ 2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02"/>
                <a:gd name="T35" fmla="*/ 139 w 139"/>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02">
                  <a:moveTo>
                    <a:pt x="93" y="2"/>
                  </a:moveTo>
                  <a:cubicBezTo>
                    <a:pt x="96" y="3"/>
                    <a:pt x="98" y="4"/>
                    <a:pt x="100" y="6"/>
                  </a:cubicBezTo>
                  <a:cubicBezTo>
                    <a:pt x="109" y="16"/>
                    <a:pt x="112" y="32"/>
                    <a:pt x="121" y="43"/>
                  </a:cubicBezTo>
                  <a:cubicBezTo>
                    <a:pt x="130" y="55"/>
                    <a:pt x="139" y="65"/>
                    <a:pt x="136" y="72"/>
                  </a:cubicBezTo>
                  <a:cubicBezTo>
                    <a:pt x="133" y="78"/>
                    <a:pt x="119" y="81"/>
                    <a:pt x="112" y="86"/>
                  </a:cubicBezTo>
                  <a:cubicBezTo>
                    <a:pt x="101" y="92"/>
                    <a:pt x="82" y="102"/>
                    <a:pt x="68" y="102"/>
                  </a:cubicBezTo>
                  <a:cubicBezTo>
                    <a:pt x="53" y="102"/>
                    <a:pt x="54" y="88"/>
                    <a:pt x="49" y="78"/>
                  </a:cubicBezTo>
                  <a:cubicBezTo>
                    <a:pt x="45" y="71"/>
                    <a:pt x="41" y="65"/>
                    <a:pt x="34" y="61"/>
                  </a:cubicBezTo>
                  <a:cubicBezTo>
                    <a:pt x="26" y="55"/>
                    <a:pt x="17" y="59"/>
                    <a:pt x="13" y="47"/>
                  </a:cubicBezTo>
                  <a:cubicBezTo>
                    <a:pt x="0" y="14"/>
                    <a:pt x="64" y="27"/>
                    <a:pt x="80" y="5"/>
                  </a:cubicBezTo>
                  <a:cubicBezTo>
                    <a:pt x="81" y="3"/>
                    <a:pt x="89" y="0"/>
                    <a:pt x="93" y="2"/>
                  </a:cubicBezTo>
                  <a:close/>
                </a:path>
              </a:pathLst>
            </a:custGeom>
            <a:solidFill>
              <a:srgbClr val="E29CA7"/>
            </a:solidFill>
            <a:ln w="9525">
              <a:noFill/>
              <a:round/>
              <a:headEnd/>
              <a:tailEnd/>
            </a:ln>
          </p:spPr>
          <p:txBody>
            <a:bodyPr/>
            <a:lstStyle/>
            <a:p>
              <a:endParaRPr lang="hu-HU"/>
            </a:p>
          </p:txBody>
        </p:sp>
        <p:sp>
          <p:nvSpPr>
            <p:cNvPr id="36966" name="Freeform 524"/>
            <p:cNvSpPr>
              <a:spLocks noEditPoints="1"/>
            </p:cNvSpPr>
            <p:nvPr/>
          </p:nvSpPr>
          <p:spPr bwMode="auto">
            <a:xfrm>
              <a:off x="453" y="1893"/>
              <a:ext cx="270" cy="426"/>
            </a:xfrm>
            <a:custGeom>
              <a:avLst/>
              <a:gdLst>
                <a:gd name="T0" fmla="*/ 119 w 216"/>
                <a:gd name="T1" fmla="*/ 91 h 319"/>
                <a:gd name="T2" fmla="*/ 119 w 216"/>
                <a:gd name="T3" fmla="*/ 91 h 319"/>
                <a:gd name="T4" fmla="*/ 120 w 216"/>
                <a:gd name="T5" fmla="*/ 90 h 319"/>
                <a:gd name="T6" fmla="*/ 119 w 216"/>
                <a:gd name="T7" fmla="*/ 91 h 319"/>
                <a:gd name="T8" fmla="*/ 213 w 216"/>
                <a:gd name="T9" fmla="*/ 249 h 319"/>
                <a:gd name="T10" fmla="*/ 206 w 216"/>
                <a:gd name="T11" fmla="*/ 190 h 319"/>
                <a:gd name="T12" fmla="*/ 197 w 216"/>
                <a:gd name="T13" fmla="*/ 154 h 319"/>
                <a:gd name="T14" fmla="*/ 196 w 216"/>
                <a:gd name="T15" fmla="*/ 88 h 319"/>
                <a:gd name="T16" fmla="*/ 182 w 216"/>
                <a:gd name="T17" fmla="*/ 58 h 319"/>
                <a:gd name="T18" fmla="*/ 195 w 216"/>
                <a:gd name="T19" fmla="*/ 76 h 319"/>
                <a:gd name="T20" fmla="*/ 198 w 216"/>
                <a:gd name="T21" fmla="*/ 69 h 319"/>
                <a:gd name="T22" fmla="*/ 198 w 216"/>
                <a:gd name="T23" fmla="*/ 55 h 319"/>
                <a:gd name="T24" fmla="*/ 198 w 216"/>
                <a:gd name="T25" fmla="*/ 43 h 319"/>
                <a:gd name="T26" fmla="*/ 200 w 216"/>
                <a:gd name="T27" fmla="*/ 19 h 319"/>
                <a:gd name="T28" fmla="*/ 170 w 216"/>
                <a:gd name="T29" fmla="*/ 3 h 319"/>
                <a:gd name="T30" fmla="*/ 134 w 216"/>
                <a:gd name="T31" fmla="*/ 7 h 319"/>
                <a:gd name="T32" fmla="*/ 128 w 216"/>
                <a:gd name="T33" fmla="*/ 41 h 319"/>
                <a:gd name="T34" fmla="*/ 130 w 216"/>
                <a:gd name="T35" fmla="*/ 52 h 319"/>
                <a:gd name="T36" fmla="*/ 128 w 216"/>
                <a:gd name="T37" fmla="*/ 61 h 319"/>
                <a:gd name="T38" fmla="*/ 127 w 216"/>
                <a:gd name="T39" fmla="*/ 68 h 319"/>
                <a:gd name="T40" fmla="*/ 142 w 216"/>
                <a:gd name="T41" fmla="*/ 54 h 319"/>
                <a:gd name="T42" fmla="*/ 119 w 216"/>
                <a:gd name="T43" fmla="*/ 91 h 319"/>
                <a:gd name="T44" fmla="*/ 113 w 216"/>
                <a:gd name="T45" fmla="*/ 112 h 319"/>
                <a:gd name="T46" fmla="*/ 102 w 216"/>
                <a:gd name="T47" fmla="*/ 119 h 319"/>
                <a:gd name="T48" fmla="*/ 100 w 216"/>
                <a:gd name="T49" fmla="*/ 132 h 319"/>
                <a:gd name="T50" fmla="*/ 75 w 216"/>
                <a:gd name="T51" fmla="*/ 158 h 319"/>
                <a:gd name="T52" fmla="*/ 42 w 216"/>
                <a:gd name="T53" fmla="*/ 176 h 319"/>
                <a:gd name="T54" fmla="*/ 27 w 216"/>
                <a:gd name="T55" fmla="*/ 177 h 319"/>
                <a:gd name="T56" fmla="*/ 12 w 216"/>
                <a:gd name="T57" fmla="*/ 188 h 319"/>
                <a:gd name="T58" fmla="*/ 3 w 216"/>
                <a:gd name="T59" fmla="*/ 201 h 319"/>
                <a:gd name="T60" fmla="*/ 17 w 216"/>
                <a:gd name="T61" fmla="*/ 222 h 319"/>
                <a:gd name="T62" fmla="*/ 51 w 216"/>
                <a:gd name="T63" fmla="*/ 241 h 319"/>
                <a:gd name="T64" fmla="*/ 99 w 216"/>
                <a:gd name="T65" fmla="*/ 267 h 319"/>
                <a:gd name="T66" fmla="*/ 107 w 216"/>
                <a:gd name="T67" fmla="*/ 276 h 319"/>
                <a:gd name="T68" fmla="*/ 113 w 216"/>
                <a:gd name="T69" fmla="*/ 290 h 319"/>
                <a:gd name="T70" fmla="*/ 147 w 216"/>
                <a:gd name="T71" fmla="*/ 302 h 319"/>
                <a:gd name="T72" fmla="*/ 171 w 216"/>
                <a:gd name="T73" fmla="*/ 319 h 319"/>
                <a:gd name="T74" fmla="*/ 179 w 216"/>
                <a:gd name="T75" fmla="*/ 287 h 319"/>
                <a:gd name="T76" fmla="*/ 216 w 216"/>
                <a:gd name="T77" fmla="*/ 256 h 319"/>
                <a:gd name="T78" fmla="*/ 213 w 216"/>
                <a:gd name="T79" fmla="*/ 249 h 3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
                <a:gd name="T121" fmla="*/ 0 h 319"/>
                <a:gd name="T122" fmla="*/ 216 w 216"/>
                <a:gd name="T123" fmla="*/ 319 h 3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 h="319">
                  <a:moveTo>
                    <a:pt x="119" y="91"/>
                  </a:moveTo>
                  <a:cubicBezTo>
                    <a:pt x="119" y="91"/>
                    <a:pt x="119" y="91"/>
                    <a:pt x="119" y="91"/>
                  </a:cubicBezTo>
                  <a:cubicBezTo>
                    <a:pt x="120" y="91"/>
                    <a:pt x="120" y="90"/>
                    <a:pt x="120" y="90"/>
                  </a:cubicBezTo>
                  <a:lnTo>
                    <a:pt x="119" y="91"/>
                  </a:lnTo>
                  <a:close/>
                  <a:moveTo>
                    <a:pt x="213" y="249"/>
                  </a:moveTo>
                  <a:cubicBezTo>
                    <a:pt x="206" y="234"/>
                    <a:pt x="210" y="202"/>
                    <a:pt x="206" y="190"/>
                  </a:cubicBezTo>
                  <a:cubicBezTo>
                    <a:pt x="203" y="178"/>
                    <a:pt x="203" y="169"/>
                    <a:pt x="197" y="154"/>
                  </a:cubicBezTo>
                  <a:cubicBezTo>
                    <a:pt x="191" y="140"/>
                    <a:pt x="197" y="104"/>
                    <a:pt x="196" y="88"/>
                  </a:cubicBezTo>
                  <a:cubicBezTo>
                    <a:pt x="179" y="84"/>
                    <a:pt x="180" y="72"/>
                    <a:pt x="182" y="58"/>
                  </a:cubicBezTo>
                  <a:cubicBezTo>
                    <a:pt x="186" y="72"/>
                    <a:pt x="185" y="76"/>
                    <a:pt x="195" y="76"/>
                  </a:cubicBezTo>
                  <a:cubicBezTo>
                    <a:pt x="200" y="77"/>
                    <a:pt x="197" y="78"/>
                    <a:pt x="198" y="69"/>
                  </a:cubicBezTo>
                  <a:cubicBezTo>
                    <a:pt x="199" y="60"/>
                    <a:pt x="196" y="60"/>
                    <a:pt x="198" y="55"/>
                  </a:cubicBezTo>
                  <a:cubicBezTo>
                    <a:pt x="200" y="50"/>
                    <a:pt x="196" y="45"/>
                    <a:pt x="198" y="43"/>
                  </a:cubicBezTo>
                  <a:cubicBezTo>
                    <a:pt x="199" y="33"/>
                    <a:pt x="199" y="25"/>
                    <a:pt x="200" y="19"/>
                  </a:cubicBezTo>
                  <a:cubicBezTo>
                    <a:pt x="194" y="11"/>
                    <a:pt x="183" y="5"/>
                    <a:pt x="170" y="3"/>
                  </a:cubicBezTo>
                  <a:cubicBezTo>
                    <a:pt x="157" y="0"/>
                    <a:pt x="143" y="2"/>
                    <a:pt x="134" y="7"/>
                  </a:cubicBezTo>
                  <a:cubicBezTo>
                    <a:pt x="132" y="13"/>
                    <a:pt x="130" y="28"/>
                    <a:pt x="128" y="41"/>
                  </a:cubicBezTo>
                  <a:cubicBezTo>
                    <a:pt x="129" y="46"/>
                    <a:pt x="129" y="50"/>
                    <a:pt x="130" y="52"/>
                  </a:cubicBezTo>
                  <a:cubicBezTo>
                    <a:pt x="131" y="55"/>
                    <a:pt x="125" y="58"/>
                    <a:pt x="128" y="61"/>
                  </a:cubicBezTo>
                  <a:cubicBezTo>
                    <a:pt x="128" y="61"/>
                    <a:pt x="123" y="67"/>
                    <a:pt x="127" y="68"/>
                  </a:cubicBezTo>
                  <a:cubicBezTo>
                    <a:pt x="132" y="73"/>
                    <a:pt x="134" y="69"/>
                    <a:pt x="142" y="54"/>
                  </a:cubicBezTo>
                  <a:cubicBezTo>
                    <a:pt x="142" y="64"/>
                    <a:pt x="132" y="85"/>
                    <a:pt x="119" y="91"/>
                  </a:cubicBezTo>
                  <a:cubicBezTo>
                    <a:pt x="113" y="97"/>
                    <a:pt x="118" y="105"/>
                    <a:pt x="113" y="112"/>
                  </a:cubicBezTo>
                  <a:cubicBezTo>
                    <a:pt x="110" y="116"/>
                    <a:pt x="105" y="115"/>
                    <a:pt x="102" y="119"/>
                  </a:cubicBezTo>
                  <a:cubicBezTo>
                    <a:pt x="100" y="122"/>
                    <a:pt x="100" y="129"/>
                    <a:pt x="100" y="132"/>
                  </a:cubicBezTo>
                  <a:cubicBezTo>
                    <a:pt x="100" y="132"/>
                    <a:pt x="97" y="146"/>
                    <a:pt x="75" y="158"/>
                  </a:cubicBezTo>
                  <a:cubicBezTo>
                    <a:pt x="63" y="165"/>
                    <a:pt x="51" y="165"/>
                    <a:pt x="42" y="176"/>
                  </a:cubicBezTo>
                  <a:cubicBezTo>
                    <a:pt x="36" y="175"/>
                    <a:pt x="31" y="175"/>
                    <a:pt x="27" y="177"/>
                  </a:cubicBezTo>
                  <a:cubicBezTo>
                    <a:pt x="21" y="180"/>
                    <a:pt x="16" y="184"/>
                    <a:pt x="12" y="188"/>
                  </a:cubicBezTo>
                  <a:cubicBezTo>
                    <a:pt x="7" y="193"/>
                    <a:pt x="5" y="199"/>
                    <a:pt x="3" y="201"/>
                  </a:cubicBezTo>
                  <a:cubicBezTo>
                    <a:pt x="0" y="207"/>
                    <a:pt x="15" y="217"/>
                    <a:pt x="17" y="222"/>
                  </a:cubicBezTo>
                  <a:cubicBezTo>
                    <a:pt x="19" y="227"/>
                    <a:pt x="41" y="236"/>
                    <a:pt x="51" y="241"/>
                  </a:cubicBezTo>
                  <a:cubicBezTo>
                    <a:pt x="61" y="246"/>
                    <a:pt x="96" y="265"/>
                    <a:pt x="99" y="267"/>
                  </a:cubicBezTo>
                  <a:cubicBezTo>
                    <a:pt x="102" y="269"/>
                    <a:pt x="105" y="271"/>
                    <a:pt x="107" y="276"/>
                  </a:cubicBezTo>
                  <a:cubicBezTo>
                    <a:pt x="109" y="281"/>
                    <a:pt x="109" y="287"/>
                    <a:pt x="113" y="290"/>
                  </a:cubicBezTo>
                  <a:cubicBezTo>
                    <a:pt x="117" y="293"/>
                    <a:pt x="138" y="298"/>
                    <a:pt x="147" y="302"/>
                  </a:cubicBezTo>
                  <a:cubicBezTo>
                    <a:pt x="155" y="306"/>
                    <a:pt x="159" y="316"/>
                    <a:pt x="171" y="319"/>
                  </a:cubicBezTo>
                  <a:cubicBezTo>
                    <a:pt x="176" y="311"/>
                    <a:pt x="174" y="298"/>
                    <a:pt x="179" y="287"/>
                  </a:cubicBezTo>
                  <a:cubicBezTo>
                    <a:pt x="188" y="272"/>
                    <a:pt x="209" y="273"/>
                    <a:pt x="216" y="256"/>
                  </a:cubicBezTo>
                  <a:cubicBezTo>
                    <a:pt x="215" y="254"/>
                    <a:pt x="214" y="252"/>
                    <a:pt x="213" y="249"/>
                  </a:cubicBezTo>
                  <a:close/>
                </a:path>
              </a:pathLst>
            </a:custGeom>
            <a:solidFill>
              <a:srgbClr val="63A1CB"/>
            </a:solidFill>
            <a:ln w="9525">
              <a:noFill/>
              <a:round/>
              <a:headEnd/>
              <a:tailEnd/>
            </a:ln>
          </p:spPr>
          <p:txBody>
            <a:bodyPr/>
            <a:lstStyle/>
            <a:p>
              <a:endParaRPr lang="hu-HU"/>
            </a:p>
          </p:txBody>
        </p:sp>
        <p:sp>
          <p:nvSpPr>
            <p:cNvPr id="36967" name="Freeform 525"/>
            <p:cNvSpPr>
              <a:spLocks noEditPoints="1"/>
            </p:cNvSpPr>
            <p:nvPr/>
          </p:nvSpPr>
          <p:spPr bwMode="auto">
            <a:xfrm>
              <a:off x="453" y="1893"/>
              <a:ext cx="270" cy="426"/>
            </a:xfrm>
            <a:custGeom>
              <a:avLst/>
              <a:gdLst>
                <a:gd name="T0" fmla="*/ 119 w 216"/>
                <a:gd name="T1" fmla="*/ 91 h 319"/>
                <a:gd name="T2" fmla="*/ 119 w 216"/>
                <a:gd name="T3" fmla="*/ 91 h 319"/>
                <a:gd name="T4" fmla="*/ 120 w 216"/>
                <a:gd name="T5" fmla="*/ 90 h 319"/>
                <a:gd name="T6" fmla="*/ 119 w 216"/>
                <a:gd name="T7" fmla="*/ 91 h 319"/>
                <a:gd name="T8" fmla="*/ 213 w 216"/>
                <a:gd name="T9" fmla="*/ 249 h 319"/>
                <a:gd name="T10" fmla="*/ 206 w 216"/>
                <a:gd name="T11" fmla="*/ 190 h 319"/>
                <a:gd name="T12" fmla="*/ 197 w 216"/>
                <a:gd name="T13" fmla="*/ 154 h 319"/>
                <a:gd name="T14" fmla="*/ 196 w 216"/>
                <a:gd name="T15" fmla="*/ 88 h 319"/>
                <a:gd name="T16" fmla="*/ 182 w 216"/>
                <a:gd name="T17" fmla="*/ 58 h 319"/>
                <a:gd name="T18" fmla="*/ 195 w 216"/>
                <a:gd name="T19" fmla="*/ 76 h 319"/>
                <a:gd name="T20" fmla="*/ 198 w 216"/>
                <a:gd name="T21" fmla="*/ 69 h 319"/>
                <a:gd name="T22" fmla="*/ 198 w 216"/>
                <a:gd name="T23" fmla="*/ 55 h 319"/>
                <a:gd name="T24" fmla="*/ 198 w 216"/>
                <a:gd name="T25" fmla="*/ 43 h 319"/>
                <a:gd name="T26" fmla="*/ 200 w 216"/>
                <a:gd name="T27" fmla="*/ 19 h 319"/>
                <a:gd name="T28" fmla="*/ 170 w 216"/>
                <a:gd name="T29" fmla="*/ 3 h 319"/>
                <a:gd name="T30" fmla="*/ 134 w 216"/>
                <a:gd name="T31" fmla="*/ 7 h 319"/>
                <a:gd name="T32" fmla="*/ 128 w 216"/>
                <a:gd name="T33" fmla="*/ 41 h 319"/>
                <a:gd name="T34" fmla="*/ 130 w 216"/>
                <a:gd name="T35" fmla="*/ 52 h 319"/>
                <a:gd name="T36" fmla="*/ 128 w 216"/>
                <a:gd name="T37" fmla="*/ 61 h 319"/>
                <a:gd name="T38" fmla="*/ 127 w 216"/>
                <a:gd name="T39" fmla="*/ 68 h 319"/>
                <a:gd name="T40" fmla="*/ 142 w 216"/>
                <a:gd name="T41" fmla="*/ 54 h 319"/>
                <a:gd name="T42" fmla="*/ 119 w 216"/>
                <a:gd name="T43" fmla="*/ 91 h 319"/>
                <a:gd name="T44" fmla="*/ 113 w 216"/>
                <a:gd name="T45" fmla="*/ 112 h 319"/>
                <a:gd name="T46" fmla="*/ 102 w 216"/>
                <a:gd name="T47" fmla="*/ 119 h 319"/>
                <a:gd name="T48" fmla="*/ 100 w 216"/>
                <a:gd name="T49" fmla="*/ 132 h 319"/>
                <a:gd name="T50" fmla="*/ 75 w 216"/>
                <a:gd name="T51" fmla="*/ 158 h 319"/>
                <a:gd name="T52" fmla="*/ 42 w 216"/>
                <a:gd name="T53" fmla="*/ 176 h 319"/>
                <a:gd name="T54" fmla="*/ 27 w 216"/>
                <a:gd name="T55" fmla="*/ 177 h 319"/>
                <a:gd name="T56" fmla="*/ 12 w 216"/>
                <a:gd name="T57" fmla="*/ 188 h 319"/>
                <a:gd name="T58" fmla="*/ 3 w 216"/>
                <a:gd name="T59" fmla="*/ 201 h 319"/>
                <a:gd name="T60" fmla="*/ 17 w 216"/>
                <a:gd name="T61" fmla="*/ 222 h 319"/>
                <a:gd name="T62" fmla="*/ 51 w 216"/>
                <a:gd name="T63" fmla="*/ 241 h 319"/>
                <a:gd name="T64" fmla="*/ 99 w 216"/>
                <a:gd name="T65" fmla="*/ 267 h 319"/>
                <a:gd name="T66" fmla="*/ 107 w 216"/>
                <a:gd name="T67" fmla="*/ 276 h 319"/>
                <a:gd name="T68" fmla="*/ 113 w 216"/>
                <a:gd name="T69" fmla="*/ 290 h 319"/>
                <a:gd name="T70" fmla="*/ 147 w 216"/>
                <a:gd name="T71" fmla="*/ 302 h 319"/>
                <a:gd name="T72" fmla="*/ 171 w 216"/>
                <a:gd name="T73" fmla="*/ 319 h 319"/>
                <a:gd name="T74" fmla="*/ 179 w 216"/>
                <a:gd name="T75" fmla="*/ 287 h 319"/>
                <a:gd name="T76" fmla="*/ 216 w 216"/>
                <a:gd name="T77" fmla="*/ 256 h 319"/>
                <a:gd name="T78" fmla="*/ 213 w 216"/>
                <a:gd name="T79" fmla="*/ 249 h 3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
                <a:gd name="T121" fmla="*/ 0 h 319"/>
                <a:gd name="T122" fmla="*/ 216 w 216"/>
                <a:gd name="T123" fmla="*/ 319 h 3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 h="319">
                  <a:moveTo>
                    <a:pt x="119" y="91"/>
                  </a:moveTo>
                  <a:cubicBezTo>
                    <a:pt x="119" y="91"/>
                    <a:pt x="119" y="91"/>
                    <a:pt x="119" y="91"/>
                  </a:cubicBezTo>
                  <a:cubicBezTo>
                    <a:pt x="120" y="91"/>
                    <a:pt x="120" y="90"/>
                    <a:pt x="120" y="90"/>
                  </a:cubicBezTo>
                  <a:lnTo>
                    <a:pt x="119" y="91"/>
                  </a:lnTo>
                  <a:close/>
                  <a:moveTo>
                    <a:pt x="213" y="249"/>
                  </a:moveTo>
                  <a:cubicBezTo>
                    <a:pt x="206" y="234"/>
                    <a:pt x="210" y="202"/>
                    <a:pt x="206" y="190"/>
                  </a:cubicBezTo>
                  <a:cubicBezTo>
                    <a:pt x="203" y="178"/>
                    <a:pt x="203" y="169"/>
                    <a:pt x="197" y="154"/>
                  </a:cubicBezTo>
                  <a:cubicBezTo>
                    <a:pt x="191" y="140"/>
                    <a:pt x="197" y="104"/>
                    <a:pt x="196" y="88"/>
                  </a:cubicBezTo>
                  <a:cubicBezTo>
                    <a:pt x="179" y="84"/>
                    <a:pt x="180" y="72"/>
                    <a:pt x="182" y="58"/>
                  </a:cubicBezTo>
                  <a:cubicBezTo>
                    <a:pt x="186" y="72"/>
                    <a:pt x="185" y="76"/>
                    <a:pt x="195" y="76"/>
                  </a:cubicBezTo>
                  <a:cubicBezTo>
                    <a:pt x="200" y="77"/>
                    <a:pt x="197" y="78"/>
                    <a:pt x="198" y="69"/>
                  </a:cubicBezTo>
                  <a:cubicBezTo>
                    <a:pt x="199" y="60"/>
                    <a:pt x="196" y="60"/>
                    <a:pt x="198" y="55"/>
                  </a:cubicBezTo>
                  <a:cubicBezTo>
                    <a:pt x="200" y="50"/>
                    <a:pt x="196" y="45"/>
                    <a:pt x="198" y="43"/>
                  </a:cubicBezTo>
                  <a:cubicBezTo>
                    <a:pt x="199" y="33"/>
                    <a:pt x="199" y="25"/>
                    <a:pt x="200" y="19"/>
                  </a:cubicBezTo>
                  <a:cubicBezTo>
                    <a:pt x="194" y="11"/>
                    <a:pt x="183" y="5"/>
                    <a:pt x="170" y="3"/>
                  </a:cubicBezTo>
                  <a:cubicBezTo>
                    <a:pt x="157" y="0"/>
                    <a:pt x="143" y="2"/>
                    <a:pt x="134" y="7"/>
                  </a:cubicBezTo>
                  <a:cubicBezTo>
                    <a:pt x="132" y="13"/>
                    <a:pt x="130" y="28"/>
                    <a:pt x="128" y="41"/>
                  </a:cubicBezTo>
                  <a:cubicBezTo>
                    <a:pt x="129" y="46"/>
                    <a:pt x="129" y="50"/>
                    <a:pt x="130" y="52"/>
                  </a:cubicBezTo>
                  <a:cubicBezTo>
                    <a:pt x="131" y="55"/>
                    <a:pt x="125" y="58"/>
                    <a:pt x="128" y="61"/>
                  </a:cubicBezTo>
                  <a:cubicBezTo>
                    <a:pt x="128" y="61"/>
                    <a:pt x="123" y="67"/>
                    <a:pt x="127" y="68"/>
                  </a:cubicBezTo>
                  <a:cubicBezTo>
                    <a:pt x="132" y="73"/>
                    <a:pt x="134" y="69"/>
                    <a:pt x="142" y="54"/>
                  </a:cubicBezTo>
                  <a:cubicBezTo>
                    <a:pt x="142" y="64"/>
                    <a:pt x="132" y="85"/>
                    <a:pt x="119" y="91"/>
                  </a:cubicBezTo>
                  <a:cubicBezTo>
                    <a:pt x="113" y="97"/>
                    <a:pt x="118" y="105"/>
                    <a:pt x="113" y="112"/>
                  </a:cubicBezTo>
                  <a:cubicBezTo>
                    <a:pt x="110" y="116"/>
                    <a:pt x="105" y="115"/>
                    <a:pt x="102" y="119"/>
                  </a:cubicBezTo>
                  <a:cubicBezTo>
                    <a:pt x="100" y="122"/>
                    <a:pt x="100" y="129"/>
                    <a:pt x="100" y="132"/>
                  </a:cubicBezTo>
                  <a:cubicBezTo>
                    <a:pt x="100" y="132"/>
                    <a:pt x="97" y="146"/>
                    <a:pt x="75" y="158"/>
                  </a:cubicBezTo>
                  <a:cubicBezTo>
                    <a:pt x="63" y="165"/>
                    <a:pt x="51" y="165"/>
                    <a:pt x="42" y="176"/>
                  </a:cubicBezTo>
                  <a:cubicBezTo>
                    <a:pt x="36" y="175"/>
                    <a:pt x="31" y="175"/>
                    <a:pt x="27" y="177"/>
                  </a:cubicBezTo>
                  <a:cubicBezTo>
                    <a:pt x="21" y="180"/>
                    <a:pt x="16" y="184"/>
                    <a:pt x="12" y="188"/>
                  </a:cubicBezTo>
                  <a:cubicBezTo>
                    <a:pt x="7" y="193"/>
                    <a:pt x="5" y="199"/>
                    <a:pt x="3" y="201"/>
                  </a:cubicBezTo>
                  <a:cubicBezTo>
                    <a:pt x="0" y="207"/>
                    <a:pt x="15" y="217"/>
                    <a:pt x="17" y="222"/>
                  </a:cubicBezTo>
                  <a:cubicBezTo>
                    <a:pt x="19" y="227"/>
                    <a:pt x="41" y="236"/>
                    <a:pt x="51" y="241"/>
                  </a:cubicBezTo>
                  <a:cubicBezTo>
                    <a:pt x="61" y="246"/>
                    <a:pt x="96" y="265"/>
                    <a:pt x="99" y="267"/>
                  </a:cubicBezTo>
                  <a:cubicBezTo>
                    <a:pt x="102" y="269"/>
                    <a:pt x="105" y="271"/>
                    <a:pt x="107" y="276"/>
                  </a:cubicBezTo>
                  <a:cubicBezTo>
                    <a:pt x="109" y="281"/>
                    <a:pt x="109" y="287"/>
                    <a:pt x="113" y="290"/>
                  </a:cubicBezTo>
                  <a:cubicBezTo>
                    <a:pt x="117" y="293"/>
                    <a:pt x="138" y="298"/>
                    <a:pt x="147" y="302"/>
                  </a:cubicBezTo>
                  <a:cubicBezTo>
                    <a:pt x="155" y="306"/>
                    <a:pt x="159" y="316"/>
                    <a:pt x="171" y="319"/>
                  </a:cubicBezTo>
                  <a:cubicBezTo>
                    <a:pt x="176" y="311"/>
                    <a:pt x="174" y="298"/>
                    <a:pt x="179" y="287"/>
                  </a:cubicBezTo>
                  <a:cubicBezTo>
                    <a:pt x="188" y="272"/>
                    <a:pt x="209" y="273"/>
                    <a:pt x="216" y="256"/>
                  </a:cubicBezTo>
                  <a:cubicBezTo>
                    <a:pt x="215" y="254"/>
                    <a:pt x="214" y="252"/>
                    <a:pt x="213" y="249"/>
                  </a:cubicBezTo>
                  <a:close/>
                </a:path>
              </a:pathLst>
            </a:custGeom>
            <a:solidFill>
              <a:srgbClr val="63A1CB"/>
            </a:solidFill>
            <a:ln w="9525">
              <a:noFill/>
              <a:round/>
              <a:headEnd/>
              <a:tailEnd/>
            </a:ln>
          </p:spPr>
          <p:txBody>
            <a:bodyPr/>
            <a:lstStyle/>
            <a:p>
              <a:endParaRPr lang="hu-HU"/>
            </a:p>
          </p:txBody>
        </p:sp>
        <p:sp>
          <p:nvSpPr>
            <p:cNvPr id="36968" name="Freeform 526"/>
            <p:cNvSpPr>
              <a:spLocks/>
            </p:cNvSpPr>
            <p:nvPr/>
          </p:nvSpPr>
          <p:spPr bwMode="auto">
            <a:xfrm>
              <a:off x="666" y="2235"/>
              <a:ext cx="57" cy="84"/>
            </a:xfrm>
            <a:custGeom>
              <a:avLst/>
              <a:gdLst>
                <a:gd name="T0" fmla="*/ 0 w 45"/>
                <a:gd name="T1" fmla="*/ 63 h 63"/>
                <a:gd name="T2" fmla="*/ 8 w 45"/>
                <a:gd name="T3" fmla="*/ 31 h 63"/>
                <a:gd name="T4" fmla="*/ 45 w 45"/>
                <a:gd name="T5" fmla="*/ 0 h 63"/>
                <a:gd name="T6" fmla="*/ 0 60000 65536"/>
                <a:gd name="T7" fmla="*/ 0 60000 65536"/>
                <a:gd name="T8" fmla="*/ 0 60000 65536"/>
                <a:gd name="T9" fmla="*/ 0 w 45"/>
                <a:gd name="T10" fmla="*/ 0 h 63"/>
                <a:gd name="T11" fmla="*/ 45 w 45"/>
                <a:gd name="T12" fmla="*/ 63 h 63"/>
              </a:gdLst>
              <a:ahLst/>
              <a:cxnLst>
                <a:cxn ang="T6">
                  <a:pos x="T0" y="T1"/>
                </a:cxn>
                <a:cxn ang="T7">
                  <a:pos x="T2" y="T3"/>
                </a:cxn>
                <a:cxn ang="T8">
                  <a:pos x="T4" y="T5"/>
                </a:cxn>
              </a:cxnLst>
              <a:rect l="T9" t="T10" r="T11" b="T12"/>
              <a:pathLst>
                <a:path w="45" h="63">
                  <a:moveTo>
                    <a:pt x="0" y="63"/>
                  </a:moveTo>
                  <a:cubicBezTo>
                    <a:pt x="5" y="55"/>
                    <a:pt x="3" y="42"/>
                    <a:pt x="8" y="31"/>
                  </a:cubicBezTo>
                  <a:cubicBezTo>
                    <a:pt x="17" y="16"/>
                    <a:pt x="38" y="17"/>
                    <a:pt x="45" y="0"/>
                  </a:cubicBezTo>
                </a:path>
              </a:pathLst>
            </a:custGeom>
            <a:noFill/>
            <a:ln w="3175" cap="flat">
              <a:solidFill>
                <a:srgbClr val="FFFFFF"/>
              </a:solidFill>
              <a:prstDash val="solid"/>
              <a:miter lim="800000"/>
              <a:headEnd/>
              <a:tailEnd/>
            </a:ln>
          </p:spPr>
          <p:txBody>
            <a:bodyPr/>
            <a:lstStyle/>
            <a:p>
              <a:endParaRPr lang="hu-HU"/>
            </a:p>
          </p:txBody>
        </p:sp>
        <p:sp>
          <p:nvSpPr>
            <p:cNvPr id="36969" name="Freeform 527"/>
            <p:cNvSpPr>
              <a:spLocks/>
            </p:cNvSpPr>
            <p:nvPr/>
          </p:nvSpPr>
          <p:spPr bwMode="auto">
            <a:xfrm>
              <a:off x="813" y="2209"/>
              <a:ext cx="104" cy="34"/>
            </a:xfrm>
            <a:custGeom>
              <a:avLst/>
              <a:gdLst>
                <a:gd name="T0" fmla="*/ 0 w 83"/>
                <a:gd name="T1" fmla="*/ 25 h 25"/>
                <a:gd name="T2" fmla="*/ 7 w 83"/>
                <a:gd name="T3" fmla="*/ 14 h 25"/>
                <a:gd name="T4" fmla="*/ 40 w 83"/>
                <a:gd name="T5" fmla="*/ 0 h 25"/>
                <a:gd name="T6" fmla="*/ 68 w 83"/>
                <a:gd name="T7" fmla="*/ 8 h 25"/>
                <a:gd name="T8" fmla="*/ 83 w 83"/>
                <a:gd name="T9" fmla="*/ 21 h 25"/>
                <a:gd name="T10" fmla="*/ 0 60000 65536"/>
                <a:gd name="T11" fmla="*/ 0 60000 65536"/>
                <a:gd name="T12" fmla="*/ 0 60000 65536"/>
                <a:gd name="T13" fmla="*/ 0 60000 65536"/>
                <a:gd name="T14" fmla="*/ 0 60000 65536"/>
                <a:gd name="T15" fmla="*/ 0 w 83"/>
                <a:gd name="T16" fmla="*/ 0 h 25"/>
                <a:gd name="T17" fmla="*/ 83 w 83"/>
                <a:gd name="T18" fmla="*/ 25 h 25"/>
              </a:gdLst>
              <a:ahLst/>
              <a:cxnLst>
                <a:cxn ang="T10">
                  <a:pos x="T0" y="T1"/>
                </a:cxn>
                <a:cxn ang="T11">
                  <a:pos x="T2" y="T3"/>
                </a:cxn>
                <a:cxn ang="T12">
                  <a:pos x="T4" y="T5"/>
                </a:cxn>
                <a:cxn ang="T13">
                  <a:pos x="T6" y="T7"/>
                </a:cxn>
                <a:cxn ang="T14">
                  <a:pos x="T8" y="T9"/>
                </a:cxn>
              </a:cxnLst>
              <a:rect l="T15" t="T16" r="T17" b="T18"/>
              <a:pathLst>
                <a:path w="83" h="25">
                  <a:moveTo>
                    <a:pt x="0" y="25"/>
                  </a:moveTo>
                  <a:cubicBezTo>
                    <a:pt x="2" y="22"/>
                    <a:pt x="4" y="18"/>
                    <a:pt x="7" y="14"/>
                  </a:cubicBezTo>
                  <a:cubicBezTo>
                    <a:pt x="15" y="3"/>
                    <a:pt x="26" y="0"/>
                    <a:pt x="40" y="0"/>
                  </a:cubicBezTo>
                  <a:cubicBezTo>
                    <a:pt x="50" y="0"/>
                    <a:pt x="60" y="3"/>
                    <a:pt x="68" y="8"/>
                  </a:cubicBezTo>
                  <a:cubicBezTo>
                    <a:pt x="73" y="11"/>
                    <a:pt x="78" y="19"/>
                    <a:pt x="83" y="21"/>
                  </a:cubicBezTo>
                </a:path>
              </a:pathLst>
            </a:custGeom>
            <a:noFill/>
            <a:ln w="3175" cap="flat">
              <a:solidFill>
                <a:srgbClr val="FFFFFF"/>
              </a:solidFill>
              <a:prstDash val="solid"/>
              <a:miter lim="800000"/>
              <a:headEnd/>
              <a:tailEnd/>
            </a:ln>
          </p:spPr>
          <p:txBody>
            <a:bodyPr/>
            <a:lstStyle/>
            <a:p>
              <a:endParaRPr lang="hu-HU"/>
            </a:p>
          </p:txBody>
        </p:sp>
        <p:sp>
          <p:nvSpPr>
            <p:cNvPr id="36970" name="Freeform 528"/>
            <p:cNvSpPr>
              <a:spLocks/>
            </p:cNvSpPr>
            <p:nvPr/>
          </p:nvSpPr>
          <p:spPr bwMode="auto">
            <a:xfrm>
              <a:off x="723" y="2363"/>
              <a:ext cx="305" cy="256"/>
            </a:xfrm>
            <a:custGeom>
              <a:avLst/>
              <a:gdLst>
                <a:gd name="T0" fmla="*/ 239 w 244"/>
                <a:gd name="T1" fmla="*/ 0 h 192"/>
                <a:gd name="T2" fmla="*/ 187 w 244"/>
                <a:gd name="T3" fmla="*/ 171 h 192"/>
                <a:gd name="T4" fmla="*/ 0 w 244"/>
                <a:gd name="T5" fmla="*/ 140 h 192"/>
                <a:gd name="T6" fmla="*/ 184 w 244"/>
                <a:gd name="T7" fmla="*/ 155 h 192"/>
                <a:gd name="T8" fmla="*/ 239 w 244"/>
                <a:gd name="T9" fmla="*/ 0 h 192"/>
                <a:gd name="T10" fmla="*/ 0 60000 65536"/>
                <a:gd name="T11" fmla="*/ 0 60000 65536"/>
                <a:gd name="T12" fmla="*/ 0 60000 65536"/>
                <a:gd name="T13" fmla="*/ 0 60000 65536"/>
                <a:gd name="T14" fmla="*/ 0 60000 65536"/>
                <a:gd name="T15" fmla="*/ 0 w 244"/>
                <a:gd name="T16" fmla="*/ 0 h 192"/>
                <a:gd name="T17" fmla="*/ 244 w 244"/>
                <a:gd name="T18" fmla="*/ 192 h 192"/>
              </a:gdLst>
              <a:ahLst/>
              <a:cxnLst>
                <a:cxn ang="T10">
                  <a:pos x="T0" y="T1"/>
                </a:cxn>
                <a:cxn ang="T11">
                  <a:pos x="T2" y="T3"/>
                </a:cxn>
                <a:cxn ang="T12">
                  <a:pos x="T4" y="T5"/>
                </a:cxn>
                <a:cxn ang="T13">
                  <a:pos x="T6" y="T7"/>
                </a:cxn>
                <a:cxn ang="T14">
                  <a:pos x="T8" y="T9"/>
                </a:cxn>
              </a:cxnLst>
              <a:rect l="T15" t="T16" r="T17" b="T18"/>
              <a:pathLst>
                <a:path w="244" h="192">
                  <a:moveTo>
                    <a:pt x="239" y="0"/>
                  </a:moveTo>
                  <a:cubicBezTo>
                    <a:pt x="242" y="45"/>
                    <a:pt x="244" y="145"/>
                    <a:pt x="187" y="171"/>
                  </a:cubicBezTo>
                  <a:cubicBezTo>
                    <a:pt x="139" y="192"/>
                    <a:pt x="18" y="151"/>
                    <a:pt x="0" y="140"/>
                  </a:cubicBezTo>
                  <a:cubicBezTo>
                    <a:pt x="34" y="148"/>
                    <a:pt x="148" y="179"/>
                    <a:pt x="184" y="155"/>
                  </a:cubicBezTo>
                  <a:cubicBezTo>
                    <a:pt x="220" y="131"/>
                    <a:pt x="238" y="71"/>
                    <a:pt x="239" y="0"/>
                  </a:cubicBezTo>
                  <a:close/>
                </a:path>
              </a:pathLst>
            </a:custGeom>
            <a:solidFill>
              <a:srgbClr val="F7C8CF"/>
            </a:solidFill>
            <a:ln w="9525">
              <a:noFill/>
              <a:round/>
              <a:headEnd/>
              <a:tailEnd/>
            </a:ln>
          </p:spPr>
          <p:txBody>
            <a:bodyPr/>
            <a:lstStyle/>
            <a:p>
              <a:endParaRPr lang="hu-HU"/>
            </a:p>
          </p:txBody>
        </p:sp>
        <p:sp>
          <p:nvSpPr>
            <p:cNvPr id="36971" name="Freeform 529"/>
            <p:cNvSpPr>
              <a:spLocks/>
            </p:cNvSpPr>
            <p:nvPr/>
          </p:nvSpPr>
          <p:spPr bwMode="auto">
            <a:xfrm>
              <a:off x="548" y="2368"/>
              <a:ext cx="270" cy="140"/>
            </a:xfrm>
            <a:custGeom>
              <a:avLst/>
              <a:gdLst>
                <a:gd name="T0" fmla="*/ 0 w 216"/>
                <a:gd name="T1" fmla="*/ 0 h 105"/>
                <a:gd name="T2" fmla="*/ 216 w 216"/>
                <a:gd name="T3" fmla="*/ 105 h 105"/>
                <a:gd name="T4" fmla="*/ 0 w 216"/>
                <a:gd name="T5" fmla="*/ 0 h 105"/>
                <a:gd name="T6" fmla="*/ 0 60000 65536"/>
                <a:gd name="T7" fmla="*/ 0 60000 65536"/>
                <a:gd name="T8" fmla="*/ 0 60000 65536"/>
                <a:gd name="T9" fmla="*/ 0 w 216"/>
                <a:gd name="T10" fmla="*/ 0 h 105"/>
                <a:gd name="T11" fmla="*/ 216 w 216"/>
                <a:gd name="T12" fmla="*/ 105 h 105"/>
              </a:gdLst>
              <a:ahLst/>
              <a:cxnLst>
                <a:cxn ang="T6">
                  <a:pos x="T0" y="T1"/>
                </a:cxn>
                <a:cxn ang="T7">
                  <a:pos x="T2" y="T3"/>
                </a:cxn>
                <a:cxn ang="T8">
                  <a:pos x="T4" y="T5"/>
                </a:cxn>
              </a:cxnLst>
              <a:rect l="T9" t="T10" r="T11" b="T12"/>
              <a:pathLst>
                <a:path w="216" h="105">
                  <a:moveTo>
                    <a:pt x="0" y="0"/>
                  </a:moveTo>
                  <a:cubicBezTo>
                    <a:pt x="39" y="17"/>
                    <a:pt x="132" y="79"/>
                    <a:pt x="216" y="105"/>
                  </a:cubicBezTo>
                  <a:cubicBezTo>
                    <a:pt x="182" y="104"/>
                    <a:pt x="82" y="63"/>
                    <a:pt x="0" y="0"/>
                  </a:cubicBezTo>
                  <a:close/>
                </a:path>
              </a:pathLst>
            </a:custGeom>
            <a:solidFill>
              <a:srgbClr val="FEF8F8"/>
            </a:solidFill>
            <a:ln w="9525">
              <a:noFill/>
              <a:round/>
              <a:headEnd/>
              <a:tailEnd/>
            </a:ln>
          </p:spPr>
          <p:txBody>
            <a:bodyPr/>
            <a:lstStyle/>
            <a:p>
              <a:endParaRPr lang="hu-HU"/>
            </a:p>
          </p:txBody>
        </p:sp>
        <p:sp>
          <p:nvSpPr>
            <p:cNvPr id="36972" name="Freeform 530"/>
            <p:cNvSpPr>
              <a:spLocks/>
            </p:cNvSpPr>
            <p:nvPr/>
          </p:nvSpPr>
          <p:spPr bwMode="auto">
            <a:xfrm>
              <a:off x="982" y="1989"/>
              <a:ext cx="25" cy="78"/>
            </a:xfrm>
            <a:custGeom>
              <a:avLst/>
              <a:gdLst>
                <a:gd name="T0" fmla="*/ 20 w 20"/>
                <a:gd name="T1" fmla="*/ 3 h 58"/>
                <a:gd name="T2" fmla="*/ 4 w 20"/>
                <a:gd name="T3" fmla="*/ 18 h 58"/>
                <a:gd name="T4" fmla="*/ 9 w 20"/>
                <a:gd name="T5" fmla="*/ 58 h 58"/>
                <a:gd name="T6" fmla="*/ 19 w 20"/>
                <a:gd name="T7" fmla="*/ 0 h 58"/>
                <a:gd name="T8" fmla="*/ 0 60000 65536"/>
                <a:gd name="T9" fmla="*/ 0 60000 65536"/>
                <a:gd name="T10" fmla="*/ 0 60000 65536"/>
                <a:gd name="T11" fmla="*/ 0 60000 65536"/>
                <a:gd name="T12" fmla="*/ 0 w 20"/>
                <a:gd name="T13" fmla="*/ 0 h 58"/>
                <a:gd name="T14" fmla="*/ 20 w 20"/>
                <a:gd name="T15" fmla="*/ 58 h 58"/>
              </a:gdLst>
              <a:ahLst/>
              <a:cxnLst>
                <a:cxn ang="T8">
                  <a:pos x="T0" y="T1"/>
                </a:cxn>
                <a:cxn ang="T9">
                  <a:pos x="T2" y="T3"/>
                </a:cxn>
                <a:cxn ang="T10">
                  <a:pos x="T4" y="T5"/>
                </a:cxn>
                <a:cxn ang="T11">
                  <a:pos x="T6" y="T7"/>
                </a:cxn>
              </a:cxnLst>
              <a:rect l="T12" t="T13" r="T14" b="T15"/>
              <a:pathLst>
                <a:path w="20" h="58">
                  <a:moveTo>
                    <a:pt x="20" y="3"/>
                  </a:moveTo>
                  <a:cubicBezTo>
                    <a:pt x="15" y="8"/>
                    <a:pt x="7" y="11"/>
                    <a:pt x="4" y="18"/>
                  </a:cubicBezTo>
                  <a:cubicBezTo>
                    <a:pt x="0" y="30"/>
                    <a:pt x="12" y="47"/>
                    <a:pt x="9" y="58"/>
                  </a:cubicBezTo>
                  <a:cubicBezTo>
                    <a:pt x="10" y="39"/>
                    <a:pt x="12" y="18"/>
                    <a:pt x="19" y="0"/>
                  </a:cubicBezTo>
                </a:path>
              </a:pathLst>
            </a:custGeom>
            <a:solidFill>
              <a:srgbClr val="F5BDC5"/>
            </a:solidFill>
            <a:ln w="9525">
              <a:noFill/>
              <a:round/>
              <a:headEnd/>
              <a:tailEnd/>
            </a:ln>
          </p:spPr>
          <p:txBody>
            <a:bodyPr/>
            <a:lstStyle/>
            <a:p>
              <a:endParaRPr lang="hu-HU"/>
            </a:p>
          </p:txBody>
        </p:sp>
        <p:sp>
          <p:nvSpPr>
            <p:cNvPr id="36973" name="Freeform 531"/>
            <p:cNvSpPr>
              <a:spLocks/>
            </p:cNvSpPr>
            <p:nvPr/>
          </p:nvSpPr>
          <p:spPr bwMode="auto">
            <a:xfrm>
              <a:off x="464" y="2141"/>
              <a:ext cx="47" cy="62"/>
            </a:xfrm>
            <a:custGeom>
              <a:avLst/>
              <a:gdLst>
                <a:gd name="T0" fmla="*/ 22 w 38"/>
                <a:gd name="T1" fmla="*/ 0 h 46"/>
                <a:gd name="T2" fmla="*/ 38 w 38"/>
                <a:gd name="T3" fmla="*/ 46 h 46"/>
                <a:gd name="T4" fmla="*/ 22 w 38"/>
                <a:gd name="T5" fmla="*/ 0 h 46"/>
                <a:gd name="T6" fmla="*/ 0 60000 65536"/>
                <a:gd name="T7" fmla="*/ 0 60000 65536"/>
                <a:gd name="T8" fmla="*/ 0 60000 65536"/>
                <a:gd name="T9" fmla="*/ 0 w 38"/>
                <a:gd name="T10" fmla="*/ 0 h 46"/>
                <a:gd name="T11" fmla="*/ 38 w 38"/>
                <a:gd name="T12" fmla="*/ 46 h 46"/>
              </a:gdLst>
              <a:ahLst/>
              <a:cxnLst>
                <a:cxn ang="T6">
                  <a:pos x="T0" y="T1"/>
                </a:cxn>
                <a:cxn ang="T7">
                  <a:pos x="T2" y="T3"/>
                </a:cxn>
                <a:cxn ang="T8">
                  <a:pos x="T4" y="T5"/>
                </a:cxn>
              </a:cxnLst>
              <a:rect l="T9" t="T10" r="T11" b="T12"/>
              <a:pathLst>
                <a:path w="38" h="46">
                  <a:moveTo>
                    <a:pt x="22" y="0"/>
                  </a:moveTo>
                  <a:cubicBezTo>
                    <a:pt x="0" y="10"/>
                    <a:pt x="4" y="30"/>
                    <a:pt x="38" y="46"/>
                  </a:cubicBezTo>
                  <a:cubicBezTo>
                    <a:pt x="20" y="34"/>
                    <a:pt x="3" y="13"/>
                    <a:pt x="22" y="0"/>
                  </a:cubicBezTo>
                  <a:close/>
                </a:path>
              </a:pathLst>
            </a:custGeom>
            <a:solidFill>
              <a:srgbClr val="FFFFFF"/>
            </a:solidFill>
            <a:ln w="9525">
              <a:noFill/>
              <a:round/>
              <a:headEnd/>
              <a:tailEnd/>
            </a:ln>
          </p:spPr>
          <p:txBody>
            <a:bodyPr/>
            <a:lstStyle/>
            <a:p>
              <a:endParaRPr lang="hu-HU"/>
            </a:p>
          </p:txBody>
        </p:sp>
        <p:sp>
          <p:nvSpPr>
            <p:cNvPr id="36974" name="Freeform 532"/>
            <p:cNvSpPr>
              <a:spLocks/>
            </p:cNvSpPr>
            <p:nvPr/>
          </p:nvSpPr>
          <p:spPr bwMode="auto">
            <a:xfrm>
              <a:off x="772" y="2105"/>
              <a:ext cx="42" cy="112"/>
            </a:xfrm>
            <a:custGeom>
              <a:avLst/>
              <a:gdLst>
                <a:gd name="T0" fmla="*/ 16 w 34"/>
                <a:gd name="T1" fmla="*/ 36 h 84"/>
                <a:gd name="T2" fmla="*/ 24 w 34"/>
                <a:gd name="T3" fmla="*/ 62 h 84"/>
                <a:gd name="T4" fmla="*/ 34 w 34"/>
                <a:gd name="T5" fmla="*/ 84 h 84"/>
                <a:gd name="T6" fmla="*/ 26 w 34"/>
                <a:gd name="T7" fmla="*/ 52 h 84"/>
                <a:gd name="T8" fmla="*/ 13 w 34"/>
                <a:gd name="T9" fmla="*/ 22 h 84"/>
                <a:gd name="T10" fmla="*/ 0 w 34"/>
                <a:gd name="T11" fmla="*/ 0 h 84"/>
                <a:gd name="T12" fmla="*/ 16 w 34"/>
                <a:gd name="T13" fmla="*/ 36 h 84"/>
                <a:gd name="T14" fmla="*/ 0 60000 65536"/>
                <a:gd name="T15" fmla="*/ 0 60000 65536"/>
                <a:gd name="T16" fmla="*/ 0 60000 65536"/>
                <a:gd name="T17" fmla="*/ 0 60000 65536"/>
                <a:gd name="T18" fmla="*/ 0 60000 65536"/>
                <a:gd name="T19" fmla="*/ 0 60000 65536"/>
                <a:gd name="T20" fmla="*/ 0 60000 65536"/>
                <a:gd name="T21" fmla="*/ 0 w 34"/>
                <a:gd name="T22" fmla="*/ 0 h 84"/>
                <a:gd name="T23" fmla="*/ 34 w 3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84">
                  <a:moveTo>
                    <a:pt x="16" y="36"/>
                  </a:moveTo>
                  <a:cubicBezTo>
                    <a:pt x="22" y="49"/>
                    <a:pt x="22" y="53"/>
                    <a:pt x="24" y="62"/>
                  </a:cubicBezTo>
                  <a:cubicBezTo>
                    <a:pt x="26" y="71"/>
                    <a:pt x="32" y="81"/>
                    <a:pt x="34" y="84"/>
                  </a:cubicBezTo>
                  <a:cubicBezTo>
                    <a:pt x="31" y="71"/>
                    <a:pt x="27" y="58"/>
                    <a:pt x="26" y="52"/>
                  </a:cubicBezTo>
                  <a:cubicBezTo>
                    <a:pt x="25" y="46"/>
                    <a:pt x="17" y="27"/>
                    <a:pt x="13" y="22"/>
                  </a:cubicBezTo>
                  <a:cubicBezTo>
                    <a:pt x="9" y="17"/>
                    <a:pt x="0" y="4"/>
                    <a:pt x="0" y="0"/>
                  </a:cubicBezTo>
                  <a:cubicBezTo>
                    <a:pt x="2" y="8"/>
                    <a:pt x="7" y="24"/>
                    <a:pt x="16" y="36"/>
                  </a:cubicBezTo>
                  <a:close/>
                </a:path>
              </a:pathLst>
            </a:custGeom>
            <a:solidFill>
              <a:srgbClr val="FFFFFF"/>
            </a:solidFill>
            <a:ln w="9525">
              <a:noFill/>
              <a:round/>
              <a:headEnd/>
              <a:tailEnd/>
            </a:ln>
          </p:spPr>
          <p:txBody>
            <a:bodyPr/>
            <a:lstStyle/>
            <a:p>
              <a:endParaRPr lang="hu-HU"/>
            </a:p>
          </p:txBody>
        </p:sp>
        <p:sp>
          <p:nvSpPr>
            <p:cNvPr id="36975" name="Freeform 533"/>
            <p:cNvSpPr>
              <a:spLocks/>
            </p:cNvSpPr>
            <p:nvPr/>
          </p:nvSpPr>
          <p:spPr bwMode="auto">
            <a:xfrm>
              <a:off x="681" y="2047"/>
              <a:ext cx="28" cy="180"/>
            </a:xfrm>
            <a:custGeom>
              <a:avLst/>
              <a:gdLst>
                <a:gd name="T0" fmla="*/ 4 w 22"/>
                <a:gd name="T1" fmla="*/ 42 h 135"/>
                <a:gd name="T2" fmla="*/ 11 w 22"/>
                <a:gd name="T3" fmla="*/ 65 h 135"/>
                <a:gd name="T4" fmla="*/ 13 w 22"/>
                <a:gd name="T5" fmla="*/ 77 h 135"/>
                <a:gd name="T6" fmla="*/ 15 w 22"/>
                <a:gd name="T7" fmla="*/ 98 h 135"/>
                <a:gd name="T8" fmla="*/ 22 w 22"/>
                <a:gd name="T9" fmla="*/ 135 h 135"/>
                <a:gd name="T10" fmla="*/ 22 w 22"/>
                <a:gd name="T11" fmla="*/ 135 h 135"/>
                <a:gd name="T12" fmla="*/ 21 w 22"/>
                <a:gd name="T13" fmla="*/ 98 h 135"/>
                <a:gd name="T14" fmla="*/ 19 w 22"/>
                <a:gd name="T15" fmla="*/ 75 h 135"/>
                <a:gd name="T16" fmla="*/ 17 w 22"/>
                <a:gd name="T17" fmla="*/ 64 h 135"/>
                <a:gd name="T18" fmla="*/ 9 w 22"/>
                <a:gd name="T19" fmla="*/ 39 h 135"/>
                <a:gd name="T20" fmla="*/ 5 w 22"/>
                <a:gd name="T21" fmla="*/ 0 h 135"/>
                <a:gd name="T22" fmla="*/ 5 w 22"/>
                <a:gd name="T23" fmla="*/ 0 h 135"/>
                <a:gd name="T24" fmla="*/ 4 w 22"/>
                <a:gd name="T25" fmla="*/ 42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5"/>
                <a:gd name="T41" fmla="*/ 22 w 22"/>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5">
                  <a:moveTo>
                    <a:pt x="4" y="42"/>
                  </a:moveTo>
                  <a:cubicBezTo>
                    <a:pt x="8" y="51"/>
                    <a:pt x="9" y="58"/>
                    <a:pt x="11" y="65"/>
                  </a:cubicBezTo>
                  <a:cubicBezTo>
                    <a:pt x="13" y="77"/>
                    <a:pt x="13" y="77"/>
                    <a:pt x="13" y="77"/>
                  </a:cubicBezTo>
                  <a:cubicBezTo>
                    <a:pt x="14" y="81"/>
                    <a:pt x="15" y="90"/>
                    <a:pt x="15" y="98"/>
                  </a:cubicBezTo>
                  <a:cubicBezTo>
                    <a:pt x="15" y="112"/>
                    <a:pt x="18" y="126"/>
                    <a:pt x="22" y="135"/>
                  </a:cubicBezTo>
                  <a:cubicBezTo>
                    <a:pt x="22" y="135"/>
                    <a:pt x="22" y="135"/>
                    <a:pt x="22" y="135"/>
                  </a:cubicBezTo>
                  <a:cubicBezTo>
                    <a:pt x="19" y="127"/>
                    <a:pt x="21" y="111"/>
                    <a:pt x="21" y="98"/>
                  </a:cubicBezTo>
                  <a:cubicBezTo>
                    <a:pt x="21" y="89"/>
                    <a:pt x="20" y="80"/>
                    <a:pt x="19" y="75"/>
                  </a:cubicBezTo>
                  <a:cubicBezTo>
                    <a:pt x="17" y="64"/>
                    <a:pt x="17" y="64"/>
                    <a:pt x="17" y="64"/>
                  </a:cubicBezTo>
                  <a:cubicBezTo>
                    <a:pt x="15" y="57"/>
                    <a:pt x="14" y="49"/>
                    <a:pt x="9" y="39"/>
                  </a:cubicBezTo>
                  <a:cubicBezTo>
                    <a:pt x="6" y="31"/>
                    <a:pt x="4" y="15"/>
                    <a:pt x="5" y="0"/>
                  </a:cubicBezTo>
                  <a:cubicBezTo>
                    <a:pt x="5" y="0"/>
                    <a:pt x="5" y="0"/>
                    <a:pt x="5" y="0"/>
                  </a:cubicBezTo>
                  <a:cubicBezTo>
                    <a:pt x="4" y="17"/>
                    <a:pt x="0" y="32"/>
                    <a:pt x="4" y="42"/>
                  </a:cubicBezTo>
                  <a:close/>
                </a:path>
              </a:pathLst>
            </a:custGeom>
            <a:solidFill>
              <a:srgbClr val="2380B8"/>
            </a:solidFill>
            <a:ln w="9525">
              <a:noFill/>
              <a:round/>
              <a:headEnd/>
              <a:tailEnd/>
            </a:ln>
          </p:spPr>
          <p:txBody>
            <a:bodyPr/>
            <a:lstStyle/>
            <a:p>
              <a:endParaRPr lang="hu-HU"/>
            </a:p>
          </p:txBody>
        </p:sp>
        <p:sp>
          <p:nvSpPr>
            <p:cNvPr id="36976" name="Freeform 534"/>
            <p:cNvSpPr>
              <a:spLocks/>
            </p:cNvSpPr>
            <p:nvPr/>
          </p:nvSpPr>
          <p:spPr bwMode="auto">
            <a:xfrm>
              <a:off x="680" y="2287"/>
              <a:ext cx="83" cy="85"/>
            </a:xfrm>
            <a:custGeom>
              <a:avLst/>
              <a:gdLst>
                <a:gd name="T0" fmla="*/ 26 w 66"/>
                <a:gd name="T1" fmla="*/ 0 h 64"/>
                <a:gd name="T2" fmla="*/ 61 w 66"/>
                <a:gd name="T3" fmla="*/ 64 h 64"/>
                <a:gd name="T4" fmla="*/ 40 w 66"/>
                <a:gd name="T5" fmla="*/ 30 h 64"/>
                <a:gd name="T6" fmla="*/ 25 w 66"/>
                <a:gd name="T7" fmla="*/ 1 h 64"/>
                <a:gd name="T8" fmla="*/ 0 60000 65536"/>
                <a:gd name="T9" fmla="*/ 0 60000 65536"/>
                <a:gd name="T10" fmla="*/ 0 60000 65536"/>
                <a:gd name="T11" fmla="*/ 0 60000 65536"/>
                <a:gd name="T12" fmla="*/ 0 w 66"/>
                <a:gd name="T13" fmla="*/ 0 h 64"/>
                <a:gd name="T14" fmla="*/ 66 w 66"/>
                <a:gd name="T15" fmla="*/ 64 h 64"/>
              </a:gdLst>
              <a:ahLst/>
              <a:cxnLst>
                <a:cxn ang="T8">
                  <a:pos x="T0" y="T1"/>
                </a:cxn>
                <a:cxn ang="T9">
                  <a:pos x="T2" y="T3"/>
                </a:cxn>
                <a:cxn ang="T10">
                  <a:pos x="T4" y="T5"/>
                </a:cxn>
                <a:cxn ang="T11">
                  <a:pos x="T6" y="T7"/>
                </a:cxn>
              </a:cxnLst>
              <a:rect l="T12" t="T13" r="T14" b="T15"/>
              <a:pathLst>
                <a:path w="66" h="64">
                  <a:moveTo>
                    <a:pt x="26" y="0"/>
                  </a:moveTo>
                  <a:cubicBezTo>
                    <a:pt x="0" y="18"/>
                    <a:pt x="43" y="57"/>
                    <a:pt x="61" y="64"/>
                  </a:cubicBezTo>
                  <a:cubicBezTo>
                    <a:pt x="66" y="55"/>
                    <a:pt x="44" y="38"/>
                    <a:pt x="40" y="30"/>
                  </a:cubicBezTo>
                  <a:cubicBezTo>
                    <a:pt x="35" y="21"/>
                    <a:pt x="36" y="2"/>
                    <a:pt x="25" y="1"/>
                  </a:cubicBezTo>
                </a:path>
              </a:pathLst>
            </a:custGeom>
            <a:solidFill>
              <a:srgbClr val="E29CA7"/>
            </a:solidFill>
            <a:ln w="9525">
              <a:noFill/>
              <a:round/>
              <a:headEnd/>
              <a:tailEnd/>
            </a:ln>
          </p:spPr>
          <p:txBody>
            <a:bodyPr/>
            <a:lstStyle/>
            <a:p>
              <a:endParaRPr lang="hu-HU"/>
            </a:p>
          </p:txBody>
        </p:sp>
        <p:sp>
          <p:nvSpPr>
            <p:cNvPr id="36977" name="Freeform 535"/>
            <p:cNvSpPr>
              <a:spLocks/>
            </p:cNvSpPr>
            <p:nvPr/>
          </p:nvSpPr>
          <p:spPr bwMode="auto">
            <a:xfrm>
              <a:off x="838" y="2241"/>
              <a:ext cx="64" cy="114"/>
            </a:xfrm>
            <a:custGeom>
              <a:avLst/>
              <a:gdLst>
                <a:gd name="T0" fmla="*/ 34 w 51"/>
                <a:gd name="T1" fmla="*/ 2 h 85"/>
                <a:gd name="T2" fmla="*/ 12 w 51"/>
                <a:gd name="T3" fmla="*/ 5 h 85"/>
                <a:gd name="T4" fmla="*/ 4 w 51"/>
                <a:gd name="T5" fmla="*/ 11 h 85"/>
                <a:gd name="T6" fmla="*/ 7 w 51"/>
                <a:gd name="T7" fmla="*/ 23 h 85"/>
                <a:gd name="T8" fmla="*/ 28 w 51"/>
                <a:gd name="T9" fmla="*/ 68 h 85"/>
                <a:gd name="T10" fmla="*/ 33 w 51"/>
                <a:gd name="T11" fmla="*/ 32 h 85"/>
                <a:gd name="T12" fmla="*/ 35 w 51"/>
                <a:gd name="T13" fmla="*/ 2 h 85"/>
                <a:gd name="T14" fmla="*/ 0 60000 65536"/>
                <a:gd name="T15" fmla="*/ 0 60000 65536"/>
                <a:gd name="T16" fmla="*/ 0 60000 65536"/>
                <a:gd name="T17" fmla="*/ 0 60000 65536"/>
                <a:gd name="T18" fmla="*/ 0 60000 65536"/>
                <a:gd name="T19" fmla="*/ 0 60000 65536"/>
                <a:gd name="T20" fmla="*/ 0 60000 65536"/>
                <a:gd name="T21" fmla="*/ 0 w 51"/>
                <a:gd name="T22" fmla="*/ 0 h 85"/>
                <a:gd name="T23" fmla="*/ 51 w 51"/>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85">
                  <a:moveTo>
                    <a:pt x="34" y="2"/>
                  </a:moveTo>
                  <a:cubicBezTo>
                    <a:pt x="26" y="0"/>
                    <a:pt x="19" y="1"/>
                    <a:pt x="12" y="5"/>
                  </a:cubicBezTo>
                  <a:cubicBezTo>
                    <a:pt x="11" y="6"/>
                    <a:pt x="5" y="9"/>
                    <a:pt x="4" y="11"/>
                  </a:cubicBezTo>
                  <a:cubicBezTo>
                    <a:pt x="0" y="20"/>
                    <a:pt x="4" y="16"/>
                    <a:pt x="7" y="23"/>
                  </a:cubicBezTo>
                  <a:cubicBezTo>
                    <a:pt x="10" y="33"/>
                    <a:pt x="21" y="60"/>
                    <a:pt x="28" y="68"/>
                  </a:cubicBezTo>
                  <a:cubicBezTo>
                    <a:pt x="43" y="85"/>
                    <a:pt x="32" y="39"/>
                    <a:pt x="33" y="32"/>
                  </a:cubicBezTo>
                  <a:cubicBezTo>
                    <a:pt x="34" y="25"/>
                    <a:pt x="51" y="2"/>
                    <a:pt x="35" y="2"/>
                  </a:cubicBezTo>
                </a:path>
              </a:pathLst>
            </a:custGeom>
            <a:solidFill>
              <a:srgbClr val="E29CA7"/>
            </a:solidFill>
            <a:ln w="9525">
              <a:noFill/>
              <a:round/>
              <a:headEnd/>
              <a:tailEnd/>
            </a:ln>
          </p:spPr>
          <p:txBody>
            <a:bodyPr/>
            <a:lstStyle/>
            <a:p>
              <a:endParaRPr lang="hu-HU"/>
            </a:p>
          </p:txBody>
        </p:sp>
        <p:sp>
          <p:nvSpPr>
            <p:cNvPr id="36978" name="Freeform 536"/>
            <p:cNvSpPr>
              <a:spLocks/>
            </p:cNvSpPr>
            <p:nvPr/>
          </p:nvSpPr>
          <p:spPr bwMode="auto">
            <a:xfrm>
              <a:off x="346" y="1967"/>
              <a:ext cx="75" cy="42"/>
            </a:xfrm>
            <a:custGeom>
              <a:avLst/>
              <a:gdLst>
                <a:gd name="T0" fmla="*/ 0 w 60"/>
                <a:gd name="T1" fmla="*/ 14 h 32"/>
                <a:gd name="T2" fmla="*/ 60 w 60"/>
                <a:gd name="T3" fmla="*/ 0 h 32"/>
                <a:gd name="T4" fmla="*/ 0 w 60"/>
                <a:gd name="T5" fmla="*/ 14 h 32"/>
                <a:gd name="T6" fmla="*/ 0 60000 65536"/>
                <a:gd name="T7" fmla="*/ 0 60000 65536"/>
                <a:gd name="T8" fmla="*/ 0 60000 65536"/>
                <a:gd name="T9" fmla="*/ 0 w 60"/>
                <a:gd name="T10" fmla="*/ 0 h 32"/>
                <a:gd name="T11" fmla="*/ 60 w 60"/>
                <a:gd name="T12" fmla="*/ 32 h 32"/>
              </a:gdLst>
              <a:ahLst/>
              <a:cxnLst>
                <a:cxn ang="T6">
                  <a:pos x="T0" y="T1"/>
                </a:cxn>
                <a:cxn ang="T7">
                  <a:pos x="T2" y="T3"/>
                </a:cxn>
                <a:cxn ang="T8">
                  <a:pos x="T4" y="T5"/>
                </a:cxn>
              </a:cxnLst>
              <a:rect l="T9" t="T10" r="T11" b="T12"/>
              <a:pathLst>
                <a:path w="60" h="32">
                  <a:moveTo>
                    <a:pt x="0" y="14"/>
                  </a:moveTo>
                  <a:cubicBezTo>
                    <a:pt x="8" y="20"/>
                    <a:pt x="42" y="20"/>
                    <a:pt x="60" y="0"/>
                  </a:cubicBezTo>
                  <a:cubicBezTo>
                    <a:pt x="53" y="9"/>
                    <a:pt x="27" y="32"/>
                    <a:pt x="0" y="14"/>
                  </a:cubicBezTo>
                  <a:close/>
                </a:path>
              </a:pathLst>
            </a:custGeom>
            <a:solidFill>
              <a:srgbClr val="FFFFFF"/>
            </a:solidFill>
            <a:ln w="9525">
              <a:noFill/>
              <a:round/>
              <a:headEnd/>
              <a:tailEnd/>
            </a:ln>
          </p:spPr>
          <p:txBody>
            <a:bodyPr/>
            <a:lstStyle/>
            <a:p>
              <a:endParaRPr lang="hu-HU"/>
            </a:p>
          </p:txBody>
        </p:sp>
        <p:sp>
          <p:nvSpPr>
            <p:cNvPr id="36979" name="Freeform 537"/>
            <p:cNvSpPr>
              <a:spLocks/>
            </p:cNvSpPr>
            <p:nvPr/>
          </p:nvSpPr>
          <p:spPr bwMode="auto">
            <a:xfrm>
              <a:off x="345" y="2096"/>
              <a:ext cx="36" cy="53"/>
            </a:xfrm>
            <a:custGeom>
              <a:avLst/>
              <a:gdLst>
                <a:gd name="T0" fmla="*/ 0 w 29"/>
                <a:gd name="T1" fmla="*/ 0 h 40"/>
                <a:gd name="T2" fmla="*/ 27 w 29"/>
                <a:gd name="T3" fmla="*/ 40 h 40"/>
                <a:gd name="T4" fmla="*/ 0 w 29"/>
                <a:gd name="T5" fmla="*/ 0 h 40"/>
                <a:gd name="T6" fmla="*/ 0 60000 65536"/>
                <a:gd name="T7" fmla="*/ 0 60000 65536"/>
                <a:gd name="T8" fmla="*/ 0 60000 65536"/>
                <a:gd name="T9" fmla="*/ 0 w 29"/>
                <a:gd name="T10" fmla="*/ 0 h 40"/>
                <a:gd name="T11" fmla="*/ 29 w 29"/>
                <a:gd name="T12" fmla="*/ 40 h 40"/>
              </a:gdLst>
              <a:ahLst/>
              <a:cxnLst>
                <a:cxn ang="T6">
                  <a:pos x="T0" y="T1"/>
                </a:cxn>
                <a:cxn ang="T7">
                  <a:pos x="T2" y="T3"/>
                </a:cxn>
                <a:cxn ang="T8">
                  <a:pos x="T4" y="T5"/>
                </a:cxn>
              </a:cxnLst>
              <a:rect l="T9" t="T10" r="T11" b="T12"/>
              <a:pathLst>
                <a:path w="29" h="40">
                  <a:moveTo>
                    <a:pt x="0" y="0"/>
                  </a:moveTo>
                  <a:cubicBezTo>
                    <a:pt x="15" y="4"/>
                    <a:pt x="26" y="20"/>
                    <a:pt x="27" y="40"/>
                  </a:cubicBezTo>
                  <a:cubicBezTo>
                    <a:pt x="29" y="27"/>
                    <a:pt x="28" y="10"/>
                    <a:pt x="0" y="0"/>
                  </a:cubicBezTo>
                  <a:close/>
                </a:path>
              </a:pathLst>
            </a:custGeom>
            <a:solidFill>
              <a:srgbClr val="FFFFFF"/>
            </a:solidFill>
            <a:ln w="9525">
              <a:noFill/>
              <a:round/>
              <a:headEnd/>
              <a:tailEnd/>
            </a:ln>
          </p:spPr>
          <p:txBody>
            <a:bodyPr/>
            <a:lstStyle/>
            <a:p>
              <a:endParaRPr lang="hu-HU"/>
            </a:p>
          </p:txBody>
        </p:sp>
        <p:sp>
          <p:nvSpPr>
            <p:cNvPr id="36980" name="Line 538"/>
            <p:cNvSpPr>
              <a:spLocks noChangeShapeType="1"/>
            </p:cNvSpPr>
            <p:nvPr/>
          </p:nvSpPr>
          <p:spPr bwMode="auto">
            <a:xfrm>
              <a:off x="291" y="1992"/>
              <a:ext cx="18" cy="5"/>
            </a:xfrm>
            <a:prstGeom prst="line">
              <a:avLst/>
            </a:prstGeom>
            <a:noFill/>
            <a:ln w="3175" cap="rnd">
              <a:solidFill>
                <a:srgbClr val="333333"/>
              </a:solidFill>
              <a:round/>
              <a:headEnd/>
              <a:tailEnd/>
            </a:ln>
          </p:spPr>
          <p:txBody>
            <a:bodyPr/>
            <a:lstStyle/>
            <a:p>
              <a:endParaRPr lang="hu-HU"/>
            </a:p>
          </p:txBody>
        </p:sp>
        <p:sp>
          <p:nvSpPr>
            <p:cNvPr id="36981" name="Line 539"/>
            <p:cNvSpPr>
              <a:spLocks noChangeShapeType="1"/>
            </p:cNvSpPr>
            <p:nvPr/>
          </p:nvSpPr>
          <p:spPr bwMode="auto">
            <a:xfrm flipV="1">
              <a:off x="465" y="1947"/>
              <a:ext cx="10" cy="14"/>
            </a:xfrm>
            <a:prstGeom prst="line">
              <a:avLst/>
            </a:prstGeom>
            <a:noFill/>
            <a:ln w="3175" cap="rnd">
              <a:solidFill>
                <a:srgbClr val="333333"/>
              </a:solidFill>
              <a:round/>
              <a:headEnd/>
              <a:tailEnd/>
            </a:ln>
          </p:spPr>
          <p:txBody>
            <a:bodyPr/>
            <a:lstStyle/>
            <a:p>
              <a:endParaRPr lang="hu-HU"/>
            </a:p>
          </p:txBody>
        </p:sp>
        <p:sp>
          <p:nvSpPr>
            <p:cNvPr id="36982" name="Freeform 540"/>
            <p:cNvSpPr>
              <a:spLocks/>
            </p:cNvSpPr>
            <p:nvPr/>
          </p:nvSpPr>
          <p:spPr bwMode="auto">
            <a:xfrm>
              <a:off x="724" y="1896"/>
              <a:ext cx="125" cy="116"/>
            </a:xfrm>
            <a:custGeom>
              <a:avLst/>
              <a:gdLst>
                <a:gd name="T0" fmla="*/ 100 w 100"/>
                <a:gd name="T1" fmla="*/ 87 h 87"/>
                <a:gd name="T2" fmla="*/ 42 w 100"/>
                <a:gd name="T3" fmla="*/ 29 h 87"/>
                <a:gd name="T4" fmla="*/ 3 w 100"/>
                <a:gd name="T5" fmla="*/ 0 h 87"/>
                <a:gd name="T6" fmla="*/ 0 w 100"/>
                <a:gd name="T7" fmla="*/ 11 h 87"/>
                <a:gd name="T8" fmla="*/ 52 w 100"/>
                <a:gd name="T9" fmla="*/ 48 h 87"/>
                <a:gd name="T10" fmla="*/ 28 w 100"/>
                <a:gd name="T11" fmla="*/ 45 h 87"/>
                <a:gd name="T12" fmla="*/ 55 w 100"/>
                <a:gd name="T13" fmla="*/ 59 h 87"/>
                <a:gd name="T14" fmla="*/ 100 w 100"/>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87"/>
                <a:gd name="T26" fmla="*/ 100 w 100"/>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87">
                  <a:moveTo>
                    <a:pt x="100" y="87"/>
                  </a:moveTo>
                  <a:cubicBezTo>
                    <a:pt x="99" y="55"/>
                    <a:pt x="54" y="36"/>
                    <a:pt x="42" y="29"/>
                  </a:cubicBezTo>
                  <a:cubicBezTo>
                    <a:pt x="30" y="21"/>
                    <a:pt x="18" y="17"/>
                    <a:pt x="3" y="0"/>
                  </a:cubicBezTo>
                  <a:cubicBezTo>
                    <a:pt x="2" y="3"/>
                    <a:pt x="1" y="7"/>
                    <a:pt x="0" y="11"/>
                  </a:cubicBezTo>
                  <a:cubicBezTo>
                    <a:pt x="13" y="25"/>
                    <a:pt x="57" y="40"/>
                    <a:pt x="52" y="48"/>
                  </a:cubicBezTo>
                  <a:cubicBezTo>
                    <a:pt x="46" y="58"/>
                    <a:pt x="32" y="51"/>
                    <a:pt x="28" y="45"/>
                  </a:cubicBezTo>
                  <a:cubicBezTo>
                    <a:pt x="36" y="58"/>
                    <a:pt x="38" y="60"/>
                    <a:pt x="55" y="59"/>
                  </a:cubicBezTo>
                  <a:cubicBezTo>
                    <a:pt x="73" y="57"/>
                    <a:pt x="77" y="51"/>
                    <a:pt x="100" y="87"/>
                  </a:cubicBezTo>
                  <a:close/>
                </a:path>
              </a:pathLst>
            </a:custGeom>
            <a:noFill/>
            <a:ln w="3175" cap="rnd">
              <a:solidFill>
                <a:srgbClr val="000000"/>
              </a:solidFill>
              <a:prstDash val="solid"/>
              <a:round/>
              <a:headEnd/>
              <a:tailEnd/>
            </a:ln>
          </p:spPr>
          <p:txBody>
            <a:bodyPr/>
            <a:lstStyle/>
            <a:p>
              <a:endParaRPr lang="hu-HU"/>
            </a:p>
          </p:txBody>
        </p:sp>
        <p:sp>
          <p:nvSpPr>
            <p:cNvPr id="36983" name="Freeform 541"/>
            <p:cNvSpPr>
              <a:spLocks/>
            </p:cNvSpPr>
            <p:nvPr/>
          </p:nvSpPr>
          <p:spPr bwMode="auto">
            <a:xfrm>
              <a:off x="175" y="1904"/>
              <a:ext cx="86" cy="60"/>
            </a:xfrm>
            <a:custGeom>
              <a:avLst/>
              <a:gdLst>
                <a:gd name="T0" fmla="*/ 59 w 69"/>
                <a:gd name="T1" fmla="*/ 45 h 45"/>
                <a:gd name="T2" fmla="*/ 69 w 69"/>
                <a:gd name="T3" fmla="*/ 1 h 45"/>
                <a:gd name="T4" fmla="*/ 14 w 69"/>
                <a:gd name="T5" fmla="*/ 2 h 45"/>
                <a:gd name="T6" fmla="*/ 18 w 69"/>
                <a:gd name="T7" fmla="*/ 42 h 45"/>
                <a:gd name="T8" fmla="*/ 59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59" y="45"/>
                  </a:moveTo>
                  <a:cubicBezTo>
                    <a:pt x="62" y="26"/>
                    <a:pt x="65" y="12"/>
                    <a:pt x="69" y="1"/>
                  </a:cubicBezTo>
                  <a:cubicBezTo>
                    <a:pt x="49" y="0"/>
                    <a:pt x="22" y="1"/>
                    <a:pt x="14" y="2"/>
                  </a:cubicBezTo>
                  <a:cubicBezTo>
                    <a:pt x="6" y="3"/>
                    <a:pt x="0" y="39"/>
                    <a:pt x="18" y="42"/>
                  </a:cubicBezTo>
                  <a:cubicBezTo>
                    <a:pt x="28" y="45"/>
                    <a:pt x="44" y="45"/>
                    <a:pt x="59" y="45"/>
                  </a:cubicBezTo>
                  <a:close/>
                </a:path>
              </a:pathLst>
            </a:custGeom>
            <a:noFill/>
            <a:ln w="3175" cap="rnd">
              <a:solidFill>
                <a:srgbClr val="333333"/>
              </a:solidFill>
              <a:prstDash val="solid"/>
              <a:round/>
              <a:headEnd/>
              <a:tailEnd/>
            </a:ln>
          </p:spPr>
          <p:txBody>
            <a:bodyPr/>
            <a:lstStyle/>
            <a:p>
              <a:endParaRPr lang="hu-HU"/>
            </a:p>
          </p:txBody>
        </p:sp>
        <p:sp>
          <p:nvSpPr>
            <p:cNvPr id="36984" name="Freeform 542"/>
            <p:cNvSpPr>
              <a:spLocks/>
            </p:cNvSpPr>
            <p:nvPr/>
          </p:nvSpPr>
          <p:spPr bwMode="auto">
            <a:xfrm>
              <a:off x="206" y="1584"/>
              <a:ext cx="91" cy="116"/>
            </a:xfrm>
            <a:custGeom>
              <a:avLst/>
              <a:gdLst>
                <a:gd name="T0" fmla="*/ 73 w 73"/>
                <a:gd name="T1" fmla="*/ 11 h 87"/>
                <a:gd name="T2" fmla="*/ 28 w 73"/>
                <a:gd name="T3" fmla="*/ 0 h 87"/>
                <a:gd name="T4" fmla="*/ 16 w 73"/>
                <a:gd name="T5" fmla="*/ 36 h 87"/>
                <a:gd name="T6" fmla="*/ 53 w 73"/>
                <a:gd name="T7" fmla="*/ 45 h 87"/>
                <a:gd name="T8" fmla="*/ 14 w 73"/>
                <a:gd name="T9" fmla="*/ 46 h 87"/>
                <a:gd name="T10" fmla="*/ 17 w 73"/>
                <a:gd name="T11" fmla="*/ 85 h 87"/>
                <a:gd name="T12" fmla="*/ 73 w 73"/>
                <a:gd name="T13" fmla="*/ 87 h 87"/>
                <a:gd name="T14" fmla="*/ 73 w 73"/>
                <a:gd name="T15" fmla="*/ 11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2" y="7"/>
                    <a:pt x="34" y="2"/>
                    <a:pt x="28" y="0"/>
                  </a:cubicBezTo>
                  <a:cubicBezTo>
                    <a:pt x="13" y="1"/>
                    <a:pt x="6" y="25"/>
                    <a:pt x="16" y="36"/>
                  </a:cubicBezTo>
                  <a:cubicBezTo>
                    <a:pt x="27" y="39"/>
                    <a:pt x="53" y="45"/>
                    <a:pt x="53" y="45"/>
                  </a:cubicBezTo>
                  <a:cubicBezTo>
                    <a:pt x="38" y="45"/>
                    <a:pt x="21" y="46"/>
                    <a:pt x="14" y="46"/>
                  </a:cubicBezTo>
                  <a:cubicBezTo>
                    <a:pt x="2" y="50"/>
                    <a:pt x="0" y="82"/>
                    <a:pt x="17" y="85"/>
                  </a:cubicBezTo>
                  <a:cubicBezTo>
                    <a:pt x="34" y="86"/>
                    <a:pt x="56" y="86"/>
                    <a:pt x="73" y="87"/>
                  </a:cubicBezTo>
                  <a:cubicBezTo>
                    <a:pt x="72" y="61"/>
                    <a:pt x="72" y="34"/>
                    <a:pt x="73" y="11"/>
                  </a:cubicBezTo>
                  <a:close/>
                </a:path>
              </a:pathLst>
            </a:custGeom>
            <a:noFill/>
            <a:ln w="3175" cap="rnd">
              <a:solidFill>
                <a:srgbClr val="333333"/>
              </a:solidFill>
              <a:prstDash val="solid"/>
              <a:round/>
              <a:headEnd/>
              <a:tailEnd/>
            </a:ln>
          </p:spPr>
          <p:txBody>
            <a:bodyPr/>
            <a:lstStyle/>
            <a:p>
              <a:endParaRPr lang="hu-HU"/>
            </a:p>
          </p:txBody>
        </p:sp>
        <p:sp>
          <p:nvSpPr>
            <p:cNvPr id="36985" name="Oval 543"/>
            <p:cNvSpPr>
              <a:spLocks noChangeArrowheads="1"/>
            </p:cNvSpPr>
            <p:nvPr/>
          </p:nvSpPr>
          <p:spPr bwMode="auto">
            <a:xfrm>
              <a:off x="300" y="1523"/>
              <a:ext cx="144" cy="36"/>
            </a:xfrm>
            <a:prstGeom prst="ellipse">
              <a:avLst/>
            </a:prstGeom>
            <a:noFill/>
            <a:ln w="3175" cap="rnd">
              <a:solidFill>
                <a:srgbClr val="333333"/>
              </a:solidFill>
              <a:round/>
              <a:headEnd/>
              <a:tailEnd/>
            </a:ln>
          </p:spPr>
          <p:txBody>
            <a:bodyPr/>
            <a:lstStyle/>
            <a:p>
              <a:endParaRPr lang="hu-HU"/>
            </a:p>
          </p:txBody>
        </p:sp>
        <p:sp>
          <p:nvSpPr>
            <p:cNvPr id="36986" name="Freeform 544"/>
            <p:cNvSpPr>
              <a:spLocks/>
            </p:cNvSpPr>
            <p:nvPr/>
          </p:nvSpPr>
          <p:spPr bwMode="auto">
            <a:xfrm>
              <a:off x="678" y="1440"/>
              <a:ext cx="11" cy="8"/>
            </a:xfrm>
            <a:custGeom>
              <a:avLst/>
              <a:gdLst>
                <a:gd name="T0" fmla="*/ 0 w 9"/>
                <a:gd name="T1" fmla="*/ 6 h 6"/>
                <a:gd name="T2" fmla="*/ 9 w 9"/>
                <a:gd name="T3" fmla="*/ 0 h 6"/>
                <a:gd name="T4" fmla="*/ 0 60000 65536"/>
                <a:gd name="T5" fmla="*/ 0 60000 65536"/>
                <a:gd name="T6" fmla="*/ 0 w 9"/>
                <a:gd name="T7" fmla="*/ 0 h 6"/>
                <a:gd name="T8" fmla="*/ 9 w 9"/>
                <a:gd name="T9" fmla="*/ 6 h 6"/>
              </a:gdLst>
              <a:ahLst/>
              <a:cxnLst>
                <a:cxn ang="T4">
                  <a:pos x="T0" y="T1"/>
                </a:cxn>
                <a:cxn ang="T5">
                  <a:pos x="T2" y="T3"/>
                </a:cxn>
              </a:cxnLst>
              <a:rect l="T6" t="T7" r="T8" b="T9"/>
              <a:pathLst>
                <a:path w="9" h="6">
                  <a:moveTo>
                    <a:pt x="0" y="6"/>
                  </a:moveTo>
                  <a:cubicBezTo>
                    <a:pt x="2" y="6"/>
                    <a:pt x="5" y="3"/>
                    <a:pt x="9" y="0"/>
                  </a:cubicBezTo>
                </a:path>
              </a:pathLst>
            </a:custGeom>
            <a:noFill/>
            <a:ln w="3175" cap="rnd">
              <a:solidFill>
                <a:srgbClr val="333333"/>
              </a:solidFill>
              <a:prstDash val="solid"/>
              <a:round/>
              <a:headEnd/>
              <a:tailEnd/>
            </a:ln>
          </p:spPr>
          <p:txBody>
            <a:bodyPr/>
            <a:lstStyle/>
            <a:p>
              <a:endParaRPr lang="hu-HU"/>
            </a:p>
          </p:txBody>
        </p:sp>
        <p:sp>
          <p:nvSpPr>
            <p:cNvPr id="36987" name="Freeform 545"/>
            <p:cNvSpPr>
              <a:spLocks/>
            </p:cNvSpPr>
            <p:nvPr/>
          </p:nvSpPr>
          <p:spPr bwMode="auto">
            <a:xfrm>
              <a:off x="578" y="1607"/>
              <a:ext cx="407" cy="380"/>
            </a:xfrm>
            <a:custGeom>
              <a:avLst/>
              <a:gdLst>
                <a:gd name="T0" fmla="*/ 2 w 326"/>
                <a:gd name="T1" fmla="*/ 285 h 285"/>
                <a:gd name="T2" fmla="*/ 25 w 326"/>
                <a:gd name="T3" fmla="*/ 160 h 285"/>
                <a:gd name="T4" fmla="*/ 39 w 326"/>
                <a:gd name="T5" fmla="*/ 123 h 285"/>
                <a:gd name="T6" fmla="*/ 39 w 326"/>
                <a:gd name="T7" fmla="*/ 123 h 285"/>
                <a:gd name="T8" fmla="*/ 39 w 326"/>
                <a:gd name="T9" fmla="*/ 122 h 285"/>
                <a:gd name="T10" fmla="*/ 34 w 326"/>
                <a:gd name="T11" fmla="*/ 99 h 285"/>
                <a:gd name="T12" fmla="*/ 33 w 326"/>
                <a:gd name="T13" fmla="*/ 99 h 285"/>
                <a:gd name="T14" fmla="*/ 58 w 326"/>
                <a:gd name="T15" fmla="*/ 0 h 285"/>
                <a:gd name="T16" fmla="*/ 59 w 326"/>
                <a:gd name="T17" fmla="*/ 1 h 285"/>
                <a:gd name="T18" fmla="*/ 92 w 326"/>
                <a:gd name="T19" fmla="*/ 5 h 285"/>
                <a:gd name="T20" fmla="*/ 93 w 326"/>
                <a:gd name="T21" fmla="*/ 5 h 285"/>
                <a:gd name="T22" fmla="*/ 137 w 326"/>
                <a:gd name="T23" fmla="*/ 4 h 285"/>
                <a:gd name="T24" fmla="*/ 313 w 326"/>
                <a:gd name="T25" fmla="*/ 5 h 285"/>
                <a:gd name="T26" fmla="*/ 312 w 326"/>
                <a:gd name="T27" fmla="*/ 47 h 285"/>
                <a:gd name="T28" fmla="*/ 260 w 326"/>
                <a:gd name="T29" fmla="*/ 53 h 285"/>
                <a:gd name="T30" fmla="*/ 312 w 326"/>
                <a:gd name="T31" fmla="*/ 57 h 285"/>
                <a:gd name="T32" fmla="*/ 308 w 326"/>
                <a:gd name="T33" fmla="*/ 95 h 285"/>
                <a:gd name="T34" fmla="*/ 132 w 326"/>
                <a:gd name="T35" fmla="*/ 181 h 285"/>
                <a:gd name="T36" fmla="*/ 116 w 326"/>
                <a:gd name="T37" fmla="*/ 23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6"/>
                <a:gd name="T58" fmla="*/ 0 h 285"/>
                <a:gd name="T59" fmla="*/ 326 w 326"/>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6" h="285">
                  <a:moveTo>
                    <a:pt x="2" y="285"/>
                  </a:moveTo>
                  <a:cubicBezTo>
                    <a:pt x="0" y="248"/>
                    <a:pt x="7" y="202"/>
                    <a:pt x="25" y="160"/>
                  </a:cubicBezTo>
                  <a:cubicBezTo>
                    <a:pt x="32" y="144"/>
                    <a:pt x="37" y="132"/>
                    <a:pt x="39" y="123"/>
                  </a:cubicBezTo>
                  <a:cubicBezTo>
                    <a:pt x="39" y="123"/>
                    <a:pt x="39" y="123"/>
                    <a:pt x="39" y="123"/>
                  </a:cubicBezTo>
                  <a:cubicBezTo>
                    <a:pt x="39" y="123"/>
                    <a:pt x="39" y="123"/>
                    <a:pt x="39" y="122"/>
                  </a:cubicBezTo>
                  <a:cubicBezTo>
                    <a:pt x="42" y="109"/>
                    <a:pt x="40" y="103"/>
                    <a:pt x="34" y="99"/>
                  </a:cubicBezTo>
                  <a:cubicBezTo>
                    <a:pt x="33" y="99"/>
                    <a:pt x="33" y="99"/>
                    <a:pt x="33" y="99"/>
                  </a:cubicBezTo>
                  <a:cubicBezTo>
                    <a:pt x="19" y="38"/>
                    <a:pt x="38" y="9"/>
                    <a:pt x="58" y="0"/>
                  </a:cubicBezTo>
                  <a:cubicBezTo>
                    <a:pt x="59" y="1"/>
                    <a:pt x="59" y="1"/>
                    <a:pt x="59" y="1"/>
                  </a:cubicBezTo>
                  <a:cubicBezTo>
                    <a:pt x="67" y="4"/>
                    <a:pt x="77" y="5"/>
                    <a:pt x="92" y="5"/>
                  </a:cubicBezTo>
                  <a:cubicBezTo>
                    <a:pt x="92" y="6"/>
                    <a:pt x="93" y="5"/>
                    <a:pt x="93" y="5"/>
                  </a:cubicBezTo>
                  <a:cubicBezTo>
                    <a:pt x="105" y="6"/>
                    <a:pt x="119" y="5"/>
                    <a:pt x="137" y="4"/>
                  </a:cubicBezTo>
                  <a:cubicBezTo>
                    <a:pt x="189" y="0"/>
                    <a:pt x="263" y="5"/>
                    <a:pt x="313" y="5"/>
                  </a:cubicBezTo>
                  <a:cubicBezTo>
                    <a:pt x="326" y="9"/>
                    <a:pt x="325" y="45"/>
                    <a:pt x="312" y="47"/>
                  </a:cubicBezTo>
                  <a:cubicBezTo>
                    <a:pt x="288" y="49"/>
                    <a:pt x="260" y="53"/>
                    <a:pt x="260" y="53"/>
                  </a:cubicBezTo>
                  <a:cubicBezTo>
                    <a:pt x="301" y="54"/>
                    <a:pt x="312" y="57"/>
                    <a:pt x="312" y="57"/>
                  </a:cubicBezTo>
                  <a:cubicBezTo>
                    <a:pt x="322" y="60"/>
                    <a:pt x="320" y="92"/>
                    <a:pt x="308" y="95"/>
                  </a:cubicBezTo>
                  <a:cubicBezTo>
                    <a:pt x="256" y="98"/>
                    <a:pt x="171" y="62"/>
                    <a:pt x="132" y="181"/>
                  </a:cubicBezTo>
                  <a:cubicBezTo>
                    <a:pt x="126" y="199"/>
                    <a:pt x="120" y="214"/>
                    <a:pt x="116" y="233"/>
                  </a:cubicBezTo>
                </a:path>
              </a:pathLst>
            </a:custGeom>
            <a:noFill/>
            <a:ln w="3175" cap="rnd">
              <a:solidFill>
                <a:srgbClr val="333333"/>
              </a:solidFill>
              <a:prstDash val="solid"/>
              <a:round/>
              <a:headEnd/>
              <a:tailEnd/>
            </a:ln>
          </p:spPr>
          <p:txBody>
            <a:bodyPr/>
            <a:lstStyle/>
            <a:p>
              <a:endParaRPr lang="hu-HU"/>
            </a:p>
          </p:txBody>
        </p:sp>
        <p:sp>
          <p:nvSpPr>
            <p:cNvPr id="36988" name="Freeform 546"/>
            <p:cNvSpPr>
              <a:spLocks/>
            </p:cNvSpPr>
            <p:nvPr/>
          </p:nvSpPr>
          <p:spPr bwMode="auto">
            <a:xfrm>
              <a:off x="650" y="1599"/>
              <a:ext cx="43" cy="16"/>
            </a:xfrm>
            <a:custGeom>
              <a:avLst/>
              <a:gdLst>
                <a:gd name="T0" fmla="*/ 1 w 34"/>
                <a:gd name="T1" fmla="*/ 7 h 12"/>
                <a:gd name="T2" fmla="*/ 34 w 34"/>
                <a:gd name="T3" fmla="*/ 11 h 12"/>
                <a:gd name="T4" fmla="*/ 31 w 34"/>
                <a:gd name="T5" fmla="*/ 8 h 12"/>
                <a:gd name="T6" fmla="*/ 0 w 34"/>
                <a:gd name="T7" fmla="*/ 6 h 12"/>
                <a:gd name="T8" fmla="*/ 1 w 34"/>
                <a:gd name="T9" fmla="*/ 7 h 12"/>
                <a:gd name="T10" fmla="*/ 0 60000 65536"/>
                <a:gd name="T11" fmla="*/ 0 60000 65536"/>
                <a:gd name="T12" fmla="*/ 0 60000 65536"/>
                <a:gd name="T13" fmla="*/ 0 60000 65536"/>
                <a:gd name="T14" fmla="*/ 0 60000 65536"/>
                <a:gd name="T15" fmla="*/ 0 w 34"/>
                <a:gd name="T16" fmla="*/ 0 h 12"/>
                <a:gd name="T17" fmla="*/ 34 w 34"/>
                <a:gd name="T18" fmla="*/ 12 h 12"/>
              </a:gdLst>
              <a:ahLst/>
              <a:cxnLst>
                <a:cxn ang="T10">
                  <a:pos x="T0" y="T1"/>
                </a:cxn>
                <a:cxn ang="T11">
                  <a:pos x="T2" y="T3"/>
                </a:cxn>
                <a:cxn ang="T12">
                  <a:pos x="T4" y="T5"/>
                </a:cxn>
                <a:cxn ang="T13">
                  <a:pos x="T6" y="T7"/>
                </a:cxn>
                <a:cxn ang="T14">
                  <a:pos x="T8" y="T9"/>
                </a:cxn>
              </a:cxnLst>
              <a:rect l="T15" t="T16" r="T17" b="T18"/>
              <a:pathLst>
                <a:path w="34" h="12">
                  <a:moveTo>
                    <a:pt x="1" y="7"/>
                  </a:moveTo>
                  <a:cubicBezTo>
                    <a:pt x="9" y="10"/>
                    <a:pt x="19" y="11"/>
                    <a:pt x="34" y="11"/>
                  </a:cubicBezTo>
                  <a:cubicBezTo>
                    <a:pt x="34" y="12"/>
                    <a:pt x="34" y="10"/>
                    <a:pt x="31" y="8"/>
                  </a:cubicBezTo>
                  <a:cubicBezTo>
                    <a:pt x="26" y="2"/>
                    <a:pt x="13" y="0"/>
                    <a:pt x="0" y="6"/>
                  </a:cubicBezTo>
                  <a:lnTo>
                    <a:pt x="1" y="7"/>
                  </a:lnTo>
                  <a:close/>
                </a:path>
              </a:pathLst>
            </a:custGeom>
            <a:noFill/>
            <a:ln w="3175" cap="rnd">
              <a:solidFill>
                <a:srgbClr val="333333"/>
              </a:solidFill>
              <a:prstDash val="solid"/>
              <a:round/>
              <a:headEnd/>
              <a:tailEnd/>
            </a:ln>
          </p:spPr>
          <p:txBody>
            <a:bodyPr/>
            <a:lstStyle/>
            <a:p>
              <a:endParaRPr lang="hu-HU"/>
            </a:p>
          </p:txBody>
        </p:sp>
        <p:sp>
          <p:nvSpPr>
            <p:cNvPr id="36989" name="Freeform 547"/>
            <p:cNvSpPr>
              <a:spLocks/>
            </p:cNvSpPr>
            <p:nvPr/>
          </p:nvSpPr>
          <p:spPr bwMode="auto">
            <a:xfrm>
              <a:off x="792" y="1731"/>
              <a:ext cx="72" cy="40"/>
            </a:xfrm>
            <a:custGeom>
              <a:avLst/>
              <a:gdLst>
                <a:gd name="T0" fmla="*/ 5 w 58"/>
                <a:gd name="T1" fmla="*/ 22 h 30"/>
                <a:gd name="T2" fmla="*/ 55 w 58"/>
                <a:gd name="T3" fmla="*/ 30 h 30"/>
                <a:gd name="T4" fmla="*/ 58 w 58"/>
                <a:gd name="T5" fmla="*/ 0 h 30"/>
                <a:gd name="T6" fmla="*/ 0 w 58"/>
                <a:gd name="T7" fmla="*/ 23 h 30"/>
                <a:gd name="T8" fmla="*/ 5 w 58"/>
                <a:gd name="T9" fmla="*/ 22 h 30"/>
                <a:gd name="T10" fmla="*/ 0 60000 65536"/>
                <a:gd name="T11" fmla="*/ 0 60000 65536"/>
                <a:gd name="T12" fmla="*/ 0 60000 65536"/>
                <a:gd name="T13" fmla="*/ 0 60000 65536"/>
                <a:gd name="T14" fmla="*/ 0 60000 65536"/>
                <a:gd name="T15" fmla="*/ 0 w 58"/>
                <a:gd name="T16" fmla="*/ 0 h 30"/>
                <a:gd name="T17" fmla="*/ 58 w 58"/>
                <a:gd name="T18" fmla="*/ 30 h 30"/>
              </a:gdLst>
              <a:ahLst/>
              <a:cxnLst>
                <a:cxn ang="T10">
                  <a:pos x="T0" y="T1"/>
                </a:cxn>
                <a:cxn ang="T11">
                  <a:pos x="T2" y="T3"/>
                </a:cxn>
                <a:cxn ang="T12">
                  <a:pos x="T4" y="T5"/>
                </a:cxn>
                <a:cxn ang="T13">
                  <a:pos x="T6" y="T7"/>
                </a:cxn>
                <a:cxn ang="T14">
                  <a:pos x="T8" y="T9"/>
                </a:cxn>
              </a:cxnLst>
              <a:rect l="T15" t="T16" r="T17" b="T18"/>
              <a:pathLst>
                <a:path w="58" h="30">
                  <a:moveTo>
                    <a:pt x="5" y="22"/>
                  </a:moveTo>
                  <a:cubicBezTo>
                    <a:pt x="20" y="24"/>
                    <a:pt x="38" y="26"/>
                    <a:pt x="55" y="30"/>
                  </a:cubicBezTo>
                  <a:cubicBezTo>
                    <a:pt x="57" y="20"/>
                    <a:pt x="58" y="10"/>
                    <a:pt x="58" y="0"/>
                  </a:cubicBezTo>
                  <a:cubicBezTo>
                    <a:pt x="38" y="1"/>
                    <a:pt x="18" y="7"/>
                    <a:pt x="0" y="23"/>
                  </a:cubicBezTo>
                  <a:lnTo>
                    <a:pt x="5" y="22"/>
                  </a:lnTo>
                  <a:close/>
                </a:path>
              </a:pathLst>
            </a:custGeom>
            <a:noFill/>
            <a:ln w="3175" cap="rnd">
              <a:solidFill>
                <a:srgbClr val="333333"/>
              </a:solidFill>
              <a:prstDash val="solid"/>
              <a:round/>
              <a:headEnd/>
              <a:tailEnd/>
            </a:ln>
          </p:spPr>
          <p:txBody>
            <a:bodyPr/>
            <a:lstStyle/>
            <a:p>
              <a:endParaRPr lang="hu-HU"/>
            </a:p>
          </p:txBody>
        </p:sp>
        <p:sp>
          <p:nvSpPr>
            <p:cNvPr id="36990" name="Freeform 548"/>
            <p:cNvSpPr>
              <a:spLocks/>
            </p:cNvSpPr>
            <p:nvPr/>
          </p:nvSpPr>
          <p:spPr bwMode="auto">
            <a:xfrm>
              <a:off x="231" y="1811"/>
              <a:ext cx="273" cy="628"/>
            </a:xfrm>
            <a:custGeom>
              <a:avLst/>
              <a:gdLst>
                <a:gd name="T0" fmla="*/ 142 w 218"/>
                <a:gd name="T1" fmla="*/ 403 h 471"/>
                <a:gd name="T2" fmla="*/ 163 w 218"/>
                <a:gd name="T3" fmla="*/ 363 h 471"/>
                <a:gd name="T4" fmla="*/ 163 w 218"/>
                <a:gd name="T5" fmla="*/ 360 h 471"/>
                <a:gd name="T6" fmla="*/ 160 w 218"/>
                <a:gd name="T7" fmla="*/ 337 h 471"/>
                <a:gd name="T8" fmla="*/ 160 w 218"/>
                <a:gd name="T9" fmla="*/ 337 h 471"/>
                <a:gd name="T10" fmla="*/ 114 w 218"/>
                <a:gd name="T11" fmla="*/ 293 h 471"/>
                <a:gd name="T12" fmla="*/ 48 w 218"/>
                <a:gd name="T13" fmla="*/ 139 h 471"/>
                <a:gd name="T14" fmla="*/ 48 w 218"/>
                <a:gd name="T15" fmla="*/ 138 h 471"/>
                <a:gd name="T16" fmla="*/ 109 w 218"/>
                <a:gd name="T17" fmla="*/ 90 h 471"/>
                <a:gd name="T18" fmla="*/ 201 w 218"/>
                <a:gd name="T19" fmla="*/ 108 h 471"/>
                <a:gd name="T20" fmla="*/ 202 w 218"/>
                <a:gd name="T21" fmla="*/ 109 h 471"/>
                <a:gd name="T22" fmla="*/ 214 w 218"/>
                <a:gd name="T23" fmla="*/ 124 h 471"/>
                <a:gd name="T24" fmla="*/ 210 w 218"/>
                <a:gd name="T25" fmla="*/ 76 h 471"/>
                <a:gd name="T26" fmla="*/ 160 w 218"/>
                <a:gd name="T27" fmla="*/ 10 h 471"/>
                <a:gd name="T28" fmla="*/ 131 w 218"/>
                <a:gd name="T29" fmla="*/ 2 h 471"/>
                <a:gd name="T30" fmla="*/ 92 w 218"/>
                <a:gd name="T31" fmla="*/ 4 h 471"/>
                <a:gd name="T32" fmla="*/ 56 w 218"/>
                <a:gd name="T33" fmla="*/ 22 h 471"/>
                <a:gd name="T34" fmla="*/ 14 w 218"/>
                <a:gd name="T35" fmla="*/ 119 h 471"/>
                <a:gd name="T36" fmla="*/ 0 w 218"/>
                <a:gd name="T37" fmla="*/ 221 h 471"/>
                <a:gd name="T38" fmla="*/ 48 w 218"/>
                <a:gd name="T39" fmla="*/ 413 h 471"/>
                <a:gd name="T40" fmla="*/ 105 w 218"/>
                <a:gd name="T41" fmla="*/ 465 h 471"/>
                <a:gd name="T42" fmla="*/ 140 w 218"/>
                <a:gd name="T43" fmla="*/ 438 h 471"/>
                <a:gd name="T44" fmla="*/ 142 w 218"/>
                <a:gd name="T45" fmla="*/ 433 h 471"/>
                <a:gd name="T46" fmla="*/ 128 w 218"/>
                <a:gd name="T47" fmla="*/ 389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471"/>
                <a:gd name="T74" fmla="*/ 218 w 218"/>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471">
                  <a:moveTo>
                    <a:pt x="142" y="403"/>
                  </a:moveTo>
                  <a:cubicBezTo>
                    <a:pt x="148" y="402"/>
                    <a:pt x="160" y="386"/>
                    <a:pt x="163" y="363"/>
                  </a:cubicBezTo>
                  <a:cubicBezTo>
                    <a:pt x="163" y="360"/>
                    <a:pt x="163" y="360"/>
                    <a:pt x="163" y="360"/>
                  </a:cubicBezTo>
                  <a:cubicBezTo>
                    <a:pt x="163" y="350"/>
                    <a:pt x="162" y="342"/>
                    <a:pt x="160" y="337"/>
                  </a:cubicBezTo>
                  <a:cubicBezTo>
                    <a:pt x="160" y="337"/>
                    <a:pt x="160" y="337"/>
                    <a:pt x="160" y="337"/>
                  </a:cubicBezTo>
                  <a:cubicBezTo>
                    <a:pt x="149" y="316"/>
                    <a:pt x="144" y="311"/>
                    <a:pt x="114" y="293"/>
                  </a:cubicBezTo>
                  <a:cubicBezTo>
                    <a:pt x="78" y="270"/>
                    <a:pt x="46" y="179"/>
                    <a:pt x="48" y="139"/>
                  </a:cubicBezTo>
                  <a:cubicBezTo>
                    <a:pt x="48" y="139"/>
                    <a:pt x="48" y="138"/>
                    <a:pt x="48" y="138"/>
                  </a:cubicBezTo>
                  <a:cubicBezTo>
                    <a:pt x="53" y="117"/>
                    <a:pt x="77" y="98"/>
                    <a:pt x="109" y="90"/>
                  </a:cubicBezTo>
                  <a:cubicBezTo>
                    <a:pt x="138" y="82"/>
                    <a:pt x="177" y="83"/>
                    <a:pt x="201" y="108"/>
                  </a:cubicBezTo>
                  <a:cubicBezTo>
                    <a:pt x="202" y="108"/>
                    <a:pt x="202" y="108"/>
                    <a:pt x="202" y="109"/>
                  </a:cubicBezTo>
                  <a:cubicBezTo>
                    <a:pt x="206" y="114"/>
                    <a:pt x="210" y="119"/>
                    <a:pt x="214" y="124"/>
                  </a:cubicBezTo>
                  <a:cubicBezTo>
                    <a:pt x="218" y="103"/>
                    <a:pt x="218" y="85"/>
                    <a:pt x="210" y="76"/>
                  </a:cubicBezTo>
                  <a:cubicBezTo>
                    <a:pt x="189" y="51"/>
                    <a:pt x="184" y="26"/>
                    <a:pt x="160" y="10"/>
                  </a:cubicBezTo>
                  <a:cubicBezTo>
                    <a:pt x="153" y="5"/>
                    <a:pt x="139" y="4"/>
                    <a:pt x="131" y="2"/>
                  </a:cubicBezTo>
                  <a:cubicBezTo>
                    <a:pt x="123" y="0"/>
                    <a:pt x="105" y="3"/>
                    <a:pt x="92" y="4"/>
                  </a:cubicBezTo>
                  <a:cubicBezTo>
                    <a:pt x="79" y="4"/>
                    <a:pt x="66" y="12"/>
                    <a:pt x="56" y="22"/>
                  </a:cubicBezTo>
                  <a:cubicBezTo>
                    <a:pt x="43" y="36"/>
                    <a:pt x="22" y="49"/>
                    <a:pt x="14" y="119"/>
                  </a:cubicBezTo>
                  <a:cubicBezTo>
                    <a:pt x="11" y="144"/>
                    <a:pt x="0" y="180"/>
                    <a:pt x="0" y="221"/>
                  </a:cubicBezTo>
                  <a:cubicBezTo>
                    <a:pt x="0" y="339"/>
                    <a:pt x="26" y="362"/>
                    <a:pt x="48" y="413"/>
                  </a:cubicBezTo>
                  <a:cubicBezTo>
                    <a:pt x="63" y="449"/>
                    <a:pt x="83" y="471"/>
                    <a:pt x="105" y="465"/>
                  </a:cubicBezTo>
                  <a:cubicBezTo>
                    <a:pt x="119" y="462"/>
                    <a:pt x="131" y="451"/>
                    <a:pt x="140" y="438"/>
                  </a:cubicBezTo>
                  <a:cubicBezTo>
                    <a:pt x="142" y="433"/>
                    <a:pt x="142" y="433"/>
                    <a:pt x="142" y="433"/>
                  </a:cubicBezTo>
                  <a:cubicBezTo>
                    <a:pt x="155" y="414"/>
                    <a:pt x="138" y="397"/>
                    <a:pt x="128" y="389"/>
                  </a:cubicBezTo>
                </a:path>
              </a:pathLst>
            </a:custGeom>
            <a:noFill/>
            <a:ln w="3175" cap="rnd">
              <a:solidFill>
                <a:srgbClr val="333333"/>
              </a:solidFill>
              <a:prstDash val="solid"/>
              <a:round/>
              <a:headEnd/>
              <a:tailEnd/>
            </a:ln>
          </p:spPr>
          <p:txBody>
            <a:bodyPr/>
            <a:lstStyle/>
            <a:p>
              <a:endParaRPr lang="hu-HU"/>
            </a:p>
          </p:txBody>
        </p:sp>
        <p:sp>
          <p:nvSpPr>
            <p:cNvPr id="36991" name="Freeform 549"/>
            <p:cNvSpPr>
              <a:spLocks/>
            </p:cNvSpPr>
            <p:nvPr/>
          </p:nvSpPr>
          <p:spPr bwMode="auto">
            <a:xfrm>
              <a:off x="444" y="1389"/>
              <a:ext cx="409" cy="647"/>
            </a:xfrm>
            <a:custGeom>
              <a:avLst/>
              <a:gdLst>
                <a:gd name="T0" fmla="*/ 257 w 327"/>
                <a:gd name="T1" fmla="*/ 70 h 485"/>
                <a:gd name="T2" fmla="*/ 239 w 327"/>
                <a:gd name="T3" fmla="*/ 56 h 485"/>
                <a:gd name="T4" fmla="*/ 242 w 327"/>
                <a:gd name="T5" fmla="*/ 35 h 485"/>
                <a:gd name="T6" fmla="*/ 209 w 327"/>
                <a:gd name="T7" fmla="*/ 20 h 485"/>
                <a:gd name="T8" fmla="*/ 196 w 327"/>
                <a:gd name="T9" fmla="*/ 38 h 485"/>
                <a:gd name="T10" fmla="*/ 194 w 327"/>
                <a:gd name="T11" fmla="*/ 11 h 485"/>
                <a:gd name="T12" fmla="*/ 161 w 327"/>
                <a:gd name="T13" fmla="*/ 10 h 485"/>
                <a:gd name="T14" fmla="*/ 134 w 327"/>
                <a:gd name="T15" fmla="*/ 49 h 485"/>
                <a:gd name="T16" fmla="*/ 124 w 327"/>
                <a:gd name="T17" fmla="*/ 25 h 485"/>
                <a:gd name="T18" fmla="*/ 88 w 327"/>
                <a:gd name="T19" fmla="*/ 34 h 485"/>
                <a:gd name="T20" fmla="*/ 82 w 327"/>
                <a:gd name="T21" fmla="*/ 66 h 485"/>
                <a:gd name="T22" fmla="*/ 76 w 327"/>
                <a:gd name="T23" fmla="*/ 76 h 485"/>
                <a:gd name="T24" fmla="*/ 3 w 327"/>
                <a:gd name="T25" fmla="*/ 226 h 485"/>
                <a:gd name="T26" fmla="*/ 12 w 327"/>
                <a:gd name="T27" fmla="*/ 348 h 485"/>
                <a:gd name="T28" fmla="*/ 12 w 327"/>
                <a:gd name="T29" fmla="*/ 349 h 485"/>
                <a:gd name="T30" fmla="*/ 40 w 327"/>
                <a:gd name="T31" fmla="*/ 392 h 485"/>
                <a:gd name="T32" fmla="*/ 44 w 327"/>
                <a:gd name="T33" fmla="*/ 440 h 485"/>
                <a:gd name="T34" fmla="*/ 41 w 327"/>
                <a:gd name="T35" fmla="*/ 436 h 485"/>
                <a:gd name="T36" fmla="*/ 107 w 327"/>
                <a:gd name="T37" fmla="*/ 479 h 485"/>
                <a:gd name="T38" fmla="*/ 109 w 327"/>
                <a:gd name="T39" fmla="*/ 478 h 485"/>
                <a:gd name="T40" fmla="*/ 108 w 327"/>
                <a:gd name="T41" fmla="*/ 433 h 485"/>
                <a:gd name="T42" fmla="*/ 132 w 327"/>
                <a:gd name="T43" fmla="*/ 323 h 485"/>
                <a:gd name="T44" fmla="*/ 146 w 327"/>
                <a:gd name="T45" fmla="*/ 286 h 485"/>
                <a:gd name="T46" fmla="*/ 146 w 327"/>
                <a:gd name="T47" fmla="*/ 286 h 485"/>
                <a:gd name="T48" fmla="*/ 146 w 327"/>
                <a:gd name="T49" fmla="*/ 285 h 485"/>
                <a:gd name="T50" fmla="*/ 141 w 327"/>
                <a:gd name="T51" fmla="*/ 262 h 485"/>
                <a:gd name="T52" fmla="*/ 140 w 327"/>
                <a:gd name="T53" fmla="*/ 262 h 485"/>
                <a:gd name="T54" fmla="*/ 165 w 327"/>
                <a:gd name="T55" fmla="*/ 163 h 485"/>
                <a:gd name="T56" fmla="*/ 166 w 327"/>
                <a:gd name="T57" fmla="*/ 164 h 485"/>
                <a:gd name="T58" fmla="*/ 199 w 327"/>
                <a:gd name="T59" fmla="*/ 168 h 485"/>
                <a:gd name="T60" fmla="*/ 200 w 327"/>
                <a:gd name="T61" fmla="*/ 168 h 485"/>
                <a:gd name="T62" fmla="*/ 244 w 327"/>
                <a:gd name="T63" fmla="*/ 167 h 485"/>
                <a:gd name="T64" fmla="*/ 327 w 327"/>
                <a:gd name="T65" fmla="*/ 166 h 485"/>
                <a:gd name="T66" fmla="*/ 257 w 327"/>
                <a:gd name="T67" fmla="*/ 70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7"/>
                <a:gd name="T103" fmla="*/ 0 h 485"/>
                <a:gd name="T104" fmla="*/ 327 w 327"/>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7" h="485">
                  <a:moveTo>
                    <a:pt x="257" y="70"/>
                  </a:moveTo>
                  <a:cubicBezTo>
                    <a:pt x="254" y="68"/>
                    <a:pt x="241" y="59"/>
                    <a:pt x="239" y="56"/>
                  </a:cubicBezTo>
                  <a:cubicBezTo>
                    <a:pt x="238" y="54"/>
                    <a:pt x="237" y="48"/>
                    <a:pt x="242" y="35"/>
                  </a:cubicBezTo>
                  <a:cubicBezTo>
                    <a:pt x="247" y="18"/>
                    <a:pt x="220" y="3"/>
                    <a:pt x="209" y="20"/>
                  </a:cubicBezTo>
                  <a:cubicBezTo>
                    <a:pt x="206" y="25"/>
                    <a:pt x="204" y="27"/>
                    <a:pt x="196" y="38"/>
                  </a:cubicBezTo>
                  <a:cubicBezTo>
                    <a:pt x="196" y="38"/>
                    <a:pt x="197" y="15"/>
                    <a:pt x="194" y="11"/>
                  </a:cubicBezTo>
                  <a:cubicBezTo>
                    <a:pt x="184" y="0"/>
                    <a:pt x="166" y="3"/>
                    <a:pt x="161" y="10"/>
                  </a:cubicBezTo>
                  <a:cubicBezTo>
                    <a:pt x="155" y="16"/>
                    <a:pt x="159" y="47"/>
                    <a:pt x="134" y="49"/>
                  </a:cubicBezTo>
                  <a:cubicBezTo>
                    <a:pt x="122" y="48"/>
                    <a:pt x="124" y="34"/>
                    <a:pt x="124" y="25"/>
                  </a:cubicBezTo>
                  <a:cubicBezTo>
                    <a:pt x="125" y="17"/>
                    <a:pt x="91" y="15"/>
                    <a:pt x="88" y="34"/>
                  </a:cubicBezTo>
                  <a:cubicBezTo>
                    <a:pt x="87" y="45"/>
                    <a:pt x="85" y="56"/>
                    <a:pt x="82" y="66"/>
                  </a:cubicBezTo>
                  <a:cubicBezTo>
                    <a:pt x="81" y="69"/>
                    <a:pt x="77" y="75"/>
                    <a:pt x="76" y="76"/>
                  </a:cubicBezTo>
                  <a:cubicBezTo>
                    <a:pt x="9" y="128"/>
                    <a:pt x="3" y="165"/>
                    <a:pt x="3" y="226"/>
                  </a:cubicBezTo>
                  <a:cubicBezTo>
                    <a:pt x="3" y="251"/>
                    <a:pt x="0" y="301"/>
                    <a:pt x="12" y="348"/>
                  </a:cubicBezTo>
                  <a:cubicBezTo>
                    <a:pt x="12" y="349"/>
                    <a:pt x="12" y="349"/>
                    <a:pt x="12" y="349"/>
                  </a:cubicBezTo>
                  <a:cubicBezTo>
                    <a:pt x="21" y="362"/>
                    <a:pt x="28" y="377"/>
                    <a:pt x="40" y="392"/>
                  </a:cubicBezTo>
                  <a:cubicBezTo>
                    <a:pt x="48" y="401"/>
                    <a:pt x="48" y="419"/>
                    <a:pt x="44" y="440"/>
                  </a:cubicBezTo>
                  <a:cubicBezTo>
                    <a:pt x="43" y="439"/>
                    <a:pt x="42" y="438"/>
                    <a:pt x="41" y="436"/>
                  </a:cubicBezTo>
                  <a:cubicBezTo>
                    <a:pt x="62" y="462"/>
                    <a:pt x="95" y="485"/>
                    <a:pt x="107" y="479"/>
                  </a:cubicBezTo>
                  <a:cubicBezTo>
                    <a:pt x="107" y="479"/>
                    <a:pt x="108" y="478"/>
                    <a:pt x="109" y="478"/>
                  </a:cubicBezTo>
                  <a:cubicBezTo>
                    <a:pt x="108" y="433"/>
                    <a:pt x="108" y="433"/>
                    <a:pt x="108" y="433"/>
                  </a:cubicBezTo>
                  <a:cubicBezTo>
                    <a:pt x="109" y="398"/>
                    <a:pt x="116" y="359"/>
                    <a:pt x="132" y="323"/>
                  </a:cubicBezTo>
                  <a:cubicBezTo>
                    <a:pt x="139" y="307"/>
                    <a:pt x="144" y="295"/>
                    <a:pt x="146" y="286"/>
                  </a:cubicBezTo>
                  <a:cubicBezTo>
                    <a:pt x="146" y="286"/>
                    <a:pt x="146" y="286"/>
                    <a:pt x="146" y="286"/>
                  </a:cubicBezTo>
                  <a:cubicBezTo>
                    <a:pt x="146" y="286"/>
                    <a:pt x="146" y="286"/>
                    <a:pt x="146" y="285"/>
                  </a:cubicBezTo>
                  <a:cubicBezTo>
                    <a:pt x="149" y="272"/>
                    <a:pt x="147" y="266"/>
                    <a:pt x="141" y="262"/>
                  </a:cubicBezTo>
                  <a:cubicBezTo>
                    <a:pt x="140" y="262"/>
                    <a:pt x="140" y="262"/>
                    <a:pt x="140" y="262"/>
                  </a:cubicBezTo>
                  <a:cubicBezTo>
                    <a:pt x="126" y="201"/>
                    <a:pt x="145" y="172"/>
                    <a:pt x="165" y="163"/>
                  </a:cubicBezTo>
                  <a:cubicBezTo>
                    <a:pt x="166" y="164"/>
                    <a:pt x="166" y="164"/>
                    <a:pt x="166" y="164"/>
                  </a:cubicBezTo>
                  <a:cubicBezTo>
                    <a:pt x="174" y="167"/>
                    <a:pt x="184" y="168"/>
                    <a:pt x="199" y="168"/>
                  </a:cubicBezTo>
                  <a:cubicBezTo>
                    <a:pt x="200" y="168"/>
                    <a:pt x="200" y="168"/>
                    <a:pt x="200" y="168"/>
                  </a:cubicBezTo>
                  <a:cubicBezTo>
                    <a:pt x="212" y="169"/>
                    <a:pt x="226" y="168"/>
                    <a:pt x="244" y="167"/>
                  </a:cubicBezTo>
                  <a:cubicBezTo>
                    <a:pt x="268" y="165"/>
                    <a:pt x="297" y="165"/>
                    <a:pt x="327" y="166"/>
                  </a:cubicBezTo>
                  <a:cubicBezTo>
                    <a:pt x="315" y="126"/>
                    <a:pt x="293" y="92"/>
                    <a:pt x="257" y="70"/>
                  </a:cubicBezTo>
                  <a:close/>
                </a:path>
              </a:pathLst>
            </a:custGeom>
            <a:noFill/>
            <a:ln w="3175" cap="rnd">
              <a:solidFill>
                <a:srgbClr val="333333"/>
              </a:solidFill>
              <a:prstDash val="solid"/>
              <a:round/>
              <a:headEnd/>
              <a:tailEnd/>
            </a:ln>
          </p:spPr>
          <p:txBody>
            <a:bodyPr/>
            <a:lstStyle/>
            <a:p>
              <a:endParaRPr lang="hu-HU"/>
            </a:p>
          </p:txBody>
        </p:sp>
        <p:sp>
          <p:nvSpPr>
            <p:cNvPr id="36992" name="Freeform 550"/>
            <p:cNvSpPr>
              <a:spLocks/>
            </p:cNvSpPr>
            <p:nvPr/>
          </p:nvSpPr>
          <p:spPr bwMode="auto">
            <a:xfrm>
              <a:off x="267" y="1540"/>
              <a:ext cx="189" cy="347"/>
            </a:xfrm>
            <a:custGeom>
              <a:avLst/>
              <a:gdLst>
                <a:gd name="T0" fmla="*/ 0 w 151"/>
                <a:gd name="T1" fmla="*/ 260 h 260"/>
                <a:gd name="T2" fmla="*/ 27 w 151"/>
                <a:gd name="T3" fmla="*/ 225 h 260"/>
                <a:gd name="T4" fmla="*/ 63 w 151"/>
                <a:gd name="T5" fmla="*/ 207 h 260"/>
                <a:gd name="T6" fmla="*/ 102 w 151"/>
                <a:gd name="T7" fmla="*/ 205 h 260"/>
                <a:gd name="T8" fmla="*/ 131 w 151"/>
                <a:gd name="T9" fmla="*/ 213 h 260"/>
                <a:gd name="T10" fmla="*/ 136 w 151"/>
                <a:gd name="T11" fmla="*/ 216 h 260"/>
                <a:gd name="T12" fmla="*/ 137 w 151"/>
                <a:gd name="T13" fmla="*/ 218 h 260"/>
                <a:gd name="T14" fmla="*/ 140 w 151"/>
                <a:gd name="T15" fmla="*/ 220 h 260"/>
                <a:gd name="T16" fmla="*/ 142 w 151"/>
                <a:gd name="T17" fmla="*/ 222 h 260"/>
                <a:gd name="T18" fmla="*/ 145 w 151"/>
                <a:gd name="T19" fmla="*/ 224 h 260"/>
                <a:gd name="T20" fmla="*/ 146 w 151"/>
                <a:gd name="T21" fmla="*/ 226 h 260"/>
                <a:gd name="T22" fmla="*/ 149 w 151"/>
                <a:gd name="T23" fmla="*/ 230 h 260"/>
                <a:gd name="T24" fmla="*/ 151 w 151"/>
                <a:gd name="T25" fmla="*/ 226 h 260"/>
                <a:gd name="T26" fmla="*/ 141 w 151"/>
                <a:gd name="T27" fmla="*/ 34 h 260"/>
                <a:gd name="T28" fmla="*/ 141 w 151"/>
                <a:gd name="T29" fmla="*/ 2 h 260"/>
                <a:gd name="T30" fmla="*/ 84 w 151"/>
                <a:gd name="T31" fmla="*/ 14 h 260"/>
                <a:gd name="T32" fmla="*/ 26 w 151"/>
                <a:gd name="T33" fmla="*/ 0 h 260"/>
                <a:gd name="T34" fmla="*/ 26 w 151"/>
                <a:gd name="T35" fmla="*/ 3 h 260"/>
                <a:gd name="T36" fmla="*/ 24 w 151"/>
                <a:gd name="T37" fmla="*/ 31 h 260"/>
                <a:gd name="T38" fmla="*/ 25 w 151"/>
                <a:gd name="T39" fmla="*/ 156 h 260"/>
                <a:gd name="T40" fmla="*/ 0 w 151"/>
                <a:gd name="T41" fmla="*/ 260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260"/>
                <a:gd name="T65" fmla="*/ 151 w 151"/>
                <a:gd name="T66" fmla="*/ 260 h 2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260">
                  <a:moveTo>
                    <a:pt x="0" y="260"/>
                  </a:moveTo>
                  <a:cubicBezTo>
                    <a:pt x="9" y="241"/>
                    <a:pt x="20" y="233"/>
                    <a:pt x="27" y="225"/>
                  </a:cubicBezTo>
                  <a:cubicBezTo>
                    <a:pt x="37" y="215"/>
                    <a:pt x="50" y="207"/>
                    <a:pt x="63" y="207"/>
                  </a:cubicBezTo>
                  <a:cubicBezTo>
                    <a:pt x="76" y="206"/>
                    <a:pt x="94" y="203"/>
                    <a:pt x="102" y="205"/>
                  </a:cubicBezTo>
                  <a:cubicBezTo>
                    <a:pt x="110" y="207"/>
                    <a:pt x="124" y="208"/>
                    <a:pt x="131" y="213"/>
                  </a:cubicBezTo>
                  <a:cubicBezTo>
                    <a:pt x="133" y="214"/>
                    <a:pt x="135" y="215"/>
                    <a:pt x="136" y="216"/>
                  </a:cubicBezTo>
                  <a:cubicBezTo>
                    <a:pt x="137" y="217"/>
                    <a:pt x="137" y="217"/>
                    <a:pt x="137" y="218"/>
                  </a:cubicBezTo>
                  <a:cubicBezTo>
                    <a:pt x="139" y="218"/>
                    <a:pt x="140" y="219"/>
                    <a:pt x="140" y="220"/>
                  </a:cubicBezTo>
                  <a:cubicBezTo>
                    <a:pt x="141" y="221"/>
                    <a:pt x="141" y="221"/>
                    <a:pt x="142" y="222"/>
                  </a:cubicBezTo>
                  <a:cubicBezTo>
                    <a:pt x="143" y="223"/>
                    <a:pt x="144" y="224"/>
                    <a:pt x="145" y="224"/>
                  </a:cubicBezTo>
                  <a:cubicBezTo>
                    <a:pt x="145" y="225"/>
                    <a:pt x="145" y="225"/>
                    <a:pt x="146" y="226"/>
                  </a:cubicBezTo>
                  <a:cubicBezTo>
                    <a:pt x="147" y="227"/>
                    <a:pt x="148" y="229"/>
                    <a:pt x="149" y="230"/>
                  </a:cubicBezTo>
                  <a:cubicBezTo>
                    <a:pt x="151" y="226"/>
                    <a:pt x="151" y="226"/>
                    <a:pt x="151" y="226"/>
                  </a:cubicBezTo>
                  <a:cubicBezTo>
                    <a:pt x="146" y="210"/>
                    <a:pt x="143" y="100"/>
                    <a:pt x="141" y="34"/>
                  </a:cubicBezTo>
                  <a:cubicBezTo>
                    <a:pt x="141" y="14"/>
                    <a:pt x="141" y="10"/>
                    <a:pt x="141" y="2"/>
                  </a:cubicBezTo>
                  <a:cubicBezTo>
                    <a:pt x="136" y="9"/>
                    <a:pt x="113" y="14"/>
                    <a:pt x="84" y="14"/>
                  </a:cubicBezTo>
                  <a:cubicBezTo>
                    <a:pt x="52" y="14"/>
                    <a:pt x="26" y="8"/>
                    <a:pt x="26" y="0"/>
                  </a:cubicBezTo>
                  <a:cubicBezTo>
                    <a:pt x="26" y="0"/>
                    <a:pt x="26" y="2"/>
                    <a:pt x="26" y="3"/>
                  </a:cubicBezTo>
                  <a:cubicBezTo>
                    <a:pt x="25" y="13"/>
                    <a:pt x="24" y="14"/>
                    <a:pt x="24" y="31"/>
                  </a:cubicBezTo>
                  <a:cubicBezTo>
                    <a:pt x="23" y="68"/>
                    <a:pt x="23" y="116"/>
                    <a:pt x="25" y="156"/>
                  </a:cubicBezTo>
                  <a:cubicBezTo>
                    <a:pt x="25" y="186"/>
                    <a:pt x="18" y="222"/>
                    <a:pt x="0" y="260"/>
                  </a:cubicBezTo>
                  <a:close/>
                </a:path>
              </a:pathLst>
            </a:custGeom>
            <a:noFill/>
            <a:ln w="3175" cap="rnd">
              <a:solidFill>
                <a:srgbClr val="333333"/>
              </a:solidFill>
              <a:prstDash val="solid"/>
              <a:round/>
              <a:headEnd/>
              <a:tailEnd/>
            </a:ln>
          </p:spPr>
          <p:txBody>
            <a:bodyPr/>
            <a:lstStyle/>
            <a:p>
              <a:endParaRPr lang="hu-HU"/>
            </a:p>
          </p:txBody>
        </p:sp>
        <p:sp>
          <p:nvSpPr>
            <p:cNvPr id="36993" name="Freeform 551"/>
            <p:cNvSpPr>
              <a:spLocks/>
            </p:cNvSpPr>
            <p:nvPr/>
          </p:nvSpPr>
          <p:spPr bwMode="auto">
            <a:xfrm>
              <a:off x="265" y="1895"/>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close/>
                </a:path>
              </a:pathLst>
            </a:custGeom>
            <a:noFill/>
            <a:ln w="3175" cap="rnd">
              <a:solidFill>
                <a:srgbClr val="333333"/>
              </a:solidFill>
              <a:prstDash val="solid"/>
              <a:round/>
              <a:headEnd/>
              <a:tailEnd/>
            </a:ln>
          </p:spPr>
          <p:txBody>
            <a:bodyPr/>
            <a:lstStyle/>
            <a:p>
              <a:endParaRPr lang="hu-HU"/>
            </a:p>
          </p:txBody>
        </p:sp>
        <p:sp>
          <p:nvSpPr>
            <p:cNvPr id="36994" name="Freeform 552"/>
            <p:cNvSpPr>
              <a:spLocks/>
            </p:cNvSpPr>
            <p:nvPr/>
          </p:nvSpPr>
          <p:spPr bwMode="auto">
            <a:xfrm>
              <a:off x="618" y="1733"/>
              <a:ext cx="12" cy="38"/>
            </a:xfrm>
            <a:custGeom>
              <a:avLst/>
              <a:gdLst>
                <a:gd name="T0" fmla="*/ 7 w 10"/>
                <a:gd name="T1" fmla="*/ 28 h 28"/>
                <a:gd name="T2" fmla="*/ 7 w 10"/>
                <a:gd name="T3" fmla="*/ 27 h 28"/>
                <a:gd name="T4" fmla="*/ 2 w 10"/>
                <a:gd name="T5" fmla="*/ 4 h 28"/>
                <a:gd name="T6" fmla="*/ 1 w 10"/>
                <a:gd name="T7" fmla="*/ 4 h 28"/>
                <a:gd name="T8" fmla="*/ 7 w 10"/>
                <a:gd name="T9" fmla="*/ 28 h 28"/>
                <a:gd name="T10" fmla="*/ 0 60000 65536"/>
                <a:gd name="T11" fmla="*/ 0 60000 65536"/>
                <a:gd name="T12" fmla="*/ 0 60000 65536"/>
                <a:gd name="T13" fmla="*/ 0 60000 65536"/>
                <a:gd name="T14" fmla="*/ 0 60000 65536"/>
                <a:gd name="T15" fmla="*/ 0 w 10"/>
                <a:gd name="T16" fmla="*/ 0 h 28"/>
                <a:gd name="T17" fmla="*/ 10 w 10"/>
                <a:gd name="T18" fmla="*/ 28 h 28"/>
              </a:gdLst>
              <a:ahLst/>
              <a:cxnLst>
                <a:cxn ang="T10">
                  <a:pos x="T0" y="T1"/>
                </a:cxn>
                <a:cxn ang="T11">
                  <a:pos x="T2" y="T3"/>
                </a:cxn>
                <a:cxn ang="T12">
                  <a:pos x="T4" y="T5"/>
                </a:cxn>
                <a:cxn ang="T13">
                  <a:pos x="T6" y="T7"/>
                </a:cxn>
                <a:cxn ang="T14">
                  <a:pos x="T8" y="T9"/>
                </a:cxn>
              </a:cxnLst>
              <a:rect l="T15" t="T16" r="T17" b="T18"/>
              <a:pathLst>
                <a:path w="10" h="28">
                  <a:moveTo>
                    <a:pt x="7" y="28"/>
                  </a:moveTo>
                  <a:cubicBezTo>
                    <a:pt x="7" y="28"/>
                    <a:pt x="7" y="28"/>
                    <a:pt x="7" y="27"/>
                  </a:cubicBezTo>
                  <a:cubicBezTo>
                    <a:pt x="10" y="14"/>
                    <a:pt x="8" y="8"/>
                    <a:pt x="2" y="4"/>
                  </a:cubicBezTo>
                  <a:cubicBezTo>
                    <a:pt x="1" y="4"/>
                    <a:pt x="1" y="4"/>
                    <a:pt x="1" y="4"/>
                  </a:cubicBezTo>
                  <a:cubicBezTo>
                    <a:pt x="0" y="0"/>
                    <a:pt x="3" y="15"/>
                    <a:pt x="7" y="28"/>
                  </a:cubicBezTo>
                  <a:close/>
                </a:path>
              </a:pathLst>
            </a:custGeom>
            <a:noFill/>
            <a:ln w="3175" cap="rnd">
              <a:solidFill>
                <a:srgbClr val="333333"/>
              </a:solidFill>
              <a:prstDash val="solid"/>
              <a:round/>
              <a:headEnd/>
              <a:tailEnd/>
            </a:ln>
          </p:spPr>
          <p:txBody>
            <a:bodyPr/>
            <a:lstStyle/>
            <a:p>
              <a:endParaRPr lang="hu-HU"/>
            </a:p>
          </p:txBody>
        </p:sp>
        <p:sp>
          <p:nvSpPr>
            <p:cNvPr id="36995" name="Freeform 553"/>
            <p:cNvSpPr>
              <a:spLocks/>
            </p:cNvSpPr>
            <p:nvPr/>
          </p:nvSpPr>
          <p:spPr bwMode="auto">
            <a:xfrm>
              <a:off x="625" y="1728"/>
              <a:ext cx="5" cy="39"/>
            </a:xfrm>
            <a:custGeom>
              <a:avLst/>
              <a:gdLst>
                <a:gd name="T0" fmla="*/ 0 w 4"/>
                <a:gd name="T1" fmla="*/ 0 h 29"/>
                <a:gd name="T2" fmla="*/ 1 w 4"/>
                <a:gd name="T3" fmla="*/ 29 h 29"/>
                <a:gd name="T4" fmla="*/ 0 60000 65536"/>
                <a:gd name="T5" fmla="*/ 0 60000 65536"/>
                <a:gd name="T6" fmla="*/ 0 w 4"/>
                <a:gd name="T7" fmla="*/ 0 h 29"/>
                <a:gd name="T8" fmla="*/ 4 w 4"/>
                <a:gd name="T9" fmla="*/ 29 h 29"/>
              </a:gdLst>
              <a:ahLst/>
              <a:cxnLst>
                <a:cxn ang="T4">
                  <a:pos x="T0" y="T1"/>
                </a:cxn>
                <a:cxn ang="T5">
                  <a:pos x="T2" y="T3"/>
                </a:cxn>
              </a:cxnLst>
              <a:rect l="T6" t="T7" r="T8" b="T9"/>
              <a:pathLst>
                <a:path w="4" h="29">
                  <a:moveTo>
                    <a:pt x="0" y="0"/>
                  </a:moveTo>
                  <a:cubicBezTo>
                    <a:pt x="4" y="4"/>
                    <a:pt x="4" y="19"/>
                    <a:pt x="1" y="29"/>
                  </a:cubicBezTo>
                </a:path>
              </a:pathLst>
            </a:custGeom>
            <a:noFill/>
            <a:ln w="3175" cap="rnd">
              <a:solidFill>
                <a:srgbClr val="333333"/>
              </a:solidFill>
              <a:prstDash val="solid"/>
              <a:round/>
              <a:headEnd/>
              <a:tailEnd/>
            </a:ln>
          </p:spPr>
          <p:txBody>
            <a:bodyPr/>
            <a:lstStyle/>
            <a:p>
              <a:endParaRPr lang="hu-HU"/>
            </a:p>
          </p:txBody>
        </p:sp>
        <p:sp>
          <p:nvSpPr>
            <p:cNvPr id="36996" name="Freeform 554"/>
            <p:cNvSpPr>
              <a:spLocks/>
            </p:cNvSpPr>
            <p:nvPr/>
          </p:nvSpPr>
          <p:spPr bwMode="auto">
            <a:xfrm>
              <a:off x="907" y="1912"/>
              <a:ext cx="26" cy="32"/>
            </a:xfrm>
            <a:custGeom>
              <a:avLst/>
              <a:gdLst>
                <a:gd name="T0" fmla="*/ 0 w 21"/>
                <a:gd name="T1" fmla="*/ 2 h 24"/>
                <a:gd name="T2" fmla="*/ 0 w 21"/>
                <a:gd name="T3" fmla="*/ 2 h 24"/>
                <a:gd name="T4" fmla="*/ 19 w 21"/>
                <a:gd name="T5" fmla="*/ 17 h 24"/>
                <a:gd name="T6" fmla="*/ 20 w 21"/>
                <a:gd name="T7" fmla="*/ 24 h 24"/>
                <a:gd name="T8" fmla="*/ 20 w 21"/>
                <a:gd name="T9" fmla="*/ 24 h 24"/>
                <a:gd name="T10" fmla="*/ 19 w 21"/>
                <a:gd name="T11" fmla="*/ 14 h 24"/>
                <a:gd name="T12" fmla="*/ 0 w 21"/>
                <a:gd name="T13" fmla="*/ 2 h 24"/>
                <a:gd name="T14" fmla="*/ 0 60000 65536"/>
                <a:gd name="T15" fmla="*/ 0 60000 65536"/>
                <a:gd name="T16" fmla="*/ 0 60000 65536"/>
                <a:gd name="T17" fmla="*/ 0 60000 65536"/>
                <a:gd name="T18" fmla="*/ 0 60000 65536"/>
                <a:gd name="T19" fmla="*/ 0 60000 65536"/>
                <a:gd name="T20" fmla="*/ 0 60000 65536"/>
                <a:gd name="T21" fmla="*/ 0 w 21"/>
                <a:gd name="T22" fmla="*/ 0 h 24"/>
                <a:gd name="T23" fmla="*/ 21 w 2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4">
                  <a:moveTo>
                    <a:pt x="0" y="2"/>
                  </a:moveTo>
                  <a:cubicBezTo>
                    <a:pt x="0" y="2"/>
                    <a:pt x="0" y="2"/>
                    <a:pt x="0" y="2"/>
                  </a:cubicBezTo>
                  <a:cubicBezTo>
                    <a:pt x="7" y="0"/>
                    <a:pt x="15" y="7"/>
                    <a:pt x="19" y="17"/>
                  </a:cubicBezTo>
                  <a:cubicBezTo>
                    <a:pt x="20" y="19"/>
                    <a:pt x="20" y="22"/>
                    <a:pt x="20" y="24"/>
                  </a:cubicBezTo>
                  <a:cubicBezTo>
                    <a:pt x="20" y="24"/>
                    <a:pt x="20" y="24"/>
                    <a:pt x="20" y="24"/>
                  </a:cubicBezTo>
                  <a:cubicBezTo>
                    <a:pt x="20" y="21"/>
                    <a:pt x="21" y="19"/>
                    <a:pt x="19" y="14"/>
                  </a:cubicBezTo>
                  <a:cubicBezTo>
                    <a:pt x="15" y="3"/>
                    <a:pt x="8" y="0"/>
                    <a:pt x="0" y="2"/>
                  </a:cubicBezTo>
                  <a:close/>
                </a:path>
              </a:pathLst>
            </a:custGeom>
            <a:solidFill>
              <a:srgbClr val="FFFFFF"/>
            </a:solidFill>
            <a:ln w="9525">
              <a:noFill/>
              <a:round/>
              <a:headEnd/>
              <a:tailEnd/>
            </a:ln>
          </p:spPr>
          <p:txBody>
            <a:bodyPr/>
            <a:lstStyle/>
            <a:p>
              <a:endParaRPr lang="hu-HU"/>
            </a:p>
          </p:txBody>
        </p:sp>
        <p:sp>
          <p:nvSpPr>
            <p:cNvPr id="36997" name="Freeform 555"/>
            <p:cNvSpPr>
              <a:spLocks/>
            </p:cNvSpPr>
            <p:nvPr/>
          </p:nvSpPr>
          <p:spPr bwMode="auto">
            <a:xfrm>
              <a:off x="878" y="1861"/>
              <a:ext cx="22" cy="30"/>
            </a:xfrm>
            <a:custGeom>
              <a:avLst/>
              <a:gdLst>
                <a:gd name="T0" fmla="*/ 0 w 18"/>
                <a:gd name="T1" fmla="*/ 0 h 22"/>
                <a:gd name="T2" fmla="*/ 10 w 18"/>
                <a:gd name="T3" fmla="*/ 7 h 22"/>
                <a:gd name="T4" fmla="*/ 18 w 18"/>
                <a:gd name="T5" fmla="*/ 22 h 22"/>
                <a:gd name="T6" fmla="*/ 18 w 18"/>
                <a:gd name="T7" fmla="*/ 22 h 22"/>
                <a:gd name="T8" fmla="*/ 12 w 18"/>
                <a:gd name="T9" fmla="*/ 5 h 22"/>
                <a:gd name="T10" fmla="*/ 0 w 18"/>
                <a:gd name="T11" fmla="*/ 0 h 22"/>
                <a:gd name="T12" fmla="*/ 0 60000 65536"/>
                <a:gd name="T13" fmla="*/ 0 60000 65536"/>
                <a:gd name="T14" fmla="*/ 0 60000 65536"/>
                <a:gd name="T15" fmla="*/ 0 60000 65536"/>
                <a:gd name="T16" fmla="*/ 0 60000 65536"/>
                <a:gd name="T17" fmla="*/ 0 60000 65536"/>
                <a:gd name="T18" fmla="*/ 0 w 18"/>
                <a:gd name="T19" fmla="*/ 0 h 22"/>
                <a:gd name="T20" fmla="*/ 18 w 1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8" h="22">
                  <a:moveTo>
                    <a:pt x="0" y="0"/>
                  </a:moveTo>
                  <a:cubicBezTo>
                    <a:pt x="4" y="1"/>
                    <a:pt x="7" y="4"/>
                    <a:pt x="10" y="7"/>
                  </a:cubicBezTo>
                  <a:cubicBezTo>
                    <a:pt x="15" y="12"/>
                    <a:pt x="18" y="17"/>
                    <a:pt x="18" y="22"/>
                  </a:cubicBezTo>
                  <a:cubicBezTo>
                    <a:pt x="18" y="22"/>
                    <a:pt x="18" y="22"/>
                    <a:pt x="18" y="22"/>
                  </a:cubicBezTo>
                  <a:cubicBezTo>
                    <a:pt x="18" y="17"/>
                    <a:pt x="17" y="10"/>
                    <a:pt x="12" y="5"/>
                  </a:cubicBezTo>
                  <a:cubicBezTo>
                    <a:pt x="9" y="2"/>
                    <a:pt x="4" y="1"/>
                    <a:pt x="0" y="0"/>
                  </a:cubicBezTo>
                  <a:close/>
                </a:path>
              </a:pathLst>
            </a:custGeom>
            <a:solidFill>
              <a:srgbClr val="FFFFFF"/>
            </a:solidFill>
            <a:ln w="9525">
              <a:noFill/>
              <a:round/>
              <a:headEnd/>
              <a:tailEnd/>
            </a:ln>
          </p:spPr>
          <p:txBody>
            <a:bodyPr/>
            <a:lstStyle/>
            <a:p>
              <a:endParaRPr lang="hu-HU"/>
            </a:p>
          </p:txBody>
        </p:sp>
        <p:sp>
          <p:nvSpPr>
            <p:cNvPr id="36998" name="Freeform 556"/>
            <p:cNvSpPr>
              <a:spLocks/>
            </p:cNvSpPr>
            <p:nvPr/>
          </p:nvSpPr>
          <p:spPr bwMode="auto">
            <a:xfrm>
              <a:off x="192" y="1840"/>
              <a:ext cx="93" cy="55"/>
            </a:xfrm>
            <a:custGeom>
              <a:avLst/>
              <a:gdLst>
                <a:gd name="T0" fmla="*/ 12 w 74"/>
                <a:gd name="T1" fmla="*/ 0 h 41"/>
                <a:gd name="T2" fmla="*/ 15 w 74"/>
                <a:gd name="T3" fmla="*/ 39 h 41"/>
                <a:gd name="T4" fmla="*/ 58 w 74"/>
                <a:gd name="T5" fmla="*/ 41 h 41"/>
                <a:gd name="T6" fmla="*/ 60 w 74"/>
                <a:gd name="T7" fmla="*/ 35 h 41"/>
                <a:gd name="T8" fmla="*/ 60 w 74"/>
                <a:gd name="T9" fmla="*/ 35 h 41"/>
                <a:gd name="T10" fmla="*/ 74 w 74"/>
                <a:gd name="T11" fmla="*/ 0 h 41"/>
                <a:gd name="T12" fmla="*/ 12 w 74"/>
                <a:gd name="T13" fmla="*/ 0 h 41"/>
                <a:gd name="T14" fmla="*/ 0 60000 65536"/>
                <a:gd name="T15" fmla="*/ 0 60000 65536"/>
                <a:gd name="T16" fmla="*/ 0 60000 65536"/>
                <a:gd name="T17" fmla="*/ 0 60000 65536"/>
                <a:gd name="T18" fmla="*/ 0 60000 65536"/>
                <a:gd name="T19" fmla="*/ 0 60000 65536"/>
                <a:gd name="T20" fmla="*/ 0 60000 65536"/>
                <a:gd name="T21" fmla="*/ 0 w 74"/>
                <a:gd name="T22" fmla="*/ 0 h 41"/>
                <a:gd name="T23" fmla="*/ 74 w 7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1">
                  <a:moveTo>
                    <a:pt x="12" y="0"/>
                  </a:moveTo>
                  <a:cubicBezTo>
                    <a:pt x="1" y="6"/>
                    <a:pt x="0" y="36"/>
                    <a:pt x="15" y="39"/>
                  </a:cubicBezTo>
                  <a:cubicBezTo>
                    <a:pt x="23" y="41"/>
                    <a:pt x="42" y="41"/>
                    <a:pt x="58" y="41"/>
                  </a:cubicBezTo>
                  <a:cubicBezTo>
                    <a:pt x="59" y="39"/>
                    <a:pt x="60" y="37"/>
                    <a:pt x="60" y="35"/>
                  </a:cubicBezTo>
                  <a:cubicBezTo>
                    <a:pt x="60" y="35"/>
                    <a:pt x="60" y="35"/>
                    <a:pt x="60" y="35"/>
                  </a:cubicBezTo>
                  <a:cubicBezTo>
                    <a:pt x="66" y="23"/>
                    <a:pt x="70" y="11"/>
                    <a:pt x="74" y="0"/>
                  </a:cubicBezTo>
                  <a:cubicBezTo>
                    <a:pt x="51" y="0"/>
                    <a:pt x="23" y="0"/>
                    <a:pt x="12" y="0"/>
                  </a:cubicBezTo>
                  <a:close/>
                </a:path>
              </a:pathLst>
            </a:custGeom>
            <a:noFill/>
            <a:ln w="3175" cap="rnd">
              <a:solidFill>
                <a:srgbClr val="333333"/>
              </a:solidFill>
              <a:prstDash val="solid"/>
              <a:round/>
              <a:headEnd/>
              <a:tailEnd/>
            </a:ln>
          </p:spPr>
          <p:txBody>
            <a:bodyPr/>
            <a:lstStyle/>
            <a:p>
              <a:endParaRPr lang="hu-HU"/>
            </a:p>
          </p:txBody>
        </p:sp>
        <p:sp>
          <p:nvSpPr>
            <p:cNvPr id="36999" name="Freeform 557"/>
            <p:cNvSpPr>
              <a:spLocks noEditPoints="1"/>
            </p:cNvSpPr>
            <p:nvPr/>
          </p:nvSpPr>
          <p:spPr bwMode="auto">
            <a:xfrm>
              <a:off x="933" y="1784"/>
              <a:ext cx="119" cy="176"/>
            </a:xfrm>
            <a:custGeom>
              <a:avLst/>
              <a:gdLst>
                <a:gd name="T0" fmla="*/ 73 w 95"/>
                <a:gd name="T1" fmla="*/ 48 h 132"/>
                <a:gd name="T2" fmla="*/ 39 w 95"/>
                <a:gd name="T3" fmla="*/ 56 h 132"/>
                <a:gd name="T4" fmla="*/ 50 w 95"/>
                <a:gd name="T5" fmla="*/ 82 h 132"/>
                <a:gd name="T6" fmla="*/ 62 w 95"/>
                <a:gd name="T7" fmla="*/ 132 h 132"/>
                <a:gd name="T8" fmla="*/ 62 w 95"/>
                <a:gd name="T9" fmla="*/ 132 h 132"/>
                <a:gd name="T10" fmla="*/ 83 w 95"/>
                <a:gd name="T11" fmla="*/ 82 h 132"/>
                <a:gd name="T12" fmla="*/ 73 w 95"/>
                <a:gd name="T13" fmla="*/ 48 h 132"/>
                <a:gd name="T14" fmla="*/ 56 w 95"/>
                <a:gd name="T15" fmla="*/ 0 h 132"/>
                <a:gd name="T16" fmla="*/ 0 w 95"/>
                <a:gd name="T17" fmla="*/ 14 h 132"/>
                <a:gd name="T18" fmla="*/ 35 w 95"/>
                <a:gd name="T19" fmla="*/ 50 h 132"/>
                <a:gd name="T20" fmla="*/ 64 w 95"/>
                <a:gd name="T21" fmla="*/ 32 h 132"/>
                <a:gd name="T22" fmla="*/ 56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32"/>
                <a:gd name="T38" fmla="*/ 95 w 9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32">
                  <a:moveTo>
                    <a:pt x="73" y="48"/>
                  </a:moveTo>
                  <a:cubicBezTo>
                    <a:pt x="65" y="47"/>
                    <a:pt x="59" y="48"/>
                    <a:pt x="39" y="56"/>
                  </a:cubicBezTo>
                  <a:cubicBezTo>
                    <a:pt x="43" y="64"/>
                    <a:pt x="47" y="73"/>
                    <a:pt x="50" y="82"/>
                  </a:cubicBezTo>
                  <a:cubicBezTo>
                    <a:pt x="56" y="107"/>
                    <a:pt x="55" y="113"/>
                    <a:pt x="62" y="132"/>
                  </a:cubicBezTo>
                  <a:cubicBezTo>
                    <a:pt x="62" y="132"/>
                    <a:pt x="62" y="132"/>
                    <a:pt x="62" y="132"/>
                  </a:cubicBezTo>
                  <a:cubicBezTo>
                    <a:pt x="57" y="111"/>
                    <a:pt x="71" y="89"/>
                    <a:pt x="83" y="82"/>
                  </a:cubicBezTo>
                  <a:cubicBezTo>
                    <a:pt x="95" y="75"/>
                    <a:pt x="84" y="48"/>
                    <a:pt x="73" y="48"/>
                  </a:cubicBezTo>
                  <a:close/>
                  <a:moveTo>
                    <a:pt x="56" y="0"/>
                  </a:moveTo>
                  <a:cubicBezTo>
                    <a:pt x="56" y="0"/>
                    <a:pt x="20" y="1"/>
                    <a:pt x="0" y="14"/>
                  </a:cubicBezTo>
                  <a:cubicBezTo>
                    <a:pt x="9" y="21"/>
                    <a:pt x="24" y="33"/>
                    <a:pt x="35" y="50"/>
                  </a:cubicBezTo>
                  <a:cubicBezTo>
                    <a:pt x="39" y="45"/>
                    <a:pt x="49" y="39"/>
                    <a:pt x="64" y="32"/>
                  </a:cubicBezTo>
                  <a:cubicBezTo>
                    <a:pt x="70" y="26"/>
                    <a:pt x="70" y="6"/>
                    <a:pt x="56" y="0"/>
                  </a:cubicBezTo>
                  <a:close/>
                </a:path>
              </a:pathLst>
            </a:custGeom>
            <a:noFill/>
            <a:ln w="3175" cap="rnd">
              <a:solidFill>
                <a:srgbClr val="333333"/>
              </a:solidFill>
              <a:prstDash val="solid"/>
              <a:round/>
              <a:headEnd/>
              <a:tailEnd/>
            </a:ln>
          </p:spPr>
          <p:txBody>
            <a:bodyPr/>
            <a:lstStyle/>
            <a:p>
              <a:endParaRPr lang="hu-HU"/>
            </a:p>
          </p:txBody>
        </p:sp>
        <p:sp>
          <p:nvSpPr>
            <p:cNvPr id="37000" name="Freeform 558"/>
            <p:cNvSpPr>
              <a:spLocks/>
            </p:cNvSpPr>
            <p:nvPr/>
          </p:nvSpPr>
          <p:spPr bwMode="auto">
            <a:xfrm>
              <a:off x="764" y="1760"/>
              <a:ext cx="249" cy="240"/>
            </a:xfrm>
            <a:custGeom>
              <a:avLst/>
              <a:gdLst>
                <a:gd name="T0" fmla="*/ 197 w 199"/>
                <a:gd name="T1" fmla="*/ 150 h 180"/>
                <a:gd name="T2" fmla="*/ 197 w 199"/>
                <a:gd name="T3" fmla="*/ 150 h 180"/>
                <a:gd name="T4" fmla="*/ 185 w 199"/>
                <a:gd name="T5" fmla="*/ 100 h 180"/>
                <a:gd name="T6" fmla="*/ 174 w 199"/>
                <a:gd name="T7" fmla="*/ 74 h 180"/>
                <a:gd name="T8" fmla="*/ 170 w 199"/>
                <a:gd name="T9" fmla="*/ 68 h 180"/>
                <a:gd name="T10" fmla="*/ 135 w 199"/>
                <a:gd name="T11" fmla="*/ 32 h 180"/>
                <a:gd name="T12" fmla="*/ 27 w 199"/>
                <a:gd name="T13" fmla="*/ 0 h 180"/>
                <a:gd name="T14" fmla="*/ 21 w 199"/>
                <a:gd name="T15" fmla="*/ 2 h 180"/>
                <a:gd name="T16" fmla="*/ 0 w 199"/>
                <a:gd name="T17" fmla="*/ 28 h 180"/>
                <a:gd name="T18" fmla="*/ 3 w 199"/>
                <a:gd name="T19" fmla="*/ 28 h 180"/>
                <a:gd name="T20" fmla="*/ 110 w 199"/>
                <a:gd name="T21" fmla="*/ 44 h 180"/>
                <a:gd name="T22" fmla="*/ 176 w 199"/>
                <a:gd name="T23" fmla="*/ 172 h 180"/>
                <a:gd name="T24" fmla="*/ 176 w 199"/>
                <a:gd name="T25" fmla="*/ 174 h 180"/>
                <a:gd name="T26" fmla="*/ 177 w 199"/>
                <a:gd name="T27" fmla="*/ 180 h 180"/>
                <a:gd name="T28" fmla="*/ 197 w 199"/>
                <a:gd name="T29" fmla="*/ 150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180"/>
                <a:gd name="T47" fmla="*/ 199 w 199"/>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180">
                  <a:moveTo>
                    <a:pt x="197" y="150"/>
                  </a:moveTo>
                  <a:cubicBezTo>
                    <a:pt x="197" y="150"/>
                    <a:pt x="197" y="150"/>
                    <a:pt x="197" y="150"/>
                  </a:cubicBezTo>
                  <a:cubicBezTo>
                    <a:pt x="190" y="131"/>
                    <a:pt x="191" y="125"/>
                    <a:pt x="185" y="100"/>
                  </a:cubicBezTo>
                  <a:cubicBezTo>
                    <a:pt x="182" y="91"/>
                    <a:pt x="178" y="82"/>
                    <a:pt x="174" y="74"/>
                  </a:cubicBezTo>
                  <a:cubicBezTo>
                    <a:pt x="172" y="71"/>
                    <a:pt x="171" y="69"/>
                    <a:pt x="170" y="68"/>
                  </a:cubicBezTo>
                  <a:cubicBezTo>
                    <a:pt x="159" y="51"/>
                    <a:pt x="144" y="39"/>
                    <a:pt x="135" y="32"/>
                  </a:cubicBezTo>
                  <a:cubicBezTo>
                    <a:pt x="103" y="8"/>
                    <a:pt x="60" y="3"/>
                    <a:pt x="27" y="0"/>
                  </a:cubicBezTo>
                  <a:cubicBezTo>
                    <a:pt x="21" y="2"/>
                    <a:pt x="21" y="2"/>
                    <a:pt x="21" y="2"/>
                  </a:cubicBezTo>
                  <a:cubicBezTo>
                    <a:pt x="13" y="9"/>
                    <a:pt x="7" y="17"/>
                    <a:pt x="0" y="28"/>
                  </a:cubicBezTo>
                  <a:cubicBezTo>
                    <a:pt x="3" y="28"/>
                    <a:pt x="3" y="28"/>
                    <a:pt x="3" y="28"/>
                  </a:cubicBezTo>
                  <a:cubicBezTo>
                    <a:pt x="33" y="25"/>
                    <a:pt x="71" y="27"/>
                    <a:pt x="110" y="44"/>
                  </a:cubicBezTo>
                  <a:cubicBezTo>
                    <a:pt x="167" y="69"/>
                    <a:pt x="189" y="112"/>
                    <a:pt x="176" y="172"/>
                  </a:cubicBezTo>
                  <a:cubicBezTo>
                    <a:pt x="176" y="174"/>
                    <a:pt x="176" y="174"/>
                    <a:pt x="176" y="174"/>
                  </a:cubicBezTo>
                  <a:cubicBezTo>
                    <a:pt x="176" y="175"/>
                    <a:pt x="176" y="178"/>
                    <a:pt x="177" y="180"/>
                  </a:cubicBezTo>
                  <a:cubicBezTo>
                    <a:pt x="188" y="177"/>
                    <a:pt x="199" y="161"/>
                    <a:pt x="197" y="150"/>
                  </a:cubicBezTo>
                  <a:close/>
                </a:path>
              </a:pathLst>
            </a:custGeom>
            <a:noFill/>
            <a:ln w="3175" cap="rnd">
              <a:solidFill>
                <a:srgbClr val="333333"/>
              </a:solidFill>
              <a:prstDash val="solid"/>
              <a:round/>
              <a:headEnd/>
              <a:tailEnd/>
            </a:ln>
          </p:spPr>
          <p:txBody>
            <a:bodyPr/>
            <a:lstStyle/>
            <a:p>
              <a:endParaRPr lang="hu-HU"/>
            </a:p>
          </p:txBody>
        </p:sp>
        <p:sp>
          <p:nvSpPr>
            <p:cNvPr id="37001" name="Oval 559"/>
            <p:cNvSpPr>
              <a:spLocks noChangeArrowheads="1"/>
            </p:cNvSpPr>
            <p:nvPr/>
          </p:nvSpPr>
          <p:spPr bwMode="auto">
            <a:xfrm>
              <a:off x="326" y="1532"/>
              <a:ext cx="93" cy="17"/>
            </a:xfrm>
            <a:prstGeom prst="ellipse">
              <a:avLst/>
            </a:prstGeom>
            <a:noFill/>
            <a:ln w="3175" cap="rnd">
              <a:solidFill>
                <a:srgbClr val="333333"/>
              </a:solidFill>
              <a:round/>
              <a:headEnd/>
              <a:tailEnd/>
            </a:ln>
          </p:spPr>
          <p:txBody>
            <a:bodyPr/>
            <a:lstStyle/>
            <a:p>
              <a:endParaRPr lang="hu-HU"/>
            </a:p>
          </p:txBody>
        </p:sp>
        <p:sp>
          <p:nvSpPr>
            <p:cNvPr id="37002" name="Freeform 560"/>
            <p:cNvSpPr>
              <a:spLocks/>
            </p:cNvSpPr>
            <p:nvPr/>
          </p:nvSpPr>
          <p:spPr bwMode="auto">
            <a:xfrm>
              <a:off x="309" y="1893"/>
              <a:ext cx="490" cy="520"/>
            </a:xfrm>
            <a:custGeom>
              <a:avLst/>
              <a:gdLst>
                <a:gd name="T0" fmla="*/ 215 w 392"/>
                <a:gd name="T1" fmla="*/ 132 h 390"/>
                <a:gd name="T2" fmla="*/ 217 w 392"/>
                <a:gd name="T3" fmla="*/ 119 h 390"/>
                <a:gd name="T4" fmla="*/ 228 w 392"/>
                <a:gd name="T5" fmla="*/ 112 h 390"/>
                <a:gd name="T6" fmla="*/ 235 w 392"/>
                <a:gd name="T7" fmla="*/ 90 h 390"/>
                <a:gd name="T8" fmla="*/ 234 w 392"/>
                <a:gd name="T9" fmla="*/ 91 h 390"/>
                <a:gd name="T10" fmla="*/ 257 w 392"/>
                <a:gd name="T11" fmla="*/ 54 h 390"/>
                <a:gd name="T12" fmla="*/ 242 w 392"/>
                <a:gd name="T13" fmla="*/ 68 h 390"/>
                <a:gd name="T14" fmla="*/ 243 w 392"/>
                <a:gd name="T15" fmla="*/ 61 h 390"/>
                <a:gd name="T16" fmla="*/ 245 w 392"/>
                <a:gd name="T17" fmla="*/ 52 h 390"/>
                <a:gd name="T18" fmla="*/ 243 w 392"/>
                <a:gd name="T19" fmla="*/ 41 h 390"/>
                <a:gd name="T20" fmla="*/ 249 w 392"/>
                <a:gd name="T21" fmla="*/ 7 h 390"/>
                <a:gd name="T22" fmla="*/ 285 w 392"/>
                <a:gd name="T23" fmla="*/ 3 h 390"/>
                <a:gd name="T24" fmla="*/ 315 w 392"/>
                <a:gd name="T25" fmla="*/ 19 h 390"/>
                <a:gd name="T26" fmla="*/ 313 w 392"/>
                <a:gd name="T27" fmla="*/ 43 h 390"/>
                <a:gd name="T28" fmla="*/ 313 w 392"/>
                <a:gd name="T29" fmla="*/ 55 h 390"/>
                <a:gd name="T30" fmla="*/ 313 w 392"/>
                <a:gd name="T31" fmla="*/ 69 h 390"/>
                <a:gd name="T32" fmla="*/ 310 w 392"/>
                <a:gd name="T33" fmla="*/ 76 h 390"/>
                <a:gd name="T34" fmla="*/ 297 w 392"/>
                <a:gd name="T35" fmla="*/ 58 h 390"/>
                <a:gd name="T36" fmla="*/ 311 w 392"/>
                <a:gd name="T37" fmla="*/ 88 h 390"/>
                <a:gd name="T38" fmla="*/ 312 w 392"/>
                <a:gd name="T39" fmla="*/ 154 h 390"/>
                <a:gd name="T40" fmla="*/ 321 w 392"/>
                <a:gd name="T41" fmla="*/ 190 h 390"/>
                <a:gd name="T42" fmla="*/ 328 w 392"/>
                <a:gd name="T43" fmla="*/ 249 h 390"/>
                <a:gd name="T44" fmla="*/ 340 w 392"/>
                <a:gd name="T45" fmla="*/ 279 h 390"/>
                <a:gd name="T46" fmla="*/ 363 w 392"/>
                <a:gd name="T47" fmla="*/ 329 h 390"/>
                <a:gd name="T48" fmla="*/ 381 w 392"/>
                <a:gd name="T49" fmla="*/ 358 h 390"/>
                <a:gd name="T50" fmla="*/ 390 w 392"/>
                <a:gd name="T51" fmla="*/ 378 h 390"/>
                <a:gd name="T52" fmla="*/ 382 w 392"/>
                <a:gd name="T53" fmla="*/ 389 h 390"/>
                <a:gd name="T54" fmla="*/ 365 w 392"/>
                <a:gd name="T55" fmla="*/ 382 h 390"/>
                <a:gd name="T56" fmla="*/ 352 w 392"/>
                <a:gd name="T57" fmla="*/ 373 h 390"/>
                <a:gd name="T58" fmla="*/ 338 w 392"/>
                <a:gd name="T59" fmla="*/ 365 h 390"/>
                <a:gd name="T60" fmla="*/ 315 w 392"/>
                <a:gd name="T61" fmla="*/ 348 h 390"/>
                <a:gd name="T62" fmla="*/ 289 w 392"/>
                <a:gd name="T63" fmla="*/ 319 h 390"/>
                <a:gd name="T64" fmla="*/ 262 w 392"/>
                <a:gd name="T65" fmla="*/ 302 h 390"/>
                <a:gd name="T66" fmla="*/ 228 w 392"/>
                <a:gd name="T67" fmla="*/ 290 h 390"/>
                <a:gd name="T68" fmla="*/ 222 w 392"/>
                <a:gd name="T69" fmla="*/ 276 h 390"/>
                <a:gd name="T70" fmla="*/ 214 w 392"/>
                <a:gd name="T71" fmla="*/ 267 h 390"/>
                <a:gd name="T72" fmla="*/ 166 w 392"/>
                <a:gd name="T73" fmla="*/ 241 h 390"/>
                <a:gd name="T74" fmla="*/ 132 w 392"/>
                <a:gd name="T75" fmla="*/ 222 h 390"/>
                <a:gd name="T76" fmla="*/ 118 w 392"/>
                <a:gd name="T77" fmla="*/ 201 h 390"/>
                <a:gd name="T78" fmla="*/ 157 w 392"/>
                <a:gd name="T79" fmla="*/ 176 h 390"/>
                <a:gd name="T80" fmla="*/ 75 w 392"/>
                <a:gd name="T81" fmla="*/ 204 h 390"/>
                <a:gd name="T82" fmla="*/ 61 w 392"/>
                <a:gd name="T83" fmla="*/ 202 h 390"/>
                <a:gd name="T84" fmla="*/ 49 w 392"/>
                <a:gd name="T85" fmla="*/ 193 h 390"/>
                <a:gd name="T86" fmla="*/ 37 w 392"/>
                <a:gd name="T87" fmla="*/ 181 h 390"/>
                <a:gd name="T88" fmla="*/ 21 w 392"/>
                <a:gd name="T89" fmla="*/ 158 h 390"/>
                <a:gd name="T90" fmla="*/ 18 w 392"/>
                <a:gd name="T91" fmla="*/ 147 h 390"/>
                <a:gd name="T92" fmla="*/ 13 w 392"/>
                <a:gd name="T93" fmla="*/ 136 h 390"/>
                <a:gd name="T94" fmla="*/ 7 w 392"/>
                <a:gd name="T95" fmla="*/ 122 h 390"/>
                <a:gd name="T96" fmla="*/ 5 w 392"/>
                <a:gd name="T97" fmla="*/ 110 h 390"/>
                <a:gd name="T98" fmla="*/ 3 w 392"/>
                <a:gd name="T99" fmla="*/ 93 h 390"/>
                <a:gd name="T100" fmla="*/ 1 w 392"/>
                <a:gd name="T101" fmla="*/ 77 h 390"/>
                <a:gd name="T102" fmla="*/ 23 w 392"/>
                <a:gd name="T103" fmla="*/ 52 h 390"/>
                <a:gd name="T104" fmla="*/ 54 w 392"/>
                <a:gd name="T105" fmla="*/ 44 h 390"/>
                <a:gd name="T106" fmla="*/ 79 w 392"/>
                <a:gd name="T107" fmla="*/ 38 h 390"/>
                <a:gd name="T108" fmla="*/ 95 w 392"/>
                <a:gd name="T109" fmla="*/ 42 h 390"/>
                <a:gd name="T110" fmla="*/ 116 w 392"/>
                <a:gd name="T111" fmla="*/ 45 h 390"/>
                <a:gd name="T112" fmla="*/ 150 w 392"/>
                <a:gd name="T113" fmla="*/ 90 h 390"/>
                <a:gd name="T114" fmla="*/ 161 w 392"/>
                <a:gd name="T115" fmla="*/ 100 h 390"/>
                <a:gd name="T116" fmla="*/ 167 w 392"/>
                <a:gd name="T117" fmla="*/ 113 h 390"/>
                <a:gd name="T118" fmla="*/ 190 w 392"/>
                <a:gd name="T119" fmla="*/ 129 h 390"/>
                <a:gd name="T120" fmla="*/ 157 w 392"/>
                <a:gd name="T121" fmla="*/ 176 h 390"/>
                <a:gd name="T122" fmla="*/ 190 w 392"/>
                <a:gd name="T123" fmla="*/ 158 h 390"/>
                <a:gd name="T124" fmla="*/ 215 w 392"/>
                <a:gd name="T125" fmla="*/ 132 h 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2"/>
                <a:gd name="T190" fmla="*/ 0 h 390"/>
                <a:gd name="T191" fmla="*/ 392 w 392"/>
                <a:gd name="T192" fmla="*/ 390 h 3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2" h="390">
                  <a:moveTo>
                    <a:pt x="215" y="132"/>
                  </a:moveTo>
                  <a:cubicBezTo>
                    <a:pt x="215" y="129"/>
                    <a:pt x="215" y="122"/>
                    <a:pt x="217" y="119"/>
                  </a:cubicBezTo>
                  <a:cubicBezTo>
                    <a:pt x="220" y="115"/>
                    <a:pt x="225" y="116"/>
                    <a:pt x="228" y="112"/>
                  </a:cubicBezTo>
                  <a:cubicBezTo>
                    <a:pt x="233" y="104"/>
                    <a:pt x="228" y="97"/>
                    <a:pt x="235" y="90"/>
                  </a:cubicBezTo>
                  <a:cubicBezTo>
                    <a:pt x="234" y="91"/>
                    <a:pt x="234" y="91"/>
                    <a:pt x="234" y="91"/>
                  </a:cubicBezTo>
                  <a:cubicBezTo>
                    <a:pt x="247" y="85"/>
                    <a:pt x="257" y="64"/>
                    <a:pt x="257" y="54"/>
                  </a:cubicBezTo>
                  <a:cubicBezTo>
                    <a:pt x="249" y="69"/>
                    <a:pt x="247" y="73"/>
                    <a:pt x="242" y="68"/>
                  </a:cubicBezTo>
                  <a:cubicBezTo>
                    <a:pt x="238" y="67"/>
                    <a:pt x="243" y="61"/>
                    <a:pt x="243" y="61"/>
                  </a:cubicBezTo>
                  <a:cubicBezTo>
                    <a:pt x="240" y="58"/>
                    <a:pt x="246" y="55"/>
                    <a:pt x="245" y="52"/>
                  </a:cubicBezTo>
                  <a:cubicBezTo>
                    <a:pt x="244" y="50"/>
                    <a:pt x="244" y="46"/>
                    <a:pt x="243" y="41"/>
                  </a:cubicBezTo>
                  <a:cubicBezTo>
                    <a:pt x="245" y="28"/>
                    <a:pt x="247" y="13"/>
                    <a:pt x="249" y="7"/>
                  </a:cubicBezTo>
                  <a:cubicBezTo>
                    <a:pt x="258" y="2"/>
                    <a:pt x="272" y="0"/>
                    <a:pt x="285" y="3"/>
                  </a:cubicBezTo>
                  <a:cubicBezTo>
                    <a:pt x="298" y="5"/>
                    <a:pt x="309" y="11"/>
                    <a:pt x="315" y="19"/>
                  </a:cubicBezTo>
                  <a:cubicBezTo>
                    <a:pt x="314" y="25"/>
                    <a:pt x="314" y="33"/>
                    <a:pt x="313" y="43"/>
                  </a:cubicBezTo>
                  <a:cubicBezTo>
                    <a:pt x="311" y="45"/>
                    <a:pt x="315" y="50"/>
                    <a:pt x="313" y="55"/>
                  </a:cubicBezTo>
                  <a:cubicBezTo>
                    <a:pt x="311" y="60"/>
                    <a:pt x="314" y="60"/>
                    <a:pt x="313" y="69"/>
                  </a:cubicBezTo>
                  <a:cubicBezTo>
                    <a:pt x="312" y="78"/>
                    <a:pt x="315" y="77"/>
                    <a:pt x="310" y="76"/>
                  </a:cubicBezTo>
                  <a:cubicBezTo>
                    <a:pt x="300" y="76"/>
                    <a:pt x="301" y="72"/>
                    <a:pt x="297" y="58"/>
                  </a:cubicBezTo>
                  <a:cubicBezTo>
                    <a:pt x="295" y="72"/>
                    <a:pt x="294" y="84"/>
                    <a:pt x="311" y="88"/>
                  </a:cubicBezTo>
                  <a:cubicBezTo>
                    <a:pt x="312" y="104"/>
                    <a:pt x="306" y="140"/>
                    <a:pt x="312" y="154"/>
                  </a:cubicBezTo>
                  <a:cubicBezTo>
                    <a:pt x="318" y="169"/>
                    <a:pt x="318" y="178"/>
                    <a:pt x="321" y="190"/>
                  </a:cubicBezTo>
                  <a:cubicBezTo>
                    <a:pt x="325" y="202"/>
                    <a:pt x="321" y="234"/>
                    <a:pt x="328" y="249"/>
                  </a:cubicBezTo>
                  <a:cubicBezTo>
                    <a:pt x="334" y="263"/>
                    <a:pt x="336" y="271"/>
                    <a:pt x="340" y="279"/>
                  </a:cubicBezTo>
                  <a:cubicBezTo>
                    <a:pt x="344" y="287"/>
                    <a:pt x="353" y="317"/>
                    <a:pt x="363" y="329"/>
                  </a:cubicBezTo>
                  <a:cubicBezTo>
                    <a:pt x="373" y="342"/>
                    <a:pt x="373" y="352"/>
                    <a:pt x="381" y="358"/>
                  </a:cubicBezTo>
                  <a:cubicBezTo>
                    <a:pt x="388" y="365"/>
                    <a:pt x="385" y="372"/>
                    <a:pt x="390" y="378"/>
                  </a:cubicBezTo>
                  <a:cubicBezTo>
                    <a:pt x="392" y="385"/>
                    <a:pt x="387" y="388"/>
                    <a:pt x="382" y="389"/>
                  </a:cubicBezTo>
                  <a:cubicBezTo>
                    <a:pt x="377" y="390"/>
                    <a:pt x="370" y="386"/>
                    <a:pt x="365" y="382"/>
                  </a:cubicBezTo>
                  <a:cubicBezTo>
                    <a:pt x="360" y="378"/>
                    <a:pt x="357" y="374"/>
                    <a:pt x="352" y="373"/>
                  </a:cubicBezTo>
                  <a:cubicBezTo>
                    <a:pt x="347" y="372"/>
                    <a:pt x="348" y="367"/>
                    <a:pt x="338" y="365"/>
                  </a:cubicBezTo>
                  <a:cubicBezTo>
                    <a:pt x="328" y="363"/>
                    <a:pt x="322" y="351"/>
                    <a:pt x="315" y="348"/>
                  </a:cubicBezTo>
                  <a:cubicBezTo>
                    <a:pt x="308" y="345"/>
                    <a:pt x="303" y="321"/>
                    <a:pt x="289" y="319"/>
                  </a:cubicBezTo>
                  <a:cubicBezTo>
                    <a:pt x="275" y="317"/>
                    <a:pt x="271" y="306"/>
                    <a:pt x="262" y="302"/>
                  </a:cubicBezTo>
                  <a:cubicBezTo>
                    <a:pt x="253" y="298"/>
                    <a:pt x="232" y="293"/>
                    <a:pt x="228" y="290"/>
                  </a:cubicBezTo>
                  <a:cubicBezTo>
                    <a:pt x="224" y="287"/>
                    <a:pt x="224" y="281"/>
                    <a:pt x="222" y="276"/>
                  </a:cubicBezTo>
                  <a:cubicBezTo>
                    <a:pt x="220" y="271"/>
                    <a:pt x="217" y="269"/>
                    <a:pt x="214" y="267"/>
                  </a:cubicBezTo>
                  <a:cubicBezTo>
                    <a:pt x="211" y="265"/>
                    <a:pt x="176" y="246"/>
                    <a:pt x="166" y="241"/>
                  </a:cubicBezTo>
                  <a:cubicBezTo>
                    <a:pt x="156" y="236"/>
                    <a:pt x="134" y="227"/>
                    <a:pt x="132" y="222"/>
                  </a:cubicBezTo>
                  <a:cubicBezTo>
                    <a:pt x="130" y="217"/>
                    <a:pt x="115" y="207"/>
                    <a:pt x="118" y="201"/>
                  </a:cubicBezTo>
                  <a:cubicBezTo>
                    <a:pt x="122" y="195"/>
                    <a:pt x="134" y="170"/>
                    <a:pt x="157" y="176"/>
                  </a:cubicBezTo>
                  <a:cubicBezTo>
                    <a:pt x="125" y="166"/>
                    <a:pt x="83" y="206"/>
                    <a:pt x="75" y="204"/>
                  </a:cubicBezTo>
                  <a:cubicBezTo>
                    <a:pt x="68" y="206"/>
                    <a:pt x="67" y="203"/>
                    <a:pt x="61" y="202"/>
                  </a:cubicBezTo>
                  <a:cubicBezTo>
                    <a:pt x="55" y="202"/>
                    <a:pt x="55" y="195"/>
                    <a:pt x="49" y="193"/>
                  </a:cubicBezTo>
                  <a:cubicBezTo>
                    <a:pt x="44" y="191"/>
                    <a:pt x="43" y="189"/>
                    <a:pt x="37" y="181"/>
                  </a:cubicBezTo>
                  <a:cubicBezTo>
                    <a:pt x="31" y="173"/>
                    <a:pt x="26" y="165"/>
                    <a:pt x="21" y="158"/>
                  </a:cubicBezTo>
                  <a:cubicBezTo>
                    <a:pt x="17" y="151"/>
                    <a:pt x="20" y="153"/>
                    <a:pt x="18" y="147"/>
                  </a:cubicBezTo>
                  <a:cubicBezTo>
                    <a:pt x="16" y="141"/>
                    <a:pt x="17" y="141"/>
                    <a:pt x="13" y="136"/>
                  </a:cubicBezTo>
                  <a:cubicBezTo>
                    <a:pt x="9" y="130"/>
                    <a:pt x="7" y="130"/>
                    <a:pt x="7" y="122"/>
                  </a:cubicBezTo>
                  <a:cubicBezTo>
                    <a:pt x="7" y="114"/>
                    <a:pt x="10" y="116"/>
                    <a:pt x="5" y="110"/>
                  </a:cubicBezTo>
                  <a:cubicBezTo>
                    <a:pt x="0" y="103"/>
                    <a:pt x="3" y="99"/>
                    <a:pt x="3" y="93"/>
                  </a:cubicBezTo>
                  <a:cubicBezTo>
                    <a:pt x="3" y="87"/>
                    <a:pt x="1" y="84"/>
                    <a:pt x="1" y="77"/>
                  </a:cubicBezTo>
                  <a:cubicBezTo>
                    <a:pt x="4" y="67"/>
                    <a:pt x="13" y="58"/>
                    <a:pt x="23" y="52"/>
                  </a:cubicBezTo>
                  <a:cubicBezTo>
                    <a:pt x="29" y="49"/>
                    <a:pt x="45" y="45"/>
                    <a:pt x="54" y="44"/>
                  </a:cubicBezTo>
                  <a:cubicBezTo>
                    <a:pt x="63" y="42"/>
                    <a:pt x="69" y="38"/>
                    <a:pt x="79" y="38"/>
                  </a:cubicBezTo>
                  <a:cubicBezTo>
                    <a:pt x="83" y="38"/>
                    <a:pt x="88" y="40"/>
                    <a:pt x="95" y="42"/>
                  </a:cubicBezTo>
                  <a:cubicBezTo>
                    <a:pt x="102" y="43"/>
                    <a:pt x="112" y="43"/>
                    <a:pt x="116" y="45"/>
                  </a:cubicBezTo>
                  <a:cubicBezTo>
                    <a:pt x="136" y="52"/>
                    <a:pt x="137" y="77"/>
                    <a:pt x="150" y="90"/>
                  </a:cubicBezTo>
                  <a:cubicBezTo>
                    <a:pt x="154" y="94"/>
                    <a:pt x="158" y="95"/>
                    <a:pt x="161" y="100"/>
                  </a:cubicBezTo>
                  <a:cubicBezTo>
                    <a:pt x="164" y="104"/>
                    <a:pt x="164" y="109"/>
                    <a:pt x="167" y="113"/>
                  </a:cubicBezTo>
                  <a:cubicBezTo>
                    <a:pt x="173" y="119"/>
                    <a:pt x="192" y="119"/>
                    <a:pt x="190" y="129"/>
                  </a:cubicBezTo>
                  <a:cubicBezTo>
                    <a:pt x="188" y="155"/>
                    <a:pt x="159" y="156"/>
                    <a:pt x="157" y="176"/>
                  </a:cubicBezTo>
                  <a:cubicBezTo>
                    <a:pt x="166" y="165"/>
                    <a:pt x="178" y="165"/>
                    <a:pt x="190" y="158"/>
                  </a:cubicBezTo>
                  <a:cubicBezTo>
                    <a:pt x="212" y="146"/>
                    <a:pt x="215" y="132"/>
                    <a:pt x="215" y="132"/>
                  </a:cubicBezTo>
                  <a:close/>
                </a:path>
              </a:pathLst>
            </a:custGeom>
            <a:noFill/>
            <a:ln w="3175" cap="rnd">
              <a:solidFill>
                <a:srgbClr val="000000"/>
              </a:solidFill>
              <a:prstDash val="solid"/>
              <a:round/>
              <a:headEnd/>
              <a:tailEnd/>
            </a:ln>
          </p:spPr>
          <p:txBody>
            <a:bodyPr/>
            <a:lstStyle/>
            <a:p>
              <a:endParaRPr lang="hu-HU"/>
            </a:p>
          </p:txBody>
        </p:sp>
        <p:sp>
          <p:nvSpPr>
            <p:cNvPr id="37003" name="Freeform 561"/>
            <p:cNvSpPr>
              <a:spLocks/>
            </p:cNvSpPr>
            <p:nvPr/>
          </p:nvSpPr>
          <p:spPr bwMode="auto">
            <a:xfrm>
              <a:off x="578" y="1873"/>
              <a:ext cx="144" cy="155"/>
            </a:xfrm>
            <a:custGeom>
              <a:avLst/>
              <a:gdLst>
                <a:gd name="T0" fmla="*/ 115 w 115"/>
                <a:gd name="T1" fmla="*/ 28 h 116"/>
                <a:gd name="T2" fmla="*/ 73 w 115"/>
                <a:gd name="T3" fmla="*/ 4 h 116"/>
                <a:gd name="T4" fmla="*/ 23 w 115"/>
                <a:gd name="T5" fmla="*/ 11 h 116"/>
                <a:gd name="T6" fmla="*/ 21 w 115"/>
                <a:gd name="T7" fmla="*/ 13 h 116"/>
                <a:gd name="T8" fmla="*/ 15 w 115"/>
                <a:gd name="T9" fmla="*/ 58 h 116"/>
                <a:gd name="T10" fmla="*/ 0 w 115"/>
                <a:gd name="T11" fmla="*/ 116 h 116"/>
                <a:gd name="T12" fmla="*/ 0 60000 65536"/>
                <a:gd name="T13" fmla="*/ 0 60000 65536"/>
                <a:gd name="T14" fmla="*/ 0 60000 65536"/>
                <a:gd name="T15" fmla="*/ 0 60000 65536"/>
                <a:gd name="T16" fmla="*/ 0 60000 65536"/>
                <a:gd name="T17" fmla="*/ 0 60000 65536"/>
                <a:gd name="T18" fmla="*/ 0 w 115"/>
                <a:gd name="T19" fmla="*/ 0 h 116"/>
                <a:gd name="T20" fmla="*/ 115 w 115"/>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5" h="116">
                  <a:moveTo>
                    <a:pt x="115" y="28"/>
                  </a:moveTo>
                  <a:cubicBezTo>
                    <a:pt x="107" y="16"/>
                    <a:pt x="92" y="7"/>
                    <a:pt x="73" y="4"/>
                  </a:cubicBezTo>
                  <a:cubicBezTo>
                    <a:pt x="55" y="0"/>
                    <a:pt x="36" y="3"/>
                    <a:pt x="23" y="11"/>
                  </a:cubicBezTo>
                  <a:cubicBezTo>
                    <a:pt x="22" y="12"/>
                    <a:pt x="21" y="12"/>
                    <a:pt x="21" y="13"/>
                  </a:cubicBezTo>
                  <a:cubicBezTo>
                    <a:pt x="17" y="19"/>
                    <a:pt x="18" y="34"/>
                    <a:pt x="15" y="58"/>
                  </a:cubicBezTo>
                  <a:cubicBezTo>
                    <a:pt x="13" y="77"/>
                    <a:pt x="14" y="108"/>
                    <a:pt x="0" y="116"/>
                  </a:cubicBezTo>
                </a:path>
              </a:pathLst>
            </a:custGeom>
            <a:noFill/>
            <a:ln w="3175" cap="rnd">
              <a:solidFill>
                <a:srgbClr val="333333"/>
              </a:solidFill>
              <a:prstDash val="solid"/>
              <a:round/>
              <a:headEnd/>
              <a:tailEnd/>
            </a:ln>
          </p:spPr>
          <p:txBody>
            <a:bodyPr/>
            <a:lstStyle/>
            <a:p>
              <a:endParaRPr lang="hu-HU"/>
            </a:p>
          </p:txBody>
        </p:sp>
        <p:sp>
          <p:nvSpPr>
            <p:cNvPr id="37004" name="Freeform 562"/>
            <p:cNvSpPr>
              <a:spLocks/>
            </p:cNvSpPr>
            <p:nvPr/>
          </p:nvSpPr>
          <p:spPr bwMode="auto">
            <a:xfrm>
              <a:off x="362" y="1760"/>
              <a:ext cx="693" cy="853"/>
            </a:xfrm>
            <a:custGeom>
              <a:avLst/>
              <a:gdLst>
                <a:gd name="T0" fmla="*/ 497 w 554"/>
                <a:gd name="T1" fmla="*/ 487 h 640"/>
                <a:gd name="T2" fmla="*/ 495 w 554"/>
                <a:gd name="T3" fmla="*/ 402 h 640"/>
                <a:gd name="T4" fmla="*/ 497 w 554"/>
                <a:gd name="T5" fmla="*/ 174 h 640"/>
                <a:gd name="T6" fmla="*/ 497 w 554"/>
                <a:gd name="T7" fmla="*/ 172 h 640"/>
                <a:gd name="T8" fmla="*/ 431 w 554"/>
                <a:gd name="T9" fmla="*/ 44 h 640"/>
                <a:gd name="T10" fmla="*/ 424 w 554"/>
                <a:gd name="T11" fmla="*/ 41 h 640"/>
                <a:gd name="T12" fmla="*/ 421 w 554"/>
                <a:gd name="T13" fmla="*/ 40 h 640"/>
                <a:gd name="T14" fmla="*/ 417 w 554"/>
                <a:gd name="T15" fmla="*/ 38 h 640"/>
                <a:gd name="T16" fmla="*/ 413 w 554"/>
                <a:gd name="T17" fmla="*/ 37 h 640"/>
                <a:gd name="T18" fmla="*/ 409 w 554"/>
                <a:gd name="T19" fmla="*/ 36 h 640"/>
                <a:gd name="T20" fmla="*/ 406 w 554"/>
                <a:gd name="T21" fmla="*/ 35 h 640"/>
                <a:gd name="T22" fmla="*/ 402 w 554"/>
                <a:gd name="T23" fmla="*/ 34 h 640"/>
                <a:gd name="T24" fmla="*/ 398 w 554"/>
                <a:gd name="T25" fmla="*/ 33 h 640"/>
                <a:gd name="T26" fmla="*/ 395 w 554"/>
                <a:gd name="T27" fmla="*/ 32 h 640"/>
                <a:gd name="T28" fmla="*/ 391 w 554"/>
                <a:gd name="T29" fmla="*/ 31 h 640"/>
                <a:gd name="T30" fmla="*/ 388 w 554"/>
                <a:gd name="T31" fmla="*/ 31 h 640"/>
                <a:gd name="T32" fmla="*/ 384 w 554"/>
                <a:gd name="T33" fmla="*/ 30 h 640"/>
                <a:gd name="T34" fmla="*/ 381 w 554"/>
                <a:gd name="T35" fmla="*/ 29 h 640"/>
                <a:gd name="T36" fmla="*/ 377 w 554"/>
                <a:gd name="T37" fmla="*/ 29 h 640"/>
                <a:gd name="T38" fmla="*/ 374 w 554"/>
                <a:gd name="T39" fmla="*/ 28 h 640"/>
                <a:gd name="T40" fmla="*/ 370 w 554"/>
                <a:gd name="T41" fmla="*/ 28 h 640"/>
                <a:gd name="T42" fmla="*/ 367 w 554"/>
                <a:gd name="T43" fmla="*/ 28 h 640"/>
                <a:gd name="T44" fmla="*/ 363 w 554"/>
                <a:gd name="T45" fmla="*/ 27 h 640"/>
                <a:gd name="T46" fmla="*/ 360 w 554"/>
                <a:gd name="T47" fmla="*/ 27 h 640"/>
                <a:gd name="T48" fmla="*/ 357 w 554"/>
                <a:gd name="T49" fmla="*/ 27 h 640"/>
                <a:gd name="T50" fmla="*/ 354 w 554"/>
                <a:gd name="T51" fmla="*/ 27 h 640"/>
                <a:gd name="T52" fmla="*/ 350 w 554"/>
                <a:gd name="T53" fmla="*/ 27 h 640"/>
                <a:gd name="T54" fmla="*/ 347 w 554"/>
                <a:gd name="T55" fmla="*/ 27 h 640"/>
                <a:gd name="T56" fmla="*/ 344 w 554"/>
                <a:gd name="T57" fmla="*/ 27 h 640"/>
                <a:gd name="T58" fmla="*/ 341 w 554"/>
                <a:gd name="T59" fmla="*/ 27 h 640"/>
                <a:gd name="T60" fmla="*/ 337 w 554"/>
                <a:gd name="T61" fmla="*/ 27 h 640"/>
                <a:gd name="T62" fmla="*/ 335 w 554"/>
                <a:gd name="T63" fmla="*/ 27 h 640"/>
                <a:gd name="T64" fmla="*/ 331 w 554"/>
                <a:gd name="T65" fmla="*/ 27 h 640"/>
                <a:gd name="T66" fmla="*/ 329 w 554"/>
                <a:gd name="T67" fmla="*/ 27 h 640"/>
                <a:gd name="T68" fmla="*/ 325 w 554"/>
                <a:gd name="T69" fmla="*/ 27 h 640"/>
                <a:gd name="T70" fmla="*/ 324 w 554"/>
                <a:gd name="T71" fmla="*/ 28 h 640"/>
                <a:gd name="T72" fmla="*/ 321 w 554"/>
                <a:gd name="T73" fmla="*/ 28 h 640"/>
                <a:gd name="T74" fmla="*/ 342 w 554"/>
                <a:gd name="T75" fmla="*/ 2 h 640"/>
                <a:gd name="T76" fmla="*/ 348 w 554"/>
                <a:gd name="T77" fmla="*/ 0 h 640"/>
                <a:gd name="T78" fmla="*/ 456 w 554"/>
                <a:gd name="T79" fmla="*/ 32 h 640"/>
                <a:gd name="T80" fmla="*/ 491 w 554"/>
                <a:gd name="T81" fmla="*/ 68 h 640"/>
                <a:gd name="T82" fmla="*/ 495 w 554"/>
                <a:gd name="T83" fmla="*/ 74 h 640"/>
                <a:gd name="T84" fmla="*/ 506 w 554"/>
                <a:gd name="T85" fmla="*/ 100 h 640"/>
                <a:gd name="T86" fmla="*/ 518 w 554"/>
                <a:gd name="T87" fmla="*/ 150 h 640"/>
                <a:gd name="T88" fmla="*/ 518 w 554"/>
                <a:gd name="T89" fmla="*/ 150 h 640"/>
                <a:gd name="T90" fmla="*/ 520 w 554"/>
                <a:gd name="T91" fmla="*/ 158 h 640"/>
                <a:gd name="T92" fmla="*/ 529 w 554"/>
                <a:gd name="T93" fmla="*/ 392 h 640"/>
                <a:gd name="T94" fmla="*/ 448 w 554"/>
                <a:gd name="T95" fmla="*/ 633 h 640"/>
                <a:gd name="T96" fmla="*/ 178 w 554"/>
                <a:gd name="T97" fmla="*/ 544 h 640"/>
                <a:gd name="T98" fmla="*/ 0 w 554"/>
                <a:gd name="T99" fmla="*/ 503 h 640"/>
                <a:gd name="T100" fmla="*/ 35 w 554"/>
                <a:gd name="T101" fmla="*/ 476 h 640"/>
                <a:gd name="T102" fmla="*/ 37 w 554"/>
                <a:gd name="T103" fmla="*/ 471 h 640"/>
                <a:gd name="T104" fmla="*/ 36 w 554"/>
                <a:gd name="T105" fmla="*/ 441 h 640"/>
                <a:gd name="T106" fmla="*/ 37 w 554"/>
                <a:gd name="T107" fmla="*/ 441 h 640"/>
                <a:gd name="T108" fmla="*/ 58 w 554"/>
                <a:gd name="T109" fmla="*/ 401 h 640"/>
                <a:gd name="T110" fmla="*/ 58 w 554"/>
                <a:gd name="T111" fmla="*/ 398 h 640"/>
                <a:gd name="T112" fmla="*/ 55 w 554"/>
                <a:gd name="T113" fmla="*/ 375 h 640"/>
                <a:gd name="T114" fmla="*/ 55 w 554"/>
                <a:gd name="T115" fmla="*/ 375 h 640"/>
                <a:gd name="T116" fmla="*/ 60 w 554"/>
                <a:gd name="T117" fmla="*/ 383 h 640"/>
                <a:gd name="T118" fmla="*/ 209 w 554"/>
                <a:gd name="T119" fmla="*/ 479 h 640"/>
                <a:gd name="T120" fmla="*/ 377 w 554"/>
                <a:gd name="T121" fmla="*/ 558 h 640"/>
                <a:gd name="T122" fmla="*/ 477 w 554"/>
                <a:gd name="T123" fmla="*/ 555 h 640"/>
                <a:gd name="T124" fmla="*/ 497 w 554"/>
                <a:gd name="T125" fmla="*/ 487 h 6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4"/>
                <a:gd name="T190" fmla="*/ 0 h 640"/>
                <a:gd name="T191" fmla="*/ 554 w 554"/>
                <a:gd name="T192" fmla="*/ 640 h 6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4" h="640">
                  <a:moveTo>
                    <a:pt x="497" y="487"/>
                  </a:moveTo>
                  <a:cubicBezTo>
                    <a:pt x="496" y="462"/>
                    <a:pt x="495" y="432"/>
                    <a:pt x="495" y="402"/>
                  </a:cubicBezTo>
                  <a:cubicBezTo>
                    <a:pt x="494" y="294"/>
                    <a:pt x="496" y="177"/>
                    <a:pt x="497" y="174"/>
                  </a:cubicBezTo>
                  <a:cubicBezTo>
                    <a:pt x="497" y="172"/>
                    <a:pt x="497" y="172"/>
                    <a:pt x="497" y="172"/>
                  </a:cubicBezTo>
                  <a:cubicBezTo>
                    <a:pt x="510" y="112"/>
                    <a:pt x="488" y="69"/>
                    <a:pt x="431" y="44"/>
                  </a:cubicBezTo>
                  <a:cubicBezTo>
                    <a:pt x="429" y="43"/>
                    <a:pt x="426" y="42"/>
                    <a:pt x="424" y="41"/>
                  </a:cubicBezTo>
                  <a:cubicBezTo>
                    <a:pt x="423" y="41"/>
                    <a:pt x="422" y="40"/>
                    <a:pt x="421" y="40"/>
                  </a:cubicBezTo>
                  <a:cubicBezTo>
                    <a:pt x="420" y="39"/>
                    <a:pt x="418" y="39"/>
                    <a:pt x="417" y="38"/>
                  </a:cubicBezTo>
                  <a:cubicBezTo>
                    <a:pt x="415" y="38"/>
                    <a:pt x="414" y="38"/>
                    <a:pt x="413" y="37"/>
                  </a:cubicBezTo>
                  <a:cubicBezTo>
                    <a:pt x="412" y="37"/>
                    <a:pt x="411" y="36"/>
                    <a:pt x="409" y="36"/>
                  </a:cubicBezTo>
                  <a:cubicBezTo>
                    <a:pt x="408" y="36"/>
                    <a:pt x="407" y="35"/>
                    <a:pt x="406" y="35"/>
                  </a:cubicBezTo>
                  <a:cubicBezTo>
                    <a:pt x="404" y="35"/>
                    <a:pt x="403" y="34"/>
                    <a:pt x="402" y="34"/>
                  </a:cubicBezTo>
                  <a:cubicBezTo>
                    <a:pt x="401" y="34"/>
                    <a:pt x="400" y="33"/>
                    <a:pt x="398" y="33"/>
                  </a:cubicBezTo>
                  <a:cubicBezTo>
                    <a:pt x="397" y="33"/>
                    <a:pt x="396" y="32"/>
                    <a:pt x="395" y="32"/>
                  </a:cubicBezTo>
                  <a:cubicBezTo>
                    <a:pt x="394" y="32"/>
                    <a:pt x="392" y="31"/>
                    <a:pt x="391" y="31"/>
                  </a:cubicBezTo>
                  <a:cubicBezTo>
                    <a:pt x="390" y="31"/>
                    <a:pt x="389" y="31"/>
                    <a:pt x="388" y="31"/>
                  </a:cubicBezTo>
                  <a:cubicBezTo>
                    <a:pt x="386" y="30"/>
                    <a:pt x="385" y="30"/>
                    <a:pt x="384" y="30"/>
                  </a:cubicBezTo>
                  <a:cubicBezTo>
                    <a:pt x="383" y="30"/>
                    <a:pt x="382" y="29"/>
                    <a:pt x="381" y="29"/>
                  </a:cubicBezTo>
                  <a:cubicBezTo>
                    <a:pt x="379" y="29"/>
                    <a:pt x="378" y="29"/>
                    <a:pt x="377" y="29"/>
                  </a:cubicBezTo>
                  <a:cubicBezTo>
                    <a:pt x="376" y="29"/>
                    <a:pt x="375" y="28"/>
                    <a:pt x="374" y="28"/>
                  </a:cubicBezTo>
                  <a:cubicBezTo>
                    <a:pt x="372" y="28"/>
                    <a:pt x="371" y="28"/>
                    <a:pt x="370" y="28"/>
                  </a:cubicBezTo>
                  <a:cubicBezTo>
                    <a:pt x="369" y="28"/>
                    <a:pt x="368" y="28"/>
                    <a:pt x="367" y="28"/>
                  </a:cubicBezTo>
                  <a:cubicBezTo>
                    <a:pt x="366" y="27"/>
                    <a:pt x="364" y="27"/>
                    <a:pt x="363" y="27"/>
                  </a:cubicBezTo>
                  <a:cubicBezTo>
                    <a:pt x="362" y="27"/>
                    <a:pt x="361" y="27"/>
                    <a:pt x="360" y="27"/>
                  </a:cubicBezTo>
                  <a:cubicBezTo>
                    <a:pt x="359" y="27"/>
                    <a:pt x="358" y="27"/>
                    <a:pt x="357" y="27"/>
                  </a:cubicBezTo>
                  <a:cubicBezTo>
                    <a:pt x="356" y="27"/>
                    <a:pt x="355" y="27"/>
                    <a:pt x="354" y="27"/>
                  </a:cubicBezTo>
                  <a:cubicBezTo>
                    <a:pt x="352" y="27"/>
                    <a:pt x="351" y="27"/>
                    <a:pt x="350" y="27"/>
                  </a:cubicBezTo>
                  <a:cubicBezTo>
                    <a:pt x="349" y="27"/>
                    <a:pt x="348" y="27"/>
                    <a:pt x="347" y="27"/>
                  </a:cubicBezTo>
                  <a:cubicBezTo>
                    <a:pt x="346" y="27"/>
                    <a:pt x="345" y="27"/>
                    <a:pt x="344" y="27"/>
                  </a:cubicBezTo>
                  <a:cubicBezTo>
                    <a:pt x="343" y="27"/>
                    <a:pt x="342" y="27"/>
                    <a:pt x="341" y="27"/>
                  </a:cubicBezTo>
                  <a:cubicBezTo>
                    <a:pt x="340" y="27"/>
                    <a:pt x="338" y="27"/>
                    <a:pt x="337" y="27"/>
                  </a:cubicBezTo>
                  <a:cubicBezTo>
                    <a:pt x="336" y="27"/>
                    <a:pt x="335" y="27"/>
                    <a:pt x="335" y="27"/>
                  </a:cubicBezTo>
                  <a:cubicBezTo>
                    <a:pt x="333" y="27"/>
                    <a:pt x="332" y="27"/>
                    <a:pt x="331" y="27"/>
                  </a:cubicBezTo>
                  <a:cubicBezTo>
                    <a:pt x="330" y="27"/>
                    <a:pt x="329" y="27"/>
                    <a:pt x="329" y="27"/>
                  </a:cubicBezTo>
                  <a:cubicBezTo>
                    <a:pt x="327" y="27"/>
                    <a:pt x="326" y="27"/>
                    <a:pt x="325" y="27"/>
                  </a:cubicBezTo>
                  <a:cubicBezTo>
                    <a:pt x="325" y="27"/>
                    <a:pt x="324" y="27"/>
                    <a:pt x="324" y="28"/>
                  </a:cubicBezTo>
                  <a:cubicBezTo>
                    <a:pt x="321" y="28"/>
                    <a:pt x="321" y="28"/>
                    <a:pt x="321" y="28"/>
                  </a:cubicBezTo>
                  <a:cubicBezTo>
                    <a:pt x="328" y="17"/>
                    <a:pt x="334" y="9"/>
                    <a:pt x="342" y="2"/>
                  </a:cubicBezTo>
                  <a:cubicBezTo>
                    <a:pt x="348" y="0"/>
                    <a:pt x="348" y="0"/>
                    <a:pt x="348" y="0"/>
                  </a:cubicBezTo>
                  <a:cubicBezTo>
                    <a:pt x="381" y="3"/>
                    <a:pt x="424" y="8"/>
                    <a:pt x="456" y="32"/>
                  </a:cubicBezTo>
                  <a:cubicBezTo>
                    <a:pt x="465" y="39"/>
                    <a:pt x="480" y="51"/>
                    <a:pt x="491" y="68"/>
                  </a:cubicBezTo>
                  <a:cubicBezTo>
                    <a:pt x="492" y="69"/>
                    <a:pt x="493" y="71"/>
                    <a:pt x="495" y="74"/>
                  </a:cubicBezTo>
                  <a:cubicBezTo>
                    <a:pt x="499" y="82"/>
                    <a:pt x="503" y="91"/>
                    <a:pt x="506" y="100"/>
                  </a:cubicBezTo>
                  <a:cubicBezTo>
                    <a:pt x="512" y="125"/>
                    <a:pt x="511" y="131"/>
                    <a:pt x="518" y="150"/>
                  </a:cubicBezTo>
                  <a:cubicBezTo>
                    <a:pt x="518" y="150"/>
                    <a:pt x="518" y="150"/>
                    <a:pt x="518" y="150"/>
                  </a:cubicBezTo>
                  <a:cubicBezTo>
                    <a:pt x="518" y="153"/>
                    <a:pt x="519" y="155"/>
                    <a:pt x="520" y="158"/>
                  </a:cubicBezTo>
                  <a:cubicBezTo>
                    <a:pt x="520" y="158"/>
                    <a:pt x="520" y="271"/>
                    <a:pt x="529" y="392"/>
                  </a:cubicBezTo>
                  <a:cubicBezTo>
                    <a:pt x="536" y="492"/>
                    <a:pt x="554" y="629"/>
                    <a:pt x="448" y="633"/>
                  </a:cubicBezTo>
                  <a:cubicBezTo>
                    <a:pt x="329" y="640"/>
                    <a:pt x="245" y="575"/>
                    <a:pt x="178" y="544"/>
                  </a:cubicBezTo>
                  <a:cubicBezTo>
                    <a:pt x="70" y="500"/>
                    <a:pt x="21" y="525"/>
                    <a:pt x="0" y="503"/>
                  </a:cubicBezTo>
                  <a:cubicBezTo>
                    <a:pt x="14" y="500"/>
                    <a:pt x="26" y="489"/>
                    <a:pt x="35" y="476"/>
                  </a:cubicBezTo>
                  <a:cubicBezTo>
                    <a:pt x="37" y="471"/>
                    <a:pt x="37" y="471"/>
                    <a:pt x="37" y="471"/>
                  </a:cubicBezTo>
                  <a:cubicBezTo>
                    <a:pt x="45" y="460"/>
                    <a:pt x="42" y="449"/>
                    <a:pt x="36" y="441"/>
                  </a:cubicBezTo>
                  <a:cubicBezTo>
                    <a:pt x="37" y="441"/>
                    <a:pt x="37" y="441"/>
                    <a:pt x="37" y="441"/>
                  </a:cubicBezTo>
                  <a:cubicBezTo>
                    <a:pt x="43" y="440"/>
                    <a:pt x="55" y="424"/>
                    <a:pt x="58" y="401"/>
                  </a:cubicBezTo>
                  <a:cubicBezTo>
                    <a:pt x="58" y="398"/>
                    <a:pt x="58" y="398"/>
                    <a:pt x="58" y="398"/>
                  </a:cubicBezTo>
                  <a:cubicBezTo>
                    <a:pt x="58" y="388"/>
                    <a:pt x="57" y="380"/>
                    <a:pt x="55" y="375"/>
                  </a:cubicBezTo>
                  <a:cubicBezTo>
                    <a:pt x="55" y="375"/>
                    <a:pt x="55" y="375"/>
                    <a:pt x="55" y="375"/>
                  </a:cubicBezTo>
                  <a:cubicBezTo>
                    <a:pt x="57" y="377"/>
                    <a:pt x="58" y="380"/>
                    <a:pt x="60" y="383"/>
                  </a:cubicBezTo>
                  <a:cubicBezTo>
                    <a:pt x="72" y="407"/>
                    <a:pt x="138" y="434"/>
                    <a:pt x="209" y="479"/>
                  </a:cubicBezTo>
                  <a:cubicBezTo>
                    <a:pt x="246" y="499"/>
                    <a:pt x="335" y="549"/>
                    <a:pt x="377" y="558"/>
                  </a:cubicBezTo>
                  <a:cubicBezTo>
                    <a:pt x="424" y="569"/>
                    <a:pt x="455" y="573"/>
                    <a:pt x="477" y="555"/>
                  </a:cubicBezTo>
                  <a:cubicBezTo>
                    <a:pt x="499" y="537"/>
                    <a:pt x="497" y="506"/>
                    <a:pt x="497" y="487"/>
                  </a:cubicBezTo>
                  <a:close/>
                </a:path>
              </a:pathLst>
            </a:custGeom>
            <a:noFill/>
            <a:ln w="3175" cap="rnd">
              <a:solidFill>
                <a:srgbClr val="333333"/>
              </a:solidFill>
              <a:prstDash val="solid"/>
              <a:round/>
              <a:headEnd/>
              <a:tailEnd/>
            </a:ln>
          </p:spPr>
          <p:txBody>
            <a:bodyPr/>
            <a:lstStyle/>
            <a:p>
              <a:endParaRPr lang="hu-HU"/>
            </a:p>
          </p:txBody>
        </p:sp>
        <p:sp>
          <p:nvSpPr>
            <p:cNvPr id="37005" name="Freeform 563"/>
            <p:cNvSpPr>
              <a:spLocks/>
            </p:cNvSpPr>
            <p:nvPr/>
          </p:nvSpPr>
          <p:spPr bwMode="auto">
            <a:xfrm>
              <a:off x="289" y="1796"/>
              <a:ext cx="711" cy="728"/>
            </a:xfrm>
            <a:custGeom>
              <a:avLst/>
              <a:gdLst>
                <a:gd name="T0" fmla="*/ 517 w 569"/>
                <a:gd name="T1" fmla="*/ 220 h 546"/>
                <a:gd name="T2" fmla="*/ 517 w 569"/>
                <a:gd name="T3" fmla="*/ 268 h 546"/>
                <a:gd name="T4" fmla="*/ 500 w 569"/>
                <a:gd name="T5" fmla="*/ 309 h 546"/>
                <a:gd name="T6" fmla="*/ 511 w 569"/>
                <a:gd name="T7" fmla="*/ 346 h 546"/>
                <a:gd name="T8" fmla="*/ 495 w 569"/>
                <a:gd name="T9" fmla="*/ 365 h 546"/>
                <a:gd name="T10" fmla="*/ 481 w 569"/>
                <a:gd name="T11" fmla="*/ 430 h 546"/>
                <a:gd name="T12" fmla="*/ 433 w 569"/>
                <a:gd name="T13" fmla="*/ 366 h 546"/>
                <a:gd name="T14" fmla="*/ 410 w 569"/>
                <a:gd name="T15" fmla="*/ 314 h 546"/>
                <a:gd name="T16" fmla="*/ 378 w 569"/>
                <a:gd name="T17" fmla="*/ 239 h 546"/>
                <a:gd name="T18" fmla="*/ 345 w 569"/>
                <a:gd name="T19" fmla="*/ 160 h 546"/>
                <a:gd name="T20" fmla="*/ 345 w 569"/>
                <a:gd name="T21" fmla="*/ 148 h 546"/>
                <a:gd name="T22" fmla="*/ 347 w 569"/>
                <a:gd name="T23" fmla="*/ 91 h 546"/>
                <a:gd name="T24" fmla="*/ 304 w 569"/>
                <a:gd name="T25" fmla="*/ 62 h 546"/>
                <a:gd name="T26" fmla="*/ 252 w 569"/>
                <a:gd name="T27" fmla="*/ 71 h 546"/>
                <a:gd name="T28" fmla="*/ 231 w 569"/>
                <a:gd name="T29" fmla="*/ 174 h 546"/>
                <a:gd name="T30" fmla="*/ 155 w 569"/>
                <a:gd name="T31" fmla="*/ 119 h 546"/>
                <a:gd name="T32" fmla="*/ 2 w 569"/>
                <a:gd name="T33" fmla="*/ 149 h 546"/>
                <a:gd name="T34" fmla="*/ 68 w 569"/>
                <a:gd name="T35" fmla="*/ 304 h 546"/>
                <a:gd name="T36" fmla="*/ 268 w 569"/>
                <a:gd name="T37" fmla="*/ 452 h 546"/>
                <a:gd name="T38" fmla="*/ 536 w 569"/>
                <a:gd name="T39" fmla="*/ 528 h 546"/>
                <a:gd name="T40" fmla="*/ 554 w 569"/>
                <a:gd name="T41" fmla="*/ 375 h 546"/>
                <a:gd name="T42" fmla="*/ 554 w 569"/>
                <a:gd name="T43" fmla="*/ 372 h 546"/>
                <a:gd name="T44" fmla="*/ 556 w 569"/>
                <a:gd name="T45" fmla="*/ 145 h 546"/>
                <a:gd name="T46" fmla="*/ 483 w 569"/>
                <a:gd name="T47" fmla="*/ 14 h 546"/>
                <a:gd name="T48" fmla="*/ 476 w 569"/>
                <a:gd name="T49" fmla="*/ 11 h 546"/>
                <a:gd name="T50" fmla="*/ 468 w 569"/>
                <a:gd name="T51" fmla="*/ 9 h 546"/>
                <a:gd name="T52" fmla="*/ 463 w 569"/>
                <a:gd name="T53" fmla="*/ 7 h 546"/>
                <a:gd name="T54" fmla="*/ 457 w 569"/>
                <a:gd name="T55" fmla="*/ 6 h 546"/>
                <a:gd name="T56" fmla="*/ 450 w 569"/>
                <a:gd name="T57" fmla="*/ 4 h 546"/>
                <a:gd name="T58" fmla="*/ 447 w 569"/>
                <a:gd name="T59" fmla="*/ 4 h 546"/>
                <a:gd name="T60" fmla="*/ 441 w 569"/>
                <a:gd name="T61" fmla="*/ 3 h 546"/>
                <a:gd name="T62" fmla="*/ 436 w 569"/>
                <a:gd name="T63" fmla="*/ 2 h 546"/>
                <a:gd name="T64" fmla="*/ 433 w 569"/>
                <a:gd name="T65" fmla="*/ 1 h 546"/>
                <a:gd name="T66" fmla="*/ 426 w 569"/>
                <a:gd name="T67" fmla="*/ 1 h 546"/>
                <a:gd name="T68" fmla="*/ 419 w 569"/>
                <a:gd name="T69" fmla="*/ 0 h 546"/>
                <a:gd name="T70" fmla="*/ 414 w 569"/>
                <a:gd name="T71" fmla="*/ 0 h 546"/>
                <a:gd name="T72" fmla="*/ 409 w 569"/>
                <a:gd name="T73" fmla="*/ 0 h 546"/>
                <a:gd name="T74" fmla="*/ 406 w 569"/>
                <a:gd name="T75" fmla="*/ 0 h 546"/>
                <a:gd name="T76" fmla="*/ 400 w 569"/>
                <a:gd name="T77" fmla="*/ 0 h 546"/>
                <a:gd name="T78" fmla="*/ 395 w 569"/>
                <a:gd name="T79" fmla="*/ 0 h 546"/>
                <a:gd name="T80" fmla="*/ 390 w 569"/>
                <a:gd name="T81" fmla="*/ 0 h 546"/>
                <a:gd name="T82" fmla="*/ 388 w 569"/>
                <a:gd name="T83" fmla="*/ 0 h 546"/>
                <a:gd name="T84" fmla="*/ 380 w 569"/>
                <a:gd name="T85" fmla="*/ 1 h 546"/>
                <a:gd name="T86" fmla="*/ 365 w 569"/>
                <a:gd name="T87" fmla="*/ 33 h 546"/>
                <a:gd name="T88" fmla="*/ 405 w 569"/>
                <a:gd name="T89" fmla="*/ 27 h 546"/>
                <a:gd name="T90" fmla="*/ 435 w 569"/>
                <a:gd name="T91" fmla="*/ 31 h 546"/>
                <a:gd name="T92" fmla="*/ 468 w 569"/>
                <a:gd name="T93" fmla="*/ 37 h 546"/>
                <a:gd name="T94" fmla="*/ 499 w 569"/>
                <a:gd name="T95" fmla="*/ 51 h 546"/>
                <a:gd name="T96" fmla="*/ 526 w 569"/>
                <a:gd name="T97" fmla="*/ 99 h 546"/>
                <a:gd name="T98" fmla="*/ 507 w 569"/>
                <a:gd name="T99" fmla="*/ 144 h 546"/>
                <a:gd name="T100" fmla="*/ 497 w 569"/>
                <a:gd name="T101" fmla="*/ 166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9"/>
                <a:gd name="T154" fmla="*/ 0 h 546"/>
                <a:gd name="T155" fmla="*/ 569 w 569"/>
                <a:gd name="T156" fmla="*/ 546 h 5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9" h="546">
                  <a:moveTo>
                    <a:pt x="497" y="166"/>
                  </a:moveTo>
                  <a:cubicBezTo>
                    <a:pt x="519" y="176"/>
                    <a:pt x="519" y="211"/>
                    <a:pt x="517" y="220"/>
                  </a:cubicBezTo>
                  <a:cubicBezTo>
                    <a:pt x="515" y="229"/>
                    <a:pt x="518" y="235"/>
                    <a:pt x="520" y="243"/>
                  </a:cubicBezTo>
                  <a:cubicBezTo>
                    <a:pt x="522" y="251"/>
                    <a:pt x="513" y="257"/>
                    <a:pt x="517" y="268"/>
                  </a:cubicBezTo>
                  <a:cubicBezTo>
                    <a:pt x="521" y="279"/>
                    <a:pt x="518" y="301"/>
                    <a:pt x="514" y="305"/>
                  </a:cubicBezTo>
                  <a:cubicBezTo>
                    <a:pt x="510" y="309"/>
                    <a:pt x="506" y="307"/>
                    <a:pt x="500" y="309"/>
                  </a:cubicBezTo>
                  <a:cubicBezTo>
                    <a:pt x="494" y="311"/>
                    <a:pt x="502" y="326"/>
                    <a:pt x="504" y="335"/>
                  </a:cubicBezTo>
                  <a:cubicBezTo>
                    <a:pt x="506" y="344"/>
                    <a:pt x="509" y="334"/>
                    <a:pt x="511" y="346"/>
                  </a:cubicBezTo>
                  <a:cubicBezTo>
                    <a:pt x="513" y="358"/>
                    <a:pt x="508" y="362"/>
                    <a:pt x="503" y="358"/>
                  </a:cubicBezTo>
                  <a:cubicBezTo>
                    <a:pt x="498" y="354"/>
                    <a:pt x="499" y="360"/>
                    <a:pt x="495" y="365"/>
                  </a:cubicBezTo>
                  <a:cubicBezTo>
                    <a:pt x="491" y="370"/>
                    <a:pt x="486" y="387"/>
                    <a:pt x="490" y="394"/>
                  </a:cubicBezTo>
                  <a:cubicBezTo>
                    <a:pt x="494" y="401"/>
                    <a:pt x="487" y="420"/>
                    <a:pt x="481" y="430"/>
                  </a:cubicBezTo>
                  <a:cubicBezTo>
                    <a:pt x="475" y="440"/>
                    <a:pt x="453" y="416"/>
                    <a:pt x="449" y="403"/>
                  </a:cubicBezTo>
                  <a:cubicBezTo>
                    <a:pt x="444" y="391"/>
                    <a:pt x="441" y="376"/>
                    <a:pt x="433" y="366"/>
                  </a:cubicBezTo>
                  <a:cubicBezTo>
                    <a:pt x="425" y="355"/>
                    <a:pt x="426" y="354"/>
                    <a:pt x="423" y="344"/>
                  </a:cubicBezTo>
                  <a:cubicBezTo>
                    <a:pt x="420" y="335"/>
                    <a:pt x="418" y="330"/>
                    <a:pt x="410" y="314"/>
                  </a:cubicBezTo>
                  <a:cubicBezTo>
                    <a:pt x="402" y="299"/>
                    <a:pt x="405" y="300"/>
                    <a:pt x="402" y="287"/>
                  </a:cubicBezTo>
                  <a:cubicBezTo>
                    <a:pt x="399" y="275"/>
                    <a:pt x="379" y="252"/>
                    <a:pt x="378" y="239"/>
                  </a:cubicBezTo>
                  <a:cubicBezTo>
                    <a:pt x="377" y="225"/>
                    <a:pt x="371" y="230"/>
                    <a:pt x="367" y="212"/>
                  </a:cubicBezTo>
                  <a:cubicBezTo>
                    <a:pt x="362" y="193"/>
                    <a:pt x="343" y="182"/>
                    <a:pt x="345" y="160"/>
                  </a:cubicBezTo>
                  <a:cubicBezTo>
                    <a:pt x="357" y="149"/>
                    <a:pt x="356" y="140"/>
                    <a:pt x="354" y="130"/>
                  </a:cubicBezTo>
                  <a:cubicBezTo>
                    <a:pt x="354" y="136"/>
                    <a:pt x="349" y="152"/>
                    <a:pt x="345" y="148"/>
                  </a:cubicBezTo>
                  <a:cubicBezTo>
                    <a:pt x="345" y="147"/>
                    <a:pt x="345" y="147"/>
                    <a:pt x="345" y="147"/>
                  </a:cubicBezTo>
                  <a:cubicBezTo>
                    <a:pt x="343" y="126"/>
                    <a:pt x="345" y="101"/>
                    <a:pt x="347" y="91"/>
                  </a:cubicBezTo>
                  <a:cubicBezTo>
                    <a:pt x="348" y="89"/>
                    <a:pt x="347" y="87"/>
                    <a:pt x="346" y="86"/>
                  </a:cubicBezTo>
                  <a:cubicBezTo>
                    <a:pt x="338" y="74"/>
                    <a:pt x="323" y="65"/>
                    <a:pt x="304" y="62"/>
                  </a:cubicBezTo>
                  <a:cubicBezTo>
                    <a:pt x="286" y="58"/>
                    <a:pt x="267" y="61"/>
                    <a:pt x="254" y="69"/>
                  </a:cubicBezTo>
                  <a:cubicBezTo>
                    <a:pt x="253" y="70"/>
                    <a:pt x="252" y="70"/>
                    <a:pt x="252" y="71"/>
                  </a:cubicBezTo>
                  <a:cubicBezTo>
                    <a:pt x="248" y="77"/>
                    <a:pt x="249" y="92"/>
                    <a:pt x="246" y="116"/>
                  </a:cubicBezTo>
                  <a:cubicBezTo>
                    <a:pt x="244" y="135"/>
                    <a:pt x="245" y="166"/>
                    <a:pt x="231" y="174"/>
                  </a:cubicBezTo>
                  <a:cubicBezTo>
                    <a:pt x="217" y="181"/>
                    <a:pt x="176" y="149"/>
                    <a:pt x="156" y="120"/>
                  </a:cubicBezTo>
                  <a:cubicBezTo>
                    <a:pt x="156" y="119"/>
                    <a:pt x="156" y="119"/>
                    <a:pt x="155" y="119"/>
                  </a:cubicBezTo>
                  <a:cubicBezTo>
                    <a:pt x="131" y="94"/>
                    <a:pt x="92" y="93"/>
                    <a:pt x="63" y="101"/>
                  </a:cubicBezTo>
                  <a:cubicBezTo>
                    <a:pt x="31" y="109"/>
                    <a:pt x="7" y="128"/>
                    <a:pt x="2" y="149"/>
                  </a:cubicBezTo>
                  <a:cubicBezTo>
                    <a:pt x="2" y="149"/>
                    <a:pt x="2" y="150"/>
                    <a:pt x="2" y="150"/>
                  </a:cubicBezTo>
                  <a:cubicBezTo>
                    <a:pt x="0" y="190"/>
                    <a:pt x="32" y="281"/>
                    <a:pt x="68" y="304"/>
                  </a:cubicBezTo>
                  <a:cubicBezTo>
                    <a:pt x="101" y="324"/>
                    <a:pt x="104" y="328"/>
                    <a:pt x="119" y="356"/>
                  </a:cubicBezTo>
                  <a:cubicBezTo>
                    <a:pt x="131" y="380"/>
                    <a:pt x="197" y="407"/>
                    <a:pt x="268" y="452"/>
                  </a:cubicBezTo>
                  <a:cubicBezTo>
                    <a:pt x="305" y="472"/>
                    <a:pt x="394" y="522"/>
                    <a:pt x="436" y="531"/>
                  </a:cubicBezTo>
                  <a:cubicBezTo>
                    <a:pt x="483" y="542"/>
                    <a:pt x="514" y="546"/>
                    <a:pt x="536" y="528"/>
                  </a:cubicBezTo>
                  <a:cubicBezTo>
                    <a:pt x="558" y="510"/>
                    <a:pt x="556" y="479"/>
                    <a:pt x="556" y="460"/>
                  </a:cubicBezTo>
                  <a:cubicBezTo>
                    <a:pt x="555" y="435"/>
                    <a:pt x="554" y="405"/>
                    <a:pt x="554" y="375"/>
                  </a:cubicBezTo>
                  <a:cubicBezTo>
                    <a:pt x="554" y="374"/>
                    <a:pt x="554" y="374"/>
                    <a:pt x="554" y="373"/>
                  </a:cubicBezTo>
                  <a:cubicBezTo>
                    <a:pt x="554" y="373"/>
                    <a:pt x="554" y="373"/>
                    <a:pt x="554" y="372"/>
                  </a:cubicBezTo>
                  <a:cubicBezTo>
                    <a:pt x="553" y="265"/>
                    <a:pt x="555" y="150"/>
                    <a:pt x="556" y="147"/>
                  </a:cubicBezTo>
                  <a:cubicBezTo>
                    <a:pt x="556" y="145"/>
                    <a:pt x="556" y="145"/>
                    <a:pt x="556" y="145"/>
                  </a:cubicBezTo>
                  <a:cubicBezTo>
                    <a:pt x="569" y="85"/>
                    <a:pt x="547" y="42"/>
                    <a:pt x="490" y="17"/>
                  </a:cubicBezTo>
                  <a:cubicBezTo>
                    <a:pt x="488" y="16"/>
                    <a:pt x="485" y="15"/>
                    <a:pt x="483" y="14"/>
                  </a:cubicBezTo>
                  <a:cubicBezTo>
                    <a:pt x="482" y="14"/>
                    <a:pt x="481" y="13"/>
                    <a:pt x="480" y="13"/>
                  </a:cubicBezTo>
                  <a:cubicBezTo>
                    <a:pt x="479" y="12"/>
                    <a:pt x="477" y="12"/>
                    <a:pt x="476" y="11"/>
                  </a:cubicBezTo>
                  <a:cubicBezTo>
                    <a:pt x="474" y="11"/>
                    <a:pt x="473" y="11"/>
                    <a:pt x="472" y="10"/>
                  </a:cubicBezTo>
                  <a:cubicBezTo>
                    <a:pt x="471" y="10"/>
                    <a:pt x="470" y="9"/>
                    <a:pt x="468" y="9"/>
                  </a:cubicBezTo>
                  <a:cubicBezTo>
                    <a:pt x="467" y="9"/>
                    <a:pt x="466" y="8"/>
                    <a:pt x="465" y="8"/>
                  </a:cubicBezTo>
                  <a:cubicBezTo>
                    <a:pt x="464" y="8"/>
                    <a:pt x="463" y="7"/>
                    <a:pt x="463" y="7"/>
                  </a:cubicBezTo>
                  <a:cubicBezTo>
                    <a:pt x="462" y="7"/>
                    <a:pt x="462" y="7"/>
                    <a:pt x="461" y="7"/>
                  </a:cubicBezTo>
                  <a:cubicBezTo>
                    <a:pt x="460" y="7"/>
                    <a:pt x="459" y="6"/>
                    <a:pt x="457" y="6"/>
                  </a:cubicBezTo>
                  <a:cubicBezTo>
                    <a:pt x="456" y="6"/>
                    <a:pt x="455" y="5"/>
                    <a:pt x="454" y="5"/>
                  </a:cubicBezTo>
                  <a:cubicBezTo>
                    <a:pt x="453" y="5"/>
                    <a:pt x="451" y="4"/>
                    <a:pt x="450" y="4"/>
                  </a:cubicBezTo>
                  <a:cubicBezTo>
                    <a:pt x="450" y="4"/>
                    <a:pt x="449" y="4"/>
                    <a:pt x="449" y="4"/>
                  </a:cubicBezTo>
                  <a:cubicBezTo>
                    <a:pt x="448" y="4"/>
                    <a:pt x="447" y="4"/>
                    <a:pt x="447" y="4"/>
                  </a:cubicBezTo>
                  <a:cubicBezTo>
                    <a:pt x="445" y="3"/>
                    <a:pt x="444" y="3"/>
                    <a:pt x="443" y="3"/>
                  </a:cubicBezTo>
                  <a:cubicBezTo>
                    <a:pt x="442" y="3"/>
                    <a:pt x="442" y="3"/>
                    <a:pt x="441" y="3"/>
                  </a:cubicBezTo>
                  <a:cubicBezTo>
                    <a:pt x="441" y="2"/>
                    <a:pt x="440" y="2"/>
                    <a:pt x="440" y="2"/>
                  </a:cubicBezTo>
                  <a:cubicBezTo>
                    <a:pt x="438" y="2"/>
                    <a:pt x="437" y="2"/>
                    <a:pt x="436" y="2"/>
                  </a:cubicBezTo>
                  <a:cubicBezTo>
                    <a:pt x="436" y="2"/>
                    <a:pt x="435" y="2"/>
                    <a:pt x="435" y="2"/>
                  </a:cubicBezTo>
                  <a:cubicBezTo>
                    <a:pt x="434" y="1"/>
                    <a:pt x="433" y="1"/>
                    <a:pt x="433" y="1"/>
                  </a:cubicBezTo>
                  <a:cubicBezTo>
                    <a:pt x="432" y="1"/>
                    <a:pt x="430" y="1"/>
                    <a:pt x="429" y="1"/>
                  </a:cubicBezTo>
                  <a:cubicBezTo>
                    <a:pt x="428" y="1"/>
                    <a:pt x="427" y="1"/>
                    <a:pt x="426" y="1"/>
                  </a:cubicBezTo>
                  <a:cubicBezTo>
                    <a:pt x="425" y="0"/>
                    <a:pt x="423" y="0"/>
                    <a:pt x="422" y="0"/>
                  </a:cubicBezTo>
                  <a:cubicBezTo>
                    <a:pt x="421" y="0"/>
                    <a:pt x="420" y="0"/>
                    <a:pt x="419" y="0"/>
                  </a:cubicBezTo>
                  <a:cubicBezTo>
                    <a:pt x="418" y="0"/>
                    <a:pt x="417" y="0"/>
                    <a:pt x="416" y="0"/>
                  </a:cubicBezTo>
                  <a:cubicBezTo>
                    <a:pt x="415" y="0"/>
                    <a:pt x="414" y="0"/>
                    <a:pt x="414" y="0"/>
                  </a:cubicBezTo>
                  <a:cubicBezTo>
                    <a:pt x="413" y="0"/>
                    <a:pt x="413" y="0"/>
                    <a:pt x="412" y="0"/>
                  </a:cubicBezTo>
                  <a:cubicBezTo>
                    <a:pt x="411" y="0"/>
                    <a:pt x="410" y="0"/>
                    <a:pt x="409" y="0"/>
                  </a:cubicBezTo>
                  <a:cubicBezTo>
                    <a:pt x="409" y="0"/>
                    <a:pt x="408" y="0"/>
                    <a:pt x="408" y="0"/>
                  </a:cubicBezTo>
                  <a:cubicBezTo>
                    <a:pt x="407" y="0"/>
                    <a:pt x="407" y="0"/>
                    <a:pt x="406" y="0"/>
                  </a:cubicBezTo>
                  <a:cubicBezTo>
                    <a:pt x="405" y="0"/>
                    <a:pt x="404" y="0"/>
                    <a:pt x="403" y="0"/>
                  </a:cubicBezTo>
                  <a:cubicBezTo>
                    <a:pt x="402" y="0"/>
                    <a:pt x="401" y="0"/>
                    <a:pt x="400" y="0"/>
                  </a:cubicBezTo>
                  <a:cubicBezTo>
                    <a:pt x="399" y="0"/>
                    <a:pt x="397" y="0"/>
                    <a:pt x="396" y="0"/>
                  </a:cubicBezTo>
                  <a:cubicBezTo>
                    <a:pt x="396" y="0"/>
                    <a:pt x="395" y="0"/>
                    <a:pt x="395" y="0"/>
                  </a:cubicBezTo>
                  <a:cubicBezTo>
                    <a:pt x="394" y="0"/>
                    <a:pt x="394" y="0"/>
                    <a:pt x="394" y="0"/>
                  </a:cubicBezTo>
                  <a:cubicBezTo>
                    <a:pt x="392" y="0"/>
                    <a:pt x="391" y="0"/>
                    <a:pt x="390" y="0"/>
                  </a:cubicBezTo>
                  <a:cubicBezTo>
                    <a:pt x="390" y="0"/>
                    <a:pt x="389" y="0"/>
                    <a:pt x="388" y="0"/>
                  </a:cubicBezTo>
                  <a:cubicBezTo>
                    <a:pt x="388" y="0"/>
                    <a:pt x="388" y="0"/>
                    <a:pt x="388" y="0"/>
                  </a:cubicBezTo>
                  <a:cubicBezTo>
                    <a:pt x="386" y="0"/>
                    <a:pt x="385" y="0"/>
                    <a:pt x="384" y="0"/>
                  </a:cubicBezTo>
                  <a:cubicBezTo>
                    <a:pt x="383" y="1"/>
                    <a:pt x="382" y="1"/>
                    <a:pt x="380" y="1"/>
                  </a:cubicBezTo>
                  <a:cubicBezTo>
                    <a:pt x="380" y="1"/>
                    <a:pt x="380" y="1"/>
                    <a:pt x="380" y="1"/>
                  </a:cubicBezTo>
                  <a:cubicBezTo>
                    <a:pt x="375" y="10"/>
                    <a:pt x="370" y="21"/>
                    <a:pt x="365" y="33"/>
                  </a:cubicBezTo>
                  <a:cubicBezTo>
                    <a:pt x="373" y="31"/>
                    <a:pt x="381" y="30"/>
                    <a:pt x="384" y="30"/>
                  </a:cubicBezTo>
                  <a:cubicBezTo>
                    <a:pt x="389" y="30"/>
                    <a:pt x="400" y="28"/>
                    <a:pt x="405" y="27"/>
                  </a:cubicBezTo>
                  <a:cubicBezTo>
                    <a:pt x="410" y="26"/>
                    <a:pt x="417" y="28"/>
                    <a:pt x="424" y="28"/>
                  </a:cubicBezTo>
                  <a:cubicBezTo>
                    <a:pt x="430" y="28"/>
                    <a:pt x="432" y="31"/>
                    <a:pt x="435" y="31"/>
                  </a:cubicBezTo>
                  <a:cubicBezTo>
                    <a:pt x="438" y="31"/>
                    <a:pt x="444" y="33"/>
                    <a:pt x="448" y="34"/>
                  </a:cubicBezTo>
                  <a:cubicBezTo>
                    <a:pt x="451" y="35"/>
                    <a:pt x="462" y="35"/>
                    <a:pt x="468" y="37"/>
                  </a:cubicBezTo>
                  <a:cubicBezTo>
                    <a:pt x="475" y="39"/>
                    <a:pt x="479" y="42"/>
                    <a:pt x="485" y="42"/>
                  </a:cubicBezTo>
                  <a:cubicBezTo>
                    <a:pt x="491" y="42"/>
                    <a:pt x="492" y="47"/>
                    <a:pt x="499" y="51"/>
                  </a:cubicBezTo>
                  <a:cubicBezTo>
                    <a:pt x="507" y="55"/>
                    <a:pt x="507" y="61"/>
                    <a:pt x="511" y="63"/>
                  </a:cubicBezTo>
                  <a:cubicBezTo>
                    <a:pt x="515" y="66"/>
                    <a:pt x="526" y="92"/>
                    <a:pt x="526" y="99"/>
                  </a:cubicBezTo>
                  <a:cubicBezTo>
                    <a:pt x="526" y="107"/>
                    <a:pt x="530" y="108"/>
                    <a:pt x="529" y="115"/>
                  </a:cubicBezTo>
                  <a:cubicBezTo>
                    <a:pt x="527" y="122"/>
                    <a:pt x="530" y="126"/>
                    <a:pt x="507" y="144"/>
                  </a:cubicBezTo>
                  <a:cubicBezTo>
                    <a:pt x="487" y="154"/>
                    <a:pt x="453" y="146"/>
                    <a:pt x="448" y="162"/>
                  </a:cubicBezTo>
                  <a:cubicBezTo>
                    <a:pt x="463" y="153"/>
                    <a:pt x="476" y="157"/>
                    <a:pt x="497" y="166"/>
                  </a:cubicBezTo>
                  <a:close/>
                </a:path>
              </a:pathLst>
            </a:custGeom>
            <a:noFill/>
            <a:ln w="3175" cap="rnd">
              <a:solidFill>
                <a:srgbClr val="000000"/>
              </a:solidFill>
              <a:prstDash val="solid"/>
              <a:round/>
              <a:headEnd/>
              <a:tailEnd/>
            </a:ln>
          </p:spPr>
          <p:txBody>
            <a:bodyPr/>
            <a:lstStyle/>
            <a:p>
              <a:endParaRPr lang="hu-HU"/>
            </a:p>
          </p:txBody>
        </p:sp>
        <p:sp>
          <p:nvSpPr>
            <p:cNvPr id="37006" name="Freeform 564"/>
            <p:cNvSpPr>
              <a:spLocks/>
            </p:cNvSpPr>
            <p:nvPr/>
          </p:nvSpPr>
          <p:spPr bwMode="auto">
            <a:xfrm>
              <a:off x="393" y="2325"/>
              <a:ext cx="13" cy="23"/>
            </a:xfrm>
            <a:custGeom>
              <a:avLst/>
              <a:gdLst>
                <a:gd name="T0" fmla="*/ 0 w 11"/>
                <a:gd name="T1" fmla="*/ 9 h 17"/>
                <a:gd name="T2" fmla="*/ 11 w 11"/>
                <a:gd name="T3" fmla="*/ 1 h 17"/>
                <a:gd name="T4" fmla="*/ 5 w 11"/>
                <a:gd name="T5" fmla="*/ 17 h 17"/>
                <a:gd name="T6" fmla="*/ 0 60000 65536"/>
                <a:gd name="T7" fmla="*/ 0 60000 65536"/>
                <a:gd name="T8" fmla="*/ 0 60000 65536"/>
                <a:gd name="T9" fmla="*/ 0 w 11"/>
                <a:gd name="T10" fmla="*/ 0 h 17"/>
                <a:gd name="T11" fmla="*/ 11 w 11"/>
                <a:gd name="T12" fmla="*/ 17 h 17"/>
              </a:gdLst>
              <a:ahLst/>
              <a:cxnLst>
                <a:cxn ang="T6">
                  <a:pos x="T0" y="T1"/>
                </a:cxn>
                <a:cxn ang="T7">
                  <a:pos x="T2" y="T3"/>
                </a:cxn>
                <a:cxn ang="T8">
                  <a:pos x="T4" y="T5"/>
                </a:cxn>
              </a:cxnLst>
              <a:rect l="T9" t="T10" r="T11" b="T12"/>
              <a:pathLst>
                <a:path w="11" h="17">
                  <a:moveTo>
                    <a:pt x="0" y="9"/>
                  </a:moveTo>
                  <a:cubicBezTo>
                    <a:pt x="2" y="5"/>
                    <a:pt x="6" y="0"/>
                    <a:pt x="11" y="1"/>
                  </a:cubicBezTo>
                  <a:cubicBezTo>
                    <a:pt x="11" y="7"/>
                    <a:pt x="6" y="13"/>
                    <a:pt x="5" y="17"/>
                  </a:cubicBezTo>
                </a:path>
              </a:pathLst>
            </a:custGeom>
            <a:noFill/>
            <a:ln w="7938" cap="flat">
              <a:solidFill>
                <a:srgbClr val="F5BAC3"/>
              </a:solidFill>
              <a:prstDash val="solid"/>
              <a:miter lim="800000"/>
              <a:headEnd/>
              <a:tailEnd/>
            </a:ln>
          </p:spPr>
          <p:txBody>
            <a:bodyPr/>
            <a:lstStyle/>
            <a:p>
              <a:endParaRPr lang="hu-HU"/>
            </a:p>
          </p:txBody>
        </p:sp>
        <p:sp>
          <p:nvSpPr>
            <p:cNvPr id="37007" name="Freeform 565"/>
            <p:cNvSpPr>
              <a:spLocks/>
            </p:cNvSpPr>
            <p:nvPr/>
          </p:nvSpPr>
          <p:spPr bwMode="auto">
            <a:xfrm>
              <a:off x="523" y="1393"/>
              <a:ext cx="272" cy="531"/>
            </a:xfrm>
            <a:custGeom>
              <a:avLst/>
              <a:gdLst>
                <a:gd name="T0" fmla="*/ 84 w 218"/>
                <a:gd name="T1" fmla="*/ 384 h 398"/>
                <a:gd name="T2" fmla="*/ 24 w 218"/>
                <a:gd name="T3" fmla="*/ 303 h 398"/>
                <a:gd name="T4" fmla="*/ 64 w 218"/>
                <a:gd name="T5" fmla="*/ 138 h 398"/>
                <a:gd name="T6" fmla="*/ 167 w 218"/>
                <a:gd name="T7" fmla="*/ 131 h 398"/>
                <a:gd name="T8" fmla="*/ 189 w 218"/>
                <a:gd name="T9" fmla="*/ 147 h 398"/>
                <a:gd name="T10" fmla="*/ 177 w 218"/>
                <a:gd name="T11" fmla="*/ 157 h 398"/>
                <a:gd name="T12" fmla="*/ 218 w 218"/>
                <a:gd name="T13" fmla="*/ 167 h 398"/>
                <a:gd name="T14" fmla="*/ 212 w 218"/>
                <a:gd name="T15" fmla="*/ 127 h 398"/>
                <a:gd name="T16" fmla="*/ 200 w 218"/>
                <a:gd name="T17" fmla="*/ 137 h 398"/>
                <a:gd name="T18" fmla="*/ 174 w 218"/>
                <a:gd name="T19" fmla="*/ 118 h 398"/>
                <a:gd name="T20" fmla="*/ 173 w 218"/>
                <a:gd name="T21" fmla="*/ 118 h 398"/>
                <a:gd name="T22" fmla="*/ 173 w 218"/>
                <a:gd name="T23" fmla="*/ 118 h 398"/>
                <a:gd name="T24" fmla="*/ 138 w 218"/>
                <a:gd name="T25" fmla="*/ 107 h 398"/>
                <a:gd name="T26" fmla="*/ 177 w 218"/>
                <a:gd name="T27" fmla="*/ 19 h 398"/>
                <a:gd name="T28" fmla="*/ 164 w 218"/>
                <a:gd name="T29" fmla="*/ 10 h 398"/>
                <a:gd name="T30" fmla="*/ 165 w 218"/>
                <a:gd name="T31" fmla="*/ 8 h 398"/>
                <a:gd name="T32" fmla="*/ 118 w 218"/>
                <a:gd name="T33" fmla="*/ 104 h 398"/>
                <a:gd name="T34" fmla="*/ 98 w 218"/>
                <a:gd name="T35" fmla="*/ 106 h 398"/>
                <a:gd name="T36" fmla="*/ 124 w 218"/>
                <a:gd name="T37" fmla="*/ 3 h 398"/>
                <a:gd name="T38" fmla="*/ 109 w 218"/>
                <a:gd name="T39" fmla="*/ 1 h 398"/>
                <a:gd name="T40" fmla="*/ 109 w 218"/>
                <a:gd name="T41" fmla="*/ 1 h 398"/>
                <a:gd name="T42" fmla="*/ 75 w 218"/>
                <a:gd name="T43" fmla="*/ 113 h 398"/>
                <a:gd name="T44" fmla="*/ 75 w 218"/>
                <a:gd name="T45" fmla="*/ 113 h 398"/>
                <a:gd name="T46" fmla="*/ 54 w 218"/>
                <a:gd name="T47" fmla="*/ 127 h 398"/>
                <a:gd name="T48" fmla="*/ 47 w 218"/>
                <a:gd name="T49" fmla="*/ 135 h 398"/>
                <a:gd name="T50" fmla="*/ 55 w 218"/>
                <a:gd name="T51" fmla="*/ 15 h 398"/>
                <a:gd name="T52" fmla="*/ 41 w 218"/>
                <a:gd name="T53" fmla="*/ 18 h 398"/>
                <a:gd name="T54" fmla="*/ 41 w 218"/>
                <a:gd name="T55" fmla="*/ 18 h 398"/>
                <a:gd name="T56" fmla="*/ 24 w 218"/>
                <a:gd name="T57" fmla="*/ 169 h 398"/>
                <a:gd name="T58" fmla="*/ 24 w 218"/>
                <a:gd name="T59" fmla="*/ 170 h 398"/>
                <a:gd name="T60" fmla="*/ 10 w 218"/>
                <a:gd name="T61" fmla="*/ 307 h 398"/>
                <a:gd name="T62" fmla="*/ 79 w 218"/>
                <a:gd name="T63" fmla="*/ 398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398"/>
                <a:gd name="T98" fmla="*/ 218 w 218"/>
                <a:gd name="T99" fmla="*/ 398 h 3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398">
                  <a:moveTo>
                    <a:pt x="84" y="384"/>
                  </a:moveTo>
                  <a:cubicBezTo>
                    <a:pt x="55" y="370"/>
                    <a:pt x="36" y="345"/>
                    <a:pt x="24" y="303"/>
                  </a:cubicBezTo>
                  <a:cubicBezTo>
                    <a:pt x="12" y="262"/>
                    <a:pt x="22" y="176"/>
                    <a:pt x="64" y="138"/>
                  </a:cubicBezTo>
                  <a:cubicBezTo>
                    <a:pt x="90" y="115"/>
                    <a:pt x="125" y="113"/>
                    <a:pt x="167" y="131"/>
                  </a:cubicBezTo>
                  <a:cubicBezTo>
                    <a:pt x="175" y="135"/>
                    <a:pt x="182" y="140"/>
                    <a:pt x="189" y="147"/>
                  </a:cubicBezTo>
                  <a:cubicBezTo>
                    <a:pt x="177" y="157"/>
                    <a:pt x="177" y="157"/>
                    <a:pt x="177" y="157"/>
                  </a:cubicBezTo>
                  <a:cubicBezTo>
                    <a:pt x="218" y="167"/>
                    <a:pt x="218" y="167"/>
                    <a:pt x="218" y="167"/>
                  </a:cubicBezTo>
                  <a:cubicBezTo>
                    <a:pt x="212" y="127"/>
                    <a:pt x="212" y="127"/>
                    <a:pt x="212" y="127"/>
                  </a:cubicBezTo>
                  <a:cubicBezTo>
                    <a:pt x="200" y="137"/>
                    <a:pt x="200" y="137"/>
                    <a:pt x="200" y="137"/>
                  </a:cubicBezTo>
                  <a:cubicBezTo>
                    <a:pt x="192" y="129"/>
                    <a:pt x="183" y="123"/>
                    <a:pt x="174" y="118"/>
                  </a:cubicBezTo>
                  <a:cubicBezTo>
                    <a:pt x="173" y="118"/>
                    <a:pt x="173" y="118"/>
                    <a:pt x="173" y="118"/>
                  </a:cubicBezTo>
                  <a:cubicBezTo>
                    <a:pt x="173" y="118"/>
                    <a:pt x="173" y="118"/>
                    <a:pt x="173" y="118"/>
                  </a:cubicBezTo>
                  <a:cubicBezTo>
                    <a:pt x="161" y="112"/>
                    <a:pt x="149" y="109"/>
                    <a:pt x="138" y="107"/>
                  </a:cubicBezTo>
                  <a:cubicBezTo>
                    <a:pt x="153" y="89"/>
                    <a:pt x="177" y="17"/>
                    <a:pt x="177" y="19"/>
                  </a:cubicBezTo>
                  <a:cubicBezTo>
                    <a:pt x="174" y="15"/>
                    <a:pt x="169" y="12"/>
                    <a:pt x="164" y="10"/>
                  </a:cubicBezTo>
                  <a:cubicBezTo>
                    <a:pt x="164" y="9"/>
                    <a:pt x="165" y="9"/>
                    <a:pt x="165" y="8"/>
                  </a:cubicBezTo>
                  <a:cubicBezTo>
                    <a:pt x="154" y="40"/>
                    <a:pt x="134" y="100"/>
                    <a:pt x="118" y="104"/>
                  </a:cubicBezTo>
                  <a:cubicBezTo>
                    <a:pt x="111" y="104"/>
                    <a:pt x="105" y="105"/>
                    <a:pt x="98" y="106"/>
                  </a:cubicBezTo>
                  <a:cubicBezTo>
                    <a:pt x="113" y="79"/>
                    <a:pt x="120" y="35"/>
                    <a:pt x="124" y="3"/>
                  </a:cubicBezTo>
                  <a:cubicBezTo>
                    <a:pt x="119" y="1"/>
                    <a:pt x="114" y="0"/>
                    <a:pt x="109" y="1"/>
                  </a:cubicBezTo>
                  <a:cubicBezTo>
                    <a:pt x="109" y="1"/>
                    <a:pt x="109" y="1"/>
                    <a:pt x="109" y="1"/>
                  </a:cubicBezTo>
                  <a:cubicBezTo>
                    <a:pt x="105" y="43"/>
                    <a:pt x="94" y="96"/>
                    <a:pt x="75" y="113"/>
                  </a:cubicBezTo>
                  <a:cubicBezTo>
                    <a:pt x="75" y="113"/>
                    <a:pt x="75" y="113"/>
                    <a:pt x="75" y="113"/>
                  </a:cubicBezTo>
                  <a:cubicBezTo>
                    <a:pt x="67" y="117"/>
                    <a:pt x="60" y="122"/>
                    <a:pt x="54" y="127"/>
                  </a:cubicBezTo>
                  <a:cubicBezTo>
                    <a:pt x="52" y="130"/>
                    <a:pt x="49" y="132"/>
                    <a:pt x="47" y="135"/>
                  </a:cubicBezTo>
                  <a:cubicBezTo>
                    <a:pt x="53" y="98"/>
                    <a:pt x="55" y="52"/>
                    <a:pt x="55" y="15"/>
                  </a:cubicBezTo>
                  <a:cubicBezTo>
                    <a:pt x="50" y="14"/>
                    <a:pt x="45" y="15"/>
                    <a:pt x="41" y="18"/>
                  </a:cubicBezTo>
                  <a:cubicBezTo>
                    <a:pt x="41" y="18"/>
                    <a:pt x="41" y="18"/>
                    <a:pt x="41" y="18"/>
                  </a:cubicBezTo>
                  <a:cubicBezTo>
                    <a:pt x="40" y="69"/>
                    <a:pt x="36" y="138"/>
                    <a:pt x="24" y="169"/>
                  </a:cubicBezTo>
                  <a:cubicBezTo>
                    <a:pt x="24" y="170"/>
                    <a:pt x="24" y="170"/>
                    <a:pt x="24" y="170"/>
                  </a:cubicBezTo>
                  <a:cubicBezTo>
                    <a:pt x="3" y="215"/>
                    <a:pt x="0" y="274"/>
                    <a:pt x="10" y="307"/>
                  </a:cubicBezTo>
                  <a:cubicBezTo>
                    <a:pt x="24" y="353"/>
                    <a:pt x="45" y="383"/>
                    <a:pt x="79" y="398"/>
                  </a:cubicBezTo>
                </a:path>
              </a:pathLst>
            </a:custGeom>
            <a:noFill/>
            <a:ln w="3175" cap="rnd">
              <a:solidFill>
                <a:srgbClr val="FF0000"/>
              </a:solidFill>
              <a:prstDash val="solid"/>
              <a:round/>
              <a:headEnd/>
              <a:tailEnd/>
            </a:ln>
          </p:spPr>
          <p:txBody>
            <a:bodyPr/>
            <a:lstStyle/>
            <a:p>
              <a:endParaRPr lang="hu-HU"/>
            </a:p>
          </p:txBody>
        </p:sp>
        <p:sp>
          <p:nvSpPr>
            <p:cNvPr id="37008" name="Freeform 566"/>
            <p:cNvSpPr>
              <a:spLocks/>
            </p:cNvSpPr>
            <p:nvPr/>
          </p:nvSpPr>
          <p:spPr bwMode="auto">
            <a:xfrm>
              <a:off x="758" y="1999"/>
              <a:ext cx="70" cy="149"/>
            </a:xfrm>
            <a:custGeom>
              <a:avLst/>
              <a:gdLst>
                <a:gd name="T0" fmla="*/ 42 w 56"/>
                <a:gd name="T1" fmla="*/ 112 h 112"/>
                <a:gd name="T2" fmla="*/ 56 w 56"/>
                <a:gd name="T3" fmla="*/ 108 h 112"/>
                <a:gd name="T4" fmla="*/ 26 w 56"/>
                <a:gd name="T5" fmla="*/ 31 h 112"/>
                <a:gd name="T6" fmla="*/ 40 w 56"/>
                <a:gd name="T7" fmla="*/ 22 h 112"/>
                <a:gd name="T8" fmla="*/ 0 w 56"/>
                <a:gd name="T9" fmla="*/ 0 h 112"/>
                <a:gd name="T10" fmla="*/ 0 w 56"/>
                <a:gd name="T11" fmla="*/ 46 h 112"/>
                <a:gd name="T12" fmla="*/ 14 w 56"/>
                <a:gd name="T13" fmla="*/ 38 h 112"/>
                <a:gd name="T14" fmla="*/ 42 w 56"/>
                <a:gd name="T15" fmla="*/ 112 h 112"/>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112"/>
                <a:gd name="T26" fmla="*/ 56 w 56"/>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112">
                  <a:moveTo>
                    <a:pt x="42" y="112"/>
                  </a:moveTo>
                  <a:cubicBezTo>
                    <a:pt x="56" y="108"/>
                    <a:pt x="56" y="108"/>
                    <a:pt x="56" y="108"/>
                  </a:cubicBezTo>
                  <a:cubicBezTo>
                    <a:pt x="50" y="89"/>
                    <a:pt x="42" y="59"/>
                    <a:pt x="26" y="31"/>
                  </a:cubicBezTo>
                  <a:cubicBezTo>
                    <a:pt x="40" y="22"/>
                    <a:pt x="40" y="22"/>
                    <a:pt x="40" y="22"/>
                  </a:cubicBezTo>
                  <a:cubicBezTo>
                    <a:pt x="0" y="0"/>
                    <a:pt x="0" y="0"/>
                    <a:pt x="0" y="0"/>
                  </a:cubicBezTo>
                  <a:cubicBezTo>
                    <a:pt x="0" y="46"/>
                    <a:pt x="0" y="46"/>
                    <a:pt x="0" y="46"/>
                  </a:cubicBezTo>
                  <a:cubicBezTo>
                    <a:pt x="14" y="38"/>
                    <a:pt x="14" y="38"/>
                    <a:pt x="14" y="38"/>
                  </a:cubicBezTo>
                  <a:cubicBezTo>
                    <a:pt x="29" y="65"/>
                    <a:pt x="37" y="94"/>
                    <a:pt x="42" y="112"/>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009" name="Freeform 567"/>
            <p:cNvSpPr>
              <a:spLocks/>
            </p:cNvSpPr>
            <p:nvPr/>
          </p:nvSpPr>
          <p:spPr bwMode="auto">
            <a:xfrm>
              <a:off x="620" y="1957"/>
              <a:ext cx="59" cy="174"/>
            </a:xfrm>
            <a:custGeom>
              <a:avLst/>
              <a:gdLst>
                <a:gd name="T0" fmla="*/ 24 w 47"/>
                <a:gd name="T1" fmla="*/ 130 h 130"/>
                <a:gd name="T2" fmla="*/ 39 w 47"/>
                <a:gd name="T3" fmla="*/ 129 h 130"/>
                <a:gd name="T4" fmla="*/ 31 w 47"/>
                <a:gd name="T5" fmla="*/ 40 h 130"/>
                <a:gd name="T6" fmla="*/ 47 w 47"/>
                <a:gd name="T7" fmla="*/ 40 h 130"/>
                <a:gd name="T8" fmla="*/ 24 w 47"/>
                <a:gd name="T9" fmla="*/ 0 h 130"/>
                <a:gd name="T10" fmla="*/ 0 w 47"/>
                <a:gd name="T11" fmla="*/ 40 h 130"/>
                <a:gd name="T12" fmla="*/ 16 w 47"/>
                <a:gd name="T13" fmla="*/ 40 h 130"/>
                <a:gd name="T14" fmla="*/ 24 w 47"/>
                <a:gd name="T15" fmla="*/ 130 h 130"/>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30"/>
                <a:gd name="T26" fmla="*/ 47 w 47"/>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30">
                  <a:moveTo>
                    <a:pt x="24" y="130"/>
                  </a:moveTo>
                  <a:cubicBezTo>
                    <a:pt x="39" y="129"/>
                    <a:pt x="39" y="129"/>
                    <a:pt x="39" y="129"/>
                  </a:cubicBezTo>
                  <a:cubicBezTo>
                    <a:pt x="34" y="99"/>
                    <a:pt x="31" y="69"/>
                    <a:pt x="31" y="40"/>
                  </a:cubicBezTo>
                  <a:cubicBezTo>
                    <a:pt x="47" y="40"/>
                    <a:pt x="47" y="40"/>
                    <a:pt x="47" y="40"/>
                  </a:cubicBezTo>
                  <a:cubicBezTo>
                    <a:pt x="24" y="0"/>
                    <a:pt x="24" y="0"/>
                    <a:pt x="24" y="0"/>
                  </a:cubicBezTo>
                  <a:cubicBezTo>
                    <a:pt x="0" y="40"/>
                    <a:pt x="0" y="40"/>
                    <a:pt x="0" y="40"/>
                  </a:cubicBezTo>
                  <a:cubicBezTo>
                    <a:pt x="16" y="40"/>
                    <a:pt x="16" y="40"/>
                    <a:pt x="16" y="40"/>
                  </a:cubicBezTo>
                  <a:cubicBezTo>
                    <a:pt x="17" y="69"/>
                    <a:pt x="19" y="100"/>
                    <a:pt x="24" y="130"/>
                  </a:cubicBez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010" name="Freeform 568"/>
            <p:cNvSpPr>
              <a:spLocks/>
            </p:cNvSpPr>
            <p:nvPr/>
          </p:nvSpPr>
          <p:spPr bwMode="auto">
            <a:xfrm>
              <a:off x="643" y="1296"/>
              <a:ext cx="58" cy="101"/>
            </a:xfrm>
            <a:custGeom>
              <a:avLst/>
              <a:gdLst>
                <a:gd name="T0" fmla="*/ 13 w 47"/>
                <a:gd name="T1" fmla="*/ 74 h 76"/>
                <a:gd name="T2" fmla="*/ 28 w 47"/>
                <a:gd name="T3" fmla="*/ 76 h 76"/>
                <a:gd name="T4" fmla="*/ 31 w 47"/>
                <a:gd name="T5" fmla="*/ 40 h 76"/>
                <a:gd name="T6" fmla="*/ 47 w 47"/>
                <a:gd name="T7" fmla="*/ 41 h 76"/>
                <a:gd name="T8" fmla="*/ 25 w 47"/>
                <a:gd name="T9" fmla="*/ 0 h 76"/>
                <a:gd name="T10" fmla="*/ 0 w 47"/>
                <a:gd name="T11" fmla="*/ 39 h 76"/>
                <a:gd name="T12" fmla="*/ 16 w 47"/>
                <a:gd name="T13" fmla="*/ 40 h 76"/>
                <a:gd name="T14" fmla="*/ 13 w 47"/>
                <a:gd name="T15" fmla="*/ 74 h 7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76"/>
                <a:gd name="T26" fmla="*/ 47 w 47"/>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76">
                  <a:moveTo>
                    <a:pt x="13" y="74"/>
                  </a:moveTo>
                  <a:cubicBezTo>
                    <a:pt x="18" y="73"/>
                    <a:pt x="23" y="74"/>
                    <a:pt x="28" y="76"/>
                  </a:cubicBezTo>
                  <a:cubicBezTo>
                    <a:pt x="30" y="61"/>
                    <a:pt x="30" y="48"/>
                    <a:pt x="31" y="40"/>
                  </a:cubicBezTo>
                  <a:cubicBezTo>
                    <a:pt x="47" y="41"/>
                    <a:pt x="47" y="41"/>
                    <a:pt x="47" y="41"/>
                  </a:cubicBezTo>
                  <a:cubicBezTo>
                    <a:pt x="25" y="0"/>
                    <a:pt x="25" y="0"/>
                    <a:pt x="25" y="0"/>
                  </a:cubicBezTo>
                  <a:cubicBezTo>
                    <a:pt x="0" y="39"/>
                    <a:pt x="0" y="39"/>
                    <a:pt x="0" y="39"/>
                  </a:cubicBezTo>
                  <a:cubicBezTo>
                    <a:pt x="16" y="40"/>
                    <a:pt x="16" y="40"/>
                    <a:pt x="16" y="40"/>
                  </a:cubicBezTo>
                  <a:cubicBezTo>
                    <a:pt x="16" y="49"/>
                    <a:pt x="15" y="61"/>
                    <a:pt x="13" y="74"/>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011" name="Freeform 569"/>
            <p:cNvSpPr>
              <a:spLocks/>
            </p:cNvSpPr>
            <p:nvPr/>
          </p:nvSpPr>
          <p:spPr bwMode="auto">
            <a:xfrm>
              <a:off x="728" y="1311"/>
              <a:ext cx="51" cy="108"/>
            </a:xfrm>
            <a:custGeom>
              <a:avLst/>
              <a:gdLst>
                <a:gd name="T0" fmla="*/ 1 w 41"/>
                <a:gd name="T1" fmla="*/ 70 h 81"/>
                <a:gd name="T2" fmla="*/ 0 w 41"/>
                <a:gd name="T3" fmla="*/ 72 h 81"/>
                <a:gd name="T4" fmla="*/ 13 w 41"/>
                <a:gd name="T5" fmla="*/ 81 h 81"/>
                <a:gd name="T6" fmla="*/ 15 w 41"/>
                <a:gd name="T7" fmla="*/ 74 h 81"/>
                <a:gd name="T8" fmla="*/ 27 w 41"/>
                <a:gd name="T9" fmla="*/ 39 h 81"/>
                <a:gd name="T10" fmla="*/ 41 w 41"/>
                <a:gd name="T11" fmla="*/ 47 h 81"/>
                <a:gd name="T12" fmla="*/ 41 w 41"/>
                <a:gd name="T13" fmla="*/ 0 h 81"/>
                <a:gd name="T14" fmla="*/ 0 w 41"/>
                <a:gd name="T15" fmla="*/ 23 h 81"/>
                <a:gd name="T16" fmla="*/ 14 w 41"/>
                <a:gd name="T17" fmla="*/ 32 h 81"/>
                <a:gd name="T18" fmla="*/ 1 w 41"/>
                <a:gd name="T19" fmla="*/ 7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81"/>
                <a:gd name="T32" fmla="*/ 41 w 4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81">
                  <a:moveTo>
                    <a:pt x="1" y="70"/>
                  </a:moveTo>
                  <a:cubicBezTo>
                    <a:pt x="1" y="71"/>
                    <a:pt x="0" y="71"/>
                    <a:pt x="0" y="72"/>
                  </a:cubicBezTo>
                  <a:cubicBezTo>
                    <a:pt x="5" y="74"/>
                    <a:pt x="10" y="77"/>
                    <a:pt x="13" y="81"/>
                  </a:cubicBezTo>
                  <a:cubicBezTo>
                    <a:pt x="13" y="79"/>
                    <a:pt x="14" y="77"/>
                    <a:pt x="15" y="74"/>
                  </a:cubicBezTo>
                  <a:cubicBezTo>
                    <a:pt x="19" y="61"/>
                    <a:pt x="24" y="47"/>
                    <a:pt x="27" y="39"/>
                  </a:cubicBezTo>
                  <a:cubicBezTo>
                    <a:pt x="41" y="47"/>
                    <a:pt x="41" y="47"/>
                    <a:pt x="41" y="47"/>
                  </a:cubicBezTo>
                  <a:cubicBezTo>
                    <a:pt x="41" y="0"/>
                    <a:pt x="41" y="0"/>
                    <a:pt x="41" y="0"/>
                  </a:cubicBezTo>
                  <a:cubicBezTo>
                    <a:pt x="0" y="23"/>
                    <a:pt x="0" y="23"/>
                    <a:pt x="0" y="23"/>
                  </a:cubicBezTo>
                  <a:cubicBezTo>
                    <a:pt x="14" y="32"/>
                    <a:pt x="14" y="32"/>
                    <a:pt x="14" y="32"/>
                  </a:cubicBezTo>
                  <a:cubicBezTo>
                    <a:pt x="11" y="40"/>
                    <a:pt x="6" y="54"/>
                    <a:pt x="1" y="70"/>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012" name="Freeform 570"/>
            <p:cNvSpPr>
              <a:spLocks/>
            </p:cNvSpPr>
            <p:nvPr/>
          </p:nvSpPr>
          <p:spPr bwMode="auto">
            <a:xfrm>
              <a:off x="554" y="1301"/>
              <a:ext cx="57" cy="115"/>
            </a:xfrm>
            <a:custGeom>
              <a:avLst/>
              <a:gdLst>
                <a:gd name="T0" fmla="*/ 16 w 46"/>
                <a:gd name="T1" fmla="*/ 86 h 86"/>
                <a:gd name="T2" fmla="*/ 30 w 46"/>
                <a:gd name="T3" fmla="*/ 86 h 86"/>
                <a:gd name="T4" fmla="*/ 30 w 46"/>
                <a:gd name="T5" fmla="*/ 40 h 86"/>
                <a:gd name="T6" fmla="*/ 46 w 46"/>
                <a:gd name="T7" fmla="*/ 38 h 86"/>
                <a:gd name="T8" fmla="*/ 19 w 46"/>
                <a:gd name="T9" fmla="*/ 0 h 86"/>
                <a:gd name="T10" fmla="*/ 0 w 46"/>
                <a:gd name="T11" fmla="*/ 43 h 86"/>
                <a:gd name="T12" fmla="*/ 15 w 46"/>
                <a:gd name="T13" fmla="*/ 41 h 86"/>
                <a:gd name="T14" fmla="*/ 16 w 46"/>
                <a:gd name="T15" fmla="*/ 86 h 8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86"/>
                <a:gd name="T26" fmla="*/ 46 w 46"/>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86">
                  <a:moveTo>
                    <a:pt x="16" y="86"/>
                  </a:moveTo>
                  <a:cubicBezTo>
                    <a:pt x="21" y="85"/>
                    <a:pt x="25" y="85"/>
                    <a:pt x="30" y="86"/>
                  </a:cubicBezTo>
                  <a:cubicBezTo>
                    <a:pt x="31" y="67"/>
                    <a:pt x="30" y="50"/>
                    <a:pt x="30" y="40"/>
                  </a:cubicBezTo>
                  <a:cubicBezTo>
                    <a:pt x="46" y="38"/>
                    <a:pt x="46" y="38"/>
                    <a:pt x="46" y="38"/>
                  </a:cubicBezTo>
                  <a:cubicBezTo>
                    <a:pt x="19" y="0"/>
                    <a:pt x="19" y="0"/>
                    <a:pt x="19" y="0"/>
                  </a:cubicBezTo>
                  <a:cubicBezTo>
                    <a:pt x="0" y="43"/>
                    <a:pt x="0" y="43"/>
                    <a:pt x="0" y="43"/>
                  </a:cubicBezTo>
                  <a:cubicBezTo>
                    <a:pt x="15" y="41"/>
                    <a:pt x="15" y="41"/>
                    <a:pt x="15" y="41"/>
                  </a:cubicBezTo>
                  <a:cubicBezTo>
                    <a:pt x="16" y="52"/>
                    <a:pt x="16" y="66"/>
                    <a:pt x="16" y="86"/>
                  </a:cubicBezTo>
                  <a:close/>
                </a:path>
              </a:pathLst>
            </a:custGeom>
            <a:solidFill>
              <a:srgbClr val="FF0000"/>
            </a:solidFill>
            <a:ln w="3175" cap="rnd">
              <a:solidFill>
                <a:srgbClr val="000000"/>
              </a:solidFill>
              <a:prstDash val="solid"/>
              <a:round/>
              <a:headEnd/>
              <a:tailEnd/>
            </a:ln>
          </p:spPr>
          <p:txBody>
            <a:bodyPr/>
            <a:lstStyle/>
            <a:p>
              <a:endParaRPr lang="hu-HU"/>
            </a:p>
          </p:txBody>
        </p:sp>
        <p:sp>
          <p:nvSpPr>
            <p:cNvPr id="37013" name="Freeform 571"/>
            <p:cNvSpPr>
              <a:spLocks/>
            </p:cNvSpPr>
            <p:nvPr/>
          </p:nvSpPr>
          <p:spPr bwMode="auto">
            <a:xfrm>
              <a:off x="211" y="1599"/>
              <a:ext cx="768" cy="305"/>
            </a:xfrm>
            <a:custGeom>
              <a:avLst/>
              <a:gdLst>
                <a:gd name="T0" fmla="*/ 372 w 614"/>
                <a:gd name="T1" fmla="*/ 229 h 229"/>
                <a:gd name="T2" fmla="*/ 411 w 614"/>
                <a:gd name="T3" fmla="*/ 114 h 229"/>
                <a:gd name="T4" fmla="*/ 610 w 614"/>
                <a:gd name="T5" fmla="*/ 91 h 229"/>
                <a:gd name="T6" fmla="*/ 611 w 614"/>
                <a:gd name="T7" fmla="*/ 76 h 229"/>
                <a:gd name="T8" fmla="*/ 430 w 614"/>
                <a:gd name="T9" fmla="*/ 87 h 229"/>
                <a:gd name="T10" fmla="*/ 498 w 614"/>
                <a:gd name="T11" fmla="*/ 51 h 229"/>
                <a:gd name="T12" fmla="*/ 609 w 614"/>
                <a:gd name="T13" fmla="*/ 42 h 229"/>
                <a:gd name="T14" fmla="*/ 613 w 614"/>
                <a:gd name="T15" fmla="*/ 42 h 229"/>
                <a:gd name="T16" fmla="*/ 614 w 614"/>
                <a:gd name="T17" fmla="*/ 28 h 229"/>
                <a:gd name="T18" fmla="*/ 609 w 614"/>
                <a:gd name="T19" fmla="*/ 28 h 229"/>
                <a:gd name="T20" fmla="*/ 496 w 614"/>
                <a:gd name="T21" fmla="*/ 36 h 229"/>
                <a:gd name="T22" fmla="*/ 412 w 614"/>
                <a:gd name="T23" fmla="*/ 86 h 229"/>
                <a:gd name="T24" fmla="*/ 404 w 614"/>
                <a:gd name="T25" fmla="*/ 72 h 229"/>
                <a:gd name="T26" fmla="*/ 328 w 614"/>
                <a:gd name="T27" fmla="*/ 47 h 229"/>
                <a:gd name="T28" fmla="*/ 189 w 614"/>
                <a:gd name="T29" fmla="*/ 47 h 229"/>
                <a:gd name="T30" fmla="*/ 9 w 614"/>
                <a:gd name="T31" fmla="*/ 0 h 229"/>
                <a:gd name="T32" fmla="*/ 7 w 614"/>
                <a:gd name="T33" fmla="*/ 14 h 229"/>
                <a:gd name="T34" fmla="*/ 130 w 614"/>
                <a:gd name="T35" fmla="*/ 47 h 229"/>
                <a:gd name="T36" fmla="*/ 2 w 614"/>
                <a:gd name="T37" fmla="*/ 44 h 229"/>
                <a:gd name="T38" fmla="*/ 0 w 614"/>
                <a:gd name="T39" fmla="*/ 58 h 229"/>
                <a:gd name="T40" fmla="*/ 328 w 614"/>
                <a:gd name="T41" fmla="*/ 61 h 229"/>
                <a:gd name="T42" fmla="*/ 393 w 614"/>
                <a:gd name="T43" fmla="*/ 81 h 229"/>
                <a:gd name="T44" fmla="*/ 399 w 614"/>
                <a:gd name="T45" fmla="*/ 106 h 229"/>
                <a:gd name="T46" fmla="*/ 357 w 614"/>
                <a:gd name="T47" fmla="*/ 226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4"/>
                <a:gd name="T73" fmla="*/ 0 h 229"/>
                <a:gd name="T74" fmla="*/ 614 w 614"/>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4" h="229">
                  <a:moveTo>
                    <a:pt x="372" y="229"/>
                  </a:moveTo>
                  <a:cubicBezTo>
                    <a:pt x="380" y="186"/>
                    <a:pt x="394" y="143"/>
                    <a:pt x="411" y="114"/>
                  </a:cubicBezTo>
                  <a:cubicBezTo>
                    <a:pt x="422" y="96"/>
                    <a:pt x="540" y="91"/>
                    <a:pt x="610" y="91"/>
                  </a:cubicBezTo>
                  <a:cubicBezTo>
                    <a:pt x="611" y="86"/>
                    <a:pt x="611" y="81"/>
                    <a:pt x="611" y="76"/>
                  </a:cubicBezTo>
                  <a:cubicBezTo>
                    <a:pt x="552" y="75"/>
                    <a:pt x="455" y="77"/>
                    <a:pt x="430" y="87"/>
                  </a:cubicBezTo>
                  <a:cubicBezTo>
                    <a:pt x="451" y="61"/>
                    <a:pt x="473" y="55"/>
                    <a:pt x="498" y="51"/>
                  </a:cubicBezTo>
                  <a:cubicBezTo>
                    <a:pt x="536" y="44"/>
                    <a:pt x="608" y="42"/>
                    <a:pt x="609" y="42"/>
                  </a:cubicBezTo>
                  <a:cubicBezTo>
                    <a:pt x="613" y="42"/>
                    <a:pt x="613" y="42"/>
                    <a:pt x="613" y="42"/>
                  </a:cubicBezTo>
                  <a:cubicBezTo>
                    <a:pt x="614" y="38"/>
                    <a:pt x="614" y="32"/>
                    <a:pt x="614" y="28"/>
                  </a:cubicBezTo>
                  <a:cubicBezTo>
                    <a:pt x="609" y="28"/>
                    <a:pt x="609" y="28"/>
                    <a:pt x="609" y="28"/>
                  </a:cubicBezTo>
                  <a:cubicBezTo>
                    <a:pt x="607" y="28"/>
                    <a:pt x="535" y="29"/>
                    <a:pt x="496" y="36"/>
                  </a:cubicBezTo>
                  <a:cubicBezTo>
                    <a:pt x="464" y="42"/>
                    <a:pt x="436" y="53"/>
                    <a:pt x="412" y="86"/>
                  </a:cubicBezTo>
                  <a:cubicBezTo>
                    <a:pt x="410" y="81"/>
                    <a:pt x="408" y="76"/>
                    <a:pt x="404" y="72"/>
                  </a:cubicBezTo>
                  <a:cubicBezTo>
                    <a:pt x="386" y="49"/>
                    <a:pt x="348" y="47"/>
                    <a:pt x="328" y="47"/>
                  </a:cubicBezTo>
                  <a:cubicBezTo>
                    <a:pt x="189" y="47"/>
                    <a:pt x="189" y="47"/>
                    <a:pt x="189" y="47"/>
                  </a:cubicBezTo>
                  <a:cubicBezTo>
                    <a:pt x="175" y="44"/>
                    <a:pt x="35" y="8"/>
                    <a:pt x="9" y="0"/>
                  </a:cubicBezTo>
                  <a:cubicBezTo>
                    <a:pt x="7" y="4"/>
                    <a:pt x="6" y="9"/>
                    <a:pt x="7" y="14"/>
                  </a:cubicBezTo>
                  <a:cubicBezTo>
                    <a:pt x="7" y="14"/>
                    <a:pt x="116" y="43"/>
                    <a:pt x="130" y="47"/>
                  </a:cubicBezTo>
                  <a:cubicBezTo>
                    <a:pt x="2" y="44"/>
                    <a:pt x="2" y="44"/>
                    <a:pt x="2" y="44"/>
                  </a:cubicBezTo>
                  <a:cubicBezTo>
                    <a:pt x="0" y="48"/>
                    <a:pt x="0" y="53"/>
                    <a:pt x="0" y="58"/>
                  </a:cubicBezTo>
                  <a:cubicBezTo>
                    <a:pt x="328" y="61"/>
                    <a:pt x="328" y="61"/>
                    <a:pt x="328" y="61"/>
                  </a:cubicBezTo>
                  <a:cubicBezTo>
                    <a:pt x="345" y="61"/>
                    <a:pt x="378" y="62"/>
                    <a:pt x="393" y="81"/>
                  </a:cubicBezTo>
                  <a:cubicBezTo>
                    <a:pt x="399" y="89"/>
                    <a:pt x="401" y="97"/>
                    <a:pt x="399" y="106"/>
                  </a:cubicBezTo>
                  <a:cubicBezTo>
                    <a:pt x="381" y="136"/>
                    <a:pt x="366" y="181"/>
                    <a:pt x="357" y="226"/>
                  </a:cubicBezTo>
                </a:path>
              </a:pathLst>
            </a:custGeom>
            <a:noFill/>
            <a:ln w="3175" cap="flat">
              <a:solidFill>
                <a:srgbClr val="0B4D9F"/>
              </a:solidFill>
              <a:prstDash val="solid"/>
              <a:miter lim="800000"/>
              <a:headEnd/>
              <a:tailEnd/>
            </a:ln>
          </p:spPr>
          <p:txBody>
            <a:bodyPr/>
            <a:lstStyle/>
            <a:p>
              <a:endParaRPr lang="hu-HU"/>
            </a:p>
          </p:txBody>
        </p:sp>
        <p:sp>
          <p:nvSpPr>
            <p:cNvPr id="37014" name="Freeform 572"/>
            <p:cNvSpPr>
              <a:spLocks/>
            </p:cNvSpPr>
            <p:nvPr/>
          </p:nvSpPr>
          <p:spPr bwMode="auto">
            <a:xfrm>
              <a:off x="978" y="1615"/>
              <a:ext cx="118" cy="62"/>
            </a:xfrm>
            <a:custGeom>
              <a:avLst/>
              <a:gdLst>
                <a:gd name="T0" fmla="*/ 0 w 94"/>
                <a:gd name="T1" fmla="*/ 31 h 47"/>
                <a:gd name="T2" fmla="*/ 53 w 94"/>
                <a:gd name="T3" fmla="*/ 31 h 47"/>
                <a:gd name="T4" fmla="*/ 53 w 94"/>
                <a:gd name="T5" fmla="*/ 47 h 47"/>
                <a:gd name="T6" fmla="*/ 94 w 94"/>
                <a:gd name="T7" fmla="*/ 23 h 47"/>
                <a:gd name="T8" fmla="*/ 53 w 94"/>
                <a:gd name="T9" fmla="*/ 0 h 47"/>
                <a:gd name="T10" fmla="*/ 53 w 94"/>
                <a:gd name="T11" fmla="*/ 16 h 47"/>
                <a:gd name="T12" fmla="*/ 1 w 94"/>
                <a:gd name="T13" fmla="*/ 16 h 47"/>
                <a:gd name="T14" fmla="*/ 0 w 94"/>
                <a:gd name="T15" fmla="*/ 31 h 47"/>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47"/>
                <a:gd name="T26" fmla="*/ 94 w 94"/>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47">
                  <a:moveTo>
                    <a:pt x="0" y="31"/>
                  </a:moveTo>
                  <a:cubicBezTo>
                    <a:pt x="53" y="31"/>
                    <a:pt x="53" y="31"/>
                    <a:pt x="53" y="31"/>
                  </a:cubicBezTo>
                  <a:cubicBezTo>
                    <a:pt x="53" y="47"/>
                    <a:pt x="53" y="47"/>
                    <a:pt x="53" y="47"/>
                  </a:cubicBezTo>
                  <a:cubicBezTo>
                    <a:pt x="94" y="23"/>
                    <a:pt x="94" y="23"/>
                    <a:pt x="94" y="23"/>
                  </a:cubicBezTo>
                  <a:cubicBezTo>
                    <a:pt x="53" y="0"/>
                    <a:pt x="53" y="0"/>
                    <a:pt x="53" y="0"/>
                  </a:cubicBezTo>
                  <a:cubicBezTo>
                    <a:pt x="53" y="16"/>
                    <a:pt x="53" y="16"/>
                    <a:pt x="53" y="16"/>
                  </a:cubicBezTo>
                  <a:cubicBezTo>
                    <a:pt x="1" y="16"/>
                    <a:pt x="1" y="16"/>
                    <a:pt x="1" y="16"/>
                  </a:cubicBezTo>
                  <a:cubicBezTo>
                    <a:pt x="2" y="21"/>
                    <a:pt x="1" y="26"/>
                    <a:pt x="0" y="31"/>
                  </a:cubicBez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015" name="Freeform 573"/>
            <p:cNvSpPr>
              <a:spLocks/>
            </p:cNvSpPr>
            <p:nvPr/>
          </p:nvSpPr>
          <p:spPr bwMode="auto">
            <a:xfrm>
              <a:off x="974" y="1681"/>
              <a:ext cx="113" cy="62"/>
            </a:xfrm>
            <a:custGeom>
              <a:avLst/>
              <a:gdLst>
                <a:gd name="T0" fmla="*/ 90 w 90"/>
                <a:gd name="T1" fmla="*/ 23 h 46"/>
                <a:gd name="T2" fmla="*/ 49 w 90"/>
                <a:gd name="T3" fmla="*/ 0 h 46"/>
                <a:gd name="T4" fmla="*/ 49 w 90"/>
                <a:gd name="T5" fmla="*/ 16 h 46"/>
                <a:gd name="T6" fmla="*/ 1 w 90"/>
                <a:gd name="T7" fmla="*/ 14 h 46"/>
                <a:gd name="T8" fmla="*/ 0 w 90"/>
                <a:gd name="T9" fmla="*/ 29 h 46"/>
                <a:gd name="T10" fmla="*/ 49 w 90"/>
                <a:gd name="T11" fmla="*/ 30 h 46"/>
                <a:gd name="T12" fmla="*/ 49 w 90"/>
                <a:gd name="T13" fmla="*/ 46 h 46"/>
                <a:gd name="T14" fmla="*/ 90 w 90"/>
                <a:gd name="T15" fmla="*/ 23 h 4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46"/>
                <a:gd name="T26" fmla="*/ 90 w 90"/>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46">
                  <a:moveTo>
                    <a:pt x="90" y="23"/>
                  </a:moveTo>
                  <a:cubicBezTo>
                    <a:pt x="49" y="0"/>
                    <a:pt x="49" y="0"/>
                    <a:pt x="49" y="0"/>
                  </a:cubicBezTo>
                  <a:cubicBezTo>
                    <a:pt x="49" y="16"/>
                    <a:pt x="49" y="16"/>
                    <a:pt x="49" y="16"/>
                  </a:cubicBezTo>
                  <a:cubicBezTo>
                    <a:pt x="49" y="16"/>
                    <a:pt x="36" y="14"/>
                    <a:pt x="1" y="14"/>
                  </a:cubicBezTo>
                  <a:cubicBezTo>
                    <a:pt x="2" y="19"/>
                    <a:pt x="1" y="24"/>
                    <a:pt x="0" y="29"/>
                  </a:cubicBezTo>
                  <a:cubicBezTo>
                    <a:pt x="35" y="29"/>
                    <a:pt x="49" y="30"/>
                    <a:pt x="49" y="30"/>
                  </a:cubicBezTo>
                  <a:cubicBezTo>
                    <a:pt x="49" y="46"/>
                    <a:pt x="49" y="46"/>
                    <a:pt x="49" y="46"/>
                  </a:cubicBezTo>
                  <a:lnTo>
                    <a:pt x="90" y="23"/>
                  </a:ln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016" name="Freeform 574"/>
            <p:cNvSpPr>
              <a:spLocks/>
            </p:cNvSpPr>
            <p:nvPr/>
          </p:nvSpPr>
          <p:spPr bwMode="auto">
            <a:xfrm>
              <a:off x="99" y="1636"/>
              <a:ext cx="115" cy="61"/>
            </a:xfrm>
            <a:custGeom>
              <a:avLst/>
              <a:gdLst>
                <a:gd name="T0" fmla="*/ 92 w 92"/>
                <a:gd name="T1" fmla="*/ 16 h 46"/>
                <a:gd name="T2" fmla="*/ 40 w 92"/>
                <a:gd name="T3" fmla="*/ 16 h 46"/>
                <a:gd name="T4" fmla="*/ 40 w 92"/>
                <a:gd name="T5" fmla="*/ 0 h 46"/>
                <a:gd name="T6" fmla="*/ 0 w 92"/>
                <a:gd name="T7" fmla="*/ 23 h 46"/>
                <a:gd name="T8" fmla="*/ 40 w 92"/>
                <a:gd name="T9" fmla="*/ 46 h 46"/>
                <a:gd name="T10" fmla="*/ 40 w 92"/>
                <a:gd name="T11" fmla="*/ 30 h 46"/>
                <a:gd name="T12" fmla="*/ 90 w 92"/>
                <a:gd name="T13" fmla="*/ 30 h 46"/>
                <a:gd name="T14" fmla="*/ 92 w 92"/>
                <a:gd name="T15" fmla="*/ 16 h 46"/>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46"/>
                <a:gd name="T26" fmla="*/ 92 w 9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46">
                  <a:moveTo>
                    <a:pt x="92" y="16"/>
                  </a:moveTo>
                  <a:cubicBezTo>
                    <a:pt x="40" y="16"/>
                    <a:pt x="40" y="16"/>
                    <a:pt x="40" y="16"/>
                  </a:cubicBezTo>
                  <a:cubicBezTo>
                    <a:pt x="40" y="0"/>
                    <a:pt x="40" y="0"/>
                    <a:pt x="40" y="0"/>
                  </a:cubicBezTo>
                  <a:cubicBezTo>
                    <a:pt x="0" y="23"/>
                    <a:pt x="0" y="23"/>
                    <a:pt x="0" y="23"/>
                  </a:cubicBezTo>
                  <a:cubicBezTo>
                    <a:pt x="40" y="46"/>
                    <a:pt x="40" y="46"/>
                    <a:pt x="40" y="46"/>
                  </a:cubicBezTo>
                  <a:cubicBezTo>
                    <a:pt x="40" y="30"/>
                    <a:pt x="40" y="30"/>
                    <a:pt x="40" y="30"/>
                  </a:cubicBezTo>
                  <a:cubicBezTo>
                    <a:pt x="90" y="30"/>
                    <a:pt x="90" y="30"/>
                    <a:pt x="90" y="30"/>
                  </a:cubicBezTo>
                  <a:cubicBezTo>
                    <a:pt x="90" y="25"/>
                    <a:pt x="90" y="20"/>
                    <a:pt x="92" y="16"/>
                  </a:cubicBez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017" name="Freeform 575"/>
            <p:cNvSpPr>
              <a:spLocks/>
            </p:cNvSpPr>
            <p:nvPr/>
          </p:nvSpPr>
          <p:spPr bwMode="auto">
            <a:xfrm>
              <a:off x="131" y="1564"/>
              <a:ext cx="91" cy="60"/>
            </a:xfrm>
            <a:custGeom>
              <a:avLst/>
              <a:gdLst>
                <a:gd name="T0" fmla="*/ 36 w 73"/>
                <a:gd name="T1" fmla="*/ 30 h 45"/>
                <a:gd name="T2" fmla="*/ 71 w 73"/>
                <a:gd name="T3" fmla="*/ 40 h 45"/>
                <a:gd name="T4" fmla="*/ 73 w 73"/>
                <a:gd name="T5" fmla="*/ 26 h 45"/>
                <a:gd name="T6" fmla="*/ 40 w 73"/>
                <a:gd name="T7" fmla="*/ 16 h 45"/>
                <a:gd name="T8" fmla="*/ 45 w 73"/>
                <a:gd name="T9" fmla="*/ 0 h 45"/>
                <a:gd name="T10" fmla="*/ 0 w 73"/>
                <a:gd name="T11" fmla="*/ 11 h 45"/>
                <a:gd name="T12" fmla="*/ 31 w 73"/>
                <a:gd name="T13" fmla="*/ 45 h 45"/>
                <a:gd name="T14" fmla="*/ 36 w 73"/>
                <a:gd name="T15" fmla="*/ 30 h 45"/>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45"/>
                <a:gd name="T26" fmla="*/ 73 w 7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45">
                  <a:moveTo>
                    <a:pt x="36" y="30"/>
                  </a:moveTo>
                  <a:cubicBezTo>
                    <a:pt x="71" y="40"/>
                    <a:pt x="71" y="40"/>
                    <a:pt x="71" y="40"/>
                  </a:cubicBezTo>
                  <a:cubicBezTo>
                    <a:pt x="70" y="35"/>
                    <a:pt x="71" y="30"/>
                    <a:pt x="73" y="26"/>
                  </a:cubicBezTo>
                  <a:cubicBezTo>
                    <a:pt x="60" y="22"/>
                    <a:pt x="48" y="18"/>
                    <a:pt x="40" y="16"/>
                  </a:cubicBezTo>
                  <a:cubicBezTo>
                    <a:pt x="45" y="0"/>
                    <a:pt x="45" y="0"/>
                    <a:pt x="45" y="0"/>
                  </a:cubicBezTo>
                  <a:cubicBezTo>
                    <a:pt x="0" y="11"/>
                    <a:pt x="0" y="11"/>
                    <a:pt x="0" y="11"/>
                  </a:cubicBezTo>
                  <a:cubicBezTo>
                    <a:pt x="31" y="45"/>
                    <a:pt x="31" y="45"/>
                    <a:pt x="31" y="45"/>
                  </a:cubicBezTo>
                  <a:lnTo>
                    <a:pt x="36" y="30"/>
                  </a:lnTo>
                  <a:close/>
                </a:path>
              </a:pathLst>
            </a:custGeom>
            <a:solidFill>
              <a:srgbClr val="0B4D9F"/>
            </a:solidFill>
            <a:ln w="3175" cap="flat">
              <a:solidFill>
                <a:srgbClr val="000000"/>
              </a:solidFill>
              <a:prstDash val="solid"/>
              <a:miter lim="800000"/>
              <a:headEnd/>
              <a:tailEnd/>
            </a:ln>
          </p:spPr>
          <p:txBody>
            <a:bodyPr/>
            <a:lstStyle/>
            <a:p>
              <a:endParaRPr lang="hu-HU"/>
            </a:p>
          </p:txBody>
        </p:sp>
        <p:sp>
          <p:nvSpPr>
            <p:cNvPr id="37018" name="Freeform 576"/>
            <p:cNvSpPr>
              <a:spLocks/>
            </p:cNvSpPr>
            <p:nvPr/>
          </p:nvSpPr>
          <p:spPr bwMode="auto">
            <a:xfrm>
              <a:off x="616" y="1903"/>
              <a:ext cx="85" cy="53"/>
            </a:xfrm>
            <a:custGeom>
              <a:avLst/>
              <a:gdLst>
                <a:gd name="T0" fmla="*/ 67 w 68"/>
                <a:gd name="T1" fmla="*/ 40 h 40"/>
                <a:gd name="T2" fmla="*/ 67 w 68"/>
                <a:gd name="T3" fmla="*/ 36 h 40"/>
                <a:gd name="T4" fmla="*/ 68 w 68"/>
                <a:gd name="T5" fmla="*/ 24 h 40"/>
                <a:gd name="T6" fmla="*/ 31 w 68"/>
                <a:gd name="T7" fmla="*/ 9 h 40"/>
                <a:gd name="T8" fmla="*/ 3 w 68"/>
                <a:gd name="T9" fmla="*/ 0 h 40"/>
                <a:gd name="T10" fmla="*/ 2 w 68"/>
                <a:gd name="T11" fmla="*/ 0 h 40"/>
                <a:gd name="T12" fmla="*/ 0 w 68"/>
                <a:gd name="T13" fmla="*/ 15 h 40"/>
                <a:gd name="T14" fmla="*/ 28 w 68"/>
                <a:gd name="T15" fmla="*/ 24 h 40"/>
                <a:gd name="T16" fmla="*/ 67 w 68"/>
                <a:gd name="T17" fmla="*/ 4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40"/>
                <a:gd name="T29" fmla="*/ 68 w 6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40">
                  <a:moveTo>
                    <a:pt x="67" y="40"/>
                  </a:moveTo>
                  <a:cubicBezTo>
                    <a:pt x="66" y="38"/>
                    <a:pt x="66" y="37"/>
                    <a:pt x="67" y="36"/>
                  </a:cubicBezTo>
                  <a:cubicBezTo>
                    <a:pt x="67" y="32"/>
                    <a:pt x="67" y="28"/>
                    <a:pt x="68" y="24"/>
                  </a:cubicBezTo>
                  <a:cubicBezTo>
                    <a:pt x="58" y="19"/>
                    <a:pt x="43" y="12"/>
                    <a:pt x="31" y="9"/>
                  </a:cubicBezTo>
                  <a:cubicBezTo>
                    <a:pt x="21" y="7"/>
                    <a:pt x="11" y="4"/>
                    <a:pt x="3" y="0"/>
                  </a:cubicBezTo>
                  <a:cubicBezTo>
                    <a:pt x="3" y="0"/>
                    <a:pt x="3" y="0"/>
                    <a:pt x="2" y="0"/>
                  </a:cubicBezTo>
                  <a:cubicBezTo>
                    <a:pt x="2" y="3"/>
                    <a:pt x="0" y="8"/>
                    <a:pt x="0" y="15"/>
                  </a:cubicBezTo>
                  <a:cubicBezTo>
                    <a:pt x="8" y="18"/>
                    <a:pt x="18" y="22"/>
                    <a:pt x="28" y="24"/>
                  </a:cubicBezTo>
                  <a:cubicBezTo>
                    <a:pt x="42" y="27"/>
                    <a:pt x="55" y="32"/>
                    <a:pt x="67" y="40"/>
                  </a:cubicBezTo>
                  <a:close/>
                </a:path>
              </a:pathLst>
            </a:custGeom>
            <a:noFill/>
            <a:ln w="3175" cap="rnd">
              <a:solidFill>
                <a:srgbClr val="FF0000"/>
              </a:solidFill>
              <a:prstDash val="solid"/>
              <a:round/>
              <a:headEnd/>
              <a:tailEnd/>
            </a:ln>
          </p:spPr>
          <p:txBody>
            <a:bodyPr/>
            <a:lstStyle/>
            <a:p>
              <a:endParaRPr lang="hu-HU"/>
            </a:p>
          </p:txBody>
        </p:sp>
        <p:sp>
          <p:nvSpPr>
            <p:cNvPr id="37019" name="Freeform 577"/>
            <p:cNvSpPr>
              <a:spLocks/>
            </p:cNvSpPr>
            <p:nvPr/>
          </p:nvSpPr>
          <p:spPr bwMode="auto">
            <a:xfrm>
              <a:off x="720" y="1941"/>
              <a:ext cx="23" cy="34"/>
            </a:xfrm>
            <a:custGeom>
              <a:avLst/>
              <a:gdLst>
                <a:gd name="T0" fmla="*/ 0 w 18"/>
                <a:gd name="T1" fmla="*/ 0 h 25"/>
                <a:gd name="T2" fmla="*/ 0 w 18"/>
                <a:gd name="T3" fmla="*/ 18 h 25"/>
                <a:gd name="T4" fmla="*/ 7 w 18"/>
                <a:gd name="T5" fmla="*/ 25 h 25"/>
                <a:gd name="T6" fmla="*/ 18 w 18"/>
                <a:gd name="T7" fmla="*/ 14 h 25"/>
                <a:gd name="T8" fmla="*/ 0 w 18"/>
                <a:gd name="T9" fmla="*/ 0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0" y="0"/>
                  </a:moveTo>
                  <a:cubicBezTo>
                    <a:pt x="0" y="5"/>
                    <a:pt x="0" y="11"/>
                    <a:pt x="0" y="18"/>
                  </a:cubicBezTo>
                  <a:cubicBezTo>
                    <a:pt x="2" y="20"/>
                    <a:pt x="5" y="22"/>
                    <a:pt x="7" y="25"/>
                  </a:cubicBezTo>
                  <a:cubicBezTo>
                    <a:pt x="18" y="14"/>
                    <a:pt x="18" y="14"/>
                    <a:pt x="18" y="14"/>
                  </a:cubicBezTo>
                  <a:cubicBezTo>
                    <a:pt x="12" y="9"/>
                    <a:pt x="6" y="4"/>
                    <a:pt x="0" y="0"/>
                  </a:cubicBezTo>
                  <a:close/>
                </a:path>
              </a:pathLst>
            </a:custGeom>
            <a:solidFill>
              <a:srgbClr val="FF0000"/>
            </a:solidFill>
            <a:ln w="3175" cap="rnd">
              <a:solidFill>
                <a:srgbClr val="000000"/>
              </a:solidFill>
              <a:prstDash val="solid"/>
              <a:round/>
              <a:headEnd/>
              <a:tailEnd/>
            </a:ln>
          </p:spPr>
          <p:txBody>
            <a:bodyPr/>
            <a:lstStyle/>
            <a:p>
              <a:endParaRPr lang="hu-HU"/>
            </a:p>
          </p:txBody>
        </p:sp>
      </p:grpSp>
      <p:sp>
        <p:nvSpPr>
          <p:cNvPr id="36870" name="Rectangle 578"/>
          <p:cNvSpPr>
            <a:spLocks noChangeArrowheads="1"/>
          </p:cNvSpPr>
          <p:nvPr/>
        </p:nvSpPr>
        <p:spPr bwMode="auto">
          <a:xfrm>
            <a:off x="228600" y="5943600"/>
            <a:ext cx="8610600" cy="685800"/>
          </a:xfrm>
          <a:prstGeom prst="rect">
            <a:avLst/>
          </a:prstGeom>
          <a:solidFill>
            <a:schemeClr val="bg1"/>
          </a:solidFill>
          <a:ln w="9525">
            <a:solidFill>
              <a:schemeClr val="bg1"/>
            </a:solidFill>
            <a:miter lim="800000"/>
            <a:headEnd/>
            <a:tailEnd/>
          </a:ln>
        </p:spPr>
        <p:txBody>
          <a:bodyPr wrap="none" anchor="ctr"/>
          <a:lstStyle/>
          <a:p>
            <a:endParaRPr lang="hu-HU"/>
          </a:p>
        </p:txBody>
      </p:sp>
      <p:pic>
        <p:nvPicPr>
          <p:cNvPr id="36871" name="Picture 579" descr="20_10b"/>
          <p:cNvPicPr>
            <a:picLocks noChangeAspect="1" noChangeArrowheads="1"/>
          </p:cNvPicPr>
          <p:nvPr/>
        </p:nvPicPr>
        <p:blipFill>
          <a:blip r:embed="rId3" cstate="print"/>
          <a:srcRect/>
          <a:stretch>
            <a:fillRect/>
          </a:stretch>
        </p:blipFill>
        <p:spPr bwMode="auto">
          <a:xfrm>
            <a:off x="2286000" y="3600450"/>
            <a:ext cx="4343400" cy="3257550"/>
          </a:xfrm>
          <a:prstGeom prst="rect">
            <a:avLst/>
          </a:prstGeom>
          <a:noFill/>
          <a:ln w="9525">
            <a:solidFill>
              <a:schemeClr val="tx1"/>
            </a:solidFill>
            <a:miter lim="800000"/>
            <a:headEnd/>
            <a:tailEnd/>
          </a:ln>
        </p:spPr>
      </p:pic>
      <p:sp>
        <p:nvSpPr>
          <p:cNvPr id="36872" name="Line 580"/>
          <p:cNvSpPr>
            <a:spLocks noChangeShapeType="1"/>
          </p:cNvSpPr>
          <p:nvPr/>
        </p:nvSpPr>
        <p:spPr bwMode="auto">
          <a:xfrm flipH="1" flipV="1">
            <a:off x="1692275" y="5805488"/>
            <a:ext cx="792163" cy="576262"/>
          </a:xfrm>
          <a:prstGeom prst="line">
            <a:avLst/>
          </a:prstGeom>
          <a:noFill/>
          <a:ln w="9525">
            <a:solidFill>
              <a:schemeClr val="tx1"/>
            </a:solidFill>
            <a:round/>
            <a:headEnd/>
            <a:tailEnd type="triangle" w="med" len="med"/>
          </a:ln>
        </p:spPr>
        <p:txBody>
          <a:bodyPr/>
          <a:lstStyle/>
          <a:p>
            <a:endParaRPr lang="hu-HU"/>
          </a:p>
        </p:txBody>
      </p:sp>
      <p:sp>
        <p:nvSpPr>
          <p:cNvPr id="36873" name="Text Box 581"/>
          <p:cNvSpPr txBox="1">
            <a:spLocks noChangeArrowheads="1"/>
          </p:cNvSpPr>
          <p:nvPr/>
        </p:nvSpPr>
        <p:spPr bwMode="auto">
          <a:xfrm>
            <a:off x="179388" y="5473700"/>
            <a:ext cx="1255600" cy="338554"/>
          </a:xfrm>
          <a:prstGeom prst="rect">
            <a:avLst/>
          </a:prstGeom>
          <a:noFill/>
          <a:ln w="9525">
            <a:noFill/>
            <a:miter lim="800000"/>
            <a:headEnd/>
            <a:tailEnd/>
          </a:ln>
        </p:spPr>
        <p:txBody>
          <a:bodyPr wrap="none">
            <a:spAutoFit/>
          </a:bodyPr>
          <a:lstStyle/>
          <a:p>
            <a:r>
              <a:rPr lang="hu-HU" sz="1600" dirty="0">
                <a:solidFill>
                  <a:srgbClr val="800000"/>
                </a:solidFill>
                <a:latin typeface="Calibri" panose="020F0502020204030204" pitchFamily="34" charset="0"/>
              </a:rPr>
              <a:t>Koszorú erek</a:t>
            </a:r>
            <a:endParaRPr lang="en-US" sz="1600" dirty="0">
              <a:solidFill>
                <a:srgbClr val="800000"/>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140200" y="490538"/>
            <a:ext cx="4751388" cy="5876925"/>
          </a:xfrm>
          <a:prstGeom prst="rect">
            <a:avLst/>
          </a:prstGeom>
          <a:noFill/>
          <a:ln w="9525">
            <a:noFill/>
            <a:miter lim="800000"/>
            <a:headEnd/>
            <a:tailEnd/>
          </a:ln>
        </p:spPr>
      </p:pic>
      <p:pic>
        <p:nvPicPr>
          <p:cNvPr id="4099" name="Picture 6" descr="keringés"/>
          <p:cNvPicPr>
            <a:picLocks noChangeAspect="1" noChangeArrowheads="1"/>
          </p:cNvPicPr>
          <p:nvPr/>
        </p:nvPicPr>
        <p:blipFill>
          <a:blip r:embed="rId3" cstate="print"/>
          <a:srcRect/>
          <a:stretch>
            <a:fillRect/>
          </a:stretch>
        </p:blipFill>
        <p:spPr bwMode="auto">
          <a:xfrm>
            <a:off x="539750" y="620713"/>
            <a:ext cx="3476625" cy="5913437"/>
          </a:xfrm>
          <a:prstGeom prst="rect">
            <a:avLst/>
          </a:prstGeom>
          <a:noFill/>
          <a:ln w="9525">
            <a:solidFill>
              <a:schemeClr val="tx1"/>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46088" y="125413"/>
            <a:ext cx="8229600" cy="1143000"/>
          </a:xfrm>
        </p:spPr>
        <p:txBody>
          <a:bodyPr/>
          <a:lstStyle/>
          <a:p>
            <a:pPr algn="l" eaLnBrk="1" hangingPunct="1">
              <a:defRPr/>
            </a:pPr>
            <a:r>
              <a:rPr lang="hu-HU" sz="2800">
                <a:solidFill>
                  <a:srgbClr val="CC0000"/>
                </a:solidFill>
                <a:effectLst>
                  <a:outerShdw blurRad="38100" dist="38100" dir="2700000" algn="tl">
                    <a:srgbClr val="C0C0C0"/>
                  </a:outerShdw>
                </a:effectLst>
                <a:latin typeface="Calibri" panose="020F0502020204030204" pitchFamily="34" charset="0"/>
              </a:rPr>
              <a:t>Magzati keringés </a:t>
            </a:r>
          </a:p>
        </p:txBody>
      </p:sp>
      <p:sp>
        <p:nvSpPr>
          <p:cNvPr id="172035" name="Text Box 3"/>
          <p:cNvSpPr txBox="1">
            <a:spLocks noChangeArrowheads="1"/>
          </p:cNvSpPr>
          <p:nvPr/>
        </p:nvSpPr>
        <p:spPr bwMode="auto">
          <a:xfrm>
            <a:off x="468313" y="1125538"/>
            <a:ext cx="5832475" cy="3514725"/>
          </a:xfrm>
          <a:prstGeom prst="rect">
            <a:avLst/>
          </a:prstGeom>
          <a:noFill/>
          <a:ln w="9525">
            <a:noFill/>
            <a:miter lim="800000"/>
            <a:headEnd/>
            <a:tailEnd/>
          </a:ln>
          <a:effectLst/>
        </p:spPr>
        <p:txBody>
          <a:bodyPr>
            <a:spAutoFit/>
          </a:bodyPr>
          <a:lstStyle/>
          <a:p>
            <a:pPr marL="342900" indent="-342900">
              <a:defRPr/>
            </a:pPr>
            <a:r>
              <a:rPr lang="hu-HU" sz="1600" b="1" u="sng">
                <a:solidFill>
                  <a:srgbClr val="800000"/>
                </a:solidFill>
                <a:effectLst>
                  <a:outerShdw blurRad="38100" dist="38100" dir="2700000" algn="tl">
                    <a:srgbClr val="C0C0C0"/>
                  </a:outerShdw>
                </a:effectLst>
                <a:latin typeface="Calibri" panose="020F0502020204030204" pitchFamily="34" charset="0"/>
              </a:rPr>
              <a:t>Jellegzetességei:</a:t>
            </a:r>
          </a:p>
          <a:p>
            <a:pPr marL="342900" indent="-342900">
              <a:defRPr/>
            </a:pPr>
            <a:endParaRPr lang="hu-HU" sz="1600" b="1" u="sng">
              <a:solidFill>
                <a:srgbClr val="800000"/>
              </a:solidFill>
              <a:effectLst>
                <a:outerShdw blurRad="38100" dist="38100" dir="2700000" algn="tl">
                  <a:srgbClr val="C0C0C0"/>
                </a:outerShdw>
              </a:effectLst>
              <a:latin typeface="Calibri" panose="020F0502020204030204" pitchFamily="34" charset="0"/>
            </a:endParaRPr>
          </a:p>
          <a:p>
            <a:pPr marL="342900" indent="-342900">
              <a:defRPr/>
            </a:pPr>
            <a:r>
              <a:rPr lang="hu-HU" sz="1600">
                <a:solidFill>
                  <a:srgbClr val="800000"/>
                </a:solidFill>
                <a:effectLst>
                  <a:outerShdw blurRad="38100" dist="38100" dir="2700000" algn="tl">
                    <a:srgbClr val="C0C0C0"/>
                  </a:outerShdw>
                </a:effectLst>
                <a:latin typeface="Calibri" panose="020F0502020204030204" pitchFamily="34" charset="0"/>
              </a:rPr>
              <a:t>!A tüdőben nincs légcsere! </a:t>
            </a:r>
          </a:p>
          <a:p>
            <a:pPr marL="342900" indent="-342900">
              <a:defRPr/>
            </a:pPr>
            <a:endParaRPr lang="hu-HU" sz="1600" b="1" u="sng">
              <a:solidFill>
                <a:srgbClr val="800000"/>
              </a:solidFill>
              <a:effectLst>
                <a:outerShdw blurRad="38100" dist="38100" dir="2700000" algn="tl">
                  <a:srgbClr val="C0C0C0"/>
                </a:outerShdw>
              </a:effectLst>
              <a:latin typeface="Calibri" panose="020F0502020204030204" pitchFamily="34" charset="0"/>
            </a:endParaRP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1. PLACENTA</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2. KÖLDÖKEREK</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	1 db véna, 2 darab arteria</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3. Shunt a v. umbilicalis és a v. cava inferior között:</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	DUCTUS VENOSUS</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4. Shunt a szívben:</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	FORAMEN OVALE</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5. Shunt az aorta és az a. pulmonalis között:</a:t>
            </a:r>
          </a:p>
          <a:p>
            <a:pPr marL="342900" indent="-342900">
              <a:defRPr/>
            </a:pPr>
            <a:r>
              <a:rPr lang="hu-HU" sz="1600" b="1">
                <a:solidFill>
                  <a:srgbClr val="800000"/>
                </a:solidFill>
                <a:effectLst>
                  <a:outerShdw blurRad="38100" dist="38100" dir="2700000" algn="tl">
                    <a:srgbClr val="C0C0C0"/>
                  </a:outerShdw>
                </a:effectLst>
                <a:latin typeface="Calibri" panose="020F0502020204030204" pitchFamily="34" charset="0"/>
              </a:rPr>
              <a:t>	DUCTUS ARTERIOSUS BOTALLI</a:t>
            </a:r>
          </a:p>
          <a:p>
            <a:pPr marL="342900" indent="-342900">
              <a:defRPr/>
            </a:pPr>
            <a:endParaRPr lang="hu-HU" sz="1600" b="1">
              <a:solidFill>
                <a:srgbClr val="800000"/>
              </a:solidFill>
              <a:effectLst>
                <a:outerShdw blurRad="38100" dist="38100" dir="2700000" algn="tl">
                  <a:srgbClr val="C0C0C0"/>
                </a:outerShdw>
              </a:effectLst>
              <a:latin typeface="Calibri" panose="020F0502020204030204" pitchFamily="34" charset="0"/>
            </a:endParaRPr>
          </a:p>
        </p:txBody>
      </p:sp>
      <p:sp>
        <p:nvSpPr>
          <p:cNvPr id="172036" name="Text Box 4"/>
          <p:cNvSpPr txBox="1">
            <a:spLocks noChangeArrowheads="1"/>
          </p:cNvSpPr>
          <p:nvPr/>
        </p:nvSpPr>
        <p:spPr bwMode="auto">
          <a:xfrm>
            <a:off x="466725" y="4641850"/>
            <a:ext cx="8208963" cy="1739900"/>
          </a:xfrm>
          <a:prstGeom prst="rect">
            <a:avLst/>
          </a:prstGeom>
          <a:noFill/>
          <a:ln w="9525">
            <a:noFill/>
            <a:miter lim="800000"/>
            <a:headEnd/>
            <a:tailEnd/>
          </a:ln>
          <a:effectLst/>
        </p:spPr>
        <p:txBody>
          <a:bodyPr>
            <a:spAutoFit/>
          </a:bodyPr>
          <a:lstStyle/>
          <a:p>
            <a:pPr>
              <a:defRPr/>
            </a:pPr>
            <a:r>
              <a:rPr lang="hu-HU" sz="1800" u="sng">
                <a:solidFill>
                  <a:srgbClr val="800000"/>
                </a:solidFill>
                <a:effectLst>
                  <a:outerShdw blurRad="38100" dist="38100" dir="2700000" algn="tl">
                    <a:srgbClr val="C0C0C0"/>
                  </a:outerShdw>
                </a:effectLst>
                <a:latin typeface="Calibri" panose="020F0502020204030204" pitchFamily="34" charset="0"/>
              </a:rPr>
              <a:t>Születés után</a:t>
            </a:r>
            <a:r>
              <a:rPr lang="hu-HU" sz="1800">
                <a:solidFill>
                  <a:srgbClr val="800000"/>
                </a:solidFill>
                <a:effectLst>
                  <a:outerShdw blurRad="38100" dist="38100" dir="2700000" algn="tl">
                    <a:srgbClr val="C0C0C0"/>
                  </a:outerShdw>
                </a:effectLst>
                <a:latin typeface="Calibri" panose="020F0502020204030204" pitchFamily="34" charset="0"/>
              </a:rPr>
              <a:t> eltűnnek, maradványaik felfedezhetők:</a:t>
            </a:r>
          </a:p>
          <a:p>
            <a:pPr>
              <a:buFontTx/>
              <a:buChar char="•"/>
              <a:defRPr/>
            </a:pPr>
            <a:r>
              <a:rPr lang="hu-HU" sz="1800">
                <a:solidFill>
                  <a:srgbClr val="800000"/>
                </a:solidFill>
                <a:effectLst>
                  <a:outerShdw blurRad="38100" dist="38100" dir="2700000" algn="tl">
                    <a:srgbClr val="C0C0C0"/>
                  </a:outerShdw>
                </a:effectLst>
                <a:latin typeface="Calibri" panose="020F0502020204030204" pitchFamily="34" charset="0"/>
              </a:rPr>
              <a:t>Köldökvéna - a hasfaltól májhoz futó páratlan szalag szabad széle</a:t>
            </a:r>
          </a:p>
          <a:p>
            <a:pPr>
              <a:buFontTx/>
              <a:buChar char="•"/>
              <a:defRPr/>
            </a:pPr>
            <a:r>
              <a:rPr lang="hu-HU" sz="1800">
                <a:solidFill>
                  <a:srgbClr val="800000"/>
                </a:solidFill>
                <a:effectLst>
                  <a:outerShdw blurRad="38100" dist="38100" dir="2700000" algn="tl">
                    <a:srgbClr val="C0C0C0"/>
                  </a:outerShdw>
                </a:effectLst>
                <a:latin typeface="Calibri" panose="020F0502020204030204" pitchFamily="34" charset="0"/>
              </a:rPr>
              <a:t>Köldökarteriák - maradványai a húgyhólyag ellátásában vesznek részt</a:t>
            </a:r>
          </a:p>
          <a:p>
            <a:pPr>
              <a:buFontTx/>
              <a:buChar char="•"/>
              <a:defRPr/>
            </a:pPr>
            <a:r>
              <a:rPr lang="hu-HU" sz="1800">
                <a:solidFill>
                  <a:srgbClr val="800000"/>
                </a:solidFill>
                <a:effectLst>
                  <a:outerShdw blurRad="38100" dist="38100" dir="2700000" algn="tl">
                    <a:srgbClr val="C0C0C0"/>
                  </a:outerShdw>
                </a:effectLst>
                <a:latin typeface="Calibri" panose="020F0502020204030204" pitchFamily="34" charset="0"/>
              </a:rPr>
              <a:t>Ductus venosus - szalagos maradvány a máj alsó, zsigeri felszínén</a:t>
            </a:r>
          </a:p>
          <a:p>
            <a:pPr>
              <a:buFontTx/>
              <a:buChar char="•"/>
              <a:defRPr/>
            </a:pPr>
            <a:r>
              <a:rPr lang="hu-HU" sz="1800">
                <a:solidFill>
                  <a:srgbClr val="800000"/>
                </a:solidFill>
                <a:effectLst>
                  <a:outerShdw blurRad="38100" dist="38100" dir="2700000" algn="tl">
                    <a:srgbClr val="C0C0C0"/>
                  </a:outerShdw>
                </a:effectLst>
                <a:latin typeface="Calibri" panose="020F0502020204030204" pitchFamily="34" charset="0"/>
              </a:rPr>
              <a:t>Foramen ovale - fossa ovalis</a:t>
            </a:r>
          </a:p>
          <a:p>
            <a:pPr>
              <a:buFontTx/>
              <a:buChar char="•"/>
              <a:defRPr/>
            </a:pPr>
            <a:r>
              <a:rPr lang="hu-HU" sz="1800">
                <a:solidFill>
                  <a:srgbClr val="800000"/>
                </a:solidFill>
                <a:effectLst>
                  <a:outerShdw blurRad="38100" dist="38100" dir="2700000" algn="tl">
                    <a:srgbClr val="C0C0C0"/>
                  </a:outerShdw>
                </a:effectLst>
                <a:latin typeface="Calibri" panose="020F0502020204030204" pitchFamily="34" charset="0"/>
              </a:rPr>
              <a:t>Ductus arteriosus - kötőszövetes köteg az aorta és a jobb a. pulmonalis között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agzatikeringés2"/>
          <p:cNvPicPr>
            <a:picLocks noChangeAspect="1" noChangeArrowheads="1"/>
          </p:cNvPicPr>
          <p:nvPr/>
        </p:nvPicPr>
        <p:blipFill>
          <a:blip r:embed="rId2" cstate="print"/>
          <a:srcRect/>
          <a:stretch>
            <a:fillRect/>
          </a:stretch>
        </p:blipFill>
        <p:spPr bwMode="auto">
          <a:xfrm>
            <a:off x="4786313" y="1485900"/>
            <a:ext cx="4167187" cy="5183188"/>
          </a:xfrm>
          <a:prstGeom prst="rect">
            <a:avLst/>
          </a:prstGeom>
          <a:noFill/>
          <a:ln w="9525">
            <a:noFill/>
            <a:miter lim="800000"/>
            <a:headEnd/>
            <a:tailEnd/>
          </a:ln>
        </p:spPr>
      </p:pic>
      <p:pic>
        <p:nvPicPr>
          <p:cNvPr id="39939" name="Picture 3" descr="magzatikeringés3"/>
          <p:cNvPicPr>
            <a:picLocks noChangeAspect="1" noChangeArrowheads="1"/>
          </p:cNvPicPr>
          <p:nvPr/>
        </p:nvPicPr>
        <p:blipFill>
          <a:blip r:embed="rId3" cstate="print"/>
          <a:srcRect/>
          <a:stretch>
            <a:fillRect/>
          </a:stretch>
        </p:blipFill>
        <p:spPr bwMode="auto">
          <a:xfrm>
            <a:off x="322263" y="1485900"/>
            <a:ext cx="4167187" cy="5181600"/>
          </a:xfrm>
          <a:prstGeom prst="rect">
            <a:avLst/>
          </a:prstGeom>
          <a:noFill/>
          <a:ln w="9525">
            <a:noFill/>
            <a:miter lim="800000"/>
            <a:headEnd/>
            <a:tailEnd/>
          </a:ln>
        </p:spPr>
      </p:pic>
      <p:sp>
        <p:nvSpPr>
          <p:cNvPr id="163844" name="Rectangle 4"/>
          <p:cNvSpPr>
            <a:spLocks noGrp="1" noChangeArrowheads="1"/>
          </p:cNvSpPr>
          <p:nvPr>
            <p:ph type="title"/>
          </p:nvPr>
        </p:nvSpPr>
        <p:spPr>
          <a:xfrm>
            <a:off x="446088" y="115888"/>
            <a:ext cx="8229600" cy="1143000"/>
          </a:xfrm>
        </p:spPr>
        <p:txBody>
          <a:bodyPr/>
          <a:lstStyle/>
          <a:p>
            <a:pPr eaLnBrk="1" hangingPunct="1">
              <a:defRPr/>
            </a:pPr>
            <a:r>
              <a:rPr lang="hu-HU" sz="2800" dirty="0">
                <a:solidFill>
                  <a:srgbClr val="CC0000"/>
                </a:solidFill>
                <a:effectLst>
                  <a:outerShdw blurRad="38100" dist="38100" dir="2700000" algn="tl">
                    <a:srgbClr val="C0C0C0"/>
                  </a:outerShdw>
                </a:effectLst>
                <a:latin typeface="Calibri" panose="020F0502020204030204" pitchFamily="34" charset="0"/>
              </a:rPr>
              <a:t>Magzati keringés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447800" y="223838"/>
            <a:ext cx="6235700" cy="648176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619250" y="2133600"/>
            <a:ext cx="6340475" cy="3836988"/>
          </a:xfrm>
          <a:prstGeom prst="rect">
            <a:avLst/>
          </a:prstGeom>
          <a:noFill/>
          <a:ln w="9525">
            <a:noFill/>
            <a:miter lim="800000"/>
            <a:headEnd/>
            <a:tailEnd/>
          </a:ln>
        </p:spPr>
      </p:pic>
      <p:sp>
        <p:nvSpPr>
          <p:cNvPr id="41987" name="Rectangle 3"/>
          <p:cNvSpPr>
            <a:spLocks noChangeArrowheads="1"/>
          </p:cNvSpPr>
          <p:nvPr/>
        </p:nvSpPr>
        <p:spPr bwMode="auto">
          <a:xfrm>
            <a:off x="457200" y="188913"/>
            <a:ext cx="8229600" cy="1143000"/>
          </a:xfrm>
          <a:prstGeom prst="rect">
            <a:avLst/>
          </a:prstGeom>
          <a:noFill/>
          <a:ln w="9525">
            <a:noFill/>
            <a:miter lim="800000"/>
            <a:headEnd/>
            <a:tailEnd/>
          </a:ln>
        </p:spPr>
        <p:txBody>
          <a:bodyPr anchor="ctr"/>
          <a:lstStyle/>
          <a:p>
            <a:pPr algn="ctr"/>
            <a:r>
              <a:rPr lang="hu-HU" sz="3200" dirty="0">
                <a:solidFill>
                  <a:srgbClr val="CC0000"/>
                </a:solidFill>
                <a:effectLst>
                  <a:outerShdw blurRad="38100" dist="38100" dir="2700000" algn="tl">
                    <a:srgbClr val="000000">
                      <a:alpha val="43137"/>
                    </a:srgbClr>
                  </a:outerShdw>
                </a:effectLst>
                <a:latin typeface="Calibri" panose="020F0502020204030204" pitchFamily="34" charset="0"/>
              </a:rPr>
              <a:t>Az érrendszer felépítése</a:t>
            </a:r>
            <a:endParaRPr lang="en-US" sz="3200" dirty="0">
              <a:solidFill>
                <a:srgbClr val="CC0000"/>
              </a:solidFill>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26988"/>
            <a:ext cx="8229600" cy="1143001"/>
          </a:xfrm>
        </p:spPr>
        <p:txBody>
          <a:bodyPr/>
          <a:lstStyle/>
          <a:p>
            <a:pPr eaLnBrk="1" hangingPunct="1">
              <a:defRPr/>
            </a:pPr>
            <a:r>
              <a:rPr lang="hu-HU" sz="2400" dirty="0">
                <a:solidFill>
                  <a:srgbClr val="C00000"/>
                </a:solidFill>
                <a:effectLst>
                  <a:outerShdw blurRad="38100" dist="38100" dir="2700000" algn="tl">
                    <a:srgbClr val="C0C0C0"/>
                  </a:outerShdw>
                </a:effectLst>
                <a:latin typeface="Calibri" panose="020F0502020204030204" pitchFamily="34" charset="0"/>
              </a:rPr>
              <a:t>A keringési rendszer szövettana</a:t>
            </a:r>
          </a:p>
        </p:txBody>
      </p:sp>
      <p:pic>
        <p:nvPicPr>
          <p:cNvPr id="43011" name="Picture 3" descr="art nyelv 10xLUKATS"/>
          <p:cNvPicPr>
            <a:picLocks noGrp="1" noChangeAspect="1" noChangeArrowheads="1"/>
          </p:cNvPicPr>
          <p:nvPr>
            <p:ph sz="half" idx="1"/>
          </p:nvPr>
        </p:nvPicPr>
        <p:blipFill>
          <a:blip r:embed="rId2" cstate="print"/>
          <a:srcRect/>
          <a:stretch>
            <a:fillRect/>
          </a:stretch>
        </p:blipFill>
        <p:spPr>
          <a:xfrm>
            <a:off x="360363" y="1135063"/>
            <a:ext cx="4716462" cy="3517900"/>
          </a:xfrm>
          <a:noFill/>
          <a:ln w="28575">
            <a:solidFill>
              <a:schemeClr val="tx1"/>
            </a:solidFill>
          </a:ln>
        </p:spPr>
      </p:pic>
      <p:pic>
        <p:nvPicPr>
          <p:cNvPr id="43012" name="Picture 4" descr="arteriola 20xLUKATS"/>
          <p:cNvPicPr>
            <a:picLocks noGrp="1" noChangeAspect="1" noChangeArrowheads="1"/>
          </p:cNvPicPr>
          <p:nvPr>
            <p:ph sz="quarter" idx="2"/>
          </p:nvPr>
        </p:nvPicPr>
        <p:blipFill>
          <a:blip r:embed="rId3" cstate="print"/>
          <a:srcRect/>
          <a:stretch>
            <a:fillRect/>
          </a:stretch>
        </p:blipFill>
        <p:spPr>
          <a:xfrm>
            <a:off x="1619250" y="4424363"/>
            <a:ext cx="2951163" cy="2317750"/>
          </a:xfrm>
          <a:noFill/>
          <a:ln w="28575">
            <a:solidFill>
              <a:schemeClr val="tx1"/>
            </a:solidFill>
          </a:ln>
        </p:spPr>
      </p:pic>
      <p:sp>
        <p:nvSpPr>
          <p:cNvPr id="171013" name="Text Box 5"/>
          <p:cNvSpPr txBox="1">
            <a:spLocks noChangeArrowheads="1"/>
          </p:cNvSpPr>
          <p:nvPr/>
        </p:nvSpPr>
        <p:spPr bwMode="auto">
          <a:xfrm>
            <a:off x="5148263" y="1125538"/>
            <a:ext cx="3313112" cy="2047875"/>
          </a:xfrm>
          <a:prstGeom prst="rect">
            <a:avLst/>
          </a:prstGeom>
          <a:noFill/>
          <a:ln w="9525">
            <a:noFill/>
            <a:miter lim="800000"/>
            <a:headEnd/>
            <a:tailEnd/>
          </a:ln>
          <a:effectLst/>
        </p:spPr>
        <p:txBody>
          <a:bodyPr>
            <a:spAutoFit/>
          </a:bodyPr>
          <a:lstStyle/>
          <a:p>
            <a:pPr>
              <a:buFontTx/>
              <a:buChar char="•"/>
              <a:defRPr/>
            </a:pPr>
            <a:r>
              <a:rPr lang="hu-HU" sz="1600" dirty="0" err="1">
                <a:solidFill>
                  <a:srgbClr val="C00000"/>
                </a:solidFill>
                <a:effectLst>
                  <a:outerShdw blurRad="38100" dist="38100" dir="2700000" algn="tl">
                    <a:srgbClr val="C0C0C0"/>
                  </a:outerShdw>
                </a:effectLst>
                <a:latin typeface="Calibri" panose="020F0502020204030204" pitchFamily="34" charset="0"/>
              </a:rPr>
              <a:t>Tunica</a:t>
            </a:r>
            <a:r>
              <a:rPr lang="hu-HU" sz="1600" dirty="0">
                <a:solidFill>
                  <a:srgbClr val="C00000"/>
                </a:solidFill>
                <a:effectLst>
                  <a:outerShdw blurRad="38100" dist="38100" dir="2700000" algn="tl">
                    <a:srgbClr val="C0C0C0"/>
                  </a:outerShdw>
                </a:effectLst>
                <a:latin typeface="Calibri" panose="020F0502020204030204" pitchFamily="34" charset="0"/>
              </a:rPr>
              <a:t> </a:t>
            </a:r>
            <a:r>
              <a:rPr lang="hu-HU" sz="1600" dirty="0" err="1">
                <a:solidFill>
                  <a:srgbClr val="C00000"/>
                </a:solidFill>
                <a:effectLst>
                  <a:outerShdw blurRad="38100" dist="38100" dir="2700000" algn="tl">
                    <a:srgbClr val="C0C0C0"/>
                  </a:outerShdw>
                </a:effectLst>
                <a:latin typeface="Calibri" panose="020F0502020204030204" pitchFamily="34" charset="0"/>
              </a:rPr>
              <a:t>intima</a:t>
            </a:r>
            <a:r>
              <a:rPr lang="hu-HU" sz="1600" dirty="0">
                <a:solidFill>
                  <a:srgbClr val="C00000"/>
                </a:solidFill>
                <a:effectLst>
                  <a:outerShdw blurRad="38100" dist="38100" dir="2700000" algn="tl">
                    <a:srgbClr val="C0C0C0"/>
                  </a:outerShdw>
                </a:effectLst>
                <a:latin typeface="Calibri" panose="020F0502020204030204" pitchFamily="34" charset="0"/>
              </a:rPr>
              <a:t>: </a:t>
            </a:r>
          </a:p>
          <a:p>
            <a:pPr>
              <a:defRPr/>
            </a:pPr>
            <a:r>
              <a:rPr lang="hu-HU" sz="1600" dirty="0">
                <a:solidFill>
                  <a:srgbClr val="C00000"/>
                </a:solidFill>
                <a:effectLst>
                  <a:outerShdw blurRad="38100" dist="38100" dir="2700000" algn="tl">
                    <a:srgbClr val="C0C0C0"/>
                  </a:outerShdw>
                </a:effectLst>
                <a:latin typeface="Calibri" panose="020F0502020204030204" pitchFamily="34" charset="0"/>
              </a:rPr>
              <a:t>	</a:t>
            </a:r>
            <a:r>
              <a:rPr lang="hu-HU" sz="1600" dirty="0" err="1">
                <a:solidFill>
                  <a:srgbClr val="C00000"/>
                </a:solidFill>
                <a:effectLst>
                  <a:outerShdw blurRad="38100" dist="38100" dir="2700000" algn="tl">
                    <a:srgbClr val="C0C0C0"/>
                  </a:outerShdw>
                </a:effectLst>
                <a:latin typeface="Calibri" panose="020F0502020204030204" pitchFamily="34" charset="0"/>
              </a:rPr>
              <a:t>endothelsejtek</a:t>
            </a:r>
            <a:endParaRPr lang="hu-HU" sz="1600" dirty="0">
              <a:solidFill>
                <a:srgbClr val="C00000"/>
              </a:solidFill>
              <a:effectLst>
                <a:outerShdw blurRad="38100" dist="38100" dir="2700000" algn="tl">
                  <a:srgbClr val="C0C0C0"/>
                </a:outerShdw>
              </a:effectLst>
              <a:latin typeface="Calibri" panose="020F0502020204030204" pitchFamily="34" charset="0"/>
            </a:endParaRPr>
          </a:p>
          <a:p>
            <a:pPr>
              <a:buFontTx/>
              <a:buChar char="•"/>
              <a:defRPr/>
            </a:pPr>
            <a:r>
              <a:rPr lang="hu-HU" sz="1600" dirty="0" err="1">
                <a:solidFill>
                  <a:srgbClr val="C00000"/>
                </a:solidFill>
                <a:effectLst>
                  <a:outerShdw blurRad="38100" dist="38100" dir="2700000" algn="tl">
                    <a:srgbClr val="C0C0C0"/>
                  </a:outerShdw>
                </a:effectLst>
                <a:latin typeface="Calibri" panose="020F0502020204030204" pitchFamily="34" charset="0"/>
              </a:rPr>
              <a:t>Tunica</a:t>
            </a:r>
            <a:r>
              <a:rPr lang="hu-HU" sz="1600" dirty="0">
                <a:solidFill>
                  <a:srgbClr val="C00000"/>
                </a:solidFill>
                <a:effectLst>
                  <a:outerShdw blurRad="38100" dist="38100" dir="2700000" algn="tl">
                    <a:srgbClr val="C0C0C0"/>
                  </a:outerShdw>
                </a:effectLst>
                <a:latin typeface="Calibri" panose="020F0502020204030204" pitchFamily="34" charset="0"/>
              </a:rPr>
              <a:t> </a:t>
            </a:r>
            <a:r>
              <a:rPr lang="hu-HU" sz="1600" dirty="0" err="1">
                <a:solidFill>
                  <a:srgbClr val="C00000"/>
                </a:solidFill>
                <a:effectLst>
                  <a:outerShdw blurRad="38100" dist="38100" dir="2700000" algn="tl">
                    <a:srgbClr val="C0C0C0"/>
                  </a:outerShdw>
                </a:effectLst>
                <a:latin typeface="Calibri" panose="020F0502020204030204" pitchFamily="34" charset="0"/>
              </a:rPr>
              <a:t>media</a:t>
            </a:r>
            <a:r>
              <a:rPr lang="hu-HU" sz="1600" dirty="0">
                <a:solidFill>
                  <a:srgbClr val="C00000"/>
                </a:solidFill>
                <a:effectLst>
                  <a:outerShdw blurRad="38100" dist="38100" dir="2700000" algn="tl">
                    <a:srgbClr val="C0C0C0"/>
                  </a:outerShdw>
                </a:effectLst>
                <a:latin typeface="Calibri" panose="020F0502020204030204" pitchFamily="34" charset="0"/>
              </a:rPr>
              <a:t>: </a:t>
            </a:r>
          </a:p>
          <a:p>
            <a:pPr>
              <a:defRPr/>
            </a:pPr>
            <a:r>
              <a:rPr lang="hu-HU" sz="1600" dirty="0">
                <a:solidFill>
                  <a:srgbClr val="C00000"/>
                </a:solidFill>
                <a:effectLst>
                  <a:outerShdw blurRad="38100" dist="38100" dir="2700000" algn="tl">
                    <a:srgbClr val="C0C0C0"/>
                  </a:outerShdw>
                </a:effectLst>
                <a:latin typeface="Calibri" panose="020F0502020204030204" pitchFamily="34" charset="0"/>
              </a:rPr>
              <a:t>	rugalmas rostok	</a:t>
            </a:r>
            <a:r>
              <a:rPr lang="hu-HU" sz="1600" dirty="0" err="1">
                <a:solidFill>
                  <a:srgbClr val="C00000"/>
                </a:solidFill>
                <a:effectLst>
                  <a:outerShdw blurRad="38100" dist="38100" dir="2700000" algn="tl">
                    <a:srgbClr val="C0C0C0"/>
                  </a:outerShdw>
                </a:effectLst>
                <a:latin typeface="Calibri" panose="020F0502020204030204" pitchFamily="34" charset="0"/>
              </a:rPr>
              <a:t>simaizomsejtek</a:t>
            </a:r>
            <a:endParaRPr lang="hu-HU" sz="1600" dirty="0">
              <a:solidFill>
                <a:srgbClr val="C00000"/>
              </a:solidFill>
              <a:effectLst>
                <a:outerShdw blurRad="38100" dist="38100" dir="2700000" algn="tl">
                  <a:srgbClr val="C0C0C0"/>
                </a:outerShdw>
              </a:effectLst>
              <a:latin typeface="Calibri" panose="020F0502020204030204" pitchFamily="34" charset="0"/>
            </a:endParaRPr>
          </a:p>
          <a:p>
            <a:pPr>
              <a:buFontTx/>
              <a:buChar char="•"/>
              <a:defRPr/>
            </a:pPr>
            <a:r>
              <a:rPr lang="hu-HU" sz="1600" dirty="0" err="1">
                <a:solidFill>
                  <a:srgbClr val="C00000"/>
                </a:solidFill>
                <a:effectLst>
                  <a:outerShdw blurRad="38100" dist="38100" dir="2700000" algn="tl">
                    <a:srgbClr val="C0C0C0"/>
                  </a:outerShdw>
                </a:effectLst>
                <a:latin typeface="Calibri" panose="020F0502020204030204" pitchFamily="34" charset="0"/>
              </a:rPr>
              <a:t>Tunica</a:t>
            </a:r>
            <a:r>
              <a:rPr lang="hu-HU" sz="1600" dirty="0">
                <a:solidFill>
                  <a:srgbClr val="C00000"/>
                </a:solidFill>
                <a:effectLst>
                  <a:outerShdw blurRad="38100" dist="38100" dir="2700000" algn="tl">
                    <a:srgbClr val="C0C0C0"/>
                  </a:outerShdw>
                </a:effectLst>
                <a:latin typeface="Calibri" panose="020F0502020204030204" pitchFamily="34" charset="0"/>
              </a:rPr>
              <a:t> </a:t>
            </a:r>
            <a:r>
              <a:rPr lang="hu-HU" sz="1600" dirty="0" err="1">
                <a:solidFill>
                  <a:srgbClr val="C00000"/>
                </a:solidFill>
                <a:effectLst>
                  <a:outerShdw blurRad="38100" dist="38100" dir="2700000" algn="tl">
                    <a:srgbClr val="C0C0C0"/>
                  </a:outerShdw>
                </a:effectLst>
                <a:latin typeface="Calibri" panose="020F0502020204030204" pitchFamily="34" charset="0"/>
              </a:rPr>
              <a:t>adventitia</a:t>
            </a:r>
            <a:r>
              <a:rPr lang="hu-HU" sz="1600" dirty="0">
                <a:solidFill>
                  <a:srgbClr val="C00000"/>
                </a:solidFill>
                <a:effectLst>
                  <a:outerShdw blurRad="38100" dist="38100" dir="2700000" algn="tl">
                    <a:srgbClr val="C0C0C0"/>
                  </a:outerShdw>
                </a:effectLst>
                <a:latin typeface="Calibri" panose="020F0502020204030204" pitchFamily="34" charset="0"/>
              </a:rPr>
              <a:t>: </a:t>
            </a:r>
          </a:p>
          <a:p>
            <a:pPr>
              <a:defRPr/>
            </a:pPr>
            <a:r>
              <a:rPr lang="hu-HU" sz="1600" dirty="0">
                <a:solidFill>
                  <a:srgbClr val="C00000"/>
                </a:solidFill>
                <a:effectLst>
                  <a:outerShdw blurRad="38100" dist="38100" dir="2700000" algn="tl">
                    <a:srgbClr val="C0C0C0"/>
                  </a:outerShdw>
                </a:effectLst>
                <a:latin typeface="Calibri" panose="020F0502020204030204" pitchFamily="34" charset="0"/>
              </a:rPr>
              <a:t>	laza kötőszövet</a:t>
            </a:r>
          </a:p>
          <a:p>
            <a:pPr>
              <a:defRPr/>
            </a:pPr>
            <a:r>
              <a:rPr lang="hu-HU" sz="1600" dirty="0">
                <a:solidFill>
                  <a:srgbClr val="C00000"/>
                </a:solidFill>
                <a:effectLst>
                  <a:outerShdw blurRad="38100" dist="38100" dir="2700000" algn="tl">
                    <a:srgbClr val="C0C0C0"/>
                  </a:outerShdw>
                </a:effectLst>
                <a:latin typeface="Calibri" panose="020F0502020204030204" pitchFamily="34" charset="0"/>
              </a:rPr>
              <a:t>	apró erek</a:t>
            </a:r>
          </a:p>
        </p:txBody>
      </p:sp>
      <p:sp>
        <p:nvSpPr>
          <p:cNvPr id="171014" name="Text Box 6"/>
          <p:cNvSpPr txBox="1">
            <a:spLocks noChangeArrowheads="1"/>
          </p:cNvSpPr>
          <p:nvPr/>
        </p:nvSpPr>
        <p:spPr bwMode="auto">
          <a:xfrm>
            <a:off x="250825" y="4652963"/>
            <a:ext cx="647700" cy="274637"/>
          </a:xfrm>
          <a:prstGeom prst="rect">
            <a:avLst/>
          </a:prstGeom>
          <a:noFill/>
          <a:ln w="9525">
            <a:noFill/>
            <a:miter lim="800000"/>
            <a:headEnd/>
            <a:tailEnd/>
          </a:ln>
          <a:effectLst/>
        </p:spPr>
        <p:txBody>
          <a:bodyPr wrap="none">
            <a:spAutoFit/>
          </a:bodyPr>
          <a:lstStyle/>
          <a:p>
            <a:pPr>
              <a:defRPr/>
            </a:pPr>
            <a:r>
              <a:rPr lang="hu-HU" b="1">
                <a:effectLst>
                  <a:outerShdw blurRad="38100" dist="38100" dir="2700000" algn="tl">
                    <a:srgbClr val="C0C0C0"/>
                  </a:outerShdw>
                </a:effectLst>
              </a:rPr>
              <a:t>arteria</a:t>
            </a:r>
          </a:p>
        </p:txBody>
      </p:sp>
      <p:sp>
        <p:nvSpPr>
          <p:cNvPr id="171015" name="Text Box 7"/>
          <p:cNvSpPr txBox="1">
            <a:spLocks noChangeArrowheads="1"/>
          </p:cNvSpPr>
          <p:nvPr/>
        </p:nvSpPr>
        <p:spPr bwMode="auto">
          <a:xfrm>
            <a:off x="835025" y="6538913"/>
            <a:ext cx="784225" cy="274637"/>
          </a:xfrm>
          <a:prstGeom prst="rect">
            <a:avLst/>
          </a:prstGeom>
          <a:noFill/>
          <a:ln w="9525">
            <a:noFill/>
            <a:miter lim="800000"/>
            <a:headEnd/>
            <a:tailEnd/>
          </a:ln>
          <a:effectLst/>
        </p:spPr>
        <p:txBody>
          <a:bodyPr wrap="none">
            <a:spAutoFit/>
          </a:bodyPr>
          <a:lstStyle/>
          <a:p>
            <a:pPr>
              <a:defRPr/>
            </a:pPr>
            <a:r>
              <a:rPr lang="hu-HU" b="1">
                <a:effectLst>
                  <a:outerShdw blurRad="38100" dist="38100" dir="2700000" algn="tl">
                    <a:srgbClr val="C0C0C0"/>
                  </a:outerShdw>
                </a:effectLst>
              </a:rPr>
              <a:t>arteriola</a:t>
            </a:r>
          </a:p>
        </p:txBody>
      </p:sp>
      <p:sp>
        <p:nvSpPr>
          <p:cNvPr id="171016" name="Text Box 8"/>
          <p:cNvSpPr txBox="1">
            <a:spLocks noChangeArrowheads="1"/>
          </p:cNvSpPr>
          <p:nvPr/>
        </p:nvSpPr>
        <p:spPr bwMode="auto">
          <a:xfrm>
            <a:off x="8299450" y="3213100"/>
            <a:ext cx="844550" cy="274638"/>
          </a:xfrm>
          <a:prstGeom prst="rect">
            <a:avLst/>
          </a:prstGeom>
          <a:noFill/>
          <a:ln w="9525">
            <a:noFill/>
            <a:miter lim="800000"/>
            <a:headEnd/>
            <a:tailEnd/>
          </a:ln>
          <a:effectLst/>
        </p:spPr>
        <p:txBody>
          <a:bodyPr wrap="none">
            <a:spAutoFit/>
          </a:bodyPr>
          <a:lstStyle/>
          <a:p>
            <a:pPr>
              <a:defRPr/>
            </a:pPr>
            <a:r>
              <a:rPr lang="hu-HU" b="1">
                <a:effectLst>
                  <a:outerShdw blurRad="38100" dist="38100" dir="2700000" algn="tl">
                    <a:srgbClr val="C0C0C0"/>
                  </a:outerShdw>
                </a:effectLst>
              </a:rPr>
              <a:t>kapilláris</a:t>
            </a:r>
          </a:p>
        </p:txBody>
      </p:sp>
      <p:sp>
        <p:nvSpPr>
          <p:cNvPr id="43017" name="Line 9"/>
          <p:cNvSpPr>
            <a:spLocks noChangeShapeType="1"/>
          </p:cNvSpPr>
          <p:nvPr/>
        </p:nvSpPr>
        <p:spPr bwMode="auto">
          <a:xfrm flipH="1">
            <a:off x="3492500" y="1341438"/>
            <a:ext cx="1727200" cy="1150937"/>
          </a:xfrm>
          <a:prstGeom prst="line">
            <a:avLst/>
          </a:prstGeom>
          <a:noFill/>
          <a:ln w="9525">
            <a:solidFill>
              <a:schemeClr val="tx1"/>
            </a:solidFill>
            <a:round/>
            <a:headEnd/>
            <a:tailEnd type="triangle" w="med" len="med"/>
          </a:ln>
        </p:spPr>
        <p:txBody>
          <a:bodyPr/>
          <a:lstStyle/>
          <a:p>
            <a:endParaRPr lang="hu-HU"/>
          </a:p>
        </p:txBody>
      </p:sp>
      <p:sp>
        <p:nvSpPr>
          <p:cNvPr id="43018" name="Line 10"/>
          <p:cNvSpPr>
            <a:spLocks noChangeShapeType="1"/>
          </p:cNvSpPr>
          <p:nvPr/>
        </p:nvSpPr>
        <p:spPr bwMode="auto">
          <a:xfrm flipH="1">
            <a:off x="3995738" y="1844675"/>
            <a:ext cx="1223962" cy="792163"/>
          </a:xfrm>
          <a:prstGeom prst="line">
            <a:avLst/>
          </a:prstGeom>
          <a:noFill/>
          <a:ln w="9525">
            <a:solidFill>
              <a:schemeClr val="tx1"/>
            </a:solidFill>
            <a:round/>
            <a:headEnd/>
            <a:tailEnd type="triangle" w="med" len="med"/>
          </a:ln>
        </p:spPr>
        <p:txBody>
          <a:bodyPr/>
          <a:lstStyle/>
          <a:p>
            <a:endParaRPr lang="hu-HU"/>
          </a:p>
        </p:txBody>
      </p:sp>
      <p:sp>
        <p:nvSpPr>
          <p:cNvPr id="43019" name="Line 11"/>
          <p:cNvSpPr>
            <a:spLocks noChangeShapeType="1"/>
          </p:cNvSpPr>
          <p:nvPr/>
        </p:nvSpPr>
        <p:spPr bwMode="auto">
          <a:xfrm flipH="1">
            <a:off x="4500563" y="2492375"/>
            <a:ext cx="647700" cy="431800"/>
          </a:xfrm>
          <a:prstGeom prst="line">
            <a:avLst/>
          </a:prstGeom>
          <a:noFill/>
          <a:ln w="9525">
            <a:solidFill>
              <a:schemeClr val="tx1"/>
            </a:solidFill>
            <a:round/>
            <a:headEnd/>
            <a:tailEnd type="triangle" w="med" len="med"/>
          </a:ln>
        </p:spPr>
        <p:txBody>
          <a:bodyPr/>
          <a:lstStyle/>
          <a:p>
            <a:endParaRPr lang="hu-HU"/>
          </a:p>
        </p:txBody>
      </p:sp>
      <p:pic>
        <p:nvPicPr>
          <p:cNvPr id="43020" name="Picture 12" descr="nyirokcsomo hizosejt 60x 2 kicsi"/>
          <p:cNvPicPr>
            <a:picLocks noChangeAspect="1" noChangeArrowheads="1"/>
          </p:cNvPicPr>
          <p:nvPr/>
        </p:nvPicPr>
        <p:blipFill>
          <a:blip r:embed="rId4" cstate="print">
            <a:lum bright="8000"/>
          </a:blip>
          <a:srcRect/>
          <a:stretch>
            <a:fillRect/>
          </a:stretch>
        </p:blipFill>
        <p:spPr bwMode="auto">
          <a:xfrm>
            <a:off x="4716463" y="3500438"/>
            <a:ext cx="4322762" cy="3230562"/>
          </a:xfrm>
          <a:prstGeom prst="rect">
            <a:avLst/>
          </a:prstGeom>
          <a:noFill/>
          <a:ln w="38100">
            <a:solidFill>
              <a:schemeClr val="tx1"/>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eart_shaped_forest.jpg]"/>
          <p:cNvPicPr>
            <a:picLocks noChangeAspect="1" noChangeArrowheads="1"/>
          </p:cNvPicPr>
          <p:nvPr/>
        </p:nvPicPr>
        <p:blipFill>
          <a:blip r:embed="rId2" cstate="print"/>
          <a:srcRect/>
          <a:stretch>
            <a:fillRect/>
          </a:stretch>
        </p:blipFill>
        <p:spPr bwMode="auto">
          <a:xfrm>
            <a:off x="798513" y="798513"/>
            <a:ext cx="7445375" cy="5583237"/>
          </a:xfrm>
          <a:prstGeom prst="rect">
            <a:avLst/>
          </a:prstGeom>
          <a:noFill/>
          <a:ln w="9525">
            <a:noFill/>
            <a:miter lim="800000"/>
            <a:headEnd/>
            <a:tailEnd/>
          </a:ln>
        </p:spPr>
      </p:pic>
      <p:sp>
        <p:nvSpPr>
          <p:cNvPr id="46083" name="Text Box 3"/>
          <p:cNvSpPr txBox="1">
            <a:spLocks noChangeArrowheads="1"/>
          </p:cNvSpPr>
          <p:nvPr/>
        </p:nvSpPr>
        <p:spPr bwMode="auto">
          <a:xfrm>
            <a:off x="4067944" y="1126814"/>
            <a:ext cx="3574825" cy="523220"/>
          </a:xfrm>
          <a:prstGeom prst="rect">
            <a:avLst/>
          </a:prstGeom>
          <a:noFill/>
          <a:ln w="9525">
            <a:noFill/>
            <a:miter lim="800000"/>
            <a:headEnd/>
            <a:tailEnd/>
          </a:ln>
        </p:spPr>
        <p:txBody>
          <a:bodyPr wrap="none">
            <a:spAutoFit/>
          </a:bodyPr>
          <a:lstStyle/>
          <a:p>
            <a:r>
              <a:rPr lang="hu-HU" sz="2800" b="1" dirty="0">
                <a:solidFill>
                  <a:srgbClr val="FFFFFF"/>
                </a:solidFill>
                <a:latin typeface="Calibri" panose="020F0502020204030204" pitchFamily="34" charset="0"/>
              </a:rPr>
              <a:t>Köszönöm a figyelmet!</a:t>
            </a:r>
            <a:endParaRPr lang="en-US" sz="2800" b="1" dirty="0">
              <a:solidFill>
                <a:srgbClr val="FFFFFF"/>
              </a:solidFill>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Text Box 6"/>
          <p:cNvSpPr txBox="1">
            <a:spLocks noChangeArrowheads="1"/>
          </p:cNvSpPr>
          <p:nvPr/>
        </p:nvSpPr>
        <p:spPr bwMode="auto">
          <a:xfrm>
            <a:off x="323850" y="2565400"/>
            <a:ext cx="7432675" cy="3662541"/>
          </a:xfrm>
          <a:prstGeom prst="rect">
            <a:avLst/>
          </a:prstGeom>
          <a:noFill/>
          <a:ln w="9525">
            <a:noFill/>
            <a:miter lim="800000"/>
            <a:headEnd/>
            <a:tailEnd/>
          </a:ln>
          <a:effectLst/>
        </p:spPr>
        <p:txBody>
          <a:bodyPr>
            <a:spAutoFit/>
          </a:bodyPr>
          <a:lstStyle/>
          <a:p>
            <a:pPr>
              <a:defRPr/>
            </a:pPr>
            <a:r>
              <a:rPr lang="hu-HU" sz="1600" dirty="0">
                <a:effectLst>
                  <a:outerShdw blurRad="38100" dist="38100" dir="2700000" algn="tl">
                    <a:srgbClr val="C0C0C0"/>
                  </a:outerShdw>
                </a:effectLst>
                <a:latin typeface="Calibri" panose="020F0502020204030204" pitchFamily="34" charset="0"/>
              </a:rPr>
              <a:t>Forrás:</a:t>
            </a:r>
          </a:p>
          <a:p>
            <a:pPr>
              <a:defRPr/>
            </a:pPr>
            <a:r>
              <a:rPr lang="hu-HU" sz="1600" dirty="0" err="1">
                <a:effectLst>
                  <a:outerShdw blurRad="38100" dist="38100" dir="2700000" algn="tl">
                    <a:srgbClr val="C0C0C0"/>
                  </a:outerShdw>
                </a:effectLst>
                <a:latin typeface="Calibri" panose="020F0502020204030204" pitchFamily="34" charset="0"/>
              </a:rPr>
              <a:t>Carola</a:t>
            </a:r>
            <a:r>
              <a:rPr lang="hu-HU" sz="1600" dirty="0">
                <a:effectLst>
                  <a:outerShdw blurRad="38100" dist="38100" dir="2700000" algn="tl">
                    <a:srgbClr val="C0C0C0"/>
                  </a:outerShdw>
                </a:effectLst>
                <a:latin typeface="Calibri" panose="020F0502020204030204" pitchFamily="34" charset="0"/>
              </a:rPr>
              <a:t> R., Harley P.J., </a:t>
            </a:r>
            <a:r>
              <a:rPr lang="hu-HU" sz="1600" dirty="0" err="1">
                <a:effectLst>
                  <a:outerShdw blurRad="38100" dist="38100" dir="2700000" algn="tl">
                    <a:srgbClr val="C0C0C0"/>
                  </a:outerShdw>
                </a:effectLst>
                <a:latin typeface="Calibri" panose="020F0502020204030204" pitchFamily="34" charset="0"/>
              </a:rPr>
              <a:t>Noback</a:t>
            </a:r>
            <a:r>
              <a:rPr lang="hu-HU" sz="1600" dirty="0">
                <a:effectLst>
                  <a:outerShdw blurRad="38100" dist="38100" dir="2700000" algn="tl">
                    <a:srgbClr val="C0C0C0"/>
                  </a:outerShdw>
                </a:effectLst>
                <a:latin typeface="Calibri" panose="020F0502020204030204" pitchFamily="34" charset="0"/>
              </a:rPr>
              <a:t> R.C.: Human </a:t>
            </a:r>
            <a:r>
              <a:rPr lang="hu-HU" sz="1600" dirty="0" err="1">
                <a:effectLst>
                  <a:outerShdw blurRad="38100" dist="38100" dir="2700000" algn="tl">
                    <a:srgbClr val="C0C0C0"/>
                  </a:outerShdw>
                </a:effectLst>
                <a:latin typeface="Calibri" panose="020F0502020204030204" pitchFamily="34" charset="0"/>
              </a:rPr>
              <a:t>Anatomy</a:t>
            </a:r>
            <a:r>
              <a:rPr lang="hu-HU" sz="1600" dirty="0">
                <a:effectLst>
                  <a:outerShdw blurRad="38100" dist="38100" dir="2700000" algn="tl">
                    <a:srgbClr val="C0C0C0"/>
                  </a:outerShdw>
                </a:effectLst>
                <a:latin typeface="Calibri" panose="020F0502020204030204" pitchFamily="34" charset="0"/>
              </a:rPr>
              <a:t> and </a:t>
            </a:r>
            <a:r>
              <a:rPr lang="hu-HU" sz="1600" dirty="0" err="1">
                <a:effectLst>
                  <a:outerShdw blurRad="38100" dist="38100" dir="2700000" algn="tl">
                    <a:srgbClr val="C0C0C0"/>
                  </a:outerShdw>
                </a:effectLst>
                <a:latin typeface="Calibri" panose="020F0502020204030204" pitchFamily="34" charset="0"/>
              </a:rPr>
              <a:t>Physiology</a:t>
            </a:r>
            <a:endParaRPr lang="hu-HU" sz="1600" dirty="0">
              <a:effectLst>
                <a:outerShdw blurRad="38100" dist="38100" dir="2700000" algn="tl">
                  <a:srgbClr val="C0C0C0"/>
                </a:outerShdw>
              </a:effectLst>
              <a:latin typeface="Calibri" panose="020F0502020204030204" pitchFamily="34" charset="0"/>
            </a:endParaRPr>
          </a:p>
          <a:p>
            <a:pPr>
              <a:defRPr/>
            </a:pPr>
            <a:r>
              <a:rPr lang="hu-HU" sz="1600" dirty="0" err="1">
                <a:effectLst>
                  <a:outerShdw blurRad="38100" dist="38100" dir="2700000" algn="tl">
                    <a:srgbClr val="C0C0C0"/>
                  </a:outerShdw>
                </a:effectLst>
                <a:latin typeface="Calibri" panose="020F0502020204030204" pitchFamily="34" charset="0"/>
              </a:rPr>
              <a:t>Langman</a:t>
            </a:r>
            <a:r>
              <a:rPr lang="hu-HU" sz="1600" dirty="0">
                <a:effectLst>
                  <a:outerShdw blurRad="38100" dist="38100" dir="2700000" algn="tl">
                    <a:srgbClr val="C0C0C0"/>
                  </a:outerShdw>
                </a:effectLst>
                <a:latin typeface="Calibri" panose="020F0502020204030204" pitchFamily="34" charset="0"/>
              </a:rPr>
              <a:t>: Orvosi embriológia</a:t>
            </a:r>
          </a:p>
          <a:p>
            <a:pPr>
              <a:defRPr/>
            </a:pPr>
            <a:r>
              <a:rPr lang="hu-HU" sz="1600" dirty="0">
                <a:effectLst>
                  <a:outerShdw blurRad="38100" dist="38100" dir="2700000" algn="tl">
                    <a:srgbClr val="C0C0C0"/>
                  </a:outerShdw>
                </a:effectLst>
                <a:latin typeface="Calibri" panose="020F0502020204030204" pitchFamily="34" charset="0"/>
              </a:rPr>
              <a:t>Gilbert: </a:t>
            </a:r>
            <a:r>
              <a:rPr lang="hu-HU" sz="1600" dirty="0" err="1">
                <a:effectLst>
                  <a:outerShdw blurRad="38100" dist="38100" dir="2700000" algn="tl">
                    <a:srgbClr val="C0C0C0"/>
                  </a:outerShdw>
                </a:effectLst>
                <a:latin typeface="Calibri" panose="020F0502020204030204" pitchFamily="34" charset="0"/>
              </a:rPr>
              <a:t>Developmental</a:t>
            </a:r>
            <a:r>
              <a:rPr lang="hu-HU" sz="1600" dirty="0">
                <a:effectLst>
                  <a:outerShdw blurRad="38100" dist="38100" dir="2700000" algn="tl">
                    <a:srgbClr val="C0C0C0"/>
                  </a:outerShdw>
                </a:effectLst>
                <a:latin typeface="Calibri" panose="020F0502020204030204" pitchFamily="34" charset="0"/>
              </a:rPr>
              <a:t> </a:t>
            </a:r>
            <a:r>
              <a:rPr lang="hu-HU" sz="1600" dirty="0" err="1">
                <a:effectLst>
                  <a:outerShdw blurRad="38100" dist="38100" dir="2700000" algn="tl">
                    <a:srgbClr val="C0C0C0"/>
                  </a:outerShdw>
                </a:effectLst>
                <a:latin typeface="Calibri" panose="020F0502020204030204" pitchFamily="34" charset="0"/>
              </a:rPr>
              <a:t>Biology</a:t>
            </a:r>
            <a:endParaRPr lang="hu-HU" sz="1600" dirty="0">
              <a:effectLst>
                <a:outerShdw blurRad="38100" dist="38100" dir="2700000" algn="tl">
                  <a:srgbClr val="C0C0C0"/>
                </a:outerShdw>
              </a:effectLst>
              <a:latin typeface="Calibri" panose="020F0502020204030204" pitchFamily="34" charset="0"/>
            </a:endParaRPr>
          </a:p>
          <a:p>
            <a:pPr>
              <a:defRPr/>
            </a:pPr>
            <a:r>
              <a:rPr lang="hu-HU" sz="1600" dirty="0">
                <a:effectLst>
                  <a:outerShdw blurRad="38100" dist="38100" dir="2700000" algn="tl">
                    <a:srgbClr val="C0C0C0"/>
                  </a:outerShdw>
                </a:effectLst>
                <a:latin typeface="Calibri" panose="020F0502020204030204" pitchFamily="34" charset="0"/>
              </a:rPr>
              <a:t>Keith L. Moore: </a:t>
            </a:r>
            <a:r>
              <a:rPr lang="hu-HU" sz="1600" dirty="0" err="1">
                <a:effectLst>
                  <a:outerShdw blurRad="38100" dist="38100" dir="2700000" algn="tl">
                    <a:srgbClr val="C0C0C0"/>
                  </a:outerShdw>
                </a:effectLst>
                <a:latin typeface="Calibri" panose="020F0502020204030204" pitchFamily="34" charset="0"/>
              </a:rPr>
              <a:t>Clinically</a:t>
            </a:r>
            <a:r>
              <a:rPr lang="hu-HU" sz="1600" dirty="0">
                <a:effectLst>
                  <a:outerShdw blurRad="38100" dist="38100" dir="2700000" algn="tl">
                    <a:srgbClr val="C0C0C0"/>
                  </a:outerShdw>
                </a:effectLst>
                <a:latin typeface="Calibri" panose="020F0502020204030204" pitchFamily="34" charset="0"/>
              </a:rPr>
              <a:t> </a:t>
            </a:r>
            <a:r>
              <a:rPr lang="hu-HU" sz="1600" dirty="0" err="1">
                <a:effectLst>
                  <a:outerShdw blurRad="38100" dist="38100" dir="2700000" algn="tl">
                    <a:srgbClr val="C0C0C0"/>
                  </a:outerShdw>
                </a:effectLst>
                <a:latin typeface="Calibri" panose="020F0502020204030204" pitchFamily="34" charset="0"/>
              </a:rPr>
              <a:t>oriented</a:t>
            </a:r>
            <a:r>
              <a:rPr lang="hu-HU" sz="1600" dirty="0">
                <a:effectLst>
                  <a:outerShdw blurRad="38100" dist="38100" dir="2700000" algn="tl">
                    <a:srgbClr val="C0C0C0"/>
                  </a:outerShdw>
                </a:effectLst>
                <a:latin typeface="Calibri" panose="020F0502020204030204" pitchFamily="34" charset="0"/>
              </a:rPr>
              <a:t> </a:t>
            </a:r>
            <a:r>
              <a:rPr lang="hu-HU" sz="1600" dirty="0" err="1">
                <a:effectLst>
                  <a:outerShdw blurRad="38100" dist="38100" dir="2700000" algn="tl">
                    <a:srgbClr val="C0C0C0"/>
                  </a:outerShdw>
                </a:effectLst>
                <a:latin typeface="Calibri" panose="020F0502020204030204" pitchFamily="34" charset="0"/>
              </a:rPr>
              <a:t>anatomy</a:t>
            </a:r>
            <a:endParaRPr lang="hu-HU" sz="1600" dirty="0">
              <a:effectLst>
                <a:outerShdw blurRad="38100" dist="38100" dir="2700000" algn="tl">
                  <a:srgbClr val="C0C0C0"/>
                </a:outerShdw>
              </a:effectLst>
              <a:latin typeface="Calibri" panose="020F0502020204030204" pitchFamily="34" charset="0"/>
            </a:endParaRPr>
          </a:p>
          <a:p>
            <a:pPr>
              <a:defRPr/>
            </a:pPr>
            <a:r>
              <a:rPr lang="hu-HU" sz="1600" dirty="0" err="1">
                <a:effectLst>
                  <a:outerShdw blurRad="38100" dist="38100" dir="2700000" algn="tl">
                    <a:srgbClr val="C0C0C0"/>
                  </a:outerShdw>
                </a:effectLst>
                <a:latin typeface="Calibri" panose="020F0502020204030204" pitchFamily="34" charset="0"/>
              </a:rPr>
              <a:t>Putz</a:t>
            </a:r>
            <a:r>
              <a:rPr lang="hu-HU" sz="1600" dirty="0">
                <a:effectLst>
                  <a:outerShdw blurRad="38100" dist="38100" dir="2700000" algn="tl">
                    <a:srgbClr val="C0C0C0"/>
                  </a:outerShdw>
                </a:effectLst>
                <a:latin typeface="Calibri" panose="020F0502020204030204" pitchFamily="34" charset="0"/>
              </a:rPr>
              <a:t> R., </a:t>
            </a:r>
            <a:r>
              <a:rPr lang="hu-HU" sz="1600" dirty="0" err="1">
                <a:effectLst>
                  <a:outerShdw blurRad="38100" dist="38100" dir="2700000" algn="tl">
                    <a:srgbClr val="C0C0C0"/>
                  </a:outerShdw>
                </a:effectLst>
                <a:latin typeface="Calibri" panose="020F0502020204030204" pitchFamily="34" charset="0"/>
              </a:rPr>
              <a:t>Pabst</a:t>
            </a:r>
            <a:r>
              <a:rPr lang="hu-HU" sz="1600" dirty="0">
                <a:effectLst>
                  <a:outerShdw blurRad="38100" dist="38100" dir="2700000" algn="tl">
                    <a:srgbClr val="C0C0C0"/>
                  </a:outerShdw>
                </a:effectLst>
                <a:latin typeface="Calibri" panose="020F0502020204030204" pitchFamily="34" charset="0"/>
              </a:rPr>
              <a:t> </a:t>
            </a:r>
            <a:r>
              <a:rPr lang="hu-HU" sz="1600" dirty="0" err="1">
                <a:effectLst>
                  <a:outerShdw blurRad="38100" dist="38100" dir="2700000" algn="tl">
                    <a:srgbClr val="C0C0C0"/>
                  </a:outerShdw>
                </a:effectLst>
                <a:latin typeface="Calibri" panose="020F0502020204030204" pitchFamily="34" charset="0"/>
              </a:rPr>
              <a:t>R</a:t>
            </a:r>
            <a:r>
              <a:rPr lang="hu-HU" sz="1600" dirty="0">
                <a:effectLst>
                  <a:outerShdw blurRad="38100" dist="38100" dir="2700000" algn="tl">
                    <a:srgbClr val="C0C0C0"/>
                  </a:outerShdw>
                </a:effectLst>
                <a:latin typeface="Calibri" panose="020F0502020204030204" pitchFamily="34" charset="0"/>
              </a:rPr>
              <a:t>.: </a:t>
            </a:r>
            <a:r>
              <a:rPr lang="hu-HU" sz="1600" dirty="0" err="1">
                <a:effectLst>
                  <a:outerShdw blurRad="38100" dist="38100" dir="2700000" algn="tl">
                    <a:srgbClr val="C0C0C0"/>
                  </a:outerShdw>
                </a:effectLst>
                <a:latin typeface="Calibri" panose="020F0502020204030204" pitchFamily="34" charset="0"/>
              </a:rPr>
              <a:t>Sobotta</a:t>
            </a:r>
            <a:r>
              <a:rPr lang="hu-HU" sz="1600" dirty="0">
                <a:effectLst>
                  <a:outerShdw blurRad="38100" dist="38100" dir="2700000" algn="tl">
                    <a:srgbClr val="C0C0C0"/>
                  </a:outerShdw>
                </a:effectLst>
                <a:latin typeface="Calibri" panose="020F0502020204030204" pitchFamily="34" charset="0"/>
              </a:rPr>
              <a:t>: Az ember anatómiájának atlasza, 1. kötet</a:t>
            </a:r>
          </a:p>
          <a:p>
            <a:pPr>
              <a:defRPr/>
            </a:pPr>
            <a:r>
              <a:rPr lang="hu-HU" sz="1600" dirty="0" err="1">
                <a:effectLst>
                  <a:outerShdw blurRad="38100" dist="38100" dir="2700000" algn="tl">
                    <a:srgbClr val="C0C0C0"/>
                  </a:outerShdw>
                </a:effectLst>
                <a:latin typeface="Calibri" panose="020F0502020204030204" pitchFamily="34" charset="0"/>
              </a:rPr>
              <a:t>Szentágothai</a:t>
            </a:r>
            <a:r>
              <a:rPr lang="hu-HU" sz="1600" dirty="0">
                <a:effectLst>
                  <a:outerShdw blurRad="38100" dist="38100" dir="2700000" algn="tl">
                    <a:srgbClr val="C0C0C0"/>
                  </a:outerShdw>
                </a:effectLst>
                <a:latin typeface="Calibri" panose="020F0502020204030204" pitchFamily="34" charset="0"/>
              </a:rPr>
              <a:t> J., Réthelyi M.: Funkcionális anatómia, 2. kötet</a:t>
            </a:r>
          </a:p>
          <a:p>
            <a:pPr>
              <a:defRPr/>
            </a:pPr>
            <a:r>
              <a:rPr lang="hu-HU" sz="1600" dirty="0">
                <a:effectLst>
                  <a:outerShdw blurRad="38100" dist="38100" dir="2700000" algn="tl">
                    <a:srgbClr val="C0C0C0"/>
                  </a:outerShdw>
                </a:effectLst>
                <a:latin typeface="Calibri" panose="020F0502020204030204" pitchFamily="34" charset="0"/>
              </a:rPr>
              <a:t>H. </a:t>
            </a:r>
            <a:r>
              <a:rPr lang="hu-HU" sz="1600" dirty="0" err="1">
                <a:effectLst>
                  <a:outerShdw blurRad="38100" dist="38100" dir="2700000" algn="tl">
                    <a:srgbClr val="C0C0C0"/>
                  </a:outerShdw>
                </a:effectLst>
                <a:latin typeface="Calibri" panose="020F0502020204030204" pitchFamily="34" charset="0"/>
              </a:rPr>
              <a:t>Leonhardt</a:t>
            </a:r>
            <a:r>
              <a:rPr lang="hu-HU" sz="1600" dirty="0">
                <a:effectLst>
                  <a:outerShdw blurRad="38100" dist="38100" dir="2700000" algn="tl">
                    <a:srgbClr val="C0C0C0"/>
                  </a:outerShdw>
                </a:effectLst>
                <a:latin typeface="Calibri" panose="020F0502020204030204" pitchFamily="34" charset="0"/>
              </a:rPr>
              <a:t>: SH atlasz, Anatómia II.</a:t>
            </a:r>
          </a:p>
          <a:p>
            <a:pPr>
              <a:defRPr/>
            </a:pPr>
            <a:r>
              <a:rPr lang="hu-HU" dirty="0">
                <a:effectLst>
                  <a:outerShdw blurRad="38100" dist="38100" dir="2700000" algn="tl">
                    <a:srgbClr val="C0C0C0"/>
                  </a:outerShdw>
                </a:effectLst>
                <a:latin typeface="Calibri" panose="020F0502020204030204" pitchFamily="34" charset="0"/>
              </a:rPr>
              <a:t> </a:t>
            </a:r>
            <a:r>
              <a:rPr lang="hu-HU" dirty="0" err="1">
                <a:effectLst>
                  <a:outerShdw blurRad="38100" dist="38100" dir="2700000" algn="tl">
                    <a:srgbClr val="C0C0C0"/>
                  </a:outerShdw>
                </a:effectLst>
                <a:latin typeface="Calibri" panose="020F0502020204030204" pitchFamily="34" charset="0"/>
                <a:hlinkClick r:id="rId2"/>
              </a:rPr>
              <a:t>www.lab.anhb.uwa.edu.au</a:t>
            </a:r>
            <a:r>
              <a:rPr lang="hu-HU" dirty="0">
                <a:effectLst>
                  <a:outerShdw blurRad="38100" dist="38100" dir="2700000" algn="tl">
                    <a:srgbClr val="C0C0C0"/>
                  </a:outerShdw>
                </a:effectLst>
                <a:latin typeface="Calibri" panose="020F0502020204030204" pitchFamily="34" charset="0"/>
                <a:hlinkClick r:id="rId2"/>
              </a:rPr>
              <a:t>/.../</a:t>
            </a:r>
            <a:r>
              <a:rPr lang="hu-HU" dirty="0" err="1">
                <a:effectLst>
                  <a:outerShdw blurRad="38100" dist="38100" dir="2700000" algn="tl">
                    <a:srgbClr val="C0C0C0"/>
                  </a:outerShdw>
                </a:effectLst>
                <a:latin typeface="Calibri" panose="020F0502020204030204" pitchFamily="34" charset="0"/>
                <a:hlinkClick r:id="rId2"/>
              </a:rPr>
              <a:t>Muscle</a:t>
            </a:r>
            <a:r>
              <a:rPr lang="hu-HU" dirty="0">
                <a:effectLst>
                  <a:outerShdw blurRad="38100" dist="38100" dir="2700000" algn="tl">
                    <a:srgbClr val="C0C0C0"/>
                  </a:outerShdw>
                </a:effectLst>
                <a:latin typeface="Calibri" panose="020F0502020204030204" pitchFamily="34" charset="0"/>
                <a:hlinkClick r:id="rId2"/>
              </a:rPr>
              <a:t>/</a:t>
            </a:r>
            <a:r>
              <a:rPr lang="hu-HU" dirty="0" err="1">
                <a:effectLst>
                  <a:outerShdw blurRad="38100" dist="38100" dir="2700000" algn="tl">
                    <a:srgbClr val="C0C0C0"/>
                  </a:outerShdw>
                </a:effectLst>
                <a:latin typeface="Calibri" panose="020F0502020204030204" pitchFamily="34" charset="0"/>
                <a:hlinkClick r:id="rId2"/>
              </a:rPr>
              <a:t>Muscle.htm</a:t>
            </a:r>
            <a:r>
              <a:rPr lang="hu-HU" dirty="0">
                <a:effectLst>
                  <a:outerShdw blurRad="38100" dist="38100" dir="2700000" algn="tl">
                    <a:srgbClr val="C0C0C0"/>
                  </a:outerShdw>
                </a:effectLst>
                <a:latin typeface="Calibri" panose="020F0502020204030204" pitchFamily="34" charset="0"/>
                <a:hlinkClick r:id="rId2"/>
              </a:rPr>
              <a:t>  </a:t>
            </a:r>
            <a:endParaRPr lang="hu-HU" dirty="0">
              <a:effectLst>
                <a:outerShdw blurRad="38100" dist="38100" dir="2700000" algn="tl">
                  <a:srgbClr val="C0C0C0"/>
                </a:outerShdw>
              </a:effectLst>
              <a:latin typeface="Calibri" panose="020F0502020204030204" pitchFamily="34" charset="0"/>
            </a:endParaRPr>
          </a:p>
          <a:p>
            <a:pPr>
              <a:defRPr/>
            </a:pPr>
            <a:r>
              <a:rPr lang="hu-HU" dirty="0">
                <a:effectLst>
                  <a:outerShdw blurRad="38100" dist="38100" dir="2700000" algn="tl">
                    <a:srgbClr val="C0C0C0"/>
                  </a:outerShdw>
                </a:effectLst>
                <a:latin typeface="Calibri" panose="020F0502020204030204" pitchFamily="34" charset="0"/>
              </a:rPr>
              <a:t/>
            </a:r>
            <a:br>
              <a:rPr lang="hu-HU" dirty="0">
                <a:effectLst>
                  <a:outerShdw blurRad="38100" dist="38100" dir="2700000" algn="tl">
                    <a:srgbClr val="C0C0C0"/>
                  </a:outerShdw>
                </a:effectLst>
                <a:latin typeface="Calibri" panose="020F0502020204030204" pitchFamily="34" charset="0"/>
              </a:rPr>
            </a:br>
            <a:endParaRPr lang="hu-HU" sz="1600" dirty="0">
              <a:effectLst>
                <a:outerShdw blurRad="38100" dist="38100" dir="2700000" algn="tl">
                  <a:srgbClr val="C0C0C0"/>
                </a:outerShdw>
              </a:effectLst>
              <a:latin typeface="Calibri" panose="020F0502020204030204" pitchFamily="34" charset="0"/>
            </a:endParaRPr>
          </a:p>
          <a:p>
            <a:pPr>
              <a:defRPr/>
            </a:pPr>
            <a:r>
              <a:rPr lang="hu-HU" sz="1600" dirty="0">
                <a:effectLst>
                  <a:outerShdw blurRad="38100" dist="38100" dir="2700000" algn="tl">
                    <a:srgbClr val="C0C0C0"/>
                  </a:outerShdw>
                </a:effectLst>
                <a:latin typeface="Calibri" panose="020F0502020204030204" pitchFamily="34" charset="0"/>
              </a:rPr>
              <a:t>A szövettani képeket Dr. </a:t>
            </a:r>
            <a:r>
              <a:rPr lang="hu-HU" sz="1600" dirty="0" err="1">
                <a:effectLst>
                  <a:outerShdw blurRad="38100" dist="38100" dir="2700000" algn="tl">
                    <a:srgbClr val="C0C0C0"/>
                  </a:outerShdw>
                </a:effectLst>
                <a:latin typeface="Calibri" panose="020F0502020204030204" pitchFamily="34" charset="0"/>
              </a:rPr>
              <a:t>Lukáts</a:t>
            </a:r>
            <a:r>
              <a:rPr lang="hu-HU" sz="1600" dirty="0">
                <a:effectLst>
                  <a:outerShdw blurRad="38100" dist="38100" dir="2700000" algn="tl">
                    <a:srgbClr val="C0C0C0"/>
                  </a:outerShdw>
                </a:effectLst>
                <a:latin typeface="Calibri" panose="020F0502020204030204" pitchFamily="34" charset="0"/>
              </a:rPr>
              <a:t> Ákos készítette</a:t>
            </a:r>
          </a:p>
          <a:p>
            <a:pPr>
              <a:defRPr/>
            </a:pPr>
            <a:r>
              <a:rPr lang="hu-HU" sz="1600" dirty="0">
                <a:effectLst>
                  <a:outerShdw blurRad="38100" dist="38100" dir="2700000" algn="tl">
                    <a:srgbClr val="C0C0C0"/>
                  </a:outerShdw>
                </a:effectLst>
                <a:latin typeface="Calibri" panose="020F0502020204030204" pitchFamily="34" charset="0"/>
              </a:rPr>
              <a:t>Társszerzők: Dr. Botos Erzsébet, Dr. Nagy Nándor</a:t>
            </a:r>
          </a:p>
          <a:p>
            <a:pPr>
              <a:defRPr/>
            </a:pPr>
            <a:endParaRPr lang="hu-HU" sz="1600" dirty="0">
              <a:effectLst>
                <a:outerShdw blurRad="38100" dist="38100" dir="2700000" algn="tl">
                  <a:srgbClr val="C0C0C0"/>
                </a:outerShdw>
              </a:effectLst>
              <a:latin typeface="Calibri" panose="020F0502020204030204" pitchFamily="34" charset="0"/>
            </a:endParaRPr>
          </a:p>
          <a:p>
            <a:pPr>
              <a:defRPr/>
            </a:pPr>
            <a:endParaRPr lang="hu-HU" sz="1600" dirty="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07950" y="44450"/>
            <a:ext cx="8229600" cy="1143000"/>
          </a:xfrm>
        </p:spPr>
        <p:txBody>
          <a:bodyPr/>
          <a:lstStyle/>
          <a:p>
            <a:pPr algn="l" eaLnBrk="1" hangingPunct="1">
              <a:defRPr/>
            </a:pPr>
            <a:r>
              <a:rPr lang="hu-HU" sz="2800" dirty="0">
                <a:solidFill>
                  <a:srgbClr val="CC0000"/>
                </a:solidFill>
                <a:effectLst>
                  <a:outerShdw blurRad="38100" dist="38100" dir="2700000" algn="tl">
                    <a:srgbClr val="C0C0C0"/>
                  </a:outerShdw>
                </a:effectLst>
                <a:latin typeface="Calibri" panose="020F0502020204030204" pitchFamily="34" charset="0"/>
              </a:rPr>
              <a:t>A kis és a nagyvérkör</a:t>
            </a:r>
          </a:p>
        </p:txBody>
      </p:sp>
      <p:pic>
        <p:nvPicPr>
          <p:cNvPr id="37891" name="Picture 3" descr="keringés"/>
          <p:cNvPicPr>
            <a:picLocks noGrp="1" noChangeAspect="1" noChangeArrowheads="1"/>
          </p:cNvPicPr>
          <p:nvPr>
            <p:ph idx="1"/>
          </p:nvPr>
        </p:nvPicPr>
        <p:blipFill>
          <a:blip r:embed="rId2" cstate="print"/>
          <a:srcRect/>
          <a:stretch>
            <a:fillRect/>
          </a:stretch>
        </p:blipFill>
        <p:spPr>
          <a:xfrm>
            <a:off x="5148263" y="73025"/>
            <a:ext cx="3921125" cy="6669088"/>
          </a:xfrm>
          <a:noFill/>
          <a:ln>
            <a:solidFill>
              <a:schemeClr val="tx1"/>
            </a:solidFill>
          </a:ln>
        </p:spPr>
      </p:pic>
      <p:sp>
        <p:nvSpPr>
          <p:cNvPr id="155652" name="Text Box 4"/>
          <p:cNvSpPr txBox="1">
            <a:spLocks noChangeArrowheads="1"/>
          </p:cNvSpPr>
          <p:nvPr/>
        </p:nvSpPr>
        <p:spPr bwMode="auto">
          <a:xfrm>
            <a:off x="250825" y="1341438"/>
            <a:ext cx="4077591" cy="3416320"/>
          </a:xfrm>
          <a:prstGeom prst="rect">
            <a:avLst/>
          </a:prstGeom>
          <a:noFill/>
          <a:ln w="9525">
            <a:noFill/>
            <a:miter lim="800000"/>
            <a:headEnd/>
            <a:tailEnd/>
          </a:ln>
          <a:effectLst/>
        </p:spPr>
        <p:txBody>
          <a:bodyPr wrap="none">
            <a:spAutoFit/>
          </a:bodyPr>
          <a:lstStyle/>
          <a:p>
            <a:pPr>
              <a:defRPr/>
            </a:pPr>
            <a:r>
              <a:rPr lang="hu-HU" sz="1800" u="sng">
                <a:solidFill>
                  <a:srgbClr val="CC0000"/>
                </a:solidFill>
                <a:effectLst>
                  <a:outerShdw blurRad="38100" dist="38100" dir="2700000" algn="tl">
                    <a:srgbClr val="C0C0C0"/>
                  </a:outerShdw>
                </a:effectLst>
                <a:latin typeface="Calibri" panose="020F0502020204030204" pitchFamily="34" charset="0"/>
              </a:rPr>
              <a:t>Kisvérkör: </a:t>
            </a:r>
          </a:p>
          <a:p>
            <a:pPr>
              <a:defRPr/>
            </a:pPr>
            <a:r>
              <a:rPr lang="hu-HU" sz="1800">
                <a:solidFill>
                  <a:srgbClr val="CC0000"/>
                </a:solidFill>
                <a:effectLst>
                  <a:outerShdw blurRad="38100" dist="38100" dir="2700000" algn="tl">
                    <a:srgbClr val="C0C0C0"/>
                  </a:outerShdw>
                </a:effectLst>
                <a:latin typeface="Calibri" panose="020F0502020204030204" pitchFamily="34" charset="0"/>
              </a:rPr>
              <a:t>jobb kamra – pulmonális arteriák – </a:t>
            </a:r>
          </a:p>
          <a:p>
            <a:pPr>
              <a:defRPr/>
            </a:pPr>
            <a:r>
              <a:rPr lang="hu-HU" sz="1800">
                <a:solidFill>
                  <a:srgbClr val="CC0000"/>
                </a:solidFill>
                <a:effectLst>
                  <a:outerShdw blurRad="38100" dist="38100" dir="2700000" algn="tl">
                    <a:srgbClr val="C0C0C0"/>
                  </a:outerShdw>
                </a:effectLst>
                <a:latin typeface="Calibri" panose="020F0502020204030204" pitchFamily="34" charset="0"/>
              </a:rPr>
              <a:t>tüdőkapillárisok  –</a:t>
            </a:r>
          </a:p>
          <a:p>
            <a:pPr>
              <a:defRPr/>
            </a:pPr>
            <a:r>
              <a:rPr lang="hu-HU" sz="1800">
                <a:solidFill>
                  <a:srgbClr val="CC0000"/>
                </a:solidFill>
                <a:effectLst>
                  <a:outerShdw blurRad="38100" dist="38100" dir="2700000" algn="tl">
                    <a:srgbClr val="C0C0C0"/>
                  </a:outerShdw>
                </a:effectLst>
                <a:latin typeface="Calibri" panose="020F0502020204030204" pitchFamily="34" charset="0"/>
              </a:rPr>
              <a:t>pulmonális vénák – bal pitvar</a:t>
            </a:r>
          </a:p>
          <a:p>
            <a:pPr>
              <a:defRPr/>
            </a:pPr>
            <a:endParaRPr lang="hu-HU" sz="1800">
              <a:solidFill>
                <a:srgbClr val="CC0000"/>
              </a:solidFill>
              <a:effectLst>
                <a:outerShdw blurRad="38100" dist="38100" dir="2700000" algn="tl">
                  <a:srgbClr val="C0C0C0"/>
                </a:outerShdw>
              </a:effectLst>
              <a:latin typeface="Calibri" panose="020F0502020204030204" pitchFamily="34" charset="0"/>
            </a:endParaRPr>
          </a:p>
          <a:p>
            <a:pPr>
              <a:defRPr/>
            </a:pPr>
            <a:r>
              <a:rPr lang="hu-HU" sz="1800" u="sng">
                <a:solidFill>
                  <a:srgbClr val="CC0000"/>
                </a:solidFill>
                <a:effectLst>
                  <a:outerShdw blurRad="38100" dist="38100" dir="2700000" algn="tl">
                    <a:srgbClr val="C0C0C0"/>
                  </a:outerShdw>
                </a:effectLst>
                <a:latin typeface="Calibri" panose="020F0502020204030204" pitchFamily="34" charset="0"/>
              </a:rPr>
              <a:t>Nagyvérkör:</a:t>
            </a:r>
          </a:p>
          <a:p>
            <a:pPr>
              <a:defRPr/>
            </a:pPr>
            <a:r>
              <a:rPr lang="hu-HU" sz="1800">
                <a:solidFill>
                  <a:srgbClr val="CC0000"/>
                </a:solidFill>
                <a:effectLst>
                  <a:outerShdw blurRad="38100" dist="38100" dir="2700000" algn="tl">
                    <a:srgbClr val="C0C0C0"/>
                  </a:outerShdw>
                </a:effectLst>
                <a:latin typeface="Calibri" panose="020F0502020204030204" pitchFamily="34" charset="0"/>
              </a:rPr>
              <a:t>bal kamra – aorta – verőerek – </a:t>
            </a:r>
          </a:p>
          <a:p>
            <a:pPr>
              <a:defRPr/>
            </a:pPr>
            <a:r>
              <a:rPr lang="hu-HU" sz="1800">
                <a:solidFill>
                  <a:srgbClr val="CC0000"/>
                </a:solidFill>
                <a:effectLst>
                  <a:outerShdw blurRad="38100" dist="38100" dir="2700000" algn="tl">
                    <a:srgbClr val="C0C0C0"/>
                  </a:outerShdw>
                </a:effectLst>
                <a:latin typeface="Calibri" panose="020F0502020204030204" pitchFamily="34" charset="0"/>
              </a:rPr>
              <a:t>kapillárisok a test szöveteiben – </a:t>
            </a:r>
          </a:p>
          <a:p>
            <a:pPr>
              <a:defRPr/>
            </a:pPr>
            <a:r>
              <a:rPr lang="hu-HU" sz="1800">
                <a:solidFill>
                  <a:srgbClr val="CC0000"/>
                </a:solidFill>
                <a:effectLst>
                  <a:outerShdw blurRad="38100" dist="38100" dir="2700000" algn="tl">
                    <a:srgbClr val="C0C0C0"/>
                  </a:outerShdw>
                </a:effectLst>
                <a:latin typeface="Calibri" panose="020F0502020204030204" pitchFamily="34" charset="0"/>
              </a:rPr>
              <a:t>visszerek – jobb pitvar</a:t>
            </a:r>
          </a:p>
          <a:p>
            <a:pPr>
              <a:defRPr/>
            </a:pPr>
            <a:endParaRPr lang="hu-HU" sz="1800">
              <a:solidFill>
                <a:srgbClr val="CC0000"/>
              </a:solidFill>
              <a:effectLst>
                <a:outerShdw blurRad="38100" dist="38100" dir="2700000" algn="tl">
                  <a:srgbClr val="C0C0C0"/>
                </a:outerShdw>
              </a:effectLst>
              <a:latin typeface="Calibri" panose="020F0502020204030204" pitchFamily="34" charset="0"/>
            </a:endParaRPr>
          </a:p>
          <a:p>
            <a:pPr>
              <a:defRPr/>
            </a:pPr>
            <a:r>
              <a:rPr lang="hu-HU" sz="1800">
                <a:solidFill>
                  <a:srgbClr val="CC0000"/>
                </a:solidFill>
                <a:effectLst>
                  <a:outerShdw blurRad="38100" dist="38100" dir="2700000" algn="tl">
                    <a:srgbClr val="C0C0C0"/>
                  </a:outerShdw>
                </a:effectLst>
                <a:latin typeface="Calibri" panose="020F0502020204030204" pitchFamily="34" charset="0"/>
              </a:rPr>
              <a:t>Fennmaradó szövetközti nedv elszállítása:</a:t>
            </a:r>
          </a:p>
          <a:p>
            <a:pPr>
              <a:defRPr/>
            </a:pPr>
            <a:r>
              <a:rPr lang="hu-HU" sz="1800">
                <a:solidFill>
                  <a:srgbClr val="CC0000"/>
                </a:solidFill>
                <a:effectLst>
                  <a:outerShdw blurRad="38100" dist="38100" dir="2700000" algn="tl">
                    <a:srgbClr val="C0C0C0"/>
                  </a:outerShdw>
                </a:effectLst>
                <a:latin typeface="Calibri" panose="020F0502020204030204" pitchFamily="34" charset="0"/>
              </a:rPr>
              <a:t>nyirokkeringés</a:t>
            </a:r>
          </a:p>
        </p:txBody>
      </p:sp>
      <p:sp>
        <p:nvSpPr>
          <p:cNvPr id="155653" name="Text Box 5"/>
          <p:cNvSpPr txBox="1">
            <a:spLocks noChangeArrowheads="1"/>
          </p:cNvSpPr>
          <p:nvPr/>
        </p:nvSpPr>
        <p:spPr bwMode="auto">
          <a:xfrm>
            <a:off x="323850" y="5805488"/>
            <a:ext cx="2681183" cy="646331"/>
          </a:xfrm>
          <a:prstGeom prst="rect">
            <a:avLst/>
          </a:prstGeom>
          <a:noFill/>
          <a:ln w="9525">
            <a:noFill/>
            <a:miter lim="800000"/>
            <a:headEnd/>
            <a:tailEnd/>
          </a:ln>
          <a:effectLst/>
        </p:spPr>
        <p:txBody>
          <a:bodyPr wrap="none">
            <a:spAutoFit/>
          </a:bodyPr>
          <a:lstStyle/>
          <a:p>
            <a:pPr>
              <a:defRPr/>
            </a:pPr>
            <a:r>
              <a:rPr lang="hu-HU" sz="1800">
                <a:solidFill>
                  <a:srgbClr val="CC0000"/>
                </a:solidFill>
                <a:effectLst>
                  <a:outerShdw blurRad="38100" dist="38100" dir="2700000" algn="tl">
                    <a:srgbClr val="C0C0C0"/>
                  </a:outerShdw>
                </a:effectLst>
                <a:latin typeface="Calibri" panose="020F0502020204030204" pitchFamily="34" charset="0"/>
              </a:rPr>
              <a:t>(Verőér/arteria: a szívtől el</a:t>
            </a:r>
          </a:p>
          <a:p>
            <a:pPr>
              <a:defRPr/>
            </a:pPr>
            <a:r>
              <a:rPr lang="hu-HU" sz="1800">
                <a:solidFill>
                  <a:srgbClr val="CC0000"/>
                </a:solidFill>
                <a:effectLst>
                  <a:outerShdw blurRad="38100" dist="38100" dir="2700000" algn="tl">
                    <a:srgbClr val="C0C0C0"/>
                  </a:outerShdw>
                </a:effectLst>
                <a:latin typeface="Calibri" panose="020F0502020204030204" pitchFamily="34" charset="0"/>
              </a:rPr>
              <a:t>Visszér/vena: a szív felé)</a:t>
            </a:r>
          </a:p>
        </p:txBody>
      </p:sp>
    </p:spTree>
    <p:extLst>
      <p:ext uri="{BB962C8B-B14F-4D97-AF65-F5344CB8AC3E}">
        <p14:creationId xmlns:p14="http://schemas.microsoft.com/office/powerpoint/2010/main" val="20962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ikrocirk"/>
          <p:cNvPicPr>
            <a:picLocks noChangeAspect="1" noChangeArrowheads="1"/>
          </p:cNvPicPr>
          <p:nvPr/>
        </p:nvPicPr>
        <p:blipFill>
          <a:blip r:embed="rId2" cstate="print"/>
          <a:srcRect/>
          <a:stretch>
            <a:fillRect/>
          </a:stretch>
        </p:blipFill>
        <p:spPr bwMode="auto">
          <a:xfrm>
            <a:off x="96838" y="2852738"/>
            <a:ext cx="3611562" cy="3960812"/>
          </a:xfrm>
          <a:prstGeom prst="rect">
            <a:avLst/>
          </a:prstGeom>
          <a:noFill/>
          <a:ln w="9525">
            <a:solidFill>
              <a:schemeClr val="tx1"/>
            </a:solidFill>
            <a:miter lim="800000"/>
            <a:headEnd/>
            <a:tailEnd/>
          </a:ln>
        </p:spPr>
      </p:pic>
      <p:pic>
        <p:nvPicPr>
          <p:cNvPr id="5123" name="Picture 3" descr="nyirokkeringés3"/>
          <p:cNvPicPr>
            <a:picLocks noChangeAspect="1" noChangeArrowheads="1"/>
          </p:cNvPicPr>
          <p:nvPr/>
        </p:nvPicPr>
        <p:blipFill>
          <a:blip r:embed="rId3" cstate="print"/>
          <a:srcRect/>
          <a:stretch>
            <a:fillRect/>
          </a:stretch>
        </p:blipFill>
        <p:spPr bwMode="auto">
          <a:xfrm>
            <a:off x="3779838" y="44450"/>
            <a:ext cx="5329237" cy="4248150"/>
          </a:xfrm>
          <a:prstGeom prst="rect">
            <a:avLst/>
          </a:prstGeom>
          <a:noFill/>
          <a:ln w="9525">
            <a:solidFill>
              <a:schemeClr val="tx1"/>
            </a:solidFill>
            <a:miter lim="800000"/>
            <a:headEnd/>
            <a:tailEnd/>
          </a:ln>
        </p:spPr>
      </p:pic>
      <p:sp>
        <p:nvSpPr>
          <p:cNvPr id="164868" name="Rectangle 4"/>
          <p:cNvSpPr>
            <a:spLocks noGrp="1" noChangeArrowheads="1"/>
          </p:cNvSpPr>
          <p:nvPr>
            <p:ph type="title"/>
          </p:nvPr>
        </p:nvSpPr>
        <p:spPr>
          <a:xfrm>
            <a:off x="323850" y="44450"/>
            <a:ext cx="8229600" cy="1143000"/>
          </a:xfrm>
        </p:spPr>
        <p:txBody>
          <a:bodyPr/>
          <a:lstStyle/>
          <a:p>
            <a:pPr algn="l" eaLnBrk="1" hangingPunct="1">
              <a:defRPr/>
            </a:pPr>
            <a:r>
              <a:rPr lang="hu-HU" sz="2800" dirty="0" err="1">
                <a:solidFill>
                  <a:srgbClr val="C00000"/>
                </a:solidFill>
                <a:latin typeface="Calibri" panose="020F0502020204030204" pitchFamily="34" charset="0"/>
              </a:rPr>
              <a:t>Mikrocirkuláció</a:t>
            </a:r>
            <a:endParaRPr lang="hu-HU" sz="2800" dirty="0">
              <a:solidFill>
                <a:srgbClr val="C00000"/>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rtrendszer2"/>
          <p:cNvPicPr>
            <a:picLocks noChangeAspect="1" noChangeArrowheads="1"/>
          </p:cNvPicPr>
          <p:nvPr/>
        </p:nvPicPr>
        <p:blipFill>
          <a:blip r:embed="rId2" cstate="print"/>
          <a:srcRect/>
          <a:stretch>
            <a:fillRect/>
          </a:stretch>
        </p:blipFill>
        <p:spPr bwMode="auto">
          <a:xfrm>
            <a:off x="5508625" y="44450"/>
            <a:ext cx="3541713" cy="6813550"/>
          </a:xfrm>
          <a:prstGeom prst="rect">
            <a:avLst/>
          </a:prstGeom>
          <a:noFill/>
          <a:ln w="9525">
            <a:noFill/>
            <a:miter lim="800000"/>
            <a:headEnd/>
            <a:tailEnd/>
          </a:ln>
        </p:spPr>
      </p:pic>
      <p:sp>
        <p:nvSpPr>
          <p:cNvPr id="44035" name="Text Box 3"/>
          <p:cNvSpPr txBox="1">
            <a:spLocks noChangeArrowheads="1"/>
          </p:cNvSpPr>
          <p:nvPr/>
        </p:nvSpPr>
        <p:spPr bwMode="auto">
          <a:xfrm>
            <a:off x="107950" y="115888"/>
            <a:ext cx="5102225" cy="6692900"/>
          </a:xfrm>
          <a:prstGeom prst="rect">
            <a:avLst/>
          </a:prstGeom>
          <a:noFill/>
          <a:ln w="9525">
            <a:noFill/>
            <a:miter lim="800000"/>
            <a:headEnd/>
            <a:tailEnd/>
          </a:ln>
        </p:spPr>
        <p:txBody>
          <a:bodyPr wrap="none">
            <a:spAutoFit/>
          </a:bodyPr>
          <a:lstStyle/>
          <a:p>
            <a:r>
              <a:rPr lang="hu-HU" sz="1600" b="1"/>
              <a:t>a.</a:t>
            </a:r>
            <a:r>
              <a:rPr lang="hu-HU" sz="1600"/>
              <a:t> Belső fejverőér / </a:t>
            </a:r>
            <a:r>
              <a:rPr lang="hu-HU" sz="1600" b="1"/>
              <a:t>a. carotis interna</a:t>
            </a:r>
          </a:p>
          <a:p>
            <a:r>
              <a:rPr lang="hu-HU" sz="1600" b="1"/>
              <a:t>b.</a:t>
            </a:r>
            <a:r>
              <a:rPr lang="hu-HU" sz="1600"/>
              <a:t> Jobb közös fejverőér / </a:t>
            </a:r>
            <a:r>
              <a:rPr lang="hu-HU" sz="1600" b="1"/>
              <a:t>a. carotis communis dextra</a:t>
            </a:r>
          </a:p>
          <a:p>
            <a:r>
              <a:rPr lang="hu-HU" sz="1600" b="1"/>
              <a:t>c.</a:t>
            </a:r>
            <a:r>
              <a:rPr lang="hu-HU" sz="1600"/>
              <a:t> Kulcscsont alatti ér / </a:t>
            </a:r>
            <a:r>
              <a:rPr lang="hu-HU" sz="1600" b="1"/>
              <a:t>a. subclavia</a:t>
            </a:r>
          </a:p>
          <a:p>
            <a:r>
              <a:rPr lang="hu-HU" sz="1600" b="1"/>
              <a:t>d.</a:t>
            </a:r>
            <a:r>
              <a:rPr lang="hu-HU" sz="1600"/>
              <a:t> Hónalji verőér / </a:t>
            </a:r>
            <a:r>
              <a:rPr lang="hu-HU" sz="1600" b="1"/>
              <a:t>a. axillaris</a:t>
            </a:r>
          </a:p>
          <a:p>
            <a:r>
              <a:rPr lang="hu-HU" sz="1600" b="1"/>
              <a:t>e.</a:t>
            </a:r>
            <a:r>
              <a:rPr lang="hu-HU" sz="1600"/>
              <a:t> Felszálló aorta / </a:t>
            </a:r>
            <a:r>
              <a:rPr lang="hu-HU" sz="1600" b="1"/>
              <a:t>aorta ascendens</a:t>
            </a:r>
          </a:p>
          <a:p>
            <a:r>
              <a:rPr lang="hu-HU" sz="1600" b="1"/>
              <a:t>f.</a:t>
            </a:r>
            <a:r>
              <a:rPr lang="hu-HU" sz="1600"/>
              <a:t> Hasi aorta / </a:t>
            </a:r>
            <a:r>
              <a:rPr lang="hu-HU" sz="1600" b="1"/>
              <a:t>aorta abdominalis</a:t>
            </a:r>
          </a:p>
          <a:p>
            <a:r>
              <a:rPr lang="hu-HU" sz="1600" b="1"/>
              <a:t>g.</a:t>
            </a:r>
            <a:r>
              <a:rPr lang="hu-HU" sz="1600"/>
              <a:t> Jobb veseverőér / </a:t>
            </a:r>
            <a:r>
              <a:rPr lang="hu-HU" sz="1600" b="1"/>
              <a:t>a. renalis dextra</a:t>
            </a:r>
          </a:p>
          <a:p>
            <a:r>
              <a:rPr lang="hu-HU" sz="1600" b="1"/>
              <a:t>h.</a:t>
            </a:r>
            <a:r>
              <a:rPr lang="hu-HU" sz="1600"/>
              <a:t> Alsó bélfodri ér / </a:t>
            </a:r>
            <a:r>
              <a:rPr lang="hu-HU" sz="1600" b="1"/>
              <a:t>a. mesenterica inferior</a:t>
            </a:r>
          </a:p>
          <a:p>
            <a:r>
              <a:rPr lang="hu-HU" sz="1600" b="1"/>
              <a:t>i.</a:t>
            </a:r>
            <a:r>
              <a:rPr lang="hu-HU" sz="1600"/>
              <a:t> Közös csípőverőér / </a:t>
            </a:r>
            <a:r>
              <a:rPr lang="hu-HU" sz="1600" b="1"/>
              <a:t>a. iliaca communis</a:t>
            </a:r>
          </a:p>
          <a:p>
            <a:r>
              <a:rPr lang="hu-HU" sz="1600" b="1"/>
              <a:t>j.</a:t>
            </a:r>
            <a:r>
              <a:rPr lang="hu-HU" sz="1600"/>
              <a:t> Combverőér / </a:t>
            </a:r>
            <a:r>
              <a:rPr lang="hu-HU" sz="1600" b="1"/>
              <a:t>a. femoralis</a:t>
            </a:r>
          </a:p>
          <a:p>
            <a:r>
              <a:rPr lang="hu-HU" sz="1600" b="1"/>
              <a:t>k.</a:t>
            </a:r>
            <a:r>
              <a:rPr lang="hu-HU" sz="1600"/>
              <a:t> Szárkapcsi arteria / </a:t>
            </a:r>
            <a:r>
              <a:rPr lang="hu-HU" sz="1600" b="1"/>
              <a:t>a. fibularis</a:t>
            </a:r>
            <a:r>
              <a:rPr lang="hu-HU" sz="1600"/>
              <a:t> </a:t>
            </a:r>
          </a:p>
          <a:p>
            <a:r>
              <a:rPr lang="hu-HU" sz="1600" b="1"/>
              <a:t>l.</a:t>
            </a:r>
            <a:r>
              <a:rPr lang="hu-HU" sz="1600"/>
              <a:t> Lábháti verőér / </a:t>
            </a:r>
            <a:r>
              <a:rPr lang="hu-HU" sz="1600" b="1"/>
              <a:t>a. dorsalis pedis</a:t>
            </a:r>
          </a:p>
          <a:p>
            <a:r>
              <a:rPr lang="hu-HU" sz="1600" b="1"/>
              <a:t>m.</a:t>
            </a:r>
            <a:r>
              <a:rPr lang="hu-HU" sz="1600"/>
              <a:t> Külső fejverőér / </a:t>
            </a:r>
            <a:r>
              <a:rPr lang="hu-HU" sz="1600" b="1"/>
              <a:t>a. carotis externa</a:t>
            </a:r>
          </a:p>
          <a:p>
            <a:r>
              <a:rPr lang="hu-HU" sz="1600" b="1"/>
              <a:t>n.</a:t>
            </a:r>
            <a:r>
              <a:rPr lang="hu-HU" sz="1600"/>
              <a:t> Bal közös fejverőér / </a:t>
            </a:r>
            <a:r>
              <a:rPr lang="hu-HU" sz="1600" b="1"/>
              <a:t>a. carotis communis sinistra</a:t>
            </a:r>
          </a:p>
          <a:p>
            <a:r>
              <a:rPr lang="hu-HU" sz="1600" b="1"/>
              <a:t>o.</a:t>
            </a:r>
            <a:r>
              <a:rPr lang="hu-HU" sz="1600"/>
              <a:t> </a:t>
            </a:r>
            <a:r>
              <a:rPr lang="hu-HU" sz="1600" b="1"/>
              <a:t>a. brachiocephalica</a:t>
            </a:r>
          </a:p>
          <a:p>
            <a:r>
              <a:rPr lang="hu-HU" sz="1600" b="1"/>
              <a:t>p.</a:t>
            </a:r>
            <a:r>
              <a:rPr lang="hu-HU" sz="1600"/>
              <a:t> Aortaív / </a:t>
            </a:r>
            <a:r>
              <a:rPr lang="hu-HU" sz="1600" b="1"/>
              <a:t>arcus aortae</a:t>
            </a:r>
          </a:p>
          <a:p>
            <a:r>
              <a:rPr lang="hu-HU" sz="1600" b="1"/>
              <a:t>q.</a:t>
            </a:r>
            <a:r>
              <a:rPr lang="hu-HU" sz="1600"/>
              <a:t> A kar verőere / </a:t>
            </a:r>
            <a:r>
              <a:rPr lang="hu-HU" sz="1600" b="1"/>
              <a:t>a. brachialis</a:t>
            </a:r>
          </a:p>
          <a:p>
            <a:r>
              <a:rPr lang="hu-HU" sz="1600" b="1"/>
              <a:t>r.</a:t>
            </a:r>
            <a:r>
              <a:rPr lang="hu-HU" sz="1600"/>
              <a:t> </a:t>
            </a:r>
            <a:r>
              <a:rPr lang="hu-HU" sz="1600" b="1"/>
              <a:t>Truncus celiacus</a:t>
            </a:r>
          </a:p>
          <a:p>
            <a:r>
              <a:rPr lang="hu-HU" sz="1600" b="1"/>
              <a:t>s.</a:t>
            </a:r>
            <a:r>
              <a:rPr lang="hu-HU" sz="1600"/>
              <a:t> Mellékvese verőere / </a:t>
            </a:r>
            <a:r>
              <a:rPr lang="hu-HU" sz="1600" b="1"/>
              <a:t>a. suprarenalis</a:t>
            </a:r>
          </a:p>
          <a:p>
            <a:r>
              <a:rPr lang="hu-HU" sz="1600" b="1"/>
              <a:t>t.</a:t>
            </a:r>
            <a:r>
              <a:rPr lang="hu-HU" sz="1600"/>
              <a:t> Felső bélfodri ér / </a:t>
            </a:r>
            <a:r>
              <a:rPr lang="hu-HU" sz="1600" b="1"/>
              <a:t>a. mesenterica superior</a:t>
            </a:r>
          </a:p>
          <a:p>
            <a:r>
              <a:rPr lang="hu-HU" sz="1600" b="1"/>
              <a:t>u.</a:t>
            </a:r>
            <a:r>
              <a:rPr lang="hu-HU" sz="1600"/>
              <a:t> Bal veseverőér / </a:t>
            </a:r>
            <a:r>
              <a:rPr lang="hu-HU" sz="1600" b="1"/>
              <a:t>a. renalis sinistra</a:t>
            </a:r>
          </a:p>
          <a:p>
            <a:r>
              <a:rPr lang="hu-HU" sz="1600" b="1"/>
              <a:t>v.</a:t>
            </a:r>
            <a:r>
              <a:rPr lang="hu-HU" sz="1600"/>
              <a:t> Gonádot ellátó verőér / </a:t>
            </a:r>
            <a:r>
              <a:rPr lang="hu-HU" sz="1600" b="1"/>
              <a:t>a. testicularis/ovarica</a:t>
            </a:r>
            <a:endParaRPr lang="hu-HU" sz="1600"/>
          </a:p>
          <a:p>
            <a:r>
              <a:rPr lang="hu-HU" sz="1600" b="1"/>
              <a:t>w.</a:t>
            </a:r>
            <a:r>
              <a:rPr lang="hu-HU" sz="1600"/>
              <a:t> Hasi aorta / </a:t>
            </a:r>
            <a:r>
              <a:rPr lang="hu-HU" sz="1600" b="1"/>
              <a:t>aorta abdominalis</a:t>
            </a:r>
            <a:endParaRPr lang="hu-HU" sz="1600"/>
          </a:p>
          <a:p>
            <a:r>
              <a:rPr lang="hu-HU" sz="1600" b="1"/>
              <a:t>x.</a:t>
            </a:r>
            <a:r>
              <a:rPr lang="hu-HU" sz="1600"/>
              <a:t> Singcsonti ér / </a:t>
            </a:r>
            <a:r>
              <a:rPr lang="hu-HU" sz="1600" b="1"/>
              <a:t>a. ulnaris</a:t>
            </a:r>
          </a:p>
          <a:p>
            <a:r>
              <a:rPr lang="hu-HU" sz="1600" b="1"/>
              <a:t>y.</a:t>
            </a:r>
            <a:r>
              <a:rPr lang="hu-HU" sz="1600"/>
              <a:t> Orsócsonti verőér / </a:t>
            </a:r>
            <a:r>
              <a:rPr lang="hu-HU" sz="1600" b="1"/>
              <a:t>a. radialis</a:t>
            </a:r>
          </a:p>
          <a:p>
            <a:r>
              <a:rPr lang="hu-HU" sz="1600" b="1"/>
              <a:t>z.</a:t>
            </a:r>
            <a:r>
              <a:rPr lang="hu-HU" sz="1600"/>
              <a:t> Elülső sípcsonti ér / </a:t>
            </a:r>
            <a:r>
              <a:rPr lang="hu-HU" sz="1600" b="1"/>
              <a:t>a. tibialis anterior</a:t>
            </a:r>
          </a:p>
          <a:p>
            <a:r>
              <a:rPr lang="hu-HU" sz="1600" b="1"/>
              <a:t>zs</a:t>
            </a:r>
            <a:r>
              <a:rPr lang="hu-HU" sz="1600"/>
              <a:t>. Hátulsó sípcsonti ér / </a:t>
            </a:r>
            <a:r>
              <a:rPr lang="hu-HU" sz="1600" b="1"/>
              <a:t>a. tibialis posterior</a:t>
            </a:r>
          </a:p>
        </p:txBody>
      </p:sp>
    </p:spTree>
    <p:extLst>
      <p:ext uri="{BB962C8B-B14F-4D97-AF65-F5344CB8AC3E}">
        <p14:creationId xmlns:p14="http://schemas.microsoft.com/office/powerpoint/2010/main" val="352403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venrendszer2"/>
          <p:cNvPicPr>
            <a:picLocks noChangeAspect="1" noChangeArrowheads="1"/>
          </p:cNvPicPr>
          <p:nvPr/>
        </p:nvPicPr>
        <p:blipFill>
          <a:blip r:embed="rId2" cstate="print"/>
          <a:srcRect/>
          <a:stretch>
            <a:fillRect/>
          </a:stretch>
        </p:blipFill>
        <p:spPr bwMode="auto">
          <a:xfrm>
            <a:off x="5219700" y="44450"/>
            <a:ext cx="3887788" cy="6840538"/>
          </a:xfrm>
          <a:prstGeom prst="rect">
            <a:avLst/>
          </a:prstGeom>
          <a:noFill/>
          <a:ln w="9525">
            <a:noFill/>
            <a:miter lim="800000"/>
            <a:headEnd/>
            <a:tailEnd/>
          </a:ln>
        </p:spPr>
      </p:pic>
      <p:sp>
        <p:nvSpPr>
          <p:cNvPr id="45059" name="Rectangle 3"/>
          <p:cNvSpPr>
            <a:spLocks noChangeArrowheads="1"/>
          </p:cNvSpPr>
          <p:nvPr/>
        </p:nvSpPr>
        <p:spPr bwMode="auto">
          <a:xfrm>
            <a:off x="250825" y="665163"/>
            <a:ext cx="4897438" cy="4492625"/>
          </a:xfrm>
          <a:prstGeom prst="rect">
            <a:avLst/>
          </a:prstGeom>
          <a:noFill/>
          <a:ln w="9525">
            <a:noFill/>
            <a:miter lim="800000"/>
            <a:headEnd/>
            <a:tailEnd/>
          </a:ln>
        </p:spPr>
        <p:txBody>
          <a:bodyPr>
            <a:spAutoFit/>
          </a:bodyPr>
          <a:lstStyle/>
          <a:p>
            <a:r>
              <a:rPr lang="hu-HU" sz="1600" b="1"/>
              <a:t>a.</a:t>
            </a:r>
            <a:r>
              <a:rPr lang="hu-HU" sz="1600"/>
              <a:t> Belső torkolati visszér / </a:t>
            </a:r>
            <a:r>
              <a:rPr lang="hu-HU" sz="1600" b="1"/>
              <a:t>v. jugulari interna</a:t>
            </a:r>
          </a:p>
          <a:p>
            <a:r>
              <a:rPr lang="hu-HU" sz="1600" b="1"/>
              <a:t>b.</a:t>
            </a:r>
            <a:r>
              <a:rPr lang="hu-HU" sz="1600"/>
              <a:t> Külső torkolati visszér / </a:t>
            </a:r>
            <a:r>
              <a:rPr lang="hu-HU" sz="1600" b="1"/>
              <a:t>v. jugulari externa</a:t>
            </a:r>
          </a:p>
          <a:p>
            <a:r>
              <a:rPr lang="hu-HU" sz="1600" b="1"/>
              <a:t>c.</a:t>
            </a:r>
            <a:r>
              <a:rPr lang="hu-HU" sz="1600"/>
              <a:t> Kulcscsont alatti visszér / </a:t>
            </a:r>
            <a:r>
              <a:rPr lang="hu-HU" sz="1600" b="1"/>
              <a:t>v. subclavia</a:t>
            </a:r>
          </a:p>
          <a:p>
            <a:r>
              <a:rPr lang="hu-HU" sz="1600" b="1"/>
              <a:t>d.</a:t>
            </a:r>
            <a:r>
              <a:rPr lang="hu-HU" sz="1600"/>
              <a:t> Felső üres visszér / </a:t>
            </a:r>
            <a:r>
              <a:rPr lang="hu-HU" sz="1600" b="1"/>
              <a:t>v. cava superior</a:t>
            </a:r>
          </a:p>
          <a:p>
            <a:r>
              <a:rPr lang="hu-HU" sz="1600" b="1"/>
              <a:t>e.</a:t>
            </a:r>
            <a:r>
              <a:rPr lang="hu-HU" sz="1600"/>
              <a:t> „Fejvéna” / </a:t>
            </a:r>
            <a:r>
              <a:rPr lang="hu-HU" sz="1600" b="1"/>
              <a:t>v. cephalica</a:t>
            </a:r>
          </a:p>
          <a:p>
            <a:r>
              <a:rPr lang="hu-HU" sz="1600" b="1"/>
              <a:t>f.</a:t>
            </a:r>
            <a:r>
              <a:rPr lang="hu-HU" sz="1600"/>
              <a:t> „Királyvéna” / </a:t>
            </a:r>
            <a:r>
              <a:rPr lang="hu-HU" sz="1600" b="1"/>
              <a:t>v. basilica</a:t>
            </a:r>
          </a:p>
          <a:p>
            <a:r>
              <a:rPr lang="hu-HU" sz="1600" b="1"/>
              <a:t>g.</a:t>
            </a:r>
            <a:r>
              <a:rPr lang="hu-HU" sz="1600"/>
              <a:t> Portális véna / </a:t>
            </a:r>
            <a:r>
              <a:rPr lang="hu-HU" sz="1600" b="1"/>
              <a:t>v. portae</a:t>
            </a:r>
          </a:p>
          <a:p>
            <a:r>
              <a:rPr lang="hu-HU" sz="1600" b="1"/>
              <a:t>h.</a:t>
            </a:r>
            <a:r>
              <a:rPr lang="hu-HU" sz="1600"/>
              <a:t> Alsó üres visszér / </a:t>
            </a:r>
            <a:r>
              <a:rPr lang="hu-HU" sz="1600" b="1"/>
              <a:t>v. cava inferior</a:t>
            </a:r>
          </a:p>
          <a:p>
            <a:r>
              <a:rPr lang="hu-HU" sz="1600" b="1"/>
              <a:t>i.</a:t>
            </a:r>
            <a:r>
              <a:rPr lang="hu-HU" sz="1600"/>
              <a:t> Közös csípővisszér / </a:t>
            </a:r>
            <a:r>
              <a:rPr lang="hu-HU" sz="1600" b="1"/>
              <a:t>v. iliaca communis</a:t>
            </a:r>
          </a:p>
          <a:p>
            <a:r>
              <a:rPr lang="hu-HU" sz="1600" b="1"/>
              <a:t>j.</a:t>
            </a:r>
            <a:r>
              <a:rPr lang="hu-HU" sz="1600"/>
              <a:t> </a:t>
            </a:r>
            <a:r>
              <a:rPr lang="hu-HU" sz="1600" b="1"/>
              <a:t>v. saphena magana</a:t>
            </a:r>
          </a:p>
          <a:p>
            <a:r>
              <a:rPr lang="hu-HU" sz="1600" b="1"/>
              <a:t>k.</a:t>
            </a:r>
            <a:r>
              <a:rPr lang="hu-HU" sz="1600"/>
              <a:t> Belső torkolati visszér / </a:t>
            </a:r>
            <a:r>
              <a:rPr lang="hu-HU" sz="1600" b="1"/>
              <a:t>v. jugulari interna</a:t>
            </a:r>
          </a:p>
          <a:p>
            <a:r>
              <a:rPr lang="hu-HU" sz="1600" b="1"/>
              <a:t>l.</a:t>
            </a:r>
            <a:r>
              <a:rPr lang="hu-HU" sz="1600"/>
              <a:t> Külső torkolati visszér / </a:t>
            </a:r>
            <a:r>
              <a:rPr lang="hu-HU" sz="1600" b="1"/>
              <a:t>v. jugulari externa </a:t>
            </a:r>
          </a:p>
          <a:p>
            <a:r>
              <a:rPr lang="hu-HU" sz="1600" b="1"/>
              <a:t>m.</a:t>
            </a:r>
            <a:r>
              <a:rPr lang="hu-HU" sz="1600"/>
              <a:t> Hónalji visszér / </a:t>
            </a:r>
            <a:r>
              <a:rPr lang="hu-HU" sz="1600" b="1"/>
              <a:t>v. axillaris</a:t>
            </a:r>
          </a:p>
          <a:p>
            <a:r>
              <a:rPr lang="hu-HU" sz="1600" b="1"/>
              <a:t>n.</a:t>
            </a:r>
            <a:r>
              <a:rPr lang="hu-HU" sz="1600"/>
              <a:t> A felkar visszere / </a:t>
            </a:r>
            <a:r>
              <a:rPr lang="hu-HU" sz="1600" b="1"/>
              <a:t>v. brachialis</a:t>
            </a:r>
          </a:p>
          <a:p>
            <a:r>
              <a:rPr lang="hu-HU" sz="1600" b="1"/>
              <a:t>o.</a:t>
            </a:r>
            <a:r>
              <a:rPr lang="hu-HU" sz="1600"/>
              <a:t> Májvéna / </a:t>
            </a:r>
            <a:r>
              <a:rPr lang="hu-HU" sz="1600" b="1"/>
              <a:t>v. hepatica</a:t>
            </a:r>
          </a:p>
          <a:p>
            <a:r>
              <a:rPr lang="hu-HU" sz="1600" b="1"/>
              <a:t>p.</a:t>
            </a:r>
            <a:r>
              <a:rPr lang="hu-HU" sz="1600"/>
              <a:t> Felső bélfodri visszér / </a:t>
            </a:r>
            <a:r>
              <a:rPr lang="hu-HU" sz="1600" b="1"/>
              <a:t>v. mesenterica superior</a:t>
            </a:r>
          </a:p>
          <a:p>
            <a:r>
              <a:rPr lang="hu-HU" sz="1600" b="1"/>
              <a:t>q.</a:t>
            </a:r>
            <a:r>
              <a:rPr lang="hu-HU" sz="1600"/>
              <a:t> Vesevisszér / </a:t>
            </a:r>
            <a:r>
              <a:rPr lang="hu-HU" sz="1600" b="1"/>
              <a:t>v. renalis</a:t>
            </a:r>
          </a:p>
          <a:p>
            <a:r>
              <a:rPr lang="hu-HU" sz="1600" b="1"/>
              <a:t>r.</a:t>
            </a:r>
            <a:r>
              <a:rPr lang="hu-HU" sz="1600"/>
              <a:t> Combvéna / </a:t>
            </a:r>
            <a:r>
              <a:rPr lang="hu-HU" sz="1600" b="1"/>
              <a:t>v. femoralis</a:t>
            </a:r>
          </a:p>
        </p:txBody>
      </p:sp>
    </p:spTree>
    <p:extLst>
      <p:ext uri="{BB962C8B-B14F-4D97-AF65-F5344CB8AC3E}">
        <p14:creationId xmlns:p14="http://schemas.microsoft.com/office/powerpoint/2010/main" val="270990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cstate="print"/>
          <a:srcRect/>
          <a:stretch>
            <a:fillRect/>
          </a:stretch>
        </p:blipFill>
        <p:spPr bwMode="auto">
          <a:xfrm>
            <a:off x="4572000" y="1557338"/>
            <a:ext cx="4270375" cy="4381500"/>
          </a:xfrm>
          <a:prstGeom prst="rect">
            <a:avLst/>
          </a:prstGeom>
          <a:noFill/>
          <a:ln w="9525">
            <a:noFill/>
            <a:miter lim="800000"/>
            <a:headEnd/>
            <a:tailEnd/>
          </a:ln>
        </p:spPr>
      </p:pic>
      <p:pic>
        <p:nvPicPr>
          <p:cNvPr id="6147" name="Picture 5"/>
          <p:cNvPicPr>
            <a:picLocks noChangeAspect="1" noChangeArrowheads="1"/>
          </p:cNvPicPr>
          <p:nvPr/>
        </p:nvPicPr>
        <p:blipFill>
          <a:blip r:embed="rId3" cstate="print"/>
          <a:srcRect/>
          <a:stretch>
            <a:fillRect/>
          </a:stretch>
        </p:blipFill>
        <p:spPr bwMode="auto">
          <a:xfrm>
            <a:off x="250825" y="1341438"/>
            <a:ext cx="4267200" cy="48434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1884</TotalTime>
  <Words>1807</Words>
  <Application>Microsoft Office PowerPoint</Application>
  <PresentationFormat>Diavetítés a képernyőre (4:3 oldalarány)</PresentationFormat>
  <Paragraphs>349</Paragraphs>
  <Slides>46</Slides>
  <Notes>8</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46</vt:i4>
      </vt:variant>
    </vt:vector>
  </HeadingPairs>
  <TitlesOfParts>
    <vt:vector size="54" baseType="lpstr">
      <vt:lpstr>굴림</vt:lpstr>
      <vt:lpstr>Arial</vt:lpstr>
      <vt:lpstr>Blackadder ITC</vt:lpstr>
      <vt:lpstr>Calibri</vt:lpstr>
      <vt:lpstr>Comic Sans MS</vt:lpstr>
      <vt:lpstr>Times New Roman</vt:lpstr>
      <vt:lpstr>Verdana</vt:lpstr>
      <vt:lpstr>Alapértelmezett terv</vt:lpstr>
      <vt:lpstr>Szív, keringés, erek</vt:lpstr>
      <vt:lpstr>PowerPoint bemutató</vt:lpstr>
      <vt:lpstr>PowerPoint bemutató</vt:lpstr>
      <vt:lpstr>PowerPoint bemutató</vt:lpstr>
      <vt:lpstr>A kis és a nagyvérkör</vt:lpstr>
      <vt:lpstr>Mikrocirkuláció</vt:lpstr>
      <vt:lpstr>PowerPoint bemutató</vt:lpstr>
      <vt:lpstr>PowerPoint bemutató</vt:lpstr>
      <vt:lpstr>PowerPoint bemutató</vt:lpstr>
      <vt:lpstr>Situs cordis</vt:lpstr>
      <vt:lpstr>PowerPoint bemutató</vt:lpstr>
      <vt:lpstr>PowerPoint bemutató</vt:lpstr>
      <vt:lpstr>PowerPoint bemutató</vt:lpstr>
      <vt:lpstr>PowerPoint bemutató</vt:lpstr>
      <vt:lpstr>PowerPoint bemutató</vt:lpstr>
      <vt:lpstr>Szív: felszínek</vt:lpstr>
      <vt:lpstr>Szív: külső felszín (facies sternalis)</vt:lpstr>
      <vt:lpstr>Szív: külső felszín (facies mediastinalis)</vt:lpstr>
      <vt:lpstr>A mellkas röntgenképe. A szív vetülete </vt:lpstr>
      <vt:lpstr>A szív üregei: jobb pitvar</vt:lpstr>
      <vt:lpstr>A szív üregei: bal kamra</vt:lpstr>
      <vt:lpstr>A szív rostos váza: anulus fibrosus </vt:lpstr>
      <vt:lpstr>A szívbillentyűk</vt:lpstr>
      <vt:lpstr>Szívbillentyűk 1. vitorlás (cuspidalis) billentyű, vénás szájadékok</vt:lpstr>
      <vt:lpstr>Szívbillentyűk 2. zsebes (semilunaris) billentyű</vt:lpstr>
      <vt:lpstr>A szív vetülete Hallgatózási pontok a mellkason</vt:lpstr>
      <vt:lpstr>Ingerkeltő  és  ingervezető  rostok</vt:lpstr>
      <vt:lpstr>PowerPoint bemutató</vt:lpstr>
      <vt:lpstr>A szív vérellátása</vt:lpstr>
      <vt:lpstr>Coronarográfia</vt:lpstr>
      <vt:lpstr>PowerPoint bemutató</vt:lpstr>
      <vt:lpstr>PowerPoint bemutató</vt:lpstr>
      <vt:lpstr>PowerPoint bemutató</vt:lpstr>
      <vt:lpstr>A szívfal rétegei</vt:lpstr>
      <vt:lpstr>A szívizom és a Purkinje-sejtek  mikroszkópos képe</vt:lpstr>
      <vt:lpstr>PowerPoint bemutató</vt:lpstr>
      <vt:lpstr>A szívizom szerkezete</vt:lpstr>
      <vt:lpstr>PowerPoint bemutató</vt:lpstr>
      <vt:lpstr>PowerPoint bemutató</vt:lpstr>
      <vt:lpstr>Magzati keringés </vt:lpstr>
      <vt:lpstr>Magzati keringés</vt:lpstr>
      <vt:lpstr>PowerPoint bemutató</vt:lpstr>
      <vt:lpstr>PowerPoint bemutató</vt:lpstr>
      <vt:lpstr>A keringési rendszer szövettana</vt:lpstr>
      <vt:lpstr>PowerPoint bemutató</vt:lpstr>
      <vt:lpstr>PowerPoint bemutató</vt:lpstr>
    </vt:vector>
  </TitlesOfParts>
  <Company>Humánmorfológiai és Fejlődésbiológiai Intézet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Szív, szívfejlődés, keringés</dc:title>
  <dc:creator>berbet</dc:creator>
  <cp:lastModifiedBy>H.-Minkó Krisztina</cp:lastModifiedBy>
  <cp:revision>136</cp:revision>
  <dcterms:created xsi:type="dcterms:W3CDTF">2005-02-14T15:42:04Z</dcterms:created>
  <dcterms:modified xsi:type="dcterms:W3CDTF">2018-04-10T13:06:02Z</dcterms:modified>
</cp:coreProperties>
</file>