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3"/>
  </p:notesMasterIdLst>
  <p:sldIdLst>
    <p:sldId id="256" r:id="rId2"/>
    <p:sldId id="286" r:id="rId3"/>
    <p:sldId id="259" r:id="rId4"/>
    <p:sldId id="284" r:id="rId5"/>
    <p:sldId id="260" r:id="rId6"/>
    <p:sldId id="258" r:id="rId7"/>
    <p:sldId id="261" r:id="rId8"/>
    <p:sldId id="262" r:id="rId9"/>
    <p:sldId id="264" r:id="rId10"/>
    <p:sldId id="301" r:id="rId11"/>
    <p:sldId id="265" r:id="rId12"/>
    <p:sldId id="266" r:id="rId13"/>
    <p:sldId id="267" r:id="rId14"/>
    <p:sldId id="302" r:id="rId15"/>
    <p:sldId id="290" r:id="rId16"/>
    <p:sldId id="303" r:id="rId17"/>
    <p:sldId id="268" r:id="rId18"/>
    <p:sldId id="269" r:id="rId19"/>
    <p:sldId id="291" r:id="rId20"/>
    <p:sldId id="292" r:id="rId21"/>
    <p:sldId id="270" r:id="rId22"/>
    <p:sldId id="293" r:id="rId23"/>
    <p:sldId id="304" r:id="rId24"/>
    <p:sldId id="271" r:id="rId25"/>
    <p:sldId id="273" r:id="rId26"/>
    <p:sldId id="294" r:id="rId27"/>
    <p:sldId id="272" r:id="rId28"/>
    <p:sldId id="31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7" r:id="rId37"/>
    <p:sldId id="288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95" r:id="rId47"/>
    <p:sldId id="282" r:id="rId48"/>
    <p:sldId id="289" r:id="rId49"/>
    <p:sldId id="296" r:id="rId50"/>
    <p:sldId id="283" r:id="rId51"/>
    <p:sldId id="285" r:id="rId5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612" autoAdjust="0"/>
  </p:normalViewPr>
  <p:slideViewPr>
    <p:cSldViewPr>
      <p:cViewPr varScale="1">
        <p:scale>
          <a:sx n="64" d="100"/>
          <a:sy n="64" d="100"/>
        </p:scale>
        <p:origin x="1372" y="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B6B51-7F6B-4FCC-A616-8A409F301BFF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B0A6-632C-434C-A7B6-13458A2A1A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32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dirty="0" err="1"/>
              <a:t>Meiosis</a:t>
            </a:r>
            <a:r>
              <a:rPr lang="hu-HU" dirty="0"/>
              <a:t>, </a:t>
            </a:r>
            <a:r>
              <a:rPr lang="hu-HU" dirty="0" err="1"/>
              <a:t>ovulatio</a:t>
            </a:r>
            <a:r>
              <a:rPr lang="hu-HU" dirty="0"/>
              <a:t>, </a:t>
            </a:r>
            <a:r>
              <a:rPr lang="hu-HU" dirty="0" err="1"/>
              <a:t>fertilizáció</a:t>
            </a:r>
            <a:r>
              <a:rPr lang="hu-HU" dirty="0"/>
              <a:t>,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Barázdálódás,</a:t>
            </a:r>
            <a:r>
              <a:rPr lang="hu-HU" sz="1200" dirty="0" err="1">
                <a:latin typeface="Calibri" pitchFamily="34" charset="0"/>
                <a:cs typeface="Calibri" pitchFamily="34" charset="0"/>
              </a:rPr>
              <a:t>Gasztruláció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Csíralemezek kialakulása,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 err="1">
                <a:latin typeface="Calibri" pitchFamily="34" charset="0"/>
                <a:cs typeface="Calibri" pitchFamily="34" charset="0"/>
              </a:rPr>
              <a:t>Neuruláció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,</a:t>
            </a:r>
            <a:r>
              <a:rPr lang="hu-HU" sz="12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200" dirty="0">
                <a:latin typeface="Calibri" pitchFamily="34" charset="0"/>
                <a:cs typeface="Calibri" pitchFamily="34" charset="0"/>
              </a:rPr>
              <a:t>Beágyazódás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B0A6-632C-434C-A7B6-13458A2A1A6B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5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86D1D-3E7D-477E-A3E3-F20C5A2363FE}" type="slidenum">
              <a:rPr lang="hu-HU" smtClean="0"/>
              <a:pPr eaLnBrk="1" hangingPunct="1"/>
              <a:t>15</a:t>
            </a:fld>
            <a:endParaRPr lang="hu-H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BAC35-5224-48BF-8FA1-F9DFD6AD0718}" type="slidenum">
              <a:rPr lang="hu-HU" smtClean="0"/>
              <a:pPr eaLnBrk="1" hangingPunct="1"/>
              <a:t>20</a:t>
            </a:fld>
            <a:endParaRPr lang="hu-H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8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676E8F-F6CF-471F-AAAF-D998E74FF0D2}" type="slidenum">
              <a:rPr lang="hu-HU" smtClean="0"/>
              <a:pPr eaLnBrk="1" hangingPunct="1"/>
              <a:t>22</a:t>
            </a:fld>
            <a:endParaRPr lang="hu-H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7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C5730-2724-4954-B849-575DB5283EC6}" type="slidenum">
              <a:rPr lang="hu-HU" smtClean="0"/>
              <a:pPr eaLnBrk="1" hangingPunct="1"/>
              <a:t>26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6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F90B6-FE0B-4DE1-BCF7-04624981FAC1}" type="slidenum">
              <a:rPr lang="hu-HU" smtClean="0"/>
              <a:pPr eaLnBrk="1" hangingPunct="1"/>
              <a:t>46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8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07BE7C-3559-4874-A18B-BD39DDA7261F}" type="slidenum">
              <a:rPr lang="hu-HU" smtClean="0"/>
              <a:pPr eaLnBrk="1" hangingPunct="1"/>
              <a:t>48</a:t>
            </a:fld>
            <a:endParaRPr 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5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8F1A7F-4654-4EDA-98F2-205D5B6EBE5E}" type="slidenum">
              <a:rPr lang="hu-HU" smtClean="0"/>
              <a:pPr eaLnBrk="1" hangingPunct="1"/>
              <a:t>49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0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BB90-1219-49B8-B479-F8031767C6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05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BA6E-D82A-4F08-891B-F453164066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4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C322BE-F4EA-40B2-AB53-BC8A6A830564}" type="datetimeFigureOut">
              <a:rPr lang="hu-HU" smtClean="0"/>
              <a:pPr/>
              <a:t>2018. 05. 10.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0547175-EC09-4E75-AB1B-75DC34A1842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p-RgIRgcY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_xrTIbh_78" TargetMode="External"/><Relationship Id="rId2" Type="http://schemas.openxmlformats.org/officeDocument/2006/relationships/hyperlink" Target="https://www.youtube.com/watch?v=b9CbW7K4OFk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-p_ZkhqZ0M&amp;feature=related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95736" y="1810687"/>
            <a:ext cx="7543800" cy="2152650"/>
          </a:xfrm>
        </p:spPr>
        <p:txBody>
          <a:bodyPr/>
          <a:lstStyle/>
          <a:p>
            <a:r>
              <a:rPr lang="hu-HU" sz="4400" i="1" dirty="0">
                <a:latin typeface="Calibri" pitchFamily="34" charset="0"/>
                <a:cs typeface="Calibri" pitchFamily="34" charset="0"/>
              </a:rPr>
              <a:t>Általános fejlődéstan</a:t>
            </a:r>
            <a:br>
              <a:rPr lang="hu-HU" sz="4400" i="1" dirty="0">
                <a:latin typeface="Calibri" pitchFamily="34" charset="0"/>
                <a:cs typeface="Calibri" pitchFamily="34" charset="0"/>
              </a:rPr>
            </a:br>
            <a:r>
              <a:rPr lang="hu-HU" sz="4400" i="1" dirty="0">
                <a:latin typeface="Calibri" pitchFamily="34" charset="0"/>
                <a:cs typeface="Calibri" pitchFamily="34" charset="0"/>
              </a:rPr>
              <a:t>placenta</a:t>
            </a:r>
            <a:endParaRPr lang="hu-H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0281" y="5653658"/>
            <a:ext cx="6172200" cy="685800"/>
          </a:xfrm>
        </p:spPr>
        <p:txBody>
          <a:bodyPr>
            <a:noAutofit/>
          </a:bodyPr>
          <a:lstStyle/>
          <a:p>
            <a:r>
              <a:rPr lang="hu-HU" sz="1600" dirty="0" err="1"/>
              <a:t>H.-Minkó</a:t>
            </a:r>
            <a:r>
              <a:rPr lang="hu-HU" sz="1600" dirty="0"/>
              <a:t> Krisztina</a:t>
            </a:r>
          </a:p>
          <a:p>
            <a:r>
              <a:rPr lang="hu-HU" sz="1600" dirty="0"/>
              <a:t>Semmelweis  Egyetem</a:t>
            </a:r>
          </a:p>
          <a:p>
            <a:r>
              <a:rPr lang="hu-HU" sz="1600" dirty="0"/>
              <a:t>Anatómiai, Szövet- és Fejlődéstani Intézet</a:t>
            </a:r>
          </a:p>
          <a:p>
            <a:r>
              <a:rPr lang="hu-HU" sz="1600" dirty="0"/>
              <a:t>GYTK</a:t>
            </a:r>
          </a:p>
          <a:p>
            <a:r>
              <a:rPr lang="hu-HU" sz="1600" dirty="0"/>
              <a:t>2017. 04.06. </a:t>
            </a:r>
          </a:p>
          <a:p>
            <a:endParaRPr lang="hu-HU" sz="1600" dirty="0"/>
          </a:p>
        </p:txBody>
      </p:sp>
      <p:pic>
        <p:nvPicPr>
          <p:cNvPr id="4" name="Picture 4" descr="MORUL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2805"/>
            <a:ext cx="1599970" cy="19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dyfm0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69214"/>
            <a:ext cx="1578433" cy="1857148"/>
          </a:xfrm>
          <a:prstGeom prst="rect">
            <a:avLst/>
          </a:prstGeom>
        </p:spPr>
      </p:pic>
      <p:pic>
        <p:nvPicPr>
          <p:cNvPr id="7" name="Picture 5" descr="su_egg_%26_spe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8" y="538306"/>
            <a:ext cx="1827575" cy="160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9" t="3256" r="4915" b="13405"/>
          <a:stretch>
            <a:fillRect/>
          </a:stretch>
        </p:blipFill>
        <p:spPr bwMode="auto">
          <a:xfrm>
            <a:off x="6876256" y="243295"/>
            <a:ext cx="16859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03-12_DevFetusPhoto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25671" r="53098" b="18823"/>
          <a:stretch>
            <a:fillRect/>
          </a:stretch>
        </p:blipFill>
        <p:spPr bwMode="auto">
          <a:xfrm>
            <a:off x="5833268" y="3501008"/>
            <a:ext cx="27289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4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54006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4. </a:t>
            </a:r>
            <a:r>
              <a:rPr lang="hu-HU" sz="1400" b="1" dirty="0" err="1">
                <a:solidFill>
                  <a:srgbClr val="FFFF00"/>
                </a:solidFill>
              </a:rPr>
              <a:t>Diploten</a:t>
            </a:r>
            <a:r>
              <a:rPr lang="hu-HU" sz="1400" b="1" dirty="0">
                <a:solidFill>
                  <a:srgbClr val="FFFF00"/>
                </a:solidFill>
              </a:rPr>
              <a:t> (kétszalagos) szakasz: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a </a:t>
            </a:r>
            <a:r>
              <a:rPr lang="hu-HU" sz="1400" dirty="0" err="1"/>
              <a:t>synaptonemalis</a:t>
            </a:r>
            <a:r>
              <a:rPr lang="hu-HU" sz="1400" dirty="0"/>
              <a:t> komplex eltűnik, a kromoszómák széthúzódnak, az átkereszteződések ezzel láthatókká válnak (</a:t>
            </a:r>
            <a:r>
              <a:rPr lang="hu-HU" sz="1400" dirty="0" err="1"/>
              <a:t>chiasma</a:t>
            </a:r>
            <a:r>
              <a:rPr lang="hu-HU" sz="1400" dirty="0"/>
              <a:t>, </a:t>
            </a:r>
            <a:r>
              <a:rPr lang="hu-HU" sz="1400" dirty="0" err="1"/>
              <a:t>crossing</a:t>
            </a:r>
            <a:r>
              <a:rPr lang="hu-HU" sz="1400" dirty="0"/>
              <a:t> over). Hasonló szerepük van, mint a </a:t>
            </a:r>
            <a:r>
              <a:rPr lang="hu-HU" sz="1400" dirty="0" err="1"/>
              <a:t>centromer</a:t>
            </a:r>
            <a:r>
              <a:rPr lang="hu-HU" sz="1400" dirty="0"/>
              <a:t> régiónak: együtt tartás. Egyes kromoszómarészek kibomlanak hurkokká, itt transzkripció zajlik. („lámpakefe”</a:t>
            </a:r>
            <a:r>
              <a:rPr lang="hu-HU" sz="1400" dirty="0" err="1"/>
              <a:t>-kromoszómák</a:t>
            </a:r>
            <a:r>
              <a:rPr lang="hu-HU" sz="1400" dirty="0"/>
              <a:t> kétéltűekben, mert itt kell transzkripció a sok szik előállításához, humán </a:t>
            </a:r>
            <a:r>
              <a:rPr lang="hu-HU" sz="1400" dirty="0" err="1"/>
              <a:t>oocytában</a:t>
            </a:r>
            <a:r>
              <a:rPr lang="hu-HU" sz="1400" dirty="0"/>
              <a:t> a megtermékenyítéshez szükséges </a:t>
            </a:r>
            <a:r>
              <a:rPr lang="hu-HU" sz="1400" dirty="0" err="1"/>
              <a:t>kortikális</a:t>
            </a:r>
            <a:r>
              <a:rPr lang="hu-HU" sz="1400" dirty="0"/>
              <a:t> </a:t>
            </a:r>
            <a:r>
              <a:rPr lang="hu-HU" sz="1400" dirty="0" err="1"/>
              <a:t>granulumok</a:t>
            </a:r>
            <a:r>
              <a:rPr lang="hu-HU" sz="1400" dirty="0"/>
              <a:t> /Golgiból, több mint 4500db!/ előállítása folyik!).</a:t>
            </a:r>
          </a:p>
        </p:txBody>
      </p:sp>
      <p:pic>
        <p:nvPicPr>
          <p:cNvPr id="20483" name="Picture 5" descr="diplo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33375"/>
            <a:ext cx="1879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67544" y="2723475"/>
            <a:ext cx="59769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 dirty="0">
                <a:solidFill>
                  <a:srgbClr val="FFFF00"/>
                </a:solidFill>
              </a:rPr>
              <a:t>5. </a:t>
            </a:r>
            <a:r>
              <a:rPr lang="hu-HU" sz="1400" b="1" dirty="0" err="1">
                <a:solidFill>
                  <a:srgbClr val="FFFF00"/>
                </a:solidFill>
              </a:rPr>
              <a:t>Diakinesis</a:t>
            </a:r>
            <a:r>
              <a:rPr lang="hu-HU" sz="1400" b="1" dirty="0">
                <a:solidFill>
                  <a:srgbClr val="FFFF00"/>
                </a:solidFill>
              </a:rPr>
              <a:t>: (szétválás)</a:t>
            </a:r>
            <a:r>
              <a:rPr lang="hu-HU" sz="1400" dirty="0">
                <a:solidFill>
                  <a:srgbClr val="FFFF00"/>
                </a:solidFill>
              </a:rPr>
              <a:t> </a:t>
            </a:r>
            <a:r>
              <a:rPr lang="hu-HU" sz="1400" dirty="0"/>
              <a:t>kromoszómák leválnak a magburokról, hurkok eltűnnek (transzkripció megszűnik). A homológ kromoszómákat az átkereszteződések, a </a:t>
            </a:r>
            <a:r>
              <a:rPr lang="hu-HU" sz="1400" dirty="0" err="1"/>
              <a:t>testvérkromatidokat</a:t>
            </a:r>
            <a:r>
              <a:rPr lang="hu-HU" sz="1400" dirty="0"/>
              <a:t> </a:t>
            </a:r>
            <a:r>
              <a:rPr lang="hu-HU" sz="1400" dirty="0" err="1"/>
              <a:t>a</a:t>
            </a:r>
            <a:r>
              <a:rPr lang="hu-HU" sz="1400" dirty="0"/>
              <a:t> </a:t>
            </a:r>
            <a:r>
              <a:rPr lang="hu-HU" sz="1400" dirty="0" err="1"/>
              <a:t>centromerfehérjék</a:t>
            </a:r>
            <a:r>
              <a:rPr lang="hu-HU" sz="1400" dirty="0"/>
              <a:t> tartják össze.</a:t>
            </a:r>
          </a:p>
        </p:txBody>
      </p:sp>
      <p:pic>
        <p:nvPicPr>
          <p:cNvPr id="20485" name="Picture 7" descr="diaki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420938"/>
            <a:ext cx="13223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tetrá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076700"/>
            <a:ext cx="1357312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627313" y="623728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Crossing over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3492500" y="62372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/>
              <a:t>Átépült kromatidok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555875" y="371633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/>
              <a:t>Tetrád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250825" y="4941888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/>
              <a:t>A crossing over vázlata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4572000" y="4437063"/>
            <a:ext cx="2663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Nemcsak gének, hanem génszakaszok is kicserélődhetnek.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4572000" y="5445125"/>
            <a:ext cx="2808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Az X és Y kromoszómák is párosodnak néhány szakaszukkal! 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6300788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2124075" y="59499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403930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ers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608488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168775" y="0"/>
            <a:ext cx="4975225" cy="1143000"/>
          </a:xfrm>
        </p:spPr>
        <p:txBody>
          <a:bodyPr/>
          <a:lstStyle/>
          <a:p>
            <a:pPr eaLnBrk="1" hangingPunct="1"/>
            <a:r>
              <a:rPr lang="hu-HU" sz="4000" b="1" i="1" dirty="0" err="1"/>
              <a:t>Spermatogenezis</a:t>
            </a:r>
            <a:endParaRPr lang="hu-HU" sz="4000" b="1" i="1" dirty="0"/>
          </a:p>
        </p:txBody>
      </p:sp>
      <p:pic>
        <p:nvPicPr>
          <p:cNvPr id="8196" name="Picture 4" descr="Spermium j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3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6084887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Pubertáskor kezdődik, a teljes élet során folyik. Folyamatos, nem ciklikus aktivitás, nagyszámú spermium keletkezik.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Négy működőképes, mobilis sejt keletkezik.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22X vagy 22Y: embrió genetikus neme</a:t>
            </a:r>
          </a:p>
        </p:txBody>
      </p:sp>
    </p:spTree>
    <p:extLst>
      <p:ext uri="{BB962C8B-B14F-4D97-AF65-F5344CB8AC3E}">
        <p14:creationId xmlns:p14="http://schemas.microsoft.com/office/powerpoint/2010/main" val="420878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23168" y="188640"/>
            <a:ext cx="6517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 dirty="0" err="1">
                <a:latin typeface="+mj-lt"/>
                <a:cs typeface="Calibri" pitchFamily="34" charset="0"/>
              </a:rPr>
              <a:t>Spermatogenezis</a:t>
            </a:r>
            <a:r>
              <a:rPr lang="hu-HU" sz="3200" b="1" dirty="0">
                <a:latin typeface="+mj-lt"/>
                <a:cs typeface="Calibri" pitchFamily="34" charset="0"/>
              </a:rPr>
              <a:t> (64 nap)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084888" y="3429000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/>
              <a:t>DNS-szintézis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95203" y="908050"/>
            <a:ext cx="2196306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Nem minden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spermatogonium</a:t>
            </a:r>
            <a:r>
              <a:rPr lang="hu-HU" dirty="0">
                <a:latin typeface="Calibri" pitchFamily="34" charset="0"/>
                <a:cs typeface="Calibri" pitchFamily="34" charset="0"/>
              </a:rPr>
              <a:t> lép be a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  <a:cs typeface="Calibri" pitchFamily="34" charset="0"/>
              </a:rPr>
              <a:t>egyidőben</a:t>
            </a:r>
            <a:r>
              <a:rPr lang="hu-HU" dirty="0">
                <a:latin typeface="Calibri" pitchFamily="34" charset="0"/>
                <a:cs typeface="Calibri" pitchFamily="34" charset="0"/>
              </a:rPr>
              <a:t>, mint a nőknél.</a:t>
            </a:r>
          </a:p>
          <a:p>
            <a:pPr>
              <a:spcBef>
                <a:spcPct val="50000"/>
              </a:spcBef>
            </a:pPr>
            <a:endParaRPr lang="hu-HU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Néhány hetet vesz igénybe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első szakasza. A szekunder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spermatocyták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rögtön belépnek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meiosisba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u-HU" sz="1600" dirty="0" err="1">
                <a:latin typeface="Calibri" pitchFamily="34" charset="0"/>
                <a:cs typeface="Calibri" pitchFamily="34" charset="0"/>
              </a:rPr>
              <a:t>Cytokinesisek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elmaradnak, ezért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cytoplasmahidak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kötik össze a sejteket egészen a spermiumok kialakulásáig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8208169" y="630793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pic>
        <p:nvPicPr>
          <p:cNvPr id="26630" name="Picture 9" descr="spermiogenesissé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908720"/>
            <a:ext cx="5688013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7092950" y="3644900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7092950" y="4365625"/>
            <a:ext cx="0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300788" y="3284538"/>
            <a:ext cx="1366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900"/>
              <a:t>DNS-replikáció</a:t>
            </a:r>
          </a:p>
        </p:txBody>
      </p:sp>
    </p:spTree>
    <p:extLst>
      <p:ext uri="{BB962C8B-B14F-4D97-AF65-F5344CB8AC3E}">
        <p14:creationId xmlns:p14="http://schemas.microsoft.com/office/powerpoint/2010/main" val="7154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permiohistogene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692696"/>
            <a:ext cx="8291966" cy="5843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7" y="22564"/>
            <a:ext cx="7772400" cy="566936"/>
          </a:xfrm>
        </p:spPr>
        <p:txBody>
          <a:bodyPr/>
          <a:lstStyle/>
          <a:p>
            <a:pPr algn="ctr" eaLnBrk="1" hangingPunct="1"/>
            <a:r>
              <a:rPr lang="hu-HU" sz="2800" b="1" i="1" dirty="0" err="1"/>
              <a:t>Spermiohisztogenezis</a:t>
            </a:r>
            <a:endParaRPr lang="hu-HU" sz="2800" b="1" i="1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6957" y="4005064"/>
            <a:ext cx="7019925" cy="29238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Mobilitás kialakítása: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spermatida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- spermium.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DNS kondenzáció, farok (motor),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kialakulása (emésztő enzimek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zona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penetrációjához), </a:t>
            </a:r>
            <a:r>
              <a:rPr lang="hu-HU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mitokondriumok</a:t>
            </a: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(energia).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Csak a genetikai állomány hasznosul!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Erős negatív szelekció: a sérült spermiumok nem 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vehetnek részt a megtermékenyítésben.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Mellékhere, prosztata, ondóhólyag szerepe.</a:t>
            </a:r>
          </a:p>
          <a:p>
            <a:pPr algn="just" eaLnBrk="1" hangingPunct="1">
              <a:spcBef>
                <a:spcPct val="50000"/>
              </a:spcBef>
            </a:pPr>
            <a:endParaRPr lang="hu-HU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6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ko\könyvek\allimages carlson\M9780323053853-001-f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620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2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793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ko\könyvek\allimages carlson\M9780323053853-001-f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527328" cy="54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36512" y="332656"/>
            <a:ext cx="9217024" cy="5943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2000" b="1" i="1" dirty="0"/>
              <a:t>A megtermékenyítés általában az ampullában történik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07657" y="1143146"/>
            <a:ext cx="2884823" cy="32219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800" dirty="0"/>
              <a:t>előtte </a:t>
            </a:r>
            <a:r>
              <a:rPr lang="hu-HU" sz="1800" dirty="0" err="1"/>
              <a:t>spermatozoidok</a:t>
            </a:r>
            <a:r>
              <a:rPr lang="hu-HU" sz="1800" dirty="0"/>
              <a:t> </a:t>
            </a:r>
          </a:p>
          <a:p>
            <a:r>
              <a:rPr lang="hu-HU" sz="3200" dirty="0" err="1"/>
              <a:t>capatitatio</a:t>
            </a:r>
            <a:r>
              <a:rPr lang="hu-HU" sz="1800" dirty="0" err="1"/>
              <a:t>-ja</a:t>
            </a:r>
            <a:r>
              <a:rPr lang="hu-HU" sz="1800" dirty="0"/>
              <a:t> </a:t>
            </a:r>
          </a:p>
          <a:p>
            <a:r>
              <a:rPr lang="hu-HU" sz="1800" dirty="0"/>
              <a:t>(előkészítés a </a:t>
            </a:r>
          </a:p>
          <a:p>
            <a:r>
              <a:rPr lang="hu-HU" sz="1800" dirty="0"/>
              <a:t>megtermékenyítésre,</a:t>
            </a:r>
          </a:p>
          <a:p>
            <a:r>
              <a:rPr lang="hu-HU" sz="1800" dirty="0"/>
              <a:t>válaszadási képesség </a:t>
            </a:r>
          </a:p>
          <a:p>
            <a:r>
              <a:rPr lang="hu-HU" sz="1800" dirty="0"/>
              <a:t>elnyerése kémiai anyagokra, hőre)</a:t>
            </a:r>
          </a:p>
          <a:p>
            <a:r>
              <a:rPr lang="hu-HU" sz="1800" dirty="0"/>
              <a:t> a tubában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3304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897" y="44624"/>
            <a:ext cx="7772400" cy="594320"/>
          </a:xfrm>
        </p:spPr>
        <p:txBody>
          <a:bodyPr/>
          <a:lstStyle/>
          <a:p>
            <a:pPr algn="ctr" eaLnBrk="1" hangingPunct="1"/>
            <a:r>
              <a:rPr lang="hu-HU" sz="3200" b="1" i="1" dirty="0"/>
              <a:t>Megtermékenyítés 1</a:t>
            </a:r>
          </a:p>
        </p:txBody>
      </p:sp>
      <p:pic>
        <p:nvPicPr>
          <p:cNvPr id="11267" name="Picture 4" descr="fert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20688"/>
            <a:ext cx="5328592" cy="3996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23849" y="4653136"/>
            <a:ext cx="8424863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spermiumoknak át kell hatolniuk 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corona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radiat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(pl.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hyaluronidáz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elbontja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extracell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hialuronsavat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és a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pellucid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 rétegén – aktív mozgás és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acrosomalis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enzimek szükségesek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acrosoma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reakció,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acrosin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Amikor az első spermium eléri a petesejtet, a membránok összeolvadnak, és a spermium DNS-e bejut a petesejtbe (ált. fej,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középdb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., farok jut be, a 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plazmamembr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beolvad a petesejtébe). A petesejt erre az ingerre fejezi be a második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meioticus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osztódását.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sperm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mitokondrumai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nem, de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centrosomája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felhasználódik.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4139952" y="3645024"/>
            <a:ext cx="2617241" cy="72231"/>
          </a:xfrm>
          <a:prstGeom prst="line">
            <a:avLst/>
          </a:prstGeom>
          <a:noFill/>
          <a:ln w="38100" cmpd="tri">
            <a:solidFill>
              <a:srgbClr val="FF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757193" y="2989267"/>
            <a:ext cx="1296987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dirty="0" err="1"/>
              <a:t>Zona</a:t>
            </a:r>
            <a:r>
              <a:rPr lang="hu-HU" sz="1400" dirty="0"/>
              <a:t> </a:t>
            </a:r>
            <a:r>
              <a:rPr lang="hu-HU" sz="1400" dirty="0" err="1"/>
              <a:t>pellucida</a:t>
            </a:r>
            <a:r>
              <a:rPr lang="hu-HU" sz="1400" dirty="0"/>
              <a:t> 13</a:t>
            </a:r>
            <a:r>
              <a:rPr lang="hu-HU" sz="1400" dirty="0">
                <a:latin typeface="Symbol" pitchFamily="18" charset="2"/>
              </a:rPr>
              <a:t>m</a:t>
            </a:r>
            <a:r>
              <a:rPr lang="hu-HU" sz="1400" dirty="0"/>
              <a:t>m!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ZP1-4 fehérjék,</a:t>
            </a:r>
          </a:p>
          <a:p>
            <a:pPr eaLnBrk="1" hangingPunct="1">
              <a:spcBef>
                <a:spcPct val="50000"/>
              </a:spcBef>
            </a:pPr>
            <a:r>
              <a:rPr lang="hu-HU" sz="1400" dirty="0"/>
              <a:t>ZP3 a spermium </a:t>
            </a:r>
            <a:r>
              <a:rPr lang="hu-HU" sz="1400" dirty="0" err="1"/>
              <a:t>rec</a:t>
            </a:r>
            <a:r>
              <a:rPr lang="hu-H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8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7543800" cy="499122"/>
          </a:xfrm>
        </p:spPr>
        <p:txBody>
          <a:bodyPr/>
          <a:lstStyle/>
          <a:p>
            <a:pPr eaLnBrk="1" hangingPunct="1"/>
            <a:r>
              <a:rPr lang="hu-HU" sz="3600" b="1" i="1" dirty="0"/>
              <a:t>Megtermékenyítés 2</a:t>
            </a:r>
          </a:p>
        </p:txBody>
      </p:sp>
      <p:pic>
        <p:nvPicPr>
          <p:cNvPr id="12291" name="Picture 4" descr="pronucleus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fert 2 magya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999" y="2132856"/>
            <a:ext cx="568960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11560" y="1124744"/>
            <a:ext cx="3348037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Két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pronucle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us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egyesül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Megkezdődik a barázdálódás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940152" y="3501008"/>
            <a:ext cx="3089307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err="1"/>
              <a:t>Polispermia</a:t>
            </a:r>
            <a:r>
              <a:rPr lang="hu-HU" dirty="0"/>
              <a:t> </a:t>
            </a:r>
          </a:p>
          <a:p>
            <a:r>
              <a:rPr lang="hu-HU" dirty="0"/>
              <a:t>megakadályozása:</a:t>
            </a:r>
          </a:p>
          <a:p>
            <a:endParaRPr lang="hu-HU" dirty="0"/>
          </a:p>
          <a:p>
            <a:r>
              <a:rPr lang="hu-HU" dirty="0" err="1"/>
              <a:t>-membránpotenciálváltozás</a:t>
            </a:r>
            <a:r>
              <a:rPr lang="hu-HU" dirty="0"/>
              <a:t>,</a:t>
            </a:r>
          </a:p>
          <a:p>
            <a:endParaRPr lang="hu-HU" dirty="0"/>
          </a:p>
          <a:p>
            <a:r>
              <a:rPr lang="hu-HU" dirty="0" err="1"/>
              <a:t>-kortikális</a:t>
            </a:r>
            <a:r>
              <a:rPr lang="hu-HU" dirty="0"/>
              <a:t> </a:t>
            </a:r>
            <a:r>
              <a:rPr lang="hu-HU" dirty="0" err="1"/>
              <a:t>granulumok</a:t>
            </a:r>
            <a:endParaRPr lang="hu-HU" dirty="0"/>
          </a:p>
          <a:p>
            <a:r>
              <a:rPr lang="hu-HU" dirty="0"/>
              <a:t>kiürülése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940152" y="5550331"/>
            <a:ext cx="308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4"/>
              </a:rPr>
              <a:t>Tengeri sün megtermékenyítés:</a:t>
            </a:r>
          </a:p>
          <a:p>
            <a:r>
              <a:rPr lang="hu-HU" sz="1600" dirty="0">
                <a:hlinkClick r:id="rId4"/>
              </a:rPr>
              <a:t>http://www.youtube.com/watch?v=jp-RgIRgcYE</a:t>
            </a:r>
            <a:endParaRPr lang="hu-HU" sz="1600" dirty="0"/>
          </a:p>
          <a:p>
            <a:r>
              <a:rPr lang="hu-HU" sz="1600" dirty="0">
                <a:solidFill>
                  <a:srgbClr val="CC99FF"/>
                </a:solidFill>
              </a:rPr>
              <a:t>Emlékezzünk az </a:t>
            </a:r>
            <a:r>
              <a:rPr lang="hu-HU" sz="1600" dirty="0" err="1">
                <a:solidFill>
                  <a:srgbClr val="CC99FF"/>
                </a:solidFill>
              </a:rPr>
              <a:t>exocitózisra</a:t>
            </a:r>
            <a:r>
              <a:rPr lang="hu-HU" sz="1600" dirty="0">
                <a:solidFill>
                  <a:srgbClr val="CC99FF"/>
                </a:solidFill>
              </a:rPr>
              <a:t>!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1662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1. hét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hu-HU" sz="2400">
                <a:latin typeface="Calibri" pitchFamily="34" charset="0"/>
                <a:cs typeface="Calibri" pitchFamily="34" charset="0"/>
              </a:rPr>
              <a:t>Ovulatio, megtermékenyítés, barázdálódás, transzport a méh üregébe, beágyazódás</a:t>
            </a:r>
          </a:p>
        </p:txBody>
      </p:sp>
    </p:spTree>
    <p:extLst>
      <p:ext uri="{BB962C8B-B14F-4D97-AF65-F5344CB8AC3E}">
        <p14:creationId xmlns:p14="http://schemas.microsoft.com/office/powerpoint/2010/main" val="424155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Az „idő” kérdése (anatómia v. nőgyógyászat)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87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 dirty="0"/>
              <a:t>Kezdetek?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Megtermékenyítés (anatómia) – klinikailag általában meghatározhatatlan, bizonytalan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sz="1800" dirty="0"/>
              <a:t>Utolsó menstruáció (nőgyógyászat) – biztosan meghatározható, de nem adja meg az 			              embrió pontos korát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 dirty="0"/>
              <a:t>(az ovuláció ált. 14 nappal követi a menstruációt, megtermékenyítés 1-2 napon belül)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3389313"/>
            <a:ext cx="8424862" cy="1192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Terhesség tartama: 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	280 nap (40 hét) az utolsó menstruációtól számolva,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 	266 nap (38 hét) a megtermékenyítéstől számolva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4848225"/>
            <a:ext cx="8424862" cy="1604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800"/>
              <a:t>Trimeszterek: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1.: 0-12.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2.: 12-25. hét</a:t>
            </a:r>
          </a:p>
          <a:p>
            <a:pPr eaLnBrk="1" hangingPunct="1">
              <a:spcBef>
                <a:spcPct val="50000"/>
              </a:spcBef>
            </a:pPr>
            <a:r>
              <a:rPr lang="hu-HU" sz="1800"/>
              <a:t>3.: 25-40. hét</a:t>
            </a:r>
          </a:p>
        </p:txBody>
      </p:sp>
    </p:spTree>
    <p:extLst>
      <p:ext uri="{BB962C8B-B14F-4D97-AF65-F5344CB8AC3E}">
        <p14:creationId xmlns:p14="http://schemas.microsoft.com/office/powerpoint/2010/main" val="835306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79"/>
            <a:ext cx="7884368" cy="59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9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b="1" i="1" dirty="0"/>
              <a:t>Barázdálódás</a:t>
            </a:r>
          </a:p>
        </p:txBody>
      </p:sp>
      <p:pic>
        <p:nvPicPr>
          <p:cNvPr id="13315" name="Picture 13" descr="barazdalodas 1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" y="2478088"/>
            <a:ext cx="1887538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barazdalodas 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438400"/>
            <a:ext cx="157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arazdalodas 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2438400"/>
            <a:ext cx="18208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arazdalodas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689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blastocyst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133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barazdalodas 1c magya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4488" y="2422525"/>
            <a:ext cx="19097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684213" y="1412875"/>
            <a:ext cx="82089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2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		    4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 	16 </a:t>
            </a:r>
            <a:r>
              <a:rPr lang="hu-HU">
                <a:latin typeface="Calibri" pitchFamily="34" charset="0"/>
                <a:cs typeface="Calibri" pitchFamily="34" charset="0"/>
              </a:rPr>
              <a:t>sejt</a:t>
            </a:r>
            <a:r>
              <a:rPr lang="en-US">
                <a:latin typeface="Calibri" pitchFamily="34" charset="0"/>
                <a:cs typeface="Calibri" pitchFamily="34" charset="0"/>
              </a:rPr>
              <a:t> : morula     </a:t>
            </a:r>
            <a:r>
              <a:rPr lang="hu-HU">
                <a:latin typeface="Calibri" pitchFamily="34" charset="0"/>
                <a:cs typeface="Calibri" pitchFamily="34" charset="0"/>
              </a:rPr>
              <a:t> üreg</a:t>
            </a:r>
            <a:r>
              <a:rPr lang="en-US">
                <a:latin typeface="Calibri" pitchFamily="34" charset="0"/>
                <a:cs typeface="Calibri" pitchFamily="34" charset="0"/>
              </a:rPr>
              <a:t>: blastula</a:t>
            </a:r>
            <a:endParaRPr lang="hu-HU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>
                <a:latin typeface="Calibri" pitchFamily="34" charset="0"/>
                <a:cs typeface="Calibri" pitchFamily="34" charset="0"/>
              </a:rPr>
              <a:t>				   szedercsíra	         hólyagcsíra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0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V7930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4419600" y="4191000"/>
            <a:ext cx="0" cy="609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1188" y="314325"/>
            <a:ext cx="7772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hu-HU" sz="3600" i="1" dirty="0">
                <a:latin typeface="Times New Roman" pitchFamily="18" charset="0"/>
              </a:rPr>
              <a:t>Barázdálódás</a:t>
            </a:r>
            <a:endParaRPr lang="en-US" sz="36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56490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dirty="0">
                <a:hlinkClick r:id="rId2"/>
              </a:rPr>
              <a:t>https://www.youtube.com/watch?v=b9CbW7K4OFk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67544" y="465313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http://www.youtube.com/watch?v=H_xrTIbh_78</a:t>
            </a:r>
            <a:endParaRPr lang="hu-HU" dirty="0"/>
          </a:p>
          <a:p>
            <a:r>
              <a:rPr lang="hu-HU" dirty="0"/>
              <a:t>3p41-6p51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39752" y="1556792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/>
              <a:t>In</a:t>
            </a:r>
            <a:r>
              <a:rPr lang="hu-HU" sz="4000" dirty="0"/>
              <a:t> vitro </a:t>
            </a:r>
            <a:r>
              <a:rPr lang="hu-HU" sz="4000" dirty="0" err="1"/>
              <a:t>fertilizáció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5287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648"/>
            <a:ext cx="7772400" cy="844550"/>
          </a:xfrm>
        </p:spPr>
        <p:txBody>
          <a:bodyPr/>
          <a:lstStyle/>
          <a:p>
            <a:pPr eaLnBrk="1" hangingPunct="1"/>
            <a:r>
              <a:rPr lang="hu-HU" sz="3200" b="1" i="1" dirty="0"/>
              <a:t>Időzítés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4463" y="4410869"/>
            <a:ext cx="8820150" cy="915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Az embrió a 4. napon éri el a méh üregét – hólyagcsíra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blastula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stádiumban. Ilyenkor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már eltűnt, az embrió kész a beágyazódásra.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invazívak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, behatolnak az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endometriumba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, megkezdődik a beágyazódás (7-8. nap).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9388" y="5329454"/>
            <a:ext cx="878522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Ha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zona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pellucida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már eltűnt, az embrió bárhová beágyazódhat. Ha a petevezetőben a transzport károsodott ebben az állapotban az embrió nem a méhben található: beágyazódhat a petevezetőbe, esetleg más hasüregi szerv felszínére – méhen kívüli (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ectopiás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) terhesség.</a:t>
            </a:r>
          </a:p>
        </p:txBody>
      </p:sp>
      <p:pic>
        <p:nvPicPr>
          <p:cNvPr id="14341" name="Picture 6" descr="Timing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840" y="188640"/>
            <a:ext cx="7201297" cy="4024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43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pla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61214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Beágyazódás</a:t>
            </a:r>
            <a:r>
              <a:rPr lang="en-US" sz="3600" b="1" i="1" dirty="0"/>
              <a:t> (6-9</a:t>
            </a:r>
            <a:r>
              <a:rPr lang="hu-HU" sz="3600" b="1" i="1" dirty="0"/>
              <a:t>. nap</a:t>
            </a:r>
            <a:r>
              <a:rPr lang="en-US" sz="3600" b="1" i="1" dirty="0"/>
              <a:t>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226" y="4437112"/>
            <a:ext cx="5292725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t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rophob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last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réteg sejtjei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invazívan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benőnek a méh nyálkahártyájába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méh megfelelő receptív állapota szükséges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(szekréciós fázis)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9" name="Picture 5" descr="implantati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1600"/>
            <a:ext cx="38100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6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1225" eaLnBrk="1" hangingPunct="1"/>
            <a:r>
              <a:rPr lang="en-US"/>
              <a:t>Implantation of the Blastocyst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1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extrauterin terhesseg s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796136" cy="319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84213" y="0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Méhen kívüli (</a:t>
            </a:r>
            <a:r>
              <a:rPr lang="hu-HU" sz="3600" b="1" i="1" dirty="0" err="1"/>
              <a:t>ectopiás</a:t>
            </a:r>
            <a:r>
              <a:rPr lang="hu-HU" sz="3600" b="1" i="1" dirty="0"/>
              <a:t>) terhesség</a:t>
            </a:r>
          </a:p>
        </p:txBody>
      </p:sp>
      <p:sp>
        <p:nvSpPr>
          <p:cNvPr id="2" name="AutoShape 2" descr="Ectopic pregnancy on laparoscop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Ectopic pregnancy on laparoscop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26439"/>
            <a:ext cx="4142234" cy="30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9959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7951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Laparoscopic view, looking down at the </a:t>
            </a:r>
            <a:r>
              <a:rPr lang="en-US" dirty="0" err="1"/>
              <a:t>uteru</a:t>
            </a:r>
            <a:r>
              <a:rPr lang="hu-HU" dirty="0"/>
              <a:t>s</a:t>
            </a:r>
            <a:r>
              <a:rPr lang="en-US" dirty="0"/>
              <a:t> (marked by blue arrows). In the left Fallopian tube there is an ectopic pregnancy and bleeding</a:t>
            </a:r>
            <a:r>
              <a:rPr lang="hu-HU" dirty="0"/>
              <a:t> </a:t>
            </a:r>
            <a:r>
              <a:rPr lang="en-US" dirty="0"/>
              <a:t> (marked by red arrows). The right tube is normal.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1701" y="63358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/>
              <a:t>https://en.wikipedia.org/wiki/Ectopic_pregnancy</a:t>
            </a:r>
          </a:p>
        </p:txBody>
      </p:sp>
    </p:spTree>
    <p:extLst>
      <p:ext uri="{BB962C8B-B14F-4D97-AF65-F5344CB8AC3E}">
        <p14:creationId xmlns:p14="http://schemas.microsoft.com/office/powerpoint/2010/main" val="192955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echszerki.blog.hu/media/image/ka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59" y="188640"/>
            <a:ext cx="4286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7/7f/Gray39_Placenta-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5852872" cy="4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238060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 i="1" dirty="0"/>
              <a:t>Méhlepény fejlődik,</a:t>
            </a:r>
          </a:p>
          <a:p>
            <a:r>
              <a:rPr lang="hu-HU" sz="2400" b="1" i="1" dirty="0"/>
              <a:t>nem úgy, mint a kenguruknál…</a:t>
            </a:r>
          </a:p>
        </p:txBody>
      </p:sp>
    </p:spTree>
    <p:extLst>
      <p:ext uri="{BB962C8B-B14F-4D97-AF65-F5344CB8AC3E}">
        <p14:creationId xmlns:p14="http://schemas.microsoft.com/office/powerpoint/2010/main" val="84641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62952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i="1" dirty="0">
                <a:latin typeface="Calibri" pitchFamily="34" charset="0"/>
                <a:cs typeface="Calibri" pitchFamily="34" charset="0"/>
              </a:rPr>
              <a:t>A megtermékenyítés utáni 3 hét eseményei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Megtermékenyítés</a:t>
            </a: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Barázdálódás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Gasztruláció-Csíralemezek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kialakulása</a:t>
            </a:r>
          </a:p>
          <a:p>
            <a:pPr eaLnBrk="1" hangingPunct="1">
              <a:buFontTx/>
              <a:buNone/>
            </a:pPr>
            <a:r>
              <a:rPr lang="hu-HU" sz="2800" dirty="0" err="1">
                <a:latin typeface="Calibri" pitchFamily="34" charset="0"/>
                <a:cs typeface="Calibri" pitchFamily="34" charset="0"/>
              </a:rPr>
              <a:t>Neuruláció</a:t>
            </a: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Beágyazódás</a:t>
            </a:r>
          </a:p>
          <a:p>
            <a:pPr eaLnBrk="1" hangingPunct="1">
              <a:buFontTx/>
              <a:buNone/>
            </a:pPr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(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Spermio-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800" dirty="0" err="1">
                <a:latin typeface="Calibri" pitchFamily="34" charset="0"/>
                <a:cs typeface="Calibri" pitchFamily="34" charset="0"/>
              </a:rPr>
              <a:t>oogenezis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4100" name="Picture 5" descr="Bdyfm02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497263" cy="4114800"/>
          </a:xfrm>
        </p:spPr>
      </p:pic>
    </p:spTree>
    <p:extLst>
      <p:ext uri="{BB962C8B-B14F-4D97-AF65-F5344CB8AC3E}">
        <p14:creationId xmlns:p14="http://schemas.microsoft.com/office/powerpoint/2010/main" val="321560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Kriszta\könyvek\allimages carlson\M9780323053853-007-f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8900"/>
            <a:ext cx="8532812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4213" y="89176"/>
            <a:ext cx="77724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3600" b="1" i="1" dirty="0"/>
              <a:t>A placenta fejlődése</a:t>
            </a:r>
          </a:p>
        </p:txBody>
      </p:sp>
    </p:spTree>
    <p:extLst>
      <p:ext uri="{BB962C8B-B14F-4D97-AF65-F5344CB8AC3E}">
        <p14:creationId xmlns:p14="http://schemas.microsoft.com/office/powerpoint/2010/main" val="238039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760243" cy="60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99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8" y="332656"/>
            <a:ext cx="697411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5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978650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526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319213"/>
            <a:ext cx="78295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7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14400"/>
            <a:ext cx="5124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30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2. hét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780928"/>
            <a:ext cx="6400800" cy="1752600"/>
          </a:xfrm>
          <a:noFill/>
        </p:spPr>
        <p:txBody>
          <a:bodyPr>
            <a:normAutofit/>
          </a:bodyPr>
          <a:lstStyle/>
          <a:p>
            <a:pPr eaLnBrk="1" hangingPunct="1"/>
            <a:endParaRPr lang="hu-HU" sz="2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2800" dirty="0">
                <a:latin typeface="Calibri" pitchFamily="34" charset="0"/>
                <a:cs typeface="Calibri" pitchFamily="34" charset="0"/>
              </a:rPr>
              <a:t>Két csíralemezes stádium</a:t>
            </a:r>
          </a:p>
        </p:txBody>
      </p:sp>
    </p:spTree>
    <p:extLst>
      <p:ext uri="{BB962C8B-B14F-4D97-AF65-F5344CB8AC3E}">
        <p14:creationId xmlns:p14="http://schemas.microsoft.com/office/powerpoint/2010/main" val="3169744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/>
              <a:t>Csíralemezek kialakulása 1</a:t>
            </a:r>
            <a:br>
              <a:rPr lang="hu-HU" sz="3600" b="1" i="1" dirty="0"/>
            </a:br>
            <a:r>
              <a:rPr lang="hu-HU" sz="3600" b="1" i="1" dirty="0"/>
              <a:t>(7-14. nap)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5222875"/>
            <a:ext cx="8101013" cy="1158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trophoblastsejtek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differenciálódtak, a beágyazódás folytatódik.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embriócsomó sejtjei is átalakulnak, a kétrétegű embriópajzs megjelenik: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epiblast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és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8436" name="Picture 5" descr="2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6125"/>
            <a:ext cx="5651500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8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/>
          <a:lstStyle/>
          <a:p>
            <a:pPr eaLnBrk="1" hangingPunct="1"/>
            <a:r>
              <a:rPr lang="hu-HU" i="1" dirty="0"/>
              <a:t>3. hét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492896"/>
            <a:ext cx="6408738" cy="2447925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Gastrulatio-Három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csíralemez kialakulása</a:t>
            </a:r>
          </a:p>
          <a:p>
            <a:pPr eaLnBrk="1" hangingPunct="1"/>
            <a:r>
              <a:rPr lang="hu-HU" sz="3200" dirty="0" err="1">
                <a:latin typeface="Calibri" pitchFamily="34" charset="0"/>
                <a:cs typeface="Calibri" pitchFamily="34" charset="0"/>
              </a:rPr>
              <a:t>Neurulatio-Idegrendszer</a:t>
            </a:r>
            <a:r>
              <a:rPr lang="hu-HU" sz="3200" dirty="0">
                <a:latin typeface="Calibri" pitchFamily="34" charset="0"/>
                <a:cs typeface="Calibri" pitchFamily="34" charset="0"/>
              </a:rPr>
              <a:t> telepének kialakulása</a:t>
            </a:r>
          </a:p>
          <a:p>
            <a:pPr eaLnBrk="1" hangingPunct="1"/>
            <a:endParaRPr lang="hu-H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26774" y="522920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hlinkClick r:id="rId2"/>
            </a:endParaRPr>
          </a:p>
          <a:p>
            <a:r>
              <a:rPr lang="hu-HU" dirty="0">
                <a:hlinkClick r:id="rId2"/>
              </a:rPr>
              <a:t>http://www.youtube.com/watch?v=x-p_ZkhqZ0M&amp;feature=related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5672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2800" b="1" i="1" dirty="0" err="1"/>
              <a:t>Gastrulatio-Csíralemezek</a:t>
            </a:r>
            <a:r>
              <a:rPr lang="hu-HU" sz="2800" b="1" i="1" dirty="0"/>
              <a:t> kialakulása </a:t>
            </a:r>
            <a:br>
              <a:rPr lang="hu-HU" sz="2800" b="1" i="1" dirty="0"/>
            </a:br>
            <a:r>
              <a:rPr lang="hu-HU" sz="2800" b="1" dirty="0"/>
              <a:t>(három csíralemez)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651500" y="1492250"/>
            <a:ext cx="3241675" cy="48628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14-16. nap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Az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epiblastsejtek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gyorsan osztódnak, az újonnan képződött sejtek a középvonal felé nyomódnak, majd a mélybe törnek. Az embriópajzs felszínén ez a folyamat mint egy behúzódás (primitív csík) illetve egy üreg (primitív csomó) látszik. A mélybe törő sejtek beépülnek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hypoblast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rétegébe, illetve egy köztes réteget (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 hoznak létre.</a:t>
            </a:r>
          </a:p>
        </p:txBody>
      </p:sp>
      <p:pic>
        <p:nvPicPr>
          <p:cNvPr id="20484" name="Picture 5" descr="3 csira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5292725" cy="5205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 2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920037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403350" y="333375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latin typeface="+mj-lt"/>
              </a:rPr>
              <a:t>Petesejt és spermiumok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79388" y="60928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9063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i="1" dirty="0">
                <a:latin typeface="+mj-lt"/>
              </a:rPr>
              <a:t>17</a:t>
            </a:r>
            <a:r>
              <a:rPr lang="hu-HU" sz="3600" i="1" dirty="0">
                <a:latin typeface="+mj-lt"/>
              </a:rPr>
              <a:t>. nap</a:t>
            </a:r>
            <a:r>
              <a:rPr lang="en-US" sz="3600" i="1" dirty="0">
                <a:latin typeface="+mj-lt"/>
              </a:rPr>
              <a:t>: </a:t>
            </a:r>
            <a:r>
              <a:rPr lang="hu-HU" sz="3600" i="1" dirty="0">
                <a:latin typeface="+mj-lt"/>
              </a:rPr>
              <a:t>a </a:t>
            </a:r>
            <a:r>
              <a:rPr lang="hu-HU" sz="3600" i="1" dirty="0" err="1">
                <a:latin typeface="+mj-lt"/>
              </a:rPr>
              <a:t>mesoderma</a:t>
            </a:r>
            <a:r>
              <a:rPr lang="hu-HU" sz="3600" i="1" dirty="0">
                <a:latin typeface="+mj-lt"/>
              </a:rPr>
              <a:t> korai differenciálódása</a:t>
            </a:r>
            <a:endParaRPr lang="en-US" sz="3600" i="1" dirty="0">
              <a:latin typeface="+mj-lt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23850" y="5229225"/>
            <a:ext cx="856932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chorda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>
                <a:latin typeface="+mn-lt"/>
              </a:rPr>
              <a:t>dorsalis</a:t>
            </a:r>
            <a:r>
              <a:rPr lang="hu-HU" sz="2000" dirty="0">
                <a:latin typeface="+mn-lt"/>
              </a:rPr>
              <a:t> indukálja az idegrendszer kialakulását az </a:t>
            </a:r>
            <a:r>
              <a:rPr lang="hu-HU" sz="2000" dirty="0" err="1">
                <a:latin typeface="+mn-lt"/>
              </a:rPr>
              <a:t>ectoderma</a:t>
            </a:r>
            <a:r>
              <a:rPr lang="hu-HU" sz="2000" dirty="0">
                <a:latin typeface="+mn-lt"/>
              </a:rPr>
              <a:t> sejtjeiből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21508" name="Picture 9" descr="3 csira 2  amgya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4168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8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sz="3600" i="1" dirty="0"/>
              <a:t>A </a:t>
            </a:r>
            <a:r>
              <a:rPr lang="hu-HU" sz="3600" i="1" dirty="0" err="1"/>
              <a:t>mesoderma</a:t>
            </a:r>
            <a:r>
              <a:rPr lang="hu-HU" sz="3600" i="1" dirty="0"/>
              <a:t> késői differenciálódása </a:t>
            </a:r>
            <a:br>
              <a:rPr lang="hu-HU" sz="3600" i="1" dirty="0"/>
            </a:br>
            <a:r>
              <a:rPr lang="hu-HU" sz="3600" i="1" dirty="0"/>
              <a:t>(17-21. nap)</a:t>
            </a:r>
          </a:p>
        </p:txBody>
      </p:sp>
      <p:pic>
        <p:nvPicPr>
          <p:cNvPr id="22531" name="Picture 4" descr="kozepso csiralemez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68760"/>
            <a:ext cx="7705675" cy="53586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45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3823" y="188640"/>
            <a:ext cx="7772400" cy="855241"/>
          </a:xfrm>
        </p:spPr>
        <p:txBody>
          <a:bodyPr/>
          <a:lstStyle/>
          <a:p>
            <a:pPr eaLnBrk="1" hangingPunct="1"/>
            <a:r>
              <a:rPr lang="hu-HU" i="1" dirty="0"/>
              <a:t>21. nap/1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900113" y="5734050"/>
            <a:ext cx="76327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+mn-lt"/>
              </a:rPr>
              <a:t>A fejlődő aorta és szívcső megjelenik, a szív lüktetése ultrahanggal a 21. naptól látható: élő magzat</a:t>
            </a:r>
          </a:p>
        </p:txBody>
      </p:sp>
      <p:pic>
        <p:nvPicPr>
          <p:cNvPr id="23556" name="Picture 6" descr="kozepso csiralemez szarm ma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192838" cy="447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01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i="1" dirty="0"/>
              <a:t>21. nap/2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95288" y="4219575"/>
            <a:ext cx="83883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Intermedier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mesoderma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kiválasztó rendszer, ffi. nemi szervek egy része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Somatopleura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fali lemeze, laterális elülső törzsfal (kivéve: bőr hámja)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Splanchnopleura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savós hártyák zsigeri lemeze, a bélrendszer simaizom és kötőszövetes komponensei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Endoderma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bélrendszer hámja és származékai 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614275" y="1484784"/>
            <a:ext cx="3168650" cy="237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Sclerotom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csigolyák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Myotom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axiális izomzat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b="1" dirty="0" err="1">
                <a:latin typeface="Calibri" pitchFamily="34" charset="0"/>
                <a:cs typeface="Calibri" pitchFamily="34" charset="0"/>
              </a:rPr>
              <a:t>Dermatom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: hát bőrének kötőszövetes része (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hypodermis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hu-HU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81" name="Picture 7" descr="kozepso csiralemez szarm 2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4163" cy="389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4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82352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Neurulatio</a:t>
            </a:r>
            <a:r>
              <a:rPr lang="hu-HU" sz="3600" b="1" i="1" dirty="0"/>
              <a:t> </a:t>
            </a:r>
            <a:r>
              <a:rPr lang="hu-HU" sz="3600" i="1" dirty="0"/>
              <a:t>(17-29. nap)</a:t>
            </a:r>
          </a:p>
        </p:txBody>
      </p:sp>
      <p:pic>
        <p:nvPicPr>
          <p:cNvPr id="25603" name="Picture 7" descr="neurulacio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7921625" cy="455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684213" y="5805488"/>
            <a:ext cx="7777162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Velőcső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központi idegrendszer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Dúcléc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peri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fériás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idegrendszer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stb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9284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3600" b="1" i="1">
                <a:solidFill>
                  <a:srgbClr val="FFFF00"/>
                </a:solidFill>
              </a:rPr>
              <a:t>Neurulatio 2</a:t>
            </a:r>
          </a:p>
        </p:txBody>
      </p:sp>
      <p:pic>
        <p:nvPicPr>
          <p:cNvPr id="26627" name="Picture 3" descr="neural 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4363"/>
            <a:ext cx="42291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névtel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NER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2686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11960" y="640060"/>
            <a:ext cx="4175819" cy="8823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i="1" dirty="0" err="1"/>
              <a:t>Neurulatio</a:t>
            </a:r>
            <a:r>
              <a:rPr lang="hu-HU" sz="3600" b="1" i="1" dirty="0"/>
              <a:t> 2</a:t>
            </a:r>
          </a:p>
          <a:p>
            <a:r>
              <a:rPr lang="hu-HU" sz="3600" i="1" dirty="0"/>
              <a:t>(17-29. nap)</a:t>
            </a:r>
          </a:p>
        </p:txBody>
      </p:sp>
    </p:spTree>
    <p:extLst>
      <p:ext uri="{BB962C8B-B14F-4D97-AF65-F5344CB8AC3E}">
        <p14:creationId xmlns:p14="http://schemas.microsoft.com/office/powerpoint/2010/main" val="1541033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evbio7e120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50056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devbio7e1205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357563"/>
            <a:ext cx="4500563" cy="3321050"/>
          </a:xfrm>
          <a:noFill/>
        </p:spPr>
      </p:pic>
    </p:spTree>
    <p:extLst>
      <p:ext uri="{BB962C8B-B14F-4D97-AF65-F5344CB8AC3E}">
        <p14:creationId xmlns:p14="http://schemas.microsoft.com/office/powerpoint/2010/main" val="260750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lefuzo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600"/>
            <a:ext cx="624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87486" y="371475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3600" b="1" i="1" dirty="0">
                <a:latin typeface="+mj-lt"/>
                <a:cs typeface="Calibri" pitchFamily="34" charset="0"/>
              </a:rPr>
              <a:t>Lefűződés</a:t>
            </a:r>
          </a:p>
        </p:txBody>
      </p:sp>
      <p:pic>
        <p:nvPicPr>
          <p:cNvPr id="27652" name="Picture 7" descr="lefuzodes 2 magyar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503613"/>
            <a:ext cx="7848600" cy="330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6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átum hely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670040"/>
                </a:solidFill>
              </a:rPr>
              <a:t>Copyright © 2008 Pearson Education, Inc., publishing as Benjamin Cummings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9" y="1556792"/>
            <a:ext cx="8168602" cy="50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62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ell_different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17178"/>
            <a:ext cx="6840240" cy="64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7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r" eaLnBrk="1" hangingPunct="1"/>
            <a:r>
              <a:rPr lang="hu-HU" sz="3600" b="1" i="1" dirty="0" err="1"/>
              <a:t>Mitózis</a:t>
            </a:r>
            <a:r>
              <a:rPr lang="hu-HU" sz="3600" b="1" i="1" dirty="0"/>
              <a:t>, </a:t>
            </a:r>
            <a:r>
              <a:rPr lang="hu-HU" sz="3600" b="1" i="1" dirty="0" err="1"/>
              <a:t>meiózis</a:t>
            </a:r>
            <a:endParaRPr lang="hu-HU" sz="3600" b="1" i="1" dirty="0"/>
          </a:p>
        </p:txBody>
      </p:sp>
      <p:pic>
        <p:nvPicPr>
          <p:cNvPr id="5123" name="Picture 6" descr="Meiosis mag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395922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502150" y="1484313"/>
            <a:ext cx="4391025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Kromoszómák száma a testi sejtekben:       22 pár + XX (nő) illetve 22 pár + XY (ffi.) –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Mitózis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során egyforma,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 keletkeznek.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folyamán a kromoszómák száma</a:t>
            </a: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feleződik (22X vagy 22Y)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sejtek keletkeznek. A DNS szintézisét két sejtosztódás követi.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Megtermékenyítéskor két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haploid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sejt egyesülése állítja helyre a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diploid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kromoszómaszámot.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Növeli a változatosságot!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619250" y="90805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611188" y="58054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4n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700338" y="578008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638484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desenvolvimento+fet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0" y="404813"/>
            <a:ext cx="4718050" cy="589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5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7543800" cy="914400"/>
          </a:xfrm>
        </p:spPr>
        <p:txBody>
          <a:bodyPr/>
          <a:lstStyle/>
          <a:p>
            <a:pPr eaLnBrk="1" hangingPunct="1"/>
            <a:r>
              <a:rPr lang="hu-HU" i="1" dirty="0"/>
              <a:t>Források</a:t>
            </a:r>
            <a:endParaRPr lang="en-US" i="1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520" y="1989138"/>
            <a:ext cx="84248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T.W. Sadler: </a:t>
            </a:r>
            <a:r>
              <a:rPr lang="en-US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Langman’s</a:t>
            </a:r>
            <a:r>
              <a:rPr lang="en-US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Medical Embryology, 7th edition, 1995, Baltimore, Maryland, USA - 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képek</a:t>
            </a:r>
            <a:endParaRPr lang="en-US" sz="2000" dirty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Dr. </a:t>
            </a:r>
            <a:r>
              <a:rPr lang="hu-HU" sz="2000" dirty="0" err="1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Lukáts</a:t>
            </a:r>
            <a:r>
              <a:rPr lang="hu-HU" sz="2000" dirty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 Ákos és Dr. Nagy Nándor előadásai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0" y="4247859"/>
            <a:ext cx="3660031" cy="178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239302"/>
            <a:ext cx="23098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7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979613" y="476250"/>
            <a:ext cx="56880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Különbség a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meiosis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és </a:t>
            </a:r>
            <a:r>
              <a:rPr lang="hu-HU" sz="2200" b="1" dirty="0" err="1">
                <a:solidFill>
                  <a:srgbClr val="FFFF00"/>
                </a:solidFill>
                <a:latin typeface="+mj-lt"/>
                <a:cs typeface="Calibri" pitchFamily="34" charset="0"/>
              </a:rPr>
              <a:t>mitosis</a:t>
            </a:r>
            <a:r>
              <a:rPr lang="hu-HU" sz="2200" b="1" dirty="0">
                <a:solidFill>
                  <a:srgbClr val="FFFF00"/>
                </a:solidFill>
                <a:latin typeface="+mj-lt"/>
                <a:cs typeface="Calibri" pitchFamily="34" charset="0"/>
              </a:rPr>
              <a:t> között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3568" y="1412875"/>
            <a:ext cx="72009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Mitosisban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egyetlen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diploidok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utódsejtek genetikailag azonosak egymással és az eredeti sejttel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81375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 err="1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Meiosisban</a:t>
            </a:r>
            <a:r>
              <a:rPr lang="hu-HU" sz="2000" b="1" dirty="0">
                <a:solidFill>
                  <a:srgbClr val="FF7C8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dirty="0">
                <a:latin typeface="Calibri" pitchFamily="34" charset="0"/>
                <a:cs typeface="Calibri" pitchFamily="34" charset="0"/>
              </a:rPr>
              <a:t> két 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egymást követő osztódás, utódsejtek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haploidok</a:t>
            </a:r>
            <a:endParaRPr lang="hu-HU" sz="16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Genetikai rekombináció: </a:t>
            </a: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	1.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mozaikszerű átépülése (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crossing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over) és </a:t>
            </a:r>
          </a:p>
          <a:p>
            <a:pPr>
              <a:spcBef>
                <a:spcPct val="50000"/>
              </a:spcBef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	2. a homológ kromoszómák véletlenszerű szegregációja miatt, ezáltal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az utódsejtek mind különböznek egymástól és az eredeti sejttől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I-ben a homológok,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II-ben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a </a:t>
            </a:r>
            <a:r>
              <a:rPr lang="hu-HU" sz="1600" dirty="0" err="1">
                <a:latin typeface="Calibri" pitchFamily="34" charset="0"/>
                <a:cs typeface="Calibri" pitchFamily="34" charset="0"/>
              </a:rPr>
              <a:t>kromatidok</a:t>
            </a:r>
            <a:r>
              <a:rPr lang="hu-HU" sz="1600" dirty="0">
                <a:latin typeface="Calibri" pitchFamily="34" charset="0"/>
                <a:cs typeface="Calibri" pitchFamily="34" charset="0"/>
              </a:rPr>
              <a:t> osztódnak szét a keletkező leánysejtekbe</a:t>
            </a:r>
          </a:p>
          <a:p>
            <a:pPr>
              <a:spcBef>
                <a:spcPct val="50000"/>
              </a:spcBef>
            </a:pPr>
            <a:r>
              <a:rPr lang="hu-HU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0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pPr eaLnBrk="1" hangingPunct="1"/>
            <a:r>
              <a:rPr lang="hu-HU" sz="3600" i="1" dirty="0"/>
              <a:t>Átkereszteződés (</a:t>
            </a:r>
            <a:r>
              <a:rPr lang="hu-HU" sz="3600" i="1" dirty="0" err="1"/>
              <a:t>crossing</a:t>
            </a:r>
            <a:r>
              <a:rPr lang="hu-HU" sz="3600" i="1" dirty="0"/>
              <a:t> over)</a:t>
            </a:r>
          </a:p>
        </p:txBody>
      </p:sp>
      <p:pic>
        <p:nvPicPr>
          <p:cNvPr id="6147" name="Picture 3" descr="crossing o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549400"/>
            <a:ext cx="4787900" cy="461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75238" y="1557338"/>
            <a:ext cx="3673475" cy="1768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Homológ kromoszómák közötti identikus darabok cserélődnek ki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osztódás előtt.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Végtelenül nagy változatosság érhető így el.</a:t>
            </a:r>
          </a:p>
        </p:txBody>
      </p:sp>
    </p:spTree>
    <p:extLst>
      <p:ext uri="{BB962C8B-B14F-4D97-AF65-F5344CB8AC3E}">
        <p14:creationId xmlns:p14="http://schemas.microsoft.com/office/powerpoint/2010/main" val="355759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927" y="476672"/>
            <a:ext cx="4536306" cy="738188"/>
          </a:xfrm>
        </p:spPr>
        <p:txBody>
          <a:bodyPr/>
          <a:lstStyle/>
          <a:p>
            <a:pPr eaLnBrk="1" hangingPunct="1"/>
            <a:r>
              <a:rPr lang="hu-HU" sz="3600" b="1" i="1" dirty="0" err="1"/>
              <a:t>Oogenesis</a:t>
            </a:r>
            <a:endParaRPr lang="hu-HU" sz="3600" b="1" i="1" dirty="0"/>
          </a:p>
        </p:txBody>
      </p:sp>
      <p:pic>
        <p:nvPicPr>
          <p:cNvPr id="7171" name="Picture 3" descr="Pe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855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ronucleus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238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373308" y="2924944"/>
            <a:ext cx="6804025" cy="27238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Már az embrionális élet során elkezdődik, de megreked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meiózis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- pubertásig. Az első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meiotikus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osztódás ovulációkor,  a második megtermékenyítéskor fejeződik be. Emberben ciklusonként (kb. havonta) egy petesejt jut el az ovulációig (összesen kb. 400!). A peteérés ált. 50 év körül (menopauza) leáll.</a:t>
            </a:r>
          </a:p>
          <a:p>
            <a:pPr algn="just" eaLnBrk="1" hangingPunct="1">
              <a:spcBef>
                <a:spcPct val="50000"/>
              </a:spcBef>
            </a:pPr>
            <a:r>
              <a:rPr lang="hu-HU" sz="1800" dirty="0">
                <a:latin typeface="Calibri" pitchFamily="34" charset="0"/>
                <a:cs typeface="Calibri" pitchFamily="34" charset="0"/>
              </a:rPr>
              <a:t>A négy keletkező sejt közül csak egy funkcióképes, a többi (sarki testek) defektívek. A petesejt adja az embrió citoplazmáját,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sejtorganellumainak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többségét, a </a:t>
            </a:r>
            <a:r>
              <a:rPr lang="hu-HU" sz="1800" dirty="0" err="1">
                <a:latin typeface="Calibri" pitchFamily="34" charset="0"/>
                <a:cs typeface="Calibri" pitchFamily="34" charset="0"/>
              </a:rPr>
              <a:t>mitokondriumokat</a:t>
            </a:r>
            <a:r>
              <a:rPr lang="hu-HU" sz="1800" dirty="0">
                <a:latin typeface="Calibri" pitchFamily="34" charset="0"/>
                <a:cs typeface="Calibri" pitchFamily="34" charset="0"/>
              </a:rPr>
              <a:t> és a tápanyagokat.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5757" y="5648767"/>
            <a:ext cx="842486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dirty="0">
                <a:latin typeface="Calibri" pitchFamily="34" charset="0"/>
                <a:cs typeface="Calibri" pitchFamily="34" charset="0"/>
              </a:rPr>
              <a:t>Egyes petesejtek ovuláció előtt akár 40-50 évet is tölthetnek az első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meiosis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dirty="0" err="1">
                <a:latin typeface="Calibri" pitchFamily="34" charset="0"/>
                <a:cs typeface="Calibri" pitchFamily="34" charset="0"/>
              </a:rPr>
              <a:t>profázisában</a:t>
            </a:r>
            <a:r>
              <a:rPr lang="hu-HU" sz="2000" dirty="0">
                <a:latin typeface="Calibri" pitchFamily="34" charset="0"/>
                <a:cs typeface="Calibri" pitchFamily="34" charset="0"/>
              </a:rPr>
              <a:t>, ahol fokozottan sérülékenyek, ezért az anyai életkorral arányosan nő a genetikai problémák gyakorisága.</a:t>
            </a:r>
          </a:p>
        </p:txBody>
      </p:sp>
    </p:spTree>
    <p:extLst>
      <p:ext uri="{BB962C8B-B14F-4D97-AF65-F5344CB8AC3E}">
        <p14:creationId xmlns:p14="http://schemas.microsoft.com/office/powerpoint/2010/main" val="95566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36070" y="81211"/>
            <a:ext cx="5329335" cy="6619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err="1">
                <a:latin typeface="+mj-lt"/>
                <a:cs typeface="Calibri" pitchFamily="34" charset="0"/>
              </a:rPr>
              <a:t>Oogenesis</a:t>
            </a:r>
            <a:endParaRPr lang="hu-HU" sz="2800" b="1" dirty="0">
              <a:latin typeface="+mj-lt"/>
              <a:cs typeface="Calibri" pitchFamily="34" charset="0"/>
            </a:endParaRPr>
          </a:p>
        </p:txBody>
      </p:sp>
      <p:pic>
        <p:nvPicPr>
          <p:cNvPr id="25604" name="Picture 8" descr="oogenes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065463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5580063" y="90805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5580063" y="2492375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5580063" y="3213100"/>
            <a:ext cx="1944687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6588125" y="836613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 flipH="1">
            <a:off x="6300788" y="13414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>
            <a:off x="5940425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 flipH="1">
            <a:off x="5508625" y="1916113"/>
            <a:ext cx="142875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H="1">
            <a:off x="6732588" y="1628775"/>
            <a:ext cx="142875" cy="71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 flipH="1">
            <a:off x="6732588" y="1773238"/>
            <a:ext cx="142875" cy="714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4" name="Line 19"/>
          <p:cNvSpPr>
            <a:spLocks noChangeShapeType="1"/>
          </p:cNvSpPr>
          <p:nvPr/>
        </p:nvSpPr>
        <p:spPr bwMode="auto">
          <a:xfrm>
            <a:off x="6659563" y="1341438"/>
            <a:ext cx="144462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>
            <a:off x="70199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6877050" y="1989138"/>
            <a:ext cx="144463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>
            <a:off x="6156325" y="1628775"/>
            <a:ext cx="144463" cy="144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>
            <a:off x="7380288" y="1916113"/>
            <a:ext cx="215900" cy="217487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19" name="Line 26"/>
          <p:cNvSpPr>
            <a:spLocks noChangeShapeType="1"/>
          </p:cNvSpPr>
          <p:nvPr/>
        </p:nvSpPr>
        <p:spPr bwMode="auto">
          <a:xfrm flipH="1">
            <a:off x="6011863" y="1989138"/>
            <a:ext cx="215900" cy="142875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0" name="Line 27"/>
          <p:cNvSpPr>
            <a:spLocks noChangeShapeType="1"/>
          </p:cNvSpPr>
          <p:nvPr/>
        </p:nvSpPr>
        <p:spPr bwMode="auto">
          <a:xfrm flipH="1">
            <a:off x="6516688" y="1989138"/>
            <a:ext cx="1444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1" name="Line 28"/>
          <p:cNvSpPr>
            <a:spLocks noChangeShapeType="1"/>
          </p:cNvSpPr>
          <p:nvPr/>
        </p:nvSpPr>
        <p:spPr bwMode="auto">
          <a:xfrm flipH="1">
            <a:off x="7092950" y="1916113"/>
            <a:ext cx="142875" cy="2159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2" name="Line 30"/>
          <p:cNvSpPr>
            <a:spLocks noChangeShapeType="1"/>
          </p:cNvSpPr>
          <p:nvPr/>
        </p:nvSpPr>
        <p:spPr bwMode="auto">
          <a:xfrm>
            <a:off x="5795963" y="1989138"/>
            <a:ext cx="71437" cy="144462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3" name="Line 31"/>
          <p:cNvSpPr>
            <a:spLocks noChangeShapeType="1"/>
          </p:cNvSpPr>
          <p:nvPr/>
        </p:nvSpPr>
        <p:spPr bwMode="auto">
          <a:xfrm>
            <a:off x="6443663" y="242093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4" name="Line 32"/>
          <p:cNvSpPr>
            <a:spLocks noChangeShapeType="1"/>
          </p:cNvSpPr>
          <p:nvPr/>
        </p:nvSpPr>
        <p:spPr bwMode="auto">
          <a:xfrm>
            <a:off x="5867400" y="5084763"/>
            <a:ext cx="217488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5" name="Line 33"/>
          <p:cNvSpPr>
            <a:spLocks noChangeShapeType="1"/>
          </p:cNvSpPr>
          <p:nvPr/>
        </p:nvSpPr>
        <p:spPr bwMode="auto">
          <a:xfrm>
            <a:off x="6443663" y="3068638"/>
            <a:ext cx="0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6" name="Line 34"/>
          <p:cNvSpPr>
            <a:spLocks noChangeShapeType="1"/>
          </p:cNvSpPr>
          <p:nvPr/>
        </p:nvSpPr>
        <p:spPr bwMode="auto">
          <a:xfrm>
            <a:off x="6443663" y="3860800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7" name="Line 35"/>
          <p:cNvSpPr>
            <a:spLocks noChangeShapeType="1"/>
          </p:cNvSpPr>
          <p:nvPr/>
        </p:nvSpPr>
        <p:spPr bwMode="auto">
          <a:xfrm>
            <a:off x="6516688" y="3860800"/>
            <a:ext cx="503237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8" name="Line 36"/>
          <p:cNvSpPr>
            <a:spLocks noChangeShapeType="1"/>
          </p:cNvSpPr>
          <p:nvPr/>
        </p:nvSpPr>
        <p:spPr bwMode="auto">
          <a:xfrm>
            <a:off x="6372225" y="46529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29" name="Line 37"/>
          <p:cNvSpPr>
            <a:spLocks noChangeShapeType="1"/>
          </p:cNvSpPr>
          <p:nvPr/>
        </p:nvSpPr>
        <p:spPr bwMode="auto">
          <a:xfrm>
            <a:off x="6372225" y="5445125"/>
            <a:ext cx="0" cy="3603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0" name="Line 38"/>
          <p:cNvSpPr>
            <a:spLocks noChangeShapeType="1"/>
          </p:cNvSpPr>
          <p:nvPr/>
        </p:nvSpPr>
        <p:spPr bwMode="auto">
          <a:xfrm>
            <a:off x="6516688" y="5445125"/>
            <a:ext cx="3603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31" name="Text Box 39"/>
          <p:cNvSpPr txBox="1">
            <a:spLocks noChangeArrowheads="1"/>
          </p:cNvSpPr>
          <p:nvPr/>
        </p:nvSpPr>
        <p:spPr bwMode="auto">
          <a:xfrm>
            <a:off x="7380288" y="404813"/>
            <a:ext cx="1150937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ősivarsejt</a:t>
            </a:r>
          </a:p>
        </p:txBody>
      </p:sp>
      <p:sp>
        <p:nvSpPr>
          <p:cNvPr id="25632" name="Text Box 40"/>
          <p:cNvSpPr txBox="1">
            <a:spLocks noChangeArrowheads="1"/>
          </p:cNvSpPr>
          <p:nvPr/>
        </p:nvSpPr>
        <p:spPr bwMode="auto">
          <a:xfrm>
            <a:off x="7451725" y="1268413"/>
            <a:ext cx="169227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oogoniumok (2n)</a:t>
            </a:r>
          </a:p>
        </p:txBody>
      </p:sp>
      <p:sp>
        <p:nvSpPr>
          <p:cNvPr id="25633" name="Text Box 41"/>
          <p:cNvSpPr txBox="1">
            <a:spLocks noChangeArrowheads="1"/>
          </p:cNvSpPr>
          <p:nvPr/>
        </p:nvSpPr>
        <p:spPr bwMode="auto">
          <a:xfrm>
            <a:off x="7164388" y="3357563"/>
            <a:ext cx="1763712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primer oocyta (4n)</a:t>
            </a:r>
          </a:p>
        </p:txBody>
      </p:sp>
      <p:sp>
        <p:nvSpPr>
          <p:cNvPr id="25634" name="Text Box 42"/>
          <p:cNvSpPr txBox="1">
            <a:spLocks noChangeArrowheads="1"/>
          </p:cNvSpPr>
          <p:nvPr/>
        </p:nvSpPr>
        <p:spPr bwMode="auto">
          <a:xfrm>
            <a:off x="7539038" y="4425950"/>
            <a:ext cx="1354137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5635" name="Text Box 44"/>
          <p:cNvSpPr txBox="1">
            <a:spLocks noChangeArrowheads="1"/>
          </p:cNvSpPr>
          <p:nvPr/>
        </p:nvSpPr>
        <p:spPr bwMode="auto">
          <a:xfrm>
            <a:off x="7667625" y="4221163"/>
            <a:ext cx="133191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szekunder oocyta (2n)</a:t>
            </a:r>
          </a:p>
        </p:txBody>
      </p:sp>
      <p:sp>
        <p:nvSpPr>
          <p:cNvPr id="25636" name="Text Box 45"/>
          <p:cNvSpPr txBox="1">
            <a:spLocks noChangeArrowheads="1"/>
          </p:cNvSpPr>
          <p:nvPr/>
        </p:nvSpPr>
        <p:spPr bwMode="auto">
          <a:xfrm>
            <a:off x="6732588" y="4508500"/>
            <a:ext cx="1008062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(2n)</a:t>
            </a:r>
          </a:p>
        </p:txBody>
      </p:sp>
      <p:sp>
        <p:nvSpPr>
          <p:cNvPr id="25637" name="Text Box 46"/>
          <p:cNvSpPr txBox="1">
            <a:spLocks noChangeArrowheads="1"/>
          </p:cNvSpPr>
          <p:nvPr/>
        </p:nvSpPr>
        <p:spPr bwMode="auto">
          <a:xfrm>
            <a:off x="5940425" y="6237288"/>
            <a:ext cx="936625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zygota</a:t>
            </a:r>
          </a:p>
        </p:txBody>
      </p:sp>
      <p:sp>
        <p:nvSpPr>
          <p:cNvPr id="25638" name="Text Box 47"/>
          <p:cNvSpPr txBox="1">
            <a:spLocks noChangeArrowheads="1"/>
          </p:cNvSpPr>
          <p:nvPr/>
        </p:nvSpPr>
        <p:spPr bwMode="auto">
          <a:xfrm>
            <a:off x="6659563" y="5949950"/>
            <a:ext cx="935037" cy="244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sarkitest (n)</a:t>
            </a:r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877050" y="2636838"/>
            <a:ext cx="1655763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DNS-szintézis (4n), növekedés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5148263" y="5157788"/>
            <a:ext cx="936625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spermium (n)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4211638" y="1196975"/>
            <a:ext cx="1223962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 dirty="0">
                <a:solidFill>
                  <a:schemeClr val="bg2"/>
                </a:solidFill>
              </a:rPr>
              <a:t>szaporodási fázis, (</a:t>
            </a:r>
            <a:r>
              <a:rPr lang="hu-HU" sz="1400" b="1" dirty="0" err="1">
                <a:solidFill>
                  <a:schemeClr val="bg2"/>
                </a:solidFill>
              </a:rPr>
              <a:t>mitosisok</a:t>
            </a:r>
            <a:r>
              <a:rPr lang="hu-HU" sz="1400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25642" name="Text Box 51"/>
          <p:cNvSpPr txBox="1">
            <a:spLocks noChangeArrowheads="1"/>
          </p:cNvSpPr>
          <p:nvPr/>
        </p:nvSpPr>
        <p:spPr bwMode="auto">
          <a:xfrm>
            <a:off x="6732588" y="5084763"/>
            <a:ext cx="15113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solidFill>
                  <a:schemeClr val="bg2"/>
                </a:solidFill>
              </a:rPr>
              <a:t>metafázis II</a:t>
            </a:r>
          </a:p>
        </p:txBody>
      </p:sp>
      <p:sp>
        <p:nvSpPr>
          <p:cNvPr id="25643" name="Text Box 52"/>
          <p:cNvSpPr txBox="1">
            <a:spLocks noChangeArrowheads="1"/>
          </p:cNvSpPr>
          <p:nvPr/>
        </p:nvSpPr>
        <p:spPr bwMode="auto">
          <a:xfrm>
            <a:off x="4284663" y="2565400"/>
            <a:ext cx="1222375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növekedési fázis</a:t>
            </a:r>
          </a:p>
        </p:txBody>
      </p:sp>
      <p:sp>
        <p:nvSpPr>
          <p:cNvPr id="25644" name="Line 53"/>
          <p:cNvSpPr>
            <a:spLocks noChangeShapeType="1"/>
          </p:cNvSpPr>
          <p:nvPr/>
        </p:nvSpPr>
        <p:spPr bwMode="auto">
          <a:xfrm flipV="1">
            <a:off x="5076825" y="3357563"/>
            <a:ext cx="0" cy="1008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5" name="Text Box 54"/>
          <p:cNvSpPr txBox="1">
            <a:spLocks noChangeArrowheads="1"/>
          </p:cNvSpPr>
          <p:nvPr/>
        </p:nvSpPr>
        <p:spPr bwMode="auto">
          <a:xfrm>
            <a:off x="4140200" y="3789363"/>
            <a:ext cx="863600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</a:t>
            </a:r>
          </a:p>
        </p:txBody>
      </p:sp>
      <p:sp>
        <p:nvSpPr>
          <p:cNvPr id="25646" name="Line 56"/>
          <p:cNvSpPr>
            <a:spLocks noChangeShapeType="1"/>
          </p:cNvSpPr>
          <p:nvPr/>
        </p:nvSpPr>
        <p:spPr bwMode="auto">
          <a:xfrm flipV="1">
            <a:off x="5076825" y="4437063"/>
            <a:ext cx="0" cy="1223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>
              <a:solidFill>
                <a:schemeClr val="bg2"/>
              </a:solidFill>
            </a:endParaRPr>
          </a:p>
        </p:txBody>
      </p:sp>
      <p:sp>
        <p:nvSpPr>
          <p:cNvPr id="25647" name="Text Box 57"/>
          <p:cNvSpPr txBox="1">
            <a:spLocks noChangeArrowheads="1"/>
          </p:cNvSpPr>
          <p:nvPr/>
        </p:nvSpPr>
        <p:spPr bwMode="auto">
          <a:xfrm>
            <a:off x="4140200" y="4868863"/>
            <a:ext cx="936625" cy="27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1">
                <a:solidFill>
                  <a:schemeClr val="bg2"/>
                </a:solidFill>
              </a:rPr>
              <a:t>meiosis II</a:t>
            </a:r>
          </a:p>
        </p:txBody>
      </p:sp>
      <p:sp>
        <p:nvSpPr>
          <p:cNvPr id="25648" name="Text Box 58"/>
          <p:cNvSpPr txBox="1">
            <a:spLocks noChangeArrowheads="1"/>
          </p:cNvSpPr>
          <p:nvPr/>
        </p:nvSpPr>
        <p:spPr bwMode="auto">
          <a:xfrm>
            <a:off x="4140200" y="5876925"/>
            <a:ext cx="1871663" cy="30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megtermékenyítés</a:t>
            </a:r>
          </a:p>
        </p:txBody>
      </p:sp>
      <p:sp>
        <p:nvSpPr>
          <p:cNvPr id="25649" name="Text Box 59"/>
          <p:cNvSpPr txBox="1">
            <a:spLocks noChangeArrowheads="1"/>
          </p:cNvSpPr>
          <p:nvPr/>
        </p:nvSpPr>
        <p:spPr bwMode="auto">
          <a:xfrm>
            <a:off x="3779838" y="4221163"/>
            <a:ext cx="1008062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sz="1400" b="1">
                <a:solidFill>
                  <a:schemeClr val="bg2"/>
                </a:solidFill>
              </a:rPr>
              <a:t>érési fázis</a:t>
            </a:r>
          </a:p>
        </p:txBody>
      </p:sp>
      <p:sp>
        <p:nvSpPr>
          <p:cNvPr id="25650" name="Text Box 60"/>
          <p:cNvSpPr txBox="1">
            <a:spLocks noChangeArrowheads="1"/>
          </p:cNvSpPr>
          <p:nvPr/>
        </p:nvSpPr>
        <p:spPr bwMode="auto">
          <a:xfrm>
            <a:off x="251520" y="1628775"/>
            <a:ext cx="33845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Helye:</a:t>
            </a:r>
            <a:r>
              <a:rPr lang="hu-HU" sz="1400" dirty="0"/>
              <a:t> petefészek (</a:t>
            </a:r>
            <a:r>
              <a:rPr lang="hu-HU" sz="1400" dirty="0" err="1"/>
              <a:t>ovarium</a:t>
            </a:r>
            <a:r>
              <a:rPr lang="hu-HU" sz="1400" dirty="0"/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Tüszők</a:t>
            </a:r>
            <a:r>
              <a:rPr lang="hu-HU" sz="1400" dirty="0"/>
              <a:t> (</a:t>
            </a:r>
            <a:r>
              <a:rPr lang="hu-HU" sz="1400" dirty="0" err="1"/>
              <a:t>folliculusok</a:t>
            </a:r>
            <a:r>
              <a:rPr lang="hu-HU" sz="1400" dirty="0"/>
              <a:t>): tüszőhám körülveszi a fejlődő petesejtet egy, majd több rétegben.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Két megállás a </a:t>
            </a:r>
            <a:r>
              <a:rPr lang="hu-HU" sz="1400" b="1" dirty="0" err="1"/>
              <a:t>meiózisban</a:t>
            </a:r>
            <a:r>
              <a:rPr lang="hu-HU" sz="1400" b="1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1400" b="1" dirty="0" err="1"/>
              <a:t>Profázis</a:t>
            </a:r>
            <a:r>
              <a:rPr lang="hu-HU" sz="1400" b="1" dirty="0"/>
              <a:t> I-ben</a:t>
            </a:r>
            <a:r>
              <a:rPr lang="hu-HU" sz="1400" dirty="0"/>
              <a:t> (</a:t>
            </a:r>
            <a:r>
              <a:rPr lang="hu-HU" sz="1400" dirty="0" err="1"/>
              <a:t>diplotén</a:t>
            </a:r>
            <a:r>
              <a:rPr lang="hu-HU" sz="1400" dirty="0"/>
              <a:t>) évekre, akár 4 évtizedre! 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Ez lehet az oka, hogy idős szülőnőknél sokkal gyakoribb a </a:t>
            </a:r>
            <a:r>
              <a:rPr lang="hu-HU" sz="1200" dirty="0" err="1"/>
              <a:t>non-disjunction</a:t>
            </a:r>
            <a:r>
              <a:rPr lang="hu-HU" sz="1200" dirty="0"/>
              <a:t> (nem minden homológ kromoszómapár válik szét). Leány újszülöttben összes petesejt a </a:t>
            </a:r>
            <a:r>
              <a:rPr lang="hu-HU" sz="1200" dirty="0" err="1"/>
              <a:t>profázis</a:t>
            </a:r>
            <a:r>
              <a:rPr lang="hu-HU" sz="1200" dirty="0"/>
              <a:t> I-ben van.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400" b="1" dirty="0"/>
              <a:t>2. 	</a:t>
            </a:r>
            <a:r>
              <a:rPr lang="hu-HU" sz="1400" b="1" dirty="0" err="1"/>
              <a:t>Metafázis</a:t>
            </a:r>
            <a:r>
              <a:rPr lang="hu-HU" sz="1400" b="1" dirty="0"/>
              <a:t> </a:t>
            </a:r>
            <a:r>
              <a:rPr lang="hu-HU" sz="1400" b="1" dirty="0" err="1"/>
              <a:t>II-ben</a:t>
            </a:r>
            <a:r>
              <a:rPr lang="hu-HU" sz="1400" b="1" dirty="0"/>
              <a:t>,</a:t>
            </a:r>
            <a:r>
              <a:rPr lang="hu-HU" sz="1400" dirty="0"/>
              <a:t> (csak a spermium behatolásakor fejeződik be a 2. érési osztódás).</a:t>
            </a:r>
          </a:p>
          <a:p>
            <a:pPr marL="342900" indent="-342900">
              <a:spcBef>
                <a:spcPct val="50000"/>
              </a:spcBef>
            </a:pPr>
            <a:r>
              <a:rPr lang="hu-HU" sz="1200" dirty="0"/>
              <a:t>	Ha nincs megtermékenyítés, a petesejt a </a:t>
            </a:r>
            <a:r>
              <a:rPr lang="hu-HU" sz="1200" dirty="0" err="1"/>
              <a:t>metafázis</a:t>
            </a:r>
            <a:r>
              <a:rPr lang="hu-HU" sz="1200" dirty="0"/>
              <a:t> </a:t>
            </a:r>
            <a:r>
              <a:rPr lang="hu-HU" sz="1200" dirty="0" err="1"/>
              <a:t>II-ben</a:t>
            </a:r>
            <a:r>
              <a:rPr lang="hu-HU" sz="1200" dirty="0"/>
              <a:t> elpusztul (tehát a spermium „menti meg”).</a:t>
            </a:r>
          </a:p>
        </p:txBody>
      </p:sp>
      <p:sp>
        <p:nvSpPr>
          <p:cNvPr id="25651" name="Text Box 61"/>
          <p:cNvSpPr txBox="1">
            <a:spLocks noChangeArrowheads="1"/>
          </p:cNvSpPr>
          <p:nvPr/>
        </p:nvSpPr>
        <p:spPr bwMode="auto">
          <a:xfrm>
            <a:off x="7308850" y="3573463"/>
            <a:ext cx="1584325" cy="54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>
                <a:solidFill>
                  <a:schemeClr val="bg2"/>
                </a:solidFill>
              </a:rPr>
              <a:t>további növekedés, kortikális granulumok, zona pellucida</a:t>
            </a:r>
          </a:p>
        </p:txBody>
      </p:sp>
      <p:sp>
        <p:nvSpPr>
          <p:cNvPr id="25652" name="Text Box 62"/>
          <p:cNvSpPr txBox="1">
            <a:spLocks noChangeArrowheads="1"/>
          </p:cNvSpPr>
          <p:nvPr/>
        </p:nvSpPr>
        <p:spPr bwMode="auto">
          <a:xfrm>
            <a:off x="7956550" y="5876925"/>
            <a:ext cx="431800" cy="36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chemeClr val="bg2"/>
                </a:solidFill>
                <a:sym typeface="Wingdings" pitchFamily="2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26859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610</TotalTime>
  <Words>1466</Words>
  <Application>Microsoft Office PowerPoint</Application>
  <PresentationFormat>Diavetítés a képernyőre (4:3 oldalarány)</PresentationFormat>
  <Paragraphs>214</Paragraphs>
  <Slides>51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8" baseType="lpstr">
      <vt:lpstr>Arial</vt:lpstr>
      <vt:lpstr>Calibri</vt:lpstr>
      <vt:lpstr>Palatino Linotype</vt:lpstr>
      <vt:lpstr>Symbol</vt:lpstr>
      <vt:lpstr>Times New Roman</vt:lpstr>
      <vt:lpstr>Wingdings</vt:lpstr>
      <vt:lpstr>Elemi</vt:lpstr>
      <vt:lpstr>Általános fejlődéstan placenta</vt:lpstr>
      <vt:lpstr>Az „idő” kérdése (anatómia v. nőgyógyászat)</vt:lpstr>
      <vt:lpstr>A megtermékenyítés utáni 3 hét eseményei</vt:lpstr>
      <vt:lpstr>PowerPoint-bemutató</vt:lpstr>
      <vt:lpstr>Mitózis, meiózis</vt:lpstr>
      <vt:lpstr>PowerPoint-bemutató</vt:lpstr>
      <vt:lpstr>Átkereszteződés (crossing over)</vt:lpstr>
      <vt:lpstr>Oogenesis</vt:lpstr>
      <vt:lpstr>PowerPoint-bemutató</vt:lpstr>
      <vt:lpstr>PowerPoint-bemutató</vt:lpstr>
      <vt:lpstr>Spermatogenezis</vt:lpstr>
      <vt:lpstr>PowerPoint-bemutató</vt:lpstr>
      <vt:lpstr>Spermiohisztogenezis</vt:lpstr>
      <vt:lpstr>PowerPoint-bemutató</vt:lpstr>
      <vt:lpstr>PowerPoint-bemutató</vt:lpstr>
      <vt:lpstr>PowerPoint-bemutató</vt:lpstr>
      <vt:lpstr>Megtermékenyítés 1</vt:lpstr>
      <vt:lpstr>Megtermékenyítés 2</vt:lpstr>
      <vt:lpstr>1. hét</vt:lpstr>
      <vt:lpstr>PowerPoint-bemutató</vt:lpstr>
      <vt:lpstr>Barázdálódás</vt:lpstr>
      <vt:lpstr>PowerPoint-bemutató</vt:lpstr>
      <vt:lpstr>PowerPoint-bemutató</vt:lpstr>
      <vt:lpstr>Időzítés</vt:lpstr>
      <vt:lpstr>PowerPoint-bemutató</vt:lpstr>
      <vt:lpstr>Implantation of the Blastocyst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2. hét</vt:lpstr>
      <vt:lpstr>Csíralemezek kialakulása 1 (7-14. nap)</vt:lpstr>
      <vt:lpstr>3. hét</vt:lpstr>
      <vt:lpstr>Gastrulatio-Csíralemezek kialakulása  (három csíralemez)</vt:lpstr>
      <vt:lpstr>PowerPoint-bemutató</vt:lpstr>
      <vt:lpstr>A mesoderma késői differenciálódása  (17-21. nap)</vt:lpstr>
      <vt:lpstr>21. nap/1</vt:lpstr>
      <vt:lpstr>21. nap/2</vt:lpstr>
      <vt:lpstr>Neurulatio (17-29. nap)</vt:lpstr>
      <vt:lpstr>Neurulatio 2</vt:lpstr>
      <vt:lpstr>PowerPoint-bemutató</vt:lpstr>
      <vt:lpstr>PowerPoint-bemutató</vt:lpstr>
      <vt:lpstr>PowerPoint-bemutató</vt:lpstr>
      <vt:lpstr>PowerPoint-bemutató</vt:lpstr>
      <vt:lpstr>PowerPoint-bemutató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Általános fejlődéstan</dc:title>
  <dc:creator>minko</dc:creator>
  <cp:lastModifiedBy>Kriszta</cp:lastModifiedBy>
  <cp:revision>43</cp:revision>
  <dcterms:created xsi:type="dcterms:W3CDTF">2012-10-23T18:55:49Z</dcterms:created>
  <dcterms:modified xsi:type="dcterms:W3CDTF">2018-05-10T04:23:43Z</dcterms:modified>
</cp:coreProperties>
</file>