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58" r:id="rId1"/>
  </p:sldMasterIdLst>
  <p:notesMasterIdLst>
    <p:notesMasterId r:id="rId65"/>
  </p:notesMasterIdLst>
  <p:sldIdLst>
    <p:sldId id="335" r:id="rId2"/>
    <p:sldId id="262" r:id="rId3"/>
    <p:sldId id="265" r:id="rId4"/>
    <p:sldId id="266" r:id="rId5"/>
    <p:sldId id="267" r:id="rId6"/>
    <p:sldId id="268" r:id="rId7"/>
    <p:sldId id="258" r:id="rId8"/>
    <p:sldId id="264" r:id="rId9"/>
    <p:sldId id="263" r:id="rId10"/>
    <p:sldId id="259" r:id="rId11"/>
    <p:sldId id="261" r:id="rId12"/>
    <p:sldId id="260" r:id="rId13"/>
    <p:sldId id="272" r:id="rId14"/>
    <p:sldId id="273" r:id="rId15"/>
    <p:sldId id="274" r:id="rId16"/>
    <p:sldId id="296" r:id="rId17"/>
    <p:sldId id="275" r:id="rId18"/>
    <p:sldId id="276" r:id="rId19"/>
    <p:sldId id="277" r:id="rId20"/>
    <p:sldId id="283" r:id="rId21"/>
    <p:sldId id="278" r:id="rId22"/>
    <p:sldId id="280" r:id="rId23"/>
    <p:sldId id="281" r:id="rId24"/>
    <p:sldId id="288" r:id="rId25"/>
    <p:sldId id="285" r:id="rId26"/>
    <p:sldId id="286" r:id="rId27"/>
    <p:sldId id="282" r:id="rId28"/>
    <p:sldId id="289" r:id="rId29"/>
    <p:sldId id="291" r:id="rId30"/>
    <p:sldId id="293" r:id="rId31"/>
    <p:sldId id="295" r:id="rId32"/>
    <p:sldId id="297" r:id="rId33"/>
    <p:sldId id="299" r:id="rId34"/>
    <p:sldId id="301" r:id="rId35"/>
    <p:sldId id="300" r:id="rId36"/>
    <p:sldId id="304" r:id="rId37"/>
    <p:sldId id="334" r:id="rId38"/>
    <p:sldId id="306" r:id="rId39"/>
    <p:sldId id="307" r:id="rId40"/>
    <p:sldId id="314" r:id="rId41"/>
    <p:sldId id="308" r:id="rId42"/>
    <p:sldId id="309" r:id="rId43"/>
    <p:sldId id="310" r:id="rId44"/>
    <p:sldId id="311" r:id="rId45"/>
    <p:sldId id="312" r:id="rId46"/>
    <p:sldId id="313" r:id="rId47"/>
    <p:sldId id="316" r:id="rId48"/>
    <p:sldId id="317" r:id="rId49"/>
    <p:sldId id="320" r:id="rId50"/>
    <p:sldId id="321" r:id="rId51"/>
    <p:sldId id="315" r:id="rId52"/>
    <p:sldId id="322" r:id="rId53"/>
    <p:sldId id="323" r:id="rId54"/>
    <p:sldId id="324" r:id="rId55"/>
    <p:sldId id="330" r:id="rId56"/>
    <p:sldId id="329" r:id="rId57"/>
    <p:sldId id="325" r:id="rId58"/>
    <p:sldId id="326" r:id="rId59"/>
    <p:sldId id="327" r:id="rId60"/>
    <p:sldId id="328" r:id="rId61"/>
    <p:sldId id="331" r:id="rId62"/>
    <p:sldId id="332" r:id="rId63"/>
    <p:sldId id="33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BC3"/>
    <a:srgbClr val="FDF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0" autoAdjust="0"/>
    <p:restoredTop sz="94675" autoAdjust="0"/>
  </p:normalViewPr>
  <p:slideViewPr>
    <p:cSldViewPr snapToGrid="0" snapToObjects="1">
      <p:cViewPr>
        <p:scale>
          <a:sx n="100" d="100"/>
          <a:sy n="100" d="100"/>
        </p:scale>
        <p:origin x="1664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0B7BF-2B0E-CA4B-8894-4F12FCD94CCE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98EA6-36F3-1242-8D4A-6F18073CF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2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Előbél-nyelvmirigyek</a:t>
            </a:r>
            <a:r>
              <a:rPr lang="en-US" dirty="0" smtClean="0"/>
              <a:t>, </a:t>
            </a:r>
            <a:r>
              <a:rPr lang="en-US" dirty="0" err="1" smtClean="0"/>
              <a:t>garat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err="1" smtClean="0"/>
              <a:t>Nyálmirigyek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Középbél</a:t>
            </a:r>
            <a:r>
              <a:rPr lang="en-US" baseline="0" dirty="0" smtClean="0"/>
              <a:t>-</a:t>
            </a:r>
            <a:r>
              <a:rPr lang="en-US" dirty="0" smtClean="0"/>
              <a:t> </a:t>
            </a:r>
            <a:r>
              <a:rPr lang="en-US" dirty="0" err="1" smtClean="0"/>
              <a:t>gyomormirigyek</a:t>
            </a:r>
            <a:r>
              <a:rPr lang="en-US" dirty="0" smtClean="0"/>
              <a:t>, </a:t>
            </a:r>
            <a:r>
              <a:rPr lang="en-US" dirty="0" err="1" smtClean="0"/>
              <a:t>Utóbél</a:t>
            </a:r>
            <a:r>
              <a:rPr lang="en-US" dirty="0" smtClean="0"/>
              <a:t>- </a:t>
            </a:r>
            <a:r>
              <a:rPr lang="en-US" dirty="0" err="1" smtClean="0"/>
              <a:t>vastagbél-taenia</a:t>
            </a:r>
            <a:r>
              <a:rPr lang="en-US" baseline="0" dirty="0" smtClean="0"/>
              <a:t> coli, </a:t>
            </a:r>
            <a:r>
              <a:rPr lang="en-US" baseline="0" dirty="0" err="1" smtClean="0"/>
              <a:t>Rekesz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98EA6-36F3-1242-8D4A-6F18073CF2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17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878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89D8894-3631-5A46-894C-2D21038FABC3}" type="slidenum">
              <a:rPr lang="hu-HU" sz="1200">
                <a:latin typeface="Arial" charset="0"/>
              </a:rPr>
              <a:pPr eaLnBrk="1" hangingPunct="1"/>
              <a:t>26</a:t>
            </a:fld>
            <a:endParaRPr lang="hu-H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60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9421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FFD8A-914A-4130-BC0E-813681A643BF}" type="slidenum">
              <a:rPr lang="hu-HU" smtClean="0"/>
              <a:pPr>
                <a:defRPr/>
              </a:pPr>
              <a:t>29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028385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03428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4B0C66-EBAA-4E0C-A92F-4F9B827FC388}" type="slidenum">
              <a:rPr lang="hu-HU" smtClean="0"/>
              <a:pPr>
                <a:defRPr/>
              </a:pPr>
              <a:t>33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598954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0445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A3F4D-69EC-4675-BF6C-319C3BE8DD70}" type="slidenum">
              <a:rPr lang="hu-HU" smtClean="0"/>
              <a:pPr>
                <a:defRPr/>
              </a:pPr>
              <a:t>35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32895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0752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0A933-51C1-44B6-8138-5AC82A23EA63}" type="slidenum">
              <a:rPr lang="hu-HU" smtClean="0"/>
              <a:pPr>
                <a:defRPr/>
              </a:pPr>
              <a:t>36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46816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06500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9EFD5D-DFF7-41BA-87D7-A019EFCE8A0B}" type="slidenum">
              <a:rPr lang="hu-HU" smtClean="0"/>
              <a:pPr>
                <a:defRPr/>
              </a:pPr>
              <a:t>37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673893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13668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851331-F19A-411E-AD9D-BAE905794658}" type="slidenum">
              <a:rPr lang="hu-HU" smtClean="0"/>
              <a:pPr>
                <a:defRPr/>
              </a:pPr>
              <a:t>50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090161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1469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EF2812-5614-49F8-B9E2-C7661D036185}" type="slidenum">
              <a:rPr lang="hu-HU" smtClean="0"/>
              <a:pPr>
                <a:defRPr/>
              </a:pPr>
              <a:t>57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582938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16740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696DBF-AF96-4F68-9849-2DA9DB3EB3AE}" type="slidenum">
              <a:rPr lang="hu-HU" smtClean="0"/>
              <a:pPr>
                <a:defRPr/>
              </a:pPr>
              <a:t>59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426437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2493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EE31C9-84F2-44C2-8E9D-07478D7E51C1}" type="slidenum">
              <a:rPr lang="hu-HU" smtClean="0"/>
              <a:pPr>
                <a:defRPr/>
              </a:pPr>
              <a:t>63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67217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243BC82-5E40-644F-AFB4-0AED84CD14A7}" type="slidenum">
              <a:rPr lang="hu-HU" sz="1200">
                <a:latin typeface="Arial" charset="0"/>
              </a:rPr>
              <a:pPr eaLnBrk="1" hangingPunct="1"/>
              <a:t>13</a:t>
            </a:fld>
            <a:endParaRPr lang="hu-H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8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80900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EF2C40-1850-460D-B0FA-91E6A01B8FEC}" type="slidenum">
              <a:rPr lang="hu-HU" smtClean="0"/>
              <a:pPr>
                <a:defRPr/>
              </a:pPr>
              <a:t>14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010117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8192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E1C3D4-FB4F-4225-B922-7D6A87B504A9}" type="slidenum">
              <a:rPr lang="hu-HU" smtClean="0"/>
              <a:pPr>
                <a:defRPr/>
              </a:pPr>
              <a:t>15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178710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82948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52FB13-13BC-4691-8C1E-609EADCB994A}" type="slidenum">
              <a:rPr lang="hu-HU" smtClean="0"/>
              <a:pPr>
                <a:defRPr/>
              </a:pPr>
              <a:t>17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5042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  <p:sp>
        <p:nvSpPr>
          <p:cNvPr id="8397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A72EC8-D955-43D6-9BA6-8EEC10B3B4AA}" type="slidenum">
              <a:rPr lang="hu-HU" smtClean="0"/>
              <a:pPr>
                <a:defRPr/>
              </a:pPr>
              <a:t>18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424738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264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84BADE8-114F-C849-9C91-44B2F710B62E}" type="slidenum">
              <a:rPr lang="hu-HU" sz="1200">
                <a:latin typeface="Arial" charset="0"/>
              </a:rPr>
              <a:pPr eaLnBrk="1" hangingPunct="1"/>
              <a:t>22</a:t>
            </a:fld>
            <a:endParaRPr lang="hu-H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85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1FD9762-3B25-6045-AB3B-3F6394900251}" type="slidenum">
              <a:rPr lang="hu-HU" sz="1200">
                <a:latin typeface="Arial" charset="0"/>
              </a:rPr>
              <a:pPr eaLnBrk="1" hangingPunct="1"/>
              <a:t>23</a:t>
            </a:fld>
            <a:endParaRPr lang="hu-H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0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776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325F621-2F4D-1844-83FE-280B52C1A38A}" type="slidenum">
              <a:rPr lang="hu-HU" sz="1200">
                <a:latin typeface="Arial" charset="0"/>
              </a:rPr>
              <a:pPr eaLnBrk="1" hangingPunct="1"/>
              <a:t>25</a:t>
            </a:fld>
            <a:endParaRPr lang="hu-H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7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0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14C18-6805-D14B-9897-8C85AD2DB081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879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9FDB7-1B75-4401-85F1-B1B35DFC932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84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Cím, 2 objektu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49B99-8D74-46F9-A2BA-CA7723D3F8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0118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FA35-1DAB-4862-9106-6720F9D849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2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3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3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6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0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2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B5249-B20E-224D-92DD-603803CDFEFD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4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  <p:sldLayoutId id="2147484470" r:id="rId12"/>
    <p:sldLayoutId id="2147484471" r:id="rId13"/>
    <p:sldLayoutId id="2147484472" r:id="rId14"/>
    <p:sldLayoutId id="2147484474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Relationship Id="rId3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C/%5Coktat%C3%A1s%5Ct%C3%B6rzs%5Cdiaphragma1a.bmp" TargetMode="External"/><Relationship Id="rId4" Type="http://schemas.openxmlformats.org/officeDocument/2006/relationships/image" Target="../media/image55.wmf"/><Relationship Id="rId5" Type="http://schemas.openxmlformats.org/officeDocument/2006/relationships/image" Target="file://localhost/C/%5Coktat%C3%A1s%5Ct%C3%B6rzs%5CHeart4.wmf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file://localhost/C/%5Coktat%C3%A1s%5Ct%C3%B6rzs%5Cdiaphragma1a.bmp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C/%5Coktat%C3%A1s%5Ct%C3%B6rzs%5Cdiaphragma_oben.bmp" TargetMode="External"/><Relationship Id="rId4" Type="http://schemas.openxmlformats.org/officeDocument/2006/relationships/image" Target="../media/image57.wmf"/><Relationship Id="rId5" Type="http://schemas.openxmlformats.org/officeDocument/2006/relationships/image" Target="file://localhost/C/%5Coktat%C3%A1s%5CT%C3%B6rzs%5Ccd%5CTrefoil.wm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C/%5Coktat%C3%A1s%5Ct%C3%B6rzs%5Cdiaphragma_oben.bmp" TargetMode="External"/><Relationship Id="rId4" Type="http://schemas.openxmlformats.org/officeDocument/2006/relationships/image" Target="../media/image57.wmf"/><Relationship Id="rId5" Type="http://schemas.openxmlformats.org/officeDocument/2006/relationships/image" Target="file://localhost/C/%5Coktat%C3%A1s%5CT%C3%B6rzs%5Ccd%5CTrefoil.wm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file:///C:\oktat&#225;s\darm\duodenum1.bm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Relationship Id="rId3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910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3800" y="1257300"/>
            <a:ext cx="4140200" cy="509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pPr algn="ctr"/>
            <a:r>
              <a:rPr lang="en-US" sz="2800" dirty="0" err="1" smtClean="0">
                <a:latin typeface="Arial"/>
                <a:cs typeface="Arial"/>
              </a:rPr>
              <a:t>Táplálkozás</a:t>
            </a:r>
            <a:r>
              <a:rPr lang="en-US" sz="2800" dirty="0" smtClean="0">
                <a:latin typeface="Arial"/>
                <a:cs typeface="Arial"/>
              </a:rPr>
              <a:t>, </a:t>
            </a:r>
            <a:r>
              <a:rPr lang="en-US" sz="2800" dirty="0" err="1" smtClean="0">
                <a:latin typeface="Arial"/>
                <a:cs typeface="Arial"/>
              </a:rPr>
              <a:t>emésztés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	</a:t>
            </a:r>
            <a:r>
              <a:rPr lang="en-US" sz="2800" dirty="0" smtClean="0">
                <a:latin typeface="Arial"/>
                <a:cs typeface="Arial"/>
              </a:rPr>
              <a:t>		 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	</a:t>
            </a:r>
            <a:r>
              <a:rPr lang="en-US" sz="2800" smtClean="0">
                <a:latin typeface="Arial"/>
                <a:cs typeface="Arial"/>
              </a:rPr>
              <a:t> </a:t>
            </a:r>
            <a:r>
              <a:rPr lang="en-US" sz="2000" smtClean="0">
                <a:latin typeface="Arial"/>
                <a:cs typeface="Arial"/>
              </a:rPr>
              <a:t>2018.03.12</a:t>
            </a:r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en-US" dirty="0" err="1" smtClean="0">
                <a:latin typeface="Arial"/>
                <a:cs typeface="Arial"/>
              </a:rPr>
              <a:t>Anatómiai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Szövet</a:t>
            </a:r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dirty="0" err="1" smtClean="0">
                <a:latin typeface="Arial"/>
                <a:cs typeface="Arial"/>
              </a:rPr>
              <a:t>és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Fejlődéstani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Intézet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endParaRPr lang="en-US" sz="2800" dirty="0" smtClean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r>
              <a:rPr lang="en-US" i="1" dirty="0" smtClean="0">
                <a:latin typeface="Apple Chancery"/>
                <a:cs typeface="Apple Chancery"/>
              </a:rPr>
              <a:t>					   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Dr.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Bódi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Ildikó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9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beolvasás000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51375" y="45293"/>
            <a:ext cx="4492625" cy="6696075"/>
          </a:xfrm>
          <a:prstGeom prst="rect">
            <a:avLst/>
          </a:prstGeom>
          <a:noFill/>
        </p:spPr>
      </p:pic>
      <p:pic>
        <p:nvPicPr>
          <p:cNvPr id="5" name="Picture 5" descr="beolvasás000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5293"/>
            <a:ext cx="4424363" cy="6669088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87450" y="0"/>
            <a:ext cx="208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P</a:t>
            </a:r>
            <a:r>
              <a:rPr lang="hu-HU" dirty="0" smtClean="0"/>
              <a:t>apilla </a:t>
            </a:r>
            <a:r>
              <a:rPr lang="hu-HU" dirty="0"/>
              <a:t>vallata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795963" y="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Papillae foliatae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476375" y="4868863"/>
            <a:ext cx="15113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Ebner (serosus) mirigy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40425" y="6092825"/>
            <a:ext cx="1655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Ebner (serosus) mirigy</a:t>
            </a:r>
          </a:p>
        </p:txBody>
      </p:sp>
    </p:spTree>
    <p:extLst>
      <p:ext uri="{BB962C8B-B14F-4D97-AF65-F5344CB8AC3E}">
        <p14:creationId xmlns:p14="http://schemas.microsoft.com/office/powerpoint/2010/main" val="2982957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eolvasás000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00113" y="216743"/>
            <a:ext cx="5678487" cy="6524625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77050" y="549275"/>
            <a:ext cx="208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Papilla fungiformis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948488" y="2349500"/>
            <a:ext cx="1944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Papillae filiformes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>
            <a:off x="4643438" y="765175"/>
            <a:ext cx="2160587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6156325" y="2492375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5219700" y="2708275"/>
            <a:ext cx="165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0176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68313" y="1052513"/>
            <a:ext cx="51847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Bimbószerű, a többrétegű laphámot átérő képletek. Átalakult hámsejtekből állnak, ezek: </a:t>
            </a:r>
          </a:p>
          <a:p>
            <a:pPr>
              <a:spcBef>
                <a:spcPct val="50000"/>
              </a:spcBef>
            </a:pPr>
            <a:r>
              <a:rPr lang="hu-HU" b="1">
                <a:solidFill>
                  <a:srgbClr val="990033"/>
                </a:solidFill>
              </a:rPr>
              <a:t>Ízérző sejtek (kemoreceptorok)</a:t>
            </a:r>
            <a:r>
              <a:rPr lang="hu-HU"/>
              <a:t>: hosszú, orsóalakú sejtek, apicalis végükön stereociliummal (élettartam: 10 nap), ezeket érző idegrostok veszik körül,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b="1">
                <a:solidFill>
                  <a:srgbClr val="990033"/>
                </a:solidFill>
              </a:rPr>
              <a:t> támasztó sejtek</a:t>
            </a:r>
            <a:r>
              <a:rPr lang="hu-HU"/>
              <a:t>: nem-ízérző sejtek (élettartam itt is 10 nap) és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b="1"/>
              <a:t> </a:t>
            </a:r>
            <a:r>
              <a:rPr lang="hu-HU" b="1">
                <a:solidFill>
                  <a:srgbClr val="990033"/>
                </a:solidFill>
              </a:rPr>
              <a:t>basalis sejtek</a:t>
            </a:r>
            <a:r>
              <a:rPr lang="hu-HU"/>
              <a:t>: néhány sötét, kevéssé differenciált sejt a bimbó basalis végében az előző két sejttípus pótlására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5288" y="4941888"/>
            <a:ext cx="41036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u="sng"/>
              <a:t>Ízérzés</a:t>
            </a:r>
            <a:r>
              <a:rPr lang="hu-HU" sz="1400" b="1"/>
              <a:t>:</a:t>
            </a:r>
            <a:r>
              <a:rPr lang="hu-HU" sz="1400"/>
              <a:t> Több száz különböző kemoreceptor molekula (többnyire a membránon 7x áthaladó receptorok) a különböző ízek érzékelésére a stereociliumok membránjában. Jelátviteli útvonal, neurotransmitter felszabadulás, az érző idegvégződések ingerlése (VII, IX, X agyideg)</a:t>
            </a:r>
          </a:p>
        </p:txBody>
      </p:sp>
      <p:pic>
        <p:nvPicPr>
          <p:cNvPr id="4" name="Picture 12" descr="beolvasás000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27763" y="765175"/>
            <a:ext cx="2197100" cy="3803650"/>
          </a:xfrm>
          <a:prstGeom prst="rect">
            <a:avLst/>
          </a:prstGeom>
          <a:noFill/>
        </p:spPr>
      </p:pic>
      <p:sp>
        <p:nvSpPr>
          <p:cNvPr id="5" name="Line 14"/>
          <p:cNvSpPr>
            <a:spLocks noChangeShapeType="1"/>
          </p:cNvSpPr>
          <p:nvPr/>
        </p:nvSpPr>
        <p:spPr bwMode="auto">
          <a:xfrm flipV="1">
            <a:off x="5580063" y="2781300"/>
            <a:ext cx="1152525" cy="287338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 flipV="1">
            <a:off x="5076825" y="3429000"/>
            <a:ext cx="1871663" cy="43180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 flipV="1">
            <a:off x="5724525" y="2060575"/>
            <a:ext cx="1439863" cy="360363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pic>
        <p:nvPicPr>
          <p:cNvPr id="8" name="Picture 22" descr="beolvasás0004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84888" y="4581525"/>
            <a:ext cx="2881312" cy="21907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8313" y="254000"/>
            <a:ext cx="68595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ÍZLELŐBIMBÓK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20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744538"/>
          </a:xfrm>
        </p:spPr>
        <p:txBody>
          <a:bodyPr/>
          <a:lstStyle/>
          <a:p>
            <a:pPr eaLnBrk="1" hangingPunct="1"/>
            <a:r>
              <a:rPr lang="hu-HU" sz="2800" b="1" dirty="0">
                <a:solidFill>
                  <a:srgbClr val="000000"/>
                </a:solidFill>
                <a:latin typeface="Arial"/>
                <a:cs typeface="Arial"/>
              </a:rPr>
              <a:t>Nyálmirigyek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81075"/>
            <a:ext cx="5334000" cy="41148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 parotis (fültőmirigy)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 submandibularis (állkapocs alatti mirigy)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 sublingualis (nyelv alatti mirigy)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Glandulae labiales (ajkak nyálmirigyei)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Glandulae buccales (pofa nyálmirigyei)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Glandulae linguales (nyelv nyálmirigyei)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Glandulae palatinae (szájpad nyálmirigyei)</a:t>
            </a:r>
          </a:p>
          <a:p>
            <a:pPr eaLnBrk="1" hangingPunct="1">
              <a:buFont typeface="Wingdings" charset="0"/>
              <a:buNone/>
            </a:pPr>
            <a:endParaRPr lang="hu-HU" sz="1800">
              <a:latin typeface="Tahoma" charset="0"/>
            </a:endParaRPr>
          </a:p>
        </p:txBody>
      </p:sp>
      <p:pic>
        <p:nvPicPr>
          <p:cNvPr id="26628" name="Picture 6" descr="serosu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500438"/>
            <a:ext cx="3455987" cy="2870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8" descr="muc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2213" y="3500438"/>
            <a:ext cx="3457575" cy="28559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684213" y="5949950"/>
            <a:ext cx="2922587" cy="396875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hu-HU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Serosus mirigyvégkamra</a:t>
            </a:r>
          </a:p>
        </p:txBody>
      </p: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323850" y="3500438"/>
            <a:ext cx="76454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endParaRPr lang="hu-HU"/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003800" y="5949950"/>
            <a:ext cx="3209925" cy="396875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Mucinosus mirigyvégkamra</a:t>
            </a:r>
          </a:p>
        </p:txBody>
      </p:sp>
    </p:spTree>
    <p:extLst>
      <p:ext uri="{BB962C8B-B14F-4D97-AF65-F5344CB8AC3E}">
        <p14:creationId xmlns:p14="http://schemas.microsoft.com/office/powerpoint/2010/main" val="217690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Gl</a:t>
            </a: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submandibularis</a:t>
            </a: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 és </a:t>
            </a: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gl</a:t>
            </a: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sublingualis</a:t>
            </a:r>
            <a:endParaRPr lang="hu-HU" sz="32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3315" name="Picture 14" descr="glsubling5 cop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981075"/>
            <a:ext cx="4032250" cy="3013075"/>
          </a:xfrm>
        </p:spPr>
      </p:pic>
      <p:pic>
        <p:nvPicPr>
          <p:cNvPr id="13316" name="Picture 15" descr="mucikarmi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981075"/>
            <a:ext cx="4032250" cy="3013075"/>
          </a:xfrm>
        </p:spPr>
      </p:pic>
      <p:pic>
        <p:nvPicPr>
          <p:cNvPr id="13317" name="Picture 16" descr="nyalmirig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3850" y="4102100"/>
            <a:ext cx="3168650" cy="2613025"/>
          </a:xfrm>
        </p:spPr>
      </p:pic>
      <p:sp>
        <p:nvSpPr>
          <p:cNvPr id="13318" name="Line 18"/>
          <p:cNvSpPr>
            <a:spLocks noChangeShapeType="1"/>
          </p:cNvSpPr>
          <p:nvPr/>
        </p:nvSpPr>
        <p:spPr bwMode="auto">
          <a:xfrm>
            <a:off x="6588125" y="2636838"/>
            <a:ext cx="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3319" name="Text Box 19"/>
          <p:cNvSpPr txBox="1">
            <a:spLocks noChangeArrowheads="1"/>
          </p:cNvSpPr>
          <p:nvPr/>
        </p:nvSpPr>
        <p:spPr bwMode="auto">
          <a:xfrm>
            <a:off x="3759200" y="4283075"/>
            <a:ext cx="184150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endParaRPr lang="hu-HU"/>
          </a:p>
        </p:txBody>
      </p:sp>
      <p:sp>
        <p:nvSpPr>
          <p:cNvPr id="21512" name="Text Box 20"/>
          <p:cNvSpPr txBox="1">
            <a:spLocks noChangeArrowheads="1"/>
          </p:cNvSpPr>
          <p:nvPr/>
        </p:nvSpPr>
        <p:spPr bwMode="auto">
          <a:xfrm>
            <a:off x="3492500" y="4076700"/>
            <a:ext cx="5673725" cy="2585323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Gl</a:t>
            </a: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</a:t>
            </a:r>
            <a:r>
              <a:rPr lang="hu-HU" sz="1800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submandibularis</a:t>
            </a:r>
            <a:r>
              <a:rPr lang="hu-HU" sz="1800" dirty="0">
                <a:latin typeface="Arial"/>
                <a:cs typeface="Arial"/>
              </a:rPr>
              <a:t> kevert mirigy </a:t>
            </a:r>
            <a:r>
              <a:rPr lang="hu-HU" sz="1800" dirty="0" err="1">
                <a:latin typeface="Arial"/>
                <a:cs typeface="Arial"/>
              </a:rPr>
              <a:t>serosus</a:t>
            </a:r>
            <a:r>
              <a:rPr lang="hu-HU" sz="1800" dirty="0">
                <a:latin typeface="Arial"/>
                <a:cs typeface="Arial"/>
              </a:rPr>
              <a:t> túlsúllyal</a:t>
            </a:r>
          </a:p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Gl</a:t>
            </a: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</a:t>
            </a:r>
            <a:r>
              <a:rPr lang="hu-HU" sz="1800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sublingualis</a:t>
            </a:r>
            <a:r>
              <a:rPr lang="hu-HU" sz="1800" dirty="0">
                <a:latin typeface="Arial"/>
                <a:cs typeface="Arial"/>
              </a:rPr>
              <a:t> kevert mirigy </a:t>
            </a:r>
            <a:r>
              <a:rPr lang="hu-HU" sz="1800" dirty="0" err="1">
                <a:latin typeface="Arial"/>
                <a:cs typeface="Arial"/>
              </a:rPr>
              <a:t>mucinosus</a:t>
            </a:r>
            <a:r>
              <a:rPr lang="hu-HU" sz="1800" dirty="0">
                <a:latin typeface="Arial"/>
                <a:cs typeface="Arial"/>
              </a:rPr>
              <a:t> túlsúllyal </a:t>
            </a:r>
          </a:p>
          <a:p>
            <a:pPr>
              <a:defRPr/>
            </a:pPr>
            <a:endParaRPr lang="hu-HU" sz="1800" dirty="0">
              <a:latin typeface="Arial"/>
              <a:cs typeface="Arial"/>
            </a:endParaRPr>
          </a:p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Tahoma" pitchFamily="34" charset="0"/>
                <a:cs typeface="Arial"/>
              </a:rPr>
              <a:t>Ganuzzi-félhold</a:t>
            </a:r>
            <a:r>
              <a:rPr lang="hu-HU" sz="1800" dirty="0">
                <a:latin typeface="Arial"/>
                <a:cs typeface="Arial"/>
              </a:rPr>
              <a:t>: vegyes, </a:t>
            </a:r>
            <a:r>
              <a:rPr lang="hu-HU" sz="1800" dirty="0" err="1">
                <a:latin typeface="Arial"/>
                <a:cs typeface="Arial"/>
              </a:rPr>
              <a:t>serosus</a:t>
            </a:r>
            <a:r>
              <a:rPr lang="hu-HU" sz="1800" dirty="0">
                <a:latin typeface="Arial"/>
                <a:cs typeface="Arial"/>
              </a:rPr>
              <a:t> és </a:t>
            </a:r>
            <a:r>
              <a:rPr lang="hu-HU" sz="1800" dirty="0" err="1">
                <a:latin typeface="Arial"/>
                <a:cs typeface="Arial"/>
              </a:rPr>
              <a:t>mucinosus</a:t>
            </a:r>
            <a:r>
              <a:rPr lang="hu-HU" sz="1800" dirty="0">
                <a:latin typeface="Arial"/>
                <a:cs typeface="Arial"/>
              </a:rPr>
              <a:t> mirigysejtek által alkotott végkamra metszetén a </a:t>
            </a:r>
            <a:r>
              <a:rPr lang="hu-HU" sz="1800" dirty="0" err="1">
                <a:latin typeface="Arial"/>
                <a:cs typeface="Arial"/>
              </a:rPr>
              <a:t>serosus</a:t>
            </a:r>
            <a:r>
              <a:rPr lang="hu-HU" sz="1800" dirty="0">
                <a:latin typeface="Arial"/>
                <a:cs typeface="Arial"/>
              </a:rPr>
              <a:t> mirigysejtek félhold alakban körülveszik a </a:t>
            </a:r>
            <a:r>
              <a:rPr lang="hu-HU" sz="1800" dirty="0" err="1">
                <a:latin typeface="Arial"/>
                <a:cs typeface="Arial"/>
              </a:rPr>
              <a:t>mucinosus</a:t>
            </a:r>
            <a:r>
              <a:rPr lang="hu-HU" sz="1800" dirty="0">
                <a:latin typeface="Arial"/>
                <a:cs typeface="Arial"/>
              </a:rPr>
              <a:t> mirigysejteket </a:t>
            </a:r>
          </a:p>
          <a:p>
            <a:pPr>
              <a:defRPr/>
            </a:pPr>
            <a:endParaRPr lang="hu-HU" sz="1800" dirty="0">
              <a:latin typeface="Arial"/>
              <a:cs typeface="Arial"/>
            </a:endParaRPr>
          </a:p>
          <a:p>
            <a:pPr>
              <a:defRPr/>
            </a:pPr>
            <a:r>
              <a:rPr lang="hu-HU" sz="1800" dirty="0" err="1">
                <a:latin typeface="Arial"/>
                <a:cs typeface="Arial"/>
              </a:rPr>
              <a:t>Secretoros</a:t>
            </a:r>
            <a:r>
              <a:rPr lang="hu-HU" sz="1800" dirty="0">
                <a:latin typeface="Arial"/>
                <a:cs typeface="Arial"/>
              </a:rPr>
              <a:t> beidegzés: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n.</a:t>
            </a:r>
            <a:r>
              <a:rPr lang="hu-HU" sz="1800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facialis</a:t>
            </a:r>
            <a:r>
              <a:rPr lang="hu-HU" sz="1800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(VII)</a:t>
            </a:r>
          </a:p>
        </p:txBody>
      </p:sp>
    </p:spTree>
    <p:extLst>
      <p:ext uri="{BB962C8B-B14F-4D97-AF65-F5344CB8AC3E}">
        <p14:creationId xmlns:p14="http://schemas.microsoft.com/office/powerpoint/2010/main" val="14904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hu-HU" sz="3200" b="1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Glandula parotis</a:t>
            </a:r>
          </a:p>
        </p:txBody>
      </p:sp>
      <p:pic>
        <p:nvPicPr>
          <p:cNvPr id="14339" name="Picture 8" descr="parotis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84313"/>
            <a:ext cx="4027488" cy="3009900"/>
          </a:xfrm>
        </p:spPr>
      </p:pic>
      <p:pic>
        <p:nvPicPr>
          <p:cNvPr id="14340" name="Picture 9" descr="nyalmirig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4797" r="4797"/>
          <a:stretch>
            <a:fillRect/>
          </a:stretch>
        </p:blipFill>
        <p:spPr/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179388" y="4797425"/>
            <a:ext cx="8609012" cy="2062163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dirty="0">
                <a:latin typeface="Arial"/>
                <a:cs typeface="Arial"/>
              </a:rPr>
              <a:t>Tisztán </a:t>
            </a:r>
            <a:r>
              <a:rPr lang="hu-HU" sz="1800" dirty="0" err="1">
                <a:latin typeface="Arial"/>
                <a:cs typeface="Arial"/>
              </a:rPr>
              <a:t>serosus</a:t>
            </a:r>
            <a:r>
              <a:rPr lang="hu-HU" sz="1800" dirty="0">
                <a:latin typeface="Arial"/>
                <a:cs typeface="Arial"/>
              </a:rPr>
              <a:t> </a:t>
            </a:r>
            <a:r>
              <a:rPr lang="hu-HU" sz="1800" dirty="0" err="1">
                <a:latin typeface="Arial"/>
                <a:cs typeface="Arial"/>
              </a:rPr>
              <a:t>mirigyvégkamrák</a:t>
            </a:r>
            <a:endParaRPr lang="hu-HU" sz="1800" dirty="0">
              <a:latin typeface="Arial"/>
              <a:cs typeface="Arial"/>
            </a:endParaRPr>
          </a:p>
          <a:p>
            <a:pPr>
              <a:defRPr/>
            </a:pPr>
            <a:endParaRPr lang="hu-HU" sz="1800" dirty="0">
              <a:latin typeface="Arial"/>
              <a:cs typeface="Arial"/>
            </a:endParaRPr>
          </a:p>
          <a:p>
            <a:pPr>
              <a:defRPr/>
            </a:pPr>
            <a:r>
              <a:rPr lang="hu-HU" sz="1800" dirty="0" err="1">
                <a:latin typeface="Arial"/>
                <a:cs typeface="Arial"/>
              </a:rPr>
              <a:t>Kivezetőcsöve</a:t>
            </a:r>
            <a:r>
              <a:rPr lang="hu-HU" sz="1800" dirty="0">
                <a:latin typeface="Arial"/>
                <a:cs typeface="Arial"/>
              </a:rPr>
              <a:t> a m. </a:t>
            </a:r>
            <a:r>
              <a:rPr lang="hu-HU" sz="1800" dirty="0" err="1">
                <a:latin typeface="Arial"/>
                <a:cs typeface="Arial"/>
              </a:rPr>
              <a:t>masseteren</a:t>
            </a:r>
            <a:r>
              <a:rPr lang="hu-HU" sz="1800" dirty="0">
                <a:latin typeface="Arial"/>
                <a:cs typeface="Arial"/>
              </a:rPr>
              <a:t> fut, majd a mélybe bukva átfúrja a m. </a:t>
            </a:r>
            <a:r>
              <a:rPr lang="hu-HU" sz="1800" dirty="0" err="1">
                <a:latin typeface="Arial"/>
                <a:cs typeface="Arial"/>
              </a:rPr>
              <a:t>buccinatort</a:t>
            </a:r>
            <a:r>
              <a:rPr lang="hu-HU" sz="1800" dirty="0"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hu-HU" sz="1800" dirty="0">
                <a:latin typeface="Arial"/>
                <a:cs typeface="Arial"/>
              </a:rPr>
              <a:t>és a 2. felső zápfog magasságában nyílik a </a:t>
            </a:r>
            <a:r>
              <a:rPr lang="hu-HU" sz="1800" dirty="0" err="1">
                <a:latin typeface="Arial"/>
                <a:cs typeface="Arial"/>
              </a:rPr>
              <a:t>vestibulum</a:t>
            </a:r>
            <a:r>
              <a:rPr lang="hu-HU" sz="1800" dirty="0">
                <a:latin typeface="Arial"/>
                <a:cs typeface="Arial"/>
              </a:rPr>
              <a:t> </a:t>
            </a:r>
            <a:r>
              <a:rPr lang="hu-HU" sz="1800" dirty="0" err="1">
                <a:latin typeface="Arial"/>
                <a:cs typeface="Arial"/>
              </a:rPr>
              <a:t>orisba</a:t>
            </a:r>
            <a:r>
              <a:rPr lang="hu-HU" sz="1800" dirty="0"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hu-HU" sz="1800" dirty="0">
              <a:latin typeface="Arial"/>
              <a:cs typeface="Arial"/>
            </a:endParaRPr>
          </a:p>
          <a:p>
            <a:pPr>
              <a:defRPr/>
            </a:pPr>
            <a:r>
              <a:rPr lang="hu-HU" dirty="0" err="1">
                <a:latin typeface="Arial"/>
                <a:cs typeface="Arial"/>
              </a:rPr>
              <a:t>Secretoros</a:t>
            </a:r>
            <a:r>
              <a:rPr lang="hu-HU" dirty="0">
                <a:latin typeface="Arial"/>
                <a:cs typeface="Arial"/>
              </a:rPr>
              <a:t> beidegzés: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n.</a:t>
            </a:r>
            <a:r>
              <a:rPr lang="hu-HU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glossopharyngeus</a:t>
            </a:r>
            <a:r>
              <a:rPr lang="hu-HU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(IX)</a:t>
            </a:r>
          </a:p>
          <a:p>
            <a:pPr>
              <a:defRPr/>
            </a:pPr>
            <a:endParaRPr lang="hu-HU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28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12800"/>
            <a:ext cx="5770614" cy="601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300" y="88900"/>
            <a:ext cx="8318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Nagy </a:t>
            </a:r>
            <a:r>
              <a:rPr lang="en-US" sz="3200" b="1" dirty="0" err="1" smtClean="0">
                <a:latin typeface="Arial"/>
                <a:cs typeface="Arial"/>
              </a:rPr>
              <a:t>nyálmirigyek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5843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kern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Rágóizület</a:t>
            </a:r>
            <a:r>
              <a:rPr lang="hu-HU" sz="32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,</a:t>
            </a:r>
            <a:r>
              <a:rPr lang="hu-H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hu-HU" sz="32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rágóizmok</a:t>
            </a:r>
          </a:p>
        </p:txBody>
      </p:sp>
      <p:pic>
        <p:nvPicPr>
          <p:cNvPr id="15363" name="Picture 7" descr="ragoizule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3933825"/>
            <a:ext cx="2308225" cy="2592388"/>
          </a:xfrm>
        </p:spPr>
      </p:pic>
      <p:pic>
        <p:nvPicPr>
          <p:cNvPr id="15364" name="Picture 12" descr="ragoizo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42988" y="908050"/>
            <a:ext cx="2324100" cy="2808288"/>
          </a:xfrm>
        </p:spPr>
      </p:pic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3635375" y="1052513"/>
            <a:ext cx="4238861" cy="480131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Articulatio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temporomandibularis</a:t>
            </a: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: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</a:t>
            </a:r>
            <a:r>
              <a:rPr lang="hu-HU" dirty="0" err="1">
                <a:latin typeface="Tahoma" charset="0"/>
                <a:cs typeface="+mn-cs"/>
              </a:rPr>
              <a:t>ízfej</a:t>
            </a:r>
            <a:r>
              <a:rPr lang="hu-HU" dirty="0">
                <a:latin typeface="Tahoma" charset="0"/>
                <a:cs typeface="+mn-cs"/>
              </a:rPr>
              <a:t>: </a:t>
            </a:r>
            <a:r>
              <a:rPr lang="hu-HU" dirty="0" err="1">
                <a:latin typeface="Tahoma" charset="0"/>
                <a:cs typeface="+mn-cs"/>
              </a:rPr>
              <a:t>caput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mandibulae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</a:t>
            </a:r>
            <a:r>
              <a:rPr lang="hu-HU" dirty="0" err="1">
                <a:latin typeface="Tahoma" charset="0"/>
                <a:cs typeface="+mn-cs"/>
              </a:rPr>
              <a:t>ízvápa</a:t>
            </a:r>
            <a:r>
              <a:rPr lang="hu-HU" dirty="0">
                <a:latin typeface="Tahoma" charset="0"/>
                <a:cs typeface="+mn-cs"/>
              </a:rPr>
              <a:t>: fossa </a:t>
            </a:r>
            <a:r>
              <a:rPr lang="hu-HU" dirty="0" err="1">
                <a:latin typeface="Tahoma" charset="0"/>
                <a:cs typeface="+mn-cs"/>
              </a:rPr>
              <a:t>mandibularis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</a:t>
            </a:r>
            <a:r>
              <a:rPr lang="hu-HU" dirty="0" err="1">
                <a:latin typeface="Tahoma" charset="0"/>
                <a:cs typeface="+mn-cs"/>
              </a:rPr>
              <a:t>discus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articularis</a:t>
            </a:r>
            <a:r>
              <a:rPr lang="hu-HU" dirty="0">
                <a:latin typeface="Tahoma" charset="0"/>
                <a:cs typeface="+mn-cs"/>
              </a:rPr>
              <a:t> </a:t>
            </a:r>
          </a:p>
          <a:p>
            <a:pPr>
              <a:defRPr/>
            </a:pPr>
            <a:endParaRPr lang="hu-HU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Izületi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mozgások: 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nyitás-zárás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</a:t>
            </a:r>
            <a:r>
              <a:rPr lang="hu-HU" dirty="0" err="1">
                <a:latin typeface="Tahoma" charset="0"/>
                <a:cs typeface="+mn-cs"/>
              </a:rPr>
              <a:t>mandibula</a:t>
            </a:r>
            <a:r>
              <a:rPr lang="hu-HU" dirty="0">
                <a:latin typeface="Tahoma" charset="0"/>
                <a:cs typeface="+mn-cs"/>
              </a:rPr>
              <a:t> előre és hátra helyezése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őrlő mozgás </a:t>
            </a:r>
          </a:p>
          <a:p>
            <a:pPr>
              <a:defRPr/>
            </a:pP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Rágóizmok: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m. </a:t>
            </a:r>
            <a:r>
              <a:rPr lang="hu-HU" dirty="0" err="1">
                <a:latin typeface="Tahoma" charset="0"/>
                <a:cs typeface="+mn-cs"/>
              </a:rPr>
              <a:t>temporalis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m. </a:t>
            </a:r>
            <a:r>
              <a:rPr lang="hu-HU" dirty="0" err="1">
                <a:latin typeface="Tahoma" charset="0"/>
                <a:cs typeface="+mn-cs"/>
              </a:rPr>
              <a:t>masseter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m. </a:t>
            </a:r>
            <a:r>
              <a:rPr lang="hu-HU" dirty="0" err="1">
                <a:latin typeface="Tahoma" charset="0"/>
                <a:cs typeface="+mn-cs"/>
              </a:rPr>
              <a:t>pterygoideus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lateralis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m. </a:t>
            </a:r>
            <a:r>
              <a:rPr lang="hu-HU" dirty="0" err="1">
                <a:latin typeface="Tahoma" charset="0"/>
                <a:cs typeface="+mn-cs"/>
              </a:rPr>
              <a:t>pterygoideus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medialis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Beidegzés: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n.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mandibularis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(V/3)</a:t>
            </a:r>
          </a:p>
        </p:txBody>
      </p:sp>
    </p:spTree>
    <p:extLst>
      <p:ext uri="{BB962C8B-B14F-4D97-AF65-F5344CB8AC3E}">
        <p14:creationId xmlns:p14="http://schemas.microsoft.com/office/powerpoint/2010/main" val="40742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4438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kern="12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ea typeface="+mn-ea"/>
                <a:cs typeface="Arial"/>
              </a:rPr>
              <a:t>Torokszoros</a:t>
            </a:r>
            <a:r>
              <a:rPr lang="hu-HU" sz="3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sz="2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hu-HU" sz="2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hu-HU" sz="2400" b="1" kern="1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ea typeface="+mn-ea"/>
                <a:cs typeface="Arial"/>
              </a:rPr>
              <a:t>(</a:t>
            </a:r>
            <a:r>
              <a:rPr lang="hu-HU" sz="2400" b="1" kern="12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ea typeface="+mn-ea"/>
                <a:cs typeface="Arial"/>
              </a:rPr>
              <a:t>Isthmus</a:t>
            </a:r>
            <a:r>
              <a:rPr lang="hu-HU" sz="24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sz="2400" b="1" kern="12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ea typeface="+mn-ea"/>
                <a:cs typeface="Arial"/>
              </a:rPr>
              <a:t>faucium</a:t>
            </a:r>
            <a:r>
              <a:rPr lang="hu-HU" sz="2400" b="1" kern="1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ea typeface="+mn-ea"/>
                <a:cs typeface="Arial"/>
              </a:rPr>
              <a:t>)</a:t>
            </a:r>
          </a:p>
        </p:txBody>
      </p:sp>
      <p:pic>
        <p:nvPicPr>
          <p:cNvPr id="16387" name="Picture 4" descr="szajureg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8860" b="28860"/>
          <a:stretch>
            <a:fillRect/>
          </a:stretch>
        </p:blipFill>
        <p:spPr/>
      </p:pic>
      <p:sp>
        <p:nvSpPr>
          <p:cNvPr id="16388" name="Line 7"/>
          <p:cNvSpPr>
            <a:spLocks noChangeShapeType="1"/>
          </p:cNvSpPr>
          <p:nvPr/>
        </p:nvSpPr>
        <p:spPr bwMode="auto">
          <a:xfrm flipH="1">
            <a:off x="4572000" y="2205038"/>
            <a:ext cx="2016125" cy="3587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6389" name="Line 8"/>
          <p:cNvSpPr>
            <a:spLocks noChangeShapeType="1"/>
          </p:cNvSpPr>
          <p:nvPr/>
        </p:nvSpPr>
        <p:spPr bwMode="auto">
          <a:xfrm flipV="1">
            <a:off x="2339975" y="3933825"/>
            <a:ext cx="1366838" cy="9366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6390" name="Line 10"/>
          <p:cNvSpPr>
            <a:spLocks noChangeShapeType="1"/>
          </p:cNvSpPr>
          <p:nvPr/>
        </p:nvSpPr>
        <p:spPr bwMode="auto">
          <a:xfrm>
            <a:off x="2484438" y="2636838"/>
            <a:ext cx="1871662" cy="433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6391" name="Line 11"/>
          <p:cNvSpPr>
            <a:spLocks noChangeShapeType="1"/>
          </p:cNvSpPr>
          <p:nvPr/>
        </p:nvSpPr>
        <p:spPr bwMode="auto">
          <a:xfrm>
            <a:off x="2195513" y="3500438"/>
            <a:ext cx="2160587" cy="142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 flipH="1">
            <a:off x="5292725" y="3141663"/>
            <a:ext cx="1295400" cy="3603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6393" name="Line 14"/>
          <p:cNvSpPr>
            <a:spLocks noChangeShapeType="1"/>
          </p:cNvSpPr>
          <p:nvPr/>
        </p:nvSpPr>
        <p:spPr bwMode="auto">
          <a:xfrm flipH="1" flipV="1">
            <a:off x="5003800" y="3933825"/>
            <a:ext cx="1512888" cy="647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24586" name="Text Box 15"/>
          <p:cNvSpPr txBox="1">
            <a:spLocks noChangeArrowheads="1"/>
          </p:cNvSpPr>
          <p:nvPr/>
        </p:nvSpPr>
        <p:spPr bwMode="auto">
          <a:xfrm>
            <a:off x="6660919" y="1916113"/>
            <a:ext cx="1749886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Palatum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durum</a:t>
            </a:r>
          </a:p>
        </p:txBody>
      </p:sp>
      <p:sp>
        <p:nvSpPr>
          <p:cNvPr id="24587" name="Text Box 16"/>
          <p:cNvSpPr txBox="1">
            <a:spLocks noChangeArrowheads="1"/>
          </p:cNvSpPr>
          <p:nvPr/>
        </p:nvSpPr>
        <p:spPr bwMode="auto">
          <a:xfrm>
            <a:off x="6588125" y="2852738"/>
            <a:ext cx="2384425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Arcus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palatoglossus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88" name="Text Box 17"/>
          <p:cNvSpPr txBox="1">
            <a:spLocks noChangeArrowheads="1"/>
          </p:cNvSpPr>
          <p:nvPr/>
        </p:nvSpPr>
        <p:spPr bwMode="auto">
          <a:xfrm>
            <a:off x="6365430" y="4652963"/>
            <a:ext cx="2686941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Arcus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palatopharyngeus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89" name="Text Box 18"/>
          <p:cNvSpPr txBox="1">
            <a:spLocks noChangeArrowheads="1"/>
          </p:cNvSpPr>
          <p:nvPr/>
        </p:nvSpPr>
        <p:spPr bwMode="auto">
          <a:xfrm>
            <a:off x="408785" y="4652963"/>
            <a:ext cx="1827205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Tonsilla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palatina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90" name="Text Box 19"/>
          <p:cNvSpPr txBox="1">
            <a:spLocks noChangeArrowheads="1"/>
          </p:cNvSpPr>
          <p:nvPr/>
        </p:nvSpPr>
        <p:spPr bwMode="auto">
          <a:xfrm>
            <a:off x="1277083" y="3284538"/>
            <a:ext cx="774822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Uvula</a:t>
            </a:r>
          </a:p>
        </p:txBody>
      </p:sp>
      <p:sp>
        <p:nvSpPr>
          <p:cNvPr id="24591" name="Text Box 23"/>
          <p:cNvSpPr txBox="1">
            <a:spLocks noChangeArrowheads="1"/>
          </p:cNvSpPr>
          <p:nvPr/>
        </p:nvSpPr>
        <p:spPr bwMode="auto">
          <a:xfrm>
            <a:off x="745641" y="2349500"/>
            <a:ext cx="1647206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Palatum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molle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8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99" y="1143000"/>
            <a:ext cx="6917531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9600" y="127000"/>
            <a:ext cx="594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GARAT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54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474663" y="201613"/>
            <a:ext cx="8229600" cy="1371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ea typeface="+mn-ea"/>
                <a:cs typeface="+mn-cs"/>
              </a:rPr>
              <a:t>A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ea typeface="+mn-ea"/>
                <a:cs typeface="+mn-cs"/>
              </a:rPr>
              <a:t>tápcsatorna</a:t>
            </a:r>
            <a:endParaRPr lang="hu-HU" sz="36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ea typeface="+mn-ea"/>
              <a:cs typeface="+mn-cs"/>
            </a:endParaRP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47625" y="121285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000" b="1" u="sng" dirty="0" smtClean="0">
                <a:solidFill>
                  <a:srgbClr val="FF0000"/>
                </a:solidFill>
              </a:rPr>
              <a:t>Felső szakasz</a:t>
            </a:r>
            <a:r>
              <a:rPr lang="hu-HU" sz="2000" b="1" dirty="0" smtClean="0">
                <a:solidFill>
                  <a:srgbClr val="92D050"/>
                </a:solidFill>
              </a:rPr>
              <a:t>:</a:t>
            </a:r>
            <a:r>
              <a:rPr lang="hu-HU" sz="2000" b="1" dirty="0" smtClean="0">
                <a:solidFill>
                  <a:schemeClr val="tx2"/>
                </a:solidFill>
              </a:rPr>
              <a:t> </a:t>
            </a:r>
            <a:r>
              <a:rPr lang="hu-HU" sz="1400" dirty="0" smtClean="0"/>
              <a:t>táplálék felvétel</a:t>
            </a:r>
          </a:p>
          <a:p>
            <a:pPr lvl="1">
              <a:defRPr/>
            </a:pPr>
            <a:r>
              <a:rPr lang="hu-HU" sz="1800" dirty="0" smtClean="0"/>
              <a:t>Szájüreg (fogak, ajkak, nyelv, nyálmirigyek)</a:t>
            </a:r>
          </a:p>
          <a:p>
            <a:pPr lvl="1">
              <a:defRPr/>
            </a:pPr>
            <a:r>
              <a:rPr lang="hu-HU" sz="1800" dirty="0" smtClean="0"/>
              <a:t>Torokszoros</a:t>
            </a:r>
          </a:p>
          <a:p>
            <a:pPr lvl="1">
              <a:defRPr/>
            </a:pPr>
            <a:r>
              <a:rPr lang="hu-HU" sz="1800" dirty="0" smtClean="0"/>
              <a:t>Garat</a:t>
            </a:r>
          </a:p>
          <a:p>
            <a:pPr lvl="1">
              <a:defRPr/>
            </a:pPr>
            <a:r>
              <a:rPr lang="hu-HU" sz="1800" dirty="0" smtClean="0"/>
              <a:t>Nyelőcső</a:t>
            </a:r>
          </a:p>
          <a:p>
            <a:pPr>
              <a:defRPr/>
            </a:pPr>
            <a:r>
              <a:rPr lang="hu-HU" sz="2000" b="1" u="sng" dirty="0" smtClean="0">
                <a:solidFill>
                  <a:schemeClr val="accent6">
                    <a:lumMod val="50000"/>
                  </a:schemeClr>
                </a:solidFill>
              </a:rPr>
              <a:t>Középső szakasz</a:t>
            </a:r>
            <a:r>
              <a:rPr lang="hu-HU" sz="2000" b="1" dirty="0" smtClean="0">
                <a:solidFill>
                  <a:srgbClr val="92D050"/>
                </a:solidFill>
              </a:rPr>
              <a:t>:</a:t>
            </a:r>
            <a:r>
              <a:rPr lang="hu-HU" sz="2000" b="1" dirty="0" smtClean="0"/>
              <a:t> </a:t>
            </a:r>
            <a:r>
              <a:rPr lang="hu-HU" sz="1400" dirty="0" smtClean="0"/>
              <a:t>táplálék emésztése és felszívódása</a:t>
            </a:r>
          </a:p>
          <a:p>
            <a:pPr lvl="1">
              <a:defRPr/>
            </a:pPr>
            <a:r>
              <a:rPr lang="hu-HU" sz="1800" dirty="0" smtClean="0"/>
              <a:t>Gyomor</a:t>
            </a:r>
          </a:p>
          <a:p>
            <a:pPr lvl="1">
              <a:defRPr/>
            </a:pPr>
            <a:r>
              <a:rPr lang="hu-HU" sz="1800" dirty="0" smtClean="0"/>
              <a:t>Vékonybél</a:t>
            </a:r>
          </a:p>
          <a:p>
            <a:pPr lvl="2">
              <a:defRPr/>
            </a:pPr>
            <a:r>
              <a:rPr lang="hu-HU" sz="1800" dirty="0" smtClean="0"/>
              <a:t>Duodenum</a:t>
            </a:r>
          </a:p>
          <a:p>
            <a:pPr lvl="2">
              <a:defRPr/>
            </a:pPr>
            <a:r>
              <a:rPr lang="hu-HU" sz="1800" dirty="0" smtClean="0"/>
              <a:t>Jejunum</a:t>
            </a:r>
          </a:p>
          <a:p>
            <a:pPr lvl="2">
              <a:defRPr/>
            </a:pPr>
            <a:r>
              <a:rPr lang="hu-HU" sz="1800" dirty="0" smtClean="0"/>
              <a:t>Ileum</a:t>
            </a:r>
          </a:p>
          <a:p>
            <a:pPr>
              <a:defRPr/>
            </a:pPr>
            <a:r>
              <a:rPr lang="hu-HU" sz="2000" b="1" u="sng" dirty="0" smtClean="0">
                <a:solidFill>
                  <a:schemeClr val="bg2">
                    <a:lumMod val="10000"/>
                  </a:schemeClr>
                </a:solidFill>
              </a:rPr>
              <a:t>Alsó szakasz</a:t>
            </a:r>
            <a:r>
              <a:rPr lang="hu-HU" sz="2000" b="1" dirty="0" smtClean="0">
                <a:solidFill>
                  <a:schemeClr val="bg2">
                    <a:lumMod val="10000"/>
                  </a:schemeClr>
                </a:solidFill>
              </a:rPr>
              <a:t>: </a:t>
            </a:r>
            <a:r>
              <a:rPr lang="hu-HU" sz="1400" dirty="0" smtClean="0"/>
              <a:t>emészthetetlen maradék kiürítésére való előkészítés, kiürítés</a:t>
            </a:r>
          </a:p>
          <a:p>
            <a:pPr lvl="1">
              <a:defRPr/>
            </a:pPr>
            <a:r>
              <a:rPr lang="hu-HU" sz="1800" dirty="0" smtClean="0"/>
              <a:t>Vastagbél</a:t>
            </a:r>
          </a:p>
          <a:p>
            <a:pPr lvl="1">
              <a:defRPr/>
            </a:pPr>
            <a:r>
              <a:rPr lang="hu-HU" sz="1800" dirty="0" smtClean="0"/>
              <a:t>Végbél</a:t>
            </a:r>
            <a:endParaRPr lang="hu-HU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239713"/>
            <a:ext cx="3073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3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8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 noChangeArrowheads="1"/>
          </p:cNvSpPr>
          <p:nvPr/>
        </p:nvSpPr>
        <p:spPr>
          <a:xfrm>
            <a:off x="4356100" y="1052513"/>
            <a:ext cx="4968875" cy="50434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A koponyaalapon ered izommentesen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 a </a:t>
            </a: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fascia pharingobasillaris</a:t>
            </a:r>
            <a:r>
              <a:rPr lang="hu-HU" sz="1800" smtClean="0">
                <a:latin typeface="Tahoma" charset="0"/>
              </a:rPr>
              <a:t>sal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hu-HU" sz="1800" smtClean="0">
              <a:latin typeface="Tahoma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Garatizmok: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	Garatemelők (mm. levatores pharingis)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		</a:t>
            </a:r>
            <a:r>
              <a:rPr lang="hu-HU" sz="1800" smtClean="0">
                <a:latin typeface="Tahoma" charset="0"/>
              </a:rPr>
              <a:t>M. stylopharingeus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		M. salpingopharingeus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		M. palatopharyngeus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hu-HU" sz="1800" smtClean="0">
              <a:latin typeface="Tahoma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	Garatfűzők (mm. constrictores pharyngis)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		</a:t>
            </a:r>
            <a:r>
              <a:rPr lang="hu-HU" sz="1800" smtClean="0">
                <a:latin typeface="Tahoma" charset="0"/>
              </a:rPr>
              <a:t>M. constrictor pharyngis superior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	 	M. constrictor pharyngis medius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	 	M. constrictor pharyngis inferior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hu-HU" sz="1800" smtClean="0">
              <a:latin typeface="Tahoma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Beidegzés: </a:t>
            </a:r>
            <a:r>
              <a:rPr lang="hu-HU" sz="1800" smtClean="0">
                <a:latin typeface="Tahoma" charset="0"/>
              </a:rPr>
              <a:t>n. glossopharyngeus (IX)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                n. vagus (X)</a:t>
            </a:r>
            <a:endParaRPr lang="hu-HU" sz="1800">
              <a:solidFill>
                <a:schemeClr val="folHlink"/>
              </a:solidFill>
              <a:latin typeface="Tahoma" charset="0"/>
            </a:endParaRPr>
          </a:p>
        </p:txBody>
      </p:sp>
      <p:pic>
        <p:nvPicPr>
          <p:cNvPr id="3" name="Picture 9" descr="gara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1052513"/>
            <a:ext cx="3735387" cy="5043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3200" y="101600"/>
            <a:ext cx="609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GARAT IZMAI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517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27050"/>
          </a:xfrm>
        </p:spPr>
        <p:txBody>
          <a:bodyPr>
            <a:noAutofit/>
          </a:bodyPr>
          <a:lstStyle/>
          <a:p>
            <a:pPr eaLnBrk="1" hangingPunct="1"/>
            <a:r>
              <a:rPr lang="hu-HU" sz="3200" b="1" dirty="0">
                <a:solidFill>
                  <a:srgbClr val="000000"/>
                </a:solidFill>
                <a:latin typeface="Arial"/>
                <a:cs typeface="Arial"/>
              </a:rPr>
              <a:t>A garat felosztása</a:t>
            </a:r>
          </a:p>
        </p:txBody>
      </p:sp>
      <p:pic>
        <p:nvPicPr>
          <p:cNvPr id="32771" name="Picture 4" descr="garat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08050"/>
            <a:ext cx="3975100" cy="53276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6" descr="nasopharynx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908050"/>
            <a:ext cx="4038600" cy="283368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4500563" y="4005263"/>
            <a:ext cx="2759075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Pars nasalis</a:t>
            </a:r>
            <a:r>
              <a:rPr lang="hu-HU" dirty="0"/>
              <a:t> </a:t>
            </a:r>
          </a:p>
          <a:p>
            <a:pPr algn="l" eaLnBrk="1" hangingPunct="1"/>
            <a:r>
              <a:rPr lang="hu-HU" dirty="0"/>
              <a:t>   </a:t>
            </a:r>
            <a:r>
              <a:rPr lang="hu-HU" sz="1800" dirty="0"/>
              <a:t>Choana</a:t>
            </a:r>
            <a:endParaRPr lang="hu-HU" dirty="0"/>
          </a:p>
          <a:p>
            <a:pPr algn="l" eaLnBrk="1" hangingPunct="1"/>
            <a:r>
              <a:rPr lang="hu-HU" dirty="0"/>
              <a:t>   </a:t>
            </a:r>
            <a:r>
              <a:rPr lang="hu-HU" sz="1800" dirty="0"/>
              <a:t>Ostium tubae auditivae</a:t>
            </a:r>
          </a:p>
          <a:p>
            <a:pPr algn="l" eaLnBrk="1" hangingPunct="1"/>
            <a:r>
              <a:rPr lang="hu-HU" sz="1800" dirty="0"/>
              <a:t>   Tonsilla pharyngea</a:t>
            </a:r>
          </a:p>
          <a:p>
            <a:pPr algn="l" eaLnBrk="1" hangingPunct="1"/>
            <a:r>
              <a:rPr lang="hu-HU" sz="1800" dirty="0"/>
              <a:t>   Tonsilla tubaria</a:t>
            </a:r>
          </a:p>
          <a:p>
            <a:pPr algn="l" eaLnBrk="1" hangingPunct="1"/>
            <a:endParaRPr lang="hu-HU" sz="1800" dirty="0"/>
          </a:p>
          <a:p>
            <a:pPr algn="l" eaLnBrk="1" hangingPunct="1"/>
            <a:endParaRPr lang="hu-HU" sz="1800" dirty="0">
              <a:solidFill>
                <a:schemeClr val="folHlink"/>
              </a:solidFill>
            </a:endParaRPr>
          </a:p>
          <a:p>
            <a:pPr algn="l" eaLnBrk="1" hangingPunct="1"/>
            <a:endParaRPr lang="hu-HU" sz="1800" dirty="0">
              <a:solidFill>
                <a:schemeClr val="folHlink"/>
              </a:solidFill>
            </a:endParaRPr>
          </a:p>
          <a:p>
            <a:pPr algn="l"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58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44538"/>
          </a:xfrm>
        </p:spPr>
        <p:txBody>
          <a:bodyPr/>
          <a:lstStyle/>
          <a:p>
            <a:pPr eaLnBrk="1" hangingPunct="1"/>
            <a:r>
              <a:rPr lang="hu-HU" sz="3200" b="1" dirty="0">
                <a:solidFill>
                  <a:srgbClr val="000000"/>
                </a:solidFill>
                <a:latin typeface="Arial"/>
                <a:cs typeface="Arial"/>
              </a:rPr>
              <a:t>A garat felosztása II.</a:t>
            </a:r>
          </a:p>
        </p:txBody>
      </p:sp>
      <p:pic>
        <p:nvPicPr>
          <p:cNvPr id="33795" name="Picture 4" descr="pharynx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r="1853"/>
          <a:stretch>
            <a:fillRect/>
          </a:stretch>
        </p:blipFill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Line 6"/>
          <p:cNvSpPr>
            <a:spLocks noChangeShapeType="1"/>
          </p:cNvSpPr>
          <p:nvPr/>
        </p:nvSpPr>
        <p:spPr bwMode="auto">
          <a:xfrm flipV="1">
            <a:off x="1258888" y="4076700"/>
            <a:ext cx="1008062" cy="9366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107950" y="4941888"/>
            <a:ext cx="1898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600">
                <a:solidFill>
                  <a:srgbClr val="000000"/>
                </a:solidFill>
              </a:rPr>
              <a:t>Recessus piriformis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5219700" y="1628775"/>
            <a:ext cx="39243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Pars oralis</a:t>
            </a:r>
          </a:p>
          <a:p>
            <a:pPr algn="l" eaLnBrk="1" hangingPunct="1"/>
            <a:r>
              <a:rPr lang="hu-HU" sz="1800" dirty="0"/>
              <a:t>    Plica glossoepiglottica mediana</a:t>
            </a:r>
          </a:p>
          <a:p>
            <a:pPr algn="l" eaLnBrk="1" hangingPunct="1"/>
            <a:r>
              <a:rPr lang="hu-HU" sz="1800" dirty="0"/>
              <a:t>    Plica glossoepiglottica lateralis</a:t>
            </a:r>
          </a:p>
          <a:p>
            <a:pPr algn="l" eaLnBrk="1" hangingPunct="1"/>
            <a:r>
              <a:rPr lang="hu-HU" sz="1800" dirty="0"/>
              <a:t>    Vallecula epiglottica </a:t>
            </a:r>
          </a:p>
          <a:p>
            <a:pPr algn="l" eaLnBrk="1" hangingPunct="1"/>
            <a:endParaRPr lang="hu-HU" sz="1800" dirty="0">
              <a:solidFill>
                <a:schemeClr val="folHlink"/>
              </a:solidFill>
            </a:endParaRPr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Pars laryngea</a:t>
            </a:r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    </a:t>
            </a:r>
            <a:r>
              <a:rPr lang="hu-HU" sz="1800" dirty="0"/>
              <a:t>Recessus piriformis</a:t>
            </a:r>
          </a:p>
          <a:p>
            <a:pPr algn="l" eaLnBrk="1" hangingPunct="1"/>
            <a:endParaRPr lang="hu-HU" sz="1800" dirty="0"/>
          </a:p>
          <a:p>
            <a:pPr algn="l" eaLnBrk="1" hangingPunct="1"/>
            <a:endParaRPr lang="hu-HU" sz="1800" dirty="0"/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Waldeyer-féle lympatikus torokgyűrű</a:t>
            </a:r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   </a:t>
            </a:r>
            <a:r>
              <a:rPr lang="hu-HU" sz="1800" dirty="0"/>
              <a:t>Tonsilla pharyngea</a:t>
            </a:r>
          </a:p>
          <a:p>
            <a:pPr algn="l" eaLnBrk="1" hangingPunct="1"/>
            <a:r>
              <a:rPr lang="hu-HU" sz="1800" dirty="0"/>
              <a:t>   Tonsillae palatinae</a:t>
            </a:r>
          </a:p>
          <a:p>
            <a:pPr algn="l" eaLnBrk="1" hangingPunct="1"/>
            <a:r>
              <a:rPr lang="hu-HU" sz="1800" dirty="0"/>
              <a:t>   Tonsillae tubariae</a:t>
            </a:r>
          </a:p>
          <a:p>
            <a:pPr algn="l" eaLnBrk="1" hangingPunct="1"/>
            <a:r>
              <a:rPr lang="hu-HU" sz="1800" dirty="0"/>
              <a:t>   Tonsilla lingualis</a:t>
            </a:r>
            <a:endParaRPr lang="hu-HU" sz="1800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>
                <a:latin typeface="Arial"/>
                <a:cs typeface="Arial"/>
              </a:rPr>
              <a:t>A </a:t>
            </a:r>
            <a:r>
              <a:rPr lang="hu-HU" sz="3200" b="1" dirty="0" smtClean="0">
                <a:latin typeface="Arial"/>
                <a:cs typeface="Arial"/>
              </a:rPr>
              <a:t>garatgyulladás (tonsillitis) </a:t>
            </a:r>
            <a:r>
              <a:rPr lang="hu-HU" sz="3200" b="1" dirty="0">
                <a:latin typeface="Arial"/>
                <a:cs typeface="Arial"/>
              </a:rPr>
              <a:t>tünetei</a:t>
            </a:r>
            <a:br>
              <a:rPr lang="hu-HU" sz="3200" b="1" dirty="0">
                <a:latin typeface="Arial"/>
                <a:cs typeface="Arial"/>
              </a:rPr>
            </a:br>
            <a:endParaRPr lang="hu-HU" sz="3200" b="1" dirty="0">
              <a:latin typeface="Arial"/>
              <a:cs typeface="Arial"/>
            </a:endParaRPr>
          </a:p>
        </p:txBody>
      </p:sp>
      <p:sp>
        <p:nvSpPr>
          <p:cNvPr id="108547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244601"/>
            <a:ext cx="7594600" cy="3746500"/>
          </a:xfrm>
        </p:spPr>
        <p:txBody>
          <a:bodyPr>
            <a:normAutofit/>
          </a:bodyPr>
          <a:lstStyle/>
          <a:p>
            <a:r>
              <a:rPr lang="hu-HU" sz="2400" dirty="0">
                <a:latin typeface="Arial"/>
                <a:cs typeface="Arial"/>
              </a:rPr>
              <a:t>A garatnyálkahártya belövellt,duzzadt,égető érzés, nyelési nehezítettség, fájdalom</a:t>
            </a:r>
          </a:p>
          <a:p>
            <a:r>
              <a:rPr lang="hu-HU" sz="2400" dirty="0">
                <a:latin typeface="Arial"/>
                <a:cs typeface="Arial"/>
              </a:rPr>
              <a:t>Nyálkahártyán sárgás vagy fehér folliculusok</a:t>
            </a:r>
          </a:p>
          <a:p>
            <a:r>
              <a:rPr lang="hu-HU" sz="2400" dirty="0">
                <a:latin typeface="Arial"/>
                <a:cs typeface="Arial"/>
              </a:rPr>
              <a:t>Nyálkahártyafekélyek</a:t>
            </a:r>
          </a:p>
          <a:p>
            <a:r>
              <a:rPr lang="hu-HU" sz="2400" dirty="0" smtClean="0">
                <a:latin typeface="Arial"/>
                <a:cs typeface="Arial"/>
              </a:rPr>
              <a:t>Cervicalis </a:t>
            </a:r>
            <a:r>
              <a:rPr lang="hu-HU" sz="2400" dirty="0">
                <a:latin typeface="Arial"/>
                <a:cs typeface="Arial"/>
              </a:rPr>
              <a:t>nyirokmirigyek duzzanata</a:t>
            </a:r>
          </a:p>
          <a:p>
            <a:r>
              <a:rPr lang="hu-HU" sz="2400" dirty="0">
                <a:latin typeface="Arial"/>
                <a:cs typeface="Arial"/>
              </a:rPr>
              <a:t>Ált. tünetek: láz, fejfájás, izom-és ízületi panaszok, hányinger, </a:t>
            </a:r>
            <a:r>
              <a:rPr lang="hu-HU" sz="2400" dirty="0" smtClean="0">
                <a:latin typeface="Arial"/>
                <a:cs typeface="Arial"/>
              </a:rPr>
              <a:t>hányás</a:t>
            </a:r>
            <a:endParaRPr lang="hu-HU" sz="2400" dirty="0">
              <a:latin typeface="Arial"/>
              <a:cs typeface="Arial"/>
            </a:endParaRPr>
          </a:p>
        </p:txBody>
      </p:sp>
      <p:pic>
        <p:nvPicPr>
          <p:cNvPr id="4" name="Picture 9" descr="180px-Tonsill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2063" y="4021138"/>
            <a:ext cx="3527425" cy="2684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48203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Torokmandula-műtét</a:t>
            </a:r>
            <a:r>
              <a:rPr lang="en-US" sz="2400" b="1" dirty="0" smtClean="0">
                <a:latin typeface="Arial"/>
                <a:cs typeface="Arial"/>
              </a:rPr>
              <a:t> (</a:t>
            </a:r>
            <a:r>
              <a:rPr lang="en-US" sz="2400" b="1" dirty="0" err="1" smtClean="0">
                <a:latin typeface="Arial"/>
                <a:cs typeface="Arial"/>
              </a:rPr>
              <a:t>tonsillectomia</a:t>
            </a:r>
            <a:r>
              <a:rPr lang="en-US" sz="2400" b="1" dirty="0" smtClean="0">
                <a:latin typeface="Arial"/>
                <a:cs typeface="Arial"/>
              </a:rPr>
              <a:t>) </a:t>
            </a:r>
            <a:r>
              <a:rPr lang="en-US" sz="2400" b="1" dirty="0" err="1" smtClean="0">
                <a:latin typeface="Arial"/>
                <a:cs typeface="Arial"/>
              </a:rPr>
              <a:t>és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orrgaratmandula-műtét</a:t>
            </a:r>
            <a:r>
              <a:rPr lang="en-US" sz="2400" b="1" dirty="0" smtClean="0">
                <a:latin typeface="Arial"/>
                <a:cs typeface="Arial"/>
              </a:rPr>
              <a:t> (</a:t>
            </a:r>
            <a:r>
              <a:rPr lang="en-US" sz="2400" b="1" dirty="0" err="1" smtClean="0">
                <a:latin typeface="Arial"/>
                <a:cs typeface="Arial"/>
              </a:rPr>
              <a:t>adenotomia</a:t>
            </a:r>
            <a:r>
              <a:rPr lang="en-US" sz="2400" b="1" dirty="0" smtClean="0">
                <a:latin typeface="Arial"/>
                <a:cs typeface="Arial"/>
              </a:rPr>
              <a:t>)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56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71513"/>
          </a:xfrm>
        </p:spPr>
        <p:txBody>
          <a:bodyPr/>
          <a:lstStyle/>
          <a:p>
            <a:pPr eaLnBrk="1" hangingPunct="1"/>
            <a:r>
              <a:rPr lang="hu-HU" sz="2800" dirty="0">
                <a:solidFill>
                  <a:srgbClr val="000000"/>
                </a:solidFill>
                <a:latin typeface="Tahoma" charset="0"/>
              </a:rPr>
              <a:t>Szájüreg és garat artériás vérellátása</a:t>
            </a:r>
          </a:p>
        </p:txBody>
      </p:sp>
      <p:pic>
        <p:nvPicPr>
          <p:cNvPr id="37891" name="Picture 9" descr="arteria2-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125538"/>
            <a:ext cx="5543550" cy="51117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10"/>
          <p:cNvSpPr txBox="1">
            <a:spLocks noChangeArrowheads="1"/>
          </p:cNvSpPr>
          <p:nvPr/>
        </p:nvSpPr>
        <p:spPr bwMode="auto">
          <a:xfrm>
            <a:off x="5508625" y="1268413"/>
            <a:ext cx="3665538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sz="1800"/>
              <a:t>Artériás vér főként az </a:t>
            </a:r>
            <a:r>
              <a:rPr lang="hu-HU" sz="1800">
                <a:solidFill>
                  <a:schemeClr val="folHlink"/>
                </a:solidFill>
              </a:rPr>
              <a:t>a. carotis </a:t>
            </a:r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externa </a:t>
            </a:r>
            <a:r>
              <a:rPr lang="hu-HU" sz="1800"/>
              <a:t>rendszeréből</a:t>
            </a:r>
          </a:p>
          <a:p>
            <a:pPr algn="l" eaLnBrk="1" hangingPunct="1"/>
            <a:endParaRPr lang="hu-HU" sz="1800"/>
          </a:p>
          <a:p>
            <a:pPr algn="l" eaLnBrk="1" hangingPunct="1"/>
            <a:r>
              <a:rPr lang="hu-HU" sz="1800"/>
              <a:t>Fontosabb ágak:</a:t>
            </a:r>
          </a:p>
          <a:p>
            <a:pPr algn="l" eaLnBrk="1" hangingPunct="1"/>
            <a:r>
              <a:rPr lang="hu-HU" sz="1800"/>
              <a:t>   </a:t>
            </a:r>
            <a:r>
              <a:rPr lang="hu-HU" sz="1800">
                <a:solidFill>
                  <a:schemeClr val="folHlink"/>
                </a:solidFill>
              </a:rPr>
              <a:t>a. lingualis </a:t>
            </a:r>
            <a:r>
              <a:rPr lang="hu-HU" sz="1800" i="1"/>
              <a:t>(nyelv)</a:t>
            </a:r>
            <a:endParaRPr lang="hu-HU" sz="1800" i="1">
              <a:solidFill>
                <a:schemeClr val="folHlink"/>
              </a:solidFill>
            </a:endParaRPr>
          </a:p>
          <a:p>
            <a:pPr algn="l" eaLnBrk="1" hangingPunct="1"/>
            <a:r>
              <a:rPr lang="hu-HU" sz="1800"/>
              <a:t>   </a:t>
            </a:r>
            <a:r>
              <a:rPr lang="hu-HU" sz="1800">
                <a:solidFill>
                  <a:schemeClr val="folHlink"/>
                </a:solidFill>
              </a:rPr>
              <a:t>a. facialis </a:t>
            </a:r>
            <a:r>
              <a:rPr lang="hu-HU" sz="1800" i="1"/>
              <a:t>(arc felszínes rétegei,</a:t>
            </a:r>
          </a:p>
          <a:p>
            <a:pPr algn="l" eaLnBrk="1" hangingPunct="1"/>
            <a:r>
              <a:rPr lang="hu-HU" sz="1800" i="1"/>
              <a:t>     ajkak, szájpad)</a:t>
            </a:r>
            <a:endParaRPr lang="hu-HU" sz="1800" i="1">
              <a:solidFill>
                <a:schemeClr val="folHlink"/>
              </a:solidFill>
            </a:endParaRPr>
          </a:p>
          <a:p>
            <a:pPr algn="l" eaLnBrk="1" hangingPunct="1"/>
            <a:r>
              <a:rPr lang="hu-HU" sz="1800"/>
              <a:t>   </a:t>
            </a:r>
            <a:r>
              <a:rPr lang="hu-HU" sz="1800" b="1">
                <a:solidFill>
                  <a:schemeClr val="folHlink"/>
                </a:solidFill>
              </a:rPr>
              <a:t>a. maxillaris </a:t>
            </a:r>
            <a:r>
              <a:rPr lang="hu-HU" sz="1800" i="1"/>
              <a:t>(orrüreg, szájpad,</a:t>
            </a:r>
          </a:p>
          <a:p>
            <a:pPr algn="l" eaLnBrk="1" hangingPunct="1"/>
            <a:r>
              <a:rPr lang="hu-HU" sz="1800" i="1"/>
              <a:t>      pofa, fogak, állkapocsizület, </a:t>
            </a:r>
          </a:p>
          <a:p>
            <a:pPr algn="l" eaLnBrk="1" hangingPunct="1"/>
            <a:r>
              <a:rPr lang="hu-HU" sz="1800" i="1"/>
              <a:t>      rágóizmok)</a:t>
            </a:r>
          </a:p>
          <a:p>
            <a:pPr algn="l" eaLnBrk="1" hangingPunct="1"/>
            <a:r>
              <a:rPr lang="hu-HU" sz="1800" i="1"/>
              <a:t>   </a:t>
            </a:r>
            <a:r>
              <a:rPr lang="hu-HU" sz="1800">
                <a:solidFill>
                  <a:schemeClr val="folHlink"/>
                </a:solidFill>
              </a:rPr>
              <a:t>a. pharyngea ascendens</a:t>
            </a:r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      </a:t>
            </a:r>
            <a:r>
              <a:rPr lang="hu-HU" sz="1800" i="1"/>
              <a:t>(garat felső kétharmada)</a:t>
            </a:r>
          </a:p>
          <a:p>
            <a:pPr algn="l" eaLnBrk="1" hangingPunct="1"/>
            <a:r>
              <a:rPr lang="hu-HU" sz="1800" i="1"/>
              <a:t>   </a:t>
            </a:r>
            <a:r>
              <a:rPr lang="hu-HU" sz="1800">
                <a:solidFill>
                  <a:schemeClr val="folHlink"/>
                </a:solidFill>
              </a:rPr>
              <a:t>a. thyroidea superior</a:t>
            </a:r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      </a:t>
            </a:r>
            <a:r>
              <a:rPr lang="hu-HU" sz="1800" i="1"/>
              <a:t>(garat alsó harmada)</a:t>
            </a:r>
          </a:p>
          <a:p>
            <a:pPr algn="l" eaLnBrk="1" hangingPunct="1"/>
            <a:endParaRPr lang="hu-HU" sz="1800" i="1"/>
          </a:p>
          <a:p>
            <a:pPr algn="l" eaLnBrk="1" hangingPunct="1"/>
            <a:endParaRPr lang="hu-HU" sz="1800" i="1"/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   a. thyroidea inferior </a:t>
            </a:r>
          </a:p>
          <a:p>
            <a:pPr algn="l" eaLnBrk="1" hangingPunct="1"/>
            <a:r>
              <a:rPr lang="hu-HU" sz="1800"/>
              <a:t>      (a. subclavia ága !!! – </a:t>
            </a:r>
            <a:r>
              <a:rPr lang="hu-HU" sz="1800" i="1"/>
              <a:t>garat </a:t>
            </a:r>
          </a:p>
          <a:p>
            <a:pPr algn="l" eaLnBrk="1" hangingPunct="1"/>
            <a:r>
              <a:rPr lang="hu-HU" sz="1800" i="1"/>
              <a:t>       alsó harmada</a:t>
            </a:r>
            <a:r>
              <a:rPr lang="hu-HU" sz="1800"/>
              <a:t>)</a:t>
            </a:r>
          </a:p>
          <a:p>
            <a:pPr algn="l" eaLnBrk="1" hangingPunct="1"/>
            <a:r>
              <a:rPr lang="hu-HU" sz="1800"/>
              <a:t>      </a:t>
            </a:r>
          </a:p>
          <a:p>
            <a:pPr algn="l" eaLnBrk="1" hangingPunct="1"/>
            <a:endParaRPr lang="hu-HU" sz="18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744538"/>
          </a:xfrm>
        </p:spPr>
        <p:txBody>
          <a:bodyPr/>
          <a:lstStyle/>
          <a:p>
            <a:pPr eaLnBrk="1" hangingPunct="1"/>
            <a:r>
              <a:rPr lang="hu-HU" sz="2800" dirty="0">
                <a:solidFill>
                  <a:srgbClr val="000000"/>
                </a:solidFill>
                <a:latin typeface="Tahoma" charset="0"/>
              </a:rPr>
              <a:t>Szájüreg és garat vénás rendszere és beidegzése</a:t>
            </a:r>
          </a:p>
        </p:txBody>
      </p:sp>
      <p:pic>
        <p:nvPicPr>
          <p:cNvPr id="38915" name="Picture 4" descr="vena2-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052513"/>
            <a:ext cx="5556250" cy="51895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5661025" y="1052513"/>
            <a:ext cx="3519488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sz="1800"/>
              <a:t>Vénás elfolyás artériákkal azonos</a:t>
            </a:r>
          </a:p>
          <a:p>
            <a:pPr algn="l" eaLnBrk="1" hangingPunct="1"/>
            <a:r>
              <a:rPr lang="hu-HU" sz="1800"/>
              <a:t>nevű vénákon és vénás </a:t>
            </a:r>
          </a:p>
          <a:p>
            <a:pPr algn="l" eaLnBrk="1" hangingPunct="1"/>
            <a:r>
              <a:rPr lang="hu-HU" sz="1800"/>
              <a:t>plexusokon keresztül főként a </a:t>
            </a:r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v. jugularis interna</a:t>
            </a:r>
            <a:r>
              <a:rPr lang="hu-HU" sz="1800"/>
              <a:t> rendszere</a:t>
            </a:r>
          </a:p>
          <a:p>
            <a:pPr algn="l" eaLnBrk="1" hangingPunct="1"/>
            <a:r>
              <a:rPr lang="hu-HU" sz="1800"/>
              <a:t>felé.</a:t>
            </a:r>
          </a:p>
          <a:p>
            <a:pPr algn="l" eaLnBrk="1" hangingPunct="1"/>
            <a:endParaRPr lang="hu-HU" sz="1800"/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Plexus pterygoideus </a:t>
            </a:r>
            <a:r>
              <a:rPr lang="hu-HU" sz="1800"/>
              <a:t>- kapcsolat</a:t>
            </a:r>
          </a:p>
          <a:p>
            <a:pPr algn="l" eaLnBrk="1" hangingPunct="1"/>
            <a:r>
              <a:rPr lang="hu-HU" sz="1800"/>
              <a:t>a koponyaűri vénás rendszerrel!</a:t>
            </a:r>
          </a:p>
          <a:p>
            <a:pPr algn="l" eaLnBrk="1" hangingPunct="1"/>
            <a:endParaRPr lang="hu-HU" sz="1800"/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Plexus venosus pharyngealis</a:t>
            </a:r>
            <a:r>
              <a:rPr lang="hu-HU" sz="1800"/>
              <a:t> - a </a:t>
            </a:r>
          </a:p>
          <a:p>
            <a:pPr algn="l" eaLnBrk="1" hangingPunct="1"/>
            <a:r>
              <a:rPr lang="hu-HU" sz="1800"/>
              <a:t>garat fő vénás fonata</a:t>
            </a:r>
          </a:p>
          <a:p>
            <a:pPr algn="l" eaLnBrk="1" hangingPunct="1"/>
            <a:endParaRPr lang="hu-HU" sz="1800"/>
          </a:p>
          <a:p>
            <a:pPr algn="l" eaLnBrk="1" hangingPunct="1"/>
            <a:endParaRPr lang="hu-HU" sz="1800"/>
          </a:p>
          <a:p>
            <a:pPr algn="l" eaLnBrk="1" hangingPunct="1"/>
            <a:r>
              <a:rPr lang="hu-HU" sz="1800"/>
              <a:t>Érző beidegzés:</a:t>
            </a:r>
          </a:p>
          <a:p>
            <a:pPr algn="l" eaLnBrk="1" hangingPunct="1"/>
            <a:r>
              <a:rPr lang="hu-HU" sz="1800"/>
              <a:t>  - </a:t>
            </a:r>
            <a:r>
              <a:rPr lang="hu-HU" sz="1800">
                <a:solidFill>
                  <a:schemeClr val="folHlink"/>
                </a:solidFill>
              </a:rPr>
              <a:t>n. trigeminus</a:t>
            </a:r>
            <a:r>
              <a:rPr lang="hu-HU" sz="1800"/>
              <a:t> (szájüreg)</a:t>
            </a:r>
          </a:p>
          <a:p>
            <a:pPr algn="l" eaLnBrk="1" hangingPunct="1"/>
            <a:r>
              <a:rPr lang="hu-HU" sz="1800"/>
              <a:t>  - </a:t>
            </a:r>
            <a:r>
              <a:rPr lang="hu-HU" sz="1800">
                <a:solidFill>
                  <a:schemeClr val="folHlink"/>
                </a:solidFill>
              </a:rPr>
              <a:t>n. glossopharyngeus</a:t>
            </a:r>
            <a:r>
              <a:rPr lang="hu-HU" sz="1800"/>
              <a:t> (garat)</a:t>
            </a:r>
          </a:p>
          <a:p>
            <a:pPr algn="l" eaLnBrk="1" hangingPunct="1"/>
            <a:r>
              <a:rPr lang="hu-HU" sz="1800"/>
              <a:t>  - </a:t>
            </a:r>
            <a:r>
              <a:rPr lang="hu-HU" sz="1800">
                <a:solidFill>
                  <a:schemeClr val="folHlink"/>
                </a:solidFill>
              </a:rPr>
              <a:t>n. vagus</a:t>
            </a:r>
            <a:r>
              <a:rPr lang="hu-HU" sz="1800"/>
              <a:t> (garat)</a:t>
            </a:r>
          </a:p>
          <a:p>
            <a:pPr algn="l" eaLnBrk="1" hangingPunct="1"/>
            <a:endParaRPr lang="hu-HU" sz="180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71900" y="5372100"/>
            <a:ext cx="4000500" cy="889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6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7967" y="1010242"/>
            <a:ext cx="4826000" cy="5488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500" y="114300"/>
            <a:ext cx="7251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/>
                <a:cs typeface="Arial"/>
              </a:rPr>
              <a:t>Oesophagus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szövettana</a:t>
            </a:r>
            <a:r>
              <a:rPr lang="en-US" sz="3200" b="1" dirty="0" smtClean="0">
                <a:latin typeface="Arial"/>
                <a:cs typeface="Arial"/>
              </a:rPr>
              <a:t>: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83263" y="1557338"/>
            <a:ext cx="3221037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Tunica mucosa</a:t>
            </a:r>
          </a:p>
          <a:p>
            <a:pPr algn="l" eaLnBrk="1" hangingPunct="1"/>
            <a:r>
              <a:rPr lang="hu-HU" sz="1800" dirty="0"/>
              <a:t>   Epithelium mucosae</a:t>
            </a:r>
          </a:p>
          <a:p>
            <a:pPr algn="l" eaLnBrk="1" hangingPunct="1"/>
            <a:r>
              <a:rPr lang="hu-HU" sz="1800" dirty="0"/>
              <a:t>   Lamina propria mucosae</a:t>
            </a:r>
          </a:p>
          <a:p>
            <a:pPr algn="l" eaLnBrk="1" hangingPunct="1"/>
            <a:r>
              <a:rPr lang="hu-HU" sz="1800" dirty="0"/>
              <a:t>   Lamina muscularis mucosae</a:t>
            </a:r>
          </a:p>
          <a:p>
            <a:pPr algn="l" eaLnBrk="1" hangingPunct="1"/>
            <a:endParaRPr lang="hu-HU" sz="1800" dirty="0"/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Tunica submucosa</a:t>
            </a:r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   </a:t>
            </a:r>
            <a:r>
              <a:rPr lang="hu-HU" sz="1800" dirty="0"/>
              <a:t>Glandulae oesophageae</a:t>
            </a:r>
          </a:p>
          <a:p>
            <a:pPr algn="l" eaLnBrk="1" hangingPunct="1"/>
            <a:r>
              <a:rPr lang="hu-HU" sz="1800" dirty="0"/>
              <a:t>   Pl. submucosus Meisneri</a:t>
            </a:r>
            <a:endParaRPr lang="hu-HU" sz="1800" dirty="0">
              <a:solidFill>
                <a:schemeClr val="folHlink"/>
              </a:solidFill>
            </a:endParaRPr>
          </a:p>
          <a:p>
            <a:pPr algn="l" eaLnBrk="1" hangingPunct="1"/>
            <a:endParaRPr lang="hu-HU" sz="1800" dirty="0">
              <a:solidFill>
                <a:schemeClr val="folHlink"/>
              </a:solidFill>
            </a:endParaRPr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Tunica muscularis</a:t>
            </a:r>
          </a:p>
          <a:p>
            <a:pPr algn="l" eaLnBrk="1" hangingPunct="1"/>
            <a:r>
              <a:rPr lang="hu-HU" sz="1800" dirty="0"/>
              <a:t>   Stratum ciculare   </a:t>
            </a:r>
          </a:p>
          <a:p>
            <a:pPr algn="l" eaLnBrk="1" hangingPunct="1"/>
            <a:r>
              <a:rPr lang="hu-HU" sz="1800" dirty="0"/>
              <a:t>   Stratum longitudinale</a:t>
            </a:r>
          </a:p>
          <a:p>
            <a:pPr algn="l" eaLnBrk="1" hangingPunct="1"/>
            <a:r>
              <a:rPr lang="hu-HU" sz="1800" dirty="0"/>
              <a:t>   Pl. myentericus Auerbachi</a:t>
            </a:r>
          </a:p>
          <a:p>
            <a:pPr algn="l" eaLnBrk="1" hangingPunct="1"/>
            <a:endParaRPr lang="hu-HU" sz="1800" dirty="0"/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Adventitia / Tunica serosa</a:t>
            </a:r>
          </a:p>
          <a:p>
            <a:pPr algn="l" eaLnBrk="1" hangingPunct="1"/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156328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2075"/>
            <a:ext cx="9144000" cy="90805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Nyelőcső ér- és idegellátása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196975"/>
            <a:ext cx="8604250" cy="48958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Artériák: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	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cervicalis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FF0000"/>
                </a:solidFill>
              </a:rPr>
              <a:t>a. </a:t>
            </a:r>
            <a:r>
              <a:rPr lang="hu-HU" sz="2400" kern="1200" dirty="0" err="1" smtClean="0">
                <a:solidFill>
                  <a:srgbClr val="FF0000"/>
                </a:solidFill>
              </a:rPr>
              <a:t>subclavia</a:t>
            </a:r>
            <a:r>
              <a:rPr lang="hu-HU" sz="2400" kern="12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/>
              <a:t>ágai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	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thoracica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FF0000"/>
                </a:solidFill>
              </a:rPr>
              <a:t>aorta</a:t>
            </a:r>
            <a:r>
              <a:rPr lang="hu-HU" sz="2400" dirty="0" smtClean="0"/>
              <a:t> ágai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	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abdominalis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FF0000"/>
                </a:solidFill>
              </a:rPr>
              <a:t>a. </a:t>
            </a:r>
            <a:r>
              <a:rPr lang="hu-HU" sz="2400" kern="1200" dirty="0" err="1" smtClean="0">
                <a:solidFill>
                  <a:srgbClr val="FF0000"/>
                </a:solidFill>
              </a:rPr>
              <a:t>gastrica</a:t>
            </a:r>
            <a:r>
              <a:rPr lang="hu-HU" sz="2400" kern="1200" dirty="0" smtClean="0">
                <a:solidFill>
                  <a:srgbClr val="FF0000"/>
                </a:solidFill>
              </a:rPr>
              <a:t> </a:t>
            </a:r>
            <a:r>
              <a:rPr lang="hu-HU" sz="2400" kern="1200" dirty="0" err="1" smtClean="0">
                <a:solidFill>
                  <a:srgbClr val="FF0000"/>
                </a:solidFill>
              </a:rPr>
              <a:t>sinistra</a:t>
            </a:r>
            <a:r>
              <a:rPr lang="hu-HU" sz="2400" kern="12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(</a:t>
            </a:r>
            <a:r>
              <a:rPr lang="hu-HU" sz="2400" dirty="0" err="1" smtClean="0">
                <a:solidFill>
                  <a:srgbClr val="FF0000"/>
                </a:solidFill>
              </a:rPr>
              <a:t>truncus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coliacus</a:t>
            </a:r>
            <a:r>
              <a:rPr lang="hu-HU" sz="240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hu-HU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Vénák: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    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cervicalis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6699FF"/>
                </a:solidFill>
              </a:rPr>
              <a:t>v. </a:t>
            </a:r>
            <a:r>
              <a:rPr lang="hu-HU" sz="2400" kern="1200" dirty="0" err="1" smtClean="0">
                <a:solidFill>
                  <a:srgbClr val="6699FF"/>
                </a:solidFill>
              </a:rPr>
              <a:t>subclavia</a:t>
            </a:r>
            <a:r>
              <a:rPr lang="hu-HU" sz="2400" kern="1200" dirty="0" smtClean="0">
                <a:solidFill>
                  <a:srgbClr val="6699FF"/>
                </a:solidFill>
              </a:rPr>
              <a:t> </a:t>
            </a:r>
            <a:r>
              <a:rPr lang="hu-HU" sz="2400" dirty="0" smtClean="0"/>
              <a:t>rendszerébe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	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thoracica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6699FF"/>
                </a:solidFill>
              </a:rPr>
              <a:t>v. </a:t>
            </a:r>
            <a:r>
              <a:rPr lang="hu-HU" sz="2400" kern="1200" dirty="0" err="1" smtClean="0">
                <a:solidFill>
                  <a:srgbClr val="6699FF"/>
                </a:solidFill>
              </a:rPr>
              <a:t>azygos</a:t>
            </a:r>
            <a:r>
              <a:rPr lang="hu-HU" sz="2400" kern="1200" dirty="0" smtClean="0">
                <a:solidFill>
                  <a:srgbClr val="6699FF"/>
                </a:solidFill>
              </a:rPr>
              <a:t> </a:t>
            </a:r>
            <a:r>
              <a:rPr lang="hu-HU" sz="2400" dirty="0" smtClean="0"/>
              <a:t>és </a:t>
            </a:r>
            <a:r>
              <a:rPr lang="hu-HU" sz="2400" kern="1200" dirty="0" smtClean="0">
                <a:solidFill>
                  <a:srgbClr val="6699FF"/>
                </a:solidFill>
              </a:rPr>
              <a:t>v. </a:t>
            </a:r>
            <a:r>
              <a:rPr lang="hu-HU" sz="2400" kern="1200" dirty="0" err="1" smtClean="0">
                <a:solidFill>
                  <a:srgbClr val="6699FF"/>
                </a:solidFill>
              </a:rPr>
              <a:t>hemiazygos</a:t>
            </a:r>
            <a:endParaRPr lang="hu-HU" sz="2400" kern="1200" dirty="0" smtClean="0">
              <a:solidFill>
                <a:srgbClr val="6699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	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abdominalis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6699FF"/>
                </a:solidFill>
              </a:rPr>
              <a:t>v. gastrica sinistra            		V. </a:t>
            </a:r>
            <a:r>
              <a:rPr lang="hu-HU" sz="2400" kern="1200" dirty="0" err="1" smtClean="0">
                <a:solidFill>
                  <a:srgbClr val="6699FF"/>
                </a:solidFill>
              </a:rPr>
              <a:t>portae</a:t>
            </a:r>
            <a:r>
              <a:rPr lang="hu-HU" sz="2400" kern="1200" dirty="0" smtClean="0">
                <a:solidFill>
                  <a:srgbClr val="6699FF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Idegek:</a:t>
            </a:r>
            <a:r>
              <a:rPr lang="hu-HU" sz="2400" b="1" dirty="0" smtClean="0"/>
              <a:t> </a:t>
            </a:r>
            <a:r>
              <a:rPr lang="hu-HU" sz="2400" kern="1200" dirty="0" smtClean="0">
                <a:solidFill>
                  <a:schemeClr val="accent5">
                    <a:lumMod val="75000"/>
                  </a:schemeClr>
                </a:solidFill>
              </a:rPr>
              <a:t>n. </a:t>
            </a:r>
            <a:r>
              <a:rPr lang="hu-HU" sz="2400" kern="1200" dirty="0" err="1" smtClean="0">
                <a:solidFill>
                  <a:schemeClr val="accent5">
                    <a:lumMod val="75000"/>
                  </a:schemeClr>
                </a:solidFill>
              </a:rPr>
              <a:t>vagus</a:t>
            </a:r>
            <a:endParaRPr lang="hu-HU" sz="2400" kern="12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>
                <a:solidFill>
                  <a:schemeClr val="folHlink"/>
                </a:solidFill>
              </a:rPr>
              <a:t>            </a:t>
            </a:r>
            <a:r>
              <a:rPr lang="hu-HU" sz="2400" kern="1200" dirty="0" err="1" smtClean="0">
                <a:solidFill>
                  <a:schemeClr val="accent5">
                    <a:lumMod val="75000"/>
                  </a:schemeClr>
                </a:solidFill>
              </a:rPr>
              <a:t>tr</a:t>
            </a:r>
            <a:r>
              <a:rPr lang="hu-HU" sz="2400" kern="1200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hu-HU" sz="2400" kern="1200" dirty="0" err="1" smtClean="0">
                <a:solidFill>
                  <a:schemeClr val="accent5">
                    <a:lumMod val="75000"/>
                  </a:schemeClr>
                </a:solidFill>
              </a:rPr>
              <a:t>symphaticus</a:t>
            </a:r>
            <a:endParaRPr lang="hu-HU" sz="2400" kern="1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700" name="AutoShape 16"/>
          <p:cNvSpPr>
            <a:spLocks noChangeArrowheads="1"/>
          </p:cNvSpPr>
          <p:nvPr/>
        </p:nvSpPr>
        <p:spPr bwMode="auto">
          <a:xfrm>
            <a:off x="5872956" y="4618038"/>
            <a:ext cx="865188" cy="144462"/>
          </a:xfrm>
          <a:prstGeom prst="rightArrow">
            <a:avLst>
              <a:gd name="adj1" fmla="val 50000"/>
              <a:gd name="adj2" fmla="val 100178"/>
            </a:avLst>
          </a:prstGeom>
          <a:solidFill>
            <a:srgbClr val="6699FF"/>
          </a:solidFill>
          <a:ln w="28575">
            <a:solidFill>
              <a:srgbClr val="6699FF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/>
          <a:p>
            <a:pPr algn="ctr"/>
            <a:endParaRPr lang="hu-HU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2244130"/>
            <a:ext cx="6296513" cy="483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300" y="254000"/>
            <a:ext cx="5753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SZÁJÜREG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0" y="953532"/>
            <a:ext cx="89916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/>
              <a:t>Cavum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oris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proprium</a:t>
            </a:r>
            <a:r>
              <a:rPr lang="en-US" sz="2400" b="1" dirty="0" smtClean="0"/>
              <a:t> 				</a:t>
            </a:r>
            <a:r>
              <a:rPr lang="en-US" sz="2400" dirty="0" smtClean="0"/>
              <a:t>+ 				</a:t>
            </a:r>
            <a:r>
              <a:rPr lang="en-US" sz="2400" b="1" dirty="0" err="1" smtClean="0"/>
              <a:t>Vestibulum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Oris</a:t>
            </a:r>
            <a:r>
              <a:rPr lang="en-US" sz="2400" b="1" dirty="0" smtClean="0"/>
              <a:t> </a:t>
            </a:r>
          </a:p>
          <a:p>
            <a:pPr algn="just">
              <a:lnSpc>
                <a:spcPct val="50000"/>
              </a:lnSpc>
            </a:pPr>
            <a:endParaRPr lang="en-US" sz="2400" b="1" dirty="0" smtClean="0"/>
          </a:p>
          <a:p>
            <a:pPr algn="just">
              <a:lnSpc>
                <a:spcPct val="50000"/>
              </a:lnSpc>
            </a:pPr>
            <a:r>
              <a:rPr lang="en-US" dirty="0" smtClean="0"/>
              <a:t>(</a:t>
            </a:r>
            <a:r>
              <a:rPr lang="en-US" dirty="0" err="1" smtClean="0"/>
              <a:t>nyelv</a:t>
            </a:r>
            <a:r>
              <a:rPr lang="en-US" dirty="0" smtClean="0"/>
              <a:t>, </a:t>
            </a:r>
            <a:r>
              <a:rPr lang="en-US" dirty="0" err="1" smtClean="0"/>
              <a:t>szájfenék</a:t>
            </a:r>
            <a:r>
              <a:rPr lang="en-US" dirty="0" smtClean="0"/>
              <a:t>, </a:t>
            </a:r>
            <a:r>
              <a:rPr lang="en-US" dirty="0" err="1" smtClean="0"/>
              <a:t>nyálmirigyek</a:t>
            </a:r>
            <a:r>
              <a:rPr lang="en-US" dirty="0" smtClean="0"/>
              <a:t>) 					(</a:t>
            </a:r>
            <a:r>
              <a:rPr lang="en-US" dirty="0" err="1" smtClean="0"/>
              <a:t>szájtornác</a:t>
            </a:r>
            <a:r>
              <a:rPr lang="en-US" dirty="0" smtClean="0"/>
              <a:t> a </a:t>
            </a:r>
            <a:r>
              <a:rPr lang="en-US" dirty="0" err="1" smtClean="0"/>
              <a:t>két</a:t>
            </a:r>
            <a:r>
              <a:rPr lang="en-US" dirty="0" smtClean="0"/>
              <a:t> </a:t>
            </a:r>
            <a:r>
              <a:rPr lang="en-US" dirty="0" err="1" smtClean="0"/>
              <a:t>ív</a:t>
            </a:r>
            <a:r>
              <a:rPr lang="en-US" dirty="0" smtClean="0"/>
              <a:t> </a:t>
            </a:r>
            <a:r>
              <a:rPr lang="en-US" dirty="0" err="1" smtClean="0"/>
              <a:t>alakú</a:t>
            </a:r>
            <a:r>
              <a:rPr lang="en-US" dirty="0" smtClean="0"/>
              <a:t> </a:t>
            </a:r>
            <a:r>
              <a:rPr lang="en-US" dirty="0" err="1" smtClean="0"/>
              <a:t>fogsor</a:t>
            </a:r>
            <a:r>
              <a:rPr lang="en-US" dirty="0" smtClean="0"/>
              <a:t> </a:t>
            </a:r>
            <a:r>
              <a:rPr lang="en-US" dirty="0" err="1" smtClean="0"/>
              <a:t>előtt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32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>
                <a:solidFill>
                  <a:srgbClr val="000000"/>
                </a:solidFill>
              </a:rPr>
              <a:t>Gastro-oesophagialis reflux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normal oesophagus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773238"/>
            <a:ext cx="4318000" cy="4318000"/>
          </a:xfrm>
          <a:prstGeom prst="rect">
            <a:avLst/>
          </a:prstGeom>
        </p:spPr>
      </p:pic>
      <p:pic>
        <p:nvPicPr>
          <p:cNvPr id="5" name="Picture 7" descr="reflu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773238"/>
            <a:ext cx="4318000" cy="43180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03350" y="6056313"/>
            <a:ext cx="1728788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egészséges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84888" y="6021388"/>
            <a:ext cx="1728787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reflux</a:t>
            </a:r>
          </a:p>
        </p:txBody>
      </p:sp>
    </p:spTree>
    <p:extLst>
      <p:ext uri="{BB962C8B-B14F-4D97-AF65-F5344CB8AC3E}">
        <p14:creationId xmlns:p14="http://schemas.microsoft.com/office/powerpoint/2010/main" val="3189780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Gyomor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070" b="7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3250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75" y="2007764"/>
            <a:ext cx="4923325" cy="4143799"/>
          </a:xfrm>
          <a:prstGeom prst="rect">
            <a:avLst/>
          </a:prstGeom>
        </p:spPr>
      </p:pic>
      <p:pic>
        <p:nvPicPr>
          <p:cNvPr id="6" name="Picture 4" descr="gyom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0863" y="1057275"/>
            <a:ext cx="3673475" cy="5589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200" y="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/>
                <a:cs typeface="Arial"/>
              </a:rPr>
              <a:t>Specializálódott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gyomor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felszín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4338" y="2273300"/>
            <a:ext cx="855662" cy="5715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1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5913"/>
            <a:ext cx="8229600" cy="1371601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smtClean="0">
                <a:latin typeface="Arial"/>
                <a:cs typeface="Arial"/>
              </a:rPr>
              <a:t>A gyomor vérellátása és beidegzése</a:t>
            </a:r>
          </a:p>
        </p:txBody>
      </p:sp>
      <p:pic>
        <p:nvPicPr>
          <p:cNvPr id="38915" name="Picture 4" descr="truncuscoe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268413"/>
            <a:ext cx="4438650" cy="4968875"/>
          </a:xfrm>
        </p:spPr>
      </p:pic>
      <p:sp>
        <p:nvSpPr>
          <p:cNvPr id="98310" name="Line 6"/>
          <p:cNvSpPr>
            <a:spLocks noChangeShapeType="1"/>
          </p:cNvSpPr>
          <p:nvPr/>
        </p:nvSpPr>
        <p:spPr bwMode="auto">
          <a:xfrm>
            <a:off x="792163" y="1528763"/>
            <a:ext cx="1223962" cy="2592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1403350" y="4913313"/>
            <a:ext cx="719138" cy="10080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V="1">
            <a:off x="3635375" y="4049713"/>
            <a:ext cx="215900" cy="15843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>
            <a:off x="2700338" y="1528763"/>
            <a:ext cx="0" cy="20161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>
            <a:off x="2627313" y="2609850"/>
            <a:ext cx="73025" cy="5762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H="1">
            <a:off x="3779838" y="1817688"/>
            <a:ext cx="288925" cy="7921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179388" y="881063"/>
            <a:ext cx="1376362" cy="641350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a.</a:t>
            </a:r>
            <a:r>
              <a:rPr lang="hu-HU" sz="1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gastrica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  <a:p>
            <a:pPr marL="342900" indent="-342900" algn="ctr">
              <a:defRPr/>
            </a:pPr>
            <a:r>
              <a:rPr lang="hu-HU" sz="1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dextra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1857375" y="857250"/>
            <a:ext cx="1584325" cy="641350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a.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gastrica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  <a:p>
            <a:pPr algn="ctr">
              <a:defRPr/>
            </a:pPr>
            <a:r>
              <a:rPr lang="hu-HU" sz="1800" b="1" dirty="0">
                <a:solidFill>
                  <a:schemeClr val="folHlink"/>
                </a:solidFill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sinistra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3429000" y="928688"/>
            <a:ext cx="1366838" cy="915987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800" b="1" dirty="0" err="1">
                <a:solidFill>
                  <a:srgbClr val="990000"/>
                </a:solidFill>
                <a:cs typeface="+mn-cs"/>
              </a:rPr>
              <a:t>aa</a:t>
            </a:r>
            <a:r>
              <a:rPr lang="hu-HU" sz="1800" b="1" dirty="0">
                <a:solidFill>
                  <a:srgbClr val="990000"/>
                </a:solidFill>
                <a:cs typeface="+mn-cs"/>
              </a:rPr>
              <a:t>.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gastricae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breves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</p:txBody>
      </p:sp>
      <p:sp>
        <p:nvSpPr>
          <p:cNvPr id="98323" name="Rectangle 19"/>
          <p:cNvSpPr>
            <a:spLocks noChangeArrowheads="1"/>
          </p:cNvSpPr>
          <p:nvPr/>
        </p:nvSpPr>
        <p:spPr bwMode="auto">
          <a:xfrm>
            <a:off x="0" y="5942013"/>
            <a:ext cx="2428875" cy="646112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a.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gastricoepiploica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dextra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</p:txBody>
      </p:sp>
      <p:sp>
        <p:nvSpPr>
          <p:cNvPr id="98325" name="Rectangle 21"/>
          <p:cNvSpPr>
            <a:spLocks noChangeArrowheads="1"/>
          </p:cNvSpPr>
          <p:nvPr/>
        </p:nvSpPr>
        <p:spPr bwMode="auto">
          <a:xfrm>
            <a:off x="2357438" y="5643563"/>
            <a:ext cx="2428875" cy="646112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a.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gastricoepiploica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sinistra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</p:txBody>
      </p:sp>
      <p:sp>
        <p:nvSpPr>
          <p:cNvPr id="38927" name="Text Box 22"/>
          <p:cNvSpPr txBox="1">
            <a:spLocks noChangeArrowheads="1"/>
          </p:cNvSpPr>
          <p:nvPr/>
        </p:nvSpPr>
        <p:spPr bwMode="auto">
          <a:xfrm>
            <a:off x="5076825" y="1412875"/>
            <a:ext cx="3311525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hu-HU"/>
          </a:p>
        </p:txBody>
      </p:sp>
      <p:sp>
        <p:nvSpPr>
          <p:cNvPr id="38928" name="Text Box 23"/>
          <p:cNvSpPr txBox="1">
            <a:spLocks noChangeArrowheads="1"/>
          </p:cNvSpPr>
          <p:nvPr/>
        </p:nvSpPr>
        <p:spPr bwMode="auto">
          <a:xfrm>
            <a:off x="5364163" y="1268413"/>
            <a:ext cx="2736850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hu-HU"/>
          </a:p>
        </p:txBody>
      </p:sp>
      <p:sp>
        <p:nvSpPr>
          <p:cNvPr id="52241" name="Text Box 24"/>
          <p:cNvSpPr txBox="1">
            <a:spLocks noChangeArrowheads="1"/>
          </p:cNvSpPr>
          <p:nvPr/>
        </p:nvSpPr>
        <p:spPr bwMode="auto">
          <a:xfrm>
            <a:off x="4716463" y="1192213"/>
            <a:ext cx="4427537" cy="566261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Artériás vér a </a:t>
            </a:r>
            <a:r>
              <a:rPr lang="hu-HU" b="1" dirty="0" err="1">
                <a:solidFill>
                  <a:srgbClr val="FF0000"/>
                </a:solidFill>
                <a:latin typeface="Tahoma" charset="0"/>
                <a:cs typeface="+mn-cs"/>
              </a:rPr>
              <a:t>truncus</a:t>
            </a:r>
            <a:r>
              <a:rPr lang="hu-HU" b="1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Tahoma" charset="0"/>
                <a:cs typeface="+mn-cs"/>
              </a:rPr>
              <a:t>coeliacus</a:t>
            </a:r>
            <a:endParaRPr lang="hu-HU" dirty="0">
              <a:solidFill>
                <a:srgbClr val="FF0000"/>
              </a:solidFill>
              <a:latin typeface="Tahoma" charset="0"/>
              <a:cs typeface="+mn-cs"/>
            </a:endParaRPr>
          </a:p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rendszeréből</a:t>
            </a:r>
          </a:p>
          <a:p>
            <a:pPr marL="342900" indent="-342900">
              <a:defRPr/>
            </a:pPr>
            <a:endParaRPr lang="hu-HU" dirty="0">
              <a:latin typeface="Tahoma" charset="0"/>
              <a:cs typeface="+mn-cs"/>
            </a:endParaRPr>
          </a:p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aa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.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gastricae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breves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i="1" dirty="0">
                <a:latin typeface="Tahoma" charset="0"/>
                <a:cs typeface="+mn-cs"/>
              </a:rPr>
              <a:t>– fundus</a:t>
            </a:r>
          </a:p>
          <a:p>
            <a:pPr marL="342900" indent="-342900">
              <a:defRPr/>
            </a:pPr>
            <a:r>
              <a:rPr lang="hu-HU" sz="1800" i="1" dirty="0">
                <a:latin typeface="Tahoma" charset="0"/>
                <a:cs typeface="+mn-cs"/>
              </a:rPr>
              <a:t>  </a:t>
            </a:r>
          </a:p>
          <a:p>
            <a:pPr marL="342900" indent="-342900">
              <a:defRPr/>
            </a:pPr>
            <a:r>
              <a:rPr lang="hu-HU" sz="1800" i="1" dirty="0">
                <a:latin typeface="Tahoma" charset="0"/>
                <a:cs typeface="+mn-cs"/>
              </a:rPr>
              <a:t>   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a.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gastrica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sinistra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 </a:t>
            </a:r>
          </a:p>
          <a:p>
            <a:pPr marL="342900" indent="-342900">
              <a:defRPr/>
            </a:pP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  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a.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gastrica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dextra</a:t>
            </a:r>
            <a:endParaRPr lang="hu-HU" sz="1800" dirty="0">
              <a:solidFill>
                <a:srgbClr val="FF0000"/>
              </a:solidFill>
              <a:latin typeface="Tahoma" charset="0"/>
              <a:cs typeface="+mn-cs"/>
            </a:endParaRPr>
          </a:p>
          <a:p>
            <a:pPr marL="342900" indent="-342900" algn="ctr">
              <a:defRPr/>
            </a:pP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</a:p>
          <a:p>
            <a:pPr marL="342900" indent="-342900">
              <a:defRPr/>
            </a:pP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a.gastroepiploica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sinistra</a:t>
            </a:r>
            <a:endParaRPr lang="hu-HU" sz="1800" dirty="0">
              <a:solidFill>
                <a:srgbClr val="FF0000"/>
              </a:solidFill>
              <a:latin typeface="Tahoma" charset="0"/>
              <a:cs typeface="+mn-cs"/>
            </a:endParaRPr>
          </a:p>
          <a:p>
            <a:pPr marL="342900" indent="-342900">
              <a:defRPr/>
            </a:pP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a.gastroepiploica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dextra</a:t>
            </a:r>
            <a:endParaRPr lang="hu-HU" sz="1800" dirty="0">
              <a:solidFill>
                <a:srgbClr val="FF0000"/>
              </a:solidFill>
              <a:latin typeface="Tahoma" charset="0"/>
              <a:cs typeface="+mn-cs"/>
            </a:endParaRPr>
          </a:p>
          <a:p>
            <a:pPr marL="342900" indent="-342900">
              <a:defRPr/>
            </a:pPr>
            <a:endParaRPr lang="hu-HU" sz="1800" i="1" dirty="0">
              <a:solidFill>
                <a:schemeClr val="folHlink"/>
              </a:solidFill>
              <a:latin typeface="Tahoma" charset="0"/>
              <a:cs typeface="+mn-cs"/>
            </a:endParaRPr>
          </a:p>
          <a:p>
            <a:pPr marL="342900" indent="-342900">
              <a:defRPr/>
            </a:pPr>
            <a:endParaRPr lang="hu-HU" i="1" dirty="0">
              <a:solidFill>
                <a:schemeClr val="folHlink"/>
              </a:solidFill>
              <a:latin typeface="Tahoma" charset="0"/>
              <a:cs typeface="+mn-cs"/>
            </a:endParaRPr>
          </a:p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Vénás elfolyás a máj felé a </a:t>
            </a:r>
            <a:r>
              <a:rPr lang="hu-HU" sz="1800" b="1" dirty="0" err="1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  <a:t>vena</a:t>
            </a:r>
          </a:p>
          <a:p>
            <a:pPr marL="342900" indent="-342900">
              <a:defRPr/>
            </a:pPr>
            <a:r>
              <a:rPr lang="hu-HU" sz="1800" b="1" dirty="0" err="1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  <a:t>portaen</a:t>
            </a:r>
            <a:r>
              <a:rPr lang="hu-HU" dirty="0">
                <a:latin typeface="Tahoma" charset="0"/>
                <a:cs typeface="+mn-cs"/>
              </a:rPr>
              <a:t> keresztül</a:t>
            </a:r>
          </a:p>
          <a:p>
            <a:pPr marL="342900" indent="-342900">
              <a:defRPr/>
            </a:pPr>
            <a:endParaRPr lang="hu-HU" sz="1800" dirty="0">
              <a:latin typeface="Tahoma" charset="0"/>
              <a:cs typeface="+mn-cs"/>
            </a:endParaRPr>
          </a:p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Beidegzés: </a:t>
            </a:r>
          </a:p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n. </a:t>
            </a:r>
            <a:r>
              <a:rPr lang="hu-HU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vagus</a:t>
            </a:r>
            <a:r>
              <a:rPr lang="hu-HU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1800" dirty="0">
                <a:latin typeface="Tahoma" charset="0"/>
                <a:cs typeface="+mn-cs"/>
              </a:rPr>
              <a:t>→ sósav szekréció fokozása</a:t>
            </a:r>
          </a:p>
          <a:p>
            <a:pPr marL="342900" indent="-342900">
              <a:defRPr/>
            </a:pPr>
            <a:r>
              <a:rPr lang="hu-HU" sz="1800" dirty="0">
                <a:latin typeface="Tahoma" charset="0"/>
                <a:cs typeface="+mn-cs"/>
              </a:rPr>
              <a:t>   </a:t>
            </a:r>
            <a:r>
              <a:rPr lang="hu-HU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ganglion</a:t>
            </a:r>
            <a:r>
              <a:rPr lang="hu-HU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celiacum</a:t>
            </a:r>
            <a:endParaRPr lang="hu-HU" sz="1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 algn="ctr"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</a:p>
        </p:txBody>
      </p:sp>
      <p:sp>
        <p:nvSpPr>
          <p:cNvPr id="38930" name="Line 26"/>
          <p:cNvSpPr>
            <a:spLocks noChangeShapeType="1"/>
          </p:cNvSpPr>
          <p:nvPr/>
        </p:nvSpPr>
        <p:spPr bwMode="auto">
          <a:xfrm>
            <a:off x="2051050" y="2565400"/>
            <a:ext cx="144463" cy="10080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1403350" y="1916113"/>
            <a:ext cx="1295400" cy="641350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Truncus</a:t>
            </a:r>
            <a:r>
              <a:rPr lang="hu-HU" sz="1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coeliacus</a:t>
            </a:r>
            <a:endParaRPr lang="hu-HU" sz="1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2" name="Text Box 31"/>
          <p:cNvSpPr txBox="1">
            <a:spLocks noChangeArrowheads="1"/>
          </p:cNvSpPr>
          <p:nvPr/>
        </p:nvSpPr>
        <p:spPr bwMode="auto">
          <a:xfrm>
            <a:off x="6948488" y="2846388"/>
            <a:ext cx="1584325" cy="36671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800" i="1"/>
              <a:t>- kisgörbület</a:t>
            </a:r>
          </a:p>
        </p:txBody>
      </p:sp>
      <p:sp>
        <p:nvSpPr>
          <p:cNvPr id="38933" name="Rectangle 32"/>
          <p:cNvSpPr>
            <a:spLocks noChangeArrowheads="1"/>
          </p:cNvSpPr>
          <p:nvPr/>
        </p:nvSpPr>
        <p:spPr bwMode="auto">
          <a:xfrm>
            <a:off x="7380288" y="3709988"/>
            <a:ext cx="1663700" cy="36671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800" i="1"/>
              <a:t>- nagygörbület</a:t>
            </a:r>
          </a:p>
        </p:txBody>
      </p:sp>
    </p:spTree>
    <p:extLst>
      <p:ext uri="{BB962C8B-B14F-4D97-AF65-F5344CB8AC3E}">
        <p14:creationId xmlns:p14="http://schemas.microsoft.com/office/powerpoint/2010/main" val="388382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8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8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0" grpId="0" animBg="1"/>
      <p:bldP spid="98311" grpId="0" animBg="1"/>
      <p:bldP spid="98312" grpId="0" animBg="1"/>
      <p:bldP spid="98314" grpId="0" animBg="1"/>
      <p:bldP spid="98315" grpId="0" animBg="1"/>
      <p:bldP spid="98317" grpId="0" animBg="1"/>
      <p:bldP spid="98318" grpId="0" animBg="1"/>
      <p:bldP spid="98321" grpId="0" animBg="1"/>
      <p:bldP spid="98322" grpId="0" animBg="1"/>
      <p:bldP spid="98323" grpId="0" animBg="1"/>
      <p:bldP spid="983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215900"/>
            <a:ext cx="2870200" cy="641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300" y="215900"/>
            <a:ext cx="538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/>
                <a:cs typeface="Arial"/>
              </a:rPr>
              <a:t>Mirigysejtek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000" y="1409700"/>
            <a:ext cx="60071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err="1" smtClean="0">
                <a:latin typeface="Arial"/>
                <a:cs typeface="Arial"/>
              </a:rPr>
              <a:t>Differenciálatlan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sejtek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(Isthmus): </a:t>
            </a:r>
            <a:r>
              <a:rPr lang="en-US" dirty="0" err="1" smtClean="0">
                <a:latin typeface="Arial"/>
                <a:cs typeface="Arial"/>
              </a:rPr>
              <a:t>felszíni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hámsejtek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illetve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mirigysejetek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pótlása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latin typeface="Arial"/>
                <a:cs typeface="Arial"/>
              </a:rPr>
              <a:t>Fedő</a:t>
            </a:r>
            <a:r>
              <a:rPr lang="en-US" b="1" dirty="0" smtClean="0">
                <a:latin typeface="Arial"/>
                <a:cs typeface="Arial"/>
              </a:rPr>
              <a:t>/</a:t>
            </a:r>
            <a:r>
              <a:rPr lang="en-US" b="1" dirty="0" err="1" smtClean="0">
                <a:latin typeface="Arial"/>
                <a:cs typeface="Arial"/>
              </a:rPr>
              <a:t>parietális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sejtek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HCl</a:t>
            </a:r>
            <a:r>
              <a:rPr lang="en-US" dirty="0" smtClean="0">
                <a:latin typeface="Arial"/>
                <a:cs typeface="Arial"/>
              </a:rPr>
              <a:t>, intrinsic </a:t>
            </a:r>
            <a:r>
              <a:rPr lang="en-US" dirty="0" err="1" smtClean="0">
                <a:latin typeface="Arial"/>
                <a:cs typeface="Arial"/>
              </a:rPr>
              <a:t>faktor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termelés</a:t>
            </a:r>
            <a:endParaRPr lang="en-US" dirty="0" smtClean="0">
              <a:latin typeface="Arial"/>
              <a:cs typeface="Arial"/>
            </a:endParaRPr>
          </a:p>
          <a:p>
            <a:pPr marL="914400" lvl="4"/>
            <a:r>
              <a:rPr lang="en-US" dirty="0" smtClean="0">
                <a:latin typeface="Arial"/>
                <a:cs typeface="Arial"/>
              </a:rPr>
              <a:t>B12 vitamin </a:t>
            </a:r>
            <a:r>
              <a:rPr lang="en-US" dirty="0" err="1" smtClean="0">
                <a:latin typeface="Arial"/>
                <a:cs typeface="Arial"/>
              </a:rPr>
              <a:t>abszorpció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latin typeface="Arial"/>
                <a:cs typeface="Arial"/>
              </a:rPr>
              <a:t>Fősejek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pepszinogén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termelés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ami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az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alacsony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gyomor</a:t>
            </a:r>
            <a:r>
              <a:rPr lang="en-US" dirty="0" smtClean="0">
                <a:latin typeface="Arial"/>
                <a:cs typeface="Arial"/>
              </a:rPr>
              <a:t> pH </a:t>
            </a:r>
            <a:r>
              <a:rPr lang="en-US" dirty="0" err="1" smtClean="0">
                <a:latin typeface="Arial"/>
                <a:cs typeface="Arial"/>
              </a:rPr>
              <a:t>hatására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aktiválódik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pepszinné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alakul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latin typeface="Arial"/>
                <a:cs typeface="Arial"/>
              </a:rPr>
              <a:t>Melléksejtek</a:t>
            </a:r>
            <a:r>
              <a:rPr lang="en-US" dirty="0" smtClean="0">
                <a:latin typeface="Arial"/>
                <a:cs typeface="Arial"/>
              </a:rPr>
              <a:t>: a </a:t>
            </a:r>
            <a:r>
              <a:rPr lang="en-US" dirty="0" err="1" smtClean="0">
                <a:latin typeface="Arial"/>
                <a:cs typeface="Arial"/>
              </a:rPr>
              <a:t>mirigyek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nyaki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szakaszában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mucint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termelnek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latin typeface="Arial"/>
                <a:cs typeface="Arial"/>
              </a:rPr>
              <a:t>Endokrin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sejtek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b="1" dirty="0" smtClean="0">
                <a:latin typeface="Arial"/>
                <a:cs typeface="Arial"/>
              </a:rPr>
              <a:t>gastrin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stimulálja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fedő-és</a:t>
            </a:r>
            <a:r>
              <a:rPr lang="en-US" dirty="0" smtClean="0">
                <a:latin typeface="Arial"/>
                <a:cs typeface="Arial"/>
              </a:rPr>
              <a:t> 					</a:t>
            </a:r>
            <a:r>
              <a:rPr lang="en-US" dirty="0">
                <a:latin typeface="Arial"/>
                <a:cs typeface="Arial"/>
              </a:rPr>
              <a:t>	 </a:t>
            </a:r>
            <a:r>
              <a:rPr lang="en-US" dirty="0" smtClean="0">
                <a:latin typeface="Arial"/>
                <a:cs typeface="Arial"/>
              </a:rPr>
              <a:t>           </a:t>
            </a:r>
            <a:r>
              <a:rPr lang="en-US" dirty="0" err="1" smtClean="0">
                <a:latin typeface="Arial"/>
                <a:cs typeface="Arial"/>
              </a:rPr>
              <a:t>fősejteket</a:t>
            </a:r>
            <a:r>
              <a:rPr lang="en-US" dirty="0" smtClean="0">
                <a:latin typeface="Arial"/>
                <a:cs typeface="Arial"/>
              </a:rPr>
              <a:t>;		     						     </a:t>
            </a:r>
            <a:r>
              <a:rPr lang="en-US" b="1" dirty="0" err="1" smtClean="0">
                <a:latin typeface="Arial"/>
                <a:cs typeface="Arial"/>
              </a:rPr>
              <a:t>somatostatin</a:t>
            </a:r>
            <a:r>
              <a:rPr lang="en-US" dirty="0" smtClean="0">
                <a:latin typeface="Arial"/>
                <a:cs typeface="Arial"/>
              </a:rPr>
              <a:t>: gastrin </a:t>
            </a:r>
            <a:r>
              <a:rPr lang="en-US" dirty="0" err="1" smtClean="0">
                <a:latin typeface="Arial"/>
                <a:cs typeface="Arial"/>
              </a:rPr>
              <a:t>antagonistája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2600" y="2679700"/>
            <a:ext cx="558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507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15913"/>
            <a:ext cx="8229600" cy="1371601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smtClean="0">
                <a:solidFill>
                  <a:srgbClr val="000000"/>
                </a:solidFill>
              </a:rPr>
              <a:t>A gyomor szövettana</a:t>
            </a:r>
          </a:p>
        </p:txBody>
      </p:sp>
      <p:pic>
        <p:nvPicPr>
          <p:cNvPr id="39939" name="Picture 9" descr="gyomszov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981075"/>
            <a:ext cx="2973387" cy="5186363"/>
          </a:xfrm>
        </p:spPr>
      </p:pic>
      <p:sp>
        <p:nvSpPr>
          <p:cNvPr id="53252" name="Rectangle 10"/>
          <p:cNvSpPr>
            <a:spLocks noChangeArrowheads="1"/>
          </p:cNvSpPr>
          <p:nvPr/>
        </p:nvSpPr>
        <p:spPr bwMode="auto">
          <a:xfrm>
            <a:off x="4464050" y="836613"/>
            <a:ext cx="4572000" cy="5900737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Epithelium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r>
              <a:rPr lang="hu-HU" dirty="0">
                <a:latin typeface="Tahoma" charset="0"/>
                <a:cs typeface="+mn-cs"/>
              </a:rPr>
              <a:t> 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    </a:t>
            </a:r>
            <a:r>
              <a:rPr lang="hu-HU" sz="1800" dirty="0">
                <a:latin typeface="Tahoma" charset="0"/>
                <a:cs typeface="+mn-cs"/>
              </a:rPr>
              <a:t>- </a:t>
            </a:r>
            <a:r>
              <a:rPr lang="hu-HU" sz="1800" i="1" dirty="0">
                <a:latin typeface="Tahoma" charset="0"/>
                <a:cs typeface="+mn-cs"/>
              </a:rPr>
              <a:t>egyrétegű </a:t>
            </a:r>
            <a:r>
              <a:rPr lang="hu-HU" sz="1800" i="1" dirty="0" err="1">
                <a:latin typeface="Tahoma" charset="0"/>
                <a:cs typeface="+mn-cs"/>
              </a:rPr>
              <a:t>mucintermelő</a:t>
            </a:r>
            <a:r>
              <a:rPr lang="hu-HU" sz="1800" i="1" dirty="0">
                <a:latin typeface="Tahoma" charset="0"/>
                <a:cs typeface="+mn-cs"/>
              </a:rPr>
              <a:t> hengerhám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propria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r>
              <a:rPr lang="hu-HU" dirty="0">
                <a:latin typeface="Tahoma" charset="0"/>
                <a:cs typeface="+mn-cs"/>
              </a:rPr>
              <a:t>      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    - </a:t>
            </a:r>
            <a:r>
              <a:rPr lang="hu-HU" sz="1800" i="1" dirty="0">
                <a:latin typeface="Tahoma" charset="0"/>
                <a:cs typeface="+mn-cs"/>
              </a:rPr>
              <a:t>mirigyek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r>
              <a:rPr lang="hu-HU" dirty="0">
                <a:latin typeface="Tahoma" charset="0"/>
                <a:cs typeface="+mn-cs"/>
              </a:rPr>
              <a:t> </a:t>
            </a:r>
          </a:p>
          <a:p>
            <a:pPr>
              <a:defRPr/>
            </a:pPr>
            <a:r>
              <a:rPr lang="hu-HU" sz="1800" i="1" dirty="0">
                <a:latin typeface="Tahoma" charset="0"/>
                <a:cs typeface="+mn-cs"/>
              </a:rPr>
              <a:t>       - simaizom</a:t>
            </a:r>
            <a:endParaRPr lang="hu-HU" i="1" dirty="0">
              <a:latin typeface="Tahoma" charset="0"/>
              <a:cs typeface="+mn-cs"/>
            </a:endParaRPr>
          </a:p>
          <a:p>
            <a:pPr>
              <a:defRPr/>
            </a:pPr>
            <a:endParaRPr lang="hu-HU" i="1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submucosa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      </a:t>
            </a:r>
            <a:r>
              <a:rPr lang="hu-HU" sz="1800" i="1" dirty="0">
                <a:latin typeface="Tahoma" charset="0"/>
                <a:cs typeface="+mn-cs"/>
              </a:rPr>
              <a:t>-</a:t>
            </a:r>
            <a:r>
              <a:rPr lang="hu-HU" sz="1800" i="1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i="1" dirty="0">
                <a:latin typeface="Tahoma" charset="0"/>
                <a:cs typeface="+mn-cs"/>
              </a:rPr>
              <a:t>lazarostos kötőszövet</a:t>
            </a:r>
          </a:p>
          <a:p>
            <a:pPr>
              <a:defRPr/>
            </a:pPr>
            <a:endParaRPr lang="hu-HU" sz="1800" i="1" dirty="0">
              <a:solidFill>
                <a:schemeClr val="folHlink"/>
              </a:solidFill>
              <a:latin typeface="Tahoma" charset="0"/>
              <a:cs typeface="+mn-cs"/>
            </a:endParaRPr>
          </a:p>
          <a:p>
            <a:pPr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i="1" dirty="0">
                <a:latin typeface="Tahoma" charset="0"/>
                <a:cs typeface="+mn-cs"/>
              </a:rPr>
              <a:t>(simaizom)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latin typeface="Tahoma" charset="0"/>
                <a:cs typeface="+mn-cs"/>
              </a:rPr>
              <a:t>Stratum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obliquum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sz="1800" i="1" dirty="0">
                <a:latin typeface="Tahoma" charset="0"/>
                <a:cs typeface="+mn-cs"/>
              </a:rPr>
              <a:t>(ferde)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latin typeface="Tahoma" charset="0"/>
                <a:cs typeface="+mn-cs"/>
              </a:rPr>
              <a:t>Stratum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ciculare</a:t>
            </a: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sz="1800" i="1" dirty="0">
                <a:latin typeface="Tahoma" charset="0"/>
                <a:cs typeface="+mn-cs"/>
              </a:rPr>
              <a:t>(körkörös)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latin typeface="Tahoma" charset="0"/>
                <a:cs typeface="+mn-cs"/>
              </a:rPr>
              <a:t>Stratum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longitudinale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sz="1800" i="1" dirty="0">
                <a:latin typeface="Tahoma" charset="0"/>
                <a:cs typeface="+mn-cs"/>
              </a:rPr>
              <a:t>(hosszanti)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</a:p>
          <a:p>
            <a:pPr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serosa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</a:p>
          <a:p>
            <a:pPr>
              <a:defRPr/>
            </a:pPr>
            <a:r>
              <a:rPr lang="hu-HU" sz="1800" i="1" dirty="0">
                <a:latin typeface="Tahoma" charset="0"/>
                <a:cs typeface="+mn-cs"/>
              </a:rPr>
              <a:t>        - hashártya</a:t>
            </a:r>
          </a:p>
          <a:p>
            <a:pPr algn="ctr">
              <a:spcBef>
                <a:spcPct val="50000"/>
              </a:spcBef>
              <a:defRPr/>
            </a:pPr>
            <a:endParaRPr lang="hu-HU" sz="1800" dirty="0">
              <a:latin typeface="Tahoma" charset="0"/>
              <a:cs typeface="+mn-cs"/>
            </a:endParaRPr>
          </a:p>
        </p:txBody>
      </p:sp>
      <p:sp>
        <p:nvSpPr>
          <p:cNvPr id="39941" name="AutoShape 11"/>
          <p:cNvSpPr>
            <a:spLocks/>
          </p:cNvSpPr>
          <p:nvPr/>
        </p:nvSpPr>
        <p:spPr bwMode="auto">
          <a:xfrm>
            <a:off x="3779838" y="1196975"/>
            <a:ext cx="71437" cy="2592388"/>
          </a:xfrm>
          <a:prstGeom prst="rightBrace">
            <a:avLst>
              <a:gd name="adj1" fmla="val 302410"/>
              <a:gd name="adj2" fmla="val 50000"/>
            </a:avLst>
          </a:prstGeom>
          <a:noFill/>
          <a:ln w="28575">
            <a:solidFill>
              <a:srgbClr val="92D050"/>
            </a:solidFill>
            <a:round/>
            <a:headEnd type="none" w="lg" len="lg"/>
            <a:tailEnd type="none" w="lg" len="lg"/>
          </a:ln>
        </p:spPr>
        <p:txBody>
          <a:bodyPr wrap="none" anchor="ctr"/>
          <a:lstStyle/>
          <a:p>
            <a:pPr algn="ctr"/>
            <a:endParaRPr lang="hu-HU">
              <a:solidFill>
                <a:schemeClr val="folHlink"/>
              </a:solidFill>
            </a:endParaRPr>
          </a:p>
        </p:txBody>
      </p:sp>
      <p:sp>
        <p:nvSpPr>
          <p:cNvPr id="39942" name="AutoShape 12"/>
          <p:cNvSpPr>
            <a:spLocks/>
          </p:cNvSpPr>
          <p:nvPr/>
        </p:nvSpPr>
        <p:spPr bwMode="auto">
          <a:xfrm>
            <a:off x="3779838" y="3860800"/>
            <a:ext cx="71437" cy="576263"/>
          </a:xfrm>
          <a:prstGeom prst="rightBrace">
            <a:avLst>
              <a:gd name="adj1" fmla="val 67223"/>
              <a:gd name="adj2" fmla="val 50000"/>
            </a:avLst>
          </a:prstGeom>
          <a:noFill/>
          <a:ln w="28575">
            <a:solidFill>
              <a:srgbClr val="92D050"/>
            </a:solidFill>
            <a:round/>
            <a:headEnd type="none" w="lg" len="lg"/>
            <a:tailEnd type="none" w="lg" len="lg"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39943" name="AutoShape 13"/>
          <p:cNvSpPr>
            <a:spLocks/>
          </p:cNvSpPr>
          <p:nvPr/>
        </p:nvSpPr>
        <p:spPr bwMode="auto">
          <a:xfrm>
            <a:off x="3779838" y="4508500"/>
            <a:ext cx="71437" cy="1657350"/>
          </a:xfrm>
          <a:prstGeom prst="rightBrace">
            <a:avLst>
              <a:gd name="adj1" fmla="val 193335"/>
              <a:gd name="adj2" fmla="val 50000"/>
            </a:avLst>
          </a:prstGeom>
          <a:noFill/>
          <a:ln w="28575">
            <a:solidFill>
              <a:srgbClr val="92D050"/>
            </a:solidFill>
            <a:round/>
            <a:headEnd type="none" w="lg" len="lg"/>
            <a:tailEnd type="none" w="lg" len="lg"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39944" name="Line 15"/>
          <p:cNvSpPr>
            <a:spLocks noChangeShapeType="1"/>
          </p:cNvSpPr>
          <p:nvPr/>
        </p:nvSpPr>
        <p:spPr bwMode="auto">
          <a:xfrm flipH="1">
            <a:off x="3924300" y="1268413"/>
            <a:ext cx="576263" cy="1152525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39945" name="Line 16"/>
          <p:cNvSpPr>
            <a:spLocks noChangeShapeType="1"/>
          </p:cNvSpPr>
          <p:nvPr/>
        </p:nvSpPr>
        <p:spPr bwMode="auto">
          <a:xfrm flipH="1">
            <a:off x="3924300" y="3500438"/>
            <a:ext cx="576263" cy="576262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39946" name="Line 17"/>
          <p:cNvSpPr>
            <a:spLocks noChangeShapeType="1"/>
          </p:cNvSpPr>
          <p:nvPr/>
        </p:nvSpPr>
        <p:spPr bwMode="auto">
          <a:xfrm flipH="1">
            <a:off x="3924300" y="4581525"/>
            <a:ext cx="647700" cy="71913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057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1813"/>
            <a:ext cx="8229600" cy="1674813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dirty="0" smtClean="0">
                <a:solidFill>
                  <a:srgbClr val="FFFF00"/>
                </a:solidFill>
              </a:rPr>
              <a:t/>
            </a:r>
            <a:br>
              <a:rPr lang="hu-HU" sz="2800" dirty="0" smtClean="0">
                <a:solidFill>
                  <a:srgbClr val="FFFF00"/>
                </a:solidFill>
              </a:rPr>
            </a:br>
            <a:r>
              <a:rPr lang="hu-HU" sz="3200" b="1" dirty="0" err="1" smtClean="0">
                <a:solidFill>
                  <a:srgbClr val="FFFF00"/>
                </a:solidFill>
              </a:rPr>
              <a:t>Ulcus</a:t>
            </a:r>
            <a:r>
              <a:rPr lang="hu-HU" sz="3200" b="1" dirty="0" smtClean="0">
                <a:solidFill>
                  <a:srgbClr val="FFFF00"/>
                </a:solidFill>
              </a:rPr>
              <a:t> </a:t>
            </a:r>
            <a:r>
              <a:rPr lang="hu-HU" sz="3200" b="1" dirty="0" err="1" smtClean="0">
                <a:solidFill>
                  <a:srgbClr val="FFFF00"/>
                </a:solidFill>
              </a:rPr>
              <a:t>ventriculi</a:t>
            </a:r>
            <a:r>
              <a:rPr lang="hu-HU" sz="3200" b="1" dirty="0" smtClean="0">
                <a:solidFill>
                  <a:srgbClr val="FFFF00"/>
                </a:solidFill>
              </a:rPr>
              <a:t> / Gyomorfekély</a:t>
            </a:r>
          </a:p>
        </p:txBody>
      </p:sp>
      <p:pic>
        <p:nvPicPr>
          <p:cNvPr id="43011" name="Picture 9" descr="Helicobacter pylor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163" y="1268413"/>
            <a:ext cx="2951162" cy="2036762"/>
          </a:xfrm>
        </p:spPr>
      </p:pic>
      <p:pic>
        <p:nvPicPr>
          <p:cNvPr id="43012" name="Picture 13" descr="gasternorma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1765300"/>
            <a:ext cx="4752975" cy="4052888"/>
          </a:xfrm>
        </p:spPr>
      </p:pic>
      <p:pic>
        <p:nvPicPr>
          <p:cNvPr id="43013" name="Picture 14" descr="ulcu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64163" y="3644900"/>
            <a:ext cx="2949575" cy="2451100"/>
          </a:xfrm>
        </p:spPr>
      </p:pic>
      <p:sp>
        <p:nvSpPr>
          <p:cNvPr id="43014" name="Text Box 16"/>
          <p:cNvSpPr txBox="1">
            <a:spLocks noChangeArrowheads="1"/>
          </p:cNvSpPr>
          <p:nvPr/>
        </p:nvSpPr>
        <p:spPr bwMode="auto">
          <a:xfrm>
            <a:off x="323850" y="5373688"/>
            <a:ext cx="3132138" cy="396875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92D050"/>
                </a:solidFill>
              </a:rPr>
              <a:t>egészséges nyálkahártya 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5435600" y="2924175"/>
            <a:ext cx="2447925" cy="369332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 smtClean="0">
                <a:solidFill>
                  <a:srgbClr val="92D050"/>
                </a:solidFill>
                <a:cs typeface="+mn-cs"/>
              </a:rPr>
              <a:t>Helicobacter </a:t>
            </a:r>
            <a:r>
              <a:rPr lang="hu-HU" dirty="0">
                <a:solidFill>
                  <a:srgbClr val="92D050"/>
                </a:solidFill>
                <a:cs typeface="+mn-cs"/>
              </a:rPr>
              <a:t>pylori</a:t>
            </a:r>
          </a:p>
        </p:txBody>
      </p:sp>
      <p:sp>
        <p:nvSpPr>
          <p:cNvPr id="43016" name="Text Box 18"/>
          <p:cNvSpPr txBox="1">
            <a:spLocks noChangeArrowheads="1"/>
          </p:cNvSpPr>
          <p:nvPr/>
        </p:nvSpPr>
        <p:spPr bwMode="auto">
          <a:xfrm>
            <a:off x="5364163" y="5661025"/>
            <a:ext cx="1800225" cy="396875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92D050"/>
                </a:solidFill>
              </a:rPr>
              <a:t>gyomorfekély</a:t>
            </a:r>
          </a:p>
        </p:txBody>
      </p:sp>
    </p:spTree>
    <p:extLst>
      <p:ext uri="{BB962C8B-B14F-4D97-AF65-F5344CB8AC3E}">
        <p14:creationId xmlns:p14="http://schemas.microsoft.com/office/powerpoint/2010/main" val="2691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1813"/>
            <a:ext cx="8229600" cy="16748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hu-HU" sz="32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Hiatus</a:t>
            </a: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hernia</a:t>
            </a: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 / Rekeszsérv</a:t>
            </a:r>
          </a:p>
        </p:txBody>
      </p:sp>
      <p:pic>
        <p:nvPicPr>
          <p:cNvPr id="41987" name="Picture 6" descr="img_hernia_hiat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79613" y="4292600"/>
            <a:ext cx="5184775" cy="2306638"/>
          </a:xfrm>
        </p:spPr>
      </p:pic>
      <p:pic>
        <p:nvPicPr>
          <p:cNvPr id="41988" name="Picture 11" descr="hern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11863" y="1412875"/>
            <a:ext cx="2074862" cy="2663825"/>
          </a:xfrm>
        </p:spPr>
      </p:pic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2268538" y="4460875"/>
            <a:ext cx="1008062" cy="336550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>
                <a:solidFill>
                  <a:srgbClr val="000000"/>
                </a:solidFill>
              </a:rPr>
              <a:t>Normál</a:t>
            </a:r>
          </a:p>
        </p:txBody>
      </p:sp>
      <p:sp>
        <p:nvSpPr>
          <p:cNvPr id="41990" name="Text Box 16"/>
          <p:cNvSpPr txBox="1">
            <a:spLocks noChangeArrowheads="1"/>
          </p:cNvSpPr>
          <p:nvPr/>
        </p:nvSpPr>
        <p:spPr bwMode="auto">
          <a:xfrm>
            <a:off x="5508625" y="4381500"/>
            <a:ext cx="1657350" cy="703263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>
                <a:solidFill>
                  <a:srgbClr val="000000"/>
                </a:solidFill>
              </a:rPr>
              <a:t>Para-</a:t>
            </a:r>
          </a:p>
          <a:p>
            <a:pPr algn="ctr">
              <a:spcBef>
                <a:spcPct val="50000"/>
              </a:spcBef>
            </a:pPr>
            <a:r>
              <a:rPr lang="hu-HU" sz="1600" b="1">
                <a:solidFill>
                  <a:srgbClr val="000000"/>
                </a:solidFill>
              </a:rPr>
              <a:t>oesophagialis</a:t>
            </a:r>
          </a:p>
        </p:txBody>
      </p:sp>
      <p:sp>
        <p:nvSpPr>
          <p:cNvPr id="41991" name="Text Box 17"/>
          <p:cNvSpPr txBox="1">
            <a:spLocks noChangeArrowheads="1"/>
          </p:cNvSpPr>
          <p:nvPr/>
        </p:nvSpPr>
        <p:spPr bwMode="auto">
          <a:xfrm>
            <a:off x="3852863" y="4432300"/>
            <a:ext cx="1439862" cy="58102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>
                <a:solidFill>
                  <a:srgbClr val="000000"/>
                </a:solidFill>
              </a:rPr>
              <a:t>Csuszam-lásos</a:t>
            </a:r>
          </a:p>
        </p:txBody>
      </p:sp>
      <p:pic>
        <p:nvPicPr>
          <p:cNvPr id="41992" name="Picture 18" descr="gyomorrt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09675" y="1484313"/>
            <a:ext cx="2354263" cy="2636837"/>
          </a:xfrm>
        </p:spPr>
      </p:pic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2339975" y="3813175"/>
            <a:ext cx="1223963" cy="336550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/>
              <a:t>Normál </a:t>
            </a:r>
          </a:p>
        </p:txBody>
      </p:sp>
      <p:sp>
        <p:nvSpPr>
          <p:cNvPr id="41994" name="Text Box 21"/>
          <p:cNvSpPr txBox="1">
            <a:spLocks noChangeArrowheads="1"/>
          </p:cNvSpPr>
          <p:nvPr/>
        </p:nvSpPr>
        <p:spPr bwMode="auto">
          <a:xfrm>
            <a:off x="6877050" y="3716338"/>
            <a:ext cx="1223963" cy="336550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/>
              <a:t>rekeszsérv </a:t>
            </a:r>
          </a:p>
        </p:txBody>
      </p:sp>
      <p:sp>
        <p:nvSpPr>
          <p:cNvPr id="41995" name="Line 22"/>
          <p:cNvSpPr>
            <a:spLocks noChangeShapeType="1"/>
          </p:cNvSpPr>
          <p:nvPr/>
        </p:nvSpPr>
        <p:spPr bwMode="auto">
          <a:xfrm flipH="1" flipV="1">
            <a:off x="3492500" y="1557338"/>
            <a:ext cx="1079500" cy="935037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41996" name="Line 23"/>
          <p:cNvSpPr>
            <a:spLocks noChangeShapeType="1"/>
          </p:cNvSpPr>
          <p:nvPr/>
        </p:nvSpPr>
        <p:spPr bwMode="auto">
          <a:xfrm>
            <a:off x="5219700" y="2852738"/>
            <a:ext cx="1008063" cy="43180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53261" name="Text Box 24"/>
          <p:cNvSpPr txBox="1">
            <a:spLocks noChangeArrowheads="1"/>
          </p:cNvSpPr>
          <p:nvPr/>
        </p:nvSpPr>
        <p:spPr bwMode="auto">
          <a:xfrm>
            <a:off x="4284663" y="2492375"/>
            <a:ext cx="1223962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rekesz</a:t>
            </a:r>
          </a:p>
        </p:txBody>
      </p:sp>
    </p:spTree>
    <p:extLst>
      <p:ext uri="{BB962C8B-B14F-4D97-AF65-F5344CB8AC3E}">
        <p14:creationId xmlns:p14="http://schemas.microsoft.com/office/powerpoint/2010/main" val="17813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rekeszizom</a:t>
            </a: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tx2"/>
                </a:solidFill>
              </a:rPr>
              <a:t>Kupola alakú izmos - inas lemez</a:t>
            </a:r>
          </a:p>
          <a:p>
            <a:r>
              <a:rPr lang="hu-HU" dirty="0">
                <a:solidFill>
                  <a:schemeClr val="tx2"/>
                </a:solidFill>
              </a:rPr>
              <a:t>Elválasztja a has és mellüreget</a:t>
            </a:r>
          </a:p>
          <a:p>
            <a:r>
              <a:rPr lang="hu-HU" dirty="0">
                <a:solidFill>
                  <a:schemeClr val="tx2"/>
                </a:solidFill>
              </a:rPr>
              <a:t>Különböző nyomás a két oldalán</a:t>
            </a:r>
          </a:p>
          <a:p>
            <a:r>
              <a:rPr lang="hu-HU" dirty="0">
                <a:solidFill>
                  <a:schemeClr val="tx2"/>
                </a:solidFill>
              </a:rPr>
              <a:t>Izmos eredés:</a:t>
            </a:r>
          </a:p>
          <a:p>
            <a:pPr lvl="1"/>
            <a:r>
              <a:rPr lang="hu-HU" dirty="0">
                <a:solidFill>
                  <a:schemeClr val="tx2"/>
                </a:solidFill>
              </a:rPr>
              <a:t>apertura thoracis inferior</a:t>
            </a:r>
          </a:p>
          <a:p>
            <a:r>
              <a:rPr lang="hu-HU" dirty="0">
                <a:solidFill>
                  <a:schemeClr val="tx2"/>
                </a:solidFill>
              </a:rPr>
              <a:t>Inas tapadás:</a:t>
            </a:r>
          </a:p>
          <a:p>
            <a:pPr lvl="1"/>
            <a:r>
              <a:rPr lang="hu-HU" dirty="0">
                <a:solidFill>
                  <a:schemeClr val="tx2"/>
                </a:solidFill>
              </a:rPr>
              <a:t>centrum tendineum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1027"/>
          <p:cNvSpPr txBox="1">
            <a:spLocks noChangeArrowheads="1"/>
          </p:cNvSpPr>
          <p:nvPr/>
        </p:nvSpPr>
        <p:spPr bwMode="auto">
          <a:xfrm>
            <a:off x="3992563" y="2627313"/>
            <a:ext cx="47752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legfontosabb légzőizom</a:t>
            </a:r>
          </a:p>
        </p:txBody>
      </p:sp>
      <p:sp>
        <p:nvSpPr>
          <p:cNvPr id="17414" name="Oval 1030"/>
          <p:cNvSpPr>
            <a:spLocks noChangeArrowheads="1"/>
          </p:cNvSpPr>
          <p:nvPr/>
        </p:nvSpPr>
        <p:spPr bwMode="auto">
          <a:xfrm>
            <a:off x="1333500" y="1181100"/>
            <a:ext cx="4305300" cy="134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b="1">
                <a:latin typeface="Arial" charset="0"/>
              </a:rPr>
              <a:t>Válaszfal a mellüreg</a:t>
            </a:r>
          </a:p>
          <a:p>
            <a:pPr algn="ctr"/>
            <a:r>
              <a:rPr lang="hu-HU" b="1">
                <a:latin typeface="Arial" charset="0"/>
              </a:rPr>
              <a:t>és a hasüreg között</a:t>
            </a:r>
          </a:p>
        </p:txBody>
      </p:sp>
      <p:sp>
        <p:nvSpPr>
          <p:cNvPr id="17415" name="AutoShape 1031"/>
          <p:cNvSpPr>
            <a:spLocks noChangeArrowheads="1"/>
          </p:cNvSpPr>
          <p:nvPr/>
        </p:nvSpPr>
        <p:spPr bwMode="auto">
          <a:xfrm>
            <a:off x="508000" y="3111500"/>
            <a:ext cx="6769100" cy="16256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Erek és idegek haladnak át rajta </a:t>
            </a:r>
          </a:p>
          <a:p>
            <a:pPr algn="ctr"/>
            <a:endParaRPr lang="hu-HU"/>
          </a:p>
        </p:txBody>
      </p:sp>
      <p:sp>
        <p:nvSpPr>
          <p:cNvPr id="17416" name="AutoShape 1032"/>
          <p:cNvSpPr>
            <a:spLocks noChangeArrowheads="1"/>
          </p:cNvSpPr>
          <p:nvPr/>
        </p:nvSpPr>
        <p:spPr bwMode="auto">
          <a:xfrm>
            <a:off x="3378200" y="5003800"/>
            <a:ext cx="5410200" cy="1612900"/>
          </a:xfrm>
          <a:prstGeom prst="cloudCallout">
            <a:avLst>
              <a:gd name="adj1" fmla="val -65815"/>
              <a:gd name="adj2" fmla="val 23523"/>
            </a:avLst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hasprés fontos izma</a:t>
            </a:r>
          </a:p>
          <a:p>
            <a:pPr algn="ctr"/>
            <a:endParaRPr lang="hu-HU"/>
          </a:p>
        </p:txBody>
      </p:sp>
      <p:sp>
        <p:nvSpPr>
          <p:cNvPr id="17417" name="Text Box 1033"/>
          <p:cNvSpPr txBox="1">
            <a:spLocks noChangeArrowheads="1"/>
          </p:cNvSpPr>
          <p:nvPr/>
        </p:nvSpPr>
        <p:spPr bwMode="auto">
          <a:xfrm>
            <a:off x="5969000" y="965200"/>
            <a:ext cx="2755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660066"/>
                </a:solidFill>
              </a:rPr>
              <a:t>diaphrassein = elválaszt (görög)</a:t>
            </a:r>
          </a:p>
        </p:txBody>
      </p:sp>
      <p:sp>
        <p:nvSpPr>
          <p:cNvPr id="17418" name="Text Box 1034"/>
          <p:cNvSpPr txBox="1">
            <a:spLocks noChangeArrowheads="1"/>
          </p:cNvSpPr>
          <p:nvPr/>
        </p:nvSpPr>
        <p:spPr bwMode="auto">
          <a:xfrm>
            <a:off x="1246188" y="506413"/>
            <a:ext cx="666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Diaphragma</a:t>
            </a:r>
          </a:p>
        </p:txBody>
      </p:sp>
    </p:spTree>
    <p:extLst>
      <p:ext uri="{BB962C8B-B14F-4D97-AF65-F5344CB8AC3E}">
        <p14:creationId xmlns:p14="http://schemas.microsoft.com/office/powerpoint/2010/main" val="27154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  <p:bldP spid="17414" grpId="0" animBg="1"/>
      <p:bldP spid="17415" grpId="0" animBg="1"/>
      <p:bldP spid="17416" grpId="0" animBg="1"/>
      <p:bldP spid="174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3400" y="177800"/>
            <a:ext cx="6134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FOGAK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03299"/>
            <a:ext cx="7073900" cy="58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77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5"/>
          <a:stretch>
            <a:fillRect/>
          </a:stretch>
        </p:blipFill>
        <p:spPr bwMode="auto">
          <a:xfrm>
            <a:off x="120650" y="1917700"/>
            <a:ext cx="8424863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0" y="190500"/>
            <a:ext cx="8064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/>
                <a:cs typeface="Arial"/>
              </a:rPr>
              <a:t>Légzés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 smtClean="0">
                <a:latin typeface="Arial"/>
                <a:cs typeface="Arial"/>
              </a:rPr>
              <a:t>hatására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 smtClean="0">
                <a:latin typeface="Arial"/>
                <a:cs typeface="Arial"/>
              </a:rPr>
              <a:t>változik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755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C:\oktatás\törzs\diaphragma1a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193800"/>
            <a:ext cx="3810000" cy="4410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oktatás\törzs\Heart4.wm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662113"/>
            <a:ext cx="1592263" cy="230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800100" y="3368675"/>
            <a:ext cx="227488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Costa 5.</a:t>
            </a:r>
          </a:p>
          <a:p>
            <a:pPr algn="ctr"/>
            <a:r>
              <a:rPr lang="hu-HU" sz="1600" b="1">
                <a:latin typeface="Arial" charset="0"/>
              </a:rPr>
              <a:t>(jobb kupola)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464300" y="3403600"/>
            <a:ext cx="195103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Spatium intercostale 5. (bal kupola)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070600" y="2452688"/>
            <a:ext cx="14795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sz="1600" b="1">
                <a:latin typeface="Arial" charset="0"/>
              </a:rPr>
              <a:t>„szívnyereg</a:t>
            </a:r>
            <a:r>
              <a:rPr lang="ja-JP" altLang="hu-HU" sz="1600" b="1">
                <a:latin typeface="Arial"/>
              </a:rPr>
              <a:t>”</a:t>
            </a:r>
            <a:endParaRPr lang="hu-HU" sz="1600" b="1">
              <a:latin typeface="Arial" charset="0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2701925" y="3629025"/>
            <a:ext cx="7143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H="1">
            <a:off x="5865813" y="3838575"/>
            <a:ext cx="7905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H="1">
            <a:off x="4940300" y="2722563"/>
            <a:ext cx="1162050" cy="120015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3186113" y="5649913"/>
            <a:ext cx="2527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 i="1">
                <a:latin typeface="Arial" charset="0"/>
              </a:rPr>
              <a:t>Has (Cavum abdominale, Abdomen)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1538288" y="1504950"/>
            <a:ext cx="2235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 i="1">
                <a:latin typeface="Arial" charset="0"/>
              </a:rPr>
              <a:t>Mellkas (Cavum thoracicum, Thorax)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1246188" y="506413"/>
            <a:ext cx="6667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Izmos-ínas válaszfal a mellüreg és a hasüreg között</a:t>
            </a:r>
          </a:p>
        </p:txBody>
      </p:sp>
    </p:spTree>
    <p:extLst>
      <p:ext uri="{BB962C8B-B14F-4D97-AF65-F5344CB8AC3E}">
        <p14:creationId xmlns:p14="http://schemas.microsoft.com/office/powerpoint/2010/main" val="23692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1028" descr="C:\oktatás\törzs\diaphragma1a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193800"/>
            <a:ext cx="3810000" cy="4410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Freeform 1029"/>
          <p:cNvSpPr>
            <a:spLocks/>
          </p:cNvSpPr>
          <p:nvPr/>
        </p:nvSpPr>
        <p:spPr bwMode="auto">
          <a:xfrm>
            <a:off x="3790950" y="3600450"/>
            <a:ext cx="2057400" cy="274638"/>
          </a:xfrm>
          <a:custGeom>
            <a:avLst/>
            <a:gdLst>
              <a:gd name="T0" fmla="*/ 0 w 1296"/>
              <a:gd name="T1" fmla="*/ 4 h 173"/>
              <a:gd name="T2" fmla="*/ 68 w 1296"/>
              <a:gd name="T3" fmla="*/ 4 h 173"/>
              <a:gd name="T4" fmla="*/ 132 w 1296"/>
              <a:gd name="T5" fmla="*/ 28 h 173"/>
              <a:gd name="T6" fmla="*/ 200 w 1296"/>
              <a:gd name="T7" fmla="*/ 48 h 173"/>
              <a:gd name="T8" fmla="*/ 288 w 1296"/>
              <a:gd name="T9" fmla="*/ 72 h 173"/>
              <a:gd name="T10" fmla="*/ 392 w 1296"/>
              <a:gd name="T11" fmla="*/ 104 h 173"/>
              <a:gd name="T12" fmla="*/ 468 w 1296"/>
              <a:gd name="T13" fmla="*/ 120 h 173"/>
              <a:gd name="T14" fmla="*/ 532 w 1296"/>
              <a:gd name="T15" fmla="*/ 128 h 173"/>
              <a:gd name="T16" fmla="*/ 584 w 1296"/>
              <a:gd name="T17" fmla="*/ 140 h 173"/>
              <a:gd name="T18" fmla="*/ 672 w 1296"/>
              <a:gd name="T19" fmla="*/ 156 h 173"/>
              <a:gd name="T20" fmla="*/ 744 w 1296"/>
              <a:gd name="T21" fmla="*/ 164 h 173"/>
              <a:gd name="T22" fmla="*/ 808 w 1296"/>
              <a:gd name="T23" fmla="*/ 168 h 173"/>
              <a:gd name="T24" fmla="*/ 880 w 1296"/>
              <a:gd name="T25" fmla="*/ 172 h 173"/>
              <a:gd name="T26" fmla="*/ 940 w 1296"/>
              <a:gd name="T27" fmla="*/ 172 h 173"/>
              <a:gd name="T28" fmla="*/ 1008 w 1296"/>
              <a:gd name="T29" fmla="*/ 164 h 173"/>
              <a:gd name="T30" fmla="*/ 1068 w 1296"/>
              <a:gd name="T31" fmla="*/ 164 h 173"/>
              <a:gd name="T32" fmla="*/ 1136 w 1296"/>
              <a:gd name="T33" fmla="*/ 136 h 173"/>
              <a:gd name="T34" fmla="*/ 1192 w 1296"/>
              <a:gd name="T35" fmla="*/ 136 h 173"/>
              <a:gd name="T36" fmla="*/ 1256 w 1296"/>
              <a:gd name="T37" fmla="*/ 144 h 173"/>
              <a:gd name="T38" fmla="*/ 1296 w 1296"/>
              <a:gd name="T39" fmla="*/ 156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96" h="173">
                <a:moveTo>
                  <a:pt x="0" y="4"/>
                </a:moveTo>
                <a:cubicBezTo>
                  <a:pt x="23" y="2"/>
                  <a:pt x="46" y="0"/>
                  <a:pt x="68" y="4"/>
                </a:cubicBezTo>
                <a:cubicBezTo>
                  <a:pt x="90" y="8"/>
                  <a:pt x="110" y="21"/>
                  <a:pt x="132" y="28"/>
                </a:cubicBezTo>
                <a:cubicBezTo>
                  <a:pt x="154" y="35"/>
                  <a:pt x="174" y="41"/>
                  <a:pt x="200" y="48"/>
                </a:cubicBezTo>
                <a:cubicBezTo>
                  <a:pt x="226" y="55"/>
                  <a:pt x="256" y="63"/>
                  <a:pt x="288" y="72"/>
                </a:cubicBezTo>
                <a:cubicBezTo>
                  <a:pt x="320" y="81"/>
                  <a:pt x="362" y="96"/>
                  <a:pt x="392" y="104"/>
                </a:cubicBezTo>
                <a:cubicBezTo>
                  <a:pt x="422" y="112"/>
                  <a:pt x="445" y="116"/>
                  <a:pt x="468" y="120"/>
                </a:cubicBezTo>
                <a:cubicBezTo>
                  <a:pt x="491" y="124"/>
                  <a:pt x="513" y="125"/>
                  <a:pt x="532" y="128"/>
                </a:cubicBezTo>
                <a:cubicBezTo>
                  <a:pt x="551" y="131"/>
                  <a:pt x="561" y="135"/>
                  <a:pt x="584" y="140"/>
                </a:cubicBezTo>
                <a:cubicBezTo>
                  <a:pt x="607" y="145"/>
                  <a:pt x="645" y="152"/>
                  <a:pt x="672" y="156"/>
                </a:cubicBezTo>
                <a:cubicBezTo>
                  <a:pt x="699" y="160"/>
                  <a:pt x="721" y="162"/>
                  <a:pt x="744" y="164"/>
                </a:cubicBezTo>
                <a:cubicBezTo>
                  <a:pt x="767" y="166"/>
                  <a:pt x="785" y="167"/>
                  <a:pt x="808" y="168"/>
                </a:cubicBezTo>
                <a:cubicBezTo>
                  <a:pt x="831" y="169"/>
                  <a:pt x="858" y="171"/>
                  <a:pt x="880" y="172"/>
                </a:cubicBezTo>
                <a:cubicBezTo>
                  <a:pt x="902" y="173"/>
                  <a:pt x="919" y="173"/>
                  <a:pt x="940" y="172"/>
                </a:cubicBezTo>
                <a:cubicBezTo>
                  <a:pt x="961" y="171"/>
                  <a:pt x="987" y="165"/>
                  <a:pt x="1008" y="164"/>
                </a:cubicBezTo>
                <a:cubicBezTo>
                  <a:pt x="1029" y="163"/>
                  <a:pt x="1047" y="169"/>
                  <a:pt x="1068" y="164"/>
                </a:cubicBezTo>
                <a:cubicBezTo>
                  <a:pt x="1089" y="159"/>
                  <a:pt x="1115" y="141"/>
                  <a:pt x="1136" y="136"/>
                </a:cubicBezTo>
                <a:cubicBezTo>
                  <a:pt x="1157" y="131"/>
                  <a:pt x="1172" y="135"/>
                  <a:pt x="1192" y="136"/>
                </a:cubicBezTo>
                <a:cubicBezTo>
                  <a:pt x="1212" y="137"/>
                  <a:pt x="1239" y="141"/>
                  <a:pt x="1256" y="144"/>
                </a:cubicBezTo>
                <a:cubicBezTo>
                  <a:pt x="1273" y="147"/>
                  <a:pt x="1291" y="155"/>
                  <a:pt x="1296" y="15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1030"/>
          <p:cNvSpPr txBox="1">
            <a:spLocks noChangeArrowheads="1"/>
          </p:cNvSpPr>
          <p:nvPr/>
        </p:nvSpPr>
        <p:spPr bwMode="auto">
          <a:xfrm>
            <a:off x="5245100" y="2262188"/>
            <a:ext cx="1466850" cy="5778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Centrum tendineum</a:t>
            </a:r>
          </a:p>
        </p:txBody>
      </p:sp>
      <p:sp>
        <p:nvSpPr>
          <p:cNvPr id="29703" name="Text Box 1031"/>
          <p:cNvSpPr txBox="1">
            <a:spLocks noChangeArrowheads="1"/>
          </p:cNvSpPr>
          <p:nvPr/>
        </p:nvSpPr>
        <p:spPr bwMode="auto">
          <a:xfrm>
            <a:off x="6807200" y="4370388"/>
            <a:ext cx="164465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Pars costalis</a:t>
            </a:r>
          </a:p>
        </p:txBody>
      </p:sp>
      <p:sp>
        <p:nvSpPr>
          <p:cNvPr id="29704" name="Text Box 1032"/>
          <p:cNvSpPr txBox="1">
            <a:spLocks noChangeArrowheads="1"/>
          </p:cNvSpPr>
          <p:nvPr/>
        </p:nvSpPr>
        <p:spPr bwMode="auto">
          <a:xfrm>
            <a:off x="749300" y="3519488"/>
            <a:ext cx="164465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Pars costalis</a:t>
            </a:r>
          </a:p>
        </p:txBody>
      </p:sp>
      <p:sp>
        <p:nvSpPr>
          <p:cNvPr id="29705" name="Line 1033"/>
          <p:cNvSpPr>
            <a:spLocks noChangeShapeType="1"/>
          </p:cNvSpPr>
          <p:nvPr/>
        </p:nvSpPr>
        <p:spPr bwMode="auto">
          <a:xfrm>
            <a:off x="2235200" y="3708400"/>
            <a:ext cx="7112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34"/>
          <p:cNvSpPr>
            <a:spLocks noChangeShapeType="1"/>
          </p:cNvSpPr>
          <p:nvPr/>
        </p:nvSpPr>
        <p:spPr bwMode="auto">
          <a:xfrm flipH="1" flipV="1">
            <a:off x="6324600" y="4470400"/>
            <a:ext cx="635000" cy="6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035"/>
          <p:cNvSpPr>
            <a:spLocks noChangeShapeType="1"/>
          </p:cNvSpPr>
          <p:nvPr/>
        </p:nvSpPr>
        <p:spPr bwMode="auto">
          <a:xfrm flipH="1">
            <a:off x="4953000" y="2819400"/>
            <a:ext cx="10033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Text Box 1039"/>
          <p:cNvSpPr txBox="1">
            <a:spLocks noChangeArrowheads="1"/>
          </p:cNvSpPr>
          <p:nvPr/>
        </p:nvSpPr>
        <p:spPr bwMode="auto">
          <a:xfrm>
            <a:off x="1385888" y="531813"/>
            <a:ext cx="6667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Izmos-ínas válaszfal a mellüreg és a hasüreg között</a:t>
            </a:r>
          </a:p>
        </p:txBody>
      </p:sp>
      <p:sp>
        <p:nvSpPr>
          <p:cNvPr id="29712" name="Text Box 1040"/>
          <p:cNvSpPr txBox="1">
            <a:spLocks noChangeArrowheads="1"/>
          </p:cNvSpPr>
          <p:nvPr/>
        </p:nvSpPr>
        <p:spPr bwMode="auto">
          <a:xfrm>
            <a:off x="3186113" y="5649913"/>
            <a:ext cx="2527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 i="1">
                <a:latin typeface="Arial" charset="0"/>
              </a:rPr>
              <a:t>Has (Cavum abdominale, Abdomen)</a:t>
            </a:r>
          </a:p>
        </p:txBody>
      </p:sp>
      <p:sp>
        <p:nvSpPr>
          <p:cNvPr id="29713" name="Text Box 1041"/>
          <p:cNvSpPr txBox="1">
            <a:spLocks noChangeArrowheads="1"/>
          </p:cNvSpPr>
          <p:nvPr/>
        </p:nvSpPr>
        <p:spPr bwMode="auto">
          <a:xfrm>
            <a:off x="1538288" y="1504950"/>
            <a:ext cx="2235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 i="1">
                <a:latin typeface="Arial" charset="0"/>
              </a:rPr>
              <a:t>Mellkas (Cavum thoracicum, Thorax)</a:t>
            </a:r>
          </a:p>
        </p:txBody>
      </p:sp>
    </p:spTree>
    <p:extLst>
      <p:ext uri="{BB962C8B-B14F-4D97-AF65-F5344CB8AC3E}">
        <p14:creationId xmlns:p14="http://schemas.microsoft.com/office/powerpoint/2010/main" val="25416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327400" y="2641600"/>
            <a:ext cx="54610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Septum transversum (kötőszövet)</a:t>
            </a: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3136900" y="4864100"/>
            <a:ext cx="5575300" cy="180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b="1">
                <a:latin typeface="Arial" charset="0"/>
              </a:rPr>
              <a:t>Központi része háromlevelű</a:t>
            </a:r>
          </a:p>
          <a:p>
            <a:pPr algn="ctr"/>
            <a:r>
              <a:rPr lang="hu-HU" b="1">
                <a:latin typeface="Arial" charset="0"/>
              </a:rPr>
              <a:t>lóhere-alakú kötőszövetes lemez</a:t>
            </a:r>
          </a:p>
          <a:p>
            <a:pPr algn="ctr"/>
            <a:r>
              <a:rPr lang="hu-HU" b="1">
                <a:latin typeface="Arial" charset="0"/>
              </a:rPr>
              <a:t> (centrum tendineum)</a:t>
            </a:r>
          </a:p>
        </p:txBody>
      </p:sp>
      <p:grpSp>
        <p:nvGrpSpPr>
          <p:cNvPr id="28682" name="Group 10"/>
          <p:cNvGrpSpPr>
            <a:grpSpLocks/>
          </p:cNvGrpSpPr>
          <p:nvPr/>
        </p:nvGrpSpPr>
        <p:grpSpPr bwMode="auto">
          <a:xfrm>
            <a:off x="787400" y="609600"/>
            <a:ext cx="4800600" cy="1938338"/>
            <a:chOff x="1016" y="1752"/>
            <a:chExt cx="3024" cy="928"/>
          </a:xfrm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1016" y="1752"/>
              <a:ext cx="3024" cy="928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6" name="Text Box 4"/>
            <p:cNvSpPr txBox="1">
              <a:spLocks noChangeArrowheads="1"/>
            </p:cNvSpPr>
            <p:nvPr/>
          </p:nvSpPr>
          <p:spPr bwMode="auto">
            <a:xfrm>
              <a:off x="1232" y="1952"/>
              <a:ext cx="2624" cy="568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>
                  <a:latin typeface="Arial" charset="0"/>
                </a:rPr>
                <a:t>4-5 mm vastag harántcsíkolt izomlemez (nyaki szomiták)</a:t>
              </a:r>
            </a:p>
          </p:txBody>
        </p:sp>
      </p:grpSp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812800" y="3263900"/>
            <a:ext cx="5892800" cy="1511300"/>
          </a:xfrm>
          <a:prstGeom prst="cloudCallout">
            <a:avLst>
              <a:gd name="adj1" fmla="val -40949"/>
              <a:gd name="adj2" fmla="val 5420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b="1">
              <a:latin typeface="Arial" charset="0"/>
            </a:endParaRPr>
          </a:p>
          <a:p>
            <a:pPr algn="ctr"/>
            <a:r>
              <a:rPr lang="hu-HU" b="1">
                <a:latin typeface="Arial" charset="0"/>
              </a:rPr>
              <a:t>Beidegzés: nervus phrenicus</a:t>
            </a:r>
          </a:p>
          <a:p>
            <a:pPr algn="ctr"/>
            <a:r>
              <a:rPr lang="hu-HU" b="1">
                <a:latin typeface="Arial" charset="0"/>
              </a:rPr>
              <a:t> (plexus cervicalis, </a:t>
            </a:r>
            <a:r>
              <a:rPr lang="hu-HU" sz="2000" b="1">
                <a:latin typeface="Arial" charset="0"/>
              </a:rPr>
              <a:t>C3</a:t>
            </a:r>
            <a:r>
              <a:rPr lang="hu-HU" b="1">
                <a:latin typeface="Arial" charset="0"/>
              </a:rPr>
              <a:t>-</a:t>
            </a:r>
            <a:r>
              <a:rPr lang="hu-HU" sz="2800" b="1">
                <a:solidFill>
                  <a:srgbClr val="FF3300"/>
                </a:solidFill>
                <a:latin typeface="Arial" charset="0"/>
              </a:rPr>
              <a:t>C4</a:t>
            </a:r>
            <a:r>
              <a:rPr lang="hu-HU" b="1">
                <a:latin typeface="Arial" charset="0"/>
              </a:rPr>
              <a:t>-</a:t>
            </a:r>
            <a:r>
              <a:rPr lang="hu-HU" sz="2000" b="1">
                <a:latin typeface="Arial" charset="0"/>
              </a:rPr>
              <a:t>C5</a:t>
            </a:r>
            <a:r>
              <a:rPr lang="hu-HU" b="1">
                <a:latin typeface="Arial" charset="0"/>
              </a:rPr>
              <a:t>)</a:t>
            </a:r>
            <a:endParaRPr lang="hu-HU"/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1360488" y="163513"/>
            <a:ext cx="666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Diaphragma</a:t>
            </a:r>
          </a:p>
        </p:txBody>
      </p:sp>
    </p:spTree>
    <p:extLst>
      <p:ext uri="{BB962C8B-B14F-4D97-AF65-F5344CB8AC3E}">
        <p14:creationId xmlns:p14="http://schemas.microsoft.com/office/powerpoint/2010/main" val="173294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  <p:bldP spid="28680" grpId="0" animBg="1"/>
      <p:bldP spid="2868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oktatás\törzs\diaphragma_oben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1047750"/>
            <a:ext cx="4692650" cy="5218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76363" y="341313"/>
            <a:ext cx="666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rekesz felülnézetben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705600" y="4357688"/>
            <a:ext cx="1314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Szívburok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521200" y="6224588"/>
            <a:ext cx="984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Gyomor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460500" y="1093788"/>
            <a:ext cx="16065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Vena cava inf.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835400" y="928688"/>
            <a:ext cx="1441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Nyelőcső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654800" y="4014788"/>
            <a:ext cx="22161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Centrum tendineum</a:t>
            </a: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2997200" y="1308100"/>
            <a:ext cx="952500" cy="15621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 flipV="1">
            <a:off x="4519613" y="3665538"/>
            <a:ext cx="2160587" cy="842962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H="1" flipV="1">
            <a:off x="5283200" y="3594100"/>
            <a:ext cx="1422400" cy="5334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H="1" flipV="1">
            <a:off x="4229100" y="5359400"/>
            <a:ext cx="546100" cy="8763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854200" y="5678488"/>
            <a:ext cx="984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Máj</a:t>
            </a: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V="1">
            <a:off x="2565400" y="4597400"/>
            <a:ext cx="508000" cy="10541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4933950" y="1152525"/>
            <a:ext cx="1949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Aorta thoracica</a:t>
            </a: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4287838" y="1236663"/>
            <a:ext cx="209550" cy="3048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H="1">
            <a:off x="4759325" y="1308100"/>
            <a:ext cx="193675" cy="338138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6410325" y="4667250"/>
            <a:ext cx="16573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Pars costalis</a:t>
            </a: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5710238" y="4398963"/>
            <a:ext cx="760412" cy="433387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H="1" flipV="1">
            <a:off x="5043488" y="4775200"/>
            <a:ext cx="1417637" cy="61913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6243638" y="5105400"/>
            <a:ext cx="16573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Széles hasizmok</a:t>
            </a:r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5753100" y="5584825"/>
            <a:ext cx="665163" cy="33338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flipH="1">
            <a:off x="5910263" y="5256213"/>
            <a:ext cx="665162" cy="23812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48" name="Picture 24" descr="C:\oktatás\Törzs\cd\Trefoil.wm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07975"/>
            <a:ext cx="1247775" cy="1466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3242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oktatás\törzs\diaphragma_oben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1047750"/>
            <a:ext cx="4692650" cy="5218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76363" y="341313"/>
            <a:ext cx="666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rekesz felülnézetben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705600" y="4357688"/>
            <a:ext cx="1314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Szívburok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521200" y="6224588"/>
            <a:ext cx="984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Gyomor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460500" y="1093788"/>
            <a:ext cx="16065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Vena cava inf.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835400" y="928688"/>
            <a:ext cx="1441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Nyelőcső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654800" y="4014788"/>
            <a:ext cx="22161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Centrum tendineum</a:t>
            </a: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2997200" y="1308100"/>
            <a:ext cx="952500" cy="15621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 flipV="1">
            <a:off x="4519613" y="3665538"/>
            <a:ext cx="2160587" cy="842962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H="1" flipV="1">
            <a:off x="5283200" y="3594100"/>
            <a:ext cx="1422400" cy="5334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H="1" flipV="1">
            <a:off x="4229100" y="5359400"/>
            <a:ext cx="546100" cy="8763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854200" y="5678488"/>
            <a:ext cx="984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Máj</a:t>
            </a: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V="1">
            <a:off x="2565400" y="4597400"/>
            <a:ext cx="508000" cy="10541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4933950" y="1152525"/>
            <a:ext cx="1949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Aorta thoracica</a:t>
            </a: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4287838" y="1236663"/>
            <a:ext cx="209550" cy="3048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H="1">
            <a:off x="4759325" y="1308100"/>
            <a:ext cx="193675" cy="338138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6410325" y="4667250"/>
            <a:ext cx="16573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Pars costalis</a:t>
            </a: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5710238" y="4398963"/>
            <a:ext cx="760412" cy="433387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H="1" flipV="1">
            <a:off x="5043488" y="4775200"/>
            <a:ext cx="1417637" cy="61913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6243638" y="5105400"/>
            <a:ext cx="16573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Széles hasizmok</a:t>
            </a:r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5753100" y="5584825"/>
            <a:ext cx="665163" cy="33338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flipH="1">
            <a:off x="5910263" y="5256213"/>
            <a:ext cx="665162" cy="23812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48" name="Picture 24" descr="C:\oktatás\Törzs\cd\Trefoil.wm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07975"/>
            <a:ext cx="1247775" cy="1466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276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389063" y="506413"/>
            <a:ext cx="6667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>
                <a:latin typeface="Arial" charset="0"/>
              </a:rPr>
              <a:t>Csuklás (singultus)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350963" y="1585913"/>
            <a:ext cx="6667500" cy="8223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csuklás a rekeszizom akaratlan, görcsös összehúzódása.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350963" y="3249613"/>
            <a:ext cx="6667500" cy="82232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csuklást okozhatja a nervus phrenicus kóros állapot miatt bekövetkező izgalma.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350963" y="4900613"/>
            <a:ext cx="6667500" cy="1187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Ok: a nyaki szakasz (plexus cervicalis) vagy a mellkasi szakasz (mellhártya és szívburok között) megbetegedése.</a:t>
            </a:r>
          </a:p>
        </p:txBody>
      </p:sp>
    </p:spTree>
    <p:extLst>
      <p:ext uri="{BB962C8B-B14F-4D97-AF65-F5344CB8AC3E}">
        <p14:creationId xmlns:p14="http://schemas.microsoft.com/office/powerpoint/2010/main" val="3034766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203200"/>
            <a:ext cx="883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VÉKONYBÉL: Duodenum, Jejunum, Ileum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825500"/>
            <a:ext cx="3263900" cy="598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00" y="1092200"/>
            <a:ext cx="58674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Emésztés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folytatása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befejezése</a:t>
            </a:r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Táplálék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felszívása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6-7m </a:t>
            </a:r>
            <a:r>
              <a:rPr lang="en-US" dirty="0" err="1" smtClean="0">
                <a:latin typeface="Arial"/>
                <a:cs typeface="Arial"/>
              </a:rPr>
              <a:t>hosszú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Bélbolyhok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rezorpciós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feladat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Mikroboholy</a:t>
            </a:r>
            <a:r>
              <a:rPr lang="en-US" dirty="0" smtClean="0">
                <a:latin typeface="Arial"/>
                <a:cs typeface="Arial"/>
              </a:rPr>
              <a:t>-, </a:t>
            </a:r>
            <a:r>
              <a:rPr lang="en-US" dirty="0" err="1" smtClean="0">
                <a:latin typeface="Arial"/>
                <a:cs typeface="Arial"/>
              </a:rPr>
              <a:t>vagy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kefeszegély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Kehelysejtek</a:t>
            </a:r>
            <a:r>
              <a:rPr lang="en-US" dirty="0" smtClean="0">
                <a:latin typeface="Arial"/>
                <a:cs typeface="Arial"/>
              </a:rPr>
              <a:t> – </a:t>
            </a:r>
            <a:r>
              <a:rPr lang="en-US" dirty="0" err="1" smtClean="0">
                <a:latin typeface="Arial"/>
                <a:cs typeface="Arial"/>
              </a:rPr>
              <a:t>mucin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termelés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Lieberkühn-krypták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vékonybél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csöves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mirigyei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Kryptákban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Paneth-sejtek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antibakteriális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lizozim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termelés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baktériumflóra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szabályozása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Enteroendokrin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sejtek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150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09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026" descr="C:\oktatás\darm\duodenum1.bmp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120900" y="1624013"/>
            <a:ext cx="551497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1027"/>
          <p:cNvSpPr txBox="1">
            <a:spLocks noChangeArrowheads="1"/>
          </p:cNvSpPr>
          <p:nvPr/>
        </p:nvSpPr>
        <p:spPr bwMode="auto">
          <a:xfrm>
            <a:off x="3067050" y="1670050"/>
            <a:ext cx="247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 Narrow" pitchFamily="34" charset="0"/>
              </a:rPr>
              <a:t>Ductus hepaticus sin.</a:t>
            </a:r>
          </a:p>
        </p:txBody>
      </p:sp>
      <p:sp>
        <p:nvSpPr>
          <p:cNvPr id="63492" name="Text Box 1028"/>
          <p:cNvSpPr txBox="1">
            <a:spLocks noChangeArrowheads="1"/>
          </p:cNvSpPr>
          <p:nvPr/>
        </p:nvSpPr>
        <p:spPr bwMode="auto">
          <a:xfrm>
            <a:off x="211138" y="1671638"/>
            <a:ext cx="275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Ductus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hepaticus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dexter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48133" name="Text Box 1029"/>
          <p:cNvSpPr txBox="1">
            <a:spLocks noChangeArrowheads="1"/>
          </p:cNvSpPr>
          <p:nvPr/>
        </p:nvSpPr>
        <p:spPr bwMode="auto">
          <a:xfrm>
            <a:off x="3246438" y="2141538"/>
            <a:ext cx="2749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 Narrow" pitchFamily="34" charset="0"/>
              </a:rPr>
              <a:t>Ductus hepaticus comm.</a:t>
            </a:r>
          </a:p>
        </p:txBody>
      </p:sp>
      <p:sp>
        <p:nvSpPr>
          <p:cNvPr id="63494" name="Text Box 1030"/>
          <p:cNvSpPr txBox="1">
            <a:spLocks noChangeArrowheads="1"/>
          </p:cNvSpPr>
          <p:nvPr/>
        </p:nvSpPr>
        <p:spPr bwMode="auto">
          <a:xfrm>
            <a:off x="773113" y="2411413"/>
            <a:ext cx="2078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Ductus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cysticus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63495" name="Text Box 1031"/>
          <p:cNvSpPr txBox="1">
            <a:spLocks noChangeArrowheads="1"/>
          </p:cNvSpPr>
          <p:nvPr/>
        </p:nvSpPr>
        <p:spPr bwMode="auto">
          <a:xfrm>
            <a:off x="739775" y="3717925"/>
            <a:ext cx="173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Vesica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fellea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63496" name="Text Box 1032"/>
          <p:cNvSpPr txBox="1">
            <a:spLocks noChangeArrowheads="1"/>
          </p:cNvSpPr>
          <p:nvPr/>
        </p:nvSpPr>
        <p:spPr bwMode="auto">
          <a:xfrm>
            <a:off x="422275" y="4200525"/>
            <a:ext cx="247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Ductus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choledochus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48137" name="Text Box 1033"/>
          <p:cNvSpPr txBox="1">
            <a:spLocks noChangeArrowheads="1"/>
          </p:cNvSpPr>
          <p:nvPr/>
        </p:nvSpPr>
        <p:spPr bwMode="auto">
          <a:xfrm>
            <a:off x="704850" y="5376863"/>
            <a:ext cx="2478088" cy="39687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000000"/>
                </a:solidFill>
                <a:latin typeface="Arial Narrow" pitchFamily="34" charset="0"/>
              </a:rPr>
              <a:t>Papilla duodeni major</a:t>
            </a:r>
          </a:p>
        </p:txBody>
      </p:sp>
      <p:sp>
        <p:nvSpPr>
          <p:cNvPr id="48138" name="Text Box 1034"/>
          <p:cNvSpPr txBox="1">
            <a:spLocks noChangeArrowheads="1"/>
          </p:cNvSpPr>
          <p:nvPr/>
        </p:nvSpPr>
        <p:spPr bwMode="auto">
          <a:xfrm>
            <a:off x="549275" y="4646613"/>
            <a:ext cx="2478088" cy="396875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000000"/>
                </a:solidFill>
                <a:latin typeface="Arial Narrow" pitchFamily="34" charset="0"/>
              </a:rPr>
              <a:t>Papilla duodeni minor</a:t>
            </a:r>
          </a:p>
        </p:txBody>
      </p:sp>
      <p:sp>
        <p:nvSpPr>
          <p:cNvPr id="48139" name="Text Box 1035"/>
          <p:cNvSpPr txBox="1">
            <a:spLocks noChangeArrowheads="1"/>
          </p:cNvSpPr>
          <p:nvPr/>
        </p:nvSpPr>
        <p:spPr bwMode="auto">
          <a:xfrm>
            <a:off x="6407150" y="3541713"/>
            <a:ext cx="2478088" cy="701675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000000"/>
                </a:solidFill>
                <a:latin typeface="Arial Narrow" pitchFamily="34" charset="0"/>
              </a:rPr>
              <a:t>Ductus pancreaticus minor</a:t>
            </a:r>
          </a:p>
        </p:txBody>
      </p:sp>
      <p:sp>
        <p:nvSpPr>
          <p:cNvPr id="48140" name="Text Box 1036"/>
          <p:cNvSpPr txBox="1">
            <a:spLocks noChangeArrowheads="1"/>
          </p:cNvSpPr>
          <p:nvPr/>
        </p:nvSpPr>
        <p:spPr bwMode="auto">
          <a:xfrm>
            <a:off x="6323013" y="4587875"/>
            <a:ext cx="2478087" cy="70167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000000"/>
                </a:solidFill>
                <a:latin typeface="Arial Narrow" pitchFamily="34" charset="0"/>
              </a:rPr>
              <a:t>Ductus pancreaticus major</a:t>
            </a:r>
          </a:p>
        </p:txBody>
      </p:sp>
      <p:sp>
        <p:nvSpPr>
          <p:cNvPr id="48141" name="Line 1037"/>
          <p:cNvSpPr>
            <a:spLocks noChangeShapeType="1"/>
          </p:cNvSpPr>
          <p:nvPr/>
        </p:nvSpPr>
        <p:spPr bwMode="auto">
          <a:xfrm flipV="1">
            <a:off x="3175000" y="4986338"/>
            <a:ext cx="411163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8142" name="Line 1038"/>
          <p:cNvSpPr>
            <a:spLocks noChangeShapeType="1"/>
          </p:cNvSpPr>
          <p:nvPr/>
        </p:nvSpPr>
        <p:spPr bwMode="auto">
          <a:xfrm flipV="1">
            <a:off x="3033713" y="4057650"/>
            <a:ext cx="517525" cy="86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3503" name="Text Box 1039"/>
          <p:cNvSpPr txBox="1">
            <a:spLocks noChangeArrowheads="1"/>
          </p:cNvSpPr>
          <p:nvPr/>
        </p:nvSpPr>
        <p:spPr bwMode="auto">
          <a:xfrm>
            <a:off x="0" y="51593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A </a:t>
            </a:r>
            <a:r>
              <a:rPr lang="hu-H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duodenumba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 nyíló </a:t>
            </a:r>
            <a:r>
              <a:rPr lang="hu-H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kivezetőcsövek</a:t>
            </a:r>
            <a:endParaRPr lang="hu-HU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sp>
        <p:nvSpPr>
          <p:cNvPr id="48144" name="Line 1040"/>
          <p:cNvSpPr>
            <a:spLocks noChangeShapeType="1"/>
          </p:cNvSpPr>
          <p:nvPr/>
        </p:nvSpPr>
        <p:spPr bwMode="auto">
          <a:xfrm flipV="1">
            <a:off x="2743200" y="3302000"/>
            <a:ext cx="817563" cy="1108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5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beolvasás001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67175" y="0"/>
            <a:ext cx="3976688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6084888" y="19891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" name="Line 17"/>
          <p:cNvSpPr>
            <a:spLocks noChangeShapeType="1"/>
          </p:cNvSpPr>
          <p:nvPr/>
        </p:nvSpPr>
        <p:spPr bwMode="auto">
          <a:xfrm flipH="1">
            <a:off x="3563938" y="2060575"/>
            <a:ext cx="1152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4" name="Line 20"/>
          <p:cNvSpPr>
            <a:spLocks noChangeShapeType="1"/>
          </p:cNvSpPr>
          <p:nvPr/>
        </p:nvSpPr>
        <p:spPr bwMode="auto">
          <a:xfrm flipH="1">
            <a:off x="3635375" y="1557338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" name="Line 22"/>
          <p:cNvSpPr>
            <a:spLocks noChangeShapeType="1"/>
          </p:cNvSpPr>
          <p:nvPr/>
        </p:nvSpPr>
        <p:spPr bwMode="auto">
          <a:xfrm flipH="1">
            <a:off x="3563938" y="2636838"/>
            <a:ext cx="1152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" name="Line 23"/>
          <p:cNvSpPr>
            <a:spLocks noChangeShapeType="1"/>
          </p:cNvSpPr>
          <p:nvPr/>
        </p:nvSpPr>
        <p:spPr bwMode="auto">
          <a:xfrm flipH="1">
            <a:off x="3492500" y="3213100"/>
            <a:ext cx="1223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7" name="Line 24"/>
          <p:cNvSpPr>
            <a:spLocks noChangeShapeType="1"/>
          </p:cNvSpPr>
          <p:nvPr/>
        </p:nvSpPr>
        <p:spPr bwMode="auto">
          <a:xfrm flipH="1">
            <a:off x="3492500" y="3933825"/>
            <a:ext cx="1223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8" name="Line 25"/>
          <p:cNvSpPr>
            <a:spLocks noChangeShapeType="1"/>
          </p:cNvSpPr>
          <p:nvPr/>
        </p:nvSpPr>
        <p:spPr bwMode="auto">
          <a:xfrm flipH="1">
            <a:off x="3563938" y="4652963"/>
            <a:ext cx="1152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9" name="Line 26"/>
          <p:cNvSpPr>
            <a:spLocks noChangeShapeType="1"/>
          </p:cNvSpPr>
          <p:nvPr/>
        </p:nvSpPr>
        <p:spPr bwMode="auto">
          <a:xfrm flipH="1">
            <a:off x="3635375" y="558958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flipH="1">
            <a:off x="3635375" y="6165850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" name="Line 28"/>
          <p:cNvSpPr>
            <a:spLocks noChangeShapeType="1"/>
          </p:cNvSpPr>
          <p:nvPr/>
        </p:nvSpPr>
        <p:spPr bwMode="auto">
          <a:xfrm>
            <a:off x="6948488" y="476250"/>
            <a:ext cx="13684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>
            <a:off x="6948488" y="1341438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8243888" y="1196975"/>
            <a:ext cx="900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dentin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8243888" y="333375"/>
            <a:ext cx="900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zománc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1476375" y="1412875"/>
            <a:ext cx="1943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sulcus gingivalis</a:t>
            </a: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547813" y="1916113"/>
            <a:ext cx="201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/>
              <a:t>odontoblastok rétege</a:t>
            </a: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835150" y="2492375"/>
            <a:ext cx="165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fogpulpa</a:t>
            </a: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1835150" y="3068638"/>
            <a:ext cx="158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periodontium</a:t>
            </a: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1692275" y="3789363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alveolus csont</a:t>
            </a: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1692275" y="4508500"/>
            <a:ext cx="1871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gyökércsatorna</a:t>
            </a: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2339975" y="5445125"/>
            <a:ext cx="1150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cement</a:t>
            </a: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1331913" y="5949950"/>
            <a:ext cx="2305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foramen apicis dentis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600" y="279400"/>
            <a:ext cx="40671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FELÉPÍTÉSÜK: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932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Rot="1" noChangeArrowheads="1"/>
          </p:cNvSpPr>
          <p:nvPr/>
        </p:nvSpPr>
        <p:spPr bwMode="auto">
          <a:xfrm>
            <a:off x="0" y="0"/>
            <a:ext cx="91440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A vékonybél szövettana</a:t>
            </a:r>
          </a:p>
        </p:txBody>
      </p:sp>
      <p:pic>
        <p:nvPicPr>
          <p:cNvPr id="51203" name="Picture 5" descr="duoden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1357313"/>
            <a:ext cx="2325688" cy="5040312"/>
          </a:xfrm>
        </p:spPr>
      </p:pic>
      <p:pic>
        <p:nvPicPr>
          <p:cNvPr id="51205" name="Picture 12" descr="ileum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24252" b="24252"/>
          <a:stretch>
            <a:fillRect/>
          </a:stretch>
        </p:blipFill>
        <p:spPr/>
      </p:pic>
      <p:sp>
        <p:nvSpPr>
          <p:cNvPr id="68612" name="Text Box 10"/>
          <p:cNvSpPr txBox="1">
            <a:spLocks noChangeArrowheads="1"/>
          </p:cNvSpPr>
          <p:nvPr/>
        </p:nvSpPr>
        <p:spPr bwMode="auto">
          <a:xfrm>
            <a:off x="2928938" y="1357313"/>
            <a:ext cx="3322637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Epithelium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propria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endParaRPr lang="hu-H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accent5">
                    <a:lumMod val="75000"/>
                  </a:schemeClr>
                </a:solidFill>
                <a:latin typeface="Tahoma" charset="0"/>
                <a:cs typeface="+mn-cs"/>
              </a:rPr>
              <a:t>Lieberkühn-krypta</a:t>
            </a:r>
            <a:endParaRPr lang="hu-HU" sz="1600" dirty="0">
              <a:solidFill>
                <a:schemeClr val="accent5">
                  <a:lumMod val="75000"/>
                </a:schemeClr>
              </a:solidFill>
              <a:latin typeface="Tahoma" charset="0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endParaRPr lang="hu-H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submucosa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     </a:t>
            </a:r>
            <a:r>
              <a:rPr lang="hu-HU" sz="1600" dirty="0" err="1">
                <a:latin typeface="Tahoma" charset="0"/>
                <a:cs typeface="+mn-cs"/>
              </a:rPr>
              <a:t>duodenum</a:t>
            </a:r>
            <a:r>
              <a:rPr lang="hu-HU" sz="1600" dirty="0">
                <a:latin typeface="Tahoma" charset="0"/>
                <a:cs typeface="+mn-cs"/>
              </a:rPr>
              <a:t>: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>
                <a:solidFill>
                  <a:schemeClr val="accent5">
                    <a:lumMod val="75000"/>
                  </a:schemeClr>
                </a:solidFill>
                <a:latin typeface="Tahoma" charset="0"/>
                <a:cs typeface="+mn-cs"/>
              </a:rPr>
              <a:t>Brunner-mirigyek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latin typeface="Tahoma" charset="0"/>
                <a:cs typeface="+mn-cs"/>
              </a:rPr>
              <a:t>        </a:t>
            </a:r>
            <a:r>
              <a:rPr lang="hu-HU" sz="1600" dirty="0" err="1">
                <a:latin typeface="Tahoma" charset="0"/>
                <a:cs typeface="+mn-cs"/>
              </a:rPr>
              <a:t>ileum</a:t>
            </a:r>
            <a:r>
              <a:rPr lang="hu-HU" sz="1600" dirty="0">
                <a:latin typeface="Tahoma" charset="0"/>
                <a:cs typeface="+mn-cs"/>
              </a:rPr>
              <a:t>: </a:t>
            </a:r>
            <a:r>
              <a:rPr lang="hu-HU" sz="1600" dirty="0" err="1">
                <a:solidFill>
                  <a:schemeClr val="accent5">
                    <a:lumMod val="75000"/>
                  </a:schemeClr>
                </a:solidFill>
                <a:latin typeface="Tahoma" charset="0"/>
                <a:cs typeface="+mn-cs"/>
              </a:rPr>
              <a:t>Peyer-plaque</a:t>
            </a:r>
            <a:endParaRPr lang="hu-HU" sz="1600" dirty="0">
              <a:solidFill>
                <a:schemeClr val="accent5">
                  <a:lumMod val="75000"/>
                </a:schemeClr>
              </a:solidFill>
              <a:latin typeface="Tahoma" charset="0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latin typeface="Tahoma" charset="0"/>
                <a:cs typeface="+mn-cs"/>
              </a:rPr>
              <a:t>    - </a:t>
            </a:r>
            <a:r>
              <a:rPr lang="hu-HU" sz="1600" dirty="0" err="1">
                <a:latin typeface="Tahoma" charset="0"/>
                <a:cs typeface="+mn-cs"/>
              </a:rPr>
              <a:t>Stratum</a:t>
            </a:r>
            <a:r>
              <a:rPr lang="hu-HU" sz="1600" dirty="0">
                <a:latin typeface="Tahoma" charset="0"/>
                <a:cs typeface="+mn-cs"/>
              </a:rPr>
              <a:t> </a:t>
            </a:r>
            <a:r>
              <a:rPr lang="hu-HU" sz="1600" dirty="0" err="1">
                <a:latin typeface="Tahoma" charset="0"/>
                <a:cs typeface="+mn-cs"/>
              </a:rPr>
              <a:t>circulare</a:t>
            </a:r>
            <a:endParaRPr lang="hu-HU" sz="1600" dirty="0">
              <a:latin typeface="Tahoma" charset="0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latin typeface="Tahoma" charset="0"/>
                <a:cs typeface="+mn-cs"/>
              </a:rPr>
              <a:t>    - </a:t>
            </a:r>
            <a:r>
              <a:rPr lang="hu-HU" sz="1600" dirty="0" err="1">
                <a:latin typeface="Tahoma" charset="0"/>
                <a:cs typeface="+mn-cs"/>
              </a:rPr>
              <a:t>Stratum</a:t>
            </a:r>
            <a:r>
              <a:rPr lang="hu-HU" sz="1600" dirty="0">
                <a:latin typeface="Tahoma" charset="0"/>
                <a:cs typeface="+mn-cs"/>
              </a:rPr>
              <a:t> </a:t>
            </a:r>
            <a:r>
              <a:rPr lang="hu-HU" sz="1600" dirty="0" err="1">
                <a:latin typeface="Tahoma" charset="0"/>
                <a:cs typeface="+mn-cs"/>
              </a:rPr>
              <a:t>longitudinale</a:t>
            </a:r>
            <a:endParaRPr lang="hu-HU" sz="1600" dirty="0">
              <a:latin typeface="Tahoma" charset="0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serosa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/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Adventitia</a:t>
            </a:r>
            <a:r>
              <a:rPr lang="hu-HU" sz="1600" dirty="0">
                <a:solidFill>
                  <a:srgbClr val="000000"/>
                </a:solidFill>
                <a:latin typeface="Tahoma" charset="0"/>
                <a:cs typeface="+mn-cs"/>
              </a:rPr>
              <a:t>                  </a:t>
            </a:r>
          </a:p>
        </p:txBody>
      </p:sp>
      <p:sp>
        <p:nvSpPr>
          <p:cNvPr id="68614" name="Line 15"/>
          <p:cNvSpPr>
            <a:spLocks noChangeShapeType="1"/>
          </p:cNvSpPr>
          <p:nvPr/>
        </p:nvSpPr>
        <p:spPr bwMode="auto">
          <a:xfrm flipV="1">
            <a:off x="5500694" y="2643182"/>
            <a:ext cx="1500198" cy="7460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>
            <a:innerShdw blurRad="317500" dist="228600" dir="13500000">
              <a:schemeClr val="accent6">
                <a:lumMod val="60000"/>
                <a:lumOff val="40000"/>
                <a:alpha val="57000"/>
              </a:schemeClr>
            </a:innerShdw>
          </a:effectLst>
        </p:spPr>
        <p:txBody>
          <a:bodyPr/>
          <a:lstStyle/>
          <a:p>
            <a:pPr algn="ctr">
              <a:defRPr/>
            </a:pPr>
            <a:endParaRPr lang="hu-HU">
              <a:latin typeface="Tahoma" charset="0"/>
              <a:cs typeface="+mn-cs"/>
            </a:endParaRPr>
          </a:p>
        </p:txBody>
      </p:sp>
      <p:sp>
        <p:nvSpPr>
          <p:cNvPr id="68615" name="Line 16"/>
          <p:cNvSpPr>
            <a:spLocks noChangeShapeType="1"/>
          </p:cNvSpPr>
          <p:nvPr/>
        </p:nvSpPr>
        <p:spPr bwMode="auto">
          <a:xfrm flipH="1">
            <a:off x="1928793" y="2714620"/>
            <a:ext cx="1728787" cy="71438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>
            <a:innerShdw blurRad="317500" dist="228600" dir="13500000">
              <a:schemeClr val="accent6">
                <a:lumMod val="60000"/>
                <a:lumOff val="40000"/>
                <a:alpha val="57000"/>
              </a:schemeClr>
            </a:innerShdw>
          </a:effectLst>
        </p:spPr>
        <p:txBody>
          <a:bodyPr/>
          <a:lstStyle/>
          <a:p>
            <a:pPr algn="ctr">
              <a:defRPr/>
            </a:pPr>
            <a:endParaRPr lang="hu-HU">
              <a:latin typeface="Tahoma" charset="0"/>
              <a:cs typeface="+mn-cs"/>
            </a:endParaRPr>
          </a:p>
        </p:txBody>
      </p:sp>
      <p:sp>
        <p:nvSpPr>
          <p:cNvPr id="68616" name="Line 17"/>
          <p:cNvSpPr>
            <a:spLocks noChangeShapeType="1"/>
          </p:cNvSpPr>
          <p:nvPr/>
        </p:nvSpPr>
        <p:spPr bwMode="auto">
          <a:xfrm flipH="1">
            <a:off x="2143108" y="3714752"/>
            <a:ext cx="1296987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>
            <a:innerShdw blurRad="317500" dist="228600" dir="13500000">
              <a:schemeClr val="accent6">
                <a:lumMod val="60000"/>
                <a:lumOff val="40000"/>
                <a:alpha val="57000"/>
              </a:schemeClr>
            </a:innerShdw>
          </a:effectLst>
        </p:spPr>
        <p:txBody>
          <a:bodyPr/>
          <a:lstStyle/>
          <a:p>
            <a:pPr algn="ctr">
              <a:defRPr/>
            </a:pPr>
            <a:endParaRPr lang="hu-HU">
              <a:latin typeface="Tahoma" charset="0"/>
              <a:cs typeface="+mn-cs"/>
            </a:endParaRPr>
          </a:p>
        </p:txBody>
      </p:sp>
      <p:sp>
        <p:nvSpPr>
          <p:cNvPr id="68617" name="Line 18"/>
          <p:cNvSpPr>
            <a:spLocks noChangeShapeType="1"/>
          </p:cNvSpPr>
          <p:nvPr/>
        </p:nvSpPr>
        <p:spPr bwMode="auto">
          <a:xfrm>
            <a:off x="5572133" y="4143380"/>
            <a:ext cx="1500198" cy="14287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>
            <a:innerShdw blurRad="317500" dist="228600" dir="13500000">
              <a:schemeClr val="accent6">
                <a:lumMod val="60000"/>
                <a:lumOff val="40000"/>
                <a:alpha val="57000"/>
              </a:schemeClr>
            </a:innerShdw>
          </a:effectLst>
        </p:spPr>
        <p:txBody>
          <a:bodyPr/>
          <a:lstStyle/>
          <a:p>
            <a:pPr algn="ctr">
              <a:defRPr/>
            </a:pPr>
            <a:endParaRPr lang="hu-HU">
              <a:latin typeface="Tahoma" charset="0"/>
              <a:cs typeface="+mn-cs"/>
            </a:endParaRPr>
          </a:p>
        </p:txBody>
      </p:sp>
      <p:sp>
        <p:nvSpPr>
          <p:cNvPr id="51218" name="Text Box 19"/>
          <p:cNvSpPr txBox="1">
            <a:spLocks noChangeArrowheads="1"/>
          </p:cNvSpPr>
          <p:nvPr/>
        </p:nvSpPr>
        <p:spPr bwMode="auto">
          <a:xfrm>
            <a:off x="285750" y="6000750"/>
            <a:ext cx="1606550" cy="3968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00"/>
                </a:solidFill>
              </a:rPr>
              <a:t>Duodenum</a:t>
            </a:r>
          </a:p>
        </p:txBody>
      </p:sp>
      <p:sp>
        <p:nvSpPr>
          <p:cNvPr id="51219" name="Text Box 20"/>
          <p:cNvSpPr txBox="1">
            <a:spLocks noChangeArrowheads="1"/>
          </p:cNvSpPr>
          <p:nvPr/>
        </p:nvSpPr>
        <p:spPr bwMode="auto">
          <a:xfrm>
            <a:off x="6500813" y="6000750"/>
            <a:ext cx="1109662" cy="3968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00"/>
                </a:solidFill>
              </a:rPr>
              <a:t>Ileum</a:t>
            </a:r>
          </a:p>
        </p:txBody>
      </p:sp>
    </p:spTree>
    <p:extLst>
      <p:ext uri="{BB962C8B-B14F-4D97-AF65-F5344CB8AC3E}">
        <p14:creationId xmlns:p14="http://schemas.microsoft.com/office/powerpoint/2010/main" val="214829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825500"/>
            <a:ext cx="3784600" cy="537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0" y="228600"/>
            <a:ext cx="5499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Jejunum </a:t>
            </a:r>
            <a:r>
              <a:rPr lang="en-US" sz="3200" dirty="0" err="1" smtClean="0">
                <a:latin typeface="Arial"/>
                <a:cs typeface="Arial"/>
              </a:rPr>
              <a:t>és</a:t>
            </a:r>
            <a:r>
              <a:rPr lang="en-US" sz="3200" dirty="0" smtClean="0">
                <a:latin typeface="Arial"/>
                <a:cs typeface="Arial"/>
              </a:rPr>
              <a:t> ileum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100" y="1320800"/>
            <a:ext cx="4229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5-6m </a:t>
            </a:r>
            <a:r>
              <a:rPr lang="en-US" dirty="0" err="1" smtClean="0">
                <a:latin typeface="Arial"/>
                <a:cs typeface="Arial"/>
              </a:rPr>
              <a:t>hosszú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b="1" dirty="0" err="1" smtClean="0">
                <a:latin typeface="Arial"/>
                <a:cs typeface="Arial"/>
              </a:rPr>
              <a:t>Peyer</a:t>
            </a:r>
            <a:r>
              <a:rPr lang="en-US" b="1" dirty="0" smtClean="0">
                <a:latin typeface="Arial"/>
                <a:cs typeface="Arial"/>
              </a:rPr>
              <a:t> plaque </a:t>
            </a:r>
            <a:r>
              <a:rPr lang="en-US" dirty="0" smtClean="0">
                <a:latin typeface="Arial"/>
                <a:cs typeface="Arial"/>
              </a:rPr>
              <a:t>= </a:t>
            </a:r>
            <a:r>
              <a:rPr lang="en-US" dirty="0" err="1" smtClean="0">
                <a:latin typeface="Arial"/>
                <a:cs typeface="Arial"/>
              </a:rPr>
              <a:t>nyiroktüsző-aggregátum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az</a:t>
            </a:r>
            <a:r>
              <a:rPr lang="en-US" dirty="0" smtClean="0">
                <a:latin typeface="Arial"/>
                <a:cs typeface="Arial"/>
              </a:rPr>
              <a:t> ileum tunica </a:t>
            </a:r>
            <a:r>
              <a:rPr lang="en-US" dirty="0" err="1" smtClean="0">
                <a:latin typeface="Arial"/>
                <a:cs typeface="Arial"/>
              </a:rPr>
              <a:t>mucosajában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submucosaban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M-</a:t>
            </a:r>
            <a:r>
              <a:rPr lang="en-US" b="1" dirty="0" err="1" smtClean="0">
                <a:latin typeface="Arial"/>
                <a:cs typeface="Arial"/>
              </a:rPr>
              <a:t>sejtek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– </a:t>
            </a:r>
            <a:r>
              <a:rPr lang="en-US" dirty="0" err="1" smtClean="0">
                <a:latin typeface="Arial"/>
                <a:cs typeface="Arial"/>
              </a:rPr>
              <a:t>specializálódott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hámsejtek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kapcsolat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az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immunrendszer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sejtjeivel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antigének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megkütése</a:t>
            </a:r>
            <a:r>
              <a:rPr lang="en-US" dirty="0" smtClean="0">
                <a:latin typeface="Arial"/>
                <a:cs typeface="Arial"/>
              </a:rPr>
              <a:t> a lumen </a:t>
            </a:r>
            <a:r>
              <a:rPr lang="en-US" dirty="0" err="1" smtClean="0">
                <a:latin typeface="Arial"/>
                <a:cs typeface="Arial"/>
              </a:rPr>
              <a:t>felől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majd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azok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továbbítása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lymphocyta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felőli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oldalra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771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87400"/>
            <a:ext cx="6019800" cy="595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500" y="787400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Jejunum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Panneth-sejtek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lizozim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232400" y="2921000"/>
            <a:ext cx="1104900" cy="63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978400" y="2984500"/>
            <a:ext cx="1358900" cy="203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86500" y="3975100"/>
            <a:ext cx="2451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Ileum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M-</a:t>
            </a:r>
            <a:r>
              <a:rPr lang="en-US" dirty="0" err="1" smtClean="0"/>
              <a:t>sejtek</a:t>
            </a:r>
            <a:r>
              <a:rPr lang="en-US" dirty="0" smtClean="0"/>
              <a:t>, </a:t>
            </a:r>
            <a:r>
              <a:rPr lang="en-US" dirty="0" err="1" smtClean="0"/>
              <a:t>lymphocyták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Peyer</a:t>
            </a:r>
            <a:r>
              <a:rPr lang="en-US" dirty="0" smtClean="0"/>
              <a:t>-plaque</a:t>
            </a:r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>
            <a:stCxn id="2" idx="3"/>
          </p:cNvCxnSpPr>
          <p:nvPr/>
        </p:nvCxnSpPr>
        <p:spPr>
          <a:xfrm>
            <a:off x="6121400" y="3765550"/>
            <a:ext cx="3022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790700" y="6134100"/>
            <a:ext cx="4546600" cy="88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022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812800"/>
            <a:ext cx="4470400" cy="5651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4100" y="114300"/>
            <a:ext cx="7404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VASTAGBÉL (COLON)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1882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787400"/>
            <a:ext cx="7581900" cy="5563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b="1" dirty="0" err="1" smtClean="0">
                <a:latin typeface="Arial"/>
                <a:cs typeface="Arial"/>
              </a:rPr>
              <a:t>Fő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funkciója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só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víz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visszaszívása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emészthetetlen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táplálék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bomlástermékek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eltávolítása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dirty="0" err="1" smtClean="0">
                <a:latin typeface="Arial"/>
                <a:cs typeface="Arial"/>
              </a:rPr>
              <a:t>Funkciókából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következően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nyálkahártyája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sima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hiányzik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Kerkring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redő</a:t>
            </a:r>
            <a:r>
              <a:rPr lang="en-US" dirty="0" smtClean="0">
                <a:latin typeface="Arial"/>
                <a:cs typeface="Arial"/>
              </a:rPr>
              <a:t>), </a:t>
            </a:r>
          </a:p>
          <a:p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- </a:t>
            </a:r>
            <a:r>
              <a:rPr lang="en-US" b="1" dirty="0" err="1" smtClean="0">
                <a:latin typeface="Arial"/>
                <a:cs typeface="Arial"/>
              </a:rPr>
              <a:t>nincsenek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bélbolyhok</a:t>
            </a:r>
            <a:r>
              <a:rPr lang="en-US" b="1" dirty="0" smtClean="0">
                <a:latin typeface="Arial"/>
                <a:cs typeface="Arial"/>
              </a:rPr>
              <a:t>, </a:t>
            </a:r>
          </a:p>
          <a:p>
            <a:endParaRPr lang="en-US" b="1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- tunica </a:t>
            </a:r>
            <a:r>
              <a:rPr lang="en-US" b="1" dirty="0" err="1" smtClean="0">
                <a:latin typeface="Arial"/>
                <a:cs typeface="Arial"/>
              </a:rPr>
              <a:t>muscularisa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nem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összefüggő</a:t>
            </a:r>
            <a:endParaRPr lang="en-US" b="1" dirty="0" smtClean="0">
              <a:latin typeface="Arial"/>
              <a:cs typeface="Arial"/>
            </a:endParaRPr>
          </a:p>
          <a:p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- </a:t>
            </a:r>
            <a:r>
              <a:rPr lang="en-US" b="1" dirty="0" err="1" smtClean="0">
                <a:latin typeface="Arial"/>
                <a:cs typeface="Arial"/>
              </a:rPr>
              <a:t>nincs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összefüggő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nyiroktüsző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aggregátum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b="1" dirty="0" err="1" smtClean="0">
                <a:latin typeface="Arial"/>
                <a:cs typeface="Arial"/>
              </a:rPr>
              <a:t>csak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elszórtan</a:t>
            </a: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b="1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DE:</a:t>
            </a:r>
          </a:p>
          <a:p>
            <a:endParaRPr lang="en-US" b="1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dirty="0" err="1" smtClean="0">
                <a:latin typeface="Arial"/>
                <a:cs typeface="Arial"/>
              </a:rPr>
              <a:t>Csöves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mirigyek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Lieberkühn-krypták</a:t>
            </a:r>
            <a:r>
              <a:rPr lang="en-US" dirty="0" smtClean="0">
                <a:latin typeface="Arial"/>
                <a:cs typeface="Arial"/>
              </a:rPr>
              <a:t>) </a:t>
            </a:r>
            <a:r>
              <a:rPr lang="en-US" dirty="0" err="1" smtClean="0">
                <a:latin typeface="Arial"/>
                <a:cs typeface="Arial"/>
              </a:rPr>
              <a:t>megtalálhatóak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Arial"/>
                <a:cs typeface="Arial"/>
              </a:rPr>
              <a:t>- A </a:t>
            </a:r>
            <a:r>
              <a:rPr lang="en-US" dirty="0" err="1" smtClean="0">
                <a:latin typeface="Arial"/>
                <a:cs typeface="Arial"/>
              </a:rPr>
              <a:t>mirigyek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hámja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sok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kehelysejtet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tartalmaz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mucin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ami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csúszóssá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teszi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felszínt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besűrűsödő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béltartalom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továbbítására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2700" y="126424"/>
            <a:ext cx="6032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VASTAGBÉL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86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4995"/>
            <a:ext cx="4737100" cy="6853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9124"/>
            <a:ext cx="5600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Vastagbél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szövettana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400" y="3937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Lieberkühn-krypta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0" y="25527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kehelysejtek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68600" y="2832100"/>
            <a:ext cx="1879600" cy="190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35200" y="3937000"/>
            <a:ext cx="2984500" cy="241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3706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477879"/>
            <a:ext cx="6235700" cy="4922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215900"/>
            <a:ext cx="8470900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 err="1" smtClean="0">
                <a:latin typeface="Arial"/>
                <a:cs typeface="Arial"/>
              </a:rPr>
              <a:t>Taenia</a:t>
            </a:r>
            <a:r>
              <a:rPr lang="en-US" b="1" dirty="0" smtClean="0">
                <a:latin typeface="Arial"/>
                <a:cs typeface="Arial"/>
              </a:rPr>
              <a:t> coli: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lehetővé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teszi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hogy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vastagbél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bizonyos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szakaszai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egymástól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Arial"/>
                <a:cs typeface="Arial"/>
              </a:rPr>
              <a:t>		      </a:t>
            </a:r>
            <a:r>
              <a:rPr lang="en-US" dirty="0" err="1" smtClean="0">
                <a:latin typeface="Arial"/>
                <a:cs typeface="Arial"/>
              </a:rPr>
              <a:t>függetlenül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húzódjanak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össze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055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Rot="1" noChangeArrowheads="1"/>
          </p:cNvSpPr>
          <p:nvPr/>
        </p:nvSpPr>
        <p:spPr bwMode="auto">
          <a:xfrm>
            <a:off x="0" y="0"/>
            <a:ext cx="91440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cs typeface="Arial"/>
              </a:rPr>
              <a:t>Vékony-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cs typeface="Arial"/>
              </a:rPr>
              <a:t>és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cs typeface="Arial"/>
              </a:rPr>
              <a:t>vastagbél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cs typeface="Arial"/>
              </a:rPr>
              <a:t>átmenet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227763" y="3573463"/>
            <a:ext cx="201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Ileum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01625" y="4468813"/>
            <a:ext cx="24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Caecum</a:t>
            </a:r>
          </a:p>
        </p:txBody>
      </p:sp>
      <p:pic>
        <p:nvPicPr>
          <p:cNvPr id="53253" name="Picture 9" descr="coec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5489" b="5489"/>
          <a:stretch>
            <a:fillRect/>
          </a:stretch>
        </p:blipFill>
        <p:spPr/>
      </p:pic>
      <p:sp>
        <p:nvSpPr>
          <p:cNvPr id="53254" name="Line 13"/>
          <p:cNvSpPr>
            <a:spLocks noChangeShapeType="1"/>
          </p:cNvSpPr>
          <p:nvPr/>
        </p:nvSpPr>
        <p:spPr bwMode="auto">
          <a:xfrm flipV="1">
            <a:off x="2124075" y="4437063"/>
            <a:ext cx="1511300" cy="215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3255" name="Line 14"/>
          <p:cNvSpPr>
            <a:spLocks noChangeShapeType="1"/>
          </p:cNvSpPr>
          <p:nvPr/>
        </p:nvSpPr>
        <p:spPr bwMode="auto">
          <a:xfrm flipH="1">
            <a:off x="6011863" y="3789363"/>
            <a:ext cx="865187" cy="2524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3256" name="Line 15"/>
          <p:cNvSpPr>
            <a:spLocks noChangeShapeType="1"/>
          </p:cNvSpPr>
          <p:nvPr/>
        </p:nvSpPr>
        <p:spPr bwMode="auto">
          <a:xfrm flipH="1">
            <a:off x="5362575" y="5408613"/>
            <a:ext cx="1514475" cy="2524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0665" name="Text Box 16"/>
          <p:cNvSpPr txBox="1">
            <a:spLocks noChangeArrowheads="1"/>
          </p:cNvSpPr>
          <p:nvPr/>
        </p:nvSpPr>
        <p:spPr bwMode="auto">
          <a:xfrm>
            <a:off x="6450013" y="5087938"/>
            <a:ext cx="2016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Appendix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vermiformis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3258" name="Line 19"/>
          <p:cNvSpPr>
            <a:spLocks noChangeShapeType="1"/>
          </p:cNvSpPr>
          <p:nvPr/>
        </p:nvSpPr>
        <p:spPr bwMode="auto">
          <a:xfrm flipH="1">
            <a:off x="4713288" y="2349500"/>
            <a:ext cx="1952625" cy="10445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0667" name="Text Box 21"/>
          <p:cNvSpPr txBox="1">
            <a:spLocks noChangeArrowheads="1"/>
          </p:cNvSpPr>
          <p:nvPr/>
        </p:nvSpPr>
        <p:spPr bwMode="auto">
          <a:xfrm>
            <a:off x="6372225" y="2028825"/>
            <a:ext cx="2016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Ostium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ileocaecale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4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0" y="444500"/>
            <a:ext cx="4927600" cy="5956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4900" y="5080000"/>
            <a:ext cx="4191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900" y="444500"/>
            <a:ext cx="3327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Coecum</a:t>
            </a:r>
            <a:r>
              <a:rPr lang="en-US" sz="3200" b="1" dirty="0" smtClean="0">
                <a:latin typeface="Arial"/>
                <a:cs typeface="Arial"/>
              </a:rPr>
              <a:t>:</a:t>
            </a:r>
          </a:p>
          <a:p>
            <a:endParaRPr lang="en-US" sz="3200" b="1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b="1" dirty="0" err="1" smtClean="0">
                <a:latin typeface="Arial"/>
                <a:cs typeface="Arial"/>
              </a:rPr>
              <a:t>Vakbél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Ileocoecalis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szájadéktól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disztálisan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található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vak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tasak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900" y="2616200"/>
            <a:ext cx="332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Appendix:</a:t>
            </a:r>
          </a:p>
          <a:p>
            <a:endParaRPr lang="en-US" sz="3200" b="1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b="1" dirty="0" err="1" smtClean="0">
                <a:latin typeface="Arial"/>
                <a:cs typeface="Arial"/>
              </a:rPr>
              <a:t>Féregnyúlvány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coecum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ujjszerű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nyúlványa</a:t>
            </a:r>
            <a:r>
              <a:rPr lang="en-US" dirty="0" smtClean="0">
                <a:latin typeface="Arial"/>
                <a:cs typeface="Arial"/>
              </a:rPr>
              <a:t>, 5-15cm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4519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Rot="1" noChangeArrowheads="1"/>
          </p:cNvSpPr>
          <p:nvPr/>
        </p:nvSpPr>
        <p:spPr bwMode="auto">
          <a:xfrm>
            <a:off x="0" y="0"/>
            <a:ext cx="91440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Az appendix szövettana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5938838" y="1293813"/>
            <a:ext cx="3097212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Epithelium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               </a:t>
            </a: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propria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endParaRPr lang="hu-H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b="1" dirty="0">
                <a:solidFill>
                  <a:schemeClr val="bg1"/>
                </a:solidFill>
                <a:latin typeface="Tahoma" charset="0"/>
                <a:cs typeface="+mn-cs"/>
              </a:rPr>
              <a:t>               </a:t>
            </a:r>
            <a:r>
              <a:rPr lang="hu-HU" sz="1600" b="1" dirty="0" err="1">
                <a:solidFill>
                  <a:schemeClr val="accent5">
                    <a:lumMod val="75000"/>
                  </a:schemeClr>
                </a:solidFill>
                <a:latin typeface="Tahoma" charset="0"/>
                <a:cs typeface="+mn-cs"/>
              </a:rPr>
              <a:t>Lieberkühn-krypta</a:t>
            </a:r>
            <a:endParaRPr lang="hu-HU" sz="1600" b="1" dirty="0">
              <a:solidFill>
                <a:schemeClr val="accent5">
                  <a:lumMod val="75000"/>
                </a:schemeClr>
              </a:solidFill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endParaRPr lang="hu-H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hu-HU" sz="1600" dirty="0">
              <a:solidFill>
                <a:schemeClr val="bg1"/>
              </a:solidFill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submucosa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b="1" dirty="0">
                <a:solidFill>
                  <a:schemeClr val="bg1"/>
                </a:solidFill>
                <a:latin typeface="Tahoma" charset="0"/>
                <a:cs typeface="+mn-cs"/>
              </a:rPr>
              <a:t>       </a:t>
            </a:r>
            <a:r>
              <a:rPr lang="hu-HU" sz="1600" b="1" dirty="0" err="1">
                <a:solidFill>
                  <a:schemeClr val="accent5">
                    <a:lumMod val="75000"/>
                  </a:schemeClr>
                </a:solidFill>
                <a:latin typeface="Tahoma" charset="0"/>
                <a:cs typeface="+mn-cs"/>
              </a:rPr>
              <a:t>Peyer-plaque</a:t>
            </a:r>
            <a:endParaRPr lang="hu-HU" sz="1600" b="1" dirty="0">
              <a:solidFill>
                <a:schemeClr val="accent5">
                  <a:lumMod val="75000"/>
                </a:schemeClr>
              </a:solidFill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hu-HU" sz="1600" dirty="0">
              <a:solidFill>
                <a:schemeClr val="bg1"/>
              </a:solidFill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 - </a:t>
            </a:r>
            <a:r>
              <a:rPr lang="hu-HU" sz="1600" dirty="0" err="1">
                <a:latin typeface="Tahoma" charset="0"/>
                <a:cs typeface="+mn-cs"/>
              </a:rPr>
              <a:t>Stratum</a:t>
            </a:r>
            <a:r>
              <a:rPr lang="hu-HU" sz="1600" dirty="0">
                <a:latin typeface="Tahoma" charset="0"/>
                <a:cs typeface="+mn-cs"/>
              </a:rPr>
              <a:t> </a:t>
            </a:r>
            <a:r>
              <a:rPr lang="hu-HU" sz="1600" dirty="0" err="1">
                <a:latin typeface="Tahoma" charset="0"/>
                <a:cs typeface="+mn-cs"/>
              </a:rPr>
              <a:t>circulare</a:t>
            </a:r>
            <a:endParaRPr lang="hu-HU" sz="1600" dirty="0"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latin typeface="Tahoma" charset="0"/>
                <a:cs typeface="+mn-cs"/>
              </a:rPr>
              <a:t>    - </a:t>
            </a:r>
            <a:r>
              <a:rPr lang="hu-HU" sz="1600" dirty="0" err="1">
                <a:latin typeface="Tahoma" charset="0"/>
                <a:cs typeface="+mn-cs"/>
              </a:rPr>
              <a:t>Stratum</a:t>
            </a:r>
            <a:r>
              <a:rPr lang="hu-HU" sz="1600" dirty="0">
                <a:latin typeface="Tahoma" charset="0"/>
                <a:cs typeface="+mn-cs"/>
              </a:rPr>
              <a:t> </a:t>
            </a:r>
            <a:r>
              <a:rPr lang="hu-HU" sz="1600" dirty="0" err="1">
                <a:latin typeface="Tahoma" charset="0"/>
                <a:cs typeface="+mn-cs"/>
              </a:rPr>
              <a:t>longitudinale</a:t>
            </a:r>
            <a:endParaRPr lang="hu-HU" sz="1600" dirty="0"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hu-HU" sz="1600" dirty="0">
              <a:solidFill>
                <a:schemeClr val="bg1"/>
              </a:solidFill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serosa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6324" name="Picture 14" descr="appendix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4343" r="14343"/>
          <a:stretch>
            <a:fillRect/>
          </a:stretch>
        </p:blipFill>
        <p:spPr/>
      </p:pic>
      <p:sp>
        <p:nvSpPr>
          <p:cNvPr id="56325" name="Text Box 15"/>
          <p:cNvSpPr txBox="1">
            <a:spLocks noChangeArrowheads="1"/>
          </p:cNvSpPr>
          <p:nvPr/>
        </p:nvSpPr>
        <p:spPr bwMode="auto">
          <a:xfrm>
            <a:off x="301625" y="6105525"/>
            <a:ext cx="2470150" cy="7080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00"/>
                </a:solidFill>
              </a:rPr>
              <a:t>Appendix vermiformis</a:t>
            </a:r>
          </a:p>
        </p:txBody>
      </p:sp>
      <p:sp>
        <p:nvSpPr>
          <p:cNvPr id="56326" name="Line 16"/>
          <p:cNvSpPr>
            <a:spLocks noChangeShapeType="1"/>
          </p:cNvSpPr>
          <p:nvPr/>
        </p:nvSpPr>
        <p:spPr bwMode="auto">
          <a:xfrm flipH="1">
            <a:off x="3132138" y="4221163"/>
            <a:ext cx="3240087" cy="792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" name="TextBox 1"/>
          <p:cNvSpPr txBox="1"/>
          <p:nvPr/>
        </p:nvSpPr>
        <p:spPr>
          <a:xfrm>
            <a:off x="165100" y="896938"/>
            <a:ext cx="552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Kevesebb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Lieberkühn-krypta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Tunica </a:t>
            </a:r>
            <a:r>
              <a:rPr lang="en-US" dirty="0" err="1" smtClean="0">
                <a:latin typeface="Arial"/>
                <a:cs typeface="Arial"/>
              </a:rPr>
              <a:t>propriaban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hatalmas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nyiroktüszők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Folytonos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összefüggő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izomréteg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08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ogid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671513"/>
            <a:ext cx="5199063" cy="5987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900" y="127000"/>
            <a:ext cx="576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BEIDEGZÉSÜK: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1663700"/>
            <a:ext cx="500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Nervus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maxillaris</a:t>
            </a:r>
            <a:r>
              <a:rPr lang="en-US" dirty="0" smtClean="0">
                <a:latin typeface="Arial"/>
                <a:cs typeface="Arial"/>
              </a:rPr>
              <a:t> V/2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Nervus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mandibularis</a:t>
            </a:r>
            <a:r>
              <a:rPr lang="en-US" dirty="0" smtClean="0">
                <a:latin typeface="Arial"/>
                <a:cs typeface="Arial"/>
              </a:rPr>
              <a:t> V/3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1621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laparoscopyhospital.com/Book/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928813"/>
            <a:ext cx="3790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hu-HU" sz="3200" b="1" kern="1200" dirty="0" err="1" smtClean="0">
                <a:solidFill>
                  <a:srgbClr val="000000"/>
                </a:solidFill>
                <a:latin typeface="Arial"/>
                <a:cs typeface="Arial"/>
              </a:rPr>
              <a:t>Appendicitis</a:t>
            </a:r>
            <a:endParaRPr lang="hu-HU" sz="3200" b="1" kern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989138"/>
            <a:ext cx="4700587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68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2413000"/>
            <a:ext cx="4622800" cy="4508500"/>
          </a:xfrm>
          <a:prstGeom prst="rect">
            <a:avLst/>
          </a:prstGeom>
        </p:spPr>
      </p:pic>
      <p:pic>
        <p:nvPicPr>
          <p:cNvPr id="3" name="Picture 23" descr="rect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2875" y="76200"/>
            <a:ext cx="4047340" cy="4216400"/>
          </a:xfrm>
          <a:prstGeom prst="rect">
            <a:avLst/>
          </a:prstGeom>
        </p:spPr>
      </p:pic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3190875" y="1562100"/>
            <a:ext cx="172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>
                <a:solidFill>
                  <a:srgbClr val="000000"/>
                </a:solidFill>
              </a:rPr>
              <a:t>Ampulla recti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2514600" y="4481513"/>
            <a:ext cx="172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>
                <a:solidFill>
                  <a:srgbClr val="000000"/>
                </a:solidFill>
              </a:rPr>
              <a:t>Canalis analis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070101" y="1816100"/>
            <a:ext cx="1308099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070102" y="3810002"/>
            <a:ext cx="850898" cy="6984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83175" y="266700"/>
            <a:ext cx="41719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Rectum, anus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875" y="4876245"/>
            <a:ext cx="43243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Mély</a:t>
            </a:r>
            <a:r>
              <a:rPr lang="en-US" dirty="0" smtClean="0"/>
              <a:t> </a:t>
            </a:r>
            <a:r>
              <a:rPr lang="en-US" dirty="0" err="1" smtClean="0"/>
              <a:t>krypták</a:t>
            </a:r>
            <a:r>
              <a:rPr lang="en-US" dirty="0" smtClean="0"/>
              <a:t>, a </a:t>
            </a:r>
            <a:r>
              <a:rPr lang="en-US" dirty="0" err="1" smtClean="0"/>
              <a:t>krypták</a:t>
            </a:r>
            <a:r>
              <a:rPr lang="en-US" dirty="0" smtClean="0"/>
              <a:t> </a:t>
            </a:r>
            <a:r>
              <a:rPr lang="en-US" dirty="0" err="1" smtClean="0"/>
              <a:t>közötti</a:t>
            </a:r>
            <a:r>
              <a:rPr lang="en-US" dirty="0" smtClean="0"/>
              <a:t> </a:t>
            </a:r>
            <a:r>
              <a:rPr lang="en-US" dirty="0" err="1" smtClean="0"/>
              <a:t>tasakokban</a:t>
            </a:r>
            <a:r>
              <a:rPr lang="en-US" dirty="0" smtClean="0"/>
              <a:t> </a:t>
            </a:r>
            <a:r>
              <a:rPr lang="en-US" dirty="0" err="1" smtClean="0"/>
              <a:t>nyák</a:t>
            </a:r>
            <a:r>
              <a:rPr lang="en-US" dirty="0" smtClean="0"/>
              <a:t> </a:t>
            </a:r>
            <a:r>
              <a:rPr lang="en-US" dirty="0" err="1" smtClean="0"/>
              <a:t>halmozódik</a:t>
            </a:r>
            <a:r>
              <a:rPr lang="en-US" dirty="0" smtClean="0"/>
              <a:t> </a:t>
            </a:r>
            <a:r>
              <a:rPr lang="en-US" dirty="0" err="1" smtClean="0"/>
              <a:t>fel</a:t>
            </a:r>
            <a:r>
              <a:rPr lang="en-US" dirty="0" smtClean="0"/>
              <a:t>, </a:t>
            </a:r>
            <a:r>
              <a:rPr lang="en-US" dirty="0" err="1" smtClean="0"/>
              <a:t>széklet</a:t>
            </a:r>
            <a:r>
              <a:rPr lang="en-US" dirty="0" smtClean="0"/>
              <a:t> </a:t>
            </a:r>
            <a:r>
              <a:rPr lang="en-US" dirty="0" err="1" smtClean="0"/>
              <a:t>sikamlóssá</a:t>
            </a:r>
            <a:r>
              <a:rPr lang="en-US" dirty="0" smtClean="0"/>
              <a:t> </a:t>
            </a:r>
            <a:r>
              <a:rPr lang="en-US" dirty="0" err="1" smtClean="0"/>
              <a:t>tételére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Analis</a:t>
            </a:r>
            <a:r>
              <a:rPr lang="en-US" dirty="0" smtClean="0"/>
              <a:t> </a:t>
            </a:r>
            <a:r>
              <a:rPr lang="en-US" dirty="0" err="1" smtClean="0"/>
              <a:t>csatorna</a:t>
            </a:r>
            <a:r>
              <a:rPr lang="en-US" dirty="0" smtClean="0"/>
              <a:t> </a:t>
            </a:r>
            <a:r>
              <a:rPr lang="en-US" dirty="0" err="1" smtClean="0"/>
              <a:t>falában</a:t>
            </a:r>
            <a:r>
              <a:rPr lang="en-US" dirty="0" smtClean="0"/>
              <a:t> </a:t>
            </a:r>
            <a:r>
              <a:rPr lang="en-US" dirty="0" err="1" smtClean="0"/>
              <a:t>váladékot</a:t>
            </a:r>
            <a:r>
              <a:rPr lang="en-US" dirty="0" smtClean="0"/>
              <a:t> </a:t>
            </a:r>
            <a:r>
              <a:rPr lang="en-US" dirty="0" err="1" smtClean="0"/>
              <a:t>termelő</a:t>
            </a:r>
            <a:r>
              <a:rPr lang="en-US" dirty="0" smtClean="0"/>
              <a:t> </a:t>
            </a:r>
            <a:r>
              <a:rPr lang="en-US" dirty="0" err="1" smtClean="0"/>
              <a:t>mucosus</a:t>
            </a:r>
            <a:r>
              <a:rPr lang="en-US" dirty="0" smtClean="0"/>
              <a:t> </a:t>
            </a:r>
            <a:r>
              <a:rPr lang="en-US" dirty="0" err="1" smtClean="0"/>
              <a:t>analis</a:t>
            </a:r>
            <a:r>
              <a:rPr lang="en-US" dirty="0" smtClean="0"/>
              <a:t> </a:t>
            </a:r>
            <a:r>
              <a:rPr lang="en-US" dirty="0" err="1" smtClean="0"/>
              <a:t>mirigyek</a:t>
            </a:r>
            <a:r>
              <a:rPr lang="en-US" dirty="0" smtClean="0"/>
              <a:t> </a:t>
            </a:r>
            <a:r>
              <a:rPr lang="en-US" dirty="0" err="1" smtClean="0"/>
              <a:t>jelenléte</a:t>
            </a:r>
            <a:r>
              <a:rPr lang="en-US" dirty="0" smtClean="0"/>
              <a:t> </a:t>
            </a:r>
            <a:r>
              <a:rPr lang="en-US" dirty="0" err="1" smtClean="0"/>
              <a:t>figyelhető</a:t>
            </a:r>
            <a:r>
              <a:rPr lang="en-US" dirty="0" smtClean="0"/>
              <a:t> meg.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63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fru.szimpatikus.hu/wp-content/uploads/2009/08/arany%C3%A9r-285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857375"/>
            <a:ext cx="3868737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 descr="http://www.miniplasztika.hu/aranyermute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2500313"/>
            <a:ext cx="35242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357313"/>
          </a:xfrm>
        </p:spPr>
        <p:txBody>
          <a:bodyPr/>
          <a:lstStyle/>
          <a:p>
            <a:pPr>
              <a:defRPr/>
            </a:pPr>
            <a:r>
              <a:rPr lang="hu-HU" sz="3200" b="1" dirty="0" smtClean="0">
                <a:solidFill>
                  <a:srgbClr val="000000"/>
                </a:solidFill>
                <a:latin typeface="Arial"/>
                <a:ea typeface="Tahoma" pitchFamily="34" charset="0"/>
                <a:cs typeface="Arial"/>
              </a:rPr>
              <a:t>Aranyér</a:t>
            </a:r>
            <a:endParaRPr lang="hu-HU" sz="3200" b="1" dirty="0">
              <a:solidFill>
                <a:srgbClr val="000000"/>
              </a:solidFill>
              <a:latin typeface="Arial"/>
              <a:ea typeface="Tahoma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29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kern="1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ea typeface="+mn-ea"/>
                <a:cs typeface="+mn-cs"/>
              </a:rPr>
              <a:t>Felhasznált</a:t>
            </a:r>
            <a:r>
              <a:rPr lang="hu-HU" sz="3200" dirty="0" smtClean="0">
                <a:solidFill>
                  <a:srgbClr val="000000"/>
                </a:solidFill>
              </a:rPr>
              <a:t> </a:t>
            </a:r>
            <a:r>
              <a:rPr lang="hu-HU" sz="3200" b="1" kern="1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ea typeface="+mn-ea"/>
                <a:cs typeface="+mn-cs"/>
              </a:rPr>
              <a:t>irodalom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36295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err="1" smtClean="0"/>
              <a:t>Sobotta</a:t>
            </a:r>
            <a:r>
              <a:rPr lang="hu-HU" sz="2000" dirty="0" smtClean="0"/>
              <a:t> Atlas of Human </a:t>
            </a:r>
            <a:r>
              <a:rPr lang="hu-HU" sz="2000" dirty="0" err="1" smtClean="0"/>
              <a:t>Anatomy</a:t>
            </a:r>
            <a:r>
              <a:rPr lang="hu-HU" sz="2000" dirty="0" smtClean="0"/>
              <a:t> CD. </a:t>
            </a:r>
            <a:r>
              <a:rPr lang="hu-HU" sz="1800" i="1" dirty="0" smtClean="0"/>
              <a:t>Urban &amp; Schwarzenberg 1998.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1800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smtClean="0"/>
              <a:t>Kis F. – </a:t>
            </a:r>
            <a:r>
              <a:rPr lang="hu-HU" sz="2000" dirty="0" err="1" smtClean="0"/>
              <a:t>Szentágothai</a:t>
            </a:r>
            <a:r>
              <a:rPr lang="hu-HU" sz="2000" dirty="0" smtClean="0"/>
              <a:t> J.: Az ember anatómiájának atlasza II.</a:t>
            </a:r>
            <a:r>
              <a:rPr lang="hu-HU" sz="1800" dirty="0" smtClean="0"/>
              <a:t> </a:t>
            </a:r>
            <a:r>
              <a:rPr lang="hu-HU" sz="1800" i="1" dirty="0" smtClean="0"/>
              <a:t>Medicina 2001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1800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err="1" smtClean="0"/>
              <a:t>Rohen</a:t>
            </a:r>
            <a:r>
              <a:rPr lang="hu-HU" sz="2000" dirty="0" smtClean="0"/>
              <a:t> – </a:t>
            </a:r>
            <a:r>
              <a:rPr lang="hu-HU" sz="2000" dirty="0" err="1" smtClean="0"/>
              <a:t>Yokochi</a:t>
            </a:r>
            <a:r>
              <a:rPr lang="hu-HU" sz="2000" dirty="0" smtClean="0"/>
              <a:t> – </a:t>
            </a:r>
            <a:r>
              <a:rPr lang="hu-HU" sz="2000" dirty="0" err="1" smtClean="0"/>
              <a:t>Lütjen-Drecoll</a:t>
            </a:r>
            <a:r>
              <a:rPr lang="hu-HU" sz="2000" dirty="0" smtClean="0"/>
              <a:t>: </a:t>
            </a:r>
            <a:r>
              <a:rPr lang="hu-HU" sz="2000" dirty="0" err="1" smtClean="0"/>
              <a:t>Color</a:t>
            </a:r>
            <a:r>
              <a:rPr lang="hu-HU" sz="2000" dirty="0" smtClean="0"/>
              <a:t> Atlas of </a:t>
            </a:r>
            <a:r>
              <a:rPr lang="hu-HU" sz="2000" dirty="0" err="1" smtClean="0"/>
              <a:t>Anatomy</a:t>
            </a:r>
            <a:r>
              <a:rPr lang="hu-HU" sz="2000" dirty="0" smtClean="0"/>
              <a:t> </a:t>
            </a:r>
            <a:r>
              <a:rPr lang="hu-HU" sz="1800" i="1" dirty="0" smtClean="0"/>
              <a:t>5th </a:t>
            </a:r>
            <a:r>
              <a:rPr lang="hu-HU" sz="1800" i="1" dirty="0" err="1" smtClean="0"/>
              <a:t>edition</a:t>
            </a:r>
            <a:r>
              <a:rPr lang="hu-HU" sz="1800" i="1" dirty="0" smtClean="0"/>
              <a:t>, </a:t>
            </a:r>
            <a:r>
              <a:rPr lang="hu-HU" sz="1800" i="1" dirty="0" err="1" smtClean="0"/>
              <a:t>Lippincott</a:t>
            </a:r>
            <a:r>
              <a:rPr lang="hu-HU" sz="1800" i="1" dirty="0" smtClean="0"/>
              <a:t> Williams &amp; Wilkins 2002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1800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err="1" smtClean="0"/>
              <a:t>Röhlich</a:t>
            </a:r>
            <a:r>
              <a:rPr lang="hu-HU" sz="2000" dirty="0" smtClean="0"/>
              <a:t> Pál: Szövettan</a:t>
            </a:r>
            <a:r>
              <a:rPr lang="hu-HU" sz="1800" dirty="0" smtClean="0"/>
              <a:t> </a:t>
            </a:r>
            <a:r>
              <a:rPr lang="hu-HU" sz="1800" i="1" dirty="0" smtClean="0"/>
              <a:t>Semmelweis Orvostudományi Egyetem Képzéskutató, Oktatástechnológiai és Dokumentációs Központ 1999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1800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000" dirty="0" smtClean="0"/>
          </a:p>
        </p:txBody>
      </p:sp>
    </p:spTree>
    <p:extLst>
      <p:ext uri="{BB962C8B-B14F-4D97-AF65-F5344CB8AC3E}">
        <p14:creationId xmlns:p14="http://schemas.microsoft.com/office/powerpoint/2010/main" val="413675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3200" y="127000"/>
            <a:ext cx="6172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NYELV IZMAI: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611188" y="1052513"/>
            <a:ext cx="44132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dirty="0">
                <a:solidFill>
                  <a:schemeClr val="folHlink"/>
                </a:solidFill>
              </a:rPr>
              <a:t>Belső nyelvizmok</a:t>
            </a:r>
          </a:p>
          <a:p>
            <a:pPr algn="l" eaLnBrk="1" hangingPunct="1"/>
            <a:endParaRPr lang="hu-HU" dirty="0">
              <a:solidFill>
                <a:schemeClr val="folHlink"/>
              </a:solidFill>
            </a:endParaRPr>
          </a:p>
          <a:p>
            <a:pPr algn="l" eaLnBrk="1" hangingPunct="1">
              <a:buFontTx/>
              <a:buChar char="-"/>
            </a:pPr>
            <a:r>
              <a:rPr lang="hu-HU" dirty="0"/>
              <a:t> M. transversus</a:t>
            </a:r>
          </a:p>
          <a:p>
            <a:pPr algn="l" eaLnBrk="1" hangingPunct="1">
              <a:buFontTx/>
              <a:buChar char="-"/>
            </a:pPr>
            <a:r>
              <a:rPr lang="hu-HU" dirty="0"/>
              <a:t> M. verticalis</a:t>
            </a:r>
          </a:p>
          <a:p>
            <a:pPr algn="l" eaLnBrk="1" hangingPunct="1">
              <a:buFontTx/>
              <a:buChar char="-"/>
            </a:pPr>
            <a:r>
              <a:rPr lang="hu-HU" dirty="0"/>
              <a:t> M. longitudinalis superior et inferior </a:t>
            </a:r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5508625" y="1052513"/>
            <a:ext cx="2133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>
                <a:solidFill>
                  <a:schemeClr val="folHlink"/>
                </a:solidFill>
              </a:rPr>
              <a:t>Külső nyelvizmok</a:t>
            </a:r>
          </a:p>
          <a:p>
            <a:pPr algn="l" eaLnBrk="1" hangingPunct="1"/>
            <a:endParaRPr lang="hu-HU"/>
          </a:p>
          <a:p>
            <a:pPr algn="l" eaLnBrk="1" hangingPunct="1">
              <a:buFontTx/>
              <a:buChar char="-"/>
            </a:pPr>
            <a:r>
              <a:rPr lang="hu-HU"/>
              <a:t> M. styloglossus</a:t>
            </a:r>
          </a:p>
          <a:p>
            <a:pPr algn="l" eaLnBrk="1" hangingPunct="1">
              <a:buFontTx/>
              <a:buChar char="-"/>
            </a:pPr>
            <a:r>
              <a:rPr lang="hu-HU"/>
              <a:t> M. genioglossus</a:t>
            </a:r>
          </a:p>
          <a:p>
            <a:pPr algn="l" eaLnBrk="1" hangingPunct="1">
              <a:buFontTx/>
              <a:buChar char="-"/>
            </a:pPr>
            <a:r>
              <a:rPr lang="hu-HU"/>
              <a:t> M. hyoglossus</a:t>
            </a:r>
          </a:p>
        </p:txBody>
      </p:sp>
      <p:pic>
        <p:nvPicPr>
          <p:cNvPr id="5" name="Picture 27" descr="nyelvmetsz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24175"/>
            <a:ext cx="35274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703513" y="5949950"/>
            <a:ext cx="3736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hu-HU"/>
              <a:t>Beidegzés: </a:t>
            </a:r>
            <a:r>
              <a:rPr lang="hu-HU">
                <a:solidFill>
                  <a:schemeClr val="folHlink"/>
                </a:solidFill>
              </a:rPr>
              <a:t>n. hypoglossus (XII)</a:t>
            </a:r>
          </a:p>
        </p:txBody>
      </p:sp>
      <p:pic>
        <p:nvPicPr>
          <p:cNvPr id="7" name="Picture 26" descr="nyelvmetsz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35480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023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500" y="139700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NYELV BEIDEGZÉSE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00" y="965200"/>
            <a:ext cx="957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IZMOKAT:</a:t>
            </a:r>
            <a:r>
              <a:rPr lang="en-US" dirty="0" smtClean="0"/>
              <a:t>			 XII. </a:t>
            </a:r>
            <a:r>
              <a:rPr lang="en-US" dirty="0" err="1" smtClean="0"/>
              <a:t>Nervus</a:t>
            </a:r>
            <a:r>
              <a:rPr lang="en-US" dirty="0" smtClean="0"/>
              <a:t> </a:t>
            </a:r>
            <a:r>
              <a:rPr lang="en-US" dirty="0" err="1" smtClean="0"/>
              <a:t>hypoglossus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ÍZÉRZÉS:</a:t>
            </a:r>
            <a:r>
              <a:rPr lang="en-US" dirty="0" smtClean="0"/>
              <a:t>				 </a:t>
            </a:r>
            <a:r>
              <a:rPr lang="en-US" b="1" dirty="0" err="1" smtClean="0"/>
              <a:t>Elülső</a:t>
            </a:r>
            <a:r>
              <a:rPr lang="en-US" b="1" dirty="0" smtClean="0"/>
              <a:t> 2/3</a:t>
            </a:r>
            <a:r>
              <a:rPr lang="en-US" dirty="0" smtClean="0"/>
              <a:t>: Chorda tympani	</a:t>
            </a:r>
            <a:r>
              <a:rPr lang="en-US" b="1" dirty="0" err="1" smtClean="0"/>
              <a:t>Hátulsó</a:t>
            </a:r>
            <a:r>
              <a:rPr lang="en-US" b="1" dirty="0" smtClean="0"/>
              <a:t> 1/3: </a:t>
            </a:r>
            <a:r>
              <a:rPr lang="en-US" dirty="0" smtClean="0"/>
              <a:t>IX. </a:t>
            </a:r>
            <a:r>
              <a:rPr lang="en-US" dirty="0" err="1"/>
              <a:t>n</a:t>
            </a:r>
            <a:r>
              <a:rPr lang="en-US" dirty="0" err="1" smtClean="0"/>
              <a:t>ervus</a:t>
            </a:r>
            <a:r>
              <a:rPr lang="en-US" dirty="0" smtClean="0"/>
              <a:t> </a:t>
            </a:r>
            <a:r>
              <a:rPr lang="en-US" dirty="0" err="1" smtClean="0"/>
              <a:t>glossopharyngeus</a:t>
            </a:r>
            <a:endParaRPr lang="en-US" dirty="0" smtClean="0"/>
          </a:p>
          <a:p>
            <a:r>
              <a:rPr lang="en-US" dirty="0" smtClean="0"/>
              <a:t>	</a:t>
            </a:r>
          </a:p>
          <a:p>
            <a:r>
              <a:rPr lang="en-US" b="1" dirty="0" smtClean="0"/>
              <a:t>SOMATOSENZOROS: 	 </a:t>
            </a:r>
            <a:r>
              <a:rPr lang="en-US" b="1" dirty="0" err="1" smtClean="0"/>
              <a:t>Elülső</a:t>
            </a:r>
            <a:r>
              <a:rPr lang="en-US" b="1" dirty="0" smtClean="0"/>
              <a:t> 2/3: </a:t>
            </a:r>
            <a:r>
              <a:rPr lang="en-US" dirty="0" err="1" smtClean="0"/>
              <a:t>nervus</a:t>
            </a:r>
            <a:r>
              <a:rPr lang="en-US" dirty="0" smtClean="0"/>
              <a:t> </a:t>
            </a:r>
            <a:r>
              <a:rPr lang="en-US" dirty="0" err="1" smtClean="0"/>
              <a:t>lingualis</a:t>
            </a:r>
            <a:r>
              <a:rPr lang="en-US" dirty="0" smtClean="0"/>
              <a:t>	</a:t>
            </a:r>
            <a:r>
              <a:rPr lang="en-US" b="1" dirty="0" err="1" smtClean="0"/>
              <a:t>Hátulső</a:t>
            </a:r>
            <a:r>
              <a:rPr lang="en-US" b="1" dirty="0" smtClean="0"/>
              <a:t> 1/3:</a:t>
            </a:r>
            <a:r>
              <a:rPr lang="en-US" dirty="0" smtClean="0"/>
              <a:t> X. </a:t>
            </a:r>
            <a:r>
              <a:rPr lang="en-US" dirty="0" err="1" smtClean="0"/>
              <a:t>nervus</a:t>
            </a:r>
            <a:r>
              <a:rPr lang="en-US" dirty="0" smtClean="0"/>
              <a:t> </a:t>
            </a:r>
            <a:r>
              <a:rPr lang="en-US" dirty="0" err="1" smtClean="0"/>
              <a:t>vagus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7300"/>
            <a:ext cx="3937000" cy="393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550" y="2717800"/>
            <a:ext cx="35179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44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18600" cy="598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936" y="130089"/>
            <a:ext cx="80290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ÍZÉRZÉS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933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</TotalTime>
  <Words>1703</Words>
  <Application>Microsoft Macintosh PowerPoint</Application>
  <PresentationFormat>On-screen Show (4:3)</PresentationFormat>
  <Paragraphs>546</Paragraphs>
  <Slides>63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Apple Chancery</vt:lpstr>
      <vt:lpstr>Arial Narrow</vt:lpstr>
      <vt:lpstr>Calibri</vt:lpstr>
      <vt:lpstr>ＭＳ Ｐゴシック</vt:lpstr>
      <vt:lpstr>Tahoma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Nyálmirigyek</vt:lpstr>
      <vt:lpstr>Gl. submandibularis és gl. sublingualis</vt:lpstr>
      <vt:lpstr>Glandula parotis</vt:lpstr>
      <vt:lpstr>PowerPoint Presentation</vt:lpstr>
      <vt:lpstr>Rágóizület, rágóizmok</vt:lpstr>
      <vt:lpstr>Torokszoros  (Isthmus faucium)</vt:lpstr>
      <vt:lpstr>PowerPoint Presentation</vt:lpstr>
      <vt:lpstr>PowerPoint Presentation</vt:lpstr>
      <vt:lpstr>PowerPoint Presentation</vt:lpstr>
      <vt:lpstr>A garat felosztása</vt:lpstr>
      <vt:lpstr>A garat felosztása II.</vt:lpstr>
      <vt:lpstr>A garatgyulladás (tonsillitis) tünetei </vt:lpstr>
      <vt:lpstr>Szájüreg és garat artériás vérellátása</vt:lpstr>
      <vt:lpstr>Szájüreg és garat vénás rendszere és beidegzése</vt:lpstr>
      <vt:lpstr>PowerPoint Presentation</vt:lpstr>
      <vt:lpstr>PowerPoint Presentation</vt:lpstr>
      <vt:lpstr>Nyelőcső ér- és idegellátása</vt:lpstr>
      <vt:lpstr>Gastro-oesophagialis reflux</vt:lpstr>
      <vt:lpstr>Gyomor</vt:lpstr>
      <vt:lpstr>PowerPoint Presentation</vt:lpstr>
      <vt:lpstr>A gyomor vérellátása és beidegzése</vt:lpstr>
      <vt:lpstr>PowerPoint Presentation</vt:lpstr>
      <vt:lpstr>A gyomor szövettana</vt:lpstr>
      <vt:lpstr> Ulcus ventriculi / Gyomorfekély</vt:lpstr>
      <vt:lpstr> Hiatus hernia / Rekeszsérv</vt:lpstr>
      <vt:lpstr>A rekeszizom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Appendicitis</vt:lpstr>
      <vt:lpstr>PowerPoint Presentation</vt:lpstr>
      <vt:lpstr>Aranyér</vt:lpstr>
      <vt:lpstr>Felhasznált irodalom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</cp:revision>
  <dcterms:created xsi:type="dcterms:W3CDTF">2014-03-11T15:54:21Z</dcterms:created>
  <dcterms:modified xsi:type="dcterms:W3CDTF">2018-05-09T11:56:12Z</dcterms:modified>
</cp:coreProperties>
</file>