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90" r:id="rId7"/>
    <p:sldId id="265" r:id="rId8"/>
    <p:sldId id="261" r:id="rId9"/>
    <p:sldId id="263" r:id="rId10"/>
    <p:sldId id="264" r:id="rId11"/>
    <p:sldId id="269" r:id="rId12"/>
    <p:sldId id="266" r:id="rId13"/>
    <p:sldId id="267" r:id="rId14"/>
    <p:sldId id="268" r:id="rId15"/>
    <p:sldId id="270" r:id="rId16"/>
    <p:sldId id="271" r:id="rId17"/>
    <p:sldId id="272" r:id="rId18"/>
    <p:sldId id="273" r:id="rId19"/>
    <p:sldId id="275" r:id="rId20"/>
    <p:sldId id="274" r:id="rId21"/>
    <p:sldId id="276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09892D2-1233-49B3-B10C-407A385B5B59}">
          <p14:sldIdLst>
            <p14:sldId id="257"/>
            <p14:sldId id="258"/>
            <p14:sldId id="259"/>
            <p14:sldId id="260"/>
            <p14:sldId id="262"/>
            <p14:sldId id="290"/>
            <p14:sldId id="265"/>
            <p14:sldId id="261"/>
            <p14:sldId id="263"/>
            <p14:sldId id="264"/>
            <p14:sldId id="269"/>
            <p14:sldId id="266"/>
            <p14:sldId id="267"/>
            <p14:sldId id="268"/>
            <p14:sldId id="270"/>
            <p14:sldId id="271"/>
            <p14:sldId id="272"/>
            <p14:sldId id="273"/>
            <p14:sldId id="275"/>
            <p14:sldId id="274"/>
            <p14:sldId id="276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ctrTitle"/>
          </p:nvPr>
        </p:nvSpPr>
        <p:spPr>
          <a:xfrm>
            <a:off x="672704" y="1295400"/>
            <a:ext cx="7772400" cy="1470025"/>
          </a:xfrm>
        </p:spPr>
        <p:txBody>
          <a:bodyPr>
            <a:normAutofit/>
          </a:bodyPr>
          <a:lstStyle/>
          <a:p>
            <a:pPr eaLnBrk="1" hangingPunct="1"/>
            <a:r>
              <a:rPr lang="hu-HU" sz="4000" b="1" dirty="0" smtClean="0"/>
              <a:t>Gerinc, végtagok makroszkópos anatómiája</a:t>
            </a:r>
            <a:endParaRPr lang="hu-HU" sz="4000" b="1" dirty="0" smtClean="0"/>
          </a:p>
        </p:txBody>
      </p:sp>
      <p:sp>
        <p:nvSpPr>
          <p:cNvPr id="15362" name="Subtitle 2"/>
          <p:cNvSpPr>
            <a:spLocks noGrp="1"/>
          </p:cNvSpPr>
          <p:nvPr>
            <p:ph type="subTitle" idx="1"/>
          </p:nvPr>
        </p:nvSpPr>
        <p:spPr>
          <a:xfrm>
            <a:off x="1358504" y="2819400"/>
            <a:ext cx="6400800" cy="1752600"/>
          </a:xfrm>
        </p:spPr>
        <p:txBody>
          <a:bodyPr/>
          <a:lstStyle/>
          <a:p>
            <a:pPr eaLnBrk="1" hangingPunct="1"/>
            <a:r>
              <a:rPr lang="hu-HU" sz="2800" dirty="0" smtClean="0"/>
              <a:t>Egészségügyi ügyvitelszervező szak</a:t>
            </a:r>
          </a:p>
          <a:p>
            <a:pPr eaLnBrk="1" hangingPunct="1"/>
            <a:r>
              <a:rPr lang="hu-HU" sz="2800" dirty="0" smtClean="0"/>
              <a:t>Humán anatómia II.</a:t>
            </a:r>
          </a:p>
        </p:txBody>
      </p:sp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5530027" y="4648200"/>
            <a:ext cx="3583781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2000" b="1" dirty="0">
                <a:latin typeface="Calibri" pitchFamily="34" charset="0"/>
              </a:rPr>
              <a:t> Dóra Dávid </a:t>
            </a:r>
            <a:r>
              <a:rPr lang="hu-HU" sz="2000" b="1" dirty="0" smtClean="0">
                <a:latin typeface="Calibri" pitchFamily="34" charset="0"/>
              </a:rPr>
              <a:t>László</a:t>
            </a:r>
          </a:p>
          <a:p>
            <a:pPr algn="ctr"/>
            <a:endParaRPr lang="hu-HU" sz="2000" b="1" dirty="0">
              <a:latin typeface="Calibri" pitchFamily="34" charset="0"/>
            </a:endParaRPr>
          </a:p>
          <a:p>
            <a:pPr algn="ctr"/>
            <a:r>
              <a:rPr lang="hu-HU" b="1" dirty="0">
                <a:latin typeface="Calibri" pitchFamily="34" charset="0"/>
              </a:rPr>
              <a:t>e</a:t>
            </a:r>
            <a:r>
              <a:rPr lang="hu-HU" b="1" dirty="0" smtClean="0">
                <a:latin typeface="Calibri" pitchFamily="34" charset="0"/>
              </a:rPr>
              <a:t>gyetemi tanársegéd</a:t>
            </a:r>
            <a:endParaRPr lang="hu-HU" b="1" dirty="0">
              <a:latin typeface="Calibri" pitchFamily="34" charset="0"/>
            </a:endParaRPr>
          </a:p>
          <a:p>
            <a:pPr algn="ctr"/>
            <a:endParaRPr lang="hu-HU" sz="2000" b="1" dirty="0">
              <a:latin typeface="Calibri" pitchFamily="34" charset="0"/>
            </a:endParaRPr>
          </a:p>
          <a:p>
            <a:pPr algn="ctr"/>
            <a:r>
              <a:rPr lang="hu-HU" dirty="0">
                <a:latin typeface="Calibri" pitchFamily="34" charset="0"/>
              </a:rPr>
              <a:t>SE </a:t>
            </a:r>
            <a:r>
              <a:rPr lang="hu-HU" dirty="0" smtClean="0">
                <a:latin typeface="Calibri" pitchFamily="34" charset="0"/>
              </a:rPr>
              <a:t>Anatómiai, Szövet és Fejlődéstani Intézet</a:t>
            </a:r>
            <a:endParaRPr lang="hu-HU" dirty="0">
              <a:latin typeface="Calibri" pitchFamily="34" charset="0"/>
            </a:endParaRPr>
          </a:p>
          <a:p>
            <a:pPr algn="ctr"/>
            <a:r>
              <a:rPr lang="hu-HU" dirty="0" smtClean="0">
                <a:latin typeface="Calibri" pitchFamily="34" charset="0"/>
              </a:rPr>
              <a:t>2017.02.06.</a:t>
            </a:r>
            <a:endParaRPr lang="hu-HU" dirty="0">
              <a:latin typeface="Calibri" pitchFamily="34" charset="0"/>
            </a:endParaRPr>
          </a:p>
          <a:p>
            <a:pPr algn="ctr"/>
            <a:endParaRPr lang="hu-HU" dirty="0">
              <a:latin typeface="Calibri" pitchFamily="34" charset="0"/>
            </a:endParaRPr>
          </a:p>
        </p:txBody>
      </p:sp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-1" y="5943600"/>
            <a:ext cx="553002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600" i="1" dirty="0" smtClean="0"/>
              <a:t>makroszkópos </a:t>
            </a:r>
            <a:r>
              <a:rPr lang="hu-HU" sz="1600" i="1" dirty="0"/>
              <a:t>anatómia, </a:t>
            </a:r>
            <a:r>
              <a:rPr lang="hu-HU" sz="1600" i="1" dirty="0" smtClean="0"/>
              <a:t>felső végtag, csigolyák, alsó végtag</a:t>
            </a:r>
            <a:endParaRPr lang="hu-HU" sz="1600" i="1" dirty="0"/>
          </a:p>
        </p:txBody>
      </p:sp>
    </p:spTree>
    <p:extLst>
      <p:ext uri="{BB962C8B-B14F-4D97-AF65-F5344CB8AC3E}">
        <p14:creationId xmlns:p14="http://schemas.microsoft.com/office/powerpoint/2010/main" val="305175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0"/>
            <a:ext cx="3557984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0" y="1981200"/>
            <a:ext cx="4267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i="1" dirty="0" smtClean="0"/>
              <a:t>Articulatio ellipsoidea: </a:t>
            </a:r>
            <a:r>
              <a:rPr lang="hu-HU" b="1" i="1" dirty="0"/>
              <a:t>2</a:t>
            </a:r>
            <a:r>
              <a:rPr lang="hu-HU" b="1" i="1" dirty="0" smtClean="0"/>
              <a:t> tengely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Tranzverzális tengely körül: palmar – dorsal flexio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Sagittalis tengely körül: addukció – abdukció</a:t>
            </a:r>
          </a:p>
          <a:p>
            <a:pPr marL="285750" indent="-285750">
              <a:buFontTx/>
              <a:buChar char="-"/>
            </a:pPr>
            <a:endParaRPr lang="hu-HU" dirty="0"/>
          </a:p>
          <a:p>
            <a:r>
              <a:rPr lang="hu-HU" b="1" i="1" dirty="0" smtClean="0"/>
              <a:t>Ízületi felszínek: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Radius distalis epiphysise (ulna passzív)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Proximális carpalis csontok</a:t>
            </a:r>
          </a:p>
          <a:p>
            <a:endParaRPr lang="hu-HU" dirty="0"/>
          </a:p>
          <a:p>
            <a:r>
              <a:rPr lang="hu-HU" b="1" i="1" dirty="0" smtClean="0"/>
              <a:t>Szalagjai: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Ligamentum collaterale mediale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Ligamentum collaterale laterale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Canalis carpi!</a:t>
            </a:r>
          </a:p>
          <a:p>
            <a:pPr marL="285750" indent="-285750">
              <a:buFontTx/>
              <a:buChar char="-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43410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4653" y="354014"/>
            <a:ext cx="711041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4000" dirty="0">
                <a:latin typeface="+mj-lt"/>
              </a:rPr>
              <a:t>Izmok jellegzetességei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9304" y="1455738"/>
            <a:ext cx="8902303" cy="31700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hu-HU" sz="2800" b="1" dirty="0" smtClean="0">
                <a:latin typeface="+mj-lt"/>
              </a:rPr>
              <a:t>Elhelyezkedés</a:t>
            </a:r>
            <a:r>
              <a:rPr lang="hu-HU" sz="2800" b="1" dirty="0">
                <a:latin typeface="+mj-lt"/>
              </a:rPr>
              <a:t> </a:t>
            </a:r>
            <a:r>
              <a:rPr lang="hu-HU" sz="2800" b="1" dirty="0" smtClean="0">
                <a:latin typeface="+mj-lt"/>
                <a:sym typeface="Wingdings" panose="05000000000000000000" pitchFamily="2" charset="2"/>
              </a:rPr>
              <a:t> </a:t>
            </a:r>
            <a:r>
              <a:rPr lang="hu-HU" sz="2200" i="1" dirty="0" smtClean="0">
                <a:latin typeface="+mj-lt"/>
              </a:rPr>
              <a:t>eredés </a:t>
            </a:r>
            <a:r>
              <a:rPr lang="hu-HU" sz="2200" i="1" dirty="0">
                <a:latin typeface="+mj-lt"/>
              </a:rPr>
              <a:t>– tapadás (origo – insertio), alak, topográfia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2800" b="1" dirty="0">
              <a:latin typeface="+mj-lt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hu-HU" sz="2800" b="1" dirty="0">
                <a:latin typeface="+mj-lt"/>
              </a:rPr>
              <a:t>Funkció </a:t>
            </a:r>
            <a:r>
              <a:rPr lang="hu-HU" sz="2800" b="1" dirty="0" smtClean="0">
                <a:latin typeface="+mj-lt"/>
                <a:sym typeface="Wingdings" panose="05000000000000000000" pitchFamily="2" charset="2"/>
              </a:rPr>
              <a:t> </a:t>
            </a:r>
            <a:r>
              <a:rPr lang="hu-HU" sz="2200" dirty="0" smtClean="0">
                <a:latin typeface="+mj-lt"/>
              </a:rPr>
              <a:t>h</a:t>
            </a:r>
            <a:r>
              <a:rPr lang="hu-HU" sz="2200" dirty="0" smtClean="0">
                <a:latin typeface="+mj-lt"/>
              </a:rPr>
              <a:t>ajlítás </a:t>
            </a:r>
            <a:r>
              <a:rPr lang="hu-HU" sz="2200" dirty="0">
                <a:latin typeface="+mj-lt"/>
              </a:rPr>
              <a:t>– feszítés (flexio – extensio), távolítás – közelítés </a:t>
            </a:r>
            <a:r>
              <a:rPr lang="hu-HU" sz="2200" dirty="0" smtClean="0">
                <a:latin typeface="+mj-lt"/>
              </a:rPr>
              <a:t>(</a:t>
            </a:r>
            <a:r>
              <a:rPr lang="hu-HU" sz="2200" dirty="0">
                <a:latin typeface="+mj-lt"/>
              </a:rPr>
              <a:t>abductio-adductio), rotáció (forgatás), pronatio – supinatio </a:t>
            </a:r>
            <a:r>
              <a:rPr lang="hu-HU" sz="2200" dirty="0" smtClean="0">
                <a:latin typeface="+mj-lt"/>
              </a:rPr>
              <a:t>(</a:t>
            </a:r>
            <a:r>
              <a:rPr lang="hu-HU" sz="2200" dirty="0">
                <a:latin typeface="+mj-lt"/>
              </a:rPr>
              <a:t>borintás – hanyintás</a:t>
            </a:r>
            <a:r>
              <a:rPr lang="hu-HU" sz="2200" dirty="0" smtClean="0">
                <a:latin typeface="+mj-lt"/>
              </a:rPr>
              <a:t>)</a:t>
            </a:r>
            <a:endParaRPr lang="hu-HU" sz="2200" dirty="0">
              <a:latin typeface="+mj-lt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hu-HU" sz="2200" dirty="0">
                <a:latin typeface="+mj-lt"/>
              </a:rPr>
              <a:t> </a:t>
            </a:r>
            <a:r>
              <a:rPr lang="hu-HU" sz="2800" b="1" dirty="0">
                <a:latin typeface="+mj-lt"/>
              </a:rPr>
              <a:t>Beidegzés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2200" b="1" dirty="0">
              <a:latin typeface="+mj-lt"/>
            </a:endParaRPr>
          </a:p>
        </p:txBody>
      </p:sp>
      <p:sp>
        <p:nvSpPr>
          <p:cNvPr id="66565" name="TextBox 10"/>
          <p:cNvSpPr txBox="1">
            <a:spLocks noChangeArrowheads="1"/>
          </p:cNvSpPr>
          <p:nvPr/>
        </p:nvSpPr>
        <p:spPr bwMode="auto">
          <a:xfrm>
            <a:off x="640557" y="4321176"/>
            <a:ext cx="8061722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hu-HU" sz="2000" dirty="0">
                <a:latin typeface="Calibri" pitchFamily="34" charset="0"/>
              </a:rPr>
              <a:t>Izom általában  szabadon csontról ered, és </a:t>
            </a:r>
            <a:r>
              <a:rPr lang="hu-HU" sz="2000" u="sng" dirty="0">
                <a:latin typeface="Calibri" pitchFamily="34" charset="0"/>
              </a:rPr>
              <a:t>ínnal</a:t>
            </a:r>
            <a:r>
              <a:rPr lang="hu-HU" sz="2000" dirty="0">
                <a:latin typeface="Calibri" pitchFamily="34" charset="0"/>
              </a:rPr>
              <a:t> csonton tapad /vannak kivételek! </a:t>
            </a:r>
            <a:r>
              <a:rPr lang="hu-HU" sz="2000" dirty="0" smtClean="0">
                <a:latin typeface="Calibri" pitchFamily="34" charset="0"/>
                <a:sym typeface="Wingdings" panose="05000000000000000000" pitchFamily="2" charset="2"/>
              </a:rPr>
              <a:t> </a:t>
            </a:r>
            <a:r>
              <a:rPr lang="hu-HU" sz="2000" dirty="0" smtClean="0">
                <a:latin typeface="Calibri" pitchFamily="34" charset="0"/>
              </a:rPr>
              <a:t>mimikai </a:t>
            </a:r>
            <a:r>
              <a:rPr lang="hu-HU" sz="2000" dirty="0">
                <a:latin typeface="Calibri" pitchFamily="34" charset="0"/>
              </a:rPr>
              <a:t>izmok/</a:t>
            </a:r>
          </a:p>
          <a:p>
            <a:pPr marL="285750" indent="-285750">
              <a:buFontTx/>
              <a:buChar char="-"/>
            </a:pPr>
            <a:r>
              <a:rPr lang="hu-HU" sz="2000" dirty="0">
                <a:latin typeface="Calibri" pitchFamily="34" charset="0"/>
              </a:rPr>
              <a:t>Izmoknak lehet egynél több </a:t>
            </a:r>
            <a:r>
              <a:rPr lang="hu-HU" sz="2000" u="sng" dirty="0">
                <a:latin typeface="Calibri" pitchFamily="34" charset="0"/>
              </a:rPr>
              <a:t>fejük</a:t>
            </a:r>
            <a:r>
              <a:rPr lang="hu-HU" sz="2000" dirty="0">
                <a:latin typeface="Calibri" pitchFamily="34" charset="0"/>
              </a:rPr>
              <a:t> </a:t>
            </a:r>
            <a:r>
              <a:rPr lang="hu-HU" sz="2000" dirty="0" smtClean="0">
                <a:latin typeface="Calibri" pitchFamily="34" charset="0"/>
                <a:sym typeface="Wingdings" panose="05000000000000000000" pitchFamily="2" charset="2"/>
              </a:rPr>
              <a:t> </a:t>
            </a:r>
            <a:r>
              <a:rPr lang="hu-HU" sz="2000" dirty="0" smtClean="0">
                <a:latin typeface="Calibri" pitchFamily="34" charset="0"/>
              </a:rPr>
              <a:t>több </a:t>
            </a:r>
            <a:r>
              <a:rPr lang="hu-HU" sz="2000" dirty="0">
                <a:latin typeface="Calibri" pitchFamily="34" charset="0"/>
              </a:rPr>
              <a:t>eredés, közös tapadás /biceps, triceps, quadriceps, stb.../</a:t>
            </a:r>
          </a:p>
          <a:p>
            <a:pPr marL="285750" indent="-285750">
              <a:buFontTx/>
              <a:buChar char="-"/>
            </a:pPr>
            <a:r>
              <a:rPr lang="hu-HU" sz="2000" dirty="0">
                <a:latin typeface="Calibri" pitchFamily="34" charset="0"/>
              </a:rPr>
              <a:t>Izmok lehetnek egymás </a:t>
            </a:r>
            <a:r>
              <a:rPr lang="hu-HU" sz="2000" u="sng" dirty="0">
                <a:latin typeface="Calibri" pitchFamily="34" charset="0"/>
              </a:rPr>
              <a:t>antagonistá</a:t>
            </a:r>
            <a:r>
              <a:rPr lang="hu-HU" sz="2000" dirty="0">
                <a:latin typeface="Calibri" pitchFamily="34" charset="0"/>
              </a:rPr>
              <a:t>i (ellentétes mozgás: biceps-triceps brachii), és </a:t>
            </a:r>
            <a:r>
              <a:rPr lang="hu-HU" sz="2000" u="sng" dirty="0">
                <a:latin typeface="Calibri" pitchFamily="34" charset="0"/>
              </a:rPr>
              <a:t>synergistái</a:t>
            </a:r>
            <a:r>
              <a:rPr lang="hu-HU" sz="2000" dirty="0">
                <a:latin typeface="Calibri" pitchFamily="34" charset="0"/>
              </a:rPr>
              <a:t> (egymást segítő mozgás: biceps brachii-brachialis)</a:t>
            </a:r>
          </a:p>
          <a:p>
            <a:pPr marL="285750" indent="-285750">
              <a:buFontTx/>
              <a:buChar char="-"/>
            </a:pPr>
            <a:r>
              <a:rPr lang="hu-HU" sz="2000" dirty="0">
                <a:latin typeface="Calibri" pitchFamily="34" charset="0"/>
              </a:rPr>
              <a:t>Az izmokat ún.: </a:t>
            </a:r>
            <a:r>
              <a:rPr lang="hu-HU" sz="2000" u="sng" dirty="0">
                <a:latin typeface="Calibri" pitchFamily="34" charset="0"/>
              </a:rPr>
              <a:t>izompólyák</a:t>
            </a:r>
            <a:r>
              <a:rPr lang="hu-HU" sz="2000" dirty="0">
                <a:latin typeface="Calibri" pitchFamily="34" charset="0"/>
              </a:rPr>
              <a:t> (fasciák) burkolják be</a:t>
            </a:r>
          </a:p>
          <a:p>
            <a:pPr marL="285750" indent="-285750">
              <a:buFontTx/>
              <a:buChar char="-"/>
            </a:pPr>
            <a:endParaRPr lang="hu-HU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808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3276600" cy="6166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84798"/>
            <a:ext cx="2875351" cy="635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86200" y="1817729"/>
            <a:ext cx="14478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 smtClean="0"/>
              <a:t>Deltoideus</a:t>
            </a:r>
          </a:p>
          <a:p>
            <a:pPr algn="ctr"/>
            <a:endParaRPr lang="hu-HU" sz="1600" dirty="0"/>
          </a:p>
          <a:p>
            <a:pPr algn="ctr"/>
            <a:r>
              <a:rPr lang="hu-HU" sz="1600" dirty="0" smtClean="0"/>
              <a:t>Biceps brachii</a:t>
            </a:r>
          </a:p>
          <a:p>
            <a:pPr algn="ctr"/>
            <a:endParaRPr lang="hu-HU" sz="1600" dirty="0"/>
          </a:p>
          <a:p>
            <a:pPr algn="ctr"/>
            <a:r>
              <a:rPr lang="hu-HU" sz="1600" dirty="0" smtClean="0"/>
              <a:t>Pectoralis mayor</a:t>
            </a:r>
          </a:p>
          <a:p>
            <a:pPr algn="ctr"/>
            <a:endParaRPr lang="hu-HU" sz="1600" dirty="0"/>
          </a:p>
          <a:p>
            <a:pPr algn="ctr"/>
            <a:r>
              <a:rPr lang="hu-HU" sz="1600" dirty="0" smtClean="0"/>
              <a:t>Trapezius</a:t>
            </a:r>
          </a:p>
          <a:p>
            <a:pPr algn="ctr"/>
            <a:endParaRPr lang="hu-HU" sz="1600" dirty="0"/>
          </a:p>
          <a:p>
            <a:pPr algn="ctr"/>
            <a:r>
              <a:rPr lang="hu-HU" sz="1600" dirty="0" smtClean="0"/>
              <a:t>Triceps brachii</a:t>
            </a:r>
          </a:p>
          <a:p>
            <a:pPr algn="ctr"/>
            <a:endParaRPr lang="hu-HU" sz="1600" dirty="0"/>
          </a:p>
          <a:p>
            <a:pPr algn="ctr"/>
            <a:r>
              <a:rPr lang="hu-HU" sz="1600" dirty="0" smtClean="0"/>
              <a:t>Latissimus dorsi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2759143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08317"/>
            <a:ext cx="1554122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89157"/>
            <a:ext cx="1539309" cy="654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33800" y="1798032"/>
            <a:ext cx="1447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 smtClean="0"/>
              <a:t>Brachioradialis</a:t>
            </a:r>
          </a:p>
          <a:p>
            <a:pPr algn="ctr"/>
            <a:endParaRPr lang="hu-HU" sz="1600" dirty="0"/>
          </a:p>
          <a:p>
            <a:pPr algn="ctr"/>
            <a:r>
              <a:rPr lang="hu-HU" sz="1600" dirty="0" smtClean="0"/>
              <a:t>Musculi flexores antebrachii</a:t>
            </a:r>
          </a:p>
          <a:p>
            <a:pPr algn="ctr"/>
            <a:endParaRPr lang="hu-HU" sz="1600" dirty="0"/>
          </a:p>
          <a:p>
            <a:pPr algn="ctr"/>
            <a:r>
              <a:rPr lang="hu-HU" sz="1600" dirty="0" smtClean="0"/>
              <a:t>Flexor pollicis longus</a:t>
            </a:r>
          </a:p>
          <a:p>
            <a:pPr algn="ctr"/>
            <a:endParaRPr lang="hu-HU" sz="1600" dirty="0"/>
          </a:p>
          <a:p>
            <a:pPr algn="ctr"/>
            <a:r>
              <a:rPr lang="hu-HU" sz="1600" dirty="0" smtClean="0"/>
              <a:t>Musculi extensores antebrachii</a:t>
            </a:r>
          </a:p>
          <a:p>
            <a:pPr algn="ctr"/>
            <a:endParaRPr lang="hu-HU" sz="1600" dirty="0"/>
          </a:p>
          <a:p>
            <a:pPr algn="ctr"/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960207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1"/>
            <a:ext cx="263087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648334"/>
            <a:ext cx="2838450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33800" y="1798032"/>
            <a:ext cx="14478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 smtClean="0"/>
              <a:t>Thenar</a:t>
            </a:r>
          </a:p>
          <a:p>
            <a:pPr algn="ctr"/>
            <a:endParaRPr lang="hu-HU" sz="1600" dirty="0"/>
          </a:p>
          <a:p>
            <a:pPr algn="ctr"/>
            <a:r>
              <a:rPr lang="hu-HU" sz="1600" dirty="0" smtClean="0"/>
              <a:t>Hypothenar</a:t>
            </a:r>
          </a:p>
          <a:p>
            <a:pPr algn="ctr"/>
            <a:endParaRPr lang="hu-HU" sz="1600" dirty="0"/>
          </a:p>
          <a:p>
            <a:pPr algn="ctr"/>
            <a:r>
              <a:rPr lang="hu-HU" sz="1600" dirty="0" smtClean="0"/>
              <a:t>Mesothenar</a:t>
            </a:r>
          </a:p>
          <a:p>
            <a:pPr algn="ctr"/>
            <a:endParaRPr lang="hu-HU" sz="1600" dirty="0"/>
          </a:p>
          <a:p>
            <a:pPr algn="ctr"/>
            <a:r>
              <a:rPr lang="hu-HU" sz="1600" dirty="0" smtClean="0"/>
              <a:t>Lumbricalis izmok</a:t>
            </a:r>
          </a:p>
          <a:p>
            <a:pPr algn="ctr"/>
            <a:endParaRPr lang="hu-HU" sz="1600" dirty="0"/>
          </a:p>
          <a:p>
            <a:pPr algn="ctr"/>
            <a:r>
              <a:rPr lang="hu-HU" sz="1600" dirty="0" smtClean="0"/>
              <a:t>Interosseus izmok</a:t>
            </a:r>
          </a:p>
          <a:p>
            <a:pPr algn="ctr"/>
            <a:endParaRPr lang="hu-HU" sz="1600" dirty="0"/>
          </a:p>
          <a:p>
            <a:pPr algn="ctr"/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3879934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"/>
            <a:ext cx="3352800" cy="6525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43245" y="1732984"/>
            <a:ext cx="3581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/>
              <a:t>Arteria axillaris</a:t>
            </a:r>
          </a:p>
          <a:p>
            <a:pPr algn="ctr"/>
            <a:endParaRPr lang="hu-HU" sz="2000" b="1" dirty="0"/>
          </a:p>
          <a:p>
            <a:pPr algn="ctr"/>
            <a:r>
              <a:rPr lang="hu-HU" sz="2000" b="1" dirty="0" smtClean="0"/>
              <a:t>Arteria brachialis</a:t>
            </a:r>
          </a:p>
          <a:p>
            <a:pPr algn="ctr"/>
            <a:endParaRPr lang="hu-HU" sz="2000" b="1" dirty="0"/>
          </a:p>
          <a:p>
            <a:pPr algn="ctr"/>
            <a:r>
              <a:rPr lang="hu-HU" sz="2000" b="1" dirty="0" smtClean="0"/>
              <a:t>Arteria profunda brachii</a:t>
            </a:r>
          </a:p>
          <a:p>
            <a:pPr algn="ctr"/>
            <a:endParaRPr lang="hu-HU" sz="2000" b="1" dirty="0"/>
          </a:p>
          <a:p>
            <a:pPr algn="ctr"/>
            <a:r>
              <a:rPr lang="hu-HU" sz="2000" b="1" dirty="0" smtClean="0"/>
              <a:t>Arteria ulnaris</a:t>
            </a:r>
          </a:p>
          <a:p>
            <a:pPr algn="ctr"/>
            <a:endParaRPr lang="hu-HU" sz="2000" b="1" dirty="0"/>
          </a:p>
          <a:p>
            <a:pPr algn="ctr"/>
            <a:r>
              <a:rPr lang="hu-HU" sz="2000" b="1" dirty="0" smtClean="0"/>
              <a:t>Arteria radialis</a:t>
            </a:r>
            <a:endParaRPr lang="hu-HU" sz="2000" b="1" dirty="0"/>
          </a:p>
        </p:txBody>
      </p:sp>
    </p:spTree>
    <p:extLst>
      <p:ext uri="{BB962C8B-B14F-4D97-AF65-F5344CB8AC3E}">
        <p14:creationId xmlns:p14="http://schemas.microsoft.com/office/powerpoint/2010/main" val="3513922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95400" y="286952"/>
            <a:ext cx="914400" cy="640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76248"/>
            <a:ext cx="1737177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86600" y="398869"/>
            <a:ext cx="971307" cy="6296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2818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08663"/>
            <a:ext cx="2413499" cy="329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0400" y="1071376"/>
            <a:ext cx="2362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Os ilei (csípőcsont)</a:t>
            </a:r>
          </a:p>
          <a:p>
            <a:pPr algn="ctr"/>
            <a:endParaRPr lang="hu-HU" dirty="0"/>
          </a:p>
          <a:p>
            <a:pPr algn="ctr"/>
            <a:r>
              <a:rPr lang="hu-HU" dirty="0" smtClean="0"/>
              <a:t>Os ischii</a:t>
            </a:r>
          </a:p>
          <a:p>
            <a:pPr algn="ctr"/>
            <a:endParaRPr lang="hu-HU" dirty="0"/>
          </a:p>
          <a:p>
            <a:pPr algn="ctr"/>
            <a:r>
              <a:rPr lang="hu-HU" dirty="0" smtClean="0"/>
              <a:t>Os pubis</a:t>
            </a:r>
          </a:p>
          <a:p>
            <a:pPr algn="ctr"/>
            <a:endParaRPr lang="hu-HU" dirty="0"/>
          </a:p>
          <a:p>
            <a:pPr algn="ctr"/>
            <a:r>
              <a:rPr lang="hu-HU" dirty="0" smtClean="0"/>
              <a:t>Acetabulum</a:t>
            </a:r>
          </a:p>
          <a:p>
            <a:pPr algn="ctr"/>
            <a:endParaRPr lang="hu-HU" dirty="0"/>
          </a:p>
          <a:p>
            <a:pPr algn="ctr"/>
            <a:r>
              <a:rPr lang="hu-HU" dirty="0" smtClean="0"/>
              <a:t>Spina ischiadica</a:t>
            </a:r>
          </a:p>
          <a:p>
            <a:pPr algn="ctr"/>
            <a:endParaRPr lang="hu-HU" dirty="0"/>
          </a:p>
          <a:p>
            <a:pPr algn="ctr"/>
            <a:r>
              <a:rPr lang="hu-HU" dirty="0" smtClean="0"/>
              <a:t>Tuberositas ischiadica</a:t>
            </a:r>
          </a:p>
          <a:p>
            <a:pPr algn="ctr"/>
            <a:endParaRPr lang="hu-HU" dirty="0"/>
          </a:p>
          <a:p>
            <a:pPr algn="ctr"/>
            <a:r>
              <a:rPr lang="hu-HU" dirty="0" smtClean="0"/>
              <a:t>Spina iliaca anterior superior</a:t>
            </a:r>
          </a:p>
          <a:p>
            <a:pPr algn="ctr"/>
            <a:endParaRPr lang="hu-HU" dirty="0"/>
          </a:p>
          <a:p>
            <a:pPr algn="ctr"/>
            <a:r>
              <a:rPr lang="hu-HU" dirty="0" smtClean="0"/>
              <a:t>Foramen obturatorium</a:t>
            </a:r>
            <a:endParaRPr lang="hu-H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950631"/>
            <a:ext cx="3219450" cy="4422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413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2514600" cy="5642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891903"/>
            <a:ext cx="2796206" cy="470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10464" y="304800"/>
            <a:ext cx="23622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Caput femoris</a:t>
            </a:r>
          </a:p>
          <a:p>
            <a:pPr algn="ctr"/>
            <a:endParaRPr lang="hu-HU" dirty="0"/>
          </a:p>
          <a:p>
            <a:pPr algn="ctr"/>
            <a:r>
              <a:rPr lang="hu-HU" dirty="0" smtClean="0"/>
              <a:t>Trochanter mayor</a:t>
            </a:r>
          </a:p>
          <a:p>
            <a:pPr algn="ctr"/>
            <a:endParaRPr lang="hu-HU" dirty="0"/>
          </a:p>
          <a:p>
            <a:pPr algn="ctr"/>
            <a:r>
              <a:rPr lang="hu-HU" dirty="0" smtClean="0"/>
              <a:t>Trochanter minor</a:t>
            </a:r>
          </a:p>
          <a:p>
            <a:pPr algn="ctr"/>
            <a:endParaRPr lang="hu-HU" dirty="0"/>
          </a:p>
          <a:p>
            <a:pPr algn="ctr"/>
            <a:r>
              <a:rPr lang="hu-HU" dirty="0" smtClean="0"/>
              <a:t>Collum femoris</a:t>
            </a:r>
          </a:p>
          <a:p>
            <a:pPr algn="ctr"/>
            <a:endParaRPr lang="hu-HU" dirty="0"/>
          </a:p>
          <a:p>
            <a:pPr algn="ctr"/>
            <a:r>
              <a:rPr lang="hu-HU" dirty="0" smtClean="0"/>
              <a:t>Ligamentum inguinale</a:t>
            </a:r>
          </a:p>
          <a:p>
            <a:pPr algn="ctr"/>
            <a:endParaRPr lang="hu-HU" dirty="0"/>
          </a:p>
          <a:p>
            <a:pPr algn="ctr"/>
            <a:r>
              <a:rPr lang="hu-HU" dirty="0" smtClean="0"/>
              <a:t>Ligamentum iliofemorale</a:t>
            </a:r>
          </a:p>
          <a:p>
            <a:pPr algn="ctr"/>
            <a:endParaRPr lang="hu-HU" dirty="0"/>
          </a:p>
          <a:p>
            <a:pPr algn="ctr"/>
            <a:r>
              <a:rPr lang="hu-HU" dirty="0" smtClean="0"/>
              <a:t>Articulatio sacroiliaca</a:t>
            </a:r>
          </a:p>
          <a:p>
            <a:pPr algn="ctr"/>
            <a:endParaRPr lang="hu-HU" dirty="0"/>
          </a:p>
          <a:p>
            <a:pPr algn="ctr"/>
            <a:r>
              <a:rPr lang="hu-HU" dirty="0" smtClean="0"/>
              <a:t>Sacrum</a:t>
            </a:r>
          </a:p>
          <a:p>
            <a:pPr algn="ctr"/>
            <a:endParaRPr lang="hu-HU" dirty="0"/>
          </a:p>
          <a:p>
            <a:pPr algn="ctr"/>
            <a:r>
              <a:rPr lang="hu-HU" dirty="0" smtClean="0"/>
              <a:t>Ligamentum sacrospinosum</a:t>
            </a:r>
          </a:p>
          <a:p>
            <a:pPr algn="ctr"/>
            <a:endParaRPr lang="hu-HU" dirty="0"/>
          </a:p>
          <a:p>
            <a:pPr algn="ctr"/>
            <a:r>
              <a:rPr lang="hu-HU" dirty="0" smtClean="0"/>
              <a:t>Ligamentum sacrotuberosum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07028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53309" y="1978325"/>
            <a:ext cx="4267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i="1" dirty="0" smtClean="0"/>
              <a:t>Gömbízület (dióízület): 3 tengely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Sagittalis tengely körül: addukció - abdukció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Tranzverzális tengely körül: ante – retroflexio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Vertikális tengely körül: rotatio</a:t>
            </a:r>
          </a:p>
          <a:p>
            <a:pPr marL="285750" indent="-285750">
              <a:buFontTx/>
              <a:buChar char="-"/>
            </a:pPr>
            <a:endParaRPr lang="hu-HU" dirty="0"/>
          </a:p>
          <a:p>
            <a:r>
              <a:rPr lang="hu-HU" b="1" i="1" dirty="0" smtClean="0"/>
              <a:t>Ízületi felszínek: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Femur feje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Acetabulum</a:t>
            </a:r>
          </a:p>
          <a:p>
            <a:endParaRPr lang="hu-HU" dirty="0"/>
          </a:p>
          <a:p>
            <a:r>
              <a:rPr lang="hu-HU" b="1" i="1" dirty="0" smtClean="0"/>
              <a:t>Szalagjai: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Ligamentum iliofemorale</a:t>
            </a:r>
          </a:p>
          <a:p>
            <a:pPr marL="285750" indent="-285750">
              <a:buFontTx/>
              <a:buChar char="-"/>
            </a:pPr>
            <a:r>
              <a:rPr lang="hu-HU" dirty="0"/>
              <a:t>Ligamentum </a:t>
            </a:r>
            <a:r>
              <a:rPr lang="hu-HU" dirty="0" smtClean="0"/>
              <a:t>ischiofemorale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Ligamentum pubofemorale</a:t>
            </a:r>
            <a:endParaRPr lang="hu-HU" dirty="0"/>
          </a:p>
          <a:p>
            <a:pPr marL="285750" indent="-285750">
              <a:buFontTx/>
              <a:buChar char="-"/>
            </a:pPr>
            <a:endParaRPr lang="hu-H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4800"/>
            <a:ext cx="3048000" cy="603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19600" y="6858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Articulatio coxae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647337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Rectangle 2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1066800"/>
          </a:xfrm>
        </p:spPr>
        <p:txBody>
          <a:bodyPr anchor="ctr"/>
          <a:lstStyle/>
          <a:p>
            <a:pPr algn="l" eaLnBrk="1" hangingPunct="1"/>
            <a:r>
              <a:rPr lang="hu-HU" sz="3600" smtClean="0">
                <a:latin typeface="Calibri" pitchFamily="34" charset="0"/>
              </a:rPr>
              <a:t>T</a:t>
            </a:r>
            <a:r>
              <a:rPr lang="hu-HU" sz="3600" smtClean="0"/>
              <a:t>á</a:t>
            </a:r>
            <a:r>
              <a:rPr lang="hu-HU" sz="3600" smtClean="0">
                <a:latin typeface="Calibri" pitchFamily="34" charset="0"/>
              </a:rPr>
              <a:t>j</a:t>
            </a:r>
            <a:r>
              <a:rPr lang="hu-HU" sz="3600" smtClean="0"/>
              <a:t>é</a:t>
            </a:r>
            <a:r>
              <a:rPr lang="hu-HU" sz="3600" smtClean="0">
                <a:latin typeface="Calibri" pitchFamily="34" charset="0"/>
              </a:rPr>
              <a:t>koz</a:t>
            </a:r>
            <a:r>
              <a:rPr lang="hu-HU" sz="3600" smtClean="0"/>
              <a:t>ó</a:t>
            </a:r>
            <a:r>
              <a:rPr lang="hu-HU" sz="3600" smtClean="0">
                <a:latin typeface="Calibri" pitchFamily="34" charset="0"/>
              </a:rPr>
              <a:t>d</a:t>
            </a:r>
            <a:r>
              <a:rPr lang="hu-HU" sz="3600" smtClean="0"/>
              <a:t>á</a:t>
            </a:r>
            <a:r>
              <a:rPr lang="hu-HU" sz="3600" smtClean="0">
                <a:latin typeface="Calibri" pitchFamily="34" charset="0"/>
              </a:rPr>
              <a:t>s az anat</a:t>
            </a:r>
            <a:r>
              <a:rPr lang="hu-HU" sz="3600" smtClean="0"/>
              <a:t>ó</a:t>
            </a:r>
            <a:r>
              <a:rPr lang="hu-HU" sz="3600" smtClean="0">
                <a:latin typeface="Calibri" pitchFamily="34" charset="0"/>
              </a:rPr>
              <a:t>mi</a:t>
            </a:r>
            <a:r>
              <a:rPr lang="hu-HU" sz="3600" smtClean="0"/>
              <a:t>á</a:t>
            </a:r>
            <a:r>
              <a:rPr lang="hu-HU" sz="3600" smtClean="0">
                <a:latin typeface="Calibri" pitchFamily="34" charset="0"/>
              </a:rPr>
              <a:t>ban I.</a:t>
            </a:r>
          </a:p>
        </p:txBody>
      </p:sp>
      <p:graphicFrame>
        <p:nvGraphicFramePr>
          <p:cNvPr id="51203" name="Object 3"/>
          <p:cNvGraphicFramePr>
            <a:graphicFrameLocks noChangeAspect="1"/>
          </p:cNvGraphicFramePr>
          <p:nvPr/>
        </p:nvGraphicFramePr>
        <p:xfrm>
          <a:off x="381000" y="2057400"/>
          <a:ext cx="3596879" cy="317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Image" r:id="rId3" imgW="9198367" imgH="8120816" progId="Photoshop.Image.7">
                  <p:embed/>
                </p:oleObj>
              </mc:Choice>
              <mc:Fallback>
                <p:oleObj name="Image" r:id="rId3" imgW="9198367" imgH="8120816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057400"/>
                        <a:ext cx="3596879" cy="317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4" name="Object 4"/>
          <p:cNvGraphicFramePr>
            <a:graphicFrameLocks noChangeAspect="1"/>
          </p:cNvGraphicFramePr>
          <p:nvPr/>
        </p:nvGraphicFramePr>
        <p:xfrm>
          <a:off x="3962400" y="2208214"/>
          <a:ext cx="5105400" cy="2592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Image" r:id="rId5" imgW="13400816" imgH="5740408" progId="Photoshop.Image.7">
                  <p:embed/>
                </p:oleObj>
              </mc:Choice>
              <mc:Fallback>
                <p:oleObj name="Image" r:id="rId5" imgW="13400816" imgH="5740408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2208214"/>
                        <a:ext cx="5105400" cy="2592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06" name="Text Box 5"/>
          <p:cNvSpPr txBox="1">
            <a:spLocks noChangeArrowheads="1"/>
          </p:cNvSpPr>
          <p:nvPr/>
        </p:nvSpPr>
        <p:spPr bwMode="auto">
          <a:xfrm>
            <a:off x="381000" y="5029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 i="1"/>
              <a:t>Mediansaggitalis sík</a:t>
            </a:r>
          </a:p>
        </p:txBody>
      </p:sp>
    </p:spTree>
    <p:extLst>
      <p:ext uri="{BB962C8B-B14F-4D97-AF65-F5344CB8AC3E}">
        <p14:creationId xmlns:p14="http://schemas.microsoft.com/office/powerpoint/2010/main" val="457378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3256"/>
            <a:ext cx="2133600" cy="609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766464"/>
            <a:ext cx="2066397" cy="5945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70517" y="94093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Articulatio genu</a:t>
            </a:r>
            <a:endParaRPr lang="hu-HU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040812" y="802336"/>
            <a:ext cx="306669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Femur facies patellaris</a:t>
            </a:r>
          </a:p>
          <a:p>
            <a:pPr algn="ctr"/>
            <a:endParaRPr lang="hu-HU" dirty="0"/>
          </a:p>
          <a:p>
            <a:pPr algn="ctr"/>
            <a:r>
              <a:rPr lang="hu-HU" dirty="0" smtClean="0"/>
              <a:t>Ligamentum patellae</a:t>
            </a:r>
          </a:p>
          <a:p>
            <a:pPr algn="ctr"/>
            <a:endParaRPr lang="hu-HU" dirty="0"/>
          </a:p>
          <a:p>
            <a:pPr algn="ctr"/>
            <a:r>
              <a:rPr lang="hu-HU" dirty="0" smtClean="0"/>
              <a:t>Patella</a:t>
            </a:r>
          </a:p>
          <a:p>
            <a:pPr algn="ctr"/>
            <a:endParaRPr lang="hu-HU" dirty="0"/>
          </a:p>
          <a:p>
            <a:pPr algn="ctr"/>
            <a:r>
              <a:rPr lang="hu-HU" dirty="0" smtClean="0"/>
              <a:t>Ligamentum collaterale mediale – laterale</a:t>
            </a:r>
          </a:p>
          <a:p>
            <a:pPr algn="ctr"/>
            <a:endParaRPr lang="hu-HU" dirty="0"/>
          </a:p>
          <a:p>
            <a:pPr algn="ctr"/>
            <a:r>
              <a:rPr lang="hu-HU" dirty="0" smtClean="0"/>
              <a:t>Meniscus medialis – lateralis</a:t>
            </a:r>
          </a:p>
          <a:p>
            <a:pPr algn="ctr"/>
            <a:endParaRPr lang="hu-HU" dirty="0"/>
          </a:p>
          <a:p>
            <a:pPr algn="ctr"/>
            <a:r>
              <a:rPr lang="hu-HU" dirty="0" smtClean="0"/>
              <a:t>Ligamentum cruciatum anterius – posterius</a:t>
            </a:r>
          </a:p>
          <a:p>
            <a:pPr algn="ctr"/>
            <a:endParaRPr lang="hu-HU" dirty="0"/>
          </a:p>
          <a:p>
            <a:pPr algn="ctr"/>
            <a:r>
              <a:rPr lang="hu-HU" dirty="0" smtClean="0"/>
              <a:t>Tibia</a:t>
            </a:r>
          </a:p>
          <a:p>
            <a:pPr algn="ctr"/>
            <a:endParaRPr lang="hu-HU" dirty="0"/>
          </a:p>
          <a:p>
            <a:pPr algn="ctr"/>
            <a:r>
              <a:rPr lang="hu-HU" dirty="0" smtClean="0"/>
              <a:t>Fibula</a:t>
            </a:r>
          </a:p>
          <a:p>
            <a:pPr algn="ctr"/>
            <a:endParaRPr lang="hu-HU" dirty="0"/>
          </a:p>
          <a:p>
            <a:pPr algn="ctr"/>
            <a:endParaRPr lang="hu-HU" dirty="0" smtClean="0"/>
          </a:p>
          <a:p>
            <a:pPr algn="ctr"/>
            <a:r>
              <a:rPr lang="hu-HU" dirty="0" smtClean="0"/>
              <a:t>M. Rectus femoris ina</a:t>
            </a:r>
            <a:endParaRPr lang="hu-HU" dirty="0"/>
          </a:p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850985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4330611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0" y="1143000"/>
            <a:ext cx="440681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i="1" dirty="0" smtClean="0"/>
              <a:t>Trochogynglimus: 2 tengely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Tranzverzális tengely körül: flexio - extensio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Vertikális tengely körül: rotatio </a:t>
            </a:r>
            <a:r>
              <a:rPr lang="hu-HU" dirty="0" smtClean="0">
                <a:sym typeface="Wingdings" panose="05000000000000000000" pitchFamily="2" charset="2"/>
              </a:rPr>
              <a:t> csak behajlított térdnél, laza coll. szalagok esetén</a:t>
            </a:r>
            <a:endParaRPr lang="hu-HU" dirty="0" smtClean="0"/>
          </a:p>
          <a:p>
            <a:pPr marL="285750" indent="-285750">
              <a:buFontTx/>
              <a:buChar char="-"/>
            </a:pPr>
            <a:endParaRPr lang="hu-HU" dirty="0"/>
          </a:p>
          <a:p>
            <a:r>
              <a:rPr lang="hu-HU" b="1" i="1" dirty="0" smtClean="0"/>
              <a:t>Ízületi felszínek: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Femur condylusai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Tibia area condylarisa + fibula feje</a:t>
            </a:r>
          </a:p>
          <a:p>
            <a:endParaRPr lang="hu-HU" dirty="0"/>
          </a:p>
          <a:p>
            <a:r>
              <a:rPr lang="hu-HU" b="1" i="1" dirty="0" smtClean="0"/>
              <a:t>Szalagjai: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Ligamentum collateralék</a:t>
            </a:r>
          </a:p>
          <a:p>
            <a:pPr marL="285750" indent="-285750">
              <a:buFontTx/>
              <a:buChar char="-"/>
            </a:pPr>
            <a:r>
              <a:rPr lang="hu-HU" dirty="0"/>
              <a:t>Ligamentum </a:t>
            </a:r>
            <a:r>
              <a:rPr lang="hu-HU" dirty="0" smtClean="0"/>
              <a:t>cruciatumok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Meniscusok</a:t>
            </a:r>
            <a:endParaRPr lang="hu-HU" dirty="0"/>
          </a:p>
          <a:p>
            <a:pPr marL="285750" indent="-285750">
              <a:buFontTx/>
              <a:buChar char="-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10036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7263" y="1665289"/>
            <a:ext cx="3393281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4388" y="1938339"/>
            <a:ext cx="3584972" cy="35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055564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2111096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079" y="3352800"/>
            <a:ext cx="4903226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76600" y="724619"/>
            <a:ext cx="491616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u-HU" dirty="0" smtClean="0"/>
              <a:t>Tranzverzális tengely körül: flexio – extensio </a:t>
            </a:r>
            <a:r>
              <a:rPr lang="hu-HU" dirty="0" smtClean="0">
                <a:sym typeface="Wingdings" panose="05000000000000000000" pitchFamily="2" charset="2"/>
              </a:rPr>
              <a:t> art. talocruralis</a:t>
            </a:r>
            <a:endParaRPr lang="hu-HU" dirty="0" smtClean="0"/>
          </a:p>
          <a:p>
            <a:pPr marL="285750" indent="-285750">
              <a:buFontTx/>
              <a:buChar char="-"/>
            </a:pPr>
            <a:r>
              <a:rPr lang="hu-HU" dirty="0" smtClean="0"/>
              <a:t>Rézsútos ferde tengely körül: rotatio: </a:t>
            </a:r>
            <a:r>
              <a:rPr lang="hu-HU" dirty="0" smtClean="0">
                <a:sym typeface="Wingdings" panose="05000000000000000000" pitchFamily="2" charset="2"/>
              </a:rPr>
              <a:t>inverzió, everzió  art. subtalaris</a:t>
            </a:r>
            <a:endParaRPr lang="hu-HU" dirty="0" smtClean="0"/>
          </a:p>
          <a:p>
            <a:pPr marL="285750" indent="-285750">
              <a:buFontTx/>
              <a:buChar char="-"/>
            </a:pPr>
            <a:endParaRPr lang="hu-HU" dirty="0"/>
          </a:p>
          <a:p>
            <a:r>
              <a:rPr lang="hu-HU" b="1" i="1" dirty="0" smtClean="0"/>
              <a:t>Ízületi felszínek: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Tibia + fibula malleolus medialis és lateralis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Talus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Calcaneus, os naviculare </a:t>
            </a:r>
            <a:r>
              <a:rPr lang="hu-HU" dirty="0" smtClean="0">
                <a:sym typeface="Wingdings" panose="05000000000000000000" pitchFamily="2" charset="2"/>
              </a:rPr>
              <a:t> art. subtalaris</a:t>
            </a:r>
            <a:endParaRPr lang="hu-HU" dirty="0" smtClean="0"/>
          </a:p>
          <a:p>
            <a:endParaRPr lang="hu-HU" dirty="0"/>
          </a:p>
          <a:p>
            <a:r>
              <a:rPr lang="hu-HU" b="1" i="1" dirty="0" smtClean="0"/>
              <a:t>Szalagjai: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Ligamentum deltoideum (med.)</a:t>
            </a:r>
          </a:p>
          <a:p>
            <a:pPr marL="285750" indent="-285750">
              <a:buFontTx/>
              <a:buChar char="-"/>
            </a:pPr>
            <a:r>
              <a:rPr lang="hu-HU" dirty="0"/>
              <a:t>Ligamentum </a:t>
            </a:r>
            <a:r>
              <a:rPr lang="hu-HU" dirty="0" smtClean="0"/>
              <a:t>collaterale lat.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Lig. calcaneonaviculare plantare</a:t>
            </a:r>
            <a:endParaRPr lang="hu-HU" dirty="0"/>
          </a:p>
          <a:p>
            <a:pPr marL="285750" indent="-285750">
              <a:buFontTx/>
              <a:buChar char="-"/>
            </a:pPr>
            <a:endParaRPr lang="hu-HU" dirty="0"/>
          </a:p>
        </p:txBody>
      </p:sp>
      <p:sp>
        <p:nvSpPr>
          <p:cNvPr id="6" name="TextBox 5"/>
          <p:cNvSpPr txBox="1"/>
          <p:nvPr/>
        </p:nvSpPr>
        <p:spPr>
          <a:xfrm>
            <a:off x="2514600" y="94093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Articulatio talocruralis + subtalaris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26869685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94596"/>
            <a:ext cx="1752600" cy="648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03491"/>
            <a:ext cx="1752600" cy="6654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1800" y="203491"/>
            <a:ext cx="32004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Iliopsoas</a:t>
            </a:r>
          </a:p>
          <a:p>
            <a:pPr algn="ctr"/>
            <a:endParaRPr lang="hu-HU" dirty="0" smtClean="0"/>
          </a:p>
          <a:p>
            <a:pPr algn="ctr"/>
            <a:r>
              <a:rPr lang="hu-HU" dirty="0" smtClean="0"/>
              <a:t>Sartorius</a:t>
            </a:r>
          </a:p>
          <a:p>
            <a:pPr algn="ctr"/>
            <a:endParaRPr lang="hu-HU" dirty="0" smtClean="0"/>
          </a:p>
          <a:p>
            <a:pPr algn="ctr"/>
            <a:r>
              <a:rPr lang="hu-HU" dirty="0" smtClean="0"/>
              <a:t>Quadriceps femoris (Rectus femoris, Vastus med – lat –inter)</a:t>
            </a:r>
          </a:p>
          <a:p>
            <a:pPr algn="ctr"/>
            <a:endParaRPr lang="hu-HU" dirty="0" smtClean="0"/>
          </a:p>
          <a:p>
            <a:pPr algn="ctr"/>
            <a:r>
              <a:rPr lang="hu-HU" dirty="0" smtClean="0"/>
              <a:t>Adductor magnus – longus</a:t>
            </a:r>
          </a:p>
          <a:p>
            <a:pPr algn="ctr"/>
            <a:endParaRPr lang="hu-HU" dirty="0" smtClean="0"/>
          </a:p>
          <a:p>
            <a:pPr algn="ctr"/>
            <a:r>
              <a:rPr lang="hu-HU" dirty="0" smtClean="0"/>
              <a:t>Gracilis</a:t>
            </a:r>
          </a:p>
          <a:p>
            <a:pPr algn="ctr"/>
            <a:endParaRPr lang="hu-HU" dirty="0"/>
          </a:p>
          <a:p>
            <a:pPr algn="ctr"/>
            <a:r>
              <a:rPr lang="hu-HU" dirty="0" smtClean="0"/>
              <a:t>Gluteus maximus – medius – minimus</a:t>
            </a:r>
          </a:p>
          <a:p>
            <a:pPr algn="ctr"/>
            <a:endParaRPr lang="hu-HU" dirty="0" smtClean="0"/>
          </a:p>
          <a:p>
            <a:pPr algn="ctr"/>
            <a:r>
              <a:rPr lang="hu-HU" dirty="0" smtClean="0"/>
              <a:t>Pririformis</a:t>
            </a:r>
          </a:p>
          <a:p>
            <a:pPr algn="ctr"/>
            <a:endParaRPr lang="hu-HU" dirty="0" smtClean="0"/>
          </a:p>
          <a:p>
            <a:pPr algn="ctr"/>
            <a:r>
              <a:rPr lang="hu-HU" dirty="0" smtClean="0"/>
              <a:t>Obturator internus</a:t>
            </a:r>
          </a:p>
          <a:p>
            <a:pPr algn="ctr"/>
            <a:endParaRPr lang="hu-HU" dirty="0" smtClean="0"/>
          </a:p>
          <a:p>
            <a:pPr algn="ctr"/>
            <a:r>
              <a:rPr lang="hu-HU" dirty="0" smtClean="0"/>
              <a:t>Biceps femoris</a:t>
            </a:r>
          </a:p>
          <a:p>
            <a:pPr algn="ctr"/>
            <a:endParaRPr lang="hu-HU" dirty="0" smtClean="0"/>
          </a:p>
          <a:p>
            <a:pPr algn="ctr"/>
            <a:r>
              <a:rPr lang="hu-HU" dirty="0" smtClean="0"/>
              <a:t>Semimembranosus</a:t>
            </a:r>
          </a:p>
          <a:p>
            <a:pPr algn="ctr"/>
            <a:endParaRPr lang="hu-HU" dirty="0" smtClean="0"/>
          </a:p>
          <a:p>
            <a:pPr algn="ctr"/>
            <a:r>
              <a:rPr lang="hu-HU" dirty="0" smtClean="0"/>
              <a:t>Semitendinosus</a:t>
            </a:r>
          </a:p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944160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4050"/>
            <a:ext cx="1371600" cy="6362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14050"/>
            <a:ext cx="1371600" cy="6445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3140" y="582318"/>
            <a:ext cx="38100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Tibialis anterior</a:t>
            </a:r>
          </a:p>
          <a:p>
            <a:pPr algn="ctr"/>
            <a:endParaRPr lang="hu-HU" dirty="0" smtClean="0"/>
          </a:p>
          <a:p>
            <a:pPr algn="ctr"/>
            <a:r>
              <a:rPr lang="hu-HU" dirty="0" smtClean="0"/>
              <a:t>Extensor hallucis longus</a:t>
            </a:r>
          </a:p>
          <a:p>
            <a:pPr algn="ctr"/>
            <a:endParaRPr lang="hu-HU" dirty="0" smtClean="0"/>
          </a:p>
          <a:p>
            <a:pPr algn="ctr"/>
            <a:r>
              <a:rPr lang="hu-HU" dirty="0" smtClean="0"/>
              <a:t>Extensor digitorum longus</a:t>
            </a:r>
          </a:p>
          <a:p>
            <a:pPr algn="ctr"/>
            <a:endParaRPr lang="hu-HU" dirty="0"/>
          </a:p>
          <a:p>
            <a:pPr algn="ctr"/>
            <a:r>
              <a:rPr lang="hu-HU" dirty="0"/>
              <a:t>Musculi peroneus longus - brevis</a:t>
            </a:r>
          </a:p>
          <a:p>
            <a:pPr algn="ctr"/>
            <a:endParaRPr lang="hu-HU" dirty="0" smtClean="0"/>
          </a:p>
          <a:p>
            <a:pPr algn="ctr"/>
            <a:endParaRPr lang="hu-HU" dirty="0" smtClean="0"/>
          </a:p>
          <a:p>
            <a:pPr algn="ctr"/>
            <a:endParaRPr lang="hu-HU" dirty="0"/>
          </a:p>
          <a:p>
            <a:pPr algn="ctr"/>
            <a:r>
              <a:rPr lang="hu-HU" dirty="0" smtClean="0"/>
              <a:t>Triceps surae: gastrocnemius med – lat, soleus</a:t>
            </a:r>
          </a:p>
          <a:p>
            <a:pPr algn="ctr"/>
            <a:endParaRPr lang="hu-HU" dirty="0"/>
          </a:p>
          <a:p>
            <a:pPr algn="ctr"/>
            <a:r>
              <a:rPr lang="hu-HU" dirty="0" smtClean="0"/>
              <a:t>Achilles tendo</a:t>
            </a:r>
          </a:p>
          <a:p>
            <a:pPr algn="ctr"/>
            <a:endParaRPr lang="hu-HU" dirty="0"/>
          </a:p>
          <a:p>
            <a:pPr algn="ctr"/>
            <a:r>
              <a:rPr lang="hu-HU" dirty="0" smtClean="0"/>
              <a:t>Flexor hallucis longus</a:t>
            </a:r>
          </a:p>
          <a:p>
            <a:pPr algn="ctr"/>
            <a:endParaRPr lang="hu-HU" dirty="0"/>
          </a:p>
          <a:p>
            <a:pPr algn="ctr"/>
            <a:r>
              <a:rPr lang="hu-HU" dirty="0" smtClean="0"/>
              <a:t>Flexor digitorum longus</a:t>
            </a:r>
          </a:p>
          <a:p>
            <a:pPr algn="ctr"/>
            <a:endParaRPr lang="hu-HU" dirty="0"/>
          </a:p>
          <a:p>
            <a:pPr algn="ctr"/>
            <a:r>
              <a:rPr lang="hu-HU" dirty="0" smtClean="0"/>
              <a:t>Tibialis posterior</a:t>
            </a:r>
          </a:p>
          <a:p>
            <a:pPr algn="ctr"/>
            <a:endParaRPr lang="hu-HU" dirty="0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298" y="28755"/>
            <a:ext cx="990600" cy="6772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45686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4"/>
            <a:ext cx="1524000" cy="6670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53000" y="1066800"/>
            <a:ext cx="3581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/>
              <a:t>Arteria iliaca externa</a:t>
            </a:r>
          </a:p>
          <a:p>
            <a:pPr algn="ctr"/>
            <a:endParaRPr lang="hu-HU" sz="2000" b="1" dirty="0"/>
          </a:p>
          <a:p>
            <a:pPr algn="ctr"/>
            <a:r>
              <a:rPr lang="hu-HU" sz="2000" b="1" dirty="0" smtClean="0"/>
              <a:t>Arteria femoralis</a:t>
            </a:r>
          </a:p>
          <a:p>
            <a:pPr algn="ctr"/>
            <a:endParaRPr lang="hu-HU" sz="2000" b="1" dirty="0"/>
          </a:p>
          <a:p>
            <a:pPr algn="ctr"/>
            <a:r>
              <a:rPr lang="hu-HU" sz="2000" b="1" dirty="0" smtClean="0"/>
              <a:t>Arteria profunda femoris</a:t>
            </a:r>
          </a:p>
          <a:p>
            <a:pPr algn="ctr"/>
            <a:endParaRPr lang="hu-HU" sz="2000" b="1" dirty="0"/>
          </a:p>
          <a:p>
            <a:pPr algn="ctr"/>
            <a:r>
              <a:rPr lang="hu-HU" sz="2000" b="1" dirty="0" smtClean="0"/>
              <a:t>Arteria tibialis anterior</a:t>
            </a:r>
          </a:p>
          <a:p>
            <a:pPr algn="ctr"/>
            <a:endParaRPr lang="hu-HU" sz="2000" b="1" dirty="0"/>
          </a:p>
          <a:p>
            <a:pPr algn="ctr"/>
            <a:r>
              <a:rPr lang="hu-HU" sz="2000" b="1" dirty="0"/>
              <a:t>Arteria tibialis </a:t>
            </a:r>
            <a:r>
              <a:rPr lang="hu-HU" sz="2000" b="1" dirty="0" smtClean="0"/>
              <a:t>posterior</a:t>
            </a:r>
          </a:p>
          <a:p>
            <a:pPr algn="ctr"/>
            <a:endParaRPr lang="hu-HU" sz="2000" b="1" dirty="0"/>
          </a:p>
          <a:p>
            <a:pPr algn="ctr"/>
            <a:r>
              <a:rPr lang="hu-HU" sz="2000" b="1" dirty="0" smtClean="0"/>
              <a:t>Arteria dorsalis pedis</a:t>
            </a:r>
          </a:p>
          <a:p>
            <a:pPr algn="ctr"/>
            <a:endParaRPr lang="hu-HU" sz="2000" b="1" dirty="0"/>
          </a:p>
          <a:p>
            <a:pPr algn="ctr"/>
            <a:r>
              <a:rPr lang="hu-HU" sz="2000" b="1" dirty="0" smtClean="0"/>
              <a:t>Arteria plantaris medialis - lateralis</a:t>
            </a:r>
            <a:endParaRPr lang="hu-HU" sz="2000" b="1" dirty="0"/>
          </a:p>
          <a:p>
            <a:pPr algn="ctr"/>
            <a:endParaRPr lang="hu-HU" sz="2000" b="1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278" y="762000"/>
            <a:ext cx="951070" cy="5687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64165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71755"/>
            <a:ext cx="2514600" cy="2120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295400"/>
            <a:ext cx="1736541" cy="1539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82" y="4023004"/>
            <a:ext cx="1692035" cy="174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1" y="4024137"/>
            <a:ext cx="1914974" cy="1748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70517" y="94093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Vertebrae</a:t>
            </a:r>
            <a:endParaRPr lang="hu-HU" sz="2400" b="1" dirty="0"/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1866900" y="1066800"/>
            <a:ext cx="571500" cy="45720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550867" y="2705100"/>
            <a:ext cx="438150" cy="68580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2835035" y="1447800"/>
            <a:ext cx="517765" cy="30480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2578039" y="2834607"/>
            <a:ext cx="895350" cy="7620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2305050" y="1889228"/>
            <a:ext cx="977660" cy="34290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378014" y="816858"/>
            <a:ext cx="904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smtClean="0"/>
              <a:t>corpus</a:t>
            </a:r>
            <a:endParaRPr lang="hu-HU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282710" y="1155412"/>
            <a:ext cx="1283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 smtClean="0"/>
              <a:t>proc. transversus</a:t>
            </a:r>
            <a:endParaRPr lang="hu-HU" sz="1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282710" y="1939740"/>
            <a:ext cx="1283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f</a:t>
            </a:r>
            <a:r>
              <a:rPr lang="hu-HU" sz="1600" b="1" dirty="0" smtClean="0"/>
              <a:t>acies articularis</a:t>
            </a:r>
            <a:endParaRPr lang="hu-HU" sz="1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390721" y="2542219"/>
            <a:ext cx="1175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p</a:t>
            </a:r>
            <a:r>
              <a:rPr lang="hu-HU" sz="1600" b="1" dirty="0" smtClean="0"/>
              <a:t>roc. spinosus</a:t>
            </a:r>
            <a:endParaRPr lang="hu-HU" sz="16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976763" y="3372209"/>
            <a:ext cx="11758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 smtClean="0"/>
              <a:t>arcus </a:t>
            </a:r>
            <a:endParaRPr lang="hu-HU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562600" y="2910807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Vertebra cervicalis (7)</a:t>
            </a:r>
            <a:endParaRPr lang="hu-HU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838200" y="5867400"/>
            <a:ext cx="2444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Vertebra thoracalis (12)</a:t>
            </a:r>
            <a:endParaRPr lang="hu-HU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5822650" y="5867400"/>
            <a:ext cx="2406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Vertebra lumbalis (5)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39778396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91000" y="954438"/>
            <a:ext cx="3581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/>
              <a:t>Discus intervertebralis</a:t>
            </a:r>
          </a:p>
          <a:p>
            <a:pPr algn="ctr"/>
            <a:endParaRPr lang="hu-HU" sz="2000" b="1" dirty="0"/>
          </a:p>
          <a:p>
            <a:pPr algn="ctr"/>
            <a:r>
              <a:rPr lang="hu-HU" sz="2000" b="1" dirty="0" smtClean="0"/>
              <a:t>Canalis vertebralis</a:t>
            </a:r>
          </a:p>
          <a:p>
            <a:pPr algn="ctr"/>
            <a:endParaRPr lang="hu-HU" sz="2000" b="1" dirty="0"/>
          </a:p>
          <a:p>
            <a:pPr algn="ctr"/>
            <a:r>
              <a:rPr lang="hu-HU" sz="2000" b="1" dirty="0" smtClean="0"/>
              <a:t>Foramen intervertebrale</a:t>
            </a:r>
          </a:p>
          <a:p>
            <a:pPr algn="ctr"/>
            <a:endParaRPr lang="hu-HU" sz="2000" b="1" dirty="0"/>
          </a:p>
          <a:p>
            <a:pPr algn="ctr"/>
            <a:r>
              <a:rPr lang="hu-HU" sz="2000" b="1" dirty="0" smtClean="0"/>
              <a:t>Ligamentum longitudinale anterius - posterius</a:t>
            </a:r>
          </a:p>
          <a:p>
            <a:pPr algn="ctr"/>
            <a:endParaRPr lang="hu-HU" sz="2000" b="1" dirty="0"/>
          </a:p>
          <a:p>
            <a:pPr algn="ctr"/>
            <a:r>
              <a:rPr lang="hu-HU" sz="2000" b="1" dirty="0" smtClean="0"/>
              <a:t>Ligamentum flavum</a:t>
            </a:r>
          </a:p>
          <a:p>
            <a:pPr algn="ctr"/>
            <a:endParaRPr lang="hu-HU" sz="2000" b="1" dirty="0"/>
          </a:p>
          <a:p>
            <a:pPr algn="ctr"/>
            <a:r>
              <a:rPr lang="hu-HU" sz="2000" b="1" dirty="0" smtClean="0"/>
              <a:t>Ligamenta supraspinata</a:t>
            </a:r>
          </a:p>
          <a:p>
            <a:pPr algn="ctr"/>
            <a:endParaRPr lang="hu-HU" sz="2000" b="1" dirty="0"/>
          </a:p>
          <a:p>
            <a:pPr algn="ctr"/>
            <a:r>
              <a:rPr lang="hu-HU" sz="2000" b="1" dirty="0" smtClean="0"/>
              <a:t>Ligamenta interspinata</a:t>
            </a:r>
            <a:endParaRPr lang="hu-HU" sz="2000" b="1" dirty="0"/>
          </a:p>
          <a:p>
            <a:pPr algn="ctr"/>
            <a:endParaRPr lang="hu-HU" sz="2000" b="1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56203"/>
            <a:ext cx="2676525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63302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51" y="721624"/>
            <a:ext cx="3042250" cy="527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965880"/>
            <a:ext cx="2952750" cy="479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685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hu-HU" sz="3600" smtClean="0">
                <a:latin typeface="Calibri" pitchFamily="34" charset="0"/>
              </a:rPr>
              <a:t>T</a:t>
            </a:r>
            <a:r>
              <a:rPr lang="hu-HU" sz="3600" smtClean="0"/>
              <a:t>á</a:t>
            </a:r>
            <a:r>
              <a:rPr lang="hu-HU" sz="3600" smtClean="0">
                <a:latin typeface="Calibri" pitchFamily="34" charset="0"/>
              </a:rPr>
              <a:t>j</a:t>
            </a:r>
            <a:r>
              <a:rPr lang="hu-HU" sz="3600" smtClean="0"/>
              <a:t>é</a:t>
            </a:r>
            <a:r>
              <a:rPr lang="hu-HU" sz="3600" smtClean="0">
                <a:latin typeface="Calibri" pitchFamily="34" charset="0"/>
              </a:rPr>
              <a:t>koz</a:t>
            </a:r>
            <a:r>
              <a:rPr lang="hu-HU" sz="3600" smtClean="0"/>
              <a:t>ó</a:t>
            </a:r>
            <a:r>
              <a:rPr lang="hu-HU" sz="3600" smtClean="0">
                <a:latin typeface="Calibri" pitchFamily="34" charset="0"/>
              </a:rPr>
              <a:t>d</a:t>
            </a:r>
            <a:r>
              <a:rPr lang="hu-HU" sz="3600" smtClean="0"/>
              <a:t>á</a:t>
            </a:r>
            <a:r>
              <a:rPr lang="hu-HU" sz="3600" smtClean="0">
                <a:latin typeface="Calibri" pitchFamily="34" charset="0"/>
              </a:rPr>
              <a:t>s az anat</a:t>
            </a:r>
            <a:r>
              <a:rPr lang="hu-HU" sz="3600" smtClean="0"/>
              <a:t>ó</a:t>
            </a:r>
            <a:r>
              <a:rPr lang="hu-HU" sz="3600" smtClean="0">
                <a:latin typeface="Calibri" pitchFamily="34" charset="0"/>
              </a:rPr>
              <a:t>mi</a:t>
            </a:r>
            <a:r>
              <a:rPr lang="hu-HU" sz="3600" smtClean="0"/>
              <a:t>á</a:t>
            </a:r>
            <a:r>
              <a:rPr lang="hu-HU" sz="3600" smtClean="0">
                <a:latin typeface="Calibri" pitchFamily="34" charset="0"/>
              </a:rPr>
              <a:t>ban II.</a:t>
            </a:r>
          </a:p>
        </p:txBody>
      </p:sp>
      <p:graphicFrame>
        <p:nvGraphicFramePr>
          <p:cNvPr id="5222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371600" y="1295401"/>
          <a:ext cx="6019800" cy="542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Image" r:id="rId3" imgW="7111111" imgH="6412698" progId="Photoshop.Image.7">
                  <p:embed/>
                </p:oleObj>
              </mc:Choice>
              <mc:Fallback>
                <p:oleObj name="Image" r:id="rId3" imgW="7111111" imgH="6412698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295401"/>
                        <a:ext cx="6019800" cy="5427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40409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9897" y="301626"/>
            <a:ext cx="711041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4000" b="1" dirty="0">
                <a:latin typeface="+mj-lt"/>
              </a:rPr>
              <a:t>Kötelező irodalom</a:t>
            </a:r>
          </a:p>
        </p:txBody>
      </p:sp>
      <p:pic>
        <p:nvPicPr>
          <p:cNvPr id="69634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0842" y="1760538"/>
            <a:ext cx="1887140" cy="358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TextBox 3"/>
          <p:cNvSpPr txBox="1">
            <a:spLocks noChangeArrowheads="1"/>
          </p:cNvSpPr>
          <p:nvPr/>
        </p:nvSpPr>
        <p:spPr bwMode="auto">
          <a:xfrm>
            <a:off x="3377803" y="1665289"/>
            <a:ext cx="3557588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800" i="1">
                <a:latin typeface="Calibri" pitchFamily="34" charset="0"/>
              </a:rPr>
              <a:t>Prof. Dr. Wenger Tibor:</a:t>
            </a:r>
            <a:r>
              <a:rPr lang="hu-HU" sz="2800">
                <a:latin typeface="Calibri" pitchFamily="34" charset="0"/>
              </a:rPr>
              <a:t> </a:t>
            </a:r>
          </a:p>
          <a:p>
            <a:r>
              <a:rPr lang="hu-HU" sz="2800" b="1">
                <a:latin typeface="Calibri" pitchFamily="34" charset="0"/>
              </a:rPr>
              <a:t>A makroszkópos és mikroszkópos anatómia alapjai</a:t>
            </a:r>
          </a:p>
          <a:p>
            <a:endParaRPr lang="hu-HU" sz="2400" b="1">
              <a:latin typeface="Calibri" pitchFamily="34" charset="0"/>
            </a:endParaRPr>
          </a:p>
          <a:p>
            <a:endParaRPr lang="hu-HU" sz="2400" b="1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6600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1247" y="1958975"/>
            <a:ext cx="2271713" cy="426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079897" y="301626"/>
            <a:ext cx="711041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4000" b="1" dirty="0">
                <a:latin typeface="+mj-lt"/>
              </a:rPr>
              <a:t>Ajánlott irodalom</a:t>
            </a:r>
          </a:p>
        </p:txBody>
      </p:sp>
      <p:sp>
        <p:nvSpPr>
          <p:cNvPr id="70659" name="TextBox 3"/>
          <p:cNvSpPr txBox="1">
            <a:spLocks noChangeArrowheads="1"/>
          </p:cNvSpPr>
          <p:nvPr/>
        </p:nvSpPr>
        <p:spPr bwMode="auto">
          <a:xfrm>
            <a:off x="2775348" y="1958975"/>
            <a:ext cx="222527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2400" i="1">
                <a:latin typeface="Calibri" pitchFamily="34" charset="0"/>
              </a:rPr>
              <a:t>Prof. Dr. Donáth Tibor:</a:t>
            </a:r>
            <a:r>
              <a:rPr lang="hu-HU" sz="2400">
                <a:latin typeface="Calibri" pitchFamily="34" charset="0"/>
              </a:rPr>
              <a:t> </a:t>
            </a:r>
          </a:p>
          <a:p>
            <a:pPr algn="ctr"/>
            <a:r>
              <a:rPr lang="hu-HU" sz="2400" b="1">
                <a:latin typeface="Calibri" pitchFamily="34" charset="0"/>
              </a:rPr>
              <a:t>Anatómiai atlasz</a:t>
            </a:r>
          </a:p>
          <a:p>
            <a:endParaRPr lang="hu-HU" sz="2400" b="1">
              <a:latin typeface="Calibri" pitchFamily="34" charset="0"/>
            </a:endParaRPr>
          </a:p>
          <a:p>
            <a:endParaRPr lang="hu-HU" sz="2400" b="1">
              <a:latin typeface="Calibri" pitchFamily="34" charset="0"/>
            </a:endParaRPr>
          </a:p>
        </p:txBody>
      </p:sp>
      <p:pic>
        <p:nvPicPr>
          <p:cNvPr id="70660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2011363"/>
            <a:ext cx="2306241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1" name="TextBox 5"/>
          <p:cNvSpPr txBox="1">
            <a:spLocks noChangeArrowheads="1"/>
          </p:cNvSpPr>
          <p:nvPr/>
        </p:nvSpPr>
        <p:spPr bwMode="auto">
          <a:xfrm>
            <a:off x="4292203" y="4275139"/>
            <a:ext cx="2100263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2400" i="1">
                <a:latin typeface="Calibri" pitchFamily="34" charset="0"/>
              </a:rPr>
              <a:t>Prof. Dr. Röhlich Pál:</a:t>
            </a:r>
            <a:r>
              <a:rPr lang="hu-HU" sz="2400">
                <a:latin typeface="Calibri" pitchFamily="34" charset="0"/>
              </a:rPr>
              <a:t> </a:t>
            </a:r>
          </a:p>
          <a:p>
            <a:pPr algn="ctr"/>
            <a:r>
              <a:rPr lang="hu-HU" sz="2400" b="1">
                <a:latin typeface="Calibri" pitchFamily="34" charset="0"/>
              </a:rPr>
              <a:t>Szövettan</a:t>
            </a:r>
          </a:p>
          <a:p>
            <a:pPr algn="ctr"/>
            <a:r>
              <a:rPr lang="hu-HU" sz="2000" i="1">
                <a:latin typeface="Calibri" pitchFamily="34" charset="0"/>
              </a:rPr>
              <a:t>/bizonyos fejezetei/</a:t>
            </a:r>
          </a:p>
          <a:p>
            <a:endParaRPr lang="hu-HU" sz="2400" b="1">
              <a:latin typeface="Calibri" pitchFamily="34" charset="0"/>
            </a:endParaRPr>
          </a:p>
          <a:p>
            <a:endParaRPr lang="hu-HU" sz="2400" b="1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6434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9897" y="301626"/>
            <a:ext cx="711041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4000" b="1" dirty="0">
                <a:latin typeface="+mj-lt"/>
              </a:rPr>
              <a:t>Felhasznált irodalom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9804" y="1389064"/>
            <a:ext cx="8378428" cy="415498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2400" dirty="0">
              <a:latin typeface="+mj-lt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hu-HU" sz="2400" dirty="0">
                <a:latin typeface="+mj-lt"/>
              </a:rPr>
              <a:t>THIEME Atlas of Anatomy General Anatomy and Musculoskeletal </a:t>
            </a:r>
            <a:r>
              <a:rPr lang="hu-HU" sz="2400" dirty="0" smtClean="0">
                <a:latin typeface="+mj-lt"/>
              </a:rPr>
              <a:t>system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hu-HU" sz="2400" dirty="0">
              <a:latin typeface="+mj-lt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hu-HU" sz="2400" dirty="0">
                <a:latin typeface="+mj-lt"/>
              </a:rPr>
              <a:t>Szentágothai – Réthelyi: Funkcionális anatómia I. </a:t>
            </a:r>
            <a:r>
              <a:rPr lang="hu-HU" sz="2400" dirty="0" smtClean="0">
                <a:latin typeface="+mj-lt"/>
              </a:rPr>
              <a:t>Kötet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hu-HU" sz="2400" dirty="0">
              <a:latin typeface="+mj-lt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hu-HU" sz="2400" dirty="0">
                <a:latin typeface="+mj-lt"/>
              </a:rPr>
              <a:t>Wenger Tibor: A makroszkópos és mikroszkópos anatómia </a:t>
            </a:r>
            <a:r>
              <a:rPr lang="hu-HU" sz="2400" dirty="0" smtClean="0">
                <a:latin typeface="+mj-lt"/>
              </a:rPr>
              <a:t>alapjai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hu-HU" sz="2400" dirty="0">
              <a:latin typeface="+mj-lt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hu-HU" sz="2400" dirty="0">
                <a:latin typeface="+mj-lt"/>
              </a:rPr>
              <a:t>A</a:t>
            </a:r>
            <a:r>
              <a:rPr lang="hu-HU" sz="2400" dirty="0">
                <a:latin typeface="+mn-lt"/>
              </a:rPr>
              <a:t>               </a:t>
            </a:r>
            <a:r>
              <a:rPr lang="hu-HU" sz="2400" dirty="0">
                <a:latin typeface="+mj-lt"/>
              </a:rPr>
              <a:t>forrásai</a:t>
            </a:r>
          </a:p>
          <a:p>
            <a:pPr marL="1257300" lvl="2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hu-HU" sz="2400" dirty="0">
              <a:latin typeface="+mj-lt"/>
            </a:endParaRPr>
          </a:p>
        </p:txBody>
      </p:sp>
      <p:pic>
        <p:nvPicPr>
          <p:cNvPr id="71683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4817" y="4648200"/>
            <a:ext cx="713185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611475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75426"/>
            <a:ext cx="8672124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1714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7966" y="44450"/>
            <a:ext cx="3589734" cy="655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0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35091" y="46038"/>
            <a:ext cx="3590925" cy="654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759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54209"/>
            <a:ext cx="2008019" cy="654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4122"/>
            <a:ext cx="2286000" cy="667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0193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4653" y="354014"/>
            <a:ext cx="711041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4000" dirty="0">
                <a:latin typeface="+mj-lt"/>
              </a:rPr>
              <a:t>Ízületek típusai II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9803" y="1190626"/>
            <a:ext cx="8662988" cy="5078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u="sng" dirty="0">
                <a:latin typeface="+mj-lt"/>
              </a:rPr>
              <a:t>Ízületek osztályozása funkció szerint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hu-HU" sz="2400" b="1" dirty="0">
                <a:latin typeface="+mj-lt"/>
              </a:rPr>
              <a:t>Egytengelyű ízületek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>
                <a:latin typeface="+mj-lt"/>
              </a:rPr>
              <a:t>	- </a:t>
            </a:r>
            <a:r>
              <a:rPr lang="hu-HU" dirty="0">
                <a:latin typeface="+mj-lt"/>
              </a:rPr>
              <a:t>Gynglymus (csukló ízület) </a:t>
            </a:r>
            <a:r>
              <a:rPr lang="hu-HU" dirty="0" smtClean="0">
                <a:latin typeface="+mj-lt"/>
                <a:sym typeface="Wingdings" panose="05000000000000000000" pitchFamily="2" charset="2"/>
              </a:rPr>
              <a:t></a:t>
            </a:r>
            <a:r>
              <a:rPr lang="hu-HU" dirty="0" smtClean="0">
                <a:latin typeface="+mj-lt"/>
              </a:rPr>
              <a:t> </a:t>
            </a:r>
            <a:r>
              <a:rPr lang="hu-HU" i="1" dirty="0">
                <a:latin typeface="+mj-lt"/>
              </a:rPr>
              <a:t>Ízület tengelye merőleges az alkotó csontok </a:t>
            </a:r>
            <a:r>
              <a:rPr lang="hu-HU" i="1" dirty="0" smtClean="0">
                <a:latin typeface="+mj-lt"/>
              </a:rPr>
              <a:t>	tengelyével </a:t>
            </a:r>
            <a:r>
              <a:rPr lang="hu-HU" i="1" dirty="0">
                <a:latin typeface="+mj-lt"/>
              </a:rPr>
              <a:t>(ujjpercek között)</a:t>
            </a:r>
            <a:endParaRPr lang="hu-HU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latin typeface="+mj-lt"/>
              </a:rPr>
              <a:t>	- Trochoid (forgó ízület</a:t>
            </a:r>
            <a:r>
              <a:rPr lang="hu-HU" dirty="0" smtClean="0">
                <a:latin typeface="+mj-lt"/>
              </a:rPr>
              <a:t>) </a:t>
            </a:r>
            <a:r>
              <a:rPr lang="hu-HU" dirty="0" smtClean="0">
                <a:latin typeface="+mj-lt"/>
                <a:sym typeface="Wingdings" panose="05000000000000000000" pitchFamily="2" charset="2"/>
              </a:rPr>
              <a:t></a:t>
            </a:r>
            <a:r>
              <a:rPr lang="hu-HU" dirty="0" smtClean="0">
                <a:latin typeface="+mj-lt"/>
              </a:rPr>
              <a:t> </a:t>
            </a:r>
            <a:r>
              <a:rPr lang="hu-HU" i="1" dirty="0" smtClean="0">
                <a:latin typeface="+mj-lt"/>
              </a:rPr>
              <a:t>Ízület </a:t>
            </a:r>
            <a:r>
              <a:rPr lang="hu-HU" i="1" dirty="0">
                <a:latin typeface="+mj-lt"/>
              </a:rPr>
              <a:t>tengelye párhuzamos az alkotó csontok </a:t>
            </a:r>
            <a:r>
              <a:rPr lang="hu-HU" i="1" dirty="0" smtClean="0">
                <a:latin typeface="+mj-lt"/>
              </a:rPr>
              <a:t>	tengelyével </a:t>
            </a:r>
            <a:r>
              <a:rPr lang="hu-HU" i="1" dirty="0">
                <a:latin typeface="+mj-lt"/>
              </a:rPr>
              <a:t>(art. atlantoaxialis)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i="1" dirty="0">
                <a:latin typeface="+mj-lt"/>
              </a:rPr>
              <a:t>	- </a:t>
            </a:r>
            <a:r>
              <a:rPr lang="hu-HU" dirty="0">
                <a:latin typeface="+mj-lt"/>
              </a:rPr>
              <a:t>Trocho-gynglymus (csukló-forgó ízület</a:t>
            </a:r>
            <a:r>
              <a:rPr lang="hu-HU" i="1" dirty="0" smtClean="0">
                <a:latin typeface="+mj-lt"/>
              </a:rPr>
              <a:t>) </a:t>
            </a:r>
            <a:r>
              <a:rPr lang="hu-HU" i="1" dirty="0" smtClean="0">
                <a:latin typeface="+mj-lt"/>
                <a:sym typeface="Wingdings" panose="05000000000000000000" pitchFamily="2" charset="2"/>
              </a:rPr>
              <a:t></a:t>
            </a:r>
            <a:r>
              <a:rPr lang="hu-HU" i="1" dirty="0" smtClean="0">
                <a:latin typeface="+mj-lt"/>
              </a:rPr>
              <a:t>  </a:t>
            </a:r>
            <a:r>
              <a:rPr lang="hu-HU" i="1" dirty="0">
                <a:latin typeface="+mj-lt"/>
              </a:rPr>
              <a:t>összetett ízületekben (térd, könyök)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 i="1" dirty="0">
              <a:latin typeface="+mj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hu-HU" sz="2400" b="1" dirty="0">
                <a:latin typeface="+mj-lt"/>
              </a:rPr>
              <a:t>Kéttengelyű ízületek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>
                <a:latin typeface="+mj-lt"/>
              </a:rPr>
              <a:t>	</a:t>
            </a:r>
            <a:r>
              <a:rPr lang="hu-HU" dirty="0">
                <a:latin typeface="+mj-lt"/>
              </a:rPr>
              <a:t>- Ellipsoid (tojásízület</a:t>
            </a:r>
            <a:r>
              <a:rPr lang="hu-HU" dirty="0" smtClean="0">
                <a:latin typeface="+mj-lt"/>
              </a:rPr>
              <a:t>) </a:t>
            </a:r>
            <a:r>
              <a:rPr lang="hu-HU" dirty="0" smtClean="0">
                <a:latin typeface="+mj-lt"/>
                <a:sym typeface="Wingdings" panose="05000000000000000000" pitchFamily="2" charset="2"/>
              </a:rPr>
              <a:t> </a:t>
            </a:r>
            <a:r>
              <a:rPr lang="hu-HU" i="1" dirty="0" smtClean="0">
                <a:latin typeface="+mj-lt"/>
              </a:rPr>
              <a:t>két </a:t>
            </a:r>
            <a:r>
              <a:rPr lang="hu-HU" i="1" dirty="0">
                <a:latin typeface="+mj-lt"/>
              </a:rPr>
              <a:t>egymásra merőleges görbület az ízfejen             </a:t>
            </a:r>
            <a:r>
              <a:rPr lang="hu-HU" i="1" dirty="0" smtClean="0">
                <a:latin typeface="+mj-lt"/>
              </a:rPr>
              <a:t>	két </a:t>
            </a:r>
            <a:r>
              <a:rPr lang="hu-HU" i="1" dirty="0">
                <a:latin typeface="+mj-lt"/>
              </a:rPr>
              <a:t>egymásra merőleges tengely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i="1" dirty="0">
                <a:latin typeface="+mj-lt"/>
              </a:rPr>
              <a:t>	- </a:t>
            </a:r>
            <a:r>
              <a:rPr lang="hu-HU" dirty="0">
                <a:latin typeface="+mj-lt"/>
              </a:rPr>
              <a:t>Sellaris (nyeregízület</a:t>
            </a:r>
            <a:r>
              <a:rPr lang="hu-HU" dirty="0" smtClean="0">
                <a:latin typeface="+mj-lt"/>
              </a:rPr>
              <a:t>) </a:t>
            </a:r>
            <a:r>
              <a:rPr lang="hu-HU" dirty="0" smtClean="0">
                <a:latin typeface="+mj-lt"/>
                <a:sym typeface="Wingdings" panose="05000000000000000000" pitchFamily="2" charset="2"/>
              </a:rPr>
              <a:t></a:t>
            </a:r>
            <a:r>
              <a:rPr lang="hu-HU" i="1" dirty="0" smtClean="0">
                <a:latin typeface="+mj-lt"/>
              </a:rPr>
              <a:t> két </a:t>
            </a:r>
            <a:r>
              <a:rPr lang="hu-HU" i="1" dirty="0">
                <a:latin typeface="+mj-lt"/>
              </a:rPr>
              <a:t>egymásra rézsútosan merőleges tengely </a:t>
            </a:r>
            <a:r>
              <a:rPr lang="hu-HU" i="1" dirty="0" smtClean="0">
                <a:latin typeface="+mj-lt"/>
              </a:rPr>
              <a:t>	/</a:t>
            </a:r>
            <a:r>
              <a:rPr lang="hu-HU" i="1" dirty="0">
                <a:latin typeface="+mj-lt"/>
              </a:rPr>
              <a:t>hüvelykujj </a:t>
            </a:r>
            <a:r>
              <a:rPr lang="hu-HU" i="1" dirty="0" smtClean="0">
                <a:latin typeface="+mj-lt"/>
              </a:rPr>
              <a:t>ízülete</a:t>
            </a:r>
            <a:r>
              <a:rPr lang="hu-HU" i="1" dirty="0" smtClean="0">
                <a:latin typeface="+mj-lt"/>
                <a:sym typeface="Wingdings" panose="05000000000000000000" pitchFamily="2" charset="2"/>
              </a:rPr>
              <a:t></a:t>
            </a:r>
            <a:r>
              <a:rPr lang="hu-HU" i="1" dirty="0" smtClean="0">
                <a:latin typeface="+mj-lt"/>
              </a:rPr>
              <a:t> fogás</a:t>
            </a:r>
            <a:r>
              <a:rPr lang="hu-HU" i="1" dirty="0">
                <a:latin typeface="+mj-lt"/>
              </a:rPr>
              <a:t>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 b="1" i="1" dirty="0">
              <a:latin typeface="+mj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hu-HU" sz="2400" b="1" dirty="0">
                <a:latin typeface="+mj-lt"/>
              </a:rPr>
              <a:t>Soktengelyű, vagy szabad ízületek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>
                <a:latin typeface="+mj-lt"/>
              </a:rPr>
              <a:t>	</a:t>
            </a:r>
            <a:r>
              <a:rPr lang="hu-HU" dirty="0">
                <a:latin typeface="+mj-lt"/>
              </a:rPr>
              <a:t>- Spheroid (gömb, vagy dióízület</a:t>
            </a:r>
            <a:r>
              <a:rPr lang="hu-HU" dirty="0" smtClean="0">
                <a:latin typeface="+mj-lt"/>
              </a:rPr>
              <a:t>)</a:t>
            </a:r>
            <a:r>
              <a:rPr lang="hu-HU" dirty="0" smtClean="0">
                <a:latin typeface="+mj-lt"/>
                <a:sym typeface="Wingdings" panose="05000000000000000000" pitchFamily="2" charset="2"/>
              </a:rPr>
              <a:t></a:t>
            </a:r>
            <a:r>
              <a:rPr lang="hu-HU" dirty="0" smtClean="0">
                <a:latin typeface="+mj-lt"/>
              </a:rPr>
              <a:t> </a:t>
            </a:r>
            <a:r>
              <a:rPr lang="hu-HU" dirty="0">
                <a:latin typeface="+mj-lt"/>
              </a:rPr>
              <a:t>3 irány (sagittalis, haránt, és verticalis) 	           </a:t>
            </a:r>
            <a:r>
              <a:rPr lang="hu-HU" dirty="0" smtClean="0">
                <a:latin typeface="+mj-lt"/>
              </a:rPr>
              <a:t>	/</a:t>
            </a:r>
            <a:r>
              <a:rPr lang="hu-HU" dirty="0">
                <a:latin typeface="+mj-lt"/>
              </a:rPr>
              <a:t>vállízület, csípőízület/</a:t>
            </a:r>
            <a:endParaRPr lang="hu-HU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8350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4653" y="354014"/>
            <a:ext cx="711041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4000" dirty="0">
                <a:latin typeface="+mj-lt"/>
              </a:rPr>
              <a:t>Ízületek típusai </a:t>
            </a:r>
          </a:p>
        </p:txBody>
      </p:sp>
      <p:pic>
        <p:nvPicPr>
          <p:cNvPr id="64514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631" y="1701801"/>
            <a:ext cx="1629966" cy="255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2119" y="1651001"/>
            <a:ext cx="2202656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28073" y="1887539"/>
            <a:ext cx="1807369" cy="221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14775" y="1773239"/>
            <a:ext cx="1743075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65182" y="1887538"/>
            <a:ext cx="1893094" cy="210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88119" y="4787900"/>
            <a:ext cx="1524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>
                <a:latin typeface="+mj-lt"/>
              </a:rPr>
              <a:t>Gynglymus (csukló)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22898" y="4787900"/>
            <a:ext cx="1264444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>
                <a:latin typeface="+mj-lt"/>
              </a:rPr>
              <a:t>Trochoid (forgó)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54091" y="4787900"/>
            <a:ext cx="1263253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>
                <a:latin typeface="+mj-lt"/>
              </a:rPr>
              <a:t>Ellipsoid (tojás)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99535" y="4748214"/>
            <a:ext cx="1264444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>
                <a:latin typeface="+mj-lt"/>
              </a:rPr>
              <a:t>Sellaris (nyereg)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62837" y="4768850"/>
            <a:ext cx="1595438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>
                <a:latin typeface="+mj-lt"/>
              </a:rPr>
              <a:t>Spheroid (gömb)</a:t>
            </a:r>
          </a:p>
        </p:txBody>
      </p:sp>
    </p:spTree>
    <p:extLst>
      <p:ext uri="{BB962C8B-B14F-4D97-AF65-F5344CB8AC3E}">
        <p14:creationId xmlns:p14="http://schemas.microsoft.com/office/powerpoint/2010/main" val="2244953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81" y="2286000"/>
            <a:ext cx="3732246" cy="4064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0" y="1981200"/>
            <a:ext cx="4267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i="1" dirty="0" smtClean="0"/>
              <a:t>Gömbízület: 3 tengely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Sagittalis tengely körül: addukció - abdukció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Tranzverzális tengely körül: ante – retroflexio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Vertikális tengely körül: rotatio</a:t>
            </a:r>
          </a:p>
          <a:p>
            <a:pPr marL="285750" indent="-285750">
              <a:buFontTx/>
              <a:buChar char="-"/>
            </a:pPr>
            <a:endParaRPr lang="hu-HU" dirty="0"/>
          </a:p>
          <a:p>
            <a:r>
              <a:rPr lang="hu-HU" b="1" i="1" dirty="0" smtClean="0"/>
              <a:t>Ízületi felszínek: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Humerus feje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Scapula cavitas glenoidalisa</a:t>
            </a:r>
          </a:p>
          <a:p>
            <a:endParaRPr lang="hu-HU" dirty="0"/>
          </a:p>
          <a:p>
            <a:r>
              <a:rPr lang="hu-HU" b="1" i="1" dirty="0" smtClean="0"/>
              <a:t>Szalagjai: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Ligamentum coracoacromiale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Ligamentum coracoclaviculare</a:t>
            </a:r>
            <a:endParaRPr lang="hu-HU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3124200" y="1981200"/>
            <a:ext cx="609600" cy="6096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352800" y="1611868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clavicula</a:t>
            </a:r>
            <a:endParaRPr lang="hu-HU" b="1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418204" y="2388239"/>
            <a:ext cx="124398" cy="96456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057400" y="1829076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smtClean="0"/>
              <a:t>Processus coracoideus</a:t>
            </a:r>
            <a:endParaRPr lang="hu-HU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38200" y="2080462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smtClean="0"/>
              <a:t>acromion</a:t>
            </a:r>
            <a:endParaRPr lang="hu-HU" sz="1400" b="1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279585" y="2352296"/>
            <a:ext cx="320615" cy="50520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990600" y="3276600"/>
            <a:ext cx="580126" cy="50520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33400" y="2968823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smtClean="0"/>
              <a:t>capsula</a:t>
            </a:r>
            <a:endParaRPr lang="hu-HU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990600" y="45720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Vállízület: articulatio glenohumeralis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2905854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0" y="1981200"/>
            <a:ext cx="4267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i="1" dirty="0" smtClean="0"/>
              <a:t>Trochogynglimus: </a:t>
            </a:r>
            <a:r>
              <a:rPr lang="hu-HU" b="1" i="1" dirty="0"/>
              <a:t>2</a:t>
            </a:r>
            <a:r>
              <a:rPr lang="hu-HU" b="1" i="1" dirty="0" smtClean="0"/>
              <a:t> tengely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Tranzverzális tengely körül: flexio - extensio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Vertikális tengely körül: rotatio </a:t>
            </a:r>
            <a:r>
              <a:rPr lang="hu-HU" dirty="0" smtClean="0">
                <a:sym typeface="Wingdings" panose="05000000000000000000" pitchFamily="2" charset="2"/>
              </a:rPr>
              <a:t> pronatio - supinatio</a:t>
            </a:r>
            <a:endParaRPr lang="hu-HU" dirty="0" smtClean="0"/>
          </a:p>
          <a:p>
            <a:pPr marL="285750" indent="-285750">
              <a:buFontTx/>
              <a:buChar char="-"/>
            </a:pPr>
            <a:endParaRPr lang="hu-HU" dirty="0"/>
          </a:p>
          <a:p>
            <a:r>
              <a:rPr lang="hu-HU" b="1" i="1" dirty="0" smtClean="0"/>
              <a:t>Ízületi felszínek: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Humerus distalis epiphysise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Ulna olecranonja (prox. Epiphys.)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Radius feje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Összetett ízület!</a:t>
            </a:r>
          </a:p>
          <a:p>
            <a:endParaRPr lang="hu-HU" dirty="0"/>
          </a:p>
          <a:p>
            <a:r>
              <a:rPr lang="hu-HU" b="1" i="1" dirty="0" smtClean="0"/>
              <a:t>Szalagjai: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Ligamentum collaterale mediale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Ligamentum collaterale laterale</a:t>
            </a:r>
          </a:p>
          <a:p>
            <a:pPr marL="285750" indent="-285750">
              <a:buFontTx/>
              <a:buChar char="-"/>
            </a:pPr>
            <a:r>
              <a:rPr lang="hu-HU" dirty="0"/>
              <a:t>Ligamentum </a:t>
            </a:r>
            <a:r>
              <a:rPr lang="hu-HU" dirty="0" smtClean="0"/>
              <a:t>anulare radii</a:t>
            </a:r>
            <a:endParaRPr lang="hu-HU" dirty="0"/>
          </a:p>
          <a:p>
            <a:pPr marL="285750" indent="-285750">
              <a:buFontTx/>
              <a:buChar char="-"/>
            </a:pPr>
            <a:endParaRPr lang="hu-HU" dirty="0"/>
          </a:p>
        </p:txBody>
      </p:sp>
      <p:sp>
        <p:nvSpPr>
          <p:cNvPr id="7" name="TextBox 6"/>
          <p:cNvSpPr txBox="1"/>
          <p:nvPr/>
        </p:nvSpPr>
        <p:spPr>
          <a:xfrm>
            <a:off x="3152202" y="2501187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humerus</a:t>
            </a:r>
            <a:endParaRPr lang="hu-HU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22976" y="491408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smtClean="0"/>
              <a:t>radius</a:t>
            </a:r>
            <a:endParaRPr lang="hu-HU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984781" y="472372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Könyökízület: articulatio cubiti</a:t>
            </a:r>
            <a:endParaRPr lang="hu-HU" sz="24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527" y="2983200"/>
            <a:ext cx="1752600" cy="3473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 flipH="1">
            <a:off x="2542602" y="2870519"/>
            <a:ext cx="609600" cy="6096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242746" y="5797629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smtClean="0"/>
              <a:t>ulna</a:t>
            </a:r>
            <a:endParaRPr lang="hu-HU" sz="1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084808" y="3443139"/>
            <a:ext cx="1201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/>
              <a:t>epicondylus medialis</a:t>
            </a:r>
            <a:endParaRPr lang="hu-HU" sz="1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130636" y="5041758"/>
            <a:ext cx="1201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/>
              <a:t>lig. collat. mediale</a:t>
            </a:r>
            <a:endParaRPr lang="hu-HU" sz="1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28600" y="4196875"/>
            <a:ext cx="1201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smtClean="0"/>
              <a:t>lig. collat. laterale</a:t>
            </a:r>
            <a:endParaRPr lang="hu-HU" sz="1400" b="1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219200" y="5105400"/>
            <a:ext cx="668546" cy="45957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286952" y="4547381"/>
            <a:ext cx="580126" cy="25260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2909601" y="4799983"/>
            <a:ext cx="370526" cy="33462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6" idx="1"/>
          </p:cNvCxnSpPr>
          <p:nvPr/>
        </p:nvCxnSpPr>
        <p:spPr>
          <a:xfrm flipH="1" flipV="1">
            <a:off x="2403827" y="5564979"/>
            <a:ext cx="838919" cy="38653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219200" y="3658582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smtClean="0"/>
              <a:t>capsula</a:t>
            </a:r>
            <a:endParaRPr lang="hu-HU" sz="1400" b="1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1931598" y="3944273"/>
            <a:ext cx="320615" cy="50520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3130636" y="3976547"/>
            <a:ext cx="440485" cy="47293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22656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806</Words>
  <Application>Microsoft Office PowerPoint</Application>
  <PresentationFormat>On-screen Show (4:3)</PresentationFormat>
  <Paragraphs>313</Paragraphs>
  <Slides>33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Office Theme</vt:lpstr>
      <vt:lpstr>Image</vt:lpstr>
      <vt:lpstr>Gerinc, végtagok makroszkópos anatómiája</vt:lpstr>
      <vt:lpstr>Tájékozódás az anatómiában I.</vt:lpstr>
      <vt:lpstr>Tájékozódás az anatómiában II.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Gerinc, végtagok makroszkópos anatómiája</dc:title>
  <dc:creator>Dora David</dc:creator>
  <cp:lastModifiedBy>DoraDavid1987@hotmail.com</cp:lastModifiedBy>
  <cp:revision>16</cp:revision>
  <dcterms:created xsi:type="dcterms:W3CDTF">2006-08-16T00:00:00Z</dcterms:created>
  <dcterms:modified xsi:type="dcterms:W3CDTF">2017-02-05T23:34:35Z</dcterms:modified>
</cp:coreProperties>
</file>