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1"/>
  </p:notesMasterIdLst>
  <p:sldIdLst>
    <p:sldId id="310" r:id="rId2"/>
    <p:sldId id="390" r:id="rId3"/>
    <p:sldId id="393" r:id="rId4"/>
    <p:sldId id="394" r:id="rId5"/>
    <p:sldId id="395" r:id="rId6"/>
    <p:sldId id="324" r:id="rId7"/>
    <p:sldId id="373" r:id="rId8"/>
    <p:sldId id="256" r:id="rId9"/>
    <p:sldId id="327" r:id="rId10"/>
    <p:sldId id="258" r:id="rId11"/>
    <p:sldId id="260" r:id="rId12"/>
    <p:sldId id="372" r:id="rId13"/>
    <p:sldId id="261" r:id="rId14"/>
    <p:sldId id="312" r:id="rId15"/>
    <p:sldId id="259" r:id="rId16"/>
    <p:sldId id="387" r:id="rId17"/>
    <p:sldId id="262" r:id="rId18"/>
    <p:sldId id="389" r:id="rId19"/>
    <p:sldId id="265" r:id="rId20"/>
    <p:sldId id="266" r:id="rId21"/>
    <p:sldId id="263" r:id="rId22"/>
    <p:sldId id="377" r:id="rId23"/>
    <p:sldId id="396" r:id="rId24"/>
    <p:sldId id="278" r:id="rId25"/>
    <p:sldId id="277" r:id="rId26"/>
    <p:sldId id="280" r:id="rId27"/>
    <p:sldId id="385" r:id="rId28"/>
    <p:sldId id="386" r:id="rId29"/>
    <p:sldId id="388" r:id="rId30"/>
    <p:sldId id="397" r:id="rId31"/>
    <p:sldId id="398" r:id="rId32"/>
    <p:sldId id="284" r:id="rId33"/>
    <p:sldId id="320" r:id="rId34"/>
    <p:sldId id="322" r:id="rId35"/>
    <p:sldId id="366" r:id="rId36"/>
    <p:sldId id="367" r:id="rId37"/>
    <p:sldId id="369" r:id="rId38"/>
    <p:sldId id="368" r:id="rId39"/>
    <p:sldId id="316" r:id="rId40"/>
    <p:sldId id="317" r:id="rId41"/>
    <p:sldId id="257" r:id="rId42"/>
    <p:sldId id="273" r:id="rId43"/>
    <p:sldId id="352" r:id="rId44"/>
    <p:sldId id="353" r:id="rId45"/>
    <p:sldId id="408" r:id="rId46"/>
    <p:sldId id="355" r:id="rId47"/>
    <p:sldId id="264" r:id="rId48"/>
    <p:sldId id="356" r:id="rId49"/>
    <p:sldId id="357" r:id="rId50"/>
    <p:sldId id="391" r:id="rId51"/>
    <p:sldId id="384" r:id="rId52"/>
    <p:sldId id="399" r:id="rId53"/>
    <p:sldId id="392" r:id="rId54"/>
    <p:sldId id="328" r:id="rId55"/>
    <p:sldId id="307" r:id="rId56"/>
    <p:sldId id="282" r:id="rId57"/>
    <p:sldId id="400" r:id="rId58"/>
    <p:sldId id="283" r:id="rId59"/>
    <p:sldId id="329" r:id="rId60"/>
    <p:sldId id="378" r:id="rId61"/>
    <p:sldId id="286" r:id="rId62"/>
    <p:sldId id="401" r:id="rId63"/>
    <p:sldId id="287" r:id="rId64"/>
    <p:sldId id="288" r:id="rId65"/>
    <p:sldId id="289" r:id="rId66"/>
    <p:sldId id="379" r:id="rId67"/>
    <p:sldId id="380" r:id="rId68"/>
    <p:sldId id="381" r:id="rId69"/>
    <p:sldId id="382" r:id="rId70"/>
    <p:sldId id="331" r:id="rId71"/>
    <p:sldId id="290" r:id="rId72"/>
    <p:sldId id="334" r:id="rId73"/>
    <p:sldId id="321" r:id="rId74"/>
    <p:sldId id="296" r:id="rId75"/>
    <p:sldId id="336" r:id="rId76"/>
    <p:sldId id="337" r:id="rId77"/>
    <p:sldId id="371" r:id="rId78"/>
    <p:sldId id="383" r:id="rId79"/>
    <p:sldId id="335" r:id="rId80"/>
    <p:sldId id="338" r:id="rId81"/>
    <p:sldId id="339" r:id="rId82"/>
    <p:sldId id="351" r:id="rId83"/>
    <p:sldId id="375" r:id="rId84"/>
    <p:sldId id="402" r:id="rId85"/>
    <p:sldId id="403" r:id="rId86"/>
    <p:sldId id="404" r:id="rId87"/>
    <p:sldId id="405" r:id="rId88"/>
    <p:sldId id="406" r:id="rId89"/>
    <p:sldId id="409" r:id="rId90"/>
    <p:sldId id="410" r:id="rId91"/>
    <p:sldId id="413" r:id="rId92"/>
    <p:sldId id="414" r:id="rId93"/>
    <p:sldId id="297" r:id="rId94"/>
    <p:sldId id="411" r:id="rId95"/>
    <p:sldId id="412" r:id="rId96"/>
    <p:sldId id="415" r:id="rId97"/>
    <p:sldId id="298" r:id="rId98"/>
    <p:sldId id="416" r:id="rId99"/>
    <p:sldId id="267" r:id="rId100"/>
  </p:sldIdLst>
  <p:sldSz cx="9144000" cy="6858000" type="screen4x3"/>
  <p:notesSz cx="6858000" cy="9144000"/>
  <p:defaultTextStyle>
    <a:defPPr>
      <a:defRPr lang="hu-H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36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85" autoAdjust="0"/>
    <p:restoredTop sz="90775" autoAdjust="0"/>
  </p:normalViewPr>
  <p:slideViewPr>
    <p:cSldViewPr>
      <p:cViewPr varScale="1">
        <p:scale>
          <a:sx n="66" d="100"/>
          <a:sy n="66" d="100"/>
        </p:scale>
        <p:origin x="1404" y="48"/>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hu-HU"/>
          </a:p>
        </p:txBody>
      </p:sp>
      <p:sp>
        <p:nvSpPr>
          <p:cNvPr id="604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hu-HU"/>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04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a:t>Mintaszöveg szerkesztése</a:t>
            </a:r>
          </a:p>
          <a:p>
            <a:pPr lvl="1"/>
            <a:r>
              <a:rPr lang="hu-HU" noProof="0"/>
              <a:t>Második szint</a:t>
            </a:r>
          </a:p>
          <a:p>
            <a:pPr lvl="2"/>
            <a:r>
              <a:rPr lang="hu-HU" noProof="0"/>
              <a:t>Harmadik szint</a:t>
            </a:r>
          </a:p>
          <a:p>
            <a:pPr lvl="3"/>
            <a:r>
              <a:rPr lang="hu-HU" noProof="0"/>
              <a:t>Negyedik szint</a:t>
            </a:r>
          </a:p>
          <a:p>
            <a:pPr lvl="4"/>
            <a:r>
              <a:rPr lang="hu-HU" noProof="0"/>
              <a:t>Ötödik szint</a:t>
            </a:r>
          </a:p>
        </p:txBody>
      </p:sp>
      <p:sp>
        <p:nvSpPr>
          <p:cNvPr id="604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hu-HU"/>
          </a:p>
        </p:txBody>
      </p:sp>
      <p:sp>
        <p:nvSpPr>
          <p:cNvPr id="604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DAD90236-19D4-40A0-B71F-A82C00F12843}" type="slidenum">
              <a:rPr lang="hu-HU"/>
              <a:pPr>
                <a:defRPr/>
              </a:pPr>
              <a:t>‹#›</a:t>
            </a:fld>
            <a:endParaRPr lang="hu-H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Diakép helye 1"/>
          <p:cNvSpPr>
            <a:spLocks noGrp="1" noRot="1" noChangeAspect="1" noTextEdit="1"/>
          </p:cNvSpPr>
          <p:nvPr>
            <p:ph type="sldImg"/>
          </p:nvPr>
        </p:nvSpPr>
        <p:spPr>
          <a:ln/>
        </p:spPr>
      </p:sp>
      <p:sp>
        <p:nvSpPr>
          <p:cNvPr id="3" name="Jegyzetek helye 2"/>
          <p:cNvSpPr>
            <a:spLocks noGrp="1"/>
          </p:cNvSpPr>
          <p:nvPr>
            <p:ph type="body" idx="1"/>
          </p:nvPr>
        </p:nvSpPr>
        <p:spPr/>
        <p:txBody>
          <a:bodyPr>
            <a:normAutofit/>
          </a:bodyPr>
          <a:lstStyle/>
          <a:p>
            <a:pPr>
              <a:defRPr/>
            </a:pPr>
            <a:r>
              <a:rPr lang="en-US" dirty="0"/>
              <a:t>The most important role of the skin for terrestrial animals is to protect the water-rich</a:t>
            </a:r>
            <a:r>
              <a:rPr lang="hu-HU" dirty="0"/>
              <a:t> </a:t>
            </a:r>
            <a:r>
              <a:rPr lang="en-US" dirty="0"/>
              <a:t>internal organs from the dry environment. This </a:t>
            </a:r>
            <a:r>
              <a:rPr lang="en-US" dirty="0" err="1"/>
              <a:t>cutaneous</a:t>
            </a:r>
            <a:r>
              <a:rPr lang="en-US" dirty="0"/>
              <a:t> barrier function </a:t>
            </a:r>
            <a:r>
              <a:rPr lang="hu-HU" dirty="0"/>
              <a:t>r</a:t>
            </a:r>
            <a:r>
              <a:rPr lang="en-US" dirty="0" err="1"/>
              <a:t>esides</a:t>
            </a:r>
            <a:r>
              <a:rPr lang="en-US" dirty="0"/>
              <a:t> in the</a:t>
            </a:r>
            <a:r>
              <a:rPr lang="hu-HU" dirty="0"/>
              <a:t> </a:t>
            </a:r>
            <a:r>
              <a:rPr lang="en-US" dirty="0"/>
              <a:t>upper most thin layer (approximately 10–20 </a:t>
            </a:r>
            <a:r>
              <a:rPr lang="en-US" dirty="0" err="1"/>
              <a:t>μm</a:t>
            </a:r>
            <a:r>
              <a:rPr lang="en-US" dirty="0"/>
              <a:t> in humans) called stratum </a:t>
            </a:r>
            <a:r>
              <a:rPr lang="en-US" dirty="0" err="1"/>
              <a:t>corneum</a:t>
            </a:r>
            <a:r>
              <a:rPr lang="en-US" dirty="0"/>
              <a:t>. The</a:t>
            </a:r>
            <a:r>
              <a:rPr lang="hu-HU" dirty="0"/>
              <a:t> </a:t>
            </a:r>
            <a:r>
              <a:rPr lang="en-US" dirty="0"/>
              <a:t>water impermeability of this layer is 1000 times-higher than that of other membranes of</a:t>
            </a:r>
            <a:r>
              <a:rPr lang="hu-HU" dirty="0"/>
              <a:t> </a:t>
            </a:r>
            <a:r>
              <a:rPr lang="en-US" dirty="0"/>
              <a:t>living organisms (POTTS and FRANCOEUR, 1991). This is the same level as that of a plastic</a:t>
            </a:r>
            <a:r>
              <a:rPr lang="hu-HU" dirty="0"/>
              <a:t> </a:t>
            </a:r>
            <a:r>
              <a:rPr lang="en-US" dirty="0"/>
              <a:t>membrane with the same thickness (TAGAMI, 1998).</a:t>
            </a:r>
            <a:r>
              <a:rPr lang="hu-HU" dirty="0"/>
              <a:t> </a:t>
            </a:r>
            <a:r>
              <a:rPr lang="en-US" dirty="0"/>
              <a:t>The stratum </a:t>
            </a:r>
            <a:r>
              <a:rPr lang="en-US" dirty="0" err="1"/>
              <a:t>corneum</a:t>
            </a:r>
            <a:r>
              <a:rPr lang="en-US" dirty="0"/>
              <a:t> is composed of two components, i.e., protein-rich nonviable</a:t>
            </a:r>
            <a:r>
              <a:rPr lang="hu-HU" dirty="0"/>
              <a:t> </a:t>
            </a:r>
            <a:r>
              <a:rPr lang="en-US" dirty="0"/>
              <a:t>cells and intercellular lipid domains (ELIAS </a:t>
            </a:r>
            <a:r>
              <a:rPr lang="en-US" i="1" dirty="0"/>
              <a:t>et al., 1993). The lipid molecules in the</a:t>
            </a:r>
            <a:r>
              <a:rPr lang="hu-HU" i="1" dirty="0"/>
              <a:t>  </a:t>
            </a:r>
            <a:r>
              <a:rPr lang="en-US" dirty="0"/>
              <a:t>intercellular domain form a </a:t>
            </a:r>
            <a:r>
              <a:rPr lang="en-US" dirty="0" err="1"/>
              <a:t>bilayer</a:t>
            </a:r>
            <a:r>
              <a:rPr lang="en-US" dirty="0"/>
              <a:t> structure (Fig. 1). The water impermeability is due to</a:t>
            </a:r>
            <a:r>
              <a:rPr lang="hu-HU" dirty="0"/>
              <a:t> </a:t>
            </a:r>
            <a:r>
              <a:rPr lang="en-US" dirty="0"/>
              <a:t>the conformation of the lipid molecules and also the order of the dead cells (DENDA </a:t>
            </a:r>
            <a:r>
              <a:rPr lang="en-US" i="1" dirty="0"/>
              <a:t>et al.,</a:t>
            </a:r>
            <a:r>
              <a:rPr lang="hu-HU" i="1" dirty="0"/>
              <a:t> </a:t>
            </a:r>
            <a:r>
              <a:rPr lang="en-US" dirty="0"/>
              <a:t>1994). Because of this specific “brick and mortar” </a:t>
            </a:r>
            <a:r>
              <a:rPr lang="hu-HU" dirty="0"/>
              <a:t>(tégla és habarcs) </a:t>
            </a:r>
            <a:r>
              <a:rPr lang="en-US" dirty="0"/>
              <a:t>structure, the stratum </a:t>
            </a:r>
            <a:r>
              <a:rPr lang="en-US" dirty="0" err="1"/>
              <a:t>corneum</a:t>
            </a:r>
            <a:r>
              <a:rPr lang="en-US" dirty="0"/>
              <a:t> shows</a:t>
            </a:r>
            <a:r>
              <a:rPr lang="hu-HU" dirty="0"/>
              <a:t> </a:t>
            </a:r>
            <a:r>
              <a:rPr lang="de-DE" dirty="0" err="1"/>
              <a:t>high</a:t>
            </a:r>
            <a:r>
              <a:rPr lang="de-DE" dirty="0"/>
              <a:t> </a:t>
            </a:r>
            <a:r>
              <a:rPr lang="de-DE" dirty="0" err="1"/>
              <a:t>water</a:t>
            </a:r>
            <a:r>
              <a:rPr lang="de-DE" dirty="0"/>
              <a:t> </a:t>
            </a:r>
            <a:r>
              <a:rPr lang="de-DE" dirty="0" err="1"/>
              <a:t>impermeability</a:t>
            </a:r>
            <a:r>
              <a:rPr lang="de-DE" dirty="0"/>
              <a:t>.</a:t>
            </a:r>
          </a:p>
        </p:txBody>
      </p:sp>
      <p:sp>
        <p:nvSpPr>
          <p:cNvPr id="20483" name="Dia számának helye 3"/>
          <p:cNvSpPr>
            <a:spLocks noGrp="1"/>
          </p:cNvSpPr>
          <p:nvPr>
            <p:ph type="sldNum" sz="quarter" idx="5"/>
          </p:nvPr>
        </p:nvSpPr>
        <p:spPr>
          <a:noFill/>
        </p:spPr>
        <p:txBody>
          <a:bodyPr/>
          <a:lstStyle/>
          <a:p>
            <a:fld id="{A57B7926-33BF-4DD5-B3D4-F55E8A9142CF}" type="slidenum">
              <a:rPr lang="hu-HU" smtClean="0"/>
              <a:pPr/>
              <a:t>8</a:t>
            </a:fld>
            <a:endParaRPr lang="hu-H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Diakép helye 1"/>
          <p:cNvSpPr>
            <a:spLocks noGrp="1" noRot="1" noChangeAspect="1"/>
          </p:cNvSpPr>
          <p:nvPr>
            <p:ph type="sldImg"/>
          </p:nvPr>
        </p:nvSpPr>
        <p:spPr>
          <a:ln/>
        </p:spPr>
      </p:sp>
      <p:sp>
        <p:nvSpPr>
          <p:cNvPr id="3" name="Jegyzetek helye 2"/>
          <p:cNvSpPr>
            <a:spLocks noGrp="1"/>
          </p:cNvSpPr>
          <p:nvPr>
            <p:ph type="body" idx="1"/>
          </p:nvPr>
        </p:nvSpPr>
        <p:spPr/>
        <p:txBody>
          <a:bodyPr>
            <a:normAutofit lnSpcReduction="10000"/>
          </a:bodyPr>
          <a:lstStyle/>
          <a:p>
            <a:pPr>
              <a:defRPr/>
            </a:pPr>
            <a:r>
              <a:rPr lang="en-US" dirty="0"/>
              <a:t>Morphological and biochemical changes during </a:t>
            </a:r>
            <a:r>
              <a:rPr lang="en-US" dirty="0" err="1"/>
              <a:t>keratinocyte</a:t>
            </a:r>
            <a:r>
              <a:rPr lang="en-US" dirty="0"/>
              <a:t> </a:t>
            </a:r>
            <a:r>
              <a:rPr lang="en-US" dirty="0" err="1"/>
              <a:t>cornification</a:t>
            </a:r>
            <a:r>
              <a:rPr lang="en-US" dirty="0"/>
              <a:t> and apoptosis. (1) The basal layer of the epidermis consists of undifferentiated,</a:t>
            </a:r>
            <a:r>
              <a:rPr lang="hu-HU" dirty="0"/>
              <a:t> </a:t>
            </a:r>
            <a:r>
              <a:rPr lang="en-US" dirty="0"/>
              <a:t>mitotic </a:t>
            </a:r>
            <a:r>
              <a:rPr lang="en-US" dirty="0" err="1"/>
              <a:t>keratinocytes</a:t>
            </a:r>
            <a:r>
              <a:rPr lang="en-US" dirty="0"/>
              <a:t> that are attached to the basement membrane. (2) In the </a:t>
            </a:r>
            <a:r>
              <a:rPr lang="en-US" dirty="0" err="1"/>
              <a:t>spinous</a:t>
            </a:r>
            <a:r>
              <a:rPr lang="en-US" dirty="0"/>
              <a:t> layer, the </a:t>
            </a:r>
            <a:r>
              <a:rPr lang="en-US" dirty="0" err="1"/>
              <a:t>keratinocytes</a:t>
            </a:r>
            <a:r>
              <a:rPr lang="en-US" dirty="0"/>
              <a:t> detach from the basal membrane and start to undergo</a:t>
            </a:r>
            <a:r>
              <a:rPr lang="hu-HU" dirty="0"/>
              <a:t> </a:t>
            </a:r>
            <a:r>
              <a:rPr lang="en-US" dirty="0"/>
              <a:t>differentiation. The cells flatten and differentiation-specific proteins such as keratins 1 and 10 are expressed. In addition, orchestrated cytoskeleton reorganization occurs</a:t>
            </a:r>
            <a:r>
              <a:rPr lang="hu-HU" dirty="0"/>
              <a:t> </a:t>
            </a:r>
            <a:r>
              <a:rPr lang="en-US" dirty="0"/>
              <a:t>through the epithelial sheet. The cell surface extensions or spines end in </a:t>
            </a:r>
            <a:r>
              <a:rPr lang="en-US" dirty="0" err="1"/>
              <a:t>desmosomes</a:t>
            </a:r>
            <a:r>
              <a:rPr lang="en-US" dirty="0"/>
              <a:t>. (3) The granular layer of the epidermis is </a:t>
            </a:r>
            <a:r>
              <a:rPr lang="hu-HU" dirty="0"/>
              <a:t> </a:t>
            </a:r>
            <a:r>
              <a:rPr lang="en-US" dirty="0"/>
              <a:t>characterized by the presence of</a:t>
            </a:r>
            <a:r>
              <a:rPr lang="hu-HU" dirty="0"/>
              <a:t> </a:t>
            </a:r>
            <a:r>
              <a:rPr lang="en-US" dirty="0" err="1"/>
              <a:t>keratohyalin</a:t>
            </a:r>
            <a:r>
              <a:rPr lang="en-US" dirty="0"/>
              <a:t> granules. The keratin filament network is </a:t>
            </a:r>
            <a:r>
              <a:rPr lang="en-US" dirty="0" err="1"/>
              <a:t>crosslinked</a:t>
            </a:r>
            <a:r>
              <a:rPr lang="en-US" dirty="0"/>
              <a:t>, DNA is degraded, </a:t>
            </a:r>
            <a:r>
              <a:rPr lang="hu-HU" dirty="0"/>
              <a:t>o</a:t>
            </a:r>
            <a:r>
              <a:rPr lang="en-US" dirty="0" err="1"/>
              <a:t>rganelles</a:t>
            </a:r>
            <a:r>
              <a:rPr lang="en-US" dirty="0"/>
              <a:t> are destroyed, and the plasma membrane is replaced by the </a:t>
            </a:r>
            <a:r>
              <a:rPr lang="en-US" dirty="0" err="1"/>
              <a:t>cornified</a:t>
            </a:r>
            <a:r>
              <a:rPr lang="hu-HU" dirty="0"/>
              <a:t> </a:t>
            </a:r>
            <a:r>
              <a:rPr lang="en-US" dirty="0"/>
              <a:t>envelope and </a:t>
            </a:r>
            <a:r>
              <a:rPr lang="en-US" dirty="0" err="1"/>
              <a:t>ceramide</a:t>
            </a:r>
            <a:r>
              <a:rPr lang="en-US" dirty="0"/>
              <a:t> deposition from the lamellar bodies. (4) The </a:t>
            </a:r>
            <a:r>
              <a:rPr lang="en-US" dirty="0" err="1"/>
              <a:t>cornified</a:t>
            </a:r>
            <a:r>
              <a:rPr lang="en-US" dirty="0"/>
              <a:t> layer consists of dead cells. (5) The cells are not removed by the </a:t>
            </a:r>
            <a:r>
              <a:rPr lang="en-US" dirty="0" err="1"/>
              <a:t>phagocytic</a:t>
            </a:r>
            <a:r>
              <a:rPr lang="en-US" dirty="0"/>
              <a:t> </a:t>
            </a:r>
            <a:r>
              <a:rPr lang="en-US" dirty="0" err="1"/>
              <a:t>Langerhans</a:t>
            </a:r>
            <a:r>
              <a:rPr lang="en-US" dirty="0"/>
              <a:t>’</a:t>
            </a:r>
          </a:p>
          <a:p>
            <a:pPr>
              <a:defRPr/>
            </a:pPr>
            <a:r>
              <a:rPr lang="en-US" dirty="0"/>
              <a:t>cells, but are shed into the environment during desquamation. (6) Upon induction of apoptosis, the </a:t>
            </a:r>
            <a:r>
              <a:rPr lang="en-US" dirty="0" err="1"/>
              <a:t>caspase</a:t>
            </a:r>
            <a:r>
              <a:rPr lang="en-US" dirty="0"/>
              <a:t> cascade becomes activated and apoptotic cells start</a:t>
            </a:r>
            <a:r>
              <a:rPr lang="hu-HU" dirty="0"/>
              <a:t> </a:t>
            </a:r>
            <a:r>
              <a:rPr lang="de-DE" dirty="0" err="1"/>
              <a:t>blebbing</a:t>
            </a:r>
            <a:r>
              <a:rPr lang="de-DE" dirty="0"/>
              <a:t>. (7) Chromatin </a:t>
            </a:r>
            <a:r>
              <a:rPr lang="de-DE" dirty="0" err="1"/>
              <a:t>and</a:t>
            </a:r>
            <a:r>
              <a:rPr lang="de-DE" dirty="0"/>
              <a:t> </a:t>
            </a:r>
            <a:r>
              <a:rPr lang="de-DE" dirty="0" err="1"/>
              <a:t>cytoplasm</a:t>
            </a:r>
            <a:r>
              <a:rPr lang="de-DE" dirty="0"/>
              <a:t> </a:t>
            </a:r>
            <a:r>
              <a:rPr lang="de-DE" dirty="0" err="1"/>
              <a:t>undergo</a:t>
            </a:r>
            <a:r>
              <a:rPr lang="de-DE" dirty="0"/>
              <a:t> </a:t>
            </a:r>
            <a:r>
              <a:rPr lang="de-DE" dirty="0" err="1"/>
              <a:t>condensation</a:t>
            </a:r>
            <a:r>
              <a:rPr lang="de-DE" dirty="0"/>
              <a:t>, </a:t>
            </a:r>
            <a:r>
              <a:rPr lang="de-DE" dirty="0" err="1"/>
              <a:t>internucleosomal</a:t>
            </a:r>
            <a:r>
              <a:rPr lang="de-DE" dirty="0"/>
              <a:t> DNA </a:t>
            </a:r>
            <a:r>
              <a:rPr lang="de-DE" dirty="0" err="1"/>
              <a:t>cleavage</a:t>
            </a:r>
            <a:r>
              <a:rPr lang="de-DE" dirty="0"/>
              <a:t> </a:t>
            </a:r>
            <a:r>
              <a:rPr lang="de-DE" dirty="0" err="1"/>
              <a:t>occurs</a:t>
            </a:r>
            <a:r>
              <a:rPr lang="de-DE" dirty="0"/>
              <a:t>, </a:t>
            </a:r>
            <a:r>
              <a:rPr lang="de-DE" dirty="0" err="1"/>
              <a:t>the</a:t>
            </a:r>
            <a:r>
              <a:rPr lang="de-DE" dirty="0"/>
              <a:t> </a:t>
            </a:r>
            <a:r>
              <a:rPr lang="de-DE" dirty="0" err="1"/>
              <a:t>cytoskeleton</a:t>
            </a:r>
            <a:r>
              <a:rPr lang="de-DE" dirty="0"/>
              <a:t> </a:t>
            </a:r>
            <a:r>
              <a:rPr lang="de-DE" dirty="0" err="1"/>
              <a:t>is</a:t>
            </a:r>
            <a:r>
              <a:rPr lang="de-DE" dirty="0"/>
              <a:t> </a:t>
            </a:r>
            <a:r>
              <a:rPr lang="de-DE" dirty="0" err="1"/>
              <a:t>dismantled</a:t>
            </a:r>
            <a:r>
              <a:rPr lang="de-DE" dirty="0"/>
              <a:t>, </a:t>
            </a:r>
            <a:r>
              <a:rPr lang="de-DE" dirty="0" err="1"/>
              <a:t>the</a:t>
            </a:r>
            <a:r>
              <a:rPr lang="de-DE" dirty="0"/>
              <a:t> </a:t>
            </a:r>
            <a:r>
              <a:rPr lang="de-DE" dirty="0" err="1"/>
              <a:t>cell</a:t>
            </a:r>
            <a:r>
              <a:rPr lang="de-DE" dirty="0"/>
              <a:t> </a:t>
            </a:r>
            <a:r>
              <a:rPr lang="de-DE" dirty="0" err="1"/>
              <a:t>membrane</a:t>
            </a:r>
            <a:r>
              <a:rPr lang="de-DE" dirty="0"/>
              <a:t> ‘</a:t>
            </a:r>
            <a:r>
              <a:rPr lang="de-DE" dirty="0" err="1"/>
              <a:t>invaginates</a:t>
            </a:r>
            <a:r>
              <a:rPr lang="de-DE" dirty="0"/>
              <a:t>’,</a:t>
            </a:r>
            <a:r>
              <a:rPr lang="hu-HU" dirty="0"/>
              <a:t> </a:t>
            </a:r>
            <a:r>
              <a:rPr lang="en-US" dirty="0"/>
              <a:t>and apoptotic bodies are formed. Organelle damage results in release of molecules such as </a:t>
            </a:r>
            <a:r>
              <a:rPr lang="en-US" dirty="0" err="1"/>
              <a:t>cytochrome</a:t>
            </a:r>
            <a:r>
              <a:rPr lang="en-US" dirty="0"/>
              <a:t> c from mitochondria into the </a:t>
            </a:r>
            <a:r>
              <a:rPr lang="en-US" dirty="0" err="1"/>
              <a:t>cytosol</a:t>
            </a:r>
            <a:r>
              <a:rPr lang="en-US" dirty="0"/>
              <a:t>. In contrast, the plasma</a:t>
            </a:r>
          </a:p>
          <a:p>
            <a:pPr>
              <a:defRPr/>
            </a:pPr>
            <a:r>
              <a:rPr lang="en-US" dirty="0"/>
              <a:t>membrane remains intact avoiding cytoplasm leakage to the environment. (8) Finally, apoptotic bodies are </a:t>
            </a:r>
            <a:r>
              <a:rPr lang="en-US" dirty="0" err="1"/>
              <a:t>phagocytozed</a:t>
            </a:r>
            <a:r>
              <a:rPr lang="en-US" dirty="0"/>
              <a:t> and degraded inside </a:t>
            </a:r>
            <a:r>
              <a:rPr lang="en-US" dirty="0" err="1"/>
              <a:t>lysosomes</a:t>
            </a:r>
            <a:r>
              <a:rPr lang="hu-HU" dirty="0"/>
              <a:t>.</a:t>
            </a:r>
          </a:p>
          <a:p>
            <a:pPr>
              <a:defRPr/>
            </a:pPr>
            <a:endParaRPr lang="hu-HU" dirty="0"/>
          </a:p>
          <a:p>
            <a:pPr>
              <a:defRPr/>
            </a:pPr>
            <a:r>
              <a:rPr lang="hu-HU" dirty="0" err="1"/>
              <a:t>Lippens</a:t>
            </a:r>
            <a:r>
              <a:rPr lang="hu-HU" dirty="0"/>
              <a:t> </a:t>
            </a:r>
            <a:r>
              <a:rPr lang="hu-HU" dirty="0" err="1"/>
              <a:t>Cell</a:t>
            </a:r>
            <a:r>
              <a:rPr lang="hu-HU" dirty="0"/>
              <a:t> </a:t>
            </a:r>
            <a:r>
              <a:rPr lang="hu-HU" dirty="0" err="1"/>
              <a:t>Death</a:t>
            </a:r>
            <a:r>
              <a:rPr lang="hu-HU" dirty="0"/>
              <a:t> </a:t>
            </a:r>
            <a:r>
              <a:rPr lang="hu-HU" dirty="0" err="1"/>
              <a:t>Diff</a:t>
            </a:r>
            <a:r>
              <a:rPr lang="hu-HU" dirty="0"/>
              <a:t> 2005</a:t>
            </a:r>
            <a:endParaRPr lang="de-DE" dirty="0"/>
          </a:p>
        </p:txBody>
      </p:sp>
      <p:sp>
        <p:nvSpPr>
          <p:cNvPr id="50179" name="Dia számának helye 3"/>
          <p:cNvSpPr>
            <a:spLocks noGrp="1"/>
          </p:cNvSpPr>
          <p:nvPr>
            <p:ph type="sldNum" sz="quarter" idx="5"/>
          </p:nvPr>
        </p:nvSpPr>
        <p:spPr>
          <a:noFill/>
        </p:spPr>
        <p:txBody>
          <a:bodyPr/>
          <a:lstStyle/>
          <a:p>
            <a:fld id="{F4E10A47-0EE5-46CB-809D-8C0C07D0DE88}" type="slidenum">
              <a:rPr lang="hu-HU" smtClean="0"/>
              <a:pPr/>
              <a:t>25</a:t>
            </a:fld>
            <a:endParaRPr lang="hu-H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Diakép helye 1"/>
          <p:cNvSpPr>
            <a:spLocks noGrp="1" noRot="1" noChangeAspect="1"/>
          </p:cNvSpPr>
          <p:nvPr>
            <p:ph type="sldImg"/>
          </p:nvPr>
        </p:nvSpPr>
        <p:spPr>
          <a:ln/>
        </p:spPr>
      </p:sp>
      <p:sp>
        <p:nvSpPr>
          <p:cNvPr id="67586" name="Jegyzetek helye 2"/>
          <p:cNvSpPr>
            <a:spLocks noGrp="1"/>
          </p:cNvSpPr>
          <p:nvPr>
            <p:ph type="body" idx="1"/>
          </p:nvPr>
        </p:nvSpPr>
        <p:spPr>
          <a:noFill/>
          <a:ln/>
        </p:spPr>
        <p:txBody>
          <a:bodyPr/>
          <a:lstStyle/>
          <a:p>
            <a:r>
              <a:rPr lang="en-US" dirty="0"/>
              <a:t>K5 as a marker for the PSP</a:t>
            </a:r>
            <a:r>
              <a:rPr lang="hu-HU" dirty="0"/>
              <a:t> (</a:t>
            </a:r>
            <a:r>
              <a:rPr lang="hu-HU" dirty="0" err="1"/>
              <a:t>periderm</a:t>
            </a:r>
            <a:r>
              <a:rPr lang="hu-HU" dirty="0"/>
              <a:t> and </a:t>
            </a:r>
            <a:r>
              <a:rPr lang="hu-HU" dirty="0" err="1"/>
              <a:t>subperiderm</a:t>
            </a:r>
            <a:r>
              <a:rPr lang="hu-HU" dirty="0"/>
              <a:t>)</a:t>
            </a:r>
            <a:r>
              <a:rPr lang="en-US" dirty="0"/>
              <a:t> unit. </a:t>
            </a:r>
            <a:endParaRPr lang="hu-HU" dirty="0"/>
          </a:p>
          <a:p>
            <a:r>
              <a:rPr lang="en-US" dirty="0"/>
              <a:t>Immunofluorescence micrographs (A, C, E, and G) and corresponding immunofluorescence/phase contrast overlays</a:t>
            </a:r>
            <a:r>
              <a:rPr lang="hu-HU" dirty="0"/>
              <a:t> </a:t>
            </a:r>
            <a:r>
              <a:rPr lang="en-US" dirty="0"/>
              <a:t>(B, D, F, and H) showing the distribution of K5 during chicken embryogenesis. </a:t>
            </a:r>
            <a:endParaRPr lang="hu-HU" dirty="0"/>
          </a:p>
          <a:p>
            <a:r>
              <a:rPr lang="en-US" b="1" dirty="0"/>
              <a:t>At E6</a:t>
            </a:r>
            <a:r>
              <a:rPr lang="en-US" dirty="0"/>
              <a:t>, expression of </a:t>
            </a:r>
            <a:r>
              <a:rPr lang="en-US" b="1" dirty="0"/>
              <a:t>K5 was found in the periderm</a:t>
            </a:r>
            <a:r>
              <a:rPr lang="en-US" dirty="0"/>
              <a:t> (A and B) but </a:t>
            </a:r>
            <a:r>
              <a:rPr lang="en-US" b="1" dirty="0"/>
              <a:t>absent</a:t>
            </a:r>
            <a:r>
              <a:rPr lang="en-US" dirty="0"/>
              <a:t> from</a:t>
            </a:r>
            <a:r>
              <a:rPr lang="hu-HU" dirty="0"/>
              <a:t> </a:t>
            </a:r>
            <a:r>
              <a:rPr lang="en-US" dirty="0"/>
              <a:t>the </a:t>
            </a:r>
            <a:r>
              <a:rPr lang="en-US" b="1" dirty="0"/>
              <a:t>underlying stratum </a:t>
            </a:r>
            <a:r>
              <a:rPr lang="en-US" b="1" dirty="0" err="1"/>
              <a:t>basale</a:t>
            </a:r>
            <a:r>
              <a:rPr lang="en-US" b="1" dirty="0"/>
              <a:t> </a:t>
            </a:r>
            <a:r>
              <a:rPr lang="en-US" dirty="0"/>
              <a:t>of the emerging epidermis, which became evident by staining the nuclei with </a:t>
            </a:r>
            <a:r>
              <a:rPr lang="en-US" u="sng" dirty="0" err="1">
                <a:solidFill>
                  <a:srgbClr val="FF0000"/>
                </a:solidFill>
              </a:rPr>
              <a:t>propidium</a:t>
            </a:r>
            <a:r>
              <a:rPr lang="en-US" u="sng" dirty="0">
                <a:solidFill>
                  <a:srgbClr val="FF0000"/>
                </a:solidFill>
              </a:rPr>
              <a:t> iodide</a:t>
            </a:r>
            <a:r>
              <a:rPr lang="en-US" dirty="0"/>
              <a:t> (PI) (A, inset). </a:t>
            </a:r>
            <a:endParaRPr lang="hu-HU" dirty="0"/>
          </a:p>
          <a:p>
            <a:r>
              <a:rPr lang="en-US" dirty="0"/>
              <a:t>Beginning with</a:t>
            </a:r>
            <a:r>
              <a:rPr lang="hu-HU" dirty="0"/>
              <a:t> </a:t>
            </a:r>
            <a:r>
              <a:rPr lang="en-US" b="1" dirty="0"/>
              <a:t>E14, K5 was also found in the </a:t>
            </a:r>
            <a:r>
              <a:rPr lang="en-US" b="1" dirty="0" err="1"/>
              <a:t>subperiderm</a:t>
            </a:r>
            <a:r>
              <a:rPr lang="en-US" b="1" dirty="0"/>
              <a:t> </a:t>
            </a:r>
            <a:r>
              <a:rPr lang="en-US" dirty="0"/>
              <a:t>(C and D) that has been formed between the periderm and the emerging epidermis. Staining of nuclei with </a:t>
            </a:r>
            <a:r>
              <a:rPr lang="en-US" u="sng" dirty="0"/>
              <a:t>PI</a:t>
            </a:r>
            <a:r>
              <a:rPr lang="hu-HU" dirty="0"/>
              <a:t> </a:t>
            </a:r>
            <a:r>
              <a:rPr lang="en-US" dirty="0"/>
              <a:t>showed that the periderm and the </a:t>
            </a:r>
            <a:r>
              <a:rPr lang="en-US" dirty="0" err="1"/>
              <a:t>subperiderm</a:t>
            </a:r>
            <a:r>
              <a:rPr lang="en-US" dirty="0"/>
              <a:t> represent epithelial monolayers (C, inset) covering the underlying emerging epidermis that still did not express</a:t>
            </a:r>
            <a:r>
              <a:rPr lang="hu-HU" dirty="0"/>
              <a:t> </a:t>
            </a:r>
            <a:r>
              <a:rPr lang="en-US" dirty="0"/>
              <a:t>K5 (C and D). </a:t>
            </a:r>
            <a:endParaRPr lang="hu-HU" dirty="0"/>
          </a:p>
          <a:p>
            <a:r>
              <a:rPr lang="en-US" b="1" dirty="0"/>
              <a:t>From E17 to the time of hatching</a:t>
            </a:r>
            <a:r>
              <a:rPr lang="en-US" dirty="0"/>
              <a:t>, an intermediate state between the embryonic and the adult epidermis was observed in that </a:t>
            </a:r>
            <a:r>
              <a:rPr lang="en-US" b="1" dirty="0"/>
              <a:t>K5</a:t>
            </a:r>
            <a:r>
              <a:rPr lang="en-US" dirty="0"/>
              <a:t> was detectable</a:t>
            </a:r>
            <a:r>
              <a:rPr lang="hu-HU" dirty="0"/>
              <a:t> </a:t>
            </a:r>
            <a:r>
              <a:rPr lang="en-US" dirty="0"/>
              <a:t>throughout </a:t>
            </a:r>
            <a:r>
              <a:rPr lang="en-US" b="1" dirty="0"/>
              <a:t>all layers of the stratified epithelium </a:t>
            </a:r>
            <a:r>
              <a:rPr lang="en-US" dirty="0"/>
              <a:t>(E and F). </a:t>
            </a:r>
            <a:endParaRPr lang="hu-HU" dirty="0"/>
          </a:p>
          <a:p>
            <a:endParaRPr lang="hu-HU" dirty="0"/>
          </a:p>
          <a:p>
            <a:r>
              <a:rPr lang="en-US" b="1" dirty="0"/>
              <a:t>After hatching, K5 </a:t>
            </a:r>
            <a:r>
              <a:rPr lang="en-US" dirty="0"/>
              <a:t>was found to </a:t>
            </a:r>
            <a:r>
              <a:rPr lang="en-US" b="1" dirty="0"/>
              <a:t>be restricted to the basal cell layer</a:t>
            </a:r>
            <a:r>
              <a:rPr lang="en-US" dirty="0"/>
              <a:t> (G and H). Scale bar, 20 Am.</a:t>
            </a:r>
            <a:endParaRPr lang="hu-HU" dirty="0"/>
          </a:p>
          <a:p>
            <a:endParaRPr lang="hu-HU" dirty="0"/>
          </a:p>
          <a:p>
            <a:endParaRPr lang="hu-HU" dirty="0"/>
          </a:p>
          <a:p>
            <a:r>
              <a:rPr lang="hu-HU" dirty="0" err="1">
                <a:latin typeface="Arial" charset="0"/>
              </a:rPr>
              <a:t>Saathoff</a:t>
            </a:r>
            <a:r>
              <a:rPr lang="hu-HU" dirty="0">
                <a:latin typeface="Arial" charset="0"/>
              </a:rPr>
              <a:t> </a:t>
            </a:r>
            <a:r>
              <a:rPr lang="hu-HU" dirty="0" err="1">
                <a:latin typeface="Arial" charset="0"/>
              </a:rPr>
              <a:t>Exp</a:t>
            </a:r>
            <a:r>
              <a:rPr lang="hu-HU" dirty="0">
                <a:latin typeface="Arial" charset="0"/>
              </a:rPr>
              <a:t> </a:t>
            </a:r>
            <a:r>
              <a:rPr lang="hu-HU" dirty="0" err="1">
                <a:latin typeface="Arial" charset="0"/>
              </a:rPr>
              <a:t>Cell</a:t>
            </a:r>
            <a:r>
              <a:rPr lang="hu-HU" dirty="0">
                <a:latin typeface="Arial" charset="0"/>
              </a:rPr>
              <a:t> Res 2004</a:t>
            </a:r>
          </a:p>
          <a:p>
            <a:endParaRPr lang="de-DE" dirty="0"/>
          </a:p>
        </p:txBody>
      </p:sp>
      <p:sp>
        <p:nvSpPr>
          <p:cNvPr id="67587" name="Dia számának helye 3"/>
          <p:cNvSpPr>
            <a:spLocks noGrp="1"/>
          </p:cNvSpPr>
          <p:nvPr>
            <p:ph type="sldNum" sz="quarter" idx="5"/>
          </p:nvPr>
        </p:nvSpPr>
        <p:spPr>
          <a:noFill/>
        </p:spPr>
        <p:txBody>
          <a:bodyPr/>
          <a:lstStyle/>
          <a:p>
            <a:fld id="{325D27E3-E220-4F1F-9A9F-2425B65278F4}" type="slidenum">
              <a:rPr lang="hu-HU" smtClean="0"/>
              <a:pPr/>
              <a:t>30</a:t>
            </a:fld>
            <a:endParaRPr lang="hu-HU"/>
          </a:p>
        </p:txBody>
      </p:sp>
    </p:spTree>
    <p:extLst>
      <p:ext uri="{BB962C8B-B14F-4D97-AF65-F5344CB8AC3E}">
        <p14:creationId xmlns:p14="http://schemas.microsoft.com/office/powerpoint/2010/main" val="995337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Diakép helye 1"/>
          <p:cNvSpPr>
            <a:spLocks noGrp="1" noRot="1" noChangeAspect="1"/>
          </p:cNvSpPr>
          <p:nvPr>
            <p:ph type="sldImg"/>
          </p:nvPr>
        </p:nvSpPr>
        <p:spPr>
          <a:ln/>
        </p:spPr>
      </p:sp>
      <p:sp>
        <p:nvSpPr>
          <p:cNvPr id="3" name="Jegyzetek helye 2"/>
          <p:cNvSpPr>
            <a:spLocks noGrp="1"/>
          </p:cNvSpPr>
          <p:nvPr>
            <p:ph type="body" idx="1"/>
          </p:nvPr>
        </p:nvSpPr>
        <p:spPr/>
        <p:txBody>
          <a:bodyPr>
            <a:normAutofit/>
          </a:bodyPr>
          <a:lstStyle/>
          <a:p>
            <a:pPr>
              <a:defRPr/>
            </a:pPr>
            <a:r>
              <a:rPr lang="en-US" dirty="0"/>
              <a:t>Intermediate cells mature into </a:t>
            </a:r>
            <a:r>
              <a:rPr lang="en-US" dirty="0" err="1"/>
              <a:t>spinous</a:t>
            </a:r>
            <a:r>
              <a:rPr lang="en-US" dirty="0"/>
              <a:t> cells in a process that is characterized by cell-cycle withdrawal.</a:t>
            </a:r>
            <a:r>
              <a:rPr lang="hu-HU" dirty="0"/>
              <a:t> </a:t>
            </a:r>
            <a:r>
              <a:rPr lang="en-US" dirty="0"/>
              <a:t>The </a:t>
            </a:r>
            <a:r>
              <a:rPr lang="en-US" b="1" dirty="0"/>
              <a:t>first </a:t>
            </a:r>
            <a:r>
              <a:rPr lang="en-US" b="1" dirty="0" err="1"/>
              <a:t>suprabasal</a:t>
            </a:r>
            <a:r>
              <a:rPr lang="en-US" b="1" dirty="0"/>
              <a:t> cell layer</a:t>
            </a:r>
            <a:r>
              <a:rPr lang="en-US" dirty="0"/>
              <a:t>, the intermediate cell layer, develops at approximately </a:t>
            </a:r>
            <a:r>
              <a:rPr lang="en-US" b="1" dirty="0"/>
              <a:t>E13.5</a:t>
            </a:r>
            <a:r>
              <a:rPr lang="en-US" dirty="0"/>
              <a:t> and consists of</a:t>
            </a:r>
            <a:r>
              <a:rPr lang="hu-HU" dirty="0"/>
              <a:t> </a:t>
            </a:r>
            <a:r>
              <a:rPr lang="en-US" dirty="0" err="1"/>
              <a:t>keratinocytes</a:t>
            </a:r>
            <a:r>
              <a:rPr lang="en-US" dirty="0"/>
              <a:t> that proliferate and express the terminal differentiation marker </a:t>
            </a:r>
            <a:r>
              <a:rPr lang="en-US" b="1" dirty="0"/>
              <a:t>K1</a:t>
            </a:r>
            <a:r>
              <a:rPr lang="en-US" dirty="0"/>
              <a:t>. </a:t>
            </a:r>
            <a:endParaRPr lang="hu-HU" dirty="0"/>
          </a:p>
          <a:p>
            <a:pPr>
              <a:defRPr/>
            </a:pPr>
            <a:endParaRPr lang="hu-HU" dirty="0"/>
          </a:p>
          <a:p>
            <a:pPr>
              <a:defRPr/>
            </a:pPr>
            <a:r>
              <a:rPr lang="en-US" dirty="0"/>
              <a:t>Maturation of these</a:t>
            </a:r>
            <a:r>
              <a:rPr lang="hu-HU" dirty="0"/>
              <a:t> </a:t>
            </a:r>
            <a:r>
              <a:rPr lang="en-US" dirty="0"/>
              <a:t>intermediate </a:t>
            </a:r>
            <a:r>
              <a:rPr lang="en-US" dirty="0" err="1"/>
              <a:t>keratinocytes</a:t>
            </a:r>
            <a:r>
              <a:rPr lang="en-US" dirty="0"/>
              <a:t> </a:t>
            </a:r>
            <a:r>
              <a:rPr lang="en-US" b="1" dirty="0"/>
              <a:t>into </a:t>
            </a:r>
            <a:r>
              <a:rPr lang="en-US" b="1" dirty="0" err="1"/>
              <a:t>spinous</a:t>
            </a:r>
            <a:r>
              <a:rPr lang="en-US" b="1" dirty="0"/>
              <a:t> </a:t>
            </a:r>
            <a:r>
              <a:rPr lang="en-US" b="1" dirty="0" err="1"/>
              <a:t>keratinocytes</a:t>
            </a:r>
            <a:r>
              <a:rPr lang="en-US" b="1" dirty="0"/>
              <a:t> occurs at approximately E15.5 </a:t>
            </a:r>
            <a:r>
              <a:rPr lang="en-US" dirty="0"/>
              <a:t>and is marked by</a:t>
            </a:r>
            <a:r>
              <a:rPr lang="hu-HU" dirty="0"/>
              <a:t> </a:t>
            </a:r>
            <a:r>
              <a:rPr lang="en-US" b="1" dirty="0"/>
              <a:t>cell-cycle exit</a:t>
            </a:r>
            <a:r>
              <a:rPr lang="en-US" dirty="0"/>
              <a:t>. To identify proliferating </a:t>
            </a:r>
            <a:r>
              <a:rPr lang="en-US" dirty="0" err="1"/>
              <a:t>keratinocytes</a:t>
            </a:r>
            <a:r>
              <a:rPr lang="en-US" dirty="0"/>
              <a:t>, pregnant females were injected with </a:t>
            </a:r>
            <a:r>
              <a:rPr lang="en-US" dirty="0" err="1"/>
              <a:t>BrdU</a:t>
            </a:r>
            <a:r>
              <a:rPr lang="en-US" dirty="0"/>
              <a:t> 1 h</a:t>
            </a:r>
            <a:r>
              <a:rPr lang="hu-HU" dirty="0"/>
              <a:t> </a:t>
            </a:r>
            <a:r>
              <a:rPr lang="en-US" dirty="0"/>
              <a:t>prior to the dissection of embryos. Immunofluorescence using an anti-</a:t>
            </a:r>
            <a:r>
              <a:rPr lang="en-US" dirty="0" err="1"/>
              <a:t>BrdU</a:t>
            </a:r>
            <a:r>
              <a:rPr lang="en-US" dirty="0"/>
              <a:t> antibody was used to detect</a:t>
            </a:r>
            <a:r>
              <a:rPr lang="hu-HU" dirty="0"/>
              <a:t> </a:t>
            </a:r>
            <a:r>
              <a:rPr lang="en-US" dirty="0" err="1"/>
              <a:t>BrdU</a:t>
            </a:r>
            <a:r>
              <a:rPr lang="en-US" dirty="0"/>
              <a:t> incorporation (</a:t>
            </a:r>
            <a:r>
              <a:rPr lang="en-US" i="1" dirty="0"/>
              <a:t>green) </a:t>
            </a:r>
            <a:r>
              <a:rPr lang="en-US" dirty="0"/>
              <a:t>at the indicated embryonic stages. </a:t>
            </a:r>
            <a:endParaRPr lang="hu-HU" dirty="0"/>
          </a:p>
          <a:p>
            <a:pPr>
              <a:defRPr/>
            </a:pPr>
            <a:r>
              <a:rPr lang="en-US" dirty="0"/>
              <a:t>Staining for </a:t>
            </a:r>
            <a:r>
              <a:rPr lang="en-US" b="1" dirty="0"/>
              <a:t>K14 </a:t>
            </a:r>
            <a:r>
              <a:rPr lang="en-US" dirty="0"/>
              <a:t>(red; left panels) highlights</a:t>
            </a:r>
            <a:r>
              <a:rPr lang="hu-HU" dirty="0"/>
              <a:t> </a:t>
            </a:r>
            <a:r>
              <a:rPr lang="en-US" dirty="0"/>
              <a:t>the epithelial component of the skin, and staining for </a:t>
            </a:r>
            <a:r>
              <a:rPr lang="en-US" b="1" dirty="0"/>
              <a:t>K1</a:t>
            </a:r>
            <a:r>
              <a:rPr lang="en-US" dirty="0"/>
              <a:t> (red; right panels) specifically highlights the</a:t>
            </a:r>
            <a:r>
              <a:rPr lang="hu-HU" dirty="0"/>
              <a:t> </a:t>
            </a:r>
            <a:r>
              <a:rPr lang="en-US" b="1" dirty="0" err="1"/>
              <a:t>suprabasal</a:t>
            </a:r>
            <a:r>
              <a:rPr lang="en-US" dirty="0"/>
              <a:t> cell layers of the epidermis. </a:t>
            </a:r>
            <a:r>
              <a:rPr lang="en-US" b="1" dirty="0"/>
              <a:t>At E15.5, proliferating cells are excluded from the </a:t>
            </a:r>
            <a:r>
              <a:rPr lang="en-US" b="1" dirty="0" err="1"/>
              <a:t>suprabasal</a:t>
            </a:r>
            <a:r>
              <a:rPr lang="en-US" b="1" dirty="0"/>
              <a:t> cell</a:t>
            </a:r>
            <a:r>
              <a:rPr lang="hu-HU" b="1" dirty="0"/>
              <a:t> </a:t>
            </a:r>
            <a:r>
              <a:rPr lang="en-US" dirty="0"/>
              <a:t>layers, demonstrating that at this developmental stage all intermediate </a:t>
            </a:r>
            <a:r>
              <a:rPr lang="en-US" dirty="0" err="1"/>
              <a:t>keratinocytes</a:t>
            </a:r>
            <a:r>
              <a:rPr lang="en-US" dirty="0"/>
              <a:t> have matured into</a:t>
            </a:r>
            <a:r>
              <a:rPr lang="hu-HU" dirty="0"/>
              <a:t> </a:t>
            </a:r>
            <a:r>
              <a:rPr lang="de-DE" dirty="0" err="1"/>
              <a:t>spinous</a:t>
            </a:r>
            <a:r>
              <a:rPr lang="de-DE" dirty="0"/>
              <a:t> </a:t>
            </a:r>
            <a:r>
              <a:rPr lang="de-DE" dirty="0" err="1"/>
              <a:t>keratinocytes</a:t>
            </a:r>
            <a:r>
              <a:rPr lang="de-DE" dirty="0"/>
              <a:t>.</a:t>
            </a:r>
            <a:endParaRPr lang="hu-HU" dirty="0"/>
          </a:p>
          <a:p>
            <a:pPr>
              <a:defRPr/>
            </a:pPr>
            <a:endParaRPr lang="hu-HU" dirty="0"/>
          </a:p>
          <a:p>
            <a:pPr>
              <a:defRPr/>
            </a:pPr>
            <a:endParaRPr lang="hu-HU" dirty="0"/>
          </a:p>
          <a:p>
            <a:pPr>
              <a:defRPr/>
            </a:pPr>
            <a:r>
              <a:rPr lang="de-DE" dirty="0"/>
              <a:t>Koster</a:t>
            </a:r>
            <a:r>
              <a:rPr lang="hu-HU" dirty="0"/>
              <a:t>, </a:t>
            </a:r>
            <a:r>
              <a:rPr lang="sv-SE" dirty="0"/>
              <a:t>Annu. Rev. Cell Dev. Biol. 2007. 23:93–113</a:t>
            </a:r>
            <a:endParaRPr lang="de-DE" dirty="0"/>
          </a:p>
        </p:txBody>
      </p:sp>
      <p:sp>
        <p:nvSpPr>
          <p:cNvPr id="69635" name="Dia számának helye 3"/>
          <p:cNvSpPr>
            <a:spLocks noGrp="1"/>
          </p:cNvSpPr>
          <p:nvPr>
            <p:ph type="sldNum" sz="quarter" idx="5"/>
          </p:nvPr>
        </p:nvSpPr>
        <p:spPr>
          <a:noFill/>
        </p:spPr>
        <p:txBody>
          <a:bodyPr/>
          <a:lstStyle/>
          <a:p>
            <a:fld id="{A5B79502-15ED-495E-A706-0B47BEEC1FF5}" type="slidenum">
              <a:rPr lang="hu-HU" smtClean="0"/>
              <a:pPr/>
              <a:t>31</a:t>
            </a:fld>
            <a:endParaRPr lang="hu-HU"/>
          </a:p>
        </p:txBody>
      </p:sp>
    </p:spTree>
    <p:extLst>
      <p:ext uri="{BB962C8B-B14F-4D97-AF65-F5344CB8AC3E}">
        <p14:creationId xmlns:p14="http://schemas.microsoft.com/office/powerpoint/2010/main" val="3749142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Diakép helye 1"/>
          <p:cNvSpPr>
            <a:spLocks noGrp="1" noRot="1" noChangeAspect="1"/>
          </p:cNvSpPr>
          <p:nvPr>
            <p:ph type="sldImg"/>
          </p:nvPr>
        </p:nvSpPr>
        <p:spPr>
          <a:ln/>
        </p:spPr>
      </p:sp>
      <p:sp>
        <p:nvSpPr>
          <p:cNvPr id="48130" name="Jegyzetek helye 2"/>
          <p:cNvSpPr>
            <a:spLocks noGrp="1"/>
          </p:cNvSpPr>
          <p:nvPr>
            <p:ph type="body" idx="1"/>
          </p:nvPr>
        </p:nvSpPr>
        <p:spPr>
          <a:noFill/>
          <a:ln/>
        </p:spPr>
        <p:txBody>
          <a:bodyPr/>
          <a:lstStyle/>
          <a:p>
            <a:endParaRPr lang="hu-HU"/>
          </a:p>
          <a:p>
            <a:endParaRPr lang="hu-HU"/>
          </a:p>
          <a:p>
            <a:r>
              <a:rPr lang="de-DE"/>
              <a:t>Uitto</a:t>
            </a:r>
            <a:r>
              <a:rPr lang="hu-HU"/>
              <a:t>, Exp Cell res 2007</a:t>
            </a:r>
            <a:endParaRPr lang="de-DE"/>
          </a:p>
        </p:txBody>
      </p:sp>
      <p:sp>
        <p:nvSpPr>
          <p:cNvPr id="48131" name="Dia számának helye 3"/>
          <p:cNvSpPr>
            <a:spLocks noGrp="1"/>
          </p:cNvSpPr>
          <p:nvPr>
            <p:ph type="sldNum" sz="quarter" idx="5"/>
          </p:nvPr>
        </p:nvSpPr>
        <p:spPr>
          <a:noFill/>
        </p:spPr>
        <p:txBody>
          <a:bodyPr/>
          <a:lstStyle/>
          <a:p>
            <a:fld id="{4ED9A371-DFF0-4FD8-A2F8-6A55FE1C20A0}" type="slidenum">
              <a:rPr lang="hu-HU" smtClean="0"/>
              <a:pPr/>
              <a:t>32</a:t>
            </a:fld>
            <a:endParaRPr lang="hu-H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iakép helye 1"/>
          <p:cNvSpPr>
            <a:spLocks noGrp="1" noRot="1" noChangeAspect="1"/>
          </p:cNvSpPr>
          <p:nvPr>
            <p:ph type="sldImg"/>
          </p:nvPr>
        </p:nvSpPr>
        <p:spPr>
          <a:ln/>
        </p:spPr>
      </p:sp>
      <p:sp>
        <p:nvSpPr>
          <p:cNvPr id="53250" name="Jegyzetek helye 2"/>
          <p:cNvSpPr>
            <a:spLocks noGrp="1"/>
          </p:cNvSpPr>
          <p:nvPr>
            <p:ph type="body" idx="1"/>
          </p:nvPr>
        </p:nvSpPr>
        <p:spPr>
          <a:noFill/>
          <a:ln/>
        </p:spPr>
        <p:txBody>
          <a:bodyPr/>
          <a:lstStyle/>
          <a:p>
            <a:r>
              <a:rPr lang="hu-HU"/>
              <a:t>Gilbert Dev Biol Sinauer, 2010</a:t>
            </a:r>
          </a:p>
          <a:p>
            <a:r>
              <a:rPr lang="hu-HU"/>
              <a:t>If Wnt induces BMP, and is then downregulated, the cells become placodal border cells. (expressing the placode specifier genes Six1, Six4, Eya2),. If Wnt induces BMP, but remains active, the border cells become neural crest (expressing neural crest specifier genes Pax7, Snail2, Sox9). If they receive Wnt only (because the BMP signal is blocked by Noggin or FGF), the ectodermal cells become neural. </a:t>
            </a:r>
            <a:endParaRPr lang="de-DE"/>
          </a:p>
        </p:txBody>
      </p:sp>
      <p:sp>
        <p:nvSpPr>
          <p:cNvPr id="53251" name="Dia számának helye 3"/>
          <p:cNvSpPr>
            <a:spLocks noGrp="1"/>
          </p:cNvSpPr>
          <p:nvPr>
            <p:ph type="sldNum" sz="quarter" idx="5"/>
          </p:nvPr>
        </p:nvSpPr>
        <p:spPr>
          <a:noFill/>
        </p:spPr>
        <p:txBody>
          <a:bodyPr/>
          <a:lstStyle/>
          <a:p>
            <a:fld id="{19FDBB43-9769-47D5-9EBB-8EB8B8E0334A}" type="slidenum">
              <a:rPr lang="hu-HU" smtClean="0"/>
              <a:pPr/>
              <a:t>34</a:t>
            </a:fld>
            <a:endParaRPr lang="hu-H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Diakép helye 1"/>
          <p:cNvSpPr>
            <a:spLocks noGrp="1" noRot="1" noChangeAspect="1"/>
          </p:cNvSpPr>
          <p:nvPr>
            <p:ph type="sldImg"/>
          </p:nvPr>
        </p:nvSpPr>
        <p:spPr>
          <a:ln/>
        </p:spPr>
      </p:sp>
      <p:sp>
        <p:nvSpPr>
          <p:cNvPr id="55298" name="Jegyzetek helye 2"/>
          <p:cNvSpPr>
            <a:spLocks noGrp="1"/>
          </p:cNvSpPr>
          <p:nvPr>
            <p:ph type="body" idx="1"/>
          </p:nvPr>
        </p:nvSpPr>
        <p:spPr>
          <a:noFill/>
          <a:ln/>
        </p:spPr>
        <p:txBody>
          <a:bodyPr/>
          <a:lstStyle/>
          <a:p>
            <a:r>
              <a:rPr lang="hu-HU"/>
              <a:t>Az adatokat egyrészt a Larsenből, meg a Hinrichsenből vettem, plusz: Skin barrier, Ed. by </a:t>
            </a:r>
            <a:endParaRPr lang="de-DE"/>
          </a:p>
        </p:txBody>
      </p:sp>
      <p:sp>
        <p:nvSpPr>
          <p:cNvPr id="55299" name="Dia számának helye 3"/>
          <p:cNvSpPr>
            <a:spLocks noGrp="1"/>
          </p:cNvSpPr>
          <p:nvPr>
            <p:ph type="sldNum" sz="quarter" idx="5"/>
          </p:nvPr>
        </p:nvSpPr>
        <p:spPr>
          <a:noFill/>
        </p:spPr>
        <p:txBody>
          <a:bodyPr/>
          <a:lstStyle/>
          <a:p>
            <a:fld id="{3EF7A9B8-6769-4712-BBCA-325B3708DF4A}" type="slidenum">
              <a:rPr lang="hu-HU" smtClean="0"/>
              <a:pPr/>
              <a:t>35</a:t>
            </a:fld>
            <a:endParaRPr lang="hu-H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Diakép helye 1"/>
          <p:cNvSpPr>
            <a:spLocks noGrp="1" noRot="1" noChangeAspect="1"/>
          </p:cNvSpPr>
          <p:nvPr>
            <p:ph type="sldImg"/>
          </p:nvPr>
        </p:nvSpPr>
        <p:spPr>
          <a:ln/>
        </p:spPr>
      </p:sp>
      <p:sp>
        <p:nvSpPr>
          <p:cNvPr id="59394" name="Jegyzetek helye 2"/>
          <p:cNvSpPr>
            <a:spLocks noGrp="1"/>
          </p:cNvSpPr>
          <p:nvPr>
            <p:ph type="body" idx="1"/>
          </p:nvPr>
        </p:nvSpPr>
        <p:spPr>
          <a:noFill/>
          <a:ln/>
        </p:spPr>
        <p:txBody>
          <a:bodyPr/>
          <a:lstStyle/>
          <a:p>
            <a:r>
              <a:rPr lang="hu-HU"/>
              <a:t>Hinrichsen, Humanembryologie, Springer, 1990</a:t>
            </a:r>
            <a:endParaRPr lang="de-DE"/>
          </a:p>
        </p:txBody>
      </p:sp>
      <p:sp>
        <p:nvSpPr>
          <p:cNvPr id="59395" name="Dia számának helye 3"/>
          <p:cNvSpPr>
            <a:spLocks noGrp="1"/>
          </p:cNvSpPr>
          <p:nvPr>
            <p:ph type="sldNum" sz="quarter" idx="5"/>
          </p:nvPr>
        </p:nvSpPr>
        <p:spPr>
          <a:noFill/>
        </p:spPr>
        <p:txBody>
          <a:bodyPr/>
          <a:lstStyle/>
          <a:p>
            <a:fld id="{6DBEE6F8-3F7D-491B-B8EE-ED1AD8FA29D1}" type="slidenum">
              <a:rPr lang="hu-HU" smtClean="0"/>
              <a:pPr/>
              <a:t>38</a:t>
            </a:fld>
            <a:endParaRPr lang="hu-H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Diakép helye 1"/>
          <p:cNvSpPr>
            <a:spLocks noGrp="1" noRot="1" noChangeAspect="1"/>
          </p:cNvSpPr>
          <p:nvPr>
            <p:ph type="sldImg"/>
          </p:nvPr>
        </p:nvSpPr>
        <p:spPr>
          <a:ln/>
        </p:spPr>
      </p:sp>
      <p:sp>
        <p:nvSpPr>
          <p:cNvPr id="61442" name="Jegyzetek helye 2"/>
          <p:cNvSpPr>
            <a:spLocks noGrp="1"/>
          </p:cNvSpPr>
          <p:nvPr>
            <p:ph type="body" idx="1"/>
          </p:nvPr>
        </p:nvSpPr>
        <p:spPr>
          <a:noFill/>
          <a:ln/>
        </p:spPr>
        <p:txBody>
          <a:bodyPr/>
          <a:lstStyle/>
          <a:p>
            <a:r>
              <a:rPr lang="hu-HU"/>
              <a:t>Larsen, Churchill-Livingstone, 2009</a:t>
            </a:r>
            <a:endParaRPr lang="de-DE"/>
          </a:p>
        </p:txBody>
      </p:sp>
      <p:sp>
        <p:nvSpPr>
          <p:cNvPr id="61443" name="Dia számának helye 3"/>
          <p:cNvSpPr>
            <a:spLocks noGrp="1"/>
          </p:cNvSpPr>
          <p:nvPr>
            <p:ph type="sldNum" sz="quarter" idx="5"/>
          </p:nvPr>
        </p:nvSpPr>
        <p:spPr>
          <a:noFill/>
        </p:spPr>
        <p:txBody>
          <a:bodyPr/>
          <a:lstStyle/>
          <a:p>
            <a:fld id="{755B1E47-079C-44B1-A6A0-0E71FD05D40E}" type="slidenum">
              <a:rPr lang="hu-HU" smtClean="0"/>
              <a:pPr/>
              <a:t>39</a:t>
            </a:fld>
            <a:endParaRPr lang="hu-H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Diakép helye 1"/>
          <p:cNvSpPr>
            <a:spLocks noGrp="1" noRot="1" noChangeAspect="1"/>
          </p:cNvSpPr>
          <p:nvPr>
            <p:ph type="sldImg"/>
          </p:nvPr>
        </p:nvSpPr>
        <p:spPr>
          <a:ln/>
        </p:spPr>
      </p:sp>
      <p:sp>
        <p:nvSpPr>
          <p:cNvPr id="63490" name="Jegyzetek helye 2"/>
          <p:cNvSpPr>
            <a:spLocks noGrp="1"/>
          </p:cNvSpPr>
          <p:nvPr>
            <p:ph type="body" idx="1"/>
          </p:nvPr>
        </p:nvSpPr>
        <p:spPr>
          <a:noFill/>
          <a:ln/>
        </p:spPr>
        <p:txBody>
          <a:bodyPr/>
          <a:lstStyle/>
          <a:p>
            <a:r>
              <a:rPr lang="hu-HU"/>
              <a:t>Larsen, Churchill-Livingstone, 2009</a:t>
            </a:r>
            <a:endParaRPr lang="de-DE"/>
          </a:p>
          <a:p>
            <a:endParaRPr lang="de-DE"/>
          </a:p>
        </p:txBody>
      </p:sp>
      <p:sp>
        <p:nvSpPr>
          <p:cNvPr id="63491" name="Dia számának helye 3"/>
          <p:cNvSpPr>
            <a:spLocks noGrp="1"/>
          </p:cNvSpPr>
          <p:nvPr>
            <p:ph type="sldNum" sz="quarter" idx="5"/>
          </p:nvPr>
        </p:nvSpPr>
        <p:spPr>
          <a:noFill/>
        </p:spPr>
        <p:txBody>
          <a:bodyPr/>
          <a:lstStyle/>
          <a:p>
            <a:fld id="{317C3F2B-6C1D-4E2F-B002-B5B603D6225D}" type="slidenum">
              <a:rPr lang="hu-HU" smtClean="0"/>
              <a:pPr/>
              <a:t>40</a:t>
            </a:fld>
            <a:endParaRPr lang="hu-H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Diakép helye 1"/>
          <p:cNvSpPr>
            <a:spLocks noGrp="1" noRot="1" noChangeAspect="1" noTextEdit="1"/>
          </p:cNvSpPr>
          <p:nvPr>
            <p:ph type="sldImg"/>
          </p:nvPr>
        </p:nvSpPr>
        <p:spPr>
          <a:ln/>
        </p:spPr>
      </p:sp>
      <p:sp>
        <p:nvSpPr>
          <p:cNvPr id="65538" name="Jegyzetek helye 2"/>
          <p:cNvSpPr>
            <a:spLocks noGrp="1"/>
          </p:cNvSpPr>
          <p:nvPr>
            <p:ph type="body" idx="1"/>
          </p:nvPr>
        </p:nvSpPr>
        <p:spPr>
          <a:noFill/>
          <a:ln/>
        </p:spPr>
        <p:txBody>
          <a:bodyPr/>
          <a:lstStyle/>
          <a:p>
            <a:r>
              <a:rPr lang="hu-HU"/>
              <a:t>Csirke embrionális bőrfejlődés. A periderma sejtjei felszínén mikrobolyhok. A hexagonális sejteket tight junctions köti össze: occludin, claudin-1. Korai bőrön csak a peridemra expresszálja a keratin5-öt, E17-től az egész hám, kikelés után már csak a bazális sejtréteg. Gerincesekben a periderma leválik még a születés-kikelés előtt, így csirkében is a E18-19 –n. A leválás apoptózis: kaszpáz-3, -6 és -7 aktivitás megnő a P sejtjeiben.</a:t>
            </a:r>
          </a:p>
          <a:p>
            <a:endParaRPr lang="hu-HU"/>
          </a:p>
          <a:p>
            <a:r>
              <a:rPr lang="hu-HU">
                <a:latin typeface="Arial" charset="0"/>
              </a:rPr>
              <a:t>Saathoff Exp Cell Res 2004</a:t>
            </a:r>
          </a:p>
          <a:p>
            <a:endParaRPr lang="de-DE"/>
          </a:p>
        </p:txBody>
      </p:sp>
      <p:sp>
        <p:nvSpPr>
          <p:cNvPr id="65539" name="Dia számának helye 3"/>
          <p:cNvSpPr>
            <a:spLocks noGrp="1"/>
          </p:cNvSpPr>
          <p:nvPr>
            <p:ph type="sldNum" sz="quarter" idx="5"/>
          </p:nvPr>
        </p:nvSpPr>
        <p:spPr>
          <a:noFill/>
        </p:spPr>
        <p:txBody>
          <a:bodyPr/>
          <a:lstStyle/>
          <a:p>
            <a:fld id="{25474705-20A3-4B89-9B98-4C21E4BEC355}" type="slidenum">
              <a:rPr lang="hu-HU" smtClean="0"/>
              <a:pPr/>
              <a:t>41</a:t>
            </a:fld>
            <a:endParaRPr lang="hu-H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Diakép helye 1"/>
          <p:cNvSpPr>
            <a:spLocks noGrp="1" noRot="1" noChangeAspect="1"/>
          </p:cNvSpPr>
          <p:nvPr>
            <p:ph type="sldImg"/>
          </p:nvPr>
        </p:nvSpPr>
        <p:spPr>
          <a:ln/>
        </p:spPr>
      </p:sp>
      <p:sp>
        <p:nvSpPr>
          <p:cNvPr id="3" name="Jegyzetek helye 2"/>
          <p:cNvSpPr>
            <a:spLocks noGrp="1"/>
          </p:cNvSpPr>
          <p:nvPr>
            <p:ph type="body" idx="1"/>
          </p:nvPr>
        </p:nvSpPr>
        <p:spPr/>
        <p:txBody>
          <a:bodyPr>
            <a:normAutofit fontScale="70000" lnSpcReduction="20000"/>
          </a:bodyPr>
          <a:lstStyle/>
          <a:p>
            <a:pPr>
              <a:defRPr/>
            </a:pPr>
            <a:r>
              <a:rPr lang="hu-HU" dirty="0" err="1"/>
              <a:t>Uitto</a:t>
            </a:r>
            <a:r>
              <a:rPr lang="hu-HU" dirty="0"/>
              <a:t>, </a:t>
            </a:r>
            <a:r>
              <a:rPr lang="hu-HU" dirty="0" err="1"/>
              <a:t>Exp</a:t>
            </a:r>
            <a:r>
              <a:rPr lang="hu-HU" dirty="0"/>
              <a:t> </a:t>
            </a:r>
            <a:r>
              <a:rPr lang="hu-HU" dirty="0" err="1"/>
              <a:t>Cell</a:t>
            </a:r>
            <a:r>
              <a:rPr lang="hu-HU" dirty="0"/>
              <a:t> Res 200</a:t>
            </a:r>
          </a:p>
          <a:p>
            <a:pPr>
              <a:defRPr/>
            </a:pPr>
            <a:endParaRPr lang="hu-HU" dirty="0"/>
          </a:p>
          <a:p>
            <a:pPr>
              <a:defRPr/>
            </a:pPr>
            <a:r>
              <a:rPr lang="en-US" dirty="0"/>
              <a:t>Schematic representation of the physiology of keratin intermediate filament (KIF) assembly (left panel) and mechanisms</a:t>
            </a:r>
          </a:p>
          <a:p>
            <a:pPr>
              <a:defRPr/>
            </a:pPr>
            <a:r>
              <a:rPr lang="en-US" dirty="0"/>
              <a:t>of genetic perturbations that can lead to KIF pathology (right panel). Under physiologic conditions, the keratin mRNAs are</a:t>
            </a:r>
          </a:p>
          <a:p>
            <a:pPr>
              <a:defRPr/>
            </a:pPr>
            <a:r>
              <a:rPr lang="en-US" dirty="0"/>
              <a:t>translated on the </a:t>
            </a:r>
            <a:r>
              <a:rPr lang="en-US" dirty="0" err="1"/>
              <a:t>ribosomes</a:t>
            </a:r>
            <a:r>
              <a:rPr lang="en-US" dirty="0"/>
              <a:t> of epithelial cells to synthesize type I and II keratins (</a:t>
            </a:r>
            <a:r>
              <a:rPr lang="en-US" dirty="0" err="1"/>
              <a:t>i</a:t>
            </a:r>
            <a:r>
              <a:rPr lang="en-US" dirty="0"/>
              <a:t>). In the cytoplasm, type I and type II keratin</a:t>
            </a:r>
          </a:p>
          <a:p>
            <a:pPr>
              <a:defRPr/>
            </a:pPr>
            <a:r>
              <a:rPr lang="en-US" dirty="0"/>
              <a:t>polypeptides </a:t>
            </a:r>
            <a:r>
              <a:rPr lang="en-US" dirty="0" err="1"/>
              <a:t>heterodimerize</a:t>
            </a:r>
            <a:r>
              <a:rPr lang="en-US" dirty="0"/>
              <a:t> (ii) and align in parallel and registry (iii). Pairs of </a:t>
            </a:r>
            <a:r>
              <a:rPr lang="en-US" dirty="0" err="1"/>
              <a:t>heterodimers</a:t>
            </a:r>
            <a:r>
              <a:rPr lang="en-US" dirty="0"/>
              <a:t> align in an anti-parallel,</a:t>
            </a:r>
          </a:p>
          <a:p>
            <a:pPr>
              <a:defRPr/>
            </a:pPr>
            <a:r>
              <a:rPr lang="en-US" dirty="0"/>
              <a:t>overlapping fashion to form tetramers (iv), which polymerize to elongated chains (v) and form the KIFs through lateral packing</a:t>
            </a:r>
          </a:p>
          <a:p>
            <a:pPr>
              <a:defRPr/>
            </a:pPr>
            <a:r>
              <a:rPr lang="en-US" dirty="0"/>
              <a:t>(vi). The presence of a mutation in a keratin gene can lead to different pathological processes (right panel). As an example, in</a:t>
            </a:r>
          </a:p>
          <a:p>
            <a:pPr>
              <a:defRPr/>
            </a:pPr>
            <a:r>
              <a:rPr lang="en-US" dirty="0" err="1"/>
              <a:t>autosomal</a:t>
            </a:r>
            <a:r>
              <a:rPr lang="en-US" dirty="0"/>
              <a:t> recessive disorders, a mutation that introduces a premature termination </a:t>
            </a:r>
            <a:r>
              <a:rPr lang="en-US" dirty="0" err="1"/>
              <a:t>codon</a:t>
            </a:r>
            <a:r>
              <a:rPr lang="en-US" dirty="0"/>
              <a:t> or affects mRNA splicing can result</a:t>
            </a:r>
          </a:p>
          <a:p>
            <a:pPr>
              <a:defRPr/>
            </a:pPr>
            <a:r>
              <a:rPr lang="en-US" dirty="0"/>
              <a:t>in the synthesis of a truncated polypeptide (ii). Concomitant nonsense-mediated mRNA decay or enhanced degradation of the</a:t>
            </a:r>
          </a:p>
          <a:p>
            <a:pPr>
              <a:defRPr/>
            </a:pPr>
            <a:r>
              <a:rPr lang="en-US" dirty="0"/>
              <a:t>truncated polypeptides can result in absence of the mutant protein and lack of formation of the corresponding </a:t>
            </a:r>
            <a:r>
              <a:rPr lang="en-US" dirty="0" err="1"/>
              <a:t>heterodimers</a:t>
            </a:r>
            <a:endParaRPr lang="en-US" dirty="0"/>
          </a:p>
          <a:p>
            <a:pPr>
              <a:defRPr/>
            </a:pPr>
            <a:r>
              <a:rPr lang="en-US" dirty="0"/>
              <a:t>and KIF, resulting in </a:t>
            </a:r>
            <a:r>
              <a:rPr lang="en-US" dirty="0" err="1"/>
              <a:t>haploinsufficiency</a:t>
            </a:r>
            <a:r>
              <a:rPr lang="en-US" dirty="0"/>
              <a:t>. Alternatively, the persistence of truncated altered keratin polypeptides can prevent</a:t>
            </a:r>
          </a:p>
          <a:p>
            <a:pPr>
              <a:defRPr/>
            </a:pPr>
            <a:r>
              <a:rPr lang="en-US" dirty="0" err="1"/>
              <a:t>heterodimer</a:t>
            </a:r>
            <a:r>
              <a:rPr lang="en-US" dirty="0"/>
              <a:t> formation and KIF assembly. In </a:t>
            </a:r>
            <a:r>
              <a:rPr lang="en-US" dirty="0" err="1"/>
              <a:t>autosomal</a:t>
            </a:r>
            <a:r>
              <a:rPr lang="en-US" dirty="0"/>
              <a:t> dominant keratin disorders, most mutations result in non-conservative</a:t>
            </a:r>
          </a:p>
          <a:p>
            <a:pPr>
              <a:defRPr/>
            </a:pPr>
            <a:r>
              <a:rPr lang="en-US" dirty="0"/>
              <a:t>amino acid replacement at sites of high sequence conservation (iii). The mutant keratin polypeptides then interfere in a</a:t>
            </a:r>
          </a:p>
          <a:p>
            <a:pPr>
              <a:defRPr/>
            </a:pPr>
            <a:r>
              <a:rPr lang="en-US" dirty="0"/>
              <a:t>dominant negative manner with head-to-tail interactions and proper alignment of </a:t>
            </a:r>
            <a:r>
              <a:rPr lang="en-US" dirty="0" err="1"/>
              <a:t>heterodimers</a:t>
            </a:r>
            <a:r>
              <a:rPr lang="en-US" dirty="0"/>
              <a:t> (iv), as well as a elongation</a:t>
            </a:r>
          </a:p>
          <a:p>
            <a:pPr>
              <a:defRPr/>
            </a:pPr>
            <a:r>
              <a:rPr lang="en-US" dirty="0"/>
              <a:t>and lateral packing during KIF assembly (v), thus producing a severe phenotype. Mutations with a less severe phenotype often</a:t>
            </a:r>
          </a:p>
          <a:p>
            <a:pPr>
              <a:defRPr/>
            </a:pPr>
            <a:r>
              <a:rPr lang="en-US" dirty="0"/>
              <a:t>reside outside the helix boundaries and may have a more subtle effect on KIF assembly or may affect keratin </a:t>
            </a:r>
            <a:r>
              <a:rPr lang="en-US" dirty="0" err="1"/>
              <a:t>phosphorylation</a:t>
            </a:r>
            <a:endParaRPr lang="en-US" dirty="0"/>
          </a:p>
          <a:p>
            <a:pPr>
              <a:defRPr/>
            </a:pPr>
            <a:r>
              <a:rPr lang="en-US" dirty="0"/>
              <a:t>or interactions with other proteins (Modified from </a:t>
            </a:r>
            <a:r>
              <a:rPr lang="en-US" dirty="0" err="1"/>
              <a:t>Uitto</a:t>
            </a:r>
            <a:r>
              <a:rPr lang="en-US" dirty="0"/>
              <a:t> et al., </a:t>
            </a:r>
            <a:r>
              <a:rPr lang="en-US" dirty="0" err="1"/>
              <a:t>Epidermolysis</a:t>
            </a:r>
            <a:r>
              <a:rPr lang="en-US" dirty="0"/>
              <a:t> </a:t>
            </a:r>
            <a:r>
              <a:rPr lang="en-US" dirty="0" err="1"/>
              <a:t>Bullosa</a:t>
            </a:r>
            <a:r>
              <a:rPr lang="en-US" dirty="0"/>
              <a:t>; in Principles of Molecular Medicine</a:t>
            </a:r>
          </a:p>
          <a:p>
            <a:pPr>
              <a:defRPr/>
            </a:pPr>
            <a:r>
              <a:rPr lang="en-US" dirty="0"/>
              <a:t>(</a:t>
            </a:r>
            <a:r>
              <a:rPr lang="en-US" dirty="0" err="1"/>
              <a:t>Runge</a:t>
            </a:r>
            <a:r>
              <a:rPr lang="en-US" dirty="0"/>
              <a:t>, M.S. and Patterson, C., Eds.), Humana Press, Totowa, NJ, Second Edition, pp. 1024–1034, 2006).</a:t>
            </a:r>
            <a:endParaRPr lang="de-DE" dirty="0"/>
          </a:p>
        </p:txBody>
      </p:sp>
      <p:sp>
        <p:nvSpPr>
          <p:cNvPr id="23555" name="Dia számának helye 3"/>
          <p:cNvSpPr>
            <a:spLocks noGrp="1"/>
          </p:cNvSpPr>
          <p:nvPr>
            <p:ph type="sldNum" sz="quarter" idx="5"/>
          </p:nvPr>
        </p:nvSpPr>
        <p:spPr>
          <a:noFill/>
        </p:spPr>
        <p:txBody>
          <a:bodyPr/>
          <a:lstStyle/>
          <a:p>
            <a:fld id="{18FC9B65-3428-4AC6-B7D7-04070B8F8AD6}" type="slidenum">
              <a:rPr lang="hu-HU" smtClean="0"/>
              <a:pPr/>
              <a:t>9</a:t>
            </a:fld>
            <a:endParaRPr lang="hu-H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Diakép helye 1"/>
          <p:cNvSpPr>
            <a:spLocks noGrp="1" noRot="1" noChangeAspect="1"/>
          </p:cNvSpPr>
          <p:nvPr>
            <p:ph type="sldImg"/>
          </p:nvPr>
        </p:nvSpPr>
        <p:spPr>
          <a:ln/>
        </p:spPr>
      </p:sp>
      <p:sp>
        <p:nvSpPr>
          <p:cNvPr id="71682" name="Jegyzetek helye 2"/>
          <p:cNvSpPr>
            <a:spLocks noGrp="1"/>
          </p:cNvSpPr>
          <p:nvPr>
            <p:ph type="body" idx="1"/>
          </p:nvPr>
        </p:nvSpPr>
        <p:spPr>
          <a:noFill/>
          <a:ln/>
        </p:spPr>
        <p:txBody>
          <a:bodyPr/>
          <a:lstStyle/>
          <a:p>
            <a:r>
              <a:rPr lang="en-US" b="1"/>
              <a:t>(b)</a:t>
            </a:r>
            <a:r>
              <a:rPr lang="en-US"/>
              <a:t> In wild-type mice, epidermal</a:t>
            </a:r>
            <a:r>
              <a:rPr lang="hu-HU"/>
              <a:t> </a:t>
            </a:r>
            <a:r>
              <a:rPr lang="en-US"/>
              <a:t>stratification and barrier formation are completed </a:t>
            </a:r>
            <a:r>
              <a:rPr lang="en-US" b="1"/>
              <a:t>by birth </a:t>
            </a:r>
            <a:r>
              <a:rPr lang="en-US"/>
              <a:t>(</a:t>
            </a:r>
            <a:r>
              <a:rPr lang="en-US" i="1"/>
              <a:t>right). </a:t>
            </a:r>
            <a:r>
              <a:rPr lang="en-US"/>
              <a:t>The surface ectoderm of mice lacking</a:t>
            </a:r>
            <a:r>
              <a:rPr lang="hu-HU"/>
              <a:t> </a:t>
            </a:r>
            <a:r>
              <a:rPr lang="en-US"/>
              <a:t>the transcription factor p63 fails to adopt an epidermal fate, and therefore stratification and barrier</a:t>
            </a:r>
            <a:r>
              <a:rPr lang="hu-HU"/>
              <a:t> </a:t>
            </a:r>
            <a:r>
              <a:rPr lang="en-US"/>
              <a:t>formation do not occur (</a:t>
            </a:r>
            <a:r>
              <a:rPr lang="en-US" i="1"/>
              <a:t>left). </a:t>
            </a:r>
            <a:r>
              <a:rPr lang="en-US"/>
              <a:t>As a consequence, </a:t>
            </a:r>
            <a:r>
              <a:rPr lang="en-US" b="1"/>
              <a:t>mice lacking p63 are born with a single layer of</a:t>
            </a:r>
            <a:r>
              <a:rPr lang="hu-HU" b="1"/>
              <a:t> </a:t>
            </a:r>
            <a:r>
              <a:rPr lang="en-US" b="1"/>
              <a:t>ectodermal cells </a:t>
            </a:r>
            <a:r>
              <a:rPr lang="en-US"/>
              <a:t>covering their bodies and </a:t>
            </a:r>
            <a:r>
              <a:rPr lang="en-US" b="1"/>
              <a:t>die shortly after birth due to dehydration</a:t>
            </a:r>
            <a:r>
              <a:rPr lang="en-US"/>
              <a:t>. </a:t>
            </a:r>
            <a:endParaRPr lang="hu-HU"/>
          </a:p>
          <a:p>
            <a:endParaRPr lang="hu-HU"/>
          </a:p>
          <a:p>
            <a:r>
              <a:rPr lang="en-US" b="1"/>
              <a:t>(c) </a:t>
            </a:r>
            <a:r>
              <a:rPr lang="en-US"/>
              <a:t>Images of</a:t>
            </a:r>
            <a:r>
              <a:rPr lang="hu-HU"/>
              <a:t> </a:t>
            </a:r>
            <a:r>
              <a:rPr lang="de-DE"/>
              <a:t>p63−/− and wild-type mice.</a:t>
            </a:r>
          </a:p>
        </p:txBody>
      </p:sp>
      <p:sp>
        <p:nvSpPr>
          <p:cNvPr id="71683" name="Dia számának helye 3"/>
          <p:cNvSpPr>
            <a:spLocks noGrp="1"/>
          </p:cNvSpPr>
          <p:nvPr>
            <p:ph type="sldNum" sz="quarter" idx="5"/>
          </p:nvPr>
        </p:nvSpPr>
        <p:spPr>
          <a:noFill/>
        </p:spPr>
        <p:txBody>
          <a:bodyPr/>
          <a:lstStyle/>
          <a:p>
            <a:fld id="{73D9FC7F-D2C3-4A45-B038-784ED0780488}" type="slidenum">
              <a:rPr lang="hu-HU" smtClean="0"/>
              <a:pPr/>
              <a:t>42</a:t>
            </a:fld>
            <a:endParaRPr lang="hu-H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Diakép helye 1"/>
          <p:cNvSpPr>
            <a:spLocks noGrp="1" noRot="1" noChangeAspect="1"/>
          </p:cNvSpPr>
          <p:nvPr>
            <p:ph type="sldImg"/>
          </p:nvPr>
        </p:nvSpPr>
        <p:spPr>
          <a:ln/>
        </p:spPr>
      </p:sp>
      <p:sp>
        <p:nvSpPr>
          <p:cNvPr id="73730" name="Jegyzetek helye 2"/>
          <p:cNvSpPr>
            <a:spLocks noGrp="1"/>
          </p:cNvSpPr>
          <p:nvPr>
            <p:ph type="body" idx="1"/>
          </p:nvPr>
        </p:nvSpPr>
        <p:spPr>
          <a:noFill/>
          <a:ln/>
        </p:spPr>
        <p:txBody>
          <a:bodyPr/>
          <a:lstStyle/>
          <a:p>
            <a:r>
              <a:rPr lang="hu-HU"/>
              <a:t>Larsen, Churchill-Livingstone, 2009</a:t>
            </a:r>
            <a:endParaRPr lang="de-DE"/>
          </a:p>
        </p:txBody>
      </p:sp>
      <p:sp>
        <p:nvSpPr>
          <p:cNvPr id="73731" name="Dia számának helye 3"/>
          <p:cNvSpPr>
            <a:spLocks noGrp="1"/>
          </p:cNvSpPr>
          <p:nvPr>
            <p:ph type="sldNum" sz="quarter" idx="5"/>
          </p:nvPr>
        </p:nvSpPr>
        <p:spPr>
          <a:noFill/>
        </p:spPr>
        <p:txBody>
          <a:bodyPr/>
          <a:lstStyle/>
          <a:p>
            <a:fld id="{18551418-BB79-4B4C-B8F0-3963D9B933BE}" type="slidenum">
              <a:rPr lang="hu-HU" smtClean="0"/>
              <a:pPr/>
              <a:t>43</a:t>
            </a:fld>
            <a:endParaRPr lang="hu-H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Diakép helye 1"/>
          <p:cNvSpPr>
            <a:spLocks noGrp="1" noRot="1" noChangeAspect="1"/>
          </p:cNvSpPr>
          <p:nvPr>
            <p:ph type="sldImg"/>
          </p:nvPr>
        </p:nvSpPr>
        <p:spPr>
          <a:ln/>
        </p:spPr>
      </p:sp>
      <p:sp>
        <p:nvSpPr>
          <p:cNvPr id="3" name="Jegyzetek helye 2"/>
          <p:cNvSpPr>
            <a:spLocks noGrp="1"/>
          </p:cNvSpPr>
          <p:nvPr>
            <p:ph type="body" idx="1"/>
          </p:nvPr>
        </p:nvSpPr>
        <p:spPr/>
        <p:txBody>
          <a:bodyPr>
            <a:normAutofit fontScale="92500"/>
          </a:bodyPr>
          <a:lstStyle/>
          <a:p>
            <a:pPr>
              <a:defRPr/>
            </a:pPr>
            <a:r>
              <a:rPr lang="en-US" dirty="0"/>
              <a:t>In mice, epidermal stratification is executed</a:t>
            </a:r>
            <a:r>
              <a:rPr lang="hu-HU" dirty="0"/>
              <a:t> </a:t>
            </a:r>
            <a:r>
              <a:rPr lang="en-US" dirty="0"/>
              <a:t>in approximately 10 days, from E8.5 to E18.5. </a:t>
            </a:r>
            <a:endParaRPr lang="hu-HU" dirty="0"/>
          </a:p>
          <a:p>
            <a:pPr>
              <a:defRPr/>
            </a:pPr>
            <a:r>
              <a:rPr lang="en-US" dirty="0"/>
              <a:t>The </a:t>
            </a:r>
            <a:r>
              <a:rPr lang="en-US" b="1" dirty="0"/>
              <a:t>molecules</a:t>
            </a:r>
            <a:r>
              <a:rPr lang="en-US" dirty="0"/>
              <a:t> required for the formation of each layer are</a:t>
            </a:r>
            <a:r>
              <a:rPr lang="hu-HU" dirty="0"/>
              <a:t> </a:t>
            </a:r>
            <a:r>
              <a:rPr lang="en-US" dirty="0"/>
              <a:t>highlighted in boxes (</a:t>
            </a:r>
            <a:r>
              <a:rPr lang="en-US" i="1" dirty="0"/>
              <a:t>right) </a:t>
            </a:r>
            <a:r>
              <a:rPr lang="en-US" dirty="0"/>
              <a:t>that are the </a:t>
            </a:r>
            <a:r>
              <a:rPr lang="en-US" b="1" dirty="0"/>
              <a:t>same color as the layers </a:t>
            </a:r>
            <a:r>
              <a:rPr lang="en-US" dirty="0"/>
              <a:t>(left). </a:t>
            </a:r>
            <a:endParaRPr lang="hu-HU" dirty="0"/>
          </a:p>
          <a:p>
            <a:pPr>
              <a:defRPr/>
            </a:pPr>
            <a:r>
              <a:rPr lang="en-US" dirty="0"/>
              <a:t>The </a:t>
            </a:r>
            <a:r>
              <a:rPr lang="en-US" b="1" dirty="0"/>
              <a:t>first transition </a:t>
            </a:r>
            <a:r>
              <a:rPr lang="en-US" dirty="0"/>
              <a:t>required for</a:t>
            </a:r>
            <a:r>
              <a:rPr lang="hu-HU" dirty="0"/>
              <a:t> </a:t>
            </a:r>
            <a:r>
              <a:rPr lang="en-US" dirty="0"/>
              <a:t>epidermal development is epidermal specification, which occurs at approximately E8.5 and results in the</a:t>
            </a:r>
            <a:r>
              <a:rPr lang="hu-HU" dirty="0"/>
              <a:t> </a:t>
            </a:r>
            <a:r>
              <a:rPr lang="en-US" dirty="0"/>
              <a:t>induction of p63 expression in the surface ectoderm. p63 in turn induces expression of K14, an</a:t>
            </a:r>
            <a:r>
              <a:rPr lang="hu-HU" dirty="0"/>
              <a:t> </a:t>
            </a:r>
            <a:r>
              <a:rPr lang="en-US" dirty="0"/>
              <a:t>intermediate filament protein specifically expressed in embryonic and mature basal </a:t>
            </a:r>
            <a:r>
              <a:rPr lang="en-US" dirty="0" err="1"/>
              <a:t>keratinocytes</a:t>
            </a:r>
            <a:r>
              <a:rPr lang="en-US" dirty="0"/>
              <a:t>.</a:t>
            </a:r>
            <a:r>
              <a:rPr lang="hu-HU" dirty="0"/>
              <a:t> </a:t>
            </a:r>
          </a:p>
          <a:p>
            <a:pPr>
              <a:defRPr/>
            </a:pPr>
            <a:r>
              <a:rPr lang="en-US" b="1" dirty="0"/>
              <a:t>Maintenance of the basal layer </a:t>
            </a:r>
            <a:r>
              <a:rPr lang="en-US" dirty="0"/>
              <a:t>is controlled, in part, by </a:t>
            </a:r>
            <a:r>
              <a:rPr lang="en-US" b="1" dirty="0"/>
              <a:t>Np63α</a:t>
            </a:r>
            <a:r>
              <a:rPr lang="en-US" dirty="0"/>
              <a:t>, which maintains K14 expression and</a:t>
            </a:r>
            <a:r>
              <a:rPr lang="hu-HU" dirty="0"/>
              <a:t> </a:t>
            </a:r>
            <a:r>
              <a:rPr lang="en-US" dirty="0"/>
              <a:t>proliferation. In addition, Np63α, in cooperation with Notch, induces </a:t>
            </a:r>
            <a:r>
              <a:rPr lang="en-US" b="1" dirty="0"/>
              <a:t>K1 expression in </a:t>
            </a:r>
            <a:r>
              <a:rPr lang="en-US" b="1" dirty="0" err="1"/>
              <a:t>suprabasal</a:t>
            </a:r>
            <a:r>
              <a:rPr lang="hu-HU" b="1" dirty="0"/>
              <a:t> </a:t>
            </a:r>
            <a:r>
              <a:rPr lang="en-US" b="1" dirty="0" err="1"/>
              <a:t>keratinocytes</a:t>
            </a:r>
            <a:r>
              <a:rPr lang="en-US" dirty="0"/>
              <a:t>, thus contributing to the formation of the </a:t>
            </a:r>
            <a:r>
              <a:rPr lang="en-US" b="1" dirty="0"/>
              <a:t>intermediate</a:t>
            </a:r>
            <a:r>
              <a:rPr lang="en-US" dirty="0"/>
              <a:t> cell layer. </a:t>
            </a:r>
            <a:endParaRPr lang="hu-HU" dirty="0"/>
          </a:p>
          <a:p>
            <a:pPr>
              <a:defRPr/>
            </a:pPr>
            <a:r>
              <a:rPr lang="hu-HU" dirty="0"/>
              <a:t>S</a:t>
            </a:r>
            <a:r>
              <a:rPr lang="en-US" dirty="0" err="1"/>
              <a:t>ubsequent</a:t>
            </a:r>
            <a:r>
              <a:rPr lang="en-US" dirty="0"/>
              <a:t> </a:t>
            </a:r>
            <a:r>
              <a:rPr lang="en-US" b="1" dirty="0"/>
              <a:t>maturation of</a:t>
            </a:r>
            <a:r>
              <a:rPr lang="hu-HU" b="1" dirty="0"/>
              <a:t> </a:t>
            </a:r>
            <a:r>
              <a:rPr lang="en-US" b="1" dirty="0"/>
              <a:t>intermediate cells into </a:t>
            </a:r>
            <a:r>
              <a:rPr lang="en-US" b="1" dirty="0" err="1"/>
              <a:t>spinous</a:t>
            </a:r>
            <a:r>
              <a:rPr lang="en-US" b="1" dirty="0"/>
              <a:t> </a:t>
            </a:r>
            <a:r>
              <a:rPr lang="en-US" dirty="0"/>
              <a:t>cells is associated with </a:t>
            </a:r>
            <a:r>
              <a:rPr lang="en-US" b="1" dirty="0"/>
              <a:t>cell-cycle withdrawal </a:t>
            </a:r>
            <a:r>
              <a:rPr lang="en-US" dirty="0"/>
              <a:t>and is controlled by IRF6,</a:t>
            </a:r>
            <a:r>
              <a:rPr lang="hu-HU" dirty="0"/>
              <a:t> </a:t>
            </a:r>
            <a:r>
              <a:rPr lang="en-US" dirty="0"/>
              <a:t>14-3-3σ, </a:t>
            </a:r>
            <a:r>
              <a:rPr lang="en-US" dirty="0" err="1"/>
              <a:t>IKKα</a:t>
            </a:r>
            <a:r>
              <a:rPr lang="en-US" dirty="0"/>
              <a:t>, and Ovol1, four transcription factors whose hierarchical relationships remain to be</a:t>
            </a:r>
            <a:r>
              <a:rPr lang="hu-HU" dirty="0"/>
              <a:t> </a:t>
            </a:r>
            <a:r>
              <a:rPr lang="en-US" dirty="0"/>
              <a:t>determined. </a:t>
            </a:r>
            <a:endParaRPr lang="hu-HU" dirty="0"/>
          </a:p>
          <a:p>
            <a:pPr>
              <a:defRPr/>
            </a:pPr>
            <a:r>
              <a:rPr lang="en-US" dirty="0"/>
              <a:t>The </a:t>
            </a:r>
            <a:r>
              <a:rPr lang="en-US" dirty="0" err="1"/>
              <a:t>postmitotic</a:t>
            </a:r>
            <a:r>
              <a:rPr lang="en-US" dirty="0"/>
              <a:t> </a:t>
            </a:r>
            <a:r>
              <a:rPr lang="en-US" dirty="0" err="1"/>
              <a:t>spinous</a:t>
            </a:r>
            <a:r>
              <a:rPr lang="en-US" dirty="0"/>
              <a:t> </a:t>
            </a:r>
            <a:r>
              <a:rPr lang="en-US" dirty="0" err="1"/>
              <a:t>keratinocytes</a:t>
            </a:r>
            <a:r>
              <a:rPr lang="en-US" dirty="0"/>
              <a:t> </a:t>
            </a:r>
            <a:r>
              <a:rPr lang="en-US" b="1" dirty="0"/>
              <a:t>differentiate into granular </a:t>
            </a:r>
            <a:r>
              <a:rPr lang="en-US" b="1" dirty="0" err="1"/>
              <a:t>keratinocytes</a:t>
            </a:r>
            <a:r>
              <a:rPr lang="en-US" b="1" dirty="0"/>
              <a:t> </a:t>
            </a:r>
            <a:r>
              <a:rPr lang="en-US" dirty="0"/>
              <a:t>in a process</a:t>
            </a:r>
            <a:r>
              <a:rPr lang="hu-HU" dirty="0"/>
              <a:t> </a:t>
            </a:r>
            <a:r>
              <a:rPr lang="en-US" dirty="0"/>
              <a:t>controlled, in part, by </a:t>
            </a:r>
            <a:r>
              <a:rPr lang="en-US" b="1" dirty="0"/>
              <a:t>Ca2+ signaling</a:t>
            </a:r>
            <a:r>
              <a:rPr lang="en-US" dirty="0"/>
              <a:t>. Among the currently identified proteins activated by Ca2+ are</a:t>
            </a:r>
            <a:r>
              <a:rPr lang="hu-HU" dirty="0"/>
              <a:t> </a:t>
            </a:r>
            <a:r>
              <a:rPr lang="en-US" dirty="0"/>
              <a:t>protein </a:t>
            </a:r>
            <a:r>
              <a:rPr lang="en-US" dirty="0" err="1"/>
              <a:t>kinase</a:t>
            </a:r>
            <a:r>
              <a:rPr lang="en-US" dirty="0"/>
              <a:t> C isoforms, which directly control granular cell formation. </a:t>
            </a:r>
            <a:endParaRPr lang="hu-HU" dirty="0"/>
          </a:p>
          <a:p>
            <a:pPr>
              <a:defRPr/>
            </a:pPr>
            <a:r>
              <a:rPr lang="en-US" b="1" dirty="0"/>
              <a:t>Finally</a:t>
            </a:r>
            <a:r>
              <a:rPr lang="en-US" dirty="0"/>
              <a:t>, barrier formation</a:t>
            </a:r>
            <a:r>
              <a:rPr lang="hu-HU" dirty="0"/>
              <a:t> </a:t>
            </a:r>
            <a:r>
              <a:rPr lang="en-US" dirty="0"/>
              <a:t>requires cell adhesion as well as the </a:t>
            </a:r>
            <a:r>
              <a:rPr lang="en-US" b="1" dirty="0"/>
              <a:t>expression of genes involved in lipid synthesis</a:t>
            </a:r>
            <a:r>
              <a:rPr lang="en-US" dirty="0"/>
              <a:t> and metabolism.</a:t>
            </a:r>
            <a:r>
              <a:rPr lang="hu-HU" dirty="0"/>
              <a:t> </a:t>
            </a:r>
            <a:r>
              <a:rPr lang="en-US" dirty="0"/>
              <a:t>Currently, only a few transcription factors required for these processes, two of which include </a:t>
            </a:r>
            <a:r>
              <a:rPr lang="en-US" b="1" dirty="0"/>
              <a:t>Klf4 and</a:t>
            </a:r>
            <a:r>
              <a:rPr lang="hu-HU" b="1" dirty="0"/>
              <a:t> </a:t>
            </a:r>
            <a:r>
              <a:rPr lang="de-DE" b="1" dirty="0"/>
              <a:t>Grhl3</a:t>
            </a:r>
            <a:r>
              <a:rPr lang="de-DE" dirty="0"/>
              <a:t>, </a:t>
            </a:r>
            <a:r>
              <a:rPr lang="de-DE" dirty="0" err="1"/>
              <a:t>have</a:t>
            </a:r>
            <a:r>
              <a:rPr lang="de-DE" dirty="0"/>
              <a:t> </a:t>
            </a:r>
            <a:r>
              <a:rPr lang="de-DE" dirty="0" err="1"/>
              <a:t>been</a:t>
            </a:r>
            <a:r>
              <a:rPr lang="de-DE" dirty="0"/>
              <a:t> </a:t>
            </a:r>
            <a:r>
              <a:rPr lang="de-DE" dirty="0" err="1"/>
              <a:t>identified</a:t>
            </a:r>
            <a:r>
              <a:rPr lang="de-DE" dirty="0"/>
              <a:t>.</a:t>
            </a:r>
          </a:p>
        </p:txBody>
      </p:sp>
      <p:sp>
        <p:nvSpPr>
          <p:cNvPr id="77827" name="Dia számának helye 3"/>
          <p:cNvSpPr>
            <a:spLocks noGrp="1"/>
          </p:cNvSpPr>
          <p:nvPr>
            <p:ph type="sldNum" sz="quarter" idx="5"/>
          </p:nvPr>
        </p:nvSpPr>
        <p:spPr>
          <a:noFill/>
        </p:spPr>
        <p:txBody>
          <a:bodyPr/>
          <a:lstStyle/>
          <a:p>
            <a:fld id="{19B430DF-FC40-4F91-BC08-18EEEC58EB8E}" type="slidenum">
              <a:rPr lang="hu-HU" smtClean="0"/>
              <a:pPr/>
              <a:t>44</a:t>
            </a:fld>
            <a:endParaRPr lang="hu-H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Diakép helye 1"/>
          <p:cNvSpPr>
            <a:spLocks noGrp="1" noRot="1" noChangeAspect="1"/>
          </p:cNvSpPr>
          <p:nvPr>
            <p:ph type="sldImg"/>
          </p:nvPr>
        </p:nvSpPr>
        <p:spPr>
          <a:ln/>
        </p:spPr>
      </p:sp>
      <p:sp>
        <p:nvSpPr>
          <p:cNvPr id="80898" name="Jegyzetek helye 2"/>
          <p:cNvSpPr>
            <a:spLocks noGrp="1"/>
          </p:cNvSpPr>
          <p:nvPr>
            <p:ph type="body" idx="1"/>
          </p:nvPr>
        </p:nvSpPr>
        <p:spPr>
          <a:noFill/>
          <a:ln/>
        </p:spPr>
        <p:txBody>
          <a:bodyPr/>
          <a:lstStyle/>
          <a:p>
            <a:r>
              <a:rPr lang="en-US"/>
              <a:t>Skin permeability changes in a patterned manner at embryonic day 16; (Ai-viii) increasing embryonic age. </a:t>
            </a:r>
            <a:endParaRPr lang="hu-HU"/>
          </a:p>
          <a:p>
            <a:r>
              <a:rPr lang="en-US" b="1"/>
              <a:t>Specific skin sites </a:t>
            </a:r>
            <a:r>
              <a:rPr lang="en-US"/>
              <a:t>(initiation</a:t>
            </a:r>
            <a:r>
              <a:rPr lang="hu-HU"/>
              <a:t> </a:t>
            </a:r>
            <a:r>
              <a:rPr lang="en-US"/>
              <a:t>sites) acquire impermeable characteristics (</a:t>
            </a:r>
            <a:r>
              <a:rPr lang="en-US" b="1"/>
              <a:t>asterisk</a:t>
            </a:r>
            <a:r>
              <a:rPr lang="en-US"/>
              <a:t> in ii, iii, v and vi), </a:t>
            </a:r>
            <a:r>
              <a:rPr lang="en-US" b="1"/>
              <a:t>then a moving front of impermeability </a:t>
            </a:r>
            <a:r>
              <a:rPr lang="en-US"/>
              <a:t>spreads across the animal’s body</a:t>
            </a:r>
            <a:r>
              <a:rPr lang="hu-HU"/>
              <a:t> </a:t>
            </a:r>
            <a:r>
              <a:rPr lang="en-US"/>
              <a:t>(</a:t>
            </a:r>
            <a:r>
              <a:rPr lang="en-US" b="1"/>
              <a:t>arrows</a:t>
            </a:r>
            <a:r>
              <a:rPr lang="en-US"/>
              <a:t>). </a:t>
            </a:r>
            <a:endParaRPr lang="hu-HU"/>
          </a:p>
          <a:p>
            <a:r>
              <a:rPr lang="en-US"/>
              <a:t>(B) Dorsal and ventral views of embryos showing progress of the front (arrows) and evidence of additional late initiation sites on the</a:t>
            </a:r>
            <a:r>
              <a:rPr lang="hu-HU"/>
              <a:t> </a:t>
            </a:r>
            <a:r>
              <a:rPr lang="en-US"/>
              <a:t>ventral region (asterisks). </a:t>
            </a:r>
            <a:endParaRPr lang="hu-HU"/>
          </a:p>
          <a:p>
            <a:endParaRPr lang="hu-HU"/>
          </a:p>
          <a:p>
            <a:r>
              <a:rPr lang="en-US"/>
              <a:t>Approximate average gestational ages for each barrier stage in ICR strain mice are: </a:t>
            </a:r>
            <a:r>
              <a:rPr lang="en-US" b="1"/>
              <a:t>Ai, &lt;E16;</a:t>
            </a:r>
            <a:r>
              <a:rPr lang="en-US"/>
              <a:t> Av, E16/11; </a:t>
            </a:r>
            <a:r>
              <a:rPr lang="en-US" b="1"/>
              <a:t>Aviii,</a:t>
            </a:r>
            <a:r>
              <a:rPr lang="hu-HU" b="1"/>
              <a:t> </a:t>
            </a:r>
            <a:r>
              <a:rPr lang="de-DE" b="1"/>
              <a:t>&gt;E17.</a:t>
            </a:r>
            <a:endParaRPr lang="hu-HU" b="1"/>
          </a:p>
          <a:p>
            <a:endParaRPr lang="hu-HU" b="1"/>
          </a:p>
          <a:p>
            <a:r>
              <a:rPr lang="de-DE" b="1"/>
              <a:t>Hardman</a:t>
            </a:r>
            <a:r>
              <a:rPr lang="hu-HU" b="1"/>
              <a:t>, </a:t>
            </a:r>
            <a:r>
              <a:rPr lang="de-DE"/>
              <a:t>Development 125, 1541-1552 (1998)</a:t>
            </a:r>
            <a:endParaRPr lang="de-DE" b="1"/>
          </a:p>
        </p:txBody>
      </p:sp>
      <p:sp>
        <p:nvSpPr>
          <p:cNvPr id="80899" name="Dia számának helye 3"/>
          <p:cNvSpPr>
            <a:spLocks noGrp="1"/>
          </p:cNvSpPr>
          <p:nvPr>
            <p:ph type="sldNum" sz="quarter" idx="5"/>
          </p:nvPr>
        </p:nvSpPr>
        <p:spPr>
          <a:noFill/>
        </p:spPr>
        <p:txBody>
          <a:bodyPr/>
          <a:lstStyle/>
          <a:p>
            <a:fld id="{9E82CC12-A2CA-4637-A6F6-8FE4B0ECAB34}" type="slidenum">
              <a:rPr lang="hu-HU" smtClean="0"/>
              <a:pPr/>
              <a:t>47</a:t>
            </a:fld>
            <a:endParaRPr lang="hu-H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Diakép helye 1"/>
          <p:cNvSpPr>
            <a:spLocks noGrp="1" noRot="1" noChangeAspect="1"/>
          </p:cNvSpPr>
          <p:nvPr>
            <p:ph type="sldImg"/>
          </p:nvPr>
        </p:nvSpPr>
        <p:spPr>
          <a:ln/>
        </p:spPr>
      </p:sp>
      <p:sp>
        <p:nvSpPr>
          <p:cNvPr id="3" name="Jegyzetek helye 2"/>
          <p:cNvSpPr>
            <a:spLocks noGrp="1"/>
          </p:cNvSpPr>
          <p:nvPr>
            <p:ph type="body" idx="1"/>
          </p:nvPr>
        </p:nvSpPr>
        <p:spPr/>
        <p:txBody>
          <a:bodyPr>
            <a:normAutofit/>
          </a:bodyPr>
          <a:lstStyle/>
          <a:p>
            <a:pPr>
              <a:defRPr/>
            </a:pPr>
            <a:r>
              <a:rPr lang="de-DE" dirty="0" err="1"/>
              <a:t>Patterned</a:t>
            </a:r>
            <a:r>
              <a:rPr lang="de-DE" dirty="0"/>
              <a:t> epidermal </a:t>
            </a:r>
            <a:r>
              <a:rPr lang="de-DE" dirty="0" err="1"/>
              <a:t>permeability</a:t>
            </a:r>
            <a:r>
              <a:rPr lang="de-DE" dirty="0"/>
              <a:t> </a:t>
            </a:r>
            <a:r>
              <a:rPr lang="de-DE" dirty="0" err="1"/>
              <a:t>change</a:t>
            </a:r>
            <a:r>
              <a:rPr lang="de-DE" dirty="0"/>
              <a:t> in </a:t>
            </a:r>
            <a:r>
              <a:rPr lang="de-DE" dirty="0" err="1"/>
              <a:t>mice</a:t>
            </a:r>
            <a:r>
              <a:rPr lang="hu-HU" dirty="0"/>
              <a:t> </a:t>
            </a:r>
            <a:r>
              <a:rPr lang="en-US" dirty="0"/>
              <a:t>(A), rats (A, B), and rabbits (C). </a:t>
            </a:r>
            <a:endParaRPr lang="hu-HU" dirty="0"/>
          </a:p>
          <a:p>
            <a:pPr>
              <a:defRPr/>
            </a:pPr>
            <a:r>
              <a:rPr lang="en-US" dirty="0"/>
              <a:t>Barrier forms at </a:t>
            </a:r>
            <a:r>
              <a:rPr lang="en-US" b="1" dirty="0"/>
              <a:t>E16 of</a:t>
            </a:r>
            <a:r>
              <a:rPr lang="hu-HU" b="1" dirty="0"/>
              <a:t> </a:t>
            </a:r>
            <a:r>
              <a:rPr lang="en-US" b="1" dirty="0"/>
              <a:t>mouse gestation</a:t>
            </a:r>
            <a:r>
              <a:rPr lang="en-US" dirty="0"/>
              <a:t>, </a:t>
            </a:r>
            <a:r>
              <a:rPr lang="en-US" b="1" dirty="0"/>
              <a:t>E19 of rat </a:t>
            </a:r>
            <a:r>
              <a:rPr lang="en-US" dirty="0"/>
              <a:t>gestation and </a:t>
            </a:r>
            <a:r>
              <a:rPr lang="en-US" b="1" dirty="0"/>
              <a:t>E25 of rabbit </a:t>
            </a:r>
            <a:r>
              <a:rPr lang="en-US" dirty="0"/>
              <a:t>gestation. The initiation sites are</a:t>
            </a:r>
            <a:r>
              <a:rPr lang="hu-HU" dirty="0"/>
              <a:t> </a:t>
            </a:r>
            <a:r>
              <a:rPr lang="en-US" dirty="0"/>
              <a:t>activated in a different order. </a:t>
            </a:r>
            <a:endParaRPr lang="hu-HU" dirty="0"/>
          </a:p>
          <a:p>
            <a:pPr marL="228600" indent="-228600">
              <a:buFontTx/>
              <a:buAutoNum type="alphaUcParenBoth"/>
              <a:defRPr/>
            </a:pPr>
            <a:r>
              <a:rPr lang="en-US" dirty="0"/>
              <a:t>Mouse </a:t>
            </a:r>
            <a:r>
              <a:rPr lang="hu-HU" dirty="0"/>
              <a:t>e</a:t>
            </a:r>
            <a:r>
              <a:rPr lang="en-US" dirty="0" err="1"/>
              <a:t>mbryos</a:t>
            </a:r>
            <a:r>
              <a:rPr lang="hu-HU" dirty="0"/>
              <a:t> </a:t>
            </a:r>
            <a:r>
              <a:rPr lang="en-US" dirty="0"/>
              <a:t>activate initiation sites x, y then z. Rat embryos show a</a:t>
            </a:r>
            <a:r>
              <a:rPr lang="hu-HU" dirty="0"/>
              <a:t> </a:t>
            </a:r>
            <a:r>
              <a:rPr lang="en-US" dirty="0"/>
              <a:t>different pattern because dorsal initiation sites are</a:t>
            </a:r>
            <a:r>
              <a:rPr lang="hu-HU" dirty="0"/>
              <a:t> </a:t>
            </a:r>
            <a:r>
              <a:rPr lang="en-US" dirty="0"/>
              <a:t>activated in the order x, z then y. </a:t>
            </a:r>
            <a:endParaRPr lang="hu-HU" dirty="0"/>
          </a:p>
          <a:p>
            <a:pPr marL="228600" indent="-228600">
              <a:defRPr/>
            </a:pPr>
            <a:endParaRPr lang="hu-HU" dirty="0"/>
          </a:p>
          <a:p>
            <a:pPr marL="228600" indent="-228600">
              <a:defRPr/>
            </a:pPr>
            <a:r>
              <a:rPr lang="en-US" dirty="0"/>
              <a:t>(B) Completion of front</a:t>
            </a:r>
            <a:r>
              <a:rPr lang="hu-HU" dirty="0"/>
              <a:t> </a:t>
            </a:r>
            <a:r>
              <a:rPr lang="en-US" dirty="0"/>
              <a:t>movement in rat embryos. (C) Rabbit embryos first</a:t>
            </a:r>
            <a:r>
              <a:rPr lang="hu-HU" dirty="0"/>
              <a:t> </a:t>
            </a:r>
            <a:r>
              <a:rPr lang="en-US" dirty="0"/>
              <a:t>activate an initiation site on the head (probably analogous</a:t>
            </a:r>
            <a:r>
              <a:rPr lang="hu-HU" dirty="0"/>
              <a:t> </a:t>
            </a:r>
            <a:r>
              <a:rPr lang="en-US" dirty="0"/>
              <a:t>to z) then additional initiation sites (limbs, ventral region,</a:t>
            </a:r>
            <a:r>
              <a:rPr lang="hu-HU" dirty="0"/>
              <a:t> </a:t>
            </a:r>
            <a:r>
              <a:rPr lang="en-US" dirty="0"/>
              <a:t>a dorsal site similar to x). The different shapes of the</a:t>
            </a:r>
            <a:r>
              <a:rPr lang="hu-HU" dirty="0"/>
              <a:t> </a:t>
            </a:r>
            <a:r>
              <a:rPr lang="en-US" dirty="0"/>
              <a:t>embryos impose pattern differences, as illustrated by the</a:t>
            </a:r>
            <a:r>
              <a:rPr lang="hu-HU" dirty="0"/>
              <a:t> </a:t>
            </a:r>
            <a:r>
              <a:rPr lang="en-US" dirty="0"/>
              <a:t>retention of </a:t>
            </a:r>
            <a:r>
              <a:rPr lang="hu-HU" dirty="0"/>
              <a:t> p</a:t>
            </a:r>
            <a:r>
              <a:rPr lang="en-US" dirty="0" err="1"/>
              <a:t>ermeable</a:t>
            </a:r>
            <a:r>
              <a:rPr lang="en-US" dirty="0"/>
              <a:t> epidermis on the lengthened ears</a:t>
            </a:r>
            <a:r>
              <a:rPr lang="hu-HU" dirty="0"/>
              <a:t> </a:t>
            </a:r>
            <a:r>
              <a:rPr lang="en-US" dirty="0"/>
              <a:t>of the rabbit embryo long after completion of the</a:t>
            </a:r>
            <a:r>
              <a:rPr lang="hu-HU" dirty="0"/>
              <a:t> </a:t>
            </a:r>
            <a:r>
              <a:rPr lang="de-DE" dirty="0" err="1"/>
              <a:t>permeability</a:t>
            </a:r>
            <a:r>
              <a:rPr lang="de-DE" dirty="0"/>
              <a:t> </a:t>
            </a:r>
            <a:r>
              <a:rPr lang="de-DE" dirty="0" err="1"/>
              <a:t>change</a:t>
            </a:r>
            <a:r>
              <a:rPr lang="de-DE" dirty="0"/>
              <a:t> (</a:t>
            </a:r>
            <a:r>
              <a:rPr lang="de-DE" dirty="0" err="1"/>
              <a:t>inset</a:t>
            </a:r>
            <a:r>
              <a:rPr lang="de-DE" dirty="0"/>
              <a:t>).</a:t>
            </a:r>
          </a:p>
        </p:txBody>
      </p:sp>
      <p:sp>
        <p:nvSpPr>
          <p:cNvPr id="82947" name="Dia számának helye 3"/>
          <p:cNvSpPr>
            <a:spLocks noGrp="1"/>
          </p:cNvSpPr>
          <p:nvPr>
            <p:ph type="sldNum" sz="quarter" idx="5"/>
          </p:nvPr>
        </p:nvSpPr>
        <p:spPr>
          <a:noFill/>
        </p:spPr>
        <p:txBody>
          <a:bodyPr/>
          <a:lstStyle/>
          <a:p>
            <a:fld id="{7BE891CA-F94F-465F-A3E8-25D870DFC430}" type="slidenum">
              <a:rPr lang="hu-HU" smtClean="0"/>
              <a:pPr/>
              <a:t>48</a:t>
            </a:fld>
            <a:endParaRPr lang="hu-H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Diakép helye 1"/>
          <p:cNvSpPr>
            <a:spLocks noGrp="1" noRot="1" noChangeAspect="1"/>
          </p:cNvSpPr>
          <p:nvPr>
            <p:ph type="sldImg"/>
          </p:nvPr>
        </p:nvSpPr>
        <p:spPr>
          <a:ln/>
        </p:spPr>
      </p:sp>
      <p:sp>
        <p:nvSpPr>
          <p:cNvPr id="84994" name="Jegyzetek helye 2"/>
          <p:cNvSpPr>
            <a:spLocks noGrp="1"/>
          </p:cNvSpPr>
          <p:nvPr>
            <p:ph type="body" idx="1"/>
          </p:nvPr>
        </p:nvSpPr>
        <p:spPr>
          <a:noFill/>
          <a:ln/>
        </p:spPr>
        <p:txBody>
          <a:bodyPr/>
          <a:lstStyle/>
          <a:p>
            <a:r>
              <a:rPr lang="de-DE"/>
              <a:t>Glucocorticoid treatment produces</a:t>
            </a:r>
            <a:r>
              <a:rPr lang="hu-HU"/>
              <a:t> </a:t>
            </a:r>
            <a:r>
              <a:rPr lang="de-DE"/>
              <a:t>accelerated permeability pattern.</a:t>
            </a:r>
            <a:endParaRPr lang="hu-HU"/>
          </a:p>
          <a:p>
            <a:r>
              <a:rPr lang="en-US"/>
              <a:t>(B) Barrier pattern is compared on representative</a:t>
            </a:r>
            <a:r>
              <a:rPr lang="hu-HU"/>
              <a:t> </a:t>
            </a:r>
            <a:r>
              <a:rPr lang="en-US"/>
              <a:t>embryos from glucocorticoid-treated (Bi; E16/2)</a:t>
            </a:r>
            <a:r>
              <a:rPr lang="hu-HU"/>
              <a:t> </a:t>
            </a:r>
            <a:r>
              <a:rPr lang="en-US"/>
              <a:t>and vehicle-treated groups (Bii; E16/2). An older</a:t>
            </a:r>
            <a:r>
              <a:rPr lang="hu-HU"/>
              <a:t> </a:t>
            </a:r>
            <a:r>
              <a:rPr lang="en-US"/>
              <a:t>(E16/11) untreated embryo (Biii) is included to</a:t>
            </a:r>
            <a:r>
              <a:rPr lang="hu-HU"/>
              <a:t> </a:t>
            </a:r>
            <a:r>
              <a:rPr lang="en-US"/>
              <a:t>show the pattern distortion in the glucocorticoidtreated</a:t>
            </a:r>
            <a:r>
              <a:rPr lang="hu-HU"/>
              <a:t> </a:t>
            </a:r>
            <a:r>
              <a:rPr lang="en-US"/>
              <a:t>embryo (asterisks), also note the wider</a:t>
            </a:r>
            <a:r>
              <a:rPr lang="hu-HU"/>
              <a:t> </a:t>
            </a:r>
            <a:r>
              <a:rPr lang="de-DE"/>
              <a:t>abdominal front.</a:t>
            </a:r>
          </a:p>
        </p:txBody>
      </p:sp>
      <p:sp>
        <p:nvSpPr>
          <p:cNvPr id="84995" name="Dia számának helye 3"/>
          <p:cNvSpPr>
            <a:spLocks noGrp="1"/>
          </p:cNvSpPr>
          <p:nvPr>
            <p:ph type="sldNum" sz="quarter" idx="5"/>
          </p:nvPr>
        </p:nvSpPr>
        <p:spPr>
          <a:noFill/>
        </p:spPr>
        <p:txBody>
          <a:bodyPr/>
          <a:lstStyle/>
          <a:p>
            <a:fld id="{F366B22A-55FA-434A-8597-F3463A1E043A}" type="slidenum">
              <a:rPr lang="hu-HU" smtClean="0"/>
              <a:pPr/>
              <a:t>49</a:t>
            </a:fld>
            <a:endParaRPr lang="hu-H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b="1" dirty="0" err="1"/>
              <a:t>Blaschko's</a:t>
            </a:r>
            <a:r>
              <a:rPr lang="en-US" b="1" dirty="0"/>
              <a:t> lines take on the following patterns:</a:t>
            </a:r>
          </a:p>
          <a:p>
            <a:r>
              <a:rPr lang="en-US" b="1" dirty="0"/>
              <a:t>​</a:t>
            </a:r>
            <a:r>
              <a:rPr lang="en-US" dirty="0"/>
              <a:t>Scalp - spiral</a:t>
            </a:r>
          </a:p>
          <a:p>
            <a:r>
              <a:rPr lang="en-US" dirty="0"/>
              <a:t>Face - vertical in the mid-face, laterally from the angles of mouth</a:t>
            </a:r>
          </a:p>
          <a:p>
            <a:r>
              <a:rPr lang="en-US" dirty="0"/>
              <a:t>Trunk - they differ from dermatomes in being more numerous and wave-like on the lateral trunk, and V-shaped in the middle of the back. Anteriorly they never cross the midline. Posteriorly the midline is often shifted from the anatomical midline</a:t>
            </a:r>
          </a:p>
          <a:p>
            <a:r>
              <a:rPr lang="en-US" dirty="0"/>
              <a:t>Arms and legs - linear or whorled (spiral), roughly parallel with long axis of the limbs</a:t>
            </a:r>
          </a:p>
          <a:p>
            <a:endParaRPr lang="hu-HU" dirty="0"/>
          </a:p>
        </p:txBody>
      </p:sp>
      <p:sp>
        <p:nvSpPr>
          <p:cNvPr id="4" name="Dia számának helye 3"/>
          <p:cNvSpPr>
            <a:spLocks noGrp="1"/>
          </p:cNvSpPr>
          <p:nvPr>
            <p:ph type="sldNum" sz="quarter" idx="10"/>
          </p:nvPr>
        </p:nvSpPr>
        <p:spPr/>
        <p:txBody>
          <a:bodyPr/>
          <a:lstStyle/>
          <a:p>
            <a:pPr>
              <a:defRPr/>
            </a:pPr>
            <a:fld id="{DAD90236-19D4-40A0-B71F-A82C00F12843}" type="slidenum">
              <a:rPr lang="hu-HU" smtClean="0"/>
              <a:pPr>
                <a:defRPr/>
              </a:pPr>
              <a:t>52</a:t>
            </a:fld>
            <a:endParaRPr lang="hu-HU"/>
          </a:p>
        </p:txBody>
      </p:sp>
    </p:spTree>
    <p:extLst>
      <p:ext uri="{BB962C8B-B14F-4D97-AF65-F5344CB8AC3E}">
        <p14:creationId xmlns:p14="http://schemas.microsoft.com/office/powerpoint/2010/main" val="3465539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p:spPr>
        <p:txBody>
          <a:bodyPr/>
          <a:lstStyle/>
          <a:p>
            <a:fld id="{C6D5900A-832C-4B13-BD74-2E7646F09992}" type="slidenum">
              <a:rPr lang="hu-HU" smtClean="0"/>
              <a:pPr/>
              <a:t>55</a:t>
            </a:fld>
            <a:endParaRPr lang="hu-HU"/>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pPr>
              <a:lnSpc>
                <a:spcPct val="90000"/>
              </a:lnSpc>
            </a:pPr>
            <a:r>
              <a:rPr lang="en-US" b="1" dirty="0"/>
              <a:t>Figure 10-29.</a:t>
            </a:r>
            <a:r>
              <a:rPr lang="en-US" dirty="0"/>
              <a:t> </a:t>
            </a:r>
            <a:r>
              <a:rPr lang="en-US" dirty="0" err="1"/>
              <a:t>Epidermolysis</a:t>
            </a:r>
            <a:r>
              <a:rPr lang="en-US" dirty="0"/>
              <a:t> </a:t>
            </a:r>
            <a:r>
              <a:rPr lang="en-US" dirty="0" err="1"/>
              <a:t>bullosa</a:t>
            </a:r>
            <a:r>
              <a:rPr lang="en-US" dirty="0"/>
              <a:t> (EB). Extensive, trauma-induced </a:t>
            </a:r>
            <a:r>
              <a:rPr lang="en-US" dirty="0" err="1"/>
              <a:t>bullae</a:t>
            </a:r>
            <a:r>
              <a:rPr lang="en-US" dirty="0"/>
              <a:t> are the hallmark of this heterogeneous, inherited condition. Inheritance is either </a:t>
            </a:r>
            <a:r>
              <a:rPr lang="en-US" dirty="0" err="1"/>
              <a:t>autosomal</a:t>
            </a:r>
            <a:r>
              <a:rPr lang="en-US" dirty="0"/>
              <a:t> dominant or </a:t>
            </a:r>
            <a:r>
              <a:rPr lang="en-US" dirty="0" err="1"/>
              <a:t>autosomal</a:t>
            </a:r>
            <a:r>
              <a:rPr lang="en-US" dirty="0"/>
              <a:t> recessive; the latter tends to be more severe. Blisters can be superficial or deep, depending on the level of the defect. In the </a:t>
            </a:r>
            <a:r>
              <a:rPr lang="en-US" dirty="0" err="1"/>
              <a:t>epidermolytic</a:t>
            </a:r>
            <a:r>
              <a:rPr lang="en-US" dirty="0"/>
              <a:t> type (EB simplex), the defect lies in the epidermis; the blisters are superficial and leave no scarring. In </a:t>
            </a:r>
            <a:r>
              <a:rPr lang="en-US" dirty="0" err="1"/>
              <a:t>junctional</a:t>
            </a:r>
            <a:r>
              <a:rPr lang="en-US" dirty="0"/>
              <a:t> EB, the abnormality is in the lamina </a:t>
            </a:r>
            <a:r>
              <a:rPr lang="en-US" dirty="0" err="1"/>
              <a:t>lucida</a:t>
            </a:r>
            <a:r>
              <a:rPr lang="en-US" dirty="0"/>
              <a:t> of the dermal-epidermal junction and consists of defects in the </a:t>
            </a:r>
            <a:r>
              <a:rPr lang="en-US" dirty="0" err="1"/>
              <a:t>hemidesmosomes</a:t>
            </a:r>
            <a:r>
              <a:rPr lang="en-US" dirty="0"/>
              <a:t>. There is mucosal blistering and large </a:t>
            </a:r>
            <a:r>
              <a:rPr lang="en-US" dirty="0" err="1"/>
              <a:t>nonhealing</a:t>
            </a:r>
            <a:r>
              <a:rPr lang="en-US" dirty="0"/>
              <a:t> </a:t>
            </a:r>
            <a:r>
              <a:rPr lang="en-US" dirty="0" err="1"/>
              <a:t>granulomatous</a:t>
            </a:r>
            <a:r>
              <a:rPr lang="en-US" dirty="0"/>
              <a:t> ulcerations. Previously associated with a poor prognosis, good nursing has prolonged the life span of patients affected by this form of the disease. The disease can be associated with severe disabilities. In dystrophic EB, blistering occurs in the superficial dermis, resulting from absent or rudimentary anchoring fibrils. Blistering is present at birth, occurs at sites of trauma, and is followed by severe scarring and joint contractures in recessive dystrophic EB. Scarring of the hands and feet result in webbing of the digits with a mitten-like appearance. There are many </a:t>
            </a:r>
            <a:r>
              <a:rPr lang="en-US" dirty="0" err="1"/>
              <a:t>extracutaneous</a:t>
            </a:r>
            <a:r>
              <a:rPr lang="en-US" dirty="0"/>
              <a:t> manifestations that are difficult to manage and pose challenges for many different specialties. Prevention of infections and monitoring for electrolyte abnormalities is important. The pediatrician has to coordinate services related to feeding and nutrition, eye involvement, dental defects, esophageal/intestinal strictures, contractures, and so on. Parents should be counseled regarding the genetics and the outcome of this condition as soon as pathologic or molecular diagnosis is available.</a:t>
            </a:r>
          </a:p>
        </p:txBody>
      </p:sp>
      <p:sp>
        <p:nvSpPr>
          <p:cNvPr id="91140" name="Text Box 4"/>
          <p:cNvSpPr txBox="1">
            <a:spLocks noChangeArrowheads="1"/>
          </p:cNvSpPr>
          <p:nvPr/>
        </p:nvSpPr>
        <p:spPr bwMode="auto">
          <a:xfrm>
            <a:off x="914400" y="6594475"/>
            <a:ext cx="7315200" cy="6858000"/>
          </a:xfrm>
          <a:prstGeom prst="rect">
            <a:avLst/>
          </a:prstGeom>
          <a:noFill/>
          <a:ln w="9525">
            <a:noFill/>
            <a:miter lim="800000"/>
            <a:headEnd/>
            <a:tailEnd/>
          </a:ln>
        </p:spPr>
        <p:txBody>
          <a:bodyPr>
            <a:spAutoFit/>
          </a:bodyPr>
          <a:lstStyle/>
          <a:p>
            <a:endParaRPr lang="hu-HU" sz="180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Indian</a:t>
            </a:r>
            <a:r>
              <a:rPr lang="hu-HU" dirty="0"/>
              <a:t> J </a:t>
            </a:r>
            <a:r>
              <a:rPr lang="hu-HU" dirty="0" err="1"/>
              <a:t>Dermatol</a:t>
            </a:r>
            <a:r>
              <a:rPr lang="hu-HU" dirty="0"/>
              <a:t>,</a:t>
            </a:r>
            <a:r>
              <a:rPr lang="hu-HU" baseline="0" dirty="0"/>
              <a:t> </a:t>
            </a:r>
            <a:r>
              <a:rPr lang="hu-HU" baseline="0" dirty="0" err="1"/>
              <a:t>Kashyap</a:t>
            </a:r>
            <a:r>
              <a:rPr lang="hu-HU" baseline="0" dirty="0"/>
              <a:t>, 2015</a:t>
            </a:r>
            <a:endParaRPr lang="hu-HU" dirty="0"/>
          </a:p>
          <a:p>
            <a:endParaRPr lang="hu-HU" dirty="0"/>
          </a:p>
          <a:p>
            <a:r>
              <a:rPr lang="hu-HU" b="1" dirty="0" err="1"/>
              <a:t>Figure</a:t>
            </a:r>
            <a:r>
              <a:rPr lang="hu-HU" b="1" dirty="0"/>
              <a:t> 1: (a) </a:t>
            </a:r>
            <a:r>
              <a:rPr lang="hu-HU" b="1" dirty="0" err="1"/>
              <a:t>Clinical</a:t>
            </a:r>
            <a:r>
              <a:rPr lang="hu-HU" b="1" dirty="0"/>
              <a:t> image of </a:t>
            </a:r>
            <a:r>
              <a:rPr lang="hu-HU" b="1" dirty="0" err="1"/>
              <a:t>face</a:t>
            </a:r>
            <a:r>
              <a:rPr lang="hu-HU" b="1" dirty="0"/>
              <a:t> and </a:t>
            </a:r>
            <a:r>
              <a:rPr lang="hu-HU" b="1" dirty="0" err="1"/>
              <a:t>head</a:t>
            </a:r>
            <a:r>
              <a:rPr lang="hu-HU" b="1" dirty="0"/>
              <a:t> showing </a:t>
            </a:r>
            <a:r>
              <a:rPr lang="hu-HU" b="1" dirty="0" err="1"/>
              <a:t>short</a:t>
            </a:r>
            <a:r>
              <a:rPr lang="hu-HU" b="1" dirty="0"/>
              <a:t> and </a:t>
            </a:r>
            <a:r>
              <a:rPr lang="hu-HU" b="1" dirty="0" err="1"/>
              <a:t>sparse</a:t>
            </a:r>
            <a:r>
              <a:rPr lang="hu-HU" b="1" dirty="0"/>
              <a:t> </a:t>
            </a:r>
            <a:r>
              <a:rPr lang="hu-HU" b="1" dirty="0" err="1"/>
              <a:t>hair</a:t>
            </a:r>
            <a:r>
              <a:rPr lang="hu-HU" b="1" dirty="0"/>
              <a:t> over </a:t>
            </a:r>
            <a:r>
              <a:rPr lang="hu-HU" b="1" dirty="0" err="1"/>
              <a:t>scalp</a:t>
            </a:r>
            <a:r>
              <a:rPr lang="hu-HU" b="1" dirty="0"/>
              <a:t>, </a:t>
            </a:r>
            <a:r>
              <a:rPr lang="hu-HU" b="1" dirty="0" err="1"/>
              <a:t>eyebrows</a:t>
            </a:r>
            <a:r>
              <a:rPr lang="hu-HU" b="1" dirty="0"/>
              <a:t>, </a:t>
            </a:r>
            <a:r>
              <a:rPr lang="hu-HU" b="1" dirty="0" err="1"/>
              <a:t>frontal</a:t>
            </a:r>
            <a:r>
              <a:rPr lang="hu-HU" b="1" dirty="0"/>
              <a:t> </a:t>
            </a:r>
            <a:r>
              <a:rPr lang="hu-HU" b="1" dirty="0" err="1"/>
              <a:t>bossing</a:t>
            </a:r>
            <a:r>
              <a:rPr lang="hu-HU" b="1" dirty="0"/>
              <a:t>, and </a:t>
            </a:r>
            <a:r>
              <a:rPr lang="hu-HU" b="1" dirty="0" err="1"/>
              <a:t>retracted</a:t>
            </a:r>
            <a:r>
              <a:rPr lang="hu-HU" b="1" dirty="0"/>
              <a:t> </a:t>
            </a:r>
            <a:r>
              <a:rPr lang="hu-HU" b="1" dirty="0" err="1"/>
              <a:t>ala</a:t>
            </a:r>
            <a:r>
              <a:rPr lang="hu-HU" b="1" dirty="0"/>
              <a:t> </a:t>
            </a:r>
            <a:r>
              <a:rPr lang="hu-HU" b="1" dirty="0" err="1"/>
              <a:t>nasi</a:t>
            </a:r>
            <a:r>
              <a:rPr lang="hu-HU" b="1" dirty="0"/>
              <a:t>. (b) </a:t>
            </a:r>
            <a:r>
              <a:rPr lang="hu-HU" b="1" dirty="0" err="1"/>
              <a:t>Closer</a:t>
            </a:r>
            <a:r>
              <a:rPr lang="hu-HU" b="1" dirty="0"/>
              <a:t> </a:t>
            </a:r>
            <a:r>
              <a:rPr lang="hu-HU" b="1" dirty="0" err="1"/>
              <a:t>view</a:t>
            </a:r>
            <a:r>
              <a:rPr lang="hu-HU" b="1" dirty="0"/>
              <a:t> showing </a:t>
            </a:r>
            <a:r>
              <a:rPr lang="hu-HU" b="1" dirty="0" err="1"/>
              <a:t>granulosis</a:t>
            </a:r>
            <a:r>
              <a:rPr lang="hu-HU" b="1" dirty="0"/>
              <a:t> </a:t>
            </a:r>
            <a:r>
              <a:rPr lang="hu-HU" b="1" dirty="0" err="1"/>
              <a:t>rubra</a:t>
            </a:r>
            <a:r>
              <a:rPr lang="hu-HU" b="1" dirty="0"/>
              <a:t> </a:t>
            </a:r>
            <a:r>
              <a:rPr lang="hu-HU" b="1" dirty="0" err="1"/>
              <a:t>nasi</a:t>
            </a:r>
            <a:r>
              <a:rPr lang="hu-HU" b="1" dirty="0"/>
              <a:t>. (c and d) </a:t>
            </a:r>
            <a:r>
              <a:rPr lang="hu-HU" b="1" dirty="0" err="1"/>
              <a:t>Photograph</a:t>
            </a:r>
            <a:r>
              <a:rPr lang="hu-HU" b="1" dirty="0"/>
              <a:t> showing </a:t>
            </a:r>
            <a:r>
              <a:rPr lang="hu-HU" b="1" dirty="0" err="1"/>
              <a:t>multiple</a:t>
            </a:r>
            <a:r>
              <a:rPr lang="hu-HU" b="1" dirty="0"/>
              <a:t> </a:t>
            </a:r>
            <a:r>
              <a:rPr lang="hu-HU" b="1" dirty="0" err="1"/>
              <a:t>crusted</a:t>
            </a:r>
            <a:r>
              <a:rPr lang="hu-HU" b="1" dirty="0"/>
              <a:t> </a:t>
            </a:r>
            <a:r>
              <a:rPr lang="hu-HU" b="1" dirty="0" err="1"/>
              <a:t>erosions</a:t>
            </a:r>
            <a:r>
              <a:rPr lang="hu-HU" b="1" dirty="0"/>
              <a:t> </a:t>
            </a:r>
            <a:r>
              <a:rPr lang="hu-HU" b="1" dirty="0" err="1"/>
              <a:t>with</a:t>
            </a:r>
            <a:r>
              <a:rPr lang="hu-HU" b="1" dirty="0"/>
              <a:t> </a:t>
            </a:r>
            <a:r>
              <a:rPr lang="hu-HU" b="1" dirty="0" err="1"/>
              <a:t>hyper</a:t>
            </a:r>
            <a:r>
              <a:rPr lang="hu-HU" b="1" dirty="0"/>
              <a:t> pigmented </a:t>
            </a:r>
            <a:r>
              <a:rPr lang="hu-HU" b="1" dirty="0" err="1"/>
              <a:t>macules</a:t>
            </a:r>
            <a:r>
              <a:rPr lang="hu-HU" b="1" dirty="0"/>
              <a:t> </a:t>
            </a:r>
            <a:r>
              <a:rPr lang="hu-HU" b="1" dirty="0" err="1"/>
              <a:t>seen</a:t>
            </a:r>
            <a:r>
              <a:rPr lang="hu-HU" b="1" dirty="0"/>
              <a:t> over </a:t>
            </a:r>
            <a:r>
              <a:rPr lang="hu-HU" b="1" dirty="0" err="1"/>
              <a:t>the</a:t>
            </a:r>
            <a:r>
              <a:rPr lang="hu-HU" b="1" dirty="0"/>
              <a:t> </a:t>
            </a:r>
            <a:r>
              <a:rPr lang="hu-HU" b="1" dirty="0" err="1"/>
              <a:t>trunk</a:t>
            </a:r>
            <a:r>
              <a:rPr lang="hu-HU" b="1" dirty="0"/>
              <a:t>, </a:t>
            </a:r>
            <a:r>
              <a:rPr lang="hu-HU" b="1" dirty="0" err="1"/>
              <a:t>groins</a:t>
            </a:r>
            <a:r>
              <a:rPr lang="hu-HU" b="1" dirty="0"/>
              <a:t> and </a:t>
            </a:r>
            <a:r>
              <a:rPr lang="hu-HU" b="1" dirty="0" err="1"/>
              <a:t>thighs</a:t>
            </a:r>
            <a:endParaRPr lang="hu-HU" dirty="0"/>
          </a:p>
        </p:txBody>
      </p:sp>
      <p:sp>
        <p:nvSpPr>
          <p:cNvPr id="4" name="Dia számának helye 3"/>
          <p:cNvSpPr>
            <a:spLocks noGrp="1"/>
          </p:cNvSpPr>
          <p:nvPr>
            <p:ph type="sldNum" sz="quarter" idx="10"/>
          </p:nvPr>
        </p:nvSpPr>
        <p:spPr/>
        <p:txBody>
          <a:bodyPr/>
          <a:lstStyle/>
          <a:p>
            <a:pPr>
              <a:defRPr/>
            </a:pPr>
            <a:fld id="{DAD90236-19D4-40A0-B71F-A82C00F12843}" type="slidenum">
              <a:rPr lang="hu-HU" smtClean="0"/>
              <a:pPr>
                <a:defRPr/>
              </a:pPr>
              <a:t>62</a:t>
            </a:fld>
            <a:endParaRPr lang="hu-HU"/>
          </a:p>
        </p:txBody>
      </p:sp>
    </p:spTree>
    <p:extLst>
      <p:ext uri="{BB962C8B-B14F-4D97-AF65-F5344CB8AC3E}">
        <p14:creationId xmlns:p14="http://schemas.microsoft.com/office/powerpoint/2010/main" val="184259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ln/>
        </p:spPr>
      </p:sp>
      <p:sp>
        <p:nvSpPr>
          <p:cNvPr id="107522" name="Rectangle 3"/>
          <p:cNvSpPr>
            <a:spLocks noGrp="1" noChangeArrowheads="1"/>
          </p:cNvSpPr>
          <p:nvPr>
            <p:ph type="body" idx="1"/>
          </p:nvPr>
        </p:nvSpPr>
        <p:spPr>
          <a:noFill/>
          <a:ln/>
        </p:spPr>
        <p:txBody>
          <a:bodyPr/>
          <a:lstStyle/>
          <a:p>
            <a:r>
              <a:rPr lang="hu-HU">
                <a:latin typeface="Arial" charset="0"/>
              </a:rPr>
              <a:t>Steroid Sulphatase Mutation: Anhäufung von Cholesterol Sulphate in nEpidermis, schwacht die Barrier, deswegen kommt eine kompensatorische Hyperkeratosis</a:t>
            </a:r>
          </a:p>
          <a:p>
            <a:endParaRPr lang="hu-HU">
              <a:latin typeface="Arial" charset="0"/>
            </a:endParaRPr>
          </a:p>
          <a:p>
            <a:r>
              <a:rPr lang="hu-HU">
                <a:latin typeface="Arial" charset="0"/>
              </a:rPr>
              <a:t>Lamellar Ichtyosis: Transglutaminase Mutation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Diakép helye 1"/>
          <p:cNvSpPr>
            <a:spLocks noGrp="1" noRot="1" noChangeAspect="1" noTextEdit="1"/>
          </p:cNvSpPr>
          <p:nvPr>
            <p:ph type="sldImg"/>
          </p:nvPr>
        </p:nvSpPr>
        <p:spPr>
          <a:ln/>
        </p:spPr>
      </p:sp>
      <p:sp>
        <p:nvSpPr>
          <p:cNvPr id="3" name="Jegyzetek helye 2"/>
          <p:cNvSpPr>
            <a:spLocks noGrp="1"/>
          </p:cNvSpPr>
          <p:nvPr>
            <p:ph type="body" idx="1"/>
          </p:nvPr>
        </p:nvSpPr>
        <p:spPr/>
        <p:txBody>
          <a:bodyPr>
            <a:normAutofit/>
          </a:bodyPr>
          <a:lstStyle/>
          <a:p>
            <a:pPr>
              <a:defRPr/>
            </a:pPr>
            <a:r>
              <a:rPr lang="hu-HU" b="1" dirty="0"/>
              <a:t>Bal oldali nagy kép: </a:t>
            </a:r>
          </a:p>
          <a:p>
            <a:pPr>
              <a:defRPr/>
            </a:pPr>
            <a:r>
              <a:rPr lang="en-US" dirty="0"/>
              <a:t>Figure 1. Electron micrograph showing the upper stratum </a:t>
            </a:r>
            <a:r>
              <a:rPr lang="en-US" dirty="0" err="1"/>
              <a:t>granulosum</a:t>
            </a:r>
            <a:r>
              <a:rPr lang="hu-HU" dirty="0"/>
              <a:t> </a:t>
            </a:r>
            <a:r>
              <a:rPr lang="en-US" dirty="0"/>
              <a:t>and SC of an </a:t>
            </a:r>
            <a:r>
              <a:rPr lang="en-US" dirty="0" err="1"/>
              <a:t>organotypic</a:t>
            </a:r>
            <a:r>
              <a:rPr lang="en-US" dirty="0"/>
              <a:t> mouse </a:t>
            </a:r>
            <a:r>
              <a:rPr lang="en-US" dirty="0" err="1"/>
              <a:t>keratinocyte</a:t>
            </a:r>
            <a:r>
              <a:rPr lang="en-US" dirty="0"/>
              <a:t> culture. </a:t>
            </a:r>
            <a:r>
              <a:rPr lang="en-US" b="1" dirty="0">
                <a:solidFill>
                  <a:srgbClr val="FF0000"/>
                </a:solidFill>
              </a:rPr>
              <a:t>Arrows, </a:t>
            </a:r>
            <a:r>
              <a:rPr lang="en-US" b="1" dirty="0" err="1">
                <a:solidFill>
                  <a:srgbClr val="FF0000"/>
                </a:solidFill>
              </a:rPr>
              <a:t>keratohyalin</a:t>
            </a:r>
            <a:r>
              <a:rPr lang="en-US" b="1" dirty="0">
                <a:solidFill>
                  <a:srgbClr val="FF0000"/>
                </a:solidFill>
              </a:rPr>
              <a:t> </a:t>
            </a:r>
            <a:r>
              <a:rPr lang="en-US" dirty="0"/>
              <a:t>granules; arrowheads, intercellular spaces between</a:t>
            </a:r>
            <a:r>
              <a:rPr lang="hu-HU" dirty="0"/>
              <a:t> </a:t>
            </a:r>
            <a:r>
              <a:rPr lang="en-US" dirty="0"/>
              <a:t>closely opposed </a:t>
            </a:r>
            <a:r>
              <a:rPr lang="en-US" dirty="0" err="1"/>
              <a:t>corneocytes</a:t>
            </a:r>
            <a:r>
              <a:rPr lang="en-US" dirty="0"/>
              <a:t>; stars, </a:t>
            </a:r>
            <a:r>
              <a:rPr lang="en-US" dirty="0" err="1"/>
              <a:t>artifactual</a:t>
            </a:r>
            <a:r>
              <a:rPr lang="en-US" dirty="0"/>
              <a:t> separation. The intercellular</a:t>
            </a:r>
            <a:r>
              <a:rPr lang="hu-HU" dirty="0"/>
              <a:t> </a:t>
            </a:r>
            <a:r>
              <a:rPr lang="en-US" dirty="0"/>
              <a:t>spaces appear empty in this osmium </a:t>
            </a:r>
            <a:r>
              <a:rPr lang="en-US" dirty="0" err="1"/>
              <a:t>tetroxide</a:t>
            </a:r>
            <a:r>
              <a:rPr lang="en-US" dirty="0"/>
              <a:t> post</a:t>
            </a:r>
            <a:r>
              <a:rPr lang="hu-HU" dirty="0"/>
              <a:t>fi</a:t>
            </a:r>
            <a:r>
              <a:rPr lang="en-US" dirty="0" err="1"/>
              <a:t>xed</a:t>
            </a:r>
            <a:r>
              <a:rPr lang="en-US" dirty="0"/>
              <a:t> specimen.</a:t>
            </a:r>
            <a:r>
              <a:rPr lang="hu-HU" dirty="0"/>
              <a:t> </a:t>
            </a:r>
            <a:r>
              <a:rPr lang="de-DE" dirty="0"/>
              <a:t>Original </a:t>
            </a:r>
            <a:r>
              <a:rPr lang="de-DE" dirty="0" err="1"/>
              <a:t>magni</a:t>
            </a:r>
            <a:r>
              <a:rPr lang="hu-HU" dirty="0"/>
              <a:t>fi</a:t>
            </a:r>
            <a:r>
              <a:rPr lang="de-DE" dirty="0" err="1"/>
              <a:t>cation</a:t>
            </a:r>
            <a:r>
              <a:rPr lang="hu-HU" dirty="0"/>
              <a:t> </a:t>
            </a:r>
            <a:r>
              <a:rPr lang="de-DE" dirty="0"/>
              <a:t>6000</a:t>
            </a:r>
            <a:r>
              <a:rPr lang="hu-HU" dirty="0"/>
              <a:t>x</a:t>
            </a:r>
            <a:r>
              <a:rPr lang="de-DE" dirty="0"/>
              <a:t>.</a:t>
            </a:r>
            <a:endParaRPr lang="hu-HU" dirty="0"/>
          </a:p>
          <a:p>
            <a:pPr>
              <a:defRPr/>
            </a:pPr>
            <a:endParaRPr lang="hu-HU" dirty="0"/>
          </a:p>
          <a:p>
            <a:pPr>
              <a:defRPr/>
            </a:pPr>
            <a:r>
              <a:rPr lang="hu-HU" b="1" dirty="0"/>
              <a:t>Jobb oldali képek</a:t>
            </a:r>
            <a:r>
              <a:rPr lang="en-US" dirty="0"/>
              <a:t>: electron micrograph of a single L</a:t>
            </a:r>
            <a:r>
              <a:rPr lang="hu-HU" dirty="0" err="1"/>
              <a:t>amellar</a:t>
            </a:r>
            <a:r>
              <a:rPr lang="hu-HU" dirty="0"/>
              <a:t> </a:t>
            </a:r>
            <a:r>
              <a:rPr lang="en-US" dirty="0"/>
              <a:t>G</a:t>
            </a:r>
            <a:r>
              <a:rPr lang="hu-HU" dirty="0" err="1"/>
              <a:t>ranules</a:t>
            </a:r>
            <a:r>
              <a:rPr lang="hu-HU" dirty="0"/>
              <a:t> (LG)</a:t>
            </a:r>
            <a:r>
              <a:rPr lang="en-US" dirty="0"/>
              <a:t> in mouse</a:t>
            </a:r>
            <a:r>
              <a:rPr lang="hu-HU" dirty="0"/>
              <a:t> </a:t>
            </a:r>
            <a:r>
              <a:rPr lang="en-US" dirty="0"/>
              <a:t>epidermis. A lower </a:t>
            </a:r>
            <a:r>
              <a:rPr lang="en-US" dirty="0" err="1"/>
              <a:t>magni</a:t>
            </a:r>
            <a:r>
              <a:rPr lang="hu-HU" dirty="0"/>
              <a:t>fi</a:t>
            </a:r>
            <a:r>
              <a:rPr lang="en-US" dirty="0" err="1"/>
              <a:t>cation</a:t>
            </a:r>
            <a:r>
              <a:rPr lang="en-US" dirty="0"/>
              <a:t> view of the same LG was used in a previously</a:t>
            </a:r>
            <a:r>
              <a:rPr lang="hu-HU" dirty="0"/>
              <a:t> </a:t>
            </a:r>
            <a:r>
              <a:rPr lang="en-US" dirty="0"/>
              <a:t>published </a:t>
            </a:r>
            <a:r>
              <a:rPr lang="hu-HU" dirty="0"/>
              <a:t>fi</a:t>
            </a:r>
            <a:r>
              <a:rPr lang="en-US" dirty="0" err="1"/>
              <a:t>gure</a:t>
            </a:r>
            <a:r>
              <a:rPr lang="en-US" dirty="0"/>
              <a:t> (Madison et al, 1987). Arrows, bounding membrane.</a:t>
            </a:r>
            <a:r>
              <a:rPr lang="hu-HU" dirty="0"/>
              <a:t> </a:t>
            </a:r>
            <a:r>
              <a:rPr lang="en-US" dirty="0"/>
              <a:t>Original </a:t>
            </a:r>
            <a:r>
              <a:rPr lang="en-US" dirty="0" err="1"/>
              <a:t>magni</a:t>
            </a:r>
            <a:r>
              <a:rPr lang="hu-HU" dirty="0"/>
              <a:t>fi</a:t>
            </a:r>
            <a:r>
              <a:rPr lang="en-US" dirty="0" err="1"/>
              <a:t>cation</a:t>
            </a:r>
            <a:r>
              <a:rPr lang="en-US" dirty="0"/>
              <a:t> </a:t>
            </a:r>
            <a:r>
              <a:rPr lang="hu-HU" dirty="0"/>
              <a:t>x</a:t>
            </a:r>
            <a:r>
              <a:rPr lang="en-US" dirty="0"/>
              <a:t>300,000. Right: a schematic diagram of a</a:t>
            </a:r>
            <a:r>
              <a:rPr lang="hu-HU" dirty="0"/>
              <a:t> </a:t>
            </a:r>
            <a:r>
              <a:rPr lang="en-US" dirty="0"/>
              <a:t>LG as suggested by </a:t>
            </a:r>
            <a:r>
              <a:rPr lang="en-US" dirty="0" err="1"/>
              <a:t>Landmann</a:t>
            </a:r>
            <a:r>
              <a:rPr lang="en-US" dirty="0"/>
              <a:t> (1986). (b) Electron micrograph of extruded</a:t>
            </a:r>
            <a:r>
              <a:rPr lang="hu-HU" dirty="0"/>
              <a:t> </a:t>
            </a:r>
            <a:r>
              <a:rPr lang="en-US" dirty="0"/>
              <a:t>LG contents in the intercellular space at the junction of the granular layer</a:t>
            </a:r>
            <a:r>
              <a:rPr lang="hu-HU" dirty="0"/>
              <a:t> </a:t>
            </a:r>
            <a:r>
              <a:rPr lang="en-US" dirty="0"/>
              <a:t>and the SC. G, granular cell; ICS, intercellular space; Arrows, granular cell</a:t>
            </a:r>
            <a:r>
              <a:rPr lang="hu-HU" dirty="0"/>
              <a:t> </a:t>
            </a:r>
            <a:r>
              <a:rPr lang="de-DE" dirty="0" err="1"/>
              <a:t>plasma</a:t>
            </a:r>
            <a:r>
              <a:rPr lang="de-DE" dirty="0"/>
              <a:t> </a:t>
            </a:r>
            <a:r>
              <a:rPr lang="de-DE" dirty="0" err="1"/>
              <a:t>membrane</a:t>
            </a:r>
            <a:r>
              <a:rPr lang="de-DE" dirty="0"/>
              <a:t>; open </a:t>
            </a:r>
            <a:r>
              <a:rPr lang="de-DE" dirty="0" err="1"/>
              <a:t>arrow</a:t>
            </a:r>
            <a:r>
              <a:rPr lang="de-DE" dirty="0"/>
              <a:t>, LG. Original </a:t>
            </a:r>
            <a:r>
              <a:rPr lang="de-DE" dirty="0" err="1"/>
              <a:t>magni</a:t>
            </a:r>
            <a:r>
              <a:rPr lang="hu-HU" dirty="0"/>
              <a:t>fi</a:t>
            </a:r>
            <a:r>
              <a:rPr lang="de-DE" dirty="0" err="1"/>
              <a:t>cation</a:t>
            </a:r>
            <a:r>
              <a:rPr lang="de-DE" dirty="0"/>
              <a:t> </a:t>
            </a:r>
            <a:r>
              <a:rPr lang="hu-HU" dirty="0"/>
              <a:t>x </a:t>
            </a:r>
            <a:r>
              <a:rPr lang="de-DE" dirty="0"/>
              <a:t>125,000.</a:t>
            </a:r>
          </a:p>
        </p:txBody>
      </p:sp>
      <p:sp>
        <p:nvSpPr>
          <p:cNvPr id="25603" name="Dia számának helye 3"/>
          <p:cNvSpPr>
            <a:spLocks noGrp="1"/>
          </p:cNvSpPr>
          <p:nvPr>
            <p:ph type="sldNum" sz="quarter" idx="5"/>
          </p:nvPr>
        </p:nvSpPr>
        <p:spPr>
          <a:noFill/>
        </p:spPr>
        <p:txBody>
          <a:bodyPr/>
          <a:lstStyle/>
          <a:p>
            <a:fld id="{67749571-2558-4880-A81F-853F7782A55D}" type="slidenum">
              <a:rPr lang="hu-HU" smtClean="0"/>
              <a:pPr/>
              <a:t>10</a:t>
            </a:fld>
            <a:endParaRPr lang="hu-H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3A88B3FD-4402-4393-A78F-6C2CF6B93424}" type="slidenum">
              <a:rPr lang="hu-HU" sz="1200"/>
              <a:pPr algn="r" eaLnBrk="0" hangingPunct="0"/>
              <a:t>69</a:t>
            </a:fld>
            <a:endParaRPr lang="hu-HU" sz="12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r>
              <a:rPr lang="en-US" b="1"/>
              <a:t>Figure 10-49.</a:t>
            </a:r>
            <a:r>
              <a:rPr lang="en-US"/>
              <a:t> Lamellar ichthyosis. The word </a:t>
            </a:r>
            <a:r>
              <a:rPr lang="en-US" i="1"/>
              <a:t>ichthyosis</a:t>
            </a:r>
            <a:r>
              <a:rPr lang="en-US"/>
              <a:t> means "fish scale." This heterogeneous group of hereditary diseases is characterized by varying degrees of scale accompanied in some types by erythema. Lamellar ichthyosis is recessively inherited and starts at birth with a collodion membrane covering the skin. After shedding of the membrane, the skin may be normal for some weeks before the development of the lamellar scale that is characterized by black platelike scales, particularly noticeable on the forehead and trunk. The cheeks may be spared. The diagnosis is made on clinical grounds. Recent genetic studies have shown a transglutaminase-1 abnormality in 10% to 20% of patients.</a:t>
            </a:r>
          </a:p>
        </p:txBody>
      </p:sp>
      <p:sp>
        <p:nvSpPr>
          <p:cNvPr id="109572" name="Text Box 4"/>
          <p:cNvSpPr txBox="1">
            <a:spLocks noChangeArrowheads="1"/>
          </p:cNvSpPr>
          <p:nvPr/>
        </p:nvSpPr>
        <p:spPr bwMode="auto">
          <a:xfrm>
            <a:off x="914400" y="6594475"/>
            <a:ext cx="7315200" cy="6858000"/>
          </a:xfrm>
          <a:prstGeom prst="rect">
            <a:avLst/>
          </a:prstGeom>
          <a:noFill/>
          <a:ln w="9525">
            <a:noFill/>
            <a:miter lim="800000"/>
            <a:headEnd/>
            <a:tailEnd/>
          </a:ln>
        </p:spPr>
        <p:txBody>
          <a:bodyPr>
            <a:spAutoFit/>
          </a:bodyPr>
          <a:lstStyle/>
          <a:p>
            <a:endParaRPr lang="hu-HU" sz="180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noTextEdit="1"/>
          </p:cNvSpPr>
          <p:nvPr>
            <p:ph type="sldImg"/>
          </p:nvPr>
        </p:nvSpPr>
        <p:spPr>
          <a:ln/>
        </p:spPr>
      </p:sp>
      <p:sp>
        <p:nvSpPr>
          <p:cNvPr id="105474" name="Rectangle 3"/>
          <p:cNvSpPr>
            <a:spLocks noGrp="1" noChangeArrowheads="1"/>
          </p:cNvSpPr>
          <p:nvPr>
            <p:ph type="body" idx="1"/>
          </p:nvPr>
        </p:nvSpPr>
        <p:spPr>
          <a:noFill/>
          <a:ln/>
        </p:spPr>
        <p:txBody>
          <a:bodyPr/>
          <a:lstStyle/>
          <a:p>
            <a:r>
              <a:rPr lang="hu-HU">
                <a:latin typeface="Arial" charset="0"/>
              </a:rPr>
              <a:t>ABCA12 ATP binding casette transporter A12: Lipidtransport aus den Zellen ist gestört)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ChangeArrowheads="1" noTextEdit="1"/>
          </p:cNvSpPr>
          <p:nvPr>
            <p:ph type="sldImg"/>
          </p:nvPr>
        </p:nvSpPr>
        <p:spPr>
          <a:ln/>
        </p:spPr>
      </p:sp>
      <p:sp>
        <p:nvSpPr>
          <p:cNvPr id="115714" name="Rectangle 3"/>
          <p:cNvSpPr>
            <a:spLocks noGrp="1" noChangeArrowheads="1"/>
          </p:cNvSpPr>
          <p:nvPr>
            <p:ph type="body" idx="1"/>
          </p:nvPr>
        </p:nvSpPr>
        <p:spPr>
          <a:noFill/>
          <a:ln/>
        </p:spPr>
        <p:txBody>
          <a:bodyPr/>
          <a:lstStyle/>
          <a:p>
            <a:r>
              <a:rPr lang="hu-HU"/>
              <a:t>A hámot az ED40-50 között érik el. A melanintartalmuk révén láthatóváválnak a 10-11EW-től. Tranzit hely: a dermis, itt egy kis időt töltve lépnek át a hámba, még a késői fetális hónapokban is látni melanocitát a dermisben. Melanocita szám 2300/mm2, lemegy 800/mm2.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a:t>Marks</a:t>
            </a:r>
            <a:r>
              <a:rPr lang="hu-HU" dirty="0"/>
              <a:t>, </a:t>
            </a:r>
            <a:r>
              <a:rPr lang="hu-HU" dirty="0" err="1"/>
              <a:t>Nat</a:t>
            </a:r>
            <a:r>
              <a:rPr lang="hu-HU" dirty="0"/>
              <a:t>. </a:t>
            </a:r>
            <a:r>
              <a:rPr lang="hu-HU" dirty="0" err="1"/>
              <a:t>Rev</a:t>
            </a:r>
            <a:r>
              <a:rPr lang="hu-HU" dirty="0"/>
              <a:t>. Mol </a:t>
            </a:r>
            <a:r>
              <a:rPr lang="hu-HU" dirty="0" err="1"/>
              <a:t>Cel</a:t>
            </a:r>
            <a:r>
              <a:rPr lang="hu-HU" dirty="0"/>
              <a:t>. </a:t>
            </a:r>
            <a:r>
              <a:rPr lang="hu-HU" dirty="0" err="1"/>
              <a:t>Biol</a:t>
            </a:r>
            <a:r>
              <a:rPr lang="hu-HU" dirty="0"/>
              <a:t> 2001</a:t>
            </a:r>
          </a:p>
          <a:p>
            <a:endParaRPr lang="de-DE" dirty="0"/>
          </a:p>
        </p:txBody>
      </p:sp>
      <p:sp>
        <p:nvSpPr>
          <p:cNvPr id="4" name="Dia számának helye 3"/>
          <p:cNvSpPr>
            <a:spLocks noGrp="1"/>
          </p:cNvSpPr>
          <p:nvPr>
            <p:ph type="sldNum" sz="quarter" idx="10"/>
          </p:nvPr>
        </p:nvSpPr>
        <p:spPr/>
        <p:txBody>
          <a:bodyPr/>
          <a:lstStyle/>
          <a:p>
            <a:pPr>
              <a:defRPr/>
            </a:pPr>
            <a:fld id="{DAD90236-19D4-40A0-B71F-A82C00F12843}" type="slidenum">
              <a:rPr lang="hu-HU" smtClean="0"/>
              <a:pPr>
                <a:defRPr/>
              </a:pPr>
              <a:t>78</a:t>
            </a:fld>
            <a:endParaRPr lang="hu-H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Diakép helye 1"/>
          <p:cNvSpPr>
            <a:spLocks noGrp="1" noRot="1" noChangeAspect="1"/>
          </p:cNvSpPr>
          <p:nvPr>
            <p:ph type="sldImg"/>
          </p:nvPr>
        </p:nvSpPr>
        <p:spPr>
          <a:ln/>
        </p:spPr>
      </p:sp>
      <p:sp>
        <p:nvSpPr>
          <p:cNvPr id="124930" name="Jegyzetek helye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b="1" dirty="0" err="1">
                <a:latin typeface="Arial" charset="0"/>
                <a:cs typeface="Arial" charset="0"/>
              </a:rPr>
              <a:t>Ferraris</a:t>
            </a:r>
            <a:r>
              <a:rPr lang="hu-HU" sz="1200" b="1" dirty="0">
                <a:latin typeface="Arial" charset="0"/>
                <a:cs typeface="Arial" charset="0"/>
              </a:rPr>
              <a:t>, </a:t>
            </a:r>
            <a:r>
              <a:rPr lang="de-DE" sz="1200" b="1" dirty="0">
                <a:latin typeface="Arial" charset="0"/>
                <a:cs typeface="Arial" charset="0"/>
              </a:rPr>
              <a:t>Development 127, 5487-5495 (2000)</a:t>
            </a:r>
          </a:p>
          <a:p>
            <a:endParaRPr lang="hu-HU" dirty="0"/>
          </a:p>
          <a:p>
            <a:r>
              <a:rPr lang="hu-HU" b="1" dirty="0"/>
              <a:t>A jobb oldalon</a:t>
            </a:r>
            <a:r>
              <a:rPr lang="hu-HU" dirty="0"/>
              <a:t>: </a:t>
            </a:r>
            <a:r>
              <a:rPr lang="en-US" dirty="0"/>
              <a:t>Formation of hair follicles (</a:t>
            </a:r>
            <a:r>
              <a:rPr lang="en-US" dirty="0" err="1"/>
              <a:t>pilosebaceous</a:t>
            </a:r>
            <a:r>
              <a:rPr lang="hu-HU" dirty="0"/>
              <a:t> </a:t>
            </a:r>
            <a:r>
              <a:rPr lang="en-US" dirty="0"/>
              <a:t>units) induced in adult rabbit (A) corneal epithelium by a mouse embryonic</a:t>
            </a:r>
            <a:r>
              <a:rPr lang="hu-HU" dirty="0"/>
              <a:t> </a:t>
            </a:r>
            <a:r>
              <a:rPr lang="en-US" dirty="0"/>
              <a:t>hair-forming dermis, in kidney capsule grafts.</a:t>
            </a:r>
            <a:r>
              <a:rPr lang="hu-HU" dirty="0"/>
              <a:t>  </a:t>
            </a:r>
            <a:r>
              <a:rPr lang="en-US" dirty="0"/>
              <a:t>(A) After 21 days, adult rabbit corneal epithelium</a:t>
            </a:r>
            <a:r>
              <a:rPr lang="hu-HU" dirty="0"/>
              <a:t> </a:t>
            </a:r>
            <a:r>
              <a:rPr lang="en-US" dirty="0"/>
              <a:t>associated with 14.5-day mouse embryo dorsal</a:t>
            </a:r>
            <a:r>
              <a:rPr lang="hu-HU" dirty="0"/>
              <a:t> </a:t>
            </a:r>
            <a:r>
              <a:rPr lang="en-US" dirty="0"/>
              <a:t>dermis. Longitudinal section showing a hair follicle</a:t>
            </a:r>
            <a:r>
              <a:rPr lang="hu-HU" dirty="0"/>
              <a:t> </a:t>
            </a:r>
            <a:r>
              <a:rPr lang="en-US" dirty="0"/>
              <a:t>(h) with associated sebaceous gland (s</a:t>
            </a:r>
            <a:r>
              <a:rPr lang="hu-HU" dirty="0"/>
              <a:t>g</a:t>
            </a:r>
            <a:r>
              <a:rPr lang="en-US" dirty="0"/>
              <a:t>). Note that</a:t>
            </a:r>
            <a:r>
              <a:rPr lang="hu-HU" dirty="0"/>
              <a:t> </a:t>
            </a:r>
            <a:r>
              <a:rPr lang="en-US" dirty="0"/>
              <a:t>the </a:t>
            </a:r>
            <a:r>
              <a:rPr lang="en-US" dirty="0" err="1"/>
              <a:t>pluristratified</a:t>
            </a:r>
            <a:r>
              <a:rPr lang="en-US" dirty="0"/>
              <a:t> epithelium now includes a</a:t>
            </a:r>
            <a:r>
              <a:rPr lang="hu-HU" dirty="0"/>
              <a:t> </a:t>
            </a:r>
            <a:r>
              <a:rPr lang="en-US" dirty="0"/>
              <a:t>granular layer (</a:t>
            </a:r>
            <a:r>
              <a:rPr lang="en-US" dirty="0" err="1"/>
              <a:t>gl</a:t>
            </a:r>
            <a:r>
              <a:rPr lang="en-US" dirty="0"/>
              <a:t>) and a </a:t>
            </a:r>
            <a:r>
              <a:rPr lang="en-US" dirty="0" err="1"/>
              <a:t>cornified</a:t>
            </a:r>
            <a:r>
              <a:rPr lang="en-US" dirty="0"/>
              <a:t> layer (</a:t>
            </a:r>
            <a:r>
              <a:rPr lang="en-US" dirty="0" err="1"/>
              <a:t>cl</a:t>
            </a:r>
            <a:r>
              <a:rPr lang="en-US" dirty="0"/>
              <a:t>), which</a:t>
            </a:r>
          </a:p>
          <a:p>
            <a:r>
              <a:rPr lang="en-US" dirty="0"/>
              <a:t>characterizes it as epidermal type.</a:t>
            </a:r>
            <a:endParaRPr lang="hu-HU" dirty="0"/>
          </a:p>
          <a:p>
            <a:pPr marL="0" marR="0" indent="0" algn="l" defTabSz="914400" rtl="0" eaLnBrk="0" fontAlgn="base" latinLnBrk="0" hangingPunct="0">
              <a:lnSpc>
                <a:spcPct val="100000"/>
              </a:lnSpc>
              <a:spcBef>
                <a:spcPct val="30000"/>
              </a:spcBef>
              <a:spcAft>
                <a:spcPct val="0"/>
              </a:spcAft>
              <a:buClrTx/>
              <a:buSzTx/>
              <a:buFontTx/>
              <a:buNone/>
              <a:tabLst/>
              <a:defRPr/>
            </a:pPr>
            <a:r>
              <a:rPr lang="hu-HU" b="1" dirty="0"/>
              <a:t>B jobb oldal</a:t>
            </a:r>
            <a:r>
              <a:rPr lang="hu-HU" dirty="0"/>
              <a:t>: </a:t>
            </a:r>
            <a:r>
              <a:rPr lang="en-US" dirty="0"/>
              <a:t>Formation of foot pads associated with sweat glands in adult</a:t>
            </a:r>
            <a:r>
              <a:rPr lang="hu-HU" dirty="0"/>
              <a:t> </a:t>
            </a:r>
            <a:r>
              <a:rPr lang="en-US" dirty="0"/>
              <a:t>rabbit corneal epithelium induced by 15.5-day mouse embryonic</a:t>
            </a:r>
            <a:r>
              <a:rPr lang="hu-HU" dirty="0"/>
              <a:t> </a:t>
            </a:r>
            <a:r>
              <a:rPr lang="en-US" dirty="0"/>
              <a:t>plantar dermis, 21 days after grafting under the kidney capsule.</a:t>
            </a:r>
            <a:r>
              <a:rPr lang="hu-HU" dirty="0"/>
              <a:t> </a:t>
            </a:r>
            <a:r>
              <a:rPr lang="en-US" dirty="0"/>
              <a:t>(B) Longitudinal section of a foot pad, showing an epidermis</a:t>
            </a:r>
            <a:r>
              <a:rPr lang="hu-HU" dirty="0"/>
              <a:t> </a:t>
            </a:r>
            <a:r>
              <a:rPr lang="en-US" dirty="0"/>
              <a:t>characterized by an easily </a:t>
            </a:r>
            <a:r>
              <a:rPr lang="en-US" dirty="0" err="1"/>
              <a:t>recognisable</a:t>
            </a:r>
            <a:r>
              <a:rPr lang="en-US" dirty="0"/>
              <a:t> </a:t>
            </a:r>
            <a:r>
              <a:rPr lang="en-US" dirty="0" err="1"/>
              <a:t>cornified</a:t>
            </a:r>
            <a:r>
              <a:rPr lang="en-US" dirty="0"/>
              <a:t> layer (cl), and a</a:t>
            </a:r>
            <a:r>
              <a:rPr lang="hu-HU" dirty="0"/>
              <a:t> </a:t>
            </a:r>
            <a:r>
              <a:rPr lang="de-DE" dirty="0"/>
              <a:t>well-</a:t>
            </a:r>
            <a:r>
              <a:rPr lang="de-DE" dirty="0" err="1"/>
              <a:t>formed</a:t>
            </a:r>
            <a:r>
              <a:rPr lang="de-DE" dirty="0"/>
              <a:t> </a:t>
            </a:r>
            <a:r>
              <a:rPr lang="de-DE" dirty="0" err="1"/>
              <a:t>sweat</a:t>
            </a:r>
            <a:r>
              <a:rPr lang="de-DE" dirty="0"/>
              <a:t> </a:t>
            </a:r>
            <a:r>
              <a:rPr lang="de-DE" dirty="0" err="1"/>
              <a:t>gland</a:t>
            </a:r>
            <a:r>
              <a:rPr lang="de-DE" dirty="0"/>
              <a:t> (</a:t>
            </a:r>
            <a:r>
              <a:rPr lang="de-DE" dirty="0" err="1"/>
              <a:t>sw</a:t>
            </a:r>
            <a:r>
              <a:rPr lang="de-DE" dirty="0"/>
              <a:t>).</a:t>
            </a:r>
            <a:endParaRPr lang="hu-HU" dirty="0"/>
          </a:p>
          <a:p>
            <a:endParaRPr lang="de-DE" dirty="0"/>
          </a:p>
        </p:txBody>
      </p:sp>
      <p:sp>
        <p:nvSpPr>
          <p:cNvPr id="124931" name="Dia számának helye 3"/>
          <p:cNvSpPr>
            <a:spLocks noGrp="1"/>
          </p:cNvSpPr>
          <p:nvPr>
            <p:ph type="sldNum" sz="quarter" idx="5"/>
          </p:nvPr>
        </p:nvSpPr>
        <p:spPr>
          <a:noFill/>
        </p:spPr>
        <p:txBody>
          <a:bodyPr/>
          <a:lstStyle/>
          <a:p>
            <a:fld id="{435F0E03-A5A3-42A0-92D4-77ED341A7301}" type="slidenum">
              <a:rPr lang="hu-HU" smtClean="0"/>
              <a:pPr/>
              <a:t>83</a:t>
            </a:fld>
            <a:endParaRPr lang="hu-H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Diakép helye 1"/>
          <p:cNvSpPr>
            <a:spLocks noGrp="1" noRot="1" noChangeAspect="1" noTextEdit="1"/>
          </p:cNvSpPr>
          <p:nvPr>
            <p:ph type="sldImg"/>
          </p:nvPr>
        </p:nvSpPr>
        <p:spPr>
          <a:ln/>
        </p:spPr>
      </p:sp>
      <p:sp>
        <p:nvSpPr>
          <p:cNvPr id="27650" name="Jegyzetek helye 2"/>
          <p:cNvSpPr>
            <a:spLocks noGrp="1"/>
          </p:cNvSpPr>
          <p:nvPr>
            <p:ph type="body" idx="1"/>
          </p:nvPr>
        </p:nvSpPr>
        <p:spPr>
          <a:noFill/>
          <a:ln/>
        </p:spPr>
        <p:txBody>
          <a:bodyPr/>
          <a:lstStyle/>
          <a:p>
            <a:endParaRPr lang="de-DE"/>
          </a:p>
        </p:txBody>
      </p:sp>
      <p:sp>
        <p:nvSpPr>
          <p:cNvPr id="27651" name="Dia számának helye 3"/>
          <p:cNvSpPr>
            <a:spLocks noGrp="1"/>
          </p:cNvSpPr>
          <p:nvPr>
            <p:ph type="sldNum" sz="quarter" idx="5"/>
          </p:nvPr>
        </p:nvSpPr>
        <p:spPr>
          <a:noFill/>
        </p:spPr>
        <p:txBody>
          <a:bodyPr/>
          <a:lstStyle/>
          <a:p>
            <a:fld id="{EFCF9ABD-8513-4274-89A8-41277D604401}" type="slidenum">
              <a:rPr lang="hu-HU" smtClean="0"/>
              <a:pPr/>
              <a:t>11</a:t>
            </a:fld>
            <a:endParaRPr lang="hu-H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Diakép helye 1"/>
          <p:cNvSpPr>
            <a:spLocks noGrp="1" noRot="1" noChangeAspect="1"/>
          </p:cNvSpPr>
          <p:nvPr>
            <p:ph type="sldImg"/>
          </p:nvPr>
        </p:nvSpPr>
        <p:spPr>
          <a:ln/>
        </p:spPr>
      </p:sp>
      <p:sp>
        <p:nvSpPr>
          <p:cNvPr id="31746" name="Jegyzetek helye 2"/>
          <p:cNvSpPr>
            <a:spLocks noGrp="1"/>
          </p:cNvSpPr>
          <p:nvPr>
            <p:ph type="body" idx="1"/>
          </p:nvPr>
        </p:nvSpPr>
        <p:spPr>
          <a:noFill/>
          <a:ln/>
        </p:spPr>
        <p:txBody>
          <a:bodyPr/>
          <a:lstStyle/>
          <a:p>
            <a:r>
              <a:rPr lang="hu-HU"/>
              <a:t>Madison kép (felső):</a:t>
            </a:r>
          </a:p>
          <a:p>
            <a:r>
              <a:rPr lang="en-US"/>
              <a:t>Electron micrograph showing the stacked and patterned</a:t>
            </a:r>
            <a:r>
              <a:rPr lang="hu-HU"/>
              <a:t> </a:t>
            </a:r>
            <a:r>
              <a:rPr lang="de-DE"/>
              <a:t>lamellar membrane sheets in a single intercellular space in mouse</a:t>
            </a:r>
            <a:r>
              <a:rPr lang="hu-HU"/>
              <a:t> </a:t>
            </a:r>
            <a:r>
              <a:rPr lang="en-US"/>
              <a:t>SC post</a:t>
            </a:r>
            <a:r>
              <a:rPr lang="hu-HU"/>
              <a:t>fi</a:t>
            </a:r>
            <a:r>
              <a:rPr lang="en-US"/>
              <a:t>xed with ruthenium tetroxide. The corni</a:t>
            </a:r>
            <a:r>
              <a:rPr lang="hu-HU"/>
              <a:t>fi</a:t>
            </a:r>
            <a:r>
              <a:rPr lang="en-US"/>
              <a:t>ed envelope of the</a:t>
            </a:r>
            <a:r>
              <a:rPr lang="hu-HU"/>
              <a:t> </a:t>
            </a:r>
            <a:r>
              <a:rPr lang="en-US"/>
              <a:t>lower corneocyte is clearly visible (arrows); ICS, intercellular space; K, keratin</a:t>
            </a:r>
            <a:r>
              <a:rPr lang="hu-HU"/>
              <a:t> </a:t>
            </a:r>
            <a:r>
              <a:rPr lang="en-US"/>
              <a:t>contents of the corneocytes bordering the intercellular space. Original</a:t>
            </a:r>
            <a:r>
              <a:rPr lang="hu-HU"/>
              <a:t> </a:t>
            </a:r>
            <a:r>
              <a:rPr lang="de-DE"/>
              <a:t>magni</a:t>
            </a:r>
            <a:r>
              <a:rPr lang="hu-HU"/>
              <a:t>fi</a:t>
            </a:r>
            <a:r>
              <a:rPr lang="de-DE"/>
              <a:t>cation  200,000.</a:t>
            </a:r>
          </a:p>
        </p:txBody>
      </p:sp>
      <p:sp>
        <p:nvSpPr>
          <p:cNvPr id="31747" name="Dia számának helye 3"/>
          <p:cNvSpPr>
            <a:spLocks noGrp="1"/>
          </p:cNvSpPr>
          <p:nvPr>
            <p:ph type="sldNum" sz="quarter" idx="5"/>
          </p:nvPr>
        </p:nvSpPr>
        <p:spPr>
          <a:noFill/>
        </p:spPr>
        <p:txBody>
          <a:bodyPr/>
          <a:lstStyle/>
          <a:p>
            <a:fld id="{C9F616A9-C110-4D16-81A2-A50D2D75F6CE}" type="slidenum">
              <a:rPr lang="hu-HU" smtClean="0"/>
              <a:pPr/>
              <a:t>13</a:t>
            </a:fld>
            <a:endParaRPr lang="hu-H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Diakép helye 1"/>
          <p:cNvSpPr>
            <a:spLocks noGrp="1" noRot="1" noChangeAspect="1"/>
          </p:cNvSpPr>
          <p:nvPr>
            <p:ph type="sldImg"/>
          </p:nvPr>
        </p:nvSpPr>
        <p:spPr>
          <a:ln/>
        </p:spPr>
      </p:sp>
      <p:sp>
        <p:nvSpPr>
          <p:cNvPr id="36866" name="Jegyzetek helye 2"/>
          <p:cNvSpPr>
            <a:spLocks noGrp="1"/>
          </p:cNvSpPr>
          <p:nvPr>
            <p:ph type="body" idx="1"/>
          </p:nvPr>
        </p:nvSpPr>
        <p:spPr>
          <a:noFill/>
          <a:ln/>
        </p:spPr>
        <p:txBody>
          <a:bodyPr/>
          <a:lstStyle/>
          <a:p>
            <a:r>
              <a:rPr lang="en-US"/>
              <a:t>Schematic diagram of the epidermis, including the transformations</a:t>
            </a:r>
            <a:r>
              <a:rPr lang="hu-HU"/>
              <a:t> </a:t>
            </a:r>
            <a:r>
              <a:rPr lang="en-US"/>
              <a:t>of lipid structures that accompany epidermal di</a:t>
            </a:r>
            <a:r>
              <a:rPr lang="hu-HU"/>
              <a:t>ff</a:t>
            </a:r>
            <a:r>
              <a:rPr lang="en-US"/>
              <a:t>erentiation.</a:t>
            </a:r>
            <a:r>
              <a:rPr lang="hu-HU"/>
              <a:t> </a:t>
            </a:r>
            <a:r>
              <a:rPr lang="en-US"/>
              <a:t>Keratin </a:t>
            </a:r>
            <a:r>
              <a:rPr lang="hu-HU"/>
              <a:t>fi</a:t>
            </a:r>
            <a:r>
              <a:rPr lang="en-US"/>
              <a:t>laments are omitted. Not to scale.</a:t>
            </a:r>
            <a:endParaRPr lang="de-DE"/>
          </a:p>
        </p:txBody>
      </p:sp>
      <p:sp>
        <p:nvSpPr>
          <p:cNvPr id="36867" name="Dia számának helye 3"/>
          <p:cNvSpPr>
            <a:spLocks noGrp="1"/>
          </p:cNvSpPr>
          <p:nvPr>
            <p:ph type="sldNum" sz="quarter" idx="5"/>
          </p:nvPr>
        </p:nvSpPr>
        <p:spPr>
          <a:noFill/>
        </p:spPr>
        <p:txBody>
          <a:bodyPr/>
          <a:lstStyle/>
          <a:p>
            <a:fld id="{AD9754C1-97C1-476E-872E-5CC2198FCC82}" type="slidenum">
              <a:rPr lang="hu-HU" smtClean="0"/>
              <a:pPr/>
              <a:t>15</a:t>
            </a:fld>
            <a:endParaRPr lang="hu-H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Diakép helye 1"/>
          <p:cNvSpPr>
            <a:spLocks noGrp="1" noRot="1" noChangeAspect="1" noTextEdit="1"/>
          </p:cNvSpPr>
          <p:nvPr>
            <p:ph type="sldImg"/>
          </p:nvPr>
        </p:nvSpPr>
        <p:spPr>
          <a:ln/>
        </p:spPr>
      </p:sp>
      <p:sp>
        <p:nvSpPr>
          <p:cNvPr id="3" name="Jegyzetek helye 2"/>
          <p:cNvSpPr>
            <a:spLocks noGrp="1"/>
          </p:cNvSpPr>
          <p:nvPr>
            <p:ph type="body" idx="1"/>
          </p:nvPr>
        </p:nvSpPr>
        <p:spPr/>
        <p:txBody>
          <a:bodyPr>
            <a:normAutofit/>
          </a:bodyPr>
          <a:lstStyle/>
          <a:p>
            <a:pPr>
              <a:defRPr/>
            </a:pPr>
            <a:r>
              <a:rPr lang="en-US" dirty="0"/>
              <a:t>Figure 4. </a:t>
            </a:r>
            <a:r>
              <a:rPr lang="en-US" b="1" dirty="0" err="1"/>
              <a:t>Occludin</a:t>
            </a:r>
            <a:r>
              <a:rPr lang="en-US" b="1" dirty="0"/>
              <a:t>, claudin-1, and</a:t>
            </a:r>
            <a:r>
              <a:rPr lang="hu-HU" b="1" dirty="0"/>
              <a:t> </a:t>
            </a:r>
            <a:r>
              <a:rPr lang="en-US" b="1" dirty="0"/>
              <a:t>claudin-4 in the wild-type epidermis.</a:t>
            </a:r>
            <a:r>
              <a:rPr lang="hu-HU" b="1" dirty="0"/>
              <a:t> </a:t>
            </a:r>
            <a:r>
              <a:rPr lang="de-DE" dirty="0"/>
              <a:t>(A) Double immunofluorescence</a:t>
            </a:r>
            <a:r>
              <a:rPr lang="hu-HU" dirty="0"/>
              <a:t> </a:t>
            </a:r>
            <a:r>
              <a:rPr lang="en-US" dirty="0"/>
              <a:t>microscopy of frozen sections of skin</a:t>
            </a:r>
            <a:r>
              <a:rPr lang="hu-HU" dirty="0"/>
              <a:t> </a:t>
            </a:r>
            <a:r>
              <a:rPr lang="en-US" dirty="0"/>
              <a:t>from the back of wild-type mice with</a:t>
            </a:r>
            <a:r>
              <a:rPr lang="hu-HU" dirty="0"/>
              <a:t> </a:t>
            </a:r>
            <a:r>
              <a:rPr lang="de-DE" dirty="0" err="1"/>
              <a:t>antioccludin</a:t>
            </a:r>
            <a:r>
              <a:rPr lang="de-DE" dirty="0"/>
              <a:t> </a:t>
            </a:r>
            <a:r>
              <a:rPr lang="de-DE" dirty="0" err="1"/>
              <a:t>mAb</a:t>
            </a:r>
            <a:r>
              <a:rPr lang="de-DE" dirty="0"/>
              <a:t> </a:t>
            </a:r>
            <a:r>
              <a:rPr lang="de-DE" dirty="0" err="1"/>
              <a:t>and</a:t>
            </a:r>
            <a:r>
              <a:rPr lang="de-DE" dirty="0"/>
              <a:t> anti–claudin-1</a:t>
            </a:r>
            <a:r>
              <a:rPr lang="hu-HU" dirty="0"/>
              <a:t> </a:t>
            </a:r>
            <a:r>
              <a:rPr lang="en-US" dirty="0" err="1"/>
              <a:t>pAb</a:t>
            </a:r>
            <a:r>
              <a:rPr lang="en-US" dirty="0"/>
              <a:t>. In transverse sections (a and b),</a:t>
            </a:r>
            <a:r>
              <a:rPr lang="hu-HU" dirty="0"/>
              <a:t> </a:t>
            </a:r>
            <a:r>
              <a:rPr lang="en-US" dirty="0" err="1"/>
              <a:t>occludin</a:t>
            </a:r>
            <a:r>
              <a:rPr lang="en-US" dirty="0"/>
              <a:t> was concentrated as dots in</a:t>
            </a:r>
            <a:r>
              <a:rPr lang="hu-HU" dirty="0"/>
              <a:t> </a:t>
            </a:r>
            <a:r>
              <a:rPr lang="en-US" dirty="0"/>
              <a:t>the most apical region of the lateral</a:t>
            </a:r>
            <a:r>
              <a:rPr lang="hu-HU" dirty="0"/>
              <a:t> </a:t>
            </a:r>
            <a:r>
              <a:rPr lang="en-US" dirty="0"/>
              <a:t>membranes of the granular cells in the</a:t>
            </a:r>
            <a:r>
              <a:rPr lang="hu-HU" dirty="0"/>
              <a:t> </a:t>
            </a:r>
            <a:r>
              <a:rPr lang="en-US" dirty="0"/>
              <a:t>second layer (arrowheads). This dot-like</a:t>
            </a:r>
            <a:r>
              <a:rPr lang="hu-HU" dirty="0"/>
              <a:t> </a:t>
            </a:r>
            <a:r>
              <a:rPr lang="en-US" dirty="0"/>
              <a:t>concentration of </a:t>
            </a:r>
            <a:r>
              <a:rPr lang="en-US" dirty="0" err="1"/>
              <a:t>occludin</a:t>
            </a:r>
            <a:r>
              <a:rPr lang="en-US" dirty="0"/>
              <a:t> was also</a:t>
            </a:r>
            <a:r>
              <a:rPr lang="hu-HU" dirty="0"/>
              <a:t> </a:t>
            </a:r>
            <a:r>
              <a:rPr lang="en-US" dirty="0"/>
              <a:t>found in some but not all of the granular</a:t>
            </a:r>
          </a:p>
          <a:p>
            <a:pPr>
              <a:defRPr/>
            </a:pPr>
            <a:r>
              <a:rPr lang="en-US" dirty="0"/>
              <a:t>cells in the first (uppermost) and/or third</a:t>
            </a:r>
            <a:r>
              <a:rPr lang="hu-HU" dirty="0"/>
              <a:t> </a:t>
            </a:r>
            <a:r>
              <a:rPr lang="en-US" dirty="0"/>
              <a:t>layer. Claudin-1 was distributed diffusely</a:t>
            </a:r>
            <a:r>
              <a:rPr lang="hu-HU" dirty="0"/>
              <a:t> </a:t>
            </a:r>
            <a:r>
              <a:rPr lang="de-DE" dirty="0" err="1"/>
              <a:t>throughout</a:t>
            </a:r>
            <a:r>
              <a:rPr lang="de-DE" dirty="0"/>
              <a:t> </a:t>
            </a:r>
            <a:r>
              <a:rPr lang="de-DE" dirty="0" err="1"/>
              <a:t>plasma</a:t>
            </a:r>
            <a:r>
              <a:rPr lang="de-DE" dirty="0"/>
              <a:t> </a:t>
            </a:r>
            <a:r>
              <a:rPr lang="de-DE" dirty="0" err="1"/>
              <a:t>membranes</a:t>
            </a:r>
            <a:r>
              <a:rPr lang="de-DE" dirty="0"/>
              <a:t> </a:t>
            </a:r>
            <a:r>
              <a:rPr lang="de-DE" dirty="0" err="1"/>
              <a:t>of</a:t>
            </a:r>
            <a:r>
              <a:rPr lang="hu-HU" dirty="0"/>
              <a:t> </a:t>
            </a:r>
            <a:r>
              <a:rPr lang="de-DE" dirty="0" err="1"/>
              <a:t>keratinocytes</a:t>
            </a:r>
            <a:r>
              <a:rPr lang="de-DE" dirty="0"/>
              <a:t> </a:t>
            </a:r>
            <a:r>
              <a:rPr lang="de-DE" dirty="0" err="1"/>
              <a:t>from</a:t>
            </a:r>
            <a:r>
              <a:rPr lang="de-DE" dirty="0"/>
              <a:t> </a:t>
            </a:r>
            <a:r>
              <a:rPr lang="de-DE" dirty="0" err="1"/>
              <a:t>stratum</a:t>
            </a:r>
            <a:r>
              <a:rPr lang="de-DE" dirty="0"/>
              <a:t> basale </a:t>
            </a:r>
            <a:r>
              <a:rPr lang="de-DE" dirty="0" err="1"/>
              <a:t>to</a:t>
            </a:r>
            <a:r>
              <a:rPr lang="hu-HU" dirty="0"/>
              <a:t> </a:t>
            </a:r>
            <a:r>
              <a:rPr lang="en-US" dirty="0" err="1"/>
              <a:t>granulosum</a:t>
            </a:r>
            <a:r>
              <a:rPr lang="en-US" dirty="0"/>
              <a:t>, although the signal from</a:t>
            </a:r>
            <a:r>
              <a:rPr lang="hu-HU" dirty="0"/>
              <a:t> </a:t>
            </a:r>
            <a:r>
              <a:rPr lang="en-US" dirty="0"/>
              <a:t>the first layer of stratum </a:t>
            </a:r>
            <a:r>
              <a:rPr lang="en-US" dirty="0" err="1"/>
              <a:t>granulosum</a:t>
            </a:r>
            <a:r>
              <a:rPr lang="en-US" dirty="0"/>
              <a:t> was</a:t>
            </a:r>
            <a:r>
              <a:rPr lang="hu-HU" dirty="0"/>
              <a:t> </a:t>
            </a:r>
            <a:r>
              <a:rPr lang="en-US" dirty="0"/>
              <a:t>fairly weak (a). At higher magnification</a:t>
            </a:r>
            <a:r>
              <a:rPr lang="hu-HU" dirty="0"/>
              <a:t> </a:t>
            </a:r>
            <a:r>
              <a:rPr lang="en-US" dirty="0"/>
              <a:t>(b), in the lateral membranes of granular</a:t>
            </a:r>
          </a:p>
          <a:p>
            <a:pPr>
              <a:defRPr/>
            </a:pPr>
            <a:r>
              <a:rPr lang="en-US" dirty="0"/>
              <a:t>cells in the second layer claudin-1 was</a:t>
            </a:r>
            <a:r>
              <a:rPr lang="hu-HU" dirty="0"/>
              <a:t> </a:t>
            </a:r>
            <a:r>
              <a:rPr lang="en-US" dirty="0" err="1"/>
              <a:t>coconcentrated</a:t>
            </a:r>
            <a:r>
              <a:rPr lang="en-US" dirty="0"/>
              <a:t> as dots together with</a:t>
            </a:r>
            <a:r>
              <a:rPr lang="hu-HU" dirty="0"/>
              <a:t> </a:t>
            </a:r>
            <a:r>
              <a:rPr lang="en-US" dirty="0" err="1"/>
              <a:t>occludin</a:t>
            </a:r>
            <a:r>
              <a:rPr lang="en-US" dirty="0"/>
              <a:t> in the most apical regions</a:t>
            </a:r>
            <a:r>
              <a:rPr lang="hu-HU" dirty="0"/>
              <a:t> </a:t>
            </a:r>
            <a:r>
              <a:rPr lang="en-US" dirty="0"/>
              <a:t>(arrowheads). In thicker oblique sections</a:t>
            </a:r>
          </a:p>
          <a:p>
            <a:pPr>
              <a:defRPr/>
            </a:pPr>
            <a:r>
              <a:rPr lang="en-US" dirty="0"/>
              <a:t>(c), claudin-1 was </a:t>
            </a:r>
            <a:r>
              <a:rPr lang="en-US" dirty="0" err="1"/>
              <a:t>coconcentrated</a:t>
            </a:r>
            <a:r>
              <a:rPr lang="en-US" dirty="0"/>
              <a:t> precisely</a:t>
            </a:r>
            <a:r>
              <a:rPr lang="hu-HU" dirty="0"/>
              <a:t> </a:t>
            </a:r>
            <a:r>
              <a:rPr lang="de-DE" dirty="0" err="1"/>
              <a:t>at</a:t>
            </a:r>
            <a:r>
              <a:rPr lang="de-DE" dirty="0"/>
              <a:t> </a:t>
            </a:r>
            <a:r>
              <a:rPr lang="de-DE" dirty="0" err="1"/>
              <a:t>the</a:t>
            </a:r>
            <a:r>
              <a:rPr lang="de-DE" dirty="0"/>
              <a:t> </a:t>
            </a:r>
            <a:r>
              <a:rPr lang="de-DE" dirty="0" err="1"/>
              <a:t>occludin</a:t>
            </a:r>
            <a:r>
              <a:rPr lang="de-DE" dirty="0"/>
              <a:t>-positive </a:t>
            </a:r>
            <a:r>
              <a:rPr lang="de-DE" dirty="0" err="1"/>
              <a:t>lines</a:t>
            </a:r>
            <a:r>
              <a:rPr lang="hu-HU" dirty="0"/>
              <a:t> </a:t>
            </a:r>
            <a:r>
              <a:rPr lang="en-US" dirty="0"/>
              <a:t>(arrowhead). SC, stratum </a:t>
            </a:r>
            <a:r>
              <a:rPr lang="en-US" dirty="0" err="1"/>
              <a:t>corneum</a:t>
            </a:r>
            <a:r>
              <a:rPr lang="en-US" dirty="0"/>
              <a:t>. The</a:t>
            </a:r>
            <a:r>
              <a:rPr lang="hu-HU" dirty="0"/>
              <a:t> </a:t>
            </a:r>
            <a:r>
              <a:rPr lang="en-US" dirty="0"/>
              <a:t>broken line represents the dermis/</a:t>
            </a:r>
            <a:r>
              <a:rPr lang="nb-NO" dirty="0"/>
              <a:t>epidermis border. Bars, 10 m.</a:t>
            </a:r>
            <a:endParaRPr lang="de-DE" dirty="0"/>
          </a:p>
        </p:txBody>
      </p:sp>
      <p:sp>
        <p:nvSpPr>
          <p:cNvPr id="43011" name="Dia számának helye 3"/>
          <p:cNvSpPr>
            <a:spLocks noGrp="1"/>
          </p:cNvSpPr>
          <p:nvPr>
            <p:ph type="sldNum" sz="quarter" idx="5"/>
          </p:nvPr>
        </p:nvSpPr>
        <p:spPr>
          <a:noFill/>
        </p:spPr>
        <p:txBody>
          <a:bodyPr/>
          <a:lstStyle/>
          <a:p>
            <a:fld id="{B6D61637-39C8-4A8B-8EEE-4583A1991506}" type="slidenum">
              <a:rPr lang="hu-HU" smtClean="0"/>
              <a:pPr/>
              <a:t>21</a:t>
            </a:fld>
            <a:endParaRPr lang="hu-H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a:t>Kárpáti, Bőrgyógyászat,</a:t>
            </a:r>
            <a:r>
              <a:rPr lang="hu-HU" baseline="0" dirty="0"/>
              <a:t> Medicina, 2012</a:t>
            </a:r>
            <a:endParaRPr lang="de-DE" dirty="0"/>
          </a:p>
        </p:txBody>
      </p:sp>
      <p:sp>
        <p:nvSpPr>
          <p:cNvPr id="4" name="Dia számának helye 3"/>
          <p:cNvSpPr>
            <a:spLocks noGrp="1"/>
          </p:cNvSpPr>
          <p:nvPr>
            <p:ph type="sldNum" sz="quarter" idx="10"/>
          </p:nvPr>
        </p:nvSpPr>
        <p:spPr/>
        <p:txBody>
          <a:bodyPr/>
          <a:lstStyle/>
          <a:p>
            <a:pPr>
              <a:defRPr/>
            </a:pPr>
            <a:fld id="{DAD90236-19D4-40A0-B71F-A82C00F12843}" type="slidenum">
              <a:rPr lang="hu-HU" smtClean="0"/>
              <a:pPr>
                <a:defRPr/>
              </a:pPr>
              <a:t>22</a:t>
            </a:fld>
            <a:endParaRPr lang="hu-H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Diakép helye 1"/>
          <p:cNvSpPr>
            <a:spLocks noGrp="1" noRot="1" noChangeAspect="1"/>
          </p:cNvSpPr>
          <p:nvPr>
            <p:ph type="sldImg"/>
          </p:nvPr>
        </p:nvSpPr>
        <p:spPr>
          <a:ln/>
        </p:spPr>
      </p:sp>
      <p:sp>
        <p:nvSpPr>
          <p:cNvPr id="114690" name="Jegyzetek helye 2"/>
          <p:cNvSpPr>
            <a:spLocks noGrp="1"/>
          </p:cNvSpPr>
          <p:nvPr>
            <p:ph type="body" idx="1"/>
          </p:nvPr>
        </p:nvSpPr>
        <p:spPr>
          <a:noFill/>
          <a:ln/>
        </p:spPr>
        <p:txBody>
          <a:bodyPr/>
          <a:lstStyle/>
          <a:p>
            <a:r>
              <a:rPr lang="en-US"/>
              <a:t>Structure of caspase-14 and its expression in the epidermis. (a)</a:t>
            </a:r>
            <a:r>
              <a:rPr lang="hu-HU"/>
              <a:t> </a:t>
            </a:r>
            <a:r>
              <a:rPr lang="en-US"/>
              <a:t>Schematic structure of procaspase-14 as compared to other short-prodomain</a:t>
            </a:r>
            <a:r>
              <a:rPr lang="hu-HU"/>
              <a:t> </a:t>
            </a:r>
            <a:r>
              <a:rPr lang="en-US"/>
              <a:t>caspases (human).125 In general, these caspases have a prodomain ranging</a:t>
            </a:r>
            <a:r>
              <a:rPr lang="hu-HU"/>
              <a:t> </a:t>
            </a:r>
            <a:r>
              <a:rPr lang="en-US"/>
              <a:t>from 23 to 28 amino acids. There is currently no evidence that caspase-14</a:t>
            </a:r>
            <a:r>
              <a:rPr lang="hu-HU"/>
              <a:t> </a:t>
            </a:r>
            <a:r>
              <a:rPr lang="en-US"/>
              <a:t>contains a prodomain. Note that human caspase-14 is not processed at a</a:t>
            </a:r>
            <a:r>
              <a:rPr lang="hu-HU"/>
              <a:t> </a:t>
            </a:r>
            <a:r>
              <a:rPr lang="en-US"/>
              <a:t>canonical Asp residue due to self-processing or cleavage by upstream caspases,</a:t>
            </a:r>
            <a:r>
              <a:rPr lang="hu-HU"/>
              <a:t> </a:t>
            </a:r>
            <a:r>
              <a:rPr lang="en-US"/>
              <a:t>but instead at Ile152.68 (b) Expression of caspase-14 in adult murine epidermis.</a:t>
            </a:r>
            <a:r>
              <a:rPr lang="hu-HU"/>
              <a:t> </a:t>
            </a:r>
            <a:r>
              <a:rPr lang="en-US"/>
              <a:t>Caspase-14 is expressed in all suprabasal layers including the stratum spinosum</a:t>
            </a:r>
            <a:r>
              <a:rPr lang="hu-HU"/>
              <a:t> </a:t>
            </a:r>
            <a:r>
              <a:rPr lang="en-US"/>
              <a:t>(ss), the stratum granulosum (sg) and the stratum corneum (sc)</a:t>
            </a:r>
            <a:r>
              <a:rPr lang="hu-HU"/>
              <a:t>.</a:t>
            </a:r>
            <a:endParaRPr lang="de-DE"/>
          </a:p>
        </p:txBody>
      </p:sp>
      <p:sp>
        <p:nvSpPr>
          <p:cNvPr id="114691" name="Dia számának helye 3"/>
          <p:cNvSpPr>
            <a:spLocks noGrp="1"/>
          </p:cNvSpPr>
          <p:nvPr>
            <p:ph type="sldNum" sz="quarter" idx="5"/>
          </p:nvPr>
        </p:nvSpPr>
        <p:spPr>
          <a:noFill/>
        </p:spPr>
        <p:txBody>
          <a:bodyPr/>
          <a:lstStyle/>
          <a:p>
            <a:fld id="{EC90573E-16CB-4621-B00C-C104D312B5F9}" type="slidenum">
              <a:rPr lang="hu-HU" smtClean="0"/>
              <a:pPr/>
              <a:t>24</a:t>
            </a:fld>
            <a:endParaRPr lang="hu-H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endParaRPr lang="de-DE"/>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88F5B8EB-D282-433B-89AA-C6DB274D79D7}" type="slidenum">
              <a:rPr lang="hu-HU"/>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de-DE"/>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17298A12-C3D6-4CB9-BF96-C5603F8F3596}"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a:t>Mintacím szerkesztése</a:t>
            </a:r>
            <a:endParaRPr lang="de-DE"/>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524B61CD-89BF-4C8F-991B-B02B1F32398A}" type="slidenum">
              <a:rPr lang="hu-HU"/>
              <a:pPr>
                <a:defRPr/>
              </a:pPr>
              <a:t>‹#›</a:t>
            </a:fld>
            <a:endParaRPr lang="hu-H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685800" y="609600"/>
            <a:ext cx="7772400" cy="1143000"/>
          </a:xfrm>
        </p:spPr>
        <p:txBody>
          <a:bodyPr/>
          <a:lstStyle/>
          <a:p>
            <a:r>
              <a:rPr lang="hu-HU"/>
              <a:t>Mintacím szerkesztése</a:t>
            </a:r>
            <a:endParaRPr lang="de-DE"/>
          </a:p>
        </p:txBody>
      </p:sp>
      <p:sp>
        <p:nvSpPr>
          <p:cNvPr id="3" name="Tartalom helye 2"/>
          <p:cNvSpPr>
            <a:spLocks noGrp="1"/>
          </p:cNvSpPr>
          <p:nvPr>
            <p:ph sz="quarter" idx="1"/>
          </p:nvPr>
        </p:nvSpPr>
        <p:spPr>
          <a:xfrm>
            <a:off x="685800" y="1981200"/>
            <a:ext cx="3810000" cy="19812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4" name="Tartalom helye 3"/>
          <p:cNvSpPr>
            <a:spLocks noGrp="1"/>
          </p:cNvSpPr>
          <p:nvPr>
            <p:ph sz="quarter" idx="2"/>
          </p:nvPr>
        </p:nvSpPr>
        <p:spPr>
          <a:xfrm>
            <a:off x="4648200" y="1981200"/>
            <a:ext cx="3810000" cy="19812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5" name="Tartalom helye 4"/>
          <p:cNvSpPr>
            <a:spLocks noGrp="1"/>
          </p:cNvSpPr>
          <p:nvPr>
            <p:ph sz="quarter" idx="3"/>
          </p:nvPr>
        </p:nvSpPr>
        <p:spPr>
          <a:xfrm>
            <a:off x="685800" y="4114800"/>
            <a:ext cx="3810000" cy="19812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6" name="Tartalom helye 5"/>
          <p:cNvSpPr>
            <a:spLocks noGrp="1"/>
          </p:cNvSpPr>
          <p:nvPr>
            <p:ph sz="quarter" idx="4"/>
          </p:nvPr>
        </p:nvSpPr>
        <p:spPr>
          <a:xfrm>
            <a:off x="4648200" y="4114800"/>
            <a:ext cx="3810000" cy="19812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5FEEB3EE-FD2E-4F67-BA41-376B81F20E39}" type="slidenum">
              <a:rPr lang="hu-HU"/>
              <a:pPr>
                <a:defRPr/>
              </a:pPr>
              <a:t>‹#›</a:t>
            </a:fld>
            <a:endParaRPr lang="hu-H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Cím és diagram">
    <p:spTree>
      <p:nvGrpSpPr>
        <p:cNvPr id="1" name=""/>
        <p:cNvGrpSpPr/>
        <p:nvPr/>
      </p:nvGrpSpPr>
      <p:grpSpPr>
        <a:xfrm>
          <a:off x="0" y="0"/>
          <a:ext cx="0" cy="0"/>
          <a:chOff x="0" y="0"/>
          <a:chExt cx="0" cy="0"/>
        </a:xfrm>
      </p:grpSpPr>
      <p:sp>
        <p:nvSpPr>
          <p:cNvPr id="2" name="Cím 1"/>
          <p:cNvSpPr>
            <a:spLocks noGrp="1"/>
          </p:cNvSpPr>
          <p:nvPr>
            <p:ph type="title"/>
          </p:nvPr>
        </p:nvSpPr>
        <p:spPr>
          <a:xfrm>
            <a:off x="685800" y="609600"/>
            <a:ext cx="7772400" cy="1143000"/>
          </a:xfrm>
        </p:spPr>
        <p:txBody>
          <a:bodyPr/>
          <a:lstStyle/>
          <a:p>
            <a:r>
              <a:rPr lang="hu-HU"/>
              <a:t>Mintacím szerkesztése</a:t>
            </a:r>
            <a:endParaRPr lang="de-DE"/>
          </a:p>
        </p:txBody>
      </p:sp>
      <p:sp>
        <p:nvSpPr>
          <p:cNvPr id="3" name="Diagram helye 2"/>
          <p:cNvSpPr>
            <a:spLocks noGrp="1"/>
          </p:cNvSpPr>
          <p:nvPr>
            <p:ph type="chart" idx="1"/>
          </p:nvPr>
        </p:nvSpPr>
        <p:spPr>
          <a:xfrm>
            <a:off x="685800" y="1981200"/>
            <a:ext cx="7772400" cy="4114800"/>
          </a:xfrm>
        </p:spPr>
        <p:txBody>
          <a:bodyPr/>
          <a:lstStyle/>
          <a:p>
            <a:pPr lvl="0"/>
            <a:endParaRPr lang="de-DE" noProof="0"/>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AB346909-6C0F-4D5C-A09D-A3701B5FD4C1}"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de-DE"/>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EDC0C4F6-D4EC-4BA8-8361-7F88E83F9E88}" type="slidenum">
              <a:rPr lang="hu-HU"/>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endParaRPr lang="de-DE"/>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3D6E4826-4106-4184-8E20-163BA8A1E66B}" type="slidenum">
              <a:rPr lang="hu-HU"/>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de-DE"/>
          </a:p>
        </p:txBody>
      </p:sp>
      <p:sp>
        <p:nvSpPr>
          <p:cNvPr id="3" name="Tartalom helye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4" name="Tartalom helye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DD27E541-C26D-41B9-9494-A8E5CA95E907}" type="slidenum">
              <a:rPr lang="hu-HU"/>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endParaRPr lang="de-DE"/>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74863338-6ED8-4898-AD77-E7057BDDF517}" type="slidenum">
              <a:rPr lang="hu-HU"/>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63930F2D-352C-4B23-92BB-9F94EDD91093}"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85656803-EF0C-447B-B660-5B9F49E8D3DD}" type="slidenum">
              <a:rPr lang="hu-HU"/>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endParaRPr lang="de-DE"/>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6EE11A41-28DC-43AD-A4E9-BE5D5F507A77}" type="slidenum">
              <a:rPr lang="hu-HU"/>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endParaRPr lang="de-DE"/>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44A31E04-A8FD-47CB-B291-01FD4E76F9BC}" type="slidenum">
              <a:rPr lang="hu-HU"/>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tile tx="0" ty="0" sx="100000" sy="100000" flip="none" algn="tl"/>
        </a:blip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a:t>Mintacím szerkesztése</a:t>
            </a:r>
          </a:p>
        </p:txBody>
      </p:sp>
      <p:sp>
        <p:nvSpPr>
          <p:cNvPr id="307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a:t>Mintaszöveg szerkesztése </a:t>
            </a:r>
          </a:p>
          <a:p>
            <a:pPr lvl="1"/>
            <a:r>
              <a:rPr lang="hu-HU"/>
              <a:t>Második szint</a:t>
            </a:r>
          </a:p>
          <a:p>
            <a:pPr lvl="2"/>
            <a:r>
              <a:rPr lang="hu-HU"/>
              <a:t>Harmadik szint</a:t>
            </a:r>
          </a:p>
          <a:p>
            <a:pPr lvl="3"/>
            <a:r>
              <a:rPr lang="hu-HU"/>
              <a:t>Negyedik szint</a:t>
            </a:r>
          </a:p>
          <a:p>
            <a:pPr lvl="4"/>
            <a:r>
              <a:rPr lang="hu-HU"/>
              <a:t>Ötödik szint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vl1pPr>
          </a:lstStyle>
          <a:p>
            <a:pPr>
              <a:defRPr/>
            </a:pPr>
            <a:endParaRPr lang="hu-H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vl1pPr>
          </a:lstStyle>
          <a:p>
            <a:pPr>
              <a:defRPr/>
            </a:pPr>
            <a:endParaRPr lang="hu-H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16089224-4EE8-4BFB-9C38-A71C5D20C510}"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wmf"/><Relationship Id="rId7" Type="http://schemas.openxmlformats.org/officeDocument/2006/relationships/image" Target="../media/image15.png"/><Relationship Id="rId12"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22.png"/><Relationship Id="rId5" Type="http://schemas.openxmlformats.org/officeDocument/2006/relationships/image" Target="../media/image18.wmf"/><Relationship Id="rId10" Type="http://schemas.openxmlformats.org/officeDocument/2006/relationships/image" Target="../media/image21.png"/><Relationship Id="rId4" Type="http://schemas.openxmlformats.org/officeDocument/2006/relationships/image" Target="../media/image17.wmf"/><Relationship Id="rId9" Type="http://schemas.openxmlformats.org/officeDocument/2006/relationships/image" Target="../media/image20.wmf"/></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5.w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slideLayout" Target="../slideLayouts/slideLayout7.xml"/><Relationship Id="rId4" Type="http://schemas.openxmlformats.org/officeDocument/2006/relationships/image" Target="../media/image5.wmf"/></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71.png"/><Relationship Id="rId5" Type="http://schemas.openxmlformats.org/officeDocument/2006/relationships/oleObject" Target="../embeddings/oleObject4.bin"/><Relationship Id="rId4" Type="http://schemas.openxmlformats.org/officeDocument/2006/relationships/image" Target="../media/image7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7.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79.jpeg"/><Relationship Id="rId4" Type="http://schemas.openxmlformats.org/officeDocument/2006/relationships/image" Target="../media/image7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82.png"/><Relationship Id="rId4" Type="http://schemas.openxmlformats.org/officeDocument/2006/relationships/oleObject" Target="../embeddings/oleObject7.bin"/></Relationships>
</file>

<file path=ppt/slides/_rels/slide7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wmf"/></Relationships>
</file>

<file path=ppt/slides/_rels/slide90.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0" y="-4314"/>
            <a:ext cx="9143999" cy="6866625"/>
          </a:xfrm>
          <a:prstGeom prst="rect">
            <a:avLst/>
          </a:prstGeom>
        </p:spPr>
      </p:pic>
      <p:sp>
        <p:nvSpPr>
          <p:cNvPr id="16386" name="Text Box 4"/>
          <p:cNvSpPr txBox="1">
            <a:spLocks noChangeArrowheads="1"/>
          </p:cNvSpPr>
          <p:nvPr/>
        </p:nvSpPr>
        <p:spPr bwMode="auto">
          <a:xfrm>
            <a:off x="7161391" y="6047530"/>
            <a:ext cx="1882228" cy="784830"/>
          </a:xfrm>
          <a:prstGeom prst="rect">
            <a:avLst/>
          </a:prstGeom>
          <a:noFill/>
          <a:ln w="9525">
            <a:noFill/>
            <a:miter lim="800000"/>
            <a:headEnd/>
            <a:tailEnd/>
          </a:ln>
        </p:spPr>
        <p:txBody>
          <a:bodyPr wrap="square">
            <a:spAutoFit/>
          </a:bodyPr>
          <a:lstStyle/>
          <a:p>
            <a:pPr algn="ctr">
              <a:spcBef>
                <a:spcPct val="50000"/>
              </a:spcBef>
            </a:pPr>
            <a:r>
              <a:rPr lang="hu-HU" sz="1800" i="1" dirty="0">
                <a:solidFill>
                  <a:schemeClr val="tx1">
                    <a:lumMod val="65000"/>
                    <a:lumOff val="35000"/>
                  </a:schemeClr>
                </a:solidFill>
                <a:latin typeface="Arial" charset="0"/>
              </a:rPr>
              <a:t>Attila Magyar</a:t>
            </a:r>
          </a:p>
          <a:p>
            <a:pPr algn="ctr">
              <a:spcBef>
                <a:spcPct val="50000"/>
              </a:spcBef>
            </a:pPr>
            <a:r>
              <a:rPr lang="hu-HU" sz="1800" i="1" dirty="0">
                <a:solidFill>
                  <a:schemeClr val="tx1">
                    <a:lumMod val="65000"/>
                    <a:lumOff val="35000"/>
                  </a:schemeClr>
                </a:solidFill>
                <a:latin typeface="Arial" charset="0"/>
              </a:rPr>
              <a:t>13.02.2018</a:t>
            </a:r>
          </a:p>
        </p:txBody>
      </p:sp>
      <p:sp>
        <p:nvSpPr>
          <p:cNvPr id="16388" name="Rectangle 2"/>
          <p:cNvSpPr>
            <a:spLocks noGrp="1" noChangeArrowheads="1"/>
          </p:cNvSpPr>
          <p:nvPr>
            <p:ph type="ctrTitle"/>
          </p:nvPr>
        </p:nvSpPr>
        <p:spPr>
          <a:xfrm>
            <a:off x="0" y="5596212"/>
            <a:ext cx="5724128" cy="857124"/>
          </a:xfrm>
        </p:spPr>
        <p:txBody>
          <a:bodyPr/>
          <a:lstStyle/>
          <a:p>
            <a:pPr marL="838200" indent="-838200"/>
            <a:r>
              <a:rPr lang="hu-HU" sz="2800" dirty="0" err="1">
                <a:solidFill>
                  <a:schemeClr val="tx1"/>
                </a:solidFill>
                <a:latin typeface="Comic Sans MS" pitchFamily="66" charset="0"/>
              </a:rPr>
              <a:t>Entwicklung</a:t>
            </a:r>
            <a:r>
              <a:rPr lang="hu-HU" sz="2800" dirty="0">
                <a:solidFill>
                  <a:schemeClr val="tx1"/>
                </a:solidFill>
                <a:latin typeface="Comic Sans MS" pitchFamily="66" charset="0"/>
              </a:rPr>
              <a:t> der </a:t>
            </a:r>
            <a:r>
              <a:rPr lang="hu-HU" sz="2800" dirty="0" err="1">
                <a:solidFill>
                  <a:schemeClr val="tx1"/>
                </a:solidFill>
                <a:latin typeface="Comic Sans MS" pitchFamily="66" charset="0"/>
              </a:rPr>
              <a:t>Haut</a:t>
            </a:r>
            <a:r>
              <a:rPr lang="hu-HU" sz="2800" dirty="0">
                <a:solidFill>
                  <a:schemeClr val="tx1"/>
                </a:solidFill>
                <a:latin typeface="Comic Sans MS" pitchFamily="66" charset="0"/>
              </a:rPr>
              <a:t> und </a:t>
            </a:r>
            <a:br>
              <a:rPr lang="hu-HU" sz="2800" dirty="0">
                <a:solidFill>
                  <a:schemeClr val="tx1"/>
                </a:solidFill>
                <a:latin typeface="Comic Sans MS" pitchFamily="66" charset="0"/>
              </a:rPr>
            </a:br>
            <a:r>
              <a:rPr lang="hu-HU" sz="2800" dirty="0" err="1">
                <a:solidFill>
                  <a:schemeClr val="tx1"/>
                </a:solidFill>
                <a:latin typeface="Comic Sans MS" pitchFamily="66" charset="0"/>
              </a:rPr>
              <a:t>Hautanhangsgebilde</a:t>
            </a:r>
            <a:endParaRPr lang="de-DE" sz="2800" dirty="0">
              <a:solidFill>
                <a:schemeClr val="tx1"/>
              </a:solidFill>
              <a:latin typeface="Comic Sans MS"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3"/>
          <p:cNvSpPr>
            <a:spLocks noChangeArrowheads="1"/>
          </p:cNvSpPr>
          <p:nvPr/>
        </p:nvSpPr>
        <p:spPr bwMode="auto">
          <a:xfrm>
            <a:off x="6843713" y="6583363"/>
            <a:ext cx="2300287" cy="274637"/>
          </a:xfrm>
          <a:prstGeom prst="rect">
            <a:avLst/>
          </a:prstGeom>
          <a:noFill/>
          <a:ln w="9525">
            <a:noFill/>
            <a:miter lim="800000"/>
            <a:headEnd/>
            <a:tailEnd/>
          </a:ln>
        </p:spPr>
        <p:txBody>
          <a:bodyPr wrap="none">
            <a:spAutoFit/>
          </a:bodyPr>
          <a:lstStyle/>
          <a:p>
            <a:pPr eaLnBrk="0" hangingPunct="0"/>
            <a:r>
              <a:rPr lang="hu-HU" sz="1200" b="1"/>
              <a:t>Madison J Invest Dermatol 2003</a:t>
            </a:r>
          </a:p>
        </p:txBody>
      </p:sp>
      <p:sp>
        <p:nvSpPr>
          <p:cNvPr id="24578" name="Text Box 6"/>
          <p:cNvSpPr txBox="1">
            <a:spLocks noChangeArrowheads="1"/>
          </p:cNvSpPr>
          <p:nvPr/>
        </p:nvSpPr>
        <p:spPr bwMode="auto">
          <a:xfrm>
            <a:off x="5003800" y="5373688"/>
            <a:ext cx="3889375" cy="1006475"/>
          </a:xfrm>
          <a:prstGeom prst="rect">
            <a:avLst/>
          </a:prstGeom>
          <a:noFill/>
          <a:ln w="9525">
            <a:noFill/>
            <a:miter lim="800000"/>
            <a:headEnd/>
            <a:tailEnd/>
          </a:ln>
        </p:spPr>
        <p:txBody>
          <a:bodyPr>
            <a:spAutoFit/>
          </a:bodyPr>
          <a:lstStyle/>
          <a:p>
            <a:pPr eaLnBrk="0" hangingPunct="0">
              <a:spcBef>
                <a:spcPct val="50000"/>
              </a:spcBef>
            </a:pPr>
            <a:r>
              <a:rPr lang="hu-HU" sz="2000">
                <a:latin typeface="Arial" charset="0"/>
              </a:rPr>
              <a:t>Lamellenkörper (leerer Pfeil); Interzellulärraum (</a:t>
            </a:r>
            <a:r>
              <a:rPr lang="hu-HU" sz="2000" b="1">
                <a:latin typeface="Arial" charset="0"/>
              </a:rPr>
              <a:t>ICS</a:t>
            </a:r>
            <a:r>
              <a:rPr lang="hu-HU" sz="2000">
                <a:latin typeface="Arial" charset="0"/>
              </a:rPr>
              <a:t>); </a:t>
            </a:r>
            <a:r>
              <a:rPr lang="hu-HU" sz="2000" b="1">
                <a:latin typeface="Arial" charset="0"/>
              </a:rPr>
              <a:t>G</a:t>
            </a:r>
            <a:r>
              <a:rPr lang="hu-HU" sz="2000">
                <a:latin typeface="Arial" charset="0"/>
              </a:rPr>
              <a:t>: Str. granulosum-Zelle</a:t>
            </a:r>
          </a:p>
        </p:txBody>
      </p:sp>
      <p:pic>
        <p:nvPicPr>
          <p:cNvPr id="24579" name="Picture 1"/>
          <p:cNvPicPr>
            <a:picLocks noChangeAspect="1" noChangeArrowheads="1"/>
          </p:cNvPicPr>
          <p:nvPr/>
        </p:nvPicPr>
        <p:blipFill>
          <a:blip r:embed="rId3" cstate="print"/>
          <a:srcRect/>
          <a:stretch>
            <a:fillRect/>
          </a:stretch>
        </p:blipFill>
        <p:spPr bwMode="auto">
          <a:xfrm>
            <a:off x="3635375" y="0"/>
            <a:ext cx="5508625" cy="5380038"/>
          </a:xfrm>
          <a:prstGeom prst="rect">
            <a:avLst/>
          </a:prstGeom>
          <a:noFill/>
          <a:ln w="9525">
            <a:noFill/>
            <a:miter lim="800000"/>
            <a:headEnd/>
            <a:tailEnd/>
          </a:ln>
        </p:spPr>
      </p:pic>
      <p:pic>
        <p:nvPicPr>
          <p:cNvPr id="24580" name="Picture 2"/>
          <p:cNvPicPr>
            <a:picLocks noChangeAspect="1" noChangeArrowheads="1"/>
          </p:cNvPicPr>
          <p:nvPr/>
        </p:nvPicPr>
        <p:blipFill>
          <a:blip r:embed="rId4" cstate="print"/>
          <a:srcRect/>
          <a:stretch>
            <a:fillRect/>
          </a:stretch>
        </p:blipFill>
        <p:spPr bwMode="auto">
          <a:xfrm>
            <a:off x="0" y="0"/>
            <a:ext cx="3587750" cy="6858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6"/>
          <p:cNvSpPr txBox="1">
            <a:spLocks noChangeArrowheads="1"/>
          </p:cNvSpPr>
          <p:nvPr/>
        </p:nvSpPr>
        <p:spPr bwMode="auto">
          <a:xfrm>
            <a:off x="5724525" y="6237288"/>
            <a:ext cx="3240088" cy="457200"/>
          </a:xfrm>
          <a:prstGeom prst="rect">
            <a:avLst/>
          </a:prstGeom>
          <a:noFill/>
          <a:ln w="9525">
            <a:noFill/>
            <a:miter lim="800000"/>
            <a:headEnd/>
            <a:tailEnd/>
          </a:ln>
        </p:spPr>
        <p:txBody>
          <a:bodyPr>
            <a:spAutoFit/>
          </a:bodyPr>
          <a:lstStyle/>
          <a:p>
            <a:pPr eaLnBrk="0" hangingPunct="0">
              <a:spcBef>
                <a:spcPct val="50000"/>
              </a:spcBef>
            </a:pPr>
            <a:r>
              <a:rPr lang="hu-HU" sz="1200"/>
              <a:t>Matoltsy, Biology of the integuments 2 Vertebrates, Springer, 1986</a:t>
            </a:r>
          </a:p>
        </p:txBody>
      </p:sp>
      <p:sp>
        <p:nvSpPr>
          <p:cNvPr id="26626" name="Szövegdoboz 5"/>
          <p:cNvSpPr txBox="1">
            <a:spLocks noChangeArrowheads="1"/>
          </p:cNvSpPr>
          <p:nvPr/>
        </p:nvSpPr>
        <p:spPr bwMode="auto">
          <a:xfrm>
            <a:off x="6516688" y="188913"/>
            <a:ext cx="2447925" cy="3692525"/>
          </a:xfrm>
          <a:prstGeom prst="rect">
            <a:avLst/>
          </a:prstGeom>
          <a:noFill/>
          <a:ln w="9525">
            <a:noFill/>
            <a:miter lim="800000"/>
            <a:headEnd/>
            <a:tailEnd/>
          </a:ln>
        </p:spPr>
        <p:txBody>
          <a:bodyPr>
            <a:spAutoFit/>
          </a:bodyPr>
          <a:lstStyle/>
          <a:p>
            <a:pPr eaLnBrk="0" hangingPunct="0"/>
            <a:r>
              <a:rPr lang="hu-HU" sz="1800"/>
              <a:t>An dieser Abbildung steht MCG für Lamellenkörper</a:t>
            </a:r>
          </a:p>
          <a:p>
            <a:pPr eaLnBrk="0" hangingPunct="0"/>
            <a:endParaRPr lang="hu-HU" sz="1800"/>
          </a:p>
          <a:p>
            <a:pPr eaLnBrk="0" hangingPunct="0"/>
            <a:r>
              <a:rPr lang="hu-HU" sz="1800"/>
              <a:t>Menschliche Haut</a:t>
            </a:r>
          </a:p>
          <a:p>
            <a:pPr eaLnBrk="0" hangingPunct="0"/>
            <a:endParaRPr lang="hu-HU" sz="1800"/>
          </a:p>
          <a:p>
            <a:pPr eaLnBrk="0" hangingPunct="0"/>
            <a:r>
              <a:rPr lang="hu-HU" sz="1800"/>
              <a:t>a: verschiedene LK</a:t>
            </a:r>
          </a:p>
          <a:p>
            <a:pPr eaLnBrk="0" hangingPunct="0"/>
            <a:r>
              <a:rPr lang="hu-HU" sz="1800"/>
              <a:t>c: entleerung des LKs in den ICS</a:t>
            </a:r>
          </a:p>
          <a:p>
            <a:pPr eaLnBrk="0" hangingPunct="0"/>
            <a:r>
              <a:rPr lang="hu-HU" sz="1800"/>
              <a:t>d: verlängerte Doppellamellen im ICS (bileaflets, BL)</a:t>
            </a:r>
          </a:p>
          <a:p>
            <a:pPr eaLnBrk="0" hangingPunct="0"/>
            <a:endParaRPr lang="de-DE" sz="1800"/>
          </a:p>
        </p:txBody>
      </p:sp>
      <p:pic>
        <p:nvPicPr>
          <p:cNvPr id="26627" name="Picture 1"/>
          <p:cNvPicPr>
            <a:picLocks noChangeAspect="1" noChangeArrowheads="1"/>
          </p:cNvPicPr>
          <p:nvPr/>
        </p:nvPicPr>
        <p:blipFill>
          <a:blip r:embed="rId3" cstate="print"/>
          <a:srcRect/>
          <a:stretch>
            <a:fillRect/>
          </a:stretch>
        </p:blipFill>
        <p:spPr bwMode="auto">
          <a:xfrm>
            <a:off x="0" y="0"/>
            <a:ext cx="5703888" cy="6858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p:cNvPicPr>
            <a:picLocks noChangeAspect="1" noChangeArrowheads="1"/>
          </p:cNvPicPr>
          <p:nvPr/>
        </p:nvPicPr>
        <p:blipFill>
          <a:blip r:embed="rId2" cstate="print"/>
          <a:srcRect/>
          <a:stretch>
            <a:fillRect/>
          </a:stretch>
        </p:blipFill>
        <p:spPr bwMode="auto">
          <a:xfrm>
            <a:off x="109538" y="1581150"/>
            <a:ext cx="8924925" cy="3695700"/>
          </a:xfrm>
          <a:prstGeom prst="rect">
            <a:avLst/>
          </a:prstGeom>
          <a:noFill/>
          <a:ln w="9525">
            <a:noFill/>
            <a:miter lim="800000"/>
            <a:headEnd/>
            <a:tailEnd/>
          </a:ln>
        </p:spPr>
      </p:pic>
      <p:sp>
        <p:nvSpPr>
          <p:cNvPr id="2" name="Szövegdoboz 1"/>
          <p:cNvSpPr txBox="1"/>
          <p:nvPr/>
        </p:nvSpPr>
        <p:spPr>
          <a:xfrm>
            <a:off x="683568" y="332656"/>
            <a:ext cx="7272808" cy="1200329"/>
          </a:xfrm>
          <a:prstGeom prst="rect">
            <a:avLst/>
          </a:prstGeom>
          <a:noFill/>
        </p:spPr>
        <p:txBody>
          <a:bodyPr wrap="square" rtlCol="0">
            <a:spAutoFit/>
          </a:bodyPr>
          <a:lstStyle/>
          <a:p>
            <a:r>
              <a:rPr lang="hu-HU" dirty="0" err="1"/>
              <a:t>Lipidhülle</a:t>
            </a:r>
            <a:r>
              <a:rPr lang="hu-HU" dirty="0"/>
              <a:t> (</a:t>
            </a:r>
            <a:r>
              <a:rPr lang="hu-HU" dirty="0" err="1"/>
              <a:t>lipid</a:t>
            </a:r>
            <a:r>
              <a:rPr lang="hu-HU" dirty="0"/>
              <a:t> </a:t>
            </a:r>
            <a:r>
              <a:rPr lang="hu-HU" dirty="0" err="1"/>
              <a:t>envelop</a:t>
            </a:r>
            <a:r>
              <a:rPr lang="hu-HU" dirty="0"/>
              <a:t>), </a:t>
            </a:r>
            <a:r>
              <a:rPr lang="hu-HU" dirty="0" err="1"/>
              <a:t>zwischen</a:t>
            </a:r>
            <a:r>
              <a:rPr lang="hu-HU" dirty="0"/>
              <a:t> </a:t>
            </a:r>
            <a:r>
              <a:rPr lang="hu-HU" dirty="0" err="1"/>
              <a:t>einer</a:t>
            </a:r>
            <a:r>
              <a:rPr lang="hu-HU" dirty="0"/>
              <a:t> </a:t>
            </a:r>
            <a:r>
              <a:rPr lang="hu-HU" dirty="0" err="1"/>
              <a:t>Hornhautschuppe</a:t>
            </a:r>
            <a:r>
              <a:rPr lang="hu-HU" dirty="0"/>
              <a:t> (H) und </a:t>
            </a:r>
            <a:r>
              <a:rPr lang="hu-HU" dirty="0" err="1"/>
              <a:t>einer</a:t>
            </a:r>
            <a:r>
              <a:rPr lang="hu-HU" dirty="0"/>
              <a:t> </a:t>
            </a:r>
            <a:r>
              <a:rPr lang="hu-HU" dirty="0" err="1"/>
              <a:t>Granulosumzelle</a:t>
            </a:r>
            <a:r>
              <a:rPr lang="hu-HU" dirty="0"/>
              <a:t> (G); </a:t>
            </a:r>
            <a:r>
              <a:rPr lang="hu-HU" dirty="0" err="1"/>
              <a:t>Desmosom</a:t>
            </a:r>
            <a:r>
              <a:rPr lang="hu-HU" dirty="0"/>
              <a:t> (D)</a:t>
            </a:r>
            <a:endParaRPr lang="de-DE"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0"/>
            <a:ext cx="6340475" cy="3251200"/>
          </a:xfrm>
          <a:prstGeom prst="rect">
            <a:avLst/>
          </a:prstGeom>
          <a:noFill/>
          <a:ln w="9525">
            <a:noFill/>
            <a:miter lim="800000"/>
            <a:headEnd/>
            <a:tailEnd/>
          </a:ln>
        </p:spPr>
      </p:pic>
      <p:sp>
        <p:nvSpPr>
          <p:cNvPr id="1028" name="Text Box 8"/>
          <p:cNvSpPr txBox="1">
            <a:spLocks noChangeArrowheads="1"/>
          </p:cNvSpPr>
          <p:nvPr/>
        </p:nvSpPr>
        <p:spPr bwMode="auto">
          <a:xfrm>
            <a:off x="5724525" y="6237288"/>
            <a:ext cx="3240088" cy="457200"/>
          </a:xfrm>
          <a:prstGeom prst="rect">
            <a:avLst/>
          </a:prstGeom>
          <a:noFill/>
          <a:ln w="9525">
            <a:noFill/>
            <a:miter lim="800000"/>
            <a:headEnd/>
            <a:tailEnd/>
          </a:ln>
        </p:spPr>
        <p:txBody>
          <a:bodyPr>
            <a:spAutoFit/>
          </a:bodyPr>
          <a:lstStyle/>
          <a:p>
            <a:pPr eaLnBrk="0" hangingPunct="0">
              <a:spcBef>
                <a:spcPct val="50000"/>
              </a:spcBef>
            </a:pPr>
            <a:r>
              <a:rPr lang="hu-HU" sz="1200"/>
              <a:t>Biology of the integuments 2 Vertebrates, Springer, 1986</a:t>
            </a:r>
          </a:p>
        </p:txBody>
      </p:sp>
      <p:sp>
        <p:nvSpPr>
          <p:cNvPr id="1029" name="Rectangle 11"/>
          <p:cNvSpPr>
            <a:spLocks noChangeArrowheads="1"/>
          </p:cNvSpPr>
          <p:nvPr/>
        </p:nvSpPr>
        <p:spPr bwMode="auto">
          <a:xfrm>
            <a:off x="0" y="0"/>
            <a:ext cx="2300288" cy="274638"/>
          </a:xfrm>
          <a:prstGeom prst="rect">
            <a:avLst/>
          </a:prstGeom>
          <a:noFill/>
          <a:ln w="9525">
            <a:noFill/>
            <a:miter lim="800000"/>
            <a:headEnd/>
            <a:tailEnd/>
          </a:ln>
        </p:spPr>
        <p:txBody>
          <a:bodyPr wrap="none">
            <a:spAutoFit/>
          </a:bodyPr>
          <a:lstStyle/>
          <a:p>
            <a:pPr eaLnBrk="0" hangingPunct="0"/>
            <a:r>
              <a:rPr lang="hu-HU" sz="1200" b="1"/>
              <a:t>Madison J Invest Dermatol 2003</a:t>
            </a:r>
          </a:p>
        </p:txBody>
      </p:sp>
      <p:pic>
        <p:nvPicPr>
          <p:cNvPr id="1030" name="Picture 13"/>
          <p:cNvPicPr>
            <a:picLocks noChangeAspect="1" noChangeArrowheads="1"/>
          </p:cNvPicPr>
          <p:nvPr/>
        </p:nvPicPr>
        <p:blipFill>
          <a:blip r:embed="rId4" cstate="print"/>
          <a:srcRect/>
          <a:stretch>
            <a:fillRect/>
          </a:stretch>
        </p:blipFill>
        <p:spPr bwMode="auto">
          <a:xfrm>
            <a:off x="899592" y="3925798"/>
            <a:ext cx="3779837" cy="2527300"/>
          </a:xfrm>
          <a:prstGeom prst="rect">
            <a:avLst/>
          </a:prstGeom>
          <a:noFill/>
          <a:ln w="9525">
            <a:noFill/>
            <a:miter lim="800000"/>
            <a:headEnd/>
            <a:tailEnd/>
          </a:ln>
        </p:spPr>
      </p:pic>
      <p:sp>
        <p:nvSpPr>
          <p:cNvPr id="2" name="Téglalap 1"/>
          <p:cNvSpPr/>
          <p:nvPr/>
        </p:nvSpPr>
        <p:spPr>
          <a:xfrm>
            <a:off x="6660231" y="284621"/>
            <a:ext cx="2879849" cy="1938992"/>
          </a:xfrm>
          <a:prstGeom prst="rect">
            <a:avLst/>
          </a:prstGeom>
        </p:spPr>
        <p:txBody>
          <a:bodyPr wrap="square">
            <a:spAutoFit/>
          </a:bodyPr>
          <a:lstStyle/>
          <a:p>
            <a:r>
              <a:rPr lang="hu-HU" dirty="0" err="1"/>
              <a:t>Lipidhülle</a:t>
            </a:r>
            <a:r>
              <a:rPr lang="hu-HU" dirty="0"/>
              <a:t> (</a:t>
            </a:r>
            <a:r>
              <a:rPr lang="hu-HU" dirty="0" err="1"/>
              <a:t>lipid</a:t>
            </a:r>
            <a:r>
              <a:rPr lang="hu-HU" dirty="0"/>
              <a:t> </a:t>
            </a:r>
            <a:r>
              <a:rPr lang="hu-HU" dirty="0" err="1"/>
              <a:t>envelop</a:t>
            </a:r>
            <a:r>
              <a:rPr lang="hu-HU" dirty="0"/>
              <a:t>, ICS), </a:t>
            </a:r>
            <a:r>
              <a:rPr lang="hu-HU" dirty="0" err="1"/>
              <a:t>zwischen</a:t>
            </a:r>
            <a:r>
              <a:rPr lang="hu-HU" dirty="0"/>
              <a:t> </a:t>
            </a:r>
            <a:r>
              <a:rPr lang="hu-HU" dirty="0" err="1"/>
              <a:t>Hornhautschuppen</a:t>
            </a:r>
            <a:r>
              <a:rPr lang="hu-HU" dirty="0"/>
              <a:t> (K) </a:t>
            </a:r>
            <a:endParaRPr lang="de-DE"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2" cstate="print"/>
          <a:srcRect/>
          <a:stretch>
            <a:fillRect/>
          </a:stretch>
        </p:blipFill>
        <p:spPr bwMode="auto">
          <a:xfrm>
            <a:off x="1495425" y="2020888"/>
            <a:ext cx="6153150" cy="4648200"/>
          </a:xfrm>
          <a:prstGeom prst="rect">
            <a:avLst/>
          </a:prstGeom>
          <a:noFill/>
          <a:ln w="9525">
            <a:noFill/>
            <a:miter lim="800000"/>
            <a:headEnd/>
            <a:tailEnd/>
          </a:ln>
        </p:spPr>
      </p:pic>
      <p:sp>
        <p:nvSpPr>
          <p:cNvPr id="32770" name="Rectangle 11"/>
          <p:cNvSpPr>
            <a:spLocks noChangeArrowheads="1"/>
          </p:cNvSpPr>
          <p:nvPr/>
        </p:nvSpPr>
        <p:spPr bwMode="auto">
          <a:xfrm>
            <a:off x="6843713" y="0"/>
            <a:ext cx="2300287" cy="274638"/>
          </a:xfrm>
          <a:prstGeom prst="rect">
            <a:avLst/>
          </a:prstGeom>
          <a:noFill/>
          <a:ln w="9525">
            <a:noFill/>
            <a:miter lim="800000"/>
            <a:headEnd/>
            <a:tailEnd/>
          </a:ln>
        </p:spPr>
        <p:txBody>
          <a:bodyPr wrap="none">
            <a:spAutoFit/>
          </a:bodyPr>
          <a:lstStyle/>
          <a:p>
            <a:pPr eaLnBrk="0" hangingPunct="0"/>
            <a:r>
              <a:rPr lang="hu-HU" sz="1200" b="1"/>
              <a:t>Madison J Invest Dermatol 2003</a:t>
            </a:r>
          </a:p>
        </p:txBody>
      </p:sp>
      <p:sp>
        <p:nvSpPr>
          <p:cNvPr id="32771" name="Text Box 6"/>
          <p:cNvSpPr txBox="1">
            <a:spLocks noChangeArrowheads="1"/>
          </p:cNvSpPr>
          <p:nvPr/>
        </p:nvSpPr>
        <p:spPr bwMode="auto">
          <a:xfrm>
            <a:off x="6843713" y="1124744"/>
            <a:ext cx="2120900" cy="830997"/>
          </a:xfrm>
          <a:prstGeom prst="rect">
            <a:avLst/>
          </a:prstGeom>
          <a:noFill/>
          <a:ln w="9525">
            <a:noFill/>
            <a:miter lim="800000"/>
            <a:headEnd/>
            <a:tailEnd/>
          </a:ln>
        </p:spPr>
        <p:txBody>
          <a:bodyPr wrap="square">
            <a:spAutoFit/>
          </a:bodyPr>
          <a:lstStyle/>
          <a:p>
            <a:pPr eaLnBrk="0" hangingPunct="0">
              <a:spcBef>
                <a:spcPct val="50000"/>
              </a:spcBef>
            </a:pPr>
            <a:r>
              <a:rPr lang="hu-HU" sz="1600" dirty="0" err="1">
                <a:latin typeface="Arial" charset="0"/>
              </a:rPr>
              <a:t>Verhornte</a:t>
            </a:r>
            <a:r>
              <a:rPr lang="hu-HU" sz="1600" dirty="0">
                <a:latin typeface="Arial" charset="0"/>
              </a:rPr>
              <a:t> </a:t>
            </a:r>
            <a:r>
              <a:rPr lang="hu-HU" sz="1600" dirty="0" err="1">
                <a:latin typeface="Arial" charset="0"/>
              </a:rPr>
              <a:t>Hülle</a:t>
            </a:r>
            <a:r>
              <a:rPr lang="hu-HU" sz="1600" dirty="0">
                <a:latin typeface="Arial" charset="0"/>
              </a:rPr>
              <a:t>: </a:t>
            </a:r>
            <a:r>
              <a:rPr lang="hu-HU" sz="1600" dirty="0" err="1">
                <a:latin typeface="Arial" charset="0"/>
              </a:rPr>
              <a:t>cornified</a:t>
            </a:r>
            <a:r>
              <a:rPr lang="hu-HU" sz="1600" dirty="0">
                <a:latin typeface="Arial" charset="0"/>
              </a:rPr>
              <a:t> </a:t>
            </a:r>
            <a:r>
              <a:rPr lang="hu-HU" sz="1600" dirty="0" err="1">
                <a:latin typeface="Arial" charset="0"/>
              </a:rPr>
              <a:t>envelop</a:t>
            </a:r>
            <a:r>
              <a:rPr lang="hu-HU" sz="1600" dirty="0">
                <a:latin typeface="Arial" charset="0"/>
              </a:rPr>
              <a:t> der </a:t>
            </a:r>
            <a:r>
              <a:rPr lang="hu-HU" sz="1600" dirty="0" err="1">
                <a:latin typeface="Arial" charset="0"/>
              </a:rPr>
              <a:t>Str</a:t>
            </a:r>
            <a:r>
              <a:rPr lang="hu-HU" sz="1600" dirty="0">
                <a:latin typeface="Arial" charset="0"/>
              </a:rPr>
              <a:t>. </a:t>
            </a:r>
            <a:r>
              <a:rPr lang="hu-HU" sz="1600" dirty="0" err="1">
                <a:latin typeface="Arial" charset="0"/>
              </a:rPr>
              <a:t>corneum</a:t>
            </a:r>
            <a:r>
              <a:rPr lang="hu-HU" sz="1600" dirty="0">
                <a:latin typeface="Arial" charset="0"/>
              </a:rPr>
              <a:t> </a:t>
            </a:r>
            <a:r>
              <a:rPr lang="hu-HU" sz="1600" dirty="0" err="1">
                <a:latin typeface="Arial" charset="0"/>
              </a:rPr>
              <a:t>Zelle</a:t>
            </a:r>
            <a:endParaRPr lang="hu-HU" sz="1600" dirty="0">
              <a:latin typeface="Arial" charset="0"/>
            </a:endParaRPr>
          </a:p>
        </p:txBody>
      </p:sp>
      <p:grpSp>
        <p:nvGrpSpPr>
          <p:cNvPr id="32772" name="Group 9"/>
          <p:cNvGrpSpPr>
            <a:grpSpLocks/>
          </p:cNvGrpSpPr>
          <p:nvPr/>
        </p:nvGrpSpPr>
        <p:grpSpPr bwMode="auto">
          <a:xfrm>
            <a:off x="328612" y="1371600"/>
            <a:ext cx="1866900" cy="1984375"/>
            <a:chOff x="207" y="320"/>
            <a:chExt cx="1176" cy="1250"/>
          </a:xfrm>
        </p:grpSpPr>
        <p:sp>
          <p:nvSpPr>
            <p:cNvPr id="32775" name="Text Box 5"/>
            <p:cNvSpPr txBox="1">
              <a:spLocks noChangeArrowheads="1"/>
            </p:cNvSpPr>
            <p:nvPr/>
          </p:nvSpPr>
          <p:spPr bwMode="auto">
            <a:xfrm>
              <a:off x="207" y="320"/>
              <a:ext cx="1134" cy="368"/>
            </a:xfrm>
            <a:prstGeom prst="rect">
              <a:avLst/>
            </a:prstGeom>
            <a:noFill/>
            <a:ln w="9525">
              <a:noFill/>
              <a:miter lim="800000"/>
              <a:headEnd/>
              <a:tailEnd/>
            </a:ln>
          </p:spPr>
          <p:txBody>
            <a:bodyPr wrap="square">
              <a:spAutoFit/>
            </a:bodyPr>
            <a:lstStyle/>
            <a:p>
              <a:pPr eaLnBrk="0" hangingPunct="0">
                <a:spcBef>
                  <a:spcPct val="50000"/>
                </a:spcBef>
              </a:pPr>
              <a:r>
                <a:rPr lang="hu-HU" sz="1600" dirty="0" err="1">
                  <a:latin typeface="Arial" charset="0"/>
                </a:rPr>
                <a:t>zwei</a:t>
              </a:r>
              <a:r>
                <a:rPr lang="hu-HU" sz="1600" dirty="0">
                  <a:latin typeface="Arial" charset="0"/>
                </a:rPr>
                <a:t> </a:t>
              </a:r>
              <a:r>
                <a:rPr lang="hu-HU" sz="1600" dirty="0" err="1">
                  <a:latin typeface="Arial" charset="0"/>
                </a:rPr>
                <a:t>Horschuppen</a:t>
              </a:r>
              <a:endParaRPr lang="hu-HU" sz="1600" dirty="0">
                <a:latin typeface="Arial" charset="0"/>
              </a:endParaRPr>
            </a:p>
          </p:txBody>
        </p:sp>
        <p:sp>
          <p:nvSpPr>
            <p:cNvPr id="32776" name="Line 7"/>
            <p:cNvSpPr>
              <a:spLocks noChangeShapeType="1"/>
            </p:cNvSpPr>
            <p:nvPr/>
          </p:nvSpPr>
          <p:spPr bwMode="auto">
            <a:xfrm>
              <a:off x="884" y="754"/>
              <a:ext cx="499" cy="272"/>
            </a:xfrm>
            <a:prstGeom prst="line">
              <a:avLst/>
            </a:prstGeom>
            <a:noFill/>
            <a:ln w="9525">
              <a:solidFill>
                <a:schemeClr val="tx1"/>
              </a:solidFill>
              <a:round/>
              <a:headEnd/>
              <a:tailEnd type="triangle" w="med" len="med"/>
            </a:ln>
          </p:spPr>
          <p:txBody>
            <a:bodyPr/>
            <a:lstStyle/>
            <a:p>
              <a:endParaRPr lang="hu-HU"/>
            </a:p>
          </p:txBody>
        </p:sp>
        <p:sp>
          <p:nvSpPr>
            <p:cNvPr id="32777" name="Line 8"/>
            <p:cNvSpPr>
              <a:spLocks noChangeShapeType="1"/>
            </p:cNvSpPr>
            <p:nvPr/>
          </p:nvSpPr>
          <p:spPr bwMode="auto">
            <a:xfrm>
              <a:off x="884" y="754"/>
              <a:ext cx="499" cy="816"/>
            </a:xfrm>
            <a:prstGeom prst="line">
              <a:avLst/>
            </a:prstGeom>
            <a:noFill/>
            <a:ln w="9525">
              <a:solidFill>
                <a:schemeClr val="tx1"/>
              </a:solidFill>
              <a:round/>
              <a:headEnd/>
              <a:tailEnd type="triangle" w="med" len="med"/>
            </a:ln>
          </p:spPr>
          <p:txBody>
            <a:bodyPr/>
            <a:lstStyle/>
            <a:p>
              <a:endParaRPr lang="hu-HU"/>
            </a:p>
          </p:txBody>
        </p:sp>
      </p:grpSp>
      <p:sp>
        <p:nvSpPr>
          <p:cNvPr id="32773" name="Line 10"/>
          <p:cNvSpPr>
            <a:spLocks noChangeShapeType="1"/>
          </p:cNvSpPr>
          <p:nvPr/>
        </p:nvSpPr>
        <p:spPr bwMode="auto">
          <a:xfrm flipH="1">
            <a:off x="7019925" y="1989138"/>
            <a:ext cx="431800" cy="792162"/>
          </a:xfrm>
          <a:prstGeom prst="line">
            <a:avLst/>
          </a:prstGeom>
          <a:noFill/>
          <a:ln w="9525">
            <a:solidFill>
              <a:schemeClr val="tx1"/>
            </a:solidFill>
            <a:round/>
            <a:headEnd/>
            <a:tailEnd type="triangle" w="med" len="med"/>
          </a:ln>
        </p:spPr>
        <p:txBody>
          <a:bodyPr/>
          <a:lstStyle/>
          <a:p>
            <a:endParaRPr lang="hu-HU"/>
          </a:p>
        </p:txBody>
      </p:sp>
      <p:sp>
        <p:nvSpPr>
          <p:cNvPr id="32774" name="Line 11"/>
          <p:cNvSpPr>
            <a:spLocks noChangeShapeType="1"/>
          </p:cNvSpPr>
          <p:nvPr/>
        </p:nvSpPr>
        <p:spPr bwMode="auto">
          <a:xfrm flipH="1">
            <a:off x="7164388" y="1989138"/>
            <a:ext cx="287337" cy="1008062"/>
          </a:xfrm>
          <a:prstGeom prst="line">
            <a:avLst/>
          </a:prstGeom>
          <a:noFill/>
          <a:ln w="9525">
            <a:solidFill>
              <a:schemeClr val="tx1"/>
            </a:solidFill>
            <a:round/>
            <a:headEnd/>
            <a:tailEnd type="triangle" w="med" len="med"/>
          </a:ln>
        </p:spPr>
        <p:txBody>
          <a:bodyPr/>
          <a:lstStyle/>
          <a:p>
            <a:endParaRPr lang="hu-HU"/>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
          <p:cNvSpPr>
            <a:spLocks noChangeArrowheads="1"/>
          </p:cNvSpPr>
          <p:nvPr/>
        </p:nvSpPr>
        <p:spPr bwMode="auto">
          <a:xfrm>
            <a:off x="6843713" y="6583363"/>
            <a:ext cx="2300287" cy="274637"/>
          </a:xfrm>
          <a:prstGeom prst="rect">
            <a:avLst/>
          </a:prstGeom>
          <a:noFill/>
          <a:ln w="9525">
            <a:noFill/>
            <a:miter lim="800000"/>
            <a:headEnd/>
            <a:tailEnd/>
          </a:ln>
        </p:spPr>
        <p:txBody>
          <a:bodyPr wrap="none">
            <a:spAutoFit/>
          </a:bodyPr>
          <a:lstStyle/>
          <a:p>
            <a:pPr eaLnBrk="0" hangingPunct="0"/>
            <a:r>
              <a:rPr lang="hu-HU" sz="1200" b="1"/>
              <a:t>Madison J Invest Dermatol 2003</a:t>
            </a:r>
          </a:p>
        </p:txBody>
      </p:sp>
      <p:pic>
        <p:nvPicPr>
          <p:cNvPr id="35842" name="Picture 1"/>
          <p:cNvPicPr>
            <a:picLocks noChangeAspect="1" noChangeArrowheads="1"/>
          </p:cNvPicPr>
          <p:nvPr/>
        </p:nvPicPr>
        <p:blipFill>
          <a:blip r:embed="rId3" cstate="print"/>
          <a:srcRect/>
          <a:stretch>
            <a:fillRect/>
          </a:stretch>
        </p:blipFill>
        <p:spPr bwMode="auto">
          <a:xfrm>
            <a:off x="0" y="404813"/>
            <a:ext cx="9144000" cy="6069012"/>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cstate="print"/>
          <a:srcRect/>
          <a:stretch>
            <a:fillRect/>
          </a:stretch>
        </p:blipFill>
        <p:spPr bwMode="auto">
          <a:xfrm>
            <a:off x="0" y="1196752"/>
            <a:ext cx="9144000" cy="3960440"/>
          </a:xfrm>
          <a:prstGeom prst="rect">
            <a:avLst/>
          </a:prstGeom>
          <a:noFill/>
          <a:ln w="9525">
            <a:noFill/>
            <a:miter lim="800000"/>
            <a:headEnd/>
            <a:tailEnd/>
          </a:ln>
        </p:spPr>
      </p:pic>
      <p:sp>
        <p:nvSpPr>
          <p:cNvPr id="3" name="Szövegdoboz 2"/>
          <p:cNvSpPr txBox="1"/>
          <p:nvPr/>
        </p:nvSpPr>
        <p:spPr>
          <a:xfrm>
            <a:off x="539552" y="5445224"/>
            <a:ext cx="7920880" cy="1200329"/>
          </a:xfrm>
          <a:prstGeom prst="rect">
            <a:avLst/>
          </a:prstGeom>
          <a:noFill/>
        </p:spPr>
        <p:txBody>
          <a:bodyPr wrap="square" rtlCol="0">
            <a:spAutoFit/>
          </a:bodyPr>
          <a:lstStyle/>
          <a:p>
            <a:r>
              <a:rPr lang="hu-HU" dirty="0" err="1"/>
              <a:t>Grenze</a:t>
            </a:r>
            <a:r>
              <a:rPr lang="hu-HU" dirty="0"/>
              <a:t> des Stratum granulosum und </a:t>
            </a:r>
            <a:r>
              <a:rPr lang="hu-HU" dirty="0" err="1"/>
              <a:t>corneum</a:t>
            </a:r>
            <a:endParaRPr lang="hu-HU" dirty="0"/>
          </a:p>
          <a:p>
            <a:r>
              <a:rPr lang="hu-HU" dirty="0" err="1"/>
              <a:t>Hornschuppe</a:t>
            </a:r>
            <a:r>
              <a:rPr lang="hu-HU" dirty="0"/>
              <a:t>: </a:t>
            </a:r>
            <a:r>
              <a:rPr lang="hu-HU" dirty="0" err="1"/>
              <a:t>Korneozyt</a:t>
            </a:r>
            <a:endParaRPr lang="hu-HU" dirty="0"/>
          </a:p>
          <a:p>
            <a:r>
              <a:rPr lang="hu-HU" dirty="0" err="1"/>
              <a:t>lebende</a:t>
            </a:r>
            <a:r>
              <a:rPr lang="hu-HU" dirty="0"/>
              <a:t> </a:t>
            </a:r>
            <a:r>
              <a:rPr lang="hu-HU" dirty="0" err="1"/>
              <a:t>Epithelzelle</a:t>
            </a:r>
            <a:r>
              <a:rPr lang="hu-HU" dirty="0"/>
              <a:t>: </a:t>
            </a:r>
            <a:r>
              <a:rPr lang="hu-HU" dirty="0" err="1"/>
              <a:t>Keratinozyt</a:t>
            </a:r>
            <a:endParaRPr lang="de-DE"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4"/>
          <p:cNvPicPr>
            <a:picLocks noChangeAspect="1" noChangeArrowheads="1"/>
          </p:cNvPicPr>
          <p:nvPr/>
        </p:nvPicPr>
        <p:blipFill>
          <a:blip r:embed="rId3" cstate="print"/>
          <a:srcRect/>
          <a:stretch>
            <a:fillRect/>
          </a:stretch>
        </p:blipFill>
        <p:spPr bwMode="auto">
          <a:xfrm>
            <a:off x="4500563" y="0"/>
            <a:ext cx="4465637" cy="3048000"/>
          </a:xfrm>
          <a:prstGeom prst="rect">
            <a:avLst/>
          </a:prstGeom>
          <a:noFill/>
          <a:ln w="9525">
            <a:noFill/>
            <a:miter lim="800000"/>
            <a:headEnd/>
            <a:tailEnd/>
          </a:ln>
        </p:spPr>
      </p:pic>
      <p:grpSp>
        <p:nvGrpSpPr>
          <p:cNvPr id="2052" name="Group 7"/>
          <p:cNvGrpSpPr>
            <a:grpSpLocks/>
          </p:cNvGrpSpPr>
          <p:nvPr/>
        </p:nvGrpSpPr>
        <p:grpSpPr bwMode="auto">
          <a:xfrm>
            <a:off x="5580063" y="2997200"/>
            <a:ext cx="3319462" cy="404813"/>
            <a:chOff x="3669" y="4065"/>
            <a:chExt cx="2091" cy="255"/>
          </a:xfrm>
        </p:grpSpPr>
        <p:pic>
          <p:nvPicPr>
            <p:cNvPr id="2059" name="Picture 5"/>
            <p:cNvPicPr>
              <a:picLocks noChangeAspect="1" noChangeArrowheads="1"/>
            </p:cNvPicPr>
            <p:nvPr/>
          </p:nvPicPr>
          <p:blipFill>
            <a:blip r:embed="rId4" cstate="print"/>
            <a:srcRect/>
            <a:stretch>
              <a:fillRect/>
            </a:stretch>
          </p:blipFill>
          <p:spPr bwMode="auto">
            <a:xfrm>
              <a:off x="3896" y="4185"/>
              <a:ext cx="1864" cy="135"/>
            </a:xfrm>
            <a:prstGeom prst="rect">
              <a:avLst/>
            </a:prstGeom>
            <a:noFill/>
            <a:ln w="9525">
              <a:noFill/>
              <a:miter lim="800000"/>
              <a:headEnd/>
              <a:tailEnd/>
            </a:ln>
          </p:spPr>
        </p:pic>
        <p:pic>
          <p:nvPicPr>
            <p:cNvPr id="2060" name="Picture 6"/>
            <p:cNvPicPr>
              <a:picLocks noChangeAspect="1" noChangeArrowheads="1"/>
            </p:cNvPicPr>
            <p:nvPr/>
          </p:nvPicPr>
          <p:blipFill>
            <a:blip r:embed="rId5" cstate="print"/>
            <a:srcRect/>
            <a:stretch>
              <a:fillRect/>
            </a:stretch>
          </p:blipFill>
          <p:spPr bwMode="auto">
            <a:xfrm>
              <a:off x="3669" y="4065"/>
              <a:ext cx="2091" cy="85"/>
            </a:xfrm>
            <a:prstGeom prst="rect">
              <a:avLst/>
            </a:prstGeom>
            <a:noFill/>
            <a:ln w="9525">
              <a:noFill/>
              <a:miter lim="800000"/>
              <a:headEnd/>
              <a:tailEnd/>
            </a:ln>
          </p:spPr>
        </p:pic>
      </p:grpSp>
      <p:graphicFrame>
        <p:nvGraphicFramePr>
          <p:cNvPr id="2050" name="Object 11"/>
          <p:cNvGraphicFramePr>
            <a:graphicFrameLocks noChangeAspect="1"/>
          </p:cNvGraphicFramePr>
          <p:nvPr/>
        </p:nvGraphicFramePr>
        <p:xfrm>
          <a:off x="250825" y="188913"/>
          <a:ext cx="4314825" cy="6381750"/>
        </p:xfrm>
        <a:graphic>
          <a:graphicData uri="http://schemas.openxmlformats.org/presentationml/2006/ole">
            <mc:AlternateContent xmlns:mc="http://schemas.openxmlformats.org/markup-compatibility/2006">
              <mc:Choice xmlns:v="urn:schemas-microsoft-com:vml" Requires="v">
                <p:oleObj spid="_x0000_s2068" name="Image" r:id="rId6" imgW="5752381" imgH="8507937" progId="Photoshop.Image.7">
                  <p:embed/>
                </p:oleObj>
              </mc:Choice>
              <mc:Fallback>
                <p:oleObj name="Image" r:id="rId6" imgW="5752381" imgH="8507937" progId="Photoshop.Image.7">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188913"/>
                        <a:ext cx="4314825" cy="638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3" name="Picture 12"/>
          <p:cNvPicPr>
            <a:picLocks noChangeAspect="1" noChangeArrowheads="1"/>
          </p:cNvPicPr>
          <p:nvPr/>
        </p:nvPicPr>
        <p:blipFill>
          <a:blip r:embed="rId8" cstate="print"/>
          <a:srcRect/>
          <a:stretch>
            <a:fillRect/>
          </a:stretch>
        </p:blipFill>
        <p:spPr bwMode="auto">
          <a:xfrm>
            <a:off x="0" y="6637338"/>
            <a:ext cx="2843213" cy="220662"/>
          </a:xfrm>
          <a:prstGeom prst="rect">
            <a:avLst/>
          </a:prstGeom>
          <a:noFill/>
          <a:ln w="9525">
            <a:noFill/>
            <a:miter lim="800000"/>
            <a:headEnd/>
            <a:tailEnd/>
          </a:ln>
        </p:spPr>
      </p:pic>
      <p:pic>
        <p:nvPicPr>
          <p:cNvPr id="2054" name="Picture 13"/>
          <p:cNvPicPr>
            <a:picLocks noChangeAspect="1" noChangeArrowheads="1"/>
          </p:cNvPicPr>
          <p:nvPr/>
        </p:nvPicPr>
        <p:blipFill>
          <a:blip r:embed="rId9" cstate="print"/>
          <a:srcRect/>
          <a:stretch>
            <a:fillRect/>
          </a:stretch>
        </p:blipFill>
        <p:spPr bwMode="auto">
          <a:xfrm>
            <a:off x="2843213" y="6629400"/>
            <a:ext cx="2205037" cy="228600"/>
          </a:xfrm>
          <a:prstGeom prst="rect">
            <a:avLst/>
          </a:prstGeom>
          <a:noFill/>
          <a:ln w="9525">
            <a:noFill/>
            <a:miter lim="800000"/>
            <a:headEnd/>
            <a:tailEnd/>
          </a:ln>
        </p:spPr>
      </p:pic>
      <p:pic>
        <p:nvPicPr>
          <p:cNvPr id="2055" name="Picture 14"/>
          <p:cNvPicPr>
            <a:picLocks noChangeAspect="1" noChangeArrowheads="1"/>
          </p:cNvPicPr>
          <p:nvPr/>
        </p:nvPicPr>
        <p:blipFill>
          <a:blip r:embed="rId10" cstate="print"/>
          <a:srcRect/>
          <a:stretch>
            <a:fillRect/>
          </a:stretch>
        </p:blipFill>
        <p:spPr bwMode="auto">
          <a:xfrm>
            <a:off x="4716463" y="3473450"/>
            <a:ext cx="4427537" cy="301625"/>
          </a:xfrm>
          <a:prstGeom prst="rect">
            <a:avLst/>
          </a:prstGeom>
          <a:noFill/>
          <a:ln w="9525">
            <a:noFill/>
            <a:miter lim="800000"/>
            <a:headEnd/>
            <a:tailEnd/>
          </a:ln>
        </p:spPr>
      </p:pic>
      <p:pic>
        <p:nvPicPr>
          <p:cNvPr id="2056" name="Picture 15"/>
          <p:cNvPicPr>
            <a:picLocks noChangeAspect="1" noChangeArrowheads="1"/>
          </p:cNvPicPr>
          <p:nvPr/>
        </p:nvPicPr>
        <p:blipFill>
          <a:blip r:embed="rId11" cstate="print"/>
          <a:srcRect/>
          <a:stretch>
            <a:fillRect/>
          </a:stretch>
        </p:blipFill>
        <p:spPr bwMode="auto">
          <a:xfrm>
            <a:off x="250825" y="260350"/>
            <a:ext cx="2684463" cy="176213"/>
          </a:xfrm>
          <a:prstGeom prst="rect">
            <a:avLst/>
          </a:prstGeom>
          <a:noFill/>
          <a:ln w="9525">
            <a:noFill/>
            <a:miter lim="800000"/>
            <a:headEnd/>
            <a:tailEnd/>
          </a:ln>
        </p:spPr>
      </p:pic>
      <p:pic>
        <p:nvPicPr>
          <p:cNvPr id="2057" name="Picture 16"/>
          <p:cNvPicPr>
            <a:picLocks noChangeAspect="1" noChangeArrowheads="1"/>
          </p:cNvPicPr>
          <p:nvPr/>
        </p:nvPicPr>
        <p:blipFill>
          <a:blip r:embed="rId12" cstate="print"/>
          <a:srcRect/>
          <a:stretch>
            <a:fillRect/>
          </a:stretch>
        </p:blipFill>
        <p:spPr bwMode="auto">
          <a:xfrm>
            <a:off x="4211638" y="5373688"/>
            <a:ext cx="4932362" cy="819150"/>
          </a:xfrm>
          <a:prstGeom prst="rect">
            <a:avLst/>
          </a:prstGeom>
          <a:noFill/>
          <a:ln w="9525">
            <a:noFill/>
            <a:miter lim="800000"/>
            <a:headEnd/>
            <a:tailEnd/>
          </a:ln>
        </p:spPr>
      </p:pic>
      <p:sp>
        <p:nvSpPr>
          <p:cNvPr id="2058" name="Szövegdoboz 11"/>
          <p:cNvSpPr txBox="1">
            <a:spLocks noChangeArrowheads="1"/>
          </p:cNvSpPr>
          <p:nvPr/>
        </p:nvSpPr>
        <p:spPr bwMode="auto">
          <a:xfrm>
            <a:off x="4859338" y="4149725"/>
            <a:ext cx="3241675" cy="830263"/>
          </a:xfrm>
          <a:prstGeom prst="rect">
            <a:avLst/>
          </a:prstGeom>
          <a:noFill/>
          <a:ln w="9525">
            <a:noFill/>
            <a:miter lim="800000"/>
            <a:headEnd/>
            <a:tailEnd/>
          </a:ln>
        </p:spPr>
        <p:txBody>
          <a:bodyPr>
            <a:spAutoFit/>
          </a:bodyPr>
          <a:lstStyle/>
          <a:p>
            <a:r>
              <a:rPr lang="hu-HU" dirty="0"/>
              <a:t>Keratohyalin </a:t>
            </a:r>
            <a:r>
              <a:rPr lang="hu-HU" dirty="0" err="1"/>
              <a:t>Körnchen</a:t>
            </a:r>
            <a:r>
              <a:rPr lang="hu-HU" dirty="0"/>
              <a:t>: 10 nm – 1-2 </a:t>
            </a:r>
            <a:r>
              <a:rPr lang="hu-HU" dirty="0">
                <a:latin typeface="Symbol" pitchFamily="18" charset="2"/>
              </a:rPr>
              <a:t>m</a:t>
            </a:r>
            <a:r>
              <a:rPr lang="hu-HU" dirty="0"/>
              <a:t>m</a:t>
            </a:r>
            <a:endParaRPr lang="de-DE"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cstate="print"/>
          <a:srcRect/>
          <a:stretch>
            <a:fillRect/>
          </a:stretch>
        </p:blipFill>
        <p:spPr bwMode="auto">
          <a:xfrm>
            <a:off x="0" y="260648"/>
            <a:ext cx="9144000" cy="4429546"/>
          </a:xfrm>
          <a:prstGeom prst="rect">
            <a:avLst/>
          </a:prstGeom>
          <a:noFill/>
          <a:ln w="9525">
            <a:noFill/>
            <a:miter lim="800000"/>
            <a:headEnd/>
            <a:tailEnd/>
          </a:ln>
        </p:spPr>
      </p:pic>
      <p:sp>
        <p:nvSpPr>
          <p:cNvPr id="3" name="Szövegdoboz 2"/>
          <p:cNvSpPr txBox="1"/>
          <p:nvPr/>
        </p:nvSpPr>
        <p:spPr>
          <a:xfrm>
            <a:off x="1259632" y="5013176"/>
            <a:ext cx="6984776" cy="830997"/>
          </a:xfrm>
          <a:prstGeom prst="rect">
            <a:avLst/>
          </a:prstGeom>
          <a:noFill/>
        </p:spPr>
        <p:txBody>
          <a:bodyPr wrap="square" rtlCol="0">
            <a:spAutoFit/>
          </a:bodyPr>
          <a:lstStyle/>
          <a:p>
            <a:pPr algn="ctr"/>
            <a:r>
              <a:rPr lang="hu-HU" dirty="0" err="1"/>
              <a:t>Verankerung</a:t>
            </a:r>
            <a:r>
              <a:rPr lang="hu-HU" dirty="0"/>
              <a:t> der </a:t>
            </a:r>
            <a:r>
              <a:rPr lang="hu-HU" dirty="0" err="1"/>
              <a:t>Zellen</a:t>
            </a:r>
            <a:r>
              <a:rPr lang="hu-HU" dirty="0"/>
              <a:t> von Stratum </a:t>
            </a:r>
            <a:r>
              <a:rPr lang="hu-HU" dirty="0" err="1"/>
              <a:t>basale</a:t>
            </a:r>
            <a:r>
              <a:rPr lang="hu-HU" dirty="0"/>
              <a:t> </a:t>
            </a:r>
          </a:p>
          <a:p>
            <a:pPr algn="ctr"/>
            <a:r>
              <a:rPr lang="hu-HU" dirty="0"/>
              <a:t>an der </a:t>
            </a:r>
            <a:r>
              <a:rPr lang="hu-HU" dirty="0" err="1"/>
              <a:t>Basalmembran</a:t>
            </a:r>
            <a:endParaRPr lang="de-DE"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2" cstate="print"/>
          <a:srcRect/>
          <a:stretch>
            <a:fillRect/>
          </a:stretch>
        </p:blipFill>
        <p:spPr bwMode="auto">
          <a:xfrm>
            <a:off x="0" y="0"/>
            <a:ext cx="6678613" cy="6858000"/>
          </a:xfrm>
          <a:prstGeom prst="rect">
            <a:avLst/>
          </a:prstGeom>
          <a:noFill/>
          <a:ln w="9525">
            <a:noFill/>
            <a:miter lim="800000"/>
            <a:headEnd/>
            <a:tailEnd/>
          </a:ln>
        </p:spPr>
      </p:pic>
      <p:sp>
        <p:nvSpPr>
          <p:cNvPr id="39938" name="Text Box 6"/>
          <p:cNvSpPr txBox="1">
            <a:spLocks noChangeArrowheads="1"/>
          </p:cNvSpPr>
          <p:nvPr/>
        </p:nvSpPr>
        <p:spPr bwMode="auto">
          <a:xfrm>
            <a:off x="6443663" y="456247"/>
            <a:ext cx="2700337" cy="5493812"/>
          </a:xfrm>
          <a:prstGeom prst="rect">
            <a:avLst/>
          </a:prstGeom>
          <a:noFill/>
          <a:ln w="9525">
            <a:noFill/>
            <a:miter lim="800000"/>
            <a:headEnd/>
            <a:tailEnd/>
          </a:ln>
        </p:spPr>
        <p:txBody>
          <a:bodyPr>
            <a:spAutoFit/>
          </a:bodyPr>
          <a:lstStyle/>
          <a:p>
            <a:pPr algn="just" eaLnBrk="0" hangingPunct="0">
              <a:spcBef>
                <a:spcPct val="50000"/>
              </a:spcBef>
            </a:pPr>
            <a:r>
              <a:rPr lang="hu-HU" sz="1800" dirty="0" err="1">
                <a:latin typeface="Arial" charset="0"/>
                <a:cs typeface="Arial" charset="0"/>
              </a:rPr>
              <a:t>Menschliche</a:t>
            </a:r>
            <a:r>
              <a:rPr lang="hu-HU" sz="1800" dirty="0">
                <a:latin typeface="Arial" charset="0"/>
                <a:cs typeface="Arial" charset="0"/>
              </a:rPr>
              <a:t> </a:t>
            </a:r>
            <a:r>
              <a:rPr lang="hu-HU" sz="1800" dirty="0" err="1">
                <a:latin typeface="Arial" charset="0"/>
                <a:cs typeface="Arial" charset="0"/>
              </a:rPr>
              <a:t>Kera-tohyalin-Granulen</a:t>
            </a:r>
            <a:r>
              <a:rPr lang="hu-HU" sz="1800" dirty="0">
                <a:latin typeface="Arial" charset="0"/>
                <a:cs typeface="Arial" charset="0"/>
              </a:rPr>
              <a:t> (</a:t>
            </a:r>
            <a:r>
              <a:rPr lang="hu-HU" sz="1800" dirty="0" err="1">
                <a:latin typeface="Arial" charset="0"/>
                <a:cs typeface="Arial" charset="0"/>
              </a:rPr>
              <a:t>Durchmesser</a:t>
            </a:r>
            <a:r>
              <a:rPr lang="hu-HU" sz="1800" dirty="0">
                <a:latin typeface="Arial" charset="0"/>
                <a:cs typeface="Arial" charset="0"/>
              </a:rPr>
              <a:t> 10 nm-2 </a:t>
            </a:r>
            <a:r>
              <a:rPr lang="hu-HU" sz="1800" dirty="0">
                <a:latin typeface="Symbol" pitchFamily="18" charset="2"/>
                <a:cs typeface="Arial" charset="0"/>
              </a:rPr>
              <a:t>m</a:t>
            </a:r>
            <a:r>
              <a:rPr lang="hu-HU" sz="1800" dirty="0">
                <a:latin typeface="Arial" charset="0"/>
                <a:cs typeface="Arial" charset="0"/>
              </a:rPr>
              <a:t>m): </a:t>
            </a:r>
            <a:r>
              <a:rPr lang="hu-HU" sz="1800" dirty="0" err="1">
                <a:latin typeface="Arial" charset="0"/>
                <a:cs typeface="Arial" charset="0"/>
              </a:rPr>
              <a:t>sie</a:t>
            </a:r>
            <a:r>
              <a:rPr lang="hu-HU" sz="1800" dirty="0">
                <a:latin typeface="Arial" charset="0"/>
                <a:cs typeface="Arial" charset="0"/>
              </a:rPr>
              <a:t> </a:t>
            </a:r>
            <a:r>
              <a:rPr lang="hu-HU" sz="1800" dirty="0" err="1">
                <a:latin typeface="Arial" charset="0"/>
                <a:cs typeface="Arial" charset="0"/>
              </a:rPr>
              <a:t>sind</a:t>
            </a:r>
            <a:r>
              <a:rPr lang="hu-HU" sz="1800" dirty="0">
                <a:latin typeface="Arial" charset="0"/>
                <a:cs typeface="Arial" charset="0"/>
              </a:rPr>
              <a:t> </a:t>
            </a:r>
            <a:r>
              <a:rPr lang="hu-HU" sz="1800" dirty="0" err="1">
                <a:latin typeface="Arial" charset="0"/>
                <a:cs typeface="Arial" charset="0"/>
              </a:rPr>
              <a:t>aus</a:t>
            </a:r>
            <a:r>
              <a:rPr lang="hu-HU" sz="1800" dirty="0">
                <a:latin typeface="Arial" charset="0"/>
                <a:cs typeface="Arial" charset="0"/>
              </a:rPr>
              <a:t> </a:t>
            </a:r>
            <a:r>
              <a:rPr lang="hu-HU" sz="1800" dirty="0" err="1">
                <a:latin typeface="Arial" charset="0"/>
                <a:cs typeface="Arial" charset="0"/>
              </a:rPr>
              <a:t>mehreren</a:t>
            </a:r>
            <a:r>
              <a:rPr lang="hu-HU" sz="1800" dirty="0">
                <a:latin typeface="Arial" charset="0"/>
                <a:cs typeface="Arial" charset="0"/>
              </a:rPr>
              <a:t> </a:t>
            </a:r>
            <a:r>
              <a:rPr lang="hu-HU" sz="1800" dirty="0" err="1">
                <a:latin typeface="Arial" charset="0"/>
                <a:cs typeface="Arial" charset="0"/>
              </a:rPr>
              <a:t>Proteine</a:t>
            </a:r>
            <a:r>
              <a:rPr lang="hu-HU" sz="1800" dirty="0">
                <a:latin typeface="Arial" charset="0"/>
                <a:cs typeface="Arial" charset="0"/>
              </a:rPr>
              <a:t> </a:t>
            </a:r>
            <a:r>
              <a:rPr lang="hu-HU" sz="1800" dirty="0" err="1">
                <a:latin typeface="Arial" charset="0"/>
                <a:cs typeface="Arial" charset="0"/>
              </a:rPr>
              <a:t>zusammengesetzt</a:t>
            </a:r>
            <a:r>
              <a:rPr lang="hu-HU" sz="1800" dirty="0">
                <a:latin typeface="Arial" charset="0"/>
                <a:cs typeface="Arial" charset="0"/>
              </a:rPr>
              <a:t>: </a:t>
            </a:r>
          </a:p>
          <a:p>
            <a:pPr algn="just" eaLnBrk="0" hangingPunct="0">
              <a:spcBef>
                <a:spcPct val="50000"/>
              </a:spcBef>
            </a:pPr>
            <a:r>
              <a:rPr lang="hu-HU" sz="1800" b="1" dirty="0" err="1">
                <a:latin typeface="Arial" charset="0"/>
                <a:cs typeface="Arial" charset="0"/>
              </a:rPr>
              <a:t>Profilaggrin</a:t>
            </a:r>
            <a:r>
              <a:rPr lang="hu-HU" sz="1800" dirty="0">
                <a:latin typeface="Arial" charset="0"/>
                <a:cs typeface="Arial" charset="0"/>
              </a:rPr>
              <a:t>, die </a:t>
            </a:r>
            <a:r>
              <a:rPr lang="hu-HU" sz="1800" dirty="0" err="1">
                <a:latin typeface="Arial" charset="0"/>
                <a:cs typeface="Arial" charset="0"/>
              </a:rPr>
              <a:t>bündelt</a:t>
            </a:r>
            <a:r>
              <a:rPr lang="hu-HU" sz="1800" dirty="0">
                <a:latin typeface="Arial" charset="0"/>
                <a:cs typeface="Arial" charset="0"/>
              </a:rPr>
              <a:t> </a:t>
            </a:r>
            <a:r>
              <a:rPr lang="hu-HU" sz="1800" dirty="0" err="1">
                <a:latin typeface="Arial" charset="0"/>
                <a:cs typeface="Arial" charset="0"/>
              </a:rPr>
              <a:t>Cytokeratine</a:t>
            </a:r>
            <a:r>
              <a:rPr lang="hu-HU" sz="1800" dirty="0">
                <a:latin typeface="Arial" charset="0"/>
                <a:cs typeface="Arial" charset="0"/>
              </a:rPr>
              <a:t> </a:t>
            </a:r>
            <a:r>
              <a:rPr lang="hu-HU" sz="1800" dirty="0" err="1">
                <a:latin typeface="Arial" charset="0"/>
                <a:cs typeface="Arial" charset="0"/>
              </a:rPr>
              <a:t>zusammen</a:t>
            </a:r>
            <a:endParaRPr lang="hu-HU" sz="1800" dirty="0">
              <a:latin typeface="Arial" charset="0"/>
              <a:cs typeface="Arial" charset="0"/>
            </a:endParaRPr>
          </a:p>
          <a:p>
            <a:pPr algn="just" eaLnBrk="0" hangingPunct="0">
              <a:spcBef>
                <a:spcPct val="50000"/>
              </a:spcBef>
            </a:pPr>
            <a:r>
              <a:rPr lang="hu-HU" sz="1800" b="1" dirty="0" err="1">
                <a:latin typeface="Arial" charset="0"/>
                <a:cs typeface="Arial" charset="0"/>
              </a:rPr>
              <a:t>Loricrin</a:t>
            </a:r>
            <a:r>
              <a:rPr lang="hu-HU" sz="1800" dirty="0">
                <a:latin typeface="Arial" charset="0"/>
                <a:cs typeface="Arial" charset="0"/>
              </a:rPr>
              <a:t> </a:t>
            </a:r>
            <a:r>
              <a:rPr lang="hu-HU" sz="1800" dirty="0" err="1">
                <a:latin typeface="Arial" charset="0"/>
                <a:cs typeface="Arial" charset="0"/>
              </a:rPr>
              <a:t>ist</a:t>
            </a:r>
            <a:r>
              <a:rPr lang="hu-HU" sz="1800" dirty="0">
                <a:latin typeface="Arial" charset="0"/>
                <a:cs typeface="Arial" charset="0"/>
              </a:rPr>
              <a:t> </a:t>
            </a:r>
            <a:r>
              <a:rPr lang="hu-HU" sz="1800" dirty="0" err="1">
                <a:latin typeface="Arial" charset="0"/>
                <a:cs typeface="Arial" charset="0"/>
              </a:rPr>
              <a:t>das</a:t>
            </a:r>
            <a:r>
              <a:rPr lang="hu-HU" sz="1800" dirty="0">
                <a:latin typeface="Arial" charset="0"/>
                <a:cs typeface="Arial" charset="0"/>
              </a:rPr>
              <a:t> </a:t>
            </a:r>
            <a:r>
              <a:rPr lang="hu-HU" sz="1800" dirty="0" err="1">
                <a:latin typeface="Arial" charset="0"/>
                <a:cs typeface="Arial" charset="0"/>
              </a:rPr>
              <a:t>Hauptprotein</a:t>
            </a:r>
            <a:r>
              <a:rPr lang="hu-HU" sz="1800" dirty="0">
                <a:latin typeface="Arial" charset="0"/>
                <a:cs typeface="Arial" charset="0"/>
              </a:rPr>
              <a:t> der CE.</a:t>
            </a:r>
          </a:p>
          <a:p>
            <a:pPr algn="just" eaLnBrk="0" hangingPunct="0">
              <a:spcBef>
                <a:spcPct val="50000"/>
              </a:spcBef>
            </a:pPr>
            <a:r>
              <a:rPr lang="hu-HU" sz="1800" dirty="0">
                <a:latin typeface="Arial" charset="0"/>
                <a:cs typeface="Arial" charset="0"/>
              </a:rPr>
              <a:t>Mit der </a:t>
            </a:r>
            <a:r>
              <a:rPr lang="hu-HU" sz="1800" dirty="0" err="1">
                <a:latin typeface="Arial" charset="0"/>
                <a:cs typeface="Arial" charset="0"/>
              </a:rPr>
              <a:t>Entstehung</a:t>
            </a:r>
            <a:r>
              <a:rPr lang="hu-HU" sz="1800" dirty="0">
                <a:latin typeface="Arial" charset="0"/>
                <a:cs typeface="Arial" charset="0"/>
              </a:rPr>
              <a:t> </a:t>
            </a:r>
            <a:r>
              <a:rPr lang="hu-HU" sz="1800" dirty="0" err="1">
                <a:latin typeface="Arial" charset="0"/>
                <a:cs typeface="Arial" charset="0"/>
              </a:rPr>
              <a:t>der</a:t>
            </a:r>
            <a:r>
              <a:rPr lang="hu-HU" sz="1800" dirty="0">
                <a:latin typeface="Arial" charset="0"/>
                <a:cs typeface="Arial" charset="0"/>
              </a:rPr>
              <a:t> </a:t>
            </a:r>
            <a:r>
              <a:rPr lang="hu-HU" sz="1800" dirty="0" err="1">
                <a:latin typeface="Arial" charset="0"/>
                <a:cs typeface="Arial" charset="0"/>
              </a:rPr>
              <a:t>Hornschuppen</a:t>
            </a:r>
            <a:r>
              <a:rPr lang="hu-HU" sz="1800" dirty="0">
                <a:latin typeface="Arial" charset="0"/>
                <a:cs typeface="Arial" charset="0"/>
              </a:rPr>
              <a:t> </a:t>
            </a:r>
            <a:r>
              <a:rPr lang="hu-HU" sz="1800" dirty="0" err="1">
                <a:latin typeface="Arial" charset="0"/>
                <a:cs typeface="Arial" charset="0"/>
              </a:rPr>
              <a:t>werden</a:t>
            </a:r>
            <a:r>
              <a:rPr lang="hu-HU" sz="1800" dirty="0">
                <a:latin typeface="Arial" charset="0"/>
                <a:cs typeface="Arial" charset="0"/>
              </a:rPr>
              <a:t> die in den </a:t>
            </a:r>
            <a:r>
              <a:rPr lang="hu-HU" sz="1800" dirty="0" err="1">
                <a:latin typeface="Arial" charset="0"/>
                <a:cs typeface="Arial" charset="0"/>
              </a:rPr>
              <a:t>Keratohyalinkörperchen</a:t>
            </a:r>
            <a:r>
              <a:rPr lang="hu-HU" sz="1800" dirty="0">
                <a:latin typeface="Arial" charset="0"/>
                <a:cs typeface="Arial" charset="0"/>
              </a:rPr>
              <a:t> </a:t>
            </a:r>
            <a:r>
              <a:rPr lang="hu-HU" sz="1800" dirty="0" err="1">
                <a:latin typeface="Arial" charset="0"/>
                <a:cs typeface="Arial" charset="0"/>
              </a:rPr>
              <a:t>gespeicherte</a:t>
            </a:r>
            <a:r>
              <a:rPr lang="hu-HU" sz="1800" dirty="0">
                <a:latin typeface="Arial" charset="0"/>
                <a:cs typeface="Arial" charset="0"/>
              </a:rPr>
              <a:t> Proteinen </a:t>
            </a:r>
            <a:r>
              <a:rPr lang="hu-HU" sz="1800" dirty="0" err="1">
                <a:latin typeface="Arial" charset="0"/>
                <a:cs typeface="Arial" charset="0"/>
              </a:rPr>
              <a:t>frei</a:t>
            </a:r>
            <a:r>
              <a:rPr lang="hu-HU" sz="1800" dirty="0">
                <a:latin typeface="Arial" charset="0"/>
                <a:cs typeface="Arial" charset="0"/>
              </a:rPr>
              <a:t> (in der </a:t>
            </a:r>
            <a:r>
              <a:rPr lang="hu-HU" sz="1800" dirty="0" err="1">
                <a:latin typeface="Arial" charset="0"/>
                <a:cs typeface="Arial" charset="0"/>
              </a:rPr>
              <a:t>Zytoplasma</a:t>
            </a:r>
            <a:r>
              <a:rPr lang="hu-HU" sz="1800" dirty="0">
                <a:latin typeface="Arial" charset="0"/>
                <a:cs typeface="Arial" charset="0"/>
              </a:rPr>
              <a:t> </a:t>
            </a:r>
            <a:r>
              <a:rPr lang="hu-HU" sz="1800" dirty="0" err="1">
                <a:latin typeface="Arial" charset="0"/>
                <a:cs typeface="Arial" charset="0"/>
              </a:rPr>
              <a:t>der</a:t>
            </a:r>
            <a:r>
              <a:rPr lang="hu-HU" sz="1800" dirty="0">
                <a:latin typeface="Arial" charset="0"/>
                <a:cs typeface="Arial" charset="0"/>
              </a:rPr>
              <a:t> </a:t>
            </a:r>
            <a:r>
              <a:rPr lang="hu-HU" sz="1800" dirty="0" err="1">
                <a:latin typeface="Arial" charset="0"/>
                <a:cs typeface="Arial" charset="0"/>
              </a:rPr>
              <a:t>Korneozyt</a:t>
            </a:r>
            <a:r>
              <a:rPr lang="hu-HU" sz="1800" dirty="0">
                <a:latin typeface="Arial" charset="0"/>
                <a:cs typeface="Arial" charset="0"/>
              </a:rPr>
              <a:t>) </a:t>
            </a:r>
          </a:p>
        </p:txBody>
      </p:sp>
      <p:sp>
        <p:nvSpPr>
          <p:cNvPr id="39939" name="Szövegdoboz 6"/>
          <p:cNvSpPr txBox="1">
            <a:spLocks noChangeArrowheads="1"/>
          </p:cNvSpPr>
          <p:nvPr/>
        </p:nvSpPr>
        <p:spPr bwMode="auto">
          <a:xfrm>
            <a:off x="7775575" y="0"/>
            <a:ext cx="1368425" cy="246063"/>
          </a:xfrm>
          <a:prstGeom prst="rect">
            <a:avLst/>
          </a:prstGeom>
          <a:noFill/>
          <a:ln w="9525">
            <a:noFill/>
            <a:miter lim="800000"/>
            <a:headEnd/>
            <a:tailEnd/>
          </a:ln>
        </p:spPr>
        <p:txBody>
          <a:bodyPr>
            <a:spAutoFit/>
          </a:bodyPr>
          <a:lstStyle/>
          <a:p>
            <a:pPr eaLnBrk="0" hangingPunct="0"/>
            <a:r>
              <a:rPr lang="hu-HU" sz="1000" b="1"/>
              <a:t>Steinert, JBC, 1995</a:t>
            </a:r>
            <a:endParaRPr lang="de-DE" sz="1000"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ctrTitle"/>
          </p:nvPr>
        </p:nvSpPr>
        <p:spPr/>
        <p:txBody>
          <a:bodyPr/>
          <a:lstStyle/>
          <a:p>
            <a:r>
              <a:rPr lang="hu-HU" dirty="0" err="1">
                <a:latin typeface="Arial" pitchFamily="34" charset="0"/>
                <a:cs typeface="Arial" pitchFamily="34" charset="0"/>
              </a:rPr>
              <a:t>Zellbiologie</a:t>
            </a:r>
            <a:r>
              <a:rPr lang="hu-HU" dirty="0">
                <a:latin typeface="Arial" pitchFamily="34" charset="0"/>
                <a:cs typeface="Arial" pitchFamily="34" charset="0"/>
              </a:rPr>
              <a:t> des </a:t>
            </a:r>
            <a:r>
              <a:rPr lang="hu-HU" dirty="0" err="1">
                <a:latin typeface="Arial" pitchFamily="34" charset="0"/>
                <a:cs typeface="Arial" pitchFamily="34" charset="0"/>
              </a:rPr>
              <a:t>adulten</a:t>
            </a:r>
            <a:r>
              <a:rPr lang="hu-HU" dirty="0">
                <a:latin typeface="Arial" pitchFamily="34" charset="0"/>
                <a:cs typeface="Arial" pitchFamily="34" charset="0"/>
              </a:rPr>
              <a:t> </a:t>
            </a:r>
            <a:r>
              <a:rPr lang="hu-HU" dirty="0" err="1">
                <a:latin typeface="Arial" pitchFamily="34" charset="0"/>
                <a:cs typeface="Arial" pitchFamily="34" charset="0"/>
              </a:rPr>
              <a:t>Epidermis</a:t>
            </a:r>
            <a:endParaRPr lang="de-DE" dirty="0">
              <a:latin typeface="Arial" pitchFamily="34" charset="0"/>
              <a:cs typeface="Arial" pitchFamily="34" charset="0"/>
            </a:endParaRPr>
          </a:p>
        </p:txBody>
      </p:sp>
      <p:sp>
        <p:nvSpPr>
          <p:cNvPr id="5" name="Alcím 4"/>
          <p:cNvSpPr>
            <a:spLocks noGrp="1"/>
          </p:cNvSpPr>
          <p:nvPr>
            <p:ph type="subTitle" idx="1"/>
          </p:nvPr>
        </p:nvSpPr>
        <p:spPr/>
        <p:txBody>
          <a:bodyPr/>
          <a:lstStyle/>
          <a:p>
            <a:endParaRPr lang="de-DE"/>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zövegdoboz 6"/>
          <p:cNvSpPr txBox="1">
            <a:spLocks noChangeArrowheads="1"/>
          </p:cNvSpPr>
          <p:nvPr/>
        </p:nvSpPr>
        <p:spPr bwMode="auto">
          <a:xfrm>
            <a:off x="323850" y="115888"/>
            <a:ext cx="8208963" cy="277812"/>
          </a:xfrm>
          <a:prstGeom prst="rect">
            <a:avLst/>
          </a:prstGeom>
          <a:noFill/>
          <a:ln w="9525">
            <a:noFill/>
            <a:miter lim="800000"/>
            <a:headEnd/>
            <a:tailEnd/>
          </a:ln>
        </p:spPr>
        <p:txBody>
          <a:bodyPr>
            <a:spAutoFit/>
          </a:bodyPr>
          <a:lstStyle/>
          <a:p>
            <a:pPr eaLnBrk="0" hangingPunct="0"/>
            <a:r>
              <a:rPr lang="de-DE" sz="1200" b="1"/>
              <a:t>Wakamatsu </a:t>
            </a:r>
            <a:r>
              <a:rPr lang="hu-HU" sz="1200" b="1"/>
              <a:t> </a:t>
            </a:r>
            <a:r>
              <a:rPr lang="en-US" sz="1200">
                <a:latin typeface="Arial" charset="0"/>
                <a:cs typeface="Arial" charset="0"/>
              </a:rPr>
              <a:t>THE JOURNAL OF BIOLOGICAL CHEMISTRY VOL. 282, NO. 25, pp. 18173–18181, June 22, 2007</a:t>
            </a:r>
            <a:endParaRPr lang="de-DE" sz="1200">
              <a:latin typeface="Arial" charset="0"/>
              <a:cs typeface="Arial" charset="0"/>
            </a:endParaRPr>
          </a:p>
        </p:txBody>
      </p:sp>
      <p:sp>
        <p:nvSpPr>
          <p:cNvPr id="40962" name="Text Box 7"/>
          <p:cNvSpPr txBox="1">
            <a:spLocks noChangeArrowheads="1"/>
          </p:cNvSpPr>
          <p:nvPr/>
        </p:nvSpPr>
        <p:spPr bwMode="auto">
          <a:xfrm>
            <a:off x="7631113" y="692150"/>
            <a:ext cx="1512887" cy="1581150"/>
          </a:xfrm>
          <a:prstGeom prst="rect">
            <a:avLst/>
          </a:prstGeom>
          <a:noFill/>
          <a:ln w="9525">
            <a:noFill/>
            <a:miter lim="800000"/>
            <a:headEnd/>
            <a:tailEnd/>
          </a:ln>
        </p:spPr>
        <p:txBody>
          <a:bodyPr>
            <a:spAutoFit/>
          </a:bodyPr>
          <a:lstStyle/>
          <a:p>
            <a:pPr eaLnBrk="0" hangingPunct="0">
              <a:spcBef>
                <a:spcPct val="50000"/>
              </a:spcBef>
            </a:pPr>
            <a:r>
              <a:rPr lang="hu-HU" sz="1400" b="1">
                <a:latin typeface="Arial" charset="0"/>
              </a:rPr>
              <a:t>E-Cadherin:</a:t>
            </a:r>
            <a:r>
              <a:rPr lang="hu-HU" sz="1400">
                <a:latin typeface="Arial" charset="0"/>
              </a:rPr>
              <a:t> </a:t>
            </a:r>
            <a:br>
              <a:rPr lang="hu-HU" sz="1400">
                <a:latin typeface="Arial" charset="0"/>
              </a:rPr>
            </a:br>
            <a:br>
              <a:rPr lang="hu-HU" sz="1400">
                <a:latin typeface="Arial" charset="0"/>
              </a:rPr>
            </a:br>
            <a:r>
              <a:rPr lang="hu-HU" sz="1400">
                <a:latin typeface="Arial" charset="0"/>
              </a:rPr>
              <a:t>Bindung der Langerhans Zellen und </a:t>
            </a:r>
            <a:br>
              <a:rPr lang="hu-HU" sz="1400">
                <a:latin typeface="Arial" charset="0"/>
              </a:rPr>
            </a:br>
            <a:br>
              <a:rPr lang="hu-HU" sz="1400">
                <a:latin typeface="Arial" charset="0"/>
              </a:rPr>
            </a:br>
            <a:r>
              <a:rPr lang="hu-HU" sz="1400">
                <a:latin typeface="Arial" charset="0"/>
              </a:rPr>
              <a:t>Melanozyten</a:t>
            </a:r>
          </a:p>
        </p:txBody>
      </p:sp>
      <p:pic>
        <p:nvPicPr>
          <p:cNvPr id="40963" name="Picture 1"/>
          <p:cNvPicPr>
            <a:picLocks noChangeAspect="1" noChangeArrowheads="1"/>
          </p:cNvPicPr>
          <p:nvPr/>
        </p:nvPicPr>
        <p:blipFill>
          <a:blip r:embed="rId2" cstate="print"/>
          <a:srcRect/>
          <a:stretch>
            <a:fillRect/>
          </a:stretch>
        </p:blipFill>
        <p:spPr bwMode="auto">
          <a:xfrm>
            <a:off x="0" y="476250"/>
            <a:ext cx="7640638" cy="2376488"/>
          </a:xfrm>
          <a:prstGeom prst="rect">
            <a:avLst/>
          </a:prstGeom>
          <a:noFill/>
          <a:ln w="9525">
            <a:noFill/>
            <a:miter lim="800000"/>
            <a:headEnd/>
            <a:tailEnd/>
          </a:ln>
        </p:spPr>
      </p:pic>
      <p:pic>
        <p:nvPicPr>
          <p:cNvPr id="40964" name="Picture 2"/>
          <p:cNvPicPr>
            <a:picLocks noChangeAspect="1" noChangeArrowheads="1"/>
          </p:cNvPicPr>
          <p:nvPr/>
        </p:nvPicPr>
        <p:blipFill>
          <a:blip r:embed="rId3" cstate="print"/>
          <a:srcRect/>
          <a:stretch>
            <a:fillRect/>
          </a:stretch>
        </p:blipFill>
        <p:spPr bwMode="auto">
          <a:xfrm>
            <a:off x="0" y="4605338"/>
            <a:ext cx="7667625" cy="2252662"/>
          </a:xfrm>
          <a:prstGeom prst="rect">
            <a:avLst/>
          </a:prstGeom>
          <a:noFill/>
          <a:ln w="9525">
            <a:noFill/>
            <a:miter lim="800000"/>
            <a:headEnd/>
            <a:tailEnd/>
          </a:ln>
        </p:spPr>
      </p:pic>
      <p:sp>
        <p:nvSpPr>
          <p:cNvPr id="6" name="Szövegdoboz 5"/>
          <p:cNvSpPr txBox="1"/>
          <p:nvPr/>
        </p:nvSpPr>
        <p:spPr>
          <a:xfrm>
            <a:off x="251520" y="3068960"/>
            <a:ext cx="7416824" cy="1200329"/>
          </a:xfrm>
          <a:prstGeom prst="rect">
            <a:avLst/>
          </a:prstGeom>
          <a:noFill/>
        </p:spPr>
        <p:txBody>
          <a:bodyPr wrap="square" rtlCol="0">
            <a:spAutoFit/>
          </a:bodyPr>
          <a:lstStyle/>
          <a:p>
            <a:r>
              <a:rPr lang="hu-HU" dirty="0" err="1"/>
              <a:t>E-Kadherin</a:t>
            </a:r>
            <a:r>
              <a:rPr lang="hu-HU" dirty="0"/>
              <a:t>: </a:t>
            </a:r>
            <a:r>
              <a:rPr lang="hu-HU" dirty="0" err="1"/>
              <a:t>Zelladhäsionsmolekül</a:t>
            </a:r>
            <a:r>
              <a:rPr lang="hu-HU" dirty="0"/>
              <a:t> der </a:t>
            </a:r>
            <a:r>
              <a:rPr lang="hu-HU" dirty="0" err="1"/>
              <a:t>Epithelzellen</a:t>
            </a:r>
            <a:r>
              <a:rPr lang="hu-HU" dirty="0"/>
              <a:t> (</a:t>
            </a:r>
            <a:r>
              <a:rPr lang="hu-HU" dirty="0" err="1"/>
              <a:t>Str</a:t>
            </a:r>
            <a:r>
              <a:rPr lang="hu-HU" dirty="0"/>
              <a:t>. </a:t>
            </a:r>
            <a:r>
              <a:rPr lang="hu-HU" dirty="0" err="1"/>
              <a:t>basale</a:t>
            </a:r>
            <a:r>
              <a:rPr lang="hu-HU" dirty="0"/>
              <a:t>, spinosum und granulosum). </a:t>
            </a:r>
            <a:r>
              <a:rPr lang="hu-HU" dirty="0" err="1"/>
              <a:t>Laminin</a:t>
            </a:r>
            <a:r>
              <a:rPr lang="hu-HU" dirty="0"/>
              <a:t>: Protein der </a:t>
            </a:r>
            <a:r>
              <a:rPr lang="hu-HU" dirty="0" err="1"/>
              <a:t>Basallamina</a:t>
            </a:r>
            <a:r>
              <a:rPr lang="hu-HU" dirty="0"/>
              <a:t>; </a:t>
            </a:r>
            <a:r>
              <a:rPr lang="hu-HU" dirty="0" err="1"/>
              <a:t>Loricrin</a:t>
            </a:r>
            <a:r>
              <a:rPr lang="hu-HU" dirty="0"/>
              <a:t>: Protein der Keratohyalin Granulen</a:t>
            </a:r>
            <a:endParaRPr lang="de-DE"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5"/>
          <p:cNvPicPr>
            <a:picLocks noChangeAspect="1" noChangeArrowheads="1"/>
          </p:cNvPicPr>
          <p:nvPr/>
        </p:nvPicPr>
        <p:blipFill>
          <a:blip r:embed="rId3" cstate="print"/>
          <a:srcRect/>
          <a:stretch>
            <a:fillRect/>
          </a:stretch>
        </p:blipFill>
        <p:spPr bwMode="auto">
          <a:xfrm>
            <a:off x="250825" y="6453188"/>
            <a:ext cx="5208588" cy="206375"/>
          </a:xfrm>
          <a:prstGeom prst="rect">
            <a:avLst/>
          </a:prstGeom>
          <a:noFill/>
          <a:ln w="9525">
            <a:noFill/>
            <a:miter lim="800000"/>
            <a:headEnd/>
            <a:tailEnd/>
          </a:ln>
        </p:spPr>
      </p:pic>
      <p:pic>
        <p:nvPicPr>
          <p:cNvPr id="41986" name="Picture 7"/>
          <p:cNvPicPr>
            <a:picLocks noChangeAspect="1" noChangeArrowheads="1"/>
          </p:cNvPicPr>
          <p:nvPr/>
        </p:nvPicPr>
        <p:blipFill>
          <a:blip r:embed="rId4" cstate="print"/>
          <a:srcRect/>
          <a:stretch>
            <a:fillRect/>
          </a:stretch>
        </p:blipFill>
        <p:spPr bwMode="auto">
          <a:xfrm>
            <a:off x="876300" y="376238"/>
            <a:ext cx="7391400" cy="6105525"/>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3" cstate="print"/>
          <a:srcRect/>
          <a:stretch>
            <a:fillRect/>
          </a:stretch>
        </p:blipFill>
        <p:spPr bwMode="auto">
          <a:xfrm>
            <a:off x="0" y="0"/>
            <a:ext cx="6624736" cy="6846529"/>
          </a:xfrm>
          <a:prstGeom prst="rect">
            <a:avLst/>
          </a:prstGeom>
          <a:noFill/>
          <a:ln w="9525">
            <a:noFill/>
            <a:miter lim="800000"/>
            <a:headEnd/>
            <a:tailEnd/>
          </a:ln>
        </p:spPr>
      </p:pic>
      <p:sp>
        <p:nvSpPr>
          <p:cNvPr id="3" name="Szövegdoboz 2"/>
          <p:cNvSpPr txBox="1"/>
          <p:nvPr/>
        </p:nvSpPr>
        <p:spPr>
          <a:xfrm>
            <a:off x="5940152" y="332656"/>
            <a:ext cx="2952328" cy="1569660"/>
          </a:xfrm>
          <a:prstGeom prst="rect">
            <a:avLst/>
          </a:prstGeom>
          <a:noFill/>
        </p:spPr>
        <p:txBody>
          <a:bodyPr wrap="square" rtlCol="0">
            <a:spAutoFit/>
          </a:bodyPr>
          <a:lstStyle/>
          <a:p>
            <a:r>
              <a:rPr lang="hu-HU" dirty="0" err="1">
                <a:latin typeface="Arial" panose="020B0604020202020204" pitchFamily="34" charset="0"/>
                <a:cs typeface="Arial" panose="020B0604020202020204" pitchFamily="34" charset="0"/>
              </a:rPr>
              <a:t>Zellverbindungen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zwischen</a:t>
            </a:r>
            <a:r>
              <a:rPr lang="hu-HU" dirty="0">
                <a:latin typeface="Arial" panose="020B0604020202020204" pitchFamily="34" charset="0"/>
                <a:cs typeface="Arial" panose="020B0604020202020204" pitchFamily="34" charset="0"/>
              </a:rPr>
              <a:t> den </a:t>
            </a:r>
            <a:r>
              <a:rPr lang="hu-HU" dirty="0" err="1">
                <a:latin typeface="Arial" panose="020B0604020202020204" pitchFamily="34" charset="0"/>
                <a:cs typeface="Arial" panose="020B0604020202020204" pitchFamily="34" charset="0"/>
              </a:rPr>
              <a:t>Epithelzellen</a:t>
            </a:r>
            <a:r>
              <a:rPr lang="hu-HU" dirty="0">
                <a:latin typeface="Arial" panose="020B0604020202020204" pitchFamily="34" charset="0"/>
                <a:cs typeface="Arial" panose="020B0604020202020204" pitchFamily="34" charset="0"/>
              </a:rPr>
              <a:t> des </a:t>
            </a:r>
            <a:r>
              <a:rPr lang="hu-HU" dirty="0" err="1">
                <a:latin typeface="Arial" panose="020B0604020202020204" pitchFamily="34" charset="0"/>
                <a:cs typeface="Arial" panose="020B0604020202020204" pitchFamily="34" charset="0"/>
              </a:rPr>
              <a:t>MVPEs</a:t>
            </a:r>
            <a:endParaRPr lang="de-DE" dirty="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Verhornung</a:t>
            </a:r>
            <a:r>
              <a:rPr lang="hu-HU" dirty="0"/>
              <a:t> </a:t>
            </a:r>
            <a:endParaRPr lang="de-DE" dirty="0"/>
          </a:p>
        </p:txBody>
      </p:sp>
      <p:sp>
        <p:nvSpPr>
          <p:cNvPr id="3" name="Tartalom helye 2"/>
          <p:cNvSpPr>
            <a:spLocks noGrp="1"/>
          </p:cNvSpPr>
          <p:nvPr>
            <p:ph idx="1"/>
          </p:nvPr>
        </p:nvSpPr>
        <p:spPr/>
        <p:txBody>
          <a:bodyPr/>
          <a:lstStyle/>
          <a:p>
            <a:r>
              <a:rPr lang="hu-HU" dirty="0" err="1"/>
              <a:t>als</a:t>
            </a:r>
            <a:r>
              <a:rPr lang="hu-HU" dirty="0"/>
              <a:t> </a:t>
            </a:r>
            <a:r>
              <a:rPr lang="hu-HU" dirty="0" err="1"/>
              <a:t>spezielles</a:t>
            </a:r>
            <a:r>
              <a:rPr lang="hu-HU" dirty="0"/>
              <a:t> </a:t>
            </a:r>
            <a:r>
              <a:rPr lang="hu-HU" dirty="0" err="1"/>
              <a:t>Form</a:t>
            </a:r>
            <a:r>
              <a:rPr lang="hu-HU" dirty="0"/>
              <a:t> der Apoptose;</a:t>
            </a:r>
          </a:p>
          <a:p>
            <a:r>
              <a:rPr lang="hu-HU" dirty="0" err="1"/>
              <a:t>benötigt</a:t>
            </a:r>
            <a:r>
              <a:rPr lang="hu-HU" dirty="0"/>
              <a:t> </a:t>
            </a:r>
            <a:r>
              <a:rPr lang="hu-HU" dirty="0" err="1"/>
              <a:t>eine</a:t>
            </a:r>
            <a:r>
              <a:rPr lang="hu-HU" dirty="0"/>
              <a:t> </a:t>
            </a:r>
            <a:r>
              <a:rPr lang="hu-HU" dirty="0" err="1"/>
              <a:t>für</a:t>
            </a:r>
            <a:r>
              <a:rPr lang="hu-HU" dirty="0"/>
              <a:t> </a:t>
            </a:r>
            <a:r>
              <a:rPr lang="hu-HU" dirty="0" err="1"/>
              <a:t>Verhornung</a:t>
            </a:r>
            <a:r>
              <a:rPr lang="hu-HU" dirty="0"/>
              <a:t> </a:t>
            </a:r>
            <a:r>
              <a:rPr lang="hu-HU" dirty="0" err="1"/>
              <a:t>spezifische</a:t>
            </a:r>
            <a:r>
              <a:rPr lang="hu-HU" dirty="0"/>
              <a:t> </a:t>
            </a:r>
            <a:r>
              <a:rPr lang="hu-HU" dirty="0" err="1"/>
              <a:t>Kaspase</a:t>
            </a:r>
            <a:r>
              <a:rPr lang="hu-HU" dirty="0"/>
              <a:t>: Kaspase-14</a:t>
            </a:r>
            <a:endParaRPr lang="de-DE"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3" cstate="print"/>
          <a:srcRect/>
          <a:stretch>
            <a:fillRect/>
          </a:stretch>
        </p:blipFill>
        <p:spPr bwMode="auto">
          <a:xfrm>
            <a:off x="0" y="0"/>
            <a:ext cx="7740650" cy="6861175"/>
          </a:xfrm>
          <a:prstGeom prst="rect">
            <a:avLst/>
          </a:prstGeom>
          <a:noFill/>
          <a:ln w="9525">
            <a:noFill/>
            <a:miter lim="800000"/>
            <a:headEnd/>
            <a:tailEnd/>
          </a:ln>
        </p:spPr>
      </p:pic>
      <p:pic>
        <p:nvPicPr>
          <p:cNvPr id="44034" name="Picture 6"/>
          <p:cNvPicPr>
            <a:picLocks noChangeAspect="1" noChangeArrowheads="1"/>
          </p:cNvPicPr>
          <p:nvPr/>
        </p:nvPicPr>
        <p:blipFill>
          <a:blip r:embed="rId4" cstate="print"/>
          <a:srcRect/>
          <a:stretch>
            <a:fillRect/>
          </a:stretch>
        </p:blipFill>
        <p:spPr bwMode="auto">
          <a:xfrm>
            <a:off x="5554663" y="6632575"/>
            <a:ext cx="3589337" cy="225425"/>
          </a:xfrm>
          <a:prstGeom prst="rect">
            <a:avLst/>
          </a:prstGeom>
          <a:noFill/>
          <a:ln w="9525">
            <a:noFill/>
            <a:miter lim="800000"/>
            <a:headEnd/>
            <a:tailEnd/>
          </a:ln>
        </p:spPr>
      </p:pic>
      <p:sp>
        <p:nvSpPr>
          <p:cNvPr id="4" name="Szövegdoboz 3"/>
          <p:cNvSpPr txBox="1"/>
          <p:nvPr/>
        </p:nvSpPr>
        <p:spPr>
          <a:xfrm>
            <a:off x="5940152" y="4716433"/>
            <a:ext cx="3024336" cy="830997"/>
          </a:xfrm>
          <a:prstGeom prst="rect">
            <a:avLst/>
          </a:prstGeom>
          <a:noFill/>
        </p:spPr>
        <p:txBody>
          <a:bodyPr wrap="square" rtlCol="0">
            <a:spAutoFit/>
          </a:bodyPr>
          <a:lstStyle/>
          <a:p>
            <a:r>
              <a:rPr lang="hu-HU" sz="1600" b="1" dirty="0" err="1">
                <a:latin typeface="Arial" pitchFamily="34" charset="0"/>
                <a:cs typeface="Arial" pitchFamily="34" charset="0"/>
              </a:rPr>
              <a:t>Expression</a:t>
            </a:r>
            <a:r>
              <a:rPr lang="hu-HU" sz="1600" b="1" dirty="0">
                <a:latin typeface="Arial" pitchFamily="34" charset="0"/>
                <a:cs typeface="Arial" pitchFamily="34" charset="0"/>
              </a:rPr>
              <a:t> von Caspase-14 in </a:t>
            </a:r>
            <a:r>
              <a:rPr lang="hu-HU" sz="1600" b="1" dirty="0" err="1">
                <a:latin typeface="Arial" pitchFamily="34" charset="0"/>
                <a:cs typeface="Arial" pitchFamily="34" charset="0"/>
              </a:rPr>
              <a:t>dem</a:t>
            </a:r>
            <a:r>
              <a:rPr lang="hu-HU" sz="1600" b="1" dirty="0">
                <a:latin typeface="Arial" pitchFamily="34" charset="0"/>
                <a:cs typeface="Arial" pitchFamily="34" charset="0"/>
              </a:rPr>
              <a:t> </a:t>
            </a:r>
            <a:r>
              <a:rPr lang="hu-HU" sz="1600" b="1" dirty="0" err="1">
                <a:latin typeface="Arial" pitchFamily="34" charset="0"/>
                <a:cs typeface="Arial" pitchFamily="34" charset="0"/>
              </a:rPr>
              <a:t>Epidermis</a:t>
            </a:r>
            <a:r>
              <a:rPr lang="hu-HU" sz="1600" b="1" dirty="0">
                <a:latin typeface="Arial" pitchFamily="34" charset="0"/>
                <a:cs typeface="Arial" pitchFamily="34" charset="0"/>
              </a:rPr>
              <a:t> der </a:t>
            </a:r>
            <a:r>
              <a:rPr lang="hu-HU" sz="1600" b="1" dirty="0" err="1">
                <a:latin typeface="Arial" pitchFamily="34" charset="0"/>
                <a:cs typeface="Arial" pitchFamily="34" charset="0"/>
              </a:rPr>
              <a:t>Mäus</a:t>
            </a:r>
            <a:endParaRPr lang="hu-HU" sz="1600" b="1" dirty="0">
              <a:latin typeface="Arial" pitchFamily="34" charset="0"/>
              <a:cs typeface="Arial" pitchFamily="34" charset="0"/>
            </a:endParaRPr>
          </a:p>
          <a:p>
            <a:r>
              <a:rPr lang="hu-HU" sz="1600" b="1" dirty="0">
                <a:latin typeface="Arial" pitchFamily="34" charset="0"/>
                <a:cs typeface="Arial" pitchFamily="34" charset="0"/>
              </a:rPr>
              <a:t>(</a:t>
            </a:r>
            <a:r>
              <a:rPr lang="hu-HU" sz="1600" b="1" dirty="0" err="1">
                <a:latin typeface="Arial" pitchFamily="34" charset="0"/>
                <a:cs typeface="Arial" pitchFamily="34" charset="0"/>
              </a:rPr>
              <a:t>braune</a:t>
            </a:r>
            <a:r>
              <a:rPr lang="hu-HU" sz="1600" b="1" dirty="0">
                <a:latin typeface="Arial" pitchFamily="34" charset="0"/>
                <a:cs typeface="Arial" pitchFamily="34" charset="0"/>
              </a:rPr>
              <a:t> </a:t>
            </a:r>
            <a:r>
              <a:rPr lang="hu-HU" sz="1600" b="1" dirty="0" err="1">
                <a:latin typeface="Arial" pitchFamily="34" charset="0"/>
                <a:cs typeface="Arial" pitchFamily="34" charset="0"/>
              </a:rPr>
              <a:t>Reaktion</a:t>
            </a:r>
            <a:r>
              <a:rPr lang="hu-HU" sz="1600" b="1" dirty="0">
                <a:latin typeface="Arial" pitchFamily="34" charset="0"/>
                <a:cs typeface="Arial" pitchFamily="34" charset="0"/>
              </a:rPr>
              <a:t>)</a:t>
            </a:r>
            <a:endParaRPr lang="de-DE" sz="1600" b="1" dirty="0">
              <a:latin typeface="Arial" pitchFamily="34" charset="0"/>
              <a:cs typeface="Aria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5"/>
          <p:cNvPicPr>
            <a:picLocks noChangeAspect="1" noChangeArrowheads="1"/>
          </p:cNvPicPr>
          <p:nvPr/>
        </p:nvPicPr>
        <p:blipFill>
          <a:blip r:embed="rId3" cstate="print"/>
          <a:srcRect/>
          <a:stretch>
            <a:fillRect/>
          </a:stretch>
        </p:blipFill>
        <p:spPr bwMode="auto">
          <a:xfrm>
            <a:off x="5554663" y="6632575"/>
            <a:ext cx="3589337" cy="225425"/>
          </a:xfrm>
          <a:prstGeom prst="rect">
            <a:avLst/>
          </a:prstGeom>
          <a:noFill/>
          <a:ln w="9525">
            <a:noFill/>
            <a:miter lim="800000"/>
            <a:headEnd/>
            <a:tailEnd/>
          </a:ln>
        </p:spPr>
      </p:pic>
      <p:pic>
        <p:nvPicPr>
          <p:cNvPr id="49154" name="Picture 1"/>
          <p:cNvPicPr>
            <a:picLocks noChangeAspect="1" noChangeArrowheads="1"/>
          </p:cNvPicPr>
          <p:nvPr/>
        </p:nvPicPr>
        <p:blipFill>
          <a:blip r:embed="rId4" cstate="print"/>
          <a:srcRect/>
          <a:stretch>
            <a:fillRect/>
          </a:stretch>
        </p:blipFill>
        <p:spPr bwMode="auto">
          <a:xfrm>
            <a:off x="0" y="260350"/>
            <a:ext cx="9144000" cy="4554538"/>
          </a:xfrm>
          <a:prstGeom prst="rect">
            <a:avLst/>
          </a:prstGeom>
          <a:noFill/>
          <a:ln w="9525">
            <a:noFill/>
            <a:miter lim="800000"/>
            <a:headEnd/>
            <a:tailEnd/>
          </a:ln>
        </p:spPr>
      </p:pic>
      <p:sp>
        <p:nvSpPr>
          <p:cNvPr id="2" name="Szövegdoboz 1"/>
          <p:cNvSpPr txBox="1"/>
          <p:nvPr/>
        </p:nvSpPr>
        <p:spPr>
          <a:xfrm>
            <a:off x="251520" y="5157192"/>
            <a:ext cx="8424936" cy="830997"/>
          </a:xfrm>
          <a:prstGeom prst="rect">
            <a:avLst/>
          </a:prstGeom>
          <a:noFill/>
        </p:spPr>
        <p:txBody>
          <a:bodyPr wrap="square" rtlCol="0">
            <a:spAutoFit/>
          </a:bodyPr>
          <a:lstStyle/>
          <a:p>
            <a:r>
              <a:rPr lang="hu-HU" dirty="0" err="1"/>
              <a:t>Transglutaminase</a:t>
            </a:r>
            <a:r>
              <a:rPr lang="hu-HU" dirty="0"/>
              <a:t> (Tgase1, 3): </a:t>
            </a:r>
            <a:r>
              <a:rPr lang="hu-HU" dirty="0" err="1"/>
              <a:t>Quervernetzung</a:t>
            </a:r>
            <a:r>
              <a:rPr lang="hu-HU" dirty="0"/>
              <a:t> der </a:t>
            </a:r>
            <a:r>
              <a:rPr lang="hu-HU" dirty="0" err="1"/>
              <a:t>Zytoplasma</a:t>
            </a:r>
            <a:r>
              <a:rPr lang="hu-HU" dirty="0"/>
              <a:t>-Proteinen in </a:t>
            </a:r>
            <a:r>
              <a:rPr lang="hu-HU" dirty="0" err="1"/>
              <a:t>Hornschuppen</a:t>
            </a:r>
            <a:endParaRPr lang="de-DE"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p:cNvPicPr>
            <a:picLocks noChangeAspect="1" noChangeArrowheads="1"/>
          </p:cNvPicPr>
          <p:nvPr/>
        </p:nvPicPr>
        <p:blipFill>
          <a:blip r:embed="rId2" cstate="print"/>
          <a:srcRect/>
          <a:stretch>
            <a:fillRect/>
          </a:stretch>
        </p:blipFill>
        <p:spPr bwMode="auto">
          <a:xfrm>
            <a:off x="0" y="0"/>
            <a:ext cx="9144000" cy="614521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cstate="print"/>
          <a:srcRect/>
          <a:stretch>
            <a:fillRect/>
          </a:stretch>
        </p:blipFill>
        <p:spPr bwMode="auto">
          <a:xfrm>
            <a:off x="0" y="764704"/>
            <a:ext cx="9144000" cy="5112568"/>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cstate="print"/>
          <a:srcRect/>
          <a:stretch>
            <a:fillRect/>
          </a:stretch>
        </p:blipFill>
        <p:spPr bwMode="auto">
          <a:xfrm>
            <a:off x="539552" y="1052736"/>
            <a:ext cx="8342359" cy="4248472"/>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2" cstate="print"/>
          <a:srcRect/>
          <a:stretch>
            <a:fillRect/>
          </a:stretch>
        </p:blipFill>
        <p:spPr bwMode="auto">
          <a:xfrm>
            <a:off x="0" y="1052736"/>
            <a:ext cx="9144000" cy="432048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5800" y="609600"/>
            <a:ext cx="7772400" cy="803176"/>
          </a:xfrm>
        </p:spPr>
        <p:txBody>
          <a:bodyPr/>
          <a:lstStyle/>
          <a:p>
            <a:r>
              <a:rPr lang="hu-HU" sz="3600" b="1" dirty="0" err="1">
                <a:latin typeface="Arial" panose="020B0604020202020204" pitchFamily="34" charset="0"/>
                <a:cs typeface="Arial" panose="020B0604020202020204" pitchFamily="34" charset="0"/>
              </a:rPr>
              <a:t>Epidermis</a:t>
            </a:r>
            <a:endParaRPr lang="de-DE" sz="3600" b="1"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a:xfrm>
            <a:off x="685800" y="1556792"/>
            <a:ext cx="7772400" cy="4539208"/>
          </a:xfrm>
        </p:spPr>
        <p:txBody>
          <a:bodyPr/>
          <a:lstStyle/>
          <a:p>
            <a:r>
              <a:rPr lang="hu-HU" sz="2400" dirty="0" err="1">
                <a:latin typeface="Arial" panose="020B0604020202020204" pitchFamily="34" charset="0"/>
                <a:cs typeface="Arial" panose="020B0604020202020204" pitchFamily="34" charset="0"/>
              </a:rPr>
              <a:t>Mehrschichtiges</a:t>
            </a:r>
            <a:r>
              <a:rPr lang="hu-HU" sz="2400" dirty="0">
                <a:latin typeface="Arial" panose="020B0604020202020204" pitchFamily="34" charset="0"/>
                <a:cs typeface="Arial" panose="020B0604020202020204" pitchFamily="34" charset="0"/>
              </a:rPr>
              <a:t>, </a:t>
            </a:r>
            <a:r>
              <a:rPr lang="hu-HU" sz="2400" b="1" dirty="0" err="1">
                <a:latin typeface="Arial" panose="020B0604020202020204" pitchFamily="34" charset="0"/>
                <a:cs typeface="Arial" panose="020B0604020202020204" pitchFamily="34" charset="0"/>
              </a:rPr>
              <a:t>verhorntes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Plattenepithel</a:t>
            </a:r>
            <a:endParaRPr lang="hu-HU" sz="2400" dirty="0">
              <a:latin typeface="Arial" panose="020B0604020202020204" pitchFamily="34" charset="0"/>
              <a:cs typeface="Arial" panose="020B0604020202020204" pitchFamily="34" charset="0"/>
            </a:endParaRPr>
          </a:p>
          <a:p>
            <a:r>
              <a:rPr lang="hu-HU" sz="2400" dirty="0">
                <a:latin typeface="Arial" panose="020B0604020202020204" pitchFamily="34" charset="0"/>
                <a:cs typeface="Arial" panose="020B0604020202020204" pitchFamily="34" charset="0"/>
              </a:rPr>
              <a:t>VERHORNUNG: </a:t>
            </a:r>
            <a:r>
              <a:rPr lang="hu-HU" sz="2400" dirty="0" err="1">
                <a:latin typeface="Arial" panose="020B0604020202020204" pitchFamily="34" charset="0"/>
                <a:cs typeface="Arial" panose="020B0604020202020204" pitchFamily="34" charset="0"/>
              </a:rPr>
              <a:t>sehr</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spezieller</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zellbiologischer</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Vorgang</a:t>
            </a:r>
            <a:endParaRPr lang="hu-HU" sz="2400" dirty="0">
              <a:latin typeface="Arial" panose="020B0604020202020204" pitchFamily="34" charset="0"/>
              <a:cs typeface="Arial" panose="020B0604020202020204" pitchFamily="34" charset="0"/>
            </a:endParaRPr>
          </a:p>
          <a:p>
            <a:r>
              <a:rPr lang="hu-HU" sz="2400" dirty="0" err="1">
                <a:latin typeface="Arial" panose="020B0604020202020204" pitchFamily="34" charset="0"/>
                <a:cs typeface="Arial" panose="020B0604020202020204" pitchFamily="34" charset="0"/>
              </a:rPr>
              <a:t>Bedeutung</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Mechanische</a:t>
            </a:r>
            <a:r>
              <a:rPr lang="hu-HU" sz="2400" dirty="0">
                <a:latin typeface="Arial" panose="020B0604020202020204" pitchFamily="34" charset="0"/>
                <a:cs typeface="Arial" panose="020B0604020202020204" pitchFamily="34" charset="0"/>
              </a:rPr>
              <a:t> und </a:t>
            </a:r>
            <a:r>
              <a:rPr lang="hu-HU" sz="2400" dirty="0" err="1">
                <a:latin typeface="Arial" panose="020B0604020202020204" pitchFamily="34" charset="0"/>
                <a:cs typeface="Arial" panose="020B0604020202020204" pitchFamily="34" charset="0"/>
              </a:rPr>
              <a:t>chemische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Unterstützung</a:t>
            </a:r>
            <a:r>
              <a:rPr lang="hu-HU" sz="2400" dirty="0">
                <a:latin typeface="Arial" panose="020B0604020202020204" pitchFamily="34" charset="0"/>
                <a:cs typeface="Arial" panose="020B0604020202020204" pitchFamily="34" charset="0"/>
              </a:rPr>
              <a:t> der </a:t>
            </a:r>
            <a:r>
              <a:rPr lang="hu-HU" sz="2400" dirty="0" err="1">
                <a:latin typeface="Arial" panose="020B0604020202020204" pitchFamily="34" charset="0"/>
                <a:cs typeface="Arial" panose="020B0604020202020204" pitchFamily="34" charset="0"/>
              </a:rPr>
              <a:t>unter</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dem</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Epidermis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liegenden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Geweben</a:t>
            </a:r>
            <a:r>
              <a:rPr lang="hu-HU" sz="2400" dirty="0">
                <a:latin typeface="Arial" panose="020B0604020202020204" pitchFamily="34" charset="0"/>
                <a:cs typeface="Arial" panose="020B0604020202020204" pitchFamily="34" charset="0"/>
              </a:rPr>
              <a:t>.</a:t>
            </a:r>
          </a:p>
          <a:p>
            <a:r>
              <a:rPr lang="hu-HU" sz="2400" dirty="0">
                <a:latin typeface="Arial" panose="020B0604020202020204" pitchFamily="34" charset="0"/>
                <a:cs typeface="Arial" panose="020B0604020202020204" pitchFamily="34" charset="0"/>
              </a:rPr>
              <a:t>Zeitdauer: von </a:t>
            </a:r>
            <a:r>
              <a:rPr lang="hu-HU" sz="2400" dirty="0" err="1">
                <a:latin typeface="Arial" panose="020B0604020202020204" pitchFamily="34" charset="0"/>
                <a:cs typeface="Arial" panose="020B0604020202020204" pitchFamily="34" charset="0"/>
              </a:rPr>
              <a:t>Str</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basale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bis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Str</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corneum</a:t>
            </a:r>
            <a:r>
              <a:rPr lang="hu-HU" sz="2400" dirty="0">
                <a:latin typeface="Arial" panose="020B0604020202020204" pitchFamily="34" charset="0"/>
                <a:cs typeface="Arial" panose="020B0604020202020204" pitchFamily="34" charset="0"/>
              </a:rPr>
              <a:t>: 2 </a:t>
            </a:r>
            <a:r>
              <a:rPr lang="hu-HU" sz="2400" dirty="0" err="1">
                <a:latin typeface="Arial" panose="020B0604020202020204" pitchFamily="34" charset="0"/>
                <a:cs typeface="Arial" panose="020B0604020202020204" pitchFamily="34" charset="0"/>
              </a:rPr>
              <a:t>Wochen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Maus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Mensch</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bisschen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länger</a:t>
            </a:r>
            <a:endParaRPr lang="hu-HU" sz="2400" dirty="0">
              <a:latin typeface="Arial" panose="020B0604020202020204" pitchFamily="34" charset="0"/>
              <a:cs typeface="Arial" panose="020B0604020202020204" pitchFamily="34" charset="0"/>
            </a:endParaRPr>
          </a:p>
          <a:p>
            <a:r>
              <a:rPr lang="hu-HU" sz="2400" dirty="0" err="1">
                <a:latin typeface="Arial" panose="020B0604020202020204" pitchFamily="34" charset="0"/>
                <a:cs typeface="Arial" panose="020B0604020202020204" pitchFamily="34" charset="0"/>
              </a:rPr>
              <a:t>täglich</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abgelöste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Hornschuppen</a:t>
            </a:r>
            <a:r>
              <a:rPr lang="hu-HU" sz="2400" dirty="0">
                <a:latin typeface="Arial" panose="020B0604020202020204" pitchFamily="34" charset="0"/>
                <a:cs typeface="Arial" panose="020B0604020202020204" pitchFamily="34" charset="0"/>
              </a:rPr>
              <a:t>: 1,5 g. </a:t>
            </a:r>
            <a:r>
              <a:rPr lang="hu-HU" sz="2400" dirty="0" err="1">
                <a:latin typeface="Arial" panose="020B0604020202020204" pitchFamily="34" charset="0"/>
                <a:cs typeface="Arial" panose="020B0604020202020204" pitchFamily="34" charset="0"/>
              </a:rPr>
              <a:t>Wichtiger</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Teil</a:t>
            </a:r>
            <a:r>
              <a:rPr lang="hu-HU" sz="2400" dirty="0">
                <a:latin typeface="Arial" panose="020B0604020202020204" pitchFamily="34" charset="0"/>
                <a:cs typeface="Arial" panose="020B0604020202020204" pitchFamily="34" charset="0"/>
              </a:rPr>
              <a:t> von </a:t>
            </a:r>
            <a:r>
              <a:rPr lang="hu-HU" sz="2400" dirty="0" err="1">
                <a:latin typeface="Arial" panose="020B0604020202020204" pitchFamily="34" charset="0"/>
                <a:cs typeface="Arial" panose="020B0604020202020204" pitchFamily="34" charset="0"/>
              </a:rPr>
              <a:t>Hausstaub</a:t>
            </a:r>
            <a:r>
              <a:rPr lang="hu-HU" sz="2400" dirty="0">
                <a:latin typeface="Arial" panose="020B0604020202020204" pitchFamily="34" charset="0"/>
                <a:cs typeface="Arial" panose="020B0604020202020204" pitchFamily="34" charset="0"/>
              </a:rPr>
              <a:t>!</a:t>
            </a:r>
            <a:endParaRPr lang="de-DE" sz="2400" dirty="0">
              <a:latin typeface="Arial" panose="020B0604020202020204" pitchFamily="34"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5"/>
          <p:cNvSpPr txBox="1">
            <a:spLocks noChangeArrowheads="1"/>
          </p:cNvSpPr>
          <p:nvPr/>
        </p:nvSpPr>
        <p:spPr bwMode="auto">
          <a:xfrm>
            <a:off x="4356100" y="786691"/>
            <a:ext cx="3960812" cy="1446550"/>
          </a:xfrm>
          <a:prstGeom prst="rect">
            <a:avLst/>
          </a:prstGeom>
          <a:noFill/>
          <a:ln w="9525">
            <a:noFill/>
            <a:miter lim="800000"/>
            <a:headEnd/>
            <a:tailEnd/>
          </a:ln>
        </p:spPr>
        <p:txBody>
          <a:bodyPr>
            <a:spAutoFit/>
          </a:bodyPr>
          <a:lstStyle/>
          <a:p>
            <a:pPr eaLnBrk="0" hangingPunct="0">
              <a:spcBef>
                <a:spcPct val="50000"/>
              </a:spcBef>
            </a:pPr>
            <a:r>
              <a:rPr lang="hu-HU" sz="2200" dirty="0">
                <a:latin typeface="Arial" panose="020B0604020202020204" pitchFamily="34" charset="0"/>
                <a:cs typeface="Arial" panose="020B0604020202020204" pitchFamily="34" charset="0"/>
              </a:rPr>
              <a:t>K5 </a:t>
            </a:r>
            <a:r>
              <a:rPr lang="hu-HU" sz="2200" dirty="0" err="1">
                <a:latin typeface="Arial" panose="020B0604020202020204" pitchFamily="34" charset="0"/>
                <a:cs typeface="Arial" panose="020B0604020202020204" pitchFamily="34" charset="0"/>
              </a:rPr>
              <a:t>Immunohistochemie</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grüne</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Fluoreszenz</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Insert</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rote</a:t>
            </a:r>
            <a:r>
              <a:rPr lang="hu-HU" sz="2200" dirty="0">
                <a:latin typeface="Arial" panose="020B0604020202020204" pitchFamily="34" charset="0"/>
                <a:cs typeface="Arial" panose="020B0604020202020204" pitchFamily="34" charset="0"/>
              </a:rPr>
              <a:t> Fluor.: PI) </a:t>
            </a:r>
            <a:r>
              <a:rPr lang="hu-HU" sz="2200" dirty="0" err="1">
                <a:latin typeface="Arial" panose="020B0604020202020204" pitchFamily="34" charset="0"/>
                <a:cs typeface="Arial" panose="020B0604020202020204" pitchFamily="34" charset="0"/>
              </a:rPr>
              <a:t>Nur</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im</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Periderm</a:t>
            </a:r>
            <a:r>
              <a:rPr lang="hu-HU" sz="2200" dirty="0">
                <a:latin typeface="Arial" panose="020B0604020202020204" pitchFamily="34" charset="0"/>
                <a:cs typeface="Arial" panose="020B0604020202020204" pitchFamily="34" charset="0"/>
              </a:rPr>
              <a:t> und </a:t>
            </a:r>
            <a:r>
              <a:rPr lang="hu-HU" sz="2200" dirty="0" err="1">
                <a:latin typeface="Arial" panose="020B0604020202020204" pitchFamily="34" charset="0"/>
                <a:cs typeface="Arial" panose="020B0604020202020204" pitchFamily="34" charset="0"/>
              </a:rPr>
              <a:t>Subperiderm</a:t>
            </a:r>
            <a:r>
              <a:rPr lang="hu-HU" sz="2200" dirty="0">
                <a:latin typeface="Arial" panose="020B0604020202020204" pitchFamily="34" charset="0"/>
                <a:cs typeface="Arial" panose="020B0604020202020204" pitchFamily="34" charset="0"/>
              </a:rPr>
              <a:t>!</a:t>
            </a:r>
          </a:p>
        </p:txBody>
      </p:sp>
      <p:pic>
        <p:nvPicPr>
          <p:cNvPr id="66562" name="Picture 6"/>
          <p:cNvPicPr>
            <a:picLocks noChangeAspect="1" noChangeArrowheads="1"/>
          </p:cNvPicPr>
          <p:nvPr/>
        </p:nvPicPr>
        <p:blipFill>
          <a:blip r:embed="rId3" cstate="print"/>
          <a:srcRect/>
          <a:stretch>
            <a:fillRect/>
          </a:stretch>
        </p:blipFill>
        <p:spPr bwMode="auto">
          <a:xfrm>
            <a:off x="6554788" y="6524625"/>
            <a:ext cx="2589212" cy="209550"/>
          </a:xfrm>
          <a:prstGeom prst="rect">
            <a:avLst/>
          </a:prstGeom>
          <a:noFill/>
          <a:ln w="9525">
            <a:noFill/>
            <a:miter lim="800000"/>
            <a:headEnd/>
            <a:tailEnd/>
          </a:ln>
        </p:spPr>
      </p:pic>
      <p:sp>
        <p:nvSpPr>
          <p:cNvPr id="66563" name="Text Box 7"/>
          <p:cNvSpPr txBox="1">
            <a:spLocks noChangeArrowheads="1"/>
          </p:cNvSpPr>
          <p:nvPr/>
        </p:nvSpPr>
        <p:spPr bwMode="auto">
          <a:xfrm>
            <a:off x="4425240" y="4074589"/>
            <a:ext cx="3168228" cy="430887"/>
          </a:xfrm>
          <a:prstGeom prst="rect">
            <a:avLst/>
          </a:prstGeom>
          <a:noFill/>
          <a:ln w="9525">
            <a:noFill/>
            <a:miter lim="800000"/>
            <a:headEnd/>
            <a:tailEnd/>
          </a:ln>
        </p:spPr>
        <p:txBody>
          <a:bodyPr wrap="square">
            <a:spAutoFit/>
          </a:bodyPr>
          <a:lstStyle/>
          <a:p>
            <a:pPr eaLnBrk="0" hangingPunct="0">
              <a:spcBef>
                <a:spcPct val="50000"/>
              </a:spcBef>
            </a:pPr>
            <a:r>
              <a:rPr lang="hu-HU" sz="2200" dirty="0">
                <a:latin typeface="Arial" panose="020B0604020202020204" pitchFamily="34" charset="0"/>
                <a:cs typeface="Arial" panose="020B0604020202020204" pitchFamily="34" charset="0"/>
              </a:rPr>
              <a:t>K5: in </a:t>
            </a:r>
            <a:r>
              <a:rPr lang="hu-HU" sz="2200" dirty="0" err="1">
                <a:latin typeface="Arial" panose="020B0604020202020204" pitchFamily="34" charset="0"/>
                <a:cs typeface="Arial" panose="020B0604020202020204" pitchFamily="34" charset="0"/>
              </a:rPr>
              <a:t>allen</a:t>
            </a:r>
            <a:r>
              <a:rPr lang="hu-HU" sz="2200" dirty="0">
                <a:latin typeface="Arial" panose="020B0604020202020204" pitchFamily="34" charset="0"/>
                <a:cs typeface="Arial" panose="020B0604020202020204" pitchFamily="34" charset="0"/>
              </a:rPr>
              <a:t> </a:t>
            </a:r>
            <a:r>
              <a:rPr lang="hu-HU" sz="2200" dirty="0" err="1">
                <a:latin typeface="Arial" panose="020B0604020202020204" pitchFamily="34" charset="0"/>
                <a:cs typeface="Arial" panose="020B0604020202020204" pitchFamily="34" charset="0"/>
              </a:rPr>
              <a:t>Schichten</a:t>
            </a:r>
            <a:r>
              <a:rPr lang="hu-HU" sz="2200" dirty="0">
                <a:latin typeface="Arial" panose="020B0604020202020204" pitchFamily="34" charset="0"/>
                <a:cs typeface="Arial" panose="020B0604020202020204" pitchFamily="34" charset="0"/>
              </a:rPr>
              <a:t>!</a:t>
            </a:r>
            <a:endParaRPr lang="hu-HU" dirty="0"/>
          </a:p>
        </p:txBody>
      </p:sp>
      <p:pic>
        <p:nvPicPr>
          <p:cNvPr id="66564" name="Picture 1"/>
          <p:cNvPicPr>
            <a:picLocks noChangeAspect="1" noChangeArrowheads="1"/>
          </p:cNvPicPr>
          <p:nvPr/>
        </p:nvPicPr>
        <p:blipFill>
          <a:blip r:embed="rId4" cstate="print"/>
          <a:srcRect/>
          <a:stretch>
            <a:fillRect/>
          </a:stretch>
        </p:blipFill>
        <p:spPr bwMode="auto">
          <a:xfrm>
            <a:off x="0" y="0"/>
            <a:ext cx="3348038" cy="6829425"/>
          </a:xfrm>
          <a:prstGeom prst="rect">
            <a:avLst/>
          </a:prstGeom>
          <a:noFill/>
          <a:ln w="9525">
            <a:noFill/>
            <a:miter lim="800000"/>
            <a:headEnd/>
            <a:tailEnd/>
          </a:ln>
        </p:spPr>
      </p:pic>
      <p:cxnSp>
        <p:nvCxnSpPr>
          <p:cNvPr id="3" name="Egyenes összekötő nyíllal 2"/>
          <p:cNvCxnSpPr/>
          <p:nvPr/>
        </p:nvCxnSpPr>
        <p:spPr bwMode="auto">
          <a:xfrm flipH="1" flipV="1">
            <a:off x="3348038" y="188640"/>
            <a:ext cx="1008062" cy="1743051"/>
          </a:xfrm>
          <a:prstGeom prst="straightConnector1">
            <a:avLst/>
          </a:prstGeom>
          <a:solidFill>
            <a:schemeClr val="accent1"/>
          </a:solidFill>
          <a:ln w="44450" cap="flat" cmpd="sng" algn="ctr">
            <a:solidFill>
              <a:srgbClr val="C00000"/>
            </a:solidFill>
            <a:prstDash val="solid"/>
            <a:round/>
            <a:headEnd type="none" w="med" len="med"/>
            <a:tailEnd type="triangle"/>
          </a:ln>
          <a:effectLst/>
        </p:spPr>
      </p:cxnSp>
      <p:sp>
        <p:nvSpPr>
          <p:cNvPr id="5" name="Szövegdoboz 4"/>
          <p:cNvSpPr txBox="1"/>
          <p:nvPr/>
        </p:nvSpPr>
        <p:spPr>
          <a:xfrm>
            <a:off x="4460263" y="0"/>
            <a:ext cx="4499992" cy="707886"/>
          </a:xfrm>
          <a:prstGeom prst="rect">
            <a:avLst/>
          </a:prstGeom>
          <a:noFill/>
        </p:spPr>
        <p:txBody>
          <a:bodyPr wrap="square" rtlCol="0">
            <a:spAutoFit/>
          </a:bodyPr>
          <a:lstStyle/>
          <a:p>
            <a:pPr algn="ctr"/>
            <a:r>
              <a:rPr lang="hu-HU" sz="2000" b="1" dirty="0" err="1">
                <a:solidFill>
                  <a:srgbClr val="C00000"/>
                </a:solidFill>
                <a:latin typeface="Arial" panose="020B0604020202020204" pitchFamily="34" charset="0"/>
                <a:cs typeface="Arial" panose="020B0604020202020204" pitchFamily="34" charset="0"/>
              </a:rPr>
              <a:t>Ontogenese</a:t>
            </a:r>
            <a:r>
              <a:rPr lang="hu-HU" sz="2000" b="1" dirty="0">
                <a:solidFill>
                  <a:srgbClr val="C00000"/>
                </a:solidFill>
                <a:latin typeface="Arial" panose="020B0604020202020204" pitchFamily="34" charset="0"/>
                <a:cs typeface="Arial" panose="020B0604020202020204" pitchFamily="34" charset="0"/>
              </a:rPr>
              <a:t> des K5 Expression </a:t>
            </a:r>
            <a:r>
              <a:rPr lang="hu-HU" sz="2000" b="1" dirty="0" err="1">
                <a:solidFill>
                  <a:srgbClr val="C00000"/>
                </a:solidFill>
                <a:latin typeface="Arial" panose="020B0604020202020204" pitchFamily="34" charset="0"/>
                <a:cs typeface="Arial" panose="020B0604020202020204" pitchFamily="34" charset="0"/>
              </a:rPr>
              <a:t>im</a:t>
            </a:r>
            <a:r>
              <a:rPr lang="hu-HU" sz="2000" b="1" dirty="0">
                <a:solidFill>
                  <a:srgbClr val="C00000"/>
                </a:solidFill>
                <a:latin typeface="Arial" panose="020B0604020202020204" pitchFamily="34" charset="0"/>
                <a:cs typeface="Arial" panose="020B0604020202020204" pitchFamily="34" charset="0"/>
              </a:rPr>
              <a:t> Kükenembryo</a:t>
            </a:r>
          </a:p>
        </p:txBody>
      </p:sp>
      <p:cxnSp>
        <p:nvCxnSpPr>
          <p:cNvPr id="12" name="Egyenes összekötő nyíllal 11"/>
          <p:cNvCxnSpPr/>
          <p:nvPr/>
        </p:nvCxnSpPr>
        <p:spPr bwMode="auto">
          <a:xfrm flipH="1">
            <a:off x="3417178" y="4296994"/>
            <a:ext cx="938922" cy="30065"/>
          </a:xfrm>
          <a:prstGeom prst="straightConnector1">
            <a:avLst/>
          </a:prstGeom>
          <a:solidFill>
            <a:schemeClr val="accent1"/>
          </a:solidFill>
          <a:ln w="44450" cap="flat" cmpd="sng" algn="ctr">
            <a:solidFill>
              <a:srgbClr val="C00000"/>
            </a:solidFill>
            <a:prstDash val="solid"/>
            <a:round/>
            <a:headEnd type="none" w="med" len="med"/>
            <a:tailEnd type="triangle"/>
          </a:ln>
          <a:effectLst/>
        </p:spPr>
      </p:cxnSp>
      <p:cxnSp>
        <p:nvCxnSpPr>
          <p:cNvPr id="14" name="Egyenes összekötő nyíllal 13"/>
          <p:cNvCxnSpPr/>
          <p:nvPr/>
        </p:nvCxnSpPr>
        <p:spPr bwMode="auto">
          <a:xfrm flipH="1">
            <a:off x="3439320" y="5814302"/>
            <a:ext cx="772640" cy="0"/>
          </a:xfrm>
          <a:prstGeom prst="straightConnector1">
            <a:avLst/>
          </a:prstGeom>
          <a:solidFill>
            <a:schemeClr val="accent1"/>
          </a:solidFill>
          <a:ln w="44450" cap="flat" cmpd="sng" algn="ctr">
            <a:solidFill>
              <a:srgbClr val="C00000"/>
            </a:solidFill>
            <a:prstDash val="solid"/>
            <a:round/>
            <a:headEnd type="none" w="med" len="med"/>
            <a:tailEnd type="triangle"/>
          </a:ln>
          <a:effectLst/>
        </p:spPr>
      </p:cxnSp>
      <p:cxnSp>
        <p:nvCxnSpPr>
          <p:cNvPr id="16" name="Egyenes összekötő nyíllal 15"/>
          <p:cNvCxnSpPr/>
          <p:nvPr/>
        </p:nvCxnSpPr>
        <p:spPr bwMode="auto">
          <a:xfrm flipH="1" flipV="1">
            <a:off x="3348038" y="1931691"/>
            <a:ext cx="1008062" cy="129157"/>
          </a:xfrm>
          <a:prstGeom prst="straightConnector1">
            <a:avLst/>
          </a:prstGeom>
          <a:solidFill>
            <a:schemeClr val="accent1"/>
          </a:solidFill>
          <a:ln w="44450" cap="flat" cmpd="sng" algn="ctr">
            <a:solidFill>
              <a:srgbClr val="C00000"/>
            </a:solidFill>
            <a:prstDash val="solid"/>
            <a:round/>
            <a:headEnd type="none" w="med" len="med"/>
            <a:tailEnd type="triangle"/>
          </a:ln>
          <a:effectLst/>
        </p:spPr>
      </p:cxnSp>
      <p:sp>
        <p:nvSpPr>
          <p:cNvPr id="4" name="Téglalap 3"/>
          <p:cNvSpPr/>
          <p:nvPr/>
        </p:nvSpPr>
        <p:spPr>
          <a:xfrm>
            <a:off x="4356100" y="5598858"/>
            <a:ext cx="3542958" cy="430887"/>
          </a:xfrm>
          <a:prstGeom prst="rect">
            <a:avLst/>
          </a:prstGeom>
        </p:spPr>
        <p:txBody>
          <a:bodyPr wrap="none">
            <a:spAutoFit/>
          </a:bodyPr>
          <a:lstStyle/>
          <a:p>
            <a:pPr eaLnBrk="0" hangingPunct="0">
              <a:spcBef>
                <a:spcPct val="50000"/>
              </a:spcBef>
            </a:pPr>
            <a:r>
              <a:rPr lang="hu-HU" sz="2200" dirty="0">
                <a:latin typeface="Arial" panose="020B0604020202020204" pitchFamily="34" charset="0"/>
                <a:cs typeface="Arial" panose="020B0604020202020204" pitchFamily="34" charset="0"/>
              </a:rPr>
              <a:t>K5: </a:t>
            </a:r>
            <a:r>
              <a:rPr lang="hu-HU" sz="2200" dirty="0" err="1">
                <a:latin typeface="Arial" panose="020B0604020202020204" pitchFamily="34" charset="0"/>
                <a:cs typeface="Arial" panose="020B0604020202020204" pitchFamily="34" charset="0"/>
              </a:rPr>
              <a:t>nur</a:t>
            </a:r>
            <a:r>
              <a:rPr lang="hu-HU" sz="2200" dirty="0">
                <a:latin typeface="Arial" panose="020B0604020202020204" pitchFamily="34" charset="0"/>
                <a:cs typeface="Arial" panose="020B0604020202020204" pitchFamily="34" charset="0"/>
              </a:rPr>
              <a:t> in der </a:t>
            </a:r>
            <a:r>
              <a:rPr lang="hu-HU" sz="2200" dirty="0" err="1">
                <a:latin typeface="Arial" panose="020B0604020202020204" pitchFamily="34" charset="0"/>
                <a:cs typeface="Arial" panose="020B0604020202020204" pitchFamily="34" charset="0"/>
              </a:rPr>
              <a:t>Basalschicht</a:t>
            </a:r>
            <a:endParaRPr lang="hu-HU"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284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p:cNvPicPr>
            <a:picLocks noChangeAspect="1" noChangeArrowheads="1"/>
          </p:cNvPicPr>
          <p:nvPr/>
        </p:nvPicPr>
        <p:blipFill>
          <a:blip r:embed="rId3" cstate="print"/>
          <a:srcRect/>
          <a:stretch>
            <a:fillRect/>
          </a:stretch>
        </p:blipFill>
        <p:spPr bwMode="auto">
          <a:xfrm>
            <a:off x="0" y="0"/>
            <a:ext cx="9144000" cy="5665788"/>
          </a:xfrm>
          <a:prstGeom prst="rect">
            <a:avLst/>
          </a:prstGeom>
          <a:noFill/>
          <a:ln w="9525">
            <a:noFill/>
            <a:miter lim="800000"/>
            <a:headEnd/>
            <a:tailEnd/>
          </a:ln>
        </p:spPr>
      </p:pic>
    </p:spTree>
    <p:extLst>
      <p:ext uri="{BB962C8B-B14F-4D97-AF65-F5344CB8AC3E}">
        <p14:creationId xmlns:p14="http://schemas.microsoft.com/office/powerpoint/2010/main" val="2808907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3" cstate="print"/>
          <a:srcRect/>
          <a:stretch>
            <a:fillRect/>
          </a:stretch>
        </p:blipFill>
        <p:spPr bwMode="auto">
          <a:xfrm>
            <a:off x="0" y="863600"/>
            <a:ext cx="9123363" cy="522922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1FF34"/>
          <p:cNvPicPr>
            <a:picLocks noChangeAspect="1" noChangeArrowheads="1"/>
          </p:cNvPicPr>
          <p:nvPr/>
        </p:nvPicPr>
        <p:blipFill>
          <a:blip r:embed="rId2" cstate="print"/>
          <a:srcRect/>
          <a:stretch>
            <a:fillRect/>
          </a:stretch>
        </p:blipFill>
        <p:spPr bwMode="auto">
          <a:xfrm>
            <a:off x="2771775" y="44450"/>
            <a:ext cx="6221413" cy="6400800"/>
          </a:xfrm>
          <a:prstGeom prst="rect">
            <a:avLst/>
          </a:prstGeom>
          <a:noFill/>
          <a:ln w="9525">
            <a:noFill/>
            <a:miter lim="800000"/>
            <a:headEnd/>
            <a:tailEnd/>
          </a:ln>
        </p:spPr>
      </p:pic>
      <p:sp>
        <p:nvSpPr>
          <p:cNvPr id="51202" name="Text Box 3"/>
          <p:cNvSpPr txBox="1">
            <a:spLocks noChangeArrowheads="1"/>
          </p:cNvSpPr>
          <p:nvPr/>
        </p:nvSpPr>
        <p:spPr bwMode="auto">
          <a:xfrm>
            <a:off x="5724525" y="6400800"/>
            <a:ext cx="3240088" cy="461963"/>
          </a:xfrm>
          <a:prstGeom prst="rect">
            <a:avLst/>
          </a:prstGeom>
          <a:noFill/>
          <a:ln w="9525">
            <a:noFill/>
            <a:miter lim="800000"/>
            <a:headEnd/>
            <a:tailEnd/>
          </a:ln>
        </p:spPr>
        <p:txBody>
          <a:bodyPr>
            <a:spAutoFit/>
          </a:bodyPr>
          <a:lstStyle/>
          <a:p>
            <a:pPr>
              <a:spcBef>
                <a:spcPct val="50000"/>
              </a:spcBef>
            </a:pPr>
            <a:r>
              <a:rPr lang="hu-HU" sz="1200">
                <a:latin typeface="Trebuchet MS" pitchFamily="34" charset="0"/>
              </a:rPr>
              <a:t>Sanes, D  Development of the nervous system, Academic Press, 2006</a:t>
            </a:r>
          </a:p>
        </p:txBody>
      </p:sp>
      <p:sp>
        <p:nvSpPr>
          <p:cNvPr id="51203" name="Text Box 4"/>
          <p:cNvSpPr txBox="1">
            <a:spLocks noChangeArrowheads="1"/>
          </p:cNvSpPr>
          <p:nvPr/>
        </p:nvSpPr>
        <p:spPr bwMode="auto">
          <a:xfrm>
            <a:off x="323850" y="981075"/>
            <a:ext cx="2087563" cy="4616450"/>
          </a:xfrm>
          <a:prstGeom prst="rect">
            <a:avLst/>
          </a:prstGeom>
          <a:noFill/>
          <a:ln w="9525">
            <a:noFill/>
            <a:miter lim="800000"/>
            <a:headEnd/>
            <a:tailEnd/>
          </a:ln>
        </p:spPr>
        <p:txBody>
          <a:bodyPr>
            <a:spAutoFit/>
          </a:bodyPr>
          <a:lstStyle/>
          <a:p>
            <a:pPr algn="ctr">
              <a:spcBef>
                <a:spcPct val="50000"/>
              </a:spcBef>
            </a:pPr>
            <a:r>
              <a:rPr lang="hu-HU" sz="2000" b="1">
                <a:latin typeface="Arial" charset="0"/>
              </a:rPr>
              <a:t>Spezifikation der Haut</a:t>
            </a:r>
          </a:p>
          <a:p>
            <a:pPr>
              <a:spcBef>
                <a:spcPct val="50000"/>
              </a:spcBef>
            </a:pPr>
            <a:endParaRPr lang="hu-HU" sz="2000" b="1">
              <a:latin typeface="Arial" charset="0"/>
            </a:endParaRPr>
          </a:p>
          <a:p>
            <a:pPr>
              <a:spcBef>
                <a:spcPct val="50000"/>
              </a:spcBef>
            </a:pPr>
            <a:r>
              <a:rPr lang="hu-HU" sz="1600">
                <a:latin typeface="Arial" charset="0"/>
              </a:rPr>
              <a:t>Sehr wichtig ist in der neuralen Induktion die Hemmung des BMP-Signalübertragungs-weges.</a:t>
            </a:r>
          </a:p>
          <a:p>
            <a:pPr>
              <a:spcBef>
                <a:spcPct val="50000"/>
              </a:spcBef>
            </a:pPr>
            <a:r>
              <a:rPr lang="hu-HU" sz="1600">
                <a:latin typeface="Arial" charset="0"/>
              </a:rPr>
              <a:t>Wenn die Hemmung ausbleiben würde, würden die Ektodermzellen zu Epidermiszellen (Hautepithel) umwandeln.</a:t>
            </a:r>
          </a:p>
        </p:txBody>
      </p:sp>
      <p:sp>
        <p:nvSpPr>
          <p:cNvPr id="51204" name="Oval 5"/>
          <p:cNvSpPr>
            <a:spLocks noChangeArrowheads="1"/>
          </p:cNvSpPr>
          <p:nvPr/>
        </p:nvSpPr>
        <p:spPr bwMode="auto">
          <a:xfrm>
            <a:off x="2771775" y="1484313"/>
            <a:ext cx="647700" cy="360362"/>
          </a:xfrm>
          <a:prstGeom prst="ellipse">
            <a:avLst/>
          </a:prstGeom>
          <a:noFill/>
          <a:ln w="57150">
            <a:solidFill>
              <a:srgbClr val="FF0000"/>
            </a:solidFill>
            <a:round/>
            <a:headEnd/>
            <a:tailEnd/>
          </a:ln>
        </p:spPr>
        <p:txBody>
          <a:bodyPr wrap="none" anchor="ctr"/>
          <a:lstStyle/>
          <a:p>
            <a:pPr eaLnBrk="0" hangingPunct="0"/>
            <a:endParaRPr lang="de-DE"/>
          </a:p>
        </p:txBody>
      </p:sp>
      <p:sp>
        <p:nvSpPr>
          <p:cNvPr id="51205" name="Oval 6"/>
          <p:cNvSpPr>
            <a:spLocks noChangeArrowheads="1"/>
          </p:cNvSpPr>
          <p:nvPr/>
        </p:nvSpPr>
        <p:spPr bwMode="auto">
          <a:xfrm>
            <a:off x="5326063" y="955675"/>
            <a:ext cx="647700" cy="360363"/>
          </a:xfrm>
          <a:prstGeom prst="ellipse">
            <a:avLst/>
          </a:prstGeom>
          <a:noFill/>
          <a:ln w="57150">
            <a:solidFill>
              <a:srgbClr val="FF0000"/>
            </a:solidFill>
            <a:round/>
            <a:headEnd/>
            <a:tailEnd/>
          </a:ln>
        </p:spPr>
        <p:txBody>
          <a:bodyPr wrap="none" anchor="ctr"/>
          <a:lstStyle/>
          <a:p>
            <a:pPr eaLnBrk="0" hangingPunct="0"/>
            <a:endParaRPr lang="de-DE"/>
          </a:p>
        </p:txBody>
      </p:sp>
      <p:sp>
        <p:nvSpPr>
          <p:cNvPr id="51206" name="Line 7"/>
          <p:cNvSpPr>
            <a:spLocks noChangeShapeType="1"/>
          </p:cNvSpPr>
          <p:nvPr/>
        </p:nvSpPr>
        <p:spPr bwMode="auto">
          <a:xfrm>
            <a:off x="2339975" y="1412875"/>
            <a:ext cx="360363" cy="144463"/>
          </a:xfrm>
          <a:prstGeom prst="line">
            <a:avLst/>
          </a:prstGeom>
          <a:noFill/>
          <a:ln w="38100">
            <a:solidFill>
              <a:srgbClr val="FF0000"/>
            </a:solidFill>
            <a:round/>
            <a:headEnd/>
            <a:tailEnd type="triangle" w="med" len="med"/>
          </a:ln>
        </p:spPr>
        <p:txBody>
          <a:bodyPr/>
          <a:lstStyle/>
          <a:p>
            <a:endParaRPr lang="hu-HU"/>
          </a:p>
        </p:txBody>
      </p:sp>
      <p:sp>
        <p:nvSpPr>
          <p:cNvPr id="51207" name="Line 8"/>
          <p:cNvSpPr>
            <a:spLocks noChangeShapeType="1"/>
          </p:cNvSpPr>
          <p:nvPr/>
        </p:nvSpPr>
        <p:spPr bwMode="auto">
          <a:xfrm flipV="1">
            <a:off x="2338388" y="1125538"/>
            <a:ext cx="2665412" cy="287337"/>
          </a:xfrm>
          <a:prstGeom prst="line">
            <a:avLst/>
          </a:prstGeom>
          <a:noFill/>
          <a:ln w="38100">
            <a:solidFill>
              <a:srgbClr val="FF0000"/>
            </a:solidFill>
            <a:round/>
            <a:headEnd/>
            <a:tailEnd type="triangle" w="med" len="med"/>
          </a:ln>
        </p:spPr>
        <p:txBody>
          <a:bodyPr/>
          <a:lstStyle/>
          <a:p>
            <a:endParaRPr lang="hu-HU"/>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3" cstate="print"/>
          <a:srcRect/>
          <a:stretch>
            <a:fillRect/>
          </a:stretch>
        </p:blipFill>
        <p:spPr bwMode="auto">
          <a:xfrm>
            <a:off x="179388" y="188913"/>
            <a:ext cx="5019675" cy="3167062"/>
          </a:xfrm>
          <a:prstGeom prst="rect">
            <a:avLst/>
          </a:prstGeom>
          <a:noFill/>
          <a:ln w="9525">
            <a:noFill/>
            <a:miter lim="800000"/>
            <a:headEnd/>
            <a:tailEnd/>
          </a:ln>
        </p:spPr>
      </p:pic>
      <p:sp>
        <p:nvSpPr>
          <p:cNvPr id="52226" name="Text Box 3"/>
          <p:cNvSpPr txBox="1">
            <a:spLocks noChangeArrowheads="1"/>
          </p:cNvSpPr>
          <p:nvPr/>
        </p:nvSpPr>
        <p:spPr bwMode="auto">
          <a:xfrm>
            <a:off x="395288" y="3357563"/>
            <a:ext cx="7632700" cy="3525837"/>
          </a:xfrm>
          <a:prstGeom prst="rect">
            <a:avLst/>
          </a:prstGeom>
          <a:noFill/>
          <a:ln w="9525">
            <a:noFill/>
            <a:miter lim="800000"/>
            <a:headEnd/>
            <a:tailEnd/>
          </a:ln>
        </p:spPr>
        <p:txBody>
          <a:bodyPr>
            <a:spAutoFit/>
          </a:bodyPr>
          <a:lstStyle/>
          <a:p>
            <a:pPr>
              <a:spcBef>
                <a:spcPct val="50000"/>
              </a:spcBef>
            </a:pPr>
            <a:r>
              <a:rPr lang="hu-HU" sz="1800" b="1">
                <a:solidFill>
                  <a:srgbClr val="A50021"/>
                </a:solidFill>
                <a:latin typeface="Arial" charset="0"/>
              </a:rPr>
              <a:t>Spezifikation</a:t>
            </a:r>
            <a:r>
              <a:rPr lang="hu-HU" sz="1800">
                <a:latin typeface="Arial" charset="0"/>
              </a:rPr>
              <a:t> des Ektoderms: Kombination verschiedener Signale entscheidet, ob Epiblast/Ektoderm später Neuralrohr, Neuralleiste, neuralen Plakode oder Epidermis bildet. Diese Signale stammen teilweise aus Ektoderm (</a:t>
            </a:r>
            <a:r>
              <a:rPr lang="hu-HU" sz="1800" b="1">
                <a:latin typeface="Arial" charset="0"/>
              </a:rPr>
              <a:t>autokrine</a:t>
            </a:r>
            <a:r>
              <a:rPr lang="hu-HU" sz="1800">
                <a:latin typeface="Arial" charset="0"/>
              </a:rPr>
              <a:t> Signale), teilweise aus den unter dem Epiblast liegenden Geweben (Chorda, Hypoblast, </a:t>
            </a:r>
            <a:r>
              <a:rPr lang="hu-HU" sz="1800" b="1">
                <a:latin typeface="Arial" charset="0"/>
              </a:rPr>
              <a:t>parakrine</a:t>
            </a:r>
            <a:r>
              <a:rPr lang="hu-HU" sz="1800">
                <a:latin typeface="Arial" charset="0"/>
              </a:rPr>
              <a:t> Signale).</a:t>
            </a:r>
            <a:br>
              <a:rPr lang="hu-HU" sz="1800">
                <a:latin typeface="Arial" charset="0"/>
              </a:rPr>
            </a:br>
            <a:endParaRPr lang="hu-HU" sz="1800">
              <a:latin typeface="Arial" charset="0"/>
            </a:endParaRPr>
          </a:p>
          <a:p>
            <a:pPr>
              <a:spcBef>
                <a:spcPct val="50000"/>
              </a:spcBef>
            </a:pPr>
            <a:r>
              <a:rPr lang="hu-HU" sz="1800">
                <a:latin typeface="Arial" charset="0"/>
              </a:rPr>
              <a:t>Wnt: ein, in der Entwicklungsbiologie sehr wichtiges Signalmechanismus (verschiedene Wnt Liganden binden an ihren Rezeptor (Frizzled). Differenzierung des Neuralrohres nötigt Wnt-Signalisation (Epiblast braucht dafür diese Signalmolekülen), und eine gleichzeitige Hemmung des BMP-SÜTweges. Epidermis entsteht, wenn beide (Wnt und BMP) Signalen da sind.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Cím 1"/>
          <p:cNvSpPr>
            <a:spLocks noGrp="1"/>
          </p:cNvSpPr>
          <p:nvPr>
            <p:ph type="title"/>
          </p:nvPr>
        </p:nvSpPr>
        <p:spPr>
          <a:xfrm>
            <a:off x="685800" y="260350"/>
            <a:ext cx="7772400" cy="865188"/>
          </a:xfrm>
        </p:spPr>
        <p:txBody>
          <a:bodyPr/>
          <a:lstStyle/>
          <a:p>
            <a:r>
              <a:rPr lang="hu-HU" sz="3200" b="1" dirty="0" err="1">
                <a:latin typeface="Arial" pitchFamily="34" charset="0"/>
                <a:cs typeface="Arial" pitchFamily="34" charset="0"/>
              </a:rPr>
              <a:t>Schritte</a:t>
            </a:r>
            <a:r>
              <a:rPr lang="hu-HU" sz="3200" b="1" dirty="0">
                <a:latin typeface="Arial" pitchFamily="34" charset="0"/>
                <a:cs typeface="Arial" pitchFamily="34" charset="0"/>
              </a:rPr>
              <a:t> der </a:t>
            </a:r>
            <a:r>
              <a:rPr lang="hu-HU" sz="3200" b="1" dirty="0" err="1">
                <a:latin typeface="Arial" pitchFamily="34" charset="0"/>
                <a:cs typeface="Arial" pitchFamily="34" charset="0"/>
              </a:rPr>
              <a:t>Epidermisentwicklung</a:t>
            </a:r>
            <a:r>
              <a:rPr lang="hu-HU" sz="3200" b="1" dirty="0">
                <a:latin typeface="Arial" pitchFamily="34" charset="0"/>
                <a:cs typeface="Arial" pitchFamily="34" charset="0"/>
              </a:rPr>
              <a:t> I.</a:t>
            </a:r>
            <a:endParaRPr lang="de-DE" sz="3200" b="1" dirty="0">
              <a:latin typeface="Arial" pitchFamily="34" charset="0"/>
              <a:cs typeface="Arial" pitchFamily="34" charset="0"/>
            </a:endParaRPr>
          </a:p>
        </p:txBody>
      </p:sp>
      <p:sp>
        <p:nvSpPr>
          <p:cNvPr id="54274" name="Tartalom helye 2"/>
          <p:cNvSpPr>
            <a:spLocks noGrp="1"/>
          </p:cNvSpPr>
          <p:nvPr>
            <p:ph idx="1"/>
          </p:nvPr>
        </p:nvSpPr>
        <p:spPr>
          <a:xfrm>
            <a:off x="685800" y="1196975"/>
            <a:ext cx="7772400" cy="4899025"/>
          </a:xfrm>
        </p:spPr>
        <p:txBody>
          <a:bodyPr/>
          <a:lstStyle/>
          <a:p>
            <a:pPr>
              <a:buFontTx/>
              <a:buNone/>
            </a:pPr>
            <a:r>
              <a:rPr lang="hu-HU" sz="2400" dirty="0" err="1"/>
              <a:t>-</a:t>
            </a:r>
            <a:r>
              <a:rPr lang="hu-HU" sz="2400" dirty="0" err="1">
                <a:latin typeface="Arial" pitchFamily="34" charset="0"/>
                <a:cs typeface="Arial" pitchFamily="34" charset="0"/>
              </a:rPr>
              <a:t>Nach</a:t>
            </a:r>
            <a:r>
              <a:rPr lang="hu-HU" sz="2400" dirty="0">
                <a:latin typeface="Arial" pitchFamily="34" charset="0"/>
                <a:cs typeface="Arial" pitchFamily="34" charset="0"/>
              </a:rPr>
              <a:t> </a:t>
            </a:r>
            <a:r>
              <a:rPr lang="hu-HU" sz="2400" dirty="0" err="1">
                <a:latin typeface="Arial" pitchFamily="34" charset="0"/>
                <a:cs typeface="Arial" pitchFamily="34" charset="0"/>
              </a:rPr>
              <a:t>Neurulation</a:t>
            </a:r>
            <a:r>
              <a:rPr lang="hu-HU" sz="2400" dirty="0">
                <a:latin typeface="Arial" pitchFamily="34" charset="0"/>
                <a:cs typeface="Arial" pitchFamily="34" charset="0"/>
              </a:rPr>
              <a:t> (18-26 ET) </a:t>
            </a:r>
            <a:r>
              <a:rPr lang="hu-HU" sz="2400" dirty="0" err="1">
                <a:latin typeface="Arial" pitchFamily="34" charset="0"/>
                <a:cs typeface="Arial" pitchFamily="34" charset="0"/>
              </a:rPr>
              <a:t>zurückbleibendes</a:t>
            </a:r>
            <a:r>
              <a:rPr lang="hu-HU" sz="2400" dirty="0">
                <a:latin typeface="Arial" pitchFamily="34" charset="0"/>
                <a:cs typeface="Arial" pitchFamily="34" charset="0"/>
              </a:rPr>
              <a:t> </a:t>
            </a:r>
            <a:r>
              <a:rPr lang="hu-HU" sz="2400" dirty="0" err="1">
                <a:latin typeface="Arial" pitchFamily="34" charset="0"/>
                <a:cs typeface="Arial" pitchFamily="34" charset="0"/>
              </a:rPr>
              <a:t>Epithel</a:t>
            </a:r>
            <a:r>
              <a:rPr lang="hu-HU" sz="2400" dirty="0">
                <a:latin typeface="Arial" pitchFamily="34" charset="0"/>
                <a:cs typeface="Arial" pitchFamily="34" charset="0"/>
              </a:rPr>
              <a:t>: </a:t>
            </a:r>
            <a:r>
              <a:rPr lang="hu-HU" sz="2400" dirty="0" err="1">
                <a:latin typeface="Arial" pitchFamily="34" charset="0"/>
                <a:cs typeface="Arial" pitchFamily="34" charset="0"/>
              </a:rPr>
              <a:t>Ektoderm</a:t>
            </a:r>
            <a:endParaRPr lang="hu-HU" sz="2400" dirty="0">
              <a:latin typeface="Arial" pitchFamily="34" charset="0"/>
              <a:cs typeface="Arial" pitchFamily="34" charset="0"/>
            </a:endParaRPr>
          </a:p>
          <a:p>
            <a:pPr>
              <a:buFontTx/>
              <a:buNone/>
            </a:pPr>
            <a:r>
              <a:rPr lang="hu-HU" sz="2400" dirty="0" err="1">
                <a:latin typeface="Arial" pitchFamily="34" charset="0"/>
                <a:cs typeface="Arial" pitchFamily="34" charset="0"/>
              </a:rPr>
              <a:t>-</a:t>
            </a:r>
            <a:r>
              <a:rPr lang="hu-HU" sz="2400" b="1" dirty="0" err="1">
                <a:latin typeface="Arial" pitchFamily="34" charset="0"/>
                <a:cs typeface="Arial" pitchFamily="34" charset="0"/>
              </a:rPr>
              <a:t>Ektoderm</a:t>
            </a:r>
            <a:r>
              <a:rPr lang="hu-HU" sz="2400" dirty="0">
                <a:latin typeface="Arial" pitchFamily="34" charset="0"/>
                <a:cs typeface="Arial" pitchFamily="34" charset="0"/>
              </a:rPr>
              <a:t> </a:t>
            </a:r>
            <a:r>
              <a:rPr lang="hu-HU" sz="2400" dirty="0" err="1">
                <a:latin typeface="Arial" pitchFamily="34" charset="0"/>
                <a:cs typeface="Arial" pitchFamily="34" charset="0"/>
              </a:rPr>
              <a:t>ist</a:t>
            </a:r>
            <a:r>
              <a:rPr lang="hu-HU" sz="2400" dirty="0">
                <a:latin typeface="Arial" pitchFamily="34" charset="0"/>
                <a:cs typeface="Arial" pitchFamily="34" charset="0"/>
              </a:rPr>
              <a:t> </a:t>
            </a:r>
            <a:r>
              <a:rPr lang="hu-HU" sz="2400" b="1" dirty="0" err="1">
                <a:latin typeface="Arial" pitchFamily="34" charset="0"/>
                <a:cs typeface="Arial" pitchFamily="34" charset="0"/>
              </a:rPr>
              <a:t>einschichtig</a:t>
            </a:r>
            <a:r>
              <a:rPr lang="hu-HU" sz="2400" dirty="0">
                <a:latin typeface="Arial" pitchFamily="34" charset="0"/>
                <a:cs typeface="Arial" pitchFamily="34" charset="0"/>
              </a:rPr>
              <a:t> </a:t>
            </a:r>
            <a:r>
              <a:rPr lang="hu-HU" sz="2400" dirty="0" err="1">
                <a:latin typeface="Arial" pitchFamily="34" charset="0"/>
                <a:cs typeface="Arial" pitchFamily="34" charset="0"/>
              </a:rPr>
              <a:t>bis</a:t>
            </a:r>
            <a:r>
              <a:rPr lang="hu-HU" sz="2400" dirty="0">
                <a:latin typeface="Arial" pitchFamily="34" charset="0"/>
                <a:cs typeface="Arial" pitchFamily="34" charset="0"/>
              </a:rPr>
              <a:t> 4-5 EW. </a:t>
            </a:r>
          </a:p>
          <a:p>
            <a:pPr>
              <a:buFontTx/>
              <a:buNone/>
            </a:pPr>
            <a:r>
              <a:rPr lang="hu-HU" sz="2400" dirty="0" err="1">
                <a:latin typeface="Arial" pitchFamily="34" charset="0"/>
                <a:cs typeface="Arial" pitchFamily="34" charset="0"/>
              </a:rPr>
              <a:t>-Zwischen</a:t>
            </a:r>
            <a:r>
              <a:rPr lang="hu-HU" sz="2400" dirty="0">
                <a:latin typeface="Arial" pitchFamily="34" charset="0"/>
                <a:cs typeface="Arial" pitchFamily="34" charset="0"/>
              </a:rPr>
              <a:t> 5-8 EW </a:t>
            </a:r>
            <a:r>
              <a:rPr lang="hu-HU" sz="2400" dirty="0" err="1">
                <a:latin typeface="Arial" pitchFamily="34" charset="0"/>
                <a:cs typeface="Arial" pitchFamily="34" charset="0"/>
              </a:rPr>
              <a:t>Epidermis</a:t>
            </a:r>
            <a:r>
              <a:rPr lang="hu-HU" sz="2400" dirty="0">
                <a:latin typeface="Arial" pitchFamily="34" charset="0"/>
                <a:cs typeface="Arial" pitchFamily="34" charset="0"/>
              </a:rPr>
              <a:t> </a:t>
            </a:r>
            <a:r>
              <a:rPr lang="hu-HU" sz="2400" dirty="0" err="1">
                <a:latin typeface="Arial" pitchFamily="34" charset="0"/>
                <a:cs typeface="Arial" pitchFamily="34" charset="0"/>
              </a:rPr>
              <a:t>wird</a:t>
            </a:r>
            <a:r>
              <a:rPr lang="hu-HU" sz="2400" dirty="0">
                <a:latin typeface="Arial" pitchFamily="34" charset="0"/>
                <a:cs typeface="Arial" pitchFamily="34" charset="0"/>
              </a:rPr>
              <a:t> </a:t>
            </a:r>
            <a:r>
              <a:rPr lang="hu-HU" sz="2400" b="1" dirty="0" err="1">
                <a:latin typeface="Arial" pitchFamily="34" charset="0"/>
                <a:cs typeface="Arial" pitchFamily="34" charset="0"/>
              </a:rPr>
              <a:t>zweischichtig</a:t>
            </a:r>
            <a:r>
              <a:rPr lang="hu-HU" sz="2400" dirty="0">
                <a:latin typeface="Arial" pitchFamily="34" charset="0"/>
                <a:cs typeface="Arial" pitchFamily="34" charset="0"/>
              </a:rPr>
              <a:t>: </a:t>
            </a:r>
            <a:r>
              <a:rPr lang="hu-HU" sz="2400" dirty="0" err="1">
                <a:latin typeface="Arial" pitchFamily="34" charset="0"/>
                <a:cs typeface="Arial" pitchFamily="34" charset="0"/>
              </a:rPr>
              <a:t>erscheint</a:t>
            </a:r>
            <a:r>
              <a:rPr lang="hu-HU" sz="2400" dirty="0">
                <a:latin typeface="Arial" pitchFamily="34" charset="0"/>
                <a:cs typeface="Arial" pitchFamily="34" charset="0"/>
              </a:rPr>
              <a:t> </a:t>
            </a:r>
            <a:r>
              <a:rPr lang="hu-HU" sz="2400" dirty="0" err="1">
                <a:latin typeface="Arial" pitchFamily="34" charset="0"/>
                <a:cs typeface="Arial" pitchFamily="34" charset="0"/>
              </a:rPr>
              <a:t>das</a:t>
            </a:r>
            <a:r>
              <a:rPr lang="hu-HU" sz="2400" dirty="0">
                <a:latin typeface="Arial" pitchFamily="34" charset="0"/>
                <a:cs typeface="Arial" pitchFamily="34" charset="0"/>
              </a:rPr>
              <a:t> </a:t>
            </a:r>
            <a:r>
              <a:rPr lang="hu-HU" sz="2400" b="1" dirty="0" err="1">
                <a:latin typeface="Arial" pitchFamily="34" charset="0"/>
                <a:cs typeface="Arial" pitchFamily="34" charset="0"/>
              </a:rPr>
              <a:t>Periderm</a:t>
            </a:r>
            <a:r>
              <a:rPr lang="hu-HU" sz="2400" dirty="0">
                <a:latin typeface="Arial" pitchFamily="34" charset="0"/>
                <a:cs typeface="Arial" pitchFamily="34" charset="0"/>
              </a:rPr>
              <a:t>. </a:t>
            </a:r>
            <a:r>
              <a:rPr lang="hu-HU" sz="2400" dirty="0" err="1">
                <a:latin typeface="Arial" pitchFamily="34" charset="0"/>
                <a:cs typeface="Arial" pitchFamily="34" charset="0"/>
              </a:rPr>
              <a:t>Seitdem</a:t>
            </a:r>
            <a:r>
              <a:rPr lang="hu-HU" sz="2400" dirty="0">
                <a:latin typeface="Arial" pitchFamily="34" charset="0"/>
                <a:cs typeface="Arial" pitchFamily="34" charset="0"/>
              </a:rPr>
              <a:t> </a:t>
            </a:r>
            <a:r>
              <a:rPr lang="hu-HU" sz="2400" dirty="0" err="1">
                <a:latin typeface="Arial" pitchFamily="34" charset="0"/>
                <a:cs typeface="Arial" pitchFamily="34" charset="0"/>
              </a:rPr>
              <a:t>nennen</a:t>
            </a:r>
            <a:r>
              <a:rPr lang="hu-HU" sz="2400" dirty="0">
                <a:latin typeface="Arial" pitchFamily="34" charset="0"/>
                <a:cs typeface="Arial" pitchFamily="34" charset="0"/>
              </a:rPr>
              <a:t> </a:t>
            </a:r>
            <a:r>
              <a:rPr lang="hu-HU" sz="2400" dirty="0" err="1">
                <a:latin typeface="Arial" pitchFamily="34" charset="0"/>
                <a:cs typeface="Arial" pitchFamily="34" charset="0"/>
              </a:rPr>
              <a:t>wir</a:t>
            </a:r>
            <a:r>
              <a:rPr lang="hu-HU" sz="2400" dirty="0">
                <a:latin typeface="Arial" pitchFamily="34" charset="0"/>
                <a:cs typeface="Arial" pitchFamily="34" charset="0"/>
              </a:rPr>
              <a:t> die </a:t>
            </a:r>
            <a:r>
              <a:rPr lang="hu-HU" sz="2400" dirty="0" err="1">
                <a:latin typeface="Arial" pitchFamily="34" charset="0"/>
                <a:cs typeface="Arial" pitchFamily="34" charset="0"/>
              </a:rPr>
              <a:t>untere</a:t>
            </a:r>
            <a:r>
              <a:rPr lang="hu-HU" sz="2400" dirty="0">
                <a:latin typeface="Arial" pitchFamily="34" charset="0"/>
                <a:cs typeface="Arial" pitchFamily="34" charset="0"/>
              </a:rPr>
              <a:t> </a:t>
            </a:r>
            <a:r>
              <a:rPr lang="hu-HU" sz="2400" dirty="0" err="1">
                <a:latin typeface="Arial" pitchFamily="34" charset="0"/>
                <a:cs typeface="Arial" pitchFamily="34" charset="0"/>
              </a:rPr>
              <a:t>Schicht</a:t>
            </a:r>
            <a:r>
              <a:rPr lang="hu-HU" sz="2400" dirty="0">
                <a:latin typeface="Arial" pitchFamily="34" charset="0"/>
                <a:cs typeface="Arial" pitchFamily="34" charset="0"/>
              </a:rPr>
              <a:t> </a:t>
            </a:r>
            <a:r>
              <a:rPr lang="hu-HU" sz="2400" dirty="0" err="1">
                <a:latin typeface="Arial" pitchFamily="34" charset="0"/>
                <a:cs typeface="Arial" pitchFamily="34" charset="0"/>
              </a:rPr>
              <a:t>als</a:t>
            </a:r>
            <a:r>
              <a:rPr lang="hu-HU" sz="2400" dirty="0">
                <a:latin typeface="Arial" pitchFamily="34" charset="0"/>
                <a:cs typeface="Arial" pitchFamily="34" charset="0"/>
              </a:rPr>
              <a:t> </a:t>
            </a:r>
            <a:r>
              <a:rPr lang="hu-HU" sz="2400" dirty="0" err="1">
                <a:latin typeface="Arial" pitchFamily="34" charset="0"/>
                <a:cs typeface="Arial" pitchFamily="34" charset="0"/>
              </a:rPr>
              <a:t>Basalschicht</a:t>
            </a:r>
            <a:r>
              <a:rPr lang="hu-HU" sz="2400" dirty="0">
                <a:latin typeface="Arial" pitchFamily="34" charset="0"/>
                <a:cs typeface="Arial" pitchFamily="34" charset="0"/>
              </a:rPr>
              <a:t>. </a:t>
            </a:r>
          </a:p>
          <a:p>
            <a:pPr>
              <a:buFontTx/>
              <a:buNone/>
            </a:pPr>
            <a:r>
              <a:rPr lang="hu-HU" sz="2400" dirty="0" err="1">
                <a:latin typeface="Arial" pitchFamily="34" charset="0"/>
                <a:cs typeface="Arial" pitchFamily="34" charset="0"/>
              </a:rPr>
              <a:t>-Zwischen</a:t>
            </a:r>
            <a:r>
              <a:rPr lang="hu-HU" sz="2400" dirty="0">
                <a:latin typeface="Arial" pitchFamily="34" charset="0"/>
                <a:cs typeface="Arial" pitchFamily="34" charset="0"/>
              </a:rPr>
              <a:t> 9-11 EW </a:t>
            </a:r>
            <a:r>
              <a:rPr lang="hu-HU" sz="2400" dirty="0" err="1">
                <a:latin typeface="Arial" pitchFamily="34" charset="0"/>
                <a:cs typeface="Arial" pitchFamily="34" charset="0"/>
              </a:rPr>
              <a:t>erscheint</a:t>
            </a:r>
            <a:r>
              <a:rPr lang="hu-HU" sz="2400" dirty="0">
                <a:latin typeface="Arial" pitchFamily="34" charset="0"/>
                <a:cs typeface="Arial" pitchFamily="34" charset="0"/>
              </a:rPr>
              <a:t> die </a:t>
            </a:r>
            <a:r>
              <a:rPr lang="hu-HU" sz="2400" b="1" dirty="0" err="1">
                <a:latin typeface="Arial" pitchFamily="34" charset="0"/>
                <a:cs typeface="Arial" pitchFamily="34" charset="0"/>
              </a:rPr>
              <a:t>intermediäre</a:t>
            </a:r>
            <a:r>
              <a:rPr lang="hu-HU" sz="2400" dirty="0">
                <a:latin typeface="Arial" pitchFamily="34" charset="0"/>
                <a:cs typeface="Arial" pitchFamily="34" charset="0"/>
              </a:rPr>
              <a:t> </a:t>
            </a:r>
            <a:r>
              <a:rPr lang="hu-HU" sz="2400" dirty="0" err="1">
                <a:latin typeface="Arial" pitchFamily="34" charset="0"/>
                <a:cs typeface="Arial" pitchFamily="34" charset="0"/>
              </a:rPr>
              <a:t>Schicht</a:t>
            </a:r>
            <a:r>
              <a:rPr lang="hu-HU" sz="2400" dirty="0">
                <a:latin typeface="Arial" pitchFamily="34" charset="0"/>
                <a:cs typeface="Arial" pitchFamily="34" charset="0"/>
              </a:rPr>
              <a:t> </a:t>
            </a:r>
            <a:r>
              <a:rPr lang="hu-HU" sz="2400" dirty="0" err="1">
                <a:latin typeface="Arial" pitchFamily="34" charset="0"/>
                <a:cs typeface="Arial" pitchFamily="34" charset="0"/>
              </a:rPr>
              <a:t>über</a:t>
            </a:r>
            <a:r>
              <a:rPr lang="hu-HU" sz="2400" dirty="0">
                <a:latin typeface="Arial" pitchFamily="34" charset="0"/>
                <a:cs typeface="Arial" pitchFamily="34" charset="0"/>
              </a:rPr>
              <a:t> </a:t>
            </a:r>
            <a:r>
              <a:rPr lang="hu-HU" sz="2400" dirty="0" err="1">
                <a:latin typeface="Arial" pitchFamily="34" charset="0"/>
                <a:cs typeface="Arial" pitchFamily="34" charset="0"/>
              </a:rPr>
              <a:t>Basalschicht</a:t>
            </a:r>
            <a:r>
              <a:rPr lang="hu-HU" sz="2400" dirty="0">
                <a:latin typeface="Arial" pitchFamily="34" charset="0"/>
                <a:cs typeface="Arial" pitchFamily="34" charset="0"/>
              </a:rPr>
              <a:t>.</a:t>
            </a:r>
          </a:p>
          <a:p>
            <a:pPr>
              <a:buFontTx/>
              <a:buNone/>
            </a:pPr>
            <a:r>
              <a:rPr lang="hu-HU" sz="2400" dirty="0" err="1">
                <a:latin typeface="Arial" pitchFamily="34" charset="0"/>
                <a:cs typeface="Arial" pitchFamily="34" charset="0"/>
              </a:rPr>
              <a:t>-Zwischen</a:t>
            </a:r>
            <a:r>
              <a:rPr lang="hu-HU" sz="2400" dirty="0">
                <a:latin typeface="Arial" pitchFamily="34" charset="0"/>
                <a:cs typeface="Arial" pitchFamily="34" charset="0"/>
              </a:rPr>
              <a:t> 11-20 EW: </a:t>
            </a:r>
            <a:r>
              <a:rPr lang="hu-HU" sz="2400" dirty="0" err="1">
                <a:latin typeface="Arial" pitchFamily="34" charset="0"/>
                <a:cs typeface="Arial" pitchFamily="34" charset="0"/>
              </a:rPr>
              <a:t>beginnt</a:t>
            </a:r>
            <a:r>
              <a:rPr lang="hu-HU" sz="2400" dirty="0">
                <a:latin typeface="Arial" pitchFamily="34" charset="0"/>
                <a:cs typeface="Arial" pitchFamily="34" charset="0"/>
              </a:rPr>
              <a:t> die </a:t>
            </a:r>
            <a:r>
              <a:rPr lang="hu-HU" sz="2400" dirty="0" err="1">
                <a:latin typeface="Arial" pitchFamily="34" charset="0"/>
                <a:cs typeface="Arial" pitchFamily="34" charset="0"/>
              </a:rPr>
              <a:t>terminale</a:t>
            </a:r>
            <a:r>
              <a:rPr lang="hu-HU" sz="2400" dirty="0">
                <a:latin typeface="Arial" pitchFamily="34" charset="0"/>
                <a:cs typeface="Arial" pitchFamily="34" charset="0"/>
              </a:rPr>
              <a:t> </a:t>
            </a:r>
            <a:r>
              <a:rPr lang="hu-HU" sz="2400" dirty="0" err="1">
                <a:latin typeface="Arial" pitchFamily="34" charset="0"/>
                <a:cs typeface="Arial" pitchFamily="34" charset="0"/>
              </a:rPr>
              <a:t>Differenzierung</a:t>
            </a:r>
            <a:r>
              <a:rPr lang="hu-HU" sz="2400" dirty="0">
                <a:latin typeface="Arial" pitchFamily="34" charset="0"/>
                <a:cs typeface="Arial" pitchFamily="34" charset="0"/>
              </a:rPr>
              <a:t> mit der </a:t>
            </a:r>
            <a:r>
              <a:rPr lang="hu-HU" sz="2400" dirty="0" err="1">
                <a:latin typeface="Arial" pitchFamily="34" charset="0"/>
                <a:cs typeface="Arial" pitchFamily="34" charset="0"/>
              </a:rPr>
              <a:t>Umwandlung</a:t>
            </a:r>
            <a:r>
              <a:rPr lang="hu-HU" sz="2400" dirty="0">
                <a:latin typeface="Arial" pitchFamily="34" charset="0"/>
                <a:cs typeface="Arial" pitchFamily="34" charset="0"/>
              </a:rPr>
              <a:t> </a:t>
            </a:r>
            <a:r>
              <a:rPr lang="hu-HU" sz="2400" dirty="0" err="1">
                <a:latin typeface="Arial" pitchFamily="34" charset="0"/>
                <a:cs typeface="Arial" pitchFamily="34" charset="0"/>
              </a:rPr>
              <a:t>der</a:t>
            </a:r>
            <a:r>
              <a:rPr lang="hu-HU" sz="2400" dirty="0">
                <a:latin typeface="Arial" pitchFamily="34" charset="0"/>
                <a:cs typeface="Arial" pitchFamily="34" charset="0"/>
              </a:rPr>
              <a:t> </a:t>
            </a:r>
            <a:r>
              <a:rPr lang="hu-HU" sz="2400" dirty="0" err="1">
                <a:latin typeface="Arial" pitchFamily="34" charset="0"/>
                <a:cs typeface="Arial" pitchFamily="34" charset="0"/>
              </a:rPr>
              <a:t>intermediären</a:t>
            </a:r>
            <a:r>
              <a:rPr lang="hu-HU" sz="2400" dirty="0">
                <a:latin typeface="Arial" pitchFamily="34" charset="0"/>
                <a:cs typeface="Arial" pitchFamily="34" charset="0"/>
              </a:rPr>
              <a:t> </a:t>
            </a:r>
            <a:r>
              <a:rPr lang="hu-HU" sz="2400" dirty="0" err="1">
                <a:latin typeface="Arial" pitchFamily="34" charset="0"/>
                <a:cs typeface="Arial" pitchFamily="34" charset="0"/>
              </a:rPr>
              <a:t>Schicht</a:t>
            </a:r>
            <a:r>
              <a:rPr lang="hu-HU" sz="2400" dirty="0">
                <a:latin typeface="Arial" pitchFamily="34" charset="0"/>
                <a:cs typeface="Arial" pitchFamily="34" charset="0"/>
              </a:rPr>
              <a:t> </a:t>
            </a:r>
            <a:r>
              <a:rPr lang="hu-HU" sz="2400" dirty="0" err="1">
                <a:latin typeface="Arial" pitchFamily="34" charset="0"/>
                <a:cs typeface="Arial" pitchFamily="34" charset="0"/>
              </a:rPr>
              <a:t>zu</a:t>
            </a:r>
            <a:r>
              <a:rPr lang="hu-HU" sz="2400" dirty="0">
                <a:latin typeface="Arial" pitchFamily="34" charset="0"/>
                <a:cs typeface="Arial" pitchFamily="34" charset="0"/>
              </a:rPr>
              <a:t> Spinosum und </a:t>
            </a:r>
            <a:r>
              <a:rPr lang="hu-HU" sz="2400" dirty="0" err="1">
                <a:latin typeface="Arial" pitchFamily="34" charset="0"/>
                <a:cs typeface="Arial" pitchFamily="34" charset="0"/>
              </a:rPr>
              <a:t>Erscheinen</a:t>
            </a:r>
            <a:r>
              <a:rPr lang="hu-HU" sz="2400" dirty="0">
                <a:latin typeface="Arial" pitchFamily="34" charset="0"/>
                <a:cs typeface="Arial" pitchFamily="34" charset="0"/>
              </a:rPr>
              <a:t> von </a:t>
            </a:r>
            <a:r>
              <a:rPr lang="hu-HU" sz="2400" dirty="0" err="1">
                <a:latin typeface="Arial" pitchFamily="34" charset="0"/>
                <a:cs typeface="Arial" pitchFamily="34" charset="0"/>
              </a:rPr>
              <a:t>Str</a:t>
            </a:r>
            <a:r>
              <a:rPr lang="hu-HU" sz="2400" dirty="0">
                <a:latin typeface="Arial" pitchFamily="34" charset="0"/>
                <a:cs typeface="Arial" pitchFamily="34" charset="0"/>
              </a:rPr>
              <a:t>. granulosum. </a:t>
            </a:r>
          </a:p>
          <a:p>
            <a:pPr>
              <a:buFontTx/>
              <a:buNone/>
            </a:pPr>
            <a:endParaRPr lang="de-DE" sz="2400" dirty="0">
              <a:latin typeface="Arial" pitchFamily="34" charset="0"/>
              <a:cs typeface="Arial"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Cím 1"/>
          <p:cNvSpPr>
            <a:spLocks noGrp="1"/>
          </p:cNvSpPr>
          <p:nvPr>
            <p:ph type="title"/>
          </p:nvPr>
        </p:nvSpPr>
        <p:spPr>
          <a:xfrm>
            <a:off x="685800" y="260350"/>
            <a:ext cx="7772400" cy="865188"/>
          </a:xfrm>
        </p:spPr>
        <p:txBody>
          <a:bodyPr/>
          <a:lstStyle/>
          <a:p>
            <a:r>
              <a:rPr lang="hu-HU" sz="3200" b="1" dirty="0" err="1">
                <a:latin typeface="Arial" pitchFamily="34" charset="0"/>
                <a:cs typeface="Arial" pitchFamily="34" charset="0"/>
              </a:rPr>
              <a:t>Schritte</a:t>
            </a:r>
            <a:r>
              <a:rPr lang="hu-HU" sz="3200" b="1" dirty="0">
                <a:latin typeface="Arial" pitchFamily="34" charset="0"/>
                <a:cs typeface="Arial" pitchFamily="34" charset="0"/>
              </a:rPr>
              <a:t> der </a:t>
            </a:r>
            <a:r>
              <a:rPr lang="hu-HU" sz="3200" b="1" dirty="0" err="1">
                <a:latin typeface="Arial" pitchFamily="34" charset="0"/>
                <a:cs typeface="Arial" pitchFamily="34" charset="0"/>
              </a:rPr>
              <a:t>Epidermisentwicklung</a:t>
            </a:r>
            <a:r>
              <a:rPr lang="hu-HU" sz="3200" b="1" dirty="0">
                <a:latin typeface="Arial" pitchFamily="34" charset="0"/>
                <a:cs typeface="Arial" pitchFamily="34" charset="0"/>
              </a:rPr>
              <a:t> II.</a:t>
            </a:r>
            <a:endParaRPr lang="de-DE" sz="3200" b="1" dirty="0">
              <a:latin typeface="Arial" pitchFamily="34" charset="0"/>
              <a:cs typeface="Arial" pitchFamily="34" charset="0"/>
            </a:endParaRPr>
          </a:p>
        </p:txBody>
      </p:sp>
      <p:sp>
        <p:nvSpPr>
          <p:cNvPr id="56322" name="Tartalom helye 2"/>
          <p:cNvSpPr>
            <a:spLocks noGrp="1"/>
          </p:cNvSpPr>
          <p:nvPr>
            <p:ph idx="1"/>
          </p:nvPr>
        </p:nvSpPr>
        <p:spPr>
          <a:xfrm>
            <a:off x="685800" y="1196975"/>
            <a:ext cx="7772400" cy="4899025"/>
          </a:xfrm>
        </p:spPr>
        <p:txBody>
          <a:bodyPr/>
          <a:lstStyle/>
          <a:p>
            <a:pPr>
              <a:buFontTx/>
              <a:buNone/>
            </a:pPr>
            <a:r>
              <a:rPr lang="hu-HU" sz="2400" dirty="0" err="1">
                <a:latin typeface="Arial" pitchFamily="34" charset="0"/>
                <a:cs typeface="Arial" pitchFamily="34" charset="0"/>
              </a:rPr>
              <a:t>Str</a:t>
            </a:r>
            <a:r>
              <a:rPr lang="hu-HU" sz="2400" dirty="0">
                <a:latin typeface="Arial" pitchFamily="34" charset="0"/>
                <a:cs typeface="Arial" pitchFamily="34" charset="0"/>
              </a:rPr>
              <a:t>. </a:t>
            </a:r>
            <a:r>
              <a:rPr lang="hu-HU" sz="2400" dirty="0" err="1">
                <a:latin typeface="Arial" pitchFamily="34" charset="0"/>
                <a:cs typeface="Arial" pitchFamily="34" charset="0"/>
              </a:rPr>
              <a:t>corneum</a:t>
            </a:r>
            <a:r>
              <a:rPr lang="hu-HU" sz="2400" dirty="0">
                <a:latin typeface="Arial" pitchFamily="34" charset="0"/>
                <a:cs typeface="Arial" pitchFamily="34" charset="0"/>
              </a:rPr>
              <a:t> </a:t>
            </a:r>
            <a:r>
              <a:rPr lang="hu-HU" sz="2400" dirty="0" err="1">
                <a:latin typeface="Arial" pitchFamily="34" charset="0"/>
                <a:cs typeface="Arial" pitchFamily="34" charset="0"/>
              </a:rPr>
              <a:t>erscheint</a:t>
            </a:r>
            <a:r>
              <a:rPr lang="hu-HU" sz="2400" dirty="0">
                <a:latin typeface="Arial" pitchFamily="34" charset="0"/>
                <a:cs typeface="Arial" pitchFamily="34" charset="0"/>
              </a:rPr>
              <a:t> </a:t>
            </a:r>
            <a:r>
              <a:rPr lang="hu-HU" sz="2400" dirty="0" err="1">
                <a:latin typeface="Arial" pitchFamily="34" charset="0"/>
                <a:cs typeface="Arial" pitchFamily="34" charset="0"/>
              </a:rPr>
              <a:t>zwischen</a:t>
            </a:r>
            <a:r>
              <a:rPr lang="hu-HU" sz="2400" dirty="0">
                <a:latin typeface="Arial" pitchFamily="34" charset="0"/>
                <a:cs typeface="Arial" pitchFamily="34" charset="0"/>
              </a:rPr>
              <a:t> EW20-40 und </a:t>
            </a:r>
            <a:r>
              <a:rPr lang="hu-HU" sz="2400" dirty="0" err="1">
                <a:latin typeface="Arial" pitchFamily="34" charset="0"/>
                <a:cs typeface="Arial" pitchFamily="34" charset="0"/>
              </a:rPr>
              <a:t>Periderm</a:t>
            </a:r>
            <a:r>
              <a:rPr lang="hu-HU" sz="2400" dirty="0">
                <a:latin typeface="Arial" pitchFamily="34" charset="0"/>
                <a:cs typeface="Arial" pitchFamily="34" charset="0"/>
              </a:rPr>
              <a:t> </a:t>
            </a:r>
            <a:r>
              <a:rPr lang="hu-HU" sz="2400" dirty="0" err="1">
                <a:latin typeface="Arial" pitchFamily="34" charset="0"/>
                <a:cs typeface="Arial" pitchFamily="34" charset="0"/>
              </a:rPr>
              <a:t>geht</a:t>
            </a:r>
            <a:r>
              <a:rPr lang="hu-HU" sz="2400" dirty="0">
                <a:latin typeface="Arial" pitchFamily="34" charset="0"/>
                <a:cs typeface="Arial" pitchFamily="34" charset="0"/>
              </a:rPr>
              <a:t> </a:t>
            </a:r>
            <a:r>
              <a:rPr lang="hu-HU" sz="2400" dirty="0" err="1">
                <a:latin typeface="Arial" pitchFamily="34" charset="0"/>
                <a:cs typeface="Arial" pitchFamily="34" charset="0"/>
              </a:rPr>
              <a:t>zugrunde</a:t>
            </a:r>
            <a:r>
              <a:rPr lang="hu-HU" sz="2400" dirty="0">
                <a:latin typeface="Arial" pitchFamily="34" charset="0"/>
                <a:cs typeface="Arial" pitchFamily="34" charset="0"/>
              </a:rPr>
              <a:t> </a:t>
            </a:r>
            <a:r>
              <a:rPr lang="hu-HU" sz="2400" dirty="0" err="1">
                <a:latin typeface="Arial" pitchFamily="34" charset="0"/>
                <a:cs typeface="Arial" pitchFamily="34" charset="0"/>
              </a:rPr>
              <a:t>und</a:t>
            </a:r>
            <a:r>
              <a:rPr lang="hu-HU" sz="2400" dirty="0">
                <a:latin typeface="Arial" pitchFamily="34" charset="0"/>
                <a:cs typeface="Arial" pitchFamily="34" charset="0"/>
              </a:rPr>
              <a:t> </a:t>
            </a:r>
            <a:r>
              <a:rPr lang="hu-HU" sz="2400" dirty="0" err="1">
                <a:latin typeface="Arial" pitchFamily="34" charset="0"/>
                <a:cs typeface="Arial" pitchFamily="34" charset="0"/>
              </a:rPr>
              <a:t>löst</a:t>
            </a:r>
            <a:r>
              <a:rPr lang="hu-HU" sz="2400" dirty="0">
                <a:latin typeface="Arial" pitchFamily="34" charset="0"/>
                <a:cs typeface="Arial" pitchFamily="34" charset="0"/>
              </a:rPr>
              <a:t> </a:t>
            </a:r>
            <a:r>
              <a:rPr lang="hu-HU" sz="2400" dirty="0" err="1">
                <a:latin typeface="Arial" pitchFamily="34" charset="0"/>
                <a:cs typeface="Arial" pitchFamily="34" charset="0"/>
              </a:rPr>
              <a:t>sich</a:t>
            </a:r>
            <a:r>
              <a:rPr lang="hu-HU" sz="2400" dirty="0">
                <a:latin typeface="Arial" pitchFamily="34" charset="0"/>
                <a:cs typeface="Arial" pitchFamily="34" charset="0"/>
              </a:rPr>
              <a:t> ab. </a:t>
            </a:r>
            <a:br>
              <a:rPr lang="hu-HU" sz="2400" dirty="0">
                <a:latin typeface="Arial" pitchFamily="34" charset="0"/>
                <a:cs typeface="Arial" pitchFamily="34" charset="0"/>
              </a:rPr>
            </a:br>
            <a:endParaRPr lang="hu-HU" sz="2400" dirty="0">
              <a:latin typeface="Arial" pitchFamily="34" charset="0"/>
              <a:cs typeface="Arial" pitchFamily="34" charset="0"/>
            </a:endParaRPr>
          </a:p>
          <a:p>
            <a:pPr>
              <a:buFontTx/>
              <a:buNone/>
            </a:pPr>
            <a:r>
              <a:rPr lang="hu-HU" sz="2400" b="1" dirty="0" err="1">
                <a:latin typeface="Arial" pitchFamily="34" charset="0"/>
                <a:cs typeface="Arial" pitchFamily="34" charset="0"/>
              </a:rPr>
              <a:t>Verhornung</a:t>
            </a:r>
            <a:r>
              <a:rPr lang="hu-HU" sz="2400" dirty="0">
                <a:latin typeface="Arial" pitchFamily="34" charset="0"/>
                <a:cs typeface="Arial" pitchFamily="34" charset="0"/>
              </a:rPr>
              <a:t> </a:t>
            </a:r>
            <a:r>
              <a:rPr lang="hu-HU" sz="2400" dirty="0" err="1">
                <a:latin typeface="Arial" pitchFamily="34" charset="0"/>
                <a:cs typeface="Arial" pitchFamily="34" charset="0"/>
              </a:rPr>
              <a:t>beginnt</a:t>
            </a:r>
            <a:r>
              <a:rPr lang="hu-HU" sz="2400" dirty="0">
                <a:latin typeface="Arial" pitchFamily="34" charset="0"/>
                <a:cs typeface="Arial" pitchFamily="34" charset="0"/>
              </a:rPr>
              <a:t> </a:t>
            </a:r>
            <a:r>
              <a:rPr lang="hu-HU" sz="2400" dirty="0" err="1">
                <a:latin typeface="Arial" pitchFamily="34" charset="0"/>
                <a:cs typeface="Arial" pitchFamily="34" charset="0"/>
              </a:rPr>
              <a:t>kranial</a:t>
            </a:r>
            <a:r>
              <a:rPr lang="hu-HU" sz="2400" dirty="0">
                <a:latin typeface="Arial" pitchFamily="34" charset="0"/>
                <a:cs typeface="Arial" pitchFamily="34" charset="0"/>
              </a:rPr>
              <a:t> und </a:t>
            </a:r>
            <a:r>
              <a:rPr lang="hu-HU" sz="2400" dirty="0" err="1">
                <a:latin typeface="Arial" pitchFamily="34" charset="0"/>
                <a:cs typeface="Arial" pitchFamily="34" charset="0"/>
              </a:rPr>
              <a:t>schreitet</a:t>
            </a:r>
            <a:r>
              <a:rPr lang="hu-HU" sz="2400" dirty="0">
                <a:latin typeface="Arial" pitchFamily="34" charset="0"/>
                <a:cs typeface="Arial" pitchFamily="34" charset="0"/>
              </a:rPr>
              <a:t> </a:t>
            </a:r>
            <a:r>
              <a:rPr lang="hu-HU" sz="2400" dirty="0" err="1">
                <a:latin typeface="Arial" pitchFamily="34" charset="0"/>
                <a:cs typeface="Arial" pitchFamily="34" charset="0"/>
              </a:rPr>
              <a:t>nach</a:t>
            </a:r>
            <a:r>
              <a:rPr lang="hu-HU" sz="2400" dirty="0">
                <a:latin typeface="Arial" pitchFamily="34" charset="0"/>
                <a:cs typeface="Arial" pitchFamily="34" charset="0"/>
              </a:rPr>
              <a:t> </a:t>
            </a:r>
            <a:r>
              <a:rPr lang="hu-HU" sz="2400" dirty="0" err="1">
                <a:latin typeface="Arial" pitchFamily="34" charset="0"/>
                <a:cs typeface="Arial" pitchFamily="34" charset="0"/>
              </a:rPr>
              <a:t>kaudal</a:t>
            </a:r>
            <a:r>
              <a:rPr lang="hu-HU" sz="2400" dirty="0">
                <a:latin typeface="Arial" pitchFamily="34" charset="0"/>
                <a:cs typeface="Arial" pitchFamily="34" charset="0"/>
              </a:rPr>
              <a:t> </a:t>
            </a:r>
            <a:r>
              <a:rPr lang="hu-HU" sz="2400" dirty="0" err="1">
                <a:latin typeface="Arial" pitchFamily="34" charset="0"/>
                <a:cs typeface="Arial" pitchFamily="34" charset="0"/>
              </a:rPr>
              <a:t>fort</a:t>
            </a:r>
            <a:r>
              <a:rPr lang="hu-HU" sz="2400" dirty="0">
                <a:latin typeface="Arial" pitchFamily="34" charset="0"/>
                <a:cs typeface="Arial" pitchFamily="34" charset="0"/>
              </a:rPr>
              <a:t>.</a:t>
            </a:r>
          </a:p>
          <a:p>
            <a:pPr>
              <a:buFontTx/>
              <a:buNone/>
            </a:pPr>
            <a:r>
              <a:rPr lang="hu-HU" sz="2400" b="1" dirty="0">
                <a:latin typeface="Arial" pitchFamily="34" charset="0"/>
                <a:cs typeface="Arial" pitchFamily="34" charset="0"/>
              </a:rPr>
              <a:t>Melanozyten</a:t>
            </a:r>
            <a:r>
              <a:rPr lang="hu-HU" sz="2400" dirty="0">
                <a:latin typeface="Arial" pitchFamily="34" charset="0"/>
                <a:cs typeface="Arial" pitchFamily="34" charset="0"/>
              </a:rPr>
              <a:t> </a:t>
            </a:r>
            <a:r>
              <a:rPr lang="hu-HU" sz="2400" dirty="0" err="1">
                <a:latin typeface="Arial" pitchFamily="34" charset="0"/>
                <a:cs typeface="Arial" pitchFamily="34" charset="0"/>
              </a:rPr>
              <a:t>migrieren</a:t>
            </a:r>
            <a:r>
              <a:rPr lang="hu-HU" sz="2400" dirty="0">
                <a:latin typeface="Arial" pitchFamily="34" charset="0"/>
                <a:cs typeface="Arial" pitchFamily="34" charset="0"/>
              </a:rPr>
              <a:t> </a:t>
            </a:r>
            <a:r>
              <a:rPr lang="hu-HU" sz="2400" dirty="0" err="1">
                <a:latin typeface="Arial" pitchFamily="34" charset="0"/>
                <a:cs typeface="Arial" pitchFamily="34" charset="0"/>
              </a:rPr>
              <a:t>innerhalb</a:t>
            </a:r>
            <a:r>
              <a:rPr lang="hu-HU" sz="2400" dirty="0">
                <a:latin typeface="Arial" pitchFamily="34" charset="0"/>
                <a:cs typeface="Arial" pitchFamily="34" charset="0"/>
              </a:rPr>
              <a:t> der </a:t>
            </a:r>
            <a:r>
              <a:rPr lang="hu-HU" sz="2400" dirty="0" err="1">
                <a:latin typeface="Arial" pitchFamily="34" charset="0"/>
                <a:cs typeface="Arial" pitchFamily="34" charset="0"/>
              </a:rPr>
              <a:t>Dermis</a:t>
            </a:r>
            <a:r>
              <a:rPr lang="hu-HU" sz="2400" dirty="0">
                <a:latin typeface="Arial" pitchFamily="34" charset="0"/>
                <a:cs typeface="Arial" pitchFamily="34" charset="0"/>
              </a:rPr>
              <a:t>, und </a:t>
            </a:r>
            <a:r>
              <a:rPr lang="hu-HU" sz="2400" dirty="0" err="1">
                <a:latin typeface="Arial" pitchFamily="34" charset="0"/>
                <a:cs typeface="Arial" pitchFamily="34" charset="0"/>
              </a:rPr>
              <a:t>gelangen</a:t>
            </a:r>
            <a:r>
              <a:rPr lang="hu-HU" sz="2400" dirty="0">
                <a:latin typeface="Arial" pitchFamily="34" charset="0"/>
                <a:cs typeface="Arial" pitchFamily="34" charset="0"/>
              </a:rPr>
              <a:t> in </a:t>
            </a:r>
            <a:r>
              <a:rPr lang="hu-HU" sz="2400" dirty="0" err="1">
                <a:latin typeface="Arial" pitchFamily="34" charset="0"/>
                <a:cs typeface="Arial" pitchFamily="34" charset="0"/>
              </a:rPr>
              <a:t>dem</a:t>
            </a:r>
            <a:r>
              <a:rPr lang="hu-HU" sz="2400" dirty="0">
                <a:latin typeface="Arial" pitchFamily="34" charset="0"/>
                <a:cs typeface="Arial" pitchFamily="34" charset="0"/>
              </a:rPr>
              <a:t> </a:t>
            </a:r>
            <a:r>
              <a:rPr lang="hu-HU" sz="2400" dirty="0" err="1">
                <a:latin typeface="Arial" pitchFamily="34" charset="0"/>
                <a:cs typeface="Arial" pitchFamily="34" charset="0"/>
              </a:rPr>
              <a:t>Epidermis</a:t>
            </a:r>
            <a:r>
              <a:rPr lang="hu-HU" sz="2400" dirty="0">
                <a:latin typeface="Arial" pitchFamily="34" charset="0"/>
                <a:cs typeface="Arial" pitchFamily="34" charset="0"/>
              </a:rPr>
              <a:t> </a:t>
            </a:r>
            <a:r>
              <a:rPr lang="hu-HU" sz="2400" dirty="0" err="1">
                <a:latin typeface="Arial" pitchFamily="34" charset="0"/>
                <a:cs typeface="Arial" pitchFamily="34" charset="0"/>
              </a:rPr>
              <a:t>in</a:t>
            </a:r>
            <a:r>
              <a:rPr lang="hu-HU" sz="2400" dirty="0">
                <a:latin typeface="Arial" pitchFamily="34" charset="0"/>
                <a:cs typeface="Arial" pitchFamily="34" charset="0"/>
              </a:rPr>
              <a:t> der 3 EM.</a:t>
            </a:r>
          </a:p>
          <a:p>
            <a:pPr>
              <a:buFontTx/>
              <a:buNone/>
            </a:pPr>
            <a:r>
              <a:rPr lang="hu-HU" sz="2400" b="1" dirty="0" err="1">
                <a:latin typeface="Arial" pitchFamily="34" charset="0"/>
                <a:cs typeface="Arial" pitchFamily="34" charset="0"/>
              </a:rPr>
              <a:t>Langerhans</a:t>
            </a:r>
            <a:r>
              <a:rPr lang="hu-HU" sz="2400" dirty="0">
                <a:latin typeface="Arial" pitchFamily="34" charset="0"/>
                <a:cs typeface="Arial" pitchFamily="34" charset="0"/>
              </a:rPr>
              <a:t> </a:t>
            </a:r>
            <a:r>
              <a:rPr lang="hu-HU" sz="2400" dirty="0" err="1">
                <a:latin typeface="Arial" pitchFamily="34" charset="0"/>
                <a:cs typeface="Arial" pitchFamily="34" charset="0"/>
              </a:rPr>
              <a:t>Zellen</a:t>
            </a:r>
            <a:r>
              <a:rPr lang="hu-HU" sz="2400" dirty="0">
                <a:latin typeface="Arial" pitchFamily="34" charset="0"/>
                <a:cs typeface="Arial" pitchFamily="34" charset="0"/>
              </a:rPr>
              <a:t> </a:t>
            </a:r>
            <a:r>
              <a:rPr lang="hu-HU" sz="2400" dirty="0" err="1">
                <a:latin typeface="Arial" pitchFamily="34" charset="0"/>
                <a:cs typeface="Arial" pitchFamily="34" charset="0"/>
              </a:rPr>
              <a:t>migrieren</a:t>
            </a:r>
            <a:r>
              <a:rPr lang="hu-HU" sz="2400" dirty="0">
                <a:latin typeface="Arial" pitchFamily="34" charset="0"/>
                <a:cs typeface="Arial" pitchFamily="34" charset="0"/>
              </a:rPr>
              <a:t> in </a:t>
            </a:r>
            <a:r>
              <a:rPr lang="hu-HU" sz="2400" dirty="0" err="1">
                <a:latin typeface="Arial" pitchFamily="34" charset="0"/>
                <a:cs typeface="Arial" pitchFamily="34" charset="0"/>
              </a:rPr>
              <a:t>das</a:t>
            </a:r>
            <a:r>
              <a:rPr lang="hu-HU" sz="2400" dirty="0">
                <a:latin typeface="Arial" pitchFamily="34" charset="0"/>
                <a:cs typeface="Arial" pitchFamily="34" charset="0"/>
              </a:rPr>
              <a:t> </a:t>
            </a:r>
            <a:r>
              <a:rPr lang="hu-HU" sz="2400" dirty="0" err="1">
                <a:latin typeface="Arial" pitchFamily="34" charset="0"/>
                <a:cs typeface="Arial" pitchFamily="34" charset="0"/>
              </a:rPr>
              <a:t>Epidermis</a:t>
            </a:r>
            <a:r>
              <a:rPr lang="hu-HU" sz="2400" dirty="0">
                <a:latin typeface="Arial" pitchFamily="34" charset="0"/>
                <a:cs typeface="Arial" pitchFamily="34" charset="0"/>
              </a:rPr>
              <a:t> von der 4. EM </a:t>
            </a:r>
            <a:r>
              <a:rPr lang="hu-HU" sz="2400" dirty="0" err="1">
                <a:latin typeface="Arial" pitchFamily="34" charset="0"/>
                <a:cs typeface="Arial" pitchFamily="34" charset="0"/>
              </a:rPr>
              <a:t>ein</a:t>
            </a:r>
            <a:r>
              <a:rPr lang="hu-HU" sz="2400" dirty="0">
                <a:latin typeface="Arial" pitchFamily="34" charset="0"/>
                <a:cs typeface="Arial" pitchFamily="34" charset="0"/>
              </a:rPr>
              <a:t>.</a:t>
            </a:r>
          </a:p>
          <a:p>
            <a:pPr>
              <a:buFontTx/>
              <a:buNone/>
            </a:pPr>
            <a:endParaRPr lang="de-DE" sz="2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noChangeArrowheads="1"/>
          </p:cNvPicPr>
          <p:nvPr/>
        </p:nvPicPr>
        <p:blipFill>
          <a:blip r:embed="rId2" cstate="print"/>
          <a:srcRect/>
          <a:stretch>
            <a:fillRect/>
          </a:stretch>
        </p:blipFill>
        <p:spPr bwMode="auto">
          <a:xfrm>
            <a:off x="0" y="0"/>
            <a:ext cx="5035550" cy="6858000"/>
          </a:xfrm>
          <a:prstGeom prst="rect">
            <a:avLst/>
          </a:prstGeom>
          <a:noFill/>
          <a:ln w="9525">
            <a:noFill/>
            <a:miter lim="800000"/>
            <a:headEnd/>
            <a:tailEnd/>
          </a:ln>
        </p:spPr>
      </p:pic>
      <p:sp>
        <p:nvSpPr>
          <p:cNvPr id="57346" name="Szövegdoboz 4"/>
          <p:cNvSpPr txBox="1">
            <a:spLocks noChangeArrowheads="1"/>
          </p:cNvSpPr>
          <p:nvPr/>
        </p:nvSpPr>
        <p:spPr bwMode="auto">
          <a:xfrm>
            <a:off x="5219700" y="6453188"/>
            <a:ext cx="3744913" cy="246062"/>
          </a:xfrm>
          <a:prstGeom prst="rect">
            <a:avLst/>
          </a:prstGeom>
          <a:noFill/>
          <a:ln w="9525">
            <a:noFill/>
            <a:miter lim="800000"/>
            <a:headEnd/>
            <a:tailEnd/>
          </a:ln>
        </p:spPr>
        <p:txBody>
          <a:bodyPr>
            <a:spAutoFit/>
          </a:bodyPr>
          <a:lstStyle/>
          <a:p>
            <a:pPr eaLnBrk="0" hangingPunct="0"/>
            <a:r>
              <a:rPr lang="hu-HU" sz="1000" b="1">
                <a:latin typeface="Arial" charset="0"/>
                <a:cs typeface="Arial" charset="0"/>
              </a:rPr>
              <a:t>PE Elias und KR Feingold: Skin barrier, CRC Press 2013</a:t>
            </a:r>
            <a:endParaRPr lang="de-DE" sz="1000" b="1">
              <a:latin typeface="Arial" charset="0"/>
              <a:cs typeface="Arial" charset="0"/>
            </a:endParaRPr>
          </a:p>
        </p:txBody>
      </p:sp>
      <p:sp>
        <p:nvSpPr>
          <p:cNvPr id="2" name="Szövegdoboz 1"/>
          <p:cNvSpPr txBox="1"/>
          <p:nvPr/>
        </p:nvSpPr>
        <p:spPr>
          <a:xfrm>
            <a:off x="5219700" y="548680"/>
            <a:ext cx="3312740" cy="830997"/>
          </a:xfrm>
          <a:prstGeom prst="rect">
            <a:avLst/>
          </a:prstGeom>
          <a:noFill/>
        </p:spPr>
        <p:txBody>
          <a:bodyPr wrap="square" rtlCol="0">
            <a:spAutoFit/>
          </a:bodyPr>
          <a:lstStyle/>
          <a:p>
            <a:r>
              <a:rPr lang="hu-HU" dirty="0" err="1"/>
              <a:t>Epidermis</a:t>
            </a:r>
            <a:r>
              <a:rPr lang="hu-HU" dirty="0"/>
              <a:t> des </a:t>
            </a:r>
            <a:r>
              <a:rPr lang="hu-HU" dirty="0" err="1"/>
              <a:t>menschlichen</a:t>
            </a:r>
            <a:r>
              <a:rPr lang="hu-HU" dirty="0"/>
              <a:t> </a:t>
            </a:r>
            <a:r>
              <a:rPr lang="hu-HU" dirty="0" err="1"/>
              <a:t>Embryo</a:t>
            </a:r>
            <a:endParaRPr lang="de-DE"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3" cstate="print"/>
          <a:srcRect/>
          <a:stretch>
            <a:fillRect/>
          </a:stretch>
        </p:blipFill>
        <p:spPr bwMode="auto">
          <a:xfrm>
            <a:off x="4643438" y="0"/>
            <a:ext cx="4500562" cy="6870700"/>
          </a:xfrm>
          <a:prstGeom prst="rect">
            <a:avLst/>
          </a:prstGeom>
          <a:noFill/>
          <a:ln w="9525">
            <a:noFill/>
            <a:miter lim="800000"/>
            <a:headEnd/>
            <a:tailEnd/>
          </a:ln>
        </p:spPr>
      </p:pic>
      <p:sp>
        <p:nvSpPr>
          <p:cNvPr id="58370" name="Szövegdoboz 4"/>
          <p:cNvSpPr txBox="1">
            <a:spLocks noChangeArrowheads="1"/>
          </p:cNvSpPr>
          <p:nvPr/>
        </p:nvSpPr>
        <p:spPr bwMode="auto">
          <a:xfrm>
            <a:off x="250825" y="836613"/>
            <a:ext cx="2881313" cy="1569660"/>
          </a:xfrm>
          <a:prstGeom prst="rect">
            <a:avLst/>
          </a:prstGeom>
          <a:noFill/>
          <a:ln w="9525">
            <a:noFill/>
            <a:miter lim="800000"/>
            <a:headEnd/>
            <a:tailEnd/>
          </a:ln>
        </p:spPr>
        <p:txBody>
          <a:bodyPr>
            <a:spAutoFit/>
          </a:bodyPr>
          <a:lstStyle/>
          <a:p>
            <a:pPr eaLnBrk="0" hangingPunct="0"/>
            <a:r>
              <a:rPr lang="hu-HU" dirty="0"/>
              <a:t>4,5 EW </a:t>
            </a:r>
            <a:r>
              <a:rPr lang="hu-HU" dirty="0" err="1"/>
              <a:t>Embryo</a:t>
            </a:r>
            <a:r>
              <a:rPr lang="hu-HU" dirty="0"/>
              <a:t>: </a:t>
            </a:r>
            <a:r>
              <a:rPr lang="hu-HU" dirty="0" err="1"/>
              <a:t>unter</a:t>
            </a:r>
            <a:r>
              <a:rPr lang="hu-HU" dirty="0"/>
              <a:t> </a:t>
            </a:r>
            <a:r>
              <a:rPr lang="hu-HU" dirty="0" err="1"/>
              <a:t>Ektoderm</a:t>
            </a:r>
            <a:r>
              <a:rPr lang="hu-HU" dirty="0"/>
              <a:t> (</a:t>
            </a:r>
            <a:r>
              <a:rPr lang="hu-HU" dirty="0" err="1"/>
              <a:t>einschichtig</a:t>
            </a:r>
            <a:r>
              <a:rPr lang="hu-HU" dirty="0"/>
              <a:t>) </a:t>
            </a:r>
            <a:r>
              <a:rPr lang="hu-HU" dirty="0" err="1"/>
              <a:t>sieht</a:t>
            </a:r>
            <a:r>
              <a:rPr lang="hu-HU" dirty="0"/>
              <a:t> man Dermatom</a:t>
            </a:r>
            <a:endParaRPr lang="de-DE"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3"/>
          <p:cNvSpPr>
            <a:spLocks noChangeArrowheads="1"/>
          </p:cNvSpPr>
          <p:nvPr/>
        </p:nvSpPr>
        <p:spPr bwMode="auto">
          <a:xfrm>
            <a:off x="250825" y="1484313"/>
            <a:ext cx="1800225" cy="1008062"/>
          </a:xfrm>
          <a:prstGeom prst="rect">
            <a:avLst/>
          </a:prstGeom>
          <a:noFill/>
          <a:ln w="9525">
            <a:noFill/>
            <a:miter lim="800000"/>
            <a:headEnd/>
            <a:tailEnd/>
          </a:ln>
        </p:spPr>
        <p:txBody>
          <a:bodyPr wrap="none" anchor="ctr"/>
          <a:lstStyle/>
          <a:p>
            <a:pPr algn="ctr" eaLnBrk="0" hangingPunct="0"/>
            <a:r>
              <a:rPr lang="hu-HU" sz="1400" b="1" dirty="0" err="1">
                <a:latin typeface="Arial" charset="0"/>
              </a:rPr>
              <a:t>Periderm</a:t>
            </a:r>
            <a:r>
              <a:rPr lang="hu-HU" sz="1400" b="1" dirty="0">
                <a:latin typeface="Arial" charset="0"/>
              </a:rPr>
              <a:t> (P) </a:t>
            </a:r>
            <a:r>
              <a:rPr lang="hu-HU" sz="1400" b="1" dirty="0" err="1">
                <a:latin typeface="Arial" charset="0"/>
              </a:rPr>
              <a:t>erscheint</a:t>
            </a:r>
            <a:r>
              <a:rPr lang="hu-HU" sz="1400" b="1" dirty="0">
                <a:latin typeface="Arial" charset="0"/>
              </a:rPr>
              <a:t> </a:t>
            </a:r>
          </a:p>
          <a:p>
            <a:pPr algn="ctr" eaLnBrk="0" hangingPunct="0"/>
            <a:r>
              <a:rPr lang="hu-HU" sz="1400" b="1" dirty="0" err="1">
                <a:latin typeface="Arial" charset="0"/>
              </a:rPr>
              <a:t>nach</a:t>
            </a:r>
            <a:r>
              <a:rPr lang="hu-HU" sz="1400" b="1" dirty="0">
                <a:latin typeface="Arial" charset="0"/>
              </a:rPr>
              <a:t> der 4-5. </a:t>
            </a:r>
            <a:r>
              <a:rPr lang="hu-HU" sz="1400" b="1" dirty="0" err="1">
                <a:latin typeface="Arial" charset="0"/>
              </a:rPr>
              <a:t>Woche</a:t>
            </a:r>
            <a:r>
              <a:rPr lang="hu-HU" sz="1400" b="1" dirty="0">
                <a:latin typeface="Arial" charset="0"/>
              </a:rPr>
              <a:t>,</a:t>
            </a:r>
          </a:p>
          <a:p>
            <a:pPr algn="ctr" eaLnBrk="0" hangingPunct="0"/>
            <a:r>
              <a:rPr lang="hu-HU" sz="1400" b="1" dirty="0" err="1">
                <a:latin typeface="Arial" charset="0"/>
              </a:rPr>
              <a:t>seitdem</a:t>
            </a:r>
            <a:r>
              <a:rPr lang="hu-HU" sz="1400" b="1" dirty="0">
                <a:latin typeface="Arial" charset="0"/>
              </a:rPr>
              <a:t> </a:t>
            </a:r>
            <a:r>
              <a:rPr lang="hu-HU" sz="1400" b="1" dirty="0" err="1">
                <a:latin typeface="Arial" charset="0"/>
              </a:rPr>
              <a:t>nennt</a:t>
            </a:r>
            <a:r>
              <a:rPr lang="hu-HU" sz="1400" b="1" dirty="0">
                <a:latin typeface="Arial" charset="0"/>
              </a:rPr>
              <a:t> man</a:t>
            </a:r>
          </a:p>
          <a:p>
            <a:pPr algn="ctr" eaLnBrk="0" hangingPunct="0"/>
            <a:r>
              <a:rPr lang="hu-HU" sz="1400" b="1" dirty="0" err="1">
                <a:latin typeface="Arial" charset="0"/>
              </a:rPr>
              <a:t>die</a:t>
            </a:r>
            <a:r>
              <a:rPr lang="hu-HU" sz="1400" b="1" dirty="0">
                <a:latin typeface="Arial" charset="0"/>
              </a:rPr>
              <a:t> </a:t>
            </a:r>
            <a:r>
              <a:rPr lang="hu-HU" sz="1400" b="1" dirty="0" err="1">
                <a:latin typeface="Arial" charset="0"/>
              </a:rPr>
              <a:t>untere</a:t>
            </a:r>
            <a:r>
              <a:rPr lang="hu-HU" sz="1400" b="1" dirty="0">
                <a:latin typeface="Arial" charset="0"/>
              </a:rPr>
              <a:t> </a:t>
            </a:r>
            <a:r>
              <a:rPr lang="hu-HU" sz="1400" b="1" dirty="0" err="1">
                <a:latin typeface="Arial" charset="0"/>
              </a:rPr>
              <a:t>Schicht</a:t>
            </a:r>
            <a:r>
              <a:rPr lang="hu-HU" sz="1400" b="1" dirty="0">
                <a:latin typeface="Arial" charset="0"/>
              </a:rPr>
              <a:t> </a:t>
            </a:r>
            <a:r>
              <a:rPr lang="hu-HU" sz="1400" b="1" dirty="0" err="1">
                <a:latin typeface="Arial" charset="0"/>
              </a:rPr>
              <a:t>als</a:t>
            </a:r>
            <a:endParaRPr lang="hu-HU" sz="1400" b="1" dirty="0">
              <a:latin typeface="Arial" charset="0"/>
            </a:endParaRPr>
          </a:p>
          <a:p>
            <a:pPr algn="ctr" eaLnBrk="0" hangingPunct="0"/>
            <a:r>
              <a:rPr lang="hu-HU" sz="1400" b="1" dirty="0" err="1">
                <a:latin typeface="Arial" charset="0"/>
              </a:rPr>
              <a:t>Basalschicht</a:t>
            </a:r>
            <a:r>
              <a:rPr lang="hu-HU" sz="1400" b="1" dirty="0">
                <a:latin typeface="Arial" charset="0"/>
              </a:rPr>
              <a:t> (B)</a:t>
            </a:r>
          </a:p>
        </p:txBody>
      </p:sp>
      <p:sp>
        <p:nvSpPr>
          <p:cNvPr id="60418" name="Rectangle 4"/>
          <p:cNvSpPr>
            <a:spLocks noChangeArrowheads="1"/>
          </p:cNvSpPr>
          <p:nvPr/>
        </p:nvSpPr>
        <p:spPr bwMode="auto">
          <a:xfrm>
            <a:off x="323850" y="3644900"/>
            <a:ext cx="2232025" cy="2376488"/>
          </a:xfrm>
          <a:prstGeom prst="rect">
            <a:avLst/>
          </a:prstGeom>
          <a:noFill/>
          <a:ln w="9525">
            <a:noFill/>
            <a:miter lim="800000"/>
            <a:headEnd/>
            <a:tailEnd/>
          </a:ln>
        </p:spPr>
        <p:txBody>
          <a:bodyPr wrap="none" anchor="ctr"/>
          <a:lstStyle/>
          <a:p>
            <a:pPr algn="ctr" eaLnBrk="0" hangingPunct="0"/>
            <a:r>
              <a:rPr lang="hu-HU" sz="1400" b="1" dirty="0">
                <a:latin typeface="Arial" charset="0"/>
              </a:rPr>
              <a:t>Ab EW11</a:t>
            </a:r>
          </a:p>
          <a:p>
            <a:pPr algn="ctr" eaLnBrk="0" hangingPunct="0"/>
            <a:r>
              <a:rPr lang="hu-HU" sz="1400" b="1" dirty="0" err="1">
                <a:latin typeface="Arial" charset="0"/>
              </a:rPr>
              <a:t>escheint</a:t>
            </a:r>
            <a:r>
              <a:rPr lang="hu-HU" sz="1400" b="1" dirty="0">
                <a:latin typeface="Arial" charset="0"/>
              </a:rPr>
              <a:t> </a:t>
            </a:r>
            <a:r>
              <a:rPr lang="hu-HU" sz="1400" b="1" dirty="0" err="1">
                <a:latin typeface="Arial" charset="0"/>
              </a:rPr>
              <a:t>das</a:t>
            </a:r>
            <a:r>
              <a:rPr lang="hu-HU" sz="1400" b="1" dirty="0">
                <a:latin typeface="Arial" charset="0"/>
              </a:rPr>
              <a:t> </a:t>
            </a:r>
            <a:br>
              <a:rPr lang="hu-HU" sz="1400" b="1" dirty="0">
                <a:latin typeface="Arial" charset="0"/>
              </a:rPr>
            </a:br>
            <a:r>
              <a:rPr lang="hu-HU" sz="1400" b="1" dirty="0" err="1">
                <a:latin typeface="Arial" charset="0"/>
              </a:rPr>
              <a:t>Zwischenschicht</a:t>
            </a:r>
            <a:r>
              <a:rPr lang="hu-HU" sz="1400" b="1" dirty="0">
                <a:latin typeface="Arial" charset="0"/>
              </a:rPr>
              <a:t> </a:t>
            </a:r>
            <a:br>
              <a:rPr lang="hu-HU" sz="1400" b="1" dirty="0">
                <a:latin typeface="Arial" charset="0"/>
              </a:rPr>
            </a:br>
            <a:r>
              <a:rPr lang="hu-HU" sz="1400" b="1" dirty="0">
                <a:latin typeface="Arial" charset="0"/>
              </a:rPr>
              <a:t>(I),</a:t>
            </a:r>
          </a:p>
          <a:p>
            <a:pPr algn="ctr" eaLnBrk="0" hangingPunct="0"/>
            <a:r>
              <a:rPr lang="hu-HU" sz="1400" b="1" dirty="0" err="1">
                <a:latin typeface="Arial" charset="0"/>
              </a:rPr>
              <a:t>die</a:t>
            </a:r>
            <a:r>
              <a:rPr lang="hu-HU" sz="1400" b="1" dirty="0">
                <a:latin typeface="Arial" charset="0"/>
              </a:rPr>
              <a:t> </a:t>
            </a:r>
            <a:r>
              <a:rPr lang="hu-HU" sz="1400" b="1" dirty="0" err="1">
                <a:latin typeface="Arial" charset="0"/>
              </a:rPr>
              <a:t>untere</a:t>
            </a:r>
            <a:r>
              <a:rPr lang="hu-HU" sz="1400" b="1" dirty="0">
                <a:latin typeface="Arial" charset="0"/>
              </a:rPr>
              <a:t> (B) </a:t>
            </a:r>
            <a:r>
              <a:rPr lang="hu-HU" sz="1400" b="1" dirty="0" err="1">
                <a:latin typeface="Arial" charset="0"/>
              </a:rPr>
              <a:t>wird</a:t>
            </a:r>
            <a:r>
              <a:rPr lang="hu-HU" sz="1400" b="1" dirty="0">
                <a:latin typeface="Arial" charset="0"/>
              </a:rPr>
              <a:t> </a:t>
            </a:r>
            <a:r>
              <a:rPr lang="hu-HU" sz="1400" b="1" dirty="0" err="1">
                <a:latin typeface="Arial" charset="0"/>
              </a:rPr>
              <a:t>dann</a:t>
            </a:r>
            <a:endParaRPr lang="hu-HU" sz="1400" b="1" dirty="0">
              <a:latin typeface="Arial" charset="0"/>
            </a:endParaRPr>
          </a:p>
          <a:p>
            <a:pPr algn="ctr" eaLnBrk="0" hangingPunct="0"/>
            <a:r>
              <a:rPr lang="hu-HU" sz="1400" b="1" dirty="0" err="1">
                <a:latin typeface="Arial" charset="0"/>
              </a:rPr>
              <a:t>als</a:t>
            </a:r>
            <a:r>
              <a:rPr lang="hu-HU" sz="1400" b="1" dirty="0">
                <a:latin typeface="Arial" charset="0"/>
              </a:rPr>
              <a:t> </a:t>
            </a:r>
            <a:r>
              <a:rPr lang="hu-HU" sz="1400" b="1" dirty="0" err="1">
                <a:latin typeface="Arial" charset="0"/>
              </a:rPr>
              <a:t>Germinativschicht</a:t>
            </a:r>
            <a:r>
              <a:rPr lang="hu-HU" sz="1400" b="1" dirty="0">
                <a:latin typeface="Arial" charset="0"/>
              </a:rPr>
              <a:t> </a:t>
            </a:r>
            <a:br>
              <a:rPr lang="hu-HU" sz="1400" b="1" dirty="0">
                <a:latin typeface="Arial" charset="0"/>
              </a:rPr>
            </a:br>
            <a:r>
              <a:rPr lang="hu-HU" sz="1400" b="1" dirty="0" err="1">
                <a:latin typeface="Arial" charset="0"/>
              </a:rPr>
              <a:t>genannt</a:t>
            </a:r>
            <a:r>
              <a:rPr lang="hu-HU" sz="1400" b="1" dirty="0">
                <a:latin typeface="Arial" charset="0"/>
              </a:rPr>
              <a:t>.</a:t>
            </a:r>
          </a:p>
        </p:txBody>
      </p:sp>
      <p:pic>
        <p:nvPicPr>
          <p:cNvPr id="60419" name="Picture 5"/>
          <p:cNvPicPr>
            <a:picLocks noChangeAspect="1" noChangeArrowheads="1"/>
          </p:cNvPicPr>
          <p:nvPr/>
        </p:nvPicPr>
        <p:blipFill>
          <a:blip r:embed="rId3" cstate="print"/>
          <a:srcRect/>
          <a:stretch>
            <a:fillRect/>
          </a:stretch>
        </p:blipFill>
        <p:spPr bwMode="auto">
          <a:xfrm>
            <a:off x="3132138" y="0"/>
            <a:ext cx="6011862" cy="682625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3568" y="188640"/>
            <a:ext cx="7772400" cy="1143000"/>
          </a:xfrm>
        </p:spPr>
        <p:txBody>
          <a:bodyPr/>
          <a:lstStyle/>
          <a:p>
            <a:r>
              <a:rPr lang="hu-HU" dirty="0" err="1"/>
              <a:t>Verhornung</a:t>
            </a:r>
            <a:endParaRPr lang="de-DE" dirty="0"/>
          </a:p>
        </p:txBody>
      </p:sp>
      <p:sp>
        <p:nvSpPr>
          <p:cNvPr id="3" name="Tartalom helye 2"/>
          <p:cNvSpPr>
            <a:spLocks noGrp="1"/>
          </p:cNvSpPr>
          <p:nvPr>
            <p:ph idx="1"/>
          </p:nvPr>
        </p:nvSpPr>
        <p:spPr>
          <a:xfrm>
            <a:off x="685800" y="1340768"/>
            <a:ext cx="7772400" cy="4755232"/>
          </a:xfrm>
        </p:spPr>
        <p:txBody>
          <a:bodyPr/>
          <a:lstStyle/>
          <a:p>
            <a:r>
              <a:rPr lang="hu-HU" sz="2800" dirty="0" err="1"/>
              <a:t>Spezieller</a:t>
            </a:r>
            <a:r>
              <a:rPr lang="hu-HU" sz="2800" dirty="0"/>
              <a:t> Art der </a:t>
            </a:r>
            <a:r>
              <a:rPr lang="hu-HU" sz="2800" b="1" dirty="0"/>
              <a:t>Apoptose</a:t>
            </a:r>
            <a:r>
              <a:rPr lang="hu-HU" sz="2800" dirty="0"/>
              <a:t> (</a:t>
            </a:r>
            <a:r>
              <a:rPr lang="hu-HU" sz="2800" dirty="0" err="1"/>
              <a:t>Kornfikation</a:t>
            </a:r>
            <a:r>
              <a:rPr lang="hu-HU" sz="2800" dirty="0"/>
              <a:t>)</a:t>
            </a:r>
          </a:p>
          <a:p>
            <a:r>
              <a:rPr lang="hu-HU" sz="2800" dirty="0"/>
              <a:t>Apoptotische </a:t>
            </a:r>
            <a:r>
              <a:rPr lang="hu-HU" sz="2800" dirty="0" err="1"/>
              <a:t>Zellen</a:t>
            </a:r>
            <a:r>
              <a:rPr lang="hu-HU" sz="2800" dirty="0"/>
              <a:t> </a:t>
            </a:r>
            <a:r>
              <a:rPr lang="hu-HU" sz="2800" dirty="0" err="1"/>
              <a:t>bleiben</a:t>
            </a:r>
            <a:r>
              <a:rPr lang="hu-HU" sz="2800" dirty="0"/>
              <a:t> </a:t>
            </a:r>
            <a:r>
              <a:rPr lang="hu-HU" sz="2800" dirty="0" err="1"/>
              <a:t>zeitweise</a:t>
            </a:r>
            <a:r>
              <a:rPr lang="hu-HU" sz="2800" dirty="0"/>
              <a:t> </a:t>
            </a:r>
            <a:r>
              <a:rPr lang="hu-HU" sz="2800" dirty="0" err="1"/>
              <a:t>als</a:t>
            </a:r>
            <a:r>
              <a:rPr lang="hu-HU" sz="2800" dirty="0"/>
              <a:t> </a:t>
            </a:r>
            <a:r>
              <a:rPr lang="hu-HU" sz="2800" b="1" dirty="0" err="1"/>
              <a:t>Hornschuppen</a:t>
            </a:r>
            <a:r>
              <a:rPr lang="hu-HU" sz="2800" dirty="0"/>
              <a:t> </a:t>
            </a:r>
            <a:r>
              <a:rPr lang="hu-HU" sz="2800" dirty="0" err="1"/>
              <a:t>erhalten</a:t>
            </a:r>
            <a:endParaRPr lang="hu-HU" sz="2800" dirty="0"/>
          </a:p>
          <a:p>
            <a:r>
              <a:rPr lang="hu-HU" sz="2800" dirty="0" err="1"/>
              <a:t>Sie</a:t>
            </a:r>
            <a:r>
              <a:rPr lang="hu-HU" sz="2800" dirty="0"/>
              <a:t> </a:t>
            </a:r>
            <a:r>
              <a:rPr lang="hu-HU" sz="2800" dirty="0" err="1"/>
              <a:t>verlieren</a:t>
            </a:r>
            <a:r>
              <a:rPr lang="hu-HU" sz="2800" dirty="0"/>
              <a:t> </a:t>
            </a:r>
            <a:r>
              <a:rPr lang="hu-HU" sz="2800" dirty="0" err="1"/>
              <a:t>alle</a:t>
            </a:r>
            <a:r>
              <a:rPr lang="hu-HU" sz="2800" dirty="0"/>
              <a:t> </a:t>
            </a:r>
            <a:r>
              <a:rPr lang="hu-HU" sz="2800" dirty="0" err="1"/>
              <a:t>ihrer</a:t>
            </a:r>
            <a:r>
              <a:rPr lang="hu-HU" sz="2800" dirty="0"/>
              <a:t> </a:t>
            </a:r>
            <a:r>
              <a:rPr lang="hu-HU" sz="2800" dirty="0" err="1"/>
              <a:t>Organellen</a:t>
            </a:r>
            <a:r>
              <a:rPr lang="hu-HU" sz="2800" dirty="0"/>
              <a:t>!</a:t>
            </a:r>
          </a:p>
          <a:p>
            <a:endParaRPr lang="de-DE" sz="2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descr="larsen 3"/>
          <p:cNvPicPr>
            <a:picLocks noChangeAspect="1" noChangeArrowheads="1"/>
          </p:cNvPicPr>
          <p:nvPr/>
        </p:nvPicPr>
        <p:blipFill>
          <a:blip r:embed="rId3" cstate="print"/>
          <a:srcRect/>
          <a:stretch>
            <a:fillRect/>
          </a:stretch>
        </p:blipFill>
        <p:spPr bwMode="auto">
          <a:xfrm>
            <a:off x="755650" y="333375"/>
            <a:ext cx="4848225" cy="6335713"/>
          </a:xfrm>
          <a:prstGeom prst="rect">
            <a:avLst/>
          </a:prstGeom>
          <a:noFill/>
          <a:ln w="9525">
            <a:noFill/>
            <a:miter lim="800000"/>
            <a:headEnd/>
            <a:tailEnd/>
          </a:ln>
        </p:spPr>
      </p:pic>
      <p:sp>
        <p:nvSpPr>
          <p:cNvPr id="62466" name="Text Box 3"/>
          <p:cNvSpPr txBox="1">
            <a:spLocks noChangeArrowheads="1"/>
          </p:cNvSpPr>
          <p:nvPr/>
        </p:nvSpPr>
        <p:spPr bwMode="auto">
          <a:xfrm>
            <a:off x="6011863" y="1052513"/>
            <a:ext cx="2952750" cy="5078313"/>
          </a:xfrm>
          <a:prstGeom prst="rect">
            <a:avLst/>
          </a:prstGeom>
          <a:noFill/>
          <a:ln w="9525">
            <a:noFill/>
            <a:miter lim="800000"/>
            <a:headEnd/>
            <a:tailEnd/>
          </a:ln>
        </p:spPr>
        <p:txBody>
          <a:bodyPr>
            <a:spAutoFit/>
          </a:bodyPr>
          <a:lstStyle/>
          <a:p>
            <a:pPr eaLnBrk="0" hangingPunct="0">
              <a:spcBef>
                <a:spcPct val="50000"/>
              </a:spcBef>
            </a:pPr>
            <a:r>
              <a:rPr lang="hu-HU" dirty="0" err="1">
                <a:latin typeface="Arial" charset="0"/>
              </a:rPr>
              <a:t>Abstoßen</a:t>
            </a:r>
            <a:r>
              <a:rPr lang="hu-HU" dirty="0">
                <a:latin typeface="Arial" charset="0"/>
              </a:rPr>
              <a:t> des </a:t>
            </a:r>
            <a:r>
              <a:rPr lang="hu-HU" dirty="0" err="1">
                <a:latin typeface="Arial" charset="0"/>
              </a:rPr>
              <a:t>Periderms</a:t>
            </a:r>
            <a:r>
              <a:rPr lang="hu-HU" dirty="0">
                <a:latin typeface="Arial" charset="0"/>
              </a:rPr>
              <a:t> in </a:t>
            </a:r>
            <a:r>
              <a:rPr lang="hu-HU" dirty="0" err="1">
                <a:latin typeface="Arial" charset="0"/>
              </a:rPr>
              <a:t>die</a:t>
            </a:r>
            <a:r>
              <a:rPr lang="hu-HU" dirty="0">
                <a:latin typeface="Arial" charset="0"/>
              </a:rPr>
              <a:t> </a:t>
            </a:r>
            <a:r>
              <a:rPr lang="hu-HU" dirty="0" err="1">
                <a:latin typeface="Arial" charset="0"/>
              </a:rPr>
              <a:t>Amnionflüssiegkeit</a:t>
            </a:r>
            <a:r>
              <a:rPr lang="hu-HU" dirty="0">
                <a:latin typeface="Arial" charset="0"/>
              </a:rPr>
              <a:t> </a:t>
            </a:r>
            <a:r>
              <a:rPr lang="hu-HU" dirty="0" err="1">
                <a:latin typeface="Arial" charset="0"/>
              </a:rPr>
              <a:t>beginnt</a:t>
            </a:r>
            <a:r>
              <a:rPr lang="hu-HU" dirty="0">
                <a:latin typeface="Arial" charset="0"/>
              </a:rPr>
              <a:t> an der EW17, beendet </a:t>
            </a:r>
            <a:r>
              <a:rPr lang="hu-HU" dirty="0" err="1">
                <a:latin typeface="Arial" charset="0"/>
              </a:rPr>
              <a:t>normalerweise</a:t>
            </a:r>
            <a:r>
              <a:rPr lang="hu-HU" dirty="0">
                <a:latin typeface="Arial" charset="0"/>
              </a:rPr>
              <a:t> </a:t>
            </a:r>
            <a:r>
              <a:rPr lang="hu-HU" dirty="0" err="1">
                <a:latin typeface="Arial" charset="0"/>
              </a:rPr>
              <a:t>bis</a:t>
            </a:r>
            <a:r>
              <a:rPr lang="hu-HU" dirty="0">
                <a:latin typeface="Arial" charset="0"/>
              </a:rPr>
              <a:t> EW21.</a:t>
            </a:r>
          </a:p>
          <a:p>
            <a:pPr eaLnBrk="0" hangingPunct="0">
              <a:spcBef>
                <a:spcPct val="50000"/>
              </a:spcBef>
            </a:pPr>
            <a:r>
              <a:rPr lang="hu-HU" dirty="0">
                <a:latin typeface="Arial" charset="0"/>
              </a:rPr>
              <a:t>Parallel </a:t>
            </a:r>
            <a:r>
              <a:rPr lang="hu-HU" dirty="0" err="1">
                <a:latin typeface="Arial" charset="0"/>
              </a:rPr>
              <a:t>damit</a:t>
            </a:r>
            <a:r>
              <a:rPr lang="hu-HU" dirty="0">
                <a:latin typeface="Arial" charset="0"/>
              </a:rPr>
              <a:t> (EM5) </a:t>
            </a:r>
            <a:r>
              <a:rPr lang="hu-HU" dirty="0" err="1">
                <a:latin typeface="Arial" charset="0"/>
              </a:rPr>
              <a:t>differenziert</a:t>
            </a:r>
            <a:r>
              <a:rPr lang="hu-HU" dirty="0">
                <a:latin typeface="Arial" charset="0"/>
              </a:rPr>
              <a:t> </a:t>
            </a:r>
            <a:r>
              <a:rPr lang="hu-HU" dirty="0" err="1">
                <a:latin typeface="Arial" charset="0"/>
              </a:rPr>
              <a:t>die</a:t>
            </a:r>
            <a:r>
              <a:rPr lang="hu-HU" dirty="0">
                <a:latin typeface="Arial" charset="0"/>
              </a:rPr>
              <a:t> IM </a:t>
            </a:r>
            <a:r>
              <a:rPr lang="hu-HU" dirty="0" err="1">
                <a:latin typeface="Arial" charset="0"/>
              </a:rPr>
              <a:t>Schicht</a:t>
            </a:r>
            <a:r>
              <a:rPr lang="hu-HU" dirty="0">
                <a:latin typeface="Arial" charset="0"/>
              </a:rPr>
              <a:t> in </a:t>
            </a:r>
            <a:r>
              <a:rPr lang="hu-HU" dirty="0" err="1">
                <a:latin typeface="Arial" charset="0"/>
              </a:rPr>
              <a:t>Spinosum</a:t>
            </a:r>
            <a:r>
              <a:rPr lang="hu-HU" dirty="0">
                <a:latin typeface="Arial" charset="0"/>
              </a:rPr>
              <a:t>, </a:t>
            </a:r>
            <a:r>
              <a:rPr lang="hu-HU" dirty="0" err="1">
                <a:latin typeface="Arial" charset="0"/>
              </a:rPr>
              <a:t>Granulosum</a:t>
            </a:r>
            <a:r>
              <a:rPr lang="hu-HU" dirty="0">
                <a:latin typeface="Arial" charset="0"/>
              </a:rPr>
              <a:t>, </a:t>
            </a:r>
            <a:r>
              <a:rPr lang="hu-HU" dirty="0" err="1">
                <a:latin typeface="Arial" charset="0"/>
              </a:rPr>
              <a:t>Corneum</a:t>
            </a:r>
            <a:r>
              <a:rPr lang="hu-HU" dirty="0">
                <a:latin typeface="Arial" charset="0"/>
              </a:rPr>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4"/>
          <p:cNvSpPr txBox="1">
            <a:spLocks noChangeArrowheads="1"/>
          </p:cNvSpPr>
          <p:nvPr/>
        </p:nvSpPr>
        <p:spPr bwMode="auto">
          <a:xfrm>
            <a:off x="395288" y="404813"/>
            <a:ext cx="8208962" cy="830262"/>
          </a:xfrm>
          <a:prstGeom prst="rect">
            <a:avLst/>
          </a:prstGeom>
          <a:noFill/>
          <a:ln w="9525">
            <a:noFill/>
            <a:miter lim="800000"/>
            <a:headEnd/>
            <a:tailEnd/>
          </a:ln>
        </p:spPr>
        <p:txBody>
          <a:bodyPr>
            <a:spAutoFit/>
          </a:bodyPr>
          <a:lstStyle/>
          <a:p>
            <a:pPr eaLnBrk="0" hangingPunct="0">
              <a:spcBef>
                <a:spcPct val="50000"/>
              </a:spcBef>
            </a:pPr>
            <a:r>
              <a:rPr lang="hu-HU"/>
              <a:t>Periderm in SEM Bild (Kükenembryo: Periderm sieht bei den verschiedenen Wirbeltieren sehr ählich aus und verhaltet auch so)</a:t>
            </a:r>
          </a:p>
        </p:txBody>
      </p:sp>
      <p:sp>
        <p:nvSpPr>
          <p:cNvPr id="64514" name="Text Box 6"/>
          <p:cNvSpPr txBox="1">
            <a:spLocks noChangeArrowheads="1"/>
          </p:cNvSpPr>
          <p:nvPr/>
        </p:nvSpPr>
        <p:spPr bwMode="auto">
          <a:xfrm>
            <a:off x="0" y="2060575"/>
            <a:ext cx="1692275" cy="641350"/>
          </a:xfrm>
          <a:prstGeom prst="rect">
            <a:avLst/>
          </a:prstGeom>
          <a:noFill/>
          <a:ln w="9525">
            <a:noFill/>
            <a:miter lim="800000"/>
            <a:headEnd/>
            <a:tailEnd/>
          </a:ln>
        </p:spPr>
        <p:txBody>
          <a:bodyPr>
            <a:spAutoFit/>
          </a:bodyPr>
          <a:lstStyle/>
          <a:p>
            <a:pPr eaLnBrk="0" hangingPunct="0">
              <a:spcBef>
                <a:spcPct val="50000"/>
              </a:spcBef>
            </a:pPr>
            <a:r>
              <a:rPr lang="hu-HU" sz="1800">
                <a:latin typeface="Arial" charset="0"/>
              </a:rPr>
              <a:t>Noch intaktes Periderm</a:t>
            </a:r>
          </a:p>
        </p:txBody>
      </p:sp>
      <p:sp>
        <p:nvSpPr>
          <p:cNvPr id="64515" name="Text Box 7"/>
          <p:cNvSpPr txBox="1">
            <a:spLocks noChangeArrowheads="1"/>
          </p:cNvSpPr>
          <p:nvPr/>
        </p:nvSpPr>
        <p:spPr bwMode="auto">
          <a:xfrm>
            <a:off x="0" y="4076700"/>
            <a:ext cx="1692275" cy="641350"/>
          </a:xfrm>
          <a:prstGeom prst="rect">
            <a:avLst/>
          </a:prstGeom>
          <a:noFill/>
          <a:ln w="9525">
            <a:noFill/>
            <a:miter lim="800000"/>
            <a:headEnd/>
            <a:tailEnd/>
          </a:ln>
        </p:spPr>
        <p:txBody>
          <a:bodyPr>
            <a:spAutoFit/>
          </a:bodyPr>
          <a:lstStyle/>
          <a:p>
            <a:pPr eaLnBrk="0" hangingPunct="0">
              <a:spcBef>
                <a:spcPct val="50000"/>
              </a:spcBef>
            </a:pPr>
            <a:r>
              <a:rPr lang="hu-HU" sz="1800">
                <a:latin typeface="Arial" charset="0"/>
              </a:rPr>
              <a:t>Abstossen des  Periderms</a:t>
            </a:r>
          </a:p>
        </p:txBody>
      </p:sp>
      <p:pic>
        <p:nvPicPr>
          <p:cNvPr id="64516" name="Picture 1"/>
          <p:cNvPicPr>
            <a:picLocks noChangeAspect="1" noChangeArrowheads="1"/>
          </p:cNvPicPr>
          <p:nvPr/>
        </p:nvPicPr>
        <p:blipFill>
          <a:blip r:embed="rId3" cstate="print"/>
          <a:srcRect/>
          <a:stretch>
            <a:fillRect/>
          </a:stretch>
        </p:blipFill>
        <p:spPr bwMode="auto">
          <a:xfrm>
            <a:off x="1763713" y="1628775"/>
            <a:ext cx="5472112" cy="3825875"/>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églalap 3"/>
          <p:cNvSpPr>
            <a:spLocks noChangeArrowheads="1"/>
          </p:cNvSpPr>
          <p:nvPr/>
        </p:nvSpPr>
        <p:spPr bwMode="auto">
          <a:xfrm>
            <a:off x="5418138" y="6581775"/>
            <a:ext cx="3725862" cy="276225"/>
          </a:xfrm>
          <a:prstGeom prst="rect">
            <a:avLst/>
          </a:prstGeom>
          <a:noFill/>
          <a:ln w="9525">
            <a:noFill/>
            <a:miter lim="800000"/>
            <a:headEnd/>
            <a:tailEnd/>
          </a:ln>
        </p:spPr>
        <p:txBody>
          <a:bodyPr>
            <a:spAutoFit/>
          </a:bodyPr>
          <a:lstStyle/>
          <a:p>
            <a:pPr eaLnBrk="0" hangingPunct="0"/>
            <a:r>
              <a:rPr lang="hu-HU" sz="1200">
                <a:latin typeface="Arial" charset="0"/>
                <a:cs typeface="Arial" charset="0"/>
              </a:rPr>
              <a:t>Koster, </a:t>
            </a:r>
            <a:r>
              <a:rPr lang="sv-SE" sz="1200">
                <a:latin typeface="Arial" charset="0"/>
                <a:cs typeface="Arial" charset="0"/>
              </a:rPr>
              <a:t>Annu. Rev. Cell Dev. Biol. 2007. 23:93–113</a:t>
            </a:r>
            <a:endParaRPr lang="de-DE" sz="1200">
              <a:latin typeface="Arial" charset="0"/>
              <a:cs typeface="Arial" charset="0"/>
            </a:endParaRPr>
          </a:p>
        </p:txBody>
      </p:sp>
      <p:pic>
        <p:nvPicPr>
          <p:cNvPr id="70658" name="Picture 5"/>
          <p:cNvPicPr>
            <a:picLocks noChangeAspect="1" noChangeArrowheads="1"/>
          </p:cNvPicPr>
          <p:nvPr/>
        </p:nvPicPr>
        <p:blipFill>
          <a:blip r:embed="rId3" cstate="print"/>
          <a:srcRect/>
          <a:stretch>
            <a:fillRect/>
          </a:stretch>
        </p:blipFill>
        <p:spPr bwMode="auto">
          <a:xfrm>
            <a:off x="0" y="188913"/>
            <a:ext cx="9096375" cy="5472112"/>
          </a:xfrm>
          <a:prstGeom prst="rect">
            <a:avLst/>
          </a:prstGeom>
          <a:noFill/>
          <a:ln w="9525">
            <a:noFill/>
            <a:miter lim="800000"/>
            <a:headEnd/>
            <a:tailEnd/>
          </a:ln>
        </p:spPr>
      </p:pic>
      <p:sp>
        <p:nvSpPr>
          <p:cNvPr id="4" name="Szövegdoboz 3"/>
          <p:cNvSpPr txBox="1"/>
          <p:nvPr/>
        </p:nvSpPr>
        <p:spPr>
          <a:xfrm>
            <a:off x="395536" y="5517232"/>
            <a:ext cx="5472608" cy="1200329"/>
          </a:xfrm>
          <a:prstGeom prst="rect">
            <a:avLst/>
          </a:prstGeom>
          <a:noFill/>
        </p:spPr>
        <p:txBody>
          <a:bodyPr wrap="square" rtlCol="0">
            <a:spAutoFit/>
          </a:bodyPr>
          <a:lstStyle/>
          <a:p>
            <a:r>
              <a:rPr lang="hu-HU" dirty="0" err="1"/>
              <a:t>Homozygote</a:t>
            </a:r>
            <a:r>
              <a:rPr lang="hu-HU" dirty="0"/>
              <a:t> </a:t>
            </a:r>
            <a:r>
              <a:rPr lang="hu-HU" dirty="0" err="1"/>
              <a:t>Mangel</a:t>
            </a:r>
            <a:r>
              <a:rPr lang="hu-HU" dirty="0"/>
              <a:t> (-/- KO) der TF p63: die </a:t>
            </a:r>
            <a:r>
              <a:rPr lang="hu-HU" dirty="0" err="1"/>
              <a:t>Entwicklung</a:t>
            </a:r>
            <a:r>
              <a:rPr lang="hu-HU" dirty="0"/>
              <a:t> von </a:t>
            </a:r>
            <a:r>
              <a:rPr lang="hu-HU" dirty="0" err="1"/>
              <a:t>mehrschichtigen</a:t>
            </a:r>
            <a:r>
              <a:rPr lang="hu-HU" dirty="0"/>
              <a:t> </a:t>
            </a:r>
            <a:r>
              <a:rPr lang="hu-HU" dirty="0" err="1"/>
              <a:t>verhornten</a:t>
            </a:r>
            <a:r>
              <a:rPr lang="hu-HU" dirty="0"/>
              <a:t> </a:t>
            </a:r>
            <a:r>
              <a:rPr lang="hu-HU" dirty="0" err="1"/>
              <a:t>Epihtel</a:t>
            </a:r>
            <a:r>
              <a:rPr lang="hu-HU" dirty="0"/>
              <a:t> </a:t>
            </a:r>
            <a:r>
              <a:rPr lang="hu-HU" dirty="0" err="1"/>
              <a:t>ist</a:t>
            </a:r>
            <a:r>
              <a:rPr lang="hu-HU" dirty="0"/>
              <a:t> </a:t>
            </a:r>
            <a:r>
              <a:rPr lang="hu-HU" dirty="0" err="1"/>
              <a:t>gehemmt</a:t>
            </a:r>
            <a:r>
              <a:rPr lang="hu-HU" dirty="0"/>
              <a:t>.</a:t>
            </a:r>
            <a:endParaRPr lang="de-DE"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3"/>
          <p:cNvPicPr>
            <a:picLocks noChangeAspect="1" noChangeArrowheads="1"/>
          </p:cNvPicPr>
          <p:nvPr/>
        </p:nvPicPr>
        <p:blipFill>
          <a:blip r:embed="rId3" cstate="print"/>
          <a:srcRect/>
          <a:stretch>
            <a:fillRect/>
          </a:stretch>
        </p:blipFill>
        <p:spPr bwMode="auto">
          <a:xfrm>
            <a:off x="3348038" y="0"/>
            <a:ext cx="5545137" cy="6884988"/>
          </a:xfrm>
          <a:prstGeom prst="rect">
            <a:avLst/>
          </a:prstGeom>
          <a:noFill/>
          <a:ln w="9525">
            <a:noFill/>
            <a:miter lim="800000"/>
            <a:headEnd/>
            <a:tailEnd/>
          </a:ln>
        </p:spPr>
      </p:pic>
      <p:sp>
        <p:nvSpPr>
          <p:cNvPr id="3" name="Szövegdoboz 2"/>
          <p:cNvSpPr txBox="1"/>
          <p:nvPr/>
        </p:nvSpPr>
        <p:spPr>
          <a:xfrm>
            <a:off x="251520" y="332656"/>
            <a:ext cx="3384376" cy="4401205"/>
          </a:xfrm>
          <a:prstGeom prst="rect">
            <a:avLst/>
          </a:prstGeom>
          <a:noFill/>
        </p:spPr>
        <p:txBody>
          <a:bodyPr wrap="square" rtlCol="0">
            <a:spAutoFit/>
          </a:bodyPr>
          <a:lstStyle/>
          <a:p>
            <a:r>
              <a:rPr lang="hu-HU" sz="2000" dirty="0">
                <a:latin typeface="Arial" panose="020B0604020202020204" pitchFamily="34" charset="0"/>
                <a:cs typeface="Arial" panose="020B0604020202020204" pitchFamily="34" charset="0"/>
              </a:rPr>
              <a:t>p63 </a:t>
            </a:r>
            <a:r>
              <a:rPr lang="hu-HU" sz="2000" dirty="0" err="1">
                <a:latin typeface="Arial" panose="020B0604020202020204" pitchFamily="34" charset="0"/>
                <a:cs typeface="Arial" panose="020B0604020202020204" pitchFamily="34" charset="0"/>
              </a:rPr>
              <a:t>als</a:t>
            </a:r>
            <a:r>
              <a:rPr lang="hu-HU" sz="2000" dirty="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rPr>
              <a:t>Master </a:t>
            </a:r>
            <a:r>
              <a:rPr lang="hu-HU" sz="2000" b="1" dirty="0" err="1">
                <a:latin typeface="Arial" panose="020B0604020202020204" pitchFamily="34" charset="0"/>
                <a:cs typeface="Arial" panose="020B0604020202020204" pitchFamily="34" charset="0"/>
              </a:rPr>
              <a:t>Control</a:t>
            </a:r>
            <a:r>
              <a:rPr lang="hu-HU" sz="2000" b="1" dirty="0">
                <a:latin typeface="Arial" panose="020B0604020202020204" pitchFamily="34" charset="0"/>
                <a:cs typeface="Arial" panose="020B0604020202020204" pitchFamily="34" charset="0"/>
              </a:rPr>
              <a:t> </a:t>
            </a:r>
            <a:r>
              <a:rPr lang="hu-HU" sz="2000" b="1" dirty="0" err="1">
                <a:latin typeface="Arial" panose="020B0604020202020204" pitchFamily="34" charset="0"/>
                <a:cs typeface="Arial" panose="020B0604020202020204" pitchFamily="34" charset="0"/>
              </a:rPr>
              <a:t>Gen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für</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Epidermisdifferenzierung</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ählich</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wie</a:t>
            </a:r>
            <a:r>
              <a:rPr lang="hu-HU" sz="2000" dirty="0">
                <a:latin typeface="Arial" panose="020B0604020202020204" pitchFamily="34" charset="0"/>
                <a:cs typeface="Arial" panose="020B0604020202020204" pitchFamily="34" charset="0"/>
              </a:rPr>
              <a:t> Pax6 </a:t>
            </a:r>
            <a:r>
              <a:rPr lang="hu-HU" sz="2000" dirty="0" err="1">
                <a:latin typeface="Arial" panose="020B0604020202020204" pitchFamily="34" charset="0"/>
                <a:cs typeface="Arial" panose="020B0604020202020204" pitchFamily="34" charset="0"/>
              </a:rPr>
              <a:t>für</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Augenentwicklung</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dieses</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Gen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allein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kann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die</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ganze</a:t>
            </a:r>
            <a:r>
              <a:rPr lang="hu-HU" sz="2000" dirty="0">
                <a:latin typeface="Arial" panose="020B0604020202020204" pitchFamily="34" charset="0"/>
                <a:cs typeface="Arial" panose="020B0604020202020204" pitchFamily="34" charset="0"/>
              </a:rPr>
              <a:t> </a:t>
            </a:r>
            <a:r>
              <a:rPr lang="hu-HU" sz="2000" b="1" dirty="0">
                <a:latin typeface="Arial" panose="020B0604020202020204" pitchFamily="34" charset="0"/>
                <a:cs typeface="Arial" panose="020B0604020202020204" pitchFamily="34" charset="0"/>
              </a:rPr>
              <a:t>EPIDERMALE</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Differenzierung</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starten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lassen</a:t>
            </a:r>
            <a:r>
              <a:rPr lang="hu-HU" sz="2000" dirty="0">
                <a:latin typeface="Arial" panose="020B0604020202020204" pitchFamily="34" charset="0"/>
                <a:cs typeface="Arial" panose="020B0604020202020204" pitchFamily="34" charset="0"/>
              </a:rPr>
              <a:t>.</a:t>
            </a:r>
          </a:p>
          <a:p>
            <a:r>
              <a:rPr lang="hu-HU" sz="2000" dirty="0">
                <a:latin typeface="Arial" panose="020B0604020202020204" pitchFamily="34" charset="0"/>
                <a:cs typeface="Arial" panose="020B0604020202020204" pitchFamily="34" charset="0"/>
              </a:rPr>
              <a:t>Die Expression von p63 </a:t>
            </a:r>
            <a:r>
              <a:rPr lang="hu-HU" sz="2000" dirty="0" err="1">
                <a:latin typeface="Arial" panose="020B0604020202020204" pitchFamily="34" charset="0"/>
                <a:cs typeface="Arial" panose="020B0604020202020204" pitchFamily="34" charset="0"/>
              </a:rPr>
              <a:t>Gen</a:t>
            </a:r>
            <a:r>
              <a:rPr lang="hu-HU" sz="2000" dirty="0">
                <a:latin typeface="Arial" panose="020B0604020202020204" pitchFamily="34" charset="0"/>
                <a:cs typeface="Arial" panose="020B0604020202020204" pitchFamily="34" charset="0"/>
              </a:rPr>
              <a:t> in Epidermiszellen (</a:t>
            </a:r>
            <a:r>
              <a:rPr lang="hu-HU" sz="2000" dirty="0" err="1">
                <a:latin typeface="Arial" panose="020B0604020202020204" pitchFamily="34" charset="0"/>
                <a:cs typeface="Arial" panose="020B0604020202020204" pitchFamily="34" charset="0"/>
              </a:rPr>
              <a:t>Ektodermzellen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wird</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durch</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die</a:t>
            </a:r>
            <a:r>
              <a:rPr lang="hu-HU" sz="2000" dirty="0">
                <a:latin typeface="Arial" panose="020B0604020202020204" pitchFamily="34" charset="0"/>
                <a:cs typeface="Arial" panose="020B0604020202020204" pitchFamily="34" charset="0"/>
              </a:rPr>
              <a:t> </a:t>
            </a:r>
            <a:r>
              <a:rPr lang="hu-HU" sz="2000" b="1" dirty="0" err="1">
                <a:latin typeface="Arial" panose="020B0604020202020204" pitchFamily="34" charset="0"/>
                <a:cs typeface="Arial" panose="020B0604020202020204" pitchFamily="34" charset="0"/>
              </a:rPr>
              <a:t>darunterliegenden</a:t>
            </a:r>
            <a:r>
              <a:rPr lang="hu-HU" sz="2000" b="1" dirty="0">
                <a:latin typeface="Arial" panose="020B0604020202020204" pitchFamily="34" charset="0"/>
                <a:cs typeface="Arial" panose="020B0604020202020204" pitchFamily="34" charset="0"/>
              </a:rPr>
              <a:t> </a:t>
            </a:r>
            <a:r>
              <a:rPr lang="hu-HU" sz="2000" b="1" dirty="0" err="1">
                <a:latin typeface="Arial" panose="020B0604020202020204" pitchFamily="34" charset="0"/>
                <a:cs typeface="Arial" panose="020B0604020202020204" pitchFamily="34" charset="0"/>
              </a:rPr>
              <a:t>Mesodermzellen</a:t>
            </a:r>
            <a:r>
              <a:rPr lang="hu-HU" sz="2000" b="1"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induziert</a:t>
            </a:r>
            <a:r>
              <a:rPr lang="hu-HU" sz="2000" dirty="0">
                <a:latin typeface="Arial" panose="020B0604020202020204" pitchFamily="34" charset="0"/>
                <a:cs typeface="Arial" panose="020B0604020202020204" pitchFamily="34" charset="0"/>
              </a:rPr>
              <a:t>. </a:t>
            </a:r>
            <a:endParaRPr lang="de-DE" sz="2000" dirty="0">
              <a:latin typeface="Arial" panose="020B0604020202020204" pitchFamily="34"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3" cstate="print"/>
          <a:srcRect/>
          <a:stretch>
            <a:fillRect/>
          </a:stretch>
        </p:blipFill>
        <p:spPr bwMode="auto">
          <a:xfrm>
            <a:off x="0" y="0"/>
            <a:ext cx="5867400" cy="6807200"/>
          </a:xfrm>
          <a:prstGeom prst="rect">
            <a:avLst/>
          </a:prstGeom>
          <a:noFill/>
          <a:ln w="9525">
            <a:noFill/>
            <a:miter lim="800000"/>
            <a:headEnd/>
            <a:tailEnd/>
          </a:ln>
        </p:spPr>
      </p:pic>
      <p:sp>
        <p:nvSpPr>
          <p:cNvPr id="76802" name="Téglalap 2"/>
          <p:cNvSpPr>
            <a:spLocks noChangeArrowheads="1"/>
          </p:cNvSpPr>
          <p:nvPr/>
        </p:nvSpPr>
        <p:spPr bwMode="auto">
          <a:xfrm>
            <a:off x="5418138" y="0"/>
            <a:ext cx="3725862" cy="276225"/>
          </a:xfrm>
          <a:prstGeom prst="rect">
            <a:avLst/>
          </a:prstGeom>
          <a:noFill/>
          <a:ln w="9525">
            <a:noFill/>
            <a:miter lim="800000"/>
            <a:headEnd/>
            <a:tailEnd/>
          </a:ln>
        </p:spPr>
        <p:txBody>
          <a:bodyPr>
            <a:spAutoFit/>
          </a:bodyPr>
          <a:lstStyle/>
          <a:p>
            <a:pPr eaLnBrk="0" hangingPunct="0"/>
            <a:r>
              <a:rPr lang="hu-HU" sz="1200">
                <a:latin typeface="Arial" charset="0"/>
                <a:cs typeface="Arial" charset="0"/>
              </a:rPr>
              <a:t>Koster, </a:t>
            </a:r>
            <a:r>
              <a:rPr lang="sv-SE" sz="1200">
                <a:latin typeface="Arial" charset="0"/>
                <a:cs typeface="Arial" charset="0"/>
              </a:rPr>
              <a:t>Annu. Rev. Cell Dev. Biol. 2007. 23:93–113</a:t>
            </a:r>
            <a:endParaRPr lang="de-DE" sz="1200">
              <a:latin typeface="Arial" charset="0"/>
              <a:cs typeface="Arial"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73025" y="116632"/>
            <a:ext cx="4822825" cy="4027488"/>
          </a:xfrm>
          <a:prstGeom prst="rect">
            <a:avLst/>
          </a:prstGeom>
          <a:noFill/>
          <a:ln w="9525">
            <a:noFill/>
            <a:miter lim="800000"/>
            <a:headEnd/>
            <a:tailEnd/>
          </a:ln>
        </p:spPr>
      </p:pic>
      <p:pic>
        <p:nvPicPr>
          <p:cNvPr id="16387" name="Picture 3"/>
          <p:cNvPicPr>
            <a:picLocks noChangeAspect="1" noChangeArrowheads="1"/>
          </p:cNvPicPr>
          <p:nvPr/>
        </p:nvPicPr>
        <p:blipFill>
          <a:blip r:embed="rId3"/>
          <a:srcRect/>
          <a:stretch>
            <a:fillRect/>
          </a:stretch>
        </p:blipFill>
        <p:spPr bwMode="auto">
          <a:xfrm>
            <a:off x="2484438" y="5300663"/>
            <a:ext cx="5824537" cy="1350962"/>
          </a:xfrm>
          <a:prstGeom prst="rect">
            <a:avLst/>
          </a:prstGeom>
          <a:noFill/>
          <a:ln w="9525">
            <a:noFill/>
            <a:miter lim="800000"/>
            <a:headEnd/>
            <a:tailEnd/>
          </a:ln>
        </p:spPr>
      </p:pic>
      <p:sp>
        <p:nvSpPr>
          <p:cNvPr id="2" name="Szövegdoboz 1"/>
          <p:cNvSpPr txBox="1"/>
          <p:nvPr/>
        </p:nvSpPr>
        <p:spPr>
          <a:xfrm>
            <a:off x="5148064" y="188640"/>
            <a:ext cx="3384376" cy="4093428"/>
          </a:xfrm>
          <a:prstGeom prst="rect">
            <a:avLst/>
          </a:prstGeom>
          <a:noFill/>
        </p:spPr>
        <p:txBody>
          <a:bodyPr wrap="square" rtlCol="0">
            <a:spAutoFit/>
          </a:bodyPr>
          <a:lstStyle/>
          <a:p>
            <a:r>
              <a:rPr lang="hu-HU" sz="2000" dirty="0" err="1">
                <a:latin typeface="Arial" panose="020B0604020202020204" pitchFamily="34" charset="0"/>
                <a:cs typeface="Arial" panose="020B0604020202020204" pitchFamily="34" charset="0"/>
              </a:rPr>
              <a:t>Epithelio-Mesenchymale</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Wechselwirkungen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das</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epitheliale</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Differenzierungsprogram</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wird</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durch</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das</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Mesoderm</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eingeschaltet</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aber</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dann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geht</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unabhängig</a:t>
            </a:r>
            <a:r>
              <a:rPr lang="hu-HU" sz="2000" dirty="0">
                <a:latin typeface="Arial" panose="020B0604020202020204" pitchFamily="34" charset="0"/>
                <a:cs typeface="Arial" panose="020B0604020202020204" pitchFamily="34" charset="0"/>
              </a:rPr>
              <a:t> von </a:t>
            </a:r>
            <a:r>
              <a:rPr lang="hu-HU" sz="2000" dirty="0" err="1">
                <a:latin typeface="Arial" panose="020B0604020202020204" pitchFamily="34" charset="0"/>
                <a:cs typeface="Arial" panose="020B0604020202020204" pitchFamily="34" charset="0"/>
              </a:rPr>
              <a:t>dem</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Mesoderm</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Mesoderm</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daneben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bestimmt</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welches</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Gestalt</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Form</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wird</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durch</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das</a:t>
            </a:r>
            <a:r>
              <a:rPr lang="hu-HU" sz="2000" dirty="0">
                <a:latin typeface="Arial" panose="020B0604020202020204" pitchFamily="34" charset="0"/>
                <a:cs typeface="Arial" panose="020B0604020202020204" pitchFamily="34" charset="0"/>
              </a:rPr>
              <a:t> Epithel </a:t>
            </a:r>
            <a:r>
              <a:rPr lang="hu-HU" sz="2000" dirty="0" err="1">
                <a:latin typeface="Arial" panose="020B0604020202020204" pitchFamily="34" charset="0"/>
                <a:cs typeface="Arial" panose="020B0604020202020204" pitchFamily="34" charset="0"/>
              </a:rPr>
              <a:t>aufgenommen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hier</a:t>
            </a:r>
            <a:r>
              <a:rPr lang="hu-HU" sz="2000" dirty="0">
                <a:latin typeface="Arial" panose="020B0604020202020204" pitchFamily="34" charset="0"/>
                <a:cs typeface="Arial" panose="020B0604020202020204" pitchFamily="34" charset="0"/>
              </a:rPr>
              <a:t>, in </a:t>
            </a:r>
            <a:r>
              <a:rPr lang="hu-HU" sz="2000" dirty="0" err="1">
                <a:latin typeface="Arial" panose="020B0604020202020204" pitchFamily="34" charset="0"/>
                <a:cs typeface="Arial" panose="020B0604020202020204" pitchFamily="34" charset="0"/>
              </a:rPr>
              <a:t>Beispielen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Feder</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Schuppen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Klauen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usw</a:t>
            </a:r>
            <a:r>
              <a:rPr lang="hu-HU" sz="2000" dirty="0">
                <a:latin typeface="Arial" panose="020B0604020202020204" pitchFamily="34" charset="0"/>
                <a:cs typeface="Arial" panose="020B0604020202020204" pitchFamily="34" charset="0"/>
              </a:rPr>
              <a:t>.)</a:t>
            </a:r>
            <a:endParaRPr lang="de-D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1672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Cím 1"/>
          <p:cNvSpPr>
            <a:spLocks noGrp="1"/>
          </p:cNvSpPr>
          <p:nvPr>
            <p:ph type="title"/>
          </p:nvPr>
        </p:nvSpPr>
        <p:spPr>
          <a:xfrm>
            <a:off x="685800" y="260350"/>
            <a:ext cx="7772400" cy="936625"/>
          </a:xfrm>
        </p:spPr>
        <p:txBody>
          <a:bodyPr/>
          <a:lstStyle/>
          <a:p>
            <a:r>
              <a:rPr lang="hu-HU" sz="3600" b="1">
                <a:latin typeface="Arial" charset="0"/>
                <a:cs typeface="Arial" charset="0"/>
              </a:rPr>
              <a:t>Hautpermeabilitätstest</a:t>
            </a:r>
            <a:endParaRPr lang="de-DE" sz="3600" b="1">
              <a:latin typeface="Arial" charset="0"/>
              <a:cs typeface="Arial" charset="0"/>
            </a:endParaRPr>
          </a:p>
        </p:txBody>
      </p:sp>
      <p:sp>
        <p:nvSpPr>
          <p:cNvPr id="78850" name="Tartalom helye 2"/>
          <p:cNvSpPr>
            <a:spLocks noGrp="1"/>
          </p:cNvSpPr>
          <p:nvPr>
            <p:ph idx="1"/>
          </p:nvPr>
        </p:nvSpPr>
        <p:spPr>
          <a:xfrm>
            <a:off x="685800" y="1268413"/>
            <a:ext cx="7772400" cy="4827587"/>
          </a:xfrm>
        </p:spPr>
        <p:txBody>
          <a:bodyPr/>
          <a:lstStyle/>
          <a:p>
            <a:pPr algn="just"/>
            <a:r>
              <a:rPr lang="en-US" sz="2400"/>
              <a:t>Assay depends on barrier-dependent access of </a:t>
            </a:r>
            <a:r>
              <a:rPr lang="en-US" sz="1000"/>
              <a:t>5-bromo-4-chloro-3-indolyl-b,D-galactopyranoside</a:t>
            </a:r>
            <a:r>
              <a:rPr lang="en-US" sz="2400"/>
              <a:t> (</a:t>
            </a:r>
            <a:r>
              <a:rPr lang="en-US" sz="2400" b="1"/>
              <a:t>X-gal</a:t>
            </a:r>
            <a:r>
              <a:rPr lang="en-US" sz="2400"/>
              <a:t>) to untreated skin. At low pH</a:t>
            </a:r>
            <a:r>
              <a:rPr lang="hu-HU" sz="2400"/>
              <a:t>,  </a:t>
            </a:r>
            <a:r>
              <a:rPr lang="de-DE" sz="2400"/>
              <a:t>skin contains abundant endogenous b-galactosidase activity</a:t>
            </a:r>
            <a:r>
              <a:rPr lang="en-US" sz="2400"/>
              <a:t>, which cleaves X-gal to produce a coloured precipitate.</a:t>
            </a:r>
            <a:r>
              <a:rPr lang="hu-HU" sz="2400"/>
              <a:t> </a:t>
            </a:r>
            <a:r>
              <a:rPr lang="en-US" sz="2400"/>
              <a:t>Unfixed, untreated, freshly isolated embryos were rinsed in</a:t>
            </a:r>
            <a:r>
              <a:rPr lang="hu-HU" sz="2400"/>
              <a:t> </a:t>
            </a:r>
            <a:r>
              <a:rPr lang="en-US" sz="2400"/>
              <a:t>phosphate-buffered saline (PBS) and immersed in standard X-gal</a:t>
            </a:r>
            <a:r>
              <a:rPr lang="hu-HU" sz="2400"/>
              <a:t> </a:t>
            </a:r>
            <a:r>
              <a:rPr lang="en-US" sz="2400"/>
              <a:t>reaction mix, except that the pH was</a:t>
            </a:r>
            <a:r>
              <a:rPr lang="hu-HU" sz="2400"/>
              <a:t> </a:t>
            </a:r>
            <a:r>
              <a:rPr lang="en-US" sz="2400"/>
              <a:t>adjusted to 4.5. Incubation was at 30°C until colour develops (2 hours</a:t>
            </a:r>
            <a:r>
              <a:rPr lang="hu-HU" sz="2400"/>
              <a:t> </a:t>
            </a:r>
            <a:r>
              <a:rPr lang="de-DE" sz="2400"/>
              <a:t>to overnight).</a:t>
            </a:r>
          </a:p>
        </p:txBody>
      </p:sp>
      <p:sp>
        <p:nvSpPr>
          <p:cNvPr id="78851" name="Téglalap 4"/>
          <p:cNvSpPr>
            <a:spLocks noChangeArrowheads="1"/>
          </p:cNvSpPr>
          <p:nvPr/>
        </p:nvSpPr>
        <p:spPr bwMode="auto">
          <a:xfrm>
            <a:off x="6137275" y="6611938"/>
            <a:ext cx="3006725" cy="246062"/>
          </a:xfrm>
          <a:prstGeom prst="rect">
            <a:avLst/>
          </a:prstGeom>
          <a:noFill/>
          <a:ln w="9525">
            <a:noFill/>
            <a:miter lim="800000"/>
            <a:headEnd/>
            <a:tailEnd/>
          </a:ln>
        </p:spPr>
        <p:txBody>
          <a:bodyPr>
            <a:spAutoFit/>
          </a:bodyPr>
          <a:lstStyle/>
          <a:p>
            <a:pPr eaLnBrk="0" hangingPunct="0"/>
            <a:r>
              <a:rPr lang="hu-HU" sz="1000" b="1" dirty="0" err="1">
                <a:latin typeface="Arial" charset="0"/>
                <a:cs typeface="Arial" charset="0"/>
              </a:rPr>
              <a:t>Hardman</a:t>
            </a:r>
            <a:r>
              <a:rPr lang="hu-HU" sz="1000" b="1" dirty="0">
                <a:latin typeface="Arial" charset="0"/>
                <a:cs typeface="Arial" charset="0"/>
              </a:rPr>
              <a:t>, </a:t>
            </a:r>
            <a:r>
              <a:rPr lang="de-DE" sz="1000" b="1" dirty="0">
                <a:latin typeface="Arial" charset="0"/>
                <a:cs typeface="Arial" charset="0"/>
              </a:rPr>
              <a:t>Development 125, 1541-1552 (1998)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7"/>
          <p:cNvPicPr>
            <a:picLocks noChangeAspect="1" noChangeArrowheads="1"/>
          </p:cNvPicPr>
          <p:nvPr/>
        </p:nvPicPr>
        <p:blipFill>
          <a:blip r:embed="rId3" cstate="print"/>
          <a:srcRect/>
          <a:stretch>
            <a:fillRect/>
          </a:stretch>
        </p:blipFill>
        <p:spPr bwMode="auto">
          <a:xfrm>
            <a:off x="1763713" y="333375"/>
            <a:ext cx="7353300" cy="6488113"/>
          </a:xfrm>
          <a:prstGeom prst="rect">
            <a:avLst/>
          </a:prstGeom>
          <a:noFill/>
          <a:ln w="9525">
            <a:noFill/>
            <a:miter lim="800000"/>
            <a:headEnd/>
            <a:tailEnd/>
          </a:ln>
        </p:spPr>
      </p:pic>
      <p:sp>
        <p:nvSpPr>
          <p:cNvPr id="79874" name="Szövegdoboz 5"/>
          <p:cNvSpPr txBox="1">
            <a:spLocks noChangeArrowheads="1"/>
          </p:cNvSpPr>
          <p:nvPr/>
        </p:nvSpPr>
        <p:spPr bwMode="auto">
          <a:xfrm>
            <a:off x="323850" y="404813"/>
            <a:ext cx="1368425" cy="1570037"/>
          </a:xfrm>
          <a:prstGeom prst="rect">
            <a:avLst/>
          </a:prstGeom>
          <a:noFill/>
          <a:ln w="9525">
            <a:noFill/>
            <a:miter lim="800000"/>
            <a:headEnd/>
            <a:tailEnd/>
          </a:ln>
        </p:spPr>
        <p:txBody>
          <a:bodyPr>
            <a:spAutoFit/>
          </a:bodyPr>
          <a:lstStyle/>
          <a:p>
            <a:pPr eaLnBrk="0" hangingPunct="0"/>
            <a:r>
              <a:rPr lang="hu-HU" sz="1200">
                <a:latin typeface="Arial" charset="0"/>
                <a:cs typeface="Arial" charset="0"/>
              </a:rPr>
              <a:t>Ai: jünger als E16, </a:t>
            </a:r>
            <a:br>
              <a:rPr lang="hu-HU" sz="1200">
                <a:latin typeface="Arial" charset="0"/>
                <a:cs typeface="Arial" charset="0"/>
              </a:rPr>
            </a:br>
            <a:br>
              <a:rPr lang="hu-HU" sz="1200">
                <a:latin typeface="Arial" charset="0"/>
                <a:cs typeface="Arial" charset="0"/>
              </a:rPr>
            </a:br>
            <a:r>
              <a:rPr lang="hu-HU" sz="1200">
                <a:latin typeface="Arial" charset="0"/>
                <a:cs typeface="Arial" charset="0"/>
              </a:rPr>
              <a:t>Av: E16  </a:t>
            </a:r>
            <a:r>
              <a:rPr lang="hu-HU" sz="1200" b="1">
                <a:latin typeface="Arial" charset="0"/>
                <a:cs typeface="Arial" charset="0"/>
              </a:rPr>
              <a:t>und</a:t>
            </a:r>
            <a:r>
              <a:rPr lang="hu-HU" sz="1200">
                <a:latin typeface="Arial" charset="0"/>
                <a:cs typeface="Arial" charset="0"/>
              </a:rPr>
              <a:t> 11Stunden alt </a:t>
            </a:r>
            <a:br>
              <a:rPr lang="hu-HU" sz="1200">
                <a:latin typeface="Arial" charset="0"/>
                <a:cs typeface="Arial" charset="0"/>
              </a:rPr>
            </a:br>
            <a:br>
              <a:rPr lang="hu-HU" sz="1200">
                <a:latin typeface="Arial" charset="0"/>
                <a:cs typeface="Arial" charset="0"/>
              </a:rPr>
            </a:br>
            <a:r>
              <a:rPr lang="hu-HU" sz="1200">
                <a:latin typeface="Arial" charset="0"/>
                <a:cs typeface="Arial" charset="0"/>
              </a:rPr>
              <a:t>Aviii: älter als E17</a:t>
            </a:r>
            <a:endParaRPr lang="de-DE" sz="1200">
              <a:latin typeface="Arial" charset="0"/>
              <a:cs typeface="Arial" charset="0"/>
            </a:endParaRPr>
          </a:p>
        </p:txBody>
      </p:sp>
      <p:sp>
        <p:nvSpPr>
          <p:cNvPr id="79875" name="Szövegdoboz 6"/>
          <p:cNvSpPr txBox="1">
            <a:spLocks noChangeArrowheads="1"/>
          </p:cNvSpPr>
          <p:nvPr/>
        </p:nvSpPr>
        <p:spPr bwMode="auto">
          <a:xfrm>
            <a:off x="250825" y="3860800"/>
            <a:ext cx="1225550" cy="1385888"/>
          </a:xfrm>
          <a:prstGeom prst="rect">
            <a:avLst/>
          </a:prstGeom>
          <a:noFill/>
          <a:ln w="9525">
            <a:noFill/>
            <a:miter lim="800000"/>
            <a:headEnd/>
            <a:tailEnd/>
          </a:ln>
        </p:spPr>
        <p:txBody>
          <a:bodyPr>
            <a:spAutoFit/>
          </a:bodyPr>
          <a:lstStyle/>
          <a:p>
            <a:pPr eaLnBrk="0" hangingPunct="0"/>
            <a:r>
              <a:rPr lang="hu-HU" sz="1200">
                <a:latin typeface="Arial" charset="0"/>
                <a:cs typeface="Arial" charset="0"/>
              </a:rPr>
              <a:t>Technik: </a:t>
            </a:r>
            <a:r>
              <a:rPr lang="hu-HU" sz="1200">
                <a:latin typeface="Symbol" pitchFamily="18" charset="2"/>
                <a:cs typeface="Arial" charset="0"/>
              </a:rPr>
              <a:t>b</a:t>
            </a:r>
            <a:r>
              <a:rPr lang="hu-HU" sz="1200">
                <a:latin typeface="Arial" charset="0"/>
                <a:cs typeface="Arial" charset="0"/>
              </a:rPr>
              <a:t>-Galaktosidase Substrat - Diffusionstest in die Haut unter leicht säurem pH.</a:t>
            </a:r>
            <a:endParaRPr lang="de-DE" sz="1200">
              <a:latin typeface="Arial" charset="0"/>
              <a:cs typeface="Arial" charset="0"/>
            </a:endParaRPr>
          </a:p>
        </p:txBody>
      </p:sp>
      <p:sp>
        <p:nvSpPr>
          <p:cNvPr id="79876" name="Téglalap 5"/>
          <p:cNvSpPr>
            <a:spLocks noChangeArrowheads="1"/>
          </p:cNvSpPr>
          <p:nvPr/>
        </p:nvSpPr>
        <p:spPr bwMode="auto">
          <a:xfrm>
            <a:off x="6137275" y="0"/>
            <a:ext cx="3006725" cy="246063"/>
          </a:xfrm>
          <a:prstGeom prst="rect">
            <a:avLst/>
          </a:prstGeom>
          <a:noFill/>
          <a:ln w="9525">
            <a:noFill/>
            <a:miter lim="800000"/>
            <a:headEnd/>
            <a:tailEnd/>
          </a:ln>
        </p:spPr>
        <p:txBody>
          <a:bodyPr>
            <a:spAutoFit/>
          </a:bodyPr>
          <a:lstStyle/>
          <a:p>
            <a:pPr eaLnBrk="0" hangingPunct="0"/>
            <a:r>
              <a:rPr lang="hu-HU" sz="1000" b="1">
                <a:latin typeface="Arial" charset="0"/>
                <a:cs typeface="Arial" charset="0"/>
              </a:rPr>
              <a:t>Hardman, </a:t>
            </a:r>
            <a:r>
              <a:rPr lang="de-DE" sz="1000" b="1">
                <a:latin typeface="Arial" charset="0"/>
                <a:cs typeface="Arial" charset="0"/>
              </a:rPr>
              <a:t>Development 125, 1541-1552 (1998)</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noChangeArrowheads="1"/>
          </p:cNvPicPr>
          <p:nvPr/>
        </p:nvPicPr>
        <p:blipFill>
          <a:blip r:embed="rId3" cstate="print"/>
          <a:srcRect/>
          <a:stretch>
            <a:fillRect/>
          </a:stretch>
        </p:blipFill>
        <p:spPr bwMode="auto">
          <a:xfrm>
            <a:off x="827088" y="0"/>
            <a:ext cx="7740650" cy="6856413"/>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p:cNvPicPr>
            <a:picLocks noChangeAspect="1" noChangeArrowheads="1"/>
          </p:cNvPicPr>
          <p:nvPr/>
        </p:nvPicPr>
        <p:blipFill>
          <a:blip r:embed="rId3" cstate="print"/>
          <a:srcRect/>
          <a:stretch>
            <a:fillRect/>
          </a:stretch>
        </p:blipFill>
        <p:spPr bwMode="auto">
          <a:xfrm>
            <a:off x="1116013" y="333375"/>
            <a:ext cx="6899275" cy="3087688"/>
          </a:xfrm>
          <a:prstGeom prst="rect">
            <a:avLst/>
          </a:prstGeom>
          <a:noFill/>
          <a:ln w="9525">
            <a:noFill/>
            <a:miter lim="800000"/>
            <a:headEnd/>
            <a:tailEnd/>
          </a:ln>
        </p:spPr>
      </p:pic>
      <p:sp>
        <p:nvSpPr>
          <p:cNvPr id="83970" name="Szövegdoboz 2"/>
          <p:cNvSpPr txBox="1">
            <a:spLocks noChangeArrowheads="1"/>
          </p:cNvSpPr>
          <p:nvPr/>
        </p:nvSpPr>
        <p:spPr bwMode="auto">
          <a:xfrm>
            <a:off x="2051050" y="5805488"/>
            <a:ext cx="5473700" cy="461962"/>
          </a:xfrm>
          <a:prstGeom prst="rect">
            <a:avLst/>
          </a:prstGeom>
          <a:noFill/>
          <a:ln w="9525">
            <a:noFill/>
            <a:miter lim="800000"/>
            <a:headEnd/>
            <a:tailEnd/>
          </a:ln>
        </p:spPr>
        <p:txBody>
          <a:bodyPr>
            <a:spAutoFit/>
          </a:bodyPr>
          <a:lstStyle/>
          <a:p>
            <a:pPr eaLnBrk="0" hangingPunct="0"/>
            <a:r>
              <a:rPr lang="hu-HU"/>
              <a:t>Glükokortikoid-Behandlung der Embryos</a:t>
            </a:r>
            <a:endParaRPr lang="de-DE"/>
          </a:p>
        </p:txBody>
      </p:sp>
      <p:sp>
        <p:nvSpPr>
          <p:cNvPr id="83971" name="Szövegdoboz 3"/>
          <p:cNvSpPr txBox="1">
            <a:spLocks noChangeArrowheads="1"/>
          </p:cNvSpPr>
          <p:nvPr/>
        </p:nvSpPr>
        <p:spPr bwMode="auto">
          <a:xfrm>
            <a:off x="1547813" y="3716338"/>
            <a:ext cx="1655762" cy="461962"/>
          </a:xfrm>
          <a:prstGeom prst="rect">
            <a:avLst/>
          </a:prstGeom>
          <a:noFill/>
          <a:ln w="9525">
            <a:noFill/>
            <a:miter lim="800000"/>
            <a:headEnd/>
            <a:tailEnd/>
          </a:ln>
        </p:spPr>
        <p:txBody>
          <a:bodyPr>
            <a:spAutoFit/>
          </a:bodyPr>
          <a:lstStyle/>
          <a:p>
            <a:pPr eaLnBrk="0" hangingPunct="0"/>
            <a:r>
              <a:rPr lang="de-DE"/>
              <a:t>G+, E16/2</a:t>
            </a:r>
          </a:p>
        </p:txBody>
      </p:sp>
      <p:sp>
        <p:nvSpPr>
          <p:cNvPr id="83972" name="Szövegdoboz 4"/>
          <p:cNvSpPr txBox="1">
            <a:spLocks noChangeArrowheads="1"/>
          </p:cNvSpPr>
          <p:nvPr/>
        </p:nvSpPr>
        <p:spPr bwMode="auto">
          <a:xfrm>
            <a:off x="3924300" y="3716338"/>
            <a:ext cx="1655763" cy="461962"/>
          </a:xfrm>
          <a:prstGeom prst="rect">
            <a:avLst/>
          </a:prstGeom>
          <a:noFill/>
          <a:ln w="9525">
            <a:noFill/>
            <a:miter lim="800000"/>
            <a:headEnd/>
            <a:tailEnd/>
          </a:ln>
        </p:spPr>
        <p:txBody>
          <a:bodyPr>
            <a:spAutoFit/>
          </a:bodyPr>
          <a:lstStyle/>
          <a:p>
            <a:pPr eaLnBrk="0" hangingPunct="0"/>
            <a:r>
              <a:rPr lang="de-DE"/>
              <a:t>G-, E16/2</a:t>
            </a:r>
          </a:p>
        </p:txBody>
      </p:sp>
      <p:sp>
        <p:nvSpPr>
          <p:cNvPr id="83973" name="Szövegdoboz 5"/>
          <p:cNvSpPr txBox="1">
            <a:spLocks noChangeArrowheads="1"/>
          </p:cNvSpPr>
          <p:nvPr/>
        </p:nvSpPr>
        <p:spPr bwMode="auto">
          <a:xfrm>
            <a:off x="6227763" y="3716338"/>
            <a:ext cx="1657350" cy="461962"/>
          </a:xfrm>
          <a:prstGeom prst="rect">
            <a:avLst/>
          </a:prstGeom>
          <a:noFill/>
          <a:ln w="9525">
            <a:noFill/>
            <a:miter lim="800000"/>
            <a:headEnd/>
            <a:tailEnd/>
          </a:ln>
        </p:spPr>
        <p:txBody>
          <a:bodyPr>
            <a:spAutoFit/>
          </a:bodyPr>
          <a:lstStyle/>
          <a:p>
            <a:pPr eaLnBrk="0" hangingPunct="0"/>
            <a:r>
              <a:rPr lang="de-DE"/>
              <a:t>G-, E16/11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Verhornung</a:t>
            </a:r>
            <a:endParaRPr lang="de-DE" dirty="0"/>
          </a:p>
        </p:txBody>
      </p:sp>
      <p:sp>
        <p:nvSpPr>
          <p:cNvPr id="3" name="Tartalom helye 2"/>
          <p:cNvSpPr>
            <a:spLocks noGrp="1"/>
          </p:cNvSpPr>
          <p:nvPr>
            <p:ph idx="1"/>
          </p:nvPr>
        </p:nvSpPr>
        <p:spPr/>
        <p:txBody>
          <a:bodyPr/>
          <a:lstStyle/>
          <a:p>
            <a:r>
              <a:rPr lang="hu-HU" sz="2400" b="1" dirty="0" err="1">
                <a:solidFill>
                  <a:srgbClr val="C00000"/>
                </a:solidFill>
              </a:rPr>
              <a:t>Was</a:t>
            </a:r>
            <a:r>
              <a:rPr lang="hu-HU" sz="2400" b="1" dirty="0">
                <a:solidFill>
                  <a:srgbClr val="C00000"/>
                </a:solidFill>
              </a:rPr>
              <a:t> </a:t>
            </a:r>
            <a:r>
              <a:rPr lang="hu-HU" sz="2400" b="1" dirty="0" err="1">
                <a:solidFill>
                  <a:srgbClr val="C00000"/>
                </a:solidFill>
              </a:rPr>
              <a:t>bleibt</a:t>
            </a:r>
            <a:r>
              <a:rPr lang="hu-HU" sz="2400" b="1" dirty="0">
                <a:solidFill>
                  <a:srgbClr val="C00000"/>
                </a:solidFill>
              </a:rPr>
              <a:t> </a:t>
            </a:r>
            <a:r>
              <a:rPr lang="hu-HU" sz="2400" b="1" dirty="0" err="1">
                <a:solidFill>
                  <a:srgbClr val="C00000"/>
                </a:solidFill>
              </a:rPr>
              <a:t>erhalten</a:t>
            </a:r>
            <a:r>
              <a:rPr lang="hu-HU" sz="2400" b="1" dirty="0">
                <a:solidFill>
                  <a:srgbClr val="C00000"/>
                </a:solidFill>
              </a:rPr>
              <a:t>?</a:t>
            </a:r>
            <a:br>
              <a:rPr lang="hu-HU" sz="2400" dirty="0"/>
            </a:br>
            <a:r>
              <a:rPr lang="hu-HU" sz="2400" dirty="0"/>
              <a:t>	- </a:t>
            </a:r>
            <a:r>
              <a:rPr lang="hu-HU" sz="2400" b="1" dirty="0" err="1"/>
              <a:t>Zytoskelett</a:t>
            </a:r>
            <a:r>
              <a:rPr lang="hu-HU" sz="2400" dirty="0"/>
              <a:t> (</a:t>
            </a:r>
            <a:r>
              <a:rPr lang="hu-HU" sz="2400" dirty="0" err="1"/>
              <a:t>aus</a:t>
            </a:r>
            <a:r>
              <a:rPr lang="hu-HU" sz="2400" dirty="0"/>
              <a:t> </a:t>
            </a:r>
            <a:r>
              <a:rPr lang="hu-HU" sz="2400" dirty="0" err="1"/>
              <a:t>sehr</a:t>
            </a:r>
            <a:r>
              <a:rPr lang="hu-HU" sz="2400" dirty="0"/>
              <a:t> </a:t>
            </a:r>
            <a:r>
              <a:rPr lang="hu-HU" sz="2400" dirty="0" err="1"/>
              <a:t>dicken</a:t>
            </a:r>
            <a:r>
              <a:rPr lang="hu-HU" sz="2400" dirty="0"/>
              <a:t> </a:t>
            </a:r>
            <a:r>
              <a:rPr lang="hu-HU" sz="2400" dirty="0" err="1"/>
              <a:t>Keratinfilamenten</a:t>
            </a:r>
            <a:r>
              <a:rPr lang="hu-HU" sz="2400" dirty="0"/>
              <a:t> = 			</a:t>
            </a:r>
            <a:r>
              <a:rPr lang="hu-HU" sz="2400" dirty="0" err="1"/>
              <a:t>Tonofilamenten</a:t>
            </a:r>
            <a:r>
              <a:rPr lang="hu-HU" sz="2400" dirty="0"/>
              <a:t>),</a:t>
            </a:r>
            <a:br>
              <a:rPr lang="hu-HU" sz="2400" dirty="0"/>
            </a:br>
            <a:r>
              <a:rPr lang="hu-HU" sz="2400" dirty="0"/>
              <a:t>	-</a:t>
            </a:r>
            <a:r>
              <a:rPr lang="hu-HU" sz="2400" dirty="0" err="1"/>
              <a:t>spezielle</a:t>
            </a:r>
            <a:r>
              <a:rPr lang="hu-HU" sz="2400" dirty="0"/>
              <a:t> </a:t>
            </a:r>
            <a:r>
              <a:rPr lang="hu-HU" sz="2400" dirty="0" err="1"/>
              <a:t>intrazelluläre</a:t>
            </a:r>
            <a:r>
              <a:rPr lang="hu-HU" sz="2400" dirty="0"/>
              <a:t> </a:t>
            </a:r>
            <a:r>
              <a:rPr lang="hu-HU" sz="2400" dirty="0" err="1"/>
              <a:t>Hülle</a:t>
            </a:r>
            <a:r>
              <a:rPr lang="hu-HU" sz="2400" dirty="0"/>
              <a:t> </a:t>
            </a:r>
            <a:r>
              <a:rPr lang="hu-HU" sz="2400" dirty="0" err="1"/>
              <a:t>aus</a:t>
            </a:r>
            <a:r>
              <a:rPr lang="hu-HU" sz="2400" dirty="0"/>
              <a:t> </a:t>
            </a:r>
            <a:r>
              <a:rPr lang="hu-HU" sz="2400" dirty="0" err="1"/>
              <a:t>zytoskelettalen</a:t>
            </a:r>
            <a:r>
              <a:rPr lang="hu-HU" sz="2400" dirty="0"/>
              <a:t> </a:t>
            </a:r>
            <a:br>
              <a:rPr lang="hu-HU" sz="2400" dirty="0"/>
            </a:br>
            <a:r>
              <a:rPr lang="hu-HU" sz="2400" dirty="0"/>
              <a:t>                    </a:t>
            </a:r>
            <a:r>
              <a:rPr lang="hu-HU" sz="2400" dirty="0" err="1"/>
              <a:t>Strukturen</a:t>
            </a:r>
            <a:r>
              <a:rPr lang="hu-HU" sz="2400" dirty="0"/>
              <a:t> (</a:t>
            </a:r>
            <a:r>
              <a:rPr lang="hu-HU" sz="2400" b="1" dirty="0" err="1"/>
              <a:t>cornified</a:t>
            </a:r>
            <a:r>
              <a:rPr lang="hu-HU" sz="2400" b="1" dirty="0"/>
              <a:t> </a:t>
            </a:r>
            <a:r>
              <a:rPr lang="hu-HU" sz="2400" b="1" dirty="0" err="1"/>
              <a:t>envelop</a:t>
            </a:r>
            <a:r>
              <a:rPr lang="hu-HU" sz="2400" dirty="0"/>
              <a:t>, </a:t>
            </a:r>
            <a:r>
              <a:rPr lang="hu-HU" sz="2400" dirty="0" err="1"/>
              <a:t>innere</a:t>
            </a:r>
            <a:br>
              <a:rPr lang="hu-HU" sz="2400" dirty="0"/>
            </a:br>
            <a:r>
              <a:rPr lang="hu-HU" sz="2400" dirty="0"/>
              <a:t>                    </a:t>
            </a:r>
            <a:r>
              <a:rPr lang="hu-HU" sz="2400" dirty="0" err="1"/>
              <a:t>Hornhülle</a:t>
            </a:r>
            <a:r>
              <a:rPr lang="hu-HU" sz="2400" dirty="0"/>
              <a:t>),</a:t>
            </a:r>
            <a:br>
              <a:rPr lang="hu-HU" sz="2400" dirty="0"/>
            </a:br>
            <a:r>
              <a:rPr lang="hu-HU" sz="2400" dirty="0"/>
              <a:t>	-</a:t>
            </a:r>
            <a:r>
              <a:rPr lang="hu-HU" sz="2400" dirty="0" err="1"/>
              <a:t>spezielle</a:t>
            </a:r>
            <a:r>
              <a:rPr lang="hu-HU" sz="2400" dirty="0"/>
              <a:t>, </a:t>
            </a:r>
            <a:r>
              <a:rPr lang="hu-HU" sz="2400" dirty="0" err="1"/>
              <a:t>chemisch</a:t>
            </a:r>
            <a:r>
              <a:rPr lang="hu-HU" sz="2400" dirty="0"/>
              <a:t> </a:t>
            </a:r>
            <a:r>
              <a:rPr lang="hu-HU" sz="2400" dirty="0" err="1"/>
              <a:t>sehr</a:t>
            </a:r>
            <a:r>
              <a:rPr lang="hu-HU" sz="2400" dirty="0"/>
              <a:t> </a:t>
            </a:r>
            <a:r>
              <a:rPr lang="hu-HU" sz="2400" dirty="0" err="1"/>
              <a:t>resistente</a:t>
            </a:r>
            <a:r>
              <a:rPr lang="hu-HU" sz="2400" dirty="0"/>
              <a:t> </a:t>
            </a:r>
            <a:r>
              <a:rPr lang="hu-HU" sz="2400" dirty="0" err="1"/>
              <a:t>Lipide</a:t>
            </a:r>
            <a:r>
              <a:rPr lang="hu-HU" sz="2400" dirty="0"/>
              <a:t>, die </a:t>
            </a:r>
            <a:r>
              <a:rPr lang="hu-HU" sz="2400" dirty="0" err="1"/>
              <a:t>eine</a:t>
            </a:r>
            <a:r>
              <a:rPr lang="hu-HU" sz="2400" dirty="0"/>
              <a:t>  		</a:t>
            </a:r>
            <a:r>
              <a:rPr lang="hu-HU" sz="2400" dirty="0" err="1"/>
              <a:t>extrazelluläre</a:t>
            </a:r>
            <a:r>
              <a:rPr lang="hu-HU" sz="2400" dirty="0"/>
              <a:t> </a:t>
            </a:r>
            <a:r>
              <a:rPr lang="hu-HU" sz="2400" dirty="0" err="1"/>
              <a:t>Hülle</a:t>
            </a:r>
            <a:r>
              <a:rPr lang="hu-HU" sz="2400" dirty="0"/>
              <a:t> (</a:t>
            </a:r>
            <a:r>
              <a:rPr lang="hu-HU" sz="2400" b="1" dirty="0" err="1"/>
              <a:t>lipid</a:t>
            </a:r>
            <a:r>
              <a:rPr lang="hu-HU" sz="2400" b="1" dirty="0"/>
              <a:t> </a:t>
            </a:r>
            <a:r>
              <a:rPr lang="hu-HU" sz="2400" b="1" dirty="0" err="1"/>
              <a:t>envelop</a:t>
            </a:r>
            <a:r>
              <a:rPr lang="hu-HU" sz="2400" dirty="0"/>
              <a:t>) </a:t>
            </a:r>
            <a:r>
              <a:rPr lang="hu-HU" sz="2400" dirty="0" err="1"/>
              <a:t>bilden</a:t>
            </a:r>
            <a:r>
              <a:rPr lang="hu-HU" sz="2400" dirty="0"/>
              <a:t>, 			</a:t>
            </a:r>
            <a:r>
              <a:rPr lang="hu-HU" sz="2400" dirty="0" err="1"/>
              <a:t>worin</a:t>
            </a:r>
            <a:r>
              <a:rPr lang="hu-HU" sz="2400" dirty="0"/>
              <a:t> </a:t>
            </a:r>
            <a:r>
              <a:rPr lang="hu-HU" sz="2400" dirty="0" err="1"/>
              <a:t>die</a:t>
            </a:r>
            <a:r>
              <a:rPr lang="hu-HU" sz="2400" dirty="0"/>
              <a:t> </a:t>
            </a:r>
            <a:r>
              <a:rPr lang="hu-HU" sz="2400" dirty="0" err="1"/>
              <a:t>Hornschuppen</a:t>
            </a:r>
            <a:r>
              <a:rPr lang="hu-HU" sz="2400" dirty="0"/>
              <a:t> </a:t>
            </a:r>
            <a:r>
              <a:rPr lang="hu-HU" sz="2400" dirty="0" err="1"/>
              <a:t>eingebettet</a:t>
            </a:r>
            <a:r>
              <a:rPr lang="hu-HU" sz="2400" dirty="0"/>
              <a:t> sind,</a:t>
            </a:r>
            <a:br>
              <a:rPr lang="hu-HU" sz="2400" dirty="0"/>
            </a:br>
            <a:r>
              <a:rPr lang="hu-HU" sz="2400" dirty="0"/>
              <a:t>	- </a:t>
            </a:r>
            <a:r>
              <a:rPr lang="hu-HU" sz="2400" dirty="0" err="1"/>
              <a:t>spezielle</a:t>
            </a:r>
            <a:r>
              <a:rPr lang="hu-HU" sz="2400" dirty="0"/>
              <a:t> Desmosomen (</a:t>
            </a:r>
            <a:r>
              <a:rPr lang="hu-HU" sz="2400" b="1" dirty="0" err="1"/>
              <a:t>Korneodesmosomen</a:t>
            </a:r>
            <a:r>
              <a:rPr lang="hu-HU" sz="2400" dirty="0"/>
              <a:t>) 			</a:t>
            </a:r>
            <a:r>
              <a:rPr lang="hu-HU" sz="2400" dirty="0" err="1"/>
              <a:t>zwischen</a:t>
            </a:r>
            <a:r>
              <a:rPr lang="hu-HU" sz="2400" dirty="0"/>
              <a:t> </a:t>
            </a:r>
            <a:r>
              <a:rPr lang="hu-HU" sz="2400" dirty="0" err="1"/>
              <a:t>Hornschuppen</a:t>
            </a:r>
            <a:endParaRPr lang="hu-HU" sz="2400" dirty="0"/>
          </a:p>
          <a:p>
            <a:endParaRPr lang="de-DE" sz="2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Blaschko-Linien</a:t>
            </a:r>
            <a:endParaRPr lang="de-DE" dirty="0"/>
          </a:p>
        </p:txBody>
      </p:sp>
      <p:sp>
        <p:nvSpPr>
          <p:cNvPr id="3" name="Tartalom helye 2"/>
          <p:cNvSpPr>
            <a:spLocks noGrp="1"/>
          </p:cNvSpPr>
          <p:nvPr>
            <p:ph idx="1"/>
          </p:nvPr>
        </p:nvSpPr>
        <p:spPr/>
        <p:txBody>
          <a:bodyPr/>
          <a:lstStyle/>
          <a:p>
            <a:r>
              <a:rPr lang="hu-HU" sz="2400" dirty="0" err="1"/>
              <a:t>Mehrere</a:t>
            </a:r>
            <a:r>
              <a:rPr lang="hu-HU" sz="2400" dirty="0"/>
              <a:t> </a:t>
            </a:r>
            <a:r>
              <a:rPr lang="hu-HU" sz="2400" dirty="0" err="1"/>
              <a:t>Hauterkrankungen</a:t>
            </a:r>
            <a:r>
              <a:rPr lang="hu-HU" sz="2400" dirty="0"/>
              <a:t> </a:t>
            </a:r>
            <a:r>
              <a:rPr lang="hu-HU" sz="2400" dirty="0" err="1"/>
              <a:t>entstehen</a:t>
            </a:r>
            <a:r>
              <a:rPr lang="hu-HU" sz="2400" dirty="0"/>
              <a:t> </a:t>
            </a:r>
            <a:r>
              <a:rPr lang="hu-HU" sz="2400" dirty="0" err="1"/>
              <a:t>zwischen</a:t>
            </a:r>
            <a:r>
              <a:rPr lang="hu-HU" sz="2400" dirty="0"/>
              <a:t> </a:t>
            </a:r>
            <a:r>
              <a:rPr lang="hu-HU" sz="2400" dirty="0" err="1"/>
              <a:t>unsichtbaren</a:t>
            </a:r>
            <a:r>
              <a:rPr lang="hu-HU" sz="2400" dirty="0"/>
              <a:t> </a:t>
            </a:r>
            <a:r>
              <a:rPr lang="hu-HU" sz="2400" dirty="0" err="1"/>
              <a:t>Linien</a:t>
            </a:r>
            <a:r>
              <a:rPr lang="hu-HU" sz="2400" dirty="0"/>
              <a:t> (</a:t>
            </a:r>
            <a:r>
              <a:rPr lang="hu-HU" sz="2400" dirty="0" err="1"/>
              <a:t>Blaschko-Linien</a:t>
            </a:r>
            <a:r>
              <a:rPr lang="hu-HU" sz="2400" dirty="0"/>
              <a:t>), </a:t>
            </a:r>
            <a:r>
              <a:rPr lang="hu-HU" sz="2400" dirty="0" err="1"/>
              <a:t>denen</a:t>
            </a:r>
            <a:r>
              <a:rPr lang="hu-HU" sz="2400" dirty="0"/>
              <a:t> </a:t>
            </a:r>
            <a:r>
              <a:rPr lang="hu-HU" sz="2400" b="1" dirty="0" err="1"/>
              <a:t>keine</a:t>
            </a:r>
            <a:r>
              <a:rPr lang="hu-HU" sz="2400" dirty="0"/>
              <a:t> </a:t>
            </a:r>
            <a:r>
              <a:rPr lang="hu-HU" sz="2400" dirty="0" err="1"/>
              <a:t>anatomischen</a:t>
            </a:r>
            <a:r>
              <a:rPr lang="hu-HU" sz="2400" dirty="0"/>
              <a:t> </a:t>
            </a:r>
            <a:r>
              <a:rPr lang="hu-HU" sz="2400" dirty="0" err="1"/>
              <a:t>Strukturen</a:t>
            </a:r>
            <a:r>
              <a:rPr lang="hu-HU" sz="2400" dirty="0"/>
              <a:t> (</a:t>
            </a:r>
            <a:r>
              <a:rPr lang="hu-HU" sz="2400" dirty="0" err="1"/>
              <a:t>Blutversorgung</a:t>
            </a:r>
            <a:r>
              <a:rPr lang="hu-HU" sz="2400" dirty="0"/>
              <a:t>, </a:t>
            </a:r>
            <a:r>
              <a:rPr lang="hu-HU" sz="2400" dirty="0" err="1"/>
              <a:t>Innervation</a:t>
            </a:r>
            <a:r>
              <a:rPr lang="hu-HU" sz="2400" dirty="0"/>
              <a:t>) </a:t>
            </a:r>
            <a:r>
              <a:rPr lang="hu-HU" sz="2400" dirty="0" err="1"/>
              <a:t>entsprechen</a:t>
            </a:r>
            <a:r>
              <a:rPr lang="hu-HU" sz="2400" dirty="0"/>
              <a:t>!</a:t>
            </a:r>
          </a:p>
          <a:p>
            <a:r>
              <a:rPr lang="hu-HU" sz="2400" dirty="0" err="1"/>
              <a:t>Durch</a:t>
            </a:r>
            <a:r>
              <a:rPr lang="hu-HU" sz="2400" dirty="0"/>
              <a:t> </a:t>
            </a:r>
            <a:r>
              <a:rPr lang="hu-HU" sz="2400" dirty="0" err="1"/>
              <a:t>diese</a:t>
            </a:r>
            <a:r>
              <a:rPr lang="hu-HU" sz="2400" dirty="0"/>
              <a:t> </a:t>
            </a:r>
            <a:r>
              <a:rPr lang="hu-HU" sz="2400" dirty="0" err="1"/>
              <a:t>Linien</a:t>
            </a:r>
            <a:r>
              <a:rPr lang="hu-HU" sz="2400" dirty="0"/>
              <a:t> </a:t>
            </a:r>
            <a:r>
              <a:rPr lang="hu-HU" sz="2400" dirty="0" err="1"/>
              <a:t>begrenzten</a:t>
            </a:r>
            <a:r>
              <a:rPr lang="hu-HU" sz="2400" dirty="0"/>
              <a:t> </a:t>
            </a:r>
            <a:r>
              <a:rPr lang="hu-HU" sz="2400" dirty="0" err="1"/>
              <a:t>Hautbezirken</a:t>
            </a:r>
            <a:r>
              <a:rPr lang="hu-HU" sz="2400" dirty="0"/>
              <a:t> </a:t>
            </a:r>
            <a:r>
              <a:rPr lang="hu-HU" sz="2400" dirty="0" err="1"/>
              <a:t>können</a:t>
            </a:r>
            <a:r>
              <a:rPr lang="hu-HU" sz="2400" dirty="0"/>
              <a:t> </a:t>
            </a:r>
            <a:r>
              <a:rPr lang="hu-HU" sz="2400" dirty="0" err="1"/>
              <a:t>zellulären</a:t>
            </a:r>
            <a:r>
              <a:rPr lang="hu-HU" sz="2400" dirty="0"/>
              <a:t> </a:t>
            </a:r>
            <a:r>
              <a:rPr lang="hu-HU" sz="2400" dirty="0" err="1"/>
              <a:t>Abkömmmlingen</a:t>
            </a:r>
            <a:r>
              <a:rPr lang="hu-HU" sz="2400" dirty="0"/>
              <a:t> von </a:t>
            </a:r>
            <a:r>
              <a:rPr lang="hu-HU" sz="2400" dirty="0" err="1"/>
              <a:t>gleichen</a:t>
            </a:r>
            <a:r>
              <a:rPr lang="hu-HU" sz="2400" dirty="0"/>
              <a:t> ektodermalen </a:t>
            </a:r>
            <a:r>
              <a:rPr lang="hu-HU" sz="2400" dirty="0" err="1"/>
              <a:t>oder</a:t>
            </a:r>
            <a:r>
              <a:rPr lang="hu-HU" sz="2400" dirty="0"/>
              <a:t> </a:t>
            </a:r>
            <a:r>
              <a:rPr lang="hu-HU" sz="2400" dirty="0" err="1"/>
              <a:t>ausgewanderten</a:t>
            </a:r>
            <a:r>
              <a:rPr lang="hu-HU" sz="2400" dirty="0"/>
              <a:t> </a:t>
            </a:r>
            <a:r>
              <a:rPr lang="hu-HU" sz="2400" dirty="0" err="1"/>
              <a:t>Neurallaisten-Zellen</a:t>
            </a:r>
            <a:r>
              <a:rPr lang="hu-HU" sz="2400" dirty="0"/>
              <a:t> </a:t>
            </a:r>
            <a:r>
              <a:rPr lang="hu-HU" sz="2400" dirty="0" err="1"/>
              <a:t>enthalten</a:t>
            </a:r>
            <a:r>
              <a:rPr lang="hu-HU" sz="2400" dirty="0"/>
              <a:t>: </a:t>
            </a:r>
            <a:r>
              <a:rPr lang="hu-HU" sz="2400" dirty="0" err="1"/>
              <a:t>klonale</a:t>
            </a:r>
            <a:r>
              <a:rPr lang="hu-HU" sz="2400" dirty="0"/>
              <a:t> </a:t>
            </a:r>
            <a:r>
              <a:rPr lang="hu-HU" sz="2400" dirty="0" err="1"/>
              <a:t>Abstammung</a:t>
            </a:r>
            <a:r>
              <a:rPr lang="hu-HU" sz="2400" dirty="0"/>
              <a:t>  (</a:t>
            </a:r>
            <a:r>
              <a:rPr lang="hu-HU" sz="2400" dirty="0" err="1"/>
              <a:t>zB</a:t>
            </a:r>
            <a:r>
              <a:rPr lang="hu-HU" sz="2400" dirty="0"/>
              <a:t> </a:t>
            </a:r>
            <a:r>
              <a:rPr lang="hu-HU" sz="2400" dirty="0" err="1"/>
              <a:t>hinsichtlich</a:t>
            </a:r>
            <a:r>
              <a:rPr lang="hu-HU" sz="2400" dirty="0"/>
              <a:t> der X </a:t>
            </a:r>
            <a:r>
              <a:rPr lang="hu-HU" sz="2400" dirty="0" err="1"/>
              <a:t>Chromosomen</a:t>
            </a:r>
            <a:r>
              <a:rPr lang="hu-HU" sz="2400" dirty="0"/>
              <a:t> </a:t>
            </a:r>
            <a:r>
              <a:rPr lang="hu-HU" sz="2400" dirty="0" err="1"/>
              <a:t>Inaktivierung</a:t>
            </a:r>
            <a:r>
              <a:rPr lang="hu-HU" sz="2400" dirty="0"/>
              <a:t>).</a:t>
            </a:r>
          </a:p>
          <a:p>
            <a:r>
              <a:rPr lang="hu-HU" sz="2400" dirty="0" err="1"/>
              <a:t>Kutane</a:t>
            </a:r>
            <a:r>
              <a:rPr lang="hu-HU" sz="2400" dirty="0"/>
              <a:t> </a:t>
            </a:r>
            <a:r>
              <a:rPr lang="hu-HU" sz="2400" dirty="0" err="1"/>
              <a:t>Mosaike</a:t>
            </a:r>
            <a:r>
              <a:rPr lang="hu-HU" sz="2400" dirty="0"/>
              <a:t>: </a:t>
            </a:r>
            <a:r>
              <a:rPr lang="hu-HU" sz="2400" dirty="0" err="1"/>
              <a:t>aus</a:t>
            </a:r>
            <a:r>
              <a:rPr lang="hu-HU" sz="2400" dirty="0"/>
              <a:t> </a:t>
            </a:r>
            <a:r>
              <a:rPr lang="hu-HU" sz="2400" dirty="0" err="1"/>
              <a:t>dem</a:t>
            </a:r>
            <a:r>
              <a:rPr lang="hu-HU" sz="2400" dirty="0"/>
              <a:t> </a:t>
            </a:r>
            <a:r>
              <a:rPr lang="hu-HU" sz="2400" dirty="0" err="1"/>
              <a:t>gleichen</a:t>
            </a:r>
            <a:r>
              <a:rPr lang="hu-HU" sz="2400" dirty="0"/>
              <a:t> </a:t>
            </a:r>
            <a:r>
              <a:rPr lang="hu-HU" sz="2400" dirty="0" err="1"/>
              <a:t>Zygot</a:t>
            </a:r>
            <a:r>
              <a:rPr lang="hu-HU" sz="2400" dirty="0"/>
              <a:t> </a:t>
            </a:r>
            <a:r>
              <a:rPr lang="hu-HU" sz="2400" dirty="0" err="1"/>
              <a:t>entstehen</a:t>
            </a:r>
            <a:r>
              <a:rPr lang="hu-HU" sz="2400" dirty="0"/>
              <a:t> </a:t>
            </a:r>
            <a:r>
              <a:rPr lang="hu-HU" sz="2400" dirty="0" err="1"/>
              <a:t>unterschiedliche</a:t>
            </a:r>
            <a:r>
              <a:rPr lang="hu-HU" sz="2400" dirty="0"/>
              <a:t> Genom </a:t>
            </a:r>
            <a:r>
              <a:rPr lang="hu-HU" sz="2400" dirty="0" err="1"/>
              <a:t>besithzende</a:t>
            </a:r>
            <a:r>
              <a:rPr lang="hu-HU" sz="2400" dirty="0"/>
              <a:t> </a:t>
            </a:r>
            <a:r>
              <a:rPr lang="hu-HU" sz="2400" dirty="0" err="1"/>
              <a:t>Tochterzellen</a:t>
            </a:r>
            <a:r>
              <a:rPr lang="hu-HU" sz="2400" dirty="0"/>
              <a:t> (</a:t>
            </a:r>
            <a:r>
              <a:rPr lang="hu-HU" sz="2400" dirty="0" err="1"/>
              <a:t>postzygotische</a:t>
            </a:r>
            <a:r>
              <a:rPr lang="hu-HU" sz="2400" dirty="0"/>
              <a:t> </a:t>
            </a:r>
            <a:r>
              <a:rPr lang="hu-HU" sz="2400" dirty="0" err="1"/>
              <a:t>Mutationen</a:t>
            </a:r>
            <a:r>
              <a:rPr lang="hu-HU" sz="2400" dirty="0"/>
              <a:t>).</a:t>
            </a:r>
            <a:endParaRPr lang="de-DE" sz="24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cstate="print"/>
          <a:srcRect/>
          <a:stretch>
            <a:fillRect/>
          </a:stretch>
        </p:blipFill>
        <p:spPr bwMode="auto">
          <a:xfrm>
            <a:off x="1187624" y="0"/>
            <a:ext cx="6624736" cy="6881554"/>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stretch>
            <a:fillRect/>
          </a:stretch>
        </p:blipFill>
        <p:spPr>
          <a:xfrm>
            <a:off x="0" y="0"/>
            <a:ext cx="9137029" cy="6237312"/>
          </a:xfrm>
          <a:prstGeom prst="rect">
            <a:avLst/>
          </a:prstGeom>
        </p:spPr>
      </p:pic>
      <p:sp>
        <p:nvSpPr>
          <p:cNvPr id="3" name="Szövegdoboz 2"/>
          <p:cNvSpPr txBox="1"/>
          <p:nvPr/>
        </p:nvSpPr>
        <p:spPr>
          <a:xfrm>
            <a:off x="302293" y="6237312"/>
            <a:ext cx="8532441" cy="400110"/>
          </a:xfrm>
          <a:prstGeom prst="rect">
            <a:avLst/>
          </a:prstGeom>
          <a:noFill/>
        </p:spPr>
        <p:txBody>
          <a:bodyPr wrap="square" rtlCol="0">
            <a:spAutoFit/>
          </a:bodyPr>
          <a:lstStyle/>
          <a:p>
            <a:r>
              <a:rPr lang="hu-HU" sz="2000" dirty="0" err="1"/>
              <a:t>Pigmentverteilung</a:t>
            </a:r>
            <a:r>
              <a:rPr lang="hu-HU" sz="2000" dirty="0"/>
              <a:t> </a:t>
            </a:r>
            <a:r>
              <a:rPr lang="hu-HU" sz="2000" dirty="0" err="1"/>
              <a:t>entlang</a:t>
            </a:r>
            <a:r>
              <a:rPr lang="hu-HU" sz="2000" dirty="0"/>
              <a:t> der </a:t>
            </a:r>
            <a:r>
              <a:rPr lang="hu-HU" sz="2000" dirty="0" err="1"/>
              <a:t>Blaschko-Linien</a:t>
            </a:r>
            <a:r>
              <a:rPr lang="hu-HU" sz="2000" dirty="0"/>
              <a:t>: </a:t>
            </a:r>
            <a:r>
              <a:rPr lang="hu-HU" sz="2000" dirty="0" err="1"/>
              <a:t>kutane</a:t>
            </a:r>
            <a:r>
              <a:rPr lang="hu-HU" sz="2000" dirty="0"/>
              <a:t> </a:t>
            </a:r>
            <a:r>
              <a:rPr lang="hu-HU" sz="2000" dirty="0" err="1"/>
              <a:t>Mosaike</a:t>
            </a:r>
            <a:r>
              <a:rPr lang="hu-HU" sz="2000" dirty="0"/>
              <a:t> (</a:t>
            </a:r>
            <a:r>
              <a:rPr lang="hu-HU" sz="2000" dirty="0" err="1"/>
              <a:t>Hautmosaike</a:t>
            </a:r>
            <a:r>
              <a:rPr lang="hu-HU" sz="2000" dirty="0"/>
              <a:t>)</a:t>
            </a:r>
          </a:p>
        </p:txBody>
      </p:sp>
    </p:spTree>
    <p:extLst>
      <p:ext uri="{BB962C8B-B14F-4D97-AF65-F5344CB8AC3E}">
        <p14:creationId xmlns:p14="http://schemas.microsoft.com/office/powerpoint/2010/main" val="36537539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err="1"/>
              <a:t>Fehlentwicklungen</a:t>
            </a:r>
            <a:endParaRPr lang="de-DE" dirty="0"/>
          </a:p>
        </p:txBody>
      </p:sp>
      <p:sp>
        <p:nvSpPr>
          <p:cNvPr id="3" name="Alcím 2"/>
          <p:cNvSpPr>
            <a:spLocks noGrp="1"/>
          </p:cNvSpPr>
          <p:nvPr>
            <p:ph type="subTitle" idx="1"/>
          </p:nvPr>
        </p:nvSpPr>
        <p:spPr/>
        <p:txBody>
          <a:bodyPr/>
          <a:lstStyle/>
          <a:p>
            <a:endParaRPr lang="de-DE"/>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4"/>
          <p:cNvSpPr>
            <a:spLocks noGrp="1" noChangeArrowheads="1"/>
          </p:cNvSpPr>
          <p:nvPr>
            <p:ph type="ctrTitle"/>
          </p:nvPr>
        </p:nvSpPr>
        <p:spPr/>
        <p:txBody>
          <a:bodyPr/>
          <a:lstStyle/>
          <a:p>
            <a:r>
              <a:rPr lang="hu-HU"/>
              <a:t>Keratin Mutationen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p:txBody>
          <a:bodyPr/>
          <a:lstStyle/>
          <a:p>
            <a:r>
              <a:rPr lang="en-US" sz="2400" b="1" dirty="0"/>
              <a:t> </a:t>
            </a:r>
            <a:r>
              <a:rPr lang="en-US" sz="2400" b="1" dirty="0" err="1"/>
              <a:t>Epidermolysis</a:t>
            </a:r>
            <a:r>
              <a:rPr lang="en-US" sz="2400" b="1" dirty="0"/>
              <a:t> </a:t>
            </a:r>
            <a:r>
              <a:rPr lang="en-US" sz="2400" b="1" dirty="0" err="1"/>
              <a:t>bullosa</a:t>
            </a:r>
            <a:r>
              <a:rPr lang="hu-HU" sz="2400" b="1" dirty="0"/>
              <a:t>: K14 </a:t>
            </a:r>
            <a:r>
              <a:rPr lang="hu-HU" sz="2400" b="1" dirty="0" err="1"/>
              <a:t>Mutation</a:t>
            </a:r>
            <a:endParaRPr lang="en-US" sz="2400" b="1" dirty="0"/>
          </a:p>
        </p:txBody>
      </p:sp>
      <p:pic>
        <p:nvPicPr>
          <p:cNvPr id="90114" name="Picture 3" descr="tempImage"/>
          <p:cNvPicPr>
            <a:picLocks noChangeAspect="1" noChangeArrowheads="1"/>
          </p:cNvPicPr>
          <p:nvPr/>
        </p:nvPicPr>
        <p:blipFill>
          <a:blip r:embed="rId3" cstate="print"/>
          <a:srcRect/>
          <a:stretch>
            <a:fillRect/>
          </a:stretch>
        </p:blipFill>
        <p:spPr bwMode="auto">
          <a:xfrm>
            <a:off x="1155700" y="1958975"/>
            <a:ext cx="6832600" cy="4572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4"/>
          <p:cNvPicPr>
            <a:picLocks noChangeAspect="1" noChangeArrowheads="1"/>
          </p:cNvPicPr>
          <p:nvPr/>
        </p:nvPicPr>
        <p:blipFill>
          <a:blip r:embed="rId2" cstate="print"/>
          <a:srcRect/>
          <a:stretch>
            <a:fillRect/>
          </a:stretch>
        </p:blipFill>
        <p:spPr bwMode="auto">
          <a:xfrm>
            <a:off x="323850" y="209550"/>
            <a:ext cx="7689850" cy="6648450"/>
          </a:xfrm>
          <a:prstGeom prst="rect">
            <a:avLst/>
          </a:prstGeom>
          <a:noFill/>
          <a:ln w="9525">
            <a:noFill/>
            <a:miter lim="800000"/>
            <a:headEnd/>
            <a:tailEnd/>
          </a:ln>
        </p:spPr>
      </p:pic>
      <p:pic>
        <p:nvPicPr>
          <p:cNvPr id="92162" name="Picture 5"/>
          <p:cNvPicPr>
            <a:picLocks noChangeAspect="1" noChangeArrowheads="1"/>
          </p:cNvPicPr>
          <p:nvPr/>
        </p:nvPicPr>
        <p:blipFill>
          <a:blip r:embed="rId3" cstate="print"/>
          <a:srcRect/>
          <a:stretch>
            <a:fillRect/>
          </a:stretch>
        </p:blipFill>
        <p:spPr bwMode="auto">
          <a:xfrm>
            <a:off x="3260725" y="0"/>
            <a:ext cx="5883275" cy="214313"/>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539552" y="188640"/>
            <a:ext cx="8208912" cy="6473796"/>
          </a:xfrm>
          <a:prstGeom prst="rect">
            <a:avLst/>
          </a:prstGeom>
        </p:spPr>
      </p:pic>
    </p:spTree>
    <p:extLst>
      <p:ext uri="{BB962C8B-B14F-4D97-AF65-F5344CB8AC3E}">
        <p14:creationId xmlns:p14="http://schemas.microsoft.com/office/powerpoint/2010/main" val="5855205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4"/>
          <p:cNvPicPr>
            <a:picLocks noChangeAspect="1" noChangeArrowheads="1"/>
          </p:cNvPicPr>
          <p:nvPr/>
        </p:nvPicPr>
        <p:blipFill>
          <a:blip r:embed="rId2" cstate="print"/>
          <a:srcRect/>
          <a:stretch>
            <a:fillRect/>
          </a:stretch>
        </p:blipFill>
        <p:spPr bwMode="auto">
          <a:xfrm>
            <a:off x="0" y="188913"/>
            <a:ext cx="4449763" cy="3848100"/>
          </a:xfrm>
          <a:prstGeom prst="rect">
            <a:avLst/>
          </a:prstGeom>
          <a:noFill/>
          <a:ln w="9525">
            <a:noFill/>
            <a:miter lim="800000"/>
            <a:headEnd/>
            <a:tailEnd/>
          </a:ln>
        </p:spPr>
      </p:pic>
      <p:pic>
        <p:nvPicPr>
          <p:cNvPr id="93186" name="Picture 5"/>
          <p:cNvPicPr>
            <a:picLocks noChangeAspect="1" noChangeArrowheads="1"/>
          </p:cNvPicPr>
          <p:nvPr/>
        </p:nvPicPr>
        <p:blipFill>
          <a:blip r:embed="rId3" cstate="print"/>
          <a:srcRect/>
          <a:stretch>
            <a:fillRect/>
          </a:stretch>
        </p:blipFill>
        <p:spPr bwMode="auto">
          <a:xfrm>
            <a:off x="33338" y="5084763"/>
            <a:ext cx="9110662" cy="1512887"/>
          </a:xfrm>
          <a:prstGeom prst="rect">
            <a:avLst/>
          </a:prstGeom>
          <a:noFill/>
          <a:ln w="9525">
            <a:noFill/>
            <a:miter lim="800000"/>
            <a:headEnd/>
            <a:tailEnd/>
          </a:ln>
        </p:spPr>
      </p:pic>
      <p:pic>
        <p:nvPicPr>
          <p:cNvPr id="93187" name="Picture 6"/>
          <p:cNvPicPr>
            <a:picLocks noChangeAspect="1" noChangeArrowheads="1"/>
          </p:cNvPicPr>
          <p:nvPr/>
        </p:nvPicPr>
        <p:blipFill>
          <a:blip r:embed="rId4" cstate="print"/>
          <a:srcRect/>
          <a:stretch>
            <a:fillRect/>
          </a:stretch>
        </p:blipFill>
        <p:spPr bwMode="auto">
          <a:xfrm>
            <a:off x="3260725" y="0"/>
            <a:ext cx="5883275" cy="214313"/>
          </a:xfrm>
          <a:prstGeom prst="rect">
            <a:avLst/>
          </a:prstGeom>
          <a:noFill/>
          <a:ln w="9525">
            <a:noFill/>
            <a:miter lim="800000"/>
            <a:headEnd/>
            <a:tailEnd/>
          </a:ln>
        </p:spPr>
      </p:pic>
      <p:sp>
        <p:nvSpPr>
          <p:cNvPr id="93188" name="Text Box 6"/>
          <p:cNvSpPr txBox="1">
            <a:spLocks noChangeArrowheads="1"/>
          </p:cNvSpPr>
          <p:nvPr/>
        </p:nvSpPr>
        <p:spPr bwMode="auto">
          <a:xfrm>
            <a:off x="5003800" y="1628775"/>
            <a:ext cx="2952750" cy="822325"/>
          </a:xfrm>
          <a:prstGeom prst="rect">
            <a:avLst/>
          </a:prstGeom>
          <a:noFill/>
          <a:ln w="9525">
            <a:noFill/>
            <a:miter lim="800000"/>
            <a:headEnd/>
            <a:tailEnd/>
          </a:ln>
        </p:spPr>
        <p:txBody>
          <a:bodyPr>
            <a:spAutoFit/>
          </a:bodyPr>
          <a:lstStyle/>
          <a:p>
            <a:pPr eaLnBrk="0" hangingPunct="0">
              <a:spcBef>
                <a:spcPct val="50000"/>
              </a:spcBef>
            </a:pPr>
            <a:r>
              <a:rPr lang="hu-HU"/>
              <a:t>Epidermolysis bullosa simplex: K14</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4"/>
          <p:cNvSpPr>
            <a:spLocks noGrp="1" noChangeArrowheads="1"/>
          </p:cNvSpPr>
          <p:nvPr>
            <p:ph type="ctrTitle"/>
          </p:nvPr>
        </p:nvSpPr>
        <p:spPr/>
        <p:txBody>
          <a:bodyPr/>
          <a:lstStyle/>
          <a:p>
            <a:r>
              <a:rPr lang="hu-HU"/>
              <a:t>Desmosomale Mutationen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r>
              <a:rPr lang="hu-HU" sz="3600">
                <a:latin typeface="Arial" charset="0"/>
              </a:rPr>
              <a:t>Spezifische Strukturen in Hornschuppen I.</a:t>
            </a:r>
          </a:p>
        </p:txBody>
      </p:sp>
      <p:sp>
        <p:nvSpPr>
          <p:cNvPr id="17410" name="Rectangle 3"/>
          <p:cNvSpPr>
            <a:spLocks noGrp="1" noChangeArrowheads="1"/>
          </p:cNvSpPr>
          <p:nvPr>
            <p:ph type="body" idx="1"/>
          </p:nvPr>
        </p:nvSpPr>
        <p:spPr/>
        <p:txBody>
          <a:bodyPr/>
          <a:lstStyle/>
          <a:p>
            <a:r>
              <a:rPr lang="hu-HU" sz="2400" dirty="0" err="1">
                <a:latin typeface="Arial" charset="0"/>
              </a:rPr>
              <a:t>Programmierter</a:t>
            </a:r>
            <a:r>
              <a:rPr lang="hu-HU" sz="2400" dirty="0">
                <a:latin typeface="Arial" charset="0"/>
              </a:rPr>
              <a:t> </a:t>
            </a:r>
            <a:r>
              <a:rPr lang="hu-HU" sz="2400" dirty="0" err="1">
                <a:latin typeface="Arial" charset="0"/>
              </a:rPr>
              <a:t>Zelltod</a:t>
            </a:r>
            <a:r>
              <a:rPr lang="hu-HU" sz="2400" dirty="0">
                <a:latin typeface="Arial" charset="0"/>
              </a:rPr>
              <a:t>, </a:t>
            </a:r>
            <a:r>
              <a:rPr lang="hu-HU" sz="2400" dirty="0" err="1">
                <a:latin typeface="Arial" charset="0"/>
              </a:rPr>
              <a:t>aber</a:t>
            </a:r>
            <a:r>
              <a:rPr lang="hu-HU" sz="2400" dirty="0">
                <a:latin typeface="Arial" charset="0"/>
              </a:rPr>
              <a:t> </a:t>
            </a:r>
            <a:r>
              <a:rPr lang="hu-HU" sz="2400" dirty="0" err="1">
                <a:latin typeface="Arial" charset="0"/>
              </a:rPr>
              <a:t>nich</a:t>
            </a:r>
            <a:r>
              <a:rPr lang="hu-HU" sz="2400" dirty="0">
                <a:latin typeface="Arial" charset="0"/>
              </a:rPr>
              <a:t> </a:t>
            </a:r>
            <a:r>
              <a:rPr lang="hu-HU" sz="2400" dirty="0" err="1">
                <a:latin typeface="Arial" charset="0"/>
              </a:rPr>
              <a:t>Apoptose</a:t>
            </a:r>
            <a:r>
              <a:rPr lang="hu-HU" sz="2400" dirty="0">
                <a:latin typeface="Arial" charset="0"/>
              </a:rPr>
              <a:t> </a:t>
            </a:r>
            <a:r>
              <a:rPr lang="hu-HU" sz="2400" dirty="0" err="1">
                <a:latin typeface="Arial" charset="0"/>
              </a:rPr>
              <a:t>genannt</a:t>
            </a:r>
            <a:r>
              <a:rPr lang="hu-HU" sz="2400" dirty="0">
                <a:latin typeface="Arial" charset="0"/>
              </a:rPr>
              <a:t>, </a:t>
            </a:r>
            <a:r>
              <a:rPr lang="hu-HU" sz="2400" dirty="0" err="1">
                <a:latin typeface="Arial" charset="0"/>
              </a:rPr>
              <a:t>sondern</a:t>
            </a:r>
            <a:r>
              <a:rPr lang="hu-HU" sz="2400" dirty="0">
                <a:latin typeface="Arial" charset="0"/>
              </a:rPr>
              <a:t> </a:t>
            </a:r>
            <a:r>
              <a:rPr lang="hu-HU" sz="2400" dirty="0" err="1">
                <a:latin typeface="Arial" charset="0"/>
              </a:rPr>
              <a:t>Cornification</a:t>
            </a:r>
            <a:endParaRPr lang="hu-HU" sz="2400" dirty="0">
              <a:latin typeface="Arial" charset="0"/>
            </a:endParaRPr>
          </a:p>
          <a:p>
            <a:r>
              <a:rPr lang="hu-HU" sz="2400" dirty="0" err="1">
                <a:latin typeface="Arial" charset="0"/>
              </a:rPr>
              <a:t>Extrem</a:t>
            </a:r>
            <a:r>
              <a:rPr lang="hu-HU" sz="2400" dirty="0">
                <a:latin typeface="Arial" charset="0"/>
              </a:rPr>
              <a:t> </a:t>
            </a:r>
            <a:r>
              <a:rPr lang="hu-HU" sz="2400" dirty="0" err="1">
                <a:latin typeface="Arial" charset="0"/>
              </a:rPr>
              <a:t>hohe</a:t>
            </a:r>
            <a:r>
              <a:rPr lang="hu-HU" sz="2400" dirty="0">
                <a:latin typeface="Arial" charset="0"/>
              </a:rPr>
              <a:t> </a:t>
            </a:r>
            <a:r>
              <a:rPr lang="hu-HU" sz="2400" dirty="0" err="1">
                <a:latin typeface="Arial" charset="0"/>
              </a:rPr>
              <a:t>Menge</a:t>
            </a:r>
            <a:r>
              <a:rPr lang="hu-HU" sz="2400" dirty="0">
                <a:latin typeface="Arial" charset="0"/>
              </a:rPr>
              <a:t> von IF: </a:t>
            </a:r>
            <a:r>
              <a:rPr lang="hu-HU" sz="2400" dirty="0" err="1">
                <a:latin typeface="Arial" charset="0"/>
              </a:rPr>
              <a:t>Cytokeratine</a:t>
            </a:r>
            <a:endParaRPr lang="hu-HU" sz="2400" dirty="0">
              <a:latin typeface="Arial" charset="0"/>
            </a:endParaRPr>
          </a:p>
          <a:p>
            <a:r>
              <a:rPr lang="hu-HU" sz="2400" dirty="0" err="1">
                <a:latin typeface="Arial" charset="0"/>
              </a:rPr>
              <a:t>Spezielle</a:t>
            </a:r>
            <a:r>
              <a:rPr lang="hu-HU" sz="2400" dirty="0">
                <a:latin typeface="Arial" charset="0"/>
              </a:rPr>
              <a:t> </a:t>
            </a:r>
            <a:r>
              <a:rPr lang="hu-HU" sz="2400" dirty="0" err="1">
                <a:latin typeface="Arial" charset="0"/>
              </a:rPr>
              <a:t>Packungsproteine</a:t>
            </a:r>
            <a:r>
              <a:rPr lang="hu-HU" sz="2400" dirty="0">
                <a:latin typeface="Arial" charset="0"/>
              </a:rPr>
              <a:t> </a:t>
            </a:r>
            <a:r>
              <a:rPr lang="hu-HU" sz="2400" dirty="0" err="1">
                <a:latin typeface="Arial" charset="0"/>
              </a:rPr>
              <a:t>dafür</a:t>
            </a:r>
            <a:r>
              <a:rPr lang="hu-HU" sz="2400" dirty="0">
                <a:latin typeface="Arial" charset="0"/>
              </a:rPr>
              <a:t>: </a:t>
            </a:r>
            <a:r>
              <a:rPr lang="hu-HU" sz="2400" b="1" dirty="0" err="1">
                <a:latin typeface="Arial" charset="0"/>
              </a:rPr>
              <a:t>Filaggrin</a:t>
            </a:r>
            <a:r>
              <a:rPr lang="hu-HU" sz="2400" dirty="0">
                <a:latin typeface="Arial" charset="0"/>
              </a:rPr>
              <a:t>.</a:t>
            </a:r>
          </a:p>
          <a:p>
            <a:r>
              <a:rPr lang="hu-HU" sz="2400" dirty="0">
                <a:latin typeface="Arial" charset="0"/>
              </a:rPr>
              <a:t>An der </a:t>
            </a:r>
            <a:r>
              <a:rPr lang="hu-HU" sz="2400" dirty="0" err="1">
                <a:latin typeface="Arial" charset="0"/>
              </a:rPr>
              <a:t>Innenseite</a:t>
            </a:r>
            <a:r>
              <a:rPr lang="hu-HU" sz="2400" dirty="0">
                <a:latin typeface="Arial" charset="0"/>
              </a:rPr>
              <a:t> der </a:t>
            </a:r>
            <a:r>
              <a:rPr lang="hu-HU" sz="2400" dirty="0" err="1">
                <a:latin typeface="Arial" charset="0"/>
              </a:rPr>
              <a:t>Zellmembran</a:t>
            </a:r>
            <a:r>
              <a:rPr lang="hu-HU" sz="2400" dirty="0">
                <a:latin typeface="Arial" charset="0"/>
              </a:rPr>
              <a:t>: </a:t>
            </a:r>
            <a:r>
              <a:rPr lang="hu-HU" sz="2400" dirty="0" err="1">
                <a:latin typeface="Arial" charset="0"/>
              </a:rPr>
              <a:t>aus</a:t>
            </a:r>
            <a:r>
              <a:rPr lang="hu-HU" sz="2400" dirty="0">
                <a:latin typeface="Arial" charset="0"/>
              </a:rPr>
              <a:t> </a:t>
            </a:r>
            <a:r>
              <a:rPr lang="hu-HU" sz="2400" dirty="0" err="1">
                <a:latin typeface="Arial" charset="0"/>
              </a:rPr>
              <a:t>dem</a:t>
            </a:r>
            <a:r>
              <a:rPr lang="hu-HU" sz="2400" dirty="0">
                <a:latin typeface="Arial" charset="0"/>
              </a:rPr>
              <a:t> </a:t>
            </a:r>
            <a:r>
              <a:rPr lang="hu-HU" sz="2400" dirty="0" err="1">
                <a:latin typeface="Arial" charset="0"/>
              </a:rPr>
              <a:t>Inhalt</a:t>
            </a:r>
            <a:r>
              <a:rPr lang="hu-HU" sz="2400" dirty="0">
                <a:latin typeface="Arial" charset="0"/>
              </a:rPr>
              <a:t> von </a:t>
            </a:r>
            <a:r>
              <a:rPr lang="hu-HU" sz="2400" dirty="0" err="1">
                <a:latin typeface="Arial" charset="0"/>
              </a:rPr>
              <a:t>Keratohyalin</a:t>
            </a:r>
            <a:r>
              <a:rPr lang="hu-HU" sz="2400" dirty="0">
                <a:latin typeface="Arial" charset="0"/>
              </a:rPr>
              <a:t> Granulen </a:t>
            </a:r>
            <a:r>
              <a:rPr lang="hu-HU" sz="2400" dirty="0" err="1">
                <a:latin typeface="Arial" charset="0"/>
              </a:rPr>
              <a:t>entsteht</a:t>
            </a:r>
            <a:r>
              <a:rPr lang="hu-HU" sz="2400" dirty="0">
                <a:latin typeface="Arial" charset="0"/>
              </a:rPr>
              <a:t> </a:t>
            </a:r>
            <a:r>
              <a:rPr lang="hu-HU" sz="2400" dirty="0" err="1">
                <a:latin typeface="Arial" charset="0"/>
              </a:rPr>
              <a:t>die</a:t>
            </a:r>
            <a:r>
              <a:rPr lang="hu-HU" sz="2400" dirty="0">
                <a:latin typeface="Arial" charset="0"/>
              </a:rPr>
              <a:t> </a:t>
            </a:r>
            <a:r>
              <a:rPr lang="hu-HU" sz="2400" b="1" dirty="0" err="1">
                <a:latin typeface="Arial" charset="0"/>
              </a:rPr>
              <a:t>cornified</a:t>
            </a:r>
            <a:r>
              <a:rPr lang="hu-HU" sz="2400" b="1" dirty="0">
                <a:latin typeface="Arial" charset="0"/>
              </a:rPr>
              <a:t> </a:t>
            </a:r>
            <a:r>
              <a:rPr lang="hu-HU" sz="2400" b="1" dirty="0" err="1">
                <a:latin typeface="Arial" charset="0"/>
              </a:rPr>
              <a:t>envelop</a:t>
            </a:r>
            <a:r>
              <a:rPr lang="hu-HU" sz="2400" dirty="0">
                <a:latin typeface="Arial" charset="0"/>
              </a:rPr>
              <a:t>, </a:t>
            </a:r>
            <a:r>
              <a:rPr lang="hu-HU" sz="2400" dirty="0" err="1">
                <a:latin typeface="Arial" charset="0"/>
              </a:rPr>
              <a:t>die</a:t>
            </a:r>
            <a:r>
              <a:rPr lang="hu-HU" sz="2400" dirty="0">
                <a:latin typeface="Arial" charset="0"/>
              </a:rPr>
              <a:t> 10 nm </a:t>
            </a:r>
            <a:r>
              <a:rPr lang="hu-HU" sz="2400" dirty="0" err="1">
                <a:latin typeface="Arial" charset="0"/>
              </a:rPr>
              <a:t>dick</a:t>
            </a:r>
            <a:r>
              <a:rPr lang="hu-HU" sz="2400" dirty="0">
                <a:latin typeface="Arial" charset="0"/>
              </a:rPr>
              <a:t> </a:t>
            </a:r>
            <a:r>
              <a:rPr lang="hu-HU" sz="2400" dirty="0" err="1">
                <a:latin typeface="Arial" charset="0"/>
              </a:rPr>
              <a:t>ist</a:t>
            </a:r>
            <a:r>
              <a:rPr lang="hu-HU" sz="2400" dirty="0">
                <a:latin typeface="Arial" charset="0"/>
              </a:rPr>
              <a:t> und </a:t>
            </a:r>
            <a:r>
              <a:rPr lang="hu-HU" sz="2400" dirty="0" err="1">
                <a:latin typeface="Arial" charset="0"/>
              </a:rPr>
              <a:t>aus</a:t>
            </a:r>
            <a:r>
              <a:rPr lang="hu-HU" sz="2400" dirty="0">
                <a:latin typeface="Arial" charset="0"/>
              </a:rPr>
              <a:t> </a:t>
            </a:r>
            <a:r>
              <a:rPr lang="hu-HU" sz="2400" dirty="0" err="1">
                <a:latin typeface="Arial" charset="0"/>
              </a:rPr>
              <a:t>Involucrin</a:t>
            </a:r>
            <a:r>
              <a:rPr lang="hu-HU" sz="2400" dirty="0">
                <a:latin typeface="Arial" charset="0"/>
              </a:rPr>
              <a:t>, </a:t>
            </a:r>
            <a:r>
              <a:rPr lang="hu-HU" sz="2400" dirty="0" err="1">
                <a:latin typeface="Arial" charset="0"/>
              </a:rPr>
              <a:t>Loricrin</a:t>
            </a:r>
            <a:r>
              <a:rPr lang="hu-HU" sz="2400" dirty="0">
                <a:latin typeface="Arial" charset="0"/>
              </a:rPr>
              <a:t>, </a:t>
            </a:r>
            <a:r>
              <a:rPr lang="hu-HU" sz="2400" dirty="0" err="1">
                <a:latin typeface="Arial" charset="0"/>
              </a:rPr>
              <a:t>cross</a:t>
            </a:r>
            <a:r>
              <a:rPr lang="hu-HU" sz="2400" dirty="0">
                <a:latin typeface="Arial" charset="0"/>
              </a:rPr>
              <a:t>-linked </a:t>
            </a:r>
            <a:r>
              <a:rPr lang="hu-HU" sz="2400" dirty="0" err="1">
                <a:latin typeface="Arial" charset="0"/>
              </a:rPr>
              <a:t>durch</a:t>
            </a:r>
            <a:r>
              <a:rPr lang="hu-HU" sz="2400" dirty="0">
                <a:latin typeface="Arial" charset="0"/>
              </a:rPr>
              <a:t> </a:t>
            </a:r>
            <a:r>
              <a:rPr lang="hu-HU" sz="2400" dirty="0" err="1">
                <a:latin typeface="Arial" charset="0"/>
              </a:rPr>
              <a:t>Transglutaminase</a:t>
            </a:r>
            <a:r>
              <a:rPr lang="hu-HU" sz="2400" dirty="0">
                <a:latin typeface="Arial" charset="0"/>
              </a:rPr>
              <a:t> (</a:t>
            </a:r>
            <a:r>
              <a:rPr lang="hu-HU" sz="2400" dirty="0" err="1">
                <a:latin typeface="Arial" charset="0"/>
              </a:rPr>
              <a:t>diese</a:t>
            </a:r>
            <a:r>
              <a:rPr lang="hu-HU" sz="2400" dirty="0">
                <a:latin typeface="Arial" charset="0"/>
              </a:rPr>
              <a:t> </a:t>
            </a:r>
            <a:r>
              <a:rPr lang="hu-HU" sz="2400" dirty="0" err="1">
                <a:latin typeface="Arial" charset="0"/>
              </a:rPr>
              <a:t>wird</a:t>
            </a:r>
            <a:r>
              <a:rPr lang="hu-HU" sz="2400" dirty="0">
                <a:latin typeface="Arial" charset="0"/>
              </a:rPr>
              <a:t> </a:t>
            </a:r>
            <a:r>
              <a:rPr lang="hu-HU" sz="2400" dirty="0" err="1">
                <a:latin typeface="Arial" charset="0"/>
              </a:rPr>
              <a:t>durch</a:t>
            </a:r>
            <a:r>
              <a:rPr lang="hu-HU" sz="2400" dirty="0">
                <a:latin typeface="Arial" charset="0"/>
              </a:rPr>
              <a:t> </a:t>
            </a:r>
            <a:r>
              <a:rPr lang="hu-HU" sz="2400" dirty="0" err="1">
                <a:latin typeface="Arial" charset="0"/>
              </a:rPr>
              <a:t>Ca</a:t>
            </a:r>
            <a:r>
              <a:rPr lang="hu-HU" sz="2400" dirty="0">
                <a:latin typeface="Arial" charset="0"/>
              </a:rPr>
              <a:t> </a:t>
            </a:r>
            <a:r>
              <a:rPr lang="hu-HU" sz="2400" dirty="0" err="1">
                <a:latin typeface="Arial" charset="0"/>
              </a:rPr>
              <a:t>aktiviert</a:t>
            </a:r>
            <a:r>
              <a:rPr lang="hu-HU" sz="2400" dirty="0">
                <a:latin typeface="Arial" charset="0"/>
              </a:rPr>
              <a:t>); </a:t>
            </a:r>
            <a:r>
              <a:rPr lang="hu-HU" sz="2400" dirty="0" err="1">
                <a:latin typeface="Arial" charset="0"/>
              </a:rPr>
              <a:t>auch</a:t>
            </a:r>
            <a:r>
              <a:rPr lang="hu-HU" sz="2400" dirty="0">
                <a:latin typeface="Arial" charset="0"/>
              </a:rPr>
              <a:t> an Keratin </a:t>
            </a:r>
            <a:r>
              <a:rPr lang="hu-HU" sz="2400" dirty="0" err="1">
                <a:latin typeface="Arial" charset="0"/>
              </a:rPr>
              <a:t>Filamente</a:t>
            </a:r>
            <a:r>
              <a:rPr lang="hu-HU" sz="2400" dirty="0">
                <a:latin typeface="Arial" charset="0"/>
              </a:rPr>
              <a:t> </a:t>
            </a:r>
            <a:r>
              <a:rPr lang="hu-HU" sz="2400" dirty="0" err="1">
                <a:latin typeface="Arial" charset="0"/>
              </a:rPr>
              <a:t>aufgebaut</a:t>
            </a:r>
            <a:r>
              <a:rPr lang="hu-HU" sz="2400" dirty="0">
                <a:latin typeface="Arial" charset="0"/>
              </a:rPr>
              <a:t> </a:t>
            </a:r>
            <a:r>
              <a:rPr lang="hu-HU" sz="2400" dirty="0" err="1">
                <a:latin typeface="Arial" charset="0"/>
              </a:rPr>
              <a:t>ist</a:t>
            </a:r>
            <a:r>
              <a:rPr lang="hu-HU" sz="2400" dirty="0">
                <a:latin typeface="Arial" charset="0"/>
              </a:rPr>
              <a: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cstate="print"/>
          <a:srcRect/>
          <a:stretch>
            <a:fillRect/>
          </a:stretch>
        </p:blipFill>
        <p:spPr bwMode="auto">
          <a:xfrm>
            <a:off x="874192" y="455464"/>
            <a:ext cx="7356913" cy="5894963"/>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4"/>
          <p:cNvPicPr>
            <a:picLocks noChangeAspect="1" noChangeArrowheads="1"/>
          </p:cNvPicPr>
          <p:nvPr/>
        </p:nvPicPr>
        <p:blipFill>
          <a:blip r:embed="rId2" cstate="print"/>
          <a:srcRect/>
          <a:stretch>
            <a:fillRect/>
          </a:stretch>
        </p:blipFill>
        <p:spPr bwMode="auto">
          <a:xfrm>
            <a:off x="0" y="0"/>
            <a:ext cx="3608388" cy="6858000"/>
          </a:xfrm>
          <a:prstGeom prst="rect">
            <a:avLst/>
          </a:prstGeom>
          <a:noFill/>
          <a:ln w="9525">
            <a:noFill/>
            <a:miter lim="800000"/>
            <a:headEnd/>
            <a:tailEnd/>
          </a:ln>
        </p:spPr>
      </p:pic>
      <p:pic>
        <p:nvPicPr>
          <p:cNvPr id="96258" name="Picture 5"/>
          <p:cNvPicPr>
            <a:picLocks noChangeAspect="1" noChangeArrowheads="1"/>
          </p:cNvPicPr>
          <p:nvPr/>
        </p:nvPicPr>
        <p:blipFill>
          <a:blip r:embed="rId3" cstate="print"/>
          <a:srcRect/>
          <a:stretch>
            <a:fillRect/>
          </a:stretch>
        </p:blipFill>
        <p:spPr bwMode="auto">
          <a:xfrm>
            <a:off x="3754438" y="2492375"/>
            <a:ext cx="5389562" cy="4365625"/>
          </a:xfrm>
          <a:prstGeom prst="rect">
            <a:avLst/>
          </a:prstGeom>
          <a:noFill/>
          <a:ln w="9525">
            <a:noFill/>
            <a:miter lim="800000"/>
            <a:headEnd/>
            <a:tailEnd/>
          </a:ln>
        </p:spPr>
      </p:pic>
      <p:pic>
        <p:nvPicPr>
          <p:cNvPr id="96259" name="Picture 6"/>
          <p:cNvPicPr>
            <a:picLocks noChangeAspect="1" noChangeArrowheads="1"/>
          </p:cNvPicPr>
          <p:nvPr/>
        </p:nvPicPr>
        <p:blipFill>
          <a:blip r:embed="rId4" cstate="print"/>
          <a:srcRect/>
          <a:stretch>
            <a:fillRect/>
          </a:stretch>
        </p:blipFill>
        <p:spPr bwMode="auto">
          <a:xfrm>
            <a:off x="3260725" y="0"/>
            <a:ext cx="5883275" cy="214313"/>
          </a:xfrm>
          <a:prstGeom prst="rect">
            <a:avLst/>
          </a:prstGeom>
          <a:noFill/>
          <a:ln w="9525">
            <a:noFill/>
            <a:miter lim="800000"/>
            <a:headEnd/>
            <a:tailEnd/>
          </a:ln>
        </p:spPr>
      </p:pic>
      <p:sp>
        <p:nvSpPr>
          <p:cNvPr id="96260" name="Text Box 7"/>
          <p:cNvSpPr txBox="1">
            <a:spLocks noChangeArrowheads="1"/>
          </p:cNvSpPr>
          <p:nvPr/>
        </p:nvSpPr>
        <p:spPr bwMode="auto">
          <a:xfrm>
            <a:off x="3851275" y="549275"/>
            <a:ext cx="4752975" cy="822325"/>
          </a:xfrm>
          <a:prstGeom prst="rect">
            <a:avLst/>
          </a:prstGeom>
          <a:noFill/>
          <a:ln w="9525">
            <a:noFill/>
            <a:miter lim="800000"/>
            <a:headEnd/>
            <a:tailEnd/>
          </a:ln>
        </p:spPr>
        <p:txBody>
          <a:bodyPr>
            <a:spAutoFit/>
          </a:bodyPr>
          <a:lstStyle/>
          <a:p>
            <a:pPr eaLnBrk="0" hangingPunct="0">
              <a:spcBef>
                <a:spcPct val="50000"/>
              </a:spcBef>
            </a:pPr>
            <a:r>
              <a:rPr lang="hu-HU" dirty="0" err="1"/>
              <a:t>Skin</a:t>
            </a:r>
            <a:r>
              <a:rPr lang="hu-HU" dirty="0"/>
              <a:t> </a:t>
            </a:r>
            <a:r>
              <a:rPr lang="hu-HU" dirty="0" err="1"/>
              <a:t>fragility</a:t>
            </a:r>
            <a:r>
              <a:rPr lang="hu-HU" dirty="0"/>
              <a:t> </a:t>
            </a:r>
            <a:r>
              <a:rPr lang="hu-HU" dirty="0" err="1"/>
              <a:t>syndrome</a:t>
            </a:r>
            <a:r>
              <a:rPr lang="hu-HU" dirty="0"/>
              <a:t>: PKP1 </a:t>
            </a:r>
            <a:r>
              <a:rPr lang="hu-HU" dirty="0" err="1"/>
              <a:t>Mutation</a:t>
            </a:r>
            <a:r>
              <a:rPr lang="hu-HU" dirty="0"/>
              <a:t> (</a:t>
            </a:r>
            <a:r>
              <a:rPr lang="hu-HU" b="1" dirty="0"/>
              <a:t>Plakophilin1</a:t>
            </a:r>
            <a:r>
              <a:rPr lang="hu-HU" dirty="0"/>
              <a: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stretch>
            <a:fillRect/>
          </a:stretch>
        </p:blipFill>
        <p:spPr>
          <a:xfrm>
            <a:off x="179512" y="116632"/>
            <a:ext cx="8884369" cy="5688632"/>
          </a:xfrm>
          <a:prstGeom prst="rect">
            <a:avLst/>
          </a:prstGeom>
        </p:spPr>
      </p:pic>
      <p:sp>
        <p:nvSpPr>
          <p:cNvPr id="3" name="Téglalap 2"/>
          <p:cNvSpPr/>
          <p:nvPr/>
        </p:nvSpPr>
        <p:spPr>
          <a:xfrm>
            <a:off x="1979712" y="5949280"/>
            <a:ext cx="5742384" cy="461665"/>
          </a:xfrm>
          <a:prstGeom prst="rect">
            <a:avLst/>
          </a:prstGeom>
        </p:spPr>
        <p:txBody>
          <a:bodyPr wrap="square">
            <a:spAutoFit/>
          </a:bodyPr>
          <a:lstStyle/>
          <a:p>
            <a:r>
              <a:rPr lang="hu-HU" dirty="0" err="1"/>
              <a:t>Skin</a:t>
            </a:r>
            <a:r>
              <a:rPr lang="hu-HU" dirty="0"/>
              <a:t> </a:t>
            </a:r>
            <a:r>
              <a:rPr lang="hu-HU" dirty="0" err="1"/>
              <a:t>fragility</a:t>
            </a:r>
            <a:r>
              <a:rPr lang="hu-HU" dirty="0"/>
              <a:t> </a:t>
            </a:r>
            <a:r>
              <a:rPr lang="hu-HU" dirty="0" err="1"/>
              <a:t>syndrome</a:t>
            </a:r>
            <a:r>
              <a:rPr lang="hu-HU" dirty="0"/>
              <a:t>: PKP1 </a:t>
            </a:r>
            <a:r>
              <a:rPr lang="hu-HU" dirty="0" err="1"/>
              <a:t>Mutation</a:t>
            </a:r>
            <a:endParaRPr lang="hu-HU" dirty="0"/>
          </a:p>
        </p:txBody>
      </p:sp>
    </p:spTree>
    <p:extLst>
      <p:ext uri="{BB962C8B-B14F-4D97-AF65-F5344CB8AC3E}">
        <p14:creationId xmlns:p14="http://schemas.microsoft.com/office/powerpoint/2010/main" val="3496812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4"/>
          <p:cNvPicPr>
            <a:picLocks noChangeAspect="1" noChangeArrowheads="1"/>
          </p:cNvPicPr>
          <p:nvPr/>
        </p:nvPicPr>
        <p:blipFill>
          <a:blip r:embed="rId2" cstate="print"/>
          <a:srcRect/>
          <a:stretch>
            <a:fillRect/>
          </a:stretch>
        </p:blipFill>
        <p:spPr bwMode="auto">
          <a:xfrm>
            <a:off x="179388" y="0"/>
            <a:ext cx="8640762" cy="4784725"/>
          </a:xfrm>
          <a:prstGeom prst="rect">
            <a:avLst/>
          </a:prstGeom>
          <a:noFill/>
          <a:ln w="9525">
            <a:noFill/>
            <a:miter lim="800000"/>
            <a:headEnd/>
            <a:tailEnd/>
          </a:ln>
        </p:spPr>
      </p:pic>
      <p:pic>
        <p:nvPicPr>
          <p:cNvPr id="97282" name="Picture 5"/>
          <p:cNvPicPr>
            <a:picLocks noChangeAspect="1" noChangeArrowheads="1"/>
          </p:cNvPicPr>
          <p:nvPr/>
        </p:nvPicPr>
        <p:blipFill>
          <a:blip r:embed="rId3" cstate="print"/>
          <a:srcRect/>
          <a:stretch>
            <a:fillRect/>
          </a:stretch>
        </p:blipFill>
        <p:spPr bwMode="auto">
          <a:xfrm>
            <a:off x="0" y="5330825"/>
            <a:ext cx="9144000" cy="1527175"/>
          </a:xfrm>
          <a:prstGeom prst="rect">
            <a:avLst/>
          </a:prstGeom>
          <a:noFill/>
          <a:ln w="9525">
            <a:noFill/>
            <a:miter lim="800000"/>
            <a:headEnd/>
            <a:tailEnd/>
          </a:ln>
        </p:spPr>
      </p:pic>
      <p:sp>
        <p:nvSpPr>
          <p:cNvPr id="97283" name="Text Box 5"/>
          <p:cNvSpPr txBox="1">
            <a:spLocks noChangeArrowheads="1"/>
          </p:cNvSpPr>
          <p:nvPr/>
        </p:nvSpPr>
        <p:spPr bwMode="auto">
          <a:xfrm>
            <a:off x="971550" y="4797425"/>
            <a:ext cx="6840538" cy="457200"/>
          </a:xfrm>
          <a:prstGeom prst="rect">
            <a:avLst/>
          </a:prstGeom>
          <a:noFill/>
          <a:ln w="9525">
            <a:noFill/>
            <a:miter lim="800000"/>
            <a:headEnd/>
            <a:tailEnd/>
          </a:ln>
        </p:spPr>
        <p:txBody>
          <a:bodyPr>
            <a:spAutoFit/>
          </a:bodyPr>
          <a:lstStyle/>
          <a:p>
            <a:pPr eaLnBrk="0" hangingPunct="0">
              <a:spcBef>
                <a:spcPct val="50000"/>
              </a:spcBef>
            </a:pPr>
            <a:r>
              <a:rPr lang="hu-HU"/>
              <a:t>Desmoplakin Mutation: palmoplantare Keratoderma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5"/>
          <p:cNvGraphicFramePr>
            <a:graphicFrameLocks noGrp="1" noChangeAspect="1"/>
          </p:cNvGraphicFramePr>
          <p:nvPr>
            <p:ph sz="quarter" idx="1"/>
          </p:nvPr>
        </p:nvGraphicFramePr>
        <p:xfrm>
          <a:off x="106363" y="404813"/>
          <a:ext cx="5191125" cy="6192837"/>
        </p:xfrm>
        <a:graphic>
          <a:graphicData uri="http://schemas.openxmlformats.org/presentationml/2006/ole">
            <mc:AlternateContent xmlns:mc="http://schemas.openxmlformats.org/markup-compatibility/2006">
              <mc:Choice xmlns:v="urn:schemas-microsoft-com:vml" Requires="v">
                <p:oleObj spid="_x0000_s3092" name="Image" r:id="rId3" imgW="4390476" imgH="5238095" progId="Photoshop.Image.7">
                  <p:embed/>
                </p:oleObj>
              </mc:Choice>
              <mc:Fallback>
                <p:oleObj name="Image" r:id="rId3" imgW="4390476" imgH="5238095" progId="Photoshop.Image.7">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63" y="404813"/>
                        <a:ext cx="5191125" cy="619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Text Box 17"/>
          <p:cNvSpPr txBox="1">
            <a:spLocks noChangeArrowheads="1"/>
          </p:cNvSpPr>
          <p:nvPr/>
        </p:nvSpPr>
        <p:spPr bwMode="auto">
          <a:xfrm>
            <a:off x="6300788" y="476250"/>
            <a:ext cx="2303462" cy="457200"/>
          </a:xfrm>
          <a:prstGeom prst="rect">
            <a:avLst/>
          </a:prstGeom>
          <a:noFill/>
          <a:ln w="9525">
            <a:noFill/>
            <a:miter lim="800000"/>
            <a:headEnd/>
            <a:tailEnd/>
          </a:ln>
        </p:spPr>
        <p:txBody>
          <a:bodyPr>
            <a:spAutoFit/>
          </a:bodyPr>
          <a:lstStyle/>
          <a:p>
            <a:pPr eaLnBrk="0" hangingPunct="0">
              <a:spcBef>
                <a:spcPct val="50000"/>
              </a:spcBef>
            </a:pPr>
            <a:r>
              <a:rPr lang="hu-HU">
                <a:solidFill>
                  <a:schemeClr val="tx2"/>
                </a:solidFill>
              </a:rPr>
              <a:t>Collodion baby</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4"/>
          <p:cNvGraphicFramePr>
            <a:graphicFrameLocks noChangeAspect="1"/>
          </p:cNvGraphicFramePr>
          <p:nvPr/>
        </p:nvGraphicFramePr>
        <p:xfrm>
          <a:off x="323850" y="260350"/>
          <a:ext cx="5327650" cy="3438525"/>
        </p:xfrm>
        <a:graphic>
          <a:graphicData uri="http://schemas.openxmlformats.org/presentationml/2006/ole">
            <mc:AlternateContent xmlns:mc="http://schemas.openxmlformats.org/markup-compatibility/2006">
              <mc:Choice xmlns:v="urn:schemas-microsoft-com:vml" Requires="v">
                <p:oleObj spid="_x0000_s4155" name="Image" r:id="rId3" imgW="5238095" imgH="3380952" progId="Photoshop.Image.7">
                  <p:embed/>
                </p:oleObj>
              </mc:Choice>
              <mc:Fallback>
                <p:oleObj name="Image" r:id="rId3" imgW="5238095" imgH="3380952" progId="Photoshop.Image.7">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60350"/>
                        <a:ext cx="532765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5"/>
          <p:cNvGraphicFramePr>
            <a:graphicFrameLocks noChangeAspect="1"/>
          </p:cNvGraphicFramePr>
          <p:nvPr/>
        </p:nvGraphicFramePr>
        <p:xfrm>
          <a:off x="395288" y="4321175"/>
          <a:ext cx="3313112" cy="2168525"/>
        </p:xfrm>
        <a:graphic>
          <a:graphicData uri="http://schemas.openxmlformats.org/presentationml/2006/ole">
            <mc:AlternateContent xmlns:mc="http://schemas.openxmlformats.org/markup-compatibility/2006">
              <mc:Choice xmlns:v="urn:schemas-microsoft-com:vml" Requires="v">
                <p:oleObj spid="_x0000_s4156" name="Image" r:id="rId5" imgW="5238095" imgH="3428571" progId="Photoshop.Image.7">
                  <p:embed/>
                </p:oleObj>
              </mc:Choice>
              <mc:Fallback>
                <p:oleObj name="Image" r:id="rId5" imgW="5238095" imgH="3428571" progId="Photoshop.Image.7">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4321175"/>
                        <a:ext cx="3313112"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0" name="Object 6"/>
          <p:cNvGraphicFramePr>
            <a:graphicFrameLocks noChangeAspect="1"/>
          </p:cNvGraphicFramePr>
          <p:nvPr/>
        </p:nvGraphicFramePr>
        <p:xfrm>
          <a:off x="4427538" y="3706813"/>
          <a:ext cx="4681537" cy="3106737"/>
        </p:xfrm>
        <a:graphic>
          <a:graphicData uri="http://schemas.openxmlformats.org/presentationml/2006/ole">
            <mc:AlternateContent xmlns:mc="http://schemas.openxmlformats.org/markup-compatibility/2006">
              <mc:Choice xmlns:v="urn:schemas-microsoft-com:vml" Requires="v">
                <p:oleObj spid="_x0000_s4157" name="Image" r:id="rId7" imgW="5238095" imgH="3476190" progId="Photoshop.Image.7">
                  <p:embed/>
                </p:oleObj>
              </mc:Choice>
              <mc:Fallback>
                <p:oleObj name="Image" r:id="rId7" imgW="5238095" imgH="3476190" progId="Photoshop.Image.7">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7538" y="3706813"/>
                        <a:ext cx="4681537" cy="310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1" name="Text Box 7"/>
          <p:cNvSpPr txBox="1">
            <a:spLocks noChangeArrowheads="1"/>
          </p:cNvSpPr>
          <p:nvPr/>
        </p:nvSpPr>
        <p:spPr bwMode="auto">
          <a:xfrm>
            <a:off x="6011863" y="260350"/>
            <a:ext cx="2881312" cy="3146425"/>
          </a:xfrm>
          <a:prstGeom prst="rect">
            <a:avLst/>
          </a:prstGeom>
          <a:noFill/>
          <a:ln w="9525">
            <a:noFill/>
            <a:miter lim="800000"/>
            <a:headEnd/>
            <a:tailEnd/>
          </a:ln>
        </p:spPr>
        <p:txBody>
          <a:bodyPr>
            <a:spAutoFit/>
          </a:bodyPr>
          <a:lstStyle/>
          <a:p>
            <a:pPr eaLnBrk="0" hangingPunct="0">
              <a:spcBef>
                <a:spcPct val="50000"/>
              </a:spcBef>
            </a:pPr>
            <a:r>
              <a:rPr lang="hu-HU" dirty="0" err="1">
                <a:solidFill>
                  <a:schemeClr val="tx2"/>
                </a:solidFill>
                <a:latin typeface="Arial" charset="0"/>
              </a:rPr>
              <a:t>Collodion</a:t>
            </a:r>
            <a:r>
              <a:rPr lang="hu-HU" dirty="0">
                <a:solidFill>
                  <a:schemeClr val="tx2"/>
                </a:solidFill>
                <a:latin typeface="Arial" charset="0"/>
              </a:rPr>
              <a:t> baby:</a:t>
            </a:r>
          </a:p>
          <a:p>
            <a:pPr eaLnBrk="0" hangingPunct="0">
              <a:spcBef>
                <a:spcPct val="50000"/>
              </a:spcBef>
            </a:pPr>
            <a:r>
              <a:rPr lang="hu-HU" sz="1600" dirty="0">
                <a:solidFill>
                  <a:schemeClr val="tx2"/>
                </a:solidFill>
                <a:latin typeface="Arial" charset="0"/>
              </a:rPr>
              <a:t>10% der </a:t>
            </a:r>
            <a:r>
              <a:rPr lang="hu-HU" sz="1600" dirty="0" err="1">
                <a:solidFill>
                  <a:schemeClr val="tx2"/>
                </a:solidFill>
                <a:latin typeface="Arial" charset="0"/>
              </a:rPr>
              <a:t>Falle</a:t>
            </a:r>
            <a:r>
              <a:rPr lang="hu-HU" sz="1600" dirty="0">
                <a:solidFill>
                  <a:schemeClr val="tx2"/>
                </a:solidFill>
                <a:latin typeface="Arial" charset="0"/>
              </a:rPr>
              <a:t> </a:t>
            </a:r>
            <a:r>
              <a:rPr lang="hu-HU" sz="1600" dirty="0" err="1">
                <a:solidFill>
                  <a:schemeClr val="tx2"/>
                </a:solidFill>
                <a:latin typeface="Arial" charset="0"/>
              </a:rPr>
              <a:t>heilt</a:t>
            </a:r>
            <a:r>
              <a:rPr lang="hu-HU" sz="1600" dirty="0">
                <a:solidFill>
                  <a:schemeClr val="tx2"/>
                </a:solidFill>
                <a:latin typeface="Arial" charset="0"/>
              </a:rPr>
              <a:t> </a:t>
            </a:r>
            <a:r>
              <a:rPr lang="hu-HU" sz="1600" dirty="0" err="1">
                <a:solidFill>
                  <a:schemeClr val="tx2"/>
                </a:solidFill>
                <a:latin typeface="Arial" charset="0"/>
              </a:rPr>
              <a:t>sich</a:t>
            </a:r>
            <a:r>
              <a:rPr lang="hu-HU" sz="1600" dirty="0">
                <a:solidFill>
                  <a:schemeClr val="tx2"/>
                </a:solidFill>
                <a:latin typeface="Arial" charset="0"/>
              </a:rPr>
              <a:t> </a:t>
            </a:r>
            <a:r>
              <a:rPr lang="hu-HU" sz="1600" dirty="0" err="1">
                <a:solidFill>
                  <a:schemeClr val="tx2"/>
                </a:solidFill>
                <a:latin typeface="Arial" charset="0"/>
              </a:rPr>
              <a:t>ohne</a:t>
            </a:r>
            <a:r>
              <a:rPr lang="hu-HU" sz="1600" dirty="0">
                <a:solidFill>
                  <a:schemeClr val="tx2"/>
                </a:solidFill>
                <a:latin typeface="Arial" charset="0"/>
              </a:rPr>
              <a:t> </a:t>
            </a:r>
            <a:r>
              <a:rPr lang="hu-HU" sz="1600" dirty="0" err="1">
                <a:solidFill>
                  <a:schemeClr val="tx2"/>
                </a:solidFill>
                <a:latin typeface="Arial" charset="0"/>
              </a:rPr>
              <a:t>Konsequenzen</a:t>
            </a:r>
            <a:r>
              <a:rPr lang="hu-HU" sz="1600" dirty="0">
                <a:solidFill>
                  <a:schemeClr val="tx2"/>
                </a:solidFill>
                <a:latin typeface="Arial" charset="0"/>
              </a:rPr>
              <a:t> (</a:t>
            </a:r>
            <a:r>
              <a:rPr lang="hu-HU" sz="1600" dirty="0" err="1">
                <a:solidFill>
                  <a:schemeClr val="tx2"/>
                </a:solidFill>
                <a:latin typeface="Arial" charset="0"/>
              </a:rPr>
              <a:t>spätere</a:t>
            </a:r>
            <a:r>
              <a:rPr lang="hu-HU" sz="1600" dirty="0">
                <a:solidFill>
                  <a:schemeClr val="tx2"/>
                </a:solidFill>
                <a:latin typeface="Arial" charset="0"/>
              </a:rPr>
              <a:t>, </a:t>
            </a:r>
            <a:r>
              <a:rPr lang="hu-HU" sz="1600" dirty="0" err="1">
                <a:solidFill>
                  <a:schemeClr val="tx2"/>
                </a:solidFill>
                <a:latin typeface="Arial" charset="0"/>
              </a:rPr>
              <a:t>postnatale</a:t>
            </a:r>
            <a:r>
              <a:rPr lang="hu-HU" sz="1600" dirty="0">
                <a:solidFill>
                  <a:schemeClr val="tx2"/>
                </a:solidFill>
                <a:latin typeface="Arial" charset="0"/>
              </a:rPr>
              <a:t> </a:t>
            </a:r>
            <a:r>
              <a:rPr lang="hu-HU" sz="1600" dirty="0" err="1">
                <a:solidFill>
                  <a:schemeClr val="tx2"/>
                </a:solidFill>
                <a:latin typeface="Arial" charset="0"/>
              </a:rPr>
              <a:t>Ablösung</a:t>
            </a:r>
            <a:r>
              <a:rPr lang="hu-HU" sz="1600" dirty="0">
                <a:solidFill>
                  <a:schemeClr val="tx2"/>
                </a:solidFill>
                <a:latin typeface="Arial" charset="0"/>
              </a:rPr>
              <a:t> des </a:t>
            </a:r>
            <a:r>
              <a:rPr lang="hu-HU" sz="1600" dirty="0" err="1">
                <a:solidFill>
                  <a:schemeClr val="tx2"/>
                </a:solidFill>
                <a:latin typeface="Arial" charset="0"/>
              </a:rPr>
              <a:t>Periderms</a:t>
            </a:r>
            <a:r>
              <a:rPr lang="hu-HU" sz="1600" dirty="0">
                <a:solidFill>
                  <a:schemeClr val="tx2"/>
                </a:solidFill>
                <a:latin typeface="Arial" charset="0"/>
              </a:rPr>
              <a:t>?) , bei den </a:t>
            </a:r>
            <a:r>
              <a:rPr lang="hu-HU" sz="1600" dirty="0" err="1">
                <a:solidFill>
                  <a:schemeClr val="tx2"/>
                </a:solidFill>
                <a:latin typeface="Arial" charset="0"/>
              </a:rPr>
              <a:t>übrigen</a:t>
            </a:r>
            <a:r>
              <a:rPr lang="hu-HU" sz="1600" dirty="0">
                <a:solidFill>
                  <a:schemeClr val="tx2"/>
                </a:solidFill>
                <a:latin typeface="Arial" charset="0"/>
              </a:rPr>
              <a:t> </a:t>
            </a:r>
            <a:r>
              <a:rPr lang="hu-HU" sz="1600" dirty="0" err="1">
                <a:solidFill>
                  <a:schemeClr val="tx2"/>
                </a:solidFill>
                <a:latin typeface="Arial" charset="0"/>
              </a:rPr>
              <a:t>entwickeln</a:t>
            </a:r>
            <a:r>
              <a:rPr lang="hu-HU" sz="1600" dirty="0">
                <a:solidFill>
                  <a:schemeClr val="tx2"/>
                </a:solidFill>
                <a:latin typeface="Arial" charset="0"/>
              </a:rPr>
              <a:t> </a:t>
            </a:r>
            <a:r>
              <a:rPr lang="hu-HU" sz="1600" dirty="0" err="1">
                <a:solidFill>
                  <a:schemeClr val="tx2"/>
                </a:solidFill>
                <a:latin typeface="Arial" charset="0"/>
              </a:rPr>
              <a:t>sich</a:t>
            </a:r>
            <a:r>
              <a:rPr lang="hu-HU" sz="1600" dirty="0">
                <a:solidFill>
                  <a:schemeClr val="tx2"/>
                </a:solidFill>
                <a:latin typeface="Arial" charset="0"/>
              </a:rPr>
              <a:t> </a:t>
            </a:r>
            <a:r>
              <a:rPr lang="hu-HU" sz="1600" dirty="0" err="1">
                <a:solidFill>
                  <a:schemeClr val="tx2"/>
                </a:solidFill>
                <a:latin typeface="Arial" charset="0"/>
              </a:rPr>
              <a:t>verschieden</a:t>
            </a:r>
            <a:r>
              <a:rPr lang="hu-HU" sz="1600" dirty="0">
                <a:solidFill>
                  <a:schemeClr val="tx2"/>
                </a:solidFill>
                <a:latin typeface="Arial" charset="0"/>
              </a:rPr>
              <a:t> </a:t>
            </a:r>
            <a:r>
              <a:rPr lang="hu-HU" sz="1600" b="1" dirty="0" err="1">
                <a:solidFill>
                  <a:schemeClr val="tx2"/>
                </a:solidFill>
                <a:latin typeface="Arial" charset="0"/>
              </a:rPr>
              <a:t>Ichthyosen</a:t>
            </a:r>
            <a:r>
              <a:rPr lang="hu-HU" sz="1600" dirty="0">
                <a:solidFill>
                  <a:schemeClr val="tx2"/>
                </a:solidFill>
                <a:latin typeface="Arial" charset="0"/>
              </a:rPr>
              <a:t>, </a:t>
            </a:r>
            <a:r>
              <a:rPr lang="hu-HU" sz="1600" dirty="0" err="1">
                <a:solidFill>
                  <a:schemeClr val="tx2"/>
                </a:solidFill>
                <a:latin typeface="Arial" charset="0"/>
              </a:rPr>
              <a:t>wegen</a:t>
            </a:r>
            <a:r>
              <a:rPr lang="hu-HU" sz="1600" dirty="0">
                <a:solidFill>
                  <a:schemeClr val="tx2"/>
                </a:solidFill>
                <a:latin typeface="Arial" charset="0"/>
              </a:rPr>
              <a:t> </a:t>
            </a:r>
            <a:r>
              <a:rPr lang="hu-HU" sz="1600" dirty="0" err="1">
                <a:solidFill>
                  <a:schemeClr val="tx2"/>
                </a:solidFill>
                <a:latin typeface="Arial" charset="0"/>
              </a:rPr>
              <a:t>Mutationen</a:t>
            </a:r>
            <a:r>
              <a:rPr lang="hu-HU" sz="1600" dirty="0">
                <a:solidFill>
                  <a:schemeClr val="tx2"/>
                </a:solidFill>
                <a:latin typeface="Arial" charset="0"/>
              </a:rPr>
              <a:t> in den </a:t>
            </a:r>
            <a:r>
              <a:rPr lang="hu-HU" sz="1600" dirty="0" err="1">
                <a:solidFill>
                  <a:schemeClr val="tx2"/>
                </a:solidFill>
                <a:latin typeface="Arial" charset="0"/>
              </a:rPr>
              <a:t>Gene</a:t>
            </a:r>
            <a:r>
              <a:rPr lang="hu-HU" sz="1600" dirty="0">
                <a:solidFill>
                  <a:schemeClr val="tx2"/>
                </a:solidFill>
                <a:latin typeface="Arial" charset="0"/>
              </a:rPr>
              <a:t>: TGM1, ALOXE3, ABCA12</a:t>
            </a:r>
          </a:p>
          <a:p>
            <a:pPr eaLnBrk="0" hangingPunct="0">
              <a:spcBef>
                <a:spcPct val="50000"/>
              </a:spcBef>
            </a:pPr>
            <a:r>
              <a:rPr lang="hu-HU" sz="1600" dirty="0" err="1">
                <a:solidFill>
                  <a:schemeClr val="tx2"/>
                </a:solidFill>
                <a:latin typeface="Arial" charset="0"/>
              </a:rPr>
              <a:t>Nich</a:t>
            </a:r>
            <a:r>
              <a:rPr lang="hu-HU" sz="1600" dirty="0">
                <a:solidFill>
                  <a:schemeClr val="tx2"/>
                </a:solidFill>
                <a:latin typeface="Arial" charset="0"/>
              </a:rPr>
              <a:t> </a:t>
            </a:r>
            <a:r>
              <a:rPr lang="hu-HU" sz="1600" dirty="0" err="1">
                <a:solidFill>
                  <a:schemeClr val="tx2"/>
                </a:solidFill>
                <a:latin typeface="Arial" charset="0"/>
              </a:rPr>
              <a:t>schmerzhaft</a:t>
            </a:r>
            <a:r>
              <a:rPr lang="hu-HU" sz="1600" dirty="0">
                <a:solidFill>
                  <a:schemeClr val="tx2"/>
                </a:solidFill>
                <a:latin typeface="Arial" charset="0"/>
              </a:rPr>
              <a:t> </a:t>
            </a:r>
            <a:r>
              <a:rPr lang="hu-HU" sz="1600" dirty="0" err="1">
                <a:solidFill>
                  <a:schemeClr val="tx2"/>
                </a:solidFill>
                <a:latin typeface="Arial" charset="0"/>
              </a:rPr>
              <a:t>für</a:t>
            </a:r>
            <a:r>
              <a:rPr lang="hu-HU" sz="1600" dirty="0">
                <a:solidFill>
                  <a:schemeClr val="tx2"/>
                </a:solidFill>
                <a:latin typeface="Arial" charset="0"/>
              </a:rPr>
              <a:t> </a:t>
            </a:r>
            <a:r>
              <a:rPr lang="hu-HU" sz="1600" dirty="0" err="1">
                <a:solidFill>
                  <a:schemeClr val="tx2"/>
                </a:solidFill>
                <a:latin typeface="Arial" charset="0"/>
              </a:rPr>
              <a:t>Neugeborene</a:t>
            </a:r>
            <a:r>
              <a:rPr lang="hu-HU" sz="1600" dirty="0">
                <a:solidFill>
                  <a:schemeClr val="tx2"/>
                </a:solidFill>
                <a:latin typeface="Arial" charset="0"/>
              </a:rPr>
              <a: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err="1"/>
              <a:t>Angeborene</a:t>
            </a:r>
            <a:r>
              <a:rPr lang="hu-HU" dirty="0"/>
              <a:t> </a:t>
            </a:r>
            <a:r>
              <a:rPr lang="hu-HU" dirty="0" err="1"/>
              <a:t>Ichthyosen</a:t>
            </a:r>
            <a:endParaRPr lang="de-DE" dirty="0"/>
          </a:p>
        </p:txBody>
      </p:sp>
      <p:sp>
        <p:nvSpPr>
          <p:cNvPr id="3" name="Alcím 2"/>
          <p:cNvSpPr>
            <a:spLocks noGrp="1"/>
          </p:cNvSpPr>
          <p:nvPr>
            <p:ph type="subTitle" idx="1"/>
          </p:nvPr>
        </p:nvSpPr>
        <p:spPr/>
        <p:txBody>
          <a:bodyPr/>
          <a:lstStyle/>
          <a:p>
            <a:endParaRPr lang="de-DE"/>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5800" y="260648"/>
            <a:ext cx="7772400" cy="792088"/>
          </a:xfrm>
        </p:spPr>
        <p:txBody>
          <a:bodyPr/>
          <a:lstStyle/>
          <a:p>
            <a:r>
              <a:rPr lang="hu-HU" sz="4000" b="1" dirty="0" err="1">
                <a:latin typeface="Arial" pitchFamily="34" charset="0"/>
                <a:cs typeface="Arial" pitchFamily="34" charset="0"/>
              </a:rPr>
              <a:t>Ichthyosis</a:t>
            </a:r>
            <a:endParaRPr lang="de-DE" sz="4000" b="1" dirty="0">
              <a:latin typeface="Arial" pitchFamily="34" charset="0"/>
              <a:cs typeface="Arial" pitchFamily="34" charset="0"/>
            </a:endParaRPr>
          </a:p>
        </p:txBody>
      </p:sp>
      <p:sp>
        <p:nvSpPr>
          <p:cNvPr id="3" name="Tartalom helye 2"/>
          <p:cNvSpPr>
            <a:spLocks noGrp="1"/>
          </p:cNvSpPr>
          <p:nvPr>
            <p:ph idx="1"/>
          </p:nvPr>
        </p:nvSpPr>
        <p:spPr>
          <a:xfrm>
            <a:off x="685800" y="1124744"/>
            <a:ext cx="7772400" cy="4971256"/>
          </a:xfrm>
        </p:spPr>
        <p:txBody>
          <a:bodyPr/>
          <a:lstStyle/>
          <a:p>
            <a:r>
              <a:rPr lang="hu-HU" sz="2400" dirty="0" err="1">
                <a:latin typeface="Arial" pitchFamily="34" charset="0"/>
                <a:cs typeface="Arial" pitchFamily="34" charset="0"/>
              </a:rPr>
              <a:t>Ichthyos</a:t>
            </a:r>
            <a:r>
              <a:rPr lang="hu-HU" sz="2400" dirty="0">
                <a:latin typeface="Arial" pitchFamily="34" charset="0"/>
                <a:cs typeface="Arial" pitchFamily="34" charset="0"/>
              </a:rPr>
              <a:t> (gr): </a:t>
            </a:r>
            <a:r>
              <a:rPr lang="hu-HU" sz="2400" dirty="0" err="1">
                <a:latin typeface="Arial" pitchFamily="34" charset="0"/>
                <a:cs typeface="Arial" pitchFamily="34" charset="0"/>
              </a:rPr>
              <a:t>Fisch</a:t>
            </a:r>
            <a:r>
              <a:rPr lang="hu-HU" sz="2400" dirty="0">
                <a:latin typeface="Arial" pitchFamily="34" charset="0"/>
                <a:cs typeface="Arial" pitchFamily="34" charset="0"/>
              </a:rPr>
              <a:t>: </a:t>
            </a:r>
            <a:r>
              <a:rPr lang="hu-HU" sz="2400" dirty="0" err="1">
                <a:latin typeface="Arial" pitchFamily="34" charset="0"/>
                <a:cs typeface="Arial" pitchFamily="34" charset="0"/>
              </a:rPr>
              <a:t>Fischschuppenartige</a:t>
            </a:r>
            <a:r>
              <a:rPr lang="hu-HU" sz="2400" dirty="0">
                <a:latin typeface="Arial" pitchFamily="34" charset="0"/>
                <a:cs typeface="Arial" pitchFamily="34" charset="0"/>
              </a:rPr>
              <a:t> </a:t>
            </a:r>
            <a:r>
              <a:rPr lang="hu-HU" sz="2400" dirty="0" err="1">
                <a:latin typeface="Arial" pitchFamily="34" charset="0"/>
                <a:cs typeface="Arial" pitchFamily="34" charset="0"/>
              </a:rPr>
              <a:t>Haut</a:t>
            </a:r>
            <a:endParaRPr lang="hu-HU" sz="2400" dirty="0">
              <a:latin typeface="Arial" pitchFamily="34" charset="0"/>
              <a:cs typeface="Arial" pitchFamily="34" charset="0"/>
            </a:endParaRPr>
          </a:p>
          <a:p>
            <a:r>
              <a:rPr lang="hu-HU" sz="2400" dirty="0" err="1">
                <a:latin typeface="Arial" pitchFamily="34" charset="0"/>
                <a:cs typeface="Arial" pitchFamily="34" charset="0"/>
              </a:rPr>
              <a:t>Verhornungsproblemen</a:t>
            </a:r>
            <a:r>
              <a:rPr lang="hu-HU" sz="2400" dirty="0">
                <a:latin typeface="Arial" pitchFamily="34" charset="0"/>
                <a:cs typeface="Arial" pitchFamily="34" charset="0"/>
              </a:rPr>
              <a:t>: </a:t>
            </a:r>
            <a:r>
              <a:rPr lang="hu-HU" sz="2400" dirty="0" err="1">
                <a:latin typeface="Arial" pitchFamily="34" charset="0"/>
                <a:cs typeface="Arial" pitchFamily="34" charset="0"/>
              </a:rPr>
              <a:t>deswegen</a:t>
            </a:r>
            <a:r>
              <a:rPr lang="hu-HU" sz="2400" dirty="0">
                <a:latin typeface="Arial" pitchFamily="34" charset="0"/>
                <a:cs typeface="Arial" pitchFamily="34" charset="0"/>
              </a:rPr>
              <a:t> </a:t>
            </a:r>
            <a:r>
              <a:rPr lang="hu-HU" sz="2400" dirty="0" err="1">
                <a:latin typeface="Arial" pitchFamily="34" charset="0"/>
                <a:cs typeface="Arial" pitchFamily="34" charset="0"/>
              </a:rPr>
              <a:t>ist</a:t>
            </a:r>
            <a:r>
              <a:rPr lang="hu-HU" sz="2400" dirty="0">
                <a:latin typeface="Arial" pitchFamily="34" charset="0"/>
                <a:cs typeface="Arial" pitchFamily="34" charset="0"/>
              </a:rPr>
              <a:t> </a:t>
            </a:r>
            <a:r>
              <a:rPr lang="hu-HU" sz="2400" dirty="0" err="1">
                <a:latin typeface="Arial" pitchFamily="34" charset="0"/>
                <a:cs typeface="Arial" pitchFamily="34" charset="0"/>
              </a:rPr>
              <a:t>eine</a:t>
            </a:r>
            <a:r>
              <a:rPr lang="hu-HU" sz="2400" dirty="0">
                <a:latin typeface="Arial" pitchFamily="34" charset="0"/>
                <a:cs typeface="Arial" pitchFamily="34" charset="0"/>
              </a:rPr>
              <a:t> </a:t>
            </a:r>
            <a:r>
              <a:rPr lang="hu-HU" sz="2400" dirty="0" err="1">
                <a:latin typeface="Arial" pitchFamily="34" charset="0"/>
                <a:cs typeface="Arial" pitchFamily="34" charset="0"/>
              </a:rPr>
              <a:t>kompensatorische</a:t>
            </a:r>
            <a:r>
              <a:rPr lang="hu-HU" sz="2400" dirty="0">
                <a:latin typeface="Arial" pitchFamily="34" charset="0"/>
                <a:cs typeface="Arial" pitchFamily="34" charset="0"/>
              </a:rPr>
              <a:t> </a:t>
            </a:r>
            <a:r>
              <a:rPr lang="hu-HU" sz="2400" dirty="0" err="1">
                <a:latin typeface="Arial" pitchFamily="34" charset="0"/>
                <a:cs typeface="Arial" pitchFamily="34" charset="0"/>
              </a:rPr>
              <a:t>Hyperkeratose</a:t>
            </a:r>
            <a:endParaRPr lang="hu-HU" sz="2400" dirty="0">
              <a:latin typeface="Arial" pitchFamily="34" charset="0"/>
              <a:cs typeface="Arial" pitchFamily="34" charset="0"/>
            </a:endParaRPr>
          </a:p>
          <a:p>
            <a:r>
              <a:rPr lang="hu-HU" sz="2400" dirty="0" err="1">
                <a:latin typeface="Arial" pitchFamily="34" charset="0"/>
                <a:cs typeface="Arial" pitchFamily="34" charset="0"/>
              </a:rPr>
              <a:t>Angeborene</a:t>
            </a:r>
            <a:r>
              <a:rPr lang="hu-HU" sz="2400" dirty="0">
                <a:latin typeface="Arial" pitchFamily="34" charset="0"/>
                <a:cs typeface="Arial" pitchFamily="34" charset="0"/>
              </a:rPr>
              <a:t> </a:t>
            </a:r>
            <a:r>
              <a:rPr lang="hu-HU" sz="2400" dirty="0" err="1">
                <a:latin typeface="Arial" pitchFamily="34" charset="0"/>
                <a:cs typeface="Arial" pitchFamily="34" charset="0"/>
              </a:rPr>
              <a:t>Formen</a:t>
            </a:r>
            <a:r>
              <a:rPr lang="hu-HU" sz="2400" dirty="0">
                <a:latin typeface="Arial" pitchFamily="34" charset="0"/>
                <a:cs typeface="Arial" pitchFamily="34" charset="0"/>
              </a:rPr>
              <a:t> </a:t>
            </a:r>
            <a:r>
              <a:rPr lang="hu-HU" sz="2400" dirty="0" err="1">
                <a:latin typeface="Arial" pitchFamily="34" charset="0"/>
                <a:cs typeface="Arial" pitchFamily="34" charset="0"/>
              </a:rPr>
              <a:t>entstehen</a:t>
            </a:r>
            <a:r>
              <a:rPr lang="hu-HU" sz="2400" dirty="0">
                <a:latin typeface="Arial" pitchFamily="34" charset="0"/>
                <a:cs typeface="Arial" pitchFamily="34" charset="0"/>
              </a:rPr>
              <a:t> </a:t>
            </a:r>
            <a:r>
              <a:rPr lang="hu-HU" sz="2400" dirty="0" err="1">
                <a:latin typeface="Arial" pitchFamily="34" charset="0"/>
                <a:cs typeface="Arial" pitchFamily="34" charset="0"/>
              </a:rPr>
              <a:t>durch</a:t>
            </a:r>
            <a:r>
              <a:rPr lang="hu-HU" sz="2400" dirty="0">
                <a:latin typeface="Arial" pitchFamily="34" charset="0"/>
                <a:cs typeface="Arial" pitchFamily="34" charset="0"/>
              </a:rPr>
              <a:t> </a:t>
            </a:r>
            <a:r>
              <a:rPr lang="hu-HU" sz="2400" dirty="0" err="1">
                <a:latin typeface="Arial" pitchFamily="34" charset="0"/>
                <a:cs typeface="Arial" pitchFamily="34" charset="0"/>
              </a:rPr>
              <a:t>Mutationen</a:t>
            </a:r>
            <a:r>
              <a:rPr lang="hu-HU" sz="2400" dirty="0">
                <a:latin typeface="Arial" pitchFamily="34" charset="0"/>
                <a:cs typeface="Arial" pitchFamily="34" charset="0"/>
              </a:rPr>
              <a:t> in den </a:t>
            </a:r>
            <a:r>
              <a:rPr lang="hu-HU" sz="2400" dirty="0" err="1">
                <a:latin typeface="Arial" pitchFamily="34" charset="0"/>
                <a:cs typeface="Arial" pitchFamily="34" charset="0"/>
              </a:rPr>
              <a:t>Genen</a:t>
            </a:r>
            <a:r>
              <a:rPr lang="hu-HU" sz="2400" dirty="0">
                <a:latin typeface="Arial" pitchFamily="34" charset="0"/>
                <a:cs typeface="Arial" pitchFamily="34" charset="0"/>
              </a:rPr>
              <a:t>:</a:t>
            </a:r>
          </a:p>
          <a:p>
            <a:r>
              <a:rPr lang="hu-HU" sz="2400" dirty="0">
                <a:latin typeface="Arial" pitchFamily="34" charset="0"/>
                <a:cs typeface="Arial" pitchFamily="34" charset="0"/>
              </a:rPr>
              <a:t>STS (</a:t>
            </a:r>
            <a:r>
              <a:rPr lang="hu-HU" sz="2400" dirty="0" err="1">
                <a:latin typeface="Arial" pitchFamily="34" charset="0"/>
                <a:cs typeface="Arial" pitchFamily="34" charset="0"/>
              </a:rPr>
              <a:t>Steroid</a:t>
            </a:r>
            <a:r>
              <a:rPr lang="hu-HU" sz="2400" dirty="0">
                <a:latin typeface="Arial" pitchFamily="34" charset="0"/>
                <a:cs typeface="Arial" pitchFamily="34" charset="0"/>
              </a:rPr>
              <a:t> </a:t>
            </a:r>
            <a:r>
              <a:rPr lang="hu-HU" sz="2400" dirty="0" err="1">
                <a:latin typeface="Arial" pitchFamily="34" charset="0"/>
                <a:cs typeface="Arial" pitchFamily="34" charset="0"/>
              </a:rPr>
              <a:t>Sulphatase</a:t>
            </a:r>
            <a:r>
              <a:rPr lang="hu-HU" sz="2400" dirty="0">
                <a:latin typeface="Arial" pitchFamily="34" charset="0"/>
                <a:cs typeface="Arial" pitchFamily="34" charset="0"/>
              </a:rPr>
              <a:t>): </a:t>
            </a:r>
            <a:r>
              <a:rPr lang="hu-HU" sz="2400" dirty="0" err="1">
                <a:latin typeface="Arial" pitchFamily="34" charset="0"/>
                <a:cs typeface="Arial" pitchFamily="34" charset="0"/>
              </a:rPr>
              <a:t>Cholesterin</a:t>
            </a:r>
            <a:r>
              <a:rPr lang="hu-HU" sz="2400" dirty="0">
                <a:latin typeface="Arial" pitchFamily="34" charset="0"/>
                <a:cs typeface="Arial" pitchFamily="34" charset="0"/>
              </a:rPr>
              <a:t> </a:t>
            </a:r>
            <a:r>
              <a:rPr lang="hu-HU" sz="2400" dirty="0" err="1">
                <a:latin typeface="Arial" pitchFamily="34" charset="0"/>
                <a:cs typeface="Arial" pitchFamily="34" charset="0"/>
              </a:rPr>
              <a:t>desuplhurierung</a:t>
            </a:r>
            <a:r>
              <a:rPr lang="hu-HU" sz="2400" dirty="0">
                <a:latin typeface="Arial" pitchFamily="34" charset="0"/>
                <a:cs typeface="Arial" pitchFamily="34" charset="0"/>
              </a:rPr>
              <a:t>, </a:t>
            </a:r>
            <a:r>
              <a:rPr lang="hu-HU" sz="2400" dirty="0" err="1">
                <a:latin typeface="Arial" pitchFamily="34" charset="0"/>
                <a:cs typeface="Arial" pitchFamily="34" charset="0"/>
              </a:rPr>
              <a:t>Str</a:t>
            </a:r>
            <a:r>
              <a:rPr lang="hu-HU" sz="2400" dirty="0">
                <a:latin typeface="Arial" pitchFamily="34" charset="0"/>
                <a:cs typeface="Arial" pitchFamily="34" charset="0"/>
              </a:rPr>
              <a:t>. </a:t>
            </a:r>
            <a:r>
              <a:rPr lang="hu-HU" sz="2400" dirty="0" err="1">
                <a:latin typeface="Arial" pitchFamily="34" charset="0"/>
                <a:cs typeface="Arial" pitchFamily="34" charset="0"/>
              </a:rPr>
              <a:t>corneum</a:t>
            </a:r>
            <a:r>
              <a:rPr lang="hu-HU" sz="2400" dirty="0">
                <a:latin typeface="Arial" pitchFamily="34" charset="0"/>
                <a:cs typeface="Arial" pitchFamily="34" charset="0"/>
              </a:rPr>
              <a:t>, </a:t>
            </a:r>
            <a:r>
              <a:rPr lang="hu-HU" sz="2400" dirty="0" err="1">
                <a:latin typeface="Arial" pitchFamily="34" charset="0"/>
                <a:cs typeface="Arial" pitchFamily="34" charset="0"/>
              </a:rPr>
              <a:t>Lamellenkörper</a:t>
            </a:r>
            <a:endParaRPr lang="hu-HU" sz="2400" dirty="0">
              <a:latin typeface="Arial" pitchFamily="34" charset="0"/>
              <a:cs typeface="Arial" pitchFamily="34" charset="0"/>
            </a:endParaRPr>
          </a:p>
          <a:p>
            <a:r>
              <a:rPr lang="hu-HU" sz="2400" dirty="0">
                <a:latin typeface="Arial" pitchFamily="34" charset="0"/>
                <a:cs typeface="Arial" pitchFamily="34" charset="0"/>
              </a:rPr>
              <a:t>FLG (</a:t>
            </a:r>
            <a:r>
              <a:rPr lang="hu-HU" sz="2400" dirty="0" err="1">
                <a:latin typeface="Arial" pitchFamily="34" charset="0"/>
                <a:cs typeface="Arial" pitchFamily="34" charset="0"/>
              </a:rPr>
              <a:t>Filaggrin</a:t>
            </a:r>
            <a:r>
              <a:rPr lang="hu-HU" sz="2400" dirty="0">
                <a:latin typeface="Arial" pitchFamily="34" charset="0"/>
                <a:cs typeface="Arial" pitchFamily="34" charset="0"/>
              </a:rPr>
              <a:t>)</a:t>
            </a:r>
          </a:p>
          <a:p>
            <a:r>
              <a:rPr lang="hu-HU" sz="2400" dirty="0">
                <a:latin typeface="Arial" pitchFamily="34" charset="0"/>
                <a:cs typeface="Arial" pitchFamily="34" charset="0"/>
              </a:rPr>
              <a:t>TGM1: Transglutaminase-1 </a:t>
            </a:r>
            <a:r>
              <a:rPr lang="hu-HU" sz="2400" dirty="0" err="1">
                <a:latin typeface="Arial" pitchFamily="34" charset="0"/>
                <a:cs typeface="Arial" pitchFamily="34" charset="0"/>
              </a:rPr>
              <a:t>Hornschuppen</a:t>
            </a:r>
            <a:endParaRPr lang="hu-HU" sz="2400" dirty="0">
              <a:latin typeface="Arial" pitchFamily="34" charset="0"/>
              <a:cs typeface="Arial" pitchFamily="34" charset="0"/>
            </a:endParaRPr>
          </a:p>
          <a:p>
            <a:r>
              <a:rPr lang="hu-HU" sz="2400" dirty="0">
                <a:latin typeface="Arial" pitchFamily="34" charset="0"/>
                <a:cs typeface="Arial" pitchFamily="34" charset="0"/>
              </a:rPr>
              <a:t>ABCA12: </a:t>
            </a:r>
            <a:r>
              <a:rPr lang="hu-HU" sz="2400" dirty="0" err="1">
                <a:latin typeface="Arial" pitchFamily="34" charset="0"/>
                <a:cs typeface="Arial" pitchFamily="34" charset="0"/>
              </a:rPr>
              <a:t>Lipidtransport</a:t>
            </a:r>
            <a:r>
              <a:rPr lang="hu-HU" sz="2400" dirty="0">
                <a:latin typeface="Arial" pitchFamily="34" charset="0"/>
                <a:cs typeface="Arial" pitchFamily="34" charset="0"/>
              </a:rPr>
              <a:t>; </a:t>
            </a:r>
            <a:r>
              <a:rPr lang="hu-HU" sz="2400" dirty="0" err="1">
                <a:latin typeface="Arial" pitchFamily="34" charset="0"/>
                <a:cs typeface="Arial" pitchFamily="34" charset="0"/>
              </a:rPr>
              <a:t>Harlequin-Ichthyosis</a:t>
            </a:r>
            <a:endParaRPr lang="de-DE" sz="2400" dirty="0">
              <a:latin typeface="Arial" pitchFamily="34" charset="0"/>
              <a:cs typeface="Arial"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descr="RXL Ichthyosis 2"/>
          <p:cNvPicPr>
            <a:picLocks noChangeAspect="1" noChangeArrowheads="1"/>
          </p:cNvPicPr>
          <p:nvPr/>
        </p:nvPicPr>
        <p:blipFill>
          <a:blip r:embed="rId3" cstate="print"/>
          <a:srcRect/>
          <a:stretch>
            <a:fillRect/>
          </a:stretch>
        </p:blipFill>
        <p:spPr bwMode="auto">
          <a:xfrm>
            <a:off x="468313" y="3141663"/>
            <a:ext cx="3606800" cy="3416300"/>
          </a:xfrm>
          <a:prstGeom prst="rect">
            <a:avLst/>
          </a:prstGeom>
          <a:noFill/>
          <a:ln w="9525">
            <a:noFill/>
            <a:miter lim="800000"/>
            <a:headEnd/>
            <a:tailEnd/>
          </a:ln>
        </p:spPr>
      </p:pic>
      <p:pic>
        <p:nvPicPr>
          <p:cNvPr id="106498" name="Picture 5" descr="RXL Ichthyosis"/>
          <p:cNvPicPr>
            <a:picLocks noChangeAspect="1" noChangeArrowheads="1"/>
          </p:cNvPicPr>
          <p:nvPr/>
        </p:nvPicPr>
        <p:blipFill>
          <a:blip r:embed="rId4" cstate="print"/>
          <a:srcRect/>
          <a:stretch>
            <a:fillRect/>
          </a:stretch>
        </p:blipFill>
        <p:spPr bwMode="auto">
          <a:xfrm>
            <a:off x="4500563" y="260350"/>
            <a:ext cx="4191000" cy="6400800"/>
          </a:xfrm>
          <a:prstGeom prst="rect">
            <a:avLst/>
          </a:prstGeom>
          <a:noFill/>
          <a:ln w="9525">
            <a:noFill/>
            <a:miter lim="800000"/>
            <a:headEnd/>
            <a:tailEnd/>
          </a:ln>
        </p:spPr>
      </p:pic>
      <p:sp>
        <p:nvSpPr>
          <p:cNvPr id="106499" name="Text Box 6"/>
          <p:cNvSpPr txBox="1">
            <a:spLocks noChangeArrowheads="1"/>
          </p:cNvSpPr>
          <p:nvPr/>
        </p:nvSpPr>
        <p:spPr bwMode="auto">
          <a:xfrm>
            <a:off x="611188" y="549275"/>
            <a:ext cx="2952750" cy="1384995"/>
          </a:xfrm>
          <a:prstGeom prst="rect">
            <a:avLst/>
          </a:prstGeom>
          <a:noFill/>
          <a:ln w="9525">
            <a:noFill/>
            <a:miter lim="800000"/>
            <a:headEnd/>
            <a:tailEnd/>
          </a:ln>
        </p:spPr>
        <p:txBody>
          <a:bodyPr>
            <a:spAutoFit/>
          </a:bodyPr>
          <a:lstStyle/>
          <a:p>
            <a:pPr eaLnBrk="0" hangingPunct="0">
              <a:spcBef>
                <a:spcPct val="50000"/>
              </a:spcBef>
            </a:pPr>
            <a:r>
              <a:rPr lang="hu-HU" dirty="0" err="1"/>
              <a:t>recessive</a:t>
            </a:r>
            <a:r>
              <a:rPr lang="hu-HU" dirty="0"/>
              <a:t> </a:t>
            </a:r>
            <a:r>
              <a:rPr lang="hu-HU" dirty="0" err="1"/>
              <a:t>X-linked</a:t>
            </a:r>
            <a:r>
              <a:rPr lang="hu-HU" dirty="0"/>
              <a:t> </a:t>
            </a:r>
            <a:r>
              <a:rPr lang="hu-HU" dirty="0" err="1"/>
              <a:t>Ichthyosis</a:t>
            </a:r>
            <a:r>
              <a:rPr lang="hu-HU" dirty="0"/>
              <a:t> (RXLI);</a:t>
            </a:r>
          </a:p>
          <a:p>
            <a:pPr eaLnBrk="0" hangingPunct="0">
              <a:spcBef>
                <a:spcPct val="50000"/>
              </a:spcBef>
            </a:pPr>
            <a:r>
              <a:rPr lang="hu-HU" dirty="0" err="1"/>
              <a:t>STS-Genmutation</a:t>
            </a:r>
            <a:endParaRPr lang="hu-HU"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idx="4294967295"/>
          </p:nvPr>
        </p:nvSpPr>
        <p:spPr>
          <a:xfrm>
            <a:off x="4427984" y="908720"/>
            <a:ext cx="4534272" cy="1143000"/>
          </a:xfrm>
        </p:spPr>
        <p:txBody>
          <a:bodyPr/>
          <a:lstStyle/>
          <a:p>
            <a:r>
              <a:rPr lang="en-US" sz="2400" b="1" dirty="0"/>
              <a:t> Lamellar </a:t>
            </a:r>
            <a:r>
              <a:rPr lang="en-US" sz="2400" b="1" dirty="0" err="1"/>
              <a:t>ichthyosis</a:t>
            </a:r>
            <a:r>
              <a:rPr lang="hu-HU" sz="2400" b="1" dirty="0"/>
              <a:t>:</a:t>
            </a:r>
            <a:br>
              <a:rPr lang="hu-HU" sz="2400" b="1" dirty="0"/>
            </a:br>
            <a:r>
              <a:rPr lang="hu-HU" sz="2400" b="1" dirty="0"/>
              <a:t>TGM-1, Cyp4F22, </a:t>
            </a:r>
            <a:r>
              <a:rPr lang="hu-HU" sz="2400" b="1" dirty="0" err="1"/>
              <a:t>andere</a:t>
            </a:r>
            <a:r>
              <a:rPr lang="hu-HU" sz="2400" b="1" dirty="0"/>
              <a:t> </a:t>
            </a:r>
            <a:r>
              <a:rPr lang="hu-HU" sz="2400" b="1" dirty="0" err="1"/>
              <a:t>Gene</a:t>
            </a:r>
            <a:endParaRPr lang="en-US" sz="2400" b="1" dirty="0"/>
          </a:p>
        </p:txBody>
      </p:sp>
      <p:pic>
        <p:nvPicPr>
          <p:cNvPr id="108546" name="Picture 3" descr="tempImage"/>
          <p:cNvPicPr>
            <a:picLocks noChangeAspect="1" noChangeArrowheads="1"/>
          </p:cNvPicPr>
          <p:nvPr/>
        </p:nvPicPr>
        <p:blipFill>
          <a:blip r:embed="rId3" cstate="print"/>
          <a:srcRect/>
          <a:stretch>
            <a:fillRect/>
          </a:stretch>
        </p:blipFill>
        <p:spPr bwMode="auto">
          <a:xfrm>
            <a:off x="323528" y="332656"/>
            <a:ext cx="4248472" cy="630701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r>
              <a:rPr lang="hu-HU" sz="3600">
                <a:latin typeface="Arial" charset="0"/>
              </a:rPr>
              <a:t>Spezifische Strukturen in Hornschuppen II.</a:t>
            </a:r>
          </a:p>
        </p:txBody>
      </p:sp>
      <p:sp>
        <p:nvSpPr>
          <p:cNvPr id="18434" name="Rectangle 3"/>
          <p:cNvSpPr>
            <a:spLocks noGrp="1" noChangeArrowheads="1"/>
          </p:cNvSpPr>
          <p:nvPr>
            <p:ph type="body" idx="1"/>
          </p:nvPr>
        </p:nvSpPr>
        <p:spPr/>
        <p:txBody>
          <a:bodyPr/>
          <a:lstStyle/>
          <a:p>
            <a:r>
              <a:rPr lang="hu-HU" sz="2400">
                <a:latin typeface="Arial" charset="0"/>
              </a:rPr>
              <a:t>Aussenseite der Zellmembran: kovalent-gebundene Lipide (sehr lange </a:t>
            </a:r>
            <a:r>
              <a:rPr lang="hu-HU" sz="2400">
                <a:latin typeface="Symbol" pitchFamily="18" charset="2"/>
                <a:sym typeface="Symbol" pitchFamily="18" charset="2"/>
              </a:rPr>
              <a:t></a:t>
            </a:r>
            <a:r>
              <a:rPr lang="hu-HU" sz="2400">
                <a:latin typeface="Arial" charset="0"/>
              </a:rPr>
              <a:t>-Hydroxyceramide): </a:t>
            </a:r>
            <a:r>
              <a:rPr lang="hu-HU" sz="2400" b="1">
                <a:latin typeface="Arial" charset="0"/>
              </a:rPr>
              <a:t>lipid envelop</a:t>
            </a:r>
          </a:p>
          <a:p>
            <a:r>
              <a:rPr lang="hu-HU" sz="2400">
                <a:latin typeface="Arial" charset="0"/>
              </a:rPr>
              <a:t>Zwischen der Hornschuppen: lipid domain aus exozitirte Lamellenkörper (Liposomenartig angeordnet)</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5" descr="Harlequin_-_Paul_C%C3%A9zanne"/>
          <p:cNvPicPr>
            <a:picLocks noChangeAspect="1" noChangeArrowheads="1"/>
          </p:cNvPicPr>
          <p:nvPr/>
        </p:nvPicPr>
        <p:blipFill>
          <a:blip r:embed="rId2" cstate="print"/>
          <a:srcRect/>
          <a:stretch>
            <a:fillRect/>
          </a:stretch>
        </p:blipFill>
        <p:spPr bwMode="auto">
          <a:xfrm>
            <a:off x="827088" y="1196975"/>
            <a:ext cx="2695575" cy="4343400"/>
          </a:xfrm>
          <a:prstGeom prst="rect">
            <a:avLst/>
          </a:prstGeom>
          <a:noFill/>
          <a:ln w="9525">
            <a:noFill/>
            <a:miter lim="800000"/>
            <a:headEnd/>
            <a:tailEnd/>
          </a:ln>
        </p:spPr>
      </p:pic>
      <p:sp>
        <p:nvSpPr>
          <p:cNvPr id="102402" name="Text Box 7"/>
          <p:cNvSpPr txBox="1">
            <a:spLocks noChangeArrowheads="1"/>
          </p:cNvSpPr>
          <p:nvPr/>
        </p:nvSpPr>
        <p:spPr bwMode="auto">
          <a:xfrm>
            <a:off x="4500563" y="2997200"/>
            <a:ext cx="3600450" cy="1015663"/>
          </a:xfrm>
          <a:prstGeom prst="rect">
            <a:avLst/>
          </a:prstGeom>
          <a:noFill/>
          <a:ln w="9525">
            <a:noFill/>
            <a:miter lim="800000"/>
            <a:headEnd/>
            <a:tailEnd/>
          </a:ln>
        </p:spPr>
        <p:txBody>
          <a:bodyPr>
            <a:spAutoFit/>
          </a:bodyPr>
          <a:lstStyle/>
          <a:p>
            <a:pPr eaLnBrk="0" hangingPunct="0">
              <a:spcBef>
                <a:spcPct val="50000"/>
              </a:spcBef>
            </a:pPr>
            <a:r>
              <a:rPr lang="hu-HU" dirty="0" err="1"/>
              <a:t>Harlequin</a:t>
            </a:r>
            <a:r>
              <a:rPr lang="hu-HU" dirty="0"/>
              <a:t> </a:t>
            </a:r>
            <a:r>
              <a:rPr lang="hu-HU" dirty="0" err="1"/>
              <a:t>Neugeborenes</a:t>
            </a:r>
            <a:r>
              <a:rPr lang="hu-HU" dirty="0"/>
              <a:t>:</a:t>
            </a:r>
          </a:p>
          <a:p>
            <a:pPr eaLnBrk="0" hangingPunct="0">
              <a:spcBef>
                <a:spcPct val="50000"/>
              </a:spcBef>
            </a:pPr>
            <a:r>
              <a:rPr lang="hu-HU" dirty="0"/>
              <a:t>ABCA12 </a:t>
            </a:r>
            <a:r>
              <a:rPr lang="hu-HU" dirty="0" err="1"/>
              <a:t>Mutation</a:t>
            </a:r>
            <a:endParaRPr lang="hu-HU"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1" name="Picture 6" descr="Harlequinbaby"/>
          <p:cNvPicPr>
            <a:picLocks noChangeAspect="1" noChangeArrowheads="1"/>
          </p:cNvPicPr>
          <p:nvPr/>
        </p:nvPicPr>
        <p:blipFill>
          <a:blip r:embed="rId4" cstate="print"/>
          <a:srcRect/>
          <a:stretch>
            <a:fillRect/>
          </a:stretch>
        </p:blipFill>
        <p:spPr bwMode="auto">
          <a:xfrm>
            <a:off x="2700338" y="1916113"/>
            <a:ext cx="6242050" cy="4681537"/>
          </a:xfrm>
          <a:prstGeom prst="rect">
            <a:avLst/>
          </a:prstGeom>
          <a:noFill/>
          <a:ln w="9525">
            <a:noFill/>
            <a:miter lim="800000"/>
            <a:headEnd/>
            <a:tailEnd/>
          </a:ln>
        </p:spPr>
      </p:pic>
      <p:pic>
        <p:nvPicPr>
          <p:cNvPr id="38922" name="Picture 5" descr="harlequin-fig2"/>
          <p:cNvPicPr>
            <a:picLocks noChangeAspect="1" noChangeArrowheads="1"/>
          </p:cNvPicPr>
          <p:nvPr/>
        </p:nvPicPr>
        <p:blipFill>
          <a:blip r:embed="rId5" cstate="print"/>
          <a:srcRect/>
          <a:stretch>
            <a:fillRect/>
          </a:stretch>
        </p:blipFill>
        <p:spPr bwMode="auto">
          <a:xfrm>
            <a:off x="323850" y="260350"/>
            <a:ext cx="4162425" cy="2762250"/>
          </a:xfrm>
          <a:prstGeom prst="rect">
            <a:avLst/>
          </a:prstGeom>
          <a:noFill/>
          <a:ln w="9525">
            <a:noFill/>
            <a:miter lim="800000"/>
            <a:headEnd/>
            <a:tailEnd/>
          </a:ln>
        </p:spPr>
      </p:pic>
      <p:sp>
        <p:nvSpPr>
          <p:cNvPr id="38923" name="Text Box 7"/>
          <p:cNvSpPr txBox="1">
            <a:spLocks noChangeArrowheads="1"/>
          </p:cNvSpPr>
          <p:nvPr/>
        </p:nvSpPr>
        <p:spPr bwMode="auto">
          <a:xfrm>
            <a:off x="5003800" y="188913"/>
            <a:ext cx="3600450" cy="1749425"/>
          </a:xfrm>
          <a:prstGeom prst="rect">
            <a:avLst/>
          </a:prstGeom>
          <a:noFill/>
          <a:ln w="9525">
            <a:noFill/>
            <a:miter lim="800000"/>
            <a:headEnd/>
            <a:tailEnd/>
          </a:ln>
        </p:spPr>
        <p:txBody>
          <a:bodyPr>
            <a:spAutoFit/>
          </a:bodyPr>
          <a:lstStyle/>
          <a:p>
            <a:pPr eaLnBrk="0" hangingPunct="0">
              <a:spcBef>
                <a:spcPct val="50000"/>
              </a:spcBef>
            </a:pPr>
            <a:r>
              <a:rPr lang="hu-HU">
                <a:latin typeface="Arial" charset="0"/>
              </a:rPr>
              <a:t>Harlequin Neugeborenes</a:t>
            </a:r>
          </a:p>
          <a:p>
            <a:pPr eaLnBrk="0" hangingPunct="0">
              <a:spcBef>
                <a:spcPct val="50000"/>
              </a:spcBef>
            </a:pPr>
            <a:r>
              <a:rPr lang="hu-HU" sz="1400">
                <a:latin typeface="Arial" charset="0"/>
              </a:rPr>
              <a:t>Sie können einige Tage/Wochen  leben (maximal war früher 2,5 Jahre; jetzt mehr als 30 Jahre) </a:t>
            </a:r>
          </a:p>
          <a:p>
            <a:pPr eaLnBrk="0" hangingPunct="0">
              <a:spcBef>
                <a:spcPct val="50000"/>
              </a:spcBef>
            </a:pPr>
            <a:r>
              <a:rPr lang="hu-HU">
                <a:latin typeface="Arial" charset="0"/>
              </a:rPr>
              <a:t>ABCA12 Mutation</a:t>
            </a:r>
          </a:p>
        </p:txBody>
      </p:sp>
      <p:graphicFrame>
        <p:nvGraphicFramePr>
          <p:cNvPr id="38920" name="Object 8"/>
          <p:cNvGraphicFramePr>
            <a:graphicFrameLocks noChangeAspect="1"/>
          </p:cNvGraphicFramePr>
          <p:nvPr/>
        </p:nvGraphicFramePr>
        <p:xfrm>
          <a:off x="179388" y="2852738"/>
          <a:ext cx="2782887" cy="4005262"/>
        </p:xfrm>
        <a:graphic>
          <a:graphicData uri="http://schemas.openxmlformats.org/presentationml/2006/ole">
            <mc:AlternateContent xmlns:mc="http://schemas.openxmlformats.org/markup-compatibility/2006">
              <mc:Choice xmlns:v="urn:schemas-microsoft-com:vml" Requires="v">
                <p:oleObj spid="_x0000_s38938" name="Image" r:id="rId6" imgW="4596825" imgH="6615873" progId="Photoshop.Image.7">
                  <p:embed/>
                </p:oleObj>
              </mc:Choice>
              <mc:Fallback>
                <p:oleObj name="Image" r:id="rId6" imgW="4596825" imgH="6615873" progId="Photoshop.Image.7">
                  <p:embed/>
                  <p:pic>
                    <p:nvPicPr>
                      <p:cNvPr id="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2852738"/>
                        <a:ext cx="2782887" cy="400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4"/>
          <p:cNvSpPr>
            <a:spLocks noGrp="1" noChangeArrowheads="1"/>
          </p:cNvSpPr>
          <p:nvPr>
            <p:ph type="ctrTitle"/>
          </p:nvPr>
        </p:nvSpPr>
        <p:spPr/>
        <p:txBody>
          <a:bodyPr/>
          <a:lstStyle/>
          <a:p>
            <a:r>
              <a:rPr lang="hu-HU"/>
              <a:t>In das Epithel eingewanderte Zellen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p:cNvPicPr>
            <a:picLocks noChangeAspect="1" noChangeArrowheads="1"/>
          </p:cNvPicPr>
          <p:nvPr/>
        </p:nvPicPr>
        <p:blipFill>
          <a:blip r:embed="rId2" cstate="print"/>
          <a:srcRect/>
          <a:stretch>
            <a:fillRect/>
          </a:stretch>
        </p:blipFill>
        <p:spPr bwMode="auto">
          <a:xfrm>
            <a:off x="250825" y="188913"/>
            <a:ext cx="4759325" cy="3544887"/>
          </a:xfrm>
          <a:prstGeom prst="rect">
            <a:avLst/>
          </a:prstGeom>
          <a:noFill/>
          <a:ln w="9525">
            <a:noFill/>
            <a:miter lim="800000"/>
            <a:headEnd/>
            <a:tailEnd/>
          </a:ln>
        </p:spPr>
      </p:pic>
      <p:pic>
        <p:nvPicPr>
          <p:cNvPr id="112642" name="Picture 3"/>
          <p:cNvPicPr>
            <a:picLocks noChangeAspect="1" noChangeArrowheads="1"/>
          </p:cNvPicPr>
          <p:nvPr/>
        </p:nvPicPr>
        <p:blipFill>
          <a:blip r:embed="rId3" cstate="print"/>
          <a:srcRect/>
          <a:stretch>
            <a:fillRect/>
          </a:stretch>
        </p:blipFill>
        <p:spPr bwMode="auto">
          <a:xfrm>
            <a:off x="5076825" y="3789363"/>
            <a:ext cx="3911600" cy="2886075"/>
          </a:xfrm>
          <a:prstGeom prst="rect">
            <a:avLst/>
          </a:prstGeom>
          <a:noFill/>
          <a:ln w="9525">
            <a:noFill/>
            <a:miter lim="800000"/>
            <a:headEnd/>
            <a:tailEnd/>
          </a:ln>
        </p:spPr>
      </p:pic>
      <p:sp>
        <p:nvSpPr>
          <p:cNvPr id="112643" name="Text Box 4"/>
          <p:cNvSpPr txBox="1">
            <a:spLocks noChangeArrowheads="1"/>
          </p:cNvSpPr>
          <p:nvPr/>
        </p:nvSpPr>
        <p:spPr bwMode="auto">
          <a:xfrm>
            <a:off x="5364163" y="476250"/>
            <a:ext cx="3455987" cy="2016125"/>
          </a:xfrm>
          <a:prstGeom prst="rect">
            <a:avLst/>
          </a:prstGeom>
          <a:noFill/>
          <a:ln w="9525">
            <a:noFill/>
            <a:miter lim="800000"/>
            <a:headEnd/>
            <a:tailEnd/>
          </a:ln>
        </p:spPr>
        <p:txBody>
          <a:bodyPr>
            <a:spAutoFit/>
          </a:bodyPr>
          <a:lstStyle/>
          <a:p>
            <a:pPr>
              <a:spcBef>
                <a:spcPct val="50000"/>
              </a:spcBef>
            </a:pPr>
            <a:r>
              <a:rPr lang="hu-HU" sz="1800">
                <a:latin typeface="Arial" charset="0"/>
              </a:rPr>
              <a:t>Ausschwärmung der Neuralleiste Zellen:</a:t>
            </a:r>
          </a:p>
          <a:p>
            <a:pPr>
              <a:spcBef>
                <a:spcPct val="50000"/>
              </a:spcBef>
            </a:pPr>
            <a:r>
              <a:rPr lang="hu-HU" sz="1800" b="1">
                <a:solidFill>
                  <a:srgbClr val="A50021"/>
                </a:solidFill>
                <a:latin typeface="Arial" charset="0"/>
              </a:rPr>
              <a:t>dorsolateraler</a:t>
            </a:r>
            <a:r>
              <a:rPr lang="hu-HU" sz="1800">
                <a:latin typeface="Arial" charset="0"/>
              </a:rPr>
              <a:t> Weg (Melanozyten)</a:t>
            </a:r>
          </a:p>
          <a:p>
            <a:pPr>
              <a:spcBef>
                <a:spcPct val="50000"/>
              </a:spcBef>
            </a:pPr>
            <a:r>
              <a:rPr lang="hu-HU" sz="1800" b="1">
                <a:solidFill>
                  <a:srgbClr val="A50021"/>
                </a:solidFill>
                <a:latin typeface="Arial" charset="0"/>
              </a:rPr>
              <a:t>ventraler</a:t>
            </a:r>
            <a:r>
              <a:rPr lang="hu-HU" sz="1800">
                <a:latin typeface="Arial" charset="0"/>
              </a:rPr>
              <a:t> Weg: verschiedene Ganglien, Nebennierenmark</a:t>
            </a:r>
          </a:p>
        </p:txBody>
      </p:sp>
      <p:sp>
        <p:nvSpPr>
          <p:cNvPr id="112644" name="Text Box 5"/>
          <p:cNvSpPr txBox="1">
            <a:spLocks noChangeArrowheads="1"/>
          </p:cNvSpPr>
          <p:nvPr/>
        </p:nvSpPr>
        <p:spPr bwMode="auto">
          <a:xfrm>
            <a:off x="468313" y="3860800"/>
            <a:ext cx="4175125" cy="2976563"/>
          </a:xfrm>
          <a:prstGeom prst="rect">
            <a:avLst/>
          </a:prstGeom>
          <a:noFill/>
          <a:ln w="9525">
            <a:noFill/>
            <a:miter lim="800000"/>
            <a:headEnd/>
            <a:tailEnd/>
          </a:ln>
        </p:spPr>
        <p:txBody>
          <a:bodyPr>
            <a:spAutoFit/>
          </a:bodyPr>
          <a:lstStyle/>
          <a:p>
            <a:pPr>
              <a:spcBef>
                <a:spcPct val="50000"/>
              </a:spcBef>
            </a:pPr>
            <a:r>
              <a:rPr lang="hu-HU" sz="1800" b="1">
                <a:solidFill>
                  <a:srgbClr val="A50021"/>
                </a:solidFill>
                <a:latin typeface="Trebuchet MS" pitchFamily="34" charset="0"/>
              </a:rPr>
              <a:t>Kopf</a:t>
            </a:r>
            <a:r>
              <a:rPr lang="hu-HU" sz="1800">
                <a:latin typeface="Trebuchet MS" pitchFamily="34" charset="0"/>
              </a:rPr>
              <a:t> Neuralleiste: neben den oben erwähnten noch: Knochen (desmale Knochen der Schädeldecke, Knochen des Gesichtsschädels), Bindegewebe (Dermis, Subkutis, Sehnen), glatte Muskulatur, Dentin.</a:t>
            </a:r>
          </a:p>
          <a:p>
            <a:pPr>
              <a:spcBef>
                <a:spcPct val="50000"/>
              </a:spcBef>
            </a:pPr>
            <a:r>
              <a:rPr lang="hu-HU" sz="1800">
                <a:latin typeface="Trebuchet MS" pitchFamily="34" charset="0"/>
              </a:rPr>
              <a:t>(Ich habe auch die </a:t>
            </a:r>
            <a:r>
              <a:rPr lang="hu-HU" sz="1800" b="1">
                <a:solidFill>
                  <a:srgbClr val="A50021"/>
                </a:solidFill>
                <a:latin typeface="Trebuchet MS" pitchFamily="34" charset="0"/>
              </a:rPr>
              <a:t>quergestreifte Muskulatur</a:t>
            </a:r>
            <a:r>
              <a:rPr lang="hu-HU" sz="1800">
                <a:latin typeface="Trebuchet MS" pitchFamily="34" charset="0"/>
              </a:rPr>
              <a:t> (zB: Kaumuskeln) erwähnt: es ist ein </a:t>
            </a:r>
            <a:r>
              <a:rPr lang="hu-HU" sz="1800">
                <a:solidFill>
                  <a:srgbClr val="A50021"/>
                </a:solidFill>
                <a:latin typeface="Trebuchet MS" pitchFamily="34" charset="0"/>
              </a:rPr>
              <a:t>Fehler</a:t>
            </a:r>
            <a:r>
              <a:rPr lang="hu-HU" sz="1800">
                <a:latin typeface="Trebuchet MS" pitchFamily="34" charset="0"/>
              </a:rPr>
              <a:t>! Sorry dafür!)</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60" name="Object 4"/>
          <p:cNvGraphicFramePr>
            <a:graphicFrameLocks noChangeAspect="1"/>
          </p:cNvGraphicFramePr>
          <p:nvPr/>
        </p:nvGraphicFramePr>
        <p:xfrm>
          <a:off x="684213" y="476250"/>
          <a:ext cx="7720012" cy="4483100"/>
        </p:xfrm>
        <a:graphic>
          <a:graphicData uri="http://schemas.openxmlformats.org/presentationml/2006/ole">
            <mc:AlternateContent xmlns:mc="http://schemas.openxmlformats.org/markup-compatibility/2006">
              <mc:Choice xmlns:v="urn:schemas-microsoft-com:vml" Requires="v">
                <p:oleObj spid="_x0000_s45078" name="Image" r:id="rId4" imgW="7720635" imgH="4482540" progId="Photoshop.Image.7">
                  <p:embed/>
                </p:oleObj>
              </mc:Choice>
              <mc:Fallback>
                <p:oleObj name="Image" r:id="rId4" imgW="7720635" imgH="4482540" progId="Photoshop.Image.7">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476250"/>
                        <a:ext cx="7720012" cy="448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1" name="Text Box 5"/>
          <p:cNvSpPr txBox="1">
            <a:spLocks noChangeArrowheads="1"/>
          </p:cNvSpPr>
          <p:nvPr/>
        </p:nvSpPr>
        <p:spPr bwMode="auto">
          <a:xfrm>
            <a:off x="755650" y="5445125"/>
            <a:ext cx="7488238" cy="822325"/>
          </a:xfrm>
          <a:prstGeom prst="rect">
            <a:avLst/>
          </a:prstGeom>
          <a:noFill/>
          <a:ln w="9525">
            <a:noFill/>
            <a:miter lim="800000"/>
            <a:headEnd/>
            <a:tailEnd/>
          </a:ln>
        </p:spPr>
        <p:txBody>
          <a:bodyPr>
            <a:spAutoFit/>
          </a:bodyPr>
          <a:lstStyle/>
          <a:p>
            <a:pPr eaLnBrk="0" hangingPunct="0">
              <a:spcBef>
                <a:spcPct val="50000"/>
              </a:spcBef>
            </a:pPr>
            <a:r>
              <a:rPr lang="hu-HU" dirty="0"/>
              <a:t>Melanozyten </a:t>
            </a:r>
            <a:r>
              <a:rPr lang="hu-HU" dirty="0" err="1"/>
              <a:t>im</a:t>
            </a:r>
            <a:r>
              <a:rPr lang="hu-HU" dirty="0"/>
              <a:t> </a:t>
            </a:r>
            <a:r>
              <a:rPr lang="hu-HU" dirty="0" err="1"/>
              <a:t>menschlichen</a:t>
            </a:r>
            <a:r>
              <a:rPr lang="hu-HU" dirty="0"/>
              <a:t> </a:t>
            </a:r>
            <a:r>
              <a:rPr lang="hu-HU" dirty="0" err="1"/>
              <a:t>Epidermis</a:t>
            </a:r>
            <a:r>
              <a:rPr lang="hu-HU" dirty="0"/>
              <a:t> (Immunohistochemie)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4" descr="matoltsy 6"/>
          <p:cNvPicPr>
            <a:picLocks noChangeAspect="1" noChangeArrowheads="1"/>
          </p:cNvPicPr>
          <p:nvPr/>
        </p:nvPicPr>
        <p:blipFill>
          <a:blip r:embed="rId2" cstate="print"/>
          <a:srcRect/>
          <a:stretch>
            <a:fillRect/>
          </a:stretch>
        </p:blipFill>
        <p:spPr bwMode="auto">
          <a:xfrm>
            <a:off x="323850" y="333375"/>
            <a:ext cx="8280400" cy="627380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5940152" y="260648"/>
            <a:ext cx="2736304" cy="1938992"/>
          </a:xfrm>
          <a:prstGeom prst="rect">
            <a:avLst/>
          </a:prstGeom>
          <a:noFill/>
        </p:spPr>
        <p:txBody>
          <a:bodyPr wrap="square" rtlCol="0">
            <a:spAutoFit/>
          </a:bodyPr>
          <a:lstStyle/>
          <a:p>
            <a:r>
              <a:rPr lang="hu-HU" dirty="0" err="1"/>
              <a:t>Melanin</a:t>
            </a:r>
            <a:r>
              <a:rPr lang="hu-HU" dirty="0"/>
              <a:t> </a:t>
            </a:r>
            <a:r>
              <a:rPr lang="hu-HU" dirty="0" err="1"/>
              <a:t>Pigentstoffe</a:t>
            </a:r>
            <a:r>
              <a:rPr lang="hu-HU" dirty="0"/>
              <a:t> </a:t>
            </a:r>
            <a:r>
              <a:rPr lang="hu-HU" dirty="0" err="1"/>
              <a:t>entstehen</a:t>
            </a:r>
            <a:r>
              <a:rPr lang="hu-HU" dirty="0"/>
              <a:t> </a:t>
            </a:r>
            <a:r>
              <a:rPr lang="hu-HU" dirty="0" err="1"/>
              <a:t>aus</a:t>
            </a:r>
            <a:r>
              <a:rPr lang="hu-HU" dirty="0"/>
              <a:t> AS </a:t>
            </a:r>
            <a:r>
              <a:rPr lang="hu-HU" dirty="0" err="1"/>
              <a:t>Tyrosin</a:t>
            </a:r>
            <a:r>
              <a:rPr lang="hu-HU" dirty="0"/>
              <a:t> </a:t>
            </a:r>
            <a:r>
              <a:rPr lang="hu-HU" dirty="0" err="1"/>
              <a:t>durch</a:t>
            </a:r>
            <a:r>
              <a:rPr lang="hu-HU" dirty="0"/>
              <a:t>  </a:t>
            </a:r>
            <a:r>
              <a:rPr lang="hu-HU" dirty="0" err="1"/>
              <a:t>Tyrosinase</a:t>
            </a:r>
            <a:r>
              <a:rPr lang="hu-HU" dirty="0"/>
              <a:t> </a:t>
            </a:r>
            <a:r>
              <a:rPr lang="hu-HU" dirty="0" err="1"/>
              <a:t>Enzym</a:t>
            </a:r>
            <a:r>
              <a:rPr lang="hu-HU" dirty="0"/>
              <a:t>. </a:t>
            </a:r>
            <a:endParaRPr lang="de-DE" dirty="0"/>
          </a:p>
        </p:txBody>
      </p:sp>
      <p:pic>
        <p:nvPicPr>
          <p:cNvPr id="152578" name="Picture 2"/>
          <p:cNvPicPr>
            <a:picLocks noChangeAspect="1" noChangeArrowheads="1"/>
          </p:cNvPicPr>
          <p:nvPr/>
        </p:nvPicPr>
        <p:blipFill>
          <a:blip r:embed="rId2" cstate="print"/>
          <a:srcRect/>
          <a:stretch>
            <a:fillRect/>
          </a:stretch>
        </p:blipFill>
        <p:spPr bwMode="auto">
          <a:xfrm>
            <a:off x="0" y="0"/>
            <a:ext cx="5905500" cy="685800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1"/>
          <p:cNvPicPr>
            <a:picLocks noChangeAspect="1" noChangeArrowheads="1"/>
          </p:cNvPicPr>
          <p:nvPr/>
        </p:nvPicPr>
        <p:blipFill>
          <a:blip r:embed="rId2" cstate="print"/>
          <a:srcRect/>
          <a:stretch>
            <a:fillRect/>
          </a:stretch>
        </p:blipFill>
        <p:spPr bwMode="auto">
          <a:xfrm>
            <a:off x="395536" y="0"/>
            <a:ext cx="6067425" cy="6858000"/>
          </a:xfrm>
          <a:prstGeom prst="rect">
            <a:avLst/>
          </a:prstGeom>
          <a:noFill/>
          <a:ln w="9525">
            <a:noFill/>
            <a:miter lim="800000"/>
            <a:headEnd/>
            <a:tailEnd/>
          </a:ln>
        </p:spPr>
      </p:pic>
      <p:sp>
        <p:nvSpPr>
          <p:cNvPr id="4" name="Szövegdoboz 3"/>
          <p:cNvSpPr txBox="1"/>
          <p:nvPr/>
        </p:nvSpPr>
        <p:spPr>
          <a:xfrm>
            <a:off x="6372200" y="980728"/>
            <a:ext cx="2771800" cy="2246769"/>
          </a:xfrm>
          <a:prstGeom prst="rect">
            <a:avLst/>
          </a:prstGeom>
          <a:noFill/>
        </p:spPr>
        <p:txBody>
          <a:bodyPr wrap="square" rtlCol="0">
            <a:spAutoFit/>
          </a:bodyPr>
          <a:lstStyle/>
          <a:p>
            <a:r>
              <a:rPr lang="hu-HU" sz="2000" dirty="0" err="1">
                <a:latin typeface="Arial" pitchFamily="34" charset="0"/>
                <a:cs typeface="Arial" pitchFamily="34" charset="0"/>
              </a:rPr>
              <a:t>Melanosomen-Reifung</a:t>
            </a:r>
            <a:r>
              <a:rPr lang="hu-HU" sz="2000" dirty="0">
                <a:latin typeface="Arial" pitchFamily="34" charset="0"/>
                <a:cs typeface="Arial" pitchFamily="34" charset="0"/>
              </a:rPr>
              <a:t>: </a:t>
            </a:r>
            <a:r>
              <a:rPr lang="hu-HU" sz="2000" dirty="0" err="1">
                <a:latin typeface="Arial" pitchFamily="34" charset="0"/>
                <a:cs typeface="Arial" pitchFamily="34" charset="0"/>
              </a:rPr>
              <a:t>Stadien</a:t>
            </a:r>
            <a:r>
              <a:rPr lang="hu-HU" sz="2000" dirty="0">
                <a:latin typeface="Arial" pitchFamily="34" charset="0"/>
                <a:cs typeface="Arial" pitchFamily="34" charset="0"/>
              </a:rPr>
              <a:t> I-IV</a:t>
            </a:r>
          </a:p>
          <a:p>
            <a:endParaRPr lang="hu-HU" sz="2000" dirty="0">
              <a:latin typeface="Arial" pitchFamily="34" charset="0"/>
              <a:cs typeface="Arial" pitchFamily="34" charset="0"/>
            </a:endParaRPr>
          </a:p>
          <a:p>
            <a:r>
              <a:rPr lang="hu-HU" sz="2000" dirty="0" err="1">
                <a:latin typeface="Arial" pitchFamily="34" charset="0"/>
                <a:cs typeface="Arial" pitchFamily="34" charset="0"/>
              </a:rPr>
              <a:t>Durchmesser</a:t>
            </a:r>
            <a:r>
              <a:rPr lang="hu-HU" sz="2000" dirty="0">
                <a:latin typeface="Arial" pitchFamily="34" charset="0"/>
                <a:cs typeface="Arial" pitchFamily="34" charset="0"/>
              </a:rPr>
              <a:t>: </a:t>
            </a:r>
            <a:r>
              <a:rPr lang="hu-HU" sz="2000" dirty="0" err="1">
                <a:latin typeface="Arial" pitchFamily="34" charset="0"/>
                <a:cs typeface="Arial" pitchFamily="34" charset="0"/>
              </a:rPr>
              <a:t>bis</a:t>
            </a:r>
            <a:r>
              <a:rPr lang="hu-HU" sz="2000" dirty="0">
                <a:latin typeface="Arial" pitchFamily="34" charset="0"/>
                <a:cs typeface="Arial" pitchFamily="34" charset="0"/>
              </a:rPr>
              <a:t> 500 nm</a:t>
            </a:r>
          </a:p>
          <a:p>
            <a:r>
              <a:rPr lang="hu-HU" sz="2000" dirty="0">
                <a:latin typeface="Arial" pitchFamily="34" charset="0"/>
                <a:cs typeface="Arial" pitchFamily="34" charset="0"/>
              </a:rPr>
              <a:t>Membrangebundene </a:t>
            </a:r>
            <a:r>
              <a:rPr lang="hu-HU" sz="2000" dirty="0" err="1">
                <a:latin typeface="Arial" pitchFamily="34" charset="0"/>
                <a:cs typeface="Arial" pitchFamily="34" charset="0"/>
              </a:rPr>
              <a:t>Organelle</a:t>
            </a:r>
            <a:endParaRPr lang="de-DE" sz="2000" dirty="0">
              <a:latin typeface="Arial" pitchFamily="34" charset="0"/>
              <a:cs typeface="Arial"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9" name="Picture 3"/>
          <p:cNvPicPr>
            <a:picLocks noChangeAspect="1" noChangeArrowheads="1"/>
          </p:cNvPicPr>
          <p:nvPr/>
        </p:nvPicPr>
        <p:blipFill>
          <a:blip r:embed="rId3" cstate="print"/>
          <a:srcRect/>
          <a:stretch>
            <a:fillRect/>
          </a:stretch>
        </p:blipFill>
        <p:spPr bwMode="auto">
          <a:xfrm>
            <a:off x="38100" y="980728"/>
            <a:ext cx="9105900" cy="472440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4"/>
          <p:cNvPicPr>
            <a:picLocks noChangeAspect="1" noChangeArrowheads="1"/>
          </p:cNvPicPr>
          <p:nvPr/>
        </p:nvPicPr>
        <p:blipFill>
          <a:blip r:embed="rId2" cstate="print"/>
          <a:srcRect/>
          <a:stretch>
            <a:fillRect/>
          </a:stretch>
        </p:blipFill>
        <p:spPr bwMode="auto">
          <a:xfrm>
            <a:off x="1116013" y="765175"/>
            <a:ext cx="7110412" cy="3740150"/>
          </a:xfrm>
          <a:prstGeom prst="rect">
            <a:avLst/>
          </a:prstGeom>
          <a:noFill/>
          <a:ln w="9525">
            <a:noFill/>
            <a:miter lim="800000"/>
            <a:headEnd/>
            <a:tailEnd/>
          </a:ln>
        </p:spPr>
      </p:pic>
      <p:sp>
        <p:nvSpPr>
          <p:cNvPr id="119810" name="Text Box 5"/>
          <p:cNvSpPr txBox="1">
            <a:spLocks noChangeArrowheads="1"/>
          </p:cNvSpPr>
          <p:nvPr/>
        </p:nvSpPr>
        <p:spPr bwMode="auto">
          <a:xfrm>
            <a:off x="684213" y="4652963"/>
            <a:ext cx="7991475" cy="2341562"/>
          </a:xfrm>
          <a:prstGeom prst="rect">
            <a:avLst/>
          </a:prstGeom>
          <a:noFill/>
          <a:ln w="9525">
            <a:noFill/>
            <a:miter lim="800000"/>
            <a:headEnd/>
            <a:tailEnd/>
          </a:ln>
        </p:spPr>
        <p:txBody>
          <a:bodyPr>
            <a:spAutoFit/>
          </a:bodyPr>
          <a:lstStyle/>
          <a:p>
            <a:pPr marL="457200" indent="-457200" eaLnBrk="0" hangingPunct="0">
              <a:spcBef>
                <a:spcPct val="50000"/>
              </a:spcBef>
              <a:buFontTx/>
              <a:buAutoNum type="alphaLcParenBoth"/>
            </a:pPr>
            <a:r>
              <a:rPr lang="hu-HU" sz="1400">
                <a:latin typeface="Arial" charset="0"/>
              </a:rPr>
              <a:t>ectoATPase-CD45</a:t>
            </a:r>
          </a:p>
          <a:p>
            <a:pPr marL="457200" indent="-457200" eaLnBrk="0" hangingPunct="0">
              <a:spcBef>
                <a:spcPct val="50000"/>
              </a:spcBef>
              <a:buFontTx/>
              <a:buAutoNum type="alphaLcParenBoth"/>
            </a:pPr>
            <a:r>
              <a:rPr lang="hu-HU" sz="1400">
                <a:latin typeface="Arial" charset="0"/>
              </a:rPr>
              <a:t>ectoATPase and vimentin</a:t>
            </a:r>
          </a:p>
          <a:p>
            <a:pPr marL="457200" indent="-457200" eaLnBrk="0" hangingPunct="0">
              <a:spcBef>
                <a:spcPct val="50000"/>
              </a:spcBef>
            </a:pPr>
            <a:r>
              <a:rPr lang="hu-HU" sz="1400">
                <a:latin typeface="Arial" charset="0"/>
              </a:rPr>
              <a:t>(d) CD45</a:t>
            </a:r>
          </a:p>
          <a:p>
            <a:pPr marL="457200" indent="-457200" eaLnBrk="0" hangingPunct="0">
              <a:spcBef>
                <a:spcPct val="50000"/>
              </a:spcBef>
            </a:pPr>
            <a:r>
              <a:rPr lang="hu-HU" sz="1400">
                <a:latin typeface="Arial" charset="0"/>
              </a:rPr>
              <a:t>Immunohistochemie in epitheliale Schichten</a:t>
            </a:r>
          </a:p>
          <a:p>
            <a:pPr marL="457200" indent="-457200" eaLnBrk="0" hangingPunct="0">
              <a:spcBef>
                <a:spcPct val="50000"/>
              </a:spcBef>
            </a:pPr>
            <a:r>
              <a:rPr lang="hu-HU" sz="1400">
                <a:latin typeface="Arial" charset="0"/>
              </a:rPr>
              <a:t>Langerhans Zellen migrieren in das Epidermis von der EW7 ein. Sie stammen aus Knochenmark (CD45-positive Zellen)</a:t>
            </a:r>
          </a:p>
          <a:p>
            <a:pPr marL="457200" indent="-457200" eaLnBrk="0" hangingPunct="0">
              <a:spcBef>
                <a:spcPct val="50000"/>
              </a:spcBef>
              <a:buFontTx/>
              <a:buAutoNum type="alphaLcParenBoth"/>
            </a:pPr>
            <a:endParaRPr lang="hu-HU"/>
          </a:p>
        </p:txBody>
      </p:sp>
      <p:sp>
        <p:nvSpPr>
          <p:cNvPr id="119811" name="Text Box 6"/>
          <p:cNvSpPr txBox="1">
            <a:spLocks noChangeArrowheads="1"/>
          </p:cNvSpPr>
          <p:nvPr/>
        </p:nvSpPr>
        <p:spPr bwMode="auto">
          <a:xfrm>
            <a:off x="2195513" y="188913"/>
            <a:ext cx="5040312" cy="457200"/>
          </a:xfrm>
          <a:prstGeom prst="rect">
            <a:avLst/>
          </a:prstGeom>
          <a:noFill/>
          <a:ln w="9525">
            <a:noFill/>
            <a:miter lim="800000"/>
            <a:headEnd/>
            <a:tailEnd/>
          </a:ln>
        </p:spPr>
        <p:txBody>
          <a:bodyPr>
            <a:spAutoFit/>
          </a:bodyPr>
          <a:lstStyle/>
          <a:p>
            <a:pPr eaLnBrk="0" hangingPunct="0">
              <a:spcBef>
                <a:spcPct val="50000"/>
              </a:spcBef>
            </a:pPr>
            <a:r>
              <a:rPr lang="hu-HU">
                <a:latin typeface="Arial" charset="0"/>
              </a:rPr>
              <a:t>Langerhans Zellen (</a:t>
            </a:r>
            <a:r>
              <a:rPr lang="hu-HU" sz="900">
                <a:latin typeface="Arial" charset="0"/>
              </a:rPr>
              <a:t>der Küken</a:t>
            </a:r>
            <a:r>
              <a:rPr lang="hu-HU">
                <a:latin typeface="Arial"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3" cstate="print"/>
          <a:srcRect/>
          <a:stretch>
            <a:fillRect/>
          </a:stretch>
        </p:blipFill>
        <p:spPr bwMode="auto">
          <a:xfrm>
            <a:off x="488950" y="1239838"/>
            <a:ext cx="8164513" cy="4378325"/>
          </a:xfrm>
          <a:prstGeom prst="rect">
            <a:avLst/>
          </a:prstGeom>
          <a:noFill/>
          <a:ln w="9525">
            <a:noFill/>
            <a:miter lim="800000"/>
            <a:headEnd/>
            <a:tailEnd/>
          </a:ln>
        </p:spPr>
      </p:pic>
      <p:sp>
        <p:nvSpPr>
          <p:cNvPr id="19458" name="Rectangle 3"/>
          <p:cNvSpPr>
            <a:spLocks noChangeArrowheads="1"/>
          </p:cNvSpPr>
          <p:nvPr/>
        </p:nvSpPr>
        <p:spPr bwMode="auto">
          <a:xfrm>
            <a:off x="7596188" y="6538913"/>
            <a:ext cx="1400175" cy="274637"/>
          </a:xfrm>
          <a:prstGeom prst="rect">
            <a:avLst/>
          </a:prstGeom>
          <a:noFill/>
          <a:ln w="9525">
            <a:noFill/>
            <a:miter lim="800000"/>
            <a:headEnd/>
            <a:tailEnd/>
          </a:ln>
        </p:spPr>
        <p:txBody>
          <a:bodyPr wrap="none">
            <a:spAutoFit/>
          </a:bodyPr>
          <a:lstStyle/>
          <a:p>
            <a:pPr eaLnBrk="0" hangingPunct="0"/>
            <a:r>
              <a:rPr lang="hu-HU" sz="1200"/>
              <a:t>Denda, Forma 2000</a:t>
            </a:r>
          </a:p>
        </p:txBody>
      </p:sp>
      <p:sp>
        <p:nvSpPr>
          <p:cNvPr id="19459" name="Text Box 5"/>
          <p:cNvSpPr txBox="1">
            <a:spLocks noChangeArrowheads="1"/>
          </p:cNvSpPr>
          <p:nvPr/>
        </p:nvSpPr>
        <p:spPr bwMode="auto">
          <a:xfrm>
            <a:off x="6877050" y="1341438"/>
            <a:ext cx="2016125" cy="274637"/>
          </a:xfrm>
          <a:prstGeom prst="rect">
            <a:avLst/>
          </a:prstGeom>
          <a:noFill/>
          <a:ln w="9525">
            <a:noFill/>
            <a:miter lim="800000"/>
            <a:headEnd/>
            <a:tailEnd/>
          </a:ln>
        </p:spPr>
        <p:txBody>
          <a:bodyPr>
            <a:spAutoFit/>
          </a:bodyPr>
          <a:lstStyle/>
          <a:p>
            <a:pPr eaLnBrk="0" hangingPunct="0">
              <a:spcBef>
                <a:spcPct val="50000"/>
              </a:spcBef>
            </a:pPr>
            <a:r>
              <a:rPr lang="hu-HU" sz="1200">
                <a:latin typeface="Arial" charset="0"/>
              </a:rPr>
              <a:t>Ziegelstein und Mörtel</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4" descr="matoltsy 10"/>
          <p:cNvPicPr>
            <a:picLocks noChangeAspect="1" noChangeArrowheads="1"/>
          </p:cNvPicPr>
          <p:nvPr/>
        </p:nvPicPr>
        <p:blipFill>
          <a:blip r:embed="rId2" cstate="print"/>
          <a:srcRect/>
          <a:stretch>
            <a:fillRect/>
          </a:stretch>
        </p:blipFill>
        <p:spPr bwMode="auto">
          <a:xfrm>
            <a:off x="2828925" y="0"/>
            <a:ext cx="6315075" cy="6858000"/>
          </a:xfrm>
          <a:prstGeom prst="rect">
            <a:avLst/>
          </a:prstGeom>
          <a:noFill/>
          <a:ln w="9525">
            <a:noFill/>
            <a:miter lim="800000"/>
            <a:headEnd/>
            <a:tailEnd/>
          </a:ln>
        </p:spPr>
      </p:pic>
      <p:sp>
        <p:nvSpPr>
          <p:cNvPr id="120834" name="Text Box 3"/>
          <p:cNvSpPr txBox="1">
            <a:spLocks noChangeArrowheads="1"/>
          </p:cNvSpPr>
          <p:nvPr/>
        </p:nvSpPr>
        <p:spPr bwMode="auto">
          <a:xfrm>
            <a:off x="323850" y="2420938"/>
            <a:ext cx="3816350" cy="1552575"/>
          </a:xfrm>
          <a:prstGeom prst="rect">
            <a:avLst/>
          </a:prstGeom>
          <a:noFill/>
          <a:ln w="9525">
            <a:noFill/>
            <a:miter lim="800000"/>
            <a:headEnd/>
            <a:tailEnd/>
          </a:ln>
        </p:spPr>
        <p:txBody>
          <a:bodyPr>
            <a:spAutoFit/>
          </a:bodyPr>
          <a:lstStyle/>
          <a:p>
            <a:pPr eaLnBrk="0" hangingPunct="0">
              <a:spcBef>
                <a:spcPct val="50000"/>
              </a:spcBef>
            </a:pPr>
            <a:r>
              <a:rPr lang="hu-HU">
                <a:latin typeface="Arial" charset="0"/>
              </a:rPr>
              <a:t>Merkel Zellen wandern auch in das Epidermis ein. Sie stammen aus der Neuralleiste.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4" descr="matoltsy 12"/>
          <p:cNvPicPr>
            <a:picLocks noChangeAspect="1" noChangeArrowheads="1"/>
          </p:cNvPicPr>
          <p:nvPr/>
        </p:nvPicPr>
        <p:blipFill>
          <a:blip r:embed="rId2" cstate="print"/>
          <a:srcRect/>
          <a:stretch>
            <a:fillRect/>
          </a:stretch>
        </p:blipFill>
        <p:spPr bwMode="auto">
          <a:xfrm>
            <a:off x="4211638" y="0"/>
            <a:ext cx="4932362" cy="6862763"/>
          </a:xfrm>
          <a:prstGeom prst="rect">
            <a:avLst/>
          </a:prstGeom>
          <a:noFill/>
          <a:ln w="9525">
            <a:noFill/>
            <a:miter lim="800000"/>
            <a:headEnd/>
            <a:tailEnd/>
          </a:ln>
        </p:spPr>
      </p:pic>
      <p:pic>
        <p:nvPicPr>
          <p:cNvPr id="121858" name="Picture 5" descr="matoltsy 11"/>
          <p:cNvPicPr>
            <a:picLocks noChangeAspect="1" noChangeArrowheads="1"/>
          </p:cNvPicPr>
          <p:nvPr/>
        </p:nvPicPr>
        <p:blipFill>
          <a:blip r:embed="rId3" cstate="print"/>
          <a:srcRect/>
          <a:stretch>
            <a:fillRect/>
          </a:stretch>
        </p:blipFill>
        <p:spPr bwMode="auto">
          <a:xfrm>
            <a:off x="0" y="0"/>
            <a:ext cx="3992563" cy="6858000"/>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p:txBody>
          <a:bodyPr/>
          <a:lstStyle/>
          <a:p>
            <a:r>
              <a:rPr lang="hu-HU"/>
              <a:t>Dermis</a:t>
            </a:r>
          </a:p>
        </p:txBody>
      </p:sp>
      <p:sp>
        <p:nvSpPr>
          <p:cNvPr id="122882" name="Rectangle 3"/>
          <p:cNvSpPr>
            <a:spLocks noGrp="1" noChangeArrowheads="1"/>
          </p:cNvSpPr>
          <p:nvPr>
            <p:ph type="body" idx="1"/>
          </p:nvPr>
        </p:nvSpPr>
        <p:spPr/>
        <p:txBody>
          <a:bodyPr/>
          <a:lstStyle/>
          <a:p>
            <a:r>
              <a:rPr lang="hu-HU"/>
              <a:t>Im Körper: Dermis stammt aus Somatopleura (ventral und lateral) und Somiten (Dermatom; dorsal)</a:t>
            </a:r>
          </a:p>
          <a:p>
            <a:r>
              <a:rPr lang="hu-HU"/>
              <a:t>Im Kopf: vorwiegend aus Neuralleiste</a:t>
            </a:r>
          </a:p>
          <a:p>
            <a:r>
              <a:rPr lang="hu-HU"/>
              <a:t>Extremitäten: auch Somatopleura</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p:cNvPicPr>
            <a:picLocks noChangeAspect="1" noChangeArrowheads="1"/>
          </p:cNvPicPr>
          <p:nvPr/>
        </p:nvPicPr>
        <p:blipFill>
          <a:blip r:embed="rId3" cstate="print"/>
          <a:srcRect/>
          <a:stretch>
            <a:fillRect/>
          </a:stretch>
        </p:blipFill>
        <p:spPr bwMode="auto">
          <a:xfrm>
            <a:off x="0" y="0"/>
            <a:ext cx="2900363" cy="6858000"/>
          </a:xfrm>
          <a:prstGeom prst="rect">
            <a:avLst/>
          </a:prstGeom>
          <a:noFill/>
          <a:ln w="9525">
            <a:noFill/>
            <a:miter lim="800000"/>
            <a:headEnd/>
            <a:tailEnd/>
          </a:ln>
        </p:spPr>
      </p:pic>
      <p:sp>
        <p:nvSpPr>
          <p:cNvPr id="5" name="Szövegdoboz 4"/>
          <p:cNvSpPr txBox="1"/>
          <p:nvPr/>
        </p:nvSpPr>
        <p:spPr>
          <a:xfrm>
            <a:off x="3059832" y="-7954"/>
            <a:ext cx="2376264" cy="3046988"/>
          </a:xfrm>
          <a:prstGeom prst="rect">
            <a:avLst/>
          </a:prstGeom>
          <a:noFill/>
        </p:spPr>
        <p:txBody>
          <a:bodyPr wrap="square" rtlCol="0">
            <a:spAutoFit/>
          </a:bodyPr>
          <a:lstStyle/>
          <a:p>
            <a:r>
              <a:rPr lang="hu-HU" dirty="0" err="1">
                <a:latin typeface="Arial" panose="020B0604020202020204" pitchFamily="34" charset="0"/>
                <a:cs typeface="Arial" panose="020B0604020202020204" pitchFamily="34" charset="0"/>
              </a:rPr>
              <a:t>Gewebs-rekombination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Hornhautepithel</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aus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adulter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Auge</a:t>
            </a:r>
            <a:r>
              <a:rPr lang="hu-HU" dirty="0">
                <a:latin typeface="Arial" panose="020B0604020202020204" pitchFamily="34" charset="0"/>
                <a:cs typeface="Arial" panose="020B0604020202020204" pitchFamily="34" charset="0"/>
              </a:rPr>
              <a:t>) mit </a:t>
            </a:r>
            <a:r>
              <a:rPr lang="hu-HU" dirty="0" err="1">
                <a:latin typeface="Arial" panose="020B0604020202020204" pitchFamily="34" charset="0"/>
                <a:cs typeface="Arial" panose="020B0604020202020204" pitchFamily="34" charset="0"/>
              </a:rPr>
              <a:t>embryonalem</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Dermis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aus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Rückenregion</a:t>
            </a:r>
            <a:r>
              <a:rPr lang="hu-HU" dirty="0">
                <a:latin typeface="Arial" panose="020B0604020202020204" pitchFamily="34" charset="0"/>
                <a:cs typeface="Arial" panose="020B0604020202020204" pitchFamily="34" charset="0"/>
              </a:rPr>
              <a:t>)</a:t>
            </a:r>
            <a:endParaRPr lang="de-DE" dirty="0">
              <a:latin typeface="Arial" panose="020B0604020202020204" pitchFamily="34" charset="0"/>
              <a:cs typeface="Arial" panose="020B0604020202020204" pitchFamily="34" charset="0"/>
            </a:endParaRPr>
          </a:p>
        </p:txBody>
      </p:sp>
      <p:pic>
        <p:nvPicPr>
          <p:cNvPr id="6" name="Picture 4"/>
          <p:cNvPicPr>
            <a:picLocks noChangeAspect="1" noChangeArrowheads="1"/>
          </p:cNvPicPr>
          <p:nvPr/>
        </p:nvPicPr>
        <p:blipFill>
          <a:blip r:embed="rId4" cstate="print"/>
          <a:srcRect/>
          <a:stretch>
            <a:fillRect/>
          </a:stretch>
        </p:blipFill>
        <p:spPr bwMode="auto">
          <a:xfrm>
            <a:off x="5508104" y="604837"/>
            <a:ext cx="3457575" cy="5648325"/>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5800" y="332656"/>
            <a:ext cx="7772400" cy="792088"/>
          </a:xfrm>
        </p:spPr>
        <p:txBody>
          <a:bodyPr/>
          <a:lstStyle/>
          <a:p>
            <a:r>
              <a:rPr lang="hu-HU" dirty="0" err="1">
                <a:latin typeface="Arial" panose="020B0604020202020204" pitchFamily="34" charset="0"/>
                <a:cs typeface="Arial" panose="020B0604020202020204" pitchFamily="34" charset="0"/>
              </a:rPr>
              <a:t>Entwicklung</a:t>
            </a:r>
            <a:r>
              <a:rPr lang="hu-HU" dirty="0">
                <a:latin typeface="Arial" panose="020B0604020202020204" pitchFamily="34" charset="0"/>
                <a:cs typeface="Arial" panose="020B0604020202020204" pitchFamily="34" charset="0"/>
              </a:rPr>
              <a:t> der </a:t>
            </a:r>
            <a:r>
              <a:rPr lang="hu-HU" dirty="0" err="1">
                <a:latin typeface="Arial" panose="020B0604020202020204" pitchFamily="34" charset="0"/>
                <a:cs typeface="Arial" panose="020B0604020202020204" pitchFamily="34" charset="0"/>
              </a:rPr>
              <a:t>Haaren</a:t>
            </a:r>
            <a:endParaRPr lang="hu-HU"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a:xfrm>
            <a:off x="685800" y="1484784"/>
            <a:ext cx="7772400" cy="4611216"/>
          </a:xfrm>
        </p:spPr>
        <p:txBody>
          <a:bodyPr/>
          <a:lstStyle/>
          <a:p>
            <a:r>
              <a:rPr lang="hu-HU" sz="2800" dirty="0">
                <a:latin typeface="Arial" panose="020B0604020202020204" pitchFamily="34" charset="0"/>
                <a:cs typeface="Arial" panose="020B0604020202020204" pitchFamily="34" charset="0"/>
              </a:rPr>
              <a:t>Erste </a:t>
            </a:r>
            <a:r>
              <a:rPr lang="hu-HU" sz="2800" dirty="0" err="1">
                <a:latin typeface="Arial" panose="020B0604020202020204" pitchFamily="34" charset="0"/>
                <a:cs typeface="Arial" panose="020B0604020202020204" pitchFamily="34" charset="0"/>
              </a:rPr>
              <a:t>Haaren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erscheinen</a:t>
            </a:r>
            <a:r>
              <a:rPr lang="hu-HU" sz="2800" dirty="0">
                <a:latin typeface="Arial" panose="020B0604020202020204" pitchFamily="34" charset="0"/>
                <a:cs typeface="Arial" panose="020B0604020202020204" pitchFamily="34" charset="0"/>
              </a:rPr>
              <a:t> am </a:t>
            </a:r>
            <a:r>
              <a:rPr lang="hu-HU" sz="2800" dirty="0" err="1">
                <a:latin typeface="Arial" panose="020B0604020202020204" pitchFamily="34" charset="0"/>
                <a:cs typeface="Arial" panose="020B0604020202020204" pitchFamily="34" charset="0"/>
              </a:rPr>
              <a:t>Ende</a:t>
            </a:r>
            <a:r>
              <a:rPr lang="hu-HU" sz="2800" dirty="0">
                <a:latin typeface="Arial" panose="020B0604020202020204" pitchFamily="34" charset="0"/>
                <a:cs typeface="Arial" panose="020B0604020202020204" pitchFamily="34" charset="0"/>
              </a:rPr>
              <a:t> des 2. </a:t>
            </a:r>
            <a:r>
              <a:rPr lang="hu-HU" sz="2800" dirty="0" err="1">
                <a:latin typeface="Arial" panose="020B0604020202020204" pitchFamily="34" charset="0"/>
                <a:cs typeface="Arial" panose="020B0604020202020204" pitchFamily="34" charset="0"/>
              </a:rPr>
              <a:t>Monats</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Augenbraune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Wimpern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Oberlippe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dann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eine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Pause</a:t>
            </a:r>
            <a:endParaRPr lang="hu-HU" sz="2800" dirty="0">
              <a:latin typeface="Arial" panose="020B0604020202020204" pitchFamily="34" charset="0"/>
              <a:cs typeface="Arial" panose="020B0604020202020204" pitchFamily="34" charset="0"/>
            </a:endParaRPr>
          </a:p>
          <a:p>
            <a:r>
              <a:rPr lang="hu-HU" sz="2800" dirty="0" err="1">
                <a:latin typeface="Arial" panose="020B0604020202020204" pitchFamily="34" charset="0"/>
                <a:cs typeface="Arial" panose="020B0604020202020204" pitchFamily="34" charset="0"/>
              </a:rPr>
              <a:t>Weitere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Entwicklung</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setzt</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sich</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im</a:t>
            </a:r>
            <a:r>
              <a:rPr lang="hu-HU" sz="2800" dirty="0">
                <a:latin typeface="Arial" panose="020B0604020202020204" pitchFamily="34" charset="0"/>
                <a:cs typeface="Arial" panose="020B0604020202020204" pitchFamily="34" charset="0"/>
              </a:rPr>
              <a:t> 4. </a:t>
            </a:r>
            <a:r>
              <a:rPr lang="hu-HU" sz="2800" dirty="0" err="1">
                <a:latin typeface="Arial" panose="020B0604020202020204" pitchFamily="34" charset="0"/>
                <a:cs typeface="Arial" panose="020B0604020202020204" pitchFamily="34" charset="0"/>
              </a:rPr>
              <a:t>Mo</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fort</a:t>
            </a:r>
            <a:r>
              <a:rPr lang="hu-HU" sz="2800" dirty="0">
                <a:latin typeface="Arial" panose="020B0604020202020204" pitchFamily="34" charset="0"/>
                <a:cs typeface="Arial" panose="020B0604020202020204" pitchFamily="34" charset="0"/>
              </a:rPr>
              <a:t>, und </a:t>
            </a:r>
            <a:r>
              <a:rPr lang="hu-HU" sz="2800" dirty="0" err="1">
                <a:latin typeface="Arial" panose="020B0604020202020204" pitchFamily="34" charset="0"/>
                <a:cs typeface="Arial" panose="020B0604020202020204" pitchFamily="34" charset="0"/>
              </a:rPr>
              <a:t>bis</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Ende</a:t>
            </a:r>
            <a:r>
              <a:rPr lang="hu-HU" sz="2800" dirty="0">
                <a:latin typeface="Arial" panose="020B0604020202020204" pitchFamily="34" charset="0"/>
                <a:cs typeface="Arial" panose="020B0604020202020204" pitchFamily="34" charset="0"/>
              </a:rPr>
              <a:t> des 5. </a:t>
            </a:r>
            <a:r>
              <a:rPr lang="hu-HU" sz="2800" dirty="0" err="1">
                <a:latin typeface="Arial" panose="020B0604020202020204" pitchFamily="34" charset="0"/>
                <a:cs typeface="Arial" panose="020B0604020202020204" pitchFamily="34" charset="0"/>
              </a:rPr>
              <a:t>Mo</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alle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Haare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sich</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entwickeln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Nach</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Geburt</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entwicklen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sich</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keine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neue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Haarfollikeln</a:t>
            </a:r>
            <a:r>
              <a:rPr lang="hu-HU" sz="2800" dirty="0">
                <a:latin typeface="Arial" panose="020B0604020202020204" pitchFamily="34" charset="0"/>
                <a:cs typeface="Arial" panose="020B0604020202020204" pitchFamily="34" charset="0"/>
              </a:rPr>
              <a:t>.</a:t>
            </a:r>
          </a:p>
          <a:p>
            <a:r>
              <a:rPr lang="hu-HU" sz="2800" dirty="0" err="1">
                <a:latin typeface="Arial" panose="020B0604020202020204" pitchFamily="34" charset="0"/>
                <a:cs typeface="Arial" panose="020B0604020202020204" pitchFamily="34" charset="0"/>
              </a:rPr>
              <a:t>Insgesamt</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haben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wir</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ungefähr</a:t>
            </a:r>
            <a:r>
              <a:rPr lang="hu-HU" sz="2800" dirty="0">
                <a:latin typeface="Arial" panose="020B0604020202020204" pitchFamily="34" charset="0"/>
                <a:cs typeface="Arial" panose="020B0604020202020204" pitchFamily="34" charset="0"/>
              </a:rPr>
              <a:t> 5 </a:t>
            </a:r>
            <a:r>
              <a:rPr lang="hu-HU" sz="2800" dirty="0" err="1">
                <a:latin typeface="Arial" panose="020B0604020202020204" pitchFamily="34" charset="0"/>
                <a:cs typeface="Arial" panose="020B0604020202020204" pitchFamily="34" charset="0"/>
              </a:rPr>
              <a:t>Mio</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Haarfollikeln</a:t>
            </a:r>
            <a:r>
              <a:rPr lang="hu-HU" sz="2800" dirty="0">
                <a:latin typeface="Arial" panose="020B0604020202020204" pitchFamily="34" charset="0"/>
                <a:cs typeface="Arial" panose="020B0604020202020204" pitchFamily="34" charset="0"/>
              </a:rPr>
              <a:t>.</a:t>
            </a:r>
          </a:p>
          <a:p>
            <a:endParaRPr lang="hu-HU" dirty="0"/>
          </a:p>
        </p:txBody>
      </p:sp>
    </p:spTree>
    <p:extLst>
      <p:ext uri="{BB962C8B-B14F-4D97-AF65-F5344CB8AC3E}">
        <p14:creationId xmlns:p14="http://schemas.microsoft.com/office/powerpoint/2010/main" val="15220768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5800" y="332656"/>
            <a:ext cx="7772400" cy="792088"/>
          </a:xfrm>
        </p:spPr>
        <p:txBody>
          <a:bodyPr/>
          <a:lstStyle/>
          <a:p>
            <a:r>
              <a:rPr lang="hu-HU" dirty="0" err="1">
                <a:latin typeface="Arial" panose="020B0604020202020204" pitchFamily="34" charset="0"/>
                <a:cs typeface="Arial" panose="020B0604020202020204" pitchFamily="34" charset="0"/>
              </a:rPr>
              <a:t>Entwicklung</a:t>
            </a:r>
            <a:r>
              <a:rPr lang="hu-HU" dirty="0">
                <a:latin typeface="Arial" panose="020B0604020202020204" pitchFamily="34" charset="0"/>
                <a:cs typeface="Arial" panose="020B0604020202020204" pitchFamily="34" charset="0"/>
              </a:rPr>
              <a:t> der </a:t>
            </a:r>
            <a:r>
              <a:rPr lang="hu-HU" dirty="0" err="1">
                <a:latin typeface="Arial" panose="020B0604020202020204" pitchFamily="34" charset="0"/>
                <a:cs typeface="Arial" panose="020B0604020202020204" pitchFamily="34" charset="0"/>
              </a:rPr>
              <a:t>Haaren</a:t>
            </a:r>
            <a:endParaRPr lang="hu-HU"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a:xfrm>
            <a:off x="685800" y="1484784"/>
            <a:ext cx="7772400" cy="4611216"/>
          </a:xfrm>
        </p:spPr>
        <p:txBody>
          <a:bodyPr/>
          <a:lstStyle/>
          <a:p>
            <a:r>
              <a:rPr lang="hu-HU" sz="2800" dirty="0">
                <a:latin typeface="Arial" panose="020B0604020202020204" pitchFamily="34" charset="0"/>
                <a:cs typeface="Arial" panose="020B0604020202020204" pitchFamily="34" charset="0"/>
              </a:rPr>
              <a:t>Erste </a:t>
            </a:r>
            <a:r>
              <a:rPr lang="hu-HU" sz="2800" dirty="0" err="1">
                <a:latin typeface="Arial" panose="020B0604020202020204" pitchFamily="34" charset="0"/>
                <a:cs typeface="Arial" panose="020B0604020202020204" pitchFamily="34" charset="0"/>
              </a:rPr>
              <a:t>Haaren</a:t>
            </a:r>
            <a:r>
              <a:rPr lang="hu-HU" sz="2800" dirty="0">
                <a:latin typeface="Arial" panose="020B0604020202020204" pitchFamily="34" charset="0"/>
                <a:cs typeface="Arial" panose="020B0604020202020204" pitchFamily="34" charset="0"/>
              </a:rPr>
              <a:t> sind </a:t>
            </a:r>
            <a:r>
              <a:rPr lang="hu-HU" sz="2800" dirty="0" err="1">
                <a:latin typeface="Arial" panose="020B0604020202020204" pitchFamily="34" charset="0"/>
                <a:cs typeface="Arial" panose="020B0604020202020204" pitchFamily="34" charset="0"/>
              </a:rPr>
              <a:t>sehr</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zarte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Haare</a:t>
            </a:r>
            <a:r>
              <a:rPr lang="hu-HU" sz="2800" dirty="0">
                <a:latin typeface="Arial" panose="020B0604020202020204" pitchFamily="34" charset="0"/>
                <a:cs typeface="Arial" panose="020B0604020202020204" pitchFamily="34" charset="0"/>
              </a:rPr>
              <a:t>: </a:t>
            </a:r>
            <a:r>
              <a:rPr lang="hu-HU" sz="2800" b="1" dirty="0" err="1">
                <a:latin typeface="Arial" panose="020B0604020202020204" pitchFamily="34" charset="0"/>
                <a:cs typeface="Arial" panose="020B0604020202020204" pitchFamily="34" charset="0"/>
              </a:rPr>
              <a:t>Lanugo</a:t>
            </a:r>
            <a:endParaRPr lang="hu-HU" sz="2800" b="1" dirty="0">
              <a:latin typeface="Arial" panose="020B0604020202020204" pitchFamily="34" charset="0"/>
              <a:cs typeface="Arial" panose="020B0604020202020204" pitchFamily="34" charset="0"/>
            </a:endParaRPr>
          </a:p>
          <a:p>
            <a:r>
              <a:rPr lang="hu-HU" sz="2800" dirty="0" err="1">
                <a:latin typeface="Arial" panose="020B0604020202020204" pitchFamily="34" charset="0"/>
                <a:cs typeface="Arial" panose="020B0604020202020204" pitchFamily="34" charset="0"/>
              </a:rPr>
              <a:t>Diese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werden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noch</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vor</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dem</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Geburt</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um</a:t>
            </a:r>
            <a:r>
              <a:rPr lang="hu-HU" sz="2800" dirty="0">
                <a:latin typeface="Arial" panose="020B0604020202020204" pitchFamily="34" charset="0"/>
                <a:cs typeface="Arial" panose="020B0604020202020204" pitchFamily="34" charset="0"/>
              </a:rPr>
              <a:t> 7-8. </a:t>
            </a:r>
            <a:r>
              <a:rPr lang="hu-HU" sz="2800" dirty="0" err="1">
                <a:latin typeface="Arial" panose="020B0604020202020204" pitchFamily="34" charset="0"/>
                <a:cs typeface="Arial" panose="020B0604020202020204" pitchFamily="34" charset="0"/>
              </a:rPr>
              <a:t>Mo</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durch</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grobere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Haaren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Vellus-Haare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ersetzt</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aber</a:t>
            </a:r>
            <a:r>
              <a:rPr lang="hu-HU" sz="2800" dirty="0">
                <a:latin typeface="Arial" panose="020B0604020202020204" pitchFamily="34" charset="0"/>
                <a:cs typeface="Arial" panose="020B0604020202020204" pitchFamily="34" charset="0"/>
              </a:rPr>
              <a:t> sind in </a:t>
            </a:r>
            <a:r>
              <a:rPr lang="hu-HU" sz="2800" dirty="0" err="1">
                <a:latin typeface="Arial" panose="020B0604020202020204" pitchFamily="34" charset="0"/>
                <a:cs typeface="Arial" panose="020B0604020202020204" pitchFamily="34" charset="0"/>
              </a:rPr>
              <a:t>einigen</a:t>
            </a:r>
            <a:r>
              <a:rPr lang="hu-HU" sz="2800" dirty="0">
                <a:latin typeface="Arial" panose="020B0604020202020204" pitchFamily="34" charset="0"/>
                <a:cs typeface="Arial" panose="020B0604020202020204" pitchFamily="34" charset="0"/>
              </a:rPr>
              <a:t> Fallen </a:t>
            </a:r>
            <a:r>
              <a:rPr lang="hu-HU" sz="2800" dirty="0" err="1">
                <a:latin typeface="Arial" panose="020B0604020202020204" pitchFamily="34" charset="0"/>
                <a:cs typeface="Arial" panose="020B0604020202020204" pitchFamily="34" charset="0"/>
              </a:rPr>
              <a:t>bis</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frühen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postnatalen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Periode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erhalten</a:t>
            </a:r>
            <a:r>
              <a:rPr lang="hu-HU" sz="2800" dirty="0">
                <a:latin typeface="Arial" panose="020B0604020202020204" pitchFamily="34" charset="0"/>
                <a:cs typeface="Arial" panose="020B0604020202020204" pitchFamily="34" charset="0"/>
              </a:rPr>
              <a:t>).</a:t>
            </a:r>
          </a:p>
          <a:p>
            <a:r>
              <a:rPr lang="hu-HU" sz="2800" dirty="0" err="1">
                <a:latin typeface="Arial" panose="020B0604020202020204" pitchFamily="34" charset="0"/>
                <a:cs typeface="Arial" panose="020B0604020202020204" pitchFamily="34" charset="0"/>
              </a:rPr>
              <a:t>Stadien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Haarplakod-Haarknospe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hair</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germ</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Haarstange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hair</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peg</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Haarfollikel</a:t>
            </a:r>
            <a:endParaRPr lang="hu-HU" sz="2800" dirty="0">
              <a:latin typeface="Arial" panose="020B0604020202020204" pitchFamily="34" charset="0"/>
              <a:cs typeface="Arial" panose="020B0604020202020204" pitchFamily="34" charset="0"/>
            </a:endParaRPr>
          </a:p>
          <a:p>
            <a:endParaRPr lang="hu-HU" dirty="0"/>
          </a:p>
        </p:txBody>
      </p:sp>
    </p:spTree>
    <p:extLst>
      <p:ext uri="{BB962C8B-B14F-4D97-AF65-F5344CB8AC3E}">
        <p14:creationId xmlns:p14="http://schemas.microsoft.com/office/powerpoint/2010/main" val="37757167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Kép 3"/>
          <p:cNvPicPr>
            <a:picLocks noChangeAspect="1"/>
          </p:cNvPicPr>
          <p:nvPr/>
        </p:nvPicPr>
        <p:blipFill>
          <a:blip r:embed="rId2"/>
          <a:stretch>
            <a:fillRect/>
          </a:stretch>
        </p:blipFill>
        <p:spPr>
          <a:xfrm>
            <a:off x="467544" y="6060"/>
            <a:ext cx="6840760" cy="6862205"/>
          </a:xfrm>
          <a:prstGeom prst="rect">
            <a:avLst/>
          </a:prstGeom>
        </p:spPr>
      </p:pic>
      <p:sp>
        <p:nvSpPr>
          <p:cNvPr id="5" name="Szövegdoboz 4"/>
          <p:cNvSpPr txBox="1"/>
          <p:nvPr/>
        </p:nvSpPr>
        <p:spPr>
          <a:xfrm>
            <a:off x="6588224" y="6165304"/>
            <a:ext cx="2232248" cy="400110"/>
          </a:xfrm>
          <a:prstGeom prst="rect">
            <a:avLst/>
          </a:prstGeom>
          <a:noFill/>
        </p:spPr>
        <p:txBody>
          <a:bodyPr wrap="square" rtlCol="0">
            <a:spAutoFit/>
          </a:bodyPr>
          <a:lstStyle/>
          <a:p>
            <a:r>
              <a:rPr lang="hu-HU" sz="2000" b="1" dirty="0" err="1">
                <a:solidFill>
                  <a:srgbClr val="C00000"/>
                </a:solidFill>
                <a:latin typeface="Arial" panose="020B0604020202020204" pitchFamily="34" charset="0"/>
                <a:cs typeface="Arial" panose="020B0604020202020204" pitchFamily="34" charset="0"/>
              </a:rPr>
              <a:t>Lennart</a:t>
            </a:r>
            <a:r>
              <a:rPr lang="hu-HU" sz="2000" b="1" dirty="0">
                <a:solidFill>
                  <a:srgbClr val="C00000"/>
                </a:solidFill>
                <a:latin typeface="Arial" panose="020B0604020202020204" pitchFamily="34" charset="0"/>
                <a:cs typeface="Arial" panose="020B0604020202020204" pitchFamily="34" charset="0"/>
              </a:rPr>
              <a:t> </a:t>
            </a:r>
            <a:r>
              <a:rPr lang="hu-HU" sz="2000" b="1" dirty="0" err="1">
                <a:solidFill>
                  <a:srgbClr val="C00000"/>
                </a:solidFill>
                <a:latin typeface="Arial" panose="020B0604020202020204" pitchFamily="34" charset="0"/>
                <a:cs typeface="Arial" panose="020B0604020202020204" pitchFamily="34" charset="0"/>
              </a:rPr>
              <a:t>Nilsson</a:t>
            </a:r>
            <a:endParaRPr lang="hu-HU" sz="2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22048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467544" y="23069"/>
            <a:ext cx="5040560" cy="6838360"/>
          </a:xfrm>
          <a:prstGeom prst="rect">
            <a:avLst/>
          </a:prstGeom>
        </p:spPr>
      </p:pic>
      <p:sp>
        <p:nvSpPr>
          <p:cNvPr id="3" name="Szövegdoboz 2"/>
          <p:cNvSpPr txBox="1"/>
          <p:nvPr/>
        </p:nvSpPr>
        <p:spPr>
          <a:xfrm>
            <a:off x="5868144" y="692696"/>
            <a:ext cx="2592288" cy="4524315"/>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Lanugo mit </a:t>
            </a:r>
            <a:r>
              <a:rPr lang="de-DE" dirty="0" err="1">
                <a:latin typeface="Arial" panose="020B0604020202020204" pitchFamily="34" charset="0"/>
                <a:cs typeface="Arial" panose="020B0604020202020204" pitchFamily="34" charset="0"/>
              </a:rPr>
              <a:t>Vernix</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caseosa</a:t>
            </a:r>
            <a:endParaRPr lang="de-DE" dirty="0">
              <a:latin typeface="Arial" panose="020B0604020202020204" pitchFamily="34" charset="0"/>
              <a:cs typeface="Arial" panose="020B0604020202020204" pitchFamily="34" charset="0"/>
            </a:endParaRPr>
          </a:p>
          <a:p>
            <a:r>
              <a:rPr lang="de-DE" dirty="0" err="1">
                <a:latin typeface="Arial" panose="020B0604020202020204" pitchFamily="34" charset="0"/>
                <a:cs typeface="Arial" panose="020B0604020202020204" pitchFamily="34" charset="0"/>
              </a:rPr>
              <a:t>Vernix</a:t>
            </a:r>
            <a:r>
              <a:rPr lang="de-DE" dirty="0">
                <a:latin typeface="Arial" panose="020B0604020202020204" pitchFamily="34" charset="0"/>
                <a:cs typeface="Arial" panose="020B0604020202020204" pitchFamily="34" charset="0"/>
              </a:rPr>
              <a:t>: Fruchtschmiere oder Käseschmiere: ist die Produkt der hypertrophierten Talgdrüsen des Fetus plus abgeschilferte Epithelzellen</a:t>
            </a:r>
          </a:p>
        </p:txBody>
      </p:sp>
    </p:spTree>
    <p:extLst>
      <p:ext uri="{BB962C8B-B14F-4D97-AF65-F5344CB8AC3E}">
        <p14:creationId xmlns:p14="http://schemas.microsoft.com/office/powerpoint/2010/main" val="36524872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 y="0"/>
            <a:ext cx="9134485" cy="6858000"/>
          </a:xfrm>
          <a:prstGeom prst="rect">
            <a:avLst/>
          </a:prstGeom>
        </p:spPr>
      </p:pic>
      <p:sp>
        <p:nvSpPr>
          <p:cNvPr id="3" name="Téglalap 2"/>
          <p:cNvSpPr/>
          <p:nvPr/>
        </p:nvSpPr>
        <p:spPr>
          <a:xfrm>
            <a:off x="6516216" y="6237312"/>
            <a:ext cx="2274020" cy="461665"/>
          </a:xfrm>
          <a:prstGeom prst="rect">
            <a:avLst/>
          </a:prstGeom>
        </p:spPr>
        <p:txBody>
          <a:bodyPr wrap="none">
            <a:spAutoFit/>
          </a:bodyPr>
          <a:lstStyle/>
          <a:p>
            <a:r>
              <a:rPr lang="hu-HU" dirty="0" err="1">
                <a:latin typeface="Arial" panose="020B0604020202020204" pitchFamily="34" charset="0"/>
                <a:cs typeface="Arial" panose="020B0604020202020204" pitchFamily="34" charset="0"/>
              </a:rPr>
              <a:t>Vernix</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caseosa</a:t>
            </a:r>
            <a:endParaRPr lang="hu-HU" dirty="0"/>
          </a:p>
        </p:txBody>
      </p:sp>
    </p:spTree>
    <p:extLst>
      <p:ext uri="{BB962C8B-B14F-4D97-AF65-F5344CB8AC3E}">
        <p14:creationId xmlns:p14="http://schemas.microsoft.com/office/powerpoint/2010/main" val="39837200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sz="3600" dirty="0" err="1">
                <a:latin typeface="Arial" panose="020B0604020202020204" pitchFamily="34" charset="0"/>
                <a:cs typeface="Arial" panose="020B0604020202020204" pitchFamily="34" charset="0"/>
              </a:rPr>
              <a:t>Entwicklung</a:t>
            </a:r>
            <a:r>
              <a:rPr lang="hu-HU" sz="3600" dirty="0">
                <a:latin typeface="Arial" panose="020B0604020202020204" pitchFamily="34" charset="0"/>
                <a:cs typeface="Arial" panose="020B0604020202020204" pitchFamily="34" charset="0"/>
              </a:rPr>
              <a:t> der </a:t>
            </a:r>
            <a:r>
              <a:rPr lang="hu-HU" sz="3600" dirty="0" err="1">
                <a:latin typeface="Arial" panose="020B0604020202020204" pitchFamily="34" charset="0"/>
                <a:cs typeface="Arial" panose="020B0604020202020204" pitchFamily="34" charset="0"/>
              </a:rPr>
              <a:t>Hautanhangsgebilden</a:t>
            </a:r>
            <a:endParaRPr lang="de-DE" sz="3600" dirty="0">
              <a:latin typeface="Arial" panose="020B0604020202020204" pitchFamily="34" charset="0"/>
              <a:cs typeface="Arial" panose="020B0604020202020204" pitchFamily="34" charset="0"/>
            </a:endParaRPr>
          </a:p>
        </p:txBody>
      </p:sp>
      <p:sp>
        <p:nvSpPr>
          <p:cNvPr id="3" name="Alcím 2"/>
          <p:cNvSpPr>
            <a:spLocks noGrp="1"/>
          </p:cNvSpPr>
          <p:nvPr>
            <p:ph type="subTitle" idx="1"/>
          </p:nvPr>
        </p:nvSpPr>
        <p:spPr/>
        <p:txBody>
          <a:bodyPr/>
          <a:lstStyle/>
          <a:p>
            <a:endParaRPr lang="de-DE"/>
          </a:p>
        </p:txBody>
      </p:sp>
    </p:spTree>
    <p:extLst>
      <p:ext uri="{BB962C8B-B14F-4D97-AF65-F5344CB8AC3E}">
        <p14:creationId xmlns:p14="http://schemas.microsoft.com/office/powerpoint/2010/main" val="1862083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p:cNvPicPr>
            <a:picLocks noChangeAspect="1" noChangeArrowheads="1"/>
          </p:cNvPicPr>
          <p:nvPr/>
        </p:nvPicPr>
        <p:blipFill>
          <a:blip r:embed="rId3" cstate="print"/>
          <a:srcRect/>
          <a:stretch>
            <a:fillRect/>
          </a:stretch>
        </p:blipFill>
        <p:spPr bwMode="auto">
          <a:xfrm>
            <a:off x="736600" y="268288"/>
            <a:ext cx="7669213" cy="6319837"/>
          </a:xfrm>
          <a:prstGeom prst="rect">
            <a:avLst/>
          </a:prstGeom>
          <a:noFill/>
          <a:ln w="9525">
            <a:noFill/>
            <a:miter lim="800000"/>
            <a:headEnd/>
            <a:tailEnd/>
          </a:ln>
        </p:spPr>
      </p:pic>
      <p:pic>
        <p:nvPicPr>
          <p:cNvPr id="22530" name="Picture 6"/>
          <p:cNvPicPr>
            <a:picLocks noChangeAspect="1" noChangeArrowheads="1"/>
          </p:cNvPicPr>
          <p:nvPr/>
        </p:nvPicPr>
        <p:blipFill>
          <a:blip r:embed="rId4" cstate="print"/>
          <a:srcRect/>
          <a:stretch>
            <a:fillRect/>
          </a:stretch>
        </p:blipFill>
        <p:spPr bwMode="auto">
          <a:xfrm>
            <a:off x="3260725" y="0"/>
            <a:ext cx="5883275" cy="214313"/>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907704" y="28464"/>
            <a:ext cx="7088212" cy="6814779"/>
          </a:xfrm>
        </p:spPr>
      </p:pic>
    </p:spTree>
    <p:extLst>
      <p:ext uri="{BB962C8B-B14F-4D97-AF65-F5344CB8AC3E}">
        <p14:creationId xmlns:p14="http://schemas.microsoft.com/office/powerpoint/2010/main" val="1392032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2816"/>
            <a:ext cx="9144000" cy="1964414"/>
          </a:xfrm>
          <a:prstGeom prst="rect">
            <a:avLst/>
          </a:prstGeom>
        </p:spPr>
      </p:pic>
      <p:sp>
        <p:nvSpPr>
          <p:cNvPr id="3" name="Szövegdoboz 2"/>
          <p:cNvSpPr txBox="1"/>
          <p:nvPr/>
        </p:nvSpPr>
        <p:spPr>
          <a:xfrm>
            <a:off x="467544" y="188640"/>
            <a:ext cx="8208912" cy="830997"/>
          </a:xfrm>
          <a:prstGeom prst="rect">
            <a:avLst/>
          </a:prstGeom>
          <a:noFill/>
        </p:spPr>
        <p:txBody>
          <a:bodyPr wrap="square" rtlCol="0">
            <a:spAutoFit/>
          </a:bodyPr>
          <a:lstStyle/>
          <a:p>
            <a:pPr algn="ctr"/>
            <a:r>
              <a:rPr lang="hu-HU" dirty="0">
                <a:latin typeface="Arial" panose="020B0604020202020204" pitchFamily="34" charset="0"/>
                <a:cs typeface="Arial" panose="020B0604020202020204" pitchFamily="34" charset="0"/>
              </a:rPr>
              <a:t>Die </a:t>
            </a:r>
            <a:r>
              <a:rPr lang="hu-HU" dirty="0" err="1">
                <a:latin typeface="Arial" panose="020B0604020202020204" pitchFamily="34" charset="0"/>
                <a:cs typeface="Arial" panose="020B0604020202020204" pitchFamily="34" charset="0"/>
              </a:rPr>
              <a:t>Entwicklung</a:t>
            </a:r>
            <a:r>
              <a:rPr lang="hu-HU" dirty="0">
                <a:latin typeface="Arial" panose="020B0604020202020204" pitchFamily="34" charset="0"/>
                <a:cs typeface="Arial" panose="020B0604020202020204" pitchFamily="34" charset="0"/>
              </a:rPr>
              <a:t> der </a:t>
            </a:r>
            <a:r>
              <a:rPr lang="hu-HU" dirty="0" err="1">
                <a:latin typeface="Arial" panose="020B0604020202020204" pitchFamily="34" charset="0"/>
                <a:cs typeface="Arial" panose="020B0604020202020204" pitchFamily="34" charset="0"/>
              </a:rPr>
              <a:t>Hautanhangsgebilden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beginnt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sehr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ähnlich</a:t>
            </a:r>
            <a:endParaRPr lang="de-DE" dirty="0">
              <a:latin typeface="Arial" panose="020B0604020202020204" pitchFamily="34" charset="0"/>
              <a:cs typeface="Arial" panose="020B0604020202020204" pitchFamily="34" charset="0"/>
            </a:endParaRPr>
          </a:p>
        </p:txBody>
      </p:sp>
      <p:sp>
        <p:nvSpPr>
          <p:cNvPr id="4" name="Szövegdoboz 3"/>
          <p:cNvSpPr txBox="1"/>
          <p:nvPr/>
        </p:nvSpPr>
        <p:spPr>
          <a:xfrm>
            <a:off x="3491880" y="5517232"/>
            <a:ext cx="3096344" cy="461665"/>
          </a:xfrm>
          <a:prstGeom prst="rect">
            <a:avLst/>
          </a:prstGeom>
          <a:noFill/>
        </p:spPr>
        <p:txBody>
          <a:bodyPr wrap="square" rtlCol="0">
            <a:spAutoFit/>
          </a:bodyPr>
          <a:lstStyle/>
          <a:p>
            <a:r>
              <a:rPr lang="hu-HU" dirty="0" err="1">
                <a:latin typeface="Arial" panose="020B0604020202020204" pitchFamily="34" charset="0"/>
                <a:cs typeface="Arial" panose="020B0604020202020204" pitchFamily="34" charset="0"/>
              </a:rPr>
              <a:t>Epitheliale</a:t>
            </a:r>
            <a:r>
              <a:rPr lang="hu-HU" dirty="0">
                <a:latin typeface="Arial" panose="020B0604020202020204" pitchFamily="34" charset="0"/>
                <a:cs typeface="Arial" panose="020B0604020202020204" pitchFamily="34" charset="0"/>
              </a:rPr>
              <a:t> Plakoden </a:t>
            </a:r>
            <a:endParaRPr lang="de-DE" dirty="0">
              <a:latin typeface="Arial" panose="020B0604020202020204" pitchFamily="34" charset="0"/>
              <a:cs typeface="Arial" panose="020B0604020202020204" pitchFamily="34" charset="0"/>
            </a:endParaRPr>
          </a:p>
        </p:txBody>
      </p:sp>
      <p:sp>
        <p:nvSpPr>
          <p:cNvPr id="5" name="Szövegdoboz 4"/>
          <p:cNvSpPr txBox="1"/>
          <p:nvPr/>
        </p:nvSpPr>
        <p:spPr>
          <a:xfrm>
            <a:off x="683568" y="3933057"/>
            <a:ext cx="936104" cy="461665"/>
          </a:xfrm>
          <a:prstGeom prst="rect">
            <a:avLst/>
          </a:prstGeom>
          <a:noFill/>
        </p:spPr>
        <p:txBody>
          <a:bodyPr wrap="square" rtlCol="0">
            <a:spAutoFit/>
          </a:bodyPr>
          <a:lstStyle/>
          <a:p>
            <a:r>
              <a:rPr lang="hu-HU" dirty="0" err="1">
                <a:latin typeface="Arial" panose="020B0604020202020204" pitchFamily="34" charset="0"/>
                <a:cs typeface="Arial" panose="020B0604020202020204" pitchFamily="34" charset="0"/>
              </a:rPr>
              <a:t>Zahn</a:t>
            </a:r>
            <a:endParaRPr lang="de-DE" dirty="0">
              <a:latin typeface="Arial" panose="020B0604020202020204" pitchFamily="34" charset="0"/>
              <a:cs typeface="Arial" panose="020B0604020202020204" pitchFamily="34" charset="0"/>
            </a:endParaRPr>
          </a:p>
        </p:txBody>
      </p:sp>
      <p:sp>
        <p:nvSpPr>
          <p:cNvPr id="6" name="Szövegdoboz 5"/>
          <p:cNvSpPr txBox="1"/>
          <p:nvPr/>
        </p:nvSpPr>
        <p:spPr>
          <a:xfrm>
            <a:off x="4283968" y="3933056"/>
            <a:ext cx="936104" cy="461665"/>
          </a:xfrm>
          <a:prstGeom prst="rect">
            <a:avLst/>
          </a:prstGeom>
          <a:noFill/>
        </p:spPr>
        <p:txBody>
          <a:bodyPr wrap="square" rtlCol="0">
            <a:spAutoFit/>
          </a:bodyPr>
          <a:lstStyle/>
          <a:p>
            <a:r>
              <a:rPr lang="hu-HU" dirty="0" err="1">
                <a:latin typeface="Arial" panose="020B0604020202020204" pitchFamily="34" charset="0"/>
                <a:cs typeface="Arial" panose="020B0604020202020204" pitchFamily="34" charset="0"/>
              </a:rPr>
              <a:t>Haar</a:t>
            </a:r>
            <a:endParaRPr lang="de-DE" dirty="0">
              <a:latin typeface="Arial" panose="020B0604020202020204" pitchFamily="34" charset="0"/>
              <a:cs typeface="Arial" panose="020B0604020202020204" pitchFamily="34" charset="0"/>
            </a:endParaRPr>
          </a:p>
        </p:txBody>
      </p:sp>
      <p:sp>
        <p:nvSpPr>
          <p:cNvPr id="7" name="Szövegdoboz 6"/>
          <p:cNvSpPr txBox="1"/>
          <p:nvPr/>
        </p:nvSpPr>
        <p:spPr>
          <a:xfrm>
            <a:off x="6948264" y="3933056"/>
            <a:ext cx="1872208" cy="461665"/>
          </a:xfrm>
          <a:prstGeom prst="rect">
            <a:avLst/>
          </a:prstGeom>
          <a:noFill/>
        </p:spPr>
        <p:txBody>
          <a:bodyPr wrap="square" rtlCol="0">
            <a:spAutoFit/>
          </a:bodyPr>
          <a:lstStyle/>
          <a:p>
            <a:r>
              <a:rPr lang="hu-HU" dirty="0" err="1">
                <a:latin typeface="Arial" panose="020B0604020202020204" pitchFamily="34" charset="0"/>
                <a:cs typeface="Arial" panose="020B0604020202020204" pitchFamily="34" charset="0"/>
              </a:rPr>
              <a:t>Milchdrüse</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8931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508000"/>
            <a:ext cx="8585200" cy="5842000"/>
          </a:xfrm>
          <a:prstGeom prst="rect">
            <a:avLst/>
          </a:prstGeom>
        </p:spPr>
      </p:pic>
    </p:spTree>
    <p:extLst>
      <p:ext uri="{BB962C8B-B14F-4D97-AF65-F5344CB8AC3E}">
        <p14:creationId xmlns:p14="http://schemas.microsoft.com/office/powerpoint/2010/main" val="1244801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descr="larsen 8"/>
          <p:cNvPicPr>
            <a:picLocks noChangeAspect="1" noChangeArrowheads="1"/>
          </p:cNvPicPr>
          <p:nvPr/>
        </p:nvPicPr>
        <p:blipFill>
          <a:blip r:embed="rId2" cstate="print"/>
          <a:srcRect/>
          <a:stretch>
            <a:fillRect/>
          </a:stretch>
        </p:blipFill>
        <p:spPr bwMode="auto">
          <a:xfrm>
            <a:off x="1547813" y="0"/>
            <a:ext cx="6248400" cy="6524625"/>
          </a:xfrm>
          <a:prstGeom prst="rect">
            <a:avLst/>
          </a:prstGeom>
          <a:noFill/>
          <a:ln w="9525">
            <a:noFill/>
            <a:miter lim="800000"/>
            <a:headEnd/>
            <a:tailEnd/>
          </a:ln>
        </p:spPr>
      </p:pic>
      <p:sp>
        <p:nvSpPr>
          <p:cNvPr id="129026" name="Text Box 4"/>
          <p:cNvSpPr txBox="1">
            <a:spLocks noChangeArrowheads="1"/>
          </p:cNvSpPr>
          <p:nvPr/>
        </p:nvSpPr>
        <p:spPr bwMode="auto">
          <a:xfrm>
            <a:off x="7991475" y="6521450"/>
            <a:ext cx="1152525" cy="336550"/>
          </a:xfrm>
          <a:prstGeom prst="rect">
            <a:avLst/>
          </a:prstGeom>
          <a:noFill/>
          <a:ln w="9525">
            <a:noFill/>
            <a:miter lim="800000"/>
            <a:headEnd/>
            <a:tailEnd/>
          </a:ln>
        </p:spPr>
        <p:txBody>
          <a:bodyPr>
            <a:spAutoFit/>
          </a:bodyPr>
          <a:lstStyle/>
          <a:p>
            <a:pPr eaLnBrk="0" hangingPunct="0">
              <a:spcBef>
                <a:spcPct val="50000"/>
              </a:spcBef>
            </a:pPr>
            <a:r>
              <a:rPr lang="hu-HU" sz="1600">
                <a:latin typeface="Arial" charset="0"/>
              </a:rPr>
              <a:t>Larsen 9e</a:t>
            </a:r>
          </a:p>
        </p:txBody>
      </p:sp>
      <p:sp>
        <p:nvSpPr>
          <p:cNvPr id="129028" name="Text Box 4"/>
          <p:cNvSpPr txBox="1">
            <a:spLocks noChangeArrowheads="1"/>
          </p:cNvSpPr>
          <p:nvPr/>
        </p:nvSpPr>
        <p:spPr bwMode="auto">
          <a:xfrm>
            <a:off x="215169" y="275791"/>
            <a:ext cx="1368300" cy="1077218"/>
          </a:xfrm>
          <a:prstGeom prst="rect">
            <a:avLst/>
          </a:prstGeom>
          <a:noFill/>
          <a:ln w="9525">
            <a:noFill/>
            <a:miter lim="800000"/>
            <a:headEnd/>
            <a:tailEnd/>
          </a:ln>
          <a:effectLst/>
        </p:spPr>
        <p:txBody>
          <a:bodyPr wrap="square">
            <a:spAutoFit/>
          </a:bodyPr>
          <a:lstStyle/>
          <a:p>
            <a:pPr>
              <a:spcBef>
                <a:spcPct val="50000"/>
              </a:spcBef>
            </a:pPr>
            <a:r>
              <a:rPr lang="hu-HU" sz="1600" b="1" dirty="0" err="1">
                <a:latin typeface="Arial" panose="020B0604020202020204" pitchFamily="34" charset="0"/>
                <a:cs typeface="Arial" panose="020B0604020202020204" pitchFamily="34" charset="0"/>
              </a:rPr>
              <a:t>Haarknospe</a:t>
            </a:r>
            <a:r>
              <a:rPr lang="hu-HU" sz="1600" dirty="0">
                <a:latin typeface="Arial" panose="020B0604020202020204" pitchFamily="34" charset="0"/>
                <a:cs typeface="Arial" panose="020B0604020202020204" pitchFamily="34" charset="0"/>
              </a:rPr>
              <a:t>: (</a:t>
            </a:r>
            <a:r>
              <a:rPr lang="hu-HU" sz="1600" dirty="0" err="1">
                <a:latin typeface="Arial" panose="020B0604020202020204" pitchFamily="34" charset="0"/>
                <a:cs typeface="Arial" panose="020B0604020202020204" pitchFamily="34" charset="0"/>
              </a:rPr>
              <a:t>hair</a:t>
            </a:r>
            <a:r>
              <a:rPr lang="hu-HU" sz="1600" dirty="0">
                <a:latin typeface="Arial" panose="020B0604020202020204" pitchFamily="34" charset="0"/>
                <a:cs typeface="Arial" panose="020B0604020202020204" pitchFamily="34" charset="0"/>
              </a:rPr>
              <a:t> </a:t>
            </a:r>
            <a:r>
              <a:rPr lang="hu-HU" sz="1600" dirty="0" err="1">
                <a:latin typeface="Arial" panose="020B0604020202020204" pitchFamily="34" charset="0"/>
                <a:cs typeface="Arial" panose="020B0604020202020204" pitchFamily="34" charset="0"/>
              </a:rPr>
              <a:t>germ</a:t>
            </a:r>
            <a:r>
              <a:rPr lang="hu-HU" sz="1600" dirty="0">
                <a:latin typeface="Arial" panose="020B0604020202020204" pitchFamily="34" charset="0"/>
                <a:cs typeface="Arial" panose="020B0604020202020204" pitchFamily="34" charset="0"/>
              </a:rPr>
              <a:t>) ED80; </a:t>
            </a:r>
            <a:r>
              <a:rPr lang="hu-HU" sz="1600" dirty="0" err="1">
                <a:latin typeface="Arial" panose="020B0604020202020204" pitchFamily="34" charset="0"/>
                <a:cs typeface="Arial" panose="020B0604020202020204" pitchFamily="34" charset="0"/>
              </a:rPr>
              <a:t>Abb</a:t>
            </a:r>
            <a:r>
              <a:rPr lang="hu-HU" sz="1600" dirty="0">
                <a:latin typeface="Arial" panose="020B0604020202020204" pitchFamily="34" charset="0"/>
                <a:cs typeface="Arial" panose="020B0604020202020204" pitchFamily="34" charset="0"/>
              </a:rPr>
              <a:t>. A</a:t>
            </a:r>
          </a:p>
        </p:txBody>
      </p:sp>
      <p:sp>
        <p:nvSpPr>
          <p:cNvPr id="129029" name="Text Box 5"/>
          <p:cNvSpPr txBox="1">
            <a:spLocks noChangeArrowheads="1"/>
          </p:cNvSpPr>
          <p:nvPr/>
        </p:nvSpPr>
        <p:spPr bwMode="auto">
          <a:xfrm>
            <a:off x="34380" y="1628800"/>
            <a:ext cx="1872208" cy="830997"/>
          </a:xfrm>
          <a:prstGeom prst="rect">
            <a:avLst/>
          </a:prstGeom>
          <a:noFill/>
          <a:ln w="9525">
            <a:noFill/>
            <a:miter lim="800000"/>
            <a:headEnd/>
            <a:tailEnd/>
          </a:ln>
          <a:effectLst/>
        </p:spPr>
        <p:txBody>
          <a:bodyPr wrap="square">
            <a:spAutoFit/>
          </a:bodyPr>
          <a:lstStyle/>
          <a:p>
            <a:pPr>
              <a:spcBef>
                <a:spcPct val="50000"/>
              </a:spcBef>
            </a:pPr>
            <a:r>
              <a:rPr lang="hu-HU" sz="1600" b="1" dirty="0" err="1">
                <a:latin typeface="Arial" panose="020B0604020202020204" pitchFamily="34" charset="0"/>
                <a:cs typeface="Arial" panose="020B0604020202020204" pitchFamily="34" charset="0"/>
              </a:rPr>
              <a:t>Haarstange</a:t>
            </a:r>
            <a:r>
              <a:rPr lang="hu-HU" sz="1600" dirty="0">
                <a:latin typeface="Arial" panose="020B0604020202020204" pitchFamily="34" charset="0"/>
                <a:cs typeface="Arial" panose="020B0604020202020204" pitchFamily="34" charset="0"/>
              </a:rPr>
              <a:t> (</a:t>
            </a:r>
            <a:r>
              <a:rPr lang="hu-HU" sz="1600" dirty="0" err="1">
                <a:latin typeface="Arial" panose="020B0604020202020204" pitchFamily="34" charset="0"/>
                <a:cs typeface="Arial" panose="020B0604020202020204" pitchFamily="34" charset="0"/>
              </a:rPr>
              <a:t>hair</a:t>
            </a:r>
            <a:r>
              <a:rPr lang="hu-HU" sz="1600" dirty="0">
                <a:latin typeface="Arial" panose="020B0604020202020204" pitchFamily="34" charset="0"/>
                <a:cs typeface="Arial" panose="020B0604020202020204" pitchFamily="34" charset="0"/>
              </a:rPr>
              <a:t> </a:t>
            </a:r>
            <a:r>
              <a:rPr lang="hu-HU" sz="1600" dirty="0" err="1">
                <a:latin typeface="Arial" panose="020B0604020202020204" pitchFamily="34" charset="0"/>
                <a:cs typeface="Arial" panose="020B0604020202020204" pitchFamily="34" charset="0"/>
              </a:rPr>
              <a:t>peg</a:t>
            </a:r>
            <a:r>
              <a:rPr lang="hu-HU" sz="1600" dirty="0">
                <a:latin typeface="Arial" panose="020B0604020202020204" pitchFamily="34" charset="0"/>
                <a:cs typeface="Arial" panose="020B0604020202020204" pitchFamily="34" charset="0"/>
              </a:rPr>
              <a:t>): (B-F) </a:t>
            </a:r>
            <a:r>
              <a:rPr lang="hu-HU" sz="1600" dirty="0" err="1">
                <a:latin typeface="Arial" panose="020B0604020202020204" pitchFamily="34" charset="0"/>
                <a:cs typeface="Arial" panose="020B0604020202020204" pitchFamily="34" charset="0"/>
              </a:rPr>
              <a:t>ertses</a:t>
            </a:r>
            <a:r>
              <a:rPr lang="hu-HU" sz="1600" dirty="0">
                <a:latin typeface="Arial" panose="020B0604020202020204" pitchFamily="34" charset="0"/>
                <a:cs typeface="Arial" panose="020B0604020202020204" pitchFamily="34" charset="0"/>
              </a:rPr>
              <a:t> </a:t>
            </a:r>
            <a:r>
              <a:rPr lang="hu-HU" sz="1600" dirty="0" err="1">
                <a:latin typeface="Arial" panose="020B0604020202020204" pitchFamily="34" charset="0"/>
                <a:cs typeface="Arial" panose="020B0604020202020204" pitchFamily="34" charset="0"/>
              </a:rPr>
              <a:t>Trimester</a:t>
            </a:r>
            <a:endParaRPr lang="hu-HU" sz="1600" dirty="0">
              <a:latin typeface="Arial" panose="020B0604020202020204" pitchFamily="34" charset="0"/>
              <a:cs typeface="Arial" panose="020B0604020202020204" pitchFamily="34" charset="0"/>
            </a:endParaRPr>
          </a:p>
        </p:txBody>
      </p:sp>
      <p:sp>
        <p:nvSpPr>
          <p:cNvPr id="129030" name="Text Box 6"/>
          <p:cNvSpPr txBox="1">
            <a:spLocks noChangeArrowheads="1"/>
          </p:cNvSpPr>
          <p:nvPr/>
        </p:nvSpPr>
        <p:spPr bwMode="auto">
          <a:xfrm>
            <a:off x="250825" y="3141663"/>
            <a:ext cx="1655763" cy="646331"/>
          </a:xfrm>
          <a:prstGeom prst="rect">
            <a:avLst/>
          </a:prstGeom>
          <a:noFill/>
          <a:ln w="9525">
            <a:noFill/>
            <a:miter lim="800000"/>
            <a:headEnd/>
            <a:tailEnd/>
          </a:ln>
          <a:effectLst/>
        </p:spPr>
        <p:txBody>
          <a:bodyPr>
            <a:spAutoFit/>
          </a:bodyPr>
          <a:lstStyle/>
          <a:p>
            <a:pPr>
              <a:spcBef>
                <a:spcPct val="50000"/>
              </a:spcBef>
            </a:pPr>
            <a:r>
              <a:rPr lang="hu-HU" sz="1200" dirty="0">
                <a:latin typeface="Arial" panose="020B0604020202020204" pitchFamily="34" charset="0"/>
                <a:cs typeface="Arial" panose="020B0604020202020204" pitchFamily="34" charset="0"/>
              </a:rPr>
              <a:t>BHP: </a:t>
            </a:r>
            <a:r>
              <a:rPr lang="hu-HU" sz="1200" dirty="0" err="1">
                <a:latin typeface="Arial" panose="020B0604020202020204" pitchFamily="34" charset="0"/>
                <a:cs typeface="Arial" panose="020B0604020202020204" pitchFamily="34" charset="0"/>
              </a:rPr>
              <a:t>bulbous</a:t>
            </a:r>
            <a:r>
              <a:rPr lang="hu-HU" sz="1200" dirty="0">
                <a:latin typeface="Arial" panose="020B0604020202020204" pitchFamily="34" charset="0"/>
                <a:cs typeface="Arial" panose="020B0604020202020204" pitchFamily="34" charset="0"/>
              </a:rPr>
              <a:t> </a:t>
            </a:r>
            <a:r>
              <a:rPr lang="hu-HU" sz="1200" dirty="0" err="1">
                <a:latin typeface="Arial" panose="020B0604020202020204" pitchFamily="34" charset="0"/>
                <a:cs typeface="Arial" panose="020B0604020202020204" pitchFamily="34" charset="0"/>
              </a:rPr>
              <a:t>haar</a:t>
            </a:r>
            <a:r>
              <a:rPr lang="hu-HU" sz="1200" dirty="0">
                <a:latin typeface="Arial" panose="020B0604020202020204" pitchFamily="34" charset="0"/>
                <a:cs typeface="Arial" panose="020B0604020202020204" pitchFamily="34" charset="0"/>
              </a:rPr>
              <a:t> </a:t>
            </a:r>
            <a:r>
              <a:rPr lang="hu-HU" sz="1200" dirty="0" err="1">
                <a:latin typeface="Arial" panose="020B0604020202020204" pitchFamily="34" charset="0"/>
                <a:cs typeface="Arial" panose="020B0604020202020204" pitchFamily="34" charset="0"/>
              </a:rPr>
              <a:t>peg</a:t>
            </a:r>
            <a:r>
              <a:rPr lang="hu-HU" sz="1200" dirty="0">
                <a:latin typeface="Arial" panose="020B0604020202020204" pitchFamily="34" charset="0"/>
                <a:cs typeface="Arial" panose="020B0604020202020204" pitchFamily="34" charset="0"/>
              </a:rPr>
              <a:t>: mit </a:t>
            </a:r>
            <a:r>
              <a:rPr lang="hu-HU" sz="1200" dirty="0" err="1">
                <a:latin typeface="Arial" panose="020B0604020202020204" pitchFamily="34" charset="0"/>
                <a:cs typeface="Arial" panose="020B0604020202020204" pitchFamily="34" charset="0"/>
              </a:rPr>
              <a:t>dermaler</a:t>
            </a:r>
            <a:r>
              <a:rPr lang="hu-HU" sz="1200" dirty="0">
                <a:latin typeface="Arial" panose="020B0604020202020204" pitchFamily="34" charset="0"/>
                <a:cs typeface="Arial" panose="020B0604020202020204" pitchFamily="34" charset="0"/>
              </a:rPr>
              <a:t> </a:t>
            </a:r>
            <a:r>
              <a:rPr lang="hu-HU" sz="1200" dirty="0" err="1">
                <a:latin typeface="Arial" panose="020B0604020202020204" pitchFamily="34" charset="0"/>
                <a:cs typeface="Arial" panose="020B0604020202020204" pitchFamily="34" charset="0"/>
              </a:rPr>
              <a:t>Papille</a:t>
            </a:r>
            <a:endParaRPr lang="hu-HU" sz="1200" dirty="0">
              <a:latin typeface="Arial" panose="020B0604020202020204" pitchFamily="34" charset="0"/>
              <a:cs typeface="Arial" panose="020B060402020202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380" y="332656"/>
            <a:ext cx="8674100" cy="1905000"/>
          </a:xfrm>
          <a:prstGeom prst="rect">
            <a:avLst/>
          </a:prstGeom>
        </p:spPr>
      </p:pic>
      <p:sp>
        <p:nvSpPr>
          <p:cNvPr id="3" name="Szövegdoboz 2"/>
          <p:cNvSpPr txBox="1"/>
          <p:nvPr/>
        </p:nvSpPr>
        <p:spPr>
          <a:xfrm>
            <a:off x="251520" y="2708920"/>
            <a:ext cx="8496944" cy="2246769"/>
          </a:xfrm>
          <a:prstGeom prst="rect">
            <a:avLst/>
          </a:prstGeom>
          <a:noFill/>
        </p:spPr>
        <p:txBody>
          <a:bodyPr wrap="square" rtlCol="0">
            <a:spAutoFit/>
          </a:bodyPr>
          <a:lstStyle/>
          <a:p>
            <a:r>
              <a:rPr lang="hu-HU" sz="2000" dirty="0" err="1">
                <a:latin typeface="Arial" panose="020B0604020202020204" pitchFamily="34" charset="0"/>
                <a:cs typeface="Arial" panose="020B0604020202020204" pitchFamily="34" charset="0"/>
              </a:rPr>
              <a:t>Wechselwirkungen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zwischen</a:t>
            </a:r>
            <a:r>
              <a:rPr lang="hu-HU" sz="2000" dirty="0">
                <a:latin typeface="Arial" panose="020B0604020202020204" pitchFamily="34" charset="0"/>
                <a:cs typeface="Arial" panose="020B0604020202020204" pitchFamily="34" charset="0"/>
              </a:rPr>
              <a:t> Epithel und Mesenchym:</a:t>
            </a:r>
          </a:p>
          <a:p>
            <a:r>
              <a:rPr lang="hu-HU" sz="2000" dirty="0" err="1">
                <a:latin typeface="Arial" panose="020B0604020202020204" pitchFamily="34" charset="0"/>
                <a:cs typeface="Arial" panose="020B0604020202020204" pitchFamily="34" charset="0"/>
              </a:rPr>
              <a:t>Signale</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aus</a:t>
            </a:r>
            <a:r>
              <a:rPr lang="hu-HU" sz="2000" dirty="0">
                <a:latin typeface="Arial" panose="020B0604020202020204" pitchFamily="34" charset="0"/>
                <a:cs typeface="Arial" panose="020B0604020202020204" pitchFamily="34" charset="0"/>
              </a:rPr>
              <a:t> Mesenchym </a:t>
            </a:r>
            <a:r>
              <a:rPr lang="hu-HU" sz="2000" dirty="0" err="1">
                <a:latin typeface="Arial" panose="020B0604020202020204" pitchFamily="34" charset="0"/>
                <a:cs typeface="Arial" panose="020B0604020202020204" pitchFamily="34" charset="0"/>
              </a:rPr>
              <a:t>induzieren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epidermalen</a:t>
            </a:r>
            <a:r>
              <a:rPr lang="hu-HU" sz="2000" dirty="0">
                <a:latin typeface="Arial" panose="020B0604020202020204" pitchFamily="34" charset="0"/>
                <a:cs typeface="Arial" panose="020B0604020202020204" pitchFamily="34" charset="0"/>
              </a:rPr>
              <a:t> Plakoden. Die Plakoden </a:t>
            </a:r>
            <a:r>
              <a:rPr lang="hu-HU" sz="2000" dirty="0" err="1">
                <a:latin typeface="Arial" panose="020B0604020202020204" pitchFamily="34" charset="0"/>
                <a:cs typeface="Arial" panose="020B0604020202020204" pitchFamily="34" charset="0"/>
              </a:rPr>
              <a:t>produzieren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mehrere</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Wnt</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Typen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wie</a:t>
            </a:r>
            <a:r>
              <a:rPr lang="hu-HU" sz="2000" dirty="0">
                <a:latin typeface="Arial" panose="020B0604020202020204" pitchFamily="34" charset="0"/>
                <a:cs typeface="Arial" panose="020B0604020202020204" pitchFamily="34" charset="0"/>
              </a:rPr>
              <a:t> 4,6,7,10a,10b und </a:t>
            </a:r>
            <a:r>
              <a:rPr lang="hu-HU" sz="2000" dirty="0" err="1">
                <a:latin typeface="Arial" panose="020B0604020202020204" pitchFamily="34" charset="0"/>
                <a:cs typeface="Arial" panose="020B0604020202020204" pitchFamily="34" charset="0"/>
              </a:rPr>
              <a:t>auch</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wnt</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Inhibitoren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schneller</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diffundierende</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Dkk</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Typen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wie</a:t>
            </a:r>
            <a:r>
              <a:rPr lang="hu-HU" sz="2000" dirty="0">
                <a:latin typeface="Arial" panose="020B0604020202020204" pitchFamily="34" charset="0"/>
                <a:cs typeface="Arial" panose="020B0604020202020204" pitchFamily="34" charset="0"/>
              </a:rPr>
              <a:t> Dkk1,4. Die </a:t>
            </a:r>
            <a:r>
              <a:rPr lang="hu-HU" sz="2000" dirty="0" err="1">
                <a:latin typeface="Arial" panose="020B0604020202020204" pitchFamily="34" charset="0"/>
                <a:cs typeface="Arial" panose="020B0604020202020204" pitchFamily="34" charset="0"/>
              </a:rPr>
              <a:t>langsam</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diffundierende</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Aktivatoren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Wnts</a:t>
            </a:r>
            <a:r>
              <a:rPr lang="hu-HU" sz="2000" dirty="0">
                <a:latin typeface="Arial" panose="020B0604020202020204" pitchFamily="34" charset="0"/>
                <a:cs typeface="Arial" panose="020B0604020202020204" pitchFamily="34" charset="0"/>
              </a:rPr>
              <a:t>) und </a:t>
            </a:r>
            <a:r>
              <a:rPr lang="hu-HU" sz="2000" dirty="0" err="1">
                <a:latin typeface="Arial" panose="020B0604020202020204" pitchFamily="34" charset="0"/>
                <a:cs typeface="Arial" panose="020B0604020202020204" pitchFamily="34" charset="0"/>
              </a:rPr>
              <a:t>schneller</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diffundierende</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Inhibitoren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Dkks</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werden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das</a:t>
            </a:r>
            <a:r>
              <a:rPr lang="hu-HU" sz="2000" dirty="0">
                <a:latin typeface="Arial" panose="020B0604020202020204" pitchFamily="34" charset="0"/>
                <a:cs typeface="Arial" panose="020B0604020202020204" pitchFamily="34" charset="0"/>
              </a:rPr>
              <a:t> Epithel in </a:t>
            </a:r>
            <a:r>
              <a:rPr lang="hu-HU" sz="2000" dirty="0" err="1">
                <a:latin typeface="Arial" panose="020B0604020202020204" pitchFamily="34" charset="0"/>
                <a:cs typeface="Arial" panose="020B0604020202020204" pitchFamily="34" charset="0"/>
              </a:rPr>
              <a:t>Haarbildenden</a:t>
            </a:r>
            <a:r>
              <a:rPr lang="hu-HU" sz="2000" dirty="0">
                <a:latin typeface="Arial" panose="020B0604020202020204" pitchFamily="34" charset="0"/>
                <a:cs typeface="Arial" panose="020B0604020202020204" pitchFamily="34" charset="0"/>
              </a:rPr>
              <a:t> Plakoden und </a:t>
            </a:r>
            <a:r>
              <a:rPr lang="hu-HU" sz="2000" dirty="0" err="1">
                <a:latin typeface="Arial" panose="020B0604020202020204" pitchFamily="34" charset="0"/>
                <a:cs typeface="Arial" panose="020B0604020202020204" pitchFamily="34" charset="0"/>
              </a:rPr>
              <a:t>interplakodalen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Regionen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einteilen</a:t>
            </a:r>
            <a:r>
              <a:rPr lang="hu-HU" sz="2000" dirty="0">
                <a:latin typeface="Arial" panose="020B0604020202020204" pitchFamily="34" charset="0"/>
                <a:cs typeface="Arial" panose="020B0604020202020204" pitchFamily="34" charset="0"/>
              </a:rPr>
              <a:t>.</a:t>
            </a:r>
            <a:endParaRPr lang="de-D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23430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188640"/>
            <a:ext cx="7942335" cy="4392488"/>
          </a:xfrm>
          <a:prstGeom prst="rect">
            <a:avLst/>
          </a:prstGeom>
        </p:spPr>
      </p:pic>
    </p:spTree>
    <p:extLst>
      <p:ext uri="{BB962C8B-B14F-4D97-AF65-F5344CB8AC3E}">
        <p14:creationId xmlns:p14="http://schemas.microsoft.com/office/powerpoint/2010/main" val="25306361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332656"/>
            <a:ext cx="8280400" cy="2692400"/>
          </a:xfrm>
          <a:prstGeom prst="rect">
            <a:avLst/>
          </a:prstGeom>
        </p:spPr>
      </p:pic>
      <p:sp>
        <p:nvSpPr>
          <p:cNvPr id="3" name="Szövegdoboz 2"/>
          <p:cNvSpPr txBox="1"/>
          <p:nvPr/>
        </p:nvSpPr>
        <p:spPr>
          <a:xfrm>
            <a:off x="899592" y="3429000"/>
            <a:ext cx="7848872" cy="1569660"/>
          </a:xfrm>
          <a:prstGeom prst="rect">
            <a:avLst/>
          </a:prstGeom>
          <a:noFill/>
        </p:spPr>
        <p:txBody>
          <a:bodyPr wrap="square" rtlCol="0">
            <a:spAutoFit/>
          </a:bodyPr>
          <a:lstStyle/>
          <a:p>
            <a:r>
              <a:rPr lang="hu-HU" dirty="0" err="1">
                <a:latin typeface="Arial" panose="020B0604020202020204" pitchFamily="34" charset="0"/>
                <a:cs typeface="Arial" panose="020B0604020202020204" pitchFamily="34" charset="0"/>
              </a:rPr>
              <a:t>Wildtyp</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Maus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links</a:t>
            </a:r>
            <a:r>
              <a:rPr lang="hu-HU" dirty="0">
                <a:latin typeface="Arial" panose="020B0604020202020204" pitchFamily="34" charset="0"/>
                <a:cs typeface="Arial" panose="020B0604020202020204" pitchFamily="34" charset="0"/>
              </a:rPr>
              <a:t>) und </a:t>
            </a:r>
            <a:r>
              <a:rPr lang="hu-HU" dirty="0" err="1">
                <a:latin typeface="Arial" panose="020B0604020202020204" pitchFamily="34" charset="0"/>
                <a:cs typeface="Arial" panose="020B0604020202020204" pitchFamily="34" charset="0"/>
              </a:rPr>
              <a:t>transgenetische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Maus</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wo</a:t>
            </a:r>
            <a:r>
              <a:rPr lang="hu-HU" dirty="0">
                <a:latin typeface="Arial" panose="020B0604020202020204" pitchFamily="34" charset="0"/>
                <a:cs typeface="Arial" panose="020B0604020202020204" pitchFamily="34" charset="0"/>
              </a:rPr>
              <a:t> Dkk2 (</a:t>
            </a:r>
            <a:r>
              <a:rPr lang="hu-HU" dirty="0" err="1">
                <a:latin typeface="Arial" panose="020B0604020202020204" pitchFamily="34" charset="0"/>
                <a:cs typeface="Arial" panose="020B0604020202020204" pitchFamily="34" charset="0"/>
              </a:rPr>
              <a:t>kurz</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vor</a:t>
            </a:r>
            <a:r>
              <a:rPr lang="hu-HU" dirty="0">
                <a:latin typeface="Arial" panose="020B0604020202020204" pitchFamily="34" charset="0"/>
                <a:cs typeface="Arial" panose="020B0604020202020204" pitchFamily="34" charset="0"/>
              </a:rPr>
              <a:t> epithelialen </a:t>
            </a:r>
            <a:r>
              <a:rPr lang="hu-HU" dirty="0" err="1">
                <a:latin typeface="Arial" panose="020B0604020202020204" pitchFamily="34" charset="0"/>
                <a:cs typeface="Arial" panose="020B0604020202020204" pitchFamily="34" charset="0"/>
              </a:rPr>
              <a:t>Plakodenbildung</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überexprimiert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wurde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die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Densität</a:t>
            </a:r>
            <a:r>
              <a:rPr lang="hu-HU" dirty="0">
                <a:latin typeface="Arial" panose="020B0604020202020204" pitchFamily="34" charset="0"/>
                <a:cs typeface="Arial" panose="020B0604020202020204" pitchFamily="34" charset="0"/>
              </a:rPr>
              <a:t> der </a:t>
            </a:r>
            <a:r>
              <a:rPr lang="hu-HU" dirty="0" err="1">
                <a:latin typeface="Arial" panose="020B0604020202020204" pitchFamily="34" charset="0"/>
                <a:cs typeface="Arial" panose="020B0604020202020204" pitchFamily="34" charset="0"/>
              </a:rPr>
              <a:t>Haarfollikeln</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ist</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drastisch</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geringer</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geworden</a:t>
            </a:r>
            <a:r>
              <a:rPr lang="hu-HU" dirty="0">
                <a:latin typeface="Arial" panose="020B0604020202020204" pitchFamily="34" charset="0"/>
                <a:cs typeface="Arial" panose="020B0604020202020204" pitchFamily="34" charset="0"/>
              </a:rPr>
              <a:t>.</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91428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Text Box 4"/>
          <p:cNvSpPr txBox="1">
            <a:spLocks noChangeArrowheads="1"/>
          </p:cNvSpPr>
          <p:nvPr/>
        </p:nvSpPr>
        <p:spPr bwMode="auto">
          <a:xfrm>
            <a:off x="395288" y="5300663"/>
            <a:ext cx="8497192" cy="1323439"/>
          </a:xfrm>
          <a:prstGeom prst="rect">
            <a:avLst/>
          </a:prstGeom>
          <a:noFill/>
          <a:ln w="9525">
            <a:noFill/>
            <a:miter lim="800000"/>
            <a:headEnd/>
            <a:tailEnd/>
          </a:ln>
          <a:effectLst/>
        </p:spPr>
        <p:txBody>
          <a:bodyPr wrap="square">
            <a:spAutoFit/>
          </a:bodyPr>
          <a:lstStyle/>
          <a:p>
            <a:pPr>
              <a:spcBef>
                <a:spcPct val="50000"/>
              </a:spcBef>
            </a:pPr>
            <a:r>
              <a:rPr lang="hu-HU" sz="2000" dirty="0" err="1">
                <a:latin typeface="Arial" panose="020B0604020202020204" pitchFamily="34" charset="0"/>
                <a:cs typeface="Arial" panose="020B0604020202020204" pitchFamily="34" charset="0"/>
              </a:rPr>
              <a:t>Haarplakoden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werden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durch</a:t>
            </a:r>
            <a:r>
              <a:rPr lang="hu-HU" sz="2000" dirty="0">
                <a:latin typeface="Arial" panose="020B0604020202020204" pitchFamily="34" charset="0"/>
                <a:cs typeface="Arial" panose="020B0604020202020204" pitchFamily="34" charset="0"/>
              </a:rPr>
              <a:t> </a:t>
            </a:r>
            <a:r>
              <a:rPr lang="hu-HU" sz="2000" b="1" dirty="0" err="1">
                <a:latin typeface="Arial" panose="020B0604020202020204" pitchFamily="34" charset="0"/>
                <a:cs typeface="Arial" panose="020B0604020202020204" pitchFamily="34" charset="0"/>
              </a:rPr>
              <a:t>Wnt</a:t>
            </a:r>
            <a:r>
              <a:rPr lang="hu-HU" sz="2000" b="1" dirty="0">
                <a:latin typeface="Arial" panose="020B0604020202020204" pitchFamily="34" charset="0"/>
                <a:cs typeface="Arial" panose="020B0604020202020204" pitchFamily="34" charset="0"/>
              </a:rPr>
              <a:t> und </a:t>
            </a:r>
            <a:r>
              <a:rPr lang="hu-HU" sz="2000" b="1" dirty="0" err="1">
                <a:latin typeface="Arial" panose="020B0604020202020204" pitchFamily="34" charset="0"/>
                <a:cs typeface="Arial" panose="020B0604020202020204" pitchFamily="34" charset="0"/>
              </a:rPr>
              <a:t>Eda</a:t>
            </a:r>
            <a:r>
              <a:rPr lang="hu-HU" sz="2000" b="1"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Signalisierung</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bestimmt</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Bestimmung</a:t>
            </a:r>
            <a:r>
              <a:rPr lang="hu-HU" sz="2000" dirty="0">
                <a:latin typeface="Arial" panose="020B0604020202020204" pitchFamily="34" charset="0"/>
                <a:cs typeface="Arial" panose="020B0604020202020204" pitchFamily="34" charset="0"/>
              </a:rPr>
              <a:t> des </a:t>
            </a:r>
            <a:r>
              <a:rPr lang="hu-HU" sz="2000" b="1" dirty="0" err="1">
                <a:latin typeface="Arial" panose="020B0604020202020204" pitchFamily="34" charset="0"/>
                <a:cs typeface="Arial" panose="020B0604020202020204" pitchFamily="34" charset="0"/>
              </a:rPr>
              <a:t>Abstandes</a:t>
            </a:r>
            <a:r>
              <a:rPr lang="hu-HU" sz="2000" dirty="0">
                <a:latin typeface="Arial" panose="020B0604020202020204" pitchFamily="34" charset="0"/>
                <a:cs typeface="Arial" panose="020B0604020202020204" pitchFamily="34" charset="0"/>
              </a:rPr>
              <a:t> der </a:t>
            </a:r>
            <a:r>
              <a:rPr lang="hu-HU" sz="2000" dirty="0" err="1">
                <a:latin typeface="Arial" panose="020B0604020202020204" pitchFamily="34" charset="0"/>
                <a:cs typeface="Arial" panose="020B0604020202020204" pitchFamily="34" charset="0"/>
              </a:rPr>
              <a:t>einzelnen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Haarplakoden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durch</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FGFs</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Follistatin</a:t>
            </a:r>
            <a:r>
              <a:rPr lang="hu-HU" sz="2000" dirty="0">
                <a:latin typeface="Arial" panose="020B0604020202020204" pitchFamily="34" charset="0"/>
                <a:cs typeface="Arial" panose="020B0604020202020204" pitchFamily="34" charset="0"/>
              </a:rPr>
              <a:t> und Tgfb2 </a:t>
            </a:r>
            <a:r>
              <a:rPr lang="hu-HU" sz="2000" dirty="0" err="1">
                <a:latin typeface="Arial" panose="020B0604020202020204" pitchFamily="34" charset="0"/>
                <a:cs typeface="Arial" panose="020B0604020202020204" pitchFamily="34" charset="0"/>
              </a:rPr>
              <a:t>fördern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näher</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Bmp</a:t>
            </a:r>
            <a:r>
              <a:rPr lang="hu-HU" sz="2000" dirty="0">
                <a:latin typeface="Arial" panose="020B0604020202020204" pitchFamily="34" charset="0"/>
                <a:cs typeface="Arial" panose="020B0604020202020204" pitchFamily="34" charset="0"/>
              </a:rPr>
              <a:t>/Tgfb1 </a:t>
            </a:r>
            <a:r>
              <a:rPr lang="hu-HU" sz="2000" dirty="0" err="1">
                <a:latin typeface="Arial" panose="020B0604020202020204" pitchFamily="34" charset="0"/>
                <a:cs typeface="Arial" panose="020B0604020202020204" pitchFamily="34" charset="0"/>
              </a:rPr>
              <a:t>hemmen</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weiter</a:t>
            </a:r>
            <a:r>
              <a:rPr lang="hu-HU" sz="2000" dirty="0">
                <a:latin typeface="Arial" panose="020B0604020202020204" pitchFamily="34" charset="0"/>
                <a:cs typeface="Arial" panose="020B0604020202020204" pitchFamily="34" charset="0"/>
              </a:rPr>
              <a:t>); </a:t>
            </a:r>
            <a:r>
              <a:rPr lang="hu-HU" sz="2000" b="1" dirty="0" err="1">
                <a:latin typeface="Arial" panose="020B0604020202020204" pitchFamily="34" charset="0"/>
                <a:cs typeface="Arial" panose="020B0604020202020204" pitchFamily="34" charset="0"/>
              </a:rPr>
              <a:t>Wachstum</a:t>
            </a:r>
            <a:r>
              <a:rPr lang="hu-HU" sz="2000" dirty="0">
                <a:latin typeface="Arial" panose="020B0604020202020204" pitchFamily="34" charset="0"/>
                <a:cs typeface="Arial" panose="020B0604020202020204" pitchFamily="34" charset="0"/>
              </a:rPr>
              <a:t> der </a:t>
            </a:r>
            <a:r>
              <a:rPr lang="hu-HU" sz="2000" dirty="0" err="1">
                <a:latin typeface="Arial" panose="020B0604020202020204" pitchFamily="34" charset="0"/>
                <a:cs typeface="Arial" panose="020B0604020202020204" pitchFamily="34" charset="0"/>
              </a:rPr>
              <a:t>Plakode</a:t>
            </a:r>
            <a:r>
              <a:rPr lang="hu-HU" sz="2000" dirty="0">
                <a:latin typeface="Arial" panose="020B0604020202020204" pitchFamily="34" charset="0"/>
                <a:cs typeface="Arial" panose="020B0604020202020204" pitchFamily="34" charset="0"/>
              </a:rPr>
              <a:t> (und </a:t>
            </a:r>
            <a:r>
              <a:rPr lang="hu-HU" sz="2000" dirty="0" err="1">
                <a:latin typeface="Arial" panose="020B0604020202020204" pitchFamily="34" charset="0"/>
                <a:cs typeface="Arial" panose="020B0604020202020204" pitchFamily="34" charset="0"/>
              </a:rPr>
              <a:t>Knospe-Stange</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Shh</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mitotisch</a:t>
            </a:r>
            <a:r>
              <a:rPr lang="hu-HU" sz="2000" dirty="0">
                <a:latin typeface="Arial" panose="020B0604020202020204" pitchFamily="34" charset="0"/>
                <a:cs typeface="Arial" panose="020B0604020202020204" pitchFamily="34" charset="0"/>
              </a:rPr>
              <a:t>)</a:t>
            </a:r>
          </a:p>
        </p:txBody>
      </p:sp>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80"/>
            <a:ext cx="9144000" cy="5086935"/>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5800" y="332656"/>
            <a:ext cx="7772400" cy="1152128"/>
          </a:xfrm>
        </p:spPr>
        <p:txBody>
          <a:bodyPr/>
          <a:lstStyle/>
          <a:p>
            <a:r>
              <a:rPr lang="hu-HU" sz="3600" dirty="0" err="1">
                <a:latin typeface="Arial" panose="020B0604020202020204" pitchFamily="34" charset="0"/>
                <a:cs typeface="Arial" panose="020B0604020202020204" pitchFamily="34" charset="0"/>
              </a:rPr>
              <a:t>Haarfollikel</a:t>
            </a:r>
            <a:r>
              <a:rPr lang="hu-HU" sz="3600" dirty="0">
                <a:latin typeface="Arial" panose="020B0604020202020204" pitchFamily="34" charset="0"/>
                <a:cs typeface="Arial" panose="020B0604020202020204" pitchFamily="34" charset="0"/>
              </a:rPr>
              <a:t>? </a:t>
            </a:r>
            <a:r>
              <a:rPr lang="hu-HU" sz="3600" dirty="0" err="1">
                <a:latin typeface="Arial" panose="020B0604020202020204" pitchFamily="34" charset="0"/>
                <a:cs typeface="Arial" panose="020B0604020202020204" pitchFamily="34" charset="0"/>
              </a:rPr>
              <a:t>Schweißdrüse</a:t>
            </a:r>
            <a:r>
              <a:rPr lang="hu-HU" sz="3600" dirty="0">
                <a:latin typeface="Arial" panose="020B0604020202020204" pitchFamily="34" charset="0"/>
                <a:cs typeface="Arial" panose="020B0604020202020204" pitchFamily="34" charset="0"/>
              </a:rPr>
              <a:t>?</a:t>
            </a:r>
            <a:endParaRPr lang="de-DE" sz="3600"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a:xfrm>
            <a:off x="685800" y="1628800"/>
            <a:ext cx="7772400" cy="4467200"/>
          </a:xfrm>
        </p:spPr>
        <p:txBody>
          <a:bodyPr/>
          <a:lstStyle/>
          <a:p>
            <a:r>
              <a:rPr lang="hu-HU" sz="2400" dirty="0" err="1">
                <a:latin typeface="Arial" panose="020B0604020202020204" pitchFamily="34" charset="0"/>
                <a:cs typeface="Arial" panose="020B0604020202020204" pitchFamily="34" charset="0"/>
              </a:rPr>
              <a:t>Was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determiniert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ob</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welche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Strukture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aus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einem</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Plakod</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entwickeln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kann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Soll</a:t>
            </a:r>
            <a:r>
              <a:rPr lang="hu-HU" sz="2400" dirty="0">
                <a:latin typeface="Arial" panose="020B0604020202020204" pitchFamily="34" charset="0"/>
                <a:cs typeface="Arial" panose="020B0604020202020204" pitchFamily="34" charset="0"/>
              </a:rPr>
              <a:t> es </a:t>
            </a:r>
            <a:r>
              <a:rPr lang="hu-HU" sz="2400" dirty="0" err="1">
                <a:latin typeface="Arial" panose="020B0604020202020204" pitchFamily="34" charset="0"/>
                <a:cs typeface="Arial" panose="020B0604020202020204" pitchFamily="34" charset="0"/>
              </a:rPr>
              <a:t>schon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vor</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die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Plakodbildung</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schon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bestimmt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werden</a:t>
            </a:r>
            <a:r>
              <a:rPr lang="hu-HU" sz="2400" dirty="0">
                <a:latin typeface="Arial" panose="020B0604020202020204" pitchFamily="34" charset="0"/>
                <a:cs typeface="Arial" panose="020B0604020202020204" pitchFamily="34" charset="0"/>
              </a:rPr>
              <a:t>?</a:t>
            </a:r>
          </a:p>
          <a:p>
            <a:r>
              <a:rPr lang="hu-HU" sz="2400" dirty="0">
                <a:latin typeface="Arial" panose="020B0604020202020204" pitchFamily="34" charset="0"/>
                <a:cs typeface="Arial" panose="020B0604020202020204" pitchFamily="34" charset="0"/>
              </a:rPr>
              <a:t>In den Plakoden sind </a:t>
            </a:r>
            <a:r>
              <a:rPr lang="hu-HU" sz="2400" dirty="0" err="1">
                <a:latin typeface="Arial" panose="020B0604020202020204" pitchFamily="34" charset="0"/>
                <a:cs typeface="Arial" panose="020B0604020202020204" pitchFamily="34" charset="0"/>
              </a:rPr>
              <a:t>viele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Molekülen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exprimiert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zB</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Haarplakod</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Wnt</a:t>
            </a:r>
            <a:r>
              <a:rPr lang="hu-HU" sz="2400" dirty="0">
                <a:latin typeface="Arial" panose="020B0604020202020204" pitchFamily="34" charset="0"/>
                <a:cs typeface="Arial" panose="020B0604020202020204" pitchFamily="34" charset="0"/>
              </a:rPr>
              <a:t> 4,6,7,10a,10b, und </a:t>
            </a:r>
            <a:r>
              <a:rPr lang="hu-HU" sz="2400" dirty="0" err="1">
                <a:latin typeface="Arial" panose="020B0604020202020204" pitchFamily="34" charset="0"/>
                <a:cs typeface="Arial" panose="020B0604020202020204" pitchFamily="34" charset="0"/>
              </a:rPr>
              <a:t>noch</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weitere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Wnts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daneben</a:t>
            </a:r>
            <a:r>
              <a:rPr lang="hu-HU" sz="2400" dirty="0">
                <a:latin typeface="Arial" panose="020B0604020202020204" pitchFamily="34" charset="0"/>
                <a:cs typeface="Arial" panose="020B0604020202020204" pitchFamily="34" charset="0"/>
              </a:rPr>
              <a:t> Dkk1,4, und </a:t>
            </a:r>
            <a:r>
              <a:rPr lang="hu-HU" sz="2400" dirty="0" err="1">
                <a:latin typeface="Arial" panose="020B0604020202020204" pitchFamily="34" charset="0"/>
                <a:cs typeface="Arial" panose="020B0604020202020204" pitchFamily="34" charset="0"/>
              </a:rPr>
              <a:t>auch</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noch</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weitere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Dkks</a:t>
            </a:r>
            <a:r>
              <a:rPr lang="hu-HU" sz="2400" dirty="0">
                <a:latin typeface="Arial" panose="020B0604020202020204" pitchFamily="34" charset="0"/>
                <a:cs typeface="Arial" panose="020B0604020202020204" pitchFamily="34" charset="0"/>
              </a:rPr>
              <a:t>). Dkk2-Überexpression </a:t>
            </a:r>
            <a:r>
              <a:rPr lang="hu-HU" sz="2400" dirty="0" err="1">
                <a:latin typeface="Arial" panose="020B0604020202020204" pitchFamily="34" charset="0"/>
                <a:cs typeface="Arial" panose="020B0604020202020204" pitchFamily="34" charset="0"/>
              </a:rPr>
              <a:t>verursacht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eine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Reduktion</a:t>
            </a:r>
            <a:r>
              <a:rPr lang="hu-HU" sz="2400" dirty="0">
                <a:latin typeface="Arial" panose="020B0604020202020204" pitchFamily="34" charset="0"/>
                <a:cs typeface="Arial" panose="020B0604020202020204" pitchFamily="34" charset="0"/>
              </a:rPr>
              <a:t> in der </a:t>
            </a:r>
            <a:r>
              <a:rPr lang="hu-HU" sz="2400" dirty="0" err="1">
                <a:latin typeface="Arial" panose="020B0604020202020204" pitchFamily="34" charset="0"/>
                <a:cs typeface="Arial" panose="020B0604020202020204" pitchFamily="34" charset="0"/>
              </a:rPr>
              <a:t>Zahl</a:t>
            </a:r>
            <a:r>
              <a:rPr lang="hu-HU" sz="2400" dirty="0">
                <a:latin typeface="Arial" panose="020B0604020202020204" pitchFamily="34" charset="0"/>
                <a:cs typeface="Arial" panose="020B0604020202020204" pitchFamily="34" charset="0"/>
              </a:rPr>
              <a:t> der </a:t>
            </a:r>
            <a:r>
              <a:rPr lang="hu-HU" sz="2400" dirty="0" err="1">
                <a:latin typeface="Arial" panose="020B0604020202020204" pitchFamily="34" charset="0"/>
                <a:cs typeface="Arial" panose="020B0604020202020204" pitchFamily="34" charset="0"/>
              </a:rPr>
              <a:t>Haarfollikeln</a:t>
            </a:r>
            <a:r>
              <a:rPr lang="hu-HU" sz="2400" dirty="0">
                <a:latin typeface="Arial" panose="020B0604020202020204" pitchFamily="34" charset="0"/>
                <a:cs typeface="Arial" panose="020B0604020202020204" pitchFamily="34" charset="0"/>
              </a:rPr>
              <a:t>. Dkk4-Überexpression </a:t>
            </a:r>
            <a:r>
              <a:rPr lang="hu-HU" sz="2400" dirty="0" err="1">
                <a:latin typeface="Arial" panose="020B0604020202020204" pitchFamily="34" charset="0"/>
                <a:cs typeface="Arial" panose="020B0604020202020204" pitchFamily="34" charset="0"/>
              </a:rPr>
              <a:t>stört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nicht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die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Zahl</a:t>
            </a:r>
            <a:r>
              <a:rPr lang="hu-HU" sz="2400" dirty="0">
                <a:latin typeface="Arial" panose="020B0604020202020204" pitchFamily="34" charset="0"/>
                <a:cs typeface="Arial" panose="020B0604020202020204" pitchFamily="34" charset="0"/>
              </a:rPr>
              <a:t> der </a:t>
            </a:r>
            <a:r>
              <a:rPr lang="hu-HU" sz="2400" dirty="0" err="1">
                <a:latin typeface="Arial" panose="020B0604020202020204" pitchFamily="34" charset="0"/>
                <a:cs typeface="Arial" panose="020B0604020202020204" pitchFamily="34" charset="0"/>
              </a:rPr>
              <a:t>Haarfollikeln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aber</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reduziert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die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Zahl</a:t>
            </a:r>
            <a:r>
              <a:rPr lang="hu-HU" sz="2400" dirty="0">
                <a:latin typeface="Arial" panose="020B0604020202020204" pitchFamily="34" charset="0"/>
                <a:cs typeface="Arial" panose="020B0604020202020204" pitchFamily="34" charset="0"/>
              </a:rPr>
              <a:t> der </a:t>
            </a:r>
            <a:r>
              <a:rPr lang="hu-HU" sz="2400" dirty="0" err="1">
                <a:latin typeface="Arial" panose="020B0604020202020204" pitchFamily="34" charset="0"/>
                <a:cs typeface="Arial" panose="020B0604020202020204" pitchFamily="34" charset="0"/>
              </a:rPr>
              <a:t>Schweißdrüsen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Sollen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solche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feinere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Steuerungen</a:t>
            </a:r>
            <a:r>
              <a:rPr lang="hu-HU" sz="2400" dirty="0">
                <a:latin typeface="Arial" panose="020B0604020202020204" pitchFamily="34" charset="0"/>
                <a:cs typeface="Arial" panose="020B0604020202020204" pitchFamily="34" charset="0"/>
              </a:rPr>
              <a:t> den </a:t>
            </a:r>
            <a:r>
              <a:rPr lang="hu-HU" sz="2400" dirty="0" err="1">
                <a:latin typeface="Arial" panose="020B0604020202020204" pitchFamily="34" charset="0"/>
                <a:cs typeface="Arial" panose="020B0604020202020204" pitchFamily="34" charset="0"/>
              </a:rPr>
              <a:t>Schicksaal</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bestimmter</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Epithelbezirken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determinieren</a:t>
            </a:r>
            <a:r>
              <a:rPr lang="hu-HU" sz="2400" dirty="0">
                <a:latin typeface="Arial" panose="020B0604020202020204" pitchFamily="34" charset="0"/>
                <a:cs typeface="Arial" panose="020B0604020202020204" pitchFamily="34" charset="0"/>
              </a:rPr>
              <a:t>?</a:t>
            </a:r>
            <a:endParaRPr lang="de-D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86760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4"/>
          <p:cNvPicPr>
            <a:picLocks noChangeAspect="1" noChangeArrowheads="1"/>
          </p:cNvPicPr>
          <p:nvPr/>
        </p:nvPicPr>
        <p:blipFill>
          <a:blip r:embed="rId2" cstate="print"/>
          <a:srcRect/>
          <a:stretch>
            <a:fillRect/>
          </a:stretch>
        </p:blipFill>
        <p:spPr bwMode="auto">
          <a:xfrm>
            <a:off x="414338" y="585788"/>
            <a:ext cx="8313737" cy="5692775"/>
          </a:xfrm>
          <a:prstGeom prst="rect">
            <a:avLst/>
          </a:prstGeom>
          <a:noFill/>
          <a:ln w="9525">
            <a:noFill/>
            <a:miter lim="800000"/>
            <a:headEnd/>
            <a:tailEnd/>
          </a:ln>
        </p:spPr>
      </p:pic>
      <p:pic>
        <p:nvPicPr>
          <p:cNvPr id="128002" name="Picture 5"/>
          <p:cNvPicPr>
            <a:picLocks noChangeAspect="1" noChangeArrowheads="1"/>
          </p:cNvPicPr>
          <p:nvPr/>
        </p:nvPicPr>
        <p:blipFill>
          <a:blip r:embed="rId3" cstate="print"/>
          <a:srcRect/>
          <a:stretch>
            <a:fillRect/>
          </a:stretch>
        </p:blipFill>
        <p:spPr bwMode="auto">
          <a:xfrm>
            <a:off x="6443663" y="6597650"/>
            <a:ext cx="2554287" cy="1905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2084</TotalTime>
  <Words>5607</Words>
  <Application>Microsoft Office PowerPoint</Application>
  <PresentationFormat>Diavetítés a képernyőre (4:3 oldalarány)</PresentationFormat>
  <Paragraphs>351</Paragraphs>
  <Slides>99</Slides>
  <Notes>34</Notes>
  <HiddenSlides>0</HiddenSlides>
  <MMClips>0</MMClips>
  <ScaleCrop>false</ScaleCrop>
  <HeadingPairs>
    <vt:vector size="8" baseType="variant">
      <vt:variant>
        <vt:lpstr>Használt betűtípusok</vt:lpstr>
      </vt:variant>
      <vt:variant>
        <vt:i4>5</vt:i4>
      </vt:variant>
      <vt:variant>
        <vt:lpstr>Téma</vt:lpstr>
      </vt:variant>
      <vt:variant>
        <vt:i4>1</vt:i4>
      </vt:variant>
      <vt:variant>
        <vt:lpstr>Beágyazott OLE kiszolgálók</vt:lpstr>
      </vt:variant>
      <vt:variant>
        <vt:i4>1</vt:i4>
      </vt:variant>
      <vt:variant>
        <vt:lpstr>Diacímek</vt:lpstr>
      </vt:variant>
      <vt:variant>
        <vt:i4>99</vt:i4>
      </vt:variant>
    </vt:vector>
  </HeadingPairs>
  <TitlesOfParts>
    <vt:vector size="106" baseType="lpstr">
      <vt:lpstr>Arial</vt:lpstr>
      <vt:lpstr>Comic Sans MS</vt:lpstr>
      <vt:lpstr>Symbol</vt:lpstr>
      <vt:lpstr>Times New Roman</vt:lpstr>
      <vt:lpstr>Trebuchet MS</vt:lpstr>
      <vt:lpstr>Alapértelmezett terv</vt:lpstr>
      <vt:lpstr>Image</vt:lpstr>
      <vt:lpstr>Entwicklung der Haut und  Hautanhangsgebilde</vt:lpstr>
      <vt:lpstr>Zellbiologie des adulten Epidermis</vt:lpstr>
      <vt:lpstr>Epidermis</vt:lpstr>
      <vt:lpstr>Verhornung</vt:lpstr>
      <vt:lpstr>Verhornung</vt:lpstr>
      <vt:lpstr>Spezifische Strukturen in Hornschuppen I.</vt:lpstr>
      <vt:lpstr>Spezifische Strukturen in Hornschuppen II.</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Verhornung </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Schritte der Epidermisentwicklung I.</vt:lpstr>
      <vt:lpstr>Schritte der Epidermisentwicklung II.</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Hautpermeabilitätstest</vt:lpstr>
      <vt:lpstr>PowerPoint-bemutató</vt:lpstr>
      <vt:lpstr>PowerPoint-bemutató</vt:lpstr>
      <vt:lpstr>PowerPoint-bemutató</vt:lpstr>
      <vt:lpstr>Blaschko-Linien</vt:lpstr>
      <vt:lpstr>PowerPoint-bemutató</vt:lpstr>
      <vt:lpstr>PowerPoint-bemutató</vt:lpstr>
      <vt:lpstr>Fehlentwicklungen</vt:lpstr>
      <vt:lpstr>Keratin Mutationen</vt:lpstr>
      <vt:lpstr> Epidermolysis bullosa: K14 Mutation</vt:lpstr>
      <vt:lpstr>PowerPoint-bemutató</vt:lpstr>
      <vt:lpstr>PowerPoint-bemutató</vt:lpstr>
      <vt:lpstr>PowerPoint-bemutató</vt:lpstr>
      <vt:lpstr>Desmosomale Mutationen</vt:lpstr>
      <vt:lpstr>PowerPoint-bemutató</vt:lpstr>
      <vt:lpstr>PowerPoint-bemutató</vt:lpstr>
      <vt:lpstr>PowerPoint-bemutató</vt:lpstr>
      <vt:lpstr>PowerPoint-bemutató</vt:lpstr>
      <vt:lpstr>PowerPoint-bemutató</vt:lpstr>
      <vt:lpstr>PowerPoint-bemutató</vt:lpstr>
      <vt:lpstr>Angeborene Ichthyosen</vt:lpstr>
      <vt:lpstr>Ichthyosis</vt:lpstr>
      <vt:lpstr>PowerPoint-bemutató</vt:lpstr>
      <vt:lpstr> Lamellar ichthyosis: TGM-1, Cyp4F22, andere Gene</vt:lpstr>
      <vt:lpstr>PowerPoint-bemutató</vt:lpstr>
      <vt:lpstr>PowerPoint-bemutató</vt:lpstr>
      <vt:lpstr>In das Epithel eingewanderte Zellen</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Dermis</vt:lpstr>
      <vt:lpstr>PowerPoint-bemutató</vt:lpstr>
      <vt:lpstr>Entwicklung der Haaren</vt:lpstr>
      <vt:lpstr>Entwicklung der Haaren</vt:lpstr>
      <vt:lpstr>PowerPoint-bemutató</vt:lpstr>
      <vt:lpstr>PowerPoint-bemutató</vt:lpstr>
      <vt:lpstr>PowerPoint-bemutató</vt:lpstr>
      <vt:lpstr>Entwicklung der Hautanhangsgebilden</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Haarfollikel? Schweißdrüse?</vt:lpstr>
      <vt:lpstr>PowerPoint-bemutató</vt:lpstr>
    </vt:vector>
  </TitlesOfParts>
  <Company>Semmelweis Egyetem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Nincs diacím</dc:title>
  <dc:creator>Dr. Magyar Atilla</dc:creator>
  <cp:lastModifiedBy>M</cp:lastModifiedBy>
  <cp:revision>135</cp:revision>
  <dcterms:created xsi:type="dcterms:W3CDTF">2009-02-08T21:38:56Z</dcterms:created>
  <dcterms:modified xsi:type="dcterms:W3CDTF">2018-02-23T13:43:23Z</dcterms:modified>
</cp:coreProperties>
</file>