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2" r:id="rId2"/>
    <p:sldId id="259" r:id="rId3"/>
    <p:sldId id="268" r:id="rId4"/>
    <p:sldId id="310" r:id="rId5"/>
    <p:sldId id="275" r:id="rId6"/>
    <p:sldId id="276" r:id="rId7"/>
    <p:sldId id="311" r:id="rId8"/>
    <p:sldId id="317" r:id="rId9"/>
    <p:sldId id="302" r:id="rId10"/>
    <p:sldId id="320" r:id="rId11"/>
    <p:sldId id="314" r:id="rId12"/>
    <p:sldId id="329" r:id="rId13"/>
    <p:sldId id="330" r:id="rId14"/>
    <p:sldId id="331" r:id="rId15"/>
    <p:sldId id="322" r:id="rId16"/>
    <p:sldId id="327" r:id="rId17"/>
    <p:sldId id="328" r:id="rId18"/>
    <p:sldId id="305" r:id="rId19"/>
    <p:sldId id="325" r:id="rId20"/>
    <p:sldId id="326" r:id="rId21"/>
    <p:sldId id="284" r:id="rId22"/>
    <p:sldId id="286" r:id="rId23"/>
    <p:sldId id="285" r:id="rId24"/>
    <p:sldId id="283" r:id="rId25"/>
    <p:sldId id="303" r:id="rId26"/>
    <p:sldId id="333" r:id="rId27"/>
    <p:sldId id="332" r:id="rId28"/>
    <p:sldId id="334" r:id="rId29"/>
    <p:sldId id="304" r:id="rId30"/>
    <p:sldId id="335" r:id="rId31"/>
    <p:sldId id="336" r:id="rId32"/>
    <p:sldId id="308" r:id="rId33"/>
    <p:sldId id="309" r:id="rId34"/>
    <p:sldId id="337" r:id="rId3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3" autoAdjust="0"/>
    <p:restoredTop sz="94660"/>
  </p:normalViewPr>
  <p:slideViewPr>
    <p:cSldViewPr>
      <p:cViewPr varScale="1">
        <p:scale>
          <a:sx n="66" d="100"/>
          <a:sy n="66" d="100"/>
        </p:scale>
        <p:origin x="67" y="3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EF90D-EA88-4C55-ABCE-EBF5ECC43493}" type="datetimeFigureOut">
              <a:rPr lang="hu-HU" smtClean="0"/>
              <a:t>2018.04.06.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EDECB-2D5B-491A-B7F4-7A4AC8E0706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267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39D8FD-34E9-49C3-8624-6DFBBA0A6CD5}" type="slidenum">
              <a:rPr lang="hu-HU" altLang="hu-HU"/>
              <a:pPr eaLnBrk="1" hangingPunct="1"/>
              <a:t>1</a:t>
            </a:fld>
            <a:endParaRPr lang="hu-HU" altLang="hu-HU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4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017AC3-C119-4570-8CDA-B21F20B3A0DE}" type="slidenum">
              <a:rPr lang="hu-HU"/>
              <a:pPr/>
              <a:t>11</a:t>
            </a:fld>
            <a:endParaRPr lang="hu-HU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85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5FD8-D902-40E9-AF2D-4A996962EB8C}" type="datetimeFigureOut">
              <a:rPr lang="hu-HU" smtClean="0"/>
              <a:t>2018.04.06.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16D46-DDAD-4652-855D-0AEEE277094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5FD8-D902-40E9-AF2D-4A996962EB8C}" type="datetimeFigureOut">
              <a:rPr lang="hu-HU" smtClean="0"/>
              <a:t>2018.04.06.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16D46-DDAD-4652-855D-0AEEE277094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5FD8-D902-40E9-AF2D-4A996962EB8C}" type="datetimeFigureOut">
              <a:rPr lang="hu-HU" smtClean="0"/>
              <a:t>2018.04.06.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16D46-DDAD-4652-855D-0AEEE277094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5FD8-D902-40E9-AF2D-4A996962EB8C}" type="datetimeFigureOut">
              <a:rPr lang="hu-HU" smtClean="0"/>
              <a:t>2018.04.06.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16D46-DDAD-4652-855D-0AEEE277094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5FD8-D902-40E9-AF2D-4A996962EB8C}" type="datetimeFigureOut">
              <a:rPr lang="hu-HU" smtClean="0"/>
              <a:t>2018.04.06.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16D46-DDAD-4652-855D-0AEEE277094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5FD8-D902-40E9-AF2D-4A996962EB8C}" type="datetimeFigureOut">
              <a:rPr lang="hu-HU" smtClean="0"/>
              <a:t>2018.04.06.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16D46-DDAD-4652-855D-0AEEE277094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5FD8-D902-40E9-AF2D-4A996962EB8C}" type="datetimeFigureOut">
              <a:rPr lang="hu-HU" smtClean="0"/>
              <a:t>2018.04.06.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16D46-DDAD-4652-855D-0AEEE277094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5FD8-D902-40E9-AF2D-4A996962EB8C}" type="datetimeFigureOut">
              <a:rPr lang="hu-HU" smtClean="0"/>
              <a:t>2018.04.06.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16D46-DDAD-4652-855D-0AEEE277094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5FD8-D902-40E9-AF2D-4A996962EB8C}" type="datetimeFigureOut">
              <a:rPr lang="hu-HU" smtClean="0"/>
              <a:t>2018.04.06.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16D46-DDAD-4652-855D-0AEEE277094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5FD8-D902-40E9-AF2D-4A996962EB8C}" type="datetimeFigureOut">
              <a:rPr lang="hu-HU" smtClean="0"/>
              <a:t>2018.04.06.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16D46-DDAD-4652-855D-0AEEE277094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5FD8-D902-40E9-AF2D-4A996962EB8C}" type="datetimeFigureOut">
              <a:rPr lang="hu-HU" smtClean="0"/>
              <a:t>2018.04.06.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16D46-DDAD-4652-855D-0AEEE277094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C5FD8-D902-40E9-AF2D-4A996962EB8C}" type="datetimeFigureOut">
              <a:rPr lang="hu-HU" smtClean="0"/>
              <a:t>2018.04.06.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16D46-DDAD-4652-855D-0AEEE277094A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830263" y="1228725"/>
            <a:ext cx="731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hu-HU" sz="4800" b="1" dirty="0" smtClean="0">
                <a:latin typeface="+mj-lt"/>
              </a:rPr>
              <a:t>Orrüreg, orr melléküregek</a:t>
            </a:r>
            <a:endParaRPr lang="hu-HU" sz="4800" b="1" dirty="0">
              <a:latin typeface="+mj-l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051050" y="4149725"/>
            <a:ext cx="6400800" cy="10556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hu-HU" sz="3600" kern="0" dirty="0" smtClean="0">
                <a:solidFill>
                  <a:sysClr val="windowText" lastClr="000000"/>
                </a:solidFill>
                <a:latin typeface="+mn-lt"/>
              </a:rPr>
              <a:t>Dr</a:t>
            </a:r>
            <a:r>
              <a:rPr lang="hu-HU" sz="3600" kern="0" dirty="0">
                <a:solidFill>
                  <a:sysClr val="windowText" lastClr="000000"/>
                </a:solidFill>
              </a:rPr>
              <a:t>. </a:t>
            </a:r>
            <a:r>
              <a:rPr lang="hu-HU" sz="3600" kern="0" dirty="0" err="1">
                <a:solidFill>
                  <a:sysClr val="windowText" lastClr="000000"/>
                </a:solidFill>
              </a:rPr>
              <a:t>Vereczki</a:t>
            </a:r>
            <a:r>
              <a:rPr lang="hu-HU" sz="3600" kern="0" dirty="0">
                <a:solidFill>
                  <a:sysClr val="windowText" lastClr="000000"/>
                </a:solidFill>
              </a:rPr>
              <a:t> </a:t>
            </a:r>
            <a:r>
              <a:rPr lang="hu-HU" sz="3600" kern="0" dirty="0" err="1">
                <a:solidFill>
                  <a:sysClr val="windowText" lastClr="000000"/>
                </a:solidFill>
              </a:rPr>
              <a:t>Viktoria</a:t>
            </a:r>
            <a:r>
              <a:rPr lang="hu-HU" sz="3600" kern="0" dirty="0">
                <a:solidFill>
                  <a:sysClr val="windowText" lastClr="000000"/>
                </a:solidFill>
              </a:rPr>
              <a:t> </a:t>
            </a:r>
            <a:r>
              <a:rPr lang="hu-HU" sz="3600" kern="0" dirty="0" smtClean="0">
                <a:solidFill>
                  <a:sysClr val="windowText" lastClr="000000"/>
                </a:solidFill>
                <a:latin typeface="+mn-lt"/>
              </a:rPr>
              <a:t>PhD</a:t>
            </a:r>
            <a:r>
              <a:rPr lang="hu-HU" sz="3600" kern="0" dirty="0">
                <a:solidFill>
                  <a:sysClr val="windowText" lastClr="000000"/>
                </a:solidFill>
                <a:latin typeface="+mn-lt"/>
              </a:rPr>
              <a:t>. </a:t>
            </a:r>
          </a:p>
          <a:p>
            <a:pPr algn="l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kern="0" dirty="0" smtClean="0">
                <a:solidFill>
                  <a:sysClr val="windowText" lastClr="000000"/>
                </a:solidFill>
                <a:latin typeface="+mn-lt"/>
              </a:rPr>
              <a:t> 2018</a:t>
            </a:r>
            <a:endParaRPr lang="en-US" sz="2800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14340" name="Picture 4" descr="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4054475"/>
            <a:ext cx="16938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18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05" y="836712"/>
            <a:ext cx="8876790" cy="525658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7504" y="54955"/>
            <a:ext cx="2447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/>
              <a:t>Az orrüreg </a:t>
            </a:r>
            <a:r>
              <a:rPr lang="hu-HU" b="1" i="1" dirty="0" err="1" smtClean="0"/>
              <a:t>lateralis</a:t>
            </a:r>
            <a:r>
              <a:rPr lang="hu-HU" b="1" i="1" dirty="0" smtClean="0"/>
              <a:t> fala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01079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har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34" y="524162"/>
            <a:ext cx="8274382" cy="623444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42034" y="116632"/>
            <a:ext cx="375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/>
              <a:t>Az orrüreg </a:t>
            </a:r>
            <a:r>
              <a:rPr lang="hu-HU" b="1" i="1" dirty="0" err="1" smtClean="0"/>
              <a:t>lateralis</a:t>
            </a:r>
            <a:r>
              <a:rPr lang="hu-HU" b="1" i="1" dirty="0" smtClean="0"/>
              <a:t> </a:t>
            </a:r>
            <a:r>
              <a:rPr lang="hu-HU" b="1" i="1" dirty="0" err="1" smtClean="0"/>
              <a:t>fala-nasopharynx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85148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633"/>
            <a:ext cx="9144000" cy="57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4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249"/>
            <a:ext cx="9144000" cy="589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6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050"/>
            <a:ext cx="9144000" cy="60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190"/>
            <a:ext cx="9144000" cy="527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836"/>
            <a:ext cx="9144000" cy="622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3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090"/>
            <a:ext cx="9144000" cy="589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267744" y="980728"/>
            <a:ext cx="466704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 smtClean="0"/>
              <a:t>Az orrüreg összeköttetései</a:t>
            </a:r>
          </a:p>
          <a:p>
            <a:endParaRPr lang="hu-HU" sz="32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19337"/>
            <a:ext cx="8784076" cy="48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0" y="908720"/>
            <a:ext cx="5406927" cy="388714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860032" y="1052736"/>
            <a:ext cx="41044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</a:t>
            </a:r>
            <a:r>
              <a:rPr lang="hu-HU" sz="2400" b="1" dirty="0" smtClean="0"/>
              <a:t>A </a:t>
            </a:r>
            <a:r>
              <a:rPr lang="hu-HU" sz="2400" b="1" dirty="0" err="1" smtClean="0"/>
              <a:t>cavum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nasi</a:t>
            </a:r>
            <a:r>
              <a:rPr lang="hu-HU" sz="2400" b="1" dirty="0" smtClean="0"/>
              <a:t> kapcsolatai</a:t>
            </a:r>
          </a:p>
          <a:p>
            <a:endParaRPr lang="en-US" sz="2400" b="1" dirty="0"/>
          </a:p>
          <a:p>
            <a:r>
              <a:rPr lang="hu-HU" dirty="0" smtClean="0"/>
              <a:t>1. Sinus </a:t>
            </a:r>
            <a:r>
              <a:rPr lang="hu-HU" dirty="0" err="1" smtClean="0"/>
              <a:t>frontalis</a:t>
            </a:r>
            <a:r>
              <a:rPr lang="hu-HU" dirty="0" smtClean="0"/>
              <a:t> </a:t>
            </a:r>
          </a:p>
          <a:p>
            <a:pPr lvl="0"/>
            <a:r>
              <a:rPr lang="hu-HU" dirty="0" smtClean="0"/>
              <a:t>2. </a:t>
            </a:r>
            <a:r>
              <a:rPr lang="hu-HU" dirty="0" err="1" smtClean="0"/>
              <a:t>Infundibulum</a:t>
            </a:r>
            <a:r>
              <a:rPr lang="hu-HU" dirty="0" smtClean="0"/>
              <a:t> </a:t>
            </a:r>
            <a:r>
              <a:rPr lang="hu-HU" dirty="0" err="1" smtClean="0"/>
              <a:t>ethmoidale</a:t>
            </a:r>
            <a:endParaRPr lang="en-US" dirty="0"/>
          </a:p>
          <a:p>
            <a:pPr lvl="0"/>
            <a:r>
              <a:rPr lang="hu-HU" dirty="0" smtClean="0"/>
              <a:t>3. </a:t>
            </a:r>
            <a:r>
              <a:rPr lang="hu-HU" dirty="0" err="1" smtClean="0"/>
              <a:t>Hiatus</a:t>
            </a:r>
            <a:r>
              <a:rPr lang="hu-HU" dirty="0" smtClean="0"/>
              <a:t> </a:t>
            </a:r>
            <a:r>
              <a:rPr lang="hu-HU" dirty="0" err="1" smtClean="0"/>
              <a:t>semilunaris</a:t>
            </a:r>
            <a:endParaRPr lang="en-US" dirty="0"/>
          </a:p>
          <a:p>
            <a:pPr lvl="0"/>
            <a:r>
              <a:rPr lang="hu-HU" dirty="0" smtClean="0"/>
              <a:t>4. </a:t>
            </a:r>
            <a:r>
              <a:rPr lang="hu-HU" dirty="0" err="1" smtClean="0"/>
              <a:t>Cellulae</a:t>
            </a:r>
            <a:r>
              <a:rPr lang="hu-HU" dirty="0" smtClean="0"/>
              <a:t> </a:t>
            </a:r>
            <a:r>
              <a:rPr lang="hu-HU" dirty="0" err="1" smtClean="0"/>
              <a:t>ethmoidales</a:t>
            </a:r>
            <a:r>
              <a:rPr lang="hu-HU" dirty="0" smtClean="0"/>
              <a:t> </a:t>
            </a:r>
            <a:r>
              <a:rPr lang="hu-HU" dirty="0" err="1" smtClean="0"/>
              <a:t>ant</a:t>
            </a:r>
            <a:r>
              <a:rPr lang="hu-HU" dirty="0" smtClean="0"/>
              <a:t>. </a:t>
            </a:r>
          </a:p>
          <a:p>
            <a:pPr lvl="0"/>
            <a:r>
              <a:rPr lang="hu-HU" dirty="0" smtClean="0"/>
              <a:t>5. </a:t>
            </a:r>
            <a:r>
              <a:rPr lang="hu-HU" dirty="0" err="1" smtClean="0"/>
              <a:t>Canalis</a:t>
            </a:r>
            <a:r>
              <a:rPr lang="hu-HU" dirty="0" smtClean="0"/>
              <a:t> </a:t>
            </a:r>
            <a:r>
              <a:rPr lang="hu-HU" dirty="0" err="1" smtClean="0"/>
              <a:t>nasolacrimalis</a:t>
            </a:r>
            <a:endParaRPr lang="hu-HU" dirty="0" smtClean="0"/>
          </a:p>
          <a:p>
            <a:pPr lvl="0"/>
            <a:r>
              <a:rPr lang="hu-HU" dirty="0" smtClean="0"/>
              <a:t>6. </a:t>
            </a:r>
            <a:r>
              <a:rPr lang="hu-HU" dirty="0" err="1" smtClean="0"/>
              <a:t>apertura</a:t>
            </a:r>
            <a:r>
              <a:rPr lang="hu-HU" dirty="0" smtClean="0"/>
              <a:t> sinus </a:t>
            </a:r>
            <a:r>
              <a:rPr lang="hu-HU" dirty="0" err="1" smtClean="0"/>
              <a:t>sphenoidalis</a:t>
            </a:r>
            <a:endParaRPr lang="en-US" dirty="0"/>
          </a:p>
          <a:p>
            <a:pPr lvl="0"/>
            <a:r>
              <a:rPr lang="hu-HU" dirty="0" smtClean="0"/>
              <a:t>7. Sinus </a:t>
            </a:r>
            <a:r>
              <a:rPr lang="hu-HU" dirty="0" err="1" smtClean="0"/>
              <a:t>sphenoidalis</a:t>
            </a:r>
            <a:endParaRPr lang="en-US" dirty="0"/>
          </a:p>
          <a:p>
            <a:pPr lvl="0"/>
            <a:r>
              <a:rPr lang="hu-HU" dirty="0" smtClean="0"/>
              <a:t>8. </a:t>
            </a:r>
            <a:r>
              <a:rPr lang="hu-HU" dirty="0" err="1"/>
              <a:t>Cellulae</a:t>
            </a:r>
            <a:r>
              <a:rPr lang="hu-HU" dirty="0"/>
              <a:t> </a:t>
            </a:r>
            <a:r>
              <a:rPr lang="hu-HU" dirty="0" err="1"/>
              <a:t>ethmoidales</a:t>
            </a:r>
            <a:r>
              <a:rPr lang="hu-HU" dirty="0"/>
              <a:t> </a:t>
            </a:r>
            <a:r>
              <a:rPr lang="hu-HU" dirty="0" smtClean="0"/>
              <a:t>post.</a:t>
            </a:r>
          </a:p>
          <a:p>
            <a:pPr lvl="0"/>
            <a:r>
              <a:rPr lang="hu-HU" dirty="0" smtClean="0"/>
              <a:t>9. </a:t>
            </a:r>
            <a:r>
              <a:rPr lang="hu-HU" dirty="0" err="1"/>
              <a:t>Cellulae</a:t>
            </a:r>
            <a:r>
              <a:rPr lang="hu-HU" dirty="0"/>
              <a:t> </a:t>
            </a:r>
            <a:r>
              <a:rPr lang="hu-HU" dirty="0" err="1"/>
              <a:t>ethmoidales</a:t>
            </a:r>
            <a:r>
              <a:rPr lang="hu-HU" dirty="0"/>
              <a:t> </a:t>
            </a:r>
            <a:r>
              <a:rPr lang="hu-HU" dirty="0" err="1" smtClean="0"/>
              <a:t>med</a:t>
            </a:r>
            <a:r>
              <a:rPr lang="hu-HU" dirty="0" smtClean="0"/>
              <a:t>. </a:t>
            </a:r>
          </a:p>
          <a:p>
            <a:pPr lvl="0"/>
            <a:r>
              <a:rPr lang="hu-HU" dirty="0" smtClean="0"/>
              <a:t>10. Bulla </a:t>
            </a:r>
            <a:r>
              <a:rPr lang="hu-HU" dirty="0" err="1"/>
              <a:t>ethmoidalis</a:t>
            </a:r>
            <a:endParaRPr lang="en-US" dirty="0"/>
          </a:p>
          <a:p>
            <a:pPr lvl="0"/>
            <a:r>
              <a:rPr lang="hu-HU" dirty="0" smtClean="0"/>
              <a:t>11. </a:t>
            </a:r>
            <a:r>
              <a:rPr lang="hu-HU" dirty="0" err="1" smtClean="0"/>
              <a:t>Ostium</a:t>
            </a:r>
            <a:r>
              <a:rPr lang="hu-HU" dirty="0" smtClean="0"/>
              <a:t>  sinus </a:t>
            </a:r>
            <a:r>
              <a:rPr lang="hu-HU" dirty="0" err="1" smtClean="0"/>
              <a:t>maxillaris</a:t>
            </a:r>
            <a:endParaRPr lang="hu-HU" dirty="0" smtClean="0"/>
          </a:p>
          <a:p>
            <a:pPr lvl="0"/>
            <a:r>
              <a:rPr lang="hu-HU" dirty="0" smtClean="0"/>
              <a:t>12. </a:t>
            </a:r>
            <a:r>
              <a:rPr lang="hu-HU" dirty="0" err="1" smtClean="0"/>
              <a:t>Ostium</a:t>
            </a:r>
            <a:r>
              <a:rPr lang="hu-HU" dirty="0" smtClean="0"/>
              <a:t> </a:t>
            </a:r>
            <a:r>
              <a:rPr lang="hu-HU" dirty="0" err="1" smtClean="0"/>
              <a:t>pharyngeum</a:t>
            </a:r>
            <a:r>
              <a:rPr lang="hu-HU" dirty="0" smtClean="0"/>
              <a:t> </a:t>
            </a:r>
            <a:r>
              <a:rPr lang="hu-HU" dirty="0" err="1" smtClean="0"/>
              <a:t>tubae</a:t>
            </a:r>
            <a:r>
              <a:rPr lang="hu-HU" dirty="0" smtClean="0"/>
              <a:t> </a:t>
            </a:r>
            <a:r>
              <a:rPr lang="hu-HU" dirty="0" err="1" smtClean="0"/>
              <a:t>auditivae</a:t>
            </a:r>
            <a:endParaRPr lang="hu-HU" dirty="0" smtClean="0"/>
          </a:p>
          <a:p>
            <a:pPr lvl="0"/>
            <a:endParaRPr lang="hu-HU" dirty="0"/>
          </a:p>
          <a:p>
            <a:pPr lvl="0"/>
            <a:r>
              <a:rPr lang="hu-HU" dirty="0" smtClean="0"/>
              <a:t>(Dr. </a:t>
            </a:r>
            <a:r>
              <a:rPr lang="hu-HU" dirty="0" err="1" smtClean="0"/>
              <a:t>Altdorfer-Dr</a:t>
            </a:r>
            <a:r>
              <a:rPr lang="hu-HU" dirty="0" smtClean="0"/>
              <a:t>. Somogyi ábrája)</a:t>
            </a:r>
            <a:endParaRPr lang="en-US" dirty="0"/>
          </a:p>
          <a:p>
            <a:r>
              <a:rPr lang="hu-HU" dirty="0"/>
              <a:t/>
            </a:r>
            <a:br>
              <a:rPr lang="hu-H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55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edbe.ru.images.1c-bitrix-cdn.ru/upload/iblock/bfd/hosp100.png?136300817212957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7947599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622"/>
            <a:ext cx="9144000" cy="531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2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inuses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99" y="964581"/>
            <a:ext cx="58801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62245" y="2400445"/>
            <a:ext cx="20345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Arial" charset="0"/>
              </a:rPr>
              <a:t>Sinus</a:t>
            </a:r>
            <a:r>
              <a:rPr lang="hu-HU" sz="2000" b="1" dirty="0" smtClean="0">
                <a:latin typeface="Arial" charset="0"/>
              </a:rPr>
              <a:t> </a:t>
            </a:r>
            <a:r>
              <a:rPr lang="en-US" sz="2000" b="1" dirty="0" smtClean="0">
                <a:latin typeface="Arial" charset="0"/>
              </a:rPr>
              <a:t>frontal</a:t>
            </a:r>
            <a:r>
              <a:rPr lang="hu-HU" sz="2000" b="1" dirty="0" smtClean="0">
                <a:latin typeface="Arial" charset="0"/>
              </a:rPr>
              <a:t>is</a:t>
            </a:r>
            <a:r>
              <a:rPr lang="en-US" sz="2000" b="1" dirty="0" smtClean="0">
                <a:latin typeface="Arial" charset="0"/>
              </a:rPr>
              <a:t> 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51520" y="3186367"/>
            <a:ext cx="24970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Arial" charset="0"/>
              </a:rPr>
              <a:t>sinus</a:t>
            </a:r>
            <a:r>
              <a:rPr lang="hu-HU" sz="2000" b="1" dirty="0" smtClean="0">
                <a:latin typeface="Arial" charset="0"/>
              </a:rPr>
              <a:t> </a:t>
            </a:r>
            <a:r>
              <a:rPr lang="en-US" sz="2000" b="1" dirty="0" smtClean="0">
                <a:latin typeface="Arial" charset="0"/>
              </a:rPr>
              <a:t>ethmoid</a:t>
            </a:r>
            <a:r>
              <a:rPr lang="hu-HU" sz="2000" b="1" dirty="0" err="1" smtClean="0">
                <a:latin typeface="Arial" charset="0"/>
              </a:rPr>
              <a:t>alis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66266" y="3765118"/>
            <a:ext cx="21339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Arial" charset="0"/>
              </a:rPr>
              <a:t>Sinus</a:t>
            </a:r>
            <a:r>
              <a:rPr lang="hu-HU" sz="2000" b="1" dirty="0" smtClean="0">
                <a:latin typeface="Arial" charset="0"/>
              </a:rPr>
              <a:t> </a:t>
            </a:r>
            <a:r>
              <a:rPr lang="en-US" sz="2000" b="1" dirty="0" err="1" smtClean="0">
                <a:latin typeface="Arial" charset="0"/>
              </a:rPr>
              <a:t>maxil</a:t>
            </a:r>
            <a:r>
              <a:rPr lang="hu-HU" sz="2000" b="1" dirty="0">
                <a:latin typeface="Arial" charset="0"/>
              </a:rPr>
              <a:t>l</a:t>
            </a:r>
            <a:r>
              <a:rPr lang="en-US" sz="2000" b="1" dirty="0" err="1" smtClean="0">
                <a:latin typeface="Arial" charset="0"/>
              </a:rPr>
              <a:t>ar</a:t>
            </a:r>
            <a:r>
              <a:rPr lang="hu-HU" sz="2000" b="1" dirty="0" smtClean="0">
                <a:latin typeface="Arial" charset="0"/>
              </a:rPr>
              <a:t>is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708040" y="6147117"/>
            <a:ext cx="26803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Arial" charset="0"/>
              </a:rPr>
              <a:t>Sinus</a:t>
            </a:r>
            <a:r>
              <a:rPr lang="hu-HU" sz="2000" b="1" dirty="0" smtClean="0">
                <a:latin typeface="Arial" charset="0"/>
              </a:rPr>
              <a:t> s</a:t>
            </a:r>
            <a:r>
              <a:rPr lang="en-US" sz="2000" b="1" dirty="0" err="1" smtClean="0">
                <a:latin typeface="Arial" charset="0"/>
              </a:rPr>
              <a:t>phenoid</a:t>
            </a:r>
            <a:r>
              <a:rPr lang="hu-HU" sz="2000" b="1" smtClean="0">
                <a:latin typeface="Arial" charset="0"/>
              </a:rPr>
              <a:t>alis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V="1">
            <a:off x="2392363" y="2564904"/>
            <a:ext cx="1524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2000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V="1">
            <a:off x="2771800" y="3390122"/>
            <a:ext cx="1524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2000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2627784" y="4005064"/>
            <a:ext cx="1524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2000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flipH="1" flipV="1">
            <a:off x="5506988" y="3586477"/>
            <a:ext cx="1029816" cy="2679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2000"/>
          </a:p>
        </p:txBody>
      </p:sp>
      <p:sp>
        <p:nvSpPr>
          <p:cNvPr id="11" name="Szövegdoboz 10"/>
          <p:cNvSpPr txBox="1"/>
          <p:nvPr/>
        </p:nvSpPr>
        <p:spPr>
          <a:xfrm>
            <a:off x="1938129" y="23617"/>
            <a:ext cx="3956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 smtClean="0"/>
              <a:t>Sinus </a:t>
            </a:r>
            <a:r>
              <a:rPr lang="hu-HU" sz="4000" b="1" dirty="0" err="1" smtClean="0"/>
              <a:t>paranasales</a:t>
            </a:r>
            <a:endParaRPr lang="hu-HU" sz="4000" b="1" dirty="0"/>
          </a:p>
        </p:txBody>
      </p:sp>
    </p:spTree>
    <p:extLst>
      <p:ext uri="{BB962C8B-B14F-4D97-AF65-F5344CB8AC3E}">
        <p14:creationId xmlns:p14="http://schemas.microsoft.com/office/powerpoint/2010/main" val="326305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059832" y="0"/>
            <a:ext cx="3342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smtClean="0"/>
              <a:t>Sinus paranasales</a:t>
            </a:r>
            <a:endParaRPr lang="hu-HU" sz="28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787769"/>
            <a:ext cx="5688632" cy="3865755"/>
          </a:xfrm>
          <a:prstGeom prst="rect">
            <a:avLst/>
          </a:prstGeom>
        </p:spPr>
      </p:pic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766963"/>
              </p:ext>
            </p:extLst>
          </p:nvPr>
        </p:nvGraphicFramePr>
        <p:xfrm>
          <a:off x="251520" y="523219"/>
          <a:ext cx="8640960" cy="2379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2880320"/>
                <a:gridCol w="2880320"/>
              </a:tblGrid>
              <a:tr h="366587">
                <a:tc>
                  <a:txBody>
                    <a:bodyPr/>
                    <a:lstStyle/>
                    <a:p>
                      <a:r>
                        <a:rPr lang="hu-HU" dirty="0" smtClean="0"/>
                        <a:t>Sinus </a:t>
                      </a:r>
                      <a:r>
                        <a:rPr lang="hu-HU" dirty="0" err="1" smtClean="0"/>
                        <a:t>paranasalis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Nyílása</a:t>
                      </a:r>
                      <a:r>
                        <a:rPr lang="hu-HU" baseline="0" dirty="0" smtClean="0"/>
                        <a:t> a </a:t>
                      </a:r>
                      <a:r>
                        <a:rPr lang="hu-HU" baseline="0" dirty="0" err="1" smtClean="0"/>
                        <a:t>cavum</a:t>
                      </a:r>
                      <a:r>
                        <a:rPr lang="hu-HU" baseline="0" dirty="0" smtClean="0"/>
                        <a:t> </a:t>
                      </a:r>
                      <a:r>
                        <a:rPr lang="hu-HU" baseline="0" dirty="0" err="1" smtClean="0"/>
                        <a:t>nasi</a:t>
                      </a:r>
                      <a:r>
                        <a:rPr lang="hu-HU" baseline="0" dirty="0" smtClean="0"/>
                        <a:t> felé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Hová</a:t>
                      </a:r>
                      <a:r>
                        <a:rPr lang="hu-HU" baseline="0" dirty="0" smtClean="0"/>
                        <a:t> vezet?</a:t>
                      </a:r>
                      <a:endParaRPr lang="en-US" dirty="0"/>
                    </a:p>
                  </a:txBody>
                  <a:tcPr/>
                </a:tc>
              </a:tr>
              <a:tr h="366587">
                <a:tc>
                  <a:txBody>
                    <a:bodyPr/>
                    <a:lstStyle/>
                    <a:p>
                      <a:r>
                        <a:rPr lang="en-US" dirty="0" smtClean="0"/>
                        <a:t>Sinus </a:t>
                      </a:r>
                      <a:r>
                        <a:rPr lang="en-US" dirty="0" err="1" smtClean="0"/>
                        <a:t>maxillaris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Hiatus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semilunaris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Meatus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nasi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medius</a:t>
                      </a:r>
                      <a:endParaRPr lang="en-US" dirty="0"/>
                    </a:p>
                  </a:txBody>
                  <a:tcPr/>
                </a:tc>
              </a:tr>
              <a:tr h="366587">
                <a:tc>
                  <a:txBody>
                    <a:bodyPr/>
                    <a:lstStyle/>
                    <a:p>
                      <a:r>
                        <a:rPr lang="en-US" dirty="0" smtClean="0"/>
                        <a:t>Sinus frontalis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Infundibulum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ethmoidale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err="1" smtClean="0"/>
                        <a:t>Meatus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nasi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medius</a:t>
                      </a:r>
                      <a:endParaRPr lang="en-US" dirty="0" smtClean="0"/>
                    </a:p>
                  </a:txBody>
                  <a:tcPr/>
                </a:tc>
              </a:tr>
              <a:tr h="632739">
                <a:tc>
                  <a:txBody>
                    <a:bodyPr/>
                    <a:lstStyle/>
                    <a:p>
                      <a:r>
                        <a:rPr lang="en-US" dirty="0" smtClean="0"/>
                        <a:t>Sinus </a:t>
                      </a:r>
                      <a:r>
                        <a:rPr lang="en-US" dirty="0" err="1" smtClean="0"/>
                        <a:t>sphenoidalis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Apertura</a:t>
                      </a:r>
                      <a:r>
                        <a:rPr lang="hu-HU" dirty="0" smtClean="0"/>
                        <a:t> sinus </a:t>
                      </a:r>
                      <a:r>
                        <a:rPr lang="hu-HU" dirty="0" err="1" smtClean="0"/>
                        <a:t>shpenoidalis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Recesssus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sphenoethmoidalis</a:t>
                      </a:r>
                      <a:endParaRPr lang="en-US" dirty="0"/>
                    </a:p>
                  </a:txBody>
                  <a:tcPr/>
                </a:tc>
              </a:tr>
              <a:tr h="36658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Cellulae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ethmoidales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Cellulae</a:t>
                      </a:r>
                      <a:r>
                        <a:rPr lang="hu-HU" baseline="0" dirty="0" smtClean="0"/>
                        <a:t> </a:t>
                      </a:r>
                      <a:r>
                        <a:rPr lang="hu-HU" baseline="0" dirty="0" err="1" smtClean="0"/>
                        <a:t>ethmoidalis</a:t>
                      </a:r>
                      <a:r>
                        <a:rPr lang="hu-HU" baseline="0" dirty="0" smtClean="0"/>
                        <a:t> </a:t>
                      </a:r>
                      <a:r>
                        <a:rPr lang="hu-HU" baseline="0" dirty="0" err="1" smtClean="0"/>
                        <a:t>ant</a:t>
                      </a:r>
                      <a:r>
                        <a:rPr lang="hu-HU" baseline="0" dirty="0" smtClean="0"/>
                        <a:t>. et </a:t>
                      </a:r>
                      <a:r>
                        <a:rPr lang="hu-HU" baseline="0" dirty="0" err="1" smtClean="0"/>
                        <a:t>medius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err="1" smtClean="0"/>
                        <a:t>Meatus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nasi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medius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16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minko\Asztal\Gray's Anatomy for Students 2E\C9780443069529-008-f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16632"/>
            <a:ext cx="5040560" cy="659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zövegdoboz 13"/>
          <p:cNvSpPr txBox="1"/>
          <p:nvPr/>
        </p:nvSpPr>
        <p:spPr>
          <a:xfrm>
            <a:off x="179512" y="764704"/>
            <a:ext cx="3342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Sinus </a:t>
            </a:r>
            <a:r>
              <a:rPr lang="hu-HU" sz="2800" b="1" dirty="0" err="1" smtClean="0"/>
              <a:t>paranasales</a:t>
            </a:r>
            <a:endParaRPr lang="hu-HU" sz="2800" b="1" dirty="0"/>
          </a:p>
        </p:txBody>
      </p:sp>
      <p:pic>
        <p:nvPicPr>
          <p:cNvPr id="15" name="Picture 3" descr="C:\Documents and Settings\minko\Asztal\Gray's Anatomy for Students 2E\C9780443069529-008-f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21085"/>
            <a:ext cx="3600400" cy="459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88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inko\Asztal\Gray's Anatomy for Students 2E\C9780443069529-008-f22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18" y="1109474"/>
            <a:ext cx="8169905" cy="557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51520" y="476672"/>
            <a:ext cx="4874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Sinus </a:t>
            </a:r>
            <a:r>
              <a:rPr lang="hu-HU" sz="2800" b="1" dirty="0" err="1" smtClean="0"/>
              <a:t>paranasales</a:t>
            </a:r>
            <a:r>
              <a:rPr lang="hu-HU" sz="2800" b="1" dirty="0" smtClean="0"/>
              <a:t> röntgen képe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9699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179512" y="116632"/>
            <a:ext cx="54726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Sinus </a:t>
            </a:r>
            <a:r>
              <a:rPr lang="hu-HU" sz="2800" b="1" dirty="0" err="1" smtClean="0">
                <a:solidFill>
                  <a:prstClr val="black"/>
                </a:solidFill>
              </a:rPr>
              <a:t>maxillaris</a:t>
            </a:r>
            <a:endParaRPr lang="hu-HU" sz="2800" b="1" dirty="0" smtClean="0">
              <a:solidFill>
                <a:prstClr val="black"/>
              </a:solidFill>
            </a:endParaRPr>
          </a:p>
          <a:p>
            <a:endParaRPr lang="hu-HU" sz="2800" b="1" dirty="0">
              <a:solidFill>
                <a:prstClr val="black"/>
              </a:solidFill>
            </a:endParaRPr>
          </a:p>
          <a:p>
            <a:endParaRPr lang="hu-HU" sz="2800" b="1" dirty="0" smtClean="0">
              <a:solidFill>
                <a:prstClr val="black"/>
              </a:solidFill>
            </a:endParaRPr>
          </a:p>
          <a:p>
            <a:endParaRPr lang="hu-HU" sz="2800" b="1" dirty="0" smtClean="0">
              <a:solidFill>
                <a:prstClr val="black"/>
              </a:solidFill>
            </a:endParaRPr>
          </a:p>
          <a:p>
            <a:endParaRPr lang="hu-HU" sz="2800" b="1" dirty="0">
              <a:solidFill>
                <a:prstClr val="black"/>
              </a:solidFill>
            </a:endParaRPr>
          </a:p>
          <a:p>
            <a:endParaRPr lang="hu-HU" sz="2800" b="1" dirty="0" smtClean="0">
              <a:solidFill>
                <a:prstClr val="black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791" y="423168"/>
            <a:ext cx="6143776" cy="27178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72" y="1615872"/>
            <a:ext cx="2267744" cy="152214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0" y="3162895"/>
            <a:ext cx="5636026" cy="34544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852" y="3300291"/>
            <a:ext cx="3714472" cy="329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1192" b="4639"/>
          <a:stretch/>
        </p:blipFill>
        <p:spPr>
          <a:xfrm>
            <a:off x="0" y="476672"/>
            <a:ext cx="91440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141567"/>
            <a:ext cx="3653751" cy="34194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8821" r="9831" b="27765"/>
          <a:stretch/>
        </p:blipFill>
        <p:spPr>
          <a:xfrm>
            <a:off x="4283968" y="2141567"/>
            <a:ext cx="4464496" cy="331236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Téglalap 4"/>
          <p:cNvSpPr/>
          <p:nvPr/>
        </p:nvSpPr>
        <p:spPr>
          <a:xfrm>
            <a:off x="939111" y="1556792"/>
            <a:ext cx="2566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Sinus </a:t>
            </a:r>
            <a:r>
              <a:rPr lang="hu-HU" sz="2800" b="1" dirty="0" err="1" smtClean="0">
                <a:solidFill>
                  <a:prstClr val="black"/>
                </a:solidFill>
              </a:rPr>
              <a:t>maxillaris</a:t>
            </a:r>
            <a:r>
              <a:rPr lang="hu-HU" sz="2800" b="1" dirty="0" smtClean="0">
                <a:solidFill>
                  <a:prstClr val="black"/>
                </a:solidFill>
              </a:rPr>
              <a:t> </a:t>
            </a:r>
            <a:endParaRPr lang="en-US" sz="2800" dirty="0"/>
          </a:p>
        </p:txBody>
      </p:sp>
      <p:sp>
        <p:nvSpPr>
          <p:cNvPr id="6" name="Téglalap 5"/>
          <p:cNvSpPr/>
          <p:nvPr/>
        </p:nvSpPr>
        <p:spPr>
          <a:xfrm>
            <a:off x="4600691" y="1556792"/>
            <a:ext cx="3831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/>
              <a:t>Sinusitis</a:t>
            </a:r>
            <a:r>
              <a:rPr lang="hu-HU" sz="2800" b="1" dirty="0"/>
              <a:t> </a:t>
            </a:r>
            <a:r>
              <a:rPr lang="hu-HU" sz="2800" b="1" dirty="0" err="1"/>
              <a:t>maxillaris</a:t>
            </a:r>
            <a:r>
              <a:rPr lang="hu-HU" sz="2800" b="1" dirty="0"/>
              <a:t> </a:t>
            </a:r>
            <a:r>
              <a:rPr lang="hu-HU" sz="2800" b="1" dirty="0" err="1"/>
              <a:t>acuta</a:t>
            </a:r>
            <a:endParaRPr lang="hu-HU" sz="2800" dirty="0"/>
          </a:p>
        </p:txBody>
      </p:sp>
      <p:sp>
        <p:nvSpPr>
          <p:cNvPr id="8" name="Téglalap 7"/>
          <p:cNvSpPr/>
          <p:nvPr/>
        </p:nvSpPr>
        <p:spPr>
          <a:xfrm>
            <a:off x="3701360" y="692696"/>
            <a:ext cx="8835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MRI</a:t>
            </a:r>
          </a:p>
        </p:txBody>
      </p:sp>
    </p:spTree>
    <p:extLst>
      <p:ext uri="{BB962C8B-B14F-4D97-AF65-F5344CB8AC3E}">
        <p14:creationId xmlns:p14="http://schemas.microsoft.com/office/powerpoint/2010/main" val="357427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915816" y="548680"/>
            <a:ext cx="2589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Sinus </a:t>
            </a:r>
            <a:r>
              <a:rPr lang="en-US" sz="3200" b="1" dirty="0" smtClean="0"/>
              <a:t>frontalis</a:t>
            </a:r>
            <a:endParaRPr lang="en-US" sz="32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323528" y="1168844"/>
            <a:ext cx="8496944" cy="122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-3 éves kort megelőzően </a:t>
            </a:r>
            <a:r>
              <a:rPr lang="hu-HU" dirty="0" err="1" smtClean="0"/>
              <a:t>rtg</a:t>
            </a:r>
            <a:r>
              <a:rPr lang="hu-HU" dirty="0" smtClean="0"/>
              <a:t>. képen nem látható, 4 éves kortól jelentős növekedést mutat. </a:t>
            </a:r>
          </a:p>
          <a:p>
            <a:r>
              <a:rPr lang="hu-HU" dirty="0" err="1" smtClean="0"/>
              <a:t>-végső</a:t>
            </a:r>
            <a:r>
              <a:rPr lang="hu-HU" dirty="0" smtClean="0"/>
              <a:t> </a:t>
            </a:r>
            <a:r>
              <a:rPr lang="hu-HU" dirty="0" err="1" smtClean="0"/>
              <a:t>méretí</a:t>
            </a:r>
            <a:r>
              <a:rPr lang="hu-HU" dirty="0" smtClean="0"/>
              <a:t>: pubertás kor vége</a:t>
            </a:r>
          </a:p>
          <a:p>
            <a:r>
              <a:rPr lang="hu-HU" dirty="0" err="1" smtClean="0"/>
              <a:t>-nyílás</a:t>
            </a:r>
            <a:r>
              <a:rPr lang="hu-HU" dirty="0" smtClean="0"/>
              <a:t>: elölről </a:t>
            </a:r>
            <a:r>
              <a:rPr lang="hu-HU" dirty="0" err="1" smtClean="0"/>
              <a:t>hiatus</a:t>
            </a:r>
            <a:r>
              <a:rPr lang="hu-HU" dirty="0" smtClean="0"/>
              <a:t> </a:t>
            </a:r>
            <a:r>
              <a:rPr lang="hu-HU" dirty="0" err="1" smtClean="0"/>
              <a:t>semilunarisba</a:t>
            </a:r>
            <a:r>
              <a:rPr lang="hu-HU" dirty="0" smtClean="0"/>
              <a:t> a </a:t>
            </a:r>
            <a:r>
              <a:rPr lang="hu-HU" dirty="0" err="1" smtClean="0"/>
              <a:t>infundibulum</a:t>
            </a:r>
            <a:r>
              <a:rPr lang="hu-HU" dirty="0" smtClean="0"/>
              <a:t> </a:t>
            </a:r>
            <a:r>
              <a:rPr lang="hu-HU" dirty="0" err="1" smtClean="0"/>
              <a:t>ethmoidalen</a:t>
            </a:r>
            <a:r>
              <a:rPr lang="hu-HU" dirty="0" smtClean="0"/>
              <a:t> át, </a:t>
            </a:r>
          </a:p>
          <a:p>
            <a:r>
              <a:rPr lang="hu-HU" dirty="0" err="1" smtClean="0"/>
              <a:t>-igen</a:t>
            </a:r>
            <a:r>
              <a:rPr lang="hu-HU" dirty="0" smtClean="0"/>
              <a:t> nagy mértékű </a:t>
            </a:r>
            <a:r>
              <a:rPr lang="hu-HU" dirty="0" err="1" smtClean="0"/>
              <a:t>pneumatizáció</a:t>
            </a: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428368"/>
            <a:ext cx="5832648" cy="437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5142357" y="2423850"/>
            <a:ext cx="3635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/>
              <a:t>Sinusitis</a:t>
            </a:r>
            <a:r>
              <a:rPr lang="hu-HU" sz="2800" b="1" dirty="0"/>
              <a:t> </a:t>
            </a:r>
            <a:r>
              <a:rPr lang="hu-HU" sz="2800" b="1" dirty="0" err="1" smtClean="0"/>
              <a:t>frontalis</a:t>
            </a:r>
            <a:r>
              <a:rPr lang="hu-HU" sz="2800" b="1" dirty="0" smtClean="0"/>
              <a:t> </a:t>
            </a:r>
            <a:r>
              <a:rPr lang="hu-HU" sz="2800" b="1" dirty="0" err="1"/>
              <a:t>acuta</a:t>
            </a:r>
            <a:endParaRPr lang="hu-HU" sz="2800" dirty="0"/>
          </a:p>
        </p:txBody>
      </p:sp>
      <p:sp>
        <p:nvSpPr>
          <p:cNvPr id="4" name="Téglalap 3"/>
          <p:cNvSpPr/>
          <p:nvPr/>
        </p:nvSpPr>
        <p:spPr>
          <a:xfrm>
            <a:off x="187648" y="333730"/>
            <a:ext cx="4297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Sinus </a:t>
            </a:r>
            <a:r>
              <a:rPr lang="hu-HU" sz="2800" b="1" dirty="0" err="1" smtClean="0">
                <a:solidFill>
                  <a:prstClr val="black"/>
                </a:solidFill>
              </a:rPr>
              <a:t>frontalis-Normal</a:t>
            </a:r>
            <a:r>
              <a:rPr lang="hu-HU" sz="2800" b="1" dirty="0" smtClean="0">
                <a:solidFill>
                  <a:prstClr val="black"/>
                </a:solidFill>
              </a:rPr>
              <a:t> MRI  </a:t>
            </a:r>
            <a:endParaRPr lang="en-US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4791075" cy="40767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330" y="2947070"/>
            <a:ext cx="4655830" cy="3834934"/>
          </a:xfrm>
          <a:prstGeom prst="rect">
            <a:avLst/>
          </a:prstGeom>
          <a:ln w="28575">
            <a:solidFill>
              <a:srgbClr val="FF000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1368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2"/>
          <p:cNvSpPr txBox="1">
            <a:spLocks/>
          </p:cNvSpPr>
          <p:nvPr/>
        </p:nvSpPr>
        <p:spPr>
          <a:xfrm>
            <a:off x="251520" y="188640"/>
            <a:ext cx="7776864" cy="65973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NEUROCRANIUM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CALVARIA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BASIS CRANII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	BASIS CRANII INTERNA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		FOSSA CRANII ANTERIOR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		FOSSA CRANII MEDIA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		FOSSA CRANII POSTERIOR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		BASIS CRANII EXTERNA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hu-HU" sz="16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VISCEROCRANIUM</a:t>
            </a: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- FACIAL CRANIUM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ORBIT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CAVUM NASI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PTERYGOPALATINE FOSSA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TEMPORAL FOSSA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INFRATEMPORAL FOSSA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MANDIBLE</a:t>
            </a: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TEMPOROMANDIBULAR JOINT </a:t>
            </a:r>
            <a:endParaRPr lang="hu-HU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s://dw9r2us9jo9xp.cloudfront.net/images/library/318/content_Neurocranium_artic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196344" cy="21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o.quizlet.com/i/3WkyzRlq1IWwYja_EQQAPQ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183539" cy="182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821"/>
            <a:ext cx="9144000" cy="510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03" y="1772816"/>
            <a:ext cx="3757351" cy="24511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843808" y="332656"/>
            <a:ext cx="3033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solidFill>
                  <a:prstClr val="black"/>
                </a:solidFill>
              </a:rPr>
              <a:t>Sinus </a:t>
            </a:r>
            <a:r>
              <a:rPr lang="hu-HU" sz="2800" b="1" dirty="0" err="1" smtClean="0">
                <a:solidFill>
                  <a:prstClr val="black"/>
                </a:solidFill>
              </a:rPr>
              <a:t>shpenoidalis</a:t>
            </a:r>
            <a:endParaRPr lang="hu-HU" sz="2800" b="1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43134" y="4991134"/>
            <a:ext cx="376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Transzsphenoidalis</a:t>
            </a:r>
            <a:r>
              <a:rPr lang="hu-HU" dirty="0" smtClean="0"/>
              <a:t> hipofízis sebészet: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845" y="1772816"/>
            <a:ext cx="4526668" cy="462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72816"/>
            <a:ext cx="7624580" cy="4444041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951794" y="620688"/>
            <a:ext cx="78406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Sinus </a:t>
            </a:r>
            <a:r>
              <a:rPr lang="hu-HU" sz="2800" b="1" dirty="0" err="1" smtClean="0">
                <a:solidFill>
                  <a:prstClr val="black"/>
                </a:solidFill>
              </a:rPr>
              <a:t>shpenoidalis-</a:t>
            </a:r>
            <a:endParaRPr lang="hu-HU" sz="2800" b="1" dirty="0" smtClean="0">
              <a:solidFill>
                <a:prstClr val="black"/>
              </a:solidFill>
            </a:endParaRPr>
          </a:p>
          <a:p>
            <a:r>
              <a:rPr lang="hu-HU" sz="2800" b="1" dirty="0" smtClean="0">
                <a:solidFill>
                  <a:prstClr val="black"/>
                </a:solidFill>
              </a:rPr>
              <a:t>Egyoldali </a:t>
            </a:r>
            <a:r>
              <a:rPr lang="hu-HU" sz="2800" b="1" dirty="0" err="1" smtClean="0">
                <a:solidFill>
                  <a:prstClr val="black"/>
                </a:solidFill>
              </a:rPr>
              <a:t>sinusitis</a:t>
            </a:r>
            <a:r>
              <a:rPr lang="hu-HU" sz="2800" b="1" dirty="0" smtClean="0">
                <a:solidFill>
                  <a:prstClr val="black"/>
                </a:solidFill>
              </a:rPr>
              <a:t> –másik oldalon egészséges MRI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1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268760"/>
            <a:ext cx="681715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1052736"/>
            <a:ext cx="5832648" cy="529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Irodalomjegyzék: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alt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Snell</a:t>
            </a:r>
            <a:r>
              <a:rPr lang="hu-HU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RS, </a:t>
            </a:r>
            <a:r>
              <a:rPr lang="hu-HU" alt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hu-HU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hu-HU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Little, Brown &amp; </a:t>
            </a:r>
            <a:r>
              <a:rPr lang="hu-HU" alt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hu-HU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Boston, 1995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Moore KL, </a:t>
            </a:r>
            <a:r>
              <a:rPr lang="hu-HU" alt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Dalley</a:t>
            </a:r>
            <a:r>
              <a:rPr lang="hu-HU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AF: </a:t>
            </a:r>
            <a:r>
              <a:rPr lang="hu-HU" alt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Clinically</a:t>
            </a:r>
            <a:r>
              <a:rPr lang="hu-HU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Oriented </a:t>
            </a:r>
            <a:r>
              <a:rPr lang="hu-HU" alt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hu-HU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alt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Lippincott</a:t>
            </a:r>
            <a:r>
              <a:rPr lang="hu-HU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1999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Szél Ágoston: Klinikai anatómia, SOTE Képzéskutató , Oktatástechnológiai és Dokumentációs Központ </a:t>
            </a:r>
            <a:r>
              <a:rPr lang="hu-HU" altLang="en-US" sz="24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Szentágothai-Réthelyi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Funkcionális Anatómia (Medicina, 2002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Dr. Baksa Gábor releváns előadása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hu-HU" altLang="en-US" sz="2400" kern="0" dirty="0">
              <a:solidFill>
                <a:srgbClr val="000000"/>
              </a:solidFill>
              <a:latin typeface="Arial"/>
            </a:endParaRPr>
          </a:p>
          <a:p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71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2"/>
          <p:cNvSpPr txBox="1">
            <a:spLocks/>
          </p:cNvSpPr>
          <p:nvPr/>
        </p:nvSpPr>
        <p:spPr>
          <a:xfrm>
            <a:off x="251520" y="188640"/>
            <a:ext cx="7776864" cy="65973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NEUROCRANIUM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CALVARIA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 CRANII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BASIS CRANII INTERNA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FOSSA CRANII ANTERIOR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FOSSA CRANII MEDIA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FOSSA CRANII POSTERIOR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BASIS CRANII EXTERNA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hu-HU" sz="1600" b="1" kern="0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VISCEROCRANIUM</a:t>
            </a: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- FACIAL CRANIUM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CAVUM NASI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PTERYGOPALATINE FOSSA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FOSSA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INFRATEMPORAL FOSSA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MANDIBLE</a:t>
            </a:r>
            <a:r>
              <a:rPr lang="hu-HU" sz="1600" b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600" b="1" kern="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TEMPOROMANDIBULAR JOINT </a:t>
            </a:r>
            <a:endParaRPr lang="hu-HU" sz="1600" b="1" kern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s://dw9r2us9jo9xp.cloudfront.net/images/library/318/content_Neurocranium_artic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196344" cy="21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o.quizlet.com/i/3WkyzRlq1IWwYja_EQQAPQ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183539" cy="182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7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476672"/>
            <a:ext cx="65527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/>
              <a:t>Cavum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nasi</a:t>
            </a:r>
            <a:r>
              <a:rPr lang="hu-HU" sz="2400" b="1" dirty="0" smtClean="0"/>
              <a:t> falai</a:t>
            </a:r>
          </a:p>
          <a:p>
            <a:endParaRPr lang="hu-HU" sz="2400" b="1" dirty="0"/>
          </a:p>
          <a:p>
            <a:endParaRPr lang="hu-HU" sz="2400" b="1" dirty="0" smtClean="0"/>
          </a:p>
          <a:p>
            <a:endParaRPr lang="hu-HU" sz="2400" dirty="0"/>
          </a:p>
          <a:p>
            <a:r>
              <a:rPr lang="en-US" sz="1200" dirty="0"/>
              <a:t> </a:t>
            </a:r>
            <a:endParaRPr lang="hu-HU" sz="1200" dirty="0"/>
          </a:p>
          <a:p>
            <a:r>
              <a:rPr lang="hu-HU" sz="1600" i="1" dirty="0" err="1" smtClean="0"/>
              <a:t>septum</a:t>
            </a:r>
            <a:r>
              <a:rPr lang="hu-HU" sz="1600" i="1" dirty="0" smtClean="0"/>
              <a:t> </a:t>
            </a:r>
            <a:r>
              <a:rPr lang="hu-HU" sz="1600" i="1" dirty="0" err="1" smtClean="0"/>
              <a:t>nasi</a:t>
            </a:r>
            <a:r>
              <a:rPr lang="hu-HU" sz="1600" i="1" dirty="0" smtClean="0"/>
              <a:t> kettéosztja</a:t>
            </a:r>
            <a:endParaRPr lang="hu-HU" sz="1600" u="sng" dirty="0"/>
          </a:p>
          <a:p>
            <a:r>
              <a:rPr lang="hu-HU" sz="1600" i="1" dirty="0" smtClean="0"/>
              <a:t>felső fala</a:t>
            </a:r>
            <a:r>
              <a:rPr lang="en-US" sz="1600" dirty="0"/>
              <a:t>	</a:t>
            </a:r>
            <a:endParaRPr lang="hu-HU" sz="1600" dirty="0" smtClean="0"/>
          </a:p>
          <a:p>
            <a:r>
              <a:rPr lang="hu-HU" sz="1600" i="1" dirty="0" smtClean="0"/>
              <a:t>l</a:t>
            </a:r>
            <a:r>
              <a:rPr lang="en-US" sz="1600" i="1" dirty="0" err="1" smtClean="0"/>
              <a:t>ateral</a:t>
            </a:r>
            <a:r>
              <a:rPr lang="hu-HU" sz="1600" i="1" dirty="0" smtClean="0"/>
              <a:t>is fala </a:t>
            </a:r>
          </a:p>
          <a:p>
            <a:r>
              <a:rPr lang="hu-HU" sz="1600" i="1" dirty="0" smtClean="0"/>
              <a:t>alsó fala</a:t>
            </a:r>
          </a:p>
          <a:p>
            <a:r>
              <a:rPr lang="hu-HU" sz="1600" i="1" dirty="0" err="1" smtClean="0"/>
              <a:t>-apertura</a:t>
            </a:r>
            <a:r>
              <a:rPr lang="hu-HU" sz="1600" i="1" dirty="0" smtClean="0"/>
              <a:t> </a:t>
            </a:r>
            <a:r>
              <a:rPr lang="hu-HU" sz="1600" i="1" dirty="0" err="1" smtClean="0"/>
              <a:t>piriformis</a:t>
            </a:r>
            <a:endParaRPr lang="hu-HU" sz="1600" i="1" dirty="0" smtClean="0"/>
          </a:p>
          <a:p>
            <a:r>
              <a:rPr lang="hu-HU" sz="1600" i="1" dirty="0" err="1" smtClean="0"/>
              <a:t>-choana</a:t>
            </a:r>
            <a:endParaRPr lang="hu-HU" sz="1600" i="1" dirty="0"/>
          </a:p>
          <a:p>
            <a:endParaRPr lang="hu-HU" sz="1200" dirty="0" smtClean="0"/>
          </a:p>
          <a:p>
            <a:endParaRPr lang="hu-HU" sz="1200" dirty="0"/>
          </a:p>
          <a:p>
            <a:endParaRPr lang="hu-HU" sz="1200" dirty="0" smtClean="0"/>
          </a:p>
          <a:p>
            <a:endParaRPr lang="hu-HU" sz="1200" dirty="0"/>
          </a:p>
          <a:p>
            <a:endParaRPr lang="hu-HU" sz="1200" dirty="0" smtClean="0"/>
          </a:p>
          <a:p>
            <a:endParaRPr lang="hu-HU" sz="1200" dirty="0"/>
          </a:p>
          <a:p>
            <a:endParaRPr lang="hu-HU" sz="1200" dirty="0" smtClean="0"/>
          </a:p>
          <a:p>
            <a:endParaRPr lang="hu-HU" sz="1200" dirty="0"/>
          </a:p>
          <a:p>
            <a:endParaRPr lang="hu-HU" sz="1200" dirty="0" smtClean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268760"/>
            <a:ext cx="6093001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9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inko\Asztal\Gray's Anatomy for Students 2E\C9780443069529-008-f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5616624" cy="611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Documents and Settings\minko\Asztal\Gray's Anatomy for Students 2E\C9780443069529-008-f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523" y="116632"/>
            <a:ext cx="2742350" cy="349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minko\Asztal\Gray's Anatomy for Students 2E\C9780443069529-008-f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789040"/>
            <a:ext cx="2742350" cy="29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1691680" y="6388728"/>
            <a:ext cx="340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tabLst>
                <a:tab pos="1981200" algn="l"/>
                <a:tab pos="3781425" algn="l"/>
              </a:tabLst>
            </a:pPr>
            <a:r>
              <a:rPr lang="en-US" altLang="hu-HU" sz="2800" b="1" dirty="0">
                <a:ea typeface="Times New Roman" panose="02020603050405020304" pitchFamily="18" charset="0"/>
                <a:cs typeface="Arial" panose="020B0604020202020204" pitchFamily="34" charset="0"/>
              </a:rPr>
              <a:t>CAVUM </a:t>
            </a:r>
            <a:r>
              <a:rPr lang="en-US" altLang="hu-HU" sz="28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NASI</a:t>
            </a:r>
            <a:r>
              <a:rPr lang="hu-HU" altLang="hu-HU" sz="28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 JÁRATAI</a:t>
            </a:r>
            <a:endParaRPr lang="hu-HU" altLang="hu-HU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4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8941448" cy="48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3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085"/>
            <a:ext cx="9144000" cy="541382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7504" y="54955"/>
            <a:ext cx="2447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/>
              <a:t>Az orrüreg </a:t>
            </a:r>
            <a:r>
              <a:rPr lang="hu-HU" b="1" i="1" dirty="0" err="1" smtClean="0"/>
              <a:t>lateralis</a:t>
            </a:r>
            <a:r>
              <a:rPr lang="hu-HU" b="1" i="1" dirty="0" smtClean="0"/>
              <a:t> fala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2351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8856983" cy="5904656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5004048" y="3284984"/>
            <a:ext cx="1152128" cy="28083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5796136" y="6079303"/>
            <a:ext cx="2304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Uncinate</a:t>
            </a:r>
            <a:r>
              <a:rPr lang="hu-HU" sz="11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hu-HU" sz="1100" dirty="0" err="1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process</a:t>
            </a:r>
            <a:endParaRPr lang="hu-HU" sz="11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07504" y="54955"/>
            <a:ext cx="2447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/>
              <a:t>Az orrüreg </a:t>
            </a:r>
            <a:r>
              <a:rPr lang="hu-HU" b="1" i="1" dirty="0" err="1" smtClean="0"/>
              <a:t>lateralis</a:t>
            </a:r>
            <a:r>
              <a:rPr lang="hu-HU" b="1" i="1" dirty="0" smtClean="0"/>
              <a:t> fala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20658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312</Words>
  <Application>Microsoft Office PowerPoint</Application>
  <PresentationFormat>Diavetítés a képernyőre (4:3 oldalarány)</PresentationFormat>
  <Paragraphs>127</Paragraphs>
  <Slides>34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9" baseType="lpstr">
      <vt:lpstr>Adobe Heiti Std R</vt:lpstr>
      <vt:lpstr>Arial</vt:lpstr>
      <vt:lpstr>Calibri</vt:lpstr>
      <vt:lpstr>Times New Roman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MTA-KOKI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MTA-KOKI</dc:creator>
  <cp:lastModifiedBy>ana</cp:lastModifiedBy>
  <cp:revision>62</cp:revision>
  <dcterms:created xsi:type="dcterms:W3CDTF">2016-11-14T04:56:58Z</dcterms:created>
  <dcterms:modified xsi:type="dcterms:W3CDTF">2018-04-06T08:54:34Z</dcterms:modified>
</cp:coreProperties>
</file>