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5"/>
  </p:notesMasterIdLst>
  <p:handoutMasterIdLst>
    <p:handoutMasterId r:id="rId4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9" r:id="rId41"/>
    <p:sldId id="298" r:id="rId42"/>
    <p:sldId id="294" r:id="rId43"/>
    <p:sldId id="297" r:id="rId44"/>
  </p:sldIdLst>
  <p:sldSz cx="12192000" cy="6858000"/>
  <p:notesSz cx="7559675" cy="10691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" name="Dátum helye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4" name="Élőláb helye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5" name="Dia számának helye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6238DC-D7EE-4A1A-8A47-935A7C207174}" type="slidenum">
              <a:t>‹#›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29813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hu-HU"/>
          </a:p>
        </p:txBody>
      </p:sp>
      <p:sp>
        <p:nvSpPr>
          <p:cNvPr id="4" name="Élőfej hely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hu-HU"/>
          </a:p>
        </p:txBody>
      </p:sp>
      <p:sp>
        <p:nvSpPr>
          <p:cNvPr id="5" name="Dátum helye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hu-HU"/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A40BC89-4357-4A76-AE44-2CA7143F1A31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63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hu-HU" sz="2000" b="0" i="0" u="none" strike="noStrike" kern="1200" cap="none" spc="0" baseline="0">
        <a:solidFill>
          <a:srgbClr val="000000"/>
        </a:solidFill>
        <a:uFillTx/>
        <a:latin typeface="Arial" pitchFamily="18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179CF3-59E5-4CD4-BE7D-CAA32CCEC195}" type="slidenum">
              <a:t>1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7432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799F796-293F-4F3D-9150-C243B01D86DF}" type="slidenum">
              <a:t>10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8509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C093CF3-55FC-442E-8611-856C824C93B5}" type="slidenum">
              <a:t>11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9993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B5FA87A-6C9B-4BB3-B5E8-09B57633856E}" type="slidenum">
              <a:t>12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9399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6A8B2EF-0554-4BDC-A07A-57676C4DE153}" type="slidenum">
              <a:t>13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0520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1A9C338-4217-42F0-986C-1360A1C32080}" type="slidenum">
              <a:t>14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8863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B38A1D-7615-426B-8858-12F296D5BA48}" type="slidenum">
              <a:t>15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8468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0C710C7-680D-47A3-A11A-185A14F01330}" type="slidenum">
              <a:t>16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567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B2704D7-809B-46A6-9E0C-7A3ED261CF12}" type="slidenum">
              <a:t>17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7957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2238C4-F4AD-4DEE-8D1C-E47C99B11CD5}" type="slidenum">
              <a:t>18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2732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7A6FFE-491B-4992-A2E8-8783DB0FCF56}" type="slidenum">
              <a:t>19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1927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3AF093-943C-4287-957B-E5286D2ABE7D}" type="slidenum">
              <a:t>2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3560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B58D65-6443-4142-B8E5-FD3509EDD6BE}" type="slidenum">
              <a:t>20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2953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F3949FC-FE88-4CB1-B80C-D5C5D7397FFB}" type="slidenum">
              <a:t>21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63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B5F31B9-C83C-4E02-A72C-0FDD7A3709F9}" type="slidenum">
              <a:t>22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00734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CE2B94-98E3-46E8-AF8C-DBC0E2A8F46C}" type="slidenum">
              <a:t>23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5949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78772B-B5E7-4AEA-A5B2-F03A9E8C860C}" type="slidenum">
              <a:t>24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59958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FD8CCD2-636F-49D6-A7A7-C20521AA3905}" type="slidenum">
              <a:t>25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1061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722B5C-A844-4335-87D2-0654FB74A08F}" type="slidenum">
              <a:t>26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17825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8FCB6E-A86D-4FF9-BA64-84C029024AB1}" type="slidenum">
              <a:t>27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27893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83F77B-B0B8-4618-BEF8-00687DA8F04E}" type="slidenum">
              <a:t>28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22256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4C7124F-DC4D-4DBD-AB9D-50CCC317AA73}" type="slidenum">
              <a:t>29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969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CB54FD9-41FB-4A6B-9020-9BB2D3DFF086}" type="slidenum">
              <a:t>3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06877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2372580-FEA1-4224-B0D1-87D51EDD0A37}" type="slidenum">
              <a:t>30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11104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5816F8-95ED-4403-BF49-21D65BA9077D}" type="slidenum">
              <a:t>31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56710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197D74-B605-4ED8-92B2-8ACB2D416780}" type="slidenum">
              <a:t>32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29829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0047B55-900B-4D96-99ED-1C477574A4B7}" type="slidenum">
              <a:t>33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14981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838FA1E-7E54-45AF-8D5D-90ACA6125AC2}" type="slidenum">
              <a:t>34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21050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9CDD66-7393-40B3-89A8-4CDDC91A9D9D}" type="slidenum">
              <a:t>35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58244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7CD887-2EA6-4D2A-B6A7-64A12D0E20ED}" type="slidenum">
              <a:t>36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45976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EEFB24-02D1-47AC-AC3A-93113DE92520}" type="slidenum">
              <a:t>37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26068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40A7F20-B530-414C-AC75-7AB20FA57A4D}" type="slidenum">
              <a:t>38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64192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C20A951-4E61-4CE0-8F49-1E854212393C}" type="slidenum">
              <a:t>41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476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E19404C-F5A4-4747-9252-2191C4EF1B9F}" type="slidenum">
              <a:t>4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86529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91FABA-7E93-4DB4-A41C-9CDEB58A0384}" type="slidenum">
              <a:t>42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5954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397B2A5-3E59-44B3-935B-8F60B4395482}" type="slidenum">
              <a:t>5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7616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87D6DB-7CE7-4AD5-AEDE-D6C25321F607}" type="slidenum">
              <a:t>6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3643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0F8386-96F3-443D-A819-21D4DC1AD27D}" type="slidenum">
              <a:t>7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1268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6477F2A-151A-4DA0-AE75-A36C28DE1358}" type="slidenum">
              <a:t>8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738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221C62-CA5E-4755-94D9-073335FD58B8}" type="slidenum">
              <a:t>9</a:t>
            </a:fld>
            <a:endParaRPr lang="hu-H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0164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ctrTitle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Alcím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4DBD7F-C166-420E-BF10-30122C2E5F49}" type="datetime1">
              <a:rPr lang="hu-HU"/>
              <a:pPr lvl="0"/>
              <a:t>2018. 05. 15.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571D17-35FC-48F1-94CD-421ECDBE8CAC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669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BFD51F-2E25-4584-AFC1-4DBA293A761D}" type="datetime1">
              <a:rPr lang="hu-HU"/>
              <a:pPr lvl="0"/>
              <a:t>2018. 05. 15.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D3D0BC-F8AA-4FB3-96DB-8C0008C20E62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622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 txBox="1">
            <a:spLocks noGrp="1"/>
          </p:cNvSpPr>
          <p:nvPr>
            <p:ph type="title" orient="vert"/>
          </p:nvPr>
        </p:nvSpPr>
        <p:spPr>
          <a:xfrm>
            <a:off x="8839203" y="1122361"/>
            <a:ext cx="2743200" cy="500856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 txBox="1">
            <a:spLocks noGrp="1"/>
          </p:cNvSpPr>
          <p:nvPr>
            <p:ph type="body" orient="vert" idx="1"/>
          </p:nvPr>
        </p:nvSpPr>
        <p:spPr>
          <a:xfrm>
            <a:off x="609603" y="1122361"/>
            <a:ext cx="8077196" cy="500856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474208-B4BB-4C3C-A06E-13CBB491030A}" type="datetime1">
              <a:rPr lang="hu-HU"/>
              <a:pPr lvl="0"/>
              <a:t>2018. 05. 15.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9A51A5-1FC6-4D7D-ABF3-343FE8BB4837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2768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Alcím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algn="ctr">
              <a:buNone/>
              <a:defRPr sz="2400"/>
            </a:lvl1pPr>
          </a:lstStyle>
          <a:p>
            <a:pPr lvl="0"/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A9B006-298E-4E3E-931F-F58EA07A2B89}" type="datetime1">
              <a:rPr lang="hu-HU"/>
              <a:pPr lvl="0"/>
              <a:t>2018. 05. 15.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B06DC1-7B1D-4742-8042-F44170438F72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9195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BA52AE-0C37-4AAE-90F5-68168C23F73A}" type="datetime1">
              <a:rPr lang="hu-HU"/>
              <a:pPr lvl="0"/>
              <a:t>2018. 05. 15.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B49159-CF8D-429C-88E5-C105A055E012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7771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51B373-D3BD-454E-98A6-D294862ACAFC}" type="datetime1">
              <a:rPr lang="hu-HU"/>
              <a:pPr lvl="0"/>
              <a:t>2018. 05. 15.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9F4D94-BB06-4090-A414-CB8A7FA2FF2F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109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E7A5B4-FFE2-436B-86B1-BD598E9D9A93}" type="datetime1">
              <a:rPr lang="hu-HU"/>
              <a:pPr lvl="0"/>
              <a:t>2018. 05. 15.</a:t>
            </a:fld>
            <a:endParaRPr lang="hu-HU"/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657FF7-DBD1-4E65-A120-961FA176E845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9677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8DF2BE-5A8A-4B80-9453-0D99C53486B2}" type="datetime1">
              <a:rPr lang="hu-HU"/>
              <a:pPr lvl="0"/>
              <a:t>2018. 05. 15.</a:t>
            </a:fld>
            <a:endParaRPr lang="hu-HU"/>
          </a:p>
        </p:txBody>
      </p:sp>
      <p:sp>
        <p:nvSpPr>
          <p:cNvPr id="8" name="Élőláb hely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9" name="Dia számának hely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E85462-4EF1-4C44-93B8-852F6826DEBE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4662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Dátum hely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AA25DD-FAE7-445E-81CC-C4A8E8282A17}" type="datetime1">
              <a:rPr lang="hu-HU"/>
              <a:pPr lvl="0"/>
              <a:t>2018. 05. 15.</a:t>
            </a:fld>
            <a:endParaRPr lang="hu-HU"/>
          </a:p>
        </p:txBody>
      </p:sp>
      <p:sp>
        <p:nvSpPr>
          <p:cNvPr id="4" name="Élőláb hely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5" name="Dia számának hely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047E1E-3CC9-4281-9AE9-DC6CEB8A0454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2357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3F9BC3-D95A-4815-9B53-9C1CC5EC9B56}" type="datetime1">
              <a:rPr lang="hu-HU"/>
              <a:pPr lvl="0"/>
              <a:t>2018. 05. 15.</a:t>
            </a:fld>
            <a:endParaRPr lang="hu-HU"/>
          </a:p>
        </p:txBody>
      </p:sp>
      <p:sp>
        <p:nvSpPr>
          <p:cNvPr id="3" name="Élőláb hely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4" name="Dia számának hely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AA8BD1-1E88-4EFA-93B3-1A495A44E162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24974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FDE469-6870-403E-A358-BCF0C45610EC}" type="datetime1">
              <a:rPr lang="hu-HU"/>
              <a:pPr lvl="0"/>
              <a:t>2018. 05. 15.</a:t>
            </a:fld>
            <a:endParaRPr lang="hu-HU"/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CBF36E-160A-42A7-BF91-2FADE9B4E2A0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009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914B93-3581-4761-A918-A75F6FF92660}" type="datetime1">
              <a:rPr lang="hu-HU"/>
              <a:pPr lvl="0"/>
              <a:t>2018. 05. 15.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B7F5A7-702A-4376-AF85-B591C8D9F239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8798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Kép helye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buNone/>
              <a:defRPr sz="3200"/>
            </a:lvl1pPr>
          </a:lstStyle>
          <a:p>
            <a:pPr lvl="0"/>
            <a:endParaRPr lang="hu-HU"/>
          </a:p>
        </p:txBody>
      </p:sp>
      <p:sp>
        <p:nvSpPr>
          <p:cNvPr id="4" name="Szöveg helye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487DB9-E288-47A5-BB7A-58EB169C9DB1}" type="datetime1">
              <a:rPr lang="hu-HU"/>
              <a:pPr lvl="0"/>
              <a:t>2018. 05. 15.</a:t>
            </a:fld>
            <a:endParaRPr lang="hu-HU"/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103ABE-4269-44B2-B8E2-AEF647D06E03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1423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D9FC14-AD77-4D27-9E86-4260DFB6DD49}" type="datetime1">
              <a:rPr lang="hu-HU"/>
              <a:pPr lvl="0"/>
              <a:t>2018. 05. 15.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581166-636B-4E12-B675-453AA5F68712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2797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F0967B-559D-4856-9060-A4DE5922247D}" type="datetime1">
              <a:rPr lang="hu-HU"/>
              <a:pPr lvl="0"/>
              <a:t>2018. 05. 15.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C58426-5F0A-4180-BA36-3DB0D867D227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31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A74648-7EDC-4E5C-8C17-FD0ED0304565}" type="datetime1">
              <a:rPr lang="hu-HU"/>
              <a:pPr lvl="0"/>
              <a:t>2018. 05. 15.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27B397-06AA-4717-B2BE-8E3EADF9F040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425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609603" y="1604964"/>
            <a:ext cx="54102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 txBox="1">
            <a:spLocks noGrp="1"/>
          </p:cNvSpPr>
          <p:nvPr>
            <p:ph idx="2"/>
          </p:nvPr>
        </p:nvSpPr>
        <p:spPr>
          <a:xfrm>
            <a:off x="6172200" y="1604964"/>
            <a:ext cx="54102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C9CA0D-5E20-44EE-9AB5-C1DBD6F5911A}" type="datetime1">
              <a:rPr lang="hu-HU"/>
              <a:pPr lvl="0"/>
              <a:t>2018. 05. 15.</a:t>
            </a:fld>
            <a:endParaRPr lang="hu-HU"/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A37875-CDA4-4811-8A94-272A8CBAA551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571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9C408E-CFBB-4A24-B746-8A34A21E7D41}" type="datetime1">
              <a:rPr lang="hu-HU"/>
              <a:pPr lvl="0"/>
              <a:t>2018. 05. 15.</a:t>
            </a:fld>
            <a:endParaRPr lang="hu-HU"/>
          </a:p>
        </p:txBody>
      </p:sp>
      <p:sp>
        <p:nvSpPr>
          <p:cNvPr id="8" name="Élőláb hely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9" name="Dia számának hely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54ABF9-32E6-49A1-A3E5-B4B4F1F6CF5B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752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Dátum hely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F85EBE-2FF9-4063-9ED2-14EE59411694}" type="datetime1">
              <a:rPr lang="hu-HU"/>
              <a:pPr lvl="0"/>
              <a:t>2018. 05. 15.</a:t>
            </a:fld>
            <a:endParaRPr lang="hu-HU"/>
          </a:p>
        </p:txBody>
      </p:sp>
      <p:sp>
        <p:nvSpPr>
          <p:cNvPr id="4" name="Élőláb hely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5" name="Dia számának hely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7F9503-3613-4C70-85C0-E9EC23226202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732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45934C-C614-468F-99DD-9BDC4A5F581F}" type="datetime1">
              <a:rPr lang="hu-HU"/>
              <a:pPr lvl="0"/>
              <a:t>2018. 05. 15.</a:t>
            </a:fld>
            <a:endParaRPr lang="hu-HU"/>
          </a:p>
        </p:txBody>
      </p:sp>
      <p:sp>
        <p:nvSpPr>
          <p:cNvPr id="3" name="Élőláb hely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4" name="Dia számának hely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0897BC-2436-40CB-B407-25FBED13DD88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739707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11B022-2536-4519-B593-55950A67BD42}" type="datetime1">
              <a:rPr lang="hu-HU"/>
              <a:pPr lvl="0"/>
              <a:t>2018. 05. 15.</a:t>
            </a:fld>
            <a:endParaRPr lang="hu-HU"/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406843-2C89-4354-A754-1FA0D6FD1457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786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Kép helye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hu-HU"/>
          </a:p>
        </p:txBody>
      </p:sp>
      <p:sp>
        <p:nvSpPr>
          <p:cNvPr id="4" name="Szöveg helye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1ED5DF-8CB6-4AD1-ADBB-C49D555C23C3}" type="datetime1">
              <a:rPr lang="hu-HU"/>
              <a:pPr lvl="0"/>
              <a:t>2018. 05. 15.</a:t>
            </a:fld>
            <a:endParaRPr lang="hu-HU"/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B7930C-033F-4268-84D7-BFE00D1C07F9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67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1523884" y="1122480"/>
            <a:ext cx="9143643" cy="238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>
            <a:noAutofit/>
          </a:bodyPr>
          <a:lstStyle/>
          <a:p>
            <a:pPr lvl="0"/>
            <a:r>
              <a:rPr lang="hu-HU"/>
              <a:t>Címszöveg formátumának szerkesztéseMintacím szerkesztése</a:t>
            </a:r>
          </a:p>
        </p:txBody>
      </p:sp>
      <p:sp>
        <p:nvSpPr>
          <p:cNvPr id="3" name="Dátum helye 3"/>
          <p:cNvSpPr txBox="1">
            <a:spLocks noGrp="1"/>
          </p:cNvSpPr>
          <p:nvPr>
            <p:ph type="dt" sz="half" idx="2"/>
          </p:nvPr>
        </p:nvSpPr>
        <p:spPr>
          <a:xfrm>
            <a:off x="838084" y="6356515"/>
            <a:ext cx="27428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5F4D24A-A12C-4CDF-BD05-FA72267B3277}" type="datetime1">
              <a:rPr lang="hu-HU"/>
              <a:pPr lvl="0"/>
              <a:t>2018. 05. 15.</a:t>
            </a:fld>
            <a:endParaRPr lang="hu-HU"/>
          </a:p>
        </p:txBody>
      </p:sp>
      <p:sp>
        <p:nvSpPr>
          <p:cNvPr id="4" name="Élőláb helye 4"/>
          <p:cNvSpPr txBox="1">
            <a:spLocks noGrp="1"/>
          </p:cNvSpPr>
          <p:nvPr>
            <p:ph type="ftr" sz="quarter" idx="3"/>
          </p:nvPr>
        </p:nvSpPr>
        <p:spPr>
          <a:xfrm>
            <a:off x="4038475" y="6356515"/>
            <a:ext cx="41144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hu-HU"/>
          </a:p>
        </p:txBody>
      </p:sp>
      <p:sp>
        <p:nvSpPr>
          <p:cNvPr id="5" name="Dia számának helye 5"/>
          <p:cNvSpPr txBox="1">
            <a:spLocks noGrp="1"/>
          </p:cNvSpPr>
          <p:nvPr>
            <p:ph type="sldNum" sz="quarter" idx="4"/>
          </p:nvPr>
        </p:nvSpPr>
        <p:spPr>
          <a:xfrm>
            <a:off x="8610484" y="6356515"/>
            <a:ext cx="27428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035C99E-4966-4C7B-ABB8-821321BFEEF4}" type="slidenum">
              <a:t>‹#›</a:t>
            </a:fld>
            <a:endParaRPr lang="hu-HU"/>
          </a:p>
        </p:txBody>
      </p:sp>
      <p:sp>
        <p:nvSpPr>
          <p:cNvPr id="6" name="Szöveg helye 5"/>
          <p:cNvSpPr txBox="1">
            <a:spLocks noGrp="1"/>
          </p:cNvSpPr>
          <p:nvPr>
            <p:ph type="body" idx="1"/>
          </p:nvPr>
        </p:nvSpPr>
        <p:spPr>
          <a:xfrm>
            <a:off x="609484" y="1604515"/>
            <a:ext cx="1097244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hu-HU" sz="6000" b="0" i="0" u="none" strike="noStrike" kern="1200" cap="none" spc="0" baseline="0">
          <a:solidFill>
            <a:srgbClr val="000000"/>
          </a:solidFill>
          <a:uFillTx/>
          <a:latin typeface="Calibri Light" pitchFamily="18"/>
          <a:ea typeface="Lucida Sans Unicode" pitchFamily="2"/>
          <a:cs typeface="Mangal" pitchFamily="2"/>
        </a:defRPr>
      </a:lvl1pPr>
    </p:titleStyle>
    <p:body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None/>
        <a:tabLst/>
        <a:defRPr lang="hu-HU" sz="2800" b="0" i="0" u="none" strike="noStrike" kern="1200" cap="none" spc="0" baseline="0">
          <a:solidFill>
            <a:srgbClr val="000000"/>
          </a:solidFill>
          <a:uFillTx/>
          <a:latin typeface="Calibri" pitchFamily="18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838084" y="365037"/>
            <a:ext cx="10515243" cy="13251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hu-HU"/>
              <a:t>Címszöveg formátumának szerkesztéseMintacím szerkesztése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type="body" idx="1"/>
          </p:nvPr>
        </p:nvSpPr>
        <p:spPr>
          <a:xfrm>
            <a:off x="838084" y="1825563"/>
            <a:ext cx="10515243" cy="4350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hu-HU"/>
              <a:t>Vázlatszöveg formátumának szerkesztése</a:t>
            </a:r>
          </a:p>
          <a:p>
            <a:pPr lvl="1"/>
            <a:r>
              <a:rPr lang="hu-HU"/>
              <a:t>Második vázlatszint</a:t>
            </a:r>
          </a:p>
          <a:p>
            <a:pPr lvl="2"/>
            <a:r>
              <a:rPr lang="hu-HU"/>
              <a:t>Harmadik vázlatszint</a:t>
            </a:r>
          </a:p>
          <a:p>
            <a:pPr lvl="3"/>
            <a:r>
              <a:rPr lang="hu-HU"/>
              <a:t>Negyedik vázlatszint</a:t>
            </a:r>
          </a:p>
          <a:p>
            <a:pPr lvl="4"/>
            <a:r>
              <a:rPr lang="hu-HU"/>
              <a:t>Ötödik vázlatszint</a:t>
            </a:r>
          </a:p>
          <a:p>
            <a:pPr lvl="5"/>
            <a:r>
              <a:rPr lang="hu-HU"/>
              <a:t>Hatodik vázlatszint</a:t>
            </a:r>
          </a:p>
          <a:p>
            <a:pPr lvl="6"/>
            <a:r>
              <a:rPr lang="hu-HU"/>
              <a:t>Hetedik vázlatszint</a:t>
            </a:r>
          </a:p>
          <a:p>
            <a:pPr lvl="7"/>
            <a:r>
              <a:rPr lang="hu-HU"/>
              <a:t>Nyolcadik vázlatszint</a:t>
            </a:r>
          </a:p>
          <a:p>
            <a:pPr lvl="0"/>
            <a:r>
              <a:rPr lang="hu-HU"/>
              <a:t>Kilencedik vázlatszintMintaszöveg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2"/>
          </p:nvPr>
        </p:nvSpPr>
        <p:spPr>
          <a:xfrm>
            <a:off x="838084" y="6356515"/>
            <a:ext cx="27428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734FEC3-7728-4C50-8EE6-5B88B77AEFD8}" type="datetime1">
              <a:rPr lang="hu-HU"/>
              <a:pPr lvl="0"/>
              <a:t>2018. 05. 15.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3"/>
          </p:nvPr>
        </p:nvSpPr>
        <p:spPr>
          <a:xfrm>
            <a:off x="4038475" y="6356515"/>
            <a:ext cx="41144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4"/>
          </p:nvPr>
        </p:nvSpPr>
        <p:spPr>
          <a:xfrm>
            <a:off x="8610484" y="6356515"/>
            <a:ext cx="27428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830D911-4FF4-4141-8248-3410E3F57BA8}" type="slidenum"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hu-HU" sz="4400" b="0" i="0" u="none" strike="noStrike" kern="1200" cap="none" spc="0" baseline="0">
          <a:solidFill>
            <a:srgbClr val="000000"/>
          </a:solidFill>
          <a:uFillTx/>
          <a:latin typeface="Calibri Light" pitchFamily="18"/>
          <a:ea typeface="Lucida Sans Unicode" pitchFamily="2"/>
          <a:cs typeface="Mangal" pitchFamily="2"/>
        </a:defRPr>
      </a:lvl1pPr>
    </p:titleStyle>
    <p:body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hu-H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1pPr>
      <a:lvl2pPr marL="0" marR="0" lvl="1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hu-H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2pPr>
      <a:lvl3pPr marL="0" marR="0" lvl="2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hu-H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3pPr>
      <a:lvl4pPr marL="0" marR="0" lvl="3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hu-H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4pPr>
      <a:lvl5pPr marL="0" marR="0" lvl="4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hu-H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5pPr>
      <a:lvl6pPr marL="0" marR="0" lvl="5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hu-H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6pPr>
      <a:lvl7pPr marL="0" marR="0" lvl="6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hu-H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7pPr>
      <a:lvl8pPr marL="0" marR="0" lvl="7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hu-H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8pPr>
      <a:lvl9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hu-H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cell.com/cell-stem-cell/home" TargetMode="Externa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1523884" y="2062630"/>
            <a:ext cx="9143643" cy="3730322"/>
          </a:xfrm>
        </p:spPr>
        <p:txBody>
          <a:bodyPr anchor="t"/>
          <a:lstStyle/>
          <a:p>
            <a:pPr lvl="0"/>
            <a:r>
              <a:rPr lang="hu-HU" sz="4400" b="1"/>
              <a:t>Szülészet- nőgyógyászati betegségek kezelése a Bihar/Satyananda Yoga módszereivel</a:t>
            </a:r>
          </a:p>
        </p:txBody>
      </p:sp>
      <p:sp>
        <p:nvSpPr>
          <p:cNvPr id="3" name="Alcím 2"/>
          <p:cNvSpPr txBox="1">
            <a:spLocks noGrp="1"/>
          </p:cNvSpPr>
          <p:nvPr>
            <p:ph type="subTitle" idx="4294967295"/>
          </p:nvPr>
        </p:nvSpPr>
        <p:spPr>
          <a:xfrm>
            <a:off x="1523884" y="4572000"/>
            <a:ext cx="9143643" cy="685443"/>
          </a:xfrm>
        </p:spPr>
        <p:txBody>
          <a:bodyPr lIns="90004" tIns="44997" rIns="90004" bIns="44997"/>
          <a:lstStyle/>
          <a:p>
            <a:pPr lvl="0">
              <a:spcAft>
                <a:spcPts val="0"/>
              </a:spcAft>
            </a:pPr>
            <a:r>
              <a:rPr lang="hu-HU" dirty="0">
                <a:latin typeface="Calibri Light" pitchFamily="18"/>
              </a:rPr>
              <a:t>Dr. Kovács Zoltán</a:t>
            </a:r>
          </a:p>
          <a:p>
            <a:pPr lvl="0">
              <a:spcAft>
                <a:spcPts val="0"/>
              </a:spcAft>
            </a:pPr>
            <a:r>
              <a:rPr lang="hu-HU" dirty="0">
                <a:latin typeface="Calibri Light" pitchFamily="18"/>
              </a:rPr>
              <a:t>2018. 04. 19.</a:t>
            </a:r>
          </a:p>
        </p:txBody>
      </p:sp>
      <p:pic>
        <p:nvPicPr>
          <p:cNvPr id="1026" name="Picture 2" descr="KÃ©ptalÃ¡lat a kÃ¶vetkezÅre: âvirabhadrasanaâ">
            <a:extLst>
              <a:ext uri="{FF2B5EF4-FFF2-40B4-BE49-F238E27FC236}">
                <a16:creationId xmlns:a16="http://schemas.microsoft.com/office/drawing/2014/main" id="{4F1CC8E4-0D77-43BC-AFE8-7CCFA1C4A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016" y="2300883"/>
            <a:ext cx="2219784" cy="27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5C238B0-41E9-4810-A5FC-838428EC11A5}"/>
              </a:ext>
            </a:extLst>
          </p:cNvPr>
          <p:cNvSpPr txBox="1"/>
          <p:nvPr/>
        </p:nvSpPr>
        <p:spPr>
          <a:xfrm flipH="1">
            <a:off x="9718127" y="5013603"/>
            <a:ext cx="2321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Semmelweis Egyetem</a:t>
            </a:r>
          </a:p>
          <a:p>
            <a:pPr algn="ctr"/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 Vígh jógakurzus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813962" y="1130756"/>
            <a:ext cx="10515243" cy="4350962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1000"/>
              </a:spcBef>
              <a:buNone/>
            </a:pPr>
            <a:r>
              <a:rPr lang="hu-HU"/>
              <a:t>Fontos kiemelni, hogy a csípő- és hasizmok, a hát alsó szakaszának izmai és a női medence csontrendszerének külső és belső oldalán lévő izmok (melynek részei például a farizmok, a medencefenéki izmok, a hüvelyizmok és a felületes gátizmok is) egy funkcionálisan összefüggő és együttműködő izomcsoportot eredményeznek közösen.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801718" y="972363"/>
            <a:ext cx="10515243" cy="4350962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1000"/>
              </a:spcBef>
              <a:buNone/>
            </a:pPr>
            <a:r>
              <a:rPr lang="hu-HU"/>
              <a:t>A hatha jóga nem csak a méhre, petevezetékekre, petefészekre, húgyhólyagra és az ezeket borító hashártyaterületekre hat, hanem a hüvelyfalakra, a húgycsőre, a szeméremtestre és az alhasban a méh, a petevezetékek és a petefészkek körül elhelyezkedő vékony- és vastagbélszakaszok egy részére, továbbá a mellékvesére is.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862562" y="1094043"/>
            <a:ext cx="10515243" cy="4350962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1000"/>
              </a:spcBef>
              <a:buNone/>
            </a:pPr>
            <a:r>
              <a:rPr lang="hu-HU"/>
              <a:t>A stresszreakció kapcsán kialakuló hormonális és idegrendszeri változások a női és férfi hormonális rendszert negatívan befolyásolják, nem csak számos nőgyógyászati és férfibetegség, hanem más stresszalapú betegségek bázisát is megteremtve.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874797" y="1069555"/>
            <a:ext cx="10515243" cy="4350962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1000"/>
              </a:spcBef>
              <a:buNone/>
            </a:pPr>
            <a:r>
              <a:rPr lang="hu-HU"/>
              <a:t>A stressz hatására a mellékvese fokozott működése kapcsán hormonok szabadulnak fel (kortisol, adrenalin, noradrenalin), és sajnos a nagyvárosi civilizált  életmód mellett túl sokáig fejtik ki hatásukat.</a:t>
            </a:r>
          </a:p>
          <a:p>
            <a:pPr lvl="0">
              <a:lnSpc>
                <a:spcPct val="150000"/>
              </a:lnSpc>
              <a:spcBef>
                <a:spcPts val="1000"/>
              </a:spcBef>
              <a:buNone/>
            </a:pPr>
            <a:r>
              <a:rPr lang="hu-HU"/>
              <a:t>A mellékvese-túlműködéssel párhuzamosan a petefészek progeszterontermelése elkezd csökkeni, ezért úgy tűnik, hogy túl sok petefészek által termelt ösztrogén hormon van a szervezetben („relatív” ösztrogén dominancia vagy ösztrogéntúlsúly).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850318" y="1167121"/>
            <a:ext cx="10515243" cy="4350962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1000"/>
              </a:spcBef>
              <a:buNone/>
            </a:pPr>
            <a:r>
              <a:rPr lang="hu-HU"/>
              <a:t>A mellékvese és a petefészek megváltozott működése egy sor, egymásba lánc szerűen kapcsolódó nőgyógyászati betegséget indíthat el.</a:t>
            </a:r>
          </a:p>
          <a:p>
            <a:pPr lvl="0">
              <a:lnSpc>
                <a:spcPct val="150000"/>
              </a:lnSpc>
              <a:spcBef>
                <a:spcPts val="1000"/>
              </a:spcBef>
              <a:buNone/>
            </a:pPr>
            <a:r>
              <a:rPr lang="hu-HU"/>
              <a:t>A jógával (gyakorlatok pihenéssel, helyes étrend, légzés, életmód) a stressz okozta hormonális és idegrendszeri folyamatok nagymértékben kompenzálhatók.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825840" y="1081799"/>
            <a:ext cx="10515243" cy="4350962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1000"/>
              </a:spcBef>
              <a:buNone/>
            </a:pPr>
            <a:r>
              <a:rPr lang="hu-HU"/>
              <a:t>A gyakorlatok és az utána történő pihenés hatására a stressz kapcsán tartósan befeszülő izmok kóros állapota is elmúlik vagy enyhül.</a:t>
            </a:r>
          </a:p>
          <a:p>
            <a:pPr lvl="0">
              <a:lnSpc>
                <a:spcPct val="150000"/>
              </a:lnSpc>
              <a:spcBef>
                <a:spcPts val="1000"/>
              </a:spcBef>
              <a:buNone/>
            </a:pPr>
            <a:r>
              <a:rPr lang="hu-HU"/>
              <a:t>A torna utáni pihenés vagy más néven relaxáció nem közönséges nyugalmat jelent, hanem fontos élettani folyamatoknak szolgál hátteréül.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847438" y="1155243"/>
            <a:ext cx="10515243" cy="4350962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1000"/>
              </a:spcBef>
              <a:buNone/>
            </a:pPr>
            <a:r>
              <a:rPr lang="hu-HU"/>
              <a:t>A jógarendszerben a légzés helyes és alaposan kidolgozott szabályok szerinti visszatartása által jelentős oxigénéhség érhető el. A szervezet hozzáedződik a hipoxiás állapotokhoz. Ez rendkívül kedvező hatású a fermentum rendszerekre, a vérképző szervekre, a szív és az agy vérellátására, mivel az artériás rendszert, valamint a kapilláris hálózatot bővíti.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862562" y="1289157"/>
            <a:ext cx="10515243" cy="4350962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1000"/>
              </a:spcBef>
              <a:buNone/>
            </a:pPr>
            <a:r>
              <a:rPr lang="hu-HU"/>
              <a:t>A jógában tehát a hipoxiát a légzés szabályozásával, visszatartásával mesterségesen idézik elő, míg a sportban, például futásnál vagy turisztikánál (hegymászás) ez az intenzív fizikai tevékenység természetes következménye.</a:t>
            </a:r>
          </a:p>
          <a:p>
            <a:pPr lvl="0">
              <a:lnSpc>
                <a:spcPct val="150000"/>
              </a:lnSpc>
              <a:spcBef>
                <a:spcPts val="1000"/>
              </a:spcBef>
              <a:buNone/>
            </a:pPr>
            <a:r>
              <a:rPr lang="hu-HU"/>
              <a:t>Minden fizikai gyakorlat a szervezetet funkcionálisan terheli és strukturálisan építi.</a:t>
            </a:r>
          </a:p>
          <a:p>
            <a:pPr lvl="0">
              <a:lnSpc>
                <a:spcPct val="150000"/>
              </a:lnSpc>
              <a:spcBef>
                <a:spcPts val="1000"/>
              </a:spcBef>
              <a:buNone/>
            </a:pPr>
            <a:endParaRPr lang="hu-H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4">
            <a:off x="3037984" y="1650602"/>
            <a:ext cx="6116037" cy="35567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4">
            <a:off x="3113789" y="1694704"/>
            <a:ext cx="5964475" cy="346860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680" y="775795"/>
            <a:ext cx="11161797" cy="53118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4">
            <a:off x="3199084" y="1683574"/>
            <a:ext cx="5793839" cy="37710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4">
            <a:off x="3111813" y="1591019"/>
            <a:ext cx="5647681" cy="367596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4">
            <a:off x="3260102" y="1583101"/>
            <a:ext cx="5671803" cy="36917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4">
            <a:off x="2981466" y="1401839"/>
            <a:ext cx="6229075" cy="405432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4">
            <a:off x="3058083" y="1512180"/>
            <a:ext cx="5889961" cy="38336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4">
            <a:off x="2887388" y="1720137"/>
            <a:ext cx="5696282" cy="370763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4">
            <a:off x="3151023" y="1512180"/>
            <a:ext cx="5889961" cy="38336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4">
            <a:off x="3113044" y="1487495"/>
            <a:ext cx="5965920" cy="388296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4">
            <a:off x="2835660" y="1362396"/>
            <a:ext cx="6350041" cy="413316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4">
            <a:off x="3126723" y="1496319"/>
            <a:ext cx="5938561" cy="386531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007891" y="506477"/>
            <a:ext cx="5984711" cy="584504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4">
            <a:off x="2897240" y="1307226"/>
            <a:ext cx="6229075" cy="405432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4">
            <a:off x="2754259" y="1322976"/>
            <a:ext cx="6471364" cy="4212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4">
            <a:off x="3127591" y="1370324"/>
            <a:ext cx="6325919" cy="411732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 txBox="1">
            <a:spLocks noGrp="1"/>
          </p:cNvSpPr>
          <p:nvPr>
            <p:ph type="body" idx="4294967295"/>
          </p:nvPr>
        </p:nvSpPr>
        <p:spPr>
          <a:xfrm>
            <a:off x="838376" y="488061"/>
            <a:ext cx="10515243" cy="5403957"/>
          </a:xfrm>
        </p:spPr>
        <p:txBody>
          <a:bodyPr/>
          <a:lstStyle/>
          <a:p>
            <a:pPr lvl="0">
              <a:lnSpc>
                <a:spcPct val="160000"/>
              </a:lnSpc>
              <a:spcBef>
                <a:spcPts val="1000"/>
              </a:spcBef>
              <a:buNone/>
            </a:pPr>
            <a:r>
              <a:rPr lang="hu-HU" sz="2000"/>
              <a:t>INTEGRÁL JÓGA:</a:t>
            </a:r>
            <a:br>
              <a:rPr lang="hu-HU" sz="2000"/>
            </a:br>
            <a:endParaRPr lang="hu-HU" sz="2000"/>
          </a:p>
          <a:p>
            <a:pPr lvl="0">
              <a:lnSpc>
                <a:spcPct val="160000"/>
              </a:lnSpc>
              <a:spcBef>
                <a:spcPts val="1000"/>
              </a:spcBef>
              <a:buFont typeface="Arial" pitchFamily="32"/>
              <a:buChar char="•"/>
            </a:pPr>
            <a:r>
              <a:rPr lang="hu-HU" sz="2000"/>
              <a:t>Hatha jóga: a testgyakorlás</a:t>
            </a:r>
          </a:p>
          <a:p>
            <a:pPr lvl="0">
              <a:lnSpc>
                <a:spcPct val="160000"/>
              </a:lnSpc>
              <a:spcBef>
                <a:spcPts val="1000"/>
              </a:spcBef>
              <a:buFont typeface="Arial" pitchFamily="32"/>
              <a:buChar char="•"/>
            </a:pPr>
            <a:r>
              <a:rPr lang="hu-HU" sz="2000"/>
              <a:t>Rádzsa jóga: elme </a:t>
            </a:r>
          </a:p>
          <a:p>
            <a:pPr lvl="0">
              <a:lnSpc>
                <a:spcPct val="160000"/>
              </a:lnSpc>
              <a:spcBef>
                <a:spcPts val="1000"/>
              </a:spcBef>
              <a:buFont typeface="Arial" pitchFamily="32"/>
              <a:buChar char="•"/>
            </a:pPr>
            <a:r>
              <a:rPr lang="hu-HU" sz="2000"/>
              <a:t>Kriya jóga: emberi test jógikus anatómiája </a:t>
            </a:r>
          </a:p>
          <a:p>
            <a:pPr lvl="0">
              <a:lnSpc>
                <a:spcPct val="160000"/>
              </a:lnSpc>
              <a:spcBef>
                <a:spcPts val="1000"/>
              </a:spcBef>
              <a:buFont typeface="Arial" pitchFamily="32"/>
              <a:buChar char="•"/>
            </a:pPr>
            <a:r>
              <a:rPr lang="hu-HU" sz="2000"/>
              <a:t>Bhakti jóga: érzelmek</a:t>
            </a:r>
          </a:p>
          <a:p>
            <a:pPr lvl="0">
              <a:lnSpc>
                <a:spcPct val="160000"/>
              </a:lnSpc>
              <a:spcBef>
                <a:spcPts val="1000"/>
              </a:spcBef>
              <a:buFont typeface="Arial" pitchFamily="32"/>
              <a:buChar char="•"/>
            </a:pPr>
            <a:r>
              <a:rPr lang="hu-HU" sz="2000"/>
              <a:t>Gjána jóga: a tudás, (ön)ismeret</a:t>
            </a:r>
          </a:p>
          <a:p>
            <a:pPr lvl="0">
              <a:lnSpc>
                <a:spcPct val="160000"/>
              </a:lnSpc>
              <a:spcBef>
                <a:spcPts val="1000"/>
              </a:spcBef>
              <a:buFont typeface="Arial" pitchFamily="32"/>
              <a:buChar char="•"/>
            </a:pPr>
            <a:r>
              <a:rPr lang="hu-HU" sz="2000"/>
              <a:t>Karma jóga: a mindennapi élet jógája</a:t>
            </a:r>
          </a:p>
          <a:p>
            <a:pPr lvl="0">
              <a:spcBef>
                <a:spcPts val="1000"/>
              </a:spcBef>
              <a:buNone/>
            </a:pPr>
            <a:endParaRPr lang="hu-H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885596" y="895316"/>
            <a:ext cx="10515243" cy="5457596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1000"/>
              </a:spcBef>
              <a:buNone/>
            </a:pPr>
            <a:r>
              <a:rPr lang="hu-HU" b="1"/>
              <a:t>Jóga terápia szintjei:</a:t>
            </a:r>
          </a:p>
          <a:p>
            <a:pPr lvl="0">
              <a:lnSpc>
                <a:spcPct val="150000"/>
              </a:lnSpc>
              <a:spcBef>
                <a:spcPts val="1000"/>
              </a:spcBef>
              <a:buFont typeface="Arial" pitchFamily="32"/>
              <a:buChar char="•"/>
            </a:pPr>
            <a:r>
              <a:rPr lang="hu-HU"/>
              <a:t>Heti 1-2 gyakorlás</a:t>
            </a:r>
          </a:p>
          <a:p>
            <a:pPr lvl="0">
              <a:lnSpc>
                <a:spcPct val="150000"/>
              </a:lnSpc>
              <a:spcBef>
                <a:spcPts val="1000"/>
              </a:spcBef>
              <a:buFont typeface="Arial" pitchFamily="32"/>
              <a:buChar char="•"/>
            </a:pPr>
            <a:r>
              <a:rPr lang="hu-HU"/>
              <a:t>Minden napos gyakorlás</a:t>
            </a:r>
          </a:p>
          <a:p>
            <a:pPr lvl="0">
              <a:lnSpc>
                <a:spcPct val="150000"/>
              </a:lnSpc>
              <a:spcBef>
                <a:spcPts val="1000"/>
              </a:spcBef>
              <a:buFont typeface="Arial" pitchFamily="32"/>
              <a:buChar char="•"/>
            </a:pPr>
            <a:r>
              <a:rPr lang="hu-HU"/>
              <a:t>Sadhana szerű gyakorlás</a:t>
            </a:r>
          </a:p>
          <a:p>
            <a:pPr lvl="0">
              <a:lnSpc>
                <a:spcPct val="150000"/>
              </a:lnSpc>
              <a:spcBef>
                <a:spcPts val="1000"/>
              </a:spcBef>
              <a:buFont typeface="Arial" pitchFamily="32"/>
              <a:buChar char="•"/>
            </a:pPr>
            <a:r>
              <a:rPr lang="hu-HU"/>
              <a:t>Hagyományos ashramban történő élet és gyakorlás</a:t>
            </a:r>
          </a:p>
          <a:p>
            <a:pPr lvl="0">
              <a:lnSpc>
                <a:spcPct val="150000"/>
              </a:lnSpc>
              <a:spcBef>
                <a:spcPts val="1000"/>
              </a:spcBef>
              <a:buFont typeface="Arial" pitchFamily="32"/>
              <a:buChar char="•"/>
            </a:pPr>
            <a:r>
              <a:rPr lang="hu-HU"/>
              <a:t>A jógikus kultúra, tudás és hagyomány megélése a az egész nap során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693700" y="334652"/>
            <a:ext cx="10515243" cy="5372639"/>
          </a:xfrm>
        </p:spPr>
        <p:txBody>
          <a:bodyPr/>
          <a:lstStyle/>
          <a:p>
            <a:pPr lvl="0">
              <a:spcBef>
                <a:spcPts val="1000"/>
              </a:spcBef>
              <a:buNone/>
            </a:pPr>
            <a:r>
              <a:rPr lang="hu-HU" sz="2000" b="1"/>
              <a:t>Betegségek kezelése, megelőzése a saját gyakorlatomban</a:t>
            </a:r>
            <a:br>
              <a:rPr lang="hu-HU" sz="2000" b="1"/>
            </a:br>
            <a:br>
              <a:rPr lang="hu-HU" sz="2000" b="1"/>
            </a:br>
            <a:endParaRPr lang="hu-HU" sz="2000" b="1"/>
          </a:p>
          <a:p>
            <a:pPr lvl="0">
              <a:spcBef>
                <a:spcPts val="1000"/>
              </a:spcBef>
              <a:buNone/>
            </a:pPr>
            <a:r>
              <a:rPr lang="hu-HU" sz="2000"/>
              <a:t>Fájdalmas menstruáció</a:t>
            </a:r>
            <a:br>
              <a:rPr lang="hu-HU" sz="2000"/>
            </a:br>
            <a:br>
              <a:rPr lang="hu-HU" sz="2000"/>
            </a:br>
            <a:endParaRPr lang="hu-HU" sz="2000"/>
          </a:p>
          <a:p>
            <a:pPr lvl="0">
              <a:spcBef>
                <a:spcPts val="1000"/>
              </a:spcBef>
              <a:buNone/>
            </a:pPr>
            <a:r>
              <a:rPr lang="hu-HU" sz="2000"/>
              <a:t>Petefészek ciszták</a:t>
            </a:r>
            <a:br>
              <a:rPr lang="hu-HU" sz="2000"/>
            </a:br>
            <a:br>
              <a:rPr lang="hu-HU" sz="2000"/>
            </a:br>
            <a:endParaRPr lang="hu-HU" sz="2000"/>
          </a:p>
          <a:p>
            <a:pPr lvl="0">
              <a:spcBef>
                <a:spcPts val="1000"/>
              </a:spcBef>
              <a:buNone/>
            </a:pPr>
            <a:r>
              <a:rPr lang="hu-HU" sz="2000"/>
              <a:t>Nőgyógyászati gyulladások</a:t>
            </a:r>
            <a:br>
              <a:rPr lang="hu-HU" sz="2000"/>
            </a:br>
            <a:br>
              <a:rPr lang="hu-HU" sz="2000"/>
            </a:br>
            <a:endParaRPr lang="hu-HU" sz="2000"/>
          </a:p>
          <a:p>
            <a:pPr lvl="0">
              <a:spcBef>
                <a:spcPts val="1000"/>
              </a:spcBef>
              <a:buNone/>
            </a:pPr>
            <a:r>
              <a:rPr lang="hu-HU" sz="2000"/>
              <a:t>Endometriózis </a:t>
            </a:r>
            <a:br>
              <a:rPr lang="hu-HU" sz="2000"/>
            </a:br>
            <a:br>
              <a:rPr lang="hu-HU" sz="2000"/>
            </a:br>
            <a:endParaRPr lang="hu-HU" sz="2000"/>
          </a:p>
          <a:p>
            <a:pPr lvl="0">
              <a:spcBef>
                <a:spcPts val="1000"/>
              </a:spcBef>
              <a:buNone/>
            </a:pPr>
            <a:r>
              <a:rPr lang="hu-HU" sz="2000"/>
              <a:t>Várandóssági és gyermekágyas panaszok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 txBox="1">
            <a:spLocks noGrp="1"/>
          </p:cNvSpPr>
          <p:nvPr>
            <p:ph type="body" idx="4294967295"/>
          </p:nvPr>
        </p:nvSpPr>
        <p:spPr>
          <a:xfrm>
            <a:off x="862562" y="1301401"/>
            <a:ext cx="10515243" cy="4350962"/>
          </a:xfrm>
        </p:spPr>
        <p:txBody>
          <a:bodyPr/>
          <a:lstStyle/>
          <a:p>
            <a:pPr lvl="0">
              <a:spcBef>
                <a:spcPts val="1000"/>
              </a:spcBef>
              <a:buNone/>
            </a:pPr>
            <a:r>
              <a:rPr lang="hu-HU">
                <a:latin typeface="Calibri" pitchFamily="34"/>
              </a:rPr>
              <a:t>A jóga a helyes életvitel művészete.</a:t>
            </a:r>
            <a:br>
              <a:rPr lang="hu-HU">
                <a:latin typeface="Calibri" pitchFamily="34"/>
              </a:rPr>
            </a:br>
            <a:br>
              <a:rPr lang="hu-HU">
                <a:latin typeface="Calibri" pitchFamily="34"/>
              </a:rPr>
            </a:br>
            <a:r>
              <a:rPr lang="hu-HU">
                <a:latin typeface="Calibri" pitchFamily="34"/>
              </a:rPr>
              <a:t>A helyes szellemben végzett hatékony cselekvés.</a:t>
            </a:r>
            <a:br>
              <a:rPr lang="hu-HU">
                <a:latin typeface="Calibri" pitchFamily="34"/>
              </a:rPr>
            </a:br>
            <a:br>
              <a:rPr lang="hu-HU">
                <a:latin typeface="Calibri" pitchFamily="34"/>
              </a:rPr>
            </a:br>
            <a:r>
              <a:rPr lang="hu-HU">
                <a:latin typeface="Calibri" pitchFamily="34"/>
              </a:rPr>
              <a:t>Az elme, a szív és kéz egymással összhangban látja el a feladatokat.</a:t>
            </a:r>
            <a:br>
              <a:rPr lang="hu-HU">
                <a:latin typeface="Calibri" pitchFamily="34"/>
              </a:rPr>
            </a:br>
            <a:br>
              <a:rPr lang="hu-HU">
                <a:latin typeface="Calibri" pitchFamily="34"/>
              </a:rPr>
            </a:br>
            <a:r>
              <a:rPr lang="hu-HU">
                <a:latin typeface="Calibri" pitchFamily="34"/>
              </a:rPr>
              <a:t>Az így végzett jóga megelégedettséget, boldogságot és egészséget ad.</a:t>
            </a:r>
          </a:p>
          <a:p>
            <a:pPr lvl="0">
              <a:spcBef>
                <a:spcPts val="1000"/>
              </a:spcBef>
              <a:buNone/>
            </a:pPr>
            <a:endParaRPr lang="hu-H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825840" y="1155243"/>
            <a:ext cx="10515243" cy="435096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1000"/>
              </a:spcBef>
              <a:buNone/>
            </a:pPr>
            <a:r>
              <a:rPr lang="hu-HU">
                <a:latin typeface="Calibri" pitchFamily="34"/>
              </a:rPr>
              <a:t>A legnagyobb kincsünk az egészség.</a:t>
            </a:r>
            <a:br>
              <a:rPr lang="hu-HU">
                <a:latin typeface="Calibri" pitchFamily="34"/>
              </a:rPr>
            </a:br>
            <a:endParaRPr lang="hu-HU">
              <a:latin typeface="Calibri" pitchFamily="34"/>
            </a:endParaRPr>
          </a:p>
          <a:p>
            <a:pPr lvl="0">
              <a:lnSpc>
                <a:spcPct val="100000"/>
              </a:lnSpc>
              <a:spcBef>
                <a:spcPts val="1000"/>
              </a:spcBef>
              <a:buNone/>
            </a:pPr>
            <a:r>
              <a:rPr lang="hu-HU">
                <a:latin typeface="Calibri" pitchFamily="34"/>
              </a:rPr>
              <a:t>Minden ember a saját egészségének vagy betegségének a kovácsa.</a:t>
            </a:r>
            <a:br>
              <a:rPr lang="hu-HU">
                <a:latin typeface="Calibri" pitchFamily="34"/>
              </a:rPr>
            </a:br>
            <a:endParaRPr lang="hu-HU">
              <a:latin typeface="Calibri" pitchFamily="34"/>
            </a:endParaRPr>
          </a:p>
          <a:p>
            <a:pPr lvl="0">
              <a:lnSpc>
                <a:spcPct val="100000"/>
              </a:lnSpc>
              <a:spcBef>
                <a:spcPts val="1000"/>
              </a:spcBef>
              <a:buNone/>
            </a:pPr>
            <a:r>
              <a:rPr lang="hu-HU">
                <a:latin typeface="Calibri" pitchFamily="34"/>
              </a:rPr>
              <a:t>Aki jó egészségnek örvend, remélni tud. Aki remélni tud, annak mindene megvan.</a:t>
            </a:r>
            <a:br>
              <a:rPr lang="hu-HU">
                <a:latin typeface="Calibri" pitchFamily="34"/>
              </a:rPr>
            </a:br>
            <a:endParaRPr lang="hu-HU">
              <a:latin typeface="Calibri" pitchFamily="34"/>
            </a:endParaRPr>
          </a:p>
          <a:p>
            <a:pPr lvl="0">
              <a:lnSpc>
                <a:spcPct val="100000"/>
              </a:lnSpc>
              <a:spcBef>
                <a:spcPts val="1000"/>
              </a:spcBef>
              <a:buNone/>
            </a:pPr>
            <a:r>
              <a:rPr lang="hu-HU">
                <a:latin typeface="Calibri" pitchFamily="34"/>
              </a:rPr>
              <a:t>Az egészség egy kiegyensúlyozott  állapot, nem pusztán a betegségek hiánya.</a:t>
            </a:r>
          </a:p>
          <a:p>
            <a:pPr lvl="0">
              <a:spcBef>
                <a:spcPts val="1000"/>
              </a:spcBef>
              <a:buNone/>
            </a:pPr>
            <a:endParaRPr lang="hu-H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850318" y="1130756"/>
            <a:ext cx="10515243" cy="5123520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1000"/>
              </a:spcBef>
              <a:buNone/>
            </a:pPr>
            <a:r>
              <a:rPr lang="hu-HU"/>
              <a:t>Az egészség az az állapot, amikor az ember jól alszik, jó az emésztése, nem terhei túl a gyomrát, jól érzi magát, mentes a betegségektől vagy rossz közérzettől.</a:t>
            </a:r>
          </a:p>
          <a:p>
            <a:pPr lvl="0">
              <a:lnSpc>
                <a:spcPct val="150000"/>
              </a:lnSpc>
              <a:spcBef>
                <a:spcPts val="1000"/>
              </a:spcBef>
              <a:buNone/>
            </a:pPr>
            <a:endParaRPr lang="hu-HU"/>
          </a:p>
          <a:p>
            <a:pPr lvl="0">
              <a:lnSpc>
                <a:spcPct val="150000"/>
              </a:lnSpc>
              <a:spcBef>
                <a:spcPts val="1000"/>
              </a:spcBef>
              <a:buNone/>
            </a:pPr>
            <a:r>
              <a:rPr lang="hu-HU"/>
              <a:t>Hideg fürdők ,nap, asana (testgyakorlat), pranajáma (légzőgyakorlat), helyes étrend.</a:t>
            </a:r>
          </a:p>
          <a:p>
            <a:pPr lvl="0">
              <a:spcBef>
                <a:spcPts val="1000"/>
              </a:spcBef>
              <a:buNone/>
            </a:pPr>
            <a:endParaRPr lang="hu-H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F53FF33-C1DF-41F5-89BC-E874D033D9D0}"/>
              </a:ext>
            </a:extLst>
          </p:cNvPr>
          <p:cNvSpPr txBox="1"/>
          <p:nvPr/>
        </p:nvSpPr>
        <p:spPr>
          <a:xfrm>
            <a:off x="1786270" y="1395957"/>
            <a:ext cx="9543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A böjt hatásáról ma már tudományos közlemények is szólnak. </a:t>
            </a:r>
          </a:p>
        </p:txBody>
      </p:sp>
      <p:pic>
        <p:nvPicPr>
          <p:cNvPr id="3" name="Picture 4" descr="Képtalálat a következőre: „fasting”">
            <a:extLst>
              <a:ext uri="{FF2B5EF4-FFF2-40B4-BE49-F238E27FC236}">
                <a16:creationId xmlns:a16="http://schemas.microsoft.com/office/drawing/2014/main" id="{08749583-251A-416B-A1C5-863A6723C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850" y="2381695"/>
            <a:ext cx="6057052" cy="404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56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4">
            <a:off x="2826839" y="943906"/>
            <a:ext cx="6538316" cy="497015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3D6D3197-E258-42D7-A71A-0D73AFC31C94}"/>
              </a:ext>
            </a:extLst>
          </p:cNvPr>
          <p:cNvSpPr/>
          <p:nvPr/>
        </p:nvSpPr>
        <p:spPr>
          <a:xfrm>
            <a:off x="1506279" y="6331489"/>
            <a:ext cx="9774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https://news.usc.edu/63669/fasting-triggers-stem-cell-regeneration-of-damaged-old-immune-system/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339A66F2-CAB6-400F-AD42-4F6C9634A7FD}"/>
              </a:ext>
            </a:extLst>
          </p:cNvPr>
          <p:cNvSpPr/>
          <p:nvPr/>
        </p:nvSpPr>
        <p:spPr>
          <a:xfrm>
            <a:off x="2721478" y="630925"/>
            <a:ext cx="75420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b="1" dirty="0">
                <a:solidFill>
                  <a:srgbClr val="C00000"/>
                </a:solidFill>
                <a:latin typeface="National"/>
              </a:rPr>
              <a:t>Fasting triggers stem cell regeneration of damaged, old immune system</a:t>
            </a:r>
            <a:endParaRPr lang="en-US" sz="3200" b="1" i="0" dirty="0">
              <a:solidFill>
                <a:srgbClr val="C00000"/>
              </a:solidFill>
              <a:effectLst/>
              <a:latin typeface="National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B91F598D-B3D6-4293-8AC9-E82A35959456}"/>
              </a:ext>
            </a:extLst>
          </p:cNvPr>
          <p:cNvSpPr/>
          <p:nvPr/>
        </p:nvSpPr>
        <p:spPr>
          <a:xfrm>
            <a:off x="554661" y="1886078"/>
            <a:ext cx="58390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u-HU" dirty="0">
                <a:solidFill>
                  <a:srgbClr val="000000"/>
                </a:solidFill>
                <a:latin typeface="Adobe Caslon Pro"/>
              </a:rPr>
              <a:t>I</a:t>
            </a:r>
            <a:r>
              <a:rPr lang="en-US" dirty="0">
                <a:solidFill>
                  <a:srgbClr val="000000"/>
                </a:solidFill>
                <a:latin typeface="Adobe Caslon Pro"/>
              </a:rPr>
              <a:t>n the first evidence of a natural intervention triggering stem cell-based regeneration of an organ or system, a study in the June 5 issue of the </a:t>
            </a:r>
            <a:r>
              <a:rPr lang="en-US" i="1" dirty="0">
                <a:solidFill>
                  <a:srgbClr val="990000"/>
                </a:solidFill>
                <a:latin typeface="inherit"/>
                <a:hlinkClick r:id="rId2"/>
              </a:rPr>
              <a:t>Cell Stem Cell </a:t>
            </a:r>
            <a:r>
              <a:rPr lang="en-US" dirty="0">
                <a:solidFill>
                  <a:srgbClr val="000000"/>
                </a:solidFill>
                <a:latin typeface="Adobe Caslon Pro"/>
              </a:rPr>
              <a:t>shows that cycles of prolonged fasting not only protect against immune system damage — a major side effect of chemotherapy — but also induce immune system regeneration, shifting stem cells from a dormant state to a state of self-renewal.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Adobe Caslon Pro"/>
              </a:rPr>
              <a:t>In both mice and a Phase 1 human clinical trial involving patients receiving chemotherapy, long periods of not eating significantly lowered white blood cell counts. In mice, fasting cycles then “flipped a regenerative switch,” changing the signaling pathways for hematopoietic stem cells, which are responsible for the generation of blood and immune systems, the research showed.</a:t>
            </a:r>
            <a:endParaRPr lang="en-US" b="0" i="0" dirty="0">
              <a:solidFill>
                <a:srgbClr val="000000"/>
              </a:solidFill>
              <a:effectLst/>
              <a:latin typeface="Adobe Caslon Pro"/>
            </a:endParaRPr>
          </a:p>
        </p:txBody>
      </p:sp>
      <p:pic>
        <p:nvPicPr>
          <p:cNvPr id="1026" name="Picture 2" descr="Képtalálat a következőre: „fasting”">
            <a:extLst>
              <a:ext uri="{FF2B5EF4-FFF2-40B4-BE49-F238E27FC236}">
                <a16:creationId xmlns:a16="http://schemas.microsoft.com/office/drawing/2014/main" id="{9E85758C-F23E-4991-B647-4E609E0DA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86" y="2195927"/>
            <a:ext cx="5276837" cy="395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4577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5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7435" y="310676"/>
            <a:ext cx="7675921" cy="628380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862562" y="2679118"/>
            <a:ext cx="10515243" cy="1746357"/>
          </a:xfrm>
        </p:spPr>
        <p:txBody>
          <a:bodyPr anchorCtr="1"/>
          <a:lstStyle/>
          <a:p>
            <a:pPr lvl="0" algn="ctr">
              <a:spcBef>
                <a:spcPts val="1000"/>
              </a:spcBef>
              <a:buNone/>
            </a:pPr>
            <a:r>
              <a:rPr lang="hu-HU" sz="8000"/>
              <a:t>Köszönöm a figyelmet!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96957" y="343439"/>
            <a:ext cx="3900601" cy="621468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44397" y="335877"/>
            <a:ext cx="3890159" cy="622475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850318" y="1313636"/>
            <a:ext cx="10515243" cy="4350962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1000"/>
              </a:spcBef>
              <a:buNone/>
            </a:pPr>
            <a:r>
              <a:rPr lang="hu-HU"/>
              <a:t>A hatha jóga fokozza az adott terület artériás vérkeringését, így több vitamin, hormon és más életfontosságú anyag jut a genitális zónába és alhasi területre; az átmozgatott testrészek vénás vérkeringése is fokozódik, aminek köszönhetően a sejtek által termelt felesleges anyagcseretermékek (salakanyagok) és a szén-dioxid eltávolítása felgyorsul.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850318" y="1130756"/>
            <a:ext cx="10515243" cy="4350962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1000"/>
              </a:spcBef>
              <a:buNone/>
            </a:pPr>
            <a:r>
              <a:rPr lang="hu-HU"/>
              <a:t>A nyirokrendszeri keringés is fokozódik a szervezetben.</a:t>
            </a:r>
          </a:p>
          <a:p>
            <a:pPr lvl="0">
              <a:lnSpc>
                <a:spcPct val="150000"/>
              </a:lnSpc>
              <a:spcBef>
                <a:spcPts val="1000"/>
              </a:spcBef>
              <a:buNone/>
            </a:pPr>
            <a:r>
              <a:rPr lang="hu-HU"/>
              <a:t>Az alhasi szervek munkáját nagymértékben irányító idegrostok működése is fokozódik, mivel az idegrostok saját vérkeringése is serkentődik a torna során.</a:t>
            </a:r>
          </a:p>
          <a:p>
            <a:pPr lvl="0">
              <a:lnSpc>
                <a:spcPct val="150000"/>
              </a:lnSpc>
              <a:spcBef>
                <a:spcPts val="1000"/>
              </a:spcBef>
              <a:buNone/>
            </a:pPr>
            <a:r>
              <a:rPr lang="hu-HU"/>
              <a:t>Szintén segíti az öngyógyító folyamatokat.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935641" y="1167121"/>
            <a:ext cx="10515243" cy="4350962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1000"/>
              </a:spcBef>
              <a:buNone/>
            </a:pPr>
            <a:r>
              <a:rPr lang="hu-HU"/>
              <a:t>A torna funkcionális terhelést hoz létre, mely hatására az alhasban a vérkeringés jelentősen fokozódik, ugyanakkor ezzel párhuzamosan az alhasi és kismedencei izomzat, kötőszöveti rendszer struktúrája is erősödik.</a:t>
            </a:r>
          </a:p>
          <a:p>
            <a:pPr lvl="0">
              <a:lnSpc>
                <a:spcPct val="150000"/>
              </a:lnSpc>
              <a:spcBef>
                <a:spcPts val="1000"/>
              </a:spcBef>
              <a:buNone/>
            </a:pPr>
            <a:r>
              <a:rPr lang="hu-HU"/>
              <a:t>A rendszeres torna hatására az artériákat és a vénákat összekötő kapilláris erek száma növekszik, és a fokozott vérkeringés hatására a kapilláris erek megnyílnak.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pértelmezet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apértelmezet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760</Words>
  <Application>Microsoft Office PowerPoint</Application>
  <PresentationFormat>Szélesvásznú</PresentationFormat>
  <Paragraphs>96</Paragraphs>
  <Slides>42</Slides>
  <Notes>40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2</vt:i4>
      </vt:variant>
      <vt:variant>
        <vt:lpstr>Diacímek</vt:lpstr>
      </vt:variant>
      <vt:variant>
        <vt:i4>42</vt:i4>
      </vt:variant>
    </vt:vector>
  </HeadingPairs>
  <TitlesOfParts>
    <vt:vector size="55" baseType="lpstr">
      <vt:lpstr>Adobe Caslon Pro</vt:lpstr>
      <vt:lpstr>Arial</vt:lpstr>
      <vt:lpstr>Calibri</vt:lpstr>
      <vt:lpstr>Calibri Light</vt:lpstr>
      <vt:lpstr>inherit</vt:lpstr>
      <vt:lpstr>Lucida Sans Unicode</vt:lpstr>
      <vt:lpstr>Mangal</vt:lpstr>
      <vt:lpstr>National</vt:lpstr>
      <vt:lpstr>StarSymbol</vt:lpstr>
      <vt:lpstr>Tahoma</vt:lpstr>
      <vt:lpstr>Times New Roman</vt:lpstr>
      <vt:lpstr>Alapértelmezett</vt:lpstr>
      <vt:lpstr>Alapértelmezett 1</vt:lpstr>
      <vt:lpstr>Szülészet- nőgyógyászati betegségek kezelése a Bihar/Satyananda Yoga módszereivel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Szülészet- nőgyógyászati betegségek kezelése a Bihar/Satyananda Yoga módszereivel</dc:title>
  <dc:creator>minko</dc:creator>
  <cp:lastModifiedBy>Kriszta</cp:lastModifiedBy>
  <cp:revision>14</cp:revision>
  <dcterms:modified xsi:type="dcterms:W3CDTF">2018-05-15T19:00:36Z</dcterms:modified>
</cp:coreProperties>
</file>