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9" r:id="rId3"/>
    <p:sldMasterId id="2147483712" r:id="rId4"/>
    <p:sldMasterId id="2147483725" r:id="rId5"/>
    <p:sldMasterId id="2147483738" r:id="rId6"/>
    <p:sldMasterId id="2147483751" r:id="rId7"/>
    <p:sldMasterId id="2147483764" r:id="rId8"/>
    <p:sldMasterId id="2147483777" r:id="rId9"/>
    <p:sldMasterId id="2147483790" r:id="rId10"/>
    <p:sldMasterId id="2147483803" r:id="rId11"/>
    <p:sldMasterId id="2147483816" r:id="rId12"/>
    <p:sldMasterId id="2147483842" r:id="rId13"/>
    <p:sldMasterId id="2147483855" r:id="rId14"/>
    <p:sldMasterId id="2147483880" r:id="rId15"/>
    <p:sldMasterId id="2147483893" r:id="rId16"/>
    <p:sldMasterId id="2147483906" r:id="rId17"/>
  </p:sldMasterIdLst>
  <p:sldIdLst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7" r:id="rId27"/>
    <p:sldId id="283" r:id="rId28"/>
    <p:sldId id="300" r:id="rId29"/>
    <p:sldId id="279" r:id="rId30"/>
    <p:sldId id="284" r:id="rId31"/>
    <p:sldId id="285" r:id="rId32"/>
    <p:sldId id="286" r:id="rId33"/>
    <p:sldId id="287" r:id="rId34"/>
    <p:sldId id="288" r:id="rId35"/>
    <p:sldId id="298" r:id="rId36"/>
    <p:sldId id="299" r:id="rId37"/>
    <p:sldId id="289" r:id="rId38"/>
    <p:sldId id="295" r:id="rId39"/>
    <p:sldId id="290" r:id="rId40"/>
    <p:sldId id="291" r:id="rId41"/>
    <p:sldId id="292" r:id="rId42"/>
    <p:sldId id="294" r:id="rId43"/>
    <p:sldId id="296" r:id="rId44"/>
    <p:sldId id="276" r:id="rId4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170"/>
    <a:srgbClr val="FFCC66"/>
    <a:srgbClr val="CAEBB3"/>
    <a:srgbClr val="CC3300"/>
    <a:srgbClr val="FF00FF"/>
    <a:srgbClr val="006600"/>
    <a:srgbClr val="FFFFCC"/>
    <a:srgbClr val="4B9E38"/>
    <a:srgbClr val="FF0000"/>
    <a:srgbClr val="FFA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0" autoAdjust="0"/>
    <p:restoredTop sz="97547" autoAdjust="0"/>
  </p:normalViewPr>
  <p:slideViewPr>
    <p:cSldViewPr>
      <p:cViewPr varScale="1">
        <p:scale>
          <a:sx n="105" d="100"/>
          <a:sy n="105" d="100"/>
        </p:scale>
        <p:origin x="11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6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5B42-5687-4D39-83BF-B0BCB3AECE7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57756-D40C-4F2A-8421-385A36A63D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379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144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363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138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849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403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83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99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510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A38E2-1944-4417-8AC1-5BB3A4C1E4D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263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726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525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364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448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181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442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515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69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7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39C0B-290F-4F5A-9F5F-6396D1214E6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202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010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866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97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59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162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406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510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1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2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C2B45-2948-4669-8586-FB9F4A7F14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846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103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233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628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067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959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127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944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304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46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3FAF7-2727-4AF4-94CF-45902D134B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672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333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54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43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405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562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674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41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200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02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A2599-41B6-4CDD-ACF1-9D5C432AAFF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711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667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350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536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050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152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40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996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148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68CF-4E5B-4812-8478-FA760B1EBA5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1F72-B576-4B3A-B30C-AD03A8DCEC6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562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B249-CCE8-463B-B4AD-F28B6F1091B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E94C-41B3-4515-A6FD-6E0E1451C09F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4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DCE6C-7DEC-4610-957B-E6F7484E5DD4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07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776D-8A22-4426-9E57-B927167AB75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65B8F-F48A-4159-914B-828EAC09662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374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00C3-F959-4FCC-9F97-E27F00B61A3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FB18-BB21-4811-BF77-6C21601B5C5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731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CC1DD-E370-46F8-85F9-4E36A9E637C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CA489-3FEB-4335-83EB-33675F4CECE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784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C43BD-B0A8-4FF9-8443-C39146FCD6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E44B-FC33-48EF-8550-81FEF25447D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590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EFCB-2013-481F-B5B9-60DAF90A711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8CFD-E4F0-44F4-A8C2-D4D543081C6D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66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7A8A-C58F-495D-8F61-A56D7A5ABA4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AE86-1E68-48A7-A124-18E3B78EAAD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613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6511-77DE-43A5-866F-D9140422CE4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265F-E736-4B1F-A457-3E10F530F39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989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34D5-61A7-4258-A9C4-ABC21567815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3435-7A0E-40A9-8FAE-95E74071543B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942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E171-F08A-4248-88C2-6C03D3AAFE5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6E3D-84FA-4A5A-AA8B-0D52B8CE7A6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034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5115-5454-4832-A257-B736030EB1F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86409-4E78-48AA-84FC-0BE7DEF52E9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52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744A5-1616-4B84-A19B-07B0F9BD553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996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68CF-4E5B-4812-8478-FA760B1EBA5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1F72-B576-4B3A-B30C-AD03A8DCEC6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32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B249-CCE8-463B-B4AD-F28B6F1091B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E94C-41B3-4515-A6FD-6E0E1451C09F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45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776D-8A22-4426-9E57-B927167AB75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65B8F-F48A-4159-914B-828EAC09662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488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00C3-F959-4FCC-9F97-E27F00B61A3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FB18-BB21-4811-BF77-6C21601B5C5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378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CC1DD-E370-46F8-85F9-4E36A9E637C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CA489-3FEB-4335-83EB-33675F4CECE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059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C43BD-B0A8-4FF9-8443-C39146FCD6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E44B-FC33-48EF-8550-81FEF25447D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EFCB-2013-481F-B5B9-60DAF90A711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8CFD-E4F0-44F4-A8C2-D4D543081C6D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76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7A8A-C58F-495D-8F61-A56D7A5ABA4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AE86-1E68-48A7-A124-18E3B78EAAD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029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6511-77DE-43A5-866F-D9140422CE4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265F-E736-4B1F-A457-3E10F530F39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681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34D5-61A7-4258-A9C4-ABC21567815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3435-7A0E-40A9-8FAE-95E74071543B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36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F726A-B78A-41DB-BD42-32C2781A44D9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21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E171-F08A-4248-88C2-6C03D3AAFE5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6E3D-84FA-4A5A-AA8B-0D52B8CE7A6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239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5115-5454-4832-A257-B736030EB1F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86409-4E78-48AA-84FC-0BE7DEF52E9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085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68CF-4E5B-4812-8478-FA760B1EBA5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1F72-B576-4B3A-B30C-AD03A8DCEC6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016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B249-CCE8-463B-B4AD-F28B6F1091B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E94C-41B3-4515-A6FD-6E0E1451C09F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162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776D-8A22-4426-9E57-B927167AB75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65B8F-F48A-4159-914B-828EAC09662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61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00C3-F959-4FCC-9F97-E27F00B61A3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FB18-BB21-4811-BF77-6C21601B5C5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011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CC1DD-E370-46F8-85F9-4E36A9E637C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CA489-3FEB-4335-83EB-33675F4CECE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49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C43BD-B0A8-4FF9-8443-C39146FCD6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E44B-FC33-48EF-8550-81FEF25447D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817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EFCB-2013-481F-B5B9-60DAF90A711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8CFD-E4F0-44F4-A8C2-D4D543081C6D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774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7A8A-C58F-495D-8F61-A56D7A5ABA4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AE86-1E68-48A7-A124-18E3B78EAAD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43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FAC83-C853-4680-8311-A8E466D4729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175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6511-77DE-43A5-866F-D9140422CE4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265F-E736-4B1F-A457-3E10F530F39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542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34D5-61A7-4258-A9C4-ABC21567815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3435-7A0E-40A9-8FAE-95E74071543B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541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E171-F08A-4248-88C2-6C03D3AAFE5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6E3D-84FA-4A5A-AA8B-0D52B8CE7A6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18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5115-5454-4832-A257-B736030EB1F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86409-4E78-48AA-84FC-0BE7DEF52E9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068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68CF-4E5B-4812-8478-FA760B1EBA5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1F72-B576-4B3A-B30C-AD03A8DCEC6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874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B249-CCE8-463B-B4AD-F28B6F1091B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E94C-41B3-4515-A6FD-6E0E1451C09F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177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776D-8A22-4426-9E57-B927167AB75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65B8F-F48A-4159-914B-828EAC09662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614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00C3-F959-4FCC-9F97-E27F00B61A3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FB18-BB21-4811-BF77-6C21601B5C5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201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CC1DD-E370-46F8-85F9-4E36A9E637C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CA489-3FEB-4335-83EB-33675F4CECE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293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C43BD-B0A8-4FF9-8443-C39146FCD6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E44B-FC33-48EF-8550-81FEF25447D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2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65E8-4E1F-4350-82EF-949B2DC629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5E1B8-B1CF-4F52-8E85-89E7FAB62FB9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930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EFCB-2013-481F-B5B9-60DAF90A711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8CFD-E4F0-44F4-A8C2-D4D543081C6D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763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7A8A-C58F-495D-8F61-A56D7A5ABA4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AE86-1E68-48A7-A124-18E3B78EAAD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486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6511-77DE-43A5-866F-D9140422CE4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265F-E736-4B1F-A457-3E10F530F39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574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34D5-61A7-4258-A9C4-ABC21567815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3435-7A0E-40A9-8FAE-95E74071543B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774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E171-F08A-4248-88C2-6C03D3AAFE5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6E3D-84FA-4A5A-AA8B-0D52B8CE7A6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610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5115-5454-4832-A257-B736030EB1F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86409-4E78-48AA-84FC-0BE7DEF52E9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4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9825C-85CE-4426-A72E-2552086ACE2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0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B5BAE-9F24-43E5-BD8D-920F1AEA62B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D8C05-EC65-45E7-9AD6-F9BA989FEB2C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76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17B7E-DE07-4486-A8B6-FDD345F4A7F4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5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8B411-E8D4-4125-99DE-DE5A9814D1A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03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7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93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20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8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808EE-47AA-41EB-8A19-76D4B6817D8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25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24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54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42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68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4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3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14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5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2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3E3BA-B381-4A95-BC43-7F906B17D7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4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80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81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73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75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53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86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17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62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4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E5249-D91F-4ACF-B332-25DF31970B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9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13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63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15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74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51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78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16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30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3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E419A-484C-4C06-870A-73CD902BB2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63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20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11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74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61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466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424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21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002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0762-1620-4BAA-8B5F-236888874D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07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70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068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28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89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139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74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46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08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3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7596F-2886-4404-93B6-EABEF6D86B0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980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2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73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758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214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18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11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679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87EF-3416-4668-A9E2-BAF361C36BB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40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9BCC-B463-411D-821E-D4C8E058430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BF8E2-16CC-4E4E-AF04-7E669806973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E47B-C83F-4B1B-8162-70762C80EF8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012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8D76-B129-481A-B320-D66CAA19D21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708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77B-6266-4B9D-AD85-FF86483D92A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94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3551-7F97-41AC-94CB-C88F4A9ADE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69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8CC7-6C57-4B67-A53D-126A732C15F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42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4A1-C9FA-4862-8DD4-277832E8178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24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C8A6-A86A-4296-85DE-367FC718667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61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3490F-39ED-4C0D-8172-F5D260FD626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02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7F71-0062-483D-AC1C-264C15FB31F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83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00B6-6AEC-4EC0-835A-44C796AB7B8F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8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373A351-9552-4040-B04F-72632CD0B4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73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5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7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8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D2E3E-9E70-4FD5-BDE0-4FD3067741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3E681-E466-4832-A7E4-96E1E875979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D2E3E-9E70-4FD5-BDE0-4FD3067741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3E681-E466-4832-A7E4-96E1E875979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5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D2E3E-9E70-4FD5-BDE0-4FD3067741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3E681-E466-4832-A7E4-96E1E875979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5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D2E3E-9E70-4FD5-BDE0-4FD3067741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2018.04.13.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3E681-E466-4832-A7E4-96E1E875979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91AC8E-A681-4EB2-A5DD-922FE76ABB5F}" type="slidenum">
              <a:rPr lang="hu-HU" alt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/>
              <a:t>‹#›</a:t>
            </a:fld>
            <a:endParaRPr lang="hu-HU" alt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48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05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6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3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3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8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495B6F-A54D-4F0A-8F25-4BF8B9A983D5}" type="slidenum">
              <a:rPr lang="hu-HU" altLang="hu-HU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8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9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Chang%20YT%5bAuthor%5d&amp;cauthor=true&amp;cauthor_uid=20173608" TargetMode="External"/><Relationship Id="rId7" Type="http://schemas.openxmlformats.org/officeDocument/2006/relationships/hyperlink" Target="http://www.ncbi.nlm.nih.gov/pubmed/?term=Chiou%20CS%5bAuthor%5d&amp;cauthor=true&amp;cauthor_uid=20173608" TargetMode="External"/><Relationship Id="rId2" Type="http://schemas.openxmlformats.org/officeDocument/2006/relationships/hyperlink" Target="http://www.ncbi.nlm.nih.gov/pubmed/20173608" TargetMode="Externa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://www.ncbi.nlm.nih.gov/pubmed/?term=Hsin%20YM%5bAuthor%5d&amp;cauthor=true&amp;cauthor_uid=20173608" TargetMode="External"/><Relationship Id="rId5" Type="http://schemas.openxmlformats.org/officeDocument/2006/relationships/hyperlink" Target="http://www.ncbi.nlm.nih.gov/pubmed/?term=Shih%20HH%5bAuthor%5d&amp;cauthor=true&amp;cauthor_uid=20173608" TargetMode="External"/><Relationship Id="rId4" Type="http://schemas.openxmlformats.org/officeDocument/2006/relationships/hyperlink" Target="http://www.ncbi.nlm.nih.gov/pubmed/?term=Chen%20BH%5bAuthor%5d&amp;cauthor=true&amp;cauthor_uid=2017360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unsw.edu.au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hp.med.unsw.edu.au/embryology/index.php?title=File:Gray1040.jpg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4B9E38"/>
            </a:gs>
            <a:gs pos="100000">
              <a:srgbClr val="23491A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908720"/>
            <a:ext cx="8352283" cy="2232943"/>
          </a:xfrm>
          <a:solidFill>
            <a:srgbClr val="316624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16624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4000" b="1" dirty="0" smtClean="0">
                <a:solidFill>
                  <a:srgbClr val="EBC711"/>
                </a:solidFill>
              </a:rPr>
              <a:t>Testüregek elkülönülése</a:t>
            </a:r>
            <a:br>
              <a:rPr lang="hu-HU" sz="4000" b="1" dirty="0" smtClean="0">
                <a:solidFill>
                  <a:srgbClr val="EBC711"/>
                </a:solidFill>
              </a:rPr>
            </a:br>
            <a:r>
              <a:rPr lang="hu-HU" sz="4000" b="1" dirty="0">
                <a:solidFill>
                  <a:srgbClr val="EBC711"/>
                </a:solidFill>
              </a:rPr>
              <a:t>A </a:t>
            </a:r>
            <a:r>
              <a:rPr lang="hu-HU" sz="4000" b="1" dirty="0" err="1">
                <a:solidFill>
                  <a:srgbClr val="EBC711"/>
                </a:solidFill>
              </a:rPr>
              <a:t>bursa</a:t>
            </a:r>
            <a:r>
              <a:rPr lang="hu-HU" sz="4000" b="1" dirty="0">
                <a:solidFill>
                  <a:srgbClr val="EBC711"/>
                </a:solidFill>
              </a:rPr>
              <a:t> </a:t>
            </a:r>
            <a:r>
              <a:rPr lang="hu-HU" sz="4000" b="1" dirty="0" err="1">
                <a:solidFill>
                  <a:srgbClr val="EBC711"/>
                </a:solidFill>
              </a:rPr>
              <a:t>omentalis</a:t>
            </a:r>
            <a:r>
              <a:rPr lang="hu-HU" sz="4000" b="1" dirty="0">
                <a:solidFill>
                  <a:srgbClr val="EBC711"/>
                </a:solidFill>
              </a:rPr>
              <a:t> sebészetének anatómiai alapjai</a:t>
            </a:r>
            <a:endParaRPr lang="hu-HU" sz="40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400800" cy="12954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Nemeskéri Ágnes</a:t>
            </a:r>
            <a:endParaRPr lang="hu-HU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hu-HU" b="1" dirty="0" smtClean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95513" y="5084763"/>
            <a:ext cx="4954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 b="1" dirty="0"/>
              <a:t>Semmelweis Egyetem</a:t>
            </a:r>
          </a:p>
          <a:p>
            <a:pPr algn="ctr">
              <a:spcBef>
                <a:spcPct val="50000"/>
              </a:spcBef>
            </a:pPr>
            <a:r>
              <a:rPr lang="hu-HU" sz="1000" b="1" dirty="0" smtClean="0"/>
              <a:t>Anatómiai, Szövet- </a:t>
            </a:r>
            <a:r>
              <a:rPr lang="hu-HU" sz="1000" b="1" dirty="0"/>
              <a:t>és </a:t>
            </a:r>
            <a:r>
              <a:rPr lang="hu-HU" sz="1000" b="1" dirty="0" smtClean="0"/>
              <a:t>Fejlődéstani </a:t>
            </a:r>
            <a:r>
              <a:rPr lang="hu-HU" sz="1000" b="1" dirty="0"/>
              <a:t>Intézet</a:t>
            </a:r>
          </a:p>
          <a:p>
            <a:pPr algn="ctr">
              <a:spcBef>
                <a:spcPct val="50000"/>
              </a:spcBef>
            </a:pPr>
            <a:r>
              <a:rPr lang="hu-HU" sz="1000" b="1" dirty="0" err="1"/>
              <a:t>nemeskeri.agnes</a:t>
            </a:r>
            <a:r>
              <a:rPr lang="hu-HU" sz="1000" b="1" dirty="0"/>
              <a:t>@</a:t>
            </a:r>
            <a:r>
              <a:rPr lang="hu-HU" sz="1000" b="1" dirty="0" err="1"/>
              <a:t>med.semmelweis-univ.hu</a:t>
            </a:r>
            <a:endParaRPr lang="hu-HU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300" y="404813"/>
            <a:ext cx="5003800" cy="1008062"/>
          </a:xfrm>
          <a:solidFill>
            <a:srgbClr val="4B9E3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B9E3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2000" b="1" dirty="0" smtClean="0">
                <a:solidFill>
                  <a:schemeClr val="bg1"/>
                </a:solidFill>
              </a:rPr>
              <a:t>Az embrió haránt metszete a </a:t>
            </a:r>
            <a:r>
              <a:rPr lang="hu-HU" sz="2000" b="1" dirty="0" err="1" smtClean="0">
                <a:solidFill>
                  <a:schemeClr val="bg1"/>
                </a:solidFill>
              </a:rPr>
              <a:t>septum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 smtClean="0">
                <a:solidFill>
                  <a:schemeClr val="bg1"/>
                </a:solidFill>
              </a:rPr>
              <a:t>transversumtól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 smtClean="0">
                <a:solidFill>
                  <a:schemeClr val="bg1"/>
                </a:solidFill>
              </a:rPr>
              <a:t>craniálisan</a:t>
            </a:r>
            <a:endParaRPr lang="hu-HU" sz="2000" b="1" dirty="0" smtClean="0">
              <a:solidFill>
                <a:schemeClr val="bg1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08612" y="3077239"/>
            <a:ext cx="2773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 dirty="0">
                <a:latin typeface="Times New Roman" pitchFamily="18" charset="0"/>
              </a:rPr>
              <a:t>A </a:t>
            </a:r>
            <a:r>
              <a:rPr lang="hu-HU" sz="1600" b="1" dirty="0" err="1">
                <a:latin typeface="Times New Roman" pitchFamily="18" charset="0"/>
              </a:rPr>
              <a:t>somatopleura</a:t>
            </a:r>
            <a:r>
              <a:rPr lang="hu-HU" sz="1600" b="1" dirty="0">
                <a:latin typeface="Times New Roman" pitchFamily="18" charset="0"/>
              </a:rPr>
              <a:t> származékai: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408612" y="3468428"/>
            <a:ext cx="32115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 dirty="0">
                <a:solidFill>
                  <a:srgbClr val="006600"/>
                </a:solidFill>
                <a:latin typeface="Times New Roman" pitchFamily="18" charset="0"/>
              </a:rPr>
              <a:t>1. </a:t>
            </a:r>
            <a:r>
              <a:rPr lang="hu-HU" sz="1400" b="1" dirty="0" err="1" smtClean="0">
                <a:solidFill>
                  <a:srgbClr val="006600"/>
                </a:solidFill>
                <a:latin typeface="Times New Roman" pitchFamily="18" charset="0"/>
              </a:rPr>
              <a:t>Ventrolaterális</a:t>
            </a:r>
            <a:r>
              <a:rPr lang="hu-HU" sz="1400" b="1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hu-HU" sz="1400" b="1" dirty="0" err="1">
                <a:solidFill>
                  <a:srgbClr val="006600"/>
                </a:solidFill>
                <a:latin typeface="Times New Roman" pitchFamily="18" charset="0"/>
              </a:rPr>
              <a:t>fibrózus</a:t>
            </a:r>
            <a:r>
              <a:rPr lang="hu-HU" sz="1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hu-HU" sz="1400" b="1" dirty="0" err="1">
                <a:solidFill>
                  <a:srgbClr val="006600"/>
                </a:solidFill>
                <a:latin typeface="Times New Roman" pitchFamily="18" charset="0"/>
              </a:rPr>
              <a:t>pericardium</a:t>
            </a:r>
            <a:r>
              <a:rPr lang="hu-HU" sz="1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457824" y="3844280"/>
            <a:ext cx="267493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 dirty="0">
                <a:solidFill>
                  <a:srgbClr val="FF00FF"/>
                </a:solidFill>
                <a:latin typeface="Times New Roman" pitchFamily="18" charset="0"/>
              </a:rPr>
              <a:t>2. </a:t>
            </a:r>
            <a:r>
              <a:rPr lang="hu-HU" sz="1400" b="1" dirty="0" err="1" smtClean="0">
                <a:solidFill>
                  <a:srgbClr val="FF00FF"/>
                </a:solidFill>
                <a:latin typeface="Times New Roman" pitchFamily="18" charset="0"/>
              </a:rPr>
              <a:t>Parietális</a:t>
            </a:r>
            <a:r>
              <a:rPr lang="hu-HU" sz="1400" b="1" dirty="0" smtClean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hu-HU" sz="1400" b="1" dirty="0" err="1">
                <a:solidFill>
                  <a:srgbClr val="FF00FF"/>
                </a:solidFill>
                <a:latin typeface="Times New Roman" pitchFamily="18" charset="0"/>
              </a:rPr>
              <a:t>serosus</a:t>
            </a:r>
            <a:r>
              <a:rPr lang="hu-HU" sz="14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hu-HU" sz="1400" b="1" dirty="0" err="1">
                <a:solidFill>
                  <a:srgbClr val="FF00FF"/>
                </a:solidFill>
                <a:latin typeface="Times New Roman" pitchFamily="18" charset="0"/>
              </a:rPr>
              <a:t>pericardium</a:t>
            </a:r>
            <a:endParaRPr lang="hu-HU" sz="1400" b="1" dirty="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479186" y="4204320"/>
            <a:ext cx="267335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 dirty="0">
                <a:solidFill>
                  <a:srgbClr val="CC3300"/>
                </a:solidFill>
                <a:latin typeface="Times New Roman" pitchFamily="18" charset="0"/>
              </a:rPr>
              <a:t>3. </a:t>
            </a:r>
            <a:r>
              <a:rPr lang="hu-HU" sz="1400" b="1" dirty="0" err="1" smtClean="0">
                <a:solidFill>
                  <a:srgbClr val="CC3300"/>
                </a:solidFill>
                <a:latin typeface="Times New Roman" pitchFamily="18" charset="0"/>
              </a:rPr>
              <a:t>Mediastinális</a:t>
            </a:r>
            <a:r>
              <a:rPr lang="hu-HU" sz="1400" b="1" dirty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hu-HU" sz="1400" b="1" dirty="0" err="1" smtClean="0">
                <a:solidFill>
                  <a:srgbClr val="CC3300"/>
                </a:solidFill>
                <a:latin typeface="Times New Roman" pitchFamily="18" charset="0"/>
              </a:rPr>
              <a:t>parietális</a:t>
            </a:r>
            <a:r>
              <a:rPr lang="hu-HU" sz="1400" b="1" dirty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hu-HU" sz="1400" b="1" dirty="0" err="1">
                <a:solidFill>
                  <a:srgbClr val="CC3300"/>
                </a:solidFill>
                <a:latin typeface="Times New Roman" pitchFamily="18" charset="0"/>
              </a:rPr>
              <a:t>pleura</a:t>
            </a:r>
            <a:endParaRPr lang="hu-HU" sz="1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003800" y="1844675"/>
            <a:ext cx="3848100" cy="304800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400" b="1" dirty="0">
                <a:latin typeface="Times New Roman" pitchFamily="18" charset="0"/>
              </a:rPr>
              <a:t>A </a:t>
            </a:r>
            <a:r>
              <a:rPr lang="hu-HU" sz="1400" b="1" dirty="0" err="1" smtClean="0">
                <a:latin typeface="Times New Roman" pitchFamily="18" charset="0"/>
              </a:rPr>
              <a:t>primordiális</a:t>
            </a:r>
            <a:r>
              <a:rPr lang="hu-HU" sz="1400" b="1" dirty="0" smtClean="0">
                <a:latin typeface="Times New Roman" pitchFamily="18" charset="0"/>
              </a:rPr>
              <a:t> </a:t>
            </a:r>
            <a:r>
              <a:rPr lang="hu-HU" sz="1400" b="1" dirty="0" err="1">
                <a:latin typeface="Times New Roman" pitchFamily="18" charset="0"/>
              </a:rPr>
              <a:t>pleura</a:t>
            </a:r>
            <a:r>
              <a:rPr lang="hu-HU" sz="1400" b="1" dirty="0">
                <a:latin typeface="Times New Roman" pitchFamily="18" charset="0"/>
              </a:rPr>
              <a:t> üreg </a:t>
            </a:r>
            <a:r>
              <a:rPr lang="hu-HU" sz="1400" b="1" dirty="0" err="1" smtClean="0">
                <a:latin typeface="Times New Roman" pitchFamily="18" charset="0"/>
              </a:rPr>
              <a:t>ventrális</a:t>
            </a:r>
            <a:r>
              <a:rPr lang="hu-HU" sz="1400" b="1" dirty="0" smtClean="0">
                <a:latin typeface="Times New Roman" pitchFamily="18" charset="0"/>
              </a:rPr>
              <a:t> </a:t>
            </a:r>
            <a:r>
              <a:rPr lang="hu-HU" sz="1400" b="1" dirty="0">
                <a:latin typeface="Times New Roman" pitchFamily="18" charset="0"/>
              </a:rPr>
              <a:t>expanziója 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003800" y="2565400"/>
            <a:ext cx="3776663" cy="304800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>
            <a:spAutoFit/>
            <a:flatTx/>
          </a:bodyPr>
          <a:lstStyle/>
          <a:p>
            <a:pPr eaLnBrk="0" hangingPunct="0"/>
            <a:r>
              <a:rPr lang="hu-HU" sz="1400" b="1" dirty="0">
                <a:latin typeface="Times New Roman" pitchFamily="18" charset="0"/>
              </a:rPr>
              <a:t>A </a:t>
            </a:r>
            <a:r>
              <a:rPr lang="hu-HU" sz="1400" b="1" dirty="0" err="1" smtClean="0">
                <a:latin typeface="Times New Roman" pitchFamily="18" charset="0"/>
              </a:rPr>
              <a:t>primordiális</a:t>
            </a:r>
            <a:r>
              <a:rPr lang="hu-HU" sz="1400" b="1" dirty="0" smtClean="0">
                <a:latin typeface="Times New Roman" pitchFamily="18" charset="0"/>
              </a:rPr>
              <a:t> </a:t>
            </a:r>
            <a:r>
              <a:rPr lang="hu-HU" sz="1400" b="1" dirty="0" err="1">
                <a:latin typeface="Times New Roman" pitchFamily="18" charset="0"/>
              </a:rPr>
              <a:t>pleura</a:t>
            </a:r>
            <a:r>
              <a:rPr lang="hu-HU" sz="1400" b="1" dirty="0">
                <a:latin typeface="Times New Roman" pitchFamily="18" charset="0"/>
              </a:rPr>
              <a:t> üreg</a:t>
            </a:r>
            <a:r>
              <a:rPr lang="hu-HU" sz="1400" dirty="0">
                <a:latin typeface="Times New Roman" pitchFamily="18" charset="0"/>
              </a:rPr>
              <a:t> </a:t>
            </a:r>
            <a:r>
              <a:rPr lang="hu-HU" sz="1400" b="1" dirty="0" err="1" smtClean="0">
                <a:latin typeface="Times New Roman" pitchFamily="18" charset="0"/>
              </a:rPr>
              <a:t>distális</a:t>
            </a:r>
            <a:r>
              <a:rPr lang="hu-HU" sz="1400" b="1" dirty="0" smtClean="0">
                <a:latin typeface="Times New Roman" pitchFamily="18" charset="0"/>
              </a:rPr>
              <a:t> </a:t>
            </a:r>
            <a:r>
              <a:rPr lang="hu-HU" sz="1400" b="1" dirty="0">
                <a:latin typeface="Times New Roman" pitchFamily="18" charset="0"/>
              </a:rPr>
              <a:t>expanziója</a:t>
            </a:r>
          </a:p>
        </p:txBody>
      </p:sp>
      <p:pic>
        <p:nvPicPr>
          <p:cNvPr id="26633" name="Picture 9" descr="pleuralspl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844675"/>
            <a:ext cx="4859338" cy="4659313"/>
          </a:xfrm>
        </p:spPr>
      </p:pic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0" y="5229225"/>
            <a:ext cx="1439863" cy="144463"/>
          </a:xfrm>
          <a:prstGeom prst="rightArrow">
            <a:avLst>
              <a:gd name="adj1" fmla="val 50000"/>
              <a:gd name="adj2" fmla="val 249175"/>
            </a:avLst>
          </a:prstGeom>
          <a:solidFill>
            <a:srgbClr val="F2022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756191"/>
              </p:ext>
            </p:extLst>
          </p:nvPr>
        </p:nvGraphicFramePr>
        <p:xfrm>
          <a:off x="5348743" y="4620348"/>
          <a:ext cx="282575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Image" r:id="rId4" imgW="2825280" imgH="1846800" progId="Photoshop.Image.7">
                  <p:embed/>
                </p:oleObj>
              </mc:Choice>
              <mc:Fallback>
                <p:oleObj name="Image" r:id="rId4" imgW="2825280" imgH="184680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48743" y="4620348"/>
                        <a:ext cx="2825750" cy="184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abadkézi sokszög 3"/>
          <p:cNvSpPr/>
          <p:nvPr/>
        </p:nvSpPr>
        <p:spPr>
          <a:xfrm>
            <a:off x="6092982" y="5223850"/>
            <a:ext cx="1394351" cy="1122734"/>
          </a:xfrm>
          <a:custGeom>
            <a:avLst/>
            <a:gdLst>
              <a:gd name="connsiteX0" fmla="*/ 398353 w 1394351"/>
              <a:gd name="connsiteY0" fmla="*/ 72427 h 1122734"/>
              <a:gd name="connsiteX1" fmla="*/ 371192 w 1394351"/>
              <a:gd name="connsiteY1" fmla="*/ 117695 h 1122734"/>
              <a:gd name="connsiteX2" fmla="*/ 353085 w 1394351"/>
              <a:gd name="connsiteY2" fmla="*/ 144855 h 1122734"/>
              <a:gd name="connsiteX3" fmla="*/ 298765 w 1394351"/>
              <a:gd name="connsiteY3" fmla="*/ 172015 h 1122734"/>
              <a:gd name="connsiteX4" fmla="*/ 253497 w 1394351"/>
              <a:gd name="connsiteY4" fmla="*/ 208229 h 1122734"/>
              <a:gd name="connsiteX5" fmla="*/ 226337 w 1394351"/>
              <a:gd name="connsiteY5" fmla="*/ 235390 h 1122734"/>
              <a:gd name="connsiteX6" fmla="*/ 162963 w 1394351"/>
              <a:gd name="connsiteY6" fmla="*/ 271603 h 1122734"/>
              <a:gd name="connsiteX7" fmla="*/ 135802 w 1394351"/>
              <a:gd name="connsiteY7" fmla="*/ 289710 h 1122734"/>
              <a:gd name="connsiteX8" fmla="*/ 99588 w 1394351"/>
              <a:gd name="connsiteY8" fmla="*/ 344031 h 1122734"/>
              <a:gd name="connsiteX9" fmla="*/ 90535 w 1394351"/>
              <a:gd name="connsiteY9" fmla="*/ 371192 h 1122734"/>
              <a:gd name="connsiteX10" fmla="*/ 45268 w 1394351"/>
              <a:gd name="connsiteY10" fmla="*/ 425512 h 1122734"/>
              <a:gd name="connsiteX11" fmla="*/ 36214 w 1394351"/>
              <a:gd name="connsiteY11" fmla="*/ 452673 h 1122734"/>
              <a:gd name="connsiteX12" fmla="*/ 18107 w 1394351"/>
              <a:gd name="connsiteY12" fmla="*/ 479833 h 1122734"/>
              <a:gd name="connsiteX13" fmla="*/ 0 w 1394351"/>
              <a:gd name="connsiteY13" fmla="*/ 561314 h 1122734"/>
              <a:gd name="connsiteX14" fmla="*/ 9054 w 1394351"/>
              <a:gd name="connsiteY14" fmla="*/ 669956 h 1122734"/>
              <a:gd name="connsiteX15" fmla="*/ 27161 w 1394351"/>
              <a:gd name="connsiteY15" fmla="*/ 742384 h 1122734"/>
              <a:gd name="connsiteX16" fmla="*/ 36214 w 1394351"/>
              <a:gd name="connsiteY16" fmla="*/ 778598 h 1122734"/>
              <a:gd name="connsiteX17" fmla="*/ 45268 w 1394351"/>
              <a:gd name="connsiteY17" fmla="*/ 805758 h 1122734"/>
              <a:gd name="connsiteX18" fmla="*/ 99588 w 1394351"/>
              <a:gd name="connsiteY18" fmla="*/ 841972 h 1122734"/>
              <a:gd name="connsiteX19" fmla="*/ 117695 w 1394351"/>
              <a:gd name="connsiteY19" fmla="*/ 869132 h 1122734"/>
              <a:gd name="connsiteX20" fmla="*/ 144856 w 1394351"/>
              <a:gd name="connsiteY20" fmla="*/ 887239 h 1122734"/>
              <a:gd name="connsiteX21" fmla="*/ 181069 w 1394351"/>
              <a:gd name="connsiteY21" fmla="*/ 941560 h 1122734"/>
              <a:gd name="connsiteX22" fmla="*/ 217283 w 1394351"/>
              <a:gd name="connsiteY22" fmla="*/ 995881 h 1122734"/>
              <a:gd name="connsiteX23" fmla="*/ 235390 w 1394351"/>
              <a:gd name="connsiteY23" fmla="*/ 1023041 h 1122734"/>
              <a:gd name="connsiteX24" fmla="*/ 244444 w 1394351"/>
              <a:gd name="connsiteY24" fmla="*/ 1050201 h 1122734"/>
              <a:gd name="connsiteX25" fmla="*/ 289711 w 1394351"/>
              <a:gd name="connsiteY25" fmla="*/ 1041148 h 1122734"/>
              <a:gd name="connsiteX26" fmla="*/ 407406 w 1394351"/>
              <a:gd name="connsiteY26" fmla="*/ 1059255 h 1122734"/>
              <a:gd name="connsiteX27" fmla="*/ 434567 w 1394351"/>
              <a:gd name="connsiteY27" fmla="*/ 1068308 h 1122734"/>
              <a:gd name="connsiteX28" fmla="*/ 470780 w 1394351"/>
              <a:gd name="connsiteY28" fmla="*/ 1077362 h 1122734"/>
              <a:gd name="connsiteX29" fmla="*/ 570368 w 1394351"/>
              <a:gd name="connsiteY29" fmla="*/ 1122629 h 1122734"/>
              <a:gd name="connsiteX30" fmla="*/ 697117 w 1394351"/>
              <a:gd name="connsiteY30" fmla="*/ 1113576 h 1122734"/>
              <a:gd name="connsiteX31" fmla="*/ 724277 w 1394351"/>
              <a:gd name="connsiteY31" fmla="*/ 1104522 h 1122734"/>
              <a:gd name="connsiteX32" fmla="*/ 841972 w 1394351"/>
              <a:gd name="connsiteY32" fmla="*/ 1113576 h 1122734"/>
              <a:gd name="connsiteX33" fmla="*/ 869133 w 1394351"/>
              <a:gd name="connsiteY33" fmla="*/ 1122629 h 1122734"/>
              <a:gd name="connsiteX34" fmla="*/ 923454 w 1394351"/>
              <a:gd name="connsiteY34" fmla="*/ 1104522 h 1122734"/>
              <a:gd name="connsiteX35" fmla="*/ 959668 w 1394351"/>
              <a:gd name="connsiteY35" fmla="*/ 1095469 h 1122734"/>
              <a:gd name="connsiteX36" fmla="*/ 1013988 w 1394351"/>
              <a:gd name="connsiteY36" fmla="*/ 1059255 h 1122734"/>
              <a:gd name="connsiteX37" fmla="*/ 1068309 w 1394351"/>
              <a:gd name="connsiteY37" fmla="*/ 1041148 h 1122734"/>
              <a:gd name="connsiteX38" fmla="*/ 1149790 w 1394351"/>
              <a:gd name="connsiteY38" fmla="*/ 986827 h 1122734"/>
              <a:gd name="connsiteX39" fmla="*/ 1176951 w 1394351"/>
              <a:gd name="connsiteY39" fmla="*/ 968720 h 1122734"/>
              <a:gd name="connsiteX40" fmla="*/ 1204111 w 1394351"/>
              <a:gd name="connsiteY40" fmla="*/ 941560 h 1122734"/>
              <a:gd name="connsiteX41" fmla="*/ 1222218 w 1394351"/>
              <a:gd name="connsiteY41" fmla="*/ 914400 h 1122734"/>
              <a:gd name="connsiteX42" fmla="*/ 1249378 w 1394351"/>
              <a:gd name="connsiteY42" fmla="*/ 896293 h 1122734"/>
              <a:gd name="connsiteX43" fmla="*/ 1285592 w 1394351"/>
              <a:gd name="connsiteY43" fmla="*/ 869132 h 1122734"/>
              <a:gd name="connsiteX44" fmla="*/ 1303699 w 1394351"/>
              <a:gd name="connsiteY44" fmla="*/ 832918 h 1122734"/>
              <a:gd name="connsiteX45" fmla="*/ 1312753 w 1394351"/>
              <a:gd name="connsiteY45" fmla="*/ 805758 h 1122734"/>
              <a:gd name="connsiteX46" fmla="*/ 1339913 w 1394351"/>
              <a:gd name="connsiteY46" fmla="*/ 787651 h 1122734"/>
              <a:gd name="connsiteX47" fmla="*/ 1376127 w 1394351"/>
              <a:gd name="connsiteY47" fmla="*/ 706170 h 1122734"/>
              <a:gd name="connsiteX48" fmla="*/ 1385180 w 1394351"/>
              <a:gd name="connsiteY48" fmla="*/ 679009 h 1122734"/>
              <a:gd name="connsiteX49" fmla="*/ 1385180 w 1394351"/>
              <a:gd name="connsiteY49" fmla="*/ 488887 h 1122734"/>
              <a:gd name="connsiteX50" fmla="*/ 1367073 w 1394351"/>
              <a:gd name="connsiteY50" fmla="*/ 434566 h 1122734"/>
              <a:gd name="connsiteX51" fmla="*/ 1358020 w 1394351"/>
              <a:gd name="connsiteY51" fmla="*/ 407405 h 1122734"/>
              <a:gd name="connsiteX52" fmla="*/ 1303699 w 1394351"/>
              <a:gd name="connsiteY52" fmla="*/ 362138 h 1122734"/>
              <a:gd name="connsiteX53" fmla="*/ 1249378 w 1394351"/>
              <a:gd name="connsiteY53" fmla="*/ 325924 h 1122734"/>
              <a:gd name="connsiteX54" fmla="*/ 1231271 w 1394351"/>
              <a:gd name="connsiteY54" fmla="*/ 298764 h 1122734"/>
              <a:gd name="connsiteX55" fmla="*/ 1213165 w 1394351"/>
              <a:gd name="connsiteY55" fmla="*/ 244443 h 1122734"/>
              <a:gd name="connsiteX56" fmla="*/ 1158844 w 1394351"/>
              <a:gd name="connsiteY56" fmla="*/ 208229 h 1122734"/>
              <a:gd name="connsiteX57" fmla="*/ 1104523 w 1394351"/>
              <a:gd name="connsiteY57" fmla="*/ 190122 h 1122734"/>
              <a:gd name="connsiteX58" fmla="*/ 1086416 w 1394351"/>
              <a:gd name="connsiteY58" fmla="*/ 162962 h 1122734"/>
              <a:gd name="connsiteX59" fmla="*/ 1032095 w 1394351"/>
              <a:gd name="connsiteY59" fmla="*/ 126748 h 1122734"/>
              <a:gd name="connsiteX60" fmla="*/ 986828 w 1394351"/>
              <a:gd name="connsiteY60" fmla="*/ 45267 h 1122734"/>
              <a:gd name="connsiteX61" fmla="*/ 959668 w 1394351"/>
              <a:gd name="connsiteY61" fmla="*/ 0 h 11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94351" h="1122734">
                <a:moveTo>
                  <a:pt x="398353" y="72427"/>
                </a:moveTo>
                <a:cubicBezTo>
                  <a:pt x="389299" y="87516"/>
                  <a:pt x="380519" y="102773"/>
                  <a:pt x="371192" y="117695"/>
                </a:cubicBezTo>
                <a:cubicBezTo>
                  <a:pt x="365425" y="126922"/>
                  <a:pt x="360779" y="137161"/>
                  <a:pt x="353085" y="144855"/>
                </a:cubicBezTo>
                <a:cubicBezTo>
                  <a:pt x="335534" y="162406"/>
                  <a:pt x="320856" y="164652"/>
                  <a:pt x="298765" y="172015"/>
                </a:cubicBezTo>
                <a:cubicBezTo>
                  <a:pt x="258268" y="232761"/>
                  <a:pt x="305975" y="173244"/>
                  <a:pt x="253497" y="208229"/>
                </a:cubicBezTo>
                <a:cubicBezTo>
                  <a:pt x="242844" y="215331"/>
                  <a:pt x="236058" y="227058"/>
                  <a:pt x="226337" y="235390"/>
                </a:cubicBezTo>
                <a:cubicBezTo>
                  <a:pt x="191459" y="265286"/>
                  <a:pt x="198765" y="259670"/>
                  <a:pt x="162963" y="271603"/>
                </a:cubicBezTo>
                <a:cubicBezTo>
                  <a:pt x="153909" y="277639"/>
                  <a:pt x="142967" y="281521"/>
                  <a:pt x="135802" y="289710"/>
                </a:cubicBezTo>
                <a:cubicBezTo>
                  <a:pt x="121472" y="306087"/>
                  <a:pt x="99588" y="344031"/>
                  <a:pt x="99588" y="344031"/>
                </a:cubicBezTo>
                <a:cubicBezTo>
                  <a:pt x="96570" y="353085"/>
                  <a:pt x="94803" y="362656"/>
                  <a:pt x="90535" y="371192"/>
                </a:cubicBezTo>
                <a:cubicBezTo>
                  <a:pt x="77932" y="396399"/>
                  <a:pt x="65289" y="405491"/>
                  <a:pt x="45268" y="425512"/>
                </a:cubicBezTo>
                <a:cubicBezTo>
                  <a:pt x="42250" y="434566"/>
                  <a:pt x="40482" y="444137"/>
                  <a:pt x="36214" y="452673"/>
                </a:cubicBezTo>
                <a:cubicBezTo>
                  <a:pt x="31348" y="462405"/>
                  <a:pt x="22393" y="469832"/>
                  <a:pt x="18107" y="479833"/>
                </a:cubicBezTo>
                <a:cubicBezTo>
                  <a:pt x="13315" y="491015"/>
                  <a:pt x="1610" y="553264"/>
                  <a:pt x="0" y="561314"/>
                </a:cubicBezTo>
                <a:cubicBezTo>
                  <a:pt x="3018" y="597528"/>
                  <a:pt x="3663" y="634019"/>
                  <a:pt x="9054" y="669956"/>
                </a:cubicBezTo>
                <a:cubicBezTo>
                  <a:pt x="12746" y="694566"/>
                  <a:pt x="21125" y="718241"/>
                  <a:pt x="27161" y="742384"/>
                </a:cubicBezTo>
                <a:cubicBezTo>
                  <a:pt x="30179" y="754455"/>
                  <a:pt x="32279" y="766794"/>
                  <a:pt x="36214" y="778598"/>
                </a:cubicBezTo>
                <a:cubicBezTo>
                  <a:pt x="39232" y="787651"/>
                  <a:pt x="38520" y="799010"/>
                  <a:pt x="45268" y="805758"/>
                </a:cubicBezTo>
                <a:cubicBezTo>
                  <a:pt x="60656" y="821146"/>
                  <a:pt x="99588" y="841972"/>
                  <a:pt x="99588" y="841972"/>
                </a:cubicBezTo>
                <a:cubicBezTo>
                  <a:pt x="105624" y="851025"/>
                  <a:pt x="110001" y="861438"/>
                  <a:pt x="117695" y="869132"/>
                </a:cubicBezTo>
                <a:cubicBezTo>
                  <a:pt x="125389" y="876826"/>
                  <a:pt x="137691" y="879050"/>
                  <a:pt x="144856" y="887239"/>
                </a:cubicBezTo>
                <a:cubicBezTo>
                  <a:pt x="159186" y="903616"/>
                  <a:pt x="168998" y="923453"/>
                  <a:pt x="181069" y="941560"/>
                </a:cubicBezTo>
                <a:lnTo>
                  <a:pt x="217283" y="995881"/>
                </a:lnTo>
                <a:cubicBezTo>
                  <a:pt x="223319" y="1004934"/>
                  <a:pt x="231949" y="1012719"/>
                  <a:pt x="235390" y="1023041"/>
                </a:cubicBezTo>
                <a:lnTo>
                  <a:pt x="244444" y="1050201"/>
                </a:lnTo>
                <a:cubicBezTo>
                  <a:pt x="259533" y="1047183"/>
                  <a:pt x="274323" y="1041148"/>
                  <a:pt x="289711" y="1041148"/>
                </a:cubicBezTo>
                <a:cubicBezTo>
                  <a:pt x="329852" y="1041148"/>
                  <a:pt x="369135" y="1048320"/>
                  <a:pt x="407406" y="1059255"/>
                </a:cubicBezTo>
                <a:cubicBezTo>
                  <a:pt x="416582" y="1061877"/>
                  <a:pt x="425391" y="1065686"/>
                  <a:pt x="434567" y="1068308"/>
                </a:cubicBezTo>
                <a:cubicBezTo>
                  <a:pt x="446531" y="1071726"/>
                  <a:pt x="459295" y="1072576"/>
                  <a:pt x="470780" y="1077362"/>
                </a:cubicBezTo>
                <a:cubicBezTo>
                  <a:pt x="632679" y="1144821"/>
                  <a:pt x="488986" y="1095503"/>
                  <a:pt x="570368" y="1122629"/>
                </a:cubicBezTo>
                <a:cubicBezTo>
                  <a:pt x="612618" y="1119611"/>
                  <a:pt x="655050" y="1118525"/>
                  <a:pt x="697117" y="1113576"/>
                </a:cubicBezTo>
                <a:cubicBezTo>
                  <a:pt x="706595" y="1112461"/>
                  <a:pt x="714734" y="1104522"/>
                  <a:pt x="724277" y="1104522"/>
                </a:cubicBezTo>
                <a:cubicBezTo>
                  <a:pt x="763625" y="1104522"/>
                  <a:pt x="802740" y="1110558"/>
                  <a:pt x="841972" y="1113576"/>
                </a:cubicBezTo>
                <a:cubicBezTo>
                  <a:pt x="851026" y="1116594"/>
                  <a:pt x="859648" y="1123683"/>
                  <a:pt x="869133" y="1122629"/>
                </a:cubicBezTo>
                <a:cubicBezTo>
                  <a:pt x="888103" y="1120521"/>
                  <a:pt x="904937" y="1109151"/>
                  <a:pt x="923454" y="1104522"/>
                </a:cubicBezTo>
                <a:lnTo>
                  <a:pt x="959668" y="1095469"/>
                </a:lnTo>
                <a:cubicBezTo>
                  <a:pt x="977775" y="1083398"/>
                  <a:pt x="993343" y="1066137"/>
                  <a:pt x="1013988" y="1059255"/>
                </a:cubicBezTo>
                <a:lnTo>
                  <a:pt x="1068309" y="1041148"/>
                </a:lnTo>
                <a:lnTo>
                  <a:pt x="1149790" y="986827"/>
                </a:lnTo>
                <a:cubicBezTo>
                  <a:pt x="1158844" y="980791"/>
                  <a:pt x="1169257" y="976414"/>
                  <a:pt x="1176951" y="968720"/>
                </a:cubicBezTo>
                <a:cubicBezTo>
                  <a:pt x="1186004" y="959667"/>
                  <a:pt x="1195914" y="951396"/>
                  <a:pt x="1204111" y="941560"/>
                </a:cubicBezTo>
                <a:cubicBezTo>
                  <a:pt x="1211077" y="933201"/>
                  <a:pt x="1214524" y="922094"/>
                  <a:pt x="1222218" y="914400"/>
                </a:cubicBezTo>
                <a:cubicBezTo>
                  <a:pt x="1229912" y="906706"/>
                  <a:pt x="1240524" y="902617"/>
                  <a:pt x="1249378" y="896293"/>
                </a:cubicBezTo>
                <a:cubicBezTo>
                  <a:pt x="1261657" y="887522"/>
                  <a:pt x="1273521" y="878186"/>
                  <a:pt x="1285592" y="869132"/>
                </a:cubicBezTo>
                <a:cubicBezTo>
                  <a:pt x="1291628" y="857061"/>
                  <a:pt x="1298382" y="845323"/>
                  <a:pt x="1303699" y="832918"/>
                </a:cubicBezTo>
                <a:cubicBezTo>
                  <a:pt x="1307458" y="824147"/>
                  <a:pt x="1306791" y="813210"/>
                  <a:pt x="1312753" y="805758"/>
                </a:cubicBezTo>
                <a:cubicBezTo>
                  <a:pt x="1319550" y="797262"/>
                  <a:pt x="1330860" y="793687"/>
                  <a:pt x="1339913" y="787651"/>
                </a:cubicBezTo>
                <a:cubicBezTo>
                  <a:pt x="1368607" y="744611"/>
                  <a:pt x="1354580" y="770812"/>
                  <a:pt x="1376127" y="706170"/>
                </a:cubicBezTo>
                <a:lnTo>
                  <a:pt x="1385180" y="679009"/>
                </a:lnTo>
                <a:cubicBezTo>
                  <a:pt x="1393096" y="591943"/>
                  <a:pt x="1401085" y="573713"/>
                  <a:pt x="1385180" y="488887"/>
                </a:cubicBezTo>
                <a:cubicBezTo>
                  <a:pt x="1381662" y="470127"/>
                  <a:pt x="1373109" y="452673"/>
                  <a:pt x="1367073" y="434566"/>
                </a:cubicBezTo>
                <a:cubicBezTo>
                  <a:pt x="1364055" y="425512"/>
                  <a:pt x="1364768" y="414153"/>
                  <a:pt x="1358020" y="407405"/>
                </a:cubicBezTo>
                <a:cubicBezTo>
                  <a:pt x="1278673" y="328058"/>
                  <a:pt x="1379326" y="425160"/>
                  <a:pt x="1303699" y="362138"/>
                </a:cubicBezTo>
                <a:cubicBezTo>
                  <a:pt x="1258487" y="324462"/>
                  <a:pt x="1297111" y="341836"/>
                  <a:pt x="1249378" y="325924"/>
                </a:cubicBezTo>
                <a:cubicBezTo>
                  <a:pt x="1243342" y="316871"/>
                  <a:pt x="1235690" y="308707"/>
                  <a:pt x="1231271" y="298764"/>
                </a:cubicBezTo>
                <a:cubicBezTo>
                  <a:pt x="1223519" y="281323"/>
                  <a:pt x="1229046" y="255030"/>
                  <a:pt x="1213165" y="244443"/>
                </a:cubicBezTo>
                <a:cubicBezTo>
                  <a:pt x="1195058" y="232372"/>
                  <a:pt x="1179489" y="215111"/>
                  <a:pt x="1158844" y="208229"/>
                </a:cubicBezTo>
                <a:lnTo>
                  <a:pt x="1104523" y="190122"/>
                </a:lnTo>
                <a:cubicBezTo>
                  <a:pt x="1098487" y="181069"/>
                  <a:pt x="1094605" y="170127"/>
                  <a:pt x="1086416" y="162962"/>
                </a:cubicBezTo>
                <a:cubicBezTo>
                  <a:pt x="1070038" y="148632"/>
                  <a:pt x="1032095" y="126748"/>
                  <a:pt x="1032095" y="126748"/>
                </a:cubicBezTo>
                <a:cubicBezTo>
                  <a:pt x="1020710" y="92593"/>
                  <a:pt x="1017960" y="76400"/>
                  <a:pt x="986828" y="45267"/>
                </a:cubicBezTo>
                <a:cubicBezTo>
                  <a:pt x="955400" y="13838"/>
                  <a:pt x="959668" y="30910"/>
                  <a:pt x="959668" y="0"/>
                </a:cubicBezTo>
              </a:path>
            </a:pathLst>
          </a:custGeom>
          <a:noFill/>
          <a:ln w="38100">
            <a:solidFill>
              <a:srgbClr val="00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abadkézi sokszög 4"/>
          <p:cNvSpPr/>
          <p:nvPr/>
        </p:nvSpPr>
        <p:spPr>
          <a:xfrm>
            <a:off x="6129134" y="5260063"/>
            <a:ext cx="1341189" cy="1069118"/>
          </a:xfrm>
          <a:custGeom>
            <a:avLst/>
            <a:gdLst>
              <a:gd name="connsiteX0" fmla="*/ 362201 w 1341189"/>
              <a:gd name="connsiteY0" fmla="*/ 81482 h 1069118"/>
              <a:gd name="connsiteX1" fmla="*/ 316933 w 1341189"/>
              <a:gd name="connsiteY1" fmla="*/ 117695 h 1069118"/>
              <a:gd name="connsiteX2" fmla="*/ 298826 w 1341189"/>
              <a:gd name="connsiteY2" fmla="*/ 144856 h 1069118"/>
              <a:gd name="connsiteX3" fmla="*/ 271666 w 1341189"/>
              <a:gd name="connsiteY3" fmla="*/ 162963 h 1069118"/>
              <a:gd name="connsiteX4" fmla="*/ 244506 w 1341189"/>
              <a:gd name="connsiteY4" fmla="*/ 190123 h 1069118"/>
              <a:gd name="connsiteX5" fmla="*/ 190185 w 1341189"/>
              <a:gd name="connsiteY5" fmla="*/ 226337 h 1069118"/>
              <a:gd name="connsiteX6" fmla="*/ 163024 w 1341189"/>
              <a:gd name="connsiteY6" fmla="*/ 244444 h 1069118"/>
              <a:gd name="connsiteX7" fmla="*/ 135864 w 1341189"/>
              <a:gd name="connsiteY7" fmla="*/ 253497 h 1069118"/>
              <a:gd name="connsiteX8" fmla="*/ 99650 w 1341189"/>
              <a:gd name="connsiteY8" fmla="*/ 307818 h 1069118"/>
              <a:gd name="connsiteX9" fmla="*/ 81543 w 1341189"/>
              <a:gd name="connsiteY9" fmla="*/ 334979 h 1069118"/>
              <a:gd name="connsiteX10" fmla="*/ 54383 w 1341189"/>
              <a:gd name="connsiteY10" fmla="*/ 389299 h 1069118"/>
              <a:gd name="connsiteX11" fmla="*/ 45329 w 1341189"/>
              <a:gd name="connsiteY11" fmla="*/ 416460 h 1069118"/>
              <a:gd name="connsiteX12" fmla="*/ 27222 w 1341189"/>
              <a:gd name="connsiteY12" fmla="*/ 452674 h 1069118"/>
              <a:gd name="connsiteX13" fmla="*/ 9116 w 1341189"/>
              <a:gd name="connsiteY13" fmla="*/ 506994 h 1069118"/>
              <a:gd name="connsiteX14" fmla="*/ 9116 w 1341189"/>
              <a:gd name="connsiteY14" fmla="*/ 633743 h 1069118"/>
              <a:gd name="connsiteX15" fmla="*/ 18169 w 1341189"/>
              <a:gd name="connsiteY15" fmla="*/ 660903 h 1069118"/>
              <a:gd name="connsiteX16" fmla="*/ 54383 w 1341189"/>
              <a:gd name="connsiteY16" fmla="*/ 715224 h 1069118"/>
              <a:gd name="connsiteX17" fmla="*/ 72490 w 1341189"/>
              <a:gd name="connsiteY17" fmla="*/ 742385 h 1069118"/>
              <a:gd name="connsiteX18" fmla="*/ 81543 w 1341189"/>
              <a:gd name="connsiteY18" fmla="*/ 787652 h 1069118"/>
              <a:gd name="connsiteX19" fmla="*/ 90597 w 1341189"/>
              <a:gd name="connsiteY19" fmla="*/ 814812 h 1069118"/>
              <a:gd name="connsiteX20" fmla="*/ 117757 w 1341189"/>
              <a:gd name="connsiteY20" fmla="*/ 823866 h 1069118"/>
              <a:gd name="connsiteX21" fmla="*/ 144917 w 1341189"/>
              <a:gd name="connsiteY21" fmla="*/ 841973 h 1069118"/>
              <a:gd name="connsiteX22" fmla="*/ 163024 w 1341189"/>
              <a:gd name="connsiteY22" fmla="*/ 869133 h 1069118"/>
              <a:gd name="connsiteX23" fmla="*/ 190185 w 1341189"/>
              <a:gd name="connsiteY23" fmla="*/ 887240 h 1069118"/>
              <a:gd name="connsiteX24" fmla="*/ 217345 w 1341189"/>
              <a:gd name="connsiteY24" fmla="*/ 914400 h 1069118"/>
              <a:gd name="connsiteX25" fmla="*/ 226399 w 1341189"/>
              <a:gd name="connsiteY25" fmla="*/ 941561 h 1069118"/>
              <a:gd name="connsiteX26" fmla="*/ 253559 w 1341189"/>
              <a:gd name="connsiteY26" fmla="*/ 950614 h 1069118"/>
              <a:gd name="connsiteX27" fmla="*/ 325987 w 1341189"/>
              <a:gd name="connsiteY27" fmla="*/ 968721 h 1069118"/>
              <a:gd name="connsiteX28" fmla="*/ 452735 w 1341189"/>
              <a:gd name="connsiteY28" fmla="*/ 995882 h 1069118"/>
              <a:gd name="connsiteX29" fmla="*/ 479896 w 1341189"/>
              <a:gd name="connsiteY29" fmla="*/ 1023042 h 1069118"/>
              <a:gd name="connsiteX30" fmla="*/ 534216 w 1341189"/>
              <a:gd name="connsiteY30" fmla="*/ 1041149 h 1069118"/>
              <a:gd name="connsiteX31" fmla="*/ 552323 w 1341189"/>
              <a:gd name="connsiteY31" fmla="*/ 1068309 h 1069118"/>
              <a:gd name="connsiteX32" fmla="*/ 588537 w 1341189"/>
              <a:gd name="connsiteY32" fmla="*/ 1059256 h 1069118"/>
              <a:gd name="connsiteX33" fmla="*/ 715286 w 1341189"/>
              <a:gd name="connsiteY33" fmla="*/ 1050202 h 1069118"/>
              <a:gd name="connsiteX34" fmla="*/ 778660 w 1341189"/>
              <a:gd name="connsiteY34" fmla="*/ 1041149 h 1069118"/>
              <a:gd name="connsiteX35" fmla="*/ 878248 w 1341189"/>
              <a:gd name="connsiteY35" fmla="*/ 1032095 h 1069118"/>
              <a:gd name="connsiteX36" fmla="*/ 923516 w 1341189"/>
              <a:gd name="connsiteY36" fmla="*/ 1023042 h 1069118"/>
              <a:gd name="connsiteX37" fmla="*/ 932569 w 1341189"/>
              <a:gd name="connsiteY37" fmla="*/ 995882 h 1069118"/>
              <a:gd name="connsiteX38" fmla="*/ 986890 w 1341189"/>
              <a:gd name="connsiteY38" fmla="*/ 977775 h 1069118"/>
              <a:gd name="connsiteX39" fmla="*/ 1041211 w 1341189"/>
              <a:gd name="connsiteY39" fmla="*/ 950614 h 1069118"/>
              <a:gd name="connsiteX40" fmla="*/ 1068371 w 1341189"/>
              <a:gd name="connsiteY40" fmla="*/ 941561 h 1069118"/>
              <a:gd name="connsiteX41" fmla="*/ 1122692 w 1341189"/>
              <a:gd name="connsiteY41" fmla="*/ 905347 h 1069118"/>
              <a:gd name="connsiteX42" fmla="*/ 1177013 w 1341189"/>
              <a:gd name="connsiteY42" fmla="*/ 869133 h 1069118"/>
              <a:gd name="connsiteX43" fmla="*/ 1222280 w 1341189"/>
              <a:gd name="connsiteY43" fmla="*/ 796705 h 1069118"/>
              <a:gd name="connsiteX44" fmla="*/ 1258494 w 1341189"/>
              <a:gd name="connsiteY44" fmla="*/ 742385 h 1069118"/>
              <a:gd name="connsiteX45" fmla="*/ 1276601 w 1341189"/>
              <a:gd name="connsiteY45" fmla="*/ 715224 h 1069118"/>
              <a:gd name="connsiteX46" fmla="*/ 1321868 w 1341189"/>
              <a:gd name="connsiteY46" fmla="*/ 660903 h 1069118"/>
              <a:gd name="connsiteX47" fmla="*/ 1339975 w 1341189"/>
              <a:gd name="connsiteY47" fmla="*/ 606583 h 1069118"/>
              <a:gd name="connsiteX48" fmla="*/ 1303761 w 1341189"/>
              <a:gd name="connsiteY48" fmla="*/ 497941 h 1069118"/>
              <a:gd name="connsiteX49" fmla="*/ 1294708 w 1341189"/>
              <a:gd name="connsiteY49" fmla="*/ 470781 h 1069118"/>
              <a:gd name="connsiteX50" fmla="*/ 1285654 w 1341189"/>
              <a:gd name="connsiteY50" fmla="*/ 443620 h 1069118"/>
              <a:gd name="connsiteX51" fmla="*/ 1276601 w 1341189"/>
              <a:gd name="connsiteY51" fmla="*/ 398353 h 1069118"/>
              <a:gd name="connsiteX52" fmla="*/ 1267547 w 1341189"/>
              <a:gd name="connsiteY52" fmla="*/ 371192 h 1069118"/>
              <a:gd name="connsiteX53" fmla="*/ 1222280 w 1341189"/>
              <a:gd name="connsiteY53" fmla="*/ 362139 h 1069118"/>
              <a:gd name="connsiteX54" fmla="*/ 1186066 w 1341189"/>
              <a:gd name="connsiteY54" fmla="*/ 307818 h 1069118"/>
              <a:gd name="connsiteX55" fmla="*/ 1122692 w 1341189"/>
              <a:gd name="connsiteY55" fmla="*/ 226337 h 1069118"/>
              <a:gd name="connsiteX56" fmla="*/ 1095531 w 1341189"/>
              <a:gd name="connsiteY56" fmla="*/ 208230 h 1069118"/>
              <a:gd name="connsiteX57" fmla="*/ 1068371 w 1341189"/>
              <a:gd name="connsiteY57" fmla="*/ 181070 h 1069118"/>
              <a:gd name="connsiteX58" fmla="*/ 1014050 w 1341189"/>
              <a:gd name="connsiteY58" fmla="*/ 144856 h 1069118"/>
              <a:gd name="connsiteX59" fmla="*/ 968783 w 1341189"/>
              <a:gd name="connsiteY59" fmla="*/ 108642 h 1069118"/>
              <a:gd name="connsiteX60" fmla="*/ 914462 w 1341189"/>
              <a:gd name="connsiteY60" fmla="*/ 72428 h 1069118"/>
              <a:gd name="connsiteX61" fmla="*/ 905409 w 1341189"/>
              <a:gd name="connsiteY61" fmla="*/ 45268 h 1069118"/>
              <a:gd name="connsiteX62" fmla="*/ 878248 w 1341189"/>
              <a:gd name="connsiteY62" fmla="*/ 18107 h 1069118"/>
              <a:gd name="connsiteX63" fmla="*/ 860141 w 1341189"/>
              <a:gd name="connsiteY63" fmla="*/ 0 h 10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41189" h="1069118">
                <a:moveTo>
                  <a:pt x="362201" y="81482"/>
                </a:moveTo>
                <a:cubicBezTo>
                  <a:pt x="347112" y="93553"/>
                  <a:pt x="330597" y="104031"/>
                  <a:pt x="316933" y="117695"/>
                </a:cubicBezTo>
                <a:cubicBezTo>
                  <a:pt x="309239" y="125389"/>
                  <a:pt x="306520" y="137162"/>
                  <a:pt x="298826" y="144856"/>
                </a:cubicBezTo>
                <a:cubicBezTo>
                  <a:pt x="291132" y="152550"/>
                  <a:pt x="280025" y="155997"/>
                  <a:pt x="271666" y="162963"/>
                </a:cubicBezTo>
                <a:cubicBezTo>
                  <a:pt x="261830" y="171160"/>
                  <a:pt x="254612" y="182263"/>
                  <a:pt x="244506" y="190123"/>
                </a:cubicBezTo>
                <a:cubicBezTo>
                  <a:pt x="227328" y="203484"/>
                  <a:pt x="208292" y="214266"/>
                  <a:pt x="190185" y="226337"/>
                </a:cubicBezTo>
                <a:cubicBezTo>
                  <a:pt x="181131" y="232373"/>
                  <a:pt x="173347" y="241003"/>
                  <a:pt x="163024" y="244444"/>
                </a:cubicBezTo>
                <a:lnTo>
                  <a:pt x="135864" y="253497"/>
                </a:lnTo>
                <a:lnTo>
                  <a:pt x="99650" y="307818"/>
                </a:lnTo>
                <a:lnTo>
                  <a:pt x="81543" y="334979"/>
                </a:lnTo>
                <a:cubicBezTo>
                  <a:pt x="58789" y="403243"/>
                  <a:pt x="89482" y="319102"/>
                  <a:pt x="54383" y="389299"/>
                </a:cubicBezTo>
                <a:cubicBezTo>
                  <a:pt x="50115" y="397835"/>
                  <a:pt x="49088" y="407688"/>
                  <a:pt x="45329" y="416460"/>
                </a:cubicBezTo>
                <a:cubicBezTo>
                  <a:pt x="40013" y="428865"/>
                  <a:pt x="32234" y="440143"/>
                  <a:pt x="27222" y="452674"/>
                </a:cubicBezTo>
                <a:cubicBezTo>
                  <a:pt x="20134" y="470395"/>
                  <a:pt x="9116" y="506994"/>
                  <a:pt x="9116" y="506994"/>
                </a:cubicBezTo>
                <a:cubicBezTo>
                  <a:pt x="-944" y="577412"/>
                  <a:pt x="-4968" y="563325"/>
                  <a:pt x="9116" y="633743"/>
                </a:cubicBezTo>
                <a:cubicBezTo>
                  <a:pt x="10988" y="643101"/>
                  <a:pt x="13535" y="652561"/>
                  <a:pt x="18169" y="660903"/>
                </a:cubicBezTo>
                <a:cubicBezTo>
                  <a:pt x="28737" y="679926"/>
                  <a:pt x="42312" y="697117"/>
                  <a:pt x="54383" y="715224"/>
                </a:cubicBezTo>
                <a:lnTo>
                  <a:pt x="72490" y="742385"/>
                </a:lnTo>
                <a:cubicBezTo>
                  <a:pt x="75508" y="757474"/>
                  <a:pt x="77811" y="772724"/>
                  <a:pt x="81543" y="787652"/>
                </a:cubicBezTo>
                <a:cubicBezTo>
                  <a:pt x="83858" y="796910"/>
                  <a:pt x="83849" y="808064"/>
                  <a:pt x="90597" y="814812"/>
                </a:cubicBezTo>
                <a:cubicBezTo>
                  <a:pt x="97345" y="821560"/>
                  <a:pt x="109221" y="819598"/>
                  <a:pt x="117757" y="823866"/>
                </a:cubicBezTo>
                <a:cubicBezTo>
                  <a:pt x="127489" y="828732"/>
                  <a:pt x="135864" y="835937"/>
                  <a:pt x="144917" y="841973"/>
                </a:cubicBezTo>
                <a:cubicBezTo>
                  <a:pt x="150953" y="851026"/>
                  <a:pt x="155330" y="861439"/>
                  <a:pt x="163024" y="869133"/>
                </a:cubicBezTo>
                <a:cubicBezTo>
                  <a:pt x="170718" y="876827"/>
                  <a:pt x="181826" y="880274"/>
                  <a:pt x="190185" y="887240"/>
                </a:cubicBezTo>
                <a:cubicBezTo>
                  <a:pt x="200021" y="895436"/>
                  <a:pt x="208292" y="905347"/>
                  <a:pt x="217345" y="914400"/>
                </a:cubicBezTo>
                <a:cubicBezTo>
                  <a:pt x="220363" y="923454"/>
                  <a:pt x="219651" y="934813"/>
                  <a:pt x="226399" y="941561"/>
                </a:cubicBezTo>
                <a:cubicBezTo>
                  <a:pt x="233147" y="948309"/>
                  <a:pt x="244352" y="948103"/>
                  <a:pt x="253559" y="950614"/>
                </a:cubicBezTo>
                <a:cubicBezTo>
                  <a:pt x="277568" y="957162"/>
                  <a:pt x="302378" y="960851"/>
                  <a:pt x="325987" y="968721"/>
                </a:cubicBezTo>
                <a:cubicBezTo>
                  <a:pt x="403390" y="994522"/>
                  <a:pt x="361369" y="984460"/>
                  <a:pt x="452735" y="995882"/>
                </a:cubicBezTo>
                <a:cubicBezTo>
                  <a:pt x="461789" y="1004935"/>
                  <a:pt x="468704" y="1016824"/>
                  <a:pt x="479896" y="1023042"/>
                </a:cubicBezTo>
                <a:cubicBezTo>
                  <a:pt x="496580" y="1032311"/>
                  <a:pt x="534216" y="1041149"/>
                  <a:pt x="534216" y="1041149"/>
                </a:cubicBezTo>
                <a:cubicBezTo>
                  <a:pt x="540252" y="1050202"/>
                  <a:pt x="542001" y="1064868"/>
                  <a:pt x="552323" y="1068309"/>
                </a:cubicBezTo>
                <a:cubicBezTo>
                  <a:pt x="564127" y="1072244"/>
                  <a:pt x="576170" y="1060630"/>
                  <a:pt x="588537" y="1059256"/>
                </a:cubicBezTo>
                <a:cubicBezTo>
                  <a:pt x="630635" y="1054578"/>
                  <a:pt x="673036" y="1053220"/>
                  <a:pt x="715286" y="1050202"/>
                </a:cubicBezTo>
                <a:cubicBezTo>
                  <a:pt x="768137" y="1014968"/>
                  <a:pt x="714351" y="1041149"/>
                  <a:pt x="778660" y="1041149"/>
                </a:cubicBezTo>
                <a:cubicBezTo>
                  <a:pt x="811993" y="1041149"/>
                  <a:pt x="845052" y="1035113"/>
                  <a:pt x="878248" y="1032095"/>
                </a:cubicBezTo>
                <a:cubicBezTo>
                  <a:pt x="893337" y="1029077"/>
                  <a:pt x="910712" y="1031578"/>
                  <a:pt x="923516" y="1023042"/>
                </a:cubicBezTo>
                <a:cubicBezTo>
                  <a:pt x="931456" y="1017749"/>
                  <a:pt x="924804" y="1001429"/>
                  <a:pt x="932569" y="995882"/>
                </a:cubicBezTo>
                <a:cubicBezTo>
                  <a:pt x="948100" y="984788"/>
                  <a:pt x="968783" y="983811"/>
                  <a:pt x="986890" y="977775"/>
                </a:cubicBezTo>
                <a:cubicBezTo>
                  <a:pt x="1055157" y="955019"/>
                  <a:pt x="971009" y="985714"/>
                  <a:pt x="1041211" y="950614"/>
                </a:cubicBezTo>
                <a:cubicBezTo>
                  <a:pt x="1049747" y="946346"/>
                  <a:pt x="1059318" y="944579"/>
                  <a:pt x="1068371" y="941561"/>
                </a:cubicBezTo>
                <a:cubicBezTo>
                  <a:pt x="1128646" y="881284"/>
                  <a:pt x="1063731" y="938102"/>
                  <a:pt x="1122692" y="905347"/>
                </a:cubicBezTo>
                <a:cubicBezTo>
                  <a:pt x="1141715" y="894779"/>
                  <a:pt x="1177013" y="869133"/>
                  <a:pt x="1177013" y="869133"/>
                </a:cubicBezTo>
                <a:cubicBezTo>
                  <a:pt x="1198560" y="804489"/>
                  <a:pt x="1179238" y="825399"/>
                  <a:pt x="1222280" y="796705"/>
                </a:cubicBezTo>
                <a:lnTo>
                  <a:pt x="1258494" y="742385"/>
                </a:lnTo>
                <a:cubicBezTo>
                  <a:pt x="1264530" y="733331"/>
                  <a:pt x="1268907" y="722918"/>
                  <a:pt x="1276601" y="715224"/>
                </a:cubicBezTo>
                <a:cubicBezTo>
                  <a:pt x="1311455" y="680370"/>
                  <a:pt x="1296659" y="698717"/>
                  <a:pt x="1321868" y="660903"/>
                </a:cubicBezTo>
                <a:cubicBezTo>
                  <a:pt x="1327904" y="642796"/>
                  <a:pt x="1346011" y="624690"/>
                  <a:pt x="1339975" y="606583"/>
                </a:cubicBezTo>
                <a:lnTo>
                  <a:pt x="1303761" y="497941"/>
                </a:lnTo>
                <a:lnTo>
                  <a:pt x="1294708" y="470781"/>
                </a:lnTo>
                <a:cubicBezTo>
                  <a:pt x="1291690" y="461727"/>
                  <a:pt x="1287526" y="452978"/>
                  <a:pt x="1285654" y="443620"/>
                </a:cubicBezTo>
                <a:cubicBezTo>
                  <a:pt x="1282636" y="428531"/>
                  <a:pt x="1280333" y="413281"/>
                  <a:pt x="1276601" y="398353"/>
                </a:cubicBezTo>
                <a:cubicBezTo>
                  <a:pt x="1274286" y="389095"/>
                  <a:pt x="1275488" y="376486"/>
                  <a:pt x="1267547" y="371192"/>
                </a:cubicBezTo>
                <a:cubicBezTo>
                  <a:pt x="1254744" y="362656"/>
                  <a:pt x="1237369" y="365157"/>
                  <a:pt x="1222280" y="362139"/>
                </a:cubicBezTo>
                <a:cubicBezTo>
                  <a:pt x="1204964" y="310196"/>
                  <a:pt x="1225626" y="358681"/>
                  <a:pt x="1186066" y="307818"/>
                </a:cubicBezTo>
                <a:cubicBezTo>
                  <a:pt x="1148879" y="260005"/>
                  <a:pt x="1161634" y="258789"/>
                  <a:pt x="1122692" y="226337"/>
                </a:cubicBezTo>
                <a:cubicBezTo>
                  <a:pt x="1114333" y="219371"/>
                  <a:pt x="1103890" y="215196"/>
                  <a:pt x="1095531" y="208230"/>
                </a:cubicBezTo>
                <a:cubicBezTo>
                  <a:pt x="1085695" y="200034"/>
                  <a:pt x="1078477" y="188930"/>
                  <a:pt x="1068371" y="181070"/>
                </a:cubicBezTo>
                <a:cubicBezTo>
                  <a:pt x="1051193" y="167709"/>
                  <a:pt x="1014050" y="144856"/>
                  <a:pt x="1014050" y="144856"/>
                </a:cubicBezTo>
                <a:cubicBezTo>
                  <a:pt x="980593" y="94670"/>
                  <a:pt x="1015085" y="134365"/>
                  <a:pt x="968783" y="108642"/>
                </a:cubicBezTo>
                <a:cubicBezTo>
                  <a:pt x="949760" y="98074"/>
                  <a:pt x="914462" y="72428"/>
                  <a:pt x="914462" y="72428"/>
                </a:cubicBezTo>
                <a:cubicBezTo>
                  <a:pt x="911444" y="63375"/>
                  <a:pt x="910703" y="53208"/>
                  <a:pt x="905409" y="45268"/>
                </a:cubicBezTo>
                <a:cubicBezTo>
                  <a:pt x="898307" y="34615"/>
                  <a:pt x="887302" y="27161"/>
                  <a:pt x="878248" y="18107"/>
                </a:cubicBezTo>
                <a:lnTo>
                  <a:pt x="860141" y="0"/>
                </a:lnTo>
              </a:path>
            </a:pathLst>
          </a:cu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5829821" y="5142155"/>
            <a:ext cx="463403" cy="1065007"/>
          </a:xfrm>
          <a:custGeom>
            <a:avLst/>
            <a:gdLst>
              <a:gd name="connsiteX0" fmla="*/ 463403 w 463403"/>
              <a:gd name="connsiteY0" fmla="*/ 0 h 1065007"/>
              <a:gd name="connsiteX1" fmla="*/ 409614 w 463403"/>
              <a:gd name="connsiteY1" fmla="*/ 32273 h 1065007"/>
              <a:gd name="connsiteX2" fmla="*/ 302038 w 463403"/>
              <a:gd name="connsiteY2" fmla="*/ 53789 h 1065007"/>
              <a:gd name="connsiteX3" fmla="*/ 205219 w 463403"/>
              <a:gd name="connsiteY3" fmla="*/ 107577 h 1065007"/>
              <a:gd name="connsiteX4" fmla="*/ 172946 w 463403"/>
              <a:gd name="connsiteY4" fmla="*/ 129092 h 1065007"/>
              <a:gd name="connsiteX5" fmla="*/ 108400 w 463403"/>
              <a:gd name="connsiteY5" fmla="*/ 172123 h 1065007"/>
              <a:gd name="connsiteX6" fmla="*/ 86885 w 463403"/>
              <a:gd name="connsiteY6" fmla="*/ 204396 h 1065007"/>
              <a:gd name="connsiteX7" fmla="*/ 54612 w 463403"/>
              <a:gd name="connsiteY7" fmla="*/ 225911 h 1065007"/>
              <a:gd name="connsiteX8" fmla="*/ 11581 w 463403"/>
              <a:gd name="connsiteY8" fmla="*/ 311972 h 1065007"/>
              <a:gd name="connsiteX9" fmla="*/ 11581 w 463403"/>
              <a:gd name="connsiteY9" fmla="*/ 441064 h 1065007"/>
              <a:gd name="connsiteX10" fmla="*/ 33097 w 463403"/>
              <a:gd name="connsiteY10" fmla="*/ 462579 h 1065007"/>
              <a:gd name="connsiteX11" fmla="*/ 65370 w 463403"/>
              <a:gd name="connsiteY11" fmla="*/ 570156 h 1065007"/>
              <a:gd name="connsiteX12" fmla="*/ 76127 w 463403"/>
              <a:gd name="connsiteY12" fmla="*/ 602429 h 1065007"/>
              <a:gd name="connsiteX13" fmla="*/ 119158 w 463403"/>
              <a:gd name="connsiteY13" fmla="*/ 656217 h 1065007"/>
              <a:gd name="connsiteX14" fmla="*/ 162188 w 463403"/>
              <a:gd name="connsiteY14" fmla="*/ 753036 h 1065007"/>
              <a:gd name="connsiteX15" fmla="*/ 205219 w 463403"/>
              <a:gd name="connsiteY15" fmla="*/ 828339 h 1065007"/>
              <a:gd name="connsiteX16" fmla="*/ 226734 w 463403"/>
              <a:gd name="connsiteY16" fmla="*/ 860612 h 1065007"/>
              <a:gd name="connsiteX17" fmla="*/ 269765 w 463403"/>
              <a:gd name="connsiteY17" fmla="*/ 903643 h 1065007"/>
              <a:gd name="connsiteX18" fmla="*/ 334311 w 463403"/>
              <a:gd name="connsiteY18" fmla="*/ 957431 h 1065007"/>
              <a:gd name="connsiteX19" fmla="*/ 345068 w 463403"/>
              <a:gd name="connsiteY19" fmla="*/ 989704 h 1065007"/>
              <a:gd name="connsiteX20" fmla="*/ 366584 w 463403"/>
              <a:gd name="connsiteY20" fmla="*/ 1011219 h 1065007"/>
              <a:gd name="connsiteX21" fmla="*/ 398857 w 463403"/>
              <a:gd name="connsiteY21" fmla="*/ 1065007 h 106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403" h="1065007">
                <a:moveTo>
                  <a:pt x="463403" y="0"/>
                </a:moveTo>
                <a:cubicBezTo>
                  <a:pt x="445473" y="10758"/>
                  <a:pt x="428316" y="22922"/>
                  <a:pt x="409614" y="32273"/>
                </a:cubicBezTo>
                <a:cubicBezTo>
                  <a:pt x="379571" y="47294"/>
                  <a:pt x="329792" y="49824"/>
                  <a:pt x="302038" y="53789"/>
                </a:cubicBezTo>
                <a:cubicBezTo>
                  <a:pt x="245233" y="72723"/>
                  <a:pt x="279201" y="58256"/>
                  <a:pt x="205219" y="107577"/>
                </a:cubicBezTo>
                <a:cubicBezTo>
                  <a:pt x="194461" y="114749"/>
                  <a:pt x="182088" y="119950"/>
                  <a:pt x="172946" y="129092"/>
                </a:cubicBezTo>
                <a:cubicBezTo>
                  <a:pt x="132655" y="169383"/>
                  <a:pt x="155106" y="156554"/>
                  <a:pt x="108400" y="172123"/>
                </a:cubicBezTo>
                <a:cubicBezTo>
                  <a:pt x="101228" y="182881"/>
                  <a:pt x="96027" y="195254"/>
                  <a:pt x="86885" y="204396"/>
                </a:cubicBezTo>
                <a:cubicBezTo>
                  <a:pt x="77743" y="213538"/>
                  <a:pt x="61464" y="214947"/>
                  <a:pt x="54612" y="225911"/>
                </a:cubicBezTo>
                <a:cubicBezTo>
                  <a:pt x="-27793" y="357759"/>
                  <a:pt x="74930" y="248625"/>
                  <a:pt x="11581" y="311972"/>
                </a:cubicBezTo>
                <a:cubicBezTo>
                  <a:pt x="7098" y="352318"/>
                  <a:pt x="-12072" y="401642"/>
                  <a:pt x="11581" y="441064"/>
                </a:cubicBezTo>
                <a:cubicBezTo>
                  <a:pt x="16799" y="449761"/>
                  <a:pt x="25925" y="455407"/>
                  <a:pt x="33097" y="462579"/>
                </a:cubicBezTo>
                <a:cubicBezTo>
                  <a:pt x="49356" y="527619"/>
                  <a:pt x="39176" y="491574"/>
                  <a:pt x="65370" y="570156"/>
                </a:cubicBezTo>
                <a:cubicBezTo>
                  <a:pt x="68956" y="580914"/>
                  <a:pt x="69837" y="592994"/>
                  <a:pt x="76127" y="602429"/>
                </a:cubicBezTo>
                <a:cubicBezTo>
                  <a:pt x="103269" y="643140"/>
                  <a:pt x="88501" y="625559"/>
                  <a:pt x="119158" y="656217"/>
                </a:cubicBezTo>
                <a:cubicBezTo>
                  <a:pt x="144761" y="733029"/>
                  <a:pt x="128093" y="701893"/>
                  <a:pt x="162188" y="753036"/>
                </a:cubicBezTo>
                <a:cubicBezTo>
                  <a:pt x="179602" y="822690"/>
                  <a:pt x="159439" y="773403"/>
                  <a:pt x="205219" y="828339"/>
                </a:cubicBezTo>
                <a:cubicBezTo>
                  <a:pt x="213496" y="838271"/>
                  <a:pt x="218320" y="850796"/>
                  <a:pt x="226734" y="860612"/>
                </a:cubicBezTo>
                <a:cubicBezTo>
                  <a:pt x="239935" y="876014"/>
                  <a:pt x="255421" y="889299"/>
                  <a:pt x="269765" y="903643"/>
                </a:cubicBezTo>
                <a:cubicBezTo>
                  <a:pt x="311180" y="945058"/>
                  <a:pt x="289379" y="927477"/>
                  <a:pt x="334311" y="957431"/>
                </a:cubicBezTo>
                <a:cubicBezTo>
                  <a:pt x="337897" y="968189"/>
                  <a:pt x="339234" y="979980"/>
                  <a:pt x="345068" y="989704"/>
                </a:cubicBezTo>
                <a:cubicBezTo>
                  <a:pt x="350286" y="998401"/>
                  <a:pt x="360248" y="1003299"/>
                  <a:pt x="366584" y="1011219"/>
                </a:cubicBezTo>
                <a:cubicBezTo>
                  <a:pt x="383890" y="1032851"/>
                  <a:pt x="387685" y="1042665"/>
                  <a:pt x="398857" y="1065007"/>
                </a:cubicBezTo>
              </a:path>
            </a:pathLst>
          </a:cu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 animBg="1"/>
      <p:bldP spid="13317" grpId="0" animBg="1"/>
      <p:bldP spid="13318" grpId="0" animBg="1"/>
      <p:bldP spid="13319" grpId="0" animBg="1"/>
      <p:bldP spid="13320" grpId="0" animBg="1"/>
      <p:bldP spid="13322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A5F9A7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A5F9A7"/>
            </a:extrusionClr>
            <a:contourClr>
              <a:srgbClr val="A5F9A7"/>
            </a:contourClr>
          </a:sp3d>
        </p:spPr>
        <p:txBody>
          <a:bodyPr>
            <a:flatTx/>
          </a:bodyPr>
          <a:lstStyle/>
          <a:p>
            <a:pPr eaLnBrk="1" hangingPunct="1"/>
            <a:r>
              <a:rPr lang="hu-HU" altLang="hu-HU" sz="2800" b="1" smtClean="0"/>
              <a:t>Ventrális és dorsális mesentériumok</a:t>
            </a:r>
            <a:endParaRPr lang="en-US" altLang="hu-HU" sz="2800" b="1" smtClean="0"/>
          </a:p>
        </p:txBody>
      </p:sp>
      <p:grpSp>
        <p:nvGrpSpPr>
          <p:cNvPr id="93187" name="Group 10"/>
          <p:cNvGrpSpPr>
            <a:grpSpLocks/>
          </p:cNvGrpSpPr>
          <p:nvPr/>
        </p:nvGrpSpPr>
        <p:grpSpPr bwMode="auto">
          <a:xfrm>
            <a:off x="5580063" y="1341438"/>
            <a:ext cx="3432175" cy="3819525"/>
            <a:chOff x="3165" y="1752"/>
            <a:chExt cx="2162" cy="2406"/>
          </a:xfrm>
        </p:grpSpPr>
        <p:graphicFrame>
          <p:nvGraphicFramePr>
            <p:cNvPr id="93190" name="Object 5"/>
            <p:cNvGraphicFramePr>
              <a:graphicFrameLocks noChangeAspect="1"/>
            </p:cNvGraphicFramePr>
            <p:nvPr/>
          </p:nvGraphicFramePr>
          <p:xfrm>
            <a:off x="3165" y="1797"/>
            <a:ext cx="1553" cy="2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r:id="rId3" imgW="4266667" imgH="6488889" progId="">
                    <p:embed/>
                  </p:oleObj>
                </mc:Choice>
                <mc:Fallback>
                  <p:oleObj r:id="rId3" imgW="4266667" imgH="648888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5" y="1797"/>
                          <a:ext cx="1553" cy="23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53882" dir="13500000" algn="ctr" rotWithShape="0">
                                  <a:schemeClr val="bg2">
                                    <a:alpha val="50000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3483" y="1752"/>
              <a:ext cx="11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1" smtClean="0">
                  <a:solidFill>
                    <a:srgbClr val="000000"/>
                  </a:solidFill>
                  <a:cs typeface="+mn-cs"/>
                </a:rPr>
                <a:t>mesogastrium</a:t>
              </a:r>
              <a:endParaRPr lang="de-DE" altLang="hu-HU" sz="18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3192" name="Text Box 9"/>
            <p:cNvSpPr txBox="1">
              <a:spLocks noChangeArrowheads="1"/>
            </p:cNvSpPr>
            <p:nvPr/>
          </p:nvSpPr>
          <p:spPr bwMode="auto">
            <a:xfrm>
              <a:off x="4785" y="2251"/>
              <a:ext cx="542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400" b="1" smtClean="0">
                  <a:solidFill>
                    <a:srgbClr val="000000"/>
                  </a:solidFill>
                  <a:cs typeface="+mn-cs"/>
                </a:rPr>
                <a:t>dorzális</a:t>
              </a:r>
              <a:endParaRPr lang="de-DE" altLang="hu-HU" sz="1400" b="1" smtClean="0">
                <a:solidFill>
                  <a:srgbClr val="000000"/>
                </a:solidFill>
                <a:cs typeface="+mn-cs"/>
              </a:endParaRPr>
            </a:p>
          </p:txBody>
        </p:sp>
      </p:grpSp>
      <p:pic>
        <p:nvPicPr>
          <p:cNvPr id="9" name="Picture 17" descr="finklegörbem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133600"/>
            <a:ext cx="4603750" cy="27352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églalap 2"/>
          <p:cNvSpPr>
            <a:spLocks noChangeArrowheads="1"/>
          </p:cNvSpPr>
          <p:nvPr/>
        </p:nvSpPr>
        <p:spPr bwMode="auto">
          <a:xfrm>
            <a:off x="5448300" y="2028825"/>
            <a:ext cx="92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smtClean="0">
                <a:solidFill>
                  <a:srgbClr val="000000"/>
                </a:solidFill>
                <a:cs typeface="+mn-cs"/>
              </a:rPr>
              <a:t>ventrális</a:t>
            </a:r>
            <a:endParaRPr lang="de-DE" altLang="hu-HU" sz="1400" b="1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0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7290" y="110864"/>
            <a:ext cx="6631686" cy="76420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hu-H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Coelomic</a:t>
            </a:r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943617"/>
            <a:ext cx="9144000" cy="32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hu-HU" sz="2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nitially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hu-H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400" b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pseudostratified</a:t>
            </a:r>
            <a:r>
              <a:rPr lang="de-DE" sz="14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germinal </a:t>
            </a:r>
            <a:r>
              <a:rPr lang="de-DE" sz="1400" b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progeny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fates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arise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endParaRPr lang="hu-H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hu-H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proliferative </a:t>
            </a:r>
            <a:r>
              <a:rPr lang="de-DE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splanchnopleuric</a:t>
            </a:r>
            <a:r>
              <a:rPr lang="de-DE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de-DE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hu-HU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hu-H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r>
              <a:rPr lang="de-DE" sz="1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de-DE" sz="1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u-HU" sz="1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hu-HU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hu-HU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u-HU" sz="1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hu-HU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interstitial</a:t>
            </a:r>
            <a:r>
              <a:rPr lang="hu-HU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Cajal</a:t>
            </a:r>
            <a:r>
              <a:rPr lang="hu-HU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hu-HU" sz="1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pacemaker </a:t>
            </a:r>
            <a:r>
              <a:rPr lang="hu-HU" sz="14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hu-HU" sz="1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4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intestines</a:t>
            </a:r>
            <a:endParaRPr lang="hu-HU" sz="1400" i="1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hu-HU" sz="14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de-DE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propria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visceral</a:t>
            </a:r>
            <a:r>
              <a:rPr lang="de-DE" sz="1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serosa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gut wall) </a:t>
            </a:r>
            <a:endParaRPr lang="hu-HU" sz="1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u-H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</a:pPr>
            <a:r>
              <a:rPr lang="hu-H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proliferative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somatopleuric</a:t>
            </a:r>
            <a:r>
              <a:rPr lang="de-D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de-DE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hu-H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de-DE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propria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parietal </a:t>
            </a:r>
            <a:r>
              <a:rPr lang="de-DE" sz="1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endParaRPr lang="hu-HU" sz="1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1966451" y="4292226"/>
          <a:ext cx="4738124" cy="2565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Image" r:id="rId3" imgW="8393400" imgH="4545720" progId="Photoshop.Image.7">
                  <p:embed/>
                </p:oleObj>
              </mc:Choice>
              <mc:Fallback>
                <p:oleObj name="Image" r:id="rId3" imgW="8393400" imgH="454572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6451" y="4292226"/>
                        <a:ext cx="4738124" cy="2565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églalap 4"/>
          <p:cNvSpPr/>
          <p:nvPr/>
        </p:nvSpPr>
        <p:spPr>
          <a:xfrm>
            <a:off x="0" y="6401420"/>
            <a:ext cx="6140246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AdvP40319B"/>
              </a:rPr>
              <a:t>Cells Derived from the </a:t>
            </a:r>
            <a:r>
              <a:rPr lang="en-US" sz="1000" dirty="0" err="1">
                <a:solidFill>
                  <a:prstClr val="black"/>
                </a:solidFill>
                <a:latin typeface="AdvP40319B"/>
              </a:rPr>
              <a:t>Coelomic</a:t>
            </a:r>
            <a:r>
              <a:rPr lang="en-US" sz="1000" dirty="0">
                <a:solidFill>
                  <a:prstClr val="black"/>
                </a:solidFill>
                <a:latin typeface="AdvP40319B"/>
              </a:rPr>
              <a:t> Epithelium Contribute</a:t>
            </a:r>
          </a:p>
          <a:p>
            <a:r>
              <a:rPr lang="hu-HU" sz="1000" dirty="0" err="1">
                <a:solidFill>
                  <a:prstClr val="black"/>
                </a:solidFill>
                <a:latin typeface="AdvP40319B"/>
              </a:rPr>
              <a:t>to</a:t>
            </a:r>
            <a:r>
              <a:rPr lang="hu-HU" sz="1000" dirty="0">
                <a:solidFill>
                  <a:prstClr val="black"/>
                </a:solidFill>
                <a:latin typeface="AdvP40319B"/>
              </a:rPr>
              <a:t> </a:t>
            </a:r>
            <a:r>
              <a:rPr lang="hu-HU" sz="1000" dirty="0" err="1">
                <a:solidFill>
                  <a:prstClr val="black"/>
                </a:solidFill>
                <a:latin typeface="AdvP40319B"/>
              </a:rPr>
              <a:t>Multiple</a:t>
            </a:r>
            <a:r>
              <a:rPr lang="hu-HU" sz="1000" dirty="0">
                <a:solidFill>
                  <a:prstClr val="black"/>
                </a:solidFill>
                <a:latin typeface="AdvP40319B"/>
              </a:rPr>
              <a:t> </a:t>
            </a:r>
            <a:r>
              <a:rPr lang="hu-HU" sz="1000" dirty="0" err="1">
                <a:solidFill>
                  <a:prstClr val="black"/>
                </a:solidFill>
                <a:latin typeface="AdvP40319B"/>
              </a:rPr>
              <a:t>Gastrointestinal</a:t>
            </a:r>
            <a:r>
              <a:rPr lang="hu-HU" sz="1000" dirty="0">
                <a:solidFill>
                  <a:prstClr val="black"/>
                </a:solidFill>
                <a:latin typeface="AdvP40319B"/>
              </a:rPr>
              <a:t> </a:t>
            </a:r>
            <a:r>
              <a:rPr lang="hu-HU" sz="1000" dirty="0" err="1">
                <a:solidFill>
                  <a:prstClr val="black"/>
                </a:solidFill>
                <a:latin typeface="AdvP40319B"/>
              </a:rPr>
              <a:t>Tissues</a:t>
            </a:r>
            <a:r>
              <a:rPr lang="hu-HU" sz="1000" dirty="0">
                <a:solidFill>
                  <a:prstClr val="black"/>
                </a:solidFill>
                <a:latin typeface="AdvP40319B"/>
              </a:rPr>
              <a:t> </a:t>
            </a:r>
            <a:r>
              <a:rPr lang="hu-HU" sz="1000" dirty="0" err="1">
                <a:solidFill>
                  <a:prstClr val="black"/>
                </a:solidFill>
                <a:latin typeface="AdvP40319B"/>
              </a:rPr>
              <a:t>in</a:t>
            </a:r>
            <a:r>
              <a:rPr lang="hu-HU" sz="1000" dirty="0">
                <a:solidFill>
                  <a:prstClr val="black"/>
                </a:solidFill>
                <a:latin typeface="AdvP40319B"/>
              </a:rPr>
              <a:t> Mouse </a:t>
            </a:r>
            <a:r>
              <a:rPr lang="hu-HU" sz="1000" dirty="0" err="1">
                <a:solidFill>
                  <a:prstClr val="black"/>
                </a:solidFill>
                <a:latin typeface="AdvP40319B"/>
              </a:rPr>
              <a:t>Embryos</a:t>
            </a:r>
            <a:endParaRPr lang="hu-HU" sz="1000" dirty="0">
              <a:solidFill>
                <a:prstClr val="black"/>
              </a:solidFill>
              <a:latin typeface="AdvP40319B"/>
            </a:endParaRPr>
          </a:p>
          <a:p>
            <a:r>
              <a:rPr lang="hu-HU" sz="1050" dirty="0">
                <a:solidFill>
                  <a:prstClr val="black"/>
                </a:solidFill>
                <a:latin typeface="AdvP41461E"/>
              </a:rPr>
              <a:t>Rita Carmona</a:t>
            </a:r>
            <a:r>
              <a:rPr lang="hu-HU" sz="700" dirty="0">
                <a:solidFill>
                  <a:prstClr val="black"/>
                </a:solidFill>
                <a:latin typeface="AdvP41461E"/>
              </a:rPr>
              <a:t>1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, Elena Cano</a:t>
            </a:r>
            <a:r>
              <a:rPr lang="hu-HU" sz="700" dirty="0">
                <a:solidFill>
                  <a:prstClr val="black"/>
                </a:solidFill>
                <a:latin typeface="AdvP41461E"/>
              </a:rPr>
              <a:t>1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, Andrea Mattiotti</a:t>
            </a:r>
            <a:r>
              <a:rPr lang="hu-HU" sz="700" dirty="0">
                <a:solidFill>
                  <a:prstClr val="black"/>
                </a:solidFill>
                <a:latin typeface="AdvP41461E"/>
              </a:rPr>
              <a:t>1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, </a:t>
            </a:r>
            <a:r>
              <a:rPr lang="hu-HU" sz="1050" dirty="0" err="1">
                <a:solidFill>
                  <a:prstClr val="black"/>
                </a:solidFill>
                <a:latin typeface="AdvP41461E"/>
              </a:rPr>
              <a:t>Joaquı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´n Gaztambide</a:t>
            </a:r>
            <a:r>
              <a:rPr lang="hu-HU" sz="700" dirty="0">
                <a:solidFill>
                  <a:prstClr val="black"/>
                </a:solidFill>
                <a:latin typeface="AdvP41461E"/>
              </a:rPr>
              <a:t>2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, </a:t>
            </a:r>
            <a:r>
              <a:rPr lang="hu-HU" sz="1050" dirty="0" err="1">
                <a:solidFill>
                  <a:prstClr val="black"/>
                </a:solidFill>
                <a:latin typeface="AdvP41461E"/>
              </a:rPr>
              <a:t>Ramo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´n </a:t>
            </a:r>
            <a:r>
              <a:rPr lang="hu-HU" sz="1050" dirty="0" err="1">
                <a:solidFill>
                  <a:prstClr val="black"/>
                </a:solidFill>
                <a:latin typeface="AdvP41461E"/>
              </a:rPr>
              <a:t>Mun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˜</a:t>
            </a:r>
            <a:r>
              <a:rPr lang="hu-HU" sz="1050" dirty="0" err="1">
                <a:solidFill>
                  <a:prstClr val="black"/>
                </a:solidFill>
                <a:latin typeface="AdvP41461E"/>
              </a:rPr>
              <a:t>oz-Cha</a:t>
            </a:r>
            <a:r>
              <a:rPr lang="hu-HU" sz="1050" dirty="0">
                <a:solidFill>
                  <a:prstClr val="black"/>
                </a:solidFill>
                <a:latin typeface="AdvP41461E"/>
              </a:rPr>
              <a:t>´puli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279896" y="5085213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err="1" smtClean="0">
                <a:solidFill>
                  <a:prstClr val="black"/>
                </a:solidFill>
              </a:rPr>
              <a:t>foregut</a:t>
            </a:r>
            <a:endParaRPr lang="hu-HU" sz="11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42102" y="5743316"/>
            <a:ext cx="7713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err="1" smtClean="0">
                <a:solidFill>
                  <a:prstClr val="black"/>
                </a:solidFill>
              </a:rPr>
              <a:t>liver</a:t>
            </a:r>
            <a:r>
              <a:rPr lang="hu-HU" sz="1100" b="1" dirty="0" smtClean="0">
                <a:solidFill>
                  <a:prstClr val="black"/>
                </a:solidFill>
              </a:rPr>
              <a:t> </a:t>
            </a:r>
            <a:r>
              <a:rPr lang="hu-HU" sz="1100" b="1" dirty="0" err="1" smtClean="0">
                <a:solidFill>
                  <a:prstClr val="black"/>
                </a:solidFill>
              </a:rPr>
              <a:t>bud</a:t>
            </a:r>
            <a:endParaRPr lang="hu-HU" sz="1100" b="1" dirty="0">
              <a:solidFill>
                <a:prstClr val="black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495791" y="4089094"/>
            <a:ext cx="2076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err="1" smtClean="0">
                <a:solidFill>
                  <a:prstClr val="black"/>
                </a:solidFill>
              </a:rPr>
              <a:t>parietal</a:t>
            </a:r>
            <a:r>
              <a:rPr lang="hu-HU" sz="1100" b="1" dirty="0" smtClean="0">
                <a:solidFill>
                  <a:prstClr val="black"/>
                </a:solidFill>
              </a:rPr>
              <a:t> </a:t>
            </a:r>
            <a:r>
              <a:rPr lang="hu-HU" sz="1100" b="1" dirty="0" err="1" smtClean="0">
                <a:solidFill>
                  <a:prstClr val="black"/>
                </a:solidFill>
              </a:rPr>
              <a:t>coelomic</a:t>
            </a:r>
            <a:r>
              <a:rPr lang="hu-HU" sz="1100" b="1" dirty="0" smtClean="0">
                <a:solidFill>
                  <a:prstClr val="black"/>
                </a:solidFill>
              </a:rPr>
              <a:t> </a:t>
            </a:r>
            <a:r>
              <a:rPr lang="hu-HU" sz="1100" b="1" dirty="0" err="1" smtClean="0">
                <a:solidFill>
                  <a:prstClr val="black"/>
                </a:solidFill>
              </a:rPr>
              <a:t>epithelium</a:t>
            </a:r>
            <a:endParaRPr lang="hu-HU" sz="1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086600" cy="715962"/>
          </a:xfrm>
          <a:solidFill>
            <a:srgbClr val="F7EDB3"/>
          </a:solidFill>
        </p:spPr>
        <p:txBody>
          <a:bodyPr/>
          <a:lstStyle/>
          <a:p>
            <a:pPr eaLnBrk="1" hangingPunct="1"/>
            <a:r>
              <a:rPr lang="hu-HU" altLang="hu-HU" sz="3200" b="1" smtClean="0">
                <a:latin typeface="Times New Roman" panose="02020603050405020304" pitchFamily="18" charset="0"/>
              </a:rPr>
              <a:t>Mesogastrium ventrale és dorsale</a:t>
            </a:r>
          </a:p>
        </p:txBody>
      </p:sp>
      <p:pic>
        <p:nvPicPr>
          <p:cNvPr id="5123" name="Picture 4" descr="C:\Dokumentumok\oktatás\fejlodestan\előadás\emésztőfejl\mesogast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680325" y="1966913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pancreas</a:t>
            </a: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 flipH="1">
            <a:off x="7162800" y="2286000"/>
            <a:ext cx="762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3429000" y="5486400"/>
            <a:ext cx="139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lig. falciforme</a:t>
            </a:r>
          </a:p>
        </p:txBody>
      </p:sp>
      <p:sp>
        <p:nvSpPr>
          <p:cNvPr id="5127" name="Line 11"/>
          <p:cNvSpPr>
            <a:spLocks noChangeShapeType="1"/>
          </p:cNvSpPr>
          <p:nvPr/>
        </p:nvSpPr>
        <p:spPr bwMode="auto">
          <a:xfrm flipH="1" flipV="1">
            <a:off x="1981200" y="4953000"/>
            <a:ext cx="1295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128" name="Line 12"/>
          <p:cNvSpPr>
            <a:spLocks noChangeShapeType="1"/>
          </p:cNvSpPr>
          <p:nvPr/>
        </p:nvSpPr>
        <p:spPr bwMode="auto">
          <a:xfrm flipV="1">
            <a:off x="4876800" y="4876800"/>
            <a:ext cx="1600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129" name="Text Box 13"/>
          <p:cNvSpPr txBox="1">
            <a:spLocks noChangeArrowheads="1"/>
          </p:cNvSpPr>
          <p:nvPr/>
        </p:nvSpPr>
        <p:spPr bwMode="auto">
          <a:xfrm>
            <a:off x="3581400" y="2819400"/>
            <a:ext cx="1457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mesogastrium </a:t>
            </a:r>
          </a:p>
          <a:p>
            <a:pPr algn="ctr" eaLnBrk="1" hangingPunct="1"/>
            <a:r>
              <a:rPr lang="hu-HU" altLang="hu-H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dorsale</a:t>
            </a:r>
          </a:p>
        </p:txBody>
      </p:sp>
      <p:sp>
        <p:nvSpPr>
          <p:cNvPr id="5130" name="Line 14"/>
          <p:cNvSpPr>
            <a:spLocks noChangeShapeType="1"/>
          </p:cNvSpPr>
          <p:nvPr/>
        </p:nvSpPr>
        <p:spPr bwMode="auto">
          <a:xfrm flipH="1" flipV="1">
            <a:off x="2057400" y="2971800"/>
            <a:ext cx="15240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131" name="Line 15"/>
          <p:cNvSpPr>
            <a:spLocks noChangeShapeType="1"/>
          </p:cNvSpPr>
          <p:nvPr/>
        </p:nvSpPr>
        <p:spPr bwMode="auto">
          <a:xfrm>
            <a:off x="4953000" y="31242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086600" cy="715963"/>
          </a:xfrm>
          <a:solidFill>
            <a:srgbClr val="ADF3AB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ADF3AB"/>
            </a:extrusionClr>
            <a:contourClr>
              <a:srgbClr val="ADF3AB"/>
            </a:contourClr>
          </a:sp3d>
        </p:spPr>
        <p:txBody>
          <a:bodyPr>
            <a:flatTx/>
          </a:bodyPr>
          <a:lstStyle/>
          <a:p>
            <a:pPr eaLnBrk="1" hangingPunct="1"/>
            <a:r>
              <a:rPr lang="hu-HU" altLang="hu-HU" sz="3200" b="1" smtClean="0">
                <a:latin typeface="Times New Roman" panose="02020603050405020304" pitchFamily="18" charset="0"/>
              </a:rPr>
              <a:t>Mesogastrium ventrale és dorsale</a:t>
            </a:r>
          </a:p>
        </p:txBody>
      </p:sp>
      <p:pic>
        <p:nvPicPr>
          <p:cNvPr id="94211" name="Picture 4" descr="C:\Dokumentumok\oktatás\fejlodestan\előadás\emésztőfejl\mesogast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47838"/>
            <a:ext cx="8610600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2" name="Group 16"/>
          <p:cNvGrpSpPr>
            <a:grpSpLocks/>
          </p:cNvGrpSpPr>
          <p:nvPr/>
        </p:nvGrpSpPr>
        <p:grpSpPr bwMode="auto">
          <a:xfrm>
            <a:off x="2124075" y="1951038"/>
            <a:ext cx="6507163" cy="3833812"/>
            <a:chOff x="1338" y="1229"/>
            <a:chExt cx="4099" cy="2415"/>
          </a:xfrm>
        </p:grpSpPr>
        <p:sp>
          <p:nvSpPr>
            <p:cNvPr id="94216" name="Text Box 5"/>
            <p:cNvSpPr txBox="1">
              <a:spLocks noChangeArrowheads="1"/>
            </p:cNvSpPr>
            <p:nvPr/>
          </p:nvSpPr>
          <p:spPr bwMode="auto">
            <a:xfrm>
              <a:off x="4830" y="1229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pancreas</a:t>
              </a:r>
            </a:p>
          </p:txBody>
        </p:sp>
        <p:sp>
          <p:nvSpPr>
            <p:cNvPr id="94217" name="Line 7"/>
            <p:cNvSpPr>
              <a:spLocks noChangeShapeType="1"/>
            </p:cNvSpPr>
            <p:nvPr/>
          </p:nvSpPr>
          <p:spPr bwMode="auto">
            <a:xfrm flipH="1">
              <a:off x="4513" y="1424"/>
              <a:ext cx="480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4218" name="Text Box 8"/>
            <p:cNvSpPr txBox="1">
              <a:spLocks noChangeArrowheads="1"/>
            </p:cNvSpPr>
            <p:nvPr/>
          </p:nvSpPr>
          <p:spPr bwMode="auto">
            <a:xfrm>
              <a:off x="2160" y="3432"/>
              <a:ext cx="8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lig. falciforme</a:t>
              </a:r>
            </a:p>
          </p:txBody>
        </p:sp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 flipH="1" flipV="1">
              <a:off x="1383" y="3231"/>
              <a:ext cx="680" cy="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61" y="3185"/>
              <a:ext cx="963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4221" name="Text Box 13"/>
            <p:cNvSpPr txBox="1">
              <a:spLocks noChangeArrowheads="1"/>
            </p:cNvSpPr>
            <p:nvPr/>
          </p:nvSpPr>
          <p:spPr bwMode="auto">
            <a:xfrm>
              <a:off x="2256" y="1752"/>
              <a:ext cx="91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mesogastrium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rPr>
                <a:t>dorsale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H="1">
              <a:off x="1338" y="1960"/>
              <a:ext cx="914" cy="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94213" name="Line 15"/>
          <p:cNvSpPr>
            <a:spLocks noChangeShapeType="1"/>
          </p:cNvSpPr>
          <p:nvPr/>
        </p:nvSpPr>
        <p:spPr bwMode="auto">
          <a:xfrm>
            <a:off x="4787900" y="3141663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4214" name="Picture 3" descr="patk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1952625" cy="136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1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17"/>
          <p:cNvSpPr txBox="1">
            <a:spLocks noChangeArrowheads="1"/>
          </p:cNvSpPr>
          <p:nvPr/>
        </p:nvSpPr>
        <p:spPr bwMode="auto">
          <a:xfrm>
            <a:off x="879475" y="6257925"/>
            <a:ext cx="5910263" cy="276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smtClean="0">
                <a:solidFill>
                  <a:srgbClr val="000000"/>
                </a:solidFill>
                <a:cs typeface="+mn-cs"/>
              </a:rPr>
              <a:t>-gyomor a hossztengelye körül „elfordul”, az órajárás irányával megegyezően </a:t>
            </a:r>
            <a:endParaRPr lang="de-DE" altLang="hu-HU" sz="1200" b="1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4950"/>
            <a:ext cx="7086600" cy="457200"/>
          </a:xfrm>
          <a:solidFill>
            <a:srgbClr val="BFFBC0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FFBC0"/>
            </a:extrusionClr>
            <a:contourClr>
              <a:srgbClr val="BFFBC0"/>
            </a:contourClr>
          </a:sp3d>
        </p:spPr>
        <p:txBody>
          <a:bodyPr>
            <a:flatTx/>
          </a:bodyPr>
          <a:lstStyle/>
          <a:p>
            <a:pPr eaLnBrk="1" hangingPunct="1"/>
            <a:r>
              <a:rPr lang="hu-HU" altLang="hu-HU" sz="2800" b="1" smtClean="0">
                <a:latin typeface="Times New Roman" panose="02020603050405020304" pitchFamily="18" charset="0"/>
              </a:rPr>
              <a:t>Mesogastrium dorsale és mesoduodenum</a:t>
            </a:r>
          </a:p>
        </p:txBody>
      </p:sp>
      <p:sp>
        <p:nvSpPr>
          <p:cNvPr id="95235" name="Szövegdoboz 15"/>
          <p:cNvSpPr txBox="1">
            <a:spLocks noChangeArrowheads="1"/>
          </p:cNvSpPr>
          <p:nvPr/>
        </p:nvSpPr>
        <p:spPr bwMode="auto">
          <a:xfrm>
            <a:off x="395288" y="5445125"/>
            <a:ext cx="8353425" cy="1277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100" b="1" smtClean="0">
                <a:solidFill>
                  <a:srgbClr val="000000"/>
                </a:solidFill>
                <a:cs typeface="+mn-cs"/>
              </a:rPr>
              <a:t>-gyomor jobbra „fordulásakor” a mesogastrium dorsale bal felé húzódik – curvatura major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100" b="1" smtClean="0">
              <a:solidFill>
                <a:srgbClr val="000000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100" b="1" smtClean="0">
                <a:solidFill>
                  <a:srgbClr val="000000"/>
                </a:solidFill>
                <a:cs typeface="+mn-cs"/>
              </a:rPr>
              <a:t>-mesogastrium hátsó rétege összeolvad a coeloma üreg parietalis boritékával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100" b="1" smtClean="0">
                <a:solidFill>
                  <a:srgbClr val="000000"/>
                </a:solidFill>
                <a:cs typeface="+mn-cs"/>
              </a:rPr>
              <a:t>                                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100" b="1" smtClean="0">
              <a:solidFill>
                <a:srgbClr val="000000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100" b="1" smtClean="0">
              <a:solidFill>
                <a:srgbClr val="000000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100" b="1" smtClean="0">
                <a:solidFill>
                  <a:srgbClr val="000000"/>
                </a:solidFill>
                <a:cs typeface="+mn-cs"/>
              </a:rPr>
              <a:t>	      pancreas retroperitonealissá válik</a:t>
            </a:r>
          </a:p>
        </p:txBody>
      </p:sp>
      <p:sp>
        <p:nvSpPr>
          <p:cNvPr id="6" name="Lefelé nyíl 5"/>
          <p:cNvSpPr/>
          <p:nvPr/>
        </p:nvSpPr>
        <p:spPr>
          <a:xfrm>
            <a:off x="2908300" y="6030913"/>
            <a:ext cx="241300" cy="360362"/>
          </a:xfrm>
          <a:prstGeom prst="downArrow">
            <a:avLst>
              <a:gd name="adj1" fmla="val 50000"/>
              <a:gd name="adj2" fmla="val 4336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5237" name="Egyenes összekötő nyíllal 7"/>
          <p:cNvCxnSpPr>
            <a:cxnSpLocks noChangeShapeType="1"/>
            <a:stCxn id="95241" idx="0"/>
            <a:endCxn id="95241" idx="0"/>
          </p:cNvCxnSpPr>
          <p:nvPr/>
        </p:nvCxnSpPr>
        <p:spPr bwMode="auto">
          <a:xfrm>
            <a:off x="5203825" y="836613"/>
            <a:ext cx="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38" name="Egyenes összekötő nyíllal 33"/>
          <p:cNvCxnSpPr>
            <a:cxnSpLocks noChangeShapeType="1"/>
            <a:stCxn id="95241" idx="2"/>
            <a:endCxn id="95241" idx="2"/>
          </p:cNvCxnSpPr>
          <p:nvPr/>
        </p:nvCxnSpPr>
        <p:spPr bwMode="auto">
          <a:xfrm>
            <a:off x="5203825" y="5300663"/>
            <a:ext cx="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5239" name="Group 34"/>
          <p:cNvGrpSpPr>
            <a:grpSpLocks/>
          </p:cNvGrpSpPr>
          <p:nvPr/>
        </p:nvGrpSpPr>
        <p:grpSpPr bwMode="auto">
          <a:xfrm>
            <a:off x="1476375" y="836613"/>
            <a:ext cx="6840538" cy="4464050"/>
            <a:chOff x="839" y="799"/>
            <a:chExt cx="3538" cy="2396"/>
          </a:xfrm>
        </p:grpSpPr>
        <p:pic>
          <p:nvPicPr>
            <p:cNvPr id="95241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799"/>
              <a:ext cx="3221" cy="2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5242" name="Szövegdoboz 2"/>
            <p:cNvSpPr txBox="1">
              <a:spLocks noChangeArrowheads="1"/>
            </p:cNvSpPr>
            <p:nvPr/>
          </p:nvSpPr>
          <p:spPr bwMode="auto">
            <a:xfrm>
              <a:off x="1882" y="1508"/>
              <a:ext cx="41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100" b="1" smtClean="0">
                  <a:solidFill>
                    <a:srgbClr val="000000"/>
                  </a:solidFill>
                  <a:cs typeface="+mn-cs"/>
                </a:rPr>
                <a:t>pancreas</a:t>
              </a:r>
              <a:endParaRPr lang="en-US" altLang="hu-HU" sz="11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3" name="Szövegdoboz 9"/>
            <p:cNvSpPr txBox="1">
              <a:spLocks noChangeArrowheads="1"/>
            </p:cNvSpPr>
            <p:nvPr/>
          </p:nvSpPr>
          <p:spPr bwMode="auto">
            <a:xfrm>
              <a:off x="2699" y="1661"/>
              <a:ext cx="219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100" b="1" smtClean="0">
                  <a:solidFill>
                    <a:srgbClr val="000000"/>
                  </a:solidFill>
                  <a:cs typeface="+mn-cs"/>
                </a:rPr>
                <a:t>lien</a:t>
              </a:r>
              <a:endParaRPr lang="en-US" altLang="hu-HU" sz="11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4" name="Szövegdoboz 10"/>
            <p:cNvSpPr txBox="1">
              <a:spLocks noChangeArrowheads="1"/>
            </p:cNvSpPr>
            <p:nvPr/>
          </p:nvSpPr>
          <p:spPr bwMode="auto">
            <a:xfrm>
              <a:off x="3016" y="2659"/>
              <a:ext cx="33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000" b="1" smtClean="0">
                  <a:solidFill>
                    <a:srgbClr val="000000"/>
                  </a:solidFill>
                  <a:cs typeface="+mn-cs"/>
                </a:rPr>
                <a:t>gyomor</a:t>
              </a:r>
              <a:endParaRPr lang="en-US" altLang="hu-HU" sz="10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5" name="Szövegdoboz 11"/>
            <p:cNvSpPr txBox="1">
              <a:spLocks noChangeArrowheads="1"/>
            </p:cNvSpPr>
            <p:nvPr/>
          </p:nvSpPr>
          <p:spPr bwMode="auto">
            <a:xfrm>
              <a:off x="2835" y="2886"/>
              <a:ext cx="653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100" b="1" smtClean="0">
                  <a:solidFill>
                    <a:srgbClr val="000000"/>
                  </a:solidFill>
                  <a:cs typeface="+mn-cs"/>
                </a:rPr>
                <a:t>omentum minus</a:t>
              </a:r>
              <a:endParaRPr lang="en-US" altLang="hu-HU" sz="11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6" name="Szövegdoboz 12"/>
            <p:cNvSpPr txBox="1">
              <a:spLocks noChangeArrowheads="1"/>
            </p:cNvSpPr>
            <p:nvPr/>
          </p:nvSpPr>
          <p:spPr bwMode="auto">
            <a:xfrm>
              <a:off x="930" y="1916"/>
              <a:ext cx="471" cy="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000" b="1" smtClean="0">
                  <a:solidFill>
                    <a:srgbClr val="000000"/>
                  </a:solidFill>
                  <a:cs typeface="+mn-cs"/>
                </a:rPr>
                <a:t>gl.supraren</a:t>
              </a:r>
              <a:r>
                <a:rPr lang="hu-HU" altLang="hu-HU" sz="1100" b="1" smtClean="0">
                  <a:solidFill>
                    <a:srgbClr val="000000"/>
                  </a:solidFill>
                  <a:cs typeface="+mn-cs"/>
                </a:rPr>
                <a:t>.</a:t>
              </a:r>
              <a:endParaRPr lang="en-US" altLang="hu-HU" sz="11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7" name="Szövegdoboz 13"/>
            <p:cNvSpPr txBox="1">
              <a:spLocks noChangeArrowheads="1"/>
            </p:cNvSpPr>
            <p:nvPr/>
          </p:nvSpPr>
          <p:spPr bwMode="auto">
            <a:xfrm>
              <a:off x="2880" y="2432"/>
              <a:ext cx="649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100" b="1" smtClean="0">
                  <a:solidFill>
                    <a:srgbClr val="000000"/>
                  </a:solidFill>
                  <a:cs typeface="+mn-cs"/>
                </a:rPr>
                <a:t>bursa omentalis</a:t>
              </a:r>
              <a:endParaRPr lang="en-US" altLang="hu-HU" sz="11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8" name="Szövegdoboz 14"/>
            <p:cNvSpPr txBox="1">
              <a:spLocks noChangeArrowheads="1"/>
            </p:cNvSpPr>
            <p:nvPr/>
          </p:nvSpPr>
          <p:spPr bwMode="auto">
            <a:xfrm>
              <a:off x="839" y="1553"/>
              <a:ext cx="865" cy="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100" b="1" smtClean="0">
                  <a:solidFill>
                    <a:srgbClr val="000000"/>
                  </a:solidFill>
                  <a:cs typeface="+mn-cs"/>
                </a:rPr>
                <a:t>mesogastrium dorsale</a:t>
              </a:r>
              <a:endParaRPr lang="en-US" altLang="hu-HU" sz="1100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5249" name="Line 24"/>
            <p:cNvSpPr>
              <a:spLocks noChangeShapeType="1"/>
            </p:cNvSpPr>
            <p:nvPr/>
          </p:nvSpPr>
          <p:spPr bwMode="auto">
            <a:xfrm flipH="1" flipV="1">
              <a:off x="2064" y="2750"/>
              <a:ext cx="816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0" name="Line 26"/>
            <p:cNvSpPr>
              <a:spLocks noChangeShapeType="1"/>
            </p:cNvSpPr>
            <p:nvPr/>
          </p:nvSpPr>
          <p:spPr bwMode="auto">
            <a:xfrm flipV="1">
              <a:off x="2925" y="1525"/>
              <a:ext cx="862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1" name="Line 27"/>
            <p:cNvSpPr>
              <a:spLocks noChangeShapeType="1"/>
            </p:cNvSpPr>
            <p:nvPr/>
          </p:nvSpPr>
          <p:spPr bwMode="auto">
            <a:xfrm flipH="1">
              <a:off x="2517" y="1797"/>
              <a:ext cx="408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2" name="Line 28"/>
            <p:cNvSpPr>
              <a:spLocks noChangeShapeType="1"/>
            </p:cNvSpPr>
            <p:nvPr/>
          </p:nvSpPr>
          <p:spPr bwMode="auto">
            <a:xfrm flipH="1" flipV="1">
              <a:off x="2109" y="2478"/>
              <a:ext cx="816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3" name="Line 29"/>
            <p:cNvSpPr>
              <a:spLocks noChangeShapeType="1"/>
            </p:cNvSpPr>
            <p:nvPr/>
          </p:nvSpPr>
          <p:spPr bwMode="auto">
            <a:xfrm flipV="1">
              <a:off x="2336" y="1190"/>
              <a:ext cx="907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4" name="Line 30"/>
            <p:cNvSpPr>
              <a:spLocks noChangeShapeType="1"/>
            </p:cNvSpPr>
            <p:nvPr/>
          </p:nvSpPr>
          <p:spPr bwMode="auto">
            <a:xfrm flipH="1">
              <a:off x="2290" y="1644"/>
              <a:ext cx="46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5" name="Line 31"/>
            <p:cNvSpPr>
              <a:spLocks noChangeShapeType="1"/>
            </p:cNvSpPr>
            <p:nvPr/>
          </p:nvSpPr>
          <p:spPr bwMode="auto">
            <a:xfrm flipH="1" flipV="1">
              <a:off x="2336" y="2659"/>
              <a:ext cx="725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6" name="Line 32"/>
            <p:cNvSpPr>
              <a:spLocks noChangeShapeType="1"/>
            </p:cNvSpPr>
            <p:nvPr/>
          </p:nvSpPr>
          <p:spPr bwMode="auto">
            <a:xfrm>
              <a:off x="1519" y="1689"/>
              <a:ext cx="635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5257" name="Line 33"/>
            <p:cNvSpPr>
              <a:spLocks noChangeShapeType="1"/>
            </p:cNvSpPr>
            <p:nvPr/>
          </p:nvSpPr>
          <p:spPr bwMode="auto">
            <a:xfrm>
              <a:off x="1474" y="2052"/>
              <a:ext cx="272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hu-HU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95240" name="Szövegdoboz 17"/>
          <p:cNvSpPr txBox="1">
            <a:spLocks noChangeArrowheads="1"/>
          </p:cNvSpPr>
          <p:nvPr/>
        </p:nvSpPr>
        <p:spPr bwMode="auto">
          <a:xfrm>
            <a:off x="395288" y="836613"/>
            <a:ext cx="4476750" cy="42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100" b="1" smtClean="0">
                <a:solidFill>
                  <a:srgbClr val="000000"/>
                </a:solidFill>
                <a:cs typeface="+mn-cs"/>
              </a:rPr>
              <a:t>Pancreas telepe kezdetben a mesoduodenum dorsale-ba nő bele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100" b="1" smtClean="0">
                <a:solidFill>
                  <a:srgbClr val="000000"/>
                </a:solidFill>
                <a:cs typeface="+mn-cs"/>
              </a:rPr>
              <a:t>Craniálisan a mesogastrium dorsale-ba</a:t>
            </a:r>
            <a:endParaRPr lang="en-US" altLang="hu-HU" sz="1100" b="1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title"/>
          </p:nvPr>
        </p:nvSpPr>
        <p:spPr>
          <a:xfrm>
            <a:off x="1619250" y="315913"/>
            <a:ext cx="5834063" cy="706437"/>
          </a:xfrm>
          <a:solidFill>
            <a:srgbClr val="A5F9A7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A5F9A7"/>
            </a:extrusionClr>
            <a:contourClr>
              <a:srgbClr val="A5F9A7"/>
            </a:contourClr>
          </a:sp3d>
        </p:spPr>
        <p:txBody>
          <a:bodyPr>
            <a:flatTx/>
          </a:bodyPr>
          <a:lstStyle/>
          <a:p>
            <a:pPr eaLnBrk="1" hangingPunct="1"/>
            <a:r>
              <a:rPr lang="hu-HU" altLang="hu-HU" sz="3200" b="1" smtClean="0">
                <a:latin typeface="Times New Roman" panose="02020603050405020304" pitchFamily="18" charset="0"/>
              </a:rPr>
              <a:t>Bursa omentalis fejlődése</a:t>
            </a:r>
            <a:endParaRPr lang="en-US" altLang="hu-HU" sz="3200" b="1" smtClean="0">
              <a:latin typeface="Times New Roman" panose="02020603050405020304" pitchFamily="18" charset="0"/>
            </a:endParaRPr>
          </a:p>
        </p:txBody>
      </p:sp>
      <p:pic>
        <p:nvPicPr>
          <p:cNvPr id="96259" name="Picture 5" descr="bursade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25538"/>
            <a:ext cx="7704137" cy="557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827088" y="6021388"/>
            <a:ext cx="7258050" cy="6778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1" smtClean="0">
                <a:solidFill>
                  <a:srgbClr val="000000"/>
                </a:solidFill>
                <a:cs typeface="+mn-cs"/>
              </a:rPr>
              <a:t>- az „elforduló” gyomorral a dorsális mesenterium tapadása balra kerül, miközben meghosszabbodik </a:t>
            </a:r>
            <a:r>
              <a:rPr lang="hu-HU" altLang="hu-HU" sz="2400" b="1" smtClean="0">
                <a:solidFill>
                  <a:srgbClr val="FF3300"/>
                </a:solidFill>
                <a:cs typeface="Arial" panose="020B0604020202020204" pitchFamily="34" charset="0"/>
              </a:rPr>
              <a:t>→ </a:t>
            </a:r>
            <a:r>
              <a:rPr lang="hu-HU" altLang="hu-HU" sz="1400" b="1" smtClean="0">
                <a:solidFill>
                  <a:srgbClr val="000000"/>
                </a:solidFill>
                <a:cs typeface="Arial" panose="020B0604020202020204" pitchFamily="34" charset="0"/>
              </a:rPr>
              <a:t>bursa omentalis</a:t>
            </a:r>
            <a:endParaRPr lang="hu-HU" altLang="hu-HU" sz="2400" b="1" smtClean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96261" name="AutoShape 5"/>
          <p:cNvSpPr>
            <a:spLocks noChangeArrowheads="1"/>
          </p:cNvSpPr>
          <p:nvPr/>
        </p:nvSpPr>
        <p:spPr bwMode="auto">
          <a:xfrm rot="1979836">
            <a:off x="1546225" y="1628775"/>
            <a:ext cx="504825" cy="3603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1186"/>
                  <a:pt x="5441" y="11571"/>
                  <a:pt x="5523" y="11948"/>
                </a:cubicBezTo>
                <a:lnTo>
                  <a:pt x="247" y="13096"/>
                </a:lnTo>
                <a:cubicBezTo>
                  <a:pt x="82" y="12342"/>
                  <a:pt x="0" y="11572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hu-HU" smtClean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96262" name="Oval 6"/>
          <p:cNvSpPr>
            <a:spLocks noChangeArrowheads="1"/>
          </p:cNvSpPr>
          <p:nvPr/>
        </p:nvSpPr>
        <p:spPr bwMode="auto">
          <a:xfrm>
            <a:off x="4140200" y="2852738"/>
            <a:ext cx="73025" cy="7143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6263" name="Oval 7"/>
          <p:cNvSpPr>
            <a:spLocks noChangeArrowheads="1"/>
          </p:cNvSpPr>
          <p:nvPr/>
        </p:nvSpPr>
        <p:spPr bwMode="auto">
          <a:xfrm>
            <a:off x="4427538" y="3429000"/>
            <a:ext cx="73025" cy="7143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2843213" y="1341438"/>
            <a:ext cx="184150" cy="3667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hu-HU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708400" y="2565400"/>
            <a:ext cx="803275" cy="2746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smtClean="0">
                <a:solidFill>
                  <a:srgbClr val="000000"/>
                </a:solidFill>
                <a:cs typeface="+mn-cs"/>
              </a:rPr>
              <a:t>n. vagus</a:t>
            </a:r>
            <a:endParaRPr lang="de-DE" altLang="hu-HU" sz="1200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940152" y="167045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cavitatio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207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5348287" cy="811213"/>
          </a:xfrm>
          <a:solidFill>
            <a:srgbClr val="99FFCC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</p:spPr>
        <p:txBody>
          <a:bodyPr>
            <a:flatTx/>
          </a:bodyPr>
          <a:lstStyle/>
          <a:p>
            <a:r>
              <a:rPr lang="hu-HU" altLang="hu-HU" sz="3600" b="1" smtClean="0"/>
              <a:t>Bursa omentalis</a:t>
            </a:r>
            <a:endParaRPr lang="de-DE" altLang="hu-HU" sz="3600" b="1" smtClean="0"/>
          </a:p>
        </p:txBody>
      </p:sp>
      <p:pic>
        <p:nvPicPr>
          <p:cNvPr id="97283" name="Picture 6" descr="qoOLXC2am3NDsTmtKIQR9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3671887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7284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4324350" y="1198563"/>
          <a:ext cx="4568825" cy="547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r:id="rId4" imgW="4304762" imgH="5155556" progId="">
                  <p:embed/>
                </p:oleObj>
              </mc:Choice>
              <mc:Fallback>
                <p:oleObj r:id="rId4" imgW="4304762" imgH="51555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1198563"/>
                        <a:ext cx="4568825" cy="547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5" name="Objektum 1"/>
          <p:cNvGraphicFramePr>
            <a:graphicFrameLocks noChangeAspect="1"/>
          </p:cNvGraphicFramePr>
          <p:nvPr/>
        </p:nvGraphicFramePr>
        <p:xfrm>
          <a:off x="7470775" y="765175"/>
          <a:ext cx="1598613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Image" r:id="rId6" imgW="4495238" imgH="4495238" progId="Photoshop.Image.18">
                  <p:embed/>
                </p:oleObj>
              </mc:Choice>
              <mc:Fallback>
                <p:oleObj name="Image" r:id="rId6" imgW="4495238" imgH="4495238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75" y="765175"/>
                        <a:ext cx="1598613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Egyenes összekötő nyíllal 4"/>
          <p:cNvCxnSpPr/>
          <p:nvPr/>
        </p:nvCxnSpPr>
        <p:spPr>
          <a:xfrm>
            <a:off x="7524750" y="1198563"/>
            <a:ext cx="647700" cy="6985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6156325" y="1198563"/>
            <a:ext cx="1368425" cy="165417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8027988" y="1844675"/>
            <a:ext cx="144462" cy="324008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1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"/>
          <p:cNvSpPr>
            <a:spLocks noGrp="1" noChangeArrowheads="1"/>
          </p:cNvSpPr>
          <p:nvPr>
            <p:ph type="title"/>
          </p:nvPr>
        </p:nvSpPr>
        <p:spPr>
          <a:solidFill>
            <a:srgbClr val="99FFCC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</p:spPr>
        <p:txBody>
          <a:bodyPr>
            <a:flatTx/>
          </a:bodyPr>
          <a:lstStyle/>
          <a:p>
            <a:r>
              <a:rPr lang="hu-HU" altLang="hu-HU" sz="3200" b="1" smtClean="0"/>
              <a:t>Bursa omentalis sebészi megközelítése</a:t>
            </a:r>
            <a:endParaRPr lang="de-DE" altLang="hu-HU" sz="3200" b="1" smtClean="0"/>
          </a:p>
        </p:txBody>
      </p:sp>
      <p:pic>
        <p:nvPicPr>
          <p:cNvPr id="98307" name="Picture 5" descr="2009-5-812-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22475"/>
            <a:ext cx="4038600" cy="3681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6236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523447" y="367507"/>
            <a:ext cx="5341810" cy="668337"/>
          </a:xfrm>
          <a:solidFill>
            <a:srgbClr val="B0F5AB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0F5AB"/>
            </a:extrusionClr>
          </a:sp3d>
        </p:spPr>
        <p:txBody>
          <a:bodyPr>
            <a:flatTx/>
          </a:bodyPr>
          <a:lstStyle/>
          <a:p>
            <a:pPr marL="1016000" indent="-1016000"/>
            <a:r>
              <a:rPr lang="hu-HU" altLang="hu-HU" sz="2800" b="1" dirty="0">
                <a:latin typeface="Times New Roman" panose="02020603050405020304" pitchFamily="18" charset="0"/>
              </a:rPr>
              <a:t>A középbél </a:t>
            </a:r>
            <a:r>
              <a:rPr lang="hu-HU" altLang="hu-HU" sz="2800" b="1" dirty="0" smtClean="0">
                <a:latin typeface="Times New Roman" panose="02020603050405020304" pitchFamily="18" charset="0"/>
              </a:rPr>
              <a:t>„rotációja”</a:t>
            </a:r>
            <a:endParaRPr lang="en-US" sz="2800" b="1" dirty="0" smtClean="0">
              <a:latin typeface="Times New Roman" pitchFamily="18" charset="0"/>
            </a:endParaRP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1187450" y="1773238"/>
          <a:ext cx="6181725" cy="405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3" imgW="7225397" imgH="4736508" progId="">
                  <p:embed/>
                </p:oleObj>
              </mc:Choice>
              <mc:Fallback>
                <p:oleObj r:id="rId3" imgW="7225397" imgH="47365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773238"/>
                        <a:ext cx="6181725" cy="405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228404" y="1338263"/>
            <a:ext cx="5521063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marL="228600" indent="-228600">
              <a:lnSpc>
                <a:spcPct val="90000"/>
              </a:lnSpc>
              <a:buFont typeface="Arial" charset="0"/>
              <a:buAutoNum type="arabicPeriod"/>
            </a:pPr>
            <a:r>
              <a:rPr lang="hu-HU" sz="1200" b="1" dirty="0" err="1" smtClean="0">
                <a:solidFill>
                  <a:prstClr val="black"/>
                </a:solidFill>
              </a:rPr>
              <a:t>cranial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>
                <a:solidFill>
                  <a:prstClr val="black"/>
                </a:solidFill>
              </a:rPr>
              <a:t>limb</a:t>
            </a:r>
            <a:r>
              <a:rPr lang="hu-HU" sz="1200" b="1" dirty="0">
                <a:solidFill>
                  <a:prstClr val="black"/>
                </a:solidFill>
              </a:rPr>
              <a:t> </a:t>
            </a:r>
            <a:r>
              <a:rPr lang="hu-HU" sz="1200" b="1" dirty="0" smtClean="0">
                <a:solidFill>
                  <a:prstClr val="black"/>
                </a:solidFill>
              </a:rPr>
              <a:t>and : 90</a:t>
            </a:r>
            <a:r>
              <a:rPr lang="en-US" sz="1200" b="1" dirty="0">
                <a:solidFill>
                  <a:prstClr val="black"/>
                </a:solidFill>
              </a:rPr>
              <a:t>º</a:t>
            </a:r>
            <a:r>
              <a:rPr lang="hu-HU" sz="1200" b="1" dirty="0">
                <a:solidFill>
                  <a:prstClr val="black"/>
                </a:solidFill>
              </a:rPr>
              <a:t> „ </a:t>
            </a:r>
            <a:r>
              <a:rPr lang="hu-HU" sz="1200" b="1" dirty="0" err="1">
                <a:solidFill>
                  <a:prstClr val="black"/>
                </a:solidFill>
              </a:rPr>
              <a:t>rotates</a:t>
            </a:r>
            <a:r>
              <a:rPr lang="hu-HU" sz="1200" b="1" dirty="0">
                <a:solidFill>
                  <a:prstClr val="black"/>
                </a:solidFill>
              </a:rPr>
              <a:t> ” </a:t>
            </a:r>
            <a:r>
              <a:rPr lang="hu-HU" sz="1200" b="1" dirty="0" err="1">
                <a:solidFill>
                  <a:prstClr val="black"/>
                </a:solidFill>
              </a:rPr>
              <a:t>to</a:t>
            </a:r>
            <a:r>
              <a:rPr lang="hu-HU" sz="1200" b="1" dirty="0">
                <a:solidFill>
                  <a:prstClr val="black"/>
                </a:solidFill>
              </a:rPr>
              <a:t> </a:t>
            </a:r>
            <a:r>
              <a:rPr lang="hu-HU" sz="1200" b="1" dirty="0" err="1">
                <a:solidFill>
                  <a:prstClr val="black"/>
                </a:solidFill>
              </a:rPr>
              <a:t>the</a:t>
            </a:r>
            <a:r>
              <a:rPr lang="hu-HU" sz="1200" b="1" dirty="0">
                <a:solidFill>
                  <a:prstClr val="black"/>
                </a:solidFill>
              </a:rPr>
              <a:t> </a:t>
            </a:r>
            <a:r>
              <a:rPr lang="hu-HU" sz="1200" b="1" dirty="0" smtClean="0">
                <a:solidFill>
                  <a:prstClr val="black"/>
                </a:solidFill>
              </a:rPr>
              <a:t>right (</a:t>
            </a:r>
            <a:r>
              <a:rPr lang="hu-HU" sz="1200" b="1" dirty="0" err="1" smtClean="0">
                <a:solidFill>
                  <a:prstClr val="black"/>
                </a:solidFill>
              </a:rPr>
              <a:t>caudal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limb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to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left</a:t>
            </a:r>
            <a:r>
              <a:rPr lang="hu-HU" sz="12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u-HU" sz="1200" b="1" dirty="0">
                <a:solidFill>
                  <a:prstClr val="black"/>
                </a:solidFill>
              </a:rPr>
              <a:t>	</a:t>
            </a:r>
            <a:r>
              <a:rPr lang="hu-HU" sz="1200" b="1" dirty="0" smtClean="0">
                <a:solidFill>
                  <a:prstClr val="black"/>
                </a:solidFill>
              </a:rPr>
              <a:t>- </a:t>
            </a:r>
            <a:r>
              <a:rPr lang="hu-HU" sz="1200" b="1" dirty="0" err="1" smtClean="0">
                <a:solidFill>
                  <a:prstClr val="black"/>
                </a:solidFill>
              </a:rPr>
              <a:t>during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rotation</a:t>
            </a:r>
            <a:r>
              <a:rPr lang="hu-HU" sz="1200" b="1" dirty="0" smtClean="0">
                <a:solidFill>
                  <a:prstClr val="black"/>
                </a:solidFill>
              </a:rPr>
              <a:t>,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cranial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limb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elongates</a:t>
            </a:r>
            <a:r>
              <a:rPr lang="hu-HU" sz="1200" b="1" dirty="0" smtClean="0">
                <a:solidFill>
                  <a:prstClr val="black"/>
                </a:solidFill>
              </a:rPr>
              <a:t> and </a:t>
            </a:r>
            <a:r>
              <a:rPr lang="hu-HU" sz="1200" b="1" dirty="0" err="1" smtClean="0">
                <a:solidFill>
                  <a:prstClr val="black"/>
                </a:solidFill>
              </a:rPr>
              <a:t>forms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loops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827088" y="5084763"/>
            <a:ext cx="2978150" cy="2667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200" b="1">
                <a:solidFill>
                  <a:srgbClr val="800080"/>
                </a:solidFill>
              </a:rPr>
              <a:t>6. week – midgut loop in sagittal plane</a:t>
            </a:r>
            <a:endParaRPr lang="de-DE" sz="1200" b="1">
              <a:solidFill>
                <a:srgbClr val="800080"/>
              </a:solidFill>
            </a:endParaRP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4162425" y="5445125"/>
            <a:ext cx="3912225" cy="313932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600" b="1" dirty="0">
                <a:solidFill>
                  <a:srgbClr val="800080"/>
                </a:solidFill>
                <a:latin typeface="Calibri" pitchFamily="34" charset="0"/>
              </a:rPr>
              <a:t>9. </a:t>
            </a:r>
            <a:r>
              <a:rPr lang="hu-HU" sz="1600" b="1" dirty="0" err="1">
                <a:solidFill>
                  <a:srgbClr val="800080"/>
                </a:solidFill>
                <a:latin typeface="Calibri" pitchFamily="34" charset="0"/>
              </a:rPr>
              <a:t>week</a:t>
            </a:r>
            <a:r>
              <a:rPr lang="hu-HU" sz="1600" b="1" dirty="0">
                <a:solidFill>
                  <a:srgbClr val="800080"/>
                </a:solidFill>
                <a:latin typeface="Calibri" pitchFamily="34" charset="0"/>
              </a:rPr>
              <a:t> – </a:t>
            </a:r>
            <a:r>
              <a:rPr lang="hu-HU" sz="1600" b="1" dirty="0" err="1">
                <a:solidFill>
                  <a:srgbClr val="800080"/>
                </a:solidFill>
                <a:latin typeface="Calibri" pitchFamily="34" charset="0"/>
              </a:rPr>
              <a:t>midgut</a:t>
            </a:r>
            <a:r>
              <a:rPr lang="hu-HU" sz="1600" b="1" dirty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hu-HU" sz="1600" b="1" dirty="0" err="1" smtClean="0">
                <a:solidFill>
                  <a:srgbClr val="800080"/>
                </a:solidFill>
                <a:latin typeface="Calibri" pitchFamily="34" charset="0"/>
              </a:rPr>
              <a:t>loop</a:t>
            </a:r>
            <a:r>
              <a:rPr lang="hu-HU" sz="1600" b="1" dirty="0" smtClean="0">
                <a:solidFill>
                  <a:srgbClr val="800080"/>
                </a:solidFill>
                <a:latin typeface="Calibri" pitchFamily="34" charset="0"/>
              </a:rPr>
              <a:t>: </a:t>
            </a:r>
            <a:r>
              <a:rPr lang="hu-HU" sz="1600" b="1" dirty="0" err="1">
                <a:solidFill>
                  <a:srgbClr val="800080"/>
                </a:solidFill>
                <a:latin typeface="Calibri" pitchFamily="34" charset="0"/>
              </a:rPr>
              <a:t>in</a:t>
            </a:r>
            <a:r>
              <a:rPr lang="hu-HU" sz="1600" b="1" dirty="0">
                <a:solidFill>
                  <a:srgbClr val="800080"/>
                </a:solidFill>
                <a:latin typeface="Calibri" pitchFamily="34" charset="0"/>
              </a:rPr>
              <a:t> a </a:t>
            </a:r>
            <a:r>
              <a:rPr lang="hu-HU" sz="1600" b="1" dirty="0" err="1">
                <a:solidFill>
                  <a:srgbClr val="800080"/>
                </a:solidFill>
                <a:latin typeface="Calibri" pitchFamily="34" charset="0"/>
              </a:rPr>
              <a:t>horizontal</a:t>
            </a:r>
            <a:r>
              <a:rPr lang="hu-HU" sz="1600" b="1" dirty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hu-HU" sz="1600" b="1" dirty="0" err="1">
                <a:solidFill>
                  <a:srgbClr val="800080"/>
                </a:solidFill>
                <a:latin typeface="Calibri" pitchFamily="34" charset="0"/>
              </a:rPr>
              <a:t>plane</a:t>
            </a:r>
            <a:endParaRPr lang="de-DE" sz="1600" b="1" dirty="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4140200" y="2349500"/>
            <a:ext cx="4108304" cy="5355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2.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caudal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limb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: </a:t>
            </a:r>
            <a:r>
              <a:rPr lang="hu-HU" sz="1600" b="1" dirty="0">
                <a:solidFill>
                  <a:prstClr val="black"/>
                </a:solidFill>
                <a:latin typeface="Calibri" pitchFamily="34" charset="0"/>
              </a:rPr>
              <a:t>180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hu-HU" sz="1600" b="1" dirty="0">
                <a:solidFill>
                  <a:prstClr val="black"/>
                </a:solidFill>
                <a:latin typeface="Calibri" pitchFamily="34" charset="0"/>
              </a:rPr>
              <a:t> „</a:t>
            </a:r>
            <a:r>
              <a:rPr lang="hu-HU" sz="1600" b="1" dirty="0" err="1">
                <a:solidFill>
                  <a:prstClr val="black"/>
                </a:solidFill>
                <a:latin typeface="Calibri" pitchFamily="34" charset="0"/>
              </a:rPr>
              <a:t>rotation</a:t>
            </a:r>
            <a:r>
              <a:rPr lang="hu-HU" sz="1600" b="1" dirty="0">
                <a:solidFill>
                  <a:prstClr val="black"/>
                </a:solidFill>
                <a:latin typeface="Calibri" pitchFamily="34" charset="0"/>
              </a:rPr>
              <a:t>” </a:t>
            </a:r>
            <a:r>
              <a:rPr lang="hu-HU" sz="1600" b="1" dirty="0" err="1">
                <a:solidFill>
                  <a:prstClr val="black"/>
                </a:solidFill>
                <a:latin typeface="Calibri" pitchFamily="34" charset="0"/>
              </a:rPr>
              <a:t>to</a:t>
            </a:r>
            <a:r>
              <a:rPr lang="hu-HU" sz="16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600" b="1" dirty="0" err="1">
                <a:solidFill>
                  <a:prstClr val="black"/>
                </a:solidFill>
                <a:latin typeface="Calibri" pitchFamily="34" charset="0"/>
              </a:rPr>
              <a:t>the</a:t>
            </a:r>
            <a:r>
              <a:rPr lang="hu-HU" sz="16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right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600" b="1" dirty="0">
                <a:solidFill>
                  <a:prstClr val="black"/>
                </a:solidFill>
                <a:latin typeface="Calibri" pitchFamily="34" charset="0"/>
              </a:rPr>
              <a:t>	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-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shows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little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change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: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cecal</a:t>
            </a:r>
            <a:r>
              <a:rPr lang="hu-HU" sz="16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u-HU" sz="1600" b="1" dirty="0" err="1" smtClean="0">
                <a:solidFill>
                  <a:prstClr val="black"/>
                </a:solidFill>
                <a:latin typeface="Calibri" pitchFamily="34" charset="0"/>
              </a:rPr>
              <a:t>swelling</a:t>
            </a:r>
            <a:endParaRPr lang="de-DE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158750" y="6116638"/>
            <a:ext cx="789940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hu-HU" sz="1400" b="1">
                <a:solidFill>
                  <a:srgbClr val="FF0000"/>
                </a:solidFill>
                <a:latin typeface="Calibri" pitchFamily="34" charset="0"/>
              </a:rPr>
              <a:t>„rotation” – </a:t>
            </a:r>
            <a:r>
              <a:rPr lang="hu-HU" sz="1400" b="1" u="sng">
                <a:solidFill>
                  <a:srgbClr val="FF0000"/>
                </a:solidFill>
                <a:latin typeface="Calibri" pitchFamily="34" charset="0"/>
              </a:rPr>
              <a:t>not rotatory movement</a:t>
            </a:r>
            <a:r>
              <a:rPr lang="hu-HU" sz="1400" b="1">
                <a:solidFill>
                  <a:srgbClr val="FF0000"/>
                </a:solidFill>
                <a:latin typeface="Calibri" pitchFamily="34" charset="0"/>
              </a:rPr>
              <a:t>!!! – the small intestine becomes much longer than the body length, 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hu-HU" sz="1400" b="1">
                <a:solidFill>
                  <a:srgbClr val="FF0000"/>
                </a:solidFill>
                <a:latin typeface="Calibri" pitchFamily="34" charset="0"/>
              </a:rPr>
              <a:t>passive realignment</a:t>
            </a:r>
            <a:endParaRPr lang="de-DE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3561" name="Rectangle 11"/>
          <p:cNvSpPr>
            <a:spLocks noChangeArrowheads="1"/>
          </p:cNvSpPr>
          <p:nvPr/>
        </p:nvSpPr>
        <p:spPr bwMode="auto">
          <a:xfrm>
            <a:off x="468313" y="2997200"/>
            <a:ext cx="9271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200" b="1">
                <a:solidFill>
                  <a:prstClr val="black"/>
                </a:solidFill>
                <a:latin typeface="Calibri" pitchFamily="34" charset="0"/>
              </a:rPr>
              <a:t>cranial limb</a:t>
            </a:r>
            <a:endParaRPr lang="de-DE" sz="12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562" name="Rectangle 12"/>
          <p:cNvSpPr>
            <a:spLocks noChangeArrowheads="1"/>
          </p:cNvSpPr>
          <p:nvPr/>
        </p:nvSpPr>
        <p:spPr bwMode="auto">
          <a:xfrm>
            <a:off x="395288" y="4222750"/>
            <a:ext cx="917575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200" b="1">
                <a:solidFill>
                  <a:prstClr val="black"/>
                </a:solidFill>
                <a:latin typeface="Calibri" pitchFamily="34" charset="0"/>
              </a:rPr>
              <a:t>caudal limb</a:t>
            </a:r>
            <a:endParaRPr lang="de-DE" sz="12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563" name="Rectangle 13"/>
          <p:cNvSpPr>
            <a:spLocks noChangeArrowheads="1"/>
          </p:cNvSpPr>
          <p:nvPr/>
        </p:nvSpPr>
        <p:spPr bwMode="auto">
          <a:xfrm>
            <a:off x="1476375" y="4652963"/>
            <a:ext cx="133826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200" b="1">
                <a:solidFill>
                  <a:prstClr val="black"/>
                </a:solidFill>
                <a:latin typeface="Calibri" pitchFamily="34" charset="0"/>
              </a:rPr>
              <a:t>cecal diverticulum</a:t>
            </a:r>
            <a:endParaRPr lang="de-DE" sz="12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Henger 2"/>
          <p:cNvSpPr/>
          <p:nvPr/>
        </p:nvSpPr>
        <p:spPr>
          <a:xfrm rot="5400000">
            <a:off x="1642386" y="3146383"/>
            <a:ext cx="666579" cy="1069086"/>
          </a:xfrm>
          <a:prstGeom prst="can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lumMod val="0"/>
                  <a:lumOff val="100000"/>
                  <a:alpha val="0"/>
                </a:srgbClr>
              </a:gs>
              <a:gs pos="50000">
                <a:srgbClr val="FFDDDD">
                  <a:alpha val="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>
              <a:solidFill>
                <a:prstClr val="white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1428" y="3384619"/>
            <a:ext cx="131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solidFill>
                  <a:srgbClr val="C00000"/>
                </a:solidFill>
              </a:rPr>
              <a:t>umbilical</a:t>
            </a:r>
            <a:r>
              <a:rPr lang="hu-HU" sz="1000" b="1" dirty="0" smtClean="0">
                <a:solidFill>
                  <a:srgbClr val="C00000"/>
                </a:solidFill>
              </a:rPr>
              <a:t> </a:t>
            </a:r>
            <a:r>
              <a:rPr lang="hu-HU" sz="1000" b="1" dirty="0" err="1" smtClean="0">
                <a:solidFill>
                  <a:srgbClr val="C00000"/>
                </a:solidFill>
              </a:rPr>
              <a:t>cord</a:t>
            </a:r>
            <a:endParaRPr lang="hu-HU" sz="1000" b="1" dirty="0" smtClean="0">
              <a:solidFill>
                <a:srgbClr val="C00000"/>
              </a:solidFill>
            </a:endParaRPr>
          </a:p>
          <a:p>
            <a:r>
              <a:rPr lang="hu-HU" sz="1000" b="1" dirty="0" err="1" smtClean="0">
                <a:solidFill>
                  <a:srgbClr val="C00000"/>
                </a:solidFill>
              </a:rPr>
              <a:t>physiologic</a:t>
            </a:r>
            <a:endParaRPr lang="hu-HU" sz="1000" b="1" dirty="0" smtClean="0">
              <a:solidFill>
                <a:srgbClr val="C00000"/>
              </a:solidFill>
            </a:endParaRPr>
          </a:p>
          <a:p>
            <a:r>
              <a:rPr lang="hu-HU" sz="1000" b="1" dirty="0" err="1" smtClean="0">
                <a:solidFill>
                  <a:srgbClr val="C00000"/>
                </a:solidFill>
              </a:rPr>
              <a:t>umbilical</a:t>
            </a:r>
            <a:endParaRPr lang="hu-HU" sz="1000" b="1" dirty="0" smtClean="0">
              <a:solidFill>
                <a:srgbClr val="C00000"/>
              </a:solidFill>
            </a:endParaRPr>
          </a:p>
          <a:p>
            <a:r>
              <a:rPr lang="hu-HU" sz="1000" b="1" dirty="0" err="1" smtClean="0">
                <a:solidFill>
                  <a:srgbClr val="C00000"/>
                </a:solidFill>
              </a:rPr>
              <a:t>herniation</a:t>
            </a:r>
            <a:endParaRPr lang="hu-HU" sz="1000" b="1" dirty="0">
              <a:solidFill>
                <a:srgbClr val="C00000"/>
              </a:solidFill>
            </a:endParaRPr>
          </a:p>
        </p:txBody>
      </p:sp>
      <p:pic>
        <p:nvPicPr>
          <p:cNvPr id="23572" name="Picture 20" descr=" 7 weeks 4 days Embryo intestines, physiologic herni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" y="24605"/>
            <a:ext cx="288607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-30506" y="28803"/>
            <a:ext cx="310896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800" dirty="0">
                <a:solidFill>
                  <a:prstClr val="black"/>
                </a:solidFill>
              </a:rPr>
              <a:t>http://www.ehd.org/images/prenatal_article/7wk-intestines.jpg</a:t>
            </a:r>
          </a:p>
        </p:txBody>
      </p:sp>
    </p:spTree>
    <p:extLst>
      <p:ext uri="{BB962C8B-B14F-4D97-AF65-F5344CB8AC3E}">
        <p14:creationId xmlns:p14="http://schemas.microsoft.com/office/powerpoint/2010/main" val="3492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6" descr="finkembriopajzs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00213"/>
            <a:ext cx="34544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tx1">
                <a:alpha val="50000"/>
              </a:schemeClr>
            </a:prstShdw>
          </a:effec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848600" cy="720725"/>
          </a:xfrm>
          <a:solidFill>
            <a:srgbClr val="3A792B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A792B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3200" b="1" smtClean="0">
                <a:solidFill>
                  <a:srgbClr val="FFFF15"/>
                </a:solidFill>
              </a:rPr>
              <a:t>Gastruláció – a mezoderma kialakulása</a:t>
            </a:r>
            <a:endParaRPr lang="hu-HU" sz="3200" smtClean="0">
              <a:solidFill>
                <a:srgbClr val="FFFF15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859338" y="5084763"/>
            <a:ext cx="403383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/>
        </p:spPr>
        <p:txBody>
          <a:bodyPr>
            <a:spAutoFit/>
            <a:flatTx/>
          </a:bodyPr>
          <a:lstStyle/>
          <a:p>
            <a:pPr eaLnBrk="0" hangingPunct="0">
              <a:lnSpc>
                <a:spcPts val="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1300" b="1" dirty="0" err="1">
                <a:solidFill>
                  <a:srgbClr val="254D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-a</a:t>
            </a:r>
            <a:r>
              <a:rPr lang="hu-HU" sz="1300" b="1" dirty="0">
                <a:solidFill>
                  <a:srgbClr val="254D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primitív csíkban mélybe vándorló sejtekből </a:t>
            </a:r>
          </a:p>
          <a:p>
            <a:pPr eaLnBrk="0" hangingPunct="0">
              <a:lnSpc>
                <a:spcPts val="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1300" b="1" dirty="0">
                <a:solidFill>
                  <a:srgbClr val="254D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fejlődik az </a:t>
            </a:r>
            <a:r>
              <a:rPr lang="hu-HU" sz="1300" b="1" dirty="0" err="1" smtClean="0">
                <a:solidFill>
                  <a:srgbClr val="254D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intraembrionális</a:t>
            </a:r>
            <a:r>
              <a:rPr lang="hu-HU" sz="1300" b="1" dirty="0" smtClean="0">
                <a:solidFill>
                  <a:srgbClr val="254D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hu-HU" sz="1300" b="1" dirty="0" err="1">
                <a:solidFill>
                  <a:srgbClr val="254D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mezoderma</a:t>
            </a:r>
            <a:endParaRPr lang="hu-HU" sz="1300" b="1" dirty="0">
              <a:solidFill>
                <a:srgbClr val="254D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971550" y="1700213"/>
            <a:ext cx="1520825" cy="457200"/>
          </a:xfrm>
          <a:prstGeom prst="rect">
            <a:avLst/>
          </a:prstGeom>
          <a:solidFill>
            <a:srgbClr val="F8F2A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200" b="1" dirty="0" err="1">
                <a:latin typeface="Times New Roman" pitchFamily="18" charset="0"/>
              </a:rPr>
              <a:t>Trilamináris</a:t>
            </a:r>
            <a:r>
              <a:rPr lang="hu-HU" sz="1200" b="1" dirty="0">
                <a:latin typeface="Times New Roman" pitchFamily="18" charset="0"/>
              </a:rPr>
              <a:t> embrió</a:t>
            </a:r>
          </a:p>
          <a:p>
            <a:pPr eaLnBrk="0" hangingPunct="0"/>
            <a:r>
              <a:rPr lang="hu-HU" sz="1200" b="1" dirty="0">
                <a:latin typeface="Times New Roman" pitchFamily="18" charset="0"/>
              </a:rPr>
              <a:t>        3. hét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56100" y="3213100"/>
            <a:ext cx="207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extraembrionális mezoderma - somatopleura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 flipV="1">
            <a:off x="3995738" y="2995613"/>
            <a:ext cx="431800" cy="288925"/>
          </a:xfrm>
          <a:prstGeom prst="line">
            <a:avLst/>
          </a:prstGeom>
          <a:noFill/>
          <a:ln w="38100">
            <a:solidFill>
              <a:srgbClr val="254D1B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695825" y="4316413"/>
            <a:ext cx="210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extraembrionális mezoderma - splanchnopleura</a:t>
            </a: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3851275" y="4149725"/>
            <a:ext cx="720725" cy="287338"/>
          </a:xfrm>
          <a:prstGeom prst="line">
            <a:avLst/>
          </a:prstGeom>
          <a:noFill/>
          <a:ln w="38100">
            <a:solidFill>
              <a:srgbClr val="254D1B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03213" y="4389438"/>
            <a:ext cx="1011237" cy="2746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primitív csík</a:t>
            </a: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V="1">
            <a:off x="1403350" y="4292600"/>
            <a:ext cx="7921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116013" y="5805488"/>
            <a:ext cx="869950" cy="2746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szikzacskó</a:t>
            </a: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1908175" y="5157788"/>
            <a:ext cx="431800" cy="503237"/>
          </a:xfrm>
          <a:prstGeom prst="line">
            <a:avLst/>
          </a:prstGeom>
          <a:noFill/>
          <a:ln w="38100">
            <a:solidFill>
              <a:srgbClr val="E19C1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519113" y="3021013"/>
            <a:ext cx="674687" cy="2746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amnion</a:t>
            </a: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1187450" y="3213100"/>
            <a:ext cx="576263" cy="3603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H="1" flipV="1">
            <a:off x="2700338" y="4221163"/>
            <a:ext cx="2016125" cy="1079500"/>
          </a:xfrm>
          <a:prstGeom prst="line">
            <a:avLst/>
          </a:prstGeom>
          <a:noFill/>
          <a:ln w="38100">
            <a:solidFill>
              <a:srgbClr val="2E602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17425" name="Rectangle 18"/>
          <p:cNvSpPr>
            <a:spLocks noChangeArrowheads="1"/>
          </p:cNvSpPr>
          <p:nvPr/>
        </p:nvSpPr>
        <p:spPr bwMode="auto">
          <a:xfrm>
            <a:off x="827088" y="6165850"/>
            <a:ext cx="2146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900"/>
              <a:t>Fink Katalin és Nemeskéri Ágnes rajza</a:t>
            </a:r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2411413" y="5805488"/>
            <a:ext cx="871537" cy="2746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r>
              <a:rPr lang="hu-HU" sz="1200" b="1">
                <a:latin typeface="Times New Roman" pitchFamily="18" charset="0"/>
              </a:rPr>
              <a:t>ectoderma</a:t>
            </a:r>
            <a:endParaRPr lang="hu-HU">
              <a:latin typeface="Times New Roman" pitchFamily="18" charset="0"/>
            </a:endParaRPr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2484438" y="4581525"/>
            <a:ext cx="71437" cy="12239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95736" y="116632"/>
            <a:ext cx="5576665" cy="864444"/>
          </a:xfrm>
          <a:solidFill>
            <a:srgbClr val="BFFBC0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FFBC0"/>
            </a:extrusionClr>
          </a:sp3d>
        </p:spPr>
        <p:txBody>
          <a:bodyPr>
            <a:flatTx/>
          </a:bodyPr>
          <a:lstStyle/>
          <a:p>
            <a:pPr algn="ctr"/>
            <a:r>
              <a:rPr lang="hu-HU" altLang="hu-HU" sz="2800" b="1" dirty="0">
                <a:latin typeface="Times New Roman" panose="02020603050405020304" pitchFamily="18" charset="0"/>
              </a:rPr>
              <a:t>A középbél </a:t>
            </a:r>
            <a:r>
              <a:rPr lang="hu-HU" altLang="hu-HU" sz="2800" b="1" dirty="0" smtClean="0">
                <a:latin typeface="Times New Roman" panose="02020603050405020304" pitchFamily="18" charset="0"/>
              </a:rPr>
              <a:t>„rotációja”</a:t>
            </a:r>
            <a:endParaRPr lang="en-US" sz="2800" b="1" dirty="0" smtClean="0">
              <a:latin typeface="Times New Roman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647"/>
            <a:ext cx="7772401" cy="43169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11480" y="5495544"/>
            <a:ext cx="86045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C00000"/>
                </a:solidFill>
              </a:rPr>
              <a:t>10th </a:t>
            </a:r>
            <a:r>
              <a:rPr lang="hu-HU" sz="1400" b="1" dirty="0" err="1" smtClean="0">
                <a:solidFill>
                  <a:srgbClr val="C00000"/>
                </a:solidFill>
              </a:rPr>
              <a:t>week</a:t>
            </a:r>
            <a:r>
              <a:rPr lang="hu-HU" sz="1200" b="1" dirty="0" smtClean="0">
                <a:solidFill>
                  <a:prstClr val="black"/>
                </a:solidFill>
              </a:rPr>
              <a:t>: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intestines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return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to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abdomen</a:t>
            </a:r>
            <a:r>
              <a:rPr lang="hu-HU" sz="1200" b="1" dirty="0" smtClean="0">
                <a:solidFill>
                  <a:prstClr val="black"/>
                </a:solidFill>
              </a:rPr>
              <a:t> (</a:t>
            </a:r>
            <a:r>
              <a:rPr lang="hu-HU" sz="1200" b="1" dirty="0" err="1" smtClean="0">
                <a:solidFill>
                  <a:prstClr val="black"/>
                </a:solidFill>
              </a:rPr>
              <a:t>enlargement</a:t>
            </a:r>
            <a:r>
              <a:rPr lang="hu-HU" sz="1200" b="1" dirty="0" smtClean="0">
                <a:solidFill>
                  <a:prstClr val="black"/>
                </a:solidFill>
              </a:rPr>
              <a:t> of </a:t>
            </a:r>
            <a:r>
              <a:rPr lang="hu-HU" sz="1200" b="1" dirty="0" err="1" smtClean="0">
                <a:solidFill>
                  <a:prstClr val="black"/>
                </a:solidFill>
              </a:rPr>
              <a:t>abdominal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cavity</a:t>
            </a:r>
            <a:r>
              <a:rPr lang="hu-HU" sz="1200" b="1" dirty="0" smtClean="0">
                <a:solidFill>
                  <a:prstClr val="black"/>
                </a:solidFill>
              </a:rPr>
              <a:t>??)</a:t>
            </a:r>
          </a:p>
          <a:p>
            <a:endParaRPr lang="hu-HU" sz="1200" b="1" dirty="0">
              <a:solidFill>
                <a:prstClr val="black"/>
              </a:solidFill>
            </a:endParaRPr>
          </a:p>
          <a:p>
            <a:r>
              <a:rPr lang="hu-HU" sz="1200" b="1" dirty="0" err="1" smtClean="0">
                <a:solidFill>
                  <a:prstClr val="black"/>
                </a:solidFill>
              </a:rPr>
              <a:t>-small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intestines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from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cranial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limb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return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first</a:t>
            </a:r>
            <a:r>
              <a:rPr lang="hu-HU" sz="1200" b="1" dirty="0" smtClean="0">
                <a:solidFill>
                  <a:prstClr val="black"/>
                </a:solidFill>
              </a:rPr>
              <a:t> – </a:t>
            </a:r>
            <a:r>
              <a:rPr lang="hu-HU" sz="1200" b="1" dirty="0" err="1" smtClean="0">
                <a:solidFill>
                  <a:prstClr val="black"/>
                </a:solidFill>
              </a:rPr>
              <a:t>posterior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to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SMA</a:t>
            </a:r>
          </a:p>
          <a:p>
            <a:endParaRPr lang="hu-HU" sz="1200" b="1" dirty="0" smtClean="0">
              <a:solidFill>
                <a:prstClr val="black"/>
              </a:solidFill>
            </a:endParaRPr>
          </a:p>
          <a:p>
            <a:r>
              <a:rPr lang="hu-HU" sz="1200" b="1" dirty="0" smtClean="0">
                <a:solidFill>
                  <a:prstClr val="black"/>
                </a:solidFill>
              </a:rPr>
              <a:t>- </a:t>
            </a:r>
            <a:r>
              <a:rPr lang="hu-HU" sz="1200" b="1" dirty="0" err="1" smtClean="0">
                <a:solidFill>
                  <a:prstClr val="black"/>
                </a:solidFill>
              </a:rPr>
              <a:t>as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the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large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intestine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returns</a:t>
            </a:r>
            <a:r>
              <a:rPr lang="hu-HU" sz="1200" b="1" dirty="0" smtClean="0">
                <a:solidFill>
                  <a:prstClr val="black"/>
                </a:solidFill>
              </a:rPr>
              <a:t>: </a:t>
            </a:r>
            <a:r>
              <a:rPr lang="hu-HU" sz="1200" b="1" dirty="0" err="1" smtClean="0">
                <a:solidFill>
                  <a:prstClr val="black"/>
                </a:solidFill>
              </a:rPr>
              <a:t>it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undergoes</a:t>
            </a:r>
            <a:r>
              <a:rPr lang="hu-HU" sz="1200" b="1" dirty="0" smtClean="0">
                <a:solidFill>
                  <a:prstClr val="black"/>
                </a:solidFill>
              </a:rPr>
              <a:t> a </a:t>
            </a:r>
            <a:r>
              <a:rPr lang="hu-HU" sz="1200" b="1" dirty="0" err="1" smtClean="0">
                <a:solidFill>
                  <a:prstClr val="black"/>
                </a:solidFill>
              </a:rPr>
              <a:t>further</a:t>
            </a:r>
            <a:r>
              <a:rPr lang="hu-HU" sz="1200" b="1" dirty="0" smtClean="0">
                <a:solidFill>
                  <a:prstClr val="black"/>
                </a:solidFill>
              </a:rPr>
              <a:t> 180° </a:t>
            </a:r>
            <a:r>
              <a:rPr lang="hu-HU" sz="1200" b="1" dirty="0" err="1" smtClean="0">
                <a:solidFill>
                  <a:prstClr val="black"/>
                </a:solidFill>
              </a:rPr>
              <a:t>counterclockwise</a:t>
            </a:r>
            <a:r>
              <a:rPr lang="hu-HU" sz="1200" b="1" dirty="0" smtClean="0">
                <a:solidFill>
                  <a:prstClr val="black"/>
                </a:solidFill>
              </a:rPr>
              <a:t> </a:t>
            </a:r>
            <a:r>
              <a:rPr lang="hu-HU" sz="1200" b="1" dirty="0" err="1" smtClean="0">
                <a:solidFill>
                  <a:prstClr val="black"/>
                </a:solidFill>
              </a:rPr>
              <a:t>rotation</a:t>
            </a:r>
            <a:endParaRPr lang="hu-HU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1196975"/>
          <a:ext cx="31845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r:id="rId3" imgW="3796825" imgH="5396825" progId="">
                  <p:embed/>
                </p:oleObj>
              </mc:Choice>
              <mc:Fallback>
                <p:oleObj r:id="rId3" imgW="3796825" imgH="53968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96975"/>
                        <a:ext cx="31845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1" name="Picture 9" descr="2009-5-812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557338"/>
            <a:ext cx="4038600" cy="3681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59632" y="260648"/>
            <a:ext cx="6180114" cy="523220"/>
          </a:xfrm>
          <a:prstGeom prst="rect">
            <a:avLst/>
          </a:prstGeom>
          <a:solidFill>
            <a:srgbClr val="00487E"/>
          </a:solidFill>
          <a:scene3d>
            <a:camera prst="orthographicFront"/>
            <a:lightRig rig="threePt" dir="t"/>
          </a:scene3d>
          <a:sp3d>
            <a:bevelT w="133350"/>
            <a:bevelB prst="angle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hu-HU" sz="2800" b="1" dirty="0">
                <a:solidFill>
                  <a:srgbClr val="FFFFFF"/>
                </a:solidFill>
                <a:latin typeface="Arial" panose="020B0604020202020204" pitchFamily="34" charset="0"/>
                <a:cs typeface="+mn-cs"/>
              </a:rPr>
              <a:t>A hátsó hasfal  és a peritoneum</a:t>
            </a:r>
          </a:p>
        </p:txBody>
      </p:sp>
    </p:spTree>
    <p:extLst>
      <p:ext uri="{BB962C8B-B14F-4D97-AF65-F5344CB8AC3E}">
        <p14:creationId xmlns:p14="http://schemas.microsoft.com/office/powerpoint/2010/main" val="28421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9532" y="44624"/>
            <a:ext cx="3384376" cy="1016911"/>
          </a:xfrm>
          <a:solidFill>
            <a:srgbClr val="92D050"/>
          </a:solidFill>
        </p:spPr>
        <p:txBody>
          <a:bodyPr/>
          <a:lstStyle/>
          <a:p>
            <a:r>
              <a:rPr lang="hu-HU" sz="3200" b="1" dirty="0" err="1" smtClean="0"/>
              <a:t>Mesenterium</a:t>
            </a:r>
            <a:r>
              <a:rPr lang="hu-HU" sz="3200" b="1" dirty="0" smtClean="0"/>
              <a:t> - Új szerv?</a:t>
            </a:r>
            <a:endParaRPr lang="en-US" sz="3200" b="1" dirty="0"/>
          </a:p>
        </p:txBody>
      </p:sp>
      <p:sp>
        <p:nvSpPr>
          <p:cNvPr id="3" name="Téglalap 2"/>
          <p:cNvSpPr/>
          <p:nvPr/>
        </p:nvSpPr>
        <p:spPr>
          <a:xfrm>
            <a:off x="112230" y="1107901"/>
            <a:ext cx="489654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suspension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 points of vascular connectivity;</a:t>
            </a:r>
          </a:p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elongation of regions of the intestine and</a:t>
            </a:r>
          </a:p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mesentery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endParaRPr lang="hu-H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resultant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counter-clockwise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both, </a:t>
            </a:r>
            <a:endParaRPr lang="hu-H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mesenteric flattening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against the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abdominal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wall, and </a:t>
            </a:r>
            <a:endParaRPr lang="hu-H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Toldt’s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fascia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peritoneal membrane to maintain attachment </a:t>
            </a:r>
            <a:endParaRPr lang="hu-H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24036"/>
            <a:ext cx="3765348" cy="54936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0" y="2636912"/>
            <a:ext cx="2897305" cy="295232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743908" y="-6871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The mesentery: structure, function, and role in disease</a:t>
            </a:r>
          </a:p>
          <a:p>
            <a:r>
              <a:rPr lang="en-US" sz="1000" dirty="0"/>
              <a:t>J Calvin </a:t>
            </a:r>
            <a:r>
              <a:rPr lang="en-US" sz="1000" dirty="0" err="1"/>
              <a:t>Coff</a:t>
            </a:r>
            <a:r>
              <a:rPr lang="en-US" sz="1000" dirty="0"/>
              <a:t> </a:t>
            </a:r>
            <a:r>
              <a:rPr lang="en-US" sz="1000" dirty="0" err="1"/>
              <a:t>ey</a:t>
            </a:r>
            <a:r>
              <a:rPr lang="en-US" sz="1000" dirty="0"/>
              <a:t>, D Peter </a:t>
            </a:r>
            <a:r>
              <a:rPr lang="en-US" sz="1000" dirty="0" smtClean="0"/>
              <a:t>O’Leary</a:t>
            </a:r>
            <a:r>
              <a:rPr lang="hu-HU" sz="1000" dirty="0" smtClean="0"/>
              <a:t>, 2016</a:t>
            </a:r>
          </a:p>
        </p:txBody>
      </p:sp>
      <p:sp>
        <p:nvSpPr>
          <p:cNvPr id="10" name="Téglalap 9"/>
          <p:cNvSpPr/>
          <p:nvPr/>
        </p:nvSpPr>
        <p:spPr>
          <a:xfrm>
            <a:off x="112230" y="5638494"/>
            <a:ext cx="669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/>
              <a:t>1. </a:t>
            </a:r>
            <a:r>
              <a:rPr lang="en-US" sz="1200" dirty="0" smtClean="0"/>
              <a:t>Mesenteric </a:t>
            </a:r>
            <a:r>
              <a:rPr lang="en-US" sz="1200" dirty="0"/>
              <a:t>mesothelial plasticity and transformation</a:t>
            </a:r>
          </a:p>
          <a:p>
            <a:r>
              <a:rPr lang="hu-HU" sz="1200" dirty="0" smtClean="0"/>
              <a:t>2. </a:t>
            </a:r>
            <a:r>
              <a:rPr lang="en-US" sz="1200" dirty="0" smtClean="0"/>
              <a:t>The multilevel</a:t>
            </a:r>
            <a:r>
              <a:rPr lang="hu-HU" sz="1200" dirty="0" smtClean="0"/>
              <a:t> </a:t>
            </a:r>
            <a:r>
              <a:rPr lang="en-US" sz="1200" dirty="0" smtClean="0"/>
              <a:t>contiguity </a:t>
            </a:r>
            <a:r>
              <a:rPr lang="en-US" sz="1200" dirty="0"/>
              <a:t>of mesentery and adjacent structures </a:t>
            </a:r>
            <a:endParaRPr lang="hu-HU" sz="1200" dirty="0" smtClean="0"/>
          </a:p>
          <a:p>
            <a:r>
              <a:rPr lang="hu-HU" sz="1200" dirty="0" smtClean="0"/>
              <a:t>3. </a:t>
            </a:r>
            <a:r>
              <a:rPr lang="en-US" sz="1200" dirty="0" smtClean="0"/>
              <a:t>Connective</a:t>
            </a:r>
            <a:r>
              <a:rPr lang="hu-HU" sz="1200" dirty="0" smtClean="0"/>
              <a:t> </a:t>
            </a:r>
            <a:r>
              <a:rPr lang="en-US" sz="1200" dirty="0" smtClean="0"/>
              <a:t>tissue contiguity</a:t>
            </a:r>
            <a:endParaRPr lang="hu-HU" sz="1200" dirty="0" smtClean="0"/>
          </a:p>
          <a:p>
            <a:r>
              <a:rPr lang="hu-HU" sz="1200" dirty="0" smtClean="0"/>
              <a:t>4. </a:t>
            </a:r>
            <a:r>
              <a:rPr lang="hu-HU" sz="1200" dirty="0" err="1" smtClean="0"/>
              <a:t>Stem</a:t>
            </a:r>
            <a:r>
              <a:rPr lang="hu-HU" sz="1200" dirty="0" smtClean="0"/>
              <a:t> </a:t>
            </a:r>
            <a:r>
              <a:rPr lang="hu-HU" sz="1200" dirty="0" err="1" smtClean="0"/>
              <a:t>cells</a:t>
            </a:r>
            <a:endParaRPr lang="hu-HU" sz="1200" dirty="0" smtClean="0"/>
          </a:p>
          <a:p>
            <a:r>
              <a:rPr lang="hu-HU" sz="1200" dirty="0" smtClean="0"/>
              <a:t>5. </a:t>
            </a:r>
            <a:r>
              <a:rPr lang="hu-HU" sz="1200" dirty="0" err="1" smtClean="0"/>
              <a:t>Mesenteric</a:t>
            </a:r>
            <a:r>
              <a:rPr lang="hu-HU" sz="1200" dirty="0" smtClean="0"/>
              <a:t> </a:t>
            </a:r>
            <a:r>
              <a:rPr lang="hu-HU" sz="1200" dirty="0" err="1" smtClean="0"/>
              <a:t>adiposity</a:t>
            </a:r>
            <a:endParaRPr lang="hu-HU" sz="1200" dirty="0" smtClean="0"/>
          </a:p>
          <a:p>
            <a:r>
              <a:rPr lang="hu-HU" sz="1200" dirty="0" smtClean="0"/>
              <a:t>6. </a:t>
            </a:r>
            <a:r>
              <a:rPr lang="hu-HU" sz="1200" dirty="0" err="1" smtClean="0"/>
              <a:t>C-reactive</a:t>
            </a:r>
            <a:r>
              <a:rPr lang="hu-HU" sz="1200" dirty="0" smtClean="0"/>
              <a:t> protein </a:t>
            </a:r>
            <a:r>
              <a:rPr lang="hu-HU" sz="1200" dirty="0" err="1" smtClean="0"/>
              <a:t>production</a:t>
            </a:r>
            <a:r>
              <a:rPr lang="hu-HU" sz="1200" dirty="0" smtClean="0"/>
              <a:t> - </a:t>
            </a:r>
            <a:r>
              <a:rPr lang="en-US" sz="1200" dirty="0" err="1"/>
              <a:t>glycaemic</a:t>
            </a:r>
            <a:r>
              <a:rPr lang="en-US" sz="1200" dirty="0"/>
              <a:t> and lipid </a:t>
            </a:r>
            <a:r>
              <a:rPr lang="en-US" sz="1200" dirty="0" smtClean="0"/>
              <a:t>metabolism</a:t>
            </a:r>
            <a:r>
              <a:rPr lang="hu-HU" sz="1200" dirty="0" smtClean="0"/>
              <a:t> </a:t>
            </a:r>
            <a:r>
              <a:rPr lang="hu-HU" sz="1200" dirty="0" err="1" smtClean="0"/>
              <a:t>regulation</a:t>
            </a:r>
            <a:endParaRPr lang="en-US" sz="1200" dirty="0"/>
          </a:p>
        </p:txBody>
      </p:sp>
      <p:pic>
        <p:nvPicPr>
          <p:cNvPr id="9" name="Picture 4" descr="https://web.duke.edu/web/anatomy/embryology/GI/gi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05" y="3645024"/>
            <a:ext cx="1965673" cy="170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1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ím 1"/>
          <p:cNvSpPr>
            <a:spLocks noGrp="1"/>
          </p:cNvSpPr>
          <p:nvPr>
            <p:ph type="title"/>
          </p:nvPr>
        </p:nvSpPr>
        <p:spPr>
          <a:xfrm>
            <a:off x="971550" y="0"/>
            <a:ext cx="7726363" cy="1052513"/>
          </a:xfrm>
          <a:solidFill>
            <a:srgbClr val="5EBC00"/>
          </a:solidFill>
        </p:spPr>
        <p:txBody>
          <a:bodyPr/>
          <a:lstStyle/>
          <a:p>
            <a:r>
              <a:rPr lang="hu-HU" altLang="hu-HU" sz="3200" b="1" smtClean="0"/>
              <a:t>A ventrális mesenterium sorsa</a:t>
            </a:r>
            <a:br>
              <a:rPr lang="hu-HU" altLang="hu-HU" sz="3200" b="1" smtClean="0"/>
            </a:br>
            <a:r>
              <a:rPr lang="hu-HU" altLang="hu-HU" sz="3200" b="1" smtClean="0"/>
              <a:t>?</a:t>
            </a:r>
          </a:p>
        </p:txBody>
      </p:sp>
      <p:pic>
        <p:nvPicPr>
          <p:cNvPr id="100355" name="Picture 2" descr="http://upload.wikimedia.org/wikipedia/commons/thumb/1/19/Gray1038.png/300px-Gray10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30099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 descr="https://web.duke.edu/web/anatomy/embryology/GI/gi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306513"/>
            <a:ext cx="35671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 descr="http://pocketdentistry.com/wp-content/uploads/285/B9780323068079000041_gr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7339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Szövegdoboz 3"/>
          <p:cNvSpPr txBox="1">
            <a:spLocks noChangeArrowheads="1"/>
          </p:cNvSpPr>
          <p:nvPr/>
        </p:nvSpPr>
        <p:spPr bwMode="auto">
          <a:xfrm>
            <a:off x="4581525" y="5661025"/>
            <a:ext cx="4537075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AutoNum type="arabicPeriod"/>
              <a:defRPr/>
            </a:pP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a laterális lefűződéskor egy rövid ideig létezik </a:t>
            </a:r>
            <a:r>
              <a:rPr lang="hu-HU" altLang="hu-HU" sz="1100" b="1" dirty="0" err="1" smtClean="0">
                <a:solidFill>
                  <a:srgbClr val="000000"/>
                </a:solidFill>
                <a:cs typeface="+mn-cs"/>
              </a:rPr>
              <a:t>ventrális</a:t>
            </a: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hu-HU" altLang="hu-HU" sz="1100" b="1" dirty="0" err="1" smtClean="0">
                <a:solidFill>
                  <a:srgbClr val="000000"/>
                </a:solidFill>
                <a:cs typeface="+mn-cs"/>
              </a:rPr>
              <a:t>mesenterium</a:t>
            </a: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 az </a:t>
            </a:r>
            <a:r>
              <a:rPr lang="hu-HU" altLang="hu-HU" sz="1100" b="1" u="sng" dirty="0" err="1" smtClean="0">
                <a:solidFill>
                  <a:srgbClr val="000000"/>
                </a:solidFill>
                <a:cs typeface="+mn-cs"/>
              </a:rPr>
              <a:t>előbél</a:t>
            </a:r>
            <a:r>
              <a:rPr lang="hu-HU" altLang="hu-HU" sz="1100" b="1" u="sng" dirty="0" smtClean="0">
                <a:solidFill>
                  <a:srgbClr val="000000"/>
                </a:solidFill>
                <a:cs typeface="+mn-cs"/>
              </a:rPr>
              <a:t> alatti régióban </a:t>
            </a: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is </a:t>
            </a:r>
          </a:p>
          <a:p>
            <a:pPr eaLnBrk="0" hangingPunct="0">
              <a:spcBef>
                <a:spcPct val="0"/>
              </a:spcBef>
              <a:buFontTx/>
              <a:buAutoNum type="arabicPeriod"/>
              <a:defRPr/>
            </a:pP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a laterális lefűződéskor az </a:t>
            </a:r>
            <a:r>
              <a:rPr lang="hu-HU" altLang="hu-HU" sz="1100" b="1" dirty="0" err="1" smtClean="0">
                <a:solidFill>
                  <a:srgbClr val="000000"/>
                </a:solidFill>
                <a:cs typeface="+mn-cs"/>
              </a:rPr>
              <a:t>előbél</a:t>
            </a: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 alatt az érintkező </a:t>
            </a:r>
            <a:r>
              <a:rPr lang="hu-HU" altLang="hu-HU" sz="1100" b="1" dirty="0" err="1" smtClean="0">
                <a:solidFill>
                  <a:srgbClr val="000000"/>
                </a:solidFill>
                <a:cs typeface="+mn-cs"/>
              </a:rPr>
              <a:t>coeloma</a:t>
            </a: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 falak összeolvadnak közös </a:t>
            </a:r>
            <a:r>
              <a:rPr lang="hu-HU" altLang="hu-HU" sz="1100" b="1" dirty="0" err="1" smtClean="0">
                <a:solidFill>
                  <a:srgbClr val="000000"/>
                </a:solidFill>
                <a:cs typeface="+mn-cs"/>
              </a:rPr>
              <a:t>coelomaüreget</a:t>
            </a:r>
            <a:r>
              <a:rPr lang="hu-HU" altLang="hu-HU" sz="1100" b="1" dirty="0" smtClean="0">
                <a:solidFill>
                  <a:srgbClr val="000000"/>
                </a:solidFill>
                <a:cs typeface="+mn-cs"/>
              </a:rPr>
              <a:t> hozva létre</a:t>
            </a:r>
          </a:p>
          <a:p>
            <a:pPr marL="0" indent="0" eaLnBrk="0" hangingPunct="0">
              <a:spcBef>
                <a:spcPct val="0"/>
              </a:spcBef>
              <a:buFontTx/>
              <a:buNone/>
              <a:defRPr/>
            </a:pPr>
            <a:endParaRPr lang="hu-HU" altLang="hu-HU" sz="1100" b="1" dirty="0" smtClean="0">
              <a:solidFill>
                <a:srgbClr val="000000"/>
              </a:solidFill>
              <a:cs typeface="+mn-cs"/>
            </a:endParaRPr>
          </a:p>
          <a:p>
            <a:pPr marL="0" indent="0" eaLnBrk="0" hangingPunct="0">
              <a:spcBef>
                <a:spcPct val="0"/>
              </a:spcBef>
              <a:buFontTx/>
              <a:buNone/>
              <a:defRPr/>
            </a:pPr>
            <a:r>
              <a:rPr lang="hu-HU" altLang="hu-HU" sz="1100" b="1" dirty="0" smtClean="0">
                <a:solidFill>
                  <a:srgbClr val="FF0000"/>
                </a:solidFill>
                <a:cs typeface="+mn-cs"/>
              </a:rPr>
              <a:t>	létezik </a:t>
            </a:r>
            <a:r>
              <a:rPr lang="hu-HU" altLang="hu-HU" sz="1100" b="1" dirty="0" err="1" smtClean="0">
                <a:solidFill>
                  <a:srgbClr val="FF0000"/>
                </a:solidFill>
                <a:cs typeface="+mn-cs"/>
              </a:rPr>
              <a:t>ventrális</a:t>
            </a:r>
            <a:r>
              <a:rPr lang="hu-HU" altLang="hu-HU" sz="1100" b="1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hu-HU" altLang="hu-HU" sz="1100" b="1" dirty="0" err="1" smtClean="0">
                <a:solidFill>
                  <a:srgbClr val="FF0000"/>
                </a:solidFill>
                <a:cs typeface="+mn-cs"/>
              </a:rPr>
              <a:t>mesenterium</a:t>
            </a:r>
            <a:r>
              <a:rPr lang="hu-HU" altLang="hu-HU" sz="1100" b="1" dirty="0" smtClean="0">
                <a:solidFill>
                  <a:srgbClr val="FF0000"/>
                </a:solidFill>
                <a:cs typeface="+mn-cs"/>
              </a:rPr>
              <a:t>, de felszívódik</a:t>
            </a:r>
          </a:p>
        </p:txBody>
      </p:sp>
    </p:spTree>
    <p:extLst>
      <p:ext uri="{BB962C8B-B14F-4D97-AF65-F5344CB8AC3E}">
        <p14:creationId xmlns:p14="http://schemas.microsoft.com/office/powerpoint/2010/main" val="27603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gradFill>
            <a:gsLst>
              <a:gs pos="17000">
                <a:srgbClr val="5EBC00"/>
              </a:gs>
              <a:gs pos="6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F00"/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hu-HU" sz="2000" b="1" dirty="0" smtClean="0"/>
              <a:t>Létezik ventrális </a:t>
            </a:r>
            <a:r>
              <a:rPr lang="hu-HU" sz="2000" b="1" dirty="0" err="1" smtClean="0"/>
              <a:t>mesenterium</a:t>
            </a:r>
            <a:r>
              <a:rPr lang="hu-HU" sz="2000" b="1" dirty="0" smtClean="0"/>
              <a:t> az </a:t>
            </a:r>
            <a:r>
              <a:rPr lang="hu-HU" sz="2000" b="1" dirty="0" err="1" smtClean="0"/>
              <a:t>előbél</a:t>
            </a:r>
            <a:r>
              <a:rPr lang="hu-HU" sz="2000" b="1" dirty="0" smtClean="0"/>
              <a:t> szintje alatt??????</a:t>
            </a:r>
            <a:endParaRPr lang="hu-HU" sz="2000" b="1" dirty="0"/>
          </a:p>
        </p:txBody>
      </p:sp>
      <p:sp>
        <p:nvSpPr>
          <p:cNvPr id="101379" name="Téglalap 2"/>
          <p:cNvSpPr>
            <a:spLocks noChangeArrowheads="1"/>
          </p:cNvSpPr>
          <p:nvPr/>
        </p:nvSpPr>
        <p:spPr bwMode="auto">
          <a:xfrm>
            <a:off x="53975" y="2349500"/>
            <a:ext cx="903605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hu-HU" sz="1200" u="sng" dirty="0" err="1" smtClean="0">
                <a:solidFill>
                  <a:srgbClr val="660066"/>
                </a:solidFill>
                <a:cs typeface="+mn-cs"/>
                <a:hlinkClick r:id="rId2" tooltip="Surgical laparoscopy, endoscopy &amp; percutaneous techniques."/>
              </a:rPr>
              <a:t>Surg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2" tooltip="Surgical laparoscopy, endoscopy &amp; percutaneous techniques."/>
              </a:rPr>
              <a:t> </a:t>
            </a:r>
            <a:r>
              <a:rPr lang="en-US" altLang="hu-HU" sz="1200" u="sng" dirty="0" err="1" smtClean="0">
                <a:solidFill>
                  <a:srgbClr val="660066"/>
                </a:solidFill>
                <a:cs typeface="+mn-cs"/>
                <a:hlinkClick r:id="rId2" tooltip="Surgical laparoscopy, endoscopy &amp; percutaneous techniques."/>
              </a:rPr>
              <a:t>Laparosc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2" tooltip="Surgical laparoscopy, endoscopy &amp; percutaneous techniques."/>
              </a:rPr>
              <a:t> </a:t>
            </a:r>
            <a:r>
              <a:rPr lang="en-US" altLang="hu-HU" sz="1200" u="sng" dirty="0" err="1" smtClean="0">
                <a:solidFill>
                  <a:srgbClr val="660066"/>
                </a:solidFill>
                <a:cs typeface="+mn-cs"/>
                <a:hlinkClick r:id="rId2" tooltip="Surgical laparoscopy, endoscopy &amp; percutaneous techniques."/>
              </a:rPr>
              <a:t>Endosc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2" tooltip="Surgical laparoscopy, endoscopy &amp; percutaneous techniques."/>
              </a:rPr>
              <a:t> Percutan Tech.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 2010 Feb;20(1):e34-7. </a:t>
            </a:r>
            <a:r>
              <a:rPr lang="en-US" altLang="hu-HU" sz="1200" dirty="0" err="1" smtClean="0">
                <a:solidFill>
                  <a:srgbClr val="000000"/>
                </a:solidFill>
                <a:cs typeface="+mn-cs"/>
              </a:rPr>
              <a:t>doi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: 10.1097/SLE.0b013e3181cdb89a.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hu-HU" sz="1200" b="1" dirty="0" smtClean="0">
                <a:solidFill>
                  <a:srgbClr val="000000"/>
                </a:solidFill>
                <a:cs typeface="+mn-cs"/>
              </a:rPr>
              <a:t>Laparoscopy in children with acute intestinal obstruction by aberrant congenital bands.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3"/>
              </a:rPr>
              <a:t>Chang YT</a:t>
            </a:r>
            <a:r>
              <a:rPr lang="en-US" altLang="hu-HU" sz="1200" baseline="30000" dirty="0" smtClean="0">
                <a:solidFill>
                  <a:srgbClr val="000000"/>
                </a:solidFill>
                <a:cs typeface="+mn-cs"/>
              </a:rPr>
              <a:t>1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, 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4"/>
              </a:rPr>
              <a:t>Chen BH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, 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5"/>
              </a:rPr>
              <a:t>Shih HH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, </a:t>
            </a:r>
            <a:r>
              <a:rPr lang="en-US" altLang="hu-HU" sz="1200" u="sng" dirty="0" err="1" smtClean="0">
                <a:solidFill>
                  <a:srgbClr val="660066"/>
                </a:solidFill>
                <a:cs typeface="+mn-cs"/>
                <a:hlinkClick r:id="rId6"/>
              </a:rPr>
              <a:t>Hsin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6"/>
              </a:rPr>
              <a:t> YM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, </a:t>
            </a:r>
            <a:r>
              <a:rPr lang="en-US" altLang="hu-HU" sz="1200" u="sng" dirty="0" err="1" smtClean="0">
                <a:solidFill>
                  <a:srgbClr val="660066"/>
                </a:solidFill>
                <a:cs typeface="+mn-cs"/>
                <a:hlinkClick r:id="rId7"/>
              </a:rPr>
              <a:t>Chiou</a:t>
            </a:r>
            <a:r>
              <a:rPr lang="en-US" altLang="hu-HU" sz="1200" u="sng" dirty="0" smtClean="0">
                <a:solidFill>
                  <a:srgbClr val="660066"/>
                </a:solidFill>
                <a:cs typeface="+mn-cs"/>
                <a:hlinkClick r:id="rId7"/>
              </a:rPr>
              <a:t> CS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.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hu-HU" altLang="hu-HU" sz="1200" dirty="0" smtClean="0">
              <a:solidFill>
                <a:srgbClr val="000000"/>
              </a:solidFill>
              <a:cs typeface="+mn-cs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Aberrant congenital bands are a rare cause of </a:t>
            </a:r>
            <a:r>
              <a:rPr lang="en-US" altLang="hu-HU" sz="1200" u="sng" dirty="0" smtClean="0">
                <a:solidFill>
                  <a:srgbClr val="000000"/>
                </a:solidFill>
                <a:cs typeface="+mn-cs"/>
              </a:rPr>
              <a:t>acute intestinal obstruction 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and usually present a diagnostic challenge. In 2008, the</a:t>
            </a:r>
            <a:endParaRPr lang="hu-HU" altLang="hu-HU" sz="1200" dirty="0" smtClean="0">
              <a:solidFill>
                <a:srgbClr val="000000"/>
              </a:solidFill>
              <a:cs typeface="+mn-cs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authors encountered 2 children with acute terminal </a:t>
            </a:r>
            <a:r>
              <a:rPr lang="en-US" altLang="hu-HU" sz="1200" dirty="0" err="1" smtClean="0">
                <a:solidFill>
                  <a:srgbClr val="000000"/>
                </a:solidFill>
                <a:cs typeface="+mn-cs"/>
              </a:rPr>
              <a:t>ileal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 herniation. </a:t>
            </a:r>
            <a:endParaRPr lang="hu-HU" altLang="hu-HU" sz="1200" dirty="0" smtClean="0">
              <a:solidFill>
                <a:srgbClr val="000000"/>
              </a:solidFill>
              <a:cs typeface="+mn-cs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	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1. 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In the first case, it was caused by a </a:t>
            </a:r>
            <a:r>
              <a:rPr lang="en-US" altLang="hu-HU" sz="1200" dirty="0" err="1" smtClean="0">
                <a:solidFill>
                  <a:srgbClr val="000000"/>
                </a:solidFill>
                <a:cs typeface="+mn-cs"/>
              </a:rPr>
              <a:t>mesodiverticular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 band, and </a:t>
            </a:r>
            <a:r>
              <a:rPr lang="en-US" altLang="hu-HU" sz="1200" dirty="0" smtClean="0">
                <a:solidFill>
                  <a:srgbClr val="FF0000"/>
                </a:solidFill>
                <a:cs typeface="+mn-cs"/>
              </a:rPr>
              <a:t>numerous freely hanging membranes attached to the</a:t>
            </a:r>
            <a:endParaRPr lang="hu-HU" altLang="hu-HU" sz="1200" dirty="0" smtClean="0">
              <a:solidFill>
                <a:srgbClr val="FF0000"/>
              </a:solidFill>
              <a:cs typeface="+mn-cs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rgbClr val="FF0000"/>
                </a:solidFill>
                <a:cs typeface="+mn-cs"/>
              </a:rPr>
              <a:t>	</a:t>
            </a:r>
            <a:r>
              <a:rPr lang="en-US" altLang="hu-HU" sz="1200" dirty="0" err="1" smtClean="0">
                <a:solidFill>
                  <a:srgbClr val="FF0000"/>
                </a:solidFill>
                <a:cs typeface="+mn-cs"/>
              </a:rPr>
              <a:t>antimesenteric</a:t>
            </a:r>
            <a:r>
              <a:rPr lang="en-US" altLang="hu-HU" sz="1200" dirty="0" smtClean="0">
                <a:solidFill>
                  <a:srgbClr val="FF0000"/>
                </a:solidFill>
                <a:cs typeface="+mn-cs"/>
              </a:rPr>
              <a:t> side of the small intestine</a:t>
            </a:r>
            <a:r>
              <a:rPr lang="hu-HU" altLang="hu-HU" sz="1200" dirty="0" smtClean="0">
                <a:solidFill>
                  <a:srgbClr val="FF0000"/>
                </a:solidFill>
                <a:cs typeface="+mn-cs"/>
              </a:rPr>
              <a:t>.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hu-HU" altLang="hu-HU" sz="1200" dirty="0" smtClean="0">
              <a:solidFill>
                <a:srgbClr val="000000"/>
              </a:solidFill>
              <a:cs typeface="+mn-cs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2. A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n </a:t>
            </a:r>
            <a:r>
              <a:rPr lang="en-US" altLang="hu-HU" sz="1200" dirty="0" smtClean="0">
                <a:solidFill>
                  <a:srgbClr val="FF0000"/>
                </a:solidFill>
                <a:cs typeface="+mn-cs"/>
              </a:rPr>
              <a:t>anomalous band from the distal ileum to the cecum 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was the leading cause in the second case. The vascularity of both </a:t>
            </a: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herniated intestines was not compromised</a:t>
            </a: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.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 Instead of cohesive adhesions, both of the causes related to a single </a:t>
            </a: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	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vascular band</a:t>
            </a:r>
            <a:r>
              <a:rPr lang="hu-HU" altLang="hu-HU" sz="1200" dirty="0" smtClean="0">
                <a:solidFill>
                  <a:srgbClr val="000000"/>
                </a:solidFill>
                <a:cs typeface="+mn-cs"/>
              </a:rPr>
              <a:t>.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hu-HU" altLang="hu-HU" sz="1200" dirty="0" smtClean="0">
              <a:solidFill>
                <a:srgbClr val="000000"/>
              </a:solidFill>
              <a:cs typeface="+mn-cs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 The case with a </a:t>
            </a:r>
            <a:r>
              <a:rPr lang="en-US" altLang="hu-HU" sz="1200" dirty="0" err="1" smtClean="0">
                <a:solidFill>
                  <a:srgbClr val="000000"/>
                </a:solidFill>
                <a:cs typeface="+mn-cs"/>
              </a:rPr>
              <a:t>mesodiverticular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 band and filmy membranes is the first case report with </a:t>
            </a:r>
            <a:r>
              <a:rPr lang="en-US" altLang="hu-HU" sz="1200" u="sng" dirty="0" smtClean="0">
                <a:solidFill>
                  <a:srgbClr val="C00000"/>
                </a:solidFill>
                <a:cs typeface="+mn-cs"/>
              </a:rPr>
              <a:t>incomplete regression of both the vitelline circulation and the ventral mesentery</a:t>
            </a:r>
            <a:r>
              <a:rPr lang="en-US" altLang="hu-HU" sz="1200" dirty="0" smtClean="0">
                <a:solidFill>
                  <a:srgbClr val="000000"/>
                </a:solidFill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5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3043238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zövegdoboz 1"/>
          <p:cNvSpPr txBox="1">
            <a:spLocks noChangeArrowheads="1"/>
          </p:cNvSpPr>
          <p:nvPr/>
        </p:nvSpPr>
        <p:spPr bwMode="auto">
          <a:xfrm>
            <a:off x="0" y="4941888"/>
            <a:ext cx="2987675" cy="1538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smtClean="0">
                <a:solidFill>
                  <a:srgbClr val="000000"/>
                </a:solidFill>
                <a:cs typeface="Arial" panose="020B0604020202020204" pitchFamily="34" charset="0"/>
              </a:rPr>
              <a:t>1.Fascia praesacralis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smtClean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hu-HU" altLang="hu-HU" sz="1200" b="1" smtClean="0">
                <a:solidFill>
                  <a:srgbClr val="000000"/>
                </a:solidFill>
                <a:cs typeface="Arial" panose="020B0604020202020204" pitchFamily="34" charset="0"/>
              </a:rPr>
              <a:t>parietalis peritoneum szárm.</a:t>
            </a:r>
            <a:endParaRPr lang="hu-HU" altLang="hu-HU" sz="14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smtClean="0">
                <a:solidFill>
                  <a:srgbClr val="000000"/>
                </a:solidFill>
                <a:cs typeface="Arial" panose="020B0604020202020204" pitchFamily="34" charset="0"/>
              </a:rPr>
              <a:t>		        </a:t>
            </a:r>
            <a:r>
              <a:rPr lang="hu-HU" altLang="hu-HU" sz="1200" b="1" smtClean="0">
                <a:solidFill>
                  <a:srgbClr val="C00000"/>
                </a:solidFill>
                <a:cs typeface="Arial" panose="020B0604020202020204" pitchFamily="34" charset="0"/>
              </a:rPr>
              <a:t>-presacralis vénák!!!</a:t>
            </a:r>
            <a:endParaRPr lang="hu-HU" altLang="hu-HU" sz="1400" b="1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smtClean="0">
                <a:solidFill>
                  <a:srgbClr val="7030A0"/>
                </a:solidFill>
                <a:cs typeface="Arial" panose="020B0604020202020204" pitchFamily="34" charset="0"/>
              </a:rPr>
              <a:t>2. Fascia mesorectalis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smtClean="0">
                <a:solidFill>
                  <a:srgbClr val="000000"/>
                </a:solidFill>
                <a:cs typeface="Arial" panose="020B0604020202020204" pitchFamily="34" charset="0"/>
              </a:rPr>
              <a:t>          </a:t>
            </a:r>
            <a:r>
              <a:rPr lang="hu-HU" altLang="hu-HU" sz="1200" b="1" smtClean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hu-HU" altLang="hu-HU" sz="1200" b="1" smtClean="0">
                <a:solidFill>
                  <a:srgbClr val="7030A0"/>
                </a:solidFill>
                <a:cs typeface="Arial" panose="020B0604020202020204" pitchFamily="34" charset="0"/>
              </a:rPr>
              <a:t>visceralis peritoneum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smtClean="0">
                <a:solidFill>
                  <a:srgbClr val="000000"/>
                </a:solidFill>
                <a:cs typeface="Arial" panose="020B0604020202020204" pitchFamily="34" charset="0"/>
              </a:rPr>
              <a:t>            származéka (a mesorectum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smtClean="0">
                <a:solidFill>
                  <a:srgbClr val="000000"/>
                </a:solidFill>
                <a:cs typeface="Arial" panose="020B0604020202020204" pitchFamily="34" charset="0"/>
              </a:rPr>
              <a:t>            viscerális fasciája)</a:t>
            </a:r>
            <a:endParaRPr lang="en-US" altLang="hu-HU" sz="1800" b="1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433388"/>
            <a:ext cx="33337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Szövegdoboz 4"/>
          <p:cNvSpPr txBox="1">
            <a:spLocks noChangeArrowheads="1"/>
          </p:cNvSpPr>
          <p:nvPr/>
        </p:nvSpPr>
        <p:spPr bwMode="auto">
          <a:xfrm>
            <a:off x="3033713" y="5157788"/>
            <a:ext cx="6218237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400" b="1" dirty="0" smtClean="0">
                <a:solidFill>
                  <a:srgbClr val="FF0000"/>
                </a:solidFill>
              </a:rPr>
              <a:t>*</a:t>
            </a:r>
            <a:r>
              <a:rPr lang="hu-HU" sz="1400" b="1" dirty="0" err="1" smtClean="0">
                <a:solidFill>
                  <a:srgbClr val="FF0000"/>
                </a:solidFill>
              </a:rPr>
              <a:t>Mesorectum</a:t>
            </a:r>
            <a:r>
              <a:rPr lang="hu-HU" sz="1400" b="1" dirty="0" smtClean="0">
                <a:solidFill>
                  <a:srgbClr val="000000"/>
                </a:solidFill>
              </a:rPr>
              <a:t> – embriológiai eredet – </a:t>
            </a:r>
            <a:r>
              <a:rPr lang="hu-HU" sz="1400" b="1" u="wavyDbl" dirty="0" smtClean="0">
                <a:solidFill>
                  <a:srgbClr val="000000"/>
                </a:solidFill>
              </a:rPr>
              <a:t>körülveszi a </a:t>
            </a:r>
            <a:r>
              <a:rPr lang="hu-HU" sz="1400" b="1" u="wavyDbl" dirty="0" err="1" smtClean="0">
                <a:solidFill>
                  <a:srgbClr val="7030A0"/>
                </a:solidFill>
              </a:rPr>
              <a:t>mesorectalis</a:t>
            </a:r>
            <a:r>
              <a:rPr lang="hu-HU" sz="1400" b="1" u="wavyDbl" dirty="0" smtClean="0">
                <a:solidFill>
                  <a:srgbClr val="7030A0"/>
                </a:solidFill>
              </a:rPr>
              <a:t> fascia</a:t>
            </a:r>
          </a:p>
          <a:p>
            <a:pPr eaLnBrk="1" hangingPunct="1">
              <a:defRPr/>
            </a:pPr>
            <a:r>
              <a:rPr lang="hu-HU" sz="1400" b="1" dirty="0" smtClean="0">
                <a:solidFill>
                  <a:srgbClr val="000000"/>
                </a:solidFill>
              </a:rPr>
              <a:t>	- </a:t>
            </a:r>
            <a:r>
              <a:rPr lang="hu-HU" sz="1400" b="1" dirty="0" err="1" smtClean="0">
                <a:solidFill>
                  <a:srgbClr val="000000"/>
                </a:solidFill>
              </a:rPr>
              <a:t>aa</a:t>
            </a:r>
            <a:r>
              <a:rPr lang="hu-HU" sz="1400" b="1" dirty="0" smtClean="0">
                <a:solidFill>
                  <a:srgbClr val="000000"/>
                </a:solidFill>
              </a:rPr>
              <a:t>. vv. </a:t>
            </a:r>
            <a:r>
              <a:rPr lang="hu-HU" sz="1400" b="1" dirty="0" err="1" smtClean="0">
                <a:solidFill>
                  <a:srgbClr val="000000"/>
                </a:solidFill>
              </a:rPr>
              <a:t>rectales</a:t>
            </a:r>
            <a:endParaRPr lang="hu-HU" sz="1400" b="1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hu-HU" sz="1400" b="1" dirty="0" smtClean="0">
                <a:solidFill>
                  <a:srgbClr val="000000"/>
                </a:solidFill>
              </a:rPr>
              <a:t>	- nyirokerek </a:t>
            </a:r>
            <a:r>
              <a:rPr lang="hu-HU" sz="1400" b="1" dirty="0" err="1" smtClean="0">
                <a:solidFill>
                  <a:srgbClr val="000000"/>
                </a:solidFill>
              </a:rPr>
              <a:t>ny.csomók</a:t>
            </a:r>
            <a:endParaRPr lang="hu-HU" sz="1400" b="1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hu-HU" sz="1400" b="1" dirty="0" smtClean="0">
                <a:solidFill>
                  <a:srgbClr val="000000"/>
                </a:solidFill>
              </a:rPr>
              <a:t>	- </a:t>
            </a:r>
            <a:r>
              <a:rPr lang="hu-HU" sz="1400" b="1" dirty="0" smtClean="0">
                <a:solidFill>
                  <a:srgbClr val="FF0000"/>
                </a:solidFill>
              </a:rPr>
              <a:t>zsíros ktsz. - </a:t>
            </a:r>
            <a:r>
              <a:rPr lang="hu-HU" sz="1400" b="1" dirty="0" err="1" smtClean="0">
                <a:solidFill>
                  <a:srgbClr val="FF0000"/>
                </a:solidFill>
              </a:rPr>
              <a:t>rectum</a:t>
            </a:r>
            <a:r>
              <a:rPr lang="hu-HU" sz="1400" b="1" dirty="0" smtClean="0">
                <a:solidFill>
                  <a:srgbClr val="FF0000"/>
                </a:solidFill>
              </a:rPr>
              <a:t> és </a:t>
            </a:r>
            <a:r>
              <a:rPr lang="hu-HU" sz="1400" b="1" dirty="0" err="1" smtClean="0">
                <a:solidFill>
                  <a:srgbClr val="FF0000"/>
                </a:solidFill>
              </a:rPr>
              <a:t>canalis</a:t>
            </a:r>
            <a:r>
              <a:rPr lang="hu-HU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</a:rPr>
              <a:t>analis</a:t>
            </a:r>
            <a:r>
              <a:rPr lang="hu-HU" sz="1400" b="1" dirty="0" smtClean="0">
                <a:solidFill>
                  <a:srgbClr val="FF0000"/>
                </a:solidFill>
              </a:rPr>
              <a:t> felső szakasza körül</a:t>
            </a:r>
          </a:p>
          <a:p>
            <a:pPr eaLnBrk="1" hangingPunct="1">
              <a:defRPr/>
            </a:pPr>
            <a:r>
              <a:rPr lang="hu-HU" sz="1400" b="1" dirty="0" smtClean="0">
                <a:solidFill>
                  <a:srgbClr val="FF0000"/>
                </a:solidFill>
              </a:rPr>
              <a:t>	</a:t>
            </a:r>
            <a:r>
              <a:rPr lang="hu-HU" sz="1400" b="1" dirty="0" smtClean="0">
                <a:solidFill>
                  <a:srgbClr val="000000"/>
                </a:solidFill>
              </a:rPr>
              <a:t>- a m. </a:t>
            </a:r>
            <a:r>
              <a:rPr lang="hu-HU" sz="1400" b="1" dirty="0" err="1" smtClean="0">
                <a:solidFill>
                  <a:srgbClr val="000000"/>
                </a:solidFill>
              </a:rPr>
              <a:t>puborectalis-ig</a:t>
            </a:r>
            <a:r>
              <a:rPr lang="hu-HU" sz="1400" b="1" dirty="0" smtClean="0">
                <a:solidFill>
                  <a:srgbClr val="000000"/>
                </a:solidFill>
              </a:rPr>
              <a:t> terjed</a:t>
            </a:r>
            <a:endParaRPr lang="en-US" sz="1400" b="1" dirty="0" smtClean="0">
              <a:solidFill>
                <a:srgbClr val="000000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 flipH="1" flipV="1">
            <a:off x="6084888" y="3429000"/>
            <a:ext cx="1582737" cy="187166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bbanás 1 5"/>
          <p:cNvSpPr/>
          <p:nvPr/>
        </p:nvSpPr>
        <p:spPr>
          <a:xfrm>
            <a:off x="7364413" y="3213100"/>
            <a:ext cx="303212" cy="360363"/>
          </a:xfrm>
          <a:prstGeom prst="irregularSeal1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V="1">
            <a:off x="7667625" y="3068638"/>
            <a:ext cx="217488" cy="223202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09" name="Szövegdoboz 8"/>
          <p:cNvSpPr txBox="1">
            <a:spLocks noChangeArrowheads="1"/>
          </p:cNvSpPr>
          <p:nvPr/>
        </p:nvSpPr>
        <p:spPr bwMode="auto">
          <a:xfrm>
            <a:off x="3251200" y="4524375"/>
            <a:ext cx="3065463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smtClean="0">
                <a:solidFill>
                  <a:srgbClr val="FF0000"/>
                </a:solidFill>
                <a:cs typeface="Arial" panose="020B0604020202020204" pitchFamily="34" charset="0"/>
              </a:rPr>
              <a:t>- betört-e a daganat a mesorectumba??</a:t>
            </a:r>
            <a:endParaRPr lang="en-US" altLang="hu-HU" sz="1200" b="1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2268538" y="2565400"/>
            <a:ext cx="358775" cy="28479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1692275" y="2276475"/>
            <a:ext cx="6477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12" name="Picture 13" descr="http://web.uni-plovdiv.bg/stu1104541018/docs/res/skandalakis'%20surgical%20anatomy%20-%202004/Chapter%2028_%20Pelvis%20and%20Perineum_fichiers/loadBinaryCA8Q6CL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78" y="146412"/>
            <a:ext cx="2318365" cy="168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4" descr="Kapcsolódó ké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363788"/>
            <a:ext cx="1882775" cy="206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4" name="Szövegdoboz 1"/>
          <p:cNvSpPr txBox="1">
            <a:spLocks noChangeArrowheads="1"/>
          </p:cNvSpPr>
          <p:nvPr/>
        </p:nvSpPr>
        <p:spPr bwMode="auto">
          <a:xfrm>
            <a:off x="5702300" y="76200"/>
            <a:ext cx="2894013" cy="2762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hu-HU" altLang="hu-HU" sz="1200" b="1" smtClean="0">
                <a:solidFill>
                  <a:srgbClr val="000000"/>
                </a:solidFill>
                <a:cs typeface="+mn-cs"/>
              </a:rPr>
              <a:t>A rectum és a hashártya fejlődéstana</a:t>
            </a:r>
          </a:p>
        </p:txBody>
      </p:sp>
    </p:spTree>
    <p:extLst>
      <p:ext uri="{BB962C8B-B14F-4D97-AF65-F5344CB8AC3E}">
        <p14:creationId xmlns:p14="http://schemas.microsoft.com/office/powerpoint/2010/main" val="213904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peritoneum</a:t>
            </a: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fejlődési rendellenességei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451" name="Téglalap 2"/>
          <p:cNvSpPr>
            <a:spLocks noChangeArrowheads="1"/>
          </p:cNvSpPr>
          <p:nvPr/>
        </p:nvSpPr>
        <p:spPr bwMode="auto">
          <a:xfrm>
            <a:off x="0" y="2060575"/>
            <a:ext cx="9036050" cy="35086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 err="1" smtClean="0">
                <a:solidFill>
                  <a:srgbClr val="000000"/>
                </a:solidFill>
                <a:cs typeface="+mn-cs"/>
              </a:rPr>
              <a:t>Omentum</a:t>
            </a:r>
            <a:r>
              <a:rPr lang="hu-HU" altLang="hu-HU" sz="1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hu-HU" altLang="hu-HU" sz="1800" b="1" dirty="0" err="1" smtClean="0">
                <a:solidFill>
                  <a:srgbClr val="000000"/>
                </a:solidFill>
                <a:cs typeface="+mn-cs"/>
              </a:rPr>
              <a:t>majus</a:t>
            </a:r>
            <a:r>
              <a:rPr lang="hu-HU" altLang="hu-HU" sz="1800" b="1" dirty="0" smtClean="0">
                <a:solidFill>
                  <a:srgbClr val="000000"/>
                </a:solidFill>
                <a:cs typeface="+mn-cs"/>
              </a:rPr>
              <a:t> a</a:t>
            </a:r>
            <a:r>
              <a:rPr lang="en-US" altLang="hu-HU" sz="1800" b="1" dirty="0" err="1" smtClean="0">
                <a:solidFill>
                  <a:srgbClr val="000000"/>
                </a:solidFill>
                <a:cs typeface="+mn-cs"/>
              </a:rPr>
              <a:t>genesia</a:t>
            </a:r>
            <a:r>
              <a:rPr lang="en-US" altLang="hu-HU" sz="1800" b="1" dirty="0" smtClean="0">
                <a:solidFill>
                  <a:srgbClr val="000000"/>
                </a:solidFill>
                <a:cs typeface="+mn-cs"/>
              </a:rPr>
              <a:t> </a:t>
            </a:r>
            <a:endParaRPr lang="hu-HU" altLang="hu-HU" sz="1800" b="1" dirty="0" smtClean="0">
              <a:solidFill>
                <a:srgbClr val="000000"/>
              </a:solidFill>
              <a:cs typeface="+mn-cs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hu-HU" sz="1800" b="1" dirty="0" smtClean="0">
                <a:solidFill>
                  <a:srgbClr val="000000"/>
                </a:solidFill>
                <a:cs typeface="+mn-cs"/>
              </a:rPr>
              <a:t>complex </a:t>
            </a:r>
            <a:r>
              <a:rPr lang="en-US" altLang="hu-HU" sz="1800" b="1" dirty="0" err="1" smtClean="0">
                <a:solidFill>
                  <a:srgbClr val="000000"/>
                </a:solidFill>
                <a:cs typeface="+mn-cs"/>
              </a:rPr>
              <a:t>peritone</a:t>
            </a:r>
            <a:r>
              <a:rPr lang="hu-HU" altLang="hu-HU" sz="1800" b="1" dirty="0" err="1" smtClean="0">
                <a:solidFill>
                  <a:srgbClr val="000000"/>
                </a:solidFill>
                <a:cs typeface="+mn-cs"/>
              </a:rPr>
              <a:t>ális</a:t>
            </a:r>
            <a:r>
              <a:rPr lang="hu-HU" altLang="hu-HU" sz="1800" b="1" dirty="0" smtClean="0">
                <a:solidFill>
                  <a:srgbClr val="000000"/>
                </a:solidFill>
                <a:cs typeface="+mn-cs"/>
              </a:rPr>
              <a:t> anomália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hu-HU" altLang="hu-HU" sz="1800" b="1" dirty="0">
                <a:solidFill>
                  <a:srgbClr val="000000"/>
                </a:solidFill>
                <a:cs typeface="+mn-cs"/>
              </a:rPr>
              <a:t>s</a:t>
            </a:r>
            <a:r>
              <a:rPr lang="hu-HU" altLang="hu-HU" sz="1800" b="1" dirty="0" smtClean="0">
                <a:solidFill>
                  <a:srgbClr val="000000"/>
                </a:solidFill>
                <a:cs typeface="+mn-cs"/>
              </a:rPr>
              <a:t>zívfejlődési rendellenességekkel együtt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- a gyomor és 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a 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colon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transversum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között egy nagy széles ligamentum helyettesíti a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lig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.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gastrocolicumot</a:t>
            </a:r>
            <a:endParaRPr lang="hu-HU" altLang="hu-HU" sz="1400" b="1" dirty="0" smtClean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     - majd folytatódik felfelé mint mesocolon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transversum</a:t>
            </a:r>
            <a:endParaRPr lang="hu-HU" altLang="hu-HU" sz="1400" b="1" dirty="0" smtClean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     - az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omentum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majus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teljesen hiányzik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     - ezt a rendellenességet mint a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bursa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omentalis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fejlődésének hiányát lehet értelmezni (</a:t>
            </a:r>
            <a:r>
              <a:rPr lang="en-US" altLang="hu-HU" sz="1400" b="1" u="sng" dirty="0" err="1" smtClean="0">
                <a:solidFill>
                  <a:srgbClr val="000000"/>
                </a:solidFill>
                <a:cs typeface="+mn-cs"/>
              </a:rPr>
              <a:t>agenesia</a:t>
            </a:r>
            <a:r>
              <a:rPr lang="en-US" altLang="hu-HU" sz="1400" b="1" u="sng" dirty="0" smtClean="0">
                <a:solidFill>
                  <a:srgbClr val="000000"/>
                </a:solidFill>
                <a:cs typeface="+mn-cs"/>
              </a:rPr>
              <a:t> bursa</a:t>
            </a:r>
            <a:r>
              <a:rPr lang="hu-HU" altLang="hu-HU" sz="1400" b="1" u="sng" dirty="0" smtClean="0">
                <a:solidFill>
                  <a:srgbClr val="000000"/>
                </a:solidFill>
                <a:cs typeface="+mn-cs"/>
              </a:rPr>
              <a:t>e</a:t>
            </a:r>
            <a:r>
              <a:rPr lang="en-US" altLang="hu-HU" sz="1400" b="1" u="sng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hu-HU" sz="1400" b="1" u="sng" dirty="0" err="1" smtClean="0">
                <a:solidFill>
                  <a:srgbClr val="000000"/>
                </a:solidFill>
                <a:cs typeface="+mn-cs"/>
              </a:rPr>
              <a:t>omentalis</a:t>
            </a:r>
            <a:r>
              <a:rPr lang="hu-HU" altLang="hu-HU" sz="1400" b="1" u="sng" dirty="0" smtClean="0">
                <a:solidFill>
                  <a:srgbClr val="000000"/>
                </a:solidFill>
                <a:cs typeface="+mn-cs"/>
              </a:rPr>
              <a:t>)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 </a:t>
            </a:r>
            <a:endParaRPr lang="hu-HU" altLang="hu-HU" sz="1400" b="1" dirty="0" smtClean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     - a </a:t>
            </a:r>
            <a:r>
              <a:rPr lang="en-US" altLang="hu-HU" sz="1400" b="1" dirty="0" err="1" smtClean="0">
                <a:solidFill>
                  <a:srgbClr val="000000"/>
                </a:solidFill>
                <a:cs typeface="+mn-cs"/>
              </a:rPr>
              <a:t>primit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í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v mesocolon 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és a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 bursa </a:t>
            </a:r>
            <a:r>
              <a:rPr lang="en-US" altLang="hu-HU" sz="1400" b="1" dirty="0" err="1" smtClean="0">
                <a:solidFill>
                  <a:srgbClr val="000000"/>
                </a:solidFill>
                <a:cs typeface="+mn-cs"/>
              </a:rPr>
              <a:t>omentalis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falának 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in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k</a:t>
            </a:r>
            <a:r>
              <a:rPr lang="en-US" altLang="hu-HU" sz="1400" b="1" dirty="0" err="1" smtClean="0">
                <a:solidFill>
                  <a:srgbClr val="000000"/>
                </a:solidFill>
                <a:cs typeface="+mn-cs"/>
              </a:rPr>
              <a:t>omplet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t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 f</a:t>
            </a:r>
            <a:r>
              <a:rPr lang="hu-HU" altLang="hu-HU" sz="1400" b="1" dirty="0" err="1" smtClean="0">
                <a:solidFill>
                  <a:srgbClr val="000000"/>
                </a:solidFill>
                <a:cs typeface="+mn-cs"/>
              </a:rPr>
              <a:t>úz</a:t>
            </a:r>
            <a:r>
              <a:rPr lang="en-US" altLang="hu-HU" sz="1400" b="1" dirty="0" err="1" smtClean="0">
                <a:solidFill>
                  <a:srgbClr val="000000"/>
                </a:solidFill>
                <a:cs typeface="+mn-cs"/>
              </a:rPr>
              <a:t>i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ója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 </a:t>
            </a:r>
            <a:endParaRPr lang="hu-HU" altLang="hu-HU" sz="1400" b="1" dirty="0" smtClean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     - 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a</a:t>
            </a:r>
            <a:r>
              <a:rPr lang="en-US" altLang="hu-HU" sz="1400" b="1" dirty="0" smtClean="0">
                <a:solidFill>
                  <a:srgbClr val="000000"/>
                </a:solidFill>
                <a:cs typeface="+mn-cs"/>
              </a:rPr>
              <a:t> primitive mesocolon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hu-HU" sz="1400" b="1" dirty="0" err="1" smtClean="0">
                <a:solidFill>
                  <a:srgbClr val="000000"/>
                </a:solidFill>
                <a:cs typeface="+mn-cs"/>
              </a:rPr>
              <a:t>excessiv</a:t>
            </a:r>
            <a:r>
              <a:rPr lang="hu-HU" altLang="hu-HU" sz="1400" b="1" dirty="0" smtClean="0">
                <a:solidFill>
                  <a:srgbClr val="000000"/>
                </a:solidFill>
                <a:cs typeface="+mn-cs"/>
              </a:rPr>
              <a:t> növekedése </a:t>
            </a:r>
            <a:endParaRPr lang="en-US" altLang="hu-HU" sz="1400" dirty="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0971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mentectomy</a:t>
            </a:r>
            <a:endParaRPr lang="hu-H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8491" y="2228946"/>
            <a:ext cx="9124336" cy="273921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1400" b="1" dirty="0" smtClean="0">
                <a:solidFill>
                  <a:prstClr val="black"/>
                </a:solidFill>
              </a:rPr>
              <a:t>- </a:t>
            </a:r>
            <a:r>
              <a:rPr lang="en-US" sz="1400" b="1" dirty="0" smtClean="0">
                <a:solidFill>
                  <a:prstClr val="black"/>
                </a:solidFill>
              </a:rPr>
              <a:t>partially </a:t>
            </a:r>
            <a:r>
              <a:rPr lang="en-US" sz="1400" b="1" dirty="0">
                <a:solidFill>
                  <a:prstClr val="black"/>
                </a:solidFill>
              </a:rPr>
              <a:t>or completely </a:t>
            </a:r>
            <a:r>
              <a:rPr lang="en-US" sz="1400" b="1" dirty="0" smtClean="0">
                <a:solidFill>
                  <a:prstClr val="black"/>
                </a:solidFill>
              </a:rPr>
              <a:t>removed</a:t>
            </a:r>
            <a:endParaRPr lang="hu-HU" sz="1400" b="1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 smtClean="0">
                <a:solidFill>
                  <a:prstClr val="black"/>
                </a:solidFill>
              </a:rPr>
              <a:t>performed </a:t>
            </a:r>
            <a:r>
              <a:rPr lang="en-US" sz="1400" b="1" dirty="0">
                <a:solidFill>
                  <a:prstClr val="black"/>
                </a:solidFill>
              </a:rPr>
              <a:t>on patients suffering from certain types of </a:t>
            </a:r>
            <a:r>
              <a:rPr lang="en-US" sz="1400" b="1" dirty="0" smtClean="0">
                <a:solidFill>
                  <a:prstClr val="black"/>
                </a:solidFill>
              </a:rPr>
              <a:t>cancer</a:t>
            </a:r>
            <a:endParaRPr lang="hu-HU" sz="1400" b="1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 smtClean="0">
                <a:solidFill>
                  <a:prstClr val="black"/>
                </a:solidFill>
              </a:rPr>
              <a:t>in </a:t>
            </a:r>
            <a:r>
              <a:rPr lang="en-US" sz="1400" b="1" dirty="0">
                <a:solidFill>
                  <a:prstClr val="black"/>
                </a:solidFill>
              </a:rPr>
              <a:t>extremely </a:t>
            </a:r>
            <a:r>
              <a:rPr lang="en-US" sz="1400" b="1" dirty="0">
                <a:solidFill>
                  <a:srgbClr val="C00000"/>
                </a:solidFill>
              </a:rPr>
              <a:t>obese </a:t>
            </a:r>
            <a:r>
              <a:rPr lang="en-US" sz="1400" b="1" dirty="0" smtClean="0">
                <a:solidFill>
                  <a:srgbClr val="C00000"/>
                </a:solidFill>
              </a:rPr>
              <a:t>patients</a:t>
            </a:r>
            <a:endParaRPr lang="hu-HU" sz="1400" b="1" dirty="0" smtClean="0">
              <a:solidFill>
                <a:srgbClr val="C0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 smtClean="0">
                <a:solidFill>
                  <a:prstClr val="black"/>
                </a:solidFill>
              </a:rPr>
              <a:t>Women </a:t>
            </a:r>
            <a:r>
              <a:rPr lang="en-US" sz="1400" b="1" dirty="0">
                <a:solidFill>
                  <a:prstClr val="black"/>
                </a:solidFill>
              </a:rPr>
              <a:t>comprise a large of number of </a:t>
            </a:r>
            <a:r>
              <a:rPr lang="en-US" sz="1400" b="1" dirty="0" err="1">
                <a:solidFill>
                  <a:prstClr val="black"/>
                </a:solidFill>
              </a:rPr>
              <a:t>omentectomy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patients</a:t>
            </a:r>
            <a:r>
              <a:rPr lang="hu-HU" sz="1400" b="1" dirty="0" smtClean="0">
                <a:solidFill>
                  <a:prstClr val="black"/>
                </a:solidFill>
              </a:rPr>
              <a:t> - </a:t>
            </a:r>
            <a:r>
              <a:rPr lang="hu-HU" sz="1400" b="1" dirty="0" err="1" smtClean="0">
                <a:solidFill>
                  <a:srgbClr val="C00000"/>
                </a:solidFill>
              </a:rPr>
              <a:t>cancer</a:t>
            </a:r>
            <a:r>
              <a:rPr lang="hu-HU" sz="1400" b="1" dirty="0" smtClean="0">
                <a:solidFill>
                  <a:srgbClr val="C00000"/>
                </a:solidFill>
              </a:rPr>
              <a:t> of </a:t>
            </a:r>
            <a:r>
              <a:rPr lang="hu-HU" sz="1400" b="1" dirty="0" err="1" smtClean="0">
                <a:solidFill>
                  <a:srgbClr val="C00000"/>
                </a:solidFill>
              </a:rPr>
              <a:t>ovary</a:t>
            </a:r>
            <a:endParaRPr lang="hu-HU" sz="1400" b="1" dirty="0" smtClean="0">
              <a:solidFill>
                <a:srgbClr val="C0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1400" b="1" dirty="0" smtClean="0">
                <a:solidFill>
                  <a:prstClr val="black"/>
                </a:solidFill>
              </a:rPr>
              <a:t>c</a:t>
            </a:r>
            <a:r>
              <a:rPr lang="en-US" sz="1400" b="1" dirty="0" err="1" smtClean="0">
                <a:solidFill>
                  <a:prstClr val="black"/>
                </a:solidFill>
              </a:rPr>
              <a:t>ancer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cells from the ovaries can spread to the surrounding omentum, the fatty tissue removed </a:t>
            </a:r>
            <a:endParaRPr lang="hu-HU" sz="1400" b="1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>
                <a:solidFill>
                  <a:prstClr val="black"/>
                </a:solidFill>
              </a:rPr>
              <a:t>In men, </a:t>
            </a:r>
            <a:r>
              <a:rPr lang="en-US" sz="1400" b="1" dirty="0">
                <a:solidFill>
                  <a:srgbClr val="C00000"/>
                </a:solidFill>
              </a:rPr>
              <a:t>intestinal cancer </a:t>
            </a:r>
            <a:r>
              <a:rPr lang="en-US" sz="1400" b="1" dirty="0">
                <a:solidFill>
                  <a:prstClr val="black"/>
                </a:solidFill>
              </a:rPr>
              <a:t>is the main reason for needing an </a:t>
            </a:r>
            <a:r>
              <a:rPr lang="en-US" sz="1400" b="1" dirty="0" err="1" smtClean="0">
                <a:solidFill>
                  <a:prstClr val="black"/>
                </a:solidFill>
              </a:rPr>
              <a:t>omentectomy</a:t>
            </a:r>
            <a:endParaRPr lang="hu-HU" sz="1400" b="1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 smtClean="0">
                <a:solidFill>
                  <a:prstClr val="black"/>
                </a:solidFill>
              </a:rPr>
              <a:t>length </a:t>
            </a:r>
            <a:r>
              <a:rPr lang="en-US" sz="1400" b="1" dirty="0">
                <a:solidFill>
                  <a:prstClr val="black"/>
                </a:solidFill>
              </a:rPr>
              <a:t>and size of the small and large intestines can affect a large area of the omentum, significantly increasing the risk of the cancer </a:t>
            </a:r>
            <a:r>
              <a:rPr lang="en-US" sz="1400" b="1" dirty="0" smtClean="0">
                <a:solidFill>
                  <a:prstClr val="black"/>
                </a:solidFill>
              </a:rPr>
              <a:t>spreading</a:t>
            </a:r>
            <a:endParaRPr lang="hu-HU" sz="1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3491A"/>
            </a:gs>
            <a:gs pos="100000">
              <a:srgbClr val="4B9E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3013" y="285750"/>
            <a:ext cx="4040187" cy="720725"/>
          </a:xfrm>
          <a:solidFill>
            <a:srgbClr val="E8530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8530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2800" b="1" smtClean="0"/>
              <a:t>Felhasznált irodalom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39750" y="3429000"/>
            <a:ext cx="3649663" cy="57943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3200" b="1">
                <a:latin typeface="Times New Roman" pitchFamily="18" charset="0"/>
              </a:rPr>
              <a:t>UNSW Embryology</a:t>
            </a:r>
            <a:endParaRPr lang="hu-HU" sz="2400">
              <a:latin typeface="Times New Roman" pitchFamily="18" charset="0"/>
            </a:endParaRPr>
          </a:p>
        </p:txBody>
      </p:sp>
      <p:pic>
        <p:nvPicPr>
          <p:cNvPr id="36868" name="Picture 4" descr="UNSW Banne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149725"/>
            <a:ext cx="845978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KEM - DEPARTM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276475"/>
            <a:ext cx="46672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KEM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1989138"/>
            <a:ext cx="7905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227013" y="4694019"/>
            <a:ext cx="8412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http://php.med.unsw.edu.au/embryology/index.php?title=File:Bailey301-303.jpg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7013" y="5553179"/>
            <a:ext cx="830542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hlinkClick r:id="rId6"/>
              </a:rPr>
              <a:t>http://php.med.unsw.edu.au/embryology/index.php?title=File:Gray1040.jpg</a:t>
            </a:r>
            <a:r>
              <a:rPr lang="hu-HU" altLang="hu-HU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488237" cy="1008063"/>
          </a:xfrm>
          <a:solidFill>
            <a:srgbClr val="6DC45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DC45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3200" b="1" smtClean="0"/>
              <a:t>Az intraembronális coeloma kialakulása és az embrió lefűződése</a:t>
            </a:r>
          </a:p>
        </p:txBody>
      </p:sp>
      <p:pic>
        <p:nvPicPr>
          <p:cNvPr id="5123" name="Picture 3" descr="embrpajzsh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781300"/>
            <a:ext cx="3889375" cy="2503488"/>
          </a:xfrm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5124" name="Picture 4" descr="embrpajzsk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2924175"/>
            <a:ext cx="3779838" cy="2333625"/>
          </a:xfrm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148263" y="5661025"/>
            <a:ext cx="3744912" cy="336550"/>
          </a:xfrm>
          <a:prstGeom prst="rect">
            <a:avLst/>
          </a:prstGeom>
          <a:solidFill>
            <a:srgbClr val="2E6022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2E6022"/>
            </a:extrusionClr>
          </a:sp3d>
        </p:spPr>
        <p:txBody>
          <a:bodyPr>
            <a:spAutoFit/>
            <a:flatTx/>
          </a:bodyPr>
          <a:lstStyle/>
          <a:p>
            <a:pPr eaLnBrk="0" hangingPunct="0"/>
            <a:r>
              <a:rPr lang="hu-HU" sz="1600" b="1">
                <a:solidFill>
                  <a:schemeClr val="bg1"/>
                </a:solidFill>
                <a:latin typeface="Times New Roman" pitchFamily="18" charset="0"/>
              </a:rPr>
              <a:t>intraembrionális coeloma kialakulása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8313" y="5661025"/>
            <a:ext cx="2587625" cy="336550"/>
          </a:xfrm>
          <a:prstGeom prst="rect">
            <a:avLst/>
          </a:prstGeom>
          <a:solidFill>
            <a:srgbClr val="6DC45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DC458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600" b="1">
                <a:latin typeface="Times New Roman" pitchFamily="18" charset="0"/>
              </a:rPr>
              <a:t>Cranio-caudális fejgörbület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516688" y="2276475"/>
            <a:ext cx="1835150" cy="338138"/>
          </a:xfrm>
          <a:prstGeom prst="rect">
            <a:avLst/>
          </a:prstGeom>
          <a:solidFill>
            <a:srgbClr val="6DC458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DC458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600" b="1">
                <a:latin typeface="Times New Roman" pitchFamily="18" charset="0"/>
              </a:rPr>
              <a:t>Laterális lefűződés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7380288" y="4005263"/>
            <a:ext cx="144462" cy="1439862"/>
          </a:xfrm>
          <a:prstGeom prst="line">
            <a:avLst/>
          </a:prstGeom>
          <a:noFill/>
          <a:ln w="38100">
            <a:solidFill>
              <a:srgbClr val="EE020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 flipV="1">
            <a:off x="5724525" y="3933825"/>
            <a:ext cx="576263" cy="1511300"/>
          </a:xfrm>
          <a:prstGeom prst="line">
            <a:avLst/>
          </a:prstGeom>
          <a:noFill/>
          <a:ln w="38100">
            <a:solidFill>
              <a:srgbClr val="EE020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195513" y="4749800"/>
            <a:ext cx="2008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</a:rPr>
              <a:t>membrana buccopharyngea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 flipV="1">
            <a:off x="2124075" y="4076700"/>
            <a:ext cx="287338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239838" y="4522788"/>
            <a:ext cx="744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</a:rPr>
              <a:t>szívtelep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V="1">
            <a:off x="1547813" y="4005263"/>
            <a:ext cx="144462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23938" y="2805113"/>
            <a:ext cx="1516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</a:rPr>
              <a:t>septum transversum</a:t>
            </a: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1403350" y="3141663"/>
            <a:ext cx="73025" cy="792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103438" y="3021013"/>
            <a:ext cx="1698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</a:rPr>
              <a:t>intraembryonic coelom</a:t>
            </a: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1619250" y="3284538"/>
            <a:ext cx="504825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 flipV="1">
            <a:off x="827088" y="4797425"/>
            <a:ext cx="73025" cy="647700"/>
          </a:xfrm>
          <a:prstGeom prst="line">
            <a:avLst/>
          </a:prstGeom>
          <a:noFill/>
          <a:ln w="57150">
            <a:solidFill>
              <a:srgbClr val="4B9E38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8172450" y="2708275"/>
            <a:ext cx="71438" cy="936625"/>
          </a:xfrm>
          <a:prstGeom prst="line">
            <a:avLst/>
          </a:prstGeom>
          <a:noFill/>
          <a:ln w="57150">
            <a:solidFill>
              <a:srgbClr val="4B9E38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127" grpId="0" animBg="1"/>
      <p:bldP spid="5128" grpId="0" animBg="1"/>
      <p:bldP spid="5129" grpId="0" animBg="1"/>
      <p:bldP spid="5130" grpId="0"/>
      <p:bldP spid="5131" grpId="0" animBg="1"/>
      <p:bldP spid="5132" grpId="0"/>
      <p:bldP spid="5133" grpId="0" animBg="1"/>
      <p:bldP spid="5134" grpId="0"/>
      <p:bldP spid="5135" grpId="0" animBg="1"/>
      <p:bldP spid="5137" grpId="0"/>
      <p:bldP spid="51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88913"/>
            <a:ext cx="5040313" cy="792162"/>
          </a:xfrm>
          <a:solidFill>
            <a:srgbClr val="6DC45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DC45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3600" b="1" smtClean="0"/>
              <a:t/>
            </a:r>
            <a:br>
              <a:rPr lang="hu-HU" sz="3600" b="1" smtClean="0"/>
            </a:br>
            <a:r>
              <a:rPr lang="hu-HU" sz="3600" b="1" smtClean="0"/>
              <a:t>Az embrió lefűződése</a:t>
            </a:r>
            <a:br>
              <a:rPr lang="hu-HU" sz="3600" b="1" smtClean="0"/>
            </a:br>
            <a:r>
              <a:rPr lang="hu-HU" sz="1800" b="1" smtClean="0"/>
              <a:t/>
            </a:r>
            <a:br>
              <a:rPr lang="hu-HU" sz="1800" b="1" smtClean="0"/>
            </a:br>
            <a:endParaRPr lang="hu-HU" sz="1800" b="1" smtClean="0"/>
          </a:p>
        </p:txBody>
      </p:sp>
      <p:pic>
        <p:nvPicPr>
          <p:cNvPr id="19459" name="Picture 3" descr="epajzsicel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73138" y="1628775"/>
            <a:ext cx="6877051" cy="4708525"/>
          </a:xfrm>
        </p:spPr>
      </p:pic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4932363" y="3124200"/>
            <a:ext cx="401637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292725" y="2852738"/>
            <a:ext cx="36210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u-HU" sz="1600" b="1">
                <a:latin typeface="Times New Roman" pitchFamily="18" charset="0"/>
              </a:rPr>
              <a:t>fejgörbület</a:t>
            </a:r>
          </a:p>
          <a:p>
            <a:pPr eaLnBrk="0" hangingPunct="0"/>
            <a:r>
              <a:rPr lang="hu-HU" sz="1600" b="1">
                <a:solidFill>
                  <a:schemeClr val="tx2"/>
                </a:solidFill>
                <a:latin typeface="Times New Roman" pitchFamily="18" charset="0"/>
              </a:rPr>
              <a:t>  - az elülső középső rész 180°-ot görbül </a:t>
            </a:r>
          </a:p>
          <a:p>
            <a:pPr eaLnBrk="0" hangingPunct="0"/>
            <a:r>
              <a:rPr lang="hu-HU" sz="1600" b="1">
                <a:solidFill>
                  <a:schemeClr val="tx2"/>
                </a:solidFill>
                <a:latin typeface="Times New Roman" pitchFamily="18" charset="0"/>
              </a:rPr>
              <a:t>    ventrális irányban</a:t>
            </a:r>
            <a:endParaRPr lang="hu-HU" sz="1600" b="1">
              <a:latin typeface="Times New Roman" pitchFamily="18" charset="0"/>
            </a:endParaRPr>
          </a:p>
          <a:p>
            <a:pPr eaLnBrk="0" hangingPunct="0"/>
            <a:r>
              <a:rPr lang="hu-HU" sz="1600" b="1">
                <a:latin typeface="Times New Roman" pitchFamily="18" charset="0"/>
              </a:rPr>
              <a:t>  - a szív és a pericardiális primordium</a:t>
            </a:r>
          </a:p>
          <a:p>
            <a:pPr eaLnBrk="0" hangingPunct="0"/>
            <a:r>
              <a:rPr lang="hu-HU" sz="1600" b="1">
                <a:latin typeface="Times New Roman" pitchFamily="18" charset="0"/>
              </a:rPr>
              <a:t>    ventrocaudális helyzetbe kerül </a:t>
            </a:r>
          </a:p>
          <a:p>
            <a:pPr eaLnBrk="0" hangingPunct="0"/>
            <a:r>
              <a:rPr lang="hu-HU" sz="1600" b="1">
                <a:latin typeface="Times New Roman" pitchFamily="18" charset="0"/>
              </a:rPr>
              <a:t>    az előbél elé  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3779838" y="5157788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932363" y="4868863"/>
            <a:ext cx="32480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>
                <a:latin typeface="Times New Roman" pitchFamily="18" charset="0"/>
              </a:rPr>
              <a:t>laterális lefűződés</a:t>
            </a:r>
          </a:p>
          <a:p>
            <a:pPr eaLnBrk="0" hangingPunct="0"/>
            <a:r>
              <a:rPr lang="hu-HU" sz="1600" b="1">
                <a:solidFill>
                  <a:schemeClr val="tx2"/>
                </a:solidFill>
                <a:latin typeface="Times New Roman" pitchFamily="18" charset="0"/>
              </a:rPr>
              <a:t>  -a patkó két szára 90°-ban görbül </a:t>
            </a:r>
          </a:p>
          <a:p>
            <a:pPr eaLnBrk="0" hangingPunct="0"/>
            <a:r>
              <a:rPr lang="hu-HU" sz="1600" b="1">
                <a:solidFill>
                  <a:schemeClr val="tx2"/>
                </a:solidFill>
                <a:latin typeface="Times New Roman" pitchFamily="18" charset="0"/>
              </a:rPr>
              <a:t>   ventrális irányban</a:t>
            </a:r>
            <a:r>
              <a:rPr lang="hu-HU" sz="1600" b="1">
                <a:latin typeface="Times New Roman" pitchFamily="18" charset="0"/>
              </a:rPr>
              <a:t>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39750" y="5805488"/>
            <a:ext cx="212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intraembrionális coeloma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1403350" y="3644900"/>
            <a:ext cx="431800" cy="2089150"/>
          </a:xfrm>
          <a:prstGeom prst="line">
            <a:avLst/>
          </a:prstGeom>
          <a:noFill/>
          <a:ln w="57150">
            <a:solidFill>
              <a:srgbClr val="EE020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16624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V="1">
            <a:off x="1403350" y="4437063"/>
            <a:ext cx="1368425" cy="12969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16624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1176338" y="1052513"/>
            <a:ext cx="6724650" cy="584200"/>
          </a:xfrm>
          <a:prstGeom prst="rect">
            <a:avLst/>
          </a:prstGeom>
          <a:solidFill>
            <a:srgbClr val="6DC45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</a:rPr>
              <a:t> </a:t>
            </a:r>
            <a:r>
              <a:rPr lang="hu-HU" sz="1600" b="1">
                <a:solidFill>
                  <a:srgbClr val="FF0000"/>
                </a:solidFill>
                <a:latin typeface="Times New Roman" pitchFamily="18" charset="0"/>
              </a:rPr>
              <a:t>4. hét elején:</a:t>
            </a:r>
            <a:r>
              <a:rPr lang="hu-HU" sz="1600" b="1">
                <a:latin typeface="Times New Roman" pitchFamily="18" charset="0"/>
              </a:rPr>
              <a:t> </a:t>
            </a:r>
          </a:p>
          <a:p>
            <a:r>
              <a:rPr lang="hu-HU" sz="1600" b="1">
                <a:latin typeface="Times New Roman" pitchFamily="18" charset="0"/>
              </a:rPr>
              <a:t>	</a:t>
            </a:r>
            <a:r>
              <a:rPr lang="hu-HU" sz="1200" b="1">
                <a:latin typeface="Times New Roman" pitchFamily="18" charset="0"/>
              </a:rPr>
              <a:t>egy patkó-alakó lapos térség jön létre, ami részlegesen körbeöleli az embrió feji végét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1" grpId="0"/>
      <p:bldP spid="61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6192837" cy="1152525"/>
          </a:xfrm>
          <a:solidFill>
            <a:srgbClr val="316624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16624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3200" b="1" smtClean="0">
                <a:solidFill>
                  <a:schemeClr val="bg1"/>
                </a:solidFill>
              </a:rPr>
              <a:t>Intraembrionális coeloma</a:t>
            </a:r>
            <a:r>
              <a:rPr lang="hu-HU" sz="2800" b="1" smtClean="0">
                <a:solidFill>
                  <a:schemeClr val="bg1"/>
                </a:solidFill>
              </a:rPr>
              <a:t/>
            </a:r>
            <a:br>
              <a:rPr lang="hu-HU" sz="2800" b="1" smtClean="0">
                <a:solidFill>
                  <a:schemeClr val="bg1"/>
                </a:solidFill>
              </a:rPr>
            </a:br>
            <a:r>
              <a:rPr lang="hu-HU" sz="2000" b="1" smtClean="0">
                <a:solidFill>
                  <a:schemeClr val="bg1"/>
                </a:solidFill>
              </a:rPr>
              <a:t>    ellapult, patkó-alakú üreg</a:t>
            </a:r>
            <a:endParaRPr lang="hu-HU" sz="2800" b="1" smtClean="0">
              <a:solidFill>
                <a:schemeClr val="bg1"/>
              </a:solidFill>
            </a:endParaRPr>
          </a:p>
        </p:txBody>
      </p:sp>
      <p:pic>
        <p:nvPicPr>
          <p:cNvPr id="7171" name="Picture 3" descr="patkó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2492375"/>
            <a:ext cx="6445250" cy="3867150"/>
          </a:xfrm>
          <a:effectLst>
            <a:prstShdw prst="shdw13" dist="53882" dir="13500000">
              <a:srgbClr val="316624">
                <a:alpha val="50000"/>
              </a:srgbClr>
            </a:prstShdw>
          </a:effectLst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 flipV="1">
            <a:off x="1835150" y="5084763"/>
            <a:ext cx="228600" cy="838200"/>
          </a:xfrm>
          <a:prstGeom prst="line">
            <a:avLst/>
          </a:prstGeom>
          <a:noFill/>
          <a:ln w="57150">
            <a:solidFill>
              <a:srgbClr val="EE020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16624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258888" y="5805488"/>
            <a:ext cx="17399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pericardiális</a:t>
            </a: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üreg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042988" y="3429000"/>
            <a:ext cx="1066800" cy="914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16624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0" y="2781300"/>
            <a:ext cx="2759075" cy="58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canalis</a:t>
            </a:r>
            <a:r>
              <a:rPr lang="hu-H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hu-H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pericardioperitonealis</a:t>
            </a:r>
            <a:endParaRPr lang="hu-HU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 eaLnBrk="0" hangingPunct="0">
              <a:defRPr/>
            </a:pPr>
            <a:r>
              <a:rPr lang="hu-H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(a későbbi </a:t>
            </a:r>
            <a:r>
              <a:rPr lang="hu-H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pleurális</a:t>
            </a:r>
            <a:r>
              <a:rPr lang="hu-H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üreg)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 flipV="1">
            <a:off x="4284663" y="4581525"/>
            <a:ext cx="1524000" cy="838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16624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003925" y="5167313"/>
            <a:ext cx="1660525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peritoneális</a:t>
            </a:r>
            <a:r>
              <a:rPr lang="hu-HU" sz="16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üreg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708400" y="1501775"/>
            <a:ext cx="5435600" cy="1495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A </a:t>
            </a:r>
            <a:r>
              <a:rPr lang="hu-HU" sz="2000" b="1" dirty="0" err="1">
                <a:solidFill>
                  <a:schemeClr val="tx2"/>
                </a:solidFill>
                <a:latin typeface="Times New Roman" pitchFamily="18" charset="0"/>
                <a:cs typeface="+mn-cs"/>
              </a:rPr>
              <a:t>coeloma</a:t>
            </a:r>
            <a:r>
              <a:rPr lang="hu-HU" sz="2000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részei a lefűződés után:</a:t>
            </a:r>
            <a:br>
              <a:rPr lang="hu-HU" sz="2000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</a:b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         </a:t>
            </a:r>
            <a:r>
              <a:rPr lang="hu-HU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1. </a:t>
            </a:r>
            <a:r>
              <a:rPr lang="hu-HU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pericardiális</a:t>
            </a:r>
            <a:r>
              <a:rPr lang="hu-HU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üreg</a:t>
            </a: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/>
            </a:r>
            <a:b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</a:b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         </a:t>
            </a:r>
            <a:r>
              <a:rPr lang="hu-HU" b="1" dirty="0">
                <a:solidFill>
                  <a:schemeClr val="accent2"/>
                </a:solidFill>
                <a:latin typeface="Times New Roman" pitchFamily="18" charset="0"/>
                <a:cs typeface="+mn-cs"/>
              </a:rPr>
              <a:t>2. </a:t>
            </a:r>
            <a:r>
              <a:rPr lang="hu-HU" b="1" dirty="0" err="1">
                <a:solidFill>
                  <a:schemeClr val="accent2"/>
                </a:solidFill>
                <a:latin typeface="Times New Roman" pitchFamily="18" charset="0"/>
                <a:cs typeface="+mn-cs"/>
              </a:rPr>
              <a:t>canalis</a:t>
            </a:r>
            <a:r>
              <a:rPr lang="hu-HU" b="1" dirty="0">
                <a:solidFill>
                  <a:schemeClr val="accent2"/>
                </a:solidFill>
                <a:latin typeface="Times New Roman" pitchFamily="18" charset="0"/>
                <a:cs typeface="+mn-cs"/>
              </a:rPr>
              <a:t> </a:t>
            </a:r>
            <a:r>
              <a:rPr lang="hu-HU" b="1" dirty="0" err="1">
                <a:solidFill>
                  <a:schemeClr val="accent2"/>
                </a:solidFill>
                <a:latin typeface="Times New Roman" pitchFamily="18" charset="0"/>
                <a:cs typeface="+mn-cs"/>
              </a:rPr>
              <a:t>pericardioperitonealis</a:t>
            </a: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</a:t>
            </a:r>
            <a:b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</a:b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         </a:t>
            </a:r>
            <a:r>
              <a:rPr lang="hu-HU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3. </a:t>
            </a:r>
            <a:r>
              <a:rPr lang="hu-HU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peritonealis</a:t>
            </a:r>
            <a:r>
              <a:rPr lang="hu-HU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 üreg</a:t>
            </a: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– a testnyélen át közlekedik                 	az  </a:t>
            </a:r>
            <a:r>
              <a:rPr lang="hu-HU" b="1" dirty="0" err="1">
                <a:solidFill>
                  <a:schemeClr val="tx2"/>
                </a:solidFill>
                <a:latin typeface="Times New Roman" pitchFamily="18" charset="0"/>
                <a:cs typeface="+mn-cs"/>
              </a:rPr>
              <a:t>extraembryonális</a:t>
            </a:r>
            <a:r>
              <a:rPr lang="hu-HU" b="1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 </a:t>
            </a:r>
            <a:r>
              <a:rPr lang="hu-HU" b="1" dirty="0" err="1">
                <a:solidFill>
                  <a:schemeClr val="tx2"/>
                </a:solidFill>
                <a:latin typeface="Times New Roman" pitchFamily="18" charset="0"/>
                <a:cs typeface="+mn-cs"/>
              </a:rPr>
              <a:t>coelomával</a:t>
            </a:r>
            <a:endParaRPr lang="hu-HU" b="1" dirty="0">
              <a:solidFill>
                <a:schemeClr val="tx2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1908175" y="4005263"/>
            <a:ext cx="144463" cy="6477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484438" y="4005263"/>
            <a:ext cx="0" cy="6477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492500" y="6021388"/>
            <a:ext cx="5456238" cy="274637"/>
          </a:xfrm>
          <a:prstGeom prst="rect">
            <a:avLst/>
          </a:prstGeom>
          <a:solidFill>
            <a:srgbClr val="9BF046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BF046"/>
            </a:extrusionClr>
          </a:sp3d>
          <a:extLst/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hu-HU" sz="1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Coeloma porta</a:t>
            </a:r>
            <a:r>
              <a:rPr lang="hu-HU" sz="1200" b="1">
                <a:solidFill>
                  <a:srgbClr val="006600"/>
                </a:solidFill>
                <a:latin typeface="Times New Roman" pitchFamily="18" charset="0"/>
                <a:cs typeface="+mn-cs"/>
              </a:rPr>
              <a:t> – átmeneti kapcsolat az intra- és extraembrionális coeloma között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4284663" y="5661025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5" grpId="0"/>
      <p:bldP spid="7177" grpId="0"/>
      <p:bldP spid="7178" grpId="0" animBg="1"/>
      <p:bldP spid="7179" grpId="0" animBg="1"/>
      <p:bldP spid="7180" grpId="0" animBg="1"/>
      <p:bldP spid="7181" grpId="0" animBg="1"/>
      <p:bldP spid="71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137525" cy="936625"/>
          </a:xfrm>
          <a:solidFill>
            <a:srgbClr val="4B9E3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B9E3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2400" b="1" smtClean="0">
                <a:solidFill>
                  <a:schemeClr val="bg1"/>
                </a:solidFill>
              </a:rPr>
              <a:t>A coeloma, a bélcső, a szív, és a septum transversum topográfiai viszonyai az embrióhengerben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203575" y="6165850"/>
            <a:ext cx="1739900" cy="304800"/>
          </a:xfrm>
          <a:prstGeom prst="rect">
            <a:avLst/>
          </a:prstGeom>
          <a:solidFill>
            <a:srgbClr val="4DDD6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septum transversum</a:t>
            </a:r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 flipV="1">
            <a:off x="3203575" y="5445125"/>
            <a:ext cx="576263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786063" y="5788025"/>
            <a:ext cx="185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sinus ven.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6443663" y="2420938"/>
            <a:ext cx="649287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bélcső</a:t>
            </a:r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 flipH="1" flipV="1">
            <a:off x="5076825" y="6092825"/>
            <a:ext cx="5746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12" name="Line 15"/>
          <p:cNvSpPr>
            <a:spLocks noChangeShapeType="1"/>
          </p:cNvSpPr>
          <p:nvPr/>
        </p:nvSpPr>
        <p:spPr bwMode="auto">
          <a:xfrm flipH="1">
            <a:off x="6084888" y="5516563"/>
            <a:ext cx="863600" cy="217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21513" name="Picture 17" descr="fink5kés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349500"/>
            <a:ext cx="7056437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-107950" y="2420938"/>
            <a:ext cx="231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membrana buccopharyngea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987675" y="6237288"/>
            <a:ext cx="1739900" cy="304800"/>
          </a:xfrm>
          <a:prstGeom prst="rect">
            <a:avLst/>
          </a:prstGeom>
          <a:solidFill>
            <a:srgbClr val="4DDD6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DDD6F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septum transversum</a:t>
            </a: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1476375" y="5229225"/>
            <a:ext cx="20161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298450" y="5770563"/>
            <a:ext cx="1289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sinus venosus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443663" y="2852738"/>
            <a:ext cx="649287" cy="3048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bélcső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6732588" y="3860800"/>
            <a:ext cx="1512887" cy="304800"/>
          </a:xfrm>
          <a:prstGeom prst="rect">
            <a:avLst/>
          </a:prstGeom>
          <a:solidFill>
            <a:srgbClr val="99D777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D777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peritoneális üreg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2051050" y="1916113"/>
            <a:ext cx="2159000" cy="3048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jobb és bal aorta dorsalis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932363" y="2060575"/>
            <a:ext cx="1100137" cy="304800"/>
          </a:xfrm>
          <a:prstGeom prst="rect">
            <a:avLst/>
          </a:prstGeom>
          <a:solidFill>
            <a:srgbClr val="B8D7F4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8D7F4"/>
            </a:extrusionClr>
          </a:sp3d>
        </p:spPr>
        <p:txBody>
          <a:bodyPr>
            <a:spAutoFit/>
            <a:flatTx/>
          </a:bodyPr>
          <a:lstStyle/>
          <a:p>
            <a:pPr eaLnBrk="0" hangingPunct="0"/>
            <a:r>
              <a:rPr lang="hu-HU" sz="1400" b="1">
                <a:latin typeface="Times New Roman" pitchFamily="18" charset="0"/>
              </a:rPr>
              <a:t>velőcső</a:t>
            </a: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H="1" flipV="1">
            <a:off x="4716463" y="5876925"/>
            <a:ext cx="7921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5508625" y="6453188"/>
            <a:ext cx="1511300" cy="3048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szikzacskó nyél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7019925" y="5373688"/>
            <a:ext cx="847725" cy="3048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allantois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H="1" flipV="1">
            <a:off x="5795963" y="5300663"/>
            <a:ext cx="11525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 flipV="1">
            <a:off x="3635375" y="5373688"/>
            <a:ext cx="1444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 flipH="1">
            <a:off x="4643438" y="3213100"/>
            <a:ext cx="1800225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 flipH="1">
            <a:off x="4572000" y="2349500"/>
            <a:ext cx="647700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3203575" y="2205038"/>
            <a:ext cx="0" cy="151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3203575" y="2205038"/>
            <a:ext cx="444500" cy="1655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1908175" y="2708275"/>
            <a:ext cx="792163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 flipH="1">
            <a:off x="4787900" y="4149725"/>
            <a:ext cx="1871663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pic>
        <p:nvPicPr>
          <p:cNvPr id="21533" name="Picture 37" descr="embrpajzshma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092950" y="1392238"/>
            <a:ext cx="1943100" cy="1247775"/>
          </a:xfrm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8231" name="Rectangle 39"/>
          <p:cNvSpPr>
            <a:spLocks noChangeArrowheads="1"/>
          </p:cNvSpPr>
          <p:nvPr/>
        </p:nvSpPr>
        <p:spPr bwMode="auto">
          <a:xfrm>
            <a:off x="7524750" y="1844675"/>
            <a:ext cx="27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  <p:bldP spid="8213" grpId="0"/>
      <p:bldP spid="8214" grpId="0" animBg="1"/>
      <p:bldP spid="8215" grpId="0" animBg="1"/>
      <p:bldP spid="8216" grpId="0" animBg="1"/>
      <p:bldP spid="8217" grpId="0" animBg="1"/>
      <p:bldP spid="8219" grpId="0" animBg="1"/>
      <p:bldP spid="8220" grpId="0" animBg="1"/>
      <p:bldP spid="82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413625" cy="792162"/>
          </a:xfrm>
          <a:solidFill>
            <a:srgbClr val="4B9E3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B9E3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2000" b="1" smtClean="0">
                <a:solidFill>
                  <a:schemeClr val="bg1"/>
                </a:solidFill>
              </a:rPr>
              <a:t>Az embrió haránt metszete a septum transversumtól craniálisan</a:t>
            </a:r>
          </a:p>
        </p:txBody>
      </p:sp>
      <p:pic>
        <p:nvPicPr>
          <p:cNvPr id="9219" name="Picture 3" descr="patkó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1196975"/>
            <a:ext cx="1906588" cy="1189038"/>
          </a:xfrm>
          <a:effectLst>
            <a:prstShdw prst="shdw13" dist="53882" dir="13500000">
              <a:srgbClr val="316624">
                <a:alpha val="50000"/>
              </a:srgbClr>
            </a:prstShdw>
          </a:effectLst>
        </p:spPr>
      </p:pic>
      <p:sp>
        <p:nvSpPr>
          <p:cNvPr id="22532" name="Freeform 5"/>
          <p:cNvSpPr>
            <a:spLocks/>
          </p:cNvSpPr>
          <p:nvPr/>
        </p:nvSpPr>
        <p:spPr bwMode="auto">
          <a:xfrm>
            <a:off x="2819400" y="4635500"/>
            <a:ext cx="63500" cy="57150"/>
          </a:xfrm>
          <a:custGeom>
            <a:avLst/>
            <a:gdLst>
              <a:gd name="T0" fmla="*/ 0 w 40"/>
              <a:gd name="T1" fmla="*/ 0 h 36"/>
              <a:gd name="T2" fmla="*/ 90725615 w 40"/>
              <a:gd name="T3" fmla="*/ 60483749 h 36"/>
              <a:gd name="T4" fmla="*/ 100806236 w 40"/>
              <a:gd name="T5" fmla="*/ 90725611 h 36"/>
              <a:gd name="T6" fmla="*/ 0 60000 65536"/>
              <a:gd name="T7" fmla="*/ 0 60000 65536"/>
              <a:gd name="T8" fmla="*/ 0 60000 65536"/>
              <a:gd name="T9" fmla="*/ 0 w 40"/>
              <a:gd name="T10" fmla="*/ 0 h 36"/>
              <a:gd name="T11" fmla="*/ 40 w 4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36">
                <a:moveTo>
                  <a:pt x="0" y="0"/>
                </a:moveTo>
                <a:cubicBezTo>
                  <a:pt x="19" y="5"/>
                  <a:pt x="20" y="13"/>
                  <a:pt x="36" y="24"/>
                </a:cubicBezTo>
                <a:cubicBezTo>
                  <a:pt x="37" y="28"/>
                  <a:pt x="40" y="36"/>
                  <a:pt x="40" y="3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292725" y="2924175"/>
            <a:ext cx="649288" cy="274638"/>
          </a:xfrm>
          <a:prstGeom prst="rect">
            <a:avLst/>
          </a:prstGeom>
          <a:solidFill>
            <a:srgbClr val="FCEFC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előbél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026081" y="6245224"/>
            <a:ext cx="1401762" cy="274638"/>
          </a:xfrm>
          <a:prstGeom prst="rect">
            <a:avLst/>
          </a:prstGeom>
          <a:solidFill>
            <a:srgbClr val="FCEFC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200" b="1" dirty="0" err="1">
                <a:latin typeface="Times New Roman" pitchFamily="18" charset="0"/>
              </a:rPr>
              <a:t>pericardium</a:t>
            </a:r>
            <a:r>
              <a:rPr lang="hu-HU" sz="1200" b="1" dirty="0">
                <a:latin typeface="Times New Roman" pitchFamily="18" charset="0"/>
              </a:rPr>
              <a:t> ürege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79450" y="4205288"/>
            <a:ext cx="849313" cy="274637"/>
          </a:xfrm>
          <a:prstGeom prst="rect">
            <a:avLst/>
          </a:prstGeom>
          <a:solidFill>
            <a:srgbClr val="FCEFC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tüdőredő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200650" y="5253038"/>
            <a:ext cx="977900" cy="274637"/>
          </a:xfrm>
          <a:prstGeom prst="rect">
            <a:avLst/>
          </a:prstGeom>
          <a:solidFill>
            <a:srgbClr val="FCEFC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tüdőbimbók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803775" y="6226175"/>
            <a:ext cx="560388" cy="274638"/>
          </a:xfrm>
          <a:prstGeom prst="rect">
            <a:avLst/>
          </a:prstGeom>
          <a:solidFill>
            <a:srgbClr val="FCEFC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szív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084763" y="4491038"/>
            <a:ext cx="2865437" cy="274637"/>
          </a:xfrm>
          <a:prstGeom prst="rect">
            <a:avLst/>
          </a:prstGeom>
          <a:solidFill>
            <a:srgbClr val="4B9E3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solidFill>
                  <a:schemeClr val="bg1"/>
                </a:solidFill>
                <a:latin typeface="Times New Roman" pitchFamily="18" charset="0"/>
              </a:rPr>
              <a:t>„a peritoneális üregbe lehet benézni.. „</a:t>
            </a:r>
          </a:p>
        </p:txBody>
      </p:sp>
      <p:sp>
        <p:nvSpPr>
          <p:cNvPr id="22539" name="Text Box 14"/>
          <p:cNvSpPr txBox="1">
            <a:spLocks noChangeArrowheads="1"/>
          </p:cNvSpPr>
          <p:nvPr/>
        </p:nvSpPr>
        <p:spPr bwMode="auto">
          <a:xfrm>
            <a:off x="663575" y="3668713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hu-HU" sz="1200" b="1">
              <a:latin typeface="Times New Roman" pitchFamily="18" charset="0"/>
            </a:endParaRPr>
          </a:p>
        </p:txBody>
      </p:sp>
      <p:sp>
        <p:nvSpPr>
          <p:cNvPr id="9231" name="Freeform 15"/>
          <p:cNvSpPr>
            <a:spLocks/>
          </p:cNvSpPr>
          <p:nvPr/>
        </p:nvSpPr>
        <p:spPr bwMode="auto">
          <a:xfrm>
            <a:off x="6588125" y="1773238"/>
            <a:ext cx="374650" cy="234950"/>
          </a:xfrm>
          <a:custGeom>
            <a:avLst/>
            <a:gdLst>
              <a:gd name="T0" fmla="*/ 594756920 w 236"/>
              <a:gd name="T1" fmla="*/ 20161248 h 148"/>
              <a:gd name="T2" fmla="*/ 141128763 w 236"/>
              <a:gd name="T3" fmla="*/ 10080624 h 148"/>
              <a:gd name="T4" fmla="*/ 20161251 w 236"/>
              <a:gd name="T5" fmla="*/ 100806233 h 148"/>
              <a:gd name="T6" fmla="*/ 0 w 236"/>
              <a:gd name="T7" fmla="*/ 161289983 h 148"/>
              <a:gd name="T8" fmla="*/ 80645004 w 236"/>
              <a:gd name="T9" fmla="*/ 312499345 h 148"/>
              <a:gd name="T10" fmla="*/ 171370630 w 236"/>
              <a:gd name="T11" fmla="*/ 372983070 h 148"/>
              <a:gd name="T12" fmla="*/ 312499393 w 236"/>
              <a:gd name="T13" fmla="*/ 362902450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148"/>
              <a:gd name="T23" fmla="*/ 236 w 236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148">
                <a:moveTo>
                  <a:pt x="236" y="8"/>
                </a:moveTo>
                <a:cubicBezTo>
                  <a:pt x="156" y="4"/>
                  <a:pt x="137" y="0"/>
                  <a:pt x="56" y="4"/>
                </a:cubicBezTo>
                <a:cubicBezTo>
                  <a:pt x="29" y="11"/>
                  <a:pt x="24" y="15"/>
                  <a:pt x="8" y="40"/>
                </a:cubicBezTo>
                <a:cubicBezTo>
                  <a:pt x="3" y="47"/>
                  <a:pt x="0" y="64"/>
                  <a:pt x="0" y="64"/>
                </a:cubicBezTo>
                <a:cubicBezTo>
                  <a:pt x="4" y="92"/>
                  <a:pt x="9" y="109"/>
                  <a:pt x="32" y="124"/>
                </a:cubicBezTo>
                <a:cubicBezTo>
                  <a:pt x="43" y="140"/>
                  <a:pt x="49" y="143"/>
                  <a:pt x="68" y="148"/>
                </a:cubicBezTo>
                <a:cubicBezTo>
                  <a:pt x="87" y="147"/>
                  <a:pt x="124" y="144"/>
                  <a:pt x="124" y="144"/>
                </a:cubicBezTo>
              </a:path>
            </a:pathLst>
          </a:custGeom>
          <a:noFill/>
          <a:ln w="38100" cmpd="sng">
            <a:solidFill>
              <a:srgbClr val="CC3399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9233" name="Picture 17" descr="finklegörbem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2708275"/>
            <a:ext cx="251936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tx1">
                <a:alpha val="50000"/>
              </a:schemeClr>
            </a:prstShdw>
          </a:effectLst>
        </p:spPr>
      </p:pic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7164388" y="2708275"/>
            <a:ext cx="576262" cy="1512888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370638" y="4221163"/>
            <a:ext cx="1773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800">
                <a:latin typeface="Times New Roman" pitchFamily="18" charset="0"/>
              </a:rPr>
              <a:t>Fink Katalin és Nemeskéri Ágnes rajza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55600" y="5517232"/>
            <a:ext cx="1933575" cy="457200"/>
          </a:xfrm>
          <a:prstGeom prst="rect">
            <a:avLst/>
          </a:prstGeom>
          <a:solidFill>
            <a:srgbClr val="FCEFC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hu-HU" sz="1200" b="1" dirty="0">
                <a:latin typeface="Times New Roman" pitchFamily="18" charset="0"/>
              </a:rPr>
              <a:t>nyíl a </a:t>
            </a:r>
            <a:r>
              <a:rPr lang="hu-HU" sz="1200" b="1" dirty="0" err="1">
                <a:latin typeface="Times New Roman" pitchFamily="18" charset="0"/>
              </a:rPr>
              <a:t>canalis</a:t>
            </a:r>
            <a:r>
              <a:rPr lang="hu-HU" sz="1200" b="1" dirty="0">
                <a:latin typeface="Times New Roman" pitchFamily="18" charset="0"/>
              </a:rPr>
              <a:t> </a:t>
            </a:r>
          </a:p>
          <a:p>
            <a:pPr eaLnBrk="0" hangingPunct="0"/>
            <a:r>
              <a:rPr lang="hu-HU" sz="1200" b="1" dirty="0" err="1">
                <a:latin typeface="Times New Roman" pitchFamily="18" charset="0"/>
              </a:rPr>
              <a:t>pericardioperitoneálisban</a:t>
            </a:r>
            <a:r>
              <a:rPr lang="hu-HU" sz="1200" b="1" dirty="0">
                <a:latin typeface="Times New Roman" pitchFamily="18" charset="0"/>
              </a:rPr>
              <a:t> 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6443663" y="1341438"/>
            <a:ext cx="647700" cy="863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008563" y="2152650"/>
            <a:ext cx="650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  <a:cs typeface="Times New Roman" pitchFamily="18" charset="0"/>
              </a:rPr>
              <a:t>velőcső</a:t>
            </a:r>
          </a:p>
        </p:txBody>
      </p:sp>
      <p:grpSp>
        <p:nvGrpSpPr>
          <p:cNvPr id="5" name="Csoportba foglalás 4"/>
          <p:cNvGrpSpPr>
            <a:grpSpLocks/>
          </p:cNvGrpSpPr>
          <p:nvPr/>
        </p:nvGrpSpPr>
        <p:grpSpPr bwMode="auto">
          <a:xfrm>
            <a:off x="1668463" y="2073275"/>
            <a:ext cx="3416300" cy="3665538"/>
            <a:chOff x="1668951" y="2072795"/>
            <a:chExt cx="3415018" cy="3666017"/>
          </a:xfrm>
        </p:grpSpPr>
        <p:grpSp>
          <p:nvGrpSpPr>
            <p:cNvPr id="22560" name="Csoportba foglalás 23"/>
            <p:cNvGrpSpPr>
              <a:grpSpLocks/>
            </p:cNvGrpSpPr>
            <p:nvPr/>
          </p:nvGrpSpPr>
          <p:grpSpPr bwMode="auto">
            <a:xfrm>
              <a:off x="1668951" y="2072795"/>
              <a:ext cx="3415018" cy="3666017"/>
              <a:chOff x="1185326" y="1988840"/>
              <a:chExt cx="3978417" cy="4032448"/>
            </a:xfrm>
          </p:grpSpPr>
          <p:pic>
            <p:nvPicPr>
              <p:cNvPr id="22562" name="Kép 2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85326" y="1988840"/>
                <a:ext cx="3978417" cy="4032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Ellipszis 25"/>
              <p:cNvSpPr/>
              <p:nvPr/>
            </p:nvSpPr>
            <p:spPr>
              <a:xfrm>
                <a:off x="3174535" y="2493551"/>
                <a:ext cx="216298" cy="35975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  <p:sp>
          <p:nvSpPr>
            <p:cNvPr id="4" name="Szabadkézi sokszög 3"/>
            <p:cNvSpPr/>
            <p:nvPr/>
          </p:nvSpPr>
          <p:spPr>
            <a:xfrm>
              <a:off x="3446284" y="3622397"/>
              <a:ext cx="111083" cy="69859"/>
            </a:xfrm>
            <a:custGeom>
              <a:avLst/>
              <a:gdLst>
                <a:gd name="connsiteX0" fmla="*/ 35866 w 111636"/>
                <a:gd name="connsiteY0" fmla="*/ 110 h 70448"/>
                <a:gd name="connsiteX1" fmla="*/ 79827 w 111636"/>
                <a:gd name="connsiteY1" fmla="*/ 17694 h 70448"/>
                <a:gd name="connsiteX2" fmla="*/ 97412 w 111636"/>
                <a:gd name="connsiteY2" fmla="*/ 61656 h 70448"/>
                <a:gd name="connsiteX3" fmla="*/ 71035 w 111636"/>
                <a:gd name="connsiteY3" fmla="*/ 70448 h 70448"/>
                <a:gd name="connsiteX4" fmla="*/ 697 w 111636"/>
                <a:gd name="connsiteY4" fmla="*/ 35279 h 70448"/>
                <a:gd name="connsiteX5" fmla="*/ 27074 w 111636"/>
                <a:gd name="connsiteY5" fmla="*/ 26487 h 70448"/>
                <a:gd name="connsiteX6" fmla="*/ 35866 w 111636"/>
                <a:gd name="connsiteY6" fmla="*/ 110 h 7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636" h="70448">
                  <a:moveTo>
                    <a:pt x="35866" y="110"/>
                  </a:moveTo>
                  <a:cubicBezTo>
                    <a:pt x="44658" y="-1356"/>
                    <a:pt x="65049" y="12152"/>
                    <a:pt x="79827" y="17694"/>
                  </a:cubicBezTo>
                  <a:cubicBezTo>
                    <a:pt x="102368" y="26147"/>
                    <a:pt x="128400" y="22922"/>
                    <a:pt x="97412" y="61656"/>
                  </a:cubicBezTo>
                  <a:cubicBezTo>
                    <a:pt x="91622" y="68893"/>
                    <a:pt x="79827" y="67517"/>
                    <a:pt x="71035" y="70448"/>
                  </a:cubicBezTo>
                  <a:cubicBezTo>
                    <a:pt x="69039" y="70115"/>
                    <a:pt x="-8095" y="70445"/>
                    <a:pt x="697" y="35279"/>
                  </a:cubicBezTo>
                  <a:cubicBezTo>
                    <a:pt x="2945" y="26288"/>
                    <a:pt x="18785" y="30632"/>
                    <a:pt x="27074" y="26487"/>
                  </a:cubicBezTo>
                  <a:cubicBezTo>
                    <a:pt x="30781" y="24633"/>
                    <a:pt x="27074" y="1576"/>
                    <a:pt x="35866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1160463" y="1798638"/>
            <a:ext cx="1187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latin typeface="Times New Roman" pitchFamily="18" charset="0"/>
                <a:cs typeface="Times New Roman" pitchFamily="18" charset="0"/>
              </a:rPr>
              <a:t>chorda dorsalis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387350" y="2735263"/>
            <a:ext cx="1209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  <a:cs typeface="Times New Roman" pitchFamily="18" charset="0"/>
              </a:rPr>
              <a:t>dorsalis aorta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2225675" y="2182813"/>
            <a:ext cx="1223963" cy="922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>
            <a:off x="3633788" y="2386013"/>
            <a:ext cx="1330325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3403600" y="3584575"/>
            <a:ext cx="185738" cy="152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557588" y="3097213"/>
            <a:ext cx="1766887" cy="522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3675063" y="4071938"/>
            <a:ext cx="1544637" cy="1181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V="1">
            <a:off x="1460500" y="4102100"/>
            <a:ext cx="1422400" cy="279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2365375" y="5251450"/>
            <a:ext cx="652463" cy="985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auto">
          <a:xfrm flipH="1" flipV="1">
            <a:off x="3881438" y="5132388"/>
            <a:ext cx="1127125" cy="1104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460500" y="2924175"/>
            <a:ext cx="1582738" cy="188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V="1">
            <a:off x="1460500" y="4765675"/>
            <a:ext cx="1255713" cy="690563"/>
          </a:xfrm>
          <a:prstGeom prst="line">
            <a:avLst/>
          </a:prstGeom>
          <a:noFill/>
          <a:ln w="57150">
            <a:solidFill>
              <a:srgbClr val="CC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5" grpId="0" animBg="1"/>
      <p:bldP spid="9224" grpId="0" animBg="1"/>
      <p:bldP spid="9226" grpId="0" animBg="1"/>
      <p:bldP spid="9227" grpId="0" animBg="1"/>
      <p:bldP spid="9228" grpId="0" animBg="1"/>
      <p:bldP spid="9231" grpId="0" animBg="1"/>
      <p:bldP spid="9231" grpId="1" animBg="1"/>
      <p:bldP spid="9234" grpId="0" animBg="1"/>
      <p:bldP spid="9235" grpId="0"/>
      <p:bldP spid="9232" grpId="0" animBg="1"/>
      <p:bldP spid="9220" grpId="0" animBg="1"/>
      <p:bldP spid="9237" grpId="0"/>
      <p:bldP spid="9236" grpId="0"/>
      <p:bldP spid="9238" grpId="0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476250"/>
            <a:ext cx="5614988" cy="720725"/>
          </a:xfrm>
          <a:solidFill>
            <a:srgbClr val="4B9E38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B9E38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hu-HU" sz="2000" b="1" smtClean="0">
                <a:solidFill>
                  <a:schemeClr val="bg1"/>
                </a:solidFill>
              </a:rPr>
              <a:t>A pleuropericardiális és pleuroperitoneális redők (membránok) kialakulása</a:t>
            </a:r>
          </a:p>
        </p:txBody>
      </p:sp>
      <p:pic>
        <p:nvPicPr>
          <p:cNvPr id="10243" name="Picture 3" descr="embrhenger1 co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549275"/>
            <a:ext cx="2592388" cy="2378075"/>
          </a:xfrm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258888" y="1916113"/>
            <a:ext cx="4333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76600" y="5373688"/>
            <a:ext cx="1943100" cy="274637"/>
          </a:xfrm>
          <a:prstGeom prst="rect">
            <a:avLst/>
          </a:prstGeom>
          <a:solidFill>
            <a:srgbClr val="FCEFCE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CEFCE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pleuroperitoneális redő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563938" y="6165850"/>
            <a:ext cx="1766887" cy="274638"/>
          </a:xfrm>
          <a:prstGeom prst="rect">
            <a:avLst/>
          </a:prstGeom>
          <a:solidFill>
            <a:srgbClr val="FCEFCE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CEFCE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pleuropericardiális redő</a:t>
            </a:r>
          </a:p>
        </p:txBody>
      </p:sp>
      <p:pic>
        <p:nvPicPr>
          <p:cNvPr id="10255" name="Picture 15" descr="Nemcsicspulmrid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3221038"/>
            <a:ext cx="28797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10256" name="Picture 16" descr="Nemcsicspulmrid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581525"/>
            <a:ext cx="316865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916238" y="4157663"/>
            <a:ext cx="935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tüdőredő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427538" y="378936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tüdőbimbó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5364163" y="5229225"/>
            <a:ext cx="2087562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5435600" y="6092825"/>
            <a:ext cx="2305050" cy="71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588224" y="482344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dorzális</a:t>
            </a:r>
            <a:endParaRPr lang="hu-HU" sz="12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992306" y="6164669"/>
            <a:ext cx="899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ventrális</a:t>
            </a:r>
            <a:endParaRPr lang="hu-H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53" grpId="0" animBg="1"/>
      <p:bldP spid="10254" grpId="0" animBg="1"/>
      <p:bldP spid="10257" grpId="0"/>
      <p:bldP spid="10258" grpId="0"/>
      <p:bldP spid="10259" grpId="0" animBg="1"/>
      <p:bldP spid="10260" grpId="0" animBg="1"/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3491A"/>
            </a:gs>
            <a:gs pos="100000">
              <a:srgbClr val="4B9E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063" y="4076700"/>
            <a:ext cx="3097212" cy="576263"/>
          </a:xfrm>
          <a:solidFill>
            <a:srgbClr val="63CE12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3CE12"/>
            </a:extrusionClr>
          </a:sp3d>
        </p:spPr>
        <p:txBody>
          <a:bodyPr>
            <a:flatTx/>
          </a:bodyPr>
          <a:lstStyle/>
          <a:p>
            <a:pPr algn="l" eaLnBrk="1" hangingPunct="1"/>
            <a:r>
              <a:rPr lang="hu-HU" sz="1400" b="1" smtClean="0">
                <a:solidFill>
                  <a:schemeClr val="bg1"/>
                </a:solidFill>
              </a:rPr>
              <a:t>canalis pleuropericardialis szűkül,</a:t>
            </a:r>
            <a:br>
              <a:rPr lang="hu-HU" sz="1400" b="1" smtClean="0">
                <a:solidFill>
                  <a:schemeClr val="bg1"/>
                </a:solidFill>
              </a:rPr>
            </a:br>
            <a:r>
              <a:rPr lang="hu-HU" sz="1400" b="1" smtClean="0">
                <a:solidFill>
                  <a:schemeClr val="bg1"/>
                </a:solidFill>
              </a:rPr>
              <a:t> majd elzáródik</a:t>
            </a:r>
            <a:endParaRPr lang="hu-HU" sz="1400" smtClean="0">
              <a:solidFill>
                <a:schemeClr val="bg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8313" y="260350"/>
            <a:ext cx="7985125" cy="636588"/>
          </a:xfrm>
          <a:solidFill>
            <a:srgbClr val="9BF046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BF046"/>
            </a:extrusionClr>
          </a:sp3d>
        </p:spPr>
        <p:txBody>
          <a:bodyPr>
            <a:flatTx/>
          </a:bodyPr>
          <a:lstStyle/>
          <a:p>
            <a:pPr algn="ctr" eaLnBrk="1" hangingPunct="1">
              <a:buFontTx/>
              <a:buNone/>
            </a:pPr>
            <a:r>
              <a:rPr lang="hu-HU" sz="2000" b="1" smtClean="0">
                <a:solidFill>
                  <a:schemeClr val="bg1"/>
                </a:solidFill>
              </a:rPr>
              <a:t>Az embrió haránt metszete a septum transversumtól craniálisan</a:t>
            </a:r>
          </a:p>
        </p:txBody>
      </p:sp>
      <p:pic>
        <p:nvPicPr>
          <p:cNvPr id="11268" name="Picture 4" descr="embrhengmag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341438"/>
            <a:ext cx="5329238" cy="4835525"/>
          </a:xfrm>
          <a:effectLst>
            <a:prstShdw prst="shdw13" dist="53882" dir="13500000">
              <a:srgbClr val="316624">
                <a:alpha val="50000"/>
              </a:srgbClr>
            </a:prstShdw>
          </a:effec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39750" y="5805488"/>
            <a:ext cx="1944688" cy="274637"/>
          </a:xfrm>
          <a:prstGeom prst="rect">
            <a:avLst/>
          </a:prstGeom>
          <a:solidFill>
            <a:srgbClr val="9BF04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BF046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septum pleuropericardiale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2051050" y="4797425"/>
            <a:ext cx="217488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995738" y="5876925"/>
            <a:ext cx="1711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200" b="1">
                <a:latin typeface="Times New Roman" pitchFamily="18" charset="0"/>
              </a:rPr>
              <a:t>v. cardinalis communis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427538" y="5157788"/>
            <a:ext cx="987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n. phrenicus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643438" y="32131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tüdő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995738" y="2420938"/>
            <a:ext cx="1401762" cy="274637"/>
          </a:xfrm>
          <a:prstGeom prst="rect">
            <a:avLst/>
          </a:prstGeom>
          <a:solidFill>
            <a:srgbClr val="9BF04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BF046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/>
            <a:r>
              <a:rPr lang="hu-HU" sz="1200" b="1">
                <a:latin typeface="Times New Roman" pitchFamily="18" charset="0"/>
              </a:rPr>
              <a:t>primér pleuraüreg</a:t>
            </a:r>
          </a:p>
        </p:txBody>
      </p:sp>
      <p:pic>
        <p:nvPicPr>
          <p:cNvPr id="24587" name="Picture 12" descr="finklegörbem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557338"/>
            <a:ext cx="2519363" cy="14970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tx1">
                <a:alpha val="50000"/>
              </a:schemeClr>
            </a:prstShdw>
          </a:effectLst>
        </p:spPr>
      </p:pic>
      <p:sp>
        <p:nvSpPr>
          <p:cNvPr id="24588" name="Line 13"/>
          <p:cNvSpPr>
            <a:spLocks noChangeShapeType="1"/>
          </p:cNvSpPr>
          <p:nvPr/>
        </p:nvSpPr>
        <p:spPr bwMode="auto">
          <a:xfrm flipH="1">
            <a:off x="7235825" y="1484313"/>
            <a:ext cx="576263" cy="1512887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6516688" y="3068638"/>
            <a:ext cx="1936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/>
              <a:t>Fink Katalin és Nemeskéri Ágnes rajza</a:t>
            </a:r>
          </a:p>
        </p:txBody>
      </p:sp>
      <p:pic>
        <p:nvPicPr>
          <p:cNvPr id="15" name="Picture 16" descr="Nemcsicspulmrid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3" y="3213100"/>
            <a:ext cx="11191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16" name="Line 20"/>
          <p:cNvSpPr>
            <a:spLocks noChangeShapeType="1"/>
          </p:cNvSpPr>
          <p:nvPr/>
        </p:nvSpPr>
        <p:spPr bwMode="auto">
          <a:xfrm flipH="1" flipV="1">
            <a:off x="690563" y="3716338"/>
            <a:ext cx="1360487" cy="1944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9" grpId="0" animBg="1"/>
      <p:bldP spid="11270" grpId="0" animBg="1"/>
      <p:bldP spid="11271" grpId="0"/>
      <p:bldP spid="11272" grpId="0"/>
      <p:bldP spid="11273" grpId="0"/>
      <p:bldP spid="11274" grpId="0" animBg="1"/>
      <p:bldP spid="16" grpId="0" animBg="1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1064</Words>
  <Application>Microsoft Office PowerPoint</Application>
  <PresentationFormat>Diavetítés a képernyőre (4:3 oldalarány)</PresentationFormat>
  <Paragraphs>246</Paragraphs>
  <Slides>28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17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52" baseType="lpstr">
      <vt:lpstr>AdvP40319B</vt:lpstr>
      <vt:lpstr>AdvP41461E</vt:lpstr>
      <vt:lpstr>Arial</vt:lpstr>
      <vt:lpstr>Calibri</vt:lpstr>
      <vt:lpstr>Calibri Light</vt:lpstr>
      <vt:lpstr>Times New Roman</vt:lpstr>
      <vt:lpstr>Alapértelmezett terv</vt:lpstr>
      <vt:lpstr>1_Alapértelmezett terv</vt:lpstr>
      <vt:lpstr>4_Alapértelmezett terv</vt:lpstr>
      <vt:lpstr>5_Alapértelmezett terv</vt:lpstr>
      <vt:lpstr>6_Alapértelmezett terv</vt:lpstr>
      <vt:lpstr>7_Alapértelmezett terv</vt:lpstr>
      <vt:lpstr>8_Alapértelmezett terv</vt:lpstr>
      <vt:lpstr>9_Alapértelmezett terv</vt:lpstr>
      <vt:lpstr>10_Alapértelmezett terv</vt:lpstr>
      <vt:lpstr>11_Alapértelmezett terv</vt:lpstr>
      <vt:lpstr>12_Alapértelmezett terv</vt:lpstr>
      <vt:lpstr>13_Alapértelmezett terv</vt:lpstr>
      <vt:lpstr>15_Alapértelmezett terv</vt:lpstr>
      <vt:lpstr>Office-téma</vt:lpstr>
      <vt:lpstr>1_Office-téma</vt:lpstr>
      <vt:lpstr>2_Office-téma</vt:lpstr>
      <vt:lpstr>3_Office-téma</vt:lpstr>
      <vt:lpstr>Image</vt:lpstr>
      <vt:lpstr>Testüregek elkülönülése A bursa omentalis sebészetének anatómiai alapjai</vt:lpstr>
      <vt:lpstr>Gastruláció – a mezoderma kialakulása</vt:lpstr>
      <vt:lpstr>Az intraembronális coeloma kialakulása és az embrió lefűződése</vt:lpstr>
      <vt:lpstr> Az embrió lefűződése  </vt:lpstr>
      <vt:lpstr>Intraembrionális coeloma     ellapult, patkó-alakú üreg</vt:lpstr>
      <vt:lpstr>A coeloma, a bélcső, a szív, és a septum transversum topográfiai viszonyai az embrióhengerben</vt:lpstr>
      <vt:lpstr>Az embrió haránt metszete a septum transversumtól craniálisan</vt:lpstr>
      <vt:lpstr>A pleuropericardiális és pleuroperitoneális redők (membránok) kialakulása</vt:lpstr>
      <vt:lpstr>canalis pleuropericardialis szűkül,  majd elzáródik</vt:lpstr>
      <vt:lpstr>Az embrió haránt metszete a septum transversumtól craniálisan</vt:lpstr>
      <vt:lpstr>Ventrális és dorsális mesentériumok</vt:lpstr>
      <vt:lpstr>Coelomic epithelium</vt:lpstr>
      <vt:lpstr>Mesogastrium ventrale és dorsale</vt:lpstr>
      <vt:lpstr>Mesogastrium ventrale és dorsale</vt:lpstr>
      <vt:lpstr>Mesogastrium dorsale és mesoduodenum</vt:lpstr>
      <vt:lpstr>Bursa omentalis fejlődése</vt:lpstr>
      <vt:lpstr>Bursa omentalis</vt:lpstr>
      <vt:lpstr>Bursa omentalis sebészi megközelítése</vt:lpstr>
      <vt:lpstr>A középbél „rotációja”</vt:lpstr>
      <vt:lpstr>A középbél „rotációja”</vt:lpstr>
      <vt:lpstr>PowerPoint bemutató</vt:lpstr>
      <vt:lpstr>Mesenterium - Új szerv?</vt:lpstr>
      <vt:lpstr>A ventrális mesenterium sorsa ?</vt:lpstr>
      <vt:lpstr>Létezik ventrális mesenterium az előbél szintje alatt??????</vt:lpstr>
      <vt:lpstr>PowerPoint bemutató</vt:lpstr>
      <vt:lpstr>A peritoneum fejlődési rendellenességei</vt:lpstr>
      <vt:lpstr>Omentectomy</vt:lpstr>
      <vt:lpstr>Felhasznált irodalom</vt:lpstr>
    </vt:vector>
  </TitlesOfParts>
  <Company>Semmelweis Egyetem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Testüregek elkülönülése A diaphragma fejlődése</dc:title>
  <dc:creator>Dr. Nemeskéri Ágnes</dc:creator>
  <cp:lastModifiedBy>nemeske</cp:lastModifiedBy>
  <cp:revision>145</cp:revision>
  <dcterms:created xsi:type="dcterms:W3CDTF">2006-11-10T13:08:16Z</dcterms:created>
  <dcterms:modified xsi:type="dcterms:W3CDTF">2018-04-13T13:34:16Z</dcterms:modified>
</cp:coreProperties>
</file>