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87" r:id="rId2"/>
    <p:sldId id="282" r:id="rId3"/>
    <p:sldId id="256" r:id="rId4"/>
    <p:sldId id="258" r:id="rId5"/>
    <p:sldId id="261" r:id="rId6"/>
    <p:sldId id="263" r:id="rId7"/>
    <p:sldId id="264" r:id="rId8"/>
    <p:sldId id="272" r:id="rId9"/>
    <p:sldId id="284" r:id="rId10"/>
    <p:sldId id="267" r:id="rId11"/>
    <p:sldId id="269" r:id="rId12"/>
    <p:sldId id="273" r:id="rId13"/>
    <p:sldId id="275" r:id="rId14"/>
    <p:sldId id="281" r:id="rId15"/>
    <p:sldId id="283" r:id="rId16"/>
    <p:sldId id="270" r:id="rId17"/>
    <p:sldId id="271" r:id="rId18"/>
    <p:sldId id="274" r:id="rId19"/>
    <p:sldId id="268" r:id="rId20"/>
    <p:sldId id="277" r:id="rId21"/>
    <p:sldId id="276" r:id="rId22"/>
    <p:sldId id="278" r:id="rId23"/>
    <p:sldId id="279" r:id="rId24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3300"/>
    <a:srgbClr val="FFFF00"/>
    <a:srgbClr val="6600FF"/>
    <a:srgbClr val="FF33CC"/>
    <a:srgbClr val="00FF00"/>
    <a:srgbClr val="FF99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7" autoAdjust="0"/>
  </p:normalViewPr>
  <p:slideViewPr>
    <p:cSldViewPr>
      <p:cViewPr varScale="1">
        <p:scale>
          <a:sx n="102" d="100"/>
          <a:sy n="102" d="100"/>
        </p:scale>
        <p:origin x="2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369098E-1207-428C-B7F5-D8862067CD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650F2D-1D20-4509-B29A-51CAE59A77E2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51CF1E-94A4-44F9-9FDD-1B638ADBA4FD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DA988-2DC5-443D-9AC5-EE21D7C3F8DA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CC3CD3-7D41-487B-A002-120EB5F86B12}" type="slidenum">
              <a:rPr lang="hu-HU" smtClean="0"/>
              <a:pPr/>
              <a:t>13</a:t>
            </a:fld>
            <a:endParaRPr lang="hu-HU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CDB02-03F9-4A7B-A95C-0A8E89B66078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EC249-E68D-43B1-A496-FA19BB561176}" type="slidenum">
              <a:rPr lang="hu-HU" smtClean="0"/>
              <a:pPr/>
              <a:t>15</a:t>
            </a:fld>
            <a:endParaRPr lang="hu-HU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97DB4-74F1-496B-8B28-F29D2D8AE4C6}" type="slidenum">
              <a:rPr lang="hu-HU" smtClean="0"/>
              <a:pPr/>
              <a:t>16</a:t>
            </a:fld>
            <a:endParaRPr lang="hu-HU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3EE6D9-B81D-430A-8BF7-FE9F24F3186B}" type="slidenum">
              <a:rPr lang="hu-HU" smtClean="0"/>
              <a:pPr/>
              <a:t>17</a:t>
            </a:fld>
            <a:endParaRPr lang="hu-HU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40DB1F-EB55-4395-B756-DB8B292A5EFA}" type="slidenum">
              <a:rPr lang="hu-HU" smtClean="0"/>
              <a:pPr/>
              <a:t>18</a:t>
            </a:fld>
            <a:endParaRPr lang="hu-HU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67A7D1-28A2-42C6-BA56-956CA210EA8A}" type="slidenum">
              <a:rPr lang="hu-HU" smtClean="0"/>
              <a:pPr/>
              <a:t>19</a:t>
            </a:fld>
            <a:endParaRPr lang="hu-HU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65CCA4-3A02-4C7A-BF01-D13C512B6AFF}" type="slidenum">
              <a:rPr lang="hu-HU" smtClean="0"/>
              <a:pPr/>
              <a:t>20</a:t>
            </a:fld>
            <a:endParaRPr lang="hu-HU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E4E786-629A-48AB-B871-567EB2DA57BA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84612-FF9A-48B1-8EF6-29901E7EFD4E}" type="slidenum">
              <a:rPr lang="hu-HU" smtClean="0"/>
              <a:pPr/>
              <a:t>21</a:t>
            </a:fld>
            <a:endParaRPr lang="hu-HU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192D18-ACD9-4162-89F5-3F5180FC1DFA}" type="slidenum">
              <a:rPr lang="hu-HU" smtClean="0"/>
              <a:pPr/>
              <a:t>22</a:t>
            </a:fld>
            <a:endParaRPr lang="hu-HU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2267A-3F04-451A-BF4B-3FBC1CC6E849}" type="slidenum">
              <a:rPr lang="hu-HU" smtClean="0"/>
              <a:pPr/>
              <a:t>23</a:t>
            </a:fld>
            <a:endParaRPr lang="hu-HU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6F64A-29EC-4972-9291-A4F122795A4B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323C6F-FD1C-44C5-85CF-0E0ABFE55DA2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7F926-904E-4BB6-986E-66AD684684FB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5235E-4EBF-4261-8603-EDE01A517EED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82ADA4-C7B4-4B44-AC95-6B4F9C60305E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1FA37-2EF3-4D93-89DE-77C0A2B44C34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82470E-8080-4B59-A79D-D6142605D7BD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6F1C9-416C-4839-B2CD-3D1228F71C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23E1C-520F-4938-8CD1-480CE37C5F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99B96-6649-4BA6-923B-7E0A1D78AD9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F5DD2-CC72-4A26-B789-08707067227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48F1D-2DE2-48AA-8C36-C508CDAF5AC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E6AC9-E9B3-4368-A863-FDBDD4379CD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501B3-0558-44D7-863F-F8A3FF5DB92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E6745-A2E5-486C-8845-02FEA935FF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CA831-ED08-4958-A6EB-5C2E1D5767C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0D6F8-D0B3-43DE-BC5E-1650F666209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2B181-77ED-47C1-9270-D6915F26C6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B4A6-3363-4EC1-955B-2C21D615512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 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99223AC-B031-4062-A036-845EBC9D544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jpeg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jpe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00113" y="260350"/>
            <a:ext cx="7772400" cy="1470025"/>
          </a:xfrm>
        </p:spPr>
        <p:txBody>
          <a:bodyPr/>
          <a:lstStyle/>
          <a:p>
            <a:r>
              <a:rPr lang="hu-HU" sz="4000" b="1" dirty="0">
                <a:solidFill>
                  <a:srgbClr val="FFFF00"/>
                </a:solidFill>
              </a:rPr>
              <a:t>Klinikai Anatómiai </a:t>
            </a:r>
            <a:r>
              <a:rPr lang="hu-HU" sz="4000" b="1" dirty="0" err="1">
                <a:solidFill>
                  <a:srgbClr val="FFFF00"/>
                </a:solidFill>
              </a:rPr>
              <a:t>Propedeutika</a:t>
            </a:r>
            <a:r>
              <a:rPr lang="hu-HU" sz="4000" b="1" dirty="0">
                <a:solidFill>
                  <a:srgbClr val="FFFF00"/>
                </a:solidFill>
              </a:rPr>
              <a:t> </a:t>
            </a:r>
            <a:br>
              <a:rPr lang="hu-HU" sz="4000" b="1" dirty="0">
                <a:solidFill>
                  <a:srgbClr val="FFFF00"/>
                </a:solidFill>
              </a:rPr>
            </a:br>
            <a:r>
              <a:rPr lang="hu-HU" sz="4000" b="1" dirty="0">
                <a:solidFill>
                  <a:srgbClr val="FFFF00"/>
                </a:solidFill>
              </a:rPr>
              <a:t>Fakultáció, 2018</a:t>
            </a:r>
          </a:p>
        </p:txBody>
      </p:sp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07950" y="1717675"/>
            <a:ext cx="8799513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800" b="1" dirty="0">
                <a:solidFill>
                  <a:srgbClr val="FFFF00"/>
                </a:solidFill>
              </a:rPr>
              <a:t>Témák 20</a:t>
            </a:r>
            <a:r>
              <a:rPr lang="hu-HU" sz="1800" b="1" dirty="0">
                <a:solidFill>
                  <a:srgbClr val="FFFF00"/>
                </a:solidFill>
                <a:latin typeface="Arial" charset="0"/>
              </a:rPr>
              <a:t>17/18</a:t>
            </a:r>
            <a:r>
              <a:rPr lang="hu-HU" sz="1800" b="1" dirty="0">
                <a:solidFill>
                  <a:srgbClr val="FFFF00"/>
                </a:solidFill>
              </a:rPr>
              <a:t> második szemeszter</a:t>
            </a:r>
            <a:endParaRPr lang="hu-HU" sz="1800" dirty="0">
              <a:solidFill>
                <a:srgbClr val="FFFF00"/>
              </a:solidFill>
            </a:endParaRPr>
          </a:p>
          <a:p>
            <a:r>
              <a:rPr lang="hu-HU" sz="1800" dirty="0">
                <a:solidFill>
                  <a:srgbClr val="FFFF00"/>
                </a:solidFill>
              </a:rPr>
              <a:t>(Kedd, 16.00-17.30)</a:t>
            </a:r>
          </a:p>
          <a:p>
            <a:endParaRPr lang="hu-HU" sz="1800" dirty="0">
              <a:solidFill>
                <a:srgbClr val="FFFF00"/>
              </a:solidFill>
            </a:endParaRPr>
          </a:p>
          <a:p>
            <a:r>
              <a:rPr lang="hu-HU" sz="1800" dirty="0">
                <a:solidFill>
                  <a:srgbClr val="FFFF00"/>
                </a:solidFill>
              </a:rPr>
              <a:t>Bevezetés, felületi anatómia   	           	        Prof. Wenger Tibor</a:t>
            </a:r>
          </a:p>
          <a:p>
            <a:r>
              <a:rPr lang="hu-HU" sz="1800" dirty="0" err="1">
                <a:solidFill>
                  <a:srgbClr val="FFFF00"/>
                </a:solidFill>
              </a:rPr>
              <a:t>Angiographia</a:t>
            </a:r>
            <a:r>
              <a:rPr lang="hu-HU" sz="1800" dirty="0">
                <a:solidFill>
                  <a:srgbClr val="FFFF00"/>
                </a:solidFill>
              </a:rPr>
              <a:t>, fejlődési rendellenességek    	        Dr. Nemes Balázs, egyet. </a:t>
            </a:r>
            <a:r>
              <a:rPr lang="hu-HU" sz="1800" dirty="0" err="1">
                <a:solidFill>
                  <a:srgbClr val="FFFF00"/>
                </a:solidFill>
              </a:rPr>
              <a:t>doc</a:t>
            </a:r>
            <a:r>
              <a:rPr lang="hu-HU" sz="1800" dirty="0">
                <a:solidFill>
                  <a:srgbClr val="FFFF00"/>
                </a:solidFill>
              </a:rPr>
              <a:t>. Sebészeti anatómia </a:t>
            </a:r>
            <a:r>
              <a:rPr lang="hu-HU" sz="1800" dirty="0" err="1">
                <a:solidFill>
                  <a:srgbClr val="FFFF00"/>
                </a:solidFill>
              </a:rPr>
              <a:t>tramumatológus</a:t>
            </a:r>
            <a:r>
              <a:rPr lang="hu-HU" sz="1800" dirty="0">
                <a:solidFill>
                  <a:srgbClr val="FFFF00"/>
                </a:solidFill>
              </a:rPr>
              <a:t> szemmel               Dr. Detre Zoltán főorvos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hu-HU" sz="1800" dirty="0">
                <a:solidFill>
                  <a:srgbClr val="FFFF00"/>
                </a:solidFill>
              </a:rPr>
              <a:t>A </a:t>
            </a:r>
            <a:r>
              <a:rPr lang="hu-HU" sz="1800" dirty="0" err="1">
                <a:solidFill>
                  <a:srgbClr val="FFFF00"/>
                </a:solidFill>
              </a:rPr>
              <a:t>hypertóniás</a:t>
            </a:r>
            <a:r>
              <a:rPr lang="hu-HU" sz="1800" dirty="0">
                <a:solidFill>
                  <a:srgbClr val="FFFF00"/>
                </a:solidFill>
              </a:rPr>
              <a:t> betegek anatómiai problémái	        Prof. Járai Zoltán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hu-HU" sz="1800" dirty="0">
                <a:solidFill>
                  <a:srgbClr val="FFFF00"/>
                </a:solidFill>
              </a:rPr>
              <a:t>Anatómiai problémák az idegsebészetben	        Prof. </a:t>
            </a:r>
            <a:r>
              <a:rPr lang="hu-HU" sz="1800" dirty="0" err="1">
                <a:solidFill>
                  <a:srgbClr val="FFFF00"/>
                </a:solidFill>
              </a:rPr>
              <a:t>Banczerowsky</a:t>
            </a:r>
            <a:r>
              <a:rPr lang="hu-HU" sz="1800" dirty="0">
                <a:solidFill>
                  <a:srgbClr val="FFFF00"/>
                </a:solidFill>
              </a:rPr>
              <a:t> Péter</a:t>
            </a:r>
          </a:p>
          <a:p>
            <a:r>
              <a:rPr lang="hu-HU" sz="1800" dirty="0">
                <a:solidFill>
                  <a:srgbClr val="FFFF00"/>
                </a:solidFill>
              </a:rPr>
              <a:t>Az arckoponya és a nyaki régiók sebészetének</a:t>
            </a:r>
          </a:p>
          <a:p>
            <a:r>
              <a:rPr lang="hu-HU" sz="1800" dirty="0">
                <a:solidFill>
                  <a:srgbClr val="FFFF00"/>
                </a:solidFill>
              </a:rPr>
              <a:t>anatómiai vonatkozásai			        Dr. </a:t>
            </a:r>
            <a:r>
              <a:rPr lang="hu-HU" sz="1800" dirty="0" err="1">
                <a:solidFill>
                  <a:srgbClr val="FFFF00"/>
                </a:solidFill>
              </a:rPr>
              <a:t>Noszek</a:t>
            </a:r>
            <a:r>
              <a:rPr lang="hu-HU" sz="1800" dirty="0">
                <a:solidFill>
                  <a:srgbClr val="FFFF00"/>
                </a:solidFill>
              </a:rPr>
              <a:t> László főorvos</a:t>
            </a:r>
          </a:p>
          <a:p>
            <a:r>
              <a:rPr lang="hu-HU" sz="1800" dirty="0">
                <a:solidFill>
                  <a:srgbClr val="FFFF00"/>
                </a:solidFill>
              </a:rPr>
              <a:t>A perifériás idegek </a:t>
            </a:r>
            <a:r>
              <a:rPr lang="hu-HU" sz="1800" dirty="0" err="1">
                <a:solidFill>
                  <a:srgbClr val="FFFF00"/>
                </a:solidFill>
              </a:rPr>
              <a:t>neuroanatómiája</a:t>
            </a:r>
            <a:r>
              <a:rPr lang="hu-HU" sz="1800" dirty="0">
                <a:solidFill>
                  <a:srgbClr val="FFFF00"/>
                </a:solidFill>
              </a:rPr>
              <a:t>		        Dr. Arányi, Zsuzsanna egyet. </a:t>
            </a:r>
            <a:r>
              <a:rPr lang="hu-HU" sz="1800" dirty="0" err="1">
                <a:solidFill>
                  <a:srgbClr val="FFFF00"/>
                </a:solidFill>
              </a:rPr>
              <a:t>doc</a:t>
            </a:r>
            <a:r>
              <a:rPr lang="hu-HU" sz="1800" dirty="0">
                <a:solidFill>
                  <a:srgbClr val="FFFF00"/>
                </a:solidFill>
              </a:rPr>
              <a:t>.</a:t>
            </a:r>
          </a:p>
          <a:p>
            <a:r>
              <a:rPr lang="hu-HU" sz="1800" dirty="0">
                <a:solidFill>
                  <a:srgbClr val="FFFF00"/>
                </a:solidFill>
              </a:rPr>
              <a:t>Újszülöttek és koraszülöttek anatómiai viszonyai         Prof. </a:t>
            </a:r>
            <a:r>
              <a:rPr lang="hu-HU" sz="1800" dirty="0" err="1">
                <a:solidFill>
                  <a:srgbClr val="FFFF00"/>
                </a:solidFill>
              </a:rPr>
              <a:t>Machay</a:t>
            </a:r>
            <a:r>
              <a:rPr lang="hu-HU" sz="1800" dirty="0">
                <a:solidFill>
                  <a:srgbClr val="FFFF00"/>
                </a:solidFill>
              </a:rPr>
              <a:t>, Tamás</a:t>
            </a:r>
            <a:endParaRPr lang="hu-HU" sz="1800" dirty="0">
              <a:solidFill>
                <a:srgbClr val="FFFF00"/>
              </a:solidFill>
              <a:latin typeface="Arial" charset="0"/>
            </a:endParaRPr>
          </a:p>
          <a:p>
            <a:r>
              <a:rPr lang="hu-HU" sz="1800" dirty="0">
                <a:solidFill>
                  <a:srgbClr val="FFFF00"/>
                </a:solidFill>
              </a:rPr>
              <a:t>A periorbitális tájék sebészeti anatómiája	        Dr. Lukács Olga egyetemi adjunktus</a:t>
            </a:r>
          </a:p>
          <a:p>
            <a:r>
              <a:rPr lang="hu-HU" sz="1800" dirty="0">
                <a:solidFill>
                  <a:srgbClr val="FFFF00"/>
                </a:solidFill>
              </a:rPr>
              <a:t>Az ortopéd sebész anatómiai problémái                         Dr. </a:t>
            </a:r>
            <a:r>
              <a:rPr lang="hu-HU" sz="1800" dirty="0" err="1">
                <a:solidFill>
                  <a:srgbClr val="FFFF00"/>
                </a:solidFill>
              </a:rPr>
              <a:t>Terebessy</a:t>
            </a:r>
            <a:r>
              <a:rPr lang="hu-HU" sz="1800" dirty="0">
                <a:solidFill>
                  <a:srgbClr val="FFFF00"/>
                </a:solidFill>
              </a:rPr>
              <a:t> Tamás egyet. adj.</a:t>
            </a:r>
            <a:endParaRPr lang="hu-HU" sz="1800" dirty="0">
              <a:solidFill>
                <a:srgbClr val="FFFF00"/>
              </a:solidFill>
              <a:latin typeface="Arial" charset="0"/>
            </a:endParaRPr>
          </a:p>
          <a:p>
            <a:r>
              <a:rPr lang="hu-HU" sz="1800" dirty="0">
                <a:solidFill>
                  <a:srgbClr val="FFFF00"/>
                </a:solidFill>
              </a:rPr>
              <a:t>A laktáló emlő klinikai anatómiája		        Dr. Székely Andrea egyetemi docens</a:t>
            </a:r>
          </a:p>
          <a:p>
            <a:r>
              <a:rPr lang="hu-HU" sz="1800" dirty="0">
                <a:solidFill>
                  <a:srgbClr val="FFFF00"/>
                </a:solidFill>
              </a:rPr>
              <a:t>Anatómiai kihívások a radiológiai diagnosztikában       Dr. Mester Ádám főorvos</a:t>
            </a:r>
          </a:p>
          <a:p>
            <a:endParaRPr lang="hu-HU" dirty="0">
              <a:solidFill>
                <a:srgbClr val="FFFF00"/>
              </a:solidFill>
            </a:endParaRPr>
          </a:p>
          <a:p>
            <a:pPr algn="ctr"/>
            <a:endParaRPr lang="hu-HU" dirty="0">
              <a:solidFill>
                <a:srgbClr val="FFFF00"/>
              </a:solidFill>
            </a:endParaRPr>
          </a:p>
          <a:p>
            <a:pPr algn="ctr"/>
            <a:endParaRPr lang="hu-HU" dirty="0">
              <a:solidFill>
                <a:srgbClr val="FFFF00"/>
              </a:solidFill>
            </a:endParaRPr>
          </a:p>
          <a:p>
            <a:pPr algn="ctr"/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772400" cy="720725"/>
          </a:xfrm>
        </p:spPr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TÜDŐK VETÜLETE</a:t>
            </a:r>
          </a:p>
        </p:txBody>
      </p:sp>
      <p:pic>
        <p:nvPicPr>
          <p:cNvPr id="54274" name="Picture 3" descr="lung_pos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54538" y="1412875"/>
            <a:ext cx="3257550" cy="2438400"/>
          </a:xfrm>
        </p:spPr>
      </p:pic>
      <p:pic>
        <p:nvPicPr>
          <p:cNvPr id="54275" name="Picture 4" descr="lung_rla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971550" y="4149725"/>
            <a:ext cx="3024188" cy="2263775"/>
          </a:xfrm>
        </p:spPr>
      </p:pic>
      <p:pic>
        <p:nvPicPr>
          <p:cNvPr id="54276" name="Picture 5" descr="lung_a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625" y="1412875"/>
            <a:ext cx="32575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6" descr="lung_lla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4745038" y="4149725"/>
            <a:ext cx="3067050" cy="2295525"/>
          </a:xfrm>
        </p:spPr>
      </p:pic>
      <p:sp>
        <p:nvSpPr>
          <p:cNvPr id="54278" name="Text Box 7"/>
          <p:cNvSpPr txBox="1">
            <a:spLocks noChangeArrowheads="1"/>
          </p:cNvSpPr>
          <p:nvPr/>
        </p:nvSpPr>
        <p:spPr bwMode="auto">
          <a:xfrm>
            <a:off x="1858963" y="3783013"/>
            <a:ext cx="1128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CCFFCC"/>
                </a:solidFill>
                <a:latin typeface="Arial" charset="0"/>
              </a:rPr>
              <a:t>anterior</a:t>
            </a:r>
          </a:p>
        </p:txBody>
      </p:sp>
      <p:sp>
        <p:nvSpPr>
          <p:cNvPr id="54279" name="Text Box 8"/>
          <p:cNvSpPr txBox="1">
            <a:spLocks noChangeArrowheads="1"/>
          </p:cNvSpPr>
          <p:nvPr/>
        </p:nvSpPr>
        <p:spPr bwMode="auto">
          <a:xfrm>
            <a:off x="5592763" y="3789363"/>
            <a:ext cx="1284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CCFFCC"/>
                </a:solidFill>
                <a:latin typeface="Arial" charset="0"/>
              </a:rPr>
              <a:t>posterior</a:t>
            </a:r>
          </a:p>
        </p:txBody>
      </p:sp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1912938" y="6345238"/>
            <a:ext cx="930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CCFFCC"/>
                </a:solidFill>
                <a:latin typeface="Arial" charset="0"/>
              </a:rPr>
              <a:t>lateral</a:t>
            </a:r>
          </a:p>
        </p:txBody>
      </p:sp>
      <p:sp>
        <p:nvSpPr>
          <p:cNvPr id="54281" name="Text Box 10"/>
          <p:cNvSpPr txBox="1">
            <a:spLocks noChangeArrowheads="1"/>
          </p:cNvSpPr>
          <p:nvPr/>
        </p:nvSpPr>
        <p:spPr bwMode="auto">
          <a:xfrm>
            <a:off x="5802313" y="6345238"/>
            <a:ext cx="930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CCFFCC"/>
                </a:solidFill>
                <a:latin typeface="Arial" charset="0"/>
              </a:rPr>
              <a:t>lateral</a:t>
            </a:r>
          </a:p>
        </p:txBody>
      </p:sp>
      <p:sp>
        <p:nvSpPr>
          <p:cNvPr id="54282" name="Text Box 11"/>
          <p:cNvSpPr txBox="1">
            <a:spLocks noChangeArrowheads="1"/>
          </p:cNvSpPr>
          <p:nvPr/>
        </p:nvSpPr>
        <p:spPr bwMode="auto">
          <a:xfrm>
            <a:off x="7824788" y="4903788"/>
            <a:ext cx="550862" cy="396875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3399"/>
                </a:solidFill>
                <a:latin typeface="Arial" charset="0"/>
              </a:rPr>
              <a:t>bal</a:t>
            </a:r>
          </a:p>
        </p:txBody>
      </p:sp>
      <p:sp>
        <p:nvSpPr>
          <p:cNvPr id="54283" name="Text Box 12"/>
          <p:cNvSpPr txBox="1">
            <a:spLocks noChangeArrowheads="1"/>
          </p:cNvSpPr>
          <p:nvPr/>
        </p:nvSpPr>
        <p:spPr bwMode="auto">
          <a:xfrm>
            <a:off x="223838" y="5013325"/>
            <a:ext cx="720725" cy="396875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3399"/>
                </a:solidFill>
                <a:latin typeface="Arial" charset="0"/>
              </a:rPr>
              <a:t>jobb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935038"/>
          </a:xfrm>
        </p:spPr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TAPINTHATÓ ARTÉRIÁK</a:t>
            </a:r>
          </a:p>
        </p:txBody>
      </p:sp>
      <p:pic>
        <p:nvPicPr>
          <p:cNvPr id="56322" name="Picture 3" descr="tempor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95288" y="1484313"/>
            <a:ext cx="2276475" cy="1524000"/>
          </a:xfrm>
        </p:spPr>
      </p:pic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608013" y="3089275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800" b="1">
                <a:solidFill>
                  <a:srgbClr val="FFFF00"/>
                </a:solidFill>
                <a:latin typeface="Arial" charset="0"/>
              </a:rPr>
              <a:t>a. temp. superf</a:t>
            </a:r>
            <a:r>
              <a:rPr lang="hu-HU" sz="1800">
                <a:latin typeface="Arial" charset="0"/>
              </a:rPr>
              <a:t>.</a:t>
            </a:r>
          </a:p>
        </p:txBody>
      </p:sp>
      <p:pic>
        <p:nvPicPr>
          <p:cNvPr id="56324" name="Picture 5" descr="carotid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2843213" y="1484784"/>
            <a:ext cx="2295525" cy="1524000"/>
          </a:xfrm>
        </p:spPr>
      </p:pic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3076575" y="3094038"/>
            <a:ext cx="182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800" b="1">
                <a:solidFill>
                  <a:srgbClr val="FFFF00"/>
                </a:solidFill>
                <a:latin typeface="Arial" charset="0"/>
              </a:rPr>
              <a:t>A. carotis com.</a:t>
            </a:r>
          </a:p>
        </p:txBody>
      </p:sp>
      <p:sp>
        <p:nvSpPr>
          <p:cNvPr id="56327" name="Text Box 8"/>
          <p:cNvSpPr txBox="1">
            <a:spLocks noChangeArrowheads="1"/>
          </p:cNvSpPr>
          <p:nvPr/>
        </p:nvSpPr>
        <p:spPr bwMode="auto">
          <a:xfrm>
            <a:off x="5795963" y="3128963"/>
            <a:ext cx="154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 b="1">
                <a:solidFill>
                  <a:srgbClr val="FFFF00"/>
                </a:solidFill>
                <a:latin typeface="Arial" charset="0"/>
              </a:rPr>
              <a:t>A. brachialis</a:t>
            </a:r>
          </a:p>
        </p:txBody>
      </p:sp>
      <p:pic>
        <p:nvPicPr>
          <p:cNvPr id="56328" name="Picture 9" descr="radial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500438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9" name="Text Box 10"/>
          <p:cNvSpPr txBox="1">
            <a:spLocks noChangeArrowheads="1"/>
          </p:cNvSpPr>
          <p:nvPr/>
        </p:nvSpPr>
        <p:spPr bwMode="auto">
          <a:xfrm>
            <a:off x="1187450" y="4581525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 b="1">
                <a:solidFill>
                  <a:srgbClr val="FFFF00"/>
                </a:solidFill>
                <a:latin typeface="Arial" charset="0"/>
              </a:rPr>
              <a:t>A. radialis!! </a:t>
            </a:r>
            <a:r>
              <a:rPr lang="hu-HU" sz="1800">
                <a:latin typeface="Arial" charset="0"/>
              </a:rPr>
              <a:t>.</a:t>
            </a:r>
          </a:p>
        </p:txBody>
      </p:sp>
      <p:pic>
        <p:nvPicPr>
          <p:cNvPr id="56330" name="Picture 11" descr="femora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3500438"/>
            <a:ext cx="23812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Text Box 12"/>
          <p:cNvSpPr txBox="1">
            <a:spLocks noChangeArrowheads="1"/>
          </p:cNvSpPr>
          <p:nvPr/>
        </p:nvSpPr>
        <p:spPr bwMode="auto">
          <a:xfrm>
            <a:off x="3851275" y="4933950"/>
            <a:ext cx="149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 b="1">
                <a:solidFill>
                  <a:srgbClr val="FFFF00"/>
                </a:solidFill>
                <a:latin typeface="Arial" charset="0"/>
              </a:rPr>
              <a:t>A.femoralis</a:t>
            </a:r>
            <a:r>
              <a:rPr lang="hu-HU" sz="1800">
                <a:latin typeface="Arial" charset="0"/>
              </a:rPr>
              <a:t>.</a:t>
            </a:r>
          </a:p>
        </p:txBody>
      </p:sp>
      <p:pic>
        <p:nvPicPr>
          <p:cNvPr id="56332" name="Picture 13" descr="popliteal_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4525" y="3500438"/>
            <a:ext cx="23812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Text Box 14"/>
          <p:cNvSpPr txBox="1">
            <a:spLocks noChangeArrowheads="1"/>
          </p:cNvSpPr>
          <p:nvPr/>
        </p:nvSpPr>
        <p:spPr bwMode="auto">
          <a:xfrm>
            <a:off x="6300788" y="4868863"/>
            <a:ext cx="141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 b="1">
                <a:solidFill>
                  <a:srgbClr val="FFFF00"/>
                </a:solidFill>
                <a:latin typeface="Arial" charset="0"/>
              </a:rPr>
              <a:t>A. poplitea</a:t>
            </a:r>
            <a:r>
              <a:rPr lang="hu-HU" sz="1800">
                <a:latin typeface="Arial" charset="0"/>
              </a:rPr>
              <a:t>.</a:t>
            </a:r>
          </a:p>
        </p:txBody>
      </p:sp>
      <p:pic>
        <p:nvPicPr>
          <p:cNvPr id="56334" name="Picture 15" descr="tibial_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31913" y="5157788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5" name="Text Box 16"/>
          <p:cNvSpPr txBox="1">
            <a:spLocks noChangeArrowheads="1"/>
          </p:cNvSpPr>
          <p:nvPr/>
        </p:nvSpPr>
        <p:spPr bwMode="auto">
          <a:xfrm>
            <a:off x="2339975" y="6092825"/>
            <a:ext cx="142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 b="1">
                <a:solidFill>
                  <a:srgbClr val="FFFF00"/>
                </a:solidFill>
                <a:latin typeface="Arial" charset="0"/>
              </a:rPr>
              <a:t>A. tib. post.</a:t>
            </a:r>
          </a:p>
        </p:txBody>
      </p:sp>
      <p:pic>
        <p:nvPicPr>
          <p:cNvPr id="56336" name="Picture 17" descr="pedis_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9700" y="5324475"/>
            <a:ext cx="23717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7" name="Text Box 18"/>
          <p:cNvSpPr txBox="1">
            <a:spLocks noChangeArrowheads="1"/>
          </p:cNvSpPr>
          <p:nvPr/>
        </p:nvSpPr>
        <p:spPr bwMode="auto">
          <a:xfrm>
            <a:off x="6877050" y="5589588"/>
            <a:ext cx="169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 b="1">
                <a:solidFill>
                  <a:srgbClr val="FFFF00"/>
                </a:solidFill>
                <a:latin typeface="Arial" charset="0"/>
              </a:rPr>
              <a:t>A. dors. pedis</a:t>
            </a:r>
          </a:p>
        </p:txBody>
      </p:sp>
      <p:graphicFrame>
        <p:nvGraphicFramePr>
          <p:cNvPr id="2" name="Objektum 1">
            <a:extLst>
              <a:ext uri="{FF2B5EF4-FFF2-40B4-BE49-F238E27FC236}">
                <a16:creationId xmlns:a16="http://schemas.microsoft.com/office/drawing/2014/main" id="{77672F45-A097-4DD1-8391-812B4089CE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60300"/>
              </p:ext>
            </p:extLst>
          </p:nvPr>
        </p:nvGraphicFramePr>
        <p:xfrm>
          <a:off x="5719852" y="1484784"/>
          <a:ext cx="2312810" cy="154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Image" r:id="rId11" imgW="3047400" imgH="2031480" progId="Photoshop.Image.13">
                  <p:embed/>
                </p:oleObj>
              </mc:Choice>
              <mc:Fallback>
                <p:oleObj name="Image" r:id="rId11" imgW="3047400" imgH="2031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19852" y="1484784"/>
                        <a:ext cx="2312810" cy="1541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Fossa poplitea és térd</a:t>
            </a:r>
          </a:p>
        </p:txBody>
      </p:sp>
      <p:pic>
        <p:nvPicPr>
          <p:cNvPr id="22533" name="Picture 5" descr="popliteal_labe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2609850"/>
            <a:ext cx="3810000" cy="2857500"/>
          </a:xfrm>
        </p:spPr>
      </p:pic>
      <p:pic>
        <p:nvPicPr>
          <p:cNvPr id="22537" name="Picture 9" descr="knee_labe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216525" y="1981200"/>
            <a:ext cx="2671763" cy="1981200"/>
          </a:xfrm>
        </p:spPr>
      </p:pic>
      <p:pic>
        <p:nvPicPr>
          <p:cNvPr id="22541" name="Picture 13" descr="knee_lig_labe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475288" y="4114800"/>
            <a:ext cx="2154237" cy="1981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Fossa cubiti és csukló tájék képletei</a:t>
            </a:r>
          </a:p>
        </p:txBody>
      </p:sp>
      <p:pic>
        <p:nvPicPr>
          <p:cNvPr id="28677" name="Picture 5" descr="cubital_fossa_labe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2605088"/>
            <a:ext cx="3810000" cy="2865437"/>
          </a:xfrm>
        </p:spPr>
      </p:pic>
      <p:pic>
        <p:nvPicPr>
          <p:cNvPr id="28681" name="Picture 9" descr="snuffbox_lab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609850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4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731838"/>
          </a:xfrm>
        </p:spPr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Mellkasi tapintható képletek</a:t>
            </a:r>
          </a:p>
        </p:txBody>
      </p:sp>
      <p:pic>
        <p:nvPicPr>
          <p:cNvPr id="62466" name="Picture 5" descr="male pectoral reg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052513"/>
            <a:ext cx="3733800" cy="3887787"/>
          </a:xfrm>
        </p:spPr>
      </p:pic>
      <p:pic>
        <p:nvPicPr>
          <p:cNvPr id="62467" name="Picture 13" descr="female pectoral regi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003800" y="1052513"/>
            <a:ext cx="3709988" cy="3889375"/>
          </a:xfrm>
        </p:spPr>
      </p:pic>
      <p:sp>
        <p:nvSpPr>
          <p:cNvPr id="62468" name="Rectangle 16"/>
          <p:cNvSpPr>
            <a:spLocks noChangeArrowheads="1"/>
          </p:cNvSpPr>
          <p:nvPr/>
        </p:nvSpPr>
        <p:spPr bwMode="auto">
          <a:xfrm>
            <a:off x="611188" y="5373688"/>
            <a:ext cx="8137525" cy="118745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eaLnBrk="0" hangingPunct="0"/>
            <a:r>
              <a:rPr lang="hu-HU">
                <a:solidFill>
                  <a:srgbClr val="990000"/>
                </a:solidFill>
              </a:rPr>
              <a:t>1. Clavicula 2. incisura jugularis 3. manubrium sterni 4. angulus sterni (2. borda porc) 5. corpus sterni 6. proc. xyphoideus 7. mamilla ( 4. spatium intercostale)  8. arcus costalis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AA302A-1110-4299-8A65-20E0FADF47B6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>
                <a:solidFill>
                  <a:srgbClr val="FFFF00"/>
                </a:solidFill>
              </a:rPr>
              <a:t>Mellkason és háton kitapintható képletek</a:t>
            </a:r>
          </a:p>
        </p:txBody>
      </p:sp>
      <p:pic>
        <p:nvPicPr>
          <p:cNvPr id="64515" name="Picture 4" descr="surfanat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205038"/>
            <a:ext cx="4284663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20" descr="surfanat0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703763" y="2205038"/>
            <a:ext cx="4189412" cy="314166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Nevezetes vonalak a hasfalon</a:t>
            </a:r>
          </a:p>
        </p:txBody>
      </p:sp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468313" y="5157788"/>
            <a:ext cx="8020050" cy="8223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hu-HU" b="1"/>
              <a:t>McBurney pont, </a:t>
            </a:r>
            <a:r>
              <a:rPr lang="hu-HU" b="1">
                <a:solidFill>
                  <a:srgbClr val="FF0000"/>
                </a:solidFill>
              </a:rPr>
              <a:t>linea alba</a:t>
            </a:r>
            <a:r>
              <a:rPr lang="hu-HU" b="1"/>
              <a:t>, </a:t>
            </a:r>
            <a:r>
              <a:rPr lang="hu-HU" b="1">
                <a:solidFill>
                  <a:srgbClr val="66FF33"/>
                </a:solidFill>
              </a:rPr>
              <a:t>linea arcuata</a:t>
            </a:r>
            <a:r>
              <a:rPr lang="hu-HU" b="1"/>
              <a:t>, </a:t>
            </a:r>
            <a:r>
              <a:rPr lang="hu-HU" b="1">
                <a:solidFill>
                  <a:schemeClr val="accent2"/>
                </a:solidFill>
              </a:rPr>
              <a:t>linea semilunaris</a:t>
            </a:r>
            <a:r>
              <a:rPr lang="hu-HU" b="1"/>
              <a:t>, </a:t>
            </a:r>
          </a:p>
          <a:p>
            <a:pPr eaLnBrk="0" hangingPunct="0"/>
            <a:r>
              <a:rPr lang="hu-HU" b="1">
                <a:solidFill>
                  <a:srgbClr val="FFCC66"/>
                </a:solidFill>
              </a:rPr>
              <a:t>Ligamentum inguinale</a:t>
            </a:r>
            <a:r>
              <a:rPr lang="hu-HU"/>
              <a:t>. </a:t>
            </a:r>
          </a:p>
        </p:txBody>
      </p:sp>
      <p:pic>
        <p:nvPicPr>
          <p:cNvPr id="66563" name="Picture 5" descr="ab_lines_labe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8175" y="1700213"/>
            <a:ext cx="4572000" cy="3429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MÁJ ÉS LÉP VETÜLETE</a:t>
            </a:r>
          </a:p>
        </p:txBody>
      </p:sp>
      <p:pic>
        <p:nvPicPr>
          <p:cNvPr id="68610" name="Picture 5" descr="ab_organs_labe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11413" y="2205038"/>
            <a:ext cx="4572000" cy="3429000"/>
          </a:xfrm>
        </p:spPr>
      </p:pic>
      <p:sp>
        <p:nvSpPr>
          <p:cNvPr id="68611" name="Text Box 8"/>
          <p:cNvSpPr txBox="1">
            <a:spLocks noChangeArrowheads="1"/>
          </p:cNvSpPr>
          <p:nvPr/>
        </p:nvSpPr>
        <p:spPr bwMode="auto">
          <a:xfrm>
            <a:off x="2393950" y="5734050"/>
            <a:ext cx="196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sz="1800" b="1">
                <a:solidFill>
                  <a:srgbClr val="FFFF00"/>
                </a:solidFill>
              </a:rPr>
              <a:t>Proc. vermiformis</a:t>
            </a:r>
          </a:p>
        </p:txBody>
      </p:sp>
      <p:sp>
        <p:nvSpPr>
          <p:cNvPr id="68612" name="Line 9"/>
          <p:cNvSpPr>
            <a:spLocks noChangeShapeType="1"/>
          </p:cNvSpPr>
          <p:nvPr/>
        </p:nvSpPr>
        <p:spPr bwMode="auto">
          <a:xfrm flipV="1">
            <a:off x="3348038" y="5013325"/>
            <a:ext cx="863600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A régio axillaris nyirokcsomóinak vetülete</a:t>
            </a:r>
          </a:p>
        </p:txBody>
      </p:sp>
      <p:pic>
        <p:nvPicPr>
          <p:cNvPr id="70658" name="Picture 5" descr="axillary_lymph_labe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989138"/>
            <a:ext cx="3373437" cy="4114800"/>
          </a:xfrm>
        </p:spPr>
      </p:pic>
      <p:sp>
        <p:nvSpPr>
          <p:cNvPr id="70659" name="Rectangle 8"/>
          <p:cNvSpPr>
            <a:spLocks noChangeArrowheads="1"/>
          </p:cNvSpPr>
          <p:nvPr/>
        </p:nvSpPr>
        <p:spPr bwMode="auto">
          <a:xfrm>
            <a:off x="179388" y="2133600"/>
            <a:ext cx="3757612" cy="2282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hu-HU" b="1">
                <a:solidFill>
                  <a:srgbClr val="EC831A"/>
                </a:solidFill>
              </a:rPr>
              <a:t>Axillaris lat.</a:t>
            </a:r>
            <a:r>
              <a:rPr lang="hu-HU"/>
              <a:t/>
            </a:r>
            <a:br>
              <a:rPr lang="hu-HU"/>
            </a:br>
            <a:r>
              <a:rPr lang="hu-HU" b="1">
                <a:solidFill>
                  <a:srgbClr val="FF0000"/>
                </a:solidFill>
              </a:rPr>
              <a:t>Subscapular (axillaris post)</a:t>
            </a:r>
            <a:r>
              <a:rPr lang="hu-HU"/>
              <a:t/>
            </a:r>
            <a:br>
              <a:rPr lang="hu-HU"/>
            </a:br>
            <a:r>
              <a:rPr lang="hu-HU" b="1">
                <a:solidFill>
                  <a:srgbClr val="66FF33"/>
                </a:solidFill>
              </a:rPr>
              <a:t>Pectoralis (axillaris ant.)</a:t>
            </a:r>
            <a:r>
              <a:rPr lang="hu-HU"/>
              <a:t/>
            </a:r>
            <a:br>
              <a:rPr lang="hu-HU"/>
            </a:br>
            <a:r>
              <a:rPr lang="hu-HU" b="1">
                <a:solidFill>
                  <a:schemeClr val="accent2"/>
                </a:solidFill>
              </a:rPr>
              <a:t>Axillaris centralis</a:t>
            </a:r>
            <a:r>
              <a:rPr lang="hu-HU">
                <a:solidFill>
                  <a:schemeClr val="accent2"/>
                </a:solidFill>
              </a:rPr>
              <a:t/>
            </a:r>
            <a:br>
              <a:rPr lang="hu-HU">
                <a:solidFill>
                  <a:schemeClr val="accent2"/>
                </a:solidFill>
              </a:rPr>
            </a:br>
            <a:r>
              <a:rPr lang="hu-HU" b="1">
                <a:solidFill>
                  <a:srgbClr val="9900FF"/>
                </a:solidFill>
              </a:rPr>
              <a:t>Axillaris apicalis</a:t>
            </a:r>
            <a:r>
              <a:rPr lang="hu-HU">
                <a:solidFill>
                  <a:srgbClr val="9900FF"/>
                </a:solidFill>
              </a:rPr>
              <a:t/>
            </a:r>
            <a:br>
              <a:rPr lang="hu-HU">
                <a:solidFill>
                  <a:srgbClr val="9900FF"/>
                </a:solidFill>
              </a:rPr>
            </a:br>
            <a:endParaRPr lang="hu-HU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FELSŐ LÉGUTAK VETÜLETE</a:t>
            </a:r>
          </a:p>
        </p:txBody>
      </p:sp>
      <p:pic>
        <p:nvPicPr>
          <p:cNvPr id="72706" name="Picture 3" descr="trachea_labe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95588" y="2098675"/>
            <a:ext cx="3552825" cy="38782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Klinikai anatómiai Fakultáció. 2018/02/06</a:t>
            </a:r>
          </a:p>
          <a:p>
            <a:pPr algn="ctr"/>
            <a:r>
              <a:rPr lang="hu-HU" dirty="0">
                <a:solidFill>
                  <a:schemeClr val="bg1"/>
                </a:solidFill>
              </a:rPr>
              <a:t>Felületi Anatómia</a:t>
            </a:r>
          </a:p>
          <a:p>
            <a:pPr algn="ctr"/>
            <a:r>
              <a:rPr lang="hu-HU" dirty="0">
                <a:solidFill>
                  <a:schemeClr val="bg1"/>
                </a:solidFill>
              </a:rPr>
              <a:t>Előadó: Dr. Wenger Tibor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6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947738"/>
          </a:xfrm>
        </p:spPr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Nyaki szervek és nyirokcsomók vetülete</a:t>
            </a:r>
          </a:p>
        </p:txBody>
      </p:sp>
      <p:pic>
        <p:nvPicPr>
          <p:cNvPr id="74754" name="Picture 5" descr="neckbone_labe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773238"/>
            <a:ext cx="3540125" cy="3149600"/>
          </a:xfrm>
        </p:spPr>
      </p:pic>
      <p:sp>
        <p:nvSpPr>
          <p:cNvPr id="74755" name="Rectangle 8"/>
          <p:cNvSpPr>
            <a:spLocks noChangeArrowheads="1"/>
          </p:cNvSpPr>
          <p:nvPr/>
        </p:nvSpPr>
        <p:spPr bwMode="auto">
          <a:xfrm>
            <a:off x="107950" y="5084763"/>
            <a:ext cx="5008563" cy="8223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hu-HU">
                <a:solidFill>
                  <a:schemeClr val="bg1"/>
                </a:solidFill>
              </a:rPr>
              <a:t>Os hyoideum,</a:t>
            </a:r>
            <a:r>
              <a:rPr lang="hu-HU"/>
              <a:t> </a:t>
            </a:r>
            <a:r>
              <a:rPr lang="hu-HU">
                <a:solidFill>
                  <a:srgbClr val="FFFF00"/>
                </a:solidFill>
              </a:rPr>
              <a:t>cartilago thyroidea,</a:t>
            </a:r>
            <a:r>
              <a:rPr lang="hu-HU"/>
              <a:t> </a:t>
            </a:r>
          </a:p>
          <a:p>
            <a:pPr eaLnBrk="0" hangingPunct="0"/>
            <a:r>
              <a:rPr lang="hu-HU">
                <a:solidFill>
                  <a:srgbClr val="FF0000"/>
                </a:solidFill>
              </a:rPr>
              <a:t>Cartilago cricoidea,</a:t>
            </a:r>
            <a:r>
              <a:rPr lang="hu-HU"/>
              <a:t> </a:t>
            </a:r>
            <a:r>
              <a:rPr lang="hu-HU">
                <a:solidFill>
                  <a:srgbClr val="00FF00"/>
                </a:solidFill>
              </a:rPr>
              <a:t>glandula thyroidea</a:t>
            </a:r>
            <a:r>
              <a:rPr lang="hu-HU"/>
              <a:t> </a:t>
            </a:r>
          </a:p>
        </p:txBody>
      </p:sp>
      <p:pic>
        <p:nvPicPr>
          <p:cNvPr id="74756" name="Picture 10" descr="neck_lymph_lab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773238"/>
            <a:ext cx="4572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6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72400" cy="865187"/>
          </a:xfrm>
        </p:spPr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Tájékozódás a fejen és a nyakon </a:t>
            </a:r>
          </a:p>
        </p:txBody>
      </p:sp>
      <p:pic>
        <p:nvPicPr>
          <p:cNvPr id="76802" name="Picture 5" descr="neck_triangles_labe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341438"/>
            <a:ext cx="4979988" cy="3943350"/>
          </a:xfrm>
        </p:spPr>
      </p:pic>
      <p:sp>
        <p:nvSpPr>
          <p:cNvPr id="76803" name="Rectangle 8"/>
          <p:cNvSpPr>
            <a:spLocks noChangeArrowheads="1"/>
          </p:cNvSpPr>
          <p:nvPr/>
        </p:nvSpPr>
        <p:spPr bwMode="auto">
          <a:xfrm>
            <a:off x="371475" y="5118100"/>
            <a:ext cx="4764088" cy="15525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hu-HU" b="1">
                <a:solidFill>
                  <a:srgbClr val="000099"/>
                </a:solidFill>
              </a:rPr>
              <a:t>Nyaki izomháromszögek</a:t>
            </a:r>
          </a:p>
          <a:p>
            <a:pPr algn="ctr" eaLnBrk="0" hangingPunct="0"/>
            <a:r>
              <a:rPr lang="hu-HU" b="1">
                <a:solidFill>
                  <a:srgbClr val="FF5050"/>
                </a:solidFill>
              </a:rPr>
              <a:t>posterior,</a:t>
            </a:r>
            <a:r>
              <a:rPr lang="hu-HU" b="1"/>
              <a:t> </a:t>
            </a:r>
            <a:r>
              <a:rPr lang="hu-HU" b="1">
                <a:solidFill>
                  <a:srgbClr val="FF5050"/>
                </a:solidFill>
              </a:rPr>
              <a:t>anterior,</a:t>
            </a:r>
            <a:r>
              <a:rPr lang="hu-HU" b="1"/>
              <a:t> </a:t>
            </a:r>
            <a:r>
              <a:rPr lang="hu-HU" b="1">
                <a:solidFill>
                  <a:srgbClr val="00FF00"/>
                </a:solidFill>
              </a:rPr>
              <a:t>submental,</a:t>
            </a:r>
            <a:r>
              <a:rPr lang="hu-HU" b="1"/>
              <a:t> </a:t>
            </a:r>
          </a:p>
          <a:p>
            <a:pPr algn="ctr" eaLnBrk="0" hangingPunct="0"/>
            <a:r>
              <a:rPr lang="hu-HU" b="1">
                <a:solidFill>
                  <a:srgbClr val="FF33CC"/>
                </a:solidFill>
              </a:rPr>
              <a:t>submandibular,</a:t>
            </a:r>
            <a:r>
              <a:rPr lang="hu-HU" b="1"/>
              <a:t> </a:t>
            </a:r>
            <a:r>
              <a:rPr lang="hu-HU" b="1">
                <a:solidFill>
                  <a:srgbClr val="6600FF"/>
                </a:solidFill>
              </a:rPr>
              <a:t>medial,</a:t>
            </a:r>
            <a:r>
              <a:rPr lang="hu-HU" b="1"/>
              <a:t> </a:t>
            </a:r>
            <a:r>
              <a:rPr lang="hu-HU" b="1">
                <a:solidFill>
                  <a:srgbClr val="FFFF00"/>
                </a:solidFill>
              </a:rPr>
              <a:t>caroticum</a:t>
            </a:r>
            <a:r>
              <a:rPr lang="hu-HU"/>
              <a:t> </a:t>
            </a:r>
          </a:p>
          <a:p>
            <a:pPr algn="ctr" eaLnBrk="0" hangingPunct="0"/>
            <a:endParaRPr lang="hu-HU"/>
          </a:p>
        </p:txBody>
      </p:sp>
      <p:pic>
        <p:nvPicPr>
          <p:cNvPr id="76804" name="Picture 10" descr="face_landmarks_lab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484313"/>
            <a:ext cx="363537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6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720725"/>
          </a:xfrm>
        </p:spPr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Orr melléküregek, szájüreg</a:t>
            </a:r>
          </a:p>
        </p:txBody>
      </p:sp>
      <p:pic>
        <p:nvPicPr>
          <p:cNvPr id="78850" name="Picture 5" descr="sinuses_labe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412875"/>
            <a:ext cx="3065462" cy="4114800"/>
          </a:xfrm>
        </p:spPr>
      </p:pic>
      <p:sp>
        <p:nvSpPr>
          <p:cNvPr id="78851" name="Rectangle 8"/>
          <p:cNvSpPr>
            <a:spLocks noChangeArrowheads="1"/>
          </p:cNvSpPr>
          <p:nvPr/>
        </p:nvSpPr>
        <p:spPr bwMode="auto">
          <a:xfrm>
            <a:off x="179388" y="5589588"/>
            <a:ext cx="4608512" cy="8223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hu-HU" b="1">
                <a:solidFill>
                  <a:srgbClr val="663300"/>
                </a:solidFill>
              </a:rPr>
              <a:t>Sinus frontalis,</a:t>
            </a:r>
            <a:r>
              <a:rPr lang="hu-HU" b="1"/>
              <a:t> </a:t>
            </a:r>
            <a:r>
              <a:rPr lang="hu-HU" b="1">
                <a:solidFill>
                  <a:srgbClr val="00FF00"/>
                </a:solidFill>
              </a:rPr>
              <a:t>s. sphenoidalis, </a:t>
            </a:r>
            <a:r>
              <a:rPr lang="hu-HU" b="1"/>
              <a:t> </a:t>
            </a:r>
          </a:p>
          <a:p>
            <a:pPr algn="ctr" eaLnBrk="0" hangingPunct="0"/>
            <a:r>
              <a:rPr lang="hu-HU" b="1">
                <a:solidFill>
                  <a:srgbClr val="0000FF"/>
                </a:solidFill>
              </a:rPr>
              <a:t>Cellulae ethomidales</a:t>
            </a:r>
            <a:r>
              <a:rPr lang="hu-HU" b="1"/>
              <a:t> </a:t>
            </a:r>
            <a:r>
              <a:rPr lang="hu-HU" b="1">
                <a:solidFill>
                  <a:srgbClr val="FF5050"/>
                </a:solidFill>
              </a:rPr>
              <a:t>s. maxillaris</a:t>
            </a:r>
            <a:endParaRPr lang="hu-HU">
              <a:solidFill>
                <a:srgbClr val="FF5050"/>
              </a:solidFill>
            </a:endParaRPr>
          </a:p>
        </p:txBody>
      </p:sp>
      <p:pic>
        <p:nvPicPr>
          <p:cNvPr id="78852" name="Picture 10" descr="oral_cavity_lab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162877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>
                <a:solidFill>
                  <a:srgbClr val="FFFF00"/>
                </a:solidFill>
              </a:rPr>
              <a:t>Mit látunk a vestibulum orisban, a szem-tájékon</a:t>
            </a:r>
          </a:p>
        </p:txBody>
      </p:sp>
      <p:pic>
        <p:nvPicPr>
          <p:cNvPr id="80898" name="Picture 5" descr="teeth_labe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2609850"/>
            <a:ext cx="3810000" cy="2857500"/>
          </a:xfrm>
        </p:spPr>
      </p:pic>
      <p:pic>
        <p:nvPicPr>
          <p:cNvPr id="80899" name="Picture 9" descr="eye_lab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609850"/>
            <a:ext cx="3810000" cy="28575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Felületi anatómia 1 </a:t>
            </a:r>
            <a:br>
              <a:rPr lang="hu-HU" sz="3600" b="1">
                <a:solidFill>
                  <a:srgbClr val="FFFF00"/>
                </a:solidFill>
              </a:rPr>
            </a:br>
            <a:r>
              <a:rPr lang="hu-HU" sz="3600" b="1">
                <a:solidFill>
                  <a:srgbClr val="FFFF00"/>
                </a:solidFill>
              </a:rPr>
              <a:t>Mellkas</a:t>
            </a:r>
            <a:endParaRPr lang="hu-HU" b="1"/>
          </a:p>
        </p:txBody>
      </p:sp>
      <p:pic>
        <p:nvPicPr>
          <p:cNvPr id="2051" name="Picture 3" descr="surface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09800"/>
            <a:ext cx="3438525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surface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209800"/>
            <a:ext cx="328295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Felületi anatómia 2</a:t>
            </a:r>
            <a:br>
              <a:rPr lang="hu-HU" sz="3600" b="1">
                <a:solidFill>
                  <a:srgbClr val="FFFF00"/>
                </a:solidFill>
              </a:rPr>
            </a:br>
            <a:r>
              <a:rPr lang="hu-HU" sz="3600" b="1">
                <a:solidFill>
                  <a:srgbClr val="FFFF00"/>
                </a:solidFill>
              </a:rPr>
              <a:t>Hasüreg</a:t>
            </a:r>
          </a:p>
        </p:txBody>
      </p:sp>
      <p:pic>
        <p:nvPicPr>
          <p:cNvPr id="4100" name="Picture 4" descr="surface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1700" y="2133600"/>
            <a:ext cx="3365500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surface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057400"/>
            <a:ext cx="3479800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Felületi anatómia 3</a:t>
            </a:r>
            <a:br>
              <a:rPr lang="hu-HU" sz="3600" b="1">
                <a:solidFill>
                  <a:srgbClr val="FFFF00"/>
                </a:solidFill>
              </a:rPr>
            </a:br>
            <a:r>
              <a:rPr lang="hu-HU" sz="3600" b="1">
                <a:solidFill>
                  <a:srgbClr val="FFFF00"/>
                </a:solidFill>
              </a:rPr>
              <a:t>Felső végtag</a:t>
            </a:r>
          </a:p>
        </p:txBody>
      </p:sp>
      <p:graphicFrame>
        <p:nvGraphicFramePr>
          <p:cNvPr id="7173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323850" y="1196975"/>
          <a:ext cx="2455863" cy="525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Image" r:id="rId4" imgW="2400000" imgH="5142857" progId="Photoshop.Image.7">
                  <p:embed/>
                </p:oleObj>
              </mc:Choice>
              <mc:Fallback>
                <p:oleObj name="Image" r:id="rId4" imgW="2400000" imgH="5142857" progId="Photoshop.Image.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96975"/>
                        <a:ext cx="2455863" cy="525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4364038" y="1916113"/>
          <a:ext cx="3992562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Image" r:id="rId6" imgW="3606349" imgH="3771429" progId="Photoshop.Image.7">
                  <p:embed/>
                </p:oleObj>
              </mc:Choice>
              <mc:Fallback>
                <p:oleObj name="Image" r:id="rId6" imgW="3606349" imgH="3771429" progId="Photoshop.Image.7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1916113"/>
                        <a:ext cx="3992562" cy="417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0" y="260350"/>
            <a:ext cx="7772400" cy="1143000"/>
          </a:xfrm>
        </p:spPr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Felületi anatómia 3</a:t>
            </a:r>
            <a:br>
              <a:rPr lang="hu-HU" sz="3600" b="1">
                <a:solidFill>
                  <a:srgbClr val="FFFF00"/>
                </a:solidFill>
              </a:rPr>
            </a:br>
            <a:r>
              <a:rPr lang="hu-HU" sz="3600" b="1">
                <a:solidFill>
                  <a:srgbClr val="FFFF00"/>
                </a:solidFill>
              </a:rPr>
              <a:t>Felső végtag</a:t>
            </a:r>
          </a:p>
        </p:txBody>
      </p:sp>
      <p:graphicFrame>
        <p:nvGraphicFramePr>
          <p:cNvPr id="9222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250825" y="1557338"/>
          <a:ext cx="33528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Image" r:id="rId4" imgW="3352381" imgH="2641270" progId="Photoshop.Image.7">
                  <p:embed/>
                </p:oleObj>
              </mc:Choice>
              <mc:Fallback>
                <p:oleObj name="Image" r:id="rId4" imgW="3352381" imgH="2641270" progId="Photoshop.Image.7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557338"/>
                        <a:ext cx="3352800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84213" y="4413250"/>
          <a:ext cx="2376487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Image" r:id="rId6" imgW="2146032" imgH="2006349" progId="Photoshop.Image.7">
                  <p:embed/>
                </p:oleObj>
              </mc:Choice>
              <mc:Fallback>
                <p:oleObj name="Image" r:id="rId6" imgW="2146032" imgH="2006349" progId="Photoshop.Image.7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413250"/>
                        <a:ext cx="2376487" cy="222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067175" y="1766888"/>
          <a:ext cx="4321175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Image" r:id="rId8" imgW="3631746" imgH="3593651" progId="Photoshop.Image.7">
                  <p:embed/>
                </p:oleObj>
              </mc:Choice>
              <mc:Fallback>
                <p:oleObj name="Image" r:id="rId8" imgW="3631746" imgH="3593651" progId="Photoshop.Image.7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766888"/>
                        <a:ext cx="4321175" cy="427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1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24438" y="1773238"/>
          <a:ext cx="3516312" cy="3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Image" r:id="rId4" imgW="3022222" imgH="3339683" progId="Photoshop.Image.7">
                  <p:embed/>
                </p:oleObj>
              </mc:Choice>
              <mc:Fallback>
                <p:oleObj name="Image" r:id="rId4" imgW="3022222" imgH="3339683" progId="Photoshop.Image.7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1773238"/>
                        <a:ext cx="3516312" cy="388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Felületi anatómia 3</a:t>
            </a:r>
            <a:br>
              <a:rPr lang="hu-HU" sz="3600" b="1">
                <a:solidFill>
                  <a:srgbClr val="FFFF00"/>
                </a:solidFill>
              </a:rPr>
            </a:br>
            <a:r>
              <a:rPr lang="hu-HU" sz="3600" b="1">
                <a:solidFill>
                  <a:srgbClr val="FFFF00"/>
                </a:solidFill>
              </a:rPr>
              <a:t>Alsó végtag</a:t>
            </a:r>
          </a:p>
        </p:txBody>
      </p:sp>
      <p:graphicFrame>
        <p:nvGraphicFramePr>
          <p:cNvPr id="10247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395288" y="1412875"/>
          <a:ext cx="28194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Image" r:id="rId6" imgW="2819048" imgH="3314286" progId="Photoshop.Image.7">
                  <p:embed/>
                </p:oleObj>
              </mc:Choice>
              <mc:Fallback>
                <p:oleObj name="Image" r:id="rId6" imgW="2819048" imgH="3314286" progId="Photoshop.Image.7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12875"/>
                        <a:ext cx="2819400" cy="331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916238" y="4437063"/>
          <a:ext cx="235267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Image" r:id="rId8" imgW="3301587" imgH="2780952" progId="Photoshop.Image.7">
                  <p:embed/>
                </p:oleObj>
              </mc:Choice>
              <mc:Fallback>
                <p:oleObj name="Image" r:id="rId8" imgW="3301587" imgH="2780952" progId="Photoshop.Image.7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437063"/>
                        <a:ext cx="2352675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0"/>
          <p:cNvSpPr>
            <a:spLocks noChangeArrowheads="1"/>
          </p:cNvSpPr>
          <p:nvPr/>
        </p:nvSpPr>
        <p:spPr bwMode="auto">
          <a:xfrm>
            <a:off x="468313" y="2060575"/>
            <a:ext cx="2519362" cy="20161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hu-HU"/>
          </a:p>
        </p:txBody>
      </p:sp>
      <p:sp>
        <p:nvSpPr>
          <p:cNvPr id="501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Viscerális fájdalmak vetületei</a:t>
            </a:r>
          </a:p>
        </p:txBody>
      </p:sp>
      <p:pic>
        <p:nvPicPr>
          <p:cNvPr id="50179" name="Picture 5" descr="referred_labe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63938" y="1916113"/>
            <a:ext cx="3636962" cy="4114800"/>
          </a:xfrm>
        </p:spPr>
      </p:pic>
      <p:sp>
        <p:nvSpPr>
          <p:cNvPr id="50180" name="Rectangle 8"/>
          <p:cNvSpPr>
            <a:spLocks noChangeArrowheads="1"/>
          </p:cNvSpPr>
          <p:nvPr/>
        </p:nvSpPr>
        <p:spPr bwMode="auto">
          <a:xfrm>
            <a:off x="468313" y="2060575"/>
            <a:ext cx="2843212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hu-HU" sz="2000" b="1">
                <a:solidFill>
                  <a:srgbClr val="FFFF00"/>
                </a:solidFill>
              </a:rPr>
              <a:t>Diaphragma, </a:t>
            </a:r>
          </a:p>
          <a:p>
            <a:pPr eaLnBrk="0" hangingPunct="0"/>
            <a:r>
              <a:rPr lang="hu-HU" sz="2000" b="1">
                <a:solidFill>
                  <a:srgbClr val="FFFF00"/>
                </a:solidFill>
              </a:rPr>
              <a:t>Pericardium és szív,</a:t>
            </a:r>
          </a:p>
          <a:p>
            <a:pPr eaLnBrk="0" hangingPunct="0"/>
            <a:r>
              <a:rPr lang="hu-HU" sz="2000" b="1"/>
              <a:t> </a:t>
            </a:r>
            <a:r>
              <a:rPr lang="hu-HU" sz="2000" b="1">
                <a:solidFill>
                  <a:srgbClr val="FF0000"/>
                </a:solidFill>
              </a:rPr>
              <a:t>Szív, </a:t>
            </a:r>
            <a:r>
              <a:rPr lang="hu-HU" sz="2000" b="1">
                <a:solidFill>
                  <a:schemeClr val="accent2"/>
                </a:solidFill>
              </a:rPr>
              <a:t>Emésztő traktus,</a:t>
            </a:r>
            <a:r>
              <a:rPr lang="hu-HU" sz="2000" b="1"/>
              <a:t> </a:t>
            </a:r>
          </a:p>
          <a:p>
            <a:pPr eaLnBrk="0" hangingPunct="0"/>
            <a:r>
              <a:rPr lang="hu-HU" sz="2000" b="1">
                <a:solidFill>
                  <a:srgbClr val="EC831A"/>
                </a:solidFill>
              </a:rPr>
              <a:t>Máj és epehólyag,</a:t>
            </a:r>
            <a:r>
              <a:rPr lang="hu-HU" sz="2000" b="1"/>
              <a:t> </a:t>
            </a:r>
          </a:p>
          <a:p>
            <a:pPr eaLnBrk="0" hangingPunct="0"/>
            <a:r>
              <a:rPr lang="hu-HU" sz="2000" b="1">
                <a:solidFill>
                  <a:srgbClr val="66FF33"/>
                </a:solidFill>
              </a:rPr>
              <a:t>Vese és urether</a:t>
            </a:r>
            <a:r>
              <a:rPr lang="hu-HU" sz="2000" b="1"/>
              <a:t> </a:t>
            </a:r>
          </a:p>
          <a:p>
            <a:pPr eaLnBrk="0" hangingPunct="0"/>
            <a:r>
              <a:rPr lang="hu-HU" sz="2000" b="1">
                <a:solidFill>
                  <a:srgbClr val="006600"/>
                </a:solidFill>
              </a:rPr>
              <a:t>Kismedencei szervek</a:t>
            </a:r>
            <a:r>
              <a:rPr lang="hu-HU"/>
              <a:t> </a:t>
            </a:r>
          </a:p>
          <a:p>
            <a:pPr algn="ctr" eaLnBrk="0" hangingPunct="0"/>
            <a:endParaRPr lang="hu-H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Sziv szájadékok hallgatózási pontjai</a:t>
            </a:r>
          </a:p>
        </p:txBody>
      </p:sp>
      <p:pic>
        <p:nvPicPr>
          <p:cNvPr id="52227" name="Picture 4" descr="surfanat0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65300" y="1981200"/>
            <a:ext cx="5611813" cy="4114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297</Words>
  <Application>Microsoft Office PowerPoint</Application>
  <PresentationFormat>Diavetítés a képernyőre (4:3 oldalarány)</PresentationFormat>
  <Paragraphs>96</Paragraphs>
  <Slides>23</Slides>
  <Notes>22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Alapértelmezett terv</vt:lpstr>
      <vt:lpstr>Image</vt:lpstr>
      <vt:lpstr>Klinikai Anatómiai Propedeutika  Fakultáció, 2018</vt:lpstr>
      <vt:lpstr>PowerPoint-bemutató</vt:lpstr>
      <vt:lpstr>Felületi anatómia 1  Mellkas</vt:lpstr>
      <vt:lpstr>Felületi anatómia 2 Hasüreg</vt:lpstr>
      <vt:lpstr>Felületi anatómia 3 Felső végtag</vt:lpstr>
      <vt:lpstr>Felületi anatómia 3 Felső végtag</vt:lpstr>
      <vt:lpstr>Felületi anatómia 3 Alsó végtag</vt:lpstr>
      <vt:lpstr>Viscerális fájdalmak vetületei</vt:lpstr>
      <vt:lpstr>Sziv szájadékok hallgatózási pontjai</vt:lpstr>
      <vt:lpstr>TÜDŐK VETÜLETE</vt:lpstr>
      <vt:lpstr>TAPINTHATÓ ARTÉRIÁK</vt:lpstr>
      <vt:lpstr>Fossa poplitea és térd</vt:lpstr>
      <vt:lpstr>Fossa cubiti és csukló tájék képletei</vt:lpstr>
      <vt:lpstr>Mellkasi tapintható képletek</vt:lpstr>
      <vt:lpstr>Mellkason és háton kitapintható képletek</vt:lpstr>
      <vt:lpstr>Nevezetes vonalak a hasfalon</vt:lpstr>
      <vt:lpstr>MÁJ ÉS LÉP VETÜLETE</vt:lpstr>
      <vt:lpstr>A régio axillaris nyirokcsomóinak vetülete</vt:lpstr>
      <vt:lpstr>FELSŐ LÉGUTAK VETÜLETE</vt:lpstr>
      <vt:lpstr>Nyaki szervek és nyirokcsomók vetülete</vt:lpstr>
      <vt:lpstr>Tájékozódás a fejen és a nyakon </vt:lpstr>
      <vt:lpstr>Orr melléküregek, szájüreg</vt:lpstr>
      <vt:lpstr>Mit látunk a vestibulum orisban, a szem-tájékon</vt:lpstr>
    </vt:vector>
  </TitlesOfParts>
  <Company>Semmelweis Egyetem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Felületi anatómia 1  Mellkas</dc:title>
  <dc:creator>Humánmorfológiaia Intézet</dc:creator>
  <cp:lastModifiedBy>wenger</cp:lastModifiedBy>
  <cp:revision>45</cp:revision>
  <dcterms:created xsi:type="dcterms:W3CDTF">2005-02-11T15:26:35Z</dcterms:created>
  <dcterms:modified xsi:type="dcterms:W3CDTF">2018-02-19T17:09:25Z</dcterms:modified>
</cp:coreProperties>
</file>