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76" r:id="rId13"/>
    <p:sldId id="269" r:id="rId14"/>
    <p:sldId id="271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2018.02.22.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2018.02.22.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2018.02.22.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2018.02.22.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2018.02.22.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2018.02.22.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2018.02.22.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2018.02.22.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2018.02.22.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2018.02.22.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2018.02.22.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9189-7E1D-41E7-B00A-FB578DFF6DCF}" type="datetimeFigureOut">
              <a:rPr lang="hu-HU" smtClean="0"/>
              <a:pPr/>
              <a:t>2018.02.22.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hu-HU" dirty="0" err="1" smtClean="0"/>
              <a:t>Kehlkopf</a:t>
            </a:r>
            <a:r>
              <a:rPr lang="hu-HU" dirty="0" smtClean="0"/>
              <a:t> – DZ II.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1268760"/>
            <a:ext cx="6400800" cy="17526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Dr. Altdorfer</a:t>
            </a:r>
            <a:endParaRPr lang="hu-HU" sz="2400" dirty="0"/>
          </a:p>
        </p:txBody>
      </p:sp>
      <p:pic>
        <p:nvPicPr>
          <p:cNvPr id="4" name="Picture 3" descr="homok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1" y="2204864"/>
            <a:ext cx="342369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laryngoscopi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493" y="1341393"/>
            <a:ext cx="6571827" cy="2637064"/>
          </a:xfrm>
        </p:spPr>
      </p:pic>
      <p:pic>
        <p:nvPicPr>
          <p:cNvPr id="24579" name="Picture 4" descr="laringoscopias ke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48594" y="2059033"/>
            <a:ext cx="1941406" cy="1736544"/>
          </a:xfrm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2771987" y="188595"/>
            <a:ext cx="4800282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r>
              <a:rPr lang="hu-HU" sz="3600" dirty="0" err="1">
                <a:solidFill>
                  <a:srgbClr val="003300"/>
                </a:solidFill>
                <a:latin typeface="Calibri" pitchFamily="34" charset="0"/>
              </a:rPr>
              <a:t>Laryngoskopie</a:t>
            </a:r>
            <a:r>
              <a:rPr lang="hu-HU" sz="3600" dirty="0">
                <a:solidFill>
                  <a:srgbClr val="003300"/>
                </a:solidFill>
                <a:latin typeface="Calibri" pitchFamily="34" charset="0"/>
              </a:rPr>
              <a:t>, </a:t>
            </a:r>
            <a:r>
              <a:rPr lang="hu-HU" sz="3600" dirty="0" err="1">
                <a:solidFill>
                  <a:srgbClr val="003300"/>
                </a:solidFill>
                <a:latin typeface="Calibri" pitchFamily="34" charset="0"/>
              </a:rPr>
              <a:t>Intubatio</a:t>
            </a:r>
            <a:endParaRPr lang="hu-HU" sz="3600" dirty="0">
              <a:solidFill>
                <a:srgbClr val="003300"/>
              </a:solidFill>
              <a:latin typeface="Calibri" pitchFamily="34" charset="0"/>
            </a:endParaRPr>
          </a:p>
        </p:txBody>
      </p:sp>
      <p:pic>
        <p:nvPicPr>
          <p:cNvPr id="24581" name="Picture 2" descr="Intub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5154" y="4349931"/>
            <a:ext cx="3196166" cy="250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5017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 t="23848" r="5852" b="16792"/>
          <a:stretch>
            <a:fillRect/>
          </a:stretch>
        </p:blipFill>
        <p:spPr bwMode="auto">
          <a:xfrm>
            <a:off x="6184900" y="1719399"/>
            <a:ext cx="2688166" cy="5138601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 l="49141"/>
          <a:stretch>
            <a:fillRect/>
          </a:stretch>
        </p:blipFill>
        <p:spPr bwMode="auto">
          <a:xfrm>
            <a:off x="885614" y="121648"/>
            <a:ext cx="3916680" cy="673635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4" cstate="print"/>
          <a:srcRect t="5028" r="5852" b="81602"/>
          <a:stretch>
            <a:fillRect/>
          </a:stretch>
        </p:blipFill>
        <p:spPr bwMode="auto">
          <a:xfrm>
            <a:off x="6408420" y="121648"/>
            <a:ext cx="2464646" cy="1061357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Schilddrüse</a:t>
            </a:r>
            <a:r>
              <a:rPr lang="hu-HU" dirty="0" smtClean="0"/>
              <a:t> - OP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4619" y="1484784"/>
            <a:ext cx="491938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 t="4519"/>
          <a:stretch>
            <a:fillRect/>
          </a:stretch>
        </p:blipFill>
        <p:spPr bwMode="auto">
          <a:xfrm>
            <a:off x="0" y="1484784"/>
            <a:ext cx="4139952" cy="477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79512" y="6273800"/>
            <a:ext cx="4110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dirty="0" err="1">
                <a:solidFill>
                  <a:srgbClr val="002060"/>
                </a:solidFill>
                <a:latin typeface="Calibri" pitchFamily="34" charset="0"/>
              </a:rPr>
              <a:t>Jährlich</a:t>
            </a:r>
            <a:r>
              <a:rPr lang="hu-HU" sz="16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600" dirty="0" err="1">
                <a:solidFill>
                  <a:srgbClr val="002060"/>
                </a:solidFill>
                <a:latin typeface="Calibri" pitchFamily="34" charset="0"/>
              </a:rPr>
              <a:t>über</a:t>
            </a:r>
            <a:r>
              <a:rPr lang="hu-HU" sz="1600" dirty="0">
                <a:solidFill>
                  <a:srgbClr val="002060"/>
                </a:solidFill>
                <a:latin typeface="Calibri" pitchFamily="34" charset="0"/>
              </a:rPr>
              <a:t> 200.000 </a:t>
            </a:r>
            <a:r>
              <a:rPr lang="hu-HU" sz="1600" dirty="0" err="1">
                <a:solidFill>
                  <a:srgbClr val="002060"/>
                </a:solidFill>
                <a:latin typeface="Calibri" pitchFamily="34" charset="0"/>
              </a:rPr>
              <a:t>Schilddrüsenoperationen</a:t>
            </a:r>
            <a:endParaRPr lang="hu-HU" sz="16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hu-HU" sz="1600" dirty="0" err="1">
                <a:solidFill>
                  <a:srgbClr val="002060"/>
                </a:solidFill>
                <a:latin typeface="Calibri" pitchFamily="34" charset="0"/>
              </a:rPr>
              <a:t>in</a:t>
            </a:r>
            <a:r>
              <a:rPr lang="hu-HU" sz="16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600" dirty="0" err="1">
                <a:solidFill>
                  <a:srgbClr val="002060"/>
                </a:solidFill>
                <a:latin typeface="Calibri" pitchFamily="34" charset="0"/>
              </a:rPr>
              <a:t>Deutschland</a:t>
            </a:r>
            <a:endParaRPr lang="hu-HU" sz="16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504" y="3068960"/>
            <a:ext cx="2232248" cy="5693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algn="ctr"/>
            <a:r>
              <a:rPr lang="hu-HU" sz="2000" dirty="0" smtClean="0">
                <a:latin typeface="Calibri" pitchFamily="34" charset="0"/>
              </a:rPr>
              <a:t> </a:t>
            </a:r>
          </a:p>
          <a:p>
            <a:pPr algn="ctr"/>
            <a:endParaRPr lang="en-US" sz="11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okumentumok\anatomia\2012\ak-neck-2012\03 sup (C4 alsó szél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29099" cy="378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Dokumentumok\anatomia\2012\ak-neck-2012\04 inf (C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24943"/>
            <a:ext cx="5364088" cy="368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ntitled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697369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483768" y="188640"/>
            <a:ext cx="45672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u-HU" b="1" dirty="0" err="1">
                <a:solidFill>
                  <a:srgbClr val="002060"/>
                </a:solidFill>
                <a:latin typeface="Calibri" pitchFamily="34" charset="0"/>
              </a:rPr>
              <a:t>Stimmritze</a:t>
            </a:r>
            <a:r>
              <a:rPr lang="hu-HU" dirty="0">
                <a:solidFill>
                  <a:srgbClr val="002060"/>
                </a:solidFill>
                <a:latin typeface="Calibri" pitchFamily="34" charset="0"/>
              </a:rPr>
              <a:t> (Rima </a:t>
            </a:r>
            <a:r>
              <a:rPr lang="hu-HU" dirty="0" err="1">
                <a:solidFill>
                  <a:srgbClr val="002060"/>
                </a:solidFill>
                <a:latin typeface="Calibri" pitchFamily="34" charset="0"/>
              </a:rPr>
              <a:t>glottidis</a:t>
            </a:r>
            <a:r>
              <a:rPr lang="hu-HU" dirty="0">
                <a:solidFill>
                  <a:srgbClr val="002060"/>
                </a:solidFill>
                <a:latin typeface="Calibri" pitchFamily="34" charset="0"/>
              </a:rPr>
              <a:t>) = </a:t>
            </a:r>
            <a:r>
              <a:rPr lang="hu-HU" b="1" dirty="0" err="1">
                <a:solidFill>
                  <a:srgbClr val="002060"/>
                </a:solidFill>
                <a:latin typeface="Calibri" pitchFamily="34" charset="0"/>
              </a:rPr>
              <a:t>Glottis</a:t>
            </a:r>
            <a:endParaRPr lang="hu-HU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hu-HU" dirty="0">
                <a:solidFill>
                  <a:srgbClr val="002060"/>
                </a:solidFill>
                <a:latin typeface="Calibri" pitchFamily="34" charset="0"/>
              </a:rPr>
              <a:t>1. Pars </a:t>
            </a:r>
            <a:r>
              <a:rPr lang="hu-HU" dirty="0" err="1">
                <a:solidFill>
                  <a:srgbClr val="002060"/>
                </a:solidFill>
                <a:latin typeface="Calibri" pitchFamily="34" charset="0"/>
              </a:rPr>
              <a:t>intermembranacea</a:t>
            </a:r>
            <a:r>
              <a:rPr lang="hu-HU" dirty="0">
                <a:solidFill>
                  <a:srgbClr val="002060"/>
                </a:solidFill>
                <a:latin typeface="Calibri" pitchFamily="34" charset="0"/>
              </a:rPr>
              <a:t> = </a:t>
            </a:r>
            <a:r>
              <a:rPr lang="hu-HU" dirty="0" err="1">
                <a:solidFill>
                  <a:srgbClr val="002060"/>
                </a:solidFill>
                <a:latin typeface="Calibri" pitchFamily="34" charset="0"/>
              </a:rPr>
              <a:t>Glottis</a:t>
            </a:r>
            <a:r>
              <a:rPr lang="hu-HU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latin typeface="Calibri" pitchFamily="34" charset="0"/>
              </a:rPr>
              <a:t>Phonatoria</a:t>
            </a:r>
            <a:endParaRPr lang="hu-HU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hu-HU" dirty="0">
                <a:solidFill>
                  <a:srgbClr val="002060"/>
                </a:solidFill>
                <a:latin typeface="Calibri" pitchFamily="34" charset="0"/>
              </a:rPr>
              <a:t>2. Pars </a:t>
            </a:r>
            <a:r>
              <a:rPr lang="hu-HU" dirty="0" err="1">
                <a:solidFill>
                  <a:srgbClr val="002060"/>
                </a:solidFill>
                <a:latin typeface="Calibri" pitchFamily="34" charset="0"/>
              </a:rPr>
              <a:t>intercartilaginea</a:t>
            </a:r>
            <a:r>
              <a:rPr lang="hu-HU" dirty="0">
                <a:solidFill>
                  <a:srgbClr val="002060"/>
                </a:solidFill>
                <a:latin typeface="Calibri" pitchFamily="34" charset="0"/>
              </a:rPr>
              <a:t> = </a:t>
            </a:r>
            <a:r>
              <a:rPr lang="hu-HU" dirty="0" err="1">
                <a:solidFill>
                  <a:srgbClr val="002060"/>
                </a:solidFill>
                <a:latin typeface="Calibri" pitchFamily="34" charset="0"/>
              </a:rPr>
              <a:t>Glottis</a:t>
            </a:r>
            <a:r>
              <a:rPr lang="hu-HU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latin typeface="Calibri" pitchFamily="34" charset="0"/>
              </a:rPr>
              <a:t>Respiratoria</a:t>
            </a:r>
            <a:endParaRPr lang="hu-HU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5 sup (C5-C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13700" cy="432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06 inf (C6-C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4966" y="3055492"/>
            <a:ext cx="5509034" cy="380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ntitled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474" y="188595"/>
            <a:ext cx="9163474" cy="666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79494" y="475978"/>
            <a:ext cx="49530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/>
              <a:t>CT</a:t>
            </a:r>
          </a:p>
        </p:txBody>
      </p:sp>
      <p:pic>
        <p:nvPicPr>
          <p:cNvPr id="31747" name="Picture 5" descr="n18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13" y="1292407"/>
            <a:ext cx="4250267" cy="249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N18 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76"/>
            <a:ext cx="4103794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250613" y="4292781"/>
            <a:ext cx="3600874" cy="193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 marL="342543" indent="-342543" eaLnBrk="0" hangingPunct="0">
              <a:spcBef>
                <a:spcPct val="50000"/>
              </a:spcBef>
              <a:buFontTx/>
              <a:buAutoNum type="arabicPeriod"/>
            </a:pPr>
            <a:r>
              <a:rPr lang="hu-HU" sz="1200" dirty="0"/>
              <a:t>V. </a:t>
            </a:r>
            <a:r>
              <a:rPr lang="hu-HU" sz="1200" dirty="0" err="1"/>
              <a:t>jugularis</a:t>
            </a:r>
            <a:r>
              <a:rPr lang="hu-HU" sz="1200" dirty="0"/>
              <a:t> </a:t>
            </a:r>
            <a:r>
              <a:rPr lang="hu-HU" sz="1200" dirty="0" err="1"/>
              <a:t>ant</a:t>
            </a:r>
            <a:r>
              <a:rPr lang="hu-HU" sz="1200" dirty="0"/>
              <a:t>.</a:t>
            </a:r>
          </a:p>
          <a:p>
            <a:pPr marL="342543" indent="-342543" eaLnBrk="0" hangingPunct="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sz="1200" dirty="0"/>
              <a:t>Trachea</a:t>
            </a:r>
          </a:p>
          <a:p>
            <a:pPr marL="342543" indent="-342543" eaLnBrk="0" hangingPunct="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sz="1200" dirty="0"/>
              <a:t>M. </a:t>
            </a:r>
            <a:r>
              <a:rPr lang="hu-HU" sz="1200" dirty="0" err="1"/>
              <a:t>sternocleidomastoideus</a:t>
            </a:r>
            <a:r>
              <a:rPr lang="hu-HU" sz="1200" dirty="0"/>
              <a:t>, </a:t>
            </a:r>
            <a:r>
              <a:rPr lang="hu-HU" sz="1200" dirty="0" err="1"/>
              <a:t>insertio</a:t>
            </a:r>
            <a:r>
              <a:rPr lang="hu-HU" sz="1200" dirty="0"/>
              <a:t> </a:t>
            </a:r>
            <a:r>
              <a:rPr lang="hu-HU" sz="1200" dirty="0" err="1"/>
              <a:t>sternalis</a:t>
            </a:r>
            <a:endParaRPr lang="hu-HU" sz="1200" dirty="0"/>
          </a:p>
          <a:p>
            <a:pPr marL="342543" indent="-342543" eaLnBrk="0" hangingPunct="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sz="1200" dirty="0"/>
              <a:t>V. </a:t>
            </a:r>
            <a:r>
              <a:rPr lang="hu-HU" sz="1200" dirty="0" err="1"/>
              <a:t>jugularis</a:t>
            </a:r>
            <a:r>
              <a:rPr lang="hu-HU" sz="1200" dirty="0"/>
              <a:t> int.</a:t>
            </a:r>
          </a:p>
          <a:p>
            <a:pPr marL="342543" indent="-342543" eaLnBrk="0" hangingPunct="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sz="1200" dirty="0"/>
              <a:t>A. </a:t>
            </a:r>
            <a:r>
              <a:rPr lang="hu-HU" sz="1200" dirty="0" err="1"/>
              <a:t>carotis</a:t>
            </a:r>
            <a:r>
              <a:rPr lang="hu-HU" sz="1200" dirty="0"/>
              <a:t> </a:t>
            </a:r>
            <a:r>
              <a:rPr lang="hu-HU" sz="1200" dirty="0" err="1"/>
              <a:t>comm</a:t>
            </a:r>
            <a:r>
              <a:rPr lang="hu-HU" sz="1200" dirty="0"/>
              <a:t>.</a:t>
            </a:r>
          </a:p>
          <a:p>
            <a:pPr marL="342543" indent="-342543" eaLnBrk="0" hangingPunct="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sz="1200" dirty="0" err="1">
                <a:solidFill>
                  <a:srgbClr val="FF0000"/>
                </a:solidFill>
              </a:rPr>
              <a:t>Gl</a:t>
            </a:r>
            <a:r>
              <a:rPr lang="hu-HU" sz="1200" dirty="0">
                <a:solidFill>
                  <a:srgbClr val="FF0000"/>
                </a:solidFill>
              </a:rPr>
              <a:t>. </a:t>
            </a:r>
            <a:r>
              <a:rPr lang="hu-HU" sz="1200" dirty="0" err="1">
                <a:solidFill>
                  <a:srgbClr val="FF0000"/>
                </a:solidFill>
              </a:rPr>
              <a:t>thyroidea</a:t>
            </a:r>
            <a:endParaRPr lang="hu-HU" sz="1200" dirty="0">
              <a:solidFill>
                <a:srgbClr val="FF0000"/>
              </a:solidFill>
            </a:endParaRPr>
          </a:p>
          <a:p>
            <a:pPr marL="342543" indent="-342543" eaLnBrk="0" hangingPunct="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sz="1200" dirty="0" err="1"/>
              <a:t>Oesophagus</a:t>
            </a:r>
            <a:endParaRPr lang="hu-HU" sz="1200" dirty="0"/>
          </a:p>
          <a:p>
            <a:pPr marL="342543" indent="-342543" eaLnBrk="0" hangingPunct="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sz="1200" dirty="0"/>
              <a:t>M. </a:t>
            </a:r>
            <a:r>
              <a:rPr lang="hu-HU" sz="1200" dirty="0" err="1"/>
              <a:t>sternocleidomastoideus</a:t>
            </a:r>
            <a:r>
              <a:rPr lang="hu-HU" sz="1200" dirty="0"/>
              <a:t>, </a:t>
            </a:r>
            <a:r>
              <a:rPr lang="hu-HU" sz="1200" dirty="0" err="1"/>
              <a:t>insertio</a:t>
            </a:r>
            <a:r>
              <a:rPr lang="hu-HU" sz="1200" dirty="0"/>
              <a:t> </a:t>
            </a:r>
            <a:r>
              <a:rPr lang="hu-HU" sz="1200" dirty="0" err="1"/>
              <a:t>clavicularis</a:t>
            </a:r>
            <a:endParaRPr lang="hu-HU" sz="1200" dirty="0"/>
          </a:p>
          <a:p>
            <a:pPr marL="342543" indent="-342543" eaLnBrk="0" hangingPunct="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sz="1200" dirty="0"/>
              <a:t>A. </a:t>
            </a:r>
            <a:r>
              <a:rPr lang="hu-HU" sz="1200" dirty="0" err="1"/>
              <a:t>vertebralis</a:t>
            </a:r>
            <a:endParaRPr lang="hu-HU" sz="1200" dirty="0"/>
          </a:p>
          <a:p>
            <a:pPr marL="342543" indent="-342543" eaLnBrk="0" hangingPunct="0">
              <a:lnSpc>
                <a:spcPct val="50000"/>
              </a:lnSpc>
              <a:spcBef>
                <a:spcPct val="50000"/>
              </a:spcBef>
            </a:pPr>
            <a:endParaRPr lang="hu-HU" sz="1200" dirty="0"/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4787901" y="4365444"/>
            <a:ext cx="3456093" cy="166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 marL="342543" indent="-342543" eaLnBrk="0" hangingPunct="0"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fr-FR" sz="1200" dirty="0"/>
              <a:t>V. vertebralis</a:t>
            </a:r>
          </a:p>
          <a:p>
            <a:pPr marL="342543" indent="-342543" eaLnBrk="0" hangingPunct="0"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fr-FR" sz="1200" dirty="0"/>
              <a:t>M. scalenus ant.</a:t>
            </a:r>
          </a:p>
          <a:p>
            <a:pPr marL="342543" indent="-342543" eaLnBrk="0" hangingPunct="0"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fr-FR" sz="1200" dirty="0"/>
              <a:t>M. scalenus </a:t>
            </a:r>
            <a:r>
              <a:rPr lang="hu-HU" sz="1200" dirty="0" err="1"/>
              <a:t>medius</a:t>
            </a:r>
            <a:endParaRPr lang="fr-FR" sz="1200" dirty="0"/>
          </a:p>
          <a:p>
            <a:pPr marL="342543" indent="-342543" eaLnBrk="0" hangingPunct="0"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sz="1200" dirty="0"/>
              <a:t>M. </a:t>
            </a:r>
            <a:r>
              <a:rPr lang="hu-HU" sz="1200" dirty="0" err="1"/>
              <a:t>scalenus</a:t>
            </a:r>
            <a:r>
              <a:rPr lang="hu-HU" sz="1200" dirty="0"/>
              <a:t> post.</a:t>
            </a:r>
          </a:p>
          <a:p>
            <a:pPr marL="342543" indent="-342543" eaLnBrk="0" hangingPunct="0"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sz="1200" dirty="0"/>
              <a:t>M. levator </a:t>
            </a:r>
            <a:r>
              <a:rPr lang="hu-HU" sz="1200" dirty="0" err="1"/>
              <a:t>scapulae</a:t>
            </a:r>
            <a:endParaRPr lang="hu-HU" sz="1200" dirty="0"/>
          </a:p>
          <a:p>
            <a:pPr marL="342543" indent="-342543" eaLnBrk="0" hangingPunct="0"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sz="1200" dirty="0"/>
              <a:t>M. </a:t>
            </a:r>
            <a:r>
              <a:rPr lang="hu-HU" sz="1200" dirty="0" err="1"/>
              <a:t>erector</a:t>
            </a:r>
            <a:r>
              <a:rPr lang="hu-HU" sz="1200" dirty="0"/>
              <a:t> </a:t>
            </a:r>
            <a:r>
              <a:rPr lang="hu-HU" sz="1200" dirty="0" err="1"/>
              <a:t>spinae</a:t>
            </a:r>
            <a:endParaRPr lang="hu-HU" sz="1200" dirty="0"/>
          </a:p>
          <a:p>
            <a:pPr marL="342543" indent="-342543" eaLnBrk="0" hangingPunct="0"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sz="1200" dirty="0" err="1"/>
              <a:t>Vertebra</a:t>
            </a:r>
            <a:r>
              <a:rPr lang="hu-HU" sz="1200" dirty="0"/>
              <a:t> </a:t>
            </a:r>
            <a:r>
              <a:rPr lang="hu-HU" sz="1200" dirty="0" err="1"/>
              <a:t>thoracica</a:t>
            </a:r>
            <a:r>
              <a:rPr lang="hu-HU" sz="1200" dirty="0"/>
              <a:t> I.</a:t>
            </a:r>
          </a:p>
          <a:p>
            <a:pPr marL="342543" indent="-342543" eaLnBrk="0" hangingPunct="0"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sz="1200" dirty="0"/>
              <a:t>I.  </a:t>
            </a:r>
            <a:r>
              <a:rPr lang="hu-HU" sz="1200" dirty="0" err="1"/>
              <a:t>rib</a:t>
            </a:r>
            <a:endParaRPr lang="hu-HU" sz="1200" dirty="0"/>
          </a:p>
          <a:p>
            <a:pPr marL="342543" indent="-342543" eaLnBrk="0" hangingPunct="0"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sz="1200" dirty="0"/>
              <a:t>II. </a:t>
            </a:r>
            <a:r>
              <a:rPr lang="hu-HU" sz="1200" dirty="0" err="1"/>
              <a:t>rib</a:t>
            </a:r>
            <a:endParaRPr lang="hu-HU" sz="1200" dirty="0"/>
          </a:p>
        </p:txBody>
      </p:sp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874" y="475979"/>
            <a:ext cx="712046" cy="7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3800" y="666750"/>
            <a:ext cx="1917320" cy="18004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u="sng" dirty="0">
                <a:solidFill>
                  <a:srgbClr val="002060"/>
                </a:solidFill>
                <a:latin typeface="+mn-lt"/>
              </a:rPr>
              <a:t>Kehlkopf (Larynx):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600" dirty="0">
              <a:solidFill>
                <a:srgbClr val="00206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 err="1" smtClean="0">
                <a:solidFill>
                  <a:srgbClr val="002060"/>
                </a:solidFill>
                <a:latin typeface="+mn-lt"/>
              </a:rPr>
              <a:t>Phonation</a:t>
            </a:r>
            <a:endParaRPr lang="hu-HU" dirty="0">
              <a:solidFill>
                <a:srgbClr val="00206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2060"/>
                </a:solidFill>
                <a:latin typeface="+mn-lt"/>
              </a:rPr>
              <a:t>Atmung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2060"/>
                </a:solidFill>
                <a:latin typeface="+mn-lt"/>
              </a:rPr>
              <a:t>Husten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2060"/>
                </a:solidFill>
                <a:latin typeface="+mn-lt"/>
              </a:rPr>
              <a:t>Bauchpresse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3800" y="3543300"/>
            <a:ext cx="4051237" cy="19851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u="sng" dirty="0" err="1" smtClean="0">
                <a:solidFill>
                  <a:srgbClr val="002060"/>
                </a:solidFill>
                <a:latin typeface="+mn-lt"/>
              </a:rPr>
              <a:t>medizinische</a:t>
            </a:r>
            <a:r>
              <a:rPr lang="hu-HU" b="1" u="sng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hu-HU" b="1" u="sng" dirty="0">
                <a:solidFill>
                  <a:srgbClr val="002060"/>
                </a:solidFill>
                <a:latin typeface="+mn-lt"/>
              </a:rPr>
              <a:t>Bedeutung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solidFill>
                  <a:srgbClr val="002060"/>
                </a:solidFill>
                <a:latin typeface="+mn-lt"/>
              </a:rPr>
              <a:t>z.B.: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2060"/>
                </a:solidFill>
                <a:latin typeface="+mn-lt"/>
              </a:rPr>
              <a:t>lockere Submukosa (Ödem!)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2060"/>
                </a:solidFill>
                <a:latin typeface="+mn-lt"/>
              </a:rPr>
              <a:t>Onkologie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2060"/>
                </a:solidFill>
                <a:latin typeface="+mn-lt"/>
              </a:rPr>
              <a:t>Beatmung von Patienten (Koniotomie,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err="1">
                <a:solidFill>
                  <a:srgbClr val="002060"/>
                </a:solidFill>
                <a:latin typeface="+mn-lt"/>
              </a:rPr>
              <a:t>Intubation</a:t>
            </a:r>
            <a:r>
              <a:rPr lang="hu-HU" dirty="0" smtClean="0">
                <a:solidFill>
                  <a:srgbClr val="002060"/>
                </a:solidFill>
                <a:latin typeface="+mn-lt"/>
              </a:rPr>
              <a:t>)</a:t>
            </a:r>
            <a:endParaRPr lang="hu-H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3" descr="homok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342369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Képek\minden\Sony\Final\a013.jpg"/>
          <p:cNvPicPr>
            <a:picLocks noChangeAspect="1" noChangeArrowheads="1"/>
          </p:cNvPicPr>
          <p:nvPr/>
        </p:nvPicPr>
        <p:blipFill>
          <a:blip r:embed="rId2" cstate="print"/>
          <a:srcRect l="10587" b="34930"/>
          <a:stretch>
            <a:fillRect/>
          </a:stretch>
        </p:blipFill>
        <p:spPr bwMode="auto">
          <a:xfrm>
            <a:off x="1154007" y="0"/>
            <a:ext cx="6761480" cy="688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D:\Képek\minden\Sony\Final\a014.jpg"/>
          <p:cNvPicPr>
            <a:picLocks noChangeAspect="1" noChangeArrowheads="1"/>
          </p:cNvPicPr>
          <p:nvPr/>
        </p:nvPicPr>
        <p:blipFill>
          <a:blip r:embed="rId2" cstate="print"/>
          <a:srcRect l="2922" r="3123" b="31819"/>
          <a:stretch>
            <a:fillRect/>
          </a:stretch>
        </p:blipFill>
        <p:spPr bwMode="auto">
          <a:xfrm>
            <a:off x="961813" y="0"/>
            <a:ext cx="6826674" cy="6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aditus laryng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" y="0"/>
            <a:ext cx="63584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024880" y="1981472"/>
            <a:ext cx="2097194" cy="70788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 algn="ctr"/>
            <a:r>
              <a:rPr lang="hu-HU" sz="2000" dirty="0" err="1">
                <a:latin typeface="Calibri" pitchFamily="34" charset="0"/>
              </a:rPr>
              <a:t>Plica</a:t>
            </a:r>
            <a:r>
              <a:rPr lang="hu-HU" sz="2000" dirty="0">
                <a:latin typeface="Calibri" pitchFamily="34" charset="0"/>
              </a:rPr>
              <a:t> a</a:t>
            </a:r>
            <a:r>
              <a:rPr lang="en-US" sz="2000" dirty="0" err="1">
                <a:latin typeface="Calibri" pitchFamily="34" charset="0"/>
              </a:rPr>
              <a:t>ryepiglottic</a:t>
            </a:r>
            <a:r>
              <a:rPr lang="hu-HU" sz="2000" dirty="0">
                <a:latin typeface="Calibri" pitchFamily="34" charset="0"/>
              </a:rPr>
              <a:t>a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 flipV="1">
            <a:off x="3563620" y="2148024"/>
            <a:ext cx="2430780" cy="15683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 flipV="1">
            <a:off x="3492501" y="2148024"/>
            <a:ext cx="2530686" cy="19284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H="1" flipV="1">
            <a:off x="3395980" y="4180114"/>
            <a:ext cx="2569633" cy="5363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H="1" flipV="1">
            <a:off x="3265594" y="4340134"/>
            <a:ext cx="2757593" cy="4490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5936627" y="4362178"/>
            <a:ext cx="2911240" cy="70788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pPr algn="ctr"/>
            <a:r>
              <a:rPr lang="hu-HU" sz="2000" dirty="0" err="1">
                <a:latin typeface="Calibri" pitchFamily="34" charset="0"/>
              </a:rPr>
              <a:t>Tuberculum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corniculatum</a:t>
            </a:r>
            <a:r>
              <a:rPr lang="hu-HU" sz="2000" dirty="0">
                <a:latin typeface="Calibri" pitchFamily="34" charset="0"/>
              </a:rPr>
              <a:t> </a:t>
            </a:r>
          </a:p>
          <a:p>
            <a:pPr algn="ctr"/>
            <a:r>
              <a:rPr lang="hu-HU" sz="2000" dirty="0">
                <a:latin typeface="Calibri" pitchFamily="34" charset="0"/>
              </a:rPr>
              <a:t>et </a:t>
            </a:r>
            <a:r>
              <a:rPr lang="hu-HU" sz="2000" dirty="0" err="1">
                <a:latin typeface="Calibri" pitchFamily="34" charset="0"/>
              </a:rPr>
              <a:t>cuneiforme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1306407" y="5935436"/>
            <a:ext cx="3119966" cy="4000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dirty="0" err="1">
                <a:latin typeface="Calibri" pitchFamily="34" charset="0"/>
              </a:rPr>
              <a:t>Incisura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interarytenoidea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 flipH="1" flipV="1">
            <a:off x="3152987" y="4390753"/>
            <a:ext cx="18627" cy="1485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179494" y="3716383"/>
            <a:ext cx="1551093" cy="7013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dirty="0" err="1">
                <a:latin typeface="Calibri" pitchFamily="34" charset="0"/>
              </a:rPr>
              <a:t>Recessus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piriformis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 flipV="1">
            <a:off x="1480820" y="3948249"/>
            <a:ext cx="1160780" cy="996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1493520" y="4046220"/>
            <a:ext cx="1175173" cy="1763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6016960" y="2863215"/>
            <a:ext cx="2032602" cy="120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pPr algn="ctr" eaLnBrk="0" hangingPunct="0"/>
            <a:r>
              <a:rPr lang="hu-HU" sz="3600" dirty="0">
                <a:solidFill>
                  <a:srgbClr val="003300"/>
                </a:solidFill>
                <a:latin typeface="Calibri" pitchFamily="34" charset="0"/>
              </a:rPr>
              <a:t>ADITUS</a:t>
            </a:r>
          </a:p>
          <a:p>
            <a:pPr algn="ctr" eaLnBrk="0" hangingPunct="0"/>
            <a:r>
              <a:rPr lang="hu-HU" sz="3600" dirty="0">
                <a:solidFill>
                  <a:srgbClr val="003300"/>
                </a:solidFill>
                <a:latin typeface="Calibri" pitchFamily="34" charset="0"/>
              </a:rPr>
              <a:t>LARYNGIS</a:t>
            </a:r>
          </a:p>
        </p:txBody>
      </p:sp>
      <p:sp>
        <p:nvSpPr>
          <p:cNvPr id="19471" name="Téglalap 10"/>
          <p:cNvSpPr>
            <a:spLocks noChangeArrowheads="1"/>
          </p:cNvSpPr>
          <p:nvPr/>
        </p:nvSpPr>
        <p:spPr bwMode="auto">
          <a:xfrm>
            <a:off x="6105586" y="46537"/>
            <a:ext cx="2818009" cy="58477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pPr algn="ctr"/>
            <a:r>
              <a:rPr lang="hu-HU" sz="3200" u="sng" dirty="0" err="1"/>
              <a:t>Pharynx</a:t>
            </a:r>
            <a:r>
              <a:rPr lang="hu-HU" sz="3200" u="sng" dirty="0"/>
              <a:t>, </a:t>
            </a:r>
            <a:r>
              <a:rPr lang="hu-HU" sz="3200" u="sng" dirty="0" err="1"/>
              <a:t>Larynx</a:t>
            </a:r>
            <a:endParaRPr lang="hu-HU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ang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714" y="1371600"/>
            <a:ext cx="525356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71600" y="1655717"/>
            <a:ext cx="2146607" cy="400108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r>
              <a:rPr lang="hu-HU" sz="2000" dirty="0" err="1">
                <a:latin typeface="Calibri" pitchFamily="34" charset="0"/>
              </a:rPr>
              <a:t>Plica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aryepiglottica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895600" y="1198517"/>
            <a:ext cx="1147616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r>
              <a:rPr lang="hu-HU" sz="2000" dirty="0" err="1">
                <a:latin typeface="Calibri" pitchFamily="34" charset="0"/>
              </a:rPr>
              <a:t>Epiglottis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00007" y="2133328"/>
            <a:ext cx="2674701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r>
              <a:rPr lang="hu-HU" sz="2000" dirty="0" err="1">
                <a:latin typeface="Calibri" pitchFamily="34" charset="0"/>
              </a:rPr>
              <a:t>Tuberculum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cuneiforme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48150" y="3933553"/>
            <a:ext cx="2214639" cy="10156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pPr algn="ctr">
              <a:defRPr/>
            </a:pPr>
            <a:r>
              <a:rPr lang="hu-HU" sz="2000" dirty="0" err="1">
                <a:latin typeface="Calibri" pitchFamily="34" charset="0"/>
              </a:rPr>
              <a:t>Plica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vestibularis</a:t>
            </a:r>
            <a:endParaRPr lang="hu-HU" sz="2000" dirty="0">
              <a:latin typeface="Calibri" pitchFamily="34" charset="0"/>
            </a:endParaRPr>
          </a:p>
          <a:p>
            <a:pPr algn="ctr">
              <a:defRPr/>
            </a:pPr>
            <a:r>
              <a:rPr lang="hu-HU" sz="2000" dirty="0">
                <a:latin typeface="Calibri" pitchFamily="34" charset="0"/>
              </a:rPr>
              <a:t>Ventriculus </a:t>
            </a:r>
            <a:r>
              <a:rPr lang="hu-HU" sz="2000" dirty="0" err="1">
                <a:latin typeface="Calibri" pitchFamily="34" charset="0"/>
              </a:rPr>
              <a:t>laryngis</a:t>
            </a:r>
            <a:endParaRPr lang="hu-HU" sz="2000" dirty="0">
              <a:latin typeface="Calibri" pitchFamily="34" charset="0"/>
            </a:endParaRPr>
          </a:p>
          <a:p>
            <a:pPr algn="ctr">
              <a:defRPr/>
            </a:pPr>
            <a:r>
              <a:rPr lang="hu-HU" sz="2000" dirty="0" err="1">
                <a:latin typeface="Calibri" pitchFamily="34" charset="0"/>
              </a:rPr>
              <a:t>Plica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vocalis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258994" y="3357971"/>
            <a:ext cx="1896475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r>
              <a:rPr lang="hu-HU" sz="2000" dirty="0">
                <a:latin typeface="Calibri" pitchFamily="34" charset="0"/>
              </a:rPr>
              <a:t>M. </a:t>
            </a:r>
            <a:r>
              <a:rPr lang="hu-HU" sz="2000" dirty="0" err="1">
                <a:latin typeface="Calibri" pitchFamily="34" charset="0"/>
              </a:rPr>
              <a:t>arytenoideus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827194" y="5084717"/>
            <a:ext cx="2088726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 algn="ctr"/>
            <a:r>
              <a:rPr lang="hu-HU" sz="2000" dirty="0">
                <a:latin typeface="Calibri" pitchFamily="34" charset="0"/>
              </a:rPr>
              <a:t>Lamina </a:t>
            </a:r>
            <a:r>
              <a:rPr lang="hu-HU" sz="2000" dirty="0" err="1">
                <a:latin typeface="Calibri" pitchFamily="34" charset="0"/>
              </a:rPr>
              <a:t>cricoidea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115907" y="5876653"/>
            <a:ext cx="2187003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r>
              <a:rPr lang="hu-HU">
                <a:latin typeface="Calibri" pitchFamily="34" charset="0"/>
              </a:rPr>
              <a:t>Trachea, Schleimhaut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226820" y="6189345"/>
            <a:ext cx="1795357" cy="400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r>
              <a:rPr lang="hu-HU" sz="2000" dirty="0" err="1" smtClean="0">
                <a:latin typeface="Calibri" pitchFamily="34" charset="0"/>
              </a:rPr>
              <a:t>Tracheaknorpel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958788" y="4281352"/>
            <a:ext cx="2004838" cy="369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pPr algn="ctr"/>
            <a:r>
              <a:rPr lang="hu-HU">
                <a:latin typeface="Calibri" pitchFamily="34" charset="0"/>
              </a:rPr>
              <a:t>Ligamentum vocale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420274" y="3500846"/>
            <a:ext cx="2431750" cy="400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r>
              <a:rPr lang="hu-HU" sz="2000" dirty="0" err="1">
                <a:latin typeface="Calibri" pitchFamily="34" charset="0"/>
              </a:rPr>
              <a:t>Cartilago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arytenoidea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012181" y="1341393"/>
            <a:ext cx="1742330" cy="707884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r>
              <a:rPr lang="hu-HU" sz="2000" dirty="0" err="1">
                <a:latin typeface="Calibri" pitchFamily="34" charset="0"/>
              </a:rPr>
              <a:t>Membrana</a:t>
            </a:r>
            <a:r>
              <a:rPr lang="hu-HU" sz="2000" dirty="0">
                <a:latin typeface="Calibri" pitchFamily="34" charset="0"/>
              </a:rPr>
              <a:t> </a:t>
            </a:r>
          </a:p>
          <a:p>
            <a:r>
              <a:rPr lang="hu-HU" sz="2000" dirty="0" err="1">
                <a:latin typeface="Calibri" pitchFamily="34" charset="0"/>
              </a:rPr>
              <a:t>quadrangularis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699058" y="102054"/>
            <a:ext cx="5966692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pPr algn="ctr" eaLnBrk="0" hangingPunct="0"/>
            <a:r>
              <a:rPr lang="hu-HU" sz="2800" dirty="0">
                <a:solidFill>
                  <a:srgbClr val="003300"/>
                </a:solidFill>
                <a:latin typeface="Calibri" pitchFamily="34" charset="0"/>
              </a:rPr>
              <a:t>MEMBRANA FIBRO-ELASTICA LARYNGIS</a:t>
            </a:r>
          </a:p>
        </p:txBody>
      </p:sp>
      <p:sp>
        <p:nvSpPr>
          <p:cNvPr id="20495" name="Téglalap 14"/>
          <p:cNvSpPr>
            <a:spLocks noChangeArrowheads="1"/>
          </p:cNvSpPr>
          <p:nvPr/>
        </p:nvSpPr>
        <p:spPr bwMode="auto">
          <a:xfrm>
            <a:off x="6156114" y="2276203"/>
            <a:ext cx="2448560" cy="36933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r>
              <a:rPr lang="hu-HU">
                <a:solidFill>
                  <a:srgbClr val="000000"/>
                </a:solidFill>
                <a:latin typeface="Calibri" pitchFamily="34" charset="0"/>
              </a:rPr>
              <a:t>Ligamentum vestibulare</a:t>
            </a:r>
          </a:p>
        </p:txBody>
      </p:sp>
      <p:cxnSp>
        <p:nvCxnSpPr>
          <p:cNvPr id="17" name="Egyenes összekötő 16"/>
          <p:cNvCxnSpPr>
            <a:stCxn id="20495" idx="1"/>
          </p:cNvCxnSpPr>
          <p:nvPr/>
        </p:nvCxnSpPr>
        <p:spPr>
          <a:xfrm flipH="1">
            <a:off x="5580381" y="2460868"/>
            <a:ext cx="575733" cy="118366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Téglalap 19"/>
          <p:cNvSpPr>
            <a:spLocks noChangeArrowheads="1"/>
          </p:cNvSpPr>
          <p:nvPr/>
        </p:nvSpPr>
        <p:spPr bwMode="auto">
          <a:xfrm>
            <a:off x="6659880" y="3933553"/>
            <a:ext cx="1784713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r>
              <a:rPr lang="hu-HU">
                <a:solidFill>
                  <a:srgbClr val="000000"/>
                </a:solidFill>
                <a:latin typeface="Calibri" pitchFamily="34" charset="0"/>
              </a:rPr>
              <a:t>Processus vocalis</a:t>
            </a:r>
            <a:endParaRPr lang="hu-HU"/>
          </a:p>
        </p:txBody>
      </p:sp>
      <p:cxnSp>
        <p:nvCxnSpPr>
          <p:cNvPr id="22" name="Egyenes összekötő 21"/>
          <p:cNvCxnSpPr>
            <a:stCxn id="20497" idx="1"/>
          </p:cNvCxnSpPr>
          <p:nvPr/>
        </p:nvCxnSpPr>
        <p:spPr>
          <a:xfrm flipH="1" flipV="1">
            <a:off x="5651500" y="3933553"/>
            <a:ext cx="1008380" cy="18466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9" name="Téglalap 24"/>
          <p:cNvSpPr>
            <a:spLocks noChangeArrowheads="1"/>
          </p:cNvSpPr>
          <p:nvPr/>
        </p:nvSpPr>
        <p:spPr bwMode="auto">
          <a:xfrm>
            <a:off x="6993671" y="4593227"/>
            <a:ext cx="1906285" cy="70788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pPr algn="ctr"/>
            <a:r>
              <a:rPr lang="hu-HU" sz="2000" dirty="0">
                <a:solidFill>
                  <a:srgbClr val="000000"/>
                </a:solidFill>
                <a:latin typeface="Calibri" pitchFamily="34" charset="0"/>
              </a:rPr>
              <a:t>Mb. </a:t>
            </a:r>
            <a:r>
              <a:rPr lang="hu-HU" sz="2000" dirty="0" err="1">
                <a:solidFill>
                  <a:srgbClr val="000000"/>
                </a:solidFill>
                <a:latin typeface="Calibri" pitchFamily="34" charset="0"/>
              </a:rPr>
              <a:t>triangularis</a:t>
            </a:r>
            <a:r>
              <a:rPr lang="hu-HU" sz="2000" dirty="0">
                <a:solidFill>
                  <a:srgbClr val="000000"/>
                </a:solidFill>
                <a:latin typeface="Calibri" pitchFamily="34" charset="0"/>
              </a:rPr>
              <a:t>,</a:t>
            </a:r>
          </a:p>
          <a:p>
            <a:pPr algn="ctr"/>
            <a:r>
              <a:rPr lang="hu-HU" sz="2000" dirty="0" err="1">
                <a:solidFill>
                  <a:srgbClr val="000000"/>
                </a:solidFill>
                <a:latin typeface="Calibri" pitchFamily="34" charset="0"/>
              </a:rPr>
              <a:t>Conus</a:t>
            </a:r>
            <a:r>
              <a:rPr lang="hu-HU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Calibri" pitchFamily="34" charset="0"/>
              </a:rPr>
              <a:t>elasticus</a:t>
            </a:r>
            <a:endParaRPr lang="hu-HU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0500" name="Picture 3" descr="D:\Dokumentumok\anatomia\eloadasaim\hals\kép 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760" y="5285559"/>
            <a:ext cx="1838960" cy="155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Téglalap 10"/>
          <p:cNvSpPr>
            <a:spLocks noChangeArrowheads="1"/>
          </p:cNvSpPr>
          <p:nvPr/>
        </p:nvSpPr>
        <p:spPr bwMode="auto">
          <a:xfrm>
            <a:off x="261950" y="46537"/>
            <a:ext cx="1276113" cy="58477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pPr algn="ctr"/>
            <a:r>
              <a:rPr lang="hu-HU" sz="3200" u="sng" dirty="0" err="1"/>
              <a:t>Larynx</a:t>
            </a:r>
            <a:endParaRPr lang="hu-HU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omok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7022"/>
            <a:ext cx="4700693" cy="619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195407" y="1268730"/>
            <a:ext cx="215900" cy="178553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 algn="ctr"/>
            <a:r>
              <a:rPr lang="en-US" sz="1100" dirty="0" err="1">
                <a:latin typeface="Calibri" pitchFamily="34" charset="0"/>
              </a:rPr>
              <a:t>Vestibulum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4704080" y="3405324"/>
            <a:ext cx="2088727" cy="39678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Ventriculus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834727" y="4437290"/>
            <a:ext cx="1081193" cy="462099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 algn="ctr"/>
            <a:r>
              <a:rPr lang="hu-HU" sz="1200" dirty="0">
                <a:latin typeface="Calibri" pitchFamily="34" charset="0"/>
              </a:rPr>
              <a:t>Cavum </a:t>
            </a:r>
            <a:r>
              <a:rPr lang="hu-HU" sz="1200" dirty="0" err="1">
                <a:latin typeface="Calibri" pitchFamily="34" charset="0"/>
              </a:rPr>
              <a:t>subglotticum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4705773" y="2731770"/>
            <a:ext cx="2087034" cy="40010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 algn="ctr"/>
            <a:r>
              <a:rPr lang="hu-HU" sz="2000" dirty="0" err="1">
                <a:latin typeface="Calibri" pitchFamily="34" charset="0"/>
              </a:rPr>
              <a:t>Plica</a:t>
            </a:r>
            <a:r>
              <a:rPr lang="hu-HU" sz="2000" dirty="0">
                <a:latin typeface="Calibri" pitchFamily="34" charset="0"/>
              </a:rPr>
              <a:t> v</a:t>
            </a:r>
            <a:r>
              <a:rPr lang="en-US" sz="2000" dirty="0" err="1">
                <a:latin typeface="Calibri" pitchFamily="34" charset="0"/>
              </a:rPr>
              <a:t>estibular</a:t>
            </a:r>
            <a:r>
              <a:rPr lang="hu-HU" sz="2000" dirty="0">
                <a:latin typeface="Calibri" pitchFamily="34" charset="0"/>
              </a:rPr>
              <a:t>is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4702386" y="4197260"/>
            <a:ext cx="2117514" cy="39678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 algn="ctr"/>
            <a:r>
              <a:rPr lang="hu-HU" sz="2000" dirty="0" err="1">
                <a:latin typeface="Calibri" pitchFamily="34" charset="0"/>
              </a:rPr>
              <a:t>Plica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vocalis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1512" name="Line 11"/>
          <p:cNvSpPr>
            <a:spLocks noChangeShapeType="1"/>
          </p:cNvSpPr>
          <p:nvPr/>
        </p:nvSpPr>
        <p:spPr bwMode="auto">
          <a:xfrm flipH="1">
            <a:off x="2556087" y="2946491"/>
            <a:ext cx="2160693" cy="338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21513" name="Line 12"/>
          <p:cNvSpPr>
            <a:spLocks noChangeShapeType="1"/>
          </p:cNvSpPr>
          <p:nvPr/>
        </p:nvSpPr>
        <p:spPr bwMode="auto">
          <a:xfrm flipH="1" flipV="1">
            <a:off x="2556087" y="3429000"/>
            <a:ext cx="2146300" cy="9984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21514" name="Line 13"/>
          <p:cNvSpPr>
            <a:spLocks noChangeShapeType="1"/>
          </p:cNvSpPr>
          <p:nvPr/>
        </p:nvSpPr>
        <p:spPr bwMode="auto">
          <a:xfrm flipH="1" flipV="1">
            <a:off x="2771987" y="3357971"/>
            <a:ext cx="193040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8100907" y="1557746"/>
            <a:ext cx="358987" cy="409194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dirty="0">
                <a:latin typeface="Calibri" pitchFamily="34" charset="0"/>
              </a:rPr>
              <a:t>SANDUHRFORMEL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6" name="Háromszög 15"/>
          <p:cNvSpPr/>
          <p:nvPr/>
        </p:nvSpPr>
        <p:spPr>
          <a:xfrm>
            <a:off x="7524327" y="3357971"/>
            <a:ext cx="1512147" cy="1583871"/>
          </a:xfrm>
          <a:prstGeom prst="triangl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Háromszög 16"/>
          <p:cNvSpPr/>
          <p:nvPr/>
        </p:nvSpPr>
        <p:spPr>
          <a:xfrm rot="10800000">
            <a:off x="7524327" y="1916158"/>
            <a:ext cx="1512147" cy="1584688"/>
          </a:xfrm>
          <a:prstGeom prst="triangl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518" name="Text Box 11"/>
          <p:cNvSpPr txBox="1">
            <a:spLocks noChangeArrowheads="1"/>
          </p:cNvSpPr>
          <p:nvPr/>
        </p:nvSpPr>
        <p:spPr bwMode="auto">
          <a:xfrm>
            <a:off x="2372847" y="188595"/>
            <a:ext cx="4154465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pPr algn="ctr" eaLnBrk="0" hangingPunct="0"/>
            <a:r>
              <a:rPr lang="hu-HU" sz="3600" dirty="0">
                <a:solidFill>
                  <a:srgbClr val="003300"/>
                </a:solidFill>
                <a:latin typeface="Calibri" pitchFamily="34" charset="0"/>
              </a:rPr>
              <a:t>SCHLEIMHAUTRELIEF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356100" y="1557746"/>
            <a:ext cx="1871980" cy="707884"/>
          </a:xfrm>
          <a:prstGeom prst="rect">
            <a:avLst/>
          </a:prstGeom>
          <a:solidFill>
            <a:srgbClr val="CCFF99">
              <a:alpha val="60000"/>
            </a:srgb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1437" tIns="45719" rIns="91437" bIns="45719">
            <a:spAutoFit/>
          </a:bodyPr>
          <a:lstStyle/>
          <a:p>
            <a:pPr algn="ctr">
              <a:defRPr/>
            </a:pPr>
            <a:r>
              <a:rPr lang="hu-HU" sz="2000" dirty="0">
                <a:latin typeface="Calibri" pitchFamily="34" charset="0"/>
              </a:rPr>
              <a:t>M</a:t>
            </a:r>
            <a:r>
              <a:rPr lang="en-US" sz="2000" dirty="0" err="1">
                <a:latin typeface="Calibri" pitchFamily="34" charset="0"/>
              </a:rPr>
              <a:t>embran</a:t>
            </a:r>
            <a:r>
              <a:rPr lang="hu-HU" sz="2000" dirty="0">
                <a:latin typeface="Calibri" pitchFamily="34" charset="0"/>
              </a:rPr>
              <a:t>a</a:t>
            </a:r>
            <a:endParaRPr lang="en-US" sz="2000" dirty="0">
              <a:latin typeface="Calibri" pitchFamily="34" charset="0"/>
            </a:endParaRPr>
          </a:p>
          <a:p>
            <a:pPr algn="ctr">
              <a:defRPr/>
            </a:pPr>
            <a:r>
              <a:rPr lang="hu-HU" sz="2000" dirty="0">
                <a:latin typeface="Calibri" pitchFamily="34" charset="0"/>
              </a:rPr>
              <a:t>q</a:t>
            </a:r>
            <a:r>
              <a:rPr lang="en-US" sz="2000" dirty="0" err="1">
                <a:latin typeface="Calibri" pitchFamily="34" charset="0"/>
              </a:rPr>
              <a:t>uadrangular</a:t>
            </a:r>
            <a:r>
              <a:rPr lang="hu-HU" sz="2000" dirty="0">
                <a:latin typeface="Calibri" pitchFamily="34" charset="0"/>
              </a:rPr>
              <a:t>is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1520" name="Text Box 5"/>
          <p:cNvSpPr txBox="1">
            <a:spLocks noChangeArrowheads="1"/>
          </p:cNvSpPr>
          <p:nvPr/>
        </p:nvSpPr>
        <p:spPr bwMode="auto">
          <a:xfrm>
            <a:off x="4211320" y="4724673"/>
            <a:ext cx="2087880" cy="396784"/>
          </a:xfrm>
          <a:prstGeom prst="rect">
            <a:avLst/>
          </a:prstGeom>
          <a:solidFill>
            <a:srgbClr val="FFFF99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 algn="ctr"/>
            <a:r>
              <a:rPr lang="en-US" sz="2000" dirty="0" err="1">
                <a:latin typeface="Calibri" pitchFamily="34" charset="0"/>
              </a:rPr>
              <a:t>Conus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elasticus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1521" name="Line 6"/>
          <p:cNvSpPr>
            <a:spLocks noChangeShapeType="1"/>
          </p:cNvSpPr>
          <p:nvPr/>
        </p:nvSpPr>
        <p:spPr bwMode="auto">
          <a:xfrm flipH="1">
            <a:off x="2700020" y="2133328"/>
            <a:ext cx="1656080" cy="935627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21522" name="Line 7"/>
          <p:cNvSpPr>
            <a:spLocks noChangeShapeType="1"/>
          </p:cNvSpPr>
          <p:nvPr/>
        </p:nvSpPr>
        <p:spPr bwMode="auto">
          <a:xfrm flipH="1" flipV="1">
            <a:off x="3131820" y="4220936"/>
            <a:ext cx="1079500" cy="50373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21523" name="Line 9"/>
          <p:cNvSpPr>
            <a:spLocks noChangeShapeType="1"/>
          </p:cNvSpPr>
          <p:nvPr/>
        </p:nvSpPr>
        <p:spPr bwMode="auto">
          <a:xfrm flipH="1" flipV="1">
            <a:off x="2915920" y="2133328"/>
            <a:ext cx="144018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25" name="Szabadkézi sokszög 24"/>
          <p:cNvSpPr/>
          <p:nvPr/>
        </p:nvSpPr>
        <p:spPr>
          <a:xfrm>
            <a:off x="2627207" y="1988820"/>
            <a:ext cx="297180" cy="1224643"/>
          </a:xfrm>
          <a:custGeom>
            <a:avLst/>
            <a:gdLst>
              <a:gd name="connsiteX0" fmla="*/ 276225 w 285750"/>
              <a:gd name="connsiteY0" fmla="*/ 0 h 1076325"/>
              <a:gd name="connsiteX1" fmla="*/ 285750 w 285750"/>
              <a:gd name="connsiteY1" fmla="*/ 28575 h 1076325"/>
              <a:gd name="connsiteX2" fmla="*/ 276225 w 285750"/>
              <a:gd name="connsiteY2" fmla="*/ 161925 h 1076325"/>
              <a:gd name="connsiteX3" fmla="*/ 247650 w 285750"/>
              <a:gd name="connsiteY3" fmla="*/ 247650 h 1076325"/>
              <a:gd name="connsiteX4" fmla="*/ 228600 w 285750"/>
              <a:gd name="connsiteY4" fmla="*/ 314325 h 1076325"/>
              <a:gd name="connsiteX5" fmla="*/ 209550 w 285750"/>
              <a:gd name="connsiteY5" fmla="*/ 371475 h 1076325"/>
              <a:gd name="connsiteX6" fmla="*/ 190500 w 285750"/>
              <a:gd name="connsiteY6" fmla="*/ 428625 h 1076325"/>
              <a:gd name="connsiteX7" fmla="*/ 180975 w 285750"/>
              <a:gd name="connsiteY7" fmla="*/ 457200 h 1076325"/>
              <a:gd name="connsiteX8" fmla="*/ 171450 w 285750"/>
              <a:gd name="connsiteY8" fmla="*/ 485775 h 1076325"/>
              <a:gd name="connsiteX9" fmla="*/ 142875 w 285750"/>
              <a:gd name="connsiteY9" fmla="*/ 542925 h 1076325"/>
              <a:gd name="connsiteX10" fmla="*/ 123825 w 285750"/>
              <a:gd name="connsiteY10" fmla="*/ 571500 h 1076325"/>
              <a:gd name="connsiteX11" fmla="*/ 104775 w 285750"/>
              <a:gd name="connsiteY11" fmla="*/ 628650 h 1076325"/>
              <a:gd name="connsiteX12" fmla="*/ 85725 w 285750"/>
              <a:gd name="connsiteY12" fmla="*/ 685800 h 1076325"/>
              <a:gd name="connsiteX13" fmla="*/ 76200 w 285750"/>
              <a:gd name="connsiteY13" fmla="*/ 714375 h 1076325"/>
              <a:gd name="connsiteX14" fmla="*/ 57150 w 285750"/>
              <a:gd name="connsiteY14" fmla="*/ 790575 h 1076325"/>
              <a:gd name="connsiteX15" fmla="*/ 47625 w 285750"/>
              <a:gd name="connsiteY15" fmla="*/ 828675 h 1076325"/>
              <a:gd name="connsiteX16" fmla="*/ 28575 w 285750"/>
              <a:gd name="connsiteY16" fmla="*/ 952500 h 1076325"/>
              <a:gd name="connsiteX17" fmla="*/ 9525 w 285750"/>
              <a:gd name="connsiteY17" fmla="*/ 1028700 h 1076325"/>
              <a:gd name="connsiteX18" fmla="*/ 0 w 285750"/>
              <a:gd name="connsiteY18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5750" h="1076325">
                <a:moveTo>
                  <a:pt x="276225" y="0"/>
                </a:moveTo>
                <a:cubicBezTo>
                  <a:pt x="279400" y="9525"/>
                  <a:pt x="285750" y="18535"/>
                  <a:pt x="285750" y="28575"/>
                </a:cubicBezTo>
                <a:cubicBezTo>
                  <a:pt x="285750" y="73138"/>
                  <a:pt x="282836" y="117855"/>
                  <a:pt x="276225" y="161925"/>
                </a:cubicBezTo>
                <a:lnTo>
                  <a:pt x="247650" y="247650"/>
                </a:lnTo>
                <a:cubicBezTo>
                  <a:pt x="215639" y="343682"/>
                  <a:pt x="264480" y="194724"/>
                  <a:pt x="228600" y="314325"/>
                </a:cubicBezTo>
                <a:cubicBezTo>
                  <a:pt x="222830" y="333559"/>
                  <a:pt x="215900" y="352425"/>
                  <a:pt x="209550" y="371475"/>
                </a:cubicBezTo>
                <a:lnTo>
                  <a:pt x="190500" y="428625"/>
                </a:lnTo>
                <a:lnTo>
                  <a:pt x="180975" y="457200"/>
                </a:lnTo>
                <a:cubicBezTo>
                  <a:pt x="177800" y="466725"/>
                  <a:pt x="177019" y="477421"/>
                  <a:pt x="171450" y="485775"/>
                </a:cubicBezTo>
                <a:cubicBezTo>
                  <a:pt x="116855" y="567667"/>
                  <a:pt x="182310" y="464055"/>
                  <a:pt x="142875" y="542925"/>
                </a:cubicBezTo>
                <a:cubicBezTo>
                  <a:pt x="137755" y="553164"/>
                  <a:pt x="128474" y="561039"/>
                  <a:pt x="123825" y="571500"/>
                </a:cubicBezTo>
                <a:cubicBezTo>
                  <a:pt x="115670" y="589850"/>
                  <a:pt x="111125" y="609600"/>
                  <a:pt x="104775" y="628650"/>
                </a:cubicBezTo>
                <a:lnTo>
                  <a:pt x="85725" y="685800"/>
                </a:lnTo>
                <a:cubicBezTo>
                  <a:pt x="82550" y="695325"/>
                  <a:pt x="78635" y="704635"/>
                  <a:pt x="76200" y="714375"/>
                </a:cubicBezTo>
                <a:lnTo>
                  <a:pt x="57150" y="790575"/>
                </a:lnTo>
                <a:cubicBezTo>
                  <a:pt x="53975" y="803275"/>
                  <a:pt x="49476" y="815716"/>
                  <a:pt x="47625" y="828675"/>
                </a:cubicBezTo>
                <a:cubicBezTo>
                  <a:pt x="44148" y="853016"/>
                  <a:pt x="34239" y="926068"/>
                  <a:pt x="28575" y="952500"/>
                </a:cubicBezTo>
                <a:cubicBezTo>
                  <a:pt x="23089" y="978101"/>
                  <a:pt x="14660" y="1003027"/>
                  <a:pt x="9525" y="1028700"/>
                </a:cubicBezTo>
                <a:lnTo>
                  <a:pt x="0" y="1076325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" name="Téglalap 28"/>
          <p:cNvSpPr>
            <a:spLocks noChangeArrowheads="1"/>
          </p:cNvSpPr>
          <p:nvPr/>
        </p:nvSpPr>
        <p:spPr bwMode="auto">
          <a:xfrm>
            <a:off x="128693" y="3095897"/>
            <a:ext cx="1071034" cy="707844"/>
          </a:xfrm>
          <a:prstGeom prst="rect">
            <a:avLst/>
          </a:prstGeom>
          <a:solidFill>
            <a:schemeClr val="bg1">
              <a:alpha val="78822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 algn="ctr"/>
            <a:r>
              <a:rPr lang="hu-HU" sz="2000" dirty="0">
                <a:solidFill>
                  <a:srgbClr val="FF0000"/>
                </a:solidFill>
                <a:latin typeface="Calibri" pitchFamily="34" charset="0"/>
              </a:rPr>
              <a:t>Rima </a:t>
            </a:r>
            <a:r>
              <a:rPr lang="hu-HU" sz="2000" dirty="0" err="1">
                <a:solidFill>
                  <a:srgbClr val="FF0000"/>
                </a:solidFill>
                <a:latin typeface="Calibri" pitchFamily="34" charset="0"/>
              </a:rPr>
              <a:t>glottidis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0" name="Egyenes összekötő 29"/>
          <p:cNvCxnSpPr/>
          <p:nvPr/>
        </p:nvCxnSpPr>
        <p:spPr>
          <a:xfrm>
            <a:off x="324274" y="3429000"/>
            <a:ext cx="2375747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abadkézi sokszög 32"/>
          <p:cNvSpPr/>
          <p:nvPr/>
        </p:nvSpPr>
        <p:spPr>
          <a:xfrm>
            <a:off x="2457873" y="3524523"/>
            <a:ext cx="673947" cy="696413"/>
          </a:xfrm>
          <a:custGeom>
            <a:avLst/>
            <a:gdLst>
              <a:gd name="connsiteX0" fmla="*/ 0 w 276225"/>
              <a:gd name="connsiteY0" fmla="*/ 0 h 496720"/>
              <a:gd name="connsiteX1" fmla="*/ 38100 w 276225"/>
              <a:gd name="connsiteY1" fmla="*/ 133350 h 496720"/>
              <a:gd name="connsiteX2" fmla="*/ 47625 w 276225"/>
              <a:gd name="connsiteY2" fmla="*/ 161925 h 496720"/>
              <a:gd name="connsiteX3" fmla="*/ 76200 w 276225"/>
              <a:gd name="connsiteY3" fmla="*/ 219075 h 496720"/>
              <a:gd name="connsiteX4" fmla="*/ 95250 w 276225"/>
              <a:gd name="connsiteY4" fmla="*/ 247650 h 496720"/>
              <a:gd name="connsiteX5" fmla="*/ 104775 w 276225"/>
              <a:gd name="connsiteY5" fmla="*/ 276225 h 496720"/>
              <a:gd name="connsiteX6" fmla="*/ 123825 w 276225"/>
              <a:gd name="connsiteY6" fmla="*/ 304800 h 496720"/>
              <a:gd name="connsiteX7" fmla="*/ 171450 w 276225"/>
              <a:gd name="connsiteY7" fmla="*/ 390525 h 496720"/>
              <a:gd name="connsiteX8" fmla="*/ 200025 w 276225"/>
              <a:gd name="connsiteY8" fmla="*/ 419100 h 496720"/>
              <a:gd name="connsiteX9" fmla="*/ 266700 w 276225"/>
              <a:gd name="connsiteY9" fmla="*/ 495300 h 496720"/>
              <a:gd name="connsiteX10" fmla="*/ 276225 w 276225"/>
              <a:gd name="connsiteY10" fmla="*/ 495300 h 4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225" h="496720">
                <a:moveTo>
                  <a:pt x="0" y="0"/>
                </a:moveTo>
                <a:cubicBezTo>
                  <a:pt x="23920" y="95681"/>
                  <a:pt x="10771" y="51362"/>
                  <a:pt x="38100" y="133350"/>
                </a:cubicBezTo>
                <a:cubicBezTo>
                  <a:pt x="41275" y="142875"/>
                  <a:pt x="42056" y="153571"/>
                  <a:pt x="47625" y="161925"/>
                </a:cubicBezTo>
                <a:cubicBezTo>
                  <a:pt x="102220" y="243817"/>
                  <a:pt x="36765" y="140205"/>
                  <a:pt x="76200" y="219075"/>
                </a:cubicBezTo>
                <a:cubicBezTo>
                  <a:pt x="81320" y="229314"/>
                  <a:pt x="90130" y="237411"/>
                  <a:pt x="95250" y="247650"/>
                </a:cubicBezTo>
                <a:cubicBezTo>
                  <a:pt x="99740" y="256630"/>
                  <a:pt x="100285" y="267245"/>
                  <a:pt x="104775" y="276225"/>
                </a:cubicBezTo>
                <a:cubicBezTo>
                  <a:pt x="109895" y="286464"/>
                  <a:pt x="118705" y="294561"/>
                  <a:pt x="123825" y="304800"/>
                </a:cubicBezTo>
                <a:cubicBezTo>
                  <a:pt x="147780" y="352710"/>
                  <a:pt x="111385" y="330460"/>
                  <a:pt x="171450" y="390525"/>
                </a:cubicBezTo>
                <a:cubicBezTo>
                  <a:pt x="180975" y="400050"/>
                  <a:pt x="191755" y="408467"/>
                  <a:pt x="200025" y="419100"/>
                </a:cubicBezTo>
                <a:cubicBezTo>
                  <a:pt x="236393" y="465859"/>
                  <a:pt x="223116" y="473508"/>
                  <a:pt x="266700" y="495300"/>
                </a:cubicBezTo>
                <a:cubicBezTo>
                  <a:pt x="269540" y="496720"/>
                  <a:pt x="273050" y="495300"/>
                  <a:pt x="276225" y="495300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5" name="Egyenes összekötő 34"/>
          <p:cNvCxnSpPr>
            <a:stCxn id="21523" idx="1"/>
          </p:cNvCxnSpPr>
          <p:nvPr/>
        </p:nvCxnSpPr>
        <p:spPr>
          <a:xfrm>
            <a:off x="2915920" y="2133328"/>
            <a:ext cx="14401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 flipV="1">
            <a:off x="2700020" y="2133328"/>
            <a:ext cx="1656080" cy="935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21522" idx="1"/>
          </p:cNvCxnSpPr>
          <p:nvPr/>
        </p:nvCxnSpPr>
        <p:spPr>
          <a:xfrm>
            <a:off x="3131820" y="4220936"/>
            <a:ext cx="1079500" cy="503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1" name="Text Box 5"/>
          <p:cNvSpPr txBox="1">
            <a:spLocks noChangeArrowheads="1"/>
          </p:cNvSpPr>
          <p:nvPr/>
        </p:nvSpPr>
        <p:spPr bwMode="auto">
          <a:xfrm>
            <a:off x="4499992" y="5288342"/>
            <a:ext cx="3153550" cy="156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hu-HU" sz="1600" dirty="0">
                <a:solidFill>
                  <a:srgbClr val="003300"/>
                </a:solidFill>
                <a:latin typeface="Calibri" pitchFamily="34" charset="0"/>
              </a:rPr>
              <a:t>An den </a:t>
            </a:r>
            <a:r>
              <a:rPr lang="hu-HU" sz="1600" dirty="0" err="1">
                <a:solidFill>
                  <a:srgbClr val="003300"/>
                </a:solidFill>
                <a:latin typeface="Calibri" pitchFamily="34" charset="0"/>
              </a:rPr>
              <a:t>Stimmfalten</a:t>
            </a:r>
            <a:endParaRPr lang="hu-HU" sz="1600" dirty="0">
              <a:solidFill>
                <a:srgbClr val="003300"/>
              </a:solidFill>
              <a:latin typeface="Calibri" pitchFamily="34" charset="0"/>
            </a:endParaRPr>
          </a:p>
          <a:p>
            <a:pPr eaLnBrk="0" hangingPunct="0"/>
            <a:r>
              <a:rPr lang="hu-HU" sz="1600" dirty="0" err="1">
                <a:solidFill>
                  <a:srgbClr val="003300"/>
                </a:solidFill>
                <a:latin typeface="Calibri" pitchFamily="34" charset="0"/>
              </a:rPr>
              <a:t>Mehrsch</a:t>
            </a:r>
            <a:r>
              <a:rPr lang="hu-HU" sz="1600" dirty="0">
                <a:solidFill>
                  <a:srgbClr val="003300"/>
                </a:solidFill>
                <a:latin typeface="Calibri" pitchFamily="34" charset="0"/>
              </a:rPr>
              <a:t>. </a:t>
            </a:r>
            <a:r>
              <a:rPr lang="hu-HU" sz="1600" dirty="0" err="1">
                <a:solidFill>
                  <a:srgbClr val="003300"/>
                </a:solidFill>
                <a:latin typeface="Calibri" pitchFamily="34" charset="0"/>
              </a:rPr>
              <a:t>unverhorn</a:t>
            </a:r>
            <a:r>
              <a:rPr lang="hu-HU" sz="1600" dirty="0">
                <a:solidFill>
                  <a:srgbClr val="003300"/>
                </a:solidFill>
                <a:latin typeface="Calibri" pitchFamily="34" charset="0"/>
              </a:rPr>
              <a:t>. </a:t>
            </a:r>
            <a:r>
              <a:rPr lang="hu-HU" sz="1600" dirty="0" err="1">
                <a:solidFill>
                  <a:srgbClr val="003300"/>
                </a:solidFill>
                <a:latin typeface="Calibri" pitchFamily="34" charset="0"/>
              </a:rPr>
              <a:t>Plattenepithel</a:t>
            </a:r>
            <a:endParaRPr lang="hu-HU" sz="1600" dirty="0">
              <a:solidFill>
                <a:srgbClr val="003300"/>
              </a:solidFill>
              <a:latin typeface="Calibri" pitchFamily="34" charset="0"/>
            </a:endParaRPr>
          </a:p>
          <a:p>
            <a:pPr eaLnBrk="0" hangingPunct="0"/>
            <a:r>
              <a:rPr lang="hu-HU" sz="1600" dirty="0" err="1">
                <a:solidFill>
                  <a:srgbClr val="003300"/>
                </a:solidFill>
                <a:latin typeface="Calibri" pitchFamily="34" charset="0"/>
              </a:rPr>
              <a:t>Drüsenfrei</a:t>
            </a:r>
            <a:endParaRPr lang="hu-HU" sz="1600" dirty="0">
              <a:solidFill>
                <a:srgbClr val="003300"/>
              </a:solidFill>
              <a:latin typeface="Calibri" pitchFamily="34" charset="0"/>
            </a:endParaRPr>
          </a:p>
          <a:p>
            <a:pPr eaLnBrk="0" hangingPunct="0"/>
            <a:r>
              <a:rPr lang="hu-HU" sz="1600" dirty="0">
                <a:solidFill>
                  <a:srgbClr val="003300"/>
                </a:solidFill>
                <a:latin typeface="Calibri" pitchFamily="34" charset="0"/>
              </a:rPr>
              <a:t>M. </a:t>
            </a:r>
            <a:r>
              <a:rPr lang="hu-HU" sz="1600" dirty="0" err="1">
                <a:solidFill>
                  <a:srgbClr val="003300"/>
                </a:solidFill>
                <a:latin typeface="Calibri" pitchFamily="34" charset="0"/>
              </a:rPr>
              <a:t>vocalis</a:t>
            </a:r>
            <a:endParaRPr lang="hu-HU" sz="1600" dirty="0">
              <a:solidFill>
                <a:srgbClr val="003300"/>
              </a:solidFill>
              <a:latin typeface="Calibri" pitchFamily="34" charset="0"/>
            </a:endParaRPr>
          </a:p>
          <a:p>
            <a:pPr eaLnBrk="0" hangingPunct="0"/>
            <a:r>
              <a:rPr lang="hu-HU" sz="1600" dirty="0" err="1">
                <a:solidFill>
                  <a:srgbClr val="003300"/>
                </a:solidFill>
                <a:latin typeface="Calibri" pitchFamily="34" charset="0"/>
              </a:rPr>
              <a:t>Membrana</a:t>
            </a:r>
            <a:r>
              <a:rPr lang="hu-HU" sz="1600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hu-HU" sz="1600" dirty="0" err="1">
                <a:solidFill>
                  <a:srgbClr val="003300"/>
                </a:solidFill>
                <a:latin typeface="Calibri" pitchFamily="34" charset="0"/>
              </a:rPr>
              <a:t>triangularis</a:t>
            </a:r>
            <a:endParaRPr lang="hu-HU" sz="1600" dirty="0">
              <a:solidFill>
                <a:srgbClr val="003300"/>
              </a:solidFill>
              <a:latin typeface="Calibri" pitchFamily="34" charset="0"/>
            </a:endParaRPr>
          </a:p>
          <a:p>
            <a:pPr eaLnBrk="0" hangingPunct="0"/>
            <a:r>
              <a:rPr lang="hu-HU" sz="1600" dirty="0">
                <a:solidFill>
                  <a:srgbClr val="003300"/>
                </a:solidFill>
                <a:latin typeface="Calibri" pitchFamily="34" charset="0"/>
              </a:rPr>
              <a:t>BGW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2253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599" y="260648"/>
            <a:ext cx="4298401" cy="5872211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4673080" cy="5525559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68164"/>
            <a:ext cx="6269567" cy="358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D:\Dokumentumok\Dropbox\2015\hals1\scan2\k‚p2.jpg"/>
          <p:cNvPicPr>
            <a:picLocks noChangeAspect="1" noChangeArrowheads="1"/>
          </p:cNvPicPr>
          <p:nvPr/>
        </p:nvPicPr>
        <p:blipFill>
          <a:blip r:embed="rId3" cstate="print"/>
          <a:srcRect b="9348"/>
          <a:stretch>
            <a:fillRect/>
          </a:stretch>
        </p:blipFill>
        <p:spPr bwMode="auto">
          <a:xfrm>
            <a:off x="1576494" y="0"/>
            <a:ext cx="2790613" cy="331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D:\Dokumentumok\Dropbox\2015\hals1\scan2\k‚p1.jpg"/>
          <p:cNvPicPr>
            <a:picLocks noChangeAspect="1" noChangeArrowheads="1"/>
          </p:cNvPicPr>
          <p:nvPr/>
        </p:nvPicPr>
        <p:blipFill>
          <a:blip r:embed="rId4" cstate="print"/>
          <a:srcRect r="40971" b="11398"/>
          <a:stretch>
            <a:fillRect/>
          </a:stretch>
        </p:blipFill>
        <p:spPr bwMode="auto">
          <a:xfrm>
            <a:off x="6685280" y="0"/>
            <a:ext cx="2458720" cy="392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233</Words>
  <Application>Microsoft Office PowerPoint</Application>
  <PresentationFormat>Diavetítés a képernyőre (4:3 oldalarány)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Kehlkopf – DZ II.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Schilddrüse - OP</vt:lpstr>
      <vt:lpstr>13. dia</vt:lpstr>
      <vt:lpstr>14. dia</vt:lpstr>
      <vt:lpstr>15. dia</vt:lpstr>
      <vt:lpstr>16. dia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ak</dc:creator>
  <cp:lastModifiedBy>ak</cp:lastModifiedBy>
  <cp:revision>5</cp:revision>
  <dcterms:created xsi:type="dcterms:W3CDTF">2018-02-22T16:55:21Z</dcterms:created>
  <dcterms:modified xsi:type="dcterms:W3CDTF">2018-02-22T19:13:38Z</dcterms:modified>
</cp:coreProperties>
</file>