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1" r:id="rId3"/>
    <p:sldId id="289" r:id="rId4"/>
    <p:sldId id="290" r:id="rId5"/>
    <p:sldId id="305" r:id="rId6"/>
    <p:sldId id="291" r:id="rId7"/>
    <p:sldId id="292" r:id="rId8"/>
    <p:sldId id="293" r:id="rId9"/>
    <p:sldId id="294" r:id="rId10"/>
    <p:sldId id="295" r:id="rId11"/>
    <p:sldId id="300" r:id="rId12"/>
    <p:sldId id="296" r:id="rId13"/>
    <p:sldId id="303" r:id="rId14"/>
    <p:sldId id="297" r:id="rId15"/>
    <p:sldId id="298" r:id="rId16"/>
    <p:sldId id="299" r:id="rId17"/>
    <p:sldId id="307" r:id="rId18"/>
    <p:sldId id="316" r:id="rId19"/>
    <p:sldId id="320" r:id="rId20"/>
    <p:sldId id="301" r:id="rId21"/>
    <p:sldId id="321" r:id="rId22"/>
    <p:sldId id="310" r:id="rId23"/>
    <p:sldId id="319" r:id="rId24"/>
    <p:sldId id="308" r:id="rId2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27CB8-CAC7-490D-8240-E7F91DE72A36}" type="datetimeFigureOut">
              <a:rPr lang="hu-HU" smtClean="0"/>
              <a:pPr/>
              <a:t>2018.02.15.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D6514-63A8-4850-82CF-0F1BB1C7A9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1471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A6395-63E0-4807-86E1-53C240F76AF3}" type="slidenum">
              <a:rPr lang="hu-HU"/>
              <a:pPr/>
              <a:t>13</a:t>
            </a:fld>
            <a:endParaRPr lang="hu-HU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75789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3FB-3933-40AC-B759-0F6C0531030B}" type="datetimeFigureOut">
              <a:rPr lang="hu-HU" smtClean="0"/>
              <a:pPr/>
              <a:t>2018.02.15.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DE17-F5DD-4CCA-80DB-D34F0270B5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3FB-3933-40AC-B759-0F6C0531030B}" type="datetimeFigureOut">
              <a:rPr lang="hu-HU" smtClean="0"/>
              <a:pPr/>
              <a:t>2018.02.15.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DE17-F5DD-4CCA-80DB-D34F0270B5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3FB-3933-40AC-B759-0F6C0531030B}" type="datetimeFigureOut">
              <a:rPr lang="hu-HU" smtClean="0"/>
              <a:pPr/>
              <a:t>2018.02.15.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DE17-F5DD-4CCA-80DB-D34F0270B5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3FB-3933-40AC-B759-0F6C0531030B}" type="datetimeFigureOut">
              <a:rPr lang="hu-HU" smtClean="0"/>
              <a:pPr/>
              <a:t>2018.02.15.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DE17-F5DD-4CCA-80DB-D34F0270B5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3FB-3933-40AC-B759-0F6C0531030B}" type="datetimeFigureOut">
              <a:rPr lang="hu-HU" smtClean="0"/>
              <a:pPr/>
              <a:t>2018.02.15.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DE17-F5DD-4CCA-80DB-D34F0270B5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3FB-3933-40AC-B759-0F6C0531030B}" type="datetimeFigureOut">
              <a:rPr lang="hu-HU" smtClean="0"/>
              <a:pPr/>
              <a:t>2018.02.15.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DE17-F5DD-4CCA-80DB-D34F0270B5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3FB-3933-40AC-B759-0F6C0531030B}" type="datetimeFigureOut">
              <a:rPr lang="hu-HU" smtClean="0"/>
              <a:pPr/>
              <a:t>2018.02.15.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DE17-F5DD-4CCA-80DB-D34F0270B5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3FB-3933-40AC-B759-0F6C0531030B}" type="datetimeFigureOut">
              <a:rPr lang="hu-HU" smtClean="0"/>
              <a:pPr/>
              <a:t>2018.02.15.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DE17-F5DD-4CCA-80DB-D34F0270B5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3FB-3933-40AC-B759-0F6C0531030B}" type="datetimeFigureOut">
              <a:rPr lang="hu-HU" smtClean="0"/>
              <a:pPr/>
              <a:t>2018.02.15.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DE17-F5DD-4CCA-80DB-D34F0270B5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3FB-3933-40AC-B759-0F6C0531030B}" type="datetimeFigureOut">
              <a:rPr lang="hu-HU" smtClean="0"/>
              <a:pPr/>
              <a:t>2018.02.15.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DE17-F5DD-4CCA-80DB-D34F0270B5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3FB-3933-40AC-B759-0F6C0531030B}" type="datetimeFigureOut">
              <a:rPr lang="hu-HU" smtClean="0"/>
              <a:pPr/>
              <a:t>2018.02.15.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DE17-F5DD-4CCA-80DB-D34F0270B5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2F3FB-3933-40AC-B759-0F6C0531030B}" type="datetimeFigureOut">
              <a:rPr lang="hu-HU" smtClean="0"/>
              <a:pPr/>
              <a:t>2018.02.15.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CDE17-F5DD-4CCA-80DB-D34F0270B533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ogle.hu/url?sa=i&amp;rct=j&amp;q=&amp;esrc=s&amp;source=images&amp;cd=&amp;cad=rja&amp;uact=8&amp;ved=0ahUKEwiquO2-y47LAhWHOBQKHWpmBfwQjRwIBQ&amp;url=https://www.thieme-connect.de/products/ebooks/pdf/10.1055/b-0034-100974.pdf&amp;psig=AFQjCNHO2EcxYYXGmLPRYmTlkKNZQlLkJA&amp;ust=1456340909059349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hu/url?sa=i&amp;rct=j&amp;q=&amp;esrc=s&amp;source=images&amp;cd=&amp;cad=rja&amp;uact=8&amp;ved=0ahUKEwifyff6j4LLAhXMvBQKHf9hAakQjRwIBw&amp;url=http://anatomynotes.blogspot.com/2006/01/my-uvula-trick.html&amp;psig=AFQjCNGvtkLkgwcIK5WobmGoxzqwSLxutw&amp;ust=145591278315957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/>
          <a:lstStyle/>
          <a:p>
            <a:r>
              <a:rPr lang="hu-HU" dirty="0" err="1" smtClean="0"/>
              <a:t>Schlundenge</a:t>
            </a:r>
            <a:r>
              <a:rPr lang="hu-HU" dirty="0" smtClean="0"/>
              <a:t>, </a:t>
            </a:r>
            <a:r>
              <a:rPr lang="hu-HU" dirty="0" err="1" smtClean="0"/>
              <a:t>Gaumensegel</a:t>
            </a:r>
            <a:r>
              <a:rPr lang="hu-HU" dirty="0" smtClean="0"/>
              <a:t>, </a:t>
            </a:r>
            <a:r>
              <a:rPr lang="hu-HU" dirty="0" err="1" smtClean="0"/>
              <a:t>Rachen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03648" y="1556792"/>
            <a:ext cx="6400800" cy="720080"/>
          </a:xfrm>
        </p:spPr>
        <p:txBody>
          <a:bodyPr>
            <a:normAutofit/>
          </a:bodyPr>
          <a:lstStyle/>
          <a:p>
            <a:r>
              <a:rPr lang="hu-HU" sz="1800" i="1" dirty="0" smtClean="0"/>
              <a:t>Dr. Altdorfer</a:t>
            </a:r>
            <a:endParaRPr lang="hu-HU" sz="1800" i="1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04864"/>
            <a:ext cx="343011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12976"/>
            <a:ext cx="2448272" cy="187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AutoShape 2" descr="data:image/jpeg;base64,/9j/4AAQSkZJRgABAQAAAQABAAD/2wCEAAkGBxQTEhQUExQWFhUXGBgXGRgXFxgYGxgZHBwYHhkaGBccHCggGholHB0WITEiJSkrLi4uGB8zODMsNygtLisBCgoKDg0OGxAQGywkICQsLC8sNCwsLCwsLDQsLCwsLywsLCwsLCwsLCwsLCwsLCwsLCwsLCwsLCwsLCwsLCwsLP/AABEIALsBDgMBIgACEQEDEQH/xAAbAAACAwEBAQAAAAAAAAAAAAAABQMEBgIBB//EAEcQAAECAwQHBQUGAwYFBQAAAAECEQADIQQSMUEFIlFhcYGRBhOhscEyQlLR8CNicoKi4RSS8QczY3OywiRDU5PDFRaz0uL/xAAZAQADAQEBAAAAAAAAAAAAAAAAAgMBBAX/xAAlEQACAgICAgICAwEAAAAAAAAAAQIRAyESMUFREyIyYQQj8HH/2gAMAwEAAhEDEQA/APqOkVf8SHySG/V9co9mgmzraiiia3Eu3pEvaCzkXZqcU0V+Hbyc8iYrd+bobMgjZvHUecSWp7Ly3BNf6iHRKwZEsgUIhoiEtgT3ZMut17yW+E/LDlDjvBGoaRLLS8Td80V0zgxiEOY2xON9lkTLxJiC0ocpLZVo+Bw84kQyKnE4AYmOZk85nlkPnGPrZsU70BtBAa71x6YR6Jpy1dwxiFSxnWPO+2fL94XkPwPJyHNfExwEDIennAVQXT9fKFHoAnh5x4VNt8o97vafX9okRJGwnjSM2GkQOeG4RIizE1PjEo3eHzhZ2n7RSbGgGaby1exKSdZf/wBU/ePKNUTHLwhhNCQHL0fPL0GNYzVq7a2OWS675FGlgqPNVE+JjE6U0varcbhPdy/+mhwn85xUePSLNg7OhNGBV1aFciscXs1EntxZJmoUrQFUdaE3S+IJDsDtIzh+ZSVkFJukUAoz1BYj3sN1BTOMVP0OAljXlFvQ+npneCTOVeCibqmcuANVgzuE0YO/GMuzJYq2hzLsKklNVTAheqcSgkXc3KiCFO5wVwg0VZUpUpfurZ0KvAtVKiUqAJB1jgM8XhrMCikgHWbHFxgHD1IwY4g84UpH2lwkJwIBZJYOCD8YoKu1ASduNUR/QstmjQlRkrdknUILEDIg7WbmDDnRImpAAX3gGF7VV1wMQdo5ry5U5mN64duZS/IHrEmiZzpBEEXxlQNWjUaOtZUGULqtny2xeeEku0A8RUHZ9fOL1ntORp5cjHUpWc7jRdgjxKnj2GFPYIIIACCCCAAggggA5WkEMagwhm6HmIfuylSD7q3BHA5xoIIWUU+xozcejMf+l2gm9dSk4f3hdtnskR5LtU1CrsxAJxY0LbUqFCOUaiFOnx/c7TMA5EKvQjhS0y0cvJ00RG2S6AhicA4rw2x2bQw1U8y3hFG2KTd7sMS7p/E42fVYitd4SySti5ZWQDEVZ6c6OdjQvJ0bSqywu1ABypAfapyTspjwEcTLSAoIcE5nBIJ9kPiVHZsrSjp7JOupUcQnWYKLrWpwGFbt6oxd6NE6rGQhip13nUpyHWaqUkVONA2ASNkLbZtjhJfI/lYjfWPVKHycivDbGZ0l2lkSNVUy8ujgC+skfdTqoNcyYRW7two1RJO4zFf7RQdYG0ikYSZ9DMxsi+9h5iOETEqwU/Ag+Rj5Ue2toBcIk/yGv6nhrYv7QzhOkHKqDe53VN5wck+zXjkuj6Mhsm5/0joqcVPiIzNh7T2aaXTMSkszKJRTY1Ac8HhymaTv4ftDJk2mV+0emk2WzzZwF5SU6gyKiQA+5y5j5JIMyaozp6iufMOKsuAyAGAj6npySJku5MTflH2slpzC0l2LfWcfP9KaKmWWYFq15Ra6seSthjJdFcdJ2xxYrOJaAlOOZ2mJtK6ZTZJRNATiWJ6AZxBZ5oJBjzTFgvJMxQfJPDMxNF2hlo/Sv8TJemAKSBl9GMjp4EEtilSVA7CC4jUdmrPdlUwYhuEZjtEoCaUDEqEZ5DpNG27M6XmLBKwnVCVOkEOKOGdvZvQ/XYZawu7eF5ZUpNFAlJIWGU7XsCRkcoR9m7LcSSrC6AeFCr9IVDC3z1yrOCkEzSp7oF7XWp2YY3SoKbYkxfHG47OLO+MtEfaGyrXY5gwWClYAL1SXIH4tbrGVkdpBIsa5oQZhSU0BbEgO+yr8o0U3TqlWOTNmoATMSgzFof7MkkBYScgtIx2jfCS36EIKrhSZU0MRkkqBbjLXW6doY1DQssbWxYzXTJdD9tJanM1K5bMSWvJD7SOWUbC2KV3JKK4KBGfDiG6xjdCaICZfdT5ZIa6rYrCjjEUjZ2BYSm5QJAAA2bAN0JjbXZs0vBLojSd4AGHiVPGSnWZCFmY6mYqIDNTflF/Rum0rSC4jojP2RlH0aCCIJNoChjEt4Q4h1BHCpoGcCZoOBgA7ggggAIIIIACEGkLRftSUDCUkqP4iKeY6mHFstSZaCpRoPE7BvjLytVK5y/aW6iPED62iJ5JVotij2ylMmE31pdyQhG5SqA8A7w1NgT3YvUQlIAGwBmG+rOTsEL7GkmZLTs7ycrgWQkbgSpR/LF/SmlQhFAVMxpxp+rlvia62Xy23SF1pUJZl32Gsla7rAJQgXgVF7o+0CG574yPaDtQqaSiQbiML49pW269QN5qd0W7dIm2oqMwkJFbgNHGDn3lZDIZNFSX2ZUVMtXdob2Ui9MI4YJ5xN2yuOMI9u2ZyRJSCyQVKPEkncBWGsrs1aVhzLSgZGYoJflU+EamyWVElN2QlMsZrOstQc4nLDwEcIVKUqrqo4L0yywjeNdlObfSM8OyU7/qWen+J5asR/wDtq0jBCF/gWk+DiNS6CkABqA7MYiSlJSCAanPhj0MFIznIxlospQq7NllB2KDdNvKL2jtITpLd1MN0e4ap5A4cmjYX1EMpImyziFB6bjkYSWvs/QrsxfPule1+U4Kg4+huaemaDQumxPF1YurbkeG+LFqs6LipUwXpSgaZgEhiOB8uuHsNsuqcOlSTUGhB4RtlTRNkhY48MlDz6CGTJTgltdGNmSlWaaZS6popCviTlzhzbV3kSxk/gz+kc9rZPeWda2ZcgiYPwUvjprflipY5l6XL3k+UKx4O0NtEqaUoMaAlxkFEu/h0jFrHf6QAwBVF7Slond8pEuaZaUoSTdGL5HdSKugUn+IlLPtGXfL7SDCmn0qUUiVeJDDFveqXAGbhKQwqwMSWtSpkuYh1BSkpQgp1SFTHAUku4KQ6juBiPR6NQIxNwEYioY5cRTeYnKQm5QJCUTVigoUiWgH+WYsc4svBxZO2WVzAC4DBWJIpXAcyRRs4V2izJQFAOZSyRcYunVUtYSQKIZJWklmUMWLR7JWkzGS+BWaZoN2pGbsK/AYu2A1Q5LKWWcYju5xbHFhBCTchJRSRQ0VNcLStipLoJ2lJYkDfQx7pwAIKgsS1D3izB9o8IW6Gm689ROqkpLk0pKluX4gk84Qaat655VdUQsg90Ph2E/fVtyduNZ8UtiRTb0PZGk7hCJpBSsM5z+UUZujrRIJVKBmSqkN7SdxTi3CMXo20TLhRNTePehAExyQSxVvfGNro2yzEtcmzU7GW46KBB5xH42+irlTpkll7TLRRSVjilUM0dqFkUSeh9YYdn1z1JWJykm4WCk0vhsx7pBoYYzlFtUpAeqnBIDY51eCpLyZafgRptdomVuKbadVIG0kw00YbhAXMdRD3Q4DbXNSOkcGzGYxKlqYuxDJWA1ClWFauBDCy2MP7GbnWOPSsbGM7sxyjQzkTLweJY5Qlo6i5EIIIIAMfb7U9oWJhdKL10HAMNmZPrFK02zvCBVnc5OeDlh9ZRe7V2MS1d9iFGozfaBmKcoTd5S8kC8RQLN1+jkDk52xyz72eji48U0M+zk0d5alqL93KkJPAJmLP+qFZUuYRNnFkk3kS05/DT1OzhFLQki1JtVxZQqVaioTCmodKJhSBg1WGGFIaaQQsoSpIIYMsDFJYDDZDJ6Jygvk35KyJxSmie7RU7VVJc3sejNFf+IJJanmXzc/VI4MwEfef6/aPUFxw+vrhCOXo6Y40ls5Sljeyav11j2VLboodCI6ShwRx8cPWJzLqNmt6Qo54QyeX7fOI1pwD/T+WHWOpvtDd5tj59YEbczhwy+cAHU21FKWBG3gBj4+myIZVqLBTMCeBBHvP9V4x6Jbn6rHsyhqKAcv6bNp8GsSjnTtiTPQZqA09Act/zEjFxtFDHfZPSII7tWBqOOY+t8SWK0FKkrowoX2YE9HhDPkdxaVyxQAhSfwqqG4YcoG/JiS/E1k+x6ypeKZsuYkcxh5jg0ZLQSnlyhsWR6RubPMvISr3kkH5+BjHSZPdzZidloW3AqJHhGvoWF20UtIn7S1q2IQPBUTaBlD+IXsQgJw2ACOLSxVP+9Plo5C6D5mLnZZLzFn4lDzeEKeDY3SErYsQmYBuaWnPinxitYrYmbpC0JZd6VLMp7wMoJM0NqM4mKUk1FCEbovkXkFveTMb8xSkf6hFey2TuFWhaTrzpqpiiASyA91IapLEmj+0d0dNpQPOlbmWpkkkrLioYAgjOgdqjHLbjFe2TVhSUpLFDpAuhnmBCe8JelwGYWANMYmk2lxqg0Vda6fdZ2J9oVxG+F/aG8kWpQPsyVqTuUtHdy+n2v8APuhcVWExBZ596y3hT+ImrW2yXeKgOAFwcIzNstSRPEtKiVEhjkCTgS/08PtJ6suRLw+zpz/omMppfRqkz5cwOUzFJrsUMQd7V67IXI4ylxY+JNKzW2JKZ6mWlpyW/M23fk8aazyCBv6f0+jGbslmKiFoYLQaPgofCeO2NXoe0LMlcxSSFJUdVTlgwuswLh36GCMnDTFklLY2sVnCUhOO0bWxJ2JGQ8zhd7l9jZZc2itZl7QAaE7sLuP0KxcIOOPOOiLTWiLVEktIiZMV5aT9f1iwgRrMO4IIIwAggggAynbE/aSgcGPMuP26wtmWOYgJWfeLKOYJw5PG0ttiRNTdWkEeXAxnJM0qkB6uCk9WBG/Axz5FTs7MWX6pIWIWpN1aWvJXermxGO8gqHOJu0lsVKuKUkKIWDQUUkghQL4UvZxVWSZayKEFBHC/XwDQ3tti76RdUXUSUgthqhQ+tsYrrQ+Sua5dGenSk37wDy1gkEftmKiOVyrqgOT+R8Io6NtPdrVInG6knH4FYpWNxz3Vyi/agQU+yQU3klJcGoYjca9DE7tHU1TouSJVOQPin5xLNlsG2ADmakeUEiYAgPv6P+0epmXjhy45ndFEkQbZALK5AybLZ/8Ao+AEdrsrCvEnIDZF+UkAY51O+O1pGdN2fTLnDcULzYlMnE4cch8zEMx2NDDW0ByzV2DLidsVFhvn9ZwjiUjKyjJeoutjvdndzgPGKvaOUL1lUKkoWkkVokpZzuKj1i/txPHZh9CnOL9kkpMkAsVXFDkbpcDL2Uim+BLTCTpp/sSaI06hEyeZ0y5LUbqCcBcBSQN5x3xHZ1GYVzSGK1lTbA9B0aM7PRqmUWN1Z5uaeDRr7JIeWT971jH0Okk7FFp0ZNlrUuZdud4taWU5JUlhRqM5PKGPZOUznZeV0B9Yu6fBXKlj6yEd6Gs9yUt9hHVoXyC/HY4RRKR/l9O8lXvBJMc2xftLS5I1QCKEkApYD2heIeo9ggVia9VIb2kKHN5p9I4tViUsUKw9L0ssQGIBFKEOFUzAyis7pI4NcmzxK3ulTOo4OxAKQ7gmpCnpkwGONftJL/4a1Kq6pcoN+FS2w2mL0uxEAOl6hTKDBJCWJSkUcmuWMUe0qT/CzgMbson/ALoJ8Hhsd2LOqMH2qnNPlJ+FCRzMONEC8hiKHEc/AiM52iW+kADkkdQKfPlGqsEu6Aci3KJZIO+ZWElSiXbHo7u9YLF3N8fCNFoZQKVEFwAz7xVn5nrCG0z03CEkHa3jE+hbT9hJyfW4udpDORgH9DGxyuxZY9GgMgIJCRi6jvJd+GfN4sSl4B65HbxfPdECZySwBcsC2BIfZ1HOJkYtQjEeXn5iOmLVaISvyXUKiYRXlfTxYTDMU9gggjACCCCACrpO0d3KWrYktxy8YzyJfdypYIZ7vU1Pi8Me0ir3dSvjU54JDwr0hPUpQSUsLpNNrMG31J5Rz5X4OnFHS/ZRsIH2g2FLfqYN0hnLtF6VMCSxCilKgyqodODtiMDmIp6LQxUpRAD3ySwASgAgknAVT0MRzELdAvKvOsm7MZBvXCLtKuq6ACXAK67V2kPmdzol0zoezz1IMxJfEKTR0liUq+7UmuFYW6QV3kxxRIoNgSMOtab4fW5K+6cpAU12inYEsTeLGqSeEZhahnjlUtyGJjZFcFtWdTVXjuESy5zYYbTnFYqJZh4eQH7R0Ac2G9RA8KnwhLL0MU2o7Qnef9u/6eO5c74QTvwfnlwDcTC9DDMnkw6qr0ESG1tR+TknoB6CGTJyiXzQaxCR8IA/q/WKVpY+yDxV9fKK655yAD7T8sesdImkVJL/AMvjUjpGt2Cg1s9l2cj2lAbHPps44wwIuB2wSfFm8L3hC+SlK1Bqlw+LCuJJGsd2EM7QtxMOAI8qD0jaVCybctnz9FnJtc34QZavzEfIRq9HFpA/EIzlmnDv7RuWkdEMfExobCh5LfeEIULOly4lJ+qkxalhpKuXiYjnS70yUNiX84vXBcbK+kdGMbRl0qLSZbqQRilvOcPUxflaRSkMXPD94oWQG6+0D/yn1ELlLuqf3XqC9aoSc6VL4DOmMUlNxqjgUFJux3O0rkEK3u30P2hXp5X2E5XxCUltn2jDqYromhSlXiVXVmplqZ8TUOM/aByY5xZ0wn/hpmDNIIpl3oPl5wQm29hKCSPk/aJKv468AaFPDfXhG40XPeWLw1TgdmTHdnGftloQLUsKwfZGz0chCpWAYxP5Gpso43FGcFmKpq0iYwrRgeNY3Nk0dLoSAHFAwZsBudg2GTccvN0aJc0LTgTUEv06RstEG9KRtF4Hkr9jBjjFyYs3JJFO1KKmBN0uvaGboCGOOGEX7Mp0hWJzcGrUPWILS5Q6aqDBtuB5beUWLLLISAVEkZ0FCaFhShu9IpDUxJfiMZMTiIZI+vrKJxFiQQQQQAEEEEAGc0qXtQGyX5kgwt0ksm7+eu9LN6ww04LtpQrJSLvMF/lFS0yHLMxBvA86hnzBPhHLP8jtxtLi/wBBYj9nNJfAgAO7VwYg5DAgxUs6kkI1jdS6Vd2tPdAn4inXBSA5Cj75d8RLYKoXKwUpJGJFRsOIcE7w0TyLCqgU+KXKbt1VEUKS7ihSTji2NAXIqky1Y1JMhOsFJoAaMXIGQAxJwEI9IrliiJQB+Jy58CfGL2mNKXChIDoBF4gh9X2UpGF68Ao/hZi5ZDNtTkkA8Uhj+aXjzDCGl1RTBF3bujgrODjqrycR4C2z+UnzJjxVqScSngWHhSAJGRI8un7ROzq4o9VOGav0t4UEdIWMj4pHkRAJStx6j19I5UgZp8X82jBqRMFbLo5/IesCUPgR0eIUyU7PBMdps44dPlAZRY0eNehIZyXBDEYM8Xh7Cw7hh4qUX9OUR2GQUJYEk8A55t9NEdrmgS296YqnAFknma/mh10Slt6MJYJv2s0/EtZ8412ip32IO+M/2l0ULJNl92TcURjVlZ12GsO9Ch7M/wDiKHlBWzU00hzZVPMf7oi4FulI2zR4AQssp1zwEXZR/u/xq/0wMWhoiX9kkfcSf0j5xSRYVqIIFKKINAFBmbFmGTdHhnZlJCQVNqpTU5aqCfCO06TQMAS2zfxisoxe2zz1KS6RQVohRAvXd4BIBxocHDbY80rKIs04H4Cqv3VA+EWJulCpilLA/FiKEpdI27zFXSU+9ZrQSX+yms4YtdBw5QR4XoJc62fJNMpKtIBDsFKS/DE+EbvR6+5RdxAwJ8j4xidL2BarcVCiQUl+DZRrrJO1NfBsW6P84m1GTryWbaSfgsTNJImILGqcRmIednbc8uWlxrJv41qVVbZh1MZfR8uWtRSUAh8PNjveNsuzi6juwkBk0D1AwDjIVpvyhIKSb/RkpJouKlsbwzx5fQ6mO5KGryI3fVeYihItWsZZZ/dqa47cwADDKUeh+m9eojqg09kJJrRZlisTxHLiSGFCCCCAAggggAW6dsBmy2T7STeTx2Rn7NOKla5ZSdUpwO93jZRRt+i5c2pDKGCk0UOefOJZMfLotjyUqYkkSXckMpJxz3GBdmvvVRbYsh+Iw8I9tOjJyFOHmJzusFNvTgeUCLYgEAlUs5pWm7xxiVNdle9rYpm6IYi6pr3tBWYpQtRhC63aOWgArlAByykqJfkzDpGwQQXIwOdNscSLIE+yVDMkEjyjB45mjBXVbS2DKSf3HhHvdsHugp2pZQ/QQR0jdz7GlY1kpU2F4ZnMEMYW23QiVANeZ8EroN4CgfAiMpFo/wAlPszEuYh/eT+FXooD1i2h6ATAdyw3J/mBDZfZ1TulQUkUZbjKnxA/yiFVp0NNQCbjAZoN5LVqUvqjgExtUOssJeSRUqYmqpJbalAUP0iBM77h/wC0of7Y90US7ImlK8k1Y8A9fGNbNDC77ZGrVIN5W00YAY02bY1RRPJl4aoQ2VLgkoISK1SUks1AGBjjRNnM2YbRNSUpT/doUCGGSlDa2WXSNSmzpZ2cNmTXiIQ9qrd3UpTMD7IAoHwpw9Irx4q2c3yub4ryZTtRN/iJVoUP+Xrp/JUtyvCJezMx5C/xBXURQtau7sE4/Em7/MQn1iTsfM1FpON3yiR2UlpGhke2nen5xeCGMvctfkRFGzHVlneoeo84vk1Qf8Q/XlAzGMpYJQG3f/Cn1ihPLnAlrmBDghaMRt37ov2RRMtmqyPGUB6RSRZppOBDUFACzpJN4kuMfHNn2fg4Y6sj7vY7lIGNz2bwSRtBrhUMKRPPTekz00JuTE03y1484tS9FqAIcgO5ri4rTAVrzMSIlXAlJSBedOq7B0qzP1WNhFp2EpKj5NpXSK02ky0AFSrrOK1SOkaLQ1qvBlBlChEZa2zwi2IUfeky24t8hGplIBAmIYsK8N8LPFf2iOslUmX5GjkS1Xk03ZZYdI0eip4VKApqkp5U8neEUqclSFJOLZxz2YWod8MQlaSHPxJZud0CFhJqVmSimjU/w4cLui8BicQP6E+MW05bCKxHZ1hScXd9+Rf63RJJLZcfrqOUdcUu0c7b6ZalxKIilxLGmBBBBAAQQQQAEEEEABEc6QlQZSQobCAYkggAUT9Ao/5ZVLO4kp5pPo0QJsVoRh3axxUk+IIh9BCPGmU+SXnZnJ1pIpNQuW2bOn+YUiSzWkKDhQJ3H0h80VbToyUv2kB9ooeorCvGbzi+0LTNDEYE7eBiOVJ94ZYx7bdHrlC8lRWgYpVVQGZSrPgY5sqtahoehpSsSad7Kaq0VLTZEKmJLC+7pO1Sa3VcWx3Rdsc0GasO5SmtfZ94v1RnkOcKkC+k4MFKfgGfxibRlhTKlMHKphxOJzUTvOJ5DIQ0OrYs29IvSxUjaAR5H0jBdupzzEJ4n66mN47F9iT5g+kfPO1QCrUkbEuep+UbJ/Qf+Ov7Ch2qkkWBGwrS/Cp82iLspMAWl8FBvBo0mmtHGdYVpSlyAFAb05Rh9EzCGbEekT6OyO7NvYjlsWPUH0hkcU/5v+0Qosk0FbtRQB8j6Q3dik/4ifEN6QeAkNbJL1B+GUcdgUPKL1nYXsHJfHLJoo2derUYIQRtP971oIrfxHF3u7KtTZSvgRF+aikeZw5MdTLWlPvV2AuT0iqqcFkHCoUODh4TOBqvUgjJzUO/82PGPbLNAPs4Jodj6oc50uvvG6E+VtjfGqPnHaTR4/iAokui8gD8KlCHmgkm4ySL2/A7jFT+0WXctCiM1033wD5vEXZ+1EFjQvh5xLI5RmXglKBcmzb62KVIUHcbI0/ZmzABYc6+ZrUYeoivNsSFsrAnBXoYm0epUuimdJeFt8+QrVRofWFBS6SSWwUSC4OZ6xfG3mPUHn6RVGzKtDXVJB6gHoDFl2ypn68/OO2EeKo55O2WZJpE0Qyvr5xNGihBBBAAQQQQAEEEEABBBBAAQQQQAEEEEAHig9IzljlsVSz7iikcKFJ6EdI0kIJhedOI2pT0SPn4RPJ1ZXH5RDZQ8xQ3gchrEf6esMWepyoPU84paLQ6wdqVnqoDySIuFLXtj7drCEp8NGyf2Ip0wBJJz8h8zGBczrWtWQU3THxc840ParSoR9mn21USNmw8Bj03xQ0PYLiRt2wT8R9F8CpOXse2dk0UWBZowvbHRCrNPE9CfsVllfdUczuMbhabyHzTWJLVLROlFM1lJUKg7MoKtDKTTtGK0XPGpuJTyxHgSI0aFOn88s9SfnGdtmhzZlapKpZbHFJxFc0mrHe0ObGt5b7Cg9DEv0dLpq0PbO5FKaqP/NC/u2oRQmoSGvEOWJ378yYa2Rg4+6nwmTB6xyLAFOAGvM5DpwDeT9RFZRbqjzVJJuxYuWHJK317wf3b4CWZ6uQa7+tiySA4NWvAcikA1JrtOdTnDiVoxAILORmcfFz4xJMKUnIngHb5cY1YvZjy+jAf2i2S93Uw4MlzhWWuv6T4RSXZO8AmINWx+f1lGw7U2TvLMuj3WWPJfK6X5RhNFzVSiRVhSueVRBkca2bj5eBnYNMd3qTARsf02xY0jbJaxqmu0ZRntOzL4qMCludKdfCJNFyEqFXcb/rdHNP6aLRd7PoOj9IlQQpZDLulNMCUg3TtB1v2h1KXVsjhujNaEs96zpBqUKU2b1cEB6EP04wzstqIVcVQ5UxAA2mtX6R0Y512RnG+h3JiaIJKnETxciEEEEABBBBAAQQQQAEEEEABBBBAAQQQQAEZ0khc4Z94T1SlvSNFCG0o+3m7xLPgoegieXopj8nmjSxl70rRzCv2MT6RmhCScyKPVqVpFZKSUqCfaQoLTzxHPWHOJtIIE2U6TQpJHMH5+cEHcRnXLZ85NslpmqXMVeXkkVIhvZtNlVESFneaDrhCfR1FkMElyDQCvFo0EuUTiSYgd9F3R89avbYP7ia9VYchFtQKVV9lVOBP11EQWNGDQwmSbyWOeHGKLolKkxdbJDoKVYVTxSWw24vupCiwOlMyWcU+LGh6F401iF9C0kVFQeI9C4jMld22BJwWkDnrI9Ews10x8U7uP+9mgss5lO3xjifs5iR0K4vrtN3oKUwyfmPAwosCqJJyuk/lJQv9Cj0ie1TdYOboqCp2AIJSRvN4Afmh+bUVRxygubTLM63Lukgim5zyiFK1grDil07Sxd3BYYADnFWetJlkgkEKdxiFbCAC9Ck8Ipykhby/jDmqiKmWogDAAurPa0ScmzUkhnJtYom7q8KXQGJ/CQXHGPm/ai9ZZt16BRQd7eyfzJY8jH0iyBV44MKADBtjABsPGM3/AGj6NvoEwB2YH8SNZPMpccodLlGmZfGSZQs6AoVS7jWTjzEdSLBcIUiqcCNn18oNDWpEwB82Y8cIZz5vdJUsgsMWrTadrekSlha/4UWRMu6Cn93Mun2F0IyB2+nONBNs+IxGxy/5TiOG19ojAWu1JUkrlq1h0O5QjcWa2JUlKsAtKVCh94As2eymyHwySXF9CZI7tDOyKG3GL4hZLWH+VX/eGEtVI6lVaIM7ggggMCCCCAAggggAIIIIACCCCAAggggAITaSS059svyUG/1Q5hbpIa35FeaYWatDwexfLmssnO6fAg/XGJ7Mq6Sn3VG8ncTUp4Z84hCReHBf+2PbYWCm91iNxdfyHSJY3RRq9GL7RWXurSojBesOOfpDHR8xwIl7cSwyC1b3o/nFLQ2ELJfY7ccrxofSC0XbOt6n+kLZOMNJYhkRmgsMtlr/AA+p+cY3ta6J8qYPiWOeooeSo3Fj9s8PVMZPtskXB/mI8iI2a+oYH/aMrKoFRGRL/lmD5vFuZJKhUDWKSXwBYP8ArS8KdD1RL/ylfpUW6Ro5A8yf9J8yYWKtNCZ/rMXSUXwGSoEkKIIZ3CaKBGxuF2LUvRQAvTC5arOBnsqcTs4RbslSknMHzi/NLJJiixJdnM8jfRSQlCBQNyAblFHSlnE5CkUN4MD94VQeDuOcKp1rWqcoFRYTLo4GWo1212wysYYgDA+oc+MK8vob467PldlkrkzFo90qvJFaPiNzF+kaFNsV3a0qBqK50LA8YO00lItBIFXPofMmJ7OgG6+wxJzlGZfipRVmd0bkDwIj6FoSYlcpKAWUhJSnMbiz5RmLbZkgkgMf3EMNGFiG2xBPjI2S0aGRZCgPeBUXYuU0cNqmgbYNnKHdgNBV6Y4+MVF4A7knmTWLlmwHKPQjCujllKy3BAIIYU/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8100" y="-852488"/>
            <a:ext cx="25717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532" name="AutoShape 4" descr="data:image/jpeg;base64,/9j/4AAQSkZJRgABAQAAAQABAAD/2wCEAAkGBxQTEhQUExQWFhUXGBgXGRgXFxgYGxgZHBwYHhkaGBccHCggGholHB0WITEiJSkrLi4uGB8zODMsNygtLisBCgoKDg0OGxAQGywkICQsLC8sNCwsLCwsLDQsLCwsLywsLCwsLCwsLCwsLCwsLCwsLCwsLCwsLCwsLCwsLCwsLP/AABEIALsBDgMBIgACEQEDEQH/xAAbAAACAwEBAQAAAAAAAAAAAAAABQMEBgIBB//EAEcQAAECAwQHBQUGAwYFBQAAAAECEQADIQQSMUEFIlFhcYGRBhOhscEyQlLR8CNicoKi4RSS8QczY3OywiRDU5PDFRaz0uL/xAAZAQADAQEBAAAAAAAAAAAAAAAAAgMBBAX/xAAlEQACAgICAgICAwEAAAAAAAAAAQIRAyESMUFREyIyYQQj8HH/2gAMAwEAAhEDEQA/APqOkVf8SHySG/V9co9mgmzraiiia3Eu3pEvaCzkXZqcU0V+Hbyc8iYrd+bobMgjZvHUecSWp7Ly3BNf6iHRKwZEsgUIhoiEtgT3ZMut17yW+E/LDlDjvBGoaRLLS8Td80V0zgxiEOY2xON9lkTLxJiC0ocpLZVo+Bw84kQyKnE4AYmOZk85nlkPnGPrZsU70BtBAa71x6YR6Jpy1dwxiFSxnWPO+2fL94XkPwPJyHNfExwEDIennAVQXT9fKFHoAnh5x4VNt8o97vafX9okRJGwnjSM2GkQOeG4RIizE1PjEo3eHzhZ2n7RSbGgGaby1exKSdZf/wBU/ePKNUTHLwhhNCQHL0fPL0GNYzVq7a2OWS675FGlgqPNVE+JjE6U0varcbhPdy/+mhwn85xUePSLNg7OhNGBV1aFciscXs1EntxZJmoUrQFUdaE3S+IJDsDtIzh+ZSVkFJukUAoz1BYj3sN1BTOMVP0OAljXlFvQ+npneCTOVeCibqmcuANVgzuE0YO/GMuzJYq2hzLsKklNVTAheqcSgkXc3KiCFO5wVwg0VZUpUpfurZ0KvAtVKiUqAJB1jgM8XhrMCikgHWbHFxgHD1IwY4g84UpH2lwkJwIBZJYOCD8YoKu1ASduNUR/QstmjQlRkrdknUILEDIg7WbmDDnRImpAAX3gGF7VV1wMQdo5ry5U5mN64duZS/IHrEmiZzpBEEXxlQNWjUaOtZUGULqtny2xeeEku0A8RUHZ9fOL1ntORp5cjHUpWc7jRdgjxKnj2GFPYIIIACCCCAAggggA5WkEMagwhm6HmIfuylSD7q3BHA5xoIIWUU+xozcejMf+l2gm9dSk4f3hdtnskR5LtU1CrsxAJxY0LbUqFCOUaiFOnx/c7TMA5EKvQjhS0y0cvJ00RG2S6AhicA4rw2x2bQw1U8y3hFG2KTd7sMS7p/E42fVYitd4SySti5ZWQDEVZ6c6OdjQvJ0bSqywu1ABypAfapyTspjwEcTLSAoIcE5nBIJ9kPiVHZsrSjp7JOupUcQnWYKLrWpwGFbt6oxd6NE6rGQhip13nUpyHWaqUkVONA2ASNkLbZtjhJfI/lYjfWPVKHycivDbGZ0l2lkSNVUy8ujgC+skfdTqoNcyYRW7two1RJO4zFf7RQdYG0ikYSZ9DMxsi+9h5iOETEqwU/Ag+Rj5Ue2toBcIk/yGv6nhrYv7QzhOkHKqDe53VN5wck+zXjkuj6Mhsm5/0joqcVPiIzNh7T2aaXTMSkszKJRTY1Ac8HhymaTv4ftDJk2mV+0emk2WzzZwF5SU6gyKiQA+5y5j5JIMyaozp6iufMOKsuAyAGAj6npySJku5MTflH2slpzC0l2LfWcfP9KaKmWWYFq15Ra6seSthjJdFcdJ2xxYrOJaAlOOZ2mJtK6ZTZJRNATiWJ6AZxBZ5oJBjzTFgvJMxQfJPDMxNF2hlo/Sv8TJemAKSBl9GMjp4EEtilSVA7CC4jUdmrPdlUwYhuEZjtEoCaUDEqEZ5DpNG27M6XmLBKwnVCVOkEOKOGdvZvQ/XYZawu7eF5ZUpNFAlJIWGU7XsCRkcoR9m7LcSSrC6AeFCr9IVDC3z1yrOCkEzSp7oF7XWp2YY3SoKbYkxfHG47OLO+MtEfaGyrXY5gwWClYAL1SXIH4tbrGVkdpBIsa5oQZhSU0BbEgO+yr8o0U3TqlWOTNmoATMSgzFof7MkkBYScgtIx2jfCS36EIKrhSZU0MRkkqBbjLXW6doY1DQssbWxYzXTJdD9tJanM1K5bMSWvJD7SOWUbC2KV3JKK4KBGfDiG6xjdCaICZfdT5ZIa6rYrCjjEUjZ2BYSm5QJAAA2bAN0JjbXZs0vBLojSd4AGHiVPGSnWZCFmY6mYqIDNTflF/Rum0rSC4jojP2RlH0aCCIJNoChjEt4Q4h1BHCpoGcCZoOBgA7ggggAIIIIACEGkLRftSUDCUkqP4iKeY6mHFstSZaCpRoPE7BvjLytVK5y/aW6iPED62iJ5JVotij2ylMmE31pdyQhG5SqA8A7w1NgT3YvUQlIAGwBmG+rOTsEL7GkmZLTs7ycrgWQkbgSpR/LF/SmlQhFAVMxpxp+rlvia62Xy23SF1pUJZl32Gsla7rAJQgXgVF7o+0CG574yPaDtQqaSiQbiML49pW269QN5qd0W7dIm2oqMwkJFbgNHGDn3lZDIZNFSX2ZUVMtXdob2Ui9MI4YJ5xN2yuOMI9u2ZyRJSCyQVKPEkncBWGsrs1aVhzLSgZGYoJflU+EamyWVElN2QlMsZrOstQc4nLDwEcIVKUqrqo4L0yywjeNdlObfSM8OyU7/qWen+J5asR/wDtq0jBCF/gWk+DiNS6CkABqA7MYiSlJSCAanPhj0MFIznIxlospQq7NllB2KDdNvKL2jtITpLd1MN0e4ap5A4cmjYX1EMpImyziFB6bjkYSWvs/QrsxfPule1+U4Kg4+huaemaDQumxPF1YurbkeG+LFqs6LipUwXpSgaZgEhiOB8uuHsNsuqcOlSTUGhB4RtlTRNkhY48MlDz6CGTJTgltdGNmSlWaaZS6popCviTlzhzbV3kSxk/gz+kc9rZPeWda2ZcgiYPwUvjprflipY5l6XL3k+UKx4O0NtEqaUoMaAlxkFEu/h0jFrHf6QAwBVF7Slond8pEuaZaUoSTdGL5HdSKugUn+IlLPtGXfL7SDCmn0qUUiVeJDDFveqXAGbhKQwqwMSWtSpkuYh1BSkpQgp1SFTHAUku4KQ6juBiPR6NQIxNwEYioY5cRTeYnKQm5QJCUTVigoUiWgH+WYsc4svBxZO2WVzAC4DBWJIpXAcyRRs4V2izJQFAOZSyRcYunVUtYSQKIZJWklmUMWLR7JWkzGS+BWaZoN2pGbsK/AYu2A1Q5LKWWcYju5xbHFhBCTchJRSRQ0VNcLStipLoJ2lJYkDfQx7pwAIKgsS1D3izB9o8IW6Gm689ROqkpLk0pKluX4gk84Qaat655VdUQsg90Ph2E/fVtyduNZ8UtiRTb0PZGk7hCJpBSsM5z+UUZujrRIJVKBmSqkN7SdxTi3CMXo20TLhRNTePehAExyQSxVvfGNro2yzEtcmzU7GW46KBB5xH42+irlTpkll7TLRRSVjilUM0dqFkUSeh9YYdn1z1JWJykm4WCk0vhsx7pBoYYzlFtUpAeqnBIDY51eCpLyZafgRptdomVuKbadVIG0kw00YbhAXMdRD3Q4DbXNSOkcGzGYxKlqYuxDJWA1ClWFauBDCy2MP7GbnWOPSsbGM7sxyjQzkTLweJY5Qlo6i5EIIIIAMfb7U9oWJhdKL10HAMNmZPrFK02zvCBVnc5OeDlh9ZRe7V2MS1d9iFGozfaBmKcoTd5S8kC8RQLN1+jkDk52xyz72eji48U0M+zk0d5alqL93KkJPAJmLP+qFZUuYRNnFkk3kS05/DT1OzhFLQki1JtVxZQqVaioTCmodKJhSBg1WGGFIaaQQsoSpIIYMsDFJYDDZDJ6Jygvk35KyJxSmie7RU7VVJc3sejNFf+IJJanmXzc/VI4MwEfef6/aPUFxw+vrhCOXo6Y40ls5Sljeyav11j2VLboodCI6ShwRx8cPWJzLqNmt6Qo54QyeX7fOI1pwD/T+WHWOpvtDd5tj59YEbczhwy+cAHU21FKWBG3gBj4+myIZVqLBTMCeBBHvP9V4x6Jbn6rHsyhqKAcv6bNp8GsSjnTtiTPQZqA09Act/zEjFxtFDHfZPSII7tWBqOOY+t8SWK0FKkrowoX2YE9HhDPkdxaVyxQAhSfwqqG4YcoG/JiS/E1k+x6ypeKZsuYkcxh5jg0ZLQSnlyhsWR6RubPMvISr3kkH5+BjHSZPdzZidloW3AqJHhGvoWF20UtIn7S1q2IQPBUTaBlD+IXsQgJw2ACOLSxVP+9Plo5C6D5mLnZZLzFn4lDzeEKeDY3SErYsQmYBuaWnPinxitYrYmbpC0JZd6VLMp7wMoJM0NqM4mKUk1FCEbovkXkFveTMb8xSkf6hFey2TuFWhaTrzpqpiiASyA91IapLEmj+0d0dNpQPOlbmWpkkkrLioYAgjOgdqjHLbjFe2TVhSUpLFDpAuhnmBCe8JelwGYWANMYmk2lxqg0Vda6fdZ2J9oVxG+F/aG8kWpQPsyVqTuUtHdy+n2v8APuhcVWExBZ596y3hT+ImrW2yXeKgOAFwcIzNstSRPEtKiVEhjkCTgS/08PtJ6suRLw+zpz/omMppfRqkz5cwOUzFJrsUMQd7V67IXI4ylxY+JNKzW2JKZ6mWlpyW/M23fk8aazyCBv6f0+jGbslmKiFoYLQaPgofCeO2NXoe0LMlcxSSFJUdVTlgwuswLh36GCMnDTFklLY2sVnCUhOO0bWxJ2JGQ8zhd7l9jZZc2itZl7QAaE7sLuP0KxcIOOPOOiLTWiLVEktIiZMV5aT9f1iwgRrMO4IIIwAggggAynbE/aSgcGPMuP26wtmWOYgJWfeLKOYJw5PG0ttiRNTdWkEeXAxnJM0qkB6uCk9WBG/Axz5FTs7MWX6pIWIWpN1aWvJXermxGO8gqHOJu0lsVKuKUkKIWDQUUkghQL4UvZxVWSZayKEFBHC/XwDQ3tti76RdUXUSUgthqhQ+tsYrrQ+Sua5dGenSk37wDy1gkEftmKiOVyrqgOT+R8Io6NtPdrVInG6knH4FYpWNxz3Vyi/agQU+yQU3klJcGoYjca9DE7tHU1TouSJVOQPin5xLNlsG2ADmakeUEiYAgPv6P+0epmXjhy45ndFEkQbZALK5AybLZ/8Ao+AEdrsrCvEnIDZF+UkAY51O+O1pGdN2fTLnDcULzYlMnE4cch8zEMx2NDDW0ByzV2DLidsVFhvn9ZwjiUjKyjJeoutjvdndzgPGKvaOUL1lUKkoWkkVokpZzuKj1i/txPHZh9CnOL9kkpMkAsVXFDkbpcDL2Uim+BLTCTpp/sSaI06hEyeZ0y5LUbqCcBcBSQN5x3xHZ1GYVzSGK1lTbA9B0aM7PRqmUWN1Z5uaeDRr7JIeWT971jH0Okk7FFp0ZNlrUuZdud4taWU5JUlhRqM5PKGPZOUznZeV0B9Yu6fBXKlj6yEd6Gs9yUt9hHVoXyC/HY4RRKR/l9O8lXvBJMc2xftLS5I1QCKEkApYD2heIeo9ggVia9VIb2kKHN5p9I4tViUsUKw9L0ssQGIBFKEOFUzAyis7pI4NcmzxK3ulTOo4OxAKQ7gmpCnpkwGONftJL/4a1Kq6pcoN+FS2w2mL0uxEAOl6hTKDBJCWJSkUcmuWMUe0qT/CzgMbson/ALoJ8Hhsd2LOqMH2qnNPlJ+FCRzMONEC8hiKHEc/AiM52iW+kADkkdQKfPlGqsEu6Aci3KJZIO+ZWElSiXbHo7u9YLF3N8fCNFoZQKVEFwAz7xVn5nrCG0z03CEkHa3jE+hbT9hJyfW4udpDORgH9DGxyuxZY9GgMgIJCRi6jvJd+GfN4sSl4B65HbxfPdECZySwBcsC2BIfZ1HOJkYtQjEeXn5iOmLVaISvyXUKiYRXlfTxYTDMU9gggjACCCCACrpO0d3KWrYktxy8YzyJfdypYIZ7vU1Pi8Me0ir3dSvjU54JDwr0hPUpQSUsLpNNrMG31J5Rz5X4OnFHS/ZRsIH2g2FLfqYN0hnLtF6VMCSxCilKgyqodODtiMDmIp6LQxUpRAD3ySwASgAgknAVT0MRzELdAvKvOsm7MZBvXCLtKuq6ACXAK67V2kPmdzol0zoezz1IMxJfEKTR0liUq+7UmuFYW6QV3kxxRIoNgSMOtab4fW5K+6cpAU12inYEsTeLGqSeEZhahnjlUtyGJjZFcFtWdTVXjuESy5zYYbTnFYqJZh4eQH7R0Ac2G9RA8KnwhLL0MU2o7Qnef9u/6eO5c74QTvwfnlwDcTC9DDMnkw6qr0ESG1tR+TknoB6CGTJyiXzQaxCR8IA/q/WKVpY+yDxV9fKK655yAD7T8sesdImkVJL/AMvjUjpGt2Cg1s9l2cj2lAbHPps44wwIuB2wSfFm8L3hC+SlK1Bqlw+LCuJJGsd2EM7QtxMOAI8qD0jaVCybctnz9FnJtc34QZavzEfIRq9HFpA/EIzlmnDv7RuWkdEMfExobCh5LfeEIULOly4lJ+qkxalhpKuXiYjnS70yUNiX84vXBcbK+kdGMbRl0qLSZbqQRilvOcPUxflaRSkMXPD94oWQG6+0D/yn1ELlLuqf3XqC9aoSc6VL4DOmMUlNxqjgUFJux3O0rkEK3u30P2hXp5X2E5XxCUltn2jDqYromhSlXiVXVmplqZ8TUOM/aByY5xZ0wn/hpmDNIIpl3oPl5wQm29hKCSPk/aJKv468AaFPDfXhG40XPeWLw1TgdmTHdnGftloQLUsKwfZGz0chCpWAYxP5Gpso43FGcFmKpq0iYwrRgeNY3Nk0dLoSAHFAwZsBudg2GTccvN0aJc0LTgTUEv06RstEG9KRtF4Hkr9jBjjFyYs3JJFO1KKmBN0uvaGboCGOOGEX7Mp0hWJzcGrUPWILS5Q6aqDBtuB5beUWLLLISAVEkZ0FCaFhShu9IpDUxJfiMZMTiIZI+vrKJxFiQQQQQAEEEEAGc0qXtQGyX5kgwt0ksm7+eu9LN6ww04LtpQrJSLvMF/lFS0yHLMxBvA86hnzBPhHLP8jtxtLi/wBBYj9nNJfAgAO7VwYg5DAgxUs6kkI1jdS6Vd2tPdAn4inXBSA5Cj75d8RLYKoXKwUpJGJFRsOIcE7w0TyLCqgU+KXKbt1VEUKS7ihSTji2NAXIqky1Y1JMhOsFJoAaMXIGQAxJwEI9IrliiJQB+Jy58CfGL2mNKXChIDoBF4gh9X2UpGF68Ao/hZi5ZDNtTkkA8Uhj+aXjzDCGl1RTBF3bujgrODjqrycR4C2z+UnzJjxVqScSngWHhSAJGRI8un7ROzq4o9VOGav0t4UEdIWMj4pHkRAJStx6j19I5UgZp8X82jBqRMFbLo5/IesCUPgR0eIUyU7PBMdps44dPlAZRY0eNehIZyXBDEYM8Xh7Cw7hh4qUX9OUR2GQUJYEk8A55t9NEdrmgS296YqnAFknma/mh10Slt6MJYJv2s0/EtZ8412ip32IO+M/2l0ULJNl92TcURjVlZ12GsO9Ch7M/wDiKHlBWzU00hzZVPMf7oi4FulI2zR4AQssp1zwEXZR/u/xq/0wMWhoiX9kkfcSf0j5xSRYVqIIFKKINAFBmbFmGTdHhnZlJCQVNqpTU5aqCfCO06TQMAS2zfxisoxe2zz1KS6RQVohRAvXd4BIBxocHDbY80rKIs04H4Cqv3VA+EWJulCpilLA/FiKEpdI27zFXSU+9ZrQSX+yms4YtdBw5QR4XoJc62fJNMpKtIBDsFKS/DE+EbvR6+5RdxAwJ8j4xidL2BarcVCiQUl+DZRrrJO1NfBsW6P84m1GTryWbaSfgsTNJImILGqcRmIednbc8uWlxrJv41qVVbZh1MZfR8uWtRSUAh8PNjveNsuzi6juwkBk0D1AwDjIVpvyhIKSb/RkpJouKlsbwzx5fQ6mO5KGryI3fVeYihItWsZZZ/dqa47cwADDKUeh+m9eojqg09kJJrRZlisTxHLiSGFCCCCAAggggAW6dsBmy2T7STeTx2Rn7NOKla5ZSdUpwO93jZRRt+i5c2pDKGCk0UOefOJZMfLotjyUqYkkSXckMpJxz3GBdmvvVRbYsh+Iw8I9tOjJyFOHmJzusFNvTgeUCLYgEAlUs5pWm7xxiVNdle9rYpm6IYi6pr3tBWYpQtRhC63aOWgArlAByykqJfkzDpGwQQXIwOdNscSLIE+yVDMkEjyjB45mjBXVbS2DKSf3HhHvdsHugp2pZQ/QQR0jdz7GlY1kpU2F4ZnMEMYW23QiVANeZ8EroN4CgfAiMpFo/wAlPszEuYh/eT+FXooD1i2h6ATAdyw3J/mBDZfZ1TulQUkUZbjKnxA/yiFVp0NNQCbjAZoN5LVqUvqjgExtUOssJeSRUqYmqpJbalAUP0iBM77h/wC0of7Y90US7ImlK8k1Y8A9fGNbNDC77ZGrVIN5W00YAY02bY1RRPJl4aoQ2VLgkoISK1SUks1AGBjjRNnM2YbRNSUpT/doUCGGSlDa2WXSNSmzpZ2cNmTXiIQ9qrd3UpTMD7IAoHwpw9Irx4q2c3yub4ryZTtRN/iJVoUP+Xrp/JUtyvCJezMx5C/xBXURQtau7sE4/Em7/MQn1iTsfM1FpON3yiR2UlpGhke2nen5xeCGMvctfkRFGzHVlneoeo84vk1Qf8Q/XlAzGMpYJQG3f/Cn1ihPLnAlrmBDghaMRt37ov2RRMtmqyPGUB6RSRZppOBDUFACzpJN4kuMfHNn2fg4Y6sj7vY7lIGNz2bwSRtBrhUMKRPPTekz00JuTE03y1484tS9FqAIcgO5ri4rTAVrzMSIlXAlJSBedOq7B0qzP1WNhFp2EpKj5NpXSK02ky0AFSrrOK1SOkaLQ1qvBlBlChEZa2zwi2IUfeky24t8hGplIBAmIYsK8N8LPFf2iOslUmX5GjkS1Xk03ZZYdI0eip4VKApqkp5U8neEUqclSFJOLZxz2YWod8MQlaSHPxJZud0CFhJqVmSimjU/w4cLui8BicQP6E+MW05bCKxHZ1hScXd9+Rf63RJJLZcfrqOUdcUu0c7b6ZalxKIilxLGmBBBBAAQQQQAEEEEABEc6QlQZSQobCAYkggAUT9Ao/5ZVLO4kp5pPo0QJsVoRh3axxUk+IIh9BCPGmU+SXnZnJ1pIpNQuW2bOn+YUiSzWkKDhQJ3H0h80VbToyUv2kB9ooeorCvGbzi+0LTNDEYE7eBiOVJ94ZYx7bdHrlC8lRWgYpVVQGZSrPgY5sqtahoehpSsSad7Kaq0VLTZEKmJLC+7pO1Sa3VcWx3Rdsc0GasO5SmtfZ94v1RnkOcKkC+k4MFKfgGfxibRlhTKlMHKphxOJzUTvOJ5DIQ0OrYs29IvSxUjaAR5H0jBdupzzEJ4n66mN47F9iT5g+kfPO1QCrUkbEuep+UbJ/Qf+Ov7Ch2qkkWBGwrS/Cp82iLspMAWl8FBvBo0mmtHGdYVpSlyAFAb05Rh9EzCGbEekT6OyO7NvYjlsWPUH0hkcU/5v+0Qosk0FbtRQB8j6Q3dik/4ifEN6QeAkNbJL1B+GUcdgUPKL1nYXsHJfHLJoo2derUYIQRtP971oIrfxHF3u7KtTZSvgRF+aikeZw5MdTLWlPvV2AuT0iqqcFkHCoUODh4TOBqvUgjJzUO/82PGPbLNAPs4Jodj6oc50uvvG6E+VtjfGqPnHaTR4/iAokui8gD8KlCHmgkm4ySL2/A7jFT+0WXctCiM1033wD5vEXZ+1EFjQvh5xLI5RmXglKBcmzb62KVIUHcbI0/ZmzABYc6+ZrUYeoivNsSFsrAnBXoYm0epUuimdJeFt8+QrVRofWFBS6SSWwUSC4OZ6xfG3mPUHn6RVGzKtDXVJB6gHoDFl2ypn68/OO2EeKo55O2WZJpE0Qyvr5xNGihBBBAAQQQQAEEEEABBBBAAQQQQAEEEEAHig9IzljlsVSz7iikcKFJ6EdI0kIJhedOI2pT0SPn4RPJ1ZXH5RDZQ8xQ3gchrEf6esMWepyoPU84paLQ6wdqVnqoDySIuFLXtj7drCEp8NGyf2Ip0wBJJz8h8zGBczrWtWQU3THxc840ParSoR9mn21USNmw8Bj03xQ0PYLiRt2wT8R9F8CpOXse2dk0UWBZowvbHRCrNPE9CfsVllfdUczuMbhabyHzTWJLVLROlFM1lJUKg7MoKtDKTTtGK0XPGpuJTyxHgSI0aFOn88s9SfnGdtmhzZlapKpZbHFJxFc0mrHe0ObGt5b7Cg9DEv0dLpq0PbO5FKaqP/NC/u2oRQmoSGvEOWJ378yYa2Rg4+6nwmTB6xyLAFOAGvM5DpwDeT9RFZRbqjzVJJuxYuWHJK317wf3b4CWZ6uQa7+tiySA4NWvAcikA1JrtOdTnDiVoxAILORmcfFz4xJMKUnIngHb5cY1YvZjy+jAf2i2S93Uw4MlzhWWuv6T4RSXZO8AmINWx+f1lGw7U2TvLMuj3WWPJfK6X5RhNFzVSiRVhSueVRBkca2bj5eBnYNMd3qTARsf02xY0jbJaxqmu0ZRntOzL4qMCludKdfCJNFyEqFXcb/rdHNP6aLRd7PoOj9IlQQpZDLulNMCUg3TtB1v2h1KXVsjhujNaEs96zpBqUKU2b1cEB6EP04wzstqIVcVQ5UxAA2mtX6R0Y512RnG+h3JiaIJKnETxciEEEEABBBBAAQQQQAEEEEABBBBAAQQQQAEZ0khc4Z94T1SlvSNFCG0o+3m7xLPgoegieXopj8nmjSxl70rRzCv2MT6RmhCScyKPVqVpFZKSUqCfaQoLTzxHPWHOJtIIE2U6TQpJHMH5+cEHcRnXLZ85NslpmqXMVeXkkVIhvZtNlVESFneaDrhCfR1FkMElyDQCvFo0EuUTiSYgd9F3R89avbYP7ia9VYchFtQKVV9lVOBP11EQWNGDQwmSbyWOeHGKLolKkxdbJDoKVYVTxSWw24vupCiwOlMyWcU+LGh6F401iF9C0kVFQeI9C4jMld22BJwWkDnrI9Ews10x8U7uP+9mgss5lO3xjifs5iR0K4vrtN3oKUwyfmPAwosCqJJyuk/lJQv9Cj0ie1TdYOboqCp2AIJSRvN4Afmh+bUVRxygubTLM63Lukgim5zyiFK1grDil07Sxd3BYYADnFWetJlkgkEKdxiFbCAC9Ck8Ipykhby/jDmqiKmWogDAAurPa0ScmzUkhnJtYom7q8KXQGJ/CQXHGPm/ai9ZZt16BRQd7eyfzJY8jH0iyBV44MKADBtjABsPGM3/AGj6NvoEwB2YH8SNZPMpccodLlGmZfGSZQs6AoVS7jWTjzEdSLBcIUiqcCNn18oNDWpEwB82Y8cIZz5vdJUsgsMWrTadrekSlha/4UWRMu6Cn93Mun2F0IyB2+nONBNs+IxGxy/5TiOG19ojAWu1JUkrlq1h0O5QjcWa2JUlKsAtKVCh94As2eymyHwySXF9CZI7tDOyKG3GL4hZLWH+VX/eGEtVI6lVaIM7ggggMCCCCAAggggAIIIIACCCCAAggggAITaSS059svyUG/1Q5hbpIa35FeaYWatDwexfLmssnO6fAg/XGJ7Mq6Sn3VG8ncTUp4Z84hCReHBf+2PbYWCm91iNxdfyHSJY3RRq9GL7RWXurSojBesOOfpDHR8xwIl7cSwyC1b3o/nFLQ2ELJfY7ccrxofSC0XbOt6n+kLZOMNJYhkRmgsMtlr/AA+p+cY3ta6J8qYPiWOeooeSo3Fj9s8PVMZPtskXB/mI8iI2a+oYH/aMrKoFRGRL/lmD5vFuZJKhUDWKSXwBYP8ArS8KdD1RL/ylfpUW6Ro5A8yf9J8yYWKtNCZ/rMXSUXwGSoEkKIIZ3CaKBGxuF2LUvRQAvTC5arOBnsqcTs4RbslSknMHzi/NLJJiixJdnM8jfRSQlCBQNyAblFHSlnE5CkUN4MD94VQeDuOcKp1rWqcoFRYTLo4GWo1212wysYYgDA+oc+MK8vob467PldlkrkzFo90qvJFaPiNzF+kaFNsV3a0qBqK50LA8YO00lItBIFXPofMmJ7OgG6+wxJzlGZfipRVmd0bkDwIj6FoSYlcpKAWUhJSnMbiz5RmLbZkgkgMf3EMNGFiG2xBPjI2S0aGRZCgPeBUXYuU0cNqmgbYNnKHdgNBV6Y4+MVF4A7knmTWLlmwHKPQjCujllKy3BAIIYU/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8100" y="-852488"/>
            <a:ext cx="257175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 idx="4294967295"/>
          </p:nvPr>
        </p:nvSpPr>
        <p:spPr>
          <a:xfrm>
            <a:off x="144463" y="-100013"/>
            <a:ext cx="8891587" cy="1143001"/>
          </a:xfrm>
        </p:spPr>
        <p:txBody>
          <a:bodyPr/>
          <a:lstStyle/>
          <a:p>
            <a:r>
              <a:rPr lang="hu-HU" sz="2400" b="1" dirty="0" smtClean="0"/>
              <a:t>Pars </a:t>
            </a:r>
            <a:r>
              <a:rPr lang="hu-HU" sz="2400" b="1" dirty="0" err="1"/>
              <a:t>nasalis</a:t>
            </a:r>
            <a:r>
              <a:rPr lang="hu-HU" sz="2400" b="1" dirty="0"/>
              <a:t> </a:t>
            </a:r>
            <a:r>
              <a:rPr lang="hu-HU" sz="2400" b="1" dirty="0" err="1"/>
              <a:t>pharyngis</a:t>
            </a:r>
            <a:r>
              <a:rPr lang="hu-HU" sz="2400" b="1" dirty="0"/>
              <a:t> (</a:t>
            </a:r>
            <a:r>
              <a:rPr lang="hu-HU" sz="2400" b="1" dirty="0" err="1"/>
              <a:t>Epipharynx</a:t>
            </a:r>
            <a:r>
              <a:rPr lang="hu-HU" sz="2400" b="1" dirty="0"/>
              <a:t>)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" y="1066800"/>
            <a:ext cx="9053513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468313" y="1916113"/>
            <a:ext cx="790575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611188" y="2276475"/>
            <a:ext cx="792162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7235825" y="2133600"/>
            <a:ext cx="1584325" cy="358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7235825" y="2492375"/>
            <a:ext cx="1908175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7235825" y="1773238"/>
            <a:ext cx="1657350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201" name="Szövegdoboz 9"/>
          <p:cNvSpPr txBox="1">
            <a:spLocks noChangeArrowheads="1"/>
          </p:cNvSpPr>
          <p:nvPr/>
        </p:nvSpPr>
        <p:spPr bwMode="auto">
          <a:xfrm>
            <a:off x="7164388" y="836613"/>
            <a:ext cx="1979612" cy="3079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>
                <a:cs typeface="Arial" charset="0"/>
              </a:rPr>
              <a:t>Fornix pharyngis</a:t>
            </a:r>
          </a:p>
        </p:txBody>
      </p:sp>
      <p:cxnSp>
        <p:nvCxnSpPr>
          <p:cNvPr id="12" name="Egyenes összekötő nyíllal 11"/>
          <p:cNvCxnSpPr>
            <a:stCxn id="8201" idx="1"/>
          </p:cNvCxnSpPr>
          <p:nvPr/>
        </p:nvCxnSpPr>
        <p:spPr>
          <a:xfrm flipH="1">
            <a:off x="4572000" y="990600"/>
            <a:ext cx="2592388" cy="925513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0" y="4095750"/>
            <a:ext cx="33337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4079875"/>
            <a:ext cx="1944687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" name="Szövegdoboz 14"/>
          <p:cNvSpPr txBox="1">
            <a:spLocks noChangeArrowheads="1"/>
          </p:cNvSpPr>
          <p:nvPr/>
        </p:nvSpPr>
        <p:spPr bwMode="auto">
          <a:xfrm>
            <a:off x="107950" y="5291138"/>
            <a:ext cx="3240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>
                <a:cs typeface="Arial" charset="0"/>
              </a:rPr>
              <a:t>Hintere</a:t>
            </a:r>
            <a:r>
              <a:rPr lang="hu-HU" dirty="0">
                <a:cs typeface="Arial" charset="0"/>
              </a:rPr>
              <a:t> </a:t>
            </a:r>
            <a:r>
              <a:rPr lang="hu-HU" dirty="0" err="1">
                <a:cs typeface="Arial" charset="0"/>
              </a:rPr>
              <a:t>Rhinoskopie</a:t>
            </a:r>
            <a:r>
              <a:rPr lang="hu-HU" dirty="0">
                <a:cs typeface="Arial" charset="0"/>
              </a:rPr>
              <a:t>:</a:t>
            </a:r>
          </a:p>
        </p:txBody>
      </p:sp>
      <p:sp>
        <p:nvSpPr>
          <p:cNvPr id="8206" name="Szövegdoboz 15"/>
          <p:cNvSpPr txBox="1">
            <a:spLocks noChangeArrowheads="1"/>
          </p:cNvSpPr>
          <p:nvPr/>
        </p:nvSpPr>
        <p:spPr bwMode="auto">
          <a:xfrm>
            <a:off x="250825" y="981075"/>
            <a:ext cx="1620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3600" b="1">
                <a:cs typeface="Arial" charset="0"/>
              </a:rPr>
              <a:t>C1(-2)</a:t>
            </a:r>
          </a:p>
        </p:txBody>
      </p:sp>
      <p:cxnSp>
        <p:nvCxnSpPr>
          <p:cNvPr id="18" name="Egyenes összekötő nyíllal 17"/>
          <p:cNvCxnSpPr/>
          <p:nvPr/>
        </p:nvCxnSpPr>
        <p:spPr>
          <a:xfrm>
            <a:off x="4932363" y="2133600"/>
            <a:ext cx="0" cy="935038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8" name="Szövegdoboz 18"/>
          <p:cNvSpPr txBox="1">
            <a:spLocks noChangeArrowheads="1"/>
          </p:cNvSpPr>
          <p:nvPr/>
        </p:nvSpPr>
        <p:spPr bwMode="auto">
          <a:xfrm>
            <a:off x="0" y="4941168"/>
            <a:ext cx="3384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>
                <a:cs typeface="Arial" charset="0"/>
              </a:rPr>
              <a:t>Vorderwand</a:t>
            </a:r>
            <a:r>
              <a:rPr lang="hu-HU" dirty="0">
                <a:cs typeface="Arial" charset="0"/>
              </a:rPr>
              <a:t>: </a:t>
            </a:r>
            <a:r>
              <a:rPr lang="hu-HU" dirty="0" err="1">
                <a:cs typeface="Arial" charset="0"/>
              </a:rPr>
              <a:t>Choanen</a:t>
            </a:r>
            <a:endParaRPr lang="hu-HU" dirty="0">
              <a:cs typeface="Arial" charset="0"/>
            </a:endParaRPr>
          </a:p>
        </p:txBody>
      </p:sp>
      <p:cxnSp>
        <p:nvCxnSpPr>
          <p:cNvPr id="17" name="Egyenes összekötő nyíllal 16"/>
          <p:cNvCxnSpPr/>
          <p:nvPr/>
        </p:nvCxnSpPr>
        <p:spPr>
          <a:xfrm>
            <a:off x="3492500" y="981075"/>
            <a:ext cx="1366838" cy="1223963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0" name="Szövegdoboz 25"/>
          <p:cNvSpPr txBox="1">
            <a:spLocks noChangeArrowheads="1"/>
          </p:cNvSpPr>
          <p:nvPr/>
        </p:nvSpPr>
        <p:spPr bwMode="auto">
          <a:xfrm>
            <a:off x="2268538" y="692150"/>
            <a:ext cx="3311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cs typeface="Arial" charset="0"/>
              </a:rPr>
              <a:t>Recessus pharyngeus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5" grpId="0"/>
      <p:bldP spid="82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182563" y="47625"/>
            <a:ext cx="24037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Waldeyer-ring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 r="9" b="8486"/>
          <a:stretch>
            <a:fillRect/>
          </a:stretch>
        </p:blipFill>
        <p:spPr bwMode="auto">
          <a:xfrm>
            <a:off x="1331913" y="785813"/>
            <a:ext cx="6768479" cy="552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2"/>
          <p:cNvSpPr txBox="1">
            <a:spLocks noChangeArrowheads="1"/>
          </p:cNvSpPr>
          <p:nvPr/>
        </p:nvSpPr>
        <p:spPr bwMode="auto">
          <a:xfrm>
            <a:off x="4572000" y="5877272"/>
            <a:ext cx="93662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 idx="4294967295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hu-HU" b="1"/>
              <a:t>Tonsilla pharyngea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41783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Szövegdoboz 4"/>
          <p:cNvSpPr txBox="1">
            <a:spLocks noChangeArrowheads="1"/>
          </p:cNvSpPr>
          <p:nvPr/>
        </p:nvSpPr>
        <p:spPr bwMode="auto">
          <a:xfrm>
            <a:off x="2627313" y="1692275"/>
            <a:ext cx="12969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cs typeface="Arial" charset="0"/>
              </a:rPr>
              <a:t>rostral</a:t>
            </a:r>
          </a:p>
        </p:txBody>
      </p:sp>
      <p:sp>
        <p:nvSpPr>
          <p:cNvPr id="9221" name="Szövegdoboz 5"/>
          <p:cNvSpPr txBox="1">
            <a:spLocks noChangeArrowheads="1"/>
          </p:cNvSpPr>
          <p:nvPr/>
        </p:nvSpPr>
        <p:spPr bwMode="auto">
          <a:xfrm>
            <a:off x="71438" y="1700213"/>
            <a:ext cx="1187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cs typeface="Arial" charset="0"/>
              </a:rPr>
              <a:t>caudal</a:t>
            </a:r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3454400"/>
            <a:ext cx="249872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1686" y="3860800"/>
            <a:ext cx="1726401" cy="223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Egyenes összekötő nyíllal 10"/>
          <p:cNvCxnSpPr/>
          <p:nvPr/>
        </p:nvCxnSpPr>
        <p:spPr>
          <a:xfrm flipH="1">
            <a:off x="4284663" y="3644900"/>
            <a:ext cx="1655762" cy="5048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Szövegdoboz 12"/>
          <p:cNvSpPr txBox="1">
            <a:spLocks noChangeArrowheads="1"/>
          </p:cNvSpPr>
          <p:nvPr/>
        </p:nvSpPr>
        <p:spPr bwMode="auto">
          <a:xfrm>
            <a:off x="250825" y="4076700"/>
            <a:ext cx="2449513" cy="88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dirty="0" err="1">
                <a:cs typeface="Arial" charset="0"/>
              </a:rPr>
              <a:t>Mehrreihiges</a:t>
            </a:r>
            <a:r>
              <a:rPr lang="hu-HU" sz="1200" dirty="0">
                <a:cs typeface="Arial" charset="0"/>
              </a:rPr>
              <a:t>, </a:t>
            </a:r>
            <a:r>
              <a:rPr lang="hu-HU" sz="1200" dirty="0" err="1">
                <a:cs typeface="Arial" charset="0"/>
              </a:rPr>
              <a:t>hochprismatisches</a:t>
            </a:r>
            <a:r>
              <a:rPr lang="hu-HU" sz="1200" dirty="0">
                <a:cs typeface="Arial" charset="0"/>
              </a:rPr>
              <a:t>, </a:t>
            </a:r>
            <a:r>
              <a:rPr lang="hu-HU" sz="1200" dirty="0" err="1">
                <a:cs typeface="Arial" charset="0"/>
              </a:rPr>
              <a:t>kinozilientragendes</a:t>
            </a:r>
            <a:r>
              <a:rPr lang="hu-HU" sz="1200" dirty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Epithel</a:t>
            </a:r>
            <a:r>
              <a:rPr lang="hu-HU" sz="1200" dirty="0">
                <a:cs typeface="Arial" charset="0"/>
              </a:rPr>
              <a:t>=</a:t>
            </a:r>
          </a:p>
          <a:p>
            <a:pPr>
              <a:lnSpc>
                <a:spcPct val="150000"/>
              </a:lnSpc>
            </a:pPr>
            <a:r>
              <a:rPr lang="hu-HU" sz="1200" dirty="0" err="1">
                <a:cs typeface="Arial" charset="0"/>
              </a:rPr>
              <a:t>Respiratorisches</a:t>
            </a:r>
            <a:r>
              <a:rPr lang="hu-HU" sz="1200" dirty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Epithel</a:t>
            </a:r>
            <a:r>
              <a:rPr lang="hu-HU" sz="1200" dirty="0">
                <a:cs typeface="Arial" charset="0"/>
              </a:rPr>
              <a:t> </a:t>
            </a:r>
          </a:p>
        </p:txBody>
      </p:sp>
      <p:pic>
        <p:nvPicPr>
          <p:cNvPr id="92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908050"/>
            <a:ext cx="1670050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Szövegdoboz 15"/>
          <p:cNvSpPr txBox="1">
            <a:spLocks noChangeArrowheads="1"/>
          </p:cNvSpPr>
          <p:nvPr/>
        </p:nvSpPr>
        <p:spPr bwMode="auto">
          <a:xfrm>
            <a:off x="4140200" y="1196975"/>
            <a:ext cx="31686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u="sng" dirty="0" err="1">
                <a:cs typeface="Arial" charset="0"/>
              </a:rPr>
              <a:t>Klinik</a:t>
            </a:r>
            <a:r>
              <a:rPr lang="hu-HU" sz="1400" u="sng" dirty="0">
                <a:cs typeface="Arial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400" dirty="0" err="1">
                <a:cs typeface="Arial" charset="0"/>
              </a:rPr>
              <a:t>Vergrößerung</a:t>
            </a:r>
            <a:r>
              <a:rPr lang="hu-HU" sz="1400" dirty="0">
                <a:cs typeface="Arial" charset="0"/>
              </a:rPr>
              <a:t> der </a:t>
            </a:r>
            <a:r>
              <a:rPr lang="hu-HU" sz="1400" dirty="0" err="1" smtClean="0">
                <a:cs typeface="Arial" charset="0"/>
              </a:rPr>
              <a:t>Tons</a:t>
            </a:r>
            <a:r>
              <a:rPr lang="hu-HU" sz="1400" dirty="0" smtClean="0">
                <a:cs typeface="Arial" charset="0"/>
              </a:rPr>
              <a:t>. </a:t>
            </a:r>
            <a:r>
              <a:rPr lang="hu-HU" sz="1400" dirty="0" err="1">
                <a:cs typeface="Arial" charset="0"/>
              </a:rPr>
              <a:t>pharyngea</a:t>
            </a:r>
            <a:r>
              <a:rPr lang="hu-HU" sz="1400" dirty="0">
                <a:cs typeface="Arial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hu-HU" sz="1400" i="1" dirty="0" err="1">
                <a:cs typeface="Arial" charset="0"/>
              </a:rPr>
              <a:t>Adenoid-Vegetation</a:t>
            </a:r>
            <a:endParaRPr lang="hu-HU" sz="1400" i="1" dirty="0"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hu-HU" sz="1400" dirty="0" err="1">
                <a:cs typeface="Arial" charset="0"/>
              </a:rPr>
              <a:t>Adenoid-Fazies</a:t>
            </a:r>
            <a:endParaRPr lang="hu-HU" sz="1400" dirty="0">
              <a:cs typeface="Arial" charset="0"/>
            </a:endParaRPr>
          </a:p>
        </p:txBody>
      </p:sp>
      <p:cxnSp>
        <p:nvCxnSpPr>
          <p:cNvPr id="17" name="Egyenes összekötő nyíllal 16"/>
          <p:cNvCxnSpPr/>
          <p:nvPr/>
        </p:nvCxnSpPr>
        <p:spPr>
          <a:xfrm>
            <a:off x="5580112" y="2420888"/>
            <a:ext cx="1584176" cy="720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hu-HU" b="1" dirty="0" err="1" smtClean="0">
                <a:solidFill>
                  <a:schemeClr val="tx1"/>
                </a:solidFill>
              </a:rPr>
              <a:t>Pharyngitis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770188" y="2905125"/>
            <a:ext cx="36036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2400">
                <a:latin typeface="Times New Roman" pitchFamily="18" charset="0"/>
              </a:rPr>
              <a:t>  </a:t>
            </a:r>
            <a:r>
              <a:rPr lang="hu-HU" sz="8500">
                <a:latin typeface="Times New Roman" pitchFamily="18" charset="0"/>
              </a:rPr>
              <a:t> </a:t>
            </a:r>
            <a:r>
              <a:rPr lang="hu-HU" sz="2400">
                <a:latin typeface="Times New Roman" pitchFamily="18" charset="0"/>
              </a:rPr>
              <a:t>                      &lt;&gt; </a:t>
            </a:r>
          </a:p>
        </p:txBody>
      </p:sp>
      <p:pic>
        <p:nvPicPr>
          <p:cNvPr id="28676" name="Picture 4" descr="Inflammation of the pharyn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340768"/>
            <a:ext cx="520475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9144000" cy="1143000"/>
          </a:xfrm>
        </p:spPr>
        <p:txBody>
          <a:bodyPr/>
          <a:lstStyle/>
          <a:p>
            <a:r>
              <a:rPr lang="hu-HU" sz="2400" b="1" dirty="0" smtClean="0"/>
              <a:t>Pars </a:t>
            </a:r>
            <a:r>
              <a:rPr lang="hu-HU" sz="2400" b="1" dirty="0" err="1"/>
              <a:t>laryngea</a:t>
            </a:r>
            <a:r>
              <a:rPr lang="hu-HU" sz="2400" b="1" dirty="0"/>
              <a:t> </a:t>
            </a:r>
            <a:r>
              <a:rPr lang="hu-HU" sz="2400" b="1" dirty="0" err="1"/>
              <a:t>pharyngis</a:t>
            </a:r>
            <a:r>
              <a:rPr lang="hu-HU" sz="2400" b="1" dirty="0"/>
              <a:t> (</a:t>
            </a:r>
            <a:r>
              <a:rPr lang="hu-HU" sz="2400" b="1" dirty="0" err="1"/>
              <a:t>Hypopharynx</a:t>
            </a:r>
            <a:r>
              <a:rPr lang="hu-HU" sz="2400" b="1" dirty="0"/>
              <a:t>)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268413"/>
            <a:ext cx="81819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Egyenes összekötő nyíllal 5"/>
          <p:cNvCxnSpPr/>
          <p:nvPr/>
        </p:nvCxnSpPr>
        <p:spPr>
          <a:xfrm>
            <a:off x="4932363" y="2420938"/>
            <a:ext cx="647700" cy="1800225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5" name="Szövegdoboz 6"/>
          <p:cNvSpPr txBox="1">
            <a:spLocks noChangeArrowheads="1"/>
          </p:cNvSpPr>
          <p:nvPr/>
        </p:nvSpPr>
        <p:spPr bwMode="auto">
          <a:xfrm>
            <a:off x="107950" y="1196975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4000" b="1">
                <a:cs typeface="Arial" charset="0"/>
              </a:rPr>
              <a:t>C3-5</a:t>
            </a:r>
          </a:p>
        </p:txBody>
      </p:sp>
      <p:sp>
        <p:nvSpPr>
          <p:cNvPr id="10246" name="Szövegdoboz 7"/>
          <p:cNvSpPr txBox="1">
            <a:spLocks noChangeArrowheads="1"/>
          </p:cNvSpPr>
          <p:nvPr/>
        </p:nvSpPr>
        <p:spPr bwMode="auto">
          <a:xfrm>
            <a:off x="5795963" y="4724400"/>
            <a:ext cx="32400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cs typeface="Arial" charset="0"/>
              </a:rPr>
              <a:t>Vorderwand: Aditus laryngis</a:t>
            </a:r>
          </a:p>
          <a:p>
            <a:r>
              <a:rPr lang="hu-HU">
                <a:cs typeface="Arial" charset="0"/>
              </a:rPr>
              <a:t>Seitlich: Recessus piriformis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/>
          <a:srcRect l="48521" t="3268" r="-57" b="45679"/>
          <a:stretch>
            <a:fillRect/>
          </a:stretch>
        </p:blipFill>
        <p:spPr bwMode="auto">
          <a:xfrm>
            <a:off x="0" y="2894861"/>
            <a:ext cx="3635896" cy="39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Egyenes összekötő nyíllal 7"/>
          <p:cNvCxnSpPr/>
          <p:nvPr/>
        </p:nvCxnSpPr>
        <p:spPr>
          <a:xfrm flipH="1">
            <a:off x="2051720" y="5877272"/>
            <a:ext cx="1872208" cy="7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zövegdoboz 4"/>
          <p:cNvSpPr txBox="1">
            <a:spLocks noChangeArrowheads="1"/>
          </p:cNvSpPr>
          <p:nvPr/>
        </p:nvSpPr>
        <p:spPr bwMode="auto">
          <a:xfrm>
            <a:off x="684213" y="-26988"/>
            <a:ext cx="7920037" cy="7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4400" b="1">
                <a:cs typeface="Arial" charset="0"/>
              </a:rPr>
              <a:t>Pharynxwand</a:t>
            </a:r>
          </a:p>
        </p:txBody>
      </p:sp>
      <p:sp>
        <p:nvSpPr>
          <p:cNvPr id="11267" name="Szövegdoboz 5"/>
          <p:cNvSpPr txBox="1">
            <a:spLocks noChangeArrowheads="1"/>
          </p:cNvSpPr>
          <p:nvPr/>
        </p:nvSpPr>
        <p:spPr bwMode="auto">
          <a:xfrm>
            <a:off x="0" y="620713"/>
            <a:ext cx="622776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u="sng" dirty="0">
                <a:cs typeface="Arial" charset="0"/>
              </a:rPr>
              <a:t>Tunica mucosa:</a:t>
            </a:r>
          </a:p>
          <a:p>
            <a:pPr lvl="1">
              <a:lnSpc>
                <a:spcPts val="2400"/>
              </a:lnSpc>
              <a:buFont typeface="Arial" charset="0"/>
              <a:buChar char="•"/>
            </a:pPr>
            <a:r>
              <a:rPr lang="hu-HU" sz="1200" dirty="0">
                <a:cs typeface="Arial" charset="0"/>
              </a:rPr>
              <a:t>Epithelium mucosae: </a:t>
            </a:r>
            <a:r>
              <a:rPr lang="hu-HU" sz="1200" dirty="0" err="1">
                <a:cs typeface="Arial" charset="0"/>
              </a:rPr>
              <a:t>Nasopharynx</a:t>
            </a:r>
            <a:r>
              <a:rPr lang="hu-HU" sz="1200" dirty="0">
                <a:cs typeface="Arial" charset="0"/>
              </a:rPr>
              <a:t>: </a:t>
            </a:r>
            <a:r>
              <a:rPr lang="hu-HU" sz="1200" dirty="0" err="1">
                <a:cs typeface="Arial" charset="0"/>
              </a:rPr>
              <a:t>mehrreihiges</a:t>
            </a:r>
            <a:r>
              <a:rPr lang="hu-HU" sz="1200" dirty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Flimmerepithel</a:t>
            </a:r>
            <a:r>
              <a:rPr lang="hu-HU" sz="1200" dirty="0">
                <a:cs typeface="Arial" charset="0"/>
              </a:rPr>
              <a:t>, </a:t>
            </a:r>
          </a:p>
          <a:p>
            <a:pPr lvl="1">
              <a:lnSpc>
                <a:spcPts val="2400"/>
              </a:lnSpc>
            </a:pPr>
            <a:r>
              <a:rPr lang="hu-HU" sz="1200" dirty="0" smtClean="0">
                <a:cs typeface="Arial" charset="0"/>
              </a:rPr>
              <a:t>	</a:t>
            </a:r>
            <a:r>
              <a:rPr lang="hu-HU" sz="1200" dirty="0" err="1" smtClean="0">
                <a:cs typeface="Arial" charset="0"/>
              </a:rPr>
              <a:t>Oro-</a:t>
            </a:r>
            <a:r>
              <a:rPr lang="hu-HU" sz="1200" dirty="0">
                <a:cs typeface="Arial" charset="0"/>
              </a:rPr>
              <a:t>, </a:t>
            </a:r>
            <a:r>
              <a:rPr lang="hu-HU" sz="1200" dirty="0" err="1">
                <a:cs typeface="Arial" charset="0"/>
              </a:rPr>
              <a:t>Laryngopharynx</a:t>
            </a:r>
            <a:r>
              <a:rPr lang="hu-HU" sz="1200" dirty="0">
                <a:cs typeface="Arial" charset="0"/>
              </a:rPr>
              <a:t>: </a:t>
            </a:r>
            <a:r>
              <a:rPr lang="hu-HU" sz="1200" dirty="0" err="1">
                <a:cs typeface="Arial" charset="0"/>
              </a:rPr>
              <a:t>mehrsch</a:t>
            </a:r>
            <a:r>
              <a:rPr lang="hu-HU" sz="1200" dirty="0">
                <a:cs typeface="Arial" charset="0"/>
              </a:rPr>
              <a:t>. </a:t>
            </a:r>
            <a:r>
              <a:rPr lang="hu-HU" sz="1200" dirty="0" err="1">
                <a:cs typeface="Arial" charset="0"/>
              </a:rPr>
              <a:t>Unverh</a:t>
            </a:r>
            <a:r>
              <a:rPr lang="hu-HU" sz="1200" dirty="0">
                <a:cs typeface="Arial" charset="0"/>
              </a:rPr>
              <a:t>. </a:t>
            </a:r>
            <a:r>
              <a:rPr lang="hu-HU" sz="1200" dirty="0" err="1" smtClean="0">
                <a:cs typeface="Arial" charset="0"/>
              </a:rPr>
              <a:t>Plattenepithel</a:t>
            </a:r>
            <a:endParaRPr lang="hu-HU" sz="1200" dirty="0">
              <a:cs typeface="Arial" charset="0"/>
            </a:endParaRPr>
          </a:p>
          <a:p>
            <a:pPr lvl="1">
              <a:lnSpc>
                <a:spcPts val="2400"/>
              </a:lnSpc>
              <a:buFont typeface="Arial" charset="0"/>
              <a:buChar char="•"/>
            </a:pPr>
            <a:r>
              <a:rPr lang="hu-HU" sz="1200" dirty="0">
                <a:cs typeface="Arial" charset="0"/>
              </a:rPr>
              <a:t>Lamina propria mucosae: </a:t>
            </a:r>
            <a:r>
              <a:rPr lang="hu-HU" sz="1200" dirty="0" smtClean="0">
                <a:cs typeface="Arial" charset="0"/>
              </a:rPr>
              <a:t>BGW, </a:t>
            </a:r>
            <a:r>
              <a:rPr lang="hu-HU" sz="1200" dirty="0" err="1" smtClean="0">
                <a:cs typeface="Arial" charset="0"/>
              </a:rPr>
              <a:t>elastische</a:t>
            </a:r>
            <a:r>
              <a:rPr lang="hu-HU" sz="1200" dirty="0" smtClean="0">
                <a:cs typeface="Arial" charset="0"/>
              </a:rPr>
              <a:t> </a:t>
            </a:r>
            <a:r>
              <a:rPr lang="hu-HU" sz="1200" dirty="0" err="1" smtClean="0">
                <a:cs typeface="Arial" charset="0"/>
              </a:rPr>
              <a:t>Fasern</a:t>
            </a:r>
            <a:r>
              <a:rPr lang="hu-HU" sz="1200" dirty="0" smtClean="0">
                <a:cs typeface="Arial" charset="0"/>
              </a:rPr>
              <a:t> </a:t>
            </a:r>
            <a:r>
              <a:rPr lang="hu-HU" sz="1200" dirty="0">
                <a:cs typeface="Arial" charset="0"/>
              </a:rPr>
              <a:t>(</a:t>
            </a:r>
            <a:r>
              <a:rPr lang="hu-HU" sz="1200" dirty="0" err="1">
                <a:cs typeface="Arial" charset="0"/>
              </a:rPr>
              <a:t>Dehnungen</a:t>
            </a:r>
            <a:r>
              <a:rPr lang="hu-HU" sz="1200" dirty="0">
                <a:cs typeface="Arial" charset="0"/>
              </a:rPr>
              <a:t>, </a:t>
            </a:r>
            <a:r>
              <a:rPr lang="hu-HU" sz="1200" dirty="0" err="1">
                <a:cs typeface="Arial" charset="0"/>
              </a:rPr>
              <a:t>Verschiebungen</a:t>
            </a:r>
            <a:r>
              <a:rPr lang="hu-HU" sz="1200" dirty="0">
                <a:cs typeface="Arial" charset="0"/>
              </a:rPr>
              <a:t>)</a:t>
            </a:r>
          </a:p>
          <a:p>
            <a:pPr lvl="1">
              <a:lnSpc>
                <a:spcPts val="2400"/>
              </a:lnSpc>
              <a:buFont typeface="Arial" charset="0"/>
              <a:buChar char="•"/>
            </a:pPr>
            <a:r>
              <a:rPr lang="hu-HU" sz="900" dirty="0">
                <a:cs typeface="Arial" charset="0"/>
              </a:rPr>
              <a:t>Lamina muscularis mucosae: </a:t>
            </a:r>
            <a:r>
              <a:rPr lang="hu-HU" sz="900" dirty="0" err="1">
                <a:cs typeface="Arial" charset="0"/>
              </a:rPr>
              <a:t>fehlt</a:t>
            </a:r>
            <a:endParaRPr lang="hu-HU" sz="900" dirty="0">
              <a:cs typeface="Arial" charset="0"/>
            </a:endParaRPr>
          </a:p>
          <a:p>
            <a:pPr>
              <a:lnSpc>
                <a:spcPts val="2400"/>
              </a:lnSpc>
            </a:pPr>
            <a:r>
              <a:rPr lang="hu-HU" sz="1200" u="sng" dirty="0" smtClean="0">
                <a:cs typeface="Arial" charset="0"/>
              </a:rPr>
              <a:t>Tunica </a:t>
            </a:r>
            <a:r>
              <a:rPr lang="hu-HU" sz="1200" u="sng" dirty="0">
                <a:cs typeface="Arial" charset="0"/>
              </a:rPr>
              <a:t>muscularis</a:t>
            </a:r>
            <a:r>
              <a:rPr lang="hu-HU" sz="1200" dirty="0">
                <a:cs typeface="Arial" charset="0"/>
              </a:rPr>
              <a:t>: </a:t>
            </a:r>
            <a:r>
              <a:rPr lang="hu-HU" sz="1200" dirty="0" err="1">
                <a:cs typeface="Arial" charset="0"/>
              </a:rPr>
              <a:t>Schlundschnürer</a:t>
            </a:r>
            <a:r>
              <a:rPr lang="hu-HU" sz="1200" dirty="0">
                <a:cs typeface="Arial" charset="0"/>
              </a:rPr>
              <a:t> (Mm. </a:t>
            </a:r>
            <a:r>
              <a:rPr lang="hu-HU" sz="1200" dirty="0" err="1">
                <a:cs typeface="Arial" charset="0"/>
              </a:rPr>
              <a:t>constrictores</a:t>
            </a:r>
            <a:r>
              <a:rPr lang="hu-HU" sz="1200" dirty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pharyngis</a:t>
            </a:r>
            <a:r>
              <a:rPr lang="hu-HU" sz="1200" dirty="0">
                <a:cs typeface="Arial" charset="0"/>
              </a:rPr>
              <a:t>)</a:t>
            </a:r>
          </a:p>
          <a:p>
            <a:pPr>
              <a:lnSpc>
                <a:spcPts val="2400"/>
              </a:lnSpc>
            </a:pPr>
            <a:r>
              <a:rPr lang="hu-HU" sz="1200" dirty="0">
                <a:cs typeface="Arial" charset="0"/>
              </a:rPr>
              <a:t>	 </a:t>
            </a:r>
            <a:r>
              <a:rPr lang="hu-HU" sz="1200" dirty="0" smtClean="0">
                <a:cs typeface="Arial" charset="0"/>
              </a:rPr>
              <a:t>        </a:t>
            </a:r>
            <a:r>
              <a:rPr lang="hu-HU" sz="1200" dirty="0" err="1">
                <a:cs typeface="Arial" charset="0"/>
              </a:rPr>
              <a:t>Schlundheber</a:t>
            </a:r>
            <a:r>
              <a:rPr lang="hu-HU" sz="1200" dirty="0">
                <a:cs typeface="Arial" charset="0"/>
              </a:rPr>
              <a:t> (Mm. </a:t>
            </a:r>
            <a:r>
              <a:rPr lang="hu-HU" sz="1200" dirty="0" err="1">
                <a:cs typeface="Arial" charset="0"/>
              </a:rPr>
              <a:t>levatores</a:t>
            </a:r>
            <a:r>
              <a:rPr lang="hu-HU" sz="1200" dirty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pharyngis</a:t>
            </a:r>
            <a:r>
              <a:rPr lang="hu-HU" sz="1200" dirty="0">
                <a:cs typeface="Arial" charset="0"/>
              </a:rPr>
              <a:t>)</a:t>
            </a:r>
          </a:p>
          <a:p>
            <a:pPr>
              <a:lnSpc>
                <a:spcPts val="2400"/>
              </a:lnSpc>
            </a:pPr>
            <a:r>
              <a:rPr lang="hu-HU" sz="1200" u="sng" dirty="0">
                <a:cs typeface="Arial" charset="0"/>
              </a:rPr>
              <a:t>Tunica </a:t>
            </a:r>
            <a:r>
              <a:rPr lang="hu-HU" sz="1200" u="sng" dirty="0" err="1">
                <a:cs typeface="Arial" charset="0"/>
              </a:rPr>
              <a:t>adventitia</a:t>
            </a:r>
            <a:r>
              <a:rPr lang="hu-HU" sz="1200" u="sng" dirty="0">
                <a:cs typeface="Arial" charset="0"/>
              </a:rPr>
              <a:t>: </a:t>
            </a:r>
            <a:r>
              <a:rPr lang="hu-HU" sz="1200" dirty="0" smtClean="0">
                <a:cs typeface="Arial" charset="0"/>
              </a:rPr>
              <a:t>BGW → </a:t>
            </a:r>
            <a:r>
              <a:rPr lang="hu-HU" sz="1200" dirty="0" smtClean="0">
                <a:cs typeface="Arial" charset="0"/>
                <a:sym typeface="Wingdings" pitchFamily="2" charset="2"/>
              </a:rPr>
              <a:t></a:t>
            </a:r>
            <a:r>
              <a:rPr lang="hu-HU" sz="1200" dirty="0" err="1" smtClean="0">
                <a:cs typeface="Arial" charset="0"/>
              </a:rPr>
              <a:t>Spatium</a:t>
            </a:r>
            <a:r>
              <a:rPr lang="hu-HU" sz="1200" dirty="0" smtClean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peripharyngeum</a:t>
            </a:r>
            <a:r>
              <a:rPr lang="hu-HU" sz="1200" dirty="0">
                <a:cs typeface="Arial" charset="0"/>
              </a:rPr>
              <a:t> (</a:t>
            </a:r>
            <a:r>
              <a:rPr lang="hu-HU" sz="1200" dirty="0" err="1">
                <a:cs typeface="Arial" charset="0"/>
              </a:rPr>
              <a:t>Verschiebespalt</a:t>
            </a:r>
            <a:r>
              <a:rPr lang="hu-HU" sz="1200" dirty="0">
                <a:cs typeface="Arial" charset="0"/>
              </a:rPr>
              <a:t>)</a:t>
            </a:r>
          </a:p>
          <a:p>
            <a:pPr>
              <a:lnSpc>
                <a:spcPts val="2400"/>
              </a:lnSpc>
            </a:pPr>
            <a:endParaRPr lang="hu-HU" sz="1200" dirty="0">
              <a:cs typeface="Arial" charset="0"/>
            </a:endParaRPr>
          </a:p>
          <a:p>
            <a:pPr>
              <a:lnSpc>
                <a:spcPts val="2400"/>
              </a:lnSpc>
            </a:pPr>
            <a:endParaRPr lang="hu-HU" sz="1200" dirty="0" smtClean="0">
              <a:cs typeface="Arial" charset="0"/>
            </a:endParaRPr>
          </a:p>
          <a:p>
            <a:pPr>
              <a:lnSpc>
                <a:spcPts val="2400"/>
              </a:lnSpc>
            </a:pPr>
            <a:r>
              <a:rPr lang="hu-HU" sz="1200" dirty="0" err="1" smtClean="0">
                <a:cs typeface="Arial" charset="0"/>
              </a:rPr>
              <a:t>Oben</a:t>
            </a:r>
            <a:r>
              <a:rPr lang="hu-HU" sz="1200" dirty="0">
                <a:cs typeface="Arial" charset="0"/>
              </a:rPr>
              <a:t>: </a:t>
            </a:r>
            <a:r>
              <a:rPr lang="hu-HU" sz="1200" dirty="0" err="1">
                <a:cs typeface="Arial" charset="0"/>
              </a:rPr>
              <a:t>muskelfrei</a:t>
            </a:r>
            <a:r>
              <a:rPr lang="hu-HU" sz="1200" dirty="0">
                <a:cs typeface="Arial" charset="0"/>
              </a:rPr>
              <a:t>: </a:t>
            </a:r>
            <a:r>
              <a:rPr lang="hu-HU" sz="1200" dirty="0" smtClean="0">
                <a:cs typeface="Arial" charset="0"/>
              </a:rPr>
              <a:t>Fascia </a:t>
            </a:r>
            <a:r>
              <a:rPr lang="hu-HU" sz="1200" dirty="0" err="1">
                <a:cs typeface="Arial" charset="0"/>
              </a:rPr>
              <a:t>pharyngobasilaris</a:t>
            </a:r>
            <a:endParaRPr lang="hu-HU" sz="1200" dirty="0">
              <a:cs typeface="Arial" charset="0"/>
            </a:endParaRPr>
          </a:p>
          <a:p>
            <a:pPr>
              <a:lnSpc>
                <a:spcPts val="2400"/>
              </a:lnSpc>
            </a:pPr>
            <a:r>
              <a:rPr lang="hu-HU" sz="1200" dirty="0" err="1">
                <a:cs typeface="Arial" charset="0"/>
              </a:rPr>
              <a:t>Anheftungslinie</a:t>
            </a:r>
            <a:endParaRPr lang="hu-HU" sz="1200" dirty="0">
              <a:cs typeface="Arial" charset="0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875" y="3227388"/>
            <a:ext cx="3667125" cy="363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Egyenes összekötő nyíllal 8"/>
          <p:cNvCxnSpPr/>
          <p:nvPr/>
        </p:nvCxnSpPr>
        <p:spPr>
          <a:xfrm>
            <a:off x="1403648" y="4365104"/>
            <a:ext cx="5112568" cy="10081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548680"/>
            <a:ext cx="258927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603885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Cím 1"/>
          <p:cNvSpPr>
            <a:spLocks noGrp="1"/>
          </p:cNvSpPr>
          <p:nvPr>
            <p:ph type="title" idx="4294967295"/>
          </p:nvPr>
        </p:nvSpPr>
        <p:spPr>
          <a:xfrm>
            <a:off x="4344988" y="-171450"/>
            <a:ext cx="4979987" cy="1143000"/>
          </a:xfrm>
        </p:spPr>
        <p:txBody>
          <a:bodyPr/>
          <a:lstStyle/>
          <a:p>
            <a:r>
              <a:rPr lang="hu-HU" sz="2800" b="1" dirty="0" err="1"/>
              <a:t>Musculi</a:t>
            </a:r>
            <a:r>
              <a:rPr lang="hu-HU" sz="2800" b="1" dirty="0"/>
              <a:t> </a:t>
            </a:r>
            <a:r>
              <a:rPr lang="hu-HU" sz="2800" b="1" dirty="0" err="1"/>
              <a:t>pharyngis</a:t>
            </a:r>
            <a:endParaRPr lang="hu-HU" sz="2800" b="1" dirty="0"/>
          </a:p>
        </p:txBody>
      </p:sp>
      <p:sp>
        <p:nvSpPr>
          <p:cNvPr id="5" name="Téglalap 4"/>
          <p:cNvSpPr/>
          <p:nvPr/>
        </p:nvSpPr>
        <p:spPr>
          <a:xfrm>
            <a:off x="3203575" y="476250"/>
            <a:ext cx="11525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293" name="Szövegdoboz 5"/>
          <p:cNvSpPr txBox="1">
            <a:spLocks noChangeArrowheads="1"/>
          </p:cNvSpPr>
          <p:nvPr/>
        </p:nvSpPr>
        <p:spPr bwMode="auto">
          <a:xfrm>
            <a:off x="5940425" y="954088"/>
            <a:ext cx="32035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 b="1" dirty="0" err="1">
                <a:solidFill>
                  <a:srgbClr val="FF0000"/>
                </a:solidFill>
                <a:cs typeface="Arial" charset="0"/>
              </a:rPr>
              <a:t>Schlundschnürer</a:t>
            </a:r>
            <a:r>
              <a:rPr lang="hu-HU" sz="1400" b="1" dirty="0">
                <a:solidFill>
                  <a:srgbClr val="FF0000"/>
                </a:solidFill>
                <a:cs typeface="Arial" charset="0"/>
              </a:rPr>
              <a:t>:</a:t>
            </a:r>
          </a:p>
          <a:p>
            <a:r>
              <a:rPr lang="hu-HU" sz="1400" u="sng" dirty="0">
                <a:cs typeface="Arial" charset="0"/>
              </a:rPr>
              <a:t>M. </a:t>
            </a:r>
            <a:r>
              <a:rPr lang="hu-HU" sz="1400" u="sng" dirty="0" err="1">
                <a:cs typeface="Arial" charset="0"/>
              </a:rPr>
              <a:t>constrictor</a:t>
            </a:r>
            <a:r>
              <a:rPr lang="hu-HU" sz="1400" u="sng" dirty="0">
                <a:cs typeface="Arial" charset="0"/>
              </a:rPr>
              <a:t> </a:t>
            </a:r>
            <a:r>
              <a:rPr lang="hu-HU" sz="1400" u="sng" dirty="0" err="1">
                <a:cs typeface="Arial" charset="0"/>
              </a:rPr>
              <a:t>pharyngis</a:t>
            </a:r>
            <a:r>
              <a:rPr lang="hu-HU" sz="1400" u="sng" dirty="0">
                <a:cs typeface="Arial" charset="0"/>
              </a:rPr>
              <a:t> sup.</a:t>
            </a:r>
          </a:p>
          <a:p>
            <a:pPr>
              <a:buFont typeface="Arial" charset="0"/>
              <a:buChar char="•"/>
            </a:pPr>
            <a:r>
              <a:rPr lang="hu-HU" sz="1400" dirty="0">
                <a:cs typeface="Arial" charset="0"/>
              </a:rPr>
              <a:t>P. </a:t>
            </a:r>
            <a:r>
              <a:rPr lang="hu-HU" sz="1400" dirty="0" err="1">
                <a:cs typeface="Arial" charset="0"/>
              </a:rPr>
              <a:t>pterygopharyngea</a:t>
            </a:r>
            <a:endParaRPr lang="hu-HU" sz="1400" dirty="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hu-HU" sz="1400" dirty="0">
                <a:cs typeface="Arial" charset="0"/>
              </a:rPr>
              <a:t>P. </a:t>
            </a:r>
            <a:r>
              <a:rPr lang="hu-HU" sz="1400" dirty="0" err="1">
                <a:cs typeface="Arial" charset="0"/>
              </a:rPr>
              <a:t>buccopharyngea</a:t>
            </a:r>
            <a:endParaRPr lang="hu-HU" sz="1400" dirty="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hu-HU" sz="1400" dirty="0">
                <a:cs typeface="Arial" charset="0"/>
              </a:rPr>
              <a:t>P. </a:t>
            </a:r>
            <a:r>
              <a:rPr lang="hu-HU" sz="1400" dirty="0" err="1">
                <a:cs typeface="Arial" charset="0"/>
              </a:rPr>
              <a:t>mylopharyngea</a:t>
            </a:r>
            <a:endParaRPr lang="hu-HU" sz="1400" dirty="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hu-HU" sz="1400" dirty="0">
                <a:cs typeface="Arial" charset="0"/>
              </a:rPr>
              <a:t>P. </a:t>
            </a:r>
            <a:r>
              <a:rPr lang="hu-HU" sz="1400" dirty="0" err="1">
                <a:cs typeface="Arial" charset="0"/>
              </a:rPr>
              <a:t>glossopharyngea</a:t>
            </a:r>
            <a:endParaRPr lang="hu-HU" sz="1400" dirty="0">
              <a:cs typeface="Arial" charset="0"/>
            </a:endParaRPr>
          </a:p>
          <a:p>
            <a:endParaRPr lang="hu-HU" sz="1400" dirty="0">
              <a:cs typeface="Arial" charset="0"/>
            </a:endParaRPr>
          </a:p>
          <a:p>
            <a:r>
              <a:rPr lang="hu-HU" sz="1400" u="sng" dirty="0">
                <a:cs typeface="Arial" charset="0"/>
              </a:rPr>
              <a:t>M. </a:t>
            </a:r>
            <a:r>
              <a:rPr lang="hu-HU" sz="1400" u="sng" dirty="0" err="1">
                <a:cs typeface="Arial" charset="0"/>
              </a:rPr>
              <a:t>constrictor</a:t>
            </a:r>
            <a:r>
              <a:rPr lang="hu-HU" sz="1400" u="sng" dirty="0">
                <a:cs typeface="Arial" charset="0"/>
              </a:rPr>
              <a:t> </a:t>
            </a:r>
            <a:r>
              <a:rPr lang="hu-HU" sz="1400" u="sng" dirty="0" err="1">
                <a:cs typeface="Arial" charset="0"/>
              </a:rPr>
              <a:t>pharyngis</a:t>
            </a:r>
            <a:r>
              <a:rPr lang="hu-HU" sz="1400" u="sng" dirty="0">
                <a:cs typeface="Arial" charset="0"/>
              </a:rPr>
              <a:t> </a:t>
            </a:r>
            <a:r>
              <a:rPr lang="hu-HU" sz="1400" u="sng" dirty="0" err="1">
                <a:cs typeface="Arial" charset="0"/>
              </a:rPr>
              <a:t>med</a:t>
            </a:r>
            <a:r>
              <a:rPr lang="hu-HU" sz="1400" u="sng" dirty="0">
                <a:cs typeface="Arial" charset="0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hu-HU" sz="1400" dirty="0">
                <a:cs typeface="Arial" charset="0"/>
              </a:rPr>
              <a:t>P. </a:t>
            </a:r>
            <a:r>
              <a:rPr lang="hu-HU" sz="1400" dirty="0" err="1">
                <a:cs typeface="Arial" charset="0"/>
              </a:rPr>
              <a:t>chondropharyngea</a:t>
            </a:r>
            <a:endParaRPr lang="hu-HU" sz="1400" dirty="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hu-HU" sz="1400" dirty="0">
                <a:cs typeface="Arial" charset="0"/>
              </a:rPr>
              <a:t>P. </a:t>
            </a:r>
            <a:r>
              <a:rPr lang="hu-HU" sz="1400" dirty="0" err="1">
                <a:cs typeface="Arial" charset="0"/>
              </a:rPr>
              <a:t>ceratopharyngea</a:t>
            </a:r>
            <a:endParaRPr lang="hu-HU" sz="1400" dirty="0">
              <a:cs typeface="Arial" charset="0"/>
            </a:endParaRPr>
          </a:p>
          <a:p>
            <a:endParaRPr lang="hu-HU" sz="1400" dirty="0">
              <a:cs typeface="Arial" charset="0"/>
            </a:endParaRPr>
          </a:p>
          <a:p>
            <a:r>
              <a:rPr lang="hu-HU" sz="1400" u="sng" dirty="0">
                <a:cs typeface="Arial" charset="0"/>
              </a:rPr>
              <a:t>M. </a:t>
            </a:r>
            <a:r>
              <a:rPr lang="hu-HU" sz="1400" u="sng" dirty="0" err="1">
                <a:cs typeface="Arial" charset="0"/>
              </a:rPr>
              <a:t>constrictor</a:t>
            </a:r>
            <a:r>
              <a:rPr lang="hu-HU" sz="1400" u="sng" dirty="0">
                <a:cs typeface="Arial" charset="0"/>
              </a:rPr>
              <a:t> </a:t>
            </a:r>
            <a:r>
              <a:rPr lang="hu-HU" sz="1400" u="sng" dirty="0" err="1">
                <a:cs typeface="Arial" charset="0"/>
              </a:rPr>
              <a:t>pharyngis</a:t>
            </a:r>
            <a:r>
              <a:rPr lang="hu-HU" sz="1400" u="sng" dirty="0">
                <a:cs typeface="Arial" charset="0"/>
              </a:rPr>
              <a:t> inf.</a:t>
            </a:r>
          </a:p>
          <a:p>
            <a:pPr>
              <a:buFont typeface="Arial" charset="0"/>
              <a:buChar char="•"/>
            </a:pPr>
            <a:r>
              <a:rPr lang="hu-HU" sz="1400" dirty="0">
                <a:cs typeface="Arial" charset="0"/>
              </a:rPr>
              <a:t>P. </a:t>
            </a:r>
            <a:r>
              <a:rPr lang="hu-HU" sz="1400" dirty="0" err="1">
                <a:cs typeface="Arial" charset="0"/>
              </a:rPr>
              <a:t>thyropharyngea</a:t>
            </a:r>
            <a:endParaRPr lang="hu-HU" sz="1400" dirty="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hu-HU" sz="1400" dirty="0">
                <a:cs typeface="Arial" charset="0"/>
              </a:rPr>
              <a:t>P. </a:t>
            </a:r>
            <a:r>
              <a:rPr lang="hu-HU" sz="1400" dirty="0" err="1">
                <a:cs typeface="Arial" charset="0"/>
              </a:rPr>
              <a:t>cricophrayngea</a:t>
            </a:r>
            <a:endParaRPr lang="hu-HU" sz="1400" dirty="0">
              <a:cs typeface="Arial" charset="0"/>
            </a:endParaRPr>
          </a:p>
          <a:p>
            <a:pPr>
              <a:buFont typeface="Arial" charset="0"/>
              <a:buChar char="•"/>
            </a:pPr>
            <a:endParaRPr lang="hu-HU" sz="1400" dirty="0">
              <a:cs typeface="Arial" charset="0"/>
            </a:endParaRPr>
          </a:p>
          <a:p>
            <a:endParaRPr lang="hu-HU" sz="1400" b="1" dirty="0" smtClean="0">
              <a:cs typeface="Arial" charset="0"/>
            </a:endParaRPr>
          </a:p>
          <a:p>
            <a:r>
              <a:rPr lang="hu-HU" sz="1400" b="1" dirty="0" err="1" smtClean="0">
                <a:solidFill>
                  <a:srgbClr val="FF0000"/>
                </a:solidFill>
                <a:cs typeface="Arial" charset="0"/>
              </a:rPr>
              <a:t>Schlundheber</a:t>
            </a:r>
            <a:r>
              <a:rPr lang="hu-HU" sz="1400" b="1" dirty="0">
                <a:solidFill>
                  <a:srgbClr val="FF0000"/>
                </a:solidFill>
                <a:cs typeface="Arial" charset="0"/>
              </a:rPr>
              <a:t>:</a:t>
            </a:r>
          </a:p>
          <a:p>
            <a:pPr>
              <a:buFont typeface="Arial" charset="0"/>
              <a:buChar char="•"/>
            </a:pPr>
            <a:r>
              <a:rPr lang="hu-HU" sz="1400" dirty="0">
                <a:cs typeface="Arial" charset="0"/>
              </a:rPr>
              <a:t>M. </a:t>
            </a:r>
            <a:r>
              <a:rPr lang="hu-HU" sz="1400" dirty="0" err="1">
                <a:cs typeface="Arial" charset="0"/>
              </a:rPr>
              <a:t>stylopharyngeus</a:t>
            </a:r>
            <a:endParaRPr lang="hu-HU" sz="1400" dirty="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hu-HU" sz="1400" dirty="0">
                <a:cs typeface="Arial" charset="0"/>
              </a:rPr>
              <a:t>M. </a:t>
            </a:r>
            <a:r>
              <a:rPr lang="hu-HU" sz="1400" dirty="0" err="1">
                <a:cs typeface="Arial" charset="0"/>
              </a:rPr>
              <a:t>salpingopharyngeus</a:t>
            </a:r>
            <a:endParaRPr lang="hu-HU" sz="1400" dirty="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hu-HU" sz="1400" dirty="0">
                <a:cs typeface="Arial" charset="0"/>
              </a:rPr>
              <a:t>M. </a:t>
            </a:r>
            <a:r>
              <a:rPr lang="hu-HU" sz="1400" dirty="0" err="1">
                <a:cs typeface="Arial" charset="0"/>
              </a:rPr>
              <a:t>palatopharyngeus</a:t>
            </a:r>
            <a:endParaRPr lang="hu-HU" sz="1400" dirty="0">
              <a:cs typeface="Arial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219700" y="1916113"/>
            <a:ext cx="647700" cy="217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Dokumentumok\anatomia\eloadasaim\garat\17gar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23825"/>
            <a:ext cx="8001000" cy="661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899592" y="148471"/>
            <a:ext cx="7200800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400" b="1" dirty="0" err="1" smtClean="0"/>
              <a:t>Schluckakt</a:t>
            </a:r>
            <a:r>
              <a:rPr lang="hu-HU" altLang="hu-HU" sz="2400" b="1" dirty="0" smtClean="0"/>
              <a:t>:</a:t>
            </a:r>
          </a:p>
          <a:p>
            <a:endParaRPr lang="hu-HU" altLang="hu-HU" sz="2400" b="1" dirty="0" smtClean="0"/>
          </a:p>
          <a:p>
            <a:endParaRPr lang="hu-HU" altLang="hu-HU" sz="2400" b="1" dirty="0" smtClean="0"/>
          </a:p>
          <a:p>
            <a:endParaRPr lang="hu-HU" altLang="hu-HU" sz="2400" b="1" dirty="0" smtClean="0"/>
          </a:p>
          <a:p>
            <a:endParaRPr lang="hu-HU" altLang="hu-HU" sz="2400" b="1" dirty="0" smtClean="0"/>
          </a:p>
          <a:p>
            <a:endParaRPr lang="hu-HU" altLang="hu-HU" sz="2400" b="1" dirty="0" smtClean="0"/>
          </a:p>
          <a:p>
            <a:endParaRPr lang="hu-HU" altLang="hu-HU" sz="2400" b="1" dirty="0" smtClean="0"/>
          </a:p>
          <a:p>
            <a:endParaRPr lang="hu-HU" altLang="hu-HU" sz="2400" b="1" dirty="0" smtClean="0"/>
          </a:p>
          <a:p>
            <a:endParaRPr lang="hu-HU" altLang="hu-HU" sz="2400" b="1" dirty="0" smtClean="0"/>
          </a:p>
          <a:p>
            <a:endParaRPr lang="hu-HU" altLang="hu-HU" b="1" dirty="0" smtClean="0"/>
          </a:p>
          <a:p>
            <a:r>
              <a:rPr lang="hu-HU" altLang="hu-HU" sz="1400" u="sng" dirty="0" smtClean="0"/>
              <a:t>1 </a:t>
            </a:r>
            <a:r>
              <a:rPr lang="hu-HU" altLang="hu-HU" sz="1400" u="sng" dirty="0" err="1" smtClean="0"/>
              <a:t>Orale</a:t>
            </a:r>
            <a:r>
              <a:rPr lang="hu-HU" altLang="hu-HU" sz="1400" u="sng" dirty="0" smtClean="0"/>
              <a:t> </a:t>
            </a:r>
            <a:r>
              <a:rPr lang="hu-HU" altLang="hu-HU" sz="1400" u="sng" dirty="0" err="1" smtClean="0"/>
              <a:t>Phase</a:t>
            </a:r>
            <a:r>
              <a:rPr lang="hu-HU" altLang="hu-HU" sz="1400" u="sng" dirty="0" smtClean="0"/>
              <a:t>: </a:t>
            </a:r>
            <a:r>
              <a:rPr lang="hu-HU" altLang="hu-HU" sz="1400" dirty="0" err="1" smtClean="0"/>
              <a:t>willkürlich</a:t>
            </a:r>
            <a:endParaRPr lang="hu-HU" altLang="hu-HU" sz="1400" dirty="0" smtClean="0"/>
          </a:p>
          <a:p>
            <a:pPr lvl="1"/>
            <a:r>
              <a:rPr lang="hu-HU" altLang="hu-HU" sz="1400" dirty="0" err="1" smtClean="0"/>
              <a:t>Mundbodenmusk</a:t>
            </a:r>
            <a:r>
              <a:rPr lang="hu-HU" altLang="hu-HU" sz="1400" dirty="0" smtClean="0"/>
              <a:t>. </a:t>
            </a:r>
            <a:r>
              <a:rPr lang="hu-HU" altLang="hu-HU" sz="1400" dirty="0" err="1" smtClean="0"/>
              <a:t>kontrahiert</a:t>
            </a:r>
            <a:r>
              <a:rPr lang="hu-HU" altLang="hu-HU" sz="1400" dirty="0" smtClean="0"/>
              <a:t> → </a:t>
            </a:r>
            <a:r>
              <a:rPr lang="hu-HU" altLang="hu-HU" sz="1400" dirty="0" err="1" smtClean="0"/>
              <a:t>Zunge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wird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zum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Gaumen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gedrückt</a:t>
            </a:r>
            <a:endParaRPr lang="hu-HU" altLang="hu-HU" sz="1400" dirty="0" smtClean="0"/>
          </a:p>
          <a:p>
            <a:pPr lvl="1"/>
            <a:r>
              <a:rPr lang="hu-HU" altLang="hu-HU" sz="1400" dirty="0" smtClean="0"/>
              <a:t>Isthmus </a:t>
            </a:r>
            <a:r>
              <a:rPr lang="hu-HU" altLang="hu-HU" sz="1400" dirty="0" err="1" smtClean="0"/>
              <a:t>faucium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wird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geöffnet</a:t>
            </a:r>
            <a:endParaRPr lang="hu-HU" altLang="hu-HU" sz="1400" dirty="0" smtClean="0"/>
          </a:p>
          <a:p>
            <a:endParaRPr lang="hu-HU" altLang="hu-HU" sz="1400" u="sng" dirty="0" smtClean="0"/>
          </a:p>
          <a:p>
            <a:r>
              <a:rPr lang="hu-HU" altLang="hu-HU" sz="1400" u="sng" dirty="0" smtClean="0"/>
              <a:t>2 </a:t>
            </a:r>
            <a:r>
              <a:rPr lang="hu-HU" altLang="hu-HU" sz="1400" u="sng" dirty="0" err="1" smtClean="0"/>
              <a:t>Pharyngeale</a:t>
            </a:r>
            <a:r>
              <a:rPr lang="hu-HU" altLang="hu-HU" sz="1400" u="sng" dirty="0" smtClean="0"/>
              <a:t> </a:t>
            </a:r>
            <a:r>
              <a:rPr lang="hu-HU" altLang="hu-HU" sz="1400" u="sng" dirty="0" err="1" smtClean="0"/>
              <a:t>Phase</a:t>
            </a:r>
            <a:r>
              <a:rPr lang="hu-HU" altLang="hu-HU" sz="1400" u="sng" dirty="0" smtClean="0"/>
              <a:t>:</a:t>
            </a:r>
          </a:p>
          <a:p>
            <a:pPr lvl="1"/>
            <a:r>
              <a:rPr lang="hu-HU" altLang="hu-HU" sz="1400" b="1" dirty="0" smtClean="0"/>
              <a:t>M. </a:t>
            </a:r>
            <a:r>
              <a:rPr lang="hu-HU" altLang="hu-HU" sz="1400" b="1" dirty="0" err="1" smtClean="0"/>
              <a:t>constr</a:t>
            </a:r>
            <a:r>
              <a:rPr lang="hu-HU" altLang="hu-HU" sz="1400" b="1" dirty="0" smtClean="0"/>
              <a:t>. </a:t>
            </a:r>
            <a:r>
              <a:rPr lang="hu-HU" altLang="hu-HU" sz="1400" b="1" dirty="0" err="1" smtClean="0"/>
              <a:t>phar</a:t>
            </a:r>
            <a:r>
              <a:rPr lang="hu-HU" altLang="hu-HU" sz="1400" b="1" dirty="0" smtClean="0"/>
              <a:t>. sup. </a:t>
            </a:r>
            <a:r>
              <a:rPr lang="hu-HU" altLang="hu-HU" sz="1400" b="1" dirty="0" err="1" smtClean="0"/>
              <a:t>kontrahiert</a:t>
            </a:r>
            <a:r>
              <a:rPr lang="hu-HU" altLang="hu-HU" sz="1400" b="1" dirty="0" smtClean="0"/>
              <a:t> → </a:t>
            </a:r>
            <a:r>
              <a:rPr lang="hu-HU" altLang="hu-HU" sz="1400" b="1" dirty="0" err="1" smtClean="0"/>
              <a:t>Passavant-Wulst</a:t>
            </a:r>
            <a:endParaRPr lang="hu-HU" altLang="hu-HU" sz="1400" b="1" dirty="0" smtClean="0"/>
          </a:p>
          <a:p>
            <a:pPr lvl="1"/>
            <a:r>
              <a:rPr lang="hu-HU" altLang="hu-HU" sz="1400" b="1" dirty="0" smtClean="0"/>
              <a:t>M. </a:t>
            </a:r>
            <a:r>
              <a:rPr lang="hu-HU" altLang="hu-HU" sz="1400" b="1" dirty="0" err="1" smtClean="0"/>
              <a:t>tensor</a:t>
            </a:r>
            <a:r>
              <a:rPr lang="hu-HU" altLang="hu-HU" sz="1400" b="1" dirty="0" smtClean="0"/>
              <a:t> et levator </a:t>
            </a:r>
            <a:r>
              <a:rPr lang="hu-HU" altLang="hu-HU" sz="1400" b="1" dirty="0" err="1" smtClean="0"/>
              <a:t>veli</a:t>
            </a:r>
            <a:r>
              <a:rPr lang="hu-HU" altLang="hu-HU" sz="1400" b="1" dirty="0" smtClean="0"/>
              <a:t> </a:t>
            </a:r>
            <a:r>
              <a:rPr lang="hu-HU" altLang="hu-HU" sz="1400" b="1" dirty="0" err="1" smtClean="0"/>
              <a:t>pal</a:t>
            </a:r>
            <a:r>
              <a:rPr lang="hu-HU" altLang="hu-HU" sz="1400" b="1" dirty="0" smtClean="0"/>
              <a:t>. </a:t>
            </a:r>
            <a:r>
              <a:rPr lang="hu-HU" altLang="hu-HU" sz="1400" b="1" dirty="0" err="1" smtClean="0"/>
              <a:t>kontrahiert</a:t>
            </a:r>
            <a:r>
              <a:rPr lang="hu-HU" altLang="hu-HU" sz="1400" b="1" dirty="0" smtClean="0"/>
              <a:t> </a:t>
            </a:r>
            <a:r>
              <a:rPr lang="hu-HU" altLang="hu-HU" sz="1400" dirty="0" smtClean="0"/>
              <a:t>→ </a:t>
            </a:r>
            <a:r>
              <a:rPr lang="hu-HU" altLang="hu-HU" sz="1400" b="1" dirty="0" err="1" smtClean="0"/>
              <a:t>heben</a:t>
            </a:r>
            <a:r>
              <a:rPr lang="hu-HU" altLang="hu-HU" sz="1400" b="1" dirty="0" smtClean="0"/>
              <a:t> des </a:t>
            </a:r>
            <a:r>
              <a:rPr lang="hu-HU" altLang="hu-HU" sz="1400" b="1" dirty="0" err="1" smtClean="0"/>
              <a:t>Velums</a:t>
            </a:r>
            <a:endParaRPr lang="hu-HU" altLang="hu-HU" sz="1400" b="1" dirty="0" smtClean="0"/>
          </a:p>
          <a:p>
            <a:pPr lvl="1"/>
            <a:endParaRPr lang="hu-HU" altLang="hu-HU" sz="1400" dirty="0" smtClean="0"/>
          </a:p>
          <a:p>
            <a:pPr lvl="1"/>
            <a:r>
              <a:rPr lang="hu-HU" altLang="hu-HU" sz="1400" dirty="0" err="1" smtClean="0"/>
              <a:t>Mundboden</a:t>
            </a:r>
            <a:r>
              <a:rPr lang="hu-HU" altLang="hu-HU" sz="1400" dirty="0" smtClean="0"/>
              <a:t>, </a:t>
            </a:r>
            <a:r>
              <a:rPr lang="hu-HU" altLang="hu-HU" sz="1400" dirty="0" err="1" smtClean="0"/>
              <a:t>suprahyale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Musk</a:t>
            </a:r>
            <a:r>
              <a:rPr lang="hu-HU" altLang="hu-HU" sz="1400" dirty="0" smtClean="0"/>
              <a:t>. </a:t>
            </a:r>
            <a:r>
              <a:rPr lang="hu-HU" altLang="hu-HU" sz="1400" dirty="0" err="1" smtClean="0"/>
              <a:t>kontrahiert</a:t>
            </a:r>
            <a:r>
              <a:rPr lang="hu-HU" altLang="hu-HU" sz="1400" dirty="0" smtClean="0"/>
              <a:t> → </a:t>
            </a:r>
            <a:r>
              <a:rPr lang="hu-HU" altLang="hu-HU" sz="1400" b="1" dirty="0" err="1" smtClean="0"/>
              <a:t>Kehlkopf</a:t>
            </a:r>
            <a:r>
              <a:rPr lang="hu-HU" altLang="hu-HU" sz="1400" b="1" dirty="0" smtClean="0"/>
              <a:t> </a:t>
            </a:r>
            <a:r>
              <a:rPr lang="hu-HU" altLang="hu-HU" sz="1400" b="1" dirty="0" err="1" smtClean="0"/>
              <a:t>wird</a:t>
            </a:r>
            <a:r>
              <a:rPr lang="hu-HU" altLang="hu-HU" sz="1400" b="1" dirty="0" smtClean="0"/>
              <a:t> </a:t>
            </a:r>
            <a:r>
              <a:rPr lang="hu-HU" altLang="hu-HU" sz="1400" b="1" dirty="0" err="1" smtClean="0"/>
              <a:t>gehoben</a:t>
            </a:r>
            <a:r>
              <a:rPr lang="hu-HU" altLang="hu-HU" sz="1400" dirty="0" smtClean="0"/>
              <a:t>, </a:t>
            </a:r>
            <a:r>
              <a:rPr lang="hu-HU" altLang="hu-HU" sz="1400" dirty="0" err="1" smtClean="0"/>
              <a:t>Kehldeckel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schließt</a:t>
            </a:r>
            <a:r>
              <a:rPr lang="hu-HU" altLang="hu-HU" sz="1400" dirty="0" smtClean="0"/>
              <a:t> den </a:t>
            </a:r>
            <a:r>
              <a:rPr lang="hu-HU" altLang="hu-HU" sz="1400" dirty="0" err="1" smtClean="0"/>
              <a:t>Kehlkopfeingang</a:t>
            </a:r>
            <a:r>
              <a:rPr lang="hu-HU" altLang="hu-HU" sz="1400" dirty="0" smtClean="0"/>
              <a:t>, </a:t>
            </a:r>
            <a:r>
              <a:rPr lang="hu-HU" altLang="hu-HU" sz="1400" dirty="0" err="1" smtClean="0"/>
              <a:t>Stimmritze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wird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geschlossen</a:t>
            </a:r>
            <a:endParaRPr lang="hu-HU" altLang="hu-HU" sz="1400" dirty="0" smtClean="0"/>
          </a:p>
          <a:p>
            <a:endParaRPr lang="hu-HU" altLang="hu-HU" sz="1400" u="sng" dirty="0" smtClean="0"/>
          </a:p>
          <a:p>
            <a:r>
              <a:rPr lang="hu-HU" altLang="hu-HU" sz="1400" u="sng" dirty="0" smtClean="0"/>
              <a:t>3 </a:t>
            </a:r>
            <a:r>
              <a:rPr lang="hu-HU" altLang="hu-HU" sz="1400" u="sng" dirty="0" err="1" smtClean="0"/>
              <a:t>Oesophageale</a:t>
            </a:r>
            <a:r>
              <a:rPr lang="hu-HU" altLang="hu-HU" sz="1400" u="sng" dirty="0" smtClean="0"/>
              <a:t> </a:t>
            </a:r>
            <a:r>
              <a:rPr lang="hu-HU" altLang="hu-HU" sz="1400" u="sng" dirty="0" err="1" smtClean="0"/>
              <a:t>Phase</a:t>
            </a:r>
            <a:endParaRPr lang="hu-HU" altLang="hu-HU" sz="1400" u="sng" dirty="0" smtClean="0"/>
          </a:p>
          <a:p>
            <a:pPr lvl="1"/>
            <a:r>
              <a:rPr lang="hu-HU" altLang="hu-HU" sz="1400" dirty="0" err="1" smtClean="0"/>
              <a:t>Kontr</a:t>
            </a:r>
            <a:r>
              <a:rPr lang="hu-HU" altLang="hu-HU" sz="1400" dirty="0" smtClean="0"/>
              <a:t>. des M. </a:t>
            </a:r>
            <a:r>
              <a:rPr lang="hu-HU" altLang="hu-HU" sz="1400" dirty="0" err="1" smtClean="0"/>
              <a:t>stylopharyngeus</a:t>
            </a:r>
            <a:r>
              <a:rPr lang="hu-HU" altLang="hu-HU" sz="1400" dirty="0" smtClean="0"/>
              <a:t>, </a:t>
            </a:r>
            <a:r>
              <a:rPr lang="hu-HU" altLang="hu-HU" sz="1400" dirty="0" err="1" smtClean="0"/>
              <a:t>palatophar</a:t>
            </a:r>
            <a:r>
              <a:rPr lang="hu-HU" altLang="hu-HU" sz="1400" dirty="0" smtClean="0"/>
              <a:t>. →</a:t>
            </a:r>
            <a:r>
              <a:rPr lang="hu-HU" altLang="hu-HU" sz="1400" dirty="0" err="1" smtClean="0"/>
              <a:t>Verkürzung</a:t>
            </a:r>
            <a:r>
              <a:rPr lang="hu-HU" altLang="hu-HU" sz="1400" dirty="0" smtClean="0"/>
              <a:t> und </a:t>
            </a:r>
            <a:r>
              <a:rPr lang="hu-HU" altLang="hu-HU" sz="1400" b="1" dirty="0" err="1" smtClean="0"/>
              <a:t>Hebung</a:t>
            </a:r>
            <a:r>
              <a:rPr lang="hu-HU" altLang="hu-HU" sz="1400" b="1" dirty="0" smtClean="0"/>
              <a:t> des </a:t>
            </a:r>
            <a:r>
              <a:rPr lang="hu-HU" altLang="hu-HU" sz="1400" b="1" dirty="0" err="1" smtClean="0"/>
              <a:t>Rachens</a:t>
            </a:r>
            <a:endParaRPr lang="hu-HU" altLang="hu-HU" sz="1400" b="1" dirty="0" smtClean="0"/>
          </a:p>
          <a:p>
            <a:pPr lvl="1"/>
            <a:r>
              <a:rPr lang="hu-HU" altLang="hu-HU" sz="1400" dirty="0" err="1" smtClean="0"/>
              <a:t>Kontraktion</a:t>
            </a:r>
            <a:r>
              <a:rPr lang="hu-HU" altLang="hu-HU" sz="1400" dirty="0" smtClean="0"/>
              <a:t> der </a:t>
            </a:r>
            <a:r>
              <a:rPr lang="hu-HU" altLang="hu-HU" sz="1400" b="1" dirty="0" err="1" smtClean="0"/>
              <a:t>Schlundschnürer</a:t>
            </a:r>
            <a:r>
              <a:rPr lang="hu-HU" altLang="hu-HU" sz="1400" b="1" dirty="0" smtClean="0"/>
              <a:t> </a:t>
            </a:r>
            <a:endParaRPr lang="hu-HU" sz="1400" b="1" dirty="0"/>
          </a:p>
        </p:txBody>
      </p:sp>
      <p:pic>
        <p:nvPicPr>
          <p:cNvPr id="11266" name="Picture 2" descr="D:\Dokumentumok\anatomia\eloadasaim\palate\passav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739" y="980728"/>
            <a:ext cx="675054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Szövegdoboz 2"/>
          <p:cNvSpPr txBox="1">
            <a:spLocks noChangeArrowheads="1"/>
          </p:cNvSpPr>
          <p:nvPr/>
        </p:nvSpPr>
        <p:spPr bwMode="auto">
          <a:xfrm>
            <a:off x="4211960" y="908720"/>
            <a:ext cx="93662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5483225" cy="1143000"/>
          </a:xfrm>
        </p:spPr>
        <p:txBody>
          <a:bodyPr>
            <a:normAutofit/>
          </a:bodyPr>
          <a:lstStyle/>
          <a:p>
            <a:r>
              <a:rPr lang="hu-HU" altLang="hu-HU" sz="2800" b="1" dirty="0" err="1" smtClean="0"/>
              <a:t>Schluckakt</a:t>
            </a:r>
            <a:endParaRPr lang="hu-HU" altLang="hu-HU" sz="2800" b="1" dirty="0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 t="63201" r="3047"/>
          <a:stretch>
            <a:fillRect/>
          </a:stretch>
        </p:blipFill>
        <p:spPr bwMode="auto">
          <a:xfrm>
            <a:off x="0" y="4437112"/>
            <a:ext cx="5076056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Szövegdoboz 3"/>
          <p:cNvSpPr txBox="1">
            <a:spLocks noChangeArrowheads="1"/>
          </p:cNvSpPr>
          <p:nvPr/>
        </p:nvSpPr>
        <p:spPr bwMode="auto">
          <a:xfrm>
            <a:off x="1259632" y="2276872"/>
            <a:ext cx="756084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hu-HU" altLang="hu-HU" sz="1600" u="sng" dirty="0" err="1"/>
              <a:t>Säugling</a:t>
            </a:r>
            <a:r>
              <a:rPr lang="hu-HU" altLang="hu-HU" sz="1600" u="sng" dirty="0" smtClean="0"/>
              <a:t>:</a:t>
            </a:r>
          </a:p>
          <a:p>
            <a:pPr eaLnBrk="1" hangingPunct="1"/>
            <a:endParaRPr lang="hu-HU" altLang="hu-HU" sz="1600" u="sng" dirty="0"/>
          </a:p>
          <a:p>
            <a:pPr eaLnBrk="1" hangingPunct="1"/>
            <a:r>
              <a:rPr lang="hu-HU" altLang="hu-HU" sz="1400" dirty="0" err="1"/>
              <a:t>Kehldeckel</a:t>
            </a:r>
            <a:r>
              <a:rPr lang="hu-HU" altLang="hu-HU" sz="1400" dirty="0"/>
              <a:t> </a:t>
            </a:r>
            <a:r>
              <a:rPr lang="hu-HU" altLang="hu-HU" sz="1400" dirty="0" err="1"/>
              <a:t>ragt</a:t>
            </a:r>
            <a:r>
              <a:rPr lang="hu-HU" altLang="hu-HU" sz="1400" dirty="0"/>
              <a:t> </a:t>
            </a:r>
            <a:r>
              <a:rPr lang="hu-HU" altLang="hu-HU" sz="1400" dirty="0" err="1"/>
              <a:t>bis</a:t>
            </a:r>
            <a:r>
              <a:rPr lang="hu-HU" altLang="hu-HU" sz="1400" dirty="0"/>
              <a:t> </a:t>
            </a:r>
            <a:r>
              <a:rPr lang="hu-HU" altLang="hu-HU" sz="1400" dirty="0" err="1"/>
              <a:t>hinter</a:t>
            </a:r>
            <a:r>
              <a:rPr lang="hu-HU" altLang="hu-HU" sz="1400" dirty="0"/>
              <a:t> den </a:t>
            </a:r>
            <a:r>
              <a:rPr lang="hu-HU" altLang="hu-HU" sz="1400" dirty="0" err="1"/>
              <a:t>Gaumen</a:t>
            </a:r>
            <a:r>
              <a:rPr lang="hu-HU" altLang="hu-HU" sz="1400" dirty="0"/>
              <a:t> → </a:t>
            </a:r>
            <a:r>
              <a:rPr lang="hu-HU" altLang="hu-HU" sz="1400" dirty="0" err="1"/>
              <a:t>Kehlkopfeingang</a:t>
            </a:r>
            <a:r>
              <a:rPr lang="hu-HU" altLang="hu-HU" sz="1400" dirty="0"/>
              <a:t> hat direkten Anschluss an </a:t>
            </a:r>
            <a:r>
              <a:rPr lang="hu-HU" altLang="hu-HU" sz="1400" dirty="0" err="1"/>
              <a:t>Nasenhöhle</a:t>
            </a:r>
            <a:r>
              <a:rPr lang="hu-HU" altLang="hu-HU" sz="1400" dirty="0"/>
              <a:t> → </a:t>
            </a:r>
            <a:r>
              <a:rPr lang="hu-HU" altLang="hu-HU" sz="1400" dirty="0" err="1"/>
              <a:t>gleichzeitiges</a:t>
            </a:r>
            <a:r>
              <a:rPr lang="hu-HU" altLang="hu-HU" sz="1400" dirty="0"/>
              <a:t> </a:t>
            </a:r>
            <a:r>
              <a:rPr lang="hu-HU" altLang="hu-HU" sz="1400" dirty="0" err="1"/>
              <a:t>Atmen</a:t>
            </a:r>
            <a:r>
              <a:rPr lang="hu-HU" altLang="hu-HU" sz="1400" dirty="0"/>
              <a:t> und </a:t>
            </a:r>
            <a:r>
              <a:rPr lang="hu-HU" altLang="hu-HU" sz="1400" dirty="0" err="1"/>
              <a:t>Trinken</a:t>
            </a:r>
            <a:r>
              <a:rPr lang="hu-HU" altLang="hu-HU" sz="1400" dirty="0"/>
              <a:t> </a:t>
            </a:r>
            <a:r>
              <a:rPr lang="hu-HU" altLang="hu-HU" sz="1400" dirty="0" err="1"/>
              <a:t>möglich</a:t>
            </a:r>
            <a:r>
              <a:rPr lang="hu-HU" altLang="hu-HU" sz="1400" dirty="0"/>
              <a:t> (</a:t>
            </a:r>
            <a:r>
              <a:rPr lang="hu-HU" altLang="hu-HU" sz="1400" dirty="0" err="1"/>
              <a:t>Nachteil</a:t>
            </a:r>
            <a:r>
              <a:rPr lang="hu-HU" altLang="hu-HU" sz="1400" dirty="0"/>
              <a:t>: </a:t>
            </a:r>
            <a:r>
              <a:rPr lang="hu-HU" altLang="hu-HU" sz="1400" dirty="0" err="1"/>
              <a:t>Ausatmen</a:t>
            </a:r>
            <a:r>
              <a:rPr lang="hu-HU" altLang="hu-HU" sz="1400" dirty="0"/>
              <a:t> </a:t>
            </a:r>
            <a:r>
              <a:rPr lang="hu-HU" altLang="hu-HU" sz="1400" dirty="0" err="1"/>
              <a:t>durch</a:t>
            </a:r>
            <a:r>
              <a:rPr lang="hu-HU" altLang="hu-HU" sz="1400" dirty="0"/>
              <a:t> die </a:t>
            </a:r>
            <a:r>
              <a:rPr lang="hu-HU" altLang="hu-HU" sz="1400" dirty="0" err="1"/>
              <a:t>Nase</a:t>
            </a:r>
            <a:r>
              <a:rPr lang="hu-HU" altLang="hu-HU" sz="1400" dirty="0"/>
              <a:t>)</a:t>
            </a:r>
          </a:p>
          <a:p>
            <a:pPr eaLnBrk="1" hangingPunct="1"/>
            <a:endParaRPr lang="hu-HU" altLang="hu-HU" sz="1600" dirty="0"/>
          </a:p>
          <a:p>
            <a:pPr eaLnBrk="1" hangingPunct="1"/>
            <a:endParaRPr lang="hu-HU" altLang="hu-HU" sz="1600" dirty="0"/>
          </a:p>
        </p:txBody>
      </p:sp>
      <p:cxnSp>
        <p:nvCxnSpPr>
          <p:cNvPr id="6" name="Egyenes összekötő 5"/>
          <p:cNvCxnSpPr/>
          <p:nvPr/>
        </p:nvCxnSpPr>
        <p:spPr>
          <a:xfrm flipH="1" flipV="1">
            <a:off x="611188" y="5661025"/>
            <a:ext cx="792162" cy="7143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395288" y="5661025"/>
            <a:ext cx="215900" cy="7207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Szövegdoboz 12"/>
          <p:cNvSpPr txBox="1">
            <a:spLocks noChangeArrowheads="1"/>
          </p:cNvSpPr>
          <p:nvPr/>
        </p:nvSpPr>
        <p:spPr bwMode="auto">
          <a:xfrm>
            <a:off x="395288" y="4530725"/>
            <a:ext cx="1152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hu-HU" altLang="hu-HU" sz="1600">
                <a:solidFill>
                  <a:srgbClr val="FF0000"/>
                </a:solidFill>
              </a:rPr>
              <a:t>120-130°</a:t>
            </a:r>
          </a:p>
        </p:txBody>
      </p:sp>
      <p:cxnSp>
        <p:nvCxnSpPr>
          <p:cNvPr id="16" name="Egyenes összekötő 15"/>
          <p:cNvCxnSpPr/>
          <p:nvPr/>
        </p:nvCxnSpPr>
        <p:spPr>
          <a:xfrm flipH="1">
            <a:off x="2124075" y="5445125"/>
            <a:ext cx="8636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>
            <a:off x="2124075" y="5445125"/>
            <a:ext cx="0" cy="7921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6" name="Szövegdoboz 20"/>
          <p:cNvSpPr txBox="1">
            <a:spLocks noChangeArrowheads="1"/>
          </p:cNvSpPr>
          <p:nvPr/>
        </p:nvSpPr>
        <p:spPr bwMode="auto">
          <a:xfrm>
            <a:off x="2484438" y="4581525"/>
            <a:ext cx="7921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hu-HU" altLang="hu-HU" sz="1600">
                <a:solidFill>
                  <a:srgbClr val="FF0000"/>
                </a:solidFill>
              </a:rPr>
              <a:t>90°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zájür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6575574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1403648" y="2564904"/>
            <a:ext cx="2662237" cy="576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endParaRPr lang="hu-HU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899592" y="2060848"/>
            <a:ext cx="9733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altLang="hu-H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</a:t>
            </a:r>
            <a:r>
              <a:rPr lang="hu-HU" alt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vula</a:t>
            </a:r>
            <a:endParaRPr lang="hu-HU" alt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265863" y="1412875"/>
            <a:ext cx="20697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altLang="hu-H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</a:t>
            </a:r>
            <a:r>
              <a:rPr lang="hu-HU" altLang="hu-H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rcus</a:t>
            </a:r>
            <a:endParaRPr lang="hu-HU" alt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hu-HU" altLang="hu-H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palatoglossus</a:t>
            </a:r>
            <a:endParaRPr lang="hu-HU" alt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6877050" y="2457450"/>
            <a:ext cx="17956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altLang="hu-H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</a:t>
            </a:r>
            <a:r>
              <a:rPr lang="hu-HU" altLang="hu-H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rcus</a:t>
            </a:r>
            <a:endParaRPr lang="hu-HU" alt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hu-HU" altLang="hu-H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palato-</a:t>
            </a:r>
            <a:endParaRPr lang="hu-HU" alt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hu-HU" altLang="hu-H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pharyngeus</a:t>
            </a:r>
            <a:endParaRPr lang="hu-HU" alt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5580112" y="3140968"/>
            <a:ext cx="4826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altLang="hu-H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6480707" y="4221088"/>
            <a:ext cx="26632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altLang="hu-H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*: </a:t>
            </a:r>
            <a:r>
              <a:rPr lang="hu-HU" altLang="hu-H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</a:t>
            </a:r>
            <a:r>
              <a:rPr lang="hu-HU" altLang="hu-H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onsilla</a:t>
            </a:r>
            <a:r>
              <a:rPr lang="hu-HU" altLang="hu-H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hu-HU" altLang="hu-H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palatina</a:t>
            </a:r>
            <a:endParaRPr lang="hu-HU" altLang="hu-HU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>
            <a:off x="5220072" y="2924944"/>
            <a:ext cx="1728192" cy="431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5364088" y="2348880"/>
            <a:ext cx="1728192" cy="431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2" name="Cím 1"/>
          <p:cNvSpPr txBox="1">
            <a:spLocks/>
          </p:cNvSpPr>
          <p:nvPr/>
        </p:nvSpPr>
        <p:spPr>
          <a:xfrm>
            <a:off x="827584" y="0"/>
            <a:ext cx="721114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Isthmus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faucium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Schlundenge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5364163" y="476250"/>
            <a:ext cx="3779837" cy="60272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2500"/>
              </a:lnSpc>
              <a:defRPr/>
            </a:pPr>
            <a:endParaRPr lang="hu-HU" sz="1050" u="sng" dirty="0" smtClean="0">
              <a:solidFill>
                <a:srgbClr val="FF0000"/>
              </a:solidFill>
              <a:cs typeface="Arial" charset="0"/>
            </a:endParaRPr>
          </a:p>
          <a:p>
            <a:pPr>
              <a:lnSpc>
                <a:spcPts val="2500"/>
              </a:lnSpc>
              <a:defRPr/>
            </a:pPr>
            <a:r>
              <a:rPr lang="hu-HU" sz="1050" u="sng" dirty="0" err="1" smtClean="0">
                <a:solidFill>
                  <a:srgbClr val="FF0000"/>
                </a:solidFill>
                <a:cs typeface="Arial" charset="0"/>
              </a:rPr>
              <a:t>Arterien</a:t>
            </a:r>
            <a:r>
              <a:rPr lang="hu-HU" sz="1050" u="sng" dirty="0">
                <a:solidFill>
                  <a:srgbClr val="FF0000"/>
                </a:solidFill>
                <a:cs typeface="Arial" charset="0"/>
              </a:rPr>
              <a:t>:</a:t>
            </a:r>
          </a:p>
          <a:p>
            <a:pPr marL="342900" indent="-342900">
              <a:lnSpc>
                <a:spcPts val="2500"/>
              </a:lnSpc>
              <a:buFontTx/>
              <a:buAutoNum type="alphaUcPeriod"/>
              <a:defRPr/>
            </a:pPr>
            <a:r>
              <a:rPr lang="hu-HU" sz="1050" dirty="0" err="1">
                <a:solidFill>
                  <a:srgbClr val="FF0000"/>
                </a:solidFill>
                <a:cs typeface="Arial" charset="0"/>
              </a:rPr>
              <a:t>carotis</a:t>
            </a:r>
            <a:r>
              <a:rPr lang="hu-HU" sz="105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hu-HU" sz="1050" dirty="0" err="1">
                <a:solidFill>
                  <a:srgbClr val="FF0000"/>
                </a:solidFill>
                <a:cs typeface="Arial" charset="0"/>
              </a:rPr>
              <a:t>ext</a:t>
            </a:r>
            <a:r>
              <a:rPr lang="hu-HU" sz="1050" dirty="0">
                <a:solidFill>
                  <a:srgbClr val="FF0000"/>
                </a:solidFill>
                <a:cs typeface="Arial" charset="0"/>
              </a:rPr>
              <a:t>. → </a:t>
            </a:r>
            <a:r>
              <a:rPr lang="hu-HU" sz="1050" b="1" u="sng" dirty="0">
                <a:solidFill>
                  <a:srgbClr val="FF0000"/>
                </a:solidFill>
                <a:cs typeface="Arial" charset="0"/>
              </a:rPr>
              <a:t>A. </a:t>
            </a:r>
            <a:r>
              <a:rPr lang="hu-HU" sz="1050" b="1" u="sng" dirty="0" err="1">
                <a:solidFill>
                  <a:srgbClr val="FF0000"/>
                </a:solidFill>
                <a:cs typeface="Arial" charset="0"/>
              </a:rPr>
              <a:t>pharyngea</a:t>
            </a:r>
            <a:r>
              <a:rPr lang="hu-HU" sz="1050" b="1" u="sng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hu-HU" sz="1050" b="1" u="sng" dirty="0" err="1">
                <a:solidFill>
                  <a:srgbClr val="FF0000"/>
                </a:solidFill>
                <a:cs typeface="Arial" charset="0"/>
              </a:rPr>
              <a:t>ascendens</a:t>
            </a:r>
            <a:r>
              <a:rPr lang="hu-HU" sz="1050" b="1" u="sng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hu-HU" sz="1050" dirty="0">
                <a:solidFill>
                  <a:srgbClr val="FF0000"/>
                </a:solidFill>
                <a:cs typeface="Arial" charset="0"/>
              </a:rPr>
              <a:t>→ </a:t>
            </a:r>
            <a:r>
              <a:rPr lang="hu-HU" sz="1050" dirty="0" err="1">
                <a:solidFill>
                  <a:srgbClr val="FF0000"/>
                </a:solidFill>
                <a:cs typeface="Arial" charset="0"/>
              </a:rPr>
              <a:t>Rr</a:t>
            </a:r>
            <a:r>
              <a:rPr lang="hu-HU" sz="1050" dirty="0">
                <a:solidFill>
                  <a:srgbClr val="FF0000"/>
                </a:solidFill>
                <a:cs typeface="Arial" charset="0"/>
              </a:rPr>
              <a:t>. </a:t>
            </a:r>
            <a:r>
              <a:rPr lang="hu-HU" sz="1050" dirty="0" err="1">
                <a:solidFill>
                  <a:srgbClr val="FF0000"/>
                </a:solidFill>
                <a:cs typeface="Arial" charset="0"/>
              </a:rPr>
              <a:t>pharyngeales</a:t>
            </a:r>
            <a:endParaRPr lang="hu-HU" sz="1050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lnSpc>
                <a:spcPts val="2500"/>
              </a:lnSpc>
              <a:defRPr/>
            </a:pPr>
            <a:r>
              <a:rPr lang="hu-HU" sz="1050" dirty="0">
                <a:solidFill>
                  <a:srgbClr val="FF0000"/>
                </a:solidFill>
                <a:cs typeface="Arial" charset="0"/>
              </a:rPr>
              <a:t>A. </a:t>
            </a:r>
            <a:r>
              <a:rPr lang="hu-HU" sz="1050" dirty="0" err="1">
                <a:solidFill>
                  <a:srgbClr val="FF0000"/>
                </a:solidFill>
                <a:cs typeface="Arial" charset="0"/>
              </a:rPr>
              <a:t>carotis</a:t>
            </a:r>
            <a:r>
              <a:rPr lang="hu-HU" sz="105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hu-HU" sz="1050" dirty="0" err="1">
                <a:solidFill>
                  <a:srgbClr val="FF0000"/>
                </a:solidFill>
                <a:cs typeface="Arial" charset="0"/>
              </a:rPr>
              <a:t>ext</a:t>
            </a:r>
            <a:r>
              <a:rPr lang="hu-HU" sz="1050" dirty="0">
                <a:solidFill>
                  <a:srgbClr val="FF0000"/>
                </a:solidFill>
                <a:cs typeface="Arial" charset="0"/>
              </a:rPr>
              <a:t>. → A. </a:t>
            </a:r>
            <a:r>
              <a:rPr lang="hu-HU" sz="1050" dirty="0" err="1">
                <a:solidFill>
                  <a:srgbClr val="FF0000"/>
                </a:solidFill>
                <a:cs typeface="Arial" charset="0"/>
              </a:rPr>
              <a:t>facialis</a:t>
            </a:r>
            <a:r>
              <a:rPr lang="hu-HU" sz="1050" dirty="0">
                <a:solidFill>
                  <a:srgbClr val="FF0000"/>
                </a:solidFill>
                <a:cs typeface="Arial" charset="0"/>
              </a:rPr>
              <a:t> → </a:t>
            </a:r>
            <a:r>
              <a:rPr lang="hu-HU" sz="1050" b="1" dirty="0">
                <a:solidFill>
                  <a:srgbClr val="FF0000"/>
                </a:solidFill>
                <a:cs typeface="Arial" charset="0"/>
              </a:rPr>
              <a:t>A. </a:t>
            </a:r>
            <a:r>
              <a:rPr lang="hu-HU" sz="1050" b="1" dirty="0" err="1">
                <a:solidFill>
                  <a:srgbClr val="FF0000"/>
                </a:solidFill>
                <a:cs typeface="Arial" charset="0"/>
              </a:rPr>
              <a:t>palatina</a:t>
            </a:r>
            <a:r>
              <a:rPr lang="hu-HU" sz="105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hu-HU" sz="1050" b="1" dirty="0" err="1">
                <a:solidFill>
                  <a:srgbClr val="FF0000"/>
                </a:solidFill>
                <a:cs typeface="Arial" charset="0"/>
              </a:rPr>
              <a:t>asc</a:t>
            </a:r>
            <a:r>
              <a:rPr lang="hu-HU" sz="1050" b="1" dirty="0">
                <a:solidFill>
                  <a:srgbClr val="FF0000"/>
                </a:solidFill>
                <a:cs typeface="Arial" charset="0"/>
              </a:rPr>
              <a:t>. </a:t>
            </a:r>
            <a:r>
              <a:rPr lang="hu-HU" sz="1050" dirty="0">
                <a:cs typeface="Arial" charset="0"/>
              </a:rPr>
              <a:t>(</a:t>
            </a:r>
            <a:r>
              <a:rPr lang="hu-HU" sz="1050" dirty="0" err="1">
                <a:cs typeface="Arial" charset="0"/>
              </a:rPr>
              <a:t>Tonsilla</a:t>
            </a:r>
            <a:r>
              <a:rPr lang="hu-HU" sz="1050" dirty="0">
                <a:cs typeface="Arial" charset="0"/>
              </a:rPr>
              <a:t> </a:t>
            </a:r>
            <a:r>
              <a:rPr lang="hu-HU" sz="1050" dirty="0" err="1">
                <a:cs typeface="Arial" charset="0"/>
              </a:rPr>
              <a:t>pal</a:t>
            </a:r>
            <a:r>
              <a:rPr lang="hu-HU" sz="1050" dirty="0">
                <a:cs typeface="Arial" charset="0"/>
              </a:rPr>
              <a:t>., </a:t>
            </a:r>
            <a:r>
              <a:rPr lang="hu-HU" sz="1050" dirty="0" err="1">
                <a:cs typeface="Arial" charset="0"/>
              </a:rPr>
              <a:t>Tubenostium</a:t>
            </a:r>
            <a:r>
              <a:rPr lang="hu-HU" sz="1050" dirty="0">
                <a:cs typeface="Arial" charset="0"/>
              </a:rPr>
              <a:t>)</a:t>
            </a:r>
          </a:p>
          <a:p>
            <a:pPr marL="342900" indent="-342900">
              <a:lnSpc>
                <a:spcPts val="2500"/>
              </a:lnSpc>
              <a:buFontTx/>
              <a:buAutoNum type="alphaUcPeriod"/>
              <a:defRPr/>
            </a:pPr>
            <a:r>
              <a:rPr lang="hu-HU" sz="1050" dirty="0" err="1">
                <a:solidFill>
                  <a:srgbClr val="FF0000"/>
                </a:solidFill>
                <a:cs typeface="Arial" charset="0"/>
              </a:rPr>
              <a:t>subclavia</a:t>
            </a:r>
            <a:r>
              <a:rPr lang="hu-HU" sz="1050" dirty="0">
                <a:solidFill>
                  <a:srgbClr val="FF0000"/>
                </a:solidFill>
                <a:cs typeface="Arial" charset="0"/>
              </a:rPr>
              <a:t> → </a:t>
            </a:r>
            <a:r>
              <a:rPr lang="hu-HU" sz="1050" dirty="0" err="1">
                <a:solidFill>
                  <a:srgbClr val="FF0000"/>
                </a:solidFill>
                <a:cs typeface="Arial" charset="0"/>
              </a:rPr>
              <a:t>Tr</a:t>
            </a:r>
            <a:r>
              <a:rPr lang="hu-HU" sz="1050" dirty="0">
                <a:solidFill>
                  <a:srgbClr val="FF0000"/>
                </a:solidFill>
                <a:cs typeface="Arial" charset="0"/>
              </a:rPr>
              <a:t>. </a:t>
            </a:r>
            <a:r>
              <a:rPr lang="hu-HU" sz="1050" dirty="0" err="1">
                <a:solidFill>
                  <a:srgbClr val="FF0000"/>
                </a:solidFill>
                <a:cs typeface="Arial" charset="0"/>
              </a:rPr>
              <a:t>thyrocervicalis</a:t>
            </a:r>
            <a:r>
              <a:rPr lang="hu-HU" sz="1050" dirty="0">
                <a:solidFill>
                  <a:srgbClr val="FF0000"/>
                </a:solidFill>
                <a:cs typeface="Arial" charset="0"/>
              </a:rPr>
              <a:t> →</a:t>
            </a:r>
            <a:r>
              <a:rPr lang="hu-HU" sz="1050" b="1" dirty="0">
                <a:solidFill>
                  <a:srgbClr val="FF0000"/>
                </a:solidFill>
                <a:cs typeface="Arial" charset="0"/>
              </a:rPr>
              <a:t>A. </a:t>
            </a:r>
            <a:r>
              <a:rPr lang="hu-HU" sz="1050" b="1" dirty="0" err="1">
                <a:solidFill>
                  <a:srgbClr val="FF0000"/>
                </a:solidFill>
                <a:cs typeface="Arial" charset="0"/>
              </a:rPr>
              <a:t>thyroidea</a:t>
            </a:r>
            <a:r>
              <a:rPr lang="hu-HU" sz="105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hu-HU" sz="1050" b="1" dirty="0" err="1">
                <a:solidFill>
                  <a:srgbClr val="FF0000"/>
                </a:solidFill>
                <a:cs typeface="Arial" charset="0"/>
              </a:rPr>
              <a:t>inf</a:t>
            </a:r>
            <a:r>
              <a:rPr lang="hu-HU" sz="1050" b="1" dirty="0">
                <a:solidFill>
                  <a:srgbClr val="FF0000"/>
                </a:solidFill>
                <a:cs typeface="Arial" charset="0"/>
              </a:rPr>
              <a:t>. </a:t>
            </a:r>
            <a:r>
              <a:rPr lang="hu-HU" sz="1050" dirty="0">
                <a:solidFill>
                  <a:srgbClr val="FF0000"/>
                </a:solidFill>
                <a:cs typeface="Arial" charset="0"/>
              </a:rPr>
              <a:t>→ </a:t>
            </a:r>
            <a:r>
              <a:rPr lang="hu-HU" sz="1050" dirty="0" err="1">
                <a:solidFill>
                  <a:srgbClr val="FF0000"/>
                </a:solidFill>
                <a:cs typeface="Arial" charset="0"/>
              </a:rPr>
              <a:t>Rr</a:t>
            </a:r>
            <a:r>
              <a:rPr lang="hu-HU" sz="1050" dirty="0">
                <a:solidFill>
                  <a:srgbClr val="FF0000"/>
                </a:solidFill>
                <a:cs typeface="Arial" charset="0"/>
              </a:rPr>
              <a:t>. </a:t>
            </a:r>
            <a:r>
              <a:rPr lang="hu-HU" sz="1050" dirty="0" err="1">
                <a:solidFill>
                  <a:srgbClr val="FF0000"/>
                </a:solidFill>
                <a:cs typeface="Arial" charset="0"/>
              </a:rPr>
              <a:t>pharyngeales</a:t>
            </a:r>
            <a:r>
              <a:rPr lang="hu-HU" sz="105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hu-HU" sz="1050" dirty="0">
                <a:cs typeface="Arial" charset="0"/>
              </a:rPr>
              <a:t>(</a:t>
            </a:r>
            <a:r>
              <a:rPr lang="hu-HU" sz="1050" dirty="0" err="1">
                <a:cs typeface="Arial" charset="0"/>
              </a:rPr>
              <a:t>Hypopharynx</a:t>
            </a:r>
            <a:r>
              <a:rPr lang="hu-HU" sz="1050" dirty="0">
                <a:cs typeface="Arial" charset="0"/>
              </a:rPr>
              <a:t>)</a:t>
            </a:r>
          </a:p>
          <a:p>
            <a:pPr marL="342900" indent="-342900">
              <a:lnSpc>
                <a:spcPts val="2500"/>
              </a:lnSpc>
              <a:defRPr/>
            </a:pPr>
            <a:endParaRPr lang="hu-HU" sz="1050" u="sng" dirty="0" smtClean="0">
              <a:solidFill>
                <a:srgbClr val="0070C0"/>
              </a:solidFill>
              <a:cs typeface="Arial" charset="0"/>
            </a:endParaRPr>
          </a:p>
          <a:p>
            <a:pPr marL="342900" indent="-342900">
              <a:lnSpc>
                <a:spcPts val="2500"/>
              </a:lnSpc>
              <a:defRPr/>
            </a:pPr>
            <a:r>
              <a:rPr lang="hu-HU" sz="1050" u="sng" dirty="0" err="1" smtClean="0">
                <a:solidFill>
                  <a:srgbClr val="0070C0"/>
                </a:solidFill>
                <a:cs typeface="Arial" charset="0"/>
              </a:rPr>
              <a:t>Venen</a:t>
            </a:r>
            <a:r>
              <a:rPr lang="hu-HU" sz="1050" u="sng" dirty="0">
                <a:solidFill>
                  <a:srgbClr val="0070C0"/>
                </a:solidFill>
                <a:cs typeface="Arial" charset="0"/>
              </a:rPr>
              <a:t>:</a:t>
            </a:r>
          </a:p>
          <a:p>
            <a:pPr marL="342900" indent="-342900">
              <a:lnSpc>
                <a:spcPts val="2500"/>
              </a:lnSpc>
              <a:defRPr/>
            </a:pPr>
            <a:r>
              <a:rPr lang="hu-HU" sz="1050" dirty="0">
                <a:solidFill>
                  <a:srgbClr val="0070C0"/>
                </a:solidFill>
                <a:cs typeface="Arial" charset="0"/>
              </a:rPr>
              <a:t>Plexus </a:t>
            </a:r>
            <a:r>
              <a:rPr lang="hu-HU" sz="1050" dirty="0" err="1">
                <a:solidFill>
                  <a:srgbClr val="0070C0"/>
                </a:solidFill>
                <a:cs typeface="Arial" charset="0"/>
              </a:rPr>
              <a:t>pharyngeus</a:t>
            </a:r>
            <a:r>
              <a:rPr lang="hu-HU" sz="1050" dirty="0">
                <a:solidFill>
                  <a:srgbClr val="0070C0"/>
                </a:solidFill>
                <a:cs typeface="Arial" charset="0"/>
              </a:rPr>
              <a:t> → </a:t>
            </a:r>
            <a:r>
              <a:rPr lang="hu-HU" sz="1050" dirty="0" smtClean="0">
                <a:solidFill>
                  <a:srgbClr val="0070C0"/>
                </a:solidFill>
                <a:cs typeface="Arial" charset="0"/>
              </a:rPr>
              <a:t>V</a:t>
            </a:r>
            <a:r>
              <a:rPr lang="hu-HU" sz="1050" dirty="0">
                <a:solidFill>
                  <a:srgbClr val="0070C0"/>
                </a:solidFill>
                <a:cs typeface="Arial" charset="0"/>
              </a:rPr>
              <a:t>. </a:t>
            </a:r>
            <a:r>
              <a:rPr lang="hu-HU" sz="1050" dirty="0" err="1">
                <a:solidFill>
                  <a:srgbClr val="0070C0"/>
                </a:solidFill>
                <a:cs typeface="Arial" charset="0"/>
              </a:rPr>
              <a:t>jugularis</a:t>
            </a:r>
            <a:r>
              <a:rPr lang="hu-HU" sz="1050" dirty="0">
                <a:solidFill>
                  <a:srgbClr val="0070C0"/>
                </a:solidFill>
                <a:cs typeface="Arial" charset="0"/>
              </a:rPr>
              <a:t> int.</a:t>
            </a:r>
          </a:p>
          <a:p>
            <a:pPr marL="342900" indent="-342900">
              <a:lnSpc>
                <a:spcPts val="2500"/>
              </a:lnSpc>
              <a:defRPr/>
            </a:pPr>
            <a:r>
              <a:rPr lang="hu-HU" sz="1050" dirty="0" err="1">
                <a:solidFill>
                  <a:srgbClr val="0070C0"/>
                </a:solidFill>
                <a:cs typeface="Arial" charset="0"/>
              </a:rPr>
              <a:t>Plexus</a:t>
            </a:r>
            <a:r>
              <a:rPr lang="hu-HU" sz="1050" dirty="0">
                <a:solidFill>
                  <a:srgbClr val="0070C0"/>
                </a:solidFill>
                <a:cs typeface="Arial" charset="0"/>
              </a:rPr>
              <a:t> </a:t>
            </a:r>
            <a:r>
              <a:rPr lang="hu-HU" sz="1050" dirty="0" err="1">
                <a:solidFill>
                  <a:srgbClr val="0070C0"/>
                </a:solidFill>
                <a:cs typeface="Arial" charset="0"/>
              </a:rPr>
              <a:t>pterygoideus</a:t>
            </a:r>
            <a:r>
              <a:rPr lang="hu-HU" sz="1050" dirty="0">
                <a:solidFill>
                  <a:srgbClr val="0070C0"/>
                </a:solidFill>
                <a:cs typeface="Arial" charset="0"/>
              </a:rPr>
              <a:t> → V. </a:t>
            </a:r>
            <a:r>
              <a:rPr lang="hu-HU" sz="1050" dirty="0" err="1">
                <a:solidFill>
                  <a:srgbClr val="0070C0"/>
                </a:solidFill>
                <a:cs typeface="Arial" charset="0"/>
              </a:rPr>
              <a:t>jug</a:t>
            </a:r>
            <a:r>
              <a:rPr lang="hu-HU" sz="1050" dirty="0">
                <a:solidFill>
                  <a:srgbClr val="0070C0"/>
                </a:solidFill>
                <a:cs typeface="Arial" charset="0"/>
              </a:rPr>
              <a:t>. int.</a:t>
            </a:r>
          </a:p>
          <a:p>
            <a:pPr marL="342900" indent="-342900">
              <a:lnSpc>
                <a:spcPts val="2500"/>
              </a:lnSpc>
              <a:defRPr/>
            </a:pPr>
            <a:endParaRPr lang="hu-HU" sz="1050" u="sng" dirty="0" smtClean="0">
              <a:solidFill>
                <a:srgbClr val="00B050"/>
              </a:solidFill>
              <a:cs typeface="Arial" charset="0"/>
            </a:endParaRPr>
          </a:p>
          <a:p>
            <a:pPr marL="342900" indent="-342900">
              <a:lnSpc>
                <a:spcPts val="2500"/>
              </a:lnSpc>
              <a:defRPr/>
            </a:pPr>
            <a:r>
              <a:rPr lang="hu-HU" sz="1050" u="sng" dirty="0" err="1" smtClean="0">
                <a:solidFill>
                  <a:srgbClr val="00B050"/>
                </a:solidFill>
                <a:cs typeface="Arial" charset="0"/>
              </a:rPr>
              <a:t>Lymphgefäße</a:t>
            </a:r>
            <a:r>
              <a:rPr lang="hu-HU" sz="1050" u="sng" dirty="0">
                <a:solidFill>
                  <a:srgbClr val="00B050"/>
                </a:solidFill>
                <a:cs typeface="Arial" charset="0"/>
              </a:rPr>
              <a:t>:</a:t>
            </a:r>
          </a:p>
          <a:p>
            <a:pPr marL="342900" indent="-342900">
              <a:lnSpc>
                <a:spcPts val="2500"/>
              </a:lnSpc>
              <a:defRPr/>
            </a:pPr>
            <a:r>
              <a:rPr lang="hu-HU" sz="1050" b="1" u="sng" dirty="0" err="1">
                <a:solidFill>
                  <a:srgbClr val="00B050"/>
                </a:solidFill>
                <a:cs typeface="Arial" charset="0"/>
              </a:rPr>
              <a:t>Nll</a:t>
            </a:r>
            <a:r>
              <a:rPr lang="hu-HU" sz="1050" b="1" u="sng" dirty="0">
                <a:solidFill>
                  <a:srgbClr val="00B050"/>
                </a:solidFill>
                <a:cs typeface="Arial" charset="0"/>
              </a:rPr>
              <a:t>. </a:t>
            </a:r>
            <a:r>
              <a:rPr lang="hu-HU" sz="1050" b="1" u="sng" dirty="0" err="1">
                <a:solidFill>
                  <a:srgbClr val="00B050"/>
                </a:solidFill>
                <a:cs typeface="Arial" charset="0"/>
              </a:rPr>
              <a:t>retropharyngeales</a:t>
            </a:r>
            <a:r>
              <a:rPr lang="hu-HU" sz="1050" dirty="0">
                <a:solidFill>
                  <a:srgbClr val="00B050"/>
                </a:solidFill>
                <a:cs typeface="Arial" charset="0"/>
              </a:rPr>
              <a:t>, </a:t>
            </a:r>
            <a:r>
              <a:rPr lang="hu-HU" sz="1050" dirty="0" err="1">
                <a:solidFill>
                  <a:srgbClr val="00B050"/>
                </a:solidFill>
                <a:cs typeface="Arial" charset="0"/>
              </a:rPr>
              <a:t>Nll</a:t>
            </a:r>
            <a:r>
              <a:rPr lang="hu-HU" sz="1050" dirty="0">
                <a:solidFill>
                  <a:srgbClr val="00B050"/>
                </a:solidFill>
                <a:cs typeface="Arial" charset="0"/>
              </a:rPr>
              <a:t>. </a:t>
            </a:r>
            <a:r>
              <a:rPr lang="hu-HU" sz="1050" dirty="0" err="1">
                <a:solidFill>
                  <a:srgbClr val="00B050"/>
                </a:solidFill>
                <a:cs typeface="Arial" charset="0"/>
              </a:rPr>
              <a:t>cervicales</a:t>
            </a:r>
            <a:r>
              <a:rPr lang="hu-HU" sz="1050" dirty="0">
                <a:solidFill>
                  <a:srgbClr val="00B050"/>
                </a:solidFill>
                <a:cs typeface="Arial" charset="0"/>
              </a:rPr>
              <a:t> </a:t>
            </a:r>
            <a:r>
              <a:rPr lang="hu-HU" sz="1050" dirty="0" err="1">
                <a:solidFill>
                  <a:srgbClr val="00B050"/>
                </a:solidFill>
                <a:cs typeface="Arial" charset="0"/>
              </a:rPr>
              <a:t>proff</a:t>
            </a:r>
            <a:r>
              <a:rPr lang="hu-HU" sz="1050" dirty="0">
                <a:solidFill>
                  <a:srgbClr val="00B050"/>
                </a:solidFill>
                <a:cs typeface="Arial" charset="0"/>
              </a:rPr>
              <a:t>. </a:t>
            </a:r>
          </a:p>
          <a:p>
            <a:pPr marL="342900" indent="-342900">
              <a:lnSpc>
                <a:spcPts val="2500"/>
              </a:lnSpc>
              <a:defRPr/>
            </a:pPr>
            <a:endParaRPr lang="hu-HU" sz="1050" u="sng" dirty="0" smtClean="0">
              <a:solidFill>
                <a:srgbClr val="FFC000"/>
              </a:solidFill>
              <a:cs typeface="Arial" charset="0"/>
            </a:endParaRPr>
          </a:p>
          <a:p>
            <a:pPr marL="342900" indent="-342900">
              <a:lnSpc>
                <a:spcPts val="2500"/>
              </a:lnSpc>
              <a:defRPr/>
            </a:pPr>
            <a:r>
              <a:rPr lang="hu-HU" sz="1050" u="sng" dirty="0" err="1" smtClean="0">
                <a:solidFill>
                  <a:srgbClr val="FFC000"/>
                </a:solidFill>
                <a:cs typeface="Arial" charset="0"/>
              </a:rPr>
              <a:t>Nerven</a:t>
            </a:r>
            <a:r>
              <a:rPr lang="hu-HU" sz="1050" u="sng" dirty="0">
                <a:solidFill>
                  <a:srgbClr val="FFC000"/>
                </a:solidFill>
                <a:cs typeface="Arial" charset="0"/>
              </a:rPr>
              <a:t>:</a:t>
            </a:r>
          </a:p>
          <a:p>
            <a:pPr marL="342900" indent="-342900">
              <a:lnSpc>
                <a:spcPts val="2500"/>
              </a:lnSpc>
              <a:defRPr/>
            </a:pPr>
            <a:r>
              <a:rPr lang="hu-HU" sz="1050" b="1" u="sng" dirty="0">
                <a:solidFill>
                  <a:srgbClr val="FFC000"/>
                </a:solidFill>
                <a:cs typeface="Arial" charset="0"/>
              </a:rPr>
              <a:t>Plexus </a:t>
            </a:r>
            <a:r>
              <a:rPr lang="hu-HU" sz="1050" b="1" u="sng" dirty="0" err="1">
                <a:solidFill>
                  <a:srgbClr val="FFC000"/>
                </a:solidFill>
                <a:cs typeface="Arial" charset="0"/>
              </a:rPr>
              <a:t>pharyngeus</a:t>
            </a:r>
            <a:r>
              <a:rPr lang="hu-HU" sz="1050" b="1" u="sng" dirty="0">
                <a:solidFill>
                  <a:srgbClr val="FFC000"/>
                </a:solidFill>
                <a:cs typeface="Arial" charset="0"/>
              </a:rPr>
              <a:t> </a:t>
            </a:r>
            <a:r>
              <a:rPr lang="hu-HU" sz="1050" dirty="0" err="1">
                <a:solidFill>
                  <a:srgbClr val="FFC000"/>
                </a:solidFill>
                <a:cs typeface="Arial" charset="0"/>
              </a:rPr>
              <a:t>aus</a:t>
            </a:r>
            <a:r>
              <a:rPr lang="hu-HU" sz="1050" dirty="0">
                <a:solidFill>
                  <a:srgbClr val="FFC000"/>
                </a:solidFill>
                <a:cs typeface="Arial" charset="0"/>
              </a:rPr>
              <a:t> </a:t>
            </a:r>
            <a:r>
              <a:rPr lang="hu-HU" sz="1050" b="1" u="sng" dirty="0" smtClean="0">
                <a:solidFill>
                  <a:srgbClr val="FFC000"/>
                </a:solidFill>
                <a:cs typeface="Arial" charset="0"/>
              </a:rPr>
              <a:t>N. IX., </a:t>
            </a:r>
            <a:r>
              <a:rPr lang="hu-HU" sz="1050" b="1" u="sng" dirty="0">
                <a:solidFill>
                  <a:srgbClr val="FFC000"/>
                </a:solidFill>
                <a:cs typeface="Arial" charset="0"/>
              </a:rPr>
              <a:t>N. </a:t>
            </a:r>
            <a:r>
              <a:rPr lang="hu-HU" sz="1050" b="1" u="sng" dirty="0" smtClean="0">
                <a:solidFill>
                  <a:srgbClr val="FFC000"/>
                </a:solidFill>
                <a:cs typeface="Arial" charset="0"/>
              </a:rPr>
              <a:t>X., </a:t>
            </a:r>
            <a:r>
              <a:rPr lang="hu-HU" sz="1050" dirty="0" err="1">
                <a:solidFill>
                  <a:srgbClr val="FFC000"/>
                </a:solidFill>
                <a:cs typeface="Arial" charset="0"/>
              </a:rPr>
              <a:t>Truncus</a:t>
            </a:r>
            <a:r>
              <a:rPr lang="hu-HU" sz="1050" dirty="0">
                <a:solidFill>
                  <a:srgbClr val="FFC000"/>
                </a:solidFill>
                <a:cs typeface="Arial" charset="0"/>
              </a:rPr>
              <a:t> sympathicus  </a:t>
            </a:r>
          </a:p>
          <a:p>
            <a:pPr marL="342900" indent="-342900">
              <a:defRPr/>
            </a:pPr>
            <a:r>
              <a:rPr lang="hu-HU" sz="1050" dirty="0">
                <a:cs typeface="Arial" charset="0"/>
              </a:rPr>
              <a:t> </a:t>
            </a:r>
          </a:p>
          <a:p>
            <a:pPr marL="342900" indent="-342900">
              <a:defRPr/>
            </a:pPr>
            <a:endParaRPr lang="hu-HU" sz="1050" dirty="0">
              <a:cs typeface="Arial" charset="0"/>
            </a:endParaRPr>
          </a:p>
          <a:p>
            <a:pPr marL="342900" indent="-342900">
              <a:defRPr/>
            </a:pPr>
            <a:endParaRPr lang="hu-HU" sz="1050" dirty="0"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0"/>
            <a:ext cx="5421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Cím 1"/>
          <p:cNvSpPr>
            <a:spLocks noGrp="1"/>
          </p:cNvSpPr>
          <p:nvPr>
            <p:ph type="title" idx="4294967295"/>
          </p:nvPr>
        </p:nvSpPr>
        <p:spPr>
          <a:xfrm>
            <a:off x="5796136" y="620688"/>
            <a:ext cx="2674590" cy="432048"/>
          </a:xfrm>
        </p:spPr>
        <p:txBody>
          <a:bodyPr/>
          <a:lstStyle/>
          <a:p>
            <a:r>
              <a:rPr lang="hu-HU" sz="1600" b="1" dirty="0" err="1"/>
              <a:t>Leitungsbahnen</a:t>
            </a:r>
            <a:endParaRPr lang="hu-HU" sz="1600" b="1" dirty="0"/>
          </a:p>
        </p:txBody>
      </p:sp>
      <p:sp>
        <p:nvSpPr>
          <p:cNvPr id="6" name="Téglalap 5"/>
          <p:cNvSpPr/>
          <p:nvPr/>
        </p:nvSpPr>
        <p:spPr>
          <a:xfrm>
            <a:off x="179388" y="2636838"/>
            <a:ext cx="1008062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427538" y="1844675"/>
            <a:ext cx="1008062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23850" y="3429000"/>
            <a:ext cx="1008063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323850" y="1412875"/>
            <a:ext cx="1008063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468313" y="4221163"/>
            <a:ext cx="79057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4427538" y="2349500"/>
            <a:ext cx="5048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4067175" y="3860800"/>
            <a:ext cx="504825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Cím 1"/>
          <p:cNvSpPr txBox="1">
            <a:spLocks/>
          </p:cNvSpPr>
          <p:nvPr/>
        </p:nvSpPr>
        <p:spPr>
          <a:xfrm>
            <a:off x="5580112" y="0"/>
            <a:ext cx="3382987" cy="404664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Peripharyngealräume</a:t>
            </a:r>
            <a:endParaRPr kumimoji="0" lang="hu-HU" altLang="hu-H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/>
          </p:nvPr>
        </p:nvSpPr>
        <p:spPr>
          <a:xfrm>
            <a:off x="1835696" y="0"/>
            <a:ext cx="5183187" cy="784225"/>
          </a:xfrm>
        </p:spPr>
        <p:txBody>
          <a:bodyPr>
            <a:normAutofit/>
          </a:bodyPr>
          <a:lstStyle/>
          <a:p>
            <a:r>
              <a:rPr lang="hu-HU" altLang="hu-HU" sz="2800" b="1" dirty="0" err="1" smtClean="0"/>
              <a:t>Peripharyngealräume</a:t>
            </a:r>
            <a:endParaRPr lang="hu-HU" altLang="hu-HU" sz="2800" b="1" dirty="0" smtClean="0"/>
          </a:p>
        </p:txBody>
      </p:sp>
      <p:sp>
        <p:nvSpPr>
          <p:cNvPr id="20484" name="Szövegdoboz 6"/>
          <p:cNvSpPr txBox="1">
            <a:spLocks noChangeArrowheads="1"/>
          </p:cNvSpPr>
          <p:nvPr/>
        </p:nvSpPr>
        <p:spPr bwMode="auto">
          <a:xfrm>
            <a:off x="0" y="765175"/>
            <a:ext cx="51847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hu-HU" altLang="hu-HU" b="1" u="sng" dirty="0" err="1">
                <a:solidFill>
                  <a:srgbClr val="FF0000"/>
                </a:solidFill>
              </a:rPr>
              <a:t>Spatium</a:t>
            </a:r>
            <a:r>
              <a:rPr lang="hu-HU" altLang="hu-HU" b="1" u="sng" dirty="0">
                <a:solidFill>
                  <a:srgbClr val="FF0000"/>
                </a:solidFill>
              </a:rPr>
              <a:t> </a:t>
            </a:r>
            <a:r>
              <a:rPr lang="hu-HU" altLang="hu-HU" b="1" u="sng" dirty="0" err="1">
                <a:solidFill>
                  <a:srgbClr val="FF0000"/>
                </a:solidFill>
              </a:rPr>
              <a:t>retropharyngeum</a:t>
            </a:r>
            <a:r>
              <a:rPr lang="hu-HU" altLang="hu-HU" b="1" u="sng" dirty="0">
                <a:solidFill>
                  <a:srgbClr val="FF0000"/>
                </a:solidFill>
              </a:rPr>
              <a:t>:</a:t>
            </a:r>
          </a:p>
          <a:p>
            <a:pPr eaLnBrk="1" hangingPunct="1"/>
            <a:r>
              <a:rPr lang="hu-HU" altLang="hu-HU" sz="1400" dirty="0" err="1"/>
              <a:t>Vorne</a:t>
            </a:r>
            <a:r>
              <a:rPr lang="hu-HU" altLang="hu-HU" sz="1400" dirty="0"/>
              <a:t>: </a:t>
            </a:r>
            <a:r>
              <a:rPr lang="hu-HU" altLang="hu-HU" sz="1400" dirty="0" err="1"/>
              <a:t>Pharynx</a:t>
            </a:r>
            <a:endParaRPr lang="hu-HU" altLang="hu-HU" sz="1400" dirty="0"/>
          </a:p>
          <a:p>
            <a:pPr eaLnBrk="1" hangingPunct="1"/>
            <a:r>
              <a:rPr lang="hu-HU" altLang="hu-HU" sz="1400" dirty="0" err="1"/>
              <a:t>Hinten</a:t>
            </a:r>
            <a:r>
              <a:rPr lang="hu-HU" altLang="hu-HU" sz="1400" dirty="0"/>
              <a:t>:  Fascia </a:t>
            </a:r>
            <a:r>
              <a:rPr lang="hu-HU" altLang="hu-HU" sz="1400" dirty="0" err="1" smtClean="0"/>
              <a:t>prevertebralis</a:t>
            </a:r>
            <a:endParaRPr lang="hu-HU" altLang="hu-HU" sz="1400" dirty="0" smtClean="0"/>
          </a:p>
          <a:p>
            <a:r>
              <a:rPr lang="hu-HU" altLang="hu-HU" sz="1400" dirty="0" smtClean="0"/>
              <a:t>Lat.: </a:t>
            </a:r>
            <a:r>
              <a:rPr lang="hu-HU" altLang="hu-HU" sz="1400" dirty="0" err="1" smtClean="0"/>
              <a:t>Septum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sagittale</a:t>
            </a:r>
            <a:endParaRPr lang="hu-HU" altLang="hu-HU" sz="1400" dirty="0" smtClean="0"/>
          </a:p>
          <a:p>
            <a:endParaRPr lang="hu-HU" altLang="hu-HU" sz="1400" dirty="0"/>
          </a:p>
          <a:p>
            <a:pPr eaLnBrk="1" hangingPunct="1"/>
            <a:r>
              <a:rPr lang="hu-HU" altLang="hu-HU" sz="1400" dirty="0" err="1"/>
              <a:t>Verbindungen</a:t>
            </a:r>
            <a:r>
              <a:rPr lang="hu-HU" altLang="hu-HU" sz="1400" dirty="0"/>
              <a:t>: Mediastinum post</a:t>
            </a:r>
            <a:r>
              <a:rPr lang="hu-HU" altLang="hu-HU" sz="1400" dirty="0" smtClean="0"/>
              <a:t>.!</a:t>
            </a:r>
            <a:endParaRPr lang="hu-HU" altLang="hu-HU" sz="1400" dirty="0"/>
          </a:p>
          <a:p>
            <a:pPr eaLnBrk="1" hangingPunct="1"/>
            <a:r>
              <a:rPr lang="hu-HU" altLang="hu-HU" sz="1400" dirty="0" err="1">
                <a:solidFill>
                  <a:srgbClr val="00B050"/>
                </a:solidFill>
              </a:rPr>
              <a:t>Nll</a:t>
            </a:r>
            <a:r>
              <a:rPr lang="hu-HU" altLang="hu-HU" sz="1400" dirty="0">
                <a:solidFill>
                  <a:srgbClr val="00B050"/>
                </a:solidFill>
              </a:rPr>
              <a:t>. </a:t>
            </a:r>
            <a:r>
              <a:rPr lang="hu-HU" altLang="hu-HU" sz="1400" dirty="0" err="1">
                <a:solidFill>
                  <a:srgbClr val="00B050"/>
                </a:solidFill>
              </a:rPr>
              <a:t>retropharyngeales</a:t>
            </a:r>
            <a:endParaRPr lang="hu-HU" altLang="hu-HU" sz="1400" dirty="0">
              <a:solidFill>
                <a:srgbClr val="00B050"/>
              </a:solidFill>
            </a:endParaRPr>
          </a:p>
          <a:p>
            <a:pPr eaLnBrk="1" hangingPunct="1"/>
            <a:endParaRPr lang="hu-HU" altLang="hu-HU" dirty="0"/>
          </a:p>
        </p:txBody>
      </p:sp>
      <p:sp>
        <p:nvSpPr>
          <p:cNvPr id="9" name="Téglalap 8"/>
          <p:cNvSpPr/>
          <p:nvPr/>
        </p:nvSpPr>
        <p:spPr>
          <a:xfrm>
            <a:off x="1187625" y="1916832"/>
            <a:ext cx="1512168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20489" name="Szövegdoboz 4"/>
          <p:cNvSpPr txBox="1">
            <a:spLocks noChangeArrowheads="1"/>
          </p:cNvSpPr>
          <p:nvPr/>
        </p:nvSpPr>
        <p:spPr bwMode="auto">
          <a:xfrm>
            <a:off x="5652121" y="981075"/>
            <a:ext cx="349188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hu-HU" altLang="hu-HU" b="1" u="sng" dirty="0" err="1">
                <a:solidFill>
                  <a:srgbClr val="FF0000"/>
                </a:solidFill>
              </a:rPr>
              <a:t>Spatium</a:t>
            </a:r>
            <a:r>
              <a:rPr lang="hu-HU" altLang="hu-HU" b="1" u="sng" dirty="0">
                <a:solidFill>
                  <a:srgbClr val="FF0000"/>
                </a:solidFill>
              </a:rPr>
              <a:t> </a:t>
            </a:r>
            <a:r>
              <a:rPr lang="hu-HU" altLang="hu-HU" b="1" u="sng" dirty="0" err="1">
                <a:solidFill>
                  <a:srgbClr val="FF0000"/>
                </a:solidFill>
              </a:rPr>
              <a:t>parapharyngeum</a:t>
            </a:r>
            <a:r>
              <a:rPr lang="hu-HU" altLang="hu-HU" b="1" u="sng" dirty="0">
                <a:solidFill>
                  <a:srgbClr val="FF0000"/>
                </a:solidFill>
              </a:rPr>
              <a:t>:</a:t>
            </a:r>
          </a:p>
          <a:p>
            <a:pPr eaLnBrk="1" hangingPunct="1"/>
            <a:endParaRPr lang="hu-HU" altLang="hu-HU" sz="1400" dirty="0" smtClean="0"/>
          </a:p>
          <a:p>
            <a:pPr eaLnBrk="1" hangingPunct="1"/>
            <a:r>
              <a:rPr lang="hu-HU" altLang="hu-HU" sz="1400" dirty="0" err="1" smtClean="0"/>
              <a:t>Med</a:t>
            </a:r>
            <a:r>
              <a:rPr lang="hu-HU" altLang="hu-HU" sz="1400" dirty="0"/>
              <a:t>: </a:t>
            </a:r>
            <a:r>
              <a:rPr lang="hu-HU" altLang="hu-HU" sz="1400" dirty="0" err="1"/>
              <a:t>Pharynx</a:t>
            </a:r>
            <a:r>
              <a:rPr lang="hu-HU" altLang="hu-HU" sz="1400" dirty="0"/>
              <a:t>, </a:t>
            </a:r>
            <a:r>
              <a:rPr lang="hu-HU" altLang="hu-HU" sz="1400" dirty="0" err="1"/>
              <a:t>Septum</a:t>
            </a:r>
            <a:r>
              <a:rPr lang="hu-HU" altLang="hu-HU" sz="1400" dirty="0"/>
              <a:t> </a:t>
            </a:r>
            <a:r>
              <a:rPr lang="hu-HU" altLang="hu-HU" sz="1400" dirty="0" err="1"/>
              <a:t>sagittale</a:t>
            </a:r>
            <a:endParaRPr lang="hu-HU" altLang="hu-HU" sz="1400" dirty="0"/>
          </a:p>
          <a:p>
            <a:pPr eaLnBrk="1" hangingPunct="1"/>
            <a:r>
              <a:rPr lang="hu-HU" altLang="hu-HU" sz="1400" dirty="0"/>
              <a:t>Lat: M. </a:t>
            </a:r>
            <a:r>
              <a:rPr lang="hu-HU" altLang="hu-HU" sz="1400" dirty="0" err="1"/>
              <a:t>pterygoideus</a:t>
            </a:r>
            <a:r>
              <a:rPr lang="hu-HU" altLang="hu-HU" sz="1400" dirty="0"/>
              <a:t> </a:t>
            </a:r>
            <a:r>
              <a:rPr lang="hu-HU" altLang="hu-HU" sz="1400" dirty="0" err="1"/>
              <a:t>med</a:t>
            </a:r>
            <a:r>
              <a:rPr lang="hu-HU" altLang="hu-HU" sz="1400" dirty="0"/>
              <a:t>., </a:t>
            </a:r>
            <a:r>
              <a:rPr lang="hu-HU" altLang="hu-HU" sz="1400" dirty="0" err="1"/>
              <a:t>Stylomuskeln</a:t>
            </a:r>
            <a:r>
              <a:rPr lang="hu-HU" altLang="hu-HU" sz="1400" dirty="0"/>
              <a:t>, </a:t>
            </a:r>
            <a:r>
              <a:rPr lang="hu-HU" altLang="hu-HU" sz="1400" dirty="0" err="1"/>
              <a:t>Parotisfaszie</a:t>
            </a:r>
            <a:endParaRPr lang="hu-HU" altLang="hu-HU" sz="1400" dirty="0"/>
          </a:p>
          <a:p>
            <a:pPr eaLnBrk="1" hangingPunct="1"/>
            <a:r>
              <a:rPr lang="hu-HU" altLang="hu-HU" sz="1400" dirty="0" err="1"/>
              <a:t>Dorsolat</a:t>
            </a:r>
            <a:r>
              <a:rPr lang="hu-HU" altLang="hu-HU" sz="1400" dirty="0"/>
              <a:t>: M. </a:t>
            </a:r>
            <a:r>
              <a:rPr lang="hu-HU" altLang="hu-HU" sz="1400" dirty="0" err="1" smtClean="0"/>
              <a:t>sternocleidomastoideus</a:t>
            </a:r>
            <a:r>
              <a:rPr lang="hu-HU" altLang="hu-HU" sz="1400" dirty="0"/>
              <a:t>, </a:t>
            </a:r>
            <a:r>
              <a:rPr lang="hu-HU" altLang="hu-HU" sz="1400" dirty="0" smtClean="0"/>
              <a:t>M. </a:t>
            </a:r>
            <a:r>
              <a:rPr lang="hu-HU" altLang="hu-HU" sz="1400" dirty="0" err="1" smtClean="0"/>
              <a:t>digastricus</a:t>
            </a:r>
            <a:endParaRPr lang="hu-HU" altLang="hu-HU" sz="1400" dirty="0"/>
          </a:p>
          <a:p>
            <a:pPr eaLnBrk="1" hangingPunct="1"/>
            <a:r>
              <a:rPr lang="hu-HU" altLang="hu-HU" sz="1400" dirty="0" err="1"/>
              <a:t>Dors</a:t>
            </a:r>
            <a:r>
              <a:rPr lang="hu-HU" altLang="hu-HU" sz="1400" dirty="0"/>
              <a:t>: </a:t>
            </a:r>
            <a:r>
              <a:rPr lang="hu-HU" altLang="hu-HU" sz="1400" dirty="0" err="1"/>
              <a:t>Lam</a:t>
            </a:r>
            <a:r>
              <a:rPr lang="hu-HU" altLang="hu-HU" sz="1400" dirty="0"/>
              <a:t>. </a:t>
            </a:r>
            <a:r>
              <a:rPr lang="hu-HU" altLang="hu-HU" sz="1400" dirty="0" err="1"/>
              <a:t>prevert</a:t>
            </a:r>
            <a:r>
              <a:rPr lang="hu-HU" altLang="hu-HU" sz="1400" dirty="0"/>
              <a:t>. </a:t>
            </a:r>
            <a:r>
              <a:rPr lang="hu-HU" altLang="hu-HU" sz="1400" dirty="0" err="1"/>
              <a:t>fasc</a:t>
            </a:r>
            <a:r>
              <a:rPr lang="hu-HU" altLang="hu-HU" sz="1400" dirty="0"/>
              <a:t>. </a:t>
            </a:r>
            <a:r>
              <a:rPr lang="hu-HU" altLang="hu-HU" sz="1400" dirty="0" err="1"/>
              <a:t>cerv</a:t>
            </a:r>
            <a:r>
              <a:rPr lang="hu-HU" altLang="hu-HU" sz="1400" dirty="0"/>
              <a:t>.</a:t>
            </a:r>
          </a:p>
          <a:p>
            <a:pPr eaLnBrk="1" hangingPunct="1"/>
            <a:endParaRPr lang="hu-HU" altLang="hu-HU" sz="1400" dirty="0"/>
          </a:p>
          <a:p>
            <a:pPr eaLnBrk="1" hangingPunct="1"/>
            <a:r>
              <a:rPr lang="hu-HU" altLang="hu-HU" sz="1400" dirty="0" err="1" smtClean="0"/>
              <a:t>-Pars</a:t>
            </a:r>
            <a:r>
              <a:rPr lang="hu-HU" altLang="hu-HU" sz="1400" dirty="0" smtClean="0"/>
              <a:t> </a:t>
            </a:r>
            <a:r>
              <a:rPr lang="hu-HU" altLang="hu-HU" sz="1400" dirty="0" err="1"/>
              <a:t>prestyloidea</a:t>
            </a:r>
            <a:endParaRPr lang="hu-HU" altLang="hu-HU" sz="1400" dirty="0"/>
          </a:p>
          <a:p>
            <a:pPr eaLnBrk="1" hangingPunct="1"/>
            <a:r>
              <a:rPr lang="hu-HU" altLang="hu-HU" sz="1400" dirty="0" err="1" smtClean="0"/>
              <a:t>-Pars</a:t>
            </a:r>
            <a:r>
              <a:rPr lang="hu-HU" altLang="hu-HU" sz="1400" dirty="0" smtClean="0"/>
              <a:t> </a:t>
            </a:r>
            <a:r>
              <a:rPr lang="hu-HU" altLang="hu-HU" sz="1400" dirty="0" err="1"/>
              <a:t>retrostyloidea</a:t>
            </a:r>
            <a:r>
              <a:rPr lang="hu-HU" altLang="hu-HU" sz="1400" dirty="0"/>
              <a:t>:</a:t>
            </a:r>
          </a:p>
          <a:p>
            <a:pPr lvl="1"/>
            <a:r>
              <a:rPr lang="hu-HU" altLang="hu-HU" sz="1400" dirty="0">
                <a:solidFill>
                  <a:srgbClr val="0070C0"/>
                </a:solidFill>
              </a:rPr>
              <a:t>V. </a:t>
            </a:r>
            <a:r>
              <a:rPr lang="hu-HU" altLang="hu-HU" sz="1400" dirty="0" err="1">
                <a:solidFill>
                  <a:srgbClr val="0070C0"/>
                </a:solidFill>
              </a:rPr>
              <a:t>jugularis</a:t>
            </a:r>
            <a:r>
              <a:rPr lang="hu-HU" altLang="hu-HU" sz="1400" dirty="0">
                <a:solidFill>
                  <a:srgbClr val="0070C0"/>
                </a:solidFill>
              </a:rPr>
              <a:t> int.</a:t>
            </a:r>
          </a:p>
          <a:p>
            <a:pPr lvl="1"/>
            <a:r>
              <a:rPr lang="hu-HU" altLang="hu-HU" sz="1400" dirty="0">
                <a:solidFill>
                  <a:srgbClr val="FF0000"/>
                </a:solidFill>
              </a:rPr>
              <a:t>A. </a:t>
            </a:r>
            <a:r>
              <a:rPr lang="hu-HU" altLang="hu-HU" sz="1400" dirty="0" err="1">
                <a:solidFill>
                  <a:srgbClr val="FF0000"/>
                </a:solidFill>
              </a:rPr>
              <a:t>carotis</a:t>
            </a:r>
            <a:r>
              <a:rPr lang="hu-HU" altLang="hu-HU" sz="1400" dirty="0">
                <a:solidFill>
                  <a:srgbClr val="FF0000"/>
                </a:solidFill>
              </a:rPr>
              <a:t> int.</a:t>
            </a:r>
          </a:p>
          <a:p>
            <a:pPr lvl="1"/>
            <a:r>
              <a:rPr lang="hu-HU" altLang="hu-HU" sz="1400" dirty="0">
                <a:solidFill>
                  <a:srgbClr val="FFC000"/>
                </a:solidFill>
              </a:rPr>
              <a:t>N. </a:t>
            </a:r>
            <a:r>
              <a:rPr lang="hu-HU" altLang="hu-HU" sz="1400" dirty="0" smtClean="0">
                <a:solidFill>
                  <a:srgbClr val="FFC000"/>
                </a:solidFill>
              </a:rPr>
              <a:t>IX-X-XI-XII. </a:t>
            </a:r>
            <a:r>
              <a:rPr lang="hu-HU" altLang="hu-HU" sz="1200" dirty="0" smtClean="0">
                <a:solidFill>
                  <a:srgbClr val="FFC000"/>
                </a:solidFill>
              </a:rPr>
              <a:t>(N. </a:t>
            </a:r>
            <a:r>
              <a:rPr lang="hu-HU" altLang="hu-HU" sz="1200" dirty="0" err="1" smtClean="0">
                <a:solidFill>
                  <a:srgbClr val="FFC000"/>
                </a:solidFill>
              </a:rPr>
              <a:t>glossopharyngeus</a:t>
            </a:r>
            <a:r>
              <a:rPr lang="hu-HU" altLang="hu-HU" sz="1200" dirty="0">
                <a:solidFill>
                  <a:srgbClr val="FFC000"/>
                </a:solidFill>
              </a:rPr>
              <a:t>, vagus, </a:t>
            </a:r>
            <a:r>
              <a:rPr lang="hu-HU" altLang="hu-HU" sz="1200" dirty="0" err="1">
                <a:solidFill>
                  <a:srgbClr val="FFC000"/>
                </a:solidFill>
              </a:rPr>
              <a:t>accessorius</a:t>
            </a:r>
            <a:r>
              <a:rPr lang="hu-HU" altLang="hu-HU" sz="1200" dirty="0">
                <a:solidFill>
                  <a:srgbClr val="FFC000"/>
                </a:solidFill>
              </a:rPr>
              <a:t>, </a:t>
            </a:r>
            <a:r>
              <a:rPr lang="hu-HU" altLang="hu-HU" sz="1200" dirty="0" err="1" smtClean="0">
                <a:solidFill>
                  <a:srgbClr val="FFC000"/>
                </a:solidFill>
              </a:rPr>
              <a:t>hypoglossus</a:t>
            </a:r>
            <a:r>
              <a:rPr lang="hu-HU" altLang="hu-HU" sz="1200" dirty="0" smtClean="0">
                <a:solidFill>
                  <a:srgbClr val="FFC000"/>
                </a:solidFill>
              </a:rPr>
              <a:t>)</a:t>
            </a:r>
            <a:endParaRPr lang="hu-HU" altLang="hu-HU" sz="1200" dirty="0">
              <a:solidFill>
                <a:srgbClr val="FFC000"/>
              </a:solidFill>
            </a:endParaRPr>
          </a:p>
          <a:p>
            <a:pPr lvl="1"/>
            <a:r>
              <a:rPr lang="hu-HU" altLang="hu-HU" sz="1200" dirty="0" smtClean="0">
                <a:solidFill>
                  <a:srgbClr val="FFC000"/>
                </a:solidFill>
              </a:rPr>
              <a:t>(</a:t>
            </a:r>
            <a:r>
              <a:rPr lang="hu-HU" altLang="hu-HU" sz="1200" dirty="0" err="1" smtClean="0">
                <a:solidFill>
                  <a:srgbClr val="FFC000"/>
                </a:solidFill>
              </a:rPr>
              <a:t>Truncus</a:t>
            </a:r>
            <a:r>
              <a:rPr lang="hu-HU" altLang="hu-HU" sz="1200" dirty="0" smtClean="0">
                <a:solidFill>
                  <a:srgbClr val="FFC000"/>
                </a:solidFill>
              </a:rPr>
              <a:t> sympathicus)</a:t>
            </a:r>
            <a:endParaRPr lang="hu-HU" altLang="hu-HU" sz="1200" dirty="0">
              <a:solidFill>
                <a:srgbClr val="FFC000"/>
              </a:solidFill>
            </a:endParaRPr>
          </a:p>
          <a:p>
            <a:pPr eaLnBrk="1" hangingPunct="1"/>
            <a:endParaRPr lang="hu-HU" altLang="hu-HU" dirty="0"/>
          </a:p>
        </p:txBody>
      </p:sp>
      <p:sp>
        <p:nvSpPr>
          <p:cNvPr id="20490" name="Szövegdoboz 12"/>
          <p:cNvSpPr txBox="1">
            <a:spLocks noChangeArrowheads="1"/>
          </p:cNvSpPr>
          <p:nvPr/>
        </p:nvSpPr>
        <p:spPr bwMode="auto">
          <a:xfrm>
            <a:off x="5796136" y="4581128"/>
            <a:ext cx="255577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1400" dirty="0" err="1"/>
              <a:t>Verbindungen</a:t>
            </a:r>
            <a:r>
              <a:rPr lang="hu-HU" altLang="hu-HU" sz="1400" dirty="0" smtClean="0"/>
              <a:t>: </a:t>
            </a:r>
          </a:p>
          <a:p>
            <a:r>
              <a:rPr lang="hu-HU" altLang="hu-HU" sz="1400" i="1" dirty="0" err="1" smtClean="0"/>
              <a:t>Trig</a:t>
            </a:r>
            <a:r>
              <a:rPr lang="hu-HU" altLang="hu-HU" sz="1400" i="1" dirty="0" smtClean="0"/>
              <a:t>. </a:t>
            </a:r>
            <a:r>
              <a:rPr lang="hu-HU" altLang="hu-HU" sz="1400" i="1" dirty="0" err="1" smtClean="0"/>
              <a:t>submandibulare</a:t>
            </a:r>
            <a:endParaRPr lang="hu-HU" altLang="hu-HU" sz="1400" i="1" dirty="0" smtClean="0"/>
          </a:p>
          <a:p>
            <a:pPr eaLnBrk="1" hangingPunct="1"/>
            <a:endParaRPr lang="hu-HU" altLang="hu-HU" dirty="0"/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960"/>
            <a:ext cx="540044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 l="59473" t="3860" b="45154"/>
          <a:stretch>
            <a:fillRect/>
          </a:stretch>
        </p:blipFill>
        <p:spPr bwMode="auto">
          <a:xfrm>
            <a:off x="2843808" y="620688"/>
            <a:ext cx="1923280" cy="234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Kép 2" descr="06f33lead.jpg"/>
          <p:cNvPicPr>
            <a:picLocks noChangeAspect="1"/>
          </p:cNvPicPr>
          <p:nvPr/>
        </p:nvPicPr>
        <p:blipFill>
          <a:blip r:embed="rId2" cstate="print"/>
          <a:srcRect r="14265"/>
          <a:stretch>
            <a:fillRect/>
          </a:stretch>
        </p:blipFill>
        <p:spPr bwMode="auto">
          <a:xfrm>
            <a:off x="5900738" y="765175"/>
            <a:ext cx="3243262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1026" descr="C:\ADATOK\ANATOMIA\OKTATAS\Szigprep\01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50"/>
            <a:ext cx="587692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smtClean="0"/>
          </a:p>
        </p:txBody>
      </p:sp>
      <p:sp>
        <p:nvSpPr>
          <p:cNvPr id="23555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23556" name="Picture 4" descr="https://scontent-fra.xx.fbcdn.net/hphotos-xap1/t31.0-8/1553396_793395810740761_8571996862796885522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860032" y="5013176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Quelle der </a:t>
            </a:r>
            <a:r>
              <a:rPr lang="hu-HU" dirty="0" err="1" smtClean="0"/>
              <a:t>Abbildungen</a:t>
            </a:r>
            <a:r>
              <a:rPr lang="hu-HU" dirty="0" smtClean="0"/>
              <a:t>:</a:t>
            </a:r>
          </a:p>
          <a:p>
            <a:r>
              <a:rPr lang="hu-HU" dirty="0" err="1" smtClean="0"/>
              <a:t>Vorlesungen</a:t>
            </a:r>
            <a:r>
              <a:rPr lang="hu-HU" dirty="0" smtClean="0"/>
              <a:t> von</a:t>
            </a:r>
          </a:p>
          <a:p>
            <a:r>
              <a:rPr lang="hu-HU" dirty="0" err="1" smtClean="0"/>
              <a:t>-Dr</a:t>
            </a:r>
            <a:r>
              <a:rPr lang="hu-HU" dirty="0" smtClean="0"/>
              <a:t>. Fehér </a:t>
            </a:r>
          </a:p>
          <a:p>
            <a:r>
              <a:rPr lang="hu-HU" dirty="0" err="1" smtClean="0"/>
              <a:t>-Dr</a:t>
            </a:r>
            <a:r>
              <a:rPr lang="hu-HU" dirty="0" smtClean="0"/>
              <a:t>. </a:t>
            </a:r>
            <a:r>
              <a:rPr lang="hu-HU" smtClean="0"/>
              <a:t>Hajdu  </a:t>
            </a:r>
            <a:endParaRPr lang="hu-HU" dirty="0" smtClean="0"/>
          </a:p>
          <a:p>
            <a:r>
              <a:rPr lang="hu-HU" dirty="0" err="1" smtClean="0"/>
              <a:t>-Dr</a:t>
            </a:r>
            <a:r>
              <a:rPr lang="hu-HU" dirty="0" smtClean="0"/>
              <a:t>. Kántor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27398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1"/>
          <p:cNvSpPr>
            <a:spLocks noGrp="1"/>
          </p:cNvSpPr>
          <p:nvPr>
            <p:ph type="title" idx="4294967295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hu-HU" sz="3200" b="1" dirty="0"/>
              <a:t>Isthmus </a:t>
            </a:r>
            <a:r>
              <a:rPr lang="hu-HU" sz="3200" b="1" dirty="0" err="1"/>
              <a:t>faucium</a:t>
            </a:r>
            <a:r>
              <a:rPr lang="hu-HU" sz="3200" b="1" dirty="0"/>
              <a:t> (</a:t>
            </a:r>
            <a:r>
              <a:rPr lang="hu-HU" sz="3200" b="1" dirty="0" err="1"/>
              <a:t>Schlundenge</a:t>
            </a:r>
            <a:r>
              <a:rPr lang="hu-HU" sz="3200" b="1" dirty="0"/>
              <a:t>)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5364163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Szövegdoboz 4"/>
          <p:cNvSpPr txBox="1">
            <a:spLocks noChangeArrowheads="1"/>
          </p:cNvSpPr>
          <p:nvPr/>
        </p:nvSpPr>
        <p:spPr bwMode="auto">
          <a:xfrm>
            <a:off x="1835696" y="692696"/>
            <a:ext cx="5761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>
                <a:cs typeface="Arial" charset="0"/>
              </a:rPr>
              <a:t>Übergang</a:t>
            </a:r>
            <a:r>
              <a:rPr lang="hu-HU" dirty="0">
                <a:cs typeface="Arial" charset="0"/>
              </a:rPr>
              <a:t> </a:t>
            </a:r>
            <a:r>
              <a:rPr lang="hu-HU" dirty="0" err="1">
                <a:cs typeface="Arial" charset="0"/>
              </a:rPr>
              <a:t>zwischen</a:t>
            </a:r>
            <a:r>
              <a:rPr lang="hu-HU" dirty="0">
                <a:cs typeface="Arial" charset="0"/>
              </a:rPr>
              <a:t> </a:t>
            </a:r>
            <a:r>
              <a:rPr lang="hu-HU" dirty="0" err="1">
                <a:cs typeface="Arial" charset="0"/>
              </a:rPr>
              <a:t>Mundhöhle</a:t>
            </a:r>
            <a:r>
              <a:rPr lang="hu-HU" dirty="0">
                <a:cs typeface="Arial" charset="0"/>
              </a:rPr>
              <a:t> und </a:t>
            </a:r>
            <a:r>
              <a:rPr lang="hu-HU" dirty="0" err="1">
                <a:cs typeface="Arial" charset="0"/>
              </a:rPr>
              <a:t>Rachen</a:t>
            </a:r>
            <a:r>
              <a:rPr lang="hu-HU" dirty="0">
                <a:cs typeface="Arial" charset="0"/>
              </a:rPr>
              <a:t> </a:t>
            </a:r>
          </a:p>
        </p:txBody>
      </p:sp>
      <p:sp>
        <p:nvSpPr>
          <p:cNvPr id="4101" name="Szövegdoboz 5"/>
          <p:cNvSpPr txBox="1">
            <a:spLocks noChangeArrowheads="1"/>
          </p:cNvSpPr>
          <p:nvPr/>
        </p:nvSpPr>
        <p:spPr bwMode="auto">
          <a:xfrm>
            <a:off x="5364162" y="1196752"/>
            <a:ext cx="37798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u="sng" dirty="0" err="1" smtClean="0">
                <a:cs typeface="Arial" charset="0"/>
              </a:rPr>
              <a:t>Begrenzungen</a:t>
            </a:r>
            <a:r>
              <a:rPr lang="hu-HU" u="sng" dirty="0" smtClean="0">
                <a:cs typeface="Arial" charset="0"/>
              </a:rPr>
              <a:t>:</a:t>
            </a:r>
            <a:endParaRPr lang="hu-HU" u="sng" dirty="0"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hu-HU" sz="1200" dirty="0">
                <a:cs typeface="Arial" charset="0"/>
              </a:rPr>
              <a:t>Pars </a:t>
            </a:r>
            <a:r>
              <a:rPr lang="hu-HU" sz="1200" dirty="0" err="1">
                <a:cs typeface="Arial" charset="0"/>
              </a:rPr>
              <a:t>follicularis</a:t>
            </a:r>
            <a:r>
              <a:rPr lang="hu-HU" sz="1200" dirty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linguae</a:t>
            </a:r>
            <a:endParaRPr lang="hu-HU" sz="1200" dirty="0"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hu-HU" sz="1200" dirty="0" err="1">
                <a:cs typeface="Arial" charset="0"/>
              </a:rPr>
              <a:t>Gaumenbögen</a:t>
            </a:r>
            <a:r>
              <a:rPr lang="hu-HU" sz="1200" dirty="0">
                <a:cs typeface="Arial" charset="0"/>
              </a:rPr>
              <a:t>: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hu-HU" sz="1200" dirty="0" err="1">
                <a:cs typeface="Arial" charset="0"/>
              </a:rPr>
              <a:t>Arcus</a:t>
            </a:r>
            <a:r>
              <a:rPr lang="hu-HU" sz="1200" dirty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palatoglossus</a:t>
            </a:r>
            <a:endParaRPr lang="hu-HU" sz="1200" dirty="0">
              <a:cs typeface="Arial" charset="0"/>
            </a:endParaRP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hu-HU" sz="1200" dirty="0" err="1">
                <a:cs typeface="Arial" charset="0"/>
              </a:rPr>
              <a:t>Arcus</a:t>
            </a:r>
            <a:r>
              <a:rPr lang="hu-HU" sz="1200" dirty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palatopharyngeus</a:t>
            </a:r>
            <a:endParaRPr lang="hu-HU" sz="1200" dirty="0"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hu-HU" sz="1200" dirty="0" err="1">
                <a:cs typeface="Arial" charset="0"/>
              </a:rPr>
              <a:t>Gaumensegel</a:t>
            </a:r>
            <a:r>
              <a:rPr lang="hu-HU" sz="1200" dirty="0">
                <a:cs typeface="Arial" charset="0"/>
              </a:rPr>
              <a:t>: </a:t>
            </a:r>
            <a:r>
              <a:rPr lang="hu-HU" sz="1200" dirty="0" err="1">
                <a:cs typeface="Arial" charset="0"/>
              </a:rPr>
              <a:t>Velum</a:t>
            </a:r>
            <a:r>
              <a:rPr lang="hu-HU" sz="1200" dirty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palatinum</a:t>
            </a:r>
            <a:r>
              <a:rPr lang="hu-HU" sz="1200" dirty="0">
                <a:cs typeface="Arial" charset="0"/>
              </a:rPr>
              <a:t> mit Uvula</a:t>
            </a:r>
          </a:p>
          <a:p>
            <a:endParaRPr lang="hu-HU" dirty="0">
              <a:cs typeface="Arial" charset="0"/>
            </a:endParaRPr>
          </a:p>
          <a:p>
            <a:endParaRPr lang="hu-HU" dirty="0">
              <a:cs typeface="Arial" charset="0"/>
            </a:endParaRPr>
          </a:p>
          <a:p>
            <a:endParaRPr lang="hu-HU" dirty="0">
              <a:cs typeface="Arial" charset="0"/>
            </a:endParaRPr>
          </a:p>
          <a:p>
            <a:endParaRPr lang="hu-HU" dirty="0">
              <a:cs typeface="Arial" charset="0"/>
            </a:endParaRPr>
          </a:p>
        </p:txBody>
      </p:sp>
      <p:sp>
        <p:nvSpPr>
          <p:cNvPr id="4102" name="Szövegdoboz 6"/>
          <p:cNvSpPr txBox="1">
            <a:spLocks noChangeArrowheads="1"/>
          </p:cNvSpPr>
          <p:nvPr/>
        </p:nvSpPr>
        <p:spPr bwMode="auto">
          <a:xfrm>
            <a:off x="7524328" y="2060848"/>
            <a:ext cx="2968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dirty="0">
                <a:cs typeface="Arial" charset="0"/>
              </a:rPr>
              <a:t>}</a:t>
            </a:r>
          </a:p>
        </p:txBody>
      </p:sp>
      <p:sp>
        <p:nvSpPr>
          <p:cNvPr id="4103" name="Szövegdoboz 7"/>
          <p:cNvSpPr txBox="1">
            <a:spLocks noChangeArrowheads="1"/>
          </p:cNvSpPr>
          <p:nvPr/>
        </p:nvSpPr>
        <p:spPr bwMode="auto">
          <a:xfrm>
            <a:off x="7812360" y="2060848"/>
            <a:ext cx="8898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dirty="0">
                <a:cs typeface="Arial" charset="0"/>
              </a:rPr>
              <a:t>Fossa </a:t>
            </a:r>
          </a:p>
          <a:p>
            <a:r>
              <a:rPr lang="hu-HU" sz="1400" dirty="0" err="1">
                <a:cs typeface="Arial" charset="0"/>
              </a:rPr>
              <a:t>tonsillaris</a:t>
            </a:r>
            <a:endParaRPr lang="hu-HU" sz="1400" dirty="0">
              <a:cs typeface="Arial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211638" y="2852738"/>
            <a:ext cx="865187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3995738" y="2205038"/>
            <a:ext cx="11525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4211638" y="3500438"/>
            <a:ext cx="9366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107950" y="4149725"/>
            <a:ext cx="8636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179388" y="2924175"/>
            <a:ext cx="863600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410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4473575"/>
            <a:ext cx="201612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zövegdoboz 14"/>
          <p:cNvSpPr txBox="1"/>
          <p:nvPr/>
        </p:nvSpPr>
        <p:spPr>
          <a:xfrm>
            <a:off x="6227763" y="4653136"/>
            <a:ext cx="291623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1600" dirty="0" err="1">
                <a:cs typeface="Arial" charset="0"/>
              </a:rPr>
              <a:t>Klinik</a:t>
            </a:r>
            <a:r>
              <a:rPr lang="hu-HU" sz="1600" dirty="0">
                <a:cs typeface="Arial" charset="0"/>
              </a:rPr>
              <a:t>: </a:t>
            </a:r>
            <a:r>
              <a:rPr lang="hu-HU" sz="1600" i="1" dirty="0" err="1">
                <a:cs typeface="Arial" charset="0"/>
              </a:rPr>
              <a:t>Tonsillitis</a:t>
            </a:r>
            <a:r>
              <a:rPr lang="hu-HU" sz="1600" i="1" dirty="0">
                <a:cs typeface="Arial" charset="0"/>
              </a:rPr>
              <a:t> </a:t>
            </a:r>
            <a:r>
              <a:rPr lang="hu-HU" sz="1600" i="1" dirty="0" err="1" smtClean="0">
                <a:cs typeface="Arial" charset="0"/>
              </a:rPr>
              <a:t>follicularis</a:t>
            </a:r>
            <a:endParaRPr lang="hu-HU" sz="1600" i="1" dirty="0" smtClean="0">
              <a:cs typeface="Arial" charset="0"/>
            </a:endParaRPr>
          </a:p>
          <a:p>
            <a:pPr>
              <a:defRPr/>
            </a:pPr>
            <a:endParaRPr lang="hu-HU" sz="1600" dirty="0">
              <a:cs typeface="Arial" charset="0"/>
            </a:endParaRPr>
          </a:p>
          <a:p>
            <a:pPr>
              <a:defRPr/>
            </a:pPr>
            <a:r>
              <a:rPr lang="hu-HU" sz="1600" dirty="0" err="1">
                <a:cs typeface="Arial" charset="0"/>
              </a:rPr>
              <a:t>Blutversorgung</a:t>
            </a:r>
            <a:r>
              <a:rPr lang="hu-HU" sz="1600" dirty="0">
                <a:cs typeface="Arial" charset="0"/>
              </a:rPr>
              <a:t> der </a:t>
            </a:r>
            <a:r>
              <a:rPr lang="hu-HU" sz="1600" dirty="0" err="1">
                <a:cs typeface="Arial" charset="0"/>
              </a:rPr>
              <a:t>Tonsilla</a:t>
            </a:r>
            <a:r>
              <a:rPr lang="hu-HU" sz="1600" dirty="0">
                <a:cs typeface="Arial" charset="0"/>
              </a:rPr>
              <a:t>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hu-HU" sz="1200" dirty="0">
                <a:solidFill>
                  <a:srgbClr val="FF0000"/>
                </a:solidFill>
                <a:cs typeface="Arial" charset="0"/>
              </a:rPr>
              <a:t>A. </a:t>
            </a:r>
            <a:r>
              <a:rPr lang="hu-HU" sz="1200" dirty="0" err="1">
                <a:solidFill>
                  <a:srgbClr val="FF0000"/>
                </a:solidFill>
                <a:cs typeface="Arial" charset="0"/>
              </a:rPr>
              <a:t>palatina</a:t>
            </a:r>
            <a:r>
              <a:rPr lang="hu-HU" sz="12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hu-HU" sz="1200" dirty="0" err="1">
                <a:solidFill>
                  <a:srgbClr val="FF0000"/>
                </a:solidFill>
                <a:cs typeface="Arial" charset="0"/>
              </a:rPr>
              <a:t>ascendens</a:t>
            </a:r>
            <a:endParaRPr lang="hu-HU" sz="1200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hu-HU" sz="1200" dirty="0" smtClean="0">
                <a:solidFill>
                  <a:srgbClr val="FF0000"/>
                </a:solidFill>
                <a:cs typeface="Arial" charset="0"/>
              </a:rPr>
              <a:t>A. </a:t>
            </a:r>
            <a:r>
              <a:rPr lang="hu-HU" sz="1200" dirty="0" err="1" smtClean="0">
                <a:solidFill>
                  <a:srgbClr val="FF0000"/>
                </a:solidFill>
                <a:cs typeface="Arial" charset="0"/>
              </a:rPr>
              <a:t>pharyngea</a:t>
            </a:r>
            <a:r>
              <a:rPr lang="hu-HU" sz="12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hu-HU" sz="1200" dirty="0" err="1">
                <a:solidFill>
                  <a:srgbClr val="FF0000"/>
                </a:solidFill>
                <a:cs typeface="Arial" charset="0"/>
              </a:rPr>
              <a:t>ascendens</a:t>
            </a:r>
            <a:endParaRPr lang="hu-HU" sz="1200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hu-HU" sz="1200" dirty="0" err="1">
                <a:solidFill>
                  <a:srgbClr val="FF0000"/>
                </a:solidFill>
                <a:cs typeface="Arial" charset="0"/>
              </a:rPr>
              <a:t>Rr</a:t>
            </a:r>
            <a:r>
              <a:rPr lang="hu-HU" sz="1200" dirty="0">
                <a:solidFill>
                  <a:srgbClr val="FF0000"/>
                </a:solidFill>
                <a:cs typeface="Arial" charset="0"/>
              </a:rPr>
              <a:t>. </a:t>
            </a:r>
            <a:r>
              <a:rPr lang="hu-HU" sz="1200" dirty="0" err="1">
                <a:solidFill>
                  <a:srgbClr val="FF0000"/>
                </a:solidFill>
                <a:cs typeface="Arial" charset="0"/>
              </a:rPr>
              <a:t>tonsillares</a:t>
            </a:r>
            <a:r>
              <a:rPr lang="hu-HU" sz="1200" dirty="0">
                <a:solidFill>
                  <a:srgbClr val="FF0000"/>
                </a:solidFill>
                <a:cs typeface="Arial" charset="0"/>
              </a:rPr>
              <a:t> der A. </a:t>
            </a:r>
            <a:r>
              <a:rPr lang="hu-HU" sz="1200" dirty="0" err="1">
                <a:solidFill>
                  <a:srgbClr val="FF0000"/>
                </a:solidFill>
                <a:cs typeface="Arial" charset="0"/>
              </a:rPr>
              <a:t>lingualis</a:t>
            </a:r>
            <a:endParaRPr lang="hu-HU" sz="1200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hu-HU" sz="1200" dirty="0" smtClean="0">
                <a:solidFill>
                  <a:srgbClr val="FF0000"/>
                </a:solidFill>
                <a:cs typeface="Arial" charset="0"/>
              </a:rPr>
              <a:t>A. </a:t>
            </a:r>
            <a:r>
              <a:rPr lang="hu-HU" sz="1200" dirty="0" err="1" smtClean="0">
                <a:solidFill>
                  <a:srgbClr val="FF0000"/>
                </a:solidFill>
                <a:cs typeface="Arial" charset="0"/>
              </a:rPr>
              <a:t>palatina</a:t>
            </a:r>
            <a:r>
              <a:rPr lang="hu-HU" sz="12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hu-HU" sz="1200" dirty="0">
                <a:solidFill>
                  <a:srgbClr val="FF0000"/>
                </a:solidFill>
                <a:cs typeface="Arial" charset="0"/>
              </a:rPr>
              <a:t>descendens</a:t>
            </a:r>
          </a:p>
          <a:p>
            <a:pPr marL="342900" indent="-342900">
              <a:defRPr/>
            </a:pPr>
            <a:endParaRPr lang="hu-HU" sz="1600" dirty="0" smtClean="0">
              <a:solidFill>
                <a:srgbClr val="00B050"/>
              </a:solidFill>
              <a:cs typeface="Arial" charset="0"/>
            </a:endParaRPr>
          </a:p>
          <a:p>
            <a:pPr marL="342900" indent="-342900">
              <a:defRPr/>
            </a:pPr>
            <a:r>
              <a:rPr lang="hu-HU" sz="1400" dirty="0" smtClean="0">
                <a:solidFill>
                  <a:srgbClr val="00B050"/>
                </a:solidFill>
                <a:cs typeface="Arial" charset="0"/>
              </a:rPr>
              <a:t>Nodi </a:t>
            </a:r>
            <a:r>
              <a:rPr lang="hu-HU" sz="1400" dirty="0" err="1" smtClean="0">
                <a:solidFill>
                  <a:srgbClr val="00B050"/>
                </a:solidFill>
                <a:cs typeface="Arial" charset="0"/>
              </a:rPr>
              <a:t>lymphh</a:t>
            </a:r>
            <a:r>
              <a:rPr lang="hu-HU" sz="1400" dirty="0" smtClean="0">
                <a:solidFill>
                  <a:srgbClr val="00B050"/>
                </a:solidFill>
                <a:cs typeface="Arial" charset="0"/>
              </a:rPr>
              <a:t>. </a:t>
            </a:r>
            <a:r>
              <a:rPr lang="hu-HU" sz="1400" dirty="0" err="1">
                <a:solidFill>
                  <a:srgbClr val="00B050"/>
                </a:solidFill>
                <a:cs typeface="Arial" charset="0"/>
              </a:rPr>
              <a:t>submandibulares</a:t>
            </a:r>
            <a:endParaRPr lang="hu-HU" sz="1400" dirty="0">
              <a:solidFill>
                <a:srgbClr val="00B050"/>
              </a:solidFill>
              <a:cs typeface="Arial" charset="0"/>
            </a:endParaRPr>
          </a:p>
          <a:p>
            <a:pPr>
              <a:defRPr/>
            </a:pPr>
            <a:endParaRPr lang="hu-HU" dirty="0">
              <a:cs typeface="Arial" charset="0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4" cstate="print"/>
          <a:srcRect r="1615" b="47676"/>
          <a:stretch/>
        </p:blipFill>
        <p:spPr>
          <a:xfrm>
            <a:off x="6372200" y="3068960"/>
            <a:ext cx="2030652" cy="1511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4"/>
          <p:cNvSpPr>
            <a:spLocks noGrp="1"/>
          </p:cNvSpPr>
          <p:nvPr>
            <p:ph type="title" idx="4294967295"/>
          </p:nvPr>
        </p:nvSpPr>
        <p:spPr>
          <a:xfrm>
            <a:off x="457200" y="-242888"/>
            <a:ext cx="8229600" cy="1143001"/>
          </a:xfrm>
        </p:spPr>
        <p:txBody>
          <a:bodyPr/>
          <a:lstStyle/>
          <a:p>
            <a:r>
              <a:rPr lang="hu-HU" b="1"/>
              <a:t>Palatum molle (Gaumensegel)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98838"/>
            <a:ext cx="3708400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713"/>
            <a:ext cx="5364163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églalap 8"/>
          <p:cNvSpPr/>
          <p:nvPr/>
        </p:nvSpPr>
        <p:spPr>
          <a:xfrm>
            <a:off x="4356100" y="3068638"/>
            <a:ext cx="792163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126" name="Szövegdoboz 9"/>
          <p:cNvSpPr txBox="1">
            <a:spLocks noChangeArrowheads="1"/>
          </p:cNvSpPr>
          <p:nvPr/>
        </p:nvSpPr>
        <p:spPr bwMode="auto">
          <a:xfrm>
            <a:off x="5364088" y="692696"/>
            <a:ext cx="3600772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hu-HU" sz="1200" dirty="0" err="1">
                <a:cs typeface="Arial" charset="0"/>
              </a:rPr>
              <a:t>Gerüst</a:t>
            </a:r>
            <a:r>
              <a:rPr lang="hu-HU" sz="1200" dirty="0">
                <a:cs typeface="Arial" charset="0"/>
              </a:rPr>
              <a:t>: Aponeurosis </a:t>
            </a:r>
            <a:r>
              <a:rPr lang="hu-HU" sz="1200" dirty="0" err="1">
                <a:cs typeface="Arial" charset="0"/>
              </a:rPr>
              <a:t>palatina</a:t>
            </a:r>
            <a:endParaRPr lang="hu-HU" sz="1200" dirty="0">
              <a:cs typeface="Arial" charset="0"/>
            </a:endParaRPr>
          </a:p>
          <a:p>
            <a:pPr>
              <a:lnSpc>
                <a:spcPts val="2700"/>
              </a:lnSpc>
            </a:pPr>
            <a:r>
              <a:rPr lang="hu-HU" sz="1200" dirty="0" err="1">
                <a:cs typeface="Arial" charset="0"/>
              </a:rPr>
              <a:t>Schleimhaut</a:t>
            </a:r>
            <a:r>
              <a:rPr lang="hu-HU" sz="1200" dirty="0">
                <a:cs typeface="Arial" charset="0"/>
              </a:rPr>
              <a:t>:</a:t>
            </a:r>
          </a:p>
          <a:p>
            <a:pPr>
              <a:lnSpc>
                <a:spcPts val="2700"/>
              </a:lnSpc>
            </a:pPr>
            <a:r>
              <a:rPr lang="hu-HU" sz="1200" dirty="0" err="1" smtClean="0">
                <a:cs typeface="Arial" charset="0"/>
              </a:rPr>
              <a:t>-orale</a:t>
            </a:r>
            <a:r>
              <a:rPr lang="hu-HU" sz="1200" dirty="0" smtClean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Seite</a:t>
            </a:r>
            <a:r>
              <a:rPr lang="hu-HU" sz="1200" dirty="0">
                <a:cs typeface="Arial" charset="0"/>
              </a:rPr>
              <a:t>: </a:t>
            </a:r>
            <a:r>
              <a:rPr lang="hu-HU" sz="1200" dirty="0" err="1">
                <a:cs typeface="Arial" charset="0"/>
              </a:rPr>
              <a:t>merhsch</a:t>
            </a:r>
            <a:r>
              <a:rPr lang="hu-HU" sz="1200" dirty="0">
                <a:cs typeface="Arial" charset="0"/>
              </a:rPr>
              <a:t>. </a:t>
            </a:r>
            <a:r>
              <a:rPr lang="hu-HU" sz="1200" dirty="0" err="1">
                <a:cs typeface="Arial" charset="0"/>
              </a:rPr>
              <a:t>unverh</a:t>
            </a:r>
            <a:r>
              <a:rPr lang="hu-HU" sz="1200" dirty="0">
                <a:cs typeface="Arial" charset="0"/>
              </a:rPr>
              <a:t>. </a:t>
            </a:r>
            <a:r>
              <a:rPr lang="hu-HU" sz="1200" dirty="0" err="1">
                <a:cs typeface="Arial" charset="0"/>
              </a:rPr>
              <a:t>Plattenepithel</a:t>
            </a:r>
            <a:endParaRPr lang="hu-HU" sz="1200" dirty="0">
              <a:cs typeface="Arial" charset="0"/>
            </a:endParaRPr>
          </a:p>
          <a:p>
            <a:pPr>
              <a:lnSpc>
                <a:spcPts val="2700"/>
              </a:lnSpc>
            </a:pPr>
            <a:r>
              <a:rPr lang="hu-HU" sz="1200" dirty="0" err="1" smtClean="0">
                <a:cs typeface="Arial" charset="0"/>
              </a:rPr>
              <a:t>-nasale</a:t>
            </a:r>
            <a:r>
              <a:rPr lang="hu-HU" sz="1200" dirty="0" smtClean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Seite</a:t>
            </a:r>
            <a:r>
              <a:rPr lang="hu-HU" sz="1200" dirty="0">
                <a:cs typeface="Arial" charset="0"/>
              </a:rPr>
              <a:t>: </a:t>
            </a:r>
            <a:r>
              <a:rPr lang="hu-HU" sz="1200" dirty="0" err="1">
                <a:cs typeface="Arial" charset="0"/>
              </a:rPr>
              <a:t>mehrreihiges</a:t>
            </a:r>
            <a:r>
              <a:rPr lang="hu-HU" sz="1200" dirty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Flimmerepithel</a:t>
            </a:r>
            <a:endParaRPr lang="hu-HU" sz="1200" dirty="0">
              <a:cs typeface="Arial" charset="0"/>
            </a:endParaRPr>
          </a:p>
          <a:p>
            <a:pPr>
              <a:lnSpc>
                <a:spcPts val="2700"/>
              </a:lnSpc>
            </a:pPr>
            <a:endParaRPr lang="hu-HU" sz="1200" dirty="0" smtClean="0">
              <a:cs typeface="Arial" charset="0"/>
            </a:endParaRPr>
          </a:p>
          <a:p>
            <a:pPr>
              <a:lnSpc>
                <a:spcPts val="2700"/>
              </a:lnSpc>
            </a:pPr>
            <a:r>
              <a:rPr lang="hu-HU" sz="1200" dirty="0" err="1" smtClean="0">
                <a:cs typeface="Arial" charset="0"/>
              </a:rPr>
              <a:t>Gll</a:t>
            </a:r>
            <a:r>
              <a:rPr lang="hu-HU" sz="1200" dirty="0">
                <a:cs typeface="Arial" charset="0"/>
              </a:rPr>
              <a:t>. </a:t>
            </a:r>
            <a:r>
              <a:rPr lang="hu-HU" sz="1200" dirty="0" err="1" smtClean="0">
                <a:cs typeface="Arial" charset="0"/>
              </a:rPr>
              <a:t>palatinae</a:t>
            </a:r>
            <a:endParaRPr lang="hu-HU" sz="1200" dirty="0">
              <a:cs typeface="Arial" charset="0"/>
            </a:endParaRPr>
          </a:p>
        </p:txBody>
      </p:sp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3557588"/>
            <a:ext cx="5038725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églalap 11"/>
          <p:cNvSpPr/>
          <p:nvPr/>
        </p:nvSpPr>
        <p:spPr>
          <a:xfrm>
            <a:off x="7524750" y="3933825"/>
            <a:ext cx="1439863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7596336" y="4581128"/>
            <a:ext cx="865188" cy="250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130" name="Szövegdoboz 13"/>
          <p:cNvSpPr txBox="1">
            <a:spLocks noChangeArrowheads="1"/>
          </p:cNvSpPr>
          <p:nvPr/>
        </p:nvSpPr>
        <p:spPr bwMode="auto">
          <a:xfrm>
            <a:off x="3563938" y="4076700"/>
            <a:ext cx="444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>
                <a:cs typeface="Arial" charset="0"/>
              </a:rPr>
              <a:t>V./3</a:t>
            </a:r>
          </a:p>
        </p:txBody>
      </p:sp>
      <p:sp>
        <p:nvSpPr>
          <p:cNvPr id="5131" name="Szövegdoboz 14"/>
          <p:cNvSpPr txBox="1">
            <a:spLocks noChangeArrowheads="1"/>
          </p:cNvSpPr>
          <p:nvPr/>
        </p:nvSpPr>
        <p:spPr bwMode="auto">
          <a:xfrm>
            <a:off x="3635375" y="4232275"/>
            <a:ext cx="3603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>
                <a:cs typeface="Arial" charset="0"/>
              </a:rPr>
              <a:t>X.</a:t>
            </a:r>
          </a:p>
        </p:txBody>
      </p:sp>
      <p:sp>
        <p:nvSpPr>
          <p:cNvPr id="5132" name="Szövegdoboz 15"/>
          <p:cNvSpPr txBox="1">
            <a:spLocks noChangeArrowheads="1"/>
          </p:cNvSpPr>
          <p:nvPr/>
        </p:nvSpPr>
        <p:spPr bwMode="auto">
          <a:xfrm>
            <a:off x="2195513" y="5373688"/>
            <a:ext cx="1512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 dirty="0">
                <a:cs typeface="Arial" charset="0"/>
              </a:rPr>
              <a:t>M. </a:t>
            </a:r>
            <a:r>
              <a:rPr lang="hu-HU" sz="1200" dirty="0" err="1" smtClean="0">
                <a:cs typeface="Arial" charset="0"/>
              </a:rPr>
              <a:t>uvulae</a:t>
            </a:r>
            <a:r>
              <a:rPr lang="hu-HU" sz="1200" dirty="0" smtClean="0">
                <a:cs typeface="Arial" charset="0"/>
              </a:rPr>
              <a:t>  </a:t>
            </a:r>
            <a:r>
              <a:rPr lang="hu-HU" sz="1200" dirty="0">
                <a:cs typeface="Arial" charset="0"/>
              </a:rPr>
              <a:t>X.</a:t>
            </a:r>
          </a:p>
        </p:txBody>
      </p:sp>
      <p:cxnSp>
        <p:nvCxnSpPr>
          <p:cNvPr id="18" name="Egyenes összekötő nyíllal 17"/>
          <p:cNvCxnSpPr>
            <a:stCxn id="5132" idx="1"/>
          </p:cNvCxnSpPr>
          <p:nvPr/>
        </p:nvCxnSpPr>
        <p:spPr>
          <a:xfrm flipH="1" flipV="1">
            <a:off x="1258888" y="5084763"/>
            <a:ext cx="936625" cy="4270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4" name="Szövegdoboz 20"/>
          <p:cNvSpPr txBox="1">
            <a:spLocks noChangeArrowheads="1"/>
          </p:cNvSpPr>
          <p:nvPr/>
        </p:nvSpPr>
        <p:spPr bwMode="auto">
          <a:xfrm>
            <a:off x="3600450" y="5024438"/>
            <a:ext cx="330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dirty="0">
                <a:cs typeface="Arial" charset="0"/>
              </a:rPr>
              <a:t>X.</a:t>
            </a:r>
          </a:p>
        </p:txBody>
      </p:sp>
      <p:sp>
        <p:nvSpPr>
          <p:cNvPr id="5135" name="Szövegdoboz 21"/>
          <p:cNvSpPr txBox="1">
            <a:spLocks noChangeArrowheads="1"/>
          </p:cNvSpPr>
          <p:nvPr/>
        </p:nvSpPr>
        <p:spPr bwMode="auto">
          <a:xfrm>
            <a:off x="3276600" y="4797425"/>
            <a:ext cx="6048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>
                <a:cs typeface="Arial" charset="0"/>
              </a:rPr>
              <a:t>IX., X.</a:t>
            </a:r>
          </a:p>
        </p:txBody>
      </p:sp>
      <p:sp>
        <p:nvSpPr>
          <p:cNvPr id="24" name="Téglalap 23"/>
          <p:cNvSpPr/>
          <p:nvPr/>
        </p:nvSpPr>
        <p:spPr>
          <a:xfrm>
            <a:off x="3924300" y="5661025"/>
            <a:ext cx="576263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3924300" y="4797425"/>
            <a:ext cx="792163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Dokumentumok\anatomia\eloadasaim\garat\12palat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71450"/>
            <a:ext cx="8001000" cy="651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549275"/>
            <a:ext cx="32432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Cím 1"/>
          <p:cNvSpPr>
            <a:spLocks noGrp="1"/>
          </p:cNvSpPr>
          <p:nvPr>
            <p:ph type="title" idx="4294967295"/>
          </p:nvPr>
        </p:nvSpPr>
        <p:spPr>
          <a:xfrm>
            <a:off x="971600" y="116632"/>
            <a:ext cx="7715200" cy="854918"/>
          </a:xfrm>
        </p:spPr>
        <p:txBody>
          <a:bodyPr>
            <a:normAutofit/>
          </a:bodyPr>
          <a:lstStyle/>
          <a:p>
            <a:r>
              <a:rPr lang="hu-HU" sz="3600" b="1" dirty="0" err="1"/>
              <a:t>Muskeln</a:t>
            </a:r>
            <a:r>
              <a:rPr lang="hu-HU" sz="3600" b="1" dirty="0"/>
              <a:t> des </a:t>
            </a:r>
            <a:r>
              <a:rPr lang="hu-HU" sz="3600" b="1" dirty="0" err="1"/>
              <a:t>Gaumensegels</a:t>
            </a:r>
            <a:endParaRPr lang="hu-HU" sz="3600" b="1" dirty="0"/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/>
        </p:nvGraphicFramePr>
        <p:xfrm>
          <a:off x="3131840" y="1988840"/>
          <a:ext cx="5436096" cy="4175760"/>
        </p:xfrm>
        <a:graphic>
          <a:graphicData uri="http://schemas.openxmlformats.org/drawingml/2006/table">
            <a:tbl>
              <a:tblPr/>
              <a:tblGrid>
                <a:gridCol w="1087453"/>
                <a:gridCol w="1144795"/>
                <a:gridCol w="896811"/>
                <a:gridCol w="1379779"/>
                <a:gridCol w="927258"/>
              </a:tblGrid>
              <a:tr h="384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Ursprung</a:t>
                      </a:r>
                      <a:endParaRPr kumimoji="0" lang="hu-H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Ansatz</a:t>
                      </a:r>
                      <a:endParaRPr kumimoji="0" lang="hu-H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Funktion</a:t>
                      </a:r>
                      <a:endParaRPr kumimoji="0" lang="hu-H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Innervation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M. levator  </a:t>
                      </a:r>
                      <a:r>
                        <a:rPr kumimoji="0" lang="hu-H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veli</a:t>
                      </a:r>
                      <a:r>
                        <a:rPr kumimoji="0" lang="hu-H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palatini</a:t>
                      </a:r>
                      <a:endParaRPr kumimoji="0" lang="hu-H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Unterseite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des Pars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petrosa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Cartilago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Tubae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auditivae</a:t>
                      </a:r>
                      <a:endParaRPr kumimoji="0" lang="hu-H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Aponeurosis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palatina</a:t>
                      </a:r>
                      <a:endParaRPr kumimoji="0" lang="hu-H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Spannt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und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hebt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das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Velum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öffnet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die Tuba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schließt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den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Nasopharynx</a:t>
                      </a:r>
                      <a:endParaRPr kumimoji="0" lang="hu-H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R.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pharyngeus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nervi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vagi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X.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hu-H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M. </a:t>
                      </a:r>
                      <a:r>
                        <a:rPr kumimoji="0" lang="hu-H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tensor</a:t>
                      </a:r>
                      <a:r>
                        <a:rPr kumimoji="0" lang="hu-H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veli</a:t>
                      </a:r>
                      <a:r>
                        <a:rPr kumimoji="0" lang="hu-H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palatini</a:t>
                      </a:r>
                      <a:endParaRPr kumimoji="0" lang="hu-H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Lamina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med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Proc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pterygoidei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Fossa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scaphoidea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Ala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major,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Lam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membranacea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tubae</a:t>
                      </a:r>
                      <a:endParaRPr kumimoji="0" lang="hu-H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--Um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den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Hamulus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pter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Aponeurosis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palatina</a:t>
                      </a:r>
                      <a:endParaRPr kumimoji="0" lang="hu-H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Spannt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und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verformt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das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Velum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öffnet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die Tuba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N.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musculi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tensoris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veli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palatini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(ex 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V/3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4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M. </a:t>
                      </a:r>
                      <a:r>
                        <a:rPr kumimoji="0" lang="hu-H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palato-</a:t>
                      </a:r>
                      <a:endParaRPr kumimoji="0" lang="hu-H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pharyngeus</a:t>
                      </a:r>
                      <a:endParaRPr kumimoji="0" lang="hu-H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Aponeurosis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palati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hu-HU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Hamulus</a:t>
                      </a:r>
                      <a:r>
                        <a:rPr kumimoji="0" lang="hu-H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pter</a:t>
                      </a:r>
                      <a:r>
                        <a:rPr kumimoji="0" lang="hu-H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., Lamina </a:t>
                      </a:r>
                      <a:r>
                        <a:rPr kumimoji="0" lang="hu-HU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med</a:t>
                      </a:r>
                      <a:r>
                        <a:rPr kumimoji="0" lang="hu-H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r>
                        <a:rPr kumimoji="0" lang="hu-HU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proc</a:t>
                      </a:r>
                      <a:r>
                        <a:rPr kumimoji="0" lang="hu-H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r>
                        <a:rPr kumimoji="0" lang="hu-HU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pter</a:t>
                      </a:r>
                      <a:r>
                        <a:rPr kumimoji="0" lang="hu-H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Seitl. Rachenwand bis zur Raphe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Schlundheber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Grundlage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für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Arcus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palatopharyngeus</a:t>
                      </a:r>
                      <a:endParaRPr kumimoji="0" lang="hu-H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N.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glosso-</a:t>
                      </a:r>
                      <a:endParaRPr kumimoji="0" lang="hu-H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pharyngeus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(IX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.) - (N. X.)</a:t>
                      </a:r>
                      <a:endParaRPr kumimoji="0" lang="hu-H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37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M. </a:t>
                      </a:r>
                      <a:r>
                        <a:rPr kumimoji="0" lang="hu-H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palato-</a:t>
                      </a:r>
                      <a:endParaRPr kumimoji="0" lang="hu-H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glossus</a:t>
                      </a:r>
                      <a:endParaRPr kumimoji="0" lang="hu-H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Abspaltung aus dem M. transversus linguae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Aponeurosis palatina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Senkt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das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Velum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schließt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die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Schlundenge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zieht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den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hinteren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Teil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der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Zunge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hoch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Grundlage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für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Arcus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palatoglossus</a:t>
                      </a:r>
                      <a:endParaRPr kumimoji="0" lang="hu-H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Rr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pharyngei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(ex IX.,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ggf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X.)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M. </a:t>
                      </a:r>
                      <a:r>
                        <a:rPr kumimoji="0" lang="hu-H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uvulae</a:t>
                      </a:r>
                      <a:endParaRPr kumimoji="0" lang="hu-H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Aponeurosis palatina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Schleimhaut an der Uvulaspitze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Verkürzt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die Uvula,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bewegt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seitlich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Rr</a:t>
                      </a: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r>
                        <a:rPr kumimoji="0" lang="hu-H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pharyngei</a:t>
                      </a:r>
                      <a:endParaRPr kumimoji="0" lang="hu-H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(ex X.)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0178" name="Picture 2" descr="http://photos1.blogger.com/blogger/2277/2129/400/UvulaRelaxed.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075801"/>
            <a:ext cx="2376264" cy="1782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rc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80728"/>
            <a:ext cx="6120680" cy="5020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2700338" y="0"/>
            <a:ext cx="41889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Rachen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4000" b="1" u="sng" dirty="0" err="1" smtClean="0">
                <a:latin typeface="Times New Roman" pitchFamily="18" charset="0"/>
                <a:cs typeface="Times New Roman" pitchFamily="18" charset="0"/>
              </a:rPr>
              <a:t>Pharynx</a:t>
            </a:r>
            <a:r>
              <a:rPr lang="hu-HU" sz="40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88" y="1773238"/>
            <a:ext cx="4252912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2268538" y="4500563"/>
            <a:ext cx="479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cs typeface="Arial" charset="0"/>
              </a:rPr>
              <a:t>C6</a:t>
            </a:r>
            <a:endParaRPr lang="en-US">
              <a:cs typeface="Arial" charset="0"/>
            </a:endParaRP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3" cstate="print"/>
          <a:srcRect l="48521" b="45679"/>
          <a:stretch>
            <a:fillRect/>
          </a:stretch>
        </p:blipFill>
        <p:spPr bwMode="auto">
          <a:xfrm>
            <a:off x="4427538" y="1493838"/>
            <a:ext cx="4573587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5281613" y="3357563"/>
            <a:ext cx="1152525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281613" y="4500563"/>
            <a:ext cx="1152525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67338" y="5084763"/>
            <a:ext cx="1152525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5076825" y="2963863"/>
            <a:ext cx="103105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>
                <a:solidFill>
                  <a:srgbClr val="00B0F0"/>
                </a:solidFill>
                <a:cs typeface="Arial" charset="0"/>
              </a:rPr>
              <a:t>Choana</a:t>
            </a:r>
            <a:endParaRPr lang="en-US" b="1" dirty="0">
              <a:solidFill>
                <a:srgbClr val="00B0F0"/>
              </a:solidFill>
              <a:cs typeface="Arial" charset="0"/>
            </a:endParaRPr>
          </a:p>
        </p:txBody>
      </p:sp>
      <p:sp>
        <p:nvSpPr>
          <p:cNvPr id="3083" name="TextBox 11"/>
          <p:cNvSpPr txBox="1">
            <a:spLocks noChangeArrowheads="1"/>
          </p:cNvSpPr>
          <p:nvPr/>
        </p:nvSpPr>
        <p:spPr bwMode="auto">
          <a:xfrm>
            <a:off x="4355976" y="4149080"/>
            <a:ext cx="160653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b="1" dirty="0" smtClean="0">
                <a:solidFill>
                  <a:srgbClr val="00B0F0"/>
                </a:solidFill>
                <a:cs typeface="Arial" charset="0"/>
              </a:rPr>
              <a:t>Isthmus </a:t>
            </a:r>
            <a:r>
              <a:rPr lang="hu-HU" sz="1400" b="1" dirty="0" err="1" smtClean="0">
                <a:solidFill>
                  <a:srgbClr val="00B0F0"/>
                </a:solidFill>
                <a:cs typeface="Arial" charset="0"/>
              </a:rPr>
              <a:t>faucium</a:t>
            </a:r>
            <a:endParaRPr lang="en-US" sz="1400" b="1" dirty="0">
              <a:solidFill>
                <a:srgbClr val="00B0F0"/>
              </a:solidFill>
              <a:cs typeface="Arial" charset="0"/>
            </a:endParaRPr>
          </a:p>
        </p:txBody>
      </p:sp>
      <p:sp>
        <p:nvSpPr>
          <p:cNvPr id="3084" name="TextBox 12"/>
          <p:cNvSpPr txBox="1">
            <a:spLocks noChangeArrowheads="1"/>
          </p:cNvSpPr>
          <p:nvPr/>
        </p:nvSpPr>
        <p:spPr bwMode="auto">
          <a:xfrm>
            <a:off x="4040188" y="4900613"/>
            <a:ext cx="185178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>
                <a:solidFill>
                  <a:srgbClr val="00B0F0"/>
                </a:solidFill>
                <a:cs typeface="Arial" charset="0"/>
              </a:rPr>
              <a:t>Aditus</a:t>
            </a:r>
            <a:r>
              <a:rPr lang="hu-HU" b="1" dirty="0" smtClean="0">
                <a:solidFill>
                  <a:srgbClr val="00B0F0"/>
                </a:solidFill>
                <a:cs typeface="Arial" charset="0"/>
              </a:rPr>
              <a:t> </a:t>
            </a:r>
            <a:r>
              <a:rPr lang="hu-HU" b="1" dirty="0" err="1" smtClean="0">
                <a:solidFill>
                  <a:srgbClr val="00B0F0"/>
                </a:solidFill>
                <a:cs typeface="Arial" charset="0"/>
              </a:rPr>
              <a:t>laryngis</a:t>
            </a:r>
            <a:endParaRPr lang="en-US" b="1" dirty="0">
              <a:solidFill>
                <a:srgbClr val="00B0F0"/>
              </a:solidFill>
              <a:cs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623050" y="5826125"/>
            <a:ext cx="0" cy="82232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TextBox 16"/>
          <p:cNvSpPr txBox="1">
            <a:spLocks noChangeArrowheads="1"/>
          </p:cNvSpPr>
          <p:nvPr/>
        </p:nvSpPr>
        <p:spPr bwMode="auto">
          <a:xfrm>
            <a:off x="4691063" y="6292850"/>
            <a:ext cx="158248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>
                <a:solidFill>
                  <a:srgbClr val="00B0F0"/>
                </a:solidFill>
                <a:cs typeface="Arial" charset="0"/>
              </a:rPr>
              <a:t>Oesophagus</a:t>
            </a:r>
            <a:endParaRPr lang="en-US" b="1" dirty="0">
              <a:solidFill>
                <a:srgbClr val="00B0F0"/>
              </a:solidFill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2700338" y="4684713"/>
            <a:ext cx="2447925" cy="14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 18"/>
          <p:cNvSpPr/>
          <p:nvPr/>
        </p:nvSpPr>
        <p:spPr>
          <a:xfrm>
            <a:off x="0" y="1412776"/>
            <a:ext cx="4572000" cy="4045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700"/>
              </a:lnSpc>
            </a:pPr>
            <a:r>
              <a:rPr lang="hu-HU" u="sng" dirty="0" smtClean="0">
                <a:cs typeface="Arial" charset="0"/>
              </a:rPr>
              <a:t>3 </a:t>
            </a:r>
            <a:r>
              <a:rPr lang="hu-HU" u="sng" dirty="0" err="1" smtClean="0">
                <a:cs typeface="Arial" charset="0"/>
              </a:rPr>
              <a:t>Etagen</a:t>
            </a:r>
            <a:r>
              <a:rPr lang="hu-HU" u="sng" dirty="0" smtClean="0">
                <a:cs typeface="Arial" charset="0"/>
              </a:rPr>
              <a:t>:</a:t>
            </a:r>
          </a:p>
        </p:txBody>
      </p:sp>
      <p:sp>
        <p:nvSpPr>
          <p:cNvPr id="21" name="Téglalap 20"/>
          <p:cNvSpPr/>
          <p:nvPr/>
        </p:nvSpPr>
        <p:spPr>
          <a:xfrm>
            <a:off x="2699792" y="2564904"/>
            <a:ext cx="10801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cs typeface="Arial" charset="0"/>
              </a:rPr>
              <a:t>Nasopharynx</a:t>
            </a:r>
            <a:endParaRPr lang="hu-HU" dirty="0"/>
          </a:p>
        </p:txBody>
      </p:sp>
      <p:sp>
        <p:nvSpPr>
          <p:cNvPr id="22" name="Téglalap 21"/>
          <p:cNvSpPr/>
          <p:nvPr/>
        </p:nvSpPr>
        <p:spPr>
          <a:xfrm>
            <a:off x="2843808" y="3861048"/>
            <a:ext cx="10801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cs typeface="Arial" charset="0"/>
              </a:rPr>
              <a:t>Oropharynx</a:t>
            </a:r>
            <a:endParaRPr lang="hu-HU" dirty="0"/>
          </a:p>
        </p:txBody>
      </p:sp>
      <p:sp>
        <p:nvSpPr>
          <p:cNvPr id="23" name="Téglalap 22"/>
          <p:cNvSpPr/>
          <p:nvPr/>
        </p:nvSpPr>
        <p:spPr>
          <a:xfrm>
            <a:off x="3059832" y="4581128"/>
            <a:ext cx="12241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cs typeface="Arial" charset="0"/>
              </a:rPr>
              <a:t>Laryngopharynx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 animBg="1"/>
      <p:bldP spid="3083" grpId="0" animBg="1"/>
      <p:bldP spid="3084" grpId="0" animBg="1"/>
      <p:bldP spid="30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 idx="4294967295"/>
          </p:nvPr>
        </p:nvSpPr>
        <p:spPr>
          <a:xfrm>
            <a:off x="457200" y="-161925"/>
            <a:ext cx="8229600" cy="1143000"/>
          </a:xfrm>
        </p:spPr>
        <p:txBody>
          <a:bodyPr/>
          <a:lstStyle/>
          <a:p>
            <a:r>
              <a:rPr lang="hu-HU" b="1"/>
              <a:t>Rachen (Pharynx)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6767513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Szövegdoboz 4"/>
          <p:cNvSpPr txBox="1">
            <a:spLocks noChangeArrowheads="1"/>
          </p:cNvSpPr>
          <p:nvPr/>
        </p:nvSpPr>
        <p:spPr bwMode="auto">
          <a:xfrm>
            <a:off x="6588125" y="1268760"/>
            <a:ext cx="2555875" cy="390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700"/>
              </a:lnSpc>
              <a:buFont typeface="Arial" charset="0"/>
              <a:buChar char="•"/>
            </a:pPr>
            <a:r>
              <a:rPr lang="hu-HU" sz="1200" dirty="0" err="1" smtClean="0">
                <a:cs typeface="Arial" charset="0"/>
              </a:rPr>
              <a:t>Fibro-muskulöser</a:t>
            </a:r>
            <a:r>
              <a:rPr lang="hu-HU" sz="1200" dirty="0" smtClean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Schlauch</a:t>
            </a:r>
            <a:r>
              <a:rPr lang="hu-HU" sz="1200" dirty="0">
                <a:cs typeface="Arial" charset="0"/>
              </a:rPr>
              <a:t>, </a:t>
            </a:r>
            <a:r>
              <a:rPr lang="hu-HU" sz="1200" dirty="0" err="1">
                <a:cs typeface="Arial" charset="0"/>
              </a:rPr>
              <a:t>vorne</a:t>
            </a:r>
            <a:r>
              <a:rPr lang="hu-HU" sz="1200" dirty="0">
                <a:cs typeface="Arial" charset="0"/>
              </a:rPr>
              <a:t> </a:t>
            </a:r>
            <a:r>
              <a:rPr lang="hu-HU" sz="1200" dirty="0" err="1">
                <a:cs typeface="Arial" charset="0"/>
              </a:rPr>
              <a:t>offen</a:t>
            </a:r>
            <a:endParaRPr lang="hu-HU" sz="1200" dirty="0">
              <a:cs typeface="Arial" charset="0"/>
            </a:endParaRPr>
          </a:p>
          <a:p>
            <a:pPr>
              <a:lnSpc>
                <a:spcPts val="2700"/>
              </a:lnSpc>
              <a:buFont typeface="Arial" charset="0"/>
              <a:buChar char="•"/>
            </a:pPr>
            <a:r>
              <a:rPr lang="hu-HU" sz="1200" dirty="0" err="1">
                <a:cs typeface="Arial" charset="0"/>
              </a:rPr>
              <a:t>Schädelbasis-</a:t>
            </a:r>
            <a:r>
              <a:rPr lang="hu-HU" sz="1200" dirty="0">
                <a:cs typeface="Arial" charset="0"/>
              </a:rPr>
              <a:t> C5/6</a:t>
            </a:r>
          </a:p>
          <a:p>
            <a:pPr>
              <a:lnSpc>
                <a:spcPts val="2700"/>
              </a:lnSpc>
              <a:buFont typeface="Arial" charset="0"/>
              <a:buChar char="•"/>
            </a:pPr>
            <a:r>
              <a:rPr lang="hu-HU" sz="1200" dirty="0" err="1">
                <a:cs typeface="Arial" charset="0"/>
              </a:rPr>
              <a:t>Kreuzung</a:t>
            </a:r>
            <a:r>
              <a:rPr lang="hu-HU" sz="1200" dirty="0">
                <a:cs typeface="Arial" charset="0"/>
              </a:rPr>
              <a:t> der  Luft-  und </a:t>
            </a:r>
            <a:r>
              <a:rPr lang="hu-HU" sz="1200" dirty="0" err="1" smtClean="0">
                <a:cs typeface="Arial" charset="0"/>
              </a:rPr>
              <a:t>Speisewege</a:t>
            </a:r>
            <a:endParaRPr lang="hu-HU" sz="1200" dirty="0" smtClean="0">
              <a:cs typeface="Arial" charset="0"/>
            </a:endParaRPr>
          </a:p>
          <a:p>
            <a:pPr>
              <a:lnSpc>
                <a:spcPts val="2700"/>
              </a:lnSpc>
              <a:buFont typeface="Arial" charset="0"/>
              <a:buChar char="•"/>
            </a:pPr>
            <a:endParaRPr lang="hu-HU" sz="1200" dirty="0" smtClean="0">
              <a:cs typeface="Arial" charset="0"/>
            </a:endParaRPr>
          </a:p>
          <a:p>
            <a:pPr>
              <a:lnSpc>
                <a:spcPts val="2700"/>
              </a:lnSpc>
              <a:buFont typeface="Arial" charset="0"/>
              <a:buChar char="•"/>
            </a:pPr>
            <a:endParaRPr lang="hu-HU" sz="1200" dirty="0" smtClean="0">
              <a:cs typeface="Arial" charset="0"/>
            </a:endParaRPr>
          </a:p>
          <a:p>
            <a:pPr>
              <a:lnSpc>
                <a:spcPts val="2700"/>
              </a:lnSpc>
              <a:buFont typeface="Arial" charset="0"/>
              <a:buChar char="•"/>
            </a:pPr>
            <a:endParaRPr lang="hu-HU" sz="1200" dirty="0" smtClean="0">
              <a:cs typeface="Arial" charset="0"/>
            </a:endParaRPr>
          </a:p>
          <a:p>
            <a:pPr>
              <a:lnSpc>
                <a:spcPts val="2700"/>
              </a:lnSpc>
              <a:buFont typeface="Arial" charset="0"/>
              <a:buChar char="•"/>
            </a:pPr>
            <a:endParaRPr lang="hu-HU" sz="1200" dirty="0" smtClean="0">
              <a:cs typeface="Arial" charset="0"/>
            </a:endParaRPr>
          </a:p>
          <a:p>
            <a:pPr>
              <a:lnSpc>
                <a:spcPts val="2700"/>
              </a:lnSpc>
              <a:buFont typeface="Arial" charset="0"/>
              <a:buChar char="•"/>
            </a:pPr>
            <a:endParaRPr lang="hu-HU" sz="1200" dirty="0">
              <a:cs typeface="Arial" charset="0"/>
            </a:endParaRPr>
          </a:p>
          <a:p>
            <a:pPr>
              <a:lnSpc>
                <a:spcPts val="2700"/>
              </a:lnSpc>
              <a:buFont typeface="Arial" charset="0"/>
              <a:buChar char="•"/>
            </a:pPr>
            <a:r>
              <a:rPr lang="hu-HU" sz="1200" dirty="0" err="1" smtClean="0">
                <a:cs typeface="Arial" charset="0"/>
              </a:rPr>
              <a:t>Immunabwehr</a:t>
            </a:r>
            <a:r>
              <a:rPr lang="hu-HU" sz="1200" dirty="0">
                <a:cs typeface="Arial" charset="0"/>
              </a:rPr>
              <a:t>: </a:t>
            </a:r>
            <a:r>
              <a:rPr lang="hu-HU" sz="1200" dirty="0" err="1">
                <a:cs typeface="Arial" charset="0"/>
              </a:rPr>
              <a:t>lymphatischer</a:t>
            </a:r>
            <a:r>
              <a:rPr lang="hu-HU" sz="1200" dirty="0">
                <a:cs typeface="Arial" charset="0"/>
              </a:rPr>
              <a:t> </a:t>
            </a:r>
            <a:r>
              <a:rPr lang="hu-HU" sz="1200" dirty="0" err="1" smtClean="0">
                <a:cs typeface="Arial" charset="0"/>
              </a:rPr>
              <a:t>Rachenring</a:t>
            </a:r>
            <a:endParaRPr lang="hu-HU" sz="1200" dirty="0">
              <a:cs typeface="Arial" charset="0"/>
            </a:endParaRPr>
          </a:p>
        </p:txBody>
      </p:sp>
      <p:sp>
        <p:nvSpPr>
          <p:cNvPr id="7173" name="Szövegdoboz 5"/>
          <p:cNvSpPr txBox="1">
            <a:spLocks noChangeArrowheads="1"/>
          </p:cNvSpPr>
          <p:nvPr/>
        </p:nvSpPr>
        <p:spPr bwMode="auto">
          <a:xfrm>
            <a:off x="4067175" y="5300663"/>
            <a:ext cx="6492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rgbClr val="FF0000"/>
                </a:solidFill>
                <a:cs typeface="Arial" charset="0"/>
              </a:rPr>
              <a:t>C5</a:t>
            </a:r>
          </a:p>
        </p:txBody>
      </p:sp>
      <p:sp>
        <p:nvSpPr>
          <p:cNvPr id="7174" name="Szövegdoboz 6"/>
          <p:cNvSpPr txBox="1">
            <a:spLocks noChangeArrowheads="1"/>
          </p:cNvSpPr>
          <p:nvPr/>
        </p:nvSpPr>
        <p:spPr bwMode="auto">
          <a:xfrm>
            <a:off x="4284663" y="5661025"/>
            <a:ext cx="792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rgbClr val="FF0000"/>
                </a:solidFill>
                <a:cs typeface="Arial" charset="0"/>
              </a:rPr>
              <a:t>C6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3563938" y="3213100"/>
            <a:ext cx="576262" cy="25923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 cstate="print"/>
          <a:srcRect l="69643" t="5262" b="67110"/>
          <a:stretch/>
        </p:blipFill>
        <p:spPr>
          <a:xfrm>
            <a:off x="7164288" y="2636912"/>
            <a:ext cx="1186396" cy="1512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842</Words>
  <Application>Microsoft Office PowerPoint</Application>
  <PresentationFormat>Diavetítés a képernyőre (4:3 oldalarány)</PresentationFormat>
  <Paragraphs>237</Paragraphs>
  <Slides>24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5" baseType="lpstr">
      <vt:lpstr>Office-téma</vt:lpstr>
      <vt:lpstr>Schlundenge, Gaumensegel, Rachen</vt:lpstr>
      <vt:lpstr>2. dia</vt:lpstr>
      <vt:lpstr>Isthmus faucium (Schlundenge)</vt:lpstr>
      <vt:lpstr>Palatum molle (Gaumensegel) </vt:lpstr>
      <vt:lpstr>5. dia</vt:lpstr>
      <vt:lpstr>Muskeln des Gaumensegels</vt:lpstr>
      <vt:lpstr>7. dia</vt:lpstr>
      <vt:lpstr>8. dia</vt:lpstr>
      <vt:lpstr>Rachen (Pharynx)</vt:lpstr>
      <vt:lpstr>Pars nasalis pharyngis (Epipharynx)</vt:lpstr>
      <vt:lpstr>11. dia</vt:lpstr>
      <vt:lpstr>Tonsilla pharyngea</vt:lpstr>
      <vt:lpstr>Pharyngitis</vt:lpstr>
      <vt:lpstr>Pars laryngea pharyngis (Hypopharynx)</vt:lpstr>
      <vt:lpstr>15. dia</vt:lpstr>
      <vt:lpstr>Musculi pharyngis</vt:lpstr>
      <vt:lpstr>17. dia</vt:lpstr>
      <vt:lpstr>18. dia</vt:lpstr>
      <vt:lpstr>Schluckakt</vt:lpstr>
      <vt:lpstr>Leitungsbahnen</vt:lpstr>
      <vt:lpstr>Peripharyngealräume</vt:lpstr>
      <vt:lpstr>22. dia</vt:lpstr>
      <vt:lpstr>23. dia</vt:lpstr>
      <vt:lpstr>24.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ak</dc:creator>
  <cp:lastModifiedBy>ak</cp:lastModifiedBy>
  <cp:revision>35</cp:revision>
  <dcterms:created xsi:type="dcterms:W3CDTF">2016-02-11T18:24:12Z</dcterms:created>
  <dcterms:modified xsi:type="dcterms:W3CDTF">2018-02-15T21:30:01Z</dcterms:modified>
</cp:coreProperties>
</file>