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8" r:id="rId2"/>
    <p:sldId id="373" r:id="rId3"/>
    <p:sldId id="377" r:id="rId4"/>
    <p:sldId id="348" r:id="rId5"/>
    <p:sldId id="370" r:id="rId6"/>
    <p:sldId id="371" r:id="rId7"/>
    <p:sldId id="374" r:id="rId8"/>
    <p:sldId id="362" r:id="rId9"/>
    <p:sldId id="258" r:id="rId10"/>
    <p:sldId id="358" r:id="rId11"/>
    <p:sldId id="380" r:id="rId12"/>
    <p:sldId id="381" r:id="rId13"/>
    <p:sldId id="382" r:id="rId14"/>
    <p:sldId id="383" r:id="rId15"/>
    <p:sldId id="379" r:id="rId16"/>
    <p:sldId id="378" r:id="rId17"/>
    <p:sldId id="262" r:id="rId18"/>
    <p:sldId id="273" r:id="rId19"/>
    <p:sldId id="359" r:id="rId20"/>
    <p:sldId id="272" r:id="rId21"/>
    <p:sldId id="360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18082-F69A-402F-A6F9-7F411928F156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B79D8-C049-4C61-B9EA-CBB32F9CBF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604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C4576-BB94-49A0-BE59-34B32639310E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94510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9A0-3D3C-43E1-B6EA-0D1E46889E22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0730-DF4B-4F6C-87ED-73C81A2F31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9A0-3D3C-43E1-B6EA-0D1E46889E22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0730-DF4B-4F6C-87ED-73C81A2F31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9A0-3D3C-43E1-B6EA-0D1E46889E22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0730-DF4B-4F6C-87ED-73C81A2F31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9A0-3D3C-43E1-B6EA-0D1E46889E22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0730-DF4B-4F6C-87ED-73C81A2F31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9A0-3D3C-43E1-B6EA-0D1E46889E22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0730-DF4B-4F6C-87ED-73C81A2F31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9A0-3D3C-43E1-B6EA-0D1E46889E22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0730-DF4B-4F6C-87ED-73C81A2F31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9A0-3D3C-43E1-B6EA-0D1E46889E22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0730-DF4B-4F6C-87ED-73C81A2F31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9A0-3D3C-43E1-B6EA-0D1E46889E22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0730-DF4B-4F6C-87ED-73C81A2F31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9A0-3D3C-43E1-B6EA-0D1E46889E22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0730-DF4B-4F6C-87ED-73C81A2F31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9A0-3D3C-43E1-B6EA-0D1E46889E22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0730-DF4B-4F6C-87ED-73C81A2F31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469A0-3D3C-43E1-B6EA-0D1E46889E22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0730-DF4B-4F6C-87ED-73C81A2F31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469A0-3D3C-43E1-B6EA-0D1E46889E22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0730-DF4B-4F6C-87ED-73C81A2F311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-hannover.de/kch-halszyste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://www.google.hu/url?sa=i&amp;rct=j&amp;q=&amp;esrc=s&amp;source=images&amp;cd=&amp;cad=rja&amp;uact=8&amp;ved=0ahUKEwj5tIv49MLLAhUJQZoKHXvICNAQjRwIBw&amp;url=http://www.cram.com/flashcards/staats-orl-halszyste-und-halsfistel-5674839&amp;bvm=bv.116636494,d.bGs&amp;psig=AFQjCNHw6aSjGsS6YhuZCnSRtVeUYbuG0g&amp;ust=1458138711152375" TargetMode="Externa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hu/url?sa=i&amp;rct=j&amp;q=&amp;esrc=s&amp;source=images&amp;cd=&amp;cad=rja&amp;uact=8&amp;ved=0ahUKEwj0l9Lfh8DLAhWEYZoKHUIsCcsQjRwIBQ&amp;url=https://www.thieme-connect.de/products/ebooks/pdf/10.1055/b-0034-9963.pdf&amp;bvm=bv.116636494,d.bGs&amp;psig=AFQjCNH-nNo9rD6ggknD3ci664-HM5_CBw&amp;ust=14580408856696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source=images&amp;cd=&amp;cad=rja&amp;uact=8&amp;ved=0ahUKEwj1vvaW9MLLAhUMJpoKHXWJDcYQjRwIBw&amp;url=http://e-learning.studmed.unibe.ch/webtbs/hno_missbildungen/html/3_60.php?1&amp;bvm=bv.116636494,d.bGs&amp;psig=AFQjCNHw6aSjGsS6YhuZCnSRtVeUYbuG0g&amp;ust=1458138711152375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hu-HU" dirty="0" err="1" smtClean="0"/>
              <a:t>Vorderdarm</a:t>
            </a:r>
            <a:r>
              <a:rPr lang="hu-HU" dirty="0" smtClean="0"/>
              <a:t>. </a:t>
            </a:r>
            <a:r>
              <a:rPr lang="hu-HU" dirty="0" err="1" smtClean="0"/>
              <a:t>Kiemenapparatus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2088232" cy="504056"/>
          </a:xfrm>
        </p:spPr>
        <p:txBody>
          <a:bodyPr>
            <a:normAutofit/>
          </a:bodyPr>
          <a:lstStyle/>
          <a:p>
            <a:pPr algn="l"/>
            <a:r>
              <a:rPr lang="hu-HU" sz="1600" i="1" dirty="0" smtClean="0"/>
              <a:t>Dr. Altdorfer</a:t>
            </a:r>
            <a:endParaRPr lang="hu-HU" sz="1600" i="1" dirty="0"/>
          </a:p>
        </p:txBody>
      </p:sp>
      <p:pic>
        <p:nvPicPr>
          <p:cNvPr id="6" name="Picture 4" descr="http://www.histoatlas.de/typo3temp/pics/1005f1a91f.jpg"/>
          <p:cNvPicPr>
            <a:picLocks noChangeAspect="1" noChangeArrowheads="1"/>
          </p:cNvPicPr>
          <p:nvPr/>
        </p:nvPicPr>
        <p:blipFill>
          <a:blip r:embed="rId2" cstate="print"/>
          <a:srcRect t="1630" r="50861"/>
          <a:stretch>
            <a:fillRect/>
          </a:stretch>
        </p:blipFill>
        <p:spPr bwMode="auto">
          <a:xfrm>
            <a:off x="5076056" y="1484784"/>
            <a:ext cx="223254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96752"/>
            <a:ext cx="2535569" cy="2966070"/>
          </a:xfrm>
          <a:prstGeom prst="rect">
            <a:avLst/>
          </a:prstGeom>
        </p:spPr>
      </p:pic>
      <p:sp>
        <p:nvSpPr>
          <p:cNvPr id="8" name="Line 46"/>
          <p:cNvSpPr>
            <a:spLocks noChangeShapeType="1"/>
          </p:cNvSpPr>
          <p:nvPr/>
        </p:nvSpPr>
        <p:spPr bwMode="auto">
          <a:xfrm flipH="1" flipV="1">
            <a:off x="2195736" y="2996952"/>
            <a:ext cx="648072" cy="64807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6" descr="ea10002"/>
          <p:cNvPicPr>
            <a:picLocks noChangeAspect="1" noChangeArrowheads="1"/>
          </p:cNvPicPr>
          <p:nvPr/>
        </p:nvPicPr>
        <p:blipFill>
          <a:blip r:embed="rId3" cstate="print"/>
          <a:srcRect t="12727" r="1820"/>
          <a:stretch>
            <a:fillRect/>
          </a:stretch>
        </p:blipFill>
        <p:spPr bwMode="auto">
          <a:xfrm>
            <a:off x="0" y="0"/>
            <a:ext cx="4788024" cy="4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7061" name="Picture 5" descr="ea1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896" y="0"/>
            <a:ext cx="4365104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7063" name="Rectangle 7"/>
          <p:cNvSpPr>
            <a:spLocks noChangeArrowheads="1"/>
          </p:cNvSpPr>
          <p:nvPr/>
        </p:nvSpPr>
        <p:spPr bwMode="auto">
          <a:xfrm>
            <a:off x="0" y="6381328"/>
            <a:ext cx="1259632" cy="476672"/>
          </a:xfrm>
          <a:prstGeom prst="rect">
            <a:avLst/>
          </a:prstGeom>
          <a:solidFill>
            <a:srgbClr val="00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7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</a:t>
            </a:r>
            <a:r>
              <a:rPr lang="hu-HU" sz="7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hu-HU" sz="70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styloideus</a:t>
            </a:r>
            <a:r>
              <a:rPr lang="hu-HU" sz="7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sz="70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elongatus</a:t>
            </a:r>
            <a:endParaRPr lang="hu-HU" sz="7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740352" cy="369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946" y="1"/>
            <a:ext cx="429305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2210" cy="432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187624" y="0"/>
            <a:ext cx="6275388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200" dirty="0" err="1">
                <a:latin typeface="+mj-lt"/>
                <a:ea typeface="+mj-ea"/>
                <a:cs typeface="+mj-cs"/>
              </a:rPr>
              <a:t>Schlundbogenarterien</a:t>
            </a:r>
            <a:endParaRPr lang="hu-HU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36867" name="Kép 3" descr="009.jpg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1728192" cy="21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Kép 4" descr="009.jpg2.jpgs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2225" y="836613"/>
            <a:ext cx="4987925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Kép 6" descr="010.jpg"/>
          <p:cNvPicPr>
            <a:picLocks noChangeAspect="1"/>
          </p:cNvPicPr>
          <p:nvPr/>
        </p:nvPicPr>
        <p:blipFill>
          <a:blip r:embed="rId4" cstate="print"/>
          <a:srcRect b="33055"/>
          <a:stretch>
            <a:fillRect/>
          </a:stretch>
        </p:blipFill>
        <p:spPr bwMode="auto">
          <a:xfrm>
            <a:off x="1908175" y="4784725"/>
            <a:ext cx="51117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6"/>
          <p:cNvCxnSpPr/>
          <p:nvPr/>
        </p:nvCxnSpPr>
        <p:spPr>
          <a:xfrm>
            <a:off x="4787900" y="5661025"/>
            <a:ext cx="1728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3419475" y="5805488"/>
            <a:ext cx="504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2" name="Picture 24" descr="stapes"/>
          <p:cNvPicPr>
            <a:picLocks noChangeAspect="1" noChangeArrowheads="1"/>
          </p:cNvPicPr>
          <p:nvPr/>
        </p:nvPicPr>
        <p:blipFill>
          <a:blip r:embed="rId5" cstate="print"/>
          <a:srcRect b="18176"/>
          <a:stretch>
            <a:fillRect/>
          </a:stretch>
        </p:blipFill>
        <p:spPr bwMode="auto">
          <a:xfrm>
            <a:off x="7235825" y="5445125"/>
            <a:ext cx="19081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Line 8"/>
          <p:cNvSpPr>
            <a:spLocks noChangeShapeType="1"/>
          </p:cNvSpPr>
          <p:nvPr/>
        </p:nvSpPr>
        <p:spPr bwMode="auto">
          <a:xfrm>
            <a:off x="6659563" y="4508500"/>
            <a:ext cx="0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75" name="Line 7"/>
          <p:cNvSpPr>
            <a:spLocks noChangeShapeType="1"/>
          </p:cNvSpPr>
          <p:nvPr/>
        </p:nvSpPr>
        <p:spPr bwMode="auto">
          <a:xfrm flipV="1">
            <a:off x="6732588" y="1125538"/>
            <a:ext cx="0" cy="287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76" name="Line 7"/>
          <p:cNvSpPr>
            <a:spLocks noChangeShapeType="1"/>
          </p:cNvSpPr>
          <p:nvPr/>
        </p:nvSpPr>
        <p:spPr bwMode="auto">
          <a:xfrm flipV="1">
            <a:off x="7235825" y="1125538"/>
            <a:ext cx="0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cxnSp>
        <p:nvCxnSpPr>
          <p:cNvPr id="18" name="Egyenes összekötő 17"/>
          <p:cNvCxnSpPr/>
          <p:nvPr/>
        </p:nvCxnSpPr>
        <p:spPr>
          <a:xfrm>
            <a:off x="4787900" y="1125538"/>
            <a:ext cx="504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1" name="Line 7"/>
          <p:cNvSpPr>
            <a:spLocks noChangeShapeType="1"/>
          </p:cNvSpPr>
          <p:nvPr/>
        </p:nvSpPr>
        <p:spPr bwMode="auto">
          <a:xfrm flipV="1">
            <a:off x="5651500" y="765175"/>
            <a:ext cx="0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82" name="Line 7"/>
          <p:cNvSpPr>
            <a:spLocks noChangeShapeType="1"/>
          </p:cNvSpPr>
          <p:nvPr/>
        </p:nvSpPr>
        <p:spPr bwMode="auto">
          <a:xfrm flipV="1">
            <a:off x="6011863" y="1052513"/>
            <a:ext cx="0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6883" name="Line 8"/>
          <p:cNvSpPr>
            <a:spLocks noChangeShapeType="1"/>
          </p:cNvSpPr>
          <p:nvPr/>
        </p:nvSpPr>
        <p:spPr bwMode="auto">
          <a:xfrm>
            <a:off x="5580063" y="3573463"/>
            <a:ext cx="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3348038" y="5589588"/>
            <a:ext cx="1439862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D:\Dokumentumok\anatomia\2012\korompai-arter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013176"/>
            <a:ext cx="158544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kumentumok\anatomia\2012\korompai-ar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8946"/>
            <a:ext cx="7416824" cy="660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106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760640" cy="539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5004048" y="5805264"/>
            <a:ext cx="168122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err="1" smtClean="0">
                <a:cs typeface="Arial" charset="0"/>
              </a:rPr>
              <a:t>Schlundtaschen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699792" y="0"/>
            <a:ext cx="16737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b="1" dirty="0" err="1" smtClean="0">
                <a:cs typeface="Arial" charset="0"/>
              </a:rPr>
              <a:t>Schlundfurchen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179" y="0"/>
            <a:ext cx="6829821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164" y="2204864"/>
            <a:ext cx="6732836" cy="231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267744" y="476672"/>
            <a:ext cx="936104" cy="4320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355976" y="404664"/>
            <a:ext cx="1152128" cy="4320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7884368" y="836712"/>
            <a:ext cx="1152128" cy="4320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860032" y="3573016"/>
            <a:ext cx="792088" cy="4320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339752" y="3140968"/>
            <a:ext cx="792088" cy="36004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244408" y="3284984"/>
            <a:ext cx="792088" cy="4320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395536" y="188640"/>
            <a:ext cx="17811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cs typeface="Arial" charset="0"/>
              </a:rPr>
              <a:t>1. </a:t>
            </a:r>
            <a:r>
              <a:rPr lang="hu-HU" b="1" dirty="0" err="1" smtClean="0">
                <a:cs typeface="Arial" charset="0"/>
              </a:rPr>
              <a:t>Schlundfurche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4139952" y="0"/>
            <a:ext cx="201622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hu-HU" b="1" dirty="0" smtClean="0">
                <a:cs typeface="Arial" charset="0"/>
              </a:rPr>
              <a:t>1. </a:t>
            </a:r>
            <a:r>
              <a:rPr lang="hu-HU" b="1" dirty="0" err="1" smtClean="0">
                <a:cs typeface="Arial" charset="0"/>
              </a:rPr>
              <a:t>Schlundtasche</a:t>
            </a:r>
            <a:endParaRPr lang="hu-H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40000" b="65799"/>
          <a:stretch>
            <a:fillRect/>
          </a:stretch>
        </p:blipFill>
        <p:spPr bwMode="auto">
          <a:xfrm>
            <a:off x="5292080" y="5013176"/>
            <a:ext cx="345638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668344" y="5229200"/>
            <a:ext cx="1080120" cy="50405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mbryology.ch/images/iimgperioembry/06evenement/i6d_embryocervic32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6024565" cy="2992764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83768" y="2996952"/>
            <a:ext cx="6372257" cy="600164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Der </a:t>
            </a:r>
            <a:r>
              <a:rPr kumimoji="0" lang="hu-H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zweite</a:t>
            </a: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hu-H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Schlundbogen</a:t>
            </a: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hu-H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beginnt</a:t>
            </a: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den </a:t>
            </a:r>
            <a:r>
              <a:rPr kumimoji="0" lang="hu-H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3. und 4. </a:t>
            </a:r>
            <a:r>
              <a:rPr kumimoji="0" lang="hu-H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Schlundbogen</a:t>
            </a:r>
            <a:r>
              <a:rPr kumimoji="0" lang="hu-H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hu-H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zu</a:t>
            </a:r>
            <a:r>
              <a:rPr kumimoji="0" lang="hu-H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hu-H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überwachsen</a:t>
            </a:r>
            <a:r>
              <a:rPr kumimoji="0" lang="hu-H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und </a:t>
            </a:r>
            <a:r>
              <a:rPr kumimoji="0" lang="hu-H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bildet</a:t>
            </a:r>
            <a:r>
              <a:rPr kumimoji="0" lang="hu-H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hu-H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das</a:t>
            </a:r>
            <a:r>
              <a:rPr kumimoji="0" lang="hu-H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hu-HU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Operculum</a:t>
            </a:r>
            <a:r>
              <a:rPr kumimoji="0" lang="hu-H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hu-HU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cervicale</a:t>
            </a:r>
            <a:r>
              <a:rPr kumimoji="0" lang="hu-H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hu-H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und</a:t>
            </a:r>
            <a:r>
              <a:rPr kumimoji="0" lang="hu-H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hu-H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darunter</a:t>
            </a:r>
            <a:r>
              <a:rPr kumimoji="0" lang="hu-H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hu-H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eine</a:t>
            </a:r>
            <a:r>
              <a:rPr kumimoji="0" lang="hu-H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hu-H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laterale</a:t>
            </a:r>
            <a:r>
              <a:rPr kumimoji="0" lang="hu-H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, </a:t>
            </a:r>
            <a:r>
              <a:rPr kumimoji="0" lang="hu-H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ektodermale</a:t>
            </a:r>
            <a:r>
              <a:rPr kumimoji="0" lang="hu-H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hu-H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Grube</a:t>
            </a:r>
            <a:r>
              <a:rPr kumimoji="0" lang="hu-H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:</a:t>
            </a:r>
            <a:r>
              <a:rPr kumimoji="0" lang="hu-H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den Sinus cervicalis</a:t>
            </a: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hu-H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9460" name="Picture 4" descr="http://www.embryology.ch/genericpages/graphsgeneric/flechvert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9050" y="-190500"/>
            <a:ext cx="114300" cy="104775"/>
          </a:xfrm>
          <a:prstGeom prst="rect">
            <a:avLst/>
          </a:prstGeom>
          <a:noFill/>
        </p:spPr>
      </p:pic>
      <p:pic>
        <p:nvPicPr>
          <p:cNvPr id="19461" name="Picture 5" descr="http://www.embryology.ch/genericpages/graphsgeneric/flechvert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238" y="-190500"/>
            <a:ext cx="114300" cy="104775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107504" y="0"/>
            <a:ext cx="227972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cs typeface="Arial" charset="0"/>
              </a:rPr>
              <a:t>2-3-4. </a:t>
            </a:r>
            <a:r>
              <a:rPr lang="hu-HU" b="1" dirty="0" err="1" smtClean="0">
                <a:cs typeface="Arial" charset="0"/>
              </a:rPr>
              <a:t>Schlundfurchen</a:t>
            </a:r>
            <a:endParaRPr lang="hu-HU" dirty="0"/>
          </a:p>
        </p:txBody>
      </p:sp>
      <p:pic>
        <p:nvPicPr>
          <p:cNvPr id="9" name="Picture 2" descr="http://www.embryology.ch/images/iimgperioembry/06evenement/i6f_embryocervic41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049688"/>
            <a:ext cx="5653254" cy="2808312"/>
          </a:xfrm>
          <a:prstGeom prst="rect">
            <a:avLst/>
          </a:prstGeom>
          <a:noFill/>
        </p:spPr>
      </p:pic>
      <p:sp>
        <p:nvSpPr>
          <p:cNvPr id="10" name="Téglalap 9"/>
          <p:cNvSpPr/>
          <p:nvPr/>
        </p:nvSpPr>
        <p:spPr>
          <a:xfrm>
            <a:off x="179512" y="4221088"/>
            <a:ext cx="1872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 smtClean="0"/>
              <a:t>Dann</a:t>
            </a:r>
            <a:r>
              <a:rPr lang="hu-HU" sz="1200" dirty="0" smtClean="0"/>
              <a:t> </a:t>
            </a:r>
            <a:r>
              <a:rPr lang="de-DE" sz="1200" dirty="0" smtClean="0"/>
              <a:t>bedeckt der untere Rand des 2. </a:t>
            </a:r>
            <a:r>
              <a:rPr lang="de-DE" sz="1200" dirty="0" err="1" smtClean="0"/>
              <a:t>Schlundbogens</a:t>
            </a:r>
            <a:r>
              <a:rPr lang="de-DE" sz="1200" dirty="0" smtClean="0"/>
              <a:t> den 3. und 4. Bogen, welche sich nach hinten verschieben und vorübergehend den Boden des </a:t>
            </a:r>
            <a:r>
              <a:rPr lang="de-DE" sz="1200" b="1" dirty="0" smtClean="0"/>
              <a:t>Sinus cervicalis </a:t>
            </a:r>
            <a:r>
              <a:rPr lang="de-DE" sz="1200" dirty="0" smtClean="0"/>
              <a:t>bilden.</a:t>
            </a:r>
            <a:endParaRPr lang="hu-HU" sz="12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956376" y="5805264"/>
            <a:ext cx="1187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Geschlossener</a:t>
            </a:r>
            <a:r>
              <a:rPr kumimoji="0" 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Sinus cervicalis</a:t>
            </a:r>
            <a:endParaRPr kumimoji="0" 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D:\Dokumentumok\Dropbox\2016\dz2\darm\k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210" y="0"/>
            <a:ext cx="3314790" cy="2492896"/>
          </a:xfrm>
          <a:prstGeom prst="rect">
            <a:avLst/>
          </a:prstGeom>
          <a:noFill/>
        </p:spPr>
      </p:pic>
      <p:pic>
        <p:nvPicPr>
          <p:cNvPr id="62468" name="Picture 4" descr="https://www.mh-hannover.de/fileadmin/kliniken/kinderchirurgie/Zoeller/Krankheitsbilder/Halszyste/Abb_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85969" cy="3065934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2627784" y="3140968"/>
            <a:ext cx="2685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laterale</a:t>
            </a:r>
            <a:r>
              <a:rPr lang="hu-HU" dirty="0" smtClean="0"/>
              <a:t> </a:t>
            </a:r>
            <a:r>
              <a:rPr lang="hu-HU" dirty="0" err="1" smtClean="0"/>
              <a:t>Halszysten</a:t>
            </a:r>
            <a:r>
              <a:rPr lang="hu-HU" dirty="0" smtClean="0"/>
              <a:t>, </a:t>
            </a:r>
            <a:r>
              <a:rPr lang="hu-HU" dirty="0" err="1" smtClean="0"/>
              <a:t>-fisteln</a:t>
            </a:r>
            <a:endParaRPr lang="hu-HU" dirty="0"/>
          </a:p>
        </p:txBody>
      </p:sp>
      <p:pic>
        <p:nvPicPr>
          <p:cNvPr id="62470" name="Picture 6" descr="http://fce-study.netdna-ssl.com/2/images/upload-flashcards/79/44/17/9794417_m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04664"/>
            <a:ext cx="169545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1520" y="26064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err="1" smtClean="0">
                <a:latin typeface="Calibri" pitchFamily="34" charset="0"/>
              </a:rPr>
              <a:t>Aus</a:t>
            </a:r>
            <a:r>
              <a:rPr lang="hu-HU" sz="1400" dirty="0" smtClean="0">
                <a:latin typeface="Calibri" pitchFamily="34" charset="0"/>
              </a:rPr>
              <a:t> den </a:t>
            </a:r>
            <a:r>
              <a:rPr lang="hu-HU" sz="1400" b="1" dirty="0" err="1" smtClean="0">
                <a:latin typeface="Calibri" pitchFamily="34" charset="0"/>
              </a:rPr>
              <a:t>Schlundtasche</a:t>
            </a:r>
            <a:r>
              <a:rPr lang="hu-HU" sz="1400" dirty="0" err="1" smtClean="0">
                <a:latin typeface="Calibri" pitchFamily="34" charset="0"/>
              </a:rPr>
              <a:t>n</a:t>
            </a:r>
            <a:r>
              <a:rPr lang="hu-HU" sz="1400" dirty="0" smtClean="0">
                <a:latin typeface="Calibri" pitchFamily="34" charset="0"/>
              </a:rPr>
              <a:t> </a:t>
            </a:r>
            <a:r>
              <a:rPr lang="hu-HU" sz="1400" dirty="0" err="1" smtClean="0">
                <a:latin typeface="Calibri" pitchFamily="34" charset="0"/>
              </a:rPr>
              <a:t>entstehen</a:t>
            </a:r>
            <a:r>
              <a:rPr lang="hu-HU" sz="1400" dirty="0" smtClean="0">
                <a:latin typeface="Calibri" pitchFamily="34" charset="0"/>
              </a:rPr>
              <a:t> </a:t>
            </a:r>
          </a:p>
          <a:p>
            <a:r>
              <a:rPr lang="hu-HU" sz="1400" dirty="0" smtClean="0">
                <a:latin typeface="Calibri" pitchFamily="34" charset="0"/>
              </a:rPr>
              <a:t>-</a:t>
            </a:r>
            <a:r>
              <a:rPr lang="de-DE" sz="1400" dirty="0" smtClean="0">
                <a:latin typeface="Calibri" pitchFamily="34" charset="0"/>
              </a:rPr>
              <a:t> Tasche 1: die Tuba auditiva und das Mittelohr </a:t>
            </a:r>
            <a:r>
              <a:rPr lang="hu-HU" sz="1400" dirty="0" smtClean="0">
                <a:latin typeface="Calibri" pitchFamily="34" charset="0"/>
              </a:rPr>
              <a:t> (Epithelium)</a:t>
            </a:r>
            <a:endParaRPr lang="de-DE" sz="1400" dirty="0" smtClean="0">
              <a:latin typeface="Calibri" pitchFamily="34" charset="0"/>
            </a:endParaRPr>
          </a:p>
          <a:p>
            <a:r>
              <a:rPr lang="hu-HU" sz="1400" dirty="0" smtClean="0">
                <a:latin typeface="Calibri" pitchFamily="34" charset="0"/>
              </a:rPr>
              <a:t>-</a:t>
            </a:r>
            <a:r>
              <a:rPr lang="it-IT" sz="1400" dirty="0" smtClean="0">
                <a:latin typeface="Calibri" pitchFamily="34" charset="0"/>
              </a:rPr>
              <a:t> Tasche 2: </a:t>
            </a:r>
            <a:r>
              <a:rPr lang="hu-HU" sz="1400" dirty="0" err="1" smtClean="0">
                <a:latin typeface="Calibri" pitchFamily="34" charset="0"/>
              </a:rPr>
              <a:t>das</a:t>
            </a:r>
            <a:r>
              <a:rPr lang="hu-HU" sz="1400" dirty="0" smtClean="0">
                <a:latin typeface="Calibri" pitchFamily="34" charset="0"/>
              </a:rPr>
              <a:t> </a:t>
            </a:r>
            <a:r>
              <a:rPr lang="hu-HU" sz="1400" b="1" dirty="0" smtClean="0">
                <a:latin typeface="Calibri" pitchFamily="34" charset="0"/>
              </a:rPr>
              <a:t>Epithelium</a:t>
            </a:r>
            <a:r>
              <a:rPr lang="hu-HU" sz="1400" dirty="0" smtClean="0">
                <a:latin typeface="Calibri" pitchFamily="34" charset="0"/>
              </a:rPr>
              <a:t> der</a:t>
            </a:r>
            <a:r>
              <a:rPr lang="it-IT" sz="1400" dirty="0" smtClean="0">
                <a:latin typeface="Calibri" pitchFamily="34" charset="0"/>
              </a:rPr>
              <a:t> Tonsilla palatina </a:t>
            </a:r>
          </a:p>
          <a:p>
            <a:r>
              <a:rPr lang="hu-HU" sz="1400" dirty="0" smtClean="0">
                <a:latin typeface="Calibri" pitchFamily="34" charset="0"/>
              </a:rPr>
              <a:t>-</a:t>
            </a:r>
            <a:r>
              <a:rPr lang="de-DE" sz="1400" dirty="0" smtClean="0">
                <a:latin typeface="Calibri" pitchFamily="34" charset="0"/>
              </a:rPr>
              <a:t> Tasche 3: Thymus und die unteren</a:t>
            </a:r>
            <a:r>
              <a:rPr lang="hu-HU" sz="1400" dirty="0" smtClean="0">
                <a:latin typeface="Calibri" pitchFamily="34" charset="0"/>
              </a:rPr>
              <a:t> (!)</a:t>
            </a:r>
            <a:r>
              <a:rPr lang="de-DE" sz="1400" dirty="0" smtClean="0">
                <a:latin typeface="Calibri" pitchFamily="34" charset="0"/>
              </a:rPr>
              <a:t> </a:t>
            </a:r>
            <a:r>
              <a:rPr lang="de-DE" sz="1400" dirty="0" err="1" smtClean="0">
                <a:latin typeface="Calibri" pitchFamily="34" charset="0"/>
              </a:rPr>
              <a:t>Gll</a:t>
            </a:r>
            <a:r>
              <a:rPr lang="de-DE" sz="1400" dirty="0" smtClean="0">
                <a:latin typeface="Calibri" pitchFamily="34" charset="0"/>
              </a:rPr>
              <a:t>. </a:t>
            </a:r>
            <a:r>
              <a:rPr lang="de-DE" sz="1400" dirty="0" err="1" smtClean="0">
                <a:latin typeface="Calibri" pitchFamily="34" charset="0"/>
              </a:rPr>
              <a:t>parathyroid</a:t>
            </a:r>
            <a:r>
              <a:rPr lang="hu-HU" sz="1400" dirty="0" smtClean="0">
                <a:latin typeface="Calibri" pitchFamily="34" charset="0"/>
              </a:rPr>
              <a:t>e</a:t>
            </a:r>
            <a:r>
              <a:rPr lang="de-DE" sz="1400" dirty="0" smtClean="0">
                <a:latin typeface="Calibri" pitchFamily="34" charset="0"/>
              </a:rPr>
              <a:t>ae </a:t>
            </a:r>
          </a:p>
          <a:p>
            <a:r>
              <a:rPr lang="hu-HU" sz="1400" dirty="0" smtClean="0">
                <a:latin typeface="Calibri" pitchFamily="34" charset="0"/>
              </a:rPr>
              <a:t>-</a:t>
            </a:r>
            <a:r>
              <a:rPr lang="de-DE" sz="1400" dirty="0" smtClean="0">
                <a:latin typeface="Calibri" pitchFamily="34" charset="0"/>
              </a:rPr>
              <a:t> Tasche </a:t>
            </a:r>
            <a:r>
              <a:rPr lang="hu-HU" sz="1400" dirty="0" smtClean="0">
                <a:latin typeface="Calibri" pitchFamily="34" charset="0"/>
              </a:rPr>
              <a:t>4:</a:t>
            </a:r>
            <a:r>
              <a:rPr lang="de-DE" sz="1400" dirty="0" smtClean="0">
                <a:latin typeface="Calibri" pitchFamily="34" charset="0"/>
              </a:rPr>
              <a:t> </a:t>
            </a:r>
            <a:r>
              <a:rPr lang="hu-HU" sz="1400" dirty="0" smtClean="0">
                <a:latin typeface="Calibri" pitchFamily="34" charset="0"/>
              </a:rPr>
              <a:t>(</a:t>
            </a:r>
            <a:r>
              <a:rPr lang="hu-HU" sz="1400" dirty="0" err="1" smtClean="0">
                <a:latin typeface="Calibri" pitchFamily="34" charset="0"/>
              </a:rPr>
              <a:t>Thymus</a:t>
            </a:r>
            <a:r>
              <a:rPr lang="hu-HU" sz="1400" dirty="0" smtClean="0">
                <a:latin typeface="Calibri" pitchFamily="34" charset="0"/>
              </a:rPr>
              <a:t> und) </a:t>
            </a:r>
            <a:r>
              <a:rPr lang="de-DE" sz="1400" dirty="0" smtClean="0">
                <a:latin typeface="Calibri" pitchFamily="34" charset="0"/>
              </a:rPr>
              <a:t>die oberen </a:t>
            </a:r>
            <a:r>
              <a:rPr lang="de-DE" sz="1400" dirty="0" err="1" smtClean="0">
                <a:latin typeface="Calibri" pitchFamily="34" charset="0"/>
              </a:rPr>
              <a:t>Gll</a:t>
            </a:r>
            <a:r>
              <a:rPr lang="de-DE" sz="1400" dirty="0" smtClean="0">
                <a:latin typeface="Calibri" pitchFamily="34" charset="0"/>
              </a:rPr>
              <a:t>. </a:t>
            </a:r>
            <a:r>
              <a:rPr lang="hu-HU" sz="1400" dirty="0" smtClean="0">
                <a:latin typeface="Calibri" pitchFamily="34" charset="0"/>
              </a:rPr>
              <a:t>p</a:t>
            </a:r>
            <a:r>
              <a:rPr lang="de-DE" sz="1400" dirty="0" err="1" smtClean="0">
                <a:latin typeface="Calibri" pitchFamily="34" charset="0"/>
              </a:rPr>
              <a:t>arathyroid</a:t>
            </a:r>
            <a:r>
              <a:rPr lang="hu-HU" sz="1400" dirty="0" smtClean="0">
                <a:latin typeface="Calibri" pitchFamily="34" charset="0"/>
              </a:rPr>
              <a:t>e</a:t>
            </a:r>
            <a:r>
              <a:rPr lang="de-DE" sz="1400" dirty="0" smtClean="0">
                <a:latin typeface="Calibri" pitchFamily="34" charset="0"/>
              </a:rPr>
              <a:t>ae  </a:t>
            </a:r>
            <a:endParaRPr lang="hu-HU" sz="1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de-DE" sz="1400" dirty="0" smtClean="0">
                <a:latin typeface="Calibri" pitchFamily="34" charset="0"/>
              </a:rPr>
              <a:t>Tasche </a:t>
            </a:r>
            <a:r>
              <a:rPr lang="hu-HU" sz="1400" dirty="0" smtClean="0">
                <a:latin typeface="Calibri" pitchFamily="34" charset="0"/>
              </a:rPr>
              <a:t>5</a:t>
            </a:r>
            <a:r>
              <a:rPr lang="de-DE" sz="1400" dirty="0" smtClean="0">
                <a:latin typeface="Calibri" pitchFamily="34" charset="0"/>
              </a:rPr>
              <a:t>: die C-Zellen der Schilddrüse </a:t>
            </a:r>
            <a:endParaRPr lang="hu-HU" sz="1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hu-HU" sz="1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hu-HU" sz="1400" dirty="0" smtClean="0">
              <a:latin typeface="Calibri" pitchFamily="34" charset="0"/>
            </a:endParaRPr>
          </a:p>
          <a:p>
            <a:endParaRPr lang="hu-HU" sz="1400" dirty="0" smtClean="0">
              <a:latin typeface="Calibri" pitchFamily="34" charset="0"/>
            </a:endParaRPr>
          </a:p>
        </p:txBody>
      </p:sp>
      <p:pic>
        <p:nvPicPr>
          <p:cNvPr id="3" name="Picture 4" descr="https://encrypted-tbn0.gstatic.com/images?q=tbn:ANd9GcRGIalE4lruGceUABy64DSRrIuTxQYUk71BCbaDNOlKaipb9LP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560" y="0"/>
            <a:ext cx="3960440" cy="2513898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3347864" y="0"/>
            <a:ext cx="168122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err="1" smtClean="0">
                <a:cs typeface="Arial" charset="0"/>
              </a:rPr>
              <a:t>Schlundtaschen</a:t>
            </a:r>
            <a:endParaRPr lang="hu-HU" dirty="0"/>
          </a:p>
        </p:txBody>
      </p:sp>
      <p:pic>
        <p:nvPicPr>
          <p:cNvPr id="21506" name="Picture 2" descr="Kapcsolódó ké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4608512" cy="4005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5353050" y="260647"/>
            <a:ext cx="3333750" cy="72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err="1" smtClean="0"/>
              <a:t>Abfaltung</a:t>
            </a:r>
            <a:endParaRPr lang="hu-HU" b="1" dirty="0" smtClean="0"/>
          </a:p>
        </p:txBody>
      </p:sp>
      <p:pic>
        <p:nvPicPr>
          <p:cNvPr id="6" name="Picture 4" descr="Langman 1 a garatívek kialakulása"/>
          <p:cNvPicPr>
            <a:picLocks noChangeAspect="1" noChangeArrowheads="1"/>
          </p:cNvPicPr>
          <p:nvPr/>
        </p:nvPicPr>
        <p:blipFill rotWithShape="1">
          <a:blip r:embed="rId2" cstate="print"/>
          <a:srcRect l="7241" t="41280" r="9237" b="2909"/>
          <a:stretch/>
        </p:blipFill>
        <p:spPr bwMode="auto">
          <a:xfrm>
            <a:off x="4427641" y="2348881"/>
            <a:ext cx="460720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angman 1 a garatívek kialakulása"/>
          <p:cNvPicPr>
            <a:picLocks noChangeAspect="1" noChangeArrowheads="1"/>
          </p:cNvPicPr>
          <p:nvPr/>
        </p:nvPicPr>
        <p:blipFill rotWithShape="1">
          <a:blip r:embed="rId2" cstate="print"/>
          <a:srcRect l="7899" r="11033" b="58400"/>
          <a:stretch/>
        </p:blipFill>
        <p:spPr bwMode="auto">
          <a:xfrm>
            <a:off x="107504" y="44798"/>
            <a:ext cx="443781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6"/>
          <p:cNvSpPr>
            <a:spLocks noChangeShapeType="1"/>
          </p:cNvSpPr>
          <p:nvPr/>
        </p:nvSpPr>
        <p:spPr bwMode="auto">
          <a:xfrm flipH="1">
            <a:off x="5353050" y="2564904"/>
            <a:ext cx="1091158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flipH="1">
            <a:off x="7956376" y="2708920"/>
            <a:ext cx="936104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H="1">
            <a:off x="1403648" y="1196752"/>
            <a:ext cx="216024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flipV="1">
            <a:off x="1160600" y="2276871"/>
            <a:ext cx="27024" cy="193964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 flipH="1">
            <a:off x="5724128" y="3212976"/>
            <a:ext cx="216024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 flipH="1">
            <a:off x="6084168" y="5589240"/>
            <a:ext cx="216024" cy="216024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4" name="Szövegdoboz 76"/>
          <p:cNvSpPr txBox="1">
            <a:spLocks noChangeArrowheads="1"/>
          </p:cNvSpPr>
          <p:nvPr/>
        </p:nvSpPr>
        <p:spPr bwMode="auto">
          <a:xfrm>
            <a:off x="6372200" y="1916832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dirty="0" err="1" smtClean="0">
                <a:latin typeface="Calibri" pitchFamily="34" charset="0"/>
              </a:rPr>
              <a:t>vordere</a:t>
            </a:r>
            <a:r>
              <a:rPr lang="hu-HU" sz="1200" dirty="0" smtClean="0">
                <a:latin typeface="Calibri" pitchFamily="34" charset="0"/>
              </a:rPr>
              <a:t>     </a:t>
            </a:r>
            <a:r>
              <a:rPr lang="hu-HU" sz="1200" dirty="0" err="1" smtClean="0">
                <a:latin typeface="Calibri" pitchFamily="34" charset="0"/>
              </a:rPr>
              <a:t>hintere</a:t>
            </a:r>
            <a:endParaRPr lang="hu-HU" sz="1200" dirty="0" smtClean="0">
              <a:latin typeface="Calibri" pitchFamily="34" charset="0"/>
            </a:endParaRPr>
          </a:p>
          <a:p>
            <a:pPr algn="ctr"/>
            <a:r>
              <a:rPr lang="hu-HU" sz="1200" dirty="0" err="1" smtClean="0">
                <a:latin typeface="Calibri" pitchFamily="34" charset="0"/>
              </a:rPr>
              <a:t>Darmpforte</a:t>
            </a:r>
            <a:endParaRPr lang="hu-HU" sz="1200" dirty="0">
              <a:latin typeface="Calibri" pitchFamily="34" charset="0"/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6660232" y="2132856"/>
            <a:ext cx="144016" cy="8237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>
            <a:off x="7452320" y="2204864"/>
            <a:ext cx="216024" cy="7516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zis 18"/>
          <p:cNvSpPr/>
          <p:nvPr/>
        </p:nvSpPr>
        <p:spPr>
          <a:xfrm>
            <a:off x="6516216" y="2996952"/>
            <a:ext cx="144462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7380312" y="2996952"/>
            <a:ext cx="14401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1" name="Szövegdoboz 8"/>
          <p:cNvSpPr txBox="1">
            <a:spLocks noChangeArrowheads="1"/>
          </p:cNvSpPr>
          <p:nvPr/>
        </p:nvSpPr>
        <p:spPr bwMode="auto">
          <a:xfrm>
            <a:off x="5652120" y="2636912"/>
            <a:ext cx="9715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dirty="0" err="1">
                <a:solidFill>
                  <a:schemeClr val="bg1"/>
                </a:solidFill>
                <a:latin typeface="Calibri" pitchFamily="34" charset="0"/>
              </a:rPr>
              <a:t>Vorderdarm</a:t>
            </a:r>
            <a:endParaRPr lang="hu-H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Szövegdoboz 8"/>
          <p:cNvSpPr txBox="1">
            <a:spLocks noChangeArrowheads="1"/>
          </p:cNvSpPr>
          <p:nvPr/>
        </p:nvSpPr>
        <p:spPr bwMode="auto">
          <a:xfrm>
            <a:off x="6660232" y="2708920"/>
            <a:ext cx="971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dirty="0" err="1" smtClean="0">
                <a:solidFill>
                  <a:schemeClr val="bg1"/>
                </a:solidFill>
                <a:latin typeface="Calibri" pitchFamily="34" charset="0"/>
              </a:rPr>
              <a:t>Mitteldarm</a:t>
            </a:r>
            <a:endParaRPr lang="hu-H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Szövegdoboz 8"/>
          <p:cNvSpPr txBox="1">
            <a:spLocks noChangeArrowheads="1"/>
          </p:cNvSpPr>
          <p:nvPr/>
        </p:nvSpPr>
        <p:spPr bwMode="auto">
          <a:xfrm>
            <a:off x="7668344" y="2708920"/>
            <a:ext cx="971550" cy="2778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dirty="0" err="1" smtClean="0">
                <a:solidFill>
                  <a:schemeClr val="bg1"/>
                </a:solidFill>
                <a:latin typeface="Calibri" pitchFamily="34" charset="0"/>
              </a:rPr>
              <a:t>Hinterdarm</a:t>
            </a:r>
            <a:endParaRPr lang="hu-H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Szövegdoboz 89"/>
          <p:cNvSpPr txBox="1">
            <a:spLocks noChangeArrowheads="1"/>
          </p:cNvSpPr>
          <p:nvPr/>
        </p:nvSpPr>
        <p:spPr bwMode="auto">
          <a:xfrm>
            <a:off x="1" y="4725144"/>
            <a:ext cx="51480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400" u="sng" dirty="0" err="1">
                <a:latin typeface="Calibri" pitchFamily="34" charset="0"/>
              </a:rPr>
              <a:t>Gliederung</a:t>
            </a:r>
            <a:r>
              <a:rPr lang="hu-HU" sz="1400" u="sng" dirty="0">
                <a:latin typeface="Calibri" pitchFamily="34" charset="0"/>
              </a:rPr>
              <a:t> des </a:t>
            </a:r>
            <a:r>
              <a:rPr lang="hu-HU" sz="1400" u="sng" dirty="0" err="1">
                <a:latin typeface="Calibri" pitchFamily="34" charset="0"/>
              </a:rPr>
              <a:t>Darmrohres</a:t>
            </a:r>
            <a:r>
              <a:rPr lang="hu-HU" sz="1400" u="sng" dirty="0">
                <a:latin typeface="Calibri" pitchFamily="34" charset="0"/>
              </a:rPr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b="1" dirty="0" err="1">
                <a:solidFill>
                  <a:srgbClr val="FFC000"/>
                </a:solidFill>
                <a:latin typeface="Calibri" pitchFamily="34" charset="0"/>
              </a:rPr>
              <a:t>Vorderdarm</a:t>
            </a:r>
            <a:r>
              <a:rPr lang="hu-HU" sz="1400" b="1" dirty="0">
                <a:solidFill>
                  <a:srgbClr val="FFC000"/>
                </a:solidFill>
                <a:latin typeface="Calibri" pitchFamily="34" charset="0"/>
              </a:rPr>
              <a:t>:</a:t>
            </a:r>
            <a:r>
              <a:rPr lang="hu-HU" sz="14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srgbClr val="FFC000"/>
                </a:solidFill>
                <a:latin typeface="Calibri" pitchFamily="34" charset="0"/>
              </a:rPr>
              <a:t>Membrana</a:t>
            </a:r>
            <a:r>
              <a:rPr lang="hu-HU" sz="14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srgbClr val="FFC000"/>
                </a:solidFill>
                <a:latin typeface="Calibri" pitchFamily="34" charset="0"/>
              </a:rPr>
              <a:t>buccopharyngea</a:t>
            </a:r>
            <a:r>
              <a:rPr lang="hu-HU" sz="1400" dirty="0">
                <a:solidFill>
                  <a:srgbClr val="FFC000"/>
                </a:solidFill>
                <a:latin typeface="Calibri" pitchFamily="34" charset="0"/>
              </a:rPr>
              <a:t> – </a:t>
            </a:r>
            <a:r>
              <a:rPr lang="hu-HU" sz="1400" dirty="0" err="1">
                <a:solidFill>
                  <a:srgbClr val="FFC000"/>
                </a:solidFill>
                <a:latin typeface="Calibri" pitchFamily="34" charset="0"/>
              </a:rPr>
              <a:t>vordere</a:t>
            </a:r>
            <a:r>
              <a:rPr lang="hu-HU" sz="14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srgbClr val="FFC000"/>
                </a:solidFill>
                <a:latin typeface="Calibri" pitchFamily="34" charset="0"/>
              </a:rPr>
              <a:t>Darmpforte</a:t>
            </a:r>
            <a:endParaRPr lang="hu-HU" sz="1400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 err="1">
                <a:latin typeface="Calibri" pitchFamily="34" charset="0"/>
              </a:rPr>
              <a:t>Mitteldarm</a:t>
            </a:r>
            <a:r>
              <a:rPr lang="hu-HU" sz="1400" dirty="0">
                <a:latin typeface="Calibri" pitchFamily="34" charset="0"/>
              </a:rPr>
              <a:t>: </a:t>
            </a:r>
            <a:r>
              <a:rPr lang="hu-HU" sz="1400" dirty="0" err="1">
                <a:latin typeface="Calibri" pitchFamily="34" charset="0"/>
              </a:rPr>
              <a:t>vordere</a:t>
            </a:r>
            <a:r>
              <a:rPr lang="hu-HU" sz="1400" dirty="0">
                <a:latin typeface="Calibri" pitchFamily="34" charset="0"/>
              </a:rPr>
              <a:t> </a:t>
            </a:r>
            <a:r>
              <a:rPr lang="hu-HU" sz="1400" dirty="0" err="1">
                <a:latin typeface="Calibri" pitchFamily="34" charset="0"/>
              </a:rPr>
              <a:t>Darmpforte</a:t>
            </a:r>
            <a:r>
              <a:rPr lang="hu-HU" sz="1400" dirty="0">
                <a:latin typeface="Calibri" pitchFamily="34" charset="0"/>
              </a:rPr>
              <a:t> – </a:t>
            </a:r>
            <a:r>
              <a:rPr lang="hu-HU" sz="1400" dirty="0" err="1">
                <a:latin typeface="Calibri" pitchFamily="34" charset="0"/>
              </a:rPr>
              <a:t>hintere</a:t>
            </a:r>
            <a:r>
              <a:rPr lang="hu-HU" sz="1400" dirty="0">
                <a:latin typeface="Calibri" pitchFamily="34" charset="0"/>
              </a:rPr>
              <a:t> </a:t>
            </a:r>
            <a:r>
              <a:rPr lang="hu-HU" sz="1400" dirty="0" err="1">
                <a:latin typeface="Calibri" pitchFamily="34" charset="0"/>
              </a:rPr>
              <a:t>Darmpforte</a:t>
            </a:r>
            <a:endParaRPr lang="hu-HU" sz="1400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400" dirty="0" err="1">
                <a:latin typeface="Calibri" pitchFamily="34" charset="0"/>
              </a:rPr>
              <a:t>Hinterdarm</a:t>
            </a:r>
            <a:r>
              <a:rPr lang="hu-HU" sz="1400" dirty="0">
                <a:latin typeface="Calibri" pitchFamily="34" charset="0"/>
              </a:rPr>
              <a:t>: </a:t>
            </a:r>
            <a:r>
              <a:rPr lang="hu-HU" sz="1400" dirty="0" err="1">
                <a:latin typeface="Calibri" pitchFamily="34" charset="0"/>
              </a:rPr>
              <a:t>hintere</a:t>
            </a:r>
            <a:r>
              <a:rPr lang="hu-HU" sz="1400" dirty="0">
                <a:latin typeface="Calibri" pitchFamily="34" charset="0"/>
              </a:rPr>
              <a:t> </a:t>
            </a:r>
            <a:r>
              <a:rPr lang="hu-HU" sz="1400" dirty="0" err="1">
                <a:latin typeface="Calibri" pitchFamily="34" charset="0"/>
              </a:rPr>
              <a:t>Darmpforte</a:t>
            </a:r>
            <a:r>
              <a:rPr lang="hu-HU" sz="1400" dirty="0">
                <a:latin typeface="Calibri" pitchFamily="34" charset="0"/>
              </a:rPr>
              <a:t> – </a:t>
            </a:r>
            <a:r>
              <a:rPr lang="hu-HU" sz="1400" dirty="0" err="1">
                <a:latin typeface="Calibri" pitchFamily="34" charset="0"/>
              </a:rPr>
              <a:t>Membrana</a:t>
            </a:r>
            <a:r>
              <a:rPr lang="hu-HU" sz="1400" dirty="0">
                <a:latin typeface="Calibri" pitchFamily="34" charset="0"/>
              </a:rPr>
              <a:t> </a:t>
            </a:r>
            <a:r>
              <a:rPr lang="hu-HU" sz="1400" dirty="0" err="1">
                <a:latin typeface="Calibri" pitchFamily="34" charset="0"/>
              </a:rPr>
              <a:t>cloacalis</a:t>
            </a:r>
            <a:endParaRPr lang="hu-HU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6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kumentumok\Dropbox\2016\dz2\darm\kb-thy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267845" cy="328498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4067944" y="62068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>
                <a:latin typeface="Calibri" pitchFamily="34" charset="0"/>
              </a:rPr>
              <a:t>Die </a:t>
            </a:r>
            <a:r>
              <a:rPr lang="de-DE" sz="1400" b="1" i="1" dirty="0" smtClean="0">
                <a:latin typeface="Calibri" pitchFamily="34" charset="0"/>
              </a:rPr>
              <a:t>Schilddrüse</a:t>
            </a:r>
            <a:r>
              <a:rPr lang="de-DE" sz="1400" i="1" dirty="0" smtClean="0">
                <a:latin typeface="Calibri" pitchFamily="34" charset="0"/>
              </a:rPr>
              <a:t> ist ein Derivat des </a:t>
            </a:r>
            <a:r>
              <a:rPr lang="de-DE" sz="1400" i="1" dirty="0" err="1" smtClean="0">
                <a:latin typeface="Calibri" pitchFamily="34" charset="0"/>
              </a:rPr>
              <a:t>Schlunddarms</a:t>
            </a:r>
            <a:r>
              <a:rPr lang="de-DE" sz="1400" i="1" dirty="0" smtClean="0">
                <a:latin typeface="Calibri" pitchFamily="34" charset="0"/>
              </a:rPr>
              <a:t> und wandert über das</a:t>
            </a:r>
            <a:r>
              <a:rPr lang="hu-HU" sz="1400" i="1" dirty="0" smtClean="0">
                <a:latin typeface="Calibri" pitchFamily="34" charset="0"/>
              </a:rPr>
              <a:t> </a:t>
            </a:r>
            <a:r>
              <a:rPr lang="de-DE" sz="1400" i="1" dirty="0" err="1" smtClean="0">
                <a:latin typeface="Calibri" pitchFamily="34" charset="0"/>
              </a:rPr>
              <a:t>Foramen</a:t>
            </a:r>
            <a:r>
              <a:rPr lang="de-DE" sz="1400" i="1" dirty="0" smtClean="0">
                <a:latin typeface="Calibri" pitchFamily="34" charset="0"/>
              </a:rPr>
              <a:t> </a:t>
            </a:r>
            <a:r>
              <a:rPr lang="de-DE" sz="1400" i="1" dirty="0" err="1" smtClean="0">
                <a:latin typeface="Calibri" pitchFamily="34" charset="0"/>
              </a:rPr>
              <a:t>caecum</a:t>
            </a:r>
            <a:r>
              <a:rPr lang="de-DE" sz="1400" i="1" dirty="0" smtClean="0">
                <a:latin typeface="Calibri" pitchFamily="34" charset="0"/>
              </a:rPr>
              <a:t> in ihre endgültige Lage auf </a:t>
            </a:r>
            <a:r>
              <a:rPr lang="hu-HU" sz="1400" i="1" dirty="0" smtClean="0">
                <a:latin typeface="Calibri" pitchFamily="34" charset="0"/>
              </a:rPr>
              <a:t>der Trachea</a:t>
            </a:r>
            <a:r>
              <a:rPr lang="de-DE" sz="1400" i="1" dirty="0" smtClean="0">
                <a:latin typeface="Calibri" pitchFamily="34" charset="0"/>
              </a:rPr>
              <a:t>. Während der Wanderung bleibt sie über den </a:t>
            </a:r>
            <a:r>
              <a:rPr lang="de-DE" sz="1400" b="1" i="1" dirty="0" smtClean="0">
                <a:latin typeface="Calibri" pitchFamily="34" charset="0"/>
              </a:rPr>
              <a:t>Ductus </a:t>
            </a:r>
            <a:r>
              <a:rPr lang="de-DE" sz="1400" b="1" i="1" dirty="0" err="1" smtClean="0">
                <a:latin typeface="Calibri" pitchFamily="34" charset="0"/>
              </a:rPr>
              <a:t>thyroglossus</a:t>
            </a:r>
            <a:r>
              <a:rPr lang="de-DE" sz="1400" b="1" i="1" dirty="0" smtClean="0">
                <a:latin typeface="Calibri" pitchFamily="34" charset="0"/>
              </a:rPr>
              <a:t> </a:t>
            </a:r>
            <a:r>
              <a:rPr lang="de-DE" sz="1400" i="1" dirty="0" smtClean="0">
                <a:latin typeface="Calibri" pitchFamily="34" charset="0"/>
              </a:rPr>
              <a:t>mit dem Boden des </a:t>
            </a:r>
            <a:r>
              <a:rPr lang="de-DE" sz="1400" i="1" dirty="0" err="1" smtClean="0">
                <a:latin typeface="Calibri" pitchFamily="34" charset="0"/>
              </a:rPr>
              <a:t>Schlunddarms</a:t>
            </a:r>
            <a:r>
              <a:rPr lang="de-DE" sz="1400" i="1" dirty="0" smtClean="0">
                <a:latin typeface="Calibri" pitchFamily="34" charset="0"/>
              </a:rPr>
              <a:t> verbunden. </a:t>
            </a:r>
            <a:endParaRPr lang="hu-HU" sz="1400" dirty="0">
              <a:latin typeface="Calibri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95936" y="116632"/>
            <a:ext cx="168988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</a:rPr>
              <a:t>Die </a:t>
            </a:r>
            <a:r>
              <a:rPr lang="de-DE" b="1" i="1" dirty="0" smtClean="0">
                <a:latin typeface="Calibri" pitchFamily="34" charset="0"/>
              </a:rPr>
              <a:t>Schilddrüse</a:t>
            </a:r>
            <a:r>
              <a:rPr lang="de-DE" i="1" dirty="0" smtClean="0">
                <a:latin typeface="Calibri" pitchFamily="34" charset="0"/>
              </a:rPr>
              <a:t>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067944" y="2276872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err="1" smtClean="0"/>
              <a:t>Lobus</a:t>
            </a:r>
            <a:r>
              <a:rPr lang="hu-HU" dirty="0" smtClean="0"/>
              <a:t> </a:t>
            </a:r>
            <a:r>
              <a:rPr lang="hu-HU" dirty="0" err="1" smtClean="0"/>
              <a:t>pyramidalis</a:t>
            </a:r>
            <a:r>
              <a:rPr lang="hu-HU" dirty="0" smtClean="0"/>
              <a:t> (</a:t>
            </a:r>
            <a:r>
              <a:rPr lang="hu-HU" dirty="0" err="1" smtClean="0"/>
              <a:t>originell</a:t>
            </a:r>
            <a:r>
              <a:rPr lang="hu-HU" dirty="0" smtClean="0"/>
              <a:t>: Ductus </a:t>
            </a:r>
            <a:r>
              <a:rPr lang="hu-HU" dirty="0" err="1" smtClean="0"/>
              <a:t>thyreoglossus</a:t>
            </a:r>
            <a:r>
              <a:rPr lang="hu-HU" dirty="0" smtClean="0"/>
              <a:t>)</a:t>
            </a:r>
          </a:p>
        </p:txBody>
      </p:sp>
      <p:pic>
        <p:nvPicPr>
          <p:cNvPr id="7" name="Picture 2" descr="http://e-learning.studmed.unibe.ch/webtbs/hno_missbildungen/images/3_6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8"/>
            <a:ext cx="2798676" cy="1865784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7220140" y="3789040"/>
            <a:ext cx="1923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mediane</a:t>
            </a:r>
            <a:r>
              <a:rPr lang="hu-HU" dirty="0" smtClean="0"/>
              <a:t> </a:t>
            </a:r>
            <a:r>
              <a:rPr lang="hu-HU" dirty="0" err="1" smtClean="0"/>
              <a:t>Halszyste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347864" y="0"/>
            <a:ext cx="1368152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Calibri" pitchFamily="34" charset="0"/>
              </a:rPr>
              <a:t>Die </a:t>
            </a:r>
            <a:r>
              <a:rPr lang="hu-HU" sz="1600" b="1" i="1" dirty="0" err="1" smtClean="0">
                <a:latin typeface="Calibri" pitchFamily="34" charset="0"/>
              </a:rPr>
              <a:t>Zunge</a:t>
            </a:r>
            <a:endParaRPr lang="hu-HU" sz="1600" dirty="0">
              <a:latin typeface="Calibri" pitchFamily="34" charset="0"/>
            </a:endParaRPr>
          </a:p>
        </p:txBody>
      </p:sp>
      <p:pic>
        <p:nvPicPr>
          <p:cNvPr id="5" name="Picture 3" descr="D:\Dokumentumok\Dropbox\2016\dz2\darm\kb4.jpg"/>
          <p:cNvPicPr>
            <a:picLocks noChangeAspect="1" noChangeArrowheads="1"/>
          </p:cNvPicPr>
          <p:nvPr/>
        </p:nvPicPr>
        <p:blipFill>
          <a:blip r:embed="rId2" cstate="print"/>
          <a:srcRect l="49589" t="68900" r="2031"/>
          <a:stretch>
            <a:fillRect/>
          </a:stretch>
        </p:blipFill>
        <p:spPr bwMode="auto">
          <a:xfrm>
            <a:off x="6615673" y="620688"/>
            <a:ext cx="2528327" cy="1872208"/>
          </a:xfrm>
          <a:prstGeom prst="rect">
            <a:avLst/>
          </a:prstGeom>
          <a:noFill/>
        </p:spPr>
      </p:pic>
      <p:sp>
        <p:nvSpPr>
          <p:cNvPr id="8" name="TextBox 3"/>
          <p:cNvSpPr txBox="1"/>
          <p:nvPr/>
        </p:nvSpPr>
        <p:spPr>
          <a:xfrm>
            <a:off x="179512" y="3140968"/>
            <a:ext cx="8964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Zunge: </a:t>
            </a:r>
            <a:r>
              <a:rPr lang="en-US" sz="1400" b="1" u="sng" dirty="0" err="1" smtClean="0"/>
              <a:t>aus</a:t>
            </a:r>
            <a:r>
              <a:rPr lang="en-US" sz="1400" b="1" u="sng" dirty="0" smtClean="0"/>
              <a:t> </a:t>
            </a:r>
            <a:r>
              <a:rPr lang="hu-HU" sz="1400" b="1" u="sng" dirty="0" err="1" smtClean="0"/>
              <a:t>Material</a:t>
            </a:r>
            <a:r>
              <a:rPr lang="hu-HU" sz="1400" b="1" u="sng" dirty="0" smtClean="0"/>
              <a:t> von </a:t>
            </a:r>
            <a:r>
              <a:rPr lang="en-US" sz="1400" b="1" u="sng" dirty="0" err="1" smtClean="0"/>
              <a:t>Schlundbogen</a:t>
            </a:r>
            <a:r>
              <a:rPr lang="en-US" sz="1400" b="1" u="sng" dirty="0" smtClean="0"/>
              <a:t> 1</a:t>
            </a:r>
            <a:r>
              <a:rPr lang="en-US" sz="1400" dirty="0" smtClean="0"/>
              <a:t>. (Tuberculum </a:t>
            </a:r>
            <a:r>
              <a:rPr lang="en-US" sz="1400" dirty="0" err="1" smtClean="0"/>
              <a:t>impar</a:t>
            </a:r>
            <a:r>
              <a:rPr lang="en-US" sz="1400" dirty="0" smtClean="0"/>
              <a:t> und </a:t>
            </a:r>
            <a:r>
              <a:rPr lang="en-US" sz="1400" dirty="0" err="1" smtClean="0"/>
              <a:t>laterale</a:t>
            </a:r>
            <a:r>
              <a:rPr lang="en-US" sz="1400" dirty="0" smtClean="0"/>
              <a:t> Anlagen)</a:t>
            </a:r>
            <a:r>
              <a:rPr lang="hu-HU" sz="1400" dirty="0" smtClean="0"/>
              <a:t>: </a:t>
            </a:r>
            <a:r>
              <a:rPr lang="en-US" sz="1400" dirty="0" err="1" smtClean="0"/>
              <a:t>vorderes</a:t>
            </a:r>
            <a:r>
              <a:rPr lang="en-US" sz="1400" dirty="0" smtClean="0"/>
              <a:t> 2/3 der Zunge</a:t>
            </a: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i="1" dirty="0"/>
              <a:t> </a:t>
            </a:r>
            <a:r>
              <a:rPr lang="en-US" sz="1400" i="1" dirty="0" smtClean="0"/>
              <a:t>            </a:t>
            </a:r>
            <a:r>
              <a:rPr lang="en-US" sz="1400" i="1" dirty="0" err="1" smtClean="0"/>
              <a:t>aus</a:t>
            </a:r>
            <a:r>
              <a:rPr lang="en-US" sz="1400" i="1" dirty="0" smtClean="0"/>
              <a:t> </a:t>
            </a:r>
            <a:r>
              <a:rPr lang="hu-HU" sz="1400" i="1" dirty="0" err="1" smtClean="0"/>
              <a:t>Material</a:t>
            </a:r>
            <a:r>
              <a:rPr lang="hu-HU" sz="1400" i="1" dirty="0" smtClean="0"/>
              <a:t> von </a:t>
            </a:r>
            <a:r>
              <a:rPr lang="en-US" sz="1400" i="1" dirty="0" err="1" smtClean="0"/>
              <a:t>Schlundbogen</a:t>
            </a:r>
            <a:r>
              <a:rPr lang="en-US" sz="1400" i="1" dirty="0" smtClean="0"/>
              <a:t> 2. Copula (</a:t>
            </a:r>
            <a:r>
              <a:rPr lang="en-US" sz="1400" i="1" dirty="0" err="1" smtClean="0"/>
              <a:t>verbleibt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nicht</a:t>
            </a:r>
            <a:r>
              <a:rPr lang="en-US" sz="1400" i="1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             </a:t>
            </a:r>
            <a:r>
              <a:rPr lang="en-US" sz="1400" b="1" u="sng" dirty="0" err="1" smtClean="0"/>
              <a:t>aus</a:t>
            </a:r>
            <a:r>
              <a:rPr lang="en-US" sz="1400" b="1" u="sng" dirty="0" smtClean="0"/>
              <a:t> </a:t>
            </a:r>
            <a:r>
              <a:rPr lang="hu-HU" sz="1400" b="1" u="sng" dirty="0" err="1" smtClean="0"/>
              <a:t>Material</a:t>
            </a:r>
            <a:r>
              <a:rPr lang="hu-HU" sz="1400" b="1" u="sng" dirty="0" smtClean="0"/>
              <a:t> von </a:t>
            </a:r>
            <a:r>
              <a:rPr lang="en-US" sz="1400" b="1" u="sng" dirty="0" err="1" smtClean="0"/>
              <a:t>Schlundbögen</a:t>
            </a:r>
            <a:r>
              <a:rPr lang="en-US" sz="1400" b="1" u="sng" dirty="0" smtClean="0"/>
              <a:t> 3 und 4</a:t>
            </a:r>
            <a:r>
              <a:rPr lang="en-US" sz="1400" dirty="0" smtClean="0"/>
              <a:t>. </a:t>
            </a:r>
            <a:r>
              <a:rPr lang="en-US" sz="1400" u="sng" dirty="0" err="1" smtClean="0">
                <a:solidFill>
                  <a:srgbClr val="FFC000"/>
                </a:solidFill>
              </a:rPr>
              <a:t>Eminenti</a:t>
            </a:r>
            <a:r>
              <a:rPr lang="hu-HU" sz="1400" u="sng" dirty="0" smtClean="0">
                <a:solidFill>
                  <a:srgbClr val="FFC000"/>
                </a:solidFill>
              </a:rPr>
              <a:t>a </a:t>
            </a:r>
            <a:r>
              <a:rPr lang="en-US" sz="1400" u="sng" dirty="0" err="1" smtClean="0">
                <a:solidFill>
                  <a:srgbClr val="FFC000"/>
                </a:solidFill>
              </a:rPr>
              <a:t>hypobranchial</a:t>
            </a:r>
            <a:r>
              <a:rPr lang="hu-HU" sz="1400" u="sng" dirty="0" smtClean="0">
                <a:solidFill>
                  <a:srgbClr val="FFC000"/>
                </a:solidFill>
              </a:rPr>
              <a:t>is</a:t>
            </a:r>
            <a:r>
              <a:rPr lang="en-US" sz="1400" dirty="0" smtClean="0"/>
              <a:t>: </a:t>
            </a:r>
            <a:r>
              <a:rPr lang="hu-HU" sz="1400" dirty="0" smtClean="0"/>
              <a:t> </a:t>
            </a:r>
            <a:r>
              <a:rPr lang="en-US" sz="1400" dirty="0" err="1" smtClean="0"/>
              <a:t>hinteres</a:t>
            </a:r>
            <a:r>
              <a:rPr lang="en-US" sz="1400" dirty="0" smtClean="0"/>
              <a:t> 1/3 der Zunge und Epiglottis</a:t>
            </a:r>
            <a:endParaRPr lang="en-US" sz="14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902"/>
          <a:stretch>
            <a:fillRect/>
          </a:stretch>
        </p:blipFill>
        <p:spPr>
          <a:xfrm>
            <a:off x="251520" y="476672"/>
            <a:ext cx="617220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82" y="517798"/>
            <a:ext cx="5270461" cy="616530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/>
          <a:srcRect l="38187" t="35224" r="27931" b="27554"/>
          <a:stretch/>
        </p:blipFill>
        <p:spPr>
          <a:xfrm>
            <a:off x="5001459" y="332656"/>
            <a:ext cx="4142541" cy="2425385"/>
          </a:xfrm>
          <a:prstGeom prst="rect">
            <a:avLst/>
          </a:prstGeom>
        </p:spPr>
      </p:pic>
      <p:sp>
        <p:nvSpPr>
          <p:cNvPr id="6" name="Line 46"/>
          <p:cNvSpPr>
            <a:spLocks noChangeShapeType="1"/>
          </p:cNvSpPr>
          <p:nvPr/>
        </p:nvSpPr>
        <p:spPr bwMode="auto">
          <a:xfrm flipH="1" flipV="1">
            <a:off x="2267744" y="4365102"/>
            <a:ext cx="1512168" cy="122413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7" name="Line 46"/>
          <p:cNvSpPr>
            <a:spLocks noChangeShapeType="1"/>
          </p:cNvSpPr>
          <p:nvPr/>
        </p:nvSpPr>
        <p:spPr bwMode="auto">
          <a:xfrm flipH="1" flipV="1">
            <a:off x="2051720" y="5085184"/>
            <a:ext cx="936104" cy="72008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/>
          <a:srcRect l="10742" t="29030" r="29089" b="37578"/>
          <a:stretch/>
        </p:blipFill>
        <p:spPr>
          <a:xfrm>
            <a:off x="4788023" y="5223238"/>
            <a:ext cx="4325947" cy="151818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948264" y="6093296"/>
            <a:ext cx="2021182" cy="55860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5436096" y="332656"/>
            <a:ext cx="3491560" cy="115212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5508104" y="1772816"/>
            <a:ext cx="3491560" cy="91718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5004048" y="0"/>
            <a:ext cx="1630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chemeClr val="accent6">
                    <a:lumMod val="75000"/>
                  </a:schemeClr>
                </a:solidFill>
              </a:rPr>
              <a:t>Aus</a:t>
            </a:r>
            <a:r>
              <a:rPr lang="hu-H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accent6">
                    <a:lumMod val="75000"/>
                  </a:schemeClr>
                </a:solidFill>
              </a:rPr>
              <a:t>Endoderm</a:t>
            </a:r>
            <a:r>
              <a:rPr lang="hu-HU" sz="16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hu-H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788024" y="4869160"/>
            <a:ext cx="1630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chemeClr val="accent6">
                    <a:lumMod val="75000"/>
                  </a:schemeClr>
                </a:solidFill>
              </a:rPr>
              <a:t>Aus</a:t>
            </a:r>
            <a:r>
              <a:rPr lang="hu-H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accent6">
                    <a:lumMod val="75000"/>
                  </a:schemeClr>
                </a:solidFill>
              </a:rPr>
              <a:t>Mesoderm</a:t>
            </a:r>
            <a:r>
              <a:rPr lang="hu-HU" sz="16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hu-H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Line 46"/>
          <p:cNvSpPr>
            <a:spLocks noChangeShapeType="1"/>
          </p:cNvSpPr>
          <p:nvPr/>
        </p:nvSpPr>
        <p:spPr bwMode="auto">
          <a:xfrm flipH="1">
            <a:off x="2483768" y="3212976"/>
            <a:ext cx="432048" cy="144016"/>
          </a:xfrm>
          <a:prstGeom prst="line">
            <a:avLst/>
          </a:prstGeom>
          <a:noFill/>
          <a:ln w="41275">
            <a:solidFill>
              <a:srgbClr val="FF0000"/>
            </a:solidFill>
            <a:prstDash val="sysDash"/>
            <a:round/>
            <a:headEnd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8" name="Szövegdoboz 54"/>
          <p:cNvSpPr txBox="1">
            <a:spLocks noChangeArrowheads="1"/>
          </p:cNvSpPr>
          <p:nvPr/>
        </p:nvSpPr>
        <p:spPr bwMode="auto">
          <a:xfrm>
            <a:off x="3347864" y="4941168"/>
            <a:ext cx="1008112" cy="2769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dirty="0" err="1">
                <a:latin typeface="Calibri" pitchFamily="34" charset="0"/>
              </a:rPr>
              <a:t>Leberknospe</a:t>
            </a:r>
            <a:endParaRPr lang="hu-HU" sz="1200" dirty="0">
              <a:latin typeface="Calibri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635896" y="1124744"/>
            <a:ext cx="1256798" cy="4799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dirty="0" smtClean="0">
                <a:latin typeface="Calibri" pitchFamily="34" charset="0"/>
              </a:rPr>
              <a:t>= Ductus </a:t>
            </a:r>
            <a:r>
              <a:rPr lang="hu-HU" sz="1200" dirty="0" err="1">
                <a:latin typeface="Calibri" pitchFamily="34" charset="0"/>
              </a:rPr>
              <a:t>thyreoglossus</a:t>
            </a:r>
            <a:endParaRPr lang="hu-HU" sz="1200" dirty="0">
              <a:latin typeface="Calibri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203848" y="1988840"/>
            <a:ext cx="1219073" cy="274429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err="1">
                <a:solidFill>
                  <a:srgbClr val="990000"/>
                </a:solidFill>
                <a:latin typeface="Calibri" pitchFamily="34" charset="0"/>
              </a:rPr>
              <a:t>Schlunddarm</a:t>
            </a:r>
            <a:endParaRPr lang="hu-HU" sz="1200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 rot="840000">
            <a:off x="2771800" y="5445224"/>
            <a:ext cx="936104" cy="276999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err="1">
                <a:latin typeface="Calibri" pitchFamily="34" charset="0"/>
              </a:rPr>
              <a:t>Mitteldarm</a:t>
            </a:r>
            <a:endParaRPr lang="hu-HU" sz="1200" dirty="0">
              <a:latin typeface="Calibri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267744" y="6237312"/>
            <a:ext cx="978707" cy="274429"/>
          </a:xfrm>
          <a:prstGeom prst="rect">
            <a:avLst/>
          </a:prstGeom>
          <a:solidFill>
            <a:srgbClr val="FF7C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>
                <a:latin typeface="Calibri" pitchFamily="34" charset="0"/>
              </a:rPr>
              <a:t>Hinterdarm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347864" y="2348880"/>
            <a:ext cx="978707" cy="274429"/>
          </a:xfrm>
          <a:prstGeom prst="rect">
            <a:avLst/>
          </a:prstGeom>
          <a:solidFill>
            <a:srgbClr val="FF7C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err="1" smtClean="0">
                <a:latin typeface="Calibri" pitchFamily="34" charset="0"/>
              </a:rPr>
              <a:t>Vorderdarm</a:t>
            </a:r>
            <a:endParaRPr lang="hu-HU" sz="1200" dirty="0">
              <a:latin typeface="Calibri" pitchFamily="34" charset="0"/>
            </a:endParaRPr>
          </a:p>
        </p:txBody>
      </p:sp>
      <p:sp>
        <p:nvSpPr>
          <p:cNvPr id="24" name="Szövegdoboz 59"/>
          <p:cNvSpPr txBox="1">
            <a:spLocks noChangeArrowheads="1"/>
          </p:cNvSpPr>
          <p:nvPr/>
        </p:nvSpPr>
        <p:spPr bwMode="auto">
          <a:xfrm>
            <a:off x="5940425" y="2996952"/>
            <a:ext cx="3203575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u-HU" sz="1400" u="sng" dirty="0" err="1">
                <a:latin typeface="Calibri" pitchFamily="34" charset="0"/>
              </a:rPr>
              <a:t>Vorderdarm</a:t>
            </a:r>
            <a:r>
              <a:rPr lang="hu-HU" sz="1400" u="sng" dirty="0">
                <a:latin typeface="Calibri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Calibri" pitchFamily="34" charset="0"/>
              </a:rPr>
              <a:t>1/ </a:t>
            </a:r>
            <a:r>
              <a:rPr lang="hu-HU" sz="1200" b="1" dirty="0" err="1" smtClean="0">
                <a:latin typeface="Calibri" pitchFamily="34" charset="0"/>
              </a:rPr>
              <a:t>Schlunddarm</a:t>
            </a:r>
            <a:r>
              <a:rPr lang="hu-HU" sz="1200" dirty="0">
                <a:latin typeface="Calibri" pitchFamily="34" charset="0"/>
              </a:rPr>
              <a:t>: </a:t>
            </a:r>
            <a:r>
              <a:rPr lang="hu-HU" sz="1200" dirty="0" err="1">
                <a:latin typeface="Calibri" pitchFamily="34" charset="0"/>
              </a:rPr>
              <a:t>Rachenmembran</a:t>
            </a:r>
            <a:r>
              <a:rPr lang="hu-HU" sz="1200" dirty="0">
                <a:latin typeface="Calibri" pitchFamily="34" charset="0"/>
              </a:rPr>
              <a:t> – </a:t>
            </a:r>
            <a:r>
              <a:rPr lang="hu-HU" sz="1200" dirty="0" err="1">
                <a:latin typeface="Calibri" pitchFamily="34" charset="0"/>
              </a:rPr>
              <a:t>Lungenknospe</a:t>
            </a:r>
            <a:endParaRPr lang="hu-HU" sz="12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200" b="1" dirty="0" smtClean="0">
                <a:latin typeface="Calibri" pitchFamily="34" charset="0"/>
              </a:rPr>
              <a:t>2/ </a:t>
            </a:r>
            <a:r>
              <a:rPr lang="hu-HU" sz="1200" dirty="0" err="1" smtClean="0">
                <a:latin typeface="Calibri" pitchFamily="34" charset="0"/>
              </a:rPr>
              <a:t>Kaudaler</a:t>
            </a:r>
            <a:r>
              <a:rPr lang="hu-HU" sz="1200" dirty="0" smtClean="0">
                <a:latin typeface="Calibri" pitchFamily="34" charset="0"/>
              </a:rPr>
              <a:t> </a:t>
            </a:r>
            <a:r>
              <a:rPr lang="hu-HU" sz="1200" dirty="0" err="1">
                <a:latin typeface="Calibri" pitchFamily="34" charset="0"/>
              </a:rPr>
              <a:t>Abschnitt</a:t>
            </a:r>
            <a:r>
              <a:rPr lang="hu-HU" sz="1200" dirty="0">
                <a:latin typeface="Calibri" pitchFamily="34" charset="0"/>
              </a:rPr>
              <a:t> des </a:t>
            </a:r>
            <a:r>
              <a:rPr lang="hu-HU" sz="1200" dirty="0" err="1">
                <a:latin typeface="Calibri" pitchFamily="34" charset="0"/>
              </a:rPr>
              <a:t>Vorderdarms</a:t>
            </a:r>
            <a:r>
              <a:rPr lang="hu-HU" sz="1200" dirty="0">
                <a:latin typeface="Calibri" pitchFamily="34" charset="0"/>
              </a:rPr>
              <a:t>: </a:t>
            </a:r>
            <a:r>
              <a:rPr lang="hu-HU" sz="1200" dirty="0" err="1">
                <a:latin typeface="Calibri" pitchFamily="34" charset="0"/>
              </a:rPr>
              <a:t>Lungenknospe</a:t>
            </a:r>
            <a:r>
              <a:rPr lang="hu-HU" sz="1200" dirty="0">
                <a:latin typeface="Calibri" pitchFamily="34" charset="0"/>
              </a:rPr>
              <a:t> – </a:t>
            </a:r>
            <a:r>
              <a:rPr lang="hu-HU" sz="1200" dirty="0" err="1" smtClean="0">
                <a:latin typeface="Calibri" pitchFamily="34" charset="0"/>
              </a:rPr>
              <a:t>Leberknospe</a:t>
            </a:r>
            <a:endParaRPr lang="hu-HU" sz="1200" dirty="0">
              <a:latin typeface="Calibri" pitchFamily="34" charset="0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2339752" y="27809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Calibri" pitchFamily="34" charset="0"/>
              </a:rPr>
              <a:t>1</a:t>
            </a:r>
            <a:endParaRPr lang="hu-HU" dirty="0"/>
          </a:p>
        </p:txBody>
      </p:sp>
      <p:sp>
        <p:nvSpPr>
          <p:cNvPr id="26" name="Téglalap 25"/>
          <p:cNvSpPr/>
          <p:nvPr/>
        </p:nvSpPr>
        <p:spPr>
          <a:xfrm>
            <a:off x="2483768" y="37890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Calibri" pitchFamily="34" charset="0"/>
              </a:rPr>
              <a:t>2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33129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Névtelen1"/>
          <p:cNvPicPr>
            <a:picLocks noChangeAspect="1" noChangeArrowheads="1"/>
          </p:cNvPicPr>
          <p:nvPr/>
        </p:nvPicPr>
        <p:blipFill>
          <a:blip r:embed="rId2" cstate="print"/>
          <a:srcRect l="2255" t="9503" r="4559" b="13834"/>
          <a:stretch>
            <a:fillRect/>
          </a:stretch>
        </p:blipFill>
        <p:spPr bwMode="auto">
          <a:xfrm>
            <a:off x="107504" y="764704"/>
            <a:ext cx="3240360" cy="193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900113" y="333375"/>
            <a:ext cx="7200900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i="1" dirty="0" err="1" smtClean="0">
                <a:solidFill>
                  <a:schemeClr val="bg1">
                    <a:lumMod val="85000"/>
                  </a:schemeClr>
                </a:solidFill>
              </a:rPr>
              <a:t>Kiemenbögen</a:t>
            </a:r>
            <a:endParaRPr lang="hu-HU" sz="24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539552" y="1196752"/>
            <a:ext cx="792088" cy="4320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5" name="Picture 4" descr="http://www.histoatlas.de/typo3temp/pics/1005f1a91f.jpg"/>
          <p:cNvPicPr>
            <a:picLocks noChangeAspect="1" noChangeArrowheads="1"/>
          </p:cNvPicPr>
          <p:nvPr/>
        </p:nvPicPr>
        <p:blipFill>
          <a:blip r:embed="rId3" cstate="print"/>
          <a:srcRect t="1630" r="50861"/>
          <a:stretch>
            <a:fillRect/>
          </a:stretch>
        </p:blipFill>
        <p:spPr bwMode="auto">
          <a:xfrm>
            <a:off x="3347864" y="1052736"/>
            <a:ext cx="223254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images.slideplayer.org/1/647799/slides/slide_7.jpg"/>
          <p:cNvPicPr>
            <a:picLocks noChangeAspect="1" noChangeArrowheads="1"/>
          </p:cNvPicPr>
          <p:nvPr/>
        </p:nvPicPr>
        <p:blipFill>
          <a:blip r:embed="rId4" cstate="print"/>
          <a:srcRect l="4840" t="42740" r="4818" b="22843"/>
          <a:stretch>
            <a:fillRect/>
          </a:stretch>
        </p:blipFill>
        <p:spPr bwMode="auto">
          <a:xfrm>
            <a:off x="3275856" y="5013176"/>
            <a:ext cx="4788532" cy="1368152"/>
          </a:xfrm>
          <a:prstGeom prst="rect">
            <a:avLst/>
          </a:prstGeom>
          <a:noFill/>
        </p:spPr>
      </p:pic>
      <p:pic>
        <p:nvPicPr>
          <p:cNvPr id="7" name="Picture 4" descr="http://images.slideplayer.org/1/647799/slides/slide_6.jpg"/>
          <p:cNvPicPr>
            <a:picLocks noChangeAspect="1" noChangeArrowheads="1"/>
          </p:cNvPicPr>
          <p:nvPr/>
        </p:nvPicPr>
        <p:blipFill>
          <a:blip r:embed="rId5" cstate="print"/>
          <a:srcRect l="57788" t="28894" r="13318" b="39804"/>
          <a:stretch>
            <a:fillRect/>
          </a:stretch>
        </p:blipFill>
        <p:spPr bwMode="auto">
          <a:xfrm>
            <a:off x="1115616" y="5013176"/>
            <a:ext cx="1656184" cy="134565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2584" y="980728"/>
            <a:ext cx="34714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églalap 3"/>
          <p:cNvSpPr>
            <a:spLocks noChangeArrowheads="1"/>
          </p:cNvSpPr>
          <p:nvPr/>
        </p:nvSpPr>
        <p:spPr bwMode="auto">
          <a:xfrm>
            <a:off x="179512" y="0"/>
            <a:ext cx="856920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u-HU" sz="1400" dirty="0" smtClean="0">
              <a:latin typeface="Calibri" pitchFamily="34" charset="0"/>
            </a:endParaRPr>
          </a:p>
          <a:p>
            <a:r>
              <a:rPr lang="hu-HU" sz="1400" dirty="0" err="1" smtClean="0">
                <a:latin typeface="Calibri" pitchFamily="34" charset="0"/>
              </a:rPr>
              <a:t>Jeder</a:t>
            </a:r>
            <a:r>
              <a:rPr lang="hu-HU" sz="1400" dirty="0" smtClean="0">
                <a:latin typeface="Calibri" pitchFamily="34" charset="0"/>
              </a:rPr>
              <a:t> </a:t>
            </a:r>
            <a:r>
              <a:rPr lang="hu-HU" sz="1400" dirty="0" err="1" smtClean="0">
                <a:latin typeface="Calibri" pitchFamily="34" charset="0"/>
              </a:rPr>
              <a:t>Bogen</a:t>
            </a:r>
            <a:r>
              <a:rPr lang="hu-HU" sz="1400" dirty="0" smtClean="0">
                <a:latin typeface="Calibri" pitchFamily="34" charset="0"/>
              </a:rPr>
              <a:t> </a:t>
            </a:r>
            <a:r>
              <a:rPr lang="hu-HU" sz="1400" dirty="0" err="1" smtClean="0">
                <a:latin typeface="Calibri" pitchFamily="34" charset="0"/>
              </a:rPr>
              <a:t>enthält</a:t>
            </a:r>
            <a:r>
              <a:rPr lang="hu-HU" sz="1400" dirty="0" smtClean="0">
                <a:latin typeface="Calibri" pitchFamily="34" charset="0"/>
              </a:rPr>
              <a:t> </a:t>
            </a:r>
          </a:p>
          <a:p>
            <a:r>
              <a:rPr lang="hu-HU" sz="1400" dirty="0" smtClean="0">
                <a:latin typeface="Calibri" pitchFamily="34" charset="0"/>
              </a:rPr>
              <a:t>- </a:t>
            </a:r>
            <a:r>
              <a:rPr lang="hu-HU" sz="1400" dirty="0" err="1" smtClean="0">
                <a:latin typeface="Calibri" pitchFamily="34" charset="0"/>
              </a:rPr>
              <a:t>eine</a:t>
            </a:r>
            <a:r>
              <a:rPr lang="hu-HU" sz="1400" dirty="0" smtClean="0">
                <a:latin typeface="Calibri" pitchFamily="34" charset="0"/>
              </a:rPr>
              <a:t> </a:t>
            </a:r>
            <a:r>
              <a:rPr lang="hu-HU" sz="1400" dirty="0" err="1" smtClean="0">
                <a:latin typeface="Calibri" pitchFamily="34" charset="0"/>
              </a:rPr>
              <a:t>Arterie</a:t>
            </a:r>
            <a:r>
              <a:rPr lang="hu-HU" sz="1400" dirty="0" smtClean="0">
                <a:latin typeface="Calibri" pitchFamily="34" charset="0"/>
              </a:rPr>
              <a:t> </a:t>
            </a:r>
          </a:p>
          <a:p>
            <a:r>
              <a:rPr lang="hu-HU" sz="1400" dirty="0" smtClean="0">
                <a:latin typeface="Calibri" pitchFamily="34" charset="0"/>
              </a:rPr>
              <a:t>- </a:t>
            </a:r>
            <a:r>
              <a:rPr lang="hu-HU" sz="1400" dirty="0" err="1" smtClean="0">
                <a:latin typeface="Calibri" pitchFamily="34" charset="0"/>
              </a:rPr>
              <a:t>einen</a:t>
            </a:r>
            <a:r>
              <a:rPr lang="hu-HU" sz="1400" dirty="0" smtClean="0">
                <a:latin typeface="Calibri" pitchFamily="34" charset="0"/>
              </a:rPr>
              <a:t> </a:t>
            </a:r>
            <a:r>
              <a:rPr lang="hu-HU" sz="1400" dirty="0" err="1" smtClean="0">
                <a:latin typeface="Calibri" pitchFamily="34" charset="0"/>
              </a:rPr>
              <a:t>Hirnnerv</a:t>
            </a:r>
            <a:r>
              <a:rPr lang="hu-HU" sz="1400" dirty="0" smtClean="0">
                <a:latin typeface="Calibri" pitchFamily="34" charset="0"/>
              </a:rPr>
              <a:t> </a:t>
            </a:r>
          </a:p>
          <a:p>
            <a:r>
              <a:rPr lang="hu-HU" sz="1400" dirty="0" smtClean="0">
                <a:latin typeface="Calibri" pitchFamily="34" charset="0"/>
              </a:rPr>
              <a:t>- </a:t>
            </a:r>
            <a:r>
              <a:rPr lang="hu-HU" sz="1400" dirty="0" err="1" smtClean="0">
                <a:latin typeface="Calibri" pitchFamily="34" charset="0"/>
              </a:rPr>
              <a:t>eine</a:t>
            </a:r>
            <a:r>
              <a:rPr lang="hu-HU" sz="1400" dirty="0" smtClean="0">
                <a:latin typeface="Calibri" pitchFamily="34" charset="0"/>
              </a:rPr>
              <a:t> </a:t>
            </a:r>
            <a:r>
              <a:rPr lang="hu-HU" sz="1400" dirty="0" err="1" smtClean="0">
                <a:latin typeface="Calibri" pitchFamily="34" charset="0"/>
              </a:rPr>
              <a:t>Knorpelspange</a:t>
            </a:r>
            <a:r>
              <a:rPr lang="hu-HU" sz="1400" dirty="0" smtClean="0">
                <a:latin typeface="Calibri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hu-HU" sz="1400" dirty="0" smtClean="0">
                <a:latin typeface="Calibri" pitchFamily="34" charset="0"/>
              </a:rPr>
              <a:t>und die </a:t>
            </a:r>
            <a:r>
              <a:rPr lang="hu-HU" sz="1400" dirty="0" err="1" smtClean="0">
                <a:latin typeface="Calibri" pitchFamily="34" charset="0"/>
              </a:rPr>
              <a:t>dazugehörigen</a:t>
            </a:r>
            <a:r>
              <a:rPr lang="hu-HU" sz="1400" dirty="0" smtClean="0">
                <a:latin typeface="Calibri" pitchFamily="34" charset="0"/>
              </a:rPr>
              <a:t> </a:t>
            </a:r>
            <a:r>
              <a:rPr lang="hu-HU" sz="1400" dirty="0" err="1" smtClean="0">
                <a:latin typeface="Calibri" pitchFamily="34" charset="0"/>
              </a:rPr>
              <a:t>Muskeln</a:t>
            </a:r>
            <a:r>
              <a:rPr lang="hu-HU" sz="1400" dirty="0" smtClean="0">
                <a:latin typeface="Calibri" pitchFamily="34" charset="0"/>
              </a:rPr>
              <a:t>. </a:t>
            </a:r>
          </a:p>
          <a:p>
            <a:pPr>
              <a:buFontTx/>
              <a:buChar char="-"/>
            </a:pPr>
            <a:endParaRPr lang="hu-HU" sz="1400" dirty="0" smtClean="0">
              <a:latin typeface="Calibri" pitchFamily="34" charset="0"/>
            </a:endParaRPr>
          </a:p>
          <a:p>
            <a:endParaRPr lang="hu-HU" sz="1400" dirty="0" smtClean="0">
              <a:latin typeface="Calibri" pitchFamily="34" charset="0"/>
            </a:endParaRPr>
          </a:p>
          <a:p>
            <a:endParaRPr lang="hu-HU" sz="1400" dirty="0" smtClean="0">
              <a:latin typeface="Calibri" pitchFamily="34" charset="0"/>
            </a:endParaRPr>
          </a:p>
          <a:p>
            <a:endParaRPr lang="hu-HU" sz="1400" dirty="0" smtClean="0">
              <a:latin typeface="Calibri" pitchFamily="34" charset="0"/>
            </a:endParaRPr>
          </a:p>
          <a:p>
            <a:endParaRPr lang="hu-HU" sz="1400" dirty="0">
              <a:latin typeface="Calibri" pitchFamily="34" charset="0"/>
            </a:endParaRPr>
          </a:p>
          <a:p>
            <a:endParaRPr lang="hu-HU" sz="14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hu-HU" sz="14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hu-HU" sz="14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hu-HU" sz="14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hu-HU" sz="14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hu-HU" sz="1400" dirty="0">
              <a:latin typeface="Calibri" pitchFamily="34" charset="0"/>
            </a:endParaRPr>
          </a:p>
          <a:p>
            <a:endParaRPr lang="hu-HU" sz="1400" dirty="0" smtClean="0">
              <a:latin typeface="Calibri" pitchFamily="34" charset="0"/>
            </a:endParaRPr>
          </a:p>
          <a:p>
            <a:endParaRPr lang="hu-HU" sz="1400" dirty="0">
              <a:latin typeface="Calibri" pitchFamily="34" charset="0"/>
            </a:endParaRPr>
          </a:p>
          <a:p>
            <a:endParaRPr lang="hu-HU" sz="14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66061"/>
          <a:stretch>
            <a:fillRect/>
          </a:stretch>
        </p:blipFill>
        <p:spPr bwMode="auto">
          <a:xfrm>
            <a:off x="2663280" y="0"/>
            <a:ext cx="6480720" cy="20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Képtalálat a következőre: „schlundtaschen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48326"/>
            <a:ext cx="5904656" cy="4009674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4644008" y="1988840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latin typeface="Calibri" pitchFamily="34" charset="0"/>
              </a:rPr>
              <a:t>Zwischen den</a:t>
            </a:r>
            <a:r>
              <a:rPr lang="de-DE" sz="1200" b="1" dirty="0" smtClean="0">
                <a:latin typeface="Calibri" pitchFamily="34" charset="0"/>
              </a:rPr>
              <a:t> </a:t>
            </a:r>
            <a:r>
              <a:rPr lang="de-DE" sz="1200" b="1" dirty="0" err="1" smtClean="0">
                <a:latin typeface="Calibri" pitchFamily="34" charset="0"/>
              </a:rPr>
              <a:t>Schlundbögen</a:t>
            </a:r>
            <a:r>
              <a:rPr lang="de-DE" sz="1200" b="1" dirty="0" smtClean="0">
                <a:latin typeface="Calibri" pitchFamily="34" charset="0"/>
              </a:rPr>
              <a:t> </a:t>
            </a:r>
            <a:r>
              <a:rPr lang="de-DE" sz="1200" dirty="0" smtClean="0">
                <a:latin typeface="Calibri" pitchFamily="34" charset="0"/>
              </a:rPr>
              <a:t>senken sich </a:t>
            </a:r>
          </a:p>
          <a:p>
            <a:r>
              <a:rPr lang="hu-HU" sz="1200" dirty="0" smtClean="0">
                <a:latin typeface="Calibri" pitchFamily="34" charset="0"/>
              </a:rPr>
              <a:t>-</a:t>
            </a:r>
            <a:r>
              <a:rPr lang="de-DE" sz="1200" dirty="0" smtClean="0">
                <a:latin typeface="Calibri" pitchFamily="34" charset="0"/>
              </a:rPr>
              <a:t> von außen die </a:t>
            </a:r>
            <a:r>
              <a:rPr lang="de-DE" sz="1200" dirty="0" err="1" smtClean="0">
                <a:latin typeface="Calibri" pitchFamily="34" charset="0"/>
              </a:rPr>
              <a:t>ektodermalen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b="1" dirty="0" err="1" smtClean="0">
                <a:latin typeface="Calibri" pitchFamily="34" charset="0"/>
              </a:rPr>
              <a:t>Schlundfurchen</a:t>
            </a:r>
            <a:r>
              <a:rPr lang="de-DE" sz="1200" dirty="0" smtClean="0">
                <a:latin typeface="Calibri" pitchFamily="34" charset="0"/>
              </a:rPr>
              <a:t> </a:t>
            </a:r>
          </a:p>
          <a:p>
            <a:r>
              <a:rPr lang="hu-HU" sz="1200" dirty="0" smtClean="0">
                <a:latin typeface="Calibri" pitchFamily="34" charset="0"/>
              </a:rPr>
              <a:t>-</a:t>
            </a:r>
            <a:r>
              <a:rPr lang="de-DE" sz="1200" dirty="0" smtClean="0">
                <a:latin typeface="Calibri" pitchFamily="34" charset="0"/>
              </a:rPr>
              <a:t> von innen die </a:t>
            </a:r>
            <a:r>
              <a:rPr lang="de-DE" sz="1200" dirty="0" err="1" smtClean="0">
                <a:latin typeface="Calibri" pitchFamily="34" charset="0"/>
              </a:rPr>
              <a:t>entodermalen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b="1" dirty="0" err="1" smtClean="0">
                <a:latin typeface="Calibri" pitchFamily="34" charset="0"/>
              </a:rPr>
              <a:t>Schlundtaschen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hu-HU" sz="1200" dirty="0" smtClean="0">
                <a:latin typeface="Calibri" pitchFamily="34" charset="0"/>
              </a:rPr>
              <a:t> </a:t>
            </a:r>
          </a:p>
          <a:p>
            <a:r>
              <a:rPr lang="hu-HU" sz="1200" dirty="0" err="1" smtClean="0">
                <a:latin typeface="Calibri" pitchFamily="34" charset="0"/>
              </a:rPr>
              <a:t>ein</a:t>
            </a:r>
            <a:r>
              <a:rPr lang="hu-HU" sz="1200" dirty="0" smtClean="0">
                <a:latin typeface="Calibri" pitchFamily="34" charset="0"/>
              </a:rPr>
              <a:t>. </a:t>
            </a:r>
            <a:endParaRPr lang="hu-HU" sz="1200" dirty="0">
              <a:latin typeface="Calibri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779912" y="5949280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Calibri" pitchFamily="34" charset="0"/>
              </a:rPr>
              <a:t>?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358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336" t="21718" r="28133" b="9056"/>
          <a:stretch>
            <a:fillRect/>
          </a:stretch>
        </p:blipFill>
        <p:spPr bwMode="auto">
          <a:xfrm>
            <a:off x="0" y="-1"/>
            <a:ext cx="9144000" cy="590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8583" y="332656"/>
            <a:ext cx="6065585" cy="2232248"/>
          </a:xfrm>
          <a:prstGeom prst="rect">
            <a:avLst/>
          </a:prstGeom>
          <a:noFill/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334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88640"/>
            <a:ext cx="4283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b="1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Neuralleiste</a:t>
            </a:r>
            <a:r>
              <a:rPr lang="hu-HU" altLang="hu-HU" sz="1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Zellen</a:t>
            </a:r>
            <a:r>
              <a:rPr lang="hu-HU" altLang="hu-HU" sz="1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wandern</a:t>
            </a:r>
            <a:r>
              <a:rPr lang="hu-HU" altLang="hu-HU" sz="1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u-HU" altLang="hu-HU" sz="1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Schlundbögen</a:t>
            </a:r>
            <a:r>
              <a:rPr lang="hu-HU" altLang="hu-HU" sz="1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</a:t>
            </a:r>
            <a:r>
              <a:rPr lang="hu-HU" altLang="hu-HU" sz="1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hu-HU" sz="1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hu-HU" altLang="hu-HU" sz="1400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Ektomesenchym</a:t>
            </a:r>
            <a:r>
              <a:rPr lang="hu-HU" altLang="hu-HU" sz="1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altLang="hu-HU" sz="1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698" name="Picture 2" descr="C:\Users\minko\allimages carlson\M9780323053853-012-f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5995987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107504" y="476672"/>
            <a:ext cx="3240360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ko-KR" sz="1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Ectomesenchym</a:t>
            </a:r>
            <a:r>
              <a:rPr lang="hu-HU" altLang="ko-KR" sz="16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: </a:t>
            </a:r>
            <a:endParaRPr lang="hu-HU" altLang="ko-KR" sz="1600" b="1" i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ko-KR" sz="1600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Knochen</a:t>
            </a:r>
            <a:r>
              <a:rPr lang="hu-HU" altLang="ko-KR" sz="16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hu-HU" altLang="ko-KR" sz="1600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Knorpel</a:t>
            </a:r>
            <a:r>
              <a:rPr lang="hu-HU" altLang="ko-KR" sz="16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BGW, </a:t>
            </a:r>
            <a:r>
              <a:rPr lang="hu-HU" altLang="ko-KR" sz="1600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Gefäße</a:t>
            </a:r>
            <a:endParaRPr lang="hu-HU" altLang="ko-KR" sz="1600" i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hu-HU" altLang="ko-KR" sz="1600" i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ko-K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hu-HU" altLang="ko-KR" sz="1600" i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Muskulatur</a:t>
            </a:r>
            <a:r>
              <a:rPr lang="hu-HU" altLang="ko-KR" sz="16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hu-HU" altLang="ko-KR" sz="1600" i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aus</a:t>
            </a:r>
            <a:r>
              <a:rPr lang="hu-HU" altLang="ko-KR" sz="16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hu-HU" altLang="ko-KR" sz="1600" i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Kopfmesoderm</a:t>
            </a:r>
            <a:r>
              <a:rPr lang="hu-HU" altLang="ko-KR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!)</a:t>
            </a:r>
            <a:endParaRPr lang="hu-HU" altLang="ko-KR" sz="1600" i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minko\allimages carlson\M9780323053853-012-f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761" r="4739"/>
          <a:stretch>
            <a:fillRect/>
          </a:stretch>
        </p:blipFill>
        <p:spPr bwMode="auto">
          <a:xfrm>
            <a:off x="0" y="4653136"/>
            <a:ext cx="377744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68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576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17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700" dirty="0" smtClean="0"/>
              <a:t>Aus </a:t>
            </a:r>
            <a:r>
              <a:rPr lang="hu-HU" sz="1700" dirty="0" err="1" smtClean="0"/>
              <a:t>dem</a:t>
            </a:r>
            <a:r>
              <a:rPr lang="hu-HU" sz="1700" dirty="0" smtClean="0"/>
              <a:t> </a:t>
            </a:r>
            <a:r>
              <a:rPr lang="de-DE" sz="1700" dirty="0" smtClean="0">
                <a:solidFill>
                  <a:srgbClr val="FFC000"/>
                </a:solidFill>
              </a:rPr>
              <a:t>ersten </a:t>
            </a:r>
            <a:r>
              <a:rPr lang="hu-HU" sz="1700" dirty="0" err="1" smtClean="0">
                <a:solidFill>
                  <a:srgbClr val="FFC000"/>
                </a:solidFill>
              </a:rPr>
              <a:t>Kiemen</a:t>
            </a:r>
            <a:r>
              <a:rPr lang="de-DE" sz="1700" dirty="0" smtClean="0">
                <a:solidFill>
                  <a:srgbClr val="FFC000"/>
                </a:solidFill>
              </a:rPr>
              <a:t>bogen</a:t>
            </a:r>
            <a:r>
              <a:rPr lang="hu-HU" sz="1700" dirty="0" smtClean="0">
                <a:solidFill>
                  <a:srgbClr val="FFC000"/>
                </a:solidFill>
              </a:rPr>
              <a:t> </a:t>
            </a:r>
            <a:r>
              <a:rPr lang="de-DE" sz="1700" dirty="0" smtClean="0">
                <a:solidFill>
                  <a:srgbClr val="FFC000"/>
                </a:solidFill>
              </a:rPr>
              <a:t>entsteh</a:t>
            </a:r>
            <a:r>
              <a:rPr lang="hu-HU" sz="1700" dirty="0" smtClean="0">
                <a:solidFill>
                  <a:srgbClr val="FFC000"/>
                </a:solidFill>
              </a:rPr>
              <a:t>t</a:t>
            </a:r>
            <a:r>
              <a:rPr lang="de-DE" sz="1700" dirty="0" smtClean="0">
                <a:solidFill>
                  <a:srgbClr val="FFC000"/>
                </a:solidFill>
              </a:rPr>
              <a:t> d</a:t>
            </a:r>
            <a:r>
              <a:rPr lang="hu-HU" sz="1700" dirty="0" err="1" smtClean="0">
                <a:solidFill>
                  <a:srgbClr val="FFC000"/>
                </a:solidFill>
              </a:rPr>
              <a:t>er</a:t>
            </a:r>
            <a:r>
              <a:rPr lang="de-DE" sz="1700" dirty="0" smtClean="0">
                <a:solidFill>
                  <a:srgbClr val="FFC000"/>
                </a:solidFill>
              </a:rPr>
              <a:t> </a:t>
            </a:r>
            <a:r>
              <a:rPr lang="de-DE" sz="1700" dirty="0" err="1" smtClean="0">
                <a:solidFill>
                  <a:srgbClr val="FFC000"/>
                </a:solidFill>
              </a:rPr>
              <a:t>Oberkieferw</a:t>
            </a:r>
            <a:r>
              <a:rPr lang="hu-HU" sz="1700" dirty="0" smtClean="0">
                <a:solidFill>
                  <a:srgbClr val="FFC000"/>
                </a:solidFill>
              </a:rPr>
              <a:t>u</a:t>
            </a:r>
            <a:r>
              <a:rPr lang="de-DE" sz="1700" dirty="0" err="1" smtClean="0">
                <a:solidFill>
                  <a:srgbClr val="FFC000"/>
                </a:solidFill>
              </a:rPr>
              <a:t>lst</a:t>
            </a:r>
            <a:r>
              <a:rPr lang="de-DE" sz="1700" dirty="0" smtClean="0"/>
              <a:t> </a:t>
            </a:r>
            <a:endParaRPr lang="hu-HU" sz="1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700" dirty="0" smtClean="0"/>
              <a:t>- </a:t>
            </a:r>
            <a:r>
              <a:rPr lang="de-DE" sz="1700" b="1" dirty="0" smtClean="0"/>
              <a:t>Maxilla</a:t>
            </a:r>
            <a:r>
              <a:rPr lang="hu-HU" sz="1700" dirty="0" smtClean="0"/>
              <a:t> (und </a:t>
            </a:r>
            <a:r>
              <a:rPr lang="hu-HU" sz="1700" dirty="0" err="1" smtClean="0"/>
              <a:t>Os</a:t>
            </a:r>
            <a:r>
              <a:rPr lang="hu-HU" sz="1700" dirty="0" smtClean="0"/>
              <a:t> </a:t>
            </a:r>
            <a:r>
              <a:rPr lang="hu-HU" sz="1700" dirty="0" err="1" smtClean="0"/>
              <a:t>zygomaticum</a:t>
            </a:r>
            <a:r>
              <a:rPr lang="hu-HU" sz="1700" dirty="0" smtClean="0"/>
              <a:t>, </a:t>
            </a:r>
            <a:r>
              <a:rPr lang="hu-HU" sz="1700" dirty="0" err="1" smtClean="0"/>
              <a:t>Os</a:t>
            </a:r>
            <a:r>
              <a:rPr lang="hu-HU" sz="1700" dirty="0" smtClean="0"/>
              <a:t> </a:t>
            </a:r>
            <a:r>
              <a:rPr lang="hu-HU" sz="1700" dirty="0" err="1" smtClean="0"/>
              <a:t>palatinum</a:t>
            </a:r>
            <a:r>
              <a:rPr lang="hu-HU" sz="1700" dirty="0" smtClean="0"/>
              <a:t>, Pars </a:t>
            </a:r>
            <a:r>
              <a:rPr lang="hu-HU" sz="1700" dirty="0" err="1" smtClean="0"/>
              <a:t>squamosa</a:t>
            </a:r>
            <a:r>
              <a:rPr lang="hu-HU" sz="1700" dirty="0" smtClean="0"/>
              <a:t> des </a:t>
            </a:r>
            <a:r>
              <a:rPr lang="hu-HU" sz="1700" dirty="0" err="1" smtClean="0"/>
              <a:t>Os</a:t>
            </a:r>
            <a:r>
              <a:rPr lang="hu-HU" sz="1700" dirty="0" smtClean="0"/>
              <a:t> </a:t>
            </a:r>
            <a:r>
              <a:rPr lang="hu-HU" sz="1700" dirty="0" err="1" smtClean="0"/>
              <a:t>temporale</a:t>
            </a:r>
            <a:r>
              <a:rPr lang="hu-HU" sz="1700" dirty="0" smtClean="0"/>
              <a:t>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17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-240" b="16943"/>
          <a:stretch>
            <a:fillRect/>
          </a:stretch>
        </p:blipFill>
        <p:spPr bwMode="auto">
          <a:xfrm>
            <a:off x="213704" y="3140968"/>
            <a:ext cx="271488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79512" y="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hu-HU" b="1" dirty="0" err="1" smtClean="0">
                <a:cs typeface="Arial" charset="0"/>
              </a:rPr>
              <a:t>Kiemenbogen</a:t>
            </a:r>
            <a:r>
              <a:rPr lang="hu-HU" b="1" dirty="0" smtClean="0">
                <a:cs typeface="Arial" charset="0"/>
              </a:rPr>
              <a:t> </a:t>
            </a:r>
            <a:r>
              <a:rPr lang="hu-HU" dirty="0" smtClean="0">
                <a:cs typeface="Arial" charset="0"/>
              </a:rPr>
              <a:t>(</a:t>
            </a:r>
            <a:r>
              <a:rPr lang="hu-HU" i="1" dirty="0" err="1" smtClean="0">
                <a:cs typeface="Arial" charset="0"/>
              </a:rPr>
              <a:t>Mandibularbogen</a:t>
            </a:r>
            <a:r>
              <a:rPr lang="hu-HU" dirty="0" smtClean="0">
                <a:cs typeface="Arial" charset="0"/>
              </a:rPr>
              <a:t>) </a:t>
            </a:r>
            <a:r>
              <a:rPr lang="hu-HU" dirty="0" err="1" smtClean="0">
                <a:cs typeface="Arial" charset="0"/>
              </a:rPr>
              <a:t>enthält</a:t>
            </a:r>
            <a:r>
              <a:rPr lang="hu-HU" dirty="0" smtClean="0">
                <a:cs typeface="Arial" charset="0"/>
              </a:rPr>
              <a:t> den </a:t>
            </a:r>
            <a:r>
              <a:rPr lang="hu-HU" i="1" dirty="0" err="1" smtClean="0">
                <a:solidFill>
                  <a:srgbClr val="FF0000"/>
                </a:solidFill>
                <a:cs typeface="Arial" charset="0"/>
              </a:rPr>
              <a:t>Meckel’schen</a:t>
            </a:r>
            <a:r>
              <a:rPr lang="hu-HU" i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hu-HU" i="1" dirty="0" err="1" smtClean="0">
                <a:solidFill>
                  <a:srgbClr val="FF0000"/>
                </a:solidFill>
                <a:cs typeface="Arial" charset="0"/>
              </a:rPr>
              <a:t>Knorpel</a:t>
            </a:r>
            <a:r>
              <a:rPr lang="hu-HU" i="1" dirty="0" smtClean="0">
                <a:cs typeface="Arial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 smtClean="0">
                <a:cs typeface="Arial" charset="0"/>
              </a:rPr>
              <a:t>- von </a:t>
            </a:r>
            <a:r>
              <a:rPr lang="hu-HU" sz="1600" dirty="0" err="1" smtClean="0">
                <a:cs typeface="Arial" charset="0"/>
              </a:rPr>
              <a:t>dem</a:t>
            </a:r>
            <a:r>
              <a:rPr lang="hu-HU" sz="1600" dirty="0" smtClean="0">
                <a:cs typeface="Arial" charset="0"/>
                <a:sym typeface="Wingdings" pitchFamily="2" charset="2"/>
              </a:rPr>
              <a:t> </a:t>
            </a:r>
            <a:r>
              <a:rPr lang="hu-HU" sz="1600" dirty="0" err="1" smtClean="0">
                <a:cs typeface="Arial" charset="0"/>
                <a:sym typeface="Wingdings" pitchFamily="2" charset="2"/>
              </a:rPr>
              <a:t>hinteren</a:t>
            </a:r>
            <a:r>
              <a:rPr lang="hu-HU" sz="1600" dirty="0" smtClean="0">
                <a:cs typeface="Arial" charset="0"/>
                <a:sym typeface="Wingdings" pitchFamily="2" charset="2"/>
              </a:rPr>
              <a:t> </a:t>
            </a:r>
            <a:r>
              <a:rPr lang="hu-HU" sz="1600" dirty="0" err="1" smtClean="0">
                <a:cs typeface="Arial" charset="0"/>
                <a:sym typeface="Wingdings" pitchFamily="2" charset="2"/>
              </a:rPr>
              <a:t>Teil</a:t>
            </a:r>
            <a:r>
              <a:rPr lang="hu-HU" sz="1600" dirty="0" smtClean="0">
                <a:cs typeface="Arial" charset="0"/>
                <a:sym typeface="Wingdings" pitchFamily="2" charset="2"/>
              </a:rPr>
              <a:t> </a:t>
            </a:r>
            <a:r>
              <a:rPr lang="hu-HU" sz="1600" dirty="0" smtClean="0">
                <a:cs typeface="Arial" charset="0"/>
              </a:rPr>
              <a:t> </a:t>
            </a:r>
            <a:r>
              <a:rPr lang="hu-HU" sz="1600" b="1" dirty="0" err="1" smtClean="0">
                <a:cs typeface="Arial" charset="0"/>
              </a:rPr>
              <a:t>Malleus</a:t>
            </a:r>
            <a:r>
              <a:rPr lang="hu-HU" sz="1600" b="1" dirty="0" smtClean="0">
                <a:cs typeface="Arial" charset="0"/>
              </a:rPr>
              <a:t> und </a:t>
            </a:r>
            <a:r>
              <a:rPr lang="hu-HU" sz="1600" b="1" dirty="0" err="1" smtClean="0">
                <a:cs typeface="Arial" charset="0"/>
              </a:rPr>
              <a:t>Incus</a:t>
            </a:r>
            <a:r>
              <a:rPr lang="hu-HU" sz="1600" b="1" dirty="0" smtClean="0">
                <a:cs typeface="Arial" charset="0"/>
              </a:rPr>
              <a:t>  </a:t>
            </a:r>
            <a:r>
              <a:rPr lang="hu-HU" sz="1600" dirty="0" smtClean="0">
                <a:cs typeface="Arial" charset="0"/>
              </a:rPr>
              <a:t>(Hammer und </a:t>
            </a:r>
            <a:r>
              <a:rPr lang="hu-HU" sz="1600" dirty="0" err="1" smtClean="0">
                <a:cs typeface="Arial" charset="0"/>
              </a:rPr>
              <a:t>Amboss</a:t>
            </a:r>
            <a:r>
              <a:rPr lang="hu-HU" sz="1600" dirty="0" smtClean="0">
                <a:cs typeface="Arial" charset="0"/>
              </a:rPr>
              <a:t>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 smtClean="0">
                <a:cs typeface="Arial" charset="0"/>
              </a:rPr>
              <a:t>- </a:t>
            </a:r>
            <a:r>
              <a:rPr lang="hu-HU" sz="1600" dirty="0" err="1" smtClean="0">
                <a:cs typeface="Arial" charset="0"/>
              </a:rPr>
              <a:t>vorne</a:t>
            </a:r>
            <a:r>
              <a:rPr lang="hu-HU" sz="1600" dirty="0" smtClean="0">
                <a:cs typeface="Arial" charset="0"/>
              </a:rPr>
              <a:t>: </a:t>
            </a:r>
            <a:r>
              <a:rPr lang="hu-HU" sz="1600" u="sng" dirty="0" err="1" smtClean="0">
                <a:cs typeface="Arial" charset="0"/>
              </a:rPr>
              <a:t>daraus</a:t>
            </a:r>
            <a:r>
              <a:rPr lang="hu-HU" sz="1600" dirty="0" smtClean="0">
                <a:cs typeface="Arial" charset="0"/>
              </a:rPr>
              <a:t> (!) </a:t>
            </a:r>
            <a:r>
              <a:rPr lang="hu-HU" sz="1600" dirty="0" err="1" smtClean="0">
                <a:cs typeface="Arial" charset="0"/>
              </a:rPr>
              <a:t>entwickelt</a:t>
            </a:r>
            <a:r>
              <a:rPr lang="hu-HU" sz="1600" dirty="0" smtClean="0">
                <a:cs typeface="Arial" charset="0"/>
              </a:rPr>
              <a:t> </a:t>
            </a:r>
            <a:r>
              <a:rPr lang="hu-HU" sz="1600" dirty="0" err="1" smtClean="0">
                <a:cs typeface="Arial" charset="0"/>
              </a:rPr>
              <a:t>sich</a:t>
            </a:r>
            <a:r>
              <a:rPr lang="hu-HU" sz="1600" dirty="0" smtClean="0">
                <a:cs typeface="Arial" charset="0"/>
              </a:rPr>
              <a:t> die </a:t>
            </a:r>
            <a:r>
              <a:rPr lang="hu-HU" sz="1600" b="1" dirty="0" err="1" smtClean="0">
                <a:cs typeface="Arial" charset="0"/>
              </a:rPr>
              <a:t>Mandibula</a:t>
            </a:r>
            <a:r>
              <a:rPr lang="hu-HU" sz="1600" dirty="0" smtClean="0">
                <a:cs typeface="Arial" charset="0"/>
              </a:rPr>
              <a:t> mit </a:t>
            </a:r>
            <a:r>
              <a:rPr lang="hu-HU" sz="1600" u="sng" dirty="0" err="1" smtClean="0">
                <a:cs typeface="Arial" charset="0"/>
              </a:rPr>
              <a:t>desmale</a:t>
            </a:r>
            <a:r>
              <a:rPr lang="hu-HU" sz="1600" dirty="0" err="1" smtClean="0">
                <a:cs typeface="Arial" charset="0"/>
              </a:rPr>
              <a:t>n</a:t>
            </a:r>
            <a:r>
              <a:rPr lang="hu-HU" sz="1600" dirty="0" smtClean="0">
                <a:cs typeface="Arial" charset="0"/>
              </a:rPr>
              <a:t> </a:t>
            </a:r>
            <a:r>
              <a:rPr lang="hu-HU" sz="1600" dirty="0" err="1" smtClean="0">
                <a:cs typeface="Arial" charset="0"/>
              </a:rPr>
              <a:t>Ossifikation</a:t>
            </a:r>
            <a:r>
              <a:rPr lang="hu-HU" sz="1600" dirty="0" smtClean="0">
                <a:cs typeface="Arial" charset="0"/>
              </a:rPr>
              <a:t> </a:t>
            </a:r>
            <a:r>
              <a:rPr lang="hu-HU" sz="1600" dirty="0" smtClean="0"/>
              <a:t>(der </a:t>
            </a:r>
            <a:r>
              <a:rPr lang="hu-HU" sz="1600" dirty="0" err="1" smtClean="0"/>
              <a:t>Knorpel</a:t>
            </a:r>
            <a:r>
              <a:rPr lang="hu-HU" sz="1600" dirty="0" smtClean="0"/>
              <a:t> </a:t>
            </a:r>
            <a:r>
              <a:rPr lang="hu-HU" sz="1600" dirty="0" err="1" smtClean="0"/>
              <a:t>dient</a:t>
            </a:r>
            <a:r>
              <a:rPr lang="hu-HU" sz="1600" dirty="0" smtClean="0"/>
              <a:t> </a:t>
            </a:r>
            <a:r>
              <a:rPr lang="hu-HU" sz="1600" dirty="0" err="1" smtClean="0"/>
              <a:t>als</a:t>
            </a:r>
            <a:r>
              <a:rPr lang="hu-HU" sz="1600" dirty="0" smtClean="0"/>
              <a:t> </a:t>
            </a:r>
            <a:r>
              <a:rPr lang="hu-HU" sz="1600" dirty="0" err="1" smtClean="0"/>
              <a:t>Schablone</a:t>
            </a:r>
            <a:r>
              <a:rPr lang="hu-HU" sz="1600" dirty="0" smtClean="0"/>
              <a:t> </a:t>
            </a:r>
            <a:r>
              <a:rPr lang="hu-HU" sz="1600" dirty="0" err="1" smtClean="0"/>
              <a:t>für</a:t>
            </a:r>
            <a:r>
              <a:rPr lang="hu-HU" sz="1600" dirty="0" smtClean="0"/>
              <a:t> die </a:t>
            </a:r>
            <a:r>
              <a:rPr lang="hu-HU" sz="1600" dirty="0" err="1" smtClean="0"/>
              <a:t>Ossifikation</a:t>
            </a:r>
            <a:r>
              <a:rPr lang="hu-HU" sz="1600" dirty="0" smtClean="0"/>
              <a:t>).</a:t>
            </a:r>
            <a:endParaRPr lang="hu-HU" sz="1600" dirty="0" smtClean="0">
              <a:cs typeface="Arial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403" y="2568221"/>
            <a:ext cx="558445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203848" y="2852936"/>
            <a:ext cx="936104" cy="50405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95536" y="116632"/>
            <a:ext cx="8604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 smtClean="0">
                <a:cs typeface="Arial" charset="0"/>
              </a:rPr>
              <a:t>2</a:t>
            </a:r>
            <a:r>
              <a:rPr lang="hu-HU" sz="1600" b="1" dirty="0">
                <a:cs typeface="Arial" charset="0"/>
              </a:rPr>
              <a:t>. </a:t>
            </a:r>
            <a:r>
              <a:rPr lang="hu-HU" sz="1600" b="1" dirty="0" err="1">
                <a:cs typeface="Arial" charset="0"/>
              </a:rPr>
              <a:t>Kiemenbogen</a:t>
            </a:r>
            <a:r>
              <a:rPr lang="hu-HU" sz="1600" dirty="0">
                <a:cs typeface="Arial" charset="0"/>
              </a:rPr>
              <a:t> (</a:t>
            </a:r>
            <a:r>
              <a:rPr lang="hu-HU" sz="1600" i="1" dirty="0" err="1">
                <a:cs typeface="Arial" charset="0"/>
              </a:rPr>
              <a:t>Hyoidbogen</a:t>
            </a:r>
            <a:r>
              <a:rPr lang="hu-HU" sz="1600" dirty="0">
                <a:cs typeface="Arial" charset="0"/>
              </a:rPr>
              <a:t>)</a:t>
            </a:r>
            <a:r>
              <a:rPr lang="hu-HU" sz="1600" b="1" dirty="0">
                <a:cs typeface="Arial" charset="0"/>
              </a:rPr>
              <a:t> </a:t>
            </a:r>
            <a:r>
              <a:rPr lang="hu-HU" sz="1600" dirty="0" err="1">
                <a:cs typeface="Arial" charset="0"/>
              </a:rPr>
              <a:t>enthält</a:t>
            </a:r>
            <a:r>
              <a:rPr lang="hu-HU" sz="1600" dirty="0">
                <a:cs typeface="Arial" charset="0"/>
              </a:rPr>
              <a:t> den </a:t>
            </a:r>
            <a:r>
              <a:rPr lang="hu-HU" sz="16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Arial" charset="0"/>
              </a:rPr>
              <a:t>Reichert’schen</a:t>
            </a:r>
            <a:r>
              <a:rPr lang="hu-HU" sz="16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charset="0"/>
              </a:rPr>
              <a:t> </a:t>
            </a:r>
            <a:r>
              <a:rPr lang="hu-HU" sz="1600" i="1" dirty="0" err="1">
                <a:solidFill>
                  <a:schemeClr val="tx2">
                    <a:lumMod val="40000"/>
                    <a:lumOff val="60000"/>
                  </a:schemeClr>
                </a:solidFill>
                <a:cs typeface="Arial" charset="0"/>
              </a:rPr>
              <a:t>Knorpel</a:t>
            </a:r>
            <a:r>
              <a:rPr lang="hu-HU" sz="1600" i="1" dirty="0">
                <a:cs typeface="Arial" charset="0"/>
              </a:rPr>
              <a:t>.</a:t>
            </a:r>
            <a:endParaRPr lang="hu-HU" sz="1600" dirty="0"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>
                <a:cs typeface="Arial" charset="0"/>
              </a:rPr>
              <a:t>Die </a:t>
            </a:r>
            <a:r>
              <a:rPr lang="hu-HU" sz="1600" dirty="0" err="1">
                <a:cs typeface="Arial" charset="0"/>
              </a:rPr>
              <a:t>Derivate</a:t>
            </a:r>
            <a:r>
              <a:rPr lang="hu-HU" sz="1600" dirty="0">
                <a:cs typeface="Arial" charset="0"/>
              </a:rPr>
              <a:t>: </a:t>
            </a:r>
            <a:r>
              <a:rPr lang="hu-HU" sz="1600" dirty="0" err="1">
                <a:cs typeface="Arial" charset="0"/>
              </a:rPr>
              <a:t>obere</a:t>
            </a:r>
            <a:r>
              <a:rPr lang="hu-HU" sz="1600" dirty="0">
                <a:cs typeface="Arial" charset="0"/>
              </a:rPr>
              <a:t> </a:t>
            </a:r>
            <a:r>
              <a:rPr lang="hu-HU" sz="1600" dirty="0" err="1" smtClean="0">
                <a:cs typeface="Arial" charset="0"/>
              </a:rPr>
              <a:t>Hälfte</a:t>
            </a:r>
            <a:r>
              <a:rPr lang="hu-HU" sz="1600" dirty="0" smtClean="0">
                <a:cs typeface="Arial" charset="0"/>
              </a:rPr>
              <a:t> </a:t>
            </a:r>
            <a:r>
              <a:rPr lang="hu-HU" sz="1600" dirty="0">
                <a:cs typeface="Arial" charset="0"/>
              </a:rPr>
              <a:t>des </a:t>
            </a:r>
            <a:r>
              <a:rPr lang="hu-HU" sz="1600" dirty="0" err="1" smtClean="0">
                <a:cs typeface="Arial" charset="0"/>
              </a:rPr>
              <a:t>Zungenbeins</a:t>
            </a:r>
            <a:r>
              <a:rPr lang="hu-HU" sz="1600" dirty="0" smtClean="0">
                <a:cs typeface="Arial" charset="0"/>
              </a:rPr>
              <a:t>, </a:t>
            </a:r>
            <a:r>
              <a:rPr lang="hu-HU" sz="1600" dirty="0" err="1">
                <a:cs typeface="Arial" charset="0"/>
              </a:rPr>
              <a:t>Proc</a:t>
            </a:r>
            <a:r>
              <a:rPr lang="hu-HU" sz="1600" dirty="0">
                <a:cs typeface="Arial" charset="0"/>
              </a:rPr>
              <a:t>. </a:t>
            </a:r>
            <a:r>
              <a:rPr lang="hu-HU" sz="1600" dirty="0" err="1" smtClean="0">
                <a:cs typeface="Arial" charset="0"/>
              </a:rPr>
              <a:t>styloideus</a:t>
            </a:r>
            <a:r>
              <a:rPr lang="hu-HU" sz="1600" dirty="0" smtClean="0">
                <a:cs typeface="Arial" charset="0"/>
              </a:rPr>
              <a:t> </a:t>
            </a:r>
            <a:r>
              <a:rPr lang="hu-HU" sz="1600" dirty="0">
                <a:cs typeface="Arial" charset="0"/>
              </a:rPr>
              <a:t>und  </a:t>
            </a:r>
            <a:r>
              <a:rPr lang="hu-HU" sz="1600" dirty="0" err="1">
                <a:cs typeface="Arial" charset="0"/>
              </a:rPr>
              <a:t>Stapes</a:t>
            </a:r>
            <a:r>
              <a:rPr lang="hu-HU" sz="1600" dirty="0">
                <a:cs typeface="Arial" charset="0"/>
              </a:rPr>
              <a:t> (</a:t>
            </a:r>
            <a:r>
              <a:rPr lang="hu-HU" sz="1600" dirty="0" err="1" smtClean="0">
                <a:cs typeface="Arial" charset="0"/>
              </a:rPr>
              <a:t>Steigbügel</a:t>
            </a:r>
            <a:r>
              <a:rPr lang="hu-HU" sz="1600" dirty="0" smtClean="0">
                <a:cs typeface="Arial" charset="0"/>
              </a:rPr>
              <a:t>).</a:t>
            </a:r>
            <a:endParaRPr lang="hu-HU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4900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3347864" y="1484784"/>
            <a:ext cx="1080120" cy="50405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489</Words>
  <Application>Microsoft Office PowerPoint</Application>
  <PresentationFormat>Diavetítés a képernyőre (4:3 oldalarány)</PresentationFormat>
  <Paragraphs>92</Paragraphs>
  <Slides>21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Vorderdarm. Kiemenapparatus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ak</dc:creator>
  <cp:lastModifiedBy>ak</cp:lastModifiedBy>
  <cp:revision>67</cp:revision>
  <dcterms:created xsi:type="dcterms:W3CDTF">2016-03-14T10:44:07Z</dcterms:created>
  <dcterms:modified xsi:type="dcterms:W3CDTF">2018-02-19T19:59:52Z</dcterms:modified>
</cp:coreProperties>
</file>