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2"/>
  </p:notesMasterIdLst>
  <p:sldIdLst>
    <p:sldId id="256" r:id="rId2"/>
    <p:sldId id="343" r:id="rId3"/>
    <p:sldId id="344" r:id="rId4"/>
    <p:sldId id="334" r:id="rId5"/>
    <p:sldId id="364" r:id="rId6"/>
    <p:sldId id="362" r:id="rId7"/>
    <p:sldId id="375" r:id="rId8"/>
    <p:sldId id="363" r:id="rId9"/>
    <p:sldId id="347" r:id="rId10"/>
    <p:sldId id="346" r:id="rId11"/>
    <p:sldId id="336" r:id="rId12"/>
    <p:sldId id="277" r:id="rId13"/>
    <p:sldId id="372" r:id="rId14"/>
    <p:sldId id="368" r:id="rId15"/>
    <p:sldId id="369" r:id="rId16"/>
    <p:sldId id="374" r:id="rId17"/>
    <p:sldId id="280" r:id="rId18"/>
    <p:sldId id="284" r:id="rId19"/>
    <p:sldId id="371" r:id="rId20"/>
    <p:sldId id="294" r:id="rId21"/>
    <p:sldId id="297" r:id="rId22"/>
    <p:sldId id="326" r:id="rId23"/>
    <p:sldId id="299" r:id="rId24"/>
    <p:sldId id="352" r:id="rId25"/>
    <p:sldId id="373" r:id="rId26"/>
    <p:sldId id="293" r:id="rId27"/>
    <p:sldId id="376" r:id="rId28"/>
    <p:sldId id="377" r:id="rId29"/>
    <p:sldId id="337" r:id="rId30"/>
    <p:sldId id="314" r:id="rId31"/>
  </p:sldIdLst>
  <p:sldSz cx="9144000" cy="6858000" type="screen4x3"/>
  <p:notesSz cx="6735763" cy="986948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varScale="1">
        <p:scale>
          <a:sx n="70" d="100"/>
          <a:sy n="70" d="100"/>
        </p:scale>
        <p:origin x="141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BCD18082-F69A-402F-A6F9-7F411928F156}" type="datetimeFigureOut">
              <a:rPr lang="hu-HU" smtClean="0"/>
              <a:pPr/>
              <a:t>2018.04.06.</a:t>
            </a:fld>
            <a:endParaRPr lang="hu-HU"/>
          </a:p>
        </p:txBody>
      </p:sp>
      <p:sp>
        <p:nvSpPr>
          <p:cNvPr id="4" name="Diakép helye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08EB79D8-C049-4C61-B9EA-CBB32F9CBF8F}" type="slidenum">
              <a:rPr lang="hu-HU" smtClean="0"/>
              <a:pPr/>
              <a:t>‹#›</a:t>
            </a:fld>
            <a:endParaRPr lang="hu-HU"/>
          </a:p>
        </p:txBody>
      </p:sp>
    </p:spTree>
    <p:extLst>
      <p:ext uri="{BB962C8B-B14F-4D97-AF65-F5344CB8AC3E}">
        <p14:creationId xmlns:p14="http://schemas.microsoft.com/office/powerpoint/2010/main" val="256994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3CC469A0-3D3C-43E1-B6EA-0D1E46889E22}" type="datetimeFigureOut">
              <a:rPr lang="hu-HU" smtClean="0"/>
              <a:pPr/>
              <a:t>2018.04.06.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1EC0730-DF4B-4F6C-87ED-73C81A2F3111}"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CC469A0-3D3C-43E1-B6EA-0D1E46889E22}" type="datetimeFigureOut">
              <a:rPr lang="hu-HU" smtClean="0"/>
              <a:pPr/>
              <a:t>2018.04.06.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1EC0730-DF4B-4F6C-87ED-73C81A2F3111}"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CC469A0-3D3C-43E1-B6EA-0D1E46889E22}" type="datetimeFigureOut">
              <a:rPr lang="hu-HU" smtClean="0"/>
              <a:pPr/>
              <a:t>2018.04.06.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1EC0730-DF4B-4F6C-87ED-73C81A2F3111}" type="slidenum">
              <a:rPr lang="hu-HU" smtClean="0"/>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457200" y="274638"/>
            <a:ext cx="8229600" cy="5851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6319AFC9-3A79-4D93-BBA5-7D00A9339619}" type="slidenum">
              <a:rPr lang="hu-HU" altLang="hu-HU"/>
              <a:pPr>
                <a:defRPr/>
              </a:pPr>
              <a:t>‹#›</a:t>
            </a:fld>
            <a:endParaRPr lang="hu-HU" altLang="hu-HU"/>
          </a:p>
        </p:txBody>
      </p:sp>
    </p:spTree>
    <p:extLst>
      <p:ext uri="{BB962C8B-B14F-4D97-AF65-F5344CB8AC3E}">
        <p14:creationId xmlns:p14="http://schemas.microsoft.com/office/powerpoint/2010/main" val="184455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CC469A0-3D3C-43E1-B6EA-0D1E46889E22}" type="datetimeFigureOut">
              <a:rPr lang="hu-HU" smtClean="0"/>
              <a:pPr/>
              <a:t>2018.04.06.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1EC0730-DF4B-4F6C-87ED-73C81A2F3111}"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3CC469A0-3D3C-43E1-B6EA-0D1E46889E22}" type="datetimeFigureOut">
              <a:rPr lang="hu-HU" smtClean="0"/>
              <a:pPr/>
              <a:t>2018.04.06.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61EC0730-DF4B-4F6C-87ED-73C81A2F3111}"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3CC469A0-3D3C-43E1-B6EA-0D1E46889E22}" type="datetimeFigureOut">
              <a:rPr lang="hu-HU" smtClean="0"/>
              <a:pPr/>
              <a:t>2018.04.06.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1EC0730-DF4B-4F6C-87ED-73C81A2F3111}"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3CC469A0-3D3C-43E1-B6EA-0D1E46889E22}" type="datetimeFigureOut">
              <a:rPr lang="hu-HU" smtClean="0"/>
              <a:pPr/>
              <a:t>2018.04.06.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61EC0730-DF4B-4F6C-87ED-73C81A2F3111}"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3CC469A0-3D3C-43E1-B6EA-0D1E46889E22}" type="datetimeFigureOut">
              <a:rPr lang="hu-HU" smtClean="0"/>
              <a:pPr/>
              <a:t>2018.04.06.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61EC0730-DF4B-4F6C-87ED-73C81A2F3111}"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CC469A0-3D3C-43E1-B6EA-0D1E46889E22}" type="datetimeFigureOut">
              <a:rPr lang="hu-HU" smtClean="0"/>
              <a:pPr/>
              <a:t>2018.04.06.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61EC0730-DF4B-4F6C-87ED-73C81A2F3111}"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3CC469A0-3D3C-43E1-B6EA-0D1E46889E22}" type="datetimeFigureOut">
              <a:rPr lang="hu-HU" smtClean="0"/>
              <a:pPr/>
              <a:t>2018.04.06.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1EC0730-DF4B-4F6C-87ED-73C81A2F3111}"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3CC469A0-3D3C-43E1-B6EA-0D1E46889E22}" type="datetimeFigureOut">
              <a:rPr lang="hu-HU" smtClean="0"/>
              <a:pPr/>
              <a:t>2018.04.06.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61EC0730-DF4B-4F6C-87ED-73C81A2F3111}"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469A0-3D3C-43E1-B6EA-0D1E46889E22}" type="datetimeFigureOut">
              <a:rPr lang="hu-HU" smtClean="0"/>
              <a:pPr/>
              <a:t>2018.04.06.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C0730-DF4B-4F6C-87ED-73C81A2F3111}"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3568" y="1"/>
            <a:ext cx="7488832" cy="1196752"/>
          </a:xfrm>
        </p:spPr>
        <p:txBody>
          <a:bodyPr/>
          <a:lstStyle/>
          <a:p>
            <a:r>
              <a:rPr lang="hu-HU" dirty="0" err="1" smtClean="0"/>
              <a:t>Darmentwicklung</a:t>
            </a:r>
            <a:endParaRPr lang="hu-HU" dirty="0"/>
          </a:p>
        </p:txBody>
      </p:sp>
      <p:sp>
        <p:nvSpPr>
          <p:cNvPr id="3" name="Alcím 2"/>
          <p:cNvSpPr>
            <a:spLocks noGrp="1"/>
          </p:cNvSpPr>
          <p:nvPr>
            <p:ph type="subTitle" idx="1"/>
          </p:nvPr>
        </p:nvSpPr>
        <p:spPr>
          <a:xfrm>
            <a:off x="323528" y="116632"/>
            <a:ext cx="2088232" cy="504056"/>
          </a:xfrm>
        </p:spPr>
        <p:txBody>
          <a:bodyPr>
            <a:normAutofit/>
          </a:bodyPr>
          <a:lstStyle/>
          <a:p>
            <a:pPr algn="l"/>
            <a:r>
              <a:rPr lang="hu-HU" sz="1600" i="1" dirty="0" smtClean="0"/>
              <a:t>Dr. Altdorfer</a:t>
            </a:r>
            <a:endParaRPr lang="hu-HU" sz="1600" i="1" dirty="0"/>
          </a:p>
        </p:txBody>
      </p:sp>
      <p:pic>
        <p:nvPicPr>
          <p:cNvPr id="5" name="Picture 3"/>
          <p:cNvPicPr>
            <a:picLocks noChangeAspect="1"/>
          </p:cNvPicPr>
          <p:nvPr/>
        </p:nvPicPr>
        <p:blipFill>
          <a:blip r:embed="rId2" cstate="print"/>
          <a:srcRect/>
          <a:stretch>
            <a:fillRect/>
          </a:stretch>
        </p:blipFill>
        <p:spPr bwMode="auto">
          <a:xfrm>
            <a:off x="2771800" y="1412776"/>
            <a:ext cx="3279104" cy="44024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1323" t="15998" r="22205" b="2559"/>
          <a:stretch>
            <a:fillRect/>
          </a:stretch>
        </p:blipFill>
        <p:spPr bwMode="auto">
          <a:xfrm>
            <a:off x="971600" y="1844824"/>
            <a:ext cx="7056784" cy="4719383"/>
          </a:xfrm>
          <a:prstGeom prst="rect">
            <a:avLst/>
          </a:prstGeom>
          <a:noFill/>
          <a:ln w="9525">
            <a:noFill/>
            <a:miter lim="800000"/>
            <a:headEnd/>
            <a:tailEnd/>
          </a:ln>
        </p:spPr>
      </p:pic>
      <p:sp>
        <p:nvSpPr>
          <p:cNvPr id="5" name="Cím 1"/>
          <p:cNvSpPr txBox="1">
            <a:spLocks/>
          </p:cNvSpPr>
          <p:nvPr/>
        </p:nvSpPr>
        <p:spPr>
          <a:xfrm>
            <a:off x="467544" y="188640"/>
            <a:ext cx="8229600" cy="63408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u-HU" sz="1600" b="0" i="0" u="none" strike="noStrike" kern="1200" cap="none" spc="0" normalizeH="0" baseline="0" noProof="0" dirty="0" err="1" smtClean="0">
                <a:ln>
                  <a:noFill/>
                </a:ln>
                <a:solidFill>
                  <a:schemeClr val="tx1"/>
                </a:solidFill>
                <a:effectLst/>
                <a:uLnTx/>
                <a:uFillTx/>
                <a:latin typeface="+mj-lt"/>
                <a:ea typeface="+mj-ea"/>
                <a:cs typeface="+mj-cs"/>
              </a:rPr>
              <a:t>Molekulare</a:t>
            </a:r>
            <a:r>
              <a:rPr kumimoji="0" lang="hu-HU" sz="1600" b="0" i="0" u="none" strike="noStrike" kern="1200" cap="none" spc="0" normalizeH="0" baseline="0" noProof="0" dirty="0" smtClean="0">
                <a:ln>
                  <a:noFill/>
                </a:ln>
                <a:solidFill>
                  <a:schemeClr val="tx1"/>
                </a:solidFill>
                <a:effectLst/>
                <a:uLnTx/>
                <a:uFillTx/>
                <a:latin typeface="+mj-lt"/>
                <a:ea typeface="+mj-ea"/>
                <a:cs typeface="+mj-cs"/>
              </a:rPr>
              <a:t> </a:t>
            </a:r>
            <a:r>
              <a:rPr kumimoji="0" lang="hu-HU" sz="1600" b="0" i="0" u="none" strike="noStrike" kern="1200" cap="none" spc="0" normalizeH="0" baseline="0" noProof="0" dirty="0" err="1" smtClean="0">
                <a:ln>
                  <a:noFill/>
                </a:ln>
                <a:solidFill>
                  <a:schemeClr val="tx1"/>
                </a:solidFill>
                <a:effectLst/>
                <a:uLnTx/>
                <a:uFillTx/>
                <a:latin typeface="+mj-lt"/>
                <a:ea typeface="+mj-ea"/>
                <a:cs typeface="+mj-cs"/>
              </a:rPr>
              <a:t>Regulation</a:t>
            </a:r>
            <a:r>
              <a:rPr kumimoji="0" lang="hu-HU" sz="1600" b="0" i="0" u="none" strike="noStrike" kern="1200" cap="none" spc="0" normalizeH="0" baseline="0" noProof="0" dirty="0" smtClean="0">
                <a:ln>
                  <a:noFill/>
                </a:ln>
                <a:solidFill>
                  <a:schemeClr val="tx1"/>
                </a:solidFill>
                <a:effectLst/>
                <a:uLnTx/>
                <a:uFillTx/>
                <a:latin typeface="+mj-lt"/>
                <a:ea typeface="+mj-ea"/>
                <a:cs typeface="+mj-cs"/>
              </a:rPr>
              <a:t> (</a:t>
            </a:r>
            <a:r>
              <a:rPr kumimoji="0" lang="hu-HU" sz="1600" b="0" i="0" u="none" strike="noStrike" kern="1200" cap="none" spc="0" normalizeH="0" baseline="0" noProof="0" dirty="0" err="1" smtClean="0">
                <a:ln>
                  <a:noFill/>
                </a:ln>
                <a:solidFill>
                  <a:schemeClr val="tx1"/>
                </a:solidFill>
                <a:effectLst/>
                <a:uLnTx/>
                <a:uFillTx/>
                <a:latin typeface="+mj-lt"/>
                <a:ea typeface="+mj-ea"/>
                <a:cs typeface="+mj-cs"/>
              </a:rPr>
              <a:t>Beispiel</a:t>
            </a:r>
            <a:r>
              <a:rPr kumimoji="0" lang="hu-HU" sz="1600" b="0" i="0" u="none" strike="noStrike" kern="1200" cap="none" spc="0" normalizeH="0" baseline="0" noProof="0" dirty="0" smtClean="0">
                <a:ln>
                  <a:noFill/>
                </a:ln>
                <a:solidFill>
                  <a:schemeClr val="tx1"/>
                </a:solidFill>
                <a:effectLst/>
                <a:uLnTx/>
                <a:uFillTx/>
                <a:latin typeface="+mj-lt"/>
                <a:ea typeface="+mj-ea"/>
                <a:cs typeface="+mj-cs"/>
              </a:rPr>
              <a:t>)</a:t>
            </a:r>
            <a:endParaRPr kumimoji="0" lang="hu-HU"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églalap 5"/>
          <p:cNvSpPr/>
          <p:nvPr/>
        </p:nvSpPr>
        <p:spPr>
          <a:xfrm>
            <a:off x="755576" y="908720"/>
            <a:ext cx="7560840" cy="738664"/>
          </a:xfrm>
          <a:prstGeom prst="rect">
            <a:avLst/>
          </a:prstGeom>
          <a:solidFill>
            <a:schemeClr val="bg1">
              <a:lumMod val="95000"/>
            </a:schemeClr>
          </a:solidFill>
        </p:spPr>
        <p:txBody>
          <a:bodyPr wrap="square">
            <a:spAutoFit/>
          </a:bodyPr>
          <a:lstStyle/>
          <a:p>
            <a:pPr>
              <a:buNone/>
            </a:pPr>
            <a:r>
              <a:rPr lang="hu-HU" sz="1400" dirty="0" err="1" smtClean="0"/>
              <a:t>Darm</a:t>
            </a:r>
            <a:r>
              <a:rPr lang="hu-HU" sz="1400" dirty="0" err="1" smtClean="0">
                <a:solidFill>
                  <a:srgbClr val="FFC000"/>
                </a:solidFill>
              </a:rPr>
              <a:t>endoderm</a:t>
            </a:r>
            <a:r>
              <a:rPr lang="hu-HU" sz="1400" dirty="0" smtClean="0"/>
              <a:t> </a:t>
            </a:r>
            <a:r>
              <a:rPr lang="hu-HU" sz="1400" dirty="0" err="1" smtClean="0"/>
              <a:t>kann</a:t>
            </a:r>
            <a:r>
              <a:rPr lang="hu-HU" sz="1400" dirty="0" smtClean="0"/>
              <a:t> </a:t>
            </a:r>
            <a:r>
              <a:rPr lang="hu-HU" sz="1400" dirty="0" err="1" smtClean="0"/>
              <a:t>überall</a:t>
            </a:r>
            <a:r>
              <a:rPr lang="hu-HU" sz="1400" dirty="0" smtClean="0"/>
              <a:t> </a:t>
            </a:r>
            <a:r>
              <a:rPr lang="hu-HU" sz="1400" b="1" dirty="0" err="1" smtClean="0"/>
              <a:t>Leber</a:t>
            </a:r>
            <a:r>
              <a:rPr lang="hu-HU" sz="1400" dirty="0" smtClean="0"/>
              <a:t> ‘</a:t>
            </a:r>
            <a:r>
              <a:rPr lang="hu-HU" sz="1400" dirty="0" err="1" smtClean="0"/>
              <a:t>produzieren</a:t>
            </a:r>
            <a:r>
              <a:rPr lang="hu-HU" sz="1400" dirty="0" smtClean="0"/>
              <a:t>’ (</a:t>
            </a:r>
            <a:r>
              <a:rPr lang="hu-HU" sz="1400" dirty="0" err="1" smtClean="0"/>
              <a:t>sich</a:t>
            </a:r>
            <a:r>
              <a:rPr lang="hu-HU" sz="1400" dirty="0" smtClean="0"/>
              <a:t> </a:t>
            </a:r>
            <a:r>
              <a:rPr lang="hu-HU" sz="1400" dirty="0" err="1" smtClean="0"/>
              <a:t>in</a:t>
            </a:r>
            <a:r>
              <a:rPr lang="hu-HU" sz="1400" dirty="0" smtClean="0"/>
              <a:t> </a:t>
            </a:r>
            <a:r>
              <a:rPr lang="hu-HU" sz="1400" dirty="0" err="1" smtClean="0"/>
              <a:t>Richtung</a:t>
            </a:r>
            <a:r>
              <a:rPr lang="hu-HU" sz="1400" dirty="0" smtClean="0"/>
              <a:t> </a:t>
            </a:r>
            <a:r>
              <a:rPr lang="hu-HU" sz="1400" dirty="0" err="1" smtClean="0"/>
              <a:t>Leber</a:t>
            </a:r>
            <a:r>
              <a:rPr lang="hu-HU" sz="1400" dirty="0" smtClean="0"/>
              <a:t> </a:t>
            </a:r>
            <a:r>
              <a:rPr lang="hu-HU" sz="1400" dirty="0" err="1" smtClean="0"/>
              <a:t>differenzieren</a:t>
            </a:r>
            <a:r>
              <a:rPr lang="hu-HU" sz="1400" dirty="0" smtClean="0"/>
              <a:t>).</a:t>
            </a:r>
          </a:p>
          <a:p>
            <a:pPr>
              <a:buNone/>
            </a:pPr>
            <a:r>
              <a:rPr lang="hu-HU" sz="1400" dirty="0" err="1" smtClean="0"/>
              <a:t>Aber</a:t>
            </a:r>
            <a:r>
              <a:rPr lang="hu-HU" sz="1400" dirty="0" smtClean="0"/>
              <a:t> </a:t>
            </a:r>
            <a:r>
              <a:rPr lang="hu-HU" sz="1400" dirty="0" err="1" smtClean="0"/>
              <a:t>das</a:t>
            </a:r>
            <a:r>
              <a:rPr lang="hu-HU" sz="1400" dirty="0" smtClean="0"/>
              <a:t> </a:t>
            </a:r>
            <a:r>
              <a:rPr lang="hu-HU" sz="1400" dirty="0" err="1" smtClean="0"/>
              <a:t>umgebende</a:t>
            </a:r>
            <a:r>
              <a:rPr lang="hu-HU" sz="1400" dirty="0" smtClean="0"/>
              <a:t> </a:t>
            </a:r>
            <a:r>
              <a:rPr lang="hu-HU" sz="1400" dirty="0" smtClean="0">
                <a:solidFill>
                  <a:srgbClr val="FF0000"/>
                </a:solidFill>
              </a:rPr>
              <a:t>Mesoderm</a:t>
            </a:r>
            <a:r>
              <a:rPr lang="hu-HU" sz="1400" dirty="0" smtClean="0"/>
              <a:t> (und </a:t>
            </a:r>
            <a:r>
              <a:rPr lang="hu-HU" sz="1400" dirty="0" err="1" smtClean="0"/>
              <a:t>auch</a:t>
            </a:r>
            <a:r>
              <a:rPr lang="hu-HU" sz="1400" dirty="0" smtClean="0"/>
              <a:t> Ektoderm, </a:t>
            </a:r>
            <a:r>
              <a:rPr lang="hu-HU" sz="1400" dirty="0" err="1" smtClean="0"/>
              <a:t>Chorda</a:t>
            </a:r>
            <a:r>
              <a:rPr lang="hu-HU" sz="1400" dirty="0" smtClean="0"/>
              <a:t> </a:t>
            </a:r>
            <a:r>
              <a:rPr lang="hu-HU" sz="1400" dirty="0" err="1" smtClean="0"/>
              <a:t>dorsalis</a:t>
            </a:r>
            <a:r>
              <a:rPr lang="hu-HU" sz="1400" dirty="0" smtClean="0"/>
              <a:t>) </a:t>
            </a:r>
            <a:r>
              <a:rPr lang="hu-HU" sz="1400" dirty="0" err="1" smtClean="0"/>
              <a:t>hemmt</a:t>
            </a:r>
            <a:r>
              <a:rPr lang="hu-HU" sz="1400" dirty="0" smtClean="0"/>
              <a:t> </a:t>
            </a:r>
            <a:r>
              <a:rPr lang="hu-HU" sz="1400" dirty="0" err="1" smtClean="0"/>
              <a:t>das</a:t>
            </a:r>
            <a:r>
              <a:rPr lang="hu-HU" sz="1400" dirty="0" smtClean="0"/>
              <a:t>.</a:t>
            </a:r>
          </a:p>
          <a:p>
            <a:pPr>
              <a:buNone/>
            </a:pPr>
            <a:r>
              <a:rPr lang="hu-HU" sz="1400" b="1" dirty="0" err="1" smtClean="0"/>
              <a:t>Septum</a:t>
            </a:r>
            <a:r>
              <a:rPr lang="hu-HU" sz="1400" b="1" dirty="0" smtClean="0"/>
              <a:t> transversum und </a:t>
            </a:r>
            <a:r>
              <a:rPr lang="hu-HU" sz="1400" b="1" dirty="0" err="1" smtClean="0"/>
              <a:t>Herz</a:t>
            </a:r>
            <a:r>
              <a:rPr lang="hu-HU" sz="1400" b="1" dirty="0" smtClean="0"/>
              <a:t> </a:t>
            </a:r>
            <a:r>
              <a:rPr lang="hu-HU" sz="1400" dirty="0" err="1" smtClean="0"/>
              <a:t>sekretieren</a:t>
            </a:r>
            <a:r>
              <a:rPr lang="hu-HU" sz="1400" dirty="0" smtClean="0"/>
              <a:t> </a:t>
            </a:r>
            <a:r>
              <a:rPr lang="hu-HU" sz="1400" dirty="0" err="1" smtClean="0"/>
              <a:t>BMPs</a:t>
            </a:r>
            <a:r>
              <a:rPr lang="hu-HU" sz="1400" dirty="0" smtClean="0"/>
              <a:t>, FGF2 </a:t>
            </a:r>
            <a:r>
              <a:rPr lang="hu-HU" sz="1400" dirty="0" smtClean="0">
                <a:sym typeface="Wingdings" pitchFamily="2" charset="2"/>
              </a:rPr>
              <a:t></a:t>
            </a:r>
            <a:r>
              <a:rPr lang="hu-HU" sz="1400" dirty="0" err="1" smtClean="0">
                <a:sym typeface="Wingdings" pitchFamily="2" charset="2"/>
              </a:rPr>
              <a:t>hemmen</a:t>
            </a:r>
            <a:r>
              <a:rPr lang="hu-HU" sz="1400" dirty="0" smtClean="0">
                <a:sym typeface="Wingdings" pitchFamily="2" charset="2"/>
              </a:rPr>
              <a:t> die </a:t>
            </a:r>
            <a:r>
              <a:rPr lang="hu-HU" sz="1400" dirty="0" err="1" smtClean="0">
                <a:sym typeface="Wingdings" pitchFamily="2" charset="2"/>
              </a:rPr>
              <a:t>Hemmung</a:t>
            </a:r>
            <a:r>
              <a:rPr lang="hu-HU" sz="1400" dirty="0" smtClean="0">
                <a:sym typeface="Wingdings" pitchFamily="2" charset="2"/>
              </a:rPr>
              <a:t></a:t>
            </a:r>
            <a:r>
              <a:rPr lang="hu-HU" sz="1400" b="1" dirty="0" err="1" smtClean="0">
                <a:sym typeface="Wingdings" pitchFamily="2" charset="2"/>
              </a:rPr>
              <a:t>Leber</a:t>
            </a:r>
            <a:r>
              <a:rPr lang="hu-HU" sz="1400" dirty="0" smtClean="0">
                <a:sym typeface="Wingdings" pitchFamily="2" charset="2"/>
              </a:rPr>
              <a:t> </a:t>
            </a:r>
            <a:r>
              <a:rPr lang="hu-HU" sz="1400" dirty="0" err="1" smtClean="0">
                <a:sym typeface="Wingdings" pitchFamily="2" charset="2"/>
              </a:rPr>
              <a:t>entsteht</a:t>
            </a:r>
            <a:r>
              <a:rPr lang="hu-HU" sz="1400" dirty="0" smtClean="0">
                <a:sym typeface="Wingdings" pitchFamily="2" charset="2"/>
              </a:rPr>
              <a:t>.</a:t>
            </a:r>
            <a:endParaRPr lang="hu-HU" sz="1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908720"/>
            <a:ext cx="5730240" cy="2682240"/>
          </a:xfrm>
          <a:prstGeom prst="rect">
            <a:avLst/>
          </a:prstGeom>
        </p:spPr>
      </p:pic>
      <p:sp>
        <p:nvSpPr>
          <p:cNvPr id="4" name="Text Box 30"/>
          <p:cNvSpPr txBox="1">
            <a:spLocks noChangeArrowheads="1"/>
          </p:cNvSpPr>
          <p:nvPr/>
        </p:nvSpPr>
        <p:spPr bwMode="auto">
          <a:xfrm>
            <a:off x="2555776" y="116632"/>
            <a:ext cx="4060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u-HU" altLang="hu-HU" sz="2400" b="1" i="1" dirty="0" err="1">
                <a:solidFill>
                  <a:srgbClr val="CC00CC"/>
                </a:solidFill>
                <a:latin typeface="Times New Roman" panose="02020603050405020304" pitchFamily="18" charset="0"/>
              </a:rPr>
              <a:t>Umdrehung</a:t>
            </a:r>
            <a:r>
              <a:rPr lang="hu-HU" altLang="hu-HU" sz="2400" b="1" i="1">
                <a:solidFill>
                  <a:srgbClr val="CC00CC"/>
                </a:solidFill>
                <a:latin typeface="Times New Roman" panose="02020603050405020304" pitchFamily="18" charset="0"/>
              </a:rPr>
              <a:t> </a:t>
            </a:r>
            <a:r>
              <a:rPr lang="hu-HU" altLang="hu-HU" sz="2400" b="1" i="1" smtClean="0">
                <a:solidFill>
                  <a:srgbClr val="CC00CC"/>
                </a:solidFill>
                <a:latin typeface="Times New Roman" panose="02020603050405020304" pitchFamily="18" charset="0"/>
              </a:rPr>
              <a:t>des </a:t>
            </a:r>
            <a:r>
              <a:rPr lang="hu-HU" altLang="hu-HU" sz="2400" b="1" i="1" dirty="0" err="1">
                <a:solidFill>
                  <a:srgbClr val="CC00CC"/>
                </a:solidFill>
                <a:latin typeface="Times New Roman" panose="02020603050405020304" pitchFamily="18" charset="0"/>
              </a:rPr>
              <a:t>Magens</a:t>
            </a:r>
            <a:endParaRPr lang="hu-HU" altLang="hu-HU" sz="2400" b="1" i="1" dirty="0">
              <a:solidFill>
                <a:srgbClr val="CC00CC"/>
              </a:solidFill>
              <a:latin typeface="Times New Roman" panose="02020603050405020304" pitchFamily="18" charset="0"/>
            </a:endParaRPr>
          </a:p>
        </p:txBody>
      </p:sp>
      <p:pic>
        <p:nvPicPr>
          <p:cNvPr id="6" name="Picture 4" descr="dev01"/>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79512" y="836712"/>
            <a:ext cx="2074999" cy="2592288"/>
          </a:xfrm>
          <a:prstGeom prst="rect">
            <a:avLst/>
          </a:prstGeom>
          <a:noFill/>
          <a:ln/>
          <a:effectLst>
            <a:outerShdw blurRad="50800" dist="88900" dir="312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6858000" y="2386013"/>
            <a:ext cx="190500" cy="931862"/>
            <a:chOff x="4320" y="1503"/>
            <a:chExt cx="120" cy="587"/>
          </a:xfrm>
        </p:grpSpPr>
        <p:sp>
          <p:nvSpPr>
            <p:cNvPr id="13352" name="AutoShape 40"/>
            <p:cNvSpPr>
              <a:spLocks noChangeArrowheads="1"/>
            </p:cNvSpPr>
            <p:nvPr/>
          </p:nvSpPr>
          <p:spPr bwMode="auto">
            <a:xfrm flipV="1">
              <a:off x="4320" y="1503"/>
              <a:ext cx="120" cy="505"/>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3351" name="AutoShape 39"/>
            <p:cNvSpPr>
              <a:spLocks noChangeArrowheads="1"/>
            </p:cNvSpPr>
            <p:nvPr/>
          </p:nvSpPr>
          <p:spPr bwMode="auto">
            <a:xfrm>
              <a:off x="4320" y="1594"/>
              <a:ext cx="120" cy="496"/>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grpSp>
        <p:nvGrpSpPr>
          <p:cNvPr id="3" name="Group 52"/>
          <p:cNvGrpSpPr>
            <a:grpSpLocks/>
          </p:cNvGrpSpPr>
          <p:nvPr/>
        </p:nvGrpSpPr>
        <p:grpSpPr bwMode="auto">
          <a:xfrm>
            <a:off x="6762750" y="969963"/>
            <a:ext cx="285750" cy="752475"/>
            <a:chOff x="4260" y="611"/>
            <a:chExt cx="180" cy="474"/>
          </a:xfrm>
        </p:grpSpPr>
        <p:sp>
          <p:nvSpPr>
            <p:cNvPr id="13347" name="AutoShape 35"/>
            <p:cNvSpPr>
              <a:spLocks noChangeArrowheads="1"/>
            </p:cNvSpPr>
            <p:nvPr/>
          </p:nvSpPr>
          <p:spPr bwMode="auto">
            <a:xfrm>
              <a:off x="4296" y="712"/>
              <a:ext cx="120" cy="373"/>
            </a:xfrm>
            <a:prstGeom prst="triangle">
              <a:avLst>
                <a:gd name="adj" fmla="val 50000"/>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3348" name="AutoShape 36"/>
            <p:cNvSpPr>
              <a:spLocks noChangeArrowheads="1"/>
            </p:cNvSpPr>
            <p:nvPr/>
          </p:nvSpPr>
          <p:spPr bwMode="auto">
            <a:xfrm flipV="1">
              <a:off x="4260" y="611"/>
              <a:ext cx="180" cy="389"/>
            </a:xfrm>
            <a:prstGeom prst="triangle">
              <a:avLst>
                <a:gd name="adj" fmla="val 50000"/>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
        <p:nvSpPr>
          <p:cNvPr id="13326" name="Oval 14"/>
          <p:cNvSpPr>
            <a:spLocks noChangeArrowheads="1"/>
          </p:cNvSpPr>
          <p:nvPr/>
        </p:nvSpPr>
        <p:spPr bwMode="auto">
          <a:xfrm>
            <a:off x="5410200" y="304800"/>
            <a:ext cx="3035300" cy="3035300"/>
          </a:xfrm>
          <a:prstGeom prst="ellipse">
            <a:avLst/>
          </a:prstGeom>
          <a:noFill/>
          <a:ln w="57150">
            <a:solidFill>
              <a:srgbClr val="0066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3327" name="Oval 15"/>
          <p:cNvSpPr>
            <a:spLocks noChangeArrowheads="1"/>
          </p:cNvSpPr>
          <p:nvPr/>
        </p:nvSpPr>
        <p:spPr bwMode="auto">
          <a:xfrm>
            <a:off x="5422900" y="3581400"/>
            <a:ext cx="3035300" cy="3035300"/>
          </a:xfrm>
          <a:prstGeom prst="ellipse">
            <a:avLst/>
          </a:prstGeom>
          <a:noFill/>
          <a:ln w="57150">
            <a:solidFill>
              <a:srgbClr val="0066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nvGrpSpPr>
          <p:cNvPr id="4" name="Group 50"/>
          <p:cNvGrpSpPr>
            <a:grpSpLocks/>
          </p:cNvGrpSpPr>
          <p:nvPr/>
        </p:nvGrpSpPr>
        <p:grpSpPr bwMode="auto">
          <a:xfrm>
            <a:off x="5962650" y="436563"/>
            <a:ext cx="1905000" cy="585787"/>
            <a:chOff x="3756" y="275"/>
            <a:chExt cx="1200" cy="369"/>
          </a:xfrm>
        </p:grpSpPr>
        <p:sp>
          <p:nvSpPr>
            <p:cNvPr id="13328" name="Oval 16"/>
            <p:cNvSpPr>
              <a:spLocks noChangeArrowheads="1"/>
            </p:cNvSpPr>
            <p:nvPr/>
          </p:nvSpPr>
          <p:spPr bwMode="auto">
            <a:xfrm>
              <a:off x="4216" y="336"/>
              <a:ext cx="280" cy="280"/>
            </a:xfrm>
            <a:prstGeom prst="ellipse">
              <a:avLst/>
            </a:prstGeom>
            <a:noFill/>
            <a:ln w="57150">
              <a:solidFill>
                <a:srgbClr val="0066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3329" name="Freeform 17"/>
            <p:cNvSpPr>
              <a:spLocks/>
            </p:cNvSpPr>
            <p:nvPr/>
          </p:nvSpPr>
          <p:spPr bwMode="auto">
            <a:xfrm>
              <a:off x="3902" y="275"/>
              <a:ext cx="306" cy="355"/>
            </a:xfrm>
            <a:custGeom>
              <a:avLst/>
              <a:gdLst>
                <a:gd name="T0" fmla="*/ 306 w 306"/>
                <a:gd name="T1" fmla="*/ 13 h 355"/>
                <a:gd name="T2" fmla="*/ 262 w 306"/>
                <a:gd name="T3" fmla="*/ 65 h 355"/>
                <a:gd name="T4" fmla="*/ 226 w 306"/>
                <a:gd name="T5" fmla="*/ 161 h 355"/>
                <a:gd name="T6" fmla="*/ 234 w 306"/>
                <a:gd name="T7" fmla="*/ 241 h 355"/>
                <a:gd name="T8" fmla="*/ 270 w 306"/>
                <a:gd name="T9" fmla="*/ 309 h 355"/>
                <a:gd name="T10" fmla="*/ 286 w 306"/>
                <a:gd name="T11" fmla="*/ 337 h 355"/>
                <a:gd name="T12" fmla="*/ 262 w 306"/>
                <a:gd name="T13" fmla="*/ 345 h 355"/>
                <a:gd name="T14" fmla="*/ 146 w 306"/>
                <a:gd name="T15" fmla="*/ 353 h 355"/>
                <a:gd name="T16" fmla="*/ 46 w 306"/>
                <a:gd name="T17" fmla="*/ 333 h 355"/>
                <a:gd name="T18" fmla="*/ 22 w 306"/>
                <a:gd name="T19" fmla="*/ 265 h 355"/>
                <a:gd name="T20" fmla="*/ 18 w 306"/>
                <a:gd name="T21" fmla="*/ 161 h 355"/>
                <a:gd name="T22" fmla="*/ 130 w 306"/>
                <a:gd name="T23" fmla="*/ 61 h 355"/>
                <a:gd name="T24" fmla="*/ 206 w 306"/>
                <a:gd name="T25" fmla="*/ 21 h 355"/>
                <a:gd name="T26" fmla="*/ 262 w 306"/>
                <a:gd name="T27" fmla="*/ 1 h 355"/>
                <a:gd name="T28" fmla="*/ 306 w 306"/>
                <a:gd name="T29" fmla="*/ 1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355">
                  <a:moveTo>
                    <a:pt x="306" y="13"/>
                  </a:moveTo>
                  <a:cubicBezTo>
                    <a:pt x="306" y="24"/>
                    <a:pt x="275" y="40"/>
                    <a:pt x="262" y="65"/>
                  </a:cubicBezTo>
                  <a:cubicBezTo>
                    <a:pt x="249" y="90"/>
                    <a:pt x="231" y="132"/>
                    <a:pt x="226" y="161"/>
                  </a:cubicBezTo>
                  <a:cubicBezTo>
                    <a:pt x="221" y="190"/>
                    <a:pt x="227" y="216"/>
                    <a:pt x="234" y="241"/>
                  </a:cubicBezTo>
                  <a:cubicBezTo>
                    <a:pt x="241" y="266"/>
                    <a:pt x="261" y="293"/>
                    <a:pt x="270" y="309"/>
                  </a:cubicBezTo>
                  <a:cubicBezTo>
                    <a:pt x="279" y="325"/>
                    <a:pt x="287" y="331"/>
                    <a:pt x="286" y="337"/>
                  </a:cubicBezTo>
                  <a:cubicBezTo>
                    <a:pt x="285" y="343"/>
                    <a:pt x="285" y="342"/>
                    <a:pt x="262" y="345"/>
                  </a:cubicBezTo>
                  <a:cubicBezTo>
                    <a:pt x="239" y="348"/>
                    <a:pt x="182" y="355"/>
                    <a:pt x="146" y="353"/>
                  </a:cubicBezTo>
                  <a:cubicBezTo>
                    <a:pt x="110" y="351"/>
                    <a:pt x="67" y="348"/>
                    <a:pt x="46" y="333"/>
                  </a:cubicBezTo>
                  <a:cubicBezTo>
                    <a:pt x="25" y="318"/>
                    <a:pt x="27" y="294"/>
                    <a:pt x="22" y="265"/>
                  </a:cubicBezTo>
                  <a:cubicBezTo>
                    <a:pt x="17" y="236"/>
                    <a:pt x="0" y="195"/>
                    <a:pt x="18" y="161"/>
                  </a:cubicBezTo>
                  <a:cubicBezTo>
                    <a:pt x="36" y="127"/>
                    <a:pt x="99" y="84"/>
                    <a:pt x="130" y="61"/>
                  </a:cubicBezTo>
                  <a:cubicBezTo>
                    <a:pt x="161" y="38"/>
                    <a:pt x="184" y="31"/>
                    <a:pt x="206" y="21"/>
                  </a:cubicBezTo>
                  <a:cubicBezTo>
                    <a:pt x="228" y="11"/>
                    <a:pt x="247" y="2"/>
                    <a:pt x="262" y="1"/>
                  </a:cubicBezTo>
                  <a:cubicBezTo>
                    <a:pt x="277" y="0"/>
                    <a:pt x="306" y="2"/>
                    <a:pt x="306" y="13"/>
                  </a:cubicBezTo>
                  <a:close/>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30" name="Freeform 18"/>
            <p:cNvSpPr>
              <a:spLocks/>
            </p:cNvSpPr>
            <p:nvPr/>
          </p:nvSpPr>
          <p:spPr bwMode="auto">
            <a:xfrm flipH="1">
              <a:off x="4510" y="283"/>
              <a:ext cx="306" cy="355"/>
            </a:xfrm>
            <a:custGeom>
              <a:avLst/>
              <a:gdLst>
                <a:gd name="T0" fmla="*/ 306 w 306"/>
                <a:gd name="T1" fmla="*/ 13 h 355"/>
                <a:gd name="T2" fmla="*/ 262 w 306"/>
                <a:gd name="T3" fmla="*/ 65 h 355"/>
                <a:gd name="T4" fmla="*/ 226 w 306"/>
                <a:gd name="T5" fmla="*/ 161 h 355"/>
                <a:gd name="T6" fmla="*/ 234 w 306"/>
                <a:gd name="T7" fmla="*/ 241 h 355"/>
                <a:gd name="T8" fmla="*/ 270 w 306"/>
                <a:gd name="T9" fmla="*/ 309 h 355"/>
                <a:gd name="T10" fmla="*/ 286 w 306"/>
                <a:gd name="T11" fmla="*/ 337 h 355"/>
                <a:gd name="T12" fmla="*/ 262 w 306"/>
                <a:gd name="T13" fmla="*/ 345 h 355"/>
                <a:gd name="T14" fmla="*/ 146 w 306"/>
                <a:gd name="T15" fmla="*/ 353 h 355"/>
                <a:gd name="T16" fmla="*/ 46 w 306"/>
                <a:gd name="T17" fmla="*/ 333 h 355"/>
                <a:gd name="T18" fmla="*/ 22 w 306"/>
                <a:gd name="T19" fmla="*/ 265 h 355"/>
                <a:gd name="T20" fmla="*/ 18 w 306"/>
                <a:gd name="T21" fmla="*/ 161 h 355"/>
                <a:gd name="T22" fmla="*/ 130 w 306"/>
                <a:gd name="T23" fmla="*/ 61 h 355"/>
                <a:gd name="T24" fmla="*/ 206 w 306"/>
                <a:gd name="T25" fmla="*/ 21 h 355"/>
                <a:gd name="T26" fmla="*/ 262 w 306"/>
                <a:gd name="T27" fmla="*/ 1 h 355"/>
                <a:gd name="T28" fmla="*/ 306 w 306"/>
                <a:gd name="T29" fmla="*/ 1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355">
                  <a:moveTo>
                    <a:pt x="306" y="13"/>
                  </a:moveTo>
                  <a:cubicBezTo>
                    <a:pt x="306" y="24"/>
                    <a:pt x="275" y="40"/>
                    <a:pt x="262" y="65"/>
                  </a:cubicBezTo>
                  <a:cubicBezTo>
                    <a:pt x="249" y="90"/>
                    <a:pt x="231" y="132"/>
                    <a:pt x="226" y="161"/>
                  </a:cubicBezTo>
                  <a:cubicBezTo>
                    <a:pt x="221" y="190"/>
                    <a:pt x="227" y="216"/>
                    <a:pt x="234" y="241"/>
                  </a:cubicBezTo>
                  <a:cubicBezTo>
                    <a:pt x="241" y="266"/>
                    <a:pt x="261" y="293"/>
                    <a:pt x="270" y="309"/>
                  </a:cubicBezTo>
                  <a:cubicBezTo>
                    <a:pt x="279" y="325"/>
                    <a:pt x="287" y="331"/>
                    <a:pt x="286" y="337"/>
                  </a:cubicBezTo>
                  <a:cubicBezTo>
                    <a:pt x="285" y="343"/>
                    <a:pt x="285" y="342"/>
                    <a:pt x="262" y="345"/>
                  </a:cubicBezTo>
                  <a:cubicBezTo>
                    <a:pt x="239" y="348"/>
                    <a:pt x="182" y="355"/>
                    <a:pt x="146" y="353"/>
                  </a:cubicBezTo>
                  <a:cubicBezTo>
                    <a:pt x="110" y="351"/>
                    <a:pt x="67" y="348"/>
                    <a:pt x="46" y="333"/>
                  </a:cubicBezTo>
                  <a:cubicBezTo>
                    <a:pt x="25" y="318"/>
                    <a:pt x="27" y="294"/>
                    <a:pt x="22" y="265"/>
                  </a:cubicBezTo>
                  <a:cubicBezTo>
                    <a:pt x="17" y="236"/>
                    <a:pt x="0" y="195"/>
                    <a:pt x="18" y="161"/>
                  </a:cubicBezTo>
                  <a:cubicBezTo>
                    <a:pt x="36" y="127"/>
                    <a:pt x="99" y="84"/>
                    <a:pt x="130" y="61"/>
                  </a:cubicBezTo>
                  <a:cubicBezTo>
                    <a:pt x="161" y="38"/>
                    <a:pt x="184" y="31"/>
                    <a:pt x="206" y="21"/>
                  </a:cubicBezTo>
                  <a:cubicBezTo>
                    <a:pt x="228" y="11"/>
                    <a:pt x="247" y="2"/>
                    <a:pt x="262" y="1"/>
                  </a:cubicBezTo>
                  <a:cubicBezTo>
                    <a:pt x="277" y="0"/>
                    <a:pt x="306" y="2"/>
                    <a:pt x="306" y="13"/>
                  </a:cubicBezTo>
                  <a:close/>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31" name="Oval 19"/>
            <p:cNvSpPr>
              <a:spLocks noChangeArrowheads="1"/>
            </p:cNvSpPr>
            <p:nvPr/>
          </p:nvSpPr>
          <p:spPr bwMode="auto">
            <a:xfrm>
              <a:off x="3756" y="556"/>
              <a:ext cx="88" cy="88"/>
            </a:xfrm>
            <a:prstGeom prst="ellipse">
              <a:avLst/>
            </a:prstGeom>
            <a:solidFill>
              <a:srgbClr val="33CC33"/>
            </a:solidFill>
            <a:ln w="38100">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3332" name="Oval 20"/>
            <p:cNvSpPr>
              <a:spLocks noChangeArrowheads="1"/>
            </p:cNvSpPr>
            <p:nvPr/>
          </p:nvSpPr>
          <p:spPr bwMode="auto">
            <a:xfrm>
              <a:off x="4868" y="556"/>
              <a:ext cx="88" cy="88"/>
            </a:xfrm>
            <a:prstGeom prst="ellipse">
              <a:avLst/>
            </a:prstGeom>
            <a:solidFill>
              <a:srgbClr val="33CC33"/>
            </a:solidFill>
            <a:ln w="38100">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grpSp>
        <p:nvGrpSpPr>
          <p:cNvPr id="5" name="Group 49"/>
          <p:cNvGrpSpPr>
            <a:grpSpLocks/>
          </p:cNvGrpSpPr>
          <p:nvPr/>
        </p:nvGrpSpPr>
        <p:grpSpPr bwMode="auto">
          <a:xfrm>
            <a:off x="6013450" y="3725863"/>
            <a:ext cx="1905000" cy="585787"/>
            <a:chOff x="3788" y="2347"/>
            <a:chExt cx="1200" cy="369"/>
          </a:xfrm>
        </p:grpSpPr>
        <p:sp>
          <p:nvSpPr>
            <p:cNvPr id="13333" name="Oval 21"/>
            <p:cNvSpPr>
              <a:spLocks noChangeArrowheads="1"/>
            </p:cNvSpPr>
            <p:nvPr/>
          </p:nvSpPr>
          <p:spPr bwMode="auto">
            <a:xfrm>
              <a:off x="4248" y="2408"/>
              <a:ext cx="280" cy="280"/>
            </a:xfrm>
            <a:prstGeom prst="ellipse">
              <a:avLst/>
            </a:prstGeom>
            <a:noFill/>
            <a:ln w="57150">
              <a:solidFill>
                <a:srgbClr val="0066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3334" name="Freeform 22"/>
            <p:cNvSpPr>
              <a:spLocks/>
            </p:cNvSpPr>
            <p:nvPr/>
          </p:nvSpPr>
          <p:spPr bwMode="auto">
            <a:xfrm>
              <a:off x="3934" y="2347"/>
              <a:ext cx="306" cy="355"/>
            </a:xfrm>
            <a:custGeom>
              <a:avLst/>
              <a:gdLst>
                <a:gd name="T0" fmla="*/ 306 w 306"/>
                <a:gd name="T1" fmla="*/ 13 h 355"/>
                <a:gd name="T2" fmla="*/ 262 w 306"/>
                <a:gd name="T3" fmla="*/ 65 h 355"/>
                <a:gd name="T4" fmla="*/ 226 w 306"/>
                <a:gd name="T5" fmla="*/ 161 h 355"/>
                <a:gd name="T6" fmla="*/ 234 w 306"/>
                <a:gd name="T7" fmla="*/ 241 h 355"/>
                <a:gd name="T8" fmla="*/ 270 w 306"/>
                <a:gd name="T9" fmla="*/ 309 h 355"/>
                <a:gd name="T10" fmla="*/ 286 w 306"/>
                <a:gd name="T11" fmla="*/ 337 h 355"/>
                <a:gd name="T12" fmla="*/ 262 w 306"/>
                <a:gd name="T13" fmla="*/ 345 h 355"/>
                <a:gd name="T14" fmla="*/ 146 w 306"/>
                <a:gd name="T15" fmla="*/ 353 h 355"/>
                <a:gd name="T16" fmla="*/ 46 w 306"/>
                <a:gd name="T17" fmla="*/ 333 h 355"/>
                <a:gd name="T18" fmla="*/ 22 w 306"/>
                <a:gd name="T19" fmla="*/ 265 h 355"/>
                <a:gd name="T20" fmla="*/ 18 w 306"/>
                <a:gd name="T21" fmla="*/ 161 h 355"/>
                <a:gd name="T22" fmla="*/ 130 w 306"/>
                <a:gd name="T23" fmla="*/ 61 h 355"/>
                <a:gd name="T24" fmla="*/ 206 w 306"/>
                <a:gd name="T25" fmla="*/ 21 h 355"/>
                <a:gd name="T26" fmla="*/ 262 w 306"/>
                <a:gd name="T27" fmla="*/ 1 h 355"/>
                <a:gd name="T28" fmla="*/ 306 w 306"/>
                <a:gd name="T29" fmla="*/ 1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355">
                  <a:moveTo>
                    <a:pt x="306" y="13"/>
                  </a:moveTo>
                  <a:cubicBezTo>
                    <a:pt x="306" y="24"/>
                    <a:pt x="275" y="40"/>
                    <a:pt x="262" y="65"/>
                  </a:cubicBezTo>
                  <a:cubicBezTo>
                    <a:pt x="249" y="90"/>
                    <a:pt x="231" y="132"/>
                    <a:pt x="226" y="161"/>
                  </a:cubicBezTo>
                  <a:cubicBezTo>
                    <a:pt x="221" y="190"/>
                    <a:pt x="227" y="216"/>
                    <a:pt x="234" y="241"/>
                  </a:cubicBezTo>
                  <a:cubicBezTo>
                    <a:pt x="241" y="266"/>
                    <a:pt x="261" y="293"/>
                    <a:pt x="270" y="309"/>
                  </a:cubicBezTo>
                  <a:cubicBezTo>
                    <a:pt x="279" y="325"/>
                    <a:pt x="287" y="331"/>
                    <a:pt x="286" y="337"/>
                  </a:cubicBezTo>
                  <a:cubicBezTo>
                    <a:pt x="285" y="343"/>
                    <a:pt x="285" y="342"/>
                    <a:pt x="262" y="345"/>
                  </a:cubicBezTo>
                  <a:cubicBezTo>
                    <a:pt x="239" y="348"/>
                    <a:pt x="182" y="355"/>
                    <a:pt x="146" y="353"/>
                  </a:cubicBezTo>
                  <a:cubicBezTo>
                    <a:pt x="110" y="351"/>
                    <a:pt x="67" y="348"/>
                    <a:pt x="46" y="333"/>
                  </a:cubicBezTo>
                  <a:cubicBezTo>
                    <a:pt x="25" y="318"/>
                    <a:pt x="27" y="294"/>
                    <a:pt x="22" y="265"/>
                  </a:cubicBezTo>
                  <a:cubicBezTo>
                    <a:pt x="17" y="236"/>
                    <a:pt x="0" y="195"/>
                    <a:pt x="18" y="161"/>
                  </a:cubicBezTo>
                  <a:cubicBezTo>
                    <a:pt x="36" y="127"/>
                    <a:pt x="99" y="84"/>
                    <a:pt x="130" y="61"/>
                  </a:cubicBezTo>
                  <a:cubicBezTo>
                    <a:pt x="161" y="38"/>
                    <a:pt x="184" y="31"/>
                    <a:pt x="206" y="21"/>
                  </a:cubicBezTo>
                  <a:cubicBezTo>
                    <a:pt x="228" y="11"/>
                    <a:pt x="247" y="2"/>
                    <a:pt x="262" y="1"/>
                  </a:cubicBezTo>
                  <a:cubicBezTo>
                    <a:pt x="277" y="0"/>
                    <a:pt x="306" y="2"/>
                    <a:pt x="306" y="13"/>
                  </a:cubicBezTo>
                  <a:close/>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35" name="Freeform 23"/>
            <p:cNvSpPr>
              <a:spLocks/>
            </p:cNvSpPr>
            <p:nvPr/>
          </p:nvSpPr>
          <p:spPr bwMode="auto">
            <a:xfrm flipH="1">
              <a:off x="4542" y="2347"/>
              <a:ext cx="306" cy="355"/>
            </a:xfrm>
            <a:custGeom>
              <a:avLst/>
              <a:gdLst>
                <a:gd name="T0" fmla="*/ 306 w 306"/>
                <a:gd name="T1" fmla="*/ 13 h 355"/>
                <a:gd name="T2" fmla="*/ 262 w 306"/>
                <a:gd name="T3" fmla="*/ 65 h 355"/>
                <a:gd name="T4" fmla="*/ 226 w 306"/>
                <a:gd name="T5" fmla="*/ 161 h 355"/>
                <a:gd name="T6" fmla="*/ 234 w 306"/>
                <a:gd name="T7" fmla="*/ 241 h 355"/>
                <a:gd name="T8" fmla="*/ 270 w 306"/>
                <a:gd name="T9" fmla="*/ 309 h 355"/>
                <a:gd name="T10" fmla="*/ 286 w 306"/>
                <a:gd name="T11" fmla="*/ 337 h 355"/>
                <a:gd name="T12" fmla="*/ 262 w 306"/>
                <a:gd name="T13" fmla="*/ 345 h 355"/>
                <a:gd name="T14" fmla="*/ 146 w 306"/>
                <a:gd name="T15" fmla="*/ 353 h 355"/>
                <a:gd name="T16" fmla="*/ 46 w 306"/>
                <a:gd name="T17" fmla="*/ 333 h 355"/>
                <a:gd name="T18" fmla="*/ 22 w 306"/>
                <a:gd name="T19" fmla="*/ 265 h 355"/>
                <a:gd name="T20" fmla="*/ 18 w 306"/>
                <a:gd name="T21" fmla="*/ 161 h 355"/>
                <a:gd name="T22" fmla="*/ 130 w 306"/>
                <a:gd name="T23" fmla="*/ 61 h 355"/>
                <a:gd name="T24" fmla="*/ 206 w 306"/>
                <a:gd name="T25" fmla="*/ 21 h 355"/>
                <a:gd name="T26" fmla="*/ 262 w 306"/>
                <a:gd name="T27" fmla="*/ 1 h 355"/>
                <a:gd name="T28" fmla="*/ 306 w 306"/>
                <a:gd name="T29" fmla="*/ 1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355">
                  <a:moveTo>
                    <a:pt x="306" y="13"/>
                  </a:moveTo>
                  <a:cubicBezTo>
                    <a:pt x="306" y="24"/>
                    <a:pt x="275" y="40"/>
                    <a:pt x="262" y="65"/>
                  </a:cubicBezTo>
                  <a:cubicBezTo>
                    <a:pt x="249" y="90"/>
                    <a:pt x="231" y="132"/>
                    <a:pt x="226" y="161"/>
                  </a:cubicBezTo>
                  <a:cubicBezTo>
                    <a:pt x="221" y="190"/>
                    <a:pt x="227" y="216"/>
                    <a:pt x="234" y="241"/>
                  </a:cubicBezTo>
                  <a:cubicBezTo>
                    <a:pt x="241" y="266"/>
                    <a:pt x="261" y="293"/>
                    <a:pt x="270" y="309"/>
                  </a:cubicBezTo>
                  <a:cubicBezTo>
                    <a:pt x="279" y="325"/>
                    <a:pt x="287" y="331"/>
                    <a:pt x="286" y="337"/>
                  </a:cubicBezTo>
                  <a:cubicBezTo>
                    <a:pt x="285" y="343"/>
                    <a:pt x="285" y="342"/>
                    <a:pt x="262" y="345"/>
                  </a:cubicBezTo>
                  <a:cubicBezTo>
                    <a:pt x="239" y="348"/>
                    <a:pt x="182" y="355"/>
                    <a:pt x="146" y="353"/>
                  </a:cubicBezTo>
                  <a:cubicBezTo>
                    <a:pt x="110" y="351"/>
                    <a:pt x="67" y="348"/>
                    <a:pt x="46" y="333"/>
                  </a:cubicBezTo>
                  <a:cubicBezTo>
                    <a:pt x="25" y="318"/>
                    <a:pt x="27" y="294"/>
                    <a:pt x="22" y="265"/>
                  </a:cubicBezTo>
                  <a:cubicBezTo>
                    <a:pt x="17" y="236"/>
                    <a:pt x="0" y="195"/>
                    <a:pt x="18" y="161"/>
                  </a:cubicBezTo>
                  <a:cubicBezTo>
                    <a:pt x="36" y="127"/>
                    <a:pt x="99" y="84"/>
                    <a:pt x="130" y="61"/>
                  </a:cubicBezTo>
                  <a:cubicBezTo>
                    <a:pt x="161" y="38"/>
                    <a:pt x="184" y="31"/>
                    <a:pt x="206" y="21"/>
                  </a:cubicBezTo>
                  <a:cubicBezTo>
                    <a:pt x="228" y="11"/>
                    <a:pt x="247" y="2"/>
                    <a:pt x="262" y="1"/>
                  </a:cubicBezTo>
                  <a:cubicBezTo>
                    <a:pt x="277" y="0"/>
                    <a:pt x="306" y="2"/>
                    <a:pt x="306" y="13"/>
                  </a:cubicBezTo>
                  <a:close/>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36" name="Oval 24"/>
            <p:cNvSpPr>
              <a:spLocks noChangeArrowheads="1"/>
            </p:cNvSpPr>
            <p:nvPr/>
          </p:nvSpPr>
          <p:spPr bwMode="auto">
            <a:xfrm>
              <a:off x="3788" y="2628"/>
              <a:ext cx="88" cy="88"/>
            </a:xfrm>
            <a:prstGeom prst="ellipse">
              <a:avLst/>
            </a:prstGeom>
            <a:solidFill>
              <a:srgbClr val="33CC33"/>
            </a:solidFill>
            <a:ln w="38100">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3337" name="Oval 25"/>
            <p:cNvSpPr>
              <a:spLocks noChangeArrowheads="1"/>
            </p:cNvSpPr>
            <p:nvPr/>
          </p:nvSpPr>
          <p:spPr bwMode="auto">
            <a:xfrm>
              <a:off x="4900" y="2628"/>
              <a:ext cx="88" cy="88"/>
            </a:xfrm>
            <a:prstGeom prst="ellipse">
              <a:avLst/>
            </a:prstGeom>
            <a:solidFill>
              <a:srgbClr val="33CC33"/>
            </a:solidFill>
            <a:ln w="38100">
              <a:solidFill>
                <a:srgbClr val="33CC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
        <p:nvSpPr>
          <p:cNvPr id="13338" name="Oval 26"/>
          <p:cNvSpPr>
            <a:spLocks noChangeArrowheads="1"/>
          </p:cNvSpPr>
          <p:nvPr/>
        </p:nvSpPr>
        <p:spPr bwMode="auto">
          <a:xfrm>
            <a:off x="6597650" y="1739900"/>
            <a:ext cx="647700" cy="647700"/>
          </a:xfrm>
          <a:prstGeom prst="ellipse">
            <a:avLst/>
          </a:prstGeom>
          <a:noFill/>
          <a:ln w="57150">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3339" name="Oval 27"/>
          <p:cNvSpPr>
            <a:spLocks noChangeArrowheads="1"/>
          </p:cNvSpPr>
          <p:nvPr/>
        </p:nvSpPr>
        <p:spPr bwMode="auto">
          <a:xfrm>
            <a:off x="6623050" y="5022850"/>
            <a:ext cx="647700" cy="647700"/>
          </a:xfrm>
          <a:prstGeom prst="ellipse">
            <a:avLst/>
          </a:prstGeom>
          <a:noFill/>
          <a:ln w="57150">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3346" name="Freeform 34"/>
          <p:cNvSpPr>
            <a:spLocks/>
          </p:cNvSpPr>
          <p:nvPr/>
        </p:nvSpPr>
        <p:spPr bwMode="auto">
          <a:xfrm>
            <a:off x="5510213" y="4373563"/>
            <a:ext cx="2854325" cy="2147887"/>
          </a:xfrm>
          <a:custGeom>
            <a:avLst/>
            <a:gdLst>
              <a:gd name="T0" fmla="*/ 773 w 1798"/>
              <a:gd name="T1" fmla="*/ 41 h 1353"/>
              <a:gd name="T2" fmla="*/ 653 w 1798"/>
              <a:gd name="T3" fmla="*/ 9 h 1353"/>
              <a:gd name="T4" fmla="*/ 473 w 1798"/>
              <a:gd name="T5" fmla="*/ 17 h 1353"/>
              <a:gd name="T6" fmla="*/ 269 w 1798"/>
              <a:gd name="T7" fmla="*/ 69 h 1353"/>
              <a:gd name="T8" fmla="*/ 97 w 1798"/>
              <a:gd name="T9" fmla="*/ 185 h 1353"/>
              <a:gd name="T10" fmla="*/ 13 w 1798"/>
              <a:gd name="T11" fmla="*/ 341 h 1353"/>
              <a:gd name="T12" fmla="*/ 9 w 1798"/>
              <a:gd name="T13" fmla="*/ 597 h 1353"/>
              <a:gd name="T14" fmla="*/ 137 w 1798"/>
              <a:gd name="T15" fmla="*/ 933 h 1353"/>
              <a:gd name="T16" fmla="*/ 325 w 1798"/>
              <a:gd name="T17" fmla="*/ 1149 h 1353"/>
              <a:gd name="T18" fmla="*/ 537 w 1798"/>
              <a:gd name="T19" fmla="*/ 1277 h 1353"/>
              <a:gd name="T20" fmla="*/ 769 w 1798"/>
              <a:gd name="T21" fmla="*/ 1345 h 1353"/>
              <a:gd name="T22" fmla="*/ 1041 w 1798"/>
              <a:gd name="T23" fmla="*/ 1345 h 1353"/>
              <a:gd name="T24" fmla="*/ 1313 w 1798"/>
              <a:gd name="T25" fmla="*/ 1261 h 1353"/>
              <a:gd name="T26" fmla="*/ 1537 w 1798"/>
              <a:gd name="T27" fmla="*/ 1097 h 1353"/>
              <a:gd name="T28" fmla="*/ 1673 w 1798"/>
              <a:gd name="T29" fmla="*/ 917 h 1353"/>
              <a:gd name="T30" fmla="*/ 1765 w 1798"/>
              <a:gd name="T31" fmla="*/ 681 h 1353"/>
              <a:gd name="T32" fmla="*/ 1793 w 1798"/>
              <a:gd name="T33" fmla="*/ 449 h 1353"/>
              <a:gd name="T34" fmla="*/ 1761 w 1798"/>
              <a:gd name="T35" fmla="*/ 273 h 1353"/>
              <a:gd name="T36" fmla="*/ 1625 w 1798"/>
              <a:gd name="T37" fmla="*/ 97 h 1353"/>
              <a:gd name="T38" fmla="*/ 1437 w 1798"/>
              <a:gd name="T39" fmla="*/ 33 h 1353"/>
              <a:gd name="T40" fmla="*/ 1189 w 1798"/>
              <a:gd name="T41" fmla="*/ 5 h 1353"/>
              <a:gd name="T42" fmla="*/ 1097 w 1798"/>
              <a:gd name="T43" fmla="*/ 9 h 1353"/>
              <a:gd name="T44" fmla="*/ 989 w 1798"/>
              <a:gd name="T45" fmla="*/ 45 h 1353"/>
              <a:gd name="T46" fmla="*/ 933 w 1798"/>
              <a:gd name="T47" fmla="*/ 149 h 1353"/>
              <a:gd name="T48" fmla="*/ 925 w 1798"/>
              <a:gd name="T49" fmla="*/ 253 h 1353"/>
              <a:gd name="T50" fmla="*/ 997 w 1798"/>
              <a:gd name="T51" fmla="*/ 353 h 1353"/>
              <a:gd name="T52" fmla="*/ 1125 w 1798"/>
              <a:gd name="T53" fmla="*/ 441 h 1353"/>
              <a:gd name="T54" fmla="*/ 1177 w 1798"/>
              <a:gd name="T55" fmla="*/ 577 h 1353"/>
              <a:gd name="T56" fmla="*/ 1177 w 1798"/>
              <a:gd name="T57" fmla="*/ 713 h 1353"/>
              <a:gd name="T58" fmla="*/ 1053 w 1798"/>
              <a:gd name="T59" fmla="*/ 841 h 1353"/>
              <a:gd name="T60" fmla="*/ 885 w 1798"/>
              <a:gd name="T61" fmla="*/ 885 h 1353"/>
              <a:gd name="T62" fmla="*/ 705 w 1798"/>
              <a:gd name="T63" fmla="*/ 817 h 1353"/>
              <a:gd name="T64" fmla="*/ 629 w 1798"/>
              <a:gd name="T65" fmla="*/ 637 h 1353"/>
              <a:gd name="T66" fmla="*/ 673 w 1798"/>
              <a:gd name="T67" fmla="*/ 445 h 1353"/>
              <a:gd name="T68" fmla="*/ 793 w 1798"/>
              <a:gd name="T69" fmla="*/ 349 h 1353"/>
              <a:gd name="T70" fmla="*/ 849 w 1798"/>
              <a:gd name="T71" fmla="*/ 245 h 1353"/>
              <a:gd name="T72" fmla="*/ 821 w 1798"/>
              <a:gd name="T73" fmla="*/ 85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98" h="1353">
                <a:moveTo>
                  <a:pt x="821" y="85"/>
                </a:moveTo>
                <a:cubicBezTo>
                  <a:pt x="808" y="66"/>
                  <a:pt x="790" y="52"/>
                  <a:pt x="773" y="41"/>
                </a:cubicBezTo>
                <a:cubicBezTo>
                  <a:pt x="756" y="30"/>
                  <a:pt x="737" y="22"/>
                  <a:pt x="717" y="17"/>
                </a:cubicBezTo>
                <a:cubicBezTo>
                  <a:pt x="697" y="12"/>
                  <a:pt x="677" y="10"/>
                  <a:pt x="653" y="9"/>
                </a:cubicBezTo>
                <a:cubicBezTo>
                  <a:pt x="629" y="8"/>
                  <a:pt x="603" y="8"/>
                  <a:pt x="573" y="9"/>
                </a:cubicBezTo>
                <a:cubicBezTo>
                  <a:pt x="543" y="10"/>
                  <a:pt x="508" y="11"/>
                  <a:pt x="473" y="17"/>
                </a:cubicBezTo>
                <a:cubicBezTo>
                  <a:pt x="438" y="23"/>
                  <a:pt x="399" y="36"/>
                  <a:pt x="365" y="45"/>
                </a:cubicBezTo>
                <a:cubicBezTo>
                  <a:pt x="331" y="54"/>
                  <a:pt x="302" y="55"/>
                  <a:pt x="269" y="69"/>
                </a:cubicBezTo>
                <a:cubicBezTo>
                  <a:pt x="236" y="83"/>
                  <a:pt x="194" y="110"/>
                  <a:pt x="165" y="129"/>
                </a:cubicBezTo>
                <a:cubicBezTo>
                  <a:pt x="136" y="148"/>
                  <a:pt x="116" y="165"/>
                  <a:pt x="97" y="185"/>
                </a:cubicBezTo>
                <a:cubicBezTo>
                  <a:pt x="78" y="205"/>
                  <a:pt x="63" y="223"/>
                  <a:pt x="49" y="249"/>
                </a:cubicBezTo>
                <a:cubicBezTo>
                  <a:pt x="35" y="275"/>
                  <a:pt x="21" y="306"/>
                  <a:pt x="13" y="341"/>
                </a:cubicBezTo>
                <a:cubicBezTo>
                  <a:pt x="5" y="376"/>
                  <a:pt x="2" y="418"/>
                  <a:pt x="1" y="461"/>
                </a:cubicBezTo>
                <a:cubicBezTo>
                  <a:pt x="0" y="504"/>
                  <a:pt x="0" y="546"/>
                  <a:pt x="9" y="597"/>
                </a:cubicBezTo>
                <a:cubicBezTo>
                  <a:pt x="18" y="648"/>
                  <a:pt x="32" y="709"/>
                  <a:pt x="53" y="765"/>
                </a:cubicBezTo>
                <a:cubicBezTo>
                  <a:pt x="74" y="821"/>
                  <a:pt x="110" y="887"/>
                  <a:pt x="137" y="933"/>
                </a:cubicBezTo>
                <a:cubicBezTo>
                  <a:pt x="164" y="979"/>
                  <a:pt x="182" y="1005"/>
                  <a:pt x="213" y="1041"/>
                </a:cubicBezTo>
                <a:cubicBezTo>
                  <a:pt x="244" y="1077"/>
                  <a:pt x="291" y="1121"/>
                  <a:pt x="325" y="1149"/>
                </a:cubicBezTo>
                <a:cubicBezTo>
                  <a:pt x="359" y="1177"/>
                  <a:pt x="382" y="1188"/>
                  <a:pt x="417" y="1209"/>
                </a:cubicBezTo>
                <a:cubicBezTo>
                  <a:pt x="452" y="1230"/>
                  <a:pt x="499" y="1260"/>
                  <a:pt x="537" y="1277"/>
                </a:cubicBezTo>
                <a:cubicBezTo>
                  <a:pt x="575" y="1294"/>
                  <a:pt x="606" y="1302"/>
                  <a:pt x="645" y="1313"/>
                </a:cubicBezTo>
                <a:cubicBezTo>
                  <a:pt x="684" y="1324"/>
                  <a:pt x="728" y="1338"/>
                  <a:pt x="769" y="1345"/>
                </a:cubicBezTo>
                <a:cubicBezTo>
                  <a:pt x="810" y="1352"/>
                  <a:pt x="844" y="1353"/>
                  <a:pt x="889" y="1353"/>
                </a:cubicBezTo>
                <a:cubicBezTo>
                  <a:pt x="934" y="1353"/>
                  <a:pt x="992" y="1352"/>
                  <a:pt x="1041" y="1345"/>
                </a:cubicBezTo>
                <a:cubicBezTo>
                  <a:pt x="1090" y="1338"/>
                  <a:pt x="1136" y="1327"/>
                  <a:pt x="1181" y="1313"/>
                </a:cubicBezTo>
                <a:cubicBezTo>
                  <a:pt x="1226" y="1299"/>
                  <a:pt x="1272" y="1281"/>
                  <a:pt x="1313" y="1261"/>
                </a:cubicBezTo>
                <a:cubicBezTo>
                  <a:pt x="1354" y="1241"/>
                  <a:pt x="1392" y="1220"/>
                  <a:pt x="1429" y="1193"/>
                </a:cubicBezTo>
                <a:cubicBezTo>
                  <a:pt x="1466" y="1166"/>
                  <a:pt x="1506" y="1129"/>
                  <a:pt x="1537" y="1097"/>
                </a:cubicBezTo>
                <a:cubicBezTo>
                  <a:pt x="1568" y="1065"/>
                  <a:pt x="1594" y="1031"/>
                  <a:pt x="1617" y="1001"/>
                </a:cubicBezTo>
                <a:cubicBezTo>
                  <a:pt x="1640" y="971"/>
                  <a:pt x="1655" y="949"/>
                  <a:pt x="1673" y="917"/>
                </a:cubicBezTo>
                <a:cubicBezTo>
                  <a:pt x="1691" y="885"/>
                  <a:pt x="1710" y="848"/>
                  <a:pt x="1725" y="809"/>
                </a:cubicBezTo>
                <a:cubicBezTo>
                  <a:pt x="1740" y="770"/>
                  <a:pt x="1754" y="723"/>
                  <a:pt x="1765" y="681"/>
                </a:cubicBezTo>
                <a:cubicBezTo>
                  <a:pt x="1776" y="639"/>
                  <a:pt x="1788" y="592"/>
                  <a:pt x="1793" y="553"/>
                </a:cubicBezTo>
                <a:cubicBezTo>
                  <a:pt x="1798" y="514"/>
                  <a:pt x="1794" y="482"/>
                  <a:pt x="1793" y="449"/>
                </a:cubicBezTo>
                <a:cubicBezTo>
                  <a:pt x="1792" y="416"/>
                  <a:pt x="1790" y="382"/>
                  <a:pt x="1785" y="353"/>
                </a:cubicBezTo>
                <a:cubicBezTo>
                  <a:pt x="1780" y="324"/>
                  <a:pt x="1772" y="302"/>
                  <a:pt x="1761" y="273"/>
                </a:cubicBezTo>
                <a:cubicBezTo>
                  <a:pt x="1750" y="244"/>
                  <a:pt x="1744" y="210"/>
                  <a:pt x="1721" y="181"/>
                </a:cubicBezTo>
                <a:cubicBezTo>
                  <a:pt x="1698" y="152"/>
                  <a:pt x="1657" y="118"/>
                  <a:pt x="1625" y="97"/>
                </a:cubicBezTo>
                <a:cubicBezTo>
                  <a:pt x="1593" y="76"/>
                  <a:pt x="1556" y="68"/>
                  <a:pt x="1525" y="57"/>
                </a:cubicBezTo>
                <a:cubicBezTo>
                  <a:pt x="1494" y="46"/>
                  <a:pt x="1476" y="42"/>
                  <a:pt x="1437" y="33"/>
                </a:cubicBezTo>
                <a:cubicBezTo>
                  <a:pt x="1398" y="24"/>
                  <a:pt x="1334" y="10"/>
                  <a:pt x="1293" y="5"/>
                </a:cubicBezTo>
                <a:cubicBezTo>
                  <a:pt x="1252" y="0"/>
                  <a:pt x="1212" y="6"/>
                  <a:pt x="1189" y="5"/>
                </a:cubicBezTo>
                <a:cubicBezTo>
                  <a:pt x="1166" y="4"/>
                  <a:pt x="1172" y="0"/>
                  <a:pt x="1157" y="1"/>
                </a:cubicBezTo>
                <a:cubicBezTo>
                  <a:pt x="1142" y="2"/>
                  <a:pt x="1117" y="6"/>
                  <a:pt x="1097" y="9"/>
                </a:cubicBezTo>
                <a:cubicBezTo>
                  <a:pt x="1077" y="12"/>
                  <a:pt x="1055" y="15"/>
                  <a:pt x="1037" y="21"/>
                </a:cubicBezTo>
                <a:cubicBezTo>
                  <a:pt x="1019" y="27"/>
                  <a:pt x="1002" y="36"/>
                  <a:pt x="989" y="45"/>
                </a:cubicBezTo>
                <a:cubicBezTo>
                  <a:pt x="976" y="54"/>
                  <a:pt x="970" y="60"/>
                  <a:pt x="961" y="77"/>
                </a:cubicBezTo>
                <a:cubicBezTo>
                  <a:pt x="952" y="94"/>
                  <a:pt x="939" y="131"/>
                  <a:pt x="933" y="149"/>
                </a:cubicBezTo>
                <a:cubicBezTo>
                  <a:pt x="927" y="167"/>
                  <a:pt x="926" y="168"/>
                  <a:pt x="925" y="185"/>
                </a:cubicBezTo>
                <a:cubicBezTo>
                  <a:pt x="924" y="202"/>
                  <a:pt x="921" y="232"/>
                  <a:pt x="925" y="253"/>
                </a:cubicBezTo>
                <a:cubicBezTo>
                  <a:pt x="929" y="274"/>
                  <a:pt x="937" y="296"/>
                  <a:pt x="949" y="313"/>
                </a:cubicBezTo>
                <a:cubicBezTo>
                  <a:pt x="961" y="330"/>
                  <a:pt x="976" y="339"/>
                  <a:pt x="997" y="353"/>
                </a:cubicBezTo>
                <a:cubicBezTo>
                  <a:pt x="1018" y="367"/>
                  <a:pt x="1056" y="382"/>
                  <a:pt x="1077" y="397"/>
                </a:cubicBezTo>
                <a:cubicBezTo>
                  <a:pt x="1098" y="412"/>
                  <a:pt x="1111" y="423"/>
                  <a:pt x="1125" y="441"/>
                </a:cubicBezTo>
                <a:cubicBezTo>
                  <a:pt x="1139" y="459"/>
                  <a:pt x="1152" y="482"/>
                  <a:pt x="1161" y="505"/>
                </a:cubicBezTo>
                <a:cubicBezTo>
                  <a:pt x="1170" y="528"/>
                  <a:pt x="1174" y="554"/>
                  <a:pt x="1177" y="577"/>
                </a:cubicBezTo>
                <a:cubicBezTo>
                  <a:pt x="1180" y="600"/>
                  <a:pt x="1177" y="622"/>
                  <a:pt x="1177" y="645"/>
                </a:cubicBezTo>
                <a:cubicBezTo>
                  <a:pt x="1177" y="668"/>
                  <a:pt x="1186" y="688"/>
                  <a:pt x="1177" y="713"/>
                </a:cubicBezTo>
                <a:cubicBezTo>
                  <a:pt x="1168" y="738"/>
                  <a:pt x="1142" y="776"/>
                  <a:pt x="1121" y="797"/>
                </a:cubicBezTo>
                <a:cubicBezTo>
                  <a:pt x="1100" y="818"/>
                  <a:pt x="1080" y="826"/>
                  <a:pt x="1053" y="841"/>
                </a:cubicBezTo>
                <a:cubicBezTo>
                  <a:pt x="1026" y="856"/>
                  <a:pt x="985" y="878"/>
                  <a:pt x="957" y="885"/>
                </a:cubicBezTo>
                <a:cubicBezTo>
                  <a:pt x="929" y="892"/>
                  <a:pt x="912" y="888"/>
                  <a:pt x="885" y="885"/>
                </a:cubicBezTo>
                <a:cubicBezTo>
                  <a:pt x="858" y="882"/>
                  <a:pt x="823" y="876"/>
                  <a:pt x="793" y="865"/>
                </a:cubicBezTo>
                <a:cubicBezTo>
                  <a:pt x="763" y="854"/>
                  <a:pt x="730" y="840"/>
                  <a:pt x="705" y="817"/>
                </a:cubicBezTo>
                <a:cubicBezTo>
                  <a:pt x="680" y="794"/>
                  <a:pt x="654" y="755"/>
                  <a:pt x="641" y="725"/>
                </a:cubicBezTo>
                <a:cubicBezTo>
                  <a:pt x="628" y="695"/>
                  <a:pt x="630" y="670"/>
                  <a:pt x="629" y="637"/>
                </a:cubicBezTo>
                <a:cubicBezTo>
                  <a:pt x="628" y="604"/>
                  <a:pt x="626" y="557"/>
                  <a:pt x="633" y="525"/>
                </a:cubicBezTo>
                <a:cubicBezTo>
                  <a:pt x="640" y="493"/>
                  <a:pt x="656" y="470"/>
                  <a:pt x="673" y="445"/>
                </a:cubicBezTo>
                <a:cubicBezTo>
                  <a:pt x="690" y="420"/>
                  <a:pt x="717" y="393"/>
                  <a:pt x="737" y="377"/>
                </a:cubicBezTo>
                <a:cubicBezTo>
                  <a:pt x="757" y="361"/>
                  <a:pt x="778" y="360"/>
                  <a:pt x="793" y="349"/>
                </a:cubicBezTo>
                <a:cubicBezTo>
                  <a:pt x="808" y="338"/>
                  <a:pt x="816" y="326"/>
                  <a:pt x="825" y="309"/>
                </a:cubicBezTo>
                <a:cubicBezTo>
                  <a:pt x="834" y="292"/>
                  <a:pt x="845" y="271"/>
                  <a:pt x="849" y="245"/>
                </a:cubicBezTo>
                <a:cubicBezTo>
                  <a:pt x="853" y="219"/>
                  <a:pt x="854" y="179"/>
                  <a:pt x="849" y="153"/>
                </a:cubicBezTo>
                <a:cubicBezTo>
                  <a:pt x="844" y="127"/>
                  <a:pt x="834" y="104"/>
                  <a:pt x="821" y="85"/>
                </a:cubicBezTo>
                <a:close/>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41" name="Freeform 29"/>
          <p:cNvSpPr>
            <a:spLocks/>
          </p:cNvSpPr>
          <p:nvPr/>
        </p:nvSpPr>
        <p:spPr bwMode="auto">
          <a:xfrm>
            <a:off x="5508625" y="1104900"/>
            <a:ext cx="1411288" cy="2062163"/>
          </a:xfrm>
          <a:custGeom>
            <a:avLst/>
            <a:gdLst>
              <a:gd name="T0" fmla="*/ 530 w 889"/>
              <a:gd name="T1" fmla="*/ 0 h 1299"/>
              <a:gd name="T2" fmla="*/ 662 w 889"/>
              <a:gd name="T3" fmla="*/ 4 h 1299"/>
              <a:gd name="T4" fmla="*/ 722 w 889"/>
              <a:gd name="T5" fmla="*/ 12 h 1299"/>
              <a:gd name="T6" fmla="*/ 786 w 889"/>
              <a:gd name="T7" fmla="*/ 48 h 1299"/>
              <a:gd name="T8" fmla="*/ 826 w 889"/>
              <a:gd name="T9" fmla="*/ 88 h 1299"/>
              <a:gd name="T10" fmla="*/ 846 w 889"/>
              <a:gd name="T11" fmla="*/ 160 h 1299"/>
              <a:gd name="T12" fmla="*/ 858 w 889"/>
              <a:gd name="T13" fmla="*/ 232 h 1299"/>
              <a:gd name="T14" fmla="*/ 826 w 889"/>
              <a:gd name="T15" fmla="*/ 308 h 1299"/>
              <a:gd name="T16" fmla="*/ 770 w 889"/>
              <a:gd name="T17" fmla="*/ 360 h 1299"/>
              <a:gd name="T18" fmla="*/ 694 w 889"/>
              <a:gd name="T19" fmla="*/ 408 h 1299"/>
              <a:gd name="T20" fmla="*/ 638 w 889"/>
              <a:gd name="T21" fmla="*/ 504 h 1299"/>
              <a:gd name="T22" fmla="*/ 618 w 889"/>
              <a:gd name="T23" fmla="*/ 648 h 1299"/>
              <a:gd name="T24" fmla="*/ 666 w 889"/>
              <a:gd name="T25" fmla="*/ 776 h 1299"/>
              <a:gd name="T26" fmla="*/ 782 w 889"/>
              <a:gd name="T27" fmla="*/ 856 h 1299"/>
              <a:gd name="T28" fmla="*/ 850 w 889"/>
              <a:gd name="T29" fmla="*/ 892 h 1299"/>
              <a:gd name="T30" fmla="*/ 882 w 889"/>
              <a:gd name="T31" fmla="*/ 1024 h 1299"/>
              <a:gd name="T32" fmla="*/ 886 w 889"/>
              <a:gd name="T33" fmla="*/ 1112 h 1299"/>
              <a:gd name="T34" fmla="*/ 862 w 889"/>
              <a:gd name="T35" fmla="*/ 1196 h 1299"/>
              <a:gd name="T36" fmla="*/ 790 w 889"/>
              <a:gd name="T37" fmla="*/ 1260 h 1299"/>
              <a:gd name="T38" fmla="*/ 698 w 889"/>
              <a:gd name="T39" fmla="*/ 1292 h 1299"/>
              <a:gd name="T40" fmla="*/ 594 w 889"/>
              <a:gd name="T41" fmla="*/ 1288 h 1299"/>
              <a:gd name="T42" fmla="*/ 438 w 889"/>
              <a:gd name="T43" fmla="*/ 1228 h 1299"/>
              <a:gd name="T44" fmla="*/ 286 w 889"/>
              <a:gd name="T45" fmla="*/ 1112 h 1299"/>
              <a:gd name="T46" fmla="*/ 150 w 889"/>
              <a:gd name="T47" fmla="*/ 952 h 1299"/>
              <a:gd name="T48" fmla="*/ 70 w 889"/>
              <a:gd name="T49" fmla="*/ 796 h 1299"/>
              <a:gd name="T50" fmla="*/ 14 w 889"/>
              <a:gd name="T51" fmla="*/ 632 h 1299"/>
              <a:gd name="T52" fmla="*/ 2 w 889"/>
              <a:gd name="T53" fmla="*/ 508 h 1299"/>
              <a:gd name="T54" fmla="*/ 6 w 889"/>
              <a:gd name="T55" fmla="*/ 372 h 1299"/>
              <a:gd name="T56" fmla="*/ 38 w 889"/>
              <a:gd name="T57" fmla="*/ 252 h 1299"/>
              <a:gd name="T58" fmla="*/ 102 w 889"/>
              <a:gd name="T59" fmla="*/ 168 h 1299"/>
              <a:gd name="T60" fmla="*/ 190 w 889"/>
              <a:gd name="T61" fmla="*/ 104 h 1299"/>
              <a:gd name="T62" fmla="*/ 286 w 889"/>
              <a:gd name="T63" fmla="*/ 60 h 1299"/>
              <a:gd name="T64" fmla="*/ 382 w 889"/>
              <a:gd name="T65" fmla="*/ 32 h 1299"/>
              <a:gd name="T66" fmla="*/ 474 w 889"/>
              <a:gd name="T67" fmla="*/ 16 h 1299"/>
              <a:gd name="T68" fmla="*/ 554 w 889"/>
              <a:gd name="T69" fmla="*/ 4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9" h="1299">
                <a:moveTo>
                  <a:pt x="530" y="0"/>
                </a:moveTo>
                <a:cubicBezTo>
                  <a:pt x="580" y="1"/>
                  <a:pt x="630" y="2"/>
                  <a:pt x="662" y="4"/>
                </a:cubicBezTo>
                <a:cubicBezTo>
                  <a:pt x="694" y="6"/>
                  <a:pt x="701" y="5"/>
                  <a:pt x="722" y="12"/>
                </a:cubicBezTo>
                <a:cubicBezTo>
                  <a:pt x="743" y="19"/>
                  <a:pt x="769" y="35"/>
                  <a:pt x="786" y="48"/>
                </a:cubicBezTo>
                <a:cubicBezTo>
                  <a:pt x="803" y="61"/>
                  <a:pt x="816" y="69"/>
                  <a:pt x="826" y="88"/>
                </a:cubicBezTo>
                <a:cubicBezTo>
                  <a:pt x="836" y="107"/>
                  <a:pt x="841" y="136"/>
                  <a:pt x="846" y="160"/>
                </a:cubicBezTo>
                <a:cubicBezTo>
                  <a:pt x="851" y="184"/>
                  <a:pt x="861" y="207"/>
                  <a:pt x="858" y="232"/>
                </a:cubicBezTo>
                <a:cubicBezTo>
                  <a:pt x="855" y="257"/>
                  <a:pt x="841" y="287"/>
                  <a:pt x="826" y="308"/>
                </a:cubicBezTo>
                <a:cubicBezTo>
                  <a:pt x="811" y="329"/>
                  <a:pt x="792" y="343"/>
                  <a:pt x="770" y="360"/>
                </a:cubicBezTo>
                <a:cubicBezTo>
                  <a:pt x="748" y="377"/>
                  <a:pt x="716" y="384"/>
                  <a:pt x="694" y="408"/>
                </a:cubicBezTo>
                <a:cubicBezTo>
                  <a:pt x="672" y="432"/>
                  <a:pt x="651" y="464"/>
                  <a:pt x="638" y="504"/>
                </a:cubicBezTo>
                <a:cubicBezTo>
                  <a:pt x="625" y="544"/>
                  <a:pt x="613" y="603"/>
                  <a:pt x="618" y="648"/>
                </a:cubicBezTo>
                <a:cubicBezTo>
                  <a:pt x="623" y="693"/>
                  <a:pt x="639" y="741"/>
                  <a:pt x="666" y="776"/>
                </a:cubicBezTo>
                <a:cubicBezTo>
                  <a:pt x="693" y="811"/>
                  <a:pt x="751" y="837"/>
                  <a:pt x="782" y="856"/>
                </a:cubicBezTo>
                <a:cubicBezTo>
                  <a:pt x="813" y="875"/>
                  <a:pt x="833" y="864"/>
                  <a:pt x="850" y="892"/>
                </a:cubicBezTo>
                <a:cubicBezTo>
                  <a:pt x="867" y="920"/>
                  <a:pt x="876" y="987"/>
                  <a:pt x="882" y="1024"/>
                </a:cubicBezTo>
                <a:cubicBezTo>
                  <a:pt x="888" y="1061"/>
                  <a:pt x="889" y="1083"/>
                  <a:pt x="886" y="1112"/>
                </a:cubicBezTo>
                <a:cubicBezTo>
                  <a:pt x="883" y="1141"/>
                  <a:pt x="878" y="1171"/>
                  <a:pt x="862" y="1196"/>
                </a:cubicBezTo>
                <a:cubicBezTo>
                  <a:pt x="846" y="1221"/>
                  <a:pt x="817" y="1244"/>
                  <a:pt x="790" y="1260"/>
                </a:cubicBezTo>
                <a:cubicBezTo>
                  <a:pt x="763" y="1276"/>
                  <a:pt x="731" y="1287"/>
                  <a:pt x="698" y="1292"/>
                </a:cubicBezTo>
                <a:cubicBezTo>
                  <a:pt x="665" y="1297"/>
                  <a:pt x="637" y="1299"/>
                  <a:pt x="594" y="1288"/>
                </a:cubicBezTo>
                <a:cubicBezTo>
                  <a:pt x="551" y="1277"/>
                  <a:pt x="489" y="1257"/>
                  <a:pt x="438" y="1228"/>
                </a:cubicBezTo>
                <a:cubicBezTo>
                  <a:pt x="387" y="1199"/>
                  <a:pt x="334" y="1158"/>
                  <a:pt x="286" y="1112"/>
                </a:cubicBezTo>
                <a:cubicBezTo>
                  <a:pt x="238" y="1066"/>
                  <a:pt x="186" y="1005"/>
                  <a:pt x="150" y="952"/>
                </a:cubicBezTo>
                <a:cubicBezTo>
                  <a:pt x="114" y="899"/>
                  <a:pt x="93" y="849"/>
                  <a:pt x="70" y="796"/>
                </a:cubicBezTo>
                <a:cubicBezTo>
                  <a:pt x="47" y="743"/>
                  <a:pt x="25" y="680"/>
                  <a:pt x="14" y="632"/>
                </a:cubicBezTo>
                <a:cubicBezTo>
                  <a:pt x="3" y="584"/>
                  <a:pt x="3" y="551"/>
                  <a:pt x="2" y="508"/>
                </a:cubicBezTo>
                <a:cubicBezTo>
                  <a:pt x="1" y="465"/>
                  <a:pt x="0" y="415"/>
                  <a:pt x="6" y="372"/>
                </a:cubicBezTo>
                <a:cubicBezTo>
                  <a:pt x="12" y="329"/>
                  <a:pt x="22" y="286"/>
                  <a:pt x="38" y="252"/>
                </a:cubicBezTo>
                <a:cubicBezTo>
                  <a:pt x="54" y="218"/>
                  <a:pt x="77" y="193"/>
                  <a:pt x="102" y="168"/>
                </a:cubicBezTo>
                <a:cubicBezTo>
                  <a:pt x="127" y="143"/>
                  <a:pt x="159" y="122"/>
                  <a:pt x="190" y="104"/>
                </a:cubicBezTo>
                <a:cubicBezTo>
                  <a:pt x="221" y="86"/>
                  <a:pt x="254" y="72"/>
                  <a:pt x="286" y="60"/>
                </a:cubicBezTo>
                <a:cubicBezTo>
                  <a:pt x="318" y="48"/>
                  <a:pt x="351" y="39"/>
                  <a:pt x="382" y="32"/>
                </a:cubicBezTo>
                <a:cubicBezTo>
                  <a:pt x="413" y="25"/>
                  <a:pt x="445" y="21"/>
                  <a:pt x="474" y="16"/>
                </a:cubicBezTo>
                <a:cubicBezTo>
                  <a:pt x="503" y="11"/>
                  <a:pt x="541" y="6"/>
                  <a:pt x="554" y="4"/>
                </a:cubicBezTo>
              </a:path>
            </a:pathLst>
          </a:custGeom>
          <a:noFill/>
          <a:ln w="38100" cmpd="sng">
            <a:solidFill>
              <a:srgbClr val="33CC33"/>
            </a:solidFill>
            <a:round/>
            <a:headEnd/>
            <a:tailEnd/>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43" name="Freeform 31"/>
          <p:cNvSpPr>
            <a:spLocks/>
          </p:cNvSpPr>
          <p:nvPr/>
        </p:nvSpPr>
        <p:spPr bwMode="auto">
          <a:xfrm rot="21388377" flipH="1">
            <a:off x="6956425" y="1079500"/>
            <a:ext cx="1411288" cy="2062163"/>
          </a:xfrm>
          <a:custGeom>
            <a:avLst/>
            <a:gdLst>
              <a:gd name="T0" fmla="*/ 530 w 889"/>
              <a:gd name="T1" fmla="*/ 0 h 1299"/>
              <a:gd name="T2" fmla="*/ 662 w 889"/>
              <a:gd name="T3" fmla="*/ 4 h 1299"/>
              <a:gd name="T4" fmla="*/ 722 w 889"/>
              <a:gd name="T5" fmla="*/ 12 h 1299"/>
              <a:gd name="T6" fmla="*/ 786 w 889"/>
              <a:gd name="T7" fmla="*/ 48 h 1299"/>
              <a:gd name="T8" fmla="*/ 826 w 889"/>
              <a:gd name="T9" fmla="*/ 88 h 1299"/>
              <a:gd name="T10" fmla="*/ 846 w 889"/>
              <a:gd name="T11" fmla="*/ 160 h 1299"/>
              <a:gd name="T12" fmla="*/ 858 w 889"/>
              <a:gd name="T13" fmla="*/ 232 h 1299"/>
              <a:gd name="T14" fmla="*/ 826 w 889"/>
              <a:gd name="T15" fmla="*/ 308 h 1299"/>
              <a:gd name="T16" fmla="*/ 770 w 889"/>
              <a:gd name="T17" fmla="*/ 360 h 1299"/>
              <a:gd name="T18" fmla="*/ 694 w 889"/>
              <a:gd name="T19" fmla="*/ 408 h 1299"/>
              <a:gd name="T20" fmla="*/ 638 w 889"/>
              <a:gd name="T21" fmla="*/ 504 h 1299"/>
              <a:gd name="T22" fmla="*/ 618 w 889"/>
              <a:gd name="T23" fmla="*/ 648 h 1299"/>
              <a:gd name="T24" fmla="*/ 666 w 889"/>
              <a:gd name="T25" fmla="*/ 776 h 1299"/>
              <a:gd name="T26" fmla="*/ 782 w 889"/>
              <a:gd name="T27" fmla="*/ 856 h 1299"/>
              <a:gd name="T28" fmla="*/ 850 w 889"/>
              <a:gd name="T29" fmla="*/ 892 h 1299"/>
              <a:gd name="T30" fmla="*/ 882 w 889"/>
              <a:gd name="T31" fmla="*/ 1024 h 1299"/>
              <a:gd name="T32" fmla="*/ 886 w 889"/>
              <a:gd name="T33" fmla="*/ 1112 h 1299"/>
              <a:gd name="T34" fmla="*/ 862 w 889"/>
              <a:gd name="T35" fmla="*/ 1196 h 1299"/>
              <a:gd name="T36" fmla="*/ 790 w 889"/>
              <a:gd name="T37" fmla="*/ 1260 h 1299"/>
              <a:gd name="T38" fmla="*/ 698 w 889"/>
              <a:gd name="T39" fmla="*/ 1292 h 1299"/>
              <a:gd name="T40" fmla="*/ 594 w 889"/>
              <a:gd name="T41" fmla="*/ 1288 h 1299"/>
              <a:gd name="T42" fmla="*/ 438 w 889"/>
              <a:gd name="T43" fmla="*/ 1228 h 1299"/>
              <a:gd name="T44" fmla="*/ 286 w 889"/>
              <a:gd name="T45" fmla="*/ 1112 h 1299"/>
              <a:gd name="T46" fmla="*/ 150 w 889"/>
              <a:gd name="T47" fmla="*/ 952 h 1299"/>
              <a:gd name="T48" fmla="*/ 70 w 889"/>
              <a:gd name="T49" fmla="*/ 796 h 1299"/>
              <a:gd name="T50" fmla="*/ 14 w 889"/>
              <a:gd name="T51" fmla="*/ 632 h 1299"/>
              <a:gd name="T52" fmla="*/ 2 w 889"/>
              <a:gd name="T53" fmla="*/ 508 h 1299"/>
              <a:gd name="T54" fmla="*/ 6 w 889"/>
              <a:gd name="T55" fmla="*/ 372 h 1299"/>
              <a:gd name="T56" fmla="*/ 38 w 889"/>
              <a:gd name="T57" fmla="*/ 252 h 1299"/>
              <a:gd name="T58" fmla="*/ 102 w 889"/>
              <a:gd name="T59" fmla="*/ 168 h 1299"/>
              <a:gd name="T60" fmla="*/ 190 w 889"/>
              <a:gd name="T61" fmla="*/ 104 h 1299"/>
              <a:gd name="T62" fmla="*/ 286 w 889"/>
              <a:gd name="T63" fmla="*/ 60 h 1299"/>
              <a:gd name="T64" fmla="*/ 382 w 889"/>
              <a:gd name="T65" fmla="*/ 32 h 1299"/>
              <a:gd name="T66" fmla="*/ 474 w 889"/>
              <a:gd name="T67" fmla="*/ 16 h 1299"/>
              <a:gd name="T68" fmla="*/ 554 w 889"/>
              <a:gd name="T69" fmla="*/ 4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9" h="1299">
                <a:moveTo>
                  <a:pt x="530" y="0"/>
                </a:moveTo>
                <a:cubicBezTo>
                  <a:pt x="580" y="1"/>
                  <a:pt x="630" y="2"/>
                  <a:pt x="662" y="4"/>
                </a:cubicBezTo>
                <a:cubicBezTo>
                  <a:pt x="694" y="6"/>
                  <a:pt x="701" y="5"/>
                  <a:pt x="722" y="12"/>
                </a:cubicBezTo>
                <a:cubicBezTo>
                  <a:pt x="743" y="19"/>
                  <a:pt x="769" y="35"/>
                  <a:pt x="786" y="48"/>
                </a:cubicBezTo>
                <a:cubicBezTo>
                  <a:pt x="803" y="61"/>
                  <a:pt x="816" y="69"/>
                  <a:pt x="826" y="88"/>
                </a:cubicBezTo>
                <a:cubicBezTo>
                  <a:pt x="836" y="107"/>
                  <a:pt x="841" y="136"/>
                  <a:pt x="846" y="160"/>
                </a:cubicBezTo>
                <a:cubicBezTo>
                  <a:pt x="851" y="184"/>
                  <a:pt x="861" y="207"/>
                  <a:pt x="858" y="232"/>
                </a:cubicBezTo>
                <a:cubicBezTo>
                  <a:pt x="855" y="257"/>
                  <a:pt x="841" y="287"/>
                  <a:pt x="826" y="308"/>
                </a:cubicBezTo>
                <a:cubicBezTo>
                  <a:pt x="811" y="329"/>
                  <a:pt x="792" y="343"/>
                  <a:pt x="770" y="360"/>
                </a:cubicBezTo>
                <a:cubicBezTo>
                  <a:pt x="748" y="377"/>
                  <a:pt x="716" y="384"/>
                  <a:pt x="694" y="408"/>
                </a:cubicBezTo>
                <a:cubicBezTo>
                  <a:pt x="672" y="432"/>
                  <a:pt x="651" y="464"/>
                  <a:pt x="638" y="504"/>
                </a:cubicBezTo>
                <a:cubicBezTo>
                  <a:pt x="625" y="544"/>
                  <a:pt x="613" y="603"/>
                  <a:pt x="618" y="648"/>
                </a:cubicBezTo>
                <a:cubicBezTo>
                  <a:pt x="623" y="693"/>
                  <a:pt x="639" y="741"/>
                  <a:pt x="666" y="776"/>
                </a:cubicBezTo>
                <a:cubicBezTo>
                  <a:pt x="693" y="811"/>
                  <a:pt x="751" y="837"/>
                  <a:pt x="782" y="856"/>
                </a:cubicBezTo>
                <a:cubicBezTo>
                  <a:pt x="813" y="875"/>
                  <a:pt x="833" y="864"/>
                  <a:pt x="850" y="892"/>
                </a:cubicBezTo>
                <a:cubicBezTo>
                  <a:pt x="867" y="920"/>
                  <a:pt x="876" y="987"/>
                  <a:pt x="882" y="1024"/>
                </a:cubicBezTo>
                <a:cubicBezTo>
                  <a:pt x="888" y="1061"/>
                  <a:pt x="889" y="1083"/>
                  <a:pt x="886" y="1112"/>
                </a:cubicBezTo>
                <a:cubicBezTo>
                  <a:pt x="883" y="1141"/>
                  <a:pt x="878" y="1171"/>
                  <a:pt x="862" y="1196"/>
                </a:cubicBezTo>
                <a:cubicBezTo>
                  <a:pt x="846" y="1221"/>
                  <a:pt x="817" y="1244"/>
                  <a:pt x="790" y="1260"/>
                </a:cubicBezTo>
                <a:cubicBezTo>
                  <a:pt x="763" y="1276"/>
                  <a:pt x="731" y="1287"/>
                  <a:pt x="698" y="1292"/>
                </a:cubicBezTo>
                <a:cubicBezTo>
                  <a:pt x="665" y="1297"/>
                  <a:pt x="637" y="1299"/>
                  <a:pt x="594" y="1288"/>
                </a:cubicBezTo>
                <a:cubicBezTo>
                  <a:pt x="551" y="1277"/>
                  <a:pt x="489" y="1257"/>
                  <a:pt x="438" y="1228"/>
                </a:cubicBezTo>
                <a:cubicBezTo>
                  <a:pt x="387" y="1199"/>
                  <a:pt x="334" y="1158"/>
                  <a:pt x="286" y="1112"/>
                </a:cubicBezTo>
                <a:cubicBezTo>
                  <a:pt x="238" y="1066"/>
                  <a:pt x="186" y="1005"/>
                  <a:pt x="150" y="952"/>
                </a:cubicBezTo>
                <a:cubicBezTo>
                  <a:pt x="114" y="899"/>
                  <a:pt x="93" y="849"/>
                  <a:pt x="70" y="796"/>
                </a:cubicBezTo>
                <a:cubicBezTo>
                  <a:pt x="47" y="743"/>
                  <a:pt x="25" y="680"/>
                  <a:pt x="14" y="632"/>
                </a:cubicBezTo>
                <a:cubicBezTo>
                  <a:pt x="3" y="584"/>
                  <a:pt x="3" y="551"/>
                  <a:pt x="2" y="508"/>
                </a:cubicBezTo>
                <a:cubicBezTo>
                  <a:pt x="1" y="465"/>
                  <a:pt x="0" y="415"/>
                  <a:pt x="6" y="372"/>
                </a:cubicBezTo>
                <a:cubicBezTo>
                  <a:pt x="12" y="329"/>
                  <a:pt x="22" y="286"/>
                  <a:pt x="38" y="252"/>
                </a:cubicBezTo>
                <a:cubicBezTo>
                  <a:pt x="54" y="218"/>
                  <a:pt x="77" y="193"/>
                  <a:pt x="102" y="168"/>
                </a:cubicBezTo>
                <a:cubicBezTo>
                  <a:pt x="127" y="143"/>
                  <a:pt x="159" y="122"/>
                  <a:pt x="190" y="104"/>
                </a:cubicBezTo>
                <a:cubicBezTo>
                  <a:pt x="221" y="86"/>
                  <a:pt x="254" y="72"/>
                  <a:pt x="286" y="60"/>
                </a:cubicBezTo>
                <a:cubicBezTo>
                  <a:pt x="318" y="48"/>
                  <a:pt x="351" y="39"/>
                  <a:pt x="382" y="32"/>
                </a:cubicBezTo>
                <a:cubicBezTo>
                  <a:pt x="413" y="25"/>
                  <a:pt x="445" y="21"/>
                  <a:pt x="474" y="16"/>
                </a:cubicBezTo>
                <a:cubicBezTo>
                  <a:pt x="503" y="11"/>
                  <a:pt x="541" y="6"/>
                  <a:pt x="554" y="4"/>
                </a:cubicBezTo>
              </a:path>
            </a:pathLst>
          </a:custGeom>
          <a:noFill/>
          <a:ln w="38100" cmpd="sng">
            <a:solidFill>
              <a:srgbClr val="33CC33"/>
            </a:solidFill>
            <a:round/>
            <a:headEnd/>
            <a:tailEnd/>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pic>
        <p:nvPicPr>
          <p:cNvPr id="13353" name="Picture 41" descr="PERIT1S_mesogastrium"/>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868363" y="1571625"/>
            <a:ext cx="3173412" cy="5057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 name="Group 55"/>
          <p:cNvGrpSpPr>
            <a:grpSpLocks/>
          </p:cNvGrpSpPr>
          <p:nvPr/>
        </p:nvGrpSpPr>
        <p:grpSpPr bwMode="auto">
          <a:xfrm>
            <a:off x="342900" y="2692400"/>
            <a:ext cx="5105400" cy="709613"/>
            <a:chOff x="216" y="1696"/>
            <a:chExt cx="3216" cy="447"/>
          </a:xfrm>
        </p:grpSpPr>
        <p:sp>
          <p:nvSpPr>
            <p:cNvPr id="13355" name="Line 43"/>
            <p:cNvSpPr>
              <a:spLocks noChangeShapeType="1"/>
            </p:cNvSpPr>
            <p:nvPr/>
          </p:nvSpPr>
          <p:spPr bwMode="auto">
            <a:xfrm>
              <a:off x="560" y="2032"/>
              <a:ext cx="24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57" name="Line 45"/>
            <p:cNvSpPr>
              <a:spLocks noChangeShapeType="1"/>
            </p:cNvSpPr>
            <p:nvPr/>
          </p:nvSpPr>
          <p:spPr bwMode="auto">
            <a:xfrm flipV="1">
              <a:off x="2976" y="1696"/>
              <a:ext cx="456" cy="3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59" name="Text Box 47"/>
            <p:cNvSpPr txBox="1">
              <a:spLocks noChangeArrowheads="1"/>
            </p:cNvSpPr>
            <p:nvPr/>
          </p:nvSpPr>
          <p:spPr bwMode="auto">
            <a:xfrm>
              <a:off x="216" y="1912"/>
              <a:ext cx="4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A</a:t>
              </a:r>
            </a:p>
          </p:txBody>
        </p:sp>
      </p:grpSp>
      <p:grpSp>
        <p:nvGrpSpPr>
          <p:cNvPr id="7" name="Group 54"/>
          <p:cNvGrpSpPr>
            <a:grpSpLocks/>
          </p:cNvGrpSpPr>
          <p:nvPr/>
        </p:nvGrpSpPr>
        <p:grpSpPr bwMode="auto">
          <a:xfrm>
            <a:off x="304800" y="5295900"/>
            <a:ext cx="4914900" cy="468313"/>
            <a:chOff x="192" y="3336"/>
            <a:chExt cx="3096" cy="295"/>
          </a:xfrm>
        </p:grpSpPr>
        <p:sp>
          <p:nvSpPr>
            <p:cNvPr id="13356" name="Line 44"/>
            <p:cNvSpPr>
              <a:spLocks noChangeShapeType="1"/>
            </p:cNvSpPr>
            <p:nvPr/>
          </p:nvSpPr>
          <p:spPr bwMode="auto">
            <a:xfrm>
              <a:off x="544" y="3520"/>
              <a:ext cx="24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58" name="Line 46"/>
            <p:cNvSpPr>
              <a:spLocks noChangeShapeType="1"/>
            </p:cNvSpPr>
            <p:nvPr/>
          </p:nvSpPr>
          <p:spPr bwMode="auto">
            <a:xfrm flipV="1">
              <a:off x="2968" y="3336"/>
              <a:ext cx="320" cy="1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60" name="Text Box 48"/>
            <p:cNvSpPr txBox="1">
              <a:spLocks noChangeArrowheads="1"/>
            </p:cNvSpPr>
            <p:nvPr/>
          </p:nvSpPr>
          <p:spPr bwMode="auto">
            <a:xfrm>
              <a:off x="192" y="3400"/>
              <a:ext cx="4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B</a:t>
              </a:r>
            </a:p>
          </p:txBody>
        </p:sp>
      </p:grpSp>
      <p:sp>
        <p:nvSpPr>
          <p:cNvPr id="13369" name="Text Box 57"/>
          <p:cNvSpPr txBox="1">
            <a:spLocks noChangeArrowheads="1"/>
          </p:cNvSpPr>
          <p:nvPr/>
        </p:nvSpPr>
        <p:spPr bwMode="auto">
          <a:xfrm>
            <a:off x="7112000" y="1244600"/>
            <a:ext cx="71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a:t>MGd</a:t>
            </a:r>
          </a:p>
        </p:txBody>
      </p:sp>
      <p:grpSp>
        <p:nvGrpSpPr>
          <p:cNvPr id="8" name="Group 66"/>
          <p:cNvGrpSpPr>
            <a:grpSpLocks/>
          </p:cNvGrpSpPr>
          <p:nvPr/>
        </p:nvGrpSpPr>
        <p:grpSpPr bwMode="auto">
          <a:xfrm>
            <a:off x="2971800" y="3517900"/>
            <a:ext cx="4851400" cy="1500188"/>
            <a:chOff x="1872" y="2216"/>
            <a:chExt cx="3056" cy="945"/>
          </a:xfrm>
        </p:grpSpPr>
        <p:grpSp>
          <p:nvGrpSpPr>
            <p:cNvPr id="9" name="Group 51"/>
            <p:cNvGrpSpPr>
              <a:grpSpLocks/>
            </p:cNvGrpSpPr>
            <p:nvPr/>
          </p:nvGrpSpPr>
          <p:grpSpPr bwMode="auto">
            <a:xfrm>
              <a:off x="4284" y="2694"/>
              <a:ext cx="156" cy="467"/>
              <a:chOff x="4284" y="2694"/>
              <a:chExt cx="156" cy="467"/>
            </a:xfrm>
          </p:grpSpPr>
          <p:sp>
            <p:nvSpPr>
              <p:cNvPr id="13349" name="AutoShape 37"/>
              <p:cNvSpPr>
                <a:spLocks noChangeArrowheads="1"/>
              </p:cNvSpPr>
              <p:nvPr/>
            </p:nvSpPr>
            <p:spPr bwMode="auto">
              <a:xfrm>
                <a:off x="4296" y="2776"/>
                <a:ext cx="124" cy="385"/>
              </a:xfrm>
              <a:prstGeom prst="triangle">
                <a:avLst>
                  <a:gd name="adj" fmla="val 50000"/>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3350" name="AutoShape 38"/>
              <p:cNvSpPr>
                <a:spLocks noChangeArrowheads="1"/>
              </p:cNvSpPr>
              <p:nvPr/>
            </p:nvSpPr>
            <p:spPr bwMode="auto">
              <a:xfrm flipV="1">
                <a:off x="4284" y="2694"/>
                <a:ext cx="156" cy="370"/>
              </a:xfrm>
              <a:prstGeom prst="triangle">
                <a:avLst>
                  <a:gd name="adj" fmla="val 50000"/>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
          <p:nvSpPr>
            <p:cNvPr id="13368" name="Text Box 56"/>
            <p:cNvSpPr txBox="1">
              <a:spLocks noChangeArrowheads="1"/>
            </p:cNvSpPr>
            <p:nvPr/>
          </p:nvSpPr>
          <p:spPr bwMode="auto">
            <a:xfrm>
              <a:off x="4480" y="2840"/>
              <a:ext cx="4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a:t>MGd</a:t>
              </a:r>
            </a:p>
          </p:txBody>
        </p:sp>
        <p:sp>
          <p:nvSpPr>
            <p:cNvPr id="13370" name="Text Box 58"/>
            <p:cNvSpPr txBox="1">
              <a:spLocks noChangeArrowheads="1"/>
            </p:cNvSpPr>
            <p:nvPr/>
          </p:nvSpPr>
          <p:spPr bwMode="auto">
            <a:xfrm>
              <a:off x="1872" y="2216"/>
              <a:ext cx="4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a:t>MGd</a:t>
              </a:r>
            </a:p>
          </p:txBody>
        </p:sp>
      </p:grpSp>
      <p:grpSp>
        <p:nvGrpSpPr>
          <p:cNvPr id="10" name="Group 62"/>
          <p:cNvGrpSpPr>
            <a:grpSpLocks/>
          </p:cNvGrpSpPr>
          <p:nvPr/>
        </p:nvGrpSpPr>
        <p:grpSpPr bwMode="auto">
          <a:xfrm>
            <a:off x="1600200" y="2565400"/>
            <a:ext cx="6210300" cy="1281113"/>
            <a:chOff x="1008" y="1616"/>
            <a:chExt cx="3912" cy="807"/>
          </a:xfrm>
        </p:grpSpPr>
        <p:sp>
          <p:nvSpPr>
            <p:cNvPr id="13371" name="Text Box 59"/>
            <p:cNvSpPr txBox="1">
              <a:spLocks noChangeArrowheads="1"/>
            </p:cNvSpPr>
            <p:nvPr/>
          </p:nvSpPr>
          <p:spPr bwMode="auto">
            <a:xfrm>
              <a:off x="1008" y="2192"/>
              <a:ext cx="4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a:t>MGv</a:t>
              </a:r>
            </a:p>
          </p:txBody>
        </p:sp>
        <p:sp>
          <p:nvSpPr>
            <p:cNvPr id="13372" name="Text Box 60"/>
            <p:cNvSpPr txBox="1">
              <a:spLocks noChangeArrowheads="1"/>
            </p:cNvSpPr>
            <p:nvPr/>
          </p:nvSpPr>
          <p:spPr bwMode="auto">
            <a:xfrm>
              <a:off x="4472" y="1616"/>
              <a:ext cx="4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a:t>MGv</a:t>
              </a:r>
            </a:p>
          </p:txBody>
        </p:sp>
      </p:grpSp>
      <p:sp>
        <p:nvSpPr>
          <p:cNvPr id="13375" name="Text Box 63"/>
          <p:cNvSpPr txBox="1">
            <a:spLocks noChangeArrowheads="1"/>
          </p:cNvSpPr>
          <p:nvPr/>
        </p:nvSpPr>
        <p:spPr bwMode="auto">
          <a:xfrm>
            <a:off x="8293100" y="295910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A</a:t>
            </a:r>
          </a:p>
        </p:txBody>
      </p:sp>
      <p:sp>
        <p:nvSpPr>
          <p:cNvPr id="13376" name="Text Box 64"/>
          <p:cNvSpPr txBox="1">
            <a:spLocks noChangeArrowheads="1"/>
          </p:cNvSpPr>
          <p:nvPr/>
        </p:nvSpPr>
        <p:spPr bwMode="auto">
          <a:xfrm>
            <a:off x="8216900" y="6184900"/>
            <a:ext cx="622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B</a:t>
            </a:r>
          </a:p>
        </p:txBody>
      </p:sp>
      <p:sp>
        <p:nvSpPr>
          <p:cNvPr id="13377" name="Text Box 65"/>
          <p:cNvSpPr txBox="1">
            <a:spLocks noChangeArrowheads="1"/>
          </p:cNvSpPr>
          <p:nvPr/>
        </p:nvSpPr>
        <p:spPr bwMode="auto">
          <a:xfrm>
            <a:off x="917575" y="457200"/>
            <a:ext cx="3600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b="1">
                <a:latin typeface="Times New Roman" panose="02020603050405020304" pitchFamily="18" charset="0"/>
              </a:rPr>
              <a:t>Entwicklung des Mesogastriums</a:t>
            </a:r>
          </a:p>
        </p:txBody>
      </p:sp>
    </p:spTree>
    <p:extLst>
      <p:ext uri="{BB962C8B-B14F-4D97-AF65-F5344CB8AC3E}">
        <p14:creationId xmlns:p14="http://schemas.microsoft.com/office/powerpoint/2010/main" val="3627486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13375" y="3602038"/>
            <a:ext cx="3260725" cy="3013075"/>
            <a:chOff x="3410" y="2269"/>
            <a:chExt cx="2054" cy="1898"/>
          </a:xfrm>
        </p:grpSpPr>
        <p:grpSp>
          <p:nvGrpSpPr>
            <p:cNvPr id="3" name="Group 3"/>
            <p:cNvGrpSpPr>
              <a:grpSpLocks/>
            </p:cNvGrpSpPr>
            <p:nvPr/>
          </p:nvGrpSpPr>
          <p:grpSpPr bwMode="auto">
            <a:xfrm>
              <a:off x="3410" y="2269"/>
              <a:ext cx="1861" cy="1807"/>
              <a:chOff x="3410" y="2269"/>
              <a:chExt cx="1861" cy="1807"/>
            </a:xfrm>
          </p:grpSpPr>
          <p:sp>
            <p:nvSpPr>
              <p:cNvPr id="32772" name="Oval 4"/>
              <p:cNvSpPr>
                <a:spLocks noChangeArrowheads="1"/>
              </p:cNvSpPr>
              <p:nvPr/>
            </p:nvSpPr>
            <p:spPr bwMode="auto">
              <a:xfrm>
                <a:off x="4128" y="2924"/>
                <a:ext cx="408" cy="408"/>
              </a:xfrm>
              <a:prstGeom prst="ellipse">
                <a:avLst/>
              </a:prstGeom>
              <a:noFill/>
              <a:ln w="57150">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773" name="Freeform 5"/>
              <p:cNvSpPr>
                <a:spLocks/>
              </p:cNvSpPr>
              <p:nvPr/>
            </p:nvSpPr>
            <p:spPr bwMode="auto">
              <a:xfrm rot="180774">
                <a:off x="3410" y="2269"/>
                <a:ext cx="913" cy="1787"/>
              </a:xfrm>
              <a:custGeom>
                <a:avLst/>
                <a:gdLst>
                  <a:gd name="T0" fmla="*/ 882 w 913"/>
                  <a:gd name="T1" fmla="*/ 79 h 1787"/>
                  <a:gd name="T2" fmla="*/ 882 w 913"/>
                  <a:gd name="T3" fmla="*/ 147 h 1787"/>
                  <a:gd name="T4" fmla="*/ 878 w 913"/>
                  <a:gd name="T5" fmla="*/ 175 h 1787"/>
                  <a:gd name="T6" fmla="*/ 798 w 913"/>
                  <a:gd name="T7" fmla="*/ 231 h 1787"/>
                  <a:gd name="T8" fmla="*/ 762 w 913"/>
                  <a:gd name="T9" fmla="*/ 299 h 1787"/>
                  <a:gd name="T10" fmla="*/ 750 w 913"/>
                  <a:gd name="T11" fmla="*/ 363 h 1787"/>
                  <a:gd name="T12" fmla="*/ 766 w 913"/>
                  <a:gd name="T13" fmla="*/ 431 h 1787"/>
                  <a:gd name="T14" fmla="*/ 810 w 913"/>
                  <a:gd name="T15" fmla="*/ 475 h 1787"/>
                  <a:gd name="T16" fmla="*/ 874 w 913"/>
                  <a:gd name="T17" fmla="*/ 499 h 1787"/>
                  <a:gd name="T18" fmla="*/ 902 w 913"/>
                  <a:gd name="T19" fmla="*/ 535 h 1787"/>
                  <a:gd name="T20" fmla="*/ 898 w 913"/>
                  <a:gd name="T21" fmla="*/ 567 h 1787"/>
                  <a:gd name="T22" fmla="*/ 834 w 913"/>
                  <a:gd name="T23" fmla="*/ 591 h 1787"/>
                  <a:gd name="T24" fmla="*/ 742 w 913"/>
                  <a:gd name="T25" fmla="*/ 639 h 1787"/>
                  <a:gd name="T26" fmla="*/ 706 w 913"/>
                  <a:gd name="T27" fmla="*/ 683 h 1787"/>
                  <a:gd name="T28" fmla="*/ 662 w 913"/>
                  <a:gd name="T29" fmla="*/ 763 h 1787"/>
                  <a:gd name="T30" fmla="*/ 650 w 913"/>
                  <a:gd name="T31" fmla="*/ 875 h 1787"/>
                  <a:gd name="T32" fmla="*/ 678 w 913"/>
                  <a:gd name="T33" fmla="*/ 975 h 1787"/>
                  <a:gd name="T34" fmla="*/ 738 w 913"/>
                  <a:gd name="T35" fmla="*/ 1043 h 1787"/>
                  <a:gd name="T36" fmla="*/ 822 w 913"/>
                  <a:gd name="T37" fmla="*/ 1079 h 1787"/>
                  <a:gd name="T38" fmla="*/ 886 w 913"/>
                  <a:gd name="T39" fmla="*/ 1095 h 1787"/>
                  <a:gd name="T40" fmla="*/ 906 w 913"/>
                  <a:gd name="T41" fmla="*/ 1119 h 1787"/>
                  <a:gd name="T42" fmla="*/ 906 w 913"/>
                  <a:gd name="T43" fmla="*/ 1183 h 1787"/>
                  <a:gd name="T44" fmla="*/ 862 w 913"/>
                  <a:gd name="T45" fmla="*/ 1211 h 1787"/>
                  <a:gd name="T46" fmla="*/ 786 w 913"/>
                  <a:gd name="T47" fmla="*/ 1239 h 1787"/>
                  <a:gd name="T48" fmla="*/ 714 w 913"/>
                  <a:gd name="T49" fmla="*/ 1279 h 1787"/>
                  <a:gd name="T50" fmla="*/ 682 w 913"/>
                  <a:gd name="T51" fmla="*/ 1335 h 1787"/>
                  <a:gd name="T52" fmla="*/ 658 w 913"/>
                  <a:gd name="T53" fmla="*/ 1423 h 1787"/>
                  <a:gd name="T54" fmla="*/ 658 w 913"/>
                  <a:gd name="T55" fmla="*/ 1527 h 1787"/>
                  <a:gd name="T56" fmla="*/ 710 w 913"/>
                  <a:gd name="T57" fmla="*/ 1639 h 1787"/>
                  <a:gd name="T58" fmla="*/ 798 w 913"/>
                  <a:gd name="T59" fmla="*/ 1683 h 1787"/>
                  <a:gd name="T60" fmla="*/ 894 w 913"/>
                  <a:gd name="T61" fmla="*/ 1715 h 1787"/>
                  <a:gd name="T62" fmla="*/ 910 w 913"/>
                  <a:gd name="T63" fmla="*/ 1763 h 1787"/>
                  <a:gd name="T64" fmla="*/ 878 w 913"/>
                  <a:gd name="T65" fmla="*/ 1783 h 1787"/>
                  <a:gd name="T66" fmla="*/ 798 w 913"/>
                  <a:gd name="T67" fmla="*/ 1783 h 1787"/>
                  <a:gd name="T68" fmla="*/ 682 w 913"/>
                  <a:gd name="T69" fmla="*/ 1759 h 1787"/>
                  <a:gd name="T70" fmla="*/ 510 w 913"/>
                  <a:gd name="T71" fmla="*/ 1699 h 1787"/>
                  <a:gd name="T72" fmla="*/ 374 w 913"/>
                  <a:gd name="T73" fmla="*/ 1619 h 1787"/>
                  <a:gd name="T74" fmla="*/ 242 w 913"/>
                  <a:gd name="T75" fmla="*/ 1507 h 1787"/>
                  <a:gd name="T76" fmla="*/ 142 w 913"/>
                  <a:gd name="T77" fmla="*/ 1375 h 1787"/>
                  <a:gd name="T78" fmla="*/ 58 w 913"/>
                  <a:gd name="T79" fmla="*/ 1199 h 1787"/>
                  <a:gd name="T80" fmla="*/ 14 w 913"/>
                  <a:gd name="T81" fmla="*/ 1047 h 1787"/>
                  <a:gd name="T82" fmla="*/ 2 w 913"/>
                  <a:gd name="T83" fmla="*/ 831 h 1787"/>
                  <a:gd name="T84" fmla="*/ 26 w 913"/>
                  <a:gd name="T85" fmla="*/ 663 h 1787"/>
                  <a:gd name="T86" fmla="*/ 90 w 913"/>
                  <a:gd name="T87" fmla="*/ 499 h 1787"/>
                  <a:gd name="T88" fmla="*/ 170 w 913"/>
                  <a:gd name="T89" fmla="*/ 355 h 1787"/>
                  <a:gd name="T90" fmla="*/ 302 w 913"/>
                  <a:gd name="T91" fmla="*/ 215 h 1787"/>
                  <a:gd name="T92" fmla="*/ 418 w 913"/>
                  <a:gd name="T93" fmla="*/ 131 h 1787"/>
                  <a:gd name="T94" fmla="*/ 550 w 913"/>
                  <a:gd name="T95" fmla="*/ 67 h 1787"/>
                  <a:gd name="T96" fmla="*/ 682 w 913"/>
                  <a:gd name="T97" fmla="*/ 23 h 1787"/>
                  <a:gd name="T98" fmla="*/ 782 w 913"/>
                  <a:gd name="T99" fmla="*/ 3 h 1787"/>
                  <a:gd name="T100" fmla="*/ 850 w 913"/>
                  <a:gd name="T101" fmla="*/ 3 h 1787"/>
                  <a:gd name="T102" fmla="*/ 874 w 913"/>
                  <a:gd name="T103" fmla="*/ 11 h 1787"/>
                  <a:gd name="T104" fmla="*/ 878 w 913"/>
                  <a:gd name="T105" fmla="*/ 39 h 1787"/>
                  <a:gd name="T106" fmla="*/ 882 w 913"/>
                  <a:gd name="T107" fmla="*/ 79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3" h="1787">
                    <a:moveTo>
                      <a:pt x="882" y="79"/>
                    </a:moveTo>
                    <a:cubicBezTo>
                      <a:pt x="883" y="97"/>
                      <a:pt x="883" y="131"/>
                      <a:pt x="882" y="147"/>
                    </a:cubicBezTo>
                    <a:cubicBezTo>
                      <a:pt x="881" y="163"/>
                      <a:pt x="892" y="161"/>
                      <a:pt x="878" y="175"/>
                    </a:cubicBezTo>
                    <a:cubicBezTo>
                      <a:pt x="864" y="189"/>
                      <a:pt x="817" y="210"/>
                      <a:pt x="798" y="231"/>
                    </a:cubicBezTo>
                    <a:cubicBezTo>
                      <a:pt x="779" y="252"/>
                      <a:pt x="770" y="277"/>
                      <a:pt x="762" y="299"/>
                    </a:cubicBezTo>
                    <a:cubicBezTo>
                      <a:pt x="754" y="321"/>
                      <a:pt x="749" y="341"/>
                      <a:pt x="750" y="363"/>
                    </a:cubicBezTo>
                    <a:cubicBezTo>
                      <a:pt x="751" y="385"/>
                      <a:pt x="756" y="412"/>
                      <a:pt x="766" y="431"/>
                    </a:cubicBezTo>
                    <a:cubicBezTo>
                      <a:pt x="776" y="450"/>
                      <a:pt x="792" y="464"/>
                      <a:pt x="810" y="475"/>
                    </a:cubicBezTo>
                    <a:cubicBezTo>
                      <a:pt x="828" y="486"/>
                      <a:pt x="859" y="489"/>
                      <a:pt x="874" y="499"/>
                    </a:cubicBezTo>
                    <a:cubicBezTo>
                      <a:pt x="889" y="509"/>
                      <a:pt x="898" y="524"/>
                      <a:pt x="902" y="535"/>
                    </a:cubicBezTo>
                    <a:cubicBezTo>
                      <a:pt x="906" y="546"/>
                      <a:pt x="909" y="558"/>
                      <a:pt x="898" y="567"/>
                    </a:cubicBezTo>
                    <a:cubicBezTo>
                      <a:pt x="887" y="576"/>
                      <a:pt x="860" y="579"/>
                      <a:pt x="834" y="591"/>
                    </a:cubicBezTo>
                    <a:cubicBezTo>
                      <a:pt x="808" y="603"/>
                      <a:pt x="763" y="624"/>
                      <a:pt x="742" y="639"/>
                    </a:cubicBezTo>
                    <a:cubicBezTo>
                      <a:pt x="721" y="654"/>
                      <a:pt x="719" y="662"/>
                      <a:pt x="706" y="683"/>
                    </a:cubicBezTo>
                    <a:cubicBezTo>
                      <a:pt x="693" y="704"/>
                      <a:pt x="671" y="731"/>
                      <a:pt x="662" y="763"/>
                    </a:cubicBezTo>
                    <a:cubicBezTo>
                      <a:pt x="653" y="795"/>
                      <a:pt x="647" y="840"/>
                      <a:pt x="650" y="875"/>
                    </a:cubicBezTo>
                    <a:cubicBezTo>
                      <a:pt x="653" y="910"/>
                      <a:pt x="663" y="947"/>
                      <a:pt x="678" y="975"/>
                    </a:cubicBezTo>
                    <a:cubicBezTo>
                      <a:pt x="693" y="1003"/>
                      <a:pt x="714" y="1026"/>
                      <a:pt x="738" y="1043"/>
                    </a:cubicBezTo>
                    <a:cubicBezTo>
                      <a:pt x="762" y="1060"/>
                      <a:pt x="797" y="1070"/>
                      <a:pt x="822" y="1079"/>
                    </a:cubicBezTo>
                    <a:cubicBezTo>
                      <a:pt x="847" y="1088"/>
                      <a:pt x="872" y="1088"/>
                      <a:pt x="886" y="1095"/>
                    </a:cubicBezTo>
                    <a:cubicBezTo>
                      <a:pt x="900" y="1102"/>
                      <a:pt x="903" y="1104"/>
                      <a:pt x="906" y="1119"/>
                    </a:cubicBezTo>
                    <a:cubicBezTo>
                      <a:pt x="909" y="1134"/>
                      <a:pt x="913" y="1168"/>
                      <a:pt x="906" y="1183"/>
                    </a:cubicBezTo>
                    <a:cubicBezTo>
                      <a:pt x="899" y="1198"/>
                      <a:pt x="882" y="1202"/>
                      <a:pt x="862" y="1211"/>
                    </a:cubicBezTo>
                    <a:cubicBezTo>
                      <a:pt x="842" y="1220"/>
                      <a:pt x="811" y="1228"/>
                      <a:pt x="786" y="1239"/>
                    </a:cubicBezTo>
                    <a:cubicBezTo>
                      <a:pt x="761" y="1250"/>
                      <a:pt x="731" y="1263"/>
                      <a:pt x="714" y="1279"/>
                    </a:cubicBezTo>
                    <a:cubicBezTo>
                      <a:pt x="697" y="1295"/>
                      <a:pt x="691" y="1311"/>
                      <a:pt x="682" y="1335"/>
                    </a:cubicBezTo>
                    <a:cubicBezTo>
                      <a:pt x="673" y="1359"/>
                      <a:pt x="662" y="1391"/>
                      <a:pt x="658" y="1423"/>
                    </a:cubicBezTo>
                    <a:cubicBezTo>
                      <a:pt x="654" y="1455"/>
                      <a:pt x="649" y="1491"/>
                      <a:pt x="658" y="1527"/>
                    </a:cubicBezTo>
                    <a:cubicBezTo>
                      <a:pt x="667" y="1563"/>
                      <a:pt x="687" y="1613"/>
                      <a:pt x="710" y="1639"/>
                    </a:cubicBezTo>
                    <a:cubicBezTo>
                      <a:pt x="733" y="1665"/>
                      <a:pt x="767" y="1670"/>
                      <a:pt x="798" y="1683"/>
                    </a:cubicBezTo>
                    <a:cubicBezTo>
                      <a:pt x="829" y="1696"/>
                      <a:pt x="875" y="1702"/>
                      <a:pt x="894" y="1715"/>
                    </a:cubicBezTo>
                    <a:cubicBezTo>
                      <a:pt x="913" y="1728"/>
                      <a:pt x="913" y="1752"/>
                      <a:pt x="910" y="1763"/>
                    </a:cubicBezTo>
                    <a:cubicBezTo>
                      <a:pt x="907" y="1774"/>
                      <a:pt x="897" y="1780"/>
                      <a:pt x="878" y="1783"/>
                    </a:cubicBezTo>
                    <a:cubicBezTo>
                      <a:pt x="859" y="1786"/>
                      <a:pt x="831" y="1787"/>
                      <a:pt x="798" y="1783"/>
                    </a:cubicBezTo>
                    <a:cubicBezTo>
                      <a:pt x="765" y="1779"/>
                      <a:pt x="730" y="1773"/>
                      <a:pt x="682" y="1759"/>
                    </a:cubicBezTo>
                    <a:cubicBezTo>
                      <a:pt x="634" y="1745"/>
                      <a:pt x="561" y="1722"/>
                      <a:pt x="510" y="1699"/>
                    </a:cubicBezTo>
                    <a:cubicBezTo>
                      <a:pt x="459" y="1676"/>
                      <a:pt x="419" y="1651"/>
                      <a:pt x="374" y="1619"/>
                    </a:cubicBezTo>
                    <a:cubicBezTo>
                      <a:pt x="329" y="1587"/>
                      <a:pt x="281" y="1548"/>
                      <a:pt x="242" y="1507"/>
                    </a:cubicBezTo>
                    <a:cubicBezTo>
                      <a:pt x="203" y="1466"/>
                      <a:pt x="173" y="1426"/>
                      <a:pt x="142" y="1375"/>
                    </a:cubicBezTo>
                    <a:cubicBezTo>
                      <a:pt x="111" y="1324"/>
                      <a:pt x="79" y="1254"/>
                      <a:pt x="58" y="1199"/>
                    </a:cubicBezTo>
                    <a:cubicBezTo>
                      <a:pt x="37" y="1144"/>
                      <a:pt x="23" y="1108"/>
                      <a:pt x="14" y="1047"/>
                    </a:cubicBezTo>
                    <a:cubicBezTo>
                      <a:pt x="5" y="986"/>
                      <a:pt x="0" y="895"/>
                      <a:pt x="2" y="831"/>
                    </a:cubicBezTo>
                    <a:cubicBezTo>
                      <a:pt x="4" y="767"/>
                      <a:pt x="11" y="718"/>
                      <a:pt x="26" y="663"/>
                    </a:cubicBezTo>
                    <a:cubicBezTo>
                      <a:pt x="41" y="608"/>
                      <a:pt x="66" y="550"/>
                      <a:pt x="90" y="499"/>
                    </a:cubicBezTo>
                    <a:cubicBezTo>
                      <a:pt x="114" y="448"/>
                      <a:pt x="135" y="402"/>
                      <a:pt x="170" y="355"/>
                    </a:cubicBezTo>
                    <a:cubicBezTo>
                      <a:pt x="205" y="308"/>
                      <a:pt x="261" y="252"/>
                      <a:pt x="302" y="215"/>
                    </a:cubicBezTo>
                    <a:cubicBezTo>
                      <a:pt x="343" y="178"/>
                      <a:pt x="377" y="156"/>
                      <a:pt x="418" y="131"/>
                    </a:cubicBezTo>
                    <a:cubicBezTo>
                      <a:pt x="459" y="106"/>
                      <a:pt x="506" y="85"/>
                      <a:pt x="550" y="67"/>
                    </a:cubicBezTo>
                    <a:cubicBezTo>
                      <a:pt x="594" y="49"/>
                      <a:pt x="644" y="34"/>
                      <a:pt x="682" y="23"/>
                    </a:cubicBezTo>
                    <a:cubicBezTo>
                      <a:pt x="720" y="12"/>
                      <a:pt x="754" y="6"/>
                      <a:pt x="782" y="3"/>
                    </a:cubicBezTo>
                    <a:cubicBezTo>
                      <a:pt x="810" y="0"/>
                      <a:pt x="835" y="2"/>
                      <a:pt x="850" y="3"/>
                    </a:cubicBezTo>
                    <a:cubicBezTo>
                      <a:pt x="865" y="4"/>
                      <a:pt x="869" y="5"/>
                      <a:pt x="874" y="11"/>
                    </a:cubicBezTo>
                    <a:cubicBezTo>
                      <a:pt x="879" y="17"/>
                      <a:pt x="877" y="29"/>
                      <a:pt x="878" y="39"/>
                    </a:cubicBezTo>
                    <a:cubicBezTo>
                      <a:pt x="879" y="49"/>
                      <a:pt x="881" y="61"/>
                      <a:pt x="882" y="79"/>
                    </a:cubicBezTo>
                    <a:close/>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2774" name="Freeform 6"/>
              <p:cNvSpPr>
                <a:spLocks/>
              </p:cNvSpPr>
              <p:nvPr/>
            </p:nvSpPr>
            <p:spPr bwMode="auto">
              <a:xfrm flipH="1">
                <a:off x="4358" y="2289"/>
                <a:ext cx="913" cy="1787"/>
              </a:xfrm>
              <a:custGeom>
                <a:avLst/>
                <a:gdLst>
                  <a:gd name="T0" fmla="*/ 882 w 913"/>
                  <a:gd name="T1" fmla="*/ 79 h 1787"/>
                  <a:gd name="T2" fmla="*/ 882 w 913"/>
                  <a:gd name="T3" fmla="*/ 147 h 1787"/>
                  <a:gd name="T4" fmla="*/ 878 w 913"/>
                  <a:gd name="T5" fmla="*/ 175 h 1787"/>
                  <a:gd name="T6" fmla="*/ 798 w 913"/>
                  <a:gd name="T7" fmla="*/ 231 h 1787"/>
                  <a:gd name="T8" fmla="*/ 762 w 913"/>
                  <a:gd name="T9" fmla="*/ 299 h 1787"/>
                  <a:gd name="T10" fmla="*/ 750 w 913"/>
                  <a:gd name="T11" fmla="*/ 363 h 1787"/>
                  <a:gd name="T12" fmla="*/ 766 w 913"/>
                  <a:gd name="T13" fmla="*/ 431 h 1787"/>
                  <a:gd name="T14" fmla="*/ 810 w 913"/>
                  <a:gd name="T15" fmla="*/ 475 h 1787"/>
                  <a:gd name="T16" fmla="*/ 874 w 913"/>
                  <a:gd name="T17" fmla="*/ 499 h 1787"/>
                  <a:gd name="T18" fmla="*/ 902 w 913"/>
                  <a:gd name="T19" fmla="*/ 535 h 1787"/>
                  <a:gd name="T20" fmla="*/ 898 w 913"/>
                  <a:gd name="T21" fmla="*/ 567 h 1787"/>
                  <a:gd name="T22" fmla="*/ 834 w 913"/>
                  <a:gd name="T23" fmla="*/ 591 h 1787"/>
                  <a:gd name="T24" fmla="*/ 742 w 913"/>
                  <a:gd name="T25" fmla="*/ 639 h 1787"/>
                  <a:gd name="T26" fmla="*/ 706 w 913"/>
                  <a:gd name="T27" fmla="*/ 683 h 1787"/>
                  <a:gd name="T28" fmla="*/ 662 w 913"/>
                  <a:gd name="T29" fmla="*/ 763 h 1787"/>
                  <a:gd name="T30" fmla="*/ 650 w 913"/>
                  <a:gd name="T31" fmla="*/ 875 h 1787"/>
                  <a:gd name="T32" fmla="*/ 678 w 913"/>
                  <a:gd name="T33" fmla="*/ 975 h 1787"/>
                  <a:gd name="T34" fmla="*/ 738 w 913"/>
                  <a:gd name="T35" fmla="*/ 1043 h 1787"/>
                  <a:gd name="T36" fmla="*/ 822 w 913"/>
                  <a:gd name="T37" fmla="*/ 1079 h 1787"/>
                  <a:gd name="T38" fmla="*/ 886 w 913"/>
                  <a:gd name="T39" fmla="*/ 1095 h 1787"/>
                  <a:gd name="T40" fmla="*/ 906 w 913"/>
                  <a:gd name="T41" fmla="*/ 1119 h 1787"/>
                  <a:gd name="T42" fmla="*/ 906 w 913"/>
                  <a:gd name="T43" fmla="*/ 1183 h 1787"/>
                  <a:gd name="T44" fmla="*/ 862 w 913"/>
                  <a:gd name="T45" fmla="*/ 1211 h 1787"/>
                  <a:gd name="T46" fmla="*/ 786 w 913"/>
                  <a:gd name="T47" fmla="*/ 1239 h 1787"/>
                  <a:gd name="T48" fmla="*/ 714 w 913"/>
                  <a:gd name="T49" fmla="*/ 1279 h 1787"/>
                  <a:gd name="T50" fmla="*/ 682 w 913"/>
                  <a:gd name="T51" fmla="*/ 1335 h 1787"/>
                  <a:gd name="T52" fmla="*/ 658 w 913"/>
                  <a:gd name="T53" fmla="*/ 1423 h 1787"/>
                  <a:gd name="T54" fmla="*/ 658 w 913"/>
                  <a:gd name="T55" fmla="*/ 1527 h 1787"/>
                  <a:gd name="T56" fmla="*/ 710 w 913"/>
                  <a:gd name="T57" fmla="*/ 1639 h 1787"/>
                  <a:gd name="T58" fmla="*/ 798 w 913"/>
                  <a:gd name="T59" fmla="*/ 1683 h 1787"/>
                  <a:gd name="T60" fmla="*/ 894 w 913"/>
                  <a:gd name="T61" fmla="*/ 1715 h 1787"/>
                  <a:gd name="T62" fmla="*/ 910 w 913"/>
                  <a:gd name="T63" fmla="*/ 1763 h 1787"/>
                  <a:gd name="T64" fmla="*/ 878 w 913"/>
                  <a:gd name="T65" fmla="*/ 1783 h 1787"/>
                  <a:gd name="T66" fmla="*/ 798 w 913"/>
                  <a:gd name="T67" fmla="*/ 1783 h 1787"/>
                  <a:gd name="T68" fmla="*/ 682 w 913"/>
                  <a:gd name="T69" fmla="*/ 1759 h 1787"/>
                  <a:gd name="T70" fmla="*/ 510 w 913"/>
                  <a:gd name="T71" fmla="*/ 1699 h 1787"/>
                  <a:gd name="T72" fmla="*/ 374 w 913"/>
                  <a:gd name="T73" fmla="*/ 1619 h 1787"/>
                  <a:gd name="T74" fmla="*/ 242 w 913"/>
                  <a:gd name="T75" fmla="*/ 1507 h 1787"/>
                  <a:gd name="T76" fmla="*/ 142 w 913"/>
                  <a:gd name="T77" fmla="*/ 1375 h 1787"/>
                  <a:gd name="T78" fmla="*/ 58 w 913"/>
                  <a:gd name="T79" fmla="*/ 1199 h 1787"/>
                  <a:gd name="T80" fmla="*/ 14 w 913"/>
                  <a:gd name="T81" fmla="*/ 1047 h 1787"/>
                  <a:gd name="T82" fmla="*/ 2 w 913"/>
                  <a:gd name="T83" fmla="*/ 831 h 1787"/>
                  <a:gd name="T84" fmla="*/ 26 w 913"/>
                  <a:gd name="T85" fmla="*/ 663 h 1787"/>
                  <a:gd name="T86" fmla="*/ 90 w 913"/>
                  <a:gd name="T87" fmla="*/ 499 h 1787"/>
                  <a:gd name="T88" fmla="*/ 170 w 913"/>
                  <a:gd name="T89" fmla="*/ 355 h 1787"/>
                  <a:gd name="T90" fmla="*/ 302 w 913"/>
                  <a:gd name="T91" fmla="*/ 215 h 1787"/>
                  <a:gd name="T92" fmla="*/ 418 w 913"/>
                  <a:gd name="T93" fmla="*/ 131 h 1787"/>
                  <a:gd name="T94" fmla="*/ 550 w 913"/>
                  <a:gd name="T95" fmla="*/ 67 h 1787"/>
                  <a:gd name="T96" fmla="*/ 682 w 913"/>
                  <a:gd name="T97" fmla="*/ 23 h 1787"/>
                  <a:gd name="T98" fmla="*/ 782 w 913"/>
                  <a:gd name="T99" fmla="*/ 3 h 1787"/>
                  <a:gd name="T100" fmla="*/ 850 w 913"/>
                  <a:gd name="T101" fmla="*/ 3 h 1787"/>
                  <a:gd name="T102" fmla="*/ 874 w 913"/>
                  <a:gd name="T103" fmla="*/ 11 h 1787"/>
                  <a:gd name="T104" fmla="*/ 878 w 913"/>
                  <a:gd name="T105" fmla="*/ 39 h 1787"/>
                  <a:gd name="T106" fmla="*/ 882 w 913"/>
                  <a:gd name="T107" fmla="*/ 79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3" h="1787">
                    <a:moveTo>
                      <a:pt x="882" y="79"/>
                    </a:moveTo>
                    <a:cubicBezTo>
                      <a:pt x="883" y="97"/>
                      <a:pt x="883" y="131"/>
                      <a:pt x="882" y="147"/>
                    </a:cubicBezTo>
                    <a:cubicBezTo>
                      <a:pt x="881" y="163"/>
                      <a:pt x="892" y="161"/>
                      <a:pt x="878" y="175"/>
                    </a:cubicBezTo>
                    <a:cubicBezTo>
                      <a:pt x="864" y="189"/>
                      <a:pt x="817" y="210"/>
                      <a:pt x="798" y="231"/>
                    </a:cubicBezTo>
                    <a:cubicBezTo>
                      <a:pt x="779" y="252"/>
                      <a:pt x="770" y="277"/>
                      <a:pt x="762" y="299"/>
                    </a:cubicBezTo>
                    <a:cubicBezTo>
                      <a:pt x="754" y="321"/>
                      <a:pt x="749" y="341"/>
                      <a:pt x="750" y="363"/>
                    </a:cubicBezTo>
                    <a:cubicBezTo>
                      <a:pt x="751" y="385"/>
                      <a:pt x="756" y="412"/>
                      <a:pt x="766" y="431"/>
                    </a:cubicBezTo>
                    <a:cubicBezTo>
                      <a:pt x="776" y="450"/>
                      <a:pt x="792" y="464"/>
                      <a:pt x="810" y="475"/>
                    </a:cubicBezTo>
                    <a:cubicBezTo>
                      <a:pt x="828" y="486"/>
                      <a:pt x="859" y="489"/>
                      <a:pt x="874" y="499"/>
                    </a:cubicBezTo>
                    <a:cubicBezTo>
                      <a:pt x="889" y="509"/>
                      <a:pt x="898" y="524"/>
                      <a:pt x="902" y="535"/>
                    </a:cubicBezTo>
                    <a:cubicBezTo>
                      <a:pt x="906" y="546"/>
                      <a:pt x="909" y="558"/>
                      <a:pt x="898" y="567"/>
                    </a:cubicBezTo>
                    <a:cubicBezTo>
                      <a:pt x="887" y="576"/>
                      <a:pt x="860" y="579"/>
                      <a:pt x="834" y="591"/>
                    </a:cubicBezTo>
                    <a:cubicBezTo>
                      <a:pt x="808" y="603"/>
                      <a:pt x="763" y="624"/>
                      <a:pt x="742" y="639"/>
                    </a:cubicBezTo>
                    <a:cubicBezTo>
                      <a:pt x="721" y="654"/>
                      <a:pt x="719" y="662"/>
                      <a:pt x="706" y="683"/>
                    </a:cubicBezTo>
                    <a:cubicBezTo>
                      <a:pt x="693" y="704"/>
                      <a:pt x="671" y="731"/>
                      <a:pt x="662" y="763"/>
                    </a:cubicBezTo>
                    <a:cubicBezTo>
                      <a:pt x="653" y="795"/>
                      <a:pt x="647" y="840"/>
                      <a:pt x="650" y="875"/>
                    </a:cubicBezTo>
                    <a:cubicBezTo>
                      <a:pt x="653" y="910"/>
                      <a:pt x="663" y="947"/>
                      <a:pt x="678" y="975"/>
                    </a:cubicBezTo>
                    <a:cubicBezTo>
                      <a:pt x="693" y="1003"/>
                      <a:pt x="714" y="1026"/>
                      <a:pt x="738" y="1043"/>
                    </a:cubicBezTo>
                    <a:cubicBezTo>
                      <a:pt x="762" y="1060"/>
                      <a:pt x="797" y="1070"/>
                      <a:pt x="822" y="1079"/>
                    </a:cubicBezTo>
                    <a:cubicBezTo>
                      <a:pt x="847" y="1088"/>
                      <a:pt x="872" y="1088"/>
                      <a:pt x="886" y="1095"/>
                    </a:cubicBezTo>
                    <a:cubicBezTo>
                      <a:pt x="900" y="1102"/>
                      <a:pt x="903" y="1104"/>
                      <a:pt x="906" y="1119"/>
                    </a:cubicBezTo>
                    <a:cubicBezTo>
                      <a:pt x="909" y="1134"/>
                      <a:pt x="913" y="1168"/>
                      <a:pt x="906" y="1183"/>
                    </a:cubicBezTo>
                    <a:cubicBezTo>
                      <a:pt x="899" y="1198"/>
                      <a:pt x="882" y="1202"/>
                      <a:pt x="862" y="1211"/>
                    </a:cubicBezTo>
                    <a:cubicBezTo>
                      <a:pt x="842" y="1220"/>
                      <a:pt x="811" y="1228"/>
                      <a:pt x="786" y="1239"/>
                    </a:cubicBezTo>
                    <a:cubicBezTo>
                      <a:pt x="761" y="1250"/>
                      <a:pt x="731" y="1263"/>
                      <a:pt x="714" y="1279"/>
                    </a:cubicBezTo>
                    <a:cubicBezTo>
                      <a:pt x="697" y="1295"/>
                      <a:pt x="691" y="1311"/>
                      <a:pt x="682" y="1335"/>
                    </a:cubicBezTo>
                    <a:cubicBezTo>
                      <a:pt x="673" y="1359"/>
                      <a:pt x="662" y="1391"/>
                      <a:pt x="658" y="1423"/>
                    </a:cubicBezTo>
                    <a:cubicBezTo>
                      <a:pt x="654" y="1455"/>
                      <a:pt x="649" y="1491"/>
                      <a:pt x="658" y="1527"/>
                    </a:cubicBezTo>
                    <a:cubicBezTo>
                      <a:pt x="667" y="1563"/>
                      <a:pt x="687" y="1613"/>
                      <a:pt x="710" y="1639"/>
                    </a:cubicBezTo>
                    <a:cubicBezTo>
                      <a:pt x="733" y="1665"/>
                      <a:pt x="767" y="1670"/>
                      <a:pt x="798" y="1683"/>
                    </a:cubicBezTo>
                    <a:cubicBezTo>
                      <a:pt x="829" y="1696"/>
                      <a:pt x="875" y="1702"/>
                      <a:pt x="894" y="1715"/>
                    </a:cubicBezTo>
                    <a:cubicBezTo>
                      <a:pt x="913" y="1728"/>
                      <a:pt x="913" y="1752"/>
                      <a:pt x="910" y="1763"/>
                    </a:cubicBezTo>
                    <a:cubicBezTo>
                      <a:pt x="907" y="1774"/>
                      <a:pt x="897" y="1780"/>
                      <a:pt x="878" y="1783"/>
                    </a:cubicBezTo>
                    <a:cubicBezTo>
                      <a:pt x="859" y="1786"/>
                      <a:pt x="831" y="1787"/>
                      <a:pt x="798" y="1783"/>
                    </a:cubicBezTo>
                    <a:cubicBezTo>
                      <a:pt x="765" y="1779"/>
                      <a:pt x="730" y="1773"/>
                      <a:pt x="682" y="1759"/>
                    </a:cubicBezTo>
                    <a:cubicBezTo>
                      <a:pt x="634" y="1745"/>
                      <a:pt x="561" y="1722"/>
                      <a:pt x="510" y="1699"/>
                    </a:cubicBezTo>
                    <a:cubicBezTo>
                      <a:pt x="459" y="1676"/>
                      <a:pt x="419" y="1651"/>
                      <a:pt x="374" y="1619"/>
                    </a:cubicBezTo>
                    <a:cubicBezTo>
                      <a:pt x="329" y="1587"/>
                      <a:pt x="281" y="1548"/>
                      <a:pt x="242" y="1507"/>
                    </a:cubicBezTo>
                    <a:cubicBezTo>
                      <a:pt x="203" y="1466"/>
                      <a:pt x="173" y="1426"/>
                      <a:pt x="142" y="1375"/>
                    </a:cubicBezTo>
                    <a:cubicBezTo>
                      <a:pt x="111" y="1324"/>
                      <a:pt x="79" y="1254"/>
                      <a:pt x="58" y="1199"/>
                    </a:cubicBezTo>
                    <a:cubicBezTo>
                      <a:pt x="37" y="1144"/>
                      <a:pt x="23" y="1108"/>
                      <a:pt x="14" y="1047"/>
                    </a:cubicBezTo>
                    <a:cubicBezTo>
                      <a:pt x="5" y="986"/>
                      <a:pt x="0" y="895"/>
                      <a:pt x="2" y="831"/>
                    </a:cubicBezTo>
                    <a:cubicBezTo>
                      <a:pt x="4" y="767"/>
                      <a:pt x="11" y="718"/>
                      <a:pt x="26" y="663"/>
                    </a:cubicBezTo>
                    <a:cubicBezTo>
                      <a:pt x="41" y="608"/>
                      <a:pt x="66" y="550"/>
                      <a:pt x="90" y="499"/>
                    </a:cubicBezTo>
                    <a:cubicBezTo>
                      <a:pt x="114" y="448"/>
                      <a:pt x="135" y="402"/>
                      <a:pt x="170" y="355"/>
                    </a:cubicBezTo>
                    <a:cubicBezTo>
                      <a:pt x="205" y="308"/>
                      <a:pt x="261" y="252"/>
                      <a:pt x="302" y="215"/>
                    </a:cubicBezTo>
                    <a:cubicBezTo>
                      <a:pt x="343" y="178"/>
                      <a:pt x="377" y="156"/>
                      <a:pt x="418" y="131"/>
                    </a:cubicBezTo>
                    <a:cubicBezTo>
                      <a:pt x="459" y="106"/>
                      <a:pt x="506" y="85"/>
                      <a:pt x="550" y="67"/>
                    </a:cubicBezTo>
                    <a:cubicBezTo>
                      <a:pt x="594" y="49"/>
                      <a:pt x="644" y="34"/>
                      <a:pt x="682" y="23"/>
                    </a:cubicBezTo>
                    <a:cubicBezTo>
                      <a:pt x="720" y="12"/>
                      <a:pt x="754" y="6"/>
                      <a:pt x="782" y="3"/>
                    </a:cubicBezTo>
                    <a:cubicBezTo>
                      <a:pt x="810" y="0"/>
                      <a:pt x="835" y="2"/>
                      <a:pt x="850" y="3"/>
                    </a:cubicBezTo>
                    <a:cubicBezTo>
                      <a:pt x="865" y="4"/>
                      <a:pt x="869" y="5"/>
                      <a:pt x="874" y="11"/>
                    </a:cubicBezTo>
                    <a:cubicBezTo>
                      <a:pt x="879" y="17"/>
                      <a:pt x="877" y="29"/>
                      <a:pt x="878" y="39"/>
                    </a:cubicBezTo>
                    <a:cubicBezTo>
                      <a:pt x="879" y="49"/>
                      <a:pt x="881" y="61"/>
                      <a:pt x="882" y="79"/>
                    </a:cubicBezTo>
                    <a:close/>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nvGrpSpPr>
              <p:cNvPr id="4" name="Group 7"/>
              <p:cNvGrpSpPr>
                <a:grpSpLocks/>
              </p:cNvGrpSpPr>
              <p:nvPr/>
            </p:nvGrpSpPr>
            <p:grpSpPr bwMode="auto">
              <a:xfrm>
                <a:off x="4096" y="3532"/>
                <a:ext cx="432" cy="432"/>
                <a:chOff x="4120" y="1516"/>
                <a:chExt cx="432" cy="432"/>
              </a:xfrm>
            </p:grpSpPr>
            <p:sp>
              <p:nvSpPr>
                <p:cNvPr id="32776" name="Oval 8"/>
                <p:cNvSpPr>
                  <a:spLocks noChangeArrowheads="1"/>
                </p:cNvSpPr>
                <p:nvPr/>
              </p:nvSpPr>
              <p:spPr bwMode="auto">
                <a:xfrm>
                  <a:off x="4120" y="1516"/>
                  <a:ext cx="432" cy="432"/>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777" name="Text Box 9"/>
                <p:cNvSpPr txBox="1">
                  <a:spLocks noChangeArrowheads="1"/>
                </p:cNvSpPr>
                <p:nvPr/>
              </p:nvSpPr>
              <p:spPr bwMode="auto">
                <a:xfrm>
                  <a:off x="4168" y="1624"/>
                  <a:ext cx="3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H</a:t>
                  </a:r>
                </a:p>
              </p:txBody>
            </p:sp>
          </p:grpSp>
          <p:grpSp>
            <p:nvGrpSpPr>
              <p:cNvPr id="5" name="Group 10"/>
              <p:cNvGrpSpPr>
                <a:grpSpLocks/>
              </p:cNvGrpSpPr>
              <p:nvPr/>
            </p:nvGrpSpPr>
            <p:grpSpPr bwMode="auto">
              <a:xfrm>
                <a:off x="4228" y="2516"/>
                <a:ext cx="386" cy="244"/>
                <a:chOff x="4252" y="500"/>
                <a:chExt cx="386" cy="244"/>
              </a:xfrm>
            </p:grpSpPr>
            <p:sp>
              <p:nvSpPr>
                <p:cNvPr id="32779" name="Oval 11"/>
                <p:cNvSpPr>
                  <a:spLocks noChangeArrowheads="1"/>
                </p:cNvSpPr>
                <p:nvPr/>
              </p:nvSpPr>
              <p:spPr bwMode="auto">
                <a:xfrm>
                  <a:off x="4252" y="500"/>
                  <a:ext cx="236" cy="244"/>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780" name="Text Box 12"/>
                <p:cNvSpPr txBox="1">
                  <a:spLocks noChangeArrowheads="1"/>
                </p:cNvSpPr>
                <p:nvPr/>
              </p:nvSpPr>
              <p:spPr bwMode="auto">
                <a:xfrm>
                  <a:off x="4262" y="512"/>
                  <a:ext cx="3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a:t>L</a:t>
                  </a:r>
                </a:p>
              </p:txBody>
            </p:sp>
          </p:grpSp>
        </p:grpSp>
        <p:sp>
          <p:nvSpPr>
            <p:cNvPr id="32781" name="Text Box 13"/>
            <p:cNvSpPr txBox="1">
              <a:spLocks noChangeArrowheads="1"/>
            </p:cNvSpPr>
            <p:nvPr/>
          </p:nvSpPr>
          <p:spPr bwMode="auto">
            <a:xfrm>
              <a:off x="5008" y="3936"/>
              <a:ext cx="4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B</a:t>
              </a:r>
            </a:p>
          </p:txBody>
        </p:sp>
      </p:grpSp>
      <p:sp>
        <p:nvSpPr>
          <p:cNvPr id="32782" name="Rectangle 14"/>
          <p:cNvSpPr>
            <a:spLocks noChangeArrowheads="1"/>
          </p:cNvSpPr>
          <p:nvPr/>
        </p:nvSpPr>
        <p:spPr bwMode="auto">
          <a:xfrm>
            <a:off x="4178300" y="3390900"/>
            <a:ext cx="2184400" cy="3175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u-HU"/>
          </a:p>
        </p:txBody>
      </p:sp>
      <p:pic>
        <p:nvPicPr>
          <p:cNvPr id="32783" name="Picture 15" descr="PERIT2S_mesogastrium2"/>
          <p:cNvPicPr>
            <a:picLocks noGrp="1"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477838" y="447675"/>
            <a:ext cx="3170237" cy="5970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 name="Group 16"/>
          <p:cNvGrpSpPr>
            <a:grpSpLocks/>
          </p:cNvGrpSpPr>
          <p:nvPr/>
        </p:nvGrpSpPr>
        <p:grpSpPr bwMode="auto">
          <a:xfrm>
            <a:off x="4521200" y="3013075"/>
            <a:ext cx="2495550" cy="3529013"/>
            <a:chOff x="2848" y="1898"/>
            <a:chExt cx="1572" cy="2223"/>
          </a:xfrm>
        </p:grpSpPr>
        <p:grpSp>
          <p:nvGrpSpPr>
            <p:cNvPr id="7" name="Group 17"/>
            <p:cNvGrpSpPr>
              <a:grpSpLocks/>
            </p:cNvGrpSpPr>
            <p:nvPr/>
          </p:nvGrpSpPr>
          <p:grpSpPr bwMode="auto">
            <a:xfrm>
              <a:off x="4256" y="1898"/>
              <a:ext cx="164" cy="223"/>
              <a:chOff x="4296" y="2694"/>
              <a:chExt cx="120" cy="467"/>
            </a:xfrm>
          </p:grpSpPr>
          <p:sp>
            <p:nvSpPr>
              <p:cNvPr id="32786" name="AutoShape 18"/>
              <p:cNvSpPr>
                <a:spLocks noChangeArrowheads="1"/>
              </p:cNvSpPr>
              <p:nvPr/>
            </p:nvSpPr>
            <p:spPr bwMode="auto">
              <a:xfrm>
                <a:off x="4296" y="2776"/>
                <a:ext cx="120" cy="385"/>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787" name="AutoShape 19"/>
              <p:cNvSpPr>
                <a:spLocks noChangeArrowheads="1"/>
              </p:cNvSpPr>
              <p:nvPr/>
            </p:nvSpPr>
            <p:spPr bwMode="auto">
              <a:xfrm flipV="1">
                <a:off x="4296" y="2694"/>
                <a:ext cx="120" cy="370"/>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
          <p:nvSpPr>
            <p:cNvPr id="32788" name="Text Box 20"/>
            <p:cNvSpPr txBox="1">
              <a:spLocks noChangeArrowheads="1"/>
            </p:cNvSpPr>
            <p:nvPr/>
          </p:nvSpPr>
          <p:spPr bwMode="auto">
            <a:xfrm>
              <a:off x="2848" y="3888"/>
              <a:ext cx="129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dirty="0" err="1"/>
                <a:t>Lig</a:t>
              </a:r>
              <a:r>
                <a:rPr lang="hu-HU" altLang="hu-HU" dirty="0"/>
                <a:t>. </a:t>
              </a:r>
              <a:r>
                <a:rPr lang="hu-HU" altLang="hu-HU" dirty="0" err="1"/>
                <a:t>f</a:t>
              </a:r>
              <a:r>
                <a:rPr lang="hu-HU" altLang="hu-HU" dirty="0" err="1" smtClean="0"/>
                <a:t>alciforme</a:t>
              </a:r>
              <a:r>
                <a:rPr lang="hu-HU" altLang="hu-HU" dirty="0" smtClean="0"/>
                <a:t> </a:t>
              </a:r>
              <a:r>
                <a:rPr lang="hu-HU" altLang="hu-HU" dirty="0" err="1" smtClean="0"/>
                <a:t>hep</a:t>
              </a:r>
              <a:r>
                <a:rPr lang="hu-HU" altLang="hu-HU" dirty="0" smtClean="0"/>
                <a:t>.</a:t>
              </a:r>
              <a:endParaRPr lang="hu-HU" altLang="hu-HU" dirty="0"/>
            </a:p>
          </p:txBody>
        </p:sp>
        <p:grpSp>
          <p:nvGrpSpPr>
            <p:cNvPr id="8" name="Group 21"/>
            <p:cNvGrpSpPr>
              <a:grpSpLocks/>
            </p:cNvGrpSpPr>
            <p:nvPr/>
          </p:nvGrpSpPr>
          <p:grpSpPr bwMode="auto">
            <a:xfrm>
              <a:off x="4224" y="3898"/>
              <a:ext cx="164" cy="223"/>
              <a:chOff x="4296" y="2694"/>
              <a:chExt cx="120" cy="467"/>
            </a:xfrm>
          </p:grpSpPr>
          <p:sp>
            <p:nvSpPr>
              <p:cNvPr id="32790" name="AutoShape 22"/>
              <p:cNvSpPr>
                <a:spLocks noChangeArrowheads="1"/>
              </p:cNvSpPr>
              <p:nvPr/>
            </p:nvSpPr>
            <p:spPr bwMode="auto">
              <a:xfrm>
                <a:off x="4296" y="2776"/>
                <a:ext cx="120" cy="385"/>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791" name="AutoShape 23"/>
              <p:cNvSpPr>
                <a:spLocks noChangeArrowheads="1"/>
              </p:cNvSpPr>
              <p:nvPr/>
            </p:nvSpPr>
            <p:spPr bwMode="auto">
              <a:xfrm flipV="1">
                <a:off x="4296" y="2694"/>
                <a:ext cx="120" cy="370"/>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grpSp>
      <p:grpSp>
        <p:nvGrpSpPr>
          <p:cNvPr id="9" name="Group 24"/>
          <p:cNvGrpSpPr>
            <a:grpSpLocks/>
          </p:cNvGrpSpPr>
          <p:nvPr/>
        </p:nvGrpSpPr>
        <p:grpSpPr bwMode="auto">
          <a:xfrm>
            <a:off x="4457700" y="2073275"/>
            <a:ext cx="2546350" cy="3529013"/>
            <a:chOff x="2808" y="1306"/>
            <a:chExt cx="1604" cy="2223"/>
          </a:xfrm>
        </p:grpSpPr>
        <p:grpSp>
          <p:nvGrpSpPr>
            <p:cNvPr id="10" name="Group 25"/>
            <p:cNvGrpSpPr>
              <a:grpSpLocks/>
            </p:cNvGrpSpPr>
            <p:nvPr/>
          </p:nvGrpSpPr>
          <p:grpSpPr bwMode="auto">
            <a:xfrm>
              <a:off x="4292" y="1306"/>
              <a:ext cx="120" cy="223"/>
              <a:chOff x="4296" y="2694"/>
              <a:chExt cx="120" cy="467"/>
            </a:xfrm>
          </p:grpSpPr>
          <p:sp>
            <p:nvSpPr>
              <p:cNvPr id="32794" name="AutoShape 26"/>
              <p:cNvSpPr>
                <a:spLocks noChangeArrowheads="1"/>
              </p:cNvSpPr>
              <p:nvPr/>
            </p:nvSpPr>
            <p:spPr bwMode="auto">
              <a:xfrm>
                <a:off x="4296" y="2776"/>
                <a:ext cx="120" cy="385"/>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795" name="AutoShape 27"/>
              <p:cNvSpPr>
                <a:spLocks noChangeArrowheads="1"/>
              </p:cNvSpPr>
              <p:nvPr/>
            </p:nvSpPr>
            <p:spPr bwMode="auto">
              <a:xfrm flipV="1">
                <a:off x="4296" y="2694"/>
                <a:ext cx="120" cy="370"/>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
          <p:nvSpPr>
            <p:cNvPr id="32796" name="Text Box 28"/>
            <p:cNvSpPr txBox="1">
              <a:spLocks noChangeArrowheads="1"/>
            </p:cNvSpPr>
            <p:nvPr/>
          </p:nvSpPr>
          <p:spPr bwMode="auto">
            <a:xfrm>
              <a:off x="2808" y="3288"/>
              <a:ext cx="11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err="1"/>
                <a:t>Omentum</a:t>
              </a:r>
              <a:r>
                <a:rPr lang="hu-HU" altLang="hu-HU" dirty="0"/>
                <a:t> </a:t>
              </a:r>
              <a:r>
                <a:rPr lang="hu-HU" altLang="hu-HU" dirty="0" err="1"/>
                <a:t>minus</a:t>
              </a:r>
              <a:endParaRPr lang="hu-HU" altLang="hu-HU" dirty="0"/>
            </a:p>
          </p:txBody>
        </p:sp>
        <p:grpSp>
          <p:nvGrpSpPr>
            <p:cNvPr id="11" name="Group 29"/>
            <p:cNvGrpSpPr>
              <a:grpSpLocks/>
            </p:cNvGrpSpPr>
            <p:nvPr/>
          </p:nvGrpSpPr>
          <p:grpSpPr bwMode="auto">
            <a:xfrm>
              <a:off x="4260" y="3306"/>
              <a:ext cx="120" cy="223"/>
              <a:chOff x="4296" y="2694"/>
              <a:chExt cx="120" cy="467"/>
            </a:xfrm>
          </p:grpSpPr>
          <p:sp>
            <p:nvSpPr>
              <p:cNvPr id="32798" name="AutoShape 30"/>
              <p:cNvSpPr>
                <a:spLocks noChangeArrowheads="1"/>
              </p:cNvSpPr>
              <p:nvPr/>
            </p:nvSpPr>
            <p:spPr bwMode="auto">
              <a:xfrm>
                <a:off x="4296" y="2776"/>
                <a:ext cx="120" cy="385"/>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799" name="AutoShape 31"/>
              <p:cNvSpPr>
                <a:spLocks noChangeArrowheads="1"/>
              </p:cNvSpPr>
              <p:nvPr/>
            </p:nvSpPr>
            <p:spPr bwMode="auto">
              <a:xfrm flipV="1">
                <a:off x="4296" y="2694"/>
                <a:ext cx="120" cy="370"/>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grpSp>
      <p:grpSp>
        <p:nvGrpSpPr>
          <p:cNvPr id="12" name="Group 32"/>
          <p:cNvGrpSpPr>
            <a:grpSpLocks/>
          </p:cNvGrpSpPr>
          <p:nvPr/>
        </p:nvGrpSpPr>
        <p:grpSpPr bwMode="auto">
          <a:xfrm>
            <a:off x="4394200" y="1139825"/>
            <a:ext cx="2635250" cy="3494088"/>
            <a:chOff x="2768" y="718"/>
            <a:chExt cx="1660" cy="2201"/>
          </a:xfrm>
        </p:grpSpPr>
        <p:grpSp>
          <p:nvGrpSpPr>
            <p:cNvPr id="13" name="Group 33"/>
            <p:cNvGrpSpPr>
              <a:grpSpLocks/>
            </p:cNvGrpSpPr>
            <p:nvPr/>
          </p:nvGrpSpPr>
          <p:grpSpPr bwMode="auto">
            <a:xfrm>
              <a:off x="4308" y="718"/>
              <a:ext cx="120" cy="195"/>
              <a:chOff x="4296" y="2694"/>
              <a:chExt cx="120" cy="467"/>
            </a:xfrm>
          </p:grpSpPr>
          <p:sp>
            <p:nvSpPr>
              <p:cNvPr id="32802" name="AutoShape 34"/>
              <p:cNvSpPr>
                <a:spLocks noChangeArrowheads="1"/>
              </p:cNvSpPr>
              <p:nvPr/>
            </p:nvSpPr>
            <p:spPr bwMode="auto">
              <a:xfrm>
                <a:off x="4296" y="2776"/>
                <a:ext cx="120" cy="385"/>
              </a:xfrm>
              <a:prstGeom prst="triangle">
                <a:avLst>
                  <a:gd name="adj" fmla="val 50000"/>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803" name="AutoShape 35"/>
              <p:cNvSpPr>
                <a:spLocks noChangeArrowheads="1"/>
              </p:cNvSpPr>
              <p:nvPr/>
            </p:nvSpPr>
            <p:spPr bwMode="auto">
              <a:xfrm flipV="1">
                <a:off x="4296" y="2694"/>
                <a:ext cx="120" cy="370"/>
              </a:xfrm>
              <a:prstGeom prst="triangle">
                <a:avLst>
                  <a:gd name="adj" fmla="val 50000"/>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
          <p:nvSpPr>
            <p:cNvPr id="32804" name="Text Box 36"/>
            <p:cNvSpPr txBox="1">
              <a:spLocks noChangeArrowheads="1"/>
            </p:cNvSpPr>
            <p:nvPr/>
          </p:nvSpPr>
          <p:spPr bwMode="auto">
            <a:xfrm>
              <a:off x="2768" y="2688"/>
              <a:ext cx="1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err="1"/>
                <a:t>Lig</a:t>
              </a:r>
              <a:r>
                <a:rPr lang="hu-HU" altLang="hu-HU" dirty="0"/>
                <a:t>. </a:t>
              </a:r>
              <a:r>
                <a:rPr lang="hu-HU" altLang="hu-HU" dirty="0" err="1"/>
                <a:t>gastrolienale</a:t>
              </a:r>
              <a:endParaRPr lang="hu-HU" altLang="hu-HU" dirty="0"/>
            </a:p>
          </p:txBody>
        </p:sp>
        <p:grpSp>
          <p:nvGrpSpPr>
            <p:cNvPr id="14" name="Group 37"/>
            <p:cNvGrpSpPr>
              <a:grpSpLocks/>
            </p:cNvGrpSpPr>
            <p:nvPr/>
          </p:nvGrpSpPr>
          <p:grpSpPr bwMode="auto">
            <a:xfrm>
              <a:off x="4276" y="2718"/>
              <a:ext cx="120" cy="195"/>
              <a:chOff x="4296" y="2694"/>
              <a:chExt cx="120" cy="467"/>
            </a:xfrm>
          </p:grpSpPr>
          <p:sp>
            <p:nvSpPr>
              <p:cNvPr id="32806" name="AutoShape 38"/>
              <p:cNvSpPr>
                <a:spLocks noChangeArrowheads="1"/>
              </p:cNvSpPr>
              <p:nvPr/>
            </p:nvSpPr>
            <p:spPr bwMode="auto">
              <a:xfrm>
                <a:off x="4296" y="2776"/>
                <a:ext cx="120" cy="385"/>
              </a:xfrm>
              <a:prstGeom prst="triangle">
                <a:avLst>
                  <a:gd name="adj" fmla="val 50000"/>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807" name="AutoShape 39"/>
              <p:cNvSpPr>
                <a:spLocks noChangeArrowheads="1"/>
              </p:cNvSpPr>
              <p:nvPr/>
            </p:nvSpPr>
            <p:spPr bwMode="auto">
              <a:xfrm flipV="1">
                <a:off x="4296" y="2694"/>
                <a:ext cx="120" cy="370"/>
              </a:xfrm>
              <a:prstGeom prst="triangle">
                <a:avLst>
                  <a:gd name="adj" fmla="val 50000"/>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grpSp>
      <p:grpSp>
        <p:nvGrpSpPr>
          <p:cNvPr id="15" name="Group 40"/>
          <p:cNvGrpSpPr>
            <a:grpSpLocks/>
          </p:cNvGrpSpPr>
          <p:nvPr/>
        </p:nvGrpSpPr>
        <p:grpSpPr bwMode="auto">
          <a:xfrm>
            <a:off x="4267200" y="352425"/>
            <a:ext cx="2781300" cy="3656013"/>
            <a:chOff x="2688" y="222"/>
            <a:chExt cx="1752" cy="2303"/>
          </a:xfrm>
        </p:grpSpPr>
        <p:grpSp>
          <p:nvGrpSpPr>
            <p:cNvPr id="16" name="Group 41"/>
            <p:cNvGrpSpPr>
              <a:grpSpLocks/>
            </p:cNvGrpSpPr>
            <p:nvPr/>
          </p:nvGrpSpPr>
          <p:grpSpPr bwMode="auto">
            <a:xfrm>
              <a:off x="4320" y="222"/>
              <a:ext cx="120" cy="303"/>
              <a:chOff x="4296" y="2694"/>
              <a:chExt cx="120" cy="467"/>
            </a:xfrm>
          </p:grpSpPr>
          <p:sp>
            <p:nvSpPr>
              <p:cNvPr id="32810" name="AutoShape 42"/>
              <p:cNvSpPr>
                <a:spLocks noChangeArrowheads="1"/>
              </p:cNvSpPr>
              <p:nvPr/>
            </p:nvSpPr>
            <p:spPr bwMode="auto">
              <a:xfrm>
                <a:off x="4296" y="2776"/>
                <a:ext cx="120" cy="385"/>
              </a:xfrm>
              <a:prstGeom prst="triangle">
                <a:avLst>
                  <a:gd name="adj" fmla="val 50000"/>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811" name="AutoShape 43"/>
              <p:cNvSpPr>
                <a:spLocks noChangeArrowheads="1"/>
              </p:cNvSpPr>
              <p:nvPr/>
            </p:nvSpPr>
            <p:spPr bwMode="auto">
              <a:xfrm flipV="1">
                <a:off x="4296" y="2694"/>
                <a:ext cx="120" cy="370"/>
              </a:xfrm>
              <a:prstGeom prst="triangle">
                <a:avLst>
                  <a:gd name="adj" fmla="val 50000"/>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sp>
          <p:nvSpPr>
            <p:cNvPr id="32812" name="Text Box 44"/>
            <p:cNvSpPr txBox="1">
              <a:spLocks noChangeArrowheads="1"/>
            </p:cNvSpPr>
            <p:nvPr/>
          </p:nvSpPr>
          <p:spPr bwMode="auto">
            <a:xfrm>
              <a:off x="2688" y="2248"/>
              <a:ext cx="14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err="1"/>
                <a:t>Lig</a:t>
              </a:r>
              <a:r>
                <a:rPr lang="hu-HU" altLang="hu-HU" dirty="0"/>
                <a:t>. </a:t>
              </a:r>
              <a:r>
                <a:rPr lang="hu-HU" altLang="hu-HU" dirty="0" err="1"/>
                <a:t>phrenicolienale</a:t>
              </a:r>
              <a:endParaRPr lang="hu-HU" altLang="hu-HU" dirty="0"/>
            </a:p>
          </p:txBody>
        </p:sp>
        <p:grpSp>
          <p:nvGrpSpPr>
            <p:cNvPr id="17" name="Group 45"/>
            <p:cNvGrpSpPr>
              <a:grpSpLocks/>
            </p:cNvGrpSpPr>
            <p:nvPr/>
          </p:nvGrpSpPr>
          <p:grpSpPr bwMode="auto">
            <a:xfrm>
              <a:off x="4288" y="2222"/>
              <a:ext cx="120" cy="303"/>
              <a:chOff x="4296" y="2694"/>
              <a:chExt cx="120" cy="467"/>
            </a:xfrm>
          </p:grpSpPr>
          <p:sp>
            <p:nvSpPr>
              <p:cNvPr id="32814" name="AutoShape 46"/>
              <p:cNvSpPr>
                <a:spLocks noChangeArrowheads="1"/>
              </p:cNvSpPr>
              <p:nvPr/>
            </p:nvSpPr>
            <p:spPr bwMode="auto">
              <a:xfrm>
                <a:off x="4296" y="2776"/>
                <a:ext cx="120" cy="385"/>
              </a:xfrm>
              <a:prstGeom prst="triangle">
                <a:avLst>
                  <a:gd name="adj" fmla="val 50000"/>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815" name="AutoShape 47"/>
              <p:cNvSpPr>
                <a:spLocks noChangeArrowheads="1"/>
              </p:cNvSpPr>
              <p:nvPr/>
            </p:nvSpPr>
            <p:spPr bwMode="auto">
              <a:xfrm flipV="1">
                <a:off x="4296" y="2694"/>
                <a:ext cx="120" cy="370"/>
              </a:xfrm>
              <a:prstGeom prst="triangle">
                <a:avLst>
                  <a:gd name="adj" fmla="val 50000"/>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grpSp>
      <p:sp>
        <p:nvSpPr>
          <p:cNvPr id="32816" name="Oval 48"/>
          <p:cNvSpPr>
            <a:spLocks noChangeArrowheads="1"/>
          </p:cNvSpPr>
          <p:nvPr/>
        </p:nvSpPr>
        <p:spPr bwMode="auto">
          <a:xfrm>
            <a:off x="5334000" y="336550"/>
            <a:ext cx="3175000" cy="3016250"/>
          </a:xfrm>
          <a:prstGeom prst="ellipse">
            <a:avLst/>
          </a:prstGeom>
          <a:noFill/>
          <a:ln w="57150">
            <a:solidFill>
              <a:srgbClr val="0066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817" name="Oval 49"/>
          <p:cNvSpPr>
            <a:spLocks noChangeArrowheads="1"/>
          </p:cNvSpPr>
          <p:nvPr/>
        </p:nvSpPr>
        <p:spPr bwMode="auto">
          <a:xfrm>
            <a:off x="6591300" y="1441450"/>
            <a:ext cx="647700" cy="647700"/>
          </a:xfrm>
          <a:prstGeom prst="ellipse">
            <a:avLst/>
          </a:prstGeom>
          <a:noFill/>
          <a:ln w="57150">
            <a:solidFill>
              <a:srgbClr val="66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818" name="Freeform 50"/>
          <p:cNvSpPr>
            <a:spLocks/>
          </p:cNvSpPr>
          <p:nvPr/>
        </p:nvSpPr>
        <p:spPr bwMode="auto">
          <a:xfrm rot="180774">
            <a:off x="5451475" y="401638"/>
            <a:ext cx="1449388" cy="2836862"/>
          </a:xfrm>
          <a:custGeom>
            <a:avLst/>
            <a:gdLst>
              <a:gd name="T0" fmla="*/ 882 w 913"/>
              <a:gd name="T1" fmla="*/ 79 h 1787"/>
              <a:gd name="T2" fmla="*/ 882 w 913"/>
              <a:gd name="T3" fmla="*/ 147 h 1787"/>
              <a:gd name="T4" fmla="*/ 878 w 913"/>
              <a:gd name="T5" fmla="*/ 175 h 1787"/>
              <a:gd name="T6" fmla="*/ 798 w 913"/>
              <a:gd name="T7" fmla="*/ 231 h 1787"/>
              <a:gd name="T8" fmla="*/ 762 w 913"/>
              <a:gd name="T9" fmla="*/ 299 h 1787"/>
              <a:gd name="T10" fmla="*/ 750 w 913"/>
              <a:gd name="T11" fmla="*/ 363 h 1787"/>
              <a:gd name="T12" fmla="*/ 766 w 913"/>
              <a:gd name="T13" fmla="*/ 431 h 1787"/>
              <a:gd name="T14" fmla="*/ 810 w 913"/>
              <a:gd name="T15" fmla="*/ 475 h 1787"/>
              <a:gd name="T16" fmla="*/ 874 w 913"/>
              <a:gd name="T17" fmla="*/ 499 h 1787"/>
              <a:gd name="T18" fmla="*/ 902 w 913"/>
              <a:gd name="T19" fmla="*/ 535 h 1787"/>
              <a:gd name="T20" fmla="*/ 898 w 913"/>
              <a:gd name="T21" fmla="*/ 567 h 1787"/>
              <a:gd name="T22" fmla="*/ 834 w 913"/>
              <a:gd name="T23" fmla="*/ 591 h 1787"/>
              <a:gd name="T24" fmla="*/ 742 w 913"/>
              <a:gd name="T25" fmla="*/ 639 h 1787"/>
              <a:gd name="T26" fmla="*/ 706 w 913"/>
              <a:gd name="T27" fmla="*/ 683 h 1787"/>
              <a:gd name="T28" fmla="*/ 662 w 913"/>
              <a:gd name="T29" fmla="*/ 763 h 1787"/>
              <a:gd name="T30" fmla="*/ 650 w 913"/>
              <a:gd name="T31" fmla="*/ 875 h 1787"/>
              <a:gd name="T32" fmla="*/ 678 w 913"/>
              <a:gd name="T33" fmla="*/ 975 h 1787"/>
              <a:gd name="T34" fmla="*/ 738 w 913"/>
              <a:gd name="T35" fmla="*/ 1043 h 1787"/>
              <a:gd name="T36" fmla="*/ 822 w 913"/>
              <a:gd name="T37" fmla="*/ 1079 h 1787"/>
              <a:gd name="T38" fmla="*/ 886 w 913"/>
              <a:gd name="T39" fmla="*/ 1095 h 1787"/>
              <a:gd name="T40" fmla="*/ 906 w 913"/>
              <a:gd name="T41" fmla="*/ 1119 h 1787"/>
              <a:gd name="T42" fmla="*/ 906 w 913"/>
              <a:gd name="T43" fmla="*/ 1183 h 1787"/>
              <a:gd name="T44" fmla="*/ 862 w 913"/>
              <a:gd name="T45" fmla="*/ 1211 h 1787"/>
              <a:gd name="T46" fmla="*/ 786 w 913"/>
              <a:gd name="T47" fmla="*/ 1239 h 1787"/>
              <a:gd name="T48" fmla="*/ 714 w 913"/>
              <a:gd name="T49" fmla="*/ 1279 h 1787"/>
              <a:gd name="T50" fmla="*/ 682 w 913"/>
              <a:gd name="T51" fmla="*/ 1335 h 1787"/>
              <a:gd name="T52" fmla="*/ 658 w 913"/>
              <a:gd name="T53" fmla="*/ 1423 h 1787"/>
              <a:gd name="T54" fmla="*/ 658 w 913"/>
              <a:gd name="T55" fmla="*/ 1527 h 1787"/>
              <a:gd name="T56" fmla="*/ 710 w 913"/>
              <a:gd name="T57" fmla="*/ 1639 h 1787"/>
              <a:gd name="T58" fmla="*/ 798 w 913"/>
              <a:gd name="T59" fmla="*/ 1683 h 1787"/>
              <a:gd name="T60" fmla="*/ 894 w 913"/>
              <a:gd name="T61" fmla="*/ 1715 h 1787"/>
              <a:gd name="T62" fmla="*/ 910 w 913"/>
              <a:gd name="T63" fmla="*/ 1763 h 1787"/>
              <a:gd name="T64" fmla="*/ 878 w 913"/>
              <a:gd name="T65" fmla="*/ 1783 h 1787"/>
              <a:gd name="T66" fmla="*/ 798 w 913"/>
              <a:gd name="T67" fmla="*/ 1783 h 1787"/>
              <a:gd name="T68" fmla="*/ 682 w 913"/>
              <a:gd name="T69" fmla="*/ 1759 h 1787"/>
              <a:gd name="T70" fmla="*/ 510 w 913"/>
              <a:gd name="T71" fmla="*/ 1699 h 1787"/>
              <a:gd name="T72" fmla="*/ 374 w 913"/>
              <a:gd name="T73" fmla="*/ 1619 h 1787"/>
              <a:gd name="T74" fmla="*/ 242 w 913"/>
              <a:gd name="T75" fmla="*/ 1507 h 1787"/>
              <a:gd name="T76" fmla="*/ 142 w 913"/>
              <a:gd name="T77" fmla="*/ 1375 h 1787"/>
              <a:gd name="T78" fmla="*/ 58 w 913"/>
              <a:gd name="T79" fmla="*/ 1199 h 1787"/>
              <a:gd name="T80" fmla="*/ 14 w 913"/>
              <a:gd name="T81" fmla="*/ 1047 h 1787"/>
              <a:gd name="T82" fmla="*/ 2 w 913"/>
              <a:gd name="T83" fmla="*/ 831 h 1787"/>
              <a:gd name="T84" fmla="*/ 26 w 913"/>
              <a:gd name="T85" fmla="*/ 663 h 1787"/>
              <a:gd name="T86" fmla="*/ 90 w 913"/>
              <a:gd name="T87" fmla="*/ 499 h 1787"/>
              <a:gd name="T88" fmla="*/ 170 w 913"/>
              <a:gd name="T89" fmla="*/ 355 h 1787"/>
              <a:gd name="T90" fmla="*/ 302 w 913"/>
              <a:gd name="T91" fmla="*/ 215 h 1787"/>
              <a:gd name="T92" fmla="*/ 418 w 913"/>
              <a:gd name="T93" fmla="*/ 131 h 1787"/>
              <a:gd name="T94" fmla="*/ 550 w 913"/>
              <a:gd name="T95" fmla="*/ 67 h 1787"/>
              <a:gd name="T96" fmla="*/ 682 w 913"/>
              <a:gd name="T97" fmla="*/ 23 h 1787"/>
              <a:gd name="T98" fmla="*/ 782 w 913"/>
              <a:gd name="T99" fmla="*/ 3 h 1787"/>
              <a:gd name="T100" fmla="*/ 850 w 913"/>
              <a:gd name="T101" fmla="*/ 3 h 1787"/>
              <a:gd name="T102" fmla="*/ 874 w 913"/>
              <a:gd name="T103" fmla="*/ 11 h 1787"/>
              <a:gd name="T104" fmla="*/ 878 w 913"/>
              <a:gd name="T105" fmla="*/ 39 h 1787"/>
              <a:gd name="T106" fmla="*/ 882 w 913"/>
              <a:gd name="T107" fmla="*/ 79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3" h="1787">
                <a:moveTo>
                  <a:pt x="882" y="79"/>
                </a:moveTo>
                <a:cubicBezTo>
                  <a:pt x="883" y="97"/>
                  <a:pt x="883" y="131"/>
                  <a:pt x="882" y="147"/>
                </a:cubicBezTo>
                <a:cubicBezTo>
                  <a:pt x="881" y="163"/>
                  <a:pt x="892" y="161"/>
                  <a:pt x="878" y="175"/>
                </a:cubicBezTo>
                <a:cubicBezTo>
                  <a:pt x="864" y="189"/>
                  <a:pt x="817" y="210"/>
                  <a:pt x="798" y="231"/>
                </a:cubicBezTo>
                <a:cubicBezTo>
                  <a:pt x="779" y="252"/>
                  <a:pt x="770" y="277"/>
                  <a:pt x="762" y="299"/>
                </a:cubicBezTo>
                <a:cubicBezTo>
                  <a:pt x="754" y="321"/>
                  <a:pt x="749" y="341"/>
                  <a:pt x="750" y="363"/>
                </a:cubicBezTo>
                <a:cubicBezTo>
                  <a:pt x="751" y="385"/>
                  <a:pt x="756" y="412"/>
                  <a:pt x="766" y="431"/>
                </a:cubicBezTo>
                <a:cubicBezTo>
                  <a:pt x="776" y="450"/>
                  <a:pt x="792" y="464"/>
                  <a:pt x="810" y="475"/>
                </a:cubicBezTo>
                <a:cubicBezTo>
                  <a:pt x="828" y="486"/>
                  <a:pt x="859" y="489"/>
                  <a:pt x="874" y="499"/>
                </a:cubicBezTo>
                <a:cubicBezTo>
                  <a:pt x="889" y="509"/>
                  <a:pt x="898" y="524"/>
                  <a:pt x="902" y="535"/>
                </a:cubicBezTo>
                <a:cubicBezTo>
                  <a:pt x="906" y="546"/>
                  <a:pt x="909" y="558"/>
                  <a:pt x="898" y="567"/>
                </a:cubicBezTo>
                <a:cubicBezTo>
                  <a:pt x="887" y="576"/>
                  <a:pt x="860" y="579"/>
                  <a:pt x="834" y="591"/>
                </a:cubicBezTo>
                <a:cubicBezTo>
                  <a:pt x="808" y="603"/>
                  <a:pt x="763" y="624"/>
                  <a:pt x="742" y="639"/>
                </a:cubicBezTo>
                <a:cubicBezTo>
                  <a:pt x="721" y="654"/>
                  <a:pt x="719" y="662"/>
                  <a:pt x="706" y="683"/>
                </a:cubicBezTo>
                <a:cubicBezTo>
                  <a:pt x="693" y="704"/>
                  <a:pt x="671" y="731"/>
                  <a:pt x="662" y="763"/>
                </a:cubicBezTo>
                <a:cubicBezTo>
                  <a:pt x="653" y="795"/>
                  <a:pt x="647" y="840"/>
                  <a:pt x="650" y="875"/>
                </a:cubicBezTo>
                <a:cubicBezTo>
                  <a:pt x="653" y="910"/>
                  <a:pt x="663" y="947"/>
                  <a:pt x="678" y="975"/>
                </a:cubicBezTo>
                <a:cubicBezTo>
                  <a:pt x="693" y="1003"/>
                  <a:pt x="714" y="1026"/>
                  <a:pt x="738" y="1043"/>
                </a:cubicBezTo>
                <a:cubicBezTo>
                  <a:pt x="762" y="1060"/>
                  <a:pt x="797" y="1070"/>
                  <a:pt x="822" y="1079"/>
                </a:cubicBezTo>
                <a:cubicBezTo>
                  <a:pt x="847" y="1088"/>
                  <a:pt x="872" y="1088"/>
                  <a:pt x="886" y="1095"/>
                </a:cubicBezTo>
                <a:cubicBezTo>
                  <a:pt x="900" y="1102"/>
                  <a:pt x="903" y="1104"/>
                  <a:pt x="906" y="1119"/>
                </a:cubicBezTo>
                <a:cubicBezTo>
                  <a:pt x="909" y="1134"/>
                  <a:pt x="913" y="1168"/>
                  <a:pt x="906" y="1183"/>
                </a:cubicBezTo>
                <a:cubicBezTo>
                  <a:pt x="899" y="1198"/>
                  <a:pt x="882" y="1202"/>
                  <a:pt x="862" y="1211"/>
                </a:cubicBezTo>
                <a:cubicBezTo>
                  <a:pt x="842" y="1220"/>
                  <a:pt x="811" y="1228"/>
                  <a:pt x="786" y="1239"/>
                </a:cubicBezTo>
                <a:cubicBezTo>
                  <a:pt x="761" y="1250"/>
                  <a:pt x="731" y="1263"/>
                  <a:pt x="714" y="1279"/>
                </a:cubicBezTo>
                <a:cubicBezTo>
                  <a:pt x="697" y="1295"/>
                  <a:pt x="691" y="1311"/>
                  <a:pt x="682" y="1335"/>
                </a:cubicBezTo>
                <a:cubicBezTo>
                  <a:pt x="673" y="1359"/>
                  <a:pt x="662" y="1391"/>
                  <a:pt x="658" y="1423"/>
                </a:cubicBezTo>
                <a:cubicBezTo>
                  <a:pt x="654" y="1455"/>
                  <a:pt x="649" y="1491"/>
                  <a:pt x="658" y="1527"/>
                </a:cubicBezTo>
                <a:cubicBezTo>
                  <a:pt x="667" y="1563"/>
                  <a:pt x="687" y="1613"/>
                  <a:pt x="710" y="1639"/>
                </a:cubicBezTo>
                <a:cubicBezTo>
                  <a:pt x="733" y="1665"/>
                  <a:pt x="767" y="1670"/>
                  <a:pt x="798" y="1683"/>
                </a:cubicBezTo>
                <a:cubicBezTo>
                  <a:pt x="829" y="1696"/>
                  <a:pt x="875" y="1702"/>
                  <a:pt x="894" y="1715"/>
                </a:cubicBezTo>
                <a:cubicBezTo>
                  <a:pt x="913" y="1728"/>
                  <a:pt x="913" y="1752"/>
                  <a:pt x="910" y="1763"/>
                </a:cubicBezTo>
                <a:cubicBezTo>
                  <a:pt x="907" y="1774"/>
                  <a:pt x="897" y="1780"/>
                  <a:pt x="878" y="1783"/>
                </a:cubicBezTo>
                <a:cubicBezTo>
                  <a:pt x="859" y="1786"/>
                  <a:pt x="831" y="1787"/>
                  <a:pt x="798" y="1783"/>
                </a:cubicBezTo>
                <a:cubicBezTo>
                  <a:pt x="765" y="1779"/>
                  <a:pt x="730" y="1773"/>
                  <a:pt x="682" y="1759"/>
                </a:cubicBezTo>
                <a:cubicBezTo>
                  <a:pt x="634" y="1745"/>
                  <a:pt x="561" y="1722"/>
                  <a:pt x="510" y="1699"/>
                </a:cubicBezTo>
                <a:cubicBezTo>
                  <a:pt x="459" y="1676"/>
                  <a:pt x="419" y="1651"/>
                  <a:pt x="374" y="1619"/>
                </a:cubicBezTo>
                <a:cubicBezTo>
                  <a:pt x="329" y="1587"/>
                  <a:pt x="281" y="1548"/>
                  <a:pt x="242" y="1507"/>
                </a:cubicBezTo>
                <a:cubicBezTo>
                  <a:pt x="203" y="1466"/>
                  <a:pt x="173" y="1426"/>
                  <a:pt x="142" y="1375"/>
                </a:cubicBezTo>
                <a:cubicBezTo>
                  <a:pt x="111" y="1324"/>
                  <a:pt x="79" y="1254"/>
                  <a:pt x="58" y="1199"/>
                </a:cubicBezTo>
                <a:cubicBezTo>
                  <a:pt x="37" y="1144"/>
                  <a:pt x="23" y="1108"/>
                  <a:pt x="14" y="1047"/>
                </a:cubicBezTo>
                <a:cubicBezTo>
                  <a:pt x="5" y="986"/>
                  <a:pt x="0" y="895"/>
                  <a:pt x="2" y="831"/>
                </a:cubicBezTo>
                <a:cubicBezTo>
                  <a:pt x="4" y="767"/>
                  <a:pt x="11" y="718"/>
                  <a:pt x="26" y="663"/>
                </a:cubicBezTo>
                <a:cubicBezTo>
                  <a:pt x="41" y="608"/>
                  <a:pt x="66" y="550"/>
                  <a:pt x="90" y="499"/>
                </a:cubicBezTo>
                <a:cubicBezTo>
                  <a:pt x="114" y="448"/>
                  <a:pt x="135" y="402"/>
                  <a:pt x="170" y="355"/>
                </a:cubicBezTo>
                <a:cubicBezTo>
                  <a:pt x="205" y="308"/>
                  <a:pt x="261" y="252"/>
                  <a:pt x="302" y="215"/>
                </a:cubicBezTo>
                <a:cubicBezTo>
                  <a:pt x="343" y="178"/>
                  <a:pt x="377" y="156"/>
                  <a:pt x="418" y="131"/>
                </a:cubicBezTo>
                <a:cubicBezTo>
                  <a:pt x="459" y="106"/>
                  <a:pt x="506" y="85"/>
                  <a:pt x="550" y="67"/>
                </a:cubicBezTo>
                <a:cubicBezTo>
                  <a:pt x="594" y="49"/>
                  <a:pt x="644" y="34"/>
                  <a:pt x="682" y="23"/>
                </a:cubicBezTo>
                <a:cubicBezTo>
                  <a:pt x="720" y="12"/>
                  <a:pt x="754" y="6"/>
                  <a:pt x="782" y="3"/>
                </a:cubicBezTo>
                <a:cubicBezTo>
                  <a:pt x="810" y="0"/>
                  <a:pt x="835" y="2"/>
                  <a:pt x="850" y="3"/>
                </a:cubicBezTo>
                <a:cubicBezTo>
                  <a:pt x="865" y="4"/>
                  <a:pt x="869" y="5"/>
                  <a:pt x="874" y="11"/>
                </a:cubicBezTo>
                <a:cubicBezTo>
                  <a:pt x="879" y="17"/>
                  <a:pt x="877" y="29"/>
                  <a:pt x="878" y="39"/>
                </a:cubicBezTo>
                <a:cubicBezTo>
                  <a:pt x="879" y="49"/>
                  <a:pt x="881" y="61"/>
                  <a:pt x="882" y="79"/>
                </a:cubicBezTo>
                <a:close/>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2819" name="Freeform 51"/>
          <p:cNvSpPr>
            <a:spLocks/>
          </p:cNvSpPr>
          <p:nvPr/>
        </p:nvSpPr>
        <p:spPr bwMode="auto">
          <a:xfrm flipH="1">
            <a:off x="6956425" y="433388"/>
            <a:ext cx="1449388" cy="2836862"/>
          </a:xfrm>
          <a:custGeom>
            <a:avLst/>
            <a:gdLst>
              <a:gd name="T0" fmla="*/ 882 w 913"/>
              <a:gd name="T1" fmla="*/ 79 h 1787"/>
              <a:gd name="T2" fmla="*/ 882 w 913"/>
              <a:gd name="T3" fmla="*/ 147 h 1787"/>
              <a:gd name="T4" fmla="*/ 878 w 913"/>
              <a:gd name="T5" fmla="*/ 175 h 1787"/>
              <a:gd name="T6" fmla="*/ 798 w 913"/>
              <a:gd name="T7" fmla="*/ 231 h 1787"/>
              <a:gd name="T8" fmla="*/ 762 w 913"/>
              <a:gd name="T9" fmla="*/ 299 h 1787"/>
              <a:gd name="T10" fmla="*/ 750 w 913"/>
              <a:gd name="T11" fmla="*/ 363 h 1787"/>
              <a:gd name="T12" fmla="*/ 766 w 913"/>
              <a:gd name="T13" fmla="*/ 431 h 1787"/>
              <a:gd name="T14" fmla="*/ 810 w 913"/>
              <a:gd name="T15" fmla="*/ 475 h 1787"/>
              <a:gd name="T16" fmla="*/ 874 w 913"/>
              <a:gd name="T17" fmla="*/ 499 h 1787"/>
              <a:gd name="T18" fmla="*/ 902 w 913"/>
              <a:gd name="T19" fmla="*/ 535 h 1787"/>
              <a:gd name="T20" fmla="*/ 898 w 913"/>
              <a:gd name="T21" fmla="*/ 567 h 1787"/>
              <a:gd name="T22" fmla="*/ 834 w 913"/>
              <a:gd name="T23" fmla="*/ 591 h 1787"/>
              <a:gd name="T24" fmla="*/ 742 w 913"/>
              <a:gd name="T25" fmla="*/ 639 h 1787"/>
              <a:gd name="T26" fmla="*/ 706 w 913"/>
              <a:gd name="T27" fmla="*/ 683 h 1787"/>
              <a:gd name="T28" fmla="*/ 662 w 913"/>
              <a:gd name="T29" fmla="*/ 763 h 1787"/>
              <a:gd name="T30" fmla="*/ 650 w 913"/>
              <a:gd name="T31" fmla="*/ 875 h 1787"/>
              <a:gd name="T32" fmla="*/ 678 w 913"/>
              <a:gd name="T33" fmla="*/ 975 h 1787"/>
              <a:gd name="T34" fmla="*/ 738 w 913"/>
              <a:gd name="T35" fmla="*/ 1043 h 1787"/>
              <a:gd name="T36" fmla="*/ 822 w 913"/>
              <a:gd name="T37" fmla="*/ 1079 h 1787"/>
              <a:gd name="T38" fmla="*/ 886 w 913"/>
              <a:gd name="T39" fmla="*/ 1095 h 1787"/>
              <a:gd name="T40" fmla="*/ 906 w 913"/>
              <a:gd name="T41" fmla="*/ 1119 h 1787"/>
              <a:gd name="T42" fmla="*/ 906 w 913"/>
              <a:gd name="T43" fmla="*/ 1183 h 1787"/>
              <a:gd name="T44" fmla="*/ 862 w 913"/>
              <a:gd name="T45" fmla="*/ 1211 h 1787"/>
              <a:gd name="T46" fmla="*/ 786 w 913"/>
              <a:gd name="T47" fmla="*/ 1239 h 1787"/>
              <a:gd name="T48" fmla="*/ 714 w 913"/>
              <a:gd name="T49" fmla="*/ 1279 h 1787"/>
              <a:gd name="T50" fmla="*/ 682 w 913"/>
              <a:gd name="T51" fmla="*/ 1335 h 1787"/>
              <a:gd name="T52" fmla="*/ 658 w 913"/>
              <a:gd name="T53" fmla="*/ 1423 h 1787"/>
              <a:gd name="T54" fmla="*/ 658 w 913"/>
              <a:gd name="T55" fmla="*/ 1527 h 1787"/>
              <a:gd name="T56" fmla="*/ 710 w 913"/>
              <a:gd name="T57" fmla="*/ 1639 h 1787"/>
              <a:gd name="T58" fmla="*/ 798 w 913"/>
              <a:gd name="T59" fmla="*/ 1683 h 1787"/>
              <a:gd name="T60" fmla="*/ 894 w 913"/>
              <a:gd name="T61" fmla="*/ 1715 h 1787"/>
              <a:gd name="T62" fmla="*/ 910 w 913"/>
              <a:gd name="T63" fmla="*/ 1763 h 1787"/>
              <a:gd name="T64" fmla="*/ 878 w 913"/>
              <a:gd name="T65" fmla="*/ 1783 h 1787"/>
              <a:gd name="T66" fmla="*/ 798 w 913"/>
              <a:gd name="T67" fmla="*/ 1783 h 1787"/>
              <a:gd name="T68" fmla="*/ 682 w 913"/>
              <a:gd name="T69" fmla="*/ 1759 h 1787"/>
              <a:gd name="T70" fmla="*/ 510 w 913"/>
              <a:gd name="T71" fmla="*/ 1699 h 1787"/>
              <a:gd name="T72" fmla="*/ 374 w 913"/>
              <a:gd name="T73" fmla="*/ 1619 h 1787"/>
              <a:gd name="T74" fmla="*/ 242 w 913"/>
              <a:gd name="T75" fmla="*/ 1507 h 1787"/>
              <a:gd name="T76" fmla="*/ 142 w 913"/>
              <a:gd name="T77" fmla="*/ 1375 h 1787"/>
              <a:gd name="T78" fmla="*/ 58 w 913"/>
              <a:gd name="T79" fmla="*/ 1199 h 1787"/>
              <a:gd name="T80" fmla="*/ 14 w 913"/>
              <a:gd name="T81" fmla="*/ 1047 h 1787"/>
              <a:gd name="T82" fmla="*/ 2 w 913"/>
              <a:gd name="T83" fmla="*/ 831 h 1787"/>
              <a:gd name="T84" fmla="*/ 26 w 913"/>
              <a:gd name="T85" fmla="*/ 663 h 1787"/>
              <a:gd name="T86" fmla="*/ 90 w 913"/>
              <a:gd name="T87" fmla="*/ 499 h 1787"/>
              <a:gd name="T88" fmla="*/ 170 w 913"/>
              <a:gd name="T89" fmla="*/ 355 h 1787"/>
              <a:gd name="T90" fmla="*/ 302 w 913"/>
              <a:gd name="T91" fmla="*/ 215 h 1787"/>
              <a:gd name="T92" fmla="*/ 418 w 913"/>
              <a:gd name="T93" fmla="*/ 131 h 1787"/>
              <a:gd name="T94" fmla="*/ 550 w 913"/>
              <a:gd name="T95" fmla="*/ 67 h 1787"/>
              <a:gd name="T96" fmla="*/ 682 w 913"/>
              <a:gd name="T97" fmla="*/ 23 h 1787"/>
              <a:gd name="T98" fmla="*/ 782 w 913"/>
              <a:gd name="T99" fmla="*/ 3 h 1787"/>
              <a:gd name="T100" fmla="*/ 850 w 913"/>
              <a:gd name="T101" fmla="*/ 3 h 1787"/>
              <a:gd name="T102" fmla="*/ 874 w 913"/>
              <a:gd name="T103" fmla="*/ 11 h 1787"/>
              <a:gd name="T104" fmla="*/ 878 w 913"/>
              <a:gd name="T105" fmla="*/ 39 h 1787"/>
              <a:gd name="T106" fmla="*/ 882 w 913"/>
              <a:gd name="T107" fmla="*/ 79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3" h="1787">
                <a:moveTo>
                  <a:pt x="882" y="79"/>
                </a:moveTo>
                <a:cubicBezTo>
                  <a:pt x="883" y="97"/>
                  <a:pt x="883" y="131"/>
                  <a:pt x="882" y="147"/>
                </a:cubicBezTo>
                <a:cubicBezTo>
                  <a:pt x="881" y="163"/>
                  <a:pt x="892" y="161"/>
                  <a:pt x="878" y="175"/>
                </a:cubicBezTo>
                <a:cubicBezTo>
                  <a:pt x="864" y="189"/>
                  <a:pt x="817" y="210"/>
                  <a:pt x="798" y="231"/>
                </a:cubicBezTo>
                <a:cubicBezTo>
                  <a:pt x="779" y="252"/>
                  <a:pt x="770" y="277"/>
                  <a:pt x="762" y="299"/>
                </a:cubicBezTo>
                <a:cubicBezTo>
                  <a:pt x="754" y="321"/>
                  <a:pt x="749" y="341"/>
                  <a:pt x="750" y="363"/>
                </a:cubicBezTo>
                <a:cubicBezTo>
                  <a:pt x="751" y="385"/>
                  <a:pt x="756" y="412"/>
                  <a:pt x="766" y="431"/>
                </a:cubicBezTo>
                <a:cubicBezTo>
                  <a:pt x="776" y="450"/>
                  <a:pt x="792" y="464"/>
                  <a:pt x="810" y="475"/>
                </a:cubicBezTo>
                <a:cubicBezTo>
                  <a:pt x="828" y="486"/>
                  <a:pt x="859" y="489"/>
                  <a:pt x="874" y="499"/>
                </a:cubicBezTo>
                <a:cubicBezTo>
                  <a:pt x="889" y="509"/>
                  <a:pt x="898" y="524"/>
                  <a:pt x="902" y="535"/>
                </a:cubicBezTo>
                <a:cubicBezTo>
                  <a:pt x="906" y="546"/>
                  <a:pt x="909" y="558"/>
                  <a:pt x="898" y="567"/>
                </a:cubicBezTo>
                <a:cubicBezTo>
                  <a:pt x="887" y="576"/>
                  <a:pt x="860" y="579"/>
                  <a:pt x="834" y="591"/>
                </a:cubicBezTo>
                <a:cubicBezTo>
                  <a:pt x="808" y="603"/>
                  <a:pt x="763" y="624"/>
                  <a:pt x="742" y="639"/>
                </a:cubicBezTo>
                <a:cubicBezTo>
                  <a:pt x="721" y="654"/>
                  <a:pt x="719" y="662"/>
                  <a:pt x="706" y="683"/>
                </a:cubicBezTo>
                <a:cubicBezTo>
                  <a:pt x="693" y="704"/>
                  <a:pt x="671" y="731"/>
                  <a:pt x="662" y="763"/>
                </a:cubicBezTo>
                <a:cubicBezTo>
                  <a:pt x="653" y="795"/>
                  <a:pt x="647" y="840"/>
                  <a:pt x="650" y="875"/>
                </a:cubicBezTo>
                <a:cubicBezTo>
                  <a:pt x="653" y="910"/>
                  <a:pt x="663" y="947"/>
                  <a:pt x="678" y="975"/>
                </a:cubicBezTo>
                <a:cubicBezTo>
                  <a:pt x="693" y="1003"/>
                  <a:pt x="714" y="1026"/>
                  <a:pt x="738" y="1043"/>
                </a:cubicBezTo>
                <a:cubicBezTo>
                  <a:pt x="762" y="1060"/>
                  <a:pt x="797" y="1070"/>
                  <a:pt x="822" y="1079"/>
                </a:cubicBezTo>
                <a:cubicBezTo>
                  <a:pt x="847" y="1088"/>
                  <a:pt x="872" y="1088"/>
                  <a:pt x="886" y="1095"/>
                </a:cubicBezTo>
                <a:cubicBezTo>
                  <a:pt x="900" y="1102"/>
                  <a:pt x="903" y="1104"/>
                  <a:pt x="906" y="1119"/>
                </a:cubicBezTo>
                <a:cubicBezTo>
                  <a:pt x="909" y="1134"/>
                  <a:pt x="913" y="1168"/>
                  <a:pt x="906" y="1183"/>
                </a:cubicBezTo>
                <a:cubicBezTo>
                  <a:pt x="899" y="1198"/>
                  <a:pt x="882" y="1202"/>
                  <a:pt x="862" y="1211"/>
                </a:cubicBezTo>
                <a:cubicBezTo>
                  <a:pt x="842" y="1220"/>
                  <a:pt x="811" y="1228"/>
                  <a:pt x="786" y="1239"/>
                </a:cubicBezTo>
                <a:cubicBezTo>
                  <a:pt x="761" y="1250"/>
                  <a:pt x="731" y="1263"/>
                  <a:pt x="714" y="1279"/>
                </a:cubicBezTo>
                <a:cubicBezTo>
                  <a:pt x="697" y="1295"/>
                  <a:pt x="691" y="1311"/>
                  <a:pt x="682" y="1335"/>
                </a:cubicBezTo>
                <a:cubicBezTo>
                  <a:pt x="673" y="1359"/>
                  <a:pt x="662" y="1391"/>
                  <a:pt x="658" y="1423"/>
                </a:cubicBezTo>
                <a:cubicBezTo>
                  <a:pt x="654" y="1455"/>
                  <a:pt x="649" y="1491"/>
                  <a:pt x="658" y="1527"/>
                </a:cubicBezTo>
                <a:cubicBezTo>
                  <a:pt x="667" y="1563"/>
                  <a:pt x="687" y="1613"/>
                  <a:pt x="710" y="1639"/>
                </a:cubicBezTo>
                <a:cubicBezTo>
                  <a:pt x="733" y="1665"/>
                  <a:pt x="767" y="1670"/>
                  <a:pt x="798" y="1683"/>
                </a:cubicBezTo>
                <a:cubicBezTo>
                  <a:pt x="829" y="1696"/>
                  <a:pt x="875" y="1702"/>
                  <a:pt x="894" y="1715"/>
                </a:cubicBezTo>
                <a:cubicBezTo>
                  <a:pt x="913" y="1728"/>
                  <a:pt x="913" y="1752"/>
                  <a:pt x="910" y="1763"/>
                </a:cubicBezTo>
                <a:cubicBezTo>
                  <a:pt x="907" y="1774"/>
                  <a:pt x="897" y="1780"/>
                  <a:pt x="878" y="1783"/>
                </a:cubicBezTo>
                <a:cubicBezTo>
                  <a:pt x="859" y="1786"/>
                  <a:pt x="831" y="1787"/>
                  <a:pt x="798" y="1783"/>
                </a:cubicBezTo>
                <a:cubicBezTo>
                  <a:pt x="765" y="1779"/>
                  <a:pt x="730" y="1773"/>
                  <a:pt x="682" y="1759"/>
                </a:cubicBezTo>
                <a:cubicBezTo>
                  <a:pt x="634" y="1745"/>
                  <a:pt x="561" y="1722"/>
                  <a:pt x="510" y="1699"/>
                </a:cubicBezTo>
                <a:cubicBezTo>
                  <a:pt x="459" y="1676"/>
                  <a:pt x="419" y="1651"/>
                  <a:pt x="374" y="1619"/>
                </a:cubicBezTo>
                <a:cubicBezTo>
                  <a:pt x="329" y="1587"/>
                  <a:pt x="281" y="1548"/>
                  <a:pt x="242" y="1507"/>
                </a:cubicBezTo>
                <a:cubicBezTo>
                  <a:pt x="203" y="1466"/>
                  <a:pt x="173" y="1426"/>
                  <a:pt x="142" y="1375"/>
                </a:cubicBezTo>
                <a:cubicBezTo>
                  <a:pt x="111" y="1324"/>
                  <a:pt x="79" y="1254"/>
                  <a:pt x="58" y="1199"/>
                </a:cubicBezTo>
                <a:cubicBezTo>
                  <a:pt x="37" y="1144"/>
                  <a:pt x="23" y="1108"/>
                  <a:pt x="14" y="1047"/>
                </a:cubicBezTo>
                <a:cubicBezTo>
                  <a:pt x="5" y="986"/>
                  <a:pt x="0" y="895"/>
                  <a:pt x="2" y="831"/>
                </a:cubicBezTo>
                <a:cubicBezTo>
                  <a:pt x="4" y="767"/>
                  <a:pt x="11" y="718"/>
                  <a:pt x="26" y="663"/>
                </a:cubicBezTo>
                <a:cubicBezTo>
                  <a:pt x="41" y="608"/>
                  <a:pt x="66" y="550"/>
                  <a:pt x="90" y="499"/>
                </a:cubicBezTo>
                <a:cubicBezTo>
                  <a:pt x="114" y="448"/>
                  <a:pt x="135" y="402"/>
                  <a:pt x="170" y="355"/>
                </a:cubicBezTo>
                <a:cubicBezTo>
                  <a:pt x="205" y="308"/>
                  <a:pt x="261" y="252"/>
                  <a:pt x="302" y="215"/>
                </a:cubicBezTo>
                <a:cubicBezTo>
                  <a:pt x="343" y="178"/>
                  <a:pt x="377" y="156"/>
                  <a:pt x="418" y="131"/>
                </a:cubicBezTo>
                <a:cubicBezTo>
                  <a:pt x="459" y="106"/>
                  <a:pt x="506" y="85"/>
                  <a:pt x="550" y="67"/>
                </a:cubicBezTo>
                <a:cubicBezTo>
                  <a:pt x="594" y="49"/>
                  <a:pt x="644" y="34"/>
                  <a:pt x="682" y="23"/>
                </a:cubicBezTo>
                <a:cubicBezTo>
                  <a:pt x="720" y="12"/>
                  <a:pt x="754" y="6"/>
                  <a:pt x="782" y="3"/>
                </a:cubicBezTo>
                <a:cubicBezTo>
                  <a:pt x="810" y="0"/>
                  <a:pt x="835" y="2"/>
                  <a:pt x="850" y="3"/>
                </a:cubicBezTo>
                <a:cubicBezTo>
                  <a:pt x="865" y="4"/>
                  <a:pt x="869" y="5"/>
                  <a:pt x="874" y="11"/>
                </a:cubicBezTo>
                <a:cubicBezTo>
                  <a:pt x="879" y="17"/>
                  <a:pt x="877" y="29"/>
                  <a:pt x="878" y="39"/>
                </a:cubicBezTo>
                <a:cubicBezTo>
                  <a:pt x="879" y="49"/>
                  <a:pt x="881" y="61"/>
                  <a:pt x="882" y="79"/>
                </a:cubicBezTo>
                <a:close/>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2820" name="Oval 52"/>
          <p:cNvSpPr>
            <a:spLocks noChangeArrowheads="1"/>
          </p:cNvSpPr>
          <p:nvPr/>
        </p:nvSpPr>
        <p:spPr bwMode="auto">
          <a:xfrm rot="1593903">
            <a:off x="1111250" y="1817688"/>
            <a:ext cx="581025" cy="901700"/>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821" name="Oval 53"/>
          <p:cNvSpPr>
            <a:spLocks noChangeArrowheads="1"/>
          </p:cNvSpPr>
          <p:nvPr/>
        </p:nvSpPr>
        <p:spPr bwMode="auto">
          <a:xfrm rot="2222295">
            <a:off x="2760663" y="2052638"/>
            <a:ext cx="450850" cy="739775"/>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822" name="Text Box 54"/>
          <p:cNvSpPr txBox="1">
            <a:spLocks noChangeArrowheads="1"/>
          </p:cNvSpPr>
          <p:nvPr/>
        </p:nvSpPr>
        <p:spPr bwMode="auto">
          <a:xfrm>
            <a:off x="1060450" y="2203450"/>
            <a:ext cx="55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H</a:t>
            </a:r>
          </a:p>
        </p:txBody>
      </p:sp>
      <p:grpSp>
        <p:nvGrpSpPr>
          <p:cNvPr id="18" name="Group 55"/>
          <p:cNvGrpSpPr>
            <a:grpSpLocks/>
          </p:cNvGrpSpPr>
          <p:nvPr/>
        </p:nvGrpSpPr>
        <p:grpSpPr bwMode="auto">
          <a:xfrm>
            <a:off x="6540500" y="2406650"/>
            <a:ext cx="685800" cy="685800"/>
            <a:chOff x="4120" y="1516"/>
            <a:chExt cx="432" cy="432"/>
          </a:xfrm>
        </p:grpSpPr>
        <p:sp>
          <p:nvSpPr>
            <p:cNvPr id="32824" name="Oval 56"/>
            <p:cNvSpPr>
              <a:spLocks noChangeArrowheads="1"/>
            </p:cNvSpPr>
            <p:nvPr/>
          </p:nvSpPr>
          <p:spPr bwMode="auto">
            <a:xfrm>
              <a:off x="4120" y="1516"/>
              <a:ext cx="432" cy="432"/>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825" name="Text Box 57"/>
            <p:cNvSpPr txBox="1">
              <a:spLocks noChangeArrowheads="1"/>
            </p:cNvSpPr>
            <p:nvPr/>
          </p:nvSpPr>
          <p:spPr bwMode="auto">
            <a:xfrm>
              <a:off x="4168" y="1624"/>
              <a:ext cx="3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H</a:t>
              </a:r>
            </a:p>
          </p:txBody>
        </p:sp>
      </p:grpSp>
      <p:sp>
        <p:nvSpPr>
          <p:cNvPr id="32826" name="Text Box 58"/>
          <p:cNvSpPr txBox="1">
            <a:spLocks noChangeArrowheads="1"/>
          </p:cNvSpPr>
          <p:nvPr/>
        </p:nvSpPr>
        <p:spPr bwMode="auto">
          <a:xfrm>
            <a:off x="2641600" y="2324100"/>
            <a:ext cx="596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L</a:t>
            </a:r>
          </a:p>
        </p:txBody>
      </p:sp>
      <p:grpSp>
        <p:nvGrpSpPr>
          <p:cNvPr id="19" name="Group 59"/>
          <p:cNvGrpSpPr>
            <a:grpSpLocks/>
          </p:cNvGrpSpPr>
          <p:nvPr/>
        </p:nvGrpSpPr>
        <p:grpSpPr bwMode="auto">
          <a:xfrm>
            <a:off x="6743700" y="793750"/>
            <a:ext cx="596900" cy="393700"/>
            <a:chOff x="4248" y="500"/>
            <a:chExt cx="376" cy="248"/>
          </a:xfrm>
        </p:grpSpPr>
        <p:sp>
          <p:nvSpPr>
            <p:cNvPr id="32828" name="Oval 60"/>
            <p:cNvSpPr>
              <a:spLocks noChangeArrowheads="1"/>
            </p:cNvSpPr>
            <p:nvPr/>
          </p:nvSpPr>
          <p:spPr bwMode="auto">
            <a:xfrm>
              <a:off x="4252" y="500"/>
              <a:ext cx="236" cy="244"/>
            </a:xfrm>
            <a:prstGeom prst="ellipse">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32829" name="Text Box 61"/>
            <p:cNvSpPr txBox="1">
              <a:spLocks noChangeArrowheads="1"/>
            </p:cNvSpPr>
            <p:nvPr/>
          </p:nvSpPr>
          <p:spPr bwMode="auto">
            <a:xfrm>
              <a:off x="4248" y="517"/>
              <a:ext cx="3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a:t>L</a:t>
              </a:r>
            </a:p>
          </p:txBody>
        </p:sp>
      </p:grpSp>
      <p:grpSp>
        <p:nvGrpSpPr>
          <p:cNvPr id="20" name="Group 62"/>
          <p:cNvGrpSpPr>
            <a:grpSpLocks/>
          </p:cNvGrpSpPr>
          <p:nvPr/>
        </p:nvGrpSpPr>
        <p:grpSpPr bwMode="auto">
          <a:xfrm>
            <a:off x="889000" y="1828800"/>
            <a:ext cx="4381500" cy="368300"/>
            <a:chOff x="560" y="1152"/>
            <a:chExt cx="2760" cy="232"/>
          </a:xfrm>
        </p:grpSpPr>
        <p:sp>
          <p:nvSpPr>
            <p:cNvPr id="32831" name="Line 63"/>
            <p:cNvSpPr>
              <a:spLocks noChangeShapeType="1"/>
            </p:cNvSpPr>
            <p:nvPr/>
          </p:nvSpPr>
          <p:spPr bwMode="auto">
            <a:xfrm>
              <a:off x="560" y="1384"/>
              <a:ext cx="24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2832" name="Line 64"/>
            <p:cNvSpPr>
              <a:spLocks noChangeShapeType="1"/>
            </p:cNvSpPr>
            <p:nvPr/>
          </p:nvSpPr>
          <p:spPr bwMode="auto">
            <a:xfrm flipV="1">
              <a:off x="2968" y="1152"/>
              <a:ext cx="352" cy="2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
        <p:nvSpPr>
          <p:cNvPr id="32833" name="Text Box 65"/>
          <p:cNvSpPr txBox="1">
            <a:spLocks noChangeArrowheads="1"/>
          </p:cNvSpPr>
          <p:nvPr/>
        </p:nvSpPr>
        <p:spPr bwMode="auto">
          <a:xfrm>
            <a:off x="7988300" y="3048000"/>
            <a:ext cx="723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A</a:t>
            </a:r>
          </a:p>
        </p:txBody>
      </p:sp>
    </p:spTree>
    <p:extLst>
      <p:ext uri="{BB962C8B-B14F-4D97-AF65-F5344CB8AC3E}">
        <p14:creationId xmlns:p14="http://schemas.microsoft.com/office/powerpoint/2010/main" val="2766753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srcRect/>
          <a:stretch>
            <a:fillRect/>
          </a:stretch>
        </p:blipFill>
        <p:spPr bwMode="auto">
          <a:xfrm>
            <a:off x="1403648" y="0"/>
            <a:ext cx="6120679" cy="4527087"/>
          </a:xfrm>
          <a:prstGeom prst="rect">
            <a:avLst/>
          </a:prstGeom>
          <a:noFill/>
          <a:ln w="9525">
            <a:noFill/>
            <a:miter lim="800000"/>
            <a:headEnd/>
            <a:tailEnd/>
          </a:ln>
        </p:spPr>
      </p:pic>
      <p:sp>
        <p:nvSpPr>
          <p:cNvPr id="4" name="Szövegdoboz 3"/>
          <p:cNvSpPr txBox="1"/>
          <p:nvPr/>
        </p:nvSpPr>
        <p:spPr>
          <a:xfrm>
            <a:off x="0" y="4549676"/>
            <a:ext cx="9144000" cy="2308324"/>
          </a:xfrm>
          <a:prstGeom prst="rect">
            <a:avLst/>
          </a:prstGeom>
          <a:solidFill>
            <a:schemeClr val="tx1"/>
          </a:solidFill>
        </p:spPr>
        <p:txBody>
          <a:bodyPr wrap="square" rtlCol="0">
            <a:spAutoFit/>
          </a:bodyPr>
          <a:lstStyle/>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a:p>
        </p:txBody>
      </p:sp>
      <p:sp>
        <p:nvSpPr>
          <p:cNvPr id="5" name="Ellipszis 4"/>
          <p:cNvSpPr/>
          <p:nvPr/>
        </p:nvSpPr>
        <p:spPr>
          <a:xfrm>
            <a:off x="1403648" y="3717032"/>
            <a:ext cx="115212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srcRect r="1896" b="56879"/>
          <a:stretch>
            <a:fillRect/>
          </a:stretch>
        </p:blipFill>
        <p:spPr bwMode="auto">
          <a:xfrm>
            <a:off x="395536" y="476672"/>
            <a:ext cx="4067944" cy="2927102"/>
          </a:xfrm>
          <a:prstGeom prst="rect">
            <a:avLst/>
          </a:prstGeom>
          <a:noFill/>
          <a:ln w="9525">
            <a:noFill/>
            <a:miter lim="800000"/>
            <a:headEnd/>
            <a:tailEnd/>
          </a:ln>
        </p:spPr>
      </p:pic>
      <p:pic>
        <p:nvPicPr>
          <p:cNvPr id="4" name="Picture 3"/>
          <p:cNvPicPr>
            <a:picLocks noChangeAspect="1"/>
          </p:cNvPicPr>
          <p:nvPr/>
        </p:nvPicPr>
        <p:blipFill>
          <a:blip r:embed="rId2" cstate="print"/>
          <a:srcRect l="-1737" t="49485"/>
          <a:stretch>
            <a:fillRect/>
          </a:stretch>
        </p:blipFill>
        <p:spPr bwMode="auto">
          <a:xfrm>
            <a:off x="5148064" y="332656"/>
            <a:ext cx="3779912" cy="3072452"/>
          </a:xfrm>
          <a:prstGeom prst="rect">
            <a:avLst/>
          </a:prstGeom>
          <a:noFill/>
          <a:ln w="9525">
            <a:noFill/>
            <a:miter lim="800000"/>
            <a:headEnd/>
            <a:tailEnd/>
          </a:ln>
        </p:spPr>
      </p:pic>
      <p:sp>
        <p:nvSpPr>
          <p:cNvPr id="5" name="Szövegdoboz 4"/>
          <p:cNvSpPr txBox="1"/>
          <p:nvPr/>
        </p:nvSpPr>
        <p:spPr>
          <a:xfrm>
            <a:off x="0" y="4549676"/>
            <a:ext cx="9144000" cy="2308324"/>
          </a:xfrm>
          <a:prstGeom prst="rect">
            <a:avLst/>
          </a:prstGeom>
          <a:solidFill>
            <a:schemeClr val="tx1"/>
          </a:solidFill>
        </p:spPr>
        <p:txBody>
          <a:bodyPr wrap="square" rtlCol="0">
            <a:spAutoFit/>
          </a:bodyPr>
          <a:lstStyle/>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a:p>
        </p:txBody>
      </p:sp>
      <p:sp>
        <p:nvSpPr>
          <p:cNvPr id="7" name="Text Box 44"/>
          <p:cNvSpPr txBox="1">
            <a:spLocks noChangeArrowheads="1"/>
          </p:cNvSpPr>
          <p:nvPr/>
        </p:nvSpPr>
        <p:spPr bwMode="auto">
          <a:xfrm>
            <a:off x="3448050" y="2852936"/>
            <a:ext cx="2247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smtClean="0"/>
              <a:t>1 </a:t>
            </a:r>
            <a:r>
              <a:rPr lang="hu-HU" altLang="hu-HU" dirty="0" err="1" smtClean="0"/>
              <a:t>Lig</a:t>
            </a:r>
            <a:r>
              <a:rPr lang="hu-HU" altLang="hu-HU" dirty="0"/>
              <a:t>. </a:t>
            </a:r>
            <a:r>
              <a:rPr lang="hu-HU" altLang="hu-HU" dirty="0" err="1"/>
              <a:t>phrenicolienale</a:t>
            </a:r>
            <a:endParaRPr lang="hu-HU" altLang="hu-HU" dirty="0"/>
          </a:p>
        </p:txBody>
      </p:sp>
      <p:sp>
        <p:nvSpPr>
          <p:cNvPr id="9" name="Text Box 36"/>
          <p:cNvSpPr txBox="1">
            <a:spLocks noChangeArrowheads="1"/>
          </p:cNvSpPr>
          <p:nvPr/>
        </p:nvSpPr>
        <p:spPr bwMode="auto">
          <a:xfrm>
            <a:off x="3453830" y="3220417"/>
            <a:ext cx="2019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smtClean="0"/>
              <a:t>2 </a:t>
            </a:r>
            <a:r>
              <a:rPr lang="hu-HU" altLang="hu-HU" dirty="0" err="1" smtClean="0"/>
              <a:t>Lig</a:t>
            </a:r>
            <a:r>
              <a:rPr lang="hu-HU" altLang="hu-HU" dirty="0"/>
              <a:t>. </a:t>
            </a:r>
            <a:r>
              <a:rPr lang="hu-HU" altLang="hu-HU" dirty="0" err="1"/>
              <a:t>gastrolienale</a:t>
            </a:r>
            <a:endParaRPr lang="hu-HU" altLang="hu-HU" dirty="0"/>
          </a:p>
        </p:txBody>
      </p:sp>
      <p:sp>
        <p:nvSpPr>
          <p:cNvPr id="10" name="Text Box 28"/>
          <p:cNvSpPr txBox="1">
            <a:spLocks noChangeArrowheads="1"/>
          </p:cNvSpPr>
          <p:nvPr/>
        </p:nvSpPr>
        <p:spPr bwMode="auto">
          <a:xfrm>
            <a:off x="3448050" y="3587130"/>
            <a:ext cx="2247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dirty="0" smtClean="0"/>
              <a:t>3 </a:t>
            </a:r>
            <a:r>
              <a:rPr lang="hu-HU" altLang="hu-HU" dirty="0" err="1" smtClean="0"/>
              <a:t>Omentum</a:t>
            </a:r>
            <a:r>
              <a:rPr lang="hu-HU" altLang="hu-HU" dirty="0" smtClean="0"/>
              <a:t> </a:t>
            </a:r>
            <a:r>
              <a:rPr lang="hu-HU" altLang="hu-HU" dirty="0" err="1"/>
              <a:t>minus</a:t>
            </a:r>
            <a:endParaRPr lang="hu-HU" altLang="hu-HU" dirty="0"/>
          </a:p>
        </p:txBody>
      </p:sp>
      <p:sp>
        <p:nvSpPr>
          <p:cNvPr id="11" name="Text Box 20"/>
          <p:cNvSpPr txBox="1">
            <a:spLocks noChangeArrowheads="1"/>
          </p:cNvSpPr>
          <p:nvPr/>
        </p:nvSpPr>
        <p:spPr bwMode="auto">
          <a:xfrm>
            <a:off x="3414742" y="3950668"/>
            <a:ext cx="25254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dirty="0" smtClean="0"/>
              <a:t>4 </a:t>
            </a:r>
            <a:r>
              <a:rPr lang="hu-HU" altLang="hu-HU" dirty="0" err="1" smtClean="0"/>
              <a:t>Lig</a:t>
            </a:r>
            <a:r>
              <a:rPr lang="hu-HU" altLang="hu-HU" dirty="0"/>
              <a:t>. </a:t>
            </a:r>
            <a:r>
              <a:rPr lang="hu-HU" altLang="hu-HU" dirty="0" err="1"/>
              <a:t>f</a:t>
            </a:r>
            <a:r>
              <a:rPr lang="hu-HU" altLang="hu-HU" dirty="0" err="1" smtClean="0"/>
              <a:t>alciforme</a:t>
            </a:r>
            <a:r>
              <a:rPr lang="hu-HU" altLang="hu-HU" dirty="0" smtClean="0"/>
              <a:t> </a:t>
            </a:r>
            <a:r>
              <a:rPr lang="hu-HU" altLang="hu-HU" dirty="0" err="1" smtClean="0"/>
              <a:t>hep</a:t>
            </a:r>
            <a:r>
              <a:rPr lang="hu-HU" altLang="hu-HU" dirty="0" smtClean="0"/>
              <a:t>.</a:t>
            </a:r>
            <a:endParaRPr lang="hu-HU" altLang="hu-HU" dirty="0"/>
          </a:p>
        </p:txBody>
      </p:sp>
      <p:sp>
        <p:nvSpPr>
          <p:cNvPr id="2" name="Téglalap 1"/>
          <p:cNvSpPr/>
          <p:nvPr/>
        </p:nvSpPr>
        <p:spPr>
          <a:xfrm>
            <a:off x="2092341" y="1570891"/>
            <a:ext cx="354584" cy="369332"/>
          </a:xfrm>
          <a:prstGeom prst="rect">
            <a:avLst/>
          </a:prstGeom>
        </p:spPr>
        <p:txBody>
          <a:bodyPr wrap="none">
            <a:spAutoFit/>
          </a:bodyPr>
          <a:lstStyle/>
          <a:p>
            <a:r>
              <a:rPr lang="hu-HU" altLang="hu-HU" dirty="0"/>
              <a:t>1 </a:t>
            </a:r>
            <a:endParaRPr lang="hu-HU" dirty="0"/>
          </a:p>
        </p:txBody>
      </p:sp>
      <p:sp>
        <p:nvSpPr>
          <p:cNvPr id="12" name="Téglalap 11"/>
          <p:cNvSpPr/>
          <p:nvPr/>
        </p:nvSpPr>
        <p:spPr>
          <a:xfrm>
            <a:off x="2776925" y="1755557"/>
            <a:ext cx="301686" cy="369332"/>
          </a:xfrm>
          <a:prstGeom prst="rect">
            <a:avLst/>
          </a:prstGeom>
        </p:spPr>
        <p:txBody>
          <a:bodyPr wrap="none">
            <a:spAutoFit/>
          </a:bodyPr>
          <a:lstStyle/>
          <a:p>
            <a:r>
              <a:rPr lang="hu-HU" altLang="hu-HU" dirty="0" smtClean="0"/>
              <a:t>2</a:t>
            </a:r>
            <a:endParaRPr lang="hu-HU" dirty="0"/>
          </a:p>
        </p:txBody>
      </p:sp>
      <p:sp>
        <p:nvSpPr>
          <p:cNvPr id="13" name="Téglalap 12"/>
          <p:cNvSpPr/>
          <p:nvPr/>
        </p:nvSpPr>
        <p:spPr>
          <a:xfrm>
            <a:off x="1737757" y="2054815"/>
            <a:ext cx="354584" cy="369332"/>
          </a:xfrm>
          <a:prstGeom prst="rect">
            <a:avLst/>
          </a:prstGeom>
        </p:spPr>
        <p:txBody>
          <a:bodyPr wrap="none">
            <a:spAutoFit/>
          </a:bodyPr>
          <a:lstStyle/>
          <a:p>
            <a:r>
              <a:rPr lang="hu-HU" altLang="hu-HU" dirty="0" smtClean="0"/>
              <a:t>3 </a:t>
            </a:r>
            <a:endParaRPr lang="hu-HU" dirty="0"/>
          </a:p>
        </p:txBody>
      </p:sp>
      <p:sp>
        <p:nvSpPr>
          <p:cNvPr id="14" name="Téglalap 13"/>
          <p:cNvSpPr/>
          <p:nvPr/>
        </p:nvSpPr>
        <p:spPr>
          <a:xfrm>
            <a:off x="2078970" y="2755105"/>
            <a:ext cx="354584" cy="369332"/>
          </a:xfrm>
          <a:prstGeom prst="rect">
            <a:avLst/>
          </a:prstGeom>
        </p:spPr>
        <p:txBody>
          <a:bodyPr wrap="none">
            <a:spAutoFit/>
          </a:bodyPr>
          <a:lstStyle/>
          <a:p>
            <a:r>
              <a:rPr lang="hu-HU" altLang="hu-HU" dirty="0" smtClean="0"/>
              <a:t>4 </a:t>
            </a:r>
            <a:endParaRPr lang="hu-H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dev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349500" y="1198563"/>
            <a:ext cx="4508500" cy="5632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5" name="Text Box 7"/>
          <p:cNvSpPr txBox="1">
            <a:spLocks noChangeArrowheads="1"/>
          </p:cNvSpPr>
          <p:nvPr/>
        </p:nvSpPr>
        <p:spPr bwMode="auto">
          <a:xfrm>
            <a:off x="6335713" y="1325563"/>
            <a:ext cx="2516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b="1">
                <a:solidFill>
                  <a:srgbClr val="990000"/>
                </a:solidFill>
              </a:rPr>
              <a:t>Truncus coeliacus</a:t>
            </a:r>
          </a:p>
        </p:txBody>
      </p:sp>
      <p:sp>
        <p:nvSpPr>
          <p:cNvPr id="17416" name="Text Box 8"/>
          <p:cNvSpPr txBox="1">
            <a:spLocks noChangeArrowheads="1"/>
          </p:cNvSpPr>
          <p:nvPr/>
        </p:nvSpPr>
        <p:spPr bwMode="auto">
          <a:xfrm>
            <a:off x="6465888" y="2165350"/>
            <a:ext cx="2424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b="1">
                <a:solidFill>
                  <a:srgbClr val="990000"/>
                </a:solidFill>
              </a:rPr>
              <a:t>A. mesenterica sup.</a:t>
            </a:r>
          </a:p>
        </p:txBody>
      </p:sp>
      <p:sp>
        <p:nvSpPr>
          <p:cNvPr id="17417" name="Text Box 9"/>
          <p:cNvSpPr txBox="1">
            <a:spLocks noChangeArrowheads="1"/>
          </p:cNvSpPr>
          <p:nvPr/>
        </p:nvSpPr>
        <p:spPr bwMode="auto">
          <a:xfrm>
            <a:off x="6315075" y="3757613"/>
            <a:ext cx="24241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b="1">
                <a:solidFill>
                  <a:srgbClr val="990000"/>
                </a:solidFill>
              </a:rPr>
              <a:t>A. mesenterica inf.</a:t>
            </a:r>
          </a:p>
        </p:txBody>
      </p:sp>
      <p:sp>
        <p:nvSpPr>
          <p:cNvPr id="17418" name="Text Box 10"/>
          <p:cNvSpPr txBox="1">
            <a:spLocks noChangeArrowheads="1"/>
          </p:cNvSpPr>
          <p:nvPr/>
        </p:nvSpPr>
        <p:spPr bwMode="auto">
          <a:xfrm>
            <a:off x="5881688" y="5599113"/>
            <a:ext cx="2147887" cy="641350"/>
          </a:xfrm>
          <a:prstGeom prst="rect">
            <a:avLst/>
          </a:prstGeom>
          <a:solidFill>
            <a:srgbClr val="66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err="1"/>
              <a:t>Ansa</a:t>
            </a:r>
            <a:r>
              <a:rPr lang="hu-HU" altLang="hu-HU" dirty="0"/>
              <a:t> </a:t>
            </a:r>
            <a:r>
              <a:rPr lang="hu-HU" altLang="hu-HU" dirty="0" err="1"/>
              <a:t>umbilicalis</a:t>
            </a:r>
            <a:r>
              <a:rPr lang="hu-HU" altLang="hu-HU" dirty="0"/>
              <a:t> (</a:t>
            </a:r>
            <a:r>
              <a:rPr lang="hu-HU" altLang="hu-HU" dirty="0" err="1"/>
              <a:t>Nabelschleife</a:t>
            </a:r>
            <a:r>
              <a:rPr lang="hu-HU" altLang="hu-HU" dirty="0"/>
              <a:t>)</a:t>
            </a:r>
          </a:p>
        </p:txBody>
      </p:sp>
      <p:sp>
        <p:nvSpPr>
          <p:cNvPr id="17419" name="Text Box 11"/>
          <p:cNvSpPr txBox="1">
            <a:spLocks noChangeArrowheads="1"/>
          </p:cNvSpPr>
          <p:nvPr/>
        </p:nvSpPr>
        <p:spPr bwMode="auto">
          <a:xfrm>
            <a:off x="1997075" y="1016000"/>
            <a:ext cx="2085975" cy="366713"/>
          </a:xfrm>
          <a:prstGeom prst="rect">
            <a:avLst/>
          </a:prstGeom>
          <a:solidFill>
            <a:srgbClr val="66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err="1"/>
              <a:t>Ansa</a:t>
            </a:r>
            <a:r>
              <a:rPr lang="hu-HU" altLang="hu-HU" dirty="0"/>
              <a:t> </a:t>
            </a:r>
            <a:r>
              <a:rPr lang="hu-HU" altLang="hu-HU" dirty="0" err="1"/>
              <a:t>duodenalis</a:t>
            </a:r>
            <a:endParaRPr lang="hu-HU" altLang="hu-HU" dirty="0"/>
          </a:p>
        </p:txBody>
      </p:sp>
      <p:sp>
        <p:nvSpPr>
          <p:cNvPr id="17420" name="Text Box 12"/>
          <p:cNvSpPr txBox="1">
            <a:spLocks noChangeArrowheads="1"/>
          </p:cNvSpPr>
          <p:nvPr/>
        </p:nvSpPr>
        <p:spPr bwMode="auto">
          <a:xfrm>
            <a:off x="683568" y="4653136"/>
            <a:ext cx="30366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dirty="0" err="1"/>
              <a:t>Ductus</a:t>
            </a:r>
            <a:r>
              <a:rPr lang="hu-HU" altLang="hu-HU" dirty="0"/>
              <a:t> </a:t>
            </a:r>
            <a:r>
              <a:rPr lang="hu-HU" altLang="hu-HU" dirty="0" err="1"/>
              <a:t>omphalo-entericus</a:t>
            </a:r>
            <a:endParaRPr lang="hu-HU" altLang="hu-HU" dirty="0"/>
          </a:p>
        </p:txBody>
      </p:sp>
      <p:sp>
        <p:nvSpPr>
          <p:cNvPr id="17421" name="Text Box 13"/>
          <p:cNvSpPr txBox="1">
            <a:spLocks noChangeArrowheads="1"/>
          </p:cNvSpPr>
          <p:nvPr/>
        </p:nvSpPr>
        <p:spPr bwMode="auto">
          <a:xfrm>
            <a:off x="2051720" y="1556792"/>
            <a:ext cx="22701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a:t>Lig. </a:t>
            </a:r>
            <a:r>
              <a:rPr lang="hu-HU" altLang="hu-HU" dirty="0" err="1"/>
              <a:t>falciforme</a:t>
            </a:r>
            <a:endParaRPr lang="hu-HU" altLang="hu-HU" dirty="0"/>
          </a:p>
        </p:txBody>
      </p:sp>
      <p:sp>
        <p:nvSpPr>
          <p:cNvPr id="17422" name="Text Box 14"/>
          <p:cNvSpPr txBox="1">
            <a:spLocks noChangeArrowheads="1"/>
          </p:cNvSpPr>
          <p:nvPr/>
        </p:nvSpPr>
        <p:spPr bwMode="auto">
          <a:xfrm>
            <a:off x="4076700" y="976313"/>
            <a:ext cx="1979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Omentum minus</a:t>
            </a:r>
          </a:p>
        </p:txBody>
      </p:sp>
      <p:sp>
        <p:nvSpPr>
          <p:cNvPr id="17423" name="Text Box 15"/>
          <p:cNvSpPr txBox="1">
            <a:spLocks noChangeArrowheads="1"/>
          </p:cNvSpPr>
          <p:nvPr/>
        </p:nvSpPr>
        <p:spPr bwMode="auto">
          <a:xfrm>
            <a:off x="4668838" y="6229350"/>
            <a:ext cx="2409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A. umbilicalis</a:t>
            </a:r>
          </a:p>
        </p:txBody>
      </p:sp>
      <p:sp>
        <p:nvSpPr>
          <p:cNvPr id="17424" name="Text Box 16"/>
          <p:cNvSpPr txBox="1">
            <a:spLocks noChangeArrowheads="1"/>
          </p:cNvSpPr>
          <p:nvPr/>
        </p:nvSpPr>
        <p:spPr bwMode="auto">
          <a:xfrm>
            <a:off x="2014538" y="5946775"/>
            <a:ext cx="1279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Allantois</a:t>
            </a:r>
          </a:p>
        </p:txBody>
      </p:sp>
      <p:sp>
        <p:nvSpPr>
          <p:cNvPr id="17425" name="Text Box 17"/>
          <p:cNvSpPr txBox="1">
            <a:spLocks noChangeArrowheads="1"/>
          </p:cNvSpPr>
          <p:nvPr/>
        </p:nvSpPr>
        <p:spPr bwMode="auto">
          <a:xfrm>
            <a:off x="1722438" y="225425"/>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u-HU" altLang="hu-HU" sz="2400" b="1" i="1">
                <a:solidFill>
                  <a:srgbClr val="CC0099"/>
                </a:solidFill>
                <a:latin typeface="Times New Roman" panose="02020603050405020304" pitchFamily="18" charset="0"/>
              </a:rPr>
              <a:t>Primitiver Darmkanal</a:t>
            </a:r>
          </a:p>
        </p:txBody>
      </p:sp>
      <p:sp>
        <p:nvSpPr>
          <p:cNvPr id="17429" name="Line 21"/>
          <p:cNvSpPr>
            <a:spLocks noChangeShapeType="1"/>
          </p:cNvSpPr>
          <p:nvPr/>
        </p:nvSpPr>
        <p:spPr bwMode="auto">
          <a:xfrm flipH="1">
            <a:off x="5832475" y="1574800"/>
            <a:ext cx="657225" cy="923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17430" name="Line 22"/>
          <p:cNvSpPr>
            <a:spLocks noChangeShapeType="1"/>
          </p:cNvSpPr>
          <p:nvPr/>
        </p:nvSpPr>
        <p:spPr bwMode="auto">
          <a:xfrm flipH="1">
            <a:off x="5845175" y="2362200"/>
            <a:ext cx="606425" cy="8731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17431" name="Line 23"/>
          <p:cNvSpPr>
            <a:spLocks noChangeShapeType="1"/>
          </p:cNvSpPr>
          <p:nvPr/>
        </p:nvSpPr>
        <p:spPr bwMode="auto">
          <a:xfrm flipH="1">
            <a:off x="5749925" y="3962400"/>
            <a:ext cx="663575" cy="8159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17432" name="Freeform 24"/>
          <p:cNvSpPr>
            <a:spLocks/>
          </p:cNvSpPr>
          <p:nvPr/>
        </p:nvSpPr>
        <p:spPr bwMode="auto">
          <a:xfrm>
            <a:off x="4521200" y="2552700"/>
            <a:ext cx="1295400" cy="730250"/>
          </a:xfrm>
          <a:custGeom>
            <a:avLst/>
            <a:gdLst>
              <a:gd name="T0" fmla="*/ 816 w 816"/>
              <a:gd name="T1" fmla="*/ 0 h 460"/>
              <a:gd name="T2" fmla="*/ 744 w 816"/>
              <a:gd name="T3" fmla="*/ 64 h 460"/>
              <a:gd name="T4" fmla="*/ 604 w 816"/>
              <a:gd name="T5" fmla="*/ 168 h 460"/>
              <a:gd name="T6" fmla="*/ 492 w 816"/>
              <a:gd name="T7" fmla="*/ 252 h 460"/>
              <a:gd name="T8" fmla="*/ 412 w 816"/>
              <a:gd name="T9" fmla="*/ 308 h 460"/>
              <a:gd name="T10" fmla="*/ 308 w 816"/>
              <a:gd name="T11" fmla="*/ 360 h 460"/>
              <a:gd name="T12" fmla="*/ 188 w 816"/>
              <a:gd name="T13" fmla="*/ 408 h 460"/>
              <a:gd name="T14" fmla="*/ 100 w 816"/>
              <a:gd name="T15" fmla="*/ 432 h 460"/>
              <a:gd name="T16" fmla="*/ 0 w 816"/>
              <a:gd name="T17"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460">
                <a:moveTo>
                  <a:pt x="816" y="0"/>
                </a:moveTo>
                <a:cubicBezTo>
                  <a:pt x="797" y="18"/>
                  <a:pt x="779" y="36"/>
                  <a:pt x="744" y="64"/>
                </a:cubicBezTo>
                <a:cubicBezTo>
                  <a:pt x="709" y="92"/>
                  <a:pt x="646" y="137"/>
                  <a:pt x="604" y="168"/>
                </a:cubicBezTo>
                <a:cubicBezTo>
                  <a:pt x="562" y="199"/>
                  <a:pt x="524" y="229"/>
                  <a:pt x="492" y="252"/>
                </a:cubicBezTo>
                <a:cubicBezTo>
                  <a:pt x="460" y="275"/>
                  <a:pt x="443" y="290"/>
                  <a:pt x="412" y="308"/>
                </a:cubicBezTo>
                <a:cubicBezTo>
                  <a:pt x="381" y="326"/>
                  <a:pt x="345" y="343"/>
                  <a:pt x="308" y="360"/>
                </a:cubicBezTo>
                <a:cubicBezTo>
                  <a:pt x="271" y="377"/>
                  <a:pt x="223" y="396"/>
                  <a:pt x="188" y="408"/>
                </a:cubicBezTo>
                <a:cubicBezTo>
                  <a:pt x="153" y="420"/>
                  <a:pt x="131" y="423"/>
                  <a:pt x="100" y="432"/>
                </a:cubicBezTo>
                <a:cubicBezTo>
                  <a:pt x="69" y="441"/>
                  <a:pt x="17" y="455"/>
                  <a:pt x="0" y="460"/>
                </a:cubicBezTo>
              </a:path>
            </a:pathLst>
          </a:custGeom>
          <a:noFill/>
          <a:ln w="57150"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17433" name="Freeform 25"/>
          <p:cNvSpPr>
            <a:spLocks/>
          </p:cNvSpPr>
          <p:nvPr/>
        </p:nvSpPr>
        <p:spPr bwMode="auto">
          <a:xfrm>
            <a:off x="4121150" y="3276600"/>
            <a:ext cx="1670050" cy="1270000"/>
          </a:xfrm>
          <a:custGeom>
            <a:avLst/>
            <a:gdLst>
              <a:gd name="T0" fmla="*/ 1052 w 1052"/>
              <a:gd name="T1" fmla="*/ 0 h 800"/>
              <a:gd name="T2" fmla="*/ 968 w 1052"/>
              <a:gd name="T3" fmla="*/ 116 h 800"/>
              <a:gd name="T4" fmla="*/ 888 w 1052"/>
              <a:gd name="T5" fmla="*/ 220 h 800"/>
              <a:gd name="T6" fmla="*/ 804 w 1052"/>
              <a:gd name="T7" fmla="*/ 320 h 800"/>
              <a:gd name="T8" fmla="*/ 692 w 1052"/>
              <a:gd name="T9" fmla="*/ 416 h 800"/>
              <a:gd name="T10" fmla="*/ 572 w 1052"/>
              <a:gd name="T11" fmla="*/ 508 h 800"/>
              <a:gd name="T12" fmla="*/ 460 w 1052"/>
              <a:gd name="T13" fmla="*/ 584 h 800"/>
              <a:gd name="T14" fmla="*/ 360 w 1052"/>
              <a:gd name="T15" fmla="*/ 644 h 800"/>
              <a:gd name="T16" fmla="*/ 236 w 1052"/>
              <a:gd name="T17" fmla="*/ 700 h 800"/>
              <a:gd name="T18" fmla="*/ 144 w 1052"/>
              <a:gd name="T19" fmla="*/ 740 h 800"/>
              <a:gd name="T20" fmla="*/ 0 w 1052"/>
              <a:gd name="T21"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2" h="800">
                <a:moveTo>
                  <a:pt x="1052" y="0"/>
                </a:moveTo>
                <a:cubicBezTo>
                  <a:pt x="1023" y="39"/>
                  <a:pt x="995" y="79"/>
                  <a:pt x="968" y="116"/>
                </a:cubicBezTo>
                <a:cubicBezTo>
                  <a:pt x="941" y="153"/>
                  <a:pt x="915" y="186"/>
                  <a:pt x="888" y="220"/>
                </a:cubicBezTo>
                <a:cubicBezTo>
                  <a:pt x="861" y="254"/>
                  <a:pt x="837" y="287"/>
                  <a:pt x="804" y="320"/>
                </a:cubicBezTo>
                <a:cubicBezTo>
                  <a:pt x="771" y="353"/>
                  <a:pt x="731" y="385"/>
                  <a:pt x="692" y="416"/>
                </a:cubicBezTo>
                <a:cubicBezTo>
                  <a:pt x="653" y="447"/>
                  <a:pt x="611" y="480"/>
                  <a:pt x="572" y="508"/>
                </a:cubicBezTo>
                <a:cubicBezTo>
                  <a:pt x="533" y="536"/>
                  <a:pt x="495" y="561"/>
                  <a:pt x="460" y="584"/>
                </a:cubicBezTo>
                <a:cubicBezTo>
                  <a:pt x="425" y="607"/>
                  <a:pt x="397" y="625"/>
                  <a:pt x="360" y="644"/>
                </a:cubicBezTo>
                <a:cubicBezTo>
                  <a:pt x="323" y="663"/>
                  <a:pt x="272" y="684"/>
                  <a:pt x="236" y="700"/>
                </a:cubicBezTo>
                <a:cubicBezTo>
                  <a:pt x="200" y="716"/>
                  <a:pt x="183" y="723"/>
                  <a:pt x="144" y="740"/>
                </a:cubicBezTo>
                <a:cubicBezTo>
                  <a:pt x="105" y="757"/>
                  <a:pt x="24" y="790"/>
                  <a:pt x="0" y="800"/>
                </a:cubicBezTo>
              </a:path>
            </a:pathLst>
          </a:custGeom>
          <a:noFill/>
          <a:ln w="57150"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17434" name="Freeform 26"/>
          <p:cNvSpPr>
            <a:spLocks/>
          </p:cNvSpPr>
          <p:nvPr/>
        </p:nvSpPr>
        <p:spPr bwMode="auto">
          <a:xfrm>
            <a:off x="5086350" y="4832350"/>
            <a:ext cx="622300" cy="501650"/>
          </a:xfrm>
          <a:custGeom>
            <a:avLst/>
            <a:gdLst>
              <a:gd name="T0" fmla="*/ 392 w 392"/>
              <a:gd name="T1" fmla="*/ 0 h 316"/>
              <a:gd name="T2" fmla="*/ 340 w 392"/>
              <a:gd name="T3" fmla="*/ 84 h 316"/>
              <a:gd name="T4" fmla="*/ 236 w 392"/>
              <a:gd name="T5" fmla="*/ 172 h 316"/>
              <a:gd name="T6" fmla="*/ 144 w 392"/>
              <a:gd name="T7" fmla="*/ 232 h 316"/>
              <a:gd name="T8" fmla="*/ 0 w 392"/>
              <a:gd name="T9" fmla="*/ 316 h 316"/>
            </a:gdLst>
            <a:ahLst/>
            <a:cxnLst>
              <a:cxn ang="0">
                <a:pos x="T0" y="T1"/>
              </a:cxn>
              <a:cxn ang="0">
                <a:pos x="T2" y="T3"/>
              </a:cxn>
              <a:cxn ang="0">
                <a:pos x="T4" y="T5"/>
              </a:cxn>
              <a:cxn ang="0">
                <a:pos x="T6" y="T7"/>
              </a:cxn>
              <a:cxn ang="0">
                <a:pos x="T8" y="T9"/>
              </a:cxn>
            </a:cxnLst>
            <a:rect l="0" t="0" r="r" b="b"/>
            <a:pathLst>
              <a:path w="392" h="316">
                <a:moveTo>
                  <a:pt x="392" y="0"/>
                </a:moveTo>
                <a:cubicBezTo>
                  <a:pt x="379" y="27"/>
                  <a:pt x="366" y="55"/>
                  <a:pt x="340" y="84"/>
                </a:cubicBezTo>
                <a:cubicBezTo>
                  <a:pt x="314" y="113"/>
                  <a:pt x="269" y="147"/>
                  <a:pt x="236" y="172"/>
                </a:cubicBezTo>
                <a:cubicBezTo>
                  <a:pt x="203" y="197"/>
                  <a:pt x="183" y="208"/>
                  <a:pt x="144" y="232"/>
                </a:cubicBezTo>
                <a:cubicBezTo>
                  <a:pt x="105" y="256"/>
                  <a:pt x="24" y="303"/>
                  <a:pt x="0" y="316"/>
                </a:cubicBezTo>
              </a:path>
            </a:pathLst>
          </a:custGeom>
          <a:noFill/>
          <a:ln w="57150"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20" name="Téglalap 19"/>
          <p:cNvSpPr/>
          <p:nvPr/>
        </p:nvSpPr>
        <p:spPr>
          <a:xfrm>
            <a:off x="7827549" y="1628800"/>
            <a:ext cx="1316451" cy="369332"/>
          </a:xfrm>
          <a:prstGeom prst="rect">
            <a:avLst/>
          </a:prstGeom>
        </p:spPr>
        <p:txBody>
          <a:bodyPr wrap="none">
            <a:spAutoFit/>
          </a:bodyPr>
          <a:lstStyle/>
          <a:p>
            <a:r>
              <a:rPr lang="hu-HU" dirty="0" err="1" smtClean="0">
                <a:solidFill>
                  <a:srgbClr val="002060"/>
                </a:solidFill>
              </a:rPr>
              <a:t>Vorderdarm</a:t>
            </a:r>
            <a:endParaRPr lang="hu-HU" dirty="0"/>
          </a:p>
        </p:txBody>
      </p:sp>
      <p:sp>
        <p:nvSpPr>
          <p:cNvPr id="21" name="Téglalap 20"/>
          <p:cNvSpPr/>
          <p:nvPr/>
        </p:nvSpPr>
        <p:spPr>
          <a:xfrm>
            <a:off x="7740352" y="2420888"/>
            <a:ext cx="1248099" cy="369332"/>
          </a:xfrm>
          <a:prstGeom prst="rect">
            <a:avLst/>
          </a:prstGeom>
        </p:spPr>
        <p:txBody>
          <a:bodyPr wrap="none">
            <a:spAutoFit/>
          </a:bodyPr>
          <a:lstStyle/>
          <a:p>
            <a:r>
              <a:rPr lang="hu-HU" dirty="0" err="1" smtClean="0">
                <a:solidFill>
                  <a:srgbClr val="002060"/>
                </a:solidFill>
              </a:rPr>
              <a:t>Mitteldarm</a:t>
            </a:r>
            <a:endParaRPr lang="hu-HU" dirty="0"/>
          </a:p>
        </p:txBody>
      </p:sp>
      <p:sp>
        <p:nvSpPr>
          <p:cNvPr id="22" name="Téglalap 21"/>
          <p:cNvSpPr/>
          <p:nvPr/>
        </p:nvSpPr>
        <p:spPr>
          <a:xfrm>
            <a:off x="7827549" y="4077072"/>
            <a:ext cx="1265346" cy="369332"/>
          </a:xfrm>
          <a:prstGeom prst="rect">
            <a:avLst/>
          </a:prstGeom>
        </p:spPr>
        <p:txBody>
          <a:bodyPr wrap="none">
            <a:spAutoFit/>
          </a:bodyPr>
          <a:lstStyle/>
          <a:p>
            <a:r>
              <a:rPr lang="hu-HU" dirty="0" err="1" smtClean="0">
                <a:solidFill>
                  <a:srgbClr val="002060"/>
                </a:solidFill>
              </a:rPr>
              <a:t>Hinterdarm</a:t>
            </a:r>
            <a:endParaRPr lang="hu-HU" dirty="0"/>
          </a:p>
        </p:txBody>
      </p:sp>
    </p:spTree>
    <p:extLst>
      <p:ext uri="{BB962C8B-B14F-4D97-AF65-F5344CB8AC3E}">
        <p14:creationId xmlns:p14="http://schemas.microsoft.com/office/powerpoint/2010/main" val="344617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larsen09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04664"/>
            <a:ext cx="2169905"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larsen09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836712"/>
            <a:ext cx="2409525" cy="3600400"/>
          </a:xfrm>
          <a:prstGeom prst="rect">
            <a:avLst/>
          </a:prstGeom>
          <a:noFill/>
          <a:extLst>
            <a:ext uri="{909E8E84-426E-40DD-AFC4-6F175D3DCCD1}">
              <a14:hiddenFill xmlns:a14="http://schemas.microsoft.com/office/drawing/2010/main">
                <a:solidFill>
                  <a:srgbClr val="FFFFFF"/>
                </a:solidFill>
              </a14:hiddenFill>
            </a:ext>
          </a:extLst>
        </p:spPr>
      </p:pic>
      <p:sp>
        <p:nvSpPr>
          <p:cNvPr id="27653" name="Text Box 5"/>
          <p:cNvSpPr txBox="1">
            <a:spLocks noChangeArrowheads="1"/>
          </p:cNvSpPr>
          <p:nvPr/>
        </p:nvSpPr>
        <p:spPr bwMode="auto">
          <a:xfrm>
            <a:off x="1763688" y="1412776"/>
            <a:ext cx="17281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dirty="0" err="1"/>
              <a:t>Ansa</a:t>
            </a:r>
            <a:r>
              <a:rPr lang="hu-HU" altLang="hu-HU" dirty="0"/>
              <a:t> </a:t>
            </a:r>
            <a:r>
              <a:rPr lang="hu-HU" altLang="hu-HU" dirty="0" err="1"/>
              <a:t>umbilicalis</a:t>
            </a:r>
            <a:endParaRPr lang="hu-HU" altLang="hu-HU" dirty="0"/>
          </a:p>
        </p:txBody>
      </p:sp>
      <p:sp>
        <p:nvSpPr>
          <p:cNvPr id="27656" name="Text Box 8"/>
          <p:cNvSpPr txBox="1">
            <a:spLocks noChangeArrowheads="1"/>
          </p:cNvSpPr>
          <p:nvPr/>
        </p:nvSpPr>
        <p:spPr bwMode="auto">
          <a:xfrm>
            <a:off x="1259632" y="2780928"/>
            <a:ext cx="700087" cy="366713"/>
          </a:xfrm>
          <a:prstGeom prst="rect">
            <a:avLst/>
          </a:prstGeom>
          <a:solidFill>
            <a:srgbClr val="FF7C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90</a:t>
            </a:r>
            <a:r>
              <a:rPr lang="hu-HU" altLang="hu-HU" baseline="30000"/>
              <a:t>o</a:t>
            </a:r>
          </a:p>
        </p:txBody>
      </p:sp>
      <p:sp>
        <p:nvSpPr>
          <p:cNvPr id="27657" name="Text Box 9"/>
          <p:cNvSpPr txBox="1">
            <a:spLocks noChangeArrowheads="1"/>
          </p:cNvSpPr>
          <p:nvPr/>
        </p:nvSpPr>
        <p:spPr bwMode="auto">
          <a:xfrm>
            <a:off x="3275856" y="1700808"/>
            <a:ext cx="22923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hu-HU" altLang="hu-HU" sz="1100" dirty="0"/>
              <a:t>A. mesenterica sup.</a:t>
            </a:r>
          </a:p>
        </p:txBody>
      </p:sp>
      <p:sp>
        <p:nvSpPr>
          <p:cNvPr id="27658" name="Text Box 10"/>
          <p:cNvSpPr txBox="1">
            <a:spLocks noChangeArrowheads="1"/>
          </p:cNvSpPr>
          <p:nvPr/>
        </p:nvSpPr>
        <p:spPr bwMode="auto">
          <a:xfrm>
            <a:off x="3563888" y="1124744"/>
            <a:ext cx="12573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1100" dirty="0" err="1"/>
              <a:t>Magen</a:t>
            </a:r>
            <a:endParaRPr lang="hu-HU" altLang="hu-HU" sz="1100" dirty="0"/>
          </a:p>
        </p:txBody>
      </p:sp>
      <p:sp>
        <p:nvSpPr>
          <p:cNvPr id="27659" name="Text Box 11"/>
          <p:cNvSpPr txBox="1">
            <a:spLocks noChangeArrowheads="1"/>
          </p:cNvSpPr>
          <p:nvPr/>
        </p:nvSpPr>
        <p:spPr bwMode="auto">
          <a:xfrm>
            <a:off x="3995936" y="4221088"/>
            <a:ext cx="86409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dirty="0"/>
              <a:t>Aorta</a:t>
            </a:r>
          </a:p>
        </p:txBody>
      </p:sp>
      <p:sp>
        <p:nvSpPr>
          <p:cNvPr id="27663" name="Text Box 15"/>
          <p:cNvSpPr txBox="1">
            <a:spLocks noChangeArrowheads="1"/>
          </p:cNvSpPr>
          <p:nvPr/>
        </p:nvSpPr>
        <p:spPr bwMode="auto">
          <a:xfrm>
            <a:off x="1907704" y="0"/>
            <a:ext cx="45377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u-HU" altLang="hu-HU" sz="2400" b="1" i="1" dirty="0" err="1">
                <a:solidFill>
                  <a:srgbClr val="CC00CC"/>
                </a:solidFill>
                <a:latin typeface="Times New Roman" panose="02020603050405020304" pitchFamily="18" charset="0"/>
              </a:rPr>
              <a:t>Umdrehung</a:t>
            </a:r>
            <a:r>
              <a:rPr lang="hu-HU" altLang="hu-HU" sz="2400" b="1" i="1" dirty="0">
                <a:solidFill>
                  <a:srgbClr val="CC00CC"/>
                </a:solidFill>
                <a:latin typeface="Times New Roman" panose="02020603050405020304" pitchFamily="18" charset="0"/>
              </a:rPr>
              <a:t> der </a:t>
            </a:r>
            <a:r>
              <a:rPr lang="hu-HU" altLang="hu-HU" sz="2400" b="1" i="1" dirty="0" err="1">
                <a:solidFill>
                  <a:srgbClr val="CC00CC"/>
                </a:solidFill>
                <a:latin typeface="Times New Roman" panose="02020603050405020304" pitchFamily="18" charset="0"/>
              </a:rPr>
              <a:t>Ansa</a:t>
            </a:r>
            <a:r>
              <a:rPr lang="hu-HU" altLang="hu-HU" sz="2400" b="1" i="1" dirty="0">
                <a:solidFill>
                  <a:srgbClr val="CC00CC"/>
                </a:solidFill>
                <a:latin typeface="Times New Roman" panose="02020603050405020304" pitchFamily="18" charset="0"/>
              </a:rPr>
              <a:t> </a:t>
            </a:r>
            <a:r>
              <a:rPr lang="hu-HU" altLang="hu-HU" sz="2400" b="1" i="1" dirty="0" err="1" smtClean="0">
                <a:solidFill>
                  <a:srgbClr val="CC00CC"/>
                </a:solidFill>
                <a:latin typeface="Times New Roman" panose="02020603050405020304" pitchFamily="18" charset="0"/>
              </a:rPr>
              <a:t>umbilicalis</a:t>
            </a:r>
            <a:endParaRPr lang="hu-HU" altLang="hu-HU" sz="2400" b="1" i="1" dirty="0">
              <a:solidFill>
                <a:srgbClr val="CC00CC"/>
              </a:solidFill>
              <a:latin typeface="Times New Roman" panose="02020603050405020304" pitchFamily="18" charset="0"/>
            </a:endParaRPr>
          </a:p>
        </p:txBody>
      </p:sp>
      <p:sp>
        <p:nvSpPr>
          <p:cNvPr id="27664" name="Text Box 16"/>
          <p:cNvSpPr txBox="1">
            <a:spLocks noChangeArrowheads="1"/>
          </p:cNvSpPr>
          <p:nvPr/>
        </p:nvSpPr>
        <p:spPr bwMode="auto">
          <a:xfrm>
            <a:off x="611560" y="1916832"/>
            <a:ext cx="1290637" cy="64135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a:solidFill>
                  <a:schemeClr val="bg1"/>
                </a:solidFill>
              </a:rPr>
              <a:t>Cecum (</a:t>
            </a:r>
            <a:r>
              <a:rPr lang="hu-HU" altLang="hu-HU" dirty="0" err="1">
                <a:solidFill>
                  <a:schemeClr val="bg1"/>
                </a:solidFill>
              </a:rPr>
              <a:t>unten</a:t>
            </a:r>
            <a:r>
              <a:rPr lang="hu-HU" altLang="hu-HU" dirty="0">
                <a:solidFill>
                  <a:schemeClr val="bg1"/>
                </a:solidFill>
              </a:rPr>
              <a:t>)</a:t>
            </a:r>
          </a:p>
        </p:txBody>
      </p:sp>
      <p:sp>
        <p:nvSpPr>
          <p:cNvPr id="27665" name="Line 17"/>
          <p:cNvSpPr>
            <a:spLocks noChangeShapeType="1"/>
          </p:cNvSpPr>
          <p:nvPr/>
        </p:nvSpPr>
        <p:spPr bwMode="auto">
          <a:xfrm>
            <a:off x="1979712" y="2204864"/>
            <a:ext cx="93610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sp>
        <p:nvSpPr>
          <p:cNvPr id="27666" name="Text Box 18"/>
          <p:cNvSpPr txBox="1">
            <a:spLocks noChangeArrowheads="1"/>
          </p:cNvSpPr>
          <p:nvPr/>
        </p:nvSpPr>
        <p:spPr bwMode="auto">
          <a:xfrm>
            <a:off x="683568" y="3573016"/>
            <a:ext cx="1290637" cy="64135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solidFill>
                  <a:schemeClr val="bg1"/>
                </a:solidFill>
              </a:rPr>
              <a:t>Cecum (links)</a:t>
            </a:r>
          </a:p>
        </p:txBody>
      </p:sp>
      <p:sp>
        <p:nvSpPr>
          <p:cNvPr id="27667" name="Line 19"/>
          <p:cNvSpPr>
            <a:spLocks noChangeShapeType="1"/>
          </p:cNvSpPr>
          <p:nvPr/>
        </p:nvSpPr>
        <p:spPr bwMode="auto">
          <a:xfrm flipV="1">
            <a:off x="2051720" y="3861048"/>
            <a:ext cx="7961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sp>
        <p:nvSpPr>
          <p:cNvPr id="17" name="Text Box 11"/>
          <p:cNvSpPr txBox="1">
            <a:spLocks noChangeArrowheads="1"/>
          </p:cNvSpPr>
          <p:nvPr/>
        </p:nvSpPr>
        <p:spPr bwMode="auto">
          <a:xfrm>
            <a:off x="5796136" y="764704"/>
            <a:ext cx="700088" cy="366713"/>
          </a:xfrm>
          <a:prstGeom prst="rect">
            <a:avLst/>
          </a:prstGeom>
          <a:solidFill>
            <a:srgbClr val="FF7C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180</a:t>
            </a:r>
            <a:r>
              <a:rPr lang="hu-HU" altLang="hu-HU" baseline="30000"/>
              <a:t>o</a:t>
            </a:r>
          </a:p>
        </p:txBody>
      </p:sp>
      <p:sp>
        <p:nvSpPr>
          <p:cNvPr id="18" name="Text Box 8"/>
          <p:cNvSpPr txBox="1">
            <a:spLocks noChangeArrowheads="1"/>
          </p:cNvSpPr>
          <p:nvPr/>
        </p:nvSpPr>
        <p:spPr bwMode="auto">
          <a:xfrm>
            <a:off x="5292080" y="1196752"/>
            <a:ext cx="1290637" cy="64135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solidFill>
                  <a:schemeClr val="bg1"/>
                </a:solidFill>
              </a:rPr>
              <a:t>Cecum (oben)</a:t>
            </a:r>
          </a:p>
        </p:txBody>
      </p:sp>
      <p:sp>
        <p:nvSpPr>
          <p:cNvPr id="19" name="Line 15"/>
          <p:cNvSpPr>
            <a:spLocks noChangeShapeType="1"/>
          </p:cNvSpPr>
          <p:nvPr/>
        </p:nvSpPr>
        <p:spPr bwMode="auto">
          <a:xfrm>
            <a:off x="6516216" y="1484784"/>
            <a:ext cx="1210320" cy="293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pic>
        <p:nvPicPr>
          <p:cNvPr id="20" name="Picture 4" descr="larsen09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2708920"/>
            <a:ext cx="2096473" cy="2304256"/>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8"/>
          <p:cNvSpPr txBox="1">
            <a:spLocks noChangeArrowheads="1"/>
          </p:cNvSpPr>
          <p:nvPr/>
        </p:nvSpPr>
        <p:spPr bwMode="auto">
          <a:xfrm>
            <a:off x="4932040" y="3573016"/>
            <a:ext cx="1584176" cy="64135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dirty="0">
                <a:solidFill>
                  <a:schemeClr val="bg1"/>
                </a:solidFill>
              </a:rPr>
              <a:t>Cecum (</a:t>
            </a:r>
            <a:r>
              <a:rPr lang="hu-HU" altLang="hu-HU" dirty="0" err="1">
                <a:solidFill>
                  <a:schemeClr val="bg1"/>
                </a:solidFill>
              </a:rPr>
              <a:t>oben</a:t>
            </a:r>
            <a:r>
              <a:rPr lang="hu-HU" altLang="hu-HU" dirty="0">
                <a:solidFill>
                  <a:schemeClr val="bg1"/>
                </a:solidFill>
              </a:rPr>
              <a:t> </a:t>
            </a:r>
            <a:r>
              <a:rPr lang="hu-HU" altLang="hu-HU" dirty="0" err="1">
                <a:solidFill>
                  <a:schemeClr val="bg1"/>
                </a:solidFill>
              </a:rPr>
              <a:t>rechts</a:t>
            </a:r>
            <a:r>
              <a:rPr lang="hu-HU" altLang="hu-HU" dirty="0">
                <a:solidFill>
                  <a:schemeClr val="bg1"/>
                </a:solidFill>
              </a:rPr>
              <a:t>)</a:t>
            </a:r>
          </a:p>
        </p:txBody>
      </p:sp>
      <p:sp>
        <p:nvSpPr>
          <p:cNvPr id="22" name="Text Box 23"/>
          <p:cNvSpPr txBox="1">
            <a:spLocks noChangeArrowheads="1"/>
          </p:cNvSpPr>
          <p:nvPr/>
        </p:nvSpPr>
        <p:spPr bwMode="auto">
          <a:xfrm>
            <a:off x="5796136" y="3140968"/>
            <a:ext cx="700088" cy="366713"/>
          </a:xfrm>
          <a:prstGeom prst="rect">
            <a:avLst/>
          </a:prstGeom>
          <a:solidFill>
            <a:srgbClr val="FF7C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270</a:t>
            </a:r>
            <a:r>
              <a:rPr lang="hu-HU" altLang="hu-HU" baseline="30000"/>
              <a:t>o</a:t>
            </a:r>
          </a:p>
        </p:txBody>
      </p:sp>
      <p:sp>
        <p:nvSpPr>
          <p:cNvPr id="23" name="Line 15"/>
          <p:cNvSpPr>
            <a:spLocks noChangeShapeType="1"/>
          </p:cNvSpPr>
          <p:nvPr/>
        </p:nvSpPr>
        <p:spPr bwMode="auto">
          <a:xfrm>
            <a:off x="6588224" y="3717032"/>
            <a:ext cx="1066304" cy="777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pic>
        <p:nvPicPr>
          <p:cNvPr id="24" name="Picture 4" descr="larsen09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5085184"/>
            <a:ext cx="1527821" cy="1683966"/>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8"/>
          <p:cNvSpPr txBox="1">
            <a:spLocks noChangeArrowheads="1"/>
          </p:cNvSpPr>
          <p:nvPr/>
        </p:nvSpPr>
        <p:spPr bwMode="auto">
          <a:xfrm>
            <a:off x="5292080" y="5805264"/>
            <a:ext cx="1773237" cy="641350"/>
          </a:xfrm>
          <a:prstGeom prst="rect">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solidFill>
                  <a:schemeClr val="bg1"/>
                </a:solidFill>
              </a:rPr>
              <a:t>Cecum (unten rechts)</a:t>
            </a:r>
          </a:p>
        </p:txBody>
      </p:sp>
      <p:sp>
        <p:nvSpPr>
          <p:cNvPr id="26" name="Line 13"/>
          <p:cNvSpPr>
            <a:spLocks noChangeShapeType="1"/>
          </p:cNvSpPr>
          <p:nvPr/>
        </p:nvSpPr>
        <p:spPr bwMode="auto">
          <a:xfrm>
            <a:off x="7020272" y="5949280"/>
            <a:ext cx="745555" cy="720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pic>
        <p:nvPicPr>
          <p:cNvPr id="28" name="Picture 4" descr="dev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251520" y="116633"/>
            <a:ext cx="1210416" cy="1512168"/>
          </a:xfrm>
          <a:prstGeom prst="rect">
            <a:avLst/>
          </a:prstGeom>
          <a:noFill/>
          <a:ln/>
          <a:effectLst>
            <a:outerShdw blurRad="50800" dist="88900" dir="312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églalap 26"/>
          <p:cNvSpPr/>
          <p:nvPr/>
        </p:nvSpPr>
        <p:spPr>
          <a:xfrm>
            <a:off x="0" y="4653136"/>
            <a:ext cx="4572000" cy="276999"/>
          </a:xfrm>
          <a:prstGeom prst="rect">
            <a:avLst/>
          </a:prstGeom>
        </p:spPr>
        <p:txBody>
          <a:bodyPr>
            <a:spAutoFit/>
          </a:bodyPr>
          <a:lstStyle/>
          <a:p>
            <a:r>
              <a:rPr lang="de-DE" sz="1200" dirty="0" smtClean="0"/>
              <a:t>eine Drehung um 90 Grad im Uhrzeigersinn vom Embryo aus gesehen</a:t>
            </a:r>
          </a:p>
        </p:txBody>
      </p:sp>
      <p:sp>
        <p:nvSpPr>
          <p:cNvPr id="29" name="Téglalap 28"/>
          <p:cNvSpPr/>
          <p:nvPr/>
        </p:nvSpPr>
        <p:spPr>
          <a:xfrm>
            <a:off x="323528" y="5229200"/>
            <a:ext cx="3168352" cy="461665"/>
          </a:xfrm>
          <a:prstGeom prst="rect">
            <a:avLst/>
          </a:prstGeom>
        </p:spPr>
        <p:txBody>
          <a:bodyPr wrap="square">
            <a:spAutoFit/>
          </a:bodyPr>
          <a:lstStyle/>
          <a:p>
            <a:r>
              <a:rPr lang="hu-HU" sz="1200" b="1" dirty="0" err="1" smtClean="0">
                <a:solidFill>
                  <a:srgbClr val="002060"/>
                </a:solidFill>
                <a:latin typeface="Palatino Linotype" pitchFamily="18" charset="0"/>
              </a:rPr>
              <a:t>Physiologischer</a:t>
            </a:r>
            <a:r>
              <a:rPr lang="hu-HU" sz="1200" b="1" dirty="0" smtClean="0">
                <a:solidFill>
                  <a:srgbClr val="002060"/>
                </a:solidFill>
                <a:latin typeface="Palatino Linotype" pitchFamily="18" charset="0"/>
              </a:rPr>
              <a:t> </a:t>
            </a:r>
            <a:r>
              <a:rPr lang="hu-HU" sz="1200" b="1" dirty="0" err="1" smtClean="0">
                <a:solidFill>
                  <a:srgbClr val="002060"/>
                </a:solidFill>
                <a:latin typeface="Palatino Linotype" pitchFamily="18" charset="0"/>
              </a:rPr>
              <a:t>Nabelbruch</a:t>
            </a:r>
            <a:r>
              <a:rPr lang="hu-HU" sz="1200" b="1" dirty="0" smtClean="0">
                <a:solidFill>
                  <a:srgbClr val="002060"/>
                </a:solidFill>
                <a:latin typeface="Palatino Linotype" pitchFamily="18" charset="0"/>
              </a:rPr>
              <a:t> </a:t>
            </a:r>
            <a:r>
              <a:rPr lang="hu-HU" sz="1200" dirty="0" err="1" smtClean="0">
                <a:solidFill>
                  <a:srgbClr val="002060"/>
                </a:solidFill>
                <a:latin typeface="Palatino Linotype" pitchFamily="18" charset="0"/>
              </a:rPr>
              <a:t>bis</a:t>
            </a:r>
            <a:r>
              <a:rPr lang="hu-HU" sz="1200" dirty="0" smtClean="0">
                <a:solidFill>
                  <a:srgbClr val="002060"/>
                </a:solidFill>
                <a:latin typeface="Palatino Linotype" pitchFamily="18" charset="0"/>
              </a:rPr>
              <a:t> </a:t>
            </a:r>
            <a:r>
              <a:rPr lang="hu-HU" sz="1200" dirty="0" err="1" smtClean="0">
                <a:solidFill>
                  <a:srgbClr val="002060"/>
                </a:solidFill>
                <a:latin typeface="Palatino Linotype" pitchFamily="18" charset="0"/>
              </a:rPr>
              <a:t>zur</a:t>
            </a:r>
            <a:r>
              <a:rPr lang="hu-HU" sz="1200" dirty="0" smtClean="0">
                <a:solidFill>
                  <a:srgbClr val="002060"/>
                </a:solidFill>
                <a:latin typeface="Palatino Linotype" pitchFamily="18" charset="0"/>
              </a:rPr>
              <a:t> 10. </a:t>
            </a:r>
            <a:r>
              <a:rPr lang="hu-HU" sz="1200" dirty="0" err="1" smtClean="0">
                <a:solidFill>
                  <a:srgbClr val="002060"/>
                </a:solidFill>
                <a:latin typeface="Palatino Linotype" pitchFamily="18" charset="0"/>
              </a:rPr>
              <a:t>Woche</a:t>
            </a:r>
            <a:r>
              <a:rPr lang="hu-HU" sz="1200" dirty="0" smtClean="0">
                <a:solidFill>
                  <a:srgbClr val="002060"/>
                </a:solidFill>
                <a:latin typeface="Palatino Linotype" pitchFamily="18" charset="0"/>
              </a:rPr>
              <a:t>.</a:t>
            </a:r>
          </a:p>
        </p:txBody>
      </p:sp>
      <p:sp>
        <p:nvSpPr>
          <p:cNvPr id="30" name="Téglalap 29"/>
          <p:cNvSpPr/>
          <p:nvPr/>
        </p:nvSpPr>
        <p:spPr>
          <a:xfrm>
            <a:off x="395536" y="5949280"/>
            <a:ext cx="3528392" cy="646331"/>
          </a:xfrm>
          <a:prstGeom prst="rect">
            <a:avLst/>
          </a:prstGeom>
        </p:spPr>
        <p:txBody>
          <a:bodyPr wrap="square">
            <a:spAutoFit/>
          </a:bodyPr>
          <a:lstStyle/>
          <a:p>
            <a:r>
              <a:rPr lang="hu-HU" sz="1200" dirty="0" err="1" smtClean="0">
                <a:solidFill>
                  <a:srgbClr val="002060"/>
                </a:solidFill>
                <a:latin typeface="Palatino Linotype" pitchFamily="18" charset="0"/>
              </a:rPr>
              <a:t>Nach</a:t>
            </a:r>
            <a:r>
              <a:rPr lang="hu-HU" sz="1200" dirty="0" smtClean="0">
                <a:solidFill>
                  <a:srgbClr val="002060"/>
                </a:solidFill>
                <a:latin typeface="Palatino Linotype" pitchFamily="18" charset="0"/>
              </a:rPr>
              <a:t> </a:t>
            </a:r>
            <a:r>
              <a:rPr lang="hu-HU" sz="1200" dirty="0" err="1" smtClean="0">
                <a:solidFill>
                  <a:srgbClr val="002060"/>
                </a:solidFill>
                <a:latin typeface="Palatino Linotype" pitchFamily="18" charset="0"/>
              </a:rPr>
              <a:t>dem</a:t>
            </a:r>
            <a:r>
              <a:rPr lang="hu-HU" sz="1200" dirty="0" smtClean="0">
                <a:solidFill>
                  <a:srgbClr val="002060"/>
                </a:solidFill>
                <a:latin typeface="Palatino Linotype" pitchFamily="18" charset="0"/>
              </a:rPr>
              <a:t> </a:t>
            </a:r>
            <a:r>
              <a:rPr lang="hu-HU" sz="1200" dirty="0" err="1" smtClean="0">
                <a:solidFill>
                  <a:srgbClr val="002060"/>
                </a:solidFill>
                <a:latin typeface="Palatino Linotype" pitchFamily="18" charset="0"/>
              </a:rPr>
              <a:t>Zurückziehen</a:t>
            </a:r>
            <a:r>
              <a:rPr lang="hu-HU" sz="1200" dirty="0" smtClean="0">
                <a:solidFill>
                  <a:srgbClr val="002060"/>
                </a:solidFill>
                <a:latin typeface="Palatino Linotype" pitchFamily="18" charset="0"/>
              </a:rPr>
              <a:t> des </a:t>
            </a:r>
            <a:r>
              <a:rPr lang="hu-HU" sz="1200" dirty="0" err="1" smtClean="0">
                <a:solidFill>
                  <a:srgbClr val="002060"/>
                </a:solidFill>
                <a:latin typeface="Palatino Linotype" pitchFamily="18" charset="0"/>
              </a:rPr>
              <a:t>physiologischen</a:t>
            </a:r>
            <a:r>
              <a:rPr lang="hu-HU" sz="1200" dirty="0" smtClean="0">
                <a:solidFill>
                  <a:srgbClr val="002060"/>
                </a:solidFill>
                <a:latin typeface="Palatino Linotype" pitchFamily="18" charset="0"/>
              </a:rPr>
              <a:t> </a:t>
            </a:r>
            <a:r>
              <a:rPr lang="hu-HU" sz="1200" dirty="0" err="1" smtClean="0">
                <a:solidFill>
                  <a:srgbClr val="002060"/>
                </a:solidFill>
                <a:latin typeface="Palatino Linotype" pitchFamily="18" charset="0"/>
              </a:rPr>
              <a:t>Nabelbruches</a:t>
            </a:r>
            <a:r>
              <a:rPr lang="hu-HU" sz="1200" dirty="0" smtClean="0">
                <a:solidFill>
                  <a:srgbClr val="002060"/>
                </a:solidFill>
                <a:latin typeface="Palatino Linotype" pitchFamily="18" charset="0"/>
              </a:rPr>
              <a:t>:</a:t>
            </a:r>
          </a:p>
          <a:p>
            <a:r>
              <a:rPr lang="hu-HU" sz="1200" dirty="0" err="1" smtClean="0">
                <a:solidFill>
                  <a:srgbClr val="002060"/>
                </a:solidFill>
                <a:latin typeface="Palatino Linotype" pitchFamily="18" charset="0"/>
              </a:rPr>
              <a:t>weitere</a:t>
            </a:r>
            <a:r>
              <a:rPr lang="hu-HU" sz="1200" dirty="0" smtClean="0">
                <a:solidFill>
                  <a:srgbClr val="002060"/>
                </a:solidFill>
                <a:latin typeface="Palatino Linotype" pitchFamily="18" charset="0"/>
              </a:rPr>
              <a:t> </a:t>
            </a:r>
            <a:r>
              <a:rPr lang="hu-HU" sz="1200" dirty="0" err="1" smtClean="0">
                <a:solidFill>
                  <a:srgbClr val="002060"/>
                </a:solidFill>
                <a:latin typeface="Palatino Linotype" pitchFamily="18" charset="0"/>
              </a:rPr>
              <a:t>Drehung</a:t>
            </a:r>
            <a:r>
              <a:rPr lang="hu-HU" sz="1200" dirty="0" smtClean="0">
                <a:solidFill>
                  <a:srgbClr val="002060"/>
                </a:solidFill>
                <a:latin typeface="Palatino Linotype" pitchFamily="18" charset="0"/>
              </a:rPr>
              <a:t> </a:t>
            </a:r>
            <a:r>
              <a:rPr lang="hu-HU" sz="1200" dirty="0" err="1" smtClean="0">
                <a:solidFill>
                  <a:srgbClr val="002060"/>
                </a:solidFill>
                <a:latin typeface="Palatino Linotype" pitchFamily="18" charset="0"/>
              </a:rPr>
              <a:t>um</a:t>
            </a:r>
            <a:r>
              <a:rPr lang="hu-HU" sz="1200" dirty="0" smtClean="0">
                <a:solidFill>
                  <a:srgbClr val="002060"/>
                </a:solidFill>
                <a:latin typeface="Palatino Linotype" pitchFamily="18" charset="0"/>
              </a:rPr>
              <a:t> 180°</a:t>
            </a:r>
            <a:endParaRPr lang="hu-HU" sz="1200" dirty="0">
              <a:solidFill>
                <a:srgbClr val="002060"/>
              </a:solidFill>
              <a:latin typeface="Palatino Linotype" pitchFamily="18" charset="0"/>
            </a:endParaRPr>
          </a:p>
        </p:txBody>
      </p:sp>
    </p:spTree>
    <p:extLst>
      <p:ext uri="{BB962C8B-B14F-4D97-AF65-F5344CB8AC3E}">
        <p14:creationId xmlns:p14="http://schemas.microsoft.com/office/powerpoint/2010/main" val="1297423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27664"/>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grpId="0" nodeType="clickEffect">
                                  <p:stCondLst>
                                    <p:cond delay="0"/>
                                  </p:stCondLst>
                                  <p:childTnLst>
                                    <p:animRot by="-21600000">
                                      <p:cBhvr>
                                        <p:cTn id="10" dur="2000" fill="hold"/>
                                        <p:tgtEl>
                                          <p:spTgt spid="2766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1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21"/>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animBg="1"/>
      <p:bldP spid="27666" grpId="0" animBg="1"/>
      <p:bldP spid="18" grpId="0" animBg="1"/>
      <p:bldP spid="21"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md.ucl.ac.be/didac/anat110/Urog%E9nital/Voies%20urinaires%20bass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540000">
            <a:off x="638661" y="760582"/>
            <a:ext cx="7807278" cy="3173781"/>
          </a:xfrm>
          <a:prstGeom prst="rect">
            <a:avLst/>
          </a:prstGeom>
          <a:noFill/>
          <a:extLst>
            <a:ext uri="{909E8E84-426E-40DD-AFC4-6F175D3DCCD1}">
              <a14:hiddenFill xmlns:a14="http://schemas.microsoft.com/office/drawing/2010/main">
                <a:solidFill>
                  <a:srgbClr val="FFFFFF"/>
                </a:solidFill>
              </a14:hiddenFill>
            </a:ext>
          </a:extLst>
        </p:spPr>
      </p:pic>
      <p:sp>
        <p:nvSpPr>
          <p:cNvPr id="3" name="Cím 1"/>
          <p:cNvSpPr txBox="1">
            <a:spLocks/>
          </p:cNvSpPr>
          <p:nvPr/>
        </p:nvSpPr>
        <p:spPr>
          <a:xfrm>
            <a:off x="500717" y="174487"/>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hu-HU" sz="3200" kern="0" dirty="0" err="1" smtClean="0"/>
              <a:t>Septum</a:t>
            </a:r>
            <a:r>
              <a:rPr lang="hu-HU" sz="3200" kern="0" dirty="0" smtClean="0"/>
              <a:t> </a:t>
            </a:r>
            <a:r>
              <a:rPr lang="hu-HU" sz="3200" kern="0" dirty="0" err="1" smtClean="0"/>
              <a:t>urorectale</a:t>
            </a:r>
            <a:endParaRPr lang="hu-HU" sz="3600" kern="0" dirty="0"/>
          </a:p>
        </p:txBody>
      </p:sp>
      <p:sp>
        <p:nvSpPr>
          <p:cNvPr id="4" name="TextBox 3"/>
          <p:cNvSpPr txBox="1"/>
          <p:nvPr/>
        </p:nvSpPr>
        <p:spPr>
          <a:xfrm>
            <a:off x="0" y="4077072"/>
            <a:ext cx="6120680" cy="2308324"/>
          </a:xfrm>
          <a:prstGeom prst="rect">
            <a:avLst/>
          </a:prstGeom>
          <a:noFill/>
        </p:spPr>
        <p:txBody>
          <a:bodyPr wrap="square">
            <a:spAutoFit/>
          </a:bodyPr>
          <a:lstStyle/>
          <a:p>
            <a:pPr fontAlgn="auto">
              <a:spcBef>
                <a:spcPts val="0"/>
              </a:spcBef>
              <a:spcAft>
                <a:spcPts val="0"/>
              </a:spcAft>
              <a:defRPr/>
            </a:pPr>
            <a:r>
              <a:rPr lang="hu-HU" dirty="0">
                <a:solidFill>
                  <a:srgbClr val="002060"/>
                </a:solidFill>
                <a:latin typeface="+mn-lt"/>
              </a:rPr>
              <a:t>Kloake wird durch </a:t>
            </a:r>
            <a:r>
              <a:rPr lang="hu-HU" b="1" u="sng" dirty="0">
                <a:solidFill>
                  <a:srgbClr val="002060"/>
                </a:solidFill>
                <a:latin typeface="+mn-lt"/>
              </a:rPr>
              <a:t>Septum urorectale </a:t>
            </a:r>
            <a:r>
              <a:rPr lang="hu-HU" dirty="0">
                <a:solidFill>
                  <a:srgbClr val="002060"/>
                </a:solidFill>
                <a:latin typeface="+mn-lt"/>
              </a:rPr>
              <a:t>in </a:t>
            </a:r>
          </a:p>
          <a:p>
            <a:pPr fontAlgn="auto">
              <a:spcBef>
                <a:spcPts val="0"/>
              </a:spcBef>
              <a:spcAft>
                <a:spcPts val="0"/>
              </a:spcAft>
              <a:defRPr/>
            </a:pPr>
            <a:r>
              <a:rPr lang="hu-HU" dirty="0" smtClean="0">
                <a:solidFill>
                  <a:srgbClr val="002060"/>
                </a:solidFill>
                <a:latin typeface="+mn-lt"/>
              </a:rPr>
              <a:t>2 </a:t>
            </a:r>
            <a:r>
              <a:rPr lang="hu-HU" dirty="0" err="1" smtClean="0">
                <a:solidFill>
                  <a:srgbClr val="002060"/>
                </a:solidFill>
                <a:latin typeface="+mn-lt"/>
              </a:rPr>
              <a:t>Abschnitte</a:t>
            </a:r>
            <a:r>
              <a:rPr lang="hu-HU" dirty="0" smtClean="0">
                <a:solidFill>
                  <a:srgbClr val="002060"/>
                </a:solidFill>
                <a:latin typeface="+mn-lt"/>
              </a:rPr>
              <a:t> </a:t>
            </a:r>
            <a:r>
              <a:rPr lang="hu-HU" dirty="0" err="1" smtClean="0">
                <a:solidFill>
                  <a:srgbClr val="002060"/>
                </a:solidFill>
                <a:latin typeface="+mn-lt"/>
              </a:rPr>
              <a:t>aufgeteilt</a:t>
            </a:r>
            <a:r>
              <a:rPr lang="hu-HU" dirty="0" smtClean="0">
                <a:solidFill>
                  <a:srgbClr val="002060"/>
                </a:solidFill>
              </a:rPr>
              <a:t>:</a:t>
            </a:r>
            <a:endParaRPr lang="hu-HU" dirty="0" smtClean="0">
              <a:solidFill>
                <a:srgbClr val="002060"/>
              </a:solidFill>
              <a:latin typeface="+mn-lt"/>
            </a:endParaRPr>
          </a:p>
          <a:p>
            <a:pPr fontAlgn="auto">
              <a:spcBef>
                <a:spcPts val="0"/>
              </a:spcBef>
              <a:spcAft>
                <a:spcPts val="0"/>
              </a:spcAft>
              <a:defRPr/>
            </a:pPr>
            <a:endParaRPr lang="hu-HU" dirty="0">
              <a:solidFill>
                <a:srgbClr val="002060"/>
              </a:solidFill>
              <a:latin typeface="+mn-lt"/>
            </a:endParaRPr>
          </a:p>
          <a:p>
            <a:pPr marL="400050" indent="-400050" fontAlgn="auto">
              <a:spcBef>
                <a:spcPts val="0"/>
              </a:spcBef>
              <a:spcAft>
                <a:spcPts val="0"/>
              </a:spcAft>
              <a:defRPr/>
            </a:pPr>
            <a:r>
              <a:rPr lang="hu-HU" b="1" dirty="0" smtClean="0">
                <a:solidFill>
                  <a:srgbClr val="002060"/>
                </a:solidFill>
              </a:rPr>
              <a:t>1) Sinus </a:t>
            </a:r>
            <a:r>
              <a:rPr lang="hu-HU" b="1" dirty="0" err="1" smtClean="0">
                <a:solidFill>
                  <a:srgbClr val="002060"/>
                </a:solidFill>
              </a:rPr>
              <a:t>urogenitalis</a:t>
            </a:r>
            <a:r>
              <a:rPr lang="hu-HU" b="1" dirty="0" smtClean="0">
                <a:solidFill>
                  <a:srgbClr val="002060"/>
                </a:solidFill>
                <a:sym typeface="Wingdings" pitchFamily="2" charset="2"/>
              </a:rPr>
              <a:t></a:t>
            </a:r>
            <a:r>
              <a:rPr lang="hu-HU" dirty="0" smtClean="0">
                <a:solidFill>
                  <a:srgbClr val="002060"/>
                </a:solidFill>
                <a:latin typeface="+mn-lt"/>
              </a:rPr>
              <a:t> </a:t>
            </a:r>
            <a:r>
              <a:rPr lang="hu-HU" dirty="0">
                <a:solidFill>
                  <a:srgbClr val="002060"/>
                </a:solidFill>
                <a:latin typeface="+mn-lt"/>
              </a:rPr>
              <a:t>Harnblase, Harnröhre, Drüsen</a:t>
            </a:r>
          </a:p>
          <a:p>
            <a:pPr marL="400050" indent="-400050" fontAlgn="auto">
              <a:spcBef>
                <a:spcPts val="0"/>
              </a:spcBef>
              <a:spcAft>
                <a:spcPts val="0"/>
              </a:spcAft>
              <a:defRPr/>
            </a:pPr>
            <a:r>
              <a:rPr lang="hu-HU" b="1" dirty="0" smtClean="0">
                <a:solidFill>
                  <a:srgbClr val="002060"/>
                </a:solidFill>
              </a:rPr>
              <a:t>2) </a:t>
            </a:r>
            <a:r>
              <a:rPr lang="hu-HU" b="1" dirty="0" err="1" smtClean="0">
                <a:solidFill>
                  <a:srgbClr val="002060"/>
                </a:solidFill>
              </a:rPr>
              <a:t>Anorektalkanal</a:t>
            </a:r>
            <a:r>
              <a:rPr lang="hu-HU" b="1" dirty="0" smtClean="0">
                <a:solidFill>
                  <a:srgbClr val="002060"/>
                </a:solidFill>
              </a:rPr>
              <a:t> </a:t>
            </a:r>
            <a:r>
              <a:rPr lang="hu-HU" b="1" dirty="0" smtClean="0">
                <a:solidFill>
                  <a:srgbClr val="002060"/>
                </a:solidFill>
                <a:sym typeface="Wingdings" pitchFamily="2" charset="2"/>
              </a:rPr>
              <a:t></a:t>
            </a:r>
            <a:r>
              <a:rPr lang="hu-HU" dirty="0" smtClean="0">
                <a:solidFill>
                  <a:srgbClr val="002060"/>
                </a:solidFill>
                <a:latin typeface="+mn-lt"/>
              </a:rPr>
              <a:t>Rectum </a:t>
            </a:r>
            <a:r>
              <a:rPr lang="hu-HU" dirty="0">
                <a:solidFill>
                  <a:srgbClr val="002060"/>
                </a:solidFill>
                <a:latin typeface="+mn-lt"/>
              </a:rPr>
              <a:t>(Entoderm!)</a:t>
            </a:r>
          </a:p>
          <a:p>
            <a:pPr fontAlgn="auto">
              <a:spcBef>
                <a:spcPts val="0"/>
              </a:spcBef>
              <a:spcAft>
                <a:spcPts val="0"/>
              </a:spcAft>
              <a:defRPr/>
            </a:pPr>
            <a:endParaRPr lang="hu-HU" dirty="0">
              <a:solidFill>
                <a:srgbClr val="002060"/>
              </a:solidFill>
              <a:latin typeface="+mn-lt"/>
            </a:endParaRPr>
          </a:p>
          <a:p>
            <a:pPr fontAlgn="auto">
              <a:spcBef>
                <a:spcPts val="0"/>
              </a:spcBef>
              <a:spcAft>
                <a:spcPts val="0"/>
              </a:spcAft>
              <a:defRPr/>
            </a:pPr>
            <a:r>
              <a:rPr lang="hu-HU" dirty="0" smtClean="0">
                <a:solidFill>
                  <a:srgbClr val="002060"/>
                </a:solidFill>
                <a:latin typeface="+mn-lt"/>
              </a:rPr>
              <a:t>---------------------------------------------------------------</a:t>
            </a:r>
          </a:p>
          <a:p>
            <a:pPr fontAlgn="auto">
              <a:spcBef>
                <a:spcPts val="0"/>
              </a:spcBef>
              <a:spcAft>
                <a:spcPts val="0"/>
              </a:spcAft>
              <a:defRPr/>
            </a:pPr>
            <a:r>
              <a:rPr lang="hu-HU" dirty="0" err="1" smtClean="0">
                <a:solidFill>
                  <a:srgbClr val="002060"/>
                </a:solidFill>
                <a:latin typeface="+mn-lt"/>
              </a:rPr>
              <a:t>Analgrube</a:t>
            </a:r>
            <a:r>
              <a:rPr lang="hu-HU" dirty="0" smtClean="0">
                <a:solidFill>
                  <a:srgbClr val="002060"/>
                </a:solidFill>
                <a:latin typeface="+mn-lt"/>
              </a:rPr>
              <a:t> </a:t>
            </a:r>
            <a:r>
              <a:rPr lang="hu-HU" dirty="0">
                <a:solidFill>
                  <a:srgbClr val="002060"/>
                </a:solidFill>
                <a:latin typeface="+mn-lt"/>
              </a:rPr>
              <a:t>(</a:t>
            </a:r>
            <a:r>
              <a:rPr lang="hu-HU" b="1" i="1" dirty="0" err="1" smtClean="0">
                <a:solidFill>
                  <a:srgbClr val="002060"/>
                </a:solidFill>
                <a:latin typeface="+mn-lt"/>
              </a:rPr>
              <a:t>Proctodeum</a:t>
            </a:r>
            <a:r>
              <a:rPr lang="hu-HU" dirty="0" smtClean="0">
                <a:solidFill>
                  <a:srgbClr val="002060"/>
                </a:solidFill>
                <a:latin typeface="+mn-lt"/>
              </a:rPr>
              <a:t>: </a:t>
            </a:r>
            <a:r>
              <a:rPr lang="hu-HU" dirty="0">
                <a:solidFill>
                  <a:srgbClr val="002060"/>
                </a:solidFill>
                <a:latin typeface="+mn-lt"/>
              </a:rPr>
              <a:t>Ektoderm</a:t>
            </a:r>
            <a:r>
              <a:rPr lang="hu-HU" dirty="0" smtClean="0">
                <a:solidFill>
                  <a:srgbClr val="002060"/>
                </a:solidFill>
                <a:latin typeface="+mn-lt"/>
              </a:rPr>
              <a:t>!)</a:t>
            </a:r>
            <a:endParaRPr lang="hu-HU" dirty="0">
              <a:solidFill>
                <a:srgbClr val="002060"/>
              </a:solidFill>
              <a:latin typeface="+mn-lt"/>
            </a:endParaRPr>
          </a:p>
        </p:txBody>
      </p:sp>
      <p:pic>
        <p:nvPicPr>
          <p:cNvPr id="5" name="Picture 2" descr="ÁOK I"/>
          <p:cNvPicPr>
            <a:picLocks noChangeAspect="1" noChangeArrowheads="1"/>
          </p:cNvPicPr>
          <p:nvPr/>
        </p:nvPicPr>
        <p:blipFill>
          <a:blip r:embed="rId3" cstate="print"/>
          <a:srcRect t="9631"/>
          <a:stretch>
            <a:fillRect/>
          </a:stretch>
        </p:blipFill>
        <p:spPr bwMode="auto">
          <a:xfrm>
            <a:off x="5292080" y="4293096"/>
            <a:ext cx="3615787" cy="2448272"/>
          </a:xfrm>
          <a:prstGeom prst="rect">
            <a:avLst/>
          </a:prstGeom>
          <a:noFill/>
          <a:ln w="9525">
            <a:noFill/>
            <a:miter lim="800000"/>
            <a:headEnd/>
            <a:tailEnd/>
          </a:ln>
        </p:spPr>
      </p:pic>
      <p:sp>
        <p:nvSpPr>
          <p:cNvPr id="6" name="Téglalap 5"/>
          <p:cNvSpPr/>
          <p:nvPr/>
        </p:nvSpPr>
        <p:spPr>
          <a:xfrm>
            <a:off x="179512" y="1772816"/>
            <a:ext cx="1122615" cy="523220"/>
          </a:xfrm>
          <a:prstGeom prst="rect">
            <a:avLst/>
          </a:prstGeom>
          <a:solidFill>
            <a:schemeClr val="bg1">
              <a:lumMod val="95000"/>
            </a:schemeClr>
          </a:solidFill>
        </p:spPr>
        <p:txBody>
          <a:bodyPr wrap="none">
            <a:spAutoFit/>
          </a:bodyPr>
          <a:lstStyle/>
          <a:p>
            <a:r>
              <a:rPr lang="de-DE" sz="1400" dirty="0" smtClean="0"/>
              <a:t>Afterbucht,  </a:t>
            </a:r>
            <a:endParaRPr lang="hu-HU" sz="1400" dirty="0" smtClean="0"/>
          </a:p>
          <a:p>
            <a:r>
              <a:rPr lang="de-DE" sz="1400" dirty="0" err="1" smtClean="0"/>
              <a:t>Proctodeum</a:t>
            </a:r>
            <a:r>
              <a:rPr lang="de-DE" sz="1400" dirty="0" smtClean="0"/>
              <a:t> </a:t>
            </a:r>
            <a:endParaRPr lang="hu-HU" sz="1400" dirty="0" smtClean="0"/>
          </a:p>
        </p:txBody>
      </p:sp>
      <p:cxnSp>
        <p:nvCxnSpPr>
          <p:cNvPr id="8" name="Egyenes összekötő nyíllal 7"/>
          <p:cNvCxnSpPr/>
          <p:nvPr/>
        </p:nvCxnSpPr>
        <p:spPr>
          <a:xfrm>
            <a:off x="1259632" y="2060848"/>
            <a:ext cx="504056" cy="64807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flipV="1">
            <a:off x="3635896" y="2924944"/>
            <a:ext cx="2736304" cy="122413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p:nvPr/>
        </p:nvCxnSpPr>
        <p:spPr>
          <a:xfrm flipV="1">
            <a:off x="3563888" y="2780928"/>
            <a:ext cx="576064" cy="144016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9" name="Egyenes összekötő nyíllal 18"/>
          <p:cNvCxnSpPr/>
          <p:nvPr/>
        </p:nvCxnSpPr>
        <p:spPr>
          <a:xfrm flipV="1">
            <a:off x="1979712" y="2852936"/>
            <a:ext cx="72008" cy="129614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804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encrypted-tbn3.gstatic.com/images?q=tbn:ANd9GcR505uF3p-vcScM0qmh0hsmz8BhDy-ttZKPV_CZQ39fCwhMsmnQ"/>
          <p:cNvPicPr>
            <a:picLocks noChangeAspect="1" noChangeArrowheads="1"/>
          </p:cNvPicPr>
          <p:nvPr/>
        </p:nvPicPr>
        <p:blipFill>
          <a:blip r:embed="rId2" cstate="print"/>
          <a:srcRect/>
          <a:stretch>
            <a:fillRect/>
          </a:stretch>
        </p:blipFill>
        <p:spPr bwMode="auto">
          <a:xfrm>
            <a:off x="755576" y="2276872"/>
            <a:ext cx="3131840" cy="2087536"/>
          </a:xfrm>
          <a:prstGeom prst="rect">
            <a:avLst/>
          </a:prstGeom>
          <a:noFill/>
          <a:ln w="9525">
            <a:noFill/>
            <a:miter lim="800000"/>
            <a:headEnd/>
            <a:tailEnd/>
          </a:ln>
        </p:spPr>
      </p:pic>
      <p:pic>
        <p:nvPicPr>
          <p:cNvPr id="3" name="Picture 2" descr="ÁOK I"/>
          <p:cNvPicPr>
            <a:picLocks noChangeAspect="1" noChangeArrowheads="1"/>
          </p:cNvPicPr>
          <p:nvPr/>
        </p:nvPicPr>
        <p:blipFill>
          <a:blip r:embed="rId3" cstate="print"/>
          <a:srcRect t="9631"/>
          <a:stretch>
            <a:fillRect/>
          </a:stretch>
        </p:blipFill>
        <p:spPr bwMode="auto">
          <a:xfrm>
            <a:off x="4788024" y="2276872"/>
            <a:ext cx="3615787"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txBox="1">
            <a:spLocks/>
          </p:cNvSpPr>
          <p:nvPr/>
        </p:nvSpPr>
        <p:spPr>
          <a:xfrm>
            <a:off x="5353050" y="260647"/>
            <a:ext cx="3333750" cy="72042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b="1" dirty="0" err="1" smtClean="0"/>
              <a:t>Wiederholung</a:t>
            </a:r>
            <a:r>
              <a:rPr lang="hu-HU" b="1" dirty="0" smtClean="0"/>
              <a:t>: </a:t>
            </a:r>
            <a:r>
              <a:rPr lang="hu-HU" b="1" dirty="0" err="1" smtClean="0"/>
              <a:t>Abfaltung</a:t>
            </a:r>
            <a:endParaRPr lang="hu-HU" b="1" dirty="0" smtClean="0"/>
          </a:p>
        </p:txBody>
      </p:sp>
      <p:pic>
        <p:nvPicPr>
          <p:cNvPr id="6" name="Picture 4" descr="Langman 1 a garatívek kialakulása"/>
          <p:cNvPicPr>
            <a:picLocks noChangeAspect="1" noChangeArrowheads="1"/>
          </p:cNvPicPr>
          <p:nvPr/>
        </p:nvPicPr>
        <p:blipFill rotWithShape="1">
          <a:blip r:embed="rId2" cstate="print"/>
          <a:srcRect l="7241" t="41280" r="9237" b="2909"/>
          <a:stretch/>
        </p:blipFill>
        <p:spPr bwMode="auto">
          <a:xfrm>
            <a:off x="4427641" y="2362529"/>
            <a:ext cx="4607202" cy="4509120"/>
          </a:xfrm>
          <a:prstGeom prst="rect">
            <a:avLst/>
          </a:prstGeom>
          <a:noFill/>
          <a:ln w="9525">
            <a:noFill/>
            <a:miter lim="800000"/>
            <a:headEnd/>
            <a:tailEnd/>
          </a:ln>
        </p:spPr>
      </p:pic>
      <p:pic>
        <p:nvPicPr>
          <p:cNvPr id="7" name="Picture 4" descr="Langman 1 a garatívek kialakulása"/>
          <p:cNvPicPr>
            <a:picLocks noChangeAspect="1" noChangeArrowheads="1"/>
          </p:cNvPicPr>
          <p:nvPr/>
        </p:nvPicPr>
        <p:blipFill rotWithShape="1">
          <a:blip r:embed="rId2" cstate="print"/>
          <a:srcRect l="7899" r="11033" b="58400"/>
          <a:stretch/>
        </p:blipFill>
        <p:spPr bwMode="auto">
          <a:xfrm>
            <a:off x="107504" y="44798"/>
            <a:ext cx="4437815" cy="3240360"/>
          </a:xfrm>
          <a:prstGeom prst="rect">
            <a:avLst/>
          </a:prstGeom>
          <a:noFill/>
          <a:ln w="9525">
            <a:noFill/>
            <a:miter lim="800000"/>
            <a:headEnd/>
            <a:tailEnd/>
          </a:ln>
        </p:spPr>
      </p:pic>
      <p:sp>
        <p:nvSpPr>
          <p:cNvPr id="8" name="Line 46"/>
          <p:cNvSpPr>
            <a:spLocks noChangeShapeType="1"/>
          </p:cNvSpPr>
          <p:nvPr/>
        </p:nvSpPr>
        <p:spPr bwMode="auto">
          <a:xfrm flipH="1">
            <a:off x="5353050" y="2564904"/>
            <a:ext cx="1091158" cy="0"/>
          </a:xfrm>
          <a:prstGeom prst="line">
            <a:avLst/>
          </a:prstGeom>
          <a:noFill/>
          <a:ln w="41275">
            <a:solidFill>
              <a:srgbClr val="FF0000"/>
            </a:solidFill>
            <a:round/>
            <a:headEnd/>
            <a:tailEnd type="none" w="med" len="med"/>
          </a:ln>
        </p:spPr>
        <p:txBody>
          <a:bodyPr wrap="square">
            <a:spAutoFit/>
          </a:bodyPr>
          <a:lstStyle/>
          <a:p>
            <a:endParaRPr lang="hu-HU"/>
          </a:p>
        </p:txBody>
      </p:sp>
      <p:sp>
        <p:nvSpPr>
          <p:cNvPr id="9" name="Line 46"/>
          <p:cNvSpPr>
            <a:spLocks noChangeShapeType="1"/>
          </p:cNvSpPr>
          <p:nvPr/>
        </p:nvSpPr>
        <p:spPr bwMode="auto">
          <a:xfrm flipH="1">
            <a:off x="7956376" y="2708920"/>
            <a:ext cx="936104" cy="0"/>
          </a:xfrm>
          <a:prstGeom prst="line">
            <a:avLst/>
          </a:prstGeom>
          <a:noFill/>
          <a:ln w="41275">
            <a:solidFill>
              <a:srgbClr val="FF0000"/>
            </a:solidFill>
            <a:round/>
            <a:headEnd/>
            <a:tailEnd type="none" w="med" len="med"/>
          </a:ln>
        </p:spPr>
        <p:txBody>
          <a:bodyPr wrap="square">
            <a:spAutoFit/>
          </a:bodyPr>
          <a:lstStyle/>
          <a:p>
            <a:endParaRPr lang="hu-HU"/>
          </a:p>
        </p:txBody>
      </p:sp>
      <p:sp>
        <p:nvSpPr>
          <p:cNvPr id="10" name="Line 46"/>
          <p:cNvSpPr>
            <a:spLocks noChangeShapeType="1"/>
          </p:cNvSpPr>
          <p:nvPr/>
        </p:nvSpPr>
        <p:spPr bwMode="auto">
          <a:xfrm flipH="1">
            <a:off x="1403648" y="1196752"/>
            <a:ext cx="216024" cy="0"/>
          </a:xfrm>
          <a:prstGeom prst="line">
            <a:avLst/>
          </a:prstGeom>
          <a:noFill/>
          <a:ln w="41275">
            <a:solidFill>
              <a:srgbClr val="FF0000"/>
            </a:solidFill>
            <a:round/>
            <a:headEnd/>
            <a:tailEnd type="none" w="med" len="med"/>
          </a:ln>
        </p:spPr>
        <p:txBody>
          <a:bodyPr wrap="square">
            <a:spAutoFit/>
          </a:bodyPr>
          <a:lstStyle/>
          <a:p>
            <a:endParaRPr lang="hu-HU"/>
          </a:p>
        </p:txBody>
      </p:sp>
      <p:sp>
        <p:nvSpPr>
          <p:cNvPr id="11" name="Line 46"/>
          <p:cNvSpPr>
            <a:spLocks noChangeShapeType="1"/>
          </p:cNvSpPr>
          <p:nvPr/>
        </p:nvSpPr>
        <p:spPr bwMode="auto">
          <a:xfrm flipV="1">
            <a:off x="1160600" y="2276871"/>
            <a:ext cx="27024" cy="193964"/>
          </a:xfrm>
          <a:prstGeom prst="line">
            <a:avLst/>
          </a:prstGeom>
          <a:noFill/>
          <a:ln w="41275">
            <a:solidFill>
              <a:srgbClr val="FF0000"/>
            </a:solidFill>
            <a:round/>
            <a:headEnd/>
            <a:tailEnd type="none" w="med" len="med"/>
          </a:ln>
        </p:spPr>
        <p:txBody>
          <a:bodyPr wrap="square">
            <a:spAutoFit/>
          </a:bodyPr>
          <a:lstStyle/>
          <a:p>
            <a:endParaRPr lang="hu-HU"/>
          </a:p>
        </p:txBody>
      </p:sp>
      <p:sp>
        <p:nvSpPr>
          <p:cNvPr id="12" name="Line 46"/>
          <p:cNvSpPr>
            <a:spLocks noChangeShapeType="1"/>
          </p:cNvSpPr>
          <p:nvPr/>
        </p:nvSpPr>
        <p:spPr bwMode="auto">
          <a:xfrm flipH="1">
            <a:off x="5724128" y="3212976"/>
            <a:ext cx="216024" cy="0"/>
          </a:xfrm>
          <a:prstGeom prst="line">
            <a:avLst/>
          </a:prstGeom>
          <a:noFill/>
          <a:ln w="41275">
            <a:solidFill>
              <a:srgbClr val="FF0000"/>
            </a:solidFill>
            <a:round/>
            <a:headEnd/>
            <a:tailEnd type="none" w="med" len="med"/>
          </a:ln>
        </p:spPr>
        <p:txBody>
          <a:bodyPr wrap="square">
            <a:spAutoFit/>
          </a:bodyPr>
          <a:lstStyle/>
          <a:p>
            <a:endParaRPr lang="hu-HU"/>
          </a:p>
        </p:txBody>
      </p:sp>
      <p:sp>
        <p:nvSpPr>
          <p:cNvPr id="13" name="Line 46"/>
          <p:cNvSpPr>
            <a:spLocks noChangeShapeType="1"/>
          </p:cNvSpPr>
          <p:nvPr/>
        </p:nvSpPr>
        <p:spPr bwMode="auto">
          <a:xfrm flipH="1">
            <a:off x="6084168" y="5589240"/>
            <a:ext cx="216024" cy="216024"/>
          </a:xfrm>
          <a:prstGeom prst="line">
            <a:avLst/>
          </a:prstGeom>
          <a:noFill/>
          <a:ln w="41275">
            <a:solidFill>
              <a:srgbClr val="FF0000"/>
            </a:solidFill>
            <a:round/>
            <a:headEnd/>
            <a:tailEnd type="none" w="med" len="med"/>
          </a:ln>
        </p:spPr>
        <p:txBody>
          <a:bodyPr wrap="square">
            <a:spAutoFit/>
          </a:bodyPr>
          <a:lstStyle/>
          <a:p>
            <a:endParaRPr lang="hu-HU"/>
          </a:p>
        </p:txBody>
      </p:sp>
      <p:sp>
        <p:nvSpPr>
          <p:cNvPr id="14" name="Szövegdoboz 76"/>
          <p:cNvSpPr txBox="1">
            <a:spLocks noChangeArrowheads="1"/>
          </p:cNvSpPr>
          <p:nvPr/>
        </p:nvSpPr>
        <p:spPr bwMode="auto">
          <a:xfrm>
            <a:off x="6372200" y="1916832"/>
            <a:ext cx="1800200" cy="461665"/>
          </a:xfrm>
          <a:prstGeom prst="rect">
            <a:avLst/>
          </a:prstGeom>
          <a:noFill/>
          <a:ln w="9525">
            <a:noFill/>
            <a:miter lim="800000"/>
            <a:headEnd/>
            <a:tailEnd/>
          </a:ln>
        </p:spPr>
        <p:txBody>
          <a:bodyPr wrap="square">
            <a:spAutoFit/>
          </a:bodyPr>
          <a:lstStyle/>
          <a:p>
            <a:pPr algn="ctr"/>
            <a:r>
              <a:rPr lang="hu-HU" sz="1200" dirty="0" err="1" smtClean="0">
                <a:latin typeface="Calibri" pitchFamily="34" charset="0"/>
              </a:rPr>
              <a:t>vordere</a:t>
            </a:r>
            <a:r>
              <a:rPr lang="hu-HU" sz="1200" dirty="0" smtClean="0">
                <a:latin typeface="Calibri" pitchFamily="34" charset="0"/>
              </a:rPr>
              <a:t>     </a:t>
            </a:r>
            <a:r>
              <a:rPr lang="hu-HU" sz="1200" dirty="0" err="1" smtClean="0">
                <a:latin typeface="Calibri" pitchFamily="34" charset="0"/>
              </a:rPr>
              <a:t>hintere</a:t>
            </a:r>
            <a:endParaRPr lang="hu-HU" sz="1200" dirty="0" smtClean="0">
              <a:latin typeface="Calibri" pitchFamily="34" charset="0"/>
            </a:endParaRPr>
          </a:p>
          <a:p>
            <a:pPr algn="ctr"/>
            <a:r>
              <a:rPr lang="hu-HU" sz="1200" dirty="0" err="1" smtClean="0">
                <a:latin typeface="Calibri" pitchFamily="34" charset="0"/>
              </a:rPr>
              <a:t>Darmpforte</a:t>
            </a:r>
            <a:endParaRPr lang="hu-HU" sz="1200" dirty="0">
              <a:latin typeface="Calibri" pitchFamily="34" charset="0"/>
            </a:endParaRPr>
          </a:p>
        </p:txBody>
      </p:sp>
      <p:cxnSp>
        <p:nvCxnSpPr>
          <p:cNvPr id="15" name="Egyenes összekötő nyíllal 14"/>
          <p:cNvCxnSpPr/>
          <p:nvPr/>
        </p:nvCxnSpPr>
        <p:spPr>
          <a:xfrm flipH="1">
            <a:off x="6660232" y="2132856"/>
            <a:ext cx="144016" cy="8237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gyenes összekötő nyíllal 16"/>
          <p:cNvCxnSpPr/>
          <p:nvPr/>
        </p:nvCxnSpPr>
        <p:spPr>
          <a:xfrm flipH="1">
            <a:off x="7452320" y="2204864"/>
            <a:ext cx="216024" cy="7516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Ellipszis 18"/>
          <p:cNvSpPr/>
          <p:nvPr/>
        </p:nvSpPr>
        <p:spPr>
          <a:xfrm>
            <a:off x="6516216" y="2996952"/>
            <a:ext cx="144462"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0" name="Ellipszis 19"/>
          <p:cNvSpPr/>
          <p:nvPr/>
        </p:nvSpPr>
        <p:spPr>
          <a:xfrm>
            <a:off x="7380312" y="2996952"/>
            <a:ext cx="14401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hu-HU"/>
          </a:p>
        </p:txBody>
      </p:sp>
      <p:sp>
        <p:nvSpPr>
          <p:cNvPr id="21" name="Szövegdoboz 8"/>
          <p:cNvSpPr txBox="1">
            <a:spLocks noChangeArrowheads="1"/>
          </p:cNvSpPr>
          <p:nvPr/>
        </p:nvSpPr>
        <p:spPr bwMode="auto">
          <a:xfrm>
            <a:off x="5706405" y="2813461"/>
            <a:ext cx="971550" cy="277812"/>
          </a:xfrm>
          <a:prstGeom prst="rect">
            <a:avLst/>
          </a:prstGeom>
          <a:noFill/>
          <a:ln w="9525">
            <a:noFill/>
            <a:miter lim="800000"/>
            <a:headEnd/>
            <a:tailEnd/>
          </a:ln>
        </p:spPr>
        <p:txBody>
          <a:bodyPr>
            <a:spAutoFit/>
          </a:bodyPr>
          <a:lstStyle/>
          <a:p>
            <a:r>
              <a:rPr lang="hu-HU" sz="1200" dirty="0" err="1">
                <a:latin typeface="Calibri" pitchFamily="34" charset="0"/>
              </a:rPr>
              <a:t>Vorderdarm</a:t>
            </a:r>
            <a:endParaRPr lang="hu-HU" sz="1200" dirty="0">
              <a:latin typeface="Calibri" pitchFamily="34" charset="0"/>
            </a:endParaRPr>
          </a:p>
        </p:txBody>
      </p:sp>
      <p:sp>
        <p:nvSpPr>
          <p:cNvPr id="22" name="Szövegdoboz 8"/>
          <p:cNvSpPr txBox="1">
            <a:spLocks noChangeArrowheads="1"/>
          </p:cNvSpPr>
          <p:nvPr/>
        </p:nvSpPr>
        <p:spPr bwMode="auto">
          <a:xfrm>
            <a:off x="6633186" y="2981177"/>
            <a:ext cx="971550" cy="276999"/>
          </a:xfrm>
          <a:prstGeom prst="rect">
            <a:avLst/>
          </a:prstGeom>
          <a:noFill/>
          <a:ln w="9525">
            <a:noFill/>
            <a:miter lim="800000"/>
            <a:headEnd/>
            <a:tailEnd/>
          </a:ln>
        </p:spPr>
        <p:txBody>
          <a:bodyPr>
            <a:spAutoFit/>
          </a:bodyPr>
          <a:lstStyle/>
          <a:p>
            <a:r>
              <a:rPr lang="hu-HU" sz="1200" dirty="0" err="1" smtClean="0">
                <a:latin typeface="Calibri" pitchFamily="34" charset="0"/>
              </a:rPr>
              <a:t>Mitteldarm</a:t>
            </a:r>
            <a:endParaRPr lang="hu-HU" sz="1200" dirty="0">
              <a:latin typeface="Calibri" pitchFamily="34" charset="0"/>
            </a:endParaRPr>
          </a:p>
        </p:txBody>
      </p:sp>
      <p:sp>
        <p:nvSpPr>
          <p:cNvPr id="23" name="Szövegdoboz 8"/>
          <p:cNvSpPr txBox="1">
            <a:spLocks noChangeArrowheads="1"/>
          </p:cNvSpPr>
          <p:nvPr/>
        </p:nvSpPr>
        <p:spPr bwMode="auto">
          <a:xfrm>
            <a:off x="7614505" y="2966782"/>
            <a:ext cx="971550" cy="277812"/>
          </a:xfrm>
          <a:prstGeom prst="rect">
            <a:avLst/>
          </a:prstGeom>
          <a:solidFill>
            <a:schemeClr val="bg1">
              <a:lumMod val="85000"/>
            </a:schemeClr>
          </a:solidFill>
          <a:ln w="9525">
            <a:noFill/>
            <a:miter lim="800000"/>
            <a:headEnd/>
            <a:tailEnd/>
          </a:ln>
        </p:spPr>
        <p:txBody>
          <a:bodyPr>
            <a:spAutoFit/>
          </a:bodyPr>
          <a:lstStyle/>
          <a:p>
            <a:r>
              <a:rPr lang="hu-HU" sz="1200" dirty="0" err="1" smtClean="0">
                <a:latin typeface="Calibri" pitchFamily="34" charset="0"/>
              </a:rPr>
              <a:t>Hinterdarm</a:t>
            </a:r>
            <a:endParaRPr lang="hu-HU" sz="1200" dirty="0">
              <a:latin typeface="Calibri" pitchFamily="34" charset="0"/>
            </a:endParaRPr>
          </a:p>
        </p:txBody>
      </p:sp>
      <p:sp>
        <p:nvSpPr>
          <p:cNvPr id="24" name="Szövegdoboz 89"/>
          <p:cNvSpPr txBox="1">
            <a:spLocks noChangeArrowheads="1"/>
          </p:cNvSpPr>
          <p:nvPr/>
        </p:nvSpPr>
        <p:spPr bwMode="auto">
          <a:xfrm>
            <a:off x="0" y="3645024"/>
            <a:ext cx="5148064" cy="1246495"/>
          </a:xfrm>
          <a:prstGeom prst="rect">
            <a:avLst/>
          </a:prstGeom>
          <a:noFill/>
          <a:ln w="9525">
            <a:noFill/>
            <a:miter lim="800000"/>
            <a:headEnd/>
            <a:tailEnd/>
          </a:ln>
        </p:spPr>
        <p:txBody>
          <a:bodyPr wrap="square">
            <a:spAutoFit/>
          </a:bodyPr>
          <a:lstStyle/>
          <a:p>
            <a:pPr>
              <a:lnSpc>
                <a:spcPct val="150000"/>
              </a:lnSpc>
            </a:pPr>
            <a:r>
              <a:rPr lang="hu-HU" sz="1400" u="sng" dirty="0" err="1">
                <a:latin typeface="Calibri" pitchFamily="34" charset="0"/>
              </a:rPr>
              <a:t>Gliederung</a:t>
            </a:r>
            <a:r>
              <a:rPr lang="hu-HU" sz="1400" u="sng" dirty="0">
                <a:latin typeface="Calibri" pitchFamily="34" charset="0"/>
              </a:rPr>
              <a:t> des </a:t>
            </a:r>
            <a:r>
              <a:rPr lang="hu-HU" sz="1400" u="sng" dirty="0" err="1">
                <a:latin typeface="Calibri" pitchFamily="34" charset="0"/>
              </a:rPr>
              <a:t>Darmrohres</a:t>
            </a:r>
            <a:r>
              <a:rPr lang="hu-HU" sz="1400" u="sng" dirty="0">
                <a:latin typeface="Calibri" pitchFamily="34" charset="0"/>
              </a:rPr>
              <a:t>:</a:t>
            </a:r>
          </a:p>
          <a:p>
            <a:pPr>
              <a:lnSpc>
                <a:spcPct val="150000"/>
              </a:lnSpc>
              <a:buFont typeface="Arial" pitchFamily="34" charset="0"/>
              <a:buChar char="•"/>
            </a:pPr>
            <a:r>
              <a:rPr lang="hu-HU" sz="1200" b="1" dirty="0" err="1">
                <a:solidFill>
                  <a:srgbClr val="FFC000"/>
                </a:solidFill>
                <a:latin typeface="Calibri" pitchFamily="34" charset="0"/>
              </a:rPr>
              <a:t>Vorderdarm</a:t>
            </a:r>
            <a:r>
              <a:rPr lang="hu-HU" sz="1200" b="1" dirty="0">
                <a:solidFill>
                  <a:srgbClr val="FFC000"/>
                </a:solidFill>
                <a:latin typeface="Calibri" pitchFamily="34" charset="0"/>
              </a:rPr>
              <a:t>:</a:t>
            </a:r>
            <a:r>
              <a:rPr lang="hu-HU" sz="1200" dirty="0">
                <a:solidFill>
                  <a:srgbClr val="FFC000"/>
                </a:solidFill>
                <a:latin typeface="Calibri" pitchFamily="34" charset="0"/>
              </a:rPr>
              <a:t> </a:t>
            </a:r>
            <a:r>
              <a:rPr lang="hu-HU" sz="1200" dirty="0" err="1">
                <a:solidFill>
                  <a:srgbClr val="FFC000"/>
                </a:solidFill>
                <a:latin typeface="Calibri" pitchFamily="34" charset="0"/>
              </a:rPr>
              <a:t>Membrana</a:t>
            </a:r>
            <a:r>
              <a:rPr lang="hu-HU" sz="1200" dirty="0">
                <a:solidFill>
                  <a:srgbClr val="FFC000"/>
                </a:solidFill>
                <a:latin typeface="Calibri" pitchFamily="34" charset="0"/>
              </a:rPr>
              <a:t> </a:t>
            </a:r>
            <a:r>
              <a:rPr lang="hu-HU" sz="1200" dirty="0" err="1">
                <a:solidFill>
                  <a:srgbClr val="FFC000"/>
                </a:solidFill>
                <a:latin typeface="Calibri" pitchFamily="34" charset="0"/>
              </a:rPr>
              <a:t>buccopharyngea</a:t>
            </a:r>
            <a:r>
              <a:rPr lang="hu-HU" sz="1200" dirty="0">
                <a:solidFill>
                  <a:srgbClr val="FFC000"/>
                </a:solidFill>
                <a:latin typeface="Calibri" pitchFamily="34" charset="0"/>
              </a:rPr>
              <a:t> – </a:t>
            </a:r>
            <a:r>
              <a:rPr lang="hu-HU" sz="1200" dirty="0" err="1">
                <a:solidFill>
                  <a:srgbClr val="FFC000"/>
                </a:solidFill>
                <a:latin typeface="Calibri" pitchFamily="34" charset="0"/>
              </a:rPr>
              <a:t>vordere</a:t>
            </a:r>
            <a:r>
              <a:rPr lang="hu-HU" sz="1200" dirty="0">
                <a:solidFill>
                  <a:srgbClr val="FFC000"/>
                </a:solidFill>
                <a:latin typeface="Calibri" pitchFamily="34" charset="0"/>
              </a:rPr>
              <a:t> </a:t>
            </a:r>
            <a:r>
              <a:rPr lang="hu-HU" sz="1200" dirty="0" err="1">
                <a:solidFill>
                  <a:srgbClr val="FFC000"/>
                </a:solidFill>
                <a:latin typeface="Calibri" pitchFamily="34" charset="0"/>
              </a:rPr>
              <a:t>Darmpforte</a:t>
            </a:r>
            <a:endParaRPr lang="hu-HU" sz="1200" dirty="0">
              <a:solidFill>
                <a:srgbClr val="FFC000"/>
              </a:solidFill>
              <a:latin typeface="Calibri" pitchFamily="34" charset="0"/>
            </a:endParaRPr>
          </a:p>
          <a:p>
            <a:pPr>
              <a:lnSpc>
                <a:spcPct val="150000"/>
              </a:lnSpc>
              <a:buFont typeface="Arial" pitchFamily="34" charset="0"/>
              <a:buChar char="•"/>
            </a:pPr>
            <a:r>
              <a:rPr lang="hu-HU" sz="1200" dirty="0" err="1">
                <a:latin typeface="Calibri" pitchFamily="34" charset="0"/>
              </a:rPr>
              <a:t>Mitteldarm</a:t>
            </a:r>
            <a:r>
              <a:rPr lang="hu-HU" sz="1200" dirty="0">
                <a:latin typeface="Calibri" pitchFamily="34" charset="0"/>
              </a:rPr>
              <a:t>: </a:t>
            </a:r>
            <a:r>
              <a:rPr lang="hu-HU" sz="1200" dirty="0" err="1">
                <a:latin typeface="Calibri" pitchFamily="34" charset="0"/>
              </a:rPr>
              <a:t>vordere</a:t>
            </a:r>
            <a:r>
              <a:rPr lang="hu-HU" sz="1200" dirty="0">
                <a:latin typeface="Calibri" pitchFamily="34" charset="0"/>
              </a:rPr>
              <a:t> </a:t>
            </a:r>
            <a:r>
              <a:rPr lang="hu-HU" sz="1200" dirty="0" err="1">
                <a:latin typeface="Calibri" pitchFamily="34" charset="0"/>
              </a:rPr>
              <a:t>Darmpforte</a:t>
            </a:r>
            <a:r>
              <a:rPr lang="hu-HU" sz="1200" dirty="0">
                <a:latin typeface="Calibri" pitchFamily="34" charset="0"/>
              </a:rPr>
              <a:t> – </a:t>
            </a:r>
            <a:r>
              <a:rPr lang="hu-HU" sz="1200" dirty="0" err="1">
                <a:latin typeface="Calibri" pitchFamily="34" charset="0"/>
              </a:rPr>
              <a:t>hintere</a:t>
            </a:r>
            <a:r>
              <a:rPr lang="hu-HU" sz="1200" dirty="0">
                <a:latin typeface="Calibri" pitchFamily="34" charset="0"/>
              </a:rPr>
              <a:t> </a:t>
            </a:r>
            <a:r>
              <a:rPr lang="hu-HU" sz="1200" dirty="0" err="1">
                <a:latin typeface="Calibri" pitchFamily="34" charset="0"/>
              </a:rPr>
              <a:t>Darmpforte</a:t>
            </a:r>
            <a:endParaRPr lang="hu-HU" sz="1200" dirty="0">
              <a:latin typeface="Calibri" pitchFamily="34" charset="0"/>
            </a:endParaRPr>
          </a:p>
          <a:p>
            <a:pPr>
              <a:lnSpc>
                <a:spcPct val="150000"/>
              </a:lnSpc>
              <a:buFont typeface="Arial" pitchFamily="34" charset="0"/>
              <a:buChar char="•"/>
            </a:pPr>
            <a:r>
              <a:rPr lang="hu-HU" sz="1200" dirty="0" err="1">
                <a:latin typeface="Calibri" pitchFamily="34" charset="0"/>
              </a:rPr>
              <a:t>Hinterdarm</a:t>
            </a:r>
            <a:r>
              <a:rPr lang="hu-HU" sz="1200" dirty="0">
                <a:latin typeface="Calibri" pitchFamily="34" charset="0"/>
              </a:rPr>
              <a:t>: </a:t>
            </a:r>
            <a:r>
              <a:rPr lang="hu-HU" sz="1200" dirty="0" err="1">
                <a:latin typeface="Calibri" pitchFamily="34" charset="0"/>
              </a:rPr>
              <a:t>hintere</a:t>
            </a:r>
            <a:r>
              <a:rPr lang="hu-HU" sz="1200" dirty="0">
                <a:latin typeface="Calibri" pitchFamily="34" charset="0"/>
              </a:rPr>
              <a:t> </a:t>
            </a:r>
            <a:r>
              <a:rPr lang="hu-HU" sz="1200" dirty="0" err="1">
                <a:latin typeface="Calibri" pitchFamily="34" charset="0"/>
              </a:rPr>
              <a:t>Darmpforte</a:t>
            </a:r>
            <a:r>
              <a:rPr lang="hu-HU" sz="1200" dirty="0">
                <a:latin typeface="Calibri" pitchFamily="34" charset="0"/>
              </a:rPr>
              <a:t> – </a:t>
            </a:r>
            <a:r>
              <a:rPr lang="hu-HU" sz="1200" dirty="0" err="1">
                <a:latin typeface="Calibri" pitchFamily="34" charset="0"/>
              </a:rPr>
              <a:t>Membrana</a:t>
            </a:r>
            <a:r>
              <a:rPr lang="hu-HU" sz="1200" dirty="0">
                <a:latin typeface="Calibri" pitchFamily="34" charset="0"/>
              </a:rPr>
              <a:t> </a:t>
            </a:r>
            <a:r>
              <a:rPr lang="hu-HU" sz="1200" dirty="0" err="1">
                <a:latin typeface="Calibri" pitchFamily="34" charset="0"/>
              </a:rPr>
              <a:t>cloacalis</a:t>
            </a:r>
            <a:endParaRPr lang="hu-HU" sz="1200" dirty="0">
              <a:latin typeface="Calibri" pitchFamily="34" charset="0"/>
            </a:endParaRPr>
          </a:p>
        </p:txBody>
      </p:sp>
      <p:sp>
        <p:nvSpPr>
          <p:cNvPr id="25" name="Line 46"/>
          <p:cNvSpPr>
            <a:spLocks noChangeShapeType="1"/>
          </p:cNvSpPr>
          <p:nvPr/>
        </p:nvSpPr>
        <p:spPr bwMode="auto">
          <a:xfrm flipH="1" flipV="1">
            <a:off x="8172400" y="5877272"/>
            <a:ext cx="0" cy="144016"/>
          </a:xfrm>
          <a:prstGeom prst="line">
            <a:avLst/>
          </a:prstGeom>
          <a:noFill/>
          <a:ln w="41275">
            <a:solidFill>
              <a:srgbClr val="FF0000"/>
            </a:solidFill>
            <a:round/>
            <a:headEnd/>
            <a:tailEnd type="none" w="med" len="med"/>
          </a:ln>
        </p:spPr>
        <p:txBody>
          <a:bodyPr wrap="square">
            <a:spAutoFit/>
          </a:bodyPr>
          <a:lstStyle/>
          <a:p>
            <a:endParaRPr lang="hu-HU"/>
          </a:p>
        </p:txBody>
      </p:sp>
      <p:sp>
        <p:nvSpPr>
          <p:cNvPr id="26" name="Line 46"/>
          <p:cNvSpPr>
            <a:spLocks noChangeShapeType="1"/>
          </p:cNvSpPr>
          <p:nvPr/>
        </p:nvSpPr>
        <p:spPr bwMode="auto">
          <a:xfrm flipH="1" flipV="1">
            <a:off x="3491880" y="1196752"/>
            <a:ext cx="72008" cy="72008"/>
          </a:xfrm>
          <a:prstGeom prst="line">
            <a:avLst/>
          </a:prstGeom>
          <a:noFill/>
          <a:ln w="41275">
            <a:solidFill>
              <a:srgbClr val="FF0000"/>
            </a:solidFill>
            <a:round/>
            <a:headEnd/>
            <a:tailEnd type="none" w="med" len="med"/>
          </a:ln>
        </p:spPr>
        <p:txBody>
          <a:bodyPr wrap="square">
            <a:spAutoFit/>
          </a:bodyPr>
          <a:lstStyle/>
          <a:p>
            <a:endParaRPr lang="hu-HU"/>
          </a:p>
        </p:txBody>
      </p:sp>
      <p:sp>
        <p:nvSpPr>
          <p:cNvPr id="27" name="Line 46"/>
          <p:cNvSpPr>
            <a:spLocks noChangeShapeType="1"/>
          </p:cNvSpPr>
          <p:nvPr/>
        </p:nvSpPr>
        <p:spPr bwMode="auto">
          <a:xfrm flipV="1">
            <a:off x="3707904" y="2564904"/>
            <a:ext cx="144016" cy="0"/>
          </a:xfrm>
          <a:prstGeom prst="line">
            <a:avLst/>
          </a:prstGeom>
          <a:noFill/>
          <a:ln w="41275">
            <a:solidFill>
              <a:srgbClr val="FF0000"/>
            </a:solidFill>
            <a:round/>
            <a:headEnd/>
            <a:tailEnd type="none" w="med" len="med"/>
          </a:ln>
        </p:spPr>
        <p:txBody>
          <a:bodyPr wrap="square">
            <a:spAutoFit/>
          </a:bodyPr>
          <a:lstStyle/>
          <a:p>
            <a:endParaRPr lang="hu-HU"/>
          </a:p>
        </p:txBody>
      </p:sp>
      <p:sp>
        <p:nvSpPr>
          <p:cNvPr id="28" name="Line 46"/>
          <p:cNvSpPr>
            <a:spLocks noChangeShapeType="1"/>
          </p:cNvSpPr>
          <p:nvPr/>
        </p:nvSpPr>
        <p:spPr bwMode="auto">
          <a:xfrm flipH="1" flipV="1">
            <a:off x="8244408" y="3502455"/>
            <a:ext cx="86472" cy="265217"/>
          </a:xfrm>
          <a:prstGeom prst="line">
            <a:avLst/>
          </a:prstGeom>
          <a:noFill/>
          <a:ln w="41275">
            <a:solidFill>
              <a:srgbClr val="FF0000"/>
            </a:solidFill>
            <a:round/>
            <a:headEnd/>
            <a:tailEnd type="none" w="med" len="med"/>
          </a:ln>
        </p:spPr>
        <p:txBody>
          <a:bodyPr wrap="square">
            <a:spAutoFit/>
          </a:bodyPr>
          <a:lstStyle/>
          <a:p>
            <a:endParaRPr lang="hu-HU"/>
          </a:p>
        </p:txBody>
      </p:sp>
    </p:spTree>
    <p:extLst>
      <p:ext uri="{BB962C8B-B14F-4D97-AF65-F5344CB8AC3E}">
        <p14:creationId xmlns:p14="http://schemas.microsoft.com/office/powerpoint/2010/main" val="3677665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dev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844824"/>
            <a:ext cx="3648772" cy="4286597"/>
          </a:xfrm>
          <a:prstGeom prst="rect">
            <a:avLst/>
          </a:prstGeom>
          <a:noFill/>
          <a:extLst>
            <a:ext uri="{909E8E84-426E-40DD-AFC4-6F175D3DCCD1}">
              <a14:hiddenFill xmlns:a14="http://schemas.microsoft.com/office/drawing/2010/main">
                <a:solidFill>
                  <a:srgbClr val="FFFFFF"/>
                </a:solidFill>
              </a14:hiddenFill>
            </a:ext>
          </a:extLst>
        </p:spPr>
      </p:pic>
      <p:sp>
        <p:nvSpPr>
          <p:cNvPr id="13317" name="Text Box 5"/>
          <p:cNvSpPr txBox="1">
            <a:spLocks noChangeArrowheads="1"/>
          </p:cNvSpPr>
          <p:nvPr/>
        </p:nvSpPr>
        <p:spPr bwMode="auto">
          <a:xfrm>
            <a:off x="1115617" y="1988840"/>
            <a:ext cx="3312368" cy="6413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b="1" dirty="0" err="1"/>
              <a:t>Dorsale</a:t>
            </a:r>
            <a:r>
              <a:rPr lang="hu-HU" altLang="hu-HU" b="1" dirty="0"/>
              <a:t> </a:t>
            </a:r>
            <a:r>
              <a:rPr lang="hu-HU" altLang="hu-HU" b="1" dirty="0" err="1"/>
              <a:t>Pankreas</a:t>
            </a:r>
            <a:r>
              <a:rPr lang="hu-HU" altLang="hu-HU" dirty="0" err="1"/>
              <a:t>knospe</a:t>
            </a:r>
            <a:r>
              <a:rPr lang="hu-HU" altLang="hu-HU" dirty="0"/>
              <a:t> (</a:t>
            </a:r>
            <a:r>
              <a:rPr lang="hu-HU" altLang="hu-HU" i="1" dirty="0"/>
              <a:t>Corpus und </a:t>
            </a:r>
            <a:r>
              <a:rPr lang="hu-HU" altLang="hu-HU" i="1" dirty="0" err="1"/>
              <a:t>Cauda</a:t>
            </a:r>
            <a:r>
              <a:rPr lang="hu-HU" altLang="hu-HU" i="1" dirty="0"/>
              <a:t> </a:t>
            </a:r>
            <a:r>
              <a:rPr lang="hu-HU" altLang="hu-HU" i="1" dirty="0" err="1"/>
              <a:t>pancreatis</a:t>
            </a:r>
            <a:r>
              <a:rPr lang="hu-HU" altLang="hu-HU" dirty="0"/>
              <a:t>)</a:t>
            </a:r>
          </a:p>
        </p:txBody>
      </p:sp>
      <p:sp>
        <p:nvSpPr>
          <p:cNvPr id="13318" name="Text Box 6"/>
          <p:cNvSpPr txBox="1">
            <a:spLocks noChangeArrowheads="1"/>
          </p:cNvSpPr>
          <p:nvPr/>
        </p:nvSpPr>
        <p:spPr bwMode="auto">
          <a:xfrm>
            <a:off x="3827463" y="3771900"/>
            <a:ext cx="18605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Duodenalrohr</a:t>
            </a:r>
          </a:p>
        </p:txBody>
      </p:sp>
      <p:sp>
        <p:nvSpPr>
          <p:cNvPr id="13319" name="Text Box 7"/>
          <p:cNvSpPr txBox="1">
            <a:spLocks noChangeArrowheads="1"/>
          </p:cNvSpPr>
          <p:nvPr/>
        </p:nvSpPr>
        <p:spPr bwMode="auto">
          <a:xfrm>
            <a:off x="611560" y="4941168"/>
            <a:ext cx="299561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b="1" dirty="0"/>
              <a:t>Pancreas </a:t>
            </a:r>
            <a:r>
              <a:rPr lang="hu-HU" altLang="hu-HU" b="1" dirty="0" err="1"/>
              <a:t>ventrale</a:t>
            </a:r>
            <a:r>
              <a:rPr lang="hu-HU" altLang="hu-HU" b="1" dirty="0"/>
              <a:t> </a:t>
            </a:r>
            <a:r>
              <a:rPr lang="hu-HU" altLang="hu-HU" dirty="0" err="1"/>
              <a:t>dexter</a:t>
            </a:r>
            <a:r>
              <a:rPr lang="hu-HU" altLang="hu-HU" dirty="0"/>
              <a:t> (</a:t>
            </a:r>
            <a:r>
              <a:rPr lang="hu-HU" altLang="hu-HU" i="1" dirty="0" err="1"/>
              <a:t>bleibend</a:t>
            </a:r>
            <a:r>
              <a:rPr lang="hu-HU" altLang="hu-HU" i="1" dirty="0"/>
              <a:t>: </a:t>
            </a:r>
            <a:r>
              <a:rPr lang="hu-HU" altLang="hu-HU" i="1" dirty="0" err="1"/>
              <a:t>Caput</a:t>
            </a:r>
            <a:r>
              <a:rPr lang="hu-HU" altLang="hu-HU" i="1" dirty="0"/>
              <a:t> </a:t>
            </a:r>
            <a:r>
              <a:rPr lang="hu-HU" altLang="hu-HU" i="1" dirty="0" err="1"/>
              <a:t>pancreatis</a:t>
            </a:r>
            <a:r>
              <a:rPr lang="hu-HU" altLang="hu-HU" i="1" dirty="0"/>
              <a:t> und </a:t>
            </a:r>
            <a:r>
              <a:rPr lang="hu-HU" altLang="hu-HU" i="1" dirty="0" err="1"/>
              <a:t>Proc</a:t>
            </a:r>
            <a:r>
              <a:rPr lang="hu-HU" altLang="hu-HU" i="1" dirty="0"/>
              <a:t>. </a:t>
            </a:r>
            <a:r>
              <a:rPr lang="hu-HU" altLang="hu-HU" i="1" dirty="0" err="1"/>
              <a:t>uncinatus</a:t>
            </a:r>
            <a:r>
              <a:rPr lang="hu-HU" altLang="hu-HU" dirty="0"/>
              <a:t>)</a:t>
            </a:r>
          </a:p>
        </p:txBody>
      </p:sp>
      <p:sp>
        <p:nvSpPr>
          <p:cNvPr id="13320" name="Text Box 8"/>
          <p:cNvSpPr txBox="1">
            <a:spLocks noChangeArrowheads="1"/>
          </p:cNvSpPr>
          <p:nvPr/>
        </p:nvSpPr>
        <p:spPr bwMode="auto">
          <a:xfrm>
            <a:off x="5940152" y="5085184"/>
            <a:ext cx="259238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1100" dirty="0"/>
              <a:t>Pancreas </a:t>
            </a:r>
            <a:r>
              <a:rPr lang="hu-HU" altLang="hu-HU" sz="1100" dirty="0" err="1"/>
              <a:t>ventrale</a:t>
            </a:r>
            <a:r>
              <a:rPr lang="hu-HU" altLang="hu-HU" sz="1100" dirty="0"/>
              <a:t> </a:t>
            </a:r>
            <a:r>
              <a:rPr lang="hu-HU" altLang="hu-HU" sz="1100" dirty="0" err="1"/>
              <a:t>sinister</a:t>
            </a:r>
            <a:r>
              <a:rPr lang="hu-HU" altLang="hu-HU" sz="1100" dirty="0"/>
              <a:t> (</a:t>
            </a:r>
            <a:r>
              <a:rPr lang="hu-HU" altLang="hu-HU" sz="1100" i="1" dirty="0" err="1"/>
              <a:t>zurückbildend</a:t>
            </a:r>
            <a:r>
              <a:rPr lang="hu-HU" altLang="hu-HU" sz="1100" dirty="0"/>
              <a:t>)</a:t>
            </a:r>
          </a:p>
        </p:txBody>
      </p:sp>
      <p:sp>
        <p:nvSpPr>
          <p:cNvPr id="13321" name="Text Box 9"/>
          <p:cNvSpPr txBox="1">
            <a:spLocks noChangeArrowheads="1"/>
          </p:cNvSpPr>
          <p:nvPr/>
        </p:nvSpPr>
        <p:spPr bwMode="auto">
          <a:xfrm>
            <a:off x="4067944" y="5877272"/>
            <a:ext cx="1600200"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b="1" dirty="0" err="1"/>
              <a:t>Leber</a:t>
            </a:r>
            <a:r>
              <a:rPr lang="hu-HU" altLang="hu-HU" dirty="0" err="1"/>
              <a:t>anlage</a:t>
            </a:r>
            <a:endParaRPr lang="hu-HU" altLang="hu-HU" dirty="0"/>
          </a:p>
        </p:txBody>
      </p:sp>
      <p:sp>
        <p:nvSpPr>
          <p:cNvPr id="13322" name="Text Box 10"/>
          <p:cNvSpPr txBox="1">
            <a:spLocks noChangeArrowheads="1"/>
          </p:cNvSpPr>
          <p:nvPr/>
        </p:nvSpPr>
        <p:spPr bwMode="auto">
          <a:xfrm>
            <a:off x="4067944" y="6237312"/>
            <a:ext cx="1666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err="1"/>
              <a:t>Leberbucht</a:t>
            </a:r>
            <a:endParaRPr lang="hu-HU" altLang="hu-HU" dirty="0"/>
          </a:p>
        </p:txBody>
      </p:sp>
      <p:sp>
        <p:nvSpPr>
          <p:cNvPr id="13323" name="Text Box 11"/>
          <p:cNvSpPr txBox="1">
            <a:spLocks noChangeArrowheads="1"/>
          </p:cNvSpPr>
          <p:nvPr/>
        </p:nvSpPr>
        <p:spPr bwMode="auto">
          <a:xfrm>
            <a:off x="1835696" y="116632"/>
            <a:ext cx="542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u-HU" altLang="hu-HU" sz="2400" b="1" i="1" dirty="0" err="1">
                <a:solidFill>
                  <a:srgbClr val="CC00CC"/>
                </a:solidFill>
                <a:latin typeface="Times New Roman" panose="02020603050405020304" pitchFamily="18" charset="0"/>
              </a:rPr>
              <a:t>Anlagen</a:t>
            </a:r>
            <a:r>
              <a:rPr lang="hu-HU" altLang="hu-HU" sz="2400" b="1" i="1" dirty="0">
                <a:solidFill>
                  <a:srgbClr val="CC00CC"/>
                </a:solidFill>
                <a:latin typeface="Times New Roman" panose="02020603050405020304" pitchFamily="18" charset="0"/>
              </a:rPr>
              <a:t> der </a:t>
            </a:r>
            <a:r>
              <a:rPr lang="hu-HU" altLang="hu-HU" sz="2400" b="1" i="1" dirty="0" err="1">
                <a:solidFill>
                  <a:srgbClr val="CC00CC"/>
                </a:solidFill>
                <a:latin typeface="Times New Roman" panose="02020603050405020304" pitchFamily="18" charset="0"/>
              </a:rPr>
              <a:t>Gastrointestinaldrüsen</a:t>
            </a:r>
            <a:endParaRPr lang="hu-HU" altLang="hu-HU" sz="2400" b="1" i="1" dirty="0">
              <a:solidFill>
                <a:srgbClr val="CC00CC"/>
              </a:solidFill>
              <a:latin typeface="Times New Roman" panose="02020603050405020304" pitchFamily="18" charset="0"/>
            </a:endParaRPr>
          </a:p>
        </p:txBody>
      </p:sp>
      <p:pic>
        <p:nvPicPr>
          <p:cNvPr id="10"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268" b="5405"/>
          <a:stretch>
            <a:fillRect/>
          </a:stretch>
        </p:blipFill>
        <p:spPr>
          <a:xfrm>
            <a:off x="5580112" y="476672"/>
            <a:ext cx="3456384" cy="2520280"/>
          </a:xfrm>
          <a:prstGeom prst="rect">
            <a:avLst/>
          </a:prstGeom>
        </p:spPr>
      </p:pic>
    </p:spTree>
    <p:extLst>
      <p:ext uri="{BB962C8B-B14F-4D97-AF65-F5344CB8AC3E}">
        <p14:creationId xmlns:p14="http://schemas.microsoft.com/office/powerpoint/2010/main" val="305467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0900" y="1624013"/>
            <a:ext cx="5514975" cy="4797425"/>
          </a:xfrm>
          <a:prstGeom prst="rect">
            <a:avLst/>
          </a:prstGeom>
          <a:noFill/>
          <a:extLst>
            <a:ext uri="{909E8E84-426E-40DD-AFC4-6F175D3DCCD1}">
              <a14:hiddenFill xmlns:a14="http://schemas.microsoft.com/office/drawing/2010/main">
                <a:solidFill>
                  <a:srgbClr val="FFFFFF"/>
                </a:solidFill>
              </a14:hiddenFill>
            </a:ext>
          </a:extLst>
        </p:spPr>
      </p:pic>
      <p:sp>
        <p:nvSpPr>
          <p:cNvPr id="20483" name="Text Box 3"/>
          <p:cNvSpPr txBox="1">
            <a:spLocks noChangeArrowheads="1"/>
          </p:cNvSpPr>
          <p:nvPr/>
        </p:nvSpPr>
        <p:spPr bwMode="auto">
          <a:xfrm>
            <a:off x="3067050" y="1670050"/>
            <a:ext cx="2478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u-HU" altLang="hu-HU"/>
              <a:t>Ductus hepaticus sin.</a:t>
            </a:r>
          </a:p>
        </p:txBody>
      </p:sp>
      <p:sp>
        <p:nvSpPr>
          <p:cNvPr id="20484" name="Text Box 4"/>
          <p:cNvSpPr txBox="1">
            <a:spLocks noChangeArrowheads="1"/>
          </p:cNvSpPr>
          <p:nvPr/>
        </p:nvSpPr>
        <p:spPr bwMode="auto">
          <a:xfrm>
            <a:off x="211138" y="1671638"/>
            <a:ext cx="2759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u-HU" altLang="hu-HU"/>
              <a:t>Ductus hepaticus dexter</a:t>
            </a:r>
          </a:p>
        </p:txBody>
      </p:sp>
      <p:sp>
        <p:nvSpPr>
          <p:cNvPr id="20485" name="Text Box 5"/>
          <p:cNvSpPr txBox="1">
            <a:spLocks noChangeArrowheads="1"/>
          </p:cNvSpPr>
          <p:nvPr/>
        </p:nvSpPr>
        <p:spPr bwMode="auto">
          <a:xfrm>
            <a:off x="3246438" y="2141538"/>
            <a:ext cx="2749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u-HU" altLang="hu-HU"/>
              <a:t>Ductus hepaticus comm.</a:t>
            </a:r>
          </a:p>
        </p:txBody>
      </p:sp>
      <p:sp>
        <p:nvSpPr>
          <p:cNvPr id="20486" name="Text Box 6"/>
          <p:cNvSpPr txBox="1">
            <a:spLocks noChangeArrowheads="1"/>
          </p:cNvSpPr>
          <p:nvPr/>
        </p:nvSpPr>
        <p:spPr bwMode="auto">
          <a:xfrm>
            <a:off x="773113" y="2411413"/>
            <a:ext cx="2078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u-HU" altLang="hu-HU"/>
              <a:t>Ductus cysticus</a:t>
            </a:r>
          </a:p>
        </p:txBody>
      </p:sp>
      <p:sp>
        <p:nvSpPr>
          <p:cNvPr id="20487" name="Text Box 7"/>
          <p:cNvSpPr txBox="1">
            <a:spLocks noChangeArrowheads="1"/>
          </p:cNvSpPr>
          <p:nvPr/>
        </p:nvSpPr>
        <p:spPr bwMode="auto">
          <a:xfrm>
            <a:off x="739775" y="3717925"/>
            <a:ext cx="1736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u-HU" altLang="hu-HU"/>
              <a:t>Vesica fellea</a:t>
            </a:r>
          </a:p>
        </p:txBody>
      </p:sp>
      <p:sp>
        <p:nvSpPr>
          <p:cNvPr id="20488" name="Text Box 8"/>
          <p:cNvSpPr txBox="1">
            <a:spLocks noChangeArrowheads="1"/>
          </p:cNvSpPr>
          <p:nvPr/>
        </p:nvSpPr>
        <p:spPr bwMode="auto">
          <a:xfrm>
            <a:off x="179512" y="4149080"/>
            <a:ext cx="2478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u-HU" altLang="hu-HU" dirty="0"/>
              <a:t>Ductus </a:t>
            </a:r>
            <a:r>
              <a:rPr lang="hu-HU" altLang="hu-HU" dirty="0" err="1"/>
              <a:t>choledochus</a:t>
            </a:r>
            <a:endParaRPr lang="hu-HU" altLang="hu-HU" dirty="0"/>
          </a:p>
        </p:txBody>
      </p:sp>
      <p:sp>
        <p:nvSpPr>
          <p:cNvPr id="20489" name="Text Box 9"/>
          <p:cNvSpPr txBox="1">
            <a:spLocks noChangeArrowheads="1"/>
          </p:cNvSpPr>
          <p:nvPr/>
        </p:nvSpPr>
        <p:spPr bwMode="auto">
          <a:xfrm>
            <a:off x="704850" y="5376863"/>
            <a:ext cx="2478088" cy="366712"/>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u-HU" altLang="hu-HU"/>
              <a:t>Papilla duodeni major</a:t>
            </a:r>
          </a:p>
        </p:txBody>
      </p:sp>
      <p:sp>
        <p:nvSpPr>
          <p:cNvPr id="20490" name="Text Box 10"/>
          <p:cNvSpPr txBox="1">
            <a:spLocks noChangeArrowheads="1"/>
          </p:cNvSpPr>
          <p:nvPr/>
        </p:nvSpPr>
        <p:spPr bwMode="auto">
          <a:xfrm>
            <a:off x="549275" y="4646613"/>
            <a:ext cx="2478088" cy="366712"/>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u-HU" altLang="hu-HU"/>
              <a:t>Papilla duodeni minor</a:t>
            </a:r>
          </a:p>
        </p:txBody>
      </p:sp>
      <p:sp>
        <p:nvSpPr>
          <p:cNvPr id="20491" name="Text Box 11"/>
          <p:cNvSpPr txBox="1">
            <a:spLocks noChangeArrowheads="1"/>
          </p:cNvSpPr>
          <p:nvPr/>
        </p:nvSpPr>
        <p:spPr bwMode="auto">
          <a:xfrm>
            <a:off x="3635896" y="2564904"/>
            <a:ext cx="2304256" cy="26161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u-HU" altLang="hu-HU" sz="1100" dirty="0"/>
              <a:t>Ductus </a:t>
            </a:r>
            <a:r>
              <a:rPr lang="hu-HU" altLang="hu-HU" sz="1100" dirty="0" err="1"/>
              <a:t>pancreaticus</a:t>
            </a:r>
            <a:r>
              <a:rPr lang="hu-HU" altLang="hu-HU" sz="1100" dirty="0"/>
              <a:t> minor </a:t>
            </a:r>
            <a:r>
              <a:rPr lang="hu-HU" altLang="hu-HU" sz="1100" dirty="0" smtClean="0"/>
              <a:t>(DP)</a:t>
            </a:r>
            <a:endParaRPr lang="hu-HU" altLang="hu-HU" sz="1100" dirty="0"/>
          </a:p>
        </p:txBody>
      </p:sp>
      <p:sp>
        <p:nvSpPr>
          <p:cNvPr id="20492" name="Text Box 12"/>
          <p:cNvSpPr txBox="1">
            <a:spLocks noChangeArrowheads="1"/>
          </p:cNvSpPr>
          <p:nvPr/>
        </p:nvSpPr>
        <p:spPr bwMode="auto">
          <a:xfrm>
            <a:off x="6300192" y="4365104"/>
            <a:ext cx="2478087" cy="64135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u-HU" altLang="hu-HU" dirty="0"/>
              <a:t>Ductus </a:t>
            </a:r>
            <a:r>
              <a:rPr lang="hu-HU" altLang="hu-HU" dirty="0" err="1"/>
              <a:t>pancreaticus</a:t>
            </a:r>
            <a:r>
              <a:rPr lang="hu-HU" altLang="hu-HU" dirty="0"/>
              <a:t> major </a:t>
            </a:r>
            <a:r>
              <a:rPr lang="hu-HU" altLang="hu-HU" dirty="0" smtClean="0"/>
              <a:t>(VP+DP)</a:t>
            </a:r>
            <a:endParaRPr lang="hu-HU" altLang="hu-HU" dirty="0"/>
          </a:p>
        </p:txBody>
      </p:sp>
      <p:sp>
        <p:nvSpPr>
          <p:cNvPr id="20493" name="Line 13"/>
          <p:cNvSpPr>
            <a:spLocks noChangeShapeType="1"/>
          </p:cNvSpPr>
          <p:nvPr/>
        </p:nvSpPr>
        <p:spPr bwMode="auto">
          <a:xfrm flipV="1">
            <a:off x="3175000" y="4986338"/>
            <a:ext cx="411163" cy="587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20494" name="Line 14"/>
          <p:cNvSpPr>
            <a:spLocks noChangeShapeType="1"/>
          </p:cNvSpPr>
          <p:nvPr/>
        </p:nvSpPr>
        <p:spPr bwMode="auto">
          <a:xfrm flipV="1">
            <a:off x="3033713" y="4057650"/>
            <a:ext cx="517525" cy="869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20495" name="Text Box 15"/>
          <p:cNvSpPr txBox="1">
            <a:spLocks noChangeArrowheads="1"/>
          </p:cNvSpPr>
          <p:nvPr/>
        </p:nvSpPr>
        <p:spPr bwMode="auto">
          <a:xfrm>
            <a:off x="611560" y="116632"/>
            <a:ext cx="812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u-HU" altLang="hu-HU" sz="2400" b="1" i="1" dirty="0" err="1">
                <a:solidFill>
                  <a:srgbClr val="CC00CC"/>
                </a:solidFill>
                <a:latin typeface="Times New Roman" panose="02020603050405020304" pitchFamily="18" charset="0"/>
              </a:rPr>
              <a:t>Einmündung</a:t>
            </a:r>
            <a:r>
              <a:rPr lang="hu-HU" altLang="hu-HU" sz="2400" b="1" i="1" dirty="0">
                <a:solidFill>
                  <a:srgbClr val="CC00CC"/>
                </a:solidFill>
                <a:latin typeface="Times New Roman" panose="02020603050405020304" pitchFamily="18" charset="0"/>
              </a:rPr>
              <a:t> der </a:t>
            </a:r>
            <a:r>
              <a:rPr lang="hu-HU" altLang="hu-HU" sz="2400" b="1" i="1" dirty="0" err="1">
                <a:solidFill>
                  <a:srgbClr val="CC00CC"/>
                </a:solidFill>
                <a:latin typeface="Times New Roman" panose="02020603050405020304" pitchFamily="18" charset="0"/>
              </a:rPr>
              <a:t>Ausführungsgängen</a:t>
            </a:r>
            <a:r>
              <a:rPr lang="hu-HU" altLang="hu-HU" sz="2400" b="1" i="1" dirty="0">
                <a:solidFill>
                  <a:srgbClr val="CC00CC"/>
                </a:solidFill>
                <a:latin typeface="Times New Roman" panose="02020603050405020304" pitchFamily="18" charset="0"/>
              </a:rPr>
              <a:t> </a:t>
            </a:r>
            <a:r>
              <a:rPr lang="hu-HU" altLang="hu-HU" sz="2400" b="1" i="1" dirty="0" err="1">
                <a:solidFill>
                  <a:srgbClr val="CC00CC"/>
                </a:solidFill>
                <a:latin typeface="Times New Roman" panose="02020603050405020304" pitchFamily="18" charset="0"/>
              </a:rPr>
              <a:t>in</a:t>
            </a:r>
            <a:r>
              <a:rPr lang="hu-HU" altLang="hu-HU" sz="2400" b="1" i="1" dirty="0">
                <a:solidFill>
                  <a:srgbClr val="CC00CC"/>
                </a:solidFill>
                <a:latin typeface="Times New Roman" panose="02020603050405020304" pitchFamily="18" charset="0"/>
              </a:rPr>
              <a:t> </a:t>
            </a:r>
            <a:r>
              <a:rPr lang="hu-HU" altLang="hu-HU" sz="2400" b="1" i="1" dirty="0" smtClean="0">
                <a:solidFill>
                  <a:srgbClr val="CC00CC"/>
                </a:solidFill>
                <a:latin typeface="Times New Roman" panose="02020603050405020304" pitchFamily="18" charset="0"/>
              </a:rPr>
              <a:t>Duodenum</a:t>
            </a:r>
            <a:endParaRPr lang="hu-HU" altLang="hu-HU" sz="2400" b="1" i="1" dirty="0">
              <a:solidFill>
                <a:srgbClr val="CC00CC"/>
              </a:solidFill>
              <a:latin typeface="Times New Roman" panose="02020603050405020304" pitchFamily="18" charset="0"/>
            </a:endParaRPr>
          </a:p>
        </p:txBody>
      </p:sp>
      <p:pic>
        <p:nvPicPr>
          <p:cNvPr id="16" name="Picture 3"/>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268" b="5405"/>
          <a:stretch>
            <a:fillRect/>
          </a:stretch>
        </p:blipFill>
        <p:spPr>
          <a:xfrm>
            <a:off x="6477647" y="548680"/>
            <a:ext cx="2666353" cy="1944216"/>
          </a:xfrm>
          <a:prstGeom prst="rect">
            <a:avLst/>
          </a:prstGeom>
        </p:spPr>
      </p:pic>
    </p:spTree>
    <p:extLst>
      <p:ext uri="{BB962C8B-B14F-4D97-AF65-F5344CB8AC3E}">
        <p14:creationId xmlns:p14="http://schemas.microsoft.com/office/powerpoint/2010/main" val="4267295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620688"/>
            <a:ext cx="6867996" cy="389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63888" y="260648"/>
            <a:ext cx="2108141" cy="400110"/>
          </a:xfrm>
          <a:prstGeom prst="rect">
            <a:avLst/>
          </a:prstGeom>
          <a:noFill/>
        </p:spPr>
        <p:txBody>
          <a:bodyPr wrap="none" rtlCol="0">
            <a:spAutoFit/>
          </a:bodyPr>
          <a:lstStyle/>
          <a:p>
            <a:r>
              <a:rPr lang="hu-HU" sz="2000" dirty="0" smtClean="0">
                <a:solidFill>
                  <a:srgbClr val="002060"/>
                </a:solidFill>
              </a:rPr>
              <a:t>Pancreas anulare</a:t>
            </a:r>
            <a:endParaRPr lang="hu-HU" sz="2000" dirty="0">
              <a:solidFill>
                <a:srgbClr val="002060"/>
              </a:solidFill>
            </a:endParaRPr>
          </a:p>
        </p:txBody>
      </p:sp>
      <p:sp>
        <p:nvSpPr>
          <p:cNvPr id="3" name="TextBox 2"/>
          <p:cNvSpPr txBox="1"/>
          <p:nvPr/>
        </p:nvSpPr>
        <p:spPr>
          <a:xfrm>
            <a:off x="827584" y="4581128"/>
            <a:ext cx="7510069" cy="369332"/>
          </a:xfrm>
          <a:prstGeom prst="rect">
            <a:avLst/>
          </a:prstGeom>
          <a:noFill/>
        </p:spPr>
        <p:txBody>
          <a:bodyPr wrap="none" rtlCol="0">
            <a:spAutoFit/>
          </a:bodyPr>
          <a:lstStyle/>
          <a:p>
            <a:r>
              <a:rPr lang="hu-HU" dirty="0" err="1" smtClean="0">
                <a:solidFill>
                  <a:srgbClr val="002060"/>
                </a:solidFill>
              </a:rPr>
              <a:t>verbleibt</a:t>
            </a:r>
            <a:r>
              <a:rPr lang="hu-HU" dirty="0" smtClean="0">
                <a:solidFill>
                  <a:srgbClr val="002060"/>
                </a:solidFill>
              </a:rPr>
              <a:t> </a:t>
            </a:r>
            <a:r>
              <a:rPr lang="hu-HU" dirty="0" smtClean="0">
                <a:solidFill>
                  <a:srgbClr val="002060"/>
                </a:solidFill>
              </a:rPr>
              <a:t>die </a:t>
            </a:r>
            <a:r>
              <a:rPr lang="hu-HU" dirty="0" smtClean="0">
                <a:solidFill>
                  <a:srgbClr val="002060"/>
                </a:solidFill>
              </a:rPr>
              <a:t>linke, </a:t>
            </a:r>
            <a:r>
              <a:rPr lang="hu-HU" dirty="0" err="1" smtClean="0">
                <a:solidFill>
                  <a:srgbClr val="002060"/>
                </a:solidFill>
              </a:rPr>
              <a:t>ventrale</a:t>
            </a:r>
            <a:r>
              <a:rPr lang="hu-HU" dirty="0" smtClean="0">
                <a:solidFill>
                  <a:srgbClr val="002060"/>
                </a:solidFill>
              </a:rPr>
              <a:t> </a:t>
            </a:r>
            <a:r>
              <a:rPr lang="hu-HU" dirty="0" err="1" smtClean="0">
                <a:solidFill>
                  <a:srgbClr val="002060"/>
                </a:solidFill>
              </a:rPr>
              <a:t>Pankreasknospe</a:t>
            </a:r>
            <a:r>
              <a:rPr lang="hu-HU" dirty="0" smtClean="0">
                <a:solidFill>
                  <a:srgbClr val="002060"/>
                </a:solidFill>
              </a:rPr>
              <a:t> </a:t>
            </a:r>
            <a:r>
              <a:rPr lang="hu-HU" dirty="0" err="1" smtClean="0">
                <a:solidFill>
                  <a:srgbClr val="002060"/>
                </a:solidFill>
              </a:rPr>
              <a:t>auch</a:t>
            </a:r>
            <a:r>
              <a:rPr lang="hu-HU" dirty="0" smtClean="0">
                <a:solidFill>
                  <a:srgbClr val="002060"/>
                </a:solidFill>
              </a:rPr>
              <a:t> </a:t>
            </a:r>
            <a:r>
              <a:rPr lang="hu-HU" dirty="0" smtClean="0">
                <a:solidFill>
                  <a:srgbClr val="002060"/>
                </a:solidFill>
                <a:sym typeface="Wingdings" pitchFamily="2" charset="2"/>
              </a:rPr>
              <a:t> </a:t>
            </a:r>
            <a:r>
              <a:rPr lang="hu-HU" dirty="0" err="1" smtClean="0">
                <a:solidFill>
                  <a:srgbClr val="002060"/>
                </a:solidFill>
              </a:rPr>
              <a:t>Duodenumstrangulation</a:t>
            </a:r>
            <a:r>
              <a:rPr lang="hu-HU" dirty="0" smtClean="0">
                <a:solidFill>
                  <a:srgbClr val="002060"/>
                </a:solidFill>
              </a:rPr>
              <a:t>!</a:t>
            </a:r>
          </a:p>
        </p:txBody>
      </p:sp>
    </p:spTree>
    <p:extLst>
      <p:ext uri="{BB962C8B-B14F-4D97-AF65-F5344CB8AC3E}">
        <p14:creationId xmlns:p14="http://schemas.microsoft.com/office/powerpoint/2010/main" val="698685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eb.uni-plovdiv.bg/stu1104541018/docs/res/skandalakis'%20surgical%20anatomy%20-%202004/Chapter%2010_%20Peritoneum,%20Omenta,%20and%20Internal%20Hernias_fichiers/loadBinar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04664"/>
            <a:ext cx="4667300" cy="2484208"/>
          </a:xfrm>
          <a:prstGeom prst="rect">
            <a:avLst/>
          </a:prstGeom>
          <a:noFill/>
          <a:extLst>
            <a:ext uri="{909E8E84-426E-40DD-AFC4-6F175D3DCCD1}">
              <a14:hiddenFill xmlns:a14="http://schemas.microsoft.com/office/drawing/2010/main">
                <a:solidFill>
                  <a:srgbClr val="FFFFFF"/>
                </a:solidFill>
              </a14:hiddenFill>
            </a:ext>
          </a:extLst>
        </p:spPr>
      </p:pic>
      <p:sp>
        <p:nvSpPr>
          <p:cNvPr id="4" name="Cím 1"/>
          <p:cNvSpPr txBox="1">
            <a:spLocks/>
          </p:cNvSpPr>
          <p:nvPr/>
        </p:nvSpPr>
        <p:spPr bwMode="auto">
          <a:xfrm>
            <a:off x="107504" y="0"/>
            <a:ext cx="903649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hu-HU" sz="2400" kern="0" dirty="0" err="1" smtClean="0"/>
              <a:t>Sekundär</a:t>
            </a:r>
            <a:r>
              <a:rPr lang="hu-HU" sz="2400" kern="0" dirty="0" smtClean="0"/>
              <a:t> </a:t>
            </a:r>
            <a:r>
              <a:rPr lang="hu-HU" sz="2400" kern="0" dirty="0" err="1" smtClean="0"/>
              <a:t>retroperitoneale</a:t>
            </a:r>
            <a:r>
              <a:rPr lang="hu-HU" sz="2400" kern="0" dirty="0" smtClean="0"/>
              <a:t> </a:t>
            </a:r>
            <a:r>
              <a:rPr lang="hu-HU" sz="2400" kern="0" dirty="0" err="1" smtClean="0"/>
              <a:t>Organe</a:t>
            </a:r>
            <a:r>
              <a:rPr lang="hu-HU" sz="2400" kern="0" dirty="0" smtClean="0"/>
              <a:t>: </a:t>
            </a:r>
            <a:r>
              <a:rPr lang="hu-HU" sz="2400" kern="0" dirty="0" err="1" smtClean="0"/>
              <a:t>Pankreas</a:t>
            </a:r>
            <a:r>
              <a:rPr lang="hu-HU" sz="2400" kern="0" dirty="0" smtClean="0"/>
              <a:t>, Duodenum (z. gr. T.)</a:t>
            </a:r>
            <a:endParaRPr lang="hu-HU" sz="2400" kern="0" dirty="0"/>
          </a:p>
        </p:txBody>
      </p:sp>
      <p:pic>
        <p:nvPicPr>
          <p:cNvPr id="5" name="Picture 2"/>
          <p:cNvPicPr>
            <a:picLocks noChangeAspect="1"/>
          </p:cNvPicPr>
          <p:nvPr/>
        </p:nvPicPr>
        <p:blipFill>
          <a:blip r:embed="rId3" cstate="print"/>
          <a:srcRect/>
          <a:stretch>
            <a:fillRect/>
          </a:stretch>
        </p:blipFill>
        <p:spPr bwMode="auto">
          <a:xfrm>
            <a:off x="2056778" y="3717032"/>
            <a:ext cx="5781967" cy="2880866"/>
          </a:xfrm>
          <a:prstGeom prst="rect">
            <a:avLst/>
          </a:prstGeom>
          <a:noFill/>
          <a:ln w="9525">
            <a:noFill/>
            <a:miter lim="800000"/>
            <a:headEnd/>
            <a:tailEnd/>
          </a:ln>
        </p:spPr>
      </p:pic>
      <p:sp>
        <p:nvSpPr>
          <p:cNvPr id="6" name="Téglalap 5"/>
          <p:cNvSpPr/>
          <p:nvPr/>
        </p:nvSpPr>
        <p:spPr>
          <a:xfrm>
            <a:off x="827584" y="3284984"/>
            <a:ext cx="7704856" cy="646331"/>
          </a:xfrm>
          <a:prstGeom prst="rect">
            <a:avLst/>
          </a:prstGeom>
        </p:spPr>
        <p:txBody>
          <a:bodyPr wrap="square">
            <a:spAutoFit/>
          </a:bodyPr>
          <a:lstStyle/>
          <a:p>
            <a:r>
              <a:rPr lang="hu-HU" dirty="0" err="1" smtClean="0">
                <a:solidFill>
                  <a:srgbClr val="002060"/>
                </a:solidFill>
                <a:latin typeface="Palatino Linotype" pitchFamily="18" charset="0"/>
              </a:rPr>
              <a:t>Leber</a:t>
            </a:r>
            <a:r>
              <a:rPr lang="hu-HU" dirty="0" smtClean="0">
                <a:solidFill>
                  <a:srgbClr val="002060"/>
                </a:solidFill>
                <a:latin typeface="Palatino Linotype" pitchFamily="18" charset="0"/>
              </a:rPr>
              <a:t> </a:t>
            </a:r>
            <a:r>
              <a:rPr lang="hu-HU" dirty="0" err="1" smtClean="0">
                <a:solidFill>
                  <a:srgbClr val="002060"/>
                </a:solidFill>
                <a:latin typeface="Palatino Linotype" pitchFamily="18" charset="0"/>
              </a:rPr>
              <a:t>wächst</a:t>
            </a:r>
            <a:r>
              <a:rPr lang="hu-HU" dirty="0" smtClean="0">
                <a:solidFill>
                  <a:srgbClr val="002060"/>
                </a:solidFill>
                <a:latin typeface="Palatino Linotype" pitchFamily="18" charset="0"/>
              </a:rPr>
              <a:t> mit </a:t>
            </a:r>
            <a:r>
              <a:rPr lang="hu-HU" dirty="0" err="1" smtClean="0">
                <a:solidFill>
                  <a:srgbClr val="002060"/>
                </a:solidFill>
                <a:latin typeface="Palatino Linotype" pitchFamily="18" charset="0"/>
              </a:rPr>
              <a:t>Septum</a:t>
            </a:r>
            <a:r>
              <a:rPr lang="hu-HU" dirty="0" smtClean="0">
                <a:solidFill>
                  <a:srgbClr val="002060"/>
                </a:solidFill>
                <a:latin typeface="Palatino Linotype" pitchFamily="18" charset="0"/>
              </a:rPr>
              <a:t> transversum </a:t>
            </a:r>
            <a:r>
              <a:rPr lang="hu-HU" dirty="0" err="1" smtClean="0">
                <a:solidFill>
                  <a:srgbClr val="002060"/>
                </a:solidFill>
                <a:latin typeface="Palatino Linotype" pitchFamily="18" charset="0"/>
              </a:rPr>
              <a:t>zusammen</a:t>
            </a:r>
            <a:r>
              <a:rPr lang="hu-HU" dirty="0" smtClean="0">
                <a:solidFill>
                  <a:srgbClr val="002060"/>
                </a:solidFill>
                <a:latin typeface="Palatino Linotype" pitchFamily="18" charset="0"/>
              </a:rPr>
              <a:t>. </a:t>
            </a:r>
            <a:r>
              <a:rPr lang="hu-HU" dirty="0" err="1" smtClean="0">
                <a:solidFill>
                  <a:srgbClr val="002060"/>
                </a:solidFill>
                <a:latin typeface="Palatino Linotype" pitchFamily="18" charset="0"/>
              </a:rPr>
              <a:t>Verwachsungsstelle</a:t>
            </a:r>
            <a:r>
              <a:rPr lang="hu-HU" dirty="0" smtClean="0">
                <a:solidFill>
                  <a:srgbClr val="002060"/>
                </a:solidFill>
                <a:latin typeface="Palatino Linotype" pitchFamily="18" charset="0"/>
              </a:rPr>
              <a:t>: 					</a:t>
            </a:r>
            <a:r>
              <a:rPr lang="hu-HU" dirty="0" err="1" smtClean="0">
                <a:solidFill>
                  <a:srgbClr val="002060"/>
                </a:solidFill>
                <a:latin typeface="Palatino Linotype" pitchFamily="18" charset="0"/>
              </a:rPr>
              <a:t>Area</a:t>
            </a:r>
            <a:r>
              <a:rPr lang="hu-HU" dirty="0" smtClean="0">
                <a:solidFill>
                  <a:srgbClr val="002060"/>
                </a:solidFill>
                <a:latin typeface="Palatino Linotype" pitchFamily="18" charset="0"/>
              </a:rPr>
              <a:t> </a:t>
            </a:r>
            <a:r>
              <a:rPr lang="hu-HU" dirty="0" err="1" smtClean="0">
                <a:solidFill>
                  <a:srgbClr val="002060"/>
                </a:solidFill>
                <a:latin typeface="Palatino Linotype" pitchFamily="18" charset="0"/>
              </a:rPr>
              <a:t>nuda</a:t>
            </a:r>
            <a:r>
              <a:rPr lang="hu-HU" dirty="0" smtClean="0">
                <a:solidFill>
                  <a:srgbClr val="002060"/>
                </a:solidFill>
                <a:latin typeface="Palatino Linotype" pitchFamily="18" charset="0"/>
              </a:rPr>
              <a:t> </a:t>
            </a:r>
            <a:r>
              <a:rPr lang="hu-HU" dirty="0" err="1" smtClean="0">
                <a:solidFill>
                  <a:srgbClr val="002060"/>
                </a:solidFill>
                <a:latin typeface="Palatino Linotype" pitchFamily="18" charset="0"/>
              </a:rPr>
              <a:t>hepatis</a:t>
            </a:r>
            <a:endParaRPr lang="hu-HU" dirty="0">
              <a:solidFill>
                <a:srgbClr val="002060"/>
              </a:solidFill>
              <a:latin typeface="Palatino Linotype" pitchFamily="18" charset="0"/>
            </a:endParaRPr>
          </a:p>
        </p:txBody>
      </p:sp>
      <p:cxnSp>
        <p:nvCxnSpPr>
          <p:cNvPr id="7" name="Egyenes összekötő nyíllal 6"/>
          <p:cNvCxnSpPr/>
          <p:nvPr/>
        </p:nvCxnSpPr>
        <p:spPr>
          <a:xfrm>
            <a:off x="4932040" y="3861048"/>
            <a:ext cx="1368152" cy="64807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311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339752" y="548680"/>
            <a:ext cx="6696744" cy="5616624"/>
          </a:xfrm>
        </p:spPr>
        <p:txBody>
          <a:bodyPr>
            <a:normAutofit fontScale="25000" lnSpcReduction="20000"/>
          </a:bodyPr>
          <a:lstStyle/>
          <a:p>
            <a:pPr>
              <a:buNone/>
            </a:pPr>
            <a:endParaRPr lang="hu-HU" sz="4000" b="1" dirty="0" smtClean="0">
              <a:solidFill>
                <a:srgbClr val="FFC000"/>
              </a:solidFill>
            </a:endParaRPr>
          </a:p>
          <a:p>
            <a:pPr>
              <a:buNone/>
            </a:pPr>
            <a:r>
              <a:rPr lang="hu-HU" sz="4000" b="1" dirty="0" err="1" smtClean="0">
                <a:solidFill>
                  <a:srgbClr val="FFC000"/>
                </a:solidFill>
              </a:rPr>
              <a:t>Pathologie</a:t>
            </a:r>
            <a:r>
              <a:rPr lang="hu-HU" sz="4000" b="1" dirty="0" smtClean="0">
                <a:solidFill>
                  <a:srgbClr val="FFC000"/>
                </a:solidFill>
              </a:rPr>
              <a:t> des </a:t>
            </a:r>
            <a:r>
              <a:rPr lang="hu-HU" sz="4000" b="1" dirty="0" err="1" smtClean="0">
                <a:solidFill>
                  <a:srgbClr val="FFC000"/>
                </a:solidFill>
              </a:rPr>
              <a:t>Vorderdarmes</a:t>
            </a:r>
            <a:endParaRPr lang="hu-HU" sz="4000" b="1" dirty="0" smtClean="0">
              <a:solidFill>
                <a:srgbClr val="FFC000"/>
              </a:solidFill>
            </a:endParaRPr>
          </a:p>
          <a:p>
            <a:pPr>
              <a:buNone/>
            </a:pPr>
            <a:r>
              <a:rPr lang="de-DE" sz="4000" b="1" dirty="0" smtClean="0"/>
              <a:t>Pankreas </a:t>
            </a:r>
            <a:r>
              <a:rPr lang="de-DE" sz="4000" b="1" dirty="0" err="1" smtClean="0"/>
              <a:t>anulare</a:t>
            </a:r>
            <a:r>
              <a:rPr lang="hu-HU" sz="4000" b="1" dirty="0" smtClean="0"/>
              <a:t> </a:t>
            </a:r>
            <a:r>
              <a:rPr lang="de-DE" sz="4000" dirty="0" smtClean="0"/>
              <a:t>Das Pankreas formt einen Ring um das  Duodenum.</a:t>
            </a:r>
          </a:p>
          <a:p>
            <a:pPr>
              <a:buNone/>
            </a:pPr>
            <a:r>
              <a:rPr lang="de-DE" sz="4000" b="1" dirty="0" err="1" smtClean="0"/>
              <a:t>Cystische</a:t>
            </a:r>
            <a:r>
              <a:rPr lang="de-DE" sz="4000" b="1" dirty="0" smtClean="0"/>
              <a:t> </a:t>
            </a:r>
            <a:r>
              <a:rPr lang="de-DE" sz="4000" b="1" dirty="0" err="1" smtClean="0"/>
              <a:t>Fibrose</a:t>
            </a:r>
            <a:r>
              <a:rPr lang="de-DE" sz="4000" b="1" dirty="0" smtClean="0"/>
              <a:t> (CF)</a:t>
            </a:r>
            <a:r>
              <a:rPr lang="hu-HU" sz="4000" b="1" dirty="0" smtClean="0"/>
              <a:t> - </a:t>
            </a:r>
            <a:r>
              <a:rPr lang="de-DE" sz="4000" dirty="0" smtClean="0"/>
              <a:t>Die </a:t>
            </a:r>
            <a:r>
              <a:rPr lang="de-DE" sz="4000" dirty="0" err="1" smtClean="0"/>
              <a:t>Cystische</a:t>
            </a:r>
            <a:r>
              <a:rPr lang="de-DE" sz="4000" dirty="0" smtClean="0"/>
              <a:t> </a:t>
            </a:r>
            <a:r>
              <a:rPr lang="de-DE" sz="4000" dirty="0" err="1" smtClean="0"/>
              <a:t>Fibrose</a:t>
            </a:r>
            <a:r>
              <a:rPr lang="de-DE" sz="4000" dirty="0" smtClean="0"/>
              <a:t> oder auch Mukoviszidose </a:t>
            </a:r>
            <a:r>
              <a:rPr lang="hu-HU" sz="4000" dirty="0" smtClean="0"/>
              <a:t>-</a:t>
            </a:r>
            <a:r>
              <a:rPr lang="de-DE" sz="4000" dirty="0" smtClean="0"/>
              <a:t>Erbkrankheit. Im Zusammenhang mit dem Pankreas werden wegen des zähen Schleims, die Ausführgänge des exokrinen Anteils verstopft. Dies führt zu einer </a:t>
            </a:r>
            <a:r>
              <a:rPr lang="de-DE" sz="4000" b="1" dirty="0" err="1" smtClean="0"/>
              <a:t>Fibrosierung</a:t>
            </a:r>
            <a:r>
              <a:rPr lang="de-DE" sz="4000" dirty="0" smtClean="0"/>
              <a:t> des ganzen Organs und damit zu einer </a:t>
            </a:r>
            <a:r>
              <a:rPr lang="de-DE" sz="4000" b="1" dirty="0" smtClean="0"/>
              <a:t>Pankreasinsuffizienz</a:t>
            </a:r>
            <a:r>
              <a:rPr lang="de-DE" sz="4000" dirty="0" smtClean="0"/>
              <a:t>. </a:t>
            </a:r>
          </a:p>
          <a:p>
            <a:pPr>
              <a:buNone/>
            </a:pPr>
            <a:endParaRPr lang="hu-HU" sz="4000" b="1" dirty="0" smtClean="0"/>
          </a:p>
          <a:p>
            <a:pPr>
              <a:buNone/>
            </a:pPr>
            <a:r>
              <a:rPr lang="hu-HU" sz="4000" b="1" dirty="0" err="1" smtClean="0">
                <a:solidFill>
                  <a:srgbClr val="FFC000"/>
                </a:solidFill>
              </a:rPr>
              <a:t>Pathologie</a:t>
            </a:r>
            <a:r>
              <a:rPr lang="hu-HU" sz="4000" b="1" dirty="0" smtClean="0">
                <a:solidFill>
                  <a:srgbClr val="FFC000"/>
                </a:solidFill>
              </a:rPr>
              <a:t> des </a:t>
            </a:r>
            <a:r>
              <a:rPr lang="hu-HU" sz="4000" b="1" dirty="0" err="1" smtClean="0">
                <a:solidFill>
                  <a:srgbClr val="FFC000"/>
                </a:solidFill>
              </a:rPr>
              <a:t>Mitteldarmes</a:t>
            </a:r>
            <a:endParaRPr lang="hu-HU" sz="4000" b="1" dirty="0" smtClean="0">
              <a:solidFill>
                <a:srgbClr val="FFC000"/>
              </a:solidFill>
            </a:endParaRPr>
          </a:p>
          <a:p>
            <a:pPr>
              <a:buNone/>
            </a:pPr>
            <a:r>
              <a:rPr lang="hu-HU" sz="4000" b="1" dirty="0" err="1" smtClean="0"/>
              <a:t>Meckel'sches</a:t>
            </a:r>
            <a:r>
              <a:rPr lang="hu-HU" sz="4000" b="1" dirty="0" smtClean="0"/>
              <a:t> </a:t>
            </a:r>
            <a:r>
              <a:rPr lang="hu-HU" sz="4000" b="1" dirty="0" err="1" smtClean="0"/>
              <a:t>Divertikel</a:t>
            </a:r>
            <a:r>
              <a:rPr lang="hu-HU" sz="4000" b="1" dirty="0" smtClean="0"/>
              <a:t>: </a:t>
            </a:r>
            <a:r>
              <a:rPr lang="hu-HU" sz="4000" dirty="0" err="1" smtClean="0"/>
              <a:t>das</a:t>
            </a:r>
            <a:r>
              <a:rPr lang="hu-HU" sz="4000" dirty="0" smtClean="0"/>
              <a:t> </a:t>
            </a:r>
            <a:r>
              <a:rPr lang="hu-HU" sz="4000" dirty="0" err="1" smtClean="0"/>
              <a:t>Überbleibsel</a:t>
            </a:r>
            <a:r>
              <a:rPr lang="hu-HU" sz="4000" dirty="0" smtClean="0"/>
              <a:t> des </a:t>
            </a:r>
            <a:r>
              <a:rPr lang="hu-HU" sz="4000" b="1" u="sng" dirty="0" smtClean="0"/>
              <a:t>Ductus </a:t>
            </a:r>
            <a:r>
              <a:rPr lang="hu-HU" sz="4000" b="1" u="sng" dirty="0" err="1" smtClean="0"/>
              <a:t>omphalomesentericus</a:t>
            </a:r>
            <a:r>
              <a:rPr lang="hu-HU" sz="4000" dirty="0" smtClean="0"/>
              <a:t> </a:t>
            </a:r>
            <a:r>
              <a:rPr lang="hu-HU" sz="4000" dirty="0" err="1" smtClean="0"/>
              <a:t>-kann</a:t>
            </a:r>
            <a:r>
              <a:rPr lang="hu-HU" sz="4000" dirty="0" smtClean="0"/>
              <a:t> </a:t>
            </a:r>
            <a:r>
              <a:rPr lang="hu-HU" sz="4000" dirty="0" err="1" smtClean="0"/>
              <a:t>sich</a:t>
            </a:r>
            <a:r>
              <a:rPr lang="hu-HU" sz="4000" dirty="0" smtClean="0"/>
              <a:t> </a:t>
            </a:r>
            <a:r>
              <a:rPr lang="hu-HU" sz="4000" dirty="0" err="1" smtClean="0"/>
              <a:t>auch</a:t>
            </a:r>
            <a:r>
              <a:rPr lang="hu-HU" sz="4000" dirty="0" smtClean="0"/>
              <a:t> </a:t>
            </a:r>
            <a:r>
              <a:rPr lang="hu-HU" sz="4000" dirty="0" err="1" smtClean="0"/>
              <a:t>entzünden</a:t>
            </a:r>
            <a:r>
              <a:rPr lang="hu-HU" sz="4000" dirty="0" smtClean="0"/>
              <a:t> </a:t>
            </a:r>
            <a:r>
              <a:rPr lang="hu-HU" sz="4000" dirty="0" err="1" smtClean="0"/>
              <a:t>oder</a:t>
            </a:r>
            <a:r>
              <a:rPr lang="hu-HU" sz="4000" dirty="0" smtClean="0"/>
              <a:t> </a:t>
            </a:r>
            <a:r>
              <a:rPr lang="hu-HU" sz="4000" dirty="0" err="1" smtClean="0"/>
              <a:t>ektopisches</a:t>
            </a:r>
            <a:r>
              <a:rPr lang="hu-HU" sz="4000" dirty="0" smtClean="0"/>
              <a:t> </a:t>
            </a:r>
            <a:r>
              <a:rPr lang="hu-HU" sz="4000" dirty="0" err="1" smtClean="0"/>
              <a:t>Gewebe</a:t>
            </a:r>
            <a:r>
              <a:rPr lang="hu-HU" sz="4000" dirty="0" smtClean="0"/>
              <a:t> </a:t>
            </a:r>
            <a:r>
              <a:rPr lang="hu-HU" sz="4000" dirty="0" err="1" smtClean="0"/>
              <a:t>aufweisen</a:t>
            </a:r>
            <a:r>
              <a:rPr lang="hu-HU" sz="4000" dirty="0" smtClean="0"/>
              <a:t>. </a:t>
            </a:r>
            <a:r>
              <a:rPr lang="hu-HU" sz="4000" dirty="0" err="1" smtClean="0"/>
              <a:t>Dieses</a:t>
            </a:r>
            <a:r>
              <a:rPr lang="hu-HU" sz="4000" dirty="0" smtClean="0"/>
              <a:t> </a:t>
            </a:r>
            <a:r>
              <a:rPr lang="hu-HU" sz="4000" dirty="0" err="1" smtClean="0"/>
              <a:t>Meckel'sche</a:t>
            </a:r>
            <a:r>
              <a:rPr lang="hu-HU" sz="4000" dirty="0" smtClean="0"/>
              <a:t> </a:t>
            </a:r>
            <a:r>
              <a:rPr lang="hu-HU" sz="4000" dirty="0" err="1" smtClean="0"/>
              <a:t>Divertikel</a:t>
            </a:r>
            <a:r>
              <a:rPr lang="hu-HU" sz="4000" dirty="0" smtClean="0"/>
              <a:t> </a:t>
            </a:r>
            <a:r>
              <a:rPr lang="hu-HU" sz="4000" dirty="0" err="1" smtClean="0"/>
              <a:t>musste</a:t>
            </a:r>
            <a:r>
              <a:rPr lang="hu-HU" sz="4000" dirty="0" smtClean="0"/>
              <a:t> </a:t>
            </a:r>
            <a:r>
              <a:rPr lang="hu-HU" sz="4000" dirty="0" err="1" smtClean="0"/>
              <a:t>operativ</a:t>
            </a:r>
            <a:r>
              <a:rPr lang="hu-HU" sz="4000" dirty="0" smtClean="0"/>
              <a:t> </a:t>
            </a:r>
            <a:r>
              <a:rPr lang="hu-HU" sz="4000" dirty="0" err="1" smtClean="0"/>
              <a:t>entfernt</a:t>
            </a:r>
            <a:r>
              <a:rPr lang="hu-HU" sz="4000" dirty="0" smtClean="0"/>
              <a:t> </a:t>
            </a:r>
            <a:r>
              <a:rPr lang="hu-HU" sz="4000" dirty="0" err="1" smtClean="0"/>
              <a:t>werden</a:t>
            </a:r>
            <a:r>
              <a:rPr lang="hu-HU" sz="4000" dirty="0" smtClean="0"/>
              <a:t>.</a:t>
            </a:r>
          </a:p>
          <a:p>
            <a:pPr>
              <a:buNone/>
            </a:pPr>
            <a:endParaRPr lang="hu-HU" sz="4000" dirty="0" smtClean="0"/>
          </a:p>
          <a:p>
            <a:pPr>
              <a:buNone/>
            </a:pPr>
            <a:r>
              <a:rPr lang="hu-HU" sz="4000" b="1" dirty="0" err="1" smtClean="0"/>
              <a:t>Omphalozele</a:t>
            </a:r>
            <a:r>
              <a:rPr lang="hu-HU" sz="4000" b="1" dirty="0" smtClean="0"/>
              <a:t> </a:t>
            </a:r>
            <a:endParaRPr lang="hu-HU" sz="4000" dirty="0" smtClean="0"/>
          </a:p>
          <a:p>
            <a:pPr>
              <a:buNone/>
            </a:pPr>
            <a:r>
              <a:rPr lang="hu-HU" sz="4000" dirty="0" err="1" smtClean="0"/>
              <a:t>Bei</a:t>
            </a:r>
            <a:r>
              <a:rPr lang="hu-HU" sz="4000" dirty="0" smtClean="0"/>
              <a:t> </a:t>
            </a:r>
            <a:r>
              <a:rPr lang="hu-HU" sz="4000" dirty="0" err="1" smtClean="0"/>
              <a:t>einer</a:t>
            </a:r>
            <a:r>
              <a:rPr lang="hu-HU" sz="4000" dirty="0" smtClean="0"/>
              <a:t> </a:t>
            </a:r>
            <a:r>
              <a:rPr lang="hu-HU" sz="4000" b="1" dirty="0" err="1" smtClean="0"/>
              <a:t>Omphalozele</a:t>
            </a:r>
            <a:r>
              <a:rPr lang="hu-HU" sz="4000" dirty="0" smtClean="0"/>
              <a:t> </a:t>
            </a:r>
            <a:r>
              <a:rPr lang="hu-HU" sz="4000" dirty="0" err="1" smtClean="0"/>
              <a:t>bleiben</a:t>
            </a:r>
            <a:r>
              <a:rPr lang="hu-HU" sz="4000" dirty="0" smtClean="0"/>
              <a:t> </a:t>
            </a:r>
            <a:r>
              <a:rPr lang="hu-HU" sz="4000" b="1" dirty="0" err="1" smtClean="0"/>
              <a:t>Darmschleifen</a:t>
            </a:r>
            <a:r>
              <a:rPr lang="hu-HU" sz="4000" dirty="0" smtClean="0"/>
              <a:t> </a:t>
            </a:r>
            <a:r>
              <a:rPr lang="hu-HU" sz="4000" dirty="0" err="1" smtClean="0"/>
              <a:t>im</a:t>
            </a:r>
            <a:r>
              <a:rPr lang="hu-HU" sz="4000" dirty="0" smtClean="0"/>
              <a:t> </a:t>
            </a:r>
            <a:r>
              <a:rPr lang="hu-HU" sz="4000" dirty="0" err="1" smtClean="0"/>
              <a:t>Nabelzölom</a:t>
            </a:r>
            <a:r>
              <a:rPr lang="hu-HU" sz="4000" dirty="0" smtClean="0"/>
              <a:t> und </a:t>
            </a:r>
            <a:r>
              <a:rPr lang="hu-HU" sz="4000" dirty="0" err="1" smtClean="0"/>
              <a:t>kehren</a:t>
            </a:r>
            <a:r>
              <a:rPr lang="hu-HU" sz="4000" dirty="0" smtClean="0"/>
              <a:t> </a:t>
            </a:r>
            <a:r>
              <a:rPr lang="hu-HU" sz="4000" dirty="0" err="1" smtClean="0"/>
              <a:t>nicht</a:t>
            </a:r>
            <a:r>
              <a:rPr lang="hu-HU" sz="4000" dirty="0" smtClean="0"/>
              <a:t> </a:t>
            </a:r>
            <a:r>
              <a:rPr lang="hu-HU" sz="4000" dirty="0" err="1" smtClean="0"/>
              <a:t>wieder</a:t>
            </a:r>
            <a:r>
              <a:rPr lang="hu-HU" sz="4000" dirty="0" smtClean="0"/>
              <a:t> </a:t>
            </a:r>
            <a:r>
              <a:rPr lang="hu-HU" sz="4000" dirty="0" err="1" smtClean="0"/>
              <a:t>in</a:t>
            </a:r>
            <a:r>
              <a:rPr lang="hu-HU" sz="4000" dirty="0" smtClean="0"/>
              <a:t> den </a:t>
            </a:r>
            <a:r>
              <a:rPr lang="hu-HU" sz="4000" dirty="0" err="1" smtClean="0"/>
              <a:t>Bauchraum</a:t>
            </a:r>
            <a:r>
              <a:rPr lang="hu-HU" sz="4000" dirty="0" smtClean="0"/>
              <a:t> </a:t>
            </a:r>
            <a:r>
              <a:rPr lang="hu-HU" sz="4000" dirty="0" err="1" smtClean="0"/>
              <a:t>zurück</a:t>
            </a:r>
            <a:r>
              <a:rPr lang="hu-HU" sz="4000" dirty="0" smtClean="0"/>
              <a:t>. </a:t>
            </a:r>
          </a:p>
          <a:p>
            <a:pPr>
              <a:buNone/>
            </a:pPr>
            <a:r>
              <a:rPr lang="hu-HU" sz="4000" dirty="0" smtClean="0"/>
              <a:t>Die </a:t>
            </a:r>
            <a:r>
              <a:rPr lang="hu-HU" sz="4000" dirty="0" err="1" smtClean="0"/>
              <a:t>Omphalozele</a:t>
            </a:r>
            <a:r>
              <a:rPr lang="hu-HU" sz="4000" dirty="0" smtClean="0"/>
              <a:t> </a:t>
            </a:r>
            <a:r>
              <a:rPr lang="hu-HU" sz="4000" dirty="0" err="1" smtClean="0"/>
              <a:t>ist</a:t>
            </a:r>
            <a:r>
              <a:rPr lang="hu-HU" sz="4000" dirty="0" smtClean="0"/>
              <a:t> </a:t>
            </a:r>
            <a:r>
              <a:rPr lang="hu-HU" sz="4000" dirty="0" err="1" smtClean="0"/>
              <a:t>nicht</a:t>
            </a:r>
            <a:r>
              <a:rPr lang="hu-HU" sz="4000" dirty="0" smtClean="0"/>
              <a:t> </a:t>
            </a:r>
            <a:r>
              <a:rPr lang="hu-HU" sz="4000" dirty="0" err="1" smtClean="0"/>
              <a:t>zu</a:t>
            </a:r>
            <a:r>
              <a:rPr lang="hu-HU" sz="4000" dirty="0" smtClean="0"/>
              <a:t> </a:t>
            </a:r>
            <a:r>
              <a:rPr lang="hu-HU" sz="4000" dirty="0" err="1" smtClean="0"/>
              <a:t>verwechseln</a:t>
            </a:r>
            <a:r>
              <a:rPr lang="hu-HU" sz="4000" dirty="0" smtClean="0"/>
              <a:t> mit </a:t>
            </a:r>
            <a:r>
              <a:rPr lang="hu-HU" sz="4000" dirty="0" err="1" smtClean="0"/>
              <a:t>einer</a:t>
            </a:r>
            <a:r>
              <a:rPr lang="hu-HU" sz="4000" dirty="0" smtClean="0"/>
              <a:t> </a:t>
            </a:r>
            <a:r>
              <a:rPr lang="hu-HU" sz="4000" b="1" dirty="0" err="1" smtClean="0"/>
              <a:t>Nabelhernie</a:t>
            </a:r>
            <a:r>
              <a:rPr lang="hu-HU" sz="4000" dirty="0" smtClean="0"/>
              <a:t>, </a:t>
            </a:r>
            <a:r>
              <a:rPr lang="hu-HU" sz="4000" dirty="0" err="1" smtClean="0"/>
              <a:t>welche</a:t>
            </a:r>
            <a:r>
              <a:rPr lang="hu-HU" sz="4000" dirty="0" smtClean="0"/>
              <a:t> </a:t>
            </a:r>
            <a:r>
              <a:rPr lang="hu-HU" sz="4000" dirty="0" err="1" smtClean="0"/>
              <a:t>vor</a:t>
            </a:r>
            <a:r>
              <a:rPr lang="hu-HU" sz="4000" dirty="0" smtClean="0"/>
              <a:t> </a:t>
            </a:r>
            <a:r>
              <a:rPr lang="hu-HU" sz="4000" dirty="0" err="1" smtClean="0"/>
              <a:t>allem</a:t>
            </a:r>
            <a:r>
              <a:rPr lang="hu-HU" sz="4000" dirty="0" smtClean="0"/>
              <a:t> </a:t>
            </a:r>
            <a:r>
              <a:rPr lang="hu-HU" sz="4000" dirty="0" err="1" smtClean="0"/>
              <a:t>bei</a:t>
            </a:r>
            <a:r>
              <a:rPr lang="hu-HU" sz="4000" dirty="0" smtClean="0"/>
              <a:t> </a:t>
            </a:r>
            <a:r>
              <a:rPr lang="hu-HU" sz="4000" dirty="0" err="1" smtClean="0"/>
              <a:t>Frühgeborenen</a:t>
            </a:r>
            <a:r>
              <a:rPr lang="hu-HU" sz="4000" dirty="0" smtClean="0"/>
              <a:t> </a:t>
            </a:r>
            <a:r>
              <a:rPr lang="hu-HU" sz="4000" dirty="0" err="1" smtClean="0"/>
              <a:t>vorkommt</a:t>
            </a:r>
            <a:r>
              <a:rPr lang="hu-HU" sz="4000" dirty="0" smtClean="0"/>
              <a:t>. </a:t>
            </a:r>
            <a:br>
              <a:rPr lang="hu-HU" sz="4000" dirty="0" smtClean="0"/>
            </a:br>
            <a:r>
              <a:rPr lang="hu-HU" sz="4000" dirty="0" smtClean="0"/>
              <a:t>Der Grund </a:t>
            </a:r>
            <a:r>
              <a:rPr lang="hu-HU" sz="4000" dirty="0" err="1" smtClean="0"/>
              <a:t>für</a:t>
            </a:r>
            <a:r>
              <a:rPr lang="hu-HU" sz="4000" dirty="0" smtClean="0"/>
              <a:t> </a:t>
            </a:r>
            <a:r>
              <a:rPr lang="hu-HU" sz="4000" dirty="0" err="1" smtClean="0"/>
              <a:t>eine</a:t>
            </a:r>
            <a:r>
              <a:rPr lang="hu-HU" sz="4000" dirty="0" smtClean="0"/>
              <a:t> </a:t>
            </a:r>
            <a:r>
              <a:rPr lang="hu-HU" sz="4000" b="1" dirty="0" err="1" smtClean="0"/>
              <a:t>Nabelhernie</a:t>
            </a:r>
            <a:r>
              <a:rPr lang="hu-HU" sz="4000" dirty="0" smtClean="0"/>
              <a:t> </a:t>
            </a:r>
            <a:r>
              <a:rPr lang="hu-HU" sz="4000" dirty="0" err="1" smtClean="0"/>
              <a:t>ist</a:t>
            </a:r>
            <a:r>
              <a:rPr lang="hu-HU" sz="4000" dirty="0" smtClean="0"/>
              <a:t> </a:t>
            </a:r>
            <a:r>
              <a:rPr lang="hu-HU" sz="4000" dirty="0" err="1" smtClean="0"/>
              <a:t>eine</a:t>
            </a:r>
            <a:r>
              <a:rPr lang="hu-HU" sz="4000" dirty="0" smtClean="0"/>
              <a:t> </a:t>
            </a:r>
            <a:r>
              <a:rPr lang="hu-HU" sz="4000" b="1" dirty="0" err="1" smtClean="0"/>
              <a:t>schwache</a:t>
            </a:r>
            <a:r>
              <a:rPr lang="hu-HU" sz="4000" b="1" dirty="0" smtClean="0"/>
              <a:t> </a:t>
            </a:r>
            <a:r>
              <a:rPr lang="hu-HU" sz="4000" b="1" dirty="0" err="1" smtClean="0"/>
              <a:t>Bauchmuskulatur</a:t>
            </a:r>
            <a:r>
              <a:rPr lang="hu-HU" sz="4000" dirty="0" smtClean="0"/>
              <a:t>, die den </a:t>
            </a:r>
            <a:r>
              <a:rPr lang="hu-HU" sz="4000" dirty="0" err="1" smtClean="0"/>
              <a:t>intraperitonealen</a:t>
            </a:r>
            <a:r>
              <a:rPr lang="hu-HU" sz="4000" dirty="0" smtClean="0"/>
              <a:t> </a:t>
            </a:r>
            <a:r>
              <a:rPr lang="hu-HU" sz="4000" dirty="0" err="1" smtClean="0"/>
              <a:t>Inhalt</a:t>
            </a:r>
            <a:r>
              <a:rPr lang="hu-HU" sz="4000" dirty="0" smtClean="0"/>
              <a:t> des </a:t>
            </a:r>
            <a:r>
              <a:rPr lang="hu-HU" sz="4000" dirty="0" err="1" smtClean="0"/>
              <a:t>Bauchraumes</a:t>
            </a:r>
            <a:r>
              <a:rPr lang="hu-HU" sz="4000" dirty="0" smtClean="0"/>
              <a:t> </a:t>
            </a:r>
            <a:r>
              <a:rPr lang="hu-HU" sz="4000" dirty="0" err="1" smtClean="0"/>
              <a:t>nicht</a:t>
            </a:r>
            <a:r>
              <a:rPr lang="hu-HU" sz="4000" dirty="0" smtClean="0"/>
              <a:t> </a:t>
            </a:r>
            <a:r>
              <a:rPr lang="hu-HU" sz="4000" dirty="0" err="1" smtClean="0"/>
              <a:t>zurückzuhalten</a:t>
            </a:r>
            <a:r>
              <a:rPr lang="hu-HU" sz="4000" dirty="0" smtClean="0"/>
              <a:t> </a:t>
            </a:r>
            <a:r>
              <a:rPr lang="hu-HU" sz="4000" dirty="0" err="1" smtClean="0"/>
              <a:t>vermag</a:t>
            </a:r>
            <a:r>
              <a:rPr lang="hu-HU" sz="4000" dirty="0" smtClean="0"/>
              <a:t>. </a:t>
            </a:r>
            <a:r>
              <a:rPr lang="hu-HU" sz="4000" dirty="0" err="1" smtClean="0"/>
              <a:t>Im</a:t>
            </a:r>
            <a:r>
              <a:rPr lang="hu-HU" sz="4000" dirty="0" smtClean="0"/>
              <a:t> </a:t>
            </a:r>
            <a:r>
              <a:rPr lang="hu-HU" sz="4000" dirty="0" err="1" smtClean="0"/>
              <a:t>Unterschied</a:t>
            </a:r>
            <a:r>
              <a:rPr lang="hu-HU" sz="4000" dirty="0" smtClean="0"/>
              <a:t> </a:t>
            </a:r>
            <a:r>
              <a:rPr lang="hu-HU" sz="4000" dirty="0" err="1" smtClean="0"/>
              <a:t>zur</a:t>
            </a:r>
            <a:r>
              <a:rPr lang="hu-HU" sz="4000" dirty="0" smtClean="0"/>
              <a:t> </a:t>
            </a:r>
            <a:r>
              <a:rPr lang="hu-HU" sz="4000" dirty="0" err="1" smtClean="0"/>
              <a:t>Omphalozele</a:t>
            </a:r>
            <a:r>
              <a:rPr lang="hu-HU" sz="4000" dirty="0" smtClean="0"/>
              <a:t> </a:t>
            </a:r>
            <a:r>
              <a:rPr lang="hu-HU" sz="4000" dirty="0" err="1" smtClean="0"/>
              <a:t>ist</a:t>
            </a:r>
            <a:r>
              <a:rPr lang="hu-HU" sz="4000" dirty="0" smtClean="0"/>
              <a:t> die </a:t>
            </a:r>
            <a:r>
              <a:rPr lang="hu-HU" sz="4000" dirty="0" err="1" smtClean="0"/>
              <a:t>Nabelhernie</a:t>
            </a:r>
            <a:r>
              <a:rPr lang="hu-HU" sz="4000" dirty="0" smtClean="0"/>
              <a:t> </a:t>
            </a:r>
            <a:r>
              <a:rPr lang="hu-HU" sz="4000" dirty="0" err="1" smtClean="0"/>
              <a:t>immer</a:t>
            </a:r>
            <a:r>
              <a:rPr lang="hu-HU" sz="4000" dirty="0" smtClean="0"/>
              <a:t> mit </a:t>
            </a:r>
            <a:r>
              <a:rPr lang="hu-HU" sz="4000" b="1" dirty="0" err="1" smtClean="0"/>
              <a:t>Haut</a:t>
            </a:r>
            <a:r>
              <a:rPr lang="hu-HU" sz="4000" dirty="0" smtClean="0"/>
              <a:t> </a:t>
            </a:r>
            <a:r>
              <a:rPr lang="hu-HU" sz="4000" dirty="0" err="1" smtClean="0"/>
              <a:t>überdeckt</a:t>
            </a:r>
            <a:r>
              <a:rPr lang="hu-HU" sz="4000" dirty="0" smtClean="0"/>
              <a:t>.</a:t>
            </a:r>
          </a:p>
          <a:p>
            <a:pPr>
              <a:buNone/>
            </a:pPr>
            <a:endParaRPr lang="hu-HU" sz="4000" b="1" dirty="0" smtClean="0"/>
          </a:p>
          <a:p>
            <a:pPr>
              <a:buNone/>
            </a:pPr>
            <a:r>
              <a:rPr lang="de-DE" sz="4000" b="1" dirty="0" smtClean="0"/>
              <a:t>Malrotation und </a:t>
            </a:r>
            <a:r>
              <a:rPr lang="de-DE" sz="4000" b="1" dirty="0" err="1" smtClean="0"/>
              <a:t>Caecumhochstand</a:t>
            </a:r>
            <a:r>
              <a:rPr lang="hu-HU" sz="4000" b="1" dirty="0" smtClean="0"/>
              <a:t> -</a:t>
            </a:r>
            <a:r>
              <a:rPr lang="de-DE" sz="4000" b="1" dirty="0" smtClean="0"/>
              <a:t>ausbleibende</a:t>
            </a:r>
            <a:r>
              <a:rPr lang="de-DE" sz="4000" dirty="0" smtClean="0"/>
              <a:t> oder </a:t>
            </a:r>
            <a:r>
              <a:rPr lang="de-DE" sz="4000" b="1" dirty="0" smtClean="0"/>
              <a:t>unvollständige Rotation</a:t>
            </a:r>
            <a:r>
              <a:rPr lang="de-DE" sz="4000" dirty="0" smtClean="0"/>
              <a:t> </a:t>
            </a:r>
            <a:r>
              <a:rPr lang="hu-HU" sz="4000" dirty="0" smtClean="0"/>
              <a:t>-</a:t>
            </a:r>
            <a:r>
              <a:rPr lang="de-DE" sz="4000" dirty="0" smtClean="0"/>
              <a:t>zu einem </a:t>
            </a:r>
            <a:r>
              <a:rPr lang="de-DE" sz="4000" b="1" dirty="0" err="1" smtClean="0"/>
              <a:t>Volvolus</a:t>
            </a:r>
            <a:r>
              <a:rPr lang="de-DE" sz="4000" dirty="0" smtClean="0"/>
              <a:t> oder einer anderen Form der </a:t>
            </a:r>
            <a:r>
              <a:rPr lang="de-DE" sz="4000" b="1" dirty="0" smtClean="0"/>
              <a:t>Strangulierung</a:t>
            </a:r>
            <a:r>
              <a:rPr lang="de-DE" sz="4000" dirty="0" smtClean="0"/>
              <a:t> führen.</a:t>
            </a:r>
          </a:p>
          <a:p>
            <a:pPr>
              <a:buNone/>
            </a:pPr>
            <a:r>
              <a:rPr lang="de-DE" sz="4000" b="1" dirty="0" smtClean="0"/>
              <a:t>Atresien</a:t>
            </a:r>
            <a:r>
              <a:rPr lang="hu-HU" sz="4000" b="1" dirty="0" smtClean="0"/>
              <a:t> </a:t>
            </a:r>
            <a:r>
              <a:rPr lang="de-DE" sz="4000" dirty="0" smtClean="0"/>
              <a:t>Wie beim </a:t>
            </a:r>
            <a:r>
              <a:rPr lang="de-DE" sz="4000" dirty="0" err="1" smtClean="0"/>
              <a:t>Oesophagus</a:t>
            </a:r>
            <a:r>
              <a:rPr lang="de-DE" sz="4000" dirty="0" smtClean="0"/>
              <a:t> und dem Duodenum kann es auch im übrigen Bereich des Darmes zu </a:t>
            </a:r>
            <a:r>
              <a:rPr lang="de-DE" sz="4000" b="1" u="sng" dirty="0" smtClean="0"/>
              <a:t>unvollständiger </a:t>
            </a:r>
            <a:r>
              <a:rPr lang="de-DE" sz="4000" b="1" u="sng" dirty="0" err="1" smtClean="0"/>
              <a:t>Rekanalisierung</a:t>
            </a:r>
            <a:r>
              <a:rPr lang="de-DE" sz="4000" u="sng" dirty="0" smtClean="0"/>
              <a:t> </a:t>
            </a:r>
            <a:r>
              <a:rPr lang="de-DE" sz="4000" dirty="0" smtClean="0"/>
              <a:t>des </a:t>
            </a:r>
            <a:r>
              <a:rPr lang="de-DE" sz="4000" dirty="0" err="1" smtClean="0"/>
              <a:t>Darmlumens</a:t>
            </a:r>
            <a:r>
              <a:rPr lang="de-DE" sz="4000" dirty="0" smtClean="0"/>
              <a:t> kommen.</a:t>
            </a:r>
          </a:p>
          <a:p>
            <a:pPr>
              <a:buNone/>
            </a:pPr>
            <a:endParaRPr lang="hu-HU" sz="4000" b="1" dirty="0" smtClean="0"/>
          </a:p>
          <a:p>
            <a:pPr>
              <a:buNone/>
            </a:pPr>
            <a:r>
              <a:rPr lang="hu-HU" sz="4000" b="1" dirty="0" err="1" smtClean="0">
                <a:solidFill>
                  <a:srgbClr val="FFC000"/>
                </a:solidFill>
              </a:rPr>
              <a:t>Pathologie</a:t>
            </a:r>
            <a:r>
              <a:rPr lang="hu-HU" sz="4000" b="1" dirty="0" smtClean="0">
                <a:solidFill>
                  <a:srgbClr val="FFC000"/>
                </a:solidFill>
              </a:rPr>
              <a:t> des </a:t>
            </a:r>
            <a:r>
              <a:rPr lang="hu-HU" sz="4000" b="1" dirty="0" err="1" smtClean="0">
                <a:solidFill>
                  <a:srgbClr val="FFC000"/>
                </a:solidFill>
              </a:rPr>
              <a:t>Hinterdarmes</a:t>
            </a:r>
            <a:endParaRPr lang="hu-HU" sz="4000" b="1" dirty="0" smtClean="0">
              <a:solidFill>
                <a:srgbClr val="FFC000"/>
              </a:solidFill>
            </a:endParaRPr>
          </a:p>
          <a:p>
            <a:pPr>
              <a:buNone/>
            </a:pPr>
            <a:r>
              <a:rPr lang="de-DE" sz="4000" b="1" dirty="0" err="1" smtClean="0"/>
              <a:t>Aganglionäres</a:t>
            </a:r>
            <a:r>
              <a:rPr lang="de-DE" sz="4000" b="1" dirty="0" smtClean="0"/>
              <a:t> </a:t>
            </a:r>
            <a:r>
              <a:rPr lang="de-DE" sz="4000" b="1" dirty="0" err="1" smtClean="0"/>
              <a:t>Megacolon</a:t>
            </a:r>
            <a:r>
              <a:rPr lang="de-DE" sz="4000" b="1" dirty="0" smtClean="0"/>
              <a:t> (Morbus Hirschsprung)</a:t>
            </a:r>
            <a:endParaRPr lang="de-DE" sz="4000" dirty="0" smtClean="0"/>
          </a:p>
          <a:p>
            <a:pPr>
              <a:buNone/>
            </a:pPr>
            <a:r>
              <a:rPr lang="de-DE" sz="4000" dirty="0" smtClean="0"/>
              <a:t>Der </a:t>
            </a:r>
            <a:r>
              <a:rPr lang="de-DE" sz="4000" b="1" dirty="0" smtClean="0"/>
              <a:t>Morbus Hirschsprung</a:t>
            </a:r>
            <a:r>
              <a:rPr lang="de-DE" sz="4000" dirty="0" smtClean="0"/>
              <a:t> ist eine Erkrankung des Dickdarms. </a:t>
            </a:r>
            <a:r>
              <a:rPr lang="de-DE" sz="4000" b="1" dirty="0" err="1" smtClean="0"/>
              <a:t>Aganglionose</a:t>
            </a:r>
            <a:r>
              <a:rPr lang="hu-HU" sz="4000" b="1" dirty="0" smtClean="0"/>
              <a:t>, </a:t>
            </a:r>
            <a:r>
              <a:rPr lang="de-DE" sz="4000" dirty="0" smtClean="0"/>
              <a:t>fehlen in einem bestimmten Abschnitt Nervenzellen</a:t>
            </a:r>
            <a:r>
              <a:rPr lang="hu-HU" sz="4000" dirty="0" smtClean="0"/>
              <a:t> (</a:t>
            </a:r>
            <a:r>
              <a:rPr lang="de-DE" sz="4000" b="1" u="sng" dirty="0" err="1" smtClean="0"/>
              <a:t>Auerbach'sche</a:t>
            </a:r>
            <a:r>
              <a:rPr lang="de-DE" sz="4000" u="sng" dirty="0" smtClean="0"/>
              <a:t> wie auch der </a:t>
            </a:r>
            <a:r>
              <a:rPr lang="de-DE" sz="4000" b="1" u="sng" dirty="0" err="1" smtClean="0"/>
              <a:t>Meissner'sche</a:t>
            </a:r>
            <a:r>
              <a:rPr lang="de-DE" sz="4000" b="1" u="sng" dirty="0" smtClean="0"/>
              <a:t> Plexus</a:t>
            </a:r>
            <a:r>
              <a:rPr lang="de-DE" sz="4000" u="sng" dirty="0" smtClean="0"/>
              <a:t> </a:t>
            </a:r>
            <a:r>
              <a:rPr lang="hu-HU" sz="4000" u="sng" dirty="0" smtClean="0"/>
              <a:t>)</a:t>
            </a:r>
            <a:r>
              <a:rPr lang="de-DE" sz="4000" dirty="0" smtClean="0"/>
              <a:t>, die die Muskeln zur Kontraktion und damit zum Weitertransport des Kotes anregen. In diesem Bereich ist der Darm dünner und kann sich nicht mehr weit stellen. Der Kot bleibt an dieser Stelle liegen. So entwickeln sich </a:t>
            </a:r>
            <a:r>
              <a:rPr lang="de-DE" sz="4000" i="1" dirty="0" smtClean="0"/>
              <a:t>vor dieser Dickdarmregion </a:t>
            </a:r>
            <a:r>
              <a:rPr lang="de-DE" sz="4000" dirty="0" smtClean="0"/>
              <a:t>oft riesige Erweiterungen</a:t>
            </a:r>
            <a:r>
              <a:rPr lang="hu-HU" sz="4000" dirty="0" smtClean="0"/>
              <a:t> (v</a:t>
            </a:r>
            <a:r>
              <a:rPr lang="de-DE" sz="4000" dirty="0" smtClean="0"/>
              <a:t>on diesen Erweiterungen, die als Folge der eigentlichen Erkrankung entstehen, ist der Name </a:t>
            </a:r>
            <a:r>
              <a:rPr lang="de-DE" sz="4000" b="1" dirty="0" smtClean="0"/>
              <a:t>Megakolon </a:t>
            </a:r>
            <a:r>
              <a:rPr lang="de-DE" sz="4000" b="1" dirty="0" err="1" smtClean="0"/>
              <a:t>congenitum</a:t>
            </a:r>
            <a:r>
              <a:rPr lang="de-DE" sz="4000" dirty="0" smtClean="0"/>
              <a:t> abgeleitet</a:t>
            </a:r>
            <a:r>
              <a:rPr lang="hu-HU" sz="4000" dirty="0" smtClean="0"/>
              <a:t>).</a:t>
            </a:r>
            <a:r>
              <a:rPr lang="de-DE" sz="4000" dirty="0" smtClean="0"/>
              <a:t> </a:t>
            </a:r>
            <a:br>
              <a:rPr lang="de-DE" sz="4000" dirty="0" smtClean="0"/>
            </a:br>
            <a:r>
              <a:rPr lang="de-DE" sz="4000" dirty="0" smtClean="0"/>
              <a:t>Im </a:t>
            </a:r>
            <a:r>
              <a:rPr lang="de-DE" sz="4000" dirty="0" err="1" smtClean="0"/>
              <a:t>Neugeborenenalter</a:t>
            </a:r>
            <a:r>
              <a:rPr lang="hu-HU" sz="4000" dirty="0" smtClean="0"/>
              <a:t>:</a:t>
            </a:r>
            <a:r>
              <a:rPr lang="de-DE" sz="4000" dirty="0" smtClean="0"/>
              <a:t> </a:t>
            </a:r>
            <a:r>
              <a:rPr lang="de-DE" sz="4000" b="1" dirty="0" err="1" smtClean="0"/>
              <a:t>Ileus</a:t>
            </a:r>
            <a:r>
              <a:rPr lang="de-DE" sz="4000" dirty="0" smtClean="0"/>
              <a:t>. Die Kinder leiden unter </a:t>
            </a:r>
            <a:r>
              <a:rPr lang="de-DE" sz="4000" b="1" dirty="0" smtClean="0"/>
              <a:t>Erbrechen</a:t>
            </a:r>
            <a:r>
              <a:rPr lang="de-DE" sz="4000" dirty="0" smtClean="0"/>
              <a:t> und </a:t>
            </a:r>
            <a:r>
              <a:rPr lang="de-DE" sz="4000" b="1" dirty="0" smtClean="0"/>
              <a:t>Verstopfung</a:t>
            </a:r>
            <a:r>
              <a:rPr lang="de-DE" sz="4000" dirty="0" smtClean="0"/>
              <a:t>. Die Therapie besteht in einer </a:t>
            </a:r>
            <a:r>
              <a:rPr lang="de-DE" sz="4000" b="1" dirty="0" smtClean="0"/>
              <a:t>operativen Entfernung</a:t>
            </a:r>
            <a:r>
              <a:rPr lang="de-DE" sz="4000" dirty="0" smtClean="0"/>
              <a:t> des betroffenen Dickdarmabschnittes.</a:t>
            </a:r>
            <a:endParaRPr lang="hu-HU" sz="4000" dirty="0" smtClean="0"/>
          </a:p>
          <a:p>
            <a:pPr>
              <a:buNone/>
            </a:pPr>
            <a:endParaRPr lang="hu-HU" sz="4000" dirty="0" smtClean="0"/>
          </a:p>
          <a:p>
            <a:pPr>
              <a:buNone/>
            </a:pPr>
            <a:endParaRPr lang="hu-HU" sz="4000" b="1" dirty="0" smtClean="0"/>
          </a:p>
          <a:p>
            <a:pPr>
              <a:buNone/>
            </a:pPr>
            <a:r>
              <a:rPr lang="de-DE" sz="4000" b="1" dirty="0" smtClean="0"/>
              <a:t>Ausbleibende Perforierung des Anus, Analatresie, Fisteln</a:t>
            </a:r>
            <a:endParaRPr lang="de-DE" sz="4000" dirty="0" smtClean="0"/>
          </a:p>
          <a:p>
            <a:pPr>
              <a:buNone/>
            </a:pPr>
            <a:r>
              <a:rPr lang="de-DE" sz="4000" u="sng" dirty="0" smtClean="0"/>
              <a:t>persistierende </a:t>
            </a:r>
            <a:r>
              <a:rPr lang="de-DE" sz="4000" u="sng" dirty="0" err="1" smtClean="0"/>
              <a:t>Membrana</a:t>
            </a:r>
            <a:r>
              <a:rPr lang="de-DE" sz="4000" u="sng" dirty="0" smtClean="0"/>
              <a:t> </a:t>
            </a:r>
            <a:r>
              <a:rPr lang="de-DE" sz="4000" u="sng" dirty="0" err="1" smtClean="0"/>
              <a:t>cloacalis</a:t>
            </a:r>
            <a:r>
              <a:rPr lang="hu-HU" sz="4000" dirty="0" smtClean="0"/>
              <a:t> -</a:t>
            </a:r>
            <a:r>
              <a:rPr lang="de-DE" sz="4000" dirty="0" smtClean="0"/>
              <a:t> Bei jedem Neugeborenen muss deshalb untersucht werden, ob der Anus offen ist.</a:t>
            </a:r>
            <a:endParaRPr lang="hu-HU" dirty="0"/>
          </a:p>
        </p:txBody>
      </p:sp>
      <p:sp>
        <p:nvSpPr>
          <p:cNvPr id="6" name="Cím 1"/>
          <p:cNvSpPr>
            <a:spLocks noGrp="1"/>
          </p:cNvSpPr>
          <p:nvPr>
            <p:ph type="title"/>
          </p:nvPr>
        </p:nvSpPr>
        <p:spPr>
          <a:xfrm>
            <a:off x="2267744" y="0"/>
            <a:ext cx="6429400" cy="548680"/>
          </a:xfrm>
        </p:spPr>
        <p:txBody>
          <a:bodyPr>
            <a:normAutofit/>
          </a:bodyPr>
          <a:lstStyle/>
          <a:p>
            <a:r>
              <a:rPr lang="hu-HU" sz="2800" dirty="0" err="1" smtClean="0"/>
              <a:t>Missbildungen</a:t>
            </a:r>
            <a:endParaRPr lang="hu-HU" sz="2800" dirty="0"/>
          </a:p>
        </p:txBody>
      </p:sp>
      <p:sp>
        <p:nvSpPr>
          <p:cNvPr id="7" name="Téglalap 6"/>
          <p:cNvSpPr/>
          <p:nvPr/>
        </p:nvSpPr>
        <p:spPr>
          <a:xfrm>
            <a:off x="107504" y="116632"/>
            <a:ext cx="2232248" cy="5572295"/>
          </a:xfrm>
          <a:prstGeom prst="rect">
            <a:avLst/>
          </a:prstGeom>
        </p:spPr>
        <p:txBody>
          <a:bodyPr wrap="square">
            <a:spAutoFit/>
          </a:bodyPr>
          <a:lstStyle/>
          <a:p>
            <a:pPr marL="342900" lvl="0" indent="-342900">
              <a:spcBef>
                <a:spcPct val="20000"/>
              </a:spcBef>
              <a:defRPr/>
            </a:pPr>
            <a:r>
              <a:rPr lang="hu-HU" b="1" dirty="0" err="1" smtClean="0">
                <a:solidFill>
                  <a:schemeClr val="tx2"/>
                </a:solidFill>
              </a:rPr>
              <a:t>Normale</a:t>
            </a:r>
            <a:r>
              <a:rPr lang="hu-HU" b="1" dirty="0" smtClean="0">
                <a:solidFill>
                  <a:schemeClr val="tx2"/>
                </a:solidFill>
              </a:rPr>
              <a:t> </a:t>
            </a:r>
            <a:r>
              <a:rPr lang="hu-HU" b="1" dirty="0" err="1" smtClean="0">
                <a:solidFill>
                  <a:schemeClr val="tx2"/>
                </a:solidFill>
              </a:rPr>
              <a:t>Entwicklung</a:t>
            </a:r>
            <a:endParaRPr lang="hu-HU" b="1" dirty="0" smtClean="0">
              <a:solidFill>
                <a:schemeClr val="tx2"/>
              </a:solidFill>
            </a:endParaRPr>
          </a:p>
          <a:p>
            <a:pPr marL="342900" lvl="0" indent="-342900">
              <a:spcBef>
                <a:spcPct val="20000"/>
              </a:spcBef>
              <a:defRPr/>
            </a:pPr>
            <a:endParaRPr lang="hu-HU" sz="1050" b="1" dirty="0" smtClean="0">
              <a:solidFill>
                <a:srgbClr val="FFC000"/>
              </a:solidFill>
            </a:endParaRPr>
          </a:p>
          <a:p>
            <a:pPr marL="342900" lvl="0" indent="-342900">
              <a:spcBef>
                <a:spcPct val="20000"/>
              </a:spcBef>
              <a:defRPr/>
            </a:pPr>
            <a:r>
              <a:rPr lang="hu-HU" sz="1050" b="1" dirty="0" err="1" smtClean="0">
                <a:solidFill>
                  <a:srgbClr val="FFC000"/>
                </a:solidFill>
              </a:rPr>
              <a:t>Vorderdarm</a:t>
            </a:r>
            <a:endParaRPr lang="hu-HU" sz="1050" b="1" dirty="0" smtClean="0">
              <a:solidFill>
                <a:srgbClr val="FFC000"/>
              </a:solidFill>
            </a:endParaRPr>
          </a:p>
          <a:p>
            <a:pPr marL="342900" lvl="0" indent="-342900">
              <a:spcBef>
                <a:spcPct val="20000"/>
              </a:spcBef>
              <a:defRPr/>
            </a:pPr>
            <a:r>
              <a:rPr lang="de-DE" sz="1050" b="1" dirty="0" smtClean="0"/>
              <a:t>Pankreas</a:t>
            </a:r>
            <a:endParaRPr lang="de-DE" sz="1050" dirty="0" smtClean="0"/>
          </a:p>
          <a:p>
            <a:pPr marL="342900" lvl="0" indent="-342900">
              <a:spcBef>
                <a:spcPct val="20000"/>
              </a:spcBef>
              <a:defRPr/>
            </a:pPr>
            <a:r>
              <a:rPr lang="de-DE" sz="1050" dirty="0" smtClean="0"/>
              <a:t>exokrine</a:t>
            </a:r>
            <a:r>
              <a:rPr lang="hu-HU" sz="1050" dirty="0" smtClean="0"/>
              <a:t>r</a:t>
            </a:r>
            <a:r>
              <a:rPr lang="de-DE" sz="1050" dirty="0" smtClean="0"/>
              <a:t> Anteil</a:t>
            </a:r>
            <a:endParaRPr lang="hu-HU" sz="1050" dirty="0" smtClean="0"/>
          </a:p>
          <a:p>
            <a:pPr marL="342900" lvl="0" indent="-342900">
              <a:spcBef>
                <a:spcPct val="20000"/>
              </a:spcBef>
              <a:defRPr/>
            </a:pPr>
            <a:endParaRPr lang="hu-HU" sz="1050" b="1" dirty="0" smtClean="0"/>
          </a:p>
          <a:p>
            <a:pPr marL="342900" lvl="0" indent="-342900">
              <a:spcBef>
                <a:spcPct val="20000"/>
              </a:spcBef>
              <a:defRPr/>
            </a:pPr>
            <a:endParaRPr lang="hu-HU" sz="1050" b="1" dirty="0" smtClean="0">
              <a:solidFill>
                <a:srgbClr val="FFC000"/>
              </a:solidFill>
            </a:endParaRPr>
          </a:p>
          <a:p>
            <a:pPr marL="342900" lvl="0" indent="-342900">
              <a:spcBef>
                <a:spcPct val="20000"/>
              </a:spcBef>
              <a:defRPr/>
            </a:pPr>
            <a:r>
              <a:rPr lang="hu-HU" sz="1050" b="1" dirty="0" err="1" smtClean="0">
                <a:solidFill>
                  <a:srgbClr val="FFC000"/>
                </a:solidFill>
              </a:rPr>
              <a:t>Mitteldarm</a:t>
            </a:r>
            <a:endParaRPr lang="hu-HU" sz="1050" b="1" dirty="0" smtClean="0">
              <a:solidFill>
                <a:srgbClr val="FFC000"/>
              </a:solidFill>
            </a:endParaRPr>
          </a:p>
          <a:p>
            <a:pPr marL="342900" lvl="0" indent="-342900">
              <a:spcBef>
                <a:spcPct val="20000"/>
              </a:spcBef>
              <a:defRPr/>
            </a:pPr>
            <a:r>
              <a:rPr lang="hu-HU" sz="1050" b="1" u="sng" dirty="0" smtClean="0"/>
              <a:t>Ductus </a:t>
            </a:r>
            <a:r>
              <a:rPr lang="hu-HU" sz="1050" b="1" u="sng" dirty="0" err="1" smtClean="0"/>
              <a:t>omphalomesentericus</a:t>
            </a:r>
            <a:r>
              <a:rPr lang="hu-HU" sz="1050" dirty="0" smtClean="0"/>
              <a:t> – </a:t>
            </a:r>
            <a:r>
              <a:rPr lang="hu-HU" sz="1050" dirty="0" err="1" smtClean="0"/>
              <a:t>entwickelt</a:t>
            </a:r>
            <a:r>
              <a:rPr lang="hu-HU" sz="1050" dirty="0" smtClean="0"/>
              <a:t> </a:t>
            </a:r>
            <a:r>
              <a:rPr lang="hu-HU" sz="1050" dirty="0" err="1" smtClean="0"/>
              <a:t>sich</a:t>
            </a:r>
            <a:r>
              <a:rPr lang="hu-HU" sz="1050" dirty="0" smtClean="0"/>
              <a:t> </a:t>
            </a:r>
            <a:r>
              <a:rPr lang="hu-HU" sz="1050" dirty="0" err="1" smtClean="0"/>
              <a:t>zurück</a:t>
            </a:r>
            <a:endParaRPr lang="hu-HU" sz="1050" dirty="0" smtClean="0"/>
          </a:p>
          <a:p>
            <a:pPr marL="342900" lvl="0" indent="-342900">
              <a:spcBef>
                <a:spcPct val="20000"/>
              </a:spcBef>
            </a:pPr>
            <a:r>
              <a:rPr lang="hu-HU" sz="1050" b="1" dirty="0" err="1" smtClean="0"/>
              <a:t>Darmschleifen</a:t>
            </a:r>
            <a:r>
              <a:rPr lang="hu-HU" sz="1050" dirty="0" smtClean="0"/>
              <a:t> </a:t>
            </a:r>
            <a:r>
              <a:rPr lang="hu-HU" sz="1050" dirty="0" err="1" smtClean="0"/>
              <a:t>kehren</a:t>
            </a:r>
            <a:r>
              <a:rPr lang="hu-HU" sz="1050" dirty="0" smtClean="0"/>
              <a:t> </a:t>
            </a:r>
            <a:r>
              <a:rPr lang="hu-HU" sz="1050" dirty="0" err="1" smtClean="0"/>
              <a:t>aus</a:t>
            </a:r>
            <a:r>
              <a:rPr lang="hu-HU" sz="1050" dirty="0" smtClean="0"/>
              <a:t> </a:t>
            </a:r>
            <a:r>
              <a:rPr lang="hu-HU" sz="1050" dirty="0" err="1" smtClean="0"/>
              <a:t>Nabelzölom</a:t>
            </a:r>
            <a:r>
              <a:rPr lang="hu-HU" sz="1050" dirty="0" smtClean="0"/>
              <a:t> </a:t>
            </a:r>
            <a:r>
              <a:rPr lang="hu-HU" sz="1050" dirty="0" err="1" smtClean="0"/>
              <a:t>wieder</a:t>
            </a:r>
            <a:r>
              <a:rPr lang="hu-HU" sz="1050" dirty="0" smtClean="0"/>
              <a:t> </a:t>
            </a:r>
            <a:r>
              <a:rPr lang="hu-HU" sz="1050" dirty="0" err="1" smtClean="0"/>
              <a:t>in</a:t>
            </a:r>
            <a:r>
              <a:rPr lang="hu-HU" sz="1050" dirty="0" smtClean="0"/>
              <a:t> den </a:t>
            </a:r>
            <a:r>
              <a:rPr lang="hu-HU" sz="1050" dirty="0" err="1" smtClean="0"/>
              <a:t>Bauchraum</a:t>
            </a:r>
            <a:r>
              <a:rPr lang="hu-HU" sz="1050" dirty="0" smtClean="0"/>
              <a:t> </a:t>
            </a:r>
            <a:r>
              <a:rPr lang="hu-HU" sz="1050" dirty="0" err="1" smtClean="0"/>
              <a:t>zurück</a:t>
            </a:r>
            <a:r>
              <a:rPr lang="hu-HU" sz="1050" dirty="0" smtClean="0"/>
              <a:t>. </a:t>
            </a:r>
          </a:p>
          <a:p>
            <a:pPr marL="342900" lvl="0" indent="-342900">
              <a:spcBef>
                <a:spcPct val="20000"/>
              </a:spcBef>
              <a:defRPr/>
            </a:pPr>
            <a:r>
              <a:rPr lang="hu-HU" sz="1050" b="1" dirty="0" err="1" smtClean="0"/>
              <a:t>Physiol</a:t>
            </a:r>
            <a:r>
              <a:rPr lang="hu-HU" sz="1050" b="1" dirty="0" smtClean="0"/>
              <a:t>. </a:t>
            </a:r>
            <a:r>
              <a:rPr lang="hu-HU" sz="1050" b="1" dirty="0" err="1" smtClean="0"/>
              <a:t>Nabelhernie</a:t>
            </a:r>
            <a:r>
              <a:rPr lang="hu-HU" sz="1050" dirty="0" smtClean="0"/>
              <a:t>: </a:t>
            </a:r>
            <a:r>
              <a:rPr lang="hu-HU" sz="1050" dirty="0" err="1" smtClean="0"/>
              <a:t>kehrt</a:t>
            </a:r>
            <a:r>
              <a:rPr lang="hu-HU" sz="1050" dirty="0" smtClean="0"/>
              <a:t> </a:t>
            </a:r>
            <a:r>
              <a:rPr lang="hu-HU" sz="1050" dirty="0" err="1" smtClean="0"/>
              <a:t>zurück</a:t>
            </a:r>
            <a:r>
              <a:rPr lang="hu-HU" sz="1050" dirty="0" smtClean="0"/>
              <a:t>.</a:t>
            </a:r>
          </a:p>
          <a:p>
            <a:pPr marL="342900" lvl="0" indent="-342900">
              <a:spcBef>
                <a:spcPct val="20000"/>
              </a:spcBef>
              <a:defRPr/>
            </a:pPr>
            <a:endParaRPr lang="hu-HU" sz="1050" b="1" dirty="0" smtClean="0"/>
          </a:p>
          <a:p>
            <a:pPr marL="342900" lvl="0" indent="-342900">
              <a:spcBef>
                <a:spcPct val="20000"/>
              </a:spcBef>
              <a:defRPr/>
            </a:pPr>
            <a:r>
              <a:rPr lang="hu-HU" sz="1050" b="1" dirty="0" smtClean="0"/>
              <a:t>R</a:t>
            </a:r>
            <a:r>
              <a:rPr lang="de-DE" sz="1050" b="1" dirty="0" err="1" smtClean="0"/>
              <a:t>otation</a:t>
            </a:r>
            <a:r>
              <a:rPr lang="de-DE" sz="1050" b="1" dirty="0" smtClean="0"/>
              <a:t> und </a:t>
            </a:r>
            <a:r>
              <a:rPr lang="de-DE" sz="1050" b="1" dirty="0" err="1" smtClean="0"/>
              <a:t>Caecum</a:t>
            </a:r>
            <a:r>
              <a:rPr lang="hu-HU" sz="1050" b="1" dirty="0" err="1" smtClean="0"/>
              <a:t>bewegung</a:t>
            </a:r>
            <a:r>
              <a:rPr lang="hu-HU" sz="1050" b="1" dirty="0" smtClean="0"/>
              <a:t> </a:t>
            </a:r>
          </a:p>
          <a:p>
            <a:pPr marL="342900" lvl="0" indent="-342900">
              <a:spcBef>
                <a:spcPct val="20000"/>
              </a:spcBef>
              <a:defRPr/>
            </a:pPr>
            <a:endParaRPr lang="de-DE" sz="1050" dirty="0" smtClean="0"/>
          </a:p>
          <a:p>
            <a:pPr marL="342900" lvl="0" indent="-342900">
              <a:spcBef>
                <a:spcPct val="20000"/>
              </a:spcBef>
              <a:defRPr/>
            </a:pPr>
            <a:r>
              <a:rPr lang="de-DE" sz="1050" b="1" u="sng" dirty="0" err="1" smtClean="0"/>
              <a:t>Rekanalisierung</a:t>
            </a:r>
            <a:r>
              <a:rPr lang="de-DE" sz="1050" u="sng" dirty="0" smtClean="0"/>
              <a:t> </a:t>
            </a:r>
            <a:r>
              <a:rPr lang="de-DE" sz="1050" dirty="0" smtClean="0"/>
              <a:t>des </a:t>
            </a:r>
            <a:r>
              <a:rPr lang="de-DE" sz="1050" dirty="0" err="1" smtClean="0"/>
              <a:t>Darmlumens</a:t>
            </a:r>
            <a:r>
              <a:rPr lang="de-DE" sz="1050" dirty="0" smtClean="0"/>
              <a:t> </a:t>
            </a:r>
            <a:endParaRPr lang="hu-HU" sz="1050" dirty="0" smtClean="0"/>
          </a:p>
          <a:p>
            <a:pPr marL="342900" lvl="0" indent="-342900">
              <a:spcBef>
                <a:spcPct val="20000"/>
              </a:spcBef>
              <a:defRPr/>
            </a:pPr>
            <a:endParaRPr lang="hu-HU" sz="1050" dirty="0" smtClean="0"/>
          </a:p>
          <a:p>
            <a:pPr marL="342900" lvl="0" indent="-342900">
              <a:spcBef>
                <a:spcPct val="20000"/>
              </a:spcBef>
              <a:defRPr/>
            </a:pPr>
            <a:r>
              <a:rPr lang="hu-HU" sz="1050" b="1" dirty="0" err="1" smtClean="0">
                <a:solidFill>
                  <a:srgbClr val="FFC000"/>
                </a:solidFill>
              </a:rPr>
              <a:t>Hinterdarm</a:t>
            </a:r>
            <a:endParaRPr lang="hu-HU" sz="1050" b="1" dirty="0" smtClean="0">
              <a:solidFill>
                <a:srgbClr val="FFC000"/>
              </a:solidFill>
            </a:endParaRPr>
          </a:p>
          <a:p>
            <a:pPr marL="342900" lvl="0" indent="-342900">
              <a:spcBef>
                <a:spcPct val="20000"/>
              </a:spcBef>
              <a:defRPr/>
            </a:pPr>
            <a:r>
              <a:rPr lang="hu-HU" sz="1050" b="1" dirty="0" err="1" smtClean="0"/>
              <a:t>Neuralleiste</a:t>
            </a:r>
            <a:r>
              <a:rPr lang="hu-HU" sz="1050" b="1" dirty="0" smtClean="0"/>
              <a:t> </a:t>
            </a:r>
            <a:r>
              <a:rPr lang="hu-HU" sz="1050" b="1" dirty="0" err="1" smtClean="0"/>
              <a:t>Zellen</a:t>
            </a:r>
            <a:r>
              <a:rPr lang="hu-HU" sz="1050" b="1" dirty="0" smtClean="0"/>
              <a:t> </a:t>
            </a:r>
            <a:r>
              <a:rPr lang="hu-HU" sz="1050" b="1" dirty="0" smtClean="0">
                <a:sym typeface="Wingdings" pitchFamily="2" charset="2"/>
              </a:rPr>
              <a:t></a:t>
            </a:r>
            <a:r>
              <a:rPr lang="de-DE" sz="1050" b="1" u="sng" dirty="0" err="1" smtClean="0"/>
              <a:t>Auerbach'sche</a:t>
            </a:r>
            <a:r>
              <a:rPr lang="de-DE" sz="1050" u="sng" dirty="0" smtClean="0"/>
              <a:t> wie auch der </a:t>
            </a:r>
            <a:r>
              <a:rPr lang="de-DE" sz="1050" b="1" u="sng" dirty="0" err="1" smtClean="0"/>
              <a:t>Meissner'sche</a:t>
            </a:r>
            <a:r>
              <a:rPr lang="de-DE" sz="1050" b="1" u="sng" dirty="0" smtClean="0"/>
              <a:t> Plexus</a:t>
            </a:r>
            <a:r>
              <a:rPr lang="hu-HU" sz="1050" b="1" u="sng" dirty="0" smtClean="0"/>
              <a:t>:</a:t>
            </a:r>
            <a:r>
              <a:rPr lang="de-DE" sz="1050" u="sng" dirty="0" smtClean="0"/>
              <a:t> </a:t>
            </a:r>
            <a:r>
              <a:rPr lang="de-DE" sz="1050" dirty="0" smtClean="0"/>
              <a:t>Erschlaffung des </a:t>
            </a:r>
            <a:r>
              <a:rPr lang="hu-HU" sz="1050" dirty="0" err="1" smtClean="0"/>
              <a:t>Mu</a:t>
            </a:r>
            <a:r>
              <a:rPr lang="de-DE" sz="1050" dirty="0" err="1" smtClean="0"/>
              <a:t>skels</a:t>
            </a:r>
            <a:r>
              <a:rPr lang="de-DE" sz="1050" dirty="0" smtClean="0"/>
              <a:t>. </a:t>
            </a:r>
            <a:br>
              <a:rPr lang="de-DE" sz="1050" dirty="0" smtClean="0"/>
            </a:br>
            <a:endParaRPr lang="hu-HU" sz="1050" dirty="0" smtClean="0"/>
          </a:p>
          <a:p>
            <a:pPr marL="342900" lvl="0" indent="-342900">
              <a:spcBef>
                <a:spcPct val="20000"/>
              </a:spcBef>
              <a:defRPr/>
            </a:pPr>
            <a:endParaRPr lang="hu-HU" sz="1050" dirty="0" smtClean="0"/>
          </a:p>
          <a:p>
            <a:pPr marL="342900" lvl="0" indent="-342900">
              <a:spcBef>
                <a:spcPct val="20000"/>
              </a:spcBef>
              <a:defRPr/>
            </a:pPr>
            <a:endParaRPr lang="hu-HU" sz="1050" dirty="0" smtClean="0"/>
          </a:p>
          <a:p>
            <a:pPr marL="342900" lvl="0" indent="-342900">
              <a:spcBef>
                <a:spcPct val="20000"/>
              </a:spcBef>
              <a:defRPr/>
            </a:pPr>
            <a:endParaRPr lang="hu-HU" sz="1050" u="sng" dirty="0" smtClean="0"/>
          </a:p>
          <a:p>
            <a:pPr marL="342900" lvl="0" indent="-342900">
              <a:spcBef>
                <a:spcPct val="20000"/>
              </a:spcBef>
              <a:defRPr/>
            </a:pPr>
            <a:r>
              <a:rPr lang="hu-HU" sz="1050" u="sng" dirty="0" smtClean="0"/>
              <a:t>M</a:t>
            </a:r>
            <a:r>
              <a:rPr lang="de-DE" sz="1050" u="sng" dirty="0" err="1" smtClean="0"/>
              <a:t>embrana</a:t>
            </a:r>
            <a:r>
              <a:rPr lang="de-DE" sz="1050" u="sng" dirty="0" smtClean="0"/>
              <a:t> </a:t>
            </a:r>
            <a:r>
              <a:rPr lang="de-DE" sz="1050" u="sng" dirty="0" err="1" smtClean="0"/>
              <a:t>cloacalis</a:t>
            </a:r>
            <a:r>
              <a:rPr lang="hu-HU" sz="1050" dirty="0" smtClean="0"/>
              <a:t> – </a:t>
            </a:r>
            <a:r>
              <a:rPr lang="hu-HU" sz="1050" dirty="0" err="1" smtClean="0"/>
              <a:t>perforiert</a:t>
            </a:r>
            <a:r>
              <a:rPr lang="hu-HU" sz="1050" dirty="0" smtClean="0"/>
              <a:t> </a:t>
            </a:r>
            <a:r>
              <a:rPr lang="hu-HU" sz="1050" dirty="0" err="1" smtClean="0"/>
              <a:t>sich</a:t>
            </a:r>
            <a:r>
              <a:rPr lang="de-DE" sz="1050" dirty="0" smtClean="0"/>
              <a:t>.</a:t>
            </a:r>
            <a:endParaRPr lang="hu-HU" sz="105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6012160" y="4365104"/>
            <a:ext cx="2736850" cy="1815882"/>
          </a:xfrm>
          <a:prstGeom prst="rect">
            <a:avLst/>
          </a:prstGeom>
          <a:noFill/>
          <a:ln w="9525">
            <a:noFill/>
            <a:miter lim="800000"/>
            <a:headEnd/>
            <a:tailEnd/>
          </a:ln>
        </p:spPr>
        <p:txBody>
          <a:bodyPr>
            <a:spAutoFit/>
          </a:bodyPr>
          <a:lstStyle/>
          <a:p>
            <a:pPr eaLnBrk="1" hangingPunct="1">
              <a:spcBef>
                <a:spcPct val="50000"/>
              </a:spcBef>
            </a:pPr>
            <a:r>
              <a:rPr lang="hu-HU" altLang="hu-HU" sz="1600" i="1" dirty="0" err="1"/>
              <a:t>Volvulus</a:t>
            </a:r>
            <a:r>
              <a:rPr lang="hu-HU" altLang="hu-HU" sz="1600" i="1" dirty="0"/>
              <a:t>: </a:t>
            </a:r>
            <a:r>
              <a:rPr lang="hu-HU" altLang="hu-HU" sz="1600" dirty="0" err="1"/>
              <a:t>kann</a:t>
            </a:r>
            <a:r>
              <a:rPr lang="hu-HU" altLang="hu-HU" sz="1600" dirty="0"/>
              <a:t> </a:t>
            </a:r>
            <a:r>
              <a:rPr lang="hu-HU" altLang="hu-HU" sz="1600" dirty="0" err="1"/>
              <a:t>in</a:t>
            </a:r>
            <a:r>
              <a:rPr lang="hu-HU" altLang="hu-HU" sz="1600" dirty="0"/>
              <a:t> </a:t>
            </a:r>
            <a:r>
              <a:rPr lang="hu-HU" altLang="hu-HU" sz="1600" dirty="0" err="1"/>
              <a:t>allen</a:t>
            </a:r>
            <a:r>
              <a:rPr lang="hu-HU" altLang="hu-HU" sz="1600" dirty="0"/>
              <a:t> </a:t>
            </a:r>
            <a:r>
              <a:rPr lang="hu-HU" altLang="hu-HU" sz="1600" dirty="0" err="1"/>
              <a:t>Fallen</a:t>
            </a:r>
            <a:r>
              <a:rPr lang="hu-HU" altLang="hu-HU" sz="1600" dirty="0"/>
              <a:t> mit </a:t>
            </a:r>
            <a:r>
              <a:rPr lang="hu-HU" altLang="hu-HU" sz="1600" i="1" dirty="0" err="1"/>
              <a:t>falsch</a:t>
            </a:r>
            <a:r>
              <a:rPr lang="hu-HU" altLang="hu-HU" sz="1600" i="1" dirty="0"/>
              <a:t> </a:t>
            </a:r>
            <a:r>
              <a:rPr lang="hu-HU" altLang="hu-HU" sz="1600" i="1" dirty="0" err="1"/>
              <a:t>rotierten</a:t>
            </a:r>
            <a:r>
              <a:rPr lang="hu-HU" altLang="hu-HU" sz="1600" i="1" dirty="0"/>
              <a:t> </a:t>
            </a:r>
            <a:r>
              <a:rPr lang="hu-HU" altLang="hu-HU" sz="1600" i="1" dirty="0" err="1"/>
              <a:t>Darm</a:t>
            </a:r>
            <a:r>
              <a:rPr lang="hu-HU" altLang="hu-HU" sz="1600" i="1" dirty="0"/>
              <a:t> </a:t>
            </a:r>
            <a:r>
              <a:rPr lang="hu-HU" altLang="hu-HU" sz="1600" dirty="0" err="1"/>
              <a:t>vorkommen</a:t>
            </a:r>
            <a:r>
              <a:rPr lang="hu-HU" altLang="hu-HU" sz="1600" dirty="0"/>
              <a:t>. </a:t>
            </a:r>
            <a:r>
              <a:rPr lang="hu-HU" altLang="hu-HU" sz="1600" dirty="0" err="1"/>
              <a:t>Häufigst</a:t>
            </a:r>
            <a:r>
              <a:rPr lang="hu-HU" altLang="hu-HU" sz="1600" dirty="0"/>
              <a:t> </a:t>
            </a:r>
            <a:r>
              <a:rPr lang="hu-HU" altLang="hu-HU" sz="1600" dirty="0" err="1"/>
              <a:t>wird</a:t>
            </a:r>
            <a:r>
              <a:rPr lang="hu-HU" altLang="hu-HU" sz="1600" dirty="0"/>
              <a:t> </a:t>
            </a:r>
            <a:r>
              <a:rPr lang="hu-HU" altLang="hu-HU" sz="1600" dirty="0" err="1"/>
              <a:t>das</a:t>
            </a:r>
            <a:r>
              <a:rPr lang="hu-HU" altLang="hu-HU" sz="1600" dirty="0"/>
              <a:t> </a:t>
            </a:r>
            <a:r>
              <a:rPr lang="hu-HU" altLang="hu-HU" sz="1600" dirty="0" smtClean="0"/>
              <a:t>Duodenum </a:t>
            </a:r>
            <a:r>
              <a:rPr lang="hu-HU" altLang="hu-HU" sz="1600" dirty="0" err="1"/>
              <a:t>durch</a:t>
            </a:r>
            <a:r>
              <a:rPr lang="hu-HU" altLang="hu-HU" sz="1600" dirty="0"/>
              <a:t> </a:t>
            </a:r>
            <a:r>
              <a:rPr lang="hu-HU" altLang="hu-HU" sz="1600" dirty="0" err="1"/>
              <a:t>ein</a:t>
            </a:r>
            <a:r>
              <a:rPr lang="hu-HU" altLang="hu-HU" sz="1600" dirty="0"/>
              <a:t> </a:t>
            </a:r>
            <a:r>
              <a:rPr lang="hu-HU" altLang="hu-HU" sz="1600" dirty="0" err="1"/>
              <a:t>abnormales</a:t>
            </a:r>
            <a:r>
              <a:rPr lang="hu-HU" altLang="hu-HU" sz="1600" dirty="0"/>
              <a:t> </a:t>
            </a:r>
            <a:r>
              <a:rPr lang="hu-HU" altLang="hu-HU" sz="1600" dirty="0" err="1"/>
              <a:t>meseteriales</a:t>
            </a:r>
            <a:r>
              <a:rPr lang="hu-HU" altLang="hu-HU" sz="1600" dirty="0"/>
              <a:t> Band (</a:t>
            </a:r>
            <a:r>
              <a:rPr lang="hu-HU" altLang="hu-HU" sz="1600" dirty="0" err="1"/>
              <a:t>Ladd’s</a:t>
            </a:r>
            <a:r>
              <a:rPr lang="hu-HU" altLang="hu-HU" sz="1600" dirty="0"/>
              <a:t> </a:t>
            </a:r>
            <a:r>
              <a:rPr lang="hu-HU" altLang="hu-HU" sz="1600" dirty="0" err="1"/>
              <a:t>Band</a:t>
            </a:r>
            <a:r>
              <a:rPr lang="hu-HU" altLang="hu-HU" sz="1600" dirty="0"/>
              <a:t>) </a:t>
            </a:r>
            <a:r>
              <a:rPr lang="hu-HU" altLang="hu-HU" sz="1600" dirty="0" err="1" smtClean="0"/>
              <a:t>untergedrückt</a:t>
            </a:r>
            <a:r>
              <a:rPr lang="hu-HU" altLang="hu-HU" sz="1600" dirty="0" smtClean="0"/>
              <a:t>. </a:t>
            </a:r>
            <a:r>
              <a:rPr lang="hu-HU" altLang="hu-HU" sz="1600" dirty="0" err="1"/>
              <a:t>Obstruktion</a:t>
            </a:r>
            <a:r>
              <a:rPr lang="hu-HU" altLang="hu-HU" sz="1600" dirty="0"/>
              <a:t>, </a:t>
            </a:r>
            <a:r>
              <a:rPr lang="hu-HU" altLang="hu-HU" sz="1600" dirty="0" err="1"/>
              <a:t>Gallenbrechen</a:t>
            </a:r>
            <a:endParaRPr lang="hu-HU" altLang="hu-HU" sz="1600" dirty="0"/>
          </a:p>
        </p:txBody>
      </p:sp>
      <p:pic>
        <p:nvPicPr>
          <p:cNvPr id="5" name="Picture 4" descr="14"/>
          <p:cNvPicPr>
            <a:picLocks noChangeAspect="1" noChangeArrowheads="1"/>
          </p:cNvPicPr>
          <p:nvPr/>
        </p:nvPicPr>
        <p:blipFill>
          <a:blip r:embed="rId2" cstate="print"/>
          <a:srcRect t="56300" r="1505"/>
          <a:stretch>
            <a:fillRect/>
          </a:stretch>
        </p:blipFill>
        <p:spPr bwMode="auto">
          <a:xfrm>
            <a:off x="179388" y="3861048"/>
            <a:ext cx="5400724" cy="2996952"/>
          </a:xfrm>
          <a:prstGeom prst="rect">
            <a:avLst/>
          </a:prstGeom>
          <a:noFill/>
          <a:ln w="9525">
            <a:noFill/>
            <a:miter lim="800000"/>
            <a:headEnd/>
            <a:tailEnd/>
          </a:ln>
        </p:spPr>
      </p:pic>
      <p:pic>
        <p:nvPicPr>
          <p:cNvPr id="6" name="Picture 4" descr="16"/>
          <p:cNvPicPr>
            <a:picLocks noChangeAspect="1" noChangeArrowheads="1"/>
          </p:cNvPicPr>
          <p:nvPr/>
        </p:nvPicPr>
        <p:blipFill>
          <a:blip r:embed="rId3" cstate="print"/>
          <a:srcRect/>
          <a:stretch>
            <a:fillRect/>
          </a:stretch>
        </p:blipFill>
        <p:spPr bwMode="auto">
          <a:xfrm>
            <a:off x="107504" y="116632"/>
            <a:ext cx="6480398" cy="3582347"/>
          </a:xfrm>
          <a:prstGeom prst="rect">
            <a:avLst/>
          </a:prstGeom>
          <a:noFill/>
          <a:ln w="9525">
            <a:noFill/>
            <a:miter lim="800000"/>
            <a:headEnd/>
            <a:tailEnd/>
          </a:ln>
        </p:spPr>
      </p:pic>
      <p:sp>
        <p:nvSpPr>
          <p:cNvPr id="7" name="Téglalap 6"/>
          <p:cNvSpPr/>
          <p:nvPr/>
        </p:nvSpPr>
        <p:spPr>
          <a:xfrm>
            <a:off x="6804248" y="1340768"/>
            <a:ext cx="2196752" cy="923330"/>
          </a:xfrm>
          <a:prstGeom prst="rect">
            <a:avLst/>
          </a:prstGeom>
        </p:spPr>
        <p:txBody>
          <a:bodyPr wrap="square">
            <a:spAutoFit/>
          </a:bodyPr>
          <a:lstStyle/>
          <a:p>
            <a:r>
              <a:rPr lang="de-DE" b="1" dirty="0" smtClean="0"/>
              <a:t>Atresien</a:t>
            </a:r>
            <a:r>
              <a:rPr lang="hu-HU" b="1" dirty="0" smtClean="0"/>
              <a:t> </a:t>
            </a:r>
            <a:r>
              <a:rPr lang="hu-HU" dirty="0" smtClean="0"/>
              <a:t>(u</a:t>
            </a:r>
            <a:r>
              <a:rPr lang="de-DE" dirty="0" err="1" smtClean="0"/>
              <a:t>nvollständiger</a:t>
            </a:r>
            <a:r>
              <a:rPr lang="de-DE" dirty="0" smtClean="0"/>
              <a:t> </a:t>
            </a:r>
            <a:r>
              <a:rPr lang="de-DE" dirty="0" err="1" smtClean="0"/>
              <a:t>Rekanalisierung</a:t>
            </a:r>
            <a:r>
              <a:rPr lang="hu-HU" dirty="0" smtClean="0"/>
              <a:t>)</a:t>
            </a:r>
            <a:endParaRPr lang="hu-H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mayoclinic.org/~/media/kcms/gbs/patient%20consumer/images/2013/08/26/10/21/ds00825_im04775_mcdc7_hirschsprungs_diseasethu_jpg.ash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052736"/>
            <a:ext cx="3670995" cy="3744416"/>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s://www.med-ed.virginia.edu/courses/rad/gi/colon/Hirschsprun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980728"/>
            <a:ext cx="2754306" cy="3672408"/>
          </a:xfrm>
          <a:prstGeom prst="rect">
            <a:avLst/>
          </a:prstGeom>
          <a:noFill/>
          <a:extLst>
            <a:ext uri="{909E8E84-426E-40DD-AFC4-6F175D3DCCD1}">
              <a14:hiddenFill xmlns:a14="http://schemas.microsoft.com/office/drawing/2010/main">
                <a:solidFill>
                  <a:srgbClr val="FFFFFF"/>
                </a:solidFill>
              </a14:hiddenFill>
            </a:ext>
          </a:extLst>
        </p:spPr>
      </p:pic>
      <p:sp>
        <p:nvSpPr>
          <p:cNvPr id="8" name="Cím 1"/>
          <p:cNvSpPr txBox="1">
            <a:spLocks/>
          </p:cNvSpPr>
          <p:nvPr/>
        </p:nvSpPr>
        <p:spPr>
          <a:xfrm>
            <a:off x="500717" y="174487"/>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hu-HU" sz="3600" kern="0" dirty="0" smtClean="0"/>
              <a:t>Megacolon </a:t>
            </a:r>
            <a:r>
              <a:rPr lang="hu-HU" sz="3600" kern="0" dirty="0" err="1" smtClean="0"/>
              <a:t>congenitum</a:t>
            </a:r>
            <a:endParaRPr lang="hu-HU" sz="4000" kern="0" dirty="0"/>
          </a:p>
        </p:txBody>
      </p:sp>
    </p:spTree>
    <p:extLst>
      <p:ext uri="{BB962C8B-B14F-4D97-AF65-F5344CB8AC3E}">
        <p14:creationId xmlns:p14="http://schemas.microsoft.com/office/powerpoint/2010/main" val="4215915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229600" cy="1143000"/>
          </a:xfrm>
        </p:spPr>
        <p:txBody>
          <a:bodyPr/>
          <a:lstStyle/>
          <a:p>
            <a:r>
              <a:rPr lang="hu-HU" sz="3600" dirty="0" err="1" smtClean="0"/>
              <a:t>Meckel-Divertikel</a:t>
            </a:r>
            <a:endParaRPr lang="hu-HU" dirty="0"/>
          </a:p>
        </p:txBody>
      </p:sp>
      <p:pic>
        <p:nvPicPr>
          <p:cNvPr id="24578" name="Picture 2" descr="https://classconnection.s3.amazonaws.com/144/flashcards/476144/png/meckel's_diverticulum_-_persistent_end_of_the_vitelline_duct;_can_have_pancreatic_or_gastric-like_tissues_(heterotopia)13267588702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35372" y="1124744"/>
            <a:ext cx="5108628" cy="42251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ev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39552" y="1340768"/>
            <a:ext cx="3343055" cy="4176464"/>
          </a:xfrm>
          <a:prstGeom prst="rect">
            <a:avLst/>
          </a:prstGeom>
          <a:noFill/>
          <a:ln/>
          <a:effectLst>
            <a:outerShdw blurRad="50800" dist="88900" dir="312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2"/>
          <p:cNvSpPr txBox="1">
            <a:spLocks noChangeArrowheads="1"/>
          </p:cNvSpPr>
          <p:nvPr/>
        </p:nvSpPr>
        <p:spPr bwMode="auto">
          <a:xfrm>
            <a:off x="1" y="4005064"/>
            <a:ext cx="2699792" cy="369332"/>
          </a:xfrm>
          <a:prstGeom prst="rect">
            <a:avLst/>
          </a:prstGeom>
          <a:solidFill>
            <a:srgbClr val="FFFF00"/>
          </a:solidFill>
          <a:ln>
            <a:noFill/>
          </a:ln>
          <a:effectLst/>
          <a:extLst/>
        </p:spPr>
        <p:txBody>
          <a:bodyPr wrap="square">
            <a:spAutoFit/>
          </a:bodyPr>
          <a:lstStyle/>
          <a:p>
            <a:r>
              <a:rPr lang="hu-HU" altLang="hu-HU" dirty="0" err="1"/>
              <a:t>Ductus</a:t>
            </a:r>
            <a:r>
              <a:rPr lang="hu-HU" altLang="hu-HU" dirty="0"/>
              <a:t> </a:t>
            </a:r>
            <a:r>
              <a:rPr lang="hu-HU" altLang="hu-HU" dirty="0" err="1" smtClean="0"/>
              <a:t>omphaloentericus</a:t>
            </a:r>
            <a:endParaRPr lang="hu-HU" altLang="hu-HU" dirty="0"/>
          </a:p>
        </p:txBody>
      </p:sp>
    </p:spTree>
    <p:extLst>
      <p:ext uri="{BB962C8B-B14F-4D97-AF65-F5344CB8AC3E}">
        <p14:creationId xmlns:p14="http://schemas.microsoft.com/office/powerpoint/2010/main" val="3027408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AutoShape 2" descr="data:image/jpeg;base64,/9j/4AAQSkZJRgABAQAAAQABAAD/2wCEAAkGBhEQEBQUEBISFBQUFRQVFRUUEBUUFRYSFBcVFRUUFBQXGyYeFxkjGRQVHy8gJCcpLCwuFR4xNzAqNSYrLikBCQoKDgwOGg8PGiwcHx8sKSkpKSkpKSkpKSosLCwpKSksLCwpLCkpLCksKSksKSkpKSwsNCkpLCwpLCwsLCwpLP/AABEIAMkAyAMBIgACEQEDEQH/xAAbAAEAAwEBAQEAAAAAAAAAAAAAAwQFAgYBB//EAD4QAAIBAgMEBwYDCAEFAQAAAAECAAMRBBIhBTFBUQYTImFxgZEyUnKhscFigpIUQmOy0eHw8SMkMzRTwhX/xAAZAQEAAwEBAAAAAAAAAAAAAAAAAgMEAQX/xAAmEQACAgEEAQQDAQEAAAAAAAAAAQIRAwQSITFBEyIyUWFxgZEj/9oADAMBAAIRAxEAPwD9viInDgiIgCIiAIiIAiQ4zECnTdyL5VLW52F7TnC4wOituzKDa+643SO5J0dp9liJH16859FYc53chTO4nPWjnPnWjnFoUzuJx1o5x1o5xaFM7ic9YJ9ziLQo+xOc4jOItCmdROesHOOsHOLQpnUSBMahqGmD2lUMdNLHQa+UnhOxVCIidOCIiAIiIAiIgCIiAUNu/wDjVfgaY1PEkKBfcB9JtbbF8NV+BvpPNCpoO8CYNS2pKvo26dJxZdXEmT06xlGkZfpDSVRbZe4pEoqGOsMWkVV7CWN0iNI7bEWkRxhmdjsflsAMzNuH3PdKdLGVA+WpY5hcEaAW3jvlLyk1A9FSxV5OKxnlmx9QOWH/AG1IVhxtvLeVxN7D1wwBGt9fIycMt8EZQotGoZE9ciSCcOssdkEkV3xZkX7aecVRrKrm0olKS8lqijS2JVLV6h/h0x83m8J53oyb1Kx7qQ/nP3nopv0/MDBm+YiIl5SIiIAiIgCIiAIiIBX2jTzUag5o49VM8bSa6Kfwj6T3Li4I5zwtFbIo5XX9JImDV9o2abplrDmaVE6TMoTQoNKIGqROzTPx+LCKWJ/3LGJxAUEk2A4zGpA1mztcKPYU/wAxEZJeEIo6w1Bjd30ZuHurwWdYnB5gMujAggndfl4WlxKc7IlajxySso4XC5Fs2pYktyueHhwn3A1WpOKbaqfYPL8J+0u2lbH0CyHL7S2ZfiEVXKOXZs02h5SwOLDoGB3/AF4iW7zSnaKmuSrXMoVml2uZn1jr4TPNlkTZ6KJ2arc3A/So/rN6ZPRejlwyn3yz/qJt8prT1MKrGjzcrubEREtKxERAEREAREQBERAE8Zi6eStVX8ZYeDi/1vPZmeY6SUctdX99Cp+JTcfIzLqo+2/o0ad1KitS4SyGlFKs4xeKIWy+03ZUd54+UwbqN9WfKjGtUP8A60Nre8w+wl5KciwmGyKAOA/veXqdOdivIb8HAWfGkjGQsZNkEjtZy4hZ2VjtDoy6t6LZ19gntjkffH3mote40OhlerT/AM7pSwdQoTTPDVfgPDyMrvaydWX6zTNxRJBA3t2R4sbD6yzUqxs+lnxFJeTZz+QXHztD9zS+zjdKz12EodXTVRuVQvoLSWBE9lKkeUxERBw85tzpX+zVaidXmK0Fqp2rZ6jNVAp92lJmvyB5RW6UkhOqpMc7MoJBIJVahbKEuxs1MjUDfebVfZ1KobvTRjpqVBOgYDfyDuPzHnIH2Bhje9GnckEnLbUXsdPib1MAzqHTCk1OmwRy1TshVse3/wAQIDEgWBrKL9xnDdOKAK5kqgtYqCFuaZv/AMgAbdodN/dNdNi0FbMKVMNpqFGlrWty9lfQT6+yKBtekmlrdkaZb28u0dO+AU16SUjTZ1V2yulMgAX6yoQoTU2uCQDylU9MaVrhagBqClcqLCqGAenYG91udd2m/noN0fomk1JgSr1OtfWxapnFS5tbiB6SQbEw4IPVU7gKPZ4LYj0sNe6AZ+zulaVnCim6qaTVi7lQFULSdb2J3rWB8jNxKgYAggggEEagg6gg8rSCls2krBlpoGUZQQtiFsq2HdZFH5RyldsO1E3pC6E3enrcc2pd/wCDceFj7QGjMHpb7FI/xR81abOHxS1FDIQQeI9CO4g6WO6YXSmqC1JORaofIZR9TKNQ6xsuw/NHnVx6gdrQjevHy5yzgMKzN1j79yr7o/rO6VEE7h6TUw1OeXCNvk9JuiSlQk2SdqJ9mzaUWQPTkD0peIkREi4nUyGnSk4pwgkk6kg2VqtGZW0MHm1Bsw1B+x7ptuZQxBlU4onFmI1epbLkIbnplHfNrovh71mJ1yIFuebG5PoPnKbrrNrovSstU86hHkqqJzTwvIiGd1Bm3ERPWPNEREAREQBERAEREAT5afYgFHEYRg3WUtG/eUmy1Laa8mtubwvcTzeOqmrVapawFkAuCVtqVNri99Z6Xa+K6uizD2rWX4zoJ5enh8oFrXA0NtCOIPNTxHmLTHqZx4gzVgi/kiWik0MPKuHsTbc3LXcOKkjtDUX4i4uBcXv00meMWuzTuT6JAZ1PgEjxWJSkheq6oii5ZmCqPEmXJFdokMztr7Vp4Wk1WqbKttdd5NgB/a/LfPmJr16vWpQXqSpQJWqoHRw2rmmgcE2GnasCT3GfaeyaYd3IzPUCB2JaxyAAWQkhBxsOJM40dTJtn4sVaauoIDC+oIOvcbEecstPlGkFFgAByEkIhI63yVqu6Uqs0aiSnVSVzROLKRGs1ujVaxqofeDjwYa/MTMYT7hMSKdVanAdh/hb97yNjK8c1CabGWO6LR6+J8Bn2eueWIiIAiIgCIiAIiIAiIgHmuk1ctURBuUZz8THKvprIcW1nCjRQgI9f7CNrjNiao/DTX5E/eQvUzKrHQpdHJ0FtLG/ebTx8tyynpY0oxRbSmG0NxrcEGxBGlweGhPrIto7YOGpFnps5XdkA7drk2BPZNtSPG1+FJdpu4cYZMz03CHrQ9Onv7ZV8pz5bH2dL21kmP6PpiFqLVq1jncMvaFqVha1IZbAam97k3miLpUyUYxc1u68/oj2P0mbH0XOEUUqilATXXOguTmsEYFiFA5DtDU6zbpbNQVKlQs7moVNnqFkTJcqKaHRNSTprM/o9sClgqZSlmOY5mZiCSd3ATWDSUZccjPHG8j9K9vizt5Ed86JkbNONkEiZTO2MgV59LzqkcaPr7pVrSSpVlWpVlcmSSIakgpUixa+4Lr5n/c6q1J9CuiNcWLWOvLgB5TJNNrhFjklwb3R7FF6IDG7UyUP5dx9LTTnneiz9usPgb1BH/zPRT18EnLGrPOyqptCIiXFQiIgCIiAIiIAiJxWqhFLNoFBJPcNTOPoI8jjK169Y/jt+lQP6yGtSp1ABUQOoYPlbcWXVTbjY66yCmxtc72JY+LEn7yRWnjrI1LcersuG1l7NrvuDu0+XiJIrzNOMysATcHePC1ry3fiN3+b5a5KfMf6itXH2y/hcFWdirKIqTrrJHeW7S6a0hNWQGpOOu74czm0uJUn1nlVas+mrG4bSR3leo8+l5FVrBBc68l5955Cc776De1fk6QBe0/iq8+890ir12c3Y3lejVzXJOpJJ9ZKZGWS1tj0RjDndLsvbArZcQB76Eea2I+pnqxPBmqUKuN6MG8QN49Lz3NGqGUMpuCAQe4zbpJXFxM2oj7kzuIibDKIiIAiIgCIiAJjdKMRakEG+o2X8o1b5C3nNmeS25Xz4kjhTUKPFtT9vSZ9TPbD9l2GNzX4Kdp8ItLGHwZdC9yBwtpoO+VsIj1WyHdffxI5TxfUXVHpE3/42ekrKNbStha7IcreGvLlPR1sQuHT7Tzu1sclTVRYxH/muHyVr33a4LNRbaqdD8vGcdYZFgKpI5yVl5TTuWRXHv6IpuHtl/oNQzmIldlp0tQiSdbIbSYKEXO/kvM9/dLILd+iEp7Q9QKLtv4D7nukWBwRxDEsdOMpYjFFiS2+SbO2waN++VyyxbrwFCVX5NHbFFKSgKNRutKqm4BnFPF9c/a4zRr7KKrdD5Hd4jlKlJKTokvaqZStN/oxib0zTJ1ptYfCdV+pHlMw7HHV3O/nxv4z50cq5cTY/vIwPihuPkZp02RrJXVlWZKUH+D10RE9k84REQBERAEREA+MZ4Zq2Znf3ndvK9h8rT2O0auSk7e6jHzANp4qmhCLYXtlJHMDfPP1smqSNmlXbPTYfDZaAH4ftMzButO54yeltgMuUcZQ2nhSq35zzt3CaLorlplLaFdqpY30XUnh3DxMoLhWIvYzXfB2wlxvJDt33P8AqXNnUQ1K3jISi9yX2XbtqMTBK41G4SxXxh4ix5y1h1sCp3gt9d8hxBCjWPTr3J0zrakcLiFdRrZr667xNrDbIpMoJ+RInkg9joOM0KNerbS487SampStqyEsbS4ZfxuHSkwIF+6UauI6xyTwtYb98gxVeofav48PWfMK9jc7pHe+Y9JnVBdvlkuIo3W/KV3wRC3MvPVBFl7RYW8O+S41ctMekjKK8E9xW/Y8iJUTuzePP10mzgdodZZTvlPBr/0jX/EB62HzljYWFsbmSknGS2+SudNOzR2lXC07TB2VUtiKZ/iW/UpEl21jbvbgJXwwysh49ZTPzA+ktjJuaZBR9jPeRPgie6eYfYiJ0CIiAIiIBndIWthqnhb1IE83QH2npOkAvhqnhf0Inn6Annar5o36b4sg6jLW03GxA+s3dp0QaHhMvGU7ZG5HL5H+4mxU7VDymBKpyiTm+mZOxT1lF6bbl7P5SPtKuHxbYdyrcPmOBl7YCWNTxH0MvYrBI/tqG8RLli9TGn5R1yVtGZWx9BtSoJ8NfWZeLxCsbIo8hrNetsukP3B85CMMi+yoEqnik+ycaMpcIVF/3vl4SanVzD6jkZYqDWUMalhmXQ3AvzHfFKPRYnZIRmbLwAufHgPvJKChew+h4HmJ1QpZQOZ3nmecvpRDaEAjvnVDccbIEyJqdZAQ+JfKoso3m2gH3M1qOyqXuLL1OkFFlAA5AWHpLYad+eipySKeNw4TDlV3KB8iI2c1lPnJ8ct6ZA7vqJXr9mkZzLFKfHhEbtV9mMEz1mJ3Lr58J241X40/mEmwdOy34sb+XD5TlVu6D+JT/nEhCNFr6PbxET3DyBEROgREQBERAKe11vQq/A3yBP2nnMOLgHuH0nqsTTzIw5qR6giZGz9mHq0zAg5VuCONhMeeDlJUasE1FOyGpQLUyOJGnjvEm2a5alY8R/n+d0vpgrTtMIBuFvLiZS9M5SUvonLLGqKeHwoS9uO+duJc6icnDzQsW1Uiv1FZl11lCqJvPgrypV2UZTPE2XxyxMGpvlPFeyfL6z0L7GMrV9gsVIA3g+vCZnil9Fqyx+ylRF7TRoJJaGxmEv0tnES2GKXlEJZYkVMSRRLC4Sd/s00qDKXkRTdJn7YPZVB+8QPUzbOFlatsvMytr2ZTlwSfKEckfJkVUsNP8EiwlLNXpj8d/wBIzTZfZhM6wOzMlQMd4Bt52iOF7kWSyx2s1IiJ6J54iIgCIiAIiIAiIgCIiAIiIAiIgHyfYiKAiIgCIiAIiIAiIgCIiAf/2Q=="/>
          <p:cNvSpPr>
            <a:spLocks noChangeAspect="1" noChangeArrowheads="1"/>
          </p:cNvSpPr>
          <p:nvPr/>
        </p:nvSpPr>
        <p:spPr bwMode="auto">
          <a:xfrm>
            <a:off x="63500" y="-923925"/>
            <a:ext cx="1905000" cy="1914525"/>
          </a:xfrm>
          <a:prstGeom prst="rect">
            <a:avLst/>
          </a:prstGeom>
          <a:noFill/>
          <a:ln w="9525">
            <a:noFill/>
            <a:miter lim="800000"/>
            <a:headEnd/>
            <a:tailEnd/>
          </a:ln>
        </p:spPr>
        <p:txBody>
          <a:bodyPr/>
          <a:lstStyle/>
          <a:p>
            <a:endParaRPr lang="hu-HU" dirty="0"/>
          </a:p>
        </p:txBody>
      </p:sp>
      <p:sp>
        <p:nvSpPr>
          <p:cNvPr id="9221" name="AutoShape 4" descr="data:image/jpeg;base64,/9j/4AAQSkZJRgABAQAAAQABAAD/2wCEAAkGBhEQEBQUEBISFBQUFRQVFRUUEBUUFRYSFBcVFRUUFBQXGyYeFxkjGRQVHy8gJCcpLCwuFR4xNzAqNSYrLikBCQoKDgwOGg8PGiwcHx8sKSkpKSkpKSkpKSosLCwpKSksLCwpLCkpLCksKSksKSkpKSwsNCkpLCwpLCwsLCwpLP/AABEIAMkAyAMBIgACEQEDEQH/xAAbAAEAAwEBAQEAAAAAAAAAAAAAAwQFAgYBB//EAD4QAAIBAgMEBwYDCAEFAQAAAAECAAMRBBIhBTFBUQYTImFxgZEyUnKhscFigpIUQmOy0eHw8SMkMzRTwhX/xAAZAQEAAwEBAAAAAAAAAAAAAAAAAgMEAQX/xAAmEQACAgEEAQQDAQEAAAAAAAAAAQIRAwQSITFBEyIyUWFxgZEj/9oADAMBAAIRAxEAPwD9viInDgiIgCIiAIiIAiQ4zECnTdyL5VLW52F7TnC4wOituzKDa+643SO5J0dp9liJH16859FYc53chTO4nPWjnPnWjnFoUzuJx1o5x1o5xaFM7ic9YJ9ziLQo+xOc4jOItCmdROesHOOsHOLQpnUSBMahqGmD2lUMdNLHQa+UnhOxVCIidOCIiAIiIAiIgCIiAUNu/wDjVfgaY1PEkKBfcB9JtbbF8NV+BvpPNCpoO8CYNS2pKvo26dJxZdXEmT06xlGkZfpDSVRbZe4pEoqGOsMWkVV7CWN0iNI7bEWkRxhmdjsflsAMzNuH3PdKdLGVA+WpY5hcEaAW3jvlLyk1A9FSxV5OKxnlmx9QOWH/AG1IVhxtvLeVxN7D1wwBGt9fIycMt8EZQotGoZE9ciSCcOssdkEkV3xZkX7aecVRrKrm0olKS8lqijS2JVLV6h/h0x83m8J53oyb1Kx7qQ/nP3nopv0/MDBm+YiIl5SIiIAiIgCIiAIiIBX2jTzUag5o49VM8bSa6Kfwj6T3Li4I5zwtFbIo5XX9JImDV9o2abplrDmaVE6TMoTQoNKIGqROzTPx+LCKWJ/3LGJxAUEk2A4zGpA1mztcKPYU/wAxEZJeEIo6w1Bjd30ZuHurwWdYnB5gMujAggndfl4WlxKc7IlajxySso4XC5Fs2pYktyueHhwn3A1WpOKbaqfYPL8J+0u2lbH0CyHL7S2ZfiEVXKOXZs02h5SwOLDoGB3/AF4iW7zSnaKmuSrXMoVml2uZn1jr4TPNlkTZ6KJ2arc3A/So/rN6ZPRejlwyn3yz/qJt8prT1MKrGjzcrubEREtKxERAEREAREQBERAE8Zi6eStVX8ZYeDi/1vPZmeY6SUctdX99Cp+JTcfIzLqo+2/o0ad1KitS4SyGlFKs4xeKIWy+03ZUd54+UwbqN9WfKjGtUP8A60Nre8w+wl5KciwmGyKAOA/veXqdOdivIb8HAWfGkjGQsZNkEjtZy4hZ2VjtDoy6t6LZ19gntjkffH3mote40OhlerT/AM7pSwdQoTTPDVfgPDyMrvaydWX6zTNxRJBA3t2R4sbD6yzUqxs+lnxFJeTZz+QXHztD9zS+zjdKz12EodXTVRuVQvoLSWBE9lKkeUxERBw85tzpX+zVaidXmK0Fqp2rZ6jNVAp92lJmvyB5RW6UkhOqpMc7MoJBIJVahbKEuxs1MjUDfebVfZ1KobvTRjpqVBOgYDfyDuPzHnIH2Bhje9GnckEnLbUXsdPib1MAzqHTCk1OmwRy1TshVse3/wAQIDEgWBrKL9xnDdOKAK5kqgtYqCFuaZv/AMgAbdodN/dNdNi0FbMKVMNpqFGlrWty9lfQT6+yKBtekmlrdkaZb28u0dO+AU16SUjTZ1V2yulMgAX6yoQoTU2uCQDylU9MaVrhagBqClcqLCqGAenYG91udd2m/noN0fomk1JgSr1OtfWxapnFS5tbiB6SQbEw4IPVU7gKPZ4LYj0sNe6AZ+zulaVnCim6qaTVi7lQFULSdb2J3rWB8jNxKgYAggggEEagg6gg8rSCls2krBlpoGUZQQtiFsq2HdZFH5RyldsO1E3pC6E3enrcc2pd/wCDceFj7QGjMHpb7FI/xR81abOHxS1FDIQQeI9CO4g6WO6YXSmqC1JORaofIZR9TKNQ6xsuw/NHnVx6gdrQjevHy5yzgMKzN1j79yr7o/rO6VEE7h6TUw1OeXCNvk9JuiSlQk2SdqJ9mzaUWQPTkD0peIkREi4nUyGnSk4pwgkk6kg2VqtGZW0MHm1Bsw1B+x7ptuZQxBlU4onFmI1epbLkIbnplHfNrovh71mJ1yIFuebG5PoPnKbrrNrovSstU86hHkqqJzTwvIiGd1Bm3ERPWPNEREAREQBERAEREAT5afYgFHEYRg3WUtG/eUmy1Laa8mtubwvcTzeOqmrVapawFkAuCVtqVNri99Z6Xa+K6uizD2rWX4zoJ5enh8oFrXA0NtCOIPNTxHmLTHqZx4gzVgi/kiWik0MPKuHsTbc3LXcOKkjtDUX4i4uBcXv00meMWuzTuT6JAZ1PgEjxWJSkheq6oii5ZmCqPEmXJFdokMztr7Vp4Wk1WqbKttdd5NgB/a/LfPmJr16vWpQXqSpQJWqoHRw2rmmgcE2GnasCT3GfaeyaYd3IzPUCB2JaxyAAWQkhBxsOJM40dTJtn4sVaauoIDC+oIOvcbEecstPlGkFFgAByEkIhI63yVqu6Uqs0aiSnVSVzROLKRGs1ujVaxqofeDjwYa/MTMYT7hMSKdVanAdh/hb97yNjK8c1CabGWO6LR6+J8Bn2eueWIiIAiIgCIiAIiIAiIgHmuk1ctURBuUZz8THKvprIcW1nCjRQgI9f7CNrjNiao/DTX5E/eQvUzKrHQpdHJ0FtLG/ebTx8tyynpY0oxRbSmG0NxrcEGxBGlweGhPrIto7YOGpFnps5XdkA7drk2BPZNtSPG1+FJdpu4cYZMz03CHrQ9Onv7ZV8pz5bH2dL21kmP6PpiFqLVq1jncMvaFqVha1IZbAam97k3miLpUyUYxc1u68/oj2P0mbH0XOEUUqilATXXOguTmsEYFiFA5DtDU6zbpbNQVKlQs7moVNnqFkTJcqKaHRNSTprM/o9sClgqZSlmOY5mZiCSd3ATWDSUZccjPHG8j9K9vizt5Ed86JkbNONkEiZTO2MgV59LzqkcaPr7pVrSSpVlWpVlcmSSIakgpUixa+4Lr5n/c6q1J9CuiNcWLWOvLgB5TJNNrhFjklwb3R7FF6IDG7UyUP5dx9LTTnneiz9usPgb1BH/zPRT18EnLGrPOyqptCIiXFQiIgCIiAIiIAiJxWqhFLNoFBJPcNTOPoI8jjK169Y/jt+lQP6yGtSp1ABUQOoYPlbcWXVTbjY66yCmxtc72JY+LEn7yRWnjrI1LcersuG1l7NrvuDu0+XiJIrzNOMysATcHePC1ry3fiN3+b5a5KfMf6itXH2y/hcFWdirKIqTrrJHeW7S6a0hNWQGpOOu74czm0uJUn1nlVas+mrG4bSR3leo8+l5FVrBBc68l5955Cc776De1fk6QBe0/iq8+890ir12c3Y3lejVzXJOpJJ9ZKZGWS1tj0RjDndLsvbArZcQB76Eea2I+pnqxPBmqUKuN6MG8QN49Lz3NGqGUMpuCAQe4zbpJXFxM2oj7kzuIibDKIiIAiIgCIiAJjdKMRakEG+o2X8o1b5C3nNmeS25Xz4kjhTUKPFtT9vSZ9TPbD9l2GNzX4Kdp8ItLGHwZdC9yBwtpoO+VsIj1WyHdffxI5TxfUXVHpE3/42ekrKNbStha7IcreGvLlPR1sQuHT7Tzu1sclTVRYxH/muHyVr33a4LNRbaqdD8vGcdYZFgKpI5yVl5TTuWRXHv6IpuHtl/oNQzmIldlp0tQiSdbIbSYKEXO/kvM9/dLILd+iEp7Q9QKLtv4D7nukWBwRxDEsdOMpYjFFiS2+SbO2waN++VyyxbrwFCVX5NHbFFKSgKNRutKqm4BnFPF9c/a4zRr7KKrdD5Hd4jlKlJKTokvaqZStN/oxib0zTJ1ptYfCdV+pHlMw7HHV3O/nxv4z50cq5cTY/vIwPihuPkZp02RrJXVlWZKUH+D10RE9k84REQBERAEREA+MZ4Zq2Znf3ndvK9h8rT2O0auSk7e6jHzANp4qmhCLYXtlJHMDfPP1smqSNmlXbPTYfDZaAH4ftMzButO54yeltgMuUcZQ2nhSq35zzt3CaLorlplLaFdqpY30XUnh3DxMoLhWIvYzXfB2wlxvJDt33P8AqXNnUQ1K3jISi9yX2XbtqMTBK41G4SxXxh4ix5y1h1sCp3gt9d8hxBCjWPTr3J0zrakcLiFdRrZr667xNrDbIpMoJ+RInkg9joOM0KNerbS487SampStqyEsbS4ZfxuHSkwIF+6UauI6xyTwtYb98gxVeofav48PWfMK9jc7pHe+Y9JnVBdvlkuIo3W/KV3wRC3MvPVBFl7RYW8O+S41ctMekjKK8E9xW/Y8iJUTuzePP10mzgdodZZTvlPBr/0jX/EB62HzljYWFsbmSknGS2+SudNOzR2lXC07TB2VUtiKZ/iW/UpEl21jbvbgJXwwysh49ZTPzA+ktjJuaZBR9jPeRPgie6eYfYiJ0CIiAIiIBndIWthqnhb1IE83QH2npOkAvhqnhf0Inn6Annar5o36b4sg6jLW03GxA+s3dp0QaHhMvGU7ZG5HL5H+4mxU7VDymBKpyiTm+mZOxT1lF6bbl7P5SPtKuHxbYdyrcPmOBl7YCWNTxH0MvYrBI/tqG8RLli9TGn5R1yVtGZWx9BtSoJ8NfWZeLxCsbIo8hrNetsukP3B85CMMi+yoEqnik+ycaMpcIVF/3vl4SanVzD6jkZYqDWUMalhmXQ3AvzHfFKPRYnZIRmbLwAufHgPvJKChew+h4HmJ1QpZQOZ3nmecvpRDaEAjvnVDccbIEyJqdZAQ+JfKoso3m2gH3M1qOyqXuLL1OkFFlAA5AWHpLYad+eipySKeNw4TDlV3KB8iI2c1lPnJ8ct6ZA7vqJXr9mkZzLFKfHhEbtV9mMEz1mJ3Lr58J241X40/mEmwdOy34sb+XD5TlVu6D+JT/nEhCNFr6PbxET3DyBEROgREQBERAKe11vQq/A3yBP2nnMOLgHuH0nqsTTzIw5qR6giZGz9mHq0zAg5VuCONhMeeDlJUasE1FOyGpQLUyOJGnjvEm2a5alY8R/n+d0vpgrTtMIBuFvLiZS9M5SUvonLLGqKeHwoS9uO+duJc6icnDzQsW1Uiv1FZl11lCqJvPgrypV2UZTPE2XxyxMGpvlPFeyfL6z0L7GMrV9gsVIA3g+vCZnil9Fqyx+ylRF7TRoJJaGxmEv0tnES2GKXlEJZYkVMSRRLC4Sd/s00qDKXkRTdJn7YPZVB+8QPUzbOFlatsvMytr2ZTlwSfKEckfJkVUsNP8EiwlLNXpj8d/wBIzTZfZhM6wOzMlQMd4Bt52iOF7kWSyx2s1IiJ6J54iIgCIiAIiIAiIgCIiAIiIAiIgHyfYiKAiIgCIiAIiIAiIgCIiAf/2Q=="/>
          <p:cNvSpPr>
            <a:spLocks noChangeAspect="1" noChangeArrowheads="1"/>
          </p:cNvSpPr>
          <p:nvPr/>
        </p:nvSpPr>
        <p:spPr bwMode="auto">
          <a:xfrm>
            <a:off x="63500" y="-923925"/>
            <a:ext cx="1905000" cy="1914525"/>
          </a:xfrm>
          <a:prstGeom prst="rect">
            <a:avLst/>
          </a:prstGeom>
          <a:noFill/>
          <a:ln w="9525">
            <a:noFill/>
            <a:miter lim="800000"/>
            <a:headEnd/>
            <a:tailEnd/>
          </a:ln>
        </p:spPr>
        <p:txBody>
          <a:bodyPr/>
          <a:lstStyle/>
          <a:p>
            <a:endParaRPr lang="hu-HU" dirty="0"/>
          </a:p>
        </p:txBody>
      </p:sp>
      <p:pic>
        <p:nvPicPr>
          <p:cNvPr id="9222" name="Picture 6" descr="http://drugster.info/img/term/mcburneys-point-9209_1.jpg"/>
          <p:cNvPicPr>
            <a:picLocks noChangeAspect="1" noChangeArrowheads="1"/>
          </p:cNvPicPr>
          <p:nvPr/>
        </p:nvPicPr>
        <p:blipFill>
          <a:blip r:embed="rId2" cstate="print"/>
          <a:srcRect/>
          <a:stretch>
            <a:fillRect/>
          </a:stretch>
        </p:blipFill>
        <p:spPr bwMode="auto">
          <a:xfrm>
            <a:off x="4860032" y="0"/>
            <a:ext cx="2829824" cy="2852936"/>
          </a:xfrm>
          <a:prstGeom prst="rect">
            <a:avLst/>
          </a:prstGeom>
          <a:noFill/>
          <a:ln w="9525">
            <a:noFill/>
            <a:miter lim="800000"/>
            <a:headEnd/>
            <a:tailEnd/>
          </a:ln>
        </p:spPr>
      </p:pic>
      <p:sp>
        <p:nvSpPr>
          <p:cNvPr id="9223" name="AutoShape 10" descr="data:image/jpeg;base64,/9j/4AAQSkZJRgABAQAAAQABAAD/2wCEAAkGBhQSEBUUEhQUFRUUFRgUFRcVFBQUEhQXFBQVFBQUFBQXHCYeFxwkGRUUHy8gIycpLCwsFR81NTAqNSYrLCkBCQoKDgwOGg8PGikfHyQqKSkqKSwsKSosKSwsKSkqLCwpLCkpLCwsKSwpLCwpKSwpKSwwLSwsLCksKSwsKSw0Lf/AABEIAL4BCgMBIgACEQEDEQH/xAAcAAACAgMBAQAAAAAAAAAAAAAABQQGAQMHAgj/xABPEAACAQMBAwYHCwcLBAMBAAABAgMABBESBSExBhNBUWFxBxQic4GRoSMyM0JSU5Kys8HSJGJyorHC0RUlQ0RUdIKTo6TDNGPh8IO00zX/xAAaAQEAAgMBAAAAAAAAAAAAAAAAAwQBAgUG/8QAKxEAAgICAgEDAgUFAAAAAAAAAAECAwQREjEhBUFRE7EUIjJhgRVSwdHh/9oADAMBAAIRAxEAPwDuFQdl3TSc6TwWZ0XdwCaV9O8N66nUu2GuEk7Z5z/rNQDGiisaxnHTx9B6fZQGaKKKAKKKKAKKKKAKKKKAKKKjWt3raQfNvo7/ACEY/WoCTSzx1he80caGt+cUY3hkl0vk9odPUaZ0muD/ADlB/dbjPoltcUA5ooooAooooAooooAooooAooooAooooAooooAooooAooooApdsbdzy9U8n62JP36Y0q2R8Nd9XjC+21tyfbQDWlt3IVuoep0lQ940Ov1X9dMqU7WP5TaedkH+2lP3UA2ooooAooooAooooAooooApVycbVHI/y7ic+hZmjHsQUylkCgk8AMnuG80q5IHNjbt8uJZP80c6fr0A4pOd+0R+Zan/UmX/8/ZTilFv/AP0Zv7rBj/Nuc0A3ooooAoqs8qeU8ltIiRqh1IXJfV0MFwNNJD4Qbj5uD/U/jUMroQemy7Vg32x5wjtHQaK55sjwi3E94ttzcClkd9eZCBoXONPb31YG2vc4kPuHuZA97J5WpQwPvt3GpFNNbRBZTOuXGS0yx0VyrZvhdnlzmGFcMVxqkPAkdnVTZfCBOfiQf6n8ajd8I+GyxD0/ImtxiX+iqAeX9x83B/qfxrW/hEuB/RweuStfxNfyb/0zJ/t+x0OiuZyeFGcf0UB9MlTuSXhAlvp3h0wROqCRfhHDrnS2N4wQSv0q3jbGXTILcS2pbki/UUu03PyoPoSfjo03PyoPoSfjqUqjGil2i5+VB9CT8dGi5+VB9CT8dAMaKXFbn5UH0JPx0We0y8aMQMsisccMkAnFAMTSzY490uT13B9kMC/u0zpbsUb5z13D+wKPuoBlVP8ACJtJ7c2MqKW0Xq6lHvijxSxuAOk4fcOvFXCqny9UlY8cUSacdeYIw4x6ceugLRDMrqGUhlYBlI4EEZBrZSyC0MeWgIMbHVzZJCjVvJib4uc504xk7sZqYtwx+Iw7yn7QaA30Vhc9NZoAooooAoIrXK7Abl1dmQD7d1RJ76XHkW7E/nSRog7yCxx3KaAR+Era5g2dOI/hZIpEQdIAiZpZO5I1ds9g66a8kh/N9p/doPskpHyj2MTbytO4knuebtBgERxJPNGjRxKd+N+pmO9tIzgAAPOSTZsLbHRBGvpRAhHrBoBtSeI/zjJ22sXsmn/jTik6D+cWPXap+rNJn6woBxRRRQHO/CTNpuIu2FvtFqlTbTwKufhMt9VxD2RN9otUG+sDiuZck7Get9PlKOLHX7m/kjfD+V7c/L5yP6cTAe0V1MNmOQ9caN6YmKN7MVwpZWglSZffQyLIP8ByR6hXeLIrIvknyJQwU/mzqHX27qtVa46OLlpuxtnEJ4zBeXEfVKxHc51A+2nFpeMa28rrLF5DIdwmTmn7JIjjf6KlWuzwKqX+Gdv0/lKtNPoDOcUvnnNWSHZhPRXuXYB44qCK/Yvzmn42UuRzUaw2pJa3UVxGMtE2SvDWpGJEz2qT6cVZbyw0nhSO9tfXU0J6ZTyKOUdP3O/7J2pHcwpNC2pJF1KfYQeogggjoINTK4n4KuUhtbrxdz7jcNuHRHMfesOoNgKe3T212vNdOMuS2eTuqdUuLM1is5rFbER6FJtl/ARebT6opzSbZXwEXm0+qKAc0t2FvSQ9c83slZf3anyyBVLHcFBJPUBvNQeTsWm1izxZecb9KQmRvaxoBjSm8hV7xFYZAt5sjoxI8K/sVvXTalkW+9k/NgiH05JifYgoDXyVlJtUVvfQlrdu0wOYtXpChvTTek2xhpubtOjnI5h/8sKq360TH005oAooooAooooAooooBJtgc5dWsXQrPct3QroT9eZT/gr3yWXTAyfNzzp6BPIUH0GWvNnh9oXDdMcMEY7NTTSNjvynqFethnE14nVcBh3SW8LfW1UA4pPcNp2hD/3LeYemOSBh7GanFJduDTPZydAnaM900Mij9cR0A6orArNAUnltDquY/Mn7QUjbYpYcKtu3IdV2vZD/AMlbWi9zOFqhbXubZ3sXLdVMYo5PtjYuAasPg32sXtmtyfdLc4XrKatcZ9ByvpFTdoWeQd1VCVnsrpbmMZA8mRR8eM8R39PeBUdU+L0y3l0q2vlHtFj8IWyjJbvJGN6lbuPHVjTOo/bSvk9fCVVPWBV7trhLiEPEQ6sC8f5wYYljI9e6uZbS2e2zrnK58XlOYz8kne0Z6iP2VLdDktop4GR9NuD6Z1DZdspAr1tSUAECkWw9uAgYO401u5Qy5qPmuJNKqSt2+irbRXJNIbu3zVivyKUTAVU35O9BcoFVu4ijZXcw8pexlOVPrAr6K2HtIXFtDMP6WNH7tSgkevNcKvoMmut+DI52VbdisB3LK4HsAro40t7PM+q1cXFlnFZrzWRVw4hmk2yvgIvNp9UU5pNsr4CLzafVFAbeUkn5OyDjKVgH/wAziMn0KzH0UyQYGBuA4Ut2qNU9qv8A3XkI/QhcD9Z1pmKAzSrZr5urr80xJ6BEH/fNNTSnZJ/KLvHzsYPf4tCfvHroDFn/ANfceZt/rXNNJJlUZYgDtIH7arsd8Va9uAMgSJCmeBMSKrEdgkeQd6moJkSWMOWLyHpO8HfwxwHorDejeMHIuSuCMggjrG8VmqjbTvCxK4QYyY2yVYjqPxSR1VYdn7VSYZU78b1O5l7x99EzEotE2ivKrgk9fb91aru8WNdTcOAxvJJ4ADpNZNTfRmqtf7UkdmHlxqNyqp8onpLMOHVipthcSRlBI2tJDhSd5ViNw1fG4Y9NY2ScHrZ62R/1d5164fV4umPvo2auL67/ADkt39ayp/xis2wCX8o6ZoY5F7TEzRyY7g8Wf0qzZD8vufM237bmskY4pVyoiJtJSvvo155f0oWEq+1BTWvLoCCDvB3EdYO40BiCYOqsu8MAw7iMj2GvdKeSbk2UIPFE5o98JMR9qU2oBBtN8Xi+Z/5altN5BGOilPKOTF2vmT9oK2Wt/vGd9VJz1Jo6NdLdSkLruKkW0LPUKtd3b53jhUCay3VUlHydfHvSKPs+8l2fIWjBeFmy8YO9T8uPqPsNXaVbfaFqd2uOQeUB74EbyVHFXU7x3EcMUpu7MGktvdNYyl0yY2xziDp6mXqYVvXa14ka5OJGS+pV4fwKpIJtnTiKU6om3xSj3rqeHcesVY4tr6lGDmn4Fvf2+l8PE+Tu3FD84nSN/EDgd/A1zXbWy59mzc251RtvjkxuYdvU3WK2tp35ia4mav0W+xYJrrfS66uagJtYNWBOCcmqqgzsO6LX5TdPNgZboGT3ca7LyHsTDs62RhhhCpYdRfyyPW1cq5K7FN9dCMj3NMPOehUzkRn858Yx1ZNdwxXRx4aWzzPqd6nJRXsFFFZNWjkmaTbK+Ai82n1RTmk2yvgIvNp9UUBsux+W2/ZFcH2wD76a0smP5bEOq3mPrktx91M6ADVaivDDFdTAZaS5YRD5Tjm7WJfS6D21YLu5EcbO3BFLnuUFj7BVY2TCXltom/q0IuZfP3GsID3ZnbvKmgGFxYCG1jiBzhkBbGWZtWt3I6SW1Me81W2tTHIZEwV3sU4YGogFQe6rVt1j7mBnOokAcdyEcPT7aSh8Bvfb1/ebORUcmWK14PYuOdddYZPJyCdxIPAjPEb61PZEjUMMEOBjcT6QasKWKSwRhhwRdJBww8kcCKgycnpFBEUgKnofOR6R/CmmYU0+yCTKvxpcMPJCucA95OSOyvCWbtlmyWTizEls9lTf5MuTj4MaeHlt9w3VvXYcrDy5sZ98EUexj/Cs6Y5RQquNoJHEABqLZ1Y3nr9VRbSKTfzjZwuUXedJGGGAOnAxVrh2LEiMqqPKUqSd7HIwcsaQI58g7wdIHQOBxu+lxrD8GYvkNOUC+5x3KDLW553dv1xFcToOvMZJA+Ui16tpR48xGCJrWNlIOQ3NSyZI9E6eupmyDmBAegFT08CRjt4VXbX3Frcb/wAmuXsj181OgaDP+2FSIgfgt9FFFDAq5Nn3F8dFxcj/AHMtNaU8mvg5ey6uf/sSH76bUBTOWMuLqPthP2gqJbXVePCJNpuofMt9otJ7S8rmXvVjPT4VSnjL+S7W14GABr3tCIad1Vy3u9430z/lLIwa2Vi46K88aUZJxF00BzSjatoCDmrbCEYbzvpFtdACahlHxtF7HtblxaKNa3ktlKWjyUJyVyQO8dR7fuq6bP5R2u0IzDIFJPGJ8Ic9cbfFbu3HsqrbZICmqlM2/u4dlT1WPRXy8WG9rwy57U8GbhybOZCM/BTkxyL2ZwQw7arG2tnz2pCytEGLAaY31yaRvdhuwMD2mpdhytuI1ClzIg4LJ5WO5uIpVe7Q5+4aTBG4DGc4O8tvPbW85RS5aIMei6yxVKXZ9F8m9mW8NugtVAiYBwQcl9YB1sx3sxGN5ppXJPBryyNsFt5z7gx9yc/0LE+8b/tk8D8Unq4dbzVquamto5OTROixwn2FFFFblc9Um2V8BF5tPqinNJtlfARebT6ooDZIPy9P7tJ9rDTWlVwfy6HtgnHqe2NNaAVcoW1RpFx5+VIj+jveX/TR608mV1eMzHeZbmQA/mwEWyju9yJ/xGvUrhr4ZPk28DSHqDTtpUnuSKT6dY5GpiwgPy05098xMp9r0Bq2lmS60qdPNpx/T3n2AVEhVgfJI3K4OeDeVn96pW2oCJ1YHTzilT2lTu9OCfVVYv7uSK4KM5CK5wVVSWUopYAkb2BBOOkZxwxUU2l2XKoOaWi27IvwsQDA+SWG4ZA3kjv3EUygvkdiqtkqASMEEA8ONc15OyvdXTRiUlNzalA3DJzkgYyQB66v2xdnJGmsZLMPKZjk7v2ViufLojvq+lLi+xnWaQy7SkkOUbm136dwJbtOa8297IMlXLkAZDEYJ6dOOFSckR/Tetj2Z8KT1An1DNVONNygLv0gkE8fLGe6plxtaR1xpUbxx4MOJB37hw6N9a7clELsTluBwDkb+AzkADhWJeTeC0NthH3Lqw77ugeUTgeulO3LMtJOie/lt1nj89ayZU+swg91NdgxkQgkY1sz46cMd3s31p2llby1b5XPQn/FGJh9ga2RDLsY2F4JYklX3siK47mAYZ9db6Wcn49EbRfMyug7FLa4x6EdR6KZ1kwKOTR8ib+9XH2rU3pRyYX3Fz13N0f91LTc0BzDwsTabmDtif2SLVZtbym3hukIuLYj5qT66VS7K/rn3w3LZ6T06/jWosuEG0BmmcV8MVSorzfU1b3FVdaOq+MkWxr3dupddXueJpT/ACruxmoN3tCmm2apRj5NO2bjOarzGpd7c5qFVmK0c66zlI2wjieoE1A2RcZ3npOacWeynuHjt4wdc7iPd0A+/c9QC5b0V2/lF4N7S7jACCKRECJKgAYBRpUONwcDA3H0EVIq3ZFleOZ+FvhL4KHya2XFdwmPUEYKdBPB26QxP/u+rFyG5UmFvE7ltwbRE5OdJBwImY/FPxT6OqqRtDY9zs6QRzLuPwbrnmpOxT8VvzTv6sipxuFuFDEDUq6D2gcA3aOuoIydXjp/c7V+NXnRdkXuL6+Yv/p2+gVWOQe3jcQFHOZIcKSeLqR7m57cAg9qnrqz4rpRkpLaPF21yqm4S7Rmk2yvgIvNp9UU5pNsr4CLzafVFbEZslfN9GMcLeU/SlgH7tNaVLHm/J+TbAf5kzH/AI6m390IonkPCNGc/wCBS33UBW9qy6bPaM499JzsaHp9zjFsg/zA59JqzWdsI40QcEVUHcoCj9lVraNrosLaFvfSTWiN2kzxyy579Ln01a6Ah7TsOdQrnDDep+Sw4H7vTXJOUz3bTywrbzu5YBSsbtHnSpyrgY3HpyMV2eoawyKW06CGYtv1ZGQN27urScFPssUZEqXuJSuRnJ2XZ9xGJGWRrtTzhAwyOi6tOfjDG7PT6qt0j4syR8hvbkV6urFpChYR5jYOhBcEEbuOOBG4jpzWx7crblTgnQw7CcGijxWkRznze32V3bL6Yl07sCvUWxZ1jDxsH1qCVO4jUM7iTv41D2mSYUHEkADt6qulrFpRV+SoX1ACsRWyScmtaKmk1yrboGyF0g4O708K32PJyV21TtpXOdAOTjq6hVqordIic2zCjdSnlKMJDJ83cwse535lvZKab0r5TxarOcDiI2df0kGtfaorJoebdtF9KnRLEkq/pRkxSeww+umxpLtJxrtZx73XoJ/MuU0r/qCGnVAKeTR9xfsubkf7mWm1KtgbvGF+Tcy/r6ZP36a0BRPCJyM/lBwEYLNDDqi1E6G1Ph43HUcDf0H01xGWJ4nZHVkdDpdG3MjDipH38D0V9Mf1s+YH2hqu8vfB4l+vORlY7lRhXIOmQD+jlxvI6m4r2jdUc4cizRf9Pw+jiEd7UuLaNRNubDmtH0XMbRMeBbfG/bHIPJYe3spfrI/93euqrgdeGT7pjmS9qPLdZpeLig3I66woaNpX7NzNW+3QDym4D/3fWNlWj3DhLeN5n6o1LY/Sbgo7SRXXOQ3guMTLPehWkU6o4gdSRkcHc8HbqHAdpqRQcitPIhBb7ZK8GHI4wIbmdSJZVwisMNFGTneOhm3EjoAA66vtFFWopJaRyZzc3tkbaOzo54mjmQOjjBU8O8dR6QRvFcb2zsF9nXYUktE29G6XTOMNj46kgHrBB667dVE8LYxBbv0rMR3hopMj9UH0VBkQUo7+Do+l5E6r1GPUvDQu5C3P84tpGhZIpPJ34wGRl48cZb6Rrplco8H+RtBM53wyEb+GAnX311c0x/0GfV4qOU0vhfYyKTbK+Ai82n1RTmk2yvgIvNp9UVYOUb7I5urhuhVij9Kq8h9kq155Sx6rZk+caOL0Syojfqk162YPd7nzievxeLPs0+qt21bMyxFVOlwQyMd4V0IZCR0jIGewmgF/KJcz2K9d1q9EdtcN/CngqtyXXPXNi2MEG4LL8l0j5t1PcWYVZKAKKKKAK8lhnHTjh7K9VD2jZM4Uo/NyIcq2NS7/AHyuuRqUjoyOAIIIoBS+xGM8Yx7nG2vPXggquO849FWBGB4HO/G7rHEVU7XbV3O0MeIYueE+p0Lu8Yt3EbaQ4ADFmGCc46jVns7RYkCKMKowN+T3kneSTvJPEk01o2cm+zfRRRQ1CvLpkEHgRg+ndXqigKpqL7FBHvo7cMP07bBH60Qq0o+QD1jPrH/mqfZuZLaO0TjO1xzhH9HAtxIJG721BB2sT8WriowMUAr2YNNxdL8p45R3PEsf1oWprSy1b8sn7IoP2zn+NM6AXf1s+YH2hqeagf1s+YH2hpgaA1T26upV1VlPFWAZT3g7jVY2h4K9mzZJtghPTCzw+xCB7KZX/KIQ3LJJhYltzcM/lFhiQR40gbxvzWu65SAlEgGqR3ki8tJFVHijLkSDGoZyu/qbO+mjKbXRWj4DNn5zm5A6uf3evTn20z2f4I9mRYPiwkI6ZneX9Vjp9lNdmcqY3ihaQ6HljV9IDFQzRNNoU43nQrt3L6K2W/K22dlVXbLFAMxyKPdULxHJXADAHB6cGsaRnk/kY2ljHEoSNFRRwVFCr6lGK3UoHKiBgwjfUwxhQrEtrRpEZQB5SlVY5HyTUvYt+Z7aGUjBliSQgZwNahsDO/prJqTKMVHa+XOFy56kGcd54D0mvOmRuJEY6h5T+s+SPUaA3yzBRliAOsnA9tULwq3Ia1iIDY533xGBvik4Z3mrxFZKDnGW+UxLN6CeHoxSHwibJaewcIMtGRMAN5bRnUB2lC9aWLcGiziTVd8JPpNFW5JADaFqcjyreTvyVU4P0TXTq4xBthkitrlTq8VYKyjiY+LdG/KsfXXY7adXRXQhlZQykcCGGQR3g1Fjv8ui56pCSu5P3/wbhSbZXwEXm0+qKc0m2V8BF5tPqirByiTs/wCGuB/3EPrgjH3GpV3eJEheRlRV3lmOAOjee/FQEk0Xrg8JYkZe1oy4cd+GjNe9qoGa36Rz4PZ8FL/4oBPdoU2nbkD3ObnGDDevOcxhlyPlIkZHXparVVW2vBJFGkI0srSolvIWIkgbJMeoYIcLpxuIJG48Sas8YON+8+qgPVFFFAFBoooCn8mxm+kXohF0vpmvTJ+xR6quFVHkyn857Q7DHj/ECxq3UAUUUUAVgms0t5SMRaTFfiozEZ0llUanQNg6SVDDON2c0Ah5HyrFbNczkRh20qz+T7mJX0HfwDPJIw6wwNW+kcVlJKgaRURVjPNRISygtGVBdiozhSQFAwMnjuxO2ROPFYTncYkOT0+5g59W+gNNkc3lwegJAvpAlb9jr66a0q2HJrM8oHkyTHSetY40iz3akamtALv62fMD7Q0wzUAf9WfMD7Q1PNAJ9q8l0uHd2eRS8BtyF0YClw+oalJ1ZHTu7K9Dk2om54SSA868xHuektJCsBHvc4CoCN+c8SeFLdt7elju0jRiF1RBhzZI0y86rMGwdWCI/khd3HVuVWvKG5ZIGM/kT+K6pOZQaHmjnMsa5GNxSI78kZ38RQDqPkQqmLE82IVRUB5o45uGSDiU4FJGJAwNW/jW2LkbEuny5Tp8X4lN/iqsqA+T8YMdXduxSix29ds4jkbm2VA4zCx8Yj0SZkUacI2oIxGryeBB1CsW3KC4BiEzvzciWzSSczp5ppoZ2ZMBSADJFGN4OnnME7xQDK15JKscSpcy5hOYmxCSsZQx82w0YkBX4zAt5IOd29xZbKSOCOHJdY0VAWxlggCgtpwDw6qp+w7qdLWJIhh0sbHm1aLSHkzMssDuRlQQijPxNWcdBt+xLznbeOTLEsuTrTm3BycqydBByPR08aAmKgAwAABwA3Ad1FeqKAwKCKzijFAco5dckZLUtcWoPMtkyxgZ5vJyTp6Y9/R73u4NPBHyg5yF7Yn4Hy49+fcnJ8nuVs47GWuh4pdZ8n7eGV5YoY45JAA7IoUsAc78buO+oFVxnyi/4OjPOdmP9Cxb10/df7GApPsr4CLzafVFOaTbK+Ai82n1RU5ziXtbZ5lTyTpkU642+Sw4Z7Dkg9hNKrG+Z4QdDCW3k1PEffgeVlV34J0sdPQRp66sdL7/AGQHdZUwkyAhXxxU8Y5AMa0OBuPAjIwRQCzbO0Elit3jPC5tmwQVdQ8qr5Snevv+nrqx1QNvQvpkIjnAtykxU6eZjKsZTzbnBZPcycDIw4GFIxV/FAFFFFAFFFFAVTk0f5y2h+lF7ExVrqncnGxtK4PzvPH/ACLhYv3quNAFFFFAFK+VJ/IbnHEwyKO9kKj2mmlJ+VjHxRwASWaNAF3MdcqLgHrOaAxtTbyRkQxnXNITHHGnlENpPlSEfBqoBJJ6t2TupZchnaOzhyREipLKMARqBgneffEJpAHyj1GtGxbOcyuPdlZQqgygGOEOqu7RAeTI5yF6caSWO/TVn2bsuOBNEa4GSxJ3s7NvZ3Y72YniTQG+2t1jRUQYVQFUdQAwK20UUAtuQ63GtYy6mPR5LICCHz8Zh0Gtnj8n9nk+nD+Op1FAQTdORgwSAHcfLi+56j+JqEiUQSaYSpjGtfIKKUXfr34Ukb88abUUBC8af5mT6UX46z42/wAzJ9KL8dTKKAh+Nv8AMyfSi/HR42/zD/Si/HUyigIfjj/MSfSi/HXnx+T+zyfTh/HU6igIPj8n9nk+nD+Ojx+T+zyfTh/HU6igIPj8n9nk+nD+Ojx+T+zyfTh/HU6igIPj8n9nk+nD+OtNhausUakDKooO8cQoB6aaUUAUUUUBG2lac7DJH8tHT6alfvrRyfuDJaQOeLQxk95QZ9uaYGoeyLLmYVjzkLqwcY8kuzKuOwED0UBMooooAozRXlxu3ceigKdsVsTWcnz3j4z52cXCj1JVzpLb7C0JZqH/AOlxv0/CZgeJt2fJyX1dPCnVAFFFFAFKNveU1tH8u5UnuiR5v2xr66b1CuLLVPFIT8GJMDHEuFGc9GAG+lQEzFZrArNAFFFFAFFFFAFFFFAFFFFAFFFFAFFFFAFFFFAFFFFAFFFFAf/Z"/>
          <p:cNvSpPr>
            <a:spLocks noChangeAspect="1" noChangeArrowheads="1"/>
          </p:cNvSpPr>
          <p:nvPr/>
        </p:nvSpPr>
        <p:spPr bwMode="auto">
          <a:xfrm>
            <a:off x="63500" y="-877888"/>
            <a:ext cx="2533650" cy="1809751"/>
          </a:xfrm>
          <a:prstGeom prst="rect">
            <a:avLst/>
          </a:prstGeom>
          <a:noFill/>
          <a:ln w="9525">
            <a:noFill/>
            <a:miter lim="800000"/>
            <a:headEnd/>
            <a:tailEnd/>
          </a:ln>
        </p:spPr>
        <p:txBody>
          <a:bodyPr/>
          <a:lstStyle/>
          <a:p>
            <a:endParaRPr lang="hu-HU" dirty="0"/>
          </a:p>
        </p:txBody>
      </p:sp>
      <p:sp>
        <p:nvSpPr>
          <p:cNvPr id="9224" name="AutoShape 12" descr="data:image/jpeg;base64,/9j/4AAQSkZJRgABAQAAAQABAAD/2wCEAAkGBhQSEBUUEhQUFRUUFRgUFRcVFBQUEhQXFBQVFBQUFBQXHCYeFxwkGRUUHy8gIycpLCwsFR81NTAqNSYrLCkBCQoKDgwOGg8PGikfHyQqKSkqKSwsKSosKSwsKSkqLCwpLCkpLCwsKSwpLCwpKSwpKSwwLSwsLCksKSwsKSw0Lf/AABEIAL4BCgMBIgACEQEDEQH/xAAcAAACAgMBAQAAAAAAAAAAAAAABQQGAQMHAgj/xABPEAACAQMBAwYHCwcLBAMBAAABAgMABBESBSExBhNBUWFxBxQic4GRoSMyM0JSU5Kys8HSJGJyorHC0RUlQ0RUdIKTo6TDNGPh8IO00zX/xAAaAQEAAgMBAAAAAAAAAAAAAAAAAwQBAgUG/8QAKxEAAgICAgEDAgUFAAAAAAAAAAECAwQREjEhBUFRE7EUIjJhgRVSwdHh/9oADAMBAAIRAxEAPwDuFQdl3TSc6TwWZ0XdwCaV9O8N66nUu2GuEk7Z5z/rNQDGiisaxnHTx9B6fZQGaKKKAKKKKAKKKKAKKKKAKKKjWt3raQfNvo7/ACEY/WoCTSzx1he80caGt+cUY3hkl0vk9odPUaZ0muD/ADlB/dbjPoltcUA5ooooAooooAooooAooooAooooAooooAooooAooooAooooApdsbdzy9U8n62JP36Y0q2R8Nd9XjC+21tyfbQDWlt3IVuoep0lQ940Ov1X9dMqU7WP5TaedkH+2lP3UA2ooooAooooAooooAooooApVycbVHI/y7ic+hZmjHsQUylkCgk8AMnuG80q5IHNjbt8uJZP80c6fr0A4pOd+0R+Zan/UmX/8/ZTilFv/AP0Zv7rBj/Nuc0A3ooooAoqs8qeU8ltIiRqh1IXJfV0MFwNNJD4Qbj5uD/U/jUMroQemy7Vg32x5wjtHQaK55sjwi3E94ttzcClkd9eZCBoXONPb31YG2vc4kPuHuZA97J5WpQwPvt3GpFNNbRBZTOuXGS0yx0VyrZvhdnlzmGFcMVxqkPAkdnVTZfCBOfiQf6n8ajd8I+GyxD0/ImtxiX+iqAeX9x83B/qfxrW/hEuB/RweuStfxNfyb/0zJ/t+x0OiuZyeFGcf0UB9MlTuSXhAlvp3h0wROqCRfhHDrnS2N4wQSv0q3jbGXTILcS2pbki/UUu03PyoPoSfjo03PyoPoSfjqUqjGil2i5+VB9CT8dGi5+VB9CT8dAMaKXFbn5UH0JPx0We0y8aMQMsisccMkAnFAMTSzY490uT13B9kMC/u0zpbsUb5z13D+wKPuoBlVP8ACJtJ7c2MqKW0Xq6lHvijxSxuAOk4fcOvFXCqny9UlY8cUSacdeYIw4x6ceugLRDMrqGUhlYBlI4EEZBrZSyC0MeWgIMbHVzZJCjVvJib4uc504xk7sZqYtwx+Iw7yn7QaA30Vhc9NZoAooooAoIrXK7Abl1dmQD7d1RJ76XHkW7E/nSRog7yCxx3KaAR+Era5g2dOI/hZIpEQdIAiZpZO5I1ds9g66a8kh/N9p/doPskpHyj2MTbytO4knuebtBgERxJPNGjRxKd+N+pmO9tIzgAAPOSTZsLbHRBGvpRAhHrBoBtSeI/zjJ22sXsmn/jTik6D+cWPXap+rNJn6woBxRRRQHO/CTNpuIu2FvtFqlTbTwKufhMt9VxD2RN9otUG+sDiuZck7Get9PlKOLHX7m/kjfD+V7c/L5yP6cTAe0V1MNmOQ9caN6YmKN7MVwpZWglSZffQyLIP8ByR6hXeLIrIvknyJQwU/mzqHX27qtVa46OLlpuxtnEJ4zBeXEfVKxHc51A+2nFpeMa28rrLF5DIdwmTmn7JIjjf6KlWuzwKqX+Gdv0/lKtNPoDOcUvnnNWSHZhPRXuXYB44qCK/Yvzmn42UuRzUaw2pJa3UVxGMtE2SvDWpGJEz2qT6cVZbyw0nhSO9tfXU0J6ZTyKOUdP3O/7J2pHcwpNC2pJF1KfYQeogggjoINTK4n4KuUhtbrxdz7jcNuHRHMfesOoNgKe3T212vNdOMuS2eTuqdUuLM1is5rFbER6FJtl/ARebT6opzSbZXwEXm0+qKAc0t2FvSQ9c83slZf3anyyBVLHcFBJPUBvNQeTsWm1izxZecb9KQmRvaxoBjSm8hV7xFYZAt5sjoxI8K/sVvXTalkW+9k/NgiH05JifYgoDXyVlJtUVvfQlrdu0wOYtXpChvTTek2xhpubtOjnI5h/8sKq360TH005oAooooAooooAooooBJtgc5dWsXQrPct3QroT9eZT/gr3yWXTAyfNzzp6BPIUH0GWvNnh9oXDdMcMEY7NTTSNjvynqFethnE14nVcBh3SW8LfW1UA4pPcNp2hD/3LeYemOSBh7GanFJduDTPZydAnaM900Mij9cR0A6orArNAUnltDquY/Mn7QUjbYpYcKtu3IdV2vZD/AMlbWi9zOFqhbXubZ3sXLdVMYo5PtjYuAasPg32sXtmtyfdLc4XrKatcZ9ByvpFTdoWeQd1VCVnsrpbmMZA8mRR8eM8R39PeBUdU+L0y3l0q2vlHtFj8IWyjJbvJGN6lbuPHVjTOo/bSvk9fCVVPWBV7trhLiEPEQ6sC8f5wYYljI9e6uZbS2e2zrnK58XlOYz8kne0Z6iP2VLdDktop4GR9NuD6Z1DZdspAr1tSUAECkWw9uAgYO401u5Qy5qPmuJNKqSt2+irbRXJNIbu3zVivyKUTAVU35O9BcoFVu4ijZXcw8pexlOVPrAr6K2HtIXFtDMP6WNH7tSgkevNcKvoMmut+DI52VbdisB3LK4HsAro40t7PM+q1cXFlnFZrzWRVw4hmk2yvgIvNp9UU5pNsr4CLzafVFAbeUkn5OyDjKVgH/wAziMn0KzH0UyQYGBuA4Ut2qNU9qv8A3XkI/QhcD9Z1pmKAzSrZr5urr80xJ6BEH/fNNTSnZJ/KLvHzsYPf4tCfvHroDFn/ANfceZt/rXNNJJlUZYgDtIH7arsd8Va9uAMgSJCmeBMSKrEdgkeQd6moJkSWMOWLyHpO8HfwxwHorDejeMHIuSuCMggjrG8VmqjbTvCxK4QYyY2yVYjqPxSR1VYdn7VSYZU78b1O5l7x99EzEotE2ivKrgk9fb91aru8WNdTcOAxvJJ4ADpNZNTfRmqtf7UkdmHlxqNyqp8onpLMOHVipthcSRlBI2tJDhSd5ViNw1fG4Y9NY2ScHrZ62R/1d5164fV4umPvo2auL67/ADkt39ayp/xis2wCX8o6ZoY5F7TEzRyY7g8Wf0qzZD8vufM237bmskY4pVyoiJtJSvvo155f0oWEq+1BTWvLoCCDvB3EdYO40BiCYOqsu8MAw7iMj2GvdKeSbk2UIPFE5o98JMR9qU2oBBtN8Xi+Z/5altN5BGOilPKOTF2vmT9oK2Wt/vGd9VJz1Jo6NdLdSkLruKkW0LPUKtd3b53jhUCay3VUlHydfHvSKPs+8l2fIWjBeFmy8YO9T8uPqPsNXaVbfaFqd2uOQeUB74EbyVHFXU7x3EcMUpu7MGktvdNYyl0yY2xziDp6mXqYVvXa14ka5OJGS+pV4fwKpIJtnTiKU6om3xSj3rqeHcesVY4tr6lGDmn4Fvf2+l8PE+Tu3FD84nSN/EDgd/A1zXbWy59mzc251RtvjkxuYdvU3WK2tp35ia4mav0W+xYJrrfS66uagJtYNWBOCcmqqgzsO6LX5TdPNgZboGT3ca7LyHsTDs62RhhhCpYdRfyyPW1cq5K7FN9dCMj3NMPOehUzkRn858Yx1ZNdwxXRx4aWzzPqd6nJRXsFFFZNWjkmaTbK+Ai82n1RTmk2yvgIvNp9UUBsux+W2/ZFcH2wD76a0smP5bEOq3mPrktx91M6ADVaivDDFdTAZaS5YRD5Tjm7WJfS6D21YLu5EcbO3BFLnuUFj7BVY2TCXltom/q0IuZfP3GsID3ZnbvKmgGFxYCG1jiBzhkBbGWZtWt3I6SW1Me81W2tTHIZEwV3sU4YGogFQe6rVt1j7mBnOokAcdyEcPT7aSh8Bvfb1/ebORUcmWK14PYuOdddYZPJyCdxIPAjPEb61PZEjUMMEOBjcT6QasKWKSwRhhwRdJBww8kcCKgycnpFBEUgKnofOR6R/CmmYU0+yCTKvxpcMPJCucA95OSOyvCWbtlmyWTizEls9lTf5MuTj4MaeHlt9w3VvXYcrDy5sZ98EUexj/Cs6Y5RQquNoJHEABqLZ1Y3nr9VRbSKTfzjZwuUXedJGGGAOnAxVrh2LEiMqqPKUqSd7HIwcsaQI58g7wdIHQOBxu+lxrD8GYvkNOUC+5x3KDLW553dv1xFcToOvMZJA+Ui16tpR48xGCJrWNlIOQ3NSyZI9E6eupmyDmBAegFT08CRjt4VXbX3Frcb/wAmuXsj181OgaDP+2FSIgfgt9FFFDAq5Nn3F8dFxcj/AHMtNaU8mvg5ey6uf/sSH76bUBTOWMuLqPthP2gqJbXVePCJNpuofMt9otJ7S8rmXvVjPT4VSnjL+S7W14GABr3tCIad1Vy3u9430z/lLIwa2Vi46K88aUZJxF00BzSjatoCDmrbCEYbzvpFtdACahlHxtF7HtblxaKNa3ktlKWjyUJyVyQO8dR7fuq6bP5R2u0IzDIFJPGJ8Ic9cbfFbu3HsqrbZICmqlM2/u4dlT1WPRXy8WG9rwy57U8GbhybOZCM/BTkxyL2ZwQw7arG2tnz2pCytEGLAaY31yaRvdhuwMD2mpdhytuI1ClzIg4LJ5WO5uIpVe7Q5+4aTBG4DGc4O8tvPbW85RS5aIMei6yxVKXZ9F8m9mW8NugtVAiYBwQcl9YB1sx3sxGN5ppXJPBryyNsFt5z7gx9yc/0LE+8b/tk8D8Unq4dbzVquamto5OTROixwn2FFFFblc9Um2V8BF5tPqinNJtlfARebT6ooDZIPy9P7tJ9rDTWlVwfy6HtgnHqe2NNaAVcoW1RpFx5+VIj+jveX/TR608mV1eMzHeZbmQA/mwEWyju9yJ/xGvUrhr4ZPk28DSHqDTtpUnuSKT6dY5GpiwgPy05098xMp9r0Bq2lmS60qdPNpx/T3n2AVEhVgfJI3K4OeDeVn96pW2oCJ1YHTzilT2lTu9OCfVVYv7uSK4KM5CK5wVVSWUopYAkb2BBOOkZxwxUU2l2XKoOaWi27IvwsQDA+SWG4ZA3kjv3EUygvkdiqtkqASMEEA8ONc15OyvdXTRiUlNzalA3DJzkgYyQB66v2xdnJGmsZLMPKZjk7v2ViufLojvq+lLi+xnWaQy7SkkOUbm136dwJbtOa8297IMlXLkAZDEYJ6dOOFSckR/Tetj2Z8KT1An1DNVONNygLv0gkE8fLGe6plxtaR1xpUbxx4MOJB37hw6N9a7clELsTluBwDkb+AzkADhWJeTeC0NthH3Lqw77ugeUTgeulO3LMtJOie/lt1nj89ayZU+swg91NdgxkQgkY1sz46cMd3s31p2llby1b5XPQn/FGJh9ga2RDLsY2F4JYklX3siK47mAYZ9db6Wcn49EbRfMyug7FLa4x6EdR6KZ1kwKOTR8ib+9XH2rU3pRyYX3Fz13N0f91LTc0BzDwsTabmDtif2SLVZtbym3hukIuLYj5qT66VS7K/rn3w3LZ6T06/jWosuEG0BmmcV8MVSorzfU1b3FVdaOq+MkWxr3dupddXueJpT/ACruxmoN3tCmm2apRj5NO2bjOarzGpd7c5qFVmK0c66zlI2wjieoE1A2RcZ3npOacWeynuHjt4wdc7iPd0A+/c9QC5b0V2/lF4N7S7jACCKRECJKgAYBRpUONwcDA3H0EVIq3ZFleOZ+FvhL4KHya2XFdwmPUEYKdBPB26QxP/u+rFyG5UmFvE7ltwbRE5OdJBwImY/FPxT6OqqRtDY9zs6QRzLuPwbrnmpOxT8VvzTv6sipxuFuFDEDUq6D2gcA3aOuoIydXjp/c7V+NXnRdkXuL6+Yv/p2+gVWOQe3jcQFHOZIcKSeLqR7m57cAg9qnrqz4rpRkpLaPF21yqm4S7Rmk2yvgIvNp9UU5pNsr4CLzafVFbEZslfN9GMcLeU/SlgH7tNaVLHm/J+TbAf5kzH/AI6m390IonkPCNGc/wCBS33UBW9qy6bPaM499JzsaHp9zjFsg/zA59JqzWdsI40QcEVUHcoCj9lVraNrosLaFvfSTWiN2kzxyy579Ln01a6Ah7TsOdQrnDDep+Sw4H7vTXJOUz3bTywrbzu5YBSsbtHnSpyrgY3HpyMV2eoawyKW06CGYtv1ZGQN27urScFPssUZEqXuJSuRnJ2XZ9xGJGWRrtTzhAwyOi6tOfjDG7PT6qt0j4syR8hvbkV6urFpChYR5jYOhBcEEbuOOBG4jpzWx7crblTgnQw7CcGijxWkRznze32V3bL6Yl07sCvUWxZ1jDxsH1qCVO4jUM7iTv41D2mSYUHEkADt6qulrFpRV+SoX1ACsRWyScmtaKmk1yrboGyF0g4O708K32PJyV21TtpXOdAOTjq6hVqordIic2zCjdSnlKMJDJ83cwse535lvZKab0r5TxarOcDiI2df0kGtfaorJoebdtF9KnRLEkq/pRkxSeww+umxpLtJxrtZx73XoJ/MuU0r/qCGnVAKeTR9xfsubkf7mWm1KtgbvGF+Tcy/r6ZP36a0BRPCJyM/lBwEYLNDDqi1E6G1Ph43HUcDf0H01xGWJ4nZHVkdDpdG3MjDipH38D0V9Mf1s+YH2hqu8vfB4l+vORlY7lRhXIOmQD+jlxvI6m4r2jdUc4cizRf9Pw+jiEd7UuLaNRNubDmtH0XMbRMeBbfG/bHIPJYe3spfrI/93euqrgdeGT7pjmS9qPLdZpeLig3I66woaNpX7NzNW+3QDym4D/3fWNlWj3DhLeN5n6o1LY/Sbgo7SRXXOQ3guMTLPehWkU6o4gdSRkcHc8HbqHAdpqRQcitPIhBb7ZK8GHI4wIbmdSJZVwisMNFGTneOhm3EjoAA66vtFFWopJaRyZzc3tkbaOzo54mjmQOjjBU8O8dR6QRvFcb2zsF9nXYUktE29G6XTOMNj46kgHrBB667dVE8LYxBbv0rMR3hopMj9UH0VBkQUo7+Do+l5E6r1GPUvDQu5C3P84tpGhZIpPJ34wGRl48cZb6Rrplco8H+RtBM53wyEb+GAnX311c0x/0GfV4qOU0vhfYyKTbK+Ai82n1RTmk2yvgIvNp9UVYOUb7I5urhuhVij9Kq8h9kq155Sx6rZk+caOL0Syojfqk162YPd7nzievxeLPs0+qt21bMyxFVOlwQyMd4V0IZCR0jIGewmgF/KJcz2K9d1q9EdtcN/CngqtyXXPXNi2MEG4LL8l0j5t1PcWYVZKAKKKKAK8lhnHTjh7K9VD2jZM4Uo/NyIcq2NS7/AHyuuRqUjoyOAIIIoBS+xGM8Yx7nG2vPXggquO849FWBGB4HO/G7rHEVU7XbV3O0MeIYueE+p0Lu8Yt3EbaQ4ADFmGCc46jVns7RYkCKMKowN+T3kneSTvJPEk01o2cm+zfRRRQ1CvLpkEHgRg+ndXqigKpqL7FBHvo7cMP07bBH60Qq0o+QD1jPrH/mqfZuZLaO0TjO1xzhH9HAtxIJG721BB2sT8WriowMUAr2YNNxdL8p45R3PEsf1oWprSy1b8sn7IoP2zn+NM6AXf1s+YH2hqeagf1s+YH2hpgaA1T26upV1VlPFWAZT3g7jVY2h4K9mzZJtghPTCzw+xCB7KZX/KIQ3LJJhYltzcM/lFhiQR40gbxvzWu65SAlEgGqR3ki8tJFVHijLkSDGoZyu/qbO+mjKbXRWj4DNn5zm5A6uf3evTn20z2f4I9mRYPiwkI6ZneX9Vjp9lNdmcqY3ihaQ6HljV9IDFQzRNNoU43nQrt3L6K2W/K22dlVXbLFAMxyKPdULxHJXADAHB6cGsaRnk/kY2ljHEoSNFRRwVFCr6lGK3UoHKiBgwjfUwxhQrEtrRpEZQB5SlVY5HyTUvYt+Z7aGUjBliSQgZwNahsDO/prJqTKMVHa+XOFy56kGcd54D0mvOmRuJEY6h5T+s+SPUaA3yzBRliAOsnA9tULwq3Ia1iIDY533xGBvik4Z3mrxFZKDnGW+UxLN6CeHoxSHwibJaewcIMtGRMAN5bRnUB2lC9aWLcGiziTVd8JPpNFW5JADaFqcjyreTvyVU4P0TXTq4xBthkitrlTq8VYKyjiY+LdG/KsfXXY7adXRXQhlZQykcCGGQR3g1Fjv8ui56pCSu5P3/wbhSbZXwEXm0+qKc0m2V8BF5tPqirByiTs/wCGuB/3EPrgjH3GpV3eJEheRlRV3lmOAOjee/FQEk0Xrg8JYkZe1oy4cd+GjNe9qoGa36Rz4PZ8FL/4oBPdoU2nbkD3ObnGDDevOcxhlyPlIkZHXparVVW2vBJFGkI0srSolvIWIkgbJMeoYIcLpxuIJG48Sas8YON+8+qgPVFFFAFBoooCn8mxm+kXohF0vpmvTJ+xR6quFVHkyn857Q7DHj/ECxq3UAUUUUAVgms0t5SMRaTFfiozEZ0llUanQNg6SVDDON2c0Ah5HyrFbNczkRh20qz+T7mJX0HfwDPJIw6wwNW+kcVlJKgaRURVjPNRISygtGVBdiozhSQFAwMnjuxO2ROPFYTncYkOT0+5g59W+gNNkc3lwegJAvpAlb9jr66a0q2HJrM8oHkyTHSetY40iz3akamtALv62fMD7Q0wzUAf9WfMD7Q1PNAJ9q8l0uHd2eRS8BtyF0YClw+oalJ1ZHTu7K9Dk2om54SSA868xHuektJCsBHvc4CoCN+c8SeFLdt7elju0jRiF1RBhzZI0y86rMGwdWCI/khd3HVuVWvKG5ZIGM/kT+K6pOZQaHmjnMsa5GNxSI78kZ38RQDqPkQqmLE82IVRUB5o45uGSDiU4FJGJAwNW/jW2LkbEuny5Tp8X4lN/iqsqA+T8YMdXduxSix29ds4jkbm2VA4zCx8Yj0SZkUacI2oIxGryeBB1CsW3KC4BiEzvzciWzSSczp5ppoZ2ZMBSADJFGN4OnnME7xQDK15JKscSpcy5hOYmxCSsZQx82w0YkBX4zAt5IOd29xZbKSOCOHJdY0VAWxlggCgtpwDw6qp+w7qdLWJIhh0sbHm1aLSHkzMssDuRlQQijPxNWcdBt+xLznbeOTLEsuTrTm3BycqydBByPR08aAmKgAwAABwA3Ad1FeqKAwKCKzijFAco5dckZLUtcWoPMtkyxgZ5vJyTp6Y9/R73u4NPBHyg5yF7Yn4Hy49+fcnJ8nuVs47GWuh4pdZ8n7eGV5YoY45JAA7IoUsAc78buO+oFVxnyi/4OjPOdmP9Cxb10/df7GApPsr4CLzafVFOaTbK+Ai82n1RU5ziXtbZ5lTyTpkU642+Sw4Z7Dkg9hNKrG+Z4QdDCW3k1PEffgeVlV34J0sdPQRp66sdL7/AGQHdZUwkyAhXxxU8Y5AMa0OBuPAjIwRQCzbO0Elit3jPC5tmwQVdQ8qr5Snevv+nrqx1QNvQvpkIjnAtykxU6eZjKsZTzbnBZPcycDIw4GFIxV/FAFFFFAFFFFAVTk0f5y2h+lF7ExVrqncnGxtK4PzvPH/ACLhYv3quNAFFFFAFK+VJ/IbnHEwyKO9kKj2mmlJ+VjHxRwASWaNAF3MdcqLgHrOaAxtTbyRkQxnXNITHHGnlENpPlSEfBqoBJJ6t2TupZchnaOzhyREipLKMARqBgneffEJpAHyj1GtGxbOcyuPdlZQqgygGOEOqu7RAeTI5yF6caSWO/TVn2bsuOBNEa4GSxJ3s7NvZ3Y72YniTQG+2t1jRUQYVQFUdQAwK20UUAtuQ63GtYy6mPR5LICCHz8Zh0Gtnj8n9nk+nD+Op1FAQTdORgwSAHcfLi+56j+JqEiUQSaYSpjGtfIKKUXfr34Ukb88abUUBC8af5mT6UX46z42/wAzJ9KL8dTKKAh+Nv8AMyfSi/HR42/zD/Si/HUyigIfjj/MSfSi/HXnx+T+zyfTh/HU6igIPj8n9nk+nD+Ojx+T+zyfTh/HU6igIPj8n9nk+nD+Ojx+T+zyfTh/HU6igIPj8n9nk+nD+OtNhausUakDKooO8cQoB6aaUUAUUUUBG2lac7DJH8tHT6alfvrRyfuDJaQOeLQxk95QZ9uaYGoeyLLmYVjzkLqwcY8kuzKuOwED0UBMooooAozRXlxu3ceigKdsVsTWcnz3j4z52cXCj1JVzpLb7C0JZqH/AOlxv0/CZgeJt2fJyX1dPCnVAFFFFAFKNveU1tH8u5UnuiR5v2xr66b1CuLLVPFIT8GJMDHEuFGc9GAG+lQEzFZrArNAFFFFAFFFFAFFFFAFFFFAFFFFAFFFFAFFFFAFFFFAFFFFAf/Z"/>
          <p:cNvSpPr>
            <a:spLocks noChangeAspect="1" noChangeArrowheads="1"/>
          </p:cNvSpPr>
          <p:nvPr/>
        </p:nvSpPr>
        <p:spPr bwMode="auto">
          <a:xfrm>
            <a:off x="63500" y="-877888"/>
            <a:ext cx="2533650" cy="1809751"/>
          </a:xfrm>
          <a:prstGeom prst="rect">
            <a:avLst/>
          </a:prstGeom>
          <a:noFill/>
          <a:ln w="9525">
            <a:noFill/>
            <a:miter lim="800000"/>
            <a:headEnd/>
            <a:tailEnd/>
          </a:ln>
        </p:spPr>
        <p:txBody>
          <a:bodyPr/>
          <a:lstStyle/>
          <a:p>
            <a:endParaRPr lang="hu-HU" dirty="0"/>
          </a:p>
        </p:txBody>
      </p:sp>
      <p:pic>
        <p:nvPicPr>
          <p:cNvPr id="9225" name="Picture 20" descr="http://www.buzzle.com/img/articleImages/355823-45012-50.jpg"/>
          <p:cNvPicPr>
            <a:picLocks noChangeAspect="1" noChangeArrowheads="1"/>
          </p:cNvPicPr>
          <p:nvPr/>
        </p:nvPicPr>
        <p:blipFill>
          <a:blip r:embed="rId3" cstate="print"/>
          <a:srcRect/>
          <a:stretch>
            <a:fillRect/>
          </a:stretch>
        </p:blipFill>
        <p:spPr bwMode="auto">
          <a:xfrm>
            <a:off x="0" y="0"/>
            <a:ext cx="4284663" cy="3487738"/>
          </a:xfrm>
          <a:prstGeom prst="rect">
            <a:avLst/>
          </a:prstGeom>
          <a:noFill/>
          <a:ln w="9525">
            <a:noFill/>
            <a:miter lim="800000"/>
            <a:headEnd/>
            <a:tailEnd/>
          </a:ln>
        </p:spPr>
      </p:pic>
      <p:pic>
        <p:nvPicPr>
          <p:cNvPr id="10" name="Picture 2" descr="http://www.nlm.nih.gov/medlineplus/ency/images/ency/fullsize/19720.jpg"/>
          <p:cNvPicPr>
            <a:picLocks noChangeAspect="1" noChangeArrowheads="1"/>
          </p:cNvPicPr>
          <p:nvPr/>
        </p:nvPicPr>
        <p:blipFill>
          <a:blip r:embed="rId4" cstate="print"/>
          <a:srcRect/>
          <a:stretch>
            <a:fillRect/>
          </a:stretch>
        </p:blipFill>
        <p:spPr bwMode="auto">
          <a:xfrm>
            <a:off x="107504" y="3603625"/>
            <a:ext cx="4068763" cy="3254375"/>
          </a:xfrm>
          <a:prstGeom prst="rect">
            <a:avLst/>
          </a:prstGeom>
          <a:noFill/>
          <a:ln w="9525">
            <a:noFill/>
            <a:miter lim="800000"/>
            <a:headEnd/>
            <a:tailEnd/>
          </a:ln>
        </p:spPr>
      </p:pic>
      <p:pic>
        <p:nvPicPr>
          <p:cNvPr id="11" name="Picture 2" descr="http://us.123rf.com/400wm/400/400/siart/siart0907/siart090700012/5149676-two-young-lovers-in-the-park.jpg"/>
          <p:cNvPicPr>
            <a:picLocks noChangeAspect="1" noChangeArrowheads="1"/>
          </p:cNvPicPr>
          <p:nvPr/>
        </p:nvPicPr>
        <p:blipFill>
          <a:blip r:embed="rId5" cstate="print"/>
          <a:srcRect/>
          <a:stretch>
            <a:fillRect/>
          </a:stretch>
        </p:blipFill>
        <p:spPr bwMode="auto">
          <a:xfrm>
            <a:off x="5868144" y="2821136"/>
            <a:ext cx="2691672" cy="40368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ím 1"/>
          <p:cNvSpPr>
            <a:spLocks noGrp="1"/>
          </p:cNvSpPr>
          <p:nvPr>
            <p:ph type="ctrTitle"/>
          </p:nvPr>
        </p:nvSpPr>
        <p:spPr/>
        <p:txBody>
          <a:bodyPr/>
          <a:lstStyle/>
          <a:p>
            <a:endParaRPr lang="hu-HU" smtClean="0"/>
          </a:p>
        </p:txBody>
      </p:sp>
      <p:sp>
        <p:nvSpPr>
          <p:cNvPr id="29699" name="Alcím 2"/>
          <p:cNvSpPr>
            <a:spLocks noGrp="1"/>
          </p:cNvSpPr>
          <p:nvPr>
            <p:ph type="subTitle" idx="1"/>
          </p:nvPr>
        </p:nvSpPr>
        <p:spPr/>
        <p:txBody>
          <a:bodyPr/>
          <a:lstStyle/>
          <a:p>
            <a:endParaRPr lang="hu-HU" smtClean="0"/>
          </a:p>
        </p:txBody>
      </p:sp>
      <p:pic>
        <p:nvPicPr>
          <p:cNvPr id="29700" name="Picture 4" descr="https://scontent-fra.xx.fbcdn.net/hphotos-xap1/t31.0-8/1553396_793395810740761_8571996862796885522_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stretch>
            <a:fillRect/>
          </a:stretch>
        </p:blipFill>
        <p:spPr>
          <a:xfrm>
            <a:off x="192382" y="517798"/>
            <a:ext cx="5270461" cy="6165304"/>
          </a:xfrm>
          <a:prstGeom prst="rect">
            <a:avLst/>
          </a:prstGeom>
        </p:spPr>
      </p:pic>
      <p:pic>
        <p:nvPicPr>
          <p:cNvPr id="5" name="Kép 4"/>
          <p:cNvPicPr>
            <a:picLocks noChangeAspect="1"/>
          </p:cNvPicPr>
          <p:nvPr/>
        </p:nvPicPr>
        <p:blipFill rotWithShape="1">
          <a:blip r:embed="rId3" cstate="print"/>
          <a:srcRect l="38187" t="35224" r="27931" b="47094"/>
          <a:stretch/>
        </p:blipFill>
        <p:spPr>
          <a:xfrm>
            <a:off x="5001459" y="332656"/>
            <a:ext cx="4142541" cy="1152128"/>
          </a:xfrm>
          <a:prstGeom prst="rect">
            <a:avLst/>
          </a:prstGeom>
        </p:spPr>
      </p:pic>
      <p:sp>
        <p:nvSpPr>
          <p:cNvPr id="6" name="Line 46"/>
          <p:cNvSpPr>
            <a:spLocks noChangeShapeType="1"/>
          </p:cNvSpPr>
          <p:nvPr/>
        </p:nvSpPr>
        <p:spPr bwMode="auto">
          <a:xfrm flipH="1" flipV="1">
            <a:off x="2267744" y="4365102"/>
            <a:ext cx="1512168" cy="1224137"/>
          </a:xfrm>
          <a:prstGeom prst="line">
            <a:avLst/>
          </a:prstGeom>
          <a:noFill/>
          <a:ln w="41275">
            <a:solidFill>
              <a:srgbClr val="FF0000"/>
            </a:solidFill>
            <a:round/>
            <a:headEnd/>
            <a:tailEnd type="none" w="med" len="med"/>
          </a:ln>
        </p:spPr>
        <p:txBody>
          <a:bodyPr wrap="square">
            <a:spAutoFit/>
          </a:bodyPr>
          <a:lstStyle/>
          <a:p>
            <a:endParaRPr lang="hu-HU"/>
          </a:p>
        </p:txBody>
      </p:sp>
      <p:sp>
        <p:nvSpPr>
          <p:cNvPr id="7" name="Line 46"/>
          <p:cNvSpPr>
            <a:spLocks noChangeShapeType="1"/>
          </p:cNvSpPr>
          <p:nvPr/>
        </p:nvSpPr>
        <p:spPr bwMode="auto">
          <a:xfrm flipH="1" flipV="1">
            <a:off x="2051720" y="5085184"/>
            <a:ext cx="936104" cy="720080"/>
          </a:xfrm>
          <a:prstGeom prst="line">
            <a:avLst/>
          </a:prstGeom>
          <a:noFill/>
          <a:ln w="41275">
            <a:solidFill>
              <a:srgbClr val="FF0000"/>
            </a:solidFill>
            <a:round/>
            <a:headEnd/>
            <a:tailEnd type="none" w="med" len="med"/>
          </a:ln>
        </p:spPr>
        <p:txBody>
          <a:bodyPr wrap="square">
            <a:spAutoFit/>
          </a:bodyPr>
          <a:lstStyle/>
          <a:p>
            <a:endParaRPr lang="hu-HU"/>
          </a:p>
        </p:txBody>
      </p:sp>
      <p:pic>
        <p:nvPicPr>
          <p:cNvPr id="8" name="Kép 7"/>
          <p:cNvPicPr>
            <a:picLocks noChangeAspect="1"/>
          </p:cNvPicPr>
          <p:nvPr/>
        </p:nvPicPr>
        <p:blipFill rotWithShape="1">
          <a:blip r:embed="rId4" cstate="print"/>
          <a:srcRect l="10742" t="29030" r="29089" b="37578"/>
          <a:stretch/>
        </p:blipFill>
        <p:spPr>
          <a:xfrm>
            <a:off x="5148064" y="2348881"/>
            <a:ext cx="3995936" cy="1402372"/>
          </a:xfrm>
          <a:prstGeom prst="rect">
            <a:avLst/>
          </a:prstGeom>
        </p:spPr>
      </p:pic>
      <p:sp>
        <p:nvSpPr>
          <p:cNvPr id="13" name="Téglalap 12"/>
          <p:cNvSpPr/>
          <p:nvPr/>
        </p:nvSpPr>
        <p:spPr>
          <a:xfrm>
            <a:off x="5436096" y="332656"/>
            <a:ext cx="3491560" cy="1152128"/>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Szövegdoboz 14"/>
          <p:cNvSpPr txBox="1"/>
          <p:nvPr/>
        </p:nvSpPr>
        <p:spPr>
          <a:xfrm>
            <a:off x="5004048" y="0"/>
            <a:ext cx="1630607" cy="338554"/>
          </a:xfrm>
          <a:prstGeom prst="rect">
            <a:avLst/>
          </a:prstGeom>
          <a:noFill/>
        </p:spPr>
        <p:txBody>
          <a:bodyPr wrap="square" rtlCol="0">
            <a:spAutoFit/>
          </a:bodyPr>
          <a:lstStyle/>
          <a:p>
            <a:r>
              <a:rPr lang="hu-HU" sz="1600" dirty="0" err="1" smtClean="0">
                <a:solidFill>
                  <a:schemeClr val="accent6">
                    <a:lumMod val="75000"/>
                  </a:schemeClr>
                </a:solidFill>
              </a:rPr>
              <a:t>aus</a:t>
            </a:r>
            <a:r>
              <a:rPr lang="hu-HU" sz="1600" dirty="0" smtClean="0">
                <a:solidFill>
                  <a:schemeClr val="accent6">
                    <a:lumMod val="75000"/>
                  </a:schemeClr>
                </a:solidFill>
              </a:rPr>
              <a:t> Endoderm:</a:t>
            </a:r>
            <a:endParaRPr lang="hu-HU" sz="1600" dirty="0">
              <a:solidFill>
                <a:schemeClr val="accent6">
                  <a:lumMod val="75000"/>
                </a:schemeClr>
              </a:solidFill>
            </a:endParaRPr>
          </a:p>
        </p:txBody>
      </p:sp>
      <p:sp>
        <p:nvSpPr>
          <p:cNvPr id="16" name="Szövegdoboz 15"/>
          <p:cNvSpPr txBox="1"/>
          <p:nvPr/>
        </p:nvSpPr>
        <p:spPr>
          <a:xfrm>
            <a:off x="5220072" y="1916832"/>
            <a:ext cx="1630607" cy="338554"/>
          </a:xfrm>
          <a:prstGeom prst="rect">
            <a:avLst/>
          </a:prstGeom>
          <a:noFill/>
        </p:spPr>
        <p:txBody>
          <a:bodyPr wrap="square" rtlCol="0">
            <a:spAutoFit/>
          </a:bodyPr>
          <a:lstStyle/>
          <a:p>
            <a:r>
              <a:rPr lang="hu-HU" sz="1600" dirty="0" err="1" smtClean="0">
                <a:solidFill>
                  <a:srgbClr val="FF0000"/>
                </a:solidFill>
              </a:rPr>
              <a:t>aus</a:t>
            </a:r>
            <a:r>
              <a:rPr lang="hu-HU" sz="1600" dirty="0" smtClean="0">
                <a:solidFill>
                  <a:srgbClr val="FF0000"/>
                </a:solidFill>
              </a:rPr>
              <a:t> Mesoderm:</a:t>
            </a:r>
            <a:endParaRPr lang="hu-HU" sz="1600" dirty="0">
              <a:solidFill>
                <a:srgbClr val="FF0000"/>
              </a:solidFill>
            </a:endParaRPr>
          </a:p>
        </p:txBody>
      </p:sp>
      <p:sp>
        <p:nvSpPr>
          <p:cNvPr id="18" name="Szövegdoboz 54"/>
          <p:cNvSpPr txBox="1">
            <a:spLocks noChangeArrowheads="1"/>
          </p:cNvSpPr>
          <p:nvPr/>
        </p:nvSpPr>
        <p:spPr bwMode="auto">
          <a:xfrm>
            <a:off x="3347864" y="4941168"/>
            <a:ext cx="1008112" cy="276981"/>
          </a:xfrm>
          <a:prstGeom prst="rect">
            <a:avLst/>
          </a:prstGeom>
          <a:solidFill>
            <a:schemeClr val="bg1">
              <a:lumMod val="85000"/>
            </a:schemeClr>
          </a:solidFill>
          <a:ln w="9525">
            <a:noFill/>
            <a:miter lim="800000"/>
            <a:headEnd/>
            <a:tailEnd/>
          </a:ln>
        </p:spPr>
        <p:txBody>
          <a:bodyPr wrap="square">
            <a:spAutoFit/>
          </a:bodyPr>
          <a:lstStyle/>
          <a:p>
            <a:r>
              <a:rPr lang="hu-HU" sz="1200" dirty="0" err="1">
                <a:latin typeface="Calibri" pitchFamily="34" charset="0"/>
              </a:rPr>
              <a:t>Leberknospe</a:t>
            </a:r>
            <a:endParaRPr lang="hu-HU" sz="1200" dirty="0">
              <a:latin typeface="Calibri" pitchFamily="34" charset="0"/>
            </a:endParaRPr>
          </a:p>
        </p:txBody>
      </p:sp>
      <p:sp>
        <p:nvSpPr>
          <p:cNvPr id="19" name="Text Box 16"/>
          <p:cNvSpPr txBox="1">
            <a:spLocks noChangeArrowheads="1"/>
          </p:cNvSpPr>
          <p:nvPr/>
        </p:nvSpPr>
        <p:spPr bwMode="auto">
          <a:xfrm>
            <a:off x="3635896" y="1124744"/>
            <a:ext cx="1256798" cy="479954"/>
          </a:xfrm>
          <a:prstGeom prst="rect">
            <a:avLst/>
          </a:prstGeom>
          <a:noFill/>
          <a:ln w="9525" algn="ctr">
            <a:noFill/>
            <a:miter lim="800000"/>
            <a:headEnd/>
            <a:tailEnd/>
          </a:ln>
        </p:spPr>
        <p:txBody>
          <a:bodyPr>
            <a:spAutoFit/>
          </a:bodyPr>
          <a:lstStyle/>
          <a:p>
            <a:pPr>
              <a:spcBef>
                <a:spcPct val="50000"/>
              </a:spcBef>
            </a:pPr>
            <a:r>
              <a:rPr lang="hu-HU" sz="1200" dirty="0" smtClean="0">
                <a:latin typeface="Calibri" pitchFamily="34" charset="0"/>
              </a:rPr>
              <a:t>= Ductus </a:t>
            </a:r>
            <a:r>
              <a:rPr lang="hu-HU" sz="1200" dirty="0" err="1">
                <a:latin typeface="Calibri" pitchFamily="34" charset="0"/>
              </a:rPr>
              <a:t>thyreoglossus</a:t>
            </a:r>
            <a:endParaRPr lang="hu-HU" sz="1200" dirty="0">
              <a:latin typeface="Calibri" pitchFamily="34" charset="0"/>
            </a:endParaRPr>
          </a:p>
        </p:txBody>
      </p:sp>
      <p:sp>
        <p:nvSpPr>
          <p:cNvPr id="20" name="Text Box 15"/>
          <p:cNvSpPr txBox="1">
            <a:spLocks noChangeArrowheads="1"/>
          </p:cNvSpPr>
          <p:nvPr/>
        </p:nvSpPr>
        <p:spPr bwMode="auto">
          <a:xfrm>
            <a:off x="3203848" y="1988840"/>
            <a:ext cx="1219073" cy="274429"/>
          </a:xfrm>
          <a:prstGeom prst="rect">
            <a:avLst/>
          </a:prstGeom>
          <a:solidFill>
            <a:srgbClr val="FFC000"/>
          </a:solidFill>
          <a:ln w="9525" algn="ctr">
            <a:noFill/>
            <a:miter lim="800000"/>
            <a:headEnd/>
            <a:tailEnd/>
          </a:ln>
        </p:spPr>
        <p:txBody>
          <a:bodyPr>
            <a:spAutoFit/>
          </a:bodyPr>
          <a:lstStyle/>
          <a:p>
            <a:pPr algn="ctr">
              <a:spcBef>
                <a:spcPct val="50000"/>
              </a:spcBef>
            </a:pPr>
            <a:r>
              <a:rPr lang="hu-HU" sz="1200" dirty="0" err="1">
                <a:solidFill>
                  <a:srgbClr val="990000"/>
                </a:solidFill>
                <a:latin typeface="Calibri" pitchFamily="34" charset="0"/>
              </a:rPr>
              <a:t>Schlunddarm</a:t>
            </a:r>
            <a:endParaRPr lang="hu-HU" sz="1200" dirty="0">
              <a:solidFill>
                <a:srgbClr val="990000"/>
              </a:solidFill>
              <a:latin typeface="Calibri" pitchFamily="34" charset="0"/>
            </a:endParaRPr>
          </a:p>
        </p:txBody>
      </p:sp>
      <p:sp>
        <p:nvSpPr>
          <p:cNvPr id="21" name="Text Box 23"/>
          <p:cNvSpPr txBox="1">
            <a:spLocks noChangeArrowheads="1"/>
          </p:cNvSpPr>
          <p:nvPr/>
        </p:nvSpPr>
        <p:spPr bwMode="auto">
          <a:xfrm rot="840000">
            <a:off x="2771800" y="5445224"/>
            <a:ext cx="936104" cy="276999"/>
          </a:xfrm>
          <a:prstGeom prst="rect">
            <a:avLst/>
          </a:prstGeom>
          <a:solidFill>
            <a:srgbClr val="FFCCCC"/>
          </a:solidFill>
          <a:ln w="9525" algn="ctr">
            <a:noFill/>
            <a:miter lim="800000"/>
            <a:headEnd/>
            <a:tailEnd/>
          </a:ln>
        </p:spPr>
        <p:txBody>
          <a:bodyPr wrap="square">
            <a:spAutoFit/>
          </a:bodyPr>
          <a:lstStyle/>
          <a:p>
            <a:pPr algn="ctr">
              <a:spcBef>
                <a:spcPct val="50000"/>
              </a:spcBef>
            </a:pPr>
            <a:r>
              <a:rPr lang="hu-HU" sz="1200" dirty="0" err="1">
                <a:latin typeface="Calibri" pitchFamily="34" charset="0"/>
              </a:rPr>
              <a:t>Mitteldarm</a:t>
            </a:r>
            <a:endParaRPr lang="hu-HU" sz="1200" dirty="0">
              <a:latin typeface="Calibri" pitchFamily="34" charset="0"/>
            </a:endParaRPr>
          </a:p>
        </p:txBody>
      </p:sp>
      <p:sp>
        <p:nvSpPr>
          <p:cNvPr id="22" name="Text Box 7"/>
          <p:cNvSpPr txBox="1">
            <a:spLocks noChangeArrowheads="1"/>
          </p:cNvSpPr>
          <p:nvPr/>
        </p:nvSpPr>
        <p:spPr bwMode="auto">
          <a:xfrm>
            <a:off x="2267744" y="6237312"/>
            <a:ext cx="978707" cy="274429"/>
          </a:xfrm>
          <a:prstGeom prst="rect">
            <a:avLst/>
          </a:prstGeom>
          <a:solidFill>
            <a:srgbClr val="FF7C80"/>
          </a:solidFill>
          <a:ln w="9525" algn="ctr">
            <a:noFill/>
            <a:miter lim="800000"/>
            <a:headEnd/>
            <a:tailEnd/>
          </a:ln>
        </p:spPr>
        <p:txBody>
          <a:bodyPr>
            <a:spAutoFit/>
          </a:bodyPr>
          <a:lstStyle/>
          <a:p>
            <a:pPr algn="ctr">
              <a:spcBef>
                <a:spcPct val="50000"/>
              </a:spcBef>
            </a:pPr>
            <a:r>
              <a:rPr lang="hu-HU" sz="1200">
                <a:latin typeface="Calibri" pitchFamily="34" charset="0"/>
              </a:rPr>
              <a:t>Hinterdarm</a:t>
            </a:r>
          </a:p>
        </p:txBody>
      </p:sp>
      <p:sp>
        <p:nvSpPr>
          <p:cNvPr id="23" name="Text Box 7"/>
          <p:cNvSpPr txBox="1">
            <a:spLocks noChangeArrowheads="1"/>
          </p:cNvSpPr>
          <p:nvPr/>
        </p:nvSpPr>
        <p:spPr bwMode="auto">
          <a:xfrm>
            <a:off x="3347864" y="2348880"/>
            <a:ext cx="978707" cy="274429"/>
          </a:xfrm>
          <a:prstGeom prst="rect">
            <a:avLst/>
          </a:prstGeom>
          <a:solidFill>
            <a:srgbClr val="FF7C80"/>
          </a:solidFill>
          <a:ln w="9525" algn="ctr">
            <a:noFill/>
            <a:miter lim="800000"/>
            <a:headEnd/>
            <a:tailEnd/>
          </a:ln>
        </p:spPr>
        <p:txBody>
          <a:bodyPr>
            <a:spAutoFit/>
          </a:bodyPr>
          <a:lstStyle/>
          <a:p>
            <a:pPr algn="ctr">
              <a:spcBef>
                <a:spcPct val="50000"/>
              </a:spcBef>
            </a:pPr>
            <a:r>
              <a:rPr lang="hu-HU" sz="1200" dirty="0" err="1" smtClean="0">
                <a:latin typeface="Calibri" pitchFamily="34" charset="0"/>
              </a:rPr>
              <a:t>Vorderdarm</a:t>
            </a:r>
            <a:endParaRPr lang="hu-HU" sz="1200" dirty="0">
              <a:latin typeface="Calibri" pitchFamily="34" charset="0"/>
            </a:endParaRPr>
          </a:p>
        </p:txBody>
      </p:sp>
      <p:sp>
        <p:nvSpPr>
          <p:cNvPr id="27" name="Cím 1"/>
          <p:cNvSpPr txBox="1">
            <a:spLocks/>
          </p:cNvSpPr>
          <p:nvPr/>
        </p:nvSpPr>
        <p:spPr>
          <a:xfrm>
            <a:off x="395536" y="0"/>
            <a:ext cx="3333750" cy="7204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2400" b="1" dirty="0" err="1" smtClean="0"/>
              <a:t>Wiederholung</a:t>
            </a:r>
            <a:endParaRPr lang="hu-HU" sz="2400" b="1" dirty="0" smtClean="0"/>
          </a:p>
        </p:txBody>
      </p:sp>
      <p:pic>
        <p:nvPicPr>
          <p:cNvPr id="24" name="Picture 2"/>
          <p:cNvPicPr>
            <a:picLocks noChangeAspect="1" noChangeArrowheads="1"/>
          </p:cNvPicPr>
          <p:nvPr/>
        </p:nvPicPr>
        <p:blipFill>
          <a:blip r:embed="rId5" cstate="print"/>
          <a:srcRect l="4586" t="25294" r="22286" b="1127"/>
          <a:stretch>
            <a:fillRect/>
          </a:stretch>
        </p:blipFill>
        <p:spPr bwMode="auto">
          <a:xfrm>
            <a:off x="5364088" y="4869160"/>
            <a:ext cx="3275856" cy="1799099"/>
          </a:xfrm>
          <a:prstGeom prst="rect">
            <a:avLst/>
          </a:prstGeom>
          <a:noFill/>
          <a:ln w="9525">
            <a:noFill/>
            <a:miter lim="800000"/>
            <a:headEnd/>
            <a:tailEnd/>
          </a:ln>
        </p:spPr>
      </p:pic>
      <p:sp>
        <p:nvSpPr>
          <p:cNvPr id="29" name="Szövegdoboz 28"/>
          <p:cNvSpPr txBox="1"/>
          <p:nvPr/>
        </p:nvSpPr>
        <p:spPr>
          <a:xfrm>
            <a:off x="5364088" y="4437112"/>
            <a:ext cx="1630607" cy="338554"/>
          </a:xfrm>
          <a:prstGeom prst="rect">
            <a:avLst/>
          </a:prstGeom>
          <a:noFill/>
        </p:spPr>
        <p:txBody>
          <a:bodyPr wrap="square" rtlCol="0">
            <a:spAutoFit/>
          </a:bodyPr>
          <a:lstStyle/>
          <a:p>
            <a:r>
              <a:rPr lang="hu-HU" sz="1600" dirty="0" err="1" smtClean="0">
                <a:solidFill>
                  <a:schemeClr val="tx2">
                    <a:lumMod val="60000"/>
                    <a:lumOff val="40000"/>
                  </a:schemeClr>
                </a:solidFill>
              </a:rPr>
              <a:t>aus</a:t>
            </a:r>
            <a:r>
              <a:rPr lang="hu-HU" sz="1600" dirty="0" smtClean="0">
                <a:solidFill>
                  <a:schemeClr val="tx2">
                    <a:lumMod val="60000"/>
                    <a:lumOff val="40000"/>
                  </a:schemeClr>
                </a:solidFill>
              </a:rPr>
              <a:t> Ektoderm:</a:t>
            </a:r>
            <a:endParaRPr lang="hu-HU" sz="1600" dirty="0">
              <a:solidFill>
                <a:schemeClr val="tx2">
                  <a:lumMod val="60000"/>
                  <a:lumOff val="40000"/>
                </a:schemeClr>
              </a:solidFill>
            </a:endParaRPr>
          </a:p>
        </p:txBody>
      </p:sp>
      <p:sp>
        <p:nvSpPr>
          <p:cNvPr id="30" name="Ellipszis 29"/>
          <p:cNvSpPr/>
          <p:nvPr/>
        </p:nvSpPr>
        <p:spPr>
          <a:xfrm>
            <a:off x="7020272" y="6093296"/>
            <a:ext cx="165618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p:cNvSpPr/>
          <p:nvPr/>
        </p:nvSpPr>
        <p:spPr>
          <a:xfrm>
            <a:off x="6876256" y="3068960"/>
            <a:ext cx="208823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p:cNvSpPr/>
          <p:nvPr/>
        </p:nvSpPr>
        <p:spPr>
          <a:xfrm>
            <a:off x="5148064" y="0"/>
            <a:ext cx="3168352" cy="7647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33129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ox(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ox(i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ox(i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animBg="1"/>
      <p:bldP spid="21" grpId="0" animBg="1"/>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7463"/>
            <a:ext cx="8229600" cy="1143001"/>
          </a:xfrm>
        </p:spPr>
        <p:txBody>
          <a:bodyPr/>
          <a:lstStyle/>
          <a:p>
            <a:r>
              <a:rPr lang="hu-HU" sz="2800"/>
              <a:t>Angewendete Literatur</a:t>
            </a:r>
          </a:p>
        </p:txBody>
      </p:sp>
      <p:sp>
        <p:nvSpPr>
          <p:cNvPr id="25603" name="Rectangle 3"/>
          <p:cNvSpPr>
            <a:spLocks noGrp="1" noChangeArrowheads="1"/>
          </p:cNvSpPr>
          <p:nvPr>
            <p:ph type="body" idx="1"/>
          </p:nvPr>
        </p:nvSpPr>
        <p:spPr/>
        <p:txBody>
          <a:bodyPr/>
          <a:lstStyle/>
          <a:p>
            <a:pPr>
              <a:lnSpc>
                <a:spcPct val="80000"/>
              </a:lnSpc>
              <a:buNone/>
            </a:pPr>
            <a:endParaRPr lang="hu-HU" sz="2000" dirty="0" smtClean="0"/>
          </a:p>
          <a:p>
            <a:pPr>
              <a:lnSpc>
                <a:spcPct val="80000"/>
              </a:lnSpc>
            </a:pPr>
            <a:r>
              <a:rPr lang="hu-HU" sz="2000" dirty="0" smtClean="0"/>
              <a:t>Thomas W. </a:t>
            </a:r>
            <a:r>
              <a:rPr lang="hu-HU" sz="2000" dirty="0" err="1" smtClean="0"/>
              <a:t>Sandler</a:t>
            </a:r>
            <a:r>
              <a:rPr lang="hu-HU" sz="2000" dirty="0" smtClean="0"/>
              <a:t>: </a:t>
            </a:r>
            <a:r>
              <a:rPr lang="hu-HU" sz="2000" dirty="0" err="1" smtClean="0"/>
              <a:t>Medizinische</a:t>
            </a:r>
            <a:r>
              <a:rPr lang="hu-HU" sz="2000" dirty="0" smtClean="0"/>
              <a:t> </a:t>
            </a:r>
            <a:r>
              <a:rPr lang="hu-HU" sz="2000" dirty="0" err="1" smtClean="0"/>
              <a:t>Embryologie</a:t>
            </a:r>
            <a:r>
              <a:rPr lang="hu-HU" sz="2000" dirty="0" smtClean="0"/>
              <a:t>, </a:t>
            </a:r>
            <a:r>
              <a:rPr lang="hu-HU" sz="2000" i="1" dirty="0" smtClean="0"/>
              <a:t>11 . </a:t>
            </a:r>
            <a:r>
              <a:rPr lang="hu-HU" sz="2000" i="1" dirty="0" err="1" smtClean="0"/>
              <a:t>Auflage</a:t>
            </a:r>
            <a:r>
              <a:rPr lang="hu-HU" sz="2000" i="1" dirty="0" smtClean="0"/>
              <a:t>, </a:t>
            </a:r>
            <a:r>
              <a:rPr lang="hu-HU" sz="2000" i="1" dirty="0" err="1" smtClean="0"/>
              <a:t>Thieme</a:t>
            </a:r>
            <a:r>
              <a:rPr lang="hu-HU" sz="2000" i="1" dirty="0" smtClean="0"/>
              <a:t> </a:t>
            </a:r>
            <a:r>
              <a:rPr lang="hu-HU" sz="2000" i="1" dirty="0" err="1" smtClean="0"/>
              <a:t>Verlag</a:t>
            </a:r>
            <a:r>
              <a:rPr lang="hu-HU" sz="2000" i="1" dirty="0" smtClean="0"/>
              <a:t> </a:t>
            </a:r>
            <a:endParaRPr lang="hu-HU" sz="2000" dirty="0" smtClean="0"/>
          </a:p>
          <a:p>
            <a:pPr>
              <a:lnSpc>
                <a:spcPct val="80000"/>
              </a:lnSpc>
            </a:pPr>
            <a:r>
              <a:rPr lang="hu-HU" sz="2000" dirty="0" err="1" smtClean="0"/>
              <a:t>Rohen</a:t>
            </a:r>
            <a:r>
              <a:rPr lang="hu-HU" sz="2000" dirty="0" smtClean="0"/>
              <a:t>, </a:t>
            </a:r>
            <a:r>
              <a:rPr lang="hu-HU" sz="2000" dirty="0" err="1" smtClean="0"/>
              <a:t>Lütjen-Drecoll</a:t>
            </a:r>
            <a:r>
              <a:rPr lang="hu-HU" sz="2000" dirty="0" smtClean="0"/>
              <a:t>: </a:t>
            </a:r>
            <a:r>
              <a:rPr lang="hu-HU" sz="2000" dirty="0" err="1" smtClean="0"/>
              <a:t>Funktionelle</a:t>
            </a:r>
            <a:r>
              <a:rPr lang="hu-HU" sz="2000" dirty="0" smtClean="0"/>
              <a:t> </a:t>
            </a:r>
            <a:r>
              <a:rPr lang="hu-HU" sz="2000" dirty="0" err="1" smtClean="0"/>
              <a:t>Embryologie</a:t>
            </a:r>
            <a:r>
              <a:rPr lang="hu-HU" sz="2000" i="1" dirty="0" smtClean="0"/>
              <a:t>  3. </a:t>
            </a:r>
            <a:r>
              <a:rPr lang="hu-HU" sz="2000" i="1" dirty="0" err="1" smtClean="0"/>
              <a:t>Auflage</a:t>
            </a:r>
            <a:r>
              <a:rPr lang="hu-HU" sz="2000" i="1" dirty="0" smtClean="0"/>
              <a:t> , </a:t>
            </a:r>
            <a:r>
              <a:rPr lang="hu-HU" sz="2000" i="1" dirty="0" err="1" smtClean="0"/>
              <a:t>Schattauer</a:t>
            </a:r>
            <a:r>
              <a:rPr lang="hu-HU" sz="2000" i="1" dirty="0" smtClean="0"/>
              <a:t> </a:t>
            </a:r>
          </a:p>
          <a:p>
            <a:pPr>
              <a:lnSpc>
                <a:spcPct val="80000"/>
              </a:lnSpc>
              <a:buNone/>
            </a:pPr>
            <a:r>
              <a:rPr lang="hu-HU" sz="2000" i="1" dirty="0" smtClean="0"/>
              <a:t>      </a:t>
            </a:r>
            <a:r>
              <a:rPr lang="hu-HU" sz="2000" i="1" dirty="0" err="1" smtClean="0"/>
              <a:t>Verlag</a:t>
            </a:r>
            <a:r>
              <a:rPr lang="hu-HU" sz="2000" i="1" dirty="0" smtClean="0"/>
              <a:t> </a:t>
            </a:r>
          </a:p>
          <a:p>
            <a:pPr>
              <a:lnSpc>
                <a:spcPct val="80000"/>
              </a:lnSpc>
            </a:pPr>
            <a:r>
              <a:rPr lang="hu-HU" sz="2000" dirty="0" smtClean="0"/>
              <a:t>Ulrich </a:t>
            </a:r>
            <a:r>
              <a:rPr lang="hu-HU" sz="2000" dirty="0" err="1" smtClean="0"/>
              <a:t>Welsch</a:t>
            </a:r>
            <a:r>
              <a:rPr lang="hu-HU" sz="2000" dirty="0" smtClean="0"/>
              <a:t>: </a:t>
            </a:r>
            <a:r>
              <a:rPr lang="hu-HU" sz="2000" dirty="0" err="1" smtClean="0"/>
              <a:t>Sobotta</a:t>
            </a:r>
            <a:r>
              <a:rPr lang="hu-HU" sz="2000" dirty="0" smtClean="0"/>
              <a:t> Atlas </a:t>
            </a:r>
            <a:r>
              <a:rPr lang="hu-HU" sz="2000" dirty="0" err="1" smtClean="0"/>
              <a:t>Histologie</a:t>
            </a:r>
            <a:r>
              <a:rPr lang="hu-HU" sz="2000" dirty="0" smtClean="0"/>
              <a:t> </a:t>
            </a:r>
            <a:r>
              <a:rPr lang="hu-HU" sz="2000" i="1" dirty="0" smtClean="0"/>
              <a:t>7. </a:t>
            </a:r>
            <a:r>
              <a:rPr lang="hu-HU" sz="2000" i="1" dirty="0" err="1" smtClean="0"/>
              <a:t>Auflage</a:t>
            </a:r>
            <a:r>
              <a:rPr lang="hu-HU" sz="2000" i="1" dirty="0" smtClean="0"/>
              <a:t>, </a:t>
            </a:r>
            <a:r>
              <a:rPr lang="hu-HU" sz="2000" i="1" dirty="0" err="1" smtClean="0"/>
              <a:t>Elsevier</a:t>
            </a:r>
            <a:r>
              <a:rPr lang="hu-HU" sz="2000" i="1" dirty="0" smtClean="0"/>
              <a:t> Urban &amp; Fischer</a:t>
            </a:r>
          </a:p>
          <a:p>
            <a:pPr>
              <a:lnSpc>
                <a:spcPct val="80000"/>
              </a:lnSpc>
            </a:pPr>
            <a:r>
              <a:rPr lang="hu-HU" sz="2000" i="1" dirty="0" smtClean="0"/>
              <a:t>Moore, Persaud: The </a:t>
            </a:r>
            <a:r>
              <a:rPr lang="hu-HU" sz="2000" i="1" dirty="0" err="1" smtClean="0"/>
              <a:t>developing</a:t>
            </a:r>
            <a:r>
              <a:rPr lang="hu-HU" sz="2000" i="1" dirty="0" smtClean="0"/>
              <a:t> human</a:t>
            </a:r>
          </a:p>
          <a:p>
            <a:pPr>
              <a:lnSpc>
                <a:spcPct val="80000"/>
              </a:lnSpc>
            </a:pPr>
            <a:r>
              <a:rPr lang="hu-HU" sz="2000" smtClean="0"/>
              <a:t>Vorlesungen</a:t>
            </a:r>
            <a:r>
              <a:rPr lang="hu-HU" sz="2000" dirty="0" smtClean="0"/>
              <a:t> von Prof. Szél, Dr. Baksa, Dr. Kántor</a:t>
            </a:r>
            <a:endParaRPr lang="hu-HU" sz="2000" i="1" dirty="0"/>
          </a:p>
          <a:p>
            <a:pPr>
              <a:lnSpc>
                <a:spcPct val="80000"/>
              </a:lnSpc>
              <a:buNone/>
            </a:pPr>
            <a:endParaRPr lang="hu-HU" sz="2000" dirty="0" smtClean="0"/>
          </a:p>
          <a:p>
            <a:pPr>
              <a:lnSpc>
                <a:spcPct val="80000"/>
              </a:lnSpc>
            </a:pPr>
            <a:endParaRPr lang="hu-HU" sz="2000" dirty="0"/>
          </a:p>
          <a:p>
            <a:pPr>
              <a:lnSpc>
                <a:spcPct val="80000"/>
              </a:lnSpc>
              <a:buFontTx/>
              <a:buNone/>
            </a:pPr>
            <a:endParaRPr lang="hu-HU" sz="2000" dirty="0"/>
          </a:p>
          <a:p>
            <a:pPr>
              <a:lnSpc>
                <a:spcPct val="80000"/>
              </a:lnSpc>
              <a:buFontTx/>
              <a:buNone/>
            </a:pPr>
            <a:endParaRPr lang="hu-HU" sz="2000" dirty="0"/>
          </a:p>
          <a:p>
            <a:pPr>
              <a:lnSpc>
                <a:spcPct val="80000"/>
              </a:lnSpc>
              <a:buFontTx/>
              <a:buNone/>
            </a:pPr>
            <a:endParaRPr lang="hu-HU" sz="2000" dirty="0"/>
          </a:p>
          <a:p>
            <a:pPr>
              <a:lnSpc>
                <a:spcPct val="80000"/>
              </a:lnSpc>
              <a:buFontTx/>
              <a:buNone/>
            </a:pPr>
            <a:endParaRPr lang="hu-HU" sz="2000" dirty="0"/>
          </a:p>
        </p:txBody>
      </p:sp>
    </p:spTree>
    <p:extLst>
      <p:ext uri="{BB962C8B-B14F-4D97-AF65-F5344CB8AC3E}">
        <p14:creationId xmlns:p14="http://schemas.microsoft.com/office/powerpoint/2010/main" val="855678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dev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0"/>
            <a:ext cx="2816358" cy="3479031"/>
          </a:xfrm>
          <a:prstGeom prst="rect">
            <a:avLst/>
          </a:prstGeom>
          <a:noFill/>
          <a:extLst>
            <a:ext uri="{909E8E84-426E-40DD-AFC4-6F175D3DCCD1}">
              <a14:hiddenFill xmlns:a14="http://schemas.microsoft.com/office/drawing/2010/main">
                <a:solidFill>
                  <a:srgbClr val="FFFFFF"/>
                </a:solidFill>
              </a14:hiddenFill>
            </a:ext>
          </a:extLst>
        </p:spPr>
      </p:pic>
      <p:sp>
        <p:nvSpPr>
          <p:cNvPr id="16389" name="Text Box 5"/>
          <p:cNvSpPr txBox="1">
            <a:spLocks noChangeArrowheads="1"/>
          </p:cNvSpPr>
          <p:nvPr/>
        </p:nvSpPr>
        <p:spPr bwMode="auto">
          <a:xfrm>
            <a:off x="1691680" y="2708920"/>
            <a:ext cx="2322513" cy="366712"/>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err="1"/>
              <a:t>Membrana</a:t>
            </a:r>
            <a:r>
              <a:rPr lang="hu-HU" altLang="hu-HU" dirty="0"/>
              <a:t> </a:t>
            </a:r>
            <a:r>
              <a:rPr lang="hu-HU" altLang="hu-HU" dirty="0" err="1"/>
              <a:t>cloacalis</a:t>
            </a:r>
            <a:endParaRPr lang="hu-HU" altLang="hu-HU" dirty="0"/>
          </a:p>
        </p:txBody>
      </p:sp>
      <p:sp>
        <p:nvSpPr>
          <p:cNvPr id="16390" name="Text Box 6"/>
          <p:cNvSpPr txBox="1">
            <a:spLocks noChangeArrowheads="1"/>
          </p:cNvSpPr>
          <p:nvPr/>
        </p:nvSpPr>
        <p:spPr bwMode="auto">
          <a:xfrm>
            <a:off x="2987824" y="3284984"/>
            <a:ext cx="119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err="1"/>
              <a:t>Cloaca</a:t>
            </a:r>
            <a:endParaRPr lang="hu-HU" altLang="hu-HU" dirty="0"/>
          </a:p>
        </p:txBody>
      </p:sp>
      <p:sp>
        <p:nvSpPr>
          <p:cNvPr id="16391" name="Text Box 7"/>
          <p:cNvSpPr txBox="1">
            <a:spLocks noChangeArrowheads="1"/>
          </p:cNvSpPr>
          <p:nvPr/>
        </p:nvSpPr>
        <p:spPr bwMode="auto">
          <a:xfrm>
            <a:off x="4499992" y="3573016"/>
            <a:ext cx="1441450" cy="366713"/>
          </a:xfrm>
          <a:prstGeom prst="rect">
            <a:avLst/>
          </a:prstGeom>
          <a:solidFill>
            <a:srgbClr val="FFC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Hinterdarm</a:t>
            </a:r>
          </a:p>
        </p:txBody>
      </p:sp>
      <p:sp>
        <p:nvSpPr>
          <p:cNvPr id="16392" name="Text Box 8"/>
          <p:cNvSpPr txBox="1">
            <a:spLocks noChangeArrowheads="1"/>
          </p:cNvSpPr>
          <p:nvPr/>
        </p:nvSpPr>
        <p:spPr bwMode="auto">
          <a:xfrm>
            <a:off x="3203848" y="3717032"/>
            <a:ext cx="1279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err="1"/>
              <a:t>Allantois</a:t>
            </a:r>
            <a:endParaRPr lang="hu-HU" altLang="hu-HU" dirty="0"/>
          </a:p>
        </p:txBody>
      </p:sp>
      <p:sp>
        <p:nvSpPr>
          <p:cNvPr id="16393" name="Text Box 9"/>
          <p:cNvSpPr txBox="1">
            <a:spLocks noChangeArrowheads="1"/>
          </p:cNvSpPr>
          <p:nvPr/>
        </p:nvSpPr>
        <p:spPr bwMode="auto">
          <a:xfrm>
            <a:off x="3059832" y="1556792"/>
            <a:ext cx="93610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sz="1100" dirty="0" err="1"/>
              <a:t>Bauchstiel</a:t>
            </a:r>
            <a:endParaRPr lang="hu-HU" altLang="hu-HU" sz="1100" dirty="0"/>
          </a:p>
        </p:txBody>
      </p:sp>
      <p:sp>
        <p:nvSpPr>
          <p:cNvPr id="16394" name="Text Box 10"/>
          <p:cNvSpPr txBox="1">
            <a:spLocks noChangeArrowheads="1"/>
          </p:cNvSpPr>
          <p:nvPr/>
        </p:nvSpPr>
        <p:spPr bwMode="auto">
          <a:xfrm>
            <a:off x="1763688" y="1340768"/>
            <a:ext cx="1441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1400" dirty="0" err="1" smtClean="0"/>
              <a:t>Dottersack</a:t>
            </a:r>
            <a:endParaRPr lang="hu-HU" altLang="hu-HU" sz="1400" dirty="0"/>
          </a:p>
        </p:txBody>
      </p:sp>
      <p:sp>
        <p:nvSpPr>
          <p:cNvPr id="16395" name="Text Box 11"/>
          <p:cNvSpPr txBox="1">
            <a:spLocks noChangeArrowheads="1"/>
          </p:cNvSpPr>
          <p:nvPr/>
        </p:nvSpPr>
        <p:spPr bwMode="auto">
          <a:xfrm>
            <a:off x="179512" y="1916832"/>
            <a:ext cx="31318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sz="1400" dirty="0"/>
              <a:t>Ductus </a:t>
            </a:r>
            <a:r>
              <a:rPr lang="hu-HU" altLang="hu-HU" sz="1400" dirty="0" err="1" smtClean="0"/>
              <a:t>omphalo-entericus</a:t>
            </a:r>
            <a:r>
              <a:rPr lang="hu-HU" altLang="hu-HU" sz="1400" dirty="0" smtClean="0"/>
              <a:t> (</a:t>
            </a:r>
            <a:r>
              <a:rPr lang="hu-HU" altLang="hu-HU" sz="1400" dirty="0" err="1" smtClean="0"/>
              <a:t>Dottergang</a:t>
            </a:r>
            <a:r>
              <a:rPr lang="hu-HU" altLang="hu-HU" sz="1400" dirty="0" smtClean="0"/>
              <a:t>)</a:t>
            </a:r>
            <a:endParaRPr lang="hu-HU" altLang="hu-HU" sz="1400" dirty="0"/>
          </a:p>
        </p:txBody>
      </p:sp>
      <p:sp>
        <p:nvSpPr>
          <p:cNvPr id="16396" name="Text Box 12"/>
          <p:cNvSpPr txBox="1">
            <a:spLocks noChangeArrowheads="1"/>
          </p:cNvSpPr>
          <p:nvPr/>
        </p:nvSpPr>
        <p:spPr bwMode="auto">
          <a:xfrm>
            <a:off x="4572000" y="1268760"/>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sz="1100" dirty="0" err="1"/>
              <a:t>Herzanlage</a:t>
            </a:r>
            <a:endParaRPr lang="hu-HU" altLang="hu-HU" sz="1100" dirty="0"/>
          </a:p>
        </p:txBody>
      </p:sp>
      <p:sp>
        <p:nvSpPr>
          <p:cNvPr id="16397" name="Text Box 13"/>
          <p:cNvSpPr txBox="1">
            <a:spLocks noChangeArrowheads="1"/>
          </p:cNvSpPr>
          <p:nvPr/>
        </p:nvSpPr>
        <p:spPr bwMode="auto">
          <a:xfrm>
            <a:off x="6516216" y="908720"/>
            <a:ext cx="1008112" cy="276999"/>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sz="1200" dirty="0" err="1"/>
              <a:t>Oesophagus</a:t>
            </a:r>
            <a:endParaRPr lang="hu-HU" altLang="hu-HU" sz="1200" dirty="0"/>
          </a:p>
        </p:txBody>
      </p:sp>
      <p:sp>
        <p:nvSpPr>
          <p:cNvPr id="16398" name="Text Box 14"/>
          <p:cNvSpPr txBox="1">
            <a:spLocks noChangeArrowheads="1"/>
          </p:cNvSpPr>
          <p:nvPr/>
        </p:nvSpPr>
        <p:spPr bwMode="auto">
          <a:xfrm>
            <a:off x="6516216" y="1556792"/>
            <a:ext cx="2232248" cy="307777"/>
          </a:xfrm>
          <a:prstGeom prst="rect">
            <a:avLst/>
          </a:prstGeom>
          <a:solidFill>
            <a:srgbClr val="FF7C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sz="1400" dirty="0" err="1" smtClean="0"/>
              <a:t>Magen</a:t>
            </a:r>
            <a:r>
              <a:rPr lang="hu-HU" altLang="hu-HU" sz="1400" dirty="0" smtClean="0"/>
              <a:t>, </a:t>
            </a:r>
            <a:r>
              <a:rPr lang="hu-HU" altLang="hu-HU" sz="1400" dirty="0" err="1" smtClean="0"/>
              <a:t>Duod</a:t>
            </a:r>
            <a:r>
              <a:rPr lang="hu-HU" altLang="hu-HU" sz="1400" dirty="0" smtClean="0"/>
              <a:t>. </a:t>
            </a:r>
            <a:r>
              <a:rPr lang="hu-HU" altLang="hu-HU" sz="1100" dirty="0" smtClean="0"/>
              <a:t>(</a:t>
            </a:r>
            <a:r>
              <a:rPr lang="hu-HU" altLang="hu-HU" sz="1100" dirty="0" err="1" smtClean="0"/>
              <a:t>obere</a:t>
            </a:r>
            <a:r>
              <a:rPr lang="hu-HU" altLang="hu-HU" sz="1100" dirty="0" smtClean="0"/>
              <a:t> </a:t>
            </a:r>
            <a:r>
              <a:rPr lang="hu-HU" altLang="hu-HU" sz="1100" dirty="0" err="1" smtClean="0"/>
              <a:t>Hälfte</a:t>
            </a:r>
            <a:r>
              <a:rPr lang="hu-HU" altLang="hu-HU" sz="1100" dirty="0" smtClean="0"/>
              <a:t>)</a:t>
            </a:r>
            <a:endParaRPr lang="hu-HU" altLang="hu-HU" sz="1100" dirty="0"/>
          </a:p>
        </p:txBody>
      </p:sp>
      <p:sp>
        <p:nvSpPr>
          <p:cNvPr id="16399" name="Text Box 15"/>
          <p:cNvSpPr txBox="1">
            <a:spLocks noChangeArrowheads="1"/>
          </p:cNvSpPr>
          <p:nvPr/>
        </p:nvSpPr>
        <p:spPr bwMode="auto">
          <a:xfrm>
            <a:off x="6084168" y="0"/>
            <a:ext cx="1795463" cy="276999"/>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1200" dirty="0" err="1">
                <a:solidFill>
                  <a:srgbClr val="990000"/>
                </a:solidFill>
              </a:rPr>
              <a:t>Schlunddarm</a:t>
            </a:r>
            <a:endParaRPr lang="hu-HU" altLang="hu-HU" sz="1200" dirty="0">
              <a:solidFill>
                <a:srgbClr val="990000"/>
              </a:solidFill>
            </a:endParaRPr>
          </a:p>
        </p:txBody>
      </p:sp>
      <p:sp>
        <p:nvSpPr>
          <p:cNvPr id="16400" name="Text Box 16"/>
          <p:cNvSpPr txBox="1">
            <a:spLocks noChangeArrowheads="1"/>
          </p:cNvSpPr>
          <p:nvPr/>
        </p:nvSpPr>
        <p:spPr bwMode="auto">
          <a:xfrm>
            <a:off x="6588224" y="332656"/>
            <a:ext cx="20162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sz="1200" dirty="0"/>
              <a:t>Ductus </a:t>
            </a:r>
            <a:r>
              <a:rPr lang="hu-HU" altLang="hu-HU" sz="1200" dirty="0" err="1"/>
              <a:t>thyreoglossus</a:t>
            </a:r>
            <a:endParaRPr lang="hu-HU" altLang="hu-HU" sz="1200" dirty="0"/>
          </a:p>
        </p:txBody>
      </p:sp>
      <p:sp>
        <p:nvSpPr>
          <p:cNvPr id="16401" name="Text Box 17"/>
          <p:cNvSpPr txBox="1">
            <a:spLocks noChangeArrowheads="1"/>
          </p:cNvSpPr>
          <p:nvPr/>
        </p:nvSpPr>
        <p:spPr bwMode="auto">
          <a:xfrm>
            <a:off x="251520" y="332656"/>
            <a:ext cx="2952328" cy="369332"/>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dirty="0" err="1"/>
              <a:t>Membrana</a:t>
            </a:r>
            <a:r>
              <a:rPr lang="hu-HU" altLang="hu-HU" dirty="0"/>
              <a:t> </a:t>
            </a:r>
            <a:r>
              <a:rPr lang="hu-HU" altLang="hu-HU" dirty="0" err="1"/>
              <a:t>buccopharyngea</a:t>
            </a:r>
            <a:endParaRPr lang="hu-HU" altLang="hu-HU" dirty="0"/>
          </a:p>
        </p:txBody>
      </p:sp>
      <p:sp>
        <p:nvSpPr>
          <p:cNvPr id="16402" name="Text Box 18"/>
          <p:cNvSpPr txBox="1">
            <a:spLocks noChangeArrowheads="1"/>
          </p:cNvSpPr>
          <p:nvPr/>
        </p:nvSpPr>
        <p:spPr bwMode="auto">
          <a:xfrm>
            <a:off x="2339752" y="2420888"/>
            <a:ext cx="1743075" cy="276999"/>
          </a:xfrm>
          <a:prstGeom prst="rect">
            <a:avLst/>
          </a:prstGeom>
          <a:noFill/>
          <a:ln>
            <a:noFill/>
          </a:ln>
          <a:effectLst/>
          <a:extLst>
            <a:ext uri="{909E8E84-426E-40DD-AFC4-6F175D3DCCD1}">
              <a14:hiddenFill xmlns:a14="http://schemas.microsoft.com/office/drawing/2010/main">
                <a:solidFill>
                  <a:srgbClr val="FFCC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1200" dirty="0" smtClean="0">
                <a:solidFill>
                  <a:srgbClr val="990000"/>
                </a:solidFill>
              </a:rPr>
              <a:t>(</a:t>
            </a:r>
            <a:r>
              <a:rPr lang="hu-HU" altLang="hu-HU" sz="1200" dirty="0" err="1" smtClean="0">
                <a:solidFill>
                  <a:srgbClr val="990000"/>
                </a:solidFill>
              </a:rPr>
              <a:t>Schwanzdarm</a:t>
            </a:r>
            <a:r>
              <a:rPr lang="hu-HU" altLang="hu-HU" sz="1200" dirty="0" smtClean="0">
                <a:solidFill>
                  <a:srgbClr val="990000"/>
                </a:solidFill>
              </a:rPr>
              <a:t>)</a:t>
            </a:r>
            <a:endParaRPr lang="hu-HU" altLang="hu-HU" sz="1200" dirty="0">
              <a:solidFill>
                <a:srgbClr val="990000"/>
              </a:solidFill>
            </a:endParaRPr>
          </a:p>
        </p:txBody>
      </p:sp>
      <p:sp>
        <p:nvSpPr>
          <p:cNvPr id="16403" name="Text Box 19"/>
          <p:cNvSpPr txBox="1">
            <a:spLocks noChangeArrowheads="1"/>
          </p:cNvSpPr>
          <p:nvPr/>
        </p:nvSpPr>
        <p:spPr bwMode="auto">
          <a:xfrm>
            <a:off x="6660232" y="3645024"/>
            <a:ext cx="23042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dirty="0"/>
              <a:t>Flexura coli </a:t>
            </a:r>
            <a:r>
              <a:rPr lang="hu-HU" altLang="hu-HU" dirty="0" err="1"/>
              <a:t>sinistra</a:t>
            </a:r>
            <a:endParaRPr lang="hu-HU" altLang="hu-HU" dirty="0"/>
          </a:p>
        </p:txBody>
      </p:sp>
      <p:sp>
        <p:nvSpPr>
          <p:cNvPr id="16406" name="Text Box 22"/>
          <p:cNvSpPr txBox="1">
            <a:spLocks noChangeArrowheads="1"/>
          </p:cNvSpPr>
          <p:nvPr/>
        </p:nvSpPr>
        <p:spPr bwMode="auto">
          <a:xfrm>
            <a:off x="6732240" y="1124744"/>
            <a:ext cx="648072" cy="276999"/>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sz="1200" dirty="0" err="1"/>
              <a:t>Lunge</a:t>
            </a:r>
            <a:endParaRPr lang="hu-HU" altLang="hu-HU" sz="1200" dirty="0"/>
          </a:p>
        </p:txBody>
      </p:sp>
      <p:sp>
        <p:nvSpPr>
          <p:cNvPr id="16407" name="Text Box 23"/>
          <p:cNvSpPr txBox="1">
            <a:spLocks noChangeArrowheads="1"/>
          </p:cNvSpPr>
          <p:nvPr/>
        </p:nvSpPr>
        <p:spPr bwMode="auto">
          <a:xfrm>
            <a:off x="6876256" y="2996952"/>
            <a:ext cx="1558925" cy="366713"/>
          </a:xfrm>
          <a:prstGeom prst="rect">
            <a:avLst/>
          </a:prstGeom>
          <a:solidFill>
            <a:srgbClr val="FFCC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Mitteldarm</a:t>
            </a:r>
          </a:p>
        </p:txBody>
      </p:sp>
      <p:sp>
        <p:nvSpPr>
          <p:cNvPr id="16408" name="Text Box 24"/>
          <p:cNvSpPr txBox="1">
            <a:spLocks noChangeArrowheads="1"/>
          </p:cNvSpPr>
          <p:nvPr/>
        </p:nvSpPr>
        <p:spPr bwMode="auto">
          <a:xfrm rot="5400000">
            <a:off x="8239918" y="942033"/>
            <a:ext cx="1441450" cy="366713"/>
          </a:xfrm>
          <a:prstGeom prst="rect">
            <a:avLst/>
          </a:prstGeom>
          <a:solidFill>
            <a:srgbClr val="FFC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u-HU" altLang="hu-HU" dirty="0" err="1"/>
              <a:t>Vorerdarm</a:t>
            </a:r>
            <a:endParaRPr lang="hu-HU" altLang="hu-HU" dirty="0"/>
          </a:p>
        </p:txBody>
      </p:sp>
      <p:sp>
        <p:nvSpPr>
          <p:cNvPr id="16409" name="Line 25"/>
          <p:cNvSpPr>
            <a:spLocks noChangeShapeType="1"/>
          </p:cNvSpPr>
          <p:nvPr/>
        </p:nvSpPr>
        <p:spPr bwMode="auto">
          <a:xfrm flipH="1" flipV="1">
            <a:off x="5652119" y="2492896"/>
            <a:ext cx="1008112" cy="14401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sp>
        <p:nvSpPr>
          <p:cNvPr id="16411" name="Line 27"/>
          <p:cNvSpPr>
            <a:spLocks noChangeShapeType="1"/>
          </p:cNvSpPr>
          <p:nvPr/>
        </p:nvSpPr>
        <p:spPr bwMode="auto">
          <a:xfrm flipH="1" flipV="1">
            <a:off x="5724128" y="1700808"/>
            <a:ext cx="936104" cy="720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sp>
        <p:nvSpPr>
          <p:cNvPr id="16412" name="Text Box 28"/>
          <p:cNvSpPr txBox="1">
            <a:spLocks noChangeArrowheads="1"/>
          </p:cNvSpPr>
          <p:nvPr/>
        </p:nvSpPr>
        <p:spPr bwMode="auto">
          <a:xfrm>
            <a:off x="0" y="692696"/>
            <a:ext cx="31318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u-HU" altLang="hu-HU" sz="1600" b="1" i="1" dirty="0" err="1" smtClean="0">
                <a:solidFill>
                  <a:srgbClr val="CC0099"/>
                </a:solidFill>
                <a:latin typeface="Times New Roman" panose="02020603050405020304" pitchFamily="18" charset="0"/>
              </a:rPr>
              <a:t>Endoderm</a:t>
            </a:r>
            <a:r>
              <a:rPr lang="hu-HU" altLang="hu-HU" sz="1600" b="1" i="1" dirty="0" smtClean="0">
                <a:solidFill>
                  <a:srgbClr val="CC0099"/>
                </a:solidFill>
                <a:latin typeface="Times New Roman" panose="02020603050405020304" pitchFamily="18" charset="0"/>
              </a:rPr>
              <a:t>: </a:t>
            </a:r>
            <a:r>
              <a:rPr lang="hu-HU" altLang="hu-HU" sz="1600" b="1" i="1" dirty="0" err="1" smtClean="0">
                <a:solidFill>
                  <a:srgbClr val="CC0099"/>
                </a:solidFill>
                <a:latin typeface="Times New Roman" panose="02020603050405020304" pitchFamily="18" charset="0"/>
              </a:rPr>
              <a:t>Primitiver</a:t>
            </a:r>
            <a:r>
              <a:rPr lang="hu-HU" altLang="hu-HU" sz="1600" b="1" i="1" dirty="0" smtClean="0">
                <a:solidFill>
                  <a:srgbClr val="CC0099"/>
                </a:solidFill>
                <a:latin typeface="Times New Roman" panose="02020603050405020304" pitchFamily="18" charset="0"/>
              </a:rPr>
              <a:t> </a:t>
            </a:r>
            <a:r>
              <a:rPr lang="hu-HU" altLang="hu-HU" sz="1600" b="1" i="1" dirty="0" err="1">
                <a:solidFill>
                  <a:srgbClr val="CC0099"/>
                </a:solidFill>
                <a:latin typeface="Times New Roman" panose="02020603050405020304" pitchFamily="18" charset="0"/>
              </a:rPr>
              <a:t>Darmkanal</a:t>
            </a:r>
            <a:endParaRPr lang="hu-HU" altLang="hu-HU" sz="1600" b="1" i="1" dirty="0">
              <a:solidFill>
                <a:srgbClr val="CC0099"/>
              </a:solidFill>
              <a:latin typeface="Times New Roman" panose="02020603050405020304" pitchFamily="18" charset="0"/>
            </a:endParaRPr>
          </a:p>
        </p:txBody>
      </p:sp>
      <p:sp>
        <p:nvSpPr>
          <p:cNvPr id="16413" name="Line 29"/>
          <p:cNvSpPr>
            <a:spLocks noChangeShapeType="1"/>
          </p:cNvSpPr>
          <p:nvPr/>
        </p:nvSpPr>
        <p:spPr bwMode="auto">
          <a:xfrm>
            <a:off x="3203848" y="620688"/>
            <a:ext cx="1947540" cy="3173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sp>
        <p:nvSpPr>
          <p:cNvPr id="16415" name="Line 31"/>
          <p:cNvSpPr>
            <a:spLocks noChangeShapeType="1"/>
          </p:cNvSpPr>
          <p:nvPr/>
        </p:nvSpPr>
        <p:spPr bwMode="auto">
          <a:xfrm flipV="1">
            <a:off x="3635896" y="2636912"/>
            <a:ext cx="884932" cy="7920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sp>
        <p:nvSpPr>
          <p:cNvPr id="16417" name="Line 33"/>
          <p:cNvSpPr>
            <a:spLocks noChangeShapeType="1"/>
          </p:cNvSpPr>
          <p:nvPr/>
        </p:nvSpPr>
        <p:spPr bwMode="auto">
          <a:xfrm flipH="1" flipV="1">
            <a:off x="5076056" y="2996952"/>
            <a:ext cx="127000" cy="596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16418" name="Line 34"/>
          <p:cNvSpPr>
            <a:spLocks noChangeShapeType="1"/>
          </p:cNvSpPr>
          <p:nvPr/>
        </p:nvSpPr>
        <p:spPr bwMode="auto">
          <a:xfrm flipV="1">
            <a:off x="2699792" y="1213644"/>
            <a:ext cx="1083940" cy="2711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sp>
        <p:nvSpPr>
          <p:cNvPr id="16419" name="Line 35"/>
          <p:cNvSpPr>
            <a:spLocks noChangeShapeType="1"/>
          </p:cNvSpPr>
          <p:nvPr/>
        </p:nvSpPr>
        <p:spPr bwMode="auto">
          <a:xfrm flipV="1">
            <a:off x="2771800" y="1768500"/>
            <a:ext cx="1562348" cy="2923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sp>
        <p:nvSpPr>
          <p:cNvPr id="16420" name="Line 36"/>
          <p:cNvSpPr>
            <a:spLocks noChangeShapeType="1"/>
          </p:cNvSpPr>
          <p:nvPr/>
        </p:nvSpPr>
        <p:spPr bwMode="auto">
          <a:xfrm flipV="1">
            <a:off x="3347864" y="2276872"/>
            <a:ext cx="1130300" cy="342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16421" name="Line 37"/>
          <p:cNvSpPr>
            <a:spLocks noChangeShapeType="1"/>
          </p:cNvSpPr>
          <p:nvPr/>
        </p:nvSpPr>
        <p:spPr bwMode="auto">
          <a:xfrm flipV="1">
            <a:off x="4067944" y="2564904"/>
            <a:ext cx="864096" cy="12241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sp>
        <p:nvSpPr>
          <p:cNvPr id="16422" name="Line 38"/>
          <p:cNvSpPr>
            <a:spLocks noChangeShapeType="1"/>
          </p:cNvSpPr>
          <p:nvPr/>
        </p:nvSpPr>
        <p:spPr bwMode="auto">
          <a:xfrm flipH="1">
            <a:off x="5508104" y="188640"/>
            <a:ext cx="664716" cy="6480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sp>
        <p:nvSpPr>
          <p:cNvPr id="16423" name="Line 39"/>
          <p:cNvSpPr>
            <a:spLocks noChangeShapeType="1"/>
          </p:cNvSpPr>
          <p:nvPr/>
        </p:nvSpPr>
        <p:spPr bwMode="auto">
          <a:xfrm flipH="1" flipV="1">
            <a:off x="5652120" y="2132856"/>
            <a:ext cx="1224136" cy="1008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sp>
        <p:nvSpPr>
          <p:cNvPr id="16427" name="Line 43"/>
          <p:cNvSpPr>
            <a:spLocks noChangeShapeType="1"/>
          </p:cNvSpPr>
          <p:nvPr/>
        </p:nvSpPr>
        <p:spPr bwMode="auto">
          <a:xfrm flipH="1">
            <a:off x="5868144" y="1052736"/>
            <a:ext cx="720080" cy="887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sp>
        <p:nvSpPr>
          <p:cNvPr id="16428" name="Line 44"/>
          <p:cNvSpPr>
            <a:spLocks noChangeShapeType="1"/>
          </p:cNvSpPr>
          <p:nvPr/>
        </p:nvSpPr>
        <p:spPr bwMode="auto">
          <a:xfrm flipH="1">
            <a:off x="5652120" y="1268760"/>
            <a:ext cx="1130300" cy="2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16429" name="Line 45"/>
          <p:cNvSpPr>
            <a:spLocks noChangeShapeType="1"/>
          </p:cNvSpPr>
          <p:nvPr/>
        </p:nvSpPr>
        <p:spPr bwMode="auto">
          <a:xfrm flipH="1" flipV="1">
            <a:off x="5868144" y="1484784"/>
            <a:ext cx="792088" cy="2880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sp>
        <p:nvSpPr>
          <p:cNvPr id="16430" name="Line 46"/>
          <p:cNvSpPr>
            <a:spLocks noChangeShapeType="1"/>
          </p:cNvSpPr>
          <p:nvPr/>
        </p:nvSpPr>
        <p:spPr bwMode="auto">
          <a:xfrm flipH="1">
            <a:off x="5364088" y="476672"/>
            <a:ext cx="1296144" cy="5332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sp>
        <p:nvSpPr>
          <p:cNvPr id="38" name="Text Box 8"/>
          <p:cNvSpPr txBox="1">
            <a:spLocks noChangeArrowheads="1"/>
          </p:cNvSpPr>
          <p:nvPr/>
        </p:nvSpPr>
        <p:spPr bwMode="auto">
          <a:xfrm>
            <a:off x="6228184" y="1844824"/>
            <a:ext cx="1979712" cy="307777"/>
          </a:xfrm>
          <a:prstGeom prst="rect">
            <a:avLst/>
          </a:prstGeom>
          <a:noFill/>
          <a:ln w="34925">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sz="1400" i="1" dirty="0" err="1" smtClean="0"/>
              <a:t>vord</a:t>
            </a:r>
            <a:r>
              <a:rPr lang="hu-HU" altLang="hu-HU" sz="1400" i="1" dirty="0" smtClean="0"/>
              <a:t>. </a:t>
            </a:r>
            <a:r>
              <a:rPr lang="hu-HU" altLang="hu-HU" sz="1400" i="1" dirty="0" err="1" smtClean="0"/>
              <a:t>Darmpforte</a:t>
            </a:r>
            <a:endParaRPr lang="hu-HU" altLang="hu-HU" sz="1400" i="1" dirty="0"/>
          </a:p>
        </p:txBody>
      </p:sp>
      <p:sp>
        <p:nvSpPr>
          <p:cNvPr id="39" name="Text Box 8"/>
          <p:cNvSpPr txBox="1">
            <a:spLocks noChangeArrowheads="1"/>
          </p:cNvSpPr>
          <p:nvPr/>
        </p:nvSpPr>
        <p:spPr bwMode="auto">
          <a:xfrm>
            <a:off x="6660232" y="4005064"/>
            <a:ext cx="1979712" cy="307777"/>
          </a:xfrm>
          <a:prstGeom prst="rect">
            <a:avLst/>
          </a:prstGeom>
          <a:noFill/>
          <a:ln w="317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sz="1400" i="1" dirty="0" smtClean="0"/>
              <a:t>hint. </a:t>
            </a:r>
            <a:r>
              <a:rPr lang="hu-HU" altLang="hu-HU" sz="1400" i="1" dirty="0" err="1" smtClean="0"/>
              <a:t>Darmpforte</a:t>
            </a:r>
            <a:endParaRPr lang="hu-HU" altLang="hu-HU" sz="1400" i="1" dirty="0"/>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509120"/>
            <a:ext cx="2529456" cy="22003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D:\Dokumentumok\Dropbox\2016\dz2\darm\7-.jpg"/>
          <p:cNvPicPr>
            <a:picLocks noChangeAspect="1" noChangeArrowheads="1"/>
          </p:cNvPicPr>
          <p:nvPr/>
        </p:nvPicPr>
        <p:blipFill>
          <a:blip r:embed="rId4" cstate="print"/>
          <a:srcRect l="26472" t="35300" r="13237"/>
          <a:stretch>
            <a:fillRect/>
          </a:stretch>
        </p:blipFill>
        <p:spPr bwMode="auto">
          <a:xfrm>
            <a:off x="3347864" y="4265712"/>
            <a:ext cx="1724835" cy="2592288"/>
          </a:xfrm>
          <a:prstGeom prst="rect">
            <a:avLst/>
          </a:prstGeom>
          <a:noFill/>
        </p:spPr>
      </p:pic>
      <p:sp>
        <p:nvSpPr>
          <p:cNvPr id="42" name="Line 46"/>
          <p:cNvSpPr>
            <a:spLocks noChangeShapeType="1"/>
          </p:cNvSpPr>
          <p:nvPr/>
        </p:nvSpPr>
        <p:spPr bwMode="auto">
          <a:xfrm flipH="1" flipV="1">
            <a:off x="395536" y="6093295"/>
            <a:ext cx="648072" cy="1"/>
          </a:xfrm>
          <a:prstGeom prst="line">
            <a:avLst/>
          </a:prstGeom>
          <a:noFill/>
          <a:ln w="41275">
            <a:solidFill>
              <a:srgbClr val="FF0000"/>
            </a:solidFill>
            <a:round/>
            <a:headEnd/>
            <a:tailEnd type="none" w="med" len="med"/>
          </a:ln>
        </p:spPr>
        <p:txBody>
          <a:bodyPr wrap="square">
            <a:spAutoFit/>
          </a:bodyPr>
          <a:lstStyle/>
          <a:p>
            <a:endParaRPr lang="hu-HU"/>
          </a:p>
        </p:txBody>
      </p:sp>
      <p:sp>
        <p:nvSpPr>
          <p:cNvPr id="43" name="Line 46"/>
          <p:cNvSpPr>
            <a:spLocks noChangeShapeType="1"/>
          </p:cNvSpPr>
          <p:nvPr/>
        </p:nvSpPr>
        <p:spPr bwMode="auto">
          <a:xfrm flipH="1" flipV="1">
            <a:off x="5508104" y="1844824"/>
            <a:ext cx="648072" cy="1"/>
          </a:xfrm>
          <a:prstGeom prst="line">
            <a:avLst/>
          </a:prstGeom>
          <a:noFill/>
          <a:ln w="41275">
            <a:solidFill>
              <a:srgbClr val="FF0000"/>
            </a:solidFill>
            <a:round/>
            <a:headEnd/>
            <a:tailEnd type="none" w="med" len="med"/>
          </a:ln>
        </p:spPr>
        <p:txBody>
          <a:bodyPr wrap="square">
            <a:spAutoFit/>
          </a:bodyPr>
          <a:lstStyle/>
          <a:p>
            <a:endParaRPr lang="hu-HU"/>
          </a:p>
        </p:txBody>
      </p:sp>
      <p:sp>
        <p:nvSpPr>
          <p:cNvPr id="44" name="Line 46"/>
          <p:cNvSpPr>
            <a:spLocks noChangeShapeType="1"/>
          </p:cNvSpPr>
          <p:nvPr/>
        </p:nvSpPr>
        <p:spPr bwMode="auto">
          <a:xfrm flipH="1" flipV="1">
            <a:off x="5364088" y="2420888"/>
            <a:ext cx="648072" cy="216024"/>
          </a:xfrm>
          <a:prstGeom prst="line">
            <a:avLst/>
          </a:prstGeom>
          <a:noFill/>
          <a:ln w="41275">
            <a:solidFill>
              <a:srgbClr val="FF0000"/>
            </a:solidFill>
            <a:round/>
            <a:headEnd/>
            <a:tailEnd type="none" w="med" len="med"/>
          </a:ln>
        </p:spPr>
        <p:txBody>
          <a:bodyPr wrap="square">
            <a:spAutoFit/>
          </a:bodyPr>
          <a:lstStyle/>
          <a:p>
            <a:endParaRPr lang="hu-HU"/>
          </a:p>
        </p:txBody>
      </p:sp>
      <p:sp>
        <p:nvSpPr>
          <p:cNvPr id="45" name="Line 46"/>
          <p:cNvSpPr>
            <a:spLocks noChangeShapeType="1"/>
          </p:cNvSpPr>
          <p:nvPr/>
        </p:nvSpPr>
        <p:spPr bwMode="auto">
          <a:xfrm flipV="1">
            <a:off x="4572000" y="4221088"/>
            <a:ext cx="72008" cy="792088"/>
          </a:xfrm>
          <a:prstGeom prst="line">
            <a:avLst/>
          </a:prstGeom>
          <a:noFill/>
          <a:ln w="41275">
            <a:solidFill>
              <a:srgbClr val="FF0000"/>
            </a:solidFill>
            <a:round/>
            <a:headEnd/>
            <a:tailEnd type="none" w="med" len="med"/>
          </a:ln>
        </p:spPr>
        <p:txBody>
          <a:bodyPr wrap="square">
            <a:spAutoFit/>
          </a:bodyPr>
          <a:lstStyle/>
          <a:p>
            <a:endParaRPr lang="hu-HU"/>
          </a:p>
        </p:txBody>
      </p:sp>
      <p:sp>
        <p:nvSpPr>
          <p:cNvPr id="46" name="Text Box 7"/>
          <p:cNvSpPr txBox="1">
            <a:spLocks noChangeArrowheads="1"/>
          </p:cNvSpPr>
          <p:nvPr/>
        </p:nvSpPr>
        <p:spPr bwMode="auto">
          <a:xfrm>
            <a:off x="4716016" y="5805264"/>
            <a:ext cx="1441450" cy="366713"/>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err="1"/>
              <a:t>Hinterdarm</a:t>
            </a:r>
            <a:endParaRPr lang="hu-HU" altLang="hu-HU" dirty="0"/>
          </a:p>
        </p:txBody>
      </p:sp>
      <p:sp>
        <p:nvSpPr>
          <p:cNvPr id="47" name="Text Box 23"/>
          <p:cNvSpPr txBox="1">
            <a:spLocks noChangeArrowheads="1"/>
          </p:cNvSpPr>
          <p:nvPr/>
        </p:nvSpPr>
        <p:spPr bwMode="auto">
          <a:xfrm>
            <a:off x="3131840" y="4725144"/>
            <a:ext cx="1558925" cy="366713"/>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err="1"/>
              <a:t>Mitteldarm</a:t>
            </a:r>
            <a:endParaRPr lang="hu-HU" altLang="hu-HU" dirty="0"/>
          </a:p>
        </p:txBody>
      </p:sp>
      <p:sp>
        <p:nvSpPr>
          <p:cNvPr id="48" name="Text Box 23"/>
          <p:cNvSpPr txBox="1">
            <a:spLocks noChangeArrowheads="1"/>
          </p:cNvSpPr>
          <p:nvPr/>
        </p:nvSpPr>
        <p:spPr bwMode="auto">
          <a:xfrm>
            <a:off x="683568" y="6165304"/>
            <a:ext cx="1558925" cy="366713"/>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err="1"/>
              <a:t>Mitteldarm</a:t>
            </a:r>
            <a:endParaRPr lang="hu-HU" altLang="hu-HU" dirty="0"/>
          </a:p>
        </p:txBody>
      </p:sp>
      <p:sp>
        <p:nvSpPr>
          <p:cNvPr id="49" name="Text Box 23"/>
          <p:cNvSpPr txBox="1">
            <a:spLocks noChangeArrowheads="1"/>
          </p:cNvSpPr>
          <p:nvPr/>
        </p:nvSpPr>
        <p:spPr bwMode="auto">
          <a:xfrm>
            <a:off x="683568" y="4941168"/>
            <a:ext cx="1558925" cy="366713"/>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err="1" smtClean="0"/>
              <a:t>Vorderdarm</a:t>
            </a:r>
            <a:endParaRPr lang="hu-HU" altLang="hu-HU" dirty="0"/>
          </a:p>
        </p:txBody>
      </p:sp>
    </p:spTree>
    <p:extLst>
      <p:ext uri="{BB962C8B-B14F-4D97-AF65-F5344CB8AC3E}">
        <p14:creationId xmlns:p14="http://schemas.microsoft.com/office/powerpoint/2010/main" val="12998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01"/>
                                        </p:tgtEl>
                                        <p:attrNameLst>
                                          <p:attrName>style.visibility</p:attrName>
                                        </p:attrNameLst>
                                      </p:cBhvr>
                                      <p:to>
                                        <p:strVal val="visible"/>
                                      </p:to>
                                    </p:set>
                                    <p:anim calcmode="lin" valueType="num">
                                      <p:cBhvr additive="base">
                                        <p:cTn id="7" dur="500" fill="hold"/>
                                        <p:tgtEl>
                                          <p:spTgt spid="16401"/>
                                        </p:tgtEl>
                                        <p:attrNameLst>
                                          <p:attrName>ppt_x</p:attrName>
                                        </p:attrNameLst>
                                      </p:cBhvr>
                                      <p:tavLst>
                                        <p:tav tm="0">
                                          <p:val>
                                            <p:strVal val="#ppt_x"/>
                                          </p:val>
                                        </p:tav>
                                        <p:tav tm="100000">
                                          <p:val>
                                            <p:strVal val="#ppt_x"/>
                                          </p:val>
                                        </p:tav>
                                      </p:tavLst>
                                    </p:anim>
                                    <p:anim calcmode="lin" valueType="num">
                                      <p:cBhvr additive="base">
                                        <p:cTn id="8" dur="500" fill="hold"/>
                                        <p:tgtEl>
                                          <p:spTgt spid="164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additive="base">
                                        <p:cTn id="13" dur="500" fill="hold"/>
                                        <p:tgtEl>
                                          <p:spTgt spid="16389"/>
                                        </p:tgtEl>
                                        <p:attrNameLst>
                                          <p:attrName>ppt_x</p:attrName>
                                        </p:attrNameLst>
                                      </p:cBhvr>
                                      <p:tavLst>
                                        <p:tav tm="0">
                                          <p:val>
                                            <p:strVal val="#ppt_x"/>
                                          </p:val>
                                        </p:tav>
                                        <p:tav tm="100000">
                                          <p:val>
                                            <p:strVal val="#ppt_x"/>
                                          </p:val>
                                        </p:tav>
                                      </p:tavLst>
                                    </p:anim>
                                    <p:anim calcmode="lin" valueType="num">
                                      <p:cBhvr additive="base">
                                        <p:cTn id="14"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ox(in)">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1"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checkerboard(across)">
                                      <p:cBhvr>
                                        <p:cTn id="24" dur="500"/>
                                        <p:tgtEl>
                                          <p:spTgt spid="43"/>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checkerboard(across)">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ox(in)">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ox(in)">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box(in)">
                                      <p:cBhvr>
                                        <p:cTn id="42" dur="500"/>
                                        <p:tgtEl>
                                          <p:spTgt spid="49"/>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box(in)">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box(in)">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1"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checkerboard(across)">
                                      <p:cBhvr>
                                        <p:cTn id="55" dur="500"/>
                                        <p:tgtEl>
                                          <p:spTgt spid="44"/>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box(in)">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ox(in)">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1"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checkerboard(across)">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ppt_x"/>
                                          </p:val>
                                        </p:tav>
                                        <p:tav tm="100000">
                                          <p:val>
                                            <p:strVal val="#ppt_x"/>
                                          </p:val>
                                        </p:tav>
                                      </p:tavLst>
                                    </p:anim>
                                    <p:anim calcmode="lin" valueType="num">
                                      <p:cBhvr additive="base">
                                        <p:cTn id="7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ppt_x"/>
                                          </p:val>
                                        </p:tav>
                                        <p:tav tm="100000">
                                          <p:val>
                                            <p:strVal val="#ppt_x"/>
                                          </p:val>
                                        </p:tav>
                                      </p:tavLst>
                                    </p:anim>
                                    <p:anim calcmode="lin" valueType="num">
                                      <p:cBhvr additive="base">
                                        <p:cTn id="8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401" grpId="0" animBg="1"/>
      <p:bldP spid="38" grpId="0" animBg="1"/>
      <p:bldP spid="39" grpId="0" animBg="1"/>
      <p:bldP spid="42" grpId="0" animBg="1"/>
      <p:bldP spid="43" grpId="0" animBg="1"/>
      <p:bldP spid="43" grpId="1" animBg="1"/>
      <p:bldP spid="44" grpId="0" animBg="1"/>
      <p:bldP spid="44" grpId="1" animBg="1"/>
      <p:bldP spid="45" grpId="1"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79512" y="404664"/>
            <a:ext cx="8784976" cy="2600712"/>
          </a:xfrm>
          <a:prstGeom prst="rect">
            <a:avLst/>
          </a:prstGeom>
          <a:noFill/>
        </p:spPr>
        <p:txBody>
          <a:bodyPr wrap="square">
            <a:spAutoFit/>
          </a:bodyPr>
          <a:lstStyle/>
          <a:p>
            <a:pPr fontAlgn="auto">
              <a:spcBef>
                <a:spcPts val="0"/>
              </a:spcBef>
              <a:spcAft>
                <a:spcPts val="0"/>
              </a:spcAft>
              <a:defRPr/>
            </a:pPr>
            <a:r>
              <a:rPr lang="hu-HU" dirty="0" err="1" smtClean="0">
                <a:solidFill>
                  <a:srgbClr val="002060"/>
                </a:solidFill>
                <a:latin typeface="+mn-lt"/>
              </a:rPr>
              <a:t>Gliederung</a:t>
            </a:r>
            <a:r>
              <a:rPr lang="hu-HU" dirty="0" smtClean="0">
                <a:solidFill>
                  <a:srgbClr val="002060"/>
                </a:solidFill>
                <a:latin typeface="+mn-lt"/>
              </a:rPr>
              <a:t>:</a:t>
            </a:r>
          </a:p>
          <a:p>
            <a:pPr fontAlgn="auto">
              <a:spcBef>
                <a:spcPts val="0"/>
              </a:spcBef>
              <a:spcAft>
                <a:spcPts val="0"/>
              </a:spcAft>
              <a:defRPr/>
            </a:pPr>
            <a:endParaRPr lang="hu-HU" dirty="0">
              <a:solidFill>
                <a:srgbClr val="002060"/>
              </a:solidFill>
              <a:latin typeface="+mn-lt"/>
            </a:endParaRPr>
          </a:p>
          <a:p>
            <a:pPr marL="285750" indent="-285750" fontAlgn="auto">
              <a:spcBef>
                <a:spcPts val="0"/>
              </a:spcBef>
              <a:spcAft>
                <a:spcPts val="0"/>
              </a:spcAft>
              <a:defRPr/>
            </a:pPr>
            <a:r>
              <a:rPr lang="hu-HU" sz="1400" b="1" dirty="0" err="1" smtClean="0">
                <a:solidFill>
                  <a:srgbClr val="002060"/>
                </a:solidFill>
                <a:latin typeface="+mn-lt"/>
              </a:rPr>
              <a:t>Vorderdarm</a:t>
            </a:r>
            <a:r>
              <a:rPr lang="hu-HU" sz="1400" b="1" dirty="0" smtClean="0">
                <a:solidFill>
                  <a:srgbClr val="002060"/>
                </a:solidFill>
                <a:latin typeface="+mn-lt"/>
              </a:rPr>
              <a:t> </a:t>
            </a:r>
            <a:r>
              <a:rPr lang="hu-HU" sz="1400" b="1" dirty="0" smtClean="0">
                <a:solidFill>
                  <a:srgbClr val="002060"/>
                </a:solidFill>
                <a:latin typeface="+mn-lt"/>
                <a:sym typeface="Wingdings" pitchFamily="2" charset="2"/>
              </a:rPr>
              <a:t> </a:t>
            </a:r>
            <a:r>
              <a:rPr lang="hu-HU" sz="1400" dirty="0" smtClean="0">
                <a:solidFill>
                  <a:srgbClr val="002060"/>
                </a:solidFill>
                <a:latin typeface="+mn-lt"/>
              </a:rPr>
              <a:t>…</a:t>
            </a:r>
            <a:r>
              <a:rPr lang="hu-HU" sz="1400" dirty="0" err="1" smtClean="0">
                <a:solidFill>
                  <a:srgbClr val="002060"/>
                </a:solidFill>
                <a:latin typeface="+mn-lt"/>
              </a:rPr>
              <a:t>Oesophagus</a:t>
            </a:r>
            <a:r>
              <a:rPr lang="hu-HU" sz="1400" dirty="0">
                <a:solidFill>
                  <a:srgbClr val="002060"/>
                </a:solidFill>
                <a:latin typeface="+mn-lt"/>
              </a:rPr>
              <a:t>, Magen, </a:t>
            </a:r>
            <a:r>
              <a:rPr lang="hu-HU" sz="1400" dirty="0" smtClean="0">
                <a:solidFill>
                  <a:srgbClr val="002060"/>
                </a:solidFill>
                <a:latin typeface="+mn-lt"/>
              </a:rPr>
              <a:t>Duodenum </a:t>
            </a:r>
            <a:r>
              <a:rPr lang="hu-HU" sz="1400" dirty="0" err="1" smtClean="0">
                <a:solidFill>
                  <a:srgbClr val="002060"/>
                </a:solidFill>
                <a:latin typeface="+mn-lt"/>
              </a:rPr>
              <a:t>z.T</a:t>
            </a:r>
            <a:r>
              <a:rPr lang="hu-HU" sz="1400" dirty="0" smtClean="0">
                <a:solidFill>
                  <a:srgbClr val="002060"/>
                </a:solidFill>
                <a:latin typeface="+mn-lt"/>
              </a:rPr>
              <a:t>., </a:t>
            </a:r>
            <a:r>
              <a:rPr lang="hu-HU" sz="1400" dirty="0" err="1">
                <a:solidFill>
                  <a:srgbClr val="002060"/>
                </a:solidFill>
                <a:latin typeface="+mn-lt"/>
              </a:rPr>
              <a:t>Pankreas</a:t>
            </a:r>
            <a:r>
              <a:rPr lang="hu-HU" sz="1400" dirty="0" smtClean="0">
                <a:solidFill>
                  <a:srgbClr val="002060"/>
                </a:solidFill>
                <a:latin typeface="+mn-lt"/>
              </a:rPr>
              <a:t>, </a:t>
            </a:r>
            <a:r>
              <a:rPr lang="hu-HU" sz="1400" dirty="0" err="1" smtClean="0">
                <a:solidFill>
                  <a:srgbClr val="002060"/>
                </a:solidFill>
                <a:latin typeface="+mn-lt"/>
              </a:rPr>
              <a:t>Leber</a:t>
            </a:r>
            <a:r>
              <a:rPr lang="hu-HU" sz="1400" dirty="0">
                <a:solidFill>
                  <a:srgbClr val="002060"/>
                </a:solidFill>
                <a:latin typeface="+mn-lt"/>
              </a:rPr>
              <a:t>, </a:t>
            </a:r>
            <a:r>
              <a:rPr lang="hu-HU" sz="1400" dirty="0" err="1" smtClean="0">
                <a:solidFill>
                  <a:srgbClr val="002060"/>
                </a:solidFill>
                <a:latin typeface="+mn-lt"/>
              </a:rPr>
              <a:t>Gallenwege</a:t>
            </a:r>
            <a:endParaRPr lang="hu-HU" sz="1400" dirty="0">
              <a:solidFill>
                <a:srgbClr val="002060"/>
              </a:solidFill>
              <a:latin typeface="+mn-lt"/>
            </a:endParaRPr>
          </a:p>
          <a:p>
            <a:pPr fontAlgn="auto">
              <a:spcBef>
                <a:spcPts val="0"/>
              </a:spcBef>
              <a:spcAft>
                <a:spcPts val="0"/>
              </a:spcAft>
              <a:defRPr/>
            </a:pPr>
            <a:endParaRPr lang="hu-HU" sz="1400" dirty="0">
              <a:solidFill>
                <a:srgbClr val="002060"/>
              </a:solidFill>
              <a:latin typeface="+mn-lt"/>
            </a:endParaRPr>
          </a:p>
          <a:p>
            <a:pPr fontAlgn="auto">
              <a:spcBef>
                <a:spcPts val="0"/>
              </a:spcBef>
              <a:spcAft>
                <a:spcPts val="0"/>
              </a:spcAft>
              <a:defRPr/>
            </a:pPr>
            <a:endParaRPr lang="hu-HU" sz="1400" dirty="0">
              <a:solidFill>
                <a:srgbClr val="002060"/>
              </a:solidFill>
              <a:latin typeface="+mn-lt"/>
            </a:endParaRPr>
          </a:p>
          <a:p>
            <a:pPr marL="285750" indent="-285750" fontAlgn="auto">
              <a:spcBef>
                <a:spcPts val="0"/>
              </a:spcBef>
              <a:spcAft>
                <a:spcPts val="0"/>
              </a:spcAft>
              <a:defRPr/>
            </a:pPr>
            <a:r>
              <a:rPr lang="hu-HU" sz="1400" b="1" dirty="0" err="1" smtClean="0">
                <a:solidFill>
                  <a:srgbClr val="002060"/>
                </a:solidFill>
                <a:latin typeface="+mn-lt"/>
              </a:rPr>
              <a:t>Mitteldarm</a:t>
            </a:r>
            <a:r>
              <a:rPr lang="hu-HU" sz="1400" b="1" dirty="0" smtClean="0">
                <a:solidFill>
                  <a:srgbClr val="002060"/>
                </a:solidFill>
                <a:latin typeface="+mn-lt"/>
              </a:rPr>
              <a:t> </a:t>
            </a:r>
            <a:r>
              <a:rPr lang="hu-HU" sz="1400" b="1" dirty="0" smtClean="0">
                <a:solidFill>
                  <a:srgbClr val="002060"/>
                </a:solidFill>
                <a:latin typeface="+mn-lt"/>
                <a:sym typeface="Wingdings" pitchFamily="2" charset="2"/>
              </a:rPr>
              <a:t> </a:t>
            </a:r>
            <a:r>
              <a:rPr lang="hu-HU" sz="1400" dirty="0" err="1" smtClean="0">
                <a:solidFill>
                  <a:srgbClr val="002060"/>
                </a:solidFill>
                <a:latin typeface="+mn-lt"/>
              </a:rPr>
              <a:t>untere</a:t>
            </a:r>
            <a:r>
              <a:rPr lang="hu-HU" sz="1400" dirty="0" smtClean="0">
                <a:solidFill>
                  <a:srgbClr val="002060"/>
                </a:solidFill>
                <a:latin typeface="+mn-lt"/>
              </a:rPr>
              <a:t> </a:t>
            </a:r>
            <a:r>
              <a:rPr lang="hu-HU" sz="1400" dirty="0">
                <a:solidFill>
                  <a:srgbClr val="002060"/>
                </a:solidFill>
                <a:latin typeface="+mn-lt"/>
              </a:rPr>
              <a:t>Duodenumhälfte, Jejunum, Ileum, </a:t>
            </a:r>
            <a:r>
              <a:rPr lang="hu-HU" sz="1400" dirty="0" err="1">
                <a:solidFill>
                  <a:srgbClr val="002060"/>
                </a:solidFill>
                <a:latin typeface="+mn-lt"/>
              </a:rPr>
              <a:t>Coecum</a:t>
            </a:r>
            <a:r>
              <a:rPr lang="hu-HU" sz="1400" dirty="0" smtClean="0">
                <a:solidFill>
                  <a:srgbClr val="002060"/>
                </a:solidFill>
                <a:latin typeface="+mn-lt"/>
              </a:rPr>
              <a:t>, Appendix</a:t>
            </a:r>
            <a:r>
              <a:rPr lang="hu-HU" sz="1400" dirty="0">
                <a:solidFill>
                  <a:srgbClr val="002060"/>
                </a:solidFill>
                <a:latin typeface="+mn-lt"/>
              </a:rPr>
              <a:t>, Colon ascendens, Colon transversum bis zum </a:t>
            </a:r>
            <a:r>
              <a:rPr lang="hu-HU" sz="1400" b="1" i="1" dirty="0">
                <a:solidFill>
                  <a:srgbClr val="002060"/>
                </a:solidFill>
                <a:latin typeface="+mn-lt"/>
              </a:rPr>
              <a:t>Cannon-Böhmschen</a:t>
            </a:r>
            <a:r>
              <a:rPr lang="hu-HU" sz="1400" dirty="0">
                <a:solidFill>
                  <a:srgbClr val="002060"/>
                </a:solidFill>
                <a:latin typeface="+mn-lt"/>
              </a:rPr>
              <a:t> Punkt)</a:t>
            </a:r>
          </a:p>
          <a:p>
            <a:pPr fontAlgn="auto">
              <a:spcBef>
                <a:spcPts val="0"/>
              </a:spcBef>
              <a:spcAft>
                <a:spcPts val="0"/>
              </a:spcAft>
              <a:defRPr/>
            </a:pPr>
            <a:endParaRPr lang="hu-HU" sz="1400" dirty="0">
              <a:solidFill>
                <a:srgbClr val="002060"/>
              </a:solidFill>
              <a:latin typeface="+mn-lt"/>
            </a:endParaRPr>
          </a:p>
          <a:p>
            <a:pPr marL="285750" indent="-285750" fontAlgn="auto">
              <a:spcBef>
                <a:spcPts val="0"/>
              </a:spcBef>
              <a:spcAft>
                <a:spcPts val="0"/>
              </a:spcAft>
              <a:defRPr/>
            </a:pPr>
            <a:r>
              <a:rPr lang="hu-HU" sz="1400" b="1" dirty="0" err="1" smtClean="0">
                <a:solidFill>
                  <a:srgbClr val="002060"/>
                </a:solidFill>
                <a:latin typeface="+mn-lt"/>
              </a:rPr>
              <a:t>Hinterdarm</a:t>
            </a:r>
            <a:r>
              <a:rPr lang="hu-HU" sz="1400" b="1" dirty="0" smtClean="0">
                <a:solidFill>
                  <a:srgbClr val="002060"/>
                </a:solidFill>
                <a:latin typeface="+mn-lt"/>
              </a:rPr>
              <a:t> </a:t>
            </a:r>
            <a:r>
              <a:rPr lang="hu-HU" sz="1400" b="1" dirty="0" smtClean="0">
                <a:solidFill>
                  <a:srgbClr val="002060"/>
                </a:solidFill>
                <a:latin typeface="+mn-lt"/>
                <a:sym typeface="Wingdings" pitchFamily="2" charset="2"/>
              </a:rPr>
              <a:t> …</a:t>
            </a:r>
            <a:r>
              <a:rPr lang="hu-HU" sz="1400" dirty="0" smtClean="0">
                <a:solidFill>
                  <a:srgbClr val="002060"/>
                </a:solidFill>
                <a:latin typeface="+mn-lt"/>
              </a:rPr>
              <a:t> </a:t>
            </a:r>
            <a:r>
              <a:rPr lang="hu-HU" sz="1400" dirty="0">
                <a:solidFill>
                  <a:srgbClr val="002060"/>
                </a:solidFill>
                <a:latin typeface="+mn-lt"/>
              </a:rPr>
              <a:t>Colon descendens, Colon sigmoideum, Rectum </a:t>
            </a:r>
            <a:r>
              <a:rPr lang="hu-HU" sz="1400" dirty="0" smtClean="0">
                <a:solidFill>
                  <a:srgbClr val="002060"/>
                </a:solidFill>
                <a:latin typeface="+mn-lt"/>
              </a:rPr>
              <a:t>(sup.)    </a:t>
            </a:r>
            <a:r>
              <a:rPr lang="hu-HU" sz="1400" i="1" dirty="0" smtClean="0">
                <a:solidFill>
                  <a:srgbClr val="002060"/>
                </a:solidFill>
              </a:rPr>
              <a:t>(+ </a:t>
            </a:r>
            <a:r>
              <a:rPr lang="hu-HU" sz="1400" i="1" dirty="0" err="1" smtClean="0">
                <a:solidFill>
                  <a:srgbClr val="002060"/>
                </a:solidFill>
                <a:latin typeface="+mn-lt"/>
              </a:rPr>
              <a:t>Teile</a:t>
            </a:r>
            <a:r>
              <a:rPr lang="hu-HU" sz="1400" i="1" dirty="0" smtClean="0">
                <a:solidFill>
                  <a:srgbClr val="002060"/>
                </a:solidFill>
                <a:latin typeface="+mn-lt"/>
              </a:rPr>
              <a:t> </a:t>
            </a:r>
            <a:r>
              <a:rPr lang="hu-HU" sz="1400" i="1" dirty="0">
                <a:solidFill>
                  <a:srgbClr val="002060"/>
                </a:solidFill>
                <a:latin typeface="+mn-lt"/>
              </a:rPr>
              <a:t>des </a:t>
            </a:r>
            <a:r>
              <a:rPr lang="hu-HU" sz="1400" i="1" dirty="0" err="1" smtClean="0">
                <a:solidFill>
                  <a:srgbClr val="002060"/>
                </a:solidFill>
                <a:latin typeface="+mn-lt"/>
              </a:rPr>
              <a:t>Urogenitalapparates</a:t>
            </a:r>
            <a:r>
              <a:rPr lang="hu-HU" sz="1400" dirty="0">
                <a:solidFill>
                  <a:srgbClr val="002060"/>
                </a:solidFill>
              </a:rPr>
              <a:t>)</a:t>
            </a:r>
            <a:endParaRPr lang="hu-HU" sz="1400" dirty="0">
              <a:solidFill>
                <a:srgbClr val="002060"/>
              </a:solidFill>
              <a:latin typeface="+mn-lt"/>
            </a:endParaRPr>
          </a:p>
          <a:p>
            <a:pPr fontAlgn="auto">
              <a:spcBef>
                <a:spcPts val="0"/>
              </a:spcBef>
              <a:spcAft>
                <a:spcPts val="0"/>
              </a:spcAft>
              <a:defRPr/>
            </a:pPr>
            <a:endParaRPr lang="hu-HU" sz="500" dirty="0">
              <a:solidFill>
                <a:srgbClr val="002060"/>
              </a:solidFill>
              <a:latin typeface="+mn-lt"/>
            </a:endParaRPr>
          </a:p>
          <a:p>
            <a:pPr marL="285750" indent="-285750" fontAlgn="auto">
              <a:spcBef>
                <a:spcPts val="0"/>
              </a:spcBef>
              <a:spcAft>
                <a:spcPts val="0"/>
              </a:spcAft>
              <a:defRPr/>
            </a:pPr>
            <a:endParaRPr lang="hu-HU" sz="1200" u="sng" dirty="0" smtClean="0">
              <a:solidFill>
                <a:srgbClr val="002060"/>
              </a:solidFill>
              <a:latin typeface="+mn-lt"/>
            </a:endParaRPr>
          </a:p>
          <a:p>
            <a:pPr marL="285750" indent="-285750" fontAlgn="auto">
              <a:spcBef>
                <a:spcPts val="0"/>
              </a:spcBef>
              <a:spcAft>
                <a:spcPts val="0"/>
              </a:spcAft>
              <a:defRPr/>
            </a:pPr>
            <a:r>
              <a:rPr lang="hu-HU" sz="1200" u="sng" dirty="0" err="1" smtClean="0">
                <a:solidFill>
                  <a:srgbClr val="002060"/>
                </a:solidFill>
                <a:latin typeface="+mn-lt"/>
              </a:rPr>
              <a:t>Schwanzdarm</a:t>
            </a:r>
            <a:r>
              <a:rPr lang="hu-HU" sz="1200" u="sng" dirty="0" smtClean="0">
                <a:solidFill>
                  <a:srgbClr val="002060"/>
                </a:solidFill>
                <a:latin typeface="+mn-lt"/>
              </a:rPr>
              <a:t>:</a:t>
            </a:r>
            <a:r>
              <a:rPr lang="hu-HU" sz="1200" dirty="0" smtClean="0">
                <a:solidFill>
                  <a:srgbClr val="002060"/>
                </a:solidFill>
                <a:latin typeface="+mn-lt"/>
              </a:rPr>
              <a:t> </a:t>
            </a:r>
            <a:r>
              <a:rPr lang="hu-HU" sz="1200" dirty="0">
                <a:solidFill>
                  <a:srgbClr val="002060"/>
                </a:solidFill>
                <a:latin typeface="+mn-lt"/>
              </a:rPr>
              <a:t>	   verschwindet</a:t>
            </a:r>
          </a:p>
        </p:txBody>
      </p:sp>
      <p:pic>
        <p:nvPicPr>
          <p:cNvPr id="6" name="Picture 6"/>
          <p:cNvPicPr>
            <a:picLocks noChangeAspect="1"/>
          </p:cNvPicPr>
          <p:nvPr/>
        </p:nvPicPr>
        <p:blipFill>
          <a:blip r:embed="rId2" cstate="print"/>
          <a:srcRect/>
          <a:stretch>
            <a:fillRect/>
          </a:stretch>
        </p:blipFill>
        <p:spPr bwMode="auto">
          <a:xfrm>
            <a:off x="2771800" y="3501008"/>
            <a:ext cx="3240359" cy="2889250"/>
          </a:xfrm>
          <a:prstGeom prst="rect">
            <a:avLst/>
          </a:prstGeom>
          <a:noFill/>
          <a:ln w="9525">
            <a:noFill/>
            <a:miter lim="800000"/>
            <a:headEnd/>
            <a:tailEnd/>
          </a:ln>
          <a:effectLst>
            <a:outerShdw blurRad="50800" dist="63500" dir="3300000" algn="ctr" rotWithShape="0">
              <a:srgbClr val="000000">
                <a:alpha val="43137"/>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nvGraphicFramePr>
        <p:xfrm>
          <a:off x="1331640" y="692696"/>
          <a:ext cx="6254258" cy="1826880"/>
        </p:xfrm>
        <a:graphic>
          <a:graphicData uri="http://schemas.openxmlformats.org/drawingml/2006/table">
            <a:tbl>
              <a:tblPr>
                <a:effectLst>
                  <a:outerShdw blurRad="50800" dist="38100" dir="2940000" algn="ctr" rotWithShape="0">
                    <a:srgbClr val="000000">
                      <a:alpha val="43137"/>
                    </a:srgbClr>
                  </a:outerShdw>
                </a:effectLst>
              </a:tblPr>
              <a:tblGrid>
                <a:gridCol w="1626010"/>
                <a:gridCol w="1391450"/>
                <a:gridCol w="1471020"/>
                <a:gridCol w="1765778"/>
              </a:tblGrid>
              <a:tr h="521965">
                <a:tc>
                  <a:txBody>
                    <a:bodyPr/>
                    <a:lstStyle/>
                    <a:p>
                      <a:pPr>
                        <a:lnSpc>
                          <a:spcPct val="115000"/>
                        </a:lnSpc>
                        <a:spcAft>
                          <a:spcPts val="0"/>
                        </a:spcAft>
                      </a:pPr>
                      <a:endParaRPr lang="hu-H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b="1" dirty="0">
                          <a:latin typeface="Calibri"/>
                          <a:ea typeface="Calibri"/>
                          <a:cs typeface="Times New Roman"/>
                        </a:rPr>
                        <a:t>Vorderdarm </a:t>
                      </a:r>
                      <a:r>
                        <a:rPr lang="hu-HU" sz="1100" dirty="0">
                          <a:latin typeface="Calibri"/>
                          <a:ea typeface="Calibri"/>
                          <a:cs typeface="Times New Roman"/>
                        </a:rPr>
                        <a:t>(Bauchteile)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b="1" dirty="0">
                          <a:latin typeface="Calibri"/>
                          <a:ea typeface="Calibri"/>
                          <a:cs typeface="Times New Roman"/>
                        </a:rPr>
                        <a:t>Mitteldarm</a:t>
                      </a:r>
                      <a:endParaRPr lang="hu-H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b="1" dirty="0">
                          <a:latin typeface="Calibri"/>
                          <a:ea typeface="Calibri"/>
                          <a:cs typeface="Times New Roman"/>
                        </a:rPr>
                        <a:t>Hinterdarm</a:t>
                      </a:r>
                      <a:endParaRPr lang="hu-H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983">
                <a:tc>
                  <a:txBody>
                    <a:bodyPr/>
                    <a:lstStyle/>
                    <a:p>
                      <a:pPr>
                        <a:lnSpc>
                          <a:spcPct val="115000"/>
                        </a:lnSpc>
                        <a:spcAft>
                          <a:spcPts val="0"/>
                        </a:spcAft>
                      </a:pPr>
                      <a:r>
                        <a:rPr lang="hu-HU" sz="1100" dirty="0" smtClean="0">
                          <a:latin typeface="Calibri"/>
                          <a:ea typeface="Calibri"/>
                          <a:cs typeface="Times New Roman"/>
                        </a:rPr>
                        <a:t>Mesogastrium:</a:t>
                      </a:r>
                      <a:endParaRPr lang="hu-H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749"/>
                    </a:solidFill>
                  </a:tcPr>
                </a:tc>
                <a:tc>
                  <a:txBody>
                    <a:bodyPr/>
                    <a:lstStyle/>
                    <a:p>
                      <a:pPr>
                        <a:lnSpc>
                          <a:spcPct val="115000"/>
                        </a:lnSpc>
                        <a:spcAft>
                          <a:spcPts val="0"/>
                        </a:spcAft>
                      </a:pPr>
                      <a:r>
                        <a:rPr lang="hu-HU" sz="1100" dirty="0">
                          <a:latin typeface="Calibri"/>
                          <a:ea typeface="Calibri"/>
                          <a:cs typeface="Times New Roman"/>
                        </a:rPr>
                        <a:t> dors. + ventr.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749"/>
                    </a:solidFill>
                  </a:tcPr>
                </a:tc>
                <a:tc>
                  <a:txBody>
                    <a:bodyPr/>
                    <a:lstStyle/>
                    <a:p>
                      <a:pPr>
                        <a:lnSpc>
                          <a:spcPct val="115000"/>
                        </a:lnSpc>
                        <a:spcAft>
                          <a:spcPts val="0"/>
                        </a:spcAft>
                      </a:pPr>
                      <a:r>
                        <a:rPr lang="hu-HU" sz="1100" dirty="0">
                          <a:latin typeface="Calibri"/>
                          <a:ea typeface="Calibri"/>
                          <a:cs typeface="Times New Roman"/>
                        </a:rPr>
                        <a:t>nur dorsale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749"/>
                    </a:solidFill>
                  </a:tcPr>
                </a:tc>
                <a:tc>
                  <a:txBody>
                    <a:bodyPr/>
                    <a:lstStyle/>
                    <a:p>
                      <a:pPr>
                        <a:lnSpc>
                          <a:spcPct val="115000"/>
                        </a:lnSpc>
                        <a:spcAft>
                          <a:spcPts val="0"/>
                        </a:spcAft>
                      </a:pPr>
                      <a:r>
                        <a:rPr lang="hu-HU" sz="1100" dirty="0">
                          <a:latin typeface="Calibri"/>
                          <a:ea typeface="Calibri"/>
                          <a:cs typeface="Times New Roman"/>
                        </a:rPr>
                        <a:t>nur dorsale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749"/>
                    </a:solidFill>
                  </a:tcPr>
                </a:tc>
              </a:tr>
              <a:tr h="260983">
                <a:tc>
                  <a:txBody>
                    <a:bodyPr/>
                    <a:lstStyle/>
                    <a:p>
                      <a:pPr>
                        <a:lnSpc>
                          <a:spcPct val="115000"/>
                        </a:lnSpc>
                        <a:spcAft>
                          <a:spcPts val="0"/>
                        </a:spcAft>
                      </a:pPr>
                      <a:r>
                        <a:rPr lang="hu-HU" sz="1100" dirty="0" smtClean="0">
                          <a:latin typeface="Calibri"/>
                          <a:ea typeface="Calibri"/>
                          <a:cs typeface="Times New Roman"/>
                        </a:rPr>
                        <a:t>Arteria:</a:t>
                      </a:r>
                      <a:endParaRPr lang="hu-H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nSpc>
                          <a:spcPct val="115000"/>
                        </a:lnSpc>
                        <a:spcAft>
                          <a:spcPts val="0"/>
                        </a:spcAft>
                      </a:pPr>
                      <a:r>
                        <a:rPr lang="hu-HU" sz="1100" dirty="0">
                          <a:latin typeface="Calibri"/>
                          <a:ea typeface="Calibri"/>
                          <a:cs typeface="Times New Roman"/>
                        </a:rPr>
                        <a:t>Truncul coeliacus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nSpc>
                          <a:spcPct val="115000"/>
                        </a:lnSpc>
                        <a:spcAft>
                          <a:spcPts val="0"/>
                        </a:spcAft>
                      </a:pPr>
                      <a:r>
                        <a:rPr lang="hu-HU" sz="1100" dirty="0">
                          <a:latin typeface="Calibri"/>
                          <a:ea typeface="Calibri"/>
                          <a:cs typeface="Times New Roman"/>
                        </a:rPr>
                        <a:t>A. mesent. sup.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nSpc>
                          <a:spcPct val="115000"/>
                        </a:lnSpc>
                        <a:spcAft>
                          <a:spcPts val="0"/>
                        </a:spcAft>
                      </a:pPr>
                      <a:r>
                        <a:rPr lang="hu-HU" sz="1100" dirty="0">
                          <a:latin typeface="Calibri"/>
                          <a:ea typeface="Calibri"/>
                          <a:cs typeface="Times New Roman"/>
                        </a:rPr>
                        <a:t>A. mesent. inf.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r>
              <a:tr h="260983">
                <a:tc>
                  <a:txBody>
                    <a:bodyPr/>
                    <a:lstStyle/>
                    <a:p>
                      <a:pPr>
                        <a:lnSpc>
                          <a:spcPct val="115000"/>
                        </a:lnSpc>
                        <a:spcAft>
                          <a:spcPts val="0"/>
                        </a:spcAft>
                      </a:pPr>
                      <a:r>
                        <a:rPr lang="hu-HU" sz="1100" dirty="0" smtClean="0">
                          <a:latin typeface="Calibri"/>
                          <a:ea typeface="Calibri"/>
                          <a:cs typeface="Times New Roman"/>
                        </a:rPr>
                        <a:t>Vena:</a:t>
                      </a:r>
                      <a:endParaRPr lang="hu-H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nSpc>
                          <a:spcPct val="115000"/>
                        </a:lnSpc>
                        <a:spcAft>
                          <a:spcPts val="0"/>
                        </a:spcAft>
                      </a:pPr>
                      <a:r>
                        <a:rPr lang="hu-HU" sz="1100" dirty="0">
                          <a:latin typeface="Calibri"/>
                          <a:ea typeface="Calibri"/>
                          <a:cs typeface="Times New Roman"/>
                        </a:rPr>
                        <a:t>Vena portae, direkt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nSpc>
                          <a:spcPct val="115000"/>
                        </a:lnSpc>
                        <a:spcAft>
                          <a:spcPts val="0"/>
                        </a:spcAft>
                      </a:pPr>
                      <a:r>
                        <a:rPr lang="hu-HU" sz="1100" dirty="0">
                          <a:latin typeface="Calibri"/>
                          <a:ea typeface="Calibri"/>
                          <a:cs typeface="Times New Roman"/>
                        </a:rPr>
                        <a:t>V. mesent. sup.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nSpc>
                          <a:spcPct val="115000"/>
                        </a:lnSpc>
                        <a:spcAft>
                          <a:spcPts val="0"/>
                        </a:spcAft>
                      </a:pPr>
                      <a:r>
                        <a:rPr lang="hu-HU" sz="1100" dirty="0">
                          <a:latin typeface="Calibri"/>
                          <a:ea typeface="Calibri"/>
                          <a:cs typeface="Times New Roman"/>
                        </a:rPr>
                        <a:t>V. </a:t>
                      </a:r>
                      <a:r>
                        <a:rPr lang="hu-HU" sz="1100" dirty="0" smtClean="0">
                          <a:latin typeface="Calibri"/>
                          <a:ea typeface="Calibri"/>
                          <a:cs typeface="Times New Roman"/>
                        </a:rPr>
                        <a:t>mesent. </a:t>
                      </a:r>
                      <a:r>
                        <a:rPr lang="hu-HU" sz="1100" dirty="0">
                          <a:latin typeface="Calibri"/>
                          <a:ea typeface="Calibri"/>
                          <a:cs typeface="Times New Roman"/>
                        </a:rPr>
                        <a:t>inf.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260983">
                <a:tc>
                  <a:txBody>
                    <a:bodyPr/>
                    <a:lstStyle/>
                    <a:p>
                      <a:pPr>
                        <a:lnSpc>
                          <a:spcPct val="115000"/>
                        </a:lnSpc>
                        <a:spcAft>
                          <a:spcPts val="0"/>
                        </a:spcAft>
                      </a:pPr>
                      <a:r>
                        <a:rPr lang="hu-HU" sz="1100" dirty="0">
                          <a:latin typeface="Calibri"/>
                          <a:ea typeface="Calibri"/>
                          <a:cs typeface="Times New Roman"/>
                        </a:rPr>
                        <a:t>parasymp. </a:t>
                      </a:r>
                      <a:r>
                        <a:rPr lang="hu-HU" sz="1100" dirty="0" smtClean="0">
                          <a:latin typeface="Calibri"/>
                          <a:ea typeface="Calibri"/>
                          <a:cs typeface="Times New Roman"/>
                        </a:rPr>
                        <a:t>Innervation:</a:t>
                      </a:r>
                      <a:endParaRPr lang="hu-H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hu-HU" sz="1100" dirty="0">
                          <a:latin typeface="Calibri"/>
                          <a:ea typeface="Calibri"/>
                          <a:cs typeface="Times New Roman"/>
                        </a:rPr>
                        <a:t>N. vagus (direkt)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hu-HU" sz="1100" dirty="0">
                          <a:latin typeface="Calibri"/>
                          <a:ea typeface="Calibri"/>
                          <a:cs typeface="Times New Roman"/>
                        </a:rPr>
                        <a:t>N. vagus (indirekt)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hu-HU" sz="1100" dirty="0">
                          <a:latin typeface="Calibri"/>
                          <a:ea typeface="Calibri"/>
                          <a:cs typeface="Times New Roman"/>
                        </a:rPr>
                        <a:t>Sacrale psymp. Nerven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60983">
                <a:tc>
                  <a:txBody>
                    <a:bodyPr/>
                    <a:lstStyle/>
                    <a:p>
                      <a:pPr>
                        <a:lnSpc>
                          <a:spcPct val="115000"/>
                        </a:lnSpc>
                        <a:spcAft>
                          <a:spcPts val="0"/>
                        </a:spcAft>
                      </a:pPr>
                      <a:r>
                        <a:rPr lang="hu-HU" sz="1100" dirty="0">
                          <a:latin typeface="Calibri"/>
                          <a:ea typeface="Calibri"/>
                          <a:cs typeface="Times New Roman"/>
                        </a:rPr>
                        <a:t>symp.  </a:t>
                      </a:r>
                      <a:r>
                        <a:rPr lang="hu-HU" sz="1100" dirty="0" smtClean="0">
                          <a:latin typeface="Calibri"/>
                          <a:ea typeface="Calibri"/>
                          <a:cs typeface="Times New Roman"/>
                        </a:rPr>
                        <a:t>Innervation:</a:t>
                      </a:r>
                      <a:endParaRPr lang="hu-H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hu-HU" sz="1100" dirty="0">
                          <a:latin typeface="Calibri"/>
                          <a:ea typeface="Calibri"/>
                          <a:cs typeface="Times New Roman"/>
                        </a:rPr>
                        <a:t>Ganglion coeliacum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hu-HU" sz="1100" dirty="0">
                          <a:latin typeface="Calibri"/>
                          <a:ea typeface="Calibri"/>
                          <a:cs typeface="Times New Roman"/>
                        </a:rPr>
                        <a:t>Ggl. mesent. sup.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hu-HU" sz="1100" dirty="0">
                          <a:latin typeface="Calibri"/>
                          <a:ea typeface="Calibri"/>
                          <a:cs typeface="Times New Roman"/>
                        </a:rPr>
                        <a:t>Ggl. </a:t>
                      </a:r>
                      <a:r>
                        <a:rPr lang="hu-HU" sz="1100" dirty="0" smtClean="0">
                          <a:latin typeface="Calibri"/>
                          <a:ea typeface="Calibri"/>
                          <a:cs typeface="Times New Roman"/>
                        </a:rPr>
                        <a:t>mesent. </a:t>
                      </a:r>
                      <a:r>
                        <a:rPr lang="hu-HU" sz="1100" dirty="0">
                          <a:latin typeface="Calibri"/>
                          <a:ea typeface="Calibri"/>
                          <a:cs typeface="Times New Roman"/>
                        </a:rPr>
                        <a:t>inf.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6" name="Téglalap 5"/>
          <p:cNvSpPr/>
          <p:nvPr/>
        </p:nvSpPr>
        <p:spPr>
          <a:xfrm>
            <a:off x="7812360" y="2564904"/>
            <a:ext cx="1224136" cy="400110"/>
          </a:xfrm>
          <a:prstGeom prst="rect">
            <a:avLst/>
          </a:prstGeom>
        </p:spPr>
        <p:txBody>
          <a:bodyPr wrap="square">
            <a:spAutoFit/>
          </a:bodyPr>
          <a:lstStyle/>
          <a:p>
            <a:pPr lvl="0" eaLnBrk="0" fontAlgn="base" hangingPunct="0">
              <a:lnSpc>
                <a:spcPct val="200000"/>
              </a:lnSpc>
              <a:spcBef>
                <a:spcPct val="0"/>
              </a:spcBef>
              <a:spcAft>
                <a:spcPct val="0"/>
              </a:spcAft>
              <a:tabLst>
                <a:tab pos="1260475" algn="l"/>
                <a:tab pos="4500563" algn="l"/>
              </a:tabLst>
            </a:pPr>
            <a:r>
              <a:rPr lang="hu-HU" sz="1000" i="1" dirty="0" smtClean="0">
                <a:solidFill>
                  <a:prstClr val="black"/>
                </a:solidFill>
                <a:latin typeface="Arial" pitchFamily="34" charset="0"/>
                <a:cs typeface="Arial" pitchFamily="34" charset="0"/>
              </a:rPr>
              <a:t>Prof. M. Kálmán</a:t>
            </a:r>
          </a:p>
        </p:txBody>
      </p:sp>
      <p:pic>
        <p:nvPicPr>
          <p:cNvPr id="7" name="Picture 2"/>
          <p:cNvPicPr>
            <a:picLocks noChangeAspect="1" noChangeArrowheads="1"/>
          </p:cNvPicPr>
          <p:nvPr/>
        </p:nvPicPr>
        <p:blipFill>
          <a:blip r:embed="rId2" cstate="print"/>
          <a:srcRect/>
          <a:stretch>
            <a:fillRect/>
          </a:stretch>
        </p:blipFill>
        <p:spPr bwMode="auto">
          <a:xfrm>
            <a:off x="2591148" y="2924944"/>
            <a:ext cx="4285108" cy="3816423"/>
          </a:xfrm>
          <a:prstGeom prst="rect">
            <a:avLst/>
          </a:prstGeom>
          <a:noFill/>
          <a:ln w="9525">
            <a:noFill/>
            <a:miter lim="800000"/>
            <a:headEnd/>
            <a:tailEnd/>
          </a:ln>
          <a:effectLst>
            <a:outerShdw blurRad="50800" dist="50800" dir="2520000" algn="ctr" rotWithShape="0">
              <a:srgbClr val="000000">
                <a:alpha val="43137"/>
              </a:srgbClr>
            </a:outerShdw>
          </a:effectLst>
        </p:spPr>
      </p:pic>
      <p:sp>
        <p:nvSpPr>
          <p:cNvPr id="9" name="Téglalap 8"/>
          <p:cNvSpPr/>
          <p:nvPr/>
        </p:nvSpPr>
        <p:spPr>
          <a:xfrm>
            <a:off x="5364088" y="116632"/>
            <a:ext cx="2642518" cy="369332"/>
          </a:xfrm>
          <a:prstGeom prst="rect">
            <a:avLst/>
          </a:prstGeom>
        </p:spPr>
        <p:txBody>
          <a:bodyPr wrap="none">
            <a:spAutoFit/>
          </a:bodyPr>
          <a:lstStyle/>
          <a:p>
            <a:r>
              <a:rPr lang="hu-HU" b="1" i="1" dirty="0" err="1" smtClean="0">
                <a:solidFill>
                  <a:srgbClr val="002060"/>
                </a:solidFill>
              </a:rPr>
              <a:t>Cannon-Böhmscher</a:t>
            </a:r>
            <a:r>
              <a:rPr lang="hu-HU" dirty="0" smtClean="0">
                <a:solidFill>
                  <a:srgbClr val="002060"/>
                </a:solidFill>
              </a:rPr>
              <a:t> </a:t>
            </a:r>
            <a:r>
              <a:rPr lang="hu-HU" dirty="0" err="1" smtClean="0">
                <a:solidFill>
                  <a:srgbClr val="002060"/>
                </a:solidFill>
              </a:rPr>
              <a:t>Punkt</a:t>
            </a:r>
            <a:endParaRPr lang="hu-HU" dirty="0"/>
          </a:p>
        </p:txBody>
      </p:sp>
      <p:sp>
        <p:nvSpPr>
          <p:cNvPr id="10" name="Téglalap 9"/>
          <p:cNvSpPr/>
          <p:nvPr/>
        </p:nvSpPr>
        <p:spPr>
          <a:xfrm>
            <a:off x="2987824" y="116632"/>
            <a:ext cx="1833835" cy="369332"/>
          </a:xfrm>
          <a:prstGeom prst="rect">
            <a:avLst/>
          </a:prstGeom>
        </p:spPr>
        <p:txBody>
          <a:bodyPr wrap="none">
            <a:spAutoFit/>
          </a:bodyPr>
          <a:lstStyle/>
          <a:p>
            <a:r>
              <a:rPr lang="hu-HU" b="1" i="1" dirty="0" err="1" smtClean="0">
                <a:solidFill>
                  <a:srgbClr val="002060"/>
                </a:solidFill>
              </a:rPr>
              <a:t>Vatersche</a:t>
            </a:r>
            <a:r>
              <a:rPr lang="hu-HU" b="1" i="1" dirty="0" smtClean="0">
                <a:solidFill>
                  <a:srgbClr val="002060"/>
                </a:solidFill>
              </a:rPr>
              <a:t> Papilla</a:t>
            </a:r>
            <a:endParaRPr lang="hu-HU" dirty="0"/>
          </a:p>
        </p:txBody>
      </p:sp>
      <p:sp>
        <p:nvSpPr>
          <p:cNvPr id="11" name="Line 31"/>
          <p:cNvSpPr>
            <a:spLocks noChangeShapeType="1"/>
          </p:cNvSpPr>
          <p:nvPr/>
        </p:nvSpPr>
        <p:spPr bwMode="auto">
          <a:xfrm>
            <a:off x="4355976" y="404664"/>
            <a:ext cx="0" cy="2880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sp>
        <p:nvSpPr>
          <p:cNvPr id="12" name="Line 31"/>
          <p:cNvSpPr>
            <a:spLocks noChangeShapeType="1"/>
          </p:cNvSpPr>
          <p:nvPr/>
        </p:nvSpPr>
        <p:spPr bwMode="auto">
          <a:xfrm>
            <a:off x="5796136" y="404664"/>
            <a:ext cx="0" cy="2880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hu-H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dev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349500" y="1198563"/>
            <a:ext cx="4508500" cy="5632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5" name="Text Box 7"/>
          <p:cNvSpPr txBox="1">
            <a:spLocks noChangeArrowheads="1"/>
          </p:cNvSpPr>
          <p:nvPr/>
        </p:nvSpPr>
        <p:spPr bwMode="auto">
          <a:xfrm>
            <a:off x="6335713" y="1325563"/>
            <a:ext cx="2516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b="1">
                <a:solidFill>
                  <a:srgbClr val="990000"/>
                </a:solidFill>
              </a:rPr>
              <a:t>Truncus coeliacus</a:t>
            </a:r>
          </a:p>
        </p:txBody>
      </p:sp>
      <p:sp>
        <p:nvSpPr>
          <p:cNvPr id="17416" name="Text Box 8"/>
          <p:cNvSpPr txBox="1">
            <a:spLocks noChangeArrowheads="1"/>
          </p:cNvSpPr>
          <p:nvPr/>
        </p:nvSpPr>
        <p:spPr bwMode="auto">
          <a:xfrm>
            <a:off x="6465888" y="2165350"/>
            <a:ext cx="2424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b="1">
                <a:solidFill>
                  <a:srgbClr val="990000"/>
                </a:solidFill>
              </a:rPr>
              <a:t>A. mesenterica sup.</a:t>
            </a:r>
          </a:p>
        </p:txBody>
      </p:sp>
      <p:sp>
        <p:nvSpPr>
          <p:cNvPr id="17417" name="Text Box 9"/>
          <p:cNvSpPr txBox="1">
            <a:spLocks noChangeArrowheads="1"/>
          </p:cNvSpPr>
          <p:nvPr/>
        </p:nvSpPr>
        <p:spPr bwMode="auto">
          <a:xfrm>
            <a:off x="6315075" y="3757613"/>
            <a:ext cx="24241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b="1">
                <a:solidFill>
                  <a:srgbClr val="990000"/>
                </a:solidFill>
              </a:rPr>
              <a:t>A. mesenterica inf.</a:t>
            </a:r>
          </a:p>
        </p:txBody>
      </p:sp>
      <p:sp>
        <p:nvSpPr>
          <p:cNvPr id="17418" name="Text Box 10"/>
          <p:cNvSpPr txBox="1">
            <a:spLocks noChangeArrowheads="1"/>
          </p:cNvSpPr>
          <p:nvPr/>
        </p:nvSpPr>
        <p:spPr bwMode="auto">
          <a:xfrm>
            <a:off x="5881688" y="5599113"/>
            <a:ext cx="2147887" cy="641350"/>
          </a:xfrm>
          <a:prstGeom prst="rect">
            <a:avLst/>
          </a:prstGeom>
          <a:solidFill>
            <a:srgbClr val="66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err="1"/>
              <a:t>Ansa</a:t>
            </a:r>
            <a:r>
              <a:rPr lang="hu-HU" altLang="hu-HU" dirty="0"/>
              <a:t> </a:t>
            </a:r>
            <a:r>
              <a:rPr lang="hu-HU" altLang="hu-HU" dirty="0" err="1"/>
              <a:t>umbilicalis</a:t>
            </a:r>
            <a:r>
              <a:rPr lang="hu-HU" altLang="hu-HU" dirty="0"/>
              <a:t> (</a:t>
            </a:r>
            <a:r>
              <a:rPr lang="hu-HU" altLang="hu-HU" dirty="0" err="1"/>
              <a:t>Nabelschleife</a:t>
            </a:r>
            <a:r>
              <a:rPr lang="hu-HU" altLang="hu-HU" dirty="0"/>
              <a:t>)</a:t>
            </a:r>
          </a:p>
        </p:txBody>
      </p:sp>
      <p:sp>
        <p:nvSpPr>
          <p:cNvPr id="17419" name="Text Box 11"/>
          <p:cNvSpPr txBox="1">
            <a:spLocks noChangeArrowheads="1"/>
          </p:cNvSpPr>
          <p:nvPr/>
        </p:nvSpPr>
        <p:spPr bwMode="auto">
          <a:xfrm>
            <a:off x="1997075" y="1016000"/>
            <a:ext cx="2085975" cy="366713"/>
          </a:xfrm>
          <a:prstGeom prst="rect">
            <a:avLst/>
          </a:prstGeom>
          <a:solidFill>
            <a:srgbClr val="66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err="1"/>
              <a:t>Ansa</a:t>
            </a:r>
            <a:r>
              <a:rPr lang="hu-HU" altLang="hu-HU" dirty="0"/>
              <a:t> </a:t>
            </a:r>
            <a:r>
              <a:rPr lang="hu-HU" altLang="hu-HU" dirty="0" err="1"/>
              <a:t>duodenalis</a:t>
            </a:r>
            <a:endParaRPr lang="hu-HU" altLang="hu-HU" dirty="0"/>
          </a:p>
        </p:txBody>
      </p:sp>
      <p:sp>
        <p:nvSpPr>
          <p:cNvPr id="17420" name="Text Box 12"/>
          <p:cNvSpPr txBox="1">
            <a:spLocks noChangeArrowheads="1"/>
          </p:cNvSpPr>
          <p:nvPr/>
        </p:nvSpPr>
        <p:spPr bwMode="auto">
          <a:xfrm>
            <a:off x="683568" y="4653136"/>
            <a:ext cx="30366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altLang="hu-HU" dirty="0" err="1"/>
              <a:t>Ductus</a:t>
            </a:r>
            <a:r>
              <a:rPr lang="hu-HU" altLang="hu-HU" dirty="0"/>
              <a:t> </a:t>
            </a:r>
            <a:r>
              <a:rPr lang="hu-HU" altLang="hu-HU" dirty="0" err="1"/>
              <a:t>omphalo-entericus</a:t>
            </a:r>
            <a:endParaRPr lang="hu-HU" altLang="hu-HU" dirty="0"/>
          </a:p>
        </p:txBody>
      </p:sp>
      <p:sp>
        <p:nvSpPr>
          <p:cNvPr id="17421" name="Text Box 13"/>
          <p:cNvSpPr txBox="1">
            <a:spLocks noChangeArrowheads="1"/>
          </p:cNvSpPr>
          <p:nvPr/>
        </p:nvSpPr>
        <p:spPr bwMode="auto">
          <a:xfrm>
            <a:off x="2051720" y="1556792"/>
            <a:ext cx="22701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dirty="0"/>
              <a:t>Lig. </a:t>
            </a:r>
            <a:r>
              <a:rPr lang="hu-HU" altLang="hu-HU" dirty="0" err="1"/>
              <a:t>falciforme</a:t>
            </a:r>
            <a:endParaRPr lang="hu-HU" altLang="hu-HU" dirty="0"/>
          </a:p>
        </p:txBody>
      </p:sp>
      <p:sp>
        <p:nvSpPr>
          <p:cNvPr id="17422" name="Text Box 14"/>
          <p:cNvSpPr txBox="1">
            <a:spLocks noChangeArrowheads="1"/>
          </p:cNvSpPr>
          <p:nvPr/>
        </p:nvSpPr>
        <p:spPr bwMode="auto">
          <a:xfrm>
            <a:off x="4076700" y="976313"/>
            <a:ext cx="1979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Omentum minus</a:t>
            </a:r>
          </a:p>
        </p:txBody>
      </p:sp>
      <p:sp>
        <p:nvSpPr>
          <p:cNvPr id="17423" name="Text Box 15"/>
          <p:cNvSpPr txBox="1">
            <a:spLocks noChangeArrowheads="1"/>
          </p:cNvSpPr>
          <p:nvPr/>
        </p:nvSpPr>
        <p:spPr bwMode="auto">
          <a:xfrm>
            <a:off x="4668838" y="6229350"/>
            <a:ext cx="2409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A. umbilicalis</a:t>
            </a:r>
          </a:p>
        </p:txBody>
      </p:sp>
      <p:sp>
        <p:nvSpPr>
          <p:cNvPr id="17424" name="Text Box 16"/>
          <p:cNvSpPr txBox="1">
            <a:spLocks noChangeArrowheads="1"/>
          </p:cNvSpPr>
          <p:nvPr/>
        </p:nvSpPr>
        <p:spPr bwMode="auto">
          <a:xfrm>
            <a:off x="2014538" y="5946775"/>
            <a:ext cx="1279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a:t>Allantois</a:t>
            </a:r>
          </a:p>
        </p:txBody>
      </p:sp>
      <p:sp>
        <p:nvSpPr>
          <p:cNvPr id="17425" name="Text Box 17"/>
          <p:cNvSpPr txBox="1">
            <a:spLocks noChangeArrowheads="1"/>
          </p:cNvSpPr>
          <p:nvPr/>
        </p:nvSpPr>
        <p:spPr bwMode="auto">
          <a:xfrm>
            <a:off x="1722438" y="225425"/>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u-HU" altLang="hu-HU" sz="2400" b="1" i="1">
                <a:solidFill>
                  <a:srgbClr val="CC0099"/>
                </a:solidFill>
                <a:latin typeface="Times New Roman" panose="02020603050405020304" pitchFamily="18" charset="0"/>
              </a:rPr>
              <a:t>Primitiver Darmkanal</a:t>
            </a:r>
          </a:p>
        </p:txBody>
      </p:sp>
      <p:sp>
        <p:nvSpPr>
          <p:cNvPr id="17429" name="Line 21"/>
          <p:cNvSpPr>
            <a:spLocks noChangeShapeType="1"/>
          </p:cNvSpPr>
          <p:nvPr/>
        </p:nvSpPr>
        <p:spPr bwMode="auto">
          <a:xfrm flipH="1">
            <a:off x="5832475" y="1574800"/>
            <a:ext cx="657225" cy="923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17430" name="Line 22"/>
          <p:cNvSpPr>
            <a:spLocks noChangeShapeType="1"/>
          </p:cNvSpPr>
          <p:nvPr/>
        </p:nvSpPr>
        <p:spPr bwMode="auto">
          <a:xfrm flipH="1">
            <a:off x="5845175" y="2362200"/>
            <a:ext cx="606425" cy="8731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17431" name="Line 23"/>
          <p:cNvSpPr>
            <a:spLocks noChangeShapeType="1"/>
          </p:cNvSpPr>
          <p:nvPr/>
        </p:nvSpPr>
        <p:spPr bwMode="auto">
          <a:xfrm flipH="1">
            <a:off x="5749925" y="3962400"/>
            <a:ext cx="663575" cy="8159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17432" name="Freeform 24"/>
          <p:cNvSpPr>
            <a:spLocks/>
          </p:cNvSpPr>
          <p:nvPr/>
        </p:nvSpPr>
        <p:spPr bwMode="auto">
          <a:xfrm>
            <a:off x="4521200" y="2552700"/>
            <a:ext cx="1295400" cy="730250"/>
          </a:xfrm>
          <a:custGeom>
            <a:avLst/>
            <a:gdLst>
              <a:gd name="T0" fmla="*/ 816 w 816"/>
              <a:gd name="T1" fmla="*/ 0 h 460"/>
              <a:gd name="T2" fmla="*/ 744 w 816"/>
              <a:gd name="T3" fmla="*/ 64 h 460"/>
              <a:gd name="T4" fmla="*/ 604 w 816"/>
              <a:gd name="T5" fmla="*/ 168 h 460"/>
              <a:gd name="T6" fmla="*/ 492 w 816"/>
              <a:gd name="T7" fmla="*/ 252 h 460"/>
              <a:gd name="T8" fmla="*/ 412 w 816"/>
              <a:gd name="T9" fmla="*/ 308 h 460"/>
              <a:gd name="T10" fmla="*/ 308 w 816"/>
              <a:gd name="T11" fmla="*/ 360 h 460"/>
              <a:gd name="T12" fmla="*/ 188 w 816"/>
              <a:gd name="T13" fmla="*/ 408 h 460"/>
              <a:gd name="T14" fmla="*/ 100 w 816"/>
              <a:gd name="T15" fmla="*/ 432 h 460"/>
              <a:gd name="T16" fmla="*/ 0 w 816"/>
              <a:gd name="T17"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 h="460">
                <a:moveTo>
                  <a:pt x="816" y="0"/>
                </a:moveTo>
                <a:cubicBezTo>
                  <a:pt x="797" y="18"/>
                  <a:pt x="779" y="36"/>
                  <a:pt x="744" y="64"/>
                </a:cubicBezTo>
                <a:cubicBezTo>
                  <a:pt x="709" y="92"/>
                  <a:pt x="646" y="137"/>
                  <a:pt x="604" y="168"/>
                </a:cubicBezTo>
                <a:cubicBezTo>
                  <a:pt x="562" y="199"/>
                  <a:pt x="524" y="229"/>
                  <a:pt x="492" y="252"/>
                </a:cubicBezTo>
                <a:cubicBezTo>
                  <a:pt x="460" y="275"/>
                  <a:pt x="443" y="290"/>
                  <a:pt x="412" y="308"/>
                </a:cubicBezTo>
                <a:cubicBezTo>
                  <a:pt x="381" y="326"/>
                  <a:pt x="345" y="343"/>
                  <a:pt x="308" y="360"/>
                </a:cubicBezTo>
                <a:cubicBezTo>
                  <a:pt x="271" y="377"/>
                  <a:pt x="223" y="396"/>
                  <a:pt x="188" y="408"/>
                </a:cubicBezTo>
                <a:cubicBezTo>
                  <a:pt x="153" y="420"/>
                  <a:pt x="131" y="423"/>
                  <a:pt x="100" y="432"/>
                </a:cubicBezTo>
                <a:cubicBezTo>
                  <a:pt x="69" y="441"/>
                  <a:pt x="17" y="455"/>
                  <a:pt x="0" y="460"/>
                </a:cubicBezTo>
              </a:path>
            </a:pathLst>
          </a:custGeom>
          <a:noFill/>
          <a:ln w="57150"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17433" name="Freeform 25"/>
          <p:cNvSpPr>
            <a:spLocks/>
          </p:cNvSpPr>
          <p:nvPr/>
        </p:nvSpPr>
        <p:spPr bwMode="auto">
          <a:xfrm>
            <a:off x="4121150" y="3276600"/>
            <a:ext cx="1670050" cy="1270000"/>
          </a:xfrm>
          <a:custGeom>
            <a:avLst/>
            <a:gdLst>
              <a:gd name="T0" fmla="*/ 1052 w 1052"/>
              <a:gd name="T1" fmla="*/ 0 h 800"/>
              <a:gd name="T2" fmla="*/ 968 w 1052"/>
              <a:gd name="T3" fmla="*/ 116 h 800"/>
              <a:gd name="T4" fmla="*/ 888 w 1052"/>
              <a:gd name="T5" fmla="*/ 220 h 800"/>
              <a:gd name="T6" fmla="*/ 804 w 1052"/>
              <a:gd name="T7" fmla="*/ 320 h 800"/>
              <a:gd name="T8" fmla="*/ 692 w 1052"/>
              <a:gd name="T9" fmla="*/ 416 h 800"/>
              <a:gd name="T10" fmla="*/ 572 w 1052"/>
              <a:gd name="T11" fmla="*/ 508 h 800"/>
              <a:gd name="T12" fmla="*/ 460 w 1052"/>
              <a:gd name="T13" fmla="*/ 584 h 800"/>
              <a:gd name="T14" fmla="*/ 360 w 1052"/>
              <a:gd name="T15" fmla="*/ 644 h 800"/>
              <a:gd name="T16" fmla="*/ 236 w 1052"/>
              <a:gd name="T17" fmla="*/ 700 h 800"/>
              <a:gd name="T18" fmla="*/ 144 w 1052"/>
              <a:gd name="T19" fmla="*/ 740 h 800"/>
              <a:gd name="T20" fmla="*/ 0 w 1052"/>
              <a:gd name="T21"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2" h="800">
                <a:moveTo>
                  <a:pt x="1052" y="0"/>
                </a:moveTo>
                <a:cubicBezTo>
                  <a:pt x="1023" y="39"/>
                  <a:pt x="995" y="79"/>
                  <a:pt x="968" y="116"/>
                </a:cubicBezTo>
                <a:cubicBezTo>
                  <a:pt x="941" y="153"/>
                  <a:pt x="915" y="186"/>
                  <a:pt x="888" y="220"/>
                </a:cubicBezTo>
                <a:cubicBezTo>
                  <a:pt x="861" y="254"/>
                  <a:pt x="837" y="287"/>
                  <a:pt x="804" y="320"/>
                </a:cubicBezTo>
                <a:cubicBezTo>
                  <a:pt x="771" y="353"/>
                  <a:pt x="731" y="385"/>
                  <a:pt x="692" y="416"/>
                </a:cubicBezTo>
                <a:cubicBezTo>
                  <a:pt x="653" y="447"/>
                  <a:pt x="611" y="480"/>
                  <a:pt x="572" y="508"/>
                </a:cubicBezTo>
                <a:cubicBezTo>
                  <a:pt x="533" y="536"/>
                  <a:pt x="495" y="561"/>
                  <a:pt x="460" y="584"/>
                </a:cubicBezTo>
                <a:cubicBezTo>
                  <a:pt x="425" y="607"/>
                  <a:pt x="397" y="625"/>
                  <a:pt x="360" y="644"/>
                </a:cubicBezTo>
                <a:cubicBezTo>
                  <a:pt x="323" y="663"/>
                  <a:pt x="272" y="684"/>
                  <a:pt x="236" y="700"/>
                </a:cubicBezTo>
                <a:cubicBezTo>
                  <a:pt x="200" y="716"/>
                  <a:pt x="183" y="723"/>
                  <a:pt x="144" y="740"/>
                </a:cubicBezTo>
                <a:cubicBezTo>
                  <a:pt x="105" y="757"/>
                  <a:pt x="24" y="790"/>
                  <a:pt x="0" y="800"/>
                </a:cubicBezTo>
              </a:path>
            </a:pathLst>
          </a:custGeom>
          <a:noFill/>
          <a:ln w="57150"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17434" name="Freeform 26"/>
          <p:cNvSpPr>
            <a:spLocks/>
          </p:cNvSpPr>
          <p:nvPr/>
        </p:nvSpPr>
        <p:spPr bwMode="auto">
          <a:xfrm>
            <a:off x="5086350" y="4832350"/>
            <a:ext cx="622300" cy="501650"/>
          </a:xfrm>
          <a:custGeom>
            <a:avLst/>
            <a:gdLst>
              <a:gd name="T0" fmla="*/ 392 w 392"/>
              <a:gd name="T1" fmla="*/ 0 h 316"/>
              <a:gd name="T2" fmla="*/ 340 w 392"/>
              <a:gd name="T3" fmla="*/ 84 h 316"/>
              <a:gd name="T4" fmla="*/ 236 w 392"/>
              <a:gd name="T5" fmla="*/ 172 h 316"/>
              <a:gd name="T6" fmla="*/ 144 w 392"/>
              <a:gd name="T7" fmla="*/ 232 h 316"/>
              <a:gd name="T8" fmla="*/ 0 w 392"/>
              <a:gd name="T9" fmla="*/ 316 h 316"/>
            </a:gdLst>
            <a:ahLst/>
            <a:cxnLst>
              <a:cxn ang="0">
                <a:pos x="T0" y="T1"/>
              </a:cxn>
              <a:cxn ang="0">
                <a:pos x="T2" y="T3"/>
              </a:cxn>
              <a:cxn ang="0">
                <a:pos x="T4" y="T5"/>
              </a:cxn>
              <a:cxn ang="0">
                <a:pos x="T6" y="T7"/>
              </a:cxn>
              <a:cxn ang="0">
                <a:pos x="T8" y="T9"/>
              </a:cxn>
            </a:cxnLst>
            <a:rect l="0" t="0" r="r" b="b"/>
            <a:pathLst>
              <a:path w="392" h="316">
                <a:moveTo>
                  <a:pt x="392" y="0"/>
                </a:moveTo>
                <a:cubicBezTo>
                  <a:pt x="379" y="27"/>
                  <a:pt x="366" y="55"/>
                  <a:pt x="340" y="84"/>
                </a:cubicBezTo>
                <a:cubicBezTo>
                  <a:pt x="314" y="113"/>
                  <a:pt x="269" y="147"/>
                  <a:pt x="236" y="172"/>
                </a:cubicBezTo>
                <a:cubicBezTo>
                  <a:pt x="203" y="197"/>
                  <a:pt x="183" y="208"/>
                  <a:pt x="144" y="232"/>
                </a:cubicBezTo>
                <a:cubicBezTo>
                  <a:pt x="105" y="256"/>
                  <a:pt x="24" y="303"/>
                  <a:pt x="0" y="316"/>
                </a:cubicBezTo>
              </a:path>
            </a:pathLst>
          </a:custGeom>
          <a:noFill/>
          <a:ln w="57150" cap="flat" cmpd="sng">
            <a:solidFill>
              <a:srgbClr val="FF0066"/>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u-HU"/>
          </a:p>
        </p:txBody>
      </p:sp>
      <p:sp>
        <p:nvSpPr>
          <p:cNvPr id="20" name="Téglalap 19"/>
          <p:cNvSpPr/>
          <p:nvPr/>
        </p:nvSpPr>
        <p:spPr>
          <a:xfrm>
            <a:off x="7827549" y="1628800"/>
            <a:ext cx="1316451" cy="369332"/>
          </a:xfrm>
          <a:prstGeom prst="rect">
            <a:avLst/>
          </a:prstGeom>
        </p:spPr>
        <p:txBody>
          <a:bodyPr wrap="none">
            <a:spAutoFit/>
          </a:bodyPr>
          <a:lstStyle/>
          <a:p>
            <a:r>
              <a:rPr lang="hu-HU" dirty="0" err="1" smtClean="0">
                <a:solidFill>
                  <a:srgbClr val="002060"/>
                </a:solidFill>
              </a:rPr>
              <a:t>Vorderdarm</a:t>
            </a:r>
            <a:endParaRPr lang="hu-HU" dirty="0"/>
          </a:p>
        </p:txBody>
      </p:sp>
      <p:sp>
        <p:nvSpPr>
          <p:cNvPr id="21" name="Téglalap 20"/>
          <p:cNvSpPr/>
          <p:nvPr/>
        </p:nvSpPr>
        <p:spPr>
          <a:xfrm>
            <a:off x="7740352" y="2420888"/>
            <a:ext cx="1248099" cy="369332"/>
          </a:xfrm>
          <a:prstGeom prst="rect">
            <a:avLst/>
          </a:prstGeom>
        </p:spPr>
        <p:txBody>
          <a:bodyPr wrap="none">
            <a:spAutoFit/>
          </a:bodyPr>
          <a:lstStyle/>
          <a:p>
            <a:r>
              <a:rPr lang="hu-HU" dirty="0" err="1" smtClean="0">
                <a:solidFill>
                  <a:srgbClr val="002060"/>
                </a:solidFill>
              </a:rPr>
              <a:t>Mitteldarm</a:t>
            </a:r>
            <a:endParaRPr lang="hu-HU" dirty="0"/>
          </a:p>
        </p:txBody>
      </p:sp>
      <p:sp>
        <p:nvSpPr>
          <p:cNvPr id="22" name="Téglalap 21"/>
          <p:cNvSpPr/>
          <p:nvPr/>
        </p:nvSpPr>
        <p:spPr>
          <a:xfrm>
            <a:off x="7827549" y="4077072"/>
            <a:ext cx="1265346" cy="369332"/>
          </a:xfrm>
          <a:prstGeom prst="rect">
            <a:avLst/>
          </a:prstGeom>
        </p:spPr>
        <p:txBody>
          <a:bodyPr wrap="none">
            <a:spAutoFit/>
          </a:bodyPr>
          <a:lstStyle/>
          <a:p>
            <a:r>
              <a:rPr lang="hu-HU" dirty="0" err="1" smtClean="0">
                <a:solidFill>
                  <a:srgbClr val="002060"/>
                </a:solidFill>
              </a:rPr>
              <a:t>Hinterdarm</a:t>
            </a:r>
            <a:endParaRPr lang="hu-HU" dirty="0"/>
          </a:p>
        </p:txBody>
      </p:sp>
    </p:spTree>
    <p:extLst>
      <p:ext uri="{BB962C8B-B14F-4D97-AF65-F5344CB8AC3E}">
        <p14:creationId xmlns:p14="http://schemas.microsoft.com/office/powerpoint/2010/main" val="344617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 descr="D:\Dokumentumok\anatomia\eloadasaim\colon\23COLON.jpg"/>
          <p:cNvPicPr>
            <a:picLocks noChangeAspect="1" noChangeArrowheads="1"/>
          </p:cNvPicPr>
          <p:nvPr/>
        </p:nvPicPr>
        <p:blipFill>
          <a:blip r:embed="rId2" cstate="print"/>
          <a:srcRect/>
          <a:stretch>
            <a:fillRect/>
          </a:stretch>
        </p:blipFill>
        <p:spPr bwMode="auto">
          <a:xfrm>
            <a:off x="1619672" y="1052736"/>
            <a:ext cx="5865155" cy="3816424"/>
          </a:xfrm>
          <a:prstGeom prst="rect">
            <a:avLst/>
          </a:prstGeom>
          <a:noFill/>
          <a:ln w="9525">
            <a:noFill/>
            <a:miter lim="800000"/>
            <a:headEnd/>
            <a:tailEnd/>
          </a:ln>
        </p:spPr>
      </p:pic>
      <p:pic>
        <p:nvPicPr>
          <p:cNvPr id="5" name="Picture 4" descr="dev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51520" y="1124745"/>
            <a:ext cx="1440972" cy="1800200"/>
          </a:xfrm>
          <a:prstGeom prst="rect">
            <a:avLst/>
          </a:prstGeom>
          <a:noFill/>
          <a:ln/>
          <a:effectLst>
            <a:outerShdw blurRad="50800" dist="88900" dir="312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2411760" y="116632"/>
            <a:ext cx="4176464" cy="830997"/>
          </a:xfrm>
          <a:prstGeom prst="rect">
            <a:avLst/>
          </a:prstGeom>
          <a:noFill/>
          <a:ln w="15875">
            <a:solidFill>
              <a:srgbClr val="FF0000"/>
            </a:solidFill>
            <a:miter lim="800000"/>
            <a:headEnd/>
            <a:tailEnd/>
          </a:ln>
          <a:effectLst>
            <a:outerShdw blurRad="50800" dist="38100" dir="3780000" algn="ctr" rotWithShape="0">
              <a:srgbClr val="000000">
                <a:alpha val="43137"/>
              </a:srgbClr>
            </a:outerShdw>
          </a:effectLst>
        </p:spPr>
        <p:txBody>
          <a:bodyPr wrap="square">
            <a:spAutoFit/>
          </a:bodyPr>
          <a:lstStyle/>
          <a:p>
            <a:r>
              <a:rPr lang="hu-HU" sz="1200" dirty="0" err="1">
                <a:solidFill>
                  <a:srgbClr val="002060"/>
                </a:solidFill>
                <a:latin typeface="Palatino Linotype" pitchFamily="18" charset="0"/>
              </a:rPr>
              <a:t>Anastomose</a:t>
            </a:r>
            <a:r>
              <a:rPr lang="hu-HU" sz="1200" dirty="0">
                <a:solidFill>
                  <a:srgbClr val="002060"/>
                </a:solidFill>
                <a:latin typeface="Palatino Linotype" pitchFamily="18" charset="0"/>
              </a:rPr>
              <a:t> der</a:t>
            </a:r>
          </a:p>
          <a:p>
            <a:r>
              <a:rPr lang="hu-HU" sz="1200" dirty="0" err="1">
                <a:solidFill>
                  <a:srgbClr val="002060"/>
                </a:solidFill>
                <a:latin typeface="Palatino Linotype" pitchFamily="18" charset="0"/>
              </a:rPr>
              <a:t>Vorder-</a:t>
            </a:r>
            <a:r>
              <a:rPr lang="hu-HU" sz="1200" dirty="0">
                <a:solidFill>
                  <a:srgbClr val="002060"/>
                </a:solidFill>
                <a:latin typeface="Palatino Linotype" pitchFamily="18" charset="0"/>
              </a:rPr>
              <a:t> und </a:t>
            </a:r>
            <a:r>
              <a:rPr lang="hu-HU" sz="1200" dirty="0" err="1">
                <a:solidFill>
                  <a:srgbClr val="002060"/>
                </a:solidFill>
                <a:latin typeface="Palatino Linotype" pitchFamily="18" charset="0"/>
              </a:rPr>
              <a:t>Mitteldarmarterie</a:t>
            </a:r>
            <a:r>
              <a:rPr lang="hu-HU" sz="1200" dirty="0" smtClean="0">
                <a:solidFill>
                  <a:srgbClr val="002060"/>
                </a:solidFill>
                <a:latin typeface="Palatino Linotype" pitchFamily="18" charset="0"/>
              </a:rPr>
              <a:t>: </a:t>
            </a:r>
            <a:r>
              <a:rPr lang="hu-HU" sz="1200" i="1" dirty="0" err="1" smtClean="0">
                <a:solidFill>
                  <a:srgbClr val="002060"/>
                </a:solidFill>
                <a:latin typeface="Palatino Linotype" pitchFamily="18" charset="0"/>
              </a:rPr>
              <a:t>Arcus</a:t>
            </a:r>
            <a:r>
              <a:rPr lang="hu-HU" sz="1200" i="1" dirty="0" smtClean="0">
                <a:solidFill>
                  <a:srgbClr val="002060"/>
                </a:solidFill>
                <a:latin typeface="Palatino Linotype" pitchFamily="18" charset="0"/>
              </a:rPr>
              <a:t> </a:t>
            </a:r>
            <a:r>
              <a:rPr lang="hu-HU" sz="1200" i="1" dirty="0" err="1">
                <a:solidFill>
                  <a:srgbClr val="002060"/>
                </a:solidFill>
                <a:latin typeface="Palatino Linotype" pitchFamily="18" charset="0"/>
              </a:rPr>
              <a:t>Riolani</a:t>
            </a:r>
            <a:r>
              <a:rPr lang="hu-HU" sz="1200" i="1" dirty="0">
                <a:solidFill>
                  <a:srgbClr val="002060"/>
                </a:solidFill>
                <a:latin typeface="Palatino Linotype" pitchFamily="18" charset="0"/>
              </a:rPr>
              <a:t> minor</a:t>
            </a:r>
          </a:p>
          <a:p>
            <a:endParaRPr lang="hu-HU" sz="1200" dirty="0">
              <a:solidFill>
                <a:srgbClr val="002060"/>
              </a:solidFill>
              <a:latin typeface="Palatino Linotype" pitchFamily="18" charset="0"/>
            </a:endParaRPr>
          </a:p>
          <a:p>
            <a:r>
              <a:rPr lang="hu-HU" sz="1200" dirty="0" err="1">
                <a:solidFill>
                  <a:srgbClr val="002060"/>
                </a:solidFill>
                <a:latin typeface="Palatino Linotype" pitchFamily="18" charset="0"/>
              </a:rPr>
              <a:t>Mittel-</a:t>
            </a:r>
            <a:r>
              <a:rPr lang="hu-HU" sz="1200" dirty="0">
                <a:solidFill>
                  <a:srgbClr val="002060"/>
                </a:solidFill>
                <a:latin typeface="Palatino Linotype" pitchFamily="18" charset="0"/>
              </a:rPr>
              <a:t> und </a:t>
            </a:r>
            <a:r>
              <a:rPr lang="hu-HU" sz="1200" dirty="0" err="1">
                <a:solidFill>
                  <a:srgbClr val="002060"/>
                </a:solidFill>
                <a:latin typeface="Palatino Linotype" pitchFamily="18" charset="0"/>
              </a:rPr>
              <a:t>Hinterdarmarterie</a:t>
            </a:r>
            <a:r>
              <a:rPr lang="hu-HU" sz="1200" dirty="0" smtClean="0">
                <a:solidFill>
                  <a:srgbClr val="002060"/>
                </a:solidFill>
                <a:latin typeface="Palatino Linotype" pitchFamily="18" charset="0"/>
              </a:rPr>
              <a:t>: </a:t>
            </a:r>
            <a:r>
              <a:rPr lang="hu-HU" sz="1200" i="1" dirty="0" err="1" smtClean="0">
                <a:solidFill>
                  <a:srgbClr val="002060"/>
                </a:solidFill>
                <a:latin typeface="Palatino Linotype" pitchFamily="18" charset="0"/>
              </a:rPr>
              <a:t>Arcus</a:t>
            </a:r>
            <a:r>
              <a:rPr lang="hu-HU" sz="1200" i="1" dirty="0" smtClean="0">
                <a:solidFill>
                  <a:srgbClr val="002060"/>
                </a:solidFill>
                <a:latin typeface="Palatino Linotype" pitchFamily="18" charset="0"/>
              </a:rPr>
              <a:t> </a:t>
            </a:r>
            <a:r>
              <a:rPr lang="hu-HU" sz="1200" i="1" dirty="0" err="1">
                <a:solidFill>
                  <a:srgbClr val="002060"/>
                </a:solidFill>
                <a:latin typeface="Palatino Linotype" pitchFamily="18" charset="0"/>
              </a:rPr>
              <a:t>Riolani</a:t>
            </a:r>
            <a:r>
              <a:rPr lang="hu-HU" sz="1200" i="1" dirty="0">
                <a:solidFill>
                  <a:srgbClr val="002060"/>
                </a:solidFill>
                <a:latin typeface="Palatino Linotype" pitchFamily="18" charset="0"/>
              </a:rPr>
              <a:t> major</a:t>
            </a:r>
          </a:p>
        </p:txBody>
      </p:sp>
      <p:pic>
        <p:nvPicPr>
          <p:cNvPr id="8" name="Picture 2" descr="ÁOK I"/>
          <p:cNvPicPr>
            <a:picLocks noChangeAspect="1" noChangeArrowheads="1"/>
          </p:cNvPicPr>
          <p:nvPr/>
        </p:nvPicPr>
        <p:blipFill>
          <a:blip r:embed="rId4" cstate="print"/>
          <a:srcRect t="9631"/>
          <a:stretch>
            <a:fillRect/>
          </a:stretch>
        </p:blipFill>
        <p:spPr bwMode="auto">
          <a:xfrm>
            <a:off x="5634560" y="4481736"/>
            <a:ext cx="3509440" cy="2376264"/>
          </a:xfrm>
          <a:prstGeom prst="rect">
            <a:avLst/>
          </a:prstGeom>
          <a:noFill/>
          <a:ln w="9525">
            <a:noFill/>
            <a:miter lim="800000"/>
            <a:headEnd/>
            <a:tailEnd/>
          </a:ln>
        </p:spPr>
      </p:pic>
      <p:sp>
        <p:nvSpPr>
          <p:cNvPr id="9" name="Ellipszis 8"/>
          <p:cNvSpPr/>
          <p:nvPr/>
        </p:nvSpPr>
        <p:spPr>
          <a:xfrm>
            <a:off x="5508104" y="5517232"/>
            <a:ext cx="108012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0"/>
            <a:ext cx="8229600" cy="634082"/>
          </a:xfrm>
        </p:spPr>
        <p:txBody>
          <a:bodyPr>
            <a:normAutofit/>
          </a:bodyPr>
          <a:lstStyle/>
          <a:p>
            <a:r>
              <a:rPr lang="hu-HU" sz="1600" dirty="0" err="1" smtClean="0"/>
              <a:t>Molekulare</a:t>
            </a:r>
            <a:r>
              <a:rPr lang="hu-HU" sz="1600" dirty="0" smtClean="0"/>
              <a:t> </a:t>
            </a:r>
            <a:r>
              <a:rPr lang="hu-HU" sz="1600" dirty="0" err="1" smtClean="0"/>
              <a:t>Regulation</a:t>
            </a:r>
            <a:r>
              <a:rPr lang="hu-HU" sz="1600" dirty="0" smtClean="0"/>
              <a:t> (</a:t>
            </a:r>
            <a:r>
              <a:rPr lang="hu-HU" sz="1600" dirty="0" err="1" smtClean="0"/>
              <a:t>Beispiele</a:t>
            </a:r>
            <a:r>
              <a:rPr lang="hu-HU" sz="1600" dirty="0" smtClean="0"/>
              <a:t>)</a:t>
            </a:r>
            <a:endParaRPr lang="hu-HU" sz="1600" dirty="0"/>
          </a:p>
        </p:txBody>
      </p:sp>
      <p:pic>
        <p:nvPicPr>
          <p:cNvPr id="2050" name="Picture 2"/>
          <p:cNvPicPr>
            <a:picLocks noChangeAspect="1" noChangeArrowheads="1"/>
          </p:cNvPicPr>
          <p:nvPr/>
        </p:nvPicPr>
        <p:blipFill>
          <a:blip r:embed="rId2" cstate="print"/>
          <a:srcRect l="19985" t="15799" r="33762" b="2336"/>
          <a:stretch>
            <a:fillRect/>
          </a:stretch>
        </p:blipFill>
        <p:spPr bwMode="auto">
          <a:xfrm>
            <a:off x="3195129" y="908720"/>
            <a:ext cx="5948871" cy="5747215"/>
          </a:xfrm>
          <a:prstGeom prst="rect">
            <a:avLst/>
          </a:prstGeom>
          <a:noFill/>
          <a:ln w="9525">
            <a:noFill/>
            <a:miter lim="800000"/>
            <a:headEnd/>
            <a:tailEnd/>
          </a:ln>
        </p:spPr>
      </p:pic>
      <p:sp>
        <p:nvSpPr>
          <p:cNvPr id="4" name="Téglalap 3"/>
          <p:cNvSpPr/>
          <p:nvPr/>
        </p:nvSpPr>
        <p:spPr>
          <a:xfrm>
            <a:off x="0" y="4365104"/>
            <a:ext cx="6012160" cy="954107"/>
          </a:xfrm>
          <a:prstGeom prst="rect">
            <a:avLst/>
          </a:prstGeom>
          <a:solidFill>
            <a:schemeClr val="bg1">
              <a:lumMod val="95000"/>
            </a:schemeClr>
          </a:solidFill>
        </p:spPr>
        <p:txBody>
          <a:bodyPr wrap="square">
            <a:spAutoFit/>
          </a:bodyPr>
          <a:lstStyle/>
          <a:p>
            <a:r>
              <a:rPr lang="hu-HU" sz="1400" b="1" u="sng" dirty="0" err="1" smtClean="0"/>
              <a:t>Endoderm-Mesoderm</a:t>
            </a:r>
            <a:r>
              <a:rPr lang="hu-HU" sz="1400" b="1" u="sng" dirty="0" smtClean="0"/>
              <a:t> </a:t>
            </a:r>
            <a:r>
              <a:rPr lang="hu-HU" sz="1400" b="1" u="sng" dirty="0" err="1" smtClean="0"/>
              <a:t>Interaktion</a:t>
            </a:r>
            <a:endParaRPr lang="hu-HU" sz="1400" b="1" u="sng" dirty="0" smtClean="0"/>
          </a:p>
          <a:p>
            <a:r>
              <a:rPr lang="hu-HU" sz="1400" dirty="0" err="1" smtClean="0"/>
              <a:t>Sonic</a:t>
            </a:r>
            <a:r>
              <a:rPr lang="hu-HU" sz="1400" dirty="0" smtClean="0"/>
              <a:t> </a:t>
            </a:r>
            <a:r>
              <a:rPr lang="hu-HU" sz="1400" dirty="0" err="1" smtClean="0"/>
              <a:t>Hedgehog</a:t>
            </a:r>
            <a:r>
              <a:rPr lang="hu-HU" sz="1400" dirty="0" smtClean="0"/>
              <a:t> (SHH) </a:t>
            </a:r>
            <a:r>
              <a:rPr lang="hu-HU" sz="1400" dirty="0" err="1" smtClean="0"/>
              <a:t>wird</a:t>
            </a:r>
            <a:r>
              <a:rPr lang="hu-HU" sz="1400" dirty="0" smtClean="0"/>
              <a:t> </a:t>
            </a:r>
            <a:r>
              <a:rPr lang="hu-HU" sz="1400" dirty="0" err="1" smtClean="0"/>
              <a:t>vom</a:t>
            </a:r>
            <a:r>
              <a:rPr lang="hu-HU" sz="1400" dirty="0" smtClean="0"/>
              <a:t> </a:t>
            </a:r>
            <a:r>
              <a:rPr lang="hu-HU" sz="1400" dirty="0" err="1" smtClean="0"/>
              <a:t>Darm</a:t>
            </a:r>
            <a:r>
              <a:rPr lang="hu-HU" sz="1400" dirty="0" err="1" smtClean="0">
                <a:solidFill>
                  <a:srgbClr val="FFC000"/>
                </a:solidFill>
              </a:rPr>
              <a:t>entoderm</a:t>
            </a:r>
            <a:r>
              <a:rPr lang="hu-HU" sz="1400" dirty="0" smtClean="0"/>
              <a:t> </a:t>
            </a:r>
            <a:r>
              <a:rPr lang="hu-HU" sz="1400" dirty="0" err="1" smtClean="0"/>
              <a:t>gebildet</a:t>
            </a:r>
            <a:r>
              <a:rPr lang="hu-HU" sz="1400" dirty="0" smtClean="0"/>
              <a:t> </a:t>
            </a:r>
            <a:r>
              <a:rPr lang="hu-HU" sz="1400" dirty="0" smtClean="0">
                <a:sym typeface="Wingdings" pitchFamily="2" charset="2"/>
              </a:rPr>
              <a:t></a:t>
            </a:r>
            <a:r>
              <a:rPr lang="hu-HU" sz="1400" dirty="0" err="1" smtClean="0">
                <a:sym typeface="Wingdings" pitchFamily="2" charset="2"/>
              </a:rPr>
              <a:t>induziert</a:t>
            </a:r>
            <a:r>
              <a:rPr lang="hu-HU" sz="1400" dirty="0" smtClean="0">
                <a:sym typeface="Wingdings" pitchFamily="2" charset="2"/>
              </a:rPr>
              <a:t> </a:t>
            </a:r>
            <a:r>
              <a:rPr lang="hu-HU" sz="1400" dirty="0" err="1" smtClean="0">
                <a:sym typeface="Wingdings" pitchFamily="2" charset="2"/>
              </a:rPr>
              <a:t>HOX-Gene</a:t>
            </a:r>
            <a:r>
              <a:rPr lang="hu-HU" sz="1400" dirty="0" smtClean="0">
                <a:sym typeface="Wingdings" pitchFamily="2" charset="2"/>
              </a:rPr>
              <a:t> </a:t>
            </a:r>
            <a:r>
              <a:rPr lang="hu-HU" sz="1400" dirty="0" err="1" smtClean="0">
                <a:sym typeface="Wingdings" pitchFamily="2" charset="2"/>
              </a:rPr>
              <a:t>in</a:t>
            </a:r>
            <a:r>
              <a:rPr lang="hu-HU" sz="1400" dirty="0" smtClean="0">
                <a:sym typeface="Wingdings" pitchFamily="2" charset="2"/>
              </a:rPr>
              <a:t> </a:t>
            </a:r>
            <a:r>
              <a:rPr lang="hu-HU" sz="1400" dirty="0" smtClean="0">
                <a:solidFill>
                  <a:srgbClr val="FF0000"/>
                </a:solidFill>
                <a:sym typeface="Wingdings" pitchFamily="2" charset="2"/>
              </a:rPr>
              <a:t>Mesoderm </a:t>
            </a:r>
            <a:r>
              <a:rPr lang="hu-HU" sz="1400" dirty="0" smtClean="0">
                <a:sym typeface="Wingdings" pitchFamily="2" charset="2"/>
              </a:rPr>
              <a:t> </a:t>
            </a:r>
            <a:r>
              <a:rPr lang="hu-HU" sz="1400" dirty="0" err="1" smtClean="0">
                <a:sym typeface="Wingdings" pitchFamily="2" charset="2"/>
              </a:rPr>
              <a:t>regulieren</a:t>
            </a:r>
            <a:r>
              <a:rPr lang="hu-HU" sz="1400" dirty="0" smtClean="0">
                <a:sym typeface="Wingdings" pitchFamily="2" charset="2"/>
              </a:rPr>
              <a:t> die </a:t>
            </a:r>
            <a:r>
              <a:rPr lang="hu-HU" sz="1400" dirty="0" err="1" smtClean="0">
                <a:sym typeface="Wingdings" pitchFamily="2" charset="2"/>
              </a:rPr>
              <a:t>kranio-kaudale</a:t>
            </a:r>
            <a:r>
              <a:rPr lang="hu-HU" sz="1400" dirty="0" smtClean="0">
                <a:sym typeface="Wingdings" pitchFamily="2" charset="2"/>
              </a:rPr>
              <a:t> </a:t>
            </a:r>
            <a:r>
              <a:rPr lang="hu-HU" sz="1400" dirty="0" err="1" smtClean="0">
                <a:sym typeface="Wingdings" pitchFamily="2" charset="2"/>
              </a:rPr>
              <a:t>Organisation</a:t>
            </a:r>
            <a:r>
              <a:rPr lang="hu-HU" sz="1400" dirty="0" smtClean="0">
                <a:sym typeface="Wingdings" pitchFamily="2" charset="2"/>
              </a:rPr>
              <a:t> des </a:t>
            </a:r>
            <a:r>
              <a:rPr lang="hu-HU" sz="1400" dirty="0" err="1" smtClean="0">
                <a:sym typeface="Wingdings" pitchFamily="2" charset="2"/>
              </a:rPr>
              <a:t>Magen-Darm-Kanals</a:t>
            </a:r>
            <a:r>
              <a:rPr lang="hu-HU" sz="1400" dirty="0" smtClean="0">
                <a:sym typeface="Wingdings" pitchFamily="2" charset="2"/>
              </a:rPr>
              <a:t>.</a:t>
            </a:r>
            <a:endParaRPr lang="de-DE" sz="1400" dirty="0"/>
          </a:p>
        </p:txBody>
      </p:sp>
      <p:sp>
        <p:nvSpPr>
          <p:cNvPr id="5" name="Téglalap 4"/>
          <p:cNvSpPr/>
          <p:nvPr/>
        </p:nvSpPr>
        <p:spPr>
          <a:xfrm>
            <a:off x="1331640" y="836712"/>
            <a:ext cx="2952328" cy="954107"/>
          </a:xfrm>
          <a:prstGeom prst="rect">
            <a:avLst/>
          </a:prstGeom>
          <a:solidFill>
            <a:schemeClr val="bg2">
              <a:lumMod val="90000"/>
            </a:schemeClr>
          </a:solidFill>
        </p:spPr>
        <p:txBody>
          <a:bodyPr wrap="square">
            <a:spAutoFit/>
          </a:bodyPr>
          <a:lstStyle/>
          <a:p>
            <a:pPr>
              <a:buNone/>
            </a:pPr>
            <a:r>
              <a:rPr lang="hu-HU" sz="1400" u="sng" dirty="0" err="1" smtClean="0"/>
              <a:t>Faktor-Kombinierung</a:t>
            </a:r>
            <a:r>
              <a:rPr lang="en-US" sz="1400" dirty="0" smtClean="0"/>
              <a:t>	</a:t>
            </a:r>
            <a:r>
              <a:rPr lang="en-US" sz="1400" u="sng" dirty="0" smtClean="0"/>
              <a:t>Organ</a:t>
            </a:r>
            <a:endParaRPr lang="hu-HU" sz="1400" dirty="0" smtClean="0"/>
          </a:p>
          <a:p>
            <a:pPr>
              <a:buNone/>
            </a:pPr>
            <a:r>
              <a:rPr lang="en-US" sz="1400" dirty="0" smtClean="0"/>
              <a:t>SHH +, Pdx1 -  	</a:t>
            </a:r>
            <a:r>
              <a:rPr lang="hu-HU" sz="1400" dirty="0" err="1" smtClean="0"/>
              <a:t>Magen</a:t>
            </a:r>
            <a:endParaRPr lang="hu-HU" sz="1400" dirty="0" smtClean="0"/>
          </a:p>
          <a:p>
            <a:pPr>
              <a:buNone/>
            </a:pPr>
            <a:r>
              <a:rPr lang="en-US" sz="1400" dirty="0" smtClean="0"/>
              <a:t>SHH +, </a:t>
            </a:r>
            <a:r>
              <a:rPr lang="en-US" sz="1400" dirty="0" err="1" smtClean="0"/>
              <a:t>Pdx</a:t>
            </a:r>
            <a:r>
              <a:rPr lang="en-US" sz="1400" dirty="0" smtClean="0"/>
              <a:t> +		</a:t>
            </a:r>
            <a:r>
              <a:rPr lang="hu-HU" sz="1400" dirty="0" smtClean="0"/>
              <a:t>D</a:t>
            </a:r>
            <a:r>
              <a:rPr lang="en-US" sz="1400" dirty="0" err="1" smtClean="0"/>
              <a:t>uodenum</a:t>
            </a:r>
            <a:endParaRPr lang="hu-HU" sz="1400" dirty="0" smtClean="0"/>
          </a:p>
          <a:p>
            <a:pPr>
              <a:buNone/>
            </a:pPr>
            <a:r>
              <a:rPr lang="en-US" sz="1400" dirty="0" smtClean="0">
                <a:solidFill>
                  <a:srgbClr val="00B0F0"/>
                </a:solidFill>
              </a:rPr>
              <a:t>SHH -</a:t>
            </a:r>
            <a:r>
              <a:rPr lang="en-US" sz="1400" dirty="0" smtClean="0">
                <a:solidFill>
                  <a:srgbClr val="92D050"/>
                </a:solidFill>
              </a:rPr>
              <a:t>, </a:t>
            </a:r>
            <a:r>
              <a:rPr lang="en-US" sz="1400" dirty="0" err="1" smtClean="0"/>
              <a:t>Pdx</a:t>
            </a:r>
            <a:r>
              <a:rPr lang="en-US" sz="1400" dirty="0" smtClean="0"/>
              <a:t> +		</a:t>
            </a:r>
            <a:r>
              <a:rPr lang="hu-HU" sz="1400" dirty="0" smtClean="0"/>
              <a:t>P</a:t>
            </a:r>
            <a:r>
              <a:rPr lang="en-US" sz="1400" dirty="0" err="1" smtClean="0"/>
              <a:t>ancreas</a:t>
            </a:r>
            <a:endParaRPr lang="hu-HU" sz="1400" dirty="0" smtClean="0"/>
          </a:p>
        </p:txBody>
      </p:sp>
      <p:sp>
        <p:nvSpPr>
          <p:cNvPr id="6" name="Téglalap 5"/>
          <p:cNvSpPr/>
          <p:nvPr/>
        </p:nvSpPr>
        <p:spPr>
          <a:xfrm>
            <a:off x="0" y="2564904"/>
            <a:ext cx="4716016" cy="646331"/>
          </a:xfrm>
          <a:prstGeom prst="rect">
            <a:avLst/>
          </a:prstGeom>
          <a:solidFill>
            <a:schemeClr val="bg1">
              <a:lumMod val="95000"/>
            </a:schemeClr>
          </a:solidFill>
        </p:spPr>
        <p:txBody>
          <a:bodyPr wrap="square">
            <a:spAutoFit/>
          </a:bodyPr>
          <a:lstStyle/>
          <a:p>
            <a:pPr>
              <a:buNone/>
            </a:pPr>
            <a:r>
              <a:rPr lang="en-US" sz="1200" dirty="0" smtClean="0"/>
              <a:t>SHH (sonic hedgehog) </a:t>
            </a:r>
            <a:r>
              <a:rPr lang="en-US" sz="1200" dirty="0" err="1" smtClean="0"/>
              <a:t>organi</a:t>
            </a:r>
            <a:r>
              <a:rPr lang="hu-HU" sz="1200" dirty="0" err="1" smtClean="0"/>
              <a:t>siert</a:t>
            </a:r>
            <a:r>
              <a:rPr lang="en-US" sz="1200" dirty="0" smtClean="0"/>
              <a:t> </a:t>
            </a:r>
            <a:r>
              <a:rPr lang="hu-HU" sz="1200" dirty="0" smtClean="0"/>
              <a:t>den </a:t>
            </a:r>
            <a:r>
              <a:rPr lang="hu-HU" sz="1200" dirty="0" err="1" smtClean="0"/>
              <a:t>konzentrischen</a:t>
            </a:r>
            <a:r>
              <a:rPr lang="hu-HU" sz="1200" dirty="0" smtClean="0"/>
              <a:t> </a:t>
            </a:r>
            <a:r>
              <a:rPr lang="hu-HU" sz="1200" dirty="0" err="1" smtClean="0"/>
              <a:t>Aufbau</a:t>
            </a:r>
            <a:r>
              <a:rPr lang="hu-HU" sz="1200" dirty="0" smtClean="0"/>
              <a:t> (</a:t>
            </a:r>
            <a:r>
              <a:rPr lang="hu-HU" sz="1200" dirty="0" err="1" smtClean="0"/>
              <a:t>Muskel-BGW</a:t>
            </a:r>
            <a:r>
              <a:rPr lang="hu-HU" sz="1200" dirty="0" smtClean="0"/>
              <a:t> </a:t>
            </a:r>
            <a:r>
              <a:rPr lang="hu-HU" sz="1200" dirty="0" err="1" smtClean="0"/>
              <a:t>Schichten</a:t>
            </a:r>
            <a:r>
              <a:rPr lang="hu-HU" sz="1200" dirty="0" smtClean="0"/>
              <a:t>)</a:t>
            </a:r>
            <a:r>
              <a:rPr lang="en-US" sz="1200" dirty="0" smtClean="0"/>
              <a:t>. </a:t>
            </a:r>
            <a:endParaRPr lang="hu-HU" sz="1200" dirty="0" smtClean="0"/>
          </a:p>
          <a:p>
            <a:pPr>
              <a:buNone/>
            </a:pPr>
            <a:r>
              <a:rPr lang="hu-HU" sz="1200" dirty="0" err="1" smtClean="0">
                <a:solidFill>
                  <a:srgbClr val="00B0F0"/>
                </a:solidFill>
              </a:rPr>
              <a:t>Falls</a:t>
            </a:r>
            <a:r>
              <a:rPr lang="hu-HU" sz="1200" dirty="0" smtClean="0">
                <a:solidFill>
                  <a:srgbClr val="00B0F0"/>
                </a:solidFill>
              </a:rPr>
              <a:t> </a:t>
            </a:r>
            <a:r>
              <a:rPr lang="hu-HU" sz="1200" dirty="0" err="1" smtClean="0">
                <a:solidFill>
                  <a:srgbClr val="00B0F0"/>
                </a:solidFill>
              </a:rPr>
              <a:t>gehemmt</a:t>
            </a:r>
            <a:r>
              <a:rPr lang="hu-HU" sz="1200" dirty="0" smtClean="0">
                <a:solidFill>
                  <a:srgbClr val="00B0F0"/>
                </a:solidFill>
              </a:rPr>
              <a:t>:</a:t>
            </a:r>
            <a:r>
              <a:rPr lang="hu-HU" sz="1200" dirty="0" smtClean="0"/>
              <a:t> </a:t>
            </a:r>
            <a:r>
              <a:rPr lang="hu-HU" sz="1200" dirty="0" err="1" smtClean="0"/>
              <a:t>parenchymatoses</a:t>
            </a:r>
            <a:r>
              <a:rPr lang="hu-HU" sz="1200" dirty="0" smtClean="0"/>
              <a:t> </a:t>
            </a:r>
            <a:r>
              <a:rPr lang="hu-HU" sz="1200" dirty="0" err="1" smtClean="0"/>
              <a:t>Organ</a:t>
            </a:r>
            <a:r>
              <a:rPr lang="hu-HU" sz="1200" dirty="0" smtClean="0"/>
              <a:t>, z. B. </a:t>
            </a:r>
            <a:r>
              <a:rPr lang="hu-HU" sz="1200" b="1" dirty="0" err="1" smtClean="0"/>
              <a:t>Pankreas</a:t>
            </a:r>
            <a:r>
              <a:rPr lang="hu-HU" sz="1200" dirty="0" smtClean="0"/>
              <a:t> </a:t>
            </a:r>
            <a:r>
              <a:rPr lang="hu-HU" sz="1200" dirty="0" err="1" smtClean="0"/>
              <a:t>entsteht</a:t>
            </a:r>
            <a:r>
              <a:rPr lang="hu-HU" sz="1200"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1016</Words>
  <Application>Microsoft Office PowerPoint</Application>
  <PresentationFormat>Diavetítés a képernyőre (4:3 oldalarány)</PresentationFormat>
  <Paragraphs>284</Paragraphs>
  <Slides>30</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30</vt:i4>
      </vt:variant>
    </vt:vector>
  </HeadingPairs>
  <TitlesOfParts>
    <vt:vector size="36" baseType="lpstr">
      <vt:lpstr>Arial</vt:lpstr>
      <vt:lpstr>Calibri</vt:lpstr>
      <vt:lpstr>Palatino Linotype</vt:lpstr>
      <vt:lpstr>Times New Roman</vt:lpstr>
      <vt:lpstr>Wingdings</vt:lpstr>
      <vt:lpstr>Office-téma</vt:lpstr>
      <vt:lpstr>Darmentwicklung</vt:lpstr>
      <vt:lpstr>PowerPoint bemutató</vt:lpstr>
      <vt:lpstr>PowerPoint bemutató</vt:lpstr>
      <vt:lpstr>PowerPoint bemutató</vt:lpstr>
      <vt:lpstr>PowerPoint bemutató</vt:lpstr>
      <vt:lpstr>PowerPoint bemutató</vt:lpstr>
      <vt:lpstr>PowerPoint bemutató</vt:lpstr>
      <vt:lpstr>PowerPoint bemutató</vt:lpstr>
      <vt:lpstr>Molekulare Regulation (Beispiele)</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Missbildungen</vt:lpstr>
      <vt:lpstr>PowerPoint bemutató</vt:lpstr>
      <vt:lpstr>PowerPoint bemutató</vt:lpstr>
      <vt:lpstr>Meckel-Divertikel</vt:lpstr>
      <vt:lpstr>PowerPoint bemutató</vt:lpstr>
      <vt:lpstr>PowerPoint bemutató</vt:lpstr>
      <vt:lpstr>Angewendete Literatur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ak</dc:creator>
  <cp:lastModifiedBy>Altdorf</cp:lastModifiedBy>
  <cp:revision>98</cp:revision>
  <cp:lastPrinted>2018-04-04T14:47:02Z</cp:lastPrinted>
  <dcterms:created xsi:type="dcterms:W3CDTF">2016-03-14T10:44:07Z</dcterms:created>
  <dcterms:modified xsi:type="dcterms:W3CDTF">2018-04-06T08:43:23Z</dcterms:modified>
</cp:coreProperties>
</file>