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sldIdLst>
    <p:sldId id="256" r:id="rId2"/>
    <p:sldId id="270" r:id="rId3"/>
    <p:sldId id="273" r:id="rId4"/>
    <p:sldId id="275" r:id="rId5"/>
    <p:sldId id="271" r:id="rId6"/>
    <p:sldId id="261" r:id="rId7"/>
    <p:sldId id="262" r:id="rId8"/>
    <p:sldId id="312" r:id="rId9"/>
    <p:sldId id="258" r:id="rId10"/>
    <p:sldId id="263" r:id="rId11"/>
    <p:sldId id="299" r:id="rId12"/>
    <p:sldId id="265" r:id="rId13"/>
    <p:sldId id="304" r:id="rId14"/>
    <p:sldId id="260" r:id="rId15"/>
    <p:sldId id="302" r:id="rId16"/>
    <p:sldId id="276" r:id="rId17"/>
    <p:sldId id="298" r:id="rId18"/>
    <p:sldId id="303" r:id="rId19"/>
    <p:sldId id="305" r:id="rId20"/>
    <p:sldId id="307" r:id="rId21"/>
    <p:sldId id="306" r:id="rId22"/>
    <p:sldId id="284" r:id="rId23"/>
    <p:sldId id="309" r:id="rId24"/>
    <p:sldId id="289" r:id="rId25"/>
    <p:sldId id="285" r:id="rId26"/>
    <p:sldId id="310" r:id="rId27"/>
    <p:sldId id="292" r:id="rId28"/>
    <p:sldId id="311" r:id="rId29"/>
    <p:sldId id="282" r:id="rId30"/>
    <p:sldId id="297" r:id="rId31"/>
    <p:sldId id="313" r:id="rId32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F53F4"/>
    <a:srgbClr val="B4D7E2"/>
    <a:srgbClr val="BFDFE3"/>
    <a:srgbClr val="B2D2E1"/>
    <a:srgbClr val="B3D3E3"/>
    <a:srgbClr val="B4AEC6"/>
    <a:srgbClr val="D8DA8F"/>
    <a:srgbClr val="F2F106"/>
    <a:srgbClr val="314607"/>
    <a:srgbClr val="B6E3E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4007" autoAdjust="0"/>
  </p:normalViewPr>
  <p:slideViewPr>
    <p:cSldViewPr snapToGrid="0" showGuides="1">
      <p:cViewPr varScale="1">
        <p:scale>
          <a:sx n="80" d="100"/>
          <a:sy n="80" d="100"/>
        </p:scale>
        <p:origin x="120" y="56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984BBD-7656-4079-8DBA-42CCFBBC575B}" type="datetimeFigureOut">
              <a:rPr lang="hu-HU" smtClean="0"/>
              <a:t>2018. 03. 14.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593AC0-A81E-4D09-8884-2C1B17AD4BAF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8545710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>
            <a:extLst>
              <a:ext uri="{FF2B5EF4-FFF2-40B4-BE49-F238E27FC236}">
                <a16:creationId xmlns:a16="http://schemas.microsoft.com/office/drawing/2014/main" id="{596696FA-AC9B-4A59-A1A0-5DF8EB3747B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79388" y="731838"/>
            <a:ext cx="6494462" cy="3654425"/>
          </a:xfrm>
          <a:ln/>
        </p:spPr>
      </p:sp>
      <p:sp>
        <p:nvSpPr>
          <p:cNvPr id="71683" name="Rectangle 3">
            <a:extLst>
              <a:ext uri="{FF2B5EF4-FFF2-40B4-BE49-F238E27FC236}">
                <a16:creationId xmlns:a16="http://schemas.microsoft.com/office/drawing/2014/main" id="{6702908D-7CFE-41F1-A477-FEE01558F2D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hu-HU"/>
          </a:p>
        </p:txBody>
      </p:sp>
    </p:spTree>
    <p:extLst>
      <p:ext uri="{BB962C8B-B14F-4D97-AF65-F5344CB8AC3E}">
        <p14:creationId xmlns:p14="http://schemas.microsoft.com/office/powerpoint/2010/main" val="40612634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>
            <a:extLst>
              <a:ext uri="{FF2B5EF4-FFF2-40B4-BE49-F238E27FC236}">
                <a16:creationId xmlns:a16="http://schemas.microsoft.com/office/drawing/2014/main" id="{9F7D8938-418B-4151-B74C-18D48A773EF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79388" y="731838"/>
            <a:ext cx="6494462" cy="3654425"/>
          </a:xfrm>
          <a:ln/>
        </p:spPr>
      </p:sp>
      <p:sp>
        <p:nvSpPr>
          <p:cNvPr id="76803" name="Rectangle 3">
            <a:extLst>
              <a:ext uri="{FF2B5EF4-FFF2-40B4-BE49-F238E27FC236}">
                <a16:creationId xmlns:a16="http://schemas.microsoft.com/office/drawing/2014/main" id="{58EF17F8-2A1C-4511-9714-1816FE19355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hu-HU"/>
          </a:p>
        </p:txBody>
      </p:sp>
    </p:spTree>
    <p:extLst>
      <p:ext uri="{BB962C8B-B14F-4D97-AF65-F5344CB8AC3E}">
        <p14:creationId xmlns:p14="http://schemas.microsoft.com/office/powerpoint/2010/main" val="13488680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2034C922-111C-4FE7-BABA-9103E96672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0F0EEECB-9E88-44AD-96B7-EFFC42A29E2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F30F1C2F-4FAB-4065-8308-81ABD4F92D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0C88D1-8736-4964-9BA5-FEC73FA83E1E}" type="datetimeFigureOut">
              <a:rPr lang="hu-HU" smtClean="0"/>
              <a:t>2018. 03. 14.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AFD13229-3CED-44CA-A582-0916AF61F0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4EB2F8FD-34D8-41AF-B162-0484184922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F0B62-2959-4EB5-9184-D13EDFD22B7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4048684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36996C71-82CE-4708-BB9F-4648E98783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>
            <a:extLst>
              <a:ext uri="{FF2B5EF4-FFF2-40B4-BE49-F238E27FC236}">
                <a16:creationId xmlns:a16="http://schemas.microsoft.com/office/drawing/2014/main" id="{516C42C7-00A0-49BB-A098-734912E612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F9CF1B56-5B2D-4EDB-AC68-13D3ED92F1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0C88D1-8736-4964-9BA5-FEC73FA83E1E}" type="datetimeFigureOut">
              <a:rPr lang="hu-HU" smtClean="0"/>
              <a:t>2018. 03. 14.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AB19349E-7550-4CD5-9C62-526B982996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B0F73DFE-3E3D-47F8-A544-E21A7CC17A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F0B62-2959-4EB5-9184-D13EDFD22B7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8921247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>
            <a:extLst>
              <a:ext uri="{FF2B5EF4-FFF2-40B4-BE49-F238E27FC236}">
                <a16:creationId xmlns:a16="http://schemas.microsoft.com/office/drawing/2014/main" id="{B1DFA384-7060-4144-A832-40D53D13C07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>
            <a:extLst>
              <a:ext uri="{FF2B5EF4-FFF2-40B4-BE49-F238E27FC236}">
                <a16:creationId xmlns:a16="http://schemas.microsoft.com/office/drawing/2014/main" id="{6DBFC387-063D-45D3-AE4C-7AEA0F90D7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A70E1F6C-DA54-4A2A-8EC9-C82B9FB7FD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0C88D1-8736-4964-9BA5-FEC73FA83E1E}" type="datetimeFigureOut">
              <a:rPr lang="hu-HU" smtClean="0"/>
              <a:t>2018. 03. 14.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AADC8DE6-19F6-4432-A479-3D7905D63E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E4F0C87A-AA25-4CAC-B969-7234072F47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F0B62-2959-4EB5-9184-D13EDFD22B7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8866008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5984A6A7-3482-4112-8A4B-E5CE587098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674D898B-A112-485C-AA31-E46EB160A8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4A7E52DE-03B4-4986-A70A-77A5669521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0C88D1-8736-4964-9BA5-FEC73FA83E1E}" type="datetimeFigureOut">
              <a:rPr lang="hu-HU" smtClean="0"/>
              <a:t>2018. 03. 14.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0F488B1F-31DC-4822-8167-5BEEC5F874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767605DD-72D0-4141-808A-EEC1DDFC9C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F0B62-2959-4EB5-9184-D13EDFD22B7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2456352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D8565A07-9492-4C22-AF71-152A68A2C3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8670C45E-C6FC-49F6-87FB-351F3E7C64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0B5044ED-7769-4C64-B883-11CC4607CF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0C88D1-8736-4964-9BA5-FEC73FA83E1E}" type="datetimeFigureOut">
              <a:rPr lang="hu-HU" smtClean="0"/>
              <a:t>2018. 03. 14.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846813E1-773B-41A7-8CCF-ADA26552C9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0B77B3A5-3CD4-4A7F-8BC8-B7E3B216FD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F0B62-2959-4EB5-9184-D13EDFD22B7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287987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7A61008C-6E0C-4B9D-91C1-89DD7494BD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1DFDF541-96F8-4BDC-BE42-4ECED672734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F95AFDCC-EAF2-417D-BB0F-B7008D9F90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0134BA4C-784E-407C-88BD-4C894E5C78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0C88D1-8736-4964-9BA5-FEC73FA83E1E}" type="datetimeFigureOut">
              <a:rPr lang="hu-HU" smtClean="0"/>
              <a:t>2018. 03. 14.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8CB32A02-ACFF-4F7E-AC04-E9FF715BB1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F25E6A80-F7A4-4333-94AE-DA887DA5E8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F0B62-2959-4EB5-9184-D13EDFD22B7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4784355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233C6D7E-2D2D-4300-AFBE-253B4BFEA1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B6C285BC-919A-4D3C-8491-1037401F7C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306DBE1E-D077-46C7-9739-679D30BD684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>
            <a:extLst>
              <a:ext uri="{FF2B5EF4-FFF2-40B4-BE49-F238E27FC236}">
                <a16:creationId xmlns:a16="http://schemas.microsoft.com/office/drawing/2014/main" id="{19D301F9-F5B9-4A9A-84C0-B7513693F6C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>
            <a:extLst>
              <a:ext uri="{FF2B5EF4-FFF2-40B4-BE49-F238E27FC236}">
                <a16:creationId xmlns:a16="http://schemas.microsoft.com/office/drawing/2014/main" id="{8903A187-AFFF-49B0-827A-6ED183000FD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6">
            <a:extLst>
              <a:ext uri="{FF2B5EF4-FFF2-40B4-BE49-F238E27FC236}">
                <a16:creationId xmlns:a16="http://schemas.microsoft.com/office/drawing/2014/main" id="{8CCCA5C1-4B6C-4042-9F40-60B3F52F85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0C88D1-8736-4964-9BA5-FEC73FA83E1E}" type="datetimeFigureOut">
              <a:rPr lang="hu-HU" smtClean="0"/>
              <a:t>2018. 03. 14.</a:t>
            </a:fld>
            <a:endParaRPr lang="hu-HU"/>
          </a:p>
        </p:txBody>
      </p:sp>
      <p:sp>
        <p:nvSpPr>
          <p:cNvPr id="8" name="Élőláb helye 7">
            <a:extLst>
              <a:ext uri="{FF2B5EF4-FFF2-40B4-BE49-F238E27FC236}">
                <a16:creationId xmlns:a16="http://schemas.microsoft.com/office/drawing/2014/main" id="{2EA7AD3C-6FC4-41EC-B65B-5B6936B998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>
            <a:extLst>
              <a:ext uri="{FF2B5EF4-FFF2-40B4-BE49-F238E27FC236}">
                <a16:creationId xmlns:a16="http://schemas.microsoft.com/office/drawing/2014/main" id="{23FE5B07-73D7-43F8-8DA9-46D6036E3F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F0B62-2959-4EB5-9184-D13EDFD22B7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0935866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4E6CBE62-0CBA-44FC-ADC0-C19AB14672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átum helye 2">
            <a:extLst>
              <a:ext uri="{FF2B5EF4-FFF2-40B4-BE49-F238E27FC236}">
                <a16:creationId xmlns:a16="http://schemas.microsoft.com/office/drawing/2014/main" id="{29E99081-942E-4D3A-A558-9C2621E16B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0C88D1-8736-4964-9BA5-FEC73FA83E1E}" type="datetimeFigureOut">
              <a:rPr lang="hu-HU" smtClean="0"/>
              <a:t>2018. 03. 14.</a:t>
            </a:fld>
            <a:endParaRPr lang="hu-HU"/>
          </a:p>
        </p:txBody>
      </p:sp>
      <p:sp>
        <p:nvSpPr>
          <p:cNvPr id="4" name="Élőláb helye 3">
            <a:extLst>
              <a:ext uri="{FF2B5EF4-FFF2-40B4-BE49-F238E27FC236}">
                <a16:creationId xmlns:a16="http://schemas.microsoft.com/office/drawing/2014/main" id="{C9243510-8341-4557-87C4-A05DD1F61B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0A1AB76A-FD29-402F-A8F1-639EA2438E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F0B62-2959-4EB5-9184-D13EDFD22B7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6308113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>
            <a:extLst>
              <a:ext uri="{FF2B5EF4-FFF2-40B4-BE49-F238E27FC236}">
                <a16:creationId xmlns:a16="http://schemas.microsoft.com/office/drawing/2014/main" id="{90C6FAE3-3051-4D57-85A6-58D66F60F0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0C88D1-8736-4964-9BA5-FEC73FA83E1E}" type="datetimeFigureOut">
              <a:rPr lang="hu-HU" smtClean="0"/>
              <a:t>2018. 03. 14.</a:t>
            </a:fld>
            <a:endParaRPr lang="hu-HU"/>
          </a:p>
        </p:txBody>
      </p:sp>
      <p:sp>
        <p:nvSpPr>
          <p:cNvPr id="3" name="Élőláb helye 2">
            <a:extLst>
              <a:ext uri="{FF2B5EF4-FFF2-40B4-BE49-F238E27FC236}">
                <a16:creationId xmlns:a16="http://schemas.microsoft.com/office/drawing/2014/main" id="{2904267D-09D3-4DBE-86F9-446749DEFB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ED7FC183-C479-4F46-87B9-1F27E80561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F0B62-2959-4EB5-9184-D13EDFD22B7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680248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D75A661D-DFED-4915-88E3-9FF42A41C0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2EF27315-F06E-49C8-8827-8BACE53408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B1753E83-3470-45F5-8C3E-828DE14160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8D5C3EBB-291A-41E3-A035-BA390AFFE0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0C88D1-8736-4964-9BA5-FEC73FA83E1E}" type="datetimeFigureOut">
              <a:rPr lang="hu-HU" smtClean="0"/>
              <a:t>2018. 03. 14.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DDBC8688-5DFC-42F9-8CF6-BDCEB83652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87D4D49F-FFBC-44BE-BA8A-29C8750213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F0B62-2959-4EB5-9184-D13EDFD22B7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3751867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42F82BF9-2503-4209-ADD2-D2003D853A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>
            <a:extLst>
              <a:ext uri="{FF2B5EF4-FFF2-40B4-BE49-F238E27FC236}">
                <a16:creationId xmlns:a16="http://schemas.microsoft.com/office/drawing/2014/main" id="{D9A0CFC6-78C8-4ECC-BA63-C5811767707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FE8B3584-0C54-4C21-91A1-9A22203B70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2BB7F7B9-2F9C-4590-AA1C-BCC24139F8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0C88D1-8736-4964-9BA5-FEC73FA83E1E}" type="datetimeFigureOut">
              <a:rPr lang="hu-HU" smtClean="0"/>
              <a:t>2018. 03. 14.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CDAF46F2-14C8-4D35-A45F-C04E8422ED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5943CD23-B6C2-4E31-A5C6-4002CAC301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F0B62-2959-4EB5-9184-D13EDFD22B7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0084377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>
            <a:extLst>
              <a:ext uri="{FF2B5EF4-FFF2-40B4-BE49-F238E27FC236}">
                <a16:creationId xmlns:a16="http://schemas.microsoft.com/office/drawing/2014/main" id="{EF75218F-7399-4585-AA56-ECF4B07DD1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71C6DE26-84D5-4A90-A9A5-756CDF5BB0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58C23B78-DDDF-4415-88CC-E19657D812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0C88D1-8736-4964-9BA5-FEC73FA83E1E}" type="datetimeFigureOut">
              <a:rPr lang="hu-HU" smtClean="0"/>
              <a:t>2018. 03. 14.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28C59A50-0E74-47FB-9439-B5822B77028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9489EA3E-4584-4978-9AA6-2396F460F9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2F0B62-2959-4EB5-9184-D13EDFD22B7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8861029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mailto:Szabo.arnold@med.semmelweis-univ.hu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file:///C:\oktat&#225;s\MEDIAST\thoraxwand2b_4i.bmp" TargetMode="Externa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file:///C:\oktat&#225;s\MEDIAST\thoraxwand1b_lila.bmp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C5C03108-50A3-4FD0-9AE8-98FA0B6013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96788" y="1274763"/>
            <a:ext cx="9798424" cy="2387600"/>
          </a:xfrm>
        </p:spPr>
        <p:txBody>
          <a:bodyPr>
            <a:normAutofit fontScale="90000"/>
          </a:bodyPr>
          <a:lstStyle/>
          <a:p>
            <a:r>
              <a:rPr lang="de-DE" dirty="0"/>
              <a:t>Oberflächenanatomie des Thorax. Lymphknoten und Lymphwege vom Thorax und Brust</a:t>
            </a:r>
            <a:endParaRPr lang="hu-HU" dirty="0"/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2551906" y="4106231"/>
            <a:ext cx="7088188" cy="2519363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 fontAlgn="auto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hu-HU" sz="2000" dirty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rPr>
              <a:t>Dr. Szabó Arnold</a:t>
            </a:r>
          </a:p>
          <a:p>
            <a:pPr algn="ctr" fontAlgn="auto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hu-HU" sz="2000" dirty="0" err="1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  <a:hlinkClick r:id="rId2"/>
              </a:rPr>
              <a:t>szabo.arnold</a:t>
            </a:r>
            <a:r>
              <a:rPr lang="hu-HU" sz="2000" dirty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  <a:hlinkClick r:id="rId2"/>
              </a:rPr>
              <a:t>@</a:t>
            </a:r>
            <a:r>
              <a:rPr lang="hu-HU" sz="2000" dirty="0" err="1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  <a:hlinkClick r:id="rId2"/>
              </a:rPr>
              <a:t>med.semmelweis-univ.hu</a:t>
            </a:r>
            <a:endParaRPr lang="hu-HU" sz="2000" dirty="0">
              <a:solidFill>
                <a:schemeClr val="tx1">
                  <a:tint val="75000"/>
                </a:schemeClr>
              </a:solidFill>
              <a:latin typeface="+mn-lt"/>
              <a:cs typeface="+mn-cs"/>
            </a:endParaRPr>
          </a:p>
          <a:p>
            <a:pPr algn="ctr" fontAlgn="auto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endParaRPr lang="hu-HU" sz="2000" dirty="0">
              <a:solidFill>
                <a:schemeClr val="tx1">
                  <a:tint val="75000"/>
                </a:schemeClr>
              </a:solidFill>
              <a:latin typeface="+mn-lt"/>
              <a:cs typeface="+mn-cs"/>
            </a:endParaRPr>
          </a:p>
          <a:p>
            <a:pPr algn="ctr" fontAlgn="auto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hu-HU" sz="2000" dirty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rPr>
              <a:t>Semmelweis </a:t>
            </a:r>
            <a:r>
              <a:rPr lang="hu-HU" sz="2000" dirty="0" err="1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rPr>
              <a:t>Universität</a:t>
            </a:r>
            <a:endParaRPr lang="hu-HU" sz="2000" dirty="0">
              <a:solidFill>
                <a:schemeClr val="tx1">
                  <a:tint val="75000"/>
                </a:schemeClr>
              </a:solidFill>
              <a:latin typeface="+mn-lt"/>
              <a:cs typeface="+mn-cs"/>
            </a:endParaRPr>
          </a:p>
          <a:p>
            <a:pPr algn="ctr" fontAlgn="auto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hu-HU" sz="2000" dirty="0" err="1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rPr>
              <a:t>Anatomisches</a:t>
            </a:r>
            <a:r>
              <a:rPr lang="hu-HU" sz="2000" dirty="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rPr>
              <a:t>, </a:t>
            </a:r>
            <a:r>
              <a:rPr lang="hu-HU" sz="2000" dirty="0" err="1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rPr>
              <a:t>Histologisches</a:t>
            </a:r>
            <a:r>
              <a:rPr lang="hu-HU" sz="2000" dirty="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rPr>
              <a:t> und </a:t>
            </a:r>
            <a:r>
              <a:rPr lang="hu-HU" sz="2000" dirty="0" err="1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rPr>
              <a:t>Embryonales</a:t>
            </a:r>
            <a:r>
              <a:rPr lang="hu-HU" sz="2000" dirty="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rPr>
              <a:t> </a:t>
            </a:r>
            <a:r>
              <a:rPr lang="hu-HU" sz="2000" dirty="0" err="1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rPr>
              <a:t>Intsitut</a:t>
            </a:r>
            <a:endParaRPr lang="hu-HU" sz="2000" dirty="0">
              <a:solidFill>
                <a:schemeClr val="tx1">
                  <a:tint val="75000"/>
                </a:schemeClr>
              </a:solidFill>
              <a:latin typeface="+mn-lt"/>
              <a:cs typeface="+mn-cs"/>
            </a:endParaRPr>
          </a:p>
          <a:p>
            <a:pPr algn="ctr" fontAlgn="auto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endParaRPr lang="hu-HU" sz="2000" dirty="0">
              <a:solidFill>
                <a:schemeClr val="tx1">
                  <a:tint val="75000"/>
                </a:schemeClr>
              </a:solidFill>
              <a:latin typeface="+mn-lt"/>
              <a:cs typeface="+mn-cs"/>
            </a:endParaRPr>
          </a:p>
          <a:p>
            <a:pPr algn="ctr" fontAlgn="auto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hu-HU" sz="2000" dirty="0" smtClean="0">
                <a:solidFill>
                  <a:schemeClr val="tx1">
                    <a:tint val="75000"/>
                  </a:schemeClr>
                </a:solidFill>
              </a:rPr>
              <a:t>20</a:t>
            </a:r>
            <a:r>
              <a:rPr lang="hu-HU" sz="2000" dirty="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rPr>
              <a:t>. </a:t>
            </a:r>
            <a:r>
              <a:rPr lang="hu-HU" sz="2000" dirty="0" err="1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rPr>
              <a:t>Februar</a:t>
            </a:r>
            <a:r>
              <a:rPr lang="hu-HU" sz="2000" dirty="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rPr>
              <a:t> </a:t>
            </a:r>
            <a:r>
              <a:rPr lang="hu-HU" sz="2000" dirty="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rPr>
              <a:t>2018</a:t>
            </a:r>
            <a:endParaRPr lang="hu-HU" sz="2000" dirty="0">
              <a:solidFill>
                <a:schemeClr val="tx1">
                  <a:tint val="75000"/>
                </a:schemeClr>
              </a:solidFill>
              <a:latin typeface="+mn-l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21273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C40AF753-1571-494D-A3B1-63F8B6383F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Tartalom helye 3">
            <a:extLst>
              <a:ext uri="{FF2B5EF4-FFF2-40B4-BE49-F238E27FC236}">
                <a16:creationId xmlns:a16="http://schemas.microsoft.com/office/drawing/2014/main" id="{905A18E8-4875-4579-B0B1-B59B8361A54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6296" b="4685"/>
          <a:stretch/>
        </p:blipFill>
        <p:spPr>
          <a:xfrm>
            <a:off x="1440447" y="1027906"/>
            <a:ext cx="9311105" cy="5803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99764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Képtalálat a következőre: „regio infraclavicularis”">
            <a:extLst>
              <a:ext uri="{FF2B5EF4-FFF2-40B4-BE49-F238E27FC236}">
                <a16:creationId xmlns:a16="http://schemas.microsoft.com/office/drawing/2014/main" id="{976ED691-5943-42A1-B5E1-615515E5AA2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9797" y="1825625"/>
            <a:ext cx="8752405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48063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2DD8E29C-C9B6-4086-8DA6-CE0262C2C112}"/>
              </a:ext>
            </a:extLst>
          </p:cNvPr>
          <p:cNvSpPr txBox="1">
            <a:spLocks/>
          </p:cNvSpPr>
          <p:nvPr/>
        </p:nvSpPr>
        <p:spPr>
          <a:xfrm>
            <a:off x="838200" y="3345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u-HU" sz="3600" dirty="0"/>
              <a:t>Fossa </a:t>
            </a:r>
            <a:r>
              <a:rPr lang="hu-HU" sz="3600" dirty="0" err="1"/>
              <a:t>axillaris</a:t>
            </a:r>
            <a:r>
              <a:rPr lang="hu-HU" sz="3600" dirty="0"/>
              <a:t> (</a:t>
            </a:r>
            <a:r>
              <a:rPr lang="hu-HU" sz="3600" dirty="0" err="1"/>
              <a:t>Regio</a:t>
            </a:r>
            <a:r>
              <a:rPr lang="hu-HU" sz="3600" dirty="0"/>
              <a:t> </a:t>
            </a:r>
            <a:r>
              <a:rPr lang="hu-HU" sz="3600" dirty="0" err="1"/>
              <a:t>axillaris</a:t>
            </a:r>
            <a:r>
              <a:rPr lang="hu-HU" sz="3600" dirty="0"/>
              <a:t>)</a:t>
            </a:r>
            <a:endParaRPr lang="de-DE" sz="3600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B27E49DA-9A72-4001-886D-381C655584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317" y="1359016"/>
            <a:ext cx="7069671" cy="53731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zövegdoboz 4">
            <a:extLst>
              <a:ext uri="{FF2B5EF4-FFF2-40B4-BE49-F238E27FC236}">
                <a16:creationId xmlns:a16="http://schemas.microsoft.com/office/drawing/2014/main" id="{958C8429-208D-4F95-B4DE-9D73120562D0}"/>
              </a:ext>
            </a:extLst>
          </p:cNvPr>
          <p:cNvSpPr txBox="1"/>
          <p:nvPr/>
        </p:nvSpPr>
        <p:spPr>
          <a:xfrm>
            <a:off x="7284988" y="1535027"/>
            <a:ext cx="4877169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u="sng" dirty="0" err="1"/>
              <a:t>Begrenzungen</a:t>
            </a:r>
            <a:endParaRPr lang="hu-HU" b="1" u="sng" dirty="0"/>
          </a:p>
          <a:p>
            <a:r>
              <a:rPr lang="hu-HU" dirty="0" err="1"/>
              <a:t>Ventral</a:t>
            </a:r>
            <a:r>
              <a:rPr lang="hu-HU" dirty="0"/>
              <a:t>: M. </a:t>
            </a:r>
            <a:r>
              <a:rPr lang="hu-HU" dirty="0" err="1"/>
              <a:t>pectoralis</a:t>
            </a:r>
            <a:r>
              <a:rPr lang="hu-HU" dirty="0"/>
              <a:t> major </a:t>
            </a:r>
            <a:r>
              <a:rPr lang="hu-HU" dirty="0" err="1"/>
              <a:t>et</a:t>
            </a:r>
            <a:r>
              <a:rPr lang="hu-HU" dirty="0"/>
              <a:t> minor</a:t>
            </a:r>
          </a:p>
          <a:p>
            <a:r>
              <a:rPr lang="hu-HU" dirty="0" err="1"/>
              <a:t>Dorsal</a:t>
            </a:r>
            <a:r>
              <a:rPr lang="hu-HU" dirty="0"/>
              <a:t>: M. </a:t>
            </a:r>
            <a:r>
              <a:rPr lang="hu-HU" dirty="0" err="1"/>
              <a:t>latissimus</a:t>
            </a:r>
            <a:r>
              <a:rPr lang="hu-HU" dirty="0"/>
              <a:t> </a:t>
            </a:r>
            <a:r>
              <a:rPr lang="hu-HU" dirty="0" err="1"/>
              <a:t>dorsi</a:t>
            </a:r>
            <a:r>
              <a:rPr lang="hu-HU" dirty="0"/>
              <a:t> </a:t>
            </a:r>
            <a:r>
              <a:rPr lang="hu-HU" dirty="0" err="1"/>
              <a:t>et</a:t>
            </a:r>
            <a:r>
              <a:rPr lang="hu-HU" dirty="0"/>
              <a:t> M. </a:t>
            </a:r>
            <a:r>
              <a:rPr lang="hu-HU" dirty="0" err="1"/>
              <a:t>terres</a:t>
            </a:r>
            <a:r>
              <a:rPr lang="hu-HU" dirty="0"/>
              <a:t> major</a:t>
            </a:r>
          </a:p>
          <a:p>
            <a:r>
              <a:rPr lang="hu-HU" dirty="0" err="1"/>
              <a:t>Medial</a:t>
            </a:r>
            <a:r>
              <a:rPr lang="hu-HU" dirty="0"/>
              <a:t>: M. </a:t>
            </a:r>
            <a:r>
              <a:rPr lang="hu-HU" dirty="0" err="1"/>
              <a:t>serratus</a:t>
            </a:r>
            <a:r>
              <a:rPr lang="hu-HU" dirty="0"/>
              <a:t> </a:t>
            </a:r>
            <a:r>
              <a:rPr lang="hu-HU" dirty="0" err="1"/>
              <a:t>anterior</a:t>
            </a:r>
            <a:endParaRPr lang="hu-HU" dirty="0"/>
          </a:p>
          <a:p>
            <a:r>
              <a:rPr lang="hu-HU" dirty="0" err="1"/>
              <a:t>Lateral</a:t>
            </a:r>
            <a:r>
              <a:rPr lang="hu-HU" dirty="0"/>
              <a:t>: M. </a:t>
            </a:r>
            <a:r>
              <a:rPr lang="hu-HU" dirty="0" err="1"/>
              <a:t>biceps</a:t>
            </a:r>
            <a:r>
              <a:rPr lang="hu-HU" dirty="0"/>
              <a:t> </a:t>
            </a:r>
            <a:r>
              <a:rPr lang="hu-HU" dirty="0" err="1"/>
              <a:t>brachi</a:t>
            </a:r>
            <a:r>
              <a:rPr lang="hu-HU" dirty="0"/>
              <a:t> </a:t>
            </a:r>
            <a:r>
              <a:rPr lang="hu-HU" dirty="0" err="1"/>
              <a:t>Caput</a:t>
            </a:r>
            <a:r>
              <a:rPr lang="hu-HU" dirty="0"/>
              <a:t> </a:t>
            </a:r>
            <a:r>
              <a:rPr lang="hu-HU" dirty="0" err="1"/>
              <a:t>breve</a:t>
            </a:r>
            <a:r>
              <a:rPr lang="hu-HU" dirty="0"/>
              <a:t>, </a:t>
            </a:r>
          </a:p>
          <a:p>
            <a:r>
              <a:rPr lang="hu-HU" dirty="0"/>
              <a:t>              M. </a:t>
            </a:r>
            <a:r>
              <a:rPr lang="hu-HU" dirty="0" err="1"/>
              <a:t>coracobrachoialis</a:t>
            </a:r>
            <a:r>
              <a:rPr lang="hu-HU" dirty="0"/>
              <a:t>, </a:t>
            </a:r>
            <a:r>
              <a:rPr lang="hu-HU" dirty="0" err="1"/>
              <a:t>Humerus</a:t>
            </a:r>
            <a:endParaRPr lang="hu-HU" dirty="0"/>
          </a:p>
          <a:p>
            <a:r>
              <a:rPr lang="hu-HU" dirty="0" err="1"/>
              <a:t>Caudal</a:t>
            </a:r>
            <a:r>
              <a:rPr lang="hu-HU" dirty="0"/>
              <a:t>: </a:t>
            </a:r>
            <a:r>
              <a:rPr lang="hu-HU" dirty="0" err="1"/>
              <a:t>Fascia</a:t>
            </a:r>
            <a:r>
              <a:rPr lang="hu-HU" dirty="0"/>
              <a:t> </a:t>
            </a:r>
            <a:r>
              <a:rPr lang="hu-HU" dirty="0" err="1"/>
              <a:t>axillaris</a:t>
            </a:r>
            <a:r>
              <a:rPr lang="hu-HU" dirty="0"/>
              <a:t> </a:t>
            </a:r>
            <a:r>
              <a:rPr lang="hu-HU" dirty="0" err="1"/>
              <a:t>superficialis</a:t>
            </a:r>
            <a:endParaRPr lang="hu-HU" dirty="0"/>
          </a:p>
          <a:p>
            <a:endParaRPr lang="hu-HU" dirty="0"/>
          </a:p>
          <a:p>
            <a:r>
              <a:rPr lang="hu-HU" b="1" u="sng" dirty="0" err="1"/>
              <a:t>Inhalt</a:t>
            </a:r>
            <a:endParaRPr lang="hu-HU" b="1" u="sng" dirty="0"/>
          </a:p>
          <a:p>
            <a:r>
              <a:rPr lang="hu-HU" dirty="0" err="1"/>
              <a:t>Plexus</a:t>
            </a:r>
            <a:r>
              <a:rPr lang="hu-HU" dirty="0"/>
              <a:t> </a:t>
            </a:r>
            <a:r>
              <a:rPr lang="hu-HU" dirty="0" err="1"/>
              <a:t>brachialis</a:t>
            </a:r>
            <a:r>
              <a:rPr lang="hu-HU" dirty="0"/>
              <a:t>, </a:t>
            </a:r>
            <a:r>
              <a:rPr lang="hu-HU" dirty="0" err="1"/>
              <a:t>Nn</a:t>
            </a:r>
            <a:r>
              <a:rPr lang="hu-HU" dirty="0"/>
              <a:t> </a:t>
            </a:r>
            <a:r>
              <a:rPr lang="hu-HU" dirty="0" err="1"/>
              <a:t>intercostobrachiales</a:t>
            </a:r>
            <a:endParaRPr lang="hu-HU" dirty="0"/>
          </a:p>
          <a:p>
            <a:r>
              <a:rPr lang="hu-HU" dirty="0" err="1"/>
              <a:t>Arteria</a:t>
            </a:r>
            <a:r>
              <a:rPr lang="hu-HU" dirty="0"/>
              <a:t> </a:t>
            </a:r>
            <a:r>
              <a:rPr lang="hu-HU" dirty="0" err="1"/>
              <a:t>et</a:t>
            </a:r>
            <a:r>
              <a:rPr lang="hu-HU" dirty="0"/>
              <a:t> </a:t>
            </a:r>
            <a:r>
              <a:rPr lang="hu-HU" dirty="0" err="1"/>
              <a:t>Vena</a:t>
            </a:r>
            <a:r>
              <a:rPr lang="hu-HU" dirty="0"/>
              <a:t> </a:t>
            </a:r>
            <a:r>
              <a:rPr lang="hu-HU" dirty="0" err="1"/>
              <a:t>axillaris</a:t>
            </a:r>
            <a:r>
              <a:rPr lang="hu-HU" dirty="0"/>
              <a:t> (A. </a:t>
            </a:r>
            <a:r>
              <a:rPr lang="hu-HU" dirty="0" err="1"/>
              <a:t>thoracica</a:t>
            </a:r>
            <a:r>
              <a:rPr lang="hu-HU" dirty="0"/>
              <a:t> </a:t>
            </a:r>
            <a:r>
              <a:rPr lang="hu-HU" dirty="0" err="1"/>
              <a:t>superior</a:t>
            </a:r>
            <a:r>
              <a:rPr lang="hu-HU" dirty="0"/>
              <a:t>, </a:t>
            </a:r>
          </a:p>
          <a:p>
            <a:r>
              <a:rPr lang="hu-HU" dirty="0"/>
              <a:t>A. </a:t>
            </a:r>
            <a:r>
              <a:rPr lang="hu-HU" dirty="0" err="1"/>
              <a:t>thoracoacromialis</a:t>
            </a:r>
            <a:r>
              <a:rPr lang="hu-HU" dirty="0"/>
              <a:t>, A. </a:t>
            </a:r>
            <a:r>
              <a:rPr lang="hu-HU" dirty="0" err="1"/>
              <a:t>thoracica</a:t>
            </a:r>
            <a:r>
              <a:rPr lang="hu-HU" dirty="0"/>
              <a:t> </a:t>
            </a:r>
            <a:r>
              <a:rPr lang="hu-HU" dirty="0" err="1"/>
              <a:t>lateralis</a:t>
            </a:r>
            <a:r>
              <a:rPr lang="hu-HU" dirty="0"/>
              <a:t>, </a:t>
            </a:r>
          </a:p>
          <a:p>
            <a:r>
              <a:rPr lang="hu-HU" dirty="0"/>
              <a:t>A. </a:t>
            </a:r>
            <a:r>
              <a:rPr lang="hu-HU" dirty="0" err="1"/>
              <a:t>subscapularis</a:t>
            </a:r>
            <a:r>
              <a:rPr lang="hu-HU" dirty="0"/>
              <a:t>, </a:t>
            </a:r>
            <a:r>
              <a:rPr lang="hu-HU" dirty="0" err="1"/>
              <a:t>Aa</a:t>
            </a:r>
            <a:r>
              <a:rPr lang="hu-HU" dirty="0"/>
              <a:t>. </a:t>
            </a:r>
            <a:r>
              <a:rPr lang="hu-HU" dirty="0" err="1"/>
              <a:t>circumflexae</a:t>
            </a:r>
            <a:r>
              <a:rPr lang="hu-HU" dirty="0"/>
              <a:t> </a:t>
            </a:r>
            <a:r>
              <a:rPr lang="hu-HU" dirty="0" err="1"/>
              <a:t>humeri</a:t>
            </a:r>
            <a:r>
              <a:rPr lang="hu-HU" dirty="0"/>
              <a:t> </a:t>
            </a:r>
            <a:r>
              <a:rPr lang="hu-HU" dirty="0" err="1"/>
              <a:t>anterior</a:t>
            </a:r>
            <a:endParaRPr lang="hu-HU" dirty="0"/>
          </a:p>
          <a:p>
            <a:r>
              <a:rPr lang="hu-HU" dirty="0" err="1"/>
              <a:t>et</a:t>
            </a:r>
            <a:r>
              <a:rPr lang="hu-HU" dirty="0"/>
              <a:t> </a:t>
            </a:r>
            <a:r>
              <a:rPr lang="hu-HU" dirty="0" err="1"/>
              <a:t>posterior</a:t>
            </a:r>
            <a:r>
              <a:rPr lang="hu-HU" dirty="0"/>
              <a:t>, A. </a:t>
            </a:r>
            <a:r>
              <a:rPr lang="hu-HU" dirty="0" err="1"/>
              <a:t>cicumflexa</a:t>
            </a:r>
            <a:r>
              <a:rPr lang="hu-HU" dirty="0"/>
              <a:t> </a:t>
            </a:r>
            <a:r>
              <a:rPr lang="hu-HU" dirty="0" err="1"/>
              <a:t>scapulae</a:t>
            </a:r>
            <a:r>
              <a:rPr lang="hu-HU" dirty="0"/>
              <a:t>, </a:t>
            </a:r>
          </a:p>
          <a:p>
            <a:pPr marL="342900" indent="-342900">
              <a:buAutoNum type="alphaUcPeriod"/>
            </a:pPr>
            <a:r>
              <a:rPr lang="hu-HU" dirty="0" err="1"/>
              <a:t>thoracodorsalis</a:t>
            </a:r>
            <a:r>
              <a:rPr lang="hu-HU" dirty="0"/>
              <a:t>)</a:t>
            </a:r>
          </a:p>
          <a:p>
            <a:r>
              <a:rPr lang="hu-HU" dirty="0" err="1"/>
              <a:t>Nodi</a:t>
            </a:r>
            <a:r>
              <a:rPr lang="hu-HU" dirty="0"/>
              <a:t> </a:t>
            </a:r>
            <a:r>
              <a:rPr lang="hu-HU" dirty="0" err="1"/>
              <a:t>lymphatici</a:t>
            </a:r>
            <a:r>
              <a:rPr lang="hu-HU" dirty="0"/>
              <a:t> </a:t>
            </a:r>
            <a:r>
              <a:rPr lang="hu-HU" dirty="0" err="1"/>
              <a:t>axillares</a:t>
            </a:r>
            <a:r>
              <a:rPr lang="hu-HU" dirty="0"/>
              <a:t> </a:t>
            </a:r>
            <a:r>
              <a:rPr lang="hu-HU" dirty="0" err="1"/>
              <a:t>et</a:t>
            </a:r>
            <a:r>
              <a:rPr lang="hu-HU" dirty="0"/>
              <a:t> </a:t>
            </a:r>
            <a:r>
              <a:rPr lang="hu-HU" dirty="0" err="1"/>
              <a:t>pectorales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42016836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Cím 1">
            <a:extLst>
              <a:ext uri="{FF2B5EF4-FFF2-40B4-BE49-F238E27FC236}">
                <a16:creationId xmlns:a16="http://schemas.microsoft.com/office/drawing/2014/main" id="{796C0DF0-C6DD-4069-B74A-C20E2D5557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9918" y="149972"/>
            <a:ext cx="10515600" cy="1325563"/>
          </a:xfrm>
        </p:spPr>
        <p:txBody>
          <a:bodyPr/>
          <a:lstStyle/>
          <a:p>
            <a:pPr algn="ctr" eaLnBrk="1" hangingPunct="1"/>
            <a:r>
              <a:rPr lang="hu-HU" altLang="hu-HU" sz="3600" dirty="0" err="1"/>
              <a:t>Lymphknoten</a:t>
            </a:r>
            <a:r>
              <a:rPr lang="hu-HU" altLang="hu-HU" sz="3600" dirty="0"/>
              <a:t> </a:t>
            </a:r>
            <a:r>
              <a:rPr lang="hu-HU" altLang="hu-HU" sz="3600" dirty="0" err="1"/>
              <a:t>der</a:t>
            </a:r>
            <a:r>
              <a:rPr lang="hu-HU" altLang="hu-HU" sz="3600" dirty="0"/>
              <a:t> </a:t>
            </a:r>
            <a:r>
              <a:rPr lang="hu-HU" altLang="hu-HU" sz="3600" dirty="0" err="1"/>
              <a:t>Regio</a:t>
            </a:r>
            <a:r>
              <a:rPr lang="hu-HU" altLang="hu-HU" sz="3600" dirty="0"/>
              <a:t> </a:t>
            </a:r>
            <a:r>
              <a:rPr lang="hu-HU" altLang="hu-HU" sz="3600" dirty="0" err="1"/>
              <a:t>axillaris</a:t>
            </a:r>
            <a:endParaRPr lang="hu-HU" altLang="hu-HU" sz="3600" dirty="0"/>
          </a:p>
        </p:txBody>
      </p:sp>
      <p:sp>
        <p:nvSpPr>
          <p:cNvPr id="36867" name="Tartalom helye 2">
            <a:extLst>
              <a:ext uri="{FF2B5EF4-FFF2-40B4-BE49-F238E27FC236}">
                <a16:creationId xmlns:a16="http://schemas.microsoft.com/office/drawing/2014/main" id="{7A6BD747-B5E0-4EAC-87EE-CC51939A36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67718" y="1938963"/>
            <a:ext cx="5885329" cy="4351338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hu-HU" altLang="hu-HU" sz="2400" dirty="0" err="1"/>
              <a:t>Primäre</a:t>
            </a:r>
            <a:r>
              <a:rPr lang="hu-HU" altLang="hu-HU" sz="2400" dirty="0"/>
              <a:t> </a:t>
            </a:r>
            <a:r>
              <a:rPr lang="hu-HU" altLang="hu-HU" sz="2400" dirty="0" err="1"/>
              <a:t>Lymphknoten</a:t>
            </a:r>
            <a:r>
              <a:rPr lang="hu-HU" altLang="hu-HU" sz="2400" dirty="0"/>
              <a:t> </a:t>
            </a:r>
            <a:r>
              <a:rPr lang="hu-HU" altLang="hu-HU" sz="2400" dirty="0" err="1"/>
              <a:t>der</a:t>
            </a:r>
            <a:r>
              <a:rPr lang="hu-HU" altLang="hu-HU" sz="2400" dirty="0"/>
              <a:t> </a:t>
            </a:r>
            <a:r>
              <a:rPr lang="hu-HU" altLang="hu-HU" sz="2400" dirty="0" err="1"/>
              <a:t>oberen</a:t>
            </a:r>
            <a:r>
              <a:rPr lang="hu-HU" altLang="hu-HU" sz="2400" dirty="0"/>
              <a:t> </a:t>
            </a:r>
            <a:r>
              <a:rPr lang="hu-HU" altLang="hu-HU" sz="2400" dirty="0" err="1"/>
              <a:t>Extremität</a:t>
            </a:r>
            <a:r>
              <a:rPr lang="hu-HU" altLang="hu-HU" sz="2400" dirty="0"/>
              <a:t>: </a:t>
            </a:r>
            <a:r>
              <a:rPr lang="hu-HU" altLang="hu-HU" sz="2400" dirty="0" err="1"/>
              <a:t>Nn</a:t>
            </a:r>
            <a:r>
              <a:rPr lang="hu-HU" altLang="hu-HU" sz="2400" dirty="0"/>
              <a:t>. </a:t>
            </a:r>
            <a:r>
              <a:rPr lang="hu-HU" altLang="hu-HU" sz="2400" dirty="0" err="1"/>
              <a:t>lymphatici</a:t>
            </a:r>
            <a:r>
              <a:rPr lang="hu-HU" altLang="hu-HU" sz="2400" dirty="0"/>
              <a:t> </a:t>
            </a:r>
            <a:r>
              <a:rPr lang="hu-HU" altLang="hu-HU" sz="2400" dirty="0" err="1"/>
              <a:t>axillares</a:t>
            </a:r>
            <a:r>
              <a:rPr lang="hu-HU" altLang="hu-HU" sz="2400" dirty="0"/>
              <a:t> </a:t>
            </a:r>
            <a:r>
              <a:rPr lang="hu-HU" altLang="hu-HU" sz="2400" dirty="0" err="1"/>
              <a:t>laterales</a:t>
            </a:r>
            <a:r>
              <a:rPr lang="hu-HU" altLang="hu-HU" sz="2400" dirty="0"/>
              <a:t> </a:t>
            </a:r>
            <a:r>
              <a:rPr lang="hu-HU" altLang="hu-HU" sz="2400" dirty="0" err="1"/>
              <a:t>et</a:t>
            </a:r>
            <a:r>
              <a:rPr lang="hu-HU" altLang="hu-HU" sz="2400" dirty="0"/>
              <a:t> </a:t>
            </a:r>
            <a:r>
              <a:rPr lang="hu-HU" altLang="hu-HU" sz="2400" dirty="0" err="1"/>
              <a:t>subscapulares</a:t>
            </a:r>
            <a:r>
              <a:rPr lang="hu-HU" altLang="hu-HU" sz="2400" dirty="0"/>
              <a:t> </a:t>
            </a:r>
          </a:p>
          <a:p>
            <a:pPr marL="0" indent="0" eaLnBrk="1" hangingPunct="1">
              <a:buNone/>
            </a:pPr>
            <a:endParaRPr lang="hu-HU" altLang="hu-HU" sz="2400" dirty="0"/>
          </a:p>
          <a:p>
            <a:pPr marL="0" indent="0">
              <a:buNone/>
            </a:pPr>
            <a:r>
              <a:rPr lang="hu-HU" altLang="hu-HU" sz="2400" dirty="0" err="1"/>
              <a:t>Sekundäre</a:t>
            </a:r>
            <a:r>
              <a:rPr lang="hu-HU" altLang="hu-HU" sz="2400" dirty="0"/>
              <a:t> </a:t>
            </a:r>
            <a:r>
              <a:rPr lang="hu-HU" altLang="hu-HU" sz="2400" dirty="0" err="1"/>
              <a:t>Lymphknoten</a:t>
            </a:r>
            <a:r>
              <a:rPr lang="hu-HU" altLang="hu-HU" sz="2400" dirty="0"/>
              <a:t>: </a:t>
            </a:r>
            <a:r>
              <a:rPr lang="hu-HU" altLang="hu-HU" sz="2400" dirty="0" err="1"/>
              <a:t>Nn</a:t>
            </a:r>
            <a:r>
              <a:rPr lang="hu-HU" altLang="hu-HU" sz="2400" dirty="0"/>
              <a:t>. </a:t>
            </a:r>
            <a:r>
              <a:rPr lang="hu-HU" altLang="hu-HU" sz="2400" dirty="0" err="1"/>
              <a:t>lymphatici</a:t>
            </a:r>
            <a:r>
              <a:rPr lang="hu-HU" altLang="hu-HU" sz="2400" dirty="0"/>
              <a:t> </a:t>
            </a:r>
            <a:r>
              <a:rPr lang="hu-HU" altLang="hu-HU" sz="2400" dirty="0" err="1"/>
              <a:t>axillares</a:t>
            </a:r>
            <a:r>
              <a:rPr lang="hu-HU" altLang="hu-HU" sz="2400" dirty="0"/>
              <a:t> </a:t>
            </a:r>
            <a:r>
              <a:rPr lang="hu-HU" altLang="hu-HU" sz="2400" dirty="0" err="1"/>
              <a:t>centrales</a:t>
            </a:r>
            <a:r>
              <a:rPr lang="hu-HU" altLang="hu-HU" sz="2400" dirty="0"/>
              <a:t> (</a:t>
            </a:r>
            <a:r>
              <a:rPr lang="hu-HU" altLang="hu-HU" sz="2400" dirty="0" err="1"/>
              <a:t>unter</a:t>
            </a:r>
            <a:r>
              <a:rPr lang="hu-HU" altLang="hu-HU" sz="2400" dirty="0"/>
              <a:t> </a:t>
            </a:r>
            <a:r>
              <a:rPr lang="hu-HU" altLang="hu-HU" sz="2400" dirty="0" err="1"/>
              <a:t>dem</a:t>
            </a:r>
            <a:r>
              <a:rPr lang="hu-HU" altLang="hu-HU" sz="2400" dirty="0"/>
              <a:t> M. </a:t>
            </a:r>
            <a:r>
              <a:rPr lang="hu-HU" altLang="hu-HU" sz="2400" dirty="0" err="1"/>
              <a:t>pectoralis</a:t>
            </a:r>
            <a:r>
              <a:rPr lang="hu-HU" altLang="hu-HU" sz="2400" dirty="0"/>
              <a:t> minor</a:t>
            </a:r>
          </a:p>
          <a:p>
            <a:pPr marL="0" indent="0">
              <a:buNone/>
            </a:pPr>
            <a:endParaRPr lang="hu-HU" altLang="hu-HU" sz="2400" dirty="0"/>
          </a:p>
          <a:p>
            <a:pPr marL="0" indent="0">
              <a:buNone/>
            </a:pPr>
            <a:r>
              <a:rPr lang="hu-HU" altLang="hu-HU" sz="2400" dirty="0" err="1"/>
              <a:t>Tertiäre</a:t>
            </a:r>
            <a:r>
              <a:rPr lang="hu-HU" altLang="hu-HU" sz="2400" dirty="0"/>
              <a:t> </a:t>
            </a:r>
            <a:r>
              <a:rPr lang="hu-HU" altLang="hu-HU" sz="2400" dirty="0" err="1"/>
              <a:t>Lymphknoten</a:t>
            </a:r>
            <a:r>
              <a:rPr lang="hu-HU" altLang="hu-HU" sz="2400" dirty="0"/>
              <a:t>: </a:t>
            </a:r>
            <a:r>
              <a:rPr lang="hu-HU" altLang="hu-HU" sz="2400" dirty="0" err="1"/>
              <a:t>Nn</a:t>
            </a:r>
            <a:r>
              <a:rPr lang="hu-HU" altLang="hu-HU" sz="2400" dirty="0"/>
              <a:t>. </a:t>
            </a:r>
            <a:r>
              <a:rPr lang="hu-HU" altLang="hu-HU" sz="2400" dirty="0" err="1"/>
              <a:t>lymphatici</a:t>
            </a:r>
            <a:r>
              <a:rPr lang="hu-HU" altLang="hu-HU" sz="2400" dirty="0"/>
              <a:t> </a:t>
            </a:r>
            <a:r>
              <a:rPr lang="hu-HU" altLang="hu-HU" sz="2400" dirty="0" err="1"/>
              <a:t>axillares</a:t>
            </a:r>
            <a:r>
              <a:rPr lang="hu-HU" altLang="hu-HU" sz="2400" dirty="0"/>
              <a:t> </a:t>
            </a:r>
            <a:r>
              <a:rPr lang="hu-HU" altLang="hu-HU" sz="2400" dirty="0" err="1"/>
              <a:t>apicales</a:t>
            </a:r>
            <a:endParaRPr lang="hu-HU" altLang="hu-HU" sz="2400" dirty="0"/>
          </a:p>
        </p:txBody>
      </p:sp>
      <p:pic>
        <p:nvPicPr>
          <p:cNvPr id="2" name="Kép 1">
            <a:extLst>
              <a:ext uri="{FF2B5EF4-FFF2-40B4-BE49-F238E27FC236}">
                <a16:creationId xmlns:a16="http://schemas.microsoft.com/office/drawing/2014/main" id="{96DFE746-A6CF-4BE0-88A8-2E4617A5B1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217" y="1475535"/>
            <a:ext cx="5644697" cy="5020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67831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228970"/>
            <a:ext cx="9144000" cy="6400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4527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66479977-8990-473A-93AA-C519B25F8131}"/>
              </a:ext>
            </a:extLst>
          </p:cNvPr>
          <p:cNvSpPr txBox="1">
            <a:spLocks/>
          </p:cNvSpPr>
          <p:nvPr/>
        </p:nvSpPr>
        <p:spPr>
          <a:xfrm>
            <a:off x="838200" y="3345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u-HU" sz="3600" dirty="0" err="1"/>
              <a:t>Regio</a:t>
            </a:r>
            <a:r>
              <a:rPr lang="hu-HU" sz="3600" dirty="0"/>
              <a:t> </a:t>
            </a:r>
            <a:r>
              <a:rPr lang="hu-HU" sz="3600" dirty="0" err="1"/>
              <a:t>scapularis</a:t>
            </a:r>
            <a:endParaRPr lang="de-DE" sz="3600" dirty="0"/>
          </a:p>
        </p:txBody>
      </p:sp>
      <p:sp>
        <p:nvSpPr>
          <p:cNvPr id="5" name="Szövegdoboz 4">
            <a:extLst>
              <a:ext uri="{FF2B5EF4-FFF2-40B4-BE49-F238E27FC236}">
                <a16:creationId xmlns:a16="http://schemas.microsoft.com/office/drawing/2014/main" id="{73A8AD7B-C71C-43DE-BB34-6E97D75329AF}"/>
              </a:ext>
            </a:extLst>
          </p:cNvPr>
          <p:cNvSpPr txBox="1"/>
          <p:nvPr/>
        </p:nvSpPr>
        <p:spPr>
          <a:xfrm>
            <a:off x="6964287" y="1741947"/>
            <a:ext cx="5034199" cy="42473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u="sng" dirty="0" err="1"/>
              <a:t>Begrenzungen</a:t>
            </a:r>
            <a:endParaRPr lang="hu-HU" b="1" u="sng" dirty="0"/>
          </a:p>
          <a:p>
            <a:r>
              <a:rPr lang="hu-HU" dirty="0" err="1"/>
              <a:t>Cranial</a:t>
            </a:r>
            <a:r>
              <a:rPr lang="hu-HU" dirty="0"/>
              <a:t>: </a:t>
            </a:r>
            <a:r>
              <a:rPr lang="hu-HU" dirty="0" err="1"/>
              <a:t>Gedachte</a:t>
            </a:r>
            <a:r>
              <a:rPr lang="hu-HU" dirty="0"/>
              <a:t> </a:t>
            </a:r>
            <a:r>
              <a:rPr lang="hu-HU" dirty="0" err="1"/>
              <a:t>Linie</a:t>
            </a:r>
            <a:r>
              <a:rPr lang="hu-HU" dirty="0"/>
              <a:t> </a:t>
            </a:r>
            <a:r>
              <a:rPr lang="hu-HU" dirty="0" err="1"/>
              <a:t>zwischen</a:t>
            </a:r>
            <a:r>
              <a:rPr lang="hu-HU" dirty="0"/>
              <a:t> </a:t>
            </a:r>
            <a:r>
              <a:rPr lang="hu-HU" dirty="0" err="1"/>
              <a:t>Acromion</a:t>
            </a:r>
            <a:r>
              <a:rPr lang="hu-HU" dirty="0"/>
              <a:t> und Th1</a:t>
            </a:r>
          </a:p>
          <a:p>
            <a:r>
              <a:rPr lang="hu-HU" dirty="0" err="1"/>
              <a:t>Caudal</a:t>
            </a:r>
            <a:r>
              <a:rPr lang="hu-HU" dirty="0"/>
              <a:t>: </a:t>
            </a:r>
            <a:r>
              <a:rPr lang="hu-HU" dirty="0" err="1"/>
              <a:t>Gedachte</a:t>
            </a:r>
            <a:r>
              <a:rPr lang="hu-HU" dirty="0"/>
              <a:t> </a:t>
            </a:r>
            <a:r>
              <a:rPr lang="hu-HU" dirty="0" err="1"/>
              <a:t>Linie</a:t>
            </a:r>
            <a:r>
              <a:rPr lang="hu-HU" dirty="0"/>
              <a:t> </a:t>
            </a:r>
            <a:r>
              <a:rPr lang="hu-HU" dirty="0" err="1"/>
              <a:t>zwischen</a:t>
            </a:r>
            <a:r>
              <a:rPr lang="hu-HU" dirty="0"/>
              <a:t> </a:t>
            </a:r>
            <a:r>
              <a:rPr lang="hu-HU" dirty="0" err="1"/>
              <a:t>Angulus</a:t>
            </a:r>
            <a:r>
              <a:rPr lang="hu-HU" dirty="0"/>
              <a:t> </a:t>
            </a:r>
            <a:r>
              <a:rPr lang="hu-HU" dirty="0" err="1"/>
              <a:t>inerior</a:t>
            </a:r>
            <a:r>
              <a:rPr lang="hu-HU" dirty="0"/>
              <a:t> </a:t>
            </a:r>
          </a:p>
          <a:p>
            <a:r>
              <a:rPr lang="hu-HU" dirty="0"/>
              <a:t>               </a:t>
            </a:r>
            <a:r>
              <a:rPr lang="hu-HU" dirty="0" err="1"/>
              <a:t>scapulae</a:t>
            </a:r>
            <a:r>
              <a:rPr lang="hu-HU" dirty="0"/>
              <a:t> und </a:t>
            </a:r>
            <a:r>
              <a:rPr lang="hu-HU" dirty="0" err="1"/>
              <a:t>der</a:t>
            </a:r>
            <a:r>
              <a:rPr lang="hu-HU" dirty="0"/>
              <a:t> </a:t>
            </a:r>
            <a:r>
              <a:rPr lang="hu-HU" dirty="0" err="1"/>
              <a:t>hinteren</a:t>
            </a:r>
            <a:r>
              <a:rPr lang="hu-HU" dirty="0"/>
              <a:t> </a:t>
            </a:r>
            <a:r>
              <a:rPr lang="hu-HU" dirty="0" err="1"/>
              <a:t>Axelfalte</a:t>
            </a:r>
            <a:endParaRPr lang="hu-HU" dirty="0"/>
          </a:p>
          <a:p>
            <a:r>
              <a:rPr lang="hu-HU" dirty="0" err="1"/>
              <a:t>Medial</a:t>
            </a:r>
            <a:r>
              <a:rPr lang="hu-HU" dirty="0"/>
              <a:t>: </a:t>
            </a:r>
            <a:r>
              <a:rPr lang="hu-HU" dirty="0" err="1"/>
              <a:t>Margo</a:t>
            </a:r>
            <a:r>
              <a:rPr lang="hu-HU" dirty="0"/>
              <a:t> </a:t>
            </a:r>
            <a:r>
              <a:rPr lang="hu-HU" dirty="0" err="1"/>
              <a:t>medialis</a:t>
            </a:r>
            <a:r>
              <a:rPr lang="hu-HU" dirty="0"/>
              <a:t> </a:t>
            </a:r>
            <a:r>
              <a:rPr lang="hu-HU" dirty="0" err="1"/>
              <a:t>scapulae</a:t>
            </a:r>
            <a:endParaRPr lang="hu-HU" dirty="0"/>
          </a:p>
          <a:p>
            <a:r>
              <a:rPr lang="hu-HU" dirty="0" err="1"/>
              <a:t>Lateral</a:t>
            </a:r>
            <a:r>
              <a:rPr lang="hu-HU" dirty="0"/>
              <a:t>: </a:t>
            </a:r>
            <a:r>
              <a:rPr lang="hu-HU" dirty="0" err="1"/>
              <a:t>Gedachte</a:t>
            </a:r>
            <a:r>
              <a:rPr lang="hu-HU" dirty="0"/>
              <a:t> </a:t>
            </a:r>
            <a:r>
              <a:rPr lang="hu-HU" dirty="0" err="1"/>
              <a:t>Linie</a:t>
            </a:r>
            <a:r>
              <a:rPr lang="hu-HU" dirty="0"/>
              <a:t> </a:t>
            </a:r>
            <a:r>
              <a:rPr lang="hu-HU" dirty="0" err="1"/>
              <a:t>durch</a:t>
            </a:r>
            <a:r>
              <a:rPr lang="hu-HU" dirty="0"/>
              <a:t> </a:t>
            </a:r>
            <a:r>
              <a:rPr lang="hu-HU" dirty="0" err="1"/>
              <a:t>das</a:t>
            </a:r>
            <a:r>
              <a:rPr lang="hu-HU" dirty="0"/>
              <a:t> </a:t>
            </a:r>
            <a:r>
              <a:rPr lang="hu-HU" dirty="0" err="1"/>
              <a:t>Acromion</a:t>
            </a:r>
            <a:endParaRPr lang="hu-HU" dirty="0"/>
          </a:p>
          <a:p>
            <a:endParaRPr lang="hu-HU" dirty="0"/>
          </a:p>
          <a:p>
            <a:r>
              <a:rPr lang="hu-HU" b="1" u="sng" dirty="0" err="1"/>
              <a:t>Inhalt</a:t>
            </a:r>
            <a:endParaRPr lang="hu-HU" b="1" u="sng" dirty="0"/>
          </a:p>
          <a:p>
            <a:r>
              <a:rPr lang="hu-HU" dirty="0" err="1"/>
              <a:t>Rückenmuskeln</a:t>
            </a:r>
            <a:r>
              <a:rPr lang="hu-HU" dirty="0"/>
              <a:t> mit </a:t>
            </a:r>
            <a:r>
              <a:rPr lang="hu-HU" dirty="0" err="1"/>
              <a:t>ihren</a:t>
            </a:r>
            <a:r>
              <a:rPr lang="hu-HU" dirty="0"/>
              <a:t> </a:t>
            </a:r>
            <a:r>
              <a:rPr lang="hu-HU" dirty="0" err="1"/>
              <a:t>Fascien</a:t>
            </a:r>
            <a:endParaRPr lang="hu-HU" dirty="0"/>
          </a:p>
          <a:p>
            <a:r>
              <a:rPr lang="hu-HU" dirty="0"/>
              <a:t>N. </a:t>
            </a:r>
            <a:r>
              <a:rPr lang="hu-HU" dirty="0" err="1"/>
              <a:t>accessorius</a:t>
            </a:r>
            <a:r>
              <a:rPr lang="hu-HU" dirty="0"/>
              <a:t> (</a:t>
            </a:r>
            <a:r>
              <a:rPr lang="hu-HU" dirty="0" err="1"/>
              <a:t>zum</a:t>
            </a:r>
            <a:r>
              <a:rPr lang="hu-HU" dirty="0"/>
              <a:t> M. </a:t>
            </a:r>
            <a:r>
              <a:rPr lang="hu-HU" dirty="0" err="1"/>
              <a:t>trapesius</a:t>
            </a:r>
            <a:r>
              <a:rPr lang="hu-HU" dirty="0"/>
              <a:t>)</a:t>
            </a:r>
          </a:p>
          <a:p>
            <a:r>
              <a:rPr lang="hu-HU" dirty="0"/>
              <a:t>A. </a:t>
            </a:r>
            <a:r>
              <a:rPr lang="hu-HU" dirty="0" err="1"/>
              <a:t>et</a:t>
            </a:r>
            <a:r>
              <a:rPr lang="hu-HU" dirty="0"/>
              <a:t> N. </a:t>
            </a:r>
            <a:r>
              <a:rPr lang="hu-HU" dirty="0" err="1"/>
              <a:t>suprascapularis</a:t>
            </a:r>
            <a:r>
              <a:rPr lang="hu-HU" dirty="0"/>
              <a:t> </a:t>
            </a:r>
          </a:p>
          <a:p>
            <a:r>
              <a:rPr lang="hu-HU" dirty="0"/>
              <a:t>A. </a:t>
            </a:r>
            <a:r>
              <a:rPr lang="hu-HU" dirty="0" err="1"/>
              <a:t>circumflexa</a:t>
            </a:r>
            <a:r>
              <a:rPr lang="hu-HU" dirty="0"/>
              <a:t> </a:t>
            </a:r>
            <a:r>
              <a:rPr lang="hu-HU" dirty="0" err="1"/>
              <a:t>scapulae</a:t>
            </a:r>
            <a:r>
              <a:rPr lang="hu-HU" dirty="0"/>
              <a:t> </a:t>
            </a:r>
          </a:p>
          <a:p>
            <a:r>
              <a:rPr lang="hu-HU" dirty="0"/>
              <a:t>A. </a:t>
            </a:r>
            <a:r>
              <a:rPr lang="hu-HU" dirty="0" err="1"/>
              <a:t>et</a:t>
            </a:r>
            <a:r>
              <a:rPr lang="hu-HU" dirty="0"/>
              <a:t> V. </a:t>
            </a:r>
            <a:r>
              <a:rPr lang="hu-HU" dirty="0" err="1"/>
              <a:t>circumflexa</a:t>
            </a:r>
            <a:r>
              <a:rPr lang="hu-HU" dirty="0"/>
              <a:t> </a:t>
            </a:r>
            <a:r>
              <a:rPr lang="hu-HU" dirty="0" err="1"/>
              <a:t>humeri</a:t>
            </a:r>
            <a:r>
              <a:rPr lang="hu-HU" dirty="0"/>
              <a:t> </a:t>
            </a:r>
            <a:r>
              <a:rPr lang="hu-HU" dirty="0" err="1"/>
              <a:t>posterior</a:t>
            </a:r>
            <a:r>
              <a:rPr lang="hu-HU" dirty="0"/>
              <a:t> </a:t>
            </a:r>
          </a:p>
          <a:p>
            <a:r>
              <a:rPr lang="hu-HU" dirty="0"/>
              <a:t>N. </a:t>
            </a:r>
            <a:r>
              <a:rPr lang="hu-HU" dirty="0" err="1"/>
              <a:t>axillaris</a:t>
            </a:r>
            <a:r>
              <a:rPr lang="hu-HU" dirty="0"/>
              <a:t> –</a:t>
            </a:r>
          </a:p>
          <a:p>
            <a:r>
              <a:rPr lang="hu-HU" dirty="0"/>
              <a:t>N. </a:t>
            </a:r>
            <a:r>
              <a:rPr lang="hu-HU" dirty="0" err="1"/>
              <a:t>dorsalis</a:t>
            </a:r>
            <a:r>
              <a:rPr lang="hu-HU" dirty="0"/>
              <a:t> </a:t>
            </a:r>
            <a:r>
              <a:rPr lang="hu-HU" dirty="0" err="1"/>
              <a:t>scapulae</a:t>
            </a:r>
            <a:endParaRPr lang="hu-HU" dirty="0"/>
          </a:p>
        </p:txBody>
      </p:sp>
      <p:pic>
        <p:nvPicPr>
          <p:cNvPr id="32770" name="Picture 2" descr="Kapcsolódó kép">
            <a:extLst>
              <a:ext uri="{FF2B5EF4-FFF2-40B4-BE49-F238E27FC236}">
                <a16:creationId xmlns:a16="http://schemas.microsoft.com/office/drawing/2014/main" id="{D20DA5C9-1436-4AF8-B0CB-2485D7DEEC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302" y="1292469"/>
            <a:ext cx="6465299" cy="5328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54092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00" name="Picture 2082" descr="C:\oktatás\MEDIAST\thoraxwand2b_4i.bmp">
            <a:extLst>
              <a:ext uri="{FF2B5EF4-FFF2-40B4-BE49-F238E27FC236}">
                <a16:creationId xmlns:a16="http://schemas.microsoft.com/office/drawing/2014/main" id="{59164F9A-80A6-4993-9E78-29035B74ED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2806" y="1412875"/>
            <a:ext cx="5597525" cy="544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1" name="Text Box 2052">
            <a:extLst>
              <a:ext uri="{FF2B5EF4-FFF2-40B4-BE49-F238E27FC236}">
                <a16:creationId xmlns:a16="http://schemas.microsoft.com/office/drawing/2014/main" id="{20EB84E5-F113-4AEC-8A24-1B57B11D69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84294" y="1749424"/>
            <a:ext cx="66833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hu-HU" altLang="hu-HU" sz="1600" b="1" dirty="0" err="1"/>
              <a:t>Haut</a:t>
            </a:r>
            <a:endParaRPr lang="en-US" altLang="hu-HU" sz="1600" b="1" dirty="0">
              <a:latin typeface="Times New Roman" panose="02020603050405020304" pitchFamily="18" charset="0"/>
            </a:endParaRPr>
          </a:p>
        </p:txBody>
      </p:sp>
      <p:sp>
        <p:nvSpPr>
          <p:cNvPr id="29702" name="Line 2054">
            <a:extLst>
              <a:ext uri="{FF2B5EF4-FFF2-40B4-BE49-F238E27FC236}">
                <a16:creationId xmlns:a16="http://schemas.microsoft.com/office/drawing/2014/main" id="{FCA7EB5D-F9F1-4FAD-9AC6-968CC60659CD}"/>
              </a:ext>
            </a:extLst>
          </p:cNvPr>
          <p:cNvSpPr>
            <a:spLocks noChangeShapeType="1"/>
          </p:cNvSpPr>
          <p:nvPr/>
        </p:nvSpPr>
        <p:spPr bwMode="auto">
          <a:xfrm>
            <a:off x="3889130" y="1938336"/>
            <a:ext cx="6477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hu-HU"/>
          </a:p>
        </p:txBody>
      </p:sp>
      <p:sp>
        <p:nvSpPr>
          <p:cNvPr id="29703" name="Line 2055">
            <a:extLst>
              <a:ext uri="{FF2B5EF4-FFF2-40B4-BE49-F238E27FC236}">
                <a16:creationId xmlns:a16="http://schemas.microsoft.com/office/drawing/2014/main" id="{DFE8672B-67F5-4116-84B3-6636CE4ABC2E}"/>
              </a:ext>
            </a:extLst>
          </p:cNvPr>
          <p:cNvSpPr>
            <a:spLocks noChangeShapeType="1"/>
          </p:cNvSpPr>
          <p:nvPr/>
        </p:nvSpPr>
        <p:spPr bwMode="auto">
          <a:xfrm>
            <a:off x="3863730" y="2560636"/>
            <a:ext cx="10795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hu-HU"/>
          </a:p>
        </p:txBody>
      </p:sp>
      <p:sp>
        <p:nvSpPr>
          <p:cNvPr id="29704" name="Text Box 2056">
            <a:extLst>
              <a:ext uri="{FF2B5EF4-FFF2-40B4-BE49-F238E27FC236}">
                <a16:creationId xmlns:a16="http://schemas.microsoft.com/office/drawing/2014/main" id="{8821867D-55A3-4A64-909B-9CE46BC873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28593" y="3713162"/>
            <a:ext cx="1878012" cy="354013"/>
          </a:xfrm>
          <a:prstGeom prst="rect">
            <a:avLst/>
          </a:prstGeom>
          <a:solidFill>
            <a:srgbClr val="DFDA9D"/>
          </a:solidFill>
          <a:ln>
            <a:noFill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>
              <a:spcBef>
                <a:spcPct val="0"/>
              </a:spcBef>
            </a:pPr>
            <a:r>
              <a:rPr lang="en-US" altLang="hu-HU" sz="1600" b="1" dirty="0"/>
              <a:t>M. serratus ant.</a:t>
            </a:r>
          </a:p>
        </p:txBody>
      </p:sp>
      <p:sp>
        <p:nvSpPr>
          <p:cNvPr id="29705" name="Line 2057">
            <a:extLst>
              <a:ext uri="{FF2B5EF4-FFF2-40B4-BE49-F238E27FC236}">
                <a16:creationId xmlns:a16="http://schemas.microsoft.com/office/drawing/2014/main" id="{3FDEC79F-7FA1-4439-91E8-5402D8FC0778}"/>
              </a:ext>
            </a:extLst>
          </p:cNvPr>
          <p:cNvSpPr>
            <a:spLocks noChangeShapeType="1"/>
          </p:cNvSpPr>
          <p:nvPr/>
        </p:nvSpPr>
        <p:spPr bwMode="auto">
          <a:xfrm>
            <a:off x="3787530" y="3881436"/>
            <a:ext cx="17780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hu-HU"/>
          </a:p>
        </p:txBody>
      </p:sp>
      <p:sp>
        <p:nvSpPr>
          <p:cNvPr id="29706" name="Text Box 2058">
            <a:extLst>
              <a:ext uri="{FF2B5EF4-FFF2-40B4-BE49-F238E27FC236}">
                <a16:creationId xmlns:a16="http://schemas.microsoft.com/office/drawing/2014/main" id="{E53A0E1C-C28A-4931-B3B9-81E4389D30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84105" y="5795962"/>
            <a:ext cx="2146300" cy="354013"/>
          </a:xfrm>
          <a:prstGeom prst="rect">
            <a:avLst/>
          </a:prstGeom>
          <a:solidFill>
            <a:srgbClr val="00CC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hu-HU" sz="1600" b="1"/>
              <a:t>M. intercostalis ext.</a:t>
            </a:r>
          </a:p>
        </p:txBody>
      </p:sp>
      <p:sp>
        <p:nvSpPr>
          <p:cNvPr id="29707" name="Text Box 2059">
            <a:extLst>
              <a:ext uri="{FF2B5EF4-FFF2-40B4-BE49-F238E27FC236}">
                <a16:creationId xmlns:a16="http://schemas.microsoft.com/office/drawing/2014/main" id="{B05CC404-B03D-495F-9ADC-3BB9E38C04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4518" y="4137025"/>
            <a:ext cx="2247900" cy="395287"/>
          </a:xfrm>
          <a:prstGeom prst="rect">
            <a:avLst/>
          </a:prstGeom>
          <a:solidFill>
            <a:srgbClr val="D45C4E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hu-HU" altLang="hu-HU" sz="1600" b="1"/>
              <a:t>M. intercostalis int.</a:t>
            </a:r>
          </a:p>
        </p:txBody>
      </p:sp>
      <p:sp>
        <p:nvSpPr>
          <p:cNvPr id="29708" name="Line 2060">
            <a:extLst>
              <a:ext uri="{FF2B5EF4-FFF2-40B4-BE49-F238E27FC236}">
                <a16:creationId xmlns:a16="http://schemas.microsoft.com/office/drawing/2014/main" id="{B91DDE9F-276A-4DB1-9BC3-1B81C54FC18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939930" y="4808536"/>
            <a:ext cx="1917700" cy="1168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hu-HU"/>
          </a:p>
        </p:txBody>
      </p:sp>
      <p:sp>
        <p:nvSpPr>
          <p:cNvPr id="29709" name="Line 2061">
            <a:extLst>
              <a:ext uri="{FF2B5EF4-FFF2-40B4-BE49-F238E27FC236}">
                <a16:creationId xmlns:a16="http://schemas.microsoft.com/office/drawing/2014/main" id="{02128284-6A18-46DB-94D7-6BCFB47764BA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302130" y="4046536"/>
            <a:ext cx="1308100" cy="279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hu-HU"/>
          </a:p>
        </p:txBody>
      </p:sp>
      <p:sp>
        <p:nvSpPr>
          <p:cNvPr id="29710" name="Text Box 2062">
            <a:extLst>
              <a:ext uri="{FF2B5EF4-FFF2-40B4-BE49-F238E27FC236}">
                <a16:creationId xmlns:a16="http://schemas.microsoft.com/office/drawing/2014/main" id="{9150F21A-A276-4790-AF1B-5C4FC42732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7693" y="3573461"/>
            <a:ext cx="2622550" cy="401638"/>
          </a:xfrm>
          <a:prstGeom prst="rect">
            <a:avLst/>
          </a:prstGeom>
          <a:solidFill>
            <a:srgbClr val="CC9900"/>
          </a:solidFill>
          <a:ln w="9525">
            <a:solidFill>
              <a:srgbClr val="A39F47"/>
            </a:solidFill>
            <a:miter lim="800000"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hu-HU" sz="1600" b="1" dirty="0"/>
              <a:t>M. transversus </a:t>
            </a:r>
            <a:r>
              <a:rPr lang="en-US" altLang="hu-HU" sz="1600" b="1" dirty="0" err="1"/>
              <a:t>thoracis</a:t>
            </a:r>
            <a:endParaRPr lang="en-US" altLang="hu-HU" sz="1600" b="1" dirty="0">
              <a:latin typeface="Times New Roman" panose="02020603050405020304" pitchFamily="18" charset="0"/>
            </a:endParaRPr>
          </a:p>
        </p:txBody>
      </p:sp>
      <p:sp>
        <p:nvSpPr>
          <p:cNvPr id="29711" name="Text Box 2063">
            <a:extLst>
              <a:ext uri="{FF2B5EF4-FFF2-40B4-BE49-F238E27FC236}">
                <a16:creationId xmlns:a16="http://schemas.microsoft.com/office/drawing/2014/main" id="{4A7E7D73-056A-467B-B1F7-C7D2397BA6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42262" y="3036945"/>
            <a:ext cx="1790823" cy="292100"/>
          </a:xfrm>
          <a:prstGeom prst="rect">
            <a:avLst/>
          </a:prstGeom>
          <a:solidFill>
            <a:srgbClr val="F453F9"/>
          </a:solidFill>
          <a:ln>
            <a:noFill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>
              <a:spcBef>
                <a:spcPct val="0"/>
              </a:spcBef>
            </a:pPr>
            <a:r>
              <a:rPr lang="en-US" altLang="hu-HU" sz="1600" b="1" dirty="0"/>
              <a:t>Pleura parietalis</a:t>
            </a:r>
            <a:endParaRPr lang="en-US" altLang="hu-HU" sz="1600" b="1" dirty="0">
              <a:latin typeface="Times New Roman" panose="02020603050405020304" pitchFamily="18" charset="0"/>
            </a:endParaRPr>
          </a:p>
        </p:txBody>
      </p:sp>
      <p:sp>
        <p:nvSpPr>
          <p:cNvPr id="29712" name="Text Box 2065">
            <a:extLst>
              <a:ext uri="{FF2B5EF4-FFF2-40B4-BE49-F238E27FC236}">
                <a16:creationId xmlns:a16="http://schemas.microsoft.com/office/drawing/2014/main" id="{8BC6F02E-9839-49A5-85E3-4E31156DE6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30869" y="5648324"/>
            <a:ext cx="2384425" cy="354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>
              <a:spcBef>
                <a:spcPct val="0"/>
              </a:spcBef>
            </a:pPr>
            <a:r>
              <a:rPr lang="en-US" altLang="hu-HU" sz="1600" b="1"/>
              <a:t>V., A., N. intercostalis</a:t>
            </a:r>
          </a:p>
        </p:txBody>
      </p:sp>
      <p:sp>
        <p:nvSpPr>
          <p:cNvPr id="29713" name="Text Box 2067">
            <a:extLst>
              <a:ext uri="{FF2B5EF4-FFF2-40B4-BE49-F238E27FC236}">
                <a16:creationId xmlns:a16="http://schemas.microsoft.com/office/drawing/2014/main" id="{F893FDB3-BA96-49DB-A0C7-BFFB1B511C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2930" y="4719637"/>
            <a:ext cx="2344738" cy="409575"/>
          </a:xfrm>
          <a:prstGeom prst="rect">
            <a:avLst/>
          </a:prstGeom>
          <a:solidFill>
            <a:srgbClr val="C8ADCC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hu-HU" altLang="hu-HU" sz="1600" b="1" dirty="0" err="1"/>
              <a:t>Fascia</a:t>
            </a:r>
            <a:r>
              <a:rPr lang="hu-HU" altLang="hu-HU" sz="1600" b="1" dirty="0"/>
              <a:t> </a:t>
            </a:r>
            <a:r>
              <a:rPr lang="hu-HU" altLang="hu-HU" sz="1600" b="1" dirty="0" err="1"/>
              <a:t>endothoracica</a:t>
            </a:r>
            <a:endParaRPr lang="hu-HU" altLang="hu-HU" sz="1600" b="1" dirty="0"/>
          </a:p>
        </p:txBody>
      </p:sp>
      <p:sp>
        <p:nvSpPr>
          <p:cNvPr id="29714" name="Line 2068">
            <a:extLst>
              <a:ext uri="{FF2B5EF4-FFF2-40B4-BE49-F238E27FC236}">
                <a16:creationId xmlns:a16="http://schemas.microsoft.com/office/drawing/2014/main" id="{F1068358-713B-496E-9767-D0D53203370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518030" y="5811836"/>
            <a:ext cx="1117600" cy="381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hu-HU"/>
          </a:p>
        </p:txBody>
      </p:sp>
      <p:sp>
        <p:nvSpPr>
          <p:cNvPr id="29715" name="Line 2069">
            <a:extLst>
              <a:ext uri="{FF2B5EF4-FFF2-40B4-BE49-F238E27FC236}">
                <a16:creationId xmlns:a16="http://schemas.microsoft.com/office/drawing/2014/main" id="{C0315A9E-AC3B-45C5-948E-8A738739799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454531" y="5827712"/>
            <a:ext cx="1139825" cy="1365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hu-HU"/>
          </a:p>
        </p:txBody>
      </p:sp>
      <p:sp>
        <p:nvSpPr>
          <p:cNvPr id="29716" name="Line 2070">
            <a:extLst>
              <a:ext uri="{FF2B5EF4-FFF2-40B4-BE49-F238E27FC236}">
                <a16:creationId xmlns:a16="http://schemas.microsoft.com/office/drawing/2014/main" id="{EA47D492-D205-4C91-A9D3-2BE09C0659B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429130" y="5811836"/>
            <a:ext cx="1231900" cy="127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hu-HU"/>
          </a:p>
        </p:txBody>
      </p:sp>
      <p:sp>
        <p:nvSpPr>
          <p:cNvPr id="29717" name="Line 2071">
            <a:extLst>
              <a:ext uri="{FF2B5EF4-FFF2-40B4-BE49-F238E27FC236}">
                <a16:creationId xmlns:a16="http://schemas.microsoft.com/office/drawing/2014/main" id="{78A27CF1-B255-46E0-98D8-51A1181FBC9C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795844" y="4722812"/>
            <a:ext cx="822325" cy="21431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hu-HU"/>
          </a:p>
        </p:txBody>
      </p:sp>
      <p:sp>
        <p:nvSpPr>
          <p:cNvPr id="29718" name="Line 2072">
            <a:extLst>
              <a:ext uri="{FF2B5EF4-FFF2-40B4-BE49-F238E27FC236}">
                <a16:creationId xmlns:a16="http://schemas.microsoft.com/office/drawing/2014/main" id="{0C649DFE-7881-4F18-B95B-CB137C446FDC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679956" y="3541711"/>
            <a:ext cx="987425" cy="25558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hu-HU"/>
          </a:p>
        </p:txBody>
      </p:sp>
      <p:sp>
        <p:nvSpPr>
          <p:cNvPr id="29719" name="Line 2073">
            <a:extLst>
              <a:ext uri="{FF2B5EF4-FFF2-40B4-BE49-F238E27FC236}">
                <a16:creationId xmlns:a16="http://schemas.microsoft.com/office/drawing/2014/main" id="{0CCF42A2-5EFB-447D-B0E5-387BFF4FA57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899030" y="3221036"/>
            <a:ext cx="10160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hu-HU"/>
          </a:p>
        </p:txBody>
      </p:sp>
      <p:sp>
        <p:nvSpPr>
          <p:cNvPr id="29720" name="Text Box 2074">
            <a:extLst>
              <a:ext uri="{FF2B5EF4-FFF2-40B4-BE49-F238E27FC236}">
                <a16:creationId xmlns:a16="http://schemas.microsoft.com/office/drawing/2014/main" id="{D7C36D4E-B340-4366-A0DA-7B15792A3A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63449" y="1671759"/>
            <a:ext cx="1225550" cy="328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>
              <a:spcBef>
                <a:spcPct val="0"/>
              </a:spcBef>
            </a:pPr>
            <a:r>
              <a:rPr lang="hu-HU" altLang="hu-HU" sz="1600" b="1" dirty="0" err="1"/>
              <a:t>Pulmo</a:t>
            </a:r>
            <a:endParaRPr lang="en-US" altLang="hu-HU" sz="1600" b="1" dirty="0"/>
          </a:p>
        </p:txBody>
      </p:sp>
      <p:sp>
        <p:nvSpPr>
          <p:cNvPr id="29721" name="Text Box 2075">
            <a:extLst>
              <a:ext uri="{FF2B5EF4-FFF2-40B4-BE49-F238E27FC236}">
                <a16:creationId xmlns:a16="http://schemas.microsoft.com/office/drawing/2014/main" id="{86AE9F4D-7850-483C-9331-1BB9398916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42262" y="2586278"/>
            <a:ext cx="3456354" cy="50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>
              <a:spcBef>
                <a:spcPct val="0"/>
              </a:spcBef>
            </a:pPr>
            <a:r>
              <a:rPr lang="en-US" altLang="hu-HU" sz="1600" b="1" dirty="0"/>
              <a:t>Cav</a:t>
            </a:r>
            <a:r>
              <a:rPr lang="hu-HU" altLang="hu-HU" sz="1600" b="1" dirty="0" err="1"/>
              <a:t>um</a:t>
            </a:r>
            <a:r>
              <a:rPr lang="en-US" altLang="hu-HU" sz="1600" b="1" dirty="0"/>
              <a:t> pleural</a:t>
            </a:r>
            <a:r>
              <a:rPr lang="hu-HU" altLang="hu-HU" sz="1600" b="1" dirty="0"/>
              <a:t>e</a:t>
            </a:r>
            <a:r>
              <a:rPr lang="en-US" altLang="hu-HU" sz="1600" b="1" dirty="0"/>
              <a:t> (</a:t>
            </a:r>
            <a:r>
              <a:rPr lang="hu-HU" altLang="hu-HU" sz="1600" b="1" dirty="0" err="1"/>
              <a:t>virtualer</a:t>
            </a:r>
            <a:r>
              <a:rPr lang="hu-HU" altLang="hu-HU" sz="1600" b="1" dirty="0"/>
              <a:t> </a:t>
            </a:r>
            <a:r>
              <a:rPr lang="hu-HU" altLang="hu-HU" sz="1600" b="1" dirty="0" err="1"/>
              <a:t>Spalt</a:t>
            </a:r>
            <a:r>
              <a:rPr lang="en-US" altLang="hu-HU" sz="1600" b="1" dirty="0"/>
              <a:t>)</a:t>
            </a:r>
            <a:endParaRPr lang="en-US" altLang="hu-HU" sz="1600" b="1" dirty="0">
              <a:latin typeface="Times New Roman" panose="02020603050405020304" pitchFamily="18" charset="0"/>
            </a:endParaRPr>
          </a:p>
        </p:txBody>
      </p:sp>
      <p:sp>
        <p:nvSpPr>
          <p:cNvPr id="29722" name="Text Box 2076">
            <a:extLst>
              <a:ext uri="{FF2B5EF4-FFF2-40B4-BE49-F238E27FC236}">
                <a16:creationId xmlns:a16="http://schemas.microsoft.com/office/drawing/2014/main" id="{3FCEAC6E-A1B4-4FED-BF08-C38C70D46F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14251" y="2117172"/>
            <a:ext cx="1858168" cy="381000"/>
          </a:xfrm>
          <a:prstGeom prst="rect">
            <a:avLst/>
          </a:prstGeom>
          <a:solidFill>
            <a:srgbClr val="B6E3E5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>
              <a:spcBef>
                <a:spcPct val="0"/>
              </a:spcBef>
            </a:pPr>
            <a:r>
              <a:rPr lang="en-US" altLang="hu-HU" sz="1600" b="1" dirty="0"/>
              <a:t>Pleura </a:t>
            </a:r>
            <a:r>
              <a:rPr lang="en-US" altLang="hu-HU" sz="1600" b="1" dirty="0" err="1"/>
              <a:t>visceralis</a:t>
            </a:r>
            <a:endParaRPr lang="en-US" altLang="hu-HU" sz="1600" b="1" dirty="0"/>
          </a:p>
        </p:txBody>
      </p:sp>
      <p:sp>
        <p:nvSpPr>
          <p:cNvPr id="29723" name="Line 2077">
            <a:extLst>
              <a:ext uri="{FF2B5EF4-FFF2-40B4-BE49-F238E27FC236}">
                <a16:creationId xmlns:a16="http://schemas.microsoft.com/office/drawing/2014/main" id="{BB261BCC-34D2-47F3-A47C-54526153514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635630" y="1836736"/>
            <a:ext cx="3810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hu-HU"/>
          </a:p>
        </p:txBody>
      </p:sp>
      <p:sp>
        <p:nvSpPr>
          <p:cNvPr id="29724" name="Line 2078">
            <a:extLst>
              <a:ext uri="{FF2B5EF4-FFF2-40B4-BE49-F238E27FC236}">
                <a16:creationId xmlns:a16="http://schemas.microsoft.com/office/drawing/2014/main" id="{C628FC42-43EB-4C7E-9360-3A75B764FBF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267330" y="2293936"/>
            <a:ext cx="7493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hu-HU"/>
          </a:p>
        </p:txBody>
      </p:sp>
      <p:sp>
        <p:nvSpPr>
          <p:cNvPr id="29725" name="Line 2079">
            <a:extLst>
              <a:ext uri="{FF2B5EF4-FFF2-40B4-BE49-F238E27FC236}">
                <a16:creationId xmlns:a16="http://schemas.microsoft.com/office/drawing/2014/main" id="{444FBA13-CF43-4AF4-9D74-46EE84DBD93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038730" y="2763836"/>
            <a:ext cx="9144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hu-HU"/>
          </a:p>
        </p:txBody>
      </p:sp>
      <p:sp>
        <p:nvSpPr>
          <p:cNvPr id="29727" name="Text Box 2081">
            <a:extLst>
              <a:ext uri="{FF2B5EF4-FFF2-40B4-BE49-F238E27FC236}">
                <a16:creationId xmlns:a16="http://schemas.microsoft.com/office/drawing/2014/main" id="{9117427B-2618-4301-A265-1C63B6E071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69234" y="2235213"/>
            <a:ext cx="1708516" cy="506383"/>
          </a:xfrm>
          <a:prstGeom prst="rect">
            <a:avLst/>
          </a:prstGeom>
          <a:solidFill>
            <a:srgbClr val="F2F320"/>
          </a:solidFill>
          <a:ln>
            <a:noFill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>
              <a:spcBef>
                <a:spcPct val="0"/>
              </a:spcBef>
            </a:pPr>
            <a:r>
              <a:rPr lang="hu-HU" altLang="hu-HU" sz="1600" b="1" dirty="0" err="1"/>
              <a:t>Subkutanes</a:t>
            </a:r>
            <a:r>
              <a:rPr lang="hu-HU" altLang="hu-HU" sz="1600" b="1" dirty="0"/>
              <a:t> </a:t>
            </a:r>
            <a:r>
              <a:rPr lang="hu-HU" altLang="hu-HU" sz="1600" b="1" dirty="0" err="1"/>
              <a:t>Bindegewebe</a:t>
            </a:r>
            <a:endParaRPr lang="en-US" altLang="hu-HU" sz="1600" b="1" dirty="0"/>
          </a:p>
        </p:txBody>
      </p:sp>
      <p:sp>
        <p:nvSpPr>
          <p:cNvPr id="32" name="Cím 1">
            <a:extLst>
              <a:ext uri="{FF2B5EF4-FFF2-40B4-BE49-F238E27FC236}">
                <a16:creationId xmlns:a16="http://schemas.microsoft.com/office/drawing/2014/main" id="{DBEFF987-03CF-41CC-8995-57F35A7E8D9E}"/>
              </a:ext>
            </a:extLst>
          </p:cNvPr>
          <p:cNvSpPr txBox="1">
            <a:spLocks/>
          </p:cNvSpPr>
          <p:nvPr/>
        </p:nvSpPr>
        <p:spPr>
          <a:xfrm>
            <a:off x="838200" y="3345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u-HU" sz="3600" dirty="0" err="1"/>
              <a:t>Spatium</a:t>
            </a:r>
            <a:r>
              <a:rPr lang="hu-HU" sz="3600" dirty="0"/>
              <a:t> </a:t>
            </a:r>
            <a:r>
              <a:rPr lang="hu-HU" sz="3600" dirty="0" err="1"/>
              <a:t>intercostale</a:t>
            </a:r>
            <a:endParaRPr lang="de-DE" sz="3600" dirty="0"/>
          </a:p>
        </p:txBody>
      </p:sp>
    </p:spTree>
    <p:extLst>
      <p:ext uri="{BB962C8B-B14F-4D97-AF65-F5344CB8AC3E}">
        <p14:creationId xmlns:p14="http://schemas.microsoft.com/office/powerpoint/2010/main" val="20637750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66479977-8990-473A-93AA-C519B25F8131}"/>
              </a:ext>
            </a:extLst>
          </p:cNvPr>
          <p:cNvSpPr txBox="1">
            <a:spLocks/>
          </p:cNvSpPr>
          <p:nvPr/>
        </p:nvSpPr>
        <p:spPr>
          <a:xfrm>
            <a:off x="838200" y="3345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u-HU" sz="3600" dirty="0" err="1"/>
              <a:t>Regio</a:t>
            </a:r>
            <a:r>
              <a:rPr lang="hu-HU" sz="3600" dirty="0"/>
              <a:t> </a:t>
            </a:r>
            <a:r>
              <a:rPr lang="hu-HU" sz="3600" dirty="0" err="1"/>
              <a:t>infraclavicularis</a:t>
            </a:r>
            <a:endParaRPr lang="de-DE" sz="3600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0C2A4AF2-0111-413A-AB59-9A565C0C50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968" y="1255362"/>
            <a:ext cx="6745661" cy="550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zövegdoboz 4">
            <a:extLst>
              <a:ext uri="{FF2B5EF4-FFF2-40B4-BE49-F238E27FC236}">
                <a16:creationId xmlns:a16="http://schemas.microsoft.com/office/drawing/2014/main" id="{73A8AD7B-C71C-43DE-BB34-6E97D75329AF}"/>
              </a:ext>
            </a:extLst>
          </p:cNvPr>
          <p:cNvSpPr txBox="1"/>
          <p:nvPr/>
        </p:nvSpPr>
        <p:spPr>
          <a:xfrm>
            <a:off x="7071863" y="1553688"/>
            <a:ext cx="4879862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u="sng" dirty="0" err="1"/>
              <a:t>Begrenzungen</a:t>
            </a:r>
            <a:endParaRPr lang="hu-HU" b="1" u="sng" dirty="0"/>
          </a:p>
          <a:p>
            <a:r>
              <a:rPr lang="hu-HU" dirty="0" err="1"/>
              <a:t>Cranial</a:t>
            </a:r>
            <a:r>
              <a:rPr lang="hu-HU" dirty="0"/>
              <a:t>: </a:t>
            </a:r>
            <a:r>
              <a:rPr lang="hu-HU" dirty="0" err="1"/>
              <a:t>Clavicula</a:t>
            </a:r>
            <a:endParaRPr lang="hu-HU" dirty="0"/>
          </a:p>
          <a:p>
            <a:r>
              <a:rPr lang="hu-HU" dirty="0" err="1"/>
              <a:t>Caudal</a:t>
            </a:r>
            <a:r>
              <a:rPr lang="hu-HU" dirty="0"/>
              <a:t>: </a:t>
            </a:r>
            <a:r>
              <a:rPr lang="hu-HU" dirty="0" err="1"/>
              <a:t>Rand</a:t>
            </a:r>
            <a:r>
              <a:rPr lang="hu-HU" dirty="0"/>
              <a:t> </a:t>
            </a:r>
            <a:r>
              <a:rPr lang="hu-HU" dirty="0" err="1"/>
              <a:t>des</a:t>
            </a:r>
            <a:r>
              <a:rPr lang="hu-HU" dirty="0"/>
              <a:t> M. </a:t>
            </a:r>
            <a:r>
              <a:rPr lang="hu-HU" dirty="0" err="1"/>
              <a:t>pectoralis</a:t>
            </a:r>
            <a:r>
              <a:rPr lang="hu-HU" dirty="0"/>
              <a:t> major</a:t>
            </a:r>
          </a:p>
          <a:p>
            <a:r>
              <a:rPr lang="hu-HU" dirty="0" err="1"/>
              <a:t>Medial</a:t>
            </a:r>
            <a:r>
              <a:rPr lang="hu-HU" dirty="0"/>
              <a:t>: </a:t>
            </a:r>
            <a:r>
              <a:rPr lang="hu-HU" dirty="0" err="1"/>
              <a:t>Sternum</a:t>
            </a:r>
            <a:endParaRPr lang="hu-HU" dirty="0"/>
          </a:p>
          <a:p>
            <a:r>
              <a:rPr lang="hu-HU" dirty="0" err="1"/>
              <a:t>Lateral</a:t>
            </a:r>
            <a:r>
              <a:rPr lang="hu-HU" dirty="0"/>
              <a:t>: </a:t>
            </a:r>
            <a:r>
              <a:rPr lang="hu-HU" dirty="0" err="1"/>
              <a:t>Sulcus</a:t>
            </a:r>
            <a:r>
              <a:rPr lang="hu-HU" dirty="0"/>
              <a:t> </a:t>
            </a:r>
            <a:r>
              <a:rPr lang="hu-HU" dirty="0" err="1"/>
              <a:t>deltoideopectoralis</a:t>
            </a:r>
            <a:r>
              <a:rPr lang="hu-HU" dirty="0"/>
              <a:t> (M. </a:t>
            </a:r>
            <a:r>
              <a:rPr lang="hu-HU" dirty="0" err="1"/>
              <a:t>deltoideus</a:t>
            </a:r>
            <a:r>
              <a:rPr lang="hu-HU" dirty="0"/>
              <a:t>)</a:t>
            </a:r>
          </a:p>
          <a:p>
            <a:endParaRPr lang="hu-HU" dirty="0"/>
          </a:p>
          <a:p>
            <a:r>
              <a:rPr lang="hu-HU" b="1" u="sng" dirty="0" err="1"/>
              <a:t>Inhalt</a:t>
            </a:r>
            <a:endParaRPr lang="hu-HU" b="1" u="sng" dirty="0"/>
          </a:p>
          <a:p>
            <a:r>
              <a:rPr lang="hu-HU" dirty="0" err="1"/>
              <a:t>Platysma</a:t>
            </a:r>
            <a:r>
              <a:rPr lang="hu-HU" dirty="0"/>
              <a:t> </a:t>
            </a:r>
          </a:p>
          <a:p>
            <a:r>
              <a:rPr lang="hu-HU" dirty="0"/>
              <a:t>M. </a:t>
            </a:r>
            <a:r>
              <a:rPr lang="hu-HU" dirty="0" err="1"/>
              <a:t>pectoralis</a:t>
            </a:r>
            <a:r>
              <a:rPr lang="hu-HU" dirty="0"/>
              <a:t> major mit </a:t>
            </a:r>
            <a:r>
              <a:rPr lang="hu-HU" dirty="0" err="1"/>
              <a:t>der</a:t>
            </a:r>
            <a:r>
              <a:rPr lang="hu-HU" dirty="0"/>
              <a:t> </a:t>
            </a:r>
            <a:r>
              <a:rPr lang="hu-HU" dirty="0" err="1"/>
              <a:t>Fascia</a:t>
            </a:r>
            <a:r>
              <a:rPr lang="hu-HU" dirty="0"/>
              <a:t> </a:t>
            </a:r>
            <a:r>
              <a:rPr lang="hu-HU" dirty="0" err="1"/>
              <a:t>pectoralis</a:t>
            </a:r>
            <a:r>
              <a:rPr lang="hu-HU" dirty="0"/>
              <a:t> </a:t>
            </a:r>
          </a:p>
          <a:p>
            <a:r>
              <a:rPr lang="hu-HU" dirty="0"/>
              <a:t>M. </a:t>
            </a:r>
            <a:r>
              <a:rPr lang="hu-HU" dirty="0" err="1"/>
              <a:t>subclavius</a:t>
            </a:r>
            <a:r>
              <a:rPr lang="hu-HU" dirty="0"/>
              <a:t>, M. </a:t>
            </a:r>
            <a:r>
              <a:rPr lang="hu-HU" dirty="0" err="1"/>
              <a:t>pectoralis</a:t>
            </a:r>
            <a:r>
              <a:rPr lang="hu-HU" dirty="0"/>
              <a:t> minor mit </a:t>
            </a:r>
            <a:r>
              <a:rPr lang="hu-HU" dirty="0" err="1"/>
              <a:t>der</a:t>
            </a:r>
            <a:r>
              <a:rPr lang="hu-HU" dirty="0"/>
              <a:t> </a:t>
            </a:r>
            <a:r>
              <a:rPr lang="hu-HU" dirty="0" err="1"/>
              <a:t>Fascia</a:t>
            </a:r>
            <a:r>
              <a:rPr lang="hu-HU" dirty="0"/>
              <a:t> </a:t>
            </a:r>
          </a:p>
          <a:p>
            <a:r>
              <a:rPr lang="hu-HU" dirty="0" err="1"/>
              <a:t>clavipectoralis</a:t>
            </a:r>
            <a:endParaRPr lang="hu-HU" dirty="0"/>
          </a:p>
          <a:p>
            <a:r>
              <a:rPr lang="hu-HU" dirty="0" err="1"/>
              <a:t>Nn</a:t>
            </a:r>
            <a:r>
              <a:rPr lang="hu-HU" dirty="0"/>
              <a:t>. </a:t>
            </a:r>
            <a:r>
              <a:rPr lang="hu-HU" dirty="0" err="1"/>
              <a:t>supraclaviculareshiatus</a:t>
            </a:r>
            <a:r>
              <a:rPr lang="hu-HU" dirty="0"/>
              <a:t> </a:t>
            </a:r>
            <a:r>
              <a:rPr lang="hu-HU" dirty="0" err="1"/>
              <a:t>axillarisok</a:t>
            </a:r>
            <a:endParaRPr lang="hu-HU" dirty="0"/>
          </a:p>
          <a:p>
            <a:r>
              <a:rPr lang="hu-HU" dirty="0"/>
              <a:t>V. </a:t>
            </a:r>
            <a:r>
              <a:rPr lang="hu-HU" dirty="0" err="1"/>
              <a:t>cephalica</a:t>
            </a:r>
            <a:r>
              <a:rPr lang="hu-HU" dirty="0"/>
              <a:t>, , </a:t>
            </a:r>
            <a:r>
              <a:rPr lang="hu-HU" dirty="0" err="1"/>
              <a:t>Äste</a:t>
            </a:r>
            <a:r>
              <a:rPr lang="hu-HU" dirty="0"/>
              <a:t> </a:t>
            </a:r>
            <a:r>
              <a:rPr lang="hu-HU" dirty="0" err="1"/>
              <a:t>der</a:t>
            </a:r>
            <a:r>
              <a:rPr lang="hu-HU" dirty="0"/>
              <a:t> V. </a:t>
            </a:r>
            <a:r>
              <a:rPr lang="hu-HU" dirty="0" err="1"/>
              <a:t>axillaris</a:t>
            </a:r>
            <a:endParaRPr lang="hu-HU" dirty="0"/>
          </a:p>
          <a:p>
            <a:r>
              <a:rPr lang="hu-HU" dirty="0" err="1"/>
              <a:t>Äste</a:t>
            </a:r>
            <a:r>
              <a:rPr lang="hu-HU" dirty="0"/>
              <a:t> </a:t>
            </a:r>
            <a:r>
              <a:rPr lang="hu-HU" dirty="0" err="1"/>
              <a:t>der</a:t>
            </a:r>
            <a:r>
              <a:rPr lang="hu-HU" dirty="0"/>
              <a:t> A. </a:t>
            </a:r>
            <a:r>
              <a:rPr lang="hu-HU" dirty="0" err="1"/>
              <a:t>axillaris</a:t>
            </a:r>
            <a:r>
              <a:rPr lang="hu-HU" dirty="0"/>
              <a:t> (A. </a:t>
            </a:r>
            <a:r>
              <a:rPr lang="hu-HU" dirty="0" err="1"/>
              <a:t>thoracoacromialis</a:t>
            </a:r>
            <a:r>
              <a:rPr lang="hu-HU" dirty="0"/>
              <a:t>)</a:t>
            </a:r>
          </a:p>
          <a:p>
            <a:r>
              <a:rPr lang="hu-HU" dirty="0" err="1"/>
              <a:t>Äste</a:t>
            </a:r>
            <a:r>
              <a:rPr lang="hu-HU" dirty="0"/>
              <a:t> </a:t>
            </a:r>
            <a:r>
              <a:rPr lang="hu-HU" dirty="0" err="1"/>
              <a:t>des</a:t>
            </a:r>
            <a:r>
              <a:rPr lang="hu-HU" dirty="0"/>
              <a:t> </a:t>
            </a:r>
            <a:r>
              <a:rPr lang="hu-HU" dirty="0" err="1"/>
              <a:t>Plexus</a:t>
            </a:r>
            <a:r>
              <a:rPr lang="hu-HU" dirty="0"/>
              <a:t> </a:t>
            </a:r>
            <a:r>
              <a:rPr lang="hu-HU" dirty="0" err="1"/>
              <a:t>brachialis</a:t>
            </a:r>
            <a:r>
              <a:rPr lang="hu-HU" dirty="0"/>
              <a:t>, </a:t>
            </a:r>
            <a:r>
              <a:rPr lang="hu-HU" dirty="0" err="1"/>
              <a:t>Nn</a:t>
            </a:r>
            <a:r>
              <a:rPr lang="hu-HU" dirty="0"/>
              <a:t>. </a:t>
            </a:r>
            <a:r>
              <a:rPr lang="hu-HU" dirty="0" err="1"/>
              <a:t>pectorales</a:t>
            </a:r>
            <a:endParaRPr lang="hu-HU" dirty="0"/>
          </a:p>
          <a:p>
            <a:r>
              <a:rPr lang="hu-HU" dirty="0" err="1"/>
              <a:t>Nodi</a:t>
            </a:r>
            <a:r>
              <a:rPr lang="hu-HU" dirty="0"/>
              <a:t> </a:t>
            </a:r>
            <a:r>
              <a:rPr lang="hu-HU" dirty="0" err="1"/>
              <a:t>lymphatici</a:t>
            </a:r>
            <a:r>
              <a:rPr lang="hu-HU" dirty="0"/>
              <a:t> </a:t>
            </a:r>
            <a:r>
              <a:rPr lang="hu-HU" dirty="0" err="1"/>
              <a:t>axillares</a:t>
            </a:r>
            <a:r>
              <a:rPr lang="hu-HU" dirty="0"/>
              <a:t> </a:t>
            </a:r>
            <a:r>
              <a:rPr lang="hu-HU" dirty="0" err="1"/>
              <a:t>et</a:t>
            </a:r>
            <a:r>
              <a:rPr lang="hu-HU" dirty="0"/>
              <a:t> </a:t>
            </a:r>
            <a:r>
              <a:rPr lang="hu-HU" dirty="0" err="1"/>
              <a:t>infraclaviculares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92684278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66479977-8990-473A-93AA-C519B25F8131}"/>
              </a:ext>
            </a:extLst>
          </p:cNvPr>
          <p:cNvSpPr txBox="1">
            <a:spLocks/>
          </p:cNvSpPr>
          <p:nvPr/>
        </p:nvSpPr>
        <p:spPr>
          <a:xfrm>
            <a:off x="979222" y="27314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u-HU" sz="3600" dirty="0" err="1"/>
              <a:t>Regio</a:t>
            </a:r>
            <a:r>
              <a:rPr lang="hu-HU" sz="3600" dirty="0"/>
              <a:t> </a:t>
            </a:r>
            <a:r>
              <a:rPr lang="hu-HU" sz="3600" dirty="0" err="1"/>
              <a:t>mammalis</a:t>
            </a:r>
            <a:endParaRPr lang="hu-HU" sz="3600" dirty="0"/>
          </a:p>
          <a:p>
            <a:pPr algn="ctr"/>
            <a:endParaRPr lang="hu-HU" sz="3600" dirty="0"/>
          </a:p>
          <a:p>
            <a:pPr algn="ctr"/>
            <a:endParaRPr lang="de-DE" sz="3600" dirty="0"/>
          </a:p>
        </p:txBody>
      </p:sp>
      <p:sp>
        <p:nvSpPr>
          <p:cNvPr id="5" name="Szövegdoboz 4">
            <a:extLst>
              <a:ext uri="{FF2B5EF4-FFF2-40B4-BE49-F238E27FC236}">
                <a16:creationId xmlns:a16="http://schemas.microsoft.com/office/drawing/2014/main" id="{73A8AD7B-C71C-43DE-BB34-6E97D75329AF}"/>
              </a:ext>
            </a:extLst>
          </p:cNvPr>
          <p:cNvSpPr txBox="1"/>
          <p:nvPr/>
        </p:nvSpPr>
        <p:spPr>
          <a:xfrm>
            <a:off x="5935506" y="935931"/>
            <a:ext cx="6195094" cy="59647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u="sng" dirty="0" err="1"/>
              <a:t>Begrenzungen</a:t>
            </a:r>
            <a:r>
              <a:rPr lang="hu-HU" b="1" u="sng" dirty="0"/>
              <a:t> </a:t>
            </a:r>
            <a:r>
              <a:rPr lang="hu-HU" i="1" dirty="0"/>
              <a:t>(</a:t>
            </a:r>
            <a:r>
              <a:rPr lang="hu-HU" i="1" dirty="0" err="1"/>
              <a:t>überlappen</a:t>
            </a:r>
            <a:r>
              <a:rPr lang="hu-HU" i="1" dirty="0"/>
              <a:t> mit </a:t>
            </a:r>
            <a:r>
              <a:rPr lang="hu-HU" i="1" dirty="0" err="1"/>
              <a:t>der</a:t>
            </a:r>
            <a:r>
              <a:rPr lang="hu-HU" i="1" dirty="0"/>
              <a:t> </a:t>
            </a:r>
            <a:r>
              <a:rPr lang="hu-HU" i="1" dirty="0" err="1"/>
              <a:t>Regio</a:t>
            </a:r>
            <a:r>
              <a:rPr lang="hu-HU" i="1" dirty="0"/>
              <a:t> </a:t>
            </a:r>
            <a:r>
              <a:rPr lang="hu-HU" i="1" dirty="0" err="1"/>
              <a:t>infraclavicularis</a:t>
            </a:r>
            <a:r>
              <a:rPr lang="hu-HU" i="1" dirty="0"/>
              <a:t>)</a:t>
            </a:r>
          </a:p>
          <a:p>
            <a:r>
              <a:rPr lang="hu-HU" dirty="0" err="1"/>
              <a:t>Cranial</a:t>
            </a:r>
            <a:r>
              <a:rPr lang="hu-HU" dirty="0"/>
              <a:t>: 3. </a:t>
            </a:r>
            <a:r>
              <a:rPr lang="hu-HU" dirty="0" err="1"/>
              <a:t>Rippe</a:t>
            </a:r>
            <a:endParaRPr lang="hu-HU" dirty="0"/>
          </a:p>
          <a:p>
            <a:r>
              <a:rPr lang="hu-HU" dirty="0" err="1"/>
              <a:t>Caudal</a:t>
            </a:r>
            <a:r>
              <a:rPr lang="hu-HU" dirty="0"/>
              <a:t>: 7. </a:t>
            </a:r>
            <a:r>
              <a:rPr lang="hu-HU" dirty="0" err="1"/>
              <a:t>Rippe</a:t>
            </a:r>
            <a:endParaRPr lang="hu-HU" dirty="0"/>
          </a:p>
          <a:p>
            <a:r>
              <a:rPr lang="hu-HU" dirty="0" err="1"/>
              <a:t>Medial</a:t>
            </a:r>
            <a:r>
              <a:rPr lang="hu-HU" dirty="0"/>
              <a:t>: </a:t>
            </a:r>
            <a:r>
              <a:rPr lang="hu-HU" dirty="0" err="1"/>
              <a:t>Linea</a:t>
            </a:r>
            <a:r>
              <a:rPr lang="hu-HU" dirty="0"/>
              <a:t> </a:t>
            </a:r>
            <a:r>
              <a:rPr lang="hu-HU" dirty="0" err="1"/>
              <a:t>parasternalis</a:t>
            </a:r>
            <a:endParaRPr lang="hu-HU" dirty="0"/>
          </a:p>
          <a:p>
            <a:r>
              <a:rPr lang="hu-HU" dirty="0" err="1"/>
              <a:t>Lateral</a:t>
            </a:r>
            <a:r>
              <a:rPr lang="hu-HU" dirty="0"/>
              <a:t>: </a:t>
            </a:r>
            <a:r>
              <a:rPr lang="hu-HU" dirty="0" err="1"/>
              <a:t>Vordere</a:t>
            </a:r>
            <a:r>
              <a:rPr lang="hu-HU" dirty="0"/>
              <a:t> </a:t>
            </a:r>
            <a:r>
              <a:rPr lang="hu-HU" dirty="0" err="1"/>
              <a:t>Axelfalte</a:t>
            </a:r>
            <a:r>
              <a:rPr lang="hu-HU" dirty="0"/>
              <a:t> </a:t>
            </a:r>
          </a:p>
          <a:p>
            <a:endParaRPr lang="hu-HU" dirty="0"/>
          </a:p>
          <a:p>
            <a:r>
              <a:rPr lang="hu-HU" b="1" u="sng" dirty="0" err="1"/>
              <a:t>Inhalt</a:t>
            </a:r>
            <a:endParaRPr lang="hu-HU" b="1" u="sng" dirty="0"/>
          </a:p>
          <a:p>
            <a:r>
              <a:rPr lang="hu-HU" dirty="0" err="1"/>
              <a:t>Brustdrüse</a:t>
            </a:r>
            <a:endParaRPr lang="hu-HU" dirty="0"/>
          </a:p>
          <a:p>
            <a:r>
              <a:rPr lang="hu-HU" dirty="0"/>
              <a:t>M </a:t>
            </a:r>
            <a:r>
              <a:rPr lang="hu-HU" dirty="0" err="1"/>
              <a:t>pectoralis</a:t>
            </a:r>
            <a:r>
              <a:rPr lang="hu-HU" dirty="0"/>
              <a:t> major mit </a:t>
            </a:r>
            <a:r>
              <a:rPr lang="hu-HU" dirty="0" err="1"/>
              <a:t>der</a:t>
            </a:r>
            <a:r>
              <a:rPr lang="hu-HU" dirty="0"/>
              <a:t> </a:t>
            </a:r>
            <a:r>
              <a:rPr lang="hu-HU" dirty="0" err="1"/>
              <a:t>Fascia</a:t>
            </a:r>
            <a:r>
              <a:rPr lang="hu-HU" dirty="0"/>
              <a:t> </a:t>
            </a:r>
            <a:r>
              <a:rPr lang="hu-HU" dirty="0" err="1"/>
              <a:t>pectoralis</a:t>
            </a:r>
            <a:r>
              <a:rPr lang="hu-HU" dirty="0"/>
              <a:t> </a:t>
            </a:r>
          </a:p>
          <a:p>
            <a:r>
              <a:rPr lang="hu-HU" dirty="0"/>
              <a:t>M. </a:t>
            </a:r>
            <a:r>
              <a:rPr lang="hu-HU" dirty="0" err="1"/>
              <a:t>pectoralis</a:t>
            </a:r>
            <a:r>
              <a:rPr lang="hu-HU" dirty="0"/>
              <a:t> minor mit </a:t>
            </a:r>
            <a:r>
              <a:rPr lang="hu-HU" dirty="0" err="1"/>
              <a:t>der</a:t>
            </a:r>
            <a:r>
              <a:rPr lang="hu-HU" dirty="0"/>
              <a:t> </a:t>
            </a:r>
            <a:r>
              <a:rPr lang="hu-HU" dirty="0" err="1"/>
              <a:t>Fascia</a:t>
            </a:r>
            <a:r>
              <a:rPr lang="hu-HU" dirty="0"/>
              <a:t> </a:t>
            </a:r>
            <a:r>
              <a:rPr lang="hu-HU" dirty="0" err="1"/>
              <a:t>clavipectoralis</a:t>
            </a:r>
            <a:r>
              <a:rPr lang="hu-HU" dirty="0"/>
              <a:t> </a:t>
            </a:r>
          </a:p>
          <a:p>
            <a:r>
              <a:rPr lang="hu-HU" dirty="0" err="1"/>
              <a:t>Nn</a:t>
            </a:r>
            <a:r>
              <a:rPr lang="hu-HU" dirty="0"/>
              <a:t>. </a:t>
            </a:r>
            <a:r>
              <a:rPr lang="hu-HU" dirty="0" err="1"/>
              <a:t>Supraclaviculares</a:t>
            </a:r>
            <a:endParaRPr lang="hu-HU" dirty="0"/>
          </a:p>
          <a:p>
            <a:r>
              <a:rPr lang="hu-HU" dirty="0" err="1"/>
              <a:t>Nn</a:t>
            </a:r>
            <a:r>
              <a:rPr lang="hu-HU" dirty="0"/>
              <a:t>. </a:t>
            </a:r>
            <a:r>
              <a:rPr lang="hu-HU" dirty="0" err="1"/>
              <a:t>Intercostales</a:t>
            </a:r>
            <a:r>
              <a:rPr lang="hu-HU" dirty="0"/>
              <a:t> 2-6</a:t>
            </a:r>
          </a:p>
          <a:p>
            <a:pPr indent="-457200"/>
            <a:r>
              <a:rPr lang="hu-HU" dirty="0"/>
              <a:t>Rami </a:t>
            </a:r>
            <a:r>
              <a:rPr lang="hu-HU" dirty="0" err="1"/>
              <a:t>mammariae</a:t>
            </a:r>
            <a:r>
              <a:rPr lang="hu-HU" dirty="0"/>
              <a:t> </a:t>
            </a:r>
            <a:r>
              <a:rPr lang="hu-HU" dirty="0" err="1"/>
              <a:t>aus</a:t>
            </a:r>
            <a:r>
              <a:rPr lang="hu-HU" dirty="0"/>
              <a:t> </a:t>
            </a:r>
            <a:r>
              <a:rPr lang="hu-HU" dirty="0" err="1"/>
              <a:t>der</a:t>
            </a:r>
            <a:r>
              <a:rPr lang="hu-HU" dirty="0"/>
              <a:t> A. </a:t>
            </a:r>
            <a:r>
              <a:rPr lang="hu-HU" dirty="0" err="1"/>
              <a:t>thoracica</a:t>
            </a:r>
            <a:r>
              <a:rPr lang="hu-HU" dirty="0"/>
              <a:t> </a:t>
            </a:r>
            <a:r>
              <a:rPr lang="hu-HU" dirty="0" err="1"/>
              <a:t>interna</a:t>
            </a:r>
            <a:r>
              <a:rPr lang="hu-HU" dirty="0"/>
              <a:t>, </a:t>
            </a:r>
          </a:p>
          <a:p>
            <a:pPr indent="-457200"/>
            <a:r>
              <a:rPr lang="hu-HU" dirty="0" err="1"/>
              <a:t>Aa</a:t>
            </a:r>
            <a:r>
              <a:rPr lang="hu-HU" dirty="0"/>
              <a:t>. </a:t>
            </a:r>
            <a:r>
              <a:rPr lang="hu-HU" dirty="0" err="1"/>
              <a:t>intercostales</a:t>
            </a:r>
            <a:r>
              <a:rPr lang="hu-HU" dirty="0"/>
              <a:t>, A. </a:t>
            </a:r>
            <a:r>
              <a:rPr lang="hu-HU" dirty="0" err="1"/>
              <a:t>thoracica</a:t>
            </a:r>
            <a:r>
              <a:rPr lang="hu-HU" dirty="0"/>
              <a:t> </a:t>
            </a:r>
            <a:r>
              <a:rPr lang="hu-HU" dirty="0" err="1"/>
              <a:t>lateralis</a:t>
            </a:r>
            <a:r>
              <a:rPr lang="hu-HU" dirty="0"/>
              <a:t>, A. </a:t>
            </a:r>
            <a:r>
              <a:rPr lang="hu-HU" dirty="0" err="1"/>
              <a:t>thoracoacromialis</a:t>
            </a:r>
            <a:endParaRPr lang="hu-HU" dirty="0"/>
          </a:p>
          <a:p>
            <a:pPr indent="-457200"/>
            <a:r>
              <a:rPr lang="hu-HU" dirty="0" err="1"/>
              <a:t>Venae</a:t>
            </a:r>
            <a:r>
              <a:rPr lang="hu-HU" dirty="0"/>
              <a:t> </a:t>
            </a:r>
            <a:r>
              <a:rPr lang="hu-HU" dirty="0" err="1"/>
              <a:t>mammariae</a:t>
            </a:r>
            <a:endParaRPr lang="hu-HU" dirty="0"/>
          </a:p>
          <a:p>
            <a:pPr>
              <a:lnSpc>
                <a:spcPct val="80000"/>
              </a:lnSpc>
            </a:pPr>
            <a:r>
              <a:rPr lang="hu-HU" altLang="hu-HU" dirty="0" err="1"/>
              <a:t>Plexus</a:t>
            </a:r>
            <a:r>
              <a:rPr lang="hu-HU" altLang="hu-HU" dirty="0"/>
              <a:t> (</a:t>
            </a:r>
            <a:r>
              <a:rPr lang="hu-HU" altLang="hu-HU" dirty="0" err="1"/>
              <a:t>lymphaticus</a:t>
            </a:r>
            <a:r>
              <a:rPr lang="hu-HU" altLang="hu-HU" dirty="0"/>
              <a:t>) </a:t>
            </a:r>
            <a:r>
              <a:rPr lang="hu-HU" altLang="hu-HU" dirty="0" err="1"/>
              <a:t>areolaris</a:t>
            </a:r>
            <a:r>
              <a:rPr lang="hu-HU" altLang="hu-HU" dirty="0"/>
              <a:t>, </a:t>
            </a:r>
            <a:r>
              <a:rPr lang="hu-HU" altLang="hu-HU" dirty="0" err="1"/>
              <a:t>Plexus</a:t>
            </a:r>
            <a:r>
              <a:rPr lang="hu-HU" altLang="hu-HU" dirty="0"/>
              <a:t> (</a:t>
            </a:r>
            <a:r>
              <a:rPr lang="hu-HU" altLang="hu-HU" dirty="0" err="1"/>
              <a:t>lymphaticus</a:t>
            </a:r>
            <a:r>
              <a:rPr lang="hu-HU" altLang="hu-HU" dirty="0"/>
              <a:t>) </a:t>
            </a:r>
            <a:r>
              <a:rPr lang="hu-HU" altLang="hu-HU" dirty="0" err="1"/>
              <a:t>subareolaris</a:t>
            </a:r>
            <a:endParaRPr lang="hu-HU" altLang="hu-HU" dirty="0"/>
          </a:p>
          <a:p>
            <a:pPr>
              <a:lnSpc>
                <a:spcPct val="80000"/>
              </a:lnSpc>
            </a:pPr>
            <a:r>
              <a:rPr lang="hu-HU" altLang="hu-HU" dirty="0" err="1"/>
              <a:t>Nn</a:t>
            </a:r>
            <a:r>
              <a:rPr lang="hu-HU" altLang="hu-HU" dirty="0"/>
              <a:t>. </a:t>
            </a:r>
            <a:r>
              <a:rPr lang="hu-HU" altLang="hu-HU" dirty="0" err="1"/>
              <a:t>lymphatici</a:t>
            </a:r>
            <a:r>
              <a:rPr lang="hu-HU" altLang="hu-HU" dirty="0"/>
              <a:t> </a:t>
            </a:r>
            <a:r>
              <a:rPr lang="hu-HU" altLang="hu-HU" dirty="0" err="1"/>
              <a:t>axillares</a:t>
            </a:r>
            <a:r>
              <a:rPr lang="hu-HU" altLang="hu-HU" dirty="0"/>
              <a:t>, </a:t>
            </a:r>
            <a:r>
              <a:rPr lang="hu-HU" altLang="hu-HU" dirty="0" err="1"/>
              <a:t>Nn</a:t>
            </a:r>
            <a:r>
              <a:rPr lang="hu-HU" altLang="hu-HU" dirty="0"/>
              <a:t>. </a:t>
            </a:r>
            <a:r>
              <a:rPr lang="hu-HU" altLang="hu-HU" dirty="0" err="1"/>
              <a:t>lymphatici</a:t>
            </a:r>
            <a:r>
              <a:rPr lang="hu-HU" altLang="hu-HU" dirty="0"/>
              <a:t> </a:t>
            </a:r>
            <a:r>
              <a:rPr lang="hu-HU" altLang="hu-HU" dirty="0" err="1"/>
              <a:t>parasternales</a:t>
            </a:r>
            <a:endParaRPr lang="hu-HU" altLang="hu-HU" dirty="0"/>
          </a:p>
          <a:p>
            <a:pPr>
              <a:lnSpc>
                <a:spcPct val="80000"/>
              </a:lnSpc>
            </a:pPr>
            <a:r>
              <a:rPr lang="hu-HU" altLang="hu-HU" dirty="0" err="1"/>
              <a:t>Nn</a:t>
            </a:r>
            <a:r>
              <a:rPr lang="hu-HU" altLang="hu-HU" dirty="0"/>
              <a:t>. </a:t>
            </a:r>
            <a:r>
              <a:rPr lang="hu-HU" altLang="hu-HU" dirty="0" err="1"/>
              <a:t>lymphatici</a:t>
            </a:r>
            <a:r>
              <a:rPr lang="hu-HU" altLang="hu-HU" dirty="0"/>
              <a:t> </a:t>
            </a:r>
            <a:r>
              <a:rPr lang="hu-HU" altLang="hu-HU" dirty="0" err="1"/>
              <a:t>pectorales</a:t>
            </a:r>
            <a:r>
              <a:rPr lang="hu-HU" altLang="hu-HU" dirty="0"/>
              <a:t>, </a:t>
            </a:r>
            <a:r>
              <a:rPr lang="hu-HU" altLang="hu-HU" dirty="0" err="1"/>
              <a:t>Nn</a:t>
            </a:r>
            <a:r>
              <a:rPr lang="hu-HU" altLang="hu-HU" dirty="0"/>
              <a:t>. </a:t>
            </a:r>
            <a:r>
              <a:rPr lang="hu-HU" altLang="hu-HU" dirty="0" err="1"/>
              <a:t>lymphatici</a:t>
            </a:r>
            <a:r>
              <a:rPr lang="hu-HU" altLang="hu-HU" dirty="0"/>
              <a:t> </a:t>
            </a:r>
            <a:r>
              <a:rPr lang="hu-HU" altLang="hu-HU" dirty="0" err="1"/>
              <a:t>interpectorales</a:t>
            </a:r>
            <a:endParaRPr lang="hu-HU" altLang="hu-HU" dirty="0"/>
          </a:p>
          <a:p>
            <a:pPr>
              <a:lnSpc>
                <a:spcPct val="80000"/>
              </a:lnSpc>
            </a:pPr>
            <a:r>
              <a:rPr lang="hu-HU" altLang="hu-HU" dirty="0" err="1"/>
              <a:t>Nn</a:t>
            </a:r>
            <a:r>
              <a:rPr lang="hu-HU" altLang="hu-HU" dirty="0"/>
              <a:t>. </a:t>
            </a:r>
            <a:r>
              <a:rPr lang="hu-HU" altLang="hu-HU" dirty="0" err="1"/>
              <a:t>lymphatici</a:t>
            </a:r>
            <a:r>
              <a:rPr lang="hu-HU" altLang="hu-HU" dirty="0"/>
              <a:t> </a:t>
            </a:r>
            <a:r>
              <a:rPr lang="hu-HU" altLang="hu-HU" dirty="0" err="1"/>
              <a:t>paramammarii</a:t>
            </a:r>
            <a:r>
              <a:rPr lang="hu-HU" altLang="hu-HU" dirty="0"/>
              <a:t> </a:t>
            </a:r>
          </a:p>
          <a:p>
            <a:pPr indent="-457200"/>
            <a:endParaRPr lang="hu-HU" dirty="0"/>
          </a:p>
          <a:p>
            <a:endParaRPr lang="hu-HU" dirty="0"/>
          </a:p>
          <a:p>
            <a:endParaRPr lang="hu-HU" dirty="0"/>
          </a:p>
        </p:txBody>
      </p:sp>
      <p:pic>
        <p:nvPicPr>
          <p:cNvPr id="6" name="Picture 7" descr="mellkas külső, idegek, erek">
            <a:extLst>
              <a:ext uri="{FF2B5EF4-FFF2-40B4-BE49-F238E27FC236}">
                <a16:creationId xmlns:a16="http://schemas.microsoft.com/office/drawing/2014/main" id="{E0815EBF-D477-4327-8807-9CD4B50097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 l="27826" t="12370" r="22484" b="28867"/>
          <a:stretch>
            <a:fillRect/>
          </a:stretch>
        </p:blipFill>
        <p:spPr bwMode="auto">
          <a:xfrm>
            <a:off x="373410" y="1814447"/>
            <a:ext cx="5400022" cy="4104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7005676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loadBinaryCABD2N52">
            <a:extLst>
              <a:ext uri="{FF2B5EF4-FFF2-40B4-BE49-F238E27FC236}">
                <a16:creationId xmlns:a16="http://schemas.microsoft.com/office/drawing/2014/main" id="{38CC7110-85D0-42A4-B30D-110BE1D3A7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99443" y="320798"/>
            <a:ext cx="4824413" cy="6453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6">
            <a:extLst>
              <a:ext uri="{FF2B5EF4-FFF2-40B4-BE49-F238E27FC236}">
                <a16:creationId xmlns:a16="http://schemas.microsoft.com/office/drawing/2014/main" id="{4DD36DF4-D7B4-4AB1-A0B1-70083F332E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97516" y="117693"/>
            <a:ext cx="5627077" cy="6740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indent="-457200">
              <a:defRPr/>
            </a:pPr>
            <a:r>
              <a:rPr lang="hu-HU" b="1" u="sng" dirty="0" err="1"/>
              <a:t>Schichtung</a:t>
            </a:r>
            <a:endParaRPr lang="hu-HU" b="1" u="sng" dirty="0"/>
          </a:p>
          <a:p>
            <a:pPr indent="-457200">
              <a:defRPr/>
            </a:pPr>
            <a:endParaRPr lang="hu-HU" b="1" u="sng" dirty="0"/>
          </a:p>
          <a:p>
            <a:pPr indent="-457200">
              <a:defRPr/>
            </a:pPr>
            <a:r>
              <a:rPr lang="hu-HU" dirty="0"/>
              <a:t>1, </a:t>
            </a:r>
            <a:r>
              <a:rPr lang="hu-HU" dirty="0" err="1"/>
              <a:t>Haut</a:t>
            </a:r>
            <a:endParaRPr lang="hu-HU" dirty="0"/>
          </a:p>
          <a:p>
            <a:pPr indent="-457200">
              <a:defRPr/>
            </a:pPr>
            <a:endParaRPr lang="hu-HU" dirty="0"/>
          </a:p>
          <a:p>
            <a:pPr indent="-457200">
              <a:defRPr/>
            </a:pPr>
            <a:r>
              <a:rPr lang="hu-HU" dirty="0"/>
              <a:t>2, </a:t>
            </a:r>
            <a:r>
              <a:rPr lang="hu-HU" dirty="0" err="1"/>
              <a:t>Subkutanes</a:t>
            </a:r>
            <a:r>
              <a:rPr lang="hu-HU" dirty="0"/>
              <a:t> </a:t>
            </a:r>
            <a:r>
              <a:rPr lang="hu-HU" dirty="0" err="1"/>
              <a:t>Bindegewebe</a:t>
            </a:r>
            <a:endParaRPr lang="hu-HU" dirty="0"/>
          </a:p>
          <a:p>
            <a:pPr indent="-457200">
              <a:defRPr/>
            </a:pPr>
            <a:endParaRPr lang="hu-HU" dirty="0"/>
          </a:p>
          <a:p>
            <a:pPr indent="-457200">
              <a:defRPr/>
            </a:pPr>
            <a:r>
              <a:rPr lang="hu-HU" dirty="0"/>
              <a:t>3, </a:t>
            </a:r>
            <a:r>
              <a:rPr lang="hu-HU" dirty="0" err="1"/>
              <a:t>Fascia</a:t>
            </a:r>
            <a:r>
              <a:rPr lang="hu-HU" dirty="0"/>
              <a:t> </a:t>
            </a:r>
            <a:r>
              <a:rPr lang="hu-HU" dirty="0" err="1"/>
              <a:t>superficialis</a:t>
            </a:r>
            <a:r>
              <a:rPr lang="hu-HU" dirty="0"/>
              <a:t>, </a:t>
            </a:r>
            <a:r>
              <a:rPr lang="hu-HU" dirty="0" err="1"/>
              <a:t>äußeres</a:t>
            </a:r>
            <a:r>
              <a:rPr lang="hu-HU" dirty="0"/>
              <a:t> Blatt</a:t>
            </a:r>
          </a:p>
          <a:p>
            <a:pPr indent="-457200">
              <a:defRPr/>
            </a:pPr>
            <a:endParaRPr lang="hu-HU" dirty="0"/>
          </a:p>
          <a:p>
            <a:pPr indent="-457200">
              <a:defRPr/>
            </a:pPr>
            <a:r>
              <a:rPr lang="hu-HU" dirty="0"/>
              <a:t>4,  </a:t>
            </a:r>
            <a:r>
              <a:rPr lang="hu-HU" dirty="0" err="1"/>
              <a:t>Glandula</a:t>
            </a:r>
            <a:r>
              <a:rPr lang="hu-HU" dirty="0"/>
              <a:t> </a:t>
            </a:r>
            <a:r>
              <a:rPr lang="hu-HU" dirty="0" err="1"/>
              <a:t>mammaria</a:t>
            </a:r>
            <a:r>
              <a:rPr lang="hu-HU" dirty="0"/>
              <a:t> mit Cooper-</a:t>
            </a:r>
            <a:r>
              <a:rPr lang="hu-HU" dirty="0" err="1"/>
              <a:t>Bänder</a:t>
            </a:r>
            <a:endParaRPr lang="hu-HU" dirty="0"/>
          </a:p>
          <a:p>
            <a:pPr indent="-457200">
              <a:defRPr/>
            </a:pPr>
            <a:r>
              <a:rPr lang="hu-HU" dirty="0"/>
              <a:t>    (Retinacula </a:t>
            </a:r>
            <a:r>
              <a:rPr lang="hu-HU" dirty="0" err="1"/>
              <a:t>mammae</a:t>
            </a:r>
            <a:r>
              <a:rPr lang="hu-HU" dirty="0"/>
              <a:t>, Ligamenta </a:t>
            </a:r>
            <a:r>
              <a:rPr lang="hu-HU" dirty="0" err="1"/>
              <a:t>suspensoria</a:t>
            </a:r>
            <a:r>
              <a:rPr lang="hu-HU" dirty="0"/>
              <a:t>         </a:t>
            </a:r>
          </a:p>
          <a:p>
            <a:pPr indent="-457200">
              <a:defRPr/>
            </a:pPr>
            <a:r>
              <a:rPr lang="hu-HU" dirty="0"/>
              <a:t>     </a:t>
            </a:r>
            <a:r>
              <a:rPr lang="hu-HU" dirty="0" err="1"/>
              <a:t>mammaria</a:t>
            </a:r>
            <a:r>
              <a:rPr lang="hu-HU" dirty="0"/>
              <a:t>)</a:t>
            </a:r>
          </a:p>
          <a:p>
            <a:pPr indent="-457200">
              <a:defRPr/>
            </a:pPr>
            <a:endParaRPr lang="hu-HU" dirty="0"/>
          </a:p>
          <a:p>
            <a:pPr indent="-457200">
              <a:defRPr/>
            </a:pPr>
            <a:r>
              <a:rPr lang="hu-HU" dirty="0"/>
              <a:t>5, </a:t>
            </a:r>
            <a:r>
              <a:rPr lang="hu-HU" dirty="0" err="1"/>
              <a:t>Fascia</a:t>
            </a:r>
            <a:r>
              <a:rPr lang="hu-HU" dirty="0"/>
              <a:t> </a:t>
            </a:r>
            <a:r>
              <a:rPr lang="hu-HU" dirty="0" err="1"/>
              <a:t>superficialis</a:t>
            </a:r>
            <a:r>
              <a:rPr lang="hu-HU" dirty="0"/>
              <a:t>, </a:t>
            </a:r>
            <a:r>
              <a:rPr lang="hu-HU" dirty="0" err="1"/>
              <a:t>inneres</a:t>
            </a:r>
            <a:r>
              <a:rPr lang="hu-HU" dirty="0"/>
              <a:t> Blatt (</a:t>
            </a:r>
            <a:r>
              <a:rPr lang="hu-HU" dirty="0" err="1"/>
              <a:t>Fortsetzung</a:t>
            </a:r>
            <a:r>
              <a:rPr lang="hu-HU" dirty="0"/>
              <a:t> der </a:t>
            </a:r>
            <a:r>
              <a:rPr lang="hu-HU" dirty="0" err="1"/>
              <a:t>Fascia</a:t>
            </a:r>
            <a:r>
              <a:rPr lang="hu-HU" dirty="0"/>
              <a:t>  </a:t>
            </a:r>
          </a:p>
          <a:p>
            <a:pPr indent="-457200">
              <a:defRPr/>
            </a:pPr>
            <a:r>
              <a:rPr lang="hu-HU" dirty="0"/>
              <a:t>     </a:t>
            </a:r>
            <a:r>
              <a:rPr lang="hu-HU" dirty="0" err="1"/>
              <a:t>cervicalis</a:t>
            </a:r>
            <a:r>
              <a:rPr lang="hu-HU" dirty="0"/>
              <a:t>)</a:t>
            </a:r>
          </a:p>
          <a:p>
            <a:pPr indent="-457200">
              <a:defRPr/>
            </a:pPr>
            <a:endParaRPr lang="hu-HU" dirty="0"/>
          </a:p>
          <a:p>
            <a:pPr indent="-457200">
              <a:defRPr/>
            </a:pPr>
            <a:r>
              <a:rPr lang="hu-HU" dirty="0"/>
              <a:t>6, </a:t>
            </a:r>
            <a:r>
              <a:rPr lang="hu-HU" dirty="0" err="1"/>
              <a:t>Spatium</a:t>
            </a:r>
            <a:r>
              <a:rPr lang="hu-HU" dirty="0"/>
              <a:t> </a:t>
            </a:r>
            <a:r>
              <a:rPr lang="hu-HU" dirty="0" err="1"/>
              <a:t>submammare</a:t>
            </a:r>
            <a:r>
              <a:rPr lang="hu-HU" dirty="0"/>
              <a:t> (</a:t>
            </a:r>
            <a:r>
              <a:rPr lang="hu-HU" dirty="0" err="1"/>
              <a:t>Bursa</a:t>
            </a:r>
            <a:r>
              <a:rPr lang="hu-HU" dirty="0"/>
              <a:t> </a:t>
            </a:r>
            <a:r>
              <a:rPr lang="hu-HU" dirty="0" err="1"/>
              <a:t>retromammare</a:t>
            </a:r>
            <a:r>
              <a:rPr lang="hu-HU" dirty="0"/>
              <a:t>)</a:t>
            </a:r>
          </a:p>
          <a:p>
            <a:pPr indent="-457200">
              <a:defRPr/>
            </a:pPr>
            <a:endParaRPr lang="hu-HU" dirty="0"/>
          </a:p>
          <a:p>
            <a:pPr indent="-457200">
              <a:defRPr/>
            </a:pPr>
            <a:r>
              <a:rPr lang="hu-HU" dirty="0"/>
              <a:t>7, </a:t>
            </a:r>
            <a:r>
              <a:rPr lang="hu-HU" dirty="0" err="1"/>
              <a:t>Fascia</a:t>
            </a:r>
            <a:r>
              <a:rPr lang="hu-HU" dirty="0"/>
              <a:t> </a:t>
            </a:r>
            <a:r>
              <a:rPr lang="hu-HU" dirty="0" err="1"/>
              <a:t>pectoralis</a:t>
            </a:r>
            <a:r>
              <a:rPr lang="hu-HU" dirty="0"/>
              <a:t> (</a:t>
            </a:r>
            <a:r>
              <a:rPr lang="hu-HU" dirty="0" err="1"/>
              <a:t>Fascia</a:t>
            </a:r>
            <a:r>
              <a:rPr lang="hu-HU" dirty="0"/>
              <a:t> </a:t>
            </a:r>
            <a:r>
              <a:rPr lang="hu-HU" dirty="0" err="1"/>
              <a:t>profunda</a:t>
            </a:r>
            <a:r>
              <a:rPr lang="hu-HU" dirty="0"/>
              <a:t>)</a:t>
            </a:r>
          </a:p>
          <a:p>
            <a:pPr indent="-457200">
              <a:defRPr/>
            </a:pPr>
            <a:endParaRPr lang="hu-HU" dirty="0"/>
          </a:p>
          <a:p>
            <a:pPr indent="-457200">
              <a:defRPr/>
            </a:pPr>
            <a:r>
              <a:rPr lang="hu-HU" dirty="0"/>
              <a:t>8, M. </a:t>
            </a:r>
            <a:r>
              <a:rPr lang="hu-HU" dirty="0" err="1"/>
              <a:t>pectoralis</a:t>
            </a:r>
            <a:r>
              <a:rPr lang="hu-HU" dirty="0"/>
              <a:t> major</a:t>
            </a:r>
          </a:p>
          <a:p>
            <a:pPr indent="-457200">
              <a:defRPr/>
            </a:pPr>
            <a:endParaRPr lang="hu-HU" dirty="0"/>
          </a:p>
          <a:p>
            <a:pPr indent="-457200">
              <a:defRPr/>
            </a:pPr>
            <a:r>
              <a:rPr lang="hu-HU" dirty="0"/>
              <a:t>9, </a:t>
            </a:r>
            <a:r>
              <a:rPr lang="hu-HU" dirty="0" err="1"/>
              <a:t>Fascia</a:t>
            </a:r>
            <a:r>
              <a:rPr lang="hu-HU" dirty="0"/>
              <a:t> </a:t>
            </a:r>
            <a:r>
              <a:rPr lang="hu-HU" dirty="0" err="1"/>
              <a:t>clavipectoralis</a:t>
            </a:r>
            <a:endParaRPr lang="hu-HU" dirty="0"/>
          </a:p>
          <a:p>
            <a:pPr indent="-457200">
              <a:defRPr/>
            </a:pPr>
            <a:endParaRPr lang="hu-HU" dirty="0"/>
          </a:p>
          <a:p>
            <a:pPr indent="-457200">
              <a:defRPr/>
            </a:pPr>
            <a:r>
              <a:rPr lang="hu-HU" dirty="0"/>
              <a:t>10, M. </a:t>
            </a:r>
            <a:r>
              <a:rPr lang="hu-HU" dirty="0" err="1"/>
              <a:t>pectoralis</a:t>
            </a:r>
            <a:r>
              <a:rPr lang="hu-HU" dirty="0"/>
              <a:t> minor</a:t>
            </a:r>
          </a:p>
        </p:txBody>
      </p:sp>
    </p:spTree>
    <p:extLst>
      <p:ext uri="{BB962C8B-B14F-4D97-AF65-F5344CB8AC3E}">
        <p14:creationId xmlns:p14="http://schemas.microsoft.com/office/powerpoint/2010/main" val="36550565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artalom helye 3">
            <a:extLst>
              <a:ext uri="{FF2B5EF4-FFF2-40B4-BE49-F238E27FC236}">
                <a16:creationId xmlns:a16="http://schemas.microsoft.com/office/drawing/2014/main" id="{C859AB0B-C3CB-4E33-8922-0815BBE80B8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17893" y="765471"/>
            <a:ext cx="6085986" cy="6038809"/>
          </a:xfrm>
          <a:prstGeom prst="rect">
            <a:avLst/>
          </a:prstGeom>
        </p:spPr>
      </p:pic>
      <p:sp>
        <p:nvSpPr>
          <p:cNvPr id="5" name="Téglalap 4">
            <a:extLst>
              <a:ext uri="{FF2B5EF4-FFF2-40B4-BE49-F238E27FC236}">
                <a16:creationId xmlns:a16="http://schemas.microsoft.com/office/drawing/2014/main" id="{316B7A57-E059-4E2A-B385-C977411525EC}"/>
              </a:ext>
            </a:extLst>
          </p:cNvPr>
          <p:cNvSpPr/>
          <p:nvPr/>
        </p:nvSpPr>
        <p:spPr>
          <a:xfrm>
            <a:off x="7186110" y="2697045"/>
            <a:ext cx="371138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altLang="hu-HU" sz="2400" dirty="0" err="1"/>
              <a:t>Apertura</a:t>
            </a:r>
            <a:r>
              <a:rPr lang="hu-HU" altLang="hu-HU" sz="2400" dirty="0"/>
              <a:t> </a:t>
            </a:r>
            <a:r>
              <a:rPr lang="hu-HU" altLang="hu-HU" sz="2400" dirty="0" err="1"/>
              <a:t>thoracis</a:t>
            </a:r>
            <a:r>
              <a:rPr lang="hu-HU" altLang="hu-HU" sz="2400" dirty="0"/>
              <a:t> </a:t>
            </a:r>
            <a:r>
              <a:rPr lang="hu-HU" altLang="hu-HU" sz="2400" dirty="0" err="1"/>
              <a:t>superior</a:t>
            </a:r>
            <a:endParaRPr lang="hu-HU" altLang="hu-HU" sz="2400" dirty="0"/>
          </a:p>
          <a:p>
            <a:endParaRPr lang="hu-HU" altLang="hu-HU" sz="2400" dirty="0"/>
          </a:p>
          <a:p>
            <a:r>
              <a:rPr lang="hu-HU" altLang="hu-HU" sz="2400" dirty="0" err="1"/>
              <a:t>Apertura</a:t>
            </a:r>
            <a:r>
              <a:rPr lang="hu-HU" altLang="hu-HU" sz="2400" dirty="0"/>
              <a:t> </a:t>
            </a:r>
            <a:r>
              <a:rPr lang="hu-HU" altLang="hu-HU" sz="2400" dirty="0" err="1"/>
              <a:t>thoracis</a:t>
            </a:r>
            <a:r>
              <a:rPr lang="hu-HU" altLang="hu-HU" sz="2400" dirty="0"/>
              <a:t> </a:t>
            </a:r>
            <a:r>
              <a:rPr lang="hu-HU" altLang="hu-HU" sz="2400" dirty="0" err="1"/>
              <a:t>inferior</a:t>
            </a:r>
            <a:endParaRPr lang="hu-HU" altLang="hu-HU" sz="2400" dirty="0"/>
          </a:p>
        </p:txBody>
      </p:sp>
      <p:sp>
        <p:nvSpPr>
          <p:cNvPr id="6" name="Cím 1">
            <a:extLst>
              <a:ext uri="{FF2B5EF4-FFF2-40B4-BE49-F238E27FC236}">
                <a16:creationId xmlns:a16="http://schemas.microsoft.com/office/drawing/2014/main" id="{93388971-35EB-4551-8695-6F1CBA484D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hu-HU" sz="4000" dirty="0" err="1"/>
              <a:t>Knöcherner</a:t>
            </a:r>
            <a:r>
              <a:rPr lang="hu-HU" sz="4000" dirty="0"/>
              <a:t> </a:t>
            </a:r>
            <a:r>
              <a:rPr lang="hu-HU" sz="4000" dirty="0" err="1"/>
              <a:t>Brustkorb</a:t>
            </a:r>
            <a:endParaRPr lang="de-DE" sz="4000" dirty="0"/>
          </a:p>
        </p:txBody>
      </p:sp>
    </p:spTree>
    <p:extLst>
      <p:ext uri="{BB962C8B-B14F-4D97-AF65-F5344CB8AC3E}">
        <p14:creationId xmlns:p14="http://schemas.microsoft.com/office/powerpoint/2010/main" val="324171174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https://lifeinthefastlane.com/wp-content/uploads/2017/10/Sir-Astley-Paston-Cooper.jpg">
            <a:extLst>
              <a:ext uri="{FF2B5EF4-FFF2-40B4-BE49-F238E27FC236}">
                <a16:creationId xmlns:a16="http://schemas.microsoft.com/office/drawing/2014/main" id="{53B371A6-A95A-48D1-A529-9F6589AAE3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6235" y="-1"/>
            <a:ext cx="1075765" cy="1434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églalap 1">
            <a:extLst>
              <a:ext uri="{FF2B5EF4-FFF2-40B4-BE49-F238E27FC236}">
                <a16:creationId xmlns:a16="http://schemas.microsoft.com/office/drawing/2014/main" id="{36F732A0-5F4B-4185-8596-2E5DC0652CBA}"/>
              </a:ext>
            </a:extLst>
          </p:cNvPr>
          <p:cNvSpPr/>
          <p:nvPr/>
        </p:nvSpPr>
        <p:spPr>
          <a:xfrm>
            <a:off x="11075894" y="1434352"/>
            <a:ext cx="1156446" cy="5770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1050" b="1" dirty="0" err="1">
                <a:solidFill>
                  <a:srgbClr val="222222"/>
                </a:solidFill>
                <a:latin typeface="Arial" panose="020B0604020202020204" pitchFamily="34" charset="0"/>
              </a:rPr>
              <a:t>Astley</a:t>
            </a:r>
            <a:r>
              <a:rPr lang="hu-HU" sz="1050" b="1" dirty="0">
                <a:solidFill>
                  <a:srgbClr val="222222"/>
                </a:solidFill>
                <a:latin typeface="Arial" panose="020B0604020202020204" pitchFamily="34" charset="0"/>
              </a:rPr>
              <a:t> </a:t>
            </a:r>
            <a:r>
              <a:rPr lang="hu-HU" sz="1050" b="1" dirty="0" err="1">
                <a:solidFill>
                  <a:srgbClr val="222222"/>
                </a:solidFill>
                <a:latin typeface="Arial" panose="020B0604020202020204" pitchFamily="34" charset="0"/>
              </a:rPr>
              <a:t>Paston</a:t>
            </a:r>
            <a:r>
              <a:rPr lang="hu-HU" sz="1050" b="1" dirty="0">
                <a:solidFill>
                  <a:srgbClr val="222222"/>
                </a:solidFill>
                <a:latin typeface="Arial" panose="020B0604020202020204" pitchFamily="34" charset="0"/>
              </a:rPr>
              <a:t> </a:t>
            </a:r>
          </a:p>
          <a:p>
            <a:pPr algn="ctr"/>
            <a:r>
              <a:rPr lang="hu-HU" sz="1050" b="1" dirty="0">
                <a:solidFill>
                  <a:srgbClr val="222222"/>
                </a:solidFill>
                <a:latin typeface="Arial" panose="020B0604020202020204" pitchFamily="34" charset="0"/>
              </a:rPr>
              <a:t>Cooper</a:t>
            </a:r>
          </a:p>
          <a:p>
            <a:pPr algn="ctr"/>
            <a:r>
              <a:rPr lang="hu-HU" sz="1050" dirty="0"/>
              <a:t>(1768 – 1841)</a:t>
            </a:r>
          </a:p>
        </p:txBody>
      </p:sp>
      <p:pic>
        <p:nvPicPr>
          <p:cNvPr id="36868" name="Picture 4" descr="Kapcsolódó kép">
            <a:extLst>
              <a:ext uri="{FF2B5EF4-FFF2-40B4-BE49-F238E27FC236}">
                <a16:creationId xmlns:a16="http://schemas.microsoft.com/office/drawing/2014/main" id="{60E0F979-B994-4C87-9944-94EABF671E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5801" y="2730416"/>
            <a:ext cx="7422007" cy="3958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églalap 2">
            <a:extLst>
              <a:ext uri="{FF2B5EF4-FFF2-40B4-BE49-F238E27FC236}">
                <a16:creationId xmlns:a16="http://schemas.microsoft.com/office/drawing/2014/main" id="{0F57F003-E9A2-4ED5-93A3-B6EEC905113F}"/>
              </a:ext>
            </a:extLst>
          </p:cNvPr>
          <p:cNvSpPr/>
          <p:nvPr/>
        </p:nvSpPr>
        <p:spPr>
          <a:xfrm>
            <a:off x="712694" y="95734"/>
            <a:ext cx="103632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457200" algn="ctr">
              <a:defRPr/>
            </a:pPr>
            <a:r>
              <a:rPr lang="hu-HU" sz="3600" dirty="0">
                <a:latin typeface="+mj-lt"/>
                <a:ea typeface="+mj-ea"/>
                <a:cs typeface="+mj-cs"/>
              </a:rPr>
              <a:t>Retinacula </a:t>
            </a:r>
            <a:r>
              <a:rPr lang="hu-HU" sz="3600" dirty="0" err="1">
                <a:latin typeface="+mj-lt"/>
                <a:ea typeface="+mj-ea"/>
                <a:cs typeface="+mj-cs"/>
              </a:rPr>
              <a:t>mammae</a:t>
            </a:r>
            <a:endParaRPr lang="hu-HU" sz="3600" dirty="0">
              <a:latin typeface="+mj-lt"/>
              <a:ea typeface="+mj-ea"/>
              <a:cs typeface="+mj-cs"/>
            </a:endParaRPr>
          </a:p>
          <a:p>
            <a:pPr indent="-457200" algn="ctr">
              <a:defRPr/>
            </a:pPr>
            <a:r>
              <a:rPr lang="hu-HU" sz="3600" dirty="0">
                <a:latin typeface="+mj-lt"/>
                <a:ea typeface="+mj-ea"/>
                <a:cs typeface="+mj-cs"/>
              </a:rPr>
              <a:t> (Ligamenta </a:t>
            </a:r>
            <a:r>
              <a:rPr lang="hu-HU" sz="3600" dirty="0" err="1">
                <a:latin typeface="+mj-lt"/>
                <a:ea typeface="+mj-ea"/>
                <a:cs typeface="+mj-cs"/>
              </a:rPr>
              <a:t>suspensoria</a:t>
            </a:r>
            <a:r>
              <a:rPr lang="hu-HU" sz="3600" dirty="0">
                <a:latin typeface="+mj-lt"/>
                <a:ea typeface="+mj-ea"/>
                <a:cs typeface="+mj-cs"/>
              </a:rPr>
              <a:t> </a:t>
            </a:r>
            <a:r>
              <a:rPr lang="hu-HU" sz="3600" dirty="0" err="1">
                <a:latin typeface="+mj-lt"/>
                <a:ea typeface="+mj-ea"/>
                <a:cs typeface="+mj-cs"/>
              </a:rPr>
              <a:t>mammaria</a:t>
            </a:r>
            <a:r>
              <a:rPr lang="hu-HU" sz="3600" dirty="0">
                <a:latin typeface="+mj-lt"/>
                <a:ea typeface="+mj-ea"/>
                <a:cs typeface="+mj-cs"/>
              </a:rPr>
              <a:t>,  Cooper-</a:t>
            </a:r>
            <a:r>
              <a:rPr lang="hu-HU" sz="3600" dirty="0" err="1">
                <a:latin typeface="+mj-lt"/>
                <a:ea typeface="+mj-ea"/>
                <a:cs typeface="+mj-cs"/>
              </a:rPr>
              <a:t>Bänder</a:t>
            </a:r>
            <a:r>
              <a:rPr lang="hu-HU" sz="3600" dirty="0">
                <a:latin typeface="+mj-lt"/>
                <a:ea typeface="+mj-ea"/>
                <a:cs typeface="+mj-cs"/>
              </a:rPr>
              <a:t>)</a:t>
            </a:r>
          </a:p>
        </p:txBody>
      </p:sp>
      <p:pic>
        <p:nvPicPr>
          <p:cNvPr id="36870" name="Picture 6" descr="Képtalálat a következőre: „cooper ligament”">
            <a:extLst>
              <a:ext uri="{FF2B5EF4-FFF2-40B4-BE49-F238E27FC236}">
                <a16:creationId xmlns:a16="http://schemas.microsoft.com/office/drawing/2014/main" id="{1A47474E-F5FA-40CD-A7F5-4A9D0CD743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851" y="1656677"/>
            <a:ext cx="4146911" cy="3052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244010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image">
            <a:extLst>
              <a:ext uri="{FF2B5EF4-FFF2-40B4-BE49-F238E27FC236}">
                <a16:creationId xmlns:a16="http://schemas.microsoft.com/office/drawing/2014/main" id="{24D2D871-3E37-498D-8A22-B6E814C16A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777" y="1139218"/>
            <a:ext cx="4109999" cy="2876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6" name="Picture 4" descr="image">
            <a:extLst>
              <a:ext uri="{FF2B5EF4-FFF2-40B4-BE49-F238E27FC236}">
                <a16:creationId xmlns:a16="http://schemas.microsoft.com/office/drawing/2014/main" id="{8F9416AA-4414-4AE4-A8D2-6B8F7A6C9A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6206" y="3882670"/>
            <a:ext cx="4359587" cy="2782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8" name="Picture 6" descr="image">
            <a:extLst>
              <a:ext uri="{FF2B5EF4-FFF2-40B4-BE49-F238E27FC236}">
                <a16:creationId xmlns:a16="http://schemas.microsoft.com/office/drawing/2014/main" id="{82FDE1BD-7EBC-4FA1-9B8E-7E6A1C2A03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3818" y="1283521"/>
            <a:ext cx="4098108" cy="2971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800" name="Picture 8" descr="Képtalálat a következőre: „brustimplantat”">
            <a:extLst>
              <a:ext uri="{FF2B5EF4-FFF2-40B4-BE49-F238E27FC236}">
                <a16:creationId xmlns:a16="http://schemas.microsoft.com/office/drawing/2014/main" id="{E3F9A254-9900-4C89-8140-9B0F964F43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5023821"/>
            <a:ext cx="3260763" cy="1834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ím 1">
            <a:extLst>
              <a:ext uri="{FF2B5EF4-FFF2-40B4-BE49-F238E27FC236}">
                <a16:creationId xmlns:a16="http://schemas.microsoft.com/office/drawing/2014/main" id="{ED91C6A5-7FFF-4339-8051-5564C1875561}"/>
              </a:ext>
            </a:extLst>
          </p:cNvPr>
          <p:cNvSpPr txBox="1">
            <a:spLocks/>
          </p:cNvSpPr>
          <p:nvPr/>
        </p:nvSpPr>
        <p:spPr>
          <a:xfrm>
            <a:off x="961292" y="3283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u-HU" sz="3600" dirty="0" err="1"/>
              <a:t>Brustimplantate</a:t>
            </a:r>
            <a:endParaRPr lang="hu-HU" sz="3600" dirty="0"/>
          </a:p>
          <a:p>
            <a:pPr algn="ctr"/>
            <a:endParaRPr lang="hu-HU" sz="3600" dirty="0"/>
          </a:p>
          <a:p>
            <a:pPr algn="ctr"/>
            <a:endParaRPr lang="de-DE" sz="3600" dirty="0"/>
          </a:p>
        </p:txBody>
      </p:sp>
    </p:spTree>
    <p:extLst>
      <p:ext uri="{BB962C8B-B14F-4D97-AF65-F5344CB8AC3E}">
        <p14:creationId xmlns:p14="http://schemas.microsoft.com/office/powerpoint/2010/main" val="179389308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>
            <a:extLst>
              <a:ext uri="{FF2B5EF4-FFF2-40B4-BE49-F238E27FC236}">
                <a16:creationId xmlns:a16="http://schemas.microsoft.com/office/drawing/2014/main" id="{50C72187-ACFF-4E9F-9FA0-F8E2F6AACD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188" y="1218312"/>
            <a:ext cx="5720845" cy="52987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ím 1">
            <a:extLst>
              <a:ext uri="{FF2B5EF4-FFF2-40B4-BE49-F238E27FC236}">
                <a16:creationId xmlns:a16="http://schemas.microsoft.com/office/drawing/2014/main" id="{16517818-411E-4A0C-9C22-AFF26209DDB9}"/>
              </a:ext>
            </a:extLst>
          </p:cNvPr>
          <p:cNvSpPr txBox="1">
            <a:spLocks/>
          </p:cNvSpPr>
          <p:nvPr/>
        </p:nvSpPr>
        <p:spPr>
          <a:xfrm>
            <a:off x="838200" y="2283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u-HU" sz="3600" dirty="0" err="1"/>
              <a:t>Blutversorgung</a:t>
            </a:r>
            <a:endParaRPr lang="hu-HU" sz="3600" dirty="0"/>
          </a:p>
          <a:p>
            <a:pPr algn="ctr"/>
            <a:endParaRPr lang="hu-HU" sz="3600" dirty="0"/>
          </a:p>
          <a:p>
            <a:pPr algn="ctr"/>
            <a:endParaRPr lang="de-DE" sz="3600" dirty="0"/>
          </a:p>
        </p:txBody>
      </p:sp>
      <p:sp>
        <p:nvSpPr>
          <p:cNvPr id="4" name="Tartalom helye 2">
            <a:extLst>
              <a:ext uri="{FF2B5EF4-FFF2-40B4-BE49-F238E27FC236}">
                <a16:creationId xmlns:a16="http://schemas.microsoft.com/office/drawing/2014/main" id="{96AF2A1C-699C-4678-BCAA-5E71ABB539E4}"/>
              </a:ext>
            </a:extLst>
          </p:cNvPr>
          <p:cNvSpPr txBox="1">
            <a:spLocks/>
          </p:cNvSpPr>
          <p:nvPr/>
        </p:nvSpPr>
        <p:spPr>
          <a:xfrm>
            <a:off x="6221506" y="1691994"/>
            <a:ext cx="5876006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altLang="hu-HU" sz="2400" dirty="0" err="1"/>
              <a:t>Rr</a:t>
            </a:r>
            <a:r>
              <a:rPr lang="hu-HU" altLang="hu-HU" sz="2400" dirty="0"/>
              <a:t>. </a:t>
            </a:r>
            <a:r>
              <a:rPr lang="hu-HU" altLang="hu-HU" sz="2400" dirty="0" err="1"/>
              <a:t>mammarii</a:t>
            </a:r>
            <a:r>
              <a:rPr lang="hu-HU" altLang="hu-HU" sz="2400" dirty="0"/>
              <a:t> </a:t>
            </a:r>
            <a:r>
              <a:rPr lang="hu-HU" altLang="hu-HU" sz="2400" dirty="0" err="1"/>
              <a:t>mediales</a:t>
            </a:r>
            <a:r>
              <a:rPr lang="hu-HU" altLang="hu-HU" sz="2400" dirty="0"/>
              <a:t> </a:t>
            </a:r>
          </a:p>
          <a:p>
            <a:pPr marL="0" indent="0">
              <a:buNone/>
            </a:pPr>
            <a:r>
              <a:rPr lang="hu-HU" altLang="hu-HU" sz="2400" dirty="0"/>
              <a:t>   </a:t>
            </a:r>
            <a:r>
              <a:rPr lang="hu-HU" altLang="hu-HU" sz="2400" dirty="0" err="1"/>
              <a:t>aus</a:t>
            </a:r>
            <a:r>
              <a:rPr lang="hu-HU" altLang="hu-HU" sz="2400" dirty="0"/>
              <a:t> </a:t>
            </a:r>
            <a:r>
              <a:rPr lang="hu-HU" altLang="hu-HU" sz="2400" dirty="0" err="1"/>
              <a:t>der</a:t>
            </a:r>
            <a:r>
              <a:rPr lang="hu-HU" altLang="hu-HU" sz="2400" dirty="0"/>
              <a:t> A. </a:t>
            </a:r>
            <a:r>
              <a:rPr lang="hu-HU" altLang="hu-HU" sz="2400" dirty="0" err="1"/>
              <a:t>thoracica</a:t>
            </a:r>
            <a:r>
              <a:rPr lang="hu-HU" altLang="hu-HU" sz="2400" dirty="0"/>
              <a:t> </a:t>
            </a:r>
            <a:r>
              <a:rPr lang="hu-HU" altLang="hu-HU" sz="2400" dirty="0" err="1"/>
              <a:t>interna</a:t>
            </a:r>
            <a:endParaRPr lang="hu-HU" altLang="hu-HU" sz="2400" dirty="0"/>
          </a:p>
          <a:p>
            <a:pPr marL="0" indent="0">
              <a:buNone/>
            </a:pPr>
            <a:endParaRPr lang="hu-HU" altLang="hu-HU" sz="2400" dirty="0"/>
          </a:p>
          <a:p>
            <a:r>
              <a:rPr lang="hu-HU" altLang="hu-HU" sz="2400" dirty="0" err="1"/>
              <a:t>Rr</a:t>
            </a:r>
            <a:r>
              <a:rPr lang="hu-HU" altLang="hu-HU" sz="2400" dirty="0"/>
              <a:t>. </a:t>
            </a:r>
            <a:r>
              <a:rPr lang="hu-HU" altLang="hu-HU" sz="2400" dirty="0" err="1"/>
              <a:t>mammarii</a:t>
            </a:r>
            <a:r>
              <a:rPr lang="hu-HU" altLang="hu-HU" sz="2400" dirty="0"/>
              <a:t> </a:t>
            </a:r>
            <a:r>
              <a:rPr lang="hu-HU" altLang="hu-HU" sz="2400" dirty="0" err="1"/>
              <a:t>laterales</a:t>
            </a:r>
            <a:r>
              <a:rPr lang="hu-HU" altLang="hu-HU" sz="2400" dirty="0"/>
              <a:t> </a:t>
            </a:r>
          </a:p>
          <a:p>
            <a:pPr marL="0" indent="0">
              <a:buNone/>
            </a:pPr>
            <a:r>
              <a:rPr lang="hu-HU" altLang="hu-HU" sz="2400" dirty="0"/>
              <a:t>   </a:t>
            </a:r>
            <a:r>
              <a:rPr lang="hu-HU" altLang="hu-HU" sz="2400" dirty="0" err="1"/>
              <a:t>aus</a:t>
            </a:r>
            <a:r>
              <a:rPr lang="hu-HU" altLang="hu-HU" sz="2400" dirty="0"/>
              <a:t> </a:t>
            </a:r>
            <a:r>
              <a:rPr lang="hu-HU" altLang="hu-HU" sz="2400" dirty="0" err="1"/>
              <a:t>der</a:t>
            </a:r>
            <a:r>
              <a:rPr lang="hu-HU" altLang="hu-HU" sz="2400" dirty="0"/>
              <a:t> A. </a:t>
            </a:r>
            <a:r>
              <a:rPr lang="hu-HU" altLang="hu-HU" sz="2400" dirty="0" err="1"/>
              <a:t>thoracica</a:t>
            </a:r>
            <a:r>
              <a:rPr lang="hu-HU" altLang="hu-HU" sz="2400" dirty="0"/>
              <a:t> </a:t>
            </a:r>
            <a:r>
              <a:rPr lang="hu-HU" altLang="hu-HU" sz="2400" dirty="0" err="1"/>
              <a:t>lateralis</a:t>
            </a:r>
            <a:endParaRPr lang="hu-HU" altLang="hu-HU" sz="2400" dirty="0"/>
          </a:p>
          <a:p>
            <a:pPr marL="0" indent="0">
              <a:buNone/>
            </a:pPr>
            <a:endParaRPr lang="hu-HU" altLang="hu-HU" sz="2400" dirty="0"/>
          </a:p>
          <a:p>
            <a:r>
              <a:rPr lang="hu-HU" altLang="hu-HU" sz="2400" dirty="0" err="1"/>
              <a:t>Rr</a:t>
            </a:r>
            <a:r>
              <a:rPr lang="hu-HU" altLang="hu-HU" sz="2400" dirty="0"/>
              <a:t> </a:t>
            </a:r>
            <a:r>
              <a:rPr lang="hu-HU" altLang="hu-HU" sz="2400" dirty="0" err="1"/>
              <a:t>mammarii</a:t>
            </a:r>
            <a:r>
              <a:rPr lang="hu-HU" altLang="hu-HU" sz="2400" dirty="0"/>
              <a:t> </a:t>
            </a:r>
            <a:r>
              <a:rPr lang="hu-HU" altLang="hu-HU" sz="2400" dirty="0" err="1"/>
              <a:t>aus</a:t>
            </a:r>
            <a:r>
              <a:rPr lang="hu-HU" altLang="hu-HU" sz="2400" dirty="0"/>
              <a:t> </a:t>
            </a:r>
            <a:r>
              <a:rPr lang="hu-HU" altLang="hu-HU" sz="2400" dirty="0" err="1"/>
              <a:t>den</a:t>
            </a:r>
            <a:r>
              <a:rPr lang="hu-HU" altLang="hu-HU" sz="2400" dirty="0"/>
              <a:t>/</a:t>
            </a:r>
            <a:r>
              <a:rPr lang="hu-HU" altLang="hu-HU" sz="2400" dirty="0" err="1"/>
              <a:t>der</a:t>
            </a:r>
            <a:r>
              <a:rPr lang="hu-HU" altLang="hu-HU" sz="2400" dirty="0"/>
              <a:t>  </a:t>
            </a:r>
            <a:r>
              <a:rPr lang="hu-HU" altLang="hu-HU" sz="2400" dirty="0" err="1"/>
              <a:t>Aa</a:t>
            </a:r>
            <a:r>
              <a:rPr lang="hu-HU" altLang="hu-HU" sz="2400" dirty="0"/>
              <a:t>. </a:t>
            </a:r>
            <a:r>
              <a:rPr lang="hu-HU" altLang="hu-HU" sz="2400" dirty="0" err="1"/>
              <a:t>intercostales</a:t>
            </a:r>
            <a:r>
              <a:rPr lang="hu-HU" altLang="hu-HU" sz="2400" dirty="0"/>
              <a:t>, </a:t>
            </a:r>
          </a:p>
          <a:p>
            <a:pPr marL="0" indent="0">
              <a:buNone/>
            </a:pPr>
            <a:r>
              <a:rPr lang="hu-HU" altLang="hu-HU" sz="2400" dirty="0"/>
              <a:t>   A. </a:t>
            </a:r>
            <a:r>
              <a:rPr lang="hu-HU" altLang="hu-HU" sz="2400" dirty="0" err="1"/>
              <a:t>thoracoacromialis</a:t>
            </a:r>
            <a:r>
              <a:rPr lang="hu-HU" altLang="hu-HU" sz="2400" dirty="0"/>
              <a:t> und A. </a:t>
            </a:r>
            <a:r>
              <a:rPr lang="hu-HU" altLang="hu-HU" sz="2400" dirty="0" err="1"/>
              <a:t>thoracodorsalis</a:t>
            </a:r>
            <a:endParaRPr lang="hu-HU" altLang="hu-HU" sz="2400" dirty="0"/>
          </a:p>
        </p:txBody>
      </p:sp>
    </p:spTree>
    <p:extLst>
      <p:ext uri="{BB962C8B-B14F-4D97-AF65-F5344CB8AC3E}">
        <p14:creationId xmlns:p14="http://schemas.microsoft.com/office/powerpoint/2010/main" val="92538447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Kép 1" descr="chp02_fig137.jpg">
            <a:extLst>
              <a:ext uri="{FF2B5EF4-FFF2-40B4-BE49-F238E27FC236}">
                <a16:creationId xmlns:a16="http://schemas.microsoft.com/office/drawing/2014/main" id="{45AE3BE7-8666-4B2A-B264-C7FA1F5382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941" y="1252792"/>
            <a:ext cx="6784685" cy="512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ím 1">
            <a:extLst>
              <a:ext uri="{FF2B5EF4-FFF2-40B4-BE49-F238E27FC236}">
                <a16:creationId xmlns:a16="http://schemas.microsoft.com/office/drawing/2014/main" id="{8C9B16BB-AE0C-45AE-B350-A1A1286DE605}"/>
              </a:ext>
            </a:extLst>
          </p:cNvPr>
          <p:cNvSpPr txBox="1">
            <a:spLocks/>
          </p:cNvSpPr>
          <p:nvPr/>
        </p:nvSpPr>
        <p:spPr>
          <a:xfrm>
            <a:off x="838200" y="2283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u-HU" sz="3600" dirty="0" err="1"/>
              <a:t>Venen</a:t>
            </a:r>
            <a:endParaRPr lang="hu-HU" sz="3600" dirty="0"/>
          </a:p>
          <a:p>
            <a:pPr algn="ctr"/>
            <a:endParaRPr lang="hu-HU" sz="3600" dirty="0"/>
          </a:p>
          <a:p>
            <a:pPr algn="ctr"/>
            <a:endParaRPr lang="de-DE" sz="3600" dirty="0"/>
          </a:p>
        </p:txBody>
      </p:sp>
      <p:sp>
        <p:nvSpPr>
          <p:cNvPr id="5" name="Tartalom helye 2">
            <a:extLst>
              <a:ext uri="{FF2B5EF4-FFF2-40B4-BE49-F238E27FC236}">
                <a16:creationId xmlns:a16="http://schemas.microsoft.com/office/drawing/2014/main" id="{D054C2D8-EEC7-42E0-A7F9-8C10521C0A9B}"/>
              </a:ext>
            </a:extLst>
          </p:cNvPr>
          <p:cNvSpPr txBox="1">
            <a:spLocks/>
          </p:cNvSpPr>
          <p:nvPr/>
        </p:nvSpPr>
        <p:spPr>
          <a:xfrm>
            <a:off x="7252260" y="1788753"/>
            <a:ext cx="4939740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altLang="hu-HU" sz="2400" dirty="0"/>
              <a:t>V. </a:t>
            </a:r>
            <a:r>
              <a:rPr lang="hu-HU" altLang="hu-HU" sz="2400" dirty="0" err="1"/>
              <a:t>thoracica</a:t>
            </a:r>
            <a:r>
              <a:rPr lang="hu-HU" altLang="hu-HU" sz="2400" dirty="0"/>
              <a:t> </a:t>
            </a:r>
            <a:r>
              <a:rPr lang="hu-HU" altLang="hu-HU" sz="2400" dirty="0" err="1"/>
              <a:t>interna</a:t>
            </a:r>
            <a:endParaRPr lang="hu-HU" altLang="hu-HU" sz="2400" dirty="0"/>
          </a:p>
          <a:p>
            <a:pPr marL="0" indent="0">
              <a:buNone/>
            </a:pPr>
            <a:endParaRPr lang="hu-HU" altLang="hu-HU" sz="2400" dirty="0"/>
          </a:p>
          <a:p>
            <a:r>
              <a:rPr lang="hu-HU" altLang="hu-HU" sz="2400" dirty="0"/>
              <a:t>V. </a:t>
            </a:r>
            <a:r>
              <a:rPr lang="hu-HU" altLang="hu-HU" sz="2400" dirty="0" err="1"/>
              <a:t>thoracica</a:t>
            </a:r>
            <a:r>
              <a:rPr lang="hu-HU" altLang="hu-HU" sz="2400" dirty="0"/>
              <a:t> </a:t>
            </a:r>
            <a:r>
              <a:rPr lang="hu-HU" altLang="hu-HU" sz="2400" dirty="0" err="1"/>
              <a:t>lateralis</a:t>
            </a:r>
            <a:endParaRPr lang="hu-HU" altLang="hu-HU" sz="2400" dirty="0"/>
          </a:p>
          <a:p>
            <a:pPr marL="0" indent="0">
              <a:buNone/>
            </a:pPr>
            <a:endParaRPr lang="hu-HU" altLang="hu-HU" sz="2400" dirty="0"/>
          </a:p>
          <a:p>
            <a:r>
              <a:rPr lang="hu-HU" altLang="hu-HU" sz="2400" dirty="0" err="1"/>
              <a:t>Metasatenbildung</a:t>
            </a:r>
            <a:r>
              <a:rPr lang="hu-HU" altLang="hu-HU" sz="2400" dirty="0"/>
              <a:t> in </a:t>
            </a:r>
            <a:r>
              <a:rPr lang="hu-HU" altLang="hu-HU" sz="2400" dirty="0" err="1"/>
              <a:t>den</a:t>
            </a:r>
            <a:r>
              <a:rPr lang="hu-HU" altLang="hu-HU" sz="2400" dirty="0"/>
              <a:t> </a:t>
            </a:r>
            <a:r>
              <a:rPr lang="hu-HU" altLang="hu-HU" sz="2400" dirty="0" err="1"/>
              <a:t>Wirbeln</a:t>
            </a:r>
            <a:r>
              <a:rPr lang="hu-HU" altLang="hu-HU" sz="2400" dirty="0"/>
              <a:t> </a:t>
            </a:r>
            <a:r>
              <a:rPr lang="hu-HU" altLang="hu-HU" sz="2400" dirty="0" err="1"/>
              <a:t>über</a:t>
            </a:r>
            <a:r>
              <a:rPr lang="hu-HU" altLang="hu-HU" sz="2400" dirty="0"/>
              <a:t> </a:t>
            </a:r>
            <a:r>
              <a:rPr lang="hu-HU" altLang="hu-HU" sz="2400" dirty="0" err="1"/>
              <a:t>die</a:t>
            </a:r>
            <a:r>
              <a:rPr lang="hu-HU" altLang="hu-HU" sz="2400" dirty="0"/>
              <a:t> </a:t>
            </a:r>
            <a:r>
              <a:rPr lang="hu-HU" altLang="hu-HU" sz="2400" dirty="0" err="1"/>
              <a:t>Venae</a:t>
            </a:r>
            <a:r>
              <a:rPr lang="hu-HU" altLang="hu-HU" sz="2400" dirty="0"/>
              <a:t> </a:t>
            </a:r>
            <a:r>
              <a:rPr lang="hu-HU" altLang="hu-HU" sz="2400" dirty="0" err="1"/>
              <a:t>intercostales</a:t>
            </a:r>
            <a:r>
              <a:rPr lang="hu-HU" altLang="hu-HU" sz="2400" dirty="0"/>
              <a:t> </a:t>
            </a:r>
          </a:p>
        </p:txBody>
      </p:sp>
      <p:pic>
        <p:nvPicPr>
          <p:cNvPr id="2" name="Kép 1">
            <a:extLst>
              <a:ext uri="{FF2B5EF4-FFF2-40B4-BE49-F238E27FC236}">
                <a16:creationId xmlns:a16="http://schemas.microsoft.com/office/drawing/2014/main" id="{E418FFAF-AE01-4D11-81F0-F213C33DF9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13976" y="4975510"/>
            <a:ext cx="2897921" cy="1882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02974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>
            <a:extLst>
              <a:ext uri="{FF2B5EF4-FFF2-40B4-BE49-F238E27FC236}">
                <a16:creationId xmlns:a16="http://schemas.microsoft.com/office/drawing/2014/main" id="{C7BDD5C6-4839-4C51-B307-B552AFF6C7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835" y="869967"/>
            <a:ext cx="5100918" cy="59880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ím 1">
            <a:extLst>
              <a:ext uri="{FF2B5EF4-FFF2-40B4-BE49-F238E27FC236}">
                <a16:creationId xmlns:a16="http://schemas.microsoft.com/office/drawing/2014/main" id="{5C99C3F3-F763-4A08-96BF-01EAB24DA80D}"/>
              </a:ext>
            </a:extLst>
          </p:cNvPr>
          <p:cNvSpPr txBox="1">
            <a:spLocks/>
          </p:cNvSpPr>
          <p:nvPr/>
        </p:nvSpPr>
        <p:spPr>
          <a:xfrm>
            <a:off x="838200" y="2283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u-HU" sz="3600" dirty="0" err="1"/>
              <a:t>Innervation</a:t>
            </a:r>
            <a:endParaRPr lang="hu-HU" sz="3600" dirty="0"/>
          </a:p>
          <a:p>
            <a:pPr algn="ctr"/>
            <a:endParaRPr lang="hu-HU" sz="3600" dirty="0"/>
          </a:p>
          <a:p>
            <a:pPr algn="ctr"/>
            <a:endParaRPr lang="de-DE" sz="3600" dirty="0"/>
          </a:p>
        </p:txBody>
      </p:sp>
      <p:sp>
        <p:nvSpPr>
          <p:cNvPr id="4" name="Szövegdoboz 3">
            <a:extLst>
              <a:ext uri="{FF2B5EF4-FFF2-40B4-BE49-F238E27FC236}">
                <a16:creationId xmlns:a16="http://schemas.microsoft.com/office/drawing/2014/main" id="{B8A2C69C-5D40-4FA8-B9EB-9628181F2557}"/>
              </a:ext>
            </a:extLst>
          </p:cNvPr>
          <p:cNvSpPr txBox="1"/>
          <p:nvPr/>
        </p:nvSpPr>
        <p:spPr>
          <a:xfrm>
            <a:off x="6480192" y="1213029"/>
            <a:ext cx="516609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err="1"/>
              <a:t>Sensible</a:t>
            </a:r>
            <a:r>
              <a:rPr lang="hu-HU" dirty="0"/>
              <a:t>  </a:t>
            </a:r>
            <a:r>
              <a:rPr lang="hu-HU" dirty="0" err="1"/>
              <a:t>Innervation</a:t>
            </a:r>
            <a:r>
              <a:rPr lang="hu-HU" dirty="0"/>
              <a:t> </a:t>
            </a:r>
            <a:r>
              <a:rPr lang="hu-HU" dirty="0" err="1"/>
              <a:t>über</a:t>
            </a:r>
            <a:r>
              <a:rPr lang="hu-HU" dirty="0"/>
              <a:t> </a:t>
            </a:r>
            <a:r>
              <a:rPr lang="hu-HU" dirty="0" err="1"/>
              <a:t>Nervi</a:t>
            </a:r>
            <a:r>
              <a:rPr lang="hu-HU" dirty="0"/>
              <a:t> </a:t>
            </a:r>
            <a:r>
              <a:rPr lang="hu-HU" dirty="0" err="1"/>
              <a:t>intercostales</a:t>
            </a:r>
            <a:r>
              <a:rPr lang="hu-HU" dirty="0"/>
              <a:t> 2-6</a:t>
            </a:r>
          </a:p>
          <a:p>
            <a:endParaRPr lang="hu-HU" dirty="0"/>
          </a:p>
          <a:p>
            <a:r>
              <a:rPr lang="hu-HU" dirty="0" err="1"/>
              <a:t>Sympathishe</a:t>
            </a:r>
            <a:r>
              <a:rPr lang="hu-HU" dirty="0"/>
              <a:t> </a:t>
            </a:r>
            <a:r>
              <a:rPr lang="hu-HU" dirty="0" err="1"/>
              <a:t>Innervation</a:t>
            </a:r>
            <a:r>
              <a:rPr lang="hu-HU" dirty="0"/>
              <a:t> </a:t>
            </a:r>
            <a:r>
              <a:rPr lang="hu-HU" dirty="0" err="1"/>
              <a:t>über</a:t>
            </a:r>
            <a:r>
              <a:rPr lang="hu-HU" dirty="0"/>
              <a:t> </a:t>
            </a:r>
            <a:r>
              <a:rPr lang="hu-HU" dirty="0" err="1"/>
              <a:t>Nervi</a:t>
            </a:r>
            <a:r>
              <a:rPr lang="hu-HU" dirty="0"/>
              <a:t> </a:t>
            </a:r>
            <a:r>
              <a:rPr lang="hu-HU" dirty="0" err="1"/>
              <a:t>intercostaels</a:t>
            </a:r>
            <a:r>
              <a:rPr lang="hu-HU" dirty="0"/>
              <a:t> 4-6</a:t>
            </a:r>
          </a:p>
        </p:txBody>
      </p:sp>
    </p:spTree>
    <p:extLst>
      <p:ext uri="{BB962C8B-B14F-4D97-AF65-F5344CB8AC3E}">
        <p14:creationId xmlns:p14="http://schemas.microsoft.com/office/powerpoint/2010/main" val="239307475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Kép 1" descr="chp02_fig137.jpg">
            <a:extLst>
              <a:ext uri="{FF2B5EF4-FFF2-40B4-BE49-F238E27FC236}">
                <a16:creationId xmlns:a16="http://schemas.microsoft.com/office/drawing/2014/main" id="{45AE3BE7-8666-4B2A-B264-C7FA1F5382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581" y="1473528"/>
            <a:ext cx="6887162" cy="51995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9" name="Szövegdoboz 2">
            <a:extLst>
              <a:ext uri="{FF2B5EF4-FFF2-40B4-BE49-F238E27FC236}">
                <a16:creationId xmlns:a16="http://schemas.microsoft.com/office/drawing/2014/main" id="{0FBC4BFD-63EB-41F3-911E-65DA82CD0B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91738" y="6488114"/>
            <a:ext cx="5762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hu-HU" altLang="hu-HU">
                <a:latin typeface="Calibri" panose="020F0502020204030204" pitchFamily="34" charset="0"/>
              </a:rPr>
              <a:t>S23</a:t>
            </a:r>
          </a:p>
        </p:txBody>
      </p:sp>
      <p:sp>
        <p:nvSpPr>
          <p:cNvPr id="2" name="Téglalap 1">
            <a:extLst>
              <a:ext uri="{FF2B5EF4-FFF2-40B4-BE49-F238E27FC236}">
                <a16:creationId xmlns:a16="http://schemas.microsoft.com/office/drawing/2014/main" id="{6D800FBE-81ED-4A36-ABF9-EA91A9E1F2CB}"/>
              </a:ext>
            </a:extLst>
          </p:cNvPr>
          <p:cNvSpPr/>
          <p:nvPr/>
        </p:nvSpPr>
        <p:spPr>
          <a:xfrm>
            <a:off x="7521388" y="2697531"/>
            <a:ext cx="4209109" cy="27515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hu-HU" altLang="hu-HU" sz="2400" dirty="0" err="1"/>
              <a:t>Plexus</a:t>
            </a:r>
            <a:r>
              <a:rPr lang="hu-HU" altLang="hu-HU" sz="2400" dirty="0"/>
              <a:t> </a:t>
            </a:r>
            <a:r>
              <a:rPr lang="hu-HU" altLang="hu-HU" sz="2400" dirty="0" err="1"/>
              <a:t>areolaris</a:t>
            </a:r>
            <a:endParaRPr lang="hu-HU" altLang="hu-HU" sz="2400" dirty="0"/>
          </a:p>
          <a:p>
            <a:pPr>
              <a:lnSpc>
                <a:spcPct val="80000"/>
              </a:lnSpc>
            </a:pPr>
            <a:r>
              <a:rPr lang="hu-HU" altLang="hu-HU" sz="2400" dirty="0" err="1"/>
              <a:t>Plexus</a:t>
            </a:r>
            <a:r>
              <a:rPr lang="hu-HU" altLang="hu-HU" sz="2400" dirty="0"/>
              <a:t> </a:t>
            </a:r>
            <a:r>
              <a:rPr lang="hu-HU" altLang="hu-HU" sz="2400" dirty="0" err="1"/>
              <a:t>subareolaris</a:t>
            </a:r>
            <a:endParaRPr lang="hu-HU" altLang="hu-HU" sz="2400" dirty="0"/>
          </a:p>
          <a:p>
            <a:pPr>
              <a:lnSpc>
                <a:spcPct val="80000"/>
              </a:lnSpc>
            </a:pPr>
            <a:endParaRPr lang="hu-HU" altLang="hu-HU" sz="2400" dirty="0"/>
          </a:p>
          <a:p>
            <a:pPr>
              <a:lnSpc>
                <a:spcPct val="80000"/>
              </a:lnSpc>
            </a:pPr>
            <a:endParaRPr lang="hu-HU" altLang="hu-HU" sz="2400" dirty="0"/>
          </a:p>
          <a:p>
            <a:pPr>
              <a:lnSpc>
                <a:spcPct val="80000"/>
              </a:lnSpc>
            </a:pPr>
            <a:r>
              <a:rPr lang="hu-HU" altLang="hu-HU" sz="2400" dirty="0" err="1"/>
              <a:t>Nn</a:t>
            </a:r>
            <a:r>
              <a:rPr lang="hu-HU" altLang="hu-HU" sz="2400" dirty="0"/>
              <a:t>. </a:t>
            </a:r>
            <a:r>
              <a:rPr lang="hu-HU" altLang="hu-HU" sz="2400" dirty="0" err="1"/>
              <a:t>lymphatici</a:t>
            </a:r>
            <a:r>
              <a:rPr lang="hu-HU" altLang="hu-HU" sz="2400" dirty="0"/>
              <a:t> </a:t>
            </a:r>
            <a:r>
              <a:rPr lang="hu-HU" altLang="hu-HU" sz="2400" dirty="0" err="1"/>
              <a:t>axillares</a:t>
            </a:r>
            <a:endParaRPr lang="hu-HU" altLang="hu-HU" sz="2400" dirty="0"/>
          </a:p>
          <a:p>
            <a:pPr>
              <a:lnSpc>
                <a:spcPct val="80000"/>
              </a:lnSpc>
            </a:pPr>
            <a:r>
              <a:rPr lang="hu-HU" altLang="hu-HU" sz="2400" dirty="0" err="1"/>
              <a:t>Nn</a:t>
            </a:r>
            <a:r>
              <a:rPr lang="hu-HU" altLang="hu-HU" sz="2400" dirty="0"/>
              <a:t>. </a:t>
            </a:r>
            <a:r>
              <a:rPr lang="hu-HU" altLang="hu-HU" sz="2400" dirty="0" err="1"/>
              <a:t>lymphatici</a:t>
            </a:r>
            <a:r>
              <a:rPr lang="hu-HU" altLang="hu-HU" sz="2400" dirty="0"/>
              <a:t> </a:t>
            </a:r>
            <a:r>
              <a:rPr lang="hu-HU" altLang="hu-HU" sz="2400" dirty="0" err="1"/>
              <a:t>parasternales</a:t>
            </a:r>
            <a:endParaRPr lang="hu-HU" altLang="hu-HU" sz="2400" dirty="0"/>
          </a:p>
          <a:p>
            <a:pPr>
              <a:lnSpc>
                <a:spcPct val="80000"/>
              </a:lnSpc>
            </a:pPr>
            <a:r>
              <a:rPr lang="hu-HU" altLang="hu-HU" sz="2400" dirty="0" err="1"/>
              <a:t>Nn</a:t>
            </a:r>
            <a:r>
              <a:rPr lang="hu-HU" altLang="hu-HU" sz="2400" dirty="0"/>
              <a:t>. </a:t>
            </a:r>
            <a:r>
              <a:rPr lang="hu-HU" altLang="hu-HU" sz="2400" dirty="0" err="1"/>
              <a:t>lymphatici</a:t>
            </a:r>
            <a:r>
              <a:rPr lang="hu-HU" altLang="hu-HU" sz="2400" dirty="0"/>
              <a:t> </a:t>
            </a:r>
            <a:r>
              <a:rPr lang="hu-HU" altLang="hu-HU" sz="2400" dirty="0" err="1"/>
              <a:t>pectorales</a:t>
            </a:r>
            <a:endParaRPr lang="hu-HU" altLang="hu-HU" sz="2400" dirty="0"/>
          </a:p>
          <a:p>
            <a:pPr>
              <a:lnSpc>
                <a:spcPct val="80000"/>
              </a:lnSpc>
            </a:pPr>
            <a:r>
              <a:rPr lang="hu-HU" altLang="hu-HU" sz="2400" dirty="0" err="1"/>
              <a:t>Nn</a:t>
            </a:r>
            <a:r>
              <a:rPr lang="hu-HU" altLang="hu-HU" sz="2400" dirty="0"/>
              <a:t>. </a:t>
            </a:r>
            <a:r>
              <a:rPr lang="hu-HU" altLang="hu-HU" sz="2400" dirty="0" err="1"/>
              <a:t>lymphatici</a:t>
            </a:r>
            <a:r>
              <a:rPr lang="hu-HU" altLang="hu-HU" sz="2400" dirty="0"/>
              <a:t> </a:t>
            </a:r>
            <a:r>
              <a:rPr lang="hu-HU" altLang="hu-HU" sz="2400" dirty="0" err="1"/>
              <a:t>interpectorales</a:t>
            </a:r>
            <a:endParaRPr lang="hu-HU" altLang="hu-HU" sz="2400" dirty="0"/>
          </a:p>
          <a:p>
            <a:pPr>
              <a:lnSpc>
                <a:spcPct val="80000"/>
              </a:lnSpc>
            </a:pPr>
            <a:r>
              <a:rPr lang="hu-HU" altLang="hu-HU" sz="2400" dirty="0" err="1"/>
              <a:t>Nn</a:t>
            </a:r>
            <a:r>
              <a:rPr lang="hu-HU" altLang="hu-HU" sz="2400" dirty="0"/>
              <a:t>. </a:t>
            </a:r>
            <a:r>
              <a:rPr lang="hu-HU" altLang="hu-HU" sz="2400" dirty="0" err="1"/>
              <a:t>lymphatici</a:t>
            </a:r>
            <a:r>
              <a:rPr lang="hu-HU" altLang="hu-HU" sz="2400" dirty="0"/>
              <a:t> </a:t>
            </a:r>
            <a:r>
              <a:rPr lang="hu-HU" altLang="hu-HU" sz="2400" dirty="0" err="1"/>
              <a:t>paramammarii</a:t>
            </a:r>
            <a:r>
              <a:rPr lang="hu-HU" altLang="hu-HU" sz="2400" dirty="0"/>
              <a:t> </a:t>
            </a:r>
          </a:p>
        </p:txBody>
      </p:sp>
      <p:sp>
        <p:nvSpPr>
          <p:cNvPr id="5" name="Cím 1">
            <a:extLst>
              <a:ext uri="{FF2B5EF4-FFF2-40B4-BE49-F238E27FC236}">
                <a16:creationId xmlns:a16="http://schemas.microsoft.com/office/drawing/2014/main" id="{87D86A4A-6599-4171-8D83-926FE0ADEBB2}"/>
              </a:ext>
            </a:extLst>
          </p:cNvPr>
          <p:cNvSpPr txBox="1">
            <a:spLocks/>
          </p:cNvSpPr>
          <p:nvPr/>
        </p:nvSpPr>
        <p:spPr>
          <a:xfrm>
            <a:off x="838200" y="28476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u-HU" sz="3600" dirty="0" err="1"/>
              <a:t>Lymphableitung</a:t>
            </a:r>
            <a:endParaRPr lang="hu-HU" sz="3600" dirty="0"/>
          </a:p>
          <a:p>
            <a:pPr algn="ctr"/>
            <a:endParaRPr lang="hu-HU" sz="3600" dirty="0"/>
          </a:p>
          <a:p>
            <a:pPr algn="ctr"/>
            <a:endParaRPr lang="de-DE" sz="3600" dirty="0"/>
          </a:p>
        </p:txBody>
      </p:sp>
    </p:spTree>
    <p:extLst>
      <p:ext uri="{BB962C8B-B14F-4D97-AF65-F5344CB8AC3E}">
        <p14:creationId xmlns:p14="http://schemas.microsoft.com/office/powerpoint/2010/main" val="404492645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chp02_fig140.jpg">
            <a:extLst>
              <a:ext uri="{FF2B5EF4-FFF2-40B4-BE49-F238E27FC236}">
                <a16:creationId xmlns:a16="http://schemas.microsoft.com/office/drawing/2014/main" id="{5B1F9904-52D5-44FA-839F-A0DA1D49A5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214" y="1398493"/>
            <a:ext cx="4744787" cy="5293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4" descr="11">
            <a:extLst>
              <a:ext uri="{FF2B5EF4-FFF2-40B4-BE49-F238E27FC236}">
                <a16:creationId xmlns:a16="http://schemas.microsoft.com/office/drawing/2014/main" id="{BA23EC54-58D1-4047-8AAF-C4D0669B09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9376" y="1315624"/>
            <a:ext cx="5852624" cy="5459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ím 1">
            <a:extLst>
              <a:ext uri="{FF2B5EF4-FFF2-40B4-BE49-F238E27FC236}">
                <a16:creationId xmlns:a16="http://schemas.microsoft.com/office/drawing/2014/main" id="{4C597257-97E9-47B6-A175-75799F1AB179}"/>
              </a:ext>
            </a:extLst>
          </p:cNvPr>
          <p:cNvSpPr txBox="1">
            <a:spLocks/>
          </p:cNvSpPr>
          <p:nvPr/>
        </p:nvSpPr>
        <p:spPr>
          <a:xfrm>
            <a:off x="838200" y="28476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u-HU" sz="3600" dirty="0" err="1"/>
              <a:t>Lymphableitung</a:t>
            </a:r>
            <a:endParaRPr lang="hu-HU" sz="3600" dirty="0"/>
          </a:p>
          <a:p>
            <a:pPr algn="ctr"/>
            <a:endParaRPr lang="hu-HU" sz="3600" dirty="0"/>
          </a:p>
          <a:p>
            <a:pPr algn="ctr"/>
            <a:endParaRPr lang="de-DE" sz="3600" dirty="0"/>
          </a:p>
        </p:txBody>
      </p:sp>
    </p:spTree>
    <p:extLst>
      <p:ext uri="{BB962C8B-B14F-4D97-AF65-F5344CB8AC3E}">
        <p14:creationId xmlns:p14="http://schemas.microsoft.com/office/powerpoint/2010/main" val="113794030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artalom helye 2">
            <a:extLst>
              <a:ext uri="{FF2B5EF4-FFF2-40B4-BE49-F238E27FC236}">
                <a16:creationId xmlns:a16="http://schemas.microsoft.com/office/drawing/2014/main" id="{493FFC95-0222-4CB4-852D-AA902E02CE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400" y="1709084"/>
            <a:ext cx="10515600" cy="4351338"/>
          </a:xfrm>
        </p:spPr>
        <p:txBody>
          <a:bodyPr>
            <a:normAutofit lnSpcReduction="10000"/>
          </a:bodyPr>
          <a:lstStyle/>
          <a:p>
            <a:pPr marL="0" indent="0" eaLnBrk="1" hangingPunct="1">
              <a:buNone/>
            </a:pPr>
            <a:r>
              <a:rPr lang="hu-HU" altLang="hu-HU" sz="2400" dirty="0" err="1">
                <a:solidFill>
                  <a:srgbClr val="984807"/>
                </a:solidFill>
              </a:rPr>
              <a:t>Axillarer</a:t>
            </a:r>
            <a:r>
              <a:rPr lang="hu-HU" altLang="hu-HU" sz="2400" dirty="0">
                <a:solidFill>
                  <a:srgbClr val="984807"/>
                </a:solidFill>
              </a:rPr>
              <a:t> </a:t>
            </a:r>
            <a:r>
              <a:rPr lang="hu-HU" altLang="hu-HU" sz="2400" dirty="0" err="1">
                <a:solidFill>
                  <a:srgbClr val="984807"/>
                </a:solidFill>
              </a:rPr>
              <a:t>Weg</a:t>
            </a:r>
            <a:r>
              <a:rPr lang="hu-HU" altLang="hu-HU" sz="2400" dirty="0">
                <a:solidFill>
                  <a:srgbClr val="984807"/>
                </a:solidFill>
              </a:rPr>
              <a:t> (</a:t>
            </a:r>
            <a:r>
              <a:rPr lang="hu-HU" altLang="hu-HU" sz="2400" dirty="0" err="1">
                <a:solidFill>
                  <a:srgbClr val="984807"/>
                </a:solidFill>
              </a:rPr>
              <a:t>Hauptweg</a:t>
            </a:r>
            <a:r>
              <a:rPr lang="hu-HU" altLang="hu-HU" sz="2400" dirty="0">
                <a:solidFill>
                  <a:srgbClr val="984807"/>
                </a:solidFill>
              </a:rPr>
              <a:t>: ¾ </a:t>
            </a:r>
            <a:r>
              <a:rPr lang="hu-HU" altLang="hu-HU" sz="2400" dirty="0" err="1">
                <a:solidFill>
                  <a:srgbClr val="984807"/>
                </a:solidFill>
              </a:rPr>
              <a:t>der</a:t>
            </a:r>
            <a:r>
              <a:rPr lang="hu-HU" altLang="hu-HU" sz="2400" dirty="0">
                <a:solidFill>
                  <a:srgbClr val="984807"/>
                </a:solidFill>
              </a:rPr>
              <a:t> </a:t>
            </a:r>
            <a:r>
              <a:rPr lang="hu-HU" altLang="hu-HU" sz="2400" dirty="0" err="1">
                <a:solidFill>
                  <a:srgbClr val="984807"/>
                </a:solidFill>
              </a:rPr>
              <a:t>Lymphe</a:t>
            </a:r>
            <a:r>
              <a:rPr lang="hu-HU" altLang="hu-HU" sz="2400" dirty="0">
                <a:solidFill>
                  <a:srgbClr val="984807"/>
                </a:solidFill>
              </a:rPr>
              <a:t>):</a:t>
            </a:r>
            <a:r>
              <a:rPr lang="hu-HU" altLang="hu-HU" sz="2400" dirty="0"/>
              <a:t> </a:t>
            </a:r>
            <a:br>
              <a:rPr lang="hu-HU" altLang="hu-HU" sz="2400" dirty="0"/>
            </a:br>
            <a:r>
              <a:rPr lang="hu-HU" altLang="hu-HU" sz="2400" dirty="0"/>
              <a:t>- </a:t>
            </a:r>
            <a:r>
              <a:rPr lang="hu-HU" altLang="hu-HU" sz="2400" dirty="0" err="1"/>
              <a:t>Primäre</a:t>
            </a:r>
            <a:r>
              <a:rPr lang="hu-HU" altLang="hu-HU" sz="2400" dirty="0"/>
              <a:t> </a:t>
            </a:r>
            <a:r>
              <a:rPr lang="hu-HU" altLang="hu-HU" sz="2400" dirty="0" err="1"/>
              <a:t>Lymphknoten</a:t>
            </a:r>
            <a:r>
              <a:rPr lang="hu-HU" altLang="hu-HU" sz="2400" dirty="0"/>
              <a:t>: </a:t>
            </a:r>
            <a:r>
              <a:rPr lang="hu-HU" altLang="hu-HU" sz="2400" dirty="0" err="1"/>
              <a:t>Nn</a:t>
            </a:r>
            <a:r>
              <a:rPr lang="hu-HU" altLang="hu-HU" sz="2400" dirty="0"/>
              <a:t>. </a:t>
            </a:r>
            <a:r>
              <a:rPr lang="hu-HU" altLang="hu-HU" sz="2400" dirty="0" err="1"/>
              <a:t>lymphatici</a:t>
            </a:r>
            <a:r>
              <a:rPr lang="hu-HU" altLang="hu-HU" sz="2400" dirty="0"/>
              <a:t> </a:t>
            </a:r>
            <a:r>
              <a:rPr lang="hu-HU" altLang="hu-HU" sz="2400" dirty="0" err="1"/>
              <a:t>paramammarii</a:t>
            </a:r>
            <a:r>
              <a:rPr lang="hu-HU" altLang="hu-HU" sz="2400" dirty="0"/>
              <a:t>, </a:t>
            </a:r>
            <a:r>
              <a:rPr lang="hu-HU" altLang="hu-HU" sz="2400" dirty="0" err="1"/>
              <a:t>pectorales</a:t>
            </a:r>
            <a:r>
              <a:rPr lang="hu-HU" altLang="hu-HU" sz="2400" dirty="0"/>
              <a:t> (</a:t>
            </a:r>
            <a:r>
              <a:rPr lang="hu-HU" altLang="hu-HU" sz="2400" dirty="0" err="1"/>
              <a:t>subscapulares</a:t>
            </a:r>
            <a:r>
              <a:rPr lang="hu-HU" altLang="hu-HU" sz="2400" dirty="0"/>
              <a:t>,     </a:t>
            </a:r>
          </a:p>
          <a:p>
            <a:pPr marL="0" indent="0">
              <a:buNone/>
            </a:pPr>
            <a:r>
              <a:rPr lang="hu-HU" altLang="hu-HU" sz="2400" dirty="0"/>
              <a:t>   </a:t>
            </a:r>
            <a:r>
              <a:rPr lang="hu-HU" altLang="hu-HU" sz="2400" dirty="0" err="1"/>
              <a:t>laterales</a:t>
            </a:r>
            <a:r>
              <a:rPr lang="hu-HU" altLang="hu-HU" sz="2400" dirty="0"/>
              <a:t>) (</a:t>
            </a:r>
            <a:r>
              <a:rPr lang="hu-HU" altLang="hu-HU" sz="2400" dirty="0" err="1"/>
              <a:t>Lymphe</a:t>
            </a:r>
            <a:r>
              <a:rPr lang="hu-HU" altLang="hu-HU" sz="2400" dirty="0"/>
              <a:t> </a:t>
            </a:r>
            <a:r>
              <a:rPr lang="hu-HU" altLang="hu-HU" sz="2400" dirty="0" err="1"/>
              <a:t>aus</a:t>
            </a:r>
            <a:r>
              <a:rPr lang="hu-HU" altLang="hu-HU" sz="2400" dirty="0"/>
              <a:t> </a:t>
            </a:r>
            <a:r>
              <a:rPr lang="hu-HU" altLang="hu-HU" sz="2400" dirty="0" err="1"/>
              <a:t>den</a:t>
            </a:r>
            <a:r>
              <a:rPr lang="hu-HU" altLang="hu-HU" sz="2400" dirty="0"/>
              <a:t> </a:t>
            </a:r>
            <a:r>
              <a:rPr lang="hu-HU" altLang="hu-HU" sz="2400" dirty="0" err="1"/>
              <a:t>lateralen</a:t>
            </a:r>
            <a:r>
              <a:rPr lang="hu-HU" altLang="hu-HU" sz="2400" dirty="0"/>
              <a:t> </a:t>
            </a:r>
            <a:r>
              <a:rPr lang="hu-HU" altLang="hu-HU" sz="2400" dirty="0" err="1"/>
              <a:t>Quadranten</a:t>
            </a:r>
            <a:r>
              <a:rPr lang="hu-HU" altLang="hu-HU" sz="2400" dirty="0"/>
              <a:t>)</a:t>
            </a:r>
            <a:br>
              <a:rPr lang="hu-HU" altLang="hu-HU" sz="2400" dirty="0"/>
            </a:br>
            <a:r>
              <a:rPr lang="hu-HU" altLang="hu-HU" sz="2400" dirty="0"/>
              <a:t>- </a:t>
            </a:r>
            <a:r>
              <a:rPr lang="hu-HU" altLang="hu-HU" sz="2400" dirty="0" err="1"/>
              <a:t>Sekundäre</a:t>
            </a:r>
            <a:r>
              <a:rPr lang="hu-HU" altLang="hu-HU" sz="2400" dirty="0"/>
              <a:t> </a:t>
            </a:r>
            <a:r>
              <a:rPr lang="hu-HU" altLang="hu-HU" sz="2400" dirty="0" err="1"/>
              <a:t>Lymphknoten</a:t>
            </a:r>
            <a:r>
              <a:rPr lang="hu-HU" altLang="hu-HU" sz="2400" dirty="0"/>
              <a:t>: </a:t>
            </a:r>
            <a:r>
              <a:rPr lang="hu-HU" altLang="hu-HU" sz="2400" dirty="0" err="1"/>
              <a:t>Nn</a:t>
            </a:r>
            <a:r>
              <a:rPr lang="hu-HU" altLang="hu-HU" sz="2400" dirty="0"/>
              <a:t>. </a:t>
            </a:r>
            <a:r>
              <a:rPr lang="hu-HU" altLang="hu-HU" sz="2400" dirty="0" err="1"/>
              <a:t>lymphatici</a:t>
            </a:r>
            <a:r>
              <a:rPr lang="hu-HU" altLang="hu-HU" sz="2400" dirty="0"/>
              <a:t> </a:t>
            </a:r>
            <a:r>
              <a:rPr lang="hu-HU" altLang="hu-HU" sz="2400" dirty="0" err="1"/>
              <a:t>interpectorales</a:t>
            </a:r>
            <a:r>
              <a:rPr lang="hu-HU" altLang="hu-HU" sz="2400" dirty="0"/>
              <a:t>, </a:t>
            </a:r>
            <a:r>
              <a:rPr lang="hu-HU" altLang="hu-HU" sz="2400" dirty="0" err="1"/>
              <a:t>centrales</a:t>
            </a:r>
            <a:r>
              <a:rPr lang="hu-HU" altLang="hu-HU" sz="2400" dirty="0"/>
              <a:t/>
            </a:r>
            <a:br>
              <a:rPr lang="hu-HU" altLang="hu-HU" sz="2400" dirty="0"/>
            </a:br>
            <a:r>
              <a:rPr lang="hu-HU" altLang="hu-HU" sz="2400" dirty="0"/>
              <a:t>- </a:t>
            </a:r>
            <a:r>
              <a:rPr lang="hu-HU" altLang="hu-HU" sz="2400" dirty="0" err="1"/>
              <a:t>Tertiäre</a:t>
            </a:r>
            <a:r>
              <a:rPr lang="hu-HU" altLang="hu-HU" sz="2400" dirty="0"/>
              <a:t> </a:t>
            </a:r>
            <a:r>
              <a:rPr lang="hu-HU" altLang="hu-HU" sz="2400" dirty="0" err="1"/>
              <a:t>Lymphknoten</a:t>
            </a:r>
            <a:r>
              <a:rPr lang="hu-HU" altLang="hu-HU" sz="2400" dirty="0"/>
              <a:t>: </a:t>
            </a:r>
            <a:r>
              <a:rPr lang="hu-HU" altLang="hu-HU" sz="2400" dirty="0" err="1"/>
              <a:t>Nn</a:t>
            </a:r>
            <a:r>
              <a:rPr lang="hu-HU" altLang="hu-HU" sz="2400" dirty="0"/>
              <a:t>. </a:t>
            </a:r>
            <a:r>
              <a:rPr lang="hu-HU" altLang="hu-HU" sz="2400" dirty="0" err="1"/>
              <a:t>lymphatici</a:t>
            </a:r>
            <a:r>
              <a:rPr lang="hu-HU" altLang="hu-HU" sz="2400" dirty="0"/>
              <a:t> </a:t>
            </a:r>
            <a:r>
              <a:rPr lang="hu-HU" altLang="hu-HU" sz="2400" dirty="0" err="1"/>
              <a:t>apicales</a:t>
            </a:r>
            <a:r>
              <a:rPr lang="hu-HU" altLang="hu-HU" sz="2400" dirty="0"/>
              <a:t> (</a:t>
            </a:r>
            <a:r>
              <a:rPr lang="hu-HU" altLang="hu-HU" sz="2400" dirty="0" err="1"/>
              <a:t>erhält</a:t>
            </a:r>
            <a:r>
              <a:rPr lang="hu-HU" altLang="hu-HU" sz="2400" dirty="0"/>
              <a:t> </a:t>
            </a:r>
            <a:r>
              <a:rPr lang="hu-HU" altLang="hu-HU" sz="2400" dirty="0" err="1"/>
              <a:t>Lymphe</a:t>
            </a:r>
            <a:r>
              <a:rPr lang="hu-HU" altLang="hu-HU" sz="2400" dirty="0"/>
              <a:t> </a:t>
            </a:r>
            <a:r>
              <a:rPr lang="hu-HU" altLang="hu-HU" sz="2400" dirty="0" err="1"/>
              <a:t>unmittelbar</a:t>
            </a:r>
            <a:r>
              <a:rPr lang="hu-HU" altLang="hu-HU" sz="2400" dirty="0"/>
              <a:t> </a:t>
            </a:r>
            <a:r>
              <a:rPr lang="hu-HU" altLang="hu-HU" sz="2400" dirty="0" err="1"/>
              <a:t>aus</a:t>
            </a:r>
            <a:r>
              <a:rPr lang="hu-HU" altLang="hu-HU" sz="2400" dirty="0"/>
              <a:t>  </a:t>
            </a:r>
          </a:p>
          <a:p>
            <a:pPr marL="0" indent="0">
              <a:buNone/>
            </a:pPr>
            <a:r>
              <a:rPr lang="hu-HU" altLang="hu-HU" sz="2400" dirty="0"/>
              <a:t>  </a:t>
            </a:r>
            <a:r>
              <a:rPr lang="hu-HU" altLang="hu-HU" sz="2400" dirty="0" err="1"/>
              <a:t>den</a:t>
            </a:r>
            <a:r>
              <a:rPr lang="hu-HU" altLang="hu-HU" sz="2400" dirty="0"/>
              <a:t> </a:t>
            </a:r>
            <a:r>
              <a:rPr lang="hu-HU" altLang="hu-HU" sz="2400" dirty="0" err="1"/>
              <a:t>oberen</a:t>
            </a:r>
            <a:r>
              <a:rPr lang="hu-HU" altLang="hu-HU" sz="2400" dirty="0"/>
              <a:t> </a:t>
            </a:r>
            <a:r>
              <a:rPr lang="hu-HU" altLang="hu-HU" sz="2400" dirty="0" err="1"/>
              <a:t>Quadranten</a:t>
            </a:r>
            <a:r>
              <a:rPr lang="hu-HU" altLang="hu-HU" sz="2400" dirty="0"/>
              <a:t> </a:t>
            </a:r>
            <a:r>
              <a:rPr lang="hu-HU" altLang="hu-HU" sz="2400" dirty="0" err="1"/>
              <a:t>auch</a:t>
            </a:r>
            <a:r>
              <a:rPr lang="hu-HU" altLang="hu-HU" sz="2400" dirty="0"/>
              <a:t>)</a:t>
            </a:r>
          </a:p>
          <a:p>
            <a:pPr marL="0" indent="0">
              <a:buNone/>
            </a:pPr>
            <a:endParaRPr lang="hu-HU" altLang="hu-HU" sz="2400" dirty="0">
              <a:latin typeface="Arial" panose="020B0604020202020204" pitchFamily="34" charset="0"/>
            </a:endParaRPr>
          </a:p>
          <a:p>
            <a:pPr marL="0" indent="0">
              <a:buNone/>
            </a:pPr>
            <a:endParaRPr lang="hu-HU" altLang="hu-HU" sz="2400" dirty="0">
              <a:latin typeface="Arial" panose="020B0604020202020204" pitchFamily="34" charset="0"/>
            </a:endParaRPr>
          </a:p>
          <a:p>
            <a:pPr marL="0" indent="0">
              <a:buNone/>
            </a:pPr>
            <a:r>
              <a:rPr lang="hu-HU" altLang="hu-HU" sz="2400" dirty="0" err="1">
                <a:solidFill>
                  <a:srgbClr val="984807"/>
                </a:solidFill>
              </a:rPr>
              <a:t>Intercostaler</a:t>
            </a:r>
            <a:r>
              <a:rPr lang="hu-HU" altLang="hu-HU" sz="2400" dirty="0">
                <a:solidFill>
                  <a:srgbClr val="984807"/>
                </a:solidFill>
              </a:rPr>
              <a:t> (</a:t>
            </a:r>
            <a:r>
              <a:rPr lang="hu-HU" altLang="hu-HU" sz="2400" dirty="0" err="1">
                <a:solidFill>
                  <a:srgbClr val="984807"/>
                </a:solidFill>
              </a:rPr>
              <a:t>parasternaler</a:t>
            </a:r>
            <a:r>
              <a:rPr lang="hu-HU" altLang="hu-HU" sz="2400" dirty="0">
                <a:solidFill>
                  <a:srgbClr val="984807"/>
                </a:solidFill>
              </a:rPr>
              <a:t>) </a:t>
            </a:r>
            <a:r>
              <a:rPr lang="hu-HU" altLang="hu-HU" sz="2400" dirty="0" err="1">
                <a:solidFill>
                  <a:srgbClr val="984807"/>
                </a:solidFill>
              </a:rPr>
              <a:t>Weg</a:t>
            </a:r>
            <a:r>
              <a:rPr lang="hu-HU" altLang="hu-HU" sz="2400" dirty="0">
                <a:solidFill>
                  <a:srgbClr val="984807"/>
                </a:solidFill>
              </a:rPr>
              <a:t>:</a:t>
            </a:r>
            <a:r>
              <a:rPr lang="hu-HU" altLang="hu-HU" sz="2400" dirty="0"/>
              <a:t> </a:t>
            </a:r>
            <a:br>
              <a:rPr lang="hu-HU" altLang="hu-HU" sz="2400" dirty="0"/>
            </a:br>
            <a:r>
              <a:rPr lang="hu-HU" altLang="hu-HU" sz="2400" dirty="0" err="1"/>
              <a:t>Nn</a:t>
            </a:r>
            <a:r>
              <a:rPr lang="hu-HU" altLang="hu-HU" sz="2400" dirty="0"/>
              <a:t>. </a:t>
            </a:r>
            <a:r>
              <a:rPr lang="hu-HU" altLang="hu-HU" sz="2400" dirty="0" err="1"/>
              <a:t>lymphatici</a:t>
            </a:r>
            <a:r>
              <a:rPr lang="hu-HU" altLang="hu-HU" sz="2400" dirty="0"/>
              <a:t> </a:t>
            </a:r>
            <a:r>
              <a:rPr lang="hu-HU" altLang="hu-HU" sz="2400" dirty="0" err="1"/>
              <a:t>parasternales</a:t>
            </a:r>
            <a:r>
              <a:rPr lang="hu-HU" altLang="hu-HU" sz="2400" dirty="0"/>
              <a:t> → </a:t>
            </a:r>
            <a:r>
              <a:rPr lang="hu-HU" altLang="hu-HU" sz="2400" dirty="0" err="1"/>
              <a:t>Nn</a:t>
            </a:r>
            <a:r>
              <a:rPr lang="hu-HU" altLang="hu-HU" sz="2400" dirty="0"/>
              <a:t>. </a:t>
            </a:r>
            <a:r>
              <a:rPr lang="hu-HU" altLang="hu-HU" sz="2400" dirty="0" err="1"/>
              <a:t>lymphatici</a:t>
            </a:r>
            <a:r>
              <a:rPr lang="hu-HU" altLang="hu-HU" sz="2400" dirty="0"/>
              <a:t> </a:t>
            </a:r>
            <a:r>
              <a:rPr lang="hu-HU" altLang="hu-HU" sz="2400" dirty="0" err="1"/>
              <a:t>supraclaviculares</a:t>
            </a:r>
            <a:r>
              <a:rPr lang="hu-HU" altLang="hu-HU" sz="2400" dirty="0"/>
              <a:t> </a:t>
            </a:r>
            <a:r>
              <a:rPr lang="hu-HU" altLang="hu-HU" sz="2400" dirty="0" err="1"/>
              <a:t>oder</a:t>
            </a:r>
            <a:r>
              <a:rPr lang="hu-HU" altLang="hu-HU" sz="2400" dirty="0"/>
              <a:t> </a:t>
            </a:r>
            <a:r>
              <a:rPr lang="hu-HU" altLang="hu-HU" sz="2400" dirty="0" err="1"/>
              <a:t>Truncus</a:t>
            </a:r>
            <a:r>
              <a:rPr lang="hu-HU" altLang="hu-HU" sz="2400" dirty="0"/>
              <a:t> </a:t>
            </a:r>
            <a:r>
              <a:rPr lang="hu-HU" altLang="hu-HU" sz="2400" dirty="0" err="1"/>
              <a:t>jugularisba</a:t>
            </a:r>
            <a:r>
              <a:rPr lang="hu-HU" altLang="hu-HU" sz="2400" dirty="0"/>
              <a:t> (</a:t>
            </a:r>
            <a:r>
              <a:rPr lang="hu-HU" altLang="hu-HU" sz="2400" dirty="0" err="1"/>
              <a:t>Metastasenbildung</a:t>
            </a:r>
            <a:r>
              <a:rPr lang="hu-HU" altLang="hu-HU" sz="2400" dirty="0"/>
              <a:t>  in </a:t>
            </a:r>
            <a:r>
              <a:rPr lang="hu-HU" altLang="hu-HU" sz="2400" dirty="0" err="1"/>
              <a:t>der</a:t>
            </a:r>
            <a:r>
              <a:rPr lang="hu-HU" altLang="hu-HU" sz="2400" dirty="0"/>
              <a:t> </a:t>
            </a:r>
            <a:r>
              <a:rPr lang="hu-HU" altLang="hu-HU" sz="2400" dirty="0" err="1"/>
              <a:t>Pleurára</a:t>
            </a:r>
            <a:r>
              <a:rPr lang="hu-HU" altLang="hu-HU" sz="2400" dirty="0"/>
              <a:t> </a:t>
            </a:r>
            <a:r>
              <a:rPr lang="hu-HU" altLang="hu-HU" sz="2400" dirty="0" err="1"/>
              <a:t>undder</a:t>
            </a:r>
            <a:r>
              <a:rPr lang="hu-HU" altLang="hu-HU" sz="2400" dirty="0"/>
              <a:t> </a:t>
            </a:r>
            <a:r>
              <a:rPr lang="hu-HU" altLang="hu-HU" sz="2400" dirty="0" err="1"/>
              <a:t>Lunge</a:t>
            </a:r>
            <a:r>
              <a:rPr lang="hu-HU" altLang="hu-HU" sz="2400" dirty="0"/>
              <a:t> </a:t>
            </a:r>
            <a:r>
              <a:rPr lang="hu-HU" altLang="hu-HU" sz="2400" dirty="0" err="1"/>
              <a:t>oder</a:t>
            </a:r>
            <a:r>
              <a:rPr lang="hu-HU" altLang="hu-HU" sz="2400" dirty="0"/>
              <a:t> </a:t>
            </a:r>
            <a:r>
              <a:rPr lang="hu-HU" altLang="hu-HU" sz="2400" dirty="0" err="1"/>
              <a:t>auf</a:t>
            </a:r>
            <a:r>
              <a:rPr lang="hu-HU" altLang="hu-HU" sz="2400" dirty="0"/>
              <a:t> </a:t>
            </a:r>
            <a:r>
              <a:rPr lang="hu-HU" altLang="hu-HU" sz="2400" dirty="0" err="1"/>
              <a:t>die</a:t>
            </a:r>
            <a:r>
              <a:rPr lang="hu-HU" altLang="hu-HU" sz="2400" dirty="0"/>
              <a:t> </a:t>
            </a:r>
            <a:r>
              <a:rPr lang="hu-HU" altLang="hu-HU" sz="2400" dirty="0" err="1"/>
              <a:t>Gegenseite</a:t>
            </a:r>
            <a:r>
              <a:rPr lang="hu-HU" altLang="hu-HU" sz="2400" dirty="0"/>
              <a:t>)</a:t>
            </a:r>
          </a:p>
          <a:p>
            <a:pPr eaLnBrk="1" hangingPunct="1"/>
            <a:endParaRPr lang="hu-HU" altLang="hu-HU" sz="2400" dirty="0">
              <a:latin typeface="Arial" panose="020B0604020202020204" pitchFamily="34" charset="0"/>
            </a:endParaRPr>
          </a:p>
        </p:txBody>
      </p:sp>
      <p:sp>
        <p:nvSpPr>
          <p:cNvPr id="5" name="Cím 1">
            <a:extLst>
              <a:ext uri="{FF2B5EF4-FFF2-40B4-BE49-F238E27FC236}">
                <a16:creationId xmlns:a16="http://schemas.microsoft.com/office/drawing/2014/main" id="{21D7F3D3-FA7D-46E9-B6EC-A2DBE5C9961A}"/>
              </a:ext>
            </a:extLst>
          </p:cNvPr>
          <p:cNvSpPr txBox="1">
            <a:spLocks/>
          </p:cNvSpPr>
          <p:nvPr/>
        </p:nvSpPr>
        <p:spPr>
          <a:xfrm>
            <a:off x="838200" y="28476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u-HU" sz="3600" dirty="0" err="1"/>
              <a:t>Lymphableitung</a:t>
            </a:r>
            <a:endParaRPr lang="hu-HU" sz="3600" dirty="0"/>
          </a:p>
          <a:p>
            <a:pPr algn="ctr"/>
            <a:endParaRPr lang="hu-HU" sz="3600" dirty="0"/>
          </a:p>
          <a:p>
            <a:pPr algn="ctr"/>
            <a:endParaRPr lang="de-DE" sz="3600" dirty="0"/>
          </a:p>
        </p:txBody>
      </p:sp>
    </p:spTree>
    <p:extLst>
      <p:ext uri="{BB962C8B-B14F-4D97-AF65-F5344CB8AC3E}">
        <p14:creationId xmlns:p14="http://schemas.microsoft.com/office/powerpoint/2010/main" val="2126374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D6378036-F2A5-4A90-889C-6C4785E484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hu-HU" dirty="0" err="1"/>
              <a:t>Selbstuntersuchung</a:t>
            </a:r>
            <a:r>
              <a:rPr lang="hu-HU" dirty="0"/>
              <a:t> </a:t>
            </a:r>
            <a:r>
              <a:rPr lang="hu-HU" dirty="0" err="1"/>
              <a:t>der</a:t>
            </a:r>
            <a:r>
              <a:rPr lang="hu-HU" dirty="0"/>
              <a:t> </a:t>
            </a:r>
            <a:r>
              <a:rPr lang="hu-HU" dirty="0" err="1"/>
              <a:t>Brust</a:t>
            </a:r>
            <a:endParaRPr lang="hu-HU" dirty="0"/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88314D8D-2613-4AA5-8F44-A9D32B50CBE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8994"/>
          <a:stretch/>
        </p:blipFill>
        <p:spPr>
          <a:xfrm>
            <a:off x="2074175" y="1366541"/>
            <a:ext cx="3774142" cy="5394494"/>
          </a:xfrm>
          <a:prstGeom prst="rect">
            <a:avLst/>
          </a:prstGeom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3635148F-DAF9-4683-B464-4216B5431B2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9911"/>
          <a:stretch/>
        </p:blipFill>
        <p:spPr>
          <a:xfrm>
            <a:off x="6510549" y="1463506"/>
            <a:ext cx="3774141" cy="5297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062186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AutoShape 2" descr="image">
            <a:extLst>
              <a:ext uri="{FF2B5EF4-FFF2-40B4-BE49-F238E27FC236}">
                <a16:creationId xmlns:a16="http://schemas.microsoft.com/office/drawing/2014/main" id="{7B7A5339-0A8F-4509-B1DA-96DD1D74113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68463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hu-HU" altLang="hu-HU"/>
          </a:p>
        </p:txBody>
      </p:sp>
      <p:sp>
        <p:nvSpPr>
          <p:cNvPr id="21507" name="AutoShape 4" descr="image">
            <a:extLst>
              <a:ext uri="{FF2B5EF4-FFF2-40B4-BE49-F238E27FC236}">
                <a16:creationId xmlns:a16="http://schemas.microsoft.com/office/drawing/2014/main" id="{D8E7F3C8-4C0E-45F7-A668-151555512BD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68463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hu-HU" altLang="hu-HU"/>
          </a:p>
        </p:txBody>
      </p:sp>
      <p:sp>
        <p:nvSpPr>
          <p:cNvPr id="21508" name="AutoShape 6" descr="image">
            <a:extLst>
              <a:ext uri="{FF2B5EF4-FFF2-40B4-BE49-F238E27FC236}">
                <a16:creationId xmlns:a16="http://schemas.microsoft.com/office/drawing/2014/main" id="{5BF61DAE-1C66-44F3-97F9-297D842E371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68463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hu-HU" altLang="hu-HU"/>
          </a:p>
        </p:txBody>
      </p:sp>
      <p:sp>
        <p:nvSpPr>
          <p:cNvPr id="21509" name="AutoShape 8" descr="image">
            <a:extLst>
              <a:ext uri="{FF2B5EF4-FFF2-40B4-BE49-F238E27FC236}">
                <a16:creationId xmlns:a16="http://schemas.microsoft.com/office/drawing/2014/main" id="{E3BF01D3-EA3E-48B0-8188-5149ECC0703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24000" y="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hu-HU" altLang="hu-HU"/>
          </a:p>
        </p:txBody>
      </p:sp>
      <p:pic>
        <p:nvPicPr>
          <p:cNvPr id="21510" name="Picture 9">
            <a:extLst>
              <a:ext uri="{FF2B5EF4-FFF2-40B4-BE49-F238E27FC236}">
                <a16:creationId xmlns:a16="http://schemas.microsoft.com/office/drawing/2014/main" id="{2BDF2677-DB1E-4A6E-9250-C3875F0F8F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510"/>
          <a:stretch/>
        </p:blipFill>
        <p:spPr bwMode="auto">
          <a:xfrm>
            <a:off x="1851211" y="866853"/>
            <a:ext cx="8489577" cy="59911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ím 1">
            <a:extLst>
              <a:ext uri="{FF2B5EF4-FFF2-40B4-BE49-F238E27FC236}">
                <a16:creationId xmlns:a16="http://schemas.microsoft.com/office/drawing/2014/main" id="{7B485A63-6F80-4240-B7F8-3D65704FABDB}"/>
              </a:ext>
            </a:extLst>
          </p:cNvPr>
          <p:cNvSpPr txBox="1">
            <a:spLocks/>
          </p:cNvSpPr>
          <p:nvPr/>
        </p:nvSpPr>
        <p:spPr>
          <a:xfrm>
            <a:off x="838200" y="31731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u-HU" sz="3600" dirty="0" err="1"/>
              <a:t>Mammographie</a:t>
            </a:r>
            <a:endParaRPr lang="hu-HU" sz="3600" dirty="0"/>
          </a:p>
          <a:p>
            <a:pPr algn="ctr"/>
            <a:endParaRPr lang="hu-HU" sz="3600" dirty="0"/>
          </a:p>
          <a:p>
            <a:pPr algn="ctr"/>
            <a:endParaRPr lang="de-DE" sz="3600" dirty="0"/>
          </a:p>
        </p:txBody>
      </p:sp>
    </p:spTree>
    <p:extLst>
      <p:ext uri="{BB962C8B-B14F-4D97-AF65-F5344CB8AC3E}">
        <p14:creationId xmlns:p14="http://schemas.microsoft.com/office/powerpoint/2010/main" val="16229255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Kép 1" descr="izom 3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507" y="688975"/>
            <a:ext cx="4778375" cy="5738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8" name="Kép 1" descr="izom 2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1170" y="1257674"/>
            <a:ext cx="4660900" cy="5300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ím 1">
            <a:extLst>
              <a:ext uri="{FF2B5EF4-FFF2-40B4-BE49-F238E27FC236}">
                <a16:creationId xmlns:a16="http://schemas.microsoft.com/office/drawing/2014/main" id="{9CDEAE04-6F7C-4B55-95FA-997666E9EC81}"/>
              </a:ext>
            </a:extLst>
          </p:cNvPr>
          <p:cNvSpPr txBox="1">
            <a:spLocks/>
          </p:cNvSpPr>
          <p:nvPr/>
        </p:nvSpPr>
        <p:spPr>
          <a:xfrm>
            <a:off x="838200" y="0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u-HU" sz="4000" dirty="0" err="1"/>
              <a:t>Muskeln</a:t>
            </a:r>
            <a:r>
              <a:rPr lang="hu-HU" sz="4000" dirty="0"/>
              <a:t> </a:t>
            </a:r>
            <a:r>
              <a:rPr lang="hu-HU" sz="4000" dirty="0" err="1"/>
              <a:t>des</a:t>
            </a:r>
            <a:r>
              <a:rPr lang="hu-HU" sz="4000" dirty="0"/>
              <a:t> </a:t>
            </a:r>
            <a:r>
              <a:rPr lang="hu-HU" sz="4000" dirty="0" err="1"/>
              <a:t>Brustkorbes</a:t>
            </a:r>
            <a:endParaRPr lang="de-DE" sz="4000" dirty="0"/>
          </a:p>
        </p:txBody>
      </p:sp>
    </p:spTree>
    <p:extLst>
      <p:ext uri="{BB962C8B-B14F-4D97-AF65-F5344CB8AC3E}">
        <p14:creationId xmlns:p14="http://schemas.microsoft.com/office/powerpoint/2010/main" val="33621047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artalom helye 2">
            <a:extLst>
              <a:ext uri="{FF2B5EF4-FFF2-40B4-BE49-F238E27FC236}">
                <a16:creationId xmlns:a16="http://schemas.microsoft.com/office/drawing/2014/main" id="{7D2AC4C3-2D93-4D6C-A683-B8A8ABC2F8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94945" y="228974"/>
            <a:ext cx="9402109" cy="9810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u-HU" sz="3600" dirty="0" err="1">
                <a:latin typeface="+mj-lt"/>
                <a:ea typeface="+mj-ea"/>
                <a:cs typeface="+mj-cs"/>
              </a:rPr>
              <a:t>Sentinel-Lymphknoten</a:t>
            </a:r>
            <a:r>
              <a:rPr lang="hu-HU" sz="3600" dirty="0">
                <a:latin typeface="+mj-lt"/>
                <a:ea typeface="+mj-ea"/>
                <a:cs typeface="+mj-cs"/>
              </a:rPr>
              <a:t> (</a:t>
            </a:r>
            <a:r>
              <a:rPr lang="hu-HU" sz="3600" dirty="0" err="1">
                <a:latin typeface="+mj-lt"/>
                <a:ea typeface="+mj-ea"/>
                <a:cs typeface="+mj-cs"/>
              </a:rPr>
              <a:t>Wächterlymphknoten</a:t>
            </a:r>
            <a:r>
              <a:rPr lang="hu-HU" sz="3600" dirty="0">
                <a:latin typeface="+mj-lt"/>
                <a:ea typeface="+mj-ea"/>
                <a:cs typeface="+mj-cs"/>
              </a:rPr>
              <a:t>)</a:t>
            </a:r>
          </a:p>
          <a:p>
            <a:pPr eaLnBrk="1" hangingPunct="1"/>
            <a:endParaRPr lang="hu-HU" altLang="hu-HU" sz="2000" dirty="0">
              <a:latin typeface="Arial" panose="020B0604020202020204" pitchFamily="34" charset="0"/>
            </a:endParaRPr>
          </a:p>
        </p:txBody>
      </p:sp>
      <p:pic>
        <p:nvPicPr>
          <p:cNvPr id="45062" name="Picture 6" descr="sentinelnode">
            <a:extLst>
              <a:ext uri="{FF2B5EF4-FFF2-40B4-BE49-F238E27FC236}">
                <a16:creationId xmlns:a16="http://schemas.microsoft.com/office/drawing/2014/main" id="{569DB661-CF61-4E6D-ADB7-E6744F98C6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530" y="1550894"/>
            <a:ext cx="5933542" cy="5062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064" name="Picture 8" descr="BlueNodeweb">
            <a:extLst>
              <a:ext uri="{FF2B5EF4-FFF2-40B4-BE49-F238E27FC236}">
                <a16:creationId xmlns:a16="http://schemas.microsoft.com/office/drawing/2014/main" id="{25403399-7105-47AD-B2AE-AECEA66152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6726" y="3978276"/>
            <a:ext cx="3851275" cy="2879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066" name="Picture 10" descr="axiP5076">
            <a:extLst>
              <a:ext uri="{FF2B5EF4-FFF2-40B4-BE49-F238E27FC236}">
                <a16:creationId xmlns:a16="http://schemas.microsoft.com/office/drawing/2014/main" id="{41DAC905-D226-4EB6-B440-C1FE3465DB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6726" y="981075"/>
            <a:ext cx="3851275" cy="2889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270302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 txBox="1">
            <a:spLocks noChangeArrowheads="1"/>
          </p:cNvSpPr>
          <p:nvPr/>
        </p:nvSpPr>
        <p:spPr bwMode="auto">
          <a:xfrm>
            <a:off x="1991544" y="1124744"/>
            <a:ext cx="8229600" cy="54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buFontTx/>
              <a:buChar char="•"/>
              <a:defRPr/>
            </a:pPr>
            <a:r>
              <a:rPr lang="hu-HU" sz="2000" kern="0" dirty="0" err="1"/>
              <a:t>Benninghoff</a:t>
            </a:r>
            <a:r>
              <a:rPr lang="hu-HU" sz="2000" kern="0" dirty="0"/>
              <a:t>, </a:t>
            </a:r>
            <a:r>
              <a:rPr lang="hu-HU" sz="2000" kern="0" dirty="0" err="1"/>
              <a:t>Drenckhahn</a:t>
            </a:r>
            <a:r>
              <a:rPr lang="hu-HU" sz="2000" kern="0" dirty="0"/>
              <a:t>: </a:t>
            </a:r>
            <a:r>
              <a:rPr lang="hu-HU" sz="2000" kern="0" dirty="0" err="1"/>
              <a:t>Anatomie</a:t>
            </a:r>
            <a:r>
              <a:rPr lang="hu-HU" sz="2000" i="1" kern="0" dirty="0"/>
              <a:t> </a:t>
            </a:r>
            <a:r>
              <a:rPr lang="hu-HU" i="1" kern="0" dirty="0" err="1"/>
              <a:t>Elsevier</a:t>
            </a:r>
            <a:r>
              <a:rPr lang="hu-HU" i="1" kern="0" dirty="0"/>
              <a:t> GmbH, Urban </a:t>
            </a:r>
            <a:r>
              <a:rPr lang="en-US" i="1" kern="0" dirty="0">
                <a:cs typeface="Arial" charset="0"/>
              </a:rPr>
              <a:t>&amp;</a:t>
            </a:r>
            <a:r>
              <a:rPr lang="hu-HU" i="1" kern="0" dirty="0">
                <a:cs typeface="Arial" charset="0"/>
              </a:rPr>
              <a:t> Fischer </a:t>
            </a:r>
            <a:r>
              <a:rPr lang="hu-HU" i="1" kern="0" dirty="0" err="1">
                <a:cs typeface="Arial" charset="0"/>
              </a:rPr>
              <a:t>Verlag</a:t>
            </a:r>
            <a:r>
              <a:rPr lang="hu-HU" i="1" kern="0" dirty="0">
                <a:cs typeface="Arial" charset="0"/>
              </a:rPr>
              <a:t>, München, 2004</a:t>
            </a:r>
          </a:p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defRPr/>
            </a:pPr>
            <a:endParaRPr lang="hu-HU" i="1" kern="0" dirty="0">
              <a:cs typeface="Arial" charset="0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hu-HU" sz="2000" kern="0" dirty="0" err="1"/>
              <a:t>Sobotta</a:t>
            </a:r>
            <a:r>
              <a:rPr lang="hu-HU" sz="2000" kern="0" dirty="0"/>
              <a:t>: Atlas der </a:t>
            </a:r>
            <a:r>
              <a:rPr lang="hu-HU" sz="2000" kern="0" dirty="0" err="1"/>
              <a:t>Anatomie</a:t>
            </a:r>
            <a:r>
              <a:rPr lang="hu-HU" sz="2000" kern="0" dirty="0"/>
              <a:t> des </a:t>
            </a:r>
            <a:r>
              <a:rPr lang="hu-HU" sz="2000" kern="0" dirty="0" err="1"/>
              <a:t>Menschen</a:t>
            </a:r>
            <a:r>
              <a:rPr lang="hu-HU" i="1" kern="0" dirty="0">
                <a:cs typeface="Arial" charset="0"/>
              </a:rPr>
              <a:t> </a:t>
            </a:r>
            <a:r>
              <a:rPr lang="hu-HU" i="1" kern="0" dirty="0" err="1"/>
              <a:t>Elsevier</a:t>
            </a:r>
            <a:r>
              <a:rPr lang="hu-HU" i="1" kern="0" dirty="0"/>
              <a:t> </a:t>
            </a:r>
            <a:r>
              <a:rPr lang="hu-HU" i="1" kern="0" dirty="0"/>
              <a:t>GmbH, Urban </a:t>
            </a:r>
            <a:r>
              <a:rPr lang="en-US" i="1" kern="0" dirty="0"/>
              <a:t>&amp;</a:t>
            </a:r>
            <a:r>
              <a:rPr lang="hu-HU" i="1" kern="0" dirty="0"/>
              <a:t> Fischer </a:t>
            </a:r>
            <a:r>
              <a:rPr lang="hu-HU" i="1" kern="0" dirty="0" err="1"/>
              <a:t>Verlag</a:t>
            </a:r>
            <a:r>
              <a:rPr lang="hu-HU" i="1" kern="0" dirty="0"/>
              <a:t>, München, 2010</a:t>
            </a:r>
          </a:p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buFontTx/>
              <a:buChar char="•"/>
              <a:defRPr/>
            </a:pPr>
            <a:endParaRPr lang="hu-HU" i="1" kern="0" dirty="0"/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hu-HU" sz="2000" kern="0" dirty="0" err="1"/>
              <a:t>Lippert</a:t>
            </a:r>
            <a:r>
              <a:rPr lang="hu-HU" sz="2000" kern="0" dirty="0"/>
              <a:t>: </a:t>
            </a:r>
            <a:r>
              <a:rPr lang="hu-HU" sz="2000" kern="0" dirty="0" err="1"/>
              <a:t>Lehrbuch</a:t>
            </a:r>
            <a:r>
              <a:rPr lang="hu-HU" sz="2000" kern="0" dirty="0"/>
              <a:t> </a:t>
            </a:r>
            <a:r>
              <a:rPr lang="hu-HU" sz="2000" kern="0" dirty="0" err="1"/>
              <a:t>Anatomie</a:t>
            </a:r>
            <a:r>
              <a:rPr lang="hu-HU" i="1" kern="0" dirty="0">
                <a:cs typeface="Arial" charset="0"/>
              </a:rPr>
              <a:t> </a:t>
            </a:r>
            <a:r>
              <a:rPr lang="hu-HU" i="1" kern="0" dirty="0" err="1"/>
              <a:t>Elsevier</a:t>
            </a:r>
            <a:r>
              <a:rPr lang="hu-HU" i="1" kern="0" dirty="0"/>
              <a:t> GmbH, Urban </a:t>
            </a:r>
            <a:r>
              <a:rPr lang="en-US" i="1" kern="0" dirty="0"/>
              <a:t>&amp;</a:t>
            </a:r>
            <a:r>
              <a:rPr lang="hu-HU" i="1" kern="0" dirty="0"/>
              <a:t> Fischer </a:t>
            </a:r>
            <a:r>
              <a:rPr lang="hu-HU" i="1" kern="0" dirty="0" err="1"/>
              <a:t>Verlag</a:t>
            </a:r>
            <a:r>
              <a:rPr lang="hu-HU" i="1" kern="0" dirty="0"/>
              <a:t>, München, </a:t>
            </a:r>
            <a:r>
              <a:rPr lang="hu-HU" i="1" kern="0" dirty="0"/>
              <a:t>2006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endParaRPr lang="hu-HU" i="1" kern="0" dirty="0"/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hu-HU" sz="2000" kern="0" dirty="0" err="1"/>
              <a:t>Steinbrück</a:t>
            </a:r>
            <a:r>
              <a:rPr lang="hu-HU" sz="2000" kern="0" dirty="0"/>
              <a:t>, </a:t>
            </a:r>
            <a:r>
              <a:rPr lang="hu-HU" sz="2000" kern="0" dirty="0" err="1"/>
              <a:t>Baumhoer</a:t>
            </a:r>
            <a:r>
              <a:rPr lang="hu-HU" sz="2000" kern="0" dirty="0"/>
              <a:t>, </a:t>
            </a:r>
            <a:r>
              <a:rPr lang="hu-HU" sz="2000" kern="0" dirty="0" err="1"/>
              <a:t>Henle</a:t>
            </a:r>
            <a:r>
              <a:rPr lang="hu-HU" sz="2000" kern="0" dirty="0"/>
              <a:t>: </a:t>
            </a:r>
            <a:r>
              <a:rPr lang="hu-HU" sz="2000" kern="0" dirty="0" err="1"/>
              <a:t>Intensivkurs</a:t>
            </a:r>
            <a:r>
              <a:rPr lang="hu-HU" sz="2000" kern="0" dirty="0"/>
              <a:t> </a:t>
            </a:r>
            <a:r>
              <a:rPr lang="hu-HU" sz="2000" kern="0" dirty="0" err="1"/>
              <a:t>Anatomie</a:t>
            </a:r>
            <a:r>
              <a:rPr lang="hu-HU" sz="2000" kern="0" dirty="0"/>
              <a:t> </a:t>
            </a:r>
            <a:r>
              <a:rPr lang="hu-HU" i="1" kern="0" dirty="0" err="1"/>
              <a:t>Elsevier GmbH, Urban </a:t>
            </a:r>
            <a:r>
              <a:rPr lang="en-US" i="1" kern="0" dirty="0" err="1"/>
              <a:t>&amp;</a:t>
            </a:r>
            <a:r>
              <a:rPr lang="hu-HU" i="1" kern="0" dirty="0"/>
              <a:t> Fischer </a:t>
            </a:r>
            <a:r>
              <a:rPr lang="hu-HU" i="1" kern="0" dirty="0" err="1"/>
              <a:t>Verlag</a:t>
            </a:r>
            <a:r>
              <a:rPr lang="hu-HU" i="1" kern="0" dirty="0"/>
              <a:t>, München, 2008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endParaRPr lang="hu-HU" i="1" kern="0" dirty="0"/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hu-HU" sz="2000" kern="0" dirty="0" err="1"/>
              <a:t>Rohen</a:t>
            </a:r>
            <a:r>
              <a:rPr lang="hu-HU" sz="2000" kern="0" dirty="0"/>
              <a:t>, </a:t>
            </a:r>
            <a:r>
              <a:rPr lang="hu-HU" sz="2000" kern="0" dirty="0" err="1"/>
              <a:t>Yokochi</a:t>
            </a:r>
            <a:r>
              <a:rPr lang="hu-HU" sz="2000" kern="0" dirty="0"/>
              <a:t>, </a:t>
            </a:r>
            <a:r>
              <a:rPr lang="hu-HU" sz="2000" kern="0" dirty="0" err="1"/>
              <a:t>Lütjen-Drecoll</a:t>
            </a:r>
            <a:r>
              <a:rPr lang="hu-HU" sz="2000" kern="0" dirty="0"/>
              <a:t>: </a:t>
            </a:r>
            <a:r>
              <a:rPr lang="hu-HU" sz="2000" kern="0" dirty="0" err="1"/>
              <a:t>Anatomie</a:t>
            </a:r>
            <a:r>
              <a:rPr lang="hu-HU" sz="2000" kern="0" dirty="0"/>
              <a:t> des </a:t>
            </a:r>
            <a:r>
              <a:rPr lang="hu-HU" sz="2000" kern="0" dirty="0" err="1"/>
              <a:t>Menschen</a:t>
            </a:r>
            <a:r>
              <a:rPr lang="hu-HU" sz="2000" kern="0" dirty="0"/>
              <a:t> </a:t>
            </a:r>
            <a:r>
              <a:rPr lang="hu-HU" sz="2000" kern="0" dirty="0" err="1"/>
              <a:t>Fotographisches</a:t>
            </a:r>
            <a:r>
              <a:rPr lang="hu-HU" sz="2000" kern="0" dirty="0"/>
              <a:t> Atlas </a:t>
            </a:r>
            <a:r>
              <a:rPr lang="hu-HU" sz="2000" i="1" kern="0" dirty="0" err="1"/>
              <a:t>Schattauer</a:t>
            </a:r>
            <a:r>
              <a:rPr lang="hu-HU" sz="2000" i="1" kern="0" dirty="0"/>
              <a:t> </a:t>
            </a:r>
            <a:r>
              <a:rPr lang="hu-HU" sz="2000" i="1" kern="0" dirty="0" err="1"/>
              <a:t>Verlag</a:t>
            </a:r>
            <a:r>
              <a:rPr lang="hu-HU" sz="2000" i="1" kern="0" dirty="0"/>
              <a:t>, Stuttgart, 2006</a:t>
            </a:r>
            <a:endParaRPr lang="hu-HU" sz="2000" i="1" kern="0" dirty="0"/>
          </a:p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buFontTx/>
              <a:buChar char="•"/>
              <a:defRPr/>
            </a:pPr>
            <a:endParaRPr lang="hu-HU" i="1" kern="0" dirty="0">
              <a:cs typeface="Arial" charset="0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hu-HU" sz="2000" kern="0" dirty="0" err="1" smtClean="0"/>
              <a:t>Vorigen</a:t>
            </a:r>
            <a:r>
              <a:rPr lang="hu-HU" sz="2000" kern="0" dirty="0" smtClean="0"/>
              <a:t> </a:t>
            </a:r>
            <a:r>
              <a:rPr lang="hu-HU" sz="2000" kern="0" dirty="0" err="1" smtClean="0"/>
              <a:t>Vorlesungen</a:t>
            </a:r>
            <a:r>
              <a:rPr lang="hu-HU" sz="2000" kern="0" dirty="0" smtClean="0"/>
              <a:t> des </a:t>
            </a:r>
            <a:r>
              <a:rPr lang="hu-HU" sz="2000" kern="0" dirty="0" err="1" smtClean="0"/>
              <a:t>Institutes</a:t>
            </a:r>
            <a:endParaRPr lang="hu-HU" sz="2000" kern="0" dirty="0"/>
          </a:p>
        </p:txBody>
      </p:sp>
      <p:sp>
        <p:nvSpPr>
          <p:cNvPr id="4" name="Rectangle 7"/>
          <p:cNvSpPr>
            <a:spLocks noChangeArrowheads="1"/>
          </p:cNvSpPr>
          <p:nvPr/>
        </p:nvSpPr>
        <p:spPr bwMode="auto">
          <a:xfrm>
            <a:off x="1487488" y="-142875"/>
            <a:ext cx="9144001" cy="141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hu-HU" sz="3600" dirty="0" err="1">
                <a:latin typeface="Calibri" pitchFamily="34" charset="0"/>
              </a:rPr>
              <a:t>Angewendete</a:t>
            </a:r>
            <a:r>
              <a:rPr lang="hu-HU" sz="3600" dirty="0">
                <a:latin typeface="Calibri" pitchFamily="34" charset="0"/>
              </a:rPr>
              <a:t> </a:t>
            </a:r>
            <a:r>
              <a:rPr lang="hu-HU" sz="3600" dirty="0" err="1">
                <a:latin typeface="Calibri" pitchFamily="34" charset="0"/>
              </a:rPr>
              <a:t>Literatur</a:t>
            </a:r>
            <a:endParaRPr lang="en-US" sz="36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6002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Dia számának helye 2">
            <a:extLst>
              <a:ext uri="{FF2B5EF4-FFF2-40B4-BE49-F238E27FC236}">
                <a16:creationId xmlns:a16="http://schemas.microsoft.com/office/drawing/2014/main" id="{EDFB9968-64CC-4A03-8EDD-62B7358B8A9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1E7C27FB-F8FC-467F-8B5B-ACDAADF344EA}" type="slidenum">
              <a:rPr lang="hu-HU" altLang="hu-HU" sz="1400">
                <a:solidFill>
                  <a:srgbClr val="CC00CC"/>
                </a:solidFill>
                <a:latin typeface="Times New Roman" panose="02020603050405020304" pitchFamily="18" charset="0"/>
              </a:rPr>
              <a:pPr/>
              <a:t>4</a:t>
            </a:fld>
            <a:endParaRPr lang="hu-HU" altLang="hu-HU" sz="1400">
              <a:solidFill>
                <a:srgbClr val="CC00CC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24580" name="Picture 1058" descr="C:\oktatás\MEDIAST\thoraxwand1b_lila.bmp">
            <a:extLst>
              <a:ext uri="{FF2B5EF4-FFF2-40B4-BE49-F238E27FC236}">
                <a16:creationId xmlns:a16="http://schemas.microsoft.com/office/drawing/2014/main" id="{CD8F4BE9-320C-48F9-B92A-88EB928C0D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9764" y="935039"/>
            <a:ext cx="4859337" cy="5430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1" name="Text Box 1028">
            <a:extLst>
              <a:ext uri="{FF2B5EF4-FFF2-40B4-BE49-F238E27FC236}">
                <a16:creationId xmlns:a16="http://schemas.microsoft.com/office/drawing/2014/main" id="{FE17D140-FABF-43F0-855A-C98550A0C4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34006" y="1195387"/>
            <a:ext cx="1487488" cy="23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>
              <a:spcBef>
                <a:spcPct val="0"/>
              </a:spcBef>
            </a:pPr>
            <a:r>
              <a:rPr lang="hu-HU" altLang="hu-HU" sz="1600" b="1" dirty="0" err="1"/>
              <a:t>Haut</a:t>
            </a:r>
            <a:endParaRPr lang="en-US" altLang="hu-HU" sz="1600" dirty="0">
              <a:latin typeface="Times New Roman" panose="02020603050405020304" pitchFamily="18" charset="0"/>
            </a:endParaRPr>
          </a:p>
        </p:txBody>
      </p:sp>
      <p:sp>
        <p:nvSpPr>
          <p:cNvPr id="24582" name="Line 1030">
            <a:extLst>
              <a:ext uri="{FF2B5EF4-FFF2-40B4-BE49-F238E27FC236}">
                <a16:creationId xmlns:a16="http://schemas.microsoft.com/office/drawing/2014/main" id="{08769C1D-67FC-4508-8C42-B9AD65D80F52}"/>
              </a:ext>
            </a:extLst>
          </p:cNvPr>
          <p:cNvSpPr>
            <a:spLocks noChangeShapeType="1"/>
          </p:cNvSpPr>
          <p:nvPr/>
        </p:nvSpPr>
        <p:spPr bwMode="auto">
          <a:xfrm>
            <a:off x="2311401" y="1490662"/>
            <a:ext cx="1346199" cy="108743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square" anchor="ctr">
            <a:spAutoFit/>
          </a:bodyPr>
          <a:lstStyle/>
          <a:p>
            <a:endParaRPr lang="hu-HU"/>
          </a:p>
        </p:txBody>
      </p:sp>
      <p:sp>
        <p:nvSpPr>
          <p:cNvPr id="24583" name="Line 1031">
            <a:extLst>
              <a:ext uri="{FF2B5EF4-FFF2-40B4-BE49-F238E27FC236}">
                <a16:creationId xmlns:a16="http://schemas.microsoft.com/office/drawing/2014/main" id="{4217E63E-C615-4C7C-BC7B-5CDB8EDBA267}"/>
              </a:ext>
            </a:extLst>
          </p:cNvPr>
          <p:cNvSpPr>
            <a:spLocks noChangeShapeType="1"/>
          </p:cNvSpPr>
          <p:nvPr/>
        </p:nvSpPr>
        <p:spPr bwMode="auto">
          <a:xfrm>
            <a:off x="2743200" y="958848"/>
            <a:ext cx="1143000" cy="793751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square" anchor="ctr">
            <a:spAutoFit/>
          </a:bodyPr>
          <a:lstStyle/>
          <a:p>
            <a:endParaRPr lang="hu-HU"/>
          </a:p>
        </p:txBody>
      </p:sp>
      <p:sp>
        <p:nvSpPr>
          <p:cNvPr id="24584" name="Text Box 1032">
            <a:extLst>
              <a:ext uri="{FF2B5EF4-FFF2-40B4-BE49-F238E27FC236}">
                <a16:creationId xmlns:a16="http://schemas.microsoft.com/office/drawing/2014/main" id="{BFA8B07A-6DEF-4742-8BC6-130B3BDCB3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6300" y="665163"/>
            <a:ext cx="1843088" cy="330200"/>
          </a:xfrm>
          <a:prstGeom prst="rect">
            <a:avLst/>
          </a:prstGeom>
          <a:solidFill>
            <a:srgbClr val="D8DA8F"/>
          </a:solidFill>
          <a:ln>
            <a:noFill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>
              <a:spcBef>
                <a:spcPct val="0"/>
              </a:spcBef>
            </a:pPr>
            <a:r>
              <a:rPr lang="en-US" altLang="hu-HU" sz="1600" b="1" dirty="0"/>
              <a:t>M. serratus ant.</a:t>
            </a:r>
          </a:p>
        </p:txBody>
      </p:sp>
      <p:sp>
        <p:nvSpPr>
          <p:cNvPr id="24585" name="Line 1033">
            <a:extLst>
              <a:ext uri="{FF2B5EF4-FFF2-40B4-BE49-F238E27FC236}">
                <a16:creationId xmlns:a16="http://schemas.microsoft.com/office/drawing/2014/main" id="{D369134A-2EE5-4431-8491-A1D0EC6749F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749800" y="977900"/>
            <a:ext cx="584200" cy="1676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hu-HU"/>
          </a:p>
        </p:txBody>
      </p:sp>
      <p:sp>
        <p:nvSpPr>
          <p:cNvPr id="24586" name="Text Box 1034">
            <a:extLst>
              <a:ext uri="{FF2B5EF4-FFF2-40B4-BE49-F238E27FC236}">
                <a16:creationId xmlns:a16="http://schemas.microsoft.com/office/drawing/2014/main" id="{C053651C-1E1F-463D-95E2-26A98486DF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00264" y="5291138"/>
            <a:ext cx="1679575" cy="577850"/>
          </a:xfrm>
          <a:prstGeom prst="rect">
            <a:avLst/>
          </a:prstGeom>
          <a:solidFill>
            <a:srgbClr val="00CC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hu-HU" sz="1600" b="1"/>
              <a:t>M. intercostalis ext.</a:t>
            </a:r>
          </a:p>
        </p:txBody>
      </p:sp>
      <p:sp>
        <p:nvSpPr>
          <p:cNvPr id="24587" name="Text Box 1035">
            <a:extLst>
              <a:ext uri="{FF2B5EF4-FFF2-40B4-BE49-F238E27FC236}">
                <a16:creationId xmlns:a16="http://schemas.microsoft.com/office/drawing/2014/main" id="{C072DC79-1495-420A-AF37-397A454645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36939" y="6048376"/>
            <a:ext cx="1716087" cy="544513"/>
          </a:xfrm>
          <a:prstGeom prst="rect">
            <a:avLst/>
          </a:prstGeom>
          <a:solidFill>
            <a:srgbClr val="FF9966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hu-HU" altLang="hu-HU" sz="1600" b="1"/>
              <a:t>M. intercostalis int.</a:t>
            </a:r>
          </a:p>
        </p:txBody>
      </p:sp>
      <p:sp>
        <p:nvSpPr>
          <p:cNvPr id="24588" name="Line 1036">
            <a:extLst>
              <a:ext uri="{FF2B5EF4-FFF2-40B4-BE49-F238E27FC236}">
                <a16:creationId xmlns:a16="http://schemas.microsoft.com/office/drawing/2014/main" id="{3B386C0A-B638-404E-8F8E-6FA001DC0DC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797300" y="3873500"/>
            <a:ext cx="1511300" cy="1422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hu-HU"/>
          </a:p>
        </p:txBody>
      </p:sp>
      <p:sp>
        <p:nvSpPr>
          <p:cNvPr id="24589" name="Line 1037">
            <a:extLst>
              <a:ext uri="{FF2B5EF4-FFF2-40B4-BE49-F238E27FC236}">
                <a16:creationId xmlns:a16="http://schemas.microsoft.com/office/drawing/2014/main" id="{919A50B3-755D-4332-A175-4CE981D532C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864100" y="4064000"/>
            <a:ext cx="1371600" cy="19685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hu-HU"/>
          </a:p>
        </p:txBody>
      </p:sp>
      <p:sp>
        <p:nvSpPr>
          <p:cNvPr id="24590" name="Text Box 1039">
            <a:extLst>
              <a:ext uri="{FF2B5EF4-FFF2-40B4-BE49-F238E27FC236}">
                <a16:creationId xmlns:a16="http://schemas.microsoft.com/office/drawing/2014/main" id="{29BE0721-B8AA-496B-9737-FEA5FD925B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07338" y="3522663"/>
            <a:ext cx="1706562" cy="33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>
              <a:spcBef>
                <a:spcPct val="0"/>
              </a:spcBef>
            </a:pPr>
            <a:r>
              <a:rPr lang="en-US" altLang="hu-HU" sz="1600" b="1">
                <a:solidFill>
                  <a:srgbClr val="FF3300"/>
                </a:solidFill>
              </a:rPr>
              <a:t>A. intercostalis</a:t>
            </a:r>
          </a:p>
        </p:txBody>
      </p:sp>
      <p:sp>
        <p:nvSpPr>
          <p:cNvPr id="24591" name="Text Box 1040">
            <a:extLst>
              <a:ext uri="{FF2B5EF4-FFF2-40B4-BE49-F238E27FC236}">
                <a16:creationId xmlns:a16="http://schemas.microsoft.com/office/drawing/2014/main" id="{56A1CFAF-9990-4039-83A9-65A34AE33E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81989" y="3025775"/>
            <a:ext cx="1652587" cy="33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>
              <a:spcBef>
                <a:spcPct val="0"/>
              </a:spcBef>
            </a:pPr>
            <a:r>
              <a:rPr lang="en-US" altLang="hu-HU" sz="1600" b="1">
                <a:solidFill>
                  <a:schemeClr val="accent2"/>
                </a:solidFill>
              </a:rPr>
              <a:t>V. intercostalis</a:t>
            </a:r>
          </a:p>
        </p:txBody>
      </p:sp>
      <p:sp>
        <p:nvSpPr>
          <p:cNvPr id="24592" name="Text Box 1041">
            <a:extLst>
              <a:ext uri="{FF2B5EF4-FFF2-40B4-BE49-F238E27FC236}">
                <a16:creationId xmlns:a16="http://schemas.microsoft.com/office/drawing/2014/main" id="{02CBB052-E3F1-4A85-A367-85B73D7761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42301" y="3932238"/>
            <a:ext cx="1744663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hu-HU" sz="1600" b="1"/>
              <a:t>N. intercostalis</a:t>
            </a:r>
          </a:p>
        </p:txBody>
      </p:sp>
      <p:sp>
        <p:nvSpPr>
          <p:cNvPr id="24593" name="Text Box 1042">
            <a:extLst>
              <a:ext uri="{FF2B5EF4-FFF2-40B4-BE49-F238E27FC236}">
                <a16:creationId xmlns:a16="http://schemas.microsoft.com/office/drawing/2014/main" id="{AB42E390-5E55-42D1-B95E-8DD9034BD2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89901" y="4603750"/>
            <a:ext cx="1617663" cy="546100"/>
          </a:xfrm>
          <a:prstGeom prst="rect">
            <a:avLst/>
          </a:prstGeom>
          <a:solidFill>
            <a:srgbClr val="B4AEC6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hu-HU" altLang="hu-HU" sz="1600" b="1" dirty="0" err="1"/>
              <a:t>Fascia</a:t>
            </a:r>
            <a:r>
              <a:rPr lang="hu-HU" altLang="hu-HU" sz="1600" b="1" dirty="0"/>
              <a:t> </a:t>
            </a:r>
            <a:r>
              <a:rPr lang="hu-HU" altLang="hu-HU" sz="1600" b="1" dirty="0" err="1"/>
              <a:t>endothoracica</a:t>
            </a:r>
            <a:endParaRPr lang="hu-HU" altLang="hu-HU" sz="1600" b="1" dirty="0"/>
          </a:p>
        </p:txBody>
      </p:sp>
      <p:sp>
        <p:nvSpPr>
          <p:cNvPr id="24594" name="Line 1043">
            <a:extLst>
              <a:ext uri="{FF2B5EF4-FFF2-40B4-BE49-F238E27FC236}">
                <a16:creationId xmlns:a16="http://schemas.microsoft.com/office/drawing/2014/main" id="{53D2216B-BD26-4F1B-BDA6-5B9F1BD6955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235700" y="5880100"/>
            <a:ext cx="508000" cy="3683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hu-HU"/>
          </a:p>
        </p:txBody>
      </p:sp>
      <p:sp>
        <p:nvSpPr>
          <p:cNvPr id="24595" name="Line 1044">
            <a:extLst>
              <a:ext uri="{FF2B5EF4-FFF2-40B4-BE49-F238E27FC236}">
                <a16:creationId xmlns:a16="http://schemas.microsoft.com/office/drawing/2014/main" id="{E527AC09-DE5C-4DCB-BBAD-94DD2ADA872A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940550" y="3800476"/>
            <a:ext cx="1352550" cy="3016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hu-HU"/>
          </a:p>
        </p:txBody>
      </p:sp>
      <p:sp>
        <p:nvSpPr>
          <p:cNvPr id="24596" name="Line 1045">
            <a:extLst>
              <a:ext uri="{FF2B5EF4-FFF2-40B4-BE49-F238E27FC236}">
                <a16:creationId xmlns:a16="http://schemas.microsoft.com/office/drawing/2014/main" id="{81602081-9FDB-4A93-8920-4F239AC2365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959600" y="3657600"/>
            <a:ext cx="965200" cy="127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hu-HU"/>
          </a:p>
        </p:txBody>
      </p:sp>
      <p:sp>
        <p:nvSpPr>
          <p:cNvPr id="24597" name="Line 1046">
            <a:extLst>
              <a:ext uri="{FF2B5EF4-FFF2-40B4-BE49-F238E27FC236}">
                <a16:creationId xmlns:a16="http://schemas.microsoft.com/office/drawing/2014/main" id="{1A1FE7BE-B83A-4C48-B5E6-09ECE4CA5AB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972300" y="3187701"/>
            <a:ext cx="1333500" cy="34607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hu-HU"/>
          </a:p>
        </p:txBody>
      </p:sp>
      <p:sp>
        <p:nvSpPr>
          <p:cNvPr id="24598" name="Text Box 1047">
            <a:extLst>
              <a:ext uri="{FF2B5EF4-FFF2-40B4-BE49-F238E27FC236}">
                <a16:creationId xmlns:a16="http://schemas.microsoft.com/office/drawing/2014/main" id="{F5E359DC-0038-46B4-8C89-94792753E6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08926" y="1322388"/>
            <a:ext cx="887413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>
              <a:spcBef>
                <a:spcPct val="0"/>
              </a:spcBef>
            </a:pPr>
            <a:r>
              <a:rPr lang="hu-HU" altLang="hu-HU" sz="1600" b="1" dirty="0" err="1"/>
              <a:t>Lunge</a:t>
            </a:r>
            <a:endParaRPr lang="en-US" altLang="hu-HU" sz="1600" b="1" dirty="0"/>
          </a:p>
        </p:txBody>
      </p:sp>
      <p:sp>
        <p:nvSpPr>
          <p:cNvPr id="24599" name="Text Box 1048">
            <a:extLst>
              <a:ext uri="{FF2B5EF4-FFF2-40B4-BE49-F238E27FC236}">
                <a16:creationId xmlns:a16="http://schemas.microsoft.com/office/drawing/2014/main" id="{00E8D50B-5CCC-4FD8-A785-960B3F0092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93000" y="642939"/>
            <a:ext cx="3417047" cy="347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>
              <a:spcBef>
                <a:spcPct val="0"/>
              </a:spcBef>
            </a:pPr>
            <a:r>
              <a:rPr lang="en-US" altLang="hu-HU" sz="1600" b="1" dirty="0"/>
              <a:t>Cav</a:t>
            </a:r>
            <a:r>
              <a:rPr lang="hu-HU" altLang="hu-HU" sz="1600" b="1" dirty="0" err="1"/>
              <a:t>um</a:t>
            </a:r>
            <a:r>
              <a:rPr lang="en-US" altLang="hu-HU" sz="1600" b="1" dirty="0"/>
              <a:t> pleural</a:t>
            </a:r>
            <a:r>
              <a:rPr lang="hu-HU" altLang="hu-HU" sz="1600" b="1" dirty="0"/>
              <a:t>e</a:t>
            </a:r>
            <a:r>
              <a:rPr lang="en-US" altLang="hu-HU" sz="1600" b="1" dirty="0"/>
              <a:t> (</a:t>
            </a:r>
            <a:r>
              <a:rPr lang="en-US" altLang="hu-HU" sz="1600" b="1" dirty="0" err="1"/>
              <a:t>virtu</a:t>
            </a:r>
            <a:r>
              <a:rPr lang="hu-HU" altLang="hu-HU" sz="1600" b="1" dirty="0" err="1"/>
              <a:t>aler</a:t>
            </a:r>
            <a:r>
              <a:rPr lang="en-US" altLang="hu-HU" sz="1600" b="1" dirty="0"/>
              <a:t> </a:t>
            </a:r>
            <a:r>
              <a:rPr lang="hu-HU" altLang="hu-HU" sz="1600" b="1" dirty="0" err="1"/>
              <a:t>Spalt</a:t>
            </a:r>
            <a:r>
              <a:rPr lang="en-US" altLang="hu-HU" sz="1600" b="1" dirty="0"/>
              <a:t>)</a:t>
            </a:r>
          </a:p>
        </p:txBody>
      </p:sp>
      <p:sp>
        <p:nvSpPr>
          <p:cNvPr id="24600" name="Text Box 1049">
            <a:extLst>
              <a:ext uri="{FF2B5EF4-FFF2-40B4-BE49-F238E27FC236}">
                <a16:creationId xmlns:a16="http://schemas.microsoft.com/office/drawing/2014/main" id="{FD2F1853-33F8-4C79-9C3A-4E292843A5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7000" y="5621338"/>
            <a:ext cx="1924050" cy="379413"/>
          </a:xfrm>
          <a:prstGeom prst="rect">
            <a:avLst/>
          </a:prstGeom>
          <a:solidFill>
            <a:srgbClr val="B4D7E2"/>
          </a:solidFill>
          <a:ln>
            <a:noFill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hu-HU" sz="1600" b="1" dirty="0"/>
              <a:t>Pleura </a:t>
            </a:r>
            <a:r>
              <a:rPr lang="en-US" altLang="hu-HU" sz="1600" b="1" dirty="0" err="1"/>
              <a:t>visceralis</a:t>
            </a:r>
            <a:endParaRPr lang="en-US" altLang="hu-HU" sz="1600" b="1" dirty="0"/>
          </a:p>
        </p:txBody>
      </p:sp>
      <p:sp>
        <p:nvSpPr>
          <p:cNvPr id="24601" name="Line 1050">
            <a:extLst>
              <a:ext uri="{FF2B5EF4-FFF2-40B4-BE49-F238E27FC236}">
                <a16:creationId xmlns:a16="http://schemas.microsoft.com/office/drawing/2014/main" id="{E2FBEEE5-BC02-4CB6-97A8-5212EB34C0B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981700" y="965200"/>
            <a:ext cx="1625600" cy="16637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hu-HU"/>
          </a:p>
        </p:txBody>
      </p:sp>
      <p:sp>
        <p:nvSpPr>
          <p:cNvPr id="24602" name="Line 1051">
            <a:extLst>
              <a:ext uri="{FF2B5EF4-FFF2-40B4-BE49-F238E27FC236}">
                <a16:creationId xmlns:a16="http://schemas.microsoft.com/office/drawing/2014/main" id="{F4A7D736-EC6A-42D0-A758-BCB9FCCBD773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188200" y="1511300"/>
            <a:ext cx="749300" cy="406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hu-HU"/>
          </a:p>
        </p:txBody>
      </p:sp>
      <p:sp>
        <p:nvSpPr>
          <p:cNvPr id="24603" name="Line 1052">
            <a:extLst>
              <a:ext uri="{FF2B5EF4-FFF2-40B4-BE49-F238E27FC236}">
                <a16:creationId xmlns:a16="http://schemas.microsoft.com/office/drawing/2014/main" id="{97145F10-6901-4487-981D-2EB1EC0E482E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7188200" y="5092700"/>
            <a:ext cx="508000" cy="65087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square" anchor="ctr">
            <a:spAutoFit/>
          </a:bodyPr>
          <a:lstStyle/>
          <a:p>
            <a:endParaRPr lang="hu-HU"/>
          </a:p>
        </p:txBody>
      </p:sp>
      <p:sp>
        <p:nvSpPr>
          <p:cNvPr id="24604" name="Line 1053">
            <a:extLst>
              <a:ext uri="{FF2B5EF4-FFF2-40B4-BE49-F238E27FC236}">
                <a16:creationId xmlns:a16="http://schemas.microsoft.com/office/drawing/2014/main" id="{453142EA-689C-42DF-A969-2D18C73F4116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934200" y="4572000"/>
            <a:ext cx="1117600" cy="304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hu-HU"/>
          </a:p>
        </p:txBody>
      </p:sp>
      <p:sp>
        <p:nvSpPr>
          <p:cNvPr id="24605" name="Text Box 1057">
            <a:extLst>
              <a:ext uri="{FF2B5EF4-FFF2-40B4-BE49-F238E27FC236}">
                <a16:creationId xmlns:a16="http://schemas.microsoft.com/office/drawing/2014/main" id="{C612D7C5-B48C-4912-BE08-2375B561EA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47837" y="365124"/>
            <a:ext cx="2270125" cy="542927"/>
          </a:xfrm>
          <a:prstGeom prst="rect">
            <a:avLst/>
          </a:prstGeom>
          <a:solidFill>
            <a:srgbClr val="F2F106"/>
          </a:solidFill>
          <a:ln>
            <a:noFill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hu-HU" altLang="hu-HU" sz="1600" b="1" dirty="0" err="1"/>
              <a:t>Subkutanes</a:t>
            </a:r>
            <a:r>
              <a:rPr lang="hu-HU" altLang="hu-HU" sz="1600" b="1" dirty="0"/>
              <a:t> </a:t>
            </a:r>
            <a:r>
              <a:rPr lang="hu-HU" altLang="hu-HU" sz="1600" b="1" dirty="0" err="1"/>
              <a:t>Bindegewebe</a:t>
            </a:r>
            <a:endParaRPr lang="en-US" altLang="hu-HU" sz="1600" b="1" dirty="0"/>
          </a:p>
        </p:txBody>
      </p:sp>
      <p:sp>
        <p:nvSpPr>
          <p:cNvPr id="24606" name="Text Box 1059">
            <a:extLst>
              <a:ext uri="{FF2B5EF4-FFF2-40B4-BE49-F238E27FC236}">
                <a16:creationId xmlns:a16="http://schemas.microsoft.com/office/drawing/2014/main" id="{99C28AD5-08F2-4F41-A360-109A159B6C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86288" y="6111876"/>
            <a:ext cx="1931988" cy="333375"/>
          </a:xfrm>
          <a:prstGeom prst="rect">
            <a:avLst/>
          </a:prstGeom>
          <a:solidFill>
            <a:srgbClr val="EF53F4"/>
          </a:solidFill>
          <a:ln>
            <a:noFill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hu-HU" sz="1600" b="1" dirty="0"/>
              <a:t>Pleura parietalis</a:t>
            </a:r>
          </a:p>
        </p:txBody>
      </p:sp>
      <p:sp>
        <p:nvSpPr>
          <p:cNvPr id="24607" name="Line 1060">
            <a:extLst>
              <a:ext uri="{FF2B5EF4-FFF2-40B4-BE49-F238E27FC236}">
                <a16:creationId xmlns:a16="http://schemas.microsoft.com/office/drawing/2014/main" id="{6A710B7E-B1A4-489C-8060-9526993EA537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7138988" y="5791200"/>
            <a:ext cx="482600" cy="2921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hu-HU"/>
          </a:p>
        </p:txBody>
      </p:sp>
      <p:sp>
        <p:nvSpPr>
          <p:cNvPr id="24609" name="Text Box 1038">
            <a:extLst>
              <a:ext uri="{FF2B5EF4-FFF2-40B4-BE49-F238E27FC236}">
                <a16:creationId xmlns:a16="http://schemas.microsoft.com/office/drawing/2014/main" id="{1A6C7A97-BE83-4AE8-8B64-21D51903DD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32400" y="6232526"/>
            <a:ext cx="1727200" cy="568325"/>
          </a:xfrm>
          <a:prstGeom prst="rect">
            <a:avLst/>
          </a:prstGeom>
          <a:solidFill>
            <a:srgbClr val="CC99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hu-HU" sz="1600" b="1"/>
              <a:t>M. transversus thoracis</a:t>
            </a:r>
          </a:p>
        </p:txBody>
      </p:sp>
    </p:spTree>
    <p:extLst>
      <p:ext uri="{BB962C8B-B14F-4D97-AF65-F5344CB8AC3E}">
        <p14:creationId xmlns:p14="http://schemas.microsoft.com/office/powerpoint/2010/main" val="16173561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Képtalálat a következőre: „zwerchfell projektion”">
            <a:extLst>
              <a:ext uri="{FF2B5EF4-FFF2-40B4-BE49-F238E27FC236}">
                <a16:creationId xmlns:a16="http://schemas.microsoft.com/office/drawing/2014/main" id="{319941DE-171B-4A6F-A331-013E668475B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652" y="1259633"/>
            <a:ext cx="7226110" cy="5533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Kép 3">
            <a:extLst>
              <a:ext uri="{FF2B5EF4-FFF2-40B4-BE49-F238E27FC236}">
                <a16:creationId xmlns:a16="http://schemas.microsoft.com/office/drawing/2014/main" id="{A6E4CBA5-B338-422C-B84D-0A718A854B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77673" y="2967318"/>
            <a:ext cx="4283053" cy="3750723"/>
          </a:xfrm>
          <a:prstGeom prst="rect">
            <a:avLst/>
          </a:prstGeom>
        </p:spPr>
      </p:pic>
      <p:sp>
        <p:nvSpPr>
          <p:cNvPr id="6" name="Cím 1">
            <a:extLst>
              <a:ext uri="{FF2B5EF4-FFF2-40B4-BE49-F238E27FC236}">
                <a16:creationId xmlns:a16="http://schemas.microsoft.com/office/drawing/2014/main" id="{0581E1E7-49A4-45DB-9C25-7A24064A887A}"/>
              </a:ext>
            </a:extLst>
          </p:cNvPr>
          <p:cNvSpPr txBox="1">
            <a:spLocks/>
          </p:cNvSpPr>
          <p:nvPr/>
        </p:nvSpPr>
        <p:spPr>
          <a:xfrm>
            <a:off x="838200" y="98615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u-HU" sz="4000" dirty="0"/>
              <a:t>Projektion </a:t>
            </a:r>
            <a:r>
              <a:rPr lang="hu-HU" sz="4000" dirty="0" err="1"/>
              <a:t>des</a:t>
            </a:r>
            <a:r>
              <a:rPr lang="hu-HU" sz="4000" dirty="0"/>
              <a:t> </a:t>
            </a:r>
            <a:r>
              <a:rPr lang="hu-HU" sz="4000" dirty="0" err="1"/>
              <a:t>Zwerchfels</a:t>
            </a:r>
            <a:endParaRPr lang="de-DE" sz="4000" dirty="0"/>
          </a:p>
        </p:txBody>
      </p:sp>
    </p:spTree>
    <p:extLst>
      <p:ext uri="{BB962C8B-B14F-4D97-AF65-F5344CB8AC3E}">
        <p14:creationId xmlns:p14="http://schemas.microsoft.com/office/powerpoint/2010/main" val="12186359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1FEC27EB-F19A-47C8-ABAB-FF8DE779F4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9954"/>
            <a:ext cx="10515600" cy="1325563"/>
          </a:xfrm>
        </p:spPr>
        <p:txBody>
          <a:bodyPr>
            <a:normAutofit/>
          </a:bodyPr>
          <a:lstStyle/>
          <a:p>
            <a:r>
              <a:rPr lang="de-DE" sz="4000" dirty="0"/>
              <a:t>Oberflächenanatomie des männlichen Brustkorbes</a:t>
            </a:r>
          </a:p>
        </p:txBody>
      </p:sp>
      <p:pic>
        <p:nvPicPr>
          <p:cNvPr id="4" name="Tartalom helye 3">
            <a:extLst>
              <a:ext uri="{FF2B5EF4-FFF2-40B4-BE49-F238E27FC236}">
                <a16:creationId xmlns:a16="http://schemas.microsoft.com/office/drawing/2014/main" id="{72C4F057-76F8-4743-BD18-EB0E6DFBB3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6694" b="8731"/>
          <a:stretch/>
        </p:blipFill>
        <p:spPr>
          <a:xfrm>
            <a:off x="363104" y="1467556"/>
            <a:ext cx="8244416" cy="5249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8763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1FEC27EB-F19A-47C8-ABAB-FF8DE779F4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9954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de-DE" sz="3600" dirty="0"/>
              <a:t>Oberflächenanatomie des männlichen Brustkorbes</a:t>
            </a:r>
          </a:p>
        </p:txBody>
      </p:sp>
      <p:pic>
        <p:nvPicPr>
          <p:cNvPr id="4" name="Tartalom helye 3">
            <a:extLst>
              <a:ext uri="{FF2B5EF4-FFF2-40B4-BE49-F238E27FC236}">
                <a16:creationId xmlns:a16="http://schemas.microsoft.com/office/drawing/2014/main" id="{72C4F057-76F8-4743-BD18-EB0E6DFBB3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6694" b="8731"/>
          <a:stretch/>
        </p:blipFill>
        <p:spPr>
          <a:xfrm>
            <a:off x="363104" y="1467556"/>
            <a:ext cx="8244416" cy="5249334"/>
          </a:xfrm>
          <a:prstGeom prst="rect">
            <a:avLst/>
          </a:prstGeom>
        </p:spPr>
      </p:pic>
      <p:cxnSp>
        <p:nvCxnSpPr>
          <p:cNvPr id="5" name="Egyenes összekötő 4">
            <a:extLst>
              <a:ext uri="{FF2B5EF4-FFF2-40B4-BE49-F238E27FC236}">
                <a16:creationId xmlns:a16="http://schemas.microsoft.com/office/drawing/2014/main" id="{7884F12E-0264-4C36-9727-AAE437C0BF1D}"/>
              </a:ext>
            </a:extLst>
          </p:cNvPr>
          <p:cNvCxnSpPr/>
          <p:nvPr/>
        </p:nvCxnSpPr>
        <p:spPr>
          <a:xfrm flipV="1">
            <a:off x="268446" y="2583809"/>
            <a:ext cx="8649049" cy="83890"/>
          </a:xfrm>
          <a:prstGeom prst="line">
            <a:avLst/>
          </a:prstGeom>
          <a:ln w="381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Egyenes összekötő 5">
            <a:extLst>
              <a:ext uri="{FF2B5EF4-FFF2-40B4-BE49-F238E27FC236}">
                <a16:creationId xmlns:a16="http://schemas.microsoft.com/office/drawing/2014/main" id="{FE9C4A88-031F-417F-90F3-EF4F4DE42F12}"/>
              </a:ext>
            </a:extLst>
          </p:cNvPr>
          <p:cNvCxnSpPr/>
          <p:nvPr/>
        </p:nvCxnSpPr>
        <p:spPr>
          <a:xfrm flipV="1">
            <a:off x="268445" y="3029824"/>
            <a:ext cx="8649049" cy="83890"/>
          </a:xfrm>
          <a:prstGeom prst="line">
            <a:avLst/>
          </a:prstGeom>
          <a:ln w="381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Egyenes összekötő 6">
            <a:extLst>
              <a:ext uri="{FF2B5EF4-FFF2-40B4-BE49-F238E27FC236}">
                <a16:creationId xmlns:a16="http://schemas.microsoft.com/office/drawing/2014/main" id="{528BA9D0-CC26-4663-B747-C8C4FFAA1A20}"/>
              </a:ext>
            </a:extLst>
          </p:cNvPr>
          <p:cNvCxnSpPr/>
          <p:nvPr/>
        </p:nvCxnSpPr>
        <p:spPr>
          <a:xfrm flipV="1">
            <a:off x="268445" y="4092223"/>
            <a:ext cx="8649049" cy="83890"/>
          </a:xfrm>
          <a:prstGeom prst="line">
            <a:avLst/>
          </a:prstGeom>
          <a:ln w="381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Egyenes összekötő 7">
            <a:extLst>
              <a:ext uri="{FF2B5EF4-FFF2-40B4-BE49-F238E27FC236}">
                <a16:creationId xmlns:a16="http://schemas.microsoft.com/office/drawing/2014/main" id="{2DD11BE0-B935-4F73-93C4-3AA36CA74BEE}"/>
              </a:ext>
            </a:extLst>
          </p:cNvPr>
          <p:cNvCxnSpPr/>
          <p:nvPr/>
        </p:nvCxnSpPr>
        <p:spPr>
          <a:xfrm flipV="1">
            <a:off x="268445" y="5519750"/>
            <a:ext cx="8649049" cy="83890"/>
          </a:xfrm>
          <a:prstGeom prst="line">
            <a:avLst/>
          </a:prstGeom>
          <a:ln w="381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zövegdoboz 2">
            <a:extLst>
              <a:ext uri="{FF2B5EF4-FFF2-40B4-BE49-F238E27FC236}">
                <a16:creationId xmlns:a16="http://schemas.microsoft.com/office/drawing/2014/main" id="{A4F7CF03-0519-451D-83BC-FF69C96D2C10}"/>
              </a:ext>
            </a:extLst>
          </p:cNvPr>
          <p:cNvSpPr txBox="1"/>
          <p:nvPr/>
        </p:nvSpPr>
        <p:spPr>
          <a:xfrm>
            <a:off x="9236279" y="2347760"/>
            <a:ext cx="23311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err="1"/>
              <a:t>Incisura</a:t>
            </a:r>
            <a:r>
              <a:rPr lang="hu-HU" dirty="0"/>
              <a:t> </a:t>
            </a:r>
            <a:r>
              <a:rPr lang="hu-HU" dirty="0" err="1"/>
              <a:t>jugularis</a:t>
            </a:r>
            <a:r>
              <a:rPr lang="hu-HU" dirty="0"/>
              <a:t> – Th2</a:t>
            </a:r>
          </a:p>
        </p:txBody>
      </p:sp>
      <p:sp>
        <p:nvSpPr>
          <p:cNvPr id="9" name="Szövegdoboz 8">
            <a:extLst>
              <a:ext uri="{FF2B5EF4-FFF2-40B4-BE49-F238E27FC236}">
                <a16:creationId xmlns:a16="http://schemas.microsoft.com/office/drawing/2014/main" id="{52C2973C-FBFC-4964-864B-3C756FF1E64B}"/>
              </a:ext>
            </a:extLst>
          </p:cNvPr>
          <p:cNvSpPr txBox="1"/>
          <p:nvPr/>
        </p:nvSpPr>
        <p:spPr>
          <a:xfrm>
            <a:off x="9236279" y="2794716"/>
            <a:ext cx="25055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err="1"/>
              <a:t>Angulus</a:t>
            </a:r>
            <a:r>
              <a:rPr lang="hu-HU" dirty="0"/>
              <a:t> </a:t>
            </a:r>
            <a:r>
              <a:rPr lang="hu-HU" dirty="0" err="1"/>
              <a:t>sterni</a:t>
            </a:r>
            <a:r>
              <a:rPr lang="hu-HU" dirty="0"/>
              <a:t> – 2. </a:t>
            </a:r>
            <a:r>
              <a:rPr lang="hu-HU" dirty="0" err="1"/>
              <a:t>Rippe</a:t>
            </a:r>
            <a:endParaRPr lang="hu-HU" dirty="0"/>
          </a:p>
          <a:p>
            <a:r>
              <a:rPr lang="hu-HU" dirty="0"/>
              <a:t>(Th4/5)</a:t>
            </a:r>
          </a:p>
        </p:txBody>
      </p:sp>
      <p:sp>
        <p:nvSpPr>
          <p:cNvPr id="10" name="Szövegdoboz 9">
            <a:extLst>
              <a:ext uri="{FF2B5EF4-FFF2-40B4-BE49-F238E27FC236}">
                <a16:creationId xmlns:a16="http://schemas.microsoft.com/office/drawing/2014/main" id="{2A299E51-DCAF-4E43-BB03-5BD0DA3C20C4}"/>
              </a:ext>
            </a:extLst>
          </p:cNvPr>
          <p:cNvSpPr txBox="1"/>
          <p:nvPr/>
        </p:nvSpPr>
        <p:spPr>
          <a:xfrm>
            <a:off x="9236279" y="3907557"/>
            <a:ext cx="1263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/>
              <a:t>4. ICR (Th8)</a:t>
            </a:r>
          </a:p>
        </p:txBody>
      </p:sp>
      <p:sp>
        <p:nvSpPr>
          <p:cNvPr id="11" name="Szövegdoboz 10">
            <a:extLst>
              <a:ext uri="{FF2B5EF4-FFF2-40B4-BE49-F238E27FC236}">
                <a16:creationId xmlns:a16="http://schemas.microsoft.com/office/drawing/2014/main" id="{E4EED047-A489-4639-912B-65A01D16135D}"/>
              </a:ext>
            </a:extLst>
          </p:cNvPr>
          <p:cNvSpPr txBox="1"/>
          <p:nvPr/>
        </p:nvSpPr>
        <p:spPr>
          <a:xfrm>
            <a:off x="9236279" y="5334626"/>
            <a:ext cx="21025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err="1"/>
              <a:t>Subkostalebene</a:t>
            </a:r>
            <a:r>
              <a:rPr lang="hu-HU" dirty="0"/>
              <a:t> – L3</a:t>
            </a:r>
          </a:p>
        </p:txBody>
      </p:sp>
    </p:spTree>
    <p:extLst>
      <p:ext uri="{BB962C8B-B14F-4D97-AF65-F5344CB8AC3E}">
        <p14:creationId xmlns:p14="http://schemas.microsoft.com/office/powerpoint/2010/main" val="34473523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>
            <a:extLst>
              <a:ext uri="{FF2B5EF4-FFF2-40B4-BE49-F238E27FC236}">
                <a16:creationId xmlns:a16="http://schemas.microsoft.com/office/drawing/2014/main" id="{272ED445-ACB2-429B-8434-287E2BD7B39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107" b="4247"/>
          <a:stretch/>
        </p:blipFill>
        <p:spPr>
          <a:xfrm>
            <a:off x="486455" y="1136073"/>
            <a:ext cx="8719169" cy="5671973"/>
          </a:xfrm>
          <a:prstGeom prst="rect">
            <a:avLst/>
          </a:prstGeom>
        </p:spPr>
      </p:pic>
      <p:sp>
        <p:nvSpPr>
          <p:cNvPr id="5" name="Cím 1">
            <a:extLst>
              <a:ext uri="{FF2B5EF4-FFF2-40B4-BE49-F238E27FC236}">
                <a16:creationId xmlns:a16="http://schemas.microsoft.com/office/drawing/2014/main" id="{2B068827-BA9A-4D25-BE6A-24A9C2CF491D}"/>
              </a:ext>
            </a:extLst>
          </p:cNvPr>
          <p:cNvSpPr txBox="1">
            <a:spLocks/>
          </p:cNvSpPr>
          <p:nvPr/>
        </p:nvSpPr>
        <p:spPr>
          <a:xfrm>
            <a:off x="838200" y="3345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de-DE" sz="3600" dirty="0"/>
              <a:t>Oberflächenanatomie des </a:t>
            </a:r>
            <a:r>
              <a:rPr lang="hu-HU" sz="3600" dirty="0" err="1"/>
              <a:t>weib</a:t>
            </a:r>
            <a:r>
              <a:rPr lang="de-DE" sz="3600" dirty="0" err="1"/>
              <a:t>lichen</a:t>
            </a:r>
            <a:r>
              <a:rPr lang="de-DE" sz="3600" dirty="0"/>
              <a:t> Brustkorbes</a:t>
            </a:r>
          </a:p>
        </p:txBody>
      </p:sp>
    </p:spTree>
    <p:extLst>
      <p:ext uri="{BB962C8B-B14F-4D97-AF65-F5344CB8AC3E}">
        <p14:creationId xmlns:p14="http://schemas.microsoft.com/office/powerpoint/2010/main" val="6572378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>
            <a:extLst>
              <a:ext uri="{FF2B5EF4-FFF2-40B4-BE49-F238E27FC236}">
                <a16:creationId xmlns:a16="http://schemas.microsoft.com/office/drawing/2014/main" id="{F2919ABC-E524-4826-B9A8-1C514DFD2C3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107" b="4247"/>
          <a:stretch/>
        </p:blipFill>
        <p:spPr>
          <a:xfrm>
            <a:off x="486455" y="1136073"/>
            <a:ext cx="8719169" cy="5671973"/>
          </a:xfrm>
          <a:prstGeom prst="rect">
            <a:avLst/>
          </a:prstGeom>
        </p:spPr>
      </p:pic>
      <p:sp>
        <p:nvSpPr>
          <p:cNvPr id="5" name="Cím 1">
            <a:extLst>
              <a:ext uri="{FF2B5EF4-FFF2-40B4-BE49-F238E27FC236}">
                <a16:creationId xmlns:a16="http://schemas.microsoft.com/office/drawing/2014/main" id="{B484EEDE-0ED2-4D94-A166-020A2D66261E}"/>
              </a:ext>
            </a:extLst>
          </p:cNvPr>
          <p:cNvSpPr txBox="1">
            <a:spLocks/>
          </p:cNvSpPr>
          <p:nvPr/>
        </p:nvSpPr>
        <p:spPr>
          <a:xfrm>
            <a:off x="838200" y="3345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de-DE" sz="3600" dirty="0"/>
              <a:t>Oberflächenanatomie des </a:t>
            </a:r>
            <a:r>
              <a:rPr lang="hu-HU" sz="3600" dirty="0" err="1"/>
              <a:t>weib</a:t>
            </a:r>
            <a:r>
              <a:rPr lang="de-DE" sz="3600" dirty="0" err="1"/>
              <a:t>lichen</a:t>
            </a:r>
            <a:r>
              <a:rPr lang="de-DE" sz="3600" dirty="0"/>
              <a:t> Brustkorbes</a:t>
            </a:r>
          </a:p>
        </p:txBody>
      </p:sp>
      <p:cxnSp>
        <p:nvCxnSpPr>
          <p:cNvPr id="7" name="Egyenes összekötő 6">
            <a:extLst>
              <a:ext uri="{FF2B5EF4-FFF2-40B4-BE49-F238E27FC236}">
                <a16:creationId xmlns:a16="http://schemas.microsoft.com/office/drawing/2014/main" id="{CEE21EDE-096C-424C-BFA1-19602A740703}"/>
              </a:ext>
            </a:extLst>
          </p:cNvPr>
          <p:cNvCxnSpPr/>
          <p:nvPr/>
        </p:nvCxnSpPr>
        <p:spPr>
          <a:xfrm flipV="1">
            <a:off x="268446" y="2323750"/>
            <a:ext cx="8649049" cy="83890"/>
          </a:xfrm>
          <a:prstGeom prst="line">
            <a:avLst/>
          </a:prstGeom>
          <a:ln w="381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Egyenes összekötő 7">
            <a:extLst>
              <a:ext uri="{FF2B5EF4-FFF2-40B4-BE49-F238E27FC236}">
                <a16:creationId xmlns:a16="http://schemas.microsoft.com/office/drawing/2014/main" id="{D3F93398-C88F-4B7D-B731-0D927F5DDE0E}"/>
              </a:ext>
            </a:extLst>
          </p:cNvPr>
          <p:cNvCxnSpPr/>
          <p:nvPr/>
        </p:nvCxnSpPr>
        <p:spPr>
          <a:xfrm flipV="1">
            <a:off x="268445" y="2660708"/>
            <a:ext cx="8649049" cy="83890"/>
          </a:xfrm>
          <a:prstGeom prst="line">
            <a:avLst/>
          </a:prstGeom>
          <a:ln w="381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Egyenes összekötő 8">
            <a:extLst>
              <a:ext uri="{FF2B5EF4-FFF2-40B4-BE49-F238E27FC236}">
                <a16:creationId xmlns:a16="http://schemas.microsoft.com/office/drawing/2014/main" id="{0493E4EC-3C67-496B-87A2-DB5B66466BE3}"/>
              </a:ext>
            </a:extLst>
          </p:cNvPr>
          <p:cNvCxnSpPr/>
          <p:nvPr/>
        </p:nvCxnSpPr>
        <p:spPr>
          <a:xfrm flipV="1">
            <a:off x="268445" y="3681162"/>
            <a:ext cx="8649049" cy="83890"/>
          </a:xfrm>
          <a:prstGeom prst="line">
            <a:avLst/>
          </a:prstGeom>
          <a:ln w="381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Egyenes összekötő 9">
            <a:extLst>
              <a:ext uri="{FF2B5EF4-FFF2-40B4-BE49-F238E27FC236}">
                <a16:creationId xmlns:a16="http://schemas.microsoft.com/office/drawing/2014/main" id="{E4A86288-FC4C-476C-9E40-71429ECE7949}"/>
              </a:ext>
            </a:extLst>
          </p:cNvPr>
          <p:cNvCxnSpPr/>
          <p:nvPr/>
        </p:nvCxnSpPr>
        <p:spPr>
          <a:xfrm flipV="1">
            <a:off x="268445" y="5066744"/>
            <a:ext cx="8649049" cy="83890"/>
          </a:xfrm>
          <a:prstGeom prst="line">
            <a:avLst/>
          </a:prstGeom>
          <a:ln w="381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Szövegdoboz 10">
            <a:extLst>
              <a:ext uri="{FF2B5EF4-FFF2-40B4-BE49-F238E27FC236}">
                <a16:creationId xmlns:a16="http://schemas.microsoft.com/office/drawing/2014/main" id="{0D01C7C6-301B-4F04-BD0B-4989D0703F0F}"/>
              </a:ext>
            </a:extLst>
          </p:cNvPr>
          <p:cNvSpPr txBox="1"/>
          <p:nvPr/>
        </p:nvSpPr>
        <p:spPr>
          <a:xfrm>
            <a:off x="9236279" y="2087701"/>
            <a:ext cx="23311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err="1"/>
              <a:t>Incisura</a:t>
            </a:r>
            <a:r>
              <a:rPr lang="hu-HU" dirty="0"/>
              <a:t> </a:t>
            </a:r>
            <a:r>
              <a:rPr lang="hu-HU" dirty="0" err="1"/>
              <a:t>jugularis</a:t>
            </a:r>
            <a:r>
              <a:rPr lang="hu-HU" dirty="0"/>
              <a:t> – Th2</a:t>
            </a:r>
          </a:p>
        </p:txBody>
      </p:sp>
      <p:sp>
        <p:nvSpPr>
          <p:cNvPr id="12" name="Szövegdoboz 11">
            <a:extLst>
              <a:ext uri="{FF2B5EF4-FFF2-40B4-BE49-F238E27FC236}">
                <a16:creationId xmlns:a16="http://schemas.microsoft.com/office/drawing/2014/main" id="{D1772C86-D35E-4175-BA2B-E858904DC1C6}"/>
              </a:ext>
            </a:extLst>
          </p:cNvPr>
          <p:cNvSpPr txBox="1"/>
          <p:nvPr/>
        </p:nvSpPr>
        <p:spPr>
          <a:xfrm>
            <a:off x="9236279" y="2425600"/>
            <a:ext cx="25055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err="1"/>
              <a:t>Angulus</a:t>
            </a:r>
            <a:r>
              <a:rPr lang="hu-HU" dirty="0"/>
              <a:t> </a:t>
            </a:r>
            <a:r>
              <a:rPr lang="hu-HU" dirty="0" err="1"/>
              <a:t>sterni</a:t>
            </a:r>
            <a:r>
              <a:rPr lang="hu-HU" dirty="0"/>
              <a:t> – 2. </a:t>
            </a:r>
            <a:r>
              <a:rPr lang="hu-HU" dirty="0" err="1"/>
              <a:t>Rippe</a:t>
            </a:r>
            <a:endParaRPr lang="hu-HU" dirty="0"/>
          </a:p>
          <a:p>
            <a:r>
              <a:rPr lang="hu-HU" dirty="0"/>
              <a:t>(Th4/5)</a:t>
            </a:r>
          </a:p>
        </p:txBody>
      </p:sp>
      <p:sp>
        <p:nvSpPr>
          <p:cNvPr id="13" name="Szövegdoboz 12">
            <a:extLst>
              <a:ext uri="{FF2B5EF4-FFF2-40B4-BE49-F238E27FC236}">
                <a16:creationId xmlns:a16="http://schemas.microsoft.com/office/drawing/2014/main" id="{50336DAE-9E89-4B23-93BC-E8DD268EA5B1}"/>
              </a:ext>
            </a:extLst>
          </p:cNvPr>
          <p:cNvSpPr txBox="1"/>
          <p:nvPr/>
        </p:nvSpPr>
        <p:spPr>
          <a:xfrm>
            <a:off x="9236279" y="3496496"/>
            <a:ext cx="1263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/>
              <a:t>4. ICR (Th8)</a:t>
            </a:r>
          </a:p>
        </p:txBody>
      </p:sp>
      <p:sp>
        <p:nvSpPr>
          <p:cNvPr id="14" name="Szövegdoboz 13">
            <a:extLst>
              <a:ext uri="{FF2B5EF4-FFF2-40B4-BE49-F238E27FC236}">
                <a16:creationId xmlns:a16="http://schemas.microsoft.com/office/drawing/2014/main" id="{0893E1DD-C34E-4EEE-87C8-708002E063FB}"/>
              </a:ext>
            </a:extLst>
          </p:cNvPr>
          <p:cNvSpPr txBox="1"/>
          <p:nvPr/>
        </p:nvSpPr>
        <p:spPr>
          <a:xfrm>
            <a:off x="9236279" y="4881620"/>
            <a:ext cx="21025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err="1"/>
              <a:t>Subkostalebene</a:t>
            </a:r>
            <a:r>
              <a:rPr lang="hu-HU" dirty="0"/>
              <a:t> – L3</a:t>
            </a:r>
          </a:p>
        </p:txBody>
      </p:sp>
      <p:cxnSp>
        <p:nvCxnSpPr>
          <p:cNvPr id="15" name="Egyenes összekötő 14">
            <a:extLst>
              <a:ext uri="{FF2B5EF4-FFF2-40B4-BE49-F238E27FC236}">
                <a16:creationId xmlns:a16="http://schemas.microsoft.com/office/drawing/2014/main" id="{34EDEAE6-D4DB-49FD-AD1D-CEEDDF6B270E}"/>
              </a:ext>
            </a:extLst>
          </p:cNvPr>
          <p:cNvCxnSpPr/>
          <p:nvPr/>
        </p:nvCxnSpPr>
        <p:spPr>
          <a:xfrm flipV="1">
            <a:off x="278232" y="4286568"/>
            <a:ext cx="8649049" cy="83890"/>
          </a:xfrm>
          <a:prstGeom prst="line">
            <a:avLst/>
          </a:prstGeom>
          <a:ln w="381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Szövegdoboz 16">
            <a:extLst>
              <a:ext uri="{FF2B5EF4-FFF2-40B4-BE49-F238E27FC236}">
                <a16:creationId xmlns:a16="http://schemas.microsoft.com/office/drawing/2014/main" id="{71A2C9D2-67FF-415A-96DF-E0ABFF4CA54A}"/>
              </a:ext>
            </a:extLst>
          </p:cNvPr>
          <p:cNvSpPr txBox="1"/>
          <p:nvPr/>
        </p:nvSpPr>
        <p:spPr>
          <a:xfrm>
            <a:off x="9202013" y="4072171"/>
            <a:ext cx="13805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/>
              <a:t>6. ICR (Th10)</a:t>
            </a:r>
          </a:p>
        </p:txBody>
      </p:sp>
    </p:spTree>
    <p:extLst>
      <p:ext uri="{BB962C8B-B14F-4D97-AF65-F5344CB8AC3E}">
        <p14:creationId xmlns:p14="http://schemas.microsoft.com/office/powerpoint/2010/main" val="140274787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612</TotalTime>
  <Words>912</Words>
  <Application>Microsoft Office PowerPoint</Application>
  <PresentationFormat>Szélesvásznú</PresentationFormat>
  <Paragraphs>217</Paragraphs>
  <Slides>31</Slides>
  <Notes>2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4</vt:i4>
      </vt:variant>
      <vt:variant>
        <vt:lpstr>Téma</vt:lpstr>
      </vt:variant>
      <vt:variant>
        <vt:i4>1</vt:i4>
      </vt:variant>
      <vt:variant>
        <vt:lpstr>Diacímek</vt:lpstr>
      </vt:variant>
      <vt:variant>
        <vt:i4>31</vt:i4>
      </vt:variant>
    </vt:vector>
  </HeadingPairs>
  <TitlesOfParts>
    <vt:vector size="36" baseType="lpstr">
      <vt:lpstr>Arial</vt:lpstr>
      <vt:lpstr>Calibri</vt:lpstr>
      <vt:lpstr>Calibri Light</vt:lpstr>
      <vt:lpstr>Times New Roman</vt:lpstr>
      <vt:lpstr>Office-téma</vt:lpstr>
      <vt:lpstr>Oberflächenanatomie des Thorax. Lymphknoten und Lymphwege vom Thorax und Brust</vt:lpstr>
      <vt:lpstr>Knöcherner Brustkorb</vt:lpstr>
      <vt:lpstr>PowerPoint-bemutató</vt:lpstr>
      <vt:lpstr>PowerPoint-bemutató</vt:lpstr>
      <vt:lpstr>PowerPoint-bemutató</vt:lpstr>
      <vt:lpstr>Oberflächenanatomie des männlichen Brustkorbes</vt:lpstr>
      <vt:lpstr>Oberflächenanatomie des männlichen Brustkorbes</vt:lpstr>
      <vt:lpstr>PowerPoint-bemutató</vt:lpstr>
      <vt:lpstr>PowerPoint-bemutató</vt:lpstr>
      <vt:lpstr>PowerPoint-bemutató</vt:lpstr>
      <vt:lpstr>PowerPoint-bemutató</vt:lpstr>
      <vt:lpstr>PowerPoint-bemutató</vt:lpstr>
      <vt:lpstr>Lymphknoten der Regio axillaris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Selbstuntersuchung der Brust</vt:lpstr>
      <vt:lpstr>PowerPoint-bemutató</vt:lpstr>
      <vt:lpstr>PowerPoint-bemutató</vt:lpstr>
      <vt:lpstr>PowerPoint-bemutató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PowerPoint-bemutató</dc:title>
  <dc:creator>Szabó Arnold</dc:creator>
  <cp:lastModifiedBy>Szabó Arnold</cp:lastModifiedBy>
  <cp:revision>18</cp:revision>
  <dcterms:created xsi:type="dcterms:W3CDTF">2018-02-20T08:43:19Z</dcterms:created>
  <dcterms:modified xsi:type="dcterms:W3CDTF">2018-03-14T16:04:40Z</dcterms:modified>
</cp:coreProperties>
</file>