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4" r:id="rId3"/>
    <p:sldId id="312" r:id="rId4"/>
    <p:sldId id="306" r:id="rId5"/>
    <p:sldId id="267" r:id="rId6"/>
    <p:sldId id="268" r:id="rId7"/>
    <p:sldId id="262" r:id="rId8"/>
    <p:sldId id="315" r:id="rId9"/>
    <p:sldId id="296" r:id="rId10"/>
    <p:sldId id="295" r:id="rId11"/>
    <p:sldId id="271" r:id="rId12"/>
    <p:sldId id="307" r:id="rId13"/>
    <p:sldId id="308" r:id="rId14"/>
    <p:sldId id="309" r:id="rId15"/>
    <p:sldId id="310" r:id="rId16"/>
    <p:sldId id="273" r:id="rId17"/>
    <p:sldId id="269" r:id="rId18"/>
    <p:sldId id="274" r:id="rId19"/>
    <p:sldId id="298" r:id="rId20"/>
    <p:sldId id="278" r:id="rId21"/>
    <p:sldId id="299" r:id="rId22"/>
    <p:sldId id="259" r:id="rId23"/>
    <p:sldId id="297" r:id="rId24"/>
    <p:sldId id="294" r:id="rId25"/>
    <p:sldId id="311" r:id="rId26"/>
    <p:sldId id="270" r:id="rId27"/>
    <p:sldId id="277" r:id="rId28"/>
    <p:sldId id="272" r:id="rId29"/>
    <p:sldId id="302" r:id="rId30"/>
    <p:sldId id="283" r:id="rId31"/>
    <p:sldId id="275" r:id="rId32"/>
    <p:sldId id="276" r:id="rId33"/>
    <p:sldId id="313" r:id="rId34"/>
    <p:sldId id="314" r:id="rId35"/>
    <p:sldId id="304" r:id="rId36"/>
    <p:sldId id="305" r:id="rId37"/>
    <p:sldId id="301" r:id="rId38"/>
    <p:sldId id="291" r:id="rId3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62AAC-1CC7-4F1F-9D41-49D1DE1CD150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8603A-B41E-4456-B51D-1A807D9B26F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3631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err="1" smtClean="0"/>
              <a:t>lSzéKl</a:t>
            </a:r>
            <a:r>
              <a:rPr lang="hu-HU" sz="1200" dirty="0" smtClean="0"/>
              <a:t> </a:t>
            </a:r>
            <a:r>
              <a:rPr lang="hu-HU" sz="1200" dirty="0" err="1" smtClean="0"/>
              <a:t>inikai</a:t>
            </a:r>
            <a:r>
              <a:rPr lang="hu-HU" sz="1200" dirty="0" smtClean="0"/>
              <a:t> anatómia, SE 1999</a:t>
            </a:r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AD9A3-CCD7-4B60-A2F9-7492A9B60917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/>
              <a:t>Szél Klinikai anatómia, SE 1999</a:t>
            </a:r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AD9A3-CCD7-4B60-A2F9-7492A9B60917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hu-HU">
              <a:ea typeface="msgothic"/>
              <a:cs typeface="msgothic"/>
            </a:endParaRPr>
          </a:p>
        </p:txBody>
      </p:sp>
      <p:sp>
        <p:nvSpPr>
          <p:cNvPr id="91139" name="Text Box 2"/>
          <p:cNvSpPr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ln/>
        </p:spPr>
        <p:txBody>
          <a:bodyPr/>
          <a:lstStyle/>
          <a:p>
            <a:pPr marL="76200" indent="-76200" eaLnBrk="1" hangingPunct="1">
              <a:lnSpc>
                <a:spcPct val="93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smtClean="0">
                <a:latin typeface="Arial" charset="0"/>
                <a:ea typeface="msgothic"/>
                <a:cs typeface="msgothic"/>
              </a:rPr>
              <a:t>—Diagrammatic illustration shows various types of internal hernias: A = paraduodenal, B = foramen of Winslow, C = intersigmoid, D = pericecal, E = transmesenteric, and F = retroanastomotic.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Case courtesy of Dr Bruno Di </a:t>
            </a:r>
            <a:r>
              <a:rPr lang="en-US" dirty="0" err="1" smtClean="0"/>
              <a:t>Muzio</a:t>
            </a:r>
            <a:r>
              <a:rPr lang="en-US" dirty="0" smtClean="0"/>
              <a:t>, Radiopaedia.org, </a:t>
            </a:r>
            <a:r>
              <a:rPr lang="en-US" dirty="0" err="1" smtClean="0"/>
              <a:t>rID</a:t>
            </a:r>
            <a:r>
              <a:rPr lang="en-US" dirty="0" smtClean="0"/>
              <a:t>: 25421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AD9A3-CCD7-4B60-A2F9-7492A9B60917}" type="slidenum">
              <a:rPr lang="hu-HU" smtClean="0"/>
              <a:pPr>
                <a:defRPr/>
              </a:pPr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200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07D5-CC25-478B-B8C2-08194578C75B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7F50-76E7-424B-B5E5-C5497B158B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710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07D5-CC25-478B-B8C2-08194578C75B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7F50-76E7-424B-B5E5-C5497B158B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57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07D5-CC25-478B-B8C2-08194578C75B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7F50-76E7-424B-B5E5-C5497B158B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4389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D86B2-F6E9-41E3-BE26-E4570D1DD8E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929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07D5-CC25-478B-B8C2-08194578C75B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7F50-76E7-424B-B5E5-C5497B158B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9829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07D5-CC25-478B-B8C2-08194578C75B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7F50-76E7-424B-B5E5-C5497B158B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17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07D5-CC25-478B-B8C2-08194578C75B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7F50-76E7-424B-B5E5-C5497B158B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85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07D5-CC25-478B-B8C2-08194578C75B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7F50-76E7-424B-B5E5-C5497B158B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419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07D5-CC25-478B-B8C2-08194578C75B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7F50-76E7-424B-B5E5-C5497B158B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000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07D5-CC25-478B-B8C2-08194578C75B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7F50-76E7-424B-B5E5-C5497B158B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085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07D5-CC25-478B-B8C2-08194578C75B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7F50-76E7-424B-B5E5-C5497B158B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461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07D5-CC25-478B-B8C2-08194578C75B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7F50-76E7-424B-B5E5-C5497B158B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62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007D5-CC25-478B-B8C2-08194578C75B}" type="datetimeFigureOut">
              <a:rPr lang="hu-HU" smtClean="0"/>
              <a:t>2018.03.07.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67F50-76E7-424B-B5E5-C5497B158B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945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lexikon.doccheck.com/de/Rippe" TargetMode="External"/><Relationship Id="rId5" Type="http://schemas.openxmlformats.org/officeDocument/2006/relationships/hyperlink" Target="http://flexikon.doccheck.com/de/index.php?title=Milzd%C3%A4mpfung&amp;action=edit&amp;redlink=1" TargetMode="External"/><Relationship Id="rId4" Type="http://schemas.openxmlformats.org/officeDocument/2006/relationships/hyperlink" Target="http://flexikon.doccheck.com/de/Leberd%C3%A4mpfun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>
            <a:normAutofit/>
          </a:bodyPr>
          <a:lstStyle/>
          <a:p>
            <a:r>
              <a:rPr lang="hu-HU" sz="3600" dirty="0" err="1" smtClean="0"/>
              <a:t>Oberflächen-</a:t>
            </a:r>
            <a:r>
              <a:rPr lang="hu-HU" sz="3600" dirty="0" smtClean="0"/>
              <a:t> und </a:t>
            </a:r>
            <a:r>
              <a:rPr lang="hu-HU" sz="3600" dirty="0" err="1" smtClean="0"/>
              <a:t>Projektionsanatomie</a:t>
            </a: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600" dirty="0" smtClean="0"/>
              <a:t>der </a:t>
            </a:r>
            <a:r>
              <a:rPr lang="hu-HU" sz="3600" dirty="0" err="1" smtClean="0"/>
              <a:t>Bauchhöhle</a:t>
            </a:r>
            <a:r>
              <a:rPr lang="hu-HU" sz="3600" dirty="0" smtClean="0"/>
              <a:t> und der </a:t>
            </a:r>
            <a:r>
              <a:rPr lang="hu-HU" sz="3600" dirty="0" err="1" smtClean="0"/>
              <a:t>Bauchorgane</a:t>
            </a:r>
            <a:endParaRPr lang="hu-HU" sz="36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2400" dirty="0" smtClean="0"/>
              <a:t>Dr. Anna </a:t>
            </a:r>
            <a:r>
              <a:rPr lang="hu-HU" sz="2400" smtClean="0"/>
              <a:t>Németh 2018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60086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0"/>
            <a:ext cx="7481887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 descr="mesogastr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" r="41316" b="11945"/>
          <a:stretch>
            <a:fillRect/>
          </a:stretch>
        </p:blipFill>
        <p:spPr bwMode="auto">
          <a:xfrm>
            <a:off x="0" y="2349500"/>
            <a:ext cx="25558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7596188" y="3654425"/>
            <a:ext cx="1547812" cy="279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7019925" y="2657475"/>
            <a:ext cx="1666875" cy="23018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05797" y="193445"/>
            <a:ext cx="33954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</a:p>
          <a:p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eritoneale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Höhle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7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feld 3"/>
          <p:cNvSpPr txBox="1">
            <a:spLocks noChangeArrowheads="1"/>
          </p:cNvSpPr>
          <p:nvPr/>
        </p:nvSpPr>
        <p:spPr bwMode="auto">
          <a:xfrm>
            <a:off x="179512" y="1320723"/>
            <a:ext cx="3744094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de-DE" sz="2400" b="1" dirty="0" err="1" smtClean="0">
                <a:latin typeface="+mn-lt"/>
                <a:cs typeface="Arial" charset="0"/>
              </a:rPr>
              <a:t>Mesogastrium</a:t>
            </a:r>
            <a:r>
              <a:rPr lang="hu-HU" altLang="de-DE" sz="2400" b="1" dirty="0" smtClean="0">
                <a:latin typeface="+mn-lt"/>
                <a:cs typeface="Arial" charset="0"/>
              </a:rPr>
              <a:t> </a:t>
            </a:r>
            <a:r>
              <a:rPr lang="hu-HU" altLang="de-DE" sz="2400" b="1" dirty="0" err="1" smtClean="0">
                <a:latin typeface="+mn-lt"/>
                <a:cs typeface="Arial" charset="0"/>
              </a:rPr>
              <a:t>ventrale</a:t>
            </a:r>
            <a:r>
              <a:rPr lang="hu-HU" altLang="de-DE" sz="2400" b="1" dirty="0" smtClean="0">
                <a:latin typeface="+mn-lt"/>
                <a:cs typeface="Arial" charset="0"/>
              </a:rPr>
              <a:t>: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1800" dirty="0" err="1">
                <a:latin typeface="+mn-lt"/>
                <a:cs typeface="Arial" charset="0"/>
              </a:rPr>
              <a:t>L</a:t>
            </a:r>
            <a:r>
              <a:rPr lang="hu-HU" altLang="de-DE" sz="1800" dirty="0" err="1" smtClean="0">
                <a:latin typeface="+mn-lt"/>
                <a:cs typeface="Arial" charset="0"/>
              </a:rPr>
              <a:t>ig</a:t>
            </a:r>
            <a:r>
              <a:rPr lang="hu-HU" altLang="de-DE" sz="1800" dirty="0" smtClean="0">
                <a:latin typeface="+mn-lt"/>
                <a:cs typeface="Arial" charset="0"/>
              </a:rPr>
              <a:t>. </a:t>
            </a:r>
            <a:r>
              <a:rPr lang="hu-HU" altLang="de-DE" sz="1800" dirty="0" err="1" smtClean="0">
                <a:latin typeface="+mn-lt"/>
                <a:cs typeface="Arial" charset="0"/>
              </a:rPr>
              <a:t>falciforme</a:t>
            </a:r>
            <a:r>
              <a:rPr lang="hu-HU" altLang="de-DE" sz="1800" dirty="0" smtClean="0">
                <a:latin typeface="+mn-lt"/>
                <a:cs typeface="Arial" charset="0"/>
              </a:rPr>
              <a:t> </a:t>
            </a:r>
            <a:r>
              <a:rPr lang="hu-HU" altLang="de-DE" sz="1800" dirty="0" err="1" smtClean="0">
                <a:latin typeface="+mn-lt"/>
                <a:cs typeface="Arial" charset="0"/>
              </a:rPr>
              <a:t>hepatis</a:t>
            </a:r>
            <a:endParaRPr lang="hu-HU" altLang="de-DE" sz="1800" dirty="0" smtClean="0"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1800" dirty="0" err="1">
                <a:latin typeface="+mn-lt"/>
                <a:cs typeface="Arial" charset="0"/>
              </a:rPr>
              <a:t>L</a:t>
            </a:r>
            <a:r>
              <a:rPr lang="hu-HU" altLang="de-DE" sz="1800" dirty="0" err="1" smtClean="0">
                <a:latin typeface="+mn-lt"/>
                <a:cs typeface="Arial" charset="0"/>
              </a:rPr>
              <a:t>ig</a:t>
            </a:r>
            <a:r>
              <a:rPr lang="hu-HU" altLang="de-DE" sz="1800" dirty="0" smtClean="0">
                <a:latin typeface="+mn-lt"/>
                <a:cs typeface="Arial" charset="0"/>
              </a:rPr>
              <a:t>. teres </a:t>
            </a:r>
            <a:r>
              <a:rPr lang="hu-HU" altLang="de-DE" sz="1800" dirty="0" err="1" smtClean="0">
                <a:latin typeface="+mn-lt"/>
                <a:cs typeface="Arial" charset="0"/>
              </a:rPr>
              <a:t>hepatis</a:t>
            </a:r>
            <a:endParaRPr lang="hu-HU" altLang="de-DE" sz="1800" dirty="0" smtClean="0"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1800" dirty="0" err="1" smtClean="0">
                <a:latin typeface="+mn-lt"/>
                <a:cs typeface="Arial" charset="0"/>
              </a:rPr>
              <a:t>Lig</a:t>
            </a:r>
            <a:r>
              <a:rPr lang="hu-HU" altLang="de-DE" sz="1800" dirty="0" smtClean="0">
                <a:latin typeface="+mn-lt"/>
                <a:cs typeface="Arial" charset="0"/>
              </a:rPr>
              <a:t>. </a:t>
            </a:r>
            <a:r>
              <a:rPr lang="hu-HU" altLang="de-DE" sz="1800" dirty="0" err="1" smtClean="0">
                <a:latin typeface="+mn-lt"/>
                <a:cs typeface="Arial" charset="0"/>
              </a:rPr>
              <a:t>coronarium</a:t>
            </a:r>
            <a:r>
              <a:rPr lang="hu-HU" altLang="de-DE" sz="1800" dirty="0" smtClean="0">
                <a:latin typeface="+mn-lt"/>
                <a:cs typeface="Arial" charset="0"/>
              </a:rPr>
              <a:t> </a:t>
            </a:r>
            <a:r>
              <a:rPr lang="hu-HU" altLang="de-DE" sz="1800" dirty="0" err="1" smtClean="0">
                <a:latin typeface="+mn-lt"/>
                <a:cs typeface="Arial" charset="0"/>
              </a:rPr>
              <a:t>hepatis</a:t>
            </a:r>
            <a:endParaRPr lang="hu-HU" altLang="de-DE" sz="1800" dirty="0" smtClean="0"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1800" dirty="0" err="1">
                <a:latin typeface="+mn-lt"/>
                <a:cs typeface="Arial" charset="0"/>
              </a:rPr>
              <a:t>L</a:t>
            </a:r>
            <a:r>
              <a:rPr lang="hu-HU" altLang="de-DE" sz="1800" dirty="0" err="1" smtClean="0">
                <a:latin typeface="+mn-lt"/>
                <a:cs typeface="Arial" charset="0"/>
              </a:rPr>
              <a:t>ig</a:t>
            </a:r>
            <a:r>
              <a:rPr lang="hu-HU" altLang="de-DE" sz="1800" dirty="0" smtClean="0">
                <a:latin typeface="+mn-lt"/>
                <a:cs typeface="Arial" charset="0"/>
              </a:rPr>
              <a:t>. </a:t>
            </a:r>
            <a:r>
              <a:rPr lang="hu-HU" altLang="de-DE" sz="1800" dirty="0" err="1" smtClean="0">
                <a:latin typeface="+mn-lt"/>
                <a:cs typeface="Arial" charset="0"/>
              </a:rPr>
              <a:t>triangulare</a:t>
            </a:r>
            <a:r>
              <a:rPr lang="hu-HU" altLang="de-DE" sz="1800" dirty="0" smtClean="0">
                <a:latin typeface="+mn-lt"/>
                <a:cs typeface="Arial" charset="0"/>
              </a:rPr>
              <a:t> </a:t>
            </a:r>
            <a:r>
              <a:rPr lang="hu-HU" altLang="de-DE" sz="1800" dirty="0" err="1" smtClean="0">
                <a:latin typeface="+mn-lt"/>
                <a:cs typeface="Arial" charset="0"/>
              </a:rPr>
              <a:t>hepatis</a:t>
            </a:r>
            <a:endParaRPr lang="hu-HU" altLang="de-DE" sz="1800" dirty="0" smtClean="0"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1800" dirty="0" err="1">
                <a:latin typeface="+mn-lt"/>
                <a:cs typeface="Arial" charset="0"/>
              </a:rPr>
              <a:t>L</a:t>
            </a:r>
            <a:r>
              <a:rPr lang="hu-HU" altLang="de-DE" sz="1800" dirty="0" err="1" smtClean="0">
                <a:latin typeface="+mn-lt"/>
                <a:cs typeface="Arial" charset="0"/>
              </a:rPr>
              <a:t>ig</a:t>
            </a:r>
            <a:r>
              <a:rPr lang="hu-HU" altLang="de-DE" sz="1800" dirty="0" smtClean="0">
                <a:latin typeface="+mn-lt"/>
                <a:cs typeface="Arial" charset="0"/>
              </a:rPr>
              <a:t>. </a:t>
            </a:r>
            <a:r>
              <a:rPr lang="hu-HU" altLang="de-DE" sz="1800" dirty="0" err="1" smtClean="0">
                <a:latin typeface="+mn-lt"/>
                <a:cs typeface="Arial" charset="0"/>
              </a:rPr>
              <a:t>hepatogastricum</a:t>
            </a:r>
            <a:endParaRPr lang="hu-HU" altLang="de-DE" sz="1800" dirty="0" smtClean="0"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1800" dirty="0" err="1">
                <a:latin typeface="+mn-lt"/>
                <a:cs typeface="Arial" charset="0"/>
              </a:rPr>
              <a:t>L</a:t>
            </a:r>
            <a:r>
              <a:rPr lang="hu-HU" altLang="de-DE" sz="1800" dirty="0" err="1" smtClean="0">
                <a:latin typeface="+mn-lt"/>
                <a:cs typeface="Arial" charset="0"/>
              </a:rPr>
              <a:t>ig</a:t>
            </a:r>
            <a:r>
              <a:rPr lang="hu-HU" altLang="de-DE" sz="1800" dirty="0" smtClean="0">
                <a:latin typeface="+mn-lt"/>
                <a:cs typeface="Arial" charset="0"/>
              </a:rPr>
              <a:t>. </a:t>
            </a:r>
            <a:r>
              <a:rPr lang="hu-HU" altLang="de-DE" sz="1800" dirty="0" err="1" smtClean="0">
                <a:latin typeface="+mn-lt"/>
                <a:cs typeface="Arial" charset="0"/>
              </a:rPr>
              <a:t>hepatoduodenale</a:t>
            </a:r>
            <a:endParaRPr lang="hu-HU" altLang="de-DE" sz="1800" dirty="0" smtClean="0">
              <a:latin typeface="+mn-lt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hu-HU" altLang="de-DE" sz="1800" dirty="0" smtClean="0">
              <a:latin typeface="Comic Sans MS" pitchFamily="66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de-DE" sz="1800" dirty="0" smtClean="0">
              <a:latin typeface="Comic Sans MS" pitchFamily="66" charset="0"/>
              <a:cs typeface="Arial" charset="0"/>
            </a:endParaRPr>
          </a:p>
        </p:txBody>
      </p:sp>
      <p:sp>
        <p:nvSpPr>
          <p:cNvPr id="12291" name="Textfeld 4"/>
          <p:cNvSpPr txBox="1">
            <a:spLocks noChangeArrowheads="1"/>
          </p:cNvSpPr>
          <p:nvPr/>
        </p:nvSpPr>
        <p:spPr bwMode="auto">
          <a:xfrm>
            <a:off x="3923606" y="1340768"/>
            <a:ext cx="4392612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hu-HU" altLang="de-DE" sz="2400" b="1" dirty="0" err="1" smtClean="0">
                <a:latin typeface="+mj-lt"/>
                <a:cs typeface="Arial" charset="0"/>
              </a:rPr>
              <a:t>Mesogastrium</a:t>
            </a:r>
            <a:r>
              <a:rPr lang="hu-HU" altLang="de-DE" sz="2400" b="1" dirty="0" smtClean="0">
                <a:latin typeface="+mj-lt"/>
                <a:cs typeface="Arial" charset="0"/>
              </a:rPr>
              <a:t> </a:t>
            </a:r>
            <a:r>
              <a:rPr lang="hu-HU" altLang="de-DE" sz="2400" b="1" dirty="0" err="1" smtClean="0">
                <a:latin typeface="+mj-lt"/>
                <a:cs typeface="Arial" charset="0"/>
              </a:rPr>
              <a:t>dorsale</a:t>
            </a:r>
            <a:r>
              <a:rPr lang="hu-HU" altLang="de-DE" sz="2400" b="1" dirty="0" smtClean="0">
                <a:latin typeface="+mj-lt"/>
                <a:cs typeface="Arial" charset="0"/>
              </a:rPr>
              <a:t>: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1800" dirty="0" err="1" smtClean="0">
                <a:latin typeface="+mj-lt"/>
                <a:cs typeface="Arial" charset="0"/>
              </a:rPr>
              <a:t>Lig</a:t>
            </a:r>
            <a:r>
              <a:rPr lang="hu-HU" altLang="de-DE" sz="1800" dirty="0" smtClean="0">
                <a:latin typeface="+mj-lt"/>
                <a:cs typeface="Arial" charset="0"/>
              </a:rPr>
              <a:t>. </a:t>
            </a:r>
            <a:r>
              <a:rPr lang="hu-HU" altLang="de-DE" sz="1800" dirty="0" err="1" smtClean="0">
                <a:latin typeface="+mj-lt"/>
                <a:cs typeface="Arial" charset="0"/>
              </a:rPr>
              <a:t>gastrolienale</a:t>
            </a:r>
            <a:endParaRPr lang="hu-HU" altLang="de-DE" sz="1800" dirty="0" smtClean="0">
              <a:latin typeface="+mj-lt"/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1800" dirty="0" err="1">
                <a:latin typeface="+mj-lt"/>
                <a:cs typeface="Arial" charset="0"/>
              </a:rPr>
              <a:t>L</a:t>
            </a:r>
            <a:r>
              <a:rPr lang="hu-HU" altLang="de-DE" sz="1800" dirty="0" err="1" smtClean="0">
                <a:latin typeface="+mj-lt"/>
                <a:cs typeface="Arial" charset="0"/>
              </a:rPr>
              <a:t>ig</a:t>
            </a:r>
            <a:r>
              <a:rPr lang="hu-HU" altLang="de-DE" sz="1800" dirty="0" smtClean="0">
                <a:latin typeface="+mj-lt"/>
                <a:cs typeface="Arial" charset="0"/>
              </a:rPr>
              <a:t>. </a:t>
            </a:r>
            <a:r>
              <a:rPr lang="hu-HU" altLang="de-DE" sz="1800" dirty="0" err="1" smtClean="0">
                <a:latin typeface="+mj-lt"/>
                <a:cs typeface="Arial" charset="0"/>
              </a:rPr>
              <a:t>phrenicolienale</a:t>
            </a:r>
            <a:r>
              <a:rPr lang="hu-HU" altLang="de-DE" sz="1800" dirty="0" smtClean="0">
                <a:latin typeface="+mj-lt"/>
                <a:cs typeface="Arial" charset="0"/>
              </a:rPr>
              <a:t>, </a:t>
            </a:r>
            <a:r>
              <a:rPr lang="hu-HU" altLang="de-DE" sz="1800" dirty="0" err="1" smtClean="0">
                <a:latin typeface="+mj-lt"/>
                <a:cs typeface="Arial" charset="0"/>
              </a:rPr>
              <a:t>Lig</a:t>
            </a:r>
            <a:r>
              <a:rPr lang="hu-HU" altLang="de-DE" sz="1800" dirty="0" smtClean="0">
                <a:latin typeface="+mj-lt"/>
                <a:cs typeface="Arial" charset="0"/>
              </a:rPr>
              <a:t>. </a:t>
            </a:r>
            <a:r>
              <a:rPr lang="hu-HU" altLang="de-DE" sz="1800" dirty="0" err="1" smtClean="0">
                <a:latin typeface="+mj-lt"/>
                <a:cs typeface="Arial" charset="0"/>
              </a:rPr>
              <a:t>splenorenale</a:t>
            </a:r>
            <a:endParaRPr lang="hu-HU" altLang="de-DE" sz="1800" dirty="0" smtClean="0">
              <a:latin typeface="+mj-lt"/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1800" dirty="0" err="1" smtClean="0">
                <a:latin typeface="+mj-lt"/>
                <a:cs typeface="Arial" charset="0"/>
              </a:rPr>
              <a:t>Omentum</a:t>
            </a:r>
            <a:r>
              <a:rPr lang="hu-HU" altLang="de-DE" sz="1800" dirty="0" smtClean="0">
                <a:latin typeface="+mj-lt"/>
                <a:cs typeface="Arial" charset="0"/>
              </a:rPr>
              <a:t> </a:t>
            </a:r>
            <a:r>
              <a:rPr lang="hu-HU" altLang="de-DE" sz="1800" dirty="0" err="1" smtClean="0">
                <a:latin typeface="+mj-lt"/>
                <a:cs typeface="Arial" charset="0"/>
              </a:rPr>
              <a:t>majus</a:t>
            </a:r>
            <a:r>
              <a:rPr lang="hu-HU" altLang="de-DE" sz="1800" dirty="0" smtClean="0">
                <a:latin typeface="+mj-lt"/>
                <a:cs typeface="Arial" charset="0"/>
              </a:rPr>
              <a:t>, </a:t>
            </a:r>
            <a:r>
              <a:rPr lang="hu-HU" altLang="de-DE" sz="1800" dirty="0" err="1" smtClean="0">
                <a:latin typeface="+mj-lt"/>
                <a:cs typeface="Arial" charset="0"/>
              </a:rPr>
              <a:t>Lig</a:t>
            </a:r>
            <a:r>
              <a:rPr lang="hu-HU" altLang="de-DE" sz="1800" dirty="0" smtClean="0">
                <a:latin typeface="+mj-lt"/>
                <a:cs typeface="Arial" charset="0"/>
              </a:rPr>
              <a:t>. </a:t>
            </a:r>
            <a:r>
              <a:rPr lang="hu-HU" altLang="de-DE" sz="1800" dirty="0" err="1" smtClean="0">
                <a:latin typeface="+mj-lt"/>
                <a:cs typeface="Arial" charset="0"/>
              </a:rPr>
              <a:t>gastrocolicum</a:t>
            </a:r>
            <a:endParaRPr lang="hu-HU" altLang="de-DE" sz="1800" dirty="0" smtClean="0">
              <a:latin typeface="+mj-lt"/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1800" dirty="0" err="1" smtClean="0">
                <a:latin typeface="+mj-lt"/>
                <a:cs typeface="Arial" charset="0"/>
              </a:rPr>
              <a:t>Mesenterium</a:t>
            </a:r>
            <a:endParaRPr lang="hu-HU" altLang="de-DE" sz="1800" dirty="0" smtClean="0">
              <a:latin typeface="+mj-lt"/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1800" dirty="0" err="1" smtClean="0">
                <a:latin typeface="+mj-lt"/>
                <a:cs typeface="Arial" charset="0"/>
              </a:rPr>
              <a:t>Mesoappendix</a:t>
            </a:r>
            <a:endParaRPr lang="hu-HU" altLang="de-DE" sz="1800" dirty="0" smtClean="0">
              <a:latin typeface="+mj-lt"/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1800" dirty="0" err="1" smtClean="0">
                <a:latin typeface="+mj-lt"/>
                <a:cs typeface="Arial" charset="0"/>
              </a:rPr>
              <a:t>Mesocolon</a:t>
            </a:r>
            <a:r>
              <a:rPr lang="hu-HU" altLang="de-DE" sz="1800" dirty="0" smtClean="0">
                <a:latin typeface="+mj-lt"/>
                <a:cs typeface="Arial" charset="0"/>
              </a:rPr>
              <a:t> transversum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1800" dirty="0" err="1" smtClean="0">
                <a:latin typeface="+mj-lt"/>
                <a:cs typeface="Arial" charset="0"/>
              </a:rPr>
              <a:t>Mesosigmoideum</a:t>
            </a:r>
            <a:r>
              <a:rPr lang="hu-HU" altLang="de-DE" sz="1800" dirty="0" smtClean="0">
                <a:latin typeface="+mj-lt"/>
                <a:cs typeface="Arial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de-DE" sz="1800" dirty="0" smtClean="0">
              <a:latin typeface="+mj-lt"/>
              <a:cs typeface="Arial" charset="0"/>
            </a:endParaRPr>
          </a:p>
        </p:txBody>
      </p:sp>
      <p:sp>
        <p:nvSpPr>
          <p:cNvPr id="8196" name="Téglalap 1"/>
          <p:cNvSpPr>
            <a:spLocks noChangeArrowheads="1"/>
          </p:cNvSpPr>
          <p:nvPr/>
        </p:nvSpPr>
        <p:spPr bwMode="auto">
          <a:xfrm>
            <a:off x="1547664" y="332656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de-DE" dirty="0" err="1">
                <a:solidFill>
                  <a:srgbClr val="000000"/>
                </a:solidFill>
              </a:rPr>
              <a:t>Derivate</a:t>
            </a:r>
            <a:r>
              <a:rPr lang="hu-HU" altLang="de-DE" dirty="0">
                <a:solidFill>
                  <a:srgbClr val="000000"/>
                </a:solidFill>
              </a:rPr>
              <a:t> des </a:t>
            </a:r>
            <a:r>
              <a:rPr lang="hu-HU" altLang="de-DE" dirty="0" err="1"/>
              <a:t>Mesogastriums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689505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hp06_fig0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64" y="692696"/>
            <a:ext cx="5219700" cy="3225800"/>
          </a:xfrm>
          <a:prstGeom prst="rect">
            <a:avLst/>
          </a:prstGeom>
          <a:noFill/>
        </p:spPr>
      </p:pic>
      <p:pic>
        <p:nvPicPr>
          <p:cNvPr id="171011" name="Picture 3" descr="chp06_fig0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67150"/>
            <a:ext cx="5364162" cy="2990850"/>
          </a:xfrm>
          <a:prstGeom prst="rect">
            <a:avLst/>
          </a:prstGeom>
          <a:noFill/>
        </p:spPr>
      </p:pic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148064" y="719714"/>
            <a:ext cx="400862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dirty="0" err="1" smtClean="0"/>
              <a:t>rechtes</a:t>
            </a:r>
            <a:r>
              <a:rPr lang="hu-HU" dirty="0" smtClean="0"/>
              <a:t> </a:t>
            </a:r>
            <a:r>
              <a:rPr lang="hu-HU" dirty="0" err="1"/>
              <a:t>Hypochondrium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medioinguinale</a:t>
            </a:r>
            <a:r>
              <a:rPr lang="hu-HU" dirty="0" smtClean="0"/>
              <a:t> </a:t>
            </a:r>
            <a:r>
              <a:rPr lang="hu-HU" dirty="0"/>
              <a:t>Linie-10. </a:t>
            </a:r>
            <a:r>
              <a:rPr lang="hu-HU" dirty="0" err="1"/>
              <a:t>Rippenknorpel</a:t>
            </a:r>
            <a:r>
              <a:rPr lang="hu-HU" dirty="0"/>
              <a:t>), </a:t>
            </a:r>
            <a:r>
              <a:rPr lang="hu-HU" dirty="0" err="1"/>
              <a:t>Epigastrium</a:t>
            </a:r>
            <a:r>
              <a:rPr lang="hu-HU" dirty="0"/>
              <a:t>, linkes </a:t>
            </a:r>
            <a:r>
              <a:rPr lang="hu-HU" dirty="0" err="1"/>
              <a:t>Hypoch</a:t>
            </a:r>
            <a:r>
              <a:rPr lang="hu-HU" dirty="0"/>
              <a:t> (Arc. </a:t>
            </a:r>
            <a:r>
              <a:rPr lang="hu-HU" dirty="0" err="1"/>
              <a:t>cost</a:t>
            </a:r>
            <a:r>
              <a:rPr lang="hu-HU" dirty="0"/>
              <a:t>. </a:t>
            </a:r>
            <a:r>
              <a:rPr lang="hu-HU" dirty="0" err="1"/>
              <a:t>beim</a:t>
            </a:r>
            <a:r>
              <a:rPr lang="hu-HU" dirty="0"/>
              <a:t> 8. </a:t>
            </a:r>
            <a:r>
              <a:rPr lang="hu-HU" dirty="0" err="1"/>
              <a:t>Rippenkn</a:t>
            </a:r>
            <a:r>
              <a:rPr lang="hu-HU" dirty="0"/>
              <a:t>); </a:t>
            </a:r>
            <a:r>
              <a:rPr lang="hu-HU" dirty="0" err="1"/>
              <a:t>Mediansagittal</a:t>
            </a:r>
            <a:r>
              <a:rPr lang="hu-HU" dirty="0"/>
              <a:t>: </a:t>
            </a:r>
            <a:r>
              <a:rPr lang="hu-HU" dirty="0" err="1"/>
              <a:t>untere</a:t>
            </a:r>
            <a:r>
              <a:rPr lang="hu-HU" dirty="0"/>
              <a:t> </a:t>
            </a:r>
            <a:r>
              <a:rPr lang="hu-HU" dirty="0" err="1"/>
              <a:t>Kante</a:t>
            </a:r>
            <a:r>
              <a:rPr lang="hu-HU" dirty="0"/>
              <a:t> </a:t>
            </a:r>
            <a:r>
              <a:rPr lang="hu-HU" dirty="0" err="1"/>
              <a:t>halbwegs</a:t>
            </a:r>
            <a:r>
              <a:rPr lang="hu-HU" dirty="0"/>
              <a:t> </a:t>
            </a:r>
            <a:r>
              <a:rPr lang="hu-HU" dirty="0" err="1"/>
              <a:t>zwischen</a:t>
            </a:r>
            <a:r>
              <a:rPr lang="hu-HU" dirty="0"/>
              <a:t> </a:t>
            </a:r>
            <a:r>
              <a:rPr lang="hu-HU" dirty="0" err="1"/>
              <a:t>Nabel</a:t>
            </a:r>
            <a:r>
              <a:rPr lang="hu-HU" dirty="0"/>
              <a:t> und </a:t>
            </a:r>
            <a:r>
              <a:rPr lang="hu-HU" dirty="0" err="1"/>
              <a:t>Proc</a:t>
            </a:r>
            <a:r>
              <a:rPr lang="hu-HU" dirty="0"/>
              <a:t>. </a:t>
            </a:r>
            <a:r>
              <a:rPr lang="hu-HU" dirty="0" err="1"/>
              <a:t>xyph</a:t>
            </a:r>
            <a:r>
              <a:rPr lang="hu-HU" dirty="0"/>
              <a:t>.</a:t>
            </a:r>
          </a:p>
          <a:p>
            <a:r>
              <a:rPr lang="hu-HU" b="1" dirty="0" err="1"/>
              <a:t>Duct</a:t>
            </a:r>
            <a:r>
              <a:rPr lang="hu-HU" b="1" dirty="0"/>
              <a:t>. </a:t>
            </a:r>
            <a:r>
              <a:rPr lang="hu-HU" b="1" dirty="0" err="1"/>
              <a:t>choledoch</a:t>
            </a:r>
            <a:r>
              <a:rPr lang="hu-HU" dirty="0"/>
              <a:t>: 5-7 cm, 0,5-1 cm </a:t>
            </a:r>
            <a:r>
              <a:rPr lang="hu-HU" dirty="0" err="1"/>
              <a:t>rechts</a:t>
            </a:r>
            <a:r>
              <a:rPr lang="hu-HU" dirty="0"/>
              <a:t> von der A. </a:t>
            </a:r>
            <a:r>
              <a:rPr lang="hu-HU" dirty="0" err="1"/>
              <a:t>hep</a:t>
            </a:r>
            <a:r>
              <a:rPr lang="hu-HU" dirty="0"/>
              <a:t>. </a:t>
            </a:r>
            <a:r>
              <a:rPr lang="hu-HU" dirty="0" err="1"/>
              <a:t>prop</a:t>
            </a:r>
            <a:r>
              <a:rPr lang="hu-HU" dirty="0"/>
              <a:t>.</a:t>
            </a:r>
          </a:p>
          <a:p>
            <a:r>
              <a:rPr lang="hu-HU" b="1" dirty="0"/>
              <a:t>Fundus </a:t>
            </a:r>
            <a:r>
              <a:rPr lang="hu-HU" b="1" dirty="0" err="1"/>
              <a:t>vesicae</a:t>
            </a:r>
            <a:r>
              <a:rPr lang="hu-HU" b="1" dirty="0"/>
              <a:t> </a:t>
            </a:r>
            <a:r>
              <a:rPr lang="hu-HU" b="1" dirty="0" err="1" smtClean="0"/>
              <a:t>felleae</a:t>
            </a:r>
            <a:r>
              <a:rPr lang="hu-HU" dirty="0" smtClean="0"/>
              <a:t>: </a:t>
            </a:r>
            <a:r>
              <a:rPr lang="hu-HU" dirty="0" err="1"/>
              <a:t>rechts</a:t>
            </a:r>
            <a:r>
              <a:rPr lang="hu-HU" dirty="0"/>
              <a:t>, </a:t>
            </a:r>
            <a:r>
              <a:rPr lang="hu-HU" dirty="0" err="1"/>
              <a:t>beim</a:t>
            </a:r>
            <a:r>
              <a:rPr lang="hu-HU" dirty="0"/>
              <a:t> 9. </a:t>
            </a:r>
            <a:r>
              <a:rPr lang="hu-HU" dirty="0" err="1" smtClean="0"/>
              <a:t>Rippenknorpelspitze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3710081" y="134939"/>
            <a:ext cx="1231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u-HU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Leber</a:t>
            </a:r>
            <a:endParaRPr lang="hu-HU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57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57" y="1407151"/>
            <a:ext cx="8676456" cy="516483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987824" y="332656"/>
            <a:ext cx="3029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Lebersegmente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60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 descr="chp06_fig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9144000" cy="5545138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2411760" y="44624"/>
            <a:ext cx="4806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Blutversorgung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Leber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643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chp06_fig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0" y="670306"/>
            <a:ext cx="6213973" cy="623089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883279" y="-27384"/>
            <a:ext cx="494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Portocavale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Anastomosen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506857" y="3872833"/>
            <a:ext cx="3635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1. </a:t>
            </a:r>
            <a:r>
              <a:rPr lang="hu-HU" dirty="0" err="1" smtClean="0"/>
              <a:t>Um</a:t>
            </a:r>
            <a:r>
              <a:rPr lang="hu-HU" dirty="0" smtClean="0"/>
              <a:t> </a:t>
            </a:r>
            <a:r>
              <a:rPr lang="hu-HU" dirty="0" err="1" smtClean="0"/>
              <a:t>Nabel</a:t>
            </a:r>
            <a:r>
              <a:rPr lang="hu-HU" dirty="0" smtClean="0"/>
              <a:t>: </a:t>
            </a:r>
            <a:r>
              <a:rPr lang="hu-HU" dirty="0" err="1" smtClean="0"/>
              <a:t>Paraumbilicale</a:t>
            </a:r>
            <a:r>
              <a:rPr lang="hu-HU" dirty="0" smtClean="0"/>
              <a:t> </a:t>
            </a:r>
            <a:r>
              <a:rPr lang="hu-HU" dirty="0" err="1" smtClean="0"/>
              <a:t>Venen</a:t>
            </a:r>
            <a:endParaRPr lang="hu-HU" dirty="0" smtClean="0"/>
          </a:p>
          <a:p>
            <a:r>
              <a:rPr lang="hu-HU" dirty="0" smtClean="0"/>
              <a:t>2. </a:t>
            </a:r>
            <a:r>
              <a:rPr lang="hu-HU" dirty="0" err="1" smtClean="0"/>
              <a:t>Um</a:t>
            </a:r>
            <a:r>
              <a:rPr lang="hu-HU" dirty="0" smtClean="0"/>
              <a:t> </a:t>
            </a:r>
            <a:r>
              <a:rPr lang="hu-HU" dirty="0" err="1" smtClean="0"/>
              <a:t>Cardia</a:t>
            </a:r>
            <a:r>
              <a:rPr lang="hu-HU" dirty="0" smtClean="0"/>
              <a:t>: </a:t>
            </a:r>
            <a:r>
              <a:rPr lang="hu-HU" dirty="0" err="1" smtClean="0"/>
              <a:t>Venae</a:t>
            </a:r>
            <a:r>
              <a:rPr lang="hu-HU" dirty="0" smtClean="0"/>
              <a:t> </a:t>
            </a:r>
            <a:r>
              <a:rPr lang="hu-HU" dirty="0" err="1" smtClean="0"/>
              <a:t>oesophageae</a:t>
            </a:r>
            <a:endParaRPr lang="hu-HU" dirty="0" smtClean="0"/>
          </a:p>
          <a:p>
            <a:r>
              <a:rPr lang="hu-HU" dirty="0" smtClean="0"/>
              <a:t>3. </a:t>
            </a:r>
            <a:r>
              <a:rPr lang="hu-HU" dirty="0" err="1" smtClean="0"/>
              <a:t>Um</a:t>
            </a:r>
            <a:r>
              <a:rPr lang="hu-HU" dirty="0" smtClean="0"/>
              <a:t> </a:t>
            </a:r>
            <a:r>
              <a:rPr lang="hu-HU" dirty="0" err="1" smtClean="0"/>
              <a:t>Rectum</a:t>
            </a:r>
            <a:r>
              <a:rPr lang="hu-HU" dirty="0" smtClean="0"/>
              <a:t>: </a:t>
            </a:r>
            <a:r>
              <a:rPr lang="hu-HU" dirty="0" err="1" smtClean="0"/>
              <a:t>Venae</a:t>
            </a:r>
            <a:r>
              <a:rPr lang="hu-HU" dirty="0" smtClean="0"/>
              <a:t> </a:t>
            </a:r>
            <a:r>
              <a:rPr lang="hu-HU" dirty="0" err="1" smtClean="0"/>
              <a:t>rectales</a:t>
            </a:r>
            <a:r>
              <a:rPr lang="hu-HU" dirty="0" smtClean="0"/>
              <a:t> </a:t>
            </a:r>
            <a:r>
              <a:rPr lang="hu-HU" dirty="0" err="1" smtClean="0"/>
              <a:t>medii</a:t>
            </a:r>
            <a:endParaRPr lang="hu-HU" dirty="0" smtClean="0"/>
          </a:p>
          <a:p>
            <a:r>
              <a:rPr lang="hu-HU" dirty="0" smtClean="0"/>
              <a:t>4. </a:t>
            </a:r>
            <a:r>
              <a:rPr lang="hu-HU" dirty="0" err="1" smtClean="0"/>
              <a:t>Retroperitoneale</a:t>
            </a:r>
            <a:r>
              <a:rPr lang="hu-HU" dirty="0" smtClean="0"/>
              <a:t> </a:t>
            </a:r>
            <a:r>
              <a:rPr lang="hu-HU" dirty="0" err="1" smtClean="0"/>
              <a:t>Venen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7930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655" y="639852"/>
            <a:ext cx="6912768" cy="368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Szövegdoboz 5"/>
          <p:cNvSpPr txBox="1">
            <a:spLocks noChangeArrowheads="1"/>
          </p:cNvSpPr>
          <p:nvPr/>
        </p:nvSpPr>
        <p:spPr bwMode="auto">
          <a:xfrm>
            <a:off x="0" y="116632"/>
            <a:ext cx="90364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Projektion des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Magens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ventrale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Bauchwand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Szövegdoboz 6"/>
          <p:cNvSpPr txBox="1">
            <a:spLocks noChangeArrowheads="1"/>
          </p:cNvSpPr>
          <p:nvPr/>
        </p:nvSpPr>
        <p:spPr bwMode="auto">
          <a:xfrm>
            <a:off x="25508" y="5500724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/>
              <a:t>A: </a:t>
            </a:r>
            <a:r>
              <a:rPr lang="hu-HU" b="1" dirty="0" err="1"/>
              <a:t>Facies</a:t>
            </a:r>
            <a:r>
              <a:rPr lang="hu-HU" b="1" dirty="0"/>
              <a:t> </a:t>
            </a:r>
            <a:r>
              <a:rPr lang="hu-HU" b="1" dirty="0" err="1"/>
              <a:t>libera</a:t>
            </a:r>
            <a:r>
              <a:rPr lang="hu-HU" b="1" dirty="0"/>
              <a:t> </a:t>
            </a:r>
            <a:r>
              <a:rPr lang="hu-HU" dirty="0"/>
              <a:t>(</a:t>
            </a:r>
            <a:r>
              <a:rPr lang="hu-HU" dirty="0" err="1"/>
              <a:t>Labbé</a:t>
            </a:r>
            <a:r>
              <a:rPr lang="hu-HU" dirty="0"/>
              <a:t> </a:t>
            </a:r>
            <a:r>
              <a:rPr lang="hu-HU" dirty="0" err="1"/>
              <a:t>Dreieck</a:t>
            </a:r>
            <a:r>
              <a:rPr lang="hu-HU" dirty="0"/>
              <a:t>)</a:t>
            </a:r>
          </a:p>
          <a:p>
            <a:r>
              <a:rPr lang="hu-HU" b="1" dirty="0" smtClean="0"/>
              <a:t>B</a:t>
            </a:r>
            <a:r>
              <a:rPr lang="hu-HU" b="1" dirty="0"/>
              <a:t>: </a:t>
            </a:r>
            <a:r>
              <a:rPr lang="hu-HU" b="1" dirty="0" err="1"/>
              <a:t>Facies</a:t>
            </a:r>
            <a:r>
              <a:rPr lang="hu-HU" b="1" dirty="0"/>
              <a:t> diaphragmatica</a:t>
            </a:r>
            <a:r>
              <a:rPr lang="hu-HU" dirty="0"/>
              <a:t> (</a:t>
            </a:r>
            <a:r>
              <a:rPr lang="hu-HU" dirty="0" err="1"/>
              <a:t>Traube</a:t>
            </a:r>
            <a:r>
              <a:rPr lang="hu-HU" dirty="0"/>
              <a:t>’</a:t>
            </a:r>
            <a:r>
              <a:rPr lang="hu-HU" dirty="0" err="1"/>
              <a:t>scher</a:t>
            </a:r>
            <a:r>
              <a:rPr lang="hu-HU" dirty="0"/>
              <a:t> Raum, </a:t>
            </a:r>
            <a:r>
              <a:rPr lang="hu-HU" dirty="0" err="1" smtClean="0"/>
              <a:t>keine</a:t>
            </a:r>
            <a:r>
              <a:rPr lang="hu-HU" dirty="0" smtClean="0"/>
              <a:t> </a:t>
            </a:r>
            <a:r>
              <a:rPr lang="hu-HU" dirty="0" err="1" smtClean="0"/>
              <a:t>Lungengewebe</a:t>
            </a:r>
            <a:r>
              <a:rPr lang="hu-HU" dirty="0" smtClean="0"/>
              <a:t> </a:t>
            </a:r>
            <a:r>
              <a:rPr lang="hu-HU" dirty="0" err="1" smtClean="0"/>
              <a:t>darüber</a:t>
            </a:r>
            <a:r>
              <a:rPr lang="hu-HU" dirty="0" smtClean="0"/>
              <a:t>; </a:t>
            </a:r>
            <a:r>
              <a:rPr lang="hu-HU" dirty="0" err="1"/>
              <a:t>Perkussion</a:t>
            </a:r>
            <a:r>
              <a:rPr lang="hu-HU" dirty="0"/>
              <a:t>)</a:t>
            </a:r>
          </a:p>
          <a:p>
            <a:r>
              <a:rPr lang="hu-HU" b="1" dirty="0" smtClean="0"/>
              <a:t>C</a:t>
            </a:r>
            <a:r>
              <a:rPr lang="hu-HU" b="1" dirty="0"/>
              <a:t>: </a:t>
            </a:r>
            <a:r>
              <a:rPr lang="hu-HU" b="1" dirty="0" err="1"/>
              <a:t>Facies</a:t>
            </a:r>
            <a:r>
              <a:rPr lang="hu-HU" b="1" dirty="0"/>
              <a:t> </a:t>
            </a:r>
            <a:r>
              <a:rPr lang="hu-HU" b="1" dirty="0" err="1" smtClean="0"/>
              <a:t>hepatica</a:t>
            </a:r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54108" y="3933056"/>
            <a:ext cx="3773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Cardia</a:t>
            </a:r>
            <a:r>
              <a:rPr lang="hu-HU" b="1" dirty="0" smtClean="0"/>
              <a:t>:</a:t>
            </a:r>
            <a:r>
              <a:rPr lang="hu-HU" dirty="0" smtClean="0"/>
              <a:t> </a:t>
            </a:r>
            <a:r>
              <a:rPr lang="hu-HU" dirty="0" err="1" smtClean="0"/>
              <a:t>linke</a:t>
            </a:r>
            <a:r>
              <a:rPr lang="hu-HU" dirty="0" smtClean="0"/>
              <a:t> 7. </a:t>
            </a:r>
            <a:r>
              <a:rPr lang="hu-HU" dirty="0" err="1" smtClean="0"/>
              <a:t>Rippe</a:t>
            </a:r>
            <a:r>
              <a:rPr lang="hu-HU" dirty="0" smtClean="0"/>
              <a:t> </a:t>
            </a:r>
            <a:r>
              <a:rPr lang="hu-HU" dirty="0" err="1" smtClean="0"/>
              <a:t>sternal</a:t>
            </a:r>
            <a:r>
              <a:rPr lang="hu-HU" dirty="0" smtClean="0"/>
              <a:t> </a:t>
            </a:r>
            <a:r>
              <a:rPr lang="hu-HU" dirty="0" err="1" smtClean="0"/>
              <a:t>Ansatz</a:t>
            </a:r>
            <a:r>
              <a:rPr lang="hu-HU" dirty="0" smtClean="0"/>
              <a:t>  </a:t>
            </a:r>
          </a:p>
          <a:p>
            <a:r>
              <a:rPr lang="hu-HU" b="1" dirty="0" smtClean="0"/>
              <a:t>Fundus:</a:t>
            </a:r>
            <a:r>
              <a:rPr lang="hu-HU" dirty="0" smtClean="0"/>
              <a:t> </a:t>
            </a:r>
            <a:r>
              <a:rPr lang="hu-HU" dirty="0" err="1" smtClean="0"/>
              <a:t>im</a:t>
            </a:r>
            <a:r>
              <a:rPr lang="hu-HU" dirty="0" smtClean="0"/>
              <a:t> linken </a:t>
            </a:r>
            <a:r>
              <a:rPr lang="hu-HU" dirty="0" err="1" smtClean="0"/>
              <a:t>Hypochondrium</a:t>
            </a:r>
            <a:endParaRPr lang="hu-HU" dirty="0" smtClean="0"/>
          </a:p>
          <a:p>
            <a:r>
              <a:rPr lang="hu-HU" b="1" dirty="0" smtClean="0"/>
              <a:t>Corpus: </a:t>
            </a:r>
            <a:r>
              <a:rPr lang="hu-HU" dirty="0" err="1" smtClean="0"/>
              <a:t>im</a:t>
            </a:r>
            <a:r>
              <a:rPr lang="hu-HU" dirty="0" smtClean="0"/>
              <a:t> </a:t>
            </a:r>
            <a:r>
              <a:rPr lang="hu-HU" dirty="0" err="1" smtClean="0"/>
              <a:t>Epigastrium</a:t>
            </a:r>
            <a:endParaRPr lang="hu-HU" dirty="0" smtClean="0"/>
          </a:p>
          <a:p>
            <a:r>
              <a:rPr lang="hu-HU" b="1" dirty="0" err="1" smtClean="0"/>
              <a:t>Pylorus</a:t>
            </a:r>
            <a:r>
              <a:rPr lang="hu-HU" b="1" dirty="0" smtClean="0"/>
              <a:t>:</a:t>
            </a:r>
            <a:r>
              <a:rPr lang="hu-HU" dirty="0" smtClean="0"/>
              <a:t> </a:t>
            </a:r>
            <a:r>
              <a:rPr lang="hu-HU" dirty="0" err="1" smtClean="0"/>
              <a:t>rechts</a:t>
            </a:r>
            <a:r>
              <a:rPr lang="hu-HU" dirty="0" smtClean="0"/>
              <a:t> von der </a:t>
            </a:r>
            <a:r>
              <a:rPr lang="hu-HU" dirty="0" err="1" smtClean="0"/>
              <a:t>Medianebene</a:t>
            </a:r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4464496" y="432329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 smtClean="0"/>
              <a:t>Als </a:t>
            </a:r>
            <a:r>
              <a:rPr lang="de-DE" sz="1600" b="1" dirty="0" smtClean="0"/>
              <a:t>Traube-Raum</a:t>
            </a:r>
            <a:r>
              <a:rPr lang="de-DE" sz="1600" dirty="0" smtClean="0"/>
              <a:t> bezeichnet man den halbmondförmigen Raum ("Spatium semilunare"), der von der </a:t>
            </a:r>
            <a:r>
              <a:rPr lang="de-DE" sz="1600" dirty="0" smtClean="0">
                <a:hlinkClick r:id="rId4" tooltip="Leberdämpfung"/>
              </a:rPr>
              <a:t>Leber</a:t>
            </a:r>
            <a:r>
              <a:rPr lang="de-DE" sz="1600" dirty="0" smtClean="0"/>
              <a:t>-, </a:t>
            </a:r>
            <a:r>
              <a:rPr lang="de-DE" sz="1600" dirty="0" smtClean="0">
                <a:hlinkClick r:id="rId5" tooltip="Milzdämpfung (Seite nicht vorhanden)"/>
              </a:rPr>
              <a:t>Milz</a:t>
            </a:r>
            <a:r>
              <a:rPr lang="de-DE" sz="1600" dirty="0" smtClean="0"/>
              <a:t>- sowie vom linken unterem </a:t>
            </a:r>
            <a:r>
              <a:rPr lang="de-DE" sz="1600" dirty="0" smtClean="0">
                <a:hlinkClick r:id="rId6" tooltip="Rippe"/>
              </a:rPr>
              <a:t>Rippenbogen</a:t>
            </a:r>
            <a:r>
              <a:rPr lang="de-DE" sz="1600" dirty="0" smtClean="0"/>
              <a:t> </a:t>
            </a:r>
            <a:r>
              <a:rPr lang="hu-HU" sz="1600" dirty="0" err="1" smtClean="0"/>
              <a:t>begrenzt</a:t>
            </a:r>
            <a:r>
              <a:rPr lang="de-DE" sz="1600" dirty="0" smtClean="0"/>
              <a:t> wird. 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62437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hp06_fig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401" y="2544625"/>
            <a:ext cx="6394911" cy="4300086"/>
          </a:xfrm>
          <a:prstGeom prst="rect">
            <a:avLst/>
          </a:prstGeom>
          <a:noFill/>
        </p:spPr>
      </p:pic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395288" y="188913"/>
            <a:ext cx="7921625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Projektion des 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Magens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hintere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Bauchwand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b="1" dirty="0"/>
          </a:p>
          <a:p>
            <a:r>
              <a:rPr lang="hu-HU" b="1" dirty="0" err="1"/>
              <a:t>Cardia</a:t>
            </a:r>
            <a:r>
              <a:rPr lang="hu-HU" dirty="0"/>
              <a:t>: </a:t>
            </a:r>
            <a:r>
              <a:rPr lang="hu-HU" dirty="0" err="1"/>
              <a:t>links</a:t>
            </a:r>
            <a:r>
              <a:rPr lang="hu-HU" dirty="0"/>
              <a:t> von </a:t>
            </a:r>
            <a:r>
              <a:rPr lang="hu-HU" dirty="0" err="1"/>
              <a:t>dem</a:t>
            </a:r>
            <a:r>
              <a:rPr lang="hu-HU" dirty="0"/>
              <a:t> </a:t>
            </a:r>
            <a:r>
              <a:rPr lang="hu-HU" b="1" dirty="0"/>
              <a:t>Th11-12</a:t>
            </a:r>
            <a:r>
              <a:rPr lang="hu-HU" dirty="0"/>
              <a:t> (</a:t>
            </a:r>
            <a:r>
              <a:rPr lang="hu-HU" dirty="0" err="1"/>
              <a:t>linke</a:t>
            </a:r>
            <a:r>
              <a:rPr lang="hu-HU" dirty="0"/>
              <a:t> </a:t>
            </a:r>
            <a:r>
              <a:rPr lang="hu-HU" dirty="0" err="1" smtClean="0"/>
              <a:t>Leberlappe</a:t>
            </a:r>
            <a:r>
              <a:rPr lang="hu-HU" dirty="0"/>
              <a:t>, </a:t>
            </a:r>
            <a:r>
              <a:rPr lang="hu-HU" dirty="0" err="1"/>
              <a:t>Crura</a:t>
            </a:r>
            <a:r>
              <a:rPr lang="hu-HU" dirty="0"/>
              <a:t> von </a:t>
            </a:r>
            <a:r>
              <a:rPr lang="hu-HU" dirty="0" err="1"/>
              <a:t>Zwerchfell</a:t>
            </a:r>
            <a:r>
              <a:rPr lang="hu-HU" dirty="0"/>
              <a:t>), </a:t>
            </a:r>
          </a:p>
          <a:p>
            <a:r>
              <a:rPr lang="hu-HU" b="1" dirty="0" err="1"/>
              <a:t>Pylorus</a:t>
            </a:r>
            <a:r>
              <a:rPr lang="hu-HU" dirty="0"/>
              <a:t>: </a:t>
            </a:r>
            <a:r>
              <a:rPr lang="hu-HU" dirty="0" err="1"/>
              <a:t>rechts</a:t>
            </a:r>
            <a:r>
              <a:rPr lang="hu-HU" dirty="0"/>
              <a:t> </a:t>
            </a:r>
            <a:r>
              <a:rPr lang="hu-HU" dirty="0" err="1"/>
              <a:t>vom</a:t>
            </a:r>
            <a:r>
              <a:rPr lang="hu-HU" dirty="0"/>
              <a:t> </a:t>
            </a:r>
            <a:r>
              <a:rPr lang="hu-HU" b="1" dirty="0"/>
              <a:t> L1</a:t>
            </a:r>
            <a:r>
              <a:rPr lang="hu-HU" dirty="0"/>
              <a:t> (</a:t>
            </a:r>
            <a:r>
              <a:rPr lang="hu-HU" dirty="0" err="1"/>
              <a:t>Pankreaskopf</a:t>
            </a:r>
            <a:r>
              <a:rPr lang="hu-HU" dirty="0"/>
              <a:t>, </a:t>
            </a:r>
            <a:r>
              <a:rPr lang="hu-HU" dirty="0" err="1" smtClean="0"/>
              <a:t>Lobus</a:t>
            </a:r>
            <a:r>
              <a:rPr lang="hu-HU" dirty="0" smtClean="0"/>
              <a:t> </a:t>
            </a:r>
            <a:r>
              <a:rPr lang="hu-HU" dirty="0" err="1"/>
              <a:t>quadratus</a:t>
            </a:r>
            <a:r>
              <a:rPr lang="hu-HU" dirty="0"/>
              <a:t>, </a:t>
            </a:r>
            <a:r>
              <a:rPr lang="hu-HU" dirty="0" err="1"/>
              <a:t>Gallenblasenhals</a:t>
            </a:r>
            <a:r>
              <a:rPr lang="hu-HU" dirty="0"/>
              <a:t>), </a:t>
            </a:r>
          </a:p>
          <a:p>
            <a:r>
              <a:rPr lang="hu-HU" b="1" dirty="0" err="1"/>
              <a:t>untere</a:t>
            </a:r>
            <a:r>
              <a:rPr lang="hu-HU" b="1" dirty="0"/>
              <a:t> </a:t>
            </a:r>
            <a:r>
              <a:rPr lang="hu-HU" b="1" dirty="0" err="1"/>
              <a:t>Kante</a:t>
            </a:r>
            <a:r>
              <a:rPr lang="hu-HU" dirty="0"/>
              <a:t> (</a:t>
            </a:r>
            <a:r>
              <a:rPr lang="hu-HU" dirty="0" err="1"/>
              <a:t>Curv</a:t>
            </a:r>
            <a:r>
              <a:rPr lang="hu-HU" dirty="0"/>
              <a:t>. </a:t>
            </a:r>
            <a:r>
              <a:rPr lang="hu-HU" dirty="0" err="1"/>
              <a:t>ventr</a:t>
            </a:r>
            <a:r>
              <a:rPr lang="hu-HU" dirty="0"/>
              <a:t>. major): </a:t>
            </a:r>
            <a:r>
              <a:rPr lang="hu-HU" b="1" dirty="0"/>
              <a:t>L2-L5</a:t>
            </a:r>
            <a:r>
              <a:rPr lang="hu-HU" dirty="0"/>
              <a:t> (</a:t>
            </a:r>
            <a:r>
              <a:rPr lang="hu-HU" dirty="0" err="1"/>
              <a:t>variabel</a:t>
            </a:r>
            <a:r>
              <a:rPr lang="hu-HU" dirty="0"/>
              <a:t>), </a:t>
            </a:r>
          </a:p>
        </p:txBody>
      </p:sp>
    </p:spTree>
    <p:extLst>
      <p:ext uri="{BB962C8B-B14F-4D97-AF65-F5344CB8AC3E}">
        <p14:creationId xmlns:p14="http://schemas.microsoft.com/office/powerpoint/2010/main" val="2329118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825"/>
            <a:ext cx="6624736" cy="68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444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367188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4859512" y="1916832"/>
            <a:ext cx="4068142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smtClean="0"/>
              <a:t>14 </a:t>
            </a:r>
            <a:r>
              <a:rPr lang="hu-HU" altLang="hu-HU" sz="1800" dirty="0" err="1" smtClean="0"/>
              <a:t>Lig</a:t>
            </a:r>
            <a:r>
              <a:rPr lang="hu-HU" altLang="hu-HU" sz="1800" dirty="0"/>
              <a:t>. </a:t>
            </a:r>
            <a:r>
              <a:rPr lang="hu-HU" altLang="hu-HU" sz="1800" dirty="0" err="1"/>
              <a:t>hepatoduodenale</a:t>
            </a:r>
            <a:r>
              <a:rPr lang="hu-HU" altLang="hu-HU" sz="1800" dirty="0"/>
              <a:t> </a:t>
            </a:r>
            <a:r>
              <a:rPr lang="hu-HU" altLang="hu-HU" sz="1800" dirty="0" smtClean="0"/>
              <a:t> </a:t>
            </a:r>
            <a:endParaRPr lang="hu-HU" altLang="hu-HU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smtClean="0"/>
              <a:t>13. </a:t>
            </a:r>
            <a:r>
              <a:rPr lang="hu-HU" altLang="hu-HU" sz="1800" dirty="0" err="1" smtClean="0"/>
              <a:t>Lig</a:t>
            </a:r>
            <a:r>
              <a:rPr lang="hu-HU" altLang="hu-HU" sz="1800" dirty="0"/>
              <a:t>. </a:t>
            </a:r>
            <a:r>
              <a:rPr lang="hu-HU" altLang="hu-HU" sz="1800" dirty="0" err="1"/>
              <a:t>suspensorium</a:t>
            </a:r>
            <a:r>
              <a:rPr lang="hu-HU" altLang="hu-HU" sz="1800" dirty="0"/>
              <a:t> </a:t>
            </a:r>
            <a:r>
              <a:rPr lang="hu-HU" altLang="hu-HU" sz="1800" dirty="0" err="1"/>
              <a:t>duodeni</a:t>
            </a:r>
            <a:r>
              <a:rPr lang="hu-HU" altLang="hu-HU" sz="1800" dirty="0"/>
              <a:t> (</a:t>
            </a:r>
            <a:r>
              <a:rPr lang="hu-HU" altLang="hu-HU" sz="1800" i="1" dirty="0" err="1"/>
              <a:t>Treitz</a:t>
            </a:r>
            <a:r>
              <a:rPr lang="hu-HU" altLang="hu-HU" sz="1800" i="1" dirty="0"/>
              <a:t>)</a:t>
            </a: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3347864" y="200601"/>
            <a:ext cx="34559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dirty="0" err="1" smtClean="0"/>
              <a:t>Duodenum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74465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255" y="1196752"/>
            <a:ext cx="8064896" cy="538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270551" y="274638"/>
            <a:ext cx="8229600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smtClean="0">
                <a:latin typeface="Arial" panose="020B0604020202020204" pitchFamily="34" charset="0"/>
                <a:cs typeface="Arial" panose="020B0604020202020204" pitchFamily="34" charset="0"/>
              </a:rPr>
              <a:t>Aufteilung der Bauchhöhle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15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hp06_fig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754600"/>
            <a:ext cx="6332902" cy="4103400"/>
          </a:xfrm>
          <a:prstGeom prst="rect">
            <a:avLst/>
          </a:prstGeom>
          <a:noFill/>
        </p:spPr>
      </p:pic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323850" y="0"/>
            <a:ext cx="8640638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Duodenum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b="1" dirty="0"/>
          </a:p>
          <a:p>
            <a:pPr eaLnBrk="0" hangingPunct="0">
              <a:spcBef>
                <a:spcPct val="50000"/>
              </a:spcBef>
            </a:pPr>
            <a:r>
              <a:rPr lang="hu-HU" dirty="0" err="1"/>
              <a:t>Liegt</a:t>
            </a:r>
            <a:r>
              <a:rPr lang="hu-HU" dirty="0"/>
              <a:t> </a:t>
            </a:r>
            <a:r>
              <a:rPr lang="hu-HU" dirty="0" err="1"/>
              <a:t>zw</a:t>
            </a:r>
            <a:r>
              <a:rPr lang="hu-HU" dirty="0"/>
              <a:t>. L1-L3, </a:t>
            </a:r>
            <a:r>
              <a:rPr lang="hu-HU" dirty="0" err="1"/>
              <a:t>vorwiegend</a:t>
            </a:r>
            <a:r>
              <a:rPr lang="hu-HU" dirty="0"/>
              <a:t> </a:t>
            </a:r>
            <a:r>
              <a:rPr lang="hu-HU" dirty="0" err="1"/>
              <a:t>rechts</a:t>
            </a:r>
            <a:r>
              <a:rPr lang="hu-HU" dirty="0"/>
              <a:t> von der WS</a:t>
            </a:r>
            <a:br>
              <a:rPr lang="hu-HU" dirty="0"/>
            </a:br>
            <a:r>
              <a:rPr lang="hu-HU" b="1" dirty="0"/>
              <a:t>Pars </a:t>
            </a:r>
            <a:r>
              <a:rPr lang="hu-HU" b="1" dirty="0" err="1"/>
              <a:t>sup</a:t>
            </a:r>
            <a:r>
              <a:rPr lang="hu-HU" b="1" dirty="0"/>
              <a:t> (</a:t>
            </a:r>
            <a:r>
              <a:rPr lang="hu-HU" b="1" dirty="0" err="1"/>
              <a:t>Bulbus</a:t>
            </a:r>
            <a:r>
              <a:rPr lang="hu-HU" b="1" dirty="0"/>
              <a:t>)</a:t>
            </a:r>
            <a:r>
              <a:rPr lang="hu-HU" dirty="0"/>
              <a:t>.: </a:t>
            </a:r>
            <a:r>
              <a:rPr lang="hu-HU" dirty="0" err="1"/>
              <a:t>rechts</a:t>
            </a:r>
            <a:r>
              <a:rPr lang="hu-HU" dirty="0"/>
              <a:t> </a:t>
            </a:r>
            <a:r>
              <a:rPr lang="hu-HU" dirty="0" err="1"/>
              <a:t>vom</a:t>
            </a:r>
            <a:r>
              <a:rPr lang="hu-HU" dirty="0"/>
              <a:t> L1</a:t>
            </a:r>
            <a:br>
              <a:rPr lang="hu-HU" dirty="0"/>
            </a:br>
            <a:r>
              <a:rPr lang="hu-HU" b="1" dirty="0"/>
              <a:t>Pars descendens</a:t>
            </a:r>
            <a:r>
              <a:rPr lang="hu-HU" dirty="0"/>
              <a:t>: </a:t>
            </a:r>
            <a:r>
              <a:rPr lang="hu-HU" dirty="0" err="1" smtClean="0"/>
              <a:t>rechte</a:t>
            </a:r>
            <a:r>
              <a:rPr lang="hu-HU" dirty="0" smtClean="0"/>
              <a:t> </a:t>
            </a:r>
            <a:r>
              <a:rPr lang="hu-HU" dirty="0" err="1"/>
              <a:t>Seite</a:t>
            </a:r>
            <a:r>
              <a:rPr lang="hu-HU" dirty="0"/>
              <a:t> der</a:t>
            </a:r>
            <a:r>
              <a:rPr lang="hu-HU" b="1" dirty="0"/>
              <a:t> L2</a:t>
            </a:r>
            <a:r>
              <a:rPr lang="hu-HU" dirty="0"/>
              <a:t>, </a:t>
            </a:r>
            <a:r>
              <a:rPr lang="hu-HU" dirty="0" smtClean="0"/>
              <a:t>Radix </a:t>
            </a:r>
            <a:r>
              <a:rPr lang="hu-HU" dirty="0"/>
              <a:t>des </a:t>
            </a:r>
            <a:r>
              <a:rPr lang="hu-HU" dirty="0" err="1"/>
              <a:t>Mesocolon</a:t>
            </a:r>
            <a:r>
              <a:rPr lang="hu-HU" dirty="0"/>
              <a:t> </a:t>
            </a:r>
            <a:r>
              <a:rPr lang="hu-HU" dirty="0" err="1" smtClean="0"/>
              <a:t>transversum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überkreuzt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>Pars </a:t>
            </a:r>
            <a:r>
              <a:rPr lang="hu-HU" b="1" dirty="0" err="1"/>
              <a:t>horiz</a:t>
            </a:r>
            <a:r>
              <a:rPr lang="hu-HU" dirty="0"/>
              <a:t>.: </a:t>
            </a:r>
            <a:r>
              <a:rPr lang="hu-HU" dirty="0" err="1"/>
              <a:t>vor</a:t>
            </a:r>
            <a:r>
              <a:rPr lang="hu-HU" dirty="0"/>
              <a:t> </a:t>
            </a:r>
            <a:r>
              <a:rPr lang="hu-HU" dirty="0" err="1"/>
              <a:t>dem</a:t>
            </a:r>
            <a:r>
              <a:rPr lang="hu-HU" dirty="0"/>
              <a:t> L3</a:t>
            </a:r>
            <a:br>
              <a:rPr lang="hu-HU" dirty="0"/>
            </a:br>
            <a:r>
              <a:rPr lang="hu-HU" b="1" dirty="0"/>
              <a:t>Pars </a:t>
            </a:r>
            <a:r>
              <a:rPr lang="hu-HU" b="1" dirty="0" err="1"/>
              <a:t>asc</a:t>
            </a:r>
            <a:r>
              <a:rPr lang="hu-HU" dirty="0"/>
              <a:t>.: </a:t>
            </a:r>
            <a:r>
              <a:rPr lang="hu-HU" dirty="0" err="1"/>
              <a:t>auf</a:t>
            </a:r>
            <a:r>
              <a:rPr lang="hu-HU" dirty="0"/>
              <a:t> der linken  </a:t>
            </a:r>
            <a:r>
              <a:rPr lang="hu-HU" dirty="0" err="1"/>
              <a:t>Seite</a:t>
            </a:r>
            <a:r>
              <a:rPr lang="hu-HU" dirty="0"/>
              <a:t> </a:t>
            </a:r>
            <a:r>
              <a:rPr lang="hu-HU" dirty="0" err="1"/>
              <a:t>vom</a:t>
            </a:r>
            <a:r>
              <a:rPr lang="hu-HU" dirty="0"/>
              <a:t> </a:t>
            </a:r>
            <a:r>
              <a:rPr lang="hu-HU" b="1" dirty="0"/>
              <a:t>L2</a:t>
            </a:r>
            <a:r>
              <a:rPr lang="hu-HU" dirty="0"/>
              <a:t>; </a:t>
            </a:r>
            <a:r>
              <a:rPr lang="hu-HU" dirty="0" err="1" smtClean="0"/>
              <a:t>Flexura</a:t>
            </a:r>
            <a:r>
              <a:rPr lang="hu-HU" dirty="0" smtClean="0"/>
              <a:t> </a:t>
            </a:r>
            <a:r>
              <a:rPr lang="hu-HU" dirty="0" err="1" smtClean="0"/>
              <a:t>duodenojejunalis</a:t>
            </a:r>
            <a:r>
              <a:rPr lang="hu-HU" dirty="0" smtClean="0"/>
              <a:t> </a:t>
            </a:r>
            <a:r>
              <a:rPr lang="hu-HU" dirty="0"/>
              <a:t>(</a:t>
            </a:r>
            <a:r>
              <a:rPr lang="hu-HU" dirty="0" err="1"/>
              <a:t>Treitzsche</a:t>
            </a:r>
            <a:r>
              <a:rPr lang="hu-HU" dirty="0"/>
              <a:t> </a:t>
            </a:r>
            <a:r>
              <a:rPr lang="hu-HU" dirty="0" err="1"/>
              <a:t>Flexus</a:t>
            </a:r>
            <a:r>
              <a:rPr lang="hu-HU" dirty="0"/>
              <a:t>)</a:t>
            </a:r>
            <a:br>
              <a:rPr lang="hu-HU" dirty="0"/>
            </a:br>
            <a:r>
              <a:rPr lang="hu-HU" dirty="0" err="1" smtClean="0"/>
              <a:t>suprapapillärer</a:t>
            </a:r>
            <a:r>
              <a:rPr lang="hu-HU" dirty="0" smtClean="0"/>
              <a:t> </a:t>
            </a:r>
            <a:r>
              <a:rPr lang="hu-HU" dirty="0"/>
              <a:t>(</a:t>
            </a:r>
            <a:r>
              <a:rPr lang="hu-HU" dirty="0" err="1"/>
              <a:t>Tr</a:t>
            </a:r>
            <a:r>
              <a:rPr lang="hu-HU" dirty="0"/>
              <a:t>. </a:t>
            </a:r>
            <a:r>
              <a:rPr lang="hu-HU" dirty="0" err="1" smtClean="0"/>
              <a:t>coeliacus</a:t>
            </a:r>
            <a:r>
              <a:rPr lang="hu-HU" dirty="0" smtClean="0"/>
              <a:t>) </a:t>
            </a:r>
            <a:r>
              <a:rPr lang="hu-HU" dirty="0"/>
              <a:t>und </a:t>
            </a:r>
            <a:r>
              <a:rPr lang="hu-HU" dirty="0" err="1"/>
              <a:t>infrapapillärer</a:t>
            </a:r>
            <a:r>
              <a:rPr lang="hu-HU" dirty="0"/>
              <a:t> (A. </a:t>
            </a:r>
            <a:r>
              <a:rPr lang="hu-HU" dirty="0" err="1" smtClean="0"/>
              <a:t>mesenterica</a:t>
            </a:r>
            <a:r>
              <a:rPr lang="hu-HU" dirty="0" smtClean="0"/>
              <a:t> </a:t>
            </a:r>
            <a:r>
              <a:rPr lang="hu-HU" dirty="0" err="1"/>
              <a:t>sup</a:t>
            </a:r>
            <a:r>
              <a:rPr lang="hu-HU" dirty="0"/>
              <a:t>.) </a:t>
            </a:r>
            <a:r>
              <a:rPr lang="hu-HU" dirty="0" err="1" smtClean="0"/>
              <a:t>Teil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82023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0"/>
            <a:ext cx="712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zis 2"/>
          <p:cNvSpPr/>
          <p:nvPr/>
        </p:nvSpPr>
        <p:spPr>
          <a:xfrm>
            <a:off x="7956550" y="2420938"/>
            <a:ext cx="431800" cy="2952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0" y="1700213"/>
            <a:ext cx="2879725" cy="3960812"/>
          </a:xfrm>
          <a:solidFill>
            <a:srgbClr val="E1E5B9"/>
          </a:solidFill>
        </p:spPr>
        <p:txBody>
          <a:bodyPr/>
          <a:lstStyle/>
          <a:p>
            <a:pPr>
              <a:buFontTx/>
              <a:buNone/>
            </a:pPr>
            <a:endParaRPr lang="hu-HU" altLang="hu-HU" sz="1100" dirty="0" smtClean="0"/>
          </a:p>
          <a:p>
            <a:pPr>
              <a:buFontTx/>
              <a:buNone/>
            </a:pPr>
            <a:endParaRPr lang="hu-HU" altLang="hu-HU" sz="1100" dirty="0" smtClean="0"/>
          </a:p>
          <a:p>
            <a:pPr>
              <a:buFontTx/>
              <a:buNone/>
            </a:pPr>
            <a:r>
              <a:rPr lang="hu-HU" altLang="hu-HU" sz="1100" dirty="0" smtClean="0"/>
              <a:t>L1	</a:t>
            </a:r>
            <a:r>
              <a:rPr lang="hu-HU" altLang="hu-HU" sz="1100" b="1" u="sng" dirty="0" err="1" smtClean="0"/>
              <a:t>Transpylorische</a:t>
            </a:r>
            <a:r>
              <a:rPr lang="hu-HU" altLang="hu-HU" sz="1100" b="1" u="sng" dirty="0" smtClean="0"/>
              <a:t> </a:t>
            </a:r>
            <a:r>
              <a:rPr lang="hu-HU" altLang="hu-HU" sz="1100" b="1" u="sng" dirty="0" err="1" smtClean="0"/>
              <a:t>Ebene</a:t>
            </a:r>
            <a:endParaRPr lang="hu-HU" altLang="hu-HU" sz="1100" dirty="0" smtClean="0"/>
          </a:p>
          <a:p>
            <a:pPr>
              <a:buFontTx/>
              <a:buNone/>
            </a:pPr>
            <a:r>
              <a:rPr lang="hu-HU" altLang="hu-HU" sz="1100" dirty="0" smtClean="0"/>
              <a:t>	</a:t>
            </a:r>
            <a:r>
              <a:rPr lang="hu-HU" altLang="hu-HU" sz="1100" b="1" dirty="0" err="1" smtClean="0"/>
              <a:t>Pylorus</a:t>
            </a:r>
            <a:r>
              <a:rPr lang="hu-HU" altLang="hu-HU" sz="1100" b="1" dirty="0" smtClean="0"/>
              <a:t> + </a:t>
            </a:r>
            <a:r>
              <a:rPr lang="hu-HU" altLang="hu-HU" sz="1100" b="1" dirty="0" err="1" smtClean="0"/>
              <a:t>Duodenum</a:t>
            </a:r>
            <a:r>
              <a:rPr lang="hu-HU" altLang="hu-HU" sz="1100" b="1" dirty="0" smtClean="0"/>
              <a:t> p. </a:t>
            </a:r>
            <a:r>
              <a:rPr lang="hu-HU" altLang="hu-HU" sz="1100" b="1" dirty="0" err="1" smtClean="0"/>
              <a:t>superior</a:t>
            </a:r>
            <a:r>
              <a:rPr lang="hu-HU" altLang="hu-HU" sz="1100" dirty="0" smtClean="0"/>
              <a:t> </a:t>
            </a:r>
          </a:p>
          <a:p>
            <a:pPr>
              <a:buFontTx/>
              <a:buNone/>
            </a:pPr>
            <a:r>
              <a:rPr lang="hu-HU" altLang="hu-HU" sz="1100" dirty="0" smtClean="0"/>
              <a:t>	</a:t>
            </a:r>
            <a:r>
              <a:rPr lang="hu-HU" altLang="hu-HU" sz="1100" dirty="0" err="1" smtClean="0"/>
              <a:t>Collum</a:t>
            </a:r>
            <a:r>
              <a:rPr lang="hu-HU" altLang="hu-HU" sz="1100" dirty="0" smtClean="0"/>
              <a:t> </a:t>
            </a:r>
            <a:r>
              <a:rPr lang="hu-HU" altLang="hu-HU" sz="1100" dirty="0" err="1" smtClean="0"/>
              <a:t>pancreatis</a:t>
            </a:r>
            <a:endParaRPr lang="hu-HU" altLang="hu-HU" sz="1100" dirty="0" smtClean="0"/>
          </a:p>
          <a:p>
            <a:pPr>
              <a:buFontTx/>
              <a:buNone/>
            </a:pPr>
            <a:r>
              <a:rPr lang="hu-HU" altLang="hu-HU" sz="1100" dirty="0" smtClean="0"/>
              <a:t>	A. </a:t>
            </a:r>
            <a:r>
              <a:rPr lang="hu-HU" altLang="hu-HU" sz="1100" dirty="0" err="1" smtClean="0"/>
              <a:t>mesenterica</a:t>
            </a:r>
            <a:r>
              <a:rPr lang="hu-HU" altLang="hu-HU" sz="1100" dirty="0" smtClean="0"/>
              <a:t> </a:t>
            </a:r>
            <a:r>
              <a:rPr lang="hu-HU" altLang="hu-HU" sz="1100" dirty="0" err="1" smtClean="0"/>
              <a:t>sup</a:t>
            </a:r>
            <a:r>
              <a:rPr lang="hu-HU" altLang="hu-HU" sz="1100" dirty="0" smtClean="0"/>
              <a:t>. (</a:t>
            </a:r>
            <a:r>
              <a:rPr lang="hu-HU" altLang="hu-HU" sz="1100" dirty="0" err="1" smtClean="0"/>
              <a:t>Ursprung</a:t>
            </a:r>
            <a:r>
              <a:rPr lang="hu-HU" altLang="hu-HU" sz="1100" dirty="0" smtClean="0"/>
              <a:t>)</a:t>
            </a:r>
          </a:p>
          <a:p>
            <a:pPr>
              <a:buFontTx/>
              <a:buNone/>
            </a:pPr>
            <a:r>
              <a:rPr lang="hu-HU" altLang="hu-HU" sz="1100" dirty="0" smtClean="0"/>
              <a:t>	</a:t>
            </a:r>
            <a:r>
              <a:rPr lang="hu-HU" altLang="hu-HU" sz="1100" dirty="0" err="1" smtClean="0"/>
              <a:t>Cisterna</a:t>
            </a:r>
            <a:r>
              <a:rPr lang="hu-HU" altLang="hu-HU" sz="1100" dirty="0" smtClean="0"/>
              <a:t> </a:t>
            </a:r>
            <a:r>
              <a:rPr lang="hu-HU" altLang="hu-HU" sz="1100" dirty="0" err="1" smtClean="0"/>
              <a:t>chyli</a:t>
            </a:r>
            <a:endParaRPr lang="hu-HU" altLang="hu-HU" sz="1100" dirty="0" smtClean="0"/>
          </a:p>
          <a:p>
            <a:pPr>
              <a:buFontTx/>
              <a:buNone/>
            </a:pPr>
            <a:r>
              <a:rPr lang="hu-HU" altLang="hu-HU" sz="1100" dirty="0" smtClean="0"/>
              <a:t>L1-2	</a:t>
            </a:r>
            <a:r>
              <a:rPr lang="hu-HU" altLang="hu-HU" sz="1100" dirty="0" err="1" smtClean="0"/>
              <a:t>Aa</a:t>
            </a:r>
            <a:r>
              <a:rPr lang="hu-HU" altLang="hu-HU" sz="1100" dirty="0" smtClean="0"/>
              <a:t>. </a:t>
            </a:r>
            <a:r>
              <a:rPr lang="hu-HU" altLang="hu-HU" sz="1100" dirty="0" err="1" smtClean="0"/>
              <a:t>renales</a:t>
            </a:r>
            <a:r>
              <a:rPr lang="hu-HU" altLang="hu-HU" sz="1100" dirty="0" smtClean="0"/>
              <a:t> (</a:t>
            </a:r>
            <a:r>
              <a:rPr lang="hu-HU" altLang="hu-HU" sz="1100" dirty="0" err="1" smtClean="0"/>
              <a:t>Ursprung</a:t>
            </a:r>
            <a:r>
              <a:rPr lang="hu-HU" altLang="hu-HU" sz="1100" dirty="0" smtClean="0"/>
              <a:t>), …</a:t>
            </a:r>
          </a:p>
          <a:p>
            <a:pPr>
              <a:buFontTx/>
              <a:buNone/>
            </a:pPr>
            <a:r>
              <a:rPr lang="hu-HU" altLang="hu-HU" sz="1100" dirty="0" smtClean="0"/>
              <a:t>L2	</a:t>
            </a:r>
            <a:r>
              <a:rPr lang="hu-HU" altLang="hu-HU" sz="1100" b="1" dirty="0" err="1" smtClean="0"/>
              <a:t>Flexura</a:t>
            </a:r>
            <a:r>
              <a:rPr lang="hu-HU" altLang="hu-HU" sz="1100" b="1" dirty="0" smtClean="0"/>
              <a:t> </a:t>
            </a:r>
            <a:r>
              <a:rPr lang="hu-HU" altLang="hu-HU" sz="1100" b="1" dirty="0" err="1" smtClean="0"/>
              <a:t>duodenojejunalis</a:t>
            </a:r>
            <a:endParaRPr lang="hu-HU" altLang="hu-HU" sz="1100" b="1" dirty="0" smtClean="0"/>
          </a:p>
          <a:p>
            <a:pPr>
              <a:buFontTx/>
              <a:buNone/>
            </a:pPr>
            <a:endParaRPr lang="hu-HU" altLang="hu-HU" sz="1100" dirty="0" smtClean="0"/>
          </a:p>
          <a:p>
            <a:pPr>
              <a:buFontTx/>
              <a:buNone/>
            </a:pPr>
            <a:endParaRPr lang="hu-HU" altLang="hu-HU" sz="1100" dirty="0" smtClean="0"/>
          </a:p>
          <a:p>
            <a:pPr>
              <a:buFontTx/>
              <a:buNone/>
            </a:pPr>
            <a:r>
              <a:rPr lang="hu-HU" altLang="hu-HU" sz="1100" dirty="0" smtClean="0"/>
              <a:t>L3	</a:t>
            </a:r>
            <a:r>
              <a:rPr lang="hu-HU" altLang="hu-HU" sz="1100" dirty="0" err="1" smtClean="0"/>
              <a:t>Duodenum</a:t>
            </a:r>
            <a:r>
              <a:rPr lang="hu-HU" altLang="hu-HU" sz="1100" dirty="0" smtClean="0"/>
              <a:t>, p. </a:t>
            </a:r>
            <a:r>
              <a:rPr lang="hu-HU" altLang="hu-HU" sz="1100" dirty="0" err="1" smtClean="0"/>
              <a:t>horiz</a:t>
            </a:r>
            <a:r>
              <a:rPr lang="hu-HU" altLang="hu-HU" sz="1100" dirty="0" smtClean="0"/>
              <a:t>. </a:t>
            </a:r>
            <a:r>
              <a:rPr lang="hu-HU" altLang="hu-HU" sz="1100" dirty="0" err="1" smtClean="0"/>
              <a:t>inf</a:t>
            </a:r>
            <a:r>
              <a:rPr lang="hu-HU" altLang="hu-HU" sz="1100" dirty="0" smtClean="0"/>
              <a:t>.</a:t>
            </a:r>
          </a:p>
          <a:p>
            <a:pPr>
              <a:buFontTx/>
              <a:buNone/>
            </a:pPr>
            <a:r>
              <a:rPr lang="hu-HU" altLang="hu-HU" sz="1100" dirty="0" smtClean="0"/>
              <a:t>	A. </a:t>
            </a:r>
            <a:r>
              <a:rPr lang="hu-HU" altLang="hu-HU" sz="1100" dirty="0" err="1" smtClean="0"/>
              <a:t>mesenterica</a:t>
            </a:r>
            <a:r>
              <a:rPr lang="hu-HU" altLang="hu-HU" sz="1100" dirty="0" smtClean="0"/>
              <a:t> </a:t>
            </a:r>
            <a:r>
              <a:rPr lang="hu-HU" altLang="hu-HU" sz="1100" dirty="0" err="1" smtClean="0"/>
              <a:t>inf</a:t>
            </a:r>
            <a:r>
              <a:rPr lang="hu-HU" altLang="hu-HU" sz="1100" dirty="0" smtClean="0"/>
              <a:t>. (</a:t>
            </a:r>
            <a:r>
              <a:rPr lang="hu-HU" altLang="hu-HU" sz="1100" dirty="0" err="1" smtClean="0"/>
              <a:t>Ursprung</a:t>
            </a:r>
            <a:r>
              <a:rPr lang="hu-HU" altLang="hu-HU" sz="1100" dirty="0" smtClean="0"/>
              <a:t>)</a:t>
            </a:r>
          </a:p>
          <a:p>
            <a:pPr>
              <a:buFontTx/>
              <a:buNone/>
            </a:pPr>
            <a:r>
              <a:rPr lang="hu-HU" altLang="hu-HU" sz="1100" dirty="0" smtClean="0"/>
              <a:t>L3-4	</a:t>
            </a:r>
            <a:r>
              <a:rPr lang="hu-HU" altLang="hu-HU" sz="1100" dirty="0" err="1" smtClean="0"/>
              <a:t>Umbilicus</a:t>
            </a:r>
            <a:endParaRPr lang="hu-HU" altLang="hu-HU" sz="1100" dirty="0" smtClean="0"/>
          </a:p>
          <a:p>
            <a:pPr>
              <a:buFontTx/>
              <a:buNone/>
            </a:pPr>
            <a:endParaRPr lang="hu-HU" altLang="hu-HU" sz="1100" dirty="0" smtClean="0"/>
          </a:p>
          <a:p>
            <a:pPr>
              <a:buFontTx/>
              <a:buNone/>
            </a:pPr>
            <a:r>
              <a:rPr lang="hu-HU" altLang="hu-HU" sz="1100" dirty="0" smtClean="0"/>
              <a:t>L4	</a:t>
            </a:r>
            <a:r>
              <a:rPr lang="hu-HU" altLang="hu-HU" sz="1100" b="1" dirty="0" err="1" smtClean="0"/>
              <a:t>Bifurcatio</a:t>
            </a:r>
            <a:r>
              <a:rPr lang="hu-HU" altLang="hu-HU" sz="1100" b="1" dirty="0" smtClean="0"/>
              <a:t> </a:t>
            </a:r>
            <a:r>
              <a:rPr lang="hu-HU" altLang="hu-HU" sz="1100" b="1" dirty="0" err="1" smtClean="0"/>
              <a:t>aortae</a:t>
            </a:r>
            <a:endParaRPr lang="hu-HU" altLang="hu-HU" sz="1100" dirty="0" smtClean="0"/>
          </a:p>
          <a:p>
            <a:pPr>
              <a:buFontTx/>
              <a:buNone/>
            </a:pPr>
            <a:r>
              <a:rPr lang="hu-HU" altLang="hu-HU" sz="1100" dirty="0" smtClean="0"/>
              <a:t>L4/5	</a:t>
            </a:r>
            <a:r>
              <a:rPr lang="hu-HU" altLang="hu-HU" sz="1100" b="1" dirty="0" err="1" smtClean="0"/>
              <a:t>Vena</a:t>
            </a:r>
            <a:r>
              <a:rPr lang="hu-HU" altLang="hu-HU" sz="1100" b="1" dirty="0" smtClean="0"/>
              <a:t> </a:t>
            </a:r>
            <a:r>
              <a:rPr lang="hu-HU" altLang="hu-HU" sz="1100" b="1" dirty="0" err="1" smtClean="0"/>
              <a:t>cava</a:t>
            </a:r>
            <a:r>
              <a:rPr lang="hu-HU" altLang="hu-HU" sz="1100" b="1" dirty="0" smtClean="0"/>
              <a:t> </a:t>
            </a:r>
            <a:r>
              <a:rPr lang="hu-HU" altLang="hu-HU" sz="1100" b="1" dirty="0" err="1" smtClean="0"/>
              <a:t>inf</a:t>
            </a:r>
            <a:r>
              <a:rPr lang="hu-HU" altLang="hu-HU" sz="1100" b="1" dirty="0" smtClean="0"/>
              <a:t>.</a:t>
            </a:r>
            <a:r>
              <a:rPr lang="hu-HU" altLang="hu-HU" sz="1100" dirty="0" smtClean="0"/>
              <a:t> </a:t>
            </a:r>
            <a:r>
              <a:rPr lang="hu-HU" altLang="hu-HU" sz="1100" dirty="0" err="1" smtClean="0"/>
              <a:t>beginnt</a:t>
            </a:r>
            <a:r>
              <a:rPr lang="hu-HU" altLang="hu-HU" sz="1100" dirty="0" smtClean="0"/>
              <a:t> </a:t>
            </a:r>
            <a:r>
              <a:rPr lang="hu-HU" altLang="hu-HU" sz="1100" dirty="0" err="1" smtClean="0"/>
              <a:t>hier</a:t>
            </a:r>
            <a:endParaRPr lang="hu-HU" altLang="hu-HU" sz="1100" dirty="0" smtClean="0"/>
          </a:p>
          <a:p>
            <a:pPr>
              <a:buFontTx/>
              <a:buNone/>
            </a:pPr>
            <a:endParaRPr lang="hu-HU" altLang="hu-HU" sz="1400" dirty="0" smtClean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2916238" y="2852738"/>
            <a:ext cx="4968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2195513" y="3573463"/>
            <a:ext cx="568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2195513" y="4076700"/>
            <a:ext cx="5616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V="1">
            <a:off x="1692275" y="4797425"/>
            <a:ext cx="6264275" cy="714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8229600" cy="622300"/>
          </a:xfrm>
        </p:spPr>
        <p:txBody>
          <a:bodyPr/>
          <a:lstStyle/>
          <a:p>
            <a:pPr eaLnBrk="1" hangingPunct="1"/>
            <a:r>
              <a:rPr lang="hu-HU" alt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Peritoneale</a:t>
            </a:r>
            <a:r>
              <a:rPr lang="hu-HU" alt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Bänder</a:t>
            </a:r>
            <a:endParaRPr lang="hu-HU" altLang="de-DE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Kép 2" descr="beolvasás000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320800"/>
            <a:ext cx="5132388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retro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641264"/>
            <a:ext cx="4012814" cy="489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083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5859462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feld 5"/>
          <p:cNvSpPr txBox="1">
            <a:spLocks noChangeArrowheads="1"/>
          </p:cNvSpPr>
          <p:nvPr/>
        </p:nvSpPr>
        <p:spPr bwMode="auto">
          <a:xfrm>
            <a:off x="5724525" y="1125538"/>
            <a:ext cx="345598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2400" dirty="0" smtClean="0">
                <a:latin typeface="+mn-lt"/>
                <a:cs typeface="Arial" charset="0"/>
              </a:rPr>
              <a:t>Von der </a:t>
            </a:r>
            <a:r>
              <a:rPr lang="hu-HU" altLang="de-DE" sz="2400" dirty="0" err="1" smtClean="0">
                <a:latin typeface="+mn-lt"/>
                <a:cs typeface="Arial" charset="0"/>
              </a:rPr>
              <a:t>Flexura</a:t>
            </a:r>
            <a:r>
              <a:rPr lang="hu-HU" altLang="de-DE" sz="2400" dirty="0" smtClean="0">
                <a:latin typeface="+mn-lt"/>
                <a:cs typeface="Arial" charset="0"/>
              </a:rPr>
              <a:t> </a:t>
            </a:r>
            <a:r>
              <a:rPr lang="hu-HU" altLang="de-DE" sz="2400" dirty="0" err="1" smtClean="0">
                <a:latin typeface="+mn-lt"/>
                <a:cs typeface="Arial" charset="0"/>
              </a:rPr>
              <a:t>duodenojejunalis</a:t>
            </a:r>
            <a:r>
              <a:rPr lang="hu-HU" altLang="de-DE" sz="2400" dirty="0" smtClean="0">
                <a:latin typeface="+mn-lt"/>
                <a:cs typeface="Arial" charset="0"/>
              </a:rPr>
              <a:t> </a:t>
            </a:r>
            <a:r>
              <a:rPr lang="hu-HU" altLang="de-DE" sz="2400" dirty="0" err="1" smtClean="0">
                <a:latin typeface="+mn-lt"/>
                <a:cs typeface="Arial" charset="0"/>
              </a:rPr>
              <a:t>Links</a:t>
            </a:r>
            <a:r>
              <a:rPr lang="hu-HU" altLang="de-DE" sz="2400" dirty="0" smtClean="0">
                <a:latin typeface="+mn-lt"/>
                <a:cs typeface="Arial" charset="0"/>
              </a:rPr>
              <a:t> L2 </a:t>
            </a:r>
            <a:r>
              <a:rPr lang="hu-HU" altLang="de-DE" sz="2400" dirty="0" err="1" smtClean="0">
                <a:latin typeface="+mn-lt"/>
                <a:cs typeface="Arial" charset="0"/>
              </a:rPr>
              <a:t>nach</a:t>
            </a:r>
            <a:r>
              <a:rPr lang="hu-HU" altLang="de-DE" sz="2400" dirty="0" smtClean="0">
                <a:latin typeface="+mn-lt"/>
                <a:cs typeface="Arial" charset="0"/>
              </a:rPr>
              <a:t> </a:t>
            </a:r>
            <a:r>
              <a:rPr lang="hu-HU" altLang="de-DE" sz="2400" dirty="0" err="1" smtClean="0">
                <a:latin typeface="+mn-lt"/>
                <a:cs typeface="Arial" charset="0"/>
              </a:rPr>
              <a:t>rechts</a:t>
            </a:r>
            <a:r>
              <a:rPr lang="hu-HU" altLang="de-DE" sz="2400" dirty="0" smtClean="0">
                <a:latin typeface="+mn-lt"/>
                <a:cs typeface="Arial" charset="0"/>
              </a:rPr>
              <a:t> </a:t>
            </a:r>
            <a:r>
              <a:rPr lang="hu-HU" altLang="de-DE" sz="2400" dirty="0" err="1" smtClean="0">
                <a:latin typeface="+mn-lt"/>
                <a:cs typeface="Arial" charset="0"/>
              </a:rPr>
              <a:t>unten</a:t>
            </a:r>
            <a:endParaRPr lang="hu-HU" altLang="de-DE" sz="2400" dirty="0" smtClean="0"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de-DE" sz="2400" dirty="0" err="1" smtClean="0">
                <a:latin typeface="+mn-lt"/>
                <a:cs typeface="Arial" charset="0"/>
              </a:rPr>
              <a:t>in</a:t>
            </a:r>
            <a:r>
              <a:rPr lang="hu-HU" altLang="de-DE" sz="2400" dirty="0" smtClean="0">
                <a:latin typeface="+mn-lt"/>
                <a:cs typeface="Arial" charset="0"/>
              </a:rPr>
              <a:t> die </a:t>
            </a:r>
            <a:r>
              <a:rPr lang="hu-HU" altLang="de-DE" sz="2400" dirty="0" err="1" smtClean="0">
                <a:latin typeface="+mn-lt"/>
                <a:cs typeface="Arial" charset="0"/>
              </a:rPr>
              <a:t>rechte</a:t>
            </a:r>
            <a:endParaRPr lang="hu-HU" altLang="de-DE" sz="2400" dirty="0" smtClean="0"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de-DE" sz="2400" dirty="0" smtClean="0">
                <a:latin typeface="+mn-lt"/>
                <a:cs typeface="Arial" charset="0"/>
              </a:rPr>
              <a:t>Fossa </a:t>
            </a:r>
            <a:r>
              <a:rPr lang="hu-HU" altLang="de-DE" sz="2400" dirty="0" err="1" smtClean="0">
                <a:latin typeface="+mn-lt"/>
                <a:cs typeface="Arial" charset="0"/>
              </a:rPr>
              <a:t>iliaca</a:t>
            </a:r>
            <a:endParaRPr lang="hu-HU" altLang="de-DE" sz="2400" dirty="0" smtClean="0">
              <a:latin typeface="+mn-lt"/>
              <a:cs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hu-HU" altLang="de-DE" sz="2400" dirty="0" smtClean="0">
                <a:latin typeface="+mn-lt"/>
                <a:cs typeface="Arial" charset="0"/>
              </a:rPr>
              <a:t>15-20 cm </a:t>
            </a:r>
            <a:r>
              <a:rPr lang="hu-HU" altLang="de-DE" sz="2400" dirty="0" err="1" smtClean="0">
                <a:latin typeface="+mn-lt"/>
                <a:cs typeface="Arial" charset="0"/>
              </a:rPr>
              <a:t>Länge</a:t>
            </a:r>
            <a:endParaRPr lang="en-US" altLang="de-DE" sz="2400" dirty="0" smtClean="0">
              <a:latin typeface="+mn-lt"/>
              <a:cs typeface="Arial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79388" y="4292600"/>
            <a:ext cx="7207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1187450" y="188913"/>
            <a:ext cx="69119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de-DE" dirty="0"/>
              <a:t>Radix </a:t>
            </a:r>
            <a:r>
              <a:rPr lang="hu-HU" altLang="de-DE" dirty="0" err="1"/>
              <a:t>mesenterii</a:t>
            </a:r>
            <a:endParaRPr lang="hu-HU" altLang="de-DE" dirty="0"/>
          </a:p>
        </p:txBody>
      </p:sp>
    </p:spTree>
    <p:extLst>
      <p:ext uri="{BB962C8B-B14F-4D97-AF65-F5344CB8AC3E}">
        <p14:creationId xmlns:p14="http://schemas.microsoft.com/office/powerpoint/2010/main" val="365732127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2627313" y="136525"/>
            <a:ext cx="6289675" cy="916211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Bursa</a:t>
            </a:r>
            <a:r>
              <a:rPr lang="hu-HU" alt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omentalis</a:t>
            </a:r>
            <a:endParaRPr lang="en-US" altLang="hu-H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279525"/>
            <a:ext cx="80391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feld 4"/>
          <p:cNvSpPr txBox="1">
            <a:spLocks noChangeArrowheads="1"/>
          </p:cNvSpPr>
          <p:nvPr/>
        </p:nvSpPr>
        <p:spPr bwMode="auto">
          <a:xfrm>
            <a:off x="1338263" y="5949950"/>
            <a:ext cx="7596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Foramen</a:t>
            </a:r>
            <a:r>
              <a:rPr lang="hu-HU" altLang="hu-HU" sz="1800" dirty="0"/>
              <a:t> </a:t>
            </a:r>
            <a:r>
              <a:rPr lang="hu-HU" altLang="hu-HU" sz="1800" dirty="0" err="1"/>
              <a:t>omentale</a:t>
            </a:r>
            <a:r>
              <a:rPr lang="hu-HU" altLang="hu-HU" sz="1800" dirty="0"/>
              <a:t> (</a:t>
            </a:r>
            <a:r>
              <a:rPr lang="hu-HU" altLang="hu-HU" sz="1800" dirty="0" err="1"/>
              <a:t>Winslow</a:t>
            </a:r>
            <a:r>
              <a:rPr lang="hu-HU" altLang="hu-HU" sz="1800" dirty="0"/>
              <a:t>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Lig</a:t>
            </a:r>
            <a:r>
              <a:rPr lang="hu-HU" altLang="hu-HU" sz="1800" dirty="0"/>
              <a:t>. </a:t>
            </a:r>
            <a:r>
              <a:rPr lang="hu-HU" altLang="hu-HU" sz="1800" dirty="0" err="1" smtClean="0"/>
              <a:t>hepatoduodenale</a:t>
            </a:r>
            <a:endParaRPr lang="en-US" altLang="hu-HU" sz="1800" dirty="0"/>
          </a:p>
        </p:txBody>
      </p:sp>
      <p:pic>
        <p:nvPicPr>
          <p:cNvPr id="8197" name="Picture 4" descr="hasu-tajanat-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r="162" b="28346"/>
          <a:stretch>
            <a:fillRect/>
          </a:stretch>
        </p:blipFill>
        <p:spPr bwMode="auto">
          <a:xfrm>
            <a:off x="31750" y="244475"/>
            <a:ext cx="320357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7812088" y="2781300"/>
            <a:ext cx="1122362" cy="28733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674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ím 1"/>
          <p:cNvSpPr>
            <a:spLocks noGrp="1"/>
          </p:cNvSpPr>
          <p:nvPr>
            <p:ph type="title"/>
          </p:nvPr>
        </p:nvSpPr>
        <p:spPr>
          <a:xfrm>
            <a:off x="650875" y="184150"/>
            <a:ext cx="7772400" cy="517525"/>
          </a:xfrm>
        </p:spPr>
        <p:txBody>
          <a:bodyPr>
            <a:normAutofit fontScale="90000"/>
          </a:bodyPr>
          <a:lstStyle/>
          <a:p>
            <a:r>
              <a:rPr lang="hu-HU" altLang="hu-HU" sz="3200" smtClean="0">
                <a:latin typeface="Arial" charset="0"/>
                <a:cs typeface="Arial" charset="0"/>
              </a:rPr>
              <a:t>Milz</a:t>
            </a:r>
            <a:endParaRPr lang="de-DE" altLang="hu-HU" sz="3200" smtClean="0">
              <a:latin typeface="Arial" charset="0"/>
              <a:cs typeface="Arial" charset="0"/>
            </a:endParaRPr>
          </a:p>
        </p:txBody>
      </p:sp>
      <p:pic>
        <p:nvPicPr>
          <p:cNvPr id="34819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8"/>
            <a:ext cx="6227763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Szövegdoboz 3"/>
          <p:cNvSpPr txBox="1">
            <a:spLocks noChangeArrowheads="1"/>
          </p:cNvSpPr>
          <p:nvPr/>
        </p:nvSpPr>
        <p:spPr bwMode="auto">
          <a:xfrm>
            <a:off x="4625975" y="1558925"/>
            <a:ext cx="3495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hu-HU" altLang="hu-HU" sz="2000" b="0"/>
              <a:t>Intraperitoneal: Lig. gastrolienale</a:t>
            </a:r>
          </a:p>
          <a:p>
            <a:pPr eaLnBrk="1" hangingPunct="1"/>
            <a:r>
              <a:rPr lang="hu-HU" altLang="hu-HU" sz="2000" b="0"/>
              <a:t>	          Lig. phrenicolienale</a:t>
            </a:r>
            <a:endParaRPr lang="de-DE" altLang="hu-HU" sz="2000" b="0"/>
          </a:p>
        </p:txBody>
      </p:sp>
      <p:sp>
        <p:nvSpPr>
          <p:cNvPr id="34821" name="Szövegdoboz 4"/>
          <p:cNvSpPr txBox="1">
            <a:spLocks noChangeArrowheads="1"/>
          </p:cNvSpPr>
          <p:nvPr/>
        </p:nvSpPr>
        <p:spPr bwMode="auto">
          <a:xfrm>
            <a:off x="5930900" y="2486025"/>
            <a:ext cx="28606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hu-HU" altLang="hu-HU" sz="2000" b="0"/>
              <a:t>Facies diaphragmatica</a:t>
            </a:r>
          </a:p>
          <a:p>
            <a:pPr eaLnBrk="1" hangingPunct="1"/>
            <a:endParaRPr lang="hu-HU" altLang="hu-HU" sz="2000" b="0"/>
          </a:p>
          <a:p>
            <a:pPr eaLnBrk="1" hangingPunct="1"/>
            <a:r>
              <a:rPr lang="hu-HU" altLang="hu-HU" sz="2000" b="0"/>
              <a:t>Facies visceralis: F. gastrica </a:t>
            </a:r>
          </a:p>
          <a:p>
            <a:pPr eaLnBrk="1" hangingPunct="1"/>
            <a:r>
              <a:rPr lang="hu-HU" altLang="hu-HU" sz="2000" b="0"/>
              <a:t>	             F. renalis</a:t>
            </a:r>
            <a:endParaRPr lang="de-DE" altLang="hu-HU" sz="2000" b="0"/>
          </a:p>
        </p:txBody>
      </p:sp>
      <p:cxnSp>
        <p:nvCxnSpPr>
          <p:cNvPr id="34822" name="Egyenes összekötő 6"/>
          <p:cNvCxnSpPr>
            <a:cxnSpLocks noChangeShapeType="1"/>
          </p:cNvCxnSpPr>
          <p:nvPr/>
        </p:nvCxnSpPr>
        <p:spPr bwMode="auto">
          <a:xfrm flipV="1">
            <a:off x="2627313" y="1912938"/>
            <a:ext cx="3516312" cy="132715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/>
          </a:ln>
        </p:spPr>
      </p:cxnSp>
      <p:cxnSp>
        <p:nvCxnSpPr>
          <p:cNvPr id="34823" name="Egyenes összekötő 8"/>
          <p:cNvCxnSpPr>
            <a:cxnSpLocks noChangeShapeType="1"/>
          </p:cNvCxnSpPr>
          <p:nvPr/>
        </p:nvCxnSpPr>
        <p:spPr bwMode="auto">
          <a:xfrm flipV="1">
            <a:off x="2770188" y="2266950"/>
            <a:ext cx="3457575" cy="192405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/>
          </a:ln>
        </p:spPr>
      </p:cxnSp>
      <p:sp>
        <p:nvSpPr>
          <p:cNvPr id="34824" name="Szövegdoboz 9"/>
          <p:cNvSpPr txBox="1">
            <a:spLocks noChangeArrowheads="1"/>
          </p:cNvSpPr>
          <p:nvPr/>
        </p:nvSpPr>
        <p:spPr bwMode="auto">
          <a:xfrm>
            <a:off x="3835400" y="5002213"/>
            <a:ext cx="5075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hu-HU" altLang="hu-HU" sz="1800" b="0"/>
              <a:t>Blutversorgung: </a:t>
            </a:r>
            <a:r>
              <a:rPr lang="hu-HU" altLang="hu-HU" sz="1800" b="0">
                <a:solidFill>
                  <a:srgbClr val="FF0000"/>
                </a:solidFill>
              </a:rPr>
              <a:t>A. lienalis (splenica)        Truncus celiacus</a:t>
            </a:r>
          </a:p>
          <a:p>
            <a:pPr eaLnBrk="1" hangingPunct="1"/>
            <a:r>
              <a:rPr lang="hu-HU" altLang="hu-HU" sz="1800" b="0">
                <a:solidFill>
                  <a:srgbClr val="0070C0"/>
                </a:solidFill>
              </a:rPr>
              <a:t>                          V. lienalis         V. porta hepatis</a:t>
            </a:r>
            <a:endParaRPr lang="de-DE" altLang="hu-HU" sz="1800" b="0">
              <a:solidFill>
                <a:srgbClr val="0070C0"/>
              </a:solidFill>
            </a:endParaRPr>
          </a:p>
        </p:txBody>
      </p:sp>
      <p:cxnSp>
        <p:nvCxnSpPr>
          <p:cNvPr id="34825" name="Egyenes összekötő 11"/>
          <p:cNvCxnSpPr>
            <a:cxnSpLocks noChangeShapeType="1"/>
          </p:cNvCxnSpPr>
          <p:nvPr/>
        </p:nvCxnSpPr>
        <p:spPr bwMode="auto">
          <a:xfrm flipH="1">
            <a:off x="6189663" y="5459413"/>
            <a:ext cx="30162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/>
          </a:ln>
        </p:spPr>
      </p:cxnSp>
      <p:cxnSp>
        <p:nvCxnSpPr>
          <p:cNvPr id="34826" name="Egyenes összekötő 18"/>
          <p:cNvCxnSpPr>
            <a:cxnSpLocks noChangeShapeType="1"/>
          </p:cNvCxnSpPr>
          <p:nvPr/>
        </p:nvCxnSpPr>
        <p:spPr bwMode="auto">
          <a:xfrm>
            <a:off x="7067550" y="5192713"/>
            <a:ext cx="230188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/>
          </a:ln>
        </p:spPr>
      </p:cxnSp>
    </p:spTree>
    <p:extLst>
      <p:ext uri="{BB962C8B-B14F-4D97-AF65-F5344CB8AC3E}">
        <p14:creationId xmlns:p14="http://schemas.microsoft.com/office/powerpoint/2010/main" val="3972647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08" y="-26103"/>
            <a:ext cx="5040560" cy="778098"/>
          </a:xfrm>
        </p:spPr>
        <p:txBody>
          <a:bodyPr>
            <a:normAutofit/>
          </a:bodyPr>
          <a:lstStyle/>
          <a:p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Bursa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omentalis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7504" y="1196752"/>
            <a:ext cx="5112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Ventral</a:t>
            </a:r>
            <a:r>
              <a:rPr lang="hu-HU" dirty="0" smtClean="0"/>
              <a:t>:  </a:t>
            </a:r>
            <a:r>
              <a:rPr lang="hu-HU" dirty="0" err="1" smtClean="0"/>
              <a:t>Omentum</a:t>
            </a:r>
            <a:r>
              <a:rPr lang="hu-HU" dirty="0" smtClean="0"/>
              <a:t> </a:t>
            </a:r>
            <a:r>
              <a:rPr lang="hu-HU" dirty="0" err="1" smtClean="0"/>
              <a:t>minus</a:t>
            </a:r>
            <a:endParaRPr lang="hu-HU" dirty="0" smtClean="0"/>
          </a:p>
          <a:p>
            <a:r>
              <a:rPr lang="hu-HU" dirty="0" smtClean="0"/>
              <a:t>                </a:t>
            </a:r>
            <a:r>
              <a:rPr lang="hu-HU" dirty="0" err="1" smtClean="0"/>
              <a:t>Hinterwand</a:t>
            </a:r>
            <a:r>
              <a:rPr lang="hu-HU" dirty="0" smtClean="0"/>
              <a:t> des </a:t>
            </a:r>
            <a:r>
              <a:rPr lang="hu-HU" dirty="0" err="1" smtClean="0"/>
              <a:t>Magens</a:t>
            </a:r>
            <a:endParaRPr lang="hu-HU" dirty="0" smtClean="0"/>
          </a:p>
          <a:p>
            <a:r>
              <a:rPr lang="hu-HU" dirty="0" smtClean="0"/>
              <a:t>                </a:t>
            </a:r>
            <a:r>
              <a:rPr lang="hu-HU" dirty="0" err="1" smtClean="0"/>
              <a:t>Ligamentum</a:t>
            </a:r>
            <a:r>
              <a:rPr lang="hu-HU" dirty="0" smtClean="0"/>
              <a:t> </a:t>
            </a:r>
            <a:r>
              <a:rPr lang="hu-HU" dirty="0" err="1" smtClean="0"/>
              <a:t>gastrocolicum</a:t>
            </a:r>
            <a:endParaRPr lang="hu-HU" dirty="0" smtClean="0"/>
          </a:p>
          <a:p>
            <a:r>
              <a:rPr lang="hu-HU" b="1" dirty="0" err="1" smtClean="0"/>
              <a:t>Dorsal</a:t>
            </a:r>
            <a:r>
              <a:rPr lang="hu-HU" dirty="0" smtClean="0"/>
              <a:t>:  </a:t>
            </a:r>
            <a:r>
              <a:rPr lang="hu-HU" dirty="0" err="1" smtClean="0"/>
              <a:t>Peritoneum</a:t>
            </a:r>
            <a:r>
              <a:rPr lang="hu-HU" dirty="0" smtClean="0"/>
              <a:t> (</a:t>
            </a:r>
            <a:r>
              <a:rPr lang="hu-HU" dirty="0" err="1" smtClean="0"/>
              <a:t>Lamina</a:t>
            </a:r>
            <a:r>
              <a:rPr lang="hu-HU" dirty="0" smtClean="0"/>
              <a:t> </a:t>
            </a:r>
            <a:r>
              <a:rPr lang="hu-HU" dirty="0" err="1" smtClean="0"/>
              <a:t>parietalis</a:t>
            </a:r>
            <a:r>
              <a:rPr lang="hu-HU" dirty="0" smtClean="0"/>
              <a:t>) </a:t>
            </a:r>
          </a:p>
          <a:p>
            <a:r>
              <a:rPr lang="hu-HU" dirty="0"/>
              <a:t>	</a:t>
            </a:r>
            <a:r>
              <a:rPr lang="hu-HU" dirty="0" err="1" smtClean="0"/>
              <a:t>Pancreas</a:t>
            </a:r>
            <a:endParaRPr lang="hu-HU" dirty="0" smtClean="0"/>
          </a:p>
          <a:p>
            <a:r>
              <a:rPr lang="hu-HU" b="1" dirty="0" err="1" smtClean="0"/>
              <a:t>Krania</a:t>
            </a:r>
            <a:r>
              <a:rPr lang="hu-HU" dirty="0" err="1" smtClean="0"/>
              <a:t>l</a:t>
            </a:r>
            <a:r>
              <a:rPr lang="hu-HU" dirty="0" smtClean="0"/>
              <a:t>: </a:t>
            </a:r>
            <a:r>
              <a:rPr lang="hu-HU" dirty="0" err="1" smtClean="0"/>
              <a:t>Diaphragma</a:t>
            </a:r>
            <a:r>
              <a:rPr lang="hu-HU" dirty="0" smtClean="0"/>
              <a:t>, </a:t>
            </a:r>
            <a:r>
              <a:rPr lang="hu-HU" dirty="0" err="1" smtClean="0"/>
              <a:t>Lobus</a:t>
            </a:r>
            <a:r>
              <a:rPr lang="hu-HU" dirty="0" smtClean="0"/>
              <a:t> </a:t>
            </a:r>
            <a:r>
              <a:rPr lang="hu-HU" dirty="0" err="1" smtClean="0"/>
              <a:t>sinister</a:t>
            </a:r>
            <a:r>
              <a:rPr lang="hu-HU" dirty="0" smtClean="0"/>
              <a:t> </a:t>
            </a:r>
            <a:r>
              <a:rPr lang="hu-HU" dirty="0" err="1" smtClean="0"/>
              <a:t>hepatis</a:t>
            </a:r>
            <a:endParaRPr lang="hu-HU" dirty="0" smtClean="0"/>
          </a:p>
          <a:p>
            <a:r>
              <a:rPr lang="hu-HU" b="1" dirty="0" err="1" smtClean="0"/>
              <a:t>Kauda</a:t>
            </a:r>
            <a:r>
              <a:rPr lang="hu-HU" dirty="0" err="1" smtClean="0"/>
              <a:t>l</a:t>
            </a:r>
            <a:r>
              <a:rPr lang="hu-HU" dirty="0" smtClean="0"/>
              <a:t>: </a:t>
            </a:r>
            <a:r>
              <a:rPr lang="hu-HU" dirty="0" err="1" smtClean="0"/>
              <a:t>Mesocolon</a:t>
            </a:r>
            <a:r>
              <a:rPr lang="hu-HU" dirty="0" smtClean="0"/>
              <a:t> </a:t>
            </a:r>
            <a:r>
              <a:rPr lang="hu-HU" dirty="0" err="1" smtClean="0"/>
              <a:t>transversum</a:t>
            </a:r>
            <a:r>
              <a:rPr lang="hu-HU" dirty="0" smtClean="0"/>
              <a:t>, </a:t>
            </a:r>
            <a:r>
              <a:rPr lang="hu-HU" dirty="0" err="1" smtClean="0"/>
              <a:t>Omentum</a:t>
            </a:r>
            <a:r>
              <a:rPr lang="hu-HU" dirty="0" smtClean="0"/>
              <a:t> </a:t>
            </a:r>
          </a:p>
          <a:p>
            <a:r>
              <a:rPr lang="hu-HU" dirty="0"/>
              <a:t>	</a:t>
            </a:r>
            <a:r>
              <a:rPr lang="hu-HU" dirty="0" err="1" smtClean="0"/>
              <a:t>majus</a:t>
            </a:r>
            <a:r>
              <a:rPr lang="hu-HU" dirty="0" smtClean="0"/>
              <a:t>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07504" y="3740839"/>
            <a:ext cx="27855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Anteile</a:t>
            </a:r>
            <a:r>
              <a:rPr lang="hu-HU" dirty="0" smtClean="0"/>
              <a:t>:   </a:t>
            </a:r>
            <a:r>
              <a:rPr lang="hu-HU" dirty="0" err="1" smtClean="0"/>
              <a:t>Vestibulum</a:t>
            </a:r>
            <a:endParaRPr lang="hu-HU" dirty="0" smtClean="0"/>
          </a:p>
          <a:p>
            <a:r>
              <a:rPr lang="hu-HU" dirty="0"/>
              <a:t>	</a:t>
            </a:r>
            <a:r>
              <a:rPr lang="hu-HU" dirty="0" err="1" smtClean="0"/>
              <a:t>Recessus</a:t>
            </a:r>
            <a:r>
              <a:rPr lang="hu-HU" dirty="0" smtClean="0"/>
              <a:t> </a:t>
            </a:r>
            <a:r>
              <a:rPr lang="hu-HU" dirty="0" err="1" smtClean="0"/>
              <a:t>superior</a:t>
            </a:r>
            <a:endParaRPr lang="hu-HU" dirty="0" smtClean="0"/>
          </a:p>
          <a:p>
            <a:r>
              <a:rPr lang="hu-HU" dirty="0"/>
              <a:t>	</a:t>
            </a:r>
            <a:r>
              <a:rPr lang="hu-HU" dirty="0" err="1" smtClean="0"/>
              <a:t>Recessus</a:t>
            </a:r>
            <a:r>
              <a:rPr lang="hu-HU" dirty="0" smtClean="0"/>
              <a:t> </a:t>
            </a:r>
            <a:r>
              <a:rPr lang="hu-HU" dirty="0" err="1" smtClean="0"/>
              <a:t>lienalis</a:t>
            </a:r>
            <a:endParaRPr lang="hu-HU" dirty="0" smtClean="0"/>
          </a:p>
          <a:p>
            <a:r>
              <a:rPr lang="hu-HU" dirty="0"/>
              <a:t>	</a:t>
            </a:r>
            <a:r>
              <a:rPr lang="hu-HU" dirty="0" err="1" smtClean="0"/>
              <a:t>Recessus</a:t>
            </a:r>
            <a:r>
              <a:rPr lang="hu-HU" dirty="0" smtClean="0"/>
              <a:t> </a:t>
            </a:r>
            <a:r>
              <a:rPr lang="hu-HU" dirty="0" err="1" smtClean="0"/>
              <a:t>inferior</a:t>
            </a:r>
            <a:endParaRPr lang="hu-HU" dirty="0"/>
          </a:p>
        </p:txBody>
      </p:sp>
      <p:pic>
        <p:nvPicPr>
          <p:cNvPr id="6" name="Picture 5" descr="2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045" y="433070"/>
            <a:ext cx="4728955" cy="616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012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zövegdoboz 7"/>
          <p:cNvSpPr txBox="1">
            <a:spLocks noChangeArrowheads="1"/>
          </p:cNvSpPr>
          <p:nvPr/>
        </p:nvSpPr>
        <p:spPr bwMode="auto">
          <a:xfrm>
            <a:off x="755650" y="44624"/>
            <a:ext cx="79200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Chirurgischer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Zugang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Bursa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omentalis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Pancreasoperationen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8100" y="2492375"/>
            <a:ext cx="2268538" cy="209288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r>
              <a:rPr lang="hu-H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Vestibularer</a:t>
            </a:r>
            <a:r>
              <a:rPr lang="hu-H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Weg</a:t>
            </a:r>
            <a:r>
              <a:rPr lang="hu-H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hu-H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durch</a:t>
            </a:r>
            <a:r>
              <a:rPr lang="hu-H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das</a:t>
            </a:r>
            <a:r>
              <a:rPr lang="hu-H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ig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hepatogastricum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beschränkter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Zugang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hu-HU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hauptsächlich</a:t>
            </a:r>
            <a:r>
              <a:rPr lang="hu-HU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zum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coel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und 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Tuber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omentale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 </a:t>
            </a:r>
          </a:p>
          <a:p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Gefahr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Ä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der 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Curvatura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minor und 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akzessorische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Leberarterie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dem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Portio</a:t>
            </a:r>
            <a:r>
              <a:rPr lang="hu-H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densa</a:t>
            </a:r>
            <a:endParaRPr lang="hu-HU" sz="1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659563" y="1916113"/>
            <a:ext cx="2305050" cy="143192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r>
              <a:rPr lang="hu-HU" sz="1600" b="1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Anterocolitischer Weg</a:t>
            </a:r>
          </a:p>
          <a:p>
            <a:r>
              <a:rPr lang="hu-HU" sz="140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durch Lig. gastrocol; genügend breit;  Gefahr: auf die Gefässe der Curvatura major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6659563" y="5229225"/>
            <a:ext cx="2305050" cy="9429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r>
              <a:rPr lang="hu-HU" sz="1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Retrocolitischer Weg</a:t>
            </a:r>
            <a:r>
              <a:rPr lang="hu-HU" sz="1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durch Mesocolon transv.;  beschränkter Zugang; Gefahr: A. colica media</a:t>
            </a:r>
          </a:p>
        </p:txBody>
      </p:sp>
      <p:grpSp>
        <p:nvGrpSpPr>
          <p:cNvPr id="76805" name="Csoportba foglalás 35"/>
          <p:cNvGrpSpPr>
            <a:grpSpLocks noChangeAspect="1"/>
          </p:cNvGrpSpPr>
          <p:nvPr/>
        </p:nvGrpSpPr>
        <p:grpSpPr bwMode="auto">
          <a:xfrm>
            <a:off x="2444750" y="1263650"/>
            <a:ext cx="4103688" cy="4686300"/>
            <a:chOff x="2051720" y="1916832"/>
            <a:chExt cx="2804118" cy="3201268"/>
          </a:xfrm>
        </p:grpSpPr>
        <p:grpSp>
          <p:nvGrpSpPr>
            <p:cNvPr id="76807" name="Csoportba foglalás 34"/>
            <p:cNvGrpSpPr>
              <a:grpSpLocks/>
            </p:cNvGrpSpPr>
            <p:nvPr/>
          </p:nvGrpSpPr>
          <p:grpSpPr bwMode="auto">
            <a:xfrm>
              <a:off x="2051720" y="1916832"/>
              <a:ext cx="2804118" cy="3201268"/>
              <a:chOff x="2051720" y="1916832"/>
              <a:chExt cx="2804118" cy="3201268"/>
            </a:xfrm>
          </p:grpSpPr>
          <p:pic>
            <p:nvPicPr>
              <p:cNvPr id="76810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051720" y="1916832"/>
                <a:ext cx="2804118" cy="3201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" name="Szalagnyíl lefelé 2"/>
              <p:cNvSpPr/>
              <p:nvPr/>
            </p:nvSpPr>
            <p:spPr>
              <a:xfrm rot="948827">
                <a:off x="3559543" y="3069592"/>
                <a:ext cx="440415" cy="88924"/>
              </a:xfrm>
              <a:prstGeom prst="curvedDownArrow">
                <a:avLst>
                  <a:gd name="adj1" fmla="val 25000"/>
                  <a:gd name="adj2" fmla="val 118656"/>
                  <a:gd name="adj3" fmla="val 44583"/>
                </a:avLst>
              </a:prstGeom>
              <a:solidFill>
                <a:srgbClr val="FF0000"/>
              </a:solidFill>
              <a:ln w="19050" cap="sq" cmpd="sng">
                <a:solidFill>
                  <a:srgbClr val="FF0000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Szalagnyíl lefelé 4"/>
              <p:cNvSpPr/>
              <p:nvPr/>
            </p:nvSpPr>
            <p:spPr>
              <a:xfrm rot="20586845">
                <a:off x="3039941" y="3718088"/>
                <a:ext cx="668215" cy="97600"/>
              </a:xfrm>
              <a:prstGeom prst="curvedDownArrow">
                <a:avLst>
                  <a:gd name="adj1" fmla="val 0"/>
                  <a:gd name="adj2" fmla="val 31064"/>
                  <a:gd name="adj3" fmla="val 22628"/>
                </a:avLst>
              </a:prstGeom>
              <a:solidFill>
                <a:srgbClr val="00B050"/>
              </a:solidFill>
              <a:ln w="19050" cap="sq" cmpd="sng">
                <a:solidFill>
                  <a:srgbClr val="00B050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Szalagnyíl lefelé 5"/>
              <p:cNvSpPr/>
              <p:nvPr/>
            </p:nvSpPr>
            <p:spPr>
              <a:xfrm rot="15980429" flipV="1">
                <a:off x="3616560" y="3752235"/>
                <a:ext cx="440283" cy="85697"/>
              </a:xfrm>
              <a:prstGeom prst="curvedDownArrow">
                <a:avLst>
                  <a:gd name="adj1" fmla="val 4937"/>
                  <a:gd name="adj2" fmla="val 44634"/>
                  <a:gd name="adj3" fmla="val 21066"/>
                </a:avLst>
              </a:prstGeom>
              <a:solidFill>
                <a:srgbClr val="FF0000"/>
              </a:solidFill>
              <a:ln w="19050" cap="sq" cmpd="sng">
                <a:solidFill>
                  <a:srgbClr val="FFC000"/>
                </a:solidFill>
                <a:miter lim="800000"/>
                <a:headEnd type="none" w="sm" len="sm"/>
                <a:tailEnd type="none" w="lg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 dirty="0">
                  <a:solidFill>
                    <a:srgbClr val="FFC000"/>
                  </a:solidFill>
                </a:endParaRPr>
              </a:p>
            </p:txBody>
          </p:sp>
          <p:grpSp>
            <p:nvGrpSpPr>
              <p:cNvPr id="76814" name="Csoportba foglalás 27"/>
              <p:cNvGrpSpPr>
                <a:grpSpLocks/>
              </p:cNvGrpSpPr>
              <p:nvPr/>
            </p:nvGrpSpPr>
            <p:grpSpPr bwMode="auto">
              <a:xfrm>
                <a:off x="3064077" y="3199194"/>
                <a:ext cx="603074" cy="1889212"/>
                <a:chOff x="3064077" y="3170916"/>
                <a:chExt cx="603074" cy="1889212"/>
              </a:xfrm>
            </p:grpSpPr>
            <p:sp>
              <p:nvSpPr>
                <p:cNvPr id="20" name="Ív 19"/>
                <p:cNvSpPr/>
                <p:nvPr/>
              </p:nvSpPr>
              <p:spPr>
                <a:xfrm flipH="1">
                  <a:off x="3286183" y="3757045"/>
                  <a:ext cx="199597" cy="1108298"/>
                </a:xfrm>
                <a:prstGeom prst="arc">
                  <a:avLst>
                    <a:gd name="adj1" fmla="val 15914064"/>
                    <a:gd name="adj2" fmla="val 5126753"/>
                  </a:avLst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18" name="Ív 17"/>
                <p:cNvSpPr/>
                <p:nvPr/>
              </p:nvSpPr>
              <p:spPr>
                <a:xfrm rot="11587941">
                  <a:off x="3089841" y="3171447"/>
                  <a:ext cx="577095" cy="1889095"/>
                </a:xfrm>
                <a:prstGeom prst="arc">
                  <a:avLst>
                    <a:gd name="adj1" fmla="val 15870254"/>
                    <a:gd name="adj2" fmla="val 1027501"/>
                  </a:avLst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19" name="Ív 18"/>
                <p:cNvSpPr/>
                <p:nvPr/>
              </p:nvSpPr>
              <p:spPr>
                <a:xfrm rot="5719384">
                  <a:off x="3038906" y="4715648"/>
                  <a:ext cx="331839" cy="282039"/>
                </a:xfrm>
                <a:prstGeom prst="arc">
                  <a:avLst>
                    <a:gd name="adj1" fmla="val 14821058"/>
                    <a:gd name="adj2" fmla="val 20153916"/>
                  </a:avLst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cxnSp>
              <p:nvCxnSpPr>
                <p:cNvPr id="22" name="Egyenes összekötő nyíllal 21"/>
                <p:cNvCxnSpPr/>
                <p:nvPr/>
              </p:nvCxnSpPr>
              <p:spPr>
                <a:xfrm>
                  <a:off x="3410931" y="3768974"/>
                  <a:ext cx="39052" cy="63982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6808" name="Szövegdoboz 28"/>
            <p:cNvSpPr txBox="1">
              <a:spLocks noChangeArrowheads="1"/>
            </p:cNvSpPr>
            <p:nvPr/>
          </p:nvSpPr>
          <p:spPr bwMode="auto">
            <a:xfrm>
              <a:off x="2971916" y="3648195"/>
              <a:ext cx="14401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900" b="1">
                  <a:solidFill>
                    <a:srgbClr val="00B050"/>
                  </a:solidFill>
                </a:rPr>
                <a:t>A</a:t>
              </a:r>
            </a:p>
          </p:txBody>
        </p:sp>
        <p:sp>
          <p:nvSpPr>
            <p:cNvPr id="76809" name="Szövegdoboz 29"/>
            <p:cNvSpPr txBox="1">
              <a:spLocks noChangeArrowheads="1"/>
            </p:cNvSpPr>
            <p:nvPr/>
          </p:nvSpPr>
          <p:spPr bwMode="auto">
            <a:xfrm>
              <a:off x="2912018" y="3978207"/>
              <a:ext cx="144016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900" b="1">
                  <a:solidFill>
                    <a:srgbClr val="00B050"/>
                  </a:solidFill>
                </a:rPr>
                <a:t>B</a:t>
              </a:r>
            </a:p>
          </p:txBody>
        </p:sp>
      </p:grpSp>
      <p:sp>
        <p:nvSpPr>
          <p:cNvPr id="76806" name="Szövegdoboz 20"/>
          <p:cNvSpPr txBox="1">
            <a:spLocks noChangeArrowheads="1"/>
          </p:cNvSpPr>
          <p:nvPr/>
        </p:nvSpPr>
        <p:spPr bwMode="auto">
          <a:xfrm>
            <a:off x="0" y="6642100"/>
            <a:ext cx="439261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/>
              <a:t>Bailey, F.R. and Miller, A.M. (1921). </a:t>
            </a:r>
            <a:r>
              <a:rPr lang="en-US" sz="600" b="1"/>
              <a:t>Text-Book of Embryology.</a:t>
            </a:r>
            <a:r>
              <a:rPr lang="en-US" sz="600"/>
              <a:t> New York: William Wood and Co. </a:t>
            </a:r>
            <a:endParaRPr lang="hu-HU" sz="600"/>
          </a:p>
        </p:txBody>
      </p:sp>
    </p:spTree>
    <p:extLst>
      <p:ext uri="{BB962C8B-B14F-4D97-AF65-F5344CB8AC3E}">
        <p14:creationId xmlns:p14="http://schemas.microsoft.com/office/powerpoint/2010/main" val="338271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6632"/>
            <a:ext cx="8229600" cy="56599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Peritoneale</a:t>
            </a:r>
            <a:r>
              <a:rPr lang="hu-HU" alt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Räume</a:t>
            </a:r>
            <a:r>
              <a:rPr lang="hu-HU" alt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alt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Recessi</a:t>
            </a:r>
            <a:endParaRPr lang="hu-HU" altLang="de-DE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1" name="Kép 8" descr="retr000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444750"/>
            <a:ext cx="3976688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Szövegdoboz 9"/>
          <p:cNvSpPr txBox="1">
            <a:spLocks noChangeArrowheads="1"/>
          </p:cNvSpPr>
          <p:nvPr/>
        </p:nvSpPr>
        <p:spPr bwMode="auto">
          <a:xfrm>
            <a:off x="4500563" y="776288"/>
            <a:ext cx="448392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de-DE" sz="1200" b="1" dirty="0" err="1"/>
              <a:t>Subphrenische</a:t>
            </a:r>
            <a:r>
              <a:rPr lang="hu-HU" altLang="de-DE" sz="1200" b="1" dirty="0"/>
              <a:t> </a:t>
            </a:r>
            <a:r>
              <a:rPr lang="hu-HU" altLang="de-DE" sz="1200" b="1" dirty="0" err="1"/>
              <a:t>Räume</a:t>
            </a:r>
            <a:r>
              <a:rPr lang="hu-HU" altLang="de-DE" sz="1200" b="1" dirty="0"/>
              <a:t>: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hu-HU" altLang="de-DE" sz="1200" b="1" dirty="0"/>
              <a:t> </a:t>
            </a:r>
            <a:r>
              <a:rPr lang="hu-HU" altLang="de-DE" sz="1200" dirty="0" err="1"/>
              <a:t>Recessus</a:t>
            </a:r>
            <a:r>
              <a:rPr lang="hu-HU" altLang="de-DE" sz="1200" dirty="0"/>
              <a:t> </a:t>
            </a:r>
            <a:r>
              <a:rPr lang="hu-HU" altLang="de-DE" sz="1200" dirty="0" err="1"/>
              <a:t>suprahepaticus</a:t>
            </a:r>
            <a:r>
              <a:rPr lang="hu-HU" altLang="de-DE" sz="1200" dirty="0"/>
              <a:t> </a:t>
            </a:r>
            <a:r>
              <a:rPr lang="hu-HU" altLang="de-DE" sz="1200" dirty="0" err="1"/>
              <a:t>dexter</a:t>
            </a:r>
            <a:r>
              <a:rPr lang="hu-HU" altLang="de-DE" sz="1200" dirty="0"/>
              <a:t>  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hu-HU" altLang="de-DE" sz="1200" b="1" dirty="0"/>
              <a:t> </a:t>
            </a:r>
            <a:r>
              <a:rPr lang="hu-HU" altLang="de-DE" sz="1200" dirty="0" err="1"/>
              <a:t>Recessus</a:t>
            </a:r>
            <a:r>
              <a:rPr lang="hu-HU" altLang="de-DE" sz="1200" dirty="0"/>
              <a:t> </a:t>
            </a:r>
            <a:r>
              <a:rPr lang="hu-HU" altLang="de-DE" sz="1200" dirty="0" err="1"/>
              <a:t>suprahepaticus</a:t>
            </a:r>
            <a:r>
              <a:rPr lang="hu-HU" altLang="de-DE" sz="1200" dirty="0"/>
              <a:t> </a:t>
            </a:r>
            <a:r>
              <a:rPr lang="hu-HU" altLang="de-DE" sz="1200" dirty="0" err="1"/>
              <a:t>sinister</a:t>
            </a:r>
            <a:endParaRPr lang="hu-HU" altLang="de-DE" sz="1200" dirty="0"/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hu-HU" altLang="de-DE" sz="1200" dirty="0"/>
              <a:t> </a:t>
            </a:r>
            <a:r>
              <a:rPr lang="hu-HU" altLang="de-DE" sz="1200" dirty="0" err="1"/>
              <a:t>Recessus</a:t>
            </a:r>
            <a:r>
              <a:rPr lang="hu-HU" altLang="de-DE" sz="1200" dirty="0"/>
              <a:t> </a:t>
            </a:r>
            <a:r>
              <a:rPr lang="hu-HU" altLang="de-DE" sz="1200" dirty="0" err="1"/>
              <a:t>subhepaticus</a:t>
            </a:r>
            <a:r>
              <a:rPr lang="hu-HU" altLang="de-DE" sz="1200" dirty="0"/>
              <a:t> </a:t>
            </a:r>
            <a:r>
              <a:rPr lang="hu-HU" altLang="de-DE" sz="1200" dirty="0" err="1"/>
              <a:t>dexter</a:t>
            </a:r>
            <a:r>
              <a:rPr lang="hu-HU" altLang="de-DE" sz="1200" dirty="0"/>
              <a:t>        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hu-HU" altLang="de-DE" sz="1200" dirty="0"/>
              <a:t>    (</a:t>
            </a:r>
            <a:r>
              <a:rPr lang="hu-HU" altLang="de-DE" sz="1200" dirty="0" err="1"/>
              <a:t>Recessus</a:t>
            </a:r>
            <a:r>
              <a:rPr lang="hu-HU" altLang="de-DE" sz="1200" dirty="0"/>
              <a:t> </a:t>
            </a:r>
            <a:r>
              <a:rPr lang="hu-HU" altLang="de-DE" sz="1200" dirty="0" err="1"/>
              <a:t>hepatorenalis</a:t>
            </a:r>
            <a:r>
              <a:rPr lang="hu-HU" altLang="de-DE" sz="1200" dirty="0"/>
              <a:t>, </a:t>
            </a:r>
            <a:r>
              <a:rPr lang="hu-HU" altLang="de-DE" sz="1200" dirty="0" err="1"/>
              <a:t>Morrison-Tasche</a:t>
            </a:r>
            <a:r>
              <a:rPr lang="hu-HU" altLang="de-DE" sz="1200" dirty="0"/>
              <a:t>) 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hu-HU" altLang="de-DE" sz="1200" dirty="0"/>
              <a:t> </a:t>
            </a:r>
            <a:r>
              <a:rPr lang="hu-HU" altLang="de-DE" sz="1200" dirty="0" err="1"/>
              <a:t>Recessus</a:t>
            </a:r>
            <a:r>
              <a:rPr lang="hu-HU" altLang="de-DE" sz="1200" dirty="0"/>
              <a:t> </a:t>
            </a:r>
            <a:r>
              <a:rPr lang="hu-HU" altLang="de-DE" sz="1200" dirty="0" err="1"/>
              <a:t>subhepaticus</a:t>
            </a:r>
            <a:r>
              <a:rPr lang="hu-HU" altLang="de-DE" sz="1200" dirty="0"/>
              <a:t> </a:t>
            </a:r>
            <a:r>
              <a:rPr lang="hu-HU" altLang="de-DE" sz="1200" dirty="0" err="1"/>
              <a:t>sinister</a:t>
            </a:r>
            <a:r>
              <a:rPr lang="hu-HU" altLang="de-DE" sz="1200" dirty="0"/>
              <a:t>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hu-HU" altLang="de-DE" sz="1200" dirty="0"/>
              <a:t>    (</a:t>
            </a:r>
            <a:r>
              <a:rPr lang="hu-HU" altLang="de-DE" sz="1200" dirty="0" err="1"/>
              <a:t>Bursa</a:t>
            </a:r>
            <a:r>
              <a:rPr lang="hu-HU" altLang="de-DE" sz="1200" dirty="0"/>
              <a:t> </a:t>
            </a:r>
            <a:r>
              <a:rPr lang="hu-HU" altLang="de-DE" sz="1200" dirty="0" err="1"/>
              <a:t>omentalis</a:t>
            </a:r>
            <a:r>
              <a:rPr lang="hu-HU" altLang="de-DE" sz="1200" dirty="0"/>
              <a:t>) </a:t>
            </a:r>
            <a:r>
              <a:rPr lang="hu-HU" altLang="de-DE" sz="1200" dirty="0" err="1">
                <a:solidFill>
                  <a:srgbClr val="FF0000"/>
                </a:solidFill>
              </a:rPr>
              <a:t>Hernia</a:t>
            </a:r>
            <a:r>
              <a:rPr lang="hu-HU" altLang="de-DE" sz="1200" dirty="0">
                <a:solidFill>
                  <a:srgbClr val="FF0000"/>
                </a:solidFill>
              </a:rPr>
              <a:t> </a:t>
            </a:r>
            <a:r>
              <a:rPr lang="hu-HU" altLang="de-DE" sz="1200" dirty="0" err="1">
                <a:solidFill>
                  <a:srgbClr val="FF0000"/>
                </a:solidFill>
              </a:rPr>
              <a:t>omentalis</a:t>
            </a:r>
            <a:r>
              <a:rPr lang="hu-HU" altLang="de-DE" sz="1200" dirty="0">
                <a:solidFill>
                  <a:srgbClr val="FF0000"/>
                </a:solidFill>
              </a:rPr>
              <a:t>, </a:t>
            </a:r>
            <a:r>
              <a:rPr lang="hu-HU" altLang="de-DE" sz="1200" dirty="0" err="1">
                <a:solidFill>
                  <a:srgbClr val="FF0000"/>
                </a:solidFill>
              </a:rPr>
              <a:t>Winslow-Hernia</a:t>
            </a:r>
            <a:endParaRPr lang="hu-HU" altLang="de-DE" sz="1200" dirty="0">
              <a:solidFill>
                <a:srgbClr val="FF0000"/>
              </a:solidFill>
            </a:endParaRP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hu-HU" altLang="de-DE" sz="1200" dirty="0"/>
              <a:t> </a:t>
            </a:r>
            <a:r>
              <a:rPr lang="hu-HU" altLang="de-DE" sz="1200" dirty="0" err="1"/>
              <a:t>Spatium</a:t>
            </a:r>
            <a:r>
              <a:rPr lang="hu-HU" altLang="de-DE" sz="1200" dirty="0"/>
              <a:t> </a:t>
            </a:r>
            <a:r>
              <a:rPr lang="hu-HU" altLang="de-DE" sz="1200" dirty="0" err="1"/>
              <a:t>retrolienale</a:t>
            </a:r>
            <a:endParaRPr lang="hu-HU" altLang="de-DE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de-DE" sz="1200" b="1" dirty="0" err="1"/>
              <a:t>Infracolische</a:t>
            </a:r>
            <a:r>
              <a:rPr lang="hu-HU" altLang="de-DE" sz="1200" b="1" dirty="0"/>
              <a:t> </a:t>
            </a:r>
            <a:r>
              <a:rPr lang="hu-HU" altLang="de-DE" sz="1200" b="1" dirty="0" err="1"/>
              <a:t>Räume</a:t>
            </a:r>
            <a:r>
              <a:rPr lang="hu-HU" altLang="de-DE" sz="1200" b="1" dirty="0"/>
              <a:t>: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hu-HU" altLang="de-DE" sz="1200" dirty="0"/>
              <a:t> </a:t>
            </a:r>
            <a:r>
              <a:rPr lang="hu-HU" altLang="de-DE" sz="1200" dirty="0" err="1"/>
              <a:t>Spatium</a:t>
            </a:r>
            <a:r>
              <a:rPr lang="hu-HU" altLang="de-DE" sz="1200" dirty="0"/>
              <a:t> </a:t>
            </a:r>
            <a:r>
              <a:rPr lang="hu-HU" altLang="de-DE" sz="1200" dirty="0" err="1"/>
              <a:t>infracolicum</a:t>
            </a:r>
            <a:r>
              <a:rPr lang="hu-HU" altLang="de-DE" sz="1200" dirty="0"/>
              <a:t> (</a:t>
            </a:r>
            <a:r>
              <a:rPr lang="hu-HU" altLang="de-DE" sz="1200" dirty="0" err="1"/>
              <a:t>mesenteriocolicum</a:t>
            </a:r>
            <a:r>
              <a:rPr lang="hu-HU" altLang="de-DE" sz="1200" dirty="0"/>
              <a:t>) </a:t>
            </a:r>
            <a:r>
              <a:rPr lang="hu-HU" altLang="de-DE" sz="1200" dirty="0" err="1"/>
              <a:t>dextrum</a:t>
            </a:r>
            <a:r>
              <a:rPr lang="hu-HU" altLang="de-DE" sz="1200" dirty="0"/>
              <a:t> </a:t>
            </a: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hu-HU" altLang="de-DE" sz="1200" dirty="0"/>
              <a:t> </a:t>
            </a:r>
            <a:r>
              <a:rPr lang="hu-HU" altLang="de-DE" sz="1200" dirty="0" err="1"/>
              <a:t>Spatium</a:t>
            </a:r>
            <a:r>
              <a:rPr lang="hu-HU" altLang="de-DE" sz="1200" dirty="0"/>
              <a:t> </a:t>
            </a:r>
            <a:r>
              <a:rPr lang="hu-HU" altLang="de-DE" sz="1200" dirty="0" err="1"/>
              <a:t>infracolicum</a:t>
            </a:r>
            <a:r>
              <a:rPr lang="hu-HU" altLang="de-DE" sz="1200" dirty="0"/>
              <a:t> (</a:t>
            </a:r>
            <a:r>
              <a:rPr lang="hu-HU" altLang="de-DE" sz="1200" dirty="0" err="1"/>
              <a:t>mesenteriocolicum</a:t>
            </a:r>
            <a:r>
              <a:rPr lang="hu-HU" altLang="de-DE" sz="1200" dirty="0"/>
              <a:t>) </a:t>
            </a:r>
            <a:r>
              <a:rPr lang="hu-HU" altLang="de-DE" sz="1200" dirty="0" err="1"/>
              <a:t>sinistrum</a:t>
            </a:r>
            <a:endParaRPr lang="hu-HU" altLang="de-DE" sz="1200" dirty="0"/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hu-HU" altLang="de-DE" sz="1200" dirty="0"/>
              <a:t> </a:t>
            </a:r>
            <a:r>
              <a:rPr lang="hu-HU" altLang="de-DE" sz="1200" dirty="0" err="1"/>
              <a:t>Spatium</a:t>
            </a:r>
            <a:r>
              <a:rPr lang="hu-HU" altLang="de-DE" sz="1200" dirty="0"/>
              <a:t> </a:t>
            </a:r>
            <a:r>
              <a:rPr lang="hu-HU" altLang="de-DE" sz="1200" dirty="0" err="1"/>
              <a:t>paracolicum</a:t>
            </a:r>
            <a:r>
              <a:rPr lang="hu-HU" altLang="de-DE" sz="1200" dirty="0"/>
              <a:t> </a:t>
            </a:r>
            <a:r>
              <a:rPr lang="hu-HU" altLang="de-DE" sz="1200" dirty="0" err="1"/>
              <a:t>dextrum</a:t>
            </a:r>
            <a:r>
              <a:rPr lang="hu-HU" altLang="de-DE" sz="1200" dirty="0"/>
              <a:t> (</a:t>
            </a:r>
            <a:r>
              <a:rPr lang="hu-HU" altLang="de-DE" sz="1200" dirty="0" err="1"/>
              <a:t>Sulcus</a:t>
            </a:r>
            <a:r>
              <a:rPr lang="hu-HU" altLang="de-DE" sz="1200" dirty="0"/>
              <a:t> </a:t>
            </a:r>
            <a:r>
              <a:rPr lang="hu-HU" altLang="de-DE" sz="1200" dirty="0" err="1"/>
              <a:t>paracolicus</a:t>
            </a:r>
            <a:endParaRPr lang="hu-HU" altLang="de-DE" sz="1200" dirty="0"/>
          </a:p>
          <a:p>
            <a:pPr lvl="1" eaLnBrk="1" hangingPunct="1">
              <a:spcBef>
                <a:spcPct val="0"/>
              </a:spcBef>
              <a:buFont typeface="Arial" charset="0"/>
              <a:buNone/>
            </a:pPr>
            <a:r>
              <a:rPr lang="hu-HU" altLang="de-DE" sz="1200" dirty="0"/>
              <a:t>     </a:t>
            </a:r>
            <a:r>
              <a:rPr lang="hu-HU" altLang="de-DE" sz="1200" dirty="0" err="1"/>
              <a:t>dextrum</a:t>
            </a:r>
            <a:r>
              <a:rPr lang="hu-HU" altLang="de-DE" sz="1200" dirty="0"/>
              <a:t> lat.) </a:t>
            </a:r>
            <a:r>
              <a:rPr lang="hu-HU" altLang="de-DE" sz="1100" dirty="0">
                <a:solidFill>
                  <a:srgbClr val="FF0000"/>
                </a:solidFill>
              </a:rPr>
              <a:t>Appendix, </a:t>
            </a:r>
            <a:r>
              <a:rPr lang="hu-HU" altLang="de-DE" sz="1100" dirty="0" err="1" smtClean="0">
                <a:solidFill>
                  <a:srgbClr val="FF0000"/>
                </a:solidFill>
              </a:rPr>
              <a:t>rechte</a:t>
            </a:r>
            <a:r>
              <a:rPr lang="hu-HU" altLang="de-DE" sz="1100" dirty="0" smtClean="0">
                <a:solidFill>
                  <a:srgbClr val="FF0000"/>
                </a:solidFill>
              </a:rPr>
              <a:t> </a:t>
            </a:r>
            <a:r>
              <a:rPr lang="hu-HU" altLang="de-DE" sz="1100" dirty="0" err="1" smtClean="0">
                <a:solidFill>
                  <a:srgbClr val="FF0000"/>
                </a:solidFill>
              </a:rPr>
              <a:t>Niere</a:t>
            </a:r>
            <a:endParaRPr lang="hu-HU" altLang="de-DE" sz="1100" dirty="0">
              <a:solidFill>
                <a:srgbClr val="FF0000"/>
              </a:solidFill>
            </a:endParaRPr>
          </a:p>
          <a:p>
            <a:pPr lvl="1" eaLnBrk="1" hangingPunct="1">
              <a:spcBef>
                <a:spcPct val="0"/>
              </a:spcBef>
              <a:buFont typeface="Arial" charset="0"/>
              <a:buChar char="•"/>
            </a:pPr>
            <a:r>
              <a:rPr lang="hu-HU" altLang="de-DE" sz="1200" dirty="0"/>
              <a:t> </a:t>
            </a:r>
            <a:r>
              <a:rPr lang="hu-HU" altLang="de-DE" sz="1200" dirty="0" err="1"/>
              <a:t>Spatium</a:t>
            </a:r>
            <a:r>
              <a:rPr lang="hu-HU" altLang="de-DE" sz="1200" dirty="0"/>
              <a:t> </a:t>
            </a:r>
            <a:r>
              <a:rPr lang="hu-HU" altLang="de-DE" sz="1200" dirty="0" err="1"/>
              <a:t>paracolicum</a:t>
            </a:r>
            <a:r>
              <a:rPr lang="hu-HU" altLang="de-DE" sz="1200" dirty="0"/>
              <a:t> </a:t>
            </a:r>
            <a:r>
              <a:rPr lang="hu-HU" altLang="de-DE" sz="1200" dirty="0" err="1"/>
              <a:t>sinistrum</a:t>
            </a:r>
            <a:r>
              <a:rPr lang="hu-HU" altLang="de-DE" sz="1200" dirty="0"/>
              <a:t> (</a:t>
            </a:r>
            <a:r>
              <a:rPr lang="hu-HU" altLang="de-DE" sz="1200" dirty="0" err="1"/>
              <a:t>Sulcus</a:t>
            </a:r>
            <a:r>
              <a:rPr lang="hu-HU" altLang="de-DE" sz="1200" dirty="0"/>
              <a:t> </a:t>
            </a:r>
            <a:r>
              <a:rPr lang="hu-HU" altLang="de-DE" sz="1200" dirty="0" err="1"/>
              <a:t>paracolicus</a:t>
            </a:r>
            <a:r>
              <a:rPr lang="hu-HU" altLang="de-DE" sz="1200" dirty="0"/>
              <a:t> </a:t>
            </a:r>
          </a:p>
          <a:p>
            <a:pPr lvl="1" eaLnBrk="1" hangingPunct="1">
              <a:spcBef>
                <a:spcPct val="0"/>
              </a:spcBef>
              <a:buFont typeface="Arial" charset="0"/>
              <a:buNone/>
            </a:pPr>
            <a:r>
              <a:rPr lang="hu-HU" altLang="de-DE" sz="1200" dirty="0"/>
              <a:t>      </a:t>
            </a:r>
            <a:r>
              <a:rPr lang="hu-HU" altLang="de-DE" sz="1200" dirty="0" err="1"/>
              <a:t>sinistrum</a:t>
            </a:r>
            <a:r>
              <a:rPr lang="hu-HU" altLang="de-DE" sz="1200" dirty="0"/>
              <a:t> lat.) </a:t>
            </a:r>
            <a:r>
              <a:rPr lang="hu-HU" altLang="de-DE" sz="1200" dirty="0" smtClean="0"/>
              <a:t> </a:t>
            </a:r>
            <a:endParaRPr lang="hu-HU" altLang="de-DE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de-DE" sz="1200" b="1" dirty="0"/>
              <a:t>Douglas Raum</a:t>
            </a:r>
            <a:r>
              <a:rPr lang="hu-HU" altLang="de-DE" sz="12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de-DE" sz="1200" dirty="0"/>
              <a:t>(</a:t>
            </a:r>
            <a:r>
              <a:rPr lang="hu-HU" altLang="de-DE" sz="1200" dirty="0" err="1"/>
              <a:t>Excavatio</a:t>
            </a:r>
            <a:r>
              <a:rPr lang="hu-HU" altLang="de-DE" sz="1200" dirty="0"/>
              <a:t> </a:t>
            </a:r>
            <a:r>
              <a:rPr lang="hu-HU" altLang="de-DE" sz="1200" dirty="0" err="1"/>
              <a:t>rectovesicalis</a:t>
            </a:r>
            <a:r>
              <a:rPr lang="hu-HU" altLang="de-DE" sz="1200" dirty="0"/>
              <a:t>, </a:t>
            </a:r>
            <a:r>
              <a:rPr lang="hu-HU" altLang="de-DE" sz="1200" dirty="0" err="1"/>
              <a:t>rectouterina</a:t>
            </a:r>
            <a:r>
              <a:rPr lang="hu-HU" altLang="de-DE" sz="1200" dirty="0"/>
              <a:t>)</a:t>
            </a:r>
          </a:p>
        </p:txBody>
      </p:sp>
      <p:pic>
        <p:nvPicPr>
          <p:cNvPr id="12293" name="Picture 7" descr="retro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08463"/>
            <a:ext cx="218598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Szövegdoboz 1"/>
          <p:cNvSpPr txBox="1">
            <a:spLocks noChangeArrowheads="1"/>
          </p:cNvSpPr>
          <p:nvPr/>
        </p:nvSpPr>
        <p:spPr bwMode="auto">
          <a:xfrm>
            <a:off x="523875" y="682625"/>
            <a:ext cx="32496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de-DE" sz="1800" dirty="0" err="1"/>
              <a:t>Oberbauch</a:t>
            </a:r>
            <a:r>
              <a:rPr lang="hu-HU" altLang="de-DE" sz="1800" dirty="0"/>
              <a:t> (</a:t>
            </a:r>
            <a:r>
              <a:rPr lang="hu-HU" altLang="de-DE" sz="1800" dirty="0" err="1"/>
              <a:t>Pars</a:t>
            </a:r>
            <a:r>
              <a:rPr lang="hu-HU" altLang="de-DE" sz="1800" dirty="0"/>
              <a:t> </a:t>
            </a:r>
            <a:r>
              <a:rPr lang="hu-HU" altLang="de-DE" sz="1800" dirty="0" err="1"/>
              <a:t>supracolica</a:t>
            </a:r>
            <a:r>
              <a:rPr lang="hu-HU" altLang="de-DE" sz="18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de-DE" sz="1800" dirty="0" err="1" smtClean="0"/>
              <a:t>Unterbauch</a:t>
            </a:r>
            <a:r>
              <a:rPr lang="hu-HU" altLang="de-DE" sz="1800" dirty="0" smtClean="0"/>
              <a:t> (</a:t>
            </a:r>
            <a:r>
              <a:rPr lang="hu-HU" altLang="de-DE" sz="1800" dirty="0" err="1" smtClean="0"/>
              <a:t>Pars</a:t>
            </a:r>
            <a:r>
              <a:rPr lang="hu-HU" altLang="de-DE" sz="1800" dirty="0" smtClean="0"/>
              <a:t> </a:t>
            </a:r>
            <a:r>
              <a:rPr lang="hu-HU" altLang="de-DE" sz="1800" dirty="0" err="1" smtClean="0"/>
              <a:t>infracolica</a:t>
            </a:r>
            <a:r>
              <a:rPr lang="hu-HU" altLang="de-DE" sz="1800" dirty="0" smtClean="0"/>
              <a:t>)</a:t>
            </a:r>
            <a:endParaRPr lang="hu-HU" altLang="de-DE" sz="1800" dirty="0"/>
          </a:p>
        </p:txBody>
      </p:sp>
      <p:pic>
        <p:nvPicPr>
          <p:cNvPr id="12295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496" y="4208463"/>
            <a:ext cx="2296503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269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Kép 1" descr="recessus duode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546735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Szövegdoboz 2"/>
          <p:cNvSpPr txBox="1">
            <a:spLocks noChangeArrowheads="1"/>
          </p:cNvSpPr>
          <p:nvPr/>
        </p:nvSpPr>
        <p:spPr bwMode="auto">
          <a:xfrm>
            <a:off x="7235825" y="6237288"/>
            <a:ext cx="1368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800"/>
              <a:t>Waldeyer Anatomie des Menschen, de Gruyter, 2003</a:t>
            </a:r>
          </a:p>
        </p:txBody>
      </p:sp>
      <p:cxnSp>
        <p:nvCxnSpPr>
          <p:cNvPr id="7" name="Egyenes összekötő nyíllal 6"/>
          <p:cNvCxnSpPr/>
          <p:nvPr/>
        </p:nvCxnSpPr>
        <p:spPr>
          <a:xfrm flipH="1" flipV="1">
            <a:off x="2124075" y="3644900"/>
            <a:ext cx="4032250" cy="64770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765" name="Szövegdoboz 7"/>
          <p:cNvSpPr txBox="1">
            <a:spLocks noChangeArrowheads="1"/>
          </p:cNvSpPr>
          <p:nvPr/>
        </p:nvSpPr>
        <p:spPr bwMode="auto">
          <a:xfrm>
            <a:off x="6227763" y="4203700"/>
            <a:ext cx="2305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/>
              <a:t>Plica duodenalis inferior</a:t>
            </a:r>
          </a:p>
        </p:txBody>
      </p:sp>
      <p:sp>
        <p:nvSpPr>
          <p:cNvPr id="117766" name="Szövegdoboz 11"/>
          <p:cNvSpPr txBox="1">
            <a:spLocks noChangeArrowheads="1"/>
          </p:cNvSpPr>
          <p:nvPr/>
        </p:nvSpPr>
        <p:spPr bwMode="auto">
          <a:xfrm>
            <a:off x="6202363" y="1058863"/>
            <a:ext cx="2303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/>
              <a:t>Plica duodenalis superior (v. mes. inf lehet benne)</a:t>
            </a:r>
          </a:p>
        </p:txBody>
      </p:sp>
      <p:cxnSp>
        <p:nvCxnSpPr>
          <p:cNvPr id="13" name="Egyenes összekötő nyíllal 12"/>
          <p:cNvCxnSpPr/>
          <p:nvPr/>
        </p:nvCxnSpPr>
        <p:spPr>
          <a:xfrm flipH="1">
            <a:off x="2484438" y="1268413"/>
            <a:ext cx="3600450" cy="50482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3203575" y="2708275"/>
            <a:ext cx="2881313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769" name="Szövegdoboz 17"/>
          <p:cNvSpPr txBox="1">
            <a:spLocks noChangeArrowheads="1"/>
          </p:cNvSpPr>
          <p:nvPr/>
        </p:nvSpPr>
        <p:spPr bwMode="auto">
          <a:xfrm>
            <a:off x="6173788" y="2576513"/>
            <a:ext cx="23034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/>
              <a:t>Plica paraduodenalis (v.mes. inferior általában ebben)</a:t>
            </a:r>
          </a:p>
        </p:txBody>
      </p:sp>
    </p:spTree>
    <p:extLst>
      <p:ext uri="{BB962C8B-B14F-4D97-AF65-F5344CB8AC3E}">
        <p14:creationId xmlns:p14="http://schemas.microsoft.com/office/powerpoint/2010/main" val="1925456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Aufteilung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Bauchhöhle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875392"/>
            <a:ext cx="5735826" cy="598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46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5292" y="6235989"/>
            <a:ext cx="8493125" cy="615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sz="1500" b="1" dirty="0">
                <a:solidFill>
                  <a:srgbClr val="000000"/>
                </a:solidFill>
              </a:rPr>
              <a:t>—Diagrammatic illustration shows various types of internal hernias: A = </a:t>
            </a:r>
            <a:r>
              <a:rPr lang="en-GB" sz="1500" b="1" dirty="0" err="1">
                <a:solidFill>
                  <a:srgbClr val="000000"/>
                </a:solidFill>
              </a:rPr>
              <a:t>paraduodenal</a:t>
            </a:r>
            <a:r>
              <a:rPr lang="en-GB" sz="1500" b="1" dirty="0">
                <a:solidFill>
                  <a:srgbClr val="000000"/>
                </a:solidFill>
              </a:rPr>
              <a:t>, B = foramen of Winslow, C = </a:t>
            </a:r>
            <a:r>
              <a:rPr lang="en-GB" sz="1500" b="1" dirty="0" err="1">
                <a:solidFill>
                  <a:srgbClr val="000000"/>
                </a:solidFill>
              </a:rPr>
              <a:t>intersigmoid</a:t>
            </a:r>
            <a:r>
              <a:rPr lang="en-GB" sz="1500" b="1" dirty="0">
                <a:solidFill>
                  <a:srgbClr val="000000"/>
                </a:solidFill>
              </a:rPr>
              <a:t>, D = </a:t>
            </a:r>
            <a:r>
              <a:rPr lang="en-GB" sz="1500" b="1" dirty="0" err="1">
                <a:solidFill>
                  <a:srgbClr val="000000"/>
                </a:solidFill>
              </a:rPr>
              <a:t>pericecal</a:t>
            </a:r>
            <a:r>
              <a:rPr lang="en-GB" sz="1500" b="1" dirty="0">
                <a:solidFill>
                  <a:srgbClr val="000000"/>
                </a:solidFill>
              </a:rPr>
              <a:t>, E = </a:t>
            </a:r>
            <a:r>
              <a:rPr lang="en-GB" sz="1500" b="1" dirty="0" err="1">
                <a:solidFill>
                  <a:srgbClr val="000000"/>
                </a:solidFill>
              </a:rPr>
              <a:t>transmesenteric</a:t>
            </a:r>
            <a:r>
              <a:rPr lang="en-GB" sz="1500" b="1" dirty="0">
                <a:solidFill>
                  <a:srgbClr val="000000"/>
                </a:solidFill>
              </a:rPr>
              <a:t>, and F = </a:t>
            </a:r>
            <a:r>
              <a:rPr lang="en-GB" sz="1500" b="1" dirty="0" err="1">
                <a:solidFill>
                  <a:srgbClr val="000000"/>
                </a:solidFill>
              </a:rPr>
              <a:t>retroanastomotic</a:t>
            </a:r>
            <a:r>
              <a:rPr lang="en-GB" sz="15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1077" y="1100922"/>
            <a:ext cx="4064000" cy="4892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843808" y="5932759"/>
            <a:ext cx="3917950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100" b="1" dirty="0">
                <a:solidFill>
                  <a:srgbClr val="000000"/>
                </a:solidFill>
              </a:rPr>
              <a:t>Martin L C et al. AJR 2006;186:703-717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176206" y="112276"/>
            <a:ext cx="2893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Innere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Herniae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107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Kép 1" descr="calo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595" y="1381226"/>
            <a:ext cx="5749677" cy="515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Szövegdoboz 2"/>
          <p:cNvSpPr txBox="1">
            <a:spLocks noChangeArrowheads="1"/>
          </p:cNvSpPr>
          <p:nvPr/>
        </p:nvSpPr>
        <p:spPr bwMode="auto">
          <a:xfrm>
            <a:off x="2710631" y="229610"/>
            <a:ext cx="31670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Calot-Dreieck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0" name="Szövegdoboz 3"/>
          <p:cNvSpPr txBox="1">
            <a:spLocks noChangeArrowheads="1"/>
          </p:cNvSpPr>
          <p:nvPr/>
        </p:nvSpPr>
        <p:spPr bwMode="auto">
          <a:xfrm>
            <a:off x="7164388" y="6237288"/>
            <a:ext cx="1511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800"/>
              <a:t>Szél Klinikai anatómia, SE 1999</a:t>
            </a:r>
          </a:p>
        </p:txBody>
      </p:sp>
    </p:spTree>
    <p:extLst>
      <p:ext uri="{BB962C8B-B14F-4D97-AF65-F5344CB8AC3E}">
        <p14:creationId xmlns:p14="http://schemas.microsoft.com/office/powerpoint/2010/main" val="3153445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D:\Dokumentumok\Attila\OKTATÁS\Egyetem\Előadások\ÁOK-GYOK-EÜInf\hasüreg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268760"/>
            <a:ext cx="7343373" cy="51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1669682" y="188640"/>
            <a:ext cx="5803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coledochus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Variationen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00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Autofit/>
          </a:bodyPr>
          <a:lstStyle/>
          <a:p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Dickdarm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8849537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49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Coecum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009947" cy="304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9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D:\Dokumentumok\Attila\OKTATÁS\Egyetem\Előadások\ÁOK-GYOK-EÜInf\hasüreg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4492" y="836712"/>
            <a:ext cx="7391400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2123728" y="107920"/>
            <a:ext cx="5312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/>
              <a:t>Lagevariationen</a:t>
            </a:r>
            <a:r>
              <a:rPr lang="hu-HU" sz="3200" dirty="0" smtClean="0"/>
              <a:t> von Appendix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07504" y="5002963"/>
            <a:ext cx="89139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Mc </a:t>
            </a:r>
            <a:r>
              <a:rPr lang="hu-HU" b="1" dirty="0" err="1" smtClean="0"/>
              <a:t>Burneyscher</a:t>
            </a:r>
            <a:r>
              <a:rPr lang="hu-HU" b="1" dirty="0" smtClean="0"/>
              <a:t> </a:t>
            </a:r>
            <a:r>
              <a:rPr lang="hu-HU" b="1" dirty="0" err="1" smtClean="0"/>
              <a:t>Punkt</a:t>
            </a:r>
            <a:r>
              <a:rPr lang="hu-HU" dirty="0" smtClean="0"/>
              <a:t>:  </a:t>
            </a:r>
            <a:r>
              <a:rPr lang="hu-HU" dirty="0" err="1" smtClean="0"/>
              <a:t>Abgang</a:t>
            </a:r>
            <a:r>
              <a:rPr lang="hu-HU" dirty="0" smtClean="0"/>
              <a:t> der </a:t>
            </a:r>
            <a:r>
              <a:rPr lang="hu-HU" dirty="0" err="1" smtClean="0"/>
              <a:t>Wurmfortsatz</a:t>
            </a:r>
            <a:r>
              <a:rPr lang="hu-HU" dirty="0" smtClean="0"/>
              <a:t> </a:t>
            </a:r>
            <a:r>
              <a:rPr lang="hu-HU" dirty="0" err="1" smtClean="0"/>
              <a:t>aus</a:t>
            </a:r>
            <a:r>
              <a:rPr lang="hu-HU" dirty="0" smtClean="0"/>
              <a:t> </a:t>
            </a:r>
            <a:r>
              <a:rPr lang="hu-HU" dirty="0" err="1" smtClean="0"/>
              <a:t>dem</a:t>
            </a:r>
            <a:r>
              <a:rPr lang="hu-HU" dirty="0" smtClean="0"/>
              <a:t> </a:t>
            </a:r>
            <a:r>
              <a:rPr lang="hu-HU" dirty="0" err="1" smtClean="0"/>
              <a:t>Cecum</a:t>
            </a:r>
            <a:r>
              <a:rPr lang="hu-HU" dirty="0" smtClean="0"/>
              <a:t>: </a:t>
            </a:r>
            <a:r>
              <a:rPr lang="hu-HU" dirty="0" err="1" smtClean="0"/>
              <a:t>Mitte</a:t>
            </a:r>
            <a:r>
              <a:rPr lang="hu-HU" dirty="0" smtClean="0"/>
              <a:t> </a:t>
            </a:r>
            <a:r>
              <a:rPr lang="hu-HU" dirty="0" err="1" smtClean="0"/>
              <a:t>der</a:t>
            </a:r>
            <a:r>
              <a:rPr lang="hu-HU" dirty="0" smtClean="0"/>
              <a:t> </a:t>
            </a:r>
            <a:r>
              <a:rPr lang="hu-HU" dirty="0" err="1" smtClean="0"/>
              <a:t>Linie</a:t>
            </a:r>
            <a:r>
              <a:rPr lang="hu-HU" dirty="0" smtClean="0"/>
              <a:t> </a:t>
            </a:r>
            <a:r>
              <a:rPr lang="hu-HU" dirty="0" err="1" smtClean="0"/>
              <a:t>zw.Nabel</a:t>
            </a:r>
            <a:r>
              <a:rPr lang="hu-HU" dirty="0" smtClean="0"/>
              <a:t> </a:t>
            </a:r>
          </a:p>
          <a:p>
            <a:r>
              <a:rPr lang="hu-HU" dirty="0"/>
              <a:t>	</a:t>
            </a:r>
            <a:r>
              <a:rPr lang="hu-HU" dirty="0" smtClean="0"/>
              <a:t>		und der </a:t>
            </a:r>
            <a:r>
              <a:rPr lang="hu-HU" dirty="0" err="1" smtClean="0"/>
              <a:t>rechten</a:t>
            </a:r>
            <a:r>
              <a:rPr lang="hu-HU" dirty="0" smtClean="0"/>
              <a:t> </a:t>
            </a:r>
            <a:r>
              <a:rPr lang="hu-HU" dirty="0" err="1" smtClean="0"/>
              <a:t>Spina</a:t>
            </a:r>
            <a:r>
              <a:rPr lang="hu-HU" dirty="0" smtClean="0"/>
              <a:t> </a:t>
            </a:r>
            <a:r>
              <a:rPr lang="hu-HU" dirty="0" err="1" smtClean="0"/>
              <a:t>iliaca</a:t>
            </a:r>
            <a:r>
              <a:rPr lang="hu-HU" dirty="0" smtClean="0"/>
              <a:t> </a:t>
            </a:r>
            <a:r>
              <a:rPr lang="hu-HU" dirty="0" err="1" smtClean="0"/>
              <a:t>ant</a:t>
            </a:r>
            <a:r>
              <a:rPr lang="hu-HU" dirty="0" smtClean="0"/>
              <a:t>. </a:t>
            </a:r>
            <a:r>
              <a:rPr lang="hu-HU" dirty="0" err="1"/>
              <a:t>s</a:t>
            </a:r>
            <a:r>
              <a:rPr lang="hu-HU" dirty="0" err="1" smtClean="0"/>
              <a:t>up</a:t>
            </a:r>
            <a:r>
              <a:rPr lang="hu-HU" dirty="0" smtClean="0"/>
              <a:t>.</a:t>
            </a:r>
          </a:p>
          <a:p>
            <a:endParaRPr lang="hu-HU" dirty="0"/>
          </a:p>
          <a:p>
            <a:r>
              <a:rPr lang="hu-HU" b="1" dirty="0" err="1" smtClean="0"/>
              <a:t>Lanzscher</a:t>
            </a:r>
            <a:r>
              <a:rPr lang="hu-HU" b="1" dirty="0" smtClean="0"/>
              <a:t> </a:t>
            </a:r>
            <a:r>
              <a:rPr lang="hu-HU" b="1" dirty="0" err="1" smtClean="0"/>
              <a:t>Punkt</a:t>
            </a:r>
            <a:r>
              <a:rPr lang="hu-HU" b="1" dirty="0" smtClean="0"/>
              <a:t>: </a:t>
            </a:r>
            <a:r>
              <a:rPr lang="hu-HU" dirty="0" smtClean="0"/>
              <a:t>an der </a:t>
            </a:r>
            <a:r>
              <a:rPr lang="hu-HU" dirty="0" err="1" smtClean="0"/>
              <a:t>Grenze</a:t>
            </a:r>
            <a:r>
              <a:rPr lang="hu-HU" dirty="0" smtClean="0"/>
              <a:t> </a:t>
            </a:r>
            <a:r>
              <a:rPr lang="hu-HU" dirty="0" err="1" smtClean="0"/>
              <a:t>zw</a:t>
            </a:r>
            <a:r>
              <a:rPr lang="hu-HU" dirty="0" smtClean="0"/>
              <a:t>. </a:t>
            </a:r>
            <a:r>
              <a:rPr lang="hu-HU" dirty="0" err="1" smtClean="0"/>
              <a:t>rechten</a:t>
            </a:r>
            <a:r>
              <a:rPr lang="hu-HU" dirty="0" smtClean="0"/>
              <a:t> und </a:t>
            </a:r>
            <a:r>
              <a:rPr lang="hu-HU" dirty="0" err="1" smtClean="0"/>
              <a:t>mittleren</a:t>
            </a:r>
            <a:r>
              <a:rPr lang="hu-HU" dirty="0" smtClean="0"/>
              <a:t> </a:t>
            </a:r>
            <a:r>
              <a:rPr lang="hu-HU" dirty="0" err="1" smtClean="0"/>
              <a:t>Drittel</a:t>
            </a:r>
            <a:r>
              <a:rPr lang="hu-HU" dirty="0" smtClean="0"/>
              <a:t> der </a:t>
            </a:r>
            <a:r>
              <a:rPr lang="hu-HU" dirty="0" err="1" smtClean="0"/>
              <a:t>Linie</a:t>
            </a:r>
            <a:r>
              <a:rPr lang="hu-HU" dirty="0" smtClean="0"/>
              <a:t> </a:t>
            </a:r>
            <a:r>
              <a:rPr lang="hu-HU" dirty="0" err="1" smtClean="0"/>
              <a:t>interspinale</a:t>
            </a:r>
            <a:r>
              <a:rPr lang="hu-HU" dirty="0" smtClean="0"/>
              <a:t> (</a:t>
            </a:r>
            <a:r>
              <a:rPr lang="hu-HU" dirty="0" err="1" smtClean="0"/>
              <a:t>zw</a:t>
            </a:r>
            <a:r>
              <a:rPr lang="hu-HU" dirty="0" smtClean="0"/>
              <a:t>. </a:t>
            </a:r>
          </a:p>
          <a:p>
            <a:r>
              <a:rPr lang="hu-HU" dirty="0"/>
              <a:t>	</a:t>
            </a:r>
            <a:r>
              <a:rPr lang="hu-HU" dirty="0" smtClean="0"/>
              <a:t>	 </a:t>
            </a:r>
            <a:r>
              <a:rPr lang="hu-HU" dirty="0" err="1" smtClean="0"/>
              <a:t>beiden</a:t>
            </a:r>
            <a:r>
              <a:rPr lang="hu-HU" dirty="0" smtClean="0"/>
              <a:t> </a:t>
            </a:r>
            <a:r>
              <a:rPr lang="hu-HU" dirty="0" err="1" smtClean="0"/>
              <a:t>Spina</a:t>
            </a:r>
            <a:r>
              <a:rPr lang="hu-HU" dirty="0" smtClean="0"/>
              <a:t> </a:t>
            </a:r>
            <a:r>
              <a:rPr lang="hu-HU" dirty="0" err="1" smtClean="0"/>
              <a:t>iliaca</a:t>
            </a:r>
            <a:r>
              <a:rPr lang="hu-HU" dirty="0" smtClean="0"/>
              <a:t> </a:t>
            </a:r>
            <a:r>
              <a:rPr lang="hu-HU" dirty="0" err="1" smtClean="0"/>
              <a:t>ant</a:t>
            </a:r>
            <a:r>
              <a:rPr lang="hu-HU" dirty="0" smtClean="0"/>
              <a:t>. </a:t>
            </a:r>
            <a:r>
              <a:rPr lang="hu-HU" smtClean="0"/>
              <a:t>sup</a:t>
            </a:r>
            <a:r>
              <a:rPr lang="hu-HU" dirty="0" smtClean="0"/>
              <a:t>. 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834152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" descr="csillag  177 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437112"/>
            <a:ext cx="1838053" cy="189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Picture 5" descr="csillag  1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sillag  177 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3750540"/>
            <a:ext cx="5693789" cy="310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6" name="Szövegdoboz 5"/>
          <p:cNvSpPr txBox="1">
            <a:spLocks noChangeArrowheads="1"/>
          </p:cNvSpPr>
          <p:nvPr/>
        </p:nvSpPr>
        <p:spPr bwMode="auto">
          <a:xfrm>
            <a:off x="5508625" y="6524625"/>
            <a:ext cx="3095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800"/>
              <a:t>Csillag, Anatomy of  the living human, Konemann 1999</a:t>
            </a:r>
          </a:p>
        </p:txBody>
      </p:sp>
    </p:spTree>
    <p:extLst>
      <p:ext uri="{BB962C8B-B14F-4D97-AF65-F5344CB8AC3E}">
        <p14:creationId xmlns:p14="http://schemas.microsoft.com/office/powerpoint/2010/main" val="81651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sillag  218 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31721"/>
            <a:ext cx="1799878" cy="186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4" descr="csillag  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" y="61913"/>
            <a:ext cx="9058275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csillag  218 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9952" y="4316118"/>
            <a:ext cx="4753224" cy="254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Szövegdoboz 5"/>
          <p:cNvSpPr txBox="1">
            <a:spLocks noChangeArrowheads="1"/>
          </p:cNvSpPr>
          <p:nvPr/>
        </p:nvSpPr>
        <p:spPr bwMode="auto">
          <a:xfrm>
            <a:off x="6048375" y="6642100"/>
            <a:ext cx="3095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800"/>
              <a:t>Csillag, Anatomy of  the living human, Konemann 1999</a:t>
            </a:r>
          </a:p>
        </p:txBody>
      </p:sp>
    </p:spTree>
    <p:extLst>
      <p:ext uri="{BB962C8B-B14F-4D97-AF65-F5344CB8AC3E}">
        <p14:creationId xmlns:p14="http://schemas.microsoft.com/office/powerpoint/2010/main" val="18152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48680"/>
            <a:ext cx="8204047" cy="534175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7544" y="609329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Cysterna</a:t>
            </a:r>
            <a:r>
              <a:rPr lang="hu-HU" b="1" dirty="0" smtClean="0"/>
              <a:t> chili (</a:t>
            </a:r>
            <a:r>
              <a:rPr lang="hu-HU" b="1" dirty="0" err="1" smtClean="0"/>
              <a:t>weißer</a:t>
            </a:r>
            <a:r>
              <a:rPr lang="hu-HU" b="1" dirty="0" smtClean="0"/>
              <a:t> </a:t>
            </a:r>
            <a:r>
              <a:rPr lang="hu-HU" b="1" dirty="0" err="1" smtClean="0"/>
              <a:t>Dreieck</a:t>
            </a:r>
            <a:r>
              <a:rPr lang="hu-HU" b="1" dirty="0" smtClean="0"/>
              <a:t> an der </a:t>
            </a:r>
            <a:r>
              <a:rPr lang="hu-HU" b="1" dirty="0" err="1" smtClean="0"/>
              <a:t>rechten</a:t>
            </a:r>
            <a:r>
              <a:rPr lang="hu-HU" b="1" dirty="0" smtClean="0"/>
              <a:t> </a:t>
            </a:r>
            <a:r>
              <a:rPr lang="hu-HU" b="1" dirty="0" err="1" smtClean="0"/>
              <a:t>Seite</a:t>
            </a:r>
            <a:r>
              <a:rPr lang="hu-HU" b="1" dirty="0" smtClean="0"/>
              <a:t> des </a:t>
            </a:r>
            <a:r>
              <a:rPr lang="hu-HU" b="1" dirty="0" err="1" smtClean="0"/>
              <a:t>Wirbelkörpers</a:t>
            </a:r>
            <a:r>
              <a:rPr lang="hu-HU" b="1" dirty="0" smtClean="0"/>
              <a:t>)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968100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 descr="chp06_fig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6938" y="1563688"/>
            <a:ext cx="4810125" cy="3730625"/>
          </a:xfrm>
          <a:prstGeom prst="rect">
            <a:avLst/>
          </a:prstGeom>
          <a:noFill/>
        </p:spPr>
      </p:pic>
      <p:pic>
        <p:nvPicPr>
          <p:cNvPr id="159749" name="Picture 5" descr="chp06_fig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6938" y="1563688"/>
            <a:ext cx="4810125" cy="3730625"/>
          </a:xfrm>
          <a:prstGeom prst="rect">
            <a:avLst/>
          </a:prstGeom>
          <a:noFill/>
        </p:spPr>
      </p:pic>
      <p:pic>
        <p:nvPicPr>
          <p:cNvPr id="159750" name="Picture 6" descr="chp06_fig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6938" y="1563688"/>
            <a:ext cx="4810125" cy="3730625"/>
          </a:xfrm>
          <a:prstGeom prst="rect">
            <a:avLst/>
          </a:prstGeom>
          <a:noFill/>
        </p:spPr>
      </p:pic>
      <p:pic>
        <p:nvPicPr>
          <p:cNvPr id="159751" name="Picture 7" descr="chp06_fig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6938" y="1563688"/>
            <a:ext cx="4810125" cy="3730625"/>
          </a:xfrm>
          <a:prstGeom prst="rect">
            <a:avLst/>
          </a:prstGeom>
          <a:noFill/>
        </p:spPr>
      </p:pic>
      <p:pic>
        <p:nvPicPr>
          <p:cNvPr id="159752" name="Picture 8" descr="chp06_fig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6938" y="1563688"/>
            <a:ext cx="4810125" cy="3730625"/>
          </a:xfrm>
          <a:prstGeom prst="rect">
            <a:avLst/>
          </a:prstGeom>
          <a:noFill/>
        </p:spPr>
      </p:pic>
      <p:pic>
        <p:nvPicPr>
          <p:cNvPr id="159753" name="Picture 9" descr="chp06_fig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9940"/>
            <a:ext cx="7704856" cy="5975511"/>
          </a:xfrm>
          <a:prstGeom prst="rect">
            <a:avLst/>
          </a:prstGeom>
          <a:noFill/>
        </p:spPr>
      </p:pic>
      <p:sp>
        <p:nvSpPr>
          <p:cNvPr id="9" name="Szövegdoboz 8"/>
          <p:cNvSpPr txBox="1"/>
          <p:nvPr/>
        </p:nvSpPr>
        <p:spPr>
          <a:xfrm>
            <a:off x="323528" y="6029709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Radix des </a:t>
            </a:r>
            <a:r>
              <a:rPr lang="hu-HU" b="1" dirty="0" err="1" smtClean="0"/>
              <a:t>Mesocolon</a:t>
            </a:r>
            <a:r>
              <a:rPr lang="hu-HU" b="1" dirty="0" smtClean="0"/>
              <a:t> transversum</a:t>
            </a:r>
            <a:r>
              <a:rPr lang="hu-HU" dirty="0" smtClean="0"/>
              <a:t> (L2 </a:t>
            </a:r>
            <a:r>
              <a:rPr lang="hu-HU" dirty="0" err="1" smtClean="0"/>
              <a:t>Höhe</a:t>
            </a:r>
            <a:r>
              <a:rPr lang="hu-HU" dirty="0" smtClean="0"/>
              <a:t>) </a:t>
            </a:r>
            <a:r>
              <a:rPr lang="hu-HU" dirty="0" err="1" smtClean="0"/>
              <a:t>unterteilt</a:t>
            </a:r>
            <a:r>
              <a:rPr lang="hu-HU" dirty="0" smtClean="0"/>
              <a:t> den </a:t>
            </a:r>
            <a:r>
              <a:rPr lang="hu-HU" dirty="0" err="1" smtClean="0"/>
              <a:t>Bauchraum</a:t>
            </a:r>
            <a:r>
              <a:rPr lang="hu-HU" dirty="0" smtClean="0"/>
              <a:t>: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b="1" dirty="0" err="1" smtClean="0"/>
              <a:t>Oberbauch</a:t>
            </a:r>
            <a:r>
              <a:rPr lang="hu-HU" b="1" dirty="0" smtClean="0"/>
              <a:t> </a:t>
            </a:r>
            <a:r>
              <a:rPr lang="hu-HU" dirty="0" smtClean="0"/>
              <a:t>und</a:t>
            </a:r>
            <a:r>
              <a:rPr lang="hu-HU" b="1" dirty="0" smtClean="0"/>
              <a:t> </a:t>
            </a:r>
            <a:r>
              <a:rPr lang="hu-HU" b="1" dirty="0" err="1" smtClean="0"/>
              <a:t>Unterbauch</a:t>
            </a:r>
            <a:r>
              <a:rPr lang="hu-HU" dirty="0"/>
              <a:t> </a:t>
            </a:r>
            <a:r>
              <a:rPr lang="hu-HU" dirty="0" err="1"/>
              <a:t>Pars</a:t>
            </a:r>
            <a:r>
              <a:rPr lang="hu-HU" dirty="0"/>
              <a:t> </a:t>
            </a:r>
            <a:r>
              <a:rPr lang="hu-HU" dirty="0" err="1"/>
              <a:t>supracolica</a:t>
            </a:r>
            <a:r>
              <a:rPr lang="hu-HU" dirty="0"/>
              <a:t>, </a:t>
            </a:r>
            <a:r>
              <a:rPr lang="hu-HU" dirty="0" err="1" smtClean="0"/>
              <a:t>infracolica</a:t>
            </a:r>
            <a:r>
              <a:rPr lang="hu-HU" dirty="0"/>
              <a:t>. 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312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34481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467544" y="0"/>
            <a:ext cx="8229600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smtClean="0">
                <a:latin typeface="Arial" panose="020B0604020202020204" pitchFamily="34" charset="0"/>
                <a:cs typeface="Arial" panose="020B0604020202020204" pitchFamily="34" charset="0"/>
              </a:rPr>
              <a:t>Aufteilung der Bauchhöhle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887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5255129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6012160" y="908720"/>
            <a:ext cx="30243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C00000"/>
                </a:solidFill>
              </a:rPr>
              <a:t>transpylorische</a:t>
            </a: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</a:rPr>
              <a:t>Ebene</a:t>
            </a:r>
            <a:r>
              <a:rPr lang="hu-HU" dirty="0" smtClean="0"/>
              <a:t>: </a:t>
            </a:r>
            <a:r>
              <a:rPr lang="hu-HU" dirty="0" err="1" smtClean="0"/>
              <a:t>Halbierungspunkt</a:t>
            </a:r>
            <a:r>
              <a:rPr lang="hu-HU" dirty="0" smtClean="0"/>
              <a:t> </a:t>
            </a:r>
            <a:r>
              <a:rPr lang="hu-HU" dirty="0" err="1" smtClean="0"/>
              <a:t>zwischen</a:t>
            </a:r>
            <a:r>
              <a:rPr lang="hu-HU" dirty="0" smtClean="0"/>
              <a:t> </a:t>
            </a:r>
            <a:r>
              <a:rPr lang="hu-HU" dirty="0" err="1" smtClean="0"/>
              <a:t>Incisura</a:t>
            </a:r>
            <a:r>
              <a:rPr lang="hu-HU" dirty="0" smtClean="0"/>
              <a:t> </a:t>
            </a:r>
            <a:r>
              <a:rPr lang="hu-HU" dirty="0" err="1" smtClean="0"/>
              <a:t>jugularis</a:t>
            </a:r>
            <a:r>
              <a:rPr lang="hu-HU" dirty="0" smtClean="0"/>
              <a:t> von </a:t>
            </a:r>
            <a:r>
              <a:rPr lang="hu-HU" dirty="0" err="1" smtClean="0"/>
              <a:t>Sternum</a:t>
            </a:r>
            <a:r>
              <a:rPr lang="hu-HU" dirty="0" smtClean="0"/>
              <a:t> und </a:t>
            </a:r>
            <a:r>
              <a:rPr lang="hu-HU" dirty="0" err="1" smtClean="0"/>
              <a:t>Oberrand</a:t>
            </a:r>
            <a:r>
              <a:rPr lang="hu-HU" dirty="0" smtClean="0"/>
              <a:t> der </a:t>
            </a:r>
            <a:r>
              <a:rPr lang="hu-HU" dirty="0" err="1" smtClean="0"/>
              <a:t>Symphysis</a:t>
            </a:r>
            <a:r>
              <a:rPr lang="hu-HU" dirty="0" smtClean="0"/>
              <a:t> </a:t>
            </a:r>
            <a:r>
              <a:rPr lang="hu-HU" dirty="0" err="1" smtClean="0"/>
              <a:t>pubica</a:t>
            </a:r>
            <a:r>
              <a:rPr lang="hu-HU" dirty="0" smtClean="0"/>
              <a:t>.</a:t>
            </a:r>
          </a:p>
          <a:p>
            <a:endParaRPr lang="hu-HU" dirty="0" smtClean="0"/>
          </a:p>
          <a:p>
            <a:r>
              <a:rPr lang="hu-HU" dirty="0" smtClean="0"/>
              <a:t>Die </a:t>
            </a:r>
            <a:r>
              <a:rPr lang="hu-HU" dirty="0" err="1">
                <a:solidFill>
                  <a:srgbClr val="FF0000"/>
                </a:solidFill>
              </a:rPr>
              <a:t>transpylorische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Ebene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auf</a:t>
            </a:r>
            <a:r>
              <a:rPr lang="hu-HU" dirty="0"/>
              <a:t> </a:t>
            </a:r>
            <a:r>
              <a:rPr lang="hu-HU" dirty="0" err="1"/>
              <a:t>einer</a:t>
            </a:r>
            <a:r>
              <a:rPr lang="hu-HU" dirty="0"/>
              <a:t> </a:t>
            </a:r>
            <a:r>
              <a:rPr lang="hu-HU" dirty="0" err="1"/>
              <a:t>Höhe</a:t>
            </a:r>
            <a:r>
              <a:rPr lang="hu-HU" dirty="0"/>
              <a:t> mit:</a:t>
            </a:r>
            <a:br>
              <a:rPr lang="hu-HU" dirty="0"/>
            </a:br>
            <a:r>
              <a:rPr lang="hu-HU" dirty="0" smtClean="0"/>
              <a:t>L1 </a:t>
            </a:r>
            <a:r>
              <a:rPr lang="hu-HU" dirty="0" err="1" smtClean="0"/>
              <a:t>oder</a:t>
            </a:r>
            <a:r>
              <a:rPr lang="hu-HU" dirty="0" smtClean="0"/>
              <a:t> 9. </a:t>
            </a:r>
            <a:r>
              <a:rPr lang="hu-HU" dirty="0" err="1" smtClean="0"/>
              <a:t>Rippenknorpel</a:t>
            </a:r>
            <a:r>
              <a:rPr lang="hu-HU" dirty="0" smtClean="0"/>
              <a:t>.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 smtClean="0"/>
              <a:t>Ursprung</a:t>
            </a:r>
            <a:r>
              <a:rPr lang="hu-HU" dirty="0" smtClean="0"/>
              <a:t> </a:t>
            </a:r>
            <a:r>
              <a:rPr lang="hu-HU" dirty="0"/>
              <a:t>der </a:t>
            </a:r>
            <a:r>
              <a:rPr lang="hu-HU" dirty="0" err="1"/>
              <a:t>Arteria</a:t>
            </a:r>
            <a:r>
              <a:rPr lang="hu-HU" dirty="0"/>
              <a:t> </a:t>
            </a:r>
            <a:r>
              <a:rPr lang="hu-HU" dirty="0" err="1"/>
              <a:t>mesenterica</a:t>
            </a:r>
            <a:r>
              <a:rPr lang="hu-HU" dirty="0"/>
              <a:t> </a:t>
            </a:r>
            <a:r>
              <a:rPr lang="hu-HU" dirty="0" err="1"/>
              <a:t>superior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der Aorta </a:t>
            </a:r>
            <a:br>
              <a:rPr lang="hu-HU" dirty="0"/>
            </a:br>
            <a:r>
              <a:rPr lang="hu-HU" dirty="0" err="1" smtClean="0"/>
              <a:t>Ursprung</a:t>
            </a:r>
            <a:r>
              <a:rPr lang="hu-HU" dirty="0" smtClean="0"/>
              <a:t> </a:t>
            </a:r>
            <a:r>
              <a:rPr lang="hu-HU" dirty="0"/>
              <a:t>der </a:t>
            </a:r>
            <a:r>
              <a:rPr lang="hu-HU" dirty="0" err="1"/>
              <a:t>Pfortader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 smtClean="0"/>
              <a:t>Linke</a:t>
            </a:r>
            <a:r>
              <a:rPr lang="hu-HU" dirty="0" smtClean="0"/>
              <a:t> </a:t>
            </a:r>
            <a:r>
              <a:rPr lang="hu-HU" dirty="0"/>
              <a:t>und </a:t>
            </a:r>
            <a:r>
              <a:rPr lang="hu-HU" dirty="0" err="1"/>
              <a:t>rechte</a:t>
            </a:r>
            <a:r>
              <a:rPr lang="hu-HU" dirty="0"/>
              <a:t> </a:t>
            </a:r>
            <a:r>
              <a:rPr lang="hu-HU" dirty="0" err="1"/>
              <a:t>Colonflexur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 smtClean="0"/>
              <a:t>Hilum</a:t>
            </a:r>
            <a:r>
              <a:rPr lang="hu-HU" dirty="0" smtClean="0"/>
              <a:t> </a:t>
            </a:r>
            <a:r>
              <a:rPr lang="hu-HU" dirty="0" err="1"/>
              <a:t>renale</a:t>
            </a:r>
            <a:r>
              <a:rPr lang="hu-HU" dirty="0"/>
              <a:t> </a:t>
            </a:r>
            <a:r>
              <a:rPr lang="hu-HU" dirty="0" err="1"/>
              <a:t>links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 smtClean="0"/>
              <a:t>rechts</a:t>
            </a:r>
            <a:r>
              <a:rPr lang="hu-HU" dirty="0" smtClean="0"/>
              <a:t> </a:t>
            </a:r>
            <a:r>
              <a:rPr lang="hu-HU" dirty="0" err="1"/>
              <a:t>oberer</a:t>
            </a:r>
            <a:r>
              <a:rPr lang="hu-HU" dirty="0"/>
              <a:t> </a:t>
            </a:r>
            <a:r>
              <a:rPr lang="hu-HU" dirty="0" err="1"/>
              <a:t>Nierenpol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 smtClean="0"/>
              <a:t>Flexura</a:t>
            </a:r>
            <a:r>
              <a:rPr lang="hu-HU" dirty="0" smtClean="0"/>
              <a:t> </a:t>
            </a:r>
            <a:r>
              <a:rPr lang="hu-HU" dirty="0" err="1" smtClean="0"/>
              <a:t>duodeni</a:t>
            </a:r>
            <a:r>
              <a:rPr lang="hu-HU" dirty="0" smtClean="0"/>
              <a:t> </a:t>
            </a:r>
            <a:r>
              <a:rPr lang="hu-HU" dirty="0" err="1" smtClean="0"/>
              <a:t>sup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339752" y="188639"/>
            <a:ext cx="4063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Transversale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Ebenen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78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5760640" cy="548680"/>
          </a:xfrm>
        </p:spPr>
        <p:txBody>
          <a:bodyPr>
            <a:normAutofit fontScale="90000"/>
          </a:bodyPr>
          <a:lstStyle/>
          <a:p>
            <a:r>
              <a:rPr lang="hu-HU" altLang="hu-HU" sz="3200" dirty="0" err="1" smtClean="0">
                <a:latin typeface="Arial" charset="0"/>
                <a:cs typeface="Arial" charset="0"/>
              </a:rPr>
              <a:t>Vordere</a:t>
            </a:r>
            <a:r>
              <a:rPr lang="hu-HU" altLang="hu-HU" sz="3200" dirty="0" smtClean="0">
                <a:latin typeface="Arial" charset="0"/>
                <a:cs typeface="Arial" charset="0"/>
              </a:rPr>
              <a:t> </a:t>
            </a:r>
            <a:r>
              <a:rPr lang="hu-HU" altLang="hu-HU" sz="3200" dirty="0" err="1" smtClean="0">
                <a:latin typeface="Arial" charset="0"/>
                <a:cs typeface="Arial" charset="0"/>
              </a:rPr>
              <a:t>Bauchwand</a:t>
            </a:r>
            <a:endParaRPr lang="hu-HU" altLang="hu-HU" sz="3200" dirty="0" smtClean="0">
              <a:latin typeface="Arial" charset="0"/>
              <a:cs typeface="Arial" charset="0"/>
            </a:endParaRPr>
          </a:p>
        </p:txBody>
      </p:sp>
      <p:pic>
        <p:nvPicPr>
          <p:cNvPr id="6147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" y="2348880"/>
            <a:ext cx="5432826" cy="417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90" y="188640"/>
            <a:ext cx="347044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30" y="2804409"/>
            <a:ext cx="3672670" cy="371703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7504" y="692696"/>
            <a:ext cx="61884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Hautinnervation</a:t>
            </a:r>
            <a:r>
              <a:rPr lang="hu-HU" dirty="0" smtClean="0"/>
              <a:t>: </a:t>
            </a:r>
            <a:r>
              <a:rPr lang="hu-HU" dirty="0" err="1" smtClean="0"/>
              <a:t>Rr</a:t>
            </a:r>
            <a:r>
              <a:rPr lang="hu-HU" dirty="0" smtClean="0"/>
              <a:t>. </a:t>
            </a:r>
            <a:r>
              <a:rPr lang="hu-HU" dirty="0" err="1" smtClean="0"/>
              <a:t>cut</a:t>
            </a:r>
            <a:r>
              <a:rPr lang="hu-HU" dirty="0" smtClean="0"/>
              <a:t>. </a:t>
            </a:r>
            <a:r>
              <a:rPr lang="hu-HU" dirty="0" err="1" smtClean="0"/>
              <a:t>ant</a:t>
            </a:r>
            <a:r>
              <a:rPr lang="hu-HU" dirty="0" smtClean="0"/>
              <a:t>. (</a:t>
            </a:r>
            <a:r>
              <a:rPr lang="hu-HU" dirty="0" err="1" smtClean="0"/>
              <a:t>aus</a:t>
            </a:r>
            <a:r>
              <a:rPr lang="hu-HU" dirty="0" smtClean="0"/>
              <a:t> </a:t>
            </a:r>
            <a:r>
              <a:rPr lang="hu-HU" dirty="0" err="1" smtClean="0"/>
              <a:t>unteren</a:t>
            </a:r>
            <a:r>
              <a:rPr lang="hu-HU" dirty="0" smtClean="0"/>
              <a:t> </a:t>
            </a:r>
            <a:r>
              <a:rPr lang="hu-HU" dirty="0" err="1" smtClean="0"/>
              <a:t>Nn</a:t>
            </a:r>
            <a:r>
              <a:rPr lang="hu-HU" dirty="0" smtClean="0"/>
              <a:t>. </a:t>
            </a:r>
            <a:r>
              <a:rPr lang="hu-HU" dirty="0" err="1" smtClean="0"/>
              <a:t>intercostalen</a:t>
            </a:r>
            <a:r>
              <a:rPr lang="hu-HU" dirty="0" smtClean="0"/>
              <a:t>)</a:t>
            </a:r>
          </a:p>
          <a:p>
            <a:r>
              <a:rPr lang="hu-HU" dirty="0" err="1" smtClean="0"/>
              <a:t>Arterien</a:t>
            </a:r>
            <a:r>
              <a:rPr lang="hu-HU" dirty="0" smtClean="0"/>
              <a:t>: A. </a:t>
            </a:r>
            <a:r>
              <a:rPr lang="hu-HU" dirty="0" err="1" smtClean="0"/>
              <a:t>epigastrica</a:t>
            </a:r>
            <a:r>
              <a:rPr lang="hu-HU" dirty="0" smtClean="0"/>
              <a:t> </a:t>
            </a:r>
            <a:r>
              <a:rPr lang="hu-HU" dirty="0" err="1" smtClean="0"/>
              <a:t>sup</a:t>
            </a:r>
            <a:r>
              <a:rPr lang="hu-HU" dirty="0" smtClean="0"/>
              <a:t>., </a:t>
            </a:r>
            <a:r>
              <a:rPr lang="hu-HU" dirty="0" err="1" smtClean="0"/>
              <a:t>inf</a:t>
            </a:r>
            <a:r>
              <a:rPr lang="hu-HU" dirty="0" smtClean="0"/>
              <a:t>. </a:t>
            </a:r>
          </a:p>
          <a:p>
            <a:r>
              <a:rPr lang="hu-HU" dirty="0" err="1" smtClean="0"/>
              <a:t>Venen</a:t>
            </a:r>
            <a:r>
              <a:rPr lang="hu-HU" dirty="0" smtClean="0"/>
              <a:t>: V. </a:t>
            </a:r>
            <a:r>
              <a:rPr lang="hu-HU" dirty="0" err="1" smtClean="0"/>
              <a:t>epigastrica</a:t>
            </a:r>
            <a:r>
              <a:rPr lang="hu-HU" dirty="0" smtClean="0"/>
              <a:t> </a:t>
            </a:r>
            <a:r>
              <a:rPr lang="hu-HU" dirty="0" err="1" smtClean="0"/>
              <a:t>sup</a:t>
            </a:r>
            <a:r>
              <a:rPr lang="hu-HU" dirty="0" smtClean="0"/>
              <a:t>. –V. </a:t>
            </a:r>
            <a:r>
              <a:rPr lang="hu-HU" dirty="0" err="1" smtClean="0"/>
              <a:t>thoracica</a:t>
            </a:r>
            <a:r>
              <a:rPr lang="hu-HU" dirty="0" smtClean="0"/>
              <a:t> int.</a:t>
            </a:r>
          </a:p>
          <a:p>
            <a:r>
              <a:rPr lang="hu-HU" dirty="0" smtClean="0"/>
              <a:t>              </a:t>
            </a:r>
            <a:r>
              <a:rPr lang="hu-HU" dirty="0" err="1" smtClean="0"/>
              <a:t>Vv</a:t>
            </a:r>
            <a:r>
              <a:rPr lang="hu-HU" dirty="0" smtClean="0"/>
              <a:t>. </a:t>
            </a:r>
            <a:r>
              <a:rPr lang="hu-HU" dirty="0" err="1" smtClean="0"/>
              <a:t>cutaneae</a:t>
            </a:r>
            <a:r>
              <a:rPr lang="hu-HU" dirty="0" smtClean="0"/>
              <a:t> </a:t>
            </a:r>
            <a:r>
              <a:rPr lang="hu-HU" dirty="0" err="1" smtClean="0"/>
              <a:t>abdominis</a:t>
            </a:r>
            <a:r>
              <a:rPr lang="hu-HU" dirty="0" smtClean="0"/>
              <a:t>  - </a:t>
            </a:r>
            <a:r>
              <a:rPr lang="hu-HU" dirty="0" err="1" smtClean="0"/>
              <a:t>Vv</a:t>
            </a:r>
            <a:r>
              <a:rPr lang="hu-HU" dirty="0" smtClean="0"/>
              <a:t>. </a:t>
            </a:r>
            <a:r>
              <a:rPr lang="hu-HU" dirty="0" err="1" smtClean="0"/>
              <a:t>paraumbilicales</a:t>
            </a:r>
            <a:r>
              <a:rPr lang="hu-HU" dirty="0" smtClean="0"/>
              <a:t> – V. </a:t>
            </a:r>
            <a:r>
              <a:rPr lang="hu-HU" dirty="0" err="1" smtClean="0"/>
              <a:t>portae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 </a:t>
            </a:r>
            <a:r>
              <a:rPr lang="hu-HU" dirty="0"/>
              <a:t>V. </a:t>
            </a:r>
            <a:r>
              <a:rPr lang="hu-HU" dirty="0" err="1"/>
              <a:t>epig</a:t>
            </a:r>
            <a:r>
              <a:rPr lang="hu-HU" dirty="0"/>
              <a:t>. </a:t>
            </a:r>
            <a:r>
              <a:rPr lang="hu-HU" dirty="0" err="1"/>
              <a:t>inf</a:t>
            </a:r>
            <a:r>
              <a:rPr lang="hu-HU" dirty="0"/>
              <a:t>., </a:t>
            </a:r>
            <a:r>
              <a:rPr lang="hu-HU" dirty="0" smtClean="0"/>
              <a:t>- </a:t>
            </a:r>
            <a:r>
              <a:rPr lang="hu-HU" dirty="0"/>
              <a:t>V. </a:t>
            </a:r>
            <a:r>
              <a:rPr lang="hu-HU" dirty="0" err="1"/>
              <a:t>iliaca</a:t>
            </a:r>
            <a:r>
              <a:rPr lang="hu-HU" dirty="0"/>
              <a:t> </a:t>
            </a:r>
            <a:r>
              <a:rPr lang="hu-HU" dirty="0" err="1"/>
              <a:t>ext</a:t>
            </a:r>
            <a:r>
              <a:rPr lang="hu-HU" dirty="0" smtClean="0"/>
              <a:t>.            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575711" y="218167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A. V. </a:t>
            </a:r>
            <a:r>
              <a:rPr lang="hu-HU" dirty="0" err="1" smtClean="0"/>
              <a:t>epigastrica</a:t>
            </a:r>
            <a:r>
              <a:rPr lang="hu-HU" dirty="0" smtClean="0"/>
              <a:t> </a:t>
            </a:r>
            <a:r>
              <a:rPr lang="hu-HU" dirty="0" err="1" smtClean="0"/>
              <a:t>superior</a:t>
            </a:r>
            <a:r>
              <a:rPr lang="hu-HU" dirty="0" smtClean="0"/>
              <a:t>, </a:t>
            </a:r>
            <a:r>
              <a:rPr lang="hu-HU" dirty="0" err="1" smtClean="0"/>
              <a:t>inferior</a:t>
            </a:r>
            <a:endParaRPr lang="hu-HU" dirty="0"/>
          </a:p>
        </p:txBody>
      </p:sp>
      <p:cxnSp>
        <p:nvCxnSpPr>
          <p:cNvPr id="7" name="Egyenes összekötő 6"/>
          <p:cNvCxnSpPr/>
          <p:nvPr/>
        </p:nvCxnSpPr>
        <p:spPr>
          <a:xfrm>
            <a:off x="6660232" y="2551008"/>
            <a:ext cx="323385" cy="145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H="1">
            <a:off x="6983617" y="2551008"/>
            <a:ext cx="1404807" cy="26781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6460011" y="1431360"/>
            <a:ext cx="192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über</a:t>
            </a:r>
            <a:r>
              <a:rPr lang="hu-HU" dirty="0" smtClean="0"/>
              <a:t> </a:t>
            </a:r>
            <a:r>
              <a:rPr lang="hu-HU" dirty="0" err="1" smtClean="0"/>
              <a:t>Linea</a:t>
            </a:r>
            <a:r>
              <a:rPr lang="hu-HU" dirty="0" smtClean="0"/>
              <a:t> </a:t>
            </a:r>
            <a:r>
              <a:rPr lang="hu-HU" dirty="0" err="1" smtClean="0"/>
              <a:t>arcuata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0945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207316"/>
              </p:ext>
            </p:extLst>
          </p:nvPr>
        </p:nvGraphicFramePr>
        <p:xfrm>
          <a:off x="1579562" y="3621537"/>
          <a:ext cx="3095625" cy="304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3" imgW="2734200" imgH="2688480" progId="OutPlace">
                  <p:embed/>
                </p:oleObj>
              </mc:Choice>
              <mc:Fallback>
                <p:oleObj r:id="rId3" imgW="2734200" imgH="2688480" progId="OutPlac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2" y="3621537"/>
                        <a:ext cx="3095625" cy="3043238"/>
                      </a:xfrm>
                      <a:prstGeom prst="rect">
                        <a:avLst/>
                      </a:prstGeom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3127375" y="2643188"/>
            <a:ext cx="18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>
                <a:cs typeface="Times New Roman" pitchFamily="18" charset="0"/>
              </a:rPr>
              <a:t/>
            </a:r>
            <a:br>
              <a:rPr lang="hu-HU" altLang="hu-HU" sz="1000">
                <a:cs typeface="Times New Roman" pitchFamily="18" charset="0"/>
              </a:rPr>
            </a:br>
            <a:endParaRPr lang="hu-HU" altLang="hu-HU" sz="9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cs typeface="Times New Roman" pitchFamily="18" charset="0"/>
              </a:rPr>
              <a:t/>
            </a:r>
            <a:br>
              <a:rPr lang="hu-HU" altLang="hu-HU" sz="1200">
                <a:cs typeface="Times New Roman" pitchFamily="18" charset="0"/>
              </a:rPr>
            </a:br>
            <a:endParaRPr lang="hu-HU" altLang="hu-HU" sz="1800"/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2695333" y="0"/>
            <a:ext cx="34644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dirty="0" err="1">
                <a:latin typeface="Arial" panose="020B0604020202020204" pitchFamily="34" charset="0"/>
                <a:cs typeface="Arial" panose="020B0604020202020204" pitchFamily="34" charset="0"/>
              </a:rPr>
              <a:t>Cavum</a:t>
            </a: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abdominis</a:t>
            </a:r>
            <a:endParaRPr lang="hu-HU" alt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95288" y="1868765"/>
            <a:ext cx="80645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>
              <a:defRPr/>
            </a:pPr>
            <a:r>
              <a:rPr lang="de-DE" altLang="ja-JP" dirty="0" smtClean="0">
                <a:ea typeface="MS Mincho" pitchFamily="49" charset="-128"/>
                <a:cs typeface="Times New Roman" pitchFamily="18" charset="0"/>
              </a:rPr>
              <a:t>Bauch</a:t>
            </a:r>
            <a:r>
              <a:rPr lang="hu-HU" altLang="ja-JP" dirty="0" err="1" smtClean="0">
                <a:ea typeface="MS Mincho" pitchFamily="49" charset="-128"/>
                <a:cs typeface="Times New Roman" pitchFamily="18" charset="0"/>
              </a:rPr>
              <a:t>organe</a:t>
            </a:r>
            <a:r>
              <a:rPr lang="de-DE" altLang="ja-JP" dirty="0" smtClean="0">
                <a:ea typeface="MS Mincho" pitchFamily="49" charset="-128"/>
                <a:cs typeface="Times New Roman" pitchFamily="18" charset="0"/>
              </a:rPr>
              <a:t>:</a:t>
            </a:r>
            <a:endParaRPr lang="hu-HU" altLang="ja-JP" dirty="0"/>
          </a:p>
          <a:p>
            <a:pPr indent="342900">
              <a:defRPr/>
            </a:pPr>
            <a:r>
              <a:rPr lang="de-DE" altLang="ja-JP" b="1" dirty="0">
                <a:ea typeface="MS Mincho" pitchFamily="49" charset="-128"/>
                <a:cs typeface="Times New Roman" pitchFamily="18" charset="0"/>
              </a:rPr>
              <a:t>A) intraperitoneale </a:t>
            </a:r>
            <a:r>
              <a:rPr lang="de-DE" altLang="ja-JP" dirty="0">
                <a:ea typeface="MS Mincho" pitchFamily="49" charset="-128"/>
                <a:cs typeface="Times New Roman" pitchFamily="18" charset="0"/>
              </a:rPr>
              <a:t>(vom </a:t>
            </a:r>
            <a:r>
              <a:rPr lang="hu-HU" altLang="ja-JP" dirty="0" err="1" smtClean="0">
                <a:ea typeface="MS Mincho" pitchFamily="49" charset="-128"/>
                <a:cs typeface="Times New Roman" pitchFamily="18" charset="0"/>
              </a:rPr>
              <a:t>Peritoneum</a:t>
            </a:r>
            <a:r>
              <a:rPr lang="hu-HU" altLang="ja-JP" dirty="0" smtClean="0">
                <a:ea typeface="MS Mincho" pitchFamily="49" charset="-128"/>
                <a:cs typeface="Times New Roman" pitchFamily="18" charset="0"/>
              </a:rPr>
              <a:t> </a:t>
            </a:r>
            <a:r>
              <a:rPr lang="hu-HU" altLang="ja-JP" dirty="0" err="1" smtClean="0">
                <a:ea typeface="MS Mincho" pitchFamily="49" charset="-128"/>
                <a:cs typeface="Times New Roman" pitchFamily="18" charset="0"/>
              </a:rPr>
              <a:t>viscerale</a:t>
            </a:r>
            <a:r>
              <a:rPr lang="de-DE" altLang="ja-JP" dirty="0" smtClean="0">
                <a:ea typeface="MS Mincho" pitchFamily="49" charset="-128"/>
                <a:cs typeface="Times New Roman" pitchFamily="18" charset="0"/>
              </a:rPr>
              <a:t> </a:t>
            </a:r>
            <a:r>
              <a:rPr lang="de-DE" altLang="ja-JP" dirty="0">
                <a:ea typeface="MS Mincho" pitchFamily="49" charset="-128"/>
                <a:cs typeface="Times New Roman" pitchFamily="18" charset="0"/>
              </a:rPr>
              <a:t>überzogene) und</a:t>
            </a:r>
            <a:endParaRPr lang="hu-HU" altLang="ja-JP" dirty="0"/>
          </a:p>
          <a:p>
            <a:pPr indent="342900">
              <a:defRPr/>
            </a:pPr>
            <a:r>
              <a:rPr lang="de-DE" altLang="ja-JP" b="1" dirty="0">
                <a:ea typeface="MS Mincho" pitchFamily="49" charset="-128"/>
                <a:cs typeface="Times New Roman" pitchFamily="18" charset="0"/>
              </a:rPr>
              <a:t>B) extraperitoneale</a:t>
            </a:r>
            <a:r>
              <a:rPr lang="de-DE" altLang="ja-JP" dirty="0">
                <a:ea typeface="MS Mincho" pitchFamily="49" charset="-128"/>
                <a:cs typeface="Times New Roman" pitchFamily="18" charset="0"/>
              </a:rPr>
              <a:t> (vom Bauchfell nicht überzogene) Gebilde, die als </a:t>
            </a:r>
            <a:endParaRPr lang="hu-HU" altLang="ja-JP" dirty="0"/>
          </a:p>
          <a:p>
            <a:pPr indent="342900">
              <a:defRPr/>
            </a:pPr>
            <a:r>
              <a:rPr lang="hu-HU" altLang="ja-JP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</a:t>
            </a:r>
            <a:r>
              <a:rPr lang="hu-HU" altLang="ja-JP" dirty="0">
                <a:ea typeface="MS Mincho" pitchFamily="49" charset="-128"/>
                <a:cs typeface="Times New Roman" pitchFamily="18" charset="0"/>
              </a:rPr>
              <a:t>a) </a:t>
            </a:r>
            <a:r>
              <a:rPr lang="hu-HU" altLang="ja-JP" dirty="0" smtClean="0">
                <a:ea typeface="MS Mincho" pitchFamily="49" charset="-128"/>
                <a:cs typeface="Times New Roman" pitchFamily="18" charset="0"/>
              </a:rPr>
              <a:t>r</a:t>
            </a:r>
            <a:r>
              <a:rPr lang="de-DE" altLang="ja-JP" dirty="0" err="1" smtClean="0">
                <a:ea typeface="MS Mincho" pitchFamily="49" charset="-128"/>
                <a:cs typeface="Times New Roman" pitchFamily="18" charset="0"/>
              </a:rPr>
              <a:t>etroperitoneale</a:t>
            </a:r>
            <a:endParaRPr lang="hu-HU" altLang="ja-JP" dirty="0">
              <a:ea typeface="MS Mincho" pitchFamily="49" charset="-128"/>
              <a:cs typeface="Times New Roman" pitchFamily="18" charset="0"/>
            </a:endParaRPr>
          </a:p>
          <a:p>
            <a:pPr indent="342900">
              <a:defRPr/>
            </a:pPr>
            <a:r>
              <a:rPr lang="hu-HU" altLang="ja-JP" dirty="0">
                <a:ea typeface="MS Mincho" pitchFamily="49" charset="-128"/>
                <a:cs typeface="Times New Roman" pitchFamily="18" charset="0"/>
              </a:rPr>
              <a:t>	</a:t>
            </a:r>
            <a:r>
              <a:rPr lang="de-DE" altLang="ja-JP" dirty="0">
                <a:ea typeface="MS Mincho" pitchFamily="49" charset="-128"/>
                <a:cs typeface="Times New Roman" pitchFamily="18" charset="0"/>
              </a:rPr>
              <a:t>b) </a:t>
            </a:r>
            <a:r>
              <a:rPr lang="de-DE" altLang="ja-JP" dirty="0" err="1">
                <a:ea typeface="MS Mincho" pitchFamily="49" charset="-128"/>
                <a:cs typeface="Times New Roman" pitchFamily="18" charset="0"/>
              </a:rPr>
              <a:t>infraperitoneale</a:t>
            </a:r>
            <a:endParaRPr lang="hu-HU" altLang="ja-JP" dirty="0"/>
          </a:p>
          <a:p>
            <a:pPr indent="342900">
              <a:defRPr/>
            </a:pPr>
            <a:r>
              <a:rPr lang="hu-HU" altLang="ja-JP" dirty="0">
                <a:ea typeface="MS Mincho" pitchFamily="49" charset="-128"/>
                <a:cs typeface="Times New Roman" pitchFamily="18" charset="0"/>
              </a:rPr>
              <a:t>	</a:t>
            </a:r>
            <a:r>
              <a:rPr lang="de-DE" altLang="ja-JP" dirty="0">
                <a:ea typeface="MS Mincho" pitchFamily="49" charset="-128"/>
                <a:cs typeface="Times New Roman" pitchFamily="18" charset="0"/>
              </a:rPr>
              <a:t>c) präperitoneale </a:t>
            </a:r>
            <a:r>
              <a:rPr lang="de-DE" altLang="ja-JP" dirty="0" smtClean="0">
                <a:ea typeface="MS Mincho" pitchFamily="49" charset="-128"/>
                <a:cs typeface="Times New Roman" pitchFamily="18" charset="0"/>
              </a:rPr>
              <a:t>Strukturen</a:t>
            </a:r>
            <a:endParaRPr lang="hu-HU" altLang="ja-JP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216642" y="4943131"/>
            <a:ext cx="289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 smtClean="0">
                <a:latin typeface="Times New Roman" pitchFamily="18" charset="0"/>
                <a:cs typeface="Times New Roman" pitchFamily="18" charset="0"/>
              </a:rPr>
              <a:t>semi-intraperitoneale</a:t>
            </a:r>
            <a:endParaRPr lang="hu-HU" altLang="hu-HU" sz="1800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226870" y="4543081"/>
            <a:ext cx="2354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 smtClean="0">
                <a:latin typeface="Times New Roman" pitchFamily="18" charset="0"/>
                <a:cs typeface="Times New Roman" pitchFamily="18" charset="0"/>
              </a:rPr>
              <a:t>intraperitoneal</a:t>
            </a:r>
            <a:r>
              <a:rPr lang="hu-HU" altLang="hu-HU" sz="2000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hu-HU" altLang="hu-HU" sz="1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5216642" y="5373216"/>
            <a:ext cx="2995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secunder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retroperitoneale</a:t>
            </a:r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79512" y="727095"/>
            <a:ext cx="87129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Cavum</a:t>
            </a:r>
            <a:r>
              <a:rPr lang="hu-HU" sz="2400" dirty="0" smtClean="0"/>
              <a:t> </a:t>
            </a:r>
            <a:r>
              <a:rPr lang="hu-HU" sz="2400" dirty="0" err="1" smtClean="0"/>
              <a:t>peritonei</a:t>
            </a:r>
            <a:r>
              <a:rPr lang="hu-HU" sz="2400" dirty="0" smtClean="0"/>
              <a:t>: </a:t>
            </a:r>
            <a:r>
              <a:rPr lang="hu-HU" sz="2000" dirty="0" err="1" smtClean="0"/>
              <a:t>durch</a:t>
            </a:r>
            <a:r>
              <a:rPr lang="hu-HU" sz="2000" dirty="0" smtClean="0"/>
              <a:t> </a:t>
            </a:r>
            <a:r>
              <a:rPr lang="hu-HU" sz="2000" dirty="0" err="1" smtClean="0"/>
              <a:t>Peritoneum</a:t>
            </a:r>
            <a:r>
              <a:rPr lang="hu-HU" sz="2000" dirty="0" smtClean="0"/>
              <a:t> </a:t>
            </a:r>
            <a:r>
              <a:rPr lang="hu-HU" sz="2000" dirty="0" err="1" smtClean="0"/>
              <a:t>parietale</a:t>
            </a:r>
            <a:r>
              <a:rPr lang="hu-HU" sz="2000" dirty="0" smtClean="0"/>
              <a:t> </a:t>
            </a:r>
            <a:r>
              <a:rPr lang="hu-HU" sz="2000" dirty="0" err="1" smtClean="0"/>
              <a:t>begrenzt</a:t>
            </a:r>
            <a:endParaRPr lang="hu-HU" sz="2400" dirty="0" smtClean="0"/>
          </a:p>
          <a:p>
            <a:r>
              <a:rPr lang="hu-HU" sz="2400" dirty="0" err="1" smtClean="0"/>
              <a:t>Cavum</a:t>
            </a:r>
            <a:r>
              <a:rPr lang="hu-HU" sz="2400" dirty="0" smtClean="0"/>
              <a:t>/</a:t>
            </a:r>
            <a:r>
              <a:rPr lang="hu-HU" sz="2400" dirty="0" err="1" smtClean="0"/>
              <a:t>Spatium</a:t>
            </a:r>
            <a:r>
              <a:rPr lang="hu-HU" sz="2400" dirty="0" smtClean="0"/>
              <a:t> </a:t>
            </a:r>
            <a:r>
              <a:rPr lang="hu-HU" sz="2400" dirty="0" err="1" smtClean="0"/>
              <a:t>prae-</a:t>
            </a:r>
            <a:r>
              <a:rPr lang="hu-HU" sz="2400" dirty="0" smtClean="0"/>
              <a:t> </a:t>
            </a:r>
            <a:r>
              <a:rPr lang="hu-HU" sz="2400" dirty="0" err="1" smtClean="0"/>
              <a:t>retro-</a:t>
            </a:r>
            <a:r>
              <a:rPr lang="hu-HU" sz="2400" dirty="0" smtClean="0"/>
              <a:t> </a:t>
            </a:r>
            <a:r>
              <a:rPr lang="hu-HU" sz="2400" dirty="0" smtClean="0"/>
              <a:t>und </a:t>
            </a:r>
            <a:r>
              <a:rPr lang="hu-HU" sz="2400" dirty="0" err="1" smtClean="0"/>
              <a:t>infraperitoneale</a:t>
            </a:r>
            <a:r>
              <a:rPr lang="hu-HU" sz="2400" dirty="0" smtClean="0"/>
              <a:t>: </a:t>
            </a:r>
            <a:r>
              <a:rPr lang="hu-HU" sz="2000" dirty="0" err="1" smtClean="0"/>
              <a:t>hinter</a:t>
            </a:r>
            <a:r>
              <a:rPr lang="hu-HU" sz="2000" dirty="0" smtClean="0"/>
              <a:t>/</a:t>
            </a:r>
            <a:r>
              <a:rPr lang="hu-HU" sz="2000" dirty="0" err="1" smtClean="0"/>
              <a:t>unter</a:t>
            </a:r>
            <a:r>
              <a:rPr lang="hu-HU" sz="2000" dirty="0" smtClean="0"/>
              <a:t> des </a:t>
            </a:r>
            <a:r>
              <a:rPr lang="hu-HU" sz="2000" dirty="0" smtClean="0"/>
              <a:t>			</a:t>
            </a:r>
            <a:r>
              <a:rPr lang="hu-HU" sz="2000" dirty="0"/>
              <a:t>	</a:t>
            </a:r>
            <a:r>
              <a:rPr lang="hu-HU" sz="2000" dirty="0" err="1" smtClean="0"/>
              <a:t>Peritoneum</a:t>
            </a:r>
            <a:r>
              <a:rPr lang="hu-HU" sz="2000" dirty="0" smtClean="0"/>
              <a:t> </a:t>
            </a:r>
            <a:r>
              <a:rPr lang="hu-HU" sz="2000" dirty="0" err="1" smtClean="0"/>
              <a:t>parietale</a:t>
            </a:r>
            <a:r>
              <a:rPr lang="hu-HU" sz="2000" dirty="0" smtClean="0"/>
              <a:t> </a:t>
            </a:r>
            <a:r>
              <a:rPr lang="hu-HU" sz="2000" dirty="0"/>
              <a:t>(</a:t>
            </a:r>
            <a:r>
              <a:rPr lang="hu-HU" sz="2000" dirty="0" err="1"/>
              <a:t>Extraperitoneale</a:t>
            </a:r>
            <a:r>
              <a:rPr lang="hu-HU" sz="2000" dirty="0"/>
              <a:t> </a:t>
            </a:r>
            <a:r>
              <a:rPr lang="hu-HU" sz="2000" dirty="0" err="1"/>
              <a:t>Räume</a:t>
            </a:r>
            <a:r>
              <a:rPr lang="hu-HU" sz="2000" dirty="0" smtClean="0"/>
              <a:t>)</a:t>
            </a:r>
            <a:r>
              <a:rPr lang="hu-HU" sz="2000" dirty="0" smtClean="0"/>
              <a:t>	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82852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65" name="Group 53"/>
          <p:cNvGrpSpPr>
            <a:grpSpLocks/>
          </p:cNvGrpSpPr>
          <p:nvPr/>
        </p:nvGrpSpPr>
        <p:grpSpPr bwMode="auto">
          <a:xfrm>
            <a:off x="6313488" y="4657725"/>
            <a:ext cx="190500" cy="931863"/>
            <a:chOff x="4320" y="1503"/>
            <a:chExt cx="120" cy="587"/>
          </a:xfrm>
        </p:grpSpPr>
        <p:sp>
          <p:nvSpPr>
            <p:cNvPr id="5143" name="AutoShape 40"/>
            <p:cNvSpPr>
              <a:spLocks noChangeArrowheads="1"/>
            </p:cNvSpPr>
            <p:nvPr/>
          </p:nvSpPr>
          <p:spPr bwMode="auto">
            <a:xfrm flipV="1">
              <a:off x="4320" y="1503"/>
              <a:ext cx="120" cy="505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5144" name="AutoShape 39"/>
            <p:cNvSpPr>
              <a:spLocks noChangeArrowheads="1"/>
            </p:cNvSpPr>
            <p:nvPr/>
          </p:nvSpPr>
          <p:spPr bwMode="auto">
            <a:xfrm>
              <a:off x="4320" y="1594"/>
              <a:ext cx="120" cy="496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</p:grpSp>
      <p:grpSp>
        <p:nvGrpSpPr>
          <p:cNvPr id="13364" name="Group 52"/>
          <p:cNvGrpSpPr>
            <a:grpSpLocks/>
          </p:cNvGrpSpPr>
          <p:nvPr/>
        </p:nvGrpSpPr>
        <p:grpSpPr bwMode="auto">
          <a:xfrm>
            <a:off x="6237288" y="3252788"/>
            <a:ext cx="285750" cy="752475"/>
            <a:chOff x="4260" y="611"/>
            <a:chExt cx="180" cy="474"/>
          </a:xfrm>
        </p:grpSpPr>
        <p:sp>
          <p:nvSpPr>
            <p:cNvPr id="2" name="AutoShape 35"/>
            <p:cNvSpPr>
              <a:spLocks noChangeArrowheads="1"/>
            </p:cNvSpPr>
            <p:nvPr/>
          </p:nvSpPr>
          <p:spPr bwMode="auto">
            <a:xfrm>
              <a:off x="4296" y="712"/>
              <a:ext cx="120" cy="37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5142" name="AutoShape 36"/>
            <p:cNvSpPr>
              <a:spLocks noChangeArrowheads="1"/>
            </p:cNvSpPr>
            <p:nvPr/>
          </p:nvSpPr>
          <p:spPr bwMode="auto">
            <a:xfrm flipV="1">
              <a:off x="4260" y="611"/>
              <a:ext cx="180" cy="389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</p:grpSp>
      <p:sp>
        <p:nvSpPr>
          <p:cNvPr id="13326" name="Oval 14"/>
          <p:cNvSpPr>
            <a:spLocks noChangeArrowheads="1"/>
          </p:cNvSpPr>
          <p:nvPr/>
        </p:nvSpPr>
        <p:spPr bwMode="auto">
          <a:xfrm>
            <a:off x="4862513" y="2530475"/>
            <a:ext cx="3035300" cy="3035300"/>
          </a:xfrm>
          <a:prstGeom prst="ellipse">
            <a:avLst/>
          </a:prstGeom>
          <a:noFill/>
          <a:ln w="57150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grpSp>
        <p:nvGrpSpPr>
          <p:cNvPr id="13362" name="Group 50"/>
          <p:cNvGrpSpPr>
            <a:grpSpLocks/>
          </p:cNvGrpSpPr>
          <p:nvPr/>
        </p:nvGrpSpPr>
        <p:grpSpPr bwMode="auto">
          <a:xfrm>
            <a:off x="5381625" y="2630488"/>
            <a:ext cx="1905000" cy="585787"/>
            <a:chOff x="3756" y="275"/>
            <a:chExt cx="1200" cy="369"/>
          </a:xfrm>
        </p:grpSpPr>
        <p:sp>
          <p:nvSpPr>
            <p:cNvPr id="5136" name="Oval 16"/>
            <p:cNvSpPr>
              <a:spLocks noChangeArrowheads="1"/>
            </p:cNvSpPr>
            <p:nvPr/>
          </p:nvSpPr>
          <p:spPr bwMode="auto">
            <a:xfrm>
              <a:off x="4216" y="336"/>
              <a:ext cx="280" cy="280"/>
            </a:xfrm>
            <a:prstGeom prst="ellipse">
              <a:avLst/>
            </a:prstGeom>
            <a:noFill/>
            <a:ln w="57150">
              <a:solidFill>
                <a:srgbClr val="0066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3902" y="275"/>
              <a:ext cx="306" cy="355"/>
            </a:xfrm>
            <a:custGeom>
              <a:avLst/>
              <a:gdLst>
                <a:gd name="T0" fmla="*/ 306 w 306"/>
                <a:gd name="T1" fmla="*/ 13 h 355"/>
                <a:gd name="T2" fmla="*/ 262 w 306"/>
                <a:gd name="T3" fmla="*/ 65 h 355"/>
                <a:gd name="T4" fmla="*/ 226 w 306"/>
                <a:gd name="T5" fmla="*/ 161 h 355"/>
                <a:gd name="T6" fmla="*/ 234 w 306"/>
                <a:gd name="T7" fmla="*/ 241 h 355"/>
                <a:gd name="T8" fmla="*/ 270 w 306"/>
                <a:gd name="T9" fmla="*/ 309 h 355"/>
                <a:gd name="T10" fmla="*/ 286 w 306"/>
                <a:gd name="T11" fmla="*/ 337 h 355"/>
                <a:gd name="T12" fmla="*/ 262 w 306"/>
                <a:gd name="T13" fmla="*/ 345 h 355"/>
                <a:gd name="T14" fmla="*/ 146 w 306"/>
                <a:gd name="T15" fmla="*/ 353 h 355"/>
                <a:gd name="T16" fmla="*/ 46 w 306"/>
                <a:gd name="T17" fmla="*/ 333 h 355"/>
                <a:gd name="T18" fmla="*/ 22 w 306"/>
                <a:gd name="T19" fmla="*/ 265 h 355"/>
                <a:gd name="T20" fmla="*/ 18 w 306"/>
                <a:gd name="T21" fmla="*/ 161 h 355"/>
                <a:gd name="T22" fmla="*/ 130 w 306"/>
                <a:gd name="T23" fmla="*/ 61 h 355"/>
                <a:gd name="T24" fmla="*/ 206 w 306"/>
                <a:gd name="T25" fmla="*/ 21 h 355"/>
                <a:gd name="T26" fmla="*/ 262 w 306"/>
                <a:gd name="T27" fmla="*/ 1 h 355"/>
                <a:gd name="T28" fmla="*/ 306 w 306"/>
                <a:gd name="T29" fmla="*/ 13 h 3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06" h="355">
                  <a:moveTo>
                    <a:pt x="306" y="13"/>
                  </a:moveTo>
                  <a:cubicBezTo>
                    <a:pt x="306" y="24"/>
                    <a:pt x="275" y="40"/>
                    <a:pt x="262" y="65"/>
                  </a:cubicBezTo>
                  <a:cubicBezTo>
                    <a:pt x="249" y="90"/>
                    <a:pt x="231" y="132"/>
                    <a:pt x="226" y="161"/>
                  </a:cubicBezTo>
                  <a:cubicBezTo>
                    <a:pt x="221" y="190"/>
                    <a:pt x="227" y="216"/>
                    <a:pt x="234" y="241"/>
                  </a:cubicBezTo>
                  <a:cubicBezTo>
                    <a:pt x="241" y="266"/>
                    <a:pt x="261" y="293"/>
                    <a:pt x="270" y="309"/>
                  </a:cubicBezTo>
                  <a:cubicBezTo>
                    <a:pt x="279" y="325"/>
                    <a:pt x="287" y="331"/>
                    <a:pt x="286" y="337"/>
                  </a:cubicBezTo>
                  <a:cubicBezTo>
                    <a:pt x="285" y="343"/>
                    <a:pt x="285" y="342"/>
                    <a:pt x="262" y="345"/>
                  </a:cubicBezTo>
                  <a:cubicBezTo>
                    <a:pt x="239" y="348"/>
                    <a:pt x="182" y="355"/>
                    <a:pt x="146" y="353"/>
                  </a:cubicBezTo>
                  <a:cubicBezTo>
                    <a:pt x="110" y="351"/>
                    <a:pt x="67" y="348"/>
                    <a:pt x="46" y="333"/>
                  </a:cubicBezTo>
                  <a:cubicBezTo>
                    <a:pt x="25" y="318"/>
                    <a:pt x="27" y="294"/>
                    <a:pt x="22" y="265"/>
                  </a:cubicBezTo>
                  <a:cubicBezTo>
                    <a:pt x="17" y="236"/>
                    <a:pt x="0" y="195"/>
                    <a:pt x="18" y="161"/>
                  </a:cubicBezTo>
                  <a:cubicBezTo>
                    <a:pt x="36" y="127"/>
                    <a:pt x="99" y="84"/>
                    <a:pt x="130" y="61"/>
                  </a:cubicBezTo>
                  <a:cubicBezTo>
                    <a:pt x="161" y="38"/>
                    <a:pt x="184" y="31"/>
                    <a:pt x="206" y="21"/>
                  </a:cubicBezTo>
                  <a:cubicBezTo>
                    <a:pt x="228" y="11"/>
                    <a:pt x="247" y="2"/>
                    <a:pt x="262" y="1"/>
                  </a:cubicBezTo>
                  <a:cubicBezTo>
                    <a:pt x="277" y="0"/>
                    <a:pt x="306" y="2"/>
                    <a:pt x="306" y="13"/>
                  </a:cubicBezTo>
                  <a:close/>
                </a:path>
              </a:pathLst>
            </a:custGeom>
            <a:noFill/>
            <a:ln w="381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 flipH="1">
              <a:off x="4510" y="283"/>
              <a:ext cx="306" cy="355"/>
            </a:xfrm>
            <a:custGeom>
              <a:avLst/>
              <a:gdLst>
                <a:gd name="T0" fmla="*/ 306 w 306"/>
                <a:gd name="T1" fmla="*/ 13 h 355"/>
                <a:gd name="T2" fmla="*/ 262 w 306"/>
                <a:gd name="T3" fmla="*/ 65 h 355"/>
                <a:gd name="T4" fmla="*/ 226 w 306"/>
                <a:gd name="T5" fmla="*/ 161 h 355"/>
                <a:gd name="T6" fmla="*/ 234 w 306"/>
                <a:gd name="T7" fmla="*/ 241 h 355"/>
                <a:gd name="T8" fmla="*/ 270 w 306"/>
                <a:gd name="T9" fmla="*/ 309 h 355"/>
                <a:gd name="T10" fmla="*/ 286 w 306"/>
                <a:gd name="T11" fmla="*/ 337 h 355"/>
                <a:gd name="T12" fmla="*/ 262 w 306"/>
                <a:gd name="T13" fmla="*/ 345 h 355"/>
                <a:gd name="T14" fmla="*/ 146 w 306"/>
                <a:gd name="T15" fmla="*/ 353 h 355"/>
                <a:gd name="T16" fmla="*/ 46 w 306"/>
                <a:gd name="T17" fmla="*/ 333 h 355"/>
                <a:gd name="T18" fmla="*/ 22 w 306"/>
                <a:gd name="T19" fmla="*/ 265 h 355"/>
                <a:gd name="T20" fmla="*/ 18 w 306"/>
                <a:gd name="T21" fmla="*/ 161 h 355"/>
                <a:gd name="T22" fmla="*/ 130 w 306"/>
                <a:gd name="T23" fmla="*/ 61 h 355"/>
                <a:gd name="T24" fmla="*/ 206 w 306"/>
                <a:gd name="T25" fmla="*/ 21 h 355"/>
                <a:gd name="T26" fmla="*/ 262 w 306"/>
                <a:gd name="T27" fmla="*/ 1 h 355"/>
                <a:gd name="T28" fmla="*/ 306 w 306"/>
                <a:gd name="T29" fmla="*/ 13 h 3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06" h="355">
                  <a:moveTo>
                    <a:pt x="306" y="13"/>
                  </a:moveTo>
                  <a:cubicBezTo>
                    <a:pt x="306" y="24"/>
                    <a:pt x="275" y="40"/>
                    <a:pt x="262" y="65"/>
                  </a:cubicBezTo>
                  <a:cubicBezTo>
                    <a:pt x="249" y="90"/>
                    <a:pt x="231" y="132"/>
                    <a:pt x="226" y="161"/>
                  </a:cubicBezTo>
                  <a:cubicBezTo>
                    <a:pt x="221" y="190"/>
                    <a:pt x="227" y="216"/>
                    <a:pt x="234" y="241"/>
                  </a:cubicBezTo>
                  <a:cubicBezTo>
                    <a:pt x="241" y="266"/>
                    <a:pt x="261" y="293"/>
                    <a:pt x="270" y="309"/>
                  </a:cubicBezTo>
                  <a:cubicBezTo>
                    <a:pt x="279" y="325"/>
                    <a:pt x="287" y="331"/>
                    <a:pt x="286" y="337"/>
                  </a:cubicBezTo>
                  <a:cubicBezTo>
                    <a:pt x="285" y="343"/>
                    <a:pt x="285" y="342"/>
                    <a:pt x="262" y="345"/>
                  </a:cubicBezTo>
                  <a:cubicBezTo>
                    <a:pt x="239" y="348"/>
                    <a:pt x="182" y="355"/>
                    <a:pt x="146" y="353"/>
                  </a:cubicBezTo>
                  <a:cubicBezTo>
                    <a:pt x="110" y="351"/>
                    <a:pt x="67" y="348"/>
                    <a:pt x="46" y="333"/>
                  </a:cubicBezTo>
                  <a:cubicBezTo>
                    <a:pt x="25" y="318"/>
                    <a:pt x="27" y="294"/>
                    <a:pt x="22" y="265"/>
                  </a:cubicBezTo>
                  <a:cubicBezTo>
                    <a:pt x="17" y="236"/>
                    <a:pt x="0" y="195"/>
                    <a:pt x="18" y="161"/>
                  </a:cubicBezTo>
                  <a:cubicBezTo>
                    <a:pt x="36" y="127"/>
                    <a:pt x="99" y="84"/>
                    <a:pt x="130" y="61"/>
                  </a:cubicBezTo>
                  <a:cubicBezTo>
                    <a:pt x="161" y="38"/>
                    <a:pt x="184" y="31"/>
                    <a:pt x="206" y="21"/>
                  </a:cubicBezTo>
                  <a:cubicBezTo>
                    <a:pt x="228" y="11"/>
                    <a:pt x="247" y="2"/>
                    <a:pt x="262" y="1"/>
                  </a:cubicBezTo>
                  <a:cubicBezTo>
                    <a:pt x="277" y="0"/>
                    <a:pt x="306" y="2"/>
                    <a:pt x="306" y="13"/>
                  </a:cubicBezTo>
                  <a:close/>
                </a:path>
              </a:pathLst>
            </a:custGeom>
            <a:noFill/>
            <a:ln w="381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139" name="Oval 19"/>
            <p:cNvSpPr>
              <a:spLocks noChangeArrowheads="1"/>
            </p:cNvSpPr>
            <p:nvPr/>
          </p:nvSpPr>
          <p:spPr bwMode="auto">
            <a:xfrm>
              <a:off x="3756" y="556"/>
              <a:ext cx="88" cy="88"/>
            </a:xfrm>
            <a:prstGeom prst="ellipse">
              <a:avLst/>
            </a:prstGeom>
            <a:solidFill>
              <a:srgbClr val="33CC33"/>
            </a:solidFill>
            <a:ln w="381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5140" name="Oval 20"/>
            <p:cNvSpPr>
              <a:spLocks noChangeArrowheads="1"/>
            </p:cNvSpPr>
            <p:nvPr/>
          </p:nvSpPr>
          <p:spPr bwMode="auto">
            <a:xfrm>
              <a:off x="4868" y="556"/>
              <a:ext cx="88" cy="88"/>
            </a:xfrm>
            <a:prstGeom prst="ellipse">
              <a:avLst/>
            </a:prstGeom>
            <a:solidFill>
              <a:srgbClr val="33CC33"/>
            </a:solidFill>
            <a:ln w="381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</p:grpSp>
      <p:sp>
        <p:nvSpPr>
          <p:cNvPr id="13338" name="Oval 26"/>
          <p:cNvSpPr>
            <a:spLocks noChangeArrowheads="1"/>
          </p:cNvSpPr>
          <p:nvPr/>
        </p:nvSpPr>
        <p:spPr bwMode="auto">
          <a:xfrm>
            <a:off x="6032500" y="4005263"/>
            <a:ext cx="647700" cy="647700"/>
          </a:xfrm>
          <a:prstGeom prst="ellipse">
            <a:avLst/>
          </a:prstGeom>
          <a:noFill/>
          <a:ln w="5715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3341" name="Freeform 29"/>
          <p:cNvSpPr>
            <a:spLocks/>
          </p:cNvSpPr>
          <p:nvPr/>
        </p:nvSpPr>
        <p:spPr bwMode="auto">
          <a:xfrm>
            <a:off x="4899025" y="3328988"/>
            <a:ext cx="1411288" cy="2062162"/>
          </a:xfrm>
          <a:custGeom>
            <a:avLst/>
            <a:gdLst>
              <a:gd name="T0" fmla="*/ 2147483647 w 889"/>
              <a:gd name="T1" fmla="*/ 0 h 1299"/>
              <a:gd name="T2" fmla="*/ 2147483647 w 889"/>
              <a:gd name="T3" fmla="*/ 2147483647 h 1299"/>
              <a:gd name="T4" fmla="*/ 2147483647 w 889"/>
              <a:gd name="T5" fmla="*/ 2147483647 h 1299"/>
              <a:gd name="T6" fmla="*/ 2147483647 w 889"/>
              <a:gd name="T7" fmla="*/ 2147483647 h 1299"/>
              <a:gd name="T8" fmla="*/ 2147483647 w 889"/>
              <a:gd name="T9" fmla="*/ 2147483647 h 1299"/>
              <a:gd name="T10" fmla="*/ 2147483647 w 889"/>
              <a:gd name="T11" fmla="*/ 2147483647 h 1299"/>
              <a:gd name="T12" fmla="*/ 2147483647 w 889"/>
              <a:gd name="T13" fmla="*/ 2147483647 h 1299"/>
              <a:gd name="T14" fmla="*/ 2147483647 w 889"/>
              <a:gd name="T15" fmla="*/ 2147483647 h 1299"/>
              <a:gd name="T16" fmla="*/ 2147483647 w 889"/>
              <a:gd name="T17" fmla="*/ 2147483647 h 1299"/>
              <a:gd name="T18" fmla="*/ 2147483647 w 889"/>
              <a:gd name="T19" fmla="*/ 2147483647 h 1299"/>
              <a:gd name="T20" fmla="*/ 2147483647 w 889"/>
              <a:gd name="T21" fmla="*/ 2147483647 h 1299"/>
              <a:gd name="T22" fmla="*/ 2147483647 w 889"/>
              <a:gd name="T23" fmla="*/ 2147483647 h 1299"/>
              <a:gd name="T24" fmla="*/ 2147483647 w 889"/>
              <a:gd name="T25" fmla="*/ 2147483647 h 1299"/>
              <a:gd name="T26" fmla="*/ 2147483647 w 889"/>
              <a:gd name="T27" fmla="*/ 2147483647 h 1299"/>
              <a:gd name="T28" fmla="*/ 2147483647 w 889"/>
              <a:gd name="T29" fmla="*/ 2147483647 h 1299"/>
              <a:gd name="T30" fmla="*/ 2147483647 w 889"/>
              <a:gd name="T31" fmla="*/ 2147483647 h 1299"/>
              <a:gd name="T32" fmla="*/ 2147483647 w 889"/>
              <a:gd name="T33" fmla="*/ 2147483647 h 1299"/>
              <a:gd name="T34" fmla="*/ 2147483647 w 889"/>
              <a:gd name="T35" fmla="*/ 2147483647 h 1299"/>
              <a:gd name="T36" fmla="*/ 2147483647 w 889"/>
              <a:gd name="T37" fmla="*/ 2147483647 h 1299"/>
              <a:gd name="T38" fmla="*/ 2147483647 w 889"/>
              <a:gd name="T39" fmla="*/ 2147483647 h 1299"/>
              <a:gd name="T40" fmla="*/ 2147483647 w 889"/>
              <a:gd name="T41" fmla="*/ 2147483647 h 1299"/>
              <a:gd name="T42" fmla="*/ 2147483647 w 889"/>
              <a:gd name="T43" fmla="*/ 2147483647 h 1299"/>
              <a:gd name="T44" fmla="*/ 2147483647 w 889"/>
              <a:gd name="T45" fmla="*/ 2147483647 h 1299"/>
              <a:gd name="T46" fmla="*/ 2147483647 w 889"/>
              <a:gd name="T47" fmla="*/ 2147483647 h 1299"/>
              <a:gd name="T48" fmla="*/ 2147483647 w 889"/>
              <a:gd name="T49" fmla="*/ 2147483647 h 1299"/>
              <a:gd name="T50" fmla="*/ 2147483647 w 889"/>
              <a:gd name="T51" fmla="*/ 2147483647 h 1299"/>
              <a:gd name="T52" fmla="*/ 2147483647 w 889"/>
              <a:gd name="T53" fmla="*/ 2147483647 h 1299"/>
              <a:gd name="T54" fmla="*/ 2147483647 w 889"/>
              <a:gd name="T55" fmla="*/ 2147483647 h 1299"/>
              <a:gd name="T56" fmla="*/ 2147483647 w 889"/>
              <a:gd name="T57" fmla="*/ 2147483647 h 1299"/>
              <a:gd name="T58" fmla="*/ 2147483647 w 889"/>
              <a:gd name="T59" fmla="*/ 2147483647 h 1299"/>
              <a:gd name="T60" fmla="*/ 2147483647 w 889"/>
              <a:gd name="T61" fmla="*/ 2147483647 h 1299"/>
              <a:gd name="T62" fmla="*/ 2147483647 w 889"/>
              <a:gd name="T63" fmla="*/ 2147483647 h 1299"/>
              <a:gd name="T64" fmla="*/ 2147483647 w 889"/>
              <a:gd name="T65" fmla="*/ 2147483647 h 1299"/>
              <a:gd name="T66" fmla="*/ 2147483647 w 889"/>
              <a:gd name="T67" fmla="*/ 2147483647 h 1299"/>
              <a:gd name="T68" fmla="*/ 2147483647 w 889"/>
              <a:gd name="T69" fmla="*/ 2147483647 h 12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89" h="1299">
                <a:moveTo>
                  <a:pt x="530" y="0"/>
                </a:moveTo>
                <a:cubicBezTo>
                  <a:pt x="580" y="1"/>
                  <a:pt x="630" y="2"/>
                  <a:pt x="662" y="4"/>
                </a:cubicBezTo>
                <a:cubicBezTo>
                  <a:pt x="694" y="6"/>
                  <a:pt x="701" y="5"/>
                  <a:pt x="722" y="12"/>
                </a:cubicBezTo>
                <a:cubicBezTo>
                  <a:pt x="743" y="19"/>
                  <a:pt x="769" y="35"/>
                  <a:pt x="786" y="48"/>
                </a:cubicBezTo>
                <a:cubicBezTo>
                  <a:pt x="803" y="61"/>
                  <a:pt x="816" y="69"/>
                  <a:pt x="826" y="88"/>
                </a:cubicBezTo>
                <a:cubicBezTo>
                  <a:pt x="836" y="107"/>
                  <a:pt x="841" y="136"/>
                  <a:pt x="846" y="160"/>
                </a:cubicBezTo>
                <a:cubicBezTo>
                  <a:pt x="851" y="184"/>
                  <a:pt x="861" y="207"/>
                  <a:pt x="858" y="232"/>
                </a:cubicBezTo>
                <a:cubicBezTo>
                  <a:pt x="855" y="257"/>
                  <a:pt x="841" y="287"/>
                  <a:pt x="826" y="308"/>
                </a:cubicBezTo>
                <a:cubicBezTo>
                  <a:pt x="811" y="329"/>
                  <a:pt x="792" y="343"/>
                  <a:pt x="770" y="360"/>
                </a:cubicBezTo>
                <a:cubicBezTo>
                  <a:pt x="748" y="377"/>
                  <a:pt x="716" y="384"/>
                  <a:pt x="694" y="408"/>
                </a:cubicBezTo>
                <a:cubicBezTo>
                  <a:pt x="672" y="432"/>
                  <a:pt x="651" y="464"/>
                  <a:pt x="638" y="504"/>
                </a:cubicBezTo>
                <a:cubicBezTo>
                  <a:pt x="625" y="544"/>
                  <a:pt x="613" y="603"/>
                  <a:pt x="618" y="648"/>
                </a:cubicBezTo>
                <a:cubicBezTo>
                  <a:pt x="623" y="693"/>
                  <a:pt x="639" y="741"/>
                  <a:pt x="666" y="776"/>
                </a:cubicBezTo>
                <a:cubicBezTo>
                  <a:pt x="693" y="811"/>
                  <a:pt x="751" y="837"/>
                  <a:pt x="782" y="856"/>
                </a:cubicBezTo>
                <a:cubicBezTo>
                  <a:pt x="813" y="875"/>
                  <a:pt x="833" y="864"/>
                  <a:pt x="850" y="892"/>
                </a:cubicBezTo>
                <a:cubicBezTo>
                  <a:pt x="867" y="920"/>
                  <a:pt x="876" y="987"/>
                  <a:pt x="882" y="1024"/>
                </a:cubicBezTo>
                <a:cubicBezTo>
                  <a:pt x="888" y="1061"/>
                  <a:pt x="889" y="1083"/>
                  <a:pt x="886" y="1112"/>
                </a:cubicBezTo>
                <a:cubicBezTo>
                  <a:pt x="883" y="1141"/>
                  <a:pt x="878" y="1171"/>
                  <a:pt x="862" y="1196"/>
                </a:cubicBezTo>
                <a:cubicBezTo>
                  <a:pt x="846" y="1221"/>
                  <a:pt x="817" y="1244"/>
                  <a:pt x="790" y="1260"/>
                </a:cubicBezTo>
                <a:cubicBezTo>
                  <a:pt x="763" y="1276"/>
                  <a:pt x="731" y="1287"/>
                  <a:pt x="698" y="1292"/>
                </a:cubicBezTo>
                <a:cubicBezTo>
                  <a:pt x="665" y="1297"/>
                  <a:pt x="637" y="1299"/>
                  <a:pt x="594" y="1288"/>
                </a:cubicBezTo>
                <a:cubicBezTo>
                  <a:pt x="551" y="1277"/>
                  <a:pt x="489" y="1257"/>
                  <a:pt x="438" y="1228"/>
                </a:cubicBezTo>
                <a:cubicBezTo>
                  <a:pt x="387" y="1199"/>
                  <a:pt x="334" y="1158"/>
                  <a:pt x="286" y="1112"/>
                </a:cubicBezTo>
                <a:cubicBezTo>
                  <a:pt x="238" y="1066"/>
                  <a:pt x="186" y="1005"/>
                  <a:pt x="150" y="952"/>
                </a:cubicBezTo>
                <a:cubicBezTo>
                  <a:pt x="114" y="899"/>
                  <a:pt x="93" y="849"/>
                  <a:pt x="70" y="796"/>
                </a:cubicBezTo>
                <a:cubicBezTo>
                  <a:pt x="47" y="743"/>
                  <a:pt x="25" y="680"/>
                  <a:pt x="14" y="632"/>
                </a:cubicBezTo>
                <a:cubicBezTo>
                  <a:pt x="3" y="584"/>
                  <a:pt x="3" y="551"/>
                  <a:pt x="2" y="508"/>
                </a:cubicBezTo>
                <a:cubicBezTo>
                  <a:pt x="1" y="465"/>
                  <a:pt x="0" y="415"/>
                  <a:pt x="6" y="372"/>
                </a:cubicBezTo>
                <a:cubicBezTo>
                  <a:pt x="12" y="329"/>
                  <a:pt x="22" y="286"/>
                  <a:pt x="38" y="252"/>
                </a:cubicBezTo>
                <a:cubicBezTo>
                  <a:pt x="54" y="218"/>
                  <a:pt x="77" y="193"/>
                  <a:pt x="102" y="168"/>
                </a:cubicBezTo>
                <a:cubicBezTo>
                  <a:pt x="127" y="143"/>
                  <a:pt x="159" y="122"/>
                  <a:pt x="190" y="104"/>
                </a:cubicBezTo>
                <a:cubicBezTo>
                  <a:pt x="221" y="86"/>
                  <a:pt x="254" y="72"/>
                  <a:pt x="286" y="60"/>
                </a:cubicBezTo>
                <a:cubicBezTo>
                  <a:pt x="318" y="48"/>
                  <a:pt x="351" y="39"/>
                  <a:pt x="382" y="32"/>
                </a:cubicBezTo>
                <a:cubicBezTo>
                  <a:pt x="413" y="25"/>
                  <a:pt x="445" y="21"/>
                  <a:pt x="474" y="16"/>
                </a:cubicBezTo>
                <a:cubicBezTo>
                  <a:pt x="503" y="11"/>
                  <a:pt x="541" y="6"/>
                  <a:pt x="554" y="4"/>
                </a:cubicBezTo>
              </a:path>
            </a:pathLst>
          </a:custGeom>
          <a:noFill/>
          <a:ln w="381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343" name="Freeform 31"/>
          <p:cNvSpPr>
            <a:spLocks/>
          </p:cNvSpPr>
          <p:nvPr/>
        </p:nvSpPr>
        <p:spPr bwMode="auto">
          <a:xfrm rot="21388377" flipH="1">
            <a:off x="6448425" y="3278188"/>
            <a:ext cx="1411288" cy="2062162"/>
          </a:xfrm>
          <a:custGeom>
            <a:avLst/>
            <a:gdLst>
              <a:gd name="T0" fmla="*/ 2147483647 w 889"/>
              <a:gd name="T1" fmla="*/ 0 h 1299"/>
              <a:gd name="T2" fmla="*/ 2147483647 w 889"/>
              <a:gd name="T3" fmla="*/ 2147483647 h 1299"/>
              <a:gd name="T4" fmla="*/ 2147483647 w 889"/>
              <a:gd name="T5" fmla="*/ 2147483647 h 1299"/>
              <a:gd name="T6" fmla="*/ 2147483647 w 889"/>
              <a:gd name="T7" fmla="*/ 2147483647 h 1299"/>
              <a:gd name="T8" fmla="*/ 2147483647 w 889"/>
              <a:gd name="T9" fmla="*/ 2147483647 h 1299"/>
              <a:gd name="T10" fmla="*/ 2147483647 w 889"/>
              <a:gd name="T11" fmla="*/ 2147483647 h 1299"/>
              <a:gd name="T12" fmla="*/ 2147483647 w 889"/>
              <a:gd name="T13" fmla="*/ 2147483647 h 1299"/>
              <a:gd name="T14" fmla="*/ 2147483647 w 889"/>
              <a:gd name="T15" fmla="*/ 2147483647 h 1299"/>
              <a:gd name="T16" fmla="*/ 2147483647 w 889"/>
              <a:gd name="T17" fmla="*/ 2147483647 h 1299"/>
              <a:gd name="T18" fmla="*/ 2147483647 w 889"/>
              <a:gd name="T19" fmla="*/ 2147483647 h 1299"/>
              <a:gd name="T20" fmla="*/ 2147483647 w 889"/>
              <a:gd name="T21" fmla="*/ 2147483647 h 1299"/>
              <a:gd name="T22" fmla="*/ 2147483647 w 889"/>
              <a:gd name="T23" fmla="*/ 2147483647 h 1299"/>
              <a:gd name="T24" fmla="*/ 2147483647 w 889"/>
              <a:gd name="T25" fmla="*/ 2147483647 h 1299"/>
              <a:gd name="T26" fmla="*/ 2147483647 w 889"/>
              <a:gd name="T27" fmla="*/ 2147483647 h 1299"/>
              <a:gd name="T28" fmla="*/ 2147483647 w 889"/>
              <a:gd name="T29" fmla="*/ 2147483647 h 1299"/>
              <a:gd name="T30" fmla="*/ 2147483647 w 889"/>
              <a:gd name="T31" fmla="*/ 2147483647 h 1299"/>
              <a:gd name="T32" fmla="*/ 2147483647 w 889"/>
              <a:gd name="T33" fmla="*/ 2147483647 h 1299"/>
              <a:gd name="T34" fmla="*/ 2147483647 w 889"/>
              <a:gd name="T35" fmla="*/ 2147483647 h 1299"/>
              <a:gd name="T36" fmla="*/ 2147483647 w 889"/>
              <a:gd name="T37" fmla="*/ 2147483647 h 1299"/>
              <a:gd name="T38" fmla="*/ 2147483647 w 889"/>
              <a:gd name="T39" fmla="*/ 2147483647 h 1299"/>
              <a:gd name="T40" fmla="*/ 2147483647 w 889"/>
              <a:gd name="T41" fmla="*/ 2147483647 h 1299"/>
              <a:gd name="T42" fmla="*/ 2147483647 w 889"/>
              <a:gd name="T43" fmla="*/ 2147483647 h 1299"/>
              <a:gd name="T44" fmla="*/ 2147483647 w 889"/>
              <a:gd name="T45" fmla="*/ 2147483647 h 1299"/>
              <a:gd name="T46" fmla="*/ 2147483647 w 889"/>
              <a:gd name="T47" fmla="*/ 2147483647 h 1299"/>
              <a:gd name="T48" fmla="*/ 2147483647 w 889"/>
              <a:gd name="T49" fmla="*/ 2147483647 h 1299"/>
              <a:gd name="T50" fmla="*/ 2147483647 w 889"/>
              <a:gd name="T51" fmla="*/ 2147483647 h 1299"/>
              <a:gd name="T52" fmla="*/ 2147483647 w 889"/>
              <a:gd name="T53" fmla="*/ 2147483647 h 1299"/>
              <a:gd name="T54" fmla="*/ 2147483647 w 889"/>
              <a:gd name="T55" fmla="*/ 2147483647 h 1299"/>
              <a:gd name="T56" fmla="*/ 2147483647 w 889"/>
              <a:gd name="T57" fmla="*/ 2147483647 h 1299"/>
              <a:gd name="T58" fmla="*/ 2147483647 w 889"/>
              <a:gd name="T59" fmla="*/ 2147483647 h 1299"/>
              <a:gd name="T60" fmla="*/ 2147483647 w 889"/>
              <a:gd name="T61" fmla="*/ 2147483647 h 1299"/>
              <a:gd name="T62" fmla="*/ 2147483647 w 889"/>
              <a:gd name="T63" fmla="*/ 2147483647 h 1299"/>
              <a:gd name="T64" fmla="*/ 2147483647 w 889"/>
              <a:gd name="T65" fmla="*/ 2147483647 h 1299"/>
              <a:gd name="T66" fmla="*/ 2147483647 w 889"/>
              <a:gd name="T67" fmla="*/ 2147483647 h 1299"/>
              <a:gd name="T68" fmla="*/ 2147483647 w 889"/>
              <a:gd name="T69" fmla="*/ 2147483647 h 12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89" h="1299">
                <a:moveTo>
                  <a:pt x="530" y="0"/>
                </a:moveTo>
                <a:cubicBezTo>
                  <a:pt x="580" y="1"/>
                  <a:pt x="630" y="2"/>
                  <a:pt x="662" y="4"/>
                </a:cubicBezTo>
                <a:cubicBezTo>
                  <a:pt x="694" y="6"/>
                  <a:pt x="701" y="5"/>
                  <a:pt x="722" y="12"/>
                </a:cubicBezTo>
                <a:cubicBezTo>
                  <a:pt x="743" y="19"/>
                  <a:pt x="769" y="35"/>
                  <a:pt x="786" y="48"/>
                </a:cubicBezTo>
                <a:cubicBezTo>
                  <a:pt x="803" y="61"/>
                  <a:pt x="816" y="69"/>
                  <a:pt x="826" y="88"/>
                </a:cubicBezTo>
                <a:cubicBezTo>
                  <a:pt x="836" y="107"/>
                  <a:pt x="841" y="136"/>
                  <a:pt x="846" y="160"/>
                </a:cubicBezTo>
                <a:cubicBezTo>
                  <a:pt x="851" y="184"/>
                  <a:pt x="861" y="207"/>
                  <a:pt x="858" y="232"/>
                </a:cubicBezTo>
                <a:cubicBezTo>
                  <a:pt x="855" y="257"/>
                  <a:pt x="841" y="287"/>
                  <a:pt x="826" y="308"/>
                </a:cubicBezTo>
                <a:cubicBezTo>
                  <a:pt x="811" y="329"/>
                  <a:pt x="792" y="343"/>
                  <a:pt x="770" y="360"/>
                </a:cubicBezTo>
                <a:cubicBezTo>
                  <a:pt x="748" y="377"/>
                  <a:pt x="716" y="384"/>
                  <a:pt x="694" y="408"/>
                </a:cubicBezTo>
                <a:cubicBezTo>
                  <a:pt x="672" y="432"/>
                  <a:pt x="651" y="464"/>
                  <a:pt x="638" y="504"/>
                </a:cubicBezTo>
                <a:cubicBezTo>
                  <a:pt x="625" y="544"/>
                  <a:pt x="613" y="603"/>
                  <a:pt x="618" y="648"/>
                </a:cubicBezTo>
                <a:cubicBezTo>
                  <a:pt x="623" y="693"/>
                  <a:pt x="639" y="741"/>
                  <a:pt x="666" y="776"/>
                </a:cubicBezTo>
                <a:cubicBezTo>
                  <a:pt x="693" y="811"/>
                  <a:pt x="751" y="837"/>
                  <a:pt x="782" y="856"/>
                </a:cubicBezTo>
                <a:cubicBezTo>
                  <a:pt x="813" y="875"/>
                  <a:pt x="833" y="864"/>
                  <a:pt x="850" y="892"/>
                </a:cubicBezTo>
                <a:cubicBezTo>
                  <a:pt x="867" y="920"/>
                  <a:pt x="876" y="987"/>
                  <a:pt x="882" y="1024"/>
                </a:cubicBezTo>
                <a:cubicBezTo>
                  <a:pt x="888" y="1061"/>
                  <a:pt x="889" y="1083"/>
                  <a:pt x="886" y="1112"/>
                </a:cubicBezTo>
                <a:cubicBezTo>
                  <a:pt x="883" y="1141"/>
                  <a:pt x="878" y="1171"/>
                  <a:pt x="862" y="1196"/>
                </a:cubicBezTo>
                <a:cubicBezTo>
                  <a:pt x="846" y="1221"/>
                  <a:pt x="817" y="1244"/>
                  <a:pt x="790" y="1260"/>
                </a:cubicBezTo>
                <a:cubicBezTo>
                  <a:pt x="763" y="1276"/>
                  <a:pt x="731" y="1287"/>
                  <a:pt x="698" y="1292"/>
                </a:cubicBezTo>
                <a:cubicBezTo>
                  <a:pt x="665" y="1297"/>
                  <a:pt x="637" y="1299"/>
                  <a:pt x="594" y="1288"/>
                </a:cubicBezTo>
                <a:cubicBezTo>
                  <a:pt x="551" y="1277"/>
                  <a:pt x="489" y="1257"/>
                  <a:pt x="438" y="1228"/>
                </a:cubicBezTo>
                <a:cubicBezTo>
                  <a:pt x="387" y="1199"/>
                  <a:pt x="334" y="1158"/>
                  <a:pt x="286" y="1112"/>
                </a:cubicBezTo>
                <a:cubicBezTo>
                  <a:pt x="238" y="1066"/>
                  <a:pt x="186" y="1005"/>
                  <a:pt x="150" y="952"/>
                </a:cubicBezTo>
                <a:cubicBezTo>
                  <a:pt x="114" y="899"/>
                  <a:pt x="93" y="849"/>
                  <a:pt x="70" y="796"/>
                </a:cubicBezTo>
                <a:cubicBezTo>
                  <a:pt x="47" y="743"/>
                  <a:pt x="25" y="680"/>
                  <a:pt x="14" y="632"/>
                </a:cubicBezTo>
                <a:cubicBezTo>
                  <a:pt x="3" y="584"/>
                  <a:pt x="3" y="551"/>
                  <a:pt x="2" y="508"/>
                </a:cubicBezTo>
                <a:cubicBezTo>
                  <a:pt x="1" y="465"/>
                  <a:pt x="0" y="415"/>
                  <a:pt x="6" y="372"/>
                </a:cubicBezTo>
                <a:cubicBezTo>
                  <a:pt x="12" y="329"/>
                  <a:pt x="22" y="286"/>
                  <a:pt x="38" y="252"/>
                </a:cubicBezTo>
                <a:cubicBezTo>
                  <a:pt x="54" y="218"/>
                  <a:pt x="77" y="193"/>
                  <a:pt x="102" y="168"/>
                </a:cubicBezTo>
                <a:cubicBezTo>
                  <a:pt x="127" y="143"/>
                  <a:pt x="159" y="122"/>
                  <a:pt x="190" y="104"/>
                </a:cubicBezTo>
                <a:cubicBezTo>
                  <a:pt x="221" y="86"/>
                  <a:pt x="254" y="72"/>
                  <a:pt x="286" y="60"/>
                </a:cubicBezTo>
                <a:cubicBezTo>
                  <a:pt x="318" y="48"/>
                  <a:pt x="351" y="39"/>
                  <a:pt x="382" y="32"/>
                </a:cubicBezTo>
                <a:cubicBezTo>
                  <a:pt x="413" y="25"/>
                  <a:pt x="445" y="21"/>
                  <a:pt x="474" y="16"/>
                </a:cubicBezTo>
                <a:cubicBezTo>
                  <a:pt x="503" y="11"/>
                  <a:pt x="541" y="6"/>
                  <a:pt x="554" y="4"/>
                </a:cubicBezTo>
              </a:path>
            </a:pathLst>
          </a:custGeom>
          <a:noFill/>
          <a:ln w="381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369" name="Text Box 57"/>
          <p:cNvSpPr txBox="1">
            <a:spLocks noChangeArrowheads="1"/>
          </p:cNvSpPr>
          <p:nvPr/>
        </p:nvSpPr>
        <p:spPr bwMode="auto">
          <a:xfrm>
            <a:off x="7772400" y="3194050"/>
            <a:ext cx="71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de-DE" sz="1800"/>
              <a:t>MGd</a:t>
            </a:r>
          </a:p>
        </p:txBody>
      </p:sp>
      <p:sp>
        <p:nvSpPr>
          <p:cNvPr id="5130" name="Text Box 58"/>
          <p:cNvSpPr txBox="1">
            <a:spLocks noChangeArrowheads="1"/>
          </p:cNvSpPr>
          <p:nvPr/>
        </p:nvSpPr>
        <p:spPr bwMode="auto">
          <a:xfrm>
            <a:off x="1060450" y="5021263"/>
            <a:ext cx="47148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de-DE" sz="1800"/>
              <a:t>MGd: Mesogastrium dorsale</a:t>
            </a:r>
          </a:p>
        </p:txBody>
      </p:sp>
      <p:grpSp>
        <p:nvGrpSpPr>
          <p:cNvPr id="13374" name="Group 62"/>
          <p:cNvGrpSpPr>
            <a:grpSpLocks/>
          </p:cNvGrpSpPr>
          <p:nvPr/>
        </p:nvGrpSpPr>
        <p:grpSpPr bwMode="auto">
          <a:xfrm>
            <a:off x="1025525" y="3482975"/>
            <a:ext cx="7146925" cy="1908175"/>
            <a:chOff x="1116" y="2087"/>
            <a:chExt cx="4502" cy="1202"/>
          </a:xfrm>
        </p:grpSpPr>
        <p:sp>
          <p:nvSpPr>
            <p:cNvPr id="5134" name="Text Box 59"/>
            <p:cNvSpPr txBox="1">
              <a:spLocks noChangeArrowheads="1"/>
            </p:cNvSpPr>
            <p:nvPr/>
          </p:nvSpPr>
          <p:spPr bwMode="auto">
            <a:xfrm>
              <a:off x="1116" y="2087"/>
              <a:ext cx="276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de-DE" sz="1800" dirty="0" err="1"/>
                <a:t>MGv</a:t>
              </a:r>
              <a:r>
                <a:rPr lang="hu-HU" altLang="de-DE" sz="1800" dirty="0"/>
                <a:t>: </a:t>
              </a:r>
              <a:r>
                <a:rPr lang="hu-HU" altLang="de-DE" sz="1800" dirty="0" err="1"/>
                <a:t>Mesogastrium</a:t>
              </a:r>
              <a:r>
                <a:rPr lang="hu-HU" altLang="de-DE" sz="1800" dirty="0"/>
                <a:t>  </a:t>
              </a:r>
              <a:r>
                <a:rPr lang="hu-HU" altLang="de-DE" sz="1800" dirty="0" err="1"/>
                <a:t>ventrale</a:t>
              </a:r>
              <a:r>
                <a:rPr lang="hu-HU" altLang="de-DE" sz="1800" dirty="0"/>
                <a:t> </a:t>
              </a:r>
            </a:p>
          </p:txBody>
        </p:sp>
        <p:sp>
          <p:nvSpPr>
            <p:cNvPr id="5135" name="Text Box 60"/>
            <p:cNvSpPr txBox="1">
              <a:spLocks noChangeArrowheads="1"/>
            </p:cNvSpPr>
            <p:nvPr/>
          </p:nvSpPr>
          <p:spPr bwMode="auto">
            <a:xfrm>
              <a:off x="5170" y="3058"/>
              <a:ext cx="4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de-DE" sz="1800"/>
                <a:t>MGv</a:t>
              </a:r>
            </a:p>
          </p:txBody>
        </p:sp>
      </p:grpSp>
      <p:sp>
        <p:nvSpPr>
          <p:cNvPr id="5141" name="Text Box 65"/>
          <p:cNvSpPr txBox="1">
            <a:spLocks noChangeArrowheads="1"/>
          </p:cNvSpPr>
          <p:nvPr/>
        </p:nvSpPr>
        <p:spPr bwMode="auto">
          <a:xfrm>
            <a:off x="1755451" y="419967"/>
            <a:ext cx="59039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Peritoneums</a:t>
            </a:r>
            <a:r>
              <a:rPr lang="hu-H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33" name="Szövegdoboz 23"/>
          <p:cNvSpPr txBox="1">
            <a:spLocks noChangeArrowheads="1"/>
          </p:cNvSpPr>
          <p:nvPr/>
        </p:nvSpPr>
        <p:spPr bwMode="auto">
          <a:xfrm>
            <a:off x="931352" y="2614613"/>
            <a:ext cx="2514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de-DE" sz="2400" dirty="0" err="1"/>
              <a:t>Über</a:t>
            </a:r>
            <a:r>
              <a:rPr lang="hu-HU" altLang="de-DE" sz="2400" dirty="0"/>
              <a:t> </a:t>
            </a:r>
            <a:r>
              <a:rPr lang="hu-HU" altLang="de-DE" sz="2400" dirty="0" err="1"/>
              <a:t>dem</a:t>
            </a:r>
            <a:r>
              <a:rPr lang="hu-HU" altLang="de-DE" sz="2400" dirty="0"/>
              <a:t> </a:t>
            </a:r>
            <a:r>
              <a:rPr lang="hu-HU" altLang="de-DE" sz="2400" dirty="0" err="1"/>
              <a:t>Nabel</a:t>
            </a:r>
            <a:r>
              <a:rPr lang="hu-HU" altLang="de-DE" sz="2400" dirty="0"/>
              <a:t>: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187624" y="5949280"/>
            <a:ext cx="490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Unter </a:t>
            </a:r>
            <a:r>
              <a:rPr lang="hu-HU" sz="2400" dirty="0" err="1" smtClean="0"/>
              <a:t>dem</a:t>
            </a:r>
            <a:r>
              <a:rPr lang="hu-HU" sz="2400" dirty="0" smtClean="0"/>
              <a:t> </a:t>
            </a:r>
            <a:r>
              <a:rPr lang="hu-HU" sz="2400" dirty="0" err="1" smtClean="0"/>
              <a:t>Nabel</a:t>
            </a:r>
            <a:r>
              <a:rPr lang="hu-HU" dirty="0" smtClean="0"/>
              <a:t>: </a:t>
            </a:r>
            <a:r>
              <a:rPr lang="hu-HU" dirty="0" err="1" smtClean="0"/>
              <a:t>nur</a:t>
            </a:r>
            <a:r>
              <a:rPr lang="hu-HU" dirty="0" smtClean="0"/>
              <a:t> </a:t>
            </a:r>
            <a:r>
              <a:rPr lang="hu-HU" dirty="0" err="1" smtClean="0"/>
              <a:t>Mesogastrium</a:t>
            </a:r>
            <a:r>
              <a:rPr lang="hu-HU" dirty="0" smtClean="0"/>
              <a:t> </a:t>
            </a:r>
            <a:r>
              <a:rPr lang="hu-HU" dirty="0" err="1" smtClean="0"/>
              <a:t>dorsale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2430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6" grpId="0" animBg="1"/>
      <p:bldP spid="13338" grpId="0" animBg="1"/>
      <p:bldP spid="13341" grpId="0" animBg="1"/>
      <p:bldP spid="13343" grpId="0" animBg="1"/>
      <p:bldP spid="13369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1016</Words>
  <Application>Microsoft Office PowerPoint</Application>
  <PresentationFormat>Diavetítés a képernyőre (4:3 oldalarány)</PresentationFormat>
  <Paragraphs>197</Paragraphs>
  <Slides>38</Slides>
  <Notes>5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0" baseType="lpstr">
      <vt:lpstr>Office-téma</vt:lpstr>
      <vt:lpstr>OutPlace</vt:lpstr>
      <vt:lpstr>Oberflächen- und Projektionsanatomie der Bauchhöhle und der Bauchorgane</vt:lpstr>
      <vt:lpstr>PowerPoint bemutató</vt:lpstr>
      <vt:lpstr>Aufteilung der Bauchhöhle</vt:lpstr>
      <vt:lpstr>PowerPoint bemutató</vt:lpstr>
      <vt:lpstr>PowerPoint bemutató</vt:lpstr>
      <vt:lpstr>PowerPoint bemutató</vt:lpstr>
      <vt:lpstr>Vordere Bauchwand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Peritoneale Bänder</vt:lpstr>
      <vt:lpstr>PowerPoint bemutató</vt:lpstr>
      <vt:lpstr>Bursa omentalis</vt:lpstr>
      <vt:lpstr>Milz</vt:lpstr>
      <vt:lpstr>Bursa omentalis</vt:lpstr>
      <vt:lpstr>PowerPoint bemutató</vt:lpstr>
      <vt:lpstr>Peritoneale Räume und Recessi</vt:lpstr>
      <vt:lpstr>PowerPoint bemutató</vt:lpstr>
      <vt:lpstr>PowerPoint bemutató</vt:lpstr>
      <vt:lpstr>PowerPoint bemutató</vt:lpstr>
      <vt:lpstr>PowerPoint bemutató</vt:lpstr>
      <vt:lpstr>Dickdarm</vt:lpstr>
      <vt:lpstr>Coecum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Oberflächen- und Projektionsanatomie der Bauchhöhle und der Bauchorgane</dc:title>
  <dc:creator>Windows-felhasználó</dc:creator>
  <cp:lastModifiedBy>Dr. Németh Anna</cp:lastModifiedBy>
  <cp:revision>77</cp:revision>
  <dcterms:created xsi:type="dcterms:W3CDTF">2018-03-03T13:56:14Z</dcterms:created>
  <dcterms:modified xsi:type="dcterms:W3CDTF">2018-03-07T12:50:48Z</dcterms:modified>
</cp:coreProperties>
</file>