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6" r:id="rId9"/>
    <p:sldId id="264" r:id="rId10"/>
    <p:sldId id="267" r:id="rId11"/>
    <p:sldId id="265" r:id="rId12"/>
    <p:sldId id="268" r:id="rId13"/>
    <p:sldId id="269" r:id="rId14"/>
    <p:sldId id="270" r:id="rId15"/>
    <p:sldId id="275" r:id="rId16"/>
    <p:sldId id="271" r:id="rId17"/>
    <p:sldId id="272" r:id="rId18"/>
    <p:sldId id="273" r:id="rId19"/>
    <p:sldId id="277" r:id="rId20"/>
    <p:sldId id="274" r:id="rId21"/>
    <p:sldId id="276" r:id="rId22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1776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64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8BA5B-905D-4DBC-A5D7-ED25B95F8B4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2018.02.08.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2E5C4-0AE2-4FC1-87A1-46861130A30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546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8BA5B-905D-4DBC-A5D7-ED25B95F8B4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2018.02.08.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2E5C4-0AE2-4FC1-87A1-46861130A30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076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8BA5B-905D-4DBC-A5D7-ED25B95F8B4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2018.02.08.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2E5C4-0AE2-4FC1-87A1-46861130A30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154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8BA5B-905D-4DBC-A5D7-ED25B95F8B4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2018.02.08.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2E5C4-0AE2-4FC1-87A1-46861130A30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103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8BA5B-905D-4DBC-A5D7-ED25B95F8B4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2018.02.08.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2E5C4-0AE2-4FC1-87A1-46861130A30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295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8BA5B-905D-4DBC-A5D7-ED25B95F8B4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2018.02.08.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2E5C4-0AE2-4FC1-87A1-46861130A30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036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8BA5B-905D-4DBC-A5D7-ED25B95F8B4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2018.02.08.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2E5C4-0AE2-4FC1-87A1-46861130A30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438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8BA5B-905D-4DBC-A5D7-ED25B95F8B4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2018.02.08.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2E5C4-0AE2-4FC1-87A1-46861130A30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446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8BA5B-905D-4DBC-A5D7-ED25B95F8B4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2018.02.08.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2E5C4-0AE2-4FC1-87A1-46861130A30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971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8BA5B-905D-4DBC-A5D7-ED25B95F8B4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2018.02.08.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2E5C4-0AE2-4FC1-87A1-46861130A30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841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8BA5B-905D-4DBC-A5D7-ED25B95F8B4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2018.02.08.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2E5C4-0AE2-4FC1-87A1-46861130A30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775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8BA5B-905D-4DBC-A5D7-ED25B95F8B4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2018.02.08.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92E5C4-0AE2-4FC1-87A1-46861130A30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930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7" Type="http://schemas.openxmlformats.org/officeDocument/2006/relationships/image" Target="../media/image30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hc-bios.com/" TargetMode="External"/><Relationship Id="rId5" Type="http://schemas.microsoft.com/office/2007/relationships/hdphoto" Target="../media/hdphoto17.wdp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9.wdp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1.wdp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2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microsoft.com/office/2007/relationships/hdphoto" Target="../media/hdphoto24.wdp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microsoft.com/office/2007/relationships/hdphoto" Target="../media/hdphoto26.wdp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microsoft.com/office/2007/relationships/hdphoto" Target="../media/hdphoto25.wdp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c-bios.com/" TargetMode="External"/><Relationship Id="rId2" Type="http://schemas.openxmlformats.org/officeDocument/2006/relationships/hyperlink" Target="http://www.almanahmedical.eu/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mng.hu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microsoft.com/office/2007/relationships/hdphoto" Target="../media/hdphoto4.wdp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microsoft.com/office/2007/relationships/hdphoto" Target="../media/hdphoto6.wdp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image" Target="../media/image1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18.jpeg"/><Relationship Id="rId4" Type="http://schemas.microsoft.com/office/2007/relationships/hdphoto" Target="../media/hdphoto10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hyperlink" Target="http://www.almanahmedical.eu/" TargetMode="External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6632"/>
            <a:ext cx="9144000" cy="1152128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z="4800" dirty="0" smtClean="0"/>
              <a:t> </a:t>
            </a:r>
            <a:r>
              <a:rPr lang="hu-HU" sz="3600" dirty="0" smtClean="0">
                <a:solidFill>
                  <a:srgbClr val="002060"/>
                </a:solidFill>
                <a:latin typeface="Century" panose="02040604050505020304" pitchFamily="18" charset="0"/>
              </a:rPr>
              <a:t>Maxilla und Mandibula</a:t>
            </a:r>
            <a:endParaRPr lang="hu-HU" sz="2800" dirty="0">
              <a:solidFill>
                <a:srgbClr val="002060"/>
              </a:solidFill>
              <a:latin typeface="Century" panose="020406040505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4080" y="5085184"/>
            <a:ext cx="8136904" cy="1464568"/>
          </a:xfrm>
        </p:spPr>
        <p:txBody>
          <a:bodyPr rtlCol="0">
            <a:normAutofit fontScale="92500"/>
          </a:bodyPr>
          <a:lstStyle/>
          <a:p>
            <a:pPr>
              <a:defRPr/>
            </a:pPr>
            <a:r>
              <a:rPr lang="hu-HU" dirty="0" smtClean="0">
                <a:solidFill>
                  <a:srgbClr val="002060"/>
                </a:solidFill>
                <a:latin typeface="Century" panose="02040604050505020304" pitchFamily="18" charset="0"/>
              </a:rPr>
              <a:t>Dr. Gábor Baksa</a:t>
            </a:r>
          </a:p>
          <a:p>
            <a:pPr>
              <a:defRPr/>
            </a:pPr>
            <a:r>
              <a:rPr lang="hu-HU" sz="2400" dirty="0" smtClean="0">
                <a:solidFill>
                  <a:srgbClr val="002060"/>
                </a:solidFill>
                <a:latin typeface="Century" panose="02040604050505020304" pitchFamily="18" charset="0"/>
              </a:rPr>
              <a:t>Anatomisches, Histologisches- und Embryologisches Institut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sz="2400" dirty="0" smtClean="0">
                <a:solidFill>
                  <a:srgbClr val="002060"/>
                </a:solidFill>
                <a:latin typeface="Century" panose="02040604050505020304" pitchFamily="18" charset="0"/>
              </a:rPr>
              <a:t>2018.</a:t>
            </a:r>
            <a:endParaRPr lang="hu-HU" sz="2400" dirty="0">
              <a:solidFill>
                <a:srgbClr val="002060"/>
              </a:solidFill>
              <a:latin typeface="Century" panose="020406040505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484784"/>
            <a:ext cx="2448272" cy="3221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43808" y="6597352"/>
            <a:ext cx="351891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50" dirty="0" smtClean="0">
                <a:solidFill>
                  <a:srgbClr val="002060"/>
                </a:solidFill>
              </a:rPr>
              <a:t>Bild: Munkácsy Mihály: Az ásító inas (1868-69.) www.mng.hu</a:t>
            </a:r>
            <a:endParaRPr lang="hu-HU" sz="105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30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88641"/>
            <a:ext cx="4141915" cy="36724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88640"/>
            <a:ext cx="2793002" cy="29933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057" y="3934022"/>
            <a:ext cx="1969263" cy="26642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95" y="3356992"/>
            <a:ext cx="4001012" cy="32413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7595" y="116632"/>
            <a:ext cx="6609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smtClean="0">
                <a:solidFill>
                  <a:srgbClr val="002060"/>
                </a:solidFill>
              </a:rPr>
              <a:t>Fehér</a:t>
            </a:r>
            <a:endParaRPr lang="hu-HU" sz="1600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54573" y="6330806"/>
            <a:ext cx="5054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smtClean="0">
                <a:solidFill>
                  <a:srgbClr val="002060"/>
                </a:solidFill>
              </a:rPr>
              <a:t>Szél</a:t>
            </a:r>
            <a:endParaRPr lang="hu-HU" sz="1600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33161" y="6354694"/>
            <a:ext cx="5054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smtClean="0">
                <a:solidFill>
                  <a:srgbClr val="002060"/>
                </a:solidFill>
              </a:rPr>
              <a:t>Szél</a:t>
            </a:r>
            <a:endParaRPr lang="hu-HU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01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55" y="404664"/>
            <a:ext cx="3744416" cy="2658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018842"/>
            <a:ext cx="4546476" cy="3491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61269" y="3063198"/>
            <a:ext cx="19786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dirty="0">
                <a:solidFill>
                  <a:srgbClr val="002060"/>
                </a:solidFill>
                <a:hlinkClick r:id="rId6"/>
              </a:rPr>
              <a:t>http://www.hc-bios.com</a:t>
            </a:r>
            <a:endParaRPr lang="hu-HU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95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60648"/>
            <a:ext cx="3035808" cy="20238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132856"/>
            <a:ext cx="4678680" cy="39928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84168" y="3068960"/>
            <a:ext cx="249004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002060"/>
                </a:solidFill>
              </a:rPr>
              <a:t>1 Ramus mandibulae</a:t>
            </a:r>
          </a:p>
          <a:p>
            <a:r>
              <a:rPr lang="hu-HU" dirty="0" smtClean="0">
                <a:solidFill>
                  <a:srgbClr val="002060"/>
                </a:solidFill>
              </a:rPr>
              <a:t>2 Processus coronoideus</a:t>
            </a:r>
          </a:p>
          <a:p>
            <a:r>
              <a:rPr lang="hu-HU" dirty="0" smtClean="0">
                <a:solidFill>
                  <a:srgbClr val="002060"/>
                </a:solidFill>
              </a:rPr>
              <a:t>3 Processus alveolaris</a:t>
            </a:r>
          </a:p>
          <a:p>
            <a:r>
              <a:rPr lang="hu-HU" dirty="0" smtClean="0">
                <a:solidFill>
                  <a:srgbClr val="002060"/>
                </a:solidFill>
              </a:rPr>
              <a:t>4 Angulus mandibulae</a:t>
            </a:r>
          </a:p>
          <a:p>
            <a:r>
              <a:rPr lang="hu-HU" dirty="0" smtClean="0">
                <a:solidFill>
                  <a:srgbClr val="002060"/>
                </a:solidFill>
              </a:rPr>
              <a:t>5 Basis mandibulae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75858" y="3975447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srgbClr val="002060"/>
                </a:solidFill>
              </a:rPr>
              <a:t>1</a:t>
            </a:r>
            <a:endParaRPr lang="hu-HU" sz="2400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03850" y="3068960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srgbClr val="002060"/>
                </a:solidFill>
              </a:rPr>
              <a:t>2</a:t>
            </a:r>
            <a:endParaRPr lang="hu-HU" sz="2400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39752" y="472514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srgbClr val="002060"/>
                </a:solidFill>
              </a:rPr>
              <a:t>3</a:t>
            </a:r>
            <a:endParaRPr lang="hu-HU" sz="2400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03850" y="4941168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srgbClr val="002060"/>
                </a:solidFill>
              </a:rPr>
              <a:t>4</a:t>
            </a:r>
            <a:endParaRPr lang="hu-HU" sz="2400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43808" y="5343599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srgbClr val="002060"/>
                </a:solidFill>
              </a:rPr>
              <a:t>5</a:t>
            </a:r>
            <a:endParaRPr lang="hu-HU" sz="2400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04994" y="188640"/>
            <a:ext cx="6392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smtClean="0">
                <a:solidFill>
                  <a:srgbClr val="002060"/>
                </a:solidFill>
              </a:rPr>
              <a:t>Faller</a:t>
            </a:r>
            <a:endParaRPr lang="hu-HU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24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216" y="3861048"/>
            <a:ext cx="5028698" cy="28483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5" t="55147" r="4495" b="-1"/>
          <a:stretch/>
        </p:blipFill>
        <p:spPr>
          <a:xfrm>
            <a:off x="2054548" y="260649"/>
            <a:ext cx="5095532" cy="33641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20272" y="6474822"/>
            <a:ext cx="8349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smtClean="0">
                <a:solidFill>
                  <a:srgbClr val="002060"/>
                </a:solidFill>
              </a:rPr>
              <a:t>Sobotta</a:t>
            </a:r>
            <a:endParaRPr lang="hu-HU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24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260" y="3914732"/>
            <a:ext cx="4983480" cy="26106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990" y="188640"/>
            <a:ext cx="5014628" cy="35986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77451" y="6291564"/>
            <a:ext cx="8349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smtClean="0">
                <a:solidFill>
                  <a:srgbClr val="002060"/>
                </a:solidFill>
              </a:rPr>
              <a:t>Sobotta</a:t>
            </a:r>
            <a:endParaRPr lang="hu-HU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24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3"/>
          <a:stretch/>
        </p:blipFill>
        <p:spPr>
          <a:xfrm>
            <a:off x="624804" y="188640"/>
            <a:ext cx="3011092" cy="30906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04" y="3407518"/>
            <a:ext cx="3011092" cy="32618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124744"/>
            <a:ext cx="4678680" cy="40873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00392" y="5152044"/>
            <a:ext cx="6609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smtClean="0">
                <a:solidFill>
                  <a:srgbClr val="002060"/>
                </a:solidFill>
              </a:rPr>
              <a:t>Fehér</a:t>
            </a:r>
            <a:endParaRPr lang="hu-HU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40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089660"/>
            <a:ext cx="4517136" cy="46786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30" t="23198" r="2833" b="38401"/>
          <a:stretch/>
        </p:blipFill>
        <p:spPr>
          <a:xfrm>
            <a:off x="5508104" y="404664"/>
            <a:ext cx="2661338" cy="2819891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4283968" y="2204864"/>
            <a:ext cx="2304256" cy="101969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428999"/>
            <a:ext cx="2435962" cy="29516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812360" y="6151278"/>
            <a:ext cx="5054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smtClean="0">
                <a:solidFill>
                  <a:srgbClr val="002060"/>
                </a:solidFill>
              </a:rPr>
              <a:t>Szél</a:t>
            </a:r>
            <a:endParaRPr lang="hu-HU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24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298" y="116632"/>
            <a:ext cx="4286942" cy="35184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68" y="3810799"/>
            <a:ext cx="4388232" cy="27751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312" y="4149080"/>
            <a:ext cx="4374184" cy="20688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29179" y="6165304"/>
            <a:ext cx="8349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smtClean="0">
                <a:solidFill>
                  <a:srgbClr val="002060"/>
                </a:solidFill>
              </a:rPr>
              <a:t>Sobotta</a:t>
            </a:r>
            <a:endParaRPr lang="hu-HU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24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080" y="286621"/>
            <a:ext cx="4484568" cy="28543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140968"/>
            <a:ext cx="4678680" cy="3419856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3635896" y="2852936"/>
            <a:ext cx="1368152" cy="151216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852936"/>
            <a:ext cx="5190155" cy="36990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136" y="3387856"/>
            <a:ext cx="2953512" cy="31729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88424" y="6474822"/>
            <a:ext cx="6609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smtClean="0">
                <a:solidFill>
                  <a:srgbClr val="002060"/>
                </a:solidFill>
              </a:rPr>
              <a:t>Fehér</a:t>
            </a:r>
            <a:endParaRPr lang="hu-HU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245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79512" y="908720"/>
            <a:ext cx="8789475" cy="44644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504" y="5373216"/>
            <a:ext cx="2914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002060"/>
                </a:solidFill>
              </a:rPr>
              <a:t>Florian Dental – Dr. </a:t>
            </a:r>
            <a:r>
              <a:rPr lang="hu-HU" dirty="0">
                <a:solidFill>
                  <a:srgbClr val="002060"/>
                </a:solidFill>
              </a:rPr>
              <a:t>S</a:t>
            </a:r>
            <a:r>
              <a:rPr lang="hu-HU" dirty="0" smtClean="0">
                <a:solidFill>
                  <a:srgbClr val="002060"/>
                </a:solidFill>
              </a:rPr>
              <a:t>. Kovách</a:t>
            </a:r>
            <a:endParaRPr lang="hu-H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5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387" y="476672"/>
            <a:ext cx="4465226" cy="59046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774" y="404664"/>
            <a:ext cx="4124452" cy="60486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24128" y="107340"/>
            <a:ext cx="914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002060"/>
                </a:solidFill>
              </a:rPr>
              <a:t>Sobotta</a:t>
            </a:r>
            <a:endParaRPr lang="hu-H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21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84" y="260648"/>
            <a:ext cx="5140193" cy="18393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71" y="2700042"/>
            <a:ext cx="5186633" cy="31052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683285"/>
            <a:ext cx="2732227" cy="23298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5157192"/>
            <a:ext cx="2695788" cy="15121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87" b="50000"/>
          <a:stretch/>
        </p:blipFill>
        <p:spPr>
          <a:xfrm>
            <a:off x="6156176" y="224412"/>
            <a:ext cx="2016224" cy="23554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100392" y="2348880"/>
            <a:ext cx="931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smtClean="0">
                <a:solidFill>
                  <a:srgbClr val="002060"/>
                </a:solidFill>
              </a:rPr>
              <a:t>Pernkopf</a:t>
            </a:r>
            <a:endParaRPr lang="hu-HU" sz="1600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60432" y="4782142"/>
            <a:ext cx="6609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smtClean="0">
                <a:solidFill>
                  <a:srgbClr val="002060"/>
                </a:solidFill>
              </a:rPr>
              <a:t>Fehér</a:t>
            </a:r>
            <a:endParaRPr lang="hu-HU" sz="1600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423936" y="6429448"/>
            <a:ext cx="6392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smtClean="0">
                <a:solidFill>
                  <a:srgbClr val="002060"/>
                </a:solidFill>
              </a:rPr>
              <a:t>Faller</a:t>
            </a:r>
            <a:endParaRPr lang="hu-HU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24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87824" y="188640"/>
            <a:ext cx="3394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srgbClr val="002060"/>
                </a:solidFill>
              </a:rPr>
              <a:t>Literatur und Danksagung</a:t>
            </a:r>
            <a:endParaRPr lang="hu-HU" sz="2400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908720"/>
            <a:ext cx="8783238" cy="5139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002060"/>
                </a:solidFill>
              </a:rPr>
              <a:t>Faller: Anatomie in Stichworten – Ein Arbeitsbuch für Medizinstudente und praktische Ärzte</a:t>
            </a:r>
          </a:p>
          <a:p>
            <a:r>
              <a:rPr lang="hu-HU" dirty="0" smtClean="0">
                <a:solidFill>
                  <a:srgbClr val="002060"/>
                </a:solidFill>
              </a:rPr>
              <a:t>(Ferdinand Enke Verlag 1980.)</a:t>
            </a:r>
          </a:p>
          <a:p>
            <a:endParaRPr lang="hu-HU" sz="800" dirty="0" smtClean="0">
              <a:solidFill>
                <a:srgbClr val="002060"/>
              </a:solidFill>
            </a:endParaRPr>
          </a:p>
          <a:p>
            <a:r>
              <a:rPr lang="hu-HU" dirty="0" smtClean="0">
                <a:solidFill>
                  <a:srgbClr val="002060"/>
                </a:solidFill>
              </a:rPr>
              <a:t>Fehér: Maxillofaciális anatómia (Medicina Kiadó 2001.)</a:t>
            </a:r>
          </a:p>
          <a:p>
            <a:endParaRPr lang="hu-HU" sz="800" dirty="0" smtClean="0">
              <a:solidFill>
                <a:srgbClr val="002060"/>
              </a:solidFill>
            </a:endParaRPr>
          </a:p>
          <a:p>
            <a:r>
              <a:rPr lang="hu-HU" dirty="0" smtClean="0">
                <a:solidFill>
                  <a:srgbClr val="002060"/>
                </a:solidFill>
              </a:rPr>
              <a:t>Pernkopf: </a:t>
            </a:r>
            <a:r>
              <a:rPr lang="de-DE" dirty="0" smtClean="0">
                <a:solidFill>
                  <a:srgbClr val="002060"/>
                </a:solidFill>
              </a:rPr>
              <a:t>Topographische Anatomie des Menschen. Lehrbuch und Atlas der</a:t>
            </a:r>
          </a:p>
          <a:p>
            <a:r>
              <a:rPr lang="de-DE" dirty="0" smtClean="0">
                <a:solidFill>
                  <a:srgbClr val="002060"/>
                </a:solidFill>
              </a:rPr>
              <a:t>regionär-stratigraphischen Präparation. </a:t>
            </a:r>
            <a:r>
              <a:rPr lang="hu-HU" dirty="0" smtClean="0">
                <a:solidFill>
                  <a:srgbClr val="002060"/>
                </a:solidFill>
              </a:rPr>
              <a:t>(Urban &amp; Schwarzenberg 1952.)</a:t>
            </a:r>
          </a:p>
          <a:p>
            <a:endParaRPr lang="hu-HU" sz="800" dirty="0" smtClean="0">
              <a:solidFill>
                <a:srgbClr val="002060"/>
              </a:solidFill>
            </a:endParaRPr>
          </a:p>
          <a:p>
            <a:r>
              <a:rPr lang="hu-HU" dirty="0" smtClean="0">
                <a:solidFill>
                  <a:srgbClr val="002060"/>
                </a:solidFill>
              </a:rPr>
              <a:t>Sobotta: Az ember anatómiájának atlasza (Semmelweis Kiadó 1994.)</a:t>
            </a:r>
          </a:p>
          <a:p>
            <a:endParaRPr lang="hu-HU" sz="800" dirty="0" smtClean="0">
              <a:solidFill>
                <a:srgbClr val="002060"/>
              </a:solidFill>
            </a:endParaRPr>
          </a:p>
          <a:p>
            <a:r>
              <a:rPr lang="hu-HU" dirty="0" smtClean="0">
                <a:solidFill>
                  <a:srgbClr val="002060"/>
                </a:solidFill>
              </a:rPr>
              <a:t>Szél: Klinikai anatómia (SOTE Képzéskutató 1999.)</a:t>
            </a:r>
          </a:p>
          <a:p>
            <a:endParaRPr lang="hu-HU" sz="800" dirty="0" smtClean="0">
              <a:solidFill>
                <a:srgbClr val="002060"/>
              </a:solidFill>
            </a:endParaRPr>
          </a:p>
          <a:p>
            <a:r>
              <a:rPr lang="hu-HU" dirty="0" smtClean="0">
                <a:solidFill>
                  <a:srgbClr val="002060"/>
                </a:solidFill>
              </a:rPr>
              <a:t>Szentágothai – Réthelyi: Funkcionális anatómia (Medicina Kiadó  - Semmelweis Kiadó 1996.)</a:t>
            </a:r>
          </a:p>
          <a:p>
            <a:endParaRPr lang="hu-HU" dirty="0">
              <a:solidFill>
                <a:srgbClr val="002060"/>
              </a:solidFill>
            </a:endParaRPr>
          </a:p>
          <a:p>
            <a:r>
              <a:rPr lang="hu-HU" dirty="0">
                <a:solidFill>
                  <a:srgbClr val="002060"/>
                </a:solidFill>
                <a:hlinkClick r:id="rId2"/>
              </a:rPr>
              <a:t>www.almanahmedical.eu</a:t>
            </a:r>
            <a:endParaRPr lang="hu-HU" dirty="0">
              <a:solidFill>
                <a:srgbClr val="002060"/>
              </a:solidFill>
            </a:endParaRPr>
          </a:p>
          <a:p>
            <a:r>
              <a:rPr lang="hu-HU" dirty="0" smtClean="0">
                <a:solidFill>
                  <a:srgbClr val="002060"/>
                </a:solidFill>
                <a:hlinkClick r:id="rId3"/>
              </a:rPr>
              <a:t>www.hc-bios.com</a:t>
            </a:r>
            <a:endParaRPr lang="hu-HU" dirty="0" smtClean="0">
              <a:solidFill>
                <a:srgbClr val="002060"/>
              </a:solidFill>
            </a:endParaRPr>
          </a:p>
          <a:p>
            <a:r>
              <a:rPr lang="hu-HU" dirty="0" smtClean="0">
                <a:solidFill>
                  <a:srgbClr val="002060"/>
                </a:solidFill>
                <a:hlinkClick r:id="rId4"/>
              </a:rPr>
              <a:t>www.mng.hu</a:t>
            </a:r>
            <a:endParaRPr lang="hu-HU" dirty="0" smtClean="0">
              <a:solidFill>
                <a:srgbClr val="002060"/>
              </a:solidFill>
            </a:endParaRPr>
          </a:p>
          <a:p>
            <a:endParaRPr lang="hu-HU" dirty="0">
              <a:solidFill>
                <a:srgbClr val="002060"/>
              </a:solidFill>
            </a:endParaRPr>
          </a:p>
          <a:p>
            <a:r>
              <a:rPr lang="hu-HU" dirty="0" smtClean="0">
                <a:solidFill>
                  <a:srgbClr val="002060"/>
                </a:solidFill>
              </a:rPr>
              <a:t>Knochenpräparate in der Vorlesung: Dr. Lajos Patonay</a:t>
            </a:r>
          </a:p>
          <a:p>
            <a:endParaRPr lang="hu-HU" sz="800" dirty="0">
              <a:solidFill>
                <a:srgbClr val="002060"/>
              </a:solidFill>
            </a:endParaRPr>
          </a:p>
          <a:p>
            <a:r>
              <a:rPr lang="hu-HU" dirty="0" smtClean="0">
                <a:solidFill>
                  <a:srgbClr val="002060"/>
                </a:solidFill>
              </a:rPr>
              <a:t>Panoramaaufnahmen: Florian Dental – Dr. Sándor Kovách</a:t>
            </a:r>
          </a:p>
        </p:txBody>
      </p:sp>
    </p:spTree>
    <p:extLst>
      <p:ext uri="{BB962C8B-B14F-4D97-AF65-F5344CB8AC3E}">
        <p14:creationId xmlns:p14="http://schemas.microsoft.com/office/powerpoint/2010/main" val="373057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08519"/>
            <a:ext cx="3793232" cy="50697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110" y="332656"/>
            <a:ext cx="4803674" cy="30963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985" y="3669886"/>
            <a:ext cx="2296458" cy="27834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5576" y="1772816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 smtClean="0">
                <a:solidFill>
                  <a:srgbClr val="002060"/>
                </a:solidFill>
              </a:rPr>
              <a:t>2</a:t>
            </a:r>
            <a:endParaRPr lang="hu-HU" sz="36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95736" y="5230941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 smtClean="0">
                <a:solidFill>
                  <a:srgbClr val="002060"/>
                </a:solidFill>
              </a:rPr>
              <a:t>4</a:t>
            </a:r>
            <a:endParaRPr lang="hu-HU" sz="3600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59832" y="3789040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 smtClean="0">
                <a:solidFill>
                  <a:srgbClr val="002060"/>
                </a:solidFill>
              </a:rPr>
              <a:t>1</a:t>
            </a:r>
            <a:endParaRPr lang="hu-HU" sz="3600" b="1" dirty="0">
              <a:solidFill>
                <a:srgbClr val="002060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6228184" y="1484784"/>
            <a:ext cx="1080120" cy="2880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6228184" y="1196752"/>
            <a:ext cx="864096" cy="2880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092280" y="1196752"/>
            <a:ext cx="216024" cy="5760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228184" y="1484784"/>
            <a:ext cx="540060" cy="11521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6768244" y="1772816"/>
            <a:ext cx="540060" cy="86409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6768244" y="1196752"/>
            <a:ext cx="324036" cy="144016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564201" y="1419163"/>
            <a:ext cx="24805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1 Processus zygomaticus</a:t>
            </a:r>
          </a:p>
          <a:p>
            <a:r>
              <a:rPr lang="hu-HU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2 Processus frontalis</a:t>
            </a:r>
          </a:p>
          <a:p>
            <a:r>
              <a:rPr lang="hu-HU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4 Processus alveolaris</a:t>
            </a:r>
            <a:endParaRPr lang="hu-HU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03648" y="6453336"/>
            <a:ext cx="1282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002060"/>
                </a:solidFill>
              </a:rPr>
              <a:t>(linke Seite)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7584" y="476672"/>
            <a:ext cx="2758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>
                <a:solidFill>
                  <a:srgbClr val="002060"/>
                </a:solidFill>
              </a:rPr>
              <a:t>Aspectus anterior</a:t>
            </a:r>
            <a:endParaRPr lang="hu-HU" sz="2800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24985" y="44624"/>
            <a:ext cx="20835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smtClean="0">
                <a:solidFill>
                  <a:srgbClr val="002060"/>
                </a:solidFill>
              </a:rPr>
              <a:t>Szentágothai - Réthelyi</a:t>
            </a:r>
            <a:endParaRPr lang="hu-HU" sz="1600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96336" y="6186790"/>
            <a:ext cx="6392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smtClean="0">
                <a:solidFill>
                  <a:srgbClr val="002060"/>
                </a:solidFill>
              </a:rPr>
              <a:t>Faller</a:t>
            </a:r>
            <a:endParaRPr lang="hu-HU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95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756" y="132771"/>
            <a:ext cx="4470340" cy="32080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3360" y="1988840"/>
            <a:ext cx="4193914" cy="45018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894" y="3741894"/>
            <a:ext cx="2296458" cy="2783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35696" y="3790781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 smtClean="0">
                <a:solidFill>
                  <a:srgbClr val="002060"/>
                </a:solidFill>
              </a:rPr>
              <a:t>1</a:t>
            </a:r>
            <a:endParaRPr lang="hu-HU" sz="36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87824" y="2350621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 smtClean="0">
                <a:solidFill>
                  <a:srgbClr val="002060"/>
                </a:solidFill>
              </a:rPr>
              <a:t>2</a:t>
            </a:r>
            <a:endParaRPr lang="hu-HU" sz="3600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49040" y="2996952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 smtClean="0">
                <a:solidFill>
                  <a:srgbClr val="002060"/>
                </a:solidFill>
              </a:rPr>
              <a:t>3</a:t>
            </a:r>
            <a:endParaRPr lang="hu-HU" sz="36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71800" y="5229200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 smtClean="0">
                <a:solidFill>
                  <a:srgbClr val="002060"/>
                </a:solidFill>
              </a:rPr>
              <a:t>4</a:t>
            </a:r>
            <a:endParaRPr lang="hu-HU" sz="36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1960964"/>
            <a:ext cx="222541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1 Processus zygomaticus</a:t>
            </a:r>
          </a:p>
          <a:p>
            <a:r>
              <a:rPr lang="hu-HU" sz="16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2 Processus frontalis</a:t>
            </a:r>
          </a:p>
          <a:p>
            <a:r>
              <a:rPr lang="hu-HU" sz="16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3 Facies orbitalis</a:t>
            </a:r>
          </a:p>
          <a:p>
            <a:r>
              <a:rPr lang="hu-HU" sz="16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4 Processus alveolaris</a:t>
            </a:r>
            <a:endParaRPr lang="hu-HU" sz="16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89329" y="6453336"/>
            <a:ext cx="14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002060"/>
                </a:solidFill>
              </a:rPr>
              <a:t>(rechte Seite)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59632" y="796642"/>
            <a:ext cx="20065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>
                <a:solidFill>
                  <a:srgbClr val="002060"/>
                </a:solidFill>
              </a:rPr>
              <a:t>Aspectus lateralis</a:t>
            </a:r>
            <a:endParaRPr lang="hu-HU" sz="2000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77202" y="6258798"/>
            <a:ext cx="6392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smtClean="0">
                <a:solidFill>
                  <a:srgbClr val="002060"/>
                </a:solidFill>
              </a:rPr>
              <a:t>Faller</a:t>
            </a:r>
            <a:endParaRPr lang="hu-HU" sz="1600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73595" y="3284984"/>
            <a:ext cx="8349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smtClean="0">
                <a:solidFill>
                  <a:srgbClr val="002060"/>
                </a:solidFill>
              </a:rPr>
              <a:t>Sobotta</a:t>
            </a:r>
            <a:endParaRPr lang="hu-HU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95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504" y="2321155"/>
            <a:ext cx="4248472" cy="42041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8335" y="745540"/>
            <a:ext cx="27975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>
                <a:solidFill>
                  <a:srgbClr val="002060"/>
                </a:solidFill>
              </a:rPr>
              <a:t>Aspectus medialis</a:t>
            </a:r>
            <a:endParaRPr lang="hu-HU" sz="2800" dirty="0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504" y="2276872"/>
            <a:ext cx="4320480" cy="42557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16632"/>
            <a:ext cx="4678680" cy="25206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140968"/>
            <a:ext cx="4480560" cy="33710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72400" y="2708920"/>
            <a:ext cx="8349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smtClean="0">
                <a:solidFill>
                  <a:srgbClr val="002060"/>
                </a:solidFill>
              </a:rPr>
              <a:t>Sobotta</a:t>
            </a:r>
            <a:endParaRPr lang="hu-HU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95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04664"/>
            <a:ext cx="2529840" cy="26121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9724" y="2130507"/>
            <a:ext cx="4678680" cy="4255008"/>
          </a:xfrm>
          <a:prstGeom prst="rect">
            <a:avLst/>
          </a:prstGeom>
        </p:spPr>
      </p:pic>
      <p:pic>
        <p:nvPicPr>
          <p:cNvPr id="4" name="Picture 2" descr="D:\Gábor\Orbita\Csont\ea41.t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10" r="20655"/>
          <a:stretch/>
        </p:blipFill>
        <p:spPr bwMode="auto">
          <a:xfrm flipH="1">
            <a:off x="5363104" y="3363746"/>
            <a:ext cx="3169336" cy="3212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63971" y="601524"/>
            <a:ext cx="28039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>
                <a:solidFill>
                  <a:srgbClr val="002060"/>
                </a:solidFill>
              </a:rPr>
              <a:t>Aspectus superior</a:t>
            </a:r>
            <a:endParaRPr lang="hu-HU" sz="2800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13555" y="2780928"/>
            <a:ext cx="8349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smtClean="0">
                <a:solidFill>
                  <a:srgbClr val="002060"/>
                </a:solidFill>
              </a:rPr>
              <a:t>Sobotta</a:t>
            </a:r>
            <a:endParaRPr lang="hu-HU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95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17" y="299324"/>
            <a:ext cx="4427999" cy="34472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758" y="3878152"/>
            <a:ext cx="4678680" cy="29352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58" r="20209"/>
          <a:stretch/>
        </p:blipFill>
        <p:spPr>
          <a:xfrm rot="10800000">
            <a:off x="5364088" y="692697"/>
            <a:ext cx="3315350" cy="30243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7584" y="4509120"/>
            <a:ext cx="26534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>
                <a:solidFill>
                  <a:srgbClr val="002060"/>
                </a:solidFill>
              </a:rPr>
              <a:t>Aspectus inferior</a:t>
            </a:r>
            <a:endParaRPr lang="hu-HU" sz="2800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13555" y="6519446"/>
            <a:ext cx="8349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smtClean="0">
                <a:solidFill>
                  <a:srgbClr val="002060"/>
                </a:solidFill>
              </a:rPr>
              <a:t>Sobotta</a:t>
            </a:r>
            <a:endParaRPr lang="hu-HU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95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16632"/>
            <a:ext cx="2160240" cy="2018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732240" y="2135626"/>
            <a:ext cx="21908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200" dirty="0">
                <a:hlinkClick r:id="rId3"/>
              </a:rPr>
              <a:t>http://www.almanahmedical.eu</a:t>
            </a:r>
            <a:endParaRPr lang="hu-HU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648"/>
            <a:ext cx="4684776" cy="274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7" t="2710" r="1448"/>
          <a:stretch/>
        </p:blipFill>
        <p:spPr>
          <a:xfrm>
            <a:off x="251520" y="3559946"/>
            <a:ext cx="4891596" cy="2490900"/>
          </a:xfrm>
          <a:prstGeom prst="rect">
            <a:avLst/>
          </a:prstGeom>
        </p:spPr>
      </p:pic>
      <p:pic>
        <p:nvPicPr>
          <p:cNvPr id="7" name="Picture 4" descr="D:\Gábor\Orbita\Csont\ea16.tif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50" r="11766"/>
          <a:stretch/>
        </p:blipFill>
        <p:spPr bwMode="auto">
          <a:xfrm>
            <a:off x="5476550" y="3140968"/>
            <a:ext cx="3415930" cy="287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5536" y="2730406"/>
            <a:ext cx="8349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smtClean="0">
                <a:solidFill>
                  <a:srgbClr val="002060"/>
                </a:solidFill>
              </a:rPr>
              <a:t>Sobotta</a:t>
            </a:r>
            <a:endParaRPr lang="hu-HU" sz="1600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7131" y="6011996"/>
            <a:ext cx="2914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002060"/>
                </a:solidFill>
              </a:rPr>
              <a:t>Florian Dental – Dr. </a:t>
            </a:r>
            <a:r>
              <a:rPr lang="hu-HU" dirty="0">
                <a:solidFill>
                  <a:srgbClr val="002060"/>
                </a:solidFill>
              </a:rPr>
              <a:t>S</a:t>
            </a:r>
            <a:r>
              <a:rPr lang="hu-HU" dirty="0" smtClean="0">
                <a:solidFill>
                  <a:srgbClr val="002060"/>
                </a:solidFill>
              </a:rPr>
              <a:t>. Kovách</a:t>
            </a:r>
            <a:endParaRPr lang="hu-H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95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3503272" cy="31448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692696"/>
            <a:ext cx="4320480" cy="30257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573016"/>
            <a:ext cx="3203436" cy="31700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365104"/>
            <a:ext cx="3499786" cy="23281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71490" y="4098558"/>
            <a:ext cx="6609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smtClean="0">
                <a:solidFill>
                  <a:srgbClr val="002060"/>
                </a:solidFill>
              </a:rPr>
              <a:t>Fehér</a:t>
            </a:r>
            <a:endParaRPr lang="hu-HU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95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</TotalTime>
  <Words>247</Words>
  <Application>Microsoft Office PowerPoint</Application>
  <PresentationFormat>Diavetítés a képernyőre (4:3 oldalarány)</PresentationFormat>
  <Paragraphs>85</Paragraphs>
  <Slides>21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21</vt:i4>
      </vt:variant>
    </vt:vector>
  </HeadingPairs>
  <TitlesOfParts>
    <vt:vector size="25" baseType="lpstr">
      <vt:lpstr>Arial</vt:lpstr>
      <vt:lpstr>Calibri</vt:lpstr>
      <vt:lpstr>Century</vt:lpstr>
      <vt:lpstr>1_Office Theme</vt:lpstr>
      <vt:lpstr> Maxilla und Mandibula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Maxilla und Mandibula</dc:title>
  <dc:creator>Baksa Gábor</dc:creator>
  <cp:lastModifiedBy>Baksa Gabor</cp:lastModifiedBy>
  <cp:revision>40</cp:revision>
  <dcterms:created xsi:type="dcterms:W3CDTF">2013-09-29T11:20:48Z</dcterms:created>
  <dcterms:modified xsi:type="dcterms:W3CDTF">2018-02-08T09:50:14Z</dcterms:modified>
</cp:coreProperties>
</file>