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78" r:id="rId2"/>
    <p:sldId id="373" r:id="rId3"/>
    <p:sldId id="279" r:id="rId4"/>
    <p:sldId id="365" r:id="rId5"/>
    <p:sldId id="366" r:id="rId6"/>
    <p:sldId id="367" r:id="rId7"/>
    <p:sldId id="368" r:id="rId8"/>
    <p:sldId id="371" r:id="rId9"/>
    <p:sldId id="372" r:id="rId10"/>
    <p:sldId id="374" r:id="rId11"/>
    <p:sldId id="346" r:id="rId12"/>
    <p:sldId id="356" r:id="rId13"/>
    <p:sldId id="358" r:id="rId14"/>
    <p:sldId id="354" r:id="rId15"/>
    <p:sldId id="355" r:id="rId16"/>
    <p:sldId id="347" r:id="rId17"/>
    <p:sldId id="348" r:id="rId18"/>
    <p:sldId id="349" r:id="rId19"/>
    <p:sldId id="350" r:id="rId20"/>
    <p:sldId id="351" r:id="rId21"/>
    <p:sldId id="352" r:id="rId22"/>
    <p:sldId id="283" r:id="rId23"/>
    <p:sldId id="284" r:id="rId24"/>
    <p:sldId id="285" r:id="rId25"/>
    <p:sldId id="286" r:id="rId26"/>
    <p:sldId id="288" r:id="rId27"/>
    <p:sldId id="369" r:id="rId28"/>
    <p:sldId id="289" r:id="rId29"/>
    <p:sldId id="290" r:id="rId30"/>
    <p:sldId id="370" r:id="rId31"/>
    <p:sldId id="360" r:id="rId32"/>
    <p:sldId id="361" r:id="rId33"/>
    <p:sldId id="362" r:id="rId34"/>
    <p:sldId id="363" r:id="rId35"/>
    <p:sldId id="364" r:id="rId36"/>
    <p:sldId id="301" r:id="rId37"/>
    <p:sldId id="353" r:id="rId38"/>
    <p:sldId id="382" r:id="rId39"/>
    <p:sldId id="305" r:id="rId40"/>
    <p:sldId id="306" r:id="rId41"/>
    <p:sldId id="307" r:id="rId42"/>
    <p:sldId id="359" r:id="rId43"/>
    <p:sldId id="310" r:id="rId44"/>
    <p:sldId id="311" r:id="rId45"/>
    <p:sldId id="322" r:id="rId46"/>
    <p:sldId id="334" r:id="rId47"/>
    <p:sldId id="335" r:id="rId48"/>
    <p:sldId id="336" r:id="rId49"/>
    <p:sldId id="375" r:id="rId50"/>
    <p:sldId id="383" r:id="rId51"/>
    <p:sldId id="379" r:id="rId52"/>
    <p:sldId id="384" r:id="rId53"/>
    <p:sldId id="376" r:id="rId54"/>
    <p:sldId id="377" r:id="rId55"/>
    <p:sldId id="378" r:id="rId56"/>
    <p:sldId id="380" r:id="rId57"/>
    <p:sldId id="381" r:id="rId5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A0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53" autoAdjust="0"/>
  </p:normalViewPr>
  <p:slideViewPr>
    <p:cSldViewPr>
      <p:cViewPr varScale="1">
        <p:scale>
          <a:sx n="60" d="100"/>
          <a:sy n="60" d="100"/>
        </p:scale>
        <p:origin x="168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292B26-8303-4C55-AF39-F15A81DCFF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4480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/>
              <a:t>https://www.studyblue.com/notes/note/n/intro-to-respiratory-pathology-bellot/deck/3256442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5F693-59B3-4587-8510-3DF89080730F}" type="slidenum">
              <a:rPr lang="hu-HU"/>
              <a:pPr/>
              <a:t>33</a:t>
            </a:fld>
            <a:endParaRPr lang="hu-H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Beginn der alveolären Phase</a:t>
            </a:r>
          </a:p>
          <a:p>
            <a:r>
              <a:rPr lang="hu-HU"/>
              <a:t>a: 23. EW</a:t>
            </a:r>
          </a:p>
          <a:p>
            <a:r>
              <a:rPr lang="hu-HU"/>
              <a:t>b: Ausschnitt aus a. Canaliculi weiten sich, das Epithel beginnt sich bei Anlagerung der Kapillaren auszudünnen. </a:t>
            </a:r>
          </a:p>
          <a:p>
            <a:r>
              <a:rPr lang="hu-HU"/>
              <a:t>c,d: 26. EW</a:t>
            </a:r>
          </a:p>
          <a:p>
            <a:r>
              <a:rPr lang="hu-HU"/>
              <a:t>c: ober: Bronchiolus resp, und seine Aufzweigungen in zukünftigen Ductus alveolares; erste Anlagen der Sekundärsepten </a:t>
            </a:r>
          </a:p>
          <a:p>
            <a:r>
              <a:rPr lang="hu-HU"/>
              <a:t>d: um ein Bronchiolus viele Ductus alveolares. Sekundärsepten beginnen zu entwickeln.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ACC1F-F3A7-4787-87D0-2036CE5182C3}" type="slidenum">
              <a:rPr lang="hu-HU"/>
              <a:pPr/>
              <a:t>34</a:t>
            </a:fld>
            <a:endParaRPr lang="hu-H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Alter: 28. EW</a:t>
            </a:r>
          </a:p>
          <a:p>
            <a:r>
              <a:rPr lang="hu-HU"/>
              <a:t>a: Die Abgrenzung der subpleuralen Azini ist noch zu erkennen, die übrigen Azini sind nur durch die Lage der Pulmonalvenen zu begrenzen</a:t>
            </a:r>
          </a:p>
          <a:p>
            <a:r>
              <a:rPr lang="hu-HU"/>
              <a:t>b: Ausschnitt aus a; die sich entwicklenden Ductus alveolares sind vollständig mit Alveolen besetzt, die angeschnittenen Bronchioli respiratorii sind noch glattwändig ohne Alveolen.</a:t>
            </a:r>
          </a:p>
          <a:p>
            <a:r>
              <a:rPr lang="hu-HU"/>
              <a:t>c: Ausschnitt aus a; die sich entwickelnden Ductus alveolares mit deutlichen Alveolenanlagen sind von einem Netzwekr aus Bündeln elastischer und kollagener Fasern umgeben, die besinders in freien Kanten der Sekundärsepten sichtbar sind.</a:t>
            </a:r>
          </a:p>
          <a:p>
            <a:r>
              <a:rPr lang="hu-HU"/>
              <a:t>d: in den geschittenen Duct. alv. sind die gut entwickelten Sekundärsepten sichtbar.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81EB2-CEAD-4FE7-827C-97AEA14FE185}" type="slidenum">
              <a:rPr lang="hu-HU"/>
              <a:pPr/>
              <a:t>35</a:t>
            </a:fld>
            <a:endParaRPr lang="hu-H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35. EW; alveoläre Phase</a:t>
            </a:r>
          </a:p>
          <a:p>
            <a:r>
              <a:rPr lang="hu-HU"/>
              <a:t>a: einzelne subpleurale Azini sind noch zu erkennen.</a:t>
            </a:r>
          </a:p>
          <a:p>
            <a:r>
              <a:rPr lang="hu-HU"/>
              <a:t>b: Ausschnitt aus a; in den angeschnittenen Bronchioli respiratorii, die von ästen der A. pulmonalis begelitet werden, sind die Alveolaenanlagen zu erkennen.</a:t>
            </a:r>
          </a:p>
          <a:p>
            <a:r>
              <a:rPr lang="hu-HU"/>
              <a:t>c: elastischer und kollagener Fasernetz erkennbar (Färbung: Resorzin und van Gieson)</a:t>
            </a:r>
          </a:p>
          <a:p>
            <a:r>
              <a:rPr lang="hu-HU"/>
              <a:t>d: Ductus alveolares: freie Kanten der Sekundärsepten mit elast/Koll Bündel;    auch zwischen Primärespten</a:t>
            </a:r>
          </a:p>
          <a:p>
            <a:endParaRPr lang="hu-HU"/>
          </a:p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Hislop</a:t>
            </a:r>
            <a:r>
              <a:rPr lang="hu-HU" dirty="0"/>
              <a:t> </a:t>
            </a:r>
            <a:r>
              <a:rPr lang="hu-HU" dirty="0" err="1"/>
              <a:t>Thirax</a:t>
            </a:r>
            <a:r>
              <a:rPr lang="hu-HU" dirty="0"/>
              <a:t> 1974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433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8B2EE-6B23-4724-A0E7-4030ADAA0228}" type="slidenum">
              <a:rPr lang="hu-HU"/>
              <a:pPr/>
              <a:t>42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A: Faserbündel  (kollagen, elastisch)in der Wand der Canaliculi (Längs- und Zirkulär) und Bronchioli (vornehmlicj Längs), </a:t>
            </a:r>
          </a:p>
          <a:p>
            <a:r>
              <a:rPr lang="hu-HU"/>
              <a:t>am Anfang der alveolären Phase.</a:t>
            </a:r>
          </a:p>
          <a:p>
            <a:r>
              <a:rPr lang="hu-HU"/>
              <a:t>B: Epitheliale Proliferation und Vorwölbung der Alveolen in Ductuswand und einzeln in Br. resp-Wand.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dirty="0" err="1"/>
              <a:t>Harding</a:t>
            </a:r>
            <a:r>
              <a:rPr lang="hu-HU" dirty="0"/>
              <a:t>, R and Bocking, AD: </a:t>
            </a:r>
            <a:r>
              <a:rPr lang="hu-HU" dirty="0" err="1"/>
              <a:t>Fetal</a:t>
            </a:r>
            <a:r>
              <a:rPr lang="hu-HU" dirty="0"/>
              <a:t> </a:t>
            </a:r>
            <a:r>
              <a:rPr lang="hu-HU" dirty="0" err="1"/>
              <a:t>growth</a:t>
            </a:r>
            <a:r>
              <a:rPr lang="hu-HU" dirty="0"/>
              <a:t> and </a:t>
            </a:r>
            <a:r>
              <a:rPr lang="hu-HU" dirty="0" err="1"/>
              <a:t>development</a:t>
            </a:r>
            <a:r>
              <a:rPr lang="hu-HU" dirty="0"/>
              <a:t>, Cambridge University Press 2001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Hooper</a:t>
            </a:r>
            <a:r>
              <a:rPr lang="hu-HU" dirty="0"/>
              <a:t> FASEB 2007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28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000" b="0" dirty="0">
                <a:latin typeface="Times New Roman" pitchFamily="18" charset="0"/>
              </a:rPr>
              <a:t>Moore, KL., The </a:t>
            </a:r>
            <a:r>
              <a:rPr lang="hu-HU" sz="1000" b="0" dirty="0" err="1">
                <a:latin typeface="Times New Roman" pitchFamily="18" charset="0"/>
              </a:rPr>
              <a:t>developing</a:t>
            </a:r>
            <a:r>
              <a:rPr lang="hu-HU" sz="1000" b="0" dirty="0">
                <a:latin typeface="Times New Roman" pitchFamily="18" charset="0"/>
              </a:rPr>
              <a:t> human, </a:t>
            </a:r>
            <a:r>
              <a:rPr lang="hu-HU" sz="1000" b="0" dirty="0" err="1">
                <a:latin typeface="Times New Roman" pitchFamily="18" charset="0"/>
              </a:rPr>
              <a:t>Saunders</a:t>
            </a:r>
            <a:r>
              <a:rPr lang="hu-HU" sz="1000" b="0" dirty="0">
                <a:latin typeface="Times New Roman" pitchFamily="18" charset="0"/>
              </a:rPr>
              <a:t>, 1977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>
                <a:latin typeface="Times New Roman" pitchFamily="18" charset="0"/>
              </a:rPr>
              <a:t>Moore, KL., The </a:t>
            </a:r>
            <a:r>
              <a:rPr lang="hu-HU" sz="1200" b="0" dirty="0" err="1">
                <a:latin typeface="Times New Roman" pitchFamily="18" charset="0"/>
              </a:rPr>
              <a:t>developing</a:t>
            </a:r>
            <a:r>
              <a:rPr lang="hu-HU" sz="1200" b="0" dirty="0">
                <a:latin typeface="Times New Roman" pitchFamily="18" charset="0"/>
              </a:rPr>
              <a:t> human, </a:t>
            </a:r>
            <a:r>
              <a:rPr lang="hu-HU" sz="1200" b="0" dirty="0" err="1">
                <a:latin typeface="Times New Roman" pitchFamily="18" charset="0"/>
              </a:rPr>
              <a:t>Saunders</a:t>
            </a:r>
            <a:r>
              <a:rPr lang="hu-HU" sz="1200" b="0" dirty="0">
                <a:latin typeface="Times New Roman" pitchFamily="18" charset="0"/>
              </a:rPr>
              <a:t>, 1977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A. </a:t>
            </a:r>
            <a:r>
              <a:rPr lang="hu-HU" sz="1200" dirty="0" err="1"/>
              <a:t>Fischel</a:t>
            </a:r>
            <a:r>
              <a:rPr lang="hu-HU" sz="1200" dirty="0"/>
              <a:t> </a:t>
            </a:r>
            <a:r>
              <a:rPr lang="hu-HU" sz="1200" dirty="0" err="1"/>
              <a:t>Entwicklung</a:t>
            </a:r>
            <a:r>
              <a:rPr lang="hu-HU" sz="1200" dirty="0"/>
              <a:t> des </a:t>
            </a:r>
            <a:r>
              <a:rPr lang="hu-HU" sz="1200" dirty="0" err="1"/>
              <a:t>Menschen</a:t>
            </a:r>
            <a:r>
              <a:rPr lang="hu-HU" sz="1200" dirty="0"/>
              <a:t>, Springer 1929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hu-HU" sz="1200" dirty="0"/>
              <a:t>A. </a:t>
            </a:r>
            <a:r>
              <a:rPr lang="hu-HU" sz="1200" dirty="0" err="1"/>
              <a:t>Fischel</a:t>
            </a:r>
            <a:r>
              <a:rPr lang="hu-HU" sz="1200" dirty="0"/>
              <a:t> </a:t>
            </a:r>
            <a:r>
              <a:rPr lang="hu-HU" sz="1200" dirty="0" err="1"/>
              <a:t>Entwicklung</a:t>
            </a:r>
            <a:r>
              <a:rPr lang="hu-HU" sz="1200" dirty="0"/>
              <a:t> des </a:t>
            </a:r>
            <a:r>
              <a:rPr lang="hu-HU" sz="1200" dirty="0" err="1"/>
              <a:t>Menschen</a:t>
            </a:r>
            <a:r>
              <a:rPr lang="hu-HU" sz="1200" dirty="0"/>
              <a:t>, Springer 1929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Schittny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,</a:t>
            </a:r>
            <a:r>
              <a:rPr lang="hu-HU" baseline="0" dirty="0"/>
              <a:t> 2017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92B26-8303-4C55-AF39-F15A81DCFFA7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114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>
                <a:latin typeface="Arial" charset="0"/>
              </a:rPr>
              <a:t>Bucher and Reid, Thorax 1960, 16, 207.</a:t>
            </a:r>
          </a:p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B4727-0A62-4CB9-8EA9-F794069738B2}" type="slidenum">
              <a:rPr lang="hu-HU"/>
              <a:pPr/>
              <a:t>31</a:t>
            </a:fld>
            <a:endParaRPr lang="hu-H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a: Länge 22,5 mm; Stadium 21, cca 55. ET, Ende der embryonale Phase</a:t>
            </a:r>
          </a:p>
          <a:p>
            <a:r>
              <a:rPr lang="hu-HU"/>
              <a:t>b: Länge 55 mm; cca 12. EW pseudoglanduläre Phase; nock keine azinäre Aufteilung!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244B7-1B96-4BE1-A46D-993ACE571C73}" type="slidenum">
              <a:rPr lang="hu-HU"/>
              <a:pPr/>
              <a:t>32</a:t>
            </a:fld>
            <a:endParaRPr lang="hu-H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a, b: 16.EW, Beginn der canaliculäre Phase</a:t>
            </a:r>
          </a:p>
          <a:p>
            <a:r>
              <a:rPr lang="hu-HU"/>
              <a:t>a: Abgrenzung der Azini ist gut sichtbar.</a:t>
            </a:r>
          </a:p>
          <a:p>
            <a:r>
              <a:rPr lang="hu-HU"/>
              <a:t>b: subpleurale Azini. Zwischen Canaliculi: dichtes, zellreiches Mesenchym, zwischen Azini: lockeres, zellarmes.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07A5E-89D8-4A47-9A01-4993FF1966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4F40-EA36-4BDF-B28A-D26E1557545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3B037-D0E5-4573-A5D7-8CA94209FC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32229-F105-432D-BCF1-FC33FE0CE7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08851-D7B3-47A8-AD4B-94D364B3C72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87466-94EF-4EFD-A61E-4111B3E1EE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DAAC-7A1C-40F0-8567-C397918787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C7608-78DF-497C-B68A-CFAF0FEBA3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00FE5-27AD-42CE-AE70-C52EE78389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F92F-693A-4816-AAF8-33D4A431E61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99282-4D0D-4D78-B8B5-D8F94B9950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Mintaszöveg szerkesztése</a:t>
            </a:r>
          </a:p>
          <a:p>
            <a:pPr lvl="1"/>
            <a:r>
              <a:rPr lang="de-DE"/>
              <a:t>Második szint</a:t>
            </a:r>
          </a:p>
          <a:p>
            <a:pPr lvl="2"/>
            <a:r>
              <a:rPr lang="de-DE"/>
              <a:t>Harmadik szint</a:t>
            </a:r>
          </a:p>
          <a:p>
            <a:pPr lvl="3"/>
            <a:r>
              <a:rPr lang="de-DE"/>
              <a:t>Negyedik szint</a:t>
            </a:r>
          </a:p>
          <a:p>
            <a:pPr lvl="4"/>
            <a:r>
              <a:rPr lang="de-DE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F5070DC-134A-4FEE-BDC3-4DE2D96225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17"/>
            <a:ext cx="9144000" cy="6218365"/>
          </a:xfrm>
          <a:prstGeom prst="rect">
            <a:avLst/>
          </a:prstGeom>
        </p:spPr>
      </p:pic>
      <p:sp>
        <p:nvSpPr>
          <p:cNvPr id="14337" name="Text Box 3"/>
          <p:cNvSpPr txBox="1">
            <a:spLocks noChangeArrowheads="1"/>
          </p:cNvSpPr>
          <p:nvPr/>
        </p:nvSpPr>
        <p:spPr bwMode="auto">
          <a:xfrm>
            <a:off x="-540568" y="6455463"/>
            <a:ext cx="5488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Attila Magyar    03. 04. 2018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68313" y="44450"/>
            <a:ext cx="838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de-DE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Medizinische Embryologie</a:t>
            </a:r>
            <a:r>
              <a:rPr kumimoji="1" lang="hu-HU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2017/2018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79512" y="4999299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660066"/>
                </a:solidFill>
                <a:latin typeface="Comic Sans MS" pitchFamily="66" charset="0"/>
              </a:rPr>
              <a:t>Entwicklung</a:t>
            </a:r>
            <a:r>
              <a:rPr lang="hu-HU" sz="3200" b="1" dirty="0">
                <a:solidFill>
                  <a:srgbClr val="660066"/>
                </a:solidFill>
                <a:latin typeface="Comic Sans MS" pitchFamily="66" charset="0"/>
              </a:rPr>
              <a:t> der</a:t>
            </a:r>
            <a:br>
              <a:rPr lang="hu-HU" sz="3200" b="1" dirty="0">
                <a:solidFill>
                  <a:srgbClr val="660066"/>
                </a:solidFill>
                <a:latin typeface="Comic Sans MS" pitchFamily="66" charset="0"/>
              </a:rPr>
            </a:br>
            <a:r>
              <a:rPr lang="hu-HU" sz="3200" b="1" dirty="0" err="1">
                <a:solidFill>
                  <a:srgbClr val="660066"/>
                </a:solidFill>
                <a:latin typeface="Comic Sans MS" pitchFamily="66" charset="0"/>
              </a:rPr>
              <a:t>Atmungsapparat</a:t>
            </a:r>
            <a:endParaRPr lang="hu-H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Embryologie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71438" y="96838"/>
            <a:ext cx="8677275" cy="6761162"/>
            <a:chOff x="45" y="61"/>
            <a:chExt cx="5466" cy="4259"/>
          </a:xfrm>
        </p:grpSpPr>
        <p:pic>
          <p:nvPicPr>
            <p:cNvPr id="17411" name="Picture 3" descr="Moore tüdőfejlődés szakasza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" y="61"/>
              <a:ext cx="1690" cy="4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2200" y="300"/>
              <a:ext cx="3311" cy="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</a:pPr>
              <a:r>
                <a:rPr lang="hu-HU" dirty="0" err="1"/>
                <a:t>Phasen</a:t>
              </a:r>
              <a:r>
                <a:rPr lang="hu-HU" dirty="0"/>
                <a:t> der </a:t>
              </a:r>
              <a:r>
                <a:rPr lang="hu-HU" dirty="0" err="1"/>
                <a:t>Entwicklung</a:t>
              </a:r>
              <a:r>
                <a:rPr lang="hu-HU" dirty="0"/>
                <a:t> der </a:t>
              </a:r>
              <a:r>
                <a:rPr lang="hu-HU" dirty="0" err="1"/>
                <a:t>Lungen</a:t>
              </a:r>
              <a:r>
                <a:rPr lang="hu-HU" dirty="0"/>
                <a:t> (</a:t>
              </a:r>
              <a:r>
                <a:rPr lang="hu-HU" dirty="0" err="1"/>
                <a:t>Regel</a:t>
              </a:r>
              <a:r>
                <a:rPr lang="hu-HU" dirty="0"/>
                <a:t> der „6”-en): </a:t>
              </a:r>
            </a:p>
            <a:p>
              <a:pPr marL="342900" indent="-342900">
                <a:spcBef>
                  <a:spcPct val="50000"/>
                </a:spcBef>
                <a:buFontTx/>
                <a:buAutoNum type="arabicPeriod"/>
              </a:pPr>
              <a:r>
                <a:rPr lang="hu-HU" dirty="0" err="1"/>
                <a:t>Embryonale</a:t>
              </a:r>
              <a:r>
                <a:rPr lang="hu-HU" dirty="0"/>
                <a:t>: </a:t>
              </a:r>
              <a:r>
                <a:rPr lang="hu-HU" dirty="0" err="1"/>
                <a:t>bis</a:t>
              </a:r>
              <a:r>
                <a:rPr lang="hu-HU" dirty="0"/>
                <a:t> 6. </a:t>
              </a:r>
              <a:r>
                <a:rPr lang="hu-HU" dirty="0" err="1"/>
                <a:t>Woche</a:t>
              </a:r>
              <a:endParaRPr lang="hu-HU" dirty="0"/>
            </a:p>
            <a:p>
              <a:pPr marL="342900" indent="-342900">
                <a:spcBef>
                  <a:spcPct val="50000"/>
                </a:spcBef>
                <a:buFontTx/>
                <a:buAutoNum type="arabicPeriod"/>
              </a:pPr>
              <a:r>
                <a:rPr lang="hu-HU" dirty="0" err="1"/>
                <a:t>Pseudoglandul</a:t>
              </a:r>
              <a:r>
                <a:rPr lang="en-US" dirty="0">
                  <a:cs typeface="Arial" charset="0"/>
                </a:rPr>
                <a:t>ä</a:t>
              </a:r>
              <a:r>
                <a:rPr lang="hu-HU" dirty="0">
                  <a:cs typeface="Arial" charset="0"/>
                </a:rPr>
                <a:t>re: 6-16. </a:t>
              </a:r>
              <a:r>
                <a:rPr lang="hu-HU" dirty="0" err="1">
                  <a:cs typeface="Arial" charset="0"/>
                </a:rPr>
                <a:t>Woche</a:t>
              </a:r>
              <a:endParaRPr lang="hu-HU" dirty="0">
                <a:cs typeface="Arial" charset="0"/>
              </a:endParaRPr>
            </a:p>
            <a:p>
              <a:pPr marL="342900" indent="-342900">
                <a:spcBef>
                  <a:spcPct val="50000"/>
                </a:spcBef>
                <a:buFontTx/>
                <a:buAutoNum type="arabicPeriod"/>
              </a:pP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Kanalikul</a:t>
              </a:r>
              <a:r>
                <a:rPr lang="en-US" dirty="0">
                  <a:solidFill>
                    <a:srgbClr val="CC3300"/>
                  </a:solidFill>
                  <a:cs typeface="Arial" charset="0"/>
                </a:rPr>
                <a:t>ä</a:t>
              </a:r>
              <a:r>
                <a:rPr lang="hu-HU" dirty="0">
                  <a:solidFill>
                    <a:srgbClr val="CC3300"/>
                  </a:solidFill>
                  <a:cs typeface="Arial" charset="0"/>
                </a:rPr>
                <a:t>re: 16-26. </a:t>
              </a: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Woche</a:t>
              </a:r>
              <a:endParaRPr lang="hu-HU" dirty="0">
                <a:solidFill>
                  <a:srgbClr val="CC3300"/>
                </a:solidFill>
                <a:cs typeface="Arial" charset="0"/>
              </a:endParaRPr>
            </a:p>
            <a:p>
              <a:pPr marL="342900" indent="-342900">
                <a:spcBef>
                  <a:spcPct val="50000"/>
                </a:spcBef>
                <a:buFontTx/>
                <a:buAutoNum type="arabicPeriod"/>
              </a:pP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Terminales</a:t>
              </a:r>
              <a:r>
                <a:rPr lang="hu-HU" dirty="0">
                  <a:solidFill>
                    <a:srgbClr val="CC3300"/>
                  </a:solidFill>
                  <a:cs typeface="Arial" charset="0"/>
                </a:rPr>
                <a:t> </a:t>
              </a: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Sack</a:t>
              </a:r>
              <a:r>
                <a:rPr lang="hu-HU" dirty="0">
                  <a:solidFill>
                    <a:srgbClr val="CC3300"/>
                  </a:solidFill>
                  <a:cs typeface="Arial" charset="0"/>
                </a:rPr>
                <a:t>: 26-Geburt</a:t>
              </a:r>
            </a:p>
            <a:p>
              <a:pPr marL="342900" indent="-342900">
                <a:spcBef>
                  <a:spcPct val="50000"/>
                </a:spcBef>
                <a:buFontTx/>
                <a:buAutoNum type="arabicPeriod"/>
              </a:pP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Alveol</a:t>
              </a:r>
              <a:r>
                <a:rPr lang="en-US" dirty="0">
                  <a:solidFill>
                    <a:srgbClr val="CC3300"/>
                  </a:solidFill>
                  <a:cs typeface="Arial" charset="0"/>
                </a:rPr>
                <a:t>ä</a:t>
              </a:r>
              <a:r>
                <a:rPr lang="hu-HU" dirty="0">
                  <a:solidFill>
                    <a:srgbClr val="CC3300"/>
                  </a:solidFill>
                  <a:cs typeface="Arial" charset="0"/>
                </a:rPr>
                <a:t>re: </a:t>
              </a: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sp</a:t>
              </a:r>
              <a:r>
                <a:rPr lang="en-US" dirty="0">
                  <a:solidFill>
                    <a:srgbClr val="CC3300"/>
                  </a:solidFill>
                  <a:cs typeface="Arial" charset="0"/>
                </a:rPr>
                <a:t>ä</a:t>
              </a:r>
              <a:r>
                <a:rPr lang="hu-HU" dirty="0">
                  <a:solidFill>
                    <a:srgbClr val="CC3300"/>
                  </a:solidFill>
                  <a:cs typeface="Arial" charset="0"/>
                </a:rPr>
                <a:t>tere Fetalperiod-6. </a:t>
              </a:r>
              <a:r>
                <a:rPr lang="hu-HU" dirty="0" err="1">
                  <a:solidFill>
                    <a:srgbClr val="CC3300"/>
                  </a:solidFill>
                  <a:cs typeface="Arial" charset="0"/>
                </a:rPr>
                <a:t>Lebensjahr</a:t>
              </a:r>
              <a:endParaRPr lang="hu-HU" dirty="0">
                <a:solidFill>
                  <a:srgbClr val="CC3300"/>
                </a:solidFill>
                <a:cs typeface="Arial" charset="0"/>
              </a:endParaRPr>
            </a:p>
            <a:p>
              <a:pPr marL="342900" indent="-342900">
                <a:spcBef>
                  <a:spcPct val="50000"/>
                </a:spcBef>
              </a:pPr>
              <a:endParaRPr lang="hu-HU" dirty="0">
                <a:cs typeface="Arial" charset="0"/>
              </a:endParaRPr>
            </a:p>
            <a:p>
              <a:pPr marL="342900" indent="-342900">
                <a:spcBef>
                  <a:spcPct val="50000"/>
                </a:spcBef>
              </a:pPr>
              <a:r>
                <a:rPr lang="hu-HU" dirty="0">
                  <a:cs typeface="Arial" charset="0"/>
                </a:rPr>
                <a:t>Die </a:t>
              </a:r>
              <a:r>
                <a:rPr lang="hu-HU" dirty="0" err="1">
                  <a:cs typeface="Arial" charset="0"/>
                </a:rPr>
                <a:t>einzelne</a:t>
              </a:r>
              <a:r>
                <a:rPr lang="hu-HU" dirty="0">
                  <a:cs typeface="Arial" charset="0"/>
                </a:rPr>
                <a:t> </a:t>
              </a:r>
              <a:r>
                <a:rPr lang="hu-HU" dirty="0" err="1">
                  <a:cs typeface="Arial" charset="0"/>
                </a:rPr>
                <a:t>Phasen</a:t>
              </a:r>
              <a:r>
                <a:rPr lang="hu-HU" dirty="0">
                  <a:cs typeface="Arial" charset="0"/>
                </a:rPr>
                <a:t> </a:t>
              </a:r>
              <a:r>
                <a:rPr lang="hu-HU" dirty="0" err="1">
                  <a:cs typeface="Arial" charset="0"/>
                </a:rPr>
                <a:t>können</a:t>
              </a:r>
              <a:r>
                <a:rPr lang="hu-HU" dirty="0">
                  <a:cs typeface="Arial" charset="0"/>
                </a:rPr>
                <a:t> </a:t>
              </a:r>
              <a:r>
                <a:rPr lang="hu-HU" dirty="0" err="1">
                  <a:cs typeface="Arial" charset="0"/>
                </a:rPr>
                <a:t>miteinander</a:t>
              </a:r>
              <a:r>
                <a:rPr lang="hu-HU" dirty="0">
                  <a:cs typeface="Arial" charset="0"/>
                </a:rPr>
                <a:t> </a:t>
              </a:r>
              <a:r>
                <a:rPr lang="hu-HU" dirty="0" err="1">
                  <a:cs typeface="Arial" charset="0"/>
                </a:rPr>
                <a:t>überlappen</a:t>
              </a:r>
              <a:r>
                <a:rPr lang="hu-HU" dirty="0">
                  <a:cs typeface="Arial" charset="0"/>
                </a:rPr>
                <a:t>.</a:t>
              </a:r>
            </a:p>
            <a:p>
              <a:pPr marL="342900" indent="-342900">
                <a:spcBef>
                  <a:spcPct val="50000"/>
                </a:spcBef>
              </a:pPr>
              <a:endParaRPr lang="hu-HU" dirty="0">
                <a:cs typeface="Arial" charset="0"/>
              </a:endParaRPr>
            </a:p>
            <a:p>
              <a:pPr marL="342900" indent="-342900">
                <a:spcBef>
                  <a:spcPct val="50000"/>
                </a:spcBef>
              </a:pPr>
              <a:endParaRPr lang="en-US" dirty="0">
                <a:cs typeface="Arial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flipH="1" flipV="1">
              <a:off x="1701" y="1026"/>
              <a:ext cx="499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 flipH="1">
              <a:off x="1701" y="1480"/>
              <a:ext cx="499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H="1">
              <a:off x="1701" y="1798"/>
              <a:ext cx="499" cy="1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800600" y="6400800"/>
            <a:ext cx="411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Moore, KL., The developing</a:t>
            </a:r>
            <a:r>
              <a:rPr lang="hu-HU" sz="1400" b="1">
                <a:latin typeface="Times New Roman" pitchFamily="18" charset="0"/>
              </a:rPr>
              <a:t> human, Saunders, 1977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020763"/>
            <a:ext cx="8686800" cy="5360987"/>
          </a:xfrm>
        </p:spPr>
        <p:txBody>
          <a:bodyPr/>
          <a:lstStyle/>
          <a:p>
            <a:pPr eaLnBrk="1" hangingPunct="1"/>
            <a:r>
              <a:rPr lang="hu-HU"/>
              <a:t>Untere Atemwege (Larynx, Trachea, Pulmo): aus </a:t>
            </a:r>
            <a:r>
              <a:rPr lang="hu-HU">
                <a:solidFill>
                  <a:srgbClr val="CC3300"/>
                </a:solidFill>
              </a:rPr>
              <a:t>Entoderm </a:t>
            </a:r>
            <a:r>
              <a:rPr lang="hu-HU"/>
              <a:t>entwickelnde Strukturen, d.h.:</a:t>
            </a:r>
            <a:br>
              <a:rPr lang="hu-HU"/>
            </a:br>
            <a:endParaRPr lang="hu-HU"/>
          </a:p>
          <a:p>
            <a:pPr eaLnBrk="1" hangingPunct="1"/>
            <a:r>
              <a:rPr lang="hu-HU"/>
              <a:t>die Epithelien sind </a:t>
            </a:r>
            <a:r>
              <a:rPr lang="hu-HU">
                <a:solidFill>
                  <a:srgbClr val="CC3300"/>
                </a:solidFill>
              </a:rPr>
              <a:t>Entodermaler </a:t>
            </a:r>
            <a:r>
              <a:rPr lang="hu-HU"/>
              <a:t>Ursprung;</a:t>
            </a:r>
            <a:br>
              <a:rPr lang="hu-HU"/>
            </a:br>
            <a:endParaRPr lang="hu-HU"/>
          </a:p>
          <a:p>
            <a:pPr eaLnBrk="1" hangingPunct="1"/>
            <a:r>
              <a:rPr lang="hu-HU"/>
              <a:t>Bindegewebe, glatte Muskeln, Blutgef</a:t>
            </a:r>
            <a:r>
              <a:rPr lang="en-US">
                <a:cs typeface="Arial" charset="0"/>
              </a:rPr>
              <a:t>äß</a:t>
            </a:r>
            <a:r>
              <a:rPr lang="hu-HU">
                <a:cs typeface="Arial" charset="0"/>
              </a:rPr>
              <a:t>e, Hyalinknorpel, Drüsen stammen aus </a:t>
            </a:r>
            <a:r>
              <a:rPr lang="hu-HU">
                <a:solidFill>
                  <a:srgbClr val="CC3300"/>
                </a:solidFill>
                <a:cs typeface="Arial" charset="0"/>
              </a:rPr>
              <a:t>Splanchnopleura</a:t>
            </a:r>
            <a:r>
              <a:rPr lang="hu-HU">
                <a:cs typeface="Arial" charset="0"/>
              </a:rPr>
              <a:t>.</a:t>
            </a:r>
            <a:endParaRPr lang="en-US">
              <a:solidFill>
                <a:srgbClr val="CC33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err="1">
                <a:solidFill>
                  <a:schemeClr val="tx1"/>
                </a:solidFill>
              </a:rPr>
              <a:t>Embryonale</a:t>
            </a:r>
            <a:r>
              <a:rPr lang="hu-HU" dirty="0"/>
              <a:t> </a:t>
            </a:r>
            <a:r>
              <a:rPr lang="hu-HU" dirty="0" err="1"/>
              <a:t>Periode</a:t>
            </a:r>
            <a:endParaRPr lang="hu-HU" dirty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z="2800" dirty="0"/>
              <a:t>3-6 EW</a:t>
            </a:r>
          </a:p>
          <a:p>
            <a:pPr eaLnBrk="1" hangingPunct="1"/>
            <a:r>
              <a:rPr lang="hu-HU" sz="2800" dirty="0" err="1"/>
              <a:t>entsteht</a:t>
            </a:r>
            <a:r>
              <a:rPr lang="hu-HU" sz="2800" dirty="0"/>
              <a:t> </a:t>
            </a:r>
            <a:r>
              <a:rPr lang="hu-HU" sz="2800" dirty="0" err="1"/>
              <a:t>das</a:t>
            </a:r>
            <a:r>
              <a:rPr lang="hu-HU" sz="2800" dirty="0"/>
              <a:t> </a:t>
            </a:r>
            <a:r>
              <a:rPr lang="hu-HU" sz="2800" dirty="0" err="1"/>
              <a:t>Lungendivertikel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dirty="0" err="1"/>
              <a:t>Vorderdarm</a:t>
            </a:r>
            <a:r>
              <a:rPr lang="hu-HU" sz="2800" dirty="0"/>
              <a:t> </a:t>
            </a:r>
            <a:r>
              <a:rPr lang="hu-HU" sz="2800" dirty="0" err="1"/>
              <a:t>Endoderm</a:t>
            </a:r>
            <a:r>
              <a:rPr lang="hu-HU" sz="2800" dirty="0"/>
              <a:t> (</a:t>
            </a:r>
            <a:r>
              <a:rPr lang="hu-HU" sz="2800" dirty="0" err="1"/>
              <a:t>ventral</a:t>
            </a:r>
            <a:r>
              <a:rPr lang="hu-HU" sz="2800" dirty="0"/>
              <a:t>)</a:t>
            </a:r>
          </a:p>
          <a:p>
            <a:pPr eaLnBrk="1" hangingPunct="1"/>
            <a:r>
              <a:rPr lang="hu-HU" sz="2800" dirty="0"/>
              <a:t>die </a:t>
            </a:r>
            <a:r>
              <a:rPr lang="hu-HU" sz="2800" dirty="0" err="1"/>
              <a:t>kaudal</a:t>
            </a:r>
            <a:r>
              <a:rPr lang="hu-HU" sz="2800" dirty="0"/>
              <a:t> </a:t>
            </a:r>
            <a:r>
              <a:rPr lang="hu-HU" sz="2800" dirty="0" err="1"/>
              <a:t>gerichtete</a:t>
            </a:r>
            <a:r>
              <a:rPr lang="hu-HU" sz="2800" dirty="0"/>
              <a:t> Spitze des </a:t>
            </a:r>
            <a:r>
              <a:rPr lang="hu-HU" sz="2800" dirty="0" err="1"/>
              <a:t>Divertikels</a:t>
            </a:r>
            <a:r>
              <a:rPr lang="hu-HU" sz="2800" dirty="0"/>
              <a:t> </a:t>
            </a:r>
            <a:r>
              <a:rPr lang="hu-HU" sz="2800" dirty="0" err="1"/>
              <a:t>beginnt</a:t>
            </a:r>
            <a:r>
              <a:rPr lang="hu-HU" sz="2800" dirty="0"/>
              <a:t> in </a:t>
            </a:r>
            <a:r>
              <a:rPr lang="hu-HU" sz="2800" dirty="0" err="1"/>
              <a:t>zwei</a:t>
            </a:r>
            <a:r>
              <a:rPr lang="hu-HU" sz="2800" dirty="0"/>
              <a:t> </a:t>
            </a:r>
            <a:r>
              <a:rPr lang="hu-HU" sz="2800" dirty="0" err="1"/>
              <a:t>aufzuteilen</a:t>
            </a:r>
            <a:r>
              <a:rPr lang="hu-HU" sz="2800" dirty="0"/>
              <a:t> (</a:t>
            </a:r>
            <a:r>
              <a:rPr lang="hu-HU" sz="2800" dirty="0" err="1"/>
              <a:t>Dichotomie</a:t>
            </a:r>
            <a:r>
              <a:rPr lang="hu-HU" sz="2800" dirty="0"/>
              <a:t>)</a:t>
            </a:r>
          </a:p>
          <a:p>
            <a:pPr eaLnBrk="1" hangingPunct="1"/>
            <a:r>
              <a:rPr lang="hu-HU" sz="2800" dirty="0" err="1"/>
              <a:t>bis</a:t>
            </a:r>
            <a:r>
              <a:rPr lang="hu-HU" sz="2800" dirty="0"/>
              <a:t> 6. EW </a:t>
            </a:r>
            <a:r>
              <a:rPr lang="hu-HU" sz="2800" dirty="0" err="1"/>
              <a:t>entstehen</a:t>
            </a:r>
            <a:r>
              <a:rPr lang="hu-HU" sz="2800" dirty="0"/>
              <a:t> die </a:t>
            </a:r>
            <a:r>
              <a:rPr lang="hu-HU" sz="2800" dirty="0" err="1"/>
              <a:t>erste</a:t>
            </a:r>
            <a:r>
              <a:rPr lang="hu-HU" sz="2800" dirty="0"/>
              <a:t> 3 </a:t>
            </a:r>
            <a:r>
              <a:rPr lang="hu-HU" sz="2800" dirty="0" err="1"/>
              <a:t>Generationen</a:t>
            </a:r>
            <a:r>
              <a:rPr lang="hu-HU" sz="2800" dirty="0"/>
              <a:t> der </a:t>
            </a:r>
            <a:r>
              <a:rPr lang="hu-HU" sz="2800" dirty="0" err="1"/>
              <a:t>Luftwegen</a:t>
            </a:r>
            <a:r>
              <a:rPr lang="hu-HU" sz="2800" dirty="0"/>
              <a:t>: Trachea, </a:t>
            </a:r>
            <a:r>
              <a:rPr lang="hu-HU" sz="2800" dirty="0" err="1"/>
              <a:t>Haupt-</a:t>
            </a:r>
            <a:r>
              <a:rPr lang="hu-HU" sz="2800" dirty="0"/>
              <a:t>, </a:t>
            </a:r>
            <a:r>
              <a:rPr lang="hu-HU" sz="2800" dirty="0" err="1"/>
              <a:t>Lappen-</a:t>
            </a:r>
            <a:r>
              <a:rPr lang="hu-HU" sz="2800" dirty="0"/>
              <a:t> und </a:t>
            </a:r>
            <a:r>
              <a:rPr lang="hu-HU" sz="2800" dirty="0" err="1"/>
              <a:t>Segmentbronchien</a:t>
            </a:r>
            <a:r>
              <a:rPr lang="hu-HU" sz="2800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79512" y="4149080"/>
            <a:ext cx="878497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/>
              <a:t>ET26 (</a:t>
            </a:r>
            <a:r>
              <a:rPr lang="hu-HU" b="1" dirty="0" err="1"/>
              <a:t>Menschliches</a:t>
            </a:r>
            <a:r>
              <a:rPr lang="hu-HU" b="1" dirty="0"/>
              <a:t> </a:t>
            </a:r>
            <a:r>
              <a:rPr lang="hu-HU" b="1" dirty="0" err="1"/>
              <a:t>Embryo</a:t>
            </a:r>
            <a:r>
              <a:rPr lang="hu-HU" b="1" dirty="0"/>
              <a:t>) </a:t>
            </a:r>
          </a:p>
          <a:p>
            <a:pPr algn="ctr">
              <a:spcBef>
                <a:spcPct val="50000"/>
              </a:spcBef>
            </a:pPr>
            <a:r>
              <a:rPr lang="hu-HU" b="1" dirty="0" err="1"/>
              <a:t>Lungenentwicklung</a:t>
            </a:r>
            <a:r>
              <a:rPr lang="hu-HU" b="1" dirty="0"/>
              <a:t> </a:t>
            </a:r>
            <a:r>
              <a:rPr lang="hu-HU" b="1" dirty="0" err="1"/>
              <a:t>beginnt</a:t>
            </a:r>
            <a:r>
              <a:rPr lang="hu-HU" b="1" dirty="0"/>
              <a:t> </a:t>
            </a:r>
            <a:r>
              <a:rPr lang="hu-HU" b="1" dirty="0" err="1"/>
              <a:t>als</a:t>
            </a:r>
            <a:r>
              <a:rPr lang="hu-HU" b="1" dirty="0"/>
              <a:t> </a:t>
            </a:r>
            <a:r>
              <a:rPr lang="hu-HU" b="1" dirty="0" err="1"/>
              <a:t>ein</a:t>
            </a:r>
            <a:r>
              <a:rPr lang="hu-HU" b="1" dirty="0"/>
              <a:t> </a:t>
            </a:r>
            <a:r>
              <a:rPr lang="hu-HU" b="1" dirty="0" err="1"/>
              <a:t>ventral</a:t>
            </a:r>
            <a:r>
              <a:rPr lang="hu-HU" b="1" dirty="0"/>
              <a:t> </a:t>
            </a:r>
            <a:r>
              <a:rPr lang="hu-HU" b="1" dirty="0" err="1"/>
              <a:t>liegendes</a:t>
            </a:r>
            <a:r>
              <a:rPr lang="hu-HU" b="1" dirty="0"/>
              <a:t>, </a:t>
            </a:r>
            <a:r>
              <a:rPr lang="hu-HU" b="1" dirty="0" err="1"/>
              <a:t>endodemales</a:t>
            </a:r>
            <a:r>
              <a:rPr lang="hu-HU" b="1" dirty="0"/>
              <a:t> </a:t>
            </a:r>
            <a:r>
              <a:rPr lang="hu-HU" b="1" dirty="0" err="1"/>
              <a:t>Divertikel</a:t>
            </a:r>
            <a:r>
              <a:rPr lang="hu-HU" b="1" dirty="0"/>
              <a:t> </a:t>
            </a:r>
            <a:r>
              <a:rPr lang="hu-HU" b="1" dirty="0" err="1"/>
              <a:t>kaudal</a:t>
            </a:r>
            <a:r>
              <a:rPr lang="hu-HU" b="1" dirty="0"/>
              <a:t> </a:t>
            </a:r>
            <a:r>
              <a:rPr lang="hu-HU" b="1" dirty="0" err="1"/>
              <a:t>dem</a:t>
            </a:r>
            <a:r>
              <a:rPr lang="hu-HU" b="1" dirty="0"/>
              <a:t> </a:t>
            </a:r>
            <a:r>
              <a:rPr lang="hu-HU" b="1" dirty="0" err="1"/>
              <a:t>letzten</a:t>
            </a:r>
            <a:r>
              <a:rPr lang="hu-HU" b="1" dirty="0"/>
              <a:t> </a:t>
            </a:r>
            <a:r>
              <a:rPr lang="hu-HU" b="1" dirty="0" err="1"/>
              <a:t>Kiemenbogen</a:t>
            </a:r>
            <a:r>
              <a:rPr lang="hu-HU" b="1" dirty="0"/>
              <a:t>: </a:t>
            </a:r>
            <a:r>
              <a:rPr lang="hu-HU" b="1" dirty="0" err="1">
                <a:solidFill>
                  <a:srgbClr val="CC3300"/>
                </a:solidFill>
              </a:rPr>
              <a:t>Laryngotracheales</a:t>
            </a:r>
            <a:r>
              <a:rPr lang="hu-HU" b="1" dirty="0">
                <a:solidFill>
                  <a:srgbClr val="CC3300"/>
                </a:solidFill>
              </a:rPr>
              <a:t> </a:t>
            </a:r>
            <a:r>
              <a:rPr lang="hu-HU" b="1" dirty="0" err="1">
                <a:solidFill>
                  <a:srgbClr val="CC3300"/>
                </a:solidFill>
              </a:rPr>
              <a:t>Divertikel</a:t>
            </a:r>
            <a:r>
              <a:rPr lang="hu-H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79512" y="4365104"/>
            <a:ext cx="89644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CC3300"/>
                </a:solidFill>
              </a:rPr>
              <a:t>Lungendivertikel</a:t>
            </a:r>
            <a:r>
              <a:rPr lang="hu-HU" b="1" dirty="0">
                <a:solidFill>
                  <a:srgbClr val="CC3300"/>
                </a:solidFill>
              </a:rPr>
              <a:t> </a:t>
            </a:r>
            <a:r>
              <a:rPr lang="hu-HU" b="1" dirty="0"/>
              <a:t>(3EW) </a:t>
            </a:r>
            <a:r>
              <a:rPr lang="hu-HU" b="1" dirty="0" err="1"/>
              <a:t>wächst</a:t>
            </a:r>
            <a:r>
              <a:rPr lang="hu-HU" b="1" dirty="0"/>
              <a:t> in </a:t>
            </a:r>
            <a:r>
              <a:rPr lang="hu-HU" b="1" dirty="0" err="1"/>
              <a:t>ventrocaudaler</a:t>
            </a:r>
            <a:r>
              <a:rPr lang="hu-HU" b="1" dirty="0"/>
              <a:t> </a:t>
            </a:r>
            <a:r>
              <a:rPr lang="hu-HU" b="1" dirty="0" err="1"/>
              <a:t>Richtung</a:t>
            </a:r>
            <a:r>
              <a:rPr lang="hu-HU" b="1" dirty="0"/>
              <a:t>, </a:t>
            </a:r>
            <a:r>
              <a:rPr lang="hu-HU" b="1" dirty="0" err="1"/>
              <a:t>unter</a:t>
            </a:r>
            <a:r>
              <a:rPr lang="hu-HU" b="1" dirty="0"/>
              <a:t> die </a:t>
            </a:r>
            <a:r>
              <a:rPr lang="hu-HU" b="1" dirty="0" err="1"/>
              <a:t>Speiseröhre</a:t>
            </a:r>
            <a:r>
              <a:rPr lang="hu-HU" b="1" dirty="0"/>
              <a:t>.</a:t>
            </a: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CC3300"/>
                </a:solidFill>
              </a:rPr>
              <a:t>Lungenknospen</a:t>
            </a:r>
            <a:r>
              <a:rPr lang="hu-HU" b="1" dirty="0"/>
              <a:t> (4EW): </a:t>
            </a:r>
            <a:r>
              <a:rPr lang="hu-HU" b="1" dirty="0" err="1"/>
              <a:t>nennt</a:t>
            </a:r>
            <a:r>
              <a:rPr lang="hu-HU" b="1" dirty="0"/>
              <a:t> man, </a:t>
            </a:r>
            <a:r>
              <a:rPr lang="hu-HU" b="1" dirty="0" err="1"/>
              <a:t>wenn</a:t>
            </a:r>
            <a:r>
              <a:rPr lang="hu-HU" b="1" dirty="0"/>
              <a:t>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distale</a:t>
            </a:r>
            <a:r>
              <a:rPr lang="hu-HU" b="1" dirty="0"/>
              <a:t> </a:t>
            </a:r>
            <a:r>
              <a:rPr lang="hu-HU" b="1" dirty="0" err="1"/>
              <a:t>Ende</a:t>
            </a:r>
            <a:r>
              <a:rPr lang="hu-HU" b="1" dirty="0"/>
              <a:t> des </a:t>
            </a:r>
            <a:r>
              <a:rPr lang="hu-HU" b="1" dirty="0" err="1"/>
              <a:t>Divertikels</a:t>
            </a:r>
            <a:r>
              <a:rPr lang="hu-HU" b="1" dirty="0"/>
              <a:t> </a:t>
            </a:r>
            <a:r>
              <a:rPr lang="hu-HU" b="1" dirty="0" err="1"/>
              <a:t>knospenartig</a:t>
            </a:r>
            <a:r>
              <a:rPr lang="hu-HU" b="1" dirty="0"/>
              <a:t> </a:t>
            </a:r>
            <a:r>
              <a:rPr lang="hu-HU" b="1" dirty="0" err="1"/>
              <a:t>ausdehnt</a:t>
            </a:r>
            <a:endParaRPr lang="hu-HU" b="1" dirty="0"/>
          </a:p>
          <a:p>
            <a:pPr>
              <a:spcBef>
                <a:spcPct val="50000"/>
              </a:spcBef>
            </a:pPr>
            <a:r>
              <a:rPr lang="hu-HU" b="1" dirty="0" err="1"/>
              <a:t>Tracheo-oesophageales</a:t>
            </a:r>
            <a:r>
              <a:rPr lang="hu-HU" b="1" dirty="0"/>
              <a:t> </a:t>
            </a:r>
            <a:r>
              <a:rPr lang="hu-HU" b="1" dirty="0" err="1"/>
              <a:t>Septum</a:t>
            </a:r>
            <a:r>
              <a:rPr lang="hu-HU" b="1" dirty="0"/>
              <a:t> </a:t>
            </a:r>
            <a:r>
              <a:rPr lang="hu-HU" b="1" dirty="0" err="1"/>
              <a:t>trennt</a:t>
            </a:r>
            <a:r>
              <a:rPr lang="hu-HU" b="1" dirty="0"/>
              <a:t> die </a:t>
            </a:r>
            <a:r>
              <a:rPr lang="hu-HU" b="1" dirty="0" err="1"/>
              <a:t>Speiseröhre</a:t>
            </a:r>
            <a:r>
              <a:rPr lang="hu-HU" b="1" dirty="0"/>
              <a:t> und </a:t>
            </a:r>
            <a:r>
              <a:rPr lang="hu-HU" b="1" dirty="0" err="1"/>
              <a:t>Trachealanlage</a:t>
            </a:r>
            <a:r>
              <a:rPr lang="hu-HU" b="1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45" y="0"/>
            <a:ext cx="58293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6011863" y="4149725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6084888" y="112553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Herz</a:t>
            </a: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5508104" y="2951163"/>
            <a:ext cx="33025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 err="1"/>
              <a:t>Lungendivertikel</a:t>
            </a:r>
            <a:r>
              <a:rPr lang="hu-HU" b="1" dirty="0"/>
              <a:t> </a:t>
            </a:r>
            <a:r>
              <a:rPr lang="hu-HU" b="1" dirty="0" err="1"/>
              <a:t>im</a:t>
            </a:r>
            <a:r>
              <a:rPr lang="hu-HU" b="1" dirty="0"/>
              <a:t> ED26 </a:t>
            </a:r>
            <a:r>
              <a:rPr lang="hu-HU" b="1" dirty="0" err="1"/>
              <a:t>menschlichen</a:t>
            </a:r>
            <a:r>
              <a:rPr lang="hu-HU" b="1" dirty="0"/>
              <a:t> </a:t>
            </a:r>
            <a:r>
              <a:rPr lang="hu-HU" b="1" dirty="0" err="1"/>
              <a:t>Embryo</a:t>
            </a:r>
            <a:endParaRPr lang="hu-HU" b="1" dirty="0"/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6002338" y="5903913"/>
            <a:ext cx="2735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Neuralrohr</a:t>
            </a:r>
          </a:p>
        </p:txBody>
      </p:sp>
      <p:sp>
        <p:nvSpPr>
          <p:cNvPr id="21515" name="Text Box 9"/>
          <p:cNvSpPr txBox="1">
            <a:spLocks noChangeArrowheads="1"/>
          </p:cNvSpPr>
          <p:nvPr/>
        </p:nvSpPr>
        <p:spPr bwMode="auto">
          <a:xfrm>
            <a:off x="6002338" y="4960938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Oesophagus-Anlage</a:t>
            </a:r>
          </a:p>
        </p:txBody>
      </p:sp>
      <p:sp>
        <p:nvSpPr>
          <p:cNvPr id="21517" name="Text Box 11"/>
          <p:cNvSpPr txBox="1">
            <a:spLocks noChangeArrowheads="1"/>
          </p:cNvSpPr>
          <p:nvPr/>
        </p:nvSpPr>
        <p:spPr bwMode="auto">
          <a:xfrm>
            <a:off x="6011863" y="4371976"/>
            <a:ext cx="3132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Lungendivertikel</a:t>
            </a:r>
          </a:p>
        </p:txBody>
      </p:sp>
      <p:sp>
        <p:nvSpPr>
          <p:cNvPr id="21518" name="Line 12"/>
          <p:cNvSpPr>
            <a:spLocks noChangeShapeType="1"/>
          </p:cNvSpPr>
          <p:nvPr/>
        </p:nvSpPr>
        <p:spPr bwMode="auto">
          <a:xfrm flipH="1" flipV="1">
            <a:off x="2987823" y="3717031"/>
            <a:ext cx="2870051" cy="818457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9" name="Line 13"/>
          <p:cNvSpPr>
            <a:spLocks noChangeShapeType="1"/>
          </p:cNvSpPr>
          <p:nvPr/>
        </p:nvSpPr>
        <p:spPr bwMode="auto">
          <a:xfrm flipH="1" flipV="1">
            <a:off x="3986213" y="1223963"/>
            <a:ext cx="20875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20" name="Line 14"/>
          <p:cNvSpPr>
            <a:spLocks noChangeShapeType="1"/>
          </p:cNvSpPr>
          <p:nvPr/>
        </p:nvSpPr>
        <p:spPr bwMode="auto">
          <a:xfrm flipH="1">
            <a:off x="3121025" y="1368426"/>
            <a:ext cx="295275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08" name="Text Box 15"/>
          <p:cNvSpPr txBox="1">
            <a:spLocks noChangeArrowheads="1"/>
          </p:cNvSpPr>
          <p:nvPr/>
        </p:nvSpPr>
        <p:spPr bwMode="auto">
          <a:xfrm>
            <a:off x="3851920" y="6309320"/>
            <a:ext cx="1476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C00000"/>
                </a:solidFill>
              </a:rPr>
              <a:t>dorsal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21509" name="Text Box 16"/>
          <p:cNvSpPr txBox="1">
            <a:spLocks noChangeArrowheads="1"/>
          </p:cNvSpPr>
          <p:nvPr/>
        </p:nvSpPr>
        <p:spPr bwMode="auto">
          <a:xfrm>
            <a:off x="4572000" y="0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C00000"/>
                </a:solidFill>
              </a:rPr>
              <a:t>ventral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 flipV="1">
            <a:off x="2987823" y="4149079"/>
            <a:ext cx="3024336" cy="1008112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 flipV="1">
            <a:off x="2987824" y="5877272"/>
            <a:ext cx="3024336" cy="216024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4" y="440232"/>
            <a:ext cx="55530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6300788" y="18891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Neuralrohr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289675" y="974725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Oesophagus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156325" y="4508500"/>
            <a:ext cx="25923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Hauptbronchien</a:t>
            </a:r>
            <a:r>
              <a:rPr lang="hu-HU" dirty="0"/>
              <a:t> (</a:t>
            </a:r>
            <a:r>
              <a:rPr lang="hu-HU" dirty="0" err="1"/>
              <a:t>rechte</a:t>
            </a:r>
            <a:r>
              <a:rPr lang="hu-HU" dirty="0"/>
              <a:t> und </a:t>
            </a:r>
            <a:r>
              <a:rPr lang="hu-HU" dirty="0" err="1"/>
              <a:t>linke</a:t>
            </a:r>
            <a:r>
              <a:rPr lang="hu-HU" dirty="0"/>
              <a:t> </a:t>
            </a:r>
            <a:r>
              <a:rPr lang="hu-HU" dirty="0" err="1"/>
              <a:t>Lungenknospen</a:t>
            </a:r>
            <a:r>
              <a:rPr lang="hu-HU" dirty="0"/>
              <a:t>)  </a:t>
            </a:r>
            <a:r>
              <a:rPr lang="hu-HU" dirty="0" err="1"/>
              <a:t>im</a:t>
            </a:r>
            <a:r>
              <a:rPr lang="hu-HU" dirty="0"/>
              <a:t> 8 mm human </a:t>
            </a:r>
            <a:r>
              <a:rPr lang="hu-HU" dirty="0" err="1"/>
              <a:t>Embryo</a:t>
            </a:r>
            <a:endParaRPr lang="hu-HU" dirty="0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260350"/>
            <a:ext cx="1692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3300"/>
                </a:solidFill>
              </a:rPr>
              <a:t>DORSAL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3348037" y="1268759"/>
            <a:ext cx="2952154" cy="1223615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0" y="4868863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rechte Lungenknospe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3271082" y="404664"/>
            <a:ext cx="2957101" cy="498762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899592" y="2586504"/>
            <a:ext cx="2142020" cy="2570688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>
                <a:solidFill>
                  <a:schemeClr val="tx1"/>
                </a:solidFill>
              </a:rPr>
              <a:t>Pseudoglandul</a:t>
            </a:r>
            <a:r>
              <a:rPr lang="en-US">
                <a:solidFill>
                  <a:schemeClr val="tx1"/>
                </a:solidFill>
              </a:rPr>
              <a:t>ä</a:t>
            </a:r>
            <a:r>
              <a:rPr lang="hu-HU">
                <a:solidFill>
                  <a:schemeClr val="tx1"/>
                </a:solidFill>
              </a:rPr>
              <a:t>re</a:t>
            </a:r>
            <a:r>
              <a:rPr lang="hu-HU"/>
              <a:t> Periode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z="2800" dirty="0"/>
              <a:t>6-16. </a:t>
            </a:r>
            <a:r>
              <a:rPr lang="hu-HU" sz="2800" dirty="0" err="1"/>
              <a:t>Woche</a:t>
            </a:r>
            <a:endParaRPr lang="hu-HU" sz="2800" dirty="0"/>
          </a:p>
          <a:p>
            <a:pPr eaLnBrk="1" hangingPunct="1"/>
            <a:r>
              <a:rPr lang="hu-HU" sz="2800" dirty="0" err="1"/>
              <a:t>Atemwegen</a:t>
            </a:r>
            <a:r>
              <a:rPr lang="hu-HU" sz="2800" dirty="0"/>
              <a:t>: </a:t>
            </a:r>
            <a:r>
              <a:rPr lang="hu-HU" sz="2800" dirty="0" err="1"/>
              <a:t>zylindrisches</a:t>
            </a:r>
            <a:r>
              <a:rPr lang="hu-HU" sz="2800" dirty="0"/>
              <a:t> </a:t>
            </a:r>
            <a:r>
              <a:rPr lang="hu-HU" sz="2800" dirty="0" err="1"/>
              <a:t>Epithel</a:t>
            </a:r>
            <a:endParaRPr lang="hu-HU" sz="2800" dirty="0"/>
          </a:p>
          <a:p>
            <a:pPr eaLnBrk="1" hangingPunct="1"/>
            <a:r>
              <a:rPr lang="hu-HU" sz="2800" dirty="0" err="1"/>
              <a:t>Drüsenartiges</a:t>
            </a:r>
            <a:r>
              <a:rPr lang="hu-HU" sz="2800" dirty="0"/>
              <a:t> </a:t>
            </a:r>
            <a:r>
              <a:rPr lang="hu-HU" sz="2800" dirty="0" err="1"/>
              <a:t>Aussehen</a:t>
            </a:r>
            <a:r>
              <a:rPr lang="hu-HU" sz="2800" dirty="0"/>
              <a:t> (</a:t>
            </a:r>
            <a:r>
              <a:rPr lang="hu-HU" sz="2800" dirty="0" err="1"/>
              <a:t>daher</a:t>
            </a:r>
            <a:r>
              <a:rPr lang="hu-HU" sz="2800" dirty="0"/>
              <a:t> </a:t>
            </a:r>
            <a:r>
              <a:rPr lang="hu-HU" sz="2800" dirty="0" err="1"/>
              <a:t>ist</a:t>
            </a:r>
            <a:r>
              <a:rPr lang="hu-HU" sz="2800" dirty="0"/>
              <a:t> der </a:t>
            </a:r>
            <a:r>
              <a:rPr lang="hu-HU" sz="2800" dirty="0" err="1"/>
              <a:t>Name</a:t>
            </a:r>
            <a:r>
              <a:rPr lang="hu-HU" sz="2800" dirty="0"/>
              <a:t>)</a:t>
            </a:r>
          </a:p>
          <a:p>
            <a:pPr eaLnBrk="1" hangingPunct="1"/>
            <a:r>
              <a:rPr lang="hu-HU" sz="2800" dirty="0"/>
              <a:t>es </a:t>
            </a:r>
            <a:r>
              <a:rPr lang="hu-HU" sz="2800" dirty="0" err="1"/>
              <a:t>entstehen</a:t>
            </a:r>
            <a:r>
              <a:rPr lang="hu-HU" sz="2800" dirty="0"/>
              <a:t> die </a:t>
            </a:r>
            <a:r>
              <a:rPr lang="hu-HU" sz="2800" dirty="0" err="1"/>
              <a:t>erste</a:t>
            </a:r>
            <a:r>
              <a:rPr lang="hu-HU" sz="2800" dirty="0"/>
              <a:t> 16-20 </a:t>
            </a:r>
            <a:r>
              <a:rPr lang="hu-HU" sz="2800" dirty="0" err="1"/>
              <a:t>Bronchien-</a:t>
            </a:r>
            <a:r>
              <a:rPr lang="hu-HU" sz="2800" dirty="0"/>
              <a:t> und </a:t>
            </a:r>
            <a:r>
              <a:rPr lang="hu-HU" sz="2800" dirty="0" err="1"/>
              <a:t>Bronchiolengenerationen</a:t>
            </a:r>
            <a:r>
              <a:rPr lang="hu-HU" sz="2800" dirty="0"/>
              <a:t>, </a:t>
            </a:r>
            <a:r>
              <a:rPr lang="hu-HU" sz="2800" dirty="0" err="1"/>
              <a:t>also</a:t>
            </a:r>
            <a:r>
              <a:rPr lang="hu-HU" sz="2800" dirty="0"/>
              <a:t> die </a:t>
            </a:r>
            <a:r>
              <a:rPr lang="hu-HU" sz="2800" dirty="0" err="1"/>
              <a:t>luftleitende</a:t>
            </a:r>
            <a:r>
              <a:rPr lang="hu-HU" sz="2800" dirty="0"/>
              <a:t> </a:t>
            </a:r>
            <a:r>
              <a:rPr lang="hu-HU" sz="2800" dirty="0" err="1"/>
              <a:t>Wege</a:t>
            </a:r>
            <a:r>
              <a:rPr lang="hu-HU" sz="2800" dirty="0"/>
              <a:t> </a:t>
            </a:r>
            <a:r>
              <a:rPr lang="hu-HU" sz="2800" dirty="0" err="1"/>
              <a:t>bis</a:t>
            </a:r>
            <a:r>
              <a:rPr lang="hu-HU" sz="2800" dirty="0"/>
              <a:t> </a:t>
            </a:r>
            <a:r>
              <a:rPr lang="hu-HU" sz="2800" dirty="0" err="1"/>
              <a:t>Bronchiolus</a:t>
            </a:r>
            <a:r>
              <a:rPr lang="hu-HU" sz="2800" dirty="0"/>
              <a:t> </a:t>
            </a:r>
            <a:r>
              <a:rPr lang="hu-HU" sz="2800" dirty="0" err="1"/>
              <a:t>terminalis</a:t>
            </a:r>
            <a:r>
              <a:rPr lang="hu-HU" sz="2800" dirty="0"/>
              <a:t>;</a:t>
            </a:r>
          </a:p>
          <a:p>
            <a:pPr eaLnBrk="1" hangingPunct="1"/>
            <a:r>
              <a:rPr lang="hu-HU" sz="2800" dirty="0" err="1"/>
              <a:t>kein</a:t>
            </a:r>
            <a:r>
              <a:rPr lang="hu-HU" sz="2800" dirty="0"/>
              <a:t> </a:t>
            </a:r>
            <a:r>
              <a:rPr lang="hu-HU" sz="2800" dirty="0" err="1"/>
              <a:t>Luftaustausch</a:t>
            </a:r>
            <a:r>
              <a:rPr lang="hu-HU" sz="2800" dirty="0"/>
              <a:t> - </a:t>
            </a:r>
            <a:r>
              <a:rPr lang="hu-HU" sz="2800" dirty="0" err="1"/>
              <a:t>keine</a:t>
            </a:r>
            <a:r>
              <a:rPr lang="hu-HU" sz="2800" dirty="0"/>
              <a:t> </a:t>
            </a:r>
            <a:r>
              <a:rPr lang="hu-HU" sz="2800" dirty="0" err="1"/>
              <a:t>Atmungsfähigkeit</a:t>
            </a:r>
            <a:endParaRPr lang="hu-H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>
                <a:solidFill>
                  <a:schemeClr val="tx1"/>
                </a:solidFill>
              </a:rPr>
              <a:t>Kanalikul</a:t>
            </a:r>
            <a:r>
              <a:rPr lang="en-US">
                <a:solidFill>
                  <a:schemeClr val="tx1"/>
                </a:solidFill>
              </a:rPr>
              <a:t>ä</a:t>
            </a:r>
            <a:r>
              <a:rPr lang="hu-HU">
                <a:solidFill>
                  <a:schemeClr val="tx1"/>
                </a:solidFill>
              </a:rPr>
              <a:t>re</a:t>
            </a:r>
            <a:r>
              <a:rPr lang="hu-HU"/>
              <a:t> Periode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eaLnBrk="1" hangingPunct="1"/>
            <a:r>
              <a:rPr lang="hu-HU" sz="2800" dirty="0"/>
              <a:t>16-26. </a:t>
            </a:r>
            <a:r>
              <a:rPr lang="hu-HU" sz="2800" dirty="0" err="1"/>
              <a:t>Woche</a:t>
            </a:r>
            <a:endParaRPr lang="hu-HU" sz="2800" dirty="0"/>
          </a:p>
          <a:p>
            <a:pPr eaLnBrk="1" hangingPunct="1"/>
            <a:r>
              <a:rPr lang="hu-HU" sz="2800" dirty="0"/>
              <a:t>die n</a:t>
            </a:r>
            <a:r>
              <a:rPr lang="en-US" sz="2800" dirty="0"/>
              <a:t>ä</a:t>
            </a:r>
            <a:r>
              <a:rPr lang="hu-HU" sz="2800" dirty="0" err="1"/>
              <a:t>chste</a:t>
            </a:r>
            <a:r>
              <a:rPr lang="hu-HU" sz="2800" dirty="0"/>
              <a:t> 5-10 </a:t>
            </a:r>
            <a:r>
              <a:rPr lang="hu-HU" sz="2800" dirty="0" err="1"/>
              <a:t>Bronchiolengenerationen</a:t>
            </a:r>
            <a:r>
              <a:rPr lang="hu-HU" sz="2800" dirty="0"/>
              <a:t>: 2-3 </a:t>
            </a:r>
            <a:r>
              <a:rPr lang="hu-HU" sz="2800" dirty="0" err="1"/>
              <a:t>Generationen</a:t>
            </a:r>
            <a:r>
              <a:rPr lang="hu-HU" sz="2800" dirty="0"/>
              <a:t> von </a:t>
            </a:r>
            <a:r>
              <a:rPr lang="hu-HU" sz="2800" dirty="0" err="1"/>
              <a:t>Bronchiolus</a:t>
            </a:r>
            <a:r>
              <a:rPr lang="hu-HU" sz="2800" dirty="0"/>
              <a:t> </a:t>
            </a:r>
            <a:r>
              <a:rPr lang="hu-HU" sz="2800" dirty="0" err="1"/>
              <a:t>respiratorius</a:t>
            </a:r>
            <a:r>
              <a:rPr lang="hu-HU" sz="2800" dirty="0"/>
              <a:t>, </a:t>
            </a:r>
            <a:r>
              <a:rPr lang="hu-HU" sz="2800" dirty="0" err="1"/>
              <a:t>dann</a:t>
            </a:r>
            <a:r>
              <a:rPr lang="hu-HU" sz="2800" dirty="0"/>
              <a:t> 3-6 </a:t>
            </a:r>
            <a:r>
              <a:rPr lang="hu-HU" sz="2800" dirty="0" err="1"/>
              <a:t>Generationen</a:t>
            </a:r>
            <a:r>
              <a:rPr lang="hu-HU" sz="2800" dirty="0"/>
              <a:t> </a:t>
            </a:r>
            <a:r>
              <a:rPr lang="hu-HU" sz="2800" dirty="0" err="1"/>
              <a:t>Canaliculi</a:t>
            </a:r>
            <a:r>
              <a:rPr lang="hu-HU" sz="2800" dirty="0"/>
              <a:t>, </a:t>
            </a:r>
            <a:r>
              <a:rPr lang="hu-HU" sz="2800" dirty="0" err="1"/>
              <a:t>voraus</a:t>
            </a:r>
            <a:r>
              <a:rPr lang="hu-HU" sz="2800" dirty="0"/>
              <a:t> </a:t>
            </a:r>
            <a:r>
              <a:rPr lang="hu-HU" sz="2800" dirty="0" err="1"/>
              <a:t>später</a:t>
            </a:r>
            <a:r>
              <a:rPr lang="hu-HU" sz="2800" dirty="0"/>
              <a:t> die </a:t>
            </a:r>
            <a:r>
              <a:rPr lang="hu-HU" sz="2800" dirty="0" err="1"/>
              <a:t>Ductus</a:t>
            </a:r>
            <a:r>
              <a:rPr lang="hu-HU" sz="2800" dirty="0"/>
              <a:t> </a:t>
            </a:r>
            <a:r>
              <a:rPr lang="hu-HU" sz="2800" dirty="0" err="1"/>
              <a:t>alveolares</a:t>
            </a:r>
            <a:r>
              <a:rPr lang="hu-HU" sz="2800" dirty="0"/>
              <a:t> </a:t>
            </a:r>
            <a:r>
              <a:rPr lang="hu-HU" sz="2800" dirty="0" err="1"/>
              <a:t>entstehen</a:t>
            </a:r>
            <a:endParaRPr lang="hu-HU" sz="2800" dirty="0"/>
          </a:p>
          <a:p>
            <a:pPr eaLnBrk="1" hangingPunct="1"/>
            <a:r>
              <a:rPr lang="hu-HU" sz="2800" dirty="0"/>
              <a:t>die </a:t>
            </a:r>
            <a:r>
              <a:rPr lang="hu-HU" sz="2800" dirty="0" err="1"/>
              <a:t>Bronchiolen</a:t>
            </a:r>
            <a:r>
              <a:rPr lang="hu-HU" sz="2800" dirty="0"/>
              <a:t> </a:t>
            </a:r>
            <a:r>
              <a:rPr lang="hu-HU" sz="2800" dirty="0" err="1"/>
              <a:t>verl</a:t>
            </a:r>
            <a:r>
              <a:rPr lang="en-US" sz="2800" dirty="0"/>
              <a:t>ä</a:t>
            </a:r>
            <a:r>
              <a:rPr lang="hu-HU" sz="2800" dirty="0" err="1"/>
              <a:t>ngern</a:t>
            </a:r>
            <a:r>
              <a:rPr lang="hu-HU" sz="2800" dirty="0"/>
              <a:t> und </a:t>
            </a:r>
            <a:r>
              <a:rPr lang="hu-HU" sz="2800" dirty="0" err="1"/>
              <a:t>verbreitern</a:t>
            </a:r>
            <a:r>
              <a:rPr lang="hu-HU" sz="2800" dirty="0"/>
              <a:t> </a:t>
            </a:r>
            <a:r>
              <a:rPr lang="hu-HU" sz="2800" dirty="0" err="1"/>
              <a:t>sich</a:t>
            </a:r>
            <a:endParaRPr lang="hu-HU" sz="2800" dirty="0"/>
          </a:p>
          <a:p>
            <a:pPr eaLnBrk="1" hangingPunct="1"/>
            <a:r>
              <a:rPr lang="hu-HU" sz="2800" dirty="0"/>
              <a:t>die </a:t>
            </a:r>
            <a:r>
              <a:rPr lang="hu-HU" sz="2800" dirty="0" err="1"/>
              <a:t>Lungenanlage</a:t>
            </a:r>
            <a:r>
              <a:rPr lang="hu-HU" sz="2800" dirty="0"/>
              <a:t> </a:t>
            </a:r>
            <a:r>
              <a:rPr lang="hu-HU" sz="2800" dirty="0" err="1"/>
              <a:t>wird</a:t>
            </a:r>
            <a:r>
              <a:rPr lang="hu-HU" sz="2800" dirty="0"/>
              <a:t> </a:t>
            </a:r>
            <a:r>
              <a:rPr lang="hu-HU" sz="2800" dirty="0" err="1"/>
              <a:t>stark</a:t>
            </a:r>
            <a:r>
              <a:rPr lang="hu-HU" sz="2800" dirty="0"/>
              <a:t> </a:t>
            </a:r>
            <a:r>
              <a:rPr lang="hu-HU" sz="2800" dirty="0" err="1"/>
              <a:t>vaskularisiert</a:t>
            </a:r>
            <a:r>
              <a:rPr lang="hu-HU" sz="2800" dirty="0"/>
              <a:t> </a:t>
            </a:r>
          </a:p>
          <a:p>
            <a:pPr eaLnBrk="1" hangingPunct="1"/>
            <a:r>
              <a:rPr lang="hu-HU" sz="2800" dirty="0"/>
              <a:t>am </a:t>
            </a:r>
            <a:r>
              <a:rPr lang="hu-HU" sz="2800" dirty="0" err="1"/>
              <a:t>Ende</a:t>
            </a:r>
            <a:r>
              <a:rPr lang="hu-HU" sz="2800" dirty="0"/>
              <a:t> </a:t>
            </a:r>
            <a:r>
              <a:rPr lang="hu-HU" sz="2800" dirty="0" err="1"/>
              <a:t>Canaliculi</a:t>
            </a:r>
            <a:r>
              <a:rPr lang="hu-HU" sz="2800" dirty="0"/>
              <a:t> </a:t>
            </a:r>
            <a:r>
              <a:rPr lang="hu-HU" sz="2800" dirty="0" err="1"/>
              <a:t>erweitern</a:t>
            </a:r>
            <a:r>
              <a:rPr lang="hu-HU" sz="2800" dirty="0"/>
              <a:t> </a:t>
            </a:r>
            <a:r>
              <a:rPr lang="hu-HU" sz="2800" dirty="0" err="1"/>
              <a:t>sichin</a:t>
            </a:r>
            <a:r>
              <a:rPr lang="hu-HU" sz="2800" dirty="0"/>
              <a:t> den </a:t>
            </a:r>
            <a:r>
              <a:rPr lang="hu-HU" sz="2800" dirty="0" err="1"/>
              <a:t>terminalen</a:t>
            </a:r>
            <a:r>
              <a:rPr lang="hu-HU" sz="2800" dirty="0"/>
              <a:t> </a:t>
            </a:r>
            <a:r>
              <a:rPr lang="hu-HU" sz="2800" dirty="0" err="1"/>
              <a:t>Säckchen</a:t>
            </a:r>
            <a:endParaRPr lang="hu-HU" sz="2800" dirty="0"/>
          </a:p>
          <a:p>
            <a:pPr eaLnBrk="1" hangingPunct="1"/>
            <a:r>
              <a:rPr lang="hu-HU" sz="2800" dirty="0" err="1"/>
              <a:t>Atmungsfähigkeit</a:t>
            </a:r>
            <a:r>
              <a:rPr lang="hu-HU" sz="2800" dirty="0"/>
              <a:t> </a:t>
            </a:r>
            <a:r>
              <a:rPr lang="hu-HU" sz="2800" dirty="0" err="1"/>
              <a:t>gibt</a:t>
            </a:r>
            <a:r>
              <a:rPr lang="hu-HU" sz="2800" dirty="0"/>
              <a:t> es </a:t>
            </a:r>
            <a:r>
              <a:rPr lang="hu-HU" sz="2800" dirty="0" err="1"/>
              <a:t>schon</a:t>
            </a:r>
            <a:r>
              <a:rPr lang="hu-HU" sz="2800" dirty="0"/>
              <a:t> </a:t>
            </a:r>
            <a:r>
              <a:rPr lang="hu-HU" sz="2800" dirty="0" err="1"/>
              <a:t>vom</a:t>
            </a:r>
            <a:r>
              <a:rPr lang="hu-HU" sz="2800" dirty="0"/>
              <a:t> </a:t>
            </a:r>
            <a:r>
              <a:rPr lang="hu-HU" sz="2800" dirty="0" err="1"/>
              <a:t>Ende</a:t>
            </a:r>
            <a:r>
              <a:rPr lang="hu-HU" sz="2800" dirty="0"/>
              <a:t> </a:t>
            </a:r>
            <a:r>
              <a:rPr lang="hu-HU" sz="2800" dirty="0" err="1"/>
              <a:t>dieser</a:t>
            </a:r>
            <a:r>
              <a:rPr lang="hu-HU" sz="2800" dirty="0"/>
              <a:t> </a:t>
            </a:r>
            <a:r>
              <a:rPr lang="hu-HU" sz="2800" dirty="0" err="1"/>
              <a:t>Periode</a:t>
            </a:r>
            <a:endParaRPr lang="hu-H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Histologie-Wiederholung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>
                <a:solidFill>
                  <a:schemeClr val="tx1"/>
                </a:solidFill>
              </a:rPr>
              <a:t>Terminales Sack-</a:t>
            </a:r>
            <a:r>
              <a:rPr lang="hu-HU"/>
              <a:t> Periode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z="2800" dirty="0"/>
              <a:t>26. </a:t>
            </a:r>
            <a:r>
              <a:rPr lang="hu-HU" sz="2800" dirty="0" err="1"/>
              <a:t>Woche</a:t>
            </a:r>
            <a:r>
              <a:rPr lang="hu-HU" sz="2800" dirty="0"/>
              <a:t> - </a:t>
            </a:r>
            <a:r>
              <a:rPr lang="hu-HU" sz="2800" dirty="0" err="1"/>
              <a:t>Geburt</a:t>
            </a:r>
            <a:endParaRPr lang="hu-HU" sz="2800" dirty="0"/>
          </a:p>
          <a:p>
            <a:pPr eaLnBrk="1" hangingPunct="1"/>
            <a:r>
              <a:rPr lang="hu-HU" sz="2800" dirty="0" err="1"/>
              <a:t>das</a:t>
            </a:r>
            <a:r>
              <a:rPr lang="hu-HU" sz="2800" dirty="0"/>
              <a:t> </a:t>
            </a:r>
            <a:r>
              <a:rPr lang="hu-HU" sz="2800" dirty="0" err="1"/>
              <a:t>kubische</a:t>
            </a:r>
            <a:r>
              <a:rPr lang="hu-HU" sz="2800" dirty="0"/>
              <a:t> </a:t>
            </a:r>
            <a:r>
              <a:rPr lang="hu-HU" sz="2800" dirty="0" err="1"/>
              <a:t>Epithel</a:t>
            </a:r>
            <a:r>
              <a:rPr lang="hu-HU" sz="2800" dirty="0"/>
              <a:t> der </a:t>
            </a:r>
            <a:r>
              <a:rPr lang="hu-HU" sz="2800" dirty="0" err="1"/>
              <a:t>terminalen</a:t>
            </a:r>
            <a:r>
              <a:rPr lang="hu-HU" sz="2800" dirty="0"/>
              <a:t> S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/>
              <a:t>cke</a:t>
            </a:r>
            <a:r>
              <a:rPr lang="hu-HU" sz="2800" dirty="0"/>
              <a:t> </a:t>
            </a:r>
            <a:r>
              <a:rPr lang="hu-HU" sz="2800" dirty="0" err="1"/>
              <a:t>wird</a:t>
            </a:r>
            <a:r>
              <a:rPr lang="hu-HU" sz="2800" dirty="0"/>
              <a:t> </a:t>
            </a:r>
            <a:r>
              <a:rPr lang="hu-HU" sz="2800" dirty="0" err="1"/>
              <a:t>abgeplattet</a:t>
            </a:r>
            <a:r>
              <a:rPr lang="hu-HU" sz="2800" dirty="0"/>
              <a:t> und die </a:t>
            </a:r>
            <a:r>
              <a:rPr lang="hu-HU" sz="2800" dirty="0" err="1"/>
              <a:t>Kapillaren</a:t>
            </a:r>
            <a:r>
              <a:rPr lang="hu-HU" sz="2800" dirty="0"/>
              <a:t> </a:t>
            </a:r>
            <a:r>
              <a:rPr lang="hu-HU" sz="2800" dirty="0" err="1"/>
              <a:t>stoßen</a:t>
            </a:r>
            <a:r>
              <a:rPr lang="hu-HU" sz="2800" dirty="0"/>
              <a:t>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Wände</a:t>
            </a:r>
            <a:r>
              <a:rPr lang="hu-HU" sz="2800" dirty="0"/>
              <a:t> der S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/>
              <a:t>cken</a:t>
            </a:r>
            <a:r>
              <a:rPr lang="hu-HU" sz="2800" dirty="0"/>
              <a:t> </a:t>
            </a:r>
            <a:r>
              <a:rPr lang="hu-HU" sz="2800" dirty="0" err="1"/>
              <a:t>hinein</a:t>
            </a:r>
            <a:r>
              <a:rPr lang="hu-HU" sz="2800" dirty="0"/>
              <a:t> </a:t>
            </a:r>
          </a:p>
          <a:p>
            <a:pPr eaLnBrk="1" hangingPunct="1"/>
            <a:r>
              <a:rPr lang="hu-HU" sz="2800" dirty="0" err="1"/>
              <a:t>das</a:t>
            </a:r>
            <a:r>
              <a:rPr lang="hu-HU" sz="2800" dirty="0"/>
              <a:t> </a:t>
            </a:r>
            <a:r>
              <a:rPr lang="hu-HU" sz="2800" dirty="0" err="1"/>
              <a:t>Fetus</a:t>
            </a:r>
            <a:r>
              <a:rPr lang="hu-HU" sz="2800" dirty="0"/>
              <a:t> </a:t>
            </a:r>
            <a:r>
              <a:rPr lang="hu-HU" sz="2800" dirty="0" err="1"/>
              <a:t>kann</a:t>
            </a:r>
            <a:r>
              <a:rPr lang="hu-HU" sz="2800" dirty="0"/>
              <a:t> </a:t>
            </a:r>
            <a:r>
              <a:rPr lang="hu-HU" sz="2800" dirty="0" err="1"/>
              <a:t>nach</a:t>
            </a:r>
            <a:r>
              <a:rPr lang="hu-HU" sz="2800" dirty="0"/>
              <a:t> 25. </a:t>
            </a:r>
            <a:r>
              <a:rPr lang="hu-HU" sz="2800" dirty="0" err="1"/>
              <a:t>Woche</a:t>
            </a:r>
            <a:r>
              <a:rPr lang="hu-HU" sz="2800" dirty="0"/>
              <a:t> (</a:t>
            </a:r>
            <a:r>
              <a:rPr lang="en-US" sz="2800" dirty="0">
                <a:cs typeface="Arial" charset="0"/>
              </a:rPr>
              <a:t>~</a:t>
            </a:r>
            <a:r>
              <a:rPr lang="hu-HU" sz="2800" dirty="0">
                <a:cs typeface="Arial" charset="0"/>
              </a:rPr>
              <a:t>1000 g) </a:t>
            </a:r>
            <a:r>
              <a:rPr lang="hu-HU" sz="2800" dirty="0" err="1"/>
              <a:t>überleben</a:t>
            </a:r>
            <a:r>
              <a:rPr lang="hu-HU" sz="2800" dirty="0"/>
              <a:t>: </a:t>
            </a:r>
            <a:r>
              <a:rPr lang="hu-HU" sz="2800" dirty="0" err="1"/>
              <a:t>kritisch</a:t>
            </a:r>
            <a:r>
              <a:rPr lang="hu-HU" sz="2800" dirty="0"/>
              <a:t> </a:t>
            </a:r>
            <a:r>
              <a:rPr lang="hu-HU" sz="2800" dirty="0" err="1"/>
              <a:t>ist</a:t>
            </a:r>
            <a:r>
              <a:rPr lang="hu-HU" sz="2800" dirty="0"/>
              <a:t> </a:t>
            </a:r>
            <a:r>
              <a:rPr lang="hu-HU" sz="2800" dirty="0" err="1"/>
              <a:t>dafür</a:t>
            </a:r>
            <a:r>
              <a:rPr lang="hu-HU" sz="2800" dirty="0"/>
              <a:t> die </a:t>
            </a:r>
            <a:r>
              <a:rPr lang="hu-HU" sz="2800" dirty="0" err="1"/>
              <a:t>Gef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/>
              <a:t>ssversorgung</a:t>
            </a:r>
            <a:r>
              <a:rPr lang="hu-HU" sz="2800" dirty="0"/>
              <a:t> (</a:t>
            </a:r>
            <a:r>
              <a:rPr lang="hu-HU" sz="2800" dirty="0" err="1"/>
              <a:t>Vaskularisation</a:t>
            </a:r>
            <a:r>
              <a:rPr lang="hu-HU" sz="2800" dirty="0"/>
              <a:t>) und </a:t>
            </a:r>
            <a:r>
              <a:rPr lang="hu-HU" sz="2800" dirty="0" err="1"/>
              <a:t>nicht</a:t>
            </a:r>
            <a:r>
              <a:rPr lang="hu-HU" sz="2800" dirty="0"/>
              <a:t> die </a:t>
            </a:r>
            <a:r>
              <a:rPr lang="hu-HU" sz="2800" dirty="0" err="1"/>
              <a:t>Dicke</a:t>
            </a:r>
            <a:r>
              <a:rPr lang="hu-HU" sz="2800" dirty="0"/>
              <a:t> des </a:t>
            </a:r>
            <a:r>
              <a:rPr lang="hu-HU" sz="2800" dirty="0" err="1"/>
              <a:t>Atmungsepithel</a:t>
            </a:r>
            <a:r>
              <a:rPr lang="hu-HU" sz="2800" dirty="0"/>
              <a:t>!</a:t>
            </a:r>
          </a:p>
          <a:p>
            <a:pPr eaLnBrk="1" hangingPunct="1"/>
            <a:endParaRPr lang="hu-HU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>
                <a:solidFill>
                  <a:schemeClr val="tx1"/>
                </a:solidFill>
              </a:rPr>
              <a:t>Alveol</a:t>
            </a:r>
            <a:r>
              <a:rPr lang="en-US">
                <a:solidFill>
                  <a:schemeClr val="tx1"/>
                </a:solidFill>
              </a:rPr>
              <a:t>ä</a:t>
            </a:r>
            <a:r>
              <a:rPr lang="hu-HU">
                <a:solidFill>
                  <a:schemeClr val="tx1"/>
                </a:solidFill>
              </a:rPr>
              <a:t>re</a:t>
            </a:r>
            <a:r>
              <a:rPr lang="hu-HU"/>
              <a:t> Periode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z="2800" dirty="0"/>
              <a:t>26. </a:t>
            </a:r>
            <a:r>
              <a:rPr lang="hu-HU" sz="2800" dirty="0" err="1"/>
              <a:t>Embryonalwoche</a:t>
            </a:r>
            <a:r>
              <a:rPr lang="hu-HU" sz="2800" dirty="0"/>
              <a:t> – 8. </a:t>
            </a:r>
            <a:r>
              <a:rPr lang="hu-HU" sz="2800" dirty="0" err="1"/>
              <a:t>Lebensjahr</a:t>
            </a:r>
            <a:endParaRPr lang="hu-HU" sz="2800" dirty="0"/>
          </a:p>
          <a:p>
            <a:pPr eaLnBrk="1" hangingPunct="1"/>
            <a:r>
              <a:rPr lang="hu-HU" sz="2800" dirty="0"/>
              <a:t>Die </a:t>
            </a:r>
            <a:r>
              <a:rPr lang="hu-HU" sz="2800" dirty="0" err="1"/>
              <a:t>terminalen</a:t>
            </a:r>
            <a:r>
              <a:rPr lang="hu-HU" sz="2800" dirty="0"/>
              <a:t> S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>
                <a:cs typeface="Arial" charset="0"/>
              </a:rPr>
              <a:t>cke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repr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>
                <a:cs typeface="Arial" charset="0"/>
              </a:rPr>
              <a:t>sentieren</a:t>
            </a:r>
            <a:r>
              <a:rPr lang="hu-HU" sz="2800" dirty="0">
                <a:cs typeface="Arial" charset="0"/>
              </a:rPr>
              <a:t> die </a:t>
            </a:r>
            <a:r>
              <a:rPr lang="hu-HU" sz="2800" dirty="0" err="1">
                <a:cs typeface="Arial" charset="0"/>
              </a:rPr>
              <a:t>sp</a:t>
            </a:r>
            <a:r>
              <a:rPr lang="en-US" sz="2800" dirty="0">
                <a:cs typeface="Arial" charset="0"/>
              </a:rPr>
              <a:t>ä</a:t>
            </a:r>
            <a:r>
              <a:rPr lang="hu-HU" sz="2800" dirty="0" err="1">
                <a:cs typeface="Arial" charset="0"/>
              </a:rPr>
              <a:t>teren</a:t>
            </a:r>
            <a:r>
              <a:rPr lang="hu-HU" sz="2800" dirty="0">
                <a:cs typeface="Arial" charset="0"/>
              </a:rPr>
              <a:t> Ductus </a:t>
            </a:r>
            <a:r>
              <a:rPr lang="hu-HU" sz="2800" dirty="0" err="1">
                <a:cs typeface="Arial" charset="0"/>
              </a:rPr>
              <a:t>alveolares</a:t>
            </a:r>
            <a:endParaRPr lang="hu-HU" sz="2800" dirty="0">
              <a:cs typeface="Arial" charset="0"/>
            </a:endParaRPr>
          </a:p>
          <a:p>
            <a:pPr eaLnBrk="1" hangingPunct="1"/>
            <a:r>
              <a:rPr lang="hu-HU" sz="2800" dirty="0">
                <a:cs typeface="Arial" charset="0"/>
              </a:rPr>
              <a:t>in </a:t>
            </a:r>
            <a:r>
              <a:rPr lang="hu-HU" sz="2800" dirty="0" err="1">
                <a:cs typeface="Arial" charset="0"/>
              </a:rPr>
              <a:t>dieser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Periode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dringen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neue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Kapillaren</a:t>
            </a:r>
            <a:r>
              <a:rPr lang="hu-HU" sz="2800" dirty="0">
                <a:cs typeface="Arial" charset="0"/>
              </a:rPr>
              <a:t> in den </a:t>
            </a:r>
            <a:r>
              <a:rPr lang="hu-HU" sz="2800" dirty="0" err="1">
                <a:cs typeface="Arial" charset="0"/>
              </a:rPr>
              <a:t>entwickelnden</a:t>
            </a:r>
            <a:r>
              <a:rPr lang="hu-HU" sz="2800" dirty="0">
                <a:cs typeface="Arial" charset="0"/>
              </a:rPr>
              <a:t> </a:t>
            </a:r>
            <a:r>
              <a:rPr lang="hu-HU" sz="2800" dirty="0" err="1">
                <a:cs typeface="Arial" charset="0"/>
              </a:rPr>
              <a:t>Alveolen</a:t>
            </a:r>
            <a:endParaRPr lang="hu-HU" sz="2800" dirty="0"/>
          </a:p>
          <a:p>
            <a:pPr eaLnBrk="1" hangingPunct="1"/>
            <a:r>
              <a:rPr lang="hu-HU" sz="2800" dirty="0" err="1"/>
              <a:t>Wasserprobe</a:t>
            </a:r>
            <a:r>
              <a:rPr lang="hu-HU" sz="2800" dirty="0"/>
              <a:t> (</a:t>
            </a:r>
            <a:r>
              <a:rPr lang="hu-HU" sz="2800" dirty="0" err="1"/>
              <a:t>Totengeburt</a:t>
            </a:r>
            <a:r>
              <a:rPr lang="hu-HU" sz="2800" dirty="0"/>
              <a:t>)</a:t>
            </a:r>
          </a:p>
          <a:p>
            <a:pPr eaLnBrk="1" hangingPunct="1"/>
            <a:r>
              <a:rPr lang="hu-HU" sz="2800" dirty="0" err="1"/>
              <a:t>Lungenflussigkeit</a:t>
            </a:r>
            <a:r>
              <a:rPr lang="hu-HU" sz="2800" dirty="0"/>
              <a:t> </a:t>
            </a:r>
            <a:r>
              <a:rPr lang="hu-HU" sz="2800" dirty="0" err="1"/>
              <a:t>soll</a:t>
            </a:r>
            <a:r>
              <a:rPr lang="hu-HU" sz="2800" dirty="0"/>
              <a:t> </a:t>
            </a:r>
            <a:r>
              <a:rPr lang="hu-HU" sz="2800" dirty="0" err="1"/>
              <a:t>beim</a:t>
            </a:r>
            <a:r>
              <a:rPr lang="hu-HU" sz="2800" dirty="0"/>
              <a:t> </a:t>
            </a:r>
            <a:r>
              <a:rPr lang="hu-HU" sz="2800" dirty="0" err="1"/>
              <a:t>Geburt</a:t>
            </a:r>
            <a:r>
              <a:rPr lang="hu-HU" sz="2800" dirty="0"/>
              <a:t> </a:t>
            </a:r>
            <a:r>
              <a:rPr lang="hu-HU" sz="2800" dirty="0" err="1"/>
              <a:t>rasch</a:t>
            </a:r>
            <a:r>
              <a:rPr lang="hu-HU" sz="2800" dirty="0"/>
              <a:t> </a:t>
            </a:r>
            <a:r>
              <a:rPr lang="hu-HU" sz="2800" dirty="0" err="1"/>
              <a:t>verschinden</a:t>
            </a:r>
            <a:endParaRPr lang="hu-H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650" name="Group 26"/>
          <p:cNvGraphicFramePr>
            <a:graphicFrameLocks noGrp="1"/>
          </p:cNvGraphicFramePr>
          <p:nvPr/>
        </p:nvGraphicFramePr>
        <p:xfrm>
          <a:off x="323850" y="4005263"/>
          <a:ext cx="3816350" cy="2042160"/>
        </p:xfrm>
        <a:graphic>
          <a:graphicData uri="http://schemas.openxmlformats.org/drawingml/2006/table">
            <a:tbl>
              <a:tblPr/>
              <a:tblGrid>
                <a:gridCol w="34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7</a:t>
                      </a:r>
                      <a:br>
                        <a:rPr kumimoji="0" 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Right main bronchus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Upper right pulmonary lobe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Middle pulmonary lobe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Lower right pulmonary lobe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Left main bronchus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Upper left pulmonary lobe 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Lower left pulmonary lobe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652" name="Picture 17" descr="r1b_entwicklung_st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500438"/>
            <a:ext cx="2825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8" descr="r1b_entwicklung_s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31480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9" descr="r1b_entwicklung_st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550" y="44450"/>
            <a:ext cx="31480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23"/>
          <p:cNvSpPr>
            <a:spLocks noChangeArrowheads="1"/>
          </p:cNvSpPr>
          <p:nvPr/>
        </p:nvSpPr>
        <p:spPr bwMode="auto">
          <a:xfrm>
            <a:off x="3419475" y="330885"/>
            <a:ext cx="24160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b="1" dirty="0" err="1"/>
              <a:t>Embryonale</a:t>
            </a:r>
            <a:r>
              <a:rPr lang="hu-HU" b="1" dirty="0"/>
              <a:t> </a:t>
            </a:r>
            <a:r>
              <a:rPr lang="hu-HU" b="1" dirty="0" err="1"/>
              <a:t>Periode</a:t>
            </a:r>
            <a:endParaRPr lang="de-DE" b="1" dirty="0"/>
          </a:p>
          <a:p>
            <a:pPr eaLnBrk="0" hangingPunct="0"/>
            <a:endParaRPr lang="de-DE" dirty="0"/>
          </a:p>
        </p:txBody>
      </p:sp>
      <p:sp>
        <p:nvSpPr>
          <p:cNvPr id="27656" name="Text Box 24"/>
          <p:cNvSpPr txBox="1">
            <a:spLocks noChangeArrowheads="1"/>
          </p:cNvSpPr>
          <p:nvPr/>
        </p:nvSpPr>
        <p:spPr bwMode="auto">
          <a:xfrm>
            <a:off x="612775" y="3284538"/>
            <a:ext cx="20875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stage 14 = days 33</a:t>
            </a:r>
          </a:p>
        </p:txBody>
      </p:sp>
      <p:sp>
        <p:nvSpPr>
          <p:cNvPr id="27657" name="Text Box 25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2a,b,c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95" name="Group 47"/>
          <p:cNvGraphicFramePr>
            <a:graphicFrameLocks noGrp="1"/>
          </p:cNvGraphicFramePr>
          <p:nvPr/>
        </p:nvGraphicFramePr>
        <p:xfrm>
          <a:off x="0" y="5373688"/>
          <a:ext cx="6264275" cy="115824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1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First aortic arch</a:t>
                      </a: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 (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atrophying)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Second aortic arch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Third aortic arch (internal carotid artery forms from the ventral part)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Fourth aortic arch (on the right: part of the subclavian artery, left: arcus aortae)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5697" name="Group 49"/>
          <p:cNvGraphicFramePr>
            <a:graphicFrameLocks noGrp="1"/>
          </p:cNvGraphicFramePr>
          <p:nvPr/>
        </p:nvGraphicFramePr>
        <p:xfrm>
          <a:off x="6083300" y="5449888"/>
          <a:ext cx="3960813" cy="1158240"/>
        </p:xfrm>
        <a:graphic>
          <a:graphicData uri="http://schemas.openxmlformats.org/drawingml/2006/table">
            <a:tbl>
              <a:tblPr/>
              <a:tblGrid>
                <a:gridCol w="319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7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8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Dorsal aorta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Lung buds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Aortic sac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Pulmonary plexus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79" name="Picture 43" descr="r1d_plexus_st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88913"/>
            <a:ext cx="36385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4" descr="r1d_plexus_st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36385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Rectangle 45"/>
          <p:cNvSpPr>
            <a:spLocks noChangeArrowheads="1"/>
          </p:cNvSpPr>
          <p:nvPr/>
        </p:nvSpPr>
        <p:spPr bwMode="auto">
          <a:xfrm>
            <a:off x="3203575" y="188913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b="1"/>
              <a:t>Embryonic phase</a:t>
            </a:r>
          </a:p>
          <a:p>
            <a:pPr eaLnBrk="0" hangingPunct="0"/>
            <a:endParaRPr lang="de-DE"/>
          </a:p>
        </p:txBody>
      </p:sp>
      <p:sp>
        <p:nvSpPr>
          <p:cNvPr id="28682" name="Text Box 46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3, 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94" name="Group 22"/>
          <p:cNvGraphicFramePr>
            <a:graphicFrameLocks noGrp="1"/>
          </p:cNvGraphicFramePr>
          <p:nvPr/>
        </p:nvGraphicFramePr>
        <p:xfrm>
          <a:off x="2771775" y="5516563"/>
          <a:ext cx="5545138" cy="944880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Lung mesenchyma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pneumocytes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700" name="Picture 16" descr="r1e_pseudo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897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20"/>
          <p:cNvSpPr>
            <a:spLocks noChangeArrowheads="1"/>
          </p:cNvSpPr>
          <p:nvPr/>
        </p:nvSpPr>
        <p:spPr bwMode="auto">
          <a:xfrm>
            <a:off x="5724525" y="549275"/>
            <a:ext cx="276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b="1"/>
              <a:t>Pseudoglandular phase</a:t>
            </a:r>
          </a:p>
          <a:p>
            <a:pPr eaLnBrk="0" hangingPunct="0"/>
            <a:endParaRPr lang="de-DE"/>
          </a:p>
        </p:txBody>
      </p:sp>
      <p:sp>
        <p:nvSpPr>
          <p:cNvPr id="29702" name="Text Box 21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718" name="Group 22"/>
          <p:cNvGraphicFramePr>
            <a:graphicFrameLocks noGrp="1"/>
          </p:cNvGraphicFramePr>
          <p:nvPr/>
        </p:nvGraphicFramePr>
        <p:xfrm>
          <a:off x="1258888" y="5661025"/>
          <a:ext cx="3384550" cy="944880"/>
        </p:xfrm>
        <a:graphic>
          <a:graphicData uri="http://schemas.openxmlformats.org/drawingml/2006/table">
            <a:tbl>
              <a:tblPr/>
              <a:tblGrid>
                <a:gridCol w="30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pneumocytes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pneumocytes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24" name="Picture 17" descr="r1f_kanalikula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608512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20"/>
          <p:cNvSpPr>
            <a:spLocks noChangeArrowheads="1"/>
          </p:cNvSpPr>
          <p:nvPr/>
        </p:nvSpPr>
        <p:spPr bwMode="auto">
          <a:xfrm>
            <a:off x="6588125" y="260350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b="1"/>
              <a:t>Canalicular phase</a:t>
            </a:r>
          </a:p>
          <a:p>
            <a:pPr eaLnBrk="0" hangingPunct="0"/>
            <a:endParaRPr lang="de-DE"/>
          </a:p>
        </p:txBody>
      </p:sp>
      <p:sp>
        <p:nvSpPr>
          <p:cNvPr id="30726" name="Text Box 21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6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80" name="Group 36"/>
          <p:cNvGraphicFramePr>
            <a:graphicFrameLocks noGrp="1"/>
          </p:cNvGraphicFramePr>
          <p:nvPr/>
        </p:nvGraphicFramePr>
        <p:xfrm>
          <a:off x="395288" y="5445125"/>
          <a:ext cx="3960812" cy="731520"/>
        </p:xfrm>
        <a:graphic>
          <a:graphicData uri="http://schemas.openxmlformats.org/drawingml/2006/table">
            <a:tbl>
              <a:tblPr/>
              <a:tblGrid>
                <a:gridCol w="36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9781" name="Group 37"/>
          <p:cNvGraphicFramePr>
            <a:graphicFrameLocks noGrp="1"/>
          </p:cNvGraphicFramePr>
          <p:nvPr/>
        </p:nvGraphicFramePr>
        <p:xfrm>
          <a:off x="3492500" y="5516563"/>
          <a:ext cx="5472113" cy="1371600"/>
        </p:xfrm>
        <a:graphic>
          <a:graphicData uri="http://schemas.openxmlformats.org/drawingml/2006/table">
            <a:tbl>
              <a:tblPr/>
              <a:tblGrid>
                <a:gridCol w="49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3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pneumocyte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Saccular space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Basal membrane of the air passage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Basal membrane of the capillaries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Endothelium of the 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775" name="Picture 28" descr="r1g_sakkula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4824413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3" descr="r1h_basallam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765175"/>
            <a:ext cx="29876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34"/>
          <p:cNvSpPr>
            <a:spLocks noChangeArrowheads="1"/>
          </p:cNvSpPr>
          <p:nvPr/>
        </p:nvSpPr>
        <p:spPr bwMode="auto">
          <a:xfrm>
            <a:off x="6588125" y="4494213"/>
            <a:ext cx="211931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2000" b="1"/>
              <a:t>Saccular phase</a:t>
            </a:r>
          </a:p>
          <a:p>
            <a:pPr eaLnBrk="0" hangingPunct="0"/>
            <a:endParaRPr lang="de-DE"/>
          </a:p>
        </p:txBody>
      </p:sp>
      <p:sp>
        <p:nvSpPr>
          <p:cNvPr id="32778" name="Text Box 35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7,8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45" y="0"/>
            <a:ext cx="6989109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547664" y="6594430"/>
            <a:ext cx="1331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pseudoglanduläre</a:t>
            </a:r>
            <a:endParaRPr lang="hu-HU" sz="1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06179" y="6594429"/>
            <a:ext cx="1331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kanalikuläre</a:t>
            </a:r>
            <a:endParaRPr lang="hu-HU" sz="1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594564" y="6594428"/>
            <a:ext cx="1331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sakkuläre</a:t>
            </a:r>
            <a:endParaRPr lang="hu-HU" sz="10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r1j_sacc_alveo_bef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42863"/>
            <a:ext cx="7697787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0789" name="Group 21"/>
          <p:cNvGraphicFramePr>
            <a:graphicFrameLocks noGrp="1"/>
          </p:cNvGraphicFramePr>
          <p:nvPr/>
        </p:nvGraphicFramePr>
        <p:xfrm>
          <a:off x="1042988" y="5300663"/>
          <a:ext cx="6386512" cy="1584960"/>
        </p:xfrm>
        <a:graphic>
          <a:graphicData uri="http://schemas.openxmlformats.org/drawingml/2006/table">
            <a:tbl>
              <a:tblPr/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Alveolar duct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Primary septum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Alveolar sac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pneumocyte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7" name="Text Box 20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813" name="Group 21"/>
          <p:cNvGraphicFramePr>
            <a:graphicFrameLocks noGrp="1"/>
          </p:cNvGraphicFramePr>
          <p:nvPr/>
        </p:nvGraphicFramePr>
        <p:xfrm>
          <a:off x="971550" y="5300663"/>
          <a:ext cx="6913563" cy="158496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8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b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Alveolar duct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Secondary septum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Alveoli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pneumocyte 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Capillaries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820" name="Picture 16" descr="r1j_sacc_alveo_af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31763"/>
            <a:ext cx="774065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19"/>
          <p:cNvSpPr txBox="1">
            <a:spLocks noChangeArrowheads="1"/>
          </p:cNvSpPr>
          <p:nvPr/>
        </p:nvSpPr>
        <p:spPr bwMode="auto">
          <a:xfrm>
            <a:off x="7812088" y="6405563"/>
            <a:ext cx="122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Fig. 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39" name="Group 35"/>
          <p:cNvGraphicFramePr>
            <a:graphicFrameLocks noGrp="1"/>
          </p:cNvGraphicFramePr>
          <p:nvPr/>
        </p:nvGraphicFramePr>
        <p:xfrm>
          <a:off x="900113" y="4005263"/>
          <a:ext cx="7343775" cy="2651760"/>
        </p:xfrm>
        <a:graphic>
          <a:graphicData uri="http://schemas.openxmlformats.org/drawingml/2006/table">
            <a:tbl>
              <a:tblPr/>
              <a:tblGrid>
                <a:gridCol w="103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3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2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3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4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5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6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7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8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9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10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11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12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Flimmerepithel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Becherzelle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Drüse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Knorpel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glatte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Muskelzelle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Clara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Zelle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Kapillare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Basalmembran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Surfactant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Pneumozyt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Alveolar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es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 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s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eptum</a:t>
                      </a:r>
                      <a:b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</a:b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Type II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charset="0"/>
                        </a:rPr>
                        <a:t>Pneumozyt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64" name="Picture 36" descr="r1k_Wandbau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545137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6156176" y="54868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Wiederholung</a:t>
            </a:r>
            <a:r>
              <a:rPr lang="hu-HU" b="1" dirty="0"/>
              <a:t>: </a:t>
            </a:r>
            <a:r>
              <a:rPr lang="hu-HU" b="1" dirty="0" err="1"/>
              <a:t>Zelltypen</a:t>
            </a:r>
            <a:r>
              <a:rPr lang="hu-HU" b="1" dirty="0"/>
              <a:t> der </a:t>
            </a:r>
            <a:r>
              <a:rPr lang="hu-HU" b="1" dirty="0" err="1"/>
              <a:t>unteren</a:t>
            </a:r>
            <a:r>
              <a:rPr lang="hu-HU" b="1" dirty="0"/>
              <a:t> </a:t>
            </a:r>
            <a:r>
              <a:rPr lang="hu-HU" b="1" dirty="0" err="1"/>
              <a:t>Atemwegen</a:t>
            </a:r>
            <a:endParaRPr lang="de-DE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95288" y="5949950"/>
            <a:ext cx="3816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1200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23850" y="573405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Erscheinen der verschiedenen Gewebskomponenten (Knorpel: cartilage; Drüsen: glands) in der sich entwickelnden menschlichen Lunge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46066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0" y="1557338"/>
          <a:ext cx="914400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4" imgW="5040975" imgH="1917034" progId="Photoshop.Image.7">
                  <p:embed/>
                </p:oleObj>
              </mc:Choice>
              <mc:Fallback>
                <p:oleObj name="Image" r:id="rId4" imgW="5040975" imgH="1917034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9144000" cy="347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79475" y="496888"/>
            <a:ext cx="771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hu-HU" b="1"/>
              <a:t>a</a:t>
            </a:r>
            <a:r>
              <a:rPr lang="hu-HU"/>
              <a:t>: Länge 22,5 mm; Stadium 21, cca 55. ET, </a:t>
            </a:r>
            <a:r>
              <a:rPr lang="hu-HU" b="1"/>
              <a:t>Ende der embryonale Phase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5661025"/>
            <a:ext cx="908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hu-HU" b="1"/>
              <a:t>b</a:t>
            </a:r>
            <a:r>
              <a:rPr lang="hu-HU"/>
              <a:t>: Länge 55 mm; cca 12. EW </a:t>
            </a:r>
            <a:r>
              <a:rPr lang="hu-HU" b="1"/>
              <a:t>pseudoglanduläre Phase</a:t>
            </a:r>
            <a:r>
              <a:rPr lang="hu-HU"/>
              <a:t>; nock keine azinäre Aufteilung!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0" y="1685925"/>
          <a:ext cx="9144000" cy="348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Image" r:id="rId4" imgW="5040975" imgH="1923129" progId="Photoshop.Image.7">
                  <p:embed/>
                </p:oleObj>
              </mc:Choice>
              <mc:Fallback>
                <p:oleObj name="Image" r:id="rId4" imgW="5040975" imgH="1923129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85925"/>
                        <a:ext cx="9144000" cy="348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268538" y="0"/>
            <a:ext cx="431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16.EW, Beginn der canaliculäre Phase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5373688"/>
            <a:ext cx="427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hu-HU"/>
              <a:t>a: Abgrenzung der </a:t>
            </a:r>
            <a:r>
              <a:rPr lang="hu-HU" b="1"/>
              <a:t>Azini</a:t>
            </a:r>
            <a:r>
              <a:rPr lang="hu-HU"/>
              <a:t> ist gut sichtbar.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5949950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hu-HU"/>
              <a:t>b: subpleurale Azini. </a:t>
            </a:r>
            <a:r>
              <a:rPr lang="hu-HU" b="1"/>
              <a:t>Zwischen Canaliculi</a:t>
            </a:r>
            <a:r>
              <a:rPr lang="hu-HU"/>
              <a:t>: dichtes, zellreiches Mesenchym, </a:t>
            </a:r>
            <a:r>
              <a:rPr lang="hu-HU" b="1"/>
              <a:t>zwischen Azini</a:t>
            </a:r>
            <a:r>
              <a:rPr lang="hu-HU"/>
              <a:t>: lockeres, zellarmes.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79388" y="38100"/>
          <a:ext cx="8713787" cy="672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" r:id="rId4" imgW="3599695" imgH="2779546" progId="Photoshop.Image.7">
                  <p:embed/>
                </p:oleObj>
              </mc:Choice>
              <mc:Fallback>
                <p:oleObj name="Image" r:id="rId4" imgW="3599695" imgH="2779546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8100"/>
                        <a:ext cx="8713787" cy="672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771775" y="3068638"/>
            <a:ext cx="330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hu-HU" b="1">
                <a:solidFill>
                  <a:srgbClr val="CC0000"/>
                </a:solidFill>
              </a:rPr>
              <a:t>Beginn der alveolären Phase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067175" y="188913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hu-HU" b="1">
                <a:solidFill>
                  <a:srgbClr val="CC0000"/>
                </a:solidFill>
              </a:rPr>
              <a:t>23. EW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995738" y="602138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CC0000"/>
                </a:solidFill>
              </a:rPr>
              <a:t>26. EW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50825" y="57150"/>
          <a:ext cx="8642350" cy="674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Image" r:id="rId4" imgW="3599695" imgH="2810262" progId="Photoshop.Image.7">
                  <p:embed/>
                </p:oleObj>
              </mc:Choice>
              <mc:Fallback>
                <p:oleObj name="Image" r:id="rId4" imgW="3599695" imgH="2810262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7150"/>
                        <a:ext cx="8642350" cy="674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105275" y="324643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CC0000"/>
                </a:solidFill>
              </a:rPr>
              <a:t>28. EW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85725" y="50800"/>
          <a:ext cx="8964613" cy="672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Image" r:id="rId4" imgW="3599695" imgH="2700305" progId="Photoshop.Image.7">
                  <p:embed/>
                </p:oleObj>
              </mc:Choice>
              <mc:Fallback>
                <p:oleObj name="Image" r:id="rId4" imgW="3599695" imgH="2700305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50800"/>
                        <a:ext cx="8964613" cy="672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619250" y="3357563"/>
            <a:ext cx="280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CC0000"/>
                </a:solidFill>
              </a:rPr>
              <a:t>35. EW; alveoläre Phase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n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9154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Warburton hörgőgeneráció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692150"/>
            <a:ext cx="3500438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5148263" y="1700213"/>
            <a:ext cx="302418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A: 5. </a:t>
            </a:r>
            <a:r>
              <a:rPr lang="hu-HU" dirty="0" err="1"/>
              <a:t>Woche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B:späte 5. </a:t>
            </a:r>
            <a:r>
              <a:rPr lang="hu-HU" dirty="0" err="1"/>
              <a:t>Wochen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C: 5-6. </a:t>
            </a:r>
            <a:r>
              <a:rPr lang="hu-HU" dirty="0" err="1"/>
              <a:t>Woche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D: </a:t>
            </a:r>
            <a:r>
              <a:rPr lang="hu-HU" dirty="0" err="1"/>
              <a:t>Ende</a:t>
            </a:r>
            <a:r>
              <a:rPr lang="hu-HU" dirty="0"/>
              <a:t> der 6. </a:t>
            </a:r>
            <a:r>
              <a:rPr lang="hu-HU" dirty="0" err="1"/>
              <a:t>Woche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E: die </a:t>
            </a:r>
            <a:r>
              <a:rPr lang="hu-HU" dirty="0" err="1"/>
              <a:t>erste</a:t>
            </a:r>
            <a:r>
              <a:rPr lang="hu-HU" dirty="0"/>
              <a:t> 16 (</a:t>
            </a:r>
            <a:r>
              <a:rPr lang="hu-HU" dirty="0" err="1"/>
              <a:t>stereotype</a:t>
            </a:r>
            <a:r>
              <a:rPr lang="hu-HU" dirty="0"/>
              <a:t>)  </a:t>
            </a:r>
            <a:r>
              <a:rPr lang="hu-HU" dirty="0" err="1"/>
              <a:t>Bronchiengenerationen</a:t>
            </a:r>
            <a:r>
              <a:rPr lang="hu-HU" dirty="0"/>
              <a:t> </a:t>
            </a:r>
            <a:r>
              <a:rPr lang="hu-HU" dirty="0" err="1"/>
              <a:t>entwickeln</a:t>
            </a:r>
            <a:r>
              <a:rPr lang="hu-HU" dirty="0"/>
              <a:t> </a:t>
            </a:r>
            <a:r>
              <a:rPr lang="hu-HU" dirty="0" err="1"/>
              <a:t>bis</a:t>
            </a:r>
            <a:r>
              <a:rPr lang="hu-HU" dirty="0"/>
              <a:t> </a:t>
            </a:r>
            <a:r>
              <a:rPr lang="hu-HU" dirty="0" err="1"/>
              <a:t>zur</a:t>
            </a:r>
            <a:r>
              <a:rPr lang="hu-HU" dirty="0"/>
              <a:t> </a:t>
            </a:r>
            <a:r>
              <a:rPr lang="hu-HU" dirty="0" err="1"/>
              <a:t>16</a:t>
            </a:r>
            <a:r>
              <a:rPr lang="hu-HU" dirty="0"/>
              <a:t>. </a:t>
            </a:r>
            <a:r>
              <a:rPr lang="hu-HU" dirty="0" err="1"/>
              <a:t>Woche</a:t>
            </a:r>
            <a:r>
              <a:rPr lang="hu-HU" dirty="0"/>
              <a:t>. Die n</a:t>
            </a:r>
            <a:r>
              <a:rPr lang="en-US" dirty="0">
                <a:cs typeface="Arial" charset="0"/>
              </a:rPr>
              <a:t>ä</a:t>
            </a:r>
            <a:r>
              <a:rPr lang="hu-HU" dirty="0" err="1">
                <a:cs typeface="Arial" charset="0"/>
              </a:rPr>
              <a:t>chste</a:t>
            </a:r>
            <a:r>
              <a:rPr lang="hu-HU" dirty="0">
                <a:cs typeface="Arial" charset="0"/>
              </a:rPr>
              <a:t> 7 </a:t>
            </a:r>
            <a:r>
              <a:rPr lang="hu-HU" dirty="0" err="1">
                <a:cs typeface="Arial" charset="0"/>
              </a:rPr>
              <a:t>Bronchusgenerationen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entwickeln</a:t>
            </a:r>
            <a:r>
              <a:rPr lang="hu-HU" dirty="0">
                <a:cs typeface="Arial" charset="0"/>
              </a:rPr>
              <a:t> (random) </a:t>
            </a:r>
            <a:r>
              <a:rPr lang="hu-HU" dirty="0" err="1">
                <a:cs typeface="Arial" charset="0"/>
              </a:rPr>
              <a:t>bis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zur</a:t>
            </a:r>
            <a:r>
              <a:rPr lang="hu-HU" dirty="0">
                <a:cs typeface="Arial" charset="0"/>
              </a:rPr>
              <a:t> 24. </a:t>
            </a:r>
            <a:r>
              <a:rPr lang="hu-HU" dirty="0" err="1">
                <a:cs typeface="Arial" charset="0"/>
              </a:rPr>
              <a:t>Woche</a:t>
            </a:r>
            <a:r>
              <a:rPr lang="hu-HU" dirty="0">
                <a:cs typeface="Arial" charset="0"/>
              </a:rPr>
              <a:t>. </a:t>
            </a:r>
            <a:r>
              <a:rPr lang="hu-HU" dirty="0" err="1">
                <a:cs typeface="Arial" charset="0"/>
              </a:rPr>
              <a:t>Alveolisation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beginnt</a:t>
            </a:r>
            <a:r>
              <a:rPr lang="hu-HU" dirty="0">
                <a:cs typeface="Arial" charset="0"/>
              </a:rPr>
              <a:t> </a:t>
            </a:r>
            <a:r>
              <a:rPr lang="hu-HU" dirty="0" err="1">
                <a:cs typeface="Arial" charset="0"/>
              </a:rPr>
              <a:t>nach</a:t>
            </a:r>
            <a:r>
              <a:rPr lang="hu-HU" dirty="0">
                <a:cs typeface="Arial" charset="0"/>
              </a:rPr>
              <a:t> 28. </a:t>
            </a:r>
            <a:r>
              <a:rPr lang="hu-HU" dirty="0" err="1">
                <a:cs typeface="Arial" charset="0"/>
              </a:rPr>
              <a:t>Woche</a:t>
            </a:r>
            <a:r>
              <a:rPr lang="hu-HU" dirty="0">
                <a:cs typeface="Arial" charset="0"/>
              </a:rPr>
              <a:t>.</a:t>
            </a:r>
            <a:endParaRPr lang="en-US" dirty="0">
              <a:cs typeface="Arial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5486400" y="64008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Warburton, D., et al., MOD 2000, 92: 55.</a:t>
            </a:r>
            <a:endParaRPr lang="hu-HU" sz="24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83" y="0"/>
            <a:ext cx="5516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49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747395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207000"/>
            <a:ext cx="587057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584950"/>
            <a:ext cx="51054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zövegdoboz 4"/>
          <p:cNvSpPr txBox="1">
            <a:spLocks noChangeArrowheads="1"/>
          </p:cNvSpPr>
          <p:nvPr/>
        </p:nvSpPr>
        <p:spPr bwMode="auto">
          <a:xfrm>
            <a:off x="6551613" y="6642100"/>
            <a:ext cx="2592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>
                <a:latin typeface="Calibri" pitchFamily="34" charset="0"/>
              </a:rPr>
              <a:t>Benninghoff-Drenckhahn Anatomie, Urban Fischer 2004</a:t>
            </a:r>
            <a:endParaRPr lang="de-DE" sz="800">
              <a:latin typeface="Calibri" pitchFamily="34" charset="0"/>
            </a:endParaRPr>
          </a:p>
        </p:txBody>
      </p:sp>
      <p:sp>
        <p:nvSpPr>
          <p:cNvPr id="26628" name="Szövegdoboz 5"/>
          <p:cNvSpPr txBox="1">
            <a:spLocks noChangeArrowheads="1"/>
          </p:cNvSpPr>
          <p:nvPr/>
        </p:nvSpPr>
        <p:spPr bwMode="auto">
          <a:xfrm>
            <a:off x="684213" y="4724400"/>
            <a:ext cx="5975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Das Ende der luftleitenden Wege, und die respiratorische Abschnitte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305300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741863"/>
            <a:ext cx="49530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050" y="19050"/>
            <a:ext cx="561975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7863" y="0"/>
            <a:ext cx="2116137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6050" y="19050"/>
            <a:ext cx="561975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7863" y="0"/>
            <a:ext cx="2116137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57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068763"/>
            <a:ext cx="50292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79388" y="115888"/>
          <a:ext cx="8640762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" r:id="rId4" imgW="3922452" imgH="2249238" progId="Photoshop.Image.7">
                  <p:embed/>
                </p:oleObj>
              </mc:Choice>
              <mc:Fallback>
                <p:oleObj name="Image" r:id="rId4" imgW="3922452" imgH="2249238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8640762" cy="495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86407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A: Faserbündel  (kollagen, elastisch) in der Wand der </a:t>
            </a:r>
            <a:r>
              <a:rPr lang="hu-HU" b="1"/>
              <a:t>Canaliculi</a:t>
            </a:r>
            <a:r>
              <a:rPr lang="hu-HU"/>
              <a:t> (Längs- und Zirkulär) und Bronchioli (vornehmlich Längs), </a:t>
            </a:r>
          </a:p>
          <a:p>
            <a:r>
              <a:rPr lang="hu-HU"/>
              <a:t>am Anfang der alveolären Phase.</a:t>
            </a:r>
          </a:p>
          <a:p>
            <a:r>
              <a:rPr lang="hu-HU"/>
              <a:t>B: Epitheliale Proliferation und Vorwölbung der </a:t>
            </a:r>
            <a:r>
              <a:rPr lang="hu-HU" b="1"/>
              <a:t>Alveolen</a:t>
            </a:r>
            <a:r>
              <a:rPr lang="hu-HU"/>
              <a:t> in Ductuswand und einzeln in Br. resp-Wand.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9013"/>
            <a:ext cx="8970963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227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5838" y="0"/>
            <a:ext cx="5618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4355976" y="69269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In den </a:t>
            </a:r>
            <a:r>
              <a:rPr lang="hu-HU" dirty="0" err="1"/>
              <a:t>menschlichen</a:t>
            </a:r>
            <a:r>
              <a:rPr lang="hu-HU" dirty="0"/>
              <a:t> </a:t>
            </a:r>
            <a:r>
              <a:rPr lang="hu-HU" dirty="0" err="1"/>
              <a:t>Feten</a:t>
            </a:r>
            <a:r>
              <a:rPr lang="hu-HU" dirty="0"/>
              <a:t>, </a:t>
            </a:r>
            <a:r>
              <a:rPr lang="hu-HU" dirty="0" err="1"/>
              <a:t>werden</a:t>
            </a:r>
            <a:r>
              <a:rPr lang="hu-HU" dirty="0"/>
              <a:t> SP-B und –C, </a:t>
            </a:r>
            <a:r>
              <a:rPr lang="hu-HU" dirty="0" err="1"/>
              <a:t>sowie</a:t>
            </a:r>
            <a:r>
              <a:rPr lang="hu-HU" dirty="0"/>
              <a:t> </a:t>
            </a:r>
            <a:r>
              <a:rPr lang="hu-HU" dirty="0" err="1"/>
              <a:t>Phopholipiden</a:t>
            </a:r>
            <a:r>
              <a:rPr lang="hu-HU" dirty="0"/>
              <a:t> des </a:t>
            </a:r>
            <a:r>
              <a:rPr lang="hu-HU" dirty="0" err="1"/>
              <a:t>Surfactants</a:t>
            </a:r>
            <a:r>
              <a:rPr lang="hu-HU" dirty="0"/>
              <a:t> ab EW22 in den </a:t>
            </a:r>
            <a:r>
              <a:rPr lang="hu-HU" dirty="0" err="1"/>
              <a:t>Pneumozyten</a:t>
            </a:r>
            <a:r>
              <a:rPr lang="hu-HU" dirty="0"/>
              <a:t> </a:t>
            </a:r>
            <a:r>
              <a:rPr lang="hu-HU" dirty="0" err="1"/>
              <a:t>Typ</a:t>
            </a:r>
            <a:r>
              <a:rPr lang="hu-HU" dirty="0"/>
              <a:t> II </a:t>
            </a:r>
            <a:r>
              <a:rPr lang="hu-HU" dirty="0" err="1"/>
              <a:t>produziert</a:t>
            </a:r>
            <a:r>
              <a:rPr lang="hu-HU"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638" y="0"/>
            <a:ext cx="3408362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6196013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038" y="138113"/>
            <a:ext cx="8797925" cy="65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1763"/>
            <a:ext cx="8856663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166688"/>
            <a:ext cx="8740775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038" y="160338"/>
            <a:ext cx="8797925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/>
              <a:t>Lungenflüssigkeit</a:t>
            </a:r>
          </a:p>
        </p:txBody>
      </p:sp>
      <p:sp>
        <p:nvSpPr>
          <p:cNvPr id="2191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sz="2400" dirty="0"/>
              <a:t>vorwiegend Lungensekret, aber auch aspirierte Amnionflüssigkeit, tracheale Drüsensekret </a:t>
            </a:r>
          </a:p>
          <a:p>
            <a:pPr>
              <a:lnSpc>
                <a:spcPct val="90000"/>
              </a:lnSpc>
            </a:pPr>
            <a:r>
              <a:rPr lang="de-DE" sz="1800" dirty="0"/>
              <a:t>erst beschrieben: </a:t>
            </a:r>
            <a:r>
              <a:rPr lang="de-DE" sz="1800" dirty="0" err="1"/>
              <a:t>Preyer</a:t>
            </a:r>
            <a:r>
              <a:rPr lang="de-DE" sz="1800" dirty="0"/>
              <a:t>, 1881: aspirierte Amnioflüssigkeit?</a:t>
            </a:r>
          </a:p>
          <a:p>
            <a:pPr>
              <a:lnSpc>
                <a:spcPct val="90000"/>
              </a:lnSpc>
            </a:pPr>
            <a:r>
              <a:rPr lang="de-DE" sz="1800" dirty="0"/>
              <a:t>Potter, Bohlender, 1941: Sekret der Lunge!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unterschiedliche Zusammensetzung (im Vergleich mit der Amnionflüssigkeit oder Blutplasma): siehe die Tabelle!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verschwindet rasch w</a:t>
            </a:r>
            <a:r>
              <a:rPr lang="de-DE" sz="2400" dirty="0">
                <a:cs typeface="Arial" charset="0"/>
              </a:rPr>
              <a:t>ährend Geburt: Resorption durch das Lungenepithel in das Lungenparenchym und von dort in die pulmonale Lymph- und Blutgefäße</a:t>
            </a:r>
            <a:endParaRPr lang="hu-HU" sz="24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hu-HU" sz="2400" dirty="0" err="1">
                <a:cs typeface="Arial" charset="0"/>
              </a:rPr>
              <a:t>Resorption</a:t>
            </a:r>
            <a:r>
              <a:rPr lang="hu-HU" sz="2400" dirty="0">
                <a:cs typeface="Arial" charset="0"/>
              </a:rPr>
              <a:t>: Na- </a:t>
            </a:r>
            <a:r>
              <a:rPr lang="hu-HU" sz="2400" dirty="0" err="1">
                <a:cs typeface="Arial" charset="0"/>
              </a:rPr>
              <a:t>Transport</a:t>
            </a:r>
            <a:r>
              <a:rPr lang="hu-HU" sz="2400" dirty="0">
                <a:cs typeface="Arial" charset="0"/>
              </a:rPr>
              <a:t> (</a:t>
            </a:r>
            <a:r>
              <a:rPr lang="hu-HU" sz="2400" dirty="0" err="1">
                <a:cs typeface="Arial" charset="0"/>
              </a:rPr>
              <a:t>durch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Amilorid-sensitive</a:t>
            </a:r>
            <a:r>
              <a:rPr lang="hu-HU" sz="2400" dirty="0">
                <a:cs typeface="Arial" charset="0"/>
              </a:rPr>
              <a:t> Na-</a:t>
            </a:r>
            <a:r>
              <a:rPr lang="hu-HU" sz="2400" dirty="0" err="1">
                <a:cs typeface="Arial" charset="0"/>
              </a:rPr>
              <a:t>Kanäle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dirty="0" err="1">
                <a:cs typeface="Arial" charset="0"/>
              </a:rPr>
              <a:t>ENaC</a:t>
            </a:r>
            <a:r>
              <a:rPr lang="hu-HU" sz="2400" dirty="0">
                <a:cs typeface="Arial" charset="0"/>
              </a:rPr>
              <a:t>); </a:t>
            </a:r>
            <a:r>
              <a:rPr lang="hu-HU" sz="2400" dirty="0" err="1">
                <a:cs typeface="Arial" charset="0"/>
              </a:rPr>
              <a:t>stimuliert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durch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Andrenalin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während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Geburt</a:t>
            </a:r>
            <a:r>
              <a:rPr lang="hu-HU" sz="2400" dirty="0">
                <a:cs typeface="Arial" charset="0"/>
              </a:rPr>
              <a:t> (</a:t>
            </a:r>
            <a:r>
              <a:rPr lang="hu-HU" sz="2400" dirty="0" err="1">
                <a:cs typeface="Arial" charset="0"/>
              </a:rPr>
              <a:t>vgl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dirty="0" err="1">
                <a:cs typeface="Arial" charset="0"/>
              </a:rPr>
              <a:t>experimentelle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Lämber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dirty="0" err="1">
                <a:cs typeface="Arial" charset="0"/>
              </a:rPr>
              <a:t>gebudene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Trache</a:t>
            </a:r>
            <a:r>
              <a:rPr lang="hu-HU" sz="2400" dirty="0">
                <a:cs typeface="Arial" charset="0"/>
              </a:rPr>
              <a:t>, </a:t>
            </a:r>
            <a:r>
              <a:rPr lang="hu-HU" sz="2400" dirty="0" err="1">
                <a:cs typeface="Arial" charset="0"/>
              </a:rPr>
              <a:t>während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Geburt</a:t>
            </a:r>
            <a:r>
              <a:rPr lang="hu-HU" sz="2400" dirty="0">
                <a:cs typeface="Arial" charset="0"/>
              </a:rPr>
              <a:t> LF </a:t>
            </a:r>
            <a:r>
              <a:rPr lang="hu-HU" sz="2400" dirty="0" err="1">
                <a:cs typeface="Arial" charset="0"/>
              </a:rPr>
              <a:t>wird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ebenso</a:t>
            </a:r>
            <a:r>
              <a:rPr lang="hu-HU" sz="2400" dirty="0">
                <a:cs typeface="Arial" charset="0"/>
              </a:rPr>
              <a:t> </a:t>
            </a:r>
            <a:r>
              <a:rPr lang="hu-HU" sz="2400" dirty="0" err="1">
                <a:cs typeface="Arial" charset="0"/>
              </a:rPr>
              <a:t>resorbiert</a:t>
            </a:r>
            <a:r>
              <a:rPr lang="hu-HU" sz="2400" dirty="0">
                <a:cs typeface="Arial" charset="0"/>
              </a:rPr>
              <a:t>!)</a:t>
            </a:r>
            <a:endParaRPr lang="de-DE" sz="2400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7048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zövegdoboz 2"/>
          <p:cNvSpPr txBox="1">
            <a:spLocks noChangeArrowheads="1"/>
          </p:cNvSpPr>
          <p:nvPr/>
        </p:nvSpPr>
        <p:spPr bwMode="auto">
          <a:xfrm>
            <a:off x="6551613" y="6642100"/>
            <a:ext cx="2592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>
                <a:latin typeface="Calibri" pitchFamily="34" charset="0"/>
              </a:rPr>
              <a:t>Benninghoff-Drenckhahn Anatomie, Urban Fischer 2004</a:t>
            </a:r>
            <a:endParaRPr lang="de-DE" sz="800">
              <a:latin typeface="Calibri" pitchFamily="34" charset="0"/>
            </a:endParaRPr>
          </a:p>
        </p:txBody>
      </p:sp>
      <p:sp>
        <p:nvSpPr>
          <p:cNvPr id="27652" name="Szövegdoboz 3"/>
          <p:cNvSpPr txBox="1">
            <a:spLocks noChangeArrowheads="1"/>
          </p:cNvSpPr>
          <p:nvPr/>
        </p:nvSpPr>
        <p:spPr bwMode="auto">
          <a:xfrm>
            <a:off x="7235825" y="476250"/>
            <a:ext cx="18002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Silikonkautschuk-ausguss der Lunge (Mensch)</a:t>
            </a:r>
          </a:p>
          <a:p>
            <a:endParaRPr lang="de-DE">
              <a:latin typeface="Calibri" pitchFamily="34" charset="0"/>
            </a:endParaRPr>
          </a:p>
          <a:p>
            <a:r>
              <a:rPr lang="de-DE">
                <a:latin typeface="Calibri" pitchFamily="34" charset="0"/>
              </a:rPr>
              <a:t>die abzweigende Bronchioli und einige Alveolargänge sind entfernt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279995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5536" y="436510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Lungenflüssigkeit</a:t>
            </a:r>
            <a:r>
              <a:rPr lang="hu-HU" dirty="0"/>
              <a:t>: </a:t>
            </a:r>
            <a:r>
              <a:rPr lang="hu-HU" dirty="0" err="1"/>
              <a:t>Sekret</a:t>
            </a:r>
            <a:r>
              <a:rPr lang="hu-HU" dirty="0"/>
              <a:t> der </a:t>
            </a:r>
            <a:r>
              <a:rPr lang="hu-HU" dirty="0" err="1"/>
              <a:t>Lunge</a:t>
            </a:r>
            <a:r>
              <a:rPr lang="hu-HU" dirty="0"/>
              <a:t> </a:t>
            </a:r>
            <a:r>
              <a:rPr lang="hu-HU" dirty="0" err="1"/>
              <a:t>mithilfe</a:t>
            </a:r>
            <a:r>
              <a:rPr lang="hu-HU" dirty="0"/>
              <a:t> von </a:t>
            </a:r>
            <a:r>
              <a:rPr lang="hu-HU" dirty="0" err="1"/>
              <a:t>Chlorid-Transport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Epithelzellen</a:t>
            </a:r>
            <a:r>
              <a:rPr lang="hu-HU" dirty="0"/>
              <a:t>. </a:t>
            </a:r>
            <a:r>
              <a:rPr lang="hu-HU" dirty="0" err="1"/>
              <a:t>Clhorid</a:t>
            </a:r>
            <a:r>
              <a:rPr lang="hu-HU" dirty="0"/>
              <a:t> </a:t>
            </a:r>
            <a:r>
              <a:rPr lang="hu-HU" dirty="0" err="1"/>
              <a:t>Transport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passiven</a:t>
            </a:r>
            <a:r>
              <a:rPr lang="hu-HU" dirty="0"/>
              <a:t> Na-</a:t>
            </a:r>
            <a:r>
              <a:rPr lang="hu-HU" dirty="0" err="1"/>
              <a:t>Austritt</a:t>
            </a:r>
            <a:r>
              <a:rPr lang="hu-HU" dirty="0"/>
              <a:t> </a:t>
            </a:r>
            <a:r>
              <a:rPr lang="hu-HU" dirty="0" err="1"/>
              <a:t>begleitet</a:t>
            </a:r>
            <a:r>
              <a:rPr lang="hu-HU" dirty="0"/>
              <a:t>.</a:t>
            </a:r>
          </a:p>
          <a:p>
            <a:r>
              <a:rPr lang="hu-HU" dirty="0"/>
              <a:t>Von </a:t>
            </a:r>
            <a:r>
              <a:rPr lang="hu-HU" dirty="0" err="1"/>
              <a:t>Anfang</a:t>
            </a:r>
            <a:r>
              <a:rPr lang="hu-HU" dirty="0"/>
              <a:t> an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vorhanden</a:t>
            </a:r>
            <a:r>
              <a:rPr lang="hu-HU" dirty="0"/>
              <a:t> (an der 6. EW </a:t>
            </a:r>
            <a:r>
              <a:rPr lang="hu-HU" dirty="0" err="1"/>
              <a:t>schon</a:t>
            </a:r>
            <a:r>
              <a:rPr lang="hu-HU" dirty="0"/>
              <a:t> </a:t>
            </a:r>
            <a:r>
              <a:rPr lang="hu-HU" dirty="0" err="1"/>
              <a:t>nachweisbar</a:t>
            </a:r>
            <a:r>
              <a:rPr lang="hu-H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58180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tüdőfejlődéshez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34938"/>
            <a:ext cx="6553200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97" y="0"/>
            <a:ext cx="5643859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332656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Neugeborene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Kaninchen (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getötet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bei der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gegebenen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Zeitpunkt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Beburt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…);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Phasenkontrast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Röntgne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-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Aufnahmen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8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Schwimmprobe</a:t>
            </a:r>
          </a:p>
        </p:txBody>
      </p:sp>
      <p:sp>
        <p:nvSpPr>
          <p:cNvPr id="220162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Schwimmprobe</a:t>
            </a:r>
          </a:p>
        </p:txBody>
      </p:sp>
      <p:sp>
        <p:nvSpPr>
          <p:cNvPr id="2211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Die </a:t>
            </a:r>
            <a:r>
              <a:rPr lang="hu-HU" sz="2400" dirty="0" err="1"/>
              <a:t>Lungen</a:t>
            </a:r>
            <a:r>
              <a:rPr lang="hu-HU" sz="2400" dirty="0"/>
              <a:t> </a:t>
            </a:r>
            <a:r>
              <a:rPr lang="hu-HU" sz="2400" dirty="0" err="1"/>
              <a:t>enthalten</a:t>
            </a:r>
            <a:r>
              <a:rPr lang="hu-HU" sz="2400" dirty="0"/>
              <a:t> </a:t>
            </a:r>
            <a:r>
              <a:rPr lang="hu-HU" sz="2400" dirty="0" err="1"/>
              <a:t>Lungenflüssigkeit</a:t>
            </a:r>
            <a:r>
              <a:rPr lang="hu-HU" sz="2400" dirty="0"/>
              <a:t> </a:t>
            </a:r>
            <a:r>
              <a:rPr lang="hu-HU" sz="2400" dirty="0" err="1"/>
              <a:t>bir</a:t>
            </a:r>
            <a:r>
              <a:rPr lang="hu-HU" sz="2400" dirty="0"/>
              <a:t> </a:t>
            </a:r>
            <a:r>
              <a:rPr lang="hu-HU" sz="2400" dirty="0" err="1"/>
              <a:t>zum</a:t>
            </a:r>
            <a:r>
              <a:rPr lang="hu-HU" sz="2400" dirty="0"/>
              <a:t> </a:t>
            </a:r>
            <a:r>
              <a:rPr lang="hu-HU" sz="2400" dirty="0" err="1"/>
              <a:t>Geburt</a:t>
            </a:r>
            <a:r>
              <a:rPr lang="hu-HU" sz="2400" dirty="0"/>
              <a:t>. </a:t>
            </a:r>
          </a:p>
          <a:p>
            <a:pPr>
              <a:lnSpc>
                <a:spcPct val="80000"/>
              </a:lnSpc>
            </a:pP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dirty="0" err="1"/>
              <a:t>tote</a:t>
            </a:r>
            <a:r>
              <a:rPr lang="hu-HU" sz="2400" dirty="0"/>
              <a:t> </a:t>
            </a:r>
            <a:r>
              <a:rPr lang="hu-HU" sz="2400" dirty="0" err="1"/>
              <a:t>neugeborene</a:t>
            </a:r>
            <a:r>
              <a:rPr lang="hu-HU" sz="2400" dirty="0"/>
              <a:t>, </a:t>
            </a: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dirty="0" err="1"/>
              <a:t>vor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Tod</a:t>
            </a:r>
            <a:r>
              <a:rPr lang="hu-HU" sz="2400" dirty="0"/>
              <a:t> </a:t>
            </a:r>
            <a:r>
              <a:rPr lang="hu-HU" sz="2400" dirty="0" err="1"/>
              <a:t>noch</a:t>
            </a:r>
            <a:r>
              <a:rPr lang="hu-HU" sz="2400" dirty="0"/>
              <a:t>  </a:t>
            </a:r>
            <a:r>
              <a:rPr lang="hu-HU" sz="2400" dirty="0" err="1"/>
              <a:t>keine</a:t>
            </a:r>
            <a:r>
              <a:rPr lang="hu-HU" sz="2400" dirty="0"/>
              <a:t> </a:t>
            </a:r>
            <a:r>
              <a:rPr lang="hu-HU" sz="2400" dirty="0" err="1"/>
              <a:t>Atmung</a:t>
            </a:r>
            <a:r>
              <a:rPr lang="hu-HU" sz="2400" dirty="0"/>
              <a:t> </a:t>
            </a:r>
            <a:r>
              <a:rPr lang="hu-HU" sz="2400" dirty="0" err="1"/>
              <a:t>gemacht</a:t>
            </a:r>
            <a:r>
              <a:rPr lang="hu-HU" sz="2400" dirty="0"/>
              <a:t> hat, </a:t>
            </a:r>
            <a:r>
              <a:rPr lang="hu-HU" sz="2400" dirty="0" err="1"/>
              <a:t>besitzt</a:t>
            </a:r>
            <a:r>
              <a:rPr lang="hu-HU" sz="2400" dirty="0"/>
              <a:t> </a:t>
            </a:r>
            <a:r>
              <a:rPr lang="hu-HU" sz="2400" dirty="0" err="1"/>
              <a:t>Lungen</a:t>
            </a:r>
            <a:r>
              <a:rPr lang="hu-HU" sz="2400" dirty="0"/>
              <a:t> </a:t>
            </a:r>
            <a:r>
              <a:rPr lang="hu-HU" sz="2400" dirty="0" err="1"/>
              <a:t>ohne</a:t>
            </a:r>
            <a:r>
              <a:rPr lang="hu-HU" sz="2400" dirty="0"/>
              <a:t> Luft. </a:t>
            </a:r>
            <a:r>
              <a:rPr lang="hu-HU" sz="2400" dirty="0" err="1"/>
              <a:t>Ein</a:t>
            </a:r>
            <a:r>
              <a:rPr lang="hu-HU" sz="2400" dirty="0"/>
              <a:t> </a:t>
            </a:r>
            <a:r>
              <a:rPr lang="hu-HU" sz="2400" dirty="0" err="1"/>
              <a:t>kleines</a:t>
            </a:r>
            <a:r>
              <a:rPr lang="hu-HU" sz="2400" dirty="0"/>
              <a:t> </a:t>
            </a:r>
            <a:r>
              <a:rPr lang="hu-HU" sz="2400" dirty="0" err="1"/>
              <a:t>Gewebsstückchen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dieser</a:t>
            </a:r>
            <a:r>
              <a:rPr lang="hu-HU" sz="2400" dirty="0"/>
              <a:t> </a:t>
            </a:r>
            <a:r>
              <a:rPr lang="hu-HU" sz="2400" dirty="0" err="1"/>
              <a:t>Lunge</a:t>
            </a:r>
            <a:r>
              <a:rPr lang="hu-HU" sz="2400" dirty="0"/>
              <a:t>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ins</a:t>
            </a:r>
            <a:r>
              <a:rPr lang="hu-HU" sz="2400" dirty="0"/>
              <a:t> </a:t>
            </a:r>
            <a:r>
              <a:rPr lang="hu-HU" sz="2400" dirty="0" err="1"/>
              <a:t>Wasser</a:t>
            </a:r>
            <a:r>
              <a:rPr lang="hu-HU" sz="2400" dirty="0"/>
              <a:t> </a:t>
            </a:r>
            <a:r>
              <a:rPr lang="hu-HU" sz="2400" dirty="0" err="1"/>
              <a:t>geworfen</a:t>
            </a:r>
            <a:r>
              <a:rPr lang="hu-HU" sz="2400" dirty="0"/>
              <a:t> und es </a:t>
            </a:r>
            <a:r>
              <a:rPr lang="hu-HU" sz="2400" dirty="0" err="1"/>
              <a:t>sinkt</a:t>
            </a:r>
            <a:r>
              <a:rPr lang="hu-HU" sz="2400" dirty="0"/>
              <a:t> </a:t>
            </a:r>
            <a:r>
              <a:rPr lang="hu-HU" sz="2400" dirty="0" err="1"/>
              <a:t>unter</a:t>
            </a:r>
            <a:r>
              <a:rPr lang="hu-HU" sz="2400" dirty="0"/>
              <a:t>…</a:t>
            </a:r>
          </a:p>
          <a:p>
            <a:pPr>
              <a:lnSpc>
                <a:spcPct val="80000"/>
              </a:lnSpc>
            </a:pP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dirty="0" err="1"/>
              <a:t>tote</a:t>
            </a:r>
            <a:r>
              <a:rPr lang="hu-HU" sz="2400" dirty="0"/>
              <a:t> </a:t>
            </a:r>
            <a:r>
              <a:rPr lang="hu-HU" sz="2400" dirty="0" err="1"/>
              <a:t>neugeborene</a:t>
            </a:r>
            <a:r>
              <a:rPr lang="hu-HU" sz="2400" dirty="0"/>
              <a:t>, </a:t>
            </a: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dirty="0" err="1"/>
              <a:t>vor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Tod</a:t>
            </a:r>
            <a:r>
              <a:rPr lang="hu-HU" sz="2400" dirty="0"/>
              <a:t> </a:t>
            </a:r>
            <a:r>
              <a:rPr lang="hu-HU" sz="2400" dirty="0" err="1"/>
              <a:t>schon</a:t>
            </a:r>
            <a:r>
              <a:rPr lang="hu-HU" sz="2400" dirty="0"/>
              <a:t> </a:t>
            </a:r>
            <a:r>
              <a:rPr lang="hu-HU" sz="2400" dirty="0" err="1"/>
              <a:t>einige</a:t>
            </a:r>
            <a:r>
              <a:rPr lang="hu-HU" sz="2400" dirty="0"/>
              <a:t> </a:t>
            </a:r>
            <a:r>
              <a:rPr lang="hu-HU" sz="2400" dirty="0" err="1"/>
              <a:t>Atmungen</a:t>
            </a:r>
            <a:r>
              <a:rPr lang="hu-HU" sz="2400" dirty="0"/>
              <a:t> </a:t>
            </a:r>
            <a:r>
              <a:rPr lang="hu-HU" sz="2400" dirty="0" err="1"/>
              <a:t>gemacht</a:t>
            </a:r>
            <a:r>
              <a:rPr lang="hu-HU" sz="2400" dirty="0"/>
              <a:t> hat, </a:t>
            </a:r>
            <a:r>
              <a:rPr lang="hu-HU" sz="2400" dirty="0" err="1"/>
              <a:t>besitzt</a:t>
            </a:r>
            <a:r>
              <a:rPr lang="hu-HU" sz="2400" dirty="0"/>
              <a:t> </a:t>
            </a:r>
            <a:r>
              <a:rPr lang="hu-HU" sz="2400" dirty="0" err="1"/>
              <a:t>Lungen</a:t>
            </a:r>
            <a:r>
              <a:rPr lang="hu-HU" sz="2400" dirty="0"/>
              <a:t> mit Luft. </a:t>
            </a:r>
            <a:r>
              <a:rPr lang="hu-HU" sz="2400" dirty="0" err="1"/>
              <a:t>Ein</a:t>
            </a:r>
            <a:r>
              <a:rPr lang="hu-HU" sz="2400" dirty="0"/>
              <a:t> </a:t>
            </a:r>
            <a:r>
              <a:rPr lang="hu-HU" sz="2400" dirty="0" err="1"/>
              <a:t>kleines</a:t>
            </a:r>
            <a:r>
              <a:rPr lang="hu-HU" sz="2400" dirty="0"/>
              <a:t> </a:t>
            </a:r>
            <a:r>
              <a:rPr lang="hu-HU" sz="2400" dirty="0" err="1"/>
              <a:t>Gewebsstückchen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dieser</a:t>
            </a:r>
            <a:r>
              <a:rPr lang="hu-HU" sz="2400" dirty="0"/>
              <a:t> </a:t>
            </a:r>
            <a:r>
              <a:rPr lang="hu-HU" sz="2400" dirty="0" err="1"/>
              <a:t>Lunge</a:t>
            </a:r>
            <a:r>
              <a:rPr lang="hu-HU" sz="2400" dirty="0"/>
              <a:t>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ins</a:t>
            </a:r>
            <a:r>
              <a:rPr lang="hu-HU" sz="2400" dirty="0"/>
              <a:t> </a:t>
            </a:r>
            <a:r>
              <a:rPr lang="hu-HU" sz="2400" dirty="0" err="1"/>
              <a:t>Wasser</a:t>
            </a:r>
            <a:r>
              <a:rPr lang="hu-HU" sz="2400" dirty="0"/>
              <a:t> </a:t>
            </a:r>
            <a:r>
              <a:rPr lang="hu-HU" sz="2400" dirty="0" err="1"/>
              <a:t>geworfen</a:t>
            </a:r>
            <a:r>
              <a:rPr lang="hu-HU" sz="2400" dirty="0"/>
              <a:t> und es </a:t>
            </a:r>
            <a:r>
              <a:rPr lang="hu-HU" sz="2400" dirty="0" err="1"/>
              <a:t>schwimmt</a:t>
            </a:r>
            <a:r>
              <a:rPr lang="hu-HU" sz="2400" dirty="0"/>
              <a:t>…</a:t>
            </a:r>
          </a:p>
          <a:p>
            <a:pPr>
              <a:lnSpc>
                <a:spcPct val="80000"/>
              </a:lnSpc>
            </a:pPr>
            <a:r>
              <a:rPr lang="hu-HU" sz="2400" dirty="0" err="1"/>
              <a:t>Heute</a:t>
            </a:r>
            <a:r>
              <a:rPr lang="hu-HU" sz="2400" dirty="0"/>
              <a:t>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schon</a:t>
            </a:r>
            <a:r>
              <a:rPr lang="hu-HU" sz="2400" dirty="0"/>
              <a:t> </a:t>
            </a:r>
            <a:r>
              <a:rPr lang="hu-HU" sz="2400" dirty="0" err="1"/>
              <a:t>nicht</a:t>
            </a:r>
            <a:r>
              <a:rPr lang="hu-HU" sz="2400" dirty="0"/>
              <a:t> </a:t>
            </a:r>
            <a:r>
              <a:rPr lang="hu-HU" sz="2400" dirty="0" err="1"/>
              <a:t>mehr</a:t>
            </a:r>
            <a:r>
              <a:rPr lang="hu-HU" sz="2400" dirty="0"/>
              <a:t> </a:t>
            </a:r>
            <a:r>
              <a:rPr lang="hu-HU" sz="2400" dirty="0" err="1"/>
              <a:t>benutzt</a:t>
            </a:r>
            <a:r>
              <a:rPr lang="hu-HU" sz="2400" dirty="0"/>
              <a:t> an der </a:t>
            </a:r>
            <a:r>
              <a:rPr lang="hu-HU" sz="2400" dirty="0" err="1"/>
              <a:t>Pathologie</a:t>
            </a:r>
            <a:endParaRPr lang="hu-H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3379787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0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263" y="836613"/>
            <a:ext cx="36004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Freeform 4"/>
          <p:cNvSpPr>
            <a:spLocks/>
          </p:cNvSpPr>
          <p:nvPr/>
        </p:nvSpPr>
        <p:spPr bwMode="auto">
          <a:xfrm>
            <a:off x="3203575" y="2205038"/>
            <a:ext cx="3529013" cy="792162"/>
          </a:xfrm>
          <a:custGeom>
            <a:avLst/>
            <a:gdLst>
              <a:gd name="T0" fmla="*/ 0 w 2268"/>
              <a:gd name="T1" fmla="*/ 528593 h 544"/>
              <a:gd name="T2" fmla="*/ 564829 w 2268"/>
              <a:gd name="T3" fmla="*/ 132512 h 544"/>
              <a:gd name="T4" fmla="*/ 1552890 w 2268"/>
              <a:gd name="T5" fmla="*/ 0 h 544"/>
              <a:gd name="T6" fmla="*/ 2540951 w 2268"/>
              <a:gd name="T7" fmla="*/ 132512 h 544"/>
              <a:gd name="T8" fmla="*/ 3245821 w 2268"/>
              <a:gd name="T9" fmla="*/ 461609 h 544"/>
              <a:gd name="T10" fmla="*/ 3529013 w 2268"/>
              <a:gd name="T11" fmla="*/ 792162 h 5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68"/>
              <a:gd name="T19" fmla="*/ 0 h 544"/>
              <a:gd name="T20" fmla="*/ 2268 w 2268"/>
              <a:gd name="T21" fmla="*/ 544 h 5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68" h="544">
                <a:moveTo>
                  <a:pt x="0" y="363"/>
                </a:moveTo>
                <a:cubicBezTo>
                  <a:pt x="98" y="257"/>
                  <a:pt x="197" y="151"/>
                  <a:pt x="363" y="91"/>
                </a:cubicBezTo>
                <a:cubicBezTo>
                  <a:pt x="529" y="31"/>
                  <a:pt x="786" y="0"/>
                  <a:pt x="998" y="0"/>
                </a:cubicBezTo>
                <a:cubicBezTo>
                  <a:pt x="1210" y="0"/>
                  <a:pt x="1452" y="38"/>
                  <a:pt x="1633" y="91"/>
                </a:cubicBezTo>
                <a:cubicBezTo>
                  <a:pt x="1814" y="144"/>
                  <a:pt x="1980" y="242"/>
                  <a:pt x="2086" y="317"/>
                </a:cubicBezTo>
                <a:cubicBezTo>
                  <a:pt x="2192" y="392"/>
                  <a:pt x="2230" y="468"/>
                  <a:pt x="2268" y="544"/>
                </a:cubicBezTo>
              </a:path>
            </a:pathLst>
          </a:custGeom>
          <a:noFill/>
          <a:ln w="76200" cmpd="sng">
            <a:solidFill>
              <a:srgbClr val="CC33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2212" name="Text Box 5"/>
          <p:cNvSpPr txBox="1">
            <a:spLocks noChangeArrowheads="1"/>
          </p:cNvSpPr>
          <p:nvPr/>
        </p:nvSpPr>
        <p:spPr bwMode="auto">
          <a:xfrm>
            <a:off x="539750" y="5373688"/>
            <a:ext cx="345598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Schwimmprobe (oder Schreyer-Schwimmprobe): sie war benutzt für Bestimmung des Totgeburtes</a:t>
            </a:r>
          </a:p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222213" name="Text Box 6"/>
          <p:cNvSpPr txBox="1">
            <a:spLocks noChangeArrowheads="1"/>
          </p:cNvSpPr>
          <p:nvPr/>
        </p:nvSpPr>
        <p:spPr bwMode="auto">
          <a:xfrm>
            <a:off x="3435350" y="79375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Lunge eines toten Neugeborenes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>
                <a:latin typeface="Arial" charset="0"/>
              </a:rPr>
              <a:t>Fetale Atmung (Mensch)</a:t>
            </a:r>
          </a:p>
        </p:txBody>
      </p:sp>
      <p:sp>
        <p:nvSpPr>
          <p:cNvPr id="2232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>
                <a:latin typeface="Arial" charset="0"/>
              </a:rPr>
              <a:t>Fetal Breathing Movements (FBM)</a:t>
            </a:r>
          </a:p>
          <a:p>
            <a:r>
              <a:rPr lang="hu-HU" sz="2800">
                <a:latin typeface="Arial" charset="0"/>
              </a:rPr>
              <a:t>von 11-12. Wochen an</a:t>
            </a:r>
          </a:p>
          <a:p>
            <a:r>
              <a:rPr lang="hu-HU" sz="2800">
                <a:latin typeface="Arial" charset="0"/>
              </a:rPr>
              <a:t>von Hirnstamm (Atemzentren) steuert</a:t>
            </a:r>
          </a:p>
          <a:p>
            <a:r>
              <a:rPr lang="hu-HU" sz="2800">
                <a:latin typeface="Arial" charset="0"/>
              </a:rPr>
              <a:t>diskontinuerlich: findet w</a:t>
            </a:r>
            <a:r>
              <a:rPr lang="en-US" sz="2800">
                <a:latin typeface="Arial" charset="0"/>
                <a:cs typeface="Arial" charset="0"/>
              </a:rPr>
              <a:t>ä</a:t>
            </a:r>
            <a:r>
              <a:rPr lang="hu-HU" sz="2800">
                <a:latin typeface="Arial" charset="0"/>
                <a:cs typeface="Arial" charset="0"/>
              </a:rPr>
              <a:t>hrend REM Phasen statt (Tr</a:t>
            </a:r>
            <a:r>
              <a:rPr lang="en-US" sz="2800">
                <a:latin typeface="Arial" charset="0"/>
                <a:cs typeface="Arial" charset="0"/>
              </a:rPr>
              <a:t>ä</a:t>
            </a:r>
            <a:r>
              <a:rPr lang="hu-HU" sz="2800">
                <a:latin typeface="Arial" charset="0"/>
                <a:cs typeface="Arial" charset="0"/>
              </a:rPr>
              <a:t>umen)</a:t>
            </a:r>
            <a:endParaRPr lang="hu-HU" sz="2800">
              <a:latin typeface="Arial" charset="0"/>
            </a:endParaRPr>
          </a:p>
          <a:p>
            <a:r>
              <a:rPr lang="hu-HU" sz="2800">
                <a:latin typeface="Arial" charset="0"/>
              </a:rPr>
              <a:t>kleine Volumen (wegen Lungenflüssigkeit)</a:t>
            </a:r>
          </a:p>
          <a:p>
            <a:r>
              <a:rPr lang="hu-HU" sz="2800">
                <a:latin typeface="Arial" charset="0"/>
              </a:rPr>
              <a:t>Schnauf und Schluckauf</a:t>
            </a:r>
          </a:p>
          <a:p>
            <a:r>
              <a:rPr lang="hu-HU" sz="2800">
                <a:latin typeface="Arial" charset="0"/>
              </a:rPr>
              <a:t>wird von Prostaglandinen gehemmt (Plazentale Hemmung - bei Geburt wird ausgeschaltet)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2" descr="tüdőfejlődéshez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87363"/>
            <a:ext cx="8424863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8" name="Text Box 3"/>
          <p:cNvSpPr txBox="1">
            <a:spLocks noChangeArrowheads="1"/>
          </p:cNvSpPr>
          <p:nvPr/>
        </p:nvSpPr>
        <p:spPr bwMode="auto">
          <a:xfrm>
            <a:off x="684213" y="5157788"/>
            <a:ext cx="74882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Fetale Atmung kommt vor w</a:t>
            </a:r>
            <a:r>
              <a:rPr lang="en-US">
                <a:cs typeface="Arial" charset="0"/>
              </a:rPr>
              <a:t>ä</a:t>
            </a:r>
            <a:r>
              <a:rPr lang="hu-HU">
                <a:cs typeface="Arial" charset="0"/>
              </a:rPr>
              <a:t>hrend REM-Schlafen.</a:t>
            </a:r>
          </a:p>
          <a:p>
            <a:pPr>
              <a:spcBef>
                <a:spcPct val="50000"/>
              </a:spcBef>
            </a:pPr>
            <a:r>
              <a:rPr lang="hu-HU">
                <a:cs typeface="Arial" charset="0"/>
              </a:rPr>
              <a:t>(REM-Schlafen: rapid eye movements: Traumperiod w</a:t>
            </a:r>
            <a:r>
              <a:rPr lang="en-US"/>
              <a:t>ä</a:t>
            </a:r>
            <a:r>
              <a:rPr lang="hu-HU">
                <a:cs typeface="Arial" charset="0"/>
              </a:rPr>
              <a:t>hrend Schlafen.</a:t>
            </a:r>
            <a:r>
              <a:rPr lang="hu-HU"/>
              <a:t> </a:t>
            </a:r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7098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zövegdoboz 2"/>
          <p:cNvSpPr txBox="1">
            <a:spLocks noChangeArrowheads="1"/>
          </p:cNvSpPr>
          <p:nvPr/>
        </p:nvSpPr>
        <p:spPr bwMode="auto">
          <a:xfrm>
            <a:off x="6551613" y="6642100"/>
            <a:ext cx="2592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>
                <a:latin typeface="Calibri" pitchFamily="34" charset="0"/>
              </a:rPr>
              <a:t>Benninghoff-Drenckhahn Anatomie, Urban Fischer 2004</a:t>
            </a:r>
            <a:endParaRPr lang="de-DE" sz="800">
              <a:latin typeface="Calibri" pitchFamily="34" charset="0"/>
            </a:endParaRPr>
          </a:p>
        </p:txBody>
      </p:sp>
      <p:sp>
        <p:nvSpPr>
          <p:cNvPr id="28676" name="Szövegdoboz 3"/>
          <p:cNvSpPr txBox="1">
            <a:spLocks noChangeArrowheads="1"/>
          </p:cNvSpPr>
          <p:nvPr/>
        </p:nvSpPr>
        <p:spPr bwMode="auto">
          <a:xfrm>
            <a:off x="323850" y="6308725"/>
            <a:ext cx="230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Kaninchen, SEM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1113"/>
            <a:ext cx="5976937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zövegdoboz 2"/>
          <p:cNvSpPr txBox="1">
            <a:spLocks noChangeArrowheads="1"/>
          </p:cNvSpPr>
          <p:nvPr/>
        </p:nvSpPr>
        <p:spPr bwMode="auto">
          <a:xfrm>
            <a:off x="6551613" y="6642100"/>
            <a:ext cx="2592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>
                <a:latin typeface="Calibri" pitchFamily="34" charset="0"/>
              </a:rPr>
              <a:t>Benninghoff-Drenckhahn Anatomie, Urban Fischer 2004</a:t>
            </a:r>
            <a:endParaRPr lang="de-DE" sz="800">
              <a:latin typeface="Calibri" pitchFamily="34" charset="0"/>
            </a:endParaRPr>
          </a:p>
        </p:txBody>
      </p:sp>
      <p:sp>
        <p:nvSpPr>
          <p:cNvPr id="29700" name="Szövegdoboz 3"/>
          <p:cNvSpPr txBox="1">
            <a:spLocks noChangeArrowheads="1"/>
          </p:cNvSpPr>
          <p:nvPr/>
        </p:nvSpPr>
        <p:spPr bwMode="auto">
          <a:xfrm>
            <a:off x="6372225" y="692150"/>
            <a:ext cx="2160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Ductus alveolaris und Alveoli (Mensch, SEM)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Lungenläppchen und Azinus</a:t>
            </a:r>
          </a:p>
        </p:txBody>
      </p:sp>
      <p:sp>
        <p:nvSpPr>
          <p:cNvPr id="2140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Lungenläppchen: durch ein </a:t>
            </a:r>
            <a:r>
              <a:rPr lang="hu-HU" b="1">
                <a:solidFill>
                  <a:srgbClr val="CC0000"/>
                </a:solidFill>
              </a:rPr>
              <a:t>Bronchiolus terminalis</a:t>
            </a:r>
            <a:r>
              <a:rPr lang="hu-HU"/>
              <a:t> versorgte </a:t>
            </a:r>
            <a:r>
              <a:rPr lang="hu-HU" b="1">
                <a:solidFill>
                  <a:srgbClr val="CC0000"/>
                </a:solidFill>
              </a:rPr>
              <a:t>alle</a:t>
            </a:r>
            <a:r>
              <a:rPr lang="hu-HU"/>
              <a:t> Lufträume (Bronchioli respiratorii, Ductus alveolares, und Alveoli): 3-12 Azini; Durchmesser an der Lungenoberfläche: 1-2,5 cm </a:t>
            </a:r>
          </a:p>
          <a:p>
            <a:r>
              <a:rPr lang="hu-HU"/>
              <a:t>Azinus: durch das erste Bronchiolus respiratorius versogte alle Lufträume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5" descr="tru1332974855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0"/>
            <a:ext cx="777557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1669</Words>
  <Application>Microsoft Office PowerPoint</Application>
  <PresentationFormat>Diavetítés a képernyőre (4:3 oldalarány)</PresentationFormat>
  <Paragraphs>208</Paragraphs>
  <Slides>57</Slides>
  <Notes>16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4" baseType="lpstr">
      <vt:lpstr>Arial</vt:lpstr>
      <vt:lpstr>Arial Unicode MS</vt:lpstr>
      <vt:lpstr>Calibri</vt:lpstr>
      <vt:lpstr>Comic Sans MS</vt:lpstr>
      <vt:lpstr>Times New Roman</vt:lpstr>
      <vt:lpstr>Alapértelmezett terv</vt:lpstr>
      <vt:lpstr>Image</vt:lpstr>
      <vt:lpstr>PowerPoint-bemutató</vt:lpstr>
      <vt:lpstr>Histologie-Wiederholung</vt:lpstr>
      <vt:lpstr>PowerPoint-bemutató</vt:lpstr>
      <vt:lpstr>PowerPoint-bemutató</vt:lpstr>
      <vt:lpstr>PowerPoint-bemutató</vt:lpstr>
      <vt:lpstr>PowerPoint-bemutató</vt:lpstr>
      <vt:lpstr>PowerPoint-bemutató</vt:lpstr>
      <vt:lpstr>Lungenläppchen und Azinus</vt:lpstr>
      <vt:lpstr>PowerPoint-bemutató</vt:lpstr>
      <vt:lpstr>Embryologie</vt:lpstr>
      <vt:lpstr>PowerPoint-bemutató</vt:lpstr>
      <vt:lpstr>PowerPoint-bemutató</vt:lpstr>
      <vt:lpstr>Embryonale Periode</vt:lpstr>
      <vt:lpstr>PowerPoint-bemutató</vt:lpstr>
      <vt:lpstr>PowerPoint-bemutató</vt:lpstr>
      <vt:lpstr>PowerPoint-bemutató</vt:lpstr>
      <vt:lpstr>PowerPoint-bemutató</vt:lpstr>
      <vt:lpstr>Pseudoglanduläre Periode</vt:lpstr>
      <vt:lpstr>Kanalikuläre Periode</vt:lpstr>
      <vt:lpstr>Terminales Sack- Periode</vt:lpstr>
      <vt:lpstr>Alveoläre Periode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Lungenflüssigkeit</vt:lpstr>
      <vt:lpstr>PowerPoint-bemutató</vt:lpstr>
      <vt:lpstr>PowerPoint-bemutató</vt:lpstr>
      <vt:lpstr>PowerPoint-bemutató</vt:lpstr>
      <vt:lpstr>Schwimmprobe</vt:lpstr>
      <vt:lpstr>Schwimmprobe</vt:lpstr>
      <vt:lpstr>PowerPoint-bemutató</vt:lpstr>
      <vt:lpstr>Fetale Atmung (Mensch)</vt:lpstr>
      <vt:lpstr>PowerPoint-bemutató</vt:lpstr>
    </vt:vector>
  </TitlesOfParts>
  <Company>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fogak fejlődése</dc:title>
  <dc:creator>Magyar</dc:creator>
  <cp:lastModifiedBy>M</cp:lastModifiedBy>
  <cp:revision>69</cp:revision>
  <dcterms:created xsi:type="dcterms:W3CDTF">2005-02-28T17:02:25Z</dcterms:created>
  <dcterms:modified xsi:type="dcterms:W3CDTF">2018-05-01T06:07:29Z</dcterms:modified>
</cp:coreProperties>
</file>