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72" r:id="rId3"/>
    <p:sldId id="273" r:id="rId4"/>
    <p:sldId id="274" r:id="rId5"/>
    <p:sldId id="275" r:id="rId6"/>
    <p:sldId id="276" r:id="rId7"/>
    <p:sldId id="261" r:id="rId8"/>
    <p:sldId id="262" r:id="rId9"/>
    <p:sldId id="277" r:id="rId10"/>
    <p:sldId id="267" r:id="rId11"/>
    <p:sldId id="279" r:id="rId12"/>
    <p:sldId id="278" r:id="rId13"/>
    <p:sldId id="263" r:id="rId14"/>
    <p:sldId id="268" r:id="rId15"/>
    <p:sldId id="266" r:id="rId16"/>
    <p:sldId id="281" r:id="rId17"/>
    <p:sldId id="280" r:id="rId18"/>
    <p:sldId id="264" r:id="rId19"/>
    <p:sldId id="269" r:id="rId20"/>
    <p:sldId id="270" r:id="rId21"/>
    <p:sldId id="282" r:id="rId22"/>
    <p:sldId id="271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2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4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2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3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1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9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1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0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9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9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16.wdp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19.wdp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28.jpeg"/><Relationship Id="rId4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2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23.wdp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6.wdp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microsoft.com/office/2007/relationships/hdphoto" Target="../media/hdphoto2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0.wdp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47.jpeg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9.wdp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1464568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r>
              <a:rPr lang="hu-HU" dirty="0" smtClean="0">
                <a:solidFill>
                  <a:srgbClr val="002060"/>
                </a:solidFill>
              </a:rPr>
              <a:t>Dr. Gábor Baksa </a:t>
            </a:r>
          </a:p>
          <a:p>
            <a:pPr>
              <a:defRPr/>
            </a:pPr>
            <a:r>
              <a:rPr lang="hu-HU" sz="2400" dirty="0" smtClean="0">
                <a:solidFill>
                  <a:srgbClr val="002060"/>
                </a:solidFill>
              </a:rPr>
              <a:t>Anatomisches, Histologisches und Embryologisches  Institut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 smtClean="0">
                <a:solidFill>
                  <a:srgbClr val="002060"/>
                </a:solidFill>
              </a:rPr>
              <a:t>2018.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91952" y="548680"/>
            <a:ext cx="7776864" cy="144016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800" dirty="0" smtClean="0">
                <a:solidFill>
                  <a:srgbClr val="002060"/>
                </a:solidFill>
              </a:rPr>
              <a:t> </a:t>
            </a:r>
            <a:r>
              <a:rPr lang="hu-HU" sz="3600" dirty="0" smtClean="0">
                <a:solidFill>
                  <a:srgbClr val="002060"/>
                </a:solidFill>
              </a:rPr>
              <a:t>Kehlkopfskelett, Gelenke, Bänder, Kehlkopfmuskulatur</a:t>
            </a:r>
            <a:endParaRPr lang="hu-H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A bűnbeesés és kiűzeté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99" y="2204864"/>
            <a:ext cx="40481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63888" y="6572873"/>
            <a:ext cx="5528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Bild: </a:t>
            </a:r>
            <a:r>
              <a:rPr lang="hu-HU" sz="1200" dirty="0">
                <a:solidFill>
                  <a:srgbClr val="002060"/>
                </a:solidFill>
              </a:rPr>
              <a:t>Michelangelo: </a:t>
            </a:r>
            <a:r>
              <a:rPr lang="hu-HU" sz="1200" dirty="0" smtClean="0">
                <a:solidFill>
                  <a:srgbClr val="002060"/>
                </a:solidFill>
              </a:rPr>
              <a:t>Vertreibung aus dem Paradies, </a:t>
            </a:r>
            <a:r>
              <a:rPr lang="hu-HU" sz="1200" dirty="0">
                <a:solidFill>
                  <a:srgbClr val="002060"/>
                </a:solidFill>
              </a:rPr>
              <a:t>1508-12. </a:t>
            </a:r>
            <a:r>
              <a:rPr lang="hu-HU" sz="1200" dirty="0" smtClean="0">
                <a:solidFill>
                  <a:srgbClr val="002060"/>
                </a:solidFill>
              </a:rPr>
              <a:t>Sixtinsche Kapelle, Rom 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6149"/>
            <a:ext cx="3088328" cy="3983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685973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48" y="908720"/>
            <a:ext cx="2642100" cy="3986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32278" y="703729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903462" y="188640"/>
            <a:ext cx="1475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Ligamenta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43" r="31220" b="29931"/>
          <a:stretch/>
        </p:blipFill>
        <p:spPr>
          <a:xfrm>
            <a:off x="3905446" y="1340768"/>
            <a:ext cx="1704512" cy="292643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394491" y="1133622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35" y="4509120"/>
            <a:ext cx="1461669" cy="2024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2" y="5877272"/>
            <a:ext cx="3920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Conus elasticus mit: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Lig. cricothyroideum medium (conicum)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CONIOTOMIE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1168" y="5085184"/>
            <a:ext cx="2601290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Lig. thyroepiglotticum</a:t>
            </a:r>
          </a:p>
          <a:p>
            <a:pPr>
              <a:spcAft>
                <a:spcPts val="600"/>
              </a:spcAft>
            </a:pPr>
            <a:r>
              <a:rPr lang="hu-HU" i="1" dirty="0" smtClean="0">
                <a:solidFill>
                  <a:srgbClr val="002060"/>
                </a:solidFill>
              </a:rPr>
              <a:t>Lig. corniculopharyngeum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Lig. cricotracheale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Lig. vocale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028384" y="3212976"/>
            <a:ext cx="144016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174698" y="5796386"/>
            <a:ext cx="909470" cy="5129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0786" y="5085184"/>
            <a:ext cx="3825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Membrana thyrohyoidea mit: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Lig. thyrohyoideum medium et laterale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757702" y="2996952"/>
            <a:ext cx="1326466" cy="28803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483768" y="2420888"/>
            <a:ext cx="0" cy="27363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204614" y="3923196"/>
            <a:ext cx="0" cy="23127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9952" y="6464369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Kiss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3480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267660" cy="1853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27540"/>
            <a:ext cx="7900064" cy="1677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8" y="4160088"/>
            <a:ext cx="2376264" cy="214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623590"/>
            <a:ext cx="45670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dirty="0" smtClean="0">
                <a:solidFill>
                  <a:srgbClr val="002060"/>
                </a:solidFill>
              </a:rPr>
              <a:t>Stimmritze</a:t>
            </a:r>
            <a:r>
              <a:rPr lang="hu-HU" dirty="0" smtClean="0">
                <a:solidFill>
                  <a:srgbClr val="002060"/>
                </a:solidFill>
              </a:rPr>
              <a:t> (Rima glottidis) = </a:t>
            </a:r>
            <a:r>
              <a:rPr lang="hu-HU" b="1" dirty="0" smtClean="0">
                <a:solidFill>
                  <a:srgbClr val="002060"/>
                </a:solidFill>
              </a:rPr>
              <a:t>Glottis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1. Pars intermembranacea = Glottis Phonatoria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2. Pars intercartilaginea = Glottis Respiratoria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0168" y="4361909"/>
            <a:ext cx="5568256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7.Cartilago cuneiformis 	    Tuberculum cuneiforme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8. Cartilago corniculata	    Tuberculum corniculatum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9. Epiglottis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10. Plica glossoepiglottica mediana 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96432" y="4561161"/>
            <a:ext cx="64807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24424" y="4920217"/>
            <a:ext cx="64807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5414" y="2110016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13" name="Rectangle 12"/>
          <p:cNvSpPr/>
          <p:nvPr/>
        </p:nvSpPr>
        <p:spPr>
          <a:xfrm>
            <a:off x="179512" y="6248345"/>
            <a:ext cx="525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/>
              <a:t>Faller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4590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80" y="249640"/>
            <a:ext cx="2719064" cy="2459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8689"/>
            <a:ext cx="4191662" cy="3143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4196654" cy="3147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40" y="260648"/>
            <a:ext cx="2719064" cy="2459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78640" y="2503929"/>
            <a:ext cx="525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/>
              <a:t>Faller</a:t>
            </a:r>
            <a:endParaRPr lang="hu-HU" sz="1200" dirty="0"/>
          </a:p>
        </p:txBody>
      </p:sp>
      <p:sp>
        <p:nvSpPr>
          <p:cNvPr id="7" name="Rectangle 6"/>
          <p:cNvSpPr/>
          <p:nvPr/>
        </p:nvSpPr>
        <p:spPr>
          <a:xfrm>
            <a:off x="3885989" y="6032321"/>
            <a:ext cx="1406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/>
              <a:t>die-hno-plus-aerzte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426516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9630" y="6392361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790144"/>
            <a:ext cx="4752526" cy="5663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816" y="188640"/>
            <a:ext cx="344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Gelenke und Bewegungen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196752"/>
            <a:ext cx="279332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Articulatio cricoarytenoidea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5301208"/>
            <a:ext cx="2559483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Articulatio cricothyroidea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4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37948" y="2492896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Kiss</a:t>
            </a:r>
            <a:endParaRPr lang="hu-HU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38317"/>
            <a:ext cx="2030900" cy="2813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38317"/>
            <a:ext cx="1886885" cy="18339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58402" y="3284984"/>
            <a:ext cx="4350102" cy="306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Ringknorpel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Stellknorpel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FF0000"/>
                </a:solidFill>
              </a:rPr>
              <a:t>M. cricoarytenoideus posterior („Posticus”)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M. cricoarytenoideus lateralis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Stimmband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Cartilago thyroidea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Mm. arytenoidei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M. thyroarytenoideus lateralis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M. thyroarytenoideus medialis (M. vocalis)</a:t>
            </a:r>
            <a:endParaRPr lang="hu-HU" sz="17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7008" y="188640"/>
            <a:ext cx="365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Articulatio cricoarytenoidea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962" y="5661248"/>
            <a:ext cx="441903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M. cricoarytenoideus posterior: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Der einzige Öffner der Stimmritze! (Atmung!)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11881" r="14351" b="13311"/>
          <a:stretch/>
        </p:blipFill>
        <p:spPr>
          <a:xfrm>
            <a:off x="107504" y="2313124"/>
            <a:ext cx="4189281" cy="20227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1675823" cy="144016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2123728" y="2924944"/>
            <a:ext cx="1440160" cy="151216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8902" y="4355812"/>
            <a:ext cx="2905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Lig. cricoarytenoideum posterius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4931876"/>
            <a:ext cx="4265655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Flache Gelenke: Drehung und Verschiebung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422" y="2126133"/>
            <a:ext cx="67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/>
              <a:t>Sobotta</a:t>
            </a:r>
          </a:p>
        </p:txBody>
      </p:sp>
    </p:spTree>
    <p:extLst>
      <p:ext uri="{BB962C8B-B14F-4D97-AF65-F5344CB8AC3E}">
        <p14:creationId xmlns:p14="http://schemas.microsoft.com/office/powerpoint/2010/main" val="19875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2" y="67832"/>
            <a:ext cx="3352808" cy="3865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0" y="3972271"/>
            <a:ext cx="3856864" cy="28411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3728065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Pernkopf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91" y="6608385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Pernkopf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6632"/>
            <a:ext cx="3384376" cy="6578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9314" y="6498710"/>
            <a:ext cx="658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Yokochi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58882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7008" y="188640"/>
            <a:ext cx="365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Articulatio cricoarytenoidea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6468" y="6392361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16" y="2918623"/>
            <a:ext cx="3939532" cy="34737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908720"/>
            <a:ext cx="88569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(3) M</a:t>
            </a:r>
            <a:r>
              <a:rPr lang="hu-HU" dirty="0">
                <a:solidFill>
                  <a:srgbClr val="002060"/>
                </a:solidFill>
              </a:rPr>
              <a:t>. cricoarytenoideus posterior („Posticus</a:t>
            </a:r>
            <a:r>
              <a:rPr lang="hu-HU" dirty="0" smtClean="0">
                <a:solidFill>
                  <a:srgbClr val="002060"/>
                </a:solidFill>
              </a:rPr>
              <a:t>”): </a:t>
            </a:r>
            <a:r>
              <a:rPr lang="hu-HU" dirty="0" smtClean="0">
                <a:solidFill>
                  <a:srgbClr val="FF0000"/>
                </a:solidFill>
              </a:rPr>
              <a:t>Der </a:t>
            </a:r>
            <a:r>
              <a:rPr lang="hu-HU" dirty="0">
                <a:solidFill>
                  <a:srgbClr val="FF0000"/>
                </a:solidFill>
              </a:rPr>
              <a:t>einzige Öffner der Stimmritze! (Atmung</a:t>
            </a:r>
            <a:r>
              <a:rPr lang="hu-HU" dirty="0" smtClean="0">
                <a:solidFill>
                  <a:srgbClr val="FF0000"/>
                </a:solidFill>
              </a:rPr>
              <a:t>!)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(4) M</a:t>
            </a:r>
            <a:r>
              <a:rPr lang="hu-HU" dirty="0">
                <a:solidFill>
                  <a:srgbClr val="002060"/>
                </a:solidFill>
              </a:rPr>
              <a:t>. cricoarytenoideus </a:t>
            </a:r>
            <a:r>
              <a:rPr lang="hu-HU" dirty="0" smtClean="0">
                <a:solidFill>
                  <a:srgbClr val="002060"/>
                </a:solidFill>
              </a:rPr>
              <a:t>lateralis: macht die Pars intermembranacea glottidis zu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(7) Mm</a:t>
            </a:r>
            <a:r>
              <a:rPr lang="hu-HU" dirty="0">
                <a:solidFill>
                  <a:srgbClr val="002060"/>
                </a:solidFill>
              </a:rPr>
              <a:t>. </a:t>
            </a:r>
            <a:r>
              <a:rPr lang="hu-HU" dirty="0" smtClean="0">
                <a:solidFill>
                  <a:srgbClr val="002060"/>
                </a:solidFill>
              </a:rPr>
              <a:t>arytenoidei: machen die Pars intercartilaginea glottidis zu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i="1" dirty="0" smtClean="0">
                <a:solidFill>
                  <a:srgbClr val="002060"/>
                </a:solidFill>
              </a:rPr>
              <a:t>(8) M</a:t>
            </a:r>
            <a:r>
              <a:rPr lang="hu-HU" i="1" dirty="0">
                <a:solidFill>
                  <a:srgbClr val="002060"/>
                </a:solidFill>
              </a:rPr>
              <a:t>. thyroarytenoideus </a:t>
            </a:r>
            <a:r>
              <a:rPr lang="hu-HU" i="1" dirty="0" smtClean="0">
                <a:solidFill>
                  <a:srgbClr val="002060"/>
                </a:solidFill>
              </a:rPr>
              <a:t>lateralis: </a:t>
            </a:r>
            <a:r>
              <a:rPr lang="hu-HU" dirty="0" smtClean="0">
                <a:solidFill>
                  <a:srgbClr val="002060"/>
                </a:solidFill>
              </a:rPr>
              <a:t>macht </a:t>
            </a:r>
            <a:r>
              <a:rPr lang="hu-HU" dirty="0">
                <a:solidFill>
                  <a:srgbClr val="002060"/>
                </a:solidFill>
              </a:rPr>
              <a:t>die Pars intercartilaginea glottidis </a:t>
            </a:r>
            <a:r>
              <a:rPr lang="hu-HU" dirty="0" smtClean="0">
                <a:solidFill>
                  <a:srgbClr val="002060"/>
                </a:solidFill>
              </a:rPr>
              <a:t>zu</a:t>
            </a:r>
            <a:endParaRPr lang="hu-HU" i="1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i="1" dirty="0" smtClean="0">
                <a:solidFill>
                  <a:srgbClr val="002060"/>
                </a:solidFill>
              </a:rPr>
              <a:t>(9) M</a:t>
            </a:r>
            <a:r>
              <a:rPr lang="hu-HU" i="1" dirty="0">
                <a:solidFill>
                  <a:srgbClr val="002060"/>
                </a:solidFill>
              </a:rPr>
              <a:t>. thyroarytenoideus medialis (M. vocalis</a:t>
            </a:r>
            <a:r>
              <a:rPr lang="hu-HU" i="1" dirty="0" smtClean="0">
                <a:solidFill>
                  <a:srgbClr val="002060"/>
                </a:solidFill>
              </a:rPr>
              <a:t>): </a:t>
            </a:r>
            <a:r>
              <a:rPr lang="hu-HU" dirty="0" smtClean="0">
                <a:solidFill>
                  <a:srgbClr val="002060"/>
                </a:solidFill>
              </a:rPr>
              <a:t>macht </a:t>
            </a:r>
            <a:r>
              <a:rPr lang="hu-HU" dirty="0">
                <a:solidFill>
                  <a:srgbClr val="002060"/>
                </a:solidFill>
              </a:rPr>
              <a:t>die Pars intercartilaginea glottidis </a:t>
            </a:r>
            <a:r>
              <a:rPr lang="hu-HU" dirty="0" smtClean="0">
                <a:solidFill>
                  <a:srgbClr val="002060"/>
                </a:solidFill>
              </a:rPr>
              <a:t>zu,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Feineinstellung der Stimmbänder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9476" y="4790810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Kiss</a:t>
            </a:r>
            <a:endParaRPr lang="hu-HU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136231"/>
            <a:ext cx="2030900" cy="2813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36231"/>
            <a:ext cx="1886885" cy="18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4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581025"/>
            <a:ext cx="4767263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6248345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9215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4" y="709384"/>
            <a:ext cx="2408142" cy="3105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5694" y="3374748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012733" y="82993"/>
            <a:ext cx="334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Articulatio cricothyroidea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23" y="1082574"/>
            <a:ext cx="2408142" cy="2359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4504" y="908720"/>
            <a:ext cx="2279904" cy="2852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57" y="4181521"/>
            <a:ext cx="2265651" cy="194704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156176" y="3513248"/>
            <a:ext cx="300802" cy="17879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3528" y="4164748"/>
            <a:ext cx="5512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um eine gemeinsame transversale Achse kippt den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Schnildknorpel und spannt am Stimmband:</a:t>
            </a:r>
          </a:p>
          <a:p>
            <a:endParaRPr lang="hu-HU" sz="6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Grobeinstellung der Stimmbänder 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Muskel: M. cricothyroideus (Pars obliqua und Pars recta 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949280"/>
            <a:ext cx="2868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i="1" dirty="0" smtClean="0">
                <a:solidFill>
                  <a:srgbClr val="002060"/>
                </a:solidFill>
              </a:rPr>
              <a:t>(Ligg. ceratocricoidea im Kapsel)</a:t>
            </a:r>
            <a:endParaRPr lang="hu-HU" sz="1600" i="1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68344" y="3728065"/>
            <a:ext cx="67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/>
              <a:t>Sobotta</a:t>
            </a:r>
          </a:p>
        </p:txBody>
      </p:sp>
    </p:spTree>
    <p:extLst>
      <p:ext uri="{BB962C8B-B14F-4D97-AF65-F5344CB8AC3E}">
        <p14:creationId xmlns:p14="http://schemas.microsoft.com/office/powerpoint/2010/main" val="259448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764704"/>
            <a:ext cx="2553005" cy="4246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3894"/>
            <a:ext cx="2234317" cy="4361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8833" y="4880193"/>
            <a:ext cx="494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Toldt</a:t>
            </a:r>
            <a:endParaRPr lang="hu-H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878086" y="82993"/>
            <a:ext cx="361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Innervation der Muskulatur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4808185"/>
            <a:ext cx="494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Toldt</a:t>
            </a:r>
            <a:endParaRPr lang="hu-HU" sz="1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059832" y="1844824"/>
            <a:ext cx="576064" cy="21602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20072" y="2348880"/>
            <a:ext cx="2736304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699792" y="2636912"/>
            <a:ext cx="936104" cy="26762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339752" y="3645024"/>
            <a:ext cx="1296144" cy="21602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20072" y="3573016"/>
            <a:ext cx="1944216" cy="28803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076056" y="4725144"/>
            <a:ext cx="216024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267744" y="4725144"/>
            <a:ext cx="1478141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63888" y="1556792"/>
            <a:ext cx="185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N. laryngeus sup.: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35896" y="2159490"/>
            <a:ext cx="164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Ramus internus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63888" y="2708920"/>
            <a:ext cx="1684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Ramus externus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45885" y="4544632"/>
            <a:ext cx="1402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N. laryngeus 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recurrens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3604" y="3680536"/>
            <a:ext cx="24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N. laryngeus inf.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(Endast vom Recurrens)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7544" y="5373216"/>
            <a:ext cx="77195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N. laryngeus sup. et recurrens aus dem Nervus vagus (X.)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N. laryngeus inferior: Innervation der Kehlkopfmuskeln außer M. cricothyroideus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M. cricothyroideus: N. laryngeus superior, Ramus externus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6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4202452" cy="6336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4048" y="666562"/>
            <a:ext cx="3897477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smtClean="0">
                <a:solidFill>
                  <a:srgbClr val="002060"/>
                </a:solidFill>
              </a:rPr>
              <a:t>Kehlkopf (Larynx):</a:t>
            </a:r>
          </a:p>
          <a:p>
            <a:endParaRPr lang="hu-HU" sz="6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Trennung der Atmung und Ernährung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erster Abschnitt der unteren Atemwege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Phonation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Atmung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Husten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Bauchpresse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3543106"/>
            <a:ext cx="405123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smtClean="0">
                <a:solidFill>
                  <a:srgbClr val="002060"/>
                </a:solidFill>
              </a:rPr>
              <a:t>vielfältige medizinische Bedeutung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z.B.: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lockere Submukosa (Ödem!)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Onkologie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Beatmung von Patienten (Koniotomie,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Intubation)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usw.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503" y="6386843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07005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2047" y="6556702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3230756" cy="5760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3051726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623954" y="3068960"/>
            <a:ext cx="504056" cy="14401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001750" y="4077072"/>
            <a:ext cx="558076" cy="14401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5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343065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43" r="31220" b="29931"/>
          <a:stretch/>
        </p:blipFill>
        <p:spPr>
          <a:xfrm>
            <a:off x="7331984" y="2276872"/>
            <a:ext cx="1704512" cy="292643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56949"/>
            <a:ext cx="3956456" cy="4779564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79512" y="2385141"/>
            <a:ext cx="144016" cy="576064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extBox 6"/>
          <p:cNvSpPr txBox="1"/>
          <p:nvPr/>
        </p:nvSpPr>
        <p:spPr>
          <a:xfrm>
            <a:off x="245299" y="5724545"/>
            <a:ext cx="411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Jährlich über 200.000 Schilddrüsenoperationen</a:t>
            </a:r>
          </a:p>
          <a:p>
            <a:r>
              <a:rPr lang="hu-HU" sz="1600" dirty="0" smtClean="0">
                <a:solidFill>
                  <a:srgbClr val="002060"/>
                </a:solidFill>
              </a:rPr>
              <a:t>in Deutschland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7506" y="2060848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440925"/>
            <a:ext cx="1124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www.aekno.de</a:t>
            </a:r>
            <a:endParaRPr lang="hu-HU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2" r="58270"/>
          <a:stretch/>
        </p:blipFill>
        <p:spPr>
          <a:xfrm>
            <a:off x="2246592" y="2984339"/>
            <a:ext cx="2060507" cy="244985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830768" y="2924944"/>
            <a:ext cx="525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/>
              <a:t>Faller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94679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5071" y="188640"/>
            <a:ext cx="1613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002060"/>
                </a:solidFill>
              </a:rPr>
              <a:t>Literatur</a:t>
            </a:r>
            <a:endParaRPr lang="hu-HU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980728"/>
            <a:ext cx="8774197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Faller: Anatomie in Stichworten (Enke 1980.)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smtClean="0">
                <a:solidFill>
                  <a:srgbClr val="002060"/>
                </a:solidFill>
              </a:rPr>
              <a:t>Kiss F.: Rendszeres bonctan (Medicina 1960.)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smtClean="0">
                <a:solidFill>
                  <a:srgbClr val="002060"/>
                </a:solidFill>
              </a:rPr>
              <a:t>Pernkopf</a:t>
            </a:r>
            <a:r>
              <a:rPr lang="hu-HU" b="1" dirty="0">
                <a:solidFill>
                  <a:srgbClr val="002060"/>
                </a:solidFill>
              </a:rPr>
              <a:t>: Atlas der topographischen und angewandten Anatomie des Menschen</a:t>
            </a:r>
          </a:p>
          <a:p>
            <a:r>
              <a:rPr lang="hu-HU" b="1" dirty="0">
                <a:solidFill>
                  <a:srgbClr val="002060"/>
                </a:solidFill>
              </a:rPr>
              <a:t>(Urban &amp; Schwarzenberg 1963</a:t>
            </a:r>
            <a:r>
              <a:rPr lang="hu-HU" b="1" dirty="0" smtClean="0">
                <a:solidFill>
                  <a:srgbClr val="002060"/>
                </a:solidFill>
              </a:rPr>
              <a:t>.)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smtClean="0">
                <a:solidFill>
                  <a:srgbClr val="002060"/>
                </a:solidFill>
              </a:rPr>
              <a:t>Rohen – Yokochi: Anatomie des Menschen (Schattauer 1982.)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smtClean="0">
                <a:solidFill>
                  <a:srgbClr val="002060"/>
                </a:solidFill>
              </a:rPr>
              <a:t>Sobotta</a:t>
            </a:r>
            <a:r>
              <a:rPr lang="hu-HU" b="1" dirty="0">
                <a:solidFill>
                  <a:srgbClr val="002060"/>
                </a:solidFill>
              </a:rPr>
              <a:t>: Az ember anatómiájának atlasza (Urban &amp; Fischer 2000</a:t>
            </a:r>
            <a:r>
              <a:rPr lang="hu-HU" b="1" dirty="0" smtClean="0">
                <a:solidFill>
                  <a:srgbClr val="002060"/>
                </a:solidFill>
              </a:rPr>
              <a:t>.)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smtClean="0">
                <a:solidFill>
                  <a:srgbClr val="002060"/>
                </a:solidFill>
              </a:rPr>
              <a:t>Toldt: Az emberboncolástan atlasza (Universitas 1920.)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sz="1600" b="1" dirty="0" smtClean="0">
                <a:solidFill>
                  <a:srgbClr val="002060"/>
                </a:solidFill>
              </a:rPr>
              <a:t>www.die-hno-plus-aerzte.de</a:t>
            </a:r>
          </a:p>
          <a:p>
            <a:r>
              <a:rPr lang="hu-HU" sz="1600" b="1" dirty="0">
                <a:solidFill>
                  <a:srgbClr val="002060"/>
                </a:solidFill>
              </a:rPr>
              <a:t>Röhrer – Weber - </a:t>
            </a:r>
            <a:r>
              <a:rPr lang="hu-HU" sz="1600" b="1" dirty="0" smtClean="0">
                <a:solidFill>
                  <a:srgbClr val="002060"/>
                </a:solidFill>
              </a:rPr>
              <a:t>Smentkowski : Fehler und Gefahren bei </a:t>
            </a:r>
            <a:r>
              <a:rPr lang="hu-HU" sz="1600" b="1" dirty="0">
                <a:solidFill>
                  <a:srgbClr val="002060"/>
                </a:solidFill>
              </a:rPr>
              <a:t>Schilddrüsenoperationen (www.aekno.de)</a:t>
            </a:r>
            <a:endParaRPr lang="hu-HU" sz="1600" b="1" dirty="0" smtClean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smtClean="0">
                <a:solidFill>
                  <a:srgbClr val="002060"/>
                </a:solidFill>
              </a:rPr>
              <a:t>Eingeweidekomplex vom Hals: Dr. András Grimm (I. Preis, Mihálkovics-Wettbewerb 2011.)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Bei Fotografien über Präparate alle Rechte den Präparatoren vorbehalten!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" y="476672"/>
            <a:ext cx="8327136" cy="4852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225" y="5392087"/>
            <a:ext cx="8116581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Altersbedingte Descensus laryngis: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beim Neugeborenen C3-4;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beim Erwachsenen: Oberrand des Schildknorpels C4/5 Übergang, Ringknorpel C6;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beim Geisen: Ringknoprel C7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6294" y="5301208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5693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5184576" cy="4704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552" y="5373216"/>
            <a:ext cx="7293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eng benachbart mit der Schilddrüse:</a:t>
            </a:r>
          </a:p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gemeinsame Faszie, Innervation und Blutversorgung (siehe Schlundtaschen)</a:t>
            </a:r>
          </a:p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bei </a:t>
            </a:r>
            <a:r>
              <a:rPr lang="hu-HU" b="1" dirty="0" smtClean="0">
                <a:solidFill>
                  <a:srgbClr val="FF0000"/>
                </a:solidFill>
              </a:rPr>
              <a:t>Schilddrüsenoperationen Kehlkopfnerven </a:t>
            </a:r>
            <a:r>
              <a:rPr lang="hu-HU" dirty="0" smtClean="0">
                <a:solidFill>
                  <a:srgbClr val="002060"/>
                </a:solidFill>
              </a:rPr>
              <a:t>beachten!! 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2118" y="4880193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18914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52914"/>
            <a:ext cx="3669594" cy="2416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smtClean="0">
                <a:solidFill>
                  <a:srgbClr val="002060"/>
                </a:solidFill>
              </a:rPr>
              <a:t>Bestandteile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rgbClr val="002060"/>
                </a:solidFill>
              </a:rPr>
              <a:t>Skelett</a:t>
            </a:r>
            <a:r>
              <a:rPr lang="hu-HU" dirty="0" smtClean="0">
                <a:solidFill>
                  <a:srgbClr val="002060"/>
                </a:solidFill>
              </a:rPr>
              <a:t> (Kehlkopfknorpel)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rgbClr val="002060"/>
                </a:solidFill>
              </a:rPr>
              <a:t>Muskel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rgbClr val="002060"/>
                </a:solidFill>
              </a:rPr>
              <a:t>Ligamenta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Fibroelastische Membrane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Schleimhaut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Nerven, Gefäße und Lymphgefäße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94428"/>
            <a:ext cx="3024336" cy="5878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18120"/>
            <a:ext cx="2664296" cy="3063208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>
            <a:off x="3491880" y="968564"/>
            <a:ext cx="72008" cy="936104"/>
          </a:xfrm>
          <a:prstGeom prst="righ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extBox 5"/>
          <p:cNvSpPr txBox="1"/>
          <p:nvPr/>
        </p:nvSpPr>
        <p:spPr>
          <a:xfrm>
            <a:off x="3588917" y="1120474"/>
            <a:ext cx="1415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Gelenke,</a:t>
            </a:r>
          </a:p>
          <a:p>
            <a:r>
              <a:rPr lang="hu-HU" b="1" dirty="0" smtClean="0">
                <a:solidFill>
                  <a:srgbClr val="002060"/>
                </a:solidFill>
              </a:rPr>
              <a:t>Bewegungen</a:t>
            </a: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6309320"/>
            <a:ext cx="658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Yokochi</a:t>
            </a:r>
            <a:endParaRPr lang="hu-H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956376" y="6309320"/>
            <a:ext cx="658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Yokochi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61581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56992"/>
            <a:ext cx="2200862" cy="3082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2383" y="188640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Knorpel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6860" y="908720"/>
            <a:ext cx="504580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hu-HU" dirty="0" smtClean="0">
                <a:solidFill>
                  <a:srgbClr val="002060"/>
                </a:solidFill>
              </a:rPr>
              <a:t>Schildknorpel = </a:t>
            </a:r>
            <a:r>
              <a:rPr lang="hu-HU" i="1" dirty="0" smtClean="0">
                <a:solidFill>
                  <a:srgbClr val="002060"/>
                </a:solidFill>
              </a:rPr>
              <a:t>Cartilago thyroidea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hu-HU" dirty="0" smtClean="0">
                <a:solidFill>
                  <a:srgbClr val="002060"/>
                </a:solidFill>
              </a:rPr>
              <a:t>Ringknorpel = </a:t>
            </a:r>
            <a:r>
              <a:rPr lang="hu-HU" i="1" dirty="0" smtClean="0">
                <a:solidFill>
                  <a:srgbClr val="002060"/>
                </a:solidFill>
              </a:rPr>
              <a:t>Cartilago cricoidea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hu-HU" dirty="0">
                <a:solidFill>
                  <a:srgbClr val="002060"/>
                </a:solidFill>
              </a:rPr>
              <a:t>Kehldeckel = </a:t>
            </a:r>
            <a:r>
              <a:rPr lang="hu-HU" i="1" dirty="0">
                <a:solidFill>
                  <a:srgbClr val="002060"/>
                </a:solidFill>
              </a:rPr>
              <a:t>Cartilago epiglottica </a:t>
            </a:r>
            <a:r>
              <a:rPr lang="hu-HU" dirty="0">
                <a:solidFill>
                  <a:srgbClr val="002060"/>
                </a:solidFill>
              </a:rPr>
              <a:t>bzw. </a:t>
            </a:r>
            <a:r>
              <a:rPr lang="hu-HU" i="1" dirty="0">
                <a:solidFill>
                  <a:srgbClr val="002060"/>
                </a:solidFill>
              </a:rPr>
              <a:t>Epiglottis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hu-HU" dirty="0" smtClean="0">
                <a:solidFill>
                  <a:srgbClr val="002060"/>
                </a:solidFill>
              </a:rPr>
              <a:t>Stellknorpel = </a:t>
            </a:r>
            <a:r>
              <a:rPr lang="hu-HU" i="1" dirty="0" err="1" smtClean="0">
                <a:solidFill>
                  <a:srgbClr val="002060"/>
                </a:solidFill>
              </a:rPr>
              <a:t>Cartilago</a:t>
            </a:r>
            <a:r>
              <a:rPr lang="hu-HU" i="1" dirty="0" smtClean="0">
                <a:solidFill>
                  <a:srgbClr val="002060"/>
                </a:solidFill>
              </a:rPr>
              <a:t> </a:t>
            </a:r>
            <a:r>
              <a:rPr lang="hu-HU" i="1" dirty="0" err="1" smtClean="0">
                <a:solidFill>
                  <a:srgbClr val="002060"/>
                </a:solidFill>
              </a:rPr>
              <a:t>arytenoidea</a:t>
            </a:r>
            <a:endParaRPr lang="hu-HU" i="1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hu-HU" i="1" dirty="0" smtClean="0">
                <a:solidFill>
                  <a:srgbClr val="002060"/>
                </a:solidFill>
              </a:rPr>
              <a:t>Cartilago corniculata (Santorini)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hu-HU" i="1" dirty="0" smtClean="0">
                <a:solidFill>
                  <a:srgbClr val="002060"/>
                </a:solidFill>
              </a:rPr>
              <a:t>Cartilago cunieforme (Wrisberg)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hu-HU" i="1" dirty="0" smtClean="0">
                <a:solidFill>
                  <a:srgbClr val="002060"/>
                </a:solidFill>
              </a:rPr>
              <a:t>Cartilago triticea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90192"/>
            <a:ext cx="2904744" cy="4383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430" y="5305740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089950" y="6237312"/>
            <a:ext cx="658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Yokochi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7552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5"/>
            <a:ext cx="4713906" cy="2952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681728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21" y="1196752"/>
            <a:ext cx="3384335" cy="3808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3501008"/>
            <a:ext cx="969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Sobotta</a:t>
            </a:r>
            <a:endParaRPr lang="hu-HU" sz="1200" dirty="0"/>
          </a:p>
        </p:txBody>
      </p:sp>
      <p:sp>
        <p:nvSpPr>
          <p:cNvPr id="8" name="Rectangle 7"/>
          <p:cNvSpPr/>
          <p:nvPr/>
        </p:nvSpPr>
        <p:spPr>
          <a:xfrm>
            <a:off x="179512" y="116632"/>
            <a:ext cx="67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/>
              <a:t>Sobotta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0978" y="188640"/>
            <a:ext cx="2357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Schildknorpel</a:t>
            </a:r>
          </a:p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(</a:t>
            </a:r>
            <a:r>
              <a:rPr lang="hu-HU" sz="2000" dirty="0" smtClean="0">
                <a:solidFill>
                  <a:srgbClr val="002060"/>
                </a:solidFill>
              </a:rPr>
              <a:t>Cartilago thyroidea</a:t>
            </a:r>
            <a:r>
              <a:rPr lang="hu-HU" sz="2400" dirty="0" smtClean="0">
                <a:solidFill>
                  <a:srgbClr val="002060"/>
                </a:solidFill>
              </a:rPr>
              <a:t>)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9189" y="5016402"/>
            <a:ext cx="2051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Ansicht: posterolateral rechts</a:t>
            </a:r>
            <a:endParaRPr lang="hu-H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364088" y="5373216"/>
            <a:ext cx="333629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Prominentia laryngea =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Adamsapfel (Pomum Adami) </a:t>
            </a:r>
          </a:p>
          <a:p>
            <a:endParaRPr lang="hu-HU" sz="6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FF0000"/>
                </a:solidFill>
              </a:rPr>
              <a:t>Incisura thyreoidea superior:</a:t>
            </a:r>
          </a:p>
          <a:p>
            <a:r>
              <a:rPr lang="hu-HU" dirty="0" err="1" smtClean="0">
                <a:solidFill>
                  <a:srgbClr val="FF0000"/>
                </a:solidFill>
              </a:rPr>
              <a:t>Wichtige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Orientation</a:t>
            </a:r>
            <a:r>
              <a:rPr lang="hu-HU" dirty="0" smtClean="0">
                <a:solidFill>
                  <a:srgbClr val="FF0000"/>
                </a:solidFill>
              </a:rPr>
              <a:t>: Höhe C4/5!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124" b="8333"/>
          <a:stretch/>
        </p:blipFill>
        <p:spPr>
          <a:xfrm>
            <a:off x="171699" y="782703"/>
            <a:ext cx="5192389" cy="2574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6376" y="2564904"/>
            <a:ext cx="67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Sobotta</a:t>
            </a:r>
            <a:endParaRPr lang="hu-HU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22" y="2996952"/>
            <a:ext cx="2426642" cy="366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8725" y="188639"/>
            <a:ext cx="3845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Ringknorpel </a:t>
            </a:r>
            <a:r>
              <a:rPr lang="hu-HU" sz="2000" dirty="0" smtClean="0">
                <a:solidFill>
                  <a:srgbClr val="002060"/>
                </a:solidFill>
              </a:rPr>
              <a:t>(Cartilago cricoidea)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527035"/>
            <a:ext cx="2664296" cy="29983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8144" y="188640"/>
            <a:ext cx="271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Kehldeckel </a:t>
            </a:r>
            <a:r>
              <a:rPr lang="hu-HU" sz="2000" dirty="0" smtClean="0">
                <a:solidFill>
                  <a:srgbClr val="002060"/>
                </a:solidFill>
              </a:rPr>
              <a:t>(Epiglottis)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06" t="9687"/>
          <a:stretch/>
        </p:blipFill>
        <p:spPr>
          <a:xfrm>
            <a:off x="6424908" y="782703"/>
            <a:ext cx="1603476" cy="2035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92080" y="3152001"/>
            <a:ext cx="67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Sobotta</a:t>
            </a:r>
            <a:endParaRPr lang="hu-H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100392" y="6453336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926218" y="6464369"/>
            <a:ext cx="2051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Ansicht: posterolateral rechts</a:t>
            </a:r>
            <a:endParaRPr lang="hu-HU" sz="12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993499" y="1403898"/>
            <a:ext cx="720080" cy="24364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05075" y="1268760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/>
              <a:t>Carina epiglottidis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265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0" y="899256"/>
            <a:ext cx="2535516" cy="38258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5363"/>
            <a:ext cx="5334000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85" y="3465165"/>
            <a:ext cx="1945208" cy="27245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313" y="116632"/>
            <a:ext cx="2419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Stellknorpel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Cartilago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arytenoidea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921" y="4869160"/>
            <a:ext cx="35548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>
                <a:solidFill>
                  <a:srgbClr val="002060"/>
                </a:solidFill>
              </a:rPr>
              <a:t>mediale Seite („Glottis respiratoria”)</a:t>
            </a:r>
          </a:p>
          <a:p>
            <a:pPr>
              <a:spcAft>
                <a:spcPts val="600"/>
              </a:spcAft>
            </a:pPr>
            <a:r>
              <a:rPr lang="hu-HU" sz="1600" dirty="0" smtClean="0">
                <a:solidFill>
                  <a:srgbClr val="002060"/>
                </a:solidFill>
              </a:rPr>
              <a:t>Processus vocalis</a:t>
            </a:r>
          </a:p>
          <a:p>
            <a:pPr>
              <a:spcAft>
                <a:spcPts val="600"/>
              </a:spcAft>
            </a:pPr>
            <a:r>
              <a:rPr lang="hu-HU" sz="1600" dirty="0" smtClean="0">
                <a:solidFill>
                  <a:srgbClr val="002060"/>
                </a:solidFill>
              </a:rPr>
              <a:t>2.    anterolaterale Seite (Muskelansätze)</a:t>
            </a:r>
          </a:p>
          <a:p>
            <a:pPr>
              <a:spcAft>
                <a:spcPts val="600"/>
              </a:spcAft>
            </a:pPr>
            <a:r>
              <a:rPr lang="hu-HU" sz="1600" dirty="0" smtClean="0">
                <a:solidFill>
                  <a:srgbClr val="002060"/>
                </a:solidFill>
              </a:rPr>
              <a:t>Processus muscularis</a:t>
            </a:r>
          </a:p>
          <a:p>
            <a:pPr>
              <a:spcAft>
                <a:spcPts val="600"/>
              </a:spcAft>
            </a:pPr>
            <a:r>
              <a:rPr lang="hu-HU" sz="1600" dirty="0" smtClean="0">
                <a:solidFill>
                  <a:srgbClr val="002060"/>
                </a:solidFill>
              </a:rPr>
              <a:t>3.    dorsale Seite (Muskelansätze)</a:t>
            </a:r>
            <a:endParaRPr lang="hu-HU" sz="1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58" y="3467064"/>
            <a:ext cx="1965658" cy="2722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82862" y="4529031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6104329"/>
            <a:ext cx="658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Yokochi</a:t>
            </a:r>
            <a:endParaRPr lang="hu-H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244408" y="5960313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Kiss</a:t>
            </a:r>
            <a:endParaRPr lang="hu-HU" sz="1200" dirty="0"/>
          </a:p>
        </p:txBody>
      </p:sp>
      <p:sp>
        <p:nvSpPr>
          <p:cNvPr id="13" name="Rectangle 12"/>
          <p:cNvSpPr/>
          <p:nvPr/>
        </p:nvSpPr>
        <p:spPr>
          <a:xfrm>
            <a:off x="8221334" y="2827473"/>
            <a:ext cx="67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/>
              <a:t>Sobotta</a:t>
            </a:r>
          </a:p>
        </p:txBody>
      </p:sp>
    </p:spTree>
    <p:extLst>
      <p:ext uri="{BB962C8B-B14F-4D97-AF65-F5344CB8AC3E}">
        <p14:creationId xmlns:p14="http://schemas.microsoft.com/office/powerpoint/2010/main" val="294050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704</Words>
  <Application>Microsoft Office PowerPoint</Application>
  <PresentationFormat>Diavetítés a képernyőre (4:3 oldalarány)</PresentationFormat>
  <Paragraphs>186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5" baseType="lpstr">
      <vt:lpstr>Arial</vt:lpstr>
      <vt:lpstr>Calibri</vt:lpstr>
      <vt:lpstr>1_Office Theme</vt:lpstr>
      <vt:lpstr> Kehlkopfskelett, Gelenke, Bänder, Kehlkopfmuskulatur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Kehlkopfskelett, Gelenke, Bänder, Kehlkopfmuskulatur</dc:title>
  <dc:creator>Baksa Gábor</dc:creator>
  <cp:lastModifiedBy>Baksa Gabor</cp:lastModifiedBy>
  <cp:revision>69</cp:revision>
  <dcterms:created xsi:type="dcterms:W3CDTF">2014-03-22T10:44:49Z</dcterms:created>
  <dcterms:modified xsi:type="dcterms:W3CDTF">2018-02-20T07:36:24Z</dcterms:modified>
</cp:coreProperties>
</file>