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382" r:id="rId2"/>
    <p:sldId id="383" r:id="rId3"/>
    <p:sldId id="384" r:id="rId4"/>
    <p:sldId id="385" r:id="rId5"/>
    <p:sldId id="386" r:id="rId6"/>
    <p:sldId id="387" r:id="rId7"/>
    <p:sldId id="388" r:id="rId8"/>
    <p:sldId id="409" r:id="rId9"/>
    <p:sldId id="389" r:id="rId10"/>
    <p:sldId id="390" r:id="rId11"/>
    <p:sldId id="391" r:id="rId12"/>
    <p:sldId id="392" r:id="rId13"/>
    <p:sldId id="393" r:id="rId14"/>
    <p:sldId id="394" r:id="rId15"/>
    <p:sldId id="395" r:id="rId16"/>
    <p:sldId id="396" r:id="rId17"/>
    <p:sldId id="397" r:id="rId18"/>
    <p:sldId id="398" r:id="rId19"/>
    <p:sldId id="410" r:id="rId20"/>
    <p:sldId id="401" r:id="rId21"/>
    <p:sldId id="402" r:id="rId22"/>
    <p:sldId id="411" r:id="rId23"/>
    <p:sldId id="270" r:id="rId24"/>
    <p:sldId id="271" r:id="rId25"/>
    <p:sldId id="272" r:id="rId26"/>
    <p:sldId id="273" r:id="rId27"/>
    <p:sldId id="274" r:id="rId28"/>
    <p:sldId id="322" r:id="rId29"/>
    <p:sldId id="323" r:id="rId30"/>
    <p:sldId id="324" r:id="rId31"/>
    <p:sldId id="325" r:id="rId32"/>
    <p:sldId id="342" r:id="rId33"/>
    <p:sldId id="341" r:id="rId34"/>
    <p:sldId id="343" r:id="rId35"/>
    <p:sldId id="349" r:id="rId36"/>
    <p:sldId id="344" r:id="rId37"/>
    <p:sldId id="326" r:id="rId38"/>
    <p:sldId id="345" r:id="rId39"/>
    <p:sldId id="346" r:id="rId40"/>
    <p:sldId id="347" r:id="rId41"/>
    <p:sldId id="348" r:id="rId42"/>
    <p:sldId id="350" r:id="rId43"/>
    <p:sldId id="351" r:id="rId44"/>
    <p:sldId id="357" r:id="rId45"/>
    <p:sldId id="352" r:id="rId46"/>
    <p:sldId id="353" r:id="rId47"/>
    <p:sldId id="356" r:id="rId48"/>
    <p:sldId id="355" r:id="rId49"/>
    <p:sldId id="354" r:id="rId50"/>
    <p:sldId id="361" r:id="rId51"/>
    <p:sldId id="358" r:id="rId52"/>
    <p:sldId id="359" r:id="rId53"/>
    <p:sldId id="360" r:id="rId54"/>
    <p:sldId id="362" r:id="rId55"/>
    <p:sldId id="330" r:id="rId56"/>
    <p:sldId id="331" r:id="rId57"/>
    <p:sldId id="332" r:id="rId58"/>
    <p:sldId id="363" r:id="rId59"/>
    <p:sldId id="364" r:id="rId60"/>
    <p:sldId id="365" r:id="rId61"/>
    <p:sldId id="366" r:id="rId62"/>
    <p:sldId id="367" r:id="rId63"/>
    <p:sldId id="370" r:id="rId64"/>
    <p:sldId id="371" r:id="rId65"/>
    <p:sldId id="372" r:id="rId66"/>
    <p:sldId id="373" r:id="rId67"/>
    <p:sldId id="374" r:id="rId68"/>
    <p:sldId id="375" r:id="rId69"/>
    <p:sldId id="334" r:id="rId70"/>
    <p:sldId id="368" r:id="rId71"/>
    <p:sldId id="339" r:id="rId72"/>
    <p:sldId id="340" r:id="rId73"/>
    <p:sldId id="369" r:id="rId74"/>
    <p:sldId id="279" r:id="rId75"/>
    <p:sldId id="281" r:id="rId76"/>
    <p:sldId id="278" r:id="rId77"/>
    <p:sldId id="282" r:id="rId78"/>
    <p:sldId id="285" r:id="rId79"/>
    <p:sldId id="286" r:id="rId80"/>
  </p:sldIdLst>
  <p:sldSz cx="9144000" cy="6858000" type="screen4x3"/>
  <p:notesSz cx="6858000" cy="9144000"/>
  <p:defaultTextStyle>
    <a:defPPr>
      <a:defRPr lang="hu-H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15" autoAdjust="0"/>
  </p:normalViewPr>
  <p:slideViewPr>
    <p:cSldViewPr>
      <p:cViewPr varScale="1">
        <p:scale>
          <a:sx n="98" d="100"/>
          <a:sy n="98" d="100"/>
        </p:scale>
        <p:origin x="354"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hu-HU"/>
          </a:p>
        </p:txBody>
      </p:sp>
      <p:sp>
        <p:nvSpPr>
          <p:cNvPr id="6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hu-HU"/>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6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hu-HU"/>
          </a:p>
        </p:txBody>
      </p:sp>
      <p:sp>
        <p:nvSpPr>
          <p:cNvPr id="6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6F4A0874-37C0-4184-9846-8A5611403022}"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ccd-awg.umn.edu/Transposition/TGA_VSD_COA_01_05_01/Synonyms.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ccd-awg.umn.edu/Transposition/TGA_IVS_01_01_02/Synonyms.ht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accd-awg.umn.edu/DORV/DORV_TOF/Synonyms.htm"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pPr eaLnBrk="1" hangingPunct="1">
              <a:spcBef>
                <a:spcPct val="0"/>
              </a:spcBef>
            </a:pPr>
            <a:r>
              <a:rPr lang="de-DE" smtClean="0"/>
              <a:t>McGeady,</a:t>
            </a:r>
            <a:r>
              <a:rPr lang="hu-HU" smtClean="0"/>
              <a:t> </a:t>
            </a:r>
            <a:r>
              <a:rPr lang="de-DE" smtClean="0"/>
              <a:t>Quinn,</a:t>
            </a:r>
            <a:r>
              <a:rPr lang="hu-HU" smtClean="0"/>
              <a:t> </a:t>
            </a:r>
            <a:r>
              <a:rPr lang="de-DE" smtClean="0"/>
              <a:t>FitzPatrick,</a:t>
            </a:r>
            <a:r>
              <a:rPr lang="hu-HU" smtClean="0"/>
              <a:t> </a:t>
            </a:r>
            <a:r>
              <a:rPr lang="de-DE" smtClean="0"/>
              <a:t>Ryan,</a:t>
            </a:r>
            <a:r>
              <a:rPr lang="hu-HU" smtClean="0"/>
              <a:t> </a:t>
            </a:r>
            <a:r>
              <a:rPr lang="de-DE" smtClean="0"/>
              <a:t>VETERINARY EMBRYOLOGY</a:t>
            </a:r>
            <a:r>
              <a:rPr lang="hu-HU" smtClean="0"/>
              <a:t>, Blackwell, 2006</a:t>
            </a:r>
            <a:endParaRPr lang="de-DE" smtClean="0"/>
          </a:p>
          <a:p>
            <a:pPr eaLnBrk="1" hangingPunct="1"/>
            <a:endParaRPr lang="hu-H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p:spPr>
        <p:txBody>
          <a:bodyPr/>
          <a:lstStyle/>
          <a:p>
            <a:pPr eaLnBrk="1" hangingPunct="1"/>
            <a:r>
              <a:rPr lang="hu-HU" smtClean="0"/>
              <a:t>Larsen’s Human Embriology (4E, Schoenwolf, Bleyl, Brauer, Francis-West, Churchill-Livingstone, 2009)</a:t>
            </a:r>
          </a:p>
          <a:p>
            <a:endParaRPr lang="hu-H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p:spPr>
        <p:txBody>
          <a:bodyPr/>
          <a:lstStyle/>
          <a:p>
            <a:pPr eaLnBrk="1" hangingPunct="1"/>
            <a:r>
              <a:rPr lang="hu-HU" smtClean="0"/>
              <a:t>Larsen’s Human Embriology (4E, Schoenwolf, Bleyl, Brauer, Francis-West, Churchill-Livingstone, 2009)</a:t>
            </a:r>
          </a:p>
          <a:p>
            <a:endParaRPr lang="hu-H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p:spPr>
        <p:txBody>
          <a:bodyPr/>
          <a:lstStyle/>
          <a:p>
            <a:pPr eaLnBrk="1" hangingPunct="1"/>
            <a:r>
              <a:rPr lang="hu-HU" smtClean="0"/>
              <a:t>Larsen’s Human Embriology (4E, Schoenwolf, Bleyl, Brauer, Francis-West, Churchill-Livingstone, 2009)</a:t>
            </a:r>
          </a:p>
          <a:p>
            <a:endParaRPr lang="hu-H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iakép helye 1"/>
          <p:cNvSpPr>
            <a:spLocks noGrp="1" noRot="1" noChangeAspect="1"/>
          </p:cNvSpPr>
          <p:nvPr>
            <p:ph type="sldImg"/>
          </p:nvPr>
        </p:nvSpPr>
        <p:spPr>
          <a:ln/>
        </p:spPr>
      </p:sp>
      <p:sp>
        <p:nvSpPr>
          <p:cNvPr id="65538" name="Jegyzetek helye 2"/>
          <p:cNvSpPr>
            <a:spLocks noGrp="1"/>
          </p:cNvSpPr>
          <p:nvPr>
            <p:ph type="body" idx="1"/>
          </p:nvPr>
        </p:nvSpPr>
        <p:spPr>
          <a:noFill/>
          <a:ln/>
        </p:spPr>
        <p:txBody>
          <a:bodyPr/>
          <a:lstStyle/>
          <a:p>
            <a:pPr eaLnBrk="1" hangingPunct="1"/>
            <a:r>
              <a:rPr lang="hu-HU" smtClean="0"/>
              <a:t>Bruneau, Nature 2006</a:t>
            </a:r>
          </a:p>
        </p:txBody>
      </p:sp>
      <p:sp>
        <p:nvSpPr>
          <p:cNvPr id="65539" name="Dia számának helye 3"/>
          <p:cNvSpPr>
            <a:spLocks noGrp="1"/>
          </p:cNvSpPr>
          <p:nvPr>
            <p:ph type="sldNum" sz="quarter" idx="5"/>
          </p:nvPr>
        </p:nvSpPr>
        <p:spPr>
          <a:noFill/>
        </p:spPr>
        <p:txBody>
          <a:bodyPr/>
          <a:lstStyle/>
          <a:p>
            <a:fld id="{794CA12C-DEB8-4601-9D0E-5AC51AD4C49C}" type="slidenum">
              <a:rPr lang="hu-HU" smtClean="0"/>
              <a:pPr/>
              <a:t>33</a:t>
            </a:fld>
            <a:endParaRPr 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Diakép helye 1"/>
          <p:cNvSpPr>
            <a:spLocks noGrp="1" noRot="1" noChangeAspect="1"/>
          </p:cNvSpPr>
          <p:nvPr>
            <p:ph type="sldImg"/>
          </p:nvPr>
        </p:nvSpPr>
        <p:spPr>
          <a:ln/>
        </p:spPr>
      </p:sp>
      <p:sp>
        <p:nvSpPr>
          <p:cNvPr id="71682" name="Jegyzetek helye 2"/>
          <p:cNvSpPr>
            <a:spLocks noGrp="1"/>
          </p:cNvSpPr>
          <p:nvPr>
            <p:ph type="body" idx="1"/>
          </p:nvPr>
        </p:nvSpPr>
        <p:spPr>
          <a:noFill/>
          <a:ln/>
        </p:spPr>
        <p:txBody>
          <a:bodyPr/>
          <a:lstStyle/>
          <a:p>
            <a:pPr eaLnBrk="1" hangingPunct="1"/>
            <a:r>
              <a:rPr lang="hu-HU" smtClean="0"/>
              <a:t>Önbas, Diagnostic and Interventional Radiology</a:t>
            </a:r>
          </a:p>
        </p:txBody>
      </p:sp>
      <p:sp>
        <p:nvSpPr>
          <p:cNvPr id="71683" name="Dia számának helye 3"/>
          <p:cNvSpPr>
            <a:spLocks noGrp="1"/>
          </p:cNvSpPr>
          <p:nvPr>
            <p:ph type="sldNum" sz="quarter" idx="5"/>
          </p:nvPr>
        </p:nvSpPr>
        <p:spPr>
          <a:noFill/>
        </p:spPr>
        <p:txBody>
          <a:bodyPr/>
          <a:lstStyle/>
          <a:p>
            <a:fld id="{F58C7844-893F-46C2-87DC-8D5F9F45F664}" type="slidenum">
              <a:rPr lang="hu-HU" smtClean="0"/>
              <a:pPr/>
              <a:t>38</a:t>
            </a:fld>
            <a:endParaRPr lang="hu-H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Diakép helye 1"/>
          <p:cNvSpPr>
            <a:spLocks noGrp="1" noRot="1" noChangeAspect="1"/>
          </p:cNvSpPr>
          <p:nvPr>
            <p:ph type="sldImg"/>
          </p:nvPr>
        </p:nvSpPr>
        <p:spPr>
          <a:ln/>
        </p:spPr>
      </p:sp>
      <p:sp>
        <p:nvSpPr>
          <p:cNvPr id="73730" name="Jegyzetek helye 2"/>
          <p:cNvSpPr>
            <a:spLocks noGrp="1"/>
          </p:cNvSpPr>
          <p:nvPr>
            <p:ph type="body" idx="1"/>
          </p:nvPr>
        </p:nvSpPr>
        <p:spPr>
          <a:noFill/>
          <a:ln/>
        </p:spPr>
        <p:txBody>
          <a:bodyPr/>
          <a:lstStyle/>
          <a:p>
            <a:pPr eaLnBrk="1" hangingPunct="1"/>
            <a:r>
              <a:rPr lang="en-US" smtClean="0"/>
              <a:t>The free wall of the right atrium and right ventricle, along with the anterior aspect of the aorta have been removed in this heart with transposition of the great arteries. The pulmonary trunk is posterior and to the left of the aorta. The aorta is stenotic and is supported by a complete muscular infundibulum. Distally, there is a severe aortic coarctation with narrowing of the isthmus between the left common carotid artery (</a:t>
            </a:r>
            <a:r>
              <a:rPr lang="en-US" smtClean="0">
                <a:hlinkClick r:id="rId3" tooltip="LCCA = left common carotid artery"/>
              </a:rPr>
              <a:t>LCCA</a:t>
            </a:r>
            <a:r>
              <a:rPr lang="en-US" smtClean="0"/>
              <a:t>) and the patent arterial duct. There are concordant atrioventricular connections and a non-committed, muscular ventricular septal defect. (</a:t>
            </a:r>
            <a:r>
              <a:rPr lang="en-US" smtClean="0">
                <a:hlinkClick r:id="rId3" tooltip="SCV = superior caval vein = SVC"/>
              </a:rPr>
              <a:t>SCV</a:t>
            </a:r>
            <a:r>
              <a:rPr lang="en-US" smtClean="0"/>
              <a:t>-superior caval vein, </a:t>
            </a:r>
            <a:r>
              <a:rPr lang="en-US" smtClean="0">
                <a:hlinkClick r:id="rId3" tooltip="BCT = brachiocephalic trunk"/>
              </a:rPr>
              <a:t>BCT</a:t>
            </a:r>
            <a:r>
              <a:rPr lang="en-US" smtClean="0"/>
              <a:t>-brachiocephalic trunk, </a:t>
            </a:r>
            <a:r>
              <a:rPr lang="en-US" smtClean="0">
                <a:hlinkClick r:id="rId3" tooltip="LSA = left subclavian artery"/>
              </a:rPr>
              <a:t>LSA</a:t>
            </a:r>
            <a:r>
              <a:rPr lang="en-US" smtClean="0"/>
              <a:t>-left subclavian artery)</a:t>
            </a:r>
            <a:endParaRPr lang="hu-HU" smtClean="0"/>
          </a:p>
          <a:p>
            <a:pPr eaLnBrk="1" hangingPunct="1"/>
            <a:endParaRPr lang="hu-HU" smtClean="0"/>
          </a:p>
          <a:p>
            <a:pPr eaLnBrk="1" hangingPunct="1"/>
            <a:endParaRPr lang="hu-HU" smtClean="0"/>
          </a:p>
          <a:p>
            <a:pPr eaLnBrk="1" hangingPunct="1"/>
            <a:r>
              <a:rPr lang="hu-HU" smtClean="0"/>
              <a:t>http://www.accd-awg.umn.edu/Transposition/TGA_VSD_COA_01_05_01/ACHA94_19b.html</a:t>
            </a:r>
          </a:p>
        </p:txBody>
      </p:sp>
      <p:sp>
        <p:nvSpPr>
          <p:cNvPr id="73731" name="Dia számának helye 3"/>
          <p:cNvSpPr>
            <a:spLocks noGrp="1"/>
          </p:cNvSpPr>
          <p:nvPr>
            <p:ph type="sldNum" sz="quarter" idx="5"/>
          </p:nvPr>
        </p:nvSpPr>
        <p:spPr>
          <a:noFill/>
        </p:spPr>
        <p:txBody>
          <a:bodyPr/>
          <a:lstStyle/>
          <a:p>
            <a:fld id="{8D2043B2-9EC5-4AE8-87B1-2803FC5F60C0}" type="slidenum">
              <a:rPr lang="hu-HU" smtClean="0"/>
              <a:pPr/>
              <a:t>39</a:t>
            </a:fld>
            <a:endParaRPr lang="hu-H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Diakép helye 1"/>
          <p:cNvSpPr>
            <a:spLocks noGrp="1" noRot="1" noChangeAspect="1"/>
          </p:cNvSpPr>
          <p:nvPr>
            <p:ph type="sldImg"/>
          </p:nvPr>
        </p:nvSpPr>
        <p:spPr>
          <a:ln/>
        </p:spPr>
      </p:sp>
      <p:sp>
        <p:nvSpPr>
          <p:cNvPr id="75778" name="Jegyzetek helye 2"/>
          <p:cNvSpPr>
            <a:spLocks noGrp="1"/>
          </p:cNvSpPr>
          <p:nvPr>
            <p:ph type="body" idx="1"/>
          </p:nvPr>
        </p:nvSpPr>
        <p:spPr>
          <a:noFill/>
          <a:ln/>
        </p:spPr>
        <p:txBody>
          <a:bodyPr/>
          <a:lstStyle/>
          <a:p>
            <a:pPr eaLnBrk="1" hangingPunct="1"/>
            <a:r>
              <a:rPr lang="en-US" smtClean="0"/>
              <a:t>A close up view of the heart shown in the left panel with the anterior portion of the aortic valve (</a:t>
            </a:r>
            <a:r>
              <a:rPr lang="en-US" smtClean="0">
                <a:hlinkClick r:id="rId3" tooltip="AV = aortic valve"/>
              </a:rPr>
              <a:t>AV</a:t>
            </a:r>
            <a:r>
              <a:rPr lang="en-US" smtClean="0"/>
              <a:t>) opened to demonstrate the discordant atrioventricular connections consistent with transposition of the great arteries. The aorta is anterior to the pulmonary trunk with a pulmonary artery (</a:t>
            </a:r>
            <a:r>
              <a:rPr lang="en-US" smtClean="0">
                <a:hlinkClick r:id="rId3" tooltip="PA = pulmonary artery"/>
              </a:rPr>
              <a:t>PA</a:t>
            </a:r>
            <a:r>
              <a:rPr lang="en-US" smtClean="0"/>
              <a:t>) band in place. The right coronary orifice (</a:t>
            </a:r>
            <a:r>
              <a:rPr lang="en-US" smtClean="0">
                <a:hlinkClick r:id="rId3" tooltip="RCO = right coronary orifice"/>
              </a:rPr>
              <a:t>RCO</a:t>
            </a:r>
            <a:r>
              <a:rPr lang="en-US" smtClean="0"/>
              <a:t>) is adjacent to a commissure. Note the muscular infundibulum separating the aortic valve from the tricuspid valve (</a:t>
            </a:r>
            <a:r>
              <a:rPr lang="en-US" smtClean="0">
                <a:hlinkClick r:id="rId3" tooltip="TV = tricuspid valve"/>
              </a:rPr>
              <a:t>TV</a:t>
            </a:r>
            <a:r>
              <a:rPr lang="en-US" smtClean="0"/>
              <a:t>). (</a:t>
            </a:r>
            <a:r>
              <a:rPr lang="en-US" smtClean="0">
                <a:hlinkClick r:id="rId3" tooltip="RA = right atrium"/>
              </a:rPr>
              <a:t>RA</a:t>
            </a:r>
            <a:r>
              <a:rPr lang="en-US" smtClean="0"/>
              <a:t>-right atrium)</a:t>
            </a:r>
            <a:endParaRPr lang="hu-HU" smtClean="0"/>
          </a:p>
          <a:p>
            <a:pPr eaLnBrk="1" hangingPunct="1"/>
            <a:endParaRPr lang="hu-HU" smtClean="0"/>
          </a:p>
          <a:p>
            <a:pPr eaLnBrk="1" hangingPunct="1"/>
            <a:endParaRPr lang="hu-HU" smtClean="0"/>
          </a:p>
          <a:p>
            <a:pPr eaLnBrk="1" hangingPunct="1"/>
            <a:r>
              <a:rPr lang="hu-HU" smtClean="0"/>
              <a:t>http://www.accd-awg.umn.edu/Transposition/TGA_IVS_01_01_02/TGA_IVS_01_01_02.html</a:t>
            </a:r>
          </a:p>
        </p:txBody>
      </p:sp>
      <p:sp>
        <p:nvSpPr>
          <p:cNvPr id="75779" name="Dia számának helye 3"/>
          <p:cNvSpPr>
            <a:spLocks noGrp="1"/>
          </p:cNvSpPr>
          <p:nvPr>
            <p:ph type="sldNum" sz="quarter" idx="5"/>
          </p:nvPr>
        </p:nvSpPr>
        <p:spPr>
          <a:noFill/>
        </p:spPr>
        <p:txBody>
          <a:bodyPr/>
          <a:lstStyle/>
          <a:p>
            <a:fld id="{0AA92EB1-BD36-4414-89E7-A82ABA8C601D}" type="slidenum">
              <a:rPr lang="hu-HU" smtClean="0"/>
              <a:pPr/>
              <a:t>40</a:t>
            </a:fld>
            <a:endParaRPr lang="hu-H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Diakép helye 1"/>
          <p:cNvSpPr>
            <a:spLocks noGrp="1" noRot="1" noChangeAspect="1"/>
          </p:cNvSpPr>
          <p:nvPr>
            <p:ph type="sldImg"/>
          </p:nvPr>
        </p:nvSpPr>
        <p:spPr>
          <a:ln/>
        </p:spPr>
      </p:sp>
      <p:sp>
        <p:nvSpPr>
          <p:cNvPr id="77826" name="Jegyzetek helye 2"/>
          <p:cNvSpPr>
            <a:spLocks noGrp="1"/>
          </p:cNvSpPr>
          <p:nvPr>
            <p:ph type="body" idx="1"/>
          </p:nvPr>
        </p:nvSpPr>
        <p:spPr>
          <a:noFill/>
          <a:ln/>
        </p:spPr>
        <p:txBody>
          <a:bodyPr/>
          <a:lstStyle/>
          <a:p>
            <a:pPr eaLnBrk="1" hangingPunct="1"/>
            <a:r>
              <a:rPr lang="en-US" smtClean="0"/>
              <a:t>The discordant ventriculo-arterial connections are easily seen on the left, with the mitral valve guarding the inlet and the pulmonary trunk forming the outlet component of the morphologically left ventricle. Note the fibrous continuity between the atrioventricular and arterial valves. There is a substantial remnant of the membranous septum at the roof of the perimembranous ventricular septal defect. (Van Mierop Archive – University of Florida, </a:t>
            </a:r>
            <a:br>
              <a:rPr lang="en-US" smtClean="0"/>
            </a:br>
            <a:r>
              <a:rPr lang="en-US" smtClean="0"/>
              <a:t>Gainesville, FL) </a:t>
            </a:r>
            <a:endParaRPr lang="hu-HU" smtClean="0"/>
          </a:p>
          <a:p>
            <a:pPr eaLnBrk="1" hangingPunct="1"/>
            <a:endParaRPr lang="hu-HU" smtClean="0"/>
          </a:p>
          <a:p>
            <a:pPr eaLnBrk="1" hangingPunct="1"/>
            <a:endParaRPr lang="hu-HU" smtClean="0"/>
          </a:p>
          <a:p>
            <a:pPr eaLnBrk="1" hangingPunct="1"/>
            <a:endParaRPr lang="hu-HU" smtClean="0"/>
          </a:p>
          <a:p>
            <a:pPr eaLnBrk="1" hangingPunct="1"/>
            <a:r>
              <a:rPr lang="hu-HU" smtClean="0"/>
              <a:t>http://www.accd-awg.umn.edu/Transposition/TGA_VSD_01_05_01/TGA4d.html</a:t>
            </a:r>
          </a:p>
        </p:txBody>
      </p:sp>
      <p:sp>
        <p:nvSpPr>
          <p:cNvPr id="77827" name="Dia számának helye 3"/>
          <p:cNvSpPr>
            <a:spLocks noGrp="1"/>
          </p:cNvSpPr>
          <p:nvPr>
            <p:ph type="sldNum" sz="quarter" idx="5"/>
          </p:nvPr>
        </p:nvSpPr>
        <p:spPr>
          <a:noFill/>
        </p:spPr>
        <p:txBody>
          <a:bodyPr/>
          <a:lstStyle/>
          <a:p>
            <a:fld id="{0620FABF-DAF7-4414-9B02-0A185011300B}" type="slidenum">
              <a:rPr lang="hu-HU" smtClean="0"/>
              <a:pPr/>
              <a:t>41</a:t>
            </a:fld>
            <a:endParaRPr lang="hu-H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iakép helye 1"/>
          <p:cNvSpPr>
            <a:spLocks noGrp="1" noRot="1" noChangeAspect="1"/>
          </p:cNvSpPr>
          <p:nvPr>
            <p:ph type="sldImg"/>
          </p:nvPr>
        </p:nvSpPr>
        <p:spPr>
          <a:ln/>
        </p:spPr>
      </p:sp>
      <p:sp>
        <p:nvSpPr>
          <p:cNvPr id="80898" name="Jegyzetek helye 2"/>
          <p:cNvSpPr>
            <a:spLocks noGrp="1"/>
          </p:cNvSpPr>
          <p:nvPr>
            <p:ph type="body" idx="1"/>
          </p:nvPr>
        </p:nvSpPr>
        <p:spPr>
          <a:noFill/>
          <a:ln/>
        </p:spPr>
        <p:txBody>
          <a:bodyPr/>
          <a:lstStyle/>
          <a:p>
            <a:pPr eaLnBrk="1" hangingPunct="1"/>
            <a:r>
              <a:rPr lang="hu-HU" smtClean="0"/>
              <a:t>http://health.allrefer.com/pictures-images/tetralogy-of-fallot.html</a:t>
            </a:r>
          </a:p>
        </p:txBody>
      </p:sp>
      <p:sp>
        <p:nvSpPr>
          <p:cNvPr id="80899" name="Dia számának helye 3"/>
          <p:cNvSpPr>
            <a:spLocks noGrp="1"/>
          </p:cNvSpPr>
          <p:nvPr>
            <p:ph type="sldNum" sz="quarter" idx="5"/>
          </p:nvPr>
        </p:nvSpPr>
        <p:spPr>
          <a:noFill/>
        </p:spPr>
        <p:txBody>
          <a:bodyPr/>
          <a:lstStyle/>
          <a:p>
            <a:fld id="{7ACB940F-6B9F-4603-9F28-0EE43B6CE29A}" type="slidenum">
              <a:rPr lang="hu-HU" smtClean="0"/>
              <a:pPr/>
              <a:t>43</a:t>
            </a:fld>
            <a:endParaRPr lang="hu-H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iakép helye 1"/>
          <p:cNvSpPr>
            <a:spLocks noGrp="1" noRot="1" noChangeAspect="1"/>
          </p:cNvSpPr>
          <p:nvPr>
            <p:ph type="sldImg"/>
          </p:nvPr>
        </p:nvSpPr>
        <p:spPr>
          <a:ln/>
        </p:spPr>
      </p:sp>
      <p:sp>
        <p:nvSpPr>
          <p:cNvPr id="82946" name="Jegyzetek helye 2"/>
          <p:cNvSpPr>
            <a:spLocks noGrp="1"/>
          </p:cNvSpPr>
          <p:nvPr>
            <p:ph type="body" idx="1"/>
          </p:nvPr>
        </p:nvSpPr>
        <p:spPr>
          <a:noFill/>
          <a:ln/>
        </p:spPr>
        <p:txBody>
          <a:bodyPr/>
          <a:lstStyle/>
          <a:p>
            <a:pPr eaLnBrk="1" hangingPunct="1"/>
            <a:r>
              <a:rPr lang="hu-HU" smtClean="0"/>
              <a:t>http://www.inova.org/healthcare-services/pediatrics/types-of-services/pediatric-cardiovascular-program/procedures/systemic-to-pulmonary-shunt.jsp</a:t>
            </a:r>
          </a:p>
        </p:txBody>
      </p:sp>
      <p:sp>
        <p:nvSpPr>
          <p:cNvPr id="82947" name="Dia számának helye 3"/>
          <p:cNvSpPr>
            <a:spLocks noGrp="1"/>
          </p:cNvSpPr>
          <p:nvPr>
            <p:ph type="sldNum" sz="quarter" idx="5"/>
          </p:nvPr>
        </p:nvSpPr>
        <p:spPr>
          <a:noFill/>
        </p:spPr>
        <p:txBody>
          <a:bodyPr/>
          <a:lstStyle/>
          <a:p>
            <a:fld id="{23C79D0F-48C8-4F61-947A-47093D313354}" type="slidenum">
              <a:rPr lang="hu-HU" smtClean="0"/>
              <a:pPr/>
              <a:t>44</a:t>
            </a:fld>
            <a:endParaRPr 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pPr eaLnBrk="1" hangingPunct="1"/>
            <a:r>
              <a:rPr lang="hu-HU" smtClean="0"/>
              <a:t>Larsen’s Human Embriology (4E, Schoenwolf, Bleyl, Brauer, Francis-West, Churchill-Livingstone, 2009)</a:t>
            </a:r>
          </a:p>
          <a:p>
            <a:endParaRPr lang="hu-H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iakép helye 1"/>
          <p:cNvSpPr>
            <a:spLocks noGrp="1" noRot="1" noChangeAspect="1"/>
          </p:cNvSpPr>
          <p:nvPr>
            <p:ph type="sldImg"/>
          </p:nvPr>
        </p:nvSpPr>
        <p:spPr>
          <a:ln/>
        </p:spPr>
      </p:sp>
      <p:sp>
        <p:nvSpPr>
          <p:cNvPr id="84994" name="Jegyzetek helye 2"/>
          <p:cNvSpPr>
            <a:spLocks noGrp="1"/>
          </p:cNvSpPr>
          <p:nvPr>
            <p:ph type="body" idx="1"/>
          </p:nvPr>
        </p:nvSpPr>
        <p:spPr>
          <a:noFill/>
          <a:ln/>
        </p:spPr>
        <p:txBody>
          <a:bodyPr/>
          <a:lstStyle/>
          <a:p>
            <a:pPr eaLnBrk="1" hangingPunct="1"/>
            <a:r>
              <a:rPr lang="hu-HU" smtClean="0"/>
              <a:t>http://www.doctortipster.com/3146-tetralogy-of-fallot-symptoms-diagnosis-and-treatment.html</a:t>
            </a:r>
          </a:p>
        </p:txBody>
      </p:sp>
      <p:sp>
        <p:nvSpPr>
          <p:cNvPr id="84995" name="Dia számának helye 3"/>
          <p:cNvSpPr>
            <a:spLocks noGrp="1"/>
          </p:cNvSpPr>
          <p:nvPr>
            <p:ph type="sldNum" sz="quarter" idx="5"/>
          </p:nvPr>
        </p:nvSpPr>
        <p:spPr>
          <a:noFill/>
        </p:spPr>
        <p:txBody>
          <a:bodyPr/>
          <a:lstStyle/>
          <a:p>
            <a:fld id="{C663FF52-52A1-4A5B-A4C8-CA23A6018B74}" type="slidenum">
              <a:rPr lang="hu-HU" smtClean="0"/>
              <a:pPr/>
              <a:t>45</a:t>
            </a:fld>
            <a:endParaRPr lang="hu-H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iakép helye 1"/>
          <p:cNvSpPr>
            <a:spLocks noGrp="1" noRot="1" noChangeAspect="1"/>
          </p:cNvSpPr>
          <p:nvPr>
            <p:ph type="sldImg"/>
          </p:nvPr>
        </p:nvSpPr>
        <p:spPr>
          <a:ln/>
        </p:spPr>
      </p:sp>
      <p:sp>
        <p:nvSpPr>
          <p:cNvPr id="87042" name="Jegyzetek helye 2"/>
          <p:cNvSpPr>
            <a:spLocks noGrp="1"/>
          </p:cNvSpPr>
          <p:nvPr>
            <p:ph type="body" idx="1"/>
          </p:nvPr>
        </p:nvSpPr>
        <p:spPr>
          <a:noFill/>
          <a:ln/>
        </p:spPr>
        <p:txBody>
          <a:bodyPr/>
          <a:lstStyle/>
          <a:p>
            <a:pPr eaLnBrk="1" hangingPunct="1"/>
            <a:r>
              <a:rPr lang="en-US" smtClean="0"/>
              <a:t>This subcostal long axis view of the right ventricle (RV) demonstrates the anterior deviation of the outlet septum (*), causing the infundibular pulmonary stenosis associated with tetralogy of Fallot. There is also supravalvar pulmonary stenosis with dilatation of the pulmonary trunk (PT). The aorta (A) overrides the interventricular septum in this heart with an atrioventricular septal defect (not shown). (SCV-superior caval vein, RA-right atrium) </a:t>
            </a:r>
          </a:p>
          <a:p>
            <a:pPr eaLnBrk="1" hangingPunct="1"/>
            <a:endParaRPr lang="hu-HU" smtClean="0"/>
          </a:p>
          <a:p>
            <a:pPr eaLnBrk="1" hangingPunct="1"/>
            <a:r>
              <a:rPr lang="hu-HU" smtClean="0"/>
              <a:t>http://www.accd-awg.umn.edu/TOF/TOF_AVC_01_01_20/TOF_AVC_01_01_20.html</a:t>
            </a:r>
          </a:p>
        </p:txBody>
      </p:sp>
      <p:sp>
        <p:nvSpPr>
          <p:cNvPr id="87043" name="Dia számának helye 3"/>
          <p:cNvSpPr>
            <a:spLocks noGrp="1"/>
          </p:cNvSpPr>
          <p:nvPr>
            <p:ph type="sldNum" sz="quarter" idx="5"/>
          </p:nvPr>
        </p:nvSpPr>
        <p:spPr>
          <a:noFill/>
        </p:spPr>
        <p:txBody>
          <a:bodyPr/>
          <a:lstStyle/>
          <a:p>
            <a:fld id="{091BDC9E-08C6-494E-B96E-4CD12148B2ED}" type="slidenum">
              <a:rPr lang="hu-HU" smtClean="0"/>
              <a:pPr/>
              <a:t>46</a:t>
            </a:fld>
            <a:endParaRPr lang="hu-H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Diakép helye 1"/>
          <p:cNvSpPr>
            <a:spLocks noGrp="1" noRot="1" noChangeAspect="1"/>
          </p:cNvSpPr>
          <p:nvPr>
            <p:ph type="sldImg"/>
          </p:nvPr>
        </p:nvSpPr>
        <p:spPr>
          <a:ln/>
        </p:spPr>
      </p:sp>
      <p:sp>
        <p:nvSpPr>
          <p:cNvPr id="89090" name="Jegyzetek helye 2"/>
          <p:cNvSpPr>
            <a:spLocks noGrp="1"/>
          </p:cNvSpPr>
          <p:nvPr>
            <p:ph type="body" idx="1"/>
          </p:nvPr>
        </p:nvSpPr>
        <p:spPr>
          <a:noFill/>
          <a:ln/>
        </p:spPr>
        <p:txBody>
          <a:bodyPr/>
          <a:lstStyle/>
          <a:p>
            <a:pPr eaLnBrk="1" hangingPunct="1"/>
            <a:r>
              <a:rPr lang="en-US" smtClean="0"/>
              <a:t>A deeper cut into the right ventricle (RV) of the heart shown in TOF1a, shows the common atrioventricular valve (AVV). The left (L) component of the common atrioventricular valve is most posterior, the anterior portion resected and demonstrating the inferior (IBL) and superior (SBL) bridging leaflets as they cross the crest of the interventricular septum (yellow dots). The aorta (A) overrides the interventricular septum and the outlet septum is deviated anteriorly causing the infundibular pulmonary stenosis characteristic of tetralogy of Fallot. Please note the fibrous continuity between the aortic valve and the superior bridging leaflet</a:t>
            </a:r>
          </a:p>
          <a:p>
            <a:pPr eaLnBrk="1" hangingPunct="1"/>
            <a:r>
              <a:rPr lang="en-US" smtClean="0"/>
              <a:t> </a:t>
            </a:r>
          </a:p>
          <a:p>
            <a:pPr eaLnBrk="1" hangingPunct="1"/>
            <a:r>
              <a:rPr lang="hu-HU" smtClean="0"/>
              <a:t>http://www.accd-awg.umn.edu/TOF/TOF_AVC_01_01_20/TOF1b.html</a:t>
            </a:r>
          </a:p>
        </p:txBody>
      </p:sp>
      <p:sp>
        <p:nvSpPr>
          <p:cNvPr id="89091" name="Dia számának helye 3"/>
          <p:cNvSpPr>
            <a:spLocks noGrp="1"/>
          </p:cNvSpPr>
          <p:nvPr>
            <p:ph type="sldNum" sz="quarter" idx="5"/>
          </p:nvPr>
        </p:nvSpPr>
        <p:spPr>
          <a:noFill/>
        </p:spPr>
        <p:txBody>
          <a:bodyPr/>
          <a:lstStyle/>
          <a:p>
            <a:fld id="{CB0E68E0-693D-474A-8C2C-DE24B9F96243}" type="slidenum">
              <a:rPr lang="hu-HU" smtClean="0"/>
              <a:pPr/>
              <a:t>47</a:t>
            </a:fld>
            <a:endParaRPr lang="hu-H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iakép helye 1"/>
          <p:cNvSpPr>
            <a:spLocks noGrp="1" noRot="1" noChangeAspect="1"/>
          </p:cNvSpPr>
          <p:nvPr>
            <p:ph type="sldImg"/>
          </p:nvPr>
        </p:nvSpPr>
        <p:spPr>
          <a:ln/>
        </p:spPr>
      </p:sp>
      <p:sp>
        <p:nvSpPr>
          <p:cNvPr id="91138" name="Jegyzetek helye 2"/>
          <p:cNvSpPr>
            <a:spLocks noGrp="1"/>
          </p:cNvSpPr>
          <p:nvPr>
            <p:ph type="body" idx="1"/>
          </p:nvPr>
        </p:nvSpPr>
        <p:spPr>
          <a:noFill/>
          <a:ln/>
        </p:spPr>
        <p:txBody>
          <a:bodyPr/>
          <a:lstStyle/>
          <a:p>
            <a:pPr eaLnBrk="1" hangingPunct="1"/>
            <a:endParaRPr lang="hu-HU" smtClean="0"/>
          </a:p>
          <a:p>
            <a:pPr eaLnBrk="1" hangingPunct="1"/>
            <a:endParaRPr lang="hu-HU" smtClean="0"/>
          </a:p>
          <a:p>
            <a:pPr eaLnBrk="1" hangingPunct="1"/>
            <a:r>
              <a:rPr lang="hu-HU" smtClean="0"/>
              <a:t>http://www.ipccc-awg.net/Pulmonary_Atresia/PA_Atresia_TOF/TOF3b.html</a:t>
            </a:r>
          </a:p>
        </p:txBody>
      </p:sp>
      <p:sp>
        <p:nvSpPr>
          <p:cNvPr id="91139" name="Dia számának helye 3"/>
          <p:cNvSpPr>
            <a:spLocks noGrp="1"/>
          </p:cNvSpPr>
          <p:nvPr>
            <p:ph type="sldNum" sz="quarter" idx="5"/>
          </p:nvPr>
        </p:nvSpPr>
        <p:spPr>
          <a:noFill/>
        </p:spPr>
        <p:txBody>
          <a:bodyPr/>
          <a:lstStyle/>
          <a:p>
            <a:fld id="{B4BAE3E9-CE20-406F-961A-322CDA2E86E7}" type="slidenum">
              <a:rPr lang="hu-HU" smtClean="0"/>
              <a:pPr/>
              <a:t>48</a:t>
            </a:fld>
            <a:endParaRPr lang="hu-H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Diakép helye 1"/>
          <p:cNvSpPr>
            <a:spLocks noGrp="1" noRot="1" noChangeAspect="1"/>
          </p:cNvSpPr>
          <p:nvPr>
            <p:ph type="sldImg"/>
          </p:nvPr>
        </p:nvSpPr>
        <p:spPr>
          <a:ln/>
        </p:spPr>
      </p:sp>
      <p:sp>
        <p:nvSpPr>
          <p:cNvPr id="93186" name="Jegyzetek helye 2"/>
          <p:cNvSpPr>
            <a:spLocks noGrp="1"/>
          </p:cNvSpPr>
          <p:nvPr>
            <p:ph type="body" idx="1"/>
          </p:nvPr>
        </p:nvSpPr>
        <p:spPr>
          <a:noFill/>
          <a:ln/>
        </p:spPr>
        <p:txBody>
          <a:bodyPr/>
          <a:lstStyle/>
          <a:p>
            <a:pPr eaLnBrk="1" hangingPunct="1"/>
            <a:r>
              <a:rPr lang="hu-HU" smtClean="0"/>
              <a:t>Clubbing fingers, a common sign of TOF</a:t>
            </a:r>
          </a:p>
          <a:p>
            <a:pPr eaLnBrk="1" hangingPunct="1"/>
            <a:endParaRPr lang="hu-HU" smtClean="0"/>
          </a:p>
          <a:p>
            <a:pPr eaLnBrk="1" hangingPunct="1"/>
            <a:r>
              <a:rPr lang="hu-HU" smtClean="0"/>
              <a:t>Wikipedia</a:t>
            </a:r>
          </a:p>
        </p:txBody>
      </p:sp>
      <p:sp>
        <p:nvSpPr>
          <p:cNvPr id="93187" name="Dia számának helye 3"/>
          <p:cNvSpPr>
            <a:spLocks noGrp="1"/>
          </p:cNvSpPr>
          <p:nvPr>
            <p:ph type="sldNum" sz="quarter" idx="5"/>
          </p:nvPr>
        </p:nvSpPr>
        <p:spPr>
          <a:noFill/>
        </p:spPr>
        <p:txBody>
          <a:bodyPr/>
          <a:lstStyle/>
          <a:p>
            <a:fld id="{814CFABE-BC99-4E6F-AA85-5F1EA7360B7A}" type="slidenum">
              <a:rPr lang="hu-HU" smtClean="0"/>
              <a:pPr/>
              <a:t>49</a:t>
            </a:fld>
            <a:endParaRPr lang="hu-H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Diakép helye 1"/>
          <p:cNvSpPr>
            <a:spLocks noGrp="1" noRot="1" noChangeAspect="1"/>
          </p:cNvSpPr>
          <p:nvPr>
            <p:ph type="sldImg"/>
          </p:nvPr>
        </p:nvSpPr>
        <p:spPr>
          <a:ln/>
        </p:spPr>
      </p:sp>
      <p:sp>
        <p:nvSpPr>
          <p:cNvPr id="97282" name="Jegyzetek helye 2"/>
          <p:cNvSpPr>
            <a:spLocks noGrp="1"/>
          </p:cNvSpPr>
          <p:nvPr>
            <p:ph type="body" idx="1"/>
          </p:nvPr>
        </p:nvSpPr>
        <p:spPr>
          <a:noFill/>
          <a:ln/>
        </p:spPr>
        <p:txBody>
          <a:bodyPr/>
          <a:lstStyle/>
          <a:p>
            <a:pPr eaLnBrk="1" hangingPunct="1"/>
            <a:r>
              <a:rPr lang="en-US" smtClean="0"/>
              <a:t>Fig.2: MIP (Fig. 2) and VRT (Fig. 3) images demonstrate the arterial trunk which divides into the aorta and main pulmonary artery, and the main pulmonary artery subsequently divides into the left and right branch pulmonary arteries.</a:t>
            </a:r>
            <a:r>
              <a:rPr lang="hu-HU" smtClean="0"/>
              <a:t> Volumen rendering technique (VRT), Maximum intensity projection MIP</a:t>
            </a:r>
          </a:p>
          <a:p>
            <a:pPr eaLnBrk="1" hangingPunct="1"/>
            <a:endParaRPr lang="hu-HU" smtClean="0"/>
          </a:p>
          <a:p>
            <a:pPr eaLnBrk="1" hangingPunct="1"/>
            <a:r>
              <a:rPr lang="hu-HU" smtClean="0"/>
              <a:t>http://health.siemens.com/ct_applications/somatomsessions/index.php/diagnosis-of-truncus-arteriosus-using-flash-ct-scanning/</a:t>
            </a:r>
          </a:p>
        </p:txBody>
      </p:sp>
      <p:sp>
        <p:nvSpPr>
          <p:cNvPr id="97283" name="Dia számának helye 3"/>
          <p:cNvSpPr>
            <a:spLocks noGrp="1"/>
          </p:cNvSpPr>
          <p:nvPr>
            <p:ph type="sldNum" sz="quarter" idx="5"/>
          </p:nvPr>
        </p:nvSpPr>
        <p:spPr>
          <a:noFill/>
        </p:spPr>
        <p:txBody>
          <a:bodyPr/>
          <a:lstStyle/>
          <a:p>
            <a:fld id="{F4B0CE84-8781-4E2D-8299-CB09F1586FA5}" type="slidenum">
              <a:rPr lang="hu-HU" smtClean="0"/>
              <a:pPr/>
              <a:t>52</a:t>
            </a:fld>
            <a:endParaRPr lang="hu-H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iakép helye 1"/>
          <p:cNvSpPr>
            <a:spLocks noGrp="1" noRot="1" noChangeAspect="1"/>
          </p:cNvSpPr>
          <p:nvPr>
            <p:ph type="sldImg"/>
          </p:nvPr>
        </p:nvSpPr>
        <p:spPr>
          <a:ln/>
        </p:spPr>
      </p:sp>
      <p:sp>
        <p:nvSpPr>
          <p:cNvPr id="99330" name="Jegyzetek helye 2"/>
          <p:cNvSpPr>
            <a:spLocks noGrp="1"/>
          </p:cNvSpPr>
          <p:nvPr>
            <p:ph type="body" idx="1"/>
          </p:nvPr>
        </p:nvSpPr>
        <p:spPr>
          <a:noFill/>
          <a:ln/>
        </p:spPr>
        <p:txBody>
          <a:bodyPr/>
          <a:lstStyle/>
          <a:p>
            <a:pPr eaLnBrk="1" hangingPunct="1"/>
            <a:r>
              <a:rPr lang="en-US" smtClean="0"/>
              <a:t>Fig.3: MIP (Fig. 2) and VRT (Fig. 3) images demonstrate the arterial trunk which divides into the aorta and main pulmonary artery, and the main pulmonary artery subsequently divides into the left and right branch pulmonary arteries.</a:t>
            </a:r>
            <a:endParaRPr lang="hu-HU" smtClean="0"/>
          </a:p>
          <a:p>
            <a:pPr eaLnBrk="1" hangingPunct="1"/>
            <a:endParaRPr lang="hu-HU" smtClean="0"/>
          </a:p>
          <a:p>
            <a:pPr eaLnBrk="1" hangingPunct="1"/>
            <a:r>
              <a:rPr lang="hu-HU" smtClean="0"/>
              <a:t>http://health.siemens.com/ct_applications/somatomsessions/index.php/diagnosis-of-truncus-arteriosus-using-flash-ct-scanning/</a:t>
            </a:r>
          </a:p>
        </p:txBody>
      </p:sp>
      <p:sp>
        <p:nvSpPr>
          <p:cNvPr id="99331" name="Dia számának helye 3"/>
          <p:cNvSpPr>
            <a:spLocks noGrp="1"/>
          </p:cNvSpPr>
          <p:nvPr>
            <p:ph type="sldNum" sz="quarter" idx="5"/>
          </p:nvPr>
        </p:nvSpPr>
        <p:spPr>
          <a:noFill/>
        </p:spPr>
        <p:txBody>
          <a:bodyPr/>
          <a:lstStyle/>
          <a:p>
            <a:fld id="{6DA62598-3EBA-4958-8A7E-75A838B93595}" type="slidenum">
              <a:rPr lang="hu-HU" smtClean="0"/>
              <a:pPr/>
              <a:t>53</a:t>
            </a:fld>
            <a:endParaRPr lang="hu-H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Diakép helye 1"/>
          <p:cNvSpPr>
            <a:spLocks noGrp="1" noRot="1" noChangeAspect="1"/>
          </p:cNvSpPr>
          <p:nvPr>
            <p:ph type="sldImg"/>
          </p:nvPr>
        </p:nvSpPr>
        <p:spPr>
          <a:ln/>
        </p:spPr>
      </p:sp>
      <p:sp>
        <p:nvSpPr>
          <p:cNvPr id="106498" name="Jegyzetek helye 2"/>
          <p:cNvSpPr>
            <a:spLocks noGrp="1"/>
          </p:cNvSpPr>
          <p:nvPr>
            <p:ph type="body" idx="1"/>
          </p:nvPr>
        </p:nvSpPr>
        <p:spPr>
          <a:noFill/>
          <a:ln/>
        </p:spPr>
        <p:txBody>
          <a:bodyPr/>
          <a:lstStyle/>
          <a:p>
            <a:pPr eaLnBrk="1" hangingPunct="1"/>
            <a:r>
              <a:rPr lang="hu-HU" smtClean="0"/>
              <a:t>http://www.childrenshospital.org/health-topics/conditions/double-outlet-right-ventricle-dorv</a:t>
            </a:r>
          </a:p>
        </p:txBody>
      </p:sp>
      <p:sp>
        <p:nvSpPr>
          <p:cNvPr id="106499" name="Dia számának helye 3"/>
          <p:cNvSpPr>
            <a:spLocks noGrp="1"/>
          </p:cNvSpPr>
          <p:nvPr>
            <p:ph type="sldNum" sz="quarter" idx="5"/>
          </p:nvPr>
        </p:nvSpPr>
        <p:spPr>
          <a:noFill/>
        </p:spPr>
        <p:txBody>
          <a:bodyPr/>
          <a:lstStyle/>
          <a:p>
            <a:fld id="{76714BBF-7E04-4C4C-A172-0056310F17D2}" type="slidenum">
              <a:rPr lang="hu-HU" smtClean="0"/>
              <a:pPr/>
              <a:t>59</a:t>
            </a:fld>
            <a:endParaRPr lang="hu-H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Diakép helye 1"/>
          <p:cNvSpPr>
            <a:spLocks noGrp="1" noRot="1" noChangeAspect="1"/>
          </p:cNvSpPr>
          <p:nvPr>
            <p:ph type="sldImg"/>
          </p:nvPr>
        </p:nvSpPr>
        <p:spPr>
          <a:ln/>
        </p:spPr>
      </p:sp>
      <p:sp>
        <p:nvSpPr>
          <p:cNvPr id="108546" name="Jegyzetek helye 2"/>
          <p:cNvSpPr>
            <a:spLocks noGrp="1"/>
          </p:cNvSpPr>
          <p:nvPr>
            <p:ph type="body" idx="1"/>
          </p:nvPr>
        </p:nvSpPr>
        <p:spPr>
          <a:noFill/>
          <a:ln/>
        </p:spPr>
        <p:txBody>
          <a:bodyPr/>
          <a:lstStyle/>
          <a:p>
            <a:pPr eaLnBrk="1" hangingPunct="1"/>
            <a:r>
              <a:rPr lang="en-US" smtClean="0"/>
              <a:t>The right ventricle has been opened in a clam shell-like fashion, showing the tricuspid valve guarding the inlet and the origin of both arterial trunks from this double outlet right ventricle. There are bilateral, complete, muscular infundibulums (red asterisks) supporting each arterial trunk with absence of continuity between the leaflets of the arterial and atrioventricular valves. There is a non-committed, restrictive, muscular, inlet ventricular septal defect. Note the coarse trabeculations within this morphologically right ventricle.</a:t>
            </a:r>
            <a:endParaRPr lang="hu-HU" smtClean="0"/>
          </a:p>
          <a:p>
            <a:pPr eaLnBrk="1" hangingPunct="1"/>
            <a:endParaRPr lang="hu-HU" smtClean="0"/>
          </a:p>
          <a:p>
            <a:pPr eaLnBrk="1" hangingPunct="1"/>
            <a:r>
              <a:rPr lang="hu-HU" smtClean="0"/>
              <a:t>http://www.accd-awg.umn.edu/DORV/DORV_VSD/DORV_VSD_MA/CMAUN-T80b.html</a:t>
            </a:r>
          </a:p>
        </p:txBody>
      </p:sp>
      <p:sp>
        <p:nvSpPr>
          <p:cNvPr id="108547" name="Dia számának helye 3"/>
          <p:cNvSpPr>
            <a:spLocks noGrp="1"/>
          </p:cNvSpPr>
          <p:nvPr>
            <p:ph type="sldNum" sz="quarter" idx="5"/>
          </p:nvPr>
        </p:nvSpPr>
        <p:spPr>
          <a:noFill/>
        </p:spPr>
        <p:txBody>
          <a:bodyPr/>
          <a:lstStyle/>
          <a:p>
            <a:fld id="{1C69E86F-81B5-4368-8287-DBBB7F00D5B5}" type="slidenum">
              <a:rPr lang="hu-HU" smtClean="0"/>
              <a:pPr/>
              <a:t>60</a:t>
            </a:fld>
            <a:endParaRPr lang="hu-H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Diakép helye 1"/>
          <p:cNvSpPr>
            <a:spLocks noGrp="1" noRot="1" noChangeAspect="1"/>
          </p:cNvSpPr>
          <p:nvPr>
            <p:ph type="sldImg"/>
          </p:nvPr>
        </p:nvSpPr>
        <p:spPr>
          <a:ln/>
        </p:spPr>
      </p:sp>
      <p:sp>
        <p:nvSpPr>
          <p:cNvPr id="110594" name="Jegyzetek helye 2"/>
          <p:cNvSpPr>
            <a:spLocks noGrp="1"/>
          </p:cNvSpPr>
          <p:nvPr>
            <p:ph type="body" idx="1"/>
          </p:nvPr>
        </p:nvSpPr>
        <p:spPr>
          <a:noFill/>
          <a:ln/>
        </p:spPr>
        <p:txBody>
          <a:bodyPr/>
          <a:lstStyle/>
          <a:p>
            <a:pPr eaLnBrk="1" hangingPunct="1"/>
            <a:r>
              <a:rPr lang="en-US" smtClean="0"/>
              <a:t>This view of the septal surface and the outlet components of this double outlet right ventricle illustrates the aorta anterior and to the right of the pulmonary trunk with anterior deviation of the outlet septum (*). This arrangement is similar to that of tetralogy of Fallot with pulmonary stenosis secondary to the anterior deviation of the outlet septum. There is a subaortic ventricular septal defect with a posterior, inferior muscular rim separating the aortic valve from the tricuspid valve (</a:t>
            </a:r>
            <a:r>
              <a:rPr lang="en-US" smtClean="0">
                <a:hlinkClick r:id="rId3" tooltip="TV = tricuspid valve"/>
              </a:rPr>
              <a:t>TV</a:t>
            </a:r>
            <a:r>
              <a:rPr lang="en-US" smtClean="0"/>
              <a:t>). The single coronary orifice (</a:t>
            </a:r>
            <a:r>
              <a:rPr lang="en-US" smtClean="0">
                <a:hlinkClick r:id="rId3" tooltip="CO = coronary orifice"/>
              </a:rPr>
              <a:t>CO</a:t>
            </a:r>
            <a:r>
              <a:rPr lang="en-US" smtClean="0"/>
              <a:t>) gives rise to a single coronary artery. </a:t>
            </a:r>
            <a:endParaRPr lang="hu-HU" smtClean="0"/>
          </a:p>
          <a:p>
            <a:pPr eaLnBrk="1" hangingPunct="1"/>
            <a:endParaRPr lang="hu-HU" smtClean="0"/>
          </a:p>
          <a:p>
            <a:pPr eaLnBrk="1" hangingPunct="1"/>
            <a:endParaRPr lang="hu-HU" smtClean="0"/>
          </a:p>
          <a:p>
            <a:pPr eaLnBrk="1" hangingPunct="1"/>
            <a:r>
              <a:rPr lang="hu-HU" smtClean="0"/>
              <a:t>http://www.accd-awg.umn.edu/DORV/DORV_TOF/DORV2a.html</a:t>
            </a:r>
          </a:p>
        </p:txBody>
      </p:sp>
      <p:sp>
        <p:nvSpPr>
          <p:cNvPr id="110595" name="Dia számának helye 3"/>
          <p:cNvSpPr>
            <a:spLocks noGrp="1"/>
          </p:cNvSpPr>
          <p:nvPr>
            <p:ph type="sldNum" sz="quarter" idx="5"/>
          </p:nvPr>
        </p:nvSpPr>
        <p:spPr>
          <a:noFill/>
        </p:spPr>
        <p:txBody>
          <a:bodyPr/>
          <a:lstStyle/>
          <a:p>
            <a:fld id="{05DB0F65-8E63-4D6E-960A-20B8D453FE26}" type="slidenum">
              <a:rPr lang="hu-HU" smtClean="0"/>
              <a:pPr/>
              <a:t>61</a:t>
            </a:fld>
            <a:endParaRPr 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p:spPr>
        <p:txBody>
          <a:bodyPr/>
          <a:lstStyle/>
          <a:p>
            <a:pPr eaLnBrk="1" hangingPunct="1">
              <a:spcBef>
                <a:spcPct val="0"/>
              </a:spcBef>
            </a:pPr>
            <a:r>
              <a:rPr lang="hu-HU" smtClean="0"/>
              <a:t>Hinrichsen, Human Embryologie, Springer, 1990</a:t>
            </a:r>
            <a:endParaRPr lang="de-DE" smtClean="0"/>
          </a:p>
          <a:p>
            <a:endParaRPr lang="hu-H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Diakép helye 1"/>
          <p:cNvSpPr>
            <a:spLocks noGrp="1" noRot="1" noChangeAspect="1"/>
          </p:cNvSpPr>
          <p:nvPr>
            <p:ph type="sldImg"/>
          </p:nvPr>
        </p:nvSpPr>
        <p:spPr>
          <a:ln/>
        </p:spPr>
      </p:sp>
      <p:sp>
        <p:nvSpPr>
          <p:cNvPr id="114690" name="Jegyzetek helye 2"/>
          <p:cNvSpPr>
            <a:spLocks noGrp="1"/>
          </p:cNvSpPr>
          <p:nvPr>
            <p:ph type="body" idx="1"/>
          </p:nvPr>
        </p:nvSpPr>
        <p:spPr>
          <a:noFill/>
          <a:ln/>
        </p:spPr>
        <p:txBody>
          <a:bodyPr/>
          <a:lstStyle/>
          <a:p>
            <a:pPr eaLnBrk="1" hangingPunct="1"/>
            <a:r>
              <a:rPr lang="en-US" smtClean="0"/>
              <a:t>Three-dimensional volume-rendered image shows spatial relationship of great arteries with ascending aorta</a:t>
            </a:r>
            <a:r>
              <a:rPr lang="hu-HU" smtClean="0"/>
              <a:t> </a:t>
            </a:r>
            <a:r>
              <a:rPr lang="en-US" smtClean="0"/>
              <a:t>anterior and to left of main pulmonary artery. Anterior descending artery (short arrow) and circumflex artery</a:t>
            </a:r>
            <a:r>
              <a:rPr lang="hu-HU" smtClean="0"/>
              <a:t> </a:t>
            </a:r>
            <a:r>
              <a:rPr lang="en-US" smtClean="0"/>
              <a:t>(arrowhead) arise from common left ventricular coronary artery off of anterior aortic sinus. Right coronary artery</a:t>
            </a:r>
            <a:r>
              <a:rPr lang="hu-HU" smtClean="0"/>
              <a:t> </a:t>
            </a:r>
            <a:r>
              <a:rPr lang="en-US" smtClean="0"/>
              <a:t>(long arrow) arises from posterior aortic sinus.</a:t>
            </a:r>
            <a:endParaRPr lang="hu-HU" smtClean="0"/>
          </a:p>
          <a:p>
            <a:pPr eaLnBrk="1" hangingPunct="1"/>
            <a:endParaRPr lang="hu-HU" smtClean="0"/>
          </a:p>
          <a:p>
            <a:pPr eaLnBrk="1" hangingPunct="1"/>
            <a:r>
              <a:rPr lang="hu-HU" smtClean="0"/>
              <a:t>Chang, AJR 2007; 188:W428–W430</a:t>
            </a:r>
          </a:p>
        </p:txBody>
      </p:sp>
      <p:sp>
        <p:nvSpPr>
          <p:cNvPr id="114691" name="Dia számának helye 3"/>
          <p:cNvSpPr>
            <a:spLocks noGrp="1"/>
          </p:cNvSpPr>
          <p:nvPr>
            <p:ph type="sldNum" sz="quarter" idx="5"/>
          </p:nvPr>
        </p:nvSpPr>
        <p:spPr>
          <a:noFill/>
        </p:spPr>
        <p:txBody>
          <a:bodyPr/>
          <a:lstStyle/>
          <a:p>
            <a:fld id="{C546D2C0-903C-403A-BAE7-892DAF31BCD6}" type="slidenum">
              <a:rPr lang="hu-HU" smtClean="0"/>
              <a:pPr/>
              <a:t>64</a:t>
            </a:fld>
            <a:endParaRPr lang="hu-H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p>
            <a:fld id="{304F4070-0C7C-4744-8691-42E5017EBBB0}" type="slidenum">
              <a:rPr lang="hu-HU" smtClean="0"/>
              <a:pPr/>
              <a:t>65</a:t>
            </a:fld>
            <a:endParaRPr lang="hu-HU" smtClean="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r>
              <a:rPr lang="hu-HU" b="1" smtClean="0"/>
              <a:t>This dissection is made to replicate the parasternal long echocardiographic projection</a:t>
            </a:r>
            <a:r>
              <a:rPr lang="hu-HU" smtClean="0"/>
              <a:t>. It shows the coronary sinus (CS) opening to the right-sided morphologically right atrium, which connects to the morphologically left ventricle (mLV) through the mitral valve (MV). The oval fossa (OF) is clearly seen in the atrial septum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65496A51-62E5-4258-8079-E8011C8286F9}" type="slidenum">
              <a:rPr lang="hu-HU" smtClean="0"/>
              <a:pPr/>
              <a:t>66</a:t>
            </a:fld>
            <a:endParaRPr lang="hu-HU" smtClean="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pPr eaLnBrk="1" hangingPunct="1"/>
            <a:r>
              <a:rPr lang="hu-HU" b="1" smtClean="0"/>
              <a:t>This illustration demonstrates how the morphologically right atrium, with its characteristic appendage (RAA), is connected to a morphologically left ventricle (mLV) across the mitral valve (MV), with the ventricle then connected to the pulmonary trunk (PT)</a:t>
            </a:r>
            <a:r>
              <a:rPr lang="hu-HU" smtClean="0"/>
              <a:t>. Note the smooth septal surface of the ventricle.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D581F697-C9B1-4F90-819E-15740B64B2C4}" type="slidenum">
              <a:rPr lang="hu-HU" smtClean="0"/>
              <a:pPr/>
              <a:t>67</a:t>
            </a:fld>
            <a:endParaRPr lang="hu-HU" smtClean="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pPr eaLnBrk="1" hangingPunct="1"/>
            <a:r>
              <a:rPr lang="hu-HU" b="1" smtClean="0"/>
              <a:t>Note the reversed off-setting of the attachments of the leaflets of the atrioventricular valves to the septum (Arrow), with the mitral valve (MV) on the right side attached appreciably higher that the tricuspid valve (TV) on the left side</a:t>
            </a:r>
            <a:r>
              <a:rPr lang="hu-HU" smtClean="0"/>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71F567B0-BFFD-4A1D-96B3-7CF0EAE8F8FD}" type="slidenum">
              <a:rPr lang="hu-HU" smtClean="0"/>
              <a:pPr/>
              <a:t>68</a:t>
            </a:fld>
            <a:endParaRPr lang="hu-HU" smtClean="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pPr eaLnBrk="1" hangingPunct="1"/>
            <a:r>
              <a:rPr lang="hu-HU" b="1" smtClean="0"/>
              <a:t>This illustration demonstrates the apical displacement (lines) of the septal and mural leaflets of the tricuspid valve (TV)</a:t>
            </a:r>
            <a:r>
              <a:rPr lang="hu-HU" smtClean="0"/>
              <a:t>. The morphologically left atrium (mLA) is connected to the morphologically right ventricle (mRV) through an Ebstinoid-like tricuspid valve. Note the flap valve of the oval fossa on the atrial septal surface.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iakép helye 1"/>
          <p:cNvSpPr>
            <a:spLocks noGrp="1" noRot="1" noChangeAspect="1"/>
          </p:cNvSpPr>
          <p:nvPr>
            <p:ph type="sldImg"/>
          </p:nvPr>
        </p:nvSpPr>
        <p:spPr>
          <a:ln/>
        </p:spPr>
      </p:sp>
      <p:sp>
        <p:nvSpPr>
          <p:cNvPr id="124930" name="Jegyzetek helye 2"/>
          <p:cNvSpPr>
            <a:spLocks noGrp="1"/>
          </p:cNvSpPr>
          <p:nvPr>
            <p:ph type="body" idx="1"/>
          </p:nvPr>
        </p:nvSpPr>
        <p:spPr>
          <a:noFill/>
          <a:ln/>
        </p:spPr>
        <p:txBody>
          <a:bodyPr/>
          <a:lstStyle/>
          <a:p>
            <a:pPr eaLnBrk="1" hangingPunct="1"/>
            <a:r>
              <a:rPr lang="hu-HU" smtClean="0"/>
              <a:t>Images from ECG-gated CT scan of 52-year-old woman with dextrocardia, situs inversus, and congenitally corrected transposition of great arteries (TGA). Volume-rendered image from anterior view provides 3D perspective of relationships of cardiac chambers and great vessels. Aortic valve is superior and to right of pulmonic valve, as expected with D-TGA. Pulmonary artery (P) is enlarged in this patient due to pulmonary arterial hypertension that is likely secondary to tricuspid valve disorder. Even though patient has situs inversus, anterior descending coronary artery (</a:t>
            </a:r>
            <a:r>
              <a:rPr lang="hu-HU" i="1" smtClean="0"/>
              <a:t>arrowheads</a:t>
            </a:r>
            <a:r>
              <a:rPr lang="hu-HU" smtClean="0"/>
              <a:t>) is supplied by left coronary artery (</a:t>
            </a:r>
            <a:r>
              <a:rPr lang="hu-HU" i="1" smtClean="0"/>
              <a:t>arrow</a:t>
            </a:r>
            <a:r>
              <a:rPr lang="hu-HU" smtClean="0"/>
              <a:t>) because ventricles are in D-loop configuration. LA = morphologic left atrium, LV = morphologic left ventricle, RA = morphologic right atrium, RV = morphologic right ventricle, SVC = superior vena cava. </a:t>
            </a:r>
          </a:p>
          <a:p>
            <a:pPr eaLnBrk="1" hangingPunct="1"/>
            <a:endParaRPr lang="hu-HU" smtClean="0"/>
          </a:p>
        </p:txBody>
      </p:sp>
      <p:sp>
        <p:nvSpPr>
          <p:cNvPr id="124931" name="Dia számának helye 3"/>
          <p:cNvSpPr>
            <a:spLocks noGrp="1"/>
          </p:cNvSpPr>
          <p:nvPr>
            <p:ph type="sldNum" sz="quarter" idx="5"/>
          </p:nvPr>
        </p:nvSpPr>
        <p:spPr>
          <a:noFill/>
        </p:spPr>
        <p:txBody>
          <a:bodyPr/>
          <a:lstStyle/>
          <a:p>
            <a:fld id="{6430976C-0728-4844-8C18-EF459C39731B}" type="slidenum">
              <a:rPr lang="hu-HU" smtClean="0"/>
              <a:pPr/>
              <a:t>69</a:t>
            </a:fld>
            <a:endParaRPr lang="hu-H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p>
            <a:fld id="{1D1158DF-C27C-4AB3-A07A-44187853A01A}" type="slidenum">
              <a:rPr lang="hu-HU" smtClean="0"/>
              <a:pPr/>
              <a:t>71</a:t>
            </a:fld>
            <a:endParaRPr lang="hu-HU" smtClean="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p:spPr>
        <p:txBody>
          <a:bodyPr/>
          <a:lstStyle/>
          <a:p>
            <a:pPr eaLnBrk="1" hangingPunct="1"/>
            <a:r>
              <a:rPr lang="hu-HU" smtClean="0"/>
              <a:t>32 year old pregnant patient with hypertension.</a:t>
            </a:r>
          </a:p>
          <a:p>
            <a:pPr eaLnBrk="1" hangingPunct="1"/>
            <a:r>
              <a:rPr lang="hu-HU" smtClean="0"/>
              <a:t>On examination patient had weak lower limb pulses.</a:t>
            </a:r>
          </a:p>
          <a:p>
            <a:pPr eaLnBrk="1" hangingPunct="1"/>
            <a:r>
              <a:rPr lang="hu-HU" smtClean="0"/>
              <a:t>Oblique sagittal TRUFI image reveals </a:t>
            </a:r>
            <a:r>
              <a:rPr lang="hu-HU" b="1" smtClean="0"/>
              <a:t>post subclavian coarctation of aorta.</a:t>
            </a:r>
            <a:endParaRPr lang="hu-HU" b="1" u="sng"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CBF0FECF-8BB2-43AA-A662-F850373F1FA5}" type="slidenum">
              <a:rPr lang="hu-HU" smtClean="0"/>
              <a:pPr/>
              <a:t>72</a:t>
            </a:fld>
            <a:endParaRPr lang="hu-HU" smtClean="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pPr eaLnBrk="1" hangingPunct="1">
              <a:spcBef>
                <a:spcPct val="0"/>
              </a:spcBef>
            </a:pPr>
            <a:r>
              <a:rPr lang="hu-HU" smtClean="0"/>
              <a:t>Coarctation of the aorta at nongated CT in a 25-year-old man with atypical chest pain. Thin-section volume-rendered image, obtained with reconstruction in an oblique left-posterior plane by using the cut-plane mode, demonstrates narrowing of the aortic isthmus (small arrow) and extensive collateral intercostal and nuchal arteries (large arrow). </a:t>
            </a:r>
          </a:p>
          <a:p>
            <a:pPr eaLnBrk="1" hangingPunct="1"/>
            <a:endParaRPr lang="hu-H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p:spPr>
        <p:txBody>
          <a:bodyPr/>
          <a:lstStyle/>
          <a:p>
            <a:pPr eaLnBrk="1" hangingPunct="1"/>
            <a:r>
              <a:rPr lang="hu-HU" smtClean="0"/>
              <a:t>Larsen’s Human Embriology (4E, Schoenwolf, Bleyl, Brauer, Francis-West, Churchill-Livingstone, 2009)</a:t>
            </a:r>
          </a:p>
          <a:p>
            <a:endParaRPr lang="hu-H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p:spPr>
        <p:txBody>
          <a:bodyPr/>
          <a:lstStyle/>
          <a:p>
            <a:pPr eaLnBrk="1" hangingPunct="1"/>
            <a:r>
              <a:rPr lang="hu-HU" smtClean="0"/>
              <a:t>Larsen’s Human Embriology (4E, Schoenwolf, Bleyl, Brauer, Francis-West, Churchill-Livingstone, 2009)</a:t>
            </a:r>
          </a:p>
          <a:p>
            <a:endParaRPr lang="hu-H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p:spPr>
        <p:txBody>
          <a:bodyPr/>
          <a:lstStyle/>
          <a:p>
            <a:r>
              <a:rPr lang="hu-HU" smtClean="0"/>
              <a:t>The primitive vascular network established through vasculogenesis is expanded and remodeled by angiogenesis. Expansion by angiogenesis occurs by sprouting from existing vessels or by intussusception, a splitting of existing vessels.</a:t>
            </a:r>
          </a:p>
          <a:p>
            <a:pPr eaLnBrk="1" hangingPunct="1"/>
            <a:endParaRPr lang="hu-HU" smtClean="0"/>
          </a:p>
          <a:p>
            <a:pPr eaLnBrk="1" hangingPunct="1"/>
            <a:r>
              <a:rPr lang="hu-HU" smtClean="0"/>
              <a:t>Larsen’s Human Embriology (4E, Schoenwolf, Bleyl, Brauer, Francis-West, Churchill-Livingstone, 2009)</a:t>
            </a:r>
          </a:p>
          <a:p>
            <a:endParaRPr lang="hu-H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r>
              <a:rPr lang="hu-HU" smtClean="0"/>
              <a:t>Intussusceptive angiogenesis. A, B, Drawings illustrating the basic steps of intussusceptive angiogenesis. It begins with the protrusion of opposing capillary endothelial cells (EC) into the lumen. At the point of contact, the endothelial layer and basement membrane (BM) is perforated and invaded by pericytes (Pr, capillary supportive cells) and interstitial fibroblasts (Fb) while the epithelial lining of the newly formed capillaries is reconstituted. Co, collagen.</a:t>
            </a:r>
          </a:p>
          <a:p>
            <a:pPr eaLnBrk="1" hangingPunct="1"/>
            <a:endParaRPr lang="hu-HU" smtClean="0"/>
          </a:p>
          <a:p>
            <a:pPr eaLnBrk="1" hangingPunct="1"/>
            <a:r>
              <a:rPr lang="hu-HU" smtClean="0"/>
              <a:t>Larsen’s Human Embriology (4E, Schoenwolf, Bleyl, Brauer, Francis-West, Churchill-Livingstone, 2009)</a:t>
            </a:r>
          </a:p>
          <a:p>
            <a:endParaRPr lang="hu-H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r>
              <a:rPr lang="hu-HU" smtClean="0"/>
              <a:t>Scanning electron micrograph showing branching of chick</a:t>
            </a:r>
          </a:p>
          <a:p>
            <a:r>
              <a:rPr lang="hu-HU" smtClean="0"/>
              <a:t>chorioallantoic membrane vessels by intussusception. A, Perforations and</a:t>
            </a:r>
          </a:p>
          <a:p>
            <a:r>
              <a:rPr lang="hu-HU" smtClean="0"/>
              <a:t>pillars penetrate into existing vessels and bridge across the vessel lumen</a:t>
            </a:r>
          </a:p>
          <a:p>
            <a:r>
              <a:rPr lang="hu-HU" smtClean="0"/>
              <a:t>(arrows). B, C, Pillars then lengthen and merge (arrowheads) and eventually sever and separate the vessel (curved arrows) from the underlying capillary bed.</a:t>
            </a:r>
          </a:p>
          <a:p>
            <a:pPr eaLnBrk="1" hangingPunct="1"/>
            <a:endParaRPr lang="hu-HU" smtClean="0"/>
          </a:p>
          <a:p>
            <a:pPr eaLnBrk="1" hangingPunct="1"/>
            <a:r>
              <a:rPr lang="hu-HU" smtClean="0"/>
              <a:t>Larsen’s Human Embriology (4E, Schoenwolf, Bleyl, Brauer, Francis-West, Churchill-Livingstone, 2009)</a:t>
            </a:r>
          </a:p>
          <a:p>
            <a:endParaRPr lang="hu-H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p:spPr>
        <p:txBody>
          <a:bodyPr/>
          <a:lstStyle/>
          <a:p>
            <a:r>
              <a:rPr lang="hu-HU" smtClean="0"/>
              <a:t>Pardali TICB, 2010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7881AE9-67EF-44E4-83CF-8884111E14EA}"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70073E51-F9CE-43DF-97C1-B71D19A5D7C8}"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4609A6CA-057D-4634-A0F8-F566A9ADA4F0}"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1CD2A5F-006C-4CB2-8B66-27C8CA5A236C}"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15ABE4D-704B-4575-9710-E3C21B108C79}"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496466B0-4F8B-48FA-A374-438187E9A115}"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D7129E77-9F26-486A-A783-7A9DF779DB98}"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1688DDD1-0014-4FB2-984C-448D9AE9C356}"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090E3176-2F03-4950-93A1-4970FEA00910}"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91107CFD-9BE2-4789-868E-C047B7A1F6CA}"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64AE77B5-0E03-4F34-BCDC-CC9FDC50239F}"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3AC710EE-3E93-4118-BF98-62E03F79C19F}"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wmf"/></Relationships>
</file>

<file path=ppt/slides/_rels/slide1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
          <p:cNvSpPr>
            <a:spLocks noGrp="1" noChangeArrowheads="1"/>
          </p:cNvSpPr>
          <p:nvPr>
            <p:ph type="subTitle" idx="4294967295"/>
          </p:nvPr>
        </p:nvSpPr>
        <p:spPr>
          <a:xfrm>
            <a:off x="6011863" y="5084763"/>
            <a:ext cx="2700337" cy="839787"/>
          </a:xfrm>
        </p:spPr>
        <p:txBody>
          <a:bodyPr/>
          <a:lstStyle/>
          <a:p>
            <a:pPr marL="0" indent="0" algn="ctr" eaLnBrk="1" hangingPunct="1">
              <a:lnSpc>
                <a:spcPct val="90000"/>
              </a:lnSpc>
              <a:spcBef>
                <a:spcPct val="50000"/>
              </a:spcBef>
              <a:buFontTx/>
              <a:buNone/>
            </a:pPr>
            <a:r>
              <a:rPr lang="hu-HU" sz="2400" b="1" i="1" dirty="0" smtClean="0">
                <a:solidFill>
                  <a:schemeClr val="tx1">
                    <a:lumMod val="65000"/>
                    <a:lumOff val="35000"/>
                  </a:schemeClr>
                </a:solidFill>
                <a:latin typeface="Calibri" panose="020F0502020204030204" pitchFamily="34" charset="0"/>
                <a:cs typeface="Calibri" panose="020F0502020204030204" pitchFamily="34" charset="0"/>
              </a:rPr>
              <a:t>dr. Attila Magyar </a:t>
            </a:r>
            <a:br>
              <a:rPr lang="hu-HU" sz="2400" b="1" i="1" dirty="0" smtClean="0">
                <a:solidFill>
                  <a:schemeClr val="tx1">
                    <a:lumMod val="65000"/>
                    <a:lumOff val="35000"/>
                  </a:schemeClr>
                </a:solidFill>
                <a:latin typeface="Calibri" panose="020F0502020204030204" pitchFamily="34" charset="0"/>
                <a:cs typeface="Calibri" panose="020F0502020204030204" pitchFamily="34" charset="0"/>
              </a:rPr>
            </a:br>
            <a:r>
              <a:rPr lang="hu-HU" sz="2400" b="1" i="1" dirty="0" smtClean="0">
                <a:solidFill>
                  <a:schemeClr val="tx1">
                    <a:lumMod val="65000"/>
                    <a:lumOff val="35000"/>
                  </a:schemeClr>
                </a:solidFill>
                <a:latin typeface="Calibri" panose="020F0502020204030204" pitchFamily="34" charset="0"/>
                <a:cs typeface="Calibri" panose="020F0502020204030204" pitchFamily="34" charset="0"/>
              </a:rPr>
              <a:t> </a:t>
            </a:r>
            <a:r>
              <a:rPr lang="hu-HU" sz="2400" b="1" i="1" dirty="0" smtClean="0">
                <a:solidFill>
                  <a:schemeClr val="tx1">
                    <a:lumMod val="65000"/>
                    <a:lumOff val="35000"/>
                  </a:schemeClr>
                </a:solidFill>
                <a:latin typeface="Calibri" panose="020F0502020204030204" pitchFamily="34" charset="0"/>
                <a:cs typeface="Calibri" panose="020F0502020204030204" pitchFamily="34" charset="0"/>
              </a:rPr>
              <a:t>20.03.2018</a:t>
            </a:r>
            <a:endParaRPr lang="hu-HU" sz="2400" b="1" i="1" dirty="0" smtClean="0">
              <a:solidFill>
                <a:schemeClr val="tx1">
                  <a:lumMod val="65000"/>
                  <a:lumOff val="35000"/>
                </a:schemeClr>
              </a:solidFill>
              <a:latin typeface="Calibri" panose="020F0502020204030204" pitchFamily="34" charset="0"/>
              <a:cs typeface="Calibri" panose="020F0502020204030204" pitchFamily="34" charset="0"/>
            </a:endParaRPr>
          </a:p>
        </p:txBody>
      </p:sp>
      <p:grpSp>
        <p:nvGrpSpPr>
          <p:cNvPr id="14338" name="Group 43"/>
          <p:cNvGrpSpPr>
            <a:grpSpLocks/>
          </p:cNvGrpSpPr>
          <p:nvPr/>
        </p:nvGrpSpPr>
        <p:grpSpPr bwMode="auto">
          <a:xfrm>
            <a:off x="0" y="-15875"/>
            <a:ext cx="4608513" cy="647700"/>
            <a:chOff x="0" y="0"/>
            <a:chExt cx="2903" cy="408"/>
          </a:xfrm>
        </p:grpSpPr>
        <p:grpSp>
          <p:nvGrpSpPr>
            <p:cNvPr id="14370" name="Csoportba foglalás 8"/>
            <p:cNvGrpSpPr>
              <a:grpSpLocks/>
            </p:cNvGrpSpPr>
            <p:nvPr/>
          </p:nvGrpSpPr>
          <p:grpSpPr bwMode="auto">
            <a:xfrm>
              <a:off x="0" y="0"/>
              <a:ext cx="975" cy="408"/>
              <a:chOff x="0" y="0"/>
              <a:chExt cx="1548363" cy="648370"/>
            </a:xfrm>
          </p:grpSpPr>
          <p:pic>
            <p:nvPicPr>
              <p:cNvPr id="1437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437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371" name="Csoportba foglalás 10"/>
            <p:cNvGrpSpPr>
              <a:grpSpLocks/>
            </p:cNvGrpSpPr>
            <p:nvPr/>
          </p:nvGrpSpPr>
          <p:grpSpPr bwMode="auto">
            <a:xfrm>
              <a:off x="978" y="0"/>
              <a:ext cx="975" cy="408"/>
              <a:chOff x="0" y="0"/>
              <a:chExt cx="1548363" cy="648370"/>
            </a:xfrm>
          </p:grpSpPr>
          <p:pic>
            <p:nvPicPr>
              <p:cNvPr id="14375"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4376"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372" name="Csoportba foglalás 13"/>
            <p:cNvGrpSpPr>
              <a:grpSpLocks/>
            </p:cNvGrpSpPr>
            <p:nvPr/>
          </p:nvGrpSpPr>
          <p:grpSpPr bwMode="auto">
            <a:xfrm>
              <a:off x="1927" y="0"/>
              <a:ext cx="976" cy="408"/>
              <a:chOff x="0" y="0"/>
              <a:chExt cx="1548363" cy="648370"/>
            </a:xfrm>
          </p:grpSpPr>
          <p:pic>
            <p:nvPicPr>
              <p:cNvPr id="14373"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4374"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14339" name="Group 44"/>
          <p:cNvGrpSpPr>
            <a:grpSpLocks/>
          </p:cNvGrpSpPr>
          <p:nvPr/>
        </p:nvGrpSpPr>
        <p:grpSpPr bwMode="auto">
          <a:xfrm>
            <a:off x="4572000" y="-15875"/>
            <a:ext cx="4576763" cy="636588"/>
            <a:chOff x="2880" y="-10"/>
            <a:chExt cx="2883" cy="413"/>
          </a:xfrm>
        </p:grpSpPr>
        <p:grpSp>
          <p:nvGrpSpPr>
            <p:cNvPr id="14361" name="Csoportba foglalás 18"/>
            <p:cNvGrpSpPr>
              <a:grpSpLocks/>
            </p:cNvGrpSpPr>
            <p:nvPr/>
          </p:nvGrpSpPr>
          <p:grpSpPr bwMode="auto">
            <a:xfrm>
              <a:off x="2880" y="-10"/>
              <a:ext cx="1001" cy="413"/>
              <a:chOff x="4491318" y="-16048"/>
              <a:chExt cx="1588943" cy="655878"/>
            </a:xfrm>
          </p:grpSpPr>
          <p:pic>
            <p:nvPicPr>
              <p:cNvPr id="14368" name="Picture 4"/>
              <p:cNvPicPr>
                <a:picLocks noChangeAspect="1" noChangeArrowheads="1"/>
              </p:cNvPicPr>
              <p:nvPr/>
            </p:nvPicPr>
            <p:blipFill>
              <a:blip r:embed="rId3" cstate="print"/>
              <a:srcRect/>
              <a:stretch>
                <a:fillRect/>
              </a:stretch>
            </p:blipFill>
            <p:spPr bwMode="auto">
              <a:xfrm flipH="1">
                <a:off x="4491318" y="-16048"/>
                <a:ext cx="809376" cy="655878"/>
              </a:xfrm>
              <a:prstGeom prst="rect">
                <a:avLst/>
              </a:prstGeom>
              <a:noFill/>
              <a:ln w="9525">
                <a:noFill/>
                <a:miter lim="800000"/>
                <a:headEnd/>
                <a:tailEnd/>
              </a:ln>
            </p:spPr>
          </p:pic>
          <p:pic>
            <p:nvPicPr>
              <p:cNvPr id="14369" name="Picture 4"/>
              <p:cNvPicPr>
                <a:picLocks noChangeAspect="1" noChangeArrowheads="1"/>
              </p:cNvPicPr>
              <p:nvPr/>
            </p:nvPicPr>
            <p:blipFill>
              <a:blip r:embed="rId4"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14362" name="Csoportba foglalás 19"/>
            <p:cNvGrpSpPr>
              <a:grpSpLocks/>
            </p:cNvGrpSpPr>
            <p:nvPr/>
          </p:nvGrpSpPr>
          <p:grpSpPr bwMode="auto">
            <a:xfrm>
              <a:off x="3866" y="-10"/>
              <a:ext cx="950" cy="413"/>
              <a:chOff x="4572000" y="-16048"/>
              <a:chExt cx="1508261" cy="655878"/>
            </a:xfrm>
          </p:grpSpPr>
          <p:pic>
            <p:nvPicPr>
              <p:cNvPr id="14366" name="Picture 4"/>
              <p:cNvPicPr>
                <a:picLocks noChangeAspect="1" noChangeArrowheads="1"/>
              </p:cNvPicPr>
              <p:nvPr/>
            </p:nvPicPr>
            <p:blipFill>
              <a:blip r:embed="rId5" cstate="print"/>
              <a:srcRect/>
              <a:stretch>
                <a:fillRect/>
              </a:stretch>
            </p:blipFill>
            <p:spPr bwMode="auto">
              <a:xfrm flipH="1">
                <a:off x="4572000" y="-16048"/>
                <a:ext cx="727712" cy="655878"/>
              </a:xfrm>
              <a:prstGeom prst="rect">
                <a:avLst/>
              </a:prstGeom>
              <a:noFill/>
              <a:ln w="9525">
                <a:noFill/>
                <a:miter lim="800000"/>
                <a:headEnd/>
                <a:tailEnd/>
              </a:ln>
            </p:spPr>
          </p:pic>
          <p:pic>
            <p:nvPicPr>
              <p:cNvPr id="14367" name="Picture 4"/>
              <p:cNvPicPr>
                <a:picLocks noChangeAspect="1" noChangeArrowheads="1"/>
              </p:cNvPicPr>
              <p:nvPr/>
            </p:nvPicPr>
            <p:blipFill>
              <a:blip r:embed="rId4"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14363" name="Csoportba foglalás 22"/>
            <p:cNvGrpSpPr>
              <a:grpSpLocks/>
            </p:cNvGrpSpPr>
            <p:nvPr/>
          </p:nvGrpSpPr>
          <p:grpSpPr bwMode="auto">
            <a:xfrm>
              <a:off x="4813" y="-10"/>
              <a:ext cx="950" cy="413"/>
              <a:chOff x="4572000" y="-16048"/>
              <a:chExt cx="1508261" cy="655878"/>
            </a:xfrm>
          </p:grpSpPr>
          <p:pic>
            <p:nvPicPr>
              <p:cNvPr id="14364" name="Picture 4"/>
              <p:cNvPicPr>
                <a:picLocks noChangeAspect="1" noChangeArrowheads="1"/>
              </p:cNvPicPr>
              <p:nvPr/>
            </p:nvPicPr>
            <p:blipFill>
              <a:blip r:embed="rId5" cstate="print"/>
              <a:srcRect/>
              <a:stretch>
                <a:fillRect/>
              </a:stretch>
            </p:blipFill>
            <p:spPr bwMode="auto">
              <a:xfrm flipH="1">
                <a:off x="4572000" y="-16048"/>
                <a:ext cx="727712" cy="655878"/>
              </a:xfrm>
              <a:prstGeom prst="rect">
                <a:avLst/>
              </a:prstGeom>
              <a:noFill/>
              <a:ln w="9525">
                <a:noFill/>
                <a:miter lim="800000"/>
                <a:headEnd/>
                <a:tailEnd/>
              </a:ln>
            </p:spPr>
          </p:pic>
          <p:pic>
            <p:nvPicPr>
              <p:cNvPr id="14365" name="Picture 4"/>
              <p:cNvPicPr>
                <a:picLocks noChangeAspect="1" noChangeArrowheads="1"/>
              </p:cNvPicPr>
              <p:nvPr/>
            </p:nvPicPr>
            <p:blipFill>
              <a:blip r:embed="rId4"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4340" name="Csoportba foglalás 26"/>
          <p:cNvGrpSpPr>
            <a:grpSpLocks/>
          </p:cNvGrpSpPr>
          <p:nvPr/>
        </p:nvGrpSpPr>
        <p:grpSpPr bwMode="auto">
          <a:xfrm rot="10800000">
            <a:off x="4763" y="6210300"/>
            <a:ext cx="9139237" cy="647700"/>
            <a:chOff x="0" y="0"/>
            <a:chExt cx="9139210" cy="648370"/>
          </a:xfrm>
        </p:grpSpPr>
        <p:grpSp>
          <p:nvGrpSpPr>
            <p:cNvPr id="14343" name="Csoportba foglalás 8"/>
            <p:cNvGrpSpPr>
              <a:grpSpLocks/>
            </p:cNvGrpSpPr>
            <p:nvPr/>
          </p:nvGrpSpPr>
          <p:grpSpPr bwMode="auto">
            <a:xfrm>
              <a:off x="0" y="0"/>
              <a:ext cx="1548363" cy="648370"/>
              <a:chOff x="0" y="0"/>
              <a:chExt cx="1548363" cy="648370"/>
            </a:xfrm>
          </p:grpSpPr>
          <p:pic>
            <p:nvPicPr>
              <p:cNvPr id="1435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436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344" name="Csoportba foglalás 10"/>
            <p:cNvGrpSpPr>
              <a:grpSpLocks/>
            </p:cNvGrpSpPr>
            <p:nvPr/>
          </p:nvGrpSpPr>
          <p:grpSpPr bwMode="auto">
            <a:xfrm>
              <a:off x="1552437" y="0"/>
              <a:ext cx="1548363" cy="648370"/>
              <a:chOff x="0" y="0"/>
              <a:chExt cx="1548363" cy="648370"/>
            </a:xfrm>
          </p:grpSpPr>
          <p:pic>
            <p:nvPicPr>
              <p:cNvPr id="1435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435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345" name="Csoportba foglalás 13"/>
            <p:cNvGrpSpPr>
              <a:grpSpLocks/>
            </p:cNvGrpSpPr>
            <p:nvPr/>
          </p:nvGrpSpPr>
          <p:grpSpPr bwMode="auto">
            <a:xfrm>
              <a:off x="3059832" y="0"/>
              <a:ext cx="1548363" cy="648370"/>
              <a:chOff x="0" y="0"/>
              <a:chExt cx="1548363" cy="648370"/>
            </a:xfrm>
          </p:grpSpPr>
          <p:pic>
            <p:nvPicPr>
              <p:cNvPr id="14355"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14356"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346" name="Csoportba foglalás 18"/>
            <p:cNvGrpSpPr>
              <a:grpSpLocks/>
            </p:cNvGrpSpPr>
            <p:nvPr/>
          </p:nvGrpSpPr>
          <p:grpSpPr bwMode="auto">
            <a:xfrm>
              <a:off x="4572000" y="0"/>
              <a:ext cx="1579315" cy="648000"/>
              <a:chOff x="4491318" y="0"/>
              <a:chExt cx="1579315" cy="648000"/>
            </a:xfrm>
          </p:grpSpPr>
          <p:pic>
            <p:nvPicPr>
              <p:cNvPr id="14353" name="Picture 4"/>
              <p:cNvPicPr>
                <a:picLocks noChangeAspect="1" noChangeArrowheads="1"/>
              </p:cNvPicPr>
              <p:nvPr/>
            </p:nvPicPr>
            <p:blipFill>
              <a:blip r:embed="rId6" cstate="print"/>
              <a:srcRect/>
              <a:stretch>
                <a:fillRect/>
              </a:stretch>
            </p:blipFill>
            <p:spPr bwMode="auto">
              <a:xfrm flipH="1">
                <a:off x="4491318" y="0"/>
                <a:ext cx="799654" cy="648000"/>
              </a:xfrm>
              <a:prstGeom prst="rect">
                <a:avLst/>
              </a:prstGeom>
              <a:noFill/>
              <a:ln w="9525">
                <a:noFill/>
                <a:miter lim="800000"/>
                <a:headEnd/>
                <a:tailEnd/>
              </a:ln>
            </p:spPr>
          </p:pic>
          <p:pic>
            <p:nvPicPr>
              <p:cNvPr id="14354"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4347" name="Csoportba foglalás 19"/>
            <p:cNvGrpSpPr>
              <a:grpSpLocks/>
            </p:cNvGrpSpPr>
            <p:nvPr/>
          </p:nvGrpSpPr>
          <p:grpSpPr bwMode="auto">
            <a:xfrm>
              <a:off x="6137956" y="0"/>
              <a:ext cx="1498632" cy="648000"/>
              <a:chOff x="4572001" y="0"/>
              <a:chExt cx="1498632" cy="648000"/>
            </a:xfrm>
          </p:grpSpPr>
          <p:pic>
            <p:nvPicPr>
              <p:cNvPr id="14351" name="Picture 4"/>
              <p:cNvPicPr>
                <a:picLocks noChangeAspect="1" noChangeArrowheads="1"/>
              </p:cNvPicPr>
              <p:nvPr/>
            </p:nvPicPr>
            <p:blipFill>
              <a:blip r:embed="rId7" cstate="print"/>
              <a:srcRect/>
              <a:stretch>
                <a:fillRect/>
              </a:stretch>
            </p:blipFill>
            <p:spPr bwMode="auto">
              <a:xfrm flipH="1">
                <a:off x="4572001" y="0"/>
                <a:ext cx="718971" cy="648000"/>
              </a:xfrm>
              <a:prstGeom prst="rect">
                <a:avLst/>
              </a:prstGeom>
              <a:noFill/>
              <a:ln w="9525">
                <a:noFill/>
                <a:miter lim="800000"/>
                <a:headEnd/>
                <a:tailEnd/>
              </a:ln>
            </p:spPr>
          </p:pic>
          <p:pic>
            <p:nvPicPr>
              <p:cNvPr id="14352"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4348" name="Csoportba foglalás 22"/>
            <p:cNvGrpSpPr>
              <a:grpSpLocks/>
            </p:cNvGrpSpPr>
            <p:nvPr/>
          </p:nvGrpSpPr>
          <p:grpSpPr bwMode="auto">
            <a:xfrm>
              <a:off x="7640578" y="0"/>
              <a:ext cx="1498632" cy="648000"/>
              <a:chOff x="4572001" y="0"/>
              <a:chExt cx="1498632" cy="648000"/>
            </a:xfrm>
          </p:grpSpPr>
          <p:pic>
            <p:nvPicPr>
              <p:cNvPr id="14349" name="Picture 4"/>
              <p:cNvPicPr>
                <a:picLocks noChangeAspect="1" noChangeArrowheads="1"/>
              </p:cNvPicPr>
              <p:nvPr/>
            </p:nvPicPr>
            <p:blipFill>
              <a:blip r:embed="rId7" cstate="print"/>
              <a:srcRect/>
              <a:stretch>
                <a:fillRect/>
              </a:stretch>
            </p:blipFill>
            <p:spPr bwMode="auto">
              <a:xfrm flipH="1">
                <a:off x="4572001" y="0"/>
                <a:ext cx="718971" cy="648000"/>
              </a:xfrm>
              <a:prstGeom prst="rect">
                <a:avLst/>
              </a:prstGeom>
              <a:noFill/>
              <a:ln w="9525">
                <a:noFill/>
                <a:miter lim="800000"/>
                <a:headEnd/>
                <a:tailEnd/>
              </a:ln>
            </p:spPr>
          </p:pic>
          <p:pic>
            <p:nvPicPr>
              <p:cNvPr id="14350"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4" name="Cím 43"/>
          <p:cNvSpPr>
            <a:spLocks noGrp="1"/>
          </p:cNvSpPr>
          <p:nvPr>
            <p:ph type="ctrTitle" idx="4294967295"/>
          </p:nvPr>
        </p:nvSpPr>
        <p:spPr>
          <a:xfrm>
            <a:off x="685800" y="2130425"/>
            <a:ext cx="7772400" cy="1470025"/>
          </a:xfrm>
        </p:spPr>
        <p:txBody>
          <a:bodyPr/>
          <a:lstStyle/>
          <a:p>
            <a:pPr eaLnBrk="1" hangingPunct="1">
              <a:defRPr/>
            </a:pPr>
            <a:r>
              <a:rPr lang="hu-HU" sz="4000" b="1" dirty="0" err="1"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Fehlbildungen</a:t>
            </a:r>
            <a:r>
              <a:rPr lang="hu-HU" sz="4000" b="1" dirty="0"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 des </a:t>
            </a:r>
            <a:r>
              <a:rPr lang="hu-HU" sz="4000" b="1" dirty="0" err="1"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Herzens</a:t>
            </a:r>
            <a:r>
              <a:rPr lang="hu-HU" sz="4000" b="1" dirty="0"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 der </a:t>
            </a:r>
            <a:r>
              <a:rPr lang="hu-HU" sz="4000" b="1" dirty="0" err="1"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großen</a:t>
            </a:r>
            <a:r>
              <a:rPr lang="hu-HU" sz="4000" b="1" dirty="0"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 </a:t>
            </a:r>
            <a:r>
              <a:rPr lang="hu-HU" sz="4000" b="1" dirty="0" err="1"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Arterien</a:t>
            </a:r>
            <a:r>
              <a:rPr lang="hu-HU" sz="4000" b="1" dirty="0"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 </a:t>
            </a:r>
            <a:r>
              <a:rPr lang="hu-HU" sz="4000" b="1" dirty="0" err="1"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Gefäßbildung</a:t>
            </a:r>
            <a:endParaRPr lang="de-DE" sz="4000" b="1" dirty="0" smtClean="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45" name="Text Box 2"/>
          <p:cNvSpPr txBox="1">
            <a:spLocks noChangeArrowheads="1"/>
          </p:cNvSpPr>
          <p:nvPr/>
        </p:nvSpPr>
        <p:spPr bwMode="auto">
          <a:xfrm>
            <a:off x="395288" y="692150"/>
            <a:ext cx="8388350" cy="646331"/>
          </a:xfrm>
          <a:prstGeom prst="rect">
            <a:avLst/>
          </a:prstGeom>
          <a:noFill/>
          <a:ln w="9525">
            <a:noFill/>
            <a:miter lim="800000"/>
            <a:headEnd/>
            <a:tailEnd/>
          </a:ln>
        </p:spPr>
        <p:txBody>
          <a:bodyPr>
            <a:spAutoFit/>
          </a:bodyPr>
          <a:lstStyle/>
          <a:p>
            <a:pPr algn="ctr">
              <a:spcBef>
                <a:spcPct val="50000"/>
              </a:spcBef>
            </a:pPr>
            <a:r>
              <a:rPr kumimoji="1" lang="de-DE" b="1" dirty="0">
                <a:solidFill>
                  <a:srgbClr val="A50021"/>
                </a:solidFill>
                <a:latin typeface="Calibri" panose="020F0502020204030204" pitchFamily="34" charset="0"/>
                <a:cs typeface="Calibri" panose="020F0502020204030204" pitchFamily="34" charset="0"/>
              </a:rPr>
              <a:t>Medizinische Embryologie</a:t>
            </a:r>
            <a:r>
              <a:rPr kumimoji="1" lang="hu-HU" b="1" dirty="0">
                <a:solidFill>
                  <a:srgbClr val="A50021"/>
                </a:solidFill>
                <a:latin typeface="Calibri" panose="020F0502020204030204" pitchFamily="34" charset="0"/>
                <a:cs typeface="Calibri" panose="020F0502020204030204" pitchFamily="34" charset="0"/>
              </a:rPr>
              <a:t/>
            </a:r>
            <a:br>
              <a:rPr kumimoji="1" lang="hu-HU" b="1" dirty="0">
                <a:solidFill>
                  <a:srgbClr val="A50021"/>
                </a:solidFill>
                <a:latin typeface="Calibri" panose="020F0502020204030204" pitchFamily="34" charset="0"/>
                <a:cs typeface="Calibri" panose="020F0502020204030204" pitchFamily="34" charset="0"/>
              </a:rPr>
            </a:br>
            <a:r>
              <a:rPr kumimoji="1" lang="hu-HU" b="1" dirty="0">
                <a:solidFill>
                  <a:srgbClr val="A50021"/>
                </a:solidFill>
                <a:latin typeface="Calibri" panose="020F0502020204030204" pitchFamily="34" charset="0"/>
                <a:cs typeface="Calibri" panose="020F0502020204030204" pitchFamily="34" charset="0"/>
              </a:rPr>
              <a:t>2017/2018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p:cNvPicPr>
            <a:picLocks noChangeAspect="1" noChangeArrowheads="1"/>
          </p:cNvPicPr>
          <p:nvPr/>
        </p:nvPicPr>
        <p:blipFill>
          <a:blip r:embed="rId3" cstate="print"/>
          <a:srcRect/>
          <a:stretch>
            <a:fillRect/>
          </a:stretch>
        </p:blipFill>
        <p:spPr bwMode="auto">
          <a:xfrm>
            <a:off x="0" y="1412875"/>
            <a:ext cx="9144000" cy="2690813"/>
          </a:xfrm>
          <a:prstGeom prst="rect">
            <a:avLst/>
          </a:prstGeom>
          <a:noFill/>
          <a:ln w="9525">
            <a:noFill/>
            <a:miter lim="800000"/>
            <a:headEnd/>
            <a:tailEnd/>
          </a:ln>
        </p:spPr>
      </p:pic>
      <p:sp>
        <p:nvSpPr>
          <p:cNvPr id="26626" name="Text Box 5"/>
          <p:cNvSpPr txBox="1">
            <a:spLocks noChangeArrowheads="1"/>
          </p:cNvSpPr>
          <p:nvPr/>
        </p:nvSpPr>
        <p:spPr bwMode="auto">
          <a:xfrm>
            <a:off x="3419475" y="5013325"/>
            <a:ext cx="2447925" cy="1328738"/>
          </a:xfrm>
          <a:prstGeom prst="rect">
            <a:avLst/>
          </a:prstGeom>
          <a:noFill/>
          <a:ln w="9525">
            <a:noFill/>
            <a:miter lim="800000"/>
            <a:headEnd/>
            <a:tailEnd/>
          </a:ln>
        </p:spPr>
        <p:txBody>
          <a:bodyPr>
            <a:spAutoFit/>
          </a:bodyPr>
          <a:lstStyle/>
          <a:p>
            <a:pPr algn="ctr">
              <a:spcBef>
                <a:spcPct val="50000"/>
              </a:spcBef>
            </a:pPr>
            <a:r>
              <a:rPr lang="hu-HU"/>
              <a:t>Vaskulogenesis:</a:t>
            </a:r>
          </a:p>
          <a:p>
            <a:pPr algn="ctr">
              <a:spcBef>
                <a:spcPct val="50000"/>
              </a:spcBef>
            </a:pPr>
            <a:r>
              <a:rPr lang="hu-HU" b="0"/>
              <a:t>passiert in der </a:t>
            </a:r>
            <a:r>
              <a:rPr lang="hu-HU"/>
              <a:t>intraembryonalen Splanchnopleura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p:cNvPicPr>
            <a:picLocks noChangeAspect="1" noChangeArrowheads="1"/>
          </p:cNvPicPr>
          <p:nvPr/>
        </p:nvPicPr>
        <p:blipFill>
          <a:blip r:embed="rId3" cstate="print"/>
          <a:srcRect/>
          <a:stretch>
            <a:fillRect/>
          </a:stretch>
        </p:blipFill>
        <p:spPr bwMode="auto">
          <a:xfrm>
            <a:off x="0" y="260350"/>
            <a:ext cx="9144000" cy="4187825"/>
          </a:xfrm>
          <a:prstGeom prst="rect">
            <a:avLst/>
          </a:prstGeom>
          <a:noFill/>
          <a:ln w="9525">
            <a:noFill/>
            <a:miter lim="800000"/>
            <a:headEnd/>
            <a:tailEnd/>
          </a:ln>
        </p:spPr>
      </p:pic>
      <p:sp>
        <p:nvSpPr>
          <p:cNvPr id="28674" name="Text Box 5"/>
          <p:cNvSpPr txBox="1">
            <a:spLocks noChangeArrowheads="1"/>
          </p:cNvSpPr>
          <p:nvPr/>
        </p:nvSpPr>
        <p:spPr bwMode="auto">
          <a:xfrm>
            <a:off x="827088" y="4652963"/>
            <a:ext cx="7489825" cy="923330"/>
          </a:xfrm>
          <a:prstGeom prst="rect">
            <a:avLst/>
          </a:prstGeom>
          <a:noFill/>
          <a:ln w="9525">
            <a:noFill/>
            <a:miter lim="800000"/>
            <a:headEnd/>
            <a:tailEnd/>
          </a:ln>
        </p:spPr>
        <p:txBody>
          <a:bodyPr>
            <a:spAutoFit/>
          </a:bodyPr>
          <a:lstStyle/>
          <a:p>
            <a:pPr>
              <a:spcBef>
                <a:spcPct val="50000"/>
              </a:spcBef>
            </a:pPr>
            <a:r>
              <a:rPr lang="hu-HU" dirty="0" err="1"/>
              <a:t>Angiogenesis</a:t>
            </a:r>
            <a:r>
              <a:rPr lang="hu-HU" b="0" dirty="0"/>
              <a:t>: </a:t>
            </a:r>
            <a:r>
              <a:rPr lang="hu-HU" b="0" dirty="0" err="1" smtClean="0"/>
              <a:t>neue</a:t>
            </a:r>
            <a:r>
              <a:rPr lang="hu-HU" b="0" dirty="0" smtClean="0"/>
              <a:t> </a:t>
            </a:r>
            <a:r>
              <a:rPr lang="hu-HU" b="0" dirty="0" err="1" smtClean="0"/>
              <a:t>Gefäe</a:t>
            </a:r>
            <a:r>
              <a:rPr lang="hu-HU" b="0" dirty="0" smtClean="0"/>
              <a:t> </a:t>
            </a:r>
            <a:r>
              <a:rPr lang="hu-HU" b="0" dirty="0" err="1" smtClean="0"/>
              <a:t>können</a:t>
            </a:r>
            <a:r>
              <a:rPr lang="hu-HU" b="0" dirty="0" smtClean="0"/>
              <a:t> </a:t>
            </a:r>
            <a:r>
              <a:rPr lang="hu-HU" b="0" dirty="0" err="1" smtClean="0"/>
              <a:t>durch</a:t>
            </a:r>
            <a:r>
              <a:rPr lang="hu-HU" b="0" dirty="0" smtClean="0"/>
              <a:t> </a:t>
            </a:r>
            <a:r>
              <a:rPr lang="hu-HU" b="0" dirty="0" err="1" smtClean="0"/>
              <a:t>Ausstülpung</a:t>
            </a:r>
            <a:r>
              <a:rPr lang="hu-HU" b="0" dirty="0" smtClean="0"/>
              <a:t> (</a:t>
            </a:r>
            <a:r>
              <a:rPr lang="hu-HU" b="0" dirty="0" err="1" smtClean="0"/>
              <a:t>sprouting</a:t>
            </a:r>
            <a:r>
              <a:rPr lang="hu-HU" b="0" dirty="0" smtClean="0"/>
              <a:t>) </a:t>
            </a:r>
            <a:r>
              <a:rPr lang="hu-HU" b="0" dirty="0" err="1" smtClean="0"/>
              <a:t>oder</a:t>
            </a:r>
            <a:r>
              <a:rPr lang="hu-HU" b="0" dirty="0" smtClean="0"/>
              <a:t> </a:t>
            </a:r>
            <a:r>
              <a:rPr lang="hu-HU" b="0" dirty="0" err="1" smtClean="0"/>
              <a:t>durch</a:t>
            </a:r>
            <a:r>
              <a:rPr lang="hu-HU" b="0" dirty="0" smtClean="0"/>
              <a:t> </a:t>
            </a:r>
            <a:r>
              <a:rPr lang="hu-HU" b="0" dirty="0" err="1" smtClean="0"/>
              <a:t>Zweiteilung</a:t>
            </a:r>
            <a:r>
              <a:rPr lang="hu-HU" b="0" dirty="0" smtClean="0"/>
              <a:t> (</a:t>
            </a:r>
            <a:r>
              <a:rPr lang="hu-HU" b="0" dirty="0" err="1" smtClean="0"/>
              <a:t>intussusception</a:t>
            </a:r>
            <a:r>
              <a:rPr lang="hu-HU" b="0" dirty="0" smtClean="0"/>
              <a:t>) der </a:t>
            </a:r>
            <a:r>
              <a:rPr lang="hu-HU" b="0" dirty="0" err="1" smtClean="0"/>
              <a:t>schon</a:t>
            </a:r>
            <a:r>
              <a:rPr lang="hu-HU" b="0" dirty="0" smtClean="0"/>
              <a:t> </a:t>
            </a:r>
            <a:r>
              <a:rPr lang="hu-HU" b="0" dirty="0" err="1" smtClean="0"/>
              <a:t>existierenden</a:t>
            </a:r>
            <a:r>
              <a:rPr lang="hu-HU" b="0" dirty="0" smtClean="0"/>
              <a:t> </a:t>
            </a:r>
            <a:r>
              <a:rPr lang="hu-HU" b="0" dirty="0" err="1" smtClean="0"/>
              <a:t>Gefäßen</a:t>
            </a:r>
            <a:r>
              <a:rPr lang="hu-HU" b="0" dirty="0" smtClean="0"/>
              <a:t> </a:t>
            </a:r>
            <a:r>
              <a:rPr lang="hu-HU" b="0" dirty="0" err="1" smtClean="0"/>
              <a:t>entstehen</a:t>
            </a:r>
            <a:r>
              <a:rPr lang="hu-HU" b="0" dirty="0" smtClean="0"/>
              <a:t>.</a:t>
            </a:r>
            <a:endParaRPr lang="hu-HU" b="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p:cNvPicPr>
            <a:picLocks noChangeAspect="1" noChangeArrowheads="1"/>
          </p:cNvPicPr>
          <p:nvPr/>
        </p:nvPicPr>
        <p:blipFill>
          <a:blip r:embed="rId3" cstate="print"/>
          <a:srcRect/>
          <a:stretch>
            <a:fillRect/>
          </a:stretch>
        </p:blipFill>
        <p:spPr bwMode="auto">
          <a:xfrm>
            <a:off x="-12700" y="549275"/>
            <a:ext cx="9169400" cy="4500563"/>
          </a:xfrm>
          <a:prstGeom prst="rect">
            <a:avLst/>
          </a:prstGeom>
          <a:noFill/>
          <a:ln w="9525">
            <a:noFill/>
            <a:miter lim="800000"/>
            <a:headEnd/>
            <a:tailEnd/>
          </a:ln>
        </p:spPr>
      </p:pic>
      <p:sp>
        <p:nvSpPr>
          <p:cNvPr id="30722" name="Text Box 5"/>
          <p:cNvSpPr txBox="1">
            <a:spLocks noChangeArrowheads="1"/>
          </p:cNvSpPr>
          <p:nvPr/>
        </p:nvSpPr>
        <p:spPr bwMode="auto">
          <a:xfrm>
            <a:off x="611188" y="5445125"/>
            <a:ext cx="7489825" cy="646331"/>
          </a:xfrm>
          <a:prstGeom prst="rect">
            <a:avLst/>
          </a:prstGeom>
          <a:noFill/>
          <a:ln w="9525">
            <a:noFill/>
            <a:miter lim="800000"/>
            <a:headEnd/>
            <a:tailEnd/>
          </a:ln>
        </p:spPr>
        <p:txBody>
          <a:bodyPr>
            <a:spAutoFit/>
          </a:bodyPr>
          <a:lstStyle/>
          <a:p>
            <a:pPr>
              <a:spcBef>
                <a:spcPct val="50000"/>
              </a:spcBef>
            </a:pPr>
            <a:r>
              <a:rPr lang="hu-HU" b="0" dirty="0" err="1"/>
              <a:t>Angiogenesis</a:t>
            </a:r>
            <a:r>
              <a:rPr lang="hu-HU" b="0" dirty="0"/>
              <a:t> mit </a:t>
            </a:r>
            <a:r>
              <a:rPr lang="hu-HU" b="0" dirty="0" err="1" smtClean="0"/>
              <a:t>Intussusception</a:t>
            </a:r>
            <a:r>
              <a:rPr lang="hu-HU" b="0" dirty="0" smtClean="0"/>
              <a:t> (</a:t>
            </a:r>
            <a:r>
              <a:rPr lang="hu-HU" b="0" dirty="0" err="1" smtClean="0"/>
              <a:t>Co</a:t>
            </a:r>
            <a:r>
              <a:rPr lang="hu-HU" b="0" dirty="0" smtClean="0"/>
              <a:t>: </a:t>
            </a:r>
            <a:r>
              <a:rPr lang="hu-HU" b="0" dirty="0" err="1" smtClean="0"/>
              <a:t>Kollagenfasern</a:t>
            </a:r>
            <a:r>
              <a:rPr lang="hu-HU" b="0" dirty="0" smtClean="0"/>
              <a:t>, </a:t>
            </a:r>
            <a:r>
              <a:rPr lang="hu-HU" b="0" dirty="0" err="1" smtClean="0"/>
              <a:t>Fb</a:t>
            </a:r>
            <a:r>
              <a:rPr lang="hu-HU" b="0" dirty="0" smtClean="0"/>
              <a:t>: </a:t>
            </a:r>
            <a:r>
              <a:rPr lang="hu-HU" b="0" dirty="0" err="1" smtClean="0"/>
              <a:t>Fibroblast</a:t>
            </a:r>
            <a:r>
              <a:rPr lang="hu-HU" b="0" dirty="0" smtClean="0"/>
              <a:t>, </a:t>
            </a:r>
            <a:r>
              <a:rPr lang="hu-HU" b="0" dirty="0" err="1" smtClean="0"/>
              <a:t>grün</a:t>
            </a:r>
            <a:r>
              <a:rPr lang="hu-HU" b="0" dirty="0" smtClean="0"/>
              <a:t>: </a:t>
            </a:r>
            <a:r>
              <a:rPr lang="hu-HU" b="0" dirty="0" err="1" smtClean="0"/>
              <a:t>Endothelzelle</a:t>
            </a:r>
            <a:r>
              <a:rPr lang="hu-HU" b="0" dirty="0" smtClean="0"/>
              <a:t>, </a:t>
            </a:r>
            <a:r>
              <a:rPr lang="hu-HU" b="0" dirty="0" err="1" smtClean="0"/>
              <a:t>Pr</a:t>
            </a:r>
            <a:r>
              <a:rPr lang="hu-HU" b="0" dirty="0" smtClean="0"/>
              <a:t>: </a:t>
            </a:r>
            <a:r>
              <a:rPr lang="hu-HU" b="0" dirty="0" err="1" smtClean="0"/>
              <a:t>Perizyt</a:t>
            </a:r>
            <a:r>
              <a:rPr lang="hu-HU" b="0" dirty="0" smtClean="0"/>
              <a:t>, BM: </a:t>
            </a:r>
            <a:r>
              <a:rPr lang="hu-HU" b="0" dirty="0" err="1" smtClean="0"/>
              <a:t>Basalmembran</a:t>
            </a:r>
            <a:r>
              <a:rPr lang="hu-HU" b="0" dirty="0" smtClean="0"/>
              <a:t>)</a:t>
            </a:r>
            <a:endParaRPr lang="hu-HU" b="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3" cstate="print"/>
          <a:srcRect/>
          <a:stretch>
            <a:fillRect/>
          </a:stretch>
        </p:blipFill>
        <p:spPr bwMode="auto">
          <a:xfrm>
            <a:off x="0" y="0"/>
            <a:ext cx="4644008" cy="5493460"/>
          </a:xfrm>
          <a:prstGeom prst="rect">
            <a:avLst/>
          </a:prstGeom>
          <a:noFill/>
          <a:ln w="9525">
            <a:noFill/>
            <a:miter lim="800000"/>
            <a:headEnd/>
            <a:tailEnd/>
          </a:ln>
        </p:spPr>
      </p:pic>
      <p:pic>
        <p:nvPicPr>
          <p:cNvPr id="32770" name="Picture 5"/>
          <p:cNvPicPr>
            <a:picLocks noChangeAspect="1" noChangeArrowheads="1"/>
          </p:cNvPicPr>
          <p:nvPr/>
        </p:nvPicPr>
        <p:blipFill>
          <a:blip r:embed="rId4" cstate="print"/>
          <a:srcRect/>
          <a:stretch>
            <a:fillRect/>
          </a:stretch>
        </p:blipFill>
        <p:spPr bwMode="auto">
          <a:xfrm>
            <a:off x="4499991" y="0"/>
            <a:ext cx="4644009" cy="2803364"/>
          </a:xfrm>
          <a:prstGeom prst="rect">
            <a:avLst/>
          </a:prstGeom>
          <a:noFill/>
          <a:ln w="9525">
            <a:noFill/>
            <a:miter lim="800000"/>
            <a:headEnd/>
            <a:tailEnd/>
          </a:ln>
        </p:spPr>
      </p:pic>
      <p:sp>
        <p:nvSpPr>
          <p:cNvPr id="4" name="Szövegdoboz 3"/>
          <p:cNvSpPr txBox="1"/>
          <p:nvPr/>
        </p:nvSpPr>
        <p:spPr>
          <a:xfrm>
            <a:off x="5940152" y="4005064"/>
            <a:ext cx="2736304" cy="2308324"/>
          </a:xfrm>
          <a:prstGeom prst="rect">
            <a:avLst/>
          </a:prstGeom>
          <a:noFill/>
        </p:spPr>
        <p:txBody>
          <a:bodyPr wrap="square" rtlCol="0">
            <a:spAutoFit/>
          </a:bodyPr>
          <a:lstStyle/>
          <a:p>
            <a:r>
              <a:rPr lang="hu-HU" b="0" dirty="0" smtClean="0"/>
              <a:t>An </a:t>
            </a:r>
            <a:r>
              <a:rPr lang="hu-HU" b="0" dirty="0" err="1" smtClean="0"/>
              <a:t>diesen</a:t>
            </a:r>
            <a:r>
              <a:rPr lang="hu-HU" b="0" dirty="0" smtClean="0"/>
              <a:t> </a:t>
            </a:r>
            <a:r>
              <a:rPr lang="hu-HU" b="0" dirty="0" err="1" smtClean="0"/>
              <a:t>Bildern</a:t>
            </a:r>
            <a:r>
              <a:rPr lang="hu-HU" b="0" dirty="0" smtClean="0"/>
              <a:t> </a:t>
            </a:r>
            <a:r>
              <a:rPr lang="hu-HU" b="0" dirty="0" err="1" smtClean="0"/>
              <a:t>sieht</a:t>
            </a:r>
            <a:r>
              <a:rPr lang="hu-HU" b="0" dirty="0" smtClean="0"/>
              <a:t> man den </a:t>
            </a:r>
            <a:r>
              <a:rPr lang="hu-HU" b="0" dirty="0" err="1" smtClean="0"/>
              <a:t>Vorgang</a:t>
            </a:r>
            <a:r>
              <a:rPr lang="hu-HU" b="0" dirty="0" smtClean="0"/>
              <a:t> der </a:t>
            </a:r>
            <a:r>
              <a:rPr lang="hu-HU" b="0" dirty="0" err="1" smtClean="0"/>
              <a:t>Intussusception</a:t>
            </a:r>
            <a:r>
              <a:rPr lang="hu-HU" b="0" dirty="0" smtClean="0"/>
              <a:t>, </a:t>
            </a:r>
            <a:r>
              <a:rPr lang="hu-HU" b="0" dirty="0" err="1" smtClean="0"/>
              <a:t>Abschnürung</a:t>
            </a:r>
            <a:r>
              <a:rPr lang="hu-HU" b="0" dirty="0" smtClean="0"/>
              <a:t> </a:t>
            </a:r>
            <a:r>
              <a:rPr lang="hu-HU" b="0" dirty="0" err="1" smtClean="0"/>
              <a:t>eines</a:t>
            </a:r>
            <a:r>
              <a:rPr lang="hu-HU" b="0" dirty="0" smtClean="0"/>
              <a:t> </a:t>
            </a:r>
            <a:r>
              <a:rPr lang="hu-HU" b="0" dirty="0" err="1" smtClean="0"/>
              <a:t>Gefäßes</a:t>
            </a:r>
            <a:r>
              <a:rPr lang="hu-HU" b="0" dirty="0" smtClean="0"/>
              <a:t> von </a:t>
            </a:r>
            <a:r>
              <a:rPr lang="hu-HU" b="0" dirty="0" err="1" smtClean="0"/>
              <a:t>einem</a:t>
            </a:r>
            <a:r>
              <a:rPr lang="hu-HU" b="0" dirty="0" smtClean="0"/>
              <a:t> </a:t>
            </a:r>
            <a:r>
              <a:rPr lang="hu-HU" b="0" dirty="0" err="1" smtClean="0"/>
              <a:t>Netztwerk</a:t>
            </a:r>
            <a:r>
              <a:rPr lang="hu-HU" b="0" dirty="0" smtClean="0"/>
              <a:t> </a:t>
            </a:r>
            <a:r>
              <a:rPr lang="hu-HU" b="0" dirty="0" err="1" smtClean="0"/>
              <a:t>schon</a:t>
            </a:r>
            <a:r>
              <a:rPr lang="hu-HU" b="0" dirty="0" smtClean="0"/>
              <a:t> </a:t>
            </a:r>
            <a:r>
              <a:rPr lang="hu-HU" b="0" dirty="0" err="1" smtClean="0"/>
              <a:t>existierenden</a:t>
            </a:r>
            <a:r>
              <a:rPr lang="hu-HU" b="0" dirty="0" smtClean="0"/>
              <a:t> </a:t>
            </a:r>
            <a:r>
              <a:rPr lang="hu-HU" b="0" dirty="0" err="1" smtClean="0"/>
              <a:t>Gefäßchen</a:t>
            </a:r>
            <a:r>
              <a:rPr lang="hu-HU" b="0" dirty="0" smtClean="0"/>
              <a:t>.</a:t>
            </a:r>
            <a:endParaRPr lang="de-DE" b="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p:cNvPicPr>
            <a:picLocks noChangeAspect="1" noChangeArrowheads="1"/>
          </p:cNvPicPr>
          <p:nvPr/>
        </p:nvPicPr>
        <p:blipFill>
          <a:blip r:embed="rId3" cstate="print"/>
          <a:srcRect/>
          <a:stretch>
            <a:fillRect/>
          </a:stretch>
        </p:blipFill>
        <p:spPr bwMode="auto">
          <a:xfrm>
            <a:off x="0" y="404813"/>
            <a:ext cx="9144000" cy="29051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2" cstate="print"/>
          <a:srcRect/>
          <a:stretch>
            <a:fillRect/>
          </a:stretch>
        </p:blipFill>
        <p:spPr bwMode="auto">
          <a:xfrm>
            <a:off x="0" y="0"/>
            <a:ext cx="5718175" cy="6858000"/>
          </a:xfrm>
          <a:prstGeom prst="rect">
            <a:avLst/>
          </a:prstGeom>
          <a:noFill/>
          <a:ln w="9525">
            <a:noFill/>
            <a:miter lim="800000"/>
            <a:headEnd/>
            <a:tailEnd/>
          </a:ln>
        </p:spPr>
      </p:pic>
      <p:sp>
        <p:nvSpPr>
          <p:cNvPr id="2" name="Téglalap 1"/>
          <p:cNvSpPr/>
          <p:nvPr/>
        </p:nvSpPr>
        <p:spPr>
          <a:xfrm>
            <a:off x="5718175" y="188640"/>
            <a:ext cx="3353817" cy="5693866"/>
          </a:xfrm>
          <a:prstGeom prst="rect">
            <a:avLst/>
          </a:prstGeom>
        </p:spPr>
        <p:txBody>
          <a:bodyPr wrap="square">
            <a:spAutoFit/>
          </a:bodyPr>
          <a:lstStyle/>
          <a:p>
            <a:r>
              <a:rPr lang="en-US" sz="1400" b="0" dirty="0">
                <a:solidFill>
                  <a:srgbClr val="231F20"/>
                </a:solidFill>
                <a:latin typeface="AdvP3D654A"/>
              </a:rPr>
              <a:t>Hypothesized model for establishing arterial and venous identity and for the remodeling leading to the formation of two separate types </a:t>
            </a:r>
            <a:r>
              <a:rPr lang="en-US" sz="1400" b="0" dirty="0" smtClean="0">
                <a:solidFill>
                  <a:srgbClr val="231F20"/>
                </a:solidFill>
                <a:latin typeface="AdvP3D654A"/>
              </a:rPr>
              <a:t>of</a:t>
            </a:r>
            <a:r>
              <a:rPr lang="hu-HU" sz="1400" b="0" dirty="0" smtClean="0">
                <a:solidFill>
                  <a:srgbClr val="231F20"/>
                </a:solidFill>
                <a:latin typeface="AdvP3D654A"/>
              </a:rPr>
              <a:t> </a:t>
            </a:r>
            <a:r>
              <a:rPr lang="en-US" sz="1400" b="0" dirty="0" smtClean="0">
                <a:solidFill>
                  <a:srgbClr val="231F20"/>
                </a:solidFill>
                <a:latin typeface="AdvP3D654A"/>
              </a:rPr>
              <a:t>vessels</a:t>
            </a:r>
            <a:r>
              <a:rPr lang="en-US" sz="1400" b="0" dirty="0">
                <a:solidFill>
                  <a:srgbClr val="231F20"/>
                </a:solidFill>
                <a:latin typeface="AdvP3D654A"/>
              </a:rPr>
              <a:t>. </a:t>
            </a:r>
            <a:endParaRPr lang="hu-HU" sz="1400" b="0" dirty="0" smtClean="0">
              <a:solidFill>
                <a:srgbClr val="231F20"/>
              </a:solidFill>
              <a:latin typeface="AdvP3D654A"/>
            </a:endParaRPr>
          </a:p>
          <a:p>
            <a:endParaRPr lang="hu-HU" sz="1400" dirty="0" smtClean="0">
              <a:solidFill>
                <a:srgbClr val="231F20"/>
              </a:solidFill>
              <a:latin typeface="AdvP3D698C"/>
            </a:endParaRPr>
          </a:p>
          <a:p>
            <a:r>
              <a:rPr lang="en-US" sz="1400" dirty="0" smtClean="0">
                <a:solidFill>
                  <a:srgbClr val="231F20"/>
                </a:solidFill>
                <a:latin typeface="AdvP3D698C"/>
              </a:rPr>
              <a:t>Notch </a:t>
            </a:r>
            <a:r>
              <a:rPr lang="en-US" sz="1400" dirty="0">
                <a:solidFill>
                  <a:srgbClr val="231F20"/>
                </a:solidFill>
                <a:latin typeface="AdvP3D654A"/>
              </a:rPr>
              <a:t>signaling </a:t>
            </a:r>
            <a:r>
              <a:rPr lang="en-US" sz="1400" b="0" dirty="0">
                <a:solidFill>
                  <a:srgbClr val="231F20"/>
                </a:solidFill>
                <a:latin typeface="AdvP3D654A"/>
              </a:rPr>
              <a:t>(by repressing the expression of the venous phenotype) and </a:t>
            </a:r>
            <a:r>
              <a:rPr lang="en-US" sz="1400" b="0" dirty="0" err="1">
                <a:solidFill>
                  <a:srgbClr val="231F20"/>
                </a:solidFill>
                <a:latin typeface="AdvP3D698C"/>
              </a:rPr>
              <a:t>Tgf</a:t>
            </a:r>
            <a:r>
              <a:rPr lang="en-US" sz="1400" b="0" dirty="0">
                <a:solidFill>
                  <a:srgbClr val="231F20"/>
                </a:solidFill>
                <a:latin typeface="AdvMT_MI"/>
              </a:rPr>
              <a:t>!</a:t>
            </a:r>
            <a:r>
              <a:rPr lang="en-US" sz="1400" b="0" dirty="0">
                <a:solidFill>
                  <a:srgbClr val="231F20"/>
                </a:solidFill>
                <a:latin typeface="AdvP3D654A"/>
              </a:rPr>
              <a:t>/</a:t>
            </a:r>
            <a:r>
              <a:rPr lang="en-US" sz="1400" b="0" dirty="0">
                <a:solidFill>
                  <a:srgbClr val="231F20"/>
                </a:solidFill>
                <a:latin typeface="AdvP3D698C"/>
              </a:rPr>
              <a:t>Alk1 </a:t>
            </a:r>
            <a:r>
              <a:rPr lang="en-US" sz="1400" b="0" dirty="0">
                <a:solidFill>
                  <a:srgbClr val="231F20"/>
                </a:solidFill>
                <a:latin typeface="AdvP3D654A"/>
              </a:rPr>
              <a:t>signaling both </a:t>
            </a:r>
            <a:r>
              <a:rPr lang="en-US" sz="1400" dirty="0">
                <a:solidFill>
                  <a:srgbClr val="231F20"/>
                </a:solidFill>
                <a:latin typeface="AdvP3D654A"/>
              </a:rPr>
              <a:t>promote the expression of arterial markers </a:t>
            </a:r>
            <a:r>
              <a:rPr lang="en-US" sz="1400" b="0" dirty="0">
                <a:solidFill>
                  <a:srgbClr val="231F20"/>
                </a:solidFill>
                <a:latin typeface="AdvP3D654A"/>
              </a:rPr>
              <a:t>in</a:t>
            </a:r>
          </a:p>
          <a:p>
            <a:r>
              <a:rPr lang="en-US" sz="1400" b="0" dirty="0">
                <a:solidFill>
                  <a:srgbClr val="231F20"/>
                </a:solidFill>
                <a:latin typeface="AdvP3D654A"/>
              </a:rPr>
              <a:t>endothelial precursor cells, possibly instilling an arterial identity to these cells before they assemble primitive vessels. This leads to the expression of </a:t>
            </a:r>
            <a:r>
              <a:rPr lang="hu-HU" sz="1400" dirty="0" smtClean="0">
                <a:solidFill>
                  <a:srgbClr val="231F20"/>
                </a:solidFill>
                <a:latin typeface="AdvP3D654A"/>
              </a:rPr>
              <a:t>E</a:t>
            </a:r>
            <a:r>
              <a:rPr lang="en-US" sz="1400" dirty="0" smtClean="0">
                <a:solidFill>
                  <a:srgbClr val="231F20"/>
                </a:solidFill>
                <a:latin typeface="AdvP3D698C"/>
              </a:rPr>
              <a:t>phrinB2</a:t>
            </a:r>
            <a:r>
              <a:rPr lang="hu-HU" sz="1400" dirty="0" smtClean="0">
                <a:solidFill>
                  <a:srgbClr val="231F20"/>
                </a:solidFill>
                <a:latin typeface="AdvP3D698C"/>
              </a:rPr>
              <a:t> </a:t>
            </a:r>
            <a:r>
              <a:rPr lang="en-US" sz="1400" dirty="0" smtClean="0">
                <a:solidFill>
                  <a:srgbClr val="231F20"/>
                </a:solidFill>
                <a:latin typeface="AdvP3D654A"/>
              </a:rPr>
              <a:t>in </a:t>
            </a:r>
            <a:r>
              <a:rPr lang="en-US" sz="1400" dirty="0">
                <a:solidFill>
                  <a:srgbClr val="231F20"/>
                </a:solidFill>
                <a:latin typeface="AdvP3D654A"/>
              </a:rPr>
              <a:t>arterial cords </a:t>
            </a:r>
            <a:r>
              <a:rPr lang="en-US" sz="1400" b="0" dirty="0">
                <a:solidFill>
                  <a:srgbClr val="231F20"/>
                </a:solidFill>
                <a:latin typeface="AdvP3D654A"/>
              </a:rPr>
              <a:t>and </a:t>
            </a:r>
            <a:endParaRPr lang="hu-HU" sz="1400" b="0" dirty="0" smtClean="0">
              <a:solidFill>
                <a:srgbClr val="231F20"/>
              </a:solidFill>
              <a:latin typeface="AdvP3D654A"/>
            </a:endParaRPr>
          </a:p>
          <a:p>
            <a:r>
              <a:rPr lang="en-US" sz="1400" dirty="0" smtClean="0">
                <a:solidFill>
                  <a:srgbClr val="231F20"/>
                </a:solidFill>
                <a:latin typeface="AdvP3D698C"/>
              </a:rPr>
              <a:t>EphB4 </a:t>
            </a:r>
            <a:r>
              <a:rPr lang="en-US" sz="1400" dirty="0">
                <a:solidFill>
                  <a:srgbClr val="231F20"/>
                </a:solidFill>
                <a:latin typeface="AdvP3D654A"/>
              </a:rPr>
              <a:t>in the venous cords</a:t>
            </a:r>
            <a:r>
              <a:rPr lang="en-US" sz="1400" b="0" dirty="0">
                <a:solidFill>
                  <a:srgbClr val="231F20"/>
                </a:solidFill>
                <a:latin typeface="AdvP3D654A"/>
              </a:rPr>
              <a:t>, which is ultimately responsible for segregating the two vessel groups. </a:t>
            </a:r>
            <a:endParaRPr lang="hu-HU" sz="1400" b="0" dirty="0" smtClean="0">
              <a:solidFill>
                <a:srgbClr val="231F20"/>
              </a:solidFill>
              <a:latin typeface="AdvP3D654A"/>
            </a:endParaRPr>
          </a:p>
          <a:p>
            <a:endParaRPr lang="hu-HU" sz="1400" b="0" dirty="0">
              <a:solidFill>
                <a:srgbClr val="231F20"/>
              </a:solidFill>
              <a:latin typeface="AdvP3D654A"/>
            </a:endParaRPr>
          </a:p>
          <a:p>
            <a:r>
              <a:rPr lang="en-US" sz="1400" b="0" dirty="0" smtClean="0">
                <a:solidFill>
                  <a:srgbClr val="231F20"/>
                </a:solidFill>
                <a:latin typeface="AdvP3D654A"/>
              </a:rPr>
              <a:t>In </a:t>
            </a:r>
            <a:r>
              <a:rPr lang="en-US" sz="1400" b="0" dirty="0">
                <a:solidFill>
                  <a:srgbClr val="231F20"/>
                </a:solidFill>
                <a:latin typeface="AdvP3D654A"/>
              </a:rPr>
              <a:t>this model, </a:t>
            </a:r>
            <a:r>
              <a:rPr lang="en-US" sz="1400" b="0" dirty="0" err="1">
                <a:solidFill>
                  <a:srgbClr val="231F20"/>
                </a:solidFill>
                <a:latin typeface="AdvP3D698C"/>
              </a:rPr>
              <a:t>Ang</a:t>
            </a:r>
            <a:r>
              <a:rPr lang="en-US" sz="1400" b="0" dirty="0">
                <a:solidFill>
                  <a:srgbClr val="231F20"/>
                </a:solidFill>
                <a:latin typeface="AdvP3D654A"/>
              </a:rPr>
              <a:t>/</a:t>
            </a:r>
            <a:r>
              <a:rPr lang="en-US" sz="1400" b="0" dirty="0">
                <a:solidFill>
                  <a:srgbClr val="231F20"/>
                </a:solidFill>
                <a:latin typeface="AdvP3D698C"/>
              </a:rPr>
              <a:t>Tie </a:t>
            </a:r>
            <a:r>
              <a:rPr lang="en-US" sz="1400" b="0" dirty="0">
                <a:solidFill>
                  <a:srgbClr val="231F20"/>
                </a:solidFill>
                <a:latin typeface="AdvP3D654A"/>
              </a:rPr>
              <a:t>signaling serves </a:t>
            </a:r>
            <a:r>
              <a:rPr lang="en-US" sz="1400" b="0" dirty="0" smtClean="0">
                <a:solidFill>
                  <a:srgbClr val="231F20"/>
                </a:solidFill>
                <a:latin typeface="AdvP3D654A"/>
              </a:rPr>
              <a:t>to</a:t>
            </a:r>
            <a:r>
              <a:rPr lang="hu-HU" sz="1400" b="0" dirty="0" smtClean="0">
                <a:solidFill>
                  <a:srgbClr val="231F20"/>
                </a:solidFill>
                <a:latin typeface="AdvP3D654A"/>
              </a:rPr>
              <a:t> </a:t>
            </a:r>
            <a:r>
              <a:rPr lang="en-US" sz="1400" b="0" dirty="0" smtClean="0">
                <a:solidFill>
                  <a:srgbClr val="231F20"/>
                </a:solidFill>
                <a:latin typeface="AdvP3D654A"/>
              </a:rPr>
              <a:t>stabilize </a:t>
            </a:r>
            <a:r>
              <a:rPr lang="en-US" sz="1400" b="0" dirty="0">
                <a:solidFill>
                  <a:srgbClr val="231F20"/>
                </a:solidFill>
                <a:latin typeface="AdvP3D654A"/>
              </a:rPr>
              <a:t>these vessels and regulate their maturation. </a:t>
            </a:r>
            <a:r>
              <a:rPr lang="en-US" sz="1400" b="0" dirty="0" err="1">
                <a:solidFill>
                  <a:srgbClr val="231F20"/>
                </a:solidFill>
                <a:latin typeface="AdvP3D654A"/>
              </a:rPr>
              <a:t>Angiogenic</a:t>
            </a:r>
            <a:r>
              <a:rPr lang="en-US" sz="1400" b="0" dirty="0">
                <a:solidFill>
                  <a:srgbClr val="231F20"/>
                </a:solidFill>
                <a:latin typeface="AdvP3D654A"/>
              </a:rPr>
              <a:t> growth (mediated by </a:t>
            </a:r>
            <a:r>
              <a:rPr lang="en-US" sz="1400" b="0" dirty="0" err="1">
                <a:solidFill>
                  <a:srgbClr val="231F20"/>
                </a:solidFill>
                <a:latin typeface="AdvP3D698C"/>
              </a:rPr>
              <a:t>Vegf</a:t>
            </a:r>
            <a:r>
              <a:rPr lang="en-US" sz="1400" b="0" dirty="0">
                <a:solidFill>
                  <a:srgbClr val="231F20"/>
                </a:solidFill>
                <a:latin typeface="AdvP3D698C"/>
              </a:rPr>
              <a:t>/Nrp1 </a:t>
            </a:r>
            <a:r>
              <a:rPr lang="en-US" sz="1400" b="0" dirty="0">
                <a:solidFill>
                  <a:srgbClr val="231F20"/>
                </a:solidFill>
                <a:latin typeface="AdvP3D654A"/>
              </a:rPr>
              <a:t>signaling in arterial beds and </a:t>
            </a:r>
            <a:r>
              <a:rPr lang="en-US" sz="1400" b="0" dirty="0" err="1">
                <a:solidFill>
                  <a:srgbClr val="231F20"/>
                </a:solidFill>
                <a:latin typeface="AdvP3D698C"/>
              </a:rPr>
              <a:t>Vegf</a:t>
            </a:r>
            <a:r>
              <a:rPr lang="en-US" sz="1400" b="0" dirty="0">
                <a:solidFill>
                  <a:srgbClr val="231F20"/>
                </a:solidFill>
                <a:latin typeface="AdvP3D698C"/>
              </a:rPr>
              <a:t>/Nrp2 </a:t>
            </a:r>
            <a:r>
              <a:rPr lang="en-US" sz="1400" b="0" dirty="0">
                <a:solidFill>
                  <a:srgbClr val="231F20"/>
                </a:solidFill>
                <a:latin typeface="AdvP3D654A"/>
              </a:rPr>
              <a:t>signaling in </a:t>
            </a:r>
            <a:r>
              <a:rPr lang="en-US" sz="1400" b="0" dirty="0" smtClean="0">
                <a:solidFill>
                  <a:srgbClr val="231F20"/>
                </a:solidFill>
                <a:latin typeface="AdvP3D654A"/>
              </a:rPr>
              <a:t>venous</a:t>
            </a:r>
            <a:r>
              <a:rPr lang="hu-HU" sz="1400" b="0" dirty="0" smtClean="0">
                <a:solidFill>
                  <a:srgbClr val="231F20"/>
                </a:solidFill>
                <a:latin typeface="AdvP3D654A"/>
              </a:rPr>
              <a:t> </a:t>
            </a:r>
            <a:r>
              <a:rPr lang="en-US" sz="1400" b="0" dirty="0" smtClean="0">
                <a:solidFill>
                  <a:srgbClr val="231F20"/>
                </a:solidFill>
                <a:latin typeface="AdvP3D654A"/>
              </a:rPr>
              <a:t>beds</a:t>
            </a:r>
            <a:r>
              <a:rPr lang="en-US" sz="1400" b="0" dirty="0">
                <a:solidFill>
                  <a:srgbClr val="231F20"/>
                </a:solidFill>
                <a:latin typeface="AdvP3D654A"/>
              </a:rPr>
              <a:t>) and remodeling then sculpts these vascular beds into their final configurations.</a:t>
            </a:r>
            <a:endParaRPr lang="hu-HU"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3" cstate="print"/>
          <a:srcRect/>
          <a:stretch>
            <a:fillRect/>
          </a:stretch>
        </p:blipFill>
        <p:spPr bwMode="auto">
          <a:xfrm>
            <a:off x="899592" y="0"/>
            <a:ext cx="7740352" cy="4121469"/>
          </a:xfrm>
          <a:prstGeom prst="rect">
            <a:avLst/>
          </a:prstGeom>
          <a:noFill/>
          <a:ln w="9525">
            <a:noFill/>
            <a:miter lim="800000"/>
            <a:headEnd/>
            <a:tailEnd/>
          </a:ln>
        </p:spPr>
      </p:pic>
      <p:sp>
        <p:nvSpPr>
          <p:cNvPr id="38914" name="Text Box 5"/>
          <p:cNvSpPr txBox="1">
            <a:spLocks noChangeArrowheads="1"/>
          </p:cNvSpPr>
          <p:nvPr/>
        </p:nvSpPr>
        <p:spPr bwMode="auto">
          <a:xfrm>
            <a:off x="179512" y="4149080"/>
            <a:ext cx="8280400" cy="2308324"/>
          </a:xfrm>
          <a:prstGeom prst="rect">
            <a:avLst/>
          </a:prstGeom>
          <a:noFill/>
          <a:ln w="9525">
            <a:noFill/>
            <a:miter lim="800000"/>
            <a:headEnd/>
            <a:tailEnd/>
          </a:ln>
        </p:spPr>
        <p:txBody>
          <a:bodyPr>
            <a:spAutoFit/>
          </a:bodyPr>
          <a:lstStyle/>
          <a:p>
            <a:pPr marL="342900" indent="-342900">
              <a:spcBef>
                <a:spcPct val="50000"/>
              </a:spcBef>
            </a:pPr>
            <a:r>
              <a:rPr lang="hu-HU" sz="1600" b="0" dirty="0" err="1"/>
              <a:t>Blutzellenbildung</a:t>
            </a:r>
            <a:r>
              <a:rPr lang="hu-HU" sz="1600" b="0" dirty="0"/>
              <a:t>: </a:t>
            </a:r>
            <a:r>
              <a:rPr lang="hu-HU" sz="1600" dirty="0" err="1"/>
              <a:t>Hämatopoese</a:t>
            </a:r>
            <a:r>
              <a:rPr lang="hu-HU" sz="1600" b="0" dirty="0"/>
              <a:t> mit </a:t>
            </a:r>
            <a:r>
              <a:rPr lang="hu-HU" sz="1600" b="0" dirty="0" err="1"/>
              <a:t>verschiedenen</a:t>
            </a:r>
            <a:r>
              <a:rPr lang="hu-HU" sz="1600" b="0" dirty="0"/>
              <a:t> </a:t>
            </a:r>
            <a:r>
              <a:rPr lang="hu-HU" sz="1600" b="0" dirty="0" err="1"/>
              <a:t>Phasen</a:t>
            </a:r>
            <a:r>
              <a:rPr lang="hu-HU" sz="1600" b="0" dirty="0"/>
              <a:t>:</a:t>
            </a:r>
          </a:p>
          <a:p>
            <a:pPr marL="342900" indent="-342900">
              <a:spcBef>
                <a:spcPct val="50000"/>
              </a:spcBef>
              <a:buFontTx/>
              <a:buAutoNum type="arabicPeriod"/>
            </a:pPr>
            <a:r>
              <a:rPr lang="hu-HU" sz="1600" b="0" dirty="0" err="1"/>
              <a:t>Dottersack</a:t>
            </a:r>
            <a:r>
              <a:rPr lang="hu-HU" sz="1600" b="0" dirty="0"/>
              <a:t> </a:t>
            </a:r>
            <a:r>
              <a:rPr lang="hu-HU" sz="1600" b="0" dirty="0" err="1" smtClean="0"/>
              <a:t>Phase</a:t>
            </a:r>
            <a:r>
              <a:rPr lang="hu-HU" sz="1600" b="0" dirty="0" smtClean="0"/>
              <a:t> (</a:t>
            </a:r>
            <a:r>
              <a:rPr lang="hu-HU" sz="1600" b="0" dirty="0" err="1" smtClean="0"/>
              <a:t>erste</a:t>
            </a:r>
            <a:r>
              <a:rPr lang="hu-HU" sz="1600" b="0" dirty="0" smtClean="0"/>
              <a:t>, von </a:t>
            </a:r>
            <a:r>
              <a:rPr lang="hu-HU" sz="1600" b="0" dirty="0" err="1" smtClean="0"/>
              <a:t>hier</a:t>
            </a:r>
            <a:r>
              <a:rPr lang="hu-HU" sz="1600" b="0" dirty="0" smtClean="0"/>
              <a:t> </a:t>
            </a:r>
            <a:r>
              <a:rPr lang="hu-HU" sz="1600" b="0" dirty="0" err="1" smtClean="0"/>
              <a:t>wird</a:t>
            </a:r>
            <a:r>
              <a:rPr lang="hu-HU" sz="1600" b="0" dirty="0" smtClean="0"/>
              <a:t> die </a:t>
            </a:r>
            <a:r>
              <a:rPr lang="hu-HU" sz="1600" b="0" dirty="0" err="1" smtClean="0"/>
              <a:t>erste</a:t>
            </a:r>
            <a:r>
              <a:rPr lang="hu-HU" sz="1600" b="0" dirty="0" smtClean="0"/>
              <a:t> </a:t>
            </a:r>
            <a:r>
              <a:rPr lang="hu-HU" sz="1600" b="0" dirty="0" err="1" smtClean="0"/>
              <a:t>Besiedlung</a:t>
            </a:r>
            <a:r>
              <a:rPr lang="hu-HU" sz="1600" b="0" dirty="0" smtClean="0"/>
              <a:t> der </a:t>
            </a:r>
            <a:r>
              <a:rPr lang="hu-HU" sz="1600" b="0" dirty="0" err="1" smtClean="0"/>
              <a:t>Leber</a:t>
            </a:r>
            <a:r>
              <a:rPr lang="hu-HU" sz="1600" b="0" dirty="0" smtClean="0"/>
              <a:t> </a:t>
            </a:r>
            <a:r>
              <a:rPr lang="hu-HU" sz="1600" b="0" dirty="0" err="1" smtClean="0"/>
              <a:t>stattfinden</a:t>
            </a:r>
            <a:r>
              <a:rPr lang="hu-HU" sz="1600" b="0" dirty="0" smtClean="0"/>
              <a:t>)</a:t>
            </a:r>
            <a:endParaRPr lang="hu-HU" sz="1600" b="0" dirty="0"/>
          </a:p>
          <a:p>
            <a:pPr marL="342900" indent="-342900">
              <a:spcBef>
                <a:spcPct val="50000"/>
              </a:spcBef>
              <a:buFontTx/>
              <a:buAutoNum type="arabicPeriod"/>
            </a:pPr>
            <a:r>
              <a:rPr lang="hu-HU" sz="1600" b="0" dirty="0" smtClean="0"/>
              <a:t>1. </a:t>
            </a:r>
            <a:r>
              <a:rPr lang="hu-HU" sz="1600" b="0" dirty="0" err="1" smtClean="0"/>
              <a:t>hepatische</a:t>
            </a:r>
            <a:r>
              <a:rPr lang="hu-HU" sz="1600" b="0" dirty="0" smtClean="0"/>
              <a:t> </a:t>
            </a:r>
            <a:r>
              <a:rPr lang="hu-HU" sz="1600" b="0" dirty="0" err="1" smtClean="0"/>
              <a:t>Phase</a:t>
            </a:r>
            <a:r>
              <a:rPr lang="hu-HU" sz="1600" b="0" dirty="0" smtClean="0"/>
              <a:t> (</a:t>
            </a:r>
            <a:r>
              <a:rPr lang="hu-HU" sz="1600" b="0" dirty="0" err="1" smtClean="0"/>
              <a:t>um</a:t>
            </a:r>
            <a:r>
              <a:rPr lang="hu-HU" sz="1600" b="0" dirty="0" smtClean="0"/>
              <a:t> 23 ET)</a:t>
            </a:r>
            <a:endParaRPr lang="hu-HU" sz="1600" b="0" dirty="0"/>
          </a:p>
          <a:p>
            <a:pPr marL="342900" indent="-342900">
              <a:spcBef>
                <a:spcPct val="50000"/>
              </a:spcBef>
              <a:buFontTx/>
              <a:buAutoNum type="arabicPeriod"/>
            </a:pPr>
            <a:r>
              <a:rPr lang="hu-HU" sz="1600" b="0" dirty="0" err="1"/>
              <a:t>Aorta-Gonad-Mesonephros</a:t>
            </a:r>
            <a:r>
              <a:rPr lang="hu-HU" sz="1600" b="0" dirty="0"/>
              <a:t> (AGM) </a:t>
            </a:r>
            <a:r>
              <a:rPr lang="hu-HU" sz="1600" b="0" dirty="0" err="1" smtClean="0"/>
              <a:t>Region</a:t>
            </a:r>
            <a:r>
              <a:rPr lang="hu-HU" sz="1600" b="0" dirty="0" smtClean="0"/>
              <a:t>, von </a:t>
            </a:r>
            <a:r>
              <a:rPr lang="hu-HU" sz="1600" b="0" dirty="0" err="1" smtClean="0"/>
              <a:t>hier</a:t>
            </a:r>
            <a:r>
              <a:rPr lang="hu-HU" sz="1600" b="0" dirty="0" smtClean="0"/>
              <a:t> </a:t>
            </a:r>
            <a:r>
              <a:rPr lang="hu-HU" sz="1600" b="0" dirty="0" err="1" smtClean="0"/>
              <a:t>wird</a:t>
            </a:r>
            <a:r>
              <a:rPr lang="hu-HU" sz="1600" b="0" dirty="0" smtClean="0"/>
              <a:t> </a:t>
            </a:r>
            <a:r>
              <a:rPr lang="hu-HU" sz="1600" b="0" dirty="0" err="1" smtClean="0"/>
              <a:t>Leber</a:t>
            </a:r>
            <a:r>
              <a:rPr lang="hu-HU" sz="1600" b="0" dirty="0" smtClean="0"/>
              <a:t> </a:t>
            </a:r>
            <a:r>
              <a:rPr lang="hu-HU" sz="1600" b="0" dirty="0" err="1" smtClean="0"/>
              <a:t>zweitemal</a:t>
            </a:r>
            <a:r>
              <a:rPr lang="hu-HU" sz="1600" b="0" dirty="0" smtClean="0"/>
              <a:t> </a:t>
            </a:r>
            <a:r>
              <a:rPr lang="hu-HU" sz="1600" b="0" dirty="0" err="1" smtClean="0"/>
              <a:t>besiedelt</a:t>
            </a:r>
            <a:r>
              <a:rPr lang="hu-HU" sz="1600" b="0" dirty="0" smtClean="0"/>
              <a:t> (</a:t>
            </a:r>
            <a:r>
              <a:rPr lang="hu-HU" sz="1600" b="0" dirty="0" err="1" smtClean="0"/>
              <a:t>um</a:t>
            </a:r>
            <a:r>
              <a:rPr lang="hu-HU" sz="1600" b="0" dirty="0" smtClean="0"/>
              <a:t> ET30: </a:t>
            </a:r>
            <a:r>
              <a:rPr lang="hu-HU" sz="1600" b="0" dirty="0" err="1" smtClean="0"/>
              <a:t>Adult-Type</a:t>
            </a:r>
            <a:r>
              <a:rPr lang="hu-HU" sz="1600" b="0" dirty="0" smtClean="0"/>
              <a:t> </a:t>
            </a:r>
            <a:r>
              <a:rPr lang="hu-HU" sz="1600" b="0" dirty="0" err="1" smtClean="0"/>
              <a:t>Hämopoese</a:t>
            </a:r>
            <a:r>
              <a:rPr lang="hu-HU" sz="1600" b="0" dirty="0" smtClean="0"/>
              <a:t>)</a:t>
            </a:r>
            <a:endParaRPr lang="hu-HU" sz="1600" b="0" dirty="0"/>
          </a:p>
          <a:p>
            <a:pPr marL="342900" indent="-342900">
              <a:spcBef>
                <a:spcPct val="50000"/>
              </a:spcBef>
              <a:buFontTx/>
              <a:buAutoNum type="arabicPeriod"/>
            </a:pPr>
            <a:r>
              <a:rPr lang="hu-HU" sz="1600" b="0" dirty="0" err="1" smtClean="0"/>
              <a:t>Knochenmark-Phase</a:t>
            </a:r>
            <a:r>
              <a:rPr lang="hu-HU" sz="1600" b="0" dirty="0" smtClean="0"/>
              <a:t> ab EW10,5, </a:t>
            </a:r>
            <a:r>
              <a:rPr lang="hu-HU" sz="1600" b="0" dirty="0" err="1" smtClean="0"/>
              <a:t>aber</a:t>
            </a:r>
            <a:r>
              <a:rPr lang="hu-HU" sz="1600" b="0" dirty="0" smtClean="0"/>
              <a:t> </a:t>
            </a:r>
            <a:r>
              <a:rPr lang="hu-HU" sz="1600" b="0" dirty="0" err="1" smtClean="0"/>
              <a:t>Leber</a:t>
            </a:r>
            <a:r>
              <a:rPr lang="hu-HU" sz="1600" b="0" dirty="0" smtClean="0"/>
              <a:t> </a:t>
            </a:r>
            <a:r>
              <a:rPr lang="hu-HU" sz="1600" b="0" dirty="0" err="1" smtClean="0"/>
              <a:t>bleibt</a:t>
            </a:r>
            <a:r>
              <a:rPr lang="hu-HU" sz="1600" b="0" dirty="0" smtClean="0"/>
              <a:t> </a:t>
            </a:r>
            <a:r>
              <a:rPr lang="hu-HU" sz="1600" b="0" dirty="0" err="1" smtClean="0"/>
              <a:t>bis</a:t>
            </a:r>
            <a:r>
              <a:rPr lang="hu-HU" sz="1600" b="0" dirty="0" smtClean="0"/>
              <a:t> </a:t>
            </a:r>
            <a:r>
              <a:rPr lang="hu-HU" sz="1600" b="0" dirty="0" err="1" smtClean="0"/>
              <a:t>Geburt</a:t>
            </a:r>
            <a:r>
              <a:rPr lang="hu-HU" sz="1600" b="0" dirty="0" smtClean="0"/>
              <a:t> die </a:t>
            </a:r>
            <a:r>
              <a:rPr lang="hu-HU" sz="1600" b="0" dirty="0" err="1" smtClean="0"/>
              <a:t>Hauptstelle</a:t>
            </a:r>
            <a:r>
              <a:rPr lang="hu-HU" sz="1600" b="0" dirty="0" smtClean="0"/>
              <a:t> der </a:t>
            </a:r>
            <a:r>
              <a:rPr lang="hu-HU" sz="1600" b="0" dirty="0" err="1" smtClean="0"/>
              <a:t>Blutzellbildung</a:t>
            </a:r>
            <a:r>
              <a:rPr lang="hu-HU" sz="1600" b="0" dirty="0" smtClean="0"/>
              <a:t>.</a:t>
            </a:r>
            <a:endParaRPr lang="hu-HU" sz="1600" b="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3" cstate="print"/>
          <a:srcRect/>
          <a:stretch>
            <a:fillRect/>
          </a:stretch>
        </p:blipFill>
        <p:spPr bwMode="auto">
          <a:xfrm>
            <a:off x="0" y="981075"/>
            <a:ext cx="9144000" cy="3133725"/>
          </a:xfrm>
          <a:prstGeom prst="rect">
            <a:avLst/>
          </a:prstGeom>
          <a:noFill/>
          <a:ln w="9525">
            <a:noFill/>
            <a:miter lim="800000"/>
            <a:headEnd/>
            <a:tailEnd/>
          </a:ln>
        </p:spPr>
      </p:pic>
      <p:sp>
        <p:nvSpPr>
          <p:cNvPr id="40962" name="Text Box 5"/>
          <p:cNvSpPr txBox="1">
            <a:spLocks noChangeArrowheads="1"/>
          </p:cNvSpPr>
          <p:nvPr/>
        </p:nvSpPr>
        <p:spPr bwMode="auto">
          <a:xfrm>
            <a:off x="467544" y="4365104"/>
            <a:ext cx="8352928" cy="646331"/>
          </a:xfrm>
          <a:prstGeom prst="rect">
            <a:avLst/>
          </a:prstGeom>
          <a:noFill/>
          <a:ln w="9525">
            <a:noFill/>
            <a:miter lim="800000"/>
            <a:headEnd/>
            <a:tailEnd/>
          </a:ln>
        </p:spPr>
        <p:txBody>
          <a:bodyPr wrap="square">
            <a:spAutoFit/>
          </a:bodyPr>
          <a:lstStyle/>
          <a:p>
            <a:pPr>
              <a:spcBef>
                <a:spcPct val="50000"/>
              </a:spcBef>
            </a:pPr>
            <a:r>
              <a:rPr lang="hu-HU" b="0" dirty="0" err="1"/>
              <a:t>Blutbildung</a:t>
            </a:r>
            <a:r>
              <a:rPr lang="hu-HU" b="0" dirty="0"/>
              <a:t> in der </a:t>
            </a:r>
            <a:r>
              <a:rPr lang="hu-HU" b="0" dirty="0" err="1" smtClean="0"/>
              <a:t>AGM-Region</a:t>
            </a:r>
            <a:r>
              <a:rPr lang="hu-HU" b="0" dirty="0" smtClean="0"/>
              <a:t>: in </a:t>
            </a:r>
            <a:r>
              <a:rPr lang="hu-HU" b="0" dirty="0" err="1" smtClean="0"/>
              <a:t>dem</a:t>
            </a:r>
            <a:r>
              <a:rPr lang="hu-HU" b="0" dirty="0" smtClean="0"/>
              <a:t> </a:t>
            </a:r>
            <a:r>
              <a:rPr lang="hu-HU" b="0" dirty="0" err="1" smtClean="0"/>
              <a:t>splanchnopleuralen</a:t>
            </a:r>
            <a:r>
              <a:rPr lang="hu-HU" b="0" dirty="0" smtClean="0"/>
              <a:t> </a:t>
            </a:r>
            <a:r>
              <a:rPr lang="hu-HU" b="0" dirty="0" err="1" smtClean="0"/>
              <a:t>Mesenchym</a:t>
            </a:r>
            <a:r>
              <a:rPr lang="hu-HU" b="0" dirty="0" smtClean="0"/>
              <a:t> von </a:t>
            </a:r>
            <a:r>
              <a:rPr lang="hu-HU" b="0" dirty="0" err="1" smtClean="0"/>
              <a:t>Aorte</a:t>
            </a:r>
            <a:r>
              <a:rPr lang="hu-HU" b="0" dirty="0" smtClean="0"/>
              <a:t>, </a:t>
            </a:r>
            <a:r>
              <a:rPr lang="hu-HU" b="0" dirty="0" err="1" smtClean="0"/>
              <a:t>Gonaden</a:t>
            </a:r>
            <a:r>
              <a:rPr lang="hu-HU" b="0" dirty="0" smtClean="0"/>
              <a:t>, </a:t>
            </a:r>
            <a:r>
              <a:rPr lang="hu-HU" b="0" dirty="0" err="1" smtClean="0"/>
              <a:t>Mesonephros</a:t>
            </a:r>
            <a:endParaRPr lang="hu-HU" b="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p:cNvPicPr>
            <a:picLocks noChangeAspect="1" noChangeArrowheads="1"/>
          </p:cNvPicPr>
          <p:nvPr/>
        </p:nvPicPr>
        <p:blipFill>
          <a:blip r:embed="rId3" cstate="print"/>
          <a:srcRect/>
          <a:stretch>
            <a:fillRect/>
          </a:stretch>
        </p:blipFill>
        <p:spPr bwMode="auto">
          <a:xfrm>
            <a:off x="227272" y="206343"/>
            <a:ext cx="4713287" cy="5838825"/>
          </a:xfrm>
          <a:prstGeom prst="rect">
            <a:avLst/>
          </a:prstGeom>
          <a:noFill/>
          <a:ln w="9525">
            <a:noFill/>
            <a:miter lim="800000"/>
            <a:headEnd/>
            <a:tailEnd/>
          </a:ln>
        </p:spPr>
      </p:pic>
      <p:sp>
        <p:nvSpPr>
          <p:cNvPr id="3" name="Szövegdoboz 2"/>
          <p:cNvSpPr txBox="1"/>
          <p:nvPr/>
        </p:nvSpPr>
        <p:spPr>
          <a:xfrm>
            <a:off x="5148064" y="764704"/>
            <a:ext cx="3528392" cy="2585323"/>
          </a:xfrm>
          <a:prstGeom prst="rect">
            <a:avLst/>
          </a:prstGeom>
          <a:noFill/>
        </p:spPr>
        <p:txBody>
          <a:bodyPr wrap="square" rtlCol="0">
            <a:spAutoFit/>
          </a:bodyPr>
          <a:lstStyle/>
          <a:p>
            <a:r>
              <a:rPr lang="hu-HU" b="0" dirty="0" err="1" smtClean="0"/>
              <a:t>Hämopoetische</a:t>
            </a:r>
            <a:r>
              <a:rPr lang="hu-HU" b="0" dirty="0" smtClean="0"/>
              <a:t> </a:t>
            </a:r>
            <a:r>
              <a:rPr lang="hu-HU" b="0" dirty="0" err="1" smtClean="0"/>
              <a:t>Stammzellen</a:t>
            </a:r>
            <a:r>
              <a:rPr lang="hu-HU" b="0" dirty="0" smtClean="0"/>
              <a:t> in der Aortenwand:</a:t>
            </a:r>
          </a:p>
          <a:p>
            <a:r>
              <a:rPr lang="hu-HU" b="0" dirty="0" smtClean="0"/>
              <a:t>A: 3-Tage-altes </a:t>
            </a:r>
            <a:r>
              <a:rPr lang="hu-HU" b="0" dirty="0" err="1" smtClean="0"/>
              <a:t>Kükenembryo</a:t>
            </a:r>
            <a:r>
              <a:rPr lang="hu-HU" b="0" dirty="0" smtClean="0"/>
              <a:t>, </a:t>
            </a:r>
            <a:r>
              <a:rPr lang="hu-HU" b="0" dirty="0" err="1" smtClean="0"/>
              <a:t>Immunhistoichemie</a:t>
            </a:r>
            <a:r>
              <a:rPr lang="hu-HU" b="0" dirty="0" smtClean="0"/>
              <a:t> </a:t>
            </a:r>
            <a:r>
              <a:rPr lang="hu-HU" b="0" dirty="0" err="1" smtClean="0"/>
              <a:t>für</a:t>
            </a:r>
            <a:r>
              <a:rPr lang="hu-HU" b="0" dirty="0" smtClean="0"/>
              <a:t> CD41</a:t>
            </a:r>
          </a:p>
          <a:p>
            <a:r>
              <a:rPr lang="hu-HU" b="0" dirty="0" smtClean="0"/>
              <a:t>B: ET10 </a:t>
            </a:r>
            <a:r>
              <a:rPr lang="hu-HU" b="0" dirty="0" err="1" smtClean="0"/>
              <a:t>Mausembryo</a:t>
            </a:r>
            <a:r>
              <a:rPr lang="hu-HU" b="0" dirty="0" smtClean="0"/>
              <a:t> mit CD41</a:t>
            </a:r>
          </a:p>
          <a:p>
            <a:r>
              <a:rPr lang="hu-HU" b="0" dirty="0" smtClean="0"/>
              <a:t>C: </a:t>
            </a:r>
            <a:r>
              <a:rPr lang="hu-HU" b="0" dirty="0" err="1" smtClean="0"/>
              <a:t>junges</a:t>
            </a:r>
            <a:r>
              <a:rPr lang="hu-HU" b="0" dirty="0" smtClean="0"/>
              <a:t> </a:t>
            </a:r>
            <a:r>
              <a:rPr lang="hu-HU" b="0" dirty="0" err="1" smtClean="0"/>
              <a:t>Schweinembryo</a:t>
            </a:r>
            <a:r>
              <a:rPr lang="hu-HU" b="0" dirty="0" smtClean="0"/>
              <a:t> (</a:t>
            </a:r>
            <a:r>
              <a:rPr lang="hu-HU" b="0" dirty="0" err="1" smtClean="0"/>
              <a:t>Zeichnung</a:t>
            </a:r>
            <a:r>
              <a:rPr lang="hu-HU" b="0" dirty="0" smtClean="0"/>
              <a:t>)</a:t>
            </a:r>
          </a:p>
          <a:p>
            <a:r>
              <a:rPr lang="hu-HU" b="0" dirty="0" smtClean="0"/>
              <a:t>D: ET35 </a:t>
            </a:r>
            <a:r>
              <a:rPr lang="hu-HU" b="0" dirty="0" err="1" smtClean="0"/>
              <a:t>menschliches</a:t>
            </a:r>
            <a:r>
              <a:rPr lang="hu-HU" b="0" dirty="0" smtClean="0"/>
              <a:t> </a:t>
            </a:r>
            <a:r>
              <a:rPr lang="hu-HU" b="0" dirty="0" err="1" smtClean="0"/>
              <a:t>Embryo</a:t>
            </a:r>
            <a:r>
              <a:rPr lang="hu-HU" b="0" dirty="0" smtClean="0"/>
              <a:t> mit anti-CD45</a:t>
            </a:r>
            <a:endParaRPr lang="de-DE" b="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smtClean="0"/>
              <a:t>Fetaler</a:t>
            </a:r>
            <a:r>
              <a:rPr lang="hu-HU" dirty="0" smtClean="0"/>
              <a:t> </a:t>
            </a:r>
            <a:r>
              <a:rPr lang="hu-HU" dirty="0" err="1" smtClean="0"/>
              <a:t>Blutkreislauf</a:t>
            </a:r>
            <a:r>
              <a:rPr lang="hu-HU" dirty="0" smtClean="0"/>
              <a:t> </a:t>
            </a:r>
            <a:endParaRPr lang="de-DE" dirty="0"/>
          </a:p>
        </p:txBody>
      </p:sp>
      <p:sp>
        <p:nvSpPr>
          <p:cNvPr id="3" name="Alcím 2"/>
          <p:cNvSpPr>
            <a:spLocks noGrp="1"/>
          </p:cNvSpPr>
          <p:nvPr>
            <p:ph type="subTitle" idx="1"/>
          </p:nvPr>
        </p:nvSpPr>
        <p:spPr/>
        <p:txBody>
          <a:bodyPr/>
          <a:lstStyle/>
          <a:p>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idx="4294967295"/>
          </p:nvPr>
        </p:nvSpPr>
        <p:spPr/>
        <p:txBody>
          <a:bodyPr/>
          <a:lstStyle/>
          <a:p>
            <a:r>
              <a:rPr lang="hu-HU" smtClean="0"/>
              <a:t>Gefäßbildung</a:t>
            </a:r>
          </a:p>
        </p:txBody>
      </p:sp>
      <p:sp>
        <p:nvSpPr>
          <p:cNvPr id="15362" name="Rectangle 3"/>
          <p:cNvSpPr>
            <a:spLocks noGrp="1" noChangeArrowheads="1"/>
          </p:cNvSpPr>
          <p:nvPr>
            <p:ph type="body" idx="4294967295"/>
          </p:nvPr>
        </p:nvSpPr>
        <p:spPr/>
        <p:txBody>
          <a:bodyPr/>
          <a:lstStyle/>
          <a:p>
            <a:r>
              <a:rPr lang="hu-HU" b="1" smtClean="0"/>
              <a:t>Blutinseln</a:t>
            </a:r>
            <a:r>
              <a:rPr lang="hu-HU" smtClean="0"/>
              <a:t>: Dottersack, extraembryonal</a:t>
            </a:r>
          </a:p>
          <a:p>
            <a:r>
              <a:rPr lang="hu-HU" smtClean="0"/>
              <a:t>Gefäßbläschen: </a:t>
            </a:r>
            <a:r>
              <a:rPr lang="hu-HU" b="1" smtClean="0"/>
              <a:t>Vaskulogenesis</a:t>
            </a:r>
            <a:r>
              <a:rPr lang="hu-HU" smtClean="0"/>
              <a:t>, intraembryonal</a:t>
            </a:r>
          </a:p>
          <a:p>
            <a:r>
              <a:rPr lang="hu-HU" smtClean="0"/>
              <a:t>Verlängerung und Fusion dieser Bläschen: Bildung eines </a:t>
            </a:r>
            <a:r>
              <a:rPr lang="hu-HU" b="1" smtClean="0"/>
              <a:t>Netzwerks</a:t>
            </a:r>
          </a:p>
          <a:p>
            <a:r>
              <a:rPr lang="hu-HU" b="1" smtClean="0"/>
              <a:t>Angiogenesis</a:t>
            </a:r>
            <a:r>
              <a:rPr lang="hu-HU" smtClean="0"/>
              <a:t>: Ausstülpung neue Gefäße aus den schon existierenden Gefäßen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cstate="print"/>
          <a:srcRect/>
          <a:stretch>
            <a:fillRect/>
          </a:stretch>
        </p:blipFill>
        <p:spPr bwMode="auto">
          <a:xfrm>
            <a:off x="1447800" y="223838"/>
            <a:ext cx="6235700" cy="648176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1" y="1"/>
            <a:ext cx="6444207" cy="4946050"/>
          </a:xfrm>
          <a:prstGeom prst="rect">
            <a:avLst/>
          </a:prstGeom>
          <a:noFill/>
          <a:ln w="9525">
            <a:noFill/>
            <a:miter lim="800000"/>
            <a:headEnd/>
            <a:tailEnd/>
          </a:ln>
        </p:spPr>
      </p:pic>
      <p:pic>
        <p:nvPicPr>
          <p:cNvPr id="52225" name="Picture 3"/>
          <p:cNvPicPr>
            <a:picLocks noChangeAspect="1" noChangeArrowheads="1"/>
          </p:cNvPicPr>
          <p:nvPr/>
        </p:nvPicPr>
        <p:blipFill>
          <a:blip r:embed="rId3" cstate="print"/>
          <a:srcRect/>
          <a:stretch>
            <a:fillRect/>
          </a:stretch>
        </p:blipFill>
        <p:spPr bwMode="auto">
          <a:xfrm>
            <a:off x="4648200" y="4757738"/>
            <a:ext cx="4495800" cy="2100262"/>
          </a:xfrm>
          <a:prstGeom prst="rect">
            <a:avLst/>
          </a:prstGeom>
          <a:noFill/>
          <a:ln w="9525">
            <a:noFill/>
            <a:miter lim="800000"/>
            <a:headEnd/>
            <a:tailEnd/>
          </a:ln>
        </p:spPr>
      </p:pic>
      <p:sp>
        <p:nvSpPr>
          <p:cNvPr id="4" name="Szövegdoboz 3"/>
          <p:cNvSpPr txBox="1"/>
          <p:nvPr/>
        </p:nvSpPr>
        <p:spPr>
          <a:xfrm>
            <a:off x="6444208" y="548680"/>
            <a:ext cx="2448272" cy="2031325"/>
          </a:xfrm>
          <a:prstGeom prst="rect">
            <a:avLst/>
          </a:prstGeom>
          <a:noFill/>
        </p:spPr>
        <p:txBody>
          <a:bodyPr wrap="square" rtlCol="0">
            <a:spAutoFit/>
          </a:bodyPr>
          <a:lstStyle/>
          <a:p>
            <a:r>
              <a:rPr lang="hu-HU" b="0" dirty="0" smtClean="0"/>
              <a:t>Ductus arteriosus und venosus </a:t>
            </a:r>
            <a:r>
              <a:rPr lang="hu-HU" b="0" dirty="0" err="1" smtClean="0"/>
              <a:t>im</a:t>
            </a:r>
            <a:r>
              <a:rPr lang="hu-HU" b="0" dirty="0" smtClean="0"/>
              <a:t> </a:t>
            </a:r>
            <a:r>
              <a:rPr lang="hu-HU" b="0" dirty="0" err="1" smtClean="0"/>
              <a:t>menshclichen</a:t>
            </a:r>
            <a:r>
              <a:rPr lang="hu-HU" b="0" dirty="0" smtClean="0"/>
              <a:t> </a:t>
            </a:r>
            <a:r>
              <a:rPr lang="hu-HU" b="0" dirty="0" err="1" smtClean="0"/>
              <a:t>Embryo</a:t>
            </a:r>
            <a:r>
              <a:rPr lang="hu-HU" b="0" dirty="0" smtClean="0"/>
              <a:t>. Die </a:t>
            </a:r>
            <a:r>
              <a:rPr lang="hu-HU" b="0" dirty="0" err="1" smtClean="0"/>
              <a:t>Zahlen</a:t>
            </a:r>
            <a:r>
              <a:rPr lang="hu-HU" b="0" dirty="0" smtClean="0"/>
              <a:t> </a:t>
            </a:r>
            <a:r>
              <a:rPr lang="hu-HU" b="0" dirty="0" err="1" smtClean="0"/>
              <a:t>bedeuten</a:t>
            </a:r>
            <a:r>
              <a:rPr lang="hu-HU" b="0" dirty="0" smtClean="0"/>
              <a:t> </a:t>
            </a:r>
            <a:r>
              <a:rPr lang="hu-HU" b="0" dirty="0" err="1" smtClean="0"/>
              <a:t>die</a:t>
            </a:r>
            <a:r>
              <a:rPr lang="hu-HU" b="0" dirty="0" smtClean="0"/>
              <a:t> </a:t>
            </a:r>
            <a:r>
              <a:rPr lang="hu-HU" b="0" dirty="0" err="1" smtClean="0"/>
              <a:t>Sauerstoffsättigung</a:t>
            </a:r>
            <a:r>
              <a:rPr lang="hu-HU" b="0" dirty="0" smtClean="0"/>
              <a:t> des </a:t>
            </a:r>
            <a:r>
              <a:rPr lang="hu-HU" b="0" dirty="0" err="1" smtClean="0"/>
              <a:t>Blutes</a:t>
            </a:r>
            <a:r>
              <a:rPr lang="hu-HU" b="0" dirty="0" smtClean="0"/>
              <a:t>.</a:t>
            </a:r>
            <a:endParaRPr lang="de-DE" b="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smtClean="0"/>
              <a:t>Genetische</a:t>
            </a:r>
            <a:r>
              <a:rPr lang="hu-HU" dirty="0" smtClean="0"/>
              <a:t> </a:t>
            </a:r>
            <a:r>
              <a:rPr lang="hu-HU" dirty="0" err="1" smtClean="0"/>
              <a:t>Mutationen</a:t>
            </a:r>
            <a:r>
              <a:rPr lang="hu-HU" dirty="0" smtClean="0"/>
              <a:t>, die </a:t>
            </a:r>
            <a:r>
              <a:rPr lang="hu-HU" dirty="0" err="1" smtClean="0"/>
              <a:t>Herzfehler</a:t>
            </a:r>
            <a:r>
              <a:rPr lang="hu-HU" dirty="0" smtClean="0"/>
              <a:t> </a:t>
            </a:r>
            <a:r>
              <a:rPr lang="hu-HU" dirty="0" err="1" smtClean="0"/>
              <a:t>verursachen</a:t>
            </a:r>
            <a:r>
              <a:rPr lang="hu-HU" dirty="0" smtClean="0"/>
              <a:t> </a:t>
            </a:r>
            <a:r>
              <a:rPr lang="hu-HU" dirty="0" err="1" smtClean="0"/>
              <a:t>können</a:t>
            </a:r>
            <a:endParaRPr lang="de-DE" dirty="0"/>
          </a:p>
        </p:txBody>
      </p:sp>
      <p:sp>
        <p:nvSpPr>
          <p:cNvPr id="3" name="Alcím 2"/>
          <p:cNvSpPr>
            <a:spLocks noGrp="1"/>
          </p:cNvSpPr>
          <p:nvPr>
            <p:ph type="subTitle" idx="1"/>
          </p:nvPr>
        </p:nvSpPr>
        <p:spPr/>
        <p:txBody>
          <a:bodyPr/>
          <a:lstStyle/>
          <a:p>
            <a:endParaRPr lang="de-D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1"/>
          <p:cNvPicPr>
            <a:picLocks noChangeAspect="1" noChangeArrowheads="1"/>
          </p:cNvPicPr>
          <p:nvPr/>
        </p:nvPicPr>
        <p:blipFill>
          <a:blip r:embed="rId2" cstate="print"/>
          <a:srcRect/>
          <a:stretch>
            <a:fillRect/>
          </a:stretch>
        </p:blipFill>
        <p:spPr bwMode="auto">
          <a:xfrm>
            <a:off x="0" y="0"/>
            <a:ext cx="9144000" cy="5965825"/>
          </a:xfrm>
          <a:prstGeom prst="rect">
            <a:avLst/>
          </a:prstGeom>
          <a:noFill/>
          <a:ln w="9525">
            <a:noFill/>
            <a:miter lim="800000"/>
            <a:headEnd/>
            <a:tailEnd/>
          </a:ln>
        </p:spPr>
      </p:pic>
      <p:sp>
        <p:nvSpPr>
          <p:cNvPr id="54274" name="Text Box 5"/>
          <p:cNvSpPr txBox="1">
            <a:spLocks noChangeArrowheads="1"/>
          </p:cNvSpPr>
          <p:nvPr/>
        </p:nvSpPr>
        <p:spPr bwMode="auto">
          <a:xfrm>
            <a:off x="4859338" y="6237288"/>
            <a:ext cx="4284662" cy="457200"/>
          </a:xfrm>
          <a:prstGeom prst="rect">
            <a:avLst/>
          </a:prstGeom>
          <a:noFill/>
          <a:ln w="9525">
            <a:noFill/>
            <a:miter lim="800000"/>
            <a:headEnd/>
            <a:tailEnd/>
          </a:ln>
        </p:spPr>
        <p:txBody>
          <a:bodyPr>
            <a:spAutoFit/>
          </a:bodyPr>
          <a:lstStyle/>
          <a:p>
            <a:pPr algn="ctr">
              <a:spcBef>
                <a:spcPct val="50000"/>
              </a:spcBef>
            </a:pPr>
            <a:r>
              <a:rPr lang="hu-HU" sz="1200">
                <a:latin typeface="Times New Roman" pitchFamily="18" charset="0"/>
              </a:rPr>
              <a:t>Principles of developmental genetics, Sally E. Moody, Academic Press 2007</a:t>
            </a:r>
          </a:p>
        </p:txBody>
      </p:sp>
      <p:sp>
        <p:nvSpPr>
          <p:cNvPr id="54275" name="Text Box 6"/>
          <p:cNvSpPr txBox="1">
            <a:spLocks noChangeArrowheads="1"/>
          </p:cNvSpPr>
          <p:nvPr/>
        </p:nvSpPr>
        <p:spPr bwMode="auto">
          <a:xfrm>
            <a:off x="0" y="5516563"/>
            <a:ext cx="395288" cy="366712"/>
          </a:xfrm>
          <a:prstGeom prst="rect">
            <a:avLst/>
          </a:prstGeom>
          <a:noFill/>
          <a:ln w="9525">
            <a:noFill/>
            <a:miter lim="800000"/>
            <a:headEnd/>
            <a:tailEnd/>
          </a:ln>
        </p:spPr>
        <p:txBody>
          <a:bodyPr>
            <a:spAutoFit/>
          </a:bodyPr>
          <a:lstStyle/>
          <a:p>
            <a:pPr>
              <a:spcBef>
                <a:spcPct val="50000"/>
              </a:spcBef>
            </a:pPr>
            <a:r>
              <a:rPr lang="hu-HU">
                <a:latin typeface="Times New Roman" pitchFamily="18" charset="0"/>
              </a:rPr>
              <a:t>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4"/>
          <p:cNvSpPr txBox="1">
            <a:spLocks noChangeArrowheads="1"/>
          </p:cNvSpPr>
          <p:nvPr/>
        </p:nvSpPr>
        <p:spPr bwMode="auto">
          <a:xfrm>
            <a:off x="4859338" y="6237288"/>
            <a:ext cx="4284662" cy="457200"/>
          </a:xfrm>
          <a:prstGeom prst="rect">
            <a:avLst/>
          </a:prstGeom>
          <a:noFill/>
          <a:ln w="9525">
            <a:noFill/>
            <a:miter lim="800000"/>
            <a:headEnd/>
            <a:tailEnd/>
          </a:ln>
        </p:spPr>
        <p:txBody>
          <a:bodyPr>
            <a:spAutoFit/>
          </a:bodyPr>
          <a:lstStyle/>
          <a:p>
            <a:pPr algn="ctr">
              <a:spcBef>
                <a:spcPct val="50000"/>
              </a:spcBef>
            </a:pPr>
            <a:r>
              <a:rPr lang="hu-HU" sz="1200">
                <a:latin typeface="Times New Roman" pitchFamily="18" charset="0"/>
              </a:rPr>
              <a:t>Principles of developmental genetics, Sally E. Moody, Academic Press 2007</a:t>
            </a:r>
          </a:p>
        </p:txBody>
      </p:sp>
      <p:pic>
        <p:nvPicPr>
          <p:cNvPr id="55298" name="Picture 5" descr="2"/>
          <p:cNvPicPr>
            <a:picLocks noChangeAspect="1" noChangeArrowheads="1"/>
          </p:cNvPicPr>
          <p:nvPr/>
        </p:nvPicPr>
        <p:blipFill>
          <a:blip r:embed="rId2" cstate="print"/>
          <a:srcRect/>
          <a:stretch>
            <a:fillRect/>
          </a:stretch>
        </p:blipFill>
        <p:spPr bwMode="auto">
          <a:xfrm>
            <a:off x="0" y="0"/>
            <a:ext cx="9144000" cy="6205538"/>
          </a:xfrm>
          <a:prstGeom prst="rect">
            <a:avLst/>
          </a:prstGeom>
          <a:noFill/>
          <a:ln w="9525">
            <a:noFill/>
            <a:miter lim="800000"/>
            <a:headEnd/>
            <a:tailEnd/>
          </a:ln>
        </p:spPr>
      </p:pic>
      <p:sp>
        <p:nvSpPr>
          <p:cNvPr id="55299" name="Text Box 6"/>
          <p:cNvSpPr txBox="1">
            <a:spLocks noChangeArrowheads="1"/>
          </p:cNvSpPr>
          <p:nvPr/>
        </p:nvSpPr>
        <p:spPr bwMode="auto">
          <a:xfrm>
            <a:off x="0" y="5805488"/>
            <a:ext cx="395288" cy="366712"/>
          </a:xfrm>
          <a:prstGeom prst="rect">
            <a:avLst/>
          </a:prstGeom>
          <a:noFill/>
          <a:ln w="9525">
            <a:noFill/>
            <a:miter lim="800000"/>
            <a:headEnd/>
            <a:tailEnd/>
          </a:ln>
        </p:spPr>
        <p:txBody>
          <a:bodyPr>
            <a:spAutoFit/>
          </a:bodyPr>
          <a:lstStyle/>
          <a:p>
            <a:pPr>
              <a:spcBef>
                <a:spcPct val="50000"/>
              </a:spcBef>
            </a:pPr>
            <a:r>
              <a:rPr lang="hu-HU">
                <a:latin typeface="Times New Roman" pitchFamily="18" charset="0"/>
              </a:rPr>
              <a:t>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4"/>
          <p:cNvSpPr txBox="1">
            <a:spLocks noChangeArrowheads="1"/>
          </p:cNvSpPr>
          <p:nvPr/>
        </p:nvSpPr>
        <p:spPr bwMode="auto">
          <a:xfrm>
            <a:off x="4859338" y="6400800"/>
            <a:ext cx="4284662" cy="457200"/>
          </a:xfrm>
          <a:prstGeom prst="rect">
            <a:avLst/>
          </a:prstGeom>
          <a:noFill/>
          <a:ln w="9525">
            <a:noFill/>
            <a:miter lim="800000"/>
            <a:headEnd/>
            <a:tailEnd/>
          </a:ln>
        </p:spPr>
        <p:txBody>
          <a:bodyPr>
            <a:spAutoFit/>
          </a:bodyPr>
          <a:lstStyle/>
          <a:p>
            <a:pPr algn="ctr">
              <a:spcBef>
                <a:spcPct val="50000"/>
              </a:spcBef>
            </a:pPr>
            <a:r>
              <a:rPr lang="hu-HU" sz="1200">
                <a:latin typeface="Times New Roman" pitchFamily="18" charset="0"/>
              </a:rPr>
              <a:t>Principles of developmental genetics, Sally E. Moody, Academic Press 2007</a:t>
            </a:r>
          </a:p>
        </p:txBody>
      </p:sp>
      <p:pic>
        <p:nvPicPr>
          <p:cNvPr id="56322" name="Picture 5" descr="3"/>
          <p:cNvPicPr>
            <a:picLocks noChangeAspect="1" noChangeArrowheads="1"/>
          </p:cNvPicPr>
          <p:nvPr/>
        </p:nvPicPr>
        <p:blipFill>
          <a:blip r:embed="rId2" cstate="print"/>
          <a:srcRect/>
          <a:stretch>
            <a:fillRect/>
          </a:stretch>
        </p:blipFill>
        <p:spPr bwMode="auto">
          <a:xfrm>
            <a:off x="0" y="0"/>
            <a:ext cx="9144000" cy="6346825"/>
          </a:xfrm>
          <a:prstGeom prst="rect">
            <a:avLst/>
          </a:prstGeom>
          <a:noFill/>
          <a:ln w="9525">
            <a:noFill/>
            <a:miter lim="800000"/>
            <a:headEnd/>
            <a:tailEnd/>
          </a:ln>
        </p:spPr>
      </p:pic>
      <p:sp>
        <p:nvSpPr>
          <p:cNvPr id="56323" name="Text Box 6"/>
          <p:cNvSpPr txBox="1">
            <a:spLocks noChangeArrowheads="1"/>
          </p:cNvSpPr>
          <p:nvPr/>
        </p:nvSpPr>
        <p:spPr bwMode="auto">
          <a:xfrm>
            <a:off x="0" y="5805488"/>
            <a:ext cx="395288" cy="366712"/>
          </a:xfrm>
          <a:prstGeom prst="rect">
            <a:avLst/>
          </a:prstGeom>
          <a:noFill/>
          <a:ln w="9525">
            <a:noFill/>
            <a:miter lim="800000"/>
            <a:headEnd/>
            <a:tailEnd/>
          </a:ln>
        </p:spPr>
        <p:txBody>
          <a:bodyPr>
            <a:spAutoFit/>
          </a:bodyPr>
          <a:lstStyle/>
          <a:p>
            <a:pPr>
              <a:spcBef>
                <a:spcPct val="50000"/>
              </a:spcBef>
            </a:pPr>
            <a:r>
              <a:rPr lang="hu-HU">
                <a:latin typeface="Times New Roman" pitchFamily="18" charset="0"/>
              </a:rPr>
              <a:t>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4"/>
          <p:cNvSpPr txBox="1">
            <a:spLocks noChangeArrowheads="1"/>
          </p:cNvSpPr>
          <p:nvPr/>
        </p:nvSpPr>
        <p:spPr bwMode="auto">
          <a:xfrm>
            <a:off x="4859338" y="6237288"/>
            <a:ext cx="4284662" cy="457200"/>
          </a:xfrm>
          <a:prstGeom prst="rect">
            <a:avLst/>
          </a:prstGeom>
          <a:noFill/>
          <a:ln w="9525">
            <a:noFill/>
            <a:miter lim="800000"/>
            <a:headEnd/>
            <a:tailEnd/>
          </a:ln>
        </p:spPr>
        <p:txBody>
          <a:bodyPr>
            <a:spAutoFit/>
          </a:bodyPr>
          <a:lstStyle/>
          <a:p>
            <a:pPr algn="ctr">
              <a:spcBef>
                <a:spcPct val="50000"/>
              </a:spcBef>
            </a:pPr>
            <a:r>
              <a:rPr lang="hu-HU" sz="1200">
                <a:latin typeface="Times New Roman" pitchFamily="18" charset="0"/>
              </a:rPr>
              <a:t>Principles of developmental genetics, Sally E. Moody, Academic Press 2007</a:t>
            </a:r>
          </a:p>
        </p:txBody>
      </p:sp>
      <p:pic>
        <p:nvPicPr>
          <p:cNvPr id="57346" name="Picture 5" descr="4"/>
          <p:cNvPicPr>
            <a:picLocks noChangeAspect="1" noChangeArrowheads="1"/>
          </p:cNvPicPr>
          <p:nvPr/>
        </p:nvPicPr>
        <p:blipFill>
          <a:blip r:embed="rId2" cstate="print"/>
          <a:srcRect/>
          <a:stretch>
            <a:fillRect/>
          </a:stretch>
        </p:blipFill>
        <p:spPr bwMode="auto">
          <a:xfrm>
            <a:off x="0" y="0"/>
            <a:ext cx="9144000" cy="5145088"/>
          </a:xfrm>
          <a:prstGeom prst="rect">
            <a:avLst/>
          </a:prstGeom>
          <a:noFill/>
          <a:ln w="9525">
            <a:noFill/>
            <a:miter lim="800000"/>
            <a:headEnd/>
            <a:tailEnd/>
          </a:ln>
        </p:spPr>
      </p:pic>
      <p:sp>
        <p:nvSpPr>
          <p:cNvPr id="57347" name="Text Box 6"/>
          <p:cNvSpPr txBox="1">
            <a:spLocks noChangeArrowheads="1"/>
          </p:cNvSpPr>
          <p:nvPr/>
        </p:nvSpPr>
        <p:spPr bwMode="auto">
          <a:xfrm>
            <a:off x="179388" y="5084763"/>
            <a:ext cx="395287" cy="366712"/>
          </a:xfrm>
          <a:prstGeom prst="rect">
            <a:avLst/>
          </a:prstGeom>
          <a:noFill/>
          <a:ln w="9525">
            <a:noFill/>
            <a:miter lim="800000"/>
            <a:headEnd/>
            <a:tailEnd/>
          </a:ln>
        </p:spPr>
        <p:txBody>
          <a:bodyPr>
            <a:spAutoFit/>
          </a:bodyPr>
          <a:lstStyle/>
          <a:p>
            <a:pPr>
              <a:spcBef>
                <a:spcPct val="50000"/>
              </a:spcBef>
            </a:pPr>
            <a:r>
              <a:rPr lang="hu-HU">
                <a:latin typeface="Times New Roman" pitchFamily="18" charset="0"/>
              </a:rPr>
              <a:t>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4"/>
          <p:cNvSpPr txBox="1">
            <a:spLocks noChangeArrowheads="1"/>
          </p:cNvSpPr>
          <p:nvPr/>
        </p:nvSpPr>
        <p:spPr bwMode="auto">
          <a:xfrm>
            <a:off x="4859338" y="6237288"/>
            <a:ext cx="4284662" cy="457200"/>
          </a:xfrm>
          <a:prstGeom prst="rect">
            <a:avLst/>
          </a:prstGeom>
          <a:noFill/>
          <a:ln w="9525">
            <a:noFill/>
            <a:miter lim="800000"/>
            <a:headEnd/>
            <a:tailEnd/>
          </a:ln>
        </p:spPr>
        <p:txBody>
          <a:bodyPr>
            <a:spAutoFit/>
          </a:bodyPr>
          <a:lstStyle/>
          <a:p>
            <a:pPr algn="ctr">
              <a:spcBef>
                <a:spcPct val="50000"/>
              </a:spcBef>
            </a:pPr>
            <a:r>
              <a:rPr lang="hu-HU" sz="1200">
                <a:latin typeface="Times New Roman" pitchFamily="18" charset="0"/>
              </a:rPr>
              <a:t>Principles of developmental genetics, Sally E. Moody, Academic Press 2007</a:t>
            </a:r>
          </a:p>
        </p:txBody>
      </p:sp>
      <p:pic>
        <p:nvPicPr>
          <p:cNvPr id="58370" name="Picture 5" descr="8"/>
          <p:cNvPicPr>
            <a:picLocks noChangeAspect="1" noChangeArrowheads="1"/>
          </p:cNvPicPr>
          <p:nvPr/>
        </p:nvPicPr>
        <p:blipFill>
          <a:blip r:embed="rId2" cstate="print"/>
          <a:srcRect/>
          <a:stretch>
            <a:fillRect/>
          </a:stretch>
        </p:blipFill>
        <p:spPr bwMode="auto">
          <a:xfrm>
            <a:off x="250825" y="260350"/>
            <a:ext cx="7850188" cy="579913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ím 1"/>
          <p:cNvSpPr>
            <a:spLocks noGrp="1"/>
          </p:cNvSpPr>
          <p:nvPr>
            <p:ph type="title"/>
          </p:nvPr>
        </p:nvSpPr>
        <p:spPr>
          <a:xfrm>
            <a:off x="457200" y="274638"/>
            <a:ext cx="8229600" cy="1066800"/>
          </a:xfrm>
        </p:spPr>
        <p:txBody>
          <a:bodyPr/>
          <a:lstStyle/>
          <a:p>
            <a:pPr eaLnBrk="1" hangingPunct="1"/>
            <a:r>
              <a:rPr lang="hu-HU" smtClean="0"/>
              <a:t>Kongenitale Herzfehler</a:t>
            </a:r>
          </a:p>
        </p:txBody>
      </p:sp>
      <p:sp>
        <p:nvSpPr>
          <p:cNvPr id="59394" name="Tartalom helye 2"/>
          <p:cNvSpPr>
            <a:spLocks noGrp="1"/>
          </p:cNvSpPr>
          <p:nvPr>
            <p:ph idx="1"/>
          </p:nvPr>
        </p:nvSpPr>
        <p:spPr/>
        <p:txBody>
          <a:bodyPr/>
          <a:lstStyle/>
          <a:p>
            <a:pPr eaLnBrk="1" hangingPunct="1">
              <a:buFontTx/>
              <a:buNone/>
            </a:pPr>
            <a:r>
              <a:rPr lang="hu-HU" sz="2400" smtClean="0"/>
              <a:t>Eingeteilt in drei Gruppen (Bruneau, Nature, 2006):</a:t>
            </a:r>
          </a:p>
          <a:p>
            <a:pPr eaLnBrk="1" hangingPunct="1"/>
            <a:r>
              <a:rPr lang="hu-HU" sz="2400" smtClean="0"/>
              <a:t>zyanotische Herzfehler (Herzvitien; Vitium, Vitia: Fehler)</a:t>
            </a:r>
          </a:p>
          <a:p>
            <a:pPr eaLnBrk="1" hangingPunct="1"/>
            <a:r>
              <a:rPr lang="hu-HU" sz="2400" smtClean="0"/>
              <a:t>Linksherzobstruktionen</a:t>
            </a:r>
          </a:p>
          <a:p>
            <a:pPr eaLnBrk="1" hangingPunct="1"/>
            <a:r>
              <a:rPr lang="hu-HU" sz="2400" smtClean="0"/>
              <a:t>Septierungsdefekte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Cím 1"/>
          <p:cNvSpPr>
            <a:spLocks noGrp="1"/>
          </p:cNvSpPr>
          <p:nvPr>
            <p:ph type="title"/>
          </p:nvPr>
        </p:nvSpPr>
        <p:spPr/>
        <p:txBody>
          <a:bodyPr/>
          <a:lstStyle/>
          <a:p>
            <a:pPr eaLnBrk="1" hangingPunct="1"/>
            <a:r>
              <a:rPr lang="hu-HU" smtClean="0"/>
              <a:t>I. Zyanotische Herzfehler</a:t>
            </a:r>
          </a:p>
        </p:txBody>
      </p:sp>
      <p:sp>
        <p:nvSpPr>
          <p:cNvPr id="60418" name="Tartalom helye 2"/>
          <p:cNvSpPr>
            <a:spLocks noGrp="1"/>
          </p:cNvSpPr>
          <p:nvPr>
            <p:ph idx="1"/>
          </p:nvPr>
        </p:nvSpPr>
        <p:spPr/>
        <p:txBody>
          <a:bodyPr/>
          <a:lstStyle/>
          <a:p>
            <a:pPr eaLnBrk="1" hangingPunct="1"/>
            <a:r>
              <a:rPr lang="hu-HU" sz="2400" smtClean="0"/>
              <a:t>Blaue Babys: sauerstoffreiches und –armes Blut wird gemischt</a:t>
            </a:r>
          </a:p>
          <a:p>
            <a:pPr eaLnBrk="1" hangingPunct="1">
              <a:buFontTx/>
              <a:buNone/>
            </a:pPr>
            <a:r>
              <a:rPr lang="hu-HU" sz="2400" smtClean="0"/>
              <a:t>Einige Beispiele:</a:t>
            </a:r>
          </a:p>
          <a:p>
            <a:pPr eaLnBrk="1" hangingPunct="1"/>
            <a:r>
              <a:rPr lang="hu-HU" sz="2400" smtClean="0"/>
              <a:t>TGA (Transposition der großen Gefäßen)</a:t>
            </a:r>
          </a:p>
          <a:p>
            <a:pPr eaLnBrk="1" hangingPunct="1"/>
            <a:r>
              <a:rPr lang="hu-HU" sz="2400" smtClean="0"/>
              <a:t>TOF (Tetralogy of Fallot)</a:t>
            </a:r>
          </a:p>
          <a:p>
            <a:pPr eaLnBrk="1" hangingPunct="1"/>
            <a:r>
              <a:rPr lang="hu-HU" sz="2400" smtClean="0"/>
              <a:t>PTA (Persistierender Truncus arteriosus)</a:t>
            </a:r>
          </a:p>
          <a:p>
            <a:pPr eaLnBrk="1" hangingPunct="1"/>
            <a:r>
              <a:rPr lang="hu-HU" sz="2400" smtClean="0"/>
              <a:t>DORV (Double outlet right ventricle)</a:t>
            </a:r>
          </a:p>
          <a:p>
            <a:pPr eaLnBrk="1" hangingPunct="1"/>
            <a:r>
              <a:rPr lang="hu-HU" sz="2400" smtClean="0"/>
              <a:t>TAPVC (Totale Lungenvenenfehlmőndung)</a:t>
            </a:r>
          </a:p>
          <a:p>
            <a:pPr eaLnBrk="1" hangingPunct="1"/>
            <a:r>
              <a:rPr lang="hu-HU" sz="2400" smtClean="0"/>
              <a:t>EA (Ebstein-Anomalie)</a:t>
            </a:r>
          </a:p>
          <a:p>
            <a:pPr eaLnBrk="1" hangingPunct="1"/>
            <a:endParaRPr lang="hu-HU" sz="240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Grp="1" noChangeArrowheads="1"/>
          </p:cNvSpPr>
          <p:nvPr>
            <p:ph type="ctrTitle" idx="4294967295"/>
          </p:nvPr>
        </p:nvSpPr>
        <p:spPr>
          <a:xfrm>
            <a:off x="685800" y="2130425"/>
            <a:ext cx="7772400" cy="1470025"/>
          </a:xfrm>
        </p:spPr>
        <p:txBody>
          <a:bodyPr/>
          <a:lstStyle/>
          <a:p>
            <a:r>
              <a:rPr lang="hu-HU" smtClean="0"/>
              <a:t>Blutinseln</a:t>
            </a:r>
          </a:p>
        </p:txBody>
      </p:sp>
      <p:sp>
        <p:nvSpPr>
          <p:cNvPr id="16386" name="Rectangle 5"/>
          <p:cNvSpPr>
            <a:spLocks noGrp="1" noChangeArrowheads="1"/>
          </p:cNvSpPr>
          <p:nvPr>
            <p:ph type="subTitle" idx="4294967295"/>
          </p:nvPr>
        </p:nvSpPr>
        <p:spPr>
          <a:xfrm>
            <a:off x="1371600" y="3886200"/>
            <a:ext cx="6400800" cy="1752600"/>
          </a:xfrm>
        </p:spPr>
        <p:txBody>
          <a:bodyPr/>
          <a:lstStyle/>
          <a:p>
            <a:pPr marL="0" indent="0" algn="ctr">
              <a:buFontTx/>
              <a:buNone/>
            </a:pPr>
            <a:endParaRPr lang="hu-HU"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Cím 1"/>
          <p:cNvSpPr>
            <a:spLocks noGrp="1"/>
          </p:cNvSpPr>
          <p:nvPr>
            <p:ph type="title"/>
          </p:nvPr>
        </p:nvSpPr>
        <p:spPr/>
        <p:txBody>
          <a:bodyPr/>
          <a:lstStyle/>
          <a:p>
            <a:pPr eaLnBrk="1" hangingPunct="1"/>
            <a:r>
              <a:rPr lang="hu-HU" smtClean="0"/>
              <a:t>II. Linksherzobstruktionen </a:t>
            </a:r>
          </a:p>
        </p:txBody>
      </p:sp>
      <p:sp>
        <p:nvSpPr>
          <p:cNvPr id="61442" name="Tartalom helye 2"/>
          <p:cNvSpPr>
            <a:spLocks noGrp="1"/>
          </p:cNvSpPr>
          <p:nvPr>
            <p:ph idx="1"/>
          </p:nvPr>
        </p:nvSpPr>
        <p:spPr/>
        <p:txBody>
          <a:bodyPr/>
          <a:lstStyle/>
          <a:p>
            <a:pPr eaLnBrk="1" hangingPunct="1"/>
            <a:r>
              <a:rPr lang="hu-HU" sz="2400" smtClean="0"/>
              <a:t>HLHS (hypoplastisches Linksherz Syndrom)</a:t>
            </a:r>
          </a:p>
          <a:p>
            <a:pPr eaLnBrk="1" hangingPunct="1"/>
            <a:r>
              <a:rPr lang="hu-HU" sz="2400" smtClean="0"/>
              <a:t>MS (mitrale Stenose)</a:t>
            </a:r>
          </a:p>
          <a:p>
            <a:pPr eaLnBrk="1" hangingPunct="1"/>
            <a:r>
              <a:rPr lang="hu-HU" sz="2400" smtClean="0"/>
              <a:t>AS (Aortenstenose)</a:t>
            </a:r>
          </a:p>
          <a:p>
            <a:pPr eaLnBrk="1" hangingPunct="1"/>
            <a:r>
              <a:rPr lang="hu-HU" sz="2400" smtClean="0"/>
              <a:t>CA (Coarctatio aortae)</a:t>
            </a:r>
          </a:p>
          <a:p>
            <a:pPr eaLnBrk="1" hangingPunct="1">
              <a:buFontTx/>
              <a:buNone/>
            </a:pPr>
            <a:endParaRPr lang="hu-HU" sz="2400" smtClean="0"/>
          </a:p>
          <a:p>
            <a:pPr eaLnBrk="1" hangingPunct="1"/>
            <a:endParaRPr lang="hu-HU" smtClean="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Cím 1"/>
          <p:cNvSpPr>
            <a:spLocks noGrp="1"/>
          </p:cNvSpPr>
          <p:nvPr>
            <p:ph type="title"/>
          </p:nvPr>
        </p:nvSpPr>
        <p:spPr/>
        <p:txBody>
          <a:bodyPr/>
          <a:lstStyle/>
          <a:p>
            <a:pPr eaLnBrk="1" hangingPunct="1"/>
            <a:r>
              <a:rPr lang="hu-HU" smtClean="0"/>
              <a:t>III. Septierungsdefekten</a:t>
            </a:r>
          </a:p>
        </p:txBody>
      </p:sp>
      <p:sp>
        <p:nvSpPr>
          <p:cNvPr id="62466" name="Tartalom helye 2"/>
          <p:cNvSpPr>
            <a:spLocks noGrp="1"/>
          </p:cNvSpPr>
          <p:nvPr>
            <p:ph idx="1"/>
          </p:nvPr>
        </p:nvSpPr>
        <p:spPr/>
        <p:txBody>
          <a:bodyPr/>
          <a:lstStyle/>
          <a:p>
            <a:pPr eaLnBrk="1" hangingPunct="1"/>
            <a:r>
              <a:rPr lang="hu-HU" sz="2400" smtClean="0"/>
              <a:t>ASD (Vorhofseptumdefekten)</a:t>
            </a:r>
          </a:p>
          <a:p>
            <a:pPr eaLnBrk="1" hangingPunct="1"/>
            <a:r>
              <a:rPr lang="hu-HU" sz="2400" smtClean="0"/>
              <a:t>VSD (Ventrikelseptumdefekten)</a:t>
            </a:r>
          </a:p>
          <a:p>
            <a:pPr eaLnBrk="1" hangingPunct="1"/>
            <a:r>
              <a:rPr lang="hu-HU" sz="2400" smtClean="0"/>
              <a:t>AVSD (Vorhof-Ventrikelseptumdefekten)</a:t>
            </a:r>
          </a:p>
          <a:p>
            <a:pPr eaLnBrk="1" hangingPunct="1">
              <a:buFontTx/>
              <a:buNone/>
            </a:pPr>
            <a:endParaRPr lang="hu-HU" sz="2400" smtClean="0"/>
          </a:p>
          <a:p>
            <a:pPr eaLnBrk="1" hangingPunct="1"/>
            <a:endParaRPr lang="hu-HU"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ím 1"/>
          <p:cNvSpPr>
            <a:spLocks noGrp="1"/>
          </p:cNvSpPr>
          <p:nvPr>
            <p:ph type="title"/>
          </p:nvPr>
        </p:nvSpPr>
        <p:spPr/>
        <p:txBody>
          <a:bodyPr/>
          <a:lstStyle/>
          <a:p>
            <a:pPr eaLnBrk="1" hangingPunct="1"/>
            <a:r>
              <a:rPr lang="hu-HU" smtClean="0"/>
              <a:t>IV. Andere, nicht eingeteilte Kategorien</a:t>
            </a:r>
          </a:p>
        </p:txBody>
      </p:sp>
      <p:sp>
        <p:nvSpPr>
          <p:cNvPr id="63490" name="Tartalom helye 2"/>
          <p:cNvSpPr>
            <a:spLocks noGrp="1"/>
          </p:cNvSpPr>
          <p:nvPr>
            <p:ph idx="1"/>
          </p:nvPr>
        </p:nvSpPr>
        <p:spPr/>
        <p:txBody>
          <a:bodyPr/>
          <a:lstStyle/>
          <a:p>
            <a:pPr eaLnBrk="1" hangingPunct="1"/>
            <a:r>
              <a:rPr lang="hu-HU" sz="2400" smtClean="0"/>
              <a:t>BAV (bikuspidale Aortenklappe)</a:t>
            </a:r>
          </a:p>
          <a:p>
            <a:pPr eaLnBrk="1" hangingPunct="1"/>
            <a:r>
              <a:rPr lang="hu-HU" sz="2400" smtClean="0"/>
              <a:t>PDA (Patent Ductus Arteriosus)</a:t>
            </a:r>
          </a:p>
          <a:p>
            <a:pPr eaLnBrk="1" hangingPunct="1"/>
            <a:r>
              <a:rPr lang="hu-HU" sz="2400" smtClean="0"/>
              <a:t>ccTGA (congenitally corrected transposition of the great arteries)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cstate="print"/>
          <a:srcRect/>
          <a:stretch>
            <a:fillRect/>
          </a:stretch>
        </p:blipFill>
        <p:spPr bwMode="auto">
          <a:xfrm>
            <a:off x="0" y="0"/>
            <a:ext cx="9144000" cy="6759575"/>
          </a:xfrm>
          <a:prstGeom prst="rect">
            <a:avLst/>
          </a:prstGeom>
          <a:noFill/>
          <a:ln w="9525">
            <a:noFill/>
            <a:miter lim="800000"/>
            <a:headEnd/>
            <a:tailEnd/>
          </a:ln>
        </p:spPr>
      </p:pic>
      <p:sp>
        <p:nvSpPr>
          <p:cNvPr id="64514" name="Szövegdoboz 4"/>
          <p:cNvSpPr txBox="1">
            <a:spLocks noChangeArrowheads="1"/>
          </p:cNvSpPr>
          <p:nvPr/>
        </p:nvSpPr>
        <p:spPr bwMode="auto">
          <a:xfrm>
            <a:off x="179388" y="981075"/>
            <a:ext cx="1728787" cy="646113"/>
          </a:xfrm>
          <a:prstGeom prst="rect">
            <a:avLst/>
          </a:prstGeom>
          <a:noFill/>
          <a:ln w="9525">
            <a:noFill/>
            <a:miter lim="800000"/>
            <a:headEnd/>
            <a:tailEnd/>
          </a:ln>
        </p:spPr>
        <p:txBody>
          <a:bodyPr>
            <a:spAutoFit/>
          </a:bodyPr>
          <a:lstStyle/>
          <a:p>
            <a:pPr algn="ctr"/>
            <a:r>
              <a:rPr lang="hu-HU">
                <a:solidFill>
                  <a:srgbClr val="FF0000"/>
                </a:solidFill>
              </a:rPr>
              <a:t>Häufigkeit der Herzfehler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Cím 3"/>
          <p:cNvSpPr>
            <a:spLocks noGrp="1"/>
          </p:cNvSpPr>
          <p:nvPr>
            <p:ph type="ctrTitle"/>
          </p:nvPr>
        </p:nvSpPr>
        <p:spPr/>
        <p:txBody>
          <a:bodyPr/>
          <a:lstStyle/>
          <a:p>
            <a:pPr eaLnBrk="1" hangingPunct="1"/>
            <a:r>
              <a:rPr lang="hu-HU" smtClean="0"/>
              <a:t>I. Zyanotische Herzfehler</a:t>
            </a:r>
          </a:p>
        </p:txBody>
      </p:sp>
      <p:sp>
        <p:nvSpPr>
          <p:cNvPr id="66562" name="Alcím 4"/>
          <p:cNvSpPr>
            <a:spLocks noGrp="1"/>
          </p:cNvSpPr>
          <p:nvPr>
            <p:ph type="subTitle" idx="1"/>
          </p:nvPr>
        </p:nvSpPr>
        <p:spPr/>
        <p:txBody>
          <a:bodyPr/>
          <a:lstStyle/>
          <a:p>
            <a:pPr eaLnBrk="1" hangingPunct="1"/>
            <a:endParaRPr lang="hu-HU"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Cím 3"/>
          <p:cNvSpPr>
            <a:spLocks noGrp="1"/>
          </p:cNvSpPr>
          <p:nvPr>
            <p:ph type="ctrTitle"/>
          </p:nvPr>
        </p:nvSpPr>
        <p:spPr/>
        <p:txBody>
          <a:bodyPr/>
          <a:lstStyle/>
          <a:p>
            <a:pPr eaLnBrk="1" hangingPunct="1"/>
            <a:r>
              <a:rPr lang="hu-HU" smtClean="0"/>
              <a:t>TGA</a:t>
            </a:r>
          </a:p>
        </p:txBody>
      </p:sp>
      <p:sp>
        <p:nvSpPr>
          <p:cNvPr id="67586" name="Alcím 4"/>
          <p:cNvSpPr>
            <a:spLocks noGrp="1"/>
          </p:cNvSpPr>
          <p:nvPr>
            <p:ph type="subTitle" idx="1"/>
          </p:nvPr>
        </p:nvSpPr>
        <p:spPr/>
        <p:txBody>
          <a:bodyPr/>
          <a:lstStyle/>
          <a:p>
            <a:pPr eaLnBrk="1" hangingPunct="1"/>
            <a:endParaRPr lang="hu-HU"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http://www.dangerousdrugs.us/files/2013/01/Zoloft-Lawyer-SSRI-Lawsuit-SSRI-Birth-Defect-Attorney-Aortic-Stenosis-Transposition-of-the-Great-Artieries.jpg"/>
          <p:cNvPicPr>
            <a:picLocks noChangeAspect="1" noChangeArrowheads="1"/>
          </p:cNvPicPr>
          <p:nvPr/>
        </p:nvPicPr>
        <p:blipFill>
          <a:blip r:embed="rId2" cstate="print"/>
          <a:srcRect/>
          <a:stretch>
            <a:fillRect/>
          </a:stretch>
        </p:blipFill>
        <p:spPr bwMode="auto">
          <a:xfrm>
            <a:off x="0" y="404813"/>
            <a:ext cx="9144000" cy="4464050"/>
          </a:xfrm>
          <a:prstGeom prst="rect">
            <a:avLst/>
          </a:prstGeom>
          <a:noFill/>
          <a:ln w="9525">
            <a:noFill/>
            <a:miter lim="800000"/>
            <a:headEnd/>
            <a:tailEnd/>
          </a:ln>
        </p:spPr>
      </p:pic>
      <p:pic>
        <p:nvPicPr>
          <p:cNvPr id="68610" name="Picture 4" descr="http://www.inova.org/upload/images/Education-Research/research/tga_1.gif"/>
          <p:cNvPicPr>
            <a:picLocks noChangeAspect="1" noChangeArrowheads="1"/>
          </p:cNvPicPr>
          <p:nvPr/>
        </p:nvPicPr>
        <p:blipFill>
          <a:blip r:embed="rId3" cstate="print"/>
          <a:srcRect/>
          <a:stretch>
            <a:fillRect/>
          </a:stretch>
        </p:blipFill>
        <p:spPr bwMode="auto">
          <a:xfrm>
            <a:off x="4643438" y="404813"/>
            <a:ext cx="4321175"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Transposition of the great arteries"/>
          <p:cNvPicPr>
            <a:picLocks noChangeAspect="1" noChangeArrowheads="1"/>
          </p:cNvPicPr>
          <p:nvPr/>
        </p:nvPicPr>
        <p:blipFill>
          <a:blip r:embed="rId2" cstate="print"/>
          <a:srcRect/>
          <a:stretch>
            <a:fillRect/>
          </a:stretch>
        </p:blipFill>
        <p:spPr bwMode="auto">
          <a:xfrm>
            <a:off x="0" y="0"/>
            <a:ext cx="4572000" cy="6686550"/>
          </a:xfrm>
          <a:prstGeom prst="rect">
            <a:avLst/>
          </a:prstGeom>
          <a:noFill/>
          <a:ln w="9525">
            <a:noFill/>
            <a:miter lim="800000"/>
            <a:headEnd/>
            <a:tailEnd/>
          </a:ln>
        </p:spPr>
      </p:pic>
      <p:sp>
        <p:nvSpPr>
          <p:cNvPr id="69634" name="Text Box 5"/>
          <p:cNvSpPr txBox="1">
            <a:spLocks noChangeArrowheads="1"/>
          </p:cNvSpPr>
          <p:nvPr/>
        </p:nvSpPr>
        <p:spPr bwMode="auto">
          <a:xfrm>
            <a:off x="4643438" y="692150"/>
            <a:ext cx="3384550" cy="3000375"/>
          </a:xfrm>
          <a:prstGeom prst="rect">
            <a:avLst/>
          </a:prstGeom>
          <a:noFill/>
          <a:ln w="9525">
            <a:noFill/>
            <a:miter lim="800000"/>
            <a:headEnd/>
            <a:tailEnd/>
          </a:ln>
        </p:spPr>
        <p:txBody>
          <a:bodyPr>
            <a:spAutoFit/>
          </a:bodyPr>
          <a:lstStyle/>
          <a:p>
            <a:pPr algn="ctr">
              <a:spcBef>
                <a:spcPct val="50000"/>
              </a:spcBef>
            </a:pPr>
            <a:r>
              <a:rPr lang="hu-HU"/>
              <a:t>Transposition of great arteries (TGA)</a:t>
            </a:r>
          </a:p>
          <a:p>
            <a:pPr>
              <a:spcBef>
                <a:spcPct val="50000"/>
              </a:spcBef>
            </a:pPr>
            <a:endParaRPr lang="hu-HU" b="0"/>
          </a:p>
          <a:p>
            <a:pPr>
              <a:spcBef>
                <a:spcPct val="50000"/>
              </a:spcBef>
            </a:pPr>
            <a:r>
              <a:rPr lang="hu-HU" b="0"/>
              <a:t>Assoziiert häufig mit Mutationen (Mensch):</a:t>
            </a:r>
          </a:p>
          <a:p>
            <a:pPr>
              <a:spcBef>
                <a:spcPct val="50000"/>
              </a:spcBef>
            </a:pPr>
            <a:r>
              <a:rPr lang="hu-HU" b="0"/>
              <a:t>NKX2-5</a:t>
            </a:r>
          </a:p>
          <a:p>
            <a:pPr>
              <a:spcBef>
                <a:spcPct val="50000"/>
              </a:spcBef>
            </a:pPr>
            <a:r>
              <a:rPr lang="hu-HU" b="0"/>
              <a:t>THRAP2 </a:t>
            </a:r>
          </a:p>
          <a:p>
            <a:pPr>
              <a:spcBef>
                <a:spcPct val="50000"/>
              </a:spcBef>
            </a:pPr>
            <a:endParaRPr lang="hu-HU" b="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http://www.dirjournal.org/images/figure/figure_DIR_185_7.jpg"/>
          <p:cNvPicPr>
            <a:picLocks noChangeAspect="1" noChangeArrowheads="1"/>
          </p:cNvPicPr>
          <p:nvPr/>
        </p:nvPicPr>
        <p:blipFill>
          <a:blip r:embed="rId3" cstate="print"/>
          <a:srcRect/>
          <a:stretch>
            <a:fillRect/>
          </a:stretch>
        </p:blipFill>
        <p:spPr bwMode="auto">
          <a:xfrm>
            <a:off x="88900" y="42863"/>
            <a:ext cx="8964613" cy="6777037"/>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http://www.accd-awg.umn.edu/Transposition/TGA_VSD_COA_01_05_01/ACHA94-19b.jpg"/>
          <p:cNvPicPr>
            <a:picLocks noChangeAspect="1" noChangeArrowheads="1"/>
          </p:cNvPicPr>
          <p:nvPr/>
        </p:nvPicPr>
        <p:blipFill>
          <a:blip r:embed="rId3" cstate="print"/>
          <a:srcRect/>
          <a:stretch>
            <a:fillRect/>
          </a:stretch>
        </p:blipFill>
        <p:spPr bwMode="auto">
          <a:xfrm>
            <a:off x="250825" y="47625"/>
            <a:ext cx="5113338" cy="681037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p:cNvPicPr>
            <a:picLocks noChangeAspect="1" noChangeArrowheads="1"/>
          </p:cNvPicPr>
          <p:nvPr/>
        </p:nvPicPr>
        <p:blipFill>
          <a:blip r:embed="rId3" cstate="print"/>
          <a:srcRect/>
          <a:stretch>
            <a:fillRect/>
          </a:stretch>
        </p:blipFill>
        <p:spPr bwMode="auto">
          <a:xfrm>
            <a:off x="0" y="0"/>
            <a:ext cx="9144000" cy="6159500"/>
          </a:xfrm>
          <a:prstGeom prst="rect">
            <a:avLst/>
          </a:prstGeom>
          <a:noFill/>
          <a:ln w="9525">
            <a:noFill/>
            <a:miter lim="800000"/>
            <a:headEnd/>
            <a:tailEnd/>
          </a:ln>
        </p:spPr>
      </p:pic>
      <p:sp>
        <p:nvSpPr>
          <p:cNvPr id="17410" name="Text Box 3"/>
          <p:cNvSpPr txBox="1">
            <a:spLocks noChangeArrowheads="1"/>
          </p:cNvSpPr>
          <p:nvPr/>
        </p:nvSpPr>
        <p:spPr bwMode="auto">
          <a:xfrm>
            <a:off x="468313" y="6308725"/>
            <a:ext cx="7848600" cy="366713"/>
          </a:xfrm>
          <a:prstGeom prst="rect">
            <a:avLst/>
          </a:prstGeom>
          <a:noFill/>
          <a:ln w="9525">
            <a:noFill/>
            <a:miter lim="800000"/>
            <a:headEnd/>
            <a:tailEnd/>
          </a:ln>
        </p:spPr>
        <p:txBody>
          <a:bodyPr>
            <a:spAutoFit/>
          </a:bodyPr>
          <a:lstStyle/>
          <a:p>
            <a:pPr algn="ctr">
              <a:spcBef>
                <a:spcPct val="50000"/>
              </a:spcBef>
            </a:pPr>
            <a:r>
              <a:rPr lang="hu-HU"/>
              <a:t>Bildung der Blutzellen und Blutgefäßen aus Blutinseln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http://www.accd-awg.umn.edu/Transposition/TGA_IVS_01_01_02/TGA1b.jpg"/>
          <p:cNvPicPr>
            <a:picLocks noChangeAspect="1" noChangeArrowheads="1"/>
          </p:cNvPicPr>
          <p:nvPr/>
        </p:nvPicPr>
        <p:blipFill>
          <a:blip r:embed="rId3" cstate="print"/>
          <a:srcRect/>
          <a:stretch>
            <a:fillRect/>
          </a:stretch>
        </p:blipFill>
        <p:spPr bwMode="auto">
          <a:xfrm>
            <a:off x="611188" y="117475"/>
            <a:ext cx="8020050" cy="661511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http://www.accd-awg.umn.edu/Transposition/TGA_VSD_01_05_01/TGA4d.jpg"/>
          <p:cNvPicPr>
            <a:picLocks noChangeAspect="1" noChangeArrowheads="1"/>
          </p:cNvPicPr>
          <p:nvPr/>
        </p:nvPicPr>
        <p:blipFill>
          <a:blip r:embed="rId3" cstate="print"/>
          <a:srcRect/>
          <a:stretch>
            <a:fillRect/>
          </a:stretch>
        </p:blipFill>
        <p:spPr bwMode="auto">
          <a:xfrm>
            <a:off x="250825" y="260350"/>
            <a:ext cx="8596313" cy="644683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Cím 1"/>
          <p:cNvSpPr>
            <a:spLocks noGrp="1"/>
          </p:cNvSpPr>
          <p:nvPr>
            <p:ph type="ctrTitle"/>
          </p:nvPr>
        </p:nvSpPr>
        <p:spPr/>
        <p:txBody>
          <a:bodyPr/>
          <a:lstStyle/>
          <a:p>
            <a:pPr eaLnBrk="1" hangingPunct="1"/>
            <a:r>
              <a:rPr lang="hu-HU" smtClean="0"/>
              <a:t>TOF</a:t>
            </a:r>
          </a:p>
        </p:txBody>
      </p:sp>
      <p:sp>
        <p:nvSpPr>
          <p:cNvPr id="78850" name="Alcím 2"/>
          <p:cNvSpPr>
            <a:spLocks noGrp="1"/>
          </p:cNvSpPr>
          <p:nvPr>
            <p:ph type="subTitle" idx="1"/>
          </p:nvPr>
        </p:nvSpPr>
        <p:spPr/>
        <p:txBody>
          <a:bodyPr/>
          <a:lstStyle/>
          <a:p>
            <a:pPr eaLnBrk="1" hangingPunct="1"/>
            <a:endParaRPr lang="hu-HU"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http://medicalimages.allrefer.com/large/tetralogy-of-fallot.jpg"/>
          <p:cNvPicPr>
            <a:picLocks noChangeAspect="1" noChangeArrowheads="1"/>
          </p:cNvPicPr>
          <p:nvPr/>
        </p:nvPicPr>
        <p:blipFill>
          <a:blip r:embed="rId3" cstate="print"/>
          <a:srcRect/>
          <a:stretch>
            <a:fillRect/>
          </a:stretch>
        </p:blipFill>
        <p:spPr bwMode="auto">
          <a:xfrm>
            <a:off x="250825" y="0"/>
            <a:ext cx="8677275"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http://www.inova.org/upload/images/Education-Research/research/sys_1.gif"/>
          <p:cNvPicPr>
            <a:picLocks noChangeAspect="1" noChangeArrowheads="1"/>
          </p:cNvPicPr>
          <p:nvPr/>
        </p:nvPicPr>
        <p:blipFill>
          <a:blip r:embed="rId3" cstate="print"/>
          <a:srcRect/>
          <a:stretch>
            <a:fillRect/>
          </a:stretch>
        </p:blipFill>
        <p:spPr bwMode="auto">
          <a:xfrm>
            <a:off x="0" y="0"/>
            <a:ext cx="6804025" cy="6804025"/>
          </a:xfrm>
          <a:prstGeom prst="rect">
            <a:avLst/>
          </a:prstGeom>
          <a:noFill/>
          <a:ln w="9525">
            <a:noFill/>
            <a:miter lim="800000"/>
            <a:headEnd/>
            <a:tailEnd/>
          </a:ln>
        </p:spPr>
      </p:pic>
      <p:sp>
        <p:nvSpPr>
          <p:cNvPr id="81922" name="Text Box 2"/>
          <p:cNvSpPr txBox="1">
            <a:spLocks noChangeArrowheads="1"/>
          </p:cNvSpPr>
          <p:nvPr/>
        </p:nvSpPr>
        <p:spPr bwMode="auto">
          <a:xfrm>
            <a:off x="6732588" y="1268413"/>
            <a:ext cx="2166937" cy="4524375"/>
          </a:xfrm>
          <a:prstGeom prst="rect">
            <a:avLst/>
          </a:prstGeom>
          <a:noFill/>
          <a:ln w="9525">
            <a:noFill/>
            <a:miter lim="800000"/>
            <a:headEnd/>
            <a:tailEnd/>
          </a:ln>
        </p:spPr>
        <p:txBody>
          <a:bodyPr>
            <a:spAutoFit/>
          </a:bodyPr>
          <a:lstStyle/>
          <a:p>
            <a:pPr algn="ctr" eaLnBrk="0" hangingPunct="0">
              <a:spcBef>
                <a:spcPct val="50000"/>
              </a:spcBef>
            </a:pPr>
            <a:r>
              <a:rPr lang="hu-HU" sz="2400" b="0">
                <a:latin typeface="Times New Roman" pitchFamily="18" charset="0"/>
              </a:rPr>
              <a:t>Fallot’sche Tetralogie:</a:t>
            </a:r>
          </a:p>
          <a:p>
            <a:pPr algn="ctr" eaLnBrk="0" hangingPunct="0">
              <a:spcBef>
                <a:spcPct val="50000"/>
              </a:spcBef>
            </a:pPr>
            <a:endParaRPr lang="hu-HU" sz="2400" b="0">
              <a:latin typeface="Times New Roman" pitchFamily="18" charset="0"/>
            </a:endParaRPr>
          </a:p>
          <a:p>
            <a:pPr eaLnBrk="0" hangingPunct="0">
              <a:spcBef>
                <a:spcPct val="50000"/>
              </a:spcBef>
            </a:pPr>
            <a:r>
              <a:rPr lang="hu-HU" sz="2400" b="0">
                <a:latin typeface="Times New Roman" pitchFamily="18" charset="0"/>
              </a:rPr>
              <a:t>assoziiert mit Mutationen:</a:t>
            </a:r>
            <a:br>
              <a:rPr lang="hu-HU" sz="2400" b="0">
                <a:latin typeface="Times New Roman" pitchFamily="18" charset="0"/>
              </a:rPr>
            </a:br>
            <a:r>
              <a:rPr lang="hu-HU" sz="2400" b="0">
                <a:latin typeface="Times New Roman" pitchFamily="18" charset="0"/>
              </a:rPr>
              <a:t/>
            </a:r>
            <a:br>
              <a:rPr lang="hu-HU" sz="2400" b="0">
                <a:latin typeface="Times New Roman" pitchFamily="18" charset="0"/>
              </a:rPr>
            </a:br>
            <a:r>
              <a:rPr lang="hu-HU" sz="2400" b="0">
                <a:latin typeface="Times New Roman" pitchFamily="18" charset="0"/>
              </a:rPr>
              <a:t>NKX2-5</a:t>
            </a:r>
            <a:br>
              <a:rPr lang="hu-HU" sz="2400" b="0">
                <a:latin typeface="Times New Roman" pitchFamily="18" charset="0"/>
              </a:rPr>
            </a:br>
            <a:r>
              <a:rPr lang="hu-HU" sz="2400" b="0">
                <a:latin typeface="Times New Roman" pitchFamily="18" charset="0"/>
              </a:rPr>
              <a:t>NOTCH1</a:t>
            </a:r>
            <a:br>
              <a:rPr lang="hu-HU" sz="2400" b="0">
                <a:latin typeface="Times New Roman" pitchFamily="18" charset="0"/>
              </a:rPr>
            </a:br>
            <a:r>
              <a:rPr lang="hu-HU" sz="2400" b="0">
                <a:solidFill>
                  <a:srgbClr val="C00000"/>
                </a:solidFill>
                <a:latin typeface="Times New Roman" pitchFamily="18" charset="0"/>
              </a:rPr>
              <a:t>TBX1</a:t>
            </a:r>
            <a:br>
              <a:rPr lang="hu-HU" sz="2400" b="0">
                <a:solidFill>
                  <a:srgbClr val="C00000"/>
                </a:solidFill>
                <a:latin typeface="Times New Roman" pitchFamily="18" charset="0"/>
              </a:rPr>
            </a:br>
            <a:r>
              <a:rPr lang="hu-HU" sz="2400" b="0">
                <a:solidFill>
                  <a:srgbClr val="C00000"/>
                </a:solidFill>
                <a:latin typeface="Times New Roman" pitchFamily="18" charset="0"/>
              </a:rPr>
              <a:t>JAG1</a:t>
            </a:r>
            <a:br>
              <a:rPr lang="hu-HU" sz="2400" b="0">
                <a:solidFill>
                  <a:srgbClr val="C00000"/>
                </a:solidFill>
                <a:latin typeface="Times New Roman" pitchFamily="18" charset="0"/>
              </a:rPr>
            </a:br>
            <a:r>
              <a:rPr lang="hu-HU" sz="2400" b="0">
                <a:solidFill>
                  <a:srgbClr val="C00000"/>
                </a:solidFill>
                <a:latin typeface="Times New Roman" pitchFamily="18" charset="0"/>
              </a:rPr>
              <a:t>NOTCH2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http://i1.wp.com/www.doctortipster.com/wp-content/uploads/2011/07/tetralogy-of-Fallot11.jpg?resize=400%2C320"/>
          <p:cNvPicPr>
            <a:picLocks noChangeAspect="1" noChangeArrowheads="1"/>
          </p:cNvPicPr>
          <p:nvPr/>
        </p:nvPicPr>
        <p:blipFill>
          <a:blip r:embed="rId3" cstate="print"/>
          <a:srcRect/>
          <a:stretch>
            <a:fillRect/>
          </a:stretch>
        </p:blipFill>
        <p:spPr bwMode="auto">
          <a:xfrm>
            <a:off x="539750" y="231775"/>
            <a:ext cx="7848600" cy="627856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http://www.accd-awg.umn.edu/TOF/TOF_AVC_01_01_20/TOF1a.jpg"/>
          <p:cNvPicPr>
            <a:picLocks noChangeAspect="1" noChangeArrowheads="1"/>
          </p:cNvPicPr>
          <p:nvPr/>
        </p:nvPicPr>
        <p:blipFill>
          <a:blip r:embed="rId3" cstate="print"/>
          <a:srcRect/>
          <a:stretch>
            <a:fillRect/>
          </a:stretch>
        </p:blipFill>
        <p:spPr bwMode="auto">
          <a:xfrm>
            <a:off x="298450" y="549275"/>
            <a:ext cx="8548688" cy="60833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http://www.accd-awg.umn.edu/TOF/TOF_AVC_01_01_20/TOF1b.jpg"/>
          <p:cNvPicPr>
            <a:picLocks noChangeAspect="1" noChangeArrowheads="1"/>
          </p:cNvPicPr>
          <p:nvPr/>
        </p:nvPicPr>
        <p:blipFill>
          <a:blip r:embed="rId3" cstate="print"/>
          <a:srcRect/>
          <a:stretch>
            <a:fillRect/>
          </a:stretch>
        </p:blipFill>
        <p:spPr bwMode="auto">
          <a:xfrm>
            <a:off x="1042988" y="188913"/>
            <a:ext cx="7450137" cy="638492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http://www.ipccc-awg.net/Pulmonary_Atresia/PA_Atresia_TOF/TOF3b.jpg"/>
          <p:cNvPicPr>
            <a:picLocks noChangeAspect="1" noChangeArrowheads="1"/>
          </p:cNvPicPr>
          <p:nvPr/>
        </p:nvPicPr>
        <p:blipFill>
          <a:blip r:embed="rId3" cstate="print"/>
          <a:srcRect/>
          <a:stretch>
            <a:fillRect/>
          </a:stretch>
        </p:blipFill>
        <p:spPr bwMode="auto">
          <a:xfrm>
            <a:off x="2555875" y="84138"/>
            <a:ext cx="6097588" cy="65119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File:Acopaquia.jpg"/>
          <p:cNvPicPr>
            <a:picLocks noChangeAspect="1" noChangeArrowheads="1"/>
          </p:cNvPicPr>
          <p:nvPr/>
        </p:nvPicPr>
        <p:blipFill>
          <a:blip r:embed="rId3" cstate="print"/>
          <a:srcRect/>
          <a:stretch>
            <a:fillRect/>
          </a:stretch>
        </p:blipFill>
        <p:spPr bwMode="auto">
          <a:xfrm>
            <a:off x="900113" y="476250"/>
            <a:ext cx="7620000" cy="5715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p:cNvPicPr>
            <a:picLocks noChangeAspect="1" noChangeArrowheads="1"/>
          </p:cNvPicPr>
          <p:nvPr/>
        </p:nvPicPr>
        <p:blipFill>
          <a:blip r:embed="rId3" cstate="print"/>
          <a:srcRect/>
          <a:stretch>
            <a:fillRect/>
          </a:stretch>
        </p:blipFill>
        <p:spPr bwMode="auto">
          <a:xfrm>
            <a:off x="0" y="549275"/>
            <a:ext cx="9144000" cy="3097213"/>
          </a:xfrm>
          <a:prstGeom prst="rect">
            <a:avLst/>
          </a:prstGeom>
          <a:noFill/>
          <a:ln w="9525">
            <a:noFill/>
            <a:miter lim="800000"/>
            <a:headEnd/>
            <a:tailEnd/>
          </a:ln>
        </p:spPr>
      </p:pic>
      <p:sp>
        <p:nvSpPr>
          <p:cNvPr id="19458" name="Text Box 5"/>
          <p:cNvSpPr txBox="1">
            <a:spLocks noChangeArrowheads="1"/>
          </p:cNvSpPr>
          <p:nvPr/>
        </p:nvSpPr>
        <p:spPr bwMode="auto">
          <a:xfrm>
            <a:off x="755650" y="4076700"/>
            <a:ext cx="7345363" cy="1338828"/>
          </a:xfrm>
          <a:prstGeom prst="rect">
            <a:avLst/>
          </a:prstGeom>
          <a:noFill/>
          <a:ln w="9525">
            <a:noFill/>
            <a:miter lim="800000"/>
            <a:headEnd/>
            <a:tailEnd/>
          </a:ln>
        </p:spPr>
        <p:txBody>
          <a:bodyPr>
            <a:spAutoFit/>
          </a:bodyPr>
          <a:lstStyle/>
          <a:p>
            <a:pPr>
              <a:spcBef>
                <a:spcPct val="50000"/>
              </a:spcBef>
            </a:pPr>
            <a:r>
              <a:rPr lang="hu-HU" dirty="0" err="1"/>
              <a:t>Hämangioblast</a:t>
            </a:r>
            <a:r>
              <a:rPr lang="hu-HU" b="0" dirty="0"/>
              <a:t>: </a:t>
            </a:r>
            <a:r>
              <a:rPr lang="hu-HU" b="0" dirty="0" err="1"/>
              <a:t>mesenchymale</a:t>
            </a:r>
            <a:r>
              <a:rPr lang="hu-HU" b="0" dirty="0"/>
              <a:t> </a:t>
            </a:r>
            <a:r>
              <a:rPr lang="hu-HU" b="0" dirty="0" err="1"/>
              <a:t>Stammzelle</a:t>
            </a:r>
            <a:r>
              <a:rPr lang="hu-HU" b="0" dirty="0"/>
              <a:t> </a:t>
            </a:r>
            <a:r>
              <a:rPr lang="hu-HU" b="0" dirty="0" err="1"/>
              <a:t>für</a:t>
            </a:r>
            <a:r>
              <a:rPr lang="hu-HU" b="0" dirty="0"/>
              <a:t> </a:t>
            </a:r>
            <a:r>
              <a:rPr lang="hu-HU" b="0" dirty="0" err="1"/>
              <a:t>Blutbildung</a:t>
            </a:r>
            <a:r>
              <a:rPr lang="hu-HU" b="0" dirty="0"/>
              <a:t> </a:t>
            </a:r>
            <a:r>
              <a:rPr lang="hu-HU" u="sng" dirty="0">
                <a:solidFill>
                  <a:srgbClr val="C00000"/>
                </a:solidFill>
              </a:rPr>
              <a:t>und</a:t>
            </a:r>
            <a:r>
              <a:rPr lang="hu-HU" b="0" dirty="0"/>
              <a:t> </a:t>
            </a:r>
            <a:r>
              <a:rPr lang="hu-HU" b="0" dirty="0" err="1"/>
              <a:t>Endothelbildung</a:t>
            </a:r>
            <a:endParaRPr lang="hu-HU" b="0" dirty="0"/>
          </a:p>
          <a:p>
            <a:pPr>
              <a:spcBef>
                <a:spcPct val="50000"/>
              </a:spcBef>
            </a:pPr>
            <a:r>
              <a:rPr lang="hu-HU" b="0" dirty="0" err="1"/>
              <a:t>Bildung</a:t>
            </a:r>
            <a:r>
              <a:rPr lang="hu-HU" b="0" dirty="0"/>
              <a:t> der </a:t>
            </a:r>
            <a:r>
              <a:rPr lang="hu-HU" b="0" dirty="0" err="1"/>
              <a:t>Blutinseln</a:t>
            </a:r>
            <a:r>
              <a:rPr lang="hu-HU" b="0" dirty="0"/>
              <a:t> </a:t>
            </a:r>
            <a:r>
              <a:rPr lang="hu-HU" b="0" dirty="0" err="1"/>
              <a:t>im</a:t>
            </a:r>
            <a:r>
              <a:rPr lang="hu-HU" b="0" dirty="0"/>
              <a:t> </a:t>
            </a:r>
            <a:r>
              <a:rPr lang="hu-HU" b="0" dirty="0" err="1"/>
              <a:t>Mensch</a:t>
            </a:r>
            <a:r>
              <a:rPr lang="hu-HU" b="0" dirty="0"/>
              <a:t>: von ET17, </a:t>
            </a:r>
            <a:r>
              <a:rPr lang="hu-HU" dirty="0" err="1"/>
              <a:t>zuerst</a:t>
            </a:r>
            <a:r>
              <a:rPr lang="hu-HU" dirty="0"/>
              <a:t> </a:t>
            </a:r>
            <a:r>
              <a:rPr lang="hu-HU" dirty="0" err="1"/>
              <a:t>extraembryonal</a:t>
            </a:r>
            <a:r>
              <a:rPr lang="hu-HU" b="0" dirty="0"/>
              <a:t> (in der </a:t>
            </a:r>
            <a:r>
              <a:rPr lang="hu-HU" b="0" dirty="0" err="1"/>
              <a:t>Dottersackwand</a:t>
            </a:r>
            <a:r>
              <a:rPr lang="hu-HU" b="0"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Cím 1"/>
          <p:cNvSpPr>
            <a:spLocks noGrp="1"/>
          </p:cNvSpPr>
          <p:nvPr>
            <p:ph type="ctrTitle"/>
          </p:nvPr>
        </p:nvSpPr>
        <p:spPr/>
        <p:txBody>
          <a:bodyPr/>
          <a:lstStyle/>
          <a:p>
            <a:pPr eaLnBrk="1" hangingPunct="1"/>
            <a:r>
              <a:rPr lang="hu-HU" smtClean="0"/>
              <a:t>PTA</a:t>
            </a:r>
          </a:p>
        </p:txBody>
      </p:sp>
      <p:sp>
        <p:nvSpPr>
          <p:cNvPr id="94210" name="Alcím 2"/>
          <p:cNvSpPr>
            <a:spLocks noGrp="1"/>
          </p:cNvSpPr>
          <p:nvPr>
            <p:ph type="subTitle" idx="1"/>
          </p:nvPr>
        </p:nvSpPr>
        <p:spPr/>
        <p:txBody>
          <a:bodyPr/>
          <a:lstStyle/>
          <a:p>
            <a:pPr eaLnBrk="1" hangingPunct="1"/>
            <a:endParaRPr lang="hu-HU"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http://upload.wikimedia.org/wikipedia/commons/b/bf/Truncus_arteriosus.jpg"/>
          <p:cNvPicPr>
            <a:picLocks noChangeAspect="1" noChangeArrowheads="1"/>
          </p:cNvPicPr>
          <p:nvPr/>
        </p:nvPicPr>
        <p:blipFill>
          <a:blip r:embed="rId2" cstate="print"/>
          <a:srcRect/>
          <a:stretch>
            <a:fillRect/>
          </a:stretch>
        </p:blipFill>
        <p:spPr bwMode="auto">
          <a:xfrm>
            <a:off x="3203575" y="0"/>
            <a:ext cx="5438775" cy="6858000"/>
          </a:xfrm>
          <a:prstGeom prst="rect">
            <a:avLst/>
          </a:prstGeom>
          <a:noFill/>
          <a:ln w="9525">
            <a:noFill/>
            <a:miter lim="800000"/>
            <a:headEnd/>
            <a:tailEnd/>
          </a:ln>
        </p:spPr>
      </p:pic>
      <p:sp>
        <p:nvSpPr>
          <p:cNvPr id="95234" name="Szövegdoboz 2"/>
          <p:cNvSpPr txBox="1">
            <a:spLocks noChangeArrowheads="1"/>
          </p:cNvSpPr>
          <p:nvPr/>
        </p:nvSpPr>
        <p:spPr bwMode="auto">
          <a:xfrm>
            <a:off x="250825" y="404813"/>
            <a:ext cx="2449513" cy="2862262"/>
          </a:xfrm>
          <a:prstGeom prst="rect">
            <a:avLst/>
          </a:prstGeom>
          <a:noFill/>
          <a:ln w="9525">
            <a:noFill/>
            <a:miter lim="800000"/>
            <a:headEnd/>
            <a:tailEnd/>
          </a:ln>
        </p:spPr>
        <p:txBody>
          <a:bodyPr>
            <a:spAutoFit/>
          </a:bodyPr>
          <a:lstStyle/>
          <a:p>
            <a:r>
              <a:rPr lang="hu-HU" b="0"/>
              <a:t>En: </a:t>
            </a:r>
          </a:p>
          <a:p>
            <a:r>
              <a:rPr lang="hu-HU" b="0"/>
              <a:t>Persistent Truncus Arteriosus (PTA)</a:t>
            </a:r>
          </a:p>
          <a:p>
            <a:endParaRPr lang="hu-HU" b="0"/>
          </a:p>
          <a:p>
            <a:r>
              <a:rPr lang="hu-HU" b="0"/>
              <a:t>De:</a:t>
            </a:r>
          </a:p>
          <a:p>
            <a:r>
              <a:rPr lang="hu-HU" b="0"/>
              <a:t>Truncus arteriosus communis</a:t>
            </a:r>
          </a:p>
          <a:p>
            <a:endParaRPr lang="hu-HU" b="0"/>
          </a:p>
          <a:p>
            <a:r>
              <a:rPr lang="hu-HU" b="0"/>
              <a:t>assoziiert mit Mutationen in TBX1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http://health.siemens.com/ct_applications/somatomsessions/wp-content/uploads/2012/08/Image-2_Pediatric_Portugal.jpg"/>
          <p:cNvPicPr>
            <a:picLocks noChangeAspect="1" noChangeArrowheads="1"/>
          </p:cNvPicPr>
          <p:nvPr/>
        </p:nvPicPr>
        <p:blipFill>
          <a:blip r:embed="rId3" cstate="print"/>
          <a:srcRect/>
          <a:stretch>
            <a:fillRect/>
          </a:stretch>
        </p:blipFill>
        <p:spPr bwMode="auto">
          <a:xfrm>
            <a:off x="2268538" y="-17463"/>
            <a:ext cx="6875462" cy="6875463"/>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http://health.siemens.com/ct_applications/somatomsessions/wp-content/uploads/2012/08/Image-3_Pediatric_Portugal.jpg"/>
          <p:cNvPicPr>
            <a:picLocks noChangeAspect="1" noChangeArrowheads="1"/>
          </p:cNvPicPr>
          <p:nvPr/>
        </p:nvPicPr>
        <p:blipFill>
          <a:blip r:embed="rId3" cstate="print"/>
          <a:srcRect/>
          <a:stretch>
            <a:fillRect/>
          </a:stretch>
        </p:blipFill>
        <p:spPr bwMode="auto">
          <a:xfrm>
            <a:off x="2268538" y="-17463"/>
            <a:ext cx="6875462" cy="6875463"/>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Cím 1"/>
          <p:cNvSpPr>
            <a:spLocks noGrp="1"/>
          </p:cNvSpPr>
          <p:nvPr>
            <p:ph type="ctrTitle"/>
          </p:nvPr>
        </p:nvSpPr>
        <p:spPr/>
        <p:txBody>
          <a:bodyPr/>
          <a:lstStyle/>
          <a:p>
            <a:pPr eaLnBrk="1" hangingPunct="1"/>
            <a:r>
              <a:rPr lang="hu-HU" smtClean="0"/>
              <a:t>TAPVR</a:t>
            </a:r>
          </a:p>
        </p:txBody>
      </p:sp>
      <p:sp>
        <p:nvSpPr>
          <p:cNvPr id="100354" name="Alcím 2"/>
          <p:cNvSpPr>
            <a:spLocks noGrp="1"/>
          </p:cNvSpPr>
          <p:nvPr>
            <p:ph type="subTitle" idx="1"/>
          </p:nvPr>
        </p:nvSpPr>
        <p:spPr/>
        <p:txBody>
          <a:bodyPr/>
          <a:lstStyle/>
          <a:p>
            <a:pPr eaLnBrk="1" hangingPunct="1"/>
            <a:endParaRPr lang="hu-HU"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ei_0422"/>
          <p:cNvPicPr>
            <a:picLocks noChangeAspect="1" noChangeArrowheads="1"/>
          </p:cNvPicPr>
          <p:nvPr/>
        </p:nvPicPr>
        <p:blipFill>
          <a:blip r:embed="rId2" cstate="print"/>
          <a:srcRect/>
          <a:stretch>
            <a:fillRect/>
          </a:stretch>
        </p:blipFill>
        <p:spPr bwMode="auto">
          <a:xfrm>
            <a:off x="3924300" y="1809750"/>
            <a:ext cx="5048250" cy="5048250"/>
          </a:xfrm>
          <a:prstGeom prst="rect">
            <a:avLst/>
          </a:prstGeom>
          <a:noFill/>
          <a:ln w="9525">
            <a:noFill/>
            <a:miter lim="800000"/>
            <a:headEnd/>
            <a:tailEnd/>
          </a:ln>
        </p:spPr>
      </p:pic>
      <p:pic>
        <p:nvPicPr>
          <p:cNvPr id="101378" name="Picture 5" descr="normal_large"/>
          <p:cNvPicPr>
            <a:picLocks noChangeAspect="1" noChangeArrowheads="1"/>
          </p:cNvPicPr>
          <p:nvPr/>
        </p:nvPicPr>
        <p:blipFill>
          <a:blip r:embed="rId3" cstate="print"/>
          <a:srcRect/>
          <a:stretch>
            <a:fillRect/>
          </a:stretch>
        </p:blipFill>
        <p:spPr bwMode="auto">
          <a:xfrm>
            <a:off x="287338" y="287338"/>
            <a:ext cx="3636962" cy="3636962"/>
          </a:xfrm>
          <a:prstGeom prst="rect">
            <a:avLst/>
          </a:prstGeom>
          <a:noFill/>
          <a:ln w="9525">
            <a:noFill/>
            <a:miter lim="800000"/>
            <a:headEnd/>
            <a:tailEnd/>
          </a:ln>
        </p:spPr>
      </p:pic>
      <p:sp>
        <p:nvSpPr>
          <p:cNvPr id="101379" name="Text Box 6"/>
          <p:cNvSpPr txBox="1">
            <a:spLocks noChangeArrowheads="1"/>
          </p:cNvSpPr>
          <p:nvPr/>
        </p:nvSpPr>
        <p:spPr bwMode="auto">
          <a:xfrm>
            <a:off x="4227513" y="322263"/>
            <a:ext cx="4448175" cy="641350"/>
          </a:xfrm>
          <a:prstGeom prst="rect">
            <a:avLst/>
          </a:prstGeom>
          <a:noFill/>
          <a:ln w="9525">
            <a:noFill/>
            <a:miter lim="800000"/>
            <a:headEnd/>
            <a:tailEnd/>
          </a:ln>
        </p:spPr>
        <p:txBody>
          <a:bodyPr>
            <a:spAutoFit/>
          </a:bodyPr>
          <a:lstStyle/>
          <a:p>
            <a:pPr algn="ctr">
              <a:spcBef>
                <a:spcPct val="50000"/>
              </a:spcBef>
            </a:pPr>
            <a:r>
              <a:rPr lang="hu-HU"/>
              <a:t>Total anomalous pulmonary venous return (TAPVR)</a:t>
            </a:r>
            <a:r>
              <a:rPr lang="hu-HU" b="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282fig1"/>
          <p:cNvPicPr>
            <a:picLocks noChangeAspect="1" noChangeArrowheads="1"/>
          </p:cNvPicPr>
          <p:nvPr/>
        </p:nvPicPr>
        <p:blipFill>
          <a:blip r:embed="rId2" cstate="print"/>
          <a:srcRect/>
          <a:stretch>
            <a:fillRect/>
          </a:stretch>
        </p:blipFill>
        <p:spPr bwMode="auto">
          <a:xfrm>
            <a:off x="0" y="0"/>
            <a:ext cx="9144000" cy="3421063"/>
          </a:xfrm>
          <a:prstGeom prst="rect">
            <a:avLst/>
          </a:prstGeom>
          <a:noFill/>
          <a:ln w="9525">
            <a:noFill/>
            <a:miter lim="800000"/>
            <a:headEnd/>
            <a:tailEnd/>
          </a:ln>
        </p:spPr>
      </p:pic>
      <p:sp>
        <p:nvSpPr>
          <p:cNvPr id="102402" name="Rectangle 5"/>
          <p:cNvSpPr>
            <a:spLocks noChangeArrowheads="1"/>
          </p:cNvSpPr>
          <p:nvPr/>
        </p:nvSpPr>
        <p:spPr bwMode="auto">
          <a:xfrm>
            <a:off x="395288" y="4508500"/>
            <a:ext cx="8137525" cy="2014538"/>
          </a:xfrm>
          <a:prstGeom prst="rect">
            <a:avLst/>
          </a:prstGeom>
          <a:noFill/>
          <a:ln w="9525">
            <a:noFill/>
            <a:miter lim="800000"/>
            <a:headEnd/>
            <a:tailEnd/>
          </a:ln>
        </p:spPr>
        <p:txBody>
          <a:bodyPr anchor="ctr">
            <a:spAutoFit/>
          </a:bodyPr>
          <a:lstStyle/>
          <a:p>
            <a:pPr algn="just"/>
            <a:r>
              <a:rPr lang="hu-HU"/>
              <a:t>Fig. 1. Preoperative cardiac computerized tomography showing supracardiac total anomalous pulmonary venous drainage which was draining to the junction between the right SVC and the right atrium. LPA, left pulmonary artery; LUPV, left upper pulmonary vein; LLPV, left lower pulmonary vein; RSVC, right superior vena cava; DV, draing vein; RPA, right pulmonary arteryt; RUPV, right upper pulmonary vein; RLPV, right lower pulmonary vein.</a:t>
            </a:r>
          </a:p>
        </p:txBody>
      </p:sp>
      <p:sp>
        <p:nvSpPr>
          <p:cNvPr id="102403" name="Text Box 6"/>
          <p:cNvSpPr txBox="1">
            <a:spLocks noChangeArrowheads="1"/>
          </p:cNvSpPr>
          <p:nvPr/>
        </p:nvSpPr>
        <p:spPr bwMode="auto">
          <a:xfrm>
            <a:off x="4535488" y="6583363"/>
            <a:ext cx="4608512" cy="274637"/>
          </a:xfrm>
          <a:prstGeom prst="rect">
            <a:avLst/>
          </a:prstGeom>
          <a:noFill/>
          <a:ln w="9525">
            <a:noFill/>
            <a:miter lim="800000"/>
            <a:headEnd/>
            <a:tailEnd/>
          </a:ln>
        </p:spPr>
        <p:txBody>
          <a:bodyPr>
            <a:spAutoFit/>
          </a:bodyPr>
          <a:lstStyle/>
          <a:p>
            <a:pPr>
              <a:spcBef>
                <a:spcPct val="50000"/>
              </a:spcBef>
            </a:pPr>
            <a:r>
              <a:rPr lang="hu-HU" sz="1200">
                <a:latin typeface="Times New Roman" pitchFamily="18" charset="0"/>
              </a:rPr>
              <a:t>Interactive CardioVascular and Thoracic Surgery 2008;7:282-284.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4" descr="anomalies"/>
          <p:cNvPicPr>
            <a:picLocks noChangeAspect="1" noChangeArrowheads="1"/>
          </p:cNvPicPr>
          <p:nvPr/>
        </p:nvPicPr>
        <p:blipFill>
          <a:blip r:embed="rId2" cstate="print"/>
          <a:srcRect/>
          <a:stretch>
            <a:fillRect/>
          </a:stretch>
        </p:blipFill>
        <p:spPr bwMode="auto">
          <a:xfrm>
            <a:off x="611188" y="404813"/>
            <a:ext cx="5080000" cy="5903912"/>
          </a:xfrm>
          <a:prstGeom prst="rect">
            <a:avLst/>
          </a:prstGeom>
          <a:noFill/>
          <a:ln w="9525">
            <a:noFill/>
            <a:miter lim="800000"/>
            <a:headEnd/>
            <a:tailEnd/>
          </a:ln>
        </p:spPr>
      </p:pic>
      <p:sp>
        <p:nvSpPr>
          <p:cNvPr id="103426" name="Text Box 5"/>
          <p:cNvSpPr txBox="1">
            <a:spLocks noChangeArrowheads="1"/>
          </p:cNvSpPr>
          <p:nvPr/>
        </p:nvSpPr>
        <p:spPr bwMode="auto">
          <a:xfrm>
            <a:off x="5651500" y="1412875"/>
            <a:ext cx="3024188" cy="779463"/>
          </a:xfrm>
          <a:prstGeom prst="rect">
            <a:avLst/>
          </a:prstGeom>
          <a:noFill/>
          <a:ln w="9525">
            <a:noFill/>
            <a:miter lim="800000"/>
            <a:headEnd/>
            <a:tailEnd/>
          </a:ln>
        </p:spPr>
        <p:txBody>
          <a:bodyPr>
            <a:spAutoFit/>
          </a:bodyPr>
          <a:lstStyle/>
          <a:p>
            <a:pPr>
              <a:spcBef>
                <a:spcPct val="50000"/>
              </a:spcBef>
            </a:pPr>
            <a:r>
              <a:rPr lang="hu-HU"/>
              <a:t>TAPVR:</a:t>
            </a:r>
          </a:p>
          <a:p>
            <a:pPr>
              <a:spcBef>
                <a:spcPct val="50000"/>
              </a:spcBef>
            </a:pPr>
            <a:r>
              <a:rPr lang="hu-HU"/>
              <a:t> mögliche Variationen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Cím 1"/>
          <p:cNvSpPr>
            <a:spLocks noGrp="1"/>
          </p:cNvSpPr>
          <p:nvPr>
            <p:ph type="ctrTitle"/>
          </p:nvPr>
        </p:nvSpPr>
        <p:spPr/>
        <p:txBody>
          <a:bodyPr/>
          <a:lstStyle/>
          <a:p>
            <a:pPr eaLnBrk="1" hangingPunct="1"/>
            <a:r>
              <a:rPr lang="hu-HU" smtClean="0"/>
              <a:t>DORV</a:t>
            </a:r>
          </a:p>
        </p:txBody>
      </p:sp>
      <p:sp>
        <p:nvSpPr>
          <p:cNvPr id="104450" name="Alcím 2"/>
          <p:cNvSpPr>
            <a:spLocks noGrp="1"/>
          </p:cNvSpPr>
          <p:nvPr>
            <p:ph type="subTitle" idx="1"/>
          </p:nvPr>
        </p:nvSpPr>
        <p:spPr/>
        <p:txBody>
          <a:bodyPr/>
          <a:lstStyle/>
          <a:p>
            <a:pPr eaLnBrk="1" hangingPunct="1"/>
            <a:endParaRPr lang="hu-HU"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http://www.childrenshospital.org/%7E/media/HealthTopics%20KidsMD/Conditions%20and%20Illnesses/Double%20Outlet%20Right%20Ventricle/Normal_vs_DORV_lrg.ashx"/>
          <p:cNvPicPr>
            <a:picLocks noChangeAspect="1" noChangeArrowheads="1"/>
          </p:cNvPicPr>
          <p:nvPr/>
        </p:nvPicPr>
        <p:blipFill>
          <a:blip r:embed="rId3" cstate="print"/>
          <a:srcRect/>
          <a:stretch>
            <a:fillRect/>
          </a:stretch>
        </p:blipFill>
        <p:spPr bwMode="auto">
          <a:xfrm>
            <a:off x="0" y="981075"/>
            <a:ext cx="9105900" cy="44640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zövegdoboz 1"/>
          <p:cNvSpPr txBox="1">
            <a:spLocks noChangeArrowheads="1"/>
          </p:cNvSpPr>
          <p:nvPr/>
        </p:nvSpPr>
        <p:spPr bwMode="auto">
          <a:xfrm>
            <a:off x="6804025" y="0"/>
            <a:ext cx="2339975" cy="246063"/>
          </a:xfrm>
          <a:prstGeom prst="rect">
            <a:avLst/>
          </a:prstGeom>
          <a:noFill/>
          <a:ln w="9525">
            <a:noFill/>
            <a:miter lim="800000"/>
            <a:headEnd/>
            <a:tailEnd/>
          </a:ln>
        </p:spPr>
        <p:txBody>
          <a:bodyPr>
            <a:spAutoFit/>
          </a:bodyPr>
          <a:lstStyle/>
          <a:p>
            <a:endParaRPr lang="de-DE" sz="1000">
              <a:latin typeface="Calibri" pitchFamily="34" charset="0"/>
            </a:endParaRPr>
          </a:p>
        </p:txBody>
      </p:sp>
      <p:pic>
        <p:nvPicPr>
          <p:cNvPr id="21506" name="Picture 2"/>
          <p:cNvPicPr>
            <a:picLocks noChangeAspect="1" noChangeArrowheads="1"/>
          </p:cNvPicPr>
          <p:nvPr/>
        </p:nvPicPr>
        <p:blipFill>
          <a:blip r:embed="rId3" cstate="print"/>
          <a:srcRect/>
          <a:stretch>
            <a:fillRect/>
          </a:stretch>
        </p:blipFill>
        <p:spPr bwMode="auto">
          <a:xfrm>
            <a:off x="0" y="0"/>
            <a:ext cx="7740650" cy="6856413"/>
          </a:xfrm>
          <a:prstGeom prst="rect">
            <a:avLst/>
          </a:prstGeom>
          <a:noFill/>
          <a:ln w="9525">
            <a:noFill/>
            <a:miter lim="800000"/>
            <a:headEnd/>
            <a:tailEnd/>
          </a:ln>
        </p:spPr>
      </p:pic>
      <p:sp>
        <p:nvSpPr>
          <p:cNvPr id="21507" name="Text Box 4"/>
          <p:cNvSpPr txBox="1">
            <a:spLocks noChangeArrowheads="1"/>
          </p:cNvSpPr>
          <p:nvPr/>
        </p:nvSpPr>
        <p:spPr bwMode="auto">
          <a:xfrm>
            <a:off x="5508625" y="188913"/>
            <a:ext cx="3455988" cy="641350"/>
          </a:xfrm>
          <a:prstGeom prst="rect">
            <a:avLst/>
          </a:prstGeom>
          <a:noFill/>
          <a:ln w="9525">
            <a:noFill/>
            <a:miter lim="800000"/>
            <a:headEnd/>
            <a:tailEnd/>
          </a:ln>
        </p:spPr>
        <p:txBody>
          <a:bodyPr>
            <a:spAutoFit/>
          </a:bodyPr>
          <a:lstStyle/>
          <a:p>
            <a:pPr algn="ctr">
              <a:spcBef>
                <a:spcPct val="50000"/>
              </a:spcBef>
            </a:pPr>
            <a:r>
              <a:rPr lang="hu-HU"/>
              <a:t>Fusion der Blutinseln zu Netzwerken von Blutgefäßen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http://www.accd-awg.umn.edu/DORV/DORV_VSD/DORV_VSD_MA/CMAUN-T80b.jpg"/>
          <p:cNvPicPr>
            <a:picLocks noChangeAspect="1" noChangeArrowheads="1"/>
          </p:cNvPicPr>
          <p:nvPr/>
        </p:nvPicPr>
        <p:blipFill>
          <a:blip r:embed="rId3" cstate="print"/>
          <a:srcRect/>
          <a:stretch>
            <a:fillRect/>
          </a:stretch>
        </p:blipFill>
        <p:spPr bwMode="auto">
          <a:xfrm>
            <a:off x="684213" y="188913"/>
            <a:ext cx="7802562" cy="643731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http://www.accd-awg.umn.edu/DORV/DORV_TOF/DORV2a.JPG"/>
          <p:cNvPicPr>
            <a:picLocks noChangeAspect="1" noChangeArrowheads="1"/>
          </p:cNvPicPr>
          <p:nvPr/>
        </p:nvPicPr>
        <p:blipFill>
          <a:blip r:embed="rId3" cstate="print"/>
          <a:srcRect/>
          <a:stretch>
            <a:fillRect/>
          </a:stretch>
        </p:blipFill>
        <p:spPr bwMode="auto">
          <a:xfrm>
            <a:off x="1331913" y="115888"/>
            <a:ext cx="7519987" cy="6446837"/>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Cím 1"/>
          <p:cNvSpPr>
            <a:spLocks noGrp="1"/>
          </p:cNvSpPr>
          <p:nvPr>
            <p:ph type="ctrTitle"/>
          </p:nvPr>
        </p:nvSpPr>
        <p:spPr/>
        <p:txBody>
          <a:bodyPr/>
          <a:lstStyle/>
          <a:p>
            <a:pPr eaLnBrk="1" hangingPunct="1"/>
            <a:r>
              <a:rPr lang="hu-HU" smtClean="0"/>
              <a:t>ccTGA</a:t>
            </a:r>
          </a:p>
        </p:txBody>
      </p:sp>
      <p:sp>
        <p:nvSpPr>
          <p:cNvPr id="111618" name="Alcím 2"/>
          <p:cNvSpPr>
            <a:spLocks noGrp="1"/>
          </p:cNvSpPr>
          <p:nvPr>
            <p:ph type="subTitle" idx="1"/>
          </p:nvPr>
        </p:nvSpPr>
        <p:spPr/>
        <p:txBody>
          <a:bodyPr/>
          <a:lstStyle/>
          <a:p>
            <a:pPr eaLnBrk="1" hangingPunct="1"/>
            <a:endParaRPr lang="hu-HU"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http://drsvenkatesan.files.wordpress.com/2010/09/ctgv-ltgv-corrected-transposition-of-great-arteries1.jpg"/>
          <p:cNvPicPr>
            <a:picLocks noChangeAspect="1" noChangeArrowheads="1"/>
          </p:cNvPicPr>
          <p:nvPr/>
        </p:nvPicPr>
        <p:blipFill>
          <a:blip r:embed="rId2" cstate="print"/>
          <a:srcRect/>
          <a:stretch>
            <a:fillRect/>
          </a:stretch>
        </p:blipFill>
        <p:spPr bwMode="auto">
          <a:xfrm>
            <a:off x="0" y="0"/>
            <a:ext cx="9175750" cy="5732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4"/>
          <p:cNvPicPr>
            <a:picLocks noChangeAspect="1" noChangeArrowheads="1"/>
          </p:cNvPicPr>
          <p:nvPr/>
        </p:nvPicPr>
        <p:blipFill>
          <a:blip r:embed="rId3" cstate="print"/>
          <a:srcRect/>
          <a:stretch>
            <a:fillRect/>
          </a:stretch>
        </p:blipFill>
        <p:spPr bwMode="auto">
          <a:xfrm>
            <a:off x="0" y="0"/>
            <a:ext cx="5868988" cy="6858000"/>
          </a:xfrm>
          <a:prstGeom prst="rect">
            <a:avLst/>
          </a:prstGeom>
          <a:noFill/>
          <a:ln w="9525">
            <a:noFill/>
            <a:miter lim="800000"/>
            <a:headEnd/>
            <a:tailEnd/>
          </a:ln>
        </p:spPr>
      </p:pic>
      <p:sp>
        <p:nvSpPr>
          <p:cNvPr id="113666" name="Text Box 5"/>
          <p:cNvSpPr txBox="1">
            <a:spLocks noChangeArrowheads="1"/>
          </p:cNvSpPr>
          <p:nvPr/>
        </p:nvSpPr>
        <p:spPr bwMode="auto">
          <a:xfrm>
            <a:off x="6156325" y="188913"/>
            <a:ext cx="2736850" cy="244475"/>
          </a:xfrm>
          <a:prstGeom prst="rect">
            <a:avLst/>
          </a:prstGeom>
          <a:noFill/>
          <a:ln w="9525">
            <a:noFill/>
            <a:miter lim="800000"/>
            <a:headEnd/>
            <a:tailEnd/>
          </a:ln>
        </p:spPr>
        <p:txBody>
          <a:bodyPr>
            <a:spAutoFit/>
          </a:bodyPr>
          <a:lstStyle/>
          <a:p>
            <a:pPr>
              <a:spcBef>
                <a:spcPct val="50000"/>
              </a:spcBef>
            </a:pPr>
            <a:r>
              <a:rPr lang="hu-HU" sz="1000"/>
              <a:t>Chang, AJR 2007; 188:W428–W430</a:t>
            </a:r>
          </a:p>
        </p:txBody>
      </p:sp>
      <p:sp>
        <p:nvSpPr>
          <p:cNvPr id="113667" name="Szövegdoboz 5"/>
          <p:cNvSpPr txBox="1">
            <a:spLocks noChangeArrowheads="1"/>
          </p:cNvSpPr>
          <p:nvPr/>
        </p:nvSpPr>
        <p:spPr bwMode="auto">
          <a:xfrm>
            <a:off x="6011863" y="908050"/>
            <a:ext cx="2736850" cy="923925"/>
          </a:xfrm>
          <a:prstGeom prst="rect">
            <a:avLst/>
          </a:prstGeom>
          <a:noFill/>
          <a:ln w="9525">
            <a:noFill/>
            <a:miter lim="800000"/>
            <a:headEnd/>
            <a:tailEnd/>
          </a:ln>
        </p:spPr>
        <p:txBody>
          <a:bodyPr>
            <a:spAutoFit/>
          </a:bodyPr>
          <a:lstStyle/>
          <a:p>
            <a:r>
              <a:rPr lang="hu-HU"/>
              <a:t>Congenitally Corrected</a:t>
            </a:r>
          </a:p>
          <a:p>
            <a:r>
              <a:rPr lang="en-US"/>
              <a:t>Transposition of the Great Arteries</a:t>
            </a:r>
            <a:endParaRPr lang="hu-HU" b="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5" descr="http://www.biomedsearch.com/attachments/00/21/56/95/21569592/1750-1172-6-22-3.jpg"/>
          <p:cNvPicPr>
            <a:picLocks noChangeAspect="1" noChangeArrowheads="1"/>
          </p:cNvPicPr>
          <p:nvPr/>
        </p:nvPicPr>
        <p:blipFill>
          <a:blip r:embed="rId3" cstate="print"/>
          <a:srcRect/>
          <a:stretch>
            <a:fillRect/>
          </a:stretch>
        </p:blipFill>
        <p:spPr bwMode="auto">
          <a:xfrm>
            <a:off x="0" y="0"/>
            <a:ext cx="9144000" cy="6507163"/>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descr="http://www.biomedsearch.com/attachments/00/21/56/95/21569592/1750-1172-6-22-4.jpg"/>
          <p:cNvPicPr>
            <a:picLocks noChangeAspect="1" noChangeArrowheads="1"/>
          </p:cNvPicPr>
          <p:nvPr/>
        </p:nvPicPr>
        <p:blipFill>
          <a:blip r:embed="rId3" cstate="print"/>
          <a:srcRect/>
          <a:stretch>
            <a:fillRect/>
          </a:stretch>
        </p:blipFill>
        <p:spPr bwMode="auto">
          <a:xfrm>
            <a:off x="0" y="0"/>
            <a:ext cx="7956550" cy="68199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5" descr="http://www.biomedsearch.com/attachments/00/21/56/95/21569592/1750-1172-6-22-6.jpg"/>
          <p:cNvPicPr>
            <a:picLocks noChangeAspect="1" noChangeArrowheads="1"/>
          </p:cNvPicPr>
          <p:nvPr/>
        </p:nvPicPr>
        <p:blipFill>
          <a:blip r:embed="rId3" cstate="print"/>
          <a:srcRect/>
          <a:stretch>
            <a:fillRect/>
          </a:stretch>
        </p:blipFill>
        <p:spPr bwMode="auto">
          <a:xfrm>
            <a:off x="684213" y="0"/>
            <a:ext cx="4559300" cy="68580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5" descr="http://www.biomedsearch.com/attachments/00/21/56/95/21569592/1750-1172-6-22-9.jpg"/>
          <p:cNvPicPr>
            <a:picLocks noChangeAspect="1" noChangeArrowheads="1"/>
          </p:cNvPicPr>
          <p:nvPr/>
        </p:nvPicPr>
        <p:blipFill>
          <a:blip r:embed="rId3" cstate="print"/>
          <a:srcRect/>
          <a:stretch>
            <a:fillRect/>
          </a:stretch>
        </p:blipFill>
        <p:spPr bwMode="auto">
          <a:xfrm>
            <a:off x="0" y="0"/>
            <a:ext cx="9144000" cy="6507163"/>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untitled"/>
          <p:cNvPicPr>
            <a:picLocks noChangeAspect="1" noChangeArrowheads="1"/>
          </p:cNvPicPr>
          <p:nvPr/>
        </p:nvPicPr>
        <p:blipFill>
          <a:blip r:embed="rId3" cstate="print"/>
          <a:srcRect/>
          <a:stretch>
            <a:fillRect/>
          </a:stretch>
        </p:blipFill>
        <p:spPr bwMode="auto">
          <a:xfrm>
            <a:off x="395288" y="188913"/>
            <a:ext cx="4756150" cy="6480175"/>
          </a:xfrm>
          <a:prstGeom prst="rect">
            <a:avLst/>
          </a:prstGeom>
          <a:noFill/>
          <a:ln w="9525">
            <a:noFill/>
            <a:miter lim="800000"/>
            <a:headEnd/>
            <a:tailEnd/>
          </a:ln>
        </p:spPr>
      </p:pic>
      <p:sp>
        <p:nvSpPr>
          <p:cNvPr id="123906" name="Text Box 5"/>
          <p:cNvSpPr txBox="1">
            <a:spLocks noChangeArrowheads="1"/>
          </p:cNvSpPr>
          <p:nvPr/>
        </p:nvSpPr>
        <p:spPr bwMode="auto">
          <a:xfrm>
            <a:off x="5508625" y="1125538"/>
            <a:ext cx="3311525" cy="915987"/>
          </a:xfrm>
          <a:prstGeom prst="rect">
            <a:avLst/>
          </a:prstGeom>
          <a:noFill/>
          <a:ln w="9525">
            <a:noFill/>
            <a:miter lim="800000"/>
            <a:headEnd/>
            <a:tailEnd/>
          </a:ln>
        </p:spPr>
        <p:txBody>
          <a:bodyPr>
            <a:spAutoFit/>
          </a:bodyPr>
          <a:lstStyle/>
          <a:p>
            <a:pPr algn="ctr">
              <a:spcBef>
                <a:spcPct val="50000"/>
              </a:spcBef>
            </a:pPr>
            <a:r>
              <a:rPr lang="hu-HU"/>
              <a:t>Congenitally corrected transposition oder L-Transposition</a:t>
            </a:r>
          </a:p>
        </p:txBody>
      </p:sp>
      <p:sp>
        <p:nvSpPr>
          <p:cNvPr id="123907" name="Rectangle 6"/>
          <p:cNvSpPr>
            <a:spLocks noChangeArrowheads="1"/>
          </p:cNvSpPr>
          <p:nvPr/>
        </p:nvSpPr>
        <p:spPr bwMode="auto">
          <a:xfrm>
            <a:off x="6011863" y="5661025"/>
            <a:ext cx="2663825" cy="915988"/>
          </a:xfrm>
          <a:prstGeom prst="rect">
            <a:avLst/>
          </a:prstGeom>
          <a:noFill/>
          <a:ln w="9525">
            <a:noFill/>
            <a:miter lim="800000"/>
            <a:headEnd/>
            <a:tailEnd/>
          </a:ln>
        </p:spPr>
        <p:txBody>
          <a:bodyPr>
            <a:spAutoFit/>
          </a:bodyPr>
          <a:lstStyle/>
          <a:p>
            <a:r>
              <a:rPr lang="en-US"/>
              <a:t>A</a:t>
            </a:r>
            <a:r>
              <a:rPr lang="hu-HU"/>
              <a:t>m. </a:t>
            </a:r>
            <a:r>
              <a:rPr lang="en-US"/>
              <a:t>J</a:t>
            </a:r>
            <a:r>
              <a:rPr lang="hu-HU"/>
              <a:t>. </a:t>
            </a:r>
            <a:r>
              <a:rPr lang="en-US"/>
              <a:t>R</a:t>
            </a:r>
            <a:r>
              <a:rPr lang="hu-HU"/>
              <a:t>oentgenol. </a:t>
            </a:r>
            <a:r>
              <a:rPr lang="en-US"/>
              <a:t>Maldjian and Saric 188 (6) S39</a:t>
            </a:r>
            <a:endParaRPr lang="hu-HU"/>
          </a:p>
        </p:txBody>
      </p:sp>
      <p:sp>
        <p:nvSpPr>
          <p:cNvPr id="123908" name="Text Box 7"/>
          <p:cNvSpPr txBox="1">
            <a:spLocks noChangeArrowheads="1"/>
          </p:cNvSpPr>
          <p:nvPr/>
        </p:nvSpPr>
        <p:spPr bwMode="auto">
          <a:xfrm>
            <a:off x="5724525" y="2636838"/>
            <a:ext cx="2808288" cy="641350"/>
          </a:xfrm>
          <a:prstGeom prst="rect">
            <a:avLst/>
          </a:prstGeom>
          <a:noFill/>
          <a:ln w="9525">
            <a:noFill/>
            <a:miter lim="800000"/>
            <a:headEnd/>
            <a:tailEnd/>
          </a:ln>
        </p:spPr>
        <p:txBody>
          <a:bodyPr>
            <a:spAutoFit/>
          </a:bodyPr>
          <a:lstStyle/>
          <a:p>
            <a:pPr>
              <a:spcBef>
                <a:spcPct val="50000"/>
              </a:spcBef>
            </a:pPr>
            <a:r>
              <a:rPr lang="hu-HU" b="0"/>
              <a:t>(geht zusammen mit AV-Block)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a:spLocks noGrp="1" noChangeArrowheads="1"/>
          </p:cNvSpPr>
          <p:nvPr>
            <p:ph type="ctrTitle" idx="4294967295"/>
          </p:nvPr>
        </p:nvSpPr>
        <p:spPr>
          <a:xfrm>
            <a:off x="685800" y="2130425"/>
            <a:ext cx="7772400" cy="1470025"/>
          </a:xfrm>
        </p:spPr>
        <p:txBody>
          <a:bodyPr/>
          <a:lstStyle/>
          <a:p>
            <a:r>
              <a:rPr lang="hu-HU" smtClean="0"/>
              <a:t>Vaskulogenesis</a:t>
            </a:r>
          </a:p>
        </p:txBody>
      </p:sp>
      <p:sp>
        <p:nvSpPr>
          <p:cNvPr id="23554" name="Rectangle 5"/>
          <p:cNvSpPr>
            <a:spLocks noGrp="1" noChangeArrowheads="1"/>
          </p:cNvSpPr>
          <p:nvPr>
            <p:ph type="subTitle" idx="4294967295"/>
          </p:nvPr>
        </p:nvSpPr>
        <p:spPr>
          <a:xfrm>
            <a:off x="1371600" y="3886200"/>
            <a:ext cx="6400800" cy="1752600"/>
          </a:xfrm>
        </p:spPr>
        <p:txBody>
          <a:bodyPr/>
          <a:lstStyle/>
          <a:p>
            <a:pPr marL="0" indent="0" algn="ctr">
              <a:buFontTx/>
              <a:buNone/>
            </a:pPr>
            <a:endParaRPr lang="hu-HU"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Cím 1"/>
          <p:cNvSpPr>
            <a:spLocks noGrp="1"/>
          </p:cNvSpPr>
          <p:nvPr>
            <p:ph type="ctrTitle"/>
          </p:nvPr>
        </p:nvSpPr>
        <p:spPr/>
        <p:txBody>
          <a:bodyPr/>
          <a:lstStyle/>
          <a:p>
            <a:pPr eaLnBrk="1" hangingPunct="1"/>
            <a:r>
              <a:rPr lang="hu-HU" smtClean="0"/>
              <a:t>CA</a:t>
            </a:r>
          </a:p>
        </p:txBody>
      </p:sp>
      <p:sp>
        <p:nvSpPr>
          <p:cNvPr id="125954" name="Alcím 2"/>
          <p:cNvSpPr>
            <a:spLocks noGrp="1"/>
          </p:cNvSpPr>
          <p:nvPr>
            <p:ph type="subTitle" idx="1"/>
          </p:nvPr>
        </p:nvSpPr>
        <p:spPr/>
        <p:txBody>
          <a:bodyPr/>
          <a:lstStyle/>
          <a:p>
            <a:pPr eaLnBrk="1" hangingPunct="1"/>
            <a:endParaRPr lang="hu-HU" smtClean="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lt;p&gt;Coarctation of Aorta&lt;/p&gt;&#10;&#10;Post subclavian coarctation"/>
          <p:cNvPicPr>
            <a:picLocks noChangeAspect="1" noChangeArrowheads="1"/>
          </p:cNvPicPr>
          <p:nvPr/>
        </p:nvPicPr>
        <p:blipFill>
          <a:blip r:embed="rId3" cstate="print"/>
          <a:srcRect/>
          <a:stretch>
            <a:fillRect/>
          </a:stretch>
        </p:blipFill>
        <p:spPr bwMode="auto">
          <a:xfrm>
            <a:off x="0" y="0"/>
            <a:ext cx="4746625" cy="6858000"/>
          </a:xfrm>
          <a:prstGeom prst="rect">
            <a:avLst/>
          </a:prstGeom>
          <a:noFill/>
          <a:ln w="9525">
            <a:noFill/>
            <a:miter lim="800000"/>
            <a:headEnd/>
            <a:tailEnd/>
          </a:ln>
        </p:spPr>
      </p:pic>
      <p:sp>
        <p:nvSpPr>
          <p:cNvPr id="126978" name="Rectangle 3"/>
          <p:cNvSpPr>
            <a:spLocks noChangeArrowheads="1"/>
          </p:cNvSpPr>
          <p:nvPr/>
        </p:nvSpPr>
        <p:spPr bwMode="auto">
          <a:xfrm>
            <a:off x="6156325" y="260350"/>
            <a:ext cx="2628900" cy="214313"/>
          </a:xfrm>
          <a:prstGeom prst="rect">
            <a:avLst/>
          </a:prstGeom>
          <a:noFill/>
          <a:ln w="9525">
            <a:noFill/>
            <a:miter lim="800000"/>
            <a:headEnd/>
            <a:tailEnd/>
          </a:ln>
        </p:spPr>
        <p:txBody>
          <a:bodyPr wrap="none">
            <a:spAutoFit/>
          </a:bodyPr>
          <a:lstStyle/>
          <a:p>
            <a:r>
              <a:rPr lang="hu-HU" sz="800" b="0"/>
              <a:t>http://radiopaedia.org/cases/coarctation-of-the-aorta-7</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1619250" y="2849563"/>
            <a:ext cx="2736850" cy="366712"/>
          </a:xfrm>
          <a:prstGeom prst="rect">
            <a:avLst/>
          </a:prstGeom>
          <a:noFill/>
          <a:ln w="9525">
            <a:noFill/>
            <a:miter lim="800000"/>
            <a:headEnd/>
            <a:tailEnd/>
          </a:ln>
        </p:spPr>
        <p:txBody>
          <a:bodyPr anchor="ctr">
            <a:spAutoFit/>
          </a:bodyPr>
          <a:lstStyle/>
          <a:p>
            <a:r>
              <a:rPr lang="hu-HU" b="0"/>
              <a:t> </a:t>
            </a:r>
          </a:p>
        </p:txBody>
      </p:sp>
      <p:pic>
        <p:nvPicPr>
          <p:cNvPr id="129026" name="Picture 3" descr="http://radiographics.rsna.org/content/27/3/829/F10.large.jpg"/>
          <p:cNvPicPr>
            <a:picLocks noChangeAspect="1" noChangeArrowheads="1"/>
          </p:cNvPicPr>
          <p:nvPr/>
        </p:nvPicPr>
        <p:blipFill>
          <a:blip r:embed="rId3" cstate="print"/>
          <a:srcRect/>
          <a:stretch>
            <a:fillRect/>
          </a:stretch>
        </p:blipFill>
        <p:spPr bwMode="auto">
          <a:xfrm>
            <a:off x="200025" y="90488"/>
            <a:ext cx="6677025" cy="6677025"/>
          </a:xfrm>
          <a:prstGeom prst="rect">
            <a:avLst/>
          </a:prstGeom>
          <a:noFill/>
          <a:ln w="9525">
            <a:noFill/>
            <a:miter lim="800000"/>
            <a:headEnd/>
            <a:tailEnd/>
          </a:ln>
        </p:spPr>
      </p:pic>
      <p:sp>
        <p:nvSpPr>
          <p:cNvPr id="129027" name="Text Box 4"/>
          <p:cNvSpPr txBox="1">
            <a:spLocks noChangeArrowheads="1"/>
          </p:cNvSpPr>
          <p:nvPr/>
        </p:nvSpPr>
        <p:spPr bwMode="auto">
          <a:xfrm>
            <a:off x="7092950" y="0"/>
            <a:ext cx="1871663" cy="396875"/>
          </a:xfrm>
          <a:prstGeom prst="rect">
            <a:avLst/>
          </a:prstGeom>
          <a:noFill/>
          <a:ln w="9525">
            <a:noFill/>
            <a:miter lim="800000"/>
            <a:headEnd/>
            <a:tailEnd/>
          </a:ln>
        </p:spPr>
        <p:txBody>
          <a:bodyPr>
            <a:spAutoFit/>
          </a:bodyPr>
          <a:lstStyle/>
          <a:p>
            <a:pPr>
              <a:spcBef>
                <a:spcPct val="50000"/>
              </a:spcBef>
            </a:pPr>
            <a:r>
              <a:rPr lang="hu-HU" sz="1000" b="0" i="1"/>
              <a:t>Leschka, RadioGraphics, 2007, 27: 829-846</a:t>
            </a:r>
            <a:r>
              <a:rPr lang="hu-HU" sz="1000" b="0"/>
              <a: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Cím 1"/>
          <p:cNvSpPr>
            <a:spLocks noGrp="1"/>
          </p:cNvSpPr>
          <p:nvPr>
            <p:ph type="ctrTitle"/>
          </p:nvPr>
        </p:nvSpPr>
        <p:spPr/>
        <p:txBody>
          <a:bodyPr/>
          <a:lstStyle/>
          <a:p>
            <a:pPr eaLnBrk="1" hangingPunct="1"/>
            <a:r>
              <a:rPr lang="hu-HU" smtClean="0"/>
              <a:t>Septumdefekten</a:t>
            </a:r>
          </a:p>
        </p:txBody>
      </p:sp>
      <p:sp>
        <p:nvSpPr>
          <p:cNvPr id="131074" name="Alcím 2"/>
          <p:cNvSpPr>
            <a:spLocks noGrp="1"/>
          </p:cNvSpPr>
          <p:nvPr>
            <p:ph type="subTitle" idx="1"/>
          </p:nvPr>
        </p:nvSpPr>
        <p:spPr/>
        <p:txBody>
          <a:bodyPr/>
          <a:lstStyle/>
          <a:p>
            <a:pPr eaLnBrk="1" hangingPunct="1"/>
            <a:endParaRPr lang="hu-HU"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descr="Atrial septal defect (fossa ovalis type"/>
          <p:cNvPicPr>
            <a:picLocks noChangeAspect="1" noChangeArrowheads="1"/>
          </p:cNvPicPr>
          <p:nvPr/>
        </p:nvPicPr>
        <p:blipFill>
          <a:blip r:embed="rId2" cstate="print"/>
          <a:srcRect/>
          <a:stretch>
            <a:fillRect/>
          </a:stretch>
        </p:blipFill>
        <p:spPr bwMode="auto">
          <a:xfrm>
            <a:off x="395288" y="620713"/>
            <a:ext cx="6119812" cy="4294187"/>
          </a:xfrm>
          <a:prstGeom prst="rect">
            <a:avLst/>
          </a:prstGeom>
          <a:noFill/>
          <a:ln w="9525">
            <a:noFill/>
            <a:miter lim="800000"/>
            <a:headEnd/>
            <a:tailEnd/>
          </a:ln>
        </p:spPr>
      </p:pic>
      <p:sp>
        <p:nvSpPr>
          <p:cNvPr id="132098" name="Text Box 7"/>
          <p:cNvSpPr txBox="1">
            <a:spLocks noChangeArrowheads="1"/>
          </p:cNvSpPr>
          <p:nvPr/>
        </p:nvSpPr>
        <p:spPr bwMode="auto">
          <a:xfrm>
            <a:off x="611188" y="5229225"/>
            <a:ext cx="4392612" cy="1054100"/>
          </a:xfrm>
          <a:prstGeom prst="rect">
            <a:avLst/>
          </a:prstGeom>
          <a:noFill/>
          <a:ln w="9525">
            <a:noFill/>
            <a:miter lim="800000"/>
            <a:headEnd/>
            <a:tailEnd/>
          </a:ln>
        </p:spPr>
        <p:txBody>
          <a:bodyPr>
            <a:spAutoFit/>
          </a:bodyPr>
          <a:lstStyle/>
          <a:p>
            <a:pPr>
              <a:spcBef>
                <a:spcPct val="50000"/>
              </a:spcBef>
            </a:pPr>
            <a:r>
              <a:rPr lang="hu-HU"/>
              <a:t>Atrial septal defect (fossa ovalis type)</a:t>
            </a:r>
          </a:p>
          <a:p>
            <a:pPr>
              <a:spcBef>
                <a:spcPct val="50000"/>
              </a:spcBef>
            </a:pPr>
            <a:r>
              <a:rPr lang="hu-HU" b="0"/>
              <a:t>(Ostium secundum Defekt: zu gross ist das O. Sec)</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descr="fig13"/>
          <p:cNvPicPr>
            <a:picLocks noChangeAspect="1" noChangeArrowheads="1"/>
          </p:cNvPicPr>
          <p:nvPr/>
        </p:nvPicPr>
        <p:blipFill>
          <a:blip r:embed="rId2" cstate="print"/>
          <a:srcRect/>
          <a:stretch>
            <a:fillRect/>
          </a:stretch>
        </p:blipFill>
        <p:spPr bwMode="auto">
          <a:xfrm>
            <a:off x="2006600" y="139700"/>
            <a:ext cx="5130800" cy="65786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descr="Atrial septal defect (atrioventricular septal"/>
          <p:cNvPicPr>
            <a:picLocks noChangeAspect="1" noChangeArrowheads="1"/>
          </p:cNvPicPr>
          <p:nvPr/>
        </p:nvPicPr>
        <p:blipFill>
          <a:blip r:embed="rId2" cstate="print"/>
          <a:srcRect/>
          <a:stretch>
            <a:fillRect/>
          </a:stretch>
        </p:blipFill>
        <p:spPr bwMode="auto">
          <a:xfrm>
            <a:off x="468313" y="620713"/>
            <a:ext cx="3946525" cy="5903912"/>
          </a:xfrm>
          <a:prstGeom prst="rect">
            <a:avLst/>
          </a:prstGeom>
          <a:noFill/>
          <a:ln w="9525">
            <a:noFill/>
            <a:miter lim="800000"/>
            <a:headEnd/>
            <a:tailEnd/>
          </a:ln>
        </p:spPr>
      </p:pic>
      <p:sp>
        <p:nvSpPr>
          <p:cNvPr id="134146" name="Text Box 5"/>
          <p:cNvSpPr txBox="1">
            <a:spLocks noChangeArrowheads="1"/>
          </p:cNvSpPr>
          <p:nvPr/>
        </p:nvSpPr>
        <p:spPr bwMode="auto">
          <a:xfrm>
            <a:off x="971550" y="0"/>
            <a:ext cx="3455988" cy="641350"/>
          </a:xfrm>
          <a:prstGeom prst="rect">
            <a:avLst/>
          </a:prstGeom>
          <a:noFill/>
          <a:ln w="9525">
            <a:noFill/>
            <a:miter lim="800000"/>
            <a:headEnd/>
            <a:tailEnd/>
          </a:ln>
        </p:spPr>
        <p:txBody>
          <a:bodyPr>
            <a:spAutoFit/>
          </a:bodyPr>
          <a:lstStyle/>
          <a:p>
            <a:pPr algn="ctr">
              <a:spcBef>
                <a:spcPct val="50000"/>
              </a:spcBef>
            </a:pPr>
            <a:r>
              <a:rPr lang="hu-HU"/>
              <a:t>Atrial septal defect (atrioventricular septal)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4" descr="PAXIT010"/>
          <p:cNvPicPr>
            <a:picLocks noChangeAspect="1" noChangeArrowheads="1"/>
          </p:cNvPicPr>
          <p:nvPr/>
        </p:nvPicPr>
        <p:blipFill>
          <a:blip r:embed="rId2" cstate="print"/>
          <a:srcRect/>
          <a:stretch>
            <a:fillRect/>
          </a:stretch>
        </p:blipFill>
        <p:spPr bwMode="auto">
          <a:xfrm>
            <a:off x="468313" y="476250"/>
            <a:ext cx="6624637" cy="4310063"/>
          </a:xfrm>
          <a:prstGeom prst="rect">
            <a:avLst/>
          </a:prstGeom>
          <a:noFill/>
          <a:ln w="9525">
            <a:noFill/>
            <a:miter lim="800000"/>
            <a:headEnd/>
            <a:tailEnd/>
          </a:ln>
        </p:spPr>
      </p:pic>
      <p:sp>
        <p:nvSpPr>
          <p:cNvPr id="135170" name="Text Box 5"/>
          <p:cNvSpPr txBox="1">
            <a:spLocks noChangeArrowheads="1"/>
          </p:cNvSpPr>
          <p:nvPr/>
        </p:nvSpPr>
        <p:spPr bwMode="auto">
          <a:xfrm>
            <a:off x="1258888" y="5300663"/>
            <a:ext cx="6553200" cy="1054100"/>
          </a:xfrm>
          <a:prstGeom prst="rect">
            <a:avLst/>
          </a:prstGeom>
          <a:noFill/>
          <a:ln w="9525">
            <a:noFill/>
            <a:miter lim="800000"/>
            <a:headEnd/>
            <a:tailEnd/>
          </a:ln>
        </p:spPr>
        <p:txBody>
          <a:bodyPr>
            <a:spAutoFit/>
          </a:bodyPr>
          <a:lstStyle/>
          <a:p>
            <a:pPr>
              <a:spcBef>
                <a:spcPct val="50000"/>
              </a:spcBef>
            </a:pPr>
            <a:r>
              <a:rPr lang="hu-HU"/>
              <a:t>Patent foramen ovale (PFO): bis 30% der gesunden Bevölkerung! </a:t>
            </a:r>
          </a:p>
          <a:p>
            <a:pPr>
              <a:spcBef>
                <a:spcPct val="50000"/>
              </a:spcBef>
            </a:pPr>
            <a:r>
              <a:rPr lang="hu-HU"/>
              <a:t>(aber: stroke und migraine)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4" descr="Ventricular septal defect (membranous type)"/>
          <p:cNvPicPr>
            <a:picLocks noChangeAspect="1" noChangeArrowheads="1"/>
          </p:cNvPicPr>
          <p:nvPr/>
        </p:nvPicPr>
        <p:blipFill>
          <a:blip r:embed="rId2" cstate="print"/>
          <a:srcRect/>
          <a:stretch>
            <a:fillRect/>
          </a:stretch>
        </p:blipFill>
        <p:spPr bwMode="auto">
          <a:xfrm>
            <a:off x="323850" y="333375"/>
            <a:ext cx="7920038" cy="5192713"/>
          </a:xfrm>
          <a:prstGeom prst="rect">
            <a:avLst/>
          </a:prstGeom>
          <a:noFill/>
          <a:ln w="9525">
            <a:noFill/>
            <a:miter lim="800000"/>
            <a:headEnd/>
            <a:tailEnd/>
          </a:ln>
        </p:spPr>
      </p:pic>
      <p:sp>
        <p:nvSpPr>
          <p:cNvPr id="136194" name="Text Box 5"/>
          <p:cNvSpPr txBox="1">
            <a:spLocks noChangeArrowheads="1"/>
          </p:cNvSpPr>
          <p:nvPr/>
        </p:nvSpPr>
        <p:spPr bwMode="auto">
          <a:xfrm>
            <a:off x="684213" y="5805488"/>
            <a:ext cx="5472112" cy="366712"/>
          </a:xfrm>
          <a:prstGeom prst="rect">
            <a:avLst/>
          </a:prstGeom>
          <a:noFill/>
          <a:ln w="9525">
            <a:noFill/>
            <a:miter lim="800000"/>
            <a:headEnd/>
            <a:tailEnd/>
          </a:ln>
        </p:spPr>
        <p:txBody>
          <a:bodyPr>
            <a:spAutoFit/>
          </a:bodyPr>
          <a:lstStyle/>
          <a:p>
            <a:pPr>
              <a:spcBef>
                <a:spcPct val="50000"/>
              </a:spcBef>
            </a:pPr>
            <a:r>
              <a:rPr lang="hu-HU"/>
              <a:t>Ventricular septal defect (membranous type)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Ventricular septal defect (muscular type"/>
          <p:cNvPicPr>
            <a:picLocks noChangeAspect="1" noChangeArrowheads="1"/>
          </p:cNvPicPr>
          <p:nvPr/>
        </p:nvPicPr>
        <p:blipFill>
          <a:blip r:embed="rId2" cstate="print"/>
          <a:srcRect/>
          <a:stretch>
            <a:fillRect/>
          </a:stretch>
        </p:blipFill>
        <p:spPr bwMode="auto">
          <a:xfrm>
            <a:off x="539750" y="404813"/>
            <a:ext cx="7704138" cy="5253037"/>
          </a:xfrm>
          <a:prstGeom prst="rect">
            <a:avLst/>
          </a:prstGeom>
          <a:noFill/>
          <a:ln w="9525">
            <a:noFill/>
            <a:miter lim="800000"/>
            <a:headEnd/>
            <a:tailEnd/>
          </a:ln>
        </p:spPr>
      </p:pic>
      <p:sp>
        <p:nvSpPr>
          <p:cNvPr id="137218" name="Text Box 5"/>
          <p:cNvSpPr txBox="1">
            <a:spLocks noChangeArrowheads="1"/>
          </p:cNvSpPr>
          <p:nvPr/>
        </p:nvSpPr>
        <p:spPr bwMode="auto">
          <a:xfrm>
            <a:off x="2051050" y="6092825"/>
            <a:ext cx="4895850" cy="366713"/>
          </a:xfrm>
          <a:prstGeom prst="rect">
            <a:avLst/>
          </a:prstGeom>
          <a:noFill/>
          <a:ln w="9525">
            <a:noFill/>
            <a:miter lim="800000"/>
            <a:headEnd/>
            <a:tailEnd/>
          </a:ln>
        </p:spPr>
        <p:txBody>
          <a:bodyPr>
            <a:spAutoFit/>
          </a:bodyPr>
          <a:lstStyle/>
          <a:p>
            <a:pPr>
              <a:spcBef>
                <a:spcPct val="50000"/>
              </a:spcBef>
            </a:pPr>
            <a:r>
              <a:rPr lang="hu-HU"/>
              <a:t>Ventricular septal defect (muscular type)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Vaskulogenesis</a:t>
            </a:r>
            <a:endParaRPr lang="hu-HU" dirty="0"/>
          </a:p>
        </p:txBody>
      </p:sp>
      <p:sp>
        <p:nvSpPr>
          <p:cNvPr id="3" name="Tartalom helye 2"/>
          <p:cNvSpPr>
            <a:spLocks noGrp="1"/>
          </p:cNvSpPr>
          <p:nvPr>
            <p:ph idx="1"/>
          </p:nvPr>
        </p:nvSpPr>
        <p:spPr/>
        <p:txBody>
          <a:bodyPr/>
          <a:lstStyle/>
          <a:p>
            <a:r>
              <a:rPr lang="hu-HU" dirty="0" err="1" smtClean="0"/>
              <a:t>beginnt</a:t>
            </a:r>
            <a:r>
              <a:rPr lang="hu-HU" dirty="0" smtClean="0"/>
              <a:t> ab E18 </a:t>
            </a:r>
            <a:r>
              <a:rPr lang="hu-HU" dirty="0" err="1" smtClean="0"/>
              <a:t>intraembryonal</a:t>
            </a:r>
            <a:endParaRPr lang="hu-HU" dirty="0" smtClean="0"/>
          </a:p>
          <a:p>
            <a:r>
              <a:rPr lang="hu-HU" dirty="0" err="1" smtClean="0"/>
              <a:t>ohen</a:t>
            </a:r>
            <a:r>
              <a:rPr lang="hu-HU" dirty="0" smtClean="0"/>
              <a:t> </a:t>
            </a:r>
            <a:r>
              <a:rPr lang="hu-HU" dirty="0" err="1" smtClean="0"/>
              <a:t>Blutzellbildung</a:t>
            </a:r>
            <a:r>
              <a:rPr lang="hu-HU" dirty="0" smtClean="0"/>
              <a:t> (</a:t>
            </a:r>
            <a:r>
              <a:rPr lang="hu-HU" dirty="0" err="1" smtClean="0"/>
              <a:t>nur</a:t>
            </a:r>
            <a:r>
              <a:rPr lang="hu-HU" dirty="0" smtClean="0"/>
              <a:t> de </a:t>
            </a:r>
            <a:r>
              <a:rPr lang="hu-HU" dirty="0" err="1" smtClean="0"/>
              <a:t>novo</a:t>
            </a:r>
            <a:r>
              <a:rPr lang="hu-HU" dirty="0" smtClean="0"/>
              <a:t> </a:t>
            </a:r>
            <a:r>
              <a:rPr lang="hu-HU" dirty="0" err="1" smtClean="0"/>
              <a:t>Gefäßbildung</a:t>
            </a:r>
            <a:r>
              <a:rPr lang="hu-HU" dirty="0" smtClean="0"/>
              <a:t>), </a:t>
            </a:r>
            <a:r>
              <a:rPr lang="hu-HU" dirty="0" err="1" smtClean="0"/>
              <a:t>d.h</a:t>
            </a:r>
            <a:r>
              <a:rPr lang="hu-HU" dirty="0" smtClean="0"/>
              <a:t>. </a:t>
            </a:r>
            <a:r>
              <a:rPr lang="hu-HU" dirty="0" err="1" smtClean="0"/>
              <a:t>nur</a:t>
            </a:r>
            <a:r>
              <a:rPr lang="hu-HU" dirty="0" smtClean="0"/>
              <a:t> </a:t>
            </a:r>
            <a:r>
              <a:rPr lang="hu-HU" dirty="0" err="1" smtClean="0"/>
              <a:t>Angioblasten</a:t>
            </a:r>
            <a:r>
              <a:rPr lang="hu-HU" dirty="0" smtClean="0"/>
              <a:t> </a:t>
            </a:r>
            <a:r>
              <a:rPr lang="hu-HU" dirty="0" err="1" smtClean="0"/>
              <a:t>oder</a:t>
            </a:r>
            <a:r>
              <a:rPr lang="hu-HU" dirty="0" smtClean="0"/>
              <a:t> </a:t>
            </a:r>
            <a:r>
              <a:rPr lang="hu-HU" dirty="0" err="1" smtClean="0"/>
              <a:t>Endothel</a:t>
            </a:r>
            <a:r>
              <a:rPr lang="hu-HU" dirty="0" smtClean="0"/>
              <a:t> </a:t>
            </a:r>
            <a:r>
              <a:rPr lang="hu-HU" dirty="0" err="1" smtClean="0"/>
              <a:t>Vorläuferzellen</a:t>
            </a:r>
            <a:r>
              <a:rPr lang="hu-HU" dirty="0" smtClean="0"/>
              <a:t> (EPC)</a:t>
            </a:r>
          </a:p>
          <a:p>
            <a:r>
              <a:rPr lang="hu-HU" dirty="0" smtClean="0"/>
              <a:t>EPC </a:t>
            </a:r>
            <a:r>
              <a:rPr lang="hu-HU" dirty="0" err="1" smtClean="0"/>
              <a:t>entstehen</a:t>
            </a:r>
            <a:r>
              <a:rPr lang="hu-HU" dirty="0" smtClean="0"/>
              <a:t> </a:t>
            </a:r>
            <a:r>
              <a:rPr lang="hu-HU" dirty="0" err="1" smtClean="0"/>
              <a:t>nur</a:t>
            </a:r>
            <a:r>
              <a:rPr lang="hu-HU" dirty="0" smtClean="0"/>
              <a:t> in der </a:t>
            </a:r>
            <a:r>
              <a:rPr lang="hu-HU" dirty="0" err="1" smtClean="0"/>
              <a:t>Splanchnopleura</a:t>
            </a:r>
            <a:endParaRPr lang="hu-HU" dirty="0" smtClean="0"/>
          </a:p>
          <a:p>
            <a:r>
              <a:rPr lang="hu-HU" dirty="0" err="1" smtClean="0"/>
              <a:t>Somatopleura</a:t>
            </a:r>
            <a:r>
              <a:rPr lang="hu-HU" dirty="0" smtClean="0"/>
              <a:t>: </a:t>
            </a:r>
            <a:r>
              <a:rPr lang="hu-HU" dirty="0" err="1" smtClean="0"/>
              <a:t>EPCs</a:t>
            </a:r>
            <a:r>
              <a:rPr lang="hu-HU" dirty="0" smtClean="0"/>
              <a:t> </a:t>
            </a:r>
            <a:r>
              <a:rPr lang="hu-HU" dirty="0" err="1" smtClean="0"/>
              <a:t>wandern</a:t>
            </a:r>
            <a:r>
              <a:rPr lang="hu-HU" dirty="0" smtClean="0"/>
              <a:t> </a:t>
            </a:r>
            <a:r>
              <a:rPr lang="hu-HU" dirty="0" err="1" smtClean="0"/>
              <a:t>hinein</a:t>
            </a:r>
            <a:endParaRPr lang="hu-HU" dirty="0" smtClean="0"/>
          </a:p>
          <a:p>
            <a:endParaRPr lang="hu-HU" dirty="0"/>
          </a:p>
        </p:txBody>
      </p:sp>
    </p:spTree>
    <p:extLst>
      <p:ext uri="{BB962C8B-B14F-4D97-AF65-F5344CB8AC3E}">
        <p14:creationId xmlns:p14="http://schemas.microsoft.com/office/powerpoint/2010/main" val="3383338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3" cstate="print"/>
          <a:srcRect/>
          <a:stretch>
            <a:fillRect/>
          </a:stretch>
        </p:blipFill>
        <p:spPr bwMode="auto">
          <a:xfrm>
            <a:off x="12410" y="332656"/>
            <a:ext cx="9144000" cy="3803650"/>
          </a:xfrm>
          <a:prstGeom prst="rect">
            <a:avLst/>
          </a:prstGeom>
          <a:noFill/>
          <a:ln w="9525">
            <a:noFill/>
            <a:miter lim="800000"/>
            <a:headEnd/>
            <a:tailEnd/>
          </a:ln>
        </p:spPr>
      </p:pic>
      <p:sp>
        <p:nvSpPr>
          <p:cNvPr id="4" name="Szövegdoboz 3"/>
          <p:cNvSpPr txBox="1"/>
          <p:nvPr/>
        </p:nvSpPr>
        <p:spPr>
          <a:xfrm>
            <a:off x="899592" y="4581128"/>
            <a:ext cx="7056784" cy="2031325"/>
          </a:xfrm>
          <a:prstGeom prst="rect">
            <a:avLst/>
          </a:prstGeom>
          <a:noFill/>
        </p:spPr>
        <p:txBody>
          <a:bodyPr wrap="square" rtlCol="0">
            <a:spAutoFit/>
          </a:bodyPr>
          <a:lstStyle/>
          <a:p>
            <a:r>
              <a:rPr lang="hu-HU" b="0" dirty="0" err="1" smtClean="0"/>
              <a:t>Ursprung</a:t>
            </a:r>
            <a:r>
              <a:rPr lang="hu-HU" b="0" dirty="0" smtClean="0"/>
              <a:t> der </a:t>
            </a:r>
            <a:r>
              <a:rPr lang="hu-HU" b="0" dirty="0" err="1" smtClean="0"/>
              <a:t>Gefäßbildenden</a:t>
            </a:r>
            <a:r>
              <a:rPr lang="hu-HU" b="0" dirty="0" smtClean="0"/>
              <a:t> </a:t>
            </a:r>
            <a:r>
              <a:rPr lang="hu-HU" b="0" dirty="0" err="1" smtClean="0"/>
              <a:t>Stammzellen</a:t>
            </a:r>
            <a:r>
              <a:rPr lang="hu-HU" b="0" dirty="0" smtClean="0"/>
              <a:t>: die </a:t>
            </a:r>
            <a:r>
              <a:rPr lang="hu-HU" b="0" dirty="0" err="1" smtClean="0"/>
              <a:t>meiste</a:t>
            </a:r>
            <a:r>
              <a:rPr lang="hu-HU" b="0" dirty="0" smtClean="0"/>
              <a:t> </a:t>
            </a:r>
            <a:r>
              <a:rPr lang="hu-HU" b="0" dirty="0" err="1" smtClean="0"/>
              <a:t>Angioblasten</a:t>
            </a:r>
            <a:r>
              <a:rPr lang="hu-HU" b="0" dirty="0" smtClean="0"/>
              <a:t> (EPC: </a:t>
            </a:r>
            <a:r>
              <a:rPr lang="hu-HU" b="0" dirty="0" err="1" smtClean="0"/>
              <a:t>endothelial</a:t>
            </a:r>
            <a:r>
              <a:rPr lang="hu-HU" b="0" dirty="0" smtClean="0"/>
              <a:t> </a:t>
            </a:r>
            <a:r>
              <a:rPr lang="hu-HU" b="0" dirty="0" err="1" smtClean="0"/>
              <a:t>precursos</a:t>
            </a:r>
            <a:r>
              <a:rPr lang="hu-HU" b="0" dirty="0" smtClean="0"/>
              <a:t> </a:t>
            </a:r>
            <a:r>
              <a:rPr lang="hu-HU" b="0" dirty="0" err="1" smtClean="0"/>
              <a:t>cells</a:t>
            </a:r>
            <a:r>
              <a:rPr lang="hu-HU" b="0" dirty="0" smtClean="0"/>
              <a:t>) </a:t>
            </a:r>
            <a:r>
              <a:rPr lang="hu-HU" b="0" dirty="0" err="1" smtClean="0"/>
              <a:t>stammen</a:t>
            </a:r>
            <a:r>
              <a:rPr lang="hu-HU" b="0" dirty="0" smtClean="0"/>
              <a:t> </a:t>
            </a:r>
            <a:r>
              <a:rPr lang="hu-HU" b="0" dirty="0" err="1" smtClean="0"/>
              <a:t>aus</a:t>
            </a:r>
            <a:r>
              <a:rPr lang="hu-HU" b="0" dirty="0" smtClean="0"/>
              <a:t> </a:t>
            </a:r>
            <a:r>
              <a:rPr lang="hu-HU" b="0" dirty="0" err="1" smtClean="0"/>
              <a:t>Splanchnopleura</a:t>
            </a:r>
            <a:r>
              <a:rPr lang="hu-HU" b="0" dirty="0" smtClean="0"/>
              <a:t> (</a:t>
            </a:r>
            <a:r>
              <a:rPr lang="hu-HU" b="0" dirty="0" err="1" smtClean="0"/>
              <a:t>rot</a:t>
            </a:r>
            <a:r>
              <a:rPr lang="hu-HU" b="0" dirty="0" smtClean="0"/>
              <a:t>), </a:t>
            </a:r>
            <a:r>
              <a:rPr lang="hu-HU" b="0" dirty="0" err="1" smtClean="0"/>
              <a:t>aber</a:t>
            </a:r>
            <a:r>
              <a:rPr lang="hu-HU" b="0" dirty="0" smtClean="0"/>
              <a:t> </a:t>
            </a:r>
            <a:r>
              <a:rPr lang="hu-HU" b="0" dirty="0" err="1" smtClean="0"/>
              <a:t>werden</a:t>
            </a:r>
            <a:r>
              <a:rPr lang="hu-HU" b="0" dirty="0" smtClean="0"/>
              <a:t> </a:t>
            </a:r>
            <a:r>
              <a:rPr lang="hu-HU" b="0" dirty="0" err="1" smtClean="0"/>
              <a:t>solche</a:t>
            </a:r>
            <a:r>
              <a:rPr lang="hu-HU" b="0" dirty="0" smtClean="0"/>
              <a:t> </a:t>
            </a:r>
            <a:r>
              <a:rPr lang="hu-HU" b="0" dirty="0" err="1" smtClean="0"/>
              <a:t>Stammzelle</a:t>
            </a:r>
            <a:r>
              <a:rPr lang="hu-HU" b="0" dirty="0" smtClean="0"/>
              <a:t> </a:t>
            </a:r>
            <a:r>
              <a:rPr lang="hu-HU" b="0" dirty="0" err="1" smtClean="0"/>
              <a:t>auch</a:t>
            </a:r>
            <a:r>
              <a:rPr lang="hu-HU" b="0" dirty="0" smtClean="0"/>
              <a:t> in </a:t>
            </a:r>
            <a:r>
              <a:rPr lang="hu-HU" b="0" dirty="0" err="1" smtClean="0"/>
              <a:t>dem</a:t>
            </a:r>
            <a:r>
              <a:rPr lang="hu-HU" b="0" dirty="0" smtClean="0"/>
              <a:t> </a:t>
            </a:r>
            <a:r>
              <a:rPr lang="hu-HU" b="0" dirty="0" err="1" smtClean="0"/>
              <a:t>paraxialen</a:t>
            </a:r>
            <a:r>
              <a:rPr lang="hu-HU" b="0" dirty="0" smtClean="0"/>
              <a:t> </a:t>
            </a:r>
            <a:r>
              <a:rPr lang="hu-HU" b="0" dirty="0" err="1" smtClean="0"/>
              <a:t>Mesoderm</a:t>
            </a:r>
            <a:r>
              <a:rPr lang="hu-HU" b="0" dirty="0" smtClean="0"/>
              <a:t> </a:t>
            </a:r>
            <a:r>
              <a:rPr lang="hu-HU" b="0" dirty="0" err="1" smtClean="0"/>
              <a:t>entstanden</a:t>
            </a:r>
            <a:r>
              <a:rPr lang="hu-HU" b="0" dirty="0" smtClean="0"/>
              <a:t>. </a:t>
            </a:r>
            <a:r>
              <a:rPr lang="hu-HU" b="0" dirty="0" err="1" smtClean="0"/>
              <a:t>Diese</a:t>
            </a:r>
            <a:r>
              <a:rPr lang="hu-HU" b="0" dirty="0" smtClean="0"/>
              <a:t> </a:t>
            </a:r>
            <a:r>
              <a:rPr lang="hu-HU" b="0" dirty="0" err="1" smtClean="0"/>
              <a:t>letztere</a:t>
            </a:r>
            <a:r>
              <a:rPr lang="hu-HU" b="0" dirty="0" smtClean="0"/>
              <a:t> </a:t>
            </a:r>
            <a:r>
              <a:rPr lang="hu-HU" b="0" dirty="0" err="1" smtClean="0"/>
              <a:t>können</a:t>
            </a:r>
            <a:r>
              <a:rPr lang="hu-HU" b="0" dirty="0" smtClean="0"/>
              <a:t> in </a:t>
            </a:r>
            <a:r>
              <a:rPr lang="hu-HU" b="0" dirty="0" err="1" smtClean="0"/>
              <a:t>verschiedenen</a:t>
            </a:r>
            <a:r>
              <a:rPr lang="hu-HU" b="0" dirty="0" smtClean="0"/>
              <a:t> </a:t>
            </a:r>
            <a:r>
              <a:rPr lang="hu-HU" b="0" dirty="0" err="1" smtClean="0"/>
              <a:t>Regionen</a:t>
            </a:r>
            <a:r>
              <a:rPr lang="hu-HU" b="0" dirty="0" smtClean="0"/>
              <a:t> </a:t>
            </a:r>
            <a:r>
              <a:rPr lang="hu-HU" b="0" dirty="0" err="1" smtClean="0"/>
              <a:t>einmigrieren</a:t>
            </a:r>
            <a:r>
              <a:rPr lang="hu-HU" b="0" dirty="0" smtClean="0"/>
              <a:t>, </a:t>
            </a:r>
            <a:r>
              <a:rPr lang="hu-HU" b="0" dirty="0" err="1" smtClean="0"/>
              <a:t>so</a:t>
            </a:r>
            <a:r>
              <a:rPr lang="hu-HU" b="0" dirty="0" smtClean="0"/>
              <a:t> </a:t>
            </a:r>
            <a:r>
              <a:rPr lang="hu-HU" b="0" dirty="0" err="1" smtClean="0"/>
              <a:t>ist</a:t>
            </a:r>
            <a:r>
              <a:rPr lang="hu-HU" b="0" dirty="0" smtClean="0"/>
              <a:t> es </a:t>
            </a:r>
            <a:r>
              <a:rPr lang="hu-HU" b="0" dirty="0" err="1" smtClean="0"/>
              <a:t>möglich</a:t>
            </a:r>
            <a:r>
              <a:rPr lang="hu-HU" b="0" dirty="0" smtClean="0"/>
              <a:t>, </a:t>
            </a:r>
            <a:r>
              <a:rPr lang="hu-HU" b="0" dirty="0" err="1" smtClean="0"/>
              <a:t>daß</a:t>
            </a:r>
            <a:r>
              <a:rPr lang="hu-HU" b="0" dirty="0" smtClean="0"/>
              <a:t> die </a:t>
            </a:r>
            <a:r>
              <a:rPr lang="hu-HU" b="0" dirty="0" err="1" smtClean="0"/>
              <a:t>Aorte</a:t>
            </a:r>
            <a:r>
              <a:rPr lang="hu-HU" b="0" dirty="0" smtClean="0"/>
              <a:t> </a:t>
            </a:r>
            <a:r>
              <a:rPr lang="hu-HU" b="0" dirty="0" err="1" smtClean="0"/>
              <a:t>ventral</a:t>
            </a:r>
            <a:r>
              <a:rPr lang="hu-HU" b="0" dirty="0" smtClean="0"/>
              <a:t> </a:t>
            </a:r>
            <a:r>
              <a:rPr lang="hu-HU" b="0" dirty="0" err="1" smtClean="0"/>
              <a:t>aus</a:t>
            </a:r>
            <a:r>
              <a:rPr lang="hu-HU" b="0" dirty="0" smtClean="0"/>
              <a:t> </a:t>
            </a:r>
            <a:r>
              <a:rPr lang="hu-HU" b="0" dirty="0" err="1" smtClean="0"/>
              <a:t>splanchnopleuralen</a:t>
            </a:r>
            <a:r>
              <a:rPr lang="hu-HU" b="0" dirty="0" smtClean="0"/>
              <a:t> </a:t>
            </a:r>
            <a:r>
              <a:rPr lang="hu-HU" b="0" dirty="0" err="1" smtClean="0"/>
              <a:t>Endothelzellen</a:t>
            </a:r>
            <a:r>
              <a:rPr lang="hu-HU" b="0" dirty="0" smtClean="0"/>
              <a:t>, </a:t>
            </a:r>
            <a:r>
              <a:rPr lang="hu-HU" b="0" dirty="0" err="1" smtClean="0"/>
              <a:t>doersal</a:t>
            </a:r>
            <a:r>
              <a:rPr lang="hu-HU" b="0" dirty="0" smtClean="0"/>
              <a:t> </a:t>
            </a:r>
            <a:r>
              <a:rPr lang="hu-HU" b="0" dirty="0" err="1" smtClean="0"/>
              <a:t>aus</a:t>
            </a:r>
            <a:r>
              <a:rPr lang="hu-HU" b="0" dirty="0" smtClean="0"/>
              <a:t> </a:t>
            </a:r>
            <a:r>
              <a:rPr lang="hu-HU" b="0" dirty="0" err="1" smtClean="0"/>
              <a:t>paraxialen</a:t>
            </a:r>
            <a:r>
              <a:rPr lang="hu-HU" b="0" dirty="0" smtClean="0"/>
              <a:t> </a:t>
            </a:r>
            <a:r>
              <a:rPr lang="hu-HU" b="0" dirty="0" err="1" smtClean="0"/>
              <a:t>besteht</a:t>
            </a:r>
            <a:r>
              <a:rPr lang="hu-HU" b="0" dirty="0" smtClean="0"/>
              <a:t>.</a:t>
            </a:r>
            <a:endParaRPr lang="de-DE" b="0" dirty="0"/>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2714</Words>
  <Application>Microsoft Office PowerPoint</Application>
  <PresentationFormat>Diavetítés a képernyőre (4:3 oldalarány)</PresentationFormat>
  <Paragraphs>230</Paragraphs>
  <Slides>79</Slides>
  <Notes>37</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79</vt:i4>
      </vt:variant>
    </vt:vector>
  </HeadingPairs>
  <TitlesOfParts>
    <vt:vector size="86" baseType="lpstr">
      <vt:lpstr>AdvMT_MI</vt:lpstr>
      <vt:lpstr>AdvP3D654A</vt:lpstr>
      <vt:lpstr>AdvP3D698C</vt:lpstr>
      <vt:lpstr>Arial</vt:lpstr>
      <vt:lpstr>Calibri</vt:lpstr>
      <vt:lpstr>Times New Roman</vt:lpstr>
      <vt:lpstr>Alapértelmezett terv</vt:lpstr>
      <vt:lpstr>Fehlbildungen des Herzens, der großen Arterien, Gefäßbildung</vt:lpstr>
      <vt:lpstr>Gefäßbildung</vt:lpstr>
      <vt:lpstr>Blutinseln</vt:lpstr>
      <vt:lpstr>PowerPoint-bemutató</vt:lpstr>
      <vt:lpstr>PowerPoint-bemutató</vt:lpstr>
      <vt:lpstr>PowerPoint-bemutató</vt:lpstr>
      <vt:lpstr>Vaskulogenesis</vt:lpstr>
      <vt:lpstr>Vaskulogenesis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Fetaler Blutkreislauf </vt:lpstr>
      <vt:lpstr>PowerPoint-bemutató</vt:lpstr>
      <vt:lpstr>PowerPoint-bemutató</vt:lpstr>
      <vt:lpstr>Genetische Mutationen, die Herzfehler verursachen können</vt:lpstr>
      <vt:lpstr>PowerPoint-bemutató</vt:lpstr>
      <vt:lpstr>PowerPoint-bemutató</vt:lpstr>
      <vt:lpstr>PowerPoint-bemutató</vt:lpstr>
      <vt:lpstr>PowerPoint-bemutató</vt:lpstr>
      <vt:lpstr>PowerPoint-bemutató</vt:lpstr>
      <vt:lpstr>Kongenitale Herzfehler</vt:lpstr>
      <vt:lpstr>I. Zyanotische Herzfehler</vt:lpstr>
      <vt:lpstr>II. Linksherzobstruktionen </vt:lpstr>
      <vt:lpstr>III. Septierungsdefekten</vt:lpstr>
      <vt:lpstr>IV. Andere, nicht eingeteilte Kategorien</vt:lpstr>
      <vt:lpstr>PowerPoint-bemutató</vt:lpstr>
      <vt:lpstr>I. Zyanotische Herzfehler</vt:lpstr>
      <vt:lpstr>TGA</vt:lpstr>
      <vt:lpstr>PowerPoint-bemutató</vt:lpstr>
      <vt:lpstr>PowerPoint-bemutató</vt:lpstr>
      <vt:lpstr>PowerPoint-bemutató</vt:lpstr>
      <vt:lpstr>PowerPoint-bemutató</vt:lpstr>
      <vt:lpstr>PowerPoint-bemutató</vt:lpstr>
      <vt:lpstr>PowerPoint-bemutató</vt:lpstr>
      <vt:lpstr>TOF</vt:lpstr>
      <vt:lpstr>PowerPoint-bemutató</vt:lpstr>
      <vt:lpstr>PowerPoint-bemutató</vt:lpstr>
      <vt:lpstr>PowerPoint-bemutató</vt:lpstr>
      <vt:lpstr>PowerPoint-bemutató</vt:lpstr>
      <vt:lpstr>PowerPoint-bemutató</vt:lpstr>
      <vt:lpstr>PowerPoint-bemutató</vt:lpstr>
      <vt:lpstr>PowerPoint-bemutató</vt:lpstr>
      <vt:lpstr>PTA</vt:lpstr>
      <vt:lpstr>PowerPoint-bemutató</vt:lpstr>
      <vt:lpstr>PowerPoint-bemutató</vt:lpstr>
      <vt:lpstr>PowerPoint-bemutató</vt:lpstr>
      <vt:lpstr>TAPVR</vt:lpstr>
      <vt:lpstr>PowerPoint-bemutató</vt:lpstr>
      <vt:lpstr>PowerPoint-bemutató</vt:lpstr>
      <vt:lpstr>PowerPoint-bemutató</vt:lpstr>
      <vt:lpstr>DORV</vt:lpstr>
      <vt:lpstr>PowerPoint-bemutató</vt:lpstr>
      <vt:lpstr>PowerPoint-bemutató</vt:lpstr>
      <vt:lpstr>PowerPoint-bemutató</vt:lpstr>
      <vt:lpstr>ccTGA</vt:lpstr>
      <vt:lpstr>PowerPoint-bemutató</vt:lpstr>
      <vt:lpstr>PowerPoint-bemutató</vt:lpstr>
      <vt:lpstr>PowerPoint-bemutató</vt:lpstr>
      <vt:lpstr>PowerPoint-bemutató</vt:lpstr>
      <vt:lpstr>PowerPoint-bemutató</vt:lpstr>
      <vt:lpstr>PowerPoint-bemutató</vt:lpstr>
      <vt:lpstr>PowerPoint-bemutató</vt:lpstr>
      <vt:lpstr>CA</vt:lpstr>
      <vt:lpstr>PowerPoint-bemutató</vt:lpstr>
      <vt:lpstr>PowerPoint-bemutató</vt:lpstr>
      <vt:lpstr>Septumdefekten</vt:lpstr>
      <vt:lpstr>PowerPoint-bemutató</vt:lpstr>
      <vt:lpstr>PowerPoint-bemutató</vt:lpstr>
      <vt:lpstr>PowerPoint-bemutató</vt:lpstr>
      <vt:lpstr>PowerPoint-bemutató</vt:lpstr>
      <vt:lpstr>PowerPoint-bemutató</vt:lpstr>
      <vt:lpstr>PowerPoint-bemutató</vt:lpstr>
    </vt:vector>
  </TitlesOfParts>
  <Company>Semmelweis 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Entwicklung des Herzens</dc:title>
  <dc:creator>Dr. Magyar Attila</dc:creator>
  <cp:lastModifiedBy>Dr. Magyar Attila</cp:lastModifiedBy>
  <cp:revision>43</cp:revision>
  <dcterms:created xsi:type="dcterms:W3CDTF">2009-03-19T06:43:33Z</dcterms:created>
  <dcterms:modified xsi:type="dcterms:W3CDTF">2018-03-20T15:08:42Z</dcterms:modified>
</cp:coreProperties>
</file>