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60" r:id="rId5"/>
    <p:sldId id="314" r:id="rId6"/>
    <p:sldId id="315" r:id="rId7"/>
    <p:sldId id="259"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7" r:id="rId53"/>
    <p:sldId id="308" r:id="rId54"/>
    <p:sldId id="309" r:id="rId55"/>
    <p:sldId id="310" r:id="rId56"/>
    <p:sldId id="311" r:id="rId57"/>
    <p:sldId id="312" r:id="rId58"/>
    <p:sldId id="313" r:id="rId59"/>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29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7E25B5-BD37-444C-83CD-718A520F9D0A}" type="datetimeFigureOut">
              <a:rPr lang="hu-HU" smtClean="0"/>
              <a:pPr/>
              <a:t>2018.04.17.</a:t>
            </a:fld>
            <a:endParaRPr lang="hu-HU"/>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D47C8-08DD-4D90-A99D-8AFE231BDA53}" type="slidenum">
              <a:rPr lang="hu-HU" smtClean="0"/>
              <a:pPr/>
              <a:t>‹Nr.›</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a:lnSpc>
                <a:spcPct val="90000"/>
              </a:lnSpc>
            </a:pPr>
            <a:r>
              <a:rPr lang="hu-HU">
                <a:latin typeface="Arial" charset="0"/>
              </a:rPr>
              <a:t>Am größten ist zwischen 9-11 LJ</a:t>
            </a:r>
          </a:p>
          <a:p>
            <a:pPr>
              <a:lnSpc>
                <a:spcPct val="90000"/>
              </a:lnSpc>
            </a:pPr>
            <a:r>
              <a:rPr lang="hu-HU">
                <a:latin typeface="Arial" charset="0"/>
              </a:rPr>
              <a:t>Kindesalter OP: outpatien OP oder single overnight stay</a:t>
            </a:r>
          </a:p>
          <a:p>
            <a:pPr>
              <a:lnSpc>
                <a:spcPct val="90000"/>
              </a:lnSpc>
            </a:pPr>
            <a:r>
              <a:rPr lang="hu-HU">
                <a:latin typeface="Arial" charset="0"/>
              </a:rPr>
              <a:t>the average recovery time from tonsillectomy is usually about two weeks for adults or one week for children</a:t>
            </a:r>
            <a:r>
              <a:rPr lang="hu-HU"/>
              <a:t> </a:t>
            </a:r>
            <a:endParaRPr lang="hu-HU">
              <a:latin typeface="Arial" charset="0"/>
            </a:endParaRPr>
          </a:p>
          <a:p>
            <a:pPr>
              <a:lnSpc>
                <a:spcPct val="90000"/>
              </a:lnSpc>
            </a:pPr>
            <a:r>
              <a:rPr lang="hu-HU">
                <a:latin typeface="Arial" charset="0"/>
              </a:rPr>
              <a:t>The risk of complications from tonsillectomy is relatively low, the most common of which is a small risk of bleeding (around 2-5 percent of patients). The risk of bleeding is slightly higher in adults. The most common time for this to occur is approximately 5 to 10 days after surgery. If you notice blood from the mouth you should notify your doctor immediately. Most of the time this type of bleeding is mild and can be managed with ice-water gargles and/or chemical cautery, but occasionally this needs to be controlled in the operating room.</a:t>
            </a:r>
            <a:r>
              <a:rPr lang="hu-HU"/>
              <a:t> </a:t>
            </a:r>
            <a:endParaRPr lang="hu-HU">
              <a:latin typeface="Arial" charset="0"/>
            </a:endParaRPr>
          </a:p>
          <a:p>
            <a:pPr>
              <a:lnSpc>
                <a:spcPct val="90000"/>
              </a:lnSpc>
            </a:pPr>
            <a:endParaRPr lang="hu-HU">
              <a:latin typeface="Arial" charset="0"/>
            </a:endParaRPr>
          </a:p>
          <a:p>
            <a:pPr>
              <a:lnSpc>
                <a:spcPct val="90000"/>
              </a:lnSpc>
            </a:pPr>
            <a:r>
              <a:rPr lang="hu-HU">
                <a:latin typeface="Arial" charset="0"/>
              </a:rPr>
              <a:t>Abnormal bleeding is more common in adults than in children. According to experts at Mayo Clinic, one in five adults has a bleeding that will not stop.</a:t>
            </a:r>
            <a:r>
              <a:rPr lang="hu-HU"/>
              <a:t> </a:t>
            </a:r>
            <a:r>
              <a:rPr lang="hu-HU">
                <a:latin typeface="Arial" charset="0"/>
              </a:rPr>
              <a:t>Bleeding can arise within 24 hours or as long as a week after the operation due to the scab falling off. Additional surgery may be necessary to control the bleeding. </a:t>
            </a:r>
            <a:br>
              <a:rPr lang="hu-HU">
                <a:latin typeface="Arial" charset="0"/>
              </a:rPr>
            </a:br>
            <a:r>
              <a:rPr lang="hu-HU">
                <a:latin typeface="Arial" charset="0"/>
              </a:rPr>
              <a:t/>
            </a:r>
            <a:br>
              <a:rPr lang="hu-HU">
                <a:latin typeface="Arial" charset="0"/>
              </a:rPr>
            </a:br>
            <a:r>
              <a:rPr lang="hu-HU">
                <a:latin typeface="Arial" charset="0"/>
              </a:rPr>
              <a:t>Occasionally, the bleeding may be so severe that blood transfusion is needed. Very rarely, death can occur: 1 in 40,000 patients die due to severe bleeding following tonsil surgery.</a:t>
            </a:r>
            <a:r>
              <a:rPr lang="hu-HU"/>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de-DE" dirty="0" smtClean="0"/>
              <a:t>http://osteopatbabkin.blogspot.hu/2014/09/fascii-shei.html</a:t>
            </a:r>
            <a:endParaRPr lang="de-DE" dirty="0"/>
          </a:p>
        </p:txBody>
      </p:sp>
      <p:sp>
        <p:nvSpPr>
          <p:cNvPr id="4" name="Dia számának helye 3"/>
          <p:cNvSpPr>
            <a:spLocks noGrp="1"/>
          </p:cNvSpPr>
          <p:nvPr>
            <p:ph type="sldNum" sz="quarter" idx="10"/>
          </p:nvPr>
        </p:nvSpPr>
        <p:spPr/>
        <p:txBody>
          <a:bodyPr/>
          <a:lstStyle/>
          <a:p>
            <a:fld id="{16E2E8F2-EFEC-4300-9AE3-F4A131692E61}" type="slidenum">
              <a:rPr lang="hu-HU" smtClean="0"/>
              <a:pPr/>
              <a:t>57</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hu-HU"/>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hu-HU"/>
          </a:p>
        </p:txBody>
      </p:sp>
      <p:sp>
        <p:nvSpPr>
          <p:cNvPr id="4" name="Datumsplatzhalter 3"/>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5" name="Fußzeilenplatzhalter 4"/>
          <p:cNvSpPr>
            <a:spLocks noGrp="1"/>
          </p:cNvSpPr>
          <p:nvPr>
            <p:ph type="ftr" sz="quarter" idx="11"/>
          </p:nvPr>
        </p:nvSpPr>
        <p:spPr/>
        <p:txBody>
          <a:bodyPr/>
          <a:lstStyle/>
          <a:p>
            <a:endParaRPr lang="hu-HU"/>
          </a:p>
        </p:txBody>
      </p:sp>
      <p:sp>
        <p:nvSpPr>
          <p:cNvPr id="6" name="Foliennummernplatzhalter 5"/>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hu-HU"/>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4" name="Datumsplatzhalter 3"/>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5" name="Fußzeilenplatzhalter 4"/>
          <p:cNvSpPr>
            <a:spLocks noGrp="1"/>
          </p:cNvSpPr>
          <p:nvPr>
            <p:ph type="ftr" sz="quarter" idx="11"/>
          </p:nvPr>
        </p:nvSpPr>
        <p:spPr/>
        <p:txBody>
          <a:bodyPr/>
          <a:lstStyle/>
          <a:p>
            <a:endParaRPr lang="hu-HU"/>
          </a:p>
        </p:txBody>
      </p:sp>
      <p:sp>
        <p:nvSpPr>
          <p:cNvPr id="6" name="Foliennummernplatzhalter 5"/>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hu-HU"/>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4" name="Datumsplatzhalter 3"/>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5" name="Fußzeilenplatzhalter 4"/>
          <p:cNvSpPr>
            <a:spLocks noGrp="1"/>
          </p:cNvSpPr>
          <p:nvPr>
            <p:ph type="ftr" sz="quarter" idx="11"/>
          </p:nvPr>
        </p:nvSpPr>
        <p:spPr/>
        <p:txBody>
          <a:bodyPr/>
          <a:lstStyle/>
          <a:p>
            <a:endParaRPr lang="hu-HU"/>
          </a:p>
        </p:txBody>
      </p:sp>
      <p:sp>
        <p:nvSpPr>
          <p:cNvPr id="6" name="Foliennummernplatzhalter 5"/>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hu-HU"/>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4" name="Datumsplatzhalter 3"/>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5" name="Fußzeilenplatzhalter 4"/>
          <p:cNvSpPr>
            <a:spLocks noGrp="1"/>
          </p:cNvSpPr>
          <p:nvPr>
            <p:ph type="ftr" sz="quarter" idx="11"/>
          </p:nvPr>
        </p:nvSpPr>
        <p:spPr/>
        <p:txBody>
          <a:bodyPr/>
          <a:lstStyle/>
          <a:p>
            <a:endParaRPr lang="hu-HU"/>
          </a:p>
        </p:txBody>
      </p:sp>
      <p:sp>
        <p:nvSpPr>
          <p:cNvPr id="6" name="Foliennummernplatzhalter 5"/>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hu-HU"/>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5" name="Fußzeilenplatzhalter 4"/>
          <p:cNvSpPr>
            <a:spLocks noGrp="1"/>
          </p:cNvSpPr>
          <p:nvPr>
            <p:ph type="ftr" sz="quarter" idx="11"/>
          </p:nvPr>
        </p:nvSpPr>
        <p:spPr/>
        <p:txBody>
          <a:bodyPr/>
          <a:lstStyle/>
          <a:p>
            <a:endParaRPr lang="hu-HU"/>
          </a:p>
        </p:txBody>
      </p:sp>
      <p:sp>
        <p:nvSpPr>
          <p:cNvPr id="6" name="Foliennummernplatzhalter 5"/>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hu-HU"/>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5" name="Datumsplatzhalter 4"/>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6" name="Fußzeilenplatzhalter 5"/>
          <p:cNvSpPr>
            <a:spLocks noGrp="1"/>
          </p:cNvSpPr>
          <p:nvPr>
            <p:ph type="ftr" sz="quarter" idx="11"/>
          </p:nvPr>
        </p:nvSpPr>
        <p:spPr/>
        <p:txBody>
          <a:bodyPr/>
          <a:lstStyle/>
          <a:p>
            <a:endParaRPr lang="hu-HU"/>
          </a:p>
        </p:txBody>
      </p:sp>
      <p:sp>
        <p:nvSpPr>
          <p:cNvPr id="7" name="Foliennummernplatzhalter 6"/>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hu-HU"/>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7" name="Datumsplatzhalter 6"/>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8" name="Fußzeilenplatzhalter 7"/>
          <p:cNvSpPr>
            <a:spLocks noGrp="1"/>
          </p:cNvSpPr>
          <p:nvPr>
            <p:ph type="ftr" sz="quarter" idx="11"/>
          </p:nvPr>
        </p:nvSpPr>
        <p:spPr/>
        <p:txBody>
          <a:bodyPr/>
          <a:lstStyle/>
          <a:p>
            <a:endParaRPr lang="hu-HU"/>
          </a:p>
        </p:txBody>
      </p:sp>
      <p:sp>
        <p:nvSpPr>
          <p:cNvPr id="9" name="Foliennummernplatzhalter 8"/>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hu-HU"/>
          </a:p>
        </p:txBody>
      </p:sp>
      <p:sp>
        <p:nvSpPr>
          <p:cNvPr id="3" name="Datumsplatzhalter 2"/>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4" name="Fußzeilenplatzhalter 3"/>
          <p:cNvSpPr>
            <a:spLocks noGrp="1"/>
          </p:cNvSpPr>
          <p:nvPr>
            <p:ph type="ftr" sz="quarter" idx="11"/>
          </p:nvPr>
        </p:nvSpPr>
        <p:spPr/>
        <p:txBody>
          <a:bodyPr/>
          <a:lstStyle/>
          <a:p>
            <a:endParaRPr lang="hu-HU"/>
          </a:p>
        </p:txBody>
      </p:sp>
      <p:sp>
        <p:nvSpPr>
          <p:cNvPr id="5" name="Foliennummernplatzhalter 4"/>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3" name="Fußzeilenplatzhalter 2"/>
          <p:cNvSpPr>
            <a:spLocks noGrp="1"/>
          </p:cNvSpPr>
          <p:nvPr>
            <p:ph type="ftr" sz="quarter" idx="11"/>
          </p:nvPr>
        </p:nvSpPr>
        <p:spPr/>
        <p:txBody>
          <a:bodyPr/>
          <a:lstStyle/>
          <a:p>
            <a:endParaRPr lang="hu-HU"/>
          </a:p>
        </p:txBody>
      </p:sp>
      <p:sp>
        <p:nvSpPr>
          <p:cNvPr id="4" name="Foliennummernplatzhalter 3"/>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hu-HU"/>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6" name="Fußzeilenplatzhalter 5"/>
          <p:cNvSpPr>
            <a:spLocks noGrp="1"/>
          </p:cNvSpPr>
          <p:nvPr>
            <p:ph type="ftr" sz="quarter" idx="11"/>
          </p:nvPr>
        </p:nvSpPr>
        <p:spPr/>
        <p:txBody>
          <a:bodyPr/>
          <a:lstStyle/>
          <a:p>
            <a:endParaRPr lang="hu-HU"/>
          </a:p>
        </p:txBody>
      </p:sp>
      <p:sp>
        <p:nvSpPr>
          <p:cNvPr id="7" name="Foliennummernplatzhalter 6"/>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hu-HU"/>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DFA2B4AA-39E7-4DBA-8B6A-57914C11F3E9}" type="datetimeFigureOut">
              <a:rPr lang="hu-HU" smtClean="0"/>
              <a:pPr/>
              <a:t>2018.04.17.</a:t>
            </a:fld>
            <a:endParaRPr lang="hu-HU"/>
          </a:p>
        </p:txBody>
      </p:sp>
      <p:sp>
        <p:nvSpPr>
          <p:cNvPr id="6" name="Fußzeilenplatzhalter 5"/>
          <p:cNvSpPr>
            <a:spLocks noGrp="1"/>
          </p:cNvSpPr>
          <p:nvPr>
            <p:ph type="ftr" sz="quarter" idx="11"/>
          </p:nvPr>
        </p:nvSpPr>
        <p:spPr/>
        <p:txBody>
          <a:bodyPr/>
          <a:lstStyle/>
          <a:p>
            <a:endParaRPr lang="hu-HU"/>
          </a:p>
        </p:txBody>
      </p:sp>
      <p:sp>
        <p:nvSpPr>
          <p:cNvPr id="7" name="Foliennummernplatzhalter 6"/>
          <p:cNvSpPr>
            <a:spLocks noGrp="1"/>
          </p:cNvSpPr>
          <p:nvPr>
            <p:ph type="sldNum" sz="quarter" idx="12"/>
          </p:nvPr>
        </p:nvSpPr>
        <p:spPr/>
        <p:txBody>
          <a:bodyPr/>
          <a:lstStyle/>
          <a:p>
            <a:fld id="{A0940D31-66CA-43AD-9EF8-D274E1E8E179}" type="slidenum">
              <a:rPr lang="hu-HU" smtClean="0"/>
              <a:pPr/>
              <a:t>‹Nr.›</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hu-HU"/>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hu-HU"/>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2B4AA-39E7-4DBA-8B6A-57914C11F3E9}" type="datetimeFigureOut">
              <a:rPr lang="hu-HU" smtClean="0"/>
              <a:pPr/>
              <a:t>2018.04.17.</a:t>
            </a:fld>
            <a:endParaRPr lang="hu-HU"/>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40D31-66CA-43AD-9EF8-D274E1E8E179}" type="slidenum">
              <a:rPr lang="hu-HU" smtClean="0"/>
              <a:pPr/>
              <a:t>‹Nr.›</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916833"/>
            <a:ext cx="9144000" cy="1683618"/>
          </a:xfrm>
        </p:spPr>
        <p:txBody>
          <a:bodyPr>
            <a:normAutofit fontScale="90000"/>
          </a:bodyPr>
          <a:lstStyle/>
          <a:p>
            <a:r>
              <a:rPr lang="hu-HU" dirty="0" smtClean="0"/>
              <a:t>10. - </a:t>
            </a:r>
            <a:r>
              <a:rPr lang="de-DE" dirty="0" smtClean="0"/>
              <a:t>Räume und Inhalt des Gesichtsschädels. </a:t>
            </a:r>
            <a:r>
              <a:rPr lang="en-GB" dirty="0" smtClean="0"/>
              <a:t>A. </a:t>
            </a:r>
            <a:r>
              <a:rPr lang="en-GB" dirty="0" err="1" smtClean="0"/>
              <a:t>carotis</a:t>
            </a:r>
            <a:r>
              <a:rPr lang="en-GB" dirty="0" smtClean="0"/>
              <a:t> ext., N. </a:t>
            </a:r>
            <a:r>
              <a:rPr lang="en-GB" dirty="0" err="1" smtClean="0"/>
              <a:t>trigeminus</a:t>
            </a:r>
            <a:endParaRPr lang="hu-HU" dirty="0"/>
          </a:p>
        </p:txBody>
      </p:sp>
      <p:sp>
        <p:nvSpPr>
          <p:cNvPr id="3" name="Untertitel 2"/>
          <p:cNvSpPr>
            <a:spLocks noGrp="1"/>
          </p:cNvSpPr>
          <p:nvPr>
            <p:ph type="subTitle" idx="1"/>
          </p:nvPr>
        </p:nvSpPr>
        <p:spPr/>
        <p:txBody>
          <a:bodyPr/>
          <a:lstStyle/>
          <a:p>
            <a:r>
              <a:rPr lang="hu-HU" dirty="0" smtClean="0"/>
              <a:t>Csaba Dávid</a:t>
            </a:r>
            <a:endParaRPr lang="hu-HU" dirty="0"/>
          </a:p>
        </p:txBody>
      </p:sp>
      <p:sp>
        <p:nvSpPr>
          <p:cNvPr id="4" name="Textfeld 3"/>
          <p:cNvSpPr txBox="1"/>
          <p:nvPr/>
        </p:nvSpPr>
        <p:spPr>
          <a:xfrm>
            <a:off x="6695728" y="6611779"/>
            <a:ext cx="2448272" cy="246221"/>
          </a:xfrm>
          <a:prstGeom prst="rect">
            <a:avLst/>
          </a:prstGeom>
          <a:noFill/>
        </p:spPr>
        <p:txBody>
          <a:bodyPr wrap="square" rtlCol="0">
            <a:spAutoFit/>
          </a:bodyPr>
          <a:lstStyle/>
          <a:p>
            <a:r>
              <a:rPr lang="hu-HU" sz="1000" dirty="0" smtClean="0"/>
              <a:t>Nagyobb részt Magyar Attila diáival</a:t>
            </a:r>
            <a:endParaRPr lang="hu-HU"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cstate="print"/>
          <a:srcRect/>
          <a:stretch>
            <a:fillRect/>
          </a:stretch>
        </p:blipFill>
        <p:spPr bwMode="auto">
          <a:xfrm>
            <a:off x="467544" y="0"/>
            <a:ext cx="8208912" cy="6858000"/>
          </a:xfrm>
          <a:prstGeom prst="rect">
            <a:avLst/>
          </a:prstGeom>
          <a:noFill/>
          <a:ln w="9525">
            <a:noFill/>
            <a:miter lim="800000"/>
            <a:headEnd/>
            <a:tailEnd/>
          </a:ln>
        </p:spPr>
      </p:pic>
      <p:sp>
        <p:nvSpPr>
          <p:cNvPr id="3" name="Textfeld 2"/>
          <p:cNvSpPr txBox="1"/>
          <p:nvPr/>
        </p:nvSpPr>
        <p:spPr>
          <a:xfrm>
            <a:off x="1259632" y="5373216"/>
            <a:ext cx="7200800" cy="369332"/>
          </a:xfrm>
          <a:prstGeom prst="rect">
            <a:avLst/>
          </a:prstGeom>
          <a:solidFill>
            <a:schemeClr val="bg1"/>
          </a:solidFill>
        </p:spPr>
        <p:txBody>
          <a:bodyPr wrap="square" rtlCol="0">
            <a:spAutoFit/>
          </a:bodyPr>
          <a:lstStyle/>
          <a:p>
            <a:r>
              <a:rPr lang="hu-HU" dirty="0" smtClean="0"/>
              <a:t>Die Nasenhöhle. Die Nasenebenhöhlen sind an die schleimhaut projiziert. </a:t>
            </a:r>
            <a:endParaRPr lang="hu-HU" dirty="0"/>
          </a:p>
        </p:txBody>
      </p:sp>
      <p:sp>
        <p:nvSpPr>
          <p:cNvPr id="4" name="Textfeld 3"/>
          <p:cNvSpPr txBox="1"/>
          <p:nvPr/>
        </p:nvSpPr>
        <p:spPr>
          <a:xfrm>
            <a:off x="1200687" y="5851146"/>
            <a:ext cx="1656184" cy="369332"/>
          </a:xfrm>
          <a:prstGeom prst="rect">
            <a:avLst/>
          </a:prstGeom>
          <a:solidFill>
            <a:schemeClr val="bg1"/>
          </a:solidFill>
        </p:spPr>
        <p:txBody>
          <a:bodyPr wrap="square" rtlCol="0">
            <a:spAutoFit/>
          </a:bodyPr>
          <a:lstStyle/>
          <a:p>
            <a:endParaRPr lang="hu-HU" dirty="0"/>
          </a:p>
        </p:txBody>
      </p:sp>
      <p:sp>
        <p:nvSpPr>
          <p:cNvPr id="5" name="Textfeld 4"/>
          <p:cNvSpPr txBox="1"/>
          <p:nvPr/>
        </p:nvSpPr>
        <p:spPr>
          <a:xfrm>
            <a:off x="4355976" y="5805264"/>
            <a:ext cx="2664296" cy="369332"/>
          </a:xfrm>
          <a:prstGeom prst="rect">
            <a:avLst/>
          </a:prstGeom>
          <a:solidFill>
            <a:schemeClr val="bg1"/>
          </a:solidFill>
        </p:spPr>
        <p:txBody>
          <a:bodyPr wrap="square" rtlCol="0">
            <a:spAutoFit/>
          </a:bodyPr>
          <a:lstStyle/>
          <a:p>
            <a:pPr algn="ctr"/>
            <a:r>
              <a:rPr lang="hu-HU" dirty="0" smtClean="0"/>
              <a:t>Gefäße</a:t>
            </a:r>
            <a:endParaRPr lang="hu-HU" dirty="0"/>
          </a:p>
        </p:txBody>
      </p:sp>
      <p:sp>
        <p:nvSpPr>
          <p:cNvPr id="6" name="Textfeld 5"/>
          <p:cNvSpPr txBox="1"/>
          <p:nvPr/>
        </p:nvSpPr>
        <p:spPr>
          <a:xfrm>
            <a:off x="4100763" y="1530666"/>
            <a:ext cx="504056" cy="523220"/>
          </a:xfrm>
          <a:prstGeom prst="rect">
            <a:avLst/>
          </a:prstGeom>
          <a:noFill/>
        </p:spPr>
        <p:txBody>
          <a:bodyPr wrap="square" rtlCol="0">
            <a:spAutoFit/>
          </a:bodyPr>
          <a:lstStyle/>
          <a:p>
            <a:r>
              <a:rPr lang="hu-HU" sz="2800" b="1" dirty="0" smtClean="0">
                <a:solidFill>
                  <a:srgbClr val="FF0000"/>
                </a:solidFill>
              </a:rPr>
              <a:t>A</a:t>
            </a:r>
            <a:endParaRPr lang="hu-HU" b="1" dirty="0">
              <a:solidFill>
                <a:srgbClr val="FF0000"/>
              </a:solidFill>
            </a:endParaRPr>
          </a:p>
        </p:txBody>
      </p:sp>
      <p:sp>
        <p:nvSpPr>
          <p:cNvPr id="7" name="Textfeld 6"/>
          <p:cNvSpPr txBox="1"/>
          <p:nvPr/>
        </p:nvSpPr>
        <p:spPr>
          <a:xfrm>
            <a:off x="5436096" y="2204864"/>
            <a:ext cx="504056" cy="523220"/>
          </a:xfrm>
          <a:prstGeom prst="rect">
            <a:avLst/>
          </a:prstGeom>
          <a:noFill/>
        </p:spPr>
        <p:txBody>
          <a:bodyPr wrap="square" rtlCol="0">
            <a:spAutoFit/>
          </a:bodyPr>
          <a:lstStyle/>
          <a:p>
            <a:r>
              <a:rPr lang="hu-HU" sz="2800" b="1" dirty="0" smtClean="0">
                <a:solidFill>
                  <a:srgbClr val="FF0000"/>
                </a:solidFill>
              </a:rPr>
              <a:t>B</a:t>
            </a:r>
            <a:endParaRPr lang="hu-HU" b="1" dirty="0">
              <a:solidFill>
                <a:srgbClr val="FF0000"/>
              </a:solidFill>
            </a:endParaRPr>
          </a:p>
        </p:txBody>
      </p:sp>
      <p:sp>
        <p:nvSpPr>
          <p:cNvPr id="8" name="Textfeld 7"/>
          <p:cNvSpPr txBox="1"/>
          <p:nvPr/>
        </p:nvSpPr>
        <p:spPr>
          <a:xfrm>
            <a:off x="4932040" y="1484784"/>
            <a:ext cx="504056" cy="523220"/>
          </a:xfrm>
          <a:prstGeom prst="rect">
            <a:avLst/>
          </a:prstGeom>
          <a:noFill/>
        </p:spPr>
        <p:txBody>
          <a:bodyPr wrap="square" rtlCol="0">
            <a:spAutoFit/>
          </a:bodyPr>
          <a:lstStyle/>
          <a:p>
            <a:r>
              <a:rPr lang="hu-HU" sz="2800" b="1" dirty="0" smtClean="0">
                <a:solidFill>
                  <a:srgbClr val="FF0000"/>
                </a:solidFill>
              </a:rPr>
              <a:t>C</a:t>
            </a:r>
            <a:endParaRPr lang="hu-HU" b="1" dirty="0">
              <a:solidFill>
                <a:srgbClr val="FF0000"/>
              </a:solidFill>
            </a:endParaRPr>
          </a:p>
        </p:txBody>
      </p:sp>
      <p:sp>
        <p:nvSpPr>
          <p:cNvPr id="9" name="Textfeld 8"/>
          <p:cNvSpPr txBox="1"/>
          <p:nvPr/>
        </p:nvSpPr>
        <p:spPr>
          <a:xfrm>
            <a:off x="2666973" y="2440321"/>
            <a:ext cx="504056" cy="523220"/>
          </a:xfrm>
          <a:prstGeom prst="rect">
            <a:avLst/>
          </a:prstGeom>
          <a:noFill/>
        </p:spPr>
        <p:txBody>
          <a:bodyPr wrap="square" rtlCol="0">
            <a:spAutoFit/>
          </a:bodyPr>
          <a:lstStyle/>
          <a:p>
            <a:r>
              <a:rPr lang="hu-HU" sz="2800" b="1" dirty="0" smtClean="0">
                <a:solidFill>
                  <a:srgbClr val="FF0000"/>
                </a:solidFill>
              </a:rPr>
              <a:t>D</a:t>
            </a:r>
            <a:endParaRPr lang="hu-HU" b="1" dirty="0">
              <a:solidFill>
                <a:srgbClr val="FF0000"/>
              </a:solidFill>
            </a:endParaRPr>
          </a:p>
        </p:txBody>
      </p:sp>
      <p:sp>
        <p:nvSpPr>
          <p:cNvPr id="10" name="Textfeld 9"/>
          <p:cNvSpPr txBox="1"/>
          <p:nvPr/>
        </p:nvSpPr>
        <p:spPr>
          <a:xfrm>
            <a:off x="4932040" y="3861048"/>
            <a:ext cx="504056" cy="523220"/>
          </a:xfrm>
          <a:prstGeom prst="rect">
            <a:avLst/>
          </a:prstGeom>
          <a:noFill/>
        </p:spPr>
        <p:txBody>
          <a:bodyPr wrap="square" rtlCol="0">
            <a:spAutoFit/>
          </a:bodyPr>
          <a:lstStyle/>
          <a:p>
            <a:r>
              <a:rPr lang="hu-HU" sz="2800" b="1" dirty="0" smtClean="0">
                <a:solidFill>
                  <a:srgbClr val="FF0000"/>
                </a:solidFill>
              </a:rPr>
              <a:t>E</a:t>
            </a:r>
            <a:endParaRPr lang="hu-HU" b="1" dirty="0">
              <a:solidFill>
                <a:srgbClr val="FF0000"/>
              </a:solidFill>
            </a:endParaRPr>
          </a:p>
        </p:txBody>
      </p:sp>
      <p:sp>
        <p:nvSpPr>
          <p:cNvPr id="11" name="Textfeld 10"/>
          <p:cNvSpPr txBox="1"/>
          <p:nvPr/>
        </p:nvSpPr>
        <p:spPr>
          <a:xfrm>
            <a:off x="3635896" y="3789040"/>
            <a:ext cx="504056" cy="523220"/>
          </a:xfrm>
          <a:prstGeom prst="rect">
            <a:avLst/>
          </a:prstGeom>
          <a:noFill/>
        </p:spPr>
        <p:txBody>
          <a:bodyPr wrap="square" rtlCol="0">
            <a:spAutoFit/>
          </a:bodyPr>
          <a:lstStyle/>
          <a:p>
            <a:r>
              <a:rPr lang="hu-HU" sz="2800" b="1" dirty="0" smtClean="0">
                <a:solidFill>
                  <a:srgbClr val="FF0000"/>
                </a:solidFill>
              </a:rPr>
              <a:t>F</a:t>
            </a:r>
            <a:endParaRPr lang="hu-HU"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zövegdoboz 3"/>
          <p:cNvSpPr txBox="1">
            <a:spLocks noChangeArrowheads="1"/>
          </p:cNvSpPr>
          <p:nvPr/>
        </p:nvSpPr>
        <p:spPr bwMode="auto">
          <a:xfrm>
            <a:off x="0" y="1628800"/>
            <a:ext cx="9144000" cy="4801314"/>
          </a:xfrm>
          <a:prstGeom prst="rect">
            <a:avLst/>
          </a:prstGeom>
          <a:noFill/>
          <a:ln w="9525">
            <a:noFill/>
            <a:miter lim="800000"/>
            <a:headEnd/>
            <a:tailEnd/>
          </a:ln>
        </p:spPr>
        <p:txBody>
          <a:bodyPr>
            <a:spAutoFit/>
          </a:bodyPr>
          <a:lstStyle/>
          <a:p>
            <a:pPr algn="ctr"/>
            <a:r>
              <a:rPr lang="hu-HU" b="1" dirty="0" smtClean="0">
                <a:latin typeface="Calibri" pitchFamily="34" charset="0"/>
              </a:rPr>
              <a:t>Kollateraler Kreislauf (kann wichtig sein bei dem Verschluss einer A. carotis intena)</a:t>
            </a:r>
          </a:p>
          <a:p>
            <a:pPr algn="ctr"/>
            <a:endParaRPr lang="hu-HU" b="1" dirty="0" smtClean="0">
              <a:latin typeface="Calibri" pitchFamily="34" charset="0"/>
            </a:endParaRPr>
          </a:p>
          <a:p>
            <a:r>
              <a:rPr lang="hu-HU" dirty="0" smtClean="0">
                <a:latin typeface="Calibri" pitchFamily="34" charset="0"/>
              </a:rPr>
              <a:t>1. A. </a:t>
            </a:r>
            <a:r>
              <a:rPr lang="hu-HU" dirty="0" err="1" smtClean="0">
                <a:latin typeface="Calibri" pitchFamily="34" charset="0"/>
              </a:rPr>
              <a:t>car</a:t>
            </a:r>
            <a:r>
              <a:rPr lang="hu-HU" dirty="0" smtClean="0">
                <a:latin typeface="Calibri" pitchFamily="34" charset="0"/>
              </a:rPr>
              <a:t>. </a:t>
            </a:r>
            <a:r>
              <a:rPr lang="hu-HU" dirty="0" err="1" smtClean="0">
                <a:latin typeface="Calibri" pitchFamily="34" charset="0"/>
              </a:rPr>
              <a:t>ext</a:t>
            </a:r>
            <a:r>
              <a:rPr lang="hu-HU" dirty="0" smtClean="0">
                <a:latin typeface="Calibri" pitchFamily="34" charset="0"/>
              </a:rPr>
              <a:t>. – A. facialis – A. angularis – A. ophthalmica – A. carotis int.</a:t>
            </a:r>
            <a:br>
              <a:rPr lang="hu-HU" dirty="0" smtClean="0">
                <a:latin typeface="Calibri" pitchFamily="34" charset="0"/>
              </a:rPr>
            </a:br>
            <a:endParaRPr lang="hu-HU" dirty="0" smtClean="0">
              <a:latin typeface="Calibri" pitchFamily="34" charset="0"/>
            </a:endParaRPr>
          </a:p>
          <a:p>
            <a:r>
              <a:rPr lang="hu-HU" dirty="0" smtClean="0">
                <a:latin typeface="Calibri" pitchFamily="34" charset="0"/>
              </a:rPr>
              <a:t>2. A</a:t>
            </a:r>
            <a:r>
              <a:rPr lang="hu-HU" dirty="0">
                <a:latin typeface="Calibri" pitchFamily="34" charset="0"/>
              </a:rPr>
              <a:t>. </a:t>
            </a:r>
            <a:r>
              <a:rPr lang="hu-HU" dirty="0" err="1">
                <a:latin typeface="Calibri" pitchFamily="34" charset="0"/>
              </a:rPr>
              <a:t>carotis</a:t>
            </a:r>
            <a:r>
              <a:rPr lang="hu-HU" dirty="0">
                <a:latin typeface="Calibri" pitchFamily="34" charset="0"/>
              </a:rPr>
              <a:t> </a:t>
            </a:r>
            <a:r>
              <a:rPr lang="hu-HU" dirty="0" err="1">
                <a:latin typeface="Calibri" pitchFamily="34" charset="0"/>
              </a:rPr>
              <a:t>ext</a:t>
            </a:r>
            <a:r>
              <a:rPr lang="hu-HU" dirty="0">
                <a:latin typeface="Calibri" pitchFamily="34" charset="0"/>
              </a:rPr>
              <a:t>. – A. </a:t>
            </a:r>
            <a:r>
              <a:rPr lang="hu-HU" dirty="0" err="1">
                <a:latin typeface="Calibri" pitchFamily="34" charset="0"/>
              </a:rPr>
              <a:t>maxill</a:t>
            </a:r>
            <a:r>
              <a:rPr lang="hu-HU" dirty="0">
                <a:latin typeface="Calibri" pitchFamily="34" charset="0"/>
              </a:rPr>
              <a:t>. – A. </a:t>
            </a:r>
            <a:r>
              <a:rPr lang="hu-HU" dirty="0" err="1">
                <a:latin typeface="Calibri" pitchFamily="34" charset="0"/>
              </a:rPr>
              <a:t>sphenopalatina</a:t>
            </a:r>
            <a:r>
              <a:rPr lang="hu-HU" dirty="0">
                <a:latin typeface="Calibri" pitchFamily="34" charset="0"/>
              </a:rPr>
              <a:t> – A. </a:t>
            </a:r>
            <a:r>
              <a:rPr lang="hu-HU" dirty="0" err="1">
                <a:latin typeface="Calibri" pitchFamily="34" charset="0"/>
              </a:rPr>
              <a:t>ethmoidalis</a:t>
            </a:r>
            <a:r>
              <a:rPr lang="hu-HU" dirty="0">
                <a:latin typeface="Calibri" pitchFamily="34" charset="0"/>
              </a:rPr>
              <a:t> </a:t>
            </a:r>
            <a:r>
              <a:rPr lang="hu-HU" dirty="0" err="1">
                <a:latin typeface="Calibri" pitchFamily="34" charset="0"/>
              </a:rPr>
              <a:t>ant</a:t>
            </a:r>
            <a:r>
              <a:rPr lang="hu-HU" dirty="0">
                <a:latin typeface="Calibri" pitchFamily="34" charset="0"/>
              </a:rPr>
              <a:t>. – A. </a:t>
            </a:r>
            <a:r>
              <a:rPr lang="hu-HU" dirty="0" err="1">
                <a:latin typeface="Calibri" pitchFamily="34" charset="0"/>
              </a:rPr>
              <a:t>ophthalmica</a:t>
            </a:r>
            <a:r>
              <a:rPr lang="hu-HU" dirty="0">
                <a:latin typeface="Calibri" pitchFamily="34" charset="0"/>
              </a:rPr>
              <a:t> – A. carotis int</a:t>
            </a:r>
            <a:r>
              <a:rPr lang="hu-HU" dirty="0" smtClean="0">
                <a:latin typeface="Calibri" pitchFamily="34" charset="0"/>
              </a:rPr>
              <a:t>.</a:t>
            </a:r>
            <a:br>
              <a:rPr lang="hu-HU" dirty="0" smtClean="0">
                <a:latin typeface="Calibri" pitchFamily="34" charset="0"/>
              </a:rPr>
            </a:br>
            <a:endParaRPr lang="hu-HU" dirty="0" smtClean="0">
              <a:latin typeface="Calibri" pitchFamily="34" charset="0"/>
            </a:endParaRPr>
          </a:p>
          <a:p>
            <a:r>
              <a:rPr lang="hu-HU" dirty="0" smtClean="0">
                <a:latin typeface="Calibri" pitchFamily="34" charset="0"/>
              </a:rPr>
              <a:t>3. A. </a:t>
            </a:r>
            <a:r>
              <a:rPr lang="hu-HU" dirty="0" err="1" smtClean="0">
                <a:latin typeface="Calibri" pitchFamily="34" charset="0"/>
              </a:rPr>
              <a:t>car</a:t>
            </a:r>
            <a:r>
              <a:rPr lang="hu-HU" dirty="0" smtClean="0">
                <a:latin typeface="Calibri" pitchFamily="34" charset="0"/>
              </a:rPr>
              <a:t>. </a:t>
            </a:r>
            <a:r>
              <a:rPr lang="hu-HU" dirty="0" err="1" smtClean="0">
                <a:latin typeface="Calibri" pitchFamily="34" charset="0"/>
              </a:rPr>
              <a:t>ext</a:t>
            </a:r>
            <a:r>
              <a:rPr lang="hu-HU" dirty="0" smtClean="0">
                <a:latin typeface="Calibri" pitchFamily="34" charset="0"/>
              </a:rPr>
              <a:t>. – A. </a:t>
            </a:r>
            <a:r>
              <a:rPr lang="hu-HU" dirty="0" err="1" smtClean="0">
                <a:latin typeface="Calibri" pitchFamily="34" charset="0"/>
              </a:rPr>
              <a:t>temp</a:t>
            </a:r>
            <a:r>
              <a:rPr lang="hu-HU" dirty="0" smtClean="0">
                <a:latin typeface="Calibri" pitchFamily="34" charset="0"/>
              </a:rPr>
              <a:t>. </a:t>
            </a:r>
            <a:r>
              <a:rPr lang="hu-HU" dirty="0" err="1" smtClean="0">
                <a:latin typeface="Calibri" pitchFamily="34" charset="0"/>
              </a:rPr>
              <a:t>supf</a:t>
            </a:r>
            <a:r>
              <a:rPr lang="hu-HU" dirty="0" smtClean="0">
                <a:latin typeface="Calibri" pitchFamily="34" charset="0"/>
              </a:rPr>
              <a:t>. – A. supraorbitalis – A. ophthalmica – A. </a:t>
            </a:r>
            <a:r>
              <a:rPr lang="hu-HU" dirty="0" err="1" smtClean="0">
                <a:latin typeface="Calibri" pitchFamily="34" charset="0"/>
              </a:rPr>
              <a:t>car</a:t>
            </a:r>
            <a:r>
              <a:rPr lang="hu-HU" dirty="0" smtClean="0">
                <a:latin typeface="Calibri" pitchFamily="34" charset="0"/>
              </a:rPr>
              <a:t>. int.</a:t>
            </a:r>
            <a:br>
              <a:rPr lang="hu-HU" dirty="0" smtClean="0">
                <a:latin typeface="Calibri" pitchFamily="34" charset="0"/>
              </a:rPr>
            </a:br>
            <a:endParaRPr lang="hu-HU" dirty="0" smtClean="0">
              <a:latin typeface="Calibri" pitchFamily="34" charset="0"/>
            </a:endParaRPr>
          </a:p>
          <a:p>
            <a:r>
              <a:rPr lang="hu-HU" dirty="0" smtClean="0">
                <a:latin typeface="Calibri" pitchFamily="34" charset="0"/>
              </a:rPr>
              <a:t>4. A. </a:t>
            </a:r>
            <a:r>
              <a:rPr lang="hu-HU" dirty="0" err="1" smtClean="0">
                <a:latin typeface="Calibri" pitchFamily="34" charset="0"/>
              </a:rPr>
              <a:t>car</a:t>
            </a:r>
            <a:r>
              <a:rPr lang="hu-HU" dirty="0" smtClean="0">
                <a:latin typeface="Calibri" pitchFamily="34" charset="0"/>
              </a:rPr>
              <a:t>. </a:t>
            </a:r>
            <a:r>
              <a:rPr lang="hu-HU" dirty="0" err="1" smtClean="0">
                <a:latin typeface="Calibri" pitchFamily="34" charset="0"/>
              </a:rPr>
              <a:t>ext</a:t>
            </a:r>
            <a:r>
              <a:rPr lang="hu-HU" dirty="0" smtClean="0">
                <a:latin typeface="Calibri" pitchFamily="34" charset="0"/>
              </a:rPr>
              <a:t>. – A. maxillaris – A. meningea med. Anastomose zur A. lacrimalis – A. ophthalmica – A. </a:t>
            </a:r>
            <a:r>
              <a:rPr lang="hu-HU" dirty="0" err="1" smtClean="0">
                <a:latin typeface="Calibri" pitchFamily="34" charset="0"/>
              </a:rPr>
              <a:t>car</a:t>
            </a:r>
            <a:r>
              <a:rPr lang="hu-HU" dirty="0" smtClean="0">
                <a:latin typeface="Calibri" pitchFamily="34" charset="0"/>
              </a:rPr>
              <a:t>. int. (die Äste der A. lacrimalis laufen durch die Augenlider und Os zygomaticum zum Gesicht, dann zur Fossa infratemporalis, woher kleine Äste können zur mittleren Schädelgrube eintreten, und dort mit der A. meningea media anastomosieren)</a:t>
            </a:r>
            <a:br>
              <a:rPr lang="hu-HU" dirty="0" smtClean="0">
                <a:latin typeface="Calibri" pitchFamily="34" charset="0"/>
              </a:rPr>
            </a:br>
            <a:endParaRPr lang="hu-HU" dirty="0" smtClean="0">
              <a:latin typeface="Calibri" pitchFamily="34" charset="0"/>
            </a:endParaRPr>
          </a:p>
          <a:p>
            <a:r>
              <a:rPr lang="hu-HU" dirty="0" smtClean="0">
                <a:latin typeface="Calibri" pitchFamily="34" charset="0"/>
              </a:rPr>
              <a:t>5. zwischen A. vertebralis und A. occipitalis</a:t>
            </a:r>
          </a:p>
          <a:p>
            <a:endParaRPr lang="hu-HU" dirty="0" smtClean="0">
              <a:latin typeface="Calibri" pitchFamily="34" charset="0"/>
            </a:endParaRPr>
          </a:p>
          <a:p>
            <a:r>
              <a:rPr lang="hu-HU" dirty="0" smtClean="0">
                <a:latin typeface="Calibri" pitchFamily="34" charset="0"/>
              </a:rPr>
              <a:t> </a:t>
            </a:r>
            <a:endParaRPr lang="de-DE" dirty="0">
              <a:latin typeface="Calibri" pitchFamily="34" charset="0"/>
            </a:endParaRPr>
          </a:p>
        </p:txBody>
      </p:sp>
      <p:sp>
        <p:nvSpPr>
          <p:cNvPr id="5" name="Szövegdoboz 4"/>
          <p:cNvSpPr txBox="1"/>
          <p:nvPr/>
        </p:nvSpPr>
        <p:spPr>
          <a:xfrm>
            <a:off x="251520" y="404664"/>
            <a:ext cx="8892480" cy="523220"/>
          </a:xfrm>
          <a:prstGeom prst="rect">
            <a:avLst/>
          </a:prstGeom>
          <a:noFill/>
        </p:spPr>
        <p:txBody>
          <a:bodyPr wrap="square" rtlCol="0">
            <a:spAutoFit/>
          </a:bodyPr>
          <a:lstStyle/>
          <a:p>
            <a:r>
              <a:rPr lang="hu-HU" sz="2800" b="1" dirty="0" smtClean="0"/>
              <a:t>A. carotis externa                         	A. </a:t>
            </a:r>
            <a:r>
              <a:rPr lang="hu-HU" sz="2800" b="1" dirty="0" err="1" smtClean="0"/>
              <a:t>carotis</a:t>
            </a:r>
            <a:r>
              <a:rPr lang="hu-HU" sz="2800" b="1" dirty="0" smtClean="0"/>
              <a:t> interna</a:t>
            </a:r>
            <a:endParaRPr lang="de-DE" sz="2800" b="1" dirty="0"/>
          </a:p>
        </p:txBody>
      </p:sp>
      <p:cxnSp>
        <p:nvCxnSpPr>
          <p:cNvPr id="7" name="Egyenes összekötő nyíllal 6"/>
          <p:cNvCxnSpPr/>
          <p:nvPr/>
        </p:nvCxnSpPr>
        <p:spPr>
          <a:xfrm>
            <a:off x="3779912" y="692696"/>
            <a:ext cx="1476000" cy="0"/>
          </a:xfrm>
          <a:prstGeom prst="straightConnector1">
            <a:avLst/>
          </a:prstGeom>
          <a:ln w="6032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899592" y="5157192"/>
            <a:ext cx="7128792" cy="923330"/>
          </a:xfrm>
          <a:prstGeom prst="rect">
            <a:avLst/>
          </a:prstGeom>
          <a:noFill/>
        </p:spPr>
        <p:txBody>
          <a:bodyPr wrap="square" rtlCol="0">
            <a:spAutoFit/>
          </a:bodyPr>
          <a:lstStyle/>
          <a:p>
            <a:r>
              <a:rPr lang="hu-HU" dirty="0" smtClean="0"/>
              <a:t>Arterien der Nasenscheidewand</a:t>
            </a:r>
          </a:p>
          <a:p>
            <a:r>
              <a:rPr lang="hu-HU" dirty="0" smtClean="0"/>
              <a:t>Locus Kiesselbachii : vordere, untere Anteil, wo die Arterien und die Venen einen dichten Plexus bilden. </a:t>
            </a:r>
            <a:endParaRPr lang="de-DE" dirty="0"/>
          </a:p>
        </p:txBody>
      </p:sp>
      <p:pic>
        <p:nvPicPr>
          <p:cNvPr id="82947" name="Picture 3"/>
          <p:cNvPicPr>
            <a:picLocks noChangeAspect="1" noChangeArrowheads="1"/>
          </p:cNvPicPr>
          <p:nvPr/>
        </p:nvPicPr>
        <p:blipFill>
          <a:blip r:embed="rId2" cstate="print"/>
          <a:srcRect/>
          <a:stretch>
            <a:fillRect/>
          </a:stretch>
        </p:blipFill>
        <p:spPr bwMode="auto">
          <a:xfrm>
            <a:off x="251520" y="260648"/>
            <a:ext cx="5678228" cy="4464496"/>
          </a:xfrm>
          <a:prstGeom prst="rect">
            <a:avLst/>
          </a:prstGeom>
          <a:noFill/>
          <a:ln w="9525">
            <a:noFill/>
            <a:miter lim="800000"/>
            <a:headEnd/>
            <a:tailEnd/>
          </a:ln>
        </p:spPr>
      </p:pic>
      <p:sp>
        <p:nvSpPr>
          <p:cNvPr id="4" name="Ellipse 3"/>
          <p:cNvSpPr/>
          <p:nvPr/>
        </p:nvSpPr>
        <p:spPr>
          <a:xfrm>
            <a:off x="683568" y="2492896"/>
            <a:ext cx="1152128" cy="1008112"/>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683568" y="0"/>
            <a:ext cx="727280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ím 1"/>
          <p:cNvSpPr>
            <a:spLocks noGrp="1"/>
          </p:cNvSpPr>
          <p:nvPr>
            <p:ph type="title"/>
          </p:nvPr>
        </p:nvSpPr>
        <p:spPr/>
        <p:txBody>
          <a:bodyPr/>
          <a:lstStyle/>
          <a:p>
            <a:r>
              <a:rPr lang="hu-HU" smtClean="0"/>
              <a:t>Regio nasalis</a:t>
            </a:r>
            <a:endParaRPr lang="de-DE" smtClean="0"/>
          </a:p>
        </p:txBody>
      </p:sp>
      <p:sp>
        <p:nvSpPr>
          <p:cNvPr id="34818" name="Tartalom helye 2"/>
          <p:cNvSpPr>
            <a:spLocks noGrp="1"/>
          </p:cNvSpPr>
          <p:nvPr>
            <p:ph idx="1"/>
          </p:nvPr>
        </p:nvSpPr>
        <p:spPr/>
        <p:txBody>
          <a:bodyPr/>
          <a:lstStyle/>
          <a:p>
            <a:r>
              <a:rPr lang="hu-HU" dirty="0" smtClean="0"/>
              <a:t>Nasennebenhöhlen (Sinus paranasales) entwickeln sich nach dem geburt. Pneumatisierung</a:t>
            </a:r>
          </a:p>
          <a:p>
            <a:r>
              <a:rPr lang="hu-HU" dirty="0" smtClean="0"/>
              <a:t>Sinus sphenoidalis: ab 3. Lebensjahr, endgültige Größe um 20-24. Lebensjahr</a:t>
            </a:r>
          </a:p>
          <a:p>
            <a:r>
              <a:rPr lang="hu-HU" dirty="0" smtClean="0"/>
              <a:t>Sinus maxillaris (Highmoore): wächst während der 2. Dentition (6-18 Lebensjahr).</a:t>
            </a:r>
            <a:endParaRPr lang="de-DE"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ím 3"/>
          <p:cNvSpPr>
            <a:spLocks noGrp="1"/>
          </p:cNvSpPr>
          <p:nvPr>
            <p:ph type="ctrTitle"/>
          </p:nvPr>
        </p:nvSpPr>
        <p:spPr/>
        <p:txBody>
          <a:bodyPr/>
          <a:lstStyle/>
          <a:p>
            <a:r>
              <a:rPr lang="hu-HU" smtClean="0"/>
              <a:t>Regio oralis et mentalis</a:t>
            </a:r>
            <a:endParaRPr lang="de-DE" smtClean="0"/>
          </a:p>
        </p:txBody>
      </p:sp>
      <p:sp>
        <p:nvSpPr>
          <p:cNvPr id="5" name="Alcím 4"/>
          <p:cNvSpPr>
            <a:spLocks noGrp="1"/>
          </p:cNvSpPr>
          <p:nvPr>
            <p:ph type="subTitle" idx="1"/>
          </p:nvPr>
        </p:nvSpPr>
        <p:spPr/>
        <p:txBody>
          <a:bodyPr rtlCol="0">
            <a:normAutofit/>
          </a:bodyPr>
          <a:lstStyle/>
          <a:p>
            <a:pPr fontAlgn="auto">
              <a:spcAft>
                <a:spcPts val="0"/>
              </a:spcAft>
              <a:buFont typeface="Arial" pitchFamily="34" charset="0"/>
              <a:buNone/>
              <a:defRPr/>
            </a:pPr>
            <a:endParaRPr lang="de-DE"/>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ím 1"/>
          <p:cNvSpPr>
            <a:spLocks noGrp="1"/>
          </p:cNvSpPr>
          <p:nvPr>
            <p:ph type="title"/>
          </p:nvPr>
        </p:nvSpPr>
        <p:spPr/>
        <p:txBody>
          <a:bodyPr/>
          <a:lstStyle/>
          <a:p>
            <a:r>
              <a:rPr lang="hu-HU" smtClean="0"/>
              <a:t>Regio oralis et mentalis</a:t>
            </a:r>
            <a:endParaRPr lang="de-DE" smtClean="0"/>
          </a:p>
        </p:txBody>
      </p:sp>
      <p:sp>
        <p:nvSpPr>
          <p:cNvPr id="36866" name="Tartalom helye 2"/>
          <p:cNvSpPr>
            <a:spLocks noGrp="1"/>
          </p:cNvSpPr>
          <p:nvPr>
            <p:ph idx="1"/>
          </p:nvPr>
        </p:nvSpPr>
        <p:spPr/>
        <p:txBody>
          <a:bodyPr>
            <a:normAutofit/>
          </a:bodyPr>
          <a:lstStyle/>
          <a:p>
            <a:r>
              <a:rPr lang="hu-HU" dirty="0" smtClean="0"/>
              <a:t>Grenzen: Sulcus nasolabialis, Basis mandibulae, horizontale linie unter der Nasenöffnungen</a:t>
            </a:r>
          </a:p>
          <a:p>
            <a:r>
              <a:rPr lang="hu-HU" dirty="0" smtClean="0"/>
              <a:t>Innervation: Rr. labiales supp. (/N. infraorbitlis V2); Rr. labiales inff. (/N. mentalis V3); Angulus oris: N. buccalis (/N. mandibularis V3)</a:t>
            </a:r>
          </a:p>
          <a:p>
            <a:r>
              <a:rPr lang="hu-HU" dirty="0" smtClean="0"/>
              <a:t>von der A. facialis: A. labialis. sup. et inf.</a:t>
            </a:r>
            <a:endParaRPr lang="de-DE"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ím 3"/>
          <p:cNvSpPr>
            <a:spLocks noGrp="1"/>
          </p:cNvSpPr>
          <p:nvPr>
            <p:ph type="ctrTitle"/>
          </p:nvPr>
        </p:nvSpPr>
        <p:spPr/>
        <p:txBody>
          <a:bodyPr/>
          <a:lstStyle/>
          <a:p>
            <a:r>
              <a:rPr lang="hu-HU" smtClean="0"/>
              <a:t>Cavitas oris</a:t>
            </a:r>
            <a:endParaRPr lang="de-DE" smtClean="0"/>
          </a:p>
        </p:txBody>
      </p:sp>
      <p:sp>
        <p:nvSpPr>
          <p:cNvPr id="5" name="Alcím 4"/>
          <p:cNvSpPr>
            <a:spLocks noGrp="1"/>
          </p:cNvSpPr>
          <p:nvPr>
            <p:ph type="subTitle" idx="1"/>
          </p:nvPr>
        </p:nvSpPr>
        <p:spPr/>
        <p:txBody>
          <a:bodyPr rtlCol="0">
            <a:normAutofit/>
          </a:bodyPr>
          <a:lstStyle/>
          <a:p>
            <a:pPr fontAlgn="auto">
              <a:spcAft>
                <a:spcPts val="0"/>
              </a:spcAft>
              <a:buFont typeface="Arial" pitchFamily="34" charset="0"/>
              <a:buNone/>
              <a:defRPr/>
            </a:pPr>
            <a:endParaRPr lang="de-DE"/>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ím 1"/>
          <p:cNvSpPr>
            <a:spLocks noGrp="1"/>
          </p:cNvSpPr>
          <p:nvPr>
            <p:ph type="title"/>
          </p:nvPr>
        </p:nvSpPr>
        <p:spPr/>
        <p:txBody>
          <a:bodyPr/>
          <a:lstStyle/>
          <a:p>
            <a:r>
              <a:rPr lang="hu-HU" smtClean="0"/>
              <a:t>Cavitas oris</a:t>
            </a:r>
            <a:endParaRPr lang="de-DE" smtClean="0"/>
          </a:p>
        </p:txBody>
      </p:sp>
      <p:sp>
        <p:nvSpPr>
          <p:cNvPr id="38914" name="Tartalom helye 2"/>
          <p:cNvSpPr>
            <a:spLocks noGrp="1"/>
          </p:cNvSpPr>
          <p:nvPr>
            <p:ph idx="1"/>
          </p:nvPr>
        </p:nvSpPr>
        <p:spPr/>
        <p:txBody>
          <a:bodyPr/>
          <a:lstStyle/>
          <a:p>
            <a:r>
              <a:rPr lang="hu-HU" dirty="0" smtClean="0"/>
              <a:t>Rima oris,Labia, Vestibulum, Cavitas oris proprium, Isthmus faucium, Mundboden, Palatum durum, Palatum molle</a:t>
            </a:r>
          </a:p>
          <a:p>
            <a:r>
              <a:rPr lang="hu-HU" dirty="0" smtClean="0"/>
              <a:t>Stenon Gang: Papilla parotidea: M2</a:t>
            </a:r>
            <a:endParaRPr lang="de-DE"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srcRect/>
          <a:stretch>
            <a:fillRect/>
          </a:stretch>
        </p:blipFill>
        <p:spPr bwMode="auto">
          <a:xfrm>
            <a:off x="1403648" y="0"/>
            <a:ext cx="6264696" cy="6858001"/>
          </a:xfrm>
          <a:prstGeom prst="rect">
            <a:avLst/>
          </a:prstGeom>
          <a:noFill/>
          <a:ln w="9525">
            <a:noFill/>
            <a:miter lim="800000"/>
            <a:headEnd/>
            <a:tailEnd/>
          </a:ln>
        </p:spPr>
      </p:pic>
      <p:sp>
        <p:nvSpPr>
          <p:cNvPr id="3" name="Textfeld 2"/>
          <p:cNvSpPr txBox="1"/>
          <p:nvPr/>
        </p:nvSpPr>
        <p:spPr>
          <a:xfrm>
            <a:off x="0" y="4462915"/>
            <a:ext cx="9144000" cy="646331"/>
          </a:xfrm>
          <a:prstGeom prst="rect">
            <a:avLst/>
          </a:prstGeom>
          <a:solidFill>
            <a:schemeClr val="bg1"/>
          </a:solidFill>
        </p:spPr>
        <p:txBody>
          <a:bodyPr wrap="square" rtlCol="0">
            <a:spAutoFit/>
          </a:bodyPr>
          <a:lstStyle/>
          <a:p>
            <a:pPr algn="ctr"/>
            <a:r>
              <a:rPr lang="hu-HU" dirty="0" smtClean="0"/>
              <a:t>Äste des N. trigeminus, Innervation der Zähne. </a:t>
            </a:r>
            <a:br>
              <a:rPr lang="hu-HU" dirty="0" smtClean="0"/>
            </a:br>
            <a:r>
              <a:rPr lang="hu-HU" dirty="0" smtClean="0"/>
              <a:t>Die häufigste Injektionstellen für Anesthesie (rote Pfeile)</a:t>
            </a:r>
            <a:endParaRPr lang="hu-HU" dirty="0"/>
          </a:p>
        </p:txBody>
      </p:sp>
      <p:sp>
        <p:nvSpPr>
          <p:cNvPr id="4" name="Textfeld 3"/>
          <p:cNvSpPr txBox="1"/>
          <p:nvPr/>
        </p:nvSpPr>
        <p:spPr>
          <a:xfrm>
            <a:off x="5292080" y="2852936"/>
            <a:ext cx="504056" cy="523220"/>
          </a:xfrm>
          <a:prstGeom prst="rect">
            <a:avLst/>
          </a:prstGeom>
          <a:noFill/>
        </p:spPr>
        <p:txBody>
          <a:bodyPr wrap="square" rtlCol="0">
            <a:spAutoFit/>
          </a:bodyPr>
          <a:lstStyle/>
          <a:p>
            <a:r>
              <a:rPr lang="hu-HU" sz="2800" b="1" dirty="0" smtClean="0">
                <a:solidFill>
                  <a:srgbClr val="FF0000"/>
                </a:solidFill>
              </a:rPr>
              <a:t>A</a:t>
            </a:r>
            <a:endParaRPr lang="hu-HU" b="1" dirty="0">
              <a:solidFill>
                <a:srgbClr val="FF0000"/>
              </a:solidFill>
            </a:endParaRPr>
          </a:p>
        </p:txBody>
      </p:sp>
      <p:sp>
        <p:nvSpPr>
          <p:cNvPr id="5" name="Textfeld 4"/>
          <p:cNvSpPr txBox="1"/>
          <p:nvPr/>
        </p:nvSpPr>
        <p:spPr>
          <a:xfrm>
            <a:off x="5868144" y="2348880"/>
            <a:ext cx="504056" cy="523220"/>
          </a:xfrm>
          <a:prstGeom prst="rect">
            <a:avLst/>
          </a:prstGeom>
          <a:noFill/>
        </p:spPr>
        <p:txBody>
          <a:bodyPr wrap="square" rtlCol="0">
            <a:spAutoFit/>
          </a:bodyPr>
          <a:lstStyle/>
          <a:p>
            <a:r>
              <a:rPr lang="hu-HU" sz="2800" b="1" dirty="0" smtClean="0">
                <a:solidFill>
                  <a:srgbClr val="FF0000"/>
                </a:solidFill>
              </a:rPr>
              <a:t>B</a:t>
            </a:r>
            <a:endParaRPr lang="hu-HU" b="1" dirty="0">
              <a:solidFill>
                <a:srgbClr val="FF0000"/>
              </a:solidFill>
            </a:endParaRPr>
          </a:p>
        </p:txBody>
      </p:sp>
      <p:sp>
        <p:nvSpPr>
          <p:cNvPr id="6" name="Textfeld 5"/>
          <p:cNvSpPr txBox="1"/>
          <p:nvPr/>
        </p:nvSpPr>
        <p:spPr>
          <a:xfrm>
            <a:off x="4644008" y="2257708"/>
            <a:ext cx="504056" cy="523220"/>
          </a:xfrm>
          <a:prstGeom prst="rect">
            <a:avLst/>
          </a:prstGeom>
          <a:noFill/>
        </p:spPr>
        <p:txBody>
          <a:bodyPr wrap="square" rtlCol="0">
            <a:spAutoFit/>
          </a:bodyPr>
          <a:lstStyle/>
          <a:p>
            <a:r>
              <a:rPr lang="hu-HU" sz="2800" b="1" dirty="0" smtClean="0">
                <a:solidFill>
                  <a:srgbClr val="FF0000"/>
                </a:solidFill>
              </a:rPr>
              <a:t>C</a:t>
            </a:r>
            <a:endParaRPr lang="hu-HU" b="1" dirty="0">
              <a:solidFill>
                <a:srgbClr val="FF0000"/>
              </a:solidFill>
            </a:endParaRPr>
          </a:p>
        </p:txBody>
      </p:sp>
      <p:sp>
        <p:nvSpPr>
          <p:cNvPr id="7" name="Textfeld 6"/>
          <p:cNvSpPr txBox="1"/>
          <p:nvPr/>
        </p:nvSpPr>
        <p:spPr>
          <a:xfrm>
            <a:off x="3995936" y="2636912"/>
            <a:ext cx="504056" cy="523220"/>
          </a:xfrm>
          <a:prstGeom prst="rect">
            <a:avLst/>
          </a:prstGeom>
          <a:noFill/>
        </p:spPr>
        <p:txBody>
          <a:bodyPr wrap="square" rtlCol="0">
            <a:spAutoFit/>
          </a:bodyPr>
          <a:lstStyle/>
          <a:p>
            <a:r>
              <a:rPr lang="hu-HU" sz="2800" b="1" dirty="0" smtClean="0">
                <a:solidFill>
                  <a:srgbClr val="FF0000"/>
                </a:solidFill>
              </a:rPr>
              <a:t>D</a:t>
            </a:r>
            <a:endParaRPr lang="hu-HU" b="1" dirty="0">
              <a:solidFill>
                <a:srgbClr val="FF0000"/>
              </a:solidFill>
            </a:endParaRPr>
          </a:p>
        </p:txBody>
      </p:sp>
      <p:sp>
        <p:nvSpPr>
          <p:cNvPr id="8" name="Textfeld 7"/>
          <p:cNvSpPr txBox="1"/>
          <p:nvPr/>
        </p:nvSpPr>
        <p:spPr>
          <a:xfrm>
            <a:off x="4932040" y="2852936"/>
            <a:ext cx="504056" cy="523220"/>
          </a:xfrm>
          <a:prstGeom prst="rect">
            <a:avLst/>
          </a:prstGeom>
          <a:noFill/>
        </p:spPr>
        <p:txBody>
          <a:bodyPr wrap="square" rtlCol="0">
            <a:spAutoFit/>
          </a:bodyPr>
          <a:lstStyle/>
          <a:p>
            <a:r>
              <a:rPr lang="hu-HU" sz="2800" b="1" dirty="0" smtClean="0">
                <a:solidFill>
                  <a:srgbClr val="FF0000"/>
                </a:solidFill>
              </a:rPr>
              <a:t>E</a:t>
            </a:r>
            <a:endParaRPr lang="hu-HU" b="1" dirty="0">
              <a:solidFill>
                <a:srgbClr val="FF0000"/>
              </a:solidFill>
            </a:endParaRPr>
          </a:p>
        </p:txBody>
      </p:sp>
      <p:sp>
        <p:nvSpPr>
          <p:cNvPr id="9" name="Textfeld 8"/>
          <p:cNvSpPr txBox="1"/>
          <p:nvPr/>
        </p:nvSpPr>
        <p:spPr>
          <a:xfrm>
            <a:off x="6084168" y="3429000"/>
            <a:ext cx="504056" cy="523220"/>
          </a:xfrm>
          <a:prstGeom prst="rect">
            <a:avLst/>
          </a:prstGeom>
          <a:noFill/>
        </p:spPr>
        <p:txBody>
          <a:bodyPr wrap="square" rtlCol="0">
            <a:spAutoFit/>
          </a:bodyPr>
          <a:lstStyle/>
          <a:p>
            <a:r>
              <a:rPr lang="hu-HU" sz="2800" b="1" dirty="0" smtClean="0">
                <a:solidFill>
                  <a:srgbClr val="FF0000"/>
                </a:solidFill>
              </a:rPr>
              <a:t>F</a:t>
            </a:r>
            <a:endParaRPr lang="hu-HU"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ím 1"/>
          <p:cNvSpPr>
            <a:spLocks noGrp="1"/>
          </p:cNvSpPr>
          <p:nvPr>
            <p:ph type="title"/>
          </p:nvPr>
        </p:nvSpPr>
        <p:spPr/>
        <p:txBody>
          <a:bodyPr/>
          <a:lstStyle/>
          <a:p>
            <a:r>
              <a:rPr lang="hu-HU" smtClean="0"/>
              <a:t>Regio infraorbitalis et buccalis</a:t>
            </a:r>
            <a:endParaRPr lang="de-DE" smtClean="0"/>
          </a:p>
        </p:txBody>
      </p:sp>
      <p:sp>
        <p:nvSpPr>
          <p:cNvPr id="3" name="Tartalom helye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hu-HU" dirty="0" smtClean="0"/>
              <a:t>Grenzen: Margo infraorbitalis, vordere Rand des Basis; Sulcus nasolabialis</a:t>
            </a:r>
          </a:p>
          <a:p>
            <a:pPr fontAlgn="auto">
              <a:spcAft>
                <a:spcPts val="0"/>
              </a:spcAft>
              <a:buFont typeface="Arial" pitchFamily="34" charset="0"/>
              <a:buChar char="•"/>
              <a:defRPr/>
            </a:pPr>
            <a:r>
              <a:rPr lang="hu-HU" dirty="0" smtClean="0"/>
              <a:t>A. facialis (geschlingelt); tastbarer Puls : halbwegs zwischen  Angulus mandibulae und Tuber mentale</a:t>
            </a:r>
          </a:p>
          <a:p>
            <a:pPr fontAlgn="auto">
              <a:spcAft>
                <a:spcPts val="0"/>
              </a:spcAft>
              <a:buFont typeface="Arial" pitchFamily="34" charset="0"/>
              <a:buChar char="•"/>
              <a:defRPr/>
            </a:pPr>
            <a:r>
              <a:rPr lang="hu-HU" dirty="0" smtClean="0"/>
              <a:t>V. facialis: gerade</a:t>
            </a:r>
          </a:p>
          <a:p>
            <a:pPr fontAlgn="auto">
              <a:spcAft>
                <a:spcPts val="0"/>
              </a:spcAft>
              <a:buFont typeface="Arial" pitchFamily="34" charset="0"/>
              <a:buChar char="•"/>
              <a:defRPr/>
            </a:pPr>
            <a:r>
              <a:rPr lang="hu-HU" dirty="0" smtClean="0"/>
              <a:t>Endast A/V. angularis: Anastomose mit der A. ophtalmica, bzw. V. Ophthalmica superior (Richtung Sinus cavernosus)</a:t>
            </a:r>
          </a:p>
          <a:p>
            <a:pPr fontAlgn="auto">
              <a:spcAft>
                <a:spcPts val="0"/>
              </a:spcAft>
              <a:buFont typeface="Arial" pitchFamily="34" charset="0"/>
              <a:buChar char="•"/>
              <a:defRPr/>
            </a:pPr>
            <a:r>
              <a:rPr lang="hu-HU" dirty="0" smtClean="0"/>
              <a:t>Äste des N. facialis: laufen radiär vom Parotis ab (Rami zygomatici, Rr. buccales, Rr. marginalis mandibulae)</a:t>
            </a:r>
            <a:endParaRPr lang="de-D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ím 3"/>
          <p:cNvSpPr>
            <a:spLocks noGrp="1"/>
          </p:cNvSpPr>
          <p:nvPr>
            <p:ph type="title"/>
          </p:nvPr>
        </p:nvSpPr>
        <p:spPr/>
        <p:txBody>
          <a:bodyPr/>
          <a:lstStyle/>
          <a:p>
            <a:r>
              <a:rPr lang="hu-HU" smtClean="0"/>
              <a:t>Regio sublingualis</a:t>
            </a:r>
            <a:endParaRPr lang="de-DE" smtClean="0"/>
          </a:p>
        </p:txBody>
      </p:sp>
      <p:sp>
        <p:nvSpPr>
          <p:cNvPr id="5" name="Tartalom helye 4"/>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hu-HU" dirty="0" smtClean="0"/>
              <a:t>Grenzen: Schleimhaut des Mundes, Basis mandibulae, Zunge</a:t>
            </a:r>
          </a:p>
          <a:p>
            <a:pPr fontAlgn="auto">
              <a:spcAft>
                <a:spcPts val="0"/>
              </a:spcAft>
              <a:buFont typeface="Arial" pitchFamily="34" charset="0"/>
              <a:buChar char="•"/>
              <a:defRPr/>
            </a:pPr>
            <a:r>
              <a:rPr lang="hu-HU" dirty="0" smtClean="0"/>
              <a:t>M. mylohyoideus (V3), geniohyoideus (XII), genioglossus (XII); in der von denen gebildeten Grube:</a:t>
            </a:r>
          </a:p>
          <a:p>
            <a:pPr lvl="1">
              <a:buFont typeface="Arial" pitchFamily="34" charset="0"/>
              <a:buChar char="•"/>
              <a:defRPr/>
            </a:pPr>
            <a:r>
              <a:rPr lang="hu-HU" dirty="0" smtClean="0"/>
              <a:t>Glandula sublingualis</a:t>
            </a:r>
          </a:p>
          <a:p>
            <a:pPr lvl="1">
              <a:buFont typeface="Arial" pitchFamily="34" charset="0"/>
              <a:buChar char="•"/>
              <a:defRPr/>
            </a:pPr>
            <a:r>
              <a:rPr lang="hu-HU" dirty="0" smtClean="0"/>
              <a:t>Ductus sublingualis verinigt mit dem Ductus submandibularis</a:t>
            </a:r>
          </a:p>
          <a:p>
            <a:pPr lvl="1">
              <a:buFont typeface="Arial" pitchFamily="34" charset="0"/>
              <a:buChar char="•"/>
              <a:defRPr/>
            </a:pPr>
            <a:r>
              <a:rPr lang="hu-HU" dirty="0" smtClean="0"/>
              <a:t>inter dem Ductus submandibularis: N. lingualis (V3) (Kreuzung)</a:t>
            </a:r>
          </a:p>
          <a:p>
            <a:pPr fontAlgn="auto">
              <a:spcAft>
                <a:spcPts val="0"/>
              </a:spcAft>
              <a:buFont typeface="Arial" pitchFamily="34" charset="0"/>
              <a:buChar char="•"/>
              <a:defRPr/>
            </a:pPr>
            <a:endParaRPr lang="hu-HU" dirty="0" smtClean="0"/>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N:\Sobotta_Band_3\Kapitel_08\mit_Beschriftung\chp08_fig157.jpg"/>
          <p:cNvPicPr>
            <a:picLocks noChangeAspect="1" noChangeArrowheads="1"/>
          </p:cNvPicPr>
          <p:nvPr/>
        </p:nvPicPr>
        <p:blipFill>
          <a:blip r:embed="rId2" cstate="print"/>
          <a:srcRect/>
          <a:stretch>
            <a:fillRect/>
          </a:stretch>
        </p:blipFill>
        <p:spPr bwMode="auto">
          <a:xfrm>
            <a:off x="250825" y="1268413"/>
            <a:ext cx="8737600" cy="432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N:\Sobotta_Band_3\Kapitel_08\mit_Beschriftung\chp08_fig161.jpg"/>
          <p:cNvPicPr>
            <a:picLocks noChangeAspect="1" noChangeArrowheads="1"/>
          </p:cNvPicPr>
          <p:nvPr/>
        </p:nvPicPr>
        <p:blipFill>
          <a:blip r:embed="rId2" cstate="print"/>
          <a:srcRect/>
          <a:stretch>
            <a:fillRect/>
          </a:stretch>
        </p:blipFill>
        <p:spPr bwMode="auto">
          <a:xfrm>
            <a:off x="104775" y="531813"/>
            <a:ext cx="8934450" cy="5689600"/>
          </a:xfrm>
          <a:prstGeom prst="rect">
            <a:avLst/>
          </a:prstGeom>
          <a:noFill/>
          <a:ln w="9525">
            <a:noFill/>
            <a:miter lim="800000"/>
            <a:headEnd/>
            <a:tailEnd/>
          </a:ln>
        </p:spPr>
      </p:pic>
      <p:sp>
        <p:nvSpPr>
          <p:cNvPr id="3" name="Ellipse 2"/>
          <p:cNvSpPr/>
          <p:nvPr/>
        </p:nvSpPr>
        <p:spPr>
          <a:xfrm>
            <a:off x="5292080" y="3429000"/>
            <a:ext cx="1152128" cy="1008112"/>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Kép 1"/>
          <p:cNvPicPr>
            <a:picLocks noChangeAspect="1"/>
          </p:cNvPicPr>
          <p:nvPr/>
        </p:nvPicPr>
        <p:blipFill>
          <a:blip r:embed="rId2" cstate="print"/>
          <a:srcRect/>
          <a:stretch>
            <a:fillRect/>
          </a:stretch>
        </p:blipFill>
        <p:spPr bwMode="auto">
          <a:xfrm>
            <a:off x="1979613" y="-7938"/>
            <a:ext cx="5792787"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ím 1"/>
          <p:cNvSpPr>
            <a:spLocks noGrp="1"/>
          </p:cNvSpPr>
          <p:nvPr>
            <p:ph type="ctrTitle"/>
          </p:nvPr>
        </p:nvSpPr>
        <p:spPr/>
        <p:txBody>
          <a:bodyPr/>
          <a:lstStyle/>
          <a:p>
            <a:r>
              <a:rPr lang="hu-HU" smtClean="0"/>
              <a:t>Regio tonsillaris</a:t>
            </a:r>
            <a:endParaRPr lang="de-DE" smtClean="0"/>
          </a:p>
        </p:txBody>
      </p:sp>
      <p:sp>
        <p:nvSpPr>
          <p:cNvPr id="3" name="Alcím 2"/>
          <p:cNvSpPr>
            <a:spLocks noGrp="1"/>
          </p:cNvSpPr>
          <p:nvPr>
            <p:ph type="subTitle" idx="1"/>
          </p:nvPr>
        </p:nvSpPr>
        <p:spPr/>
        <p:txBody>
          <a:bodyPr rtlCol="0">
            <a:normAutofit/>
          </a:bodyPr>
          <a:lstStyle/>
          <a:p>
            <a:pPr fontAlgn="auto">
              <a:spcAft>
                <a:spcPts val="0"/>
              </a:spcAft>
              <a:buFont typeface="Arial" pitchFamily="34" charset="0"/>
              <a:buNone/>
              <a:defRPr/>
            </a:pPr>
            <a:endParaRPr lang="de-DE"/>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ím 1"/>
          <p:cNvSpPr>
            <a:spLocks noGrp="1"/>
          </p:cNvSpPr>
          <p:nvPr>
            <p:ph type="title"/>
          </p:nvPr>
        </p:nvSpPr>
        <p:spPr/>
        <p:txBody>
          <a:bodyPr/>
          <a:lstStyle/>
          <a:p>
            <a:r>
              <a:rPr lang="hu-HU" smtClean="0"/>
              <a:t>Regio tonsillaris</a:t>
            </a:r>
            <a:endParaRPr lang="de-DE" smtClean="0"/>
          </a:p>
        </p:txBody>
      </p:sp>
      <p:sp>
        <p:nvSpPr>
          <p:cNvPr id="46082" name="Tartalom helye 2"/>
          <p:cNvSpPr>
            <a:spLocks noGrp="1"/>
          </p:cNvSpPr>
          <p:nvPr>
            <p:ph idx="1"/>
          </p:nvPr>
        </p:nvSpPr>
        <p:spPr/>
        <p:txBody>
          <a:bodyPr>
            <a:normAutofit fontScale="92500" lnSpcReduction="20000"/>
          </a:bodyPr>
          <a:lstStyle/>
          <a:p>
            <a:r>
              <a:rPr lang="hu-HU" dirty="0" smtClean="0"/>
              <a:t>enthält die Tonsilla palatina</a:t>
            </a:r>
          </a:p>
          <a:p>
            <a:r>
              <a:rPr lang="hu-HU" dirty="0" smtClean="0"/>
              <a:t>zwischen den Arcus palatoglossus und Arcus palatopharyngeus</a:t>
            </a:r>
          </a:p>
          <a:p>
            <a:r>
              <a:rPr lang="hu-HU" dirty="0" smtClean="0"/>
              <a:t>Fossa supratonsillaris (kleine dreieckige Einkerbung über der Plica semilunaris), verschwindet bei der Anwesenheit u.a. der Peritonsillarabszesse</a:t>
            </a:r>
          </a:p>
          <a:p>
            <a:r>
              <a:rPr lang="hu-HU" dirty="0" smtClean="0"/>
              <a:t>Tonsilla: dicke Kapsel, einfach zu entfernen (Tonsillektomie)</a:t>
            </a:r>
          </a:p>
          <a:p>
            <a:r>
              <a:rPr lang="hu-HU" dirty="0" smtClean="0"/>
              <a:t>Fossulae tonsillares</a:t>
            </a:r>
          </a:p>
          <a:p>
            <a:endParaRPr lang="de-DE"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Sobotta_Band_3\Kapitel_08\mit_Beschriftung\chp08_fig136.jpg"/>
          <p:cNvPicPr>
            <a:picLocks noChangeAspect="1" noChangeArrowheads="1"/>
          </p:cNvPicPr>
          <p:nvPr/>
        </p:nvPicPr>
        <p:blipFill>
          <a:blip r:embed="rId2" cstate="print"/>
          <a:srcRect/>
          <a:stretch>
            <a:fillRect/>
          </a:stretch>
        </p:blipFill>
        <p:spPr bwMode="auto">
          <a:xfrm>
            <a:off x="0" y="0"/>
            <a:ext cx="9144000" cy="3744913"/>
          </a:xfrm>
          <a:prstGeom prst="rect">
            <a:avLst/>
          </a:prstGeom>
          <a:noFill/>
          <a:ln w="9525">
            <a:noFill/>
            <a:miter lim="800000"/>
            <a:headEnd/>
            <a:tailEnd/>
          </a:ln>
        </p:spPr>
      </p:pic>
      <p:pic>
        <p:nvPicPr>
          <p:cNvPr id="47106" name="Picture 4"/>
          <p:cNvPicPr>
            <a:picLocks noChangeAspect="1" noChangeArrowheads="1"/>
          </p:cNvPicPr>
          <p:nvPr/>
        </p:nvPicPr>
        <p:blipFill>
          <a:blip r:embed="rId3" cstate="print"/>
          <a:srcRect/>
          <a:stretch>
            <a:fillRect/>
          </a:stretch>
        </p:blipFill>
        <p:spPr bwMode="auto">
          <a:xfrm>
            <a:off x="2555875" y="3275013"/>
            <a:ext cx="3927475" cy="3582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ím 1"/>
          <p:cNvSpPr>
            <a:spLocks noGrp="1"/>
          </p:cNvSpPr>
          <p:nvPr>
            <p:ph type="title"/>
          </p:nvPr>
        </p:nvSpPr>
        <p:spPr/>
        <p:txBody>
          <a:bodyPr/>
          <a:lstStyle/>
          <a:p>
            <a:r>
              <a:rPr lang="hu-HU" smtClean="0"/>
              <a:t>Tonsilla palatina</a:t>
            </a:r>
            <a:endParaRPr lang="de-DE" smtClean="0"/>
          </a:p>
        </p:txBody>
      </p:sp>
      <p:sp>
        <p:nvSpPr>
          <p:cNvPr id="3" name="Tartalom helye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hu-HU" dirty="0" smtClean="0"/>
              <a:t>lateral: Stylo-Muskeln</a:t>
            </a:r>
          </a:p>
          <a:p>
            <a:pPr fontAlgn="auto">
              <a:spcAft>
                <a:spcPts val="0"/>
              </a:spcAft>
              <a:buFont typeface="Arial" pitchFamily="34" charset="0"/>
              <a:buChar char="•"/>
              <a:defRPr/>
            </a:pPr>
            <a:r>
              <a:rPr lang="hu-HU" dirty="0" smtClean="0"/>
              <a:t>die Blutversorgung der T. palatina ist besonders wichtig in jungen Erwachsenen (Verblutungsgefahr!!!)</a:t>
            </a:r>
          </a:p>
          <a:p>
            <a:pPr lvl="1">
              <a:buFont typeface="Arial" pitchFamily="34" charset="0"/>
              <a:buChar char="•"/>
              <a:defRPr/>
            </a:pPr>
            <a:r>
              <a:rPr lang="hu-HU" dirty="0" smtClean="0"/>
              <a:t>A. palatina ascendens (/A. facialis): der stärkste Ast</a:t>
            </a:r>
          </a:p>
          <a:p>
            <a:pPr lvl="1">
              <a:buFont typeface="Arial" pitchFamily="34" charset="0"/>
              <a:buChar char="•"/>
              <a:defRPr/>
            </a:pPr>
            <a:r>
              <a:rPr lang="hu-HU" dirty="0" smtClean="0"/>
              <a:t>A. pharyngea ascendens (/A. carotis ext.)</a:t>
            </a:r>
          </a:p>
          <a:p>
            <a:pPr lvl="1">
              <a:buFont typeface="Arial" pitchFamily="34" charset="0"/>
              <a:buChar char="•"/>
              <a:defRPr/>
            </a:pPr>
            <a:r>
              <a:rPr lang="hu-HU" dirty="0" smtClean="0"/>
              <a:t>A. lingualis (/A. carotis ext.)</a:t>
            </a:r>
          </a:p>
          <a:p>
            <a:pPr lvl="1">
              <a:buFont typeface="Arial" pitchFamily="34" charset="0"/>
              <a:buChar char="•"/>
              <a:defRPr/>
            </a:pPr>
            <a:r>
              <a:rPr lang="hu-HU" dirty="0" smtClean="0"/>
              <a:t>A. palatina descendens (/A. maxillaris)</a:t>
            </a:r>
          </a:p>
          <a:p>
            <a:pPr fontAlgn="auto">
              <a:spcAft>
                <a:spcPts val="0"/>
              </a:spcAft>
              <a:buFont typeface="Arial" pitchFamily="34" charset="0"/>
              <a:buChar char="•"/>
              <a:defRPr/>
            </a:pPr>
            <a:endParaRPr lang="hu-HU"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N:\Sobotta_Band_3\Kapitel_08\mit_Beschriftung\chp08_fig150.jpg"/>
          <p:cNvPicPr>
            <a:picLocks noChangeAspect="1" noChangeArrowheads="1"/>
          </p:cNvPicPr>
          <p:nvPr/>
        </p:nvPicPr>
        <p:blipFill>
          <a:blip r:embed="rId2" cstate="print"/>
          <a:srcRect/>
          <a:stretch>
            <a:fillRect/>
          </a:stretch>
        </p:blipFill>
        <p:spPr bwMode="auto">
          <a:xfrm>
            <a:off x="0" y="0"/>
            <a:ext cx="9144000" cy="6321425"/>
          </a:xfrm>
          <a:prstGeom prst="rect">
            <a:avLst/>
          </a:prstGeom>
          <a:noFill/>
          <a:ln w="9525">
            <a:noFill/>
            <a:miter lim="800000"/>
            <a:headEnd/>
            <a:tailEnd/>
          </a:ln>
        </p:spPr>
      </p:pic>
      <p:sp>
        <p:nvSpPr>
          <p:cNvPr id="49154" name="Téglalap 4"/>
          <p:cNvSpPr>
            <a:spLocks noChangeArrowheads="1"/>
          </p:cNvSpPr>
          <p:nvPr/>
        </p:nvSpPr>
        <p:spPr bwMode="auto">
          <a:xfrm>
            <a:off x="2051720" y="6396335"/>
            <a:ext cx="5135380" cy="461665"/>
          </a:xfrm>
          <a:prstGeom prst="rect">
            <a:avLst/>
          </a:prstGeom>
          <a:noFill/>
          <a:ln w="9525">
            <a:noFill/>
            <a:miter lim="800000"/>
            <a:headEnd/>
            <a:tailEnd/>
          </a:ln>
        </p:spPr>
        <p:txBody>
          <a:bodyPr wrap="none">
            <a:spAutoFit/>
          </a:bodyPr>
          <a:lstStyle/>
          <a:p>
            <a:r>
              <a:rPr lang="hu-HU" sz="2400" b="1" dirty="0" smtClean="0">
                <a:latin typeface="Calibri" pitchFamily="34" charset="0"/>
              </a:rPr>
              <a:t>muskulöser Boden der Fossa tonsillaris</a:t>
            </a:r>
            <a:endParaRPr lang="de-DE" sz="2400" b="1" dirty="0">
              <a:latin typeface="Calibri" pitchFamily="34" charset="0"/>
            </a:endParaRPr>
          </a:p>
        </p:txBody>
      </p:sp>
      <p:sp>
        <p:nvSpPr>
          <p:cNvPr id="4" name="Ellipse 3"/>
          <p:cNvSpPr/>
          <p:nvPr/>
        </p:nvSpPr>
        <p:spPr>
          <a:xfrm>
            <a:off x="4644008" y="1268760"/>
            <a:ext cx="1944216" cy="1872208"/>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N:\Sobotta_Band_3\Kapitel_08\mit_Beschriftung\chp08_fig153.jpg"/>
          <p:cNvPicPr>
            <a:picLocks noChangeAspect="1" noChangeArrowheads="1"/>
          </p:cNvPicPr>
          <p:nvPr/>
        </p:nvPicPr>
        <p:blipFill>
          <a:blip r:embed="rId2" cstate="print"/>
          <a:srcRect/>
          <a:stretch>
            <a:fillRect/>
          </a:stretch>
        </p:blipFill>
        <p:spPr bwMode="auto">
          <a:xfrm>
            <a:off x="0" y="0"/>
            <a:ext cx="60118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ím 1"/>
          <p:cNvSpPr>
            <a:spLocks noGrp="1"/>
          </p:cNvSpPr>
          <p:nvPr>
            <p:ph type="title"/>
          </p:nvPr>
        </p:nvSpPr>
        <p:spPr/>
        <p:txBody>
          <a:bodyPr/>
          <a:lstStyle/>
          <a:p>
            <a:r>
              <a:rPr lang="hu-HU" smtClean="0"/>
              <a:t>Regio infraorbitalis et buccalis</a:t>
            </a:r>
            <a:endParaRPr lang="de-DE" smtClean="0"/>
          </a:p>
        </p:txBody>
      </p:sp>
      <p:sp>
        <p:nvSpPr>
          <p:cNvPr id="3" name="Tartalom helye 2"/>
          <p:cNvSpPr>
            <a:spLocks noGrp="1"/>
          </p:cNvSpPr>
          <p:nvPr>
            <p:ph idx="1"/>
          </p:nvPr>
        </p:nvSpPr>
        <p:spPr/>
        <p:txBody>
          <a:bodyPr rtlCol="0">
            <a:normAutofit fontScale="70000" lnSpcReduction="20000"/>
          </a:bodyPr>
          <a:lstStyle/>
          <a:p>
            <a:pPr fontAlgn="auto">
              <a:spcAft>
                <a:spcPts val="0"/>
              </a:spcAft>
              <a:buFont typeface="Arial" pitchFamily="34" charset="0"/>
              <a:buChar char="•"/>
              <a:defRPr/>
            </a:pPr>
            <a:r>
              <a:rPr lang="hu-HU" dirty="0" smtClean="0"/>
              <a:t>Stenon Gang (Ductus parotideus): läuft horizontal quer an M. masseter durch, ein Fingerbreite unter Arcus zygomaticus, dann biegt nach medial und durchbohrt den M. buccinator. Er mündet durch die Papilla parotidea in der Höhe des 2 Molars</a:t>
            </a:r>
          </a:p>
          <a:p>
            <a:pPr fontAlgn="auto">
              <a:spcAft>
                <a:spcPts val="0"/>
              </a:spcAft>
              <a:buFont typeface="Arial" pitchFamily="34" charset="0"/>
              <a:buChar char="•"/>
              <a:defRPr/>
            </a:pPr>
            <a:r>
              <a:rPr lang="hu-HU" dirty="0" smtClean="0"/>
              <a:t>Über dem Ductus parotideus: A. transversa faciei (/A. temp. sup.)</a:t>
            </a:r>
          </a:p>
          <a:p>
            <a:pPr fontAlgn="auto">
              <a:spcAft>
                <a:spcPts val="0"/>
              </a:spcAft>
              <a:buFont typeface="Arial" pitchFamily="34" charset="0"/>
              <a:buChar char="•"/>
              <a:defRPr/>
            </a:pPr>
            <a:r>
              <a:rPr lang="hu-HU" dirty="0" smtClean="0"/>
              <a:t>zwischen dem Masseter und Buccinator: Bichat Fettpropf (Corpus adiposum buccae)</a:t>
            </a:r>
          </a:p>
          <a:p>
            <a:pPr fontAlgn="auto">
              <a:spcAft>
                <a:spcPts val="0"/>
              </a:spcAft>
              <a:buFont typeface="Arial" pitchFamily="34" charset="0"/>
              <a:buChar char="•"/>
              <a:defRPr/>
            </a:pPr>
            <a:r>
              <a:rPr lang="hu-HU" dirty="0" smtClean="0"/>
              <a:t>Mimische Muskulatur (obereLippe): M. levator labii sup., m.levator labii sup. alaeque nasi, M. zygomaticus minor, M. orbicularis oris</a:t>
            </a:r>
          </a:p>
          <a:p>
            <a:pPr fontAlgn="auto">
              <a:spcAft>
                <a:spcPts val="0"/>
              </a:spcAft>
              <a:buFont typeface="Arial" pitchFamily="34" charset="0"/>
              <a:buChar char="•"/>
              <a:defRPr/>
            </a:pPr>
            <a:r>
              <a:rPr lang="hu-HU" dirty="0" smtClean="0"/>
              <a:t>Unter dem M. levator labii sup.: N infraorbitalis (V/2 Druckpunkt), A. infraorbitalis (/A. maxilaris)</a:t>
            </a:r>
          </a:p>
          <a:p>
            <a:pPr fontAlgn="auto">
              <a:spcAft>
                <a:spcPts val="0"/>
              </a:spcAft>
              <a:buFont typeface="Arial" pitchFamily="34" charset="0"/>
              <a:buChar char="•"/>
              <a:defRPr/>
            </a:pPr>
            <a:r>
              <a:rPr lang="hu-HU" dirty="0" smtClean="0"/>
              <a:t>Unter dem  M. depressor anguli oris und M. depressor labii inf.: N. mentalis (V/3 Druckpunkt)</a:t>
            </a:r>
          </a:p>
          <a:p>
            <a:pPr fontAlgn="auto">
              <a:spcAft>
                <a:spcPts val="0"/>
              </a:spcAft>
              <a:buFont typeface="Arial" pitchFamily="34" charset="0"/>
              <a:buChar char="•"/>
              <a:defRPr/>
            </a:pPr>
            <a:r>
              <a:rPr lang="hu-HU" dirty="0" smtClean="0"/>
              <a:t>Am M. buccinator: A, V buccalis (/A. maxillaris), N. buccalis (/N. mandibularis)</a:t>
            </a:r>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ím 1"/>
          <p:cNvSpPr>
            <a:spLocks noGrp="1"/>
          </p:cNvSpPr>
          <p:nvPr>
            <p:ph type="ctrTitle"/>
          </p:nvPr>
        </p:nvSpPr>
        <p:spPr/>
        <p:txBody>
          <a:bodyPr/>
          <a:lstStyle/>
          <a:p>
            <a:r>
              <a:rPr lang="hu-HU" smtClean="0"/>
              <a:t>Regio parotideomasseterica</a:t>
            </a:r>
            <a:endParaRPr lang="de-DE" smtClean="0"/>
          </a:p>
        </p:txBody>
      </p:sp>
      <p:sp>
        <p:nvSpPr>
          <p:cNvPr id="3" name="Alcím 2"/>
          <p:cNvSpPr>
            <a:spLocks noGrp="1"/>
          </p:cNvSpPr>
          <p:nvPr>
            <p:ph type="subTitle" idx="1"/>
          </p:nvPr>
        </p:nvSpPr>
        <p:spPr/>
        <p:txBody>
          <a:bodyPr rtlCol="0">
            <a:normAutofit/>
          </a:bodyPr>
          <a:lstStyle/>
          <a:p>
            <a:pPr fontAlgn="auto">
              <a:spcAft>
                <a:spcPts val="0"/>
              </a:spcAft>
              <a:buFont typeface="Arial" pitchFamily="34" charset="0"/>
              <a:buNone/>
              <a:defRPr/>
            </a:pPr>
            <a:endParaRPr lang="de-DE"/>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ím 1"/>
          <p:cNvSpPr>
            <a:spLocks noGrp="1"/>
          </p:cNvSpPr>
          <p:nvPr>
            <p:ph type="title"/>
          </p:nvPr>
        </p:nvSpPr>
        <p:spPr/>
        <p:txBody>
          <a:bodyPr/>
          <a:lstStyle/>
          <a:p>
            <a:r>
              <a:rPr lang="hu-HU" smtClean="0"/>
              <a:t>Regio parotideomasseterica 1.</a:t>
            </a:r>
            <a:endParaRPr lang="de-DE" smtClean="0"/>
          </a:p>
        </p:txBody>
      </p:sp>
      <p:sp>
        <p:nvSpPr>
          <p:cNvPr id="3" name="Tartalom helye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hu-HU" dirty="0" smtClean="0"/>
              <a:t>Grenzen: Arcus </a:t>
            </a:r>
            <a:r>
              <a:rPr lang="hu-HU" dirty="0" smtClean="0"/>
              <a:t>zygomaticus, </a:t>
            </a:r>
            <a:r>
              <a:rPr lang="hu-HU" dirty="0" smtClean="0"/>
              <a:t>Basis mandibulae, vorderer Rand des M. masseter; hinten:  senkrechte Linie vor der Ohrmuschel</a:t>
            </a:r>
            <a:endParaRPr lang="hu-HU" dirty="0" smtClean="0"/>
          </a:p>
          <a:p>
            <a:pPr fontAlgn="auto">
              <a:spcAft>
                <a:spcPts val="0"/>
              </a:spcAft>
              <a:buFont typeface="Arial" pitchFamily="34" charset="0"/>
              <a:buChar char="•"/>
              <a:defRPr/>
            </a:pPr>
            <a:r>
              <a:rPr lang="hu-HU" dirty="0" smtClean="0"/>
              <a:t>sie geht in die Regio submandibularis über</a:t>
            </a:r>
            <a:endParaRPr lang="hu-HU" dirty="0" smtClean="0"/>
          </a:p>
          <a:p>
            <a:pPr fontAlgn="auto">
              <a:spcAft>
                <a:spcPts val="0"/>
              </a:spcAft>
              <a:buFont typeface="Arial" pitchFamily="34" charset="0"/>
              <a:buChar char="•"/>
              <a:defRPr/>
            </a:pPr>
            <a:r>
              <a:rPr lang="hu-HU" dirty="0" smtClean="0"/>
              <a:t>Fascia </a:t>
            </a:r>
            <a:r>
              <a:rPr lang="hu-HU" dirty="0" smtClean="0"/>
              <a:t>parotideomasseterica: </a:t>
            </a:r>
            <a:r>
              <a:rPr lang="hu-HU" dirty="0" smtClean="0"/>
              <a:t>starke Bindegewebsschicht oberhalb der Gl parotidea und dem M. masseter (deswegen ist die Drüse nicht tastbar); bedeckt den Stenon Gang, die A. </a:t>
            </a:r>
            <a:r>
              <a:rPr lang="hu-HU" dirty="0" smtClean="0"/>
              <a:t>transversa </a:t>
            </a:r>
            <a:r>
              <a:rPr lang="hu-HU" dirty="0" smtClean="0"/>
              <a:t>faciei und die Facialisäste</a:t>
            </a:r>
            <a:endParaRPr lang="hu-HU" dirty="0" smtClean="0"/>
          </a:p>
          <a:p>
            <a:pPr fontAlgn="auto">
              <a:spcAft>
                <a:spcPts val="0"/>
              </a:spcAft>
              <a:buFont typeface="Arial" pitchFamily="34" charset="0"/>
              <a:buChar char="•"/>
              <a:defRPr/>
            </a:pPr>
            <a:r>
              <a:rPr lang="hu-HU" dirty="0" smtClean="0"/>
              <a:t>A. </a:t>
            </a:r>
            <a:r>
              <a:rPr lang="hu-HU" dirty="0" err="1" smtClean="0"/>
              <a:t>temp</a:t>
            </a:r>
            <a:r>
              <a:rPr lang="hu-HU" dirty="0" smtClean="0"/>
              <a:t>. supf. </a:t>
            </a:r>
            <a:r>
              <a:rPr lang="hu-HU" dirty="0" smtClean="0"/>
              <a:t>(tastbarer Puls) V. </a:t>
            </a:r>
            <a:r>
              <a:rPr lang="hu-HU" dirty="0" err="1" smtClean="0"/>
              <a:t>temp.supf</a:t>
            </a:r>
            <a:r>
              <a:rPr lang="hu-HU" dirty="0" smtClean="0"/>
              <a:t>. és a </a:t>
            </a:r>
            <a:r>
              <a:rPr lang="hu-HU" dirty="0" smtClean="0"/>
              <a:t>N. </a:t>
            </a:r>
            <a:r>
              <a:rPr lang="hu-HU" dirty="0" err="1" smtClean="0"/>
              <a:t>auriculotemp</a:t>
            </a:r>
            <a:r>
              <a:rPr lang="hu-HU" dirty="0" smtClean="0"/>
              <a:t>. (V3</a:t>
            </a:r>
            <a:r>
              <a:rPr lang="hu-HU" dirty="0" smtClean="0"/>
              <a:t>)</a:t>
            </a:r>
            <a:endParaRPr lang="hu-HU" dirty="0" smtClean="0"/>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normAutofit fontScale="90000"/>
          </a:bodyPr>
          <a:lstStyle/>
          <a:p>
            <a:pPr fontAlgn="auto">
              <a:spcAft>
                <a:spcPts val="0"/>
              </a:spcAft>
              <a:defRPr/>
            </a:pPr>
            <a:r>
              <a:rPr lang="hu-HU" dirty="0" smtClean="0"/>
              <a:t>Regio parotideomasseterica 2.</a:t>
            </a:r>
            <a:br>
              <a:rPr lang="hu-HU" dirty="0" smtClean="0"/>
            </a:br>
            <a:r>
              <a:rPr lang="hu-HU" dirty="0" smtClean="0"/>
              <a:t>oberflächliche Schicht</a:t>
            </a:r>
            <a:endParaRPr lang="de-DE" dirty="0"/>
          </a:p>
        </p:txBody>
      </p:sp>
      <p:sp>
        <p:nvSpPr>
          <p:cNvPr id="3" name="Tartalom helye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hu-HU" dirty="0" smtClean="0"/>
              <a:t>Fascia </a:t>
            </a:r>
            <a:r>
              <a:rPr lang="hu-HU" dirty="0" smtClean="0"/>
              <a:t>parotideomasseterica; </a:t>
            </a:r>
            <a:r>
              <a:rPr lang="hu-HU" dirty="0" smtClean="0"/>
              <a:t>Stenon Gang (s. früher), Rami. </a:t>
            </a:r>
            <a:r>
              <a:rPr lang="hu-HU" dirty="0" err="1" smtClean="0"/>
              <a:t>temp</a:t>
            </a:r>
            <a:r>
              <a:rPr lang="hu-HU" dirty="0" smtClean="0"/>
              <a:t>., </a:t>
            </a:r>
            <a:r>
              <a:rPr lang="hu-HU" dirty="0" err="1" smtClean="0"/>
              <a:t>zygomat</a:t>
            </a:r>
            <a:r>
              <a:rPr lang="hu-HU" dirty="0" smtClean="0"/>
              <a:t>., </a:t>
            </a:r>
            <a:r>
              <a:rPr lang="hu-HU" dirty="0" err="1" smtClean="0"/>
              <a:t>bucc</a:t>
            </a:r>
            <a:r>
              <a:rPr lang="hu-HU" dirty="0" smtClean="0"/>
              <a:t>., </a:t>
            </a:r>
            <a:r>
              <a:rPr lang="hu-HU" dirty="0" err="1" smtClean="0"/>
              <a:t>marg</a:t>
            </a:r>
            <a:r>
              <a:rPr lang="hu-HU" dirty="0" smtClean="0"/>
              <a:t>. mand., </a:t>
            </a:r>
            <a:r>
              <a:rPr lang="hu-HU" dirty="0" smtClean="0"/>
              <a:t>colli des N. facialis</a:t>
            </a:r>
            <a:endParaRPr lang="hu-HU" dirty="0" smtClean="0"/>
          </a:p>
          <a:p>
            <a:pPr fontAlgn="auto">
              <a:spcAft>
                <a:spcPts val="0"/>
              </a:spcAft>
              <a:buFont typeface="Arial" pitchFamily="34" charset="0"/>
              <a:buChar char="•"/>
              <a:defRPr/>
            </a:pPr>
            <a:r>
              <a:rPr lang="hu-HU" dirty="0" smtClean="0"/>
              <a:t>Facialisäste: Schnitte einer gesichtsoperation soll radiär geführt werden, es minimalisiert die Verletzungsgefahr</a:t>
            </a:r>
            <a:endParaRPr lang="hu-HU" dirty="0" smtClean="0"/>
          </a:p>
          <a:p>
            <a:pPr fontAlgn="auto">
              <a:spcAft>
                <a:spcPts val="0"/>
              </a:spcAft>
              <a:buFont typeface="Arial" pitchFamily="34" charset="0"/>
              <a:buChar char="•"/>
              <a:defRPr/>
            </a:pPr>
            <a:r>
              <a:rPr lang="hu-HU" dirty="0" smtClean="0"/>
              <a:t>V. </a:t>
            </a:r>
            <a:r>
              <a:rPr lang="hu-HU" dirty="0" smtClean="0"/>
              <a:t>retromandibularis </a:t>
            </a:r>
            <a:r>
              <a:rPr lang="hu-HU" dirty="0" smtClean="0"/>
              <a:t>tritt unten vom Parotis heraus, vereinigt mit der V facialis. </a:t>
            </a:r>
            <a:endParaRPr lang="hu-HU" dirty="0" smtClean="0"/>
          </a:p>
          <a:p>
            <a:pPr fontAlgn="auto">
              <a:spcAft>
                <a:spcPts val="0"/>
              </a:spcAft>
              <a:buFont typeface="Arial" pitchFamily="34" charset="0"/>
              <a:buChar char="•"/>
              <a:defRPr/>
            </a:pPr>
            <a:r>
              <a:rPr lang="hu-HU" dirty="0" smtClean="0"/>
              <a:t>N. </a:t>
            </a:r>
            <a:r>
              <a:rPr lang="hu-HU" dirty="0" smtClean="0"/>
              <a:t>facialis</a:t>
            </a:r>
            <a:r>
              <a:rPr lang="hu-HU" dirty="0" smtClean="0"/>
              <a:t>: bei Präparation soll man die Äste rückwärts verfolgen. So erreicht man den Plexus intraparotideus, der in zwei Stämme übergeht:  R. </a:t>
            </a:r>
            <a:r>
              <a:rPr lang="hu-HU" dirty="0" smtClean="0"/>
              <a:t>temporofacialis </a:t>
            </a:r>
            <a:r>
              <a:rPr lang="hu-HU" dirty="0" smtClean="0"/>
              <a:t>und R. cervicofacialis. Nach ihre Vereinigung findet man die Austrittstelle, das Foramen stylomastoideum. </a:t>
            </a:r>
            <a:endParaRPr lang="hu-HU" dirty="0" smtClean="0"/>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normAutofit fontScale="90000"/>
          </a:bodyPr>
          <a:lstStyle/>
          <a:p>
            <a:pPr fontAlgn="auto">
              <a:spcAft>
                <a:spcPts val="0"/>
              </a:spcAft>
              <a:defRPr/>
            </a:pPr>
            <a:r>
              <a:rPr lang="hu-HU" dirty="0" smtClean="0"/>
              <a:t>Regio parotideomasseterica 3.</a:t>
            </a:r>
            <a:br>
              <a:rPr lang="hu-HU" dirty="0" smtClean="0"/>
            </a:br>
            <a:r>
              <a:rPr lang="hu-HU" dirty="0" smtClean="0"/>
              <a:t>tiefe Schicht</a:t>
            </a:r>
            <a:endParaRPr lang="de-DE" dirty="0"/>
          </a:p>
        </p:txBody>
      </p:sp>
      <p:sp>
        <p:nvSpPr>
          <p:cNvPr id="3" name="Tartalom helye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hu-HU" dirty="0" smtClean="0"/>
              <a:t>A. </a:t>
            </a:r>
            <a:r>
              <a:rPr lang="hu-HU" dirty="0" smtClean="0"/>
              <a:t>carotis ext., </a:t>
            </a:r>
            <a:r>
              <a:rPr lang="hu-HU" dirty="0" smtClean="0"/>
              <a:t>V. retromand (beide durchboren die Drüse). </a:t>
            </a:r>
            <a:endParaRPr lang="hu-HU" dirty="0" smtClean="0"/>
          </a:p>
          <a:p>
            <a:pPr fontAlgn="auto">
              <a:spcAft>
                <a:spcPts val="0"/>
              </a:spcAft>
              <a:buFont typeface="Arial" pitchFamily="34" charset="0"/>
              <a:buChar char="•"/>
              <a:defRPr/>
            </a:pPr>
            <a:r>
              <a:rPr lang="hu-HU" dirty="0" smtClean="0"/>
              <a:t>A. carotis </a:t>
            </a:r>
            <a:r>
              <a:rPr lang="hu-HU" dirty="0" smtClean="0"/>
              <a:t>ext. </a:t>
            </a:r>
            <a:r>
              <a:rPr lang="hu-HU" dirty="0" smtClean="0"/>
              <a:t>teilt sich zu A. temporalis sup. und A maxillaris in der Höhe des Collum mandibulae</a:t>
            </a:r>
          </a:p>
          <a:p>
            <a:pPr>
              <a:defRPr/>
            </a:pPr>
            <a:r>
              <a:rPr lang="hu-HU" dirty="0" smtClean="0"/>
              <a:t>Nach der Entfernung des Parotis </a:t>
            </a:r>
            <a:r>
              <a:rPr lang="hu-HU" dirty="0" smtClean="0"/>
              <a:t>sieht man das Nidus parotideus</a:t>
            </a:r>
            <a:endParaRPr lang="hu-HU" dirty="0" smtClean="0"/>
          </a:p>
          <a:p>
            <a:pPr fontAlgn="auto">
              <a:spcAft>
                <a:spcPts val="0"/>
              </a:spcAft>
              <a:buFont typeface="Arial" pitchFamily="34" charset="0"/>
              <a:buChar char="•"/>
              <a:defRPr/>
            </a:pPr>
            <a:r>
              <a:rPr lang="hu-HU" dirty="0" smtClean="0"/>
              <a:t>Grenzen des </a:t>
            </a:r>
            <a:r>
              <a:rPr lang="hu-HU" b="1" dirty="0" smtClean="0"/>
              <a:t>Nidus </a:t>
            </a:r>
            <a:r>
              <a:rPr lang="hu-HU" b="1" dirty="0" smtClean="0"/>
              <a:t>parotideus</a:t>
            </a:r>
            <a:r>
              <a:rPr lang="hu-HU" dirty="0" smtClean="0"/>
              <a:t>: </a:t>
            </a:r>
            <a:r>
              <a:rPr lang="hu-HU" dirty="0" smtClean="0"/>
              <a:t>Arc</a:t>
            </a:r>
            <a:r>
              <a:rPr lang="hu-HU" dirty="0" smtClean="0"/>
              <a:t>. zygom., </a:t>
            </a:r>
            <a:r>
              <a:rPr lang="hu-HU" dirty="0" smtClean="0"/>
              <a:t>Proc</a:t>
            </a:r>
            <a:r>
              <a:rPr lang="hu-HU" dirty="0" smtClean="0"/>
              <a:t>. mast., </a:t>
            </a:r>
            <a:r>
              <a:rPr lang="hu-HU" dirty="0" smtClean="0"/>
              <a:t>N. </a:t>
            </a:r>
            <a:r>
              <a:rPr lang="hu-HU" dirty="0" smtClean="0"/>
              <a:t>sternocleidom., </a:t>
            </a:r>
            <a:r>
              <a:rPr lang="hu-HU" dirty="0" smtClean="0"/>
              <a:t>M. </a:t>
            </a:r>
            <a:r>
              <a:rPr lang="hu-HU" dirty="0" err="1" smtClean="0"/>
              <a:t>digastricus</a:t>
            </a:r>
            <a:r>
              <a:rPr lang="hu-HU" dirty="0" smtClean="0"/>
              <a:t>, </a:t>
            </a:r>
            <a:r>
              <a:rPr lang="hu-HU" dirty="0" err="1" smtClean="0"/>
              <a:t>vent</a:t>
            </a:r>
            <a:r>
              <a:rPr lang="hu-HU" dirty="0" smtClean="0"/>
              <a:t>. post., </a:t>
            </a:r>
            <a:r>
              <a:rPr lang="hu-HU" dirty="0" smtClean="0"/>
              <a:t>Angulus </a:t>
            </a:r>
            <a:r>
              <a:rPr lang="hu-HU" dirty="0" smtClean="0"/>
              <a:t>mand., </a:t>
            </a:r>
            <a:r>
              <a:rPr lang="hu-HU" dirty="0" smtClean="0"/>
              <a:t>M. </a:t>
            </a:r>
            <a:r>
              <a:rPr lang="hu-HU" dirty="0" smtClean="0"/>
              <a:t>masseter, </a:t>
            </a:r>
            <a:r>
              <a:rPr lang="hu-HU" dirty="0" smtClean="0"/>
              <a:t>Ramus </a:t>
            </a:r>
            <a:r>
              <a:rPr lang="hu-HU" dirty="0" smtClean="0"/>
              <a:t>mandibulae, </a:t>
            </a:r>
            <a:r>
              <a:rPr lang="hu-HU" dirty="0" smtClean="0"/>
              <a:t>M. </a:t>
            </a:r>
            <a:r>
              <a:rPr lang="hu-HU" dirty="0" err="1" smtClean="0"/>
              <a:t>pter</a:t>
            </a:r>
            <a:r>
              <a:rPr lang="hu-HU" dirty="0" smtClean="0"/>
              <a:t>. med.,  </a:t>
            </a:r>
            <a:r>
              <a:rPr lang="hu-HU" dirty="0" smtClean="0"/>
              <a:t>tief: Stylo-Muskeln</a:t>
            </a:r>
            <a:endParaRPr lang="hu-HU" dirty="0" smtClean="0"/>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Kép 1"/>
          <p:cNvPicPr>
            <a:picLocks noChangeAspect="1"/>
          </p:cNvPicPr>
          <p:nvPr/>
        </p:nvPicPr>
        <p:blipFill>
          <a:blip r:embed="rId2" cstate="print"/>
          <a:srcRect/>
          <a:stretch>
            <a:fillRect/>
          </a:stretch>
        </p:blipFill>
        <p:spPr bwMode="auto">
          <a:xfrm>
            <a:off x="1331913" y="9525"/>
            <a:ext cx="7099300" cy="684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N:\Sobotta_Band_3\Kapitel_08\mit_Beschriftung\chp08_fig070.jpg"/>
          <p:cNvPicPr>
            <a:picLocks noChangeAspect="1" noChangeArrowheads="1"/>
          </p:cNvPicPr>
          <p:nvPr/>
        </p:nvPicPr>
        <p:blipFill>
          <a:blip r:embed="rId2" cstate="print"/>
          <a:srcRect/>
          <a:stretch>
            <a:fillRect/>
          </a:stretch>
        </p:blipFill>
        <p:spPr bwMode="auto">
          <a:xfrm>
            <a:off x="0" y="0"/>
            <a:ext cx="2811463" cy="3068638"/>
          </a:xfrm>
          <a:prstGeom prst="rect">
            <a:avLst/>
          </a:prstGeom>
          <a:noFill/>
          <a:ln w="9525">
            <a:noFill/>
            <a:miter lim="800000"/>
            <a:headEnd/>
            <a:tailEnd/>
          </a:ln>
        </p:spPr>
      </p:pic>
      <p:pic>
        <p:nvPicPr>
          <p:cNvPr id="56322" name="Picture 3"/>
          <p:cNvPicPr>
            <a:picLocks noChangeAspect="1" noChangeArrowheads="1"/>
          </p:cNvPicPr>
          <p:nvPr/>
        </p:nvPicPr>
        <p:blipFill>
          <a:blip r:embed="rId3" cstate="print"/>
          <a:srcRect/>
          <a:stretch>
            <a:fillRect/>
          </a:stretch>
        </p:blipFill>
        <p:spPr bwMode="auto">
          <a:xfrm>
            <a:off x="0" y="2924175"/>
            <a:ext cx="9153525"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N:\Sobotta_Band_3\Kapitel_08\mit_Beschriftung\chp08_fig071.jpg"/>
          <p:cNvPicPr>
            <a:picLocks noChangeAspect="1" noChangeArrowheads="1"/>
          </p:cNvPicPr>
          <p:nvPr/>
        </p:nvPicPr>
        <p:blipFill>
          <a:blip r:embed="rId2" cstate="print"/>
          <a:srcRect/>
          <a:stretch>
            <a:fillRect/>
          </a:stretch>
        </p:blipFill>
        <p:spPr bwMode="auto">
          <a:xfrm>
            <a:off x="0" y="0"/>
            <a:ext cx="6588125" cy="683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cstate="print"/>
          <a:srcRect/>
          <a:stretch>
            <a:fillRect/>
          </a:stretch>
        </p:blipFill>
        <p:spPr bwMode="auto">
          <a:xfrm>
            <a:off x="0" y="1484313"/>
            <a:ext cx="9144000" cy="352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N:\Sobotta_Band_3\Kapitel_08\mit_Beschriftung\chp08_fig072.jpg"/>
          <p:cNvPicPr>
            <a:picLocks noChangeAspect="1" noChangeArrowheads="1"/>
          </p:cNvPicPr>
          <p:nvPr/>
        </p:nvPicPr>
        <p:blipFill>
          <a:blip r:embed="rId2" cstate="print"/>
          <a:srcRect/>
          <a:stretch>
            <a:fillRect/>
          </a:stretch>
        </p:blipFill>
        <p:spPr bwMode="auto">
          <a:xfrm>
            <a:off x="900113" y="0"/>
            <a:ext cx="7488237" cy="681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normAutofit fontScale="90000"/>
          </a:bodyPr>
          <a:lstStyle/>
          <a:p>
            <a:pPr fontAlgn="auto">
              <a:spcAft>
                <a:spcPts val="0"/>
              </a:spcAft>
              <a:defRPr/>
            </a:pPr>
            <a:r>
              <a:rPr lang="hu-HU" dirty="0" smtClean="0"/>
              <a:t>Regio parotideomasseterica 4.</a:t>
            </a:r>
            <a:br>
              <a:rPr lang="hu-HU" dirty="0" smtClean="0"/>
            </a:br>
            <a:r>
              <a:rPr lang="hu-HU" dirty="0" smtClean="0"/>
              <a:t>tiefe Schicht</a:t>
            </a:r>
            <a:endParaRPr lang="de-DE" dirty="0"/>
          </a:p>
        </p:txBody>
      </p:sp>
      <p:sp>
        <p:nvSpPr>
          <p:cNvPr id="3" name="Tartalom helye 2"/>
          <p:cNvSpPr>
            <a:spLocks noGrp="1"/>
          </p:cNvSpPr>
          <p:nvPr>
            <p:ph idx="1"/>
          </p:nvPr>
        </p:nvSpPr>
        <p:spPr>
          <a:xfrm>
            <a:off x="457200" y="1600200"/>
            <a:ext cx="8229600" cy="4781128"/>
          </a:xfrm>
        </p:spPr>
        <p:txBody>
          <a:bodyPr rtlCol="0">
            <a:noAutofit/>
          </a:bodyPr>
          <a:lstStyle/>
          <a:p>
            <a:pPr fontAlgn="auto">
              <a:spcAft>
                <a:spcPts val="0"/>
              </a:spcAft>
              <a:buFont typeface="Arial" pitchFamily="34" charset="0"/>
              <a:buChar char="•"/>
              <a:defRPr/>
            </a:pPr>
            <a:r>
              <a:rPr lang="hu-HU" sz="2200" dirty="0" smtClean="0"/>
              <a:t>Mehrere Namen</a:t>
            </a:r>
            <a:r>
              <a:rPr lang="hu-HU" sz="2200" dirty="0" smtClean="0"/>
              <a:t>: Fossa </a:t>
            </a:r>
            <a:r>
              <a:rPr lang="hu-HU" sz="2200" dirty="0" smtClean="0"/>
              <a:t>retromandibularis </a:t>
            </a:r>
            <a:r>
              <a:rPr lang="hu-HU" sz="2200" dirty="0" smtClean="0"/>
              <a:t>(Nidus </a:t>
            </a:r>
            <a:r>
              <a:rPr lang="hu-HU" sz="2200" dirty="0" smtClean="0"/>
              <a:t>parotideus) </a:t>
            </a:r>
            <a:r>
              <a:rPr lang="hu-HU" sz="2200" dirty="0" smtClean="0"/>
              <a:t>oder Regio </a:t>
            </a:r>
            <a:r>
              <a:rPr lang="hu-HU" sz="2200" dirty="0" smtClean="0"/>
              <a:t>faciei profunda </a:t>
            </a:r>
            <a:r>
              <a:rPr lang="hu-HU" sz="2200" dirty="0" smtClean="0"/>
              <a:t>(bus zu den Mm</a:t>
            </a:r>
            <a:r>
              <a:rPr lang="hu-HU" sz="2200" dirty="0" smtClean="0"/>
              <a:t>. </a:t>
            </a:r>
            <a:r>
              <a:rPr lang="hu-HU" sz="2200" dirty="0" smtClean="0"/>
              <a:t>pterygoidei)</a:t>
            </a:r>
            <a:endParaRPr lang="hu-HU" sz="2200" dirty="0" smtClean="0"/>
          </a:p>
          <a:p>
            <a:pPr fontAlgn="auto">
              <a:spcAft>
                <a:spcPts val="0"/>
              </a:spcAft>
              <a:buFont typeface="Arial" pitchFamily="34" charset="0"/>
              <a:buChar char="•"/>
              <a:defRPr/>
            </a:pPr>
            <a:r>
              <a:rPr lang="hu-HU" sz="2200" dirty="0" smtClean="0"/>
              <a:t>zwischen den Mm</a:t>
            </a:r>
            <a:r>
              <a:rPr lang="hu-HU" sz="2200" dirty="0" smtClean="0"/>
              <a:t>. </a:t>
            </a:r>
            <a:r>
              <a:rPr lang="hu-HU" sz="2200" dirty="0" smtClean="0"/>
              <a:t>pterygoidei: vorne N. lingualis, hinten N. </a:t>
            </a:r>
            <a:r>
              <a:rPr lang="hu-HU" sz="2200" dirty="0" err="1" smtClean="0"/>
              <a:t>alv</a:t>
            </a:r>
            <a:r>
              <a:rPr lang="hu-HU" sz="2200" dirty="0" smtClean="0"/>
              <a:t>. inf</a:t>
            </a:r>
            <a:r>
              <a:rPr lang="hu-HU" sz="2200" dirty="0" smtClean="0"/>
              <a:t>.</a:t>
            </a:r>
            <a:endParaRPr lang="hu-HU" sz="2200" dirty="0" smtClean="0"/>
          </a:p>
          <a:p>
            <a:pPr fontAlgn="auto">
              <a:spcAft>
                <a:spcPts val="0"/>
              </a:spcAft>
              <a:buFont typeface="Arial" pitchFamily="34" charset="0"/>
              <a:buChar char="•"/>
              <a:defRPr/>
            </a:pPr>
            <a:r>
              <a:rPr lang="hu-HU" sz="2200" dirty="0" smtClean="0"/>
              <a:t>Chorda </a:t>
            </a:r>
            <a:r>
              <a:rPr lang="hu-HU" sz="2200" dirty="0" smtClean="0"/>
              <a:t>tymp: </a:t>
            </a:r>
            <a:r>
              <a:rPr lang="hu-HU" sz="2200" dirty="0" smtClean="0"/>
              <a:t>vereinigt hier mit dem Nn</a:t>
            </a:r>
            <a:r>
              <a:rPr lang="hu-HU" sz="2200" dirty="0" smtClean="0"/>
              <a:t>. </a:t>
            </a:r>
            <a:r>
              <a:rPr lang="hu-HU" sz="2200" dirty="0" smtClean="0"/>
              <a:t>lingualis</a:t>
            </a:r>
            <a:endParaRPr lang="hu-HU" sz="2200" dirty="0" smtClean="0"/>
          </a:p>
          <a:p>
            <a:pPr fontAlgn="auto">
              <a:spcAft>
                <a:spcPts val="0"/>
              </a:spcAft>
              <a:buFont typeface="Arial" pitchFamily="34" charset="0"/>
              <a:buChar char="•"/>
              <a:defRPr/>
            </a:pPr>
            <a:r>
              <a:rPr lang="hu-HU" sz="2200" dirty="0" smtClean="0"/>
              <a:t>N. alv</a:t>
            </a:r>
            <a:r>
              <a:rPr lang="hu-HU" sz="2200" dirty="0" smtClean="0"/>
              <a:t>eolaris</a:t>
            </a:r>
            <a:r>
              <a:rPr lang="hu-HU" sz="2200" dirty="0" smtClean="0"/>
              <a:t> </a:t>
            </a:r>
            <a:r>
              <a:rPr lang="hu-HU" sz="2200" dirty="0" smtClean="0"/>
              <a:t>inf. </a:t>
            </a:r>
            <a:r>
              <a:rPr lang="hu-HU" sz="2200" dirty="0" smtClean="0"/>
              <a:t>und A. alv</a:t>
            </a:r>
            <a:r>
              <a:rPr lang="hu-HU" sz="2200" dirty="0" smtClean="0"/>
              <a:t>eolaris</a:t>
            </a:r>
            <a:r>
              <a:rPr lang="hu-HU" sz="2200" dirty="0" smtClean="0"/>
              <a:t> inf. (</a:t>
            </a:r>
            <a:r>
              <a:rPr lang="hu-HU" sz="2200" dirty="0" smtClean="0"/>
              <a:t>/A</a:t>
            </a:r>
            <a:r>
              <a:rPr lang="hu-HU" sz="2200" dirty="0" smtClean="0"/>
              <a:t>. maxillaris): Eintritt in den Canalis </a:t>
            </a:r>
            <a:r>
              <a:rPr lang="hu-HU" sz="2200" dirty="0" smtClean="0"/>
              <a:t>mandibulae</a:t>
            </a:r>
          </a:p>
          <a:p>
            <a:pPr fontAlgn="auto">
              <a:spcAft>
                <a:spcPts val="0"/>
              </a:spcAft>
              <a:buFont typeface="Arial" pitchFamily="34" charset="0"/>
              <a:buChar char="•"/>
              <a:defRPr/>
            </a:pPr>
            <a:r>
              <a:rPr lang="hu-HU" sz="2200" dirty="0" smtClean="0"/>
              <a:t>N. </a:t>
            </a:r>
            <a:r>
              <a:rPr lang="hu-HU" sz="2200" dirty="0" smtClean="0"/>
              <a:t>buccalis: </a:t>
            </a:r>
            <a:r>
              <a:rPr lang="hu-HU" sz="2200" dirty="0" smtClean="0"/>
              <a:t>zwischen den beiden Teile des M. pterygoideus </a:t>
            </a:r>
            <a:r>
              <a:rPr lang="hu-HU" sz="2200" dirty="0" smtClean="0"/>
              <a:t>lat. </a:t>
            </a:r>
          </a:p>
          <a:p>
            <a:pPr fontAlgn="auto">
              <a:spcAft>
                <a:spcPts val="0"/>
              </a:spcAft>
              <a:buFont typeface="Arial" pitchFamily="34" charset="0"/>
              <a:buChar char="•"/>
              <a:defRPr/>
            </a:pPr>
            <a:r>
              <a:rPr lang="hu-HU" sz="2200" dirty="0" smtClean="0"/>
              <a:t>Nervenäste zu den Kaumuskeln: oberhalb des M. pterygoideus </a:t>
            </a:r>
            <a:r>
              <a:rPr lang="hu-HU" sz="2200" dirty="0" smtClean="0"/>
              <a:t>lat. </a:t>
            </a:r>
          </a:p>
          <a:p>
            <a:pPr fontAlgn="auto">
              <a:spcAft>
                <a:spcPts val="0"/>
              </a:spcAft>
              <a:buFont typeface="Arial" pitchFamily="34" charset="0"/>
              <a:buChar char="•"/>
              <a:defRPr/>
            </a:pPr>
            <a:r>
              <a:rPr lang="hu-HU" sz="2200" dirty="0" smtClean="0"/>
              <a:t>A. maxillaris läuft geschlingelt zwischen den M. pterygoideus </a:t>
            </a:r>
            <a:r>
              <a:rPr lang="hu-HU" sz="2200" dirty="0" smtClean="0"/>
              <a:t>lat. </a:t>
            </a:r>
            <a:r>
              <a:rPr lang="hu-HU" sz="2200" dirty="0" smtClean="0"/>
              <a:t>und </a:t>
            </a:r>
            <a:r>
              <a:rPr lang="hu-HU" sz="2200" dirty="0" smtClean="0"/>
              <a:t>med</a:t>
            </a:r>
            <a:r>
              <a:rPr lang="hu-HU" sz="2200" dirty="0" smtClean="0"/>
              <a:t>.</a:t>
            </a:r>
            <a:endParaRPr lang="de-DE" sz="22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Kép 1"/>
          <p:cNvPicPr>
            <a:picLocks noChangeAspect="1"/>
          </p:cNvPicPr>
          <p:nvPr/>
        </p:nvPicPr>
        <p:blipFill>
          <a:blip r:embed="rId2" cstate="print"/>
          <a:srcRect/>
          <a:stretch>
            <a:fillRect/>
          </a:stretch>
        </p:blipFill>
        <p:spPr bwMode="auto">
          <a:xfrm>
            <a:off x="1258888" y="-4763"/>
            <a:ext cx="6827837" cy="686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39750" y="0"/>
          <a:ext cx="8210550" cy="6858000"/>
        </p:xfrm>
        <a:graphic>
          <a:graphicData uri="http://schemas.openxmlformats.org/presentationml/2006/ole">
            <p:oleObj spid="_x0000_s1026" name="Image" r:id="rId3" imgW="2014732" imgH="1682499" progId="">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normAutofit fontScale="90000"/>
          </a:bodyPr>
          <a:lstStyle/>
          <a:p>
            <a:pPr fontAlgn="auto">
              <a:spcAft>
                <a:spcPts val="0"/>
              </a:spcAft>
              <a:defRPr/>
            </a:pPr>
            <a:r>
              <a:rPr lang="hu-HU" dirty="0" smtClean="0"/>
              <a:t>Spatium </a:t>
            </a:r>
            <a:r>
              <a:rPr lang="hu-HU" dirty="0" err="1" smtClean="0"/>
              <a:t>parapharyngeum</a:t>
            </a:r>
            <a:r>
              <a:rPr lang="hu-HU" dirty="0" smtClean="0"/>
              <a:t> et </a:t>
            </a:r>
            <a:r>
              <a:rPr lang="hu-HU" dirty="0" err="1" smtClean="0"/>
              <a:t>retropharyngeum</a:t>
            </a:r>
            <a:endParaRPr lang="de-DE" dirty="0"/>
          </a:p>
        </p:txBody>
      </p:sp>
      <p:sp>
        <p:nvSpPr>
          <p:cNvPr id="63490" name="Tartalom helye 2"/>
          <p:cNvSpPr>
            <a:spLocks noGrp="1"/>
          </p:cNvSpPr>
          <p:nvPr>
            <p:ph idx="1"/>
          </p:nvPr>
        </p:nvSpPr>
        <p:spPr/>
        <p:txBody>
          <a:bodyPr>
            <a:normAutofit/>
          </a:bodyPr>
          <a:lstStyle/>
          <a:p>
            <a:r>
              <a:rPr lang="hu-HU" sz="2800" dirty="0" smtClean="0"/>
              <a:t>Liegt tiefer, als die Fossa retromandibularis</a:t>
            </a:r>
            <a:endParaRPr lang="hu-HU" sz="2800" dirty="0" smtClean="0"/>
          </a:p>
          <a:p>
            <a:r>
              <a:rPr lang="hu-HU" sz="2800" b="1" dirty="0" smtClean="0"/>
              <a:t>Spatium parapharyngeum</a:t>
            </a:r>
            <a:r>
              <a:rPr lang="hu-HU" sz="2800" dirty="0" smtClean="0"/>
              <a:t>: klinisch extrem wichtig!!! Tiefter Teil des parotis ragt hier hinein, deswegen kommuniziert letzendlich mit dem Mediastinum.</a:t>
            </a:r>
            <a:endParaRPr lang="hu-HU" sz="2800" dirty="0" smtClean="0"/>
          </a:p>
          <a:p>
            <a:r>
              <a:rPr lang="hu-HU" sz="2800" dirty="0" smtClean="0"/>
              <a:t>Bindegewebiger Spaltraum zwischen dem M. pter</a:t>
            </a:r>
            <a:r>
              <a:rPr lang="hu-HU" sz="2800" dirty="0" smtClean="0"/>
              <a:t>ygoideus</a:t>
            </a:r>
            <a:r>
              <a:rPr lang="hu-HU" sz="2800" dirty="0" smtClean="0"/>
              <a:t> </a:t>
            </a:r>
            <a:r>
              <a:rPr lang="hu-HU" sz="2800" dirty="0" smtClean="0"/>
              <a:t>med. </a:t>
            </a:r>
            <a:r>
              <a:rPr lang="hu-HU" sz="2800" dirty="0" smtClean="0"/>
              <a:t>und der laterale Wand des Rachens. Dieser wird durch eine saggital liegende Bindegewebsschicht (Septum saggitale) vom Spatium retropharingeum getrennt</a:t>
            </a:r>
            <a:endParaRPr lang="de-DE" sz="28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ím 1"/>
          <p:cNvSpPr>
            <a:spLocks noGrp="1"/>
          </p:cNvSpPr>
          <p:nvPr>
            <p:ph type="title"/>
          </p:nvPr>
        </p:nvSpPr>
        <p:spPr/>
        <p:txBody>
          <a:bodyPr/>
          <a:lstStyle/>
          <a:p>
            <a:r>
              <a:rPr lang="hu-HU" smtClean="0"/>
              <a:t>Spatium parapharyngeum</a:t>
            </a:r>
            <a:endParaRPr lang="de-DE" smtClean="0"/>
          </a:p>
        </p:txBody>
      </p:sp>
      <p:sp>
        <p:nvSpPr>
          <p:cNvPr id="64514" name="Tartalom helye 2"/>
          <p:cNvSpPr>
            <a:spLocks noGrp="1"/>
          </p:cNvSpPr>
          <p:nvPr>
            <p:ph idx="1"/>
          </p:nvPr>
        </p:nvSpPr>
        <p:spPr/>
        <p:txBody>
          <a:bodyPr>
            <a:normAutofit/>
          </a:bodyPr>
          <a:lstStyle/>
          <a:p>
            <a:r>
              <a:rPr lang="hu-HU" dirty="0" smtClean="0"/>
              <a:t>~ frontal liegende bindegewebige Membran (tiefes Blatt der Fascia masseterica) teilt den Raum auf;</a:t>
            </a:r>
            <a:endParaRPr lang="hu-HU" dirty="0" smtClean="0"/>
          </a:p>
          <a:p>
            <a:r>
              <a:rPr lang="hu-HU" dirty="0" smtClean="0"/>
              <a:t>diese Fascia umhüllt die Stylo-Muskeln </a:t>
            </a:r>
          </a:p>
          <a:p>
            <a:r>
              <a:rPr lang="hu-HU" dirty="0" smtClean="0"/>
              <a:t>im hinteren Kompartiment befinden sich die </a:t>
            </a:r>
            <a:r>
              <a:rPr lang="hu-HU" dirty="0" smtClean="0"/>
              <a:t>Nn. </a:t>
            </a:r>
            <a:r>
              <a:rPr lang="hu-HU" dirty="0" smtClean="0"/>
              <a:t>IX, X, XI, XII, </a:t>
            </a:r>
            <a:r>
              <a:rPr lang="hu-HU" dirty="0" smtClean="0"/>
              <a:t>Sympathicus des Halses, A. car</a:t>
            </a:r>
            <a:r>
              <a:rPr lang="hu-HU" dirty="0" smtClean="0"/>
              <a:t>otis</a:t>
            </a:r>
            <a:r>
              <a:rPr lang="hu-HU" dirty="0" smtClean="0"/>
              <a:t> int.,  V. </a:t>
            </a:r>
            <a:r>
              <a:rPr lang="hu-HU" dirty="0" smtClean="0"/>
              <a:t>jugularis </a:t>
            </a:r>
            <a:r>
              <a:rPr lang="hu-HU" dirty="0" smtClean="0"/>
              <a:t>int., und einige tiefe Lyphknoten</a:t>
            </a:r>
            <a:endParaRPr lang="hu-HU" dirty="0" smtClean="0"/>
          </a:p>
          <a:p>
            <a:endParaRPr lang="de-DE"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cstate="print"/>
          <a:srcRect/>
          <a:stretch>
            <a:fillRect/>
          </a:stretch>
        </p:blipFill>
        <p:spPr bwMode="auto">
          <a:xfrm>
            <a:off x="1475656" y="0"/>
            <a:ext cx="6022870" cy="6858000"/>
          </a:xfrm>
          <a:prstGeom prst="rect">
            <a:avLst/>
          </a:prstGeom>
          <a:noFill/>
          <a:ln w="9525">
            <a:noFill/>
            <a:miter lim="800000"/>
            <a:headEnd/>
            <a:tailEnd/>
          </a:ln>
        </p:spPr>
      </p:pic>
      <p:sp>
        <p:nvSpPr>
          <p:cNvPr id="3" name="Textfeld 2"/>
          <p:cNvSpPr txBox="1"/>
          <p:nvPr/>
        </p:nvSpPr>
        <p:spPr>
          <a:xfrm>
            <a:off x="6588224" y="620688"/>
            <a:ext cx="1080120" cy="369332"/>
          </a:xfrm>
          <a:prstGeom prst="rect">
            <a:avLst/>
          </a:prstGeom>
          <a:solidFill>
            <a:schemeClr val="bg1"/>
          </a:solidFill>
        </p:spPr>
        <p:txBody>
          <a:bodyPr wrap="square" rtlCol="0">
            <a:spAutoFit/>
          </a:bodyPr>
          <a:lstStyle/>
          <a:p>
            <a:r>
              <a:rPr lang="hu-HU" dirty="0" smtClean="0"/>
              <a:t>Zunge</a:t>
            </a:r>
            <a:endParaRPr lang="hu-HU" dirty="0"/>
          </a:p>
        </p:txBody>
      </p:sp>
      <p:sp>
        <p:nvSpPr>
          <p:cNvPr id="4" name="Textfeld 3"/>
          <p:cNvSpPr txBox="1"/>
          <p:nvPr/>
        </p:nvSpPr>
        <p:spPr>
          <a:xfrm>
            <a:off x="1259632" y="3789040"/>
            <a:ext cx="1080120" cy="369332"/>
          </a:xfrm>
          <a:prstGeom prst="rect">
            <a:avLst/>
          </a:prstGeom>
          <a:solidFill>
            <a:schemeClr val="bg1"/>
          </a:solidFill>
        </p:spPr>
        <p:txBody>
          <a:bodyPr wrap="square" rtlCol="0">
            <a:spAutoFit/>
          </a:bodyPr>
          <a:lstStyle/>
          <a:p>
            <a:r>
              <a:rPr lang="hu-HU" dirty="0" smtClean="0"/>
              <a:t>Muskeln</a:t>
            </a:r>
            <a:endParaRPr lang="hu-HU" dirty="0"/>
          </a:p>
        </p:txBody>
      </p:sp>
      <p:sp>
        <p:nvSpPr>
          <p:cNvPr id="5" name="Textfeld 4"/>
          <p:cNvSpPr txBox="1"/>
          <p:nvPr/>
        </p:nvSpPr>
        <p:spPr>
          <a:xfrm>
            <a:off x="2627784" y="3717032"/>
            <a:ext cx="1080120" cy="400110"/>
          </a:xfrm>
          <a:prstGeom prst="rect">
            <a:avLst/>
          </a:prstGeom>
          <a:solidFill>
            <a:schemeClr val="bg1"/>
          </a:solidFill>
        </p:spPr>
        <p:txBody>
          <a:bodyPr wrap="square" rtlCol="0">
            <a:spAutoFit/>
          </a:bodyPr>
          <a:lstStyle/>
          <a:p>
            <a:r>
              <a:rPr lang="hu-HU" sz="1000" dirty="0" smtClean="0"/>
              <a:t>p</a:t>
            </a:r>
            <a:r>
              <a:rPr lang="hu-HU" sz="1000" dirty="0" smtClean="0"/>
              <a:t>rävertebrale Halsmuskeln</a:t>
            </a:r>
            <a:endParaRPr lang="hu-HU" sz="1000" dirty="0"/>
          </a:p>
        </p:txBody>
      </p:sp>
      <p:sp>
        <p:nvSpPr>
          <p:cNvPr id="6" name="Textfeld 5"/>
          <p:cNvSpPr txBox="1"/>
          <p:nvPr/>
        </p:nvSpPr>
        <p:spPr>
          <a:xfrm>
            <a:off x="5652120" y="3789040"/>
            <a:ext cx="2088232" cy="246221"/>
          </a:xfrm>
          <a:prstGeom prst="rect">
            <a:avLst/>
          </a:prstGeom>
          <a:solidFill>
            <a:schemeClr val="bg1"/>
          </a:solidFill>
        </p:spPr>
        <p:txBody>
          <a:bodyPr wrap="square" rtlCol="0">
            <a:spAutoFit/>
          </a:bodyPr>
          <a:lstStyle/>
          <a:p>
            <a:r>
              <a:rPr lang="hu-HU" sz="1000" dirty="0" smtClean="0"/>
              <a:t>geht in Pharynxmuskulatur über</a:t>
            </a:r>
            <a:endParaRPr lang="hu-HU" sz="1000" dirty="0"/>
          </a:p>
        </p:txBody>
      </p:sp>
      <p:sp>
        <p:nvSpPr>
          <p:cNvPr id="7" name="Textfeld 6"/>
          <p:cNvSpPr txBox="1"/>
          <p:nvPr/>
        </p:nvSpPr>
        <p:spPr>
          <a:xfrm>
            <a:off x="1547664" y="4725144"/>
            <a:ext cx="5904656" cy="461665"/>
          </a:xfrm>
          <a:prstGeom prst="rect">
            <a:avLst/>
          </a:prstGeom>
          <a:solidFill>
            <a:schemeClr val="bg1"/>
          </a:solidFill>
        </p:spPr>
        <p:txBody>
          <a:bodyPr wrap="square" rtlCol="0">
            <a:spAutoFit/>
          </a:bodyPr>
          <a:lstStyle/>
          <a:p>
            <a:r>
              <a:rPr lang="hu-HU" sz="1200" dirty="0" smtClean="0"/>
              <a:t>Nidus parotideus, Spatium para- und  retropharyngeum. Roter Pfeil zeig die Injektionstelle für die Anästhesie des N. alveolaris inf.</a:t>
            </a:r>
            <a:endParaRPr lang="hu-HU" sz="1200" dirty="0"/>
          </a:p>
        </p:txBody>
      </p:sp>
      <p:sp>
        <p:nvSpPr>
          <p:cNvPr id="8" name="Textfeld 7"/>
          <p:cNvSpPr txBox="1"/>
          <p:nvPr/>
        </p:nvSpPr>
        <p:spPr>
          <a:xfrm>
            <a:off x="1619672" y="5157192"/>
            <a:ext cx="1872208" cy="276999"/>
          </a:xfrm>
          <a:prstGeom prst="rect">
            <a:avLst/>
          </a:prstGeom>
          <a:solidFill>
            <a:schemeClr val="bg1"/>
          </a:solidFill>
        </p:spPr>
        <p:txBody>
          <a:bodyPr wrap="square" rtlCol="0">
            <a:spAutoFit/>
          </a:bodyPr>
          <a:lstStyle/>
          <a:p>
            <a:r>
              <a:rPr lang="hu-HU" sz="1200" dirty="0" smtClean="0"/>
              <a:t>Leitungsbahnen</a:t>
            </a:r>
            <a:endParaRPr lang="hu-HU" sz="1200" dirty="0"/>
          </a:p>
        </p:txBody>
      </p:sp>
      <p:sp>
        <p:nvSpPr>
          <p:cNvPr id="9" name="Textfeld 8"/>
          <p:cNvSpPr txBox="1"/>
          <p:nvPr/>
        </p:nvSpPr>
        <p:spPr>
          <a:xfrm>
            <a:off x="1619672" y="5877272"/>
            <a:ext cx="1872208" cy="276999"/>
          </a:xfrm>
          <a:prstGeom prst="rect">
            <a:avLst/>
          </a:prstGeom>
          <a:solidFill>
            <a:schemeClr val="bg1"/>
          </a:solidFill>
        </p:spPr>
        <p:txBody>
          <a:bodyPr wrap="square" rtlCol="0">
            <a:spAutoFit/>
          </a:bodyPr>
          <a:lstStyle/>
          <a:p>
            <a:r>
              <a:rPr lang="hu-HU" sz="1200" dirty="0" smtClean="0"/>
              <a:t>Faszien</a:t>
            </a:r>
            <a:endParaRPr lang="hu-HU"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cstate="print"/>
          <a:srcRect/>
          <a:stretch>
            <a:fillRect/>
          </a:stretch>
        </p:blipFill>
        <p:spPr bwMode="auto">
          <a:xfrm>
            <a:off x="251520" y="188640"/>
            <a:ext cx="8432484"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ím 1"/>
          <p:cNvSpPr>
            <a:spLocks noGrp="1"/>
          </p:cNvSpPr>
          <p:nvPr>
            <p:ph type="title"/>
          </p:nvPr>
        </p:nvSpPr>
        <p:spPr/>
        <p:txBody>
          <a:bodyPr/>
          <a:lstStyle/>
          <a:p>
            <a:r>
              <a:rPr lang="hu-HU" smtClean="0"/>
              <a:t>Spatium retropharyngeum</a:t>
            </a:r>
            <a:endParaRPr lang="de-DE" smtClean="0"/>
          </a:p>
        </p:txBody>
      </p:sp>
      <p:sp>
        <p:nvSpPr>
          <p:cNvPr id="67586" name="Tartalom helye 2"/>
          <p:cNvSpPr>
            <a:spLocks noGrp="1"/>
          </p:cNvSpPr>
          <p:nvPr>
            <p:ph idx="1"/>
          </p:nvPr>
        </p:nvSpPr>
        <p:spPr/>
        <p:txBody>
          <a:bodyPr/>
          <a:lstStyle/>
          <a:p>
            <a:r>
              <a:rPr lang="hu-HU" dirty="0" smtClean="0"/>
              <a:t>Kommuniziert mit dem äßeren Schädelbasis, dem Mediastinu posterius</a:t>
            </a:r>
          </a:p>
          <a:p>
            <a:r>
              <a:rPr lang="hu-HU" dirty="0" smtClean="0"/>
              <a:t>Grenzen: vorne hintere Pharynxwand, </a:t>
            </a:r>
            <a:r>
              <a:rPr lang="hu-HU" dirty="0" smtClean="0"/>
              <a:t>hinten </a:t>
            </a:r>
            <a:r>
              <a:rPr lang="hu-HU" dirty="0" smtClean="0"/>
              <a:t> Lamina </a:t>
            </a:r>
            <a:r>
              <a:rPr lang="hu-HU" dirty="0" smtClean="0"/>
              <a:t>praevertebralis </a:t>
            </a:r>
            <a:r>
              <a:rPr lang="hu-HU" dirty="0" smtClean="0"/>
              <a:t>fasciae </a:t>
            </a:r>
            <a:r>
              <a:rPr lang="hu-HU" dirty="0" smtClean="0"/>
              <a:t>cerv</a:t>
            </a:r>
            <a:r>
              <a:rPr lang="hu-HU" dirty="0" smtClean="0"/>
              <a:t>icalis</a:t>
            </a:r>
            <a:endParaRPr lang="hu-HU" dirty="0" smtClean="0"/>
          </a:p>
          <a:p>
            <a:r>
              <a:rPr lang="hu-HU" dirty="0" smtClean="0"/>
              <a:t>Inhalt: einige kleine Lyphknoten</a:t>
            </a:r>
            <a:endParaRPr lang="hu-HU" dirty="0" smtClean="0"/>
          </a:p>
          <a:p>
            <a:r>
              <a:rPr lang="hu-HU" dirty="0" smtClean="0"/>
              <a:t>Bedeutung: Entzündungen können sich in das mediastinum verbreiten</a:t>
            </a:r>
            <a:endParaRPr lang="de-DE"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Cím 1"/>
          <p:cNvSpPr>
            <a:spLocks noGrp="1"/>
          </p:cNvSpPr>
          <p:nvPr>
            <p:ph type="ctrTitle"/>
          </p:nvPr>
        </p:nvSpPr>
        <p:spPr/>
        <p:txBody>
          <a:bodyPr/>
          <a:lstStyle/>
          <a:p>
            <a:r>
              <a:rPr lang="hu-HU" smtClean="0"/>
              <a:t>Regio infratemporalis</a:t>
            </a:r>
            <a:endParaRPr lang="de-DE" smtClean="0"/>
          </a:p>
        </p:txBody>
      </p:sp>
      <p:sp>
        <p:nvSpPr>
          <p:cNvPr id="3" name="Alcím 2"/>
          <p:cNvSpPr>
            <a:spLocks noGrp="1"/>
          </p:cNvSpPr>
          <p:nvPr>
            <p:ph type="subTitle" idx="1"/>
          </p:nvPr>
        </p:nvSpPr>
        <p:spPr/>
        <p:txBody>
          <a:bodyPr rtlCol="0">
            <a:normAutofit/>
          </a:bodyPr>
          <a:lstStyle/>
          <a:p>
            <a:pPr fontAlgn="auto">
              <a:spcAft>
                <a:spcPts val="0"/>
              </a:spcAft>
              <a:buFont typeface="Arial" pitchFamily="34" charset="0"/>
              <a:buNone/>
              <a:defRPr/>
            </a:pPr>
            <a:endParaRPr lang="de-DE"/>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ím 1"/>
          <p:cNvSpPr>
            <a:spLocks noGrp="1"/>
          </p:cNvSpPr>
          <p:nvPr>
            <p:ph type="title"/>
          </p:nvPr>
        </p:nvSpPr>
        <p:spPr/>
        <p:txBody>
          <a:bodyPr/>
          <a:lstStyle/>
          <a:p>
            <a:r>
              <a:rPr lang="hu-HU" smtClean="0"/>
              <a:t>Regio infratemporalis</a:t>
            </a:r>
            <a:endParaRPr lang="de-DE" smtClean="0"/>
          </a:p>
        </p:txBody>
      </p:sp>
      <p:sp>
        <p:nvSpPr>
          <p:cNvPr id="69634" name="Tartalom helye 2"/>
          <p:cNvSpPr>
            <a:spLocks noGrp="1"/>
          </p:cNvSpPr>
          <p:nvPr>
            <p:ph idx="1"/>
          </p:nvPr>
        </p:nvSpPr>
        <p:spPr/>
        <p:txBody>
          <a:bodyPr>
            <a:normAutofit lnSpcReduction="10000"/>
          </a:bodyPr>
          <a:lstStyle/>
          <a:p>
            <a:r>
              <a:rPr lang="hu-HU" dirty="0" smtClean="0"/>
              <a:t>Kommuniziert mit der Regio temporalis (unter dem Jochbogen) nach oben, der tifen Schicht der  Regio parotideomasseterica nach lateral, dem Spatium retro- und parapharyngeum nach hinten kommunikál</a:t>
            </a:r>
            <a:r>
              <a:rPr lang="hu-HU" dirty="0" smtClean="0"/>
              <a:t>, </a:t>
            </a:r>
            <a:r>
              <a:rPr lang="hu-HU" dirty="0" smtClean="0"/>
              <a:t>und der Fossa pterygopalatinában nach medial</a:t>
            </a:r>
            <a:endParaRPr lang="hu-HU" dirty="0" smtClean="0"/>
          </a:p>
          <a:p>
            <a:r>
              <a:rPr lang="hu-HU" dirty="0" smtClean="0"/>
              <a:t>Inhalt: Mm</a:t>
            </a:r>
            <a:r>
              <a:rPr lang="hu-HU" dirty="0" smtClean="0"/>
              <a:t>. pterygoidei, </a:t>
            </a:r>
            <a:r>
              <a:rPr lang="hu-HU" dirty="0" smtClean="0"/>
              <a:t>A. </a:t>
            </a:r>
            <a:r>
              <a:rPr lang="hu-HU" dirty="0" smtClean="0"/>
              <a:t>maxillaris, </a:t>
            </a:r>
            <a:r>
              <a:rPr lang="hu-HU" dirty="0" smtClean="0"/>
              <a:t>Plexus </a:t>
            </a:r>
            <a:r>
              <a:rPr lang="hu-HU" dirty="0" smtClean="0"/>
              <a:t>pterygoideus, </a:t>
            </a:r>
            <a:r>
              <a:rPr lang="hu-HU" dirty="0" smtClean="0"/>
              <a:t>N. </a:t>
            </a:r>
            <a:r>
              <a:rPr lang="hu-HU" dirty="0" smtClean="0"/>
              <a:t>mandibularis </a:t>
            </a:r>
            <a:r>
              <a:rPr lang="hu-HU" dirty="0" smtClean="0"/>
              <a:t>(Foramen </a:t>
            </a:r>
            <a:r>
              <a:rPr lang="hu-HU" dirty="0" smtClean="0"/>
              <a:t>ovale)</a:t>
            </a:r>
          </a:p>
          <a:p>
            <a:endParaRPr lang="de-DE"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ím 1"/>
          <p:cNvSpPr>
            <a:spLocks noGrp="1"/>
          </p:cNvSpPr>
          <p:nvPr>
            <p:ph type="title"/>
          </p:nvPr>
        </p:nvSpPr>
        <p:spPr/>
        <p:txBody>
          <a:bodyPr/>
          <a:lstStyle/>
          <a:p>
            <a:r>
              <a:rPr lang="hu-HU" smtClean="0"/>
              <a:t>Regio infratemporalis</a:t>
            </a:r>
            <a:endParaRPr lang="de-DE" smtClean="0"/>
          </a:p>
        </p:txBody>
      </p:sp>
      <p:sp>
        <p:nvSpPr>
          <p:cNvPr id="3" name="Tartalom helye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hu-HU" dirty="0" smtClean="0"/>
              <a:t>Ganglion </a:t>
            </a:r>
            <a:r>
              <a:rPr lang="hu-HU" dirty="0" smtClean="0"/>
              <a:t>oticum: </a:t>
            </a:r>
            <a:r>
              <a:rPr lang="hu-HU" dirty="0" smtClean="0"/>
              <a:t>an der medialen Seite des  N. </a:t>
            </a:r>
            <a:r>
              <a:rPr lang="hu-HU" dirty="0" smtClean="0"/>
              <a:t>mandibularis </a:t>
            </a:r>
            <a:r>
              <a:rPr lang="hu-HU" dirty="0" smtClean="0"/>
              <a:t>(unmittelbar unter dem Foramen ovale)</a:t>
            </a:r>
            <a:endParaRPr lang="hu-HU" dirty="0" smtClean="0"/>
          </a:p>
          <a:p>
            <a:pPr fontAlgn="auto">
              <a:spcAft>
                <a:spcPts val="0"/>
              </a:spcAft>
              <a:buFont typeface="Arial" pitchFamily="34" charset="0"/>
              <a:buChar char="•"/>
              <a:defRPr/>
            </a:pPr>
            <a:r>
              <a:rPr lang="hu-HU" dirty="0" smtClean="0"/>
              <a:t>Verzweigung des N. mand</a:t>
            </a:r>
            <a:r>
              <a:rPr lang="hu-HU" dirty="0" smtClean="0"/>
              <a:t>ibularis</a:t>
            </a:r>
            <a:r>
              <a:rPr lang="hu-HU" dirty="0" smtClean="0"/>
              <a:t>: Ramus meningeus, Rr</a:t>
            </a:r>
            <a:r>
              <a:rPr lang="hu-HU" dirty="0" smtClean="0"/>
              <a:t>. masticatorii (4), </a:t>
            </a:r>
            <a:r>
              <a:rPr lang="hu-HU" dirty="0" smtClean="0"/>
              <a:t>N. </a:t>
            </a:r>
            <a:r>
              <a:rPr lang="hu-HU" dirty="0" smtClean="0"/>
              <a:t>buccalis, </a:t>
            </a:r>
            <a:r>
              <a:rPr lang="hu-HU" dirty="0" smtClean="0"/>
              <a:t>N. auriculotemporalis</a:t>
            </a:r>
            <a:endParaRPr lang="hu-HU" dirty="0" smtClean="0"/>
          </a:p>
          <a:p>
            <a:pPr fontAlgn="auto">
              <a:spcAft>
                <a:spcPts val="0"/>
              </a:spcAft>
              <a:buFont typeface="Arial" pitchFamily="34" charset="0"/>
              <a:buChar char="•"/>
              <a:defRPr/>
            </a:pPr>
            <a:r>
              <a:rPr lang="hu-HU" dirty="0" smtClean="0"/>
              <a:t>N. auriculotemporalis: zwei Ursprünge an den beiden Seiten der A. </a:t>
            </a:r>
            <a:r>
              <a:rPr lang="hu-HU" dirty="0" smtClean="0"/>
              <a:t>meningea </a:t>
            </a:r>
            <a:r>
              <a:rPr lang="hu-HU" dirty="0" smtClean="0"/>
              <a:t>media. Er versorgt den Schläfenbereich, das Kiefergelenk, die Gl. parotidea (Fasern aud dem N. petrosus minor)</a:t>
            </a:r>
            <a:endParaRPr lang="hu-HU" dirty="0" smtClean="0"/>
          </a:p>
          <a:p>
            <a:pPr fontAlgn="auto">
              <a:spcAft>
                <a:spcPts val="0"/>
              </a:spcAft>
              <a:buFont typeface="Arial" pitchFamily="34" charset="0"/>
              <a:buChar char="•"/>
              <a:defRPr/>
            </a:pPr>
            <a:r>
              <a:rPr lang="hu-HU" dirty="0" smtClean="0"/>
              <a:t>Plexus pterygoideus verbindet die V. retromandibularis und den Sinus </a:t>
            </a:r>
            <a:r>
              <a:rPr lang="hu-HU" dirty="0" smtClean="0"/>
              <a:t>cavernosus </a:t>
            </a:r>
            <a:r>
              <a:rPr lang="hu-HU" dirty="0" smtClean="0"/>
              <a:t>(kann Infektion verbreiten)</a:t>
            </a:r>
            <a:endParaRPr lang="hu-HU" dirty="0" smtClean="0"/>
          </a:p>
          <a:p>
            <a:pPr fontAlgn="auto">
              <a:spcAft>
                <a:spcPts val="0"/>
              </a:spcAft>
              <a:buFont typeface="Arial" pitchFamily="34" charset="0"/>
              <a:buChar char="•"/>
              <a:defRPr/>
            </a:pPr>
            <a:endParaRPr lang="hu-HU" dirty="0" smtClean="0"/>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042988" y="0"/>
          <a:ext cx="7505700" cy="6858000"/>
        </p:xfrm>
        <a:graphic>
          <a:graphicData uri="http://schemas.openxmlformats.org/presentationml/2006/ole">
            <p:oleObj spid="_x0000_s2050" name="Image" r:id="rId3" imgW="1801372" imgH="1645923"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Benning12_10-12.jpg"/>
          <p:cNvPicPr>
            <a:picLocks noChangeAspect="1"/>
          </p:cNvPicPr>
          <p:nvPr/>
        </p:nvPicPr>
        <p:blipFill>
          <a:blip r:embed="rId2" cstate="print"/>
          <a:stretch>
            <a:fillRect/>
          </a:stretch>
        </p:blipFill>
        <p:spPr>
          <a:xfrm>
            <a:off x="3671392" y="3758280"/>
            <a:ext cx="5472608" cy="3099720"/>
          </a:xfrm>
          <a:prstGeom prst="rect">
            <a:avLst/>
          </a:prstGeom>
        </p:spPr>
      </p:pic>
      <p:pic>
        <p:nvPicPr>
          <p:cNvPr id="3" name="Grafik 2" descr="Benning12_10-11.jpg"/>
          <p:cNvPicPr>
            <a:picLocks noChangeAspect="1"/>
          </p:cNvPicPr>
          <p:nvPr/>
        </p:nvPicPr>
        <p:blipFill>
          <a:blip r:embed="rId3" cstate="print"/>
          <a:stretch>
            <a:fillRect/>
          </a:stretch>
        </p:blipFill>
        <p:spPr>
          <a:xfrm>
            <a:off x="4120724" y="-118328"/>
            <a:ext cx="5023276" cy="3979376"/>
          </a:xfrm>
          <a:prstGeom prst="rect">
            <a:avLst/>
          </a:prstGeom>
        </p:spPr>
      </p:pic>
      <p:pic>
        <p:nvPicPr>
          <p:cNvPr id="2" name="Grafik 1" descr="Benning12_10-04.jpg"/>
          <p:cNvPicPr>
            <a:picLocks noChangeAspect="1"/>
          </p:cNvPicPr>
          <p:nvPr/>
        </p:nvPicPr>
        <p:blipFill>
          <a:blip r:embed="rId4" cstate="print"/>
          <a:stretch>
            <a:fillRect/>
          </a:stretch>
        </p:blipFill>
        <p:spPr>
          <a:xfrm>
            <a:off x="0" y="0"/>
            <a:ext cx="3851920" cy="446839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N:\Sobotta_Band_3\Kapitel_08\mit_Beschriftung\chp08_fig073.jpg"/>
          <p:cNvPicPr>
            <a:picLocks noChangeAspect="1" noChangeArrowheads="1"/>
          </p:cNvPicPr>
          <p:nvPr/>
        </p:nvPicPr>
        <p:blipFill>
          <a:blip r:embed="rId2" cstate="print"/>
          <a:srcRect/>
          <a:stretch>
            <a:fillRect/>
          </a:stretch>
        </p:blipFill>
        <p:spPr bwMode="auto">
          <a:xfrm>
            <a:off x="323850" y="0"/>
            <a:ext cx="8424863"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2" cstate="print"/>
          <a:srcRect/>
          <a:stretch>
            <a:fillRect/>
          </a:stretch>
        </p:blipFill>
        <p:spPr bwMode="auto">
          <a:xfrm>
            <a:off x="1331640" y="0"/>
            <a:ext cx="6408712" cy="6858000"/>
          </a:xfrm>
          <a:prstGeom prst="rect">
            <a:avLst/>
          </a:prstGeom>
          <a:noFill/>
          <a:ln w="9525">
            <a:noFill/>
            <a:miter lim="800000"/>
            <a:headEnd/>
            <a:tailEnd/>
          </a:ln>
        </p:spPr>
      </p:pic>
      <p:sp>
        <p:nvSpPr>
          <p:cNvPr id="3" name="Textfeld 2"/>
          <p:cNvSpPr txBox="1"/>
          <p:nvPr/>
        </p:nvSpPr>
        <p:spPr>
          <a:xfrm>
            <a:off x="1403648" y="0"/>
            <a:ext cx="6264696" cy="461665"/>
          </a:xfrm>
          <a:prstGeom prst="rect">
            <a:avLst/>
          </a:prstGeom>
          <a:solidFill>
            <a:schemeClr val="bg1">
              <a:lumMod val="75000"/>
            </a:schemeClr>
          </a:solidFill>
        </p:spPr>
        <p:txBody>
          <a:bodyPr wrap="square" rtlCol="0">
            <a:spAutoFit/>
          </a:bodyPr>
          <a:lstStyle/>
          <a:p>
            <a:pPr algn="ctr"/>
            <a:r>
              <a:rPr lang="hu-HU" sz="2400" b="1" dirty="0" smtClean="0">
                <a:solidFill>
                  <a:srgbClr val="C00000"/>
                </a:solidFill>
              </a:rPr>
              <a:t>Äste der Arteria maxillaris</a:t>
            </a:r>
            <a:endParaRPr lang="hu-HU" sz="2400" b="1" dirty="0">
              <a:solidFill>
                <a:srgbClr val="C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cstate="print"/>
          <a:srcRect/>
          <a:stretch>
            <a:fillRect/>
          </a:stretch>
        </p:blipFill>
        <p:spPr bwMode="auto">
          <a:xfrm>
            <a:off x="179512" y="404664"/>
            <a:ext cx="8759736" cy="5760639"/>
          </a:xfrm>
          <a:prstGeom prst="rect">
            <a:avLst/>
          </a:prstGeom>
          <a:noFill/>
          <a:ln w="9525">
            <a:noFill/>
            <a:miter lim="800000"/>
            <a:headEnd/>
            <a:tailEnd/>
          </a:ln>
        </p:spPr>
      </p:pic>
      <p:sp>
        <p:nvSpPr>
          <p:cNvPr id="3" name="Textfeld 2"/>
          <p:cNvSpPr txBox="1"/>
          <p:nvPr/>
        </p:nvSpPr>
        <p:spPr>
          <a:xfrm>
            <a:off x="0" y="404665"/>
            <a:ext cx="1367136" cy="307777"/>
          </a:xfrm>
          <a:prstGeom prst="rect">
            <a:avLst/>
          </a:prstGeom>
          <a:solidFill>
            <a:schemeClr val="bg1"/>
          </a:solidFill>
        </p:spPr>
        <p:txBody>
          <a:bodyPr wrap="square" rtlCol="0">
            <a:spAutoFit/>
          </a:bodyPr>
          <a:lstStyle/>
          <a:p>
            <a:pPr algn="r"/>
            <a:r>
              <a:rPr lang="hu-HU" sz="1400" dirty="0" smtClean="0"/>
              <a:t>schwarzer Pfeil: </a:t>
            </a:r>
            <a:endParaRPr lang="hu-HU" sz="1400" dirty="0"/>
          </a:p>
        </p:txBody>
      </p:sp>
      <p:sp>
        <p:nvSpPr>
          <p:cNvPr id="5" name="Textfeld 4"/>
          <p:cNvSpPr txBox="1"/>
          <p:nvPr/>
        </p:nvSpPr>
        <p:spPr>
          <a:xfrm>
            <a:off x="251520" y="5517232"/>
            <a:ext cx="7272808" cy="584775"/>
          </a:xfrm>
          <a:prstGeom prst="rect">
            <a:avLst/>
          </a:prstGeom>
          <a:solidFill>
            <a:schemeClr val="bg1"/>
          </a:solidFill>
        </p:spPr>
        <p:txBody>
          <a:bodyPr wrap="square" rtlCol="0">
            <a:spAutoFit/>
          </a:bodyPr>
          <a:lstStyle/>
          <a:p>
            <a:r>
              <a:rPr lang="hu-HU" sz="3200" b="1" dirty="0" smtClean="0"/>
              <a:t>Die Fossa pterygopalatina, Seitenansicht</a:t>
            </a:r>
            <a:endParaRPr lang="hu-HU" sz="32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2" cstate="print"/>
          <a:srcRect/>
          <a:stretch>
            <a:fillRect/>
          </a:stretch>
        </p:blipFill>
        <p:spPr bwMode="auto">
          <a:xfrm>
            <a:off x="0" y="765175"/>
            <a:ext cx="9144000"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Anhang</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274638"/>
            <a:ext cx="9144000" cy="1143000"/>
          </a:xfrm>
        </p:spPr>
        <p:txBody>
          <a:bodyPr>
            <a:normAutofit/>
          </a:bodyPr>
          <a:lstStyle/>
          <a:p>
            <a:r>
              <a:rPr lang="hu-HU" dirty="0" smtClean="0"/>
              <a:t>Fascia alaris </a:t>
            </a:r>
            <a:r>
              <a:rPr lang="hu-HU" dirty="0" smtClean="0"/>
              <a:t>und der „danger space”</a:t>
            </a:r>
            <a:endParaRPr lang="de-DE" dirty="0"/>
          </a:p>
        </p:txBody>
      </p:sp>
      <p:sp>
        <p:nvSpPr>
          <p:cNvPr id="3" name="Tartalom helye 2"/>
          <p:cNvSpPr>
            <a:spLocks noGrp="1"/>
          </p:cNvSpPr>
          <p:nvPr>
            <p:ph idx="1"/>
          </p:nvPr>
        </p:nvSpPr>
        <p:spPr/>
        <p:txBody>
          <a:bodyPr>
            <a:normAutofit lnSpcReduction="10000"/>
          </a:bodyPr>
          <a:lstStyle/>
          <a:p>
            <a:r>
              <a:rPr lang="hu-HU" sz="2800" dirty="0" smtClean="0"/>
              <a:t>zwischen der Lamina </a:t>
            </a:r>
            <a:r>
              <a:rPr lang="hu-HU" sz="2800" dirty="0" smtClean="0"/>
              <a:t>praevertebralis </a:t>
            </a:r>
            <a:r>
              <a:rPr lang="hu-HU" sz="2800" dirty="0" smtClean="0"/>
              <a:t>und der hinteren Wand des Pharynx/Ösophagus gibt es noch eine Schcicht: </a:t>
            </a:r>
            <a:r>
              <a:rPr lang="hu-HU" sz="2800" b="1" dirty="0" smtClean="0"/>
              <a:t>F</a:t>
            </a:r>
            <a:r>
              <a:rPr lang="hu-HU" sz="2800" b="1" dirty="0" smtClean="0"/>
              <a:t>ascia alaris</a:t>
            </a:r>
            <a:endParaRPr lang="hu-HU" sz="2800" b="1" dirty="0" smtClean="0"/>
          </a:p>
          <a:p>
            <a:r>
              <a:rPr lang="hu-HU" sz="2800" b="1" dirty="0" smtClean="0"/>
              <a:t>vor der Fascia alaris </a:t>
            </a:r>
            <a:r>
              <a:rPr lang="hu-HU" sz="2800" dirty="0" smtClean="0"/>
              <a:t>liegt das eigentliche Spatium retropharyngeum, das in der Höhe von Th1-2 endet</a:t>
            </a:r>
            <a:endParaRPr lang="hu-HU" sz="2800" dirty="0" smtClean="0"/>
          </a:p>
          <a:p>
            <a:r>
              <a:rPr lang="hu-HU" sz="2800" b="1" dirty="0" smtClean="0"/>
              <a:t>hinter der Fascia alaris </a:t>
            </a:r>
            <a:r>
              <a:rPr lang="hu-HU" sz="2800" dirty="0" smtClean="0"/>
              <a:t>liegt der „</a:t>
            </a:r>
            <a:r>
              <a:rPr lang="hu-HU" sz="2800" b="1" dirty="0" smtClean="0"/>
              <a:t>danger space”</a:t>
            </a:r>
            <a:r>
              <a:rPr lang="hu-HU" sz="2800" dirty="0" smtClean="0"/>
              <a:t>, der durch das Mediastinum </a:t>
            </a:r>
            <a:r>
              <a:rPr lang="hu-HU" sz="2800" dirty="0" smtClean="0"/>
              <a:t>posterus durchquert, und das </a:t>
            </a:r>
            <a:r>
              <a:rPr lang="hu-HU" sz="2800" dirty="0" smtClean="0"/>
              <a:t>Zwerchfell erreicht </a:t>
            </a:r>
            <a:endParaRPr lang="hu-HU" sz="2800" dirty="0" smtClean="0"/>
          </a:p>
          <a:p>
            <a:r>
              <a:rPr lang="hu-HU" sz="2800" dirty="0" smtClean="0"/>
              <a:t>Infektionen verbreiten sich nach unten ganz bis zum Zwerchfell</a:t>
            </a:r>
            <a:endParaRPr lang="de-DE" sz="2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s://classconnection.s3.amazonaws.com/50/flashcards/3569050/jpg/danger_space1338471011692-142CE73A2582D1C0A4F.jpg"/>
          <p:cNvPicPr>
            <a:picLocks noChangeAspect="1" noChangeArrowheads="1"/>
          </p:cNvPicPr>
          <p:nvPr/>
        </p:nvPicPr>
        <p:blipFill>
          <a:blip r:embed="rId2" cstate="print"/>
          <a:srcRect/>
          <a:stretch>
            <a:fillRect/>
          </a:stretch>
        </p:blipFill>
        <p:spPr bwMode="auto">
          <a:xfrm>
            <a:off x="1547664" y="116631"/>
            <a:ext cx="6646887" cy="6646889"/>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2.bp.blogspot.com/-R0SkW16ElGk/VCm-SlelGEI/AAAAAAAAA3o/VFSA5GcjHE8/s1600/cervical-fascia-sills2.png"/>
          <p:cNvPicPr>
            <a:picLocks noChangeAspect="1" noChangeArrowheads="1"/>
          </p:cNvPicPr>
          <p:nvPr/>
        </p:nvPicPr>
        <p:blipFill>
          <a:blip r:embed="rId3" cstate="print"/>
          <a:srcRect/>
          <a:stretch>
            <a:fillRect/>
          </a:stretch>
        </p:blipFill>
        <p:spPr bwMode="auto">
          <a:xfrm>
            <a:off x="0" y="836712"/>
            <a:ext cx="9144000" cy="515719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http://ueu.co/wp-content/uploads/2014/09/loadBinaryCALOFELN.jpg"/>
          <p:cNvPicPr>
            <a:picLocks noChangeAspect="1" noChangeArrowheads="1"/>
          </p:cNvPicPr>
          <p:nvPr/>
        </p:nvPicPr>
        <p:blipFill>
          <a:blip r:embed="rId2" cstate="print"/>
          <a:srcRect/>
          <a:stretch>
            <a:fillRect/>
          </a:stretch>
        </p:blipFill>
        <p:spPr bwMode="auto">
          <a:xfrm>
            <a:off x="323528" y="188640"/>
            <a:ext cx="8641233" cy="5935563"/>
          </a:xfrm>
          <a:prstGeom prst="rect">
            <a:avLst/>
          </a:prstGeom>
          <a:noFill/>
        </p:spPr>
      </p:pic>
      <p:sp>
        <p:nvSpPr>
          <p:cNvPr id="4" name="Szövegdoboz 3"/>
          <p:cNvSpPr txBox="1"/>
          <p:nvPr/>
        </p:nvSpPr>
        <p:spPr>
          <a:xfrm>
            <a:off x="1115616" y="6309320"/>
            <a:ext cx="6984776" cy="369332"/>
          </a:xfrm>
          <a:prstGeom prst="rect">
            <a:avLst/>
          </a:prstGeom>
          <a:noFill/>
        </p:spPr>
        <p:txBody>
          <a:bodyPr wrap="square" rtlCol="0">
            <a:spAutoFit/>
          </a:bodyPr>
          <a:lstStyle/>
          <a:p>
            <a:pPr algn="ctr"/>
            <a:r>
              <a:rPr lang="hu-HU" dirty="0" smtClean="0"/>
              <a:t>D: </a:t>
            </a:r>
            <a:r>
              <a:rPr lang="hu-HU" dirty="0" err="1" smtClean="0"/>
              <a:t>danger</a:t>
            </a:r>
            <a:r>
              <a:rPr lang="hu-HU" dirty="0" smtClean="0"/>
              <a:t> </a:t>
            </a:r>
            <a:r>
              <a:rPr lang="hu-HU" dirty="0" err="1" smtClean="0"/>
              <a:t>space</a:t>
            </a:r>
            <a:endParaRPr lang="de-D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Benning09_5-06.jpg"/>
          <p:cNvPicPr>
            <a:picLocks noChangeAspect="1"/>
          </p:cNvPicPr>
          <p:nvPr/>
        </p:nvPicPr>
        <p:blipFill>
          <a:blip r:embed="rId2" cstate="print"/>
          <a:stretch>
            <a:fillRect/>
          </a:stretch>
        </p:blipFill>
        <p:spPr>
          <a:xfrm>
            <a:off x="3845937" y="3203165"/>
            <a:ext cx="5298063" cy="3654835"/>
          </a:xfrm>
          <a:prstGeom prst="rect">
            <a:avLst/>
          </a:prstGeom>
        </p:spPr>
      </p:pic>
      <p:pic>
        <p:nvPicPr>
          <p:cNvPr id="2" name="Grafik 1" descr="Benning09_5-04.jpg"/>
          <p:cNvPicPr>
            <a:picLocks noChangeAspect="1"/>
          </p:cNvPicPr>
          <p:nvPr/>
        </p:nvPicPr>
        <p:blipFill>
          <a:blip r:embed="rId3" cstate="print"/>
          <a:stretch>
            <a:fillRect/>
          </a:stretch>
        </p:blipFill>
        <p:spPr>
          <a:xfrm>
            <a:off x="1" y="0"/>
            <a:ext cx="4716015" cy="41191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p:cNvPicPr>
            <a:picLocks noChangeAspect="1" noChangeArrowheads="1"/>
          </p:cNvPicPr>
          <p:nvPr/>
        </p:nvPicPr>
        <p:blipFill>
          <a:blip r:embed="rId2" cstate="print"/>
          <a:srcRect/>
          <a:stretch>
            <a:fillRect/>
          </a:stretch>
        </p:blipFill>
        <p:spPr bwMode="auto">
          <a:xfrm>
            <a:off x="1259632" y="0"/>
            <a:ext cx="6414375"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ím 1"/>
          <p:cNvSpPr>
            <a:spLocks noGrp="1"/>
          </p:cNvSpPr>
          <p:nvPr>
            <p:ph type="ctrTitle"/>
          </p:nvPr>
        </p:nvSpPr>
        <p:spPr/>
        <p:txBody>
          <a:bodyPr/>
          <a:lstStyle/>
          <a:p>
            <a:r>
              <a:rPr lang="hu-HU" smtClean="0"/>
              <a:t>Regio nasalis</a:t>
            </a:r>
            <a:endParaRPr lang="de-DE" smtClean="0"/>
          </a:p>
        </p:txBody>
      </p:sp>
      <p:sp>
        <p:nvSpPr>
          <p:cNvPr id="3" name="Alcím 2"/>
          <p:cNvSpPr>
            <a:spLocks noGrp="1"/>
          </p:cNvSpPr>
          <p:nvPr>
            <p:ph type="subTitle" idx="1"/>
          </p:nvPr>
        </p:nvSpPr>
        <p:spPr/>
        <p:txBody>
          <a:bodyPr rtlCol="0">
            <a:normAutofit/>
          </a:bodyPr>
          <a:lstStyle/>
          <a:p>
            <a:pPr fontAlgn="auto">
              <a:spcAft>
                <a:spcPts val="0"/>
              </a:spcAft>
              <a:buFont typeface="Arial" pitchFamily="34" charset="0"/>
              <a:buNone/>
              <a:defRPr/>
            </a:pPr>
            <a:endParaRPr lang="de-D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ím 1"/>
          <p:cNvSpPr>
            <a:spLocks noGrp="1"/>
          </p:cNvSpPr>
          <p:nvPr>
            <p:ph type="title"/>
          </p:nvPr>
        </p:nvSpPr>
        <p:spPr/>
        <p:txBody>
          <a:bodyPr/>
          <a:lstStyle/>
          <a:p>
            <a:r>
              <a:rPr lang="hu-HU" smtClean="0"/>
              <a:t>Regio nasalis</a:t>
            </a:r>
            <a:endParaRPr lang="de-DE" smtClean="0"/>
          </a:p>
        </p:txBody>
      </p:sp>
      <p:sp>
        <p:nvSpPr>
          <p:cNvPr id="3" name="Tartalom helye 2"/>
          <p:cNvSpPr>
            <a:spLocks noGrp="1"/>
          </p:cNvSpPr>
          <p:nvPr>
            <p:ph idx="1"/>
          </p:nvPr>
        </p:nvSpPr>
        <p:spPr/>
        <p:txBody>
          <a:bodyPr rtlCol="0">
            <a:normAutofit/>
          </a:bodyPr>
          <a:lstStyle/>
          <a:p>
            <a:pPr fontAlgn="auto">
              <a:spcAft>
                <a:spcPts val="0"/>
              </a:spcAft>
              <a:buFont typeface="Arial" pitchFamily="34" charset="0"/>
              <a:buChar char="•"/>
              <a:defRPr/>
            </a:pPr>
            <a:r>
              <a:rPr lang="hu-HU" dirty="0" smtClean="0"/>
              <a:t>dazu gehören: Nase, Nasenhöhle, Nasennebenhöhlen</a:t>
            </a:r>
          </a:p>
          <a:p>
            <a:pPr fontAlgn="auto">
              <a:spcAft>
                <a:spcPts val="0"/>
              </a:spcAft>
              <a:buFont typeface="Arial" pitchFamily="34" charset="0"/>
              <a:buChar char="•"/>
              <a:defRPr/>
            </a:pPr>
            <a:r>
              <a:rPr lang="hu-HU" dirty="0" smtClean="0"/>
              <a:t>Nares, Vestibulum et Llimen nasi, Cavitas nasi proprium, Septum, Conchae (Variationen!), Meatus nasi, Hiatus semilunaris, hintere Siebbeinzellen, Ductus nasolacrimalis</a:t>
            </a:r>
          </a:p>
          <a:p>
            <a:pPr fontAlgn="auto">
              <a:spcAft>
                <a:spcPts val="0"/>
              </a:spcAft>
              <a:buFont typeface="Arial" pitchFamily="34" charset="0"/>
              <a:buChar char="•"/>
              <a:defRPr/>
            </a:pPr>
            <a:r>
              <a:rPr lang="hu-HU" dirty="0" smtClean="0"/>
              <a:t>Locus Kiesselbachii (dichter  venöser Plexus in der Schleimhaut, er kann stark und oft bluten) </a:t>
            </a:r>
          </a:p>
          <a:p>
            <a:pPr fontAlgn="auto">
              <a:spcAft>
                <a:spcPts val="0"/>
              </a:spcAft>
              <a:buFont typeface="Arial" pitchFamily="34" charset="0"/>
              <a:buChar char="•"/>
              <a:defRPr/>
            </a:pPr>
            <a:endParaRPr lang="hu-HU" dirty="0" smtClean="0"/>
          </a:p>
          <a:p>
            <a:pPr fontAlgn="auto">
              <a:spcAft>
                <a:spcPts val="0"/>
              </a:spcAft>
              <a:buFont typeface="Arial" pitchFamily="34" charset="0"/>
              <a:buChar char="•"/>
              <a:defRPr/>
            </a:pPr>
            <a:endParaRPr lang="de-DE"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1793</Words>
  <Application>Microsoft Office PowerPoint</Application>
  <PresentationFormat>Bildschirmpräsentation (4:3)</PresentationFormat>
  <Paragraphs>154</Paragraphs>
  <Slides>58</Slides>
  <Notes>2</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58</vt:i4>
      </vt:variant>
    </vt:vector>
  </HeadingPairs>
  <TitlesOfParts>
    <vt:vector size="60" baseType="lpstr">
      <vt:lpstr>Larissa-Design</vt:lpstr>
      <vt:lpstr>Image</vt:lpstr>
      <vt:lpstr>10. - Räume und Inhalt des Gesichtsschädels. A. carotis ext., N. trigeminus</vt:lpstr>
      <vt:lpstr>Regio infraorbitalis et buccalis</vt:lpstr>
      <vt:lpstr>Regio infraorbitalis et buccalis</vt:lpstr>
      <vt:lpstr>Folie 4</vt:lpstr>
      <vt:lpstr>Folie 5</vt:lpstr>
      <vt:lpstr>Folie 6</vt:lpstr>
      <vt:lpstr>Folie 7</vt:lpstr>
      <vt:lpstr>Regio nasalis</vt:lpstr>
      <vt:lpstr>Regio nasalis</vt:lpstr>
      <vt:lpstr>Folie 10</vt:lpstr>
      <vt:lpstr>Folie 11</vt:lpstr>
      <vt:lpstr>Folie 12</vt:lpstr>
      <vt:lpstr>Folie 13</vt:lpstr>
      <vt:lpstr>Regio nasalis</vt:lpstr>
      <vt:lpstr>Regio oralis et mentalis</vt:lpstr>
      <vt:lpstr>Regio oralis et mentalis</vt:lpstr>
      <vt:lpstr>Cavitas oris</vt:lpstr>
      <vt:lpstr>Cavitas oris</vt:lpstr>
      <vt:lpstr>Folie 19</vt:lpstr>
      <vt:lpstr>Regio sublingualis</vt:lpstr>
      <vt:lpstr>Folie 21</vt:lpstr>
      <vt:lpstr>Folie 22</vt:lpstr>
      <vt:lpstr>Folie 23</vt:lpstr>
      <vt:lpstr>Regio tonsillaris</vt:lpstr>
      <vt:lpstr>Regio tonsillaris</vt:lpstr>
      <vt:lpstr>Folie 26</vt:lpstr>
      <vt:lpstr>Tonsilla palatina</vt:lpstr>
      <vt:lpstr>Folie 28</vt:lpstr>
      <vt:lpstr>Folie 29</vt:lpstr>
      <vt:lpstr>Regio parotideomasseterica</vt:lpstr>
      <vt:lpstr>Regio parotideomasseterica 1.</vt:lpstr>
      <vt:lpstr>Regio parotideomasseterica 2. oberflächliche Schicht</vt:lpstr>
      <vt:lpstr>Regio parotideomasseterica 3. tiefe Schicht</vt:lpstr>
      <vt:lpstr>Folie 34</vt:lpstr>
      <vt:lpstr>Folie 35</vt:lpstr>
      <vt:lpstr>Folie 36</vt:lpstr>
      <vt:lpstr>Folie 37</vt:lpstr>
      <vt:lpstr>Folie 38</vt:lpstr>
      <vt:lpstr>Regio parotideomasseterica 4. tiefe Schicht</vt:lpstr>
      <vt:lpstr>Folie 40</vt:lpstr>
      <vt:lpstr>Spatium parapharyngeum et retropharyngeum</vt:lpstr>
      <vt:lpstr>Spatium parapharyngeum</vt:lpstr>
      <vt:lpstr>Folie 43</vt:lpstr>
      <vt:lpstr>Folie 44</vt:lpstr>
      <vt:lpstr>Spatium retropharyngeum</vt:lpstr>
      <vt:lpstr>Regio infratemporalis</vt:lpstr>
      <vt:lpstr>Regio infratemporalis</vt:lpstr>
      <vt:lpstr>Regio infratemporalis</vt:lpstr>
      <vt:lpstr>Folie 49</vt:lpstr>
      <vt:lpstr>Folie 50</vt:lpstr>
      <vt:lpstr>Folie 51</vt:lpstr>
      <vt:lpstr>Folie 52</vt:lpstr>
      <vt:lpstr>Folie 53</vt:lpstr>
      <vt:lpstr>Anhang</vt:lpstr>
      <vt:lpstr>Fascia alaris und der „danger space”</vt:lpstr>
      <vt:lpstr>Folie 56</vt:lpstr>
      <vt:lpstr>Folie 57</vt:lpstr>
      <vt:lpstr>Folie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 Az arckoponya térségei és tartalmuk.  A. carotis externa, n. trigeminus ágrendszere</dc:title>
  <dc:creator>dcsaba</dc:creator>
  <cp:lastModifiedBy>dcsaba</cp:lastModifiedBy>
  <cp:revision>27</cp:revision>
  <dcterms:created xsi:type="dcterms:W3CDTF">2018-04-08T15:07:46Z</dcterms:created>
  <dcterms:modified xsi:type="dcterms:W3CDTF">2018-04-17T20:11:25Z</dcterms:modified>
</cp:coreProperties>
</file>