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6" r:id="rId10"/>
    <p:sldId id="267" r:id="rId11"/>
    <p:sldId id="271" r:id="rId12"/>
    <p:sldId id="269" r:id="rId13"/>
    <p:sldId id="268" r:id="rId14"/>
    <p:sldId id="270" r:id="rId15"/>
    <p:sldId id="275" r:id="rId16"/>
    <p:sldId id="272" r:id="rId17"/>
    <p:sldId id="273" r:id="rId18"/>
    <p:sldId id="274" r:id="rId19"/>
    <p:sldId id="276" r:id="rId20"/>
    <p:sldId id="277" r:id="rId21"/>
    <p:sldId id="279" r:id="rId22"/>
    <p:sldId id="278" r:id="rId23"/>
    <p:sldId id="265" r:id="rId24"/>
    <p:sldId id="280" r:id="rId2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6"/>
  </p:normalViewPr>
  <p:slideViewPr>
    <p:cSldViewPr>
      <p:cViewPr varScale="1">
        <p:scale>
          <a:sx n="103" d="100"/>
          <a:sy n="103" d="100"/>
        </p:scale>
        <p:origin x="177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2018.04.27.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38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2018.04.27.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43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2018.04.27.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70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2018.04.27.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690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2018.04.27.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21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2018.04.27.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7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2018.04.27.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09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2018.04.27.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59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2018.04.27.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448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2018.04.27.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50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2018.04.27.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94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D008F-BDD9-4E1D-B8BE-7A1734948967}" type="datetimeFigureOut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2018.04.27.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1020B-B88E-4CFE-A568-920D6D409E15}" type="slidenum">
              <a:rPr lang="hu-HU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hu-HU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09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793" y="692696"/>
            <a:ext cx="78878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600" dirty="0" err="1" smtClean="0">
                <a:solidFill>
                  <a:srgbClr val="002060"/>
                </a:solidFill>
              </a:rPr>
              <a:t>Entwicklung</a:t>
            </a:r>
            <a:r>
              <a:rPr lang="hu-HU" sz="3600" dirty="0" smtClean="0">
                <a:solidFill>
                  <a:srgbClr val="002060"/>
                </a:solidFill>
              </a:rPr>
              <a:t> der </a:t>
            </a:r>
            <a:r>
              <a:rPr lang="hu-HU" sz="3600" dirty="0" err="1" smtClean="0">
                <a:solidFill>
                  <a:srgbClr val="002060"/>
                </a:solidFill>
              </a:rPr>
              <a:t>Venen</a:t>
            </a:r>
            <a:r>
              <a:rPr lang="hu-HU" sz="3600" dirty="0" smtClean="0">
                <a:solidFill>
                  <a:srgbClr val="002060"/>
                </a:solidFill>
              </a:rPr>
              <a:t> und </a:t>
            </a:r>
            <a:r>
              <a:rPr lang="hu-HU" sz="3600" dirty="0" err="1" smtClean="0">
                <a:solidFill>
                  <a:srgbClr val="002060"/>
                </a:solidFill>
              </a:rPr>
              <a:t>Arterien</a:t>
            </a:r>
            <a:r>
              <a:rPr lang="hu-HU" sz="3600" dirty="0">
                <a:solidFill>
                  <a:srgbClr val="002060"/>
                </a:solidFill>
              </a:rPr>
              <a:t>;</a:t>
            </a:r>
            <a:endParaRPr lang="hu-HU" sz="3600" dirty="0" smtClean="0">
              <a:solidFill>
                <a:srgbClr val="002060"/>
              </a:solidFill>
            </a:endParaRPr>
          </a:p>
          <a:p>
            <a:pPr algn="ctr"/>
            <a:r>
              <a:rPr lang="hu-HU" sz="3600" dirty="0" err="1" smtClean="0">
                <a:solidFill>
                  <a:srgbClr val="002060"/>
                </a:solidFill>
              </a:rPr>
              <a:t>fetaler</a:t>
            </a:r>
            <a:r>
              <a:rPr lang="hu-HU" sz="3600" dirty="0" smtClean="0">
                <a:solidFill>
                  <a:srgbClr val="002060"/>
                </a:solidFill>
              </a:rPr>
              <a:t> </a:t>
            </a:r>
            <a:r>
              <a:rPr lang="hu-HU" sz="3600" dirty="0" err="1" smtClean="0">
                <a:solidFill>
                  <a:srgbClr val="002060"/>
                </a:solidFill>
              </a:rPr>
              <a:t>Kreislauf</a:t>
            </a:r>
            <a:endParaRPr lang="hu-HU" sz="3600" dirty="0" smtClean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6281" y="5067181"/>
            <a:ext cx="63186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>
                <a:solidFill>
                  <a:srgbClr val="002060"/>
                </a:solidFill>
              </a:rPr>
              <a:t>Dr. Gábor Baksa</a:t>
            </a:r>
          </a:p>
          <a:p>
            <a:pPr algn="ctr"/>
            <a:r>
              <a:rPr lang="hu-HU" dirty="0" err="1" smtClean="0">
                <a:solidFill>
                  <a:srgbClr val="002060"/>
                </a:solidFill>
              </a:rPr>
              <a:t>Anatomisches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Histologisches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Embryologisches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Institut</a:t>
            </a:r>
            <a:endParaRPr lang="hu-HU" dirty="0" smtClean="0">
              <a:solidFill>
                <a:srgbClr val="002060"/>
              </a:solidFill>
            </a:endParaRPr>
          </a:p>
          <a:p>
            <a:pPr algn="ctr"/>
            <a:r>
              <a:rPr lang="hu-HU" dirty="0" smtClean="0">
                <a:solidFill>
                  <a:srgbClr val="002060"/>
                </a:solidFill>
              </a:rPr>
              <a:t>2016.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849" y="1988840"/>
            <a:ext cx="1474302" cy="28803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28384" y="6536377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err="1" smtClean="0">
                <a:solidFill>
                  <a:srgbClr val="002060"/>
                </a:solidFill>
              </a:rPr>
              <a:t>Bild</a:t>
            </a:r>
            <a:r>
              <a:rPr lang="hu-HU" sz="1200" dirty="0" smtClean="0">
                <a:solidFill>
                  <a:srgbClr val="002060"/>
                </a:solidFill>
              </a:rPr>
              <a:t>: Sobotta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9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2011680" cy="3346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3879046"/>
            <a:ext cx="552414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13. V. umbilicalis sin.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12. V. vitellinea sin.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11. V. vitellinea dex.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  8. </a:t>
            </a:r>
            <a:r>
              <a:rPr lang="hu-HU" dirty="0" err="1" smtClean="0">
                <a:solidFill>
                  <a:srgbClr val="002060"/>
                </a:solidFill>
              </a:rPr>
              <a:t>Fortsetzung</a:t>
            </a:r>
            <a:r>
              <a:rPr lang="hu-HU" dirty="0" smtClean="0">
                <a:solidFill>
                  <a:srgbClr val="002060"/>
                </a:solidFill>
              </a:rPr>
              <a:t> von 11. (V. advehens hepatis.)</a:t>
            </a:r>
          </a:p>
          <a:p>
            <a:r>
              <a:rPr lang="hu-HU" b="1" dirty="0" smtClean="0">
                <a:solidFill>
                  <a:srgbClr val="002060"/>
                </a:solidFill>
              </a:rPr>
              <a:t>  7. </a:t>
            </a:r>
            <a:r>
              <a:rPr lang="hu-HU" b="1" dirty="0" err="1">
                <a:solidFill>
                  <a:srgbClr val="002060"/>
                </a:solidFill>
              </a:rPr>
              <a:t>Fortsetzung</a:t>
            </a:r>
            <a:r>
              <a:rPr lang="hu-HU" b="1" dirty="0">
                <a:solidFill>
                  <a:srgbClr val="002060"/>
                </a:solidFill>
              </a:rPr>
              <a:t> von 11. </a:t>
            </a:r>
            <a:r>
              <a:rPr lang="hu-HU" b="1" dirty="0" smtClean="0">
                <a:solidFill>
                  <a:srgbClr val="002060"/>
                </a:solidFill>
              </a:rPr>
              <a:t>(</a:t>
            </a:r>
            <a:r>
              <a:rPr lang="hu-HU" b="1" dirty="0">
                <a:solidFill>
                  <a:srgbClr val="002060"/>
                </a:solidFill>
              </a:rPr>
              <a:t>V</a:t>
            </a:r>
            <a:r>
              <a:rPr lang="hu-HU" b="1" dirty="0" smtClean="0">
                <a:solidFill>
                  <a:srgbClr val="002060"/>
                </a:solidFill>
              </a:rPr>
              <a:t>. revehens hepatis) 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17. Duodenum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10. </a:t>
            </a:r>
            <a:r>
              <a:rPr lang="hu-HU" dirty="0" err="1" smtClean="0">
                <a:solidFill>
                  <a:srgbClr val="002060"/>
                </a:solidFill>
              </a:rPr>
              <a:t>preduodenale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Anastomose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 9. </a:t>
            </a:r>
            <a:r>
              <a:rPr lang="hu-HU" dirty="0" err="1" smtClean="0">
                <a:solidFill>
                  <a:srgbClr val="002060"/>
                </a:solidFill>
              </a:rPr>
              <a:t>retrodudoenale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Anastomose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15. </a:t>
            </a:r>
            <a:r>
              <a:rPr lang="hu-HU" dirty="0" err="1">
                <a:solidFill>
                  <a:srgbClr val="002060"/>
                </a:solidFill>
              </a:rPr>
              <a:t>spätere</a:t>
            </a:r>
            <a:r>
              <a:rPr lang="hu-HU" dirty="0" err="1" smtClean="0">
                <a:solidFill>
                  <a:srgbClr val="002060"/>
                </a:solidFill>
              </a:rPr>
              <a:t>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L</a:t>
            </a:r>
            <a:r>
              <a:rPr lang="hu-HU" dirty="0" err="1" smtClean="0">
                <a:solidFill>
                  <a:srgbClr val="002060"/>
                </a:solidFill>
              </a:rPr>
              <a:t>ig</a:t>
            </a:r>
            <a:r>
              <a:rPr lang="hu-HU" dirty="0" smtClean="0">
                <a:solidFill>
                  <a:srgbClr val="002060"/>
                </a:solidFill>
              </a:rPr>
              <a:t>. teres hepatis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14. Ductus venosus </a:t>
            </a:r>
            <a:r>
              <a:rPr lang="hu-HU" dirty="0" err="1" smtClean="0">
                <a:solidFill>
                  <a:srgbClr val="002060"/>
                </a:solidFill>
              </a:rPr>
              <a:t>Arrantii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>
                <a:solidFill>
                  <a:srgbClr val="002060"/>
                </a:solidFill>
              </a:rPr>
              <a:t>(</a:t>
            </a:r>
            <a:r>
              <a:rPr lang="hu-HU" dirty="0" err="1">
                <a:solidFill>
                  <a:srgbClr val="002060"/>
                </a:solidFill>
              </a:rPr>
              <a:t>späteres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Lig</a:t>
            </a:r>
            <a:r>
              <a:rPr lang="hu-HU" dirty="0" smtClean="0">
                <a:solidFill>
                  <a:srgbClr val="002060"/>
                </a:solidFill>
              </a:rPr>
              <a:t>. venosum)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07705"/>
            <a:ext cx="2232025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67722" y="3771284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Moore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6874" y="3429000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Faller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21490" y="6536377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Faller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2278" y="260648"/>
            <a:ext cx="5202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err="1" smtClean="0">
                <a:solidFill>
                  <a:srgbClr val="002060"/>
                </a:solidFill>
              </a:rPr>
              <a:t>Entwicklung</a:t>
            </a:r>
            <a:r>
              <a:rPr lang="hu-HU" sz="2400" dirty="0" smtClean="0">
                <a:solidFill>
                  <a:srgbClr val="002060"/>
                </a:solidFill>
              </a:rPr>
              <a:t> der VCI – Pars </a:t>
            </a:r>
            <a:r>
              <a:rPr lang="hu-HU" sz="2400" dirty="0" err="1" smtClean="0">
                <a:solidFill>
                  <a:srgbClr val="002060"/>
                </a:solidFill>
              </a:rPr>
              <a:t>hepatica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230" y="985315"/>
            <a:ext cx="3928266" cy="28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6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360" y="4653136"/>
            <a:ext cx="176977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52278" y="908720"/>
            <a:ext cx="4348947" cy="4070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Die </a:t>
            </a:r>
            <a:r>
              <a:rPr lang="hu-HU" b="1" dirty="0">
                <a:solidFill>
                  <a:srgbClr val="002060"/>
                </a:solidFill>
              </a:rPr>
              <a:t>V</a:t>
            </a:r>
            <a:r>
              <a:rPr lang="hu-HU" b="1" dirty="0" smtClean="0">
                <a:solidFill>
                  <a:srgbClr val="002060"/>
                </a:solidFill>
              </a:rPr>
              <a:t>. </a:t>
            </a:r>
            <a:r>
              <a:rPr lang="hu-HU" b="1" dirty="0" err="1" smtClean="0">
                <a:solidFill>
                  <a:srgbClr val="002060"/>
                </a:solidFill>
              </a:rPr>
              <a:t>portae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ensteht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also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der V. </a:t>
            </a: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vitellinea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dextra</a:t>
            </a:r>
            <a:r>
              <a:rPr lang="hu-HU" dirty="0" smtClean="0">
                <a:solidFill>
                  <a:srgbClr val="002060"/>
                </a:solidFill>
              </a:rPr>
              <a:t> (V. </a:t>
            </a:r>
            <a:r>
              <a:rPr lang="hu-HU" b="1" dirty="0" err="1" smtClean="0">
                <a:solidFill>
                  <a:srgbClr val="002060"/>
                </a:solidFill>
              </a:rPr>
              <a:t>advehens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hepatis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>
              <a:spcAft>
                <a:spcPts val="300"/>
              </a:spcAft>
            </a:pPr>
            <a:endParaRPr lang="hu-HU" sz="1000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b="1" dirty="0" err="1" smtClean="0">
                <a:solidFill>
                  <a:srgbClr val="002060"/>
                </a:solidFill>
              </a:rPr>
              <a:t>ihre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Wurzel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distalen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Abschnitt</a:t>
            </a:r>
            <a:r>
              <a:rPr lang="hu-HU" dirty="0" smtClean="0">
                <a:solidFill>
                  <a:srgbClr val="002060"/>
                </a:solidFill>
              </a:rPr>
              <a:t> der V.</a:t>
            </a: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vitellinea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dextra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i="1" dirty="0" smtClean="0">
                <a:solidFill>
                  <a:srgbClr val="002060"/>
                </a:solidFill>
              </a:rPr>
              <a:t>V. mesenterica sup.</a:t>
            </a:r>
          </a:p>
          <a:p>
            <a:pPr>
              <a:spcAft>
                <a:spcPts val="300"/>
              </a:spcAft>
            </a:pPr>
            <a:endParaRPr lang="hu-HU" sz="800" dirty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preduodenalen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Anastomose</a:t>
            </a:r>
            <a:r>
              <a:rPr lang="hu-HU" dirty="0" smtClean="0">
                <a:solidFill>
                  <a:srgbClr val="002060"/>
                </a:solidFill>
              </a:rPr>
              <a:t> und</a:t>
            </a:r>
          </a:p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der </a:t>
            </a:r>
            <a:r>
              <a:rPr lang="hu-HU" dirty="0" err="1" smtClean="0">
                <a:solidFill>
                  <a:srgbClr val="002060"/>
                </a:solidFill>
              </a:rPr>
              <a:t>distalen</a:t>
            </a:r>
            <a:r>
              <a:rPr lang="hu-HU" dirty="0" smtClean="0">
                <a:solidFill>
                  <a:srgbClr val="002060"/>
                </a:solidFill>
              </a:rPr>
              <a:t> V.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vitellinea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sinistra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300"/>
              </a:spcAft>
            </a:pPr>
            <a:r>
              <a:rPr lang="hu-HU" i="1" dirty="0">
                <a:solidFill>
                  <a:srgbClr val="002060"/>
                </a:solidFill>
              </a:rPr>
              <a:t>V</a:t>
            </a:r>
            <a:r>
              <a:rPr lang="hu-HU" i="1" dirty="0" smtClean="0">
                <a:solidFill>
                  <a:srgbClr val="002060"/>
                </a:solidFill>
              </a:rPr>
              <a:t>. lienalis</a:t>
            </a:r>
          </a:p>
          <a:p>
            <a:pPr>
              <a:spcAft>
                <a:spcPts val="300"/>
              </a:spcAft>
            </a:pPr>
            <a:endParaRPr lang="hu-HU" sz="1000" dirty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revehens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b="1" dirty="0" err="1" smtClean="0">
                <a:solidFill>
                  <a:srgbClr val="002060"/>
                </a:solidFill>
              </a:rPr>
              <a:t>Abschnitt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der V. </a:t>
            </a: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vitellinea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dextra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b="1" dirty="0" smtClean="0">
                <a:solidFill>
                  <a:srgbClr val="002060"/>
                </a:solidFill>
              </a:rPr>
              <a:t>Pars </a:t>
            </a:r>
            <a:r>
              <a:rPr lang="hu-HU" b="1" dirty="0" err="1" smtClean="0">
                <a:solidFill>
                  <a:srgbClr val="002060"/>
                </a:solidFill>
              </a:rPr>
              <a:t>hepatica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b="1" dirty="0">
                <a:solidFill>
                  <a:srgbClr val="002060"/>
                </a:solidFill>
              </a:rPr>
              <a:t>VCI 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41320" y="6525344"/>
            <a:ext cx="738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Larsen’s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2240" y="6554133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Faller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4088" y="5715"/>
            <a:ext cx="3166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err="1" smtClean="0">
                <a:solidFill>
                  <a:srgbClr val="002060"/>
                </a:solidFill>
              </a:rPr>
              <a:t>Entwicklung</a:t>
            </a:r>
            <a:r>
              <a:rPr lang="hu-HU" sz="2400" dirty="0" smtClean="0">
                <a:solidFill>
                  <a:srgbClr val="002060"/>
                </a:solidFill>
              </a:rPr>
              <a:t> der VCI </a:t>
            </a:r>
          </a:p>
          <a:p>
            <a:pPr algn="ctr"/>
            <a:r>
              <a:rPr lang="hu-HU" sz="2400" dirty="0" smtClean="0">
                <a:solidFill>
                  <a:srgbClr val="002060"/>
                </a:solidFill>
              </a:rPr>
              <a:t>– Pars </a:t>
            </a:r>
            <a:r>
              <a:rPr lang="hu-HU" sz="2400" dirty="0" err="1" smtClean="0">
                <a:solidFill>
                  <a:srgbClr val="002060"/>
                </a:solidFill>
              </a:rPr>
              <a:t>hepatica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27384"/>
            <a:ext cx="4738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0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92811" y="231031"/>
            <a:ext cx="3089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Entwicklung</a:t>
            </a:r>
            <a:r>
              <a:rPr lang="hu-HU" sz="2400" dirty="0" smtClean="0">
                <a:solidFill>
                  <a:srgbClr val="002060"/>
                </a:solidFill>
              </a:rPr>
              <a:t> der VCI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96" y="2706200"/>
            <a:ext cx="5998464" cy="3819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0274"/>
            <a:ext cx="2953512" cy="2392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3072" y="1124744"/>
            <a:ext cx="30164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2060"/>
                </a:solidFill>
              </a:rPr>
              <a:t>Ductus venosus Arrantii:</a:t>
            </a:r>
          </a:p>
          <a:p>
            <a:r>
              <a:rPr lang="hu-HU" sz="2000" dirty="0" err="1">
                <a:solidFill>
                  <a:srgbClr val="002060"/>
                </a:solidFill>
              </a:rPr>
              <a:t>späteres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err="1">
                <a:solidFill>
                  <a:srgbClr val="002060"/>
                </a:solidFill>
              </a:rPr>
              <a:t>L</a:t>
            </a:r>
            <a:r>
              <a:rPr lang="hu-HU" sz="2000" dirty="0" err="1" smtClean="0">
                <a:solidFill>
                  <a:srgbClr val="002060"/>
                </a:solidFill>
              </a:rPr>
              <a:t>ig</a:t>
            </a:r>
            <a:r>
              <a:rPr lang="hu-HU" sz="2000" dirty="0" smtClean="0">
                <a:solidFill>
                  <a:srgbClr val="002060"/>
                </a:solidFill>
              </a:rPr>
              <a:t>. venosum</a:t>
            </a:r>
          </a:p>
          <a:p>
            <a:endParaRPr lang="hu-HU" sz="2000" dirty="0">
              <a:solidFill>
                <a:srgbClr val="002060"/>
              </a:solidFill>
            </a:endParaRPr>
          </a:p>
          <a:p>
            <a:r>
              <a:rPr lang="hu-HU" sz="2000" dirty="0" err="1">
                <a:solidFill>
                  <a:srgbClr val="002060"/>
                </a:solidFill>
              </a:rPr>
              <a:t>s</a:t>
            </a:r>
            <a:r>
              <a:rPr lang="hu-HU" sz="2000" dirty="0" err="1" smtClean="0">
                <a:solidFill>
                  <a:srgbClr val="002060"/>
                </a:solidFill>
              </a:rPr>
              <a:t>iehe</a:t>
            </a:r>
            <a:r>
              <a:rPr lang="hu-HU" sz="2000" dirty="0" smtClean="0">
                <a:solidFill>
                  <a:srgbClr val="002060"/>
                </a:solidFill>
              </a:rPr>
              <a:t>: </a:t>
            </a:r>
            <a:r>
              <a:rPr lang="hu-HU" sz="2000" dirty="0" err="1" smtClean="0">
                <a:solidFill>
                  <a:srgbClr val="002060"/>
                </a:solidFill>
              </a:rPr>
              <a:t>fetaler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 err="1" smtClean="0">
                <a:solidFill>
                  <a:srgbClr val="002060"/>
                </a:solidFill>
              </a:rPr>
              <a:t>Kreislauf</a:t>
            </a:r>
            <a:r>
              <a:rPr lang="hu-HU" sz="20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195285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78982" y="2780928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Sobotta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952" y="6464369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Faller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4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71800" y="1252492"/>
            <a:ext cx="648376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Die </a:t>
            </a:r>
            <a:r>
              <a:rPr lang="hu-HU" b="1" dirty="0">
                <a:solidFill>
                  <a:srgbClr val="002060"/>
                </a:solidFill>
              </a:rPr>
              <a:t>P</a:t>
            </a:r>
            <a:r>
              <a:rPr lang="hu-HU" b="1" dirty="0" smtClean="0">
                <a:solidFill>
                  <a:srgbClr val="002060"/>
                </a:solidFill>
              </a:rPr>
              <a:t>ars </a:t>
            </a:r>
            <a:r>
              <a:rPr lang="hu-HU" b="1" dirty="0" err="1" smtClean="0">
                <a:solidFill>
                  <a:srgbClr val="002060"/>
                </a:solidFill>
              </a:rPr>
              <a:t>prerenalis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stammt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V. </a:t>
            </a:r>
            <a:r>
              <a:rPr lang="hu-HU" dirty="0" err="1" smtClean="0">
                <a:solidFill>
                  <a:srgbClr val="002060"/>
                </a:solidFill>
              </a:rPr>
              <a:t>subcardinalis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dextra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welche</a:t>
            </a:r>
            <a:r>
              <a:rPr lang="hu-HU" dirty="0" smtClean="0">
                <a:solidFill>
                  <a:srgbClr val="002060"/>
                </a:solidFill>
              </a:rPr>
              <a:t> mit der V. </a:t>
            </a:r>
            <a:r>
              <a:rPr lang="hu-HU" dirty="0" err="1" smtClean="0">
                <a:solidFill>
                  <a:srgbClr val="002060"/>
                </a:solidFill>
              </a:rPr>
              <a:t>revehens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hepatis</a:t>
            </a:r>
            <a:r>
              <a:rPr lang="hu-HU" dirty="0" smtClean="0">
                <a:solidFill>
                  <a:srgbClr val="002060"/>
                </a:solidFill>
              </a:rPr>
              <a:t> in </a:t>
            </a:r>
            <a:r>
              <a:rPr lang="hu-HU" dirty="0" err="1" smtClean="0">
                <a:solidFill>
                  <a:srgbClr val="002060"/>
                </a:solidFill>
              </a:rPr>
              <a:t>Verbindung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tritt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Die V. </a:t>
            </a:r>
            <a:r>
              <a:rPr lang="hu-HU" dirty="0" err="1" smtClean="0">
                <a:solidFill>
                  <a:srgbClr val="002060"/>
                </a:solidFill>
              </a:rPr>
              <a:t>advehens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hepatis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>
                <a:solidFill>
                  <a:srgbClr val="002060"/>
                </a:solidFill>
              </a:rPr>
              <a:t>spätere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V. portae) </a:t>
            </a:r>
            <a:r>
              <a:rPr lang="hu-HU" dirty="0" err="1" smtClean="0">
                <a:solidFill>
                  <a:srgbClr val="002060"/>
                </a:solidFill>
              </a:rPr>
              <a:t>mündet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deswegen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nicht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in </a:t>
            </a:r>
            <a:r>
              <a:rPr lang="hu-HU" dirty="0" err="1" smtClean="0">
                <a:solidFill>
                  <a:srgbClr val="002060"/>
                </a:solidFill>
              </a:rPr>
              <a:t>die</a:t>
            </a:r>
            <a:r>
              <a:rPr lang="hu-HU" dirty="0" smtClean="0">
                <a:solidFill>
                  <a:srgbClr val="002060"/>
                </a:solidFill>
              </a:rPr>
              <a:t> VCI, </a:t>
            </a:r>
            <a:r>
              <a:rPr lang="hu-HU" dirty="0" err="1" smtClean="0">
                <a:solidFill>
                  <a:srgbClr val="002060"/>
                </a:solidFill>
              </a:rPr>
              <a:t>schaltet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sich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aber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durch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die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Lebersinusoide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dazu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r>
              <a:rPr lang="hu-HU" dirty="0" err="1" smtClean="0">
                <a:solidFill>
                  <a:srgbClr val="002060"/>
                </a:solidFill>
              </a:rPr>
              <a:t>Durch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diese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die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Vv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r>
              <a:rPr lang="hu-HU" dirty="0" err="1" smtClean="0">
                <a:solidFill>
                  <a:srgbClr val="002060"/>
                </a:solidFill>
              </a:rPr>
              <a:t>hepaticae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auch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der V. </a:t>
            </a: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revehens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hepatis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entstanden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wird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sie</a:t>
            </a:r>
            <a:r>
              <a:rPr lang="hu-HU" dirty="0" smtClean="0">
                <a:solidFill>
                  <a:srgbClr val="002060"/>
                </a:solidFill>
              </a:rPr>
              <a:t> in </a:t>
            </a:r>
            <a:r>
              <a:rPr lang="hu-HU" dirty="0" err="1" smtClean="0">
                <a:solidFill>
                  <a:srgbClr val="002060"/>
                </a:solidFill>
              </a:rPr>
              <a:t>die</a:t>
            </a:r>
            <a:r>
              <a:rPr lang="hu-HU" dirty="0" smtClean="0">
                <a:solidFill>
                  <a:srgbClr val="002060"/>
                </a:solidFill>
              </a:rPr>
              <a:t> VCI </a:t>
            </a:r>
            <a:r>
              <a:rPr lang="hu-HU" dirty="0" err="1" smtClean="0">
                <a:solidFill>
                  <a:srgbClr val="002060"/>
                </a:solidFill>
              </a:rPr>
              <a:t>drainiert</a:t>
            </a:r>
            <a:r>
              <a:rPr lang="hu-HU" dirty="0" smtClean="0">
                <a:solidFill>
                  <a:srgbClr val="002060"/>
                </a:solidFill>
              </a:rPr>
              <a:t>.</a:t>
            </a:r>
          </a:p>
          <a:p>
            <a:pPr>
              <a:spcAft>
                <a:spcPts val="3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Die </a:t>
            </a:r>
            <a:r>
              <a:rPr lang="hu-HU" b="1" dirty="0">
                <a:solidFill>
                  <a:srgbClr val="002060"/>
                </a:solidFill>
              </a:rPr>
              <a:t>P</a:t>
            </a:r>
            <a:r>
              <a:rPr lang="hu-HU" b="1" dirty="0" smtClean="0">
                <a:solidFill>
                  <a:srgbClr val="002060"/>
                </a:solidFill>
              </a:rPr>
              <a:t>ars </a:t>
            </a:r>
            <a:r>
              <a:rPr lang="hu-HU" b="1" dirty="0" err="1" smtClean="0">
                <a:solidFill>
                  <a:srgbClr val="002060"/>
                </a:solidFill>
              </a:rPr>
              <a:t>renalis</a:t>
            </a:r>
            <a:r>
              <a:rPr lang="hu-HU" b="1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entsteht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rechten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sub</a:t>
            </a:r>
            <a:r>
              <a:rPr lang="hu-HU" dirty="0" smtClean="0">
                <a:solidFill>
                  <a:srgbClr val="002060"/>
                </a:solidFill>
              </a:rPr>
              <a:t>- </a:t>
            </a:r>
            <a:r>
              <a:rPr lang="hu-HU" dirty="0" err="1" smtClean="0">
                <a:solidFill>
                  <a:srgbClr val="002060"/>
                </a:solidFill>
              </a:rPr>
              <a:t>supracardinalen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Anastomose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300"/>
              </a:spcAft>
            </a:pPr>
            <a:endParaRPr lang="hu-HU" sz="800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err="1">
                <a:solidFill>
                  <a:srgbClr val="002060"/>
                </a:solidFill>
              </a:rPr>
              <a:t>A</a:t>
            </a:r>
            <a:r>
              <a:rPr lang="hu-HU" dirty="0" err="1" smtClean="0">
                <a:solidFill>
                  <a:srgbClr val="002060"/>
                </a:solidFill>
              </a:rPr>
              <a:t>nastomosis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u="sng" dirty="0" err="1" smtClean="0">
                <a:solidFill>
                  <a:srgbClr val="002060"/>
                </a:solidFill>
              </a:rPr>
              <a:t>inter</a:t>
            </a:r>
            <a:r>
              <a:rPr lang="hu-HU" i="1" u="sng" dirty="0" err="1" smtClean="0">
                <a:solidFill>
                  <a:srgbClr val="002060"/>
                </a:solidFill>
              </a:rPr>
              <a:t>sub-supracardinalis</a:t>
            </a:r>
            <a:endParaRPr lang="hu-HU" i="1" u="sng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Wegen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dieser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Asymmetrie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mündet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die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rechte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Nebennieren</a:t>
            </a:r>
            <a:r>
              <a:rPr lang="hu-HU" dirty="0" smtClean="0">
                <a:solidFill>
                  <a:srgbClr val="002060"/>
                </a:solidFill>
              </a:rPr>
              <a:t>-</a:t>
            </a: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vene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(V. suprarenalis dextra) und </a:t>
            </a:r>
            <a:r>
              <a:rPr lang="hu-HU" dirty="0" err="1" smtClean="0">
                <a:solidFill>
                  <a:srgbClr val="002060"/>
                </a:solidFill>
              </a:rPr>
              <a:t>die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gonadale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Vene</a:t>
            </a:r>
            <a:r>
              <a:rPr lang="hu-HU" dirty="0" smtClean="0">
                <a:solidFill>
                  <a:srgbClr val="002060"/>
                </a:solidFill>
              </a:rPr>
              <a:t> direkt</a:t>
            </a:r>
          </a:p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in </a:t>
            </a:r>
            <a:r>
              <a:rPr lang="hu-HU" dirty="0" err="1" smtClean="0">
                <a:solidFill>
                  <a:srgbClr val="002060"/>
                </a:solidFill>
              </a:rPr>
              <a:t>die</a:t>
            </a:r>
            <a:r>
              <a:rPr lang="hu-HU" dirty="0" smtClean="0">
                <a:solidFill>
                  <a:srgbClr val="002060"/>
                </a:solidFill>
              </a:rPr>
              <a:t> VCI, </a:t>
            </a:r>
            <a:r>
              <a:rPr lang="hu-HU" dirty="0" err="1" smtClean="0">
                <a:solidFill>
                  <a:srgbClr val="002060"/>
                </a:solidFill>
              </a:rPr>
              <a:t>wobei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diese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auf</a:t>
            </a:r>
            <a:r>
              <a:rPr lang="hu-HU" dirty="0" smtClean="0">
                <a:solidFill>
                  <a:srgbClr val="002060"/>
                </a:solidFill>
              </a:rPr>
              <a:t> der linken </a:t>
            </a:r>
            <a:r>
              <a:rPr lang="hu-HU" dirty="0" err="1" smtClean="0">
                <a:solidFill>
                  <a:srgbClr val="002060"/>
                </a:solidFill>
              </a:rPr>
              <a:t>Seite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erstmal</a:t>
            </a:r>
            <a:r>
              <a:rPr lang="hu-HU" dirty="0" smtClean="0">
                <a:solidFill>
                  <a:srgbClr val="002060"/>
                </a:solidFill>
              </a:rPr>
              <a:t> in </a:t>
            </a:r>
            <a:r>
              <a:rPr lang="hu-HU" dirty="0" err="1" smtClean="0">
                <a:solidFill>
                  <a:srgbClr val="002060"/>
                </a:solidFill>
              </a:rPr>
              <a:t>die</a:t>
            </a:r>
            <a:r>
              <a:rPr lang="hu-HU" dirty="0" smtClean="0">
                <a:solidFill>
                  <a:srgbClr val="002060"/>
                </a:solidFill>
              </a:rPr>
              <a:t> V.</a:t>
            </a: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renalis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sinistra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dadurch</a:t>
            </a:r>
            <a:r>
              <a:rPr lang="hu-HU" dirty="0" smtClean="0">
                <a:solidFill>
                  <a:srgbClr val="002060"/>
                </a:solidFill>
              </a:rPr>
              <a:t> in </a:t>
            </a:r>
            <a:r>
              <a:rPr lang="hu-HU" dirty="0" err="1" smtClean="0">
                <a:solidFill>
                  <a:srgbClr val="002060"/>
                </a:solidFill>
              </a:rPr>
              <a:t>die</a:t>
            </a:r>
            <a:r>
              <a:rPr lang="hu-HU" dirty="0" smtClean="0">
                <a:solidFill>
                  <a:srgbClr val="002060"/>
                </a:solidFill>
              </a:rPr>
              <a:t> VCI </a:t>
            </a:r>
            <a:r>
              <a:rPr lang="hu-HU" dirty="0" err="1" smtClean="0">
                <a:solidFill>
                  <a:srgbClr val="002060"/>
                </a:solidFill>
              </a:rPr>
              <a:t>führen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1" r="5544"/>
          <a:stretch/>
        </p:blipFill>
        <p:spPr>
          <a:xfrm>
            <a:off x="35496" y="332656"/>
            <a:ext cx="2799132" cy="61926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4268" y="6464369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Moore</a:t>
            </a:r>
            <a:endParaRPr lang="hu-HU" sz="1200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145" y="0"/>
            <a:ext cx="1319379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51920" y="231031"/>
            <a:ext cx="3089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Entwicklung</a:t>
            </a:r>
            <a:r>
              <a:rPr lang="hu-HU" sz="2400" dirty="0" smtClean="0">
                <a:solidFill>
                  <a:srgbClr val="002060"/>
                </a:solidFill>
              </a:rPr>
              <a:t> der VCI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40" y="404664"/>
            <a:ext cx="3486912" cy="4169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1" t="48100" r="5544"/>
          <a:stretch/>
        </p:blipFill>
        <p:spPr>
          <a:xfrm>
            <a:off x="4810490" y="383452"/>
            <a:ext cx="3649942" cy="41908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3040" y="4797152"/>
            <a:ext cx="7805150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Die </a:t>
            </a:r>
            <a:r>
              <a:rPr lang="hu-HU" dirty="0" err="1" smtClean="0">
                <a:solidFill>
                  <a:srgbClr val="002060"/>
                </a:solidFill>
              </a:rPr>
              <a:t>Vv</a:t>
            </a:r>
            <a:r>
              <a:rPr lang="hu-HU" dirty="0" smtClean="0">
                <a:solidFill>
                  <a:srgbClr val="002060"/>
                </a:solidFill>
              </a:rPr>
              <a:t>. gonadales (testiculares seu ovaricae) und </a:t>
            </a:r>
            <a:r>
              <a:rPr lang="hu-HU" dirty="0" err="1" smtClean="0">
                <a:solidFill>
                  <a:srgbClr val="002060"/>
                </a:solidFill>
              </a:rPr>
              <a:t>die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Vv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r>
              <a:rPr lang="hu-HU" dirty="0" err="1" smtClean="0">
                <a:solidFill>
                  <a:srgbClr val="002060"/>
                </a:solidFill>
              </a:rPr>
              <a:t>suprarenales</a:t>
            </a:r>
            <a:r>
              <a:rPr lang="hu-HU" dirty="0" smtClean="0">
                <a:solidFill>
                  <a:srgbClr val="002060"/>
                </a:solidFill>
              </a:rPr>
              <a:t> sind</a:t>
            </a: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aber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beidseits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Abkömmlinge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>
                <a:solidFill>
                  <a:srgbClr val="002060"/>
                </a:solidFill>
              </a:rPr>
              <a:t>V</a:t>
            </a:r>
            <a:r>
              <a:rPr lang="hu-HU" dirty="0" err="1" smtClean="0">
                <a:solidFill>
                  <a:srgbClr val="002060"/>
                </a:solidFill>
              </a:rPr>
              <a:t>v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r>
              <a:rPr lang="hu-HU" dirty="0" err="1" smtClean="0">
                <a:solidFill>
                  <a:srgbClr val="002060"/>
                </a:solidFill>
              </a:rPr>
              <a:t>subcardinales</a:t>
            </a:r>
            <a:r>
              <a:rPr lang="hu-HU" dirty="0" smtClean="0">
                <a:solidFill>
                  <a:srgbClr val="002060"/>
                </a:solidFill>
              </a:rPr>
              <a:t>.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9764" y="5733256"/>
            <a:ext cx="734862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Der </a:t>
            </a:r>
            <a:r>
              <a:rPr lang="hu-HU" dirty="0" err="1" smtClean="0">
                <a:solidFill>
                  <a:srgbClr val="002060"/>
                </a:solidFill>
              </a:rPr>
              <a:t>ganz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distale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Abschnitt</a:t>
            </a:r>
            <a:r>
              <a:rPr lang="hu-HU" dirty="0" smtClean="0">
                <a:solidFill>
                  <a:srgbClr val="002060"/>
                </a:solidFill>
              </a:rPr>
              <a:t> der VCI (</a:t>
            </a:r>
            <a:r>
              <a:rPr lang="hu-HU" b="1" dirty="0">
                <a:solidFill>
                  <a:srgbClr val="002060"/>
                </a:solidFill>
              </a:rPr>
              <a:t>P</a:t>
            </a:r>
            <a:r>
              <a:rPr lang="hu-HU" b="1" dirty="0" smtClean="0">
                <a:solidFill>
                  <a:srgbClr val="002060"/>
                </a:solidFill>
              </a:rPr>
              <a:t>ars postrenalis</a:t>
            </a:r>
            <a:r>
              <a:rPr lang="hu-HU" dirty="0" smtClean="0">
                <a:solidFill>
                  <a:srgbClr val="002060"/>
                </a:solidFill>
              </a:rPr>
              <a:t>) </a:t>
            </a:r>
            <a:r>
              <a:rPr lang="hu-HU" dirty="0" err="1" smtClean="0">
                <a:solidFill>
                  <a:srgbClr val="002060"/>
                </a:solidFill>
              </a:rPr>
              <a:t>entsteht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</a:p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V. </a:t>
            </a:r>
            <a:r>
              <a:rPr lang="hu-HU" dirty="0" err="1" smtClean="0">
                <a:solidFill>
                  <a:srgbClr val="002060"/>
                </a:solidFill>
              </a:rPr>
              <a:t>supracardinalis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dextra</a:t>
            </a:r>
            <a:r>
              <a:rPr lang="hu-HU" dirty="0" smtClean="0">
                <a:solidFill>
                  <a:srgbClr val="002060"/>
                </a:solidFill>
              </a:rPr>
              <a:t>.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5852" y="4385015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Moore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708" y="4376137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Faller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1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4523232" cy="3355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48680"/>
            <a:ext cx="2993640" cy="3790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606" y="4149080"/>
            <a:ext cx="487665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Aortae ventrales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Aortae dorsales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zwischen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denen</a:t>
            </a:r>
            <a:r>
              <a:rPr lang="hu-HU" dirty="0" smtClean="0">
                <a:solidFill>
                  <a:srgbClr val="002060"/>
                </a:solidFill>
              </a:rPr>
              <a:t>: </a:t>
            </a:r>
            <a:r>
              <a:rPr lang="hu-HU" dirty="0" err="1" smtClean="0">
                <a:solidFill>
                  <a:srgbClr val="002060"/>
                </a:solidFill>
              </a:rPr>
              <a:t>Kiemenbögenarterien</a:t>
            </a:r>
            <a:r>
              <a:rPr lang="hu-HU" dirty="0" smtClean="0">
                <a:solidFill>
                  <a:srgbClr val="002060"/>
                </a:solidFill>
              </a:rPr>
              <a:t> 1-6.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„</a:t>
            </a:r>
            <a:r>
              <a:rPr lang="hu-HU" dirty="0" err="1" smtClean="0">
                <a:solidFill>
                  <a:srgbClr val="002060"/>
                </a:solidFill>
              </a:rPr>
              <a:t>Vitellinales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Arteriengeflecht</a:t>
            </a:r>
            <a:r>
              <a:rPr lang="hu-HU" dirty="0" smtClean="0">
                <a:solidFill>
                  <a:srgbClr val="002060"/>
                </a:solidFill>
              </a:rPr>
              <a:t>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laterale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Äste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intersegmentale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Arterien</a:t>
            </a:r>
            <a:endParaRPr lang="hu-HU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54268" y="3789040"/>
            <a:ext cx="738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Larsen’s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97446" y="4275340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Moore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3264" y="44624"/>
            <a:ext cx="3680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Entwicklung</a:t>
            </a:r>
            <a:r>
              <a:rPr lang="hu-HU" sz="2400" dirty="0" smtClean="0">
                <a:solidFill>
                  <a:srgbClr val="002060"/>
                </a:solidFill>
              </a:rPr>
              <a:t> der </a:t>
            </a:r>
            <a:r>
              <a:rPr lang="hu-HU" sz="2400" dirty="0" err="1" smtClean="0">
                <a:solidFill>
                  <a:srgbClr val="002060"/>
                </a:solidFill>
              </a:rPr>
              <a:t>Arterien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6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08" y="1039368"/>
            <a:ext cx="6120384" cy="4779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5340" y="5626907"/>
            <a:ext cx="738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Larsen’s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6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4664"/>
            <a:ext cx="2952328" cy="52110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4664"/>
            <a:ext cx="3744416" cy="5224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8032" y="5877272"/>
            <a:ext cx="867645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Nicht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alle</a:t>
            </a:r>
            <a:r>
              <a:rPr lang="hu-HU" dirty="0" smtClean="0">
                <a:solidFill>
                  <a:srgbClr val="002060"/>
                </a:solidFill>
              </a:rPr>
              <a:t> 6 </a:t>
            </a:r>
            <a:r>
              <a:rPr lang="hu-HU" dirty="0" err="1" smtClean="0">
                <a:solidFill>
                  <a:srgbClr val="002060"/>
                </a:solidFill>
              </a:rPr>
              <a:t>Kiemenbögenarterien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bleiben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erhalten</a:t>
            </a:r>
            <a:r>
              <a:rPr lang="hu-HU" dirty="0" smtClean="0">
                <a:solidFill>
                  <a:srgbClr val="002060"/>
                </a:solidFill>
              </a:rPr>
              <a:t>; </a:t>
            </a:r>
            <a:r>
              <a:rPr lang="hu-HU" dirty="0" err="1" smtClean="0">
                <a:solidFill>
                  <a:srgbClr val="002060"/>
                </a:solidFill>
              </a:rPr>
              <a:t>die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übriggebliebenen</a:t>
            </a:r>
            <a:r>
              <a:rPr lang="hu-HU" dirty="0" smtClean="0">
                <a:solidFill>
                  <a:srgbClr val="002060"/>
                </a:solidFill>
              </a:rPr>
              <a:t> sind </a:t>
            </a:r>
            <a:r>
              <a:rPr lang="hu-HU" dirty="0" err="1" smtClean="0">
                <a:solidFill>
                  <a:srgbClr val="002060"/>
                </a:solidFill>
              </a:rPr>
              <a:t>auch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nicht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symmetrisch</a:t>
            </a:r>
            <a:r>
              <a:rPr lang="hu-HU" dirty="0" smtClean="0">
                <a:solidFill>
                  <a:srgbClr val="002060"/>
                </a:solidFill>
              </a:rPr>
              <a:t> („</a:t>
            </a:r>
            <a:r>
              <a:rPr lang="hu-HU" dirty="0" err="1" smtClean="0">
                <a:solidFill>
                  <a:srgbClr val="002060"/>
                </a:solidFill>
              </a:rPr>
              <a:t>Linksverschiebung</a:t>
            </a:r>
            <a:r>
              <a:rPr lang="hu-HU" dirty="0" smtClean="0">
                <a:solidFill>
                  <a:srgbClr val="002060"/>
                </a:solidFill>
              </a:rPr>
              <a:t>” des </a:t>
            </a:r>
            <a:r>
              <a:rPr lang="hu-HU" dirty="0" err="1" smtClean="0">
                <a:solidFill>
                  <a:srgbClr val="002060"/>
                </a:solidFill>
              </a:rPr>
              <a:t>arteriellen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Kreislaufes</a:t>
            </a:r>
            <a:r>
              <a:rPr lang="hu-HU" dirty="0" smtClean="0">
                <a:solidFill>
                  <a:srgbClr val="002060"/>
                </a:solidFill>
              </a:rPr>
              <a:t>) 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3570" y="5312241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Faller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5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08104" y="87964"/>
            <a:ext cx="3597460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2060"/>
                </a:solidFill>
              </a:rPr>
              <a:t>1. </a:t>
            </a:r>
            <a:r>
              <a:rPr lang="hu-HU" dirty="0" err="1" smtClean="0">
                <a:solidFill>
                  <a:srgbClr val="002060"/>
                </a:solidFill>
              </a:rPr>
              <a:t>Paar</a:t>
            </a:r>
            <a:r>
              <a:rPr lang="hu-HU" dirty="0" smtClean="0">
                <a:solidFill>
                  <a:srgbClr val="002060"/>
                </a:solidFill>
              </a:rPr>
              <a:t>: </a:t>
            </a:r>
            <a:r>
              <a:rPr lang="hu-HU" dirty="0" err="1" smtClean="0">
                <a:solidFill>
                  <a:srgbClr val="002060"/>
                </a:solidFill>
              </a:rPr>
              <a:t>überwiegend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degeneriert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(A. maxillaris)</a:t>
            </a:r>
          </a:p>
          <a:p>
            <a:endParaRPr lang="hu-HU" sz="1000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2. </a:t>
            </a:r>
            <a:r>
              <a:rPr lang="hu-HU" dirty="0" err="1">
                <a:solidFill>
                  <a:srgbClr val="002060"/>
                </a:solidFill>
              </a:rPr>
              <a:t>Paar</a:t>
            </a:r>
            <a:r>
              <a:rPr lang="hu-HU" dirty="0">
                <a:solidFill>
                  <a:srgbClr val="002060"/>
                </a:solidFill>
              </a:rPr>
              <a:t>: </a:t>
            </a:r>
            <a:r>
              <a:rPr lang="hu-HU" dirty="0" err="1">
                <a:solidFill>
                  <a:srgbClr val="002060"/>
                </a:solidFill>
              </a:rPr>
              <a:t>überwiegend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degeneriert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(A. stapedia)</a:t>
            </a:r>
          </a:p>
          <a:p>
            <a:endParaRPr lang="hu-HU" sz="1000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3. </a:t>
            </a:r>
            <a:r>
              <a:rPr lang="hu-HU" dirty="0" err="1" smtClean="0">
                <a:solidFill>
                  <a:srgbClr val="002060"/>
                </a:solidFill>
              </a:rPr>
              <a:t>Paar</a:t>
            </a:r>
            <a:r>
              <a:rPr lang="hu-HU" dirty="0" smtClean="0">
                <a:solidFill>
                  <a:srgbClr val="002060"/>
                </a:solidFill>
              </a:rPr>
              <a:t>: ACI</a:t>
            </a:r>
          </a:p>
          <a:p>
            <a:r>
              <a:rPr lang="hu-HU" dirty="0">
                <a:solidFill>
                  <a:srgbClr val="002060"/>
                </a:solidFill>
              </a:rPr>
              <a:t>(</a:t>
            </a:r>
            <a:r>
              <a:rPr lang="hu-HU" dirty="0" err="1">
                <a:solidFill>
                  <a:srgbClr val="002060"/>
                </a:solidFill>
              </a:rPr>
              <a:t>anfänglicher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Abschnitt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endParaRPr lang="hu-HU" sz="1000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4. </a:t>
            </a:r>
            <a:r>
              <a:rPr lang="hu-HU" dirty="0" err="1" smtClean="0">
                <a:solidFill>
                  <a:srgbClr val="002060"/>
                </a:solidFill>
              </a:rPr>
              <a:t>Paar</a:t>
            </a:r>
            <a:r>
              <a:rPr lang="hu-HU" dirty="0" smtClean="0">
                <a:solidFill>
                  <a:srgbClr val="002060"/>
                </a:solidFill>
              </a:rPr>
              <a:t>: </a:t>
            </a:r>
            <a:r>
              <a:rPr lang="hu-HU" dirty="0" err="1" smtClean="0">
                <a:solidFill>
                  <a:srgbClr val="002060"/>
                </a:solidFill>
              </a:rPr>
              <a:t>auf</a:t>
            </a:r>
            <a:r>
              <a:rPr lang="hu-HU" dirty="0" smtClean="0">
                <a:solidFill>
                  <a:srgbClr val="002060"/>
                </a:solidFill>
              </a:rPr>
              <a:t> der linken </a:t>
            </a:r>
            <a:r>
              <a:rPr lang="hu-HU" dirty="0" err="1" smtClean="0">
                <a:solidFill>
                  <a:srgbClr val="002060"/>
                </a:solidFill>
              </a:rPr>
              <a:t>Seite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Aortenbogen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auf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rechten</a:t>
            </a:r>
            <a:r>
              <a:rPr lang="hu-HU" dirty="0" smtClean="0">
                <a:solidFill>
                  <a:srgbClr val="002060"/>
                </a:solidFill>
              </a:rPr>
              <a:t> der</a:t>
            </a:r>
          </a:p>
          <a:p>
            <a:r>
              <a:rPr lang="hu-HU" dirty="0" err="1" smtClean="0">
                <a:solidFill>
                  <a:srgbClr val="002060"/>
                </a:solidFill>
              </a:rPr>
              <a:t>proximale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Abschnitt</a:t>
            </a:r>
            <a:r>
              <a:rPr lang="hu-HU" dirty="0" smtClean="0">
                <a:solidFill>
                  <a:srgbClr val="002060"/>
                </a:solidFill>
              </a:rPr>
              <a:t> der A. </a:t>
            </a:r>
            <a:r>
              <a:rPr lang="hu-HU" dirty="0" err="1" smtClean="0">
                <a:solidFill>
                  <a:srgbClr val="002060"/>
                </a:solidFill>
              </a:rPr>
              <a:t>sub</a:t>
            </a:r>
            <a:r>
              <a:rPr lang="hu-HU" dirty="0" smtClean="0">
                <a:solidFill>
                  <a:srgbClr val="002060"/>
                </a:solidFill>
              </a:rPr>
              <a:t>-</a:t>
            </a:r>
          </a:p>
          <a:p>
            <a:r>
              <a:rPr lang="hu-HU" dirty="0" err="1" smtClean="0">
                <a:solidFill>
                  <a:srgbClr val="002060"/>
                </a:solidFill>
              </a:rPr>
              <a:t>clavia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sz="10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5. </a:t>
            </a:r>
            <a:r>
              <a:rPr lang="hu-HU" dirty="0" err="1">
                <a:solidFill>
                  <a:srgbClr val="002060"/>
                </a:solidFill>
              </a:rPr>
              <a:t>Paar</a:t>
            </a:r>
            <a:r>
              <a:rPr lang="hu-HU" dirty="0">
                <a:solidFill>
                  <a:srgbClr val="002060"/>
                </a:solidFill>
              </a:rPr>
              <a:t>: </a:t>
            </a:r>
            <a:r>
              <a:rPr lang="hu-HU" dirty="0" err="1">
                <a:solidFill>
                  <a:srgbClr val="002060"/>
                </a:solidFill>
              </a:rPr>
              <a:t>überwiegend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degeneriert</a:t>
            </a:r>
            <a:endParaRPr lang="hu-HU" dirty="0" smtClean="0">
              <a:solidFill>
                <a:srgbClr val="002060"/>
              </a:solidFill>
            </a:endParaRPr>
          </a:p>
          <a:p>
            <a:endParaRPr lang="hu-HU" sz="1000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6. Aa. </a:t>
            </a:r>
            <a:r>
              <a:rPr lang="hu-HU" dirty="0" err="1" smtClean="0">
                <a:solidFill>
                  <a:srgbClr val="002060"/>
                </a:solidFill>
              </a:rPr>
              <a:t>pulmonales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Ductus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arteriosus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Botalli</a:t>
            </a:r>
            <a:endParaRPr lang="hu-HU" dirty="0" smtClean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8248" y="6599507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Moore</a:t>
            </a:r>
            <a:endParaRPr lang="hu-HU" sz="12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4323137"/>
            <a:ext cx="1368152" cy="2414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3338" y="6525344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smtClean="0">
                <a:solidFill>
                  <a:srgbClr val="002060"/>
                </a:solidFill>
              </a:rPr>
              <a:t>Faller</a:t>
            </a:r>
            <a:endParaRPr lang="hu-HU" sz="12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4" y="0"/>
            <a:ext cx="5221224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4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57313" y="548680"/>
            <a:ext cx="5716308" cy="56784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Die </a:t>
            </a:r>
            <a:r>
              <a:rPr lang="hu-HU" dirty="0" err="1" smtClean="0">
                <a:solidFill>
                  <a:srgbClr val="002060"/>
                </a:solidFill>
              </a:rPr>
              <a:t>beiden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Nervi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laryngei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recurrentes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biegen</a:t>
            </a:r>
            <a:endParaRPr lang="hu-HU" dirty="0" smtClean="0">
              <a:solidFill>
                <a:srgbClr val="002060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symmetrisch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unter</a:t>
            </a:r>
            <a:r>
              <a:rPr lang="hu-HU" dirty="0" smtClean="0">
                <a:solidFill>
                  <a:srgbClr val="002060"/>
                </a:solidFill>
              </a:rPr>
              <a:t> den 6. </a:t>
            </a:r>
            <a:r>
              <a:rPr lang="hu-HU" dirty="0" err="1" smtClean="0">
                <a:solidFill>
                  <a:srgbClr val="002060"/>
                </a:solidFill>
              </a:rPr>
              <a:t>Kiemenbögenarterien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zurück</a:t>
            </a:r>
            <a:r>
              <a:rPr lang="hu-HU" dirty="0" smtClean="0">
                <a:solidFill>
                  <a:srgbClr val="002060"/>
                </a:solidFill>
              </a:rPr>
              <a:t> („</a:t>
            </a:r>
            <a:r>
              <a:rPr lang="hu-HU" dirty="0" err="1" smtClean="0">
                <a:solidFill>
                  <a:srgbClr val="002060"/>
                </a:solidFill>
              </a:rPr>
              <a:t>recurrieren</a:t>
            </a:r>
            <a:r>
              <a:rPr lang="hu-HU" dirty="0" smtClean="0">
                <a:solidFill>
                  <a:srgbClr val="002060"/>
                </a:solidFill>
              </a:rPr>
              <a:t>”)</a:t>
            </a:r>
          </a:p>
          <a:p>
            <a:pPr algn="just">
              <a:spcAft>
                <a:spcPts val="6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Denn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distale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Abschnitt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dieser</a:t>
            </a:r>
            <a:r>
              <a:rPr lang="hu-HU" dirty="0" smtClean="0">
                <a:solidFill>
                  <a:srgbClr val="002060"/>
                </a:solidFill>
              </a:rPr>
              <a:t> 6. </a:t>
            </a:r>
            <a:r>
              <a:rPr lang="hu-HU" dirty="0" err="1" smtClean="0">
                <a:solidFill>
                  <a:srgbClr val="002060"/>
                </a:solidFill>
              </a:rPr>
              <a:t>Kiemenbogen</a:t>
            </a:r>
            <a:r>
              <a:rPr lang="hu-HU" dirty="0" smtClean="0">
                <a:solidFill>
                  <a:srgbClr val="002060"/>
                </a:solidFill>
              </a:rPr>
              <a:t>-</a:t>
            </a:r>
          </a:p>
          <a:p>
            <a:pPr algn="just"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arterie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verödet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auf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rechten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Seite</a:t>
            </a:r>
            <a:r>
              <a:rPr lang="hu-HU" dirty="0" smtClean="0">
                <a:solidFill>
                  <a:srgbClr val="002060"/>
                </a:solidFill>
              </a:rPr>
              <a:t> (der </a:t>
            </a:r>
            <a:r>
              <a:rPr lang="hu-HU" dirty="0" err="1" smtClean="0">
                <a:solidFill>
                  <a:srgbClr val="002060"/>
                </a:solidFill>
              </a:rPr>
              <a:t>proximale</a:t>
            </a:r>
            <a:endParaRPr lang="hu-HU" dirty="0" smtClean="0">
              <a:solidFill>
                <a:srgbClr val="002060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hu-HU" dirty="0" err="1">
                <a:solidFill>
                  <a:srgbClr val="002060"/>
                </a:solidFill>
              </a:rPr>
              <a:t>wächst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in </a:t>
            </a:r>
            <a:r>
              <a:rPr lang="hu-HU" dirty="0" err="1" smtClean="0">
                <a:solidFill>
                  <a:srgbClr val="002060"/>
                </a:solidFill>
              </a:rPr>
              <a:t>die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A</a:t>
            </a:r>
            <a:r>
              <a:rPr lang="hu-HU" dirty="0" err="1" smtClean="0">
                <a:solidFill>
                  <a:srgbClr val="002060"/>
                </a:solidFill>
              </a:rPr>
              <a:t>nlage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rechten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L</a:t>
            </a:r>
            <a:r>
              <a:rPr lang="hu-HU" dirty="0" err="1" smtClean="0">
                <a:solidFill>
                  <a:srgbClr val="002060"/>
                </a:solidFill>
              </a:rPr>
              <a:t>unge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ein</a:t>
            </a:r>
            <a:r>
              <a:rPr lang="hu-HU" dirty="0" smtClean="0">
                <a:solidFill>
                  <a:srgbClr val="002060"/>
                </a:solidFill>
              </a:rPr>
              <a:t>),</a:t>
            </a:r>
          </a:p>
          <a:p>
            <a:pPr algn="just"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der </a:t>
            </a:r>
            <a:r>
              <a:rPr lang="hu-HU" dirty="0" err="1" smtClean="0">
                <a:solidFill>
                  <a:srgbClr val="002060"/>
                </a:solidFill>
              </a:rPr>
              <a:t>rechtsseitige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Nerv</a:t>
            </a:r>
            <a:r>
              <a:rPr lang="hu-HU" dirty="0" smtClean="0">
                <a:solidFill>
                  <a:srgbClr val="002060"/>
                </a:solidFill>
              </a:rPr>
              <a:t> „</a:t>
            </a:r>
            <a:r>
              <a:rPr lang="hu-HU" dirty="0" err="1" smtClean="0">
                <a:solidFill>
                  <a:srgbClr val="002060"/>
                </a:solidFill>
              </a:rPr>
              <a:t>rutscht</a:t>
            </a:r>
            <a:r>
              <a:rPr lang="hu-HU" dirty="0" smtClean="0">
                <a:solidFill>
                  <a:srgbClr val="002060"/>
                </a:solidFill>
              </a:rPr>
              <a:t>” </a:t>
            </a:r>
            <a:r>
              <a:rPr lang="hu-HU" dirty="0" err="1" smtClean="0">
                <a:solidFill>
                  <a:srgbClr val="002060"/>
                </a:solidFill>
              </a:rPr>
              <a:t>nach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oben</a:t>
            </a:r>
            <a:r>
              <a:rPr lang="hu-HU" dirty="0" smtClean="0">
                <a:solidFill>
                  <a:srgbClr val="002060"/>
                </a:solidFill>
              </a:rPr>
              <a:t> und</a:t>
            </a:r>
          </a:p>
          <a:p>
            <a:pPr algn="just"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bleibt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unter</a:t>
            </a:r>
            <a:r>
              <a:rPr lang="hu-HU" dirty="0" smtClean="0">
                <a:solidFill>
                  <a:srgbClr val="002060"/>
                </a:solidFill>
              </a:rPr>
              <a:t> der 4. </a:t>
            </a:r>
            <a:r>
              <a:rPr lang="hu-HU" dirty="0" err="1" smtClean="0">
                <a:solidFill>
                  <a:srgbClr val="002060"/>
                </a:solidFill>
              </a:rPr>
              <a:t>aufgehalten</a:t>
            </a:r>
            <a:r>
              <a:rPr lang="hu-HU" dirty="0">
                <a:solidFill>
                  <a:srgbClr val="002060"/>
                </a:solidFill>
              </a:rPr>
              <a:t> (a. </a:t>
            </a:r>
            <a:r>
              <a:rPr lang="hu-HU" dirty="0" err="1">
                <a:solidFill>
                  <a:srgbClr val="002060"/>
                </a:solidFill>
              </a:rPr>
              <a:t>subclavia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dextra</a:t>
            </a:r>
            <a:r>
              <a:rPr lang="hu-HU" dirty="0">
                <a:solidFill>
                  <a:srgbClr val="002060"/>
                </a:solidFill>
              </a:rPr>
              <a:t>)</a:t>
            </a:r>
            <a:endParaRPr lang="hu-HU" dirty="0" smtClean="0">
              <a:solidFill>
                <a:srgbClr val="002060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(5. </a:t>
            </a:r>
            <a:r>
              <a:rPr lang="hu-HU" dirty="0" err="1" smtClean="0">
                <a:solidFill>
                  <a:srgbClr val="002060"/>
                </a:solidFill>
              </a:rPr>
              <a:t>Kiemenbogenarterie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verödete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frühzeitig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 algn="just">
              <a:spcAft>
                <a:spcPts val="6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Auf</a:t>
            </a:r>
            <a:r>
              <a:rPr lang="hu-HU" dirty="0" smtClean="0">
                <a:solidFill>
                  <a:srgbClr val="002060"/>
                </a:solidFill>
              </a:rPr>
              <a:t> der linken </a:t>
            </a:r>
            <a:r>
              <a:rPr lang="hu-HU" dirty="0" err="1" smtClean="0">
                <a:solidFill>
                  <a:srgbClr val="002060"/>
                </a:solidFill>
              </a:rPr>
              <a:t>Seite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verschmälert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die 6. </a:t>
            </a:r>
            <a:r>
              <a:rPr lang="hu-HU" dirty="0" err="1" smtClean="0">
                <a:solidFill>
                  <a:srgbClr val="002060"/>
                </a:solidFill>
              </a:rPr>
              <a:t>Arterie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zw</a:t>
            </a:r>
            <a:r>
              <a:rPr lang="hu-HU" dirty="0" smtClean="0">
                <a:solidFill>
                  <a:srgbClr val="002060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dem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Aortenbogen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dem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D</a:t>
            </a:r>
            <a:r>
              <a:rPr lang="hu-HU" dirty="0" err="1" smtClean="0">
                <a:solidFill>
                  <a:srgbClr val="002060"/>
                </a:solidFill>
              </a:rPr>
              <a:t>uctus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arteriosus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Botalli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</a:p>
          <a:p>
            <a:pPr algn="just"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weswegen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Nerv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auf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lateralen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Seite</a:t>
            </a:r>
            <a:r>
              <a:rPr lang="hu-HU" dirty="0" smtClean="0">
                <a:solidFill>
                  <a:srgbClr val="002060"/>
                </a:solidFill>
              </a:rPr>
              <a:t> des </a:t>
            </a:r>
            <a:r>
              <a:rPr lang="hu-HU" dirty="0" err="1" smtClean="0">
                <a:solidFill>
                  <a:srgbClr val="002060"/>
                </a:solidFill>
              </a:rPr>
              <a:t>Lig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</a:p>
          <a:p>
            <a:pPr algn="just"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arteriosum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gelingt</a:t>
            </a:r>
            <a:r>
              <a:rPr lang="hu-HU" dirty="0" smtClean="0">
                <a:solidFill>
                  <a:srgbClr val="002060"/>
                </a:solidFill>
              </a:rPr>
              <a:t>, direkt </a:t>
            </a:r>
            <a:r>
              <a:rPr lang="hu-HU" dirty="0" err="1" smtClean="0">
                <a:solidFill>
                  <a:srgbClr val="002060"/>
                </a:solidFill>
              </a:rPr>
              <a:t>unter</a:t>
            </a:r>
            <a:r>
              <a:rPr lang="hu-HU" dirty="0" smtClean="0">
                <a:solidFill>
                  <a:srgbClr val="002060"/>
                </a:solidFill>
              </a:rPr>
              <a:t> den </a:t>
            </a:r>
            <a:r>
              <a:rPr lang="hu-HU" dirty="0" err="1" smtClean="0">
                <a:solidFill>
                  <a:srgbClr val="002060"/>
                </a:solidFill>
              </a:rPr>
              <a:t>Aortenbogen</a:t>
            </a:r>
            <a:endParaRPr lang="hu-HU" dirty="0" smtClean="0">
              <a:solidFill>
                <a:srgbClr val="002060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Aufgehalten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bleibt</a:t>
            </a:r>
            <a:r>
              <a:rPr lang="hu-HU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1" y="6418995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Moore</a:t>
            </a:r>
            <a:endParaRPr lang="hu-HU" sz="12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6" y="215900"/>
            <a:ext cx="2874264" cy="640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8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4" y="697126"/>
            <a:ext cx="3778956" cy="54681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1920" y="1484784"/>
            <a:ext cx="5351145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2060"/>
                </a:solidFill>
              </a:rPr>
              <a:t>dieses </a:t>
            </a:r>
            <a:r>
              <a:rPr lang="hu-HU" dirty="0" err="1" smtClean="0">
                <a:solidFill>
                  <a:srgbClr val="002060"/>
                </a:solidFill>
              </a:rPr>
              <a:t>Organsystem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tritt</a:t>
            </a:r>
            <a:r>
              <a:rPr lang="hu-HU" dirty="0" smtClean="0">
                <a:solidFill>
                  <a:srgbClr val="002060"/>
                </a:solidFill>
              </a:rPr>
              <a:t> am </a:t>
            </a:r>
            <a:r>
              <a:rPr lang="hu-HU" dirty="0" err="1" smtClean="0">
                <a:solidFill>
                  <a:srgbClr val="002060"/>
                </a:solidFill>
              </a:rPr>
              <a:t>frühesten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auf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keine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Atmung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bzw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r>
              <a:rPr lang="hu-HU" dirty="0" err="1" smtClean="0">
                <a:solidFill>
                  <a:srgbClr val="002060"/>
                </a:solidFill>
              </a:rPr>
              <a:t>Oxygenisation</a:t>
            </a:r>
            <a:r>
              <a:rPr lang="hu-HU" dirty="0" smtClean="0">
                <a:solidFill>
                  <a:srgbClr val="002060"/>
                </a:solidFill>
              </a:rPr>
              <a:t> in den </a:t>
            </a:r>
            <a:r>
              <a:rPr lang="hu-HU" dirty="0" err="1" smtClean="0">
                <a:solidFill>
                  <a:srgbClr val="002060"/>
                </a:solidFill>
              </a:rPr>
              <a:t>Lungen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großer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Widerstand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Lungenkreislauf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Stoffwechsel</a:t>
            </a:r>
            <a:r>
              <a:rPr lang="hu-HU" dirty="0" smtClean="0">
                <a:solidFill>
                  <a:srgbClr val="002060"/>
                </a:solidFill>
              </a:rPr>
              <a:t> mit </a:t>
            </a:r>
            <a:r>
              <a:rPr lang="hu-HU" dirty="0" err="1" smtClean="0">
                <a:solidFill>
                  <a:srgbClr val="002060"/>
                </a:solidFill>
              </a:rPr>
              <a:t>Hilfe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Plazenta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Shuntwege</a:t>
            </a:r>
            <a:r>
              <a:rPr lang="hu-HU" dirty="0" smtClean="0">
                <a:solidFill>
                  <a:srgbClr val="002060"/>
                </a:solidFill>
              </a:rPr>
              <a:t> sind </a:t>
            </a:r>
            <a:r>
              <a:rPr lang="hu-HU" dirty="0" err="1" smtClean="0">
                <a:solidFill>
                  <a:srgbClr val="002060"/>
                </a:solidFill>
              </a:rPr>
              <a:t>benötigt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Haeckelsche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Regel</a:t>
            </a:r>
            <a:r>
              <a:rPr lang="hu-HU" dirty="0" smtClean="0">
                <a:solidFill>
                  <a:srgbClr val="002060"/>
                </a:solidFill>
              </a:rPr>
              <a:t>: </a:t>
            </a:r>
            <a:r>
              <a:rPr lang="en-US" dirty="0">
                <a:solidFill>
                  <a:srgbClr val="002060"/>
                </a:solidFill>
              </a:rPr>
              <a:t>"</a:t>
            </a:r>
            <a:r>
              <a:rPr lang="en-US" dirty="0" smtClean="0">
                <a:solidFill>
                  <a:srgbClr val="002060"/>
                </a:solidFill>
              </a:rPr>
              <a:t>Die </a:t>
            </a:r>
            <a:r>
              <a:rPr lang="en-US" b="1" dirty="0" err="1" smtClean="0">
                <a:solidFill>
                  <a:srgbClr val="002060"/>
                </a:solidFill>
              </a:rPr>
              <a:t>Ontogenese</a:t>
            </a:r>
            <a:r>
              <a:rPr lang="en-US" dirty="0">
                <a:solidFill>
                  <a:srgbClr val="002060"/>
                </a:solidFill>
              </a:rPr>
              <a:t> </a:t>
            </a:r>
            <a:r>
              <a:rPr lang="en-US" dirty="0" err="1">
                <a:solidFill>
                  <a:srgbClr val="002060"/>
                </a:solidFill>
              </a:rPr>
              <a:t>rekapituliert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en-US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2060"/>
                </a:solidFill>
              </a:rPr>
              <a:t>die</a:t>
            </a:r>
            <a:r>
              <a:rPr lang="en-US" dirty="0">
                <a:solidFill>
                  <a:srgbClr val="002060"/>
                </a:solidFill>
              </a:rPr>
              <a:t> </a:t>
            </a:r>
            <a:r>
              <a:rPr lang="en-US" b="1" dirty="0" err="1">
                <a:solidFill>
                  <a:srgbClr val="002060"/>
                </a:solidFill>
              </a:rPr>
              <a:t>Phylogenese</a:t>
            </a:r>
            <a:r>
              <a:rPr lang="en-US" dirty="0">
                <a:solidFill>
                  <a:srgbClr val="002060"/>
                </a:solidFill>
              </a:rPr>
              <a:t>." 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512" y="6093296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Sobotta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58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320" y="2636912"/>
            <a:ext cx="2487168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5657088" cy="40264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96" y="4797152"/>
            <a:ext cx="6605976" cy="1946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Die </a:t>
            </a:r>
            <a:r>
              <a:rPr lang="hu-HU" dirty="0" err="1" smtClean="0">
                <a:solidFill>
                  <a:srgbClr val="002060"/>
                </a:solidFill>
              </a:rPr>
              <a:t>weiteren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Arterien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wachsen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den </a:t>
            </a:r>
            <a:r>
              <a:rPr lang="hu-HU" dirty="0" err="1" smtClean="0">
                <a:solidFill>
                  <a:srgbClr val="002060"/>
                </a:solidFill>
              </a:rPr>
              <a:t>Aortae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dorsales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vitellinale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oder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ventrale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Äste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zu</a:t>
            </a:r>
            <a:r>
              <a:rPr lang="hu-HU" dirty="0" smtClean="0">
                <a:solidFill>
                  <a:srgbClr val="002060"/>
                </a:solidFill>
              </a:rPr>
              <a:t> den </a:t>
            </a:r>
            <a:r>
              <a:rPr lang="hu-HU" dirty="0" err="1" smtClean="0">
                <a:solidFill>
                  <a:srgbClr val="002060"/>
                </a:solidFill>
              </a:rPr>
              <a:t>Baucheingeweiden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laterale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Äste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zu</a:t>
            </a:r>
            <a:r>
              <a:rPr lang="hu-HU" dirty="0" smtClean="0">
                <a:solidFill>
                  <a:srgbClr val="002060"/>
                </a:solidFill>
              </a:rPr>
              <a:t> den </a:t>
            </a:r>
            <a:r>
              <a:rPr lang="hu-HU" dirty="0" err="1" smtClean="0">
                <a:solidFill>
                  <a:srgbClr val="002060"/>
                </a:solidFill>
              </a:rPr>
              <a:t>Nieren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Nebennieren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Gonaden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002060"/>
                </a:solidFill>
              </a:rPr>
              <a:t>intersegmentale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oder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posterolaterale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Äste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geben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die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Gefäße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     </a:t>
            </a:r>
            <a:r>
              <a:rPr lang="hu-HU" dirty="0">
                <a:solidFill>
                  <a:srgbClr val="002060"/>
                </a:solidFill>
              </a:rPr>
              <a:t>der </a:t>
            </a:r>
            <a:r>
              <a:rPr lang="hu-HU" dirty="0" err="1">
                <a:solidFill>
                  <a:srgbClr val="002060"/>
                </a:solidFill>
              </a:rPr>
              <a:t>Extremitäten</a:t>
            </a:r>
            <a:r>
              <a:rPr lang="hu-HU" dirty="0" smtClean="0">
                <a:solidFill>
                  <a:srgbClr val="002060"/>
                </a:solidFill>
              </a:rPr>
              <a:t>, der </a:t>
            </a:r>
            <a:r>
              <a:rPr lang="hu-HU" dirty="0" err="1" smtClean="0">
                <a:solidFill>
                  <a:srgbClr val="002060"/>
                </a:solidFill>
              </a:rPr>
              <a:t>Rumpfwand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bzw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r>
              <a:rPr lang="hu-HU" dirty="0" err="1" smtClean="0">
                <a:solidFill>
                  <a:srgbClr val="002060"/>
                </a:solidFill>
              </a:rPr>
              <a:t>die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Arteriae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     </a:t>
            </a:r>
            <a:r>
              <a:rPr lang="hu-HU" dirty="0" err="1" smtClean="0">
                <a:solidFill>
                  <a:srgbClr val="002060"/>
                </a:solidFill>
              </a:rPr>
              <a:t>vertebrales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0034" y="2423043"/>
            <a:ext cx="738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Larsen’s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7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7648" y="188640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Fetaler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Kreislauf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3"/>
            <a:ext cx="4179037" cy="58348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8064" y="1464166"/>
            <a:ext cx="3115148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Shuntwege</a:t>
            </a:r>
            <a:r>
              <a:rPr lang="hu-HU" dirty="0" smtClean="0">
                <a:solidFill>
                  <a:srgbClr val="002060"/>
                </a:solidFill>
              </a:rPr>
              <a:t> sind </a:t>
            </a:r>
            <a:r>
              <a:rPr lang="hu-HU" dirty="0" err="1" smtClean="0">
                <a:solidFill>
                  <a:srgbClr val="002060"/>
                </a:solidFill>
              </a:rPr>
              <a:t>vorhanden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dirty="0" smtClean="0">
                <a:solidFill>
                  <a:srgbClr val="002060"/>
                </a:solidFill>
              </a:rPr>
              <a:t>Ductus arteriosus Botalli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dirty="0" smtClean="0">
                <a:solidFill>
                  <a:srgbClr val="002060"/>
                </a:solidFill>
              </a:rPr>
              <a:t>Ductus venosus Arrantii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dirty="0" smtClean="0">
                <a:solidFill>
                  <a:srgbClr val="002060"/>
                </a:solidFill>
              </a:rPr>
              <a:t>Foramen ovale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8854" y="3682143"/>
            <a:ext cx="415780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dirty="0" err="1" smtClean="0">
                <a:solidFill>
                  <a:srgbClr val="002060"/>
                </a:solidFill>
              </a:rPr>
              <a:t>im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Bereich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dieser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Shuntwege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wird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</a:p>
          <a:p>
            <a:pPr>
              <a:lnSpc>
                <a:spcPct val="150000"/>
              </a:lnSpc>
            </a:pPr>
            <a:r>
              <a:rPr lang="hu-HU" dirty="0" err="1" smtClean="0">
                <a:solidFill>
                  <a:srgbClr val="002060"/>
                </a:solidFill>
              </a:rPr>
              <a:t>Blutstrom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durch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dirty="0" err="1">
                <a:solidFill>
                  <a:srgbClr val="002060"/>
                </a:solidFill>
              </a:rPr>
              <a:t>S</a:t>
            </a:r>
            <a:r>
              <a:rPr lang="hu-HU" dirty="0" err="1" smtClean="0">
                <a:solidFill>
                  <a:srgbClr val="002060"/>
                </a:solidFill>
              </a:rPr>
              <a:t>phincter</a:t>
            </a:r>
            <a:r>
              <a:rPr lang="hu-HU" dirty="0" smtClean="0">
                <a:solidFill>
                  <a:srgbClr val="002060"/>
                </a:solidFill>
              </a:rPr>
              <a:t> des </a:t>
            </a:r>
            <a:r>
              <a:rPr lang="hu-HU" dirty="0" err="1" smtClean="0">
                <a:solidFill>
                  <a:srgbClr val="002060"/>
                </a:solidFill>
              </a:rPr>
              <a:t>Ductus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venosus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hu-HU" dirty="0" err="1" smtClean="0">
                <a:solidFill>
                  <a:srgbClr val="002060"/>
                </a:solidFill>
              </a:rPr>
              <a:t>Eustachsche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Klappe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002060"/>
                </a:solidFill>
              </a:rPr>
              <a:t>„Crista </a:t>
            </a:r>
            <a:r>
              <a:rPr lang="hu-HU" dirty="0" err="1" smtClean="0">
                <a:solidFill>
                  <a:srgbClr val="002060"/>
                </a:solidFill>
              </a:rPr>
              <a:t>dividens</a:t>
            </a:r>
            <a:r>
              <a:rPr lang="hu-HU" dirty="0" smtClean="0">
                <a:solidFill>
                  <a:srgbClr val="002060"/>
                </a:solidFill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hu-HU" dirty="0" err="1" smtClean="0">
                <a:solidFill>
                  <a:srgbClr val="002060"/>
                </a:solidFill>
              </a:rPr>
              <a:t>geführt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184" y="6536377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Moore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8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4504453" cy="5095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656" y="803104"/>
            <a:ext cx="3925824" cy="5794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3968" y="6248345"/>
            <a:ext cx="738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Larsen’s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7648" y="188640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Fetaler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Kreislauf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4197023" cy="5647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4088" y="1484784"/>
            <a:ext cx="36338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Shuntwege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werden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verschlossen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002060"/>
                </a:solidFill>
              </a:rPr>
              <a:t>Fossa ovalis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002060"/>
                </a:solidFill>
              </a:rPr>
              <a:t>Lig. venosum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002060"/>
                </a:solidFill>
              </a:rPr>
              <a:t>Lig. teres hepatis</a:t>
            </a:r>
          </a:p>
          <a:p>
            <a:pPr>
              <a:lnSpc>
                <a:spcPct val="150000"/>
              </a:lnSpc>
            </a:pPr>
            <a:r>
              <a:rPr lang="hu-HU" dirty="0" smtClean="0">
                <a:solidFill>
                  <a:srgbClr val="002060"/>
                </a:solidFill>
              </a:rPr>
              <a:t>Lig. arteriosum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748" y="6291564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Moore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7648" y="188640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>
                <a:solidFill>
                  <a:srgbClr val="002060"/>
                </a:solidFill>
              </a:rPr>
              <a:t>Fetaler</a:t>
            </a:r>
            <a:r>
              <a:rPr lang="hu-HU" sz="2400" dirty="0" smtClean="0">
                <a:solidFill>
                  <a:srgbClr val="002060"/>
                </a:solidFill>
              </a:rPr>
              <a:t> </a:t>
            </a:r>
            <a:r>
              <a:rPr lang="hu-HU" sz="2400" dirty="0" err="1" smtClean="0">
                <a:solidFill>
                  <a:srgbClr val="002060"/>
                </a:solidFill>
              </a:rPr>
              <a:t>Kreislauf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1920" y="188640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rgbClr val="002060"/>
                </a:solidFill>
              </a:rPr>
              <a:t>Literatur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5736" y="1997839"/>
            <a:ext cx="5108771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u-HU" altLang="hu-HU" dirty="0" smtClean="0">
                <a:solidFill>
                  <a:srgbClr val="002060"/>
                </a:solidFill>
              </a:rPr>
              <a:t>Faller</a:t>
            </a:r>
            <a:r>
              <a:rPr lang="hu-HU" altLang="hu-HU" dirty="0">
                <a:solidFill>
                  <a:srgbClr val="002060"/>
                </a:solidFill>
              </a:rPr>
              <a:t>: Anatomie in Stichworten (1980.)</a:t>
            </a:r>
          </a:p>
          <a:p>
            <a:pPr>
              <a:spcAft>
                <a:spcPts val="600"/>
              </a:spcAft>
            </a:pPr>
            <a:r>
              <a:rPr lang="hu-HU" altLang="hu-HU" dirty="0" smtClean="0">
                <a:solidFill>
                  <a:srgbClr val="002060"/>
                </a:solidFill>
              </a:rPr>
              <a:t>Larsen’s Human embryology (2009.)</a:t>
            </a:r>
            <a:endParaRPr lang="hu-HU" altLang="hu-HU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>
                <a:solidFill>
                  <a:srgbClr val="002060"/>
                </a:solidFill>
              </a:rPr>
              <a:t>Moore: Embryologie (1980.)</a:t>
            </a:r>
          </a:p>
          <a:p>
            <a:pPr>
              <a:spcAft>
                <a:spcPts val="600"/>
              </a:spcAft>
            </a:pPr>
            <a:r>
              <a:rPr lang="hu-HU" altLang="hu-HU" dirty="0" smtClean="0">
                <a:solidFill>
                  <a:srgbClr val="002060"/>
                </a:solidFill>
              </a:rPr>
              <a:t>Sobotta</a:t>
            </a:r>
            <a:r>
              <a:rPr lang="hu-HU" altLang="hu-HU" dirty="0">
                <a:solidFill>
                  <a:srgbClr val="002060"/>
                </a:solidFill>
              </a:rPr>
              <a:t>: Az ember anatómiájának atlasza (1994</a:t>
            </a:r>
            <a:r>
              <a:rPr lang="hu-HU" altLang="hu-HU" dirty="0" smtClean="0">
                <a:solidFill>
                  <a:srgbClr val="002060"/>
                </a:solidFill>
              </a:rPr>
              <a:t>.)</a:t>
            </a:r>
            <a:endParaRPr lang="hu-HU" alt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20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76" y="942244"/>
            <a:ext cx="3912580" cy="4678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72" y="942244"/>
            <a:ext cx="3675888" cy="4678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808" y="260648"/>
            <a:ext cx="3399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err="1" smtClean="0">
                <a:solidFill>
                  <a:srgbClr val="002060"/>
                </a:solidFill>
              </a:rPr>
              <a:t>Entwicklung</a:t>
            </a:r>
            <a:r>
              <a:rPr lang="hu-HU" sz="2400" dirty="0" smtClean="0">
                <a:solidFill>
                  <a:srgbClr val="002060"/>
                </a:solidFill>
              </a:rPr>
              <a:t> der </a:t>
            </a:r>
            <a:r>
              <a:rPr lang="hu-HU" sz="2400" dirty="0" err="1" smtClean="0">
                <a:solidFill>
                  <a:srgbClr val="002060"/>
                </a:solidFill>
              </a:rPr>
              <a:t>Venen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5877272"/>
            <a:ext cx="89207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Entstehung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Vena</a:t>
            </a:r>
            <a:r>
              <a:rPr lang="hu-HU" dirty="0" smtClean="0">
                <a:solidFill>
                  <a:srgbClr val="002060"/>
                </a:solidFill>
              </a:rPr>
              <a:t> cava superior (VCS) 	</a:t>
            </a:r>
            <a:r>
              <a:rPr lang="hu-HU" dirty="0" err="1" smtClean="0">
                <a:solidFill>
                  <a:srgbClr val="002060"/>
                </a:solidFill>
              </a:rPr>
              <a:t>Entstehung</a:t>
            </a:r>
            <a:r>
              <a:rPr lang="hu-HU" dirty="0" smtClean="0">
                <a:solidFill>
                  <a:srgbClr val="002060"/>
                </a:solidFill>
              </a:rPr>
              <a:t> des portalen </a:t>
            </a:r>
            <a:r>
              <a:rPr lang="hu-HU" dirty="0" err="1" smtClean="0">
                <a:solidFill>
                  <a:srgbClr val="002060"/>
                </a:solidFill>
              </a:rPr>
              <a:t>Kreislaufes</a:t>
            </a:r>
            <a:r>
              <a:rPr lang="hu-HU" dirty="0" smtClean="0">
                <a:solidFill>
                  <a:srgbClr val="002060"/>
                </a:solidFill>
              </a:rPr>
              <a:t> in </a:t>
            </a:r>
          </a:p>
          <a:p>
            <a:r>
              <a:rPr lang="hu-HU" dirty="0" err="1">
                <a:solidFill>
                  <a:srgbClr val="002060"/>
                </a:solidFill>
              </a:rPr>
              <a:t>Entstehung</a:t>
            </a:r>
            <a:r>
              <a:rPr lang="hu-HU" dirty="0">
                <a:solidFill>
                  <a:srgbClr val="002060"/>
                </a:solidFill>
              </a:rPr>
              <a:t> der </a:t>
            </a:r>
            <a:r>
              <a:rPr lang="hu-HU" dirty="0" err="1">
                <a:solidFill>
                  <a:srgbClr val="002060"/>
                </a:solidFill>
              </a:rPr>
              <a:t>Vena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cava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inferior</a:t>
            </a:r>
            <a:r>
              <a:rPr lang="hu-HU" dirty="0">
                <a:solidFill>
                  <a:srgbClr val="002060"/>
                </a:solidFill>
              </a:rPr>
              <a:t> (VCI) 	</a:t>
            </a:r>
            <a:r>
              <a:rPr lang="hu-HU" dirty="0" smtClean="0">
                <a:solidFill>
                  <a:srgbClr val="002060"/>
                </a:solidFill>
              </a:rPr>
              <a:t>der </a:t>
            </a:r>
            <a:r>
              <a:rPr lang="hu-HU" dirty="0" err="1" smtClean="0">
                <a:solidFill>
                  <a:srgbClr val="002060"/>
                </a:solidFill>
              </a:rPr>
              <a:t>Leber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	</a:t>
            </a:r>
            <a:r>
              <a:rPr lang="hu-HU" dirty="0">
                <a:solidFill>
                  <a:srgbClr val="002060"/>
                </a:solidFill>
              </a:rPr>
              <a:t>				</a:t>
            </a:r>
            <a:r>
              <a:rPr lang="hu-HU" dirty="0" err="1" smtClean="0">
                <a:solidFill>
                  <a:srgbClr val="002060"/>
                </a:solidFill>
              </a:rPr>
              <a:t>Entstehung</a:t>
            </a:r>
            <a:r>
              <a:rPr lang="hu-HU" dirty="0" smtClean="0">
                <a:solidFill>
                  <a:srgbClr val="002060"/>
                </a:solidFill>
              </a:rPr>
              <a:t> des Sinus </a:t>
            </a:r>
            <a:r>
              <a:rPr lang="hu-HU" dirty="0" err="1" smtClean="0">
                <a:solidFill>
                  <a:srgbClr val="002060"/>
                </a:solidFill>
              </a:rPr>
              <a:t>venarum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cavarum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7216" y="5561622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Sobotta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99034" y="5552744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Faller</a:t>
            </a:r>
            <a:endParaRPr lang="hu-HU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51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48680"/>
            <a:ext cx="2993640" cy="3790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606" y="4149080"/>
            <a:ext cx="63596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Vv. cardinales superiores (anteriores)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Vv. cardinales inferiores (posteriores)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Vv. vitellineae (omphalomesentericae / vitellointestinales)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Vv. umbilicales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Vv. subcardinales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Vv. supracardinales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5390" y="3800073"/>
            <a:ext cx="738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Larsen’s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0156" y="4277495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Moore</a:t>
            </a:r>
            <a:endParaRPr lang="hu-HU" sz="1200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49216"/>
            <a:ext cx="4523232" cy="3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1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3789040"/>
            <a:ext cx="4909229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002060"/>
                </a:solidFill>
              </a:rPr>
              <a:t>münden</a:t>
            </a:r>
            <a:r>
              <a:rPr lang="hu-HU" dirty="0" smtClean="0">
                <a:solidFill>
                  <a:srgbClr val="002060"/>
                </a:solidFill>
              </a:rPr>
              <a:t> in den Sinus </a:t>
            </a:r>
            <a:r>
              <a:rPr lang="hu-HU" dirty="0" err="1" smtClean="0">
                <a:solidFill>
                  <a:srgbClr val="002060"/>
                </a:solidFill>
              </a:rPr>
              <a:t>venosus</a:t>
            </a:r>
            <a:r>
              <a:rPr lang="hu-HU" dirty="0" smtClean="0">
                <a:solidFill>
                  <a:srgbClr val="002060"/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Vv. cardinales communes (</a:t>
            </a:r>
            <a:r>
              <a:rPr lang="hu-HU" dirty="0" err="1" smtClean="0">
                <a:solidFill>
                  <a:srgbClr val="002060"/>
                </a:solidFill>
              </a:rPr>
              <a:t>Ductus</a:t>
            </a:r>
            <a:r>
              <a:rPr lang="hu-HU" dirty="0" smtClean="0">
                <a:solidFill>
                  <a:srgbClr val="002060"/>
                </a:solidFill>
              </a:rPr>
              <a:t> Cuvieri) </a:t>
            </a:r>
          </a:p>
          <a:p>
            <a:r>
              <a:rPr lang="hu-HU" dirty="0" err="1" smtClean="0">
                <a:solidFill>
                  <a:srgbClr val="002060"/>
                </a:solidFill>
              </a:rPr>
              <a:t>durch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Sinushorn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rechts</a:t>
            </a:r>
            <a:r>
              <a:rPr lang="hu-HU" dirty="0" smtClean="0">
                <a:solidFill>
                  <a:srgbClr val="002060"/>
                </a:solidFill>
              </a:rPr>
              <a:t> und </a:t>
            </a:r>
            <a:r>
              <a:rPr lang="hu-HU" dirty="0" err="1" smtClean="0">
                <a:solidFill>
                  <a:srgbClr val="002060"/>
                </a:solidFill>
              </a:rPr>
              <a:t>links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Vv. </a:t>
            </a:r>
            <a:r>
              <a:rPr lang="hu-HU" dirty="0" err="1" smtClean="0">
                <a:solidFill>
                  <a:srgbClr val="002060"/>
                </a:solidFill>
              </a:rPr>
              <a:t>umbilicales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linke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bleibt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größtenteils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r>
              <a:rPr lang="hu-HU" dirty="0" err="1" smtClean="0">
                <a:solidFill>
                  <a:srgbClr val="002060"/>
                </a:solidFill>
              </a:rPr>
              <a:t>erhalten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rechte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verödet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Vv. </a:t>
            </a:r>
            <a:r>
              <a:rPr lang="hu-HU" dirty="0" err="1" smtClean="0">
                <a:solidFill>
                  <a:srgbClr val="002060"/>
                </a:solidFill>
              </a:rPr>
              <a:t>vitellineae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rechte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bleibt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größtenteils</a:t>
            </a:r>
            <a:r>
              <a:rPr lang="hu-HU" dirty="0">
                <a:solidFill>
                  <a:srgbClr val="002060"/>
                </a:solidFill>
              </a:rPr>
              <a:t> </a:t>
            </a:r>
          </a:p>
          <a:p>
            <a:r>
              <a:rPr lang="hu-HU" dirty="0" err="1" smtClean="0">
                <a:solidFill>
                  <a:srgbClr val="002060"/>
                </a:solidFill>
              </a:rPr>
              <a:t>erhalten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endParaRPr lang="hu-HU" sz="1000" dirty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Asymmetrie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venösen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Kreislauf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wegen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err="1" smtClean="0">
                <a:solidFill>
                  <a:srgbClr val="002060"/>
                </a:solidFill>
              </a:rPr>
              <a:t>Rechtsverschiebung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21974" y="6441836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Moore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4785" y="44624"/>
            <a:ext cx="753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Larsen’s</a:t>
            </a:r>
            <a:endParaRPr lang="hu-HU" sz="12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60" y="69789"/>
            <a:ext cx="5888736" cy="3343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07" y="3670126"/>
            <a:ext cx="3928266" cy="28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3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16416" y="6552628"/>
            <a:ext cx="738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Larsen’s</a:t>
            </a:r>
            <a:endParaRPr lang="hu-HU" sz="12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32" y="2975184"/>
            <a:ext cx="4279392" cy="3694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2987040" cy="34533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012" y="260648"/>
            <a:ext cx="2319528" cy="3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9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1784" y="6464369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Moore</a:t>
            </a:r>
            <a:endParaRPr lang="hu-HU" sz="12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03200"/>
            <a:ext cx="5324856" cy="643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7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8986" y="1444565"/>
            <a:ext cx="5789598" cy="32085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Aus der </a:t>
            </a:r>
            <a:r>
              <a:rPr lang="hu-HU" dirty="0" err="1" smtClean="0">
                <a:solidFill>
                  <a:srgbClr val="002060"/>
                </a:solidFill>
              </a:rPr>
              <a:t>Anastomosis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intercardinalis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superior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zw</a:t>
            </a:r>
            <a:r>
              <a:rPr lang="hu-HU" dirty="0" smtClean="0">
                <a:solidFill>
                  <a:srgbClr val="002060"/>
                </a:solidFill>
              </a:rPr>
              <a:t>. den </a:t>
            </a:r>
            <a:r>
              <a:rPr lang="hu-HU" dirty="0" err="1" smtClean="0">
                <a:solidFill>
                  <a:srgbClr val="002060"/>
                </a:solidFill>
              </a:rPr>
              <a:t>beiden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Vv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  <a:r>
              <a:rPr lang="hu-HU" dirty="0" err="1" smtClean="0">
                <a:solidFill>
                  <a:srgbClr val="002060"/>
                </a:solidFill>
              </a:rPr>
              <a:t>cardinales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supp</a:t>
            </a:r>
            <a:r>
              <a:rPr lang="hu-HU" dirty="0" smtClean="0">
                <a:solidFill>
                  <a:srgbClr val="002060"/>
                </a:solidFill>
              </a:rPr>
              <a:t>.:</a:t>
            </a:r>
          </a:p>
          <a:p>
            <a:pPr>
              <a:spcAft>
                <a:spcPts val="300"/>
              </a:spcAft>
            </a:pPr>
            <a:r>
              <a:rPr lang="hu-HU" dirty="0">
                <a:solidFill>
                  <a:srgbClr val="002060"/>
                </a:solidFill>
              </a:rPr>
              <a:t>V</a:t>
            </a:r>
            <a:r>
              <a:rPr lang="hu-HU" dirty="0" smtClean="0">
                <a:solidFill>
                  <a:srgbClr val="002060"/>
                </a:solidFill>
              </a:rPr>
              <a:t>. brachiocephalica sin.</a:t>
            </a:r>
          </a:p>
          <a:p>
            <a:pPr>
              <a:spcAft>
                <a:spcPts val="3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Über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dieser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Anastomose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der V. </a:t>
            </a:r>
            <a:r>
              <a:rPr lang="hu-HU" dirty="0" err="1" smtClean="0">
                <a:solidFill>
                  <a:srgbClr val="002060"/>
                </a:solidFill>
              </a:rPr>
              <a:t>cardinalis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superior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dextra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300"/>
              </a:spcAft>
            </a:pPr>
            <a:r>
              <a:rPr lang="hu-HU" dirty="0">
                <a:solidFill>
                  <a:srgbClr val="002060"/>
                </a:solidFill>
              </a:rPr>
              <a:t>V</a:t>
            </a:r>
            <a:r>
              <a:rPr lang="hu-HU" dirty="0" smtClean="0">
                <a:solidFill>
                  <a:srgbClr val="002060"/>
                </a:solidFill>
              </a:rPr>
              <a:t>. brachiocephalica dextra</a:t>
            </a:r>
          </a:p>
          <a:p>
            <a:pPr>
              <a:spcAft>
                <a:spcPts val="3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darunter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gemeinsam</a:t>
            </a:r>
            <a:r>
              <a:rPr lang="hu-HU" dirty="0" smtClean="0">
                <a:solidFill>
                  <a:srgbClr val="002060"/>
                </a:solidFill>
              </a:rPr>
              <a:t> mit </a:t>
            </a:r>
            <a:r>
              <a:rPr lang="hu-HU" dirty="0" err="1" smtClean="0">
                <a:solidFill>
                  <a:srgbClr val="002060"/>
                </a:solidFill>
              </a:rPr>
              <a:t>dem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ductus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Cuvieri</a:t>
            </a:r>
            <a:r>
              <a:rPr lang="hu-HU" dirty="0" smtClean="0">
                <a:solidFill>
                  <a:srgbClr val="002060"/>
                </a:solidFill>
              </a:rPr>
              <a:t>:</a:t>
            </a:r>
          </a:p>
          <a:p>
            <a:pPr>
              <a:spcAft>
                <a:spcPts val="300"/>
              </a:spcAft>
            </a:pPr>
            <a:r>
              <a:rPr lang="hu-HU" u="sng" dirty="0" err="1">
                <a:solidFill>
                  <a:srgbClr val="002060"/>
                </a:solidFill>
              </a:rPr>
              <a:t>V</a:t>
            </a:r>
            <a:r>
              <a:rPr lang="hu-HU" u="sng" dirty="0" err="1" smtClean="0">
                <a:solidFill>
                  <a:srgbClr val="002060"/>
                </a:solidFill>
              </a:rPr>
              <a:t>ena</a:t>
            </a:r>
            <a:r>
              <a:rPr lang="hu-HU" u="sng" dirty="0" smtClean="0">
                <a:solidFill>
                  <a:srgbClr val="002060"/>
                </a:solidFill>
              </a:rPr>
              <a:t> cava superior</a:t>
            </a:r>
            <a:endParaRPr lang="hu-HU" u="sng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869160"/>
            <a:ext cx="8605497" cy="1946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Die V. </a:t>
            </a:r>
            <a:r>
              <a:rPr lang="hu-HU" dirty="0" err="1" smtClean="0">
                <a:solidFill>
                  <a:srgbClr val="002060"/>
                </a:solidFill>
              </a:rPr>
              <a:t>azygos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entsteht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der V. </a:t>
            </a:r>
            <a:r>
              <a:rPr lang="hu-HU" dirty="0" err="1" smtClean="0">
                <a:solidFill>
                  <a:srgbClr val="002060"/>
                </a:solidFill>
              </a:rPr>
              <a:t>cardinalis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inferior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darunter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</a:p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V. </a:t>
            </a:r>
            <a:r>
              <a:rPr lang="hu-HU" dirty="0" err="1" smtClean="0">
                <a:solidFill>
                  <a:srgbClr val="002060"/>
                </a:solidFill>
              </a:rPr>
              <a:t>supracardinalis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 smtClean="0">
                <a:solidFill>
                  <a:srgbClr val="002060"/>
                </a:solidFill>
              </a:rPr>
              <a:t>Lungenentwicklung</a:t>
            </a:r>
            <a:r>
              <a:rPr lang="hu-HU" dirty="0" smtClean="0">
                <a:solidFill>
                  <a:srgbClr val="002060"/>
                </a:solidFill>
              </a:rPr>
              <a:t>, </a:t>
            </a:r>
            <a:r>
              <a:rPr lang="hu-HU" dirty="0" err="1" smtClean="0">
                <a:solidFill>
                  <a:srgbClr val="002060"/>
                </a:solidFill>
              </a:rPr>
              <a:t>Azygos-Lappe</a:t>
            </a:r>
            <a:r>
              <a:rPr lang="hu-HU" dirty="0" smtClean="0">
                <a:solidFill>
                  <a:srgbClr val="002060"/>
                </a:solidFill>
              </a:rPr>
              <a:t>!!)</a:t>
            </a:r>
          </a:p>
          <a:p>
            <a:pPr>
              <a:spcAft>
                <a:spcPts val="300"/>
              </a:spcAft>
            </a:pPr>
            <a:endParaRPr lang="hu-HU" dirty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Die V. </a:t>
            </a:r>
            <a:r>
              <a:rPr lang="hu-HU" dirty="0" err="1" smtClean="0">
                <a:solidFill>
                  <a:srgbClr val="002060"/>
                </a:solidFill>
              </a:rPr>
              <a:t>hemiazygos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entsteht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der  linken V. </a:t>
            </a:r>
            <a:r>
              <a:rPr lang="hu-HU" dirty="0" err="1" smtClean="0">
                <a:solidFill>
                  <a:srgbClr val="002060"/>
                </a:solidFill>
              </a:rPr>
              <a:t>supracardinalis</a:t>
            </a:r>
            <a:r>
              <a:rPr lang="hu-HU" dirty="0" smtClean="0">
                <a:solidFill>
                  <a:srgbClr val="002060"/>
                </a:solidFill>
              </a:rPr>
              <a:t>; es </a:t>
            </a:r>
            <a:r>
              <a:rPr lang="hu-HU" dirty="0" err="1" smtClean="0">
                <a:solidFill>
                  <a:srgbClr val="002060"/>
                </a:solidFill>
              </a:rPr>
              <a:t>mündet</a:t>
            </a:r>
            <a:r>
              <a:rPr lang="hu-HU" dirty="0" smtClean="0">
                <a:solidFill>
                  <a:srgbClr val="002060"/>
                </a:solidFill>
              </a:rPr>
              <a:t> in </a:t>
            </a:r>
            <a:r>
              <a:rPr lang="hu-HU" dirty="0" err="1" smtClean="0">
                <a:solidFill>
                  <a:srgbClr val="002060"/>
                </a:solidFill>
              </a:rPr>
              <a:t>die</a:t>
            </a:r>
            <a:r>
              <a:rPr lang="hu-HU" dirty="0" smtClean="0">
                <a:solidFill>
                  <a:srgbClr val="002060"/>
                </a:solidFill>
              </a:rPr>
              <a:t>  V. </a:t>
            </a:r>
          </a:p>
          <a:p>
            <a:pPr>
              <a:spcAft>
                <a:spcPts val="300"/>
              </a:spcAft>
            </a:pPr>
            <a:r>
              <a:rPr lang="hu-HU" dirty="0" err="1" smtClean="0">
                <a:solidFill>
                  <a:srgbClr val="002060"/>
                </a:solidFill>
              </a:rPr>
              <a:t>azygos</a:t>
            </a:r>
            <a:r>
              <a:rPr lang="hu-HU" dirty="0" smtClean="0">
                <a:solidFill>
                  <a:srgbClr val="002060"/>
                </a:solidFill>
              </a:rPr>
              <a:t> bei </a:t>
            </a:r>
            <a:r>
              <a:rPr lang="hu-HU" dirty="0" err="1" smtClean="0">
                <a:solidFill>
                  <a:srgbClr val="002060"/>
                </a:solidFill>
              </a:rPr>
              <a:t>dem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der V. </a:t>
            </a:r>
            <a:r>
              <a:rPr lang="hu-HU" dirty="0" err="1" smtClean="0">
                <a:solidFill>
                  <a:srgbClr val="002060"/>
                </a:solidFill>
              </a:rPr>
              <a:t>supracardinalis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entstandenen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Abschnitt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ein</a:t>
            </a:r>
            <a:endParaRPr lang="hu-HU" dirty="0" smtClean="0">
              <a:solidFill>
                <a:srgbClr val="002060"/>
              </a:solidFill>
            </a:endParaRPr>
          </a:p>
          <a:p>
            <a:pPr>
              <a:spcAft>
                <a:spcPts val="300"/>
              </a:spcAft>
            </a:pPr>
            <a:r>
              <a:rPr lang="hu-HU" dirty="0" smtClean="0">
                <a:solidFill>
                  <a:srgbClr val="002060"/>
                </a:solidFill>
              </a:rPr>
              <a:t>(</a:t>
            </a:r>
            <a:r>
              <a:rPr lang="hu-HU" dirty="0" err="1">
                <a:solidFill>
                  <a:srgbClr val="002060"/>
                </a:solidFill>
              </a:rPr>
              <a:t>A</a:t>
            </a:r>
            <a:r>
              <a:rPr lang="hu-HU" dirty="0" err="1" smtClean="0">
                <a:solidFill>
                  <a:srgbClr val="002060"/>
                </a:solidFill>
              </a:rPr>
              <a:t>nastomosis</a:t>
            </a:r>
            <a:r>
              <a:rPr lang="hu-HU" dirty="0" smtClean="0">
                <a:solidFill>
                  <a:srgbClr val="002060"/>
                </a:solidFill>
              </a:rPr>
              <a:t> intersupracardinalis)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54674" r="2334" b="3357"/>
          <a:stretch/>
        </p:blipFill>
        <p:spPr>
          <a:xfrm>
            <a:off x="7436726" y="44624"/>
            <a:ext cx="1667838" cy="180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947" y="701574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Moore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41720" y="1783849"/>
            <a:ext cx="738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Larsen’s</a:t>
            </a:r>
            <a:endParaRPr lang="hu-HU" sz="12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38" t="49039" b="577"/>
          <a:stretch/>
        </p:blipFill>
        <p:spPr>
          <a:xfrm>
            <a:off x="323528" y="908720"/>
            <a:ext cx="2585848" cy="324036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970093" y="260648"/>
            <a:ext cx="3147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err="1" smtClean="0">
                <a:solidFill>
                  <a:srgbClr val="002060"/>
                </a:solidFill>
              </a:rPr>
              <a:t>Entwicklung</a:t>
            </a:r>
            <a:r>
              <a:rPr lang="hu-HU" sz="2400" dirty="0" smtClean="0">
                <a:solidFill>
                  <a:srgbClr val="002060"/>
                </a:solidFill>
              </a:rPr>
              <a:t> der VCS</a:t>
            </a:r>
            <a:endParaRPr lang="hu-H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2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31"/>
          <a:stretch/>
        </p:blipFill>
        <p:spPr>
          <a:xfrm>
            <a:off x="467544" y="198120"/>
            <a:ext cx="2407328" cy="6461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5816" y="1124744"/>
            <a:ext cx="64649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u="sng" dirty="0" smtClean="0">
                <a:solidFill>
                  <a:srgbClr val="002060"/>
                </a:solidFill>
              </a:rPr>
              <a:t>4 </a:t>
            </a:r>
            <a:r>
              <a:rPr lang="hu-HU" u="sng" dirty="0" err="1" smtClean="0">
                <a:solidFill>
                  <a:srgbClr val="002060"/>
                </a:solidFill>
              </a:rPr>
              <a:t>Abschnitte</a:t>
            </a:r>
            <a:r>
              <a:rPr lang="hu-HU" u="sng" dirty="0" smtClean="0">
                <a:solidFill>
                  <a:srgbClr val="002060"/>
                </a:solidFill>
              </a:rPr>
              <a:t> </a:t>
            </a:r>
            <a:r>
              <a:rPr lang="hu-HU" u="sng" dirty="0" err="1" smtClean="0">
                <a:solidFill>
                  <a:srgbClr val="002060"/>
                </a:solidFill>
              </a:rPr>
              <a:t>entstehen</a:t>
            </a:r>
            <a:r>
              <a:rPr lang="hu-HU" u="sng" dirty="0" smtClean="0">
                <a:solidFill>
                  <a:srgbClr val="002060"/>
                </a:solidFill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P</a:t>
            </a:r>
            <a:r>
              <a:rPr lang="hu-HU" dirty="0" smtClean="0">
                <a:solidFill>
                  <a:srgbClr val="002060"/>
                </a:solidFill>
              </a:rPr>
              <a:t>ars </a:t>
            </a:r>
            <a:r>
              <a:rPr lang="hu-HU" dirty="0" err="1" smtClean="0">
                <a:solidFill>
                  <a:srgbClr val="002060"/>
                </a:solidFill>
              </a:rPr>
              <a:t>hepatica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der V. </a:t>
            </a:r>
            <a:r>
              <a:rPr lang="hu-HU" dirty="0" err="1" smtClean="0">
                <a:solidFill>
                  <a:srgbClr val="002060"/>
                </a:solidFill>
              </a:rPr>
              <a:t>vitellinea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dextra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P</a:t>
            </a:r>
            <a:r>
              <a:rPr lang="hu-HU" dirty="0" smtClean="0">
                <a:solidFill>
                  <a:srgbClr val="002060"/>
                </a:solidFill>
              </a:rPr>
              <a:t>ars </a:t>
            </a:r>
            <a:r>
              <a:rPr lang="hu-HU" dirty="0" err="1" smtClean="0">
                <a:solidFill>
                  <a:srgbClr val="002060"/>
                </a:solidFill>
              </a:rPr>
              <a:t>prerenalis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der V. </a:t>
            </a:r>
            <a:r>
              <a:rPr lang="hu-HU" dirty="0" err="1" smtClean="0">
                <a:solidFill>
                  <a:srgbClr val="002060"/>
                </a:solidFill>
              </a:rPr>
              <a:t>subcardinalis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dextra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P</a:t>
            </a:r>
            <a:r>
              <a:rPr lang="hu-HU" dirty="0" smtClean="0">
                <a:solidFill>
                  <a:srgbClr val="002060"/>
                </a:solidFill>
              </a:rPr>
              <a:t>ars renalis (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der </a:t>
            </a:r>
            <a:r>
              <a:rPr lang="hu-HU" dirty="0" err="1" smtClean="0">
                <a:solidFill>
                  <a:srgbClr val="002060"/>
                </a:solidFill>
              </a:rPr>
              <a:t>rechten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sub-supracardinalis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Anast</a:t>
            </a:r>
            <a:r>
              <a:rPr lang="hu-HU" dirty="0" smtClean="0">
                <a:solidFill>
                  <a:srgbClr val="002060"/>
                </a:solidFill>
              </a:rPr>
              <a:t>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P</a:t>
            </a:r>
            <a:r>
              <a:rPr lang="hu-HU" dirty="0" smtClean="0">
                <a:solidFill>
                  <a:srgbClr val="002060"/>
                </a:solidFill>
              </a:rPr>
              <a:t>ars </a:t>
            </a:r>
            <a:r>
              <a:rPr lang="hu-HU" dirty="0" err="1" smtClean="0">
                <a:solidFill>
                  <a:srgbClr val="002060"/>
                </a:solidFill>
              </a:rPr>
              <a:t>postrenalis</a:t>
            </a:r>
            <a:r>
              <a:rPr lang="hu-HU" dirty="0" smtClean="0">
                <a:solidFill>
                  <a:srgbClr val="002060"/>
                </a:solidFill>
              </a:rPr>
              <a:t> (</a:t>
            </a:r>
            <a:r>
              <a:rPr lang="hu-HU" dirty="0" err="1" smtClean="0">
                <a:solidFill>
                  <a:srgbClr val="002060"/>
                </a:solidFill>
              </a:rPr>
              <a:t>aus</a:t>
            </a:r>
            <a:r>
              <a:rPr lang="hu-HU" dirty="0" smtClean="0">
                <a:solidFill>
                  <a:srgbClr val="002060"/>
                </a:solidFill>
              </a:rPr>
              <a:t> der V. </a:t>
            </a:r>
            <a:r>
              <a:rPr lang="hu-HU" dirty="0" err="1" smtClean="0">
                <a:solidFill>
                  <a:srgbClr val="002060"/>
                </a:solidFill>
              </a:rPr>
              <a:t>supracardinalis</a:t>
            </a:r>
            <a:r>
              <a:rPr lang="hu-HU" dirty="0" smtClean="0">
                <a:solidFill>
                  <a:srgbClr val="002060"/>
                </a:solidFill>
              </a:rPr>
              <a:t> </a:t>
            </a:r>
            <a:r>
              <a:rPr lang="hu-HU" dirty="0" err="1" smtClean="0">
                <a:solidFill>
                  <a:srgbClr val="002060"/>
                </a:solidFill>
              </a:rPr>
              <a:t>dextra</a:t>
            </a:r>
            <a:r>
              <a:rPr lang="hu-HU" dirty="0" smtClean="0">
                <a:solidFill>
                  <a:srgbClr val="002060"/>
                </a:solidFill>
              </a:rPr>
              <a:t>)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65718" y="6464369"/>
            <a:ext cx="63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Moore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53688" y="6392361"/>
            <a:ext cx="738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solidFill>
                  <a:srgbClr val="002060"/>
                </a:solidFill>
              </a:rPr>
              <a:t>Larsen’s</a:t>
            </a:r>
            <a:endParaRPr lang="hu-HU" sz="12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0924" y="260648"/>
            <a:ext cx="3089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 err="1" smtClean="0">
                <a:solidFill>
                  <a:srgbClr val="002060"/>
                </a:solidFill>
              </a:rPr>
              <a:t>Entwicklung</a:t>
            </a:r>
            <a:r>
              <a:rPr lang="hu-HU" sz="2400" dirty="0" smtClean="0">
                <a:solidFill>
                  <a:srgbClr val="002060"/>
                </a:solidFill>
              </a:rPr>
              <a:t> der VCI</a:t>
            </a: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68" y="3482150"/>
            <a:ext cx="5256584" cy="29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2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Custom 2">
      <a:dk1>
        <a:srgbClr val="3F3F3F"/>
      </a:dk1>
      <a:lt1>
        <a:srgbClr val="FFFFFF"/>
      </a:lt1>
      <a:dk2>
        <a:srgbClr val="EDF4F7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1014</Words>
  <Application>Microsoft Office PowerPoint</Application>
  <PresentationFormat>Diavetítés a képernyőre (4:3 oldalarány)</PresentationFormat>
  <Paragraphs>221</Paragraphs>
  <Slides>24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7" baseType="lpstr">
      <vt:lpstr>Arial</vt:lpstr>
      <vt:lpstr>Palatino Linotype</vt:lpstr>
      <vt:lpstr>Tradeshow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Baksa Gábor</dc:creator>
  <cp:lastModifiedBy>Gabor Baksa</cp:lastModifiedBy>
  <cp:revision>100</cp:revision>
  <dcterms:created xsi:type="dcterms:W3CDTF">2014-02-19T23:03:49Z</dcterms:created>
  <dcterms:modified xsi:type="dcterms:W3CDTF">2018-04-27T06:28:19Z</dcterms:modified>
</cp:coreProperties>
</file>