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7"/>
  </p:notesMasterIdLst>
  <p:sldIdLst>
    <p:sldId id="256" r:id="rId2"/>
    <p:sldId id="339" r:id="rId3"/>
    <p:sldId id="341" r:id="rId4"/>
    <p:sldId id="259" r:id="rId5"/>
    <p:sldId id="260" r:id="rId6"/>
    <p:sldId id="261" r:id="rId7"/>
    <p:sldId id="342" r:id="rId8"/>
    <p:sldId id="262" r:id="rId9"/>
    <p:sldId id="304" r:id="rId10"/>
    <p:sldId id="303" r:id="rId11"/>
    <p:sldId id="310" r:id="rId12"/>
    <p:sldId id="263" r:id="rId13"/>
    <p:sldId id="266" r:id="rId14"/>
    <p:sldId id="267" r:id="rId15"/>
    <p:sldId id="268" r:id="rId16"/>
    <p:sldId id="270" r:id="rId17"/>
    <p:sldId id="274" r:id="rId18"/>
    <p:sldId id="340" r:id="rId19"/>
    <p:sldId id="275" r:id="rId20"/>
    <p:sldId id="276" r:id="rId21"/>
    <p:sldId id="309" r:id="rId22"/>
    <p:sldId id="278" r:id="rId23"/>
    <p:sldId id="279" r:id="rId24"/>
    <p:sldId id="280" r:id="rId25"/>
    <p:sldId id="307" r:id="rId26"/>
    <p:sldId id="308" r:id="rId27"/>
    <p:sldId id="281" r:id="rId28"/>
    <p:sldId id="320" r:id="rId29"/>
    <p:sldId id="321" r:id="rId30"/>
    <p:sldId id="322" r:id="rId31"/>
    <p:sldId id="329" r:id="rId32"/>
    <p:sldId id="332" r:id="rId33"/>
    <p:sldId id="333" r:id="rId34"/>
    <p:sldId id="334" r:id="rId35"/>
    <p:sldId id="335" r:id="rId36"/>
    <p:sldId id="336" r:id="rId37"/>
    <p:sldId id="337" r:id="rId38"/>
    <p:sldId id="323" r:id="rId39"/>
    <p:sldId id="324" r:id="rId40"/>
    <p:sldId id="326" r:id="rId41"/>
    <p:sldId id="327" r:id="rId42"/>
    <p:sldId id="330" r:id="rId43"/>
    <p:sldId id="338" r:id="rId44"/>
    <p:sldId id="328" r:id="rId45"/>
    <p:sldId id="331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2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EE6E1-AC2E-42D8-85EC-1F24755B9F85}" type="datetimeFigureOut">
              <a:rPr lang="hu-HU" smtClean="0"/>
              <a:t>2018.05.09.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C5BB8-8CEE-4FF7-80C2-3B8B20D40D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774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79930A-D86E-4192-8410-CF034CE085BF}" type="slidenum">
              <a:rPr lang="hu-HU" altLang="hu-HU" sz="1200" b="0" smtClean="0">
                <a:latin typeface="Times New Roman" panose="02020603050405020304" pitchFamily="18" charset="0"/>
              </a:rPr>
              <a:pPr/>
              <a:t>5</a:t>
            </a:fld>
            <a:endParaRPr lang="hu-HU" altLang="hu-HU" sz="1200" b="0" smtClean="0">
              <a:latin typeface="Times New Roman" panose="02020603050405020304" pitchFamily="18" charset="0"/>
            </a:endParaRPr>
          </a:p>
        </p:txBody>
      </p:sp>
      <p:sp>
        <p:nvSpPr>
          <p:cNvPr id="10243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4" name="Jegyzetek hely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10245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2A43974-F6BA-4E8E-B704-F4B2C079330F}" type="slidenum">
              <a:rPr lang="hu-HU" altLang="hu-HU" sz="1200" b="0"/>
              <a:pPr algn="r" eaLnBrk="1" hangingPunct="1"/>
              <a:t>5</a:t>
            </a:fld>
            <a:endParaRPr lang="hu-HU" altLang="hu-HU" sz="1200" b="0"/>
          </a:p>
        </p:txBody>
      </p:sp>
    </p:spTree>
    <p:extLst>
      <p:ext uri="{BB962C8B-B14F-4D97-AF65-F5344CB8AC3E}">
        <p14:creationId xmlns:p14="http://schemas.microsoft.com/office/powerpoint/2010/main" val="1383845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C98F515-45C8-4FD8-A7D5-7D44EF39B95B}" type="slidenum">
              <a:rPr lang="hu-HU" altLang="hu-HU" sz="1200" b="0" smtClean="0">
                <a:latin typeface="Times New Roman" panose="02020603050405020304" pitchFamily="18" charset="0"/>
              </a:rPr>
              <a:pPr/>
              <a:t>8</a:t>
            </a:fld>
            <a:endParaRPr lang="hu-HU" altLang="hu-HU" sz="1200" b="0" smtClean="0">
              <a:latin typeface="Times New Roman" panose="02020603050405020304" pitchFamily="18" charset="0"/>
            </a:endParaRPr>
          </a:p>
        </p:txBody>
      </p:sp>
      <p:sp>
        <p:nvSpPr>
          <p:cNvPr id="13315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6" name="Jegyzetek hely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13317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AF40ED7-FEFB-416F-A1A3-B09BDD0187E3}" type="slidenum">
              <a:rPr lang="hu-HU" altLang="hu-HU" sz="1200" b="0"/>
              <a:pPr algn="r" eaLnBrk="1" hangingPunct="1"/>
              <a:t>8</a:t>
            </a:fld>
            <a:endParaRPr lang="hu-HU" altLang="hu-HU" sz="1200" b="0"/>
          </a:p>
        </p:txBody>
      </p:sp>
    </p:spTree>
    <p:extLst>
      <p:ext uri="{BB962C8B-B14F-4D97-AF65-F5344CB8AC3E}">
        <p14:creationId xmlns:p14="http://schemas.microsoft.com/office/powerpoint/2010/main" val="3546965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fld id="{535564C5-DB04-4E20-9FF1-67AA0B68B38E}" type="slidenum">
              <a:rPr lang="en-US" altLang="hu-HU">
                <a:latin typeface="Calibri" panose="020F0502020204030204" pitchFamily="34" charset="0"/>
              </a:rPr>
              <a:pPr/>
              <a:t>29</a:t>
            </a:fld>
            <a:endParaRPr lang="en-US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313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6FC240A-3E61-4847-9ACA-C028AA84431C}" type="slidenum">
              <a:rPr lang="hu-HU" altLang="hu-HU" smtClean="0"/>
              <a:pPr/>
              <a:t>43</a:t>
            </a:fld>
            <a:endParaRPr lang="hu-HU" altLang="hu-HU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985526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F78-270E-4E34-8EED-108FB2BC317C}" type="datetimeFigureOut">
              <a:rPr lang="hu-HU" smtClean="0"/>
              <a:t>2018.05.09.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D947-8626-45A9-8EEC-4DE8DC0C4651}" type="slidenum">
              <a:rPr lang="hu-HU" smtClean="0"/>
              <a:t>‹#›</a:t>
            </a:fld>
            <a:endParaRPr lang="hu-H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146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F78-270E-4E34-8EED-108FB2BC317C}" type="datetimeFigureOut">
              <a:rPr lang="hu-HU" smtClean="0"/>
              <a:t>2018.05.09.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D947-8626-45A9-8EEC-4DE8DC0C46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2177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F78-270E-4E34-8EED-108FB2BC317C}" type="datetimeFigureOut">
              <a:rPr lang="hu-HU" smtClean="0"/>
              <a:t>2018.05.09.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D947-8626-45A9-8EEC-4DE8DC0C46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6452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F78-270E-4E34-8EED-108FB2BC317C}" type="datetimeFigureOut">
              <a:rPr lang="hu-HU" smtClean="0"/>
              <a:t>2018.05.09.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D947-8626-45A9-8EEC-4DE8DC0C4651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1321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F78-270E-4E34-8EED-108FB2BC317C}" type="datetimeFigureOut">
              <a:rPr lang="hu-HU" smtClean="0"/>
              <a:t>2018.05.09.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D947-8626-45A9-8EEC-4DE8DC0C46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3029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F78-270E-4E34-8EED-108FB2BC317C}" type="datetimeFigureOut">
              <a:rPr lang="hu-HU" smtClean="0"/>
              <a:t>2018.05.09.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D947-8626-45A9-8EEC-4DE8DC0C4651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7436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F78-270E-4E34-8EED-108FB2BC317C}" type="datetimeFigureOut">
              <a:rPr lang="hu-HU" smtClean="0"/>
              <a:t>2018.05.09.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D947-8626-45A9-8EEC-4DE8DC0C46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9187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F78-270E-4E34-8EED-108FB2BC317C}" type="datetimeFigureOut">
              <a:rPr lang="hu-HU" smtClean="0"/>
              <a:t>2018.05.09.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D947-8626-45A9-8EEC-4DE8DC0C46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1779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F78-270E-4E34-8EED-108FB2BC317C}" type="datetimeFigureOut">
              <a:rPr lang="hu-HU" smtClean="0"/>
              <a:t>2018.05.09.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D947-8626-45A9-8EEC-4DE8DC0C46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000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F78-270E-4E34-8EED-108FB2BC317C}" type="datetimeFigureOut">
              <a:rPr lang="hu-HU" smtClean="0"/>
              <a:t>2018.05.09.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D947-8626-45A9-8EEC-4DE8DC0C46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5914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F78-270E-4E34-8EED-108FB2BC317C}" type="datetimeFigureOut">
              <a:rPr lang="hu-HU" smtClean="0"/>
              <a:t>2018.05.09.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D947-8626-45A9-8EEC-4DE8DC0C46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326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F78-270E-4E34-8EED-108FB2BC317C}" type="datetimeFigureOut">
              <a:rPr lang="hu-HU" smtClean="0"/>
              <a:t>2018.05.09.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D947-8626-45A9-8EEC-4DE8DC0C46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7293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F78-270E-4E34-8EED-108FB2BC317C}" type="datetimeFigureOut">
              <a:rPr lang="hu-HU" smtClean="0"/>
              <a:t>2018.05.09.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D947-8626-45A9-8EEC-4DE8DC0C46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2706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F78-270E-4E34-8EED-108FB2BC317C}" type="datetimeFigureOut">
              <a:rPr lang="hu-HU" smtClean="0"/>
              <a:t>2018.05.09.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D947-8626-45A9-8EEC-4DE8DC0C46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904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F78-270E-4E34-8EED-108FB2BC317C}" type="datetimeFigureOut">
              <a:rPr lang="hu-HU" smtClean="0"/>
              <a:t>2018.05.09.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D947-8626-45A9-8EEC-4DE8DC0C46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5339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F78-270E-4E34-8EED-108FB2BC317C}" type="datetimeFigureOut">
              <a:rPr lang="hu-HU" smtClean="0"/>
              <a:t>2018.05.09.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D947-8626-45A9-8EEC-4DE8DC0C46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4436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2F78-270E-4E34-8EED-108FB2BC317C}" type="datetimeFigureOut">
              <a:rPr lang="hu-HU" smtClean="0"/>
              <a:t>2018.05.09.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D947-8626-45A9-8EEC-4DE8DC0C46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419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CAD2F78-270E-4E34-8EED-108FB2BC317C}" type="datetimeFigureOut">
              <a:rPr lang="hu-HU" smtClean="0"/>
              <a:t>2018.05.09.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9ACD947-8626-45A9-8EEC-4DE8DC0C46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27485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gonad\uterus23.bm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gonad\cardinale.bmp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GONAD\szalagok01.bmp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GONAD\szalagok02.bmp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GONAD\gonad5.bmp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GONAD\genital_inn.bmp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gonad\uterus23.bm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gonad\uterus21.bmp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C:\oktat&#225;s\GONAD\Urol6.bmp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130532" y="149625"/>
            <a:ext cx="10238700" cy="126188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Méh és a hüvely anatómiája, szövettana, a </a:t>
            </a:r>
            <a:r>
              <a:rPr lang="hu-HU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lig</a:t>
            </a:r>
            <a:r>
              <a:rPr lang="hu-H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hu-HU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latum</a:t>
            </a:r>
            <a:r>
              <a:rPr lang="hu-H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képletei</a:t>
            </a:r>
          </a:p>
          <a:p>
            <a:endParaRPr lang="hu-H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hu-H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Dr. </a:t>
            </a:r>
            <a:r>
              <a:rPr lang="hu-HU" sz="2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Gallatz</a:t>
            </a:r>
            <a:r>
              <a:rPr lang="hu-H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Katalin</a:t>
            </a:r>
            <a:endParaRPr lang="hu-H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26" y="1734978"/>
            <a:ext cx="4321272" cy="489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4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332508" y="1471353"/>
            <a:ext cx="3782291" cy="241604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tabLst>
                <a:tab pos="180975" algn="l"/>
                <a:tab pos="355600" algn="l"/>
                <a:tab pos="2159000" algn="l"/>
                <a:tab pos="4305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80975" algn="l"/>
                <a:tab pos="355600" algn="l"/>
                <a:tab pos="2159000" algn="l"/>
                <a:tab pos="4305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80975" algn="l"/>
                <a:tab pos="355600" algn="l"/>
                <a:tab pos="2159000" algn="l"/>
                <a:tab pos="4305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80975" algn="l"/>
                <a:tab pos="355600" algn="l"/>
                <a:tab pos="2159000" algn="l"/>
                <a:tab pos="4305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80975" algn="l"/>
                <a:tab pos="355600" algn="l"/>
                <a:tab pos="2159000" algn="l"/>
                <a:tab pos="4305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355600" algn="l"/>
                <a:tab pos="2159000" algn="l"/>
                <a:tab pos="4305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hu-HU" altLang="hu-HU" sz="14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hu-HU" altLang="hu-HU" sz="1400" dirty="0" smtClean="0">
                <a:latin typeface="Comic Sans MS" panose="030F0702030302020204" pitchFamily="66" charset="0"/>
              </a:rPr>
              <a:t> </a:t>
            </a:r>
            <a:r>
              <a:rPr lang="hu-HU" altLang="hu-HU" sz="1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LIGAMENTUM LATUM UTERI</a:t>
            </a:r>
            <a:endParaRPr lang="hu-HU" altLang="hu-HU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defRPr/>
            </a:pPr>
            <a:r>
              <a:rPr lang="hu-HU" altLang="hu-HU" sz="1400" dirty="0">
                <a:latin typeface="Comic Sans MS" panose="030F0702030302020204" pitchFamily="66" charset="0"/>
              </a:rPr>
              <a:t>	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(széles méhszalag)</a:t>
            </a:r>
          </a:p>
          <a:p>
            <a:pPr>
              <a:lnSpc>
                <a:spcPct val="150000"/>
              </a:lnSpc>
              <a:defRPr/>
            </a:pP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		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Mesometrium</a:t>
            </a:r>
            <a:endParaRPr lang="hu-HU" altLang="hu-H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defRPr/>
            </a:pP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		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Mesosalpingx</a:t>
            </a:r>
            <a:endParaRPr lang="hu-HU" altLang="hu-H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defRPr/>
            </a:pP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		</a:t>
            </a:r>
            <a:r>
              <a:rPr lang="hu-HU" altLang="hu-HU" sz="1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Mesovarium</a:t>
            </a:r>
            <a:endParaRPr lang="hu-HU" altLang="hu-HU" sz="16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ucida Sans Unicode" panose="020B0602030504020204" pitchFamily="34" charset="0"/>
            </a:endParaRPr>
          </a:p>
          <a:p>
            <a:pPr>
              <a:defRPr/>
            </a:pPr>
            <a:r>
              <a:rPr lang="hu-HU" altLang="hu-HU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Sans Unicode" panose="020B0602030504020204" pitchFamily="34" charset="0"/>
              </a:rPr>
              <a:t>	</a:t>
            </a:r>
            <a:r>
              <a:rPr lang="hu-HU" altLang="hu-H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	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604360" y="165647"/>
            <a:ext cx="7315196" cy="4001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LIGAMENTUM LATUM UTERI – SZÉLES MÉHSZALAG</a:t>
            </a:r>
            <a:endParaRPr lang="hu-HU" altLang="hu-H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5425721" y="909923"/>
            <a:ext cx="6742830" cy="4288071"/>
            <a:chOff x="713" y="1107"/>
            <a:chExt cx="4292" cy="2323"/>
          </a:xfrm>
        </p:grpSpPr>
        <p:pic>
          <p:nvPicPr>
            <p:cNvPr id="16390" name="Picture 6" descr="méh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7" y="1495"/>
              <a:ext cx="2876" cy="192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36" name="Text Box 8"/>
            <p:cNvSpPr txBox="1">
              <a:spLocks noChangeArrowheads="1"/>
            </p:cNvSpPr>
            <p:nvPr/>
          </p:nvSpPr>
          <p:spPr bwMode="auto">
            <a:xfrm>
              <a:off x="713" y="2322"/>
              <a:ext cx="881" cy="23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hu-HU" altLang="hu-HU" sz="14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mesovarium</a:t>
              </a:r>
              <a:endParaRPr lang="hu-HU" altLang="hu-HU" sz="1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3737" name="Text Box 9"/>
            <p:cNvSpPr txBox="1">
              <a:spLocks noChangeArrowheads="1"/>
            </p:cNvSpPr>
            <p:nvPr/>
          </p:nvSpPr>
          <p:spPr bwMode="auto">
            <a:xfrm>
              <a:off x="817" y="1965"/>
              <a:ext cx="903" cy="23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hu-HU" altLang="hu-HU" sz="14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mesosalpinx</a:t>
              </a:r>
              <a:endParaRPr lang="hu-HU" altLang="hu-HU" sz="1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3738" name="Text Box 10"/>
            <p:cNvSpPr txBox="1">
              <a:spLocks noChangeArrowheads="1"/>
            </p:cNvSpPr>
            <p:nvPr/>
          </p:nvSpPr>
          <p:spPr bwMode="auto">
            <a:xfrm>
              <a:off x="1847" y="2744"/>
              <a:ext cx="991" cy="23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hu-HU" altLang="hu-HU" sz="14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mesometrium</a:t>
              </a:r>
              <a:endParaRPr lang="hu-HU" altLang="hu-HU" sz="1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6395" name="Text Box 11"/>
            <p:cNvSpPr txBox="1">
              <a:spLocks noChangeArrowheads="1"/>
            </p:cNvSpPr>
            <p:nvPr/>
          </p:nvSpPr>
          <p:spPr bwMode="auto">
            <a:xfrm>
              <a:off x="2845" y="3027"/>
              <a:ext cx="2033" cy="23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Ligamentum</a:t>
              </a:r>
              <a:r>
                <a:rPr lang="hu-HU" altLang="hu-HU" sz="1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4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ovarium</a:t>
              </a:r>
              <a:r>
                <a:rPr lang="hu-HU" altLang="hu-HU" sz="1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4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proprium</a:t>
              </a:r>
              <a:endParaRPr lang="hu-HU" altLang="hu-HU" sz="1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396" name="Text Box 12"/>
            <p:cNvSpPr txBox="1">
              <a:spLocks noChangeArrowheads="1"/>
            </p:cNvSpPr>
            <p:nvPr/>
          </p:nvSpPr>
          <p:spPr bwMode="auto">
            <a:xfrm>
              <a:off x="2719" y="1107"/>
              <a:ext cx="2286" cy="3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Ligamentum</a:t>
              </a:r>
              <a:r>
                <a:rPr lang="hu-HU" altLang="hu-HU" sz="1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4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suspensorium</a:t>
              </a:r>
              <a:r>
                <a:rPr lang="hu-HU" altLang="hu-HU" sz="1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4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ovarii</a:t>
              </a:r>
              <a:endParaRPr lang="hu-HU" altLang="hu-HU" sz="1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(a. and v. </a:t>
              </a:r>
              <a:r>
                <a:rPr lang="hu-HU" altLang="hu-HU" sz="14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ovarica</a:t>
              </a:r>
              <a:r>
                <a:rPr lang="hu-HU" altLang="hu-HU" sz="1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)</a:t>
              </a:r>
            </a:p>
          </p:txBody>
        </p:sp>
        <p:sp>
          <p:nvSpPr>
            <p:cNvPr id="16397" name="Line 13"/>
            <p:cNvSpPr>
              <a:spLocks noChangeShapeType="1"/>
            </p:cNvSpPr>
            <p:nvPr/>
          </p:nvSpPr>
          <p:spPr bwMode="auto">
            <a:xfrm flipH="1">
              <a:off x="4150" y="1480"/>
              <a:ext cx="86" cy="326"/>
            </a:xfrm>
            <a:prstGeom prst="line">
              <a:avLst/>
            </a:prstGeom>
            <a:noFill/>
            <a:ln w="28575">
              <a:noFill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6398" name="Line 14"/>
            <p:cNvSpPr>
              <a:spLocks noChangeShapeType="1"/>
            </p:cNvSpPr>
            <p:nvPr/>
          </p:nvSpPr>
          <p:spPr bwMode="auto">
            <a:xfrm flipH="1">
              <a:off x="1911" y="1767"/>
              <a:ext cx="404" cy="540"/>
            </a:xfrm>
            <a:prstGeom prst="line">
              <a:avLst/>
            </a:prstGeom>
            <a:noFill/>
            <a:ln w="28575">
              <a:noFill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6400" name="Line 16"/>
            <p:cNvSpPr>
              <a:spLocks noChangeShapeType="1"/>
            </p:cNvSpPr>
            <p:nvPr/>
          </p:nvSpPr>
          <p:spPr bwMode="auto">
            <a:xfrm flipV="1">
              <a:off x="1701" y="2176"/>
              <a:ext cx="598" cy="392"/>
            </a:xfrm>
            <a:prstGeom prst="line">
              <a:avLst/>
            </a:prstGeom>
            <a:noFill/>
            <a:ln w="28575">
              <a:noFill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6401" name="Line 17"/>
            <p:cNvSpPr>
              <a:spLocks noChangeShapeType="1"/>
            </p:cNvSpPr>
            <p:nvPr/>
          </p:nvSpPr>
          <p:spPr bwMode="auto">
            <a:xfrm flipV="1">
              <a:off x="1749" y="2556"/>
              <a:ext cx="637" cy="541"/>
            </a:xfrm>
            <a:prstGeom prst="line">
              <a:avLst/>
            </a:prstGeom>
            <a:noFill/>
            <a:ln w="28575">
              <a:noFill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6402" name="Line 18"/>
            <p:cNvSpPr>
              <a:spLocks noChangeShapeType="1"/>
            </p:cNvSpPr>
            <p:nvPr/>
          </p:nvSpPr>
          <p:spPr bwMode="auto">
            <a:xfrm flipV="1">
              <a:off x="3243" y="2362"/>
              <a:ext cx="450" cy="1068"/>
            </a:xfrm>
            <a:prstGeom prst="line">
              <a:avLst/>
            </a:prstGeom>
            <a:noFill/>
            <a:ln w="28575">
              <a:noFill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6403" name="Line 19"/>
            <p:cNvSpPr>
              <a:spLocks noChangeShapeType="1"/>
            </p:cNvSpPr>
            <p:nvPr/>
          </p:nvSpPr>
          <p:spPr bwMode="auto">
            <a:xfrm flipV="1">
              <a:off x="1746" y="2456"/>
              <a:ext cx="466" cy="385"/>
            </a:xfrm>
            <a:prstGeom prst="line">
              <a:avLst/>
            </a:prstGeom>
            <a:noFill/>
            <a:ln w="28575">
              <a:noFill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7" t="70848" r="6101" b="1935"/>
          <a:stretch/>
        </p:blipFill>
        <p:spPr>
          <a:xfrm>
            <a:off x="178868" y="4143973"/>
            <a:ext cx="4746568" cy="238575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984160" y="4792770"/>
            <a:ext cx="2095445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altLang="hu-HU" sz="1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LIGAMENTUM LATUM UTERI</a:t>
            </a:r>
            <a:endParaRPr lang="hu-HU" sz="10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339720" y="6508865"/>
            <a:ext cx="1560042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PARAMETRIUM</a:t>
            </a:r>
            <a:endParaRPr lang="hu-HU" sz="1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" name="Egyenes összekötő nyíllal 5"/>
          <p:cNvCxnSpPr/>
          <p:nvPr/>
        </p:nvCxnSpPr>
        <p:spPr>
          <a:xfrm flipV="1">
            <a:off x="2218838" y="6018415"/>
            <a:ext cx="0" cy="490450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>
            <a:off x="6834088" y="2627788"/>
            <a:ext cx="812328" cy="103176"/>
          </a:xfrm>
          <a:prstGeom prst="straightConnector1">
            <a:avLst/>
          </a:prstGeom>
          <a:ln w="1905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 flipV="1">
            <a:off x="6706830" y="2933059"/>
            <a:ext cx="1066845" cy="586989"/>
          </a:xfrm>
          <a:prstGeom prst="straightConnector1">
            <a:avLst/>
          </a:prstGeom>
          <a:ln w="1905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/>
          <p:nvPr/>
        </p:nvCxnSpPr>
        <p:spPr>
          <a:xfrm flipH="1">
            <a:off x="10874723" y="1471353"/>
            <a:ext cx="222390" cy="663706"/>
          </a:xfrm>
          <a:prstGeom prst="straightConnector1">
            <a:avLst/>
          </a:prstGeom>
          <a:ln w="1905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/>
          <p:nvPr/>
        </p:nvCxnSpPr>
        <p:spPr>
          <a:xfrm flipV="1">
            <a:off x="9856268" y="3298208"/>
            <a:ext cx="266811" cy="1129703"/>
          </a:xfrm>
          <a:prstGeom prst="straightConnector1">
            <a:avLst/>
          </a:prstGeom>
          <a:ln w="1905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H="1" flipV="1">
            <a:off x="2311121" y="6018415"/>
            <a:ext cx="17474" cy="373854"/>
          </a:xfrm>
          <a:prstGeom prst="straightConnector1">
            <a:avLst/>
          </a:prstGeom>
          <a:ln w="1905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7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teru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4989"/>
            <a:ext cx="9144000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77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oktatás\gonad\uterus23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9" y="954089"/>
            <a:ext cx="477202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5235" name="Group 3"/>
          <p:cNvGrpSpPr>
            <a:grpSpLocks/>
          </p:cNvGrpSpPr>
          <p:nvPr/>
        </p:nvGrpSpPr>
        <p:grpSpPr bwMode="auto">
          <a:xfrm>
            <a:off x="6946900" y="3505201"/>
            <a:ext cx="3617913" cy="595313"/>
            <a:chOff x="3416" y="2208"/>
            <a:chExt cx="2279" cy="375"/>
          </a:xfrm>
          <a:solidFill>
            <a:srgbClr val="FFCC99"/>
          </a:solidFill>
        </p:grpSpPr>
        <p:sp>
          <p:nvSpPr>
            <p:cNvPr id="95236" name="Rectangle 4"/>
            <p:cNvSpPr>
              <a:spLocks noChangeArrowheads="1"/>
            </p:cNvSpPr>
            <p:nvPr/>
          </p:nvSpPr>
          <p:spPr bwMode="auto">
            <a:xfrm>
              <a:off x="4195" y="2354"/>
              <a:ext cx="1500" cy="2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>
                <a:defRPr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Portio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vaginalis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cervicis</a:t>
              </a:r>
              <a:endPara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5237" name="Line 5"/>
            <p:cNvSpPr>
              <a:spLocks noChangeShapeType="1"/>
            </p:cNvSpPr>
            <p:nvPr/>
          </p:nvSpPr>
          <p:spPr bwMode="auto">
            <a:xfrm flipH="1" flipV="1">
              <a:off x="3416" y="2208"/>
              <a:ext cx="752" cy="248"/>
            </a:xfrm>
            <a:prstGeom prst="line">
              <a:avLst/>
            </a:prstGeom>
            <a:grp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/>
            </a:p>
          </p:txBody>
        </p:sp>
      </p:grpSp>
      <p:grpSp>
        <p:nvGrpSpPr>
          <p:cNvPr id="95238" name="Group 6"/>
          <p:cNvGrpSpPr>
            <a:grpSpLocks/>
          </p:cNvGrpSpPr>
          <p:nvPr/>
        </p:nvGrpSpPr>
        <p:grpSpPr bwMode="auto">
          <a:xfrm>
            <a:off x="7162800" y="3279775"/>
            <a:ext cx="3062288" cy="338138"/>
            <a:chOff x="3552" y="2066"/>
            <a:chExt cx="1929" cy="213"/>
          </a:xfrm>
          <a:noFill/>
        </p:grpSpPr>
        <p:sp>
          <p:nvSpPr>
            <p:cNvPr id="14362" name="Line 7"/>
            <p:cNvSpPr>
              <a:spLocks noChangeShapeType="1"/>
            </p:cNvSpPr>
            <p:nvPr/>
          </p:nvSpPr>
          <p:spPr bwMode="auto">
            <a:xfrm flipH="1">
              <a:off x="3552" y="2160"/>
              <a:ext cx="688" cy="8"/>
            </a:xfrm>
            <a:prstGeom prst="line">
              <a:avLst/>
            </a:prstGeom>
            <a:grp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>
                <a:latin typeface="Comic Sans MS" panose="030F0702030302020204" pitchFamily="66" charset="0"/>
              </a:endParaRPr>
            </a:p>
          </p:txBody>
        </p:sp>
        <p:sp>
          <p:nvSpPr>
            <p:cNvPr id="14363" name="Rectangle 8"/>
            <p:cNvSpPr>
              <a:spLocks noChangeArrowheads="1"/>
            </p:cNvSpPr>
            <p:nvPr/>
          </p:nvSpPr>
          <p:spPr bwMode="auto">
            <a:xfrm>
              <a:off x="4267" y="2066"/>
              <a:ext cx="1214" cy="2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Fornix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vaginae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post</a:t>
              </a:r>
              <a:r>
                <a:rPr lang="hu-HU" altLang="hu-HU" sz="1600" dirty="0">
                  <a:latin typeface="Comic Sans MS" panose="030F0702030302020204" pitchFamily="66" charset="0"/>
                </a:rPr>
                <a:t>.</a:t>
              </a:r>
            </a:p>
          </p:txBody>
        </p:sp>
      </p:grpSp>
      <p:grpSp>
        <p:nvGrpSpPr>
          <p:cNvPr id="95241" name="Group 9"/>
          <p:cNvGrpSpPr>
            <a:grpSpLocks/>
          </p:cNvGrpSpPr>
          <p:nvPr/>
        </p:nvGrpSpPr>
        <p:grpSpPr bwMode="auto">
          <a:xfrm>
            <a:off x="3332164" y="4000500"/>
            <a:ext cx="6975475" cy="1001713"/>
            <a:chOff x="1139" y="2520"/>
            <a:chExt cx="4394" cy="631"/>
          </a:xfrm>
        </p:grpSpPr>
        <p:sp>
          <p:nvSpPr>
            <p:cNvPr id="14356" name="Rectangle 10"/>
            <p:cNvSpPr>
              <a:spLocks noChangeArrowheads="1"/>
            </p:cNvSpPr>
            <p:nvPr/>
          </p:nvSpPr>
          <p:spPr bwMode="auto">
            <a:xfrm>
              <a:off x="1139" y="2560"/>
              <a:ext cx="926" cy="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Vesica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urinaria</a:t>
              </a:r>
              <a:endPara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57" name="Rectangle 11"/>
            <p:cNvSpPr>
              <a:spLocks noChangeArrowheads="1"/>
            </p:cNvSpPr>
            <p:nvPr/>
          </p:nvSpPr>
          <p:spPr bwMode="auto">
            <a:xfrm>
              <a:off x="1259" y="2930"/>
              <a:ext cx="582" cy="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Urethra</a:t>
              </a:r>
              <a:endPara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58" name="Rectangle 12"/>
            <p:cNvSpPr>
              <a:spLocks noChangeArrowheads="1"/>
            </p:cNvSpPr>
            <p:nvPr/>
          </p:nvSpPr>
          <p:spPr bwMode="auto">
            <a:xfrm>
              <a:off x="4099" y="2658"/>
              <a:ext cx="1434" cy="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Septum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rectovaginale</a:t>
              </a:r>
              <a:endPara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59" name="Line 13"/>
            <p:cNvSpPr>
              <a:spLocks noChangeShapeType="1"/>
            </p:cNvSpPr>
            <p:nvPr/>
          </p:nvSpPr>
          <p:spPr bwMode="auto">
            <a:xfrm flipH="1" flipV="1">
              <a:off x="3600" y="2632"/>
              <a:ext cx="472" cy="136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60" name="Line 14"/>
            <p:cNvSpPr>
              <a:spLocks noChangeShapeType="1"/>
            </p:cNvSpPr>
            <p:nvPr/>
          </p:nvSpPr>
          <p:spPr bwMode="auto">
            <a:xfrm flipV="1">
              <a:off x="2056" y="2520"/>
              <a:ext cx="704" cy="8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61" name="Line 15"/>
            <p:cNvSpPr>
              <a:spLocks noChangeShapeType="1"/>
            </p:cNvSpPr>
            <p:nvPr/>
          </p:nvSpPr>
          <p:spPr bwMode="auto">
            <a:xfrm>
              <a:off x="1856" y="3040"/>
              <a:ext cx="840" cy="48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95248" name="Group 16"/>
          <p:cNvGrpSpPr>
            <a:grpSpLocks/>
          </p:cNvGrpSpPr>
          <p:nvPr/>
        </p:nvGrpSpPr>
        <p:grpSpPr bwMode="auto">
          <a:xfrm>
            <a:off x="2306681" y="5202238"/>
            <a:ext cx="7651750" cy="592138"/>
            <a:chOff x="507" y="3274"/>
            <a:chExt cx="4820" cy="373"/>
          </a:xfrm>
          <a:noFill/>
        </p:grpSpPr>
        <p:sp>
          <p:nvSpPr>
            <p:cNvPr id="14352" name="Rectangle 17"/>
            <p:cNvSpPr>
              <a:spLocks noChangeArrowheads="1"/>
            </p:cNvSpPr>
            <p:nvPr/>
          </p:nvSpPr>
          <p:spPr bwMode="auto">
            <a:xfrm>
              <a:off x="507" y="3274"/>
              <a:ext cx="1453" cy="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Paries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anterior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vaginae</a:t>
              </a:r>
              <a:endPara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53" name="Rectangle 18"/>
            <p:cNvSpPr>
              <a:spLocks noChangeArrowheads="1"/>
            </p:cNvSpPr>
            <p:nvPr/>
          </p:nvSpPr>
          <p:spPr bwMode="auto">
            <a:xfrm>
              <a:off x="3811" y="3426"/>
              <a:ext cx="1516" cy="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Paries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posterior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vaginae</a:t>
              </a:r>
              <a:endPara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54" name="Line 19"/>
            <p:cNvSpPr>
              <a:spLocks noChangeShapeType="1"/>
            </p:cNvSpPr>
            <p:nvPr/>
          </p:nvSpPr>
          <p:spPr bwMode="auto">
            <a:xfrm flipV="1">
              <a:off x="1888" y="3336"/>
              <a:ext cx="832" cy="32"/>
            </a:xfrm>
            <a:prstGeom prst="line">
              <a:avLst/>
            </a:prstGeom>
            <a:grp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>
                <a:latin typeface="Comic Sans MS" panose="030F0702030302020204" pitchFamily="66" charset="0"/>
              </a:endParaRPr>
            </a:p>
          </p:txBody>
        </p:sp>
        <p:sp>
          <p:nvSpPr>
            <p:cNvPr id="14355" name="Line 20"/>
            <p:cNvSpPr>
              <a:spLocks noChangeShapeType="1"/>
            </p:cNvSpPr>
            <p:nvPr/>
          </p:nvSpPr>
          <p:spPr bwMode="auto">
            <a:xfrm flipH="1" flipV="1">
              <a:off x="3240" y="3280"/>
              <a:ext cx="544" cy="224"/>
            </a:xfrm>
            <a:prstGeom prst="line">
              <a:avLst/>
            </a:prstGeom>
            <a:grp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>
                <a:latin typeface="Comic Sans MS" panose="030F0702030302020204" pitchFamily="66" charset="0"/>
              </a:endParaRPr>
            </a:p>
          </p:txBody>
        </p:sp>
      </p:grpSp>
      <p:sp>
        <p:nvSpPr>
          <p:cNvPr id="14343" name="Text Box 21"/>
          <p:cNvSpPr txBox="1">
            <a:spLocks noChangeArrowheads="1"/>
          </p:cNvSpPr>
          <p:nvPr/>
        </p:nvSpPr>
        <p:spPr bwMode="auto">
          <a:xfrm>
            <a:off x="3455989" y="358775"/>
            <a:ext cx="5413375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HÜVELY, HÜVELYBOLTOZATOK</a:t>
            </a:r>
          </a:p>
        </p:txBody>
      </p:sp>
      <p:grpSp>
        <p:nvGrpSpPr>
          <p:cNvPr id="95254" name="Group 22"/>
          <p:cNvGrpSpPr>
            <a:grpSpLocks/>
          </p:cNvGrpSpPr>
          <p:nvPr/>
        </p:nvGrpSpPr>
        <p:grpSpPr bwMode="auto">
          <a:xfrm>
            <a:off x="7302500" y="2695576"/>
            <a:ext cx="3262313" cy="428625"/>
            <a:chOff x="3640" y="1698"/>
            <a:chExt cx="2055" cy="270"/>
          </a:xfrm>
        </p:grpSpPr>
        <p:sp>
          <p:nvSpPr>
            <p:cNvPr id="14350" name="Rectangle 23"/>
            <p:cNvSpPr>
              <a:spLocks noChangeArrowheads="1"/>
            </p:cNvSpPr>
            <p:nvPr/>
          </p:nvSpPr>
          <p:spPr bwMode="auto">
            <a:xfrm>
              <a:off x="4099" y="1698"/>
              <a:ext cx="1596" cy="2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Excavatio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rectouterina</a:t>
              </a:r>
              <a:endPara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51" name="Line 24"/>
            <p:cNvSpPr>
              <a:spLocks noChangeShapeType="1"/>
            </p:cNvSpPr>
            <p:nvPr/>
          </p:nvSpPr>
          <p:spPr bwMode="auto">
            <a:xfrm flipH="1">
              <a:off x="3640" y="1800"/>
              <a:ext cx="456" cy="168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95257" name="Group 25"/>
          <p:cNvGrpSpPr>
            <a:grpSpLocks/>
          </p:cNvGrpSpPr>
          <p:nvPr/>
        </p:nvGrpSpPr>
        <p:grpSpPr bwMode="auto">
          <a:xfrm flipH="1">
            <a:off x="3287714" y="3667125"/>
            <a:ext cx="3240087" cy="338138"/>
            <a:chOff x="3552" y="2066"/>
            <a:chExt cx="1929" cy="213"/>
          </a:xfrm>
          <a:noFill/>
        </p:grpSpPr>
        <p:sp>
          <p:nvSpPr>
            <p:cNvPr id="14348" name="Line 26"/>
            <p:cNvSpPr>
              <a:spLocks noChangeShapeType="1"/>
            </p:cNvSpPr>
            <p:nvPr/>
          </p:nvSpPr>
          <p:spPr bwMode="auto">
            <a:xfrm flipH="1">
              <a:off x="3552" y="2160"/>
              <a:ext cx="688" cy="8"/>
            </a:xfrm>
            <a:prstGeom prst="line">
              <a:avLst/>
            </a:prstGeom>
            <a:grp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49" name="Rectangle 27"/>
            <p:cNvSpPr>
              <a:spLocks noChangeArrowheads="1"/>
            </p:cNvSpPr>
            <p:nvPr/>
          </p:nvSpPr>
          <p:spPr bwMode="auto">
            <a:xfrm>
              <a:off x="4267" y="2066"/>
              <a:ext cx="1214" cy="2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Fornix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vaginae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ant</a:t>
              </a:r>
              <a:r>
                <a:rPr lang="hu-HU" altLang="hu-HU" sz="1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502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5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5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5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5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5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oktatás\gonad\cardinale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9" y="336551"/>
            <a:ext cx="5483225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8302625" y="1514475"/>
            <a:ext cx="979488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Sacrum</a:t>
            </a:r>
            <a:endParaRPr lang="hu-HU" altLang="hu-H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8728052" y="2529682"/>
            <a:ext cx="901700" cy="3254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Rectum</a:t>
            </a:r>
            <a:endParaRPr lang="hu-HU" altLang="hu-H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8823325" y="3668714"/>
            <a:ext cx="901700" cy="3254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Uterus</a:t>
            </a:r>
            <a:endParaRPr lang="hu-HU" altLang="hu-H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8582025" y="5310424"/>
            <a:ext cx="1611313" cy="3143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Vesica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urinaria</a:t>
            </a:r>
            <a:endParaRPr lang="hu-HU" altLang="hu-H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8763000" y="4483100"/>
            <a:ext cx="1430338" cy="292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Tuba 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uterina</a:t>
            </a:r>
            <a:endParaRPr lang="hu-HU" altLang="hu-H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1457097" y="5610225"/>
            <a:ext cx="2463742" cy="2921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LIGAMENTUM TERES UTERI</a:t>
            </a:r>
            <a:endParaRPr lang="hu-HU" altLang="hu-H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1401503" y="4343401"/>
            <a:ext cx="2031999" cy="3143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Lig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ovarii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proprium</a:t>
            </a:r>
            <a:endParaRPr lang="hu-HU" altLang="hu-H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2476500" y="1574801"/>
            <a:ext cx="1778000" cy="517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Lig</a:t>
            </a:r>
            <a:r>
              <a:rPr lang="hu-HU" altLang="hu-HU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hu-HU" altLang="hu-HU" sz="1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rectouterinum</a:t>
            </a:r>
            <a:r>
              <a:rPr lang="hu-HU" altLang="hu-HU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 (</a:t>
            </a:r>
            <a:r>
              <a:rPr lang="hu-HU" altLang="hu-HU" sz="1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rectocervicale</a:t>
            </a:r>
            <a:r>
              <a:rPr lang="hu-HU" altLang="hu-HU" sz="1600" dirty="0">
                <a:solidFill>
                  <a:srgbClr val="A50021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1924052" y="2303462"/>
            <a:ext cx="1907380" cy="7784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Lig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sacrouterinum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(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sacrocervicale</a:t>
            </a:r>
            <a:r>
              <a:rPr lang="hu-HU" alt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213186" y="3191455"/>
            <a:ext cx="3682539" cy="33438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LIGAMENTUM CARDINALE UTERI</a:t>
            </a:r>
            <a:endParaRPr lang="hu-HU" altLang="hu-H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1705958" y="3839558"/>
            <a:ext cx="2125474" cy="3222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Lig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hu-HU" altLang="hu-HU" sz="1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vesicouterinum</a:t>
            </a:r>
            <a:endParaRPr lang="hu-HU" altLang="hu-H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 flipH="1" flipV="1">
            <a:off x="6007100" y="1679576"/>
            <a:ext cx="2325688" cy="23813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27" name="Line 19"/>
          <p:cNvSpPr>
            <a:spLocks noChangeShapeType="1"/>
          </p:cNvSpPr>
          <p:nvPr/>
        </p:nvSpPr>
        <p:spPr bwMode="auto">
          <a:xfrm flipH="1">
            <a:off x="6083301" y="2809875"/>
            <a:ext cx="2676525" cy="16510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28" name="Line 20"/>
          <p:cNvSpPr>
            <a:spLocks noChangeShapeType="1"/>
          </p:cNvSpPr>
          <p:nvPr/>
        </p:nvSpPr>
        <p:spPr bwMode="auto">
          <a:xfrm flipH="1">
            <a:off x="6219826" y="3860800"/>
            <a:ext cx="2613025" cy="43180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29" name="Line 21"/>
          <p:cNvSpPr>
            <a:spLocks noChangeShapeType="1"/>
          </p:cNvSpPr>
          <p:nvPr/>
        </p:nvSpPr>
        <p:spPr bwMode="auto">
          <a:xfrm flipH="1" flipV="1">
            <a:off x="7226300" y="4329112"/>
            <a:ext cx="1597025" cy="307975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31" name="Line 23"/>
          <p:cNvSpPr>
            <a:spLocks noChangeShapeType="1"/>
          </p:cNvSpPr>
          <p:nvPr/>
        </p:nvSpPr>
        <p:spPr bwMode="auto">
          <a:xfrm flipH="1" flipV="1">
            <a:off x="6454775" y="5038726"/>
            <a:ext cx="1727200" cy="409575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33" name="Line 25"/>
          <p:cNvSpPr>
            <a:spLocks noChangeShapeType="1"/>
          </p:cNvSpPr>
          <p:nvPr/>
        </p:nvSpPr>
        <p:spPr bwMode="auto">
          <a:xfrm>
            <a:off x="4006851" y="1919288"/>
            <a:ext cx="1400175" cy="703262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34" name="Line 26"/>
          <p:cNvSpPr>
            <a:spLocks noChangeShapeType="1"/>
          </p:cNvSpPr>
          <p:nvPr/>
        </p:nvSpPr>
        <p:spPr bwMode="auto">
          <a:xfrm>
            <a:off x="3505201" y="2692401"/>
            <a:ext cx="1751013" cy="314325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35" name="Line 27"/>
          <p:cNvSpPr>
            <a:spLocks noChangeShapeType="1"/>
          </p:cNvSpPr>
          <p:nvPr/>
        </p:nvSpPr>
        <p:spPr bwMode="auto">
          <a:xfrm>
            <a:off x="3735043" y="3430014"/>
            <a:ext cx="1119188" cy="300037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36" name="Line 28"/>
          <p:cNvSpPr>
            <a:spLocks noChangeShapeType="1"/>
          </p:cNvSpPr>
          <p:nvPr/>
        </p:nvSpPr>
        <p:spPr bwMode="auto">
          <a:xfrm>
            <a:off x="3594100" y="3929063"/>
            <a:ext cx="1866900" cy="328612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37" name="Line 29"/>
          <p:cNvSpPr>
            <a:spLocks noChangeShapeType="1"/>
          </p:cNvSpPr>
          <p:nvPr/>
        </p:nvSpPr>
        <p:spPr bwMode="auto">
          <a:xfrm flipV="1">
            <a:off x="3600451" y="4378326"/>
            <a:ext cx="1522413" cy="136525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39" name="Line 31"/>
          <p:cNvSpPr>
            <a:spLocks noChangeShapeType="1"/>
          </p:cNvSpPr>
          <p:nvPr/>
        </p:nvSpPr>
        <p:spPr bwMode="auto">
          <a:xfrm flipV="1">
            <a:off x="3895725" y="5721351"/>
            <a:ext cx="1403350" cy="66675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440" name="Text Box 32"/>
          <p:cNvSpPr txBox="1">
            <a:spLocks noChangeArrowheads="1"/>
          </p:cNvSpPr>
          <p:nvPr/>
        </p:nvSpPr>
        <p:spPr bwMode="auto">
          <a:xfrm>
            <a:off x="5051368" y="55795"/>
            <a:ext cx="3311235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MÉH SZALAGAI</a:t>
            </a:r>
            <a:endParaRPr lang="hu-HU" altLang="hu-H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98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592639" y="5927726"/>
            <a:ext cx="1235075" cy="930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latin typeface="Arial" panose="020B0604020202020204" pitchFamily="34" charset="0"/>
            </a:endParaRPr>
          </a:p>
        </p:txBody>
      </p:sp>
      <p:pic>
        <p:nvPicPr>
          <p:cNvPr id="18435" name="Picture 3" descr="C:\oktatás\GONAD\szalagok01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524001" y="1"/>
            <a:ext cx="45692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méh </a:t>
            </a:r>
            <a:r>
              <a:rPr lang="hu-HU" altLang="hu-HU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szalagai</a:t>
            </a: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alulnézetben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7677151" y="1377950"/>
            <a:ext cx="3819351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Lig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pubovesicale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+ 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Lig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vesicouterinum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=</a:t>
            </a:r>
            <a:r>
              <a:rPr lang="hu-HU" altLang="hu-HU" sz="1600" dirty="0"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Lig</a:t>
            </a:r>
            <a:r>
              <a:rPr lang="hu-HU" altLang="hu-HU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 </a:t>
            </a:r>
            <a:r>
              <a:rPr lang="hu-HU" altLang="hu-HU" sz="16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pubocervicale</a:t>
            </a:r>
            <a:endParaRPr lang="hu-HU" altLang="hu-HU" sz="1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8485188" y="2620154"/>
            <a:ext cx="3559954" cy="29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LIGAMENTUM CARDINALE UTERI</a:t>
            </a:r>
            <a:endParaRPr lang="hu-HU" altLang="hu-H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8831264" y="6152992"/>
            <a:ext cx="2236787" cy="37843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Lig</a:t>
            </a:r>
            <a:r>
              <a:rPr lang="hu-HU" altLang="hu-HU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 </a:t>
            </a:r>
            <a:r>
              <a:rPr lang="hu-HU" altLang="hu-HU" sz="16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sacrocervicale</a:t>
            </a:r>
            <a:endParaRPr lang="hu-HU" altLang="hu-HU" sz="1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192588" y="6542088"/>
            <a:ext cx="895350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>
                <a:latin typeface="Arial Narrow" panose="020B0606020202030204" pitchFamily="34" charset="0"/>
              </a:rPr>
              <a:t>Rectum</a:t>
            </a: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3200401" y="4365625"/>
            <a:ext cx="83661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>
                <a:latin typeface="Arial Narrow" panose="020B0606020202030204" pitchFamily="34" charset="0"/>
              </a:rPr>
              <a:t>Cervix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5846764" y="498475"/>
            <a:ext cx="180022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>
                <a:latin typeface="Arial Narrow" panose="020B0606020202030204" pitchFamily="34" charset="0"/>
              </a:rPr>
              <a:t>Húgyhólyag</a:t>
            </a:r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>
            <a:off x="7262813" y="4903789"/>
            <a:ext cx="1833562" cy="10937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993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oktatás\GONAD\szalagok02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6" y="11113"/>
            <a:ext cx="7299325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553746" y="69823"/>
            <a:ext cx="5037513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méh </a:t>
            </a:r>
            <a:r>
              <a:rPr lang="hu-HU" altLang="hu-HU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szalagai</a:t>
            </a:r>
            <a:r>
              <a:rPr lang="hu-HU" altLang="hu-H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oldalnézetben</a:t>
            </a:r>
            <a:endParaRPr lang="hu-HU" altLang="hu-H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535364" y="5829300"/>
            <a:ext cx="180022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Lig</a:t>
            </a:r>
            <a:r>
              <a:rPr lang="hu-HU" altLang="hu-HU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 </a:t>
            </a:r>
            <a:r>
              <a:rPr lang="hu-HU" altLang="hu-HU" sz="16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pubocervicale</a:t>
            </a:r>
            <a:endParaRPr lang="hu-HU" altLang="hu-HU" sz="1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6722351" y="5858189"/>
            <a:ext cx="2865242" cy="56483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Lig</a:t>
            </a:r>
            <a:r>
              <a:rPr lang="hu-HU" altLang="hu-HU" sz="16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hu-HU" altLang="hu-HU" sz="1600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cervicale</a:t>
            </a:r>
            <a:r>
              <a:rPr lang="hu-HU" altLang="hu-HU" sz="16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transversum</a:t>
            </a:r>
            <a:endParaRPr lang="hu-HU" altLang="hu-HU" sz="1600" b="1" dirty="0">
              <a:solidFill>
                <a:schemeClr val="bg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9439094" y="2832100"/>
            <a:ext cx="2033658" cy="5953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Lig</a:t>
            </a:r>
            <a:r>
              <a:rPr lang="hu-HU" altLang="hu-HU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 </a:t>
            </a:r>
            <a:r>
              <a:rPr lang="hu-HU" altLang="hu-HU" sz="16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sacrocervicale</a:t>
            </a:r>
            <a:endParaRPr lang="hu-HU" altLang="hu-HU" sz="1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9204326" y="4589463"/>
            <a:ext cx="895350" cy="3492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Rectum</a:t>
            </a:r>
            <a:endParaRPr lang="hu-HU" altLang="hu-H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4576763" y="1884363"/>
            <a:ext cx="836612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>
                <a:latin typeface="Arial Narrow" panose="020B0606020202030204" pitchFamily="34" charset="0"/>
              </a:rPr>
              <a:t>Uterus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1814514" y="3860800"/>
            <a:ext cx="1800225" cy="3492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Vesica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urinaria</a:t>
            </a:r>
            <a:endParaRPr lang="hu-HU" altLang="hu-H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5334001" y="2081213"/>
            <a:ext cx="411163" cy="8239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543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oktatás\GONAD\gonad5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355725"/>
            <a:ext cx="5894388" cy="4687888"/>
          </a:xfrm>
          <a:prstGeom prst="rect">
            <a:avLst/>
          </a:prstGeom>
          <a:noFill/>
          <a:ln w="9525">
            <a:solidFill>
              <a:srgbClr val="CC0099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-13279" y="218213"/>
            <a:ext cx="12407554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LIG. OVARII PROPRIUM ÉS A LIGAMENTUM TERES UTERI A </a:t>
            </a:r>
            <a:r>
              <a:rPr lang="hu-HU" altLang="hu-H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GUBERNACULUM MARADVÁNYAI NŐKBEN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8221664" y="3216275"/>
            <a:ext cx="1901825" cy="3381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Lig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ovari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proprium</a:t>
            </a:r>
            <a:endParaRPr lang="hu-HU" altLang="hu-H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8116888" y="4849814"/>
            <a:ext cx="1931464" cy="3381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Lig</a:t>
            </a:r>
            <a:r>
              <a:rPr lang="hu-HU" altLang="hu-HU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. teres </a:t>
            </a:r>
            <a:r>
              <a:rPr lang="hu-HU" altLang="hu-HU" sz="1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uteri</a:t>
            </a:r>
            <a:endParaRPr lang="hu-HU" altLang="hu-HU" sz="1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8258176" y="5684839"/>
            <a:ext cx="1901825" cy="3381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Nagyajkak</a:t>
            </a: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2279651" y="4437063"/>
            <a:ext cx="1336675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>
                <a:latin typeface="Arial Narrow" panose="020B0606020202030204" pitchFamily="34" charset="0"/>
              </a:rPr>
              <a:t>Anulus inguinalis prof.</a:t>
            </a: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2443164" y="5556250"/>
            <a:ext cx="190182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>
                <a:latin typeface="Arial Narrow" panose="020B0606020202030204" pitchFamily="34" charset="0"/>
              </a:rPr>
              <a:t>Anulus inguinalis spf.</a:t>
            </a: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 flipV="1">
            <a:off x="3311525" y="3916364"/>
            <a:ext cx="446088" cy="611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V="1">
            <a:off x="3722689" y="4479926"/>
            <a:ext cx="447675" cy="1082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727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oktatás\GONAD\genital_inn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6" y="1539081"/>
            <a:ext cx="713422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5408614" y="6164264"/>
            <a:ext cx="1068387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>
                <a:latin typeface="Arial Narrow" panose="020B0606020202030204" pitchFamily="34" charset="0"/>
              </a:rPr>
              <a:t>Vagina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7947025" y="1452563"/>
            <a:ext cx="106838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>
                <a:latin typeface="Arial Narrow" panose="020B0606020202030204" pitchFamily="34" charset="0"/>
              </a:rPr>
              <a:t>Lig. ovarii proprium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7334251" y="1712914"/>
            <a:ext cx="7969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>
                <a:latin typeface="Arial Narrow" panose="020B0606020202030204" pitchFamily="34" charset="0"/>
              </a:rPr>
              <a:t>Uterus</a:t>
            </a: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6340475" y="2017713"/>
            <a:ext cx="928688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>
                <a:latin typeface="Arial Narrow" panose="020B0606020202030204" pitchFamily="34" charset="0"/>
              </a:rPr>
              <a:t>Isthmus</a:t>
            </a:r>
          </a:p>
        </p:txBody>
      </p:sp>
      <p:grpSp>
        <p:nvGrpSpPr>
          <p:cNvPr id="167949" name="Group 13"/>
          <p:cNvGrpSpPr>
            <a:grpSpLocks/>
          </p:cNvGrpSpPr>
          <p:nvPr/>
        </p:nvGrpSpPr>
        <p:grpSpPr bwMode="auto">
          <a:xfrm>
            <a:off x="1735142" y="1332418"/>
            <a:ext cx="9820278" cy="4405313"/>
            <a:chOff x="133" y="814"/>
            <a:chExt cx="6186" cy="2775"/>
          </a:xfrm>
        </p:grpSpPr>
        <p:sp>
          <p:nvSpPr>
            <p:cNvPr id="26639" name="Rectangle 14"/>
            <p:cNvSpPr>
              <a:spLocks noChangeArrowheads="1"/>
            </p:cNvSpPr>
            <p:nvPr/>
          </p:nvSpPr>
          <p:spPr bwMode="auto">
            <a:xfrm>
              <a:off x="4527" y="3323"/>
              <a:ext cx="1158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600" dirty="0">
                  <a:solidFill>
                    <a:schemeClr val="bg2">
                      <a:lumMod val="10000"/>
                    </a:schemeClr>
                  </a:solidFill>
                  <a:latin typeface="Comic Sans MS" panose="030F0702030302020204" pitchFamily="66" charset="0"/>
                </a:rPr>
                <a:t>A. </a:t>
              </a:r>
              <a:r>
                <a:rPr lang="hu-HU" altLang="hu-HU" sz="1600" dirty="0" err="1">
                  <a:solidFill>
                    <a:schemeClr val="bg2">
                      <a:lumMod val="10000"/>
                    </a:schemeClr>
                  </a:solidFill>
                  <a:latin typeface="Comic Sans MS" panose="030F0702030302020204" pitchFamily="66" charset="0"/>
                </a:rPr>
                <a:t>pudenda</a:t>
              </a:r>
              <a:r>
                <a:rPr lang="hu-HU" altLang="hu-HU" sz="1600" dirty="0">
                  <a:solidFill>
                    <a:schemeClr val="bg2">
                      <a:lumMod val="10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2">
                      <a:lumMod val="10000"/>
                    </a:schemeClr>
                  </a:solidFill>
                  <a:latin typeface="Comic Sans MS" panose="030F0702030302020204" pitchFamily="66" charset="0"/>
                </a:rPr>
                <a:t>interna</a:t>
              </a:r>
              <a:endParaRPr lang="hu-HU" altLang="hu-HU" sz="16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6640" name="Rectangle 15"/>
            <p:cNvSpPr>
              <a:spLocks noChangeArrowheads="1"/>
            </p:cNvSpPr>
            <p:nvPr/>
          </p:nvSpPr>
          <p:spPr bwMode="auto">
            <a:xfrm>
              <a:off x="5143" y="2730"/>
              <a:ext cx="1176" cy="1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A. </a:t>
              </a:r>
              <a:r>
                <a:rPr lang="hu-HU" altLang="hu-HU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ILIACA INT.</a:t>
              </a:r>
              <a:endParaRPr lang="hu-HU" altLang="hu-H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6641" name="Rectangle 16"/>
            <p:cNvSpPr>
              <a:spLocks noChangeArrowheads="1"/>
            </p:cNvSpPr>
            <p:nvPr/>
          </p:nvSpPr>
          <p:spPr bwMode="auto">
            <a:xfrm>
              <a:off x="279" y="3382"/>
              <a:ext cx="1073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 dirty="0" err="1">
                  <a:solidFill>
                    <a:srgbClr val="0070C0"/>
                  </a:solidFill>
                  <a:latin typeface="Comic Sans MS" panose="030F0702030302020204" pitchFamily="66" charset="0"/>
                </a:rPr>
                <a:t>Plexus</a:t>
              </a:r>
              <a:r>
                <a:rPr lang="hu-HU" altLang="hu-HU" sz="16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b="1" dirty="0" err="1">
                  <a:solidFill>
                    <a:srgbClr val="0070C0"/>
                  </a:solidFill>
                  <a:latin typeface="Comic Sans MS" panose="030F0702030302020204" pitchFamily="66" charset="0"/>
                </a:rPr>
                <a:t>vaginalis</a:t>
              </a:r>
              <a:endParaRPr lang="hu-HU" altLang="hu-HU" sz="16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6642" name="Rectangle 17"/>
            <p:cNvSpPr>
              <a:spLocks noChangeArrowheads="1"/>
            </p:cNvSpPr>
            <p:nvPr/>
          </p:nvSpPr>
          <p:spPr bwMode="auto">
            <a:xfrm>
              <a:off x="279" y="3130"/>
              <a:ext cx="1073" cy="2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A. et v</a:t>
              </a:r>
              <a:r>
                <a:rPr lang="hu-HU" altLang="hu-HU" sz="16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.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vaginalis</a:t>
              </a:r>
              <a:endPara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6643" name="Rectangle 18"/>
            <p:cNvSpPr>
              <a:spLocks noChangeArrowheads="1"/>
            </p:cNvSpPr>
            <p:nvPr/>
          </p:nvSpPr>
          <p:spPr bwMode="auto">
            <a:xfrm>
              <a:off x="596" y="2890"/>
              <a:ext cx="762" cy="20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 dirty="0">
                  <a:solidFill>
                    <a:srgbClr val="FF3300"/>
                  </a:solidFill>
                  <a:latin typeface="Comic Sans MS" panose="030F0702030302020204" pitchFamily="66" charset="0"/>
                </a:rPr>
                <a:t>A. </a:t>
              </a:r>
              <a:r>
                <a:rPr lang="hu-HU" altLang="hu-HU" sz="1600" b="1" dirty="0" err="1">
                  <a:solidFill>
                    <a:srgbClr val="FF3300"/>
                  </a:solidFill>
                  <a:latin typeface="Comic Sans MS" panose="030F0702030302020204" pitchFamily="66" charset="0"/>
                </a:rPr>
                <a:t>uterina</a:t>
              </a:r>
              <a:endParaRPr lang="hu-HU" altLang="hu-HU" sz="1600" b="1" dirty="0">
                <a:solidFill>
                  <a:srgbClr val="FF33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6644" name="Rectangle 19"/>
            <p:cNvSpPr>
              <a:spLocks noChangeArrowheads="1"/>
            </p:cNvSpPr>
            <p:nvPr/>
          </p:nvSpPr>
          <p:spPr bwMode="auto">
            <a:xfrm>
              <a:off x="322" y="2562"/>
              <a:ext cx="1007" cy="2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 dirty="0" err="1">
                  <a:solidFill>
                    <a:srgbClr val="0070C0"/>
                  </a:solidFill>
                  <a:latin typeface="Comic Sans MS" panose="030F0702030302020204" pitchFamily="66" charset="0"/>
                </a:rPr>
                <a:t>Plexus</a:t>
              </a:r>
              <a:r>
                <a:rPr lang="hu-HU" altLang="hu-HU" sz="16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b="1" dirty="0" err="1">
                  <a:solidFill>
                    <a:srgbClr val="0070C0"/>
                  </a:solidFill>
                  <a:latin typeface="Comic Sans MS" panose="030F0702030302020204" pitchFamily="66" charset="0"/>
                </a:rPr>
                <a:t>uterinus</a:t>
              </a:r>
              <a:endParaRPr lang="hu-HU" altLang="hu-HU" sz="16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6645" name="Rectangle 20"/>
            <p:cNvSpPr>
              <a:spLocks noChangeArrowheads="1"/>
            </p:cNvSpPr>
            <p:nvPr/>
          </p:nvSpPr>
          <p:spPr bwMode="auto">
            <a:xfrm>
              <a:off x="133" y="1712"/>
              <a:ext cx="1483" cy="18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Aa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.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ovaricae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et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tubariae</a:t>
              </a:r>
              <a:endPara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6646" name="Rectangle 21"/>
            <p:cNvSpPr>
              <a:spLocks noChangeArrowheads="1"/>
            </p:cNvSpPr>
            <p:nvPr/>
          </p:nvSpPr>
          <p:spPr bwMode="auto">
            <a:xfrm>
              <a:off x="301" y="1078"/>
              <a:ext cx="1073" cy="20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2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b="1" dirty="0">
                  <a:solidFill>
                    <a:srgbClr val="FF3300"/>
                  </a:solidFill>
                  <a:latin typeface="Comic Sans MS" panose="030F0702030302020204" pitchFamily="66" charset="0"/>
                </a:rPr>
                <a:t>A. et </a:t>
              </a:r>
              <a:r>
                <a:rPr lang="hu-HU" altLang="hu-HU" sz="1600" b="1" dirty="0" smtClean="0">
                  <a:solidFill>
                    <a:schemeClr val="accent1">
                      <a:lumMod val="50000"/>
                    </a:schemeClr>
                  </a:solidFill>
                  <a:latin typeface="Comic Sans MS" panose="030F0702030302020204" pitchFamily="66" charset="0"/>
                </a:rPr>
                <a:t>v.</a:t>
              </a:r>
              <a:r>
                <a:rPr lang="hu-HU" altLang="hu-HU" sz="1600" b="1" dirty="0" smtClean="0">
                  <a:solidFill>
                    <a:srgbClr val="FF3300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b="1" dirty="0" err="1">
                  <a:solidFill>
                    <a:srgbClr val="FF3300"/>
                  </a:solidFill>
                  <a:latin typeface="Comic Sans MS" panose="030F0702030302020204" pitchFamily="66" charset="0"/>
                </a:rPr>
                <a:t>ovarica</a:t>
              </a:r>
              <a:endParaRPr lang="hu-HU" altLang="hu-HU" sz="1600" b="1" dirty="0">
                <a:solidFill>
                  <a:srgbClr val="FF33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6647" name="Rectangle 22"/>
            <p:cNvSpPr>
              <a:spLocks noChangeArrowheads="1"/>
            </p:cNvSpPr>
            <p:nvPr/>
          </p:nvSpPr>
          <p:spPr bwMode="auto">
            <a:xfrm>
              <a:off x="2564" y="814"/>
              <a:ext cx="1598" cy="2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 b="1" dirty="0" err="1">
                  <a:solidFill>
                    <a:srgbClr val="0070C0"/>
                  </a:solidFill>
                  <a:latin typeface="Comic Sans MS" panose="030F0702030302020204" pitchFamily="66" charset="0"/>
                </a:rPr>
                <a:t>Plexus</a:t>
              </a:r>
              <a:r>
                <a:rPr lang="hu-HU" altLang="hu-HU" sz="18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800" b="1" dirty="0" err="1">
                  <a:solidFill>
                    <a:srgbClr val="0070C0"/>
                  </a:solidFill>
                  <a:latin typeface="Comic Sans MS" panose="030F0702030302020204" pitchFamily="66" charset="0"/>
                </a:rPr>
                <a:t>pampiniformis</a:t>
              </a:r>
              <a:endParaRPr lang="hu-HU" altLang="hu-HU" sz="18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6638" name="Text Box 23"/>
          <p:cNvSpPr txBox="1">
            <a:spLocks noChangeArrowheads="1"/>
          </p:cNvSpPr>
          <p:nvPr/>
        </p:nvSpPr>
        <p:spPr bwMode="auto">
          <a:xfrm>
            <a:off x="3454401" y="77989"/>
            <a:ext cx="5870575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Belső női </a:t>
            </a:r>
            <a:r>
              <a:rPr lang="hu-HU" altLang="hu-H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nemiszervek</a:t>
            </a:r>
            <a:r>
              <a:rPr lang="hu-HU" altLang="hu-H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vérellátása</a:t>
            </a:r>
          </a:p>
        </p:txBody>
      </p:sp>
    </p:spTree>
    <p:extLst>
      <p:ext uri="{BB962C8B-B14F-4D97-AF65-F5344CB8AC3E}">
        <p14:creationId xmlns:p14="http://schemas.microsoft.com/office/powerpoint/2010/main" val="11859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0446" y="60292"/>
            <a:ext cx="5195584" cy="715824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hu-HU" altLang="hu-H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AZ ARTERIA </a:t>
            </a:r>
            <a:r>
              <a:rPr lang="hu-HU" altLang="hu-HU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iliacA</a:t>
            </a:r>
            <a:r>
              <a:rPr lang="hu-HU" altLang="hu-H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INTERNA ÁGAI</a:t>
            </a:r>
            <a:endParaRPr lang="hu-HU" altLang="hu-H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6627" name="Content Placeholder 3" descr="007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5775" y="776116"/>
            <a:ext cx="6911975" cy="5691187"/>
          </a:xfrm>
        </p:spPr>
      </p:pic>
      <p:sp>
        <p:nvSpPr>
          <p:cNvPr id="26628" name="Oval 4"/>
          <p:cNvSpPr>
            <a:spLocks noChangeArrowheads="1"/>
          </p:cNvSpPr>
          <p:nvPr/>
        </p:nvSpPr>
        <p:spPr bwMode="auto">
          <a:xfrm>
            <a:off x="9168606" y="5514543"/>
            <a:ext cx="2089150" cy="5762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924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ur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1381125"/>
            <a:ext cx="6864350" cy="4406900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7707977" y="1818025"/>
            <a:ext cx="144433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URETER</a:t>
            </a:r>
            <a:endParaRPr lang="hu-HU" altLang="hu-H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570981" y="4356967"/>
            <a:ext cx="170849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A.UTERINA</a:t>
            </a:r>
            <a:endParaRPr lang="hu-HU" altLang="hu-H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289300" y="3479800"/>
            <a:ext cx="191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400"/>
              <a:t>húgyhólyag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5715000" y="2590800"/>
            <a:ext cx="111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400"/>
              <a:t>méh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7759700" y="3035300"/>
            <a:ext cx="1460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400" dirty="0" err="1">
                <a:latin typeface="Comic Sans MS" panose="030F0702030302020204" pitchFamily="66" charset="0"/>
              </a:rPr>
              <a:t>rectum</a:t>
            </a:r>
            <a:endParaRPr lang="hu-HU" altLang="hu-HU" sz="2400" dirty="0">
              <a:latin typeface="Comic Sans MS" panose="030F0702030302020204" pitchFamily="66" charset="0"/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2682701" y="196504"/>
            <a:ext cx="7026564" cy="9541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KLINIKAILAG FONTOS!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hu-HU" altLang="hu-H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Az </a:t>
            </a:r>
            <a:r>
              <a:rPr lang="hu-HU" altLang="hu-H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arteria</a:t>
            </a:r>
            <a:r>
              <a:rPr lang="hu-HU" altLang="hu-H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uterina</a:t>
            </a:r>
            <a:r>
              <a:rPr lang="hu-HU" altLang="hu-H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és az </a:t>
            </a:r>
            <a:r>
              <a:rPr lang="hu-HU" altLang="hu-H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ureter</a:t>
            </a:r>
            <a:r>
              <a:rPr lang="hu-HU" altLang="hu-H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kereszteződése</a:t>
            </a:r>
          </a:p>
        </p:txBody>
      </p:sp>
    </p:spTree>
    <p:extLst>
      <p:ext uri="{BB962C8B-B14F-4D97-AF65-F5344CB8AC3E}">
        <p14:creationId xmlns:p14="http://schemas.microsoft.com/office/powerpoint/2010/main" val="427708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089" y="937286"/>
            <a:ext cx="6934200" cy="5600700"/>
          </a:xfrm>
          <a:prstGeom prst="rect">
            <a:avLst/>
          </a:prstGeom>
        </p:spPr>
      </p:pic>
      <p:sp>
        <p:nvSpPr>
          <p:cNvPr id="5" name="Text Box 1054"/>
          <p:cNvSpPr txBox="1">
            <a:spLocks noChangeArrowheads="1"/>
          </p:cNvSpPr>
          <p:nvPr/>
        </p:nvSpPr>
        <p:spPr bwMode="auto">
          <a:xfrm>
            <a:off x="3227389" y="62518"/>
            <a:ext cx="5984875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méh fontosabb részei (</a:t>
            </a:r>
            <a:r>
              <a:rPr lang="hu-HU" altLang="hu-HU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frontalis</a:t>
            </a:r>
            <a:r>
              <a:rPr lang="hu-HU" altLang="hu-H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sík)</a:t>
            </a:r>
            <a:endParaRPr lang="hu-HU" altLang="hu-H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1038"/>
          <p:cNvSpPr>
            <a:spLocks noChangeArrowheads="1"/>
          </p:cNvSpPr>
          <p:nvPr/>
        </p:nvSpPr>
        <p:spPr bwMode="auto">
          <a:xfrm>
            <a:off x="7528773" y="2847995"/>
            <a:ext cx="1313775" cy="337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Corpus 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uteri</a:t>
            </a:r>
            <a:endParaRPr lang="hu-HU" altLang="hu-H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1029"/>
          <p:cNvSpPr>
            <a:spLocks noChangeArrowheads="1"/>
          </p:cNvSpPr>
          <p:nvPr/>
        </p:nvSpPr>
        <p:spPr bwMode="auto">
          <a:xfrm>
            <a:off x="3077036" y="2994412"/>
            <a:ext cx="1494964" cy="3516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Tuba 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uterina</a:t>
            </a:r>
            <a:endParaRPr lang="hu-HU" altLang="hu-H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1035"/>
          <p:cNvSpPr>
            <a:spLocks noChangeArrowheads="1"/>
          </p:cNvSpPr>
          <p:nvPr/>
        </p:nvSpPr>
        <p:spPr bwMode="auto">
          <a:xfrm>
            <a:off x="3027208" y="3667300"/>
            <a:ext cx="2569726" cy="3715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Orificium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uteri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internum</a:t>
            </a:r>
            <a:endParaRPr lang="hu-HU" altLang="hu-H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" name="Egyenes összekötő nyíllal 2"/>
          <p:cNvCxnSpPr/>
          <p:nvPr/>
        </p:nvCxnSpPr>
        <p:spPr>
          <a:xfrm>
            <a:off x="5476352" y="3878664"/>
            <a:ext cx="381837" cy="30145"/>
          </a:xfrm>
          <a:prstGeom prst="straightConnector1">
            <a:avLst/>
          </a:prstGeom>
          <a:ln w="1905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031"/>
          <p:cNvSpPr>
            <a:spLocks noChangeArrowheads="1"/>
          </p:cNvSpPr>
          <p:nvPr/>
        </p:nvSpPr>
        <p:spPr bwMode="auto">
          <a:xfrm>
            <a:off x="2416351" y="4071157"/>
            <a:ext cx="3029856" cy="289825"/>
          </a:xfrm>
          <a:prstGeom prst="rect">
            <a:avLst/>
          </a:prstGeom>
          <a:noFill/>
          <a:ln>
            <a:noFill/>
          </a:ln>
          <a:effectLst/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Portio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supravaginalis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cervicis</a:t>
            </a:r>
            <a:endParaRPr lang="hu-HU" altLang="hu-H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33"/>
          <p:cNvSpPr>
            <a:spLocks noChangeArrowheads="1"/>
          </p:cNvSpPr>
          <p:nvPr/>
        </p:nvSpPr>
        <p:spPr bwMode="auto">
          <a:xfrm>
            <a:off x="2763951" y="4406746"/>
            <a:ext cx="2471239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Portio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vaginalis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cervicis</a:t>
            </a:r>
            <a:endParaRPr lang="hu-HU" altLang="hu-H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034"/>
          <p:cNvSpPr>
            <a:spLocks noChangeArrowheads="1"/>
          </p:cNvSpPr>
          <p:nvPr/>
        </p:nvSpPr>
        <p:spPr bwMode="auto">
          <a:xfrm>
            <a:off x="6303572" y="4906528"/>
            <a:ext cx="2538975" cy="3588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Orificium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uteri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externum</a:t>
            </a:r>
            <a:endParaRPr lang="hu-HU" altLang="hu-H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3" name="Egyenes összekötő nyíllal 12"/>
          <p:cNvCxnSpPr/>
          <p:nvPr/>
        </p:nvCxnSpPr>
        <p:spPr>
          <a:xfrm flipH="1" flipV="1">
            <a:off x="5820830" y="4651847"/>
            <a:ext cx="482742" cy="354508"/>
          </a:xfrm>
          <a:prstGeom prst="straightConnector1">
            <a:avLst/>
          </a:prstGeom>
          <a:ln w="1905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037"/>
          <p:cNvSpPr>
            <a:spLocks noChangeArrowheads="1"/>
          </p:cNvSpPr>
          <p:nvPr/>
        </p:nvSpPr>
        <p:spPr bwMode="auto">
          <a:xfrm>
            <a:off x="5245880" y="2359485"/>
            <a:ext cx="1174750" cy="3127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Cavum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uteri</a:t>
            </a:r>
            <a:endParaRPr lang="hu-HU" altLang="hu-HU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18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4234959" y="108066"/>
            <a:ext cx="2639666" cy="56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defRPr/>
            </a:pPr>
            <a:r>
              <a:rPr lang="en-US" altLang="hu-HU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Nyirokelvezetés</a:t>
            </a: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509" y="583407"/>
            <a:ext cx="7797592" cy="632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6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99" y="774469"/>
            <a:ext cx="9715500" cy="57912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4879570" y="133003"/>
            <a:ext cx="162098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NŐI GÁT</a:t>
            </a:r>
            <a:endParaRPr lang="hu-H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38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sc infec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7518"/>
            <a:ext cx="6109554" cy="363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992313" y="88699"/>
            <a:ext cx="8316912" cy="147732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KLINIKAILAG FONTOS!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2000" dirty="0" smtClean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A </a:t>
            </a:r>
            <a:r>
              <a:rPr lang="hu-HU" altLang="hu-HU" sz="20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nők hasürege a tubán és a méhen keresztül nyitott!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Gyakori felszálló fertőzések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554" y="3261143"/>
            <a:ext cx="5569181" cy="315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1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kontrasz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785" y="1344867"/>
            <a:ext cx="8904491" cy="53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3519054" y="44450"/>
            <a:ext cx="3987338" cy="64770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hu-HU" alt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HISTEROSALPINGOGRAM</a:t>
            </a:r>
          </a:p>
        </p:txBody>
      </p:sp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6743700" y="1936750"/>
            <a:ext cx="560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altLang="hu-HU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méh</a:t>
            </a: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H="1">
            <a:off x="6097588" y="2205038"/>
            <a:ext cx="741362" cy="431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999999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2582" name="Text Box 6"/>
          <p:cNvSpPr txBox="1">
            <a:spLocks noChangeArrowheads="1"/>
          </p:cNvSpPr>
          <p:nvPr/>
        </p:nvSpPr>
        <p:spPr bwMode="auto">
          <a:xfrm>
            <a:off x="7391401" y="3303588"/>
            <a:ext cx="1236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altLang="hu-HU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anose="020B0602030504020204" pitchFamily="34" charset="0"/>
              </a:rPr>
              <a:t>tuba uterina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3424852" y="908051"/>
            <a:ext cx="3670732" cy="37210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Az átjárhatóság vizsgálatára</a:t>
            </a:r>
          </a:p>
        </p:txBody>
      </p:sp>
    </p:spTree>
    <p:extLst>
      <p:ext uri="{BB962C8B-B14F-4D97-AF65-F5344CB8AC3E}">
        <p14:creationId xmlns:p14="http://schemas.microsoft.com/office/powerpoint/2010/main" val="362511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4566453" y="0"/>
            <a:ext cx="2898371" cy="59851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TERHES MÉH</a:t>
            </a:r>
          </a:p>
        </p:txBody>
      </p:sp>
      <p:pic>
        <p:nvPicPr>
          <p:cNvPr id="32771" name="Picture 3" descr="terhessé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1052514"/>
            <a:ext cx="3967162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terhessé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1773238"/>
            <a:ext cx="4033837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40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Untitled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36614"/>
            <a:ext cx="9072563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071814" y="165101"/>
            <a:ext cx="6694461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hu-HU" altLang="hu-HU" sz="2400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A NŐI MEDENCE FRONTALIS METSZETE</a:t>
            </a:r>
            <a:endParaRPr lang="hu-HU" altLang="hu-HU" sz="2400" b="1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22532" name="AutoShape 4"/>
          <p:cNvSpPr>
            <a:spLocks noChangeArrowheads="1"/>
          </p:cNvSpPr>
          <p:nvPr/>
        </p:nvSpPr>
        <p:spPr bwMode="auto">
          <a:xfrm rot="394916">
            <a:off x="3957638" y="4868863"/>
            <a:ext cx="914400" cy="914400"/>
          </a:xfrm>
          <a:prstGeom prst="rtTriangl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 flipV="1">
            <a:off x="4367213" y="5876925"/>
            <a:ext cx="0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3700463" y="6375400"/>
            <a:ext cx="196329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000"/>
              <a:t>ischiorectal fossa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7140634" y="6175894"/>
            <a:ext cx="213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Comic Sans MS" panose="030F0702030302020204" pitchFamily="66" charset="0"/>
              </a:rPr>
              <a:t>M. LEVATOR ANI</a:t>
            </a:r>
            <a:endParaRPr lang="hu-H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15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emaleugtriangle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890" y="749684"/>
            <a:ext cx="7734385" cy="583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AutoShape 3"/>
          <p:cNvSpPr>
            <a:spLocks noChangeArrowheads="1"/>
          </p:cNvSpPr>
          <p:nvPr/>
        </p:nvSpPr>
        <p:spPr bwMode="auto">
          <a:xfrm rot="-1131379">
            <a:off x="4437983" y="3183984"/>
            <a:ext cx="373062" cy="1213831"/>
          </a:xfrm>
          <a:prstGeom prst="rtTriangl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71814" y="84717"/>
            <a:ext cx="6694461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hu-HU" altLang="hu-HU" sz="2400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A NŐI MEDENCE FRONTALIS METSZETE</a:t>
            </a:r>
            <a:endParaRPr lang="hu-HU" altLang="hu-HU" sz="2400" b="1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69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2971799" y="2194986"/>
            <a:ext cx="7558873" cy="5847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MÉH ÉS A VAGINA SZÖVETTANA</a:t>
            </a:r>
            <a:endParaRPr lang="hu-HU" altLang="hu-H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80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3" y="-8238"/>
            <a:ext cx="9210453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537021" y="148280"/>
            <a:ext cx="345995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 MÉH SZÖVETTANA</a:t>
            </a:r>
            <a:endParaRPr lang="hu-H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0" t="8031" r="14178" b="2884"/>
          <a:stretch/>
        </p:blipFill>
        <p:spPr bwMode="auto">
          <a:xfrm>
            <a:off x="7784443" y="0"/>
            <a:ext cx="4152999" cy="358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12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5"/>
          <p:cNvSpPr>
            <a:spLocks noGrp="1" noChangeArrowheads="1"/>
          </p:cNvSpPr>
          <p:nvPr>
            <p:ph idx="1"/>
          </p:nvPr>
        </p:nvSpPr>
        <p:spPr>
          <a:xfrm>
            <a:off x="0" y="939113"/>
            <a:ext cx="7463481" cy="4662616"/>
          </a:xfrm>
          <a:solidFill>
            <a:schemeClr val="tx1"/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altLang="hu-HU" sz="3200" dirty="0">
                <a:latin typeface="Comic Sans MS" panose="030F0702030302020204" pitchFamily="66" charset="0"/>
              </a:rPr>
              <a:t>Endometrium</a:t>
            </a:r>
          </a:p>
          <a:p>
            <a:pPr lvl="1">
              <a:lnSpc>
                <a:spcPct val="150000"/>
              </a:lnSpc>
            </a:pPr>
            <a:r>
              <a:rPr lang="hu-HU" altLang="hu-HU" sz="1800" dirty="0" smtClean="0">
                <a:latin typeface="Comic Sans MS" panose="030F0702030302020204" pitchFamily="66" charset="0"/>
              </a:rPr>
              <a:t>Egyrétegű hengerhám</a:t>
            </a:r>
            <a:endParaRPr lang="en-US" altLang="hu-HU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ct val="150000"/>
              </a:lnSpc>
            </a:pPr>
            <a:r>
              <a:rPr lang="en-US" altLang="hu-HU" sz="1800" dirty="0" smtClean="0">
                <a:latin typeface="Comic Sans MS" panose="030F0702030302020204" pitchFamily="66" charset="0"/>
              </a:rPr>
              <a:t>Stroma</a:t>
            </a:r>
            <a:r>
              <a:rPr lang="hu-HU" altLang="hu-HU" sz="1800" dirty="0" smtClean="0">
                <a:latin typeface="Comic Sans MS" panose="030F0702030302020204" pitchFamily="66" charset="0"/>
              </a:rPr>
              <a:t> -  </a:t>
            </a:r>
            <a:r>
              <a:rPr lang="hu-HU" altLang="hu-HU" sz="1800" dirty="0" err="1" smtClean="0">
                <a:latin typeface="Comic Sans MS" panose="030F0702030302020204" pitchFamily="66" charset="0"/>
              </a:rPr>
              <a:t>sejtdús</a:t>
            </a:r>
            <a:r>
              <a:rPr lang="hu-HU" altLang="hu-HU" sz="1800" dirty="0" smtClean="0">
                <a:latin typeface="Comic Sans MS" panose="030F0702030302020204" pitchFamily="66" charset="0"/>
              </a:rPr>
              <a:t> kötőszövet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altLang="hu-HU" sz="1800" dirty="0">
                <a:latin typeface="Comic Sans MS" panose="030F0702030302020204" pitchFamily="66" charset="0"/>
              </a:rPr>
              <a:t> </a:t>
            </a:r>
            <a:r>
              <a:rPr lang="hu-HU" altLang="hu-HU" sz="1800" dirty="0" smtClean="0">
                <a:latin typeface="Comic Sans MS" panose="030F0702030302020204" pitchFamily="66" charset="0"/>
              </a:rPr>
              <a:t>                  </a:t>
            </a:r>
            <a:r>
              <a:rPr lang="hu-HU" altLang="hu-HU" sz="1800" dirty="0" err="1" smtClean="0">
                <a:latin typeface="Comic Sans MS" panose="030F0702030302020204" pitchFamily="66" charset="0"/>
              </a:rPr>
              <a:t>tubularis</a:t>
            </a:r>
            <a:r>
              <a:rPr lang="en-US" altLang="hu-HU" sz="1800" dirty="0" smtClean="0">
                <a:latin typeface="Comic Sans MS" panose="030F0702030302020204" pitchFamily="66" charset="0"/>
              </a:rPr>
              <a:t> </a:t>
            </a:r>
            <a:r>
              <a:rPr lang="hu-HU" altLang="hu-HU" sz="1800" dirty="0" smtClean="0">
                <a:latin typeface="Comic Sans MS" panose="030F0702030302020204" pitchFamily="66" charset="0"/>
              </a:rPr>
              <a:t>mirigyek</a:t>
            </a:r>
            <a:endParaRPr lang="en-US" altLang="hu-HU" sz="1800" dirty="0" smtClean="0">
              <a:latin typeface="Comic Sans MS" panose="030F0702030302020204" pitchFamily="66" charset="0"/>
            </a:endParaRPr>
          </a:p>
          <a:p>
            <a:pPr lvl="2">
              <a:lnSpc>
                <a:spcPct val="150000"/>
              </a:lnSpc>
            </a:pPr>
            <a:r>
              <a:rPr lang="en-US" altLang="hu-HU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Stratum </a:t>
            </a:r>
            <a:r>
              <a:rPr lang="en-US" altLang="hu-HU" sz="1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functional</a:t>
            </a:r>
            <a:r>
              <a:rPr lang="hu-HU" altLang="hu-HU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hu-HU" sz="1800" dirty="0" smtClean="0">
                <a:latin typeface="Comic Sans MS" panose="030F0702030302020204" pitchFamily="66" charset="0"/>
              </a:rPr>
              <a:t>: </a:t>
            </a:r>
            <a:r>
              <a:rPr lang="hu-HU" altLang="hu-HU" sz="1800" dirty="0" smtClean="0">
                <a:latin typeface="Comic Sans MS" panose="030F0702030302020204" pitchFamily="66" charset="0"/>
              </a:rPr>
              <a:t>leválik a </a:t>
            </a:r>
            <a:r>
              <a:rPr lang="en-US" altLang="hu-HU" sz="1800" dirty="0" smtClean="0">
                <a:latin typeface="Comic Sans MS" panose="030F0702030302020204" pitchFamily="66" charset="0"/>
              </a:rPr>
              <a:t> </a:t>
            </a:r>
            <a:r>
              <a:rPr lang="en-US" altLang="hu-HU" sz="1800" dirty="0" err="1" smtClean="0">
                <a:latin typeface="Comic Sans MS" panose="030F0702030302020204" pitchFamily="66" charset="0"/>
              </a:rPr>
              <a:t>menstruatio</a:t>
            </a:r>
            <a:r>
              <a:rPr lang="hu-HU" altLang="hu-HU" sz="1800" dirty="0" smtClean="0">
                <a:latin typeface="Comic Sans MS" panose="030F0702030302020204" pitchFamily="66" charset="0"/>
              </a:rPr>
              <a:t> során</a:t>
            </a:r>
            <a:endParaRPr lang="en-US" altLang="hu-HU" sz="1800" dirty="0">
              <a:latin typeface="Comic Sans MS" panose="030F0702030302020204" pitchFamily="66" charset="0"/>
            </a:endParaRPr>
          </a:p>
          <a:p>
            <a:pPr lvl="2">
              <a:lnSpc>
                <a:spcPct val="150000"/>
              </a:lnSpc>
            </a:pPr>
            <a:r>
              <a:rPr lang="en-US" altLang="hu-HU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Stratum </a:t>
            </a:r>
            <a:r>
              <a:rPr lang="en-US" altLang="hu-HU" sz="1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basal</a:t>
            </a:r>
            <a:r>
              <a:rPr lang="hu-HU" altLang="hu-HU" sz="1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hu-HU" sz="1800" dirty="0" smtClean="0">
                <a:latin typeface="Comic Sans MS" panose="030F0702030302020204" pitchFamily="66" charset="0"/>
              </a:rPr>
              <a:t>: </a:t>
            </a:r>
            <a:r>
              <a:rPr lang="hu-HU" altLang="hu-HU" sz="1800" dirty="0" smtClean="0">
                <a:latin typeface="Comic Sans MS" panose="030F0702030302020204" pitchFamily="66" charset="0"/>
              </a:rPr>
              <a:t>ebből regenerálódik a </a:t>
            </a:r>
            <a:r>
              <a:rPr lang="en-US" altLang="hu-HU" sz="1800" dirty="0" smtClean="0">
                <a:latin typeface="Comic Sans MS" panose="030F0702030302020204" pitchFamily="66" charset="0"/>
              </a:rPr>
              <a:t> </a:t>
            </a:r>
            <a:r>
              <a:rPr lang="en-US" altLang="hu-HU" sz="1800" dirty="0">
                <a:latin typeface="Comic Sans MS" panose="030F0702030302020204" pitchFamily="66" charset="0"/>
              </a:rPr>
              <a:t>stratum </a:t>
            </a:r>
            <a:r>
              <a:rPr lang="en-US" altLang="hu-HU" sz="1800" dirty="0" smtClean="0">
                <a:latin typeface="Comic Sans MS" panose="030F0702030302020204" pitchFamily="66" charset="0"/>
              </a:rPr>
              <a:t>functional</a:t>
            </a:r>
            <a:r>
              <a:rPr lang="hu-HU" altLang="hu-HU" sz="1800" dirty="0" smtClean="0">
                <a:latin typeface="Comic Sans MS" panose="030F0702030302020204" pitchFamily="66" charset="0"/>
              </a:rPr>
              <a:t>e</a:t>
            </a:r>
            <a:r>
              <a:rPr lang="en-US" altLang="hu-HU" sz="1800" dirty="0" smtClean="0">
                <a:latin typeface="Comic Sans MS" panose="030F0702030302020204" pitchFamily="66" charset="0"/>
              </a:rPr>
              <a:t> </a:t>
            </a:r>
            <a:endParaRPr lang="en-US" altLang="hu-HU" sz="18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hu-HU" sz="1800" dirty="0">
                <a:latin typeface="Comic Sans MS" panose="030F0702030302020204" pitchFamily="66" charset="0"/>
              </a:rPr>
              <a:t>Myometrium</a:t>
            </a:r>
          </a:p>
          <a:p>
            <a:pPr lvl="1">
              <a:lnSpc>
                <a:spcPct val="150000"/>
              </a:lnSpc>
            </a:pPr>
            <a:r>
              <a:rPr lang="en-US" altLang="hu-HU" sz="1800" dirty="0" smtClean="0">
                <a:latin typeface="Comic Sans MS" panose="030F0702030302020204" pitchFamily="66" charset="0"/>
              </a:rPr>
              <a:t>3 </a:t>
            </a:r>
            <a:r>
              <a:rPr lang="hu-HU" altLang="hu-HU" sz="1800" dirty="0" smtClean="0">
                <a:latin typeface="Comic Sans MS" panose="030F0702030302020204" pitchFamily="66" charset="0"/>
              </a:rPr>
              <a:t>réteg simaizom</a:t>
            </a:r>
            <a:endParaRPr lang="en-US" altLang="hu-HU" sz="18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hu-HU" sz="1800" dirty="0" err="1">
                <a:latin typeface="Comic Sans MS" panose="030F0702030302020204" pitchFamily="66" charset="0"/>
              </a:rPr>
              <a:t>Perimetrium</a:t>
            </a:r>
            <a:endParaRPr lang="en-US" altLang="hu-HU" sz="1800" dirty="0">
              <a:latin typeface="Comic Sans MS" panose="030F0702030302020204" pitchFamily="66" charset="0"/>
            </a:endParaRPr>
          </a:p>
          <a:p>
            <a:pPr lvl="1">
              <a:lnSpc>
                <a:spcPct val="150000"/>
              </a:lnSpc>
            </a:pPr>
            <a:r>
              <a:rPr lang="hu-HU" altLang="hu-HU" sz="1800" dirty="0" smtClean="0">
                <a:latin typeface="Comic Sans MS" panose="030F0702030302020204" pitchFamily="66" charset="0"/>
              </a:rPr>
              <a:t>A </a:t>
            </a:r>
            <a:r>
              <a:rPr lang="hu-HU" altLang="hu-HU" sz="1800" dirty="0" err="1" smtClean="0">
                <a:latin typeface="Comic Sans MS" panose="030F0702030302020204" pitchFamily="66" charset="0"/>
              </a:rPr>
              <a:t>peritoneum</a:t>
            </a:r>
            <a:r>
              <a:rPr lang="hu-HU" altLang="hu-HU" sz="1800" dirty="0" smtClean="0">
                <a:latin typeface="Comic Sans MS" panose="030F0702030302020204" pitchFamily="66" charset="0"/>
              </a:rPr>
              <a:t> </a:t>
            </a:r>
            <a:r>
              <a:rPr lang="hu-HU" altLang="hu-HU" sz="1800" dirty="0" err="1" smtClean="0">
                <a:latin typeface="Comic Sans MS" panose="030F0702030302020204" pitchFamily="66" charset="0"/>
              </a:rPr>
              <a:t>visceralis</a:t>
            </a:r>
            <a:r>
              <a:rPr lang="hu-HU" altLang="hu-HU" sz="1800" dirty="0" smtClean="0">
                <a:latin typeface="Comic Sans MS" panose="030F0702030302020204" pitchFamily="66" charset="0"/>
              </a:rPr>
              <a:t> rétege</a:t>
            </a:r>
            <a:endParaRPr lang="en-US" altLang="hu-HU" sz="1800" dirty="0" smtClean="0">
              <a:latin typeface="Comic Sans MS" panose="030F0702030302020204" pitchFamily="66" charset="0"/>
            </a:endParaRPr>
          </a:p>
          <a:p>
            <a:endParaRPr lang="en-US" altLang="hu-HU" dirty="0"/>
          </a:p>
        </p:txBody>
      </p:sp>
      <p:sp>
        <p:nvSpPr>
          <p:cNvPr id="3584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3246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fld id="{056DDD3F-4452-47A1-8A83-7F2B3B24D922}" type="slidenum">
              <a:rPr lang="en-US" altLang="hu-HU">
                <a:solidFill>
                  <a:srgbClr val="FFFFFF"/>
                </a:solidFill>
              </a:rPr>
              <a:pPr/>
              <a:t>29</a:t>
            </a:fld>
            <a:endParaRPr lang="en-US" altLang="hu-HU">
              <a:solidFill>
                <a:srgbClr val="FFFFFF"/>
              </a:solidFill>
            </a:endParaRPr>
          </a:p>
        </p:txBody>
      </p:sp>
      <p:pic>
        <p:nvPicPr>
          <p:cNvPr id="5" name="Picture 3" descr="D:\1086 Anatomy\chapter 28\fig 28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" r="3226" b="7500"/>
          <a:stretch>
            <a:fillRect/>
          </a:stretch>
        </p:blipFill>
        <p:spPr>
          <a:xfrm>
            <a:off x="6664005" y="301557"/>
            <a:ext cx="5387559" cy="616733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100651" y="148279"/>
            <a:ext cx="4022255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 MÉH SZÖVETTANA</a:t>
            </a:r>
            <a:endParaRPr lang="hu-HU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84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26" descr="C:\oktatás\gonad\uterus23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1" y="941388"/>
            <a:ext cx="4772025" cy="5915025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grpSp>
        <p:nvGrpSpPr>
          <p:cNvPr id="57380" name="Group 1060"/>
          <p:cNvGrpSpPr>
            <a:grpSpLocks/>
          </p:cNvGrpSpPr>
          <p:nvPr/>
        </p:nvGrpSpPr>
        <p:grpSpPr bwMode="auto">
          <a:xfrm>
            <a:off x="6946901" y="3505201"/>
            <a:ext cx="3597276" cy="595313"/>
            <a:chOff x="3416" y="2208"/>
            <a:chExt cx="2266" cy="375"/>
          </a:xfrm>
        </p:grpSpPr>
        <p:sp>
          <p:nvSpPr>
            <p:cNvPr id="7209" name="Rectangle 1027"/>
            <p:cNvSpPr>
              <a:spLocks noChangeArrowheads="1"/>
            </p:cNvSpPr>
            <p:nvPr/>
          </p:nvSpPr>
          <p:spPr bwMode="auto">
            <a:xfrm>
              <a:off x="4195" y="2354"/>
              <a:ext cx="1487" cy="2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Portio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vaginalis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cervicis</a:t>
              </a:r>
              <a:endPara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210" name="Line 1034"/>
            <p:cNvSpPr>
              <a:spLocks noChangeShapeType="1"/>
            </p:cNvSpPr>
            <p:nvPr/>
          </p:nvSpPr>
          <p:spPr bwMode="auto">
            <a:xfrm flipH="1" flipV="1">
              <a:off x="3416" y="2208"/>
              <a:ext cx="752" cy="248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7381" name="Group 1061"/>
          <p:cNvGrpSpPr>
            <a:grpSpLocks/>
          </p:cNvGrpSpPr>
          <p:nvPr/>
        </p:nvGrpSpPr>
        <p:grpSpPr bwMode="auto">
          <a:xfrm>
            <a:off x="7162800" y="3279775"/>
            <a:ext cx="3062288" cy="338138"/>
            <a:chOff x="3552" y="2066"/>
            <a:chExt cx="1929" cy="21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7207" name="Line 1048"/>
            <p:cNvSpPr>
              <a:spLocks noChangeShapeType="1"/>
            </p:cNvSpPr>
            <p:nvPr/>
          </p:nvSpPr>
          <p:spPr bwMode="auto">
            <a:xfrm flipH="1">
              <a:off x="3552" y="2160"/>
              <a:ext cx="688" cy="8"/>
            </a:xfrm>
            <a:prstGeom prst="line">
              <a:avLst/>
            </a:prstGeom>
            <a:grp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208" name="Rectangle 1049"/>
            <p:cNvSpPr>
              <a:spLocks noChangeArrowheads="1"/>
            </p:cNvSpPr>
            <p:nvPr/>
          </p:nvSpPr>
          <p:spPr bwMode="auto">
            <a:xfrm>
              <a:off x="4267" y="2066"/>
              <a:ext cx="1214" cy="2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Fornix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vaginae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post</a:t>
              </a:r>
              <a:r>
                <a:rPr lang="hu-HU" altLang="hu-HU" sz="1600" dirty="0">
                  <a:latin typeface="Arial Narrow" panose="020B0606020202030204" pitchFamily="34" charset="0"/>
                </a:rPr>
                <a:t>.</a:t>
              </a:r>
            </a:p>
          </p:txBody>
        </p:sp>
      </p:grpSp>
      <p:grpSp>
        <p:nvGrpSpPr>
          <p:cNvPr id="57384" name="Group 1064"/>
          <p:cNvGrpSpPr>
            <a:grpSpLocks/>
          </p:cNvGrpSpPr>
          <p:nvPr/>
        </p:nvGrpSpPr>
        <p:grpSpPr bwMode="auto">
          <a:xfrm>
            <a:off x="3388072" y="3977441"/>
            <a:ext cx="7011988" cy="1023938"/>
            <a:chOff x="1139" y="2506"/>
            <a:chExt cx="4417" cy="645"/>
          </a:xfrm>
        </p:grpSpPr>
        <p:sp>
          <p:nvSpPr>
            <p:cNvPr id="7201" name="Rectangle 1041"/>
            <p:cNvSpPr>
              <a:spLocks noChangeArrowheads="1"/>
            </p:cNvSpPr>
            <p:nvPr/>
          </p:nvSpPr>
          <p:spPr bwMode="auto">
            <a:xfrm>
              <a:off x="1139" y="2506"/>
              <a:ext cx="926" cy="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Vesica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urinaria</a:t>
              </a:r>
              <a:endPara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202" name="Rectangle 1042"/>
            <p:cNvSpPr>
              <a:spLocks noChangeArrowheads="1"/>
            </p:cNvSpPr>
            <p:nvPr/>
          </p:nvSpPr>
          <p:spPr bwMode="auto">
            <a:xfrm>
              <a:off x="1259" y="2930"/>
              <a:ext cx="582" cy="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Urethra</a:t>
              </a:r>
              <a:endPara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203" name="Rectangle 1045"/>
            <p:cNvSpPr>
              <a:spLocks noChangeArrowheads="1"/>
            </p:cNvSpPr>
            <p:nvPr/>
          </p:nvSpPr>
          <p:spPr bwMode="auto">
            <a:xfrm>
              <a:off x="4099" y="2658"/>
              <a:ext cx="1457" cy="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Septum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rectovaginale</a:t>
              </a:r>
              <a:endPara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204" name="Line 1047"/>
            <p:cNvSpPr>
              <a:spLocks noChangeShapeType="1"/>
            </p:cNvSpPr>
            <p:nvPr/>
          </p:nvSpPr>
          <p:spPr bwMode="auto">
            <a:xfrm flipH="1" flipV="1">
              <a:off x="3600" y="2632"/>
              <a:ext cx="472" cy="136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205" name="Line 1050"/>
            <p:cNvSpPr>
              <a:spLocks noChangeShapeType="1"/>
            </p:cNvSpPr>
            <p:nvPr/>
          </p:nvSpPr>
          <p:spPr bwMode="auto">
            <a:xfrm flipV="1">
              <a:off x="2056" y="2520"/>
              <a:ext cx="704" cy="8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206" name="Line 1051"/>
            <p:cNvSpPr>
              <a:spLocks noChangeShapeType="1"/>
            </p:cNvSpPr>
            <p:nvPr/>
          </p:nvSpPr>
          <p:spPr bwMode="auto">
            <a:xfrm>
              <a:off x="1856" y="3040"/>
              <a:ext cx="840" cy="48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7385" name="Group 1065"/>
          <p:cNvGrpSpPr>
            <a:grpSpLocks/>
          </p:cNvGrpSpPr>
          <p:nvPr/>
        </p:nvGrpSpPr>
        <p:grpSpPr bwMode="auto">
          <a:xfrm>
            <a:off x="2493964" y="1184274"/>
            <a:ext cx="7462838" cy="4027805"/>
            <a:chOff x="611" y="746"/>
            <a:chExt cx="4701" cy="2477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7191" name="Rectangle 1028"/>
            <p:cNvSpPr>
              <a:spLocks noChangeArrowheads="1"/>
            </p:cNvSpPr>
            <p:nvPr/>
          </p:nvSpPr>
          <p:spPr bwMode="auto">
            <a:xfrm>
              <a:off x="611" y="2122"/>
              <a:ext cx="1557" cy="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Orificium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uteri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externum</a:t>
              </a:r>
              <a:endPara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192" name="Rectangle 1029"/>
            <p:cNvSpPr>
              <a:spLocks noChangeArrowheads="1"/>
            </p:cNvSpPr>
            <p:nvPr/>
          </p:nvSpPr>
          <p:spPr bwMode="auto">
            <a:xfrm>
              <a:off x="3747" y="1290"/>
              <a:ext cx="1565" cy="2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Orificium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uteri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internum</a:t>
              </a:r>
              <a:endPara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193" name="Rectangle 1030"/>
            <p:cNvSpPr>
              <a:spLocks noChangeArrowheads="1"/>
            </p:cNvSpPr>
            <p:nvPr/>
          </p:nvSpPr>
          <p:spPr bwMode="auto">
            <a:xfrm>
              <a:off x="819" y="1794"/>
              <a:ext cx="990" cy="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Canalis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cervicis</a:t>
              </a:r>
              <a:endPara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194" name="Rectangle 1031"/>
            <p:cNvSpPr>
              <a:spLocks noChangeArrowheads="1"/>
            </p:cNvSpPr>
            <p:nvPr/>
          </p:nvSpPr>
          <p:spPr bwMode="auto">
            <a:xfrm>
              <a:off x="2931" y="746"/>
              <a:ext cx="830" cy="1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Cavum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uteri</a:t>
              </a:r>
              <a:endPara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195" name="Line 1032"/>
            <p:cNvSpPr>
              <a:spLocks noChangeShapeType="1"/>
            </p:cNvSpPr>
            <p:nvPr/>
          </p:nvSpPr>
          <p:spPr bwMode="auto">
            <a:xfrm>
              <a:off x="1800" y="1912"/>
              <a:ext cx="1512" cy="288"/>
            </a:xfrm>
            <a:prstGeom prst="line">
              <a:avLst/>
            </a:prstGeom>
            <a:grp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196" name="Line 1033"/>
            <p:cNvSpPr>
              <a:spLocks noChangeShapeType="1"/>
            </p:cNvSpPr>
            <p:nvPr/>
          </p:nvSpPr>
          <p:spPr bwMode="auto">
            <a:xfrm flipH="1">
              <a:off x="2792" y="952"/>
              <a:ext cx="616" cy="616"/>
            </a:xfrm>
            <a:prstGeom prst="line">
              <a:avLst/>
            </a:prstGeom>
            <a:grp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197" name="Line 1035"/>
            <p:cNvSpPr>
              <a:spLocks noChangeShapeType="1"/>
            </p:cNvSpPr>
            <p:nvPr/>
          </p:nvSpPr>
          <p:spPr bwMode="auto">
            <a:xfrm flipH="1">
              <a:off x="3264" y="1448"/>
              <a:ext cx="488" cy="592"/>
            </a:xfrm>
            <a:prstGeom prst="line">
              <a:avLst/>
            </a:prstGeom>
            <a:grp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198" name="Line 1036"/>
            <p:cNvSpPr>
              <a:spLocks noChangeShapeType="1"/>
            </p:cNvSpPr>
            <p:nvPr/>
          </p:nvSpPr>
          <p:spPr bwMode="auto">
            <a:xfrm>
              <a:off x="2008" y="2224"/>
              <a:ext cx="1352" cy="144"/>
            </a:xfrm>
            <a:prstGeom prst="line">
              <a:avLst/>
            </a:prstGeom>
            <a:grp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199" name="Rectangle 1046"/>
            <p:cNvSpPr>
              <a:spLocks noChangeArrowheads="1"/>
            </p:cNvSpPr>
            <p:nvPr/>
          </p:nvSpPr>
          <p:spPr bwMode="auto">
            <a:xfrm>
              <a:off x="3899" y="3002"/>
              <a:ext cx="974" cy="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Cavum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vaginae</a:t>
              </a:r>
              <a:endPara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200" name="Line 1053"/>
            <p:cNvSpPr>
              <a:spLocks noChangeShapeType="1"/>
            </p:cNvSpPr>
            <p:nvPr/>
          </p:nvSpPr>
          <p:spPr bwMode="auto">
            <a:xfrm flipH="1" flipV="1">
              <a:off x="3392" y="2864"/>
              <a:ext cx="464" cy="216"/>
            </a:xfrm>
            <a:prstGeom prst="line">
              <a:avLst/>
            </a:prstGeom>
            <a:grp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7383" name="Group 1063"/>
          <p:cNvGrpSpPr>
            <a:grpSpLocks/>
          </p:cNvGrpSpPr>
          <p:nvPr/>
        </p:nvGrpSpPr>
        <p:grpSpPr bwMode="auto">
          <a:xfrm>
            <a:off x="2559052" y="1057275"/>
            <a:ext cx="7397751" cy="1479550"/>
            <a:chOff x="652" y="666"/>
            <a:chExt cx="4660" cy="93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7181" name="Rectangle 1037"/>
            <p:cNvSpPr>
              <a:spLocks noChangeArrowheads="1"/>
            </p:cNvSpPr>
            <p:nvPr/>
          </p:nvSpPr>
          <p:spPr bwMode="auto">
            <a:xfrm>
              <a:off x="652" y="1377"/>
              <a:ext cx="1262" cy="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Facies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vesicalis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uteri</a:t>
              </a:r>
              <a:endPara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182" name="Rectangle 1038"/>
            <p:cNvSpPr>
              <a:spLocks noChangeArrowheads="1"/>
            </p:cNvSpPr>
            <p:nvPr/>
          </p:nvSpPr>
          <p:spPr bwMode="auto">
            <a:xfrm>
              <a:off x="3723" y="1002"/>
              <a:ext cx="1589" cy="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Facies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intestinalis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uteri</a:t>
              </a:r>
              <a:endPara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183" name="Line 1039"/>
            <p:cNvSpPr>
              <a:spLocks noChangeShapeType="1"/>
            </p:cNvSpPr>
            <p:nvPr/>
          </p:nvSpPr>
          <p:spPr bwMode="auto">
            <a:xfrm>
              <a:off x="1872" y="1472"/>
              <a:ext cx="296" cy="120"/>
            </a:xfrm>
            <a:prstGeom prst="line">
              <a:avLst/>
            </a:prstGeom>
            <a:grp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184" name="Line 1040"/>
            <p:cNvSpPr>
              <a:spLocks noChangeShapeType="1"/>
            </p:cNvSpPr>
            <p:nvPr/>
          </p:nvSpPr>
          <p:spPr bwMode="auto">
            <a:xfrm flipH="1">
              <a:off x="3408" y="1104"/>
              <a:ext cx="304" cy="384"/>
            </a:xfrm>
            <a:prstGeom prst="line">
              <a:avLst/>
            </a:prstGeom>
            <a:grp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185" name="Rectangle 1055"/>
            <p:cNvSpPr>
              <a:spLocks noChangeArrowheads="1"/>
            </p:cNvSpPr>
            <p:nvPr/>
          </p:nvSpPr>
          <p:spPr bwMode="auto">
            <a:xfrm>
              <a:off x="1379" y="666"/>
              <a:ext cx="84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Fundus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uteri</a:t>
              </a:r>
              <a:endPara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186" name="Line 1056"/>
            <p:cNvSpPr>
              <a:spLocks noChangeShapeType="1"/>
            </p:cNvSpPr>
            <p:nvPr/>
          </p:nvSpPr>
          <p:spPr bwMode="auto">
            <a:xfrm>
              <a:off x="1976" y="856"/>
              <a:ext cx="440" cy="400"/>
            </a:xfrm>
            <a:prstGeom prst="line">
              <a:avLst/>
            </a:prstGeom>
            <a:grp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7177" name="Text Box 1057"/>
          <p:cNvSpPr txBox="1">
            <a:spLocks noChangeArrowheads="1"/>
          </p:cNvSpPr>
          <p:nvPr/>
        </p:nvSpPr>
        <p:spPr bwMode="auto">
          <a:xfrm>
            <a:off x="2287589" y="358775"/>
            <a:ext cx="7343775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méh </a:t>
            </a:r>
            <a:r>
              <a:rPr lang="hu-HU" altLang="hu-H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részei </a:t>
            </a: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u-HU" altLang="hu-HU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median</a:t>
            </a: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u-HU" altLang="hu-HU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sagittalis</a:t>
            </a: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grpSp>
        <p:nvGrpSpPr>
          <p:cNvPr id="57382" name="Group 1062"/>
          <p:cNvGrpSpPr>
            <a:grpSpLocks/>
          </p:cNvGrpSpPr>
          <p:nvPr/>
        </p:nvGrpSpPr>
        <p:grpSpPr bwMode="auto">
          <a:xfrm>
            <a:off x="7288215" y="2712892"/>
            <a:ext cx="2810735" cy="428625"/>
            <a:chOff x="3640" y="1698"/>
            <a:chExt cx="2587" cy="27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7179" name="Rectangle 1058"/>
            <p:cNvSpPr>
              <a:spLocks noChangeArrowheads="1"/>
            </p:cNvSpPr>
            <p:nvPr/>
          </p:nvSpPr>
          <p:spPr bwMode="auto">
            <a:xfrm>
              <a:off x="4099" y="1698"/>
              <a:ext cx="2128" cy="2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Excavatio</a:t>
              </a:r>
              <a:r>
                <a:rPr lang="hu-HU" altLang="hu-HU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hu-HU" altLang="hu-HU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rectouterina</a:t>
              </a:r>
              <a:endPara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180" name="Line 1059"/>
            <p:cNvSpPr>
              <a:spLocks noChangeShapeType="1"/>
            </p:cNvSpPr>
            <p:nvPr/>
          </p:nvSpPr>
          <p:spPr bwMode="auto">
            <a:xfrm flipH="1">
              <a:off x="3640" y="1800"/>
              <a:ext cx="456" cy="168"/>
            </a:xfrm>
            <a:prstGeom prst="line">
              <a:avLst/>
            </a:prstGeom>
            <a:grp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3" y="4219575"/>
            <a:ext cx="3357938" cy="249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1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ute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1" y="749301"/>
            <a:ext cx="7789863" cy="595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378" name="Rectangle 1026"/>
          <p:cNvSpPr>
            <a:spLocks noChangeArrowheads="1"/>
          </p:cNvSpPr>
          <p:nvPr/>
        </p:nvSpPr>
        <p:spPr bwMode="auto">
          <a:xfrm>
            <a:off x="3657602" y="259"/>
            <a:ext cx="3887273" cy="55167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hu-HU" altLang="hu-HU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M</a:t>
            </a:r>
            <a:r>
              <a:rPr lang="hu-HU" altLang="hu-HU" sz="2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yometrium</a:t>
            </a:r>
            <a:endParaRPr lang="en-US" altLang="hu-HU" sz="2800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5349" name="Rectangle 5"/>
          <p:cNvSpPr>
            <a:spLocks noChangeArrowheads="1"/>
          </p:cNvSpPr>
          <p:nvPr/>
        </p:nvSpPr>
        <p:spPr bwMode="auto">
          <a:xfrm>
            <a:off x="1955800" y="2260600"/>
            <a:ext cx="133350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85350" name="Rectangle 6"/>
          <p:cNvSpPr>
            <a:spLocks noChangeArrowheads="1"/>
          </p:cNvSpPr>
          <p:nvPr/>
        </p:nvSpPr>
        <p:spPr bwMode="auto">
          <a:xfrm>
            <a:off x="1968500" y="3454400"/>
            <a:ext cx="133350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85351" name="Rectangle 7"/>
          <p:cNvSpPr>
            <a:spLocks noChangeArrowheads="1"/>
          </p:cNvSpPr>
          <p:nvPr/>
        </p:nvSpPr>
        <p:spPr bwMode="auto">
          <a:xfrm>
            <a:off x="1943100" y="4622800"/>
            <a:ext cx="1333500" cy="533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249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165" y="437322"/>
            <a:ext cx="8382000" cy="62865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97955" y="56901"/>
            <a:ext cx="390142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81. PROLIFERATÍV  FÁZIS H-E</a:t>
            </a:r>
            <a:endParaRPr lang="hu-H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8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r="18015" b="3400"/>
          <a:stretch>
            <a:fillRect/>
          </a:stretch>
        </p:blipFill>
        <p:spPr bwMode="auto">
          <a:xfrm>
            <a:off x="5310188" y="801689"/>
            <a:ext cx="5181600" cy="579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5422900" y="3746500"/>
            <a:ext cx="889000" cy="1536700"/>
          </a:xfrm>
          <a:prstGeom prst="rect">
            <a:avLst/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5448300" y="2057400"/>
            <a:ext cx="876300" cy="8636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294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0" y="171975"/>
            <a:ext cx="4921180" cy="461665"/>
          </a:xfrm>
          <a:solidFill>
            <a:schemeClr val="tx1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hu-HU" altLang="hu-HU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Ovariális</a:t>
            </a:r>
            <a:r>
              <a:rPr lang="en-US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C</a:t>
            </a:r>
            <a:r>
              <a:rPr lang="hu-HU" altLang="hu-HU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iklus</a:t>
            </a:r>
            <a:r>
              <a:rPr lang="en-US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Peteérés</a:t>
            </a:r>
            <a:endParaRPr lang="en-US" altLang="hu-HU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11497" y="749811"/>
            <a:ext cx="4321175" cy="5952399"/>
          </a:xfrm>
          <a:solidFill>
            <a:schemeClr val="tx1"/>
          </a:solidFill>
        </p:spPr>
        <p:txBody>
          <a:bodyPr anchor="ctr">
            <a:spAutoFit/>
          </a:bodyPr>
          <a:lstStyle/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en-US" altLang="hu-HU" sz="1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Follicul</a:t>
            </a:r>
            <a:r>
              <a:rPr lang="hu-HU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á</a:t>
            </a:r>
            <a:r>
              <a:rPr lang="en-US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hu-HU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n-US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u-HU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fázis</a:t>
            </a:r>
            <a:endParaRPr lang="en-US" altLang="hu-HU" sz="1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lvl="1" eaLnBrk="1" hangingPunct="1">
              <a:lnSpc>
                <a:spcPct val="150000"/>
              </a:lnSpc>
              <a:defRPr/>
            </a:pPr>
            <a:r>
              <a:rPr lang="hu-HU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Pete érés</a:t>
            </a:r>
            <a:endParaRPr lang="en-US" altLang="hu-HU" sz="1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en-US" altLang="hu-HU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Ovul</a:t>
            </a:r>
            <a:r>
              <a:rPr lang="hu-HU" altLang="hu-HU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ác</a:t>
            </a:r>
            <a:r>
              <a:rPr lang="en-US" altLang="hu-HU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hu-HU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ó</a:t>
            </a:r>
            <a:endParaRPr lang="en-US" altLang="hu-HU" sz="1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lvl="1" eaLnBrk="1" hangingPunct="1">
              <a:lnSpc>
                <a:spcPct val="150000"/>
              </a:lnSpc>
              <a:defRPr/>
            </a:pPr>
            <a:r>
              <a:rPr lang="hu-HU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Pete kiszabadulása</a:t>
            </a:r>
            <a:endParaRPr lang="en-US" altLang="hu-HU" sz="1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en-US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Lute</a:t>
            </a:r>
            <a:r>
              <a:rPr lang="hu-HU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á</a:t>
            </a:r>
            <a:r>
              <a:rPr lang="en-US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l</a:t>
            </a:r>
            <a:r>
              <a:rPr lang="hu-HU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n-US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u-HU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fázis</a:t>
            </a:r>
            <a:endParaRPr lang="en-US" altLang="hu-HU" sz="1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Corpus luteum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altLang="hu-HU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Endometrium</a:t>
            </a:r>
            <a:r>
              <a:rPr lang="hu-HU" altLang="hu-HU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változások</a:t>
            </a:r>
            <a:r>
              <a:rPr lang="en-US" altLang="hu-HU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altLang="hu-HU" sz="1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lvl="1" eaLnBrk="1" hangingPunct="1">
              <a:lnSpc>
                <a:spcPct val="150000"/>
              </a:lnSpc>
              <a:defRPr/>
            </a:pPr>
            <a:r>
              <a:rPr lang="hu-HU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Felkészülés a</a:t>
            </a:r>
            <a:r>
              <a:rPr lang="en-US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blastocyst</a:t>
            </a:r>
            <a:r>
              <a:rPr lang="hu-HU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a befogadására</a:t>
            </a:r>
            <a:endParaRPr lang="en-US" altLang="hu-HU" sz="1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hu-HU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Terhesség hiányában</a:t>
            </a:r>
            <a:endParaRPr lang="en-US" altLang="hu-HU" sz="1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lvl="1">
              <a:lnSpc>
                <a:spcPct val="150000"/>
              </a:lnSpc>
              <a:spcBef>
                <a:spcPts val="1200"/>
              </a:spcBef>
              <a:spcAft>
                <a:spcPts val="300"/>
              </a:spcAft>
              <a:defRPr/>
            </a:pPr>
            <a:r>
              <a:rPr lang="en-US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Menses</a:t>
            </a:r>
          </a:p>
        </p:txBody>
      </p:sp>
      <p:sp>
        <p:nvSpPr>
          <p:cNvPr id="38919" name="Text Box 5"/>
          <p:cNvSpPr txBox="1">
            <a:spLocks noChangeArrowheads="1"/>
          </p:cNvSpPr>
          <p:nvPr/>
        </p:nvSpPr>
        <p:spPr bwMode="auto">
          <a:xfrm>
            <a:off x="5427663" y="2266950"/>
            <a:ext cx="938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ahoma" panose="020B0604030504040204" pitchFamily="34" charset="0"/>
              </a:rPr>
              <a:t>Ovariális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ahoma" panose="020B0604030504040204" pitchFamily="34" charset="0"/>
              </a:rPr>
              <a:t>ciklus</a:t>
            </a:r>
          </a:p>
        </p:txBody>
      </p:sp>
      <p:sp>
        <p:nvSpPr>
          <p:cNvPr id="38920" name="Text Box 6"/>
          <p:cNvSpPr txBox="1">
            <a:spLocks noChangeArrowheads="1"/>
          </p:cNvSpPr>
          <p:nvPr/>
        </p:nvSpPr>
        <p:spPr bwMode="auto">
          <a:xfrm>
            <a:off x="5427663" y="4189413"/>
            <a:ext cx="950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ahoma" panose="020B0604030504040204" pitchFamily="34" charset="0"/>
              </a:rPr>
              <a:t>Uterinális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ahoma" panose="020B0604030504040204" pitchFamily="34" charset="0"/>
              </a:rPr>
              <a:t>ciklus</a:t>
            </a: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5422900" y="889000"/>
            <a:ext cx="876300" cy="114300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5356226" y="1163639"/>
            <a:ext cx="9941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>
                <a:latin typeface="Arial" panose="020B0604020202020204" pitchFamily="34" charset="0"/>
              </a:rPr>
              <a:t>Gonadotrop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200">
                <a:latin typeface="Arial" panose="020B0604020202020204" pitchFamily="34" charset="0"/>
              </a:rPr>
              <a:t> hormonok</a:t>
            </a: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5435600" y="2946400"/>
            <a:ext cx="889000" cy="7747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latin typeface="Arial" panose="020B0604020202020204" pitchFamily="34" charset="0"/>
            </a:endParaRPr>
          </a:p>
        </p:txBody>
      </p:sp>
      <p:sp>
        <p:nvSpPr>
          <p:cNvPr id="38924" name="Text Box 5"/>
          <p:cNvSpPr txBox="1">
            <a:spLocks noChangeArrowheads="1"/>
          </p:cNvSpPr>
          <p:nvPr/>
        </p:nvSpPr>
        <p:spPr bwMode="auto">
          <a:xfrm>
            <a:off x="5376863" y="3003550"/>
            <a:ext cx="1027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ahoma" panose="020B0604030504040204" pitchFamily="34" charset="0"/>
              </a:rPr>
              <a:t>Ovarium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latin typeface="Tahoma" panose="020B0604030504040204" pitchFamily="34" charset="0"/>
              </a:rPr>
              <a:t>hormonok</a:t>
            </a:r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5410200" y="5295900"/>
            <a:ext cx="622300" cy="965200"/>
          </a:xfrm>
          <a:prstGeom prst="rect">
            <a:avLst/>
          </a:prstGeom>
          <a:solidFill>
            <a:srgbClr val="BDBD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200">
                <a:latin typeface="Arial" panose="020B0604020202020204" pitchFamily="34" charset="0"/>
              </a:rPr>
              <a:t>Test hőm.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200">
                <a:latin typeface="Arial" panose="020B0604020202020204" pitchFamily="34" charset="0"/>
              </a:rPr>
              <a:t>C</a:t>
            </a:r>
            <a:r>
              <a:rPr lang="en-US" altLang="hu-HU" sz="1200"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29375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3093" y="266771"/>
            <a:ext cx="8149213" cy="68580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altLang="hu-H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Uterinális</a:t>
            </a:r>
            <a:r>
              <a:rPr lang="hu-HU" alt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Ciklus:</a:t>
            </a: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Endometrial</a:t>
            </a:r>
            <a:r>
              <a:rPr lang="hu-HU" alt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n-US" alt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u-HU" alt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Változás 1.</a:t>
            </a:r>
            <a:endParaRPr lang="en-US" altLang="hu-HU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1739" y="1154113"/>
            <a:ext cx="4195763" cy="1408112"/>
          </a:xfrm>
          <a:solidFill>
            <a:schemeClr val="tx1"/>
          </a:solidFill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hu-HU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Menstru</a:t>
            </a:r>
            <a:r>
              <a:rPr lang="hu-HU" altLang="hu-HU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ációs</a:t>
            </a:r>
            <a:r>
              <a:rPr lang="en-US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u-HU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fázis</a:t>
            </a:r>
            <a:endParaRPr lang="en-US" altLang="hu-HU" sz="1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altLang="hu-H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1-5</a:t>
            </a:r>
            <a:r>
              <a:rPr lang="hu-HU" altLang="hu-H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nap</a:t>
            </a:r>
            <a:endParaRPr lang="en-US" altLang="hu-HU" sz="1800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lvl="1" eaLnBrk="1" hangingPunct="1">
              <a:lnSpc>
                <a:spcPct val="150000"/>
              </a:lnSpc>
              <a:defRPr/>
            </a:pPr>
            <a:r>
              <a:rPr lang="hu-HU" altLang="hu-H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a s</a:t>
            </a:r>
            <a:r>
              <a:rPr lang="en-US" altLang="hu-HU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tratum</a:t>
            </a:r>
            <a:r>
              <a:rPr lang="en-US" altLang="hu-H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functional</a:t>
            </a:r>
            <a:r>
              <a:rPr lang="hu-HU" altLang="hu-H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altLang="hu-H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u-HU" altLang="hu-HU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leválik.</a:t>
            </a:r>
            <a:endParaRPr lang="en-US" altLang="hu-HU" sz="1800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9941" name="Picture 5" descr="mm3lf2419cd_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2" t="43182" r="1352" b="5000"/>
          <a:stretch>
            <a:fillRect/>
          </a:stretch>
        </p:blipFill>
        <p:spPr bwMode="auto">
          <a:xfrm>
            <a:off x="2311400" y="2857500"/>
            <a:ext cx="7010400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65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1105314" y="1019175"/>
            <a:ext cx="6551613" cy="1452563"/>
          </a:xfrm>
          <a:solidFill>
            <a:schemeClr val="tx1"/>
          </a:solidFill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hu-HU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Prolifer</a:t>
            </a:r>
            <a:r>
              <a:rPr lang="hu-HU" altLang="hu-HU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ációs</a:t>
            </a:r>
            <a:r>
              <a:rPr lang="en-US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u-HU" altLang="hu-HU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fázis</a:t>
            </a:r>
            <a:endParaRPr lang="en-US" altLang="hu-HU" sz="1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altLang="hu-H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6-14</a:t>
            </a:r>
            <a:r>
              <a:rPr lang="hu-HU" altLang="hu-H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nap</a:t>
            </a:r>
            <a:endParaRPr lang="en-US" altLang="hu-HU" sz="1800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lvl="1" eaLnBrk="1" hangingPunct="1">
              <a:lnSpc>
                <a:spcPct val="150000"/>
              </a:lnSpc>
              <a:defRPr/>
            </a:pPr>
            <a:r>
              <a:rPr lang="hu-HU" altLang="hu-H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A s</a:t>
            </a:r>
            <a:r>
              <a:rPr lang="en-US" altLang="hu-HU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tratum</a:t>
            </a:r>
            <a:r>
              <a:rPr lang="en-US" altLang="hu-H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hu-HU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basale</a:t>
            </a:r>
            <a:r>
              <a:rPr lang="en-US" altLang="hu-H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u-HU" altLang="hu-HU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újra </a:t>
            </a:r>
            <a:r>
              <a:rPr lang="hu-HU" altLang="hu-H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képzi a</a:t>
            </a:r>
            <a:r>
              <a:rPr lang="en-US" altLang="hu-HU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stratum functional</a:t>
            </a:r>
            <a:r>
              <a:rPr lang="hu-HU" altLang="hu-HU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e-t.</a:t>
            </a:r>
            <a:endParaRPr lang="en-US" altLang="hu-HU" sz="1800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0964" name="Picture 1029" descr="mm3lf2419cd_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2" t="43182" r="1352" b="5000"/>
          <a:stretch>
            <a:fillRect/>
          </a:stretch>
        </p:blipFill>
        <p:spPr bwMode="auto">
          <a:xfrm>
            <a:off x="209201" y="2683310"/>
            <a:ext cx="7660868" cy="409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6" name="Rectangle 2"/>
          <p:cNvSpPr>
            <a:spLocks noChangeArrowheads="1"/>
          </p:cNvSpPr>
          <p:nvPr/>
        </p:nvSpPr>
        <p:spPr bwMode="auto">
          <a:xfrm>
            <a:off x="1125413" y="116046"/>
            <a:ext cx="6481885" cy="685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hu-HU" altLang="hu-HU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Uterinális</a:t>
            </a: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Ciklus: </a:t>
            </a:r>
            <a:r>
              <a:rPr lang="en-US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Endometrial</a:t>
            </a: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n-US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Változás 2.</a:t>
            </a:r>
            <a:endParaRPr lang="en-US" altLang="hu-HU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396" r="48357"/>
          <a:stretch/>
        </p:blipFill>
        <p:spPr>
          <a:xfrm>
            <a:off x="7776744" y="241161"/>
            <a:ext cx="5436839" cy="661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9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5" name="Rectangle 2051"/>
          <p:cNvSpPr>
            <a:spLocks noGrp="1" noChangeArrowheads="1"/>
          </p:cNvSpPr>
          <p:nvPr>
            <p:ph type="body" idx="4294967295"/>
          </p:nvPr>
        </p:nvSpPr>
        <p:spPr>
          <a:xfrm>
            <a:off x="231111" y="989013"/>
            <a:ext cx="5607050" cy="1162050"/>
          </a:xfrm>
          <a:solidFill>
            <a:schemeClr val="tx1"/>
          </a:solidFill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altLang="hu-HU" sz="2000" b="1" dirty="0">
                <a:latin typeface="Comic Sans MS" panose="030F0702030302020204" pitchFamily="66" charset="0"/>
              </a:rPr>
              <a:t>Secret</a:t>
            </a:r>
            <a:r>
              <a:rPr lang="hu-HU" altLang="hu-HU" sz="2000" b="1" dirty="0" err="1">
                <a:latin typeface="Comic Sans MS" panose="030F0702030302020204" pitchFamily="66" charset="0"/>
              </a:rPr>
              <a:t>iós</a:t>
            </a:r>
            <a:r>
              <a:rPr lang="en-US" altLang="hu-HU" sz="2000" b="1" dirty="0">
                <a:latin typeface="Comic Sans MS" panose="030F0702030302020204" pitchFamily="66" charset="0"/>
              </a:rPr>
              <a:t> </a:t>
            </a:r>
            <a:r>
              <a:rPr lang="hu-HU" altLang="hu-HU" sz="2000" b="1" dirty="0">
                <a:latin typeface="Comic Sans MS" panose="030F0702030302020204" pitchFamily="66" charset="0"/>
              </a:rPr>
              <a:t>fázis</a:t>
            </a:r>
            <a:endParaRPr lang="en-US" altLang="hu-HU" sz="2000" b="1" dirty="0">
              <a:latin typeface="Comic Sans MS" panose="030F0702030302020204" pitchFamily="66" charset="0"/>
            </a:endParaRPr>
          </a:p>
          <a:p>
            <a:pPr lvl="1" eaLnBrk="1" hangingPunct="1">
              <a:defRPr/>
            </a:pPr>
            <a:r>
              <a:rPr lang="en-US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15-28</a:t>
            </a:r>
            <a:r>
              <a:rPr lang="hu-HU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nap</a:t>
            </a:r>
            <a:endParaRPr lang="en-US" altLang="hu-HU" sz="2000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lvl="1" eaLnBrk="1" hangingPunct="1">
              <a:defRPr/>
            </a:pPr>
            <a:r>
              <a:rPr lang="en-US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Endometrium </a:t>
            </a:r>
            <a:r>
              <a:rPr lang="hu-HU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felkészül az</a:t>
            </a:r>
            <a:r>
              <a:rPr lang="en-US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implant</a:t>
            </a:r>
            <a:r>
              <a:rPr lang="hu-HU" alt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ációra</a:t>
            </a:r>
            <a:endParaRPr lang="en-US" altLang="hu-HU" sz="2000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988" name="Picture 2053" descr="mm3lf2419cd_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2" t="43182" r="1352" b="5000"/>
          <a:stretch>
            <a:fillRect/>
          </a:stretch>
        </p:blipFill>
        <p:spPr bwMode="auto">
          <a:xfrm>
            <a:off x="308987" y="2850287"/>
            <a:ext cx="7010400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6" name="Rectangle 2"/>
          <p:cNvSpPr>
            <a:spLocks noChangeArrowheads="1"/>
          </p:cNvSpPr>
          <p:nvPr/>
        </p:nvSpPr>
        <p:spPr bwMode="auto">
          <a:xfrm>
            <a:off x="56943" y="156239"/>
            <a:ext cx="6273520" cy="685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hu-HU" altLang="hu-HU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Uterinális</a:t>
            </a: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Ciklus: </a:t>
            </a:r>
            <a:r>
              <a:rPr lang="en-US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Endometrial</a:t>
            </a: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n-US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Változás 3.</a:t>
            </a:r>
            <a:endParaRPr lang="en-US" altLang="hu-HU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6" t="18408" r="1128"/>
          <a:stretch/>
        </p:blipFill>
        <p:spPr>
          <a:xfrm>
            <a:off x="7277370" y="442127"/>
            <a:ext cx="4914630" cy="615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5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2803" y="71438"/>
            <a:ext cx="3748035" cy="60960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hu-H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Fertiliz</a:t>
            </a:r>
            <a:r>
              <a:rPr lang="hu-HU" altLang="hu-H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áció</a:t>
            </a:r>
            <a:r>
              <a:rPr lang="hu-HU" alt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esetén</a:t>
            </a:r>
            <a:endParaRPr lang="en-US" altLang="hu-HU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54313" y="803275"/>
            <a:ext cx="9437687" cy="17192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hu-HU" altLang="hu-H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A </a:t>
            </a:r>
            <a:r>
              <a:rPr lang="hu-HU" altLang="hu-HU" sz="20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megtermékenyízett</a:t>
            </a:r>
            <a:r>
              <a:rPr lang="hu-HU" altLang="hu-H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petesejt </a:t>
            </a:r>
            <a:r>
              <a:rPr lang="en-US" altLang="hu-H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4 </a:t>
            </a:r>
            <a:r>
              <a:rPr lang="hu-HU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nap alatt ér az </a:t>
            </a:r>
            <a:r>
              <a:rPr lang="hu-HU" alt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uterusba</a:t>
            </a:r>
            <a:r>
              <a:rPr lang="en-US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, 2 </a:t>
            </a:r>
            <a:r>
              <a:rPr lang="hu-HU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napot tölt ott</a:t>
            </a:r>
            <a:endParaRPr lang="en-US" altLang="hu-HU" sz="2000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Implant</a:t>
            </a:r>
            <a:r>
              <a:rPr lang="hu-HU" alt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áció</a:t>
            </a:r>
            <a:r>
              <a:rPr lang="en-US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(6 </a:t>
            </a:r>
            <a:r>
              <a:rPr lang="hu-HU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napos</a:t>
            </a:r>
            <a:r>
              <a:rPr lang="en-US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- blastocyst</a:t>
            </a:r>
            <a:r>
              <a:rPr lang="hu-HU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A s</a:t>
            </a:r>
            <a:r>
              <a:rPr lang="en-US" alt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ecret</a:t>
            </a:r>
            <a:r>
              <a:rPr lang="hu-HU" alt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iós</a:t>
            </a:r>
            <a:r>
              <a:rPr lang="en-US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u-HU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fázis folytatódik</a:t>
            </a:r>
            <a:endParaRPr lang="en-US" altLang="hu-HU" sz="2000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u-HU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Megkezdődik a p</a:t>
            </a:r>
            <a:r>
              <a:rPr lang="en-US" alt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lacenta</a:t>
            </a:r>
            <a:r>
              <a:rPr lang="en-US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u-HU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fejlődése</a:t>
            </a:r>
            <a:r>
              <a:rPr lang="en-US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(10-12 </a:t>
            </a:r>
            <a:r>
              <a:rPr lang="hu-HU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nap</a:t>
            </a:r>
            <a:r>
              <a:rPr lang="en-US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u-HU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míg </a:t>
            </a:r>
            <a:r>
              <a:rPr lang="en-US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fun</a:t>
            </a:r>
            <a:r>
              <a:rPr lang="hu-HU" altLang="hu-HU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kcióképessé</a:t>
            </a:r>
            <a:r>
              <a:rPr lang="hu-HU" altLang="hu-H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u-HU" altLang="hu-H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válik)</a:t>
            </a:r>
            <a:r>
              <a:rPr lang="en-US" altLang="hu-H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.</a:t>
            </a:r>
            <a:endParaRPr lang="en-US" altLang="hu-HU" sz="2000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8" name="Picture 2" descr="Untitled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242" y="2672861"/>
            <a:ext cx="4859337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02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190918" y="85725"/>
            <a:ext cx="4622242" cy="565150"/>
          </a:xfrm>
          <a:solidFill>
            <a:schemeClr val="tx1"/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alt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F</a:t>
            </a:r>
            <a:r>
              <a:rPr lang="en-US" altLang="hu-H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ertiliz</a:t>
            </a:r>
            <a:r>
              <a:rPr lang="hu-HU" altLang="hu-H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áció</a:t>
            </a:r>
            <a:r>
              <a:rPr lang="hu-HU" alt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hiányában</a:t>
            </a:r>
            <a:endParaRPr lang="en-US" altLang="hu-HU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4499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633046" y="1105316"/>
            <a:ext cx="4139921" cy="884256"/>
          </a:xfrm>
          <a:solidFill>
            <a:schemeClr val="tx1"/>
          </a:solidFill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150000"/>
              </a:lnSpc>
              <a:defRPr/>
            </a:pPr>
            <a:endParaRPr lang="hu-HU" altLang="hu-HU" sz="20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hu-HU" sz="7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hu-HU" altLang="hu-HU" sz="7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incs</a:t>
            </a:r>
            <a:r>
              <a:rPr lang="hu-HU" altLang="hu-HU" sz="7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hu-HU" sz="7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implant</a:t>
            </a:r>
            <a:r>
              <a:rPr lang="hu-HU" altLang="hu-HU" sz="7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áció</a:t>
            </a:r>
            <a:endParaRPr lang="en-US" altLang="hu-HU" sz="72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hu-HU" sz="7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Stratum functional</a:t>
            </a:r>
            <a:r>
              <a:rPr lang="hu-HU" altLang="hu-HU" sz="7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altLang="hu-HU" sz="7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u-HU" altLang="hu-HU" sz="7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leválik</a:t>
            </a:r>
            <a:endParaRPr lang="en-US" altLang="hu-HU" sz="72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lvl="1" eaLnBrk="1" hangingPunct="1">
              <a:defRPr/>
            </a:pPr>
            <a:endParaRPr lang="en-US" altLang="hu-HU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endParaRPr lang="en-US" altLang="hu-HU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4036" name="Picture 1028" descr="mm3lf2419cd_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2" t="43182" r="1352" b="5000"/>
          <a:stretch>
            <a:fillRect/>
          </a:stretch>
        </p:blipFill>
        <p:spPr bwMode="auto">
          <a:xfrm>
            <a:off x="1901132" y="2216202"/>
            <a:ext cx="7914114" cy="423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07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892" y="0"/>
            <a:ext cx="9696011" cy="687787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398892" y="573731"/>
            <a:ext cx="3911987" cy="3818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PROLIFERÁCIÓS FÁZIS H-E</a:t>
            </a:r>
            <a:endParaRPr lang="hu-H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274013" y="531778"/>
            <a:ext cx="3556793" cy="36614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mtClean="0">
                <a:solidFill>
                  <a:schemeClr val="bg1"/>
                </a:solidFill>
                <a:latin typeface="Comic Sans MS" panose="030F0702030302020204" pitchFamily="66" charset="0"/>
              </a:rPr>
              <a:t>SZEKRECIÓS </a:t>
            </a:r>
            <a:r>
              <a:rPr lang="hu-H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FÁZIS H-E</a:t>
            </a:r>
            <a:endParaRPr lang="hu-H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1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13"/>
          <a:stretch/>
        </p:blipFill>
        <p:spPr>
          <a:xfrm>
            <a:off x="830838" y="983964"/>
            <a:ext cx="11216120" cy="566224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87394" y="139856"/>
            <a:ext cx="296562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PROLIFERÁCIÓS FÁZIS H-E</a:t>
            </a:r>
            <a:endParaRPr lang="hu-HU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291917" y="152750"/>
            <a:ext cx="282557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SZEKRÉCIÓS FÁZIS H-E</a:t>
            </a:r>
            <a:endParaRPr lang="hu-HU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239881" y="29857"/>
            <a:ext cx="3350133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KÉSŐI SZEKRÉCIÓS FÁZIS </a:t>
            </a:r>
          </a:p>
          <a:p>
            <a:endParaRPr lang="hu-HU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hu-HU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KORAI MENSTRUÁCIÓS FÁZISH-E</a:t>
            </a:r>
          </a:p>
          <a:p>
            <a:endParaRPr lang="hu-HU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77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26" descr="C:\oktatás\gonad\uterus21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233489"/>
            <a:ext cx="8545513" cy="53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1027"/>
          <p:cNvSpPr txBox="1">
            <a:spLocks noChangeArrowheads="1"/>
          </p:cNvSpPr>
          <p:nvPr/>
        </p:nvSpPr>
        <p:spPr bwMode="auto">
          <a:xfrm>
            <a:off x="3473451" y="492126"/>
            <a:ext cx="5273675" cy="4667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corpus és a </a:t>
            </a:r>
            <a:r>
              <a:rPr lang="hu-HU" altLang="hu-HU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cervix</a:t>
            </a: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aránya</a:t>
            </a:r>
          </a:p>
        </p:txBody>
      </p:sp>
      <p:sp>
        <p:nvSpPr>
          <p:cNvPr id="8196" name="Rectangle 1028"/>
          <p:cNvSpPr>
            <a:spLocks noChangeArrowheads="1"/>
          </p:cNvSpPr>
          <p:nvPr/>
        </p:nvSpPr>
        <p:spPr bwMode="auto">
          <a:xfrm>
            <a:off x="4324351" y="2951164"/>
            <a:ext cx="15843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000">
                <a:latin typeface="Arial Narrow" panose="020B0606020202030204" pitchFamily="34" charset="0"/>
              </a:rPr>
              <a:t>kisleány-korban</a:t>
            </a:r>
          </a:p>
        </p:txBody>
      </p:sp>
      <p:sp>
        <p:nvSpPr>
          <p:cNvPr id="8197" name="Rectangle 1029"/>
          <p:cNvSpPr>
            <a:spLocks noChangeArrowheads="1"/>
          </p:cNvSpPr>
          <p:nvPr/>
        </p:nvSpPr>
        <p:spPr bwMode="auto">
          <a:xfrm>
            <a:off x="7829551" y="2112964"/>
            <a:ext cx="20796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000">
                <a:latin typeface="Arial Narrow" panose="020B0606020202030204" pitchFamily="34" charset="0"/>
              </a:rPr>
              <a:t>felnőttkorban</a:t>
            </a:r>
          </a:p>
        </p:txBody>
      </p:sp>
      <p:sp>
        <p:nvSpPr>
          <p:cNvPr id="8198" name="Rectangle 1030"/>
          <p:cNvSpPr>
            <a:spLocks noChangeArrowheads="1"/>
          </p:cNvSpPr>
          <p:nvPr/>
        </p:nvSpPr>
        <p:spPr bwMode="auto">
          <a:xfrm>
            <a:off x="2406651" y="4119564"/>
            <a:ext cx="17113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000">
                <a:latin typeface="Arial Narrow" panose="020B0606020202030204" pitchFamily="34" charset="0"/>
              </a:rPr>
              <a:t>újszülöttkorban</a:t>
            </a:r>
          </a:p>
        </p:txBody>
      </p:sp>
      <p:sp>
        <p:nvSpPr>
          <p:cNvPr id="8199" name="Line 1031"/>
          <p:cNvSpPr>
            <a:spLocks noChangeShapeType="1"/>
          </p:cNvSpPr>
          <p:nvPr/>
        </p:nvSpPr>
        <p:spPr bwMode="auto">
          <a:xfrm>
            <a:off x="7886700" y="5041900"/>
            <a:ext cx="20066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200" name="Line 1032"/>
          <p:cNvSpPr>
            <a:spLocks noChangeShapeType="1"/>
          </p:cNvSpPr>
          <p:nvPr/>
        </p:nvSpPr>
        <p:spPr bwMode="auto">
          <a:xfrm>
            <a:off x="4787900" y="4940300"/>
            <a:ext cx="20066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201" name="Line 1033"/>
          <p:cNvSpPr>
            <a:spLocks noChangeShapeType="1"/>
          </p:cNvSpPr>
          <p:nvPr/>
        </p:nvSpPr>
        <p:spPr bwMode="auto">
          <a:xfrm>
            <a:off x="2311400" y="5308600"/>
            <a:ext cx="20066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88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9"/>
          <a:stretch/>
        </p:blipFill>
        <p:spPr>
          <a:xfrm>
            <a:off x="16770" y="403654"/>
            <a:ext cx="5156281" cy="645434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68462" y="21032"/>
            <a:ext cx="3549162" cy="3826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SZEKRECIÓS FÁZIS H-E</a:t>
            </a:r>
            <a:endParaRPr lang="hu-H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2" t="9584" r="31281" b="3776"/>
          <a:stretch/>
        </p:blipFill>
        <p:spPr>
          <a:xfrm>
            <a:off x="5888334" y="120580"/>
            <a:ext cx="6142695" cy="681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0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831" y="1405732"/>
            <a:ext cx="3861100" cy="416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58" y="1405732"/>
            <a:ext cx="4364817" cy="395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9378" name="Rectangle 1026"/>
          <p:cNvSpPr>
            <a:spLocks noChangeArrowheads="1"/>
          </p:cNvSpPr>
          <p:nvPr/>
        </p:nvSpPr>
        <p:spPr bwMode="auto">
          <a:xfrm>
            <a:off x="2438399" y="339726"/>
            <a:ext cx="7931499" cy="6048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hu-HU" altLang="hu-HU" sz="28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A </a:t>
            </a:r>
            <a:r>
              <a:rPr lang="hu-HU" altLang="hu-HU" sz="280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cervix</a:t>
            </a:r>
            <a:r>
              <a:rPr lang="hu-HU" altLang="hu-HU" sz="28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szöveti </a:t>
            </a:r>
            <a:r>
              <a:rPr lang="hu-HU" altLang="hu-H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szerkezete - </a:t>
            </a:r>
            <a:r>
              <a:rPr lang="hu-HU" altLang="hu-HU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cervixnyák</a:t>
            </a:r>
            <a:endParaRPr lang="en-US" altLang="hu-HU" sz="28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7893" name="Text Box 7"/>
          <p:cNvSpPr txBox="1">
            <a:spLocks noChangeArrowheads="1"/>
          </p:cNvSpPr>
          <p:nvPr/>
        </p:nvSpPr>
        <p:spPr bwMode="auto">
          <a:xfrm>
            <a:off x="1265256" y="3955002"/>
            <a:ext cx="2050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8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Plicae</a:t>
            </a:r>
            <a:r>
              <a:rPr lang="hu-HU" altLang="hu-HU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palmatae</a:t>
            </a:r>
            <a:endParaRPr lang="hu-HU" altLang="hu-HU" sz="1800" b="1" dirty="0">
              <a:solidFill>
                <a:schemeClr val="bg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7894" name="Text Box 8"/>
          <p:cNvSpPr txBox="1">
            <a:spLocks noChangeArrowheads="1"/>
          </p:cNvSpPr>
          <p:nvPr/>
        </p:nvSpPr>
        <p:spPr bwMode="auto">
          <a:xfrm>
            <a:off x="7495510" y="5627644"/>
            <a:ext cx="1939892" cy="4001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Gl</a:t>
            </a:r>
            <a:r>
              <a:rPr lang="hu-HU" altLang="hu-H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hu-HU" altLang="hu-HU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cervicales</a:t>
            </a:r>
            <a:endParaRPr lang="hu-HU" altLang="hu-H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28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774825" y="6308726"/>
            <a:ext cx="4572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0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6867" name="Text Box 8"/>
          <p:cNvSpPr txBox="1">
            <a:spLocks noChangeArrowheads="1"/>
          </p:cNvSpPr>
          <p:nvPr/>
        </p:nvSpPr>
        <p:spPr bwMode="auto">
          <a:xfrm>
            <a:off x="188235" y="44450"/>
            <a:ext cx="5243513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DECIDUA</a:t>
            </a:r>
            <a:r>
              <a:rPr lang="hu-HU" altLang="hu-HU" sz="1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– </a:t>
            </a:r>
            <a:r>
              <a:rPr lang="hu-HU" altLang="hu-H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a terhes méh nyálkahártyája</a:t>
            </a:r>
          </a:p>
        </p:txBody>
      </p:sp>
      <p:pic>
        <p:nvPicPr>
          <p:cNvPr id="36868" name="Picture 6" descr="Y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3470769"/>
            <a:ext cx="4856821" cy="321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Szövegdoboz 1"/>
          <p:cNvSpPr txBox="1">
            <a:spLocks noChangeArrowheads="1"/>
          </p:cNvSpPr>
          <p:nvPr/>
        </p:nvSpPr>
        <p:spPr bwMode="auto">
          <a:xfrm>
            <a:off x="271307" y="3470769"/>
            <a:ext cx="3677695" cy="923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KÉSŐBB a </a:t>
            </a:r>
            <a:r>
              <a:rPr lang="hu-HU" altLang="hu-HU" sz="1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decidua</a:t>
            </a:r>
            <a:r>
              <a:rPr lang="hu-HU" altLang="hu-H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capsularis</a:t>
            </a:r>
            <a:r>
              <a:rPr lang="hu-HU" altLang="hu-H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és </a:t>
            </a:r>
            <a:endParaRPr lang="hu-HU" altLang="hu-HU" sz="1800" dirty="0" smtClean="0">
              <a:solidFill>
                <a:schemeClr val="bg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a </a:t>
            </a:r>
            <a:r>
              <a:rPr lang="hu-HU" altLang="hu-HU" sz="18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decidua</a:t>
            </a:r>
            <a:r>
              <a:rPr lang="hu-HU" altLang="hu-HU" sz="1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parietalis</a:t>
            </a:r>
            <a:r>
              <a:rPr lang="hu-HU" altLang="hu-H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összenőnek </a:t>
            </a:r>
            <a:endParaRPr lang="hu-HU" altLang="hu-HU" sz="1800" dirty="0">
              <a:solidFill>
                <a:schemeClr val="bg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6870" name="Text Box 4"/>
          <p:cNvSpPr txBox="1">
            <a:spLocks noChangeArrowheads="1"/>
          </p:cNvSpPr>
          <p:nvPr/>
        </p:nvSpPr>
        <p:spPr bwMode="auto">
          <a:xfrm>
            <a:off x="90955" y="1084034"/>
            <a:ext cx="5877767" cy="2154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000" b="1" dirty="0">
                <a:solidFill>
                  <a:srgbClr val="FF0066"/>
                </a:solidFill>
                <a:latin typeface="Comic Sans MS" panose="030F0702030302020204" pitchFamily="66" charset="0"/>
              </a:rPr>
              <a:t>A </a:t>
            </a:r>
            <a:r>
              <a:rPr lang="hu-HU" altLang="hu-HU" sz="20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decidua</a:t>
            </a:r>
            <a:r>
              <a:rPr lang="hu-HU" altLang="hu-HU" sz="2000" b="1" dirty="0">
                <a:solidFill>
                  <a:srgbClr val="FF0066"/>
                </a:solidFill>
                <a:latin typeface="Comic Sans MS" panose="030F0702030302020204" pitchFamily="66" charset="0"/>
              </a:rPr>
              <a:t> részei</a:t>
            </a:r>
          </a:p>
          <a:p>
            <a:pPr eaLnBrk="1" hangingPunct="1"/>
            <a:endParaRPr lang="hu-HU" altLang="hu-HU" sz="2400" dirty="0">
              <a:latin typeface="Comic Sans MS" panose="030F0702030302020204" pitchFamily="66" charset="0"/>
            </a:endParaRPr>
          </a:p>
          <a:p>
            <a:pPr eaLnBrk="1" hangingPunct="1">
              <a:buFontTx/>
              <a:buAutoNum type="arabicPeriod"/>
            </a:pPr>
            <a:r>
              <a:rPr lang="hu-HU" altLang="hu-HU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Decidua</a:t>
            </a:r>
            <a:r>
              <a:rPr lang="hu-HU" altLang="hu-HU" b="1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basalis</a:t>
            </a:r>
            <a:r>
              <a:rPr lang="hu-HU" altLang="hu-HU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: az embrió alatti sejtek alkotják</a:t>
            </a:r>
          </a:p>
          <a:p>
            <a:pPr eaLnBrk="1" hangingPunct="1">
              <a:buFontTx/>
              <a:buAutoNum type="arabicPeriod"/>
            </a:pPr>
            <a:endParaRPr lang="hu-HU" altLang="hu-HU" dirty="0">
              <a:solidFill>
                <a:schemeClr val="bg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buFontTx/>
              <a:buAutoNum type="arabicPeriod"/>
            </a:pPr>
            <a:r>
              <a:rPr lang="hu-HU" altLang="hu-HU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Decidua</a:t>
            </a:r>
            <a:r>
              <a:rPr lang="hu-HU" altLang="hu-HU" b="1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capsularis</a:t>
            </a:r>
            <a:r>
              <a:rPr lang="hu-HU" altLang="hu-HU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:  az embriót borítja</a:t>
            </a:r>
          </a:p>
          <a:p>
            <a:pPr eaLnBrk="1" hangingPunct="1">
              <a:buFontTx/>
              <a:buAutoNum type="arabicPeriod"/>
            </a:pPr>
            <a:endParaRPr lang="hu-HU" altLang="hu-HU" dirty="0">
              <a:solidFill>
                <a:schemeClr val="bg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 eaLnBrk="1" hangingPunct="1">
              <a:buFontTx/>
              <a:buAutoNum type="arabicPeriod"/>
            </a:pPr>
            <a:r>
              <a:rPr lang="hu-HU" altLang="hu-HU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Decidua</a:t>
            </a:r>
            <a:r>
              <a:rPr lang="hu-HU" altLang="hu-HU" b="1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parietalis</a:t>
            </a:r>
            <a:r>
              <a:rPr lang="hu-HU" altLang="hu-HU" b="1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hu-HU" altLang="hu-HU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az </a:t>
            </a:r>
            <a:r>
              <a:rPr lang="hu-HU" altLang="hu-H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uterust</a:t>
            </a:r>
            <a:r>
              <a:rPr lang="hu-HU" altLang="hu-HU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béleli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301451" y="548922"/>
            <a:ext cx="1064426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A </a:t>
            </a:r>
            <a:r>
              <a:rPr lang="hu-HU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decidualis</a:t>
            </a:r>
            <a:r>
              <a:rPr lang="hu-H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átalakulás során a </a:t>
            </a:r>
            <a:r>
              <a:rPr lang="hu-HU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stromasejtek</a:t>
            </a:r>
            <a:r>
              <a:rPr lang="hu-H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glikogén tartalma megnő, </a:t>
            </a:r>
            <a:r>
              <a:rPr lang="hu-HU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decidua</a:t>
            </a:r>
            <a:r>
              <a:rPr lang="hu-H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sejtekké alakulnak.</a:t>
            </a:r>
            <a:endParaRPr lang="hu-HU" dirty="0">
              <a:solidFill>
                <a:schemeClr val="bg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2" t="19314" r="16882" b="8093"/>
          <a:stretch/>
        </p:blipFill>
        <p:spPr>
          <a:xfrm>
            <a:off x="7167520" y="965525"/>
            <a:ext cx="4860700" cy="299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8857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57807" y="337930"/>
            <a:ext cx="5148689" cy="46628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VAGINA H-E</a:t>
            </a:r>
          </a:p>
          <a:p>
            <a:endParaRPr lang="hu-HU" dirty="0">
              <a:solidFill>
                <a:schemeClr val="bg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hu-H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RÉTEGEK:</a:t>
            </a:r>
          </a:p>
          <a:p>
            <a:endParaRPr lang="hu-HU" dirty="0">
              <a:solidFill>
                <a:schemeClr val="bg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r>
              <a:rPr lang="hu-H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TUNICA MUCOSA</a:t>
            </a:r>
          </a:p>
          <a:p>
            <a:pPr>
              <a:lnSpc>
                <a:spcPct val="150000"/>
              </a:lnSpc>
            </a:pPr>
            <a:r>
              <a:rPr lang="hu-H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	többrétegű el nem  szarusodó laphám</a:t>
            </a:r>
          </a:p>
          <a:p>
            <a:pPr>
              <a:lnSpc>
                <a:spcPct val="150000"/>
              </a:lnSpc>
            </a:pPr>
            <a:r>
              <a:rPr lang="hu-H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hu-HU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lamina</a:t>
            </a:r>
            <a:r>
              <a:rPr lang="hu-H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propria</a:t>
            </a:r>
            <a:endParaRPr lang="hu-HU" dirty="0">
              <a:solidFill>
                <a:schemeClr val="bg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endParaRPr lang="hu-HU" dirty="0" smtClean="0">
              <a:solidFill>
                <a:schemeClr val="bg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r>
              <a:rPr lang="hu-H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TUNICA MUSCULARIS</a:t>
            </a: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hu-H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belső </a:t>
            </a:r>
            <a:r>
              <a:rPr lang="hu-HU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circularis</a:t>
            </a:r>
            <a:endParaRPr lang="hu-HU" dirty="0" smtClean="0">
              <a:solidFill>
                <a:schemeClr val="bg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hu-H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külső </a:t>
            </a:r>
            <a:r>
              <a:rPr lang="hu-HU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longitudinalis</a:t>
            </a:r>
            <a:endParaRPr lang="hu-HU" dirty="0" smtClean="0">
              <a:solidFill>
                <a:schemeClr val="bg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hu-HU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plexus</a:t>
            </a:r>
            <a:r>
              <a:rPr lang="hu-H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venosus</a:t>
            </a:r>
            <a:endParaRPr lang="hu-HU" b="1" dirty="0" smtClean="0">
              <a:solidFill>
                <a:schemeClr val="bg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endParaRPr lang="hu-HU" dirty="0">
              <a:solidFill>
                <a:schemeClr val="bg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r>
              <a:rPr lang="hu-H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TUNICA ADVENTITIA</a:t>
            </a:r>
            <a:endParaRPr lang="hu-HU" dirty="0">
              <a:solidFill>
                <a:schemeClr val="bg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2" t="1650" r="17929" b="-1650"/>
          <a:stretch/>
        </p:blipFill>
        <p:spPr>
          <a:xfrm>
            <a:off x="5359121" y="337930"/>
            <a:ext cx="6832879" cy="548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6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566988" y="290513"/>
            <a:ext cx="7524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3600" b="1">
                <a:solidFill>
                  <a:schemeClr val="bg1"/>
                </a:solidFill>
              </a:rPr>
              <a:t>TUBULUS PROXIMALIS EM KÉPE</a:t>
            </a:r>
          </a:p>
        </p:txBody>
      </p:sp>
      <p:pic>
        <p:nvPicPr>
          <p:cNvPr id="29699" name="Picture 3" descr="Ké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629477" y="14288"/>
            <a:ext cx="70166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5400" b="1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  <a:t>Köszönöm a figyelmet!</a:t>
            </a:r>
            <a:endParaRPr lang="hu-HU" altLang="hu-HU" sz="5400" b="1" dirty="0">
              <a:solidFill>
                <a:srgbClr val="FFFF0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14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944227" y="908050"/>
            <a:ext cx="8137525" cy="59499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latin typeface="Arial" panose="020B0604020202020204" pitchFamily="34" charset="0"/>
            </a:endParaRPr>
          </a:p>
        </p:txBody>
      </p:sp>
      <p:pic>
        <p:nvPicPr>
          <p:cNvPr id="9219" name="Kép 1" descr="ax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1" y="1000125"/>
            <a:ext cx="5470525" cy="578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Szövegdoboz 3"/>
          <p:cNvSpPr txBox="1">
            <a:spLocks noChangeArrowheads="1"/>
          </p:cNvSpPr>
          <p:nvPr/>
        </p:nvSpPr>
        <p:spPr bwMode="auto">
          <a:xfrm>
            <a:off x="2738439" y="3497263"/>
            <a:ext cx="1857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A corpus hossztengelye</a:t>
            </a:r>
          </a:p>
        </p:txBody>
      </p:sp>
      <p:sp>
        <p:nvSpPr>
          <p:cNvPr id="9221" name="Szövegdoboz 4"/>
          <p:cNvSpPr txBox="1">
            <a:spLocks noChangeArrowheads="1"/>
          </p:cNvSpPr>
          <p:nvPr/>
        </p:nvSpPr>
        <p:spPr bwMode="auto">
          <a:xfrm>
            <a:off x="7024689" y="2500313"/>
            <a:ext cx="1857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A hüvely </a:t>
            </a:r>
            <a:r>
              <a:rPr lang="hu-HU" altLang="hu-H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hosztengelye</a:t>
            </a:r>
            <a:endParaRPr lang="hu-HU" altLang="hu-HU" sz="18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222" name="Szövegdoboz 6"/>
          <p:cNvSpPr txBox="1">
            <a:spLocks noChangeArrowheads="1"/>
          </p:cNvSpPr>
          <p:nvPr/>
        </p:nvSpPr>
        <p:spPr bwMode="auto">
          <a:xfrm>
            <a:off x="7024689" y="5140325"/>
            <a:ext cx="1857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A </a:t>
            </a:r>
            <a:r>
              <a:rPr lang="hu-HU" altLang="hu-H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cervix</a:t>
            </a:r>
            <a:r>
              <a:rPr lang="hu-HU" altLang="hu-H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hossztengelye</a:t>
            </a:r>
          </a:p>
        </p:txBody>
      </p:sp>
      <p:sp>
        <p:nvSpPr>
          <p:cNvPr id="9223" name="Szövegdoboz 7"/>
          <p:cNvSpPr txBox="1">
            <a:spLocks noChangeArrowheads="1"/>
          </p:cNvSpPr>
          <p:nvPr/>
        </p:nvSpPr>
        <p:spPr bwMode="auto">
          <a:xfrm>
            <a:off x="6453188" y="6345238"/>
            <a:ext cx="2000250" cy="366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ANTEVERSIO</a:t>
            </a:r>
          </a:p>
        </p:txBody>
      </p:sp>
      <p:sp>
        <p:nvSpPr>
          <p:cNvPr id="9224" name="Szövegdoboz 8"/>
          <p:cNvSpPr txBox="1">
            <a:spLocks noChangeArrowheads="1"/>
          </p:cNvSpPr>
          <p:nvPr/>
        </p:nvSpPr>
        <p:spPr bwMode="auto">
          <a:xfrm>
            <a:off x="2809875" y="5643563"/>
            <a:ext cx="2000250" cy="3667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ANTEFLEXIO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063750" y="188913"/>
            <a:ext cx="828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MÉH HELYZETE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8762075" y="159876"/>
            <a:ext cx="3276600" cy="300082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hu-HU" altLang="hu-HU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Anteversio</a:t>
            </a:r>
            <a:r>
              <a:rPr lang="hu-HU" altLang="hu-H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</a:t>
            </a:r>
            <a:endParaRPr lang="hu-HU" altLang="hu-HU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hu-HU" altLang="hu-HU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- A hüvely a függőleges síkhoz</a:t>
            </a:r>
          </a:p>
          <a:p>
            <a:pPr>
              <a:spcBef>
                <a:spcPct val="50000"/>
              </a:spcBef>
              <a:buNone/>
            </a:pPr>
            <a:r>
              <a:rPr lang="hu-HU" altLang="hu-HU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    képest hátrafelé dől, </a:t>
            </a:r>
          </a:p>
          <a:p>
            <a:pPr>
              <a:spcBef>
                <a:spcPct val="50000"/>
              </a:spcBef>
              <a:buNone/>
            </a:pPr>
            <a:r>
              <a:rPr lang="hu-HU" altLang="hu-HU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    a   méhnyak </a:t>
            </a:r>
            <a:r>
              <a:rPr lang="hu-HU" altLang="hu-HU" sz="1600" dirty="0">
                <a:solidFill>
                  <a:schemeClr val="bg1"/>
                </a:solidFill>
                <a:latin typeface="Arial" panose="020B0604020202020204" pitchFamily="34" charset="0"/>
              </a:rPr>
              <a:t>a hüvelyhez </a:t>
            </a:r>
            <a:r>
              <a:rPr lang="hu-HU" altLang="hu-HU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  <a:buNone/>
            </a:pPr>
            <a:r>
              <a:rPr lang="hu-HU" altLang="hu-HU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600" dirty="0" smtClean="0">
                <a:solidFill>
                  <a:schemeClr val="bg1"/>
                </a:solidFill>
                <a:latin typeface="Arial" panose="020B0604020202020204" pitchFamily="34" charset="0"/>
              </a:rPr>
              <a:t>    képest </a:t>
            </a:r>
            <a:r>
              <a:rPr lang="hu-HU" altLang="hu-HU" sz="1600" dirty="0">
                <a:solidFill>
                  <a:schemeClr val="bg1"/>
                </a:solidFill>
                <a:latin typeface="Arial" panose="020B0604020202020204" pitchFamily="34" charset="0"/>
              </a:rPr>
              <a:t>előre fordul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Anteflexio</a:t>
            </a:r>
            <a:r>
              <a:rPr lang="hu-HU" altLang="hu-H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</a:t>
            </a:r>
            <a:endParaRPr lang="hu-HU" altLang="hu-HU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285750" indent="-285750" eaLnBrk="1" hangingPunct="1">
              <a:spcBef>
                <a:spcPct val="50000"/>
              </a:spcBef>
              <a:buFontTx/>
              <a:buChar char="-"/>
            </a:pPr>
            <a:r>
              <a:rPr lang="hu-HU" altLang="hu-HU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méh teste a nyakhoz </a:t>
            </a:r>
            <a:endParaRPr lang="hu-HU" altLang="hu-HU" sz="16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képest előre </a:t>
            </a:r>
            <a:r>
              <a:rPr lang="hu-HU" altLang="hu-H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hajlik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4" t="59150" r="4881" b="484"/>
          <a:stretch/>
        </p:blipFill>
        <p:spPr>
          <a:xfrm>
            <a:off x="224883" y="188913"/>
            <a:ext cx="3795452" cy="31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3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3130926" y="240956"/>
            <a:ext cx="4666412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méh rendellenes </a:t>
            </a:r>
            <a:r>
              <a:rPr lang="hu-HU" altLang="hu-HU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hel</a:t>
            </a:r>
            <a:r>
              <a:rPr lang="hu-HU" altLang="hu-H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u-HU" altLang="hu-HU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yzete</a:t>
            </a:r>
            <a:endParaRPr lang="hu-HU" altLang="hu-H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26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74"/>
          <a:stretch/>
        </p:blipFill>
        <p:spPr bwMode="auto">
          <a:xfrm>
            <a:off x="1874481" y="1934962"/>
            <a:ext cx="7395432" cy="398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3884809" y="1360286"/>
            <a:ext cx="3006442" cy="4001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RETROFLEXIO UTERI</a:t>
            </a:r>
            <a:endParaRPr lang="hu-HU" altLang="hu-H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10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ovar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641" y="2818615"/>
            <a:ext cx="79375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84670" y="115888"/>
            <a:ext cx="4775200" cy="3587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Tuba </a:t>
            </a:r>
            <a:r>
              <a:rPr lang="hu-HU" altLang="hu-HU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uterina</a:t>
            </a:r>
            <a:r>
              <a:rPr lang="hu-HU" altLang="hu-H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Orificium</a:t>
            </a:r>
            <a:r>
              <a:rPr lang="hu-HU" altLang="hu-HU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abdominale</a:t>
            </a:r>
            <a:r>
              <a:rPr lang="hu-HU" altLang="hu-HU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hu-HU" altLang="hu-HU" sz="1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orificium</a:t>
            </a:r>
            <a:r>
              <a:rPr lang="hu-HU" altLang="hu-HU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uterinum</a:t>
            </a:r>
            <a:endParaRPr lang="hu-HU" altLang="hu-HU" sz="1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Peritoneum</a:t>
            </a:r>
            <a:r>
              <a:rPr lang="hu-HU" altLang="hu-HU" sz="1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: </a:t>
            </a:r>
            <a:r>
              <a:rPr lang="hu-HU" altLang="hu-HU" sz="1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mesosalpynx</a:t>
            </a:r>
            <a:endParaRPr lang="hu-HU" altLang="hu-HU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Részei:</a:t>
            </a:r>
            <a:r>
              <a:rPr lang="hu-HU" altLang="hu-HU" sz="1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		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	</a:t>
            </a:r>
            <a:r>
              <a:rPr lang="hu-HU" altLang="hu-HU" sz="18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- </a:t>
            </a:r>
            <a:r>
              <a:rPr lang="hu-HU" altLang="hu-HU" sz="1800" dirty="0" err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pars</a:t>
            </a:r>
            <a:r>
              <a:rPr lang="hu-HU" altLang="hu-HU" sz="18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hu-HU" altLang="hu-HU" sz="1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uterinum</a:t>
            </a:r>
            <a:r>
              <a:rPr lang="hu-HU" altLang="hu-HU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 (</a:t>
            </a:r>
            <a:r>
              <a:rPr lang="hu-HU" altLang="hu-HU" sz="1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pars</a:t>
            </a:r>
            <a:r>
              <a:rPr lang="hu-HU" altLang="hu-HU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intramuralis</a:t>
            </a:r>
            <a:r>
              <a:rPr lang="hu-HU" altLang="hu-HU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	- </a:t>
            </a:r>
            <a:r>
              <a:rPr lang="hu-HU" altLang="hu-HU" sz="1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isthmus</a:t>
            </a:r>
            <a:endParaRPr lang="hu-HU" altLang="hu-HU" sz="1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	- ampulla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	- </a:t>
            </a:r>
            <a:r>
              <a:rPr lang="hu-HU" altLang="hu-HU" sz="1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infundibulum</a:t>
            </a:r>
            <a:r>
              <a:rPr lang="hu-HU" altLang="hu-HU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hu-HU" altLang="hu-HU" sz="1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fimbriae</a:t>
            </a:r>
            <a:endParaRPr lang="hu-HU" altLang="hu-HU" sz="1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45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Kép 3" descr="perit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9" y="1203326"/>
            <a:ext cx="6137275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Szövegdoboz 5"/>
          <p:cNvSpPr txBox="1">
            <a:spLocks noChangeArrowheads="1"/>
          </p:cNvSpPr>
          <p:nvPr/>
        </p:nvSpPr>
        <p:spPr bwMode="auto">
          <a:xfrm>
            <a:off x="7167564" y="1571626"/>
            <a:ext cx="1000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latin typeface="Arial" panose="020B0604020202020204" pitchFamily="34" charset="0"/>
              </a:rPr>
              <a:t>Ureter</a:t>
            </a:r>
          </a:p>
        </p:txBody>
      </p:sp>
      <p:sp>
        <p:nvSpPr>
          <p:cNvPr id="12293" name="Szövegdoboz 6"/>
          <p:cNvSpPr txBox="1">
            <a:spLocks noChangeArrowheads="1"/>
          </p:cNvSpPr>
          <p:nvPr/>
        </p:nvSpPr>
        <p:spPr bwMode="auto">
          <a:xfrm>
            <a:off x="2238375" y="1833564"/>
            <a:ext cx="1714500" cy="523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Lig</a:t>
            </a:r>
            <a:r>
              <a:rPr lang="hu-HU" alt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r>
              <a:rPr lang="hu-HU" alt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suspensorium</a:t>
            </a:r>
            <a:r>
              <a:rPr lang="hu-HU" alt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ovarii</a:t>
            </a:r>
            <a:endParaRPr lang="hu-HU" altLang="hu-HU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294" name="Szövegdoboz 7"/>
          <p:cNvSpPr txBox="1">
            <a:spLocks noChangeArrowheads="1"/>
          </p:cNvSpPr>
          <p:nvPr/>
        </p:nvSpPr>
        <p:spPr bwMode="auto">
          <a:xfrm>
            <a:off x="7464829" y="5286895"/>
            <a:ext cx="3815949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EXCAVATIO RECTOUTERINA (</a:t>
            </a:r>
            <a:r>
              <a:rPr lang="hu-HU" altLang="hu-HU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DOUGLAS-üreg</a:t>
            </a:r>
            <a:r>
              <a:rPr lang="hu-HU" altLang="hu-H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))</a:t>
            </a:r>
            <a:endParaRPr lang="hu-HU" altLang="hu-HU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295" name="Szövegdoboz 8"/>
          <p:cNvSpPr txBox="1">
            <a:spLocks noChangeArrowheads="1"/>
          </p:cNvSpPr>
          <p:nvPr/>
        </p:nvSpPr>
        <p:spPr bwMode="auto">
          <a:xfrm>
            <a:off x="2715778" y="6432667"/>
            <a:ext cx="4000906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EXCAVATIO</a:t>
            </a:r>
            <a:r>
              <a:rPr lang="hu-HU" altLang="hu-H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VESICOUTERINA </a:t>
            </a:r>
          </a:p>
        </p:txBody>
      </p:sp>
      <p:sp>
        <p:nvSpPr>
          <p:cNvPr id="12296" name="Szövegdoboz 9"/>
          <p:cNvSpPr txBox="1">
            <a:spLocks noChangeArrowheads="1"/>
          </p:cNvSpPr>
          <p:nvPr/>
        </p:nvSpPr>
        <p:spPr bwMode="auto">
          <a:xfrm>
            <a:off x="2427093" y="6000751"/>
            <a:ext cx="2175050" cy="307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Plica</a:t>
            </a:r>
            <a:r>
              <a:rPr lang="hu-HU" alt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umbilicalis</a:t>
            </a:r>
            <a:r>
              <a:rPr lang="hu-HU" alt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mediana</a:t>
            </a:r>
            <a:endParaRPr lang="hu-HU" altLang="hu-HU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297" name="Szövegdoboz 10"/>
          <p:cNvSpPr txBox="1">
            <a:spLocks noChangeArrowheads="1"/>
          </p:cNvSpPr>
          <p:nvPr/>
        </p:nvSpPr>
        <p:spPr bwMode="auto">
          <a:xfrm>
            <a:off x="2546574" y="5711844"/>
            <a:ext cx="1794311" cy="307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Lig</a:t>
            </a:r>
            <a:r>
              <a:rPr lang="hu-HU" alt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r>
              <a:rPr lang="hu-HU" alt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ovarii</a:t>
            </a:r>
            <a:r>
              <a:rPr lang="hu-HU" alt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proprium</a:t>
            </a:r>
            <a:r>
              <a:rPr lang="hu-HU" alt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2298" name="Szövegdoboz 11"/>
          <p:cNvSpPr txBox="1">
            <a:spLocks noChangeArrowheads="1"/>
          </p:cNvSpPr>
          <p:nvPr/>
        </p:nvSpPr>
        <p:spPr bwMode="auto">
          <a:xfrm>
            <a:off x="2316165" y="5357814"/>
            <a:ext cx="2285978" cy="307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Plica</a:t>
            </a:r>
            <a:r>
              <a:rPr lang="hu-HU" alt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umbilicalis</a:t>
            </a:r>
            <a:r>
              <a:rPr lang="hu-HU" alt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medialis</a:t>
            </a:r>
            <a:endParaRPr lang="hu-HU" altLang="hu-HU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301" name="Szövegdoboz 14"/>
          <p:cNvSpPr txBox="1">
            <a:spLocks noChangeArrowheads="1"/>
          </p:cNvSpPr>
          <p:nvPr/>
        </p:nvSpPr>
        <p:spPr bwMode="auto">
          <a:xfrm>
            <a:off x="3165231" y="3643314"/>
            <a:ext cx="1356528" cy="307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Lig</a:t>
            </a:r>
            <a:r>
              <a:rPr lang="hu-HU" alt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  teres </a:t>
            </a:r>
            <a:r>
              <a:rPr lang="hu-HU" alt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uteri</a:t>
            </a:r>
            <a:endParaRPr lang="hu-HU" altLang="hu-HU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302" name="Szövegdoboz 15"/>
          <p:cNvSpPr txBox="1">
            <a:spLocks noChangeArrowheads="1"/>
          </p:cNvSpPr>
          <p:nvPr/>
        </p:nvSpPr>
        <p:spPr bwMode="auto">
          <a:xfrm>
            <a:off x="2715778" y="3214689"/>
            <a:ext cx="1514578" cy="307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Lig</a:t>
            </a:r>
            <a:r>
              <a:rPr lang="hu-HU" alt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r>
              <a:rPr lang="hu-HU" alt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latum</a:t>
            </a:r>
            <a:r>
              <a:rPr lang="hu-HU" altLang="hu-HU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uteri</a:t>
            </a:r>
            <a:endParaRPr lang="hu-HU" altLang="hu-HU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303" name="Szövegdoboz 16"/>
          <p:cNvSpPr txBox="1">
            <a:spLocks noChangeArrowheads="1"/>
          </p:cNvSpPr>
          <p:nvPr/>
        </p:nvSpPr>
        <p:spPr bwMode="auto">
          <a:xfrm>
            <a:off x="7524750" y="2786064"/>
            <a:ext cx="2357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 err="1">
                <a:latin typeface="Arial" panose="020B0604020202020204" pitchFamily="34" charset="0"/>
              </a:rPr>
              <a:t>Plica</a:t>
            </a:r>
            <a:r>
              <a:rPr lang="hu-HU" altLang="hu-HU" sz="1400" dirty="0">
                <a:latin typeface="Arial" panose="020B0604020202020204" pitchFamily="34" charset="0"/>
              </a:rPr>
              <a:t> </a:t>
            </a:r>
            <a:r>
              <a:rPr lang="hu-HU" altLang="hu-HU" sz="1400" dirty="0" err="1">
                <a:latin typeface="Arial" panose="020B0604020202020204" pitchFamily="34" charset="0"/>
              </a:rPr>
              <a:t>rectouterina</a:t>
            </a: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12304" name="Text Box 18"/>
          <p:cNvSpPr txBox="1">
            <a:spLocks noChangeArrowheads="1"/>
          </p:cNvSpPr>
          <p:nvPr/>
        </p:nvSpPr>
        <p:spPr bwMode="auto">
          <a:xfrm>
            <a:off x="7508848" y="6171057"/>
            <a:ext cx="4094165" cy="70294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hu-HU" altLang="hu-HU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  <a:r>
              <a:rPr lang="hu-HU" altLang="hu-HU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Douglas-üreg </a:t>
            </a:r>
            <a:r>
              <a:rPr lang="hu-HU" altLang="hu-HU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a hasüreg legmélyebb pontja, a hátsó hüvelyboltozaton keresztül pungálható</a:t>
            </a:r>
          </a:p>
        </p:txBody>
      </p:sp>
      <p:sp>
        <p:nvSpPr>
          <p:cNvPr id="12306" name="Cím 1"/>
          <p:cNvSpPr>
            <a:spLocks noGrp="1"/>
          </p:cNvSpPr>
          <p:nvPr>
            <p:ph type="title" idx="4294967295"/>
          </p:nvPr>
        </p:nvSpPr>
        <p:spPr>
          <a:xfrm>
            <a:off x="2873833" y="77788"/>
            <a:ext cx="6057900" cy="711200"/>
          </a:xfrm>
          <a:solidFill>
            <a:schemeClr val="tx1"/>
          </a:solidFill>
        </p:spPr>
        <p:txBody>
          <a:bodyPr/>
          <a:lstStyle/>
          <a:p>
            <a:r>
              <a:rPr lang="hu-HU" altLang="hu-H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AZ UTERUS HASHÁRTYAVISZONYAI</a:t>
            </a:r>
            <a:endParaRPr lang="hu-HU" altLang="hu-H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22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26" descr="C:\oktatás\GONAD\Urol6.bmp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1" y="958851"/>
            <a:ext cx="7718425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1027"/>
          <p:cNvSpPr txBox="1">
            <a:spLocks noChangeArrowheads="1"/>
          </p:cNvSpPr>
          <p:nvPr/>
        </p:nvSpPr>
        <p:spPr bwMode="auto">
          <a:xfrm>
            <a:off x="2406650" y="303213"/>
            <a:ext cx="7265988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Az </a:t>
            </a:r>
            <a:r>
              <a:rPr lang="hu-HU" altLang="hu-HU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excavatio</a:t>
            </a: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u-HU" altLang="hu-HU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rectouterina</a:t>
            </a:r>
            <a:r>
              <a:rPr lang="hu-HU" alt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(Douglas) punkciója</a:t>
            </a:r>
          </a:p>
        </p:txBody>
      </p:sp>
      <p:sp>
        <p:nvSpPr>
          <p:cNvPr id="15364" name="Rectangle 1028"/>
          <p:cNvSpPr>
            <a:spLocks noChangeArrowheads="1"/>
          </p:cNvSpPr>
          <p:nvPr/>
        </p:nvSpPr>
        <p:spPr bwMode="auto">
          <a:xfrm>
            <a:off x="3011488" y="2813051"/>
            <a:ext cx="14668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>
                <a:latin typeface="Arial Narrow" panose="020B0606020202030204" pitchFamily="34" charset="0"/>
              </a:rPr>
              <a:t>Hüvelyfogó</a:t>
            </a:r>
          </a:p>
        </p:txBody>
      </p:sp>
      <p:sp>
        <p:nvSpPr>
          <p:cNvPr id="15365" name="Rectangle 1029"/>
          <p:cNvSpPr>
            <a:spLocks noChangeArrowheads="1"/>
          </p:cNvSpPr>
          <p:nvPr/>
        </p:nvSpPr>
        <p:spPr bwMode="auto">
          <a:xfrm>
            <a:off x="2800350" y="5470526"/>
            <a:ext cx="16192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>
                <a:latin typeface="Arial Narrow" panose="020B0606020202030204" pitchFamily="34" charset="0"/>
              </a:rPr>
              <a:t>Hüvelytükör</a:t>
            </a:r>
          </a:p>
        </p:txBody>
      </p:sp>
    </p:spTree>
    <p:extLst>
      <p:ext uri="{BB962C8B-B14F-4D97-AF65-F5344CB8AC3E}">
        <p14:creationId xmlns:p14="http://schemas.microsoft.com/office/powerpoint/2010/main" val="174791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elet">
  <a:themeElements>
    <a:clrScheme name="Szele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zele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ele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304</TotalTime>
  <Words>824</Words>
  <Application>Microsoft Office PowerPoint</Application>
  <PresentationFormat>Szélesvásznú</PresentationFormat>
  <Paragraphs>269</Paragraphs>
  <Slides>45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45</vt:i4>
      </vt:variant>
    </vt:vector>
  </HeadingPairs>
  <TitlesOfParts>
    <vt:vector size="57" baseType="lpstr">
      <vt:lpstr>Arial</vt:lpstr>
      <vt:lpstr>Arial Narrow</vt:lpstr>
      <vt:lpstr>Bradley Hand ITC</vt:lpstr>
      <vt:lpstr>Calibri</vt:lpstr>
      <vt:lpstr>Century Gothic</vt:lpstr>
      <vt:lpstr>Century Schoolbook</vt:lpstr>
      <vt:lpstr>Comic Sans MS</vt:lpstr>
      <vt:lpstr>Lucida Sans Unicode</vt:lpstr>
      <vt:lpstr>Tahoma</vt:lpstr>
      <vt:lpstr>Times New Roman</vt:lpstr>
      <vt:lpstr>Wingdings 3</vt:lpstr>
      <vt:lpstr>Szelet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AZ UTERUS HASHÁRTYAVISZONYAI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AZ ARTERIA iliacA INTERNA ÁGAI</vt:lpstr>
      <vt:lpstr>PowerPoint bemutató</vt:lpstr>
      <vt:lpstr>PowerPoint bemutató</vt:lpstr>
      <vt:lpstr>PowerPoint bemutató</vt:lpstr>
      <vt:lpstr>PowerPoint bemutató</vt:lpstr>
      <vt:lpstr>HISTEROSALPINGOGRAM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Ovariális Ciklus: Peteérés</vt:lpstr>
      <vt:lpstr>Uterinális Ciklus: Endometrialis Változás 1.</vt:lpstr>
      <vt:lpstr>PowerPoint bemutató</vt:lpstr>
      <vt:lpstr>PowerPoint bemutató</vt:lpstr>
      <vt:lpstr>Fertilizáció esetén</vt:lpstr>
      <vt:lpstr>Fertilizáció hiányában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ana</dc:creator>
  <cp:lastModifiedBy>ana</cp:lastModifiedBy>
  <cp:revision>35</cp:revision>
  <dcterms:created xsi:type="dcterms:W3CDTF">2018-05-07T07:32:04Z</dcterms:created>
  <dcterms:modified xsi:type="dcterms:W3CDTF">2018-05-09T05:50:41Z</dcterms:modified>
</cp:coreProperties>
</file>