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8" r:id="rId2"/>
    <p:sldId id="259" r:id="rId3"/>
    <p:sldId id="260" r:id="rId4"/>
    <p:sldId id="262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8" r:id="rId13"/>
    <p:sldId id="289" r:id="rId14"/>
    <p:sldId id="279" r:id="rId15"/>
    <p:sldId id="280" r:id="rId16"/>
    <p:sldId id="281" r:id="rId17"/>
    <p:sldId id="290" r:id="rId18"/>
    <p:sldId id="282" r:id="rId19"/>
    <p:sldId id="283" r:id="rId20"/>
    <p:sldId id="284" r:id="rId21"/>
    <p:sldId id="285" r:id="rId22"/>
    <p:sldId id="286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6"/>
  </p:normalViewPr>
  <p:slideViewPr>
    <p:cSldViewPr snapToGrid="0" snapToObjects="1">
      <p:cViewPr varScale="1">
        <p:scale>
          <a:sx n="103" d="100"/>
          <a:sy n="103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E7382-1CDB-8C40-BC4F-15D99DFDAF5A}" type="datetimeFigureOut">
              <a:rPr lang="de-DE" smtClean="0"/>
              <a:t>27.02.2018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49DE4-A627-B04C-85CF-246E3EEFEE6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17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C9E94-1D4F-3D4A-9E87-1D8BB31492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99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401" y="1406021"/>
            <a:ext cx="82295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400" y="3905864"/>
            <a:ext cx="82296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2018.02.27.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07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5867" y="1554480"/>
            <a:ext cx="5629744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2018.02.27.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84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26464" y="1554480"/>
            <a:ext cx="2767584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8576" y="1554480"/>
            <a:ext cx="5632704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2018.02.27.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50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08576" y="1545336"/>
            <a:ext cx="5632704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2018.02.27.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29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464" y="1472184"/>
            <a:ext cx="82296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6464" y="3886200"/>
            <a:ext cx="82296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2018.02.27.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729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9" y="609600"/>
            <a:ext cx="4821767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2664" y="1915859"/>
            <a:ext cx="4862621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39" y="1915881"/>
            <a:ext cx="4852415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2018.02.27.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658368" y="6356351"/>
            <a:ext cx="6803136" cy="365125"/>
          </a:xfrm>
        </p:spPr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5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609601"/>
            <a:ext cx="4820979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1" y="1916113"/>
            <a:ext cx="485140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400" y="2860677"/>
            <a:ext cx="485140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168" y="1916113"/>
            <a:ext cx="4881033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168" y="2860676"/>
            <a:ext cx="4868333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2018.02.27.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658368" y="6356351"/>
            <a:ext cx="6803136" cy="365125"/>
          </a:xfrm>
        </p:spPr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2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50400" y="1551544"/>
            <a:ext cx="2438400" cy="365125"/>
          </a:xfrm>
        </p:spPr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2018.02.27.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482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2018.02.27.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20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5934" y="1920877"/>
            <a:ext cx="4872567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9" y="606425"/>
            <a:ext cx="4838700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1" y="1920876"/>
            <a:ext cx="4838700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2018.02.27.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658368" y="6356351"/>
            <a:ext cx="6803136" cy="365125"/>
          </a:xfrm>
        </p:spPr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26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600075"/>
            <a:ext cx="2766483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51817" y="1651000"/>
            <a:ext cx="7503583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1816" y="614364"/>
            <a:ext cx="4988984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2018.02.27.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658368" y="6356351"/>
            <a:ext cx="6803136" cy="365125"/>
          </a:xfrm>
        </p:spPr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6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6464" y="1554480"/>
            <a:ext cx="2764464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5867" y="1547036"/>
            <a:ext cx="5629744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0400" y="189469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2018.02.27.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6464" y="6356351"/>
            <a:ext cx="680313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46336" y="6356351"/>
            <a:ext cx="151691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324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724" y="502395"/>
            <a:ext cx="8301037" cy="726331"/>
          </a:xfrm>
        </p:spPr>
        <p:txBody>
          <a:bodyPr/>
          <a:lstStyle/>
          <a:p>
            <a:pPr>
              <a:defRPr/>
            </a:pPr>
            <a:r>
              <a:rPr lang="hu-HU" sz="5400" cap="none" dirty="0" smtClean="0">
                <a:solidFill>
                  <a:srgbClr val="002060"/>
                </a:solidFill>
                <a:latin typeface="+mn-lt"/>
              </a:rPr>
              <a:t>Entwicklung </a:t>
            </a:r>
            <a:r>
              <a:rPr lang="hu-HU" sz="5400" cap="none" dirty="0">
                <a:solidFill>
                  <a:srgbClr val="002060"/>
                </a:solidFill>
                <a:latin typeface="+mn-lt"/>
              </a:rPr>
              <a:t>des </a:t>
            </a:r>
            <a:r>
              <a:rPr lang="hu-HU" sz="5400" cap="none" dirty="0" err="1" smtClean="0">
                <a:solidFill>
                  <a:srgbClr val="002060"/>
                </a:solidFill>
                <a:latin typeface="+mn-lt"/>
              </a:rPr>
              <a:t>Gesichtes</a:t>
            </a:r>
            <a:endParaRPr lang="hu-HU" sz="2800" cap="none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88160" y="5040617"/>
            <a:ext cx="6634163" cy="1445908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hu-HU" sz="3200" dirty="0">
                <a:solidFill>
                  <a:srgbClr val="002060"/>
                </a:solidFill>
              </a:rPr>
              <a:t>Dr. Gábor Baksa</a:t>
            </a:r>
          </a:p>
          <a:p>
            <a:pPr algn="ctr">
              <a:defRPr/>
            </a:pPr>
            <a:r>
              <a:rPr lang="hu-HU" sz="2400" dirty="0">
                <a:solidFill>
                  <a:srgbClr val="002060"/>
                </a:solidFill>
              </a:rPr>
              <a:t>Institut für Anatomie, Histologie und Embryologie</a:t>
            </a:r>
          </a:p>
          <a:p>
            <a:pPr algn="ctr">
              <a:defRPr/>
            </a:pPr>
            <a:r>
              <a:rPr lang="hu-HU" sz="2400" dirty="0" smtClean="0">
                <a:solidFill>
                  <a:srgbClr val="002060"/>
                </a:solidFill>
              </a:rPr>
              <a:t>2018.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90" y="1846535"/>
            <a:ext cx="1709707" cy="280831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915650" y="6486525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</a:rPr>
              <a:t>Bild: </a:t>
            </a:r>
            <a:r>
              <a:rPr lang="de-DE" sz="1200" dirty="0" err="1" smtClean="0">
                <a:solidFill>
                  <a:srgbClr val="002060"/>
                </a:solidFill>
              </a:rPr>
              <a:t>Boenig</a:t>
            </a:r>
            <a:endParaRPr lang="de-DE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5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68" y="705617"/>
            <a:ext cx="6730396" cy="5252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81831" y="5900744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Boenig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72493" y="548449"/>
            <a:ext cx="4763420" cy="5555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900" dirty="0" smtClean="0">
                <a:solidFill>
                  <a:srgbClr val="002060"/>
                </a:solidFill>
              </a:rPr>
              <a:t>An der </a:t>
            </a:r>
            <a:r>
              <a:rPr lang="de-DE" sz="1900" dirty="0">
                <a:solidFill>
                  <a:srgbClr val="002060"/>
                </a:solidFill>
              </a:rPr>
              <a:t>6</a:t>
            </a:r>
            <a:r>
              <a:rPr lang="de-DE" sz="1900" dirty="0" smtClean="0">
                <a:solidFill>
                  <a:srgbClr val="002060"/>
                </a:solidFill>
              </a:rPr>
              <a:t>. Woche durch die Nasenlöcher </a:t>
            </a:r>
          </a:p>
          <a:p>
            <a:pPr>
              <a:spcAft>
                <a:spcPts val="600"/>
              </a:spcAft>
            </a:pPr>
            <a:r>
              <a:rPr lang="de-DE" sz="1900" dirty="0" smtClean="0">
                <a:solidFill>
                  <a:srgbClr val="002060"/>
                </a:solidFill>
              </a:rPr>
              <a:t>mediale und laterale Nasenforts</a:t>
            </a:r>
            <a:r>
              <a:rPr lang="hu-HU" sz="1900" dirty="0" err="1" smtClean="0">
                <a:solidFill>
                  <a:srgbClr val="002060"/>
                </a:solidFill>
              </a:rPr>
              <a:t>ätze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entstanden</a:t>
            </a:r>
            <a:endParaRPr lang="hu-HU" sz="19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sz="19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900" dirty="0" smtClean="0">
                <a:solidFill>
                  <a:srgbClr val="002060"/>
                </a:solidFill>
              </a:rPr>
              <a:t>Die </a:t>
            </a:r>
            <a:r>
              <a:rPr lang="hu-HU" sz="1900" dirty="0" err="1" smtClean="0">
                <a:solidFill>
                  <a:srgbClr val="002060"/>
                </a:solidFill>
              </a:rPr>
              <a:t>medialen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miteinander</a:t>
            </a:r>
            <a:r>
              <a:rPr lang="hu-HU" sz="1900" dirty="0" smtClean="0">
                <a:solidFill>
                  <a:srgbClr val="002060"/>
                </a:solidFill>
              </a:rPr>
              <a:t>, </a:t>
            </a:r>
            <a:r>
              <a:rPr lang="hu-HU" sz="1900" dirty="0" err="1" smtClean="0">
                <a:solidFill>
                  <a:srgbClr val="002060"/>
                </a:solidFill>
              </a:rPr>
              <a:t>die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lateralen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jeweils</a:t>
            </a:r>
            <a:r>
              <a:rPr lang="hu-HU" sz="1900" dirty="0" smtClean="0">
                <a:solidFill>
                  <a:srgbClr val="002060"/>
                </a:solidFill>
              </a:rPr>
              <a:t> mit den </a:t>
            </a:r>
            <a:r>
              <a:rPr lang="hu-HU" sz="1900" dirty="0" err="1" smtClean="0">
                <a:solidFill>
                  <a:srgbClr val="002060"/>
                </a:solidFill>
              </a:rPr>
              <a:t>Oberkieferfortsätzen</a:t>
            </a:r>
            <a:r>
              <a:rPr lang="hu-HU" sz="1900" dirty="0" smtClean="0">
                <a:solidFill>
                  <a:srgbClr val="002060"/>
                </a:solidFill>
              </a:rPr>
              <a:t> ver-</a:t>
            </a: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schmelzen</a:t>
            </a:r>
            <a:endParaRPr lang="hu-HU" sz="19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letztere</a:t>
            </a:r>
            <a:r>
              <a:rPr lang="hu-HU" sz="1900" dirty="0" smtClean="0">
                <a:solidFill>
                  <a:srgbClr val="002060"/>
                </a:solidFill>
              </a:rPr>
              <a:t>: </a:t>
            </a:r>
            <a:r>
              <a:rPr lang="hu-HU" sz="1900" dirty="0" err="1" smtClean="0">
                <a:solidFill>
                  <a:srgbClr val="002060"/>
                </a:solidFill>
              </a:rPr>
              <a:t>Augennasenrinne</a:t>
            </a:r>
            <a:r>
              <a:rPr lang="hu-HU" sz="1900" dirty="0" smtClean="0">
                <a:solidFill>
                  <a:srgbClr val="002060"/>
                </a:solidFill>
              </a:rPr>
              <a:t> (</a:t>
            </a:r>
            <a:r>
              <a:rPr lang="hu-HU" sz="1900" dirty="0" err="1" smtClean="0">
                <a:solidFill>
                  <a:srgbClr val="002060"/>
                </a:solidFill>
              </a:rPr>
              <a:t>hier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entsteht</a:t>
            </a:r>
            <a:endParaRPr lang="hu-HU" sz="19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900" dirty="0" smtClean="0">
                <a:solidFill>
                  <a:srgbClr val="002060"/>
                </a:solidFill>
              </a:rPr>
              <a:t>der </a:t>
            </a:r>
            <a:r>
              <a:rPr lang="hu-HU" sz="1900" dirty="0" err="1" smtClean="0">
                <a:solidFill>
                  <a:srgbClr val="002060"/>
                </a:solidFill>
              </a:rPr>
              <a:t>Ductus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nasolacrimalis</a:t>
            </a:r>
            <a:r>
              <a:rPr lang="hu-HU" sz="1900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endParaRPr lang="hu-HU" sz="19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Bis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zur</a:t>
            </a:r>
            <a:r>
              <a:rPr lang="hu-HU" sz="1900" dirty="0" smtClean="0">
                <a:solidFill>
                  <a:srgbClr val="002060"/>
                </a:solidFill>
              </a:rPr>
              <a:t> 10. </a:t>
            </a:r>
            <a:r>
              <a:rPr lang="hu-HU" sz="1900" dirty="0" err="1" smtClean="0">
                <a:solidFill>
                  <a:srgbClr val="002060"/>
                </a:solidFill>
              </a:rPr>
              <a:t>Woche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verschmelzen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auch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die</a:t>
            </a:r>
            <a:endParaRPr lang="hu-HU" sz="19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Ober</a:t>
            </a:r>
            <a:r>
              <a:rPr lang="hu-HU" sz="1900" dirty="0" smtClean="0">
                <a:solidFill>
                  <a:srgbClr val="002060"/>
                </a:solidFill>
              </a:rPr>
              <a:t>- und </a:t>
            </a:r>
            <a:r>
              <a:rPr lang="hu-HU" sz="1900" dirty="0" err="1" smtClean="0">
                <a:solidFill>
                  <a:srgbClr val="002060"/>
                </a:solidFill>
              </a:rPr>
              <a:t>Unterkieferfortsätze</a:t>
            </a:r>
            <a:endParaRPr lang="hu-HU" sz="19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sz="19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Vereinigunsstelle</a:t>
            </a:r>
            <a:r>
              <a:rPr lang="hu-HU" sz="1900" dirty="0" smtClean="0">
                <a:solidFill>
                  <a:srgbClr val="002060"/>
                </a:solidFill>
              </a:rPr>
              <a:t> der </a:t>
            </a:r>
            <a:r>
              <a:rPr lang="hu-HU" sz="1900" dirty="0" err="1" smtClean="0">
                <a:solidFill>
                  <a:srgbClr val="002060"/>
                </a:solidFill>
              </a:rPr>
              <a:t>Unterkieferfortsätze</a:t>
            </a:r>
            <a:r>
              <a:rPr lang="hu-HU" sz="1900" dirty="0" smtClean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Symphisis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mandibulae</a:t>
            </a:r>
            <a:endParaRPr lang="de-DE" sz="1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5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60649"/>
            <a:ext cx="4474277" cy="6255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84" y="260648"/>
            <a:ext cx="4178312" cy="62572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7984" y="6492269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Moore</a:t>
            </a:r>
          </a:p>
        </p:txBody>
      </p:sp>
    </p:spTree>
    <p:extLst>
      <p:ext uri="{BB962C8B-B14F-4D97-AF65-F5344CB8AC3E}">
        <p14:creationId xmlns:p14="http://schemas.microsoft.com/office/powerpoint/2010/main" val="123343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500" y="346844"/>
            <a:ext cx="3024337" cy="2549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90" y="346844"/>
            <a:ext cx="4691497" cy="6235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6311" y="346844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Moore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3464354"/>
            <a:ext cx="4248472" cy="310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46" y="346844"/>
            <a:ext cx="4691497" cy="6235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6367" y="346844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Moore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12219" y="657165"/>
            <a:ext cx="6197146" cy="5924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900" b="1" u="sng" dirty="0" smtClean="0">
                <a:solidFill>
                  <a:srgbClr val="002060"/>
                </a:solidFill>
              </a:rPr>
              <a:t>Entstehung des Gaumens:</a:t>
            </a:r>
          </a:p>
          <a:p>
            <a:pPr>
              <a:spcAft>
                <a:spcPts val="600"/>
              </a:spcAft>
            </a:pPr>
            <a:r>
              <a:rPr lang="de-DE" sz="1900" dirty="0" smtClean="0">
                <a:solidFill>
                  <a:srgbClr val="002060"/>
                </a:solidFill>
              </a:rPr>
              <a:t>der prim</a:t>
            </a:r>
            <a:r>
              <a:rPr lang="hu-HU" sz="1900" dirty="0" err="1" smtClean="0">
                <a:solidFill>
                  <a:srgbClr val="002060"/>
                </a:solidFill>
              </a:rPr>
              <a:t>äre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Gaumen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entspricht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dem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späteren</a:t>
            </a:r>
            <a:endParaRPr lang="hu-HU" sz="19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Os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incisivum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sz="1900" dirty="0" smtClean="0">
                <a:solidFill>
                  <a:srgbClr val="002060"/>
                </a:solidFill>
              </a:rPr>
              <a:t>der </a:t>
            </a:r>
            <a:r>
              <a:rPr lang="hu-HU" sz="1900" dirty="0" err="1" smtClean="0">
                <a:solidFill>
                  <a:srgbClr val="002060"/>
                </a:solidFill>
              </a:rPr>
              <a:t>sekundäre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Gaumen</a:t>
            </a:r>
            <a:r>
              <a:rPr lang="hu-HU" sz="1900" dirty="0" smtClean="0">
                <a:solidFill>
                  <a:srgbClr val="002060"/>
                </a:solidFill>
              </a:rPr>
              <a:t> (Procc. </a:t>
            </a:r>
            <a:r>
              <a:rPr lang="hu-HU" sz="1900" dirty="0" err="1" smtClean="0">
                <a:solidFill>
                  <a:srgbClr val="002060"/>
                </a:solidFill>
              </a:rPr>
              <a:t>palatinales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maxillae</a:t>
            </a:r>
            <a:r>
              <a:rPr lang="hu-HU" sz="1900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entsteht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beidseitz</a:t>
            </a:r>
            <a:r>
              <a:rPr lang="hu-HU" sz="1900" dirty="0" smtClean="0">
                <a:solidFill>
                  <a:srgbClr val="002060"/>
                </a:solidFill>
              </a:rPr>
              <a:t> der </a:t>
            </a:r>
            <a:r>
              <a:rPr lang="hu-HU" sz="1900" dirty="0" err="1" smtClean="0">
                <a:solidFill>
                  <a:srgbClr val="002060"/>
                </a:solidFill>
              </a:rPr>
              <a:t>Zungenanlage</a:t>
            </a:r>
            <a:r>
              <a:rPr lang="hu-HU" sz="1900" dirty="0" smtClean="0">
                <a:solidFill>
                  <a:srgbClr val="002060"/>
                </a:solidFill>
              </a:rPr>
              <a:t> (</a:t>
            </a:r>
            <a:r>
              <a:rPr lang="hu-HU" sz="1900" dirty="0" err="1" smtClean="0">
                <a:solidFill>
                  <a:srgbClr val="002060"/>
                </a:solidFill>
              </a:rPr>
              <a:t>Tuberc</a:t>
            </a:r>
            <a:r>
              <a:rPr lang="hu-HU" sz="1900" dirty="0" smtClean="0">
                <a:solidFill>
                  <a:srgbClr val="002060"/>
                </a:solidFill>
              </a:rPr>
              <a:t>. </a:t>
            </a:r>
            <a:r>
              <a:rPr lang="hu-HU" sz="1900" dirty="0" err="1" smtClean="0">
                <a:solidFill>
                  <a:srgbClr val="002060"/>
                </a:solidFill>
              </a:rPr>
              <a:t>laterale</a:t>
            </a:r>
            <a:r>
              <a:rPr lang="hu-HU" sz="1900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900" dirty="0" smtClean="0">
                <a:solidFill>
                  <a:srgbClr val="002060"/>
                </a:solidFill>
              </a:rPr>
              <a:t>und </a:t>
            </a:r>
            <a:r>
              <a:rPr lang="hu-HU" sz="1900" dirty="0" err="1" smtClean="0">
                <a:solidFill>
                  <a:srgbClr val="002060"/>
                </a:solidFill>
              </a:rPr>
              <a:t>hebt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sich</a:t>
            </a:r>
            <a:r>
              <a:rPr lang="hu-HU" sz="1900" dirty="0" smtClean="0">
                <a:solidFill>
                  <a:srgbClr val="002060"/>
                </a:solidFill>
              </a:rPr>
              <a:t> von der </a:t>
            </a:r>
            <a:r>
              <a:rPr lang="hu-HU" sz="1900" dirty="0" err="1" smtClean="0">
                <a:solidFill>
                  <a:srgbClr val="002060"/>
                </a:solidFill>
              </a:rPr>
              <a:t>sagittalen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zur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Frontalebene</a:t>
            </a:r>
            <a:endParaRPr lang="hu-HU" sz="19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sz="19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Vereinigung</a:t>
            </a:r>
            <a:r>
              <a:rPr lang="hu-HU" sz="1900" dirty="0" smtClean="0">
                <a:solidFill>
                  <a:srgbClr val="002060"/>
                </a:solidFill>
              </a:rPr>
              <a:t> der </a:t>
            </a:r>
            <a:r>
              <a:rPr lang="hu-HU" sz="1900" dirty="0" err="1" smtClean="0">
                <a:solidFill>
                  <a:srgbClr val="002060"/>
                </a:solidFill>
              </a:rPr>
              <a:t>primären</a:t>
            </a:r>
            <a:r>
              <a:rPr lang="hu-HU" sz="1900" dirty="0" smtClean="0">
                <a:solidFill>
                  <a:srgbClr val="002060"/>
                </a:solidFill>
              </a:rPr>
              <a:t> und </a:t>
            </a:r>
            <a:r>
              <a:rPr lang="hu-HU" sz="1900" dirty="0" err="1" smtClean="0">
                <a:solidFill>
                  <a:srgbClr val="002060"/>
                </a:solidFill>
              </a:rPr>
              <a:t>sekundären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Gaumen</a:t>
            </a:r>
            <a:r>
              <a:rPr lang="hu-HU" sz="1900" dirty="0" smtClean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Foramen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incisivum</a:t>
            </a:r>
            <a:endParaRPr lang="hu-HU" sz="19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sz="19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Zunge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wächst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weiter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zum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Mundboden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beim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Wachstum</a:t>
            </a:r>
            <a:endParaRPr lang="hu-HU" sz="19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900" dirty="0" smtClean="0">
                <a:solidFill>
                  <a:srgbClr val="002060"/>
                </a:solidFill>
              </a:rPr>
              <a:t>des </a:t>
            </a:r>
            <a:r>
              <a:rPr lang="hu-HU" sz="1900" dirty="0" err="1" smtClean="0">
                <a:solidFill>
                  <a:srgbClr val="002060"/>
                </a:solidFill>
              </a:rPr>
              <a:t>Unterkieferfortsatzes</a:t>
            </a:r>
            <a:endParaRPr lang="hu-HU" sz="19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sz="19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Durch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Herabwachsen</a:t>
            </a:r>
            <a:r>
              <a:rPr lang="hu-HU" sz="1900" dirty="0" smtClean="0">
                <a:solidFill>
                  <a:srgbClr val="002060"/>
                </a:solidFill>
              </a:rPr>
              <a:t> des </a:t>
            </a:r>
            <a:r>
              <a:rPr lang="hu-HU" sz="1900" dirty="0" err="1" smtClean="0">
                <a:solidFill>
                  <a:srgbClr val="002060"/>
                </a:solidFill>
              </a:rPr>
              <a:t>Nasenseptums</a:t>
            </a:r>
            <a:r>
              <a:rPr lang="hu-HU" sz="1900" dirty="0" smtClean="0">
                <a:solidFill>
                  <a:srgbClr val="002060"/>
                </a:solidFill>
              </a:rPr>
              <a:t> und </a:t>
            </a:r>
            <a:endParaRPr lang="hu-HU" sz="19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Vereinigung</a:t>
            </a:r>
            <a:r>
              <a:rPr lang="hu-HU" sz="1900" dirty="0" smtClean="0">
                <a:solidFill>
                  <a:srgbClr val="002060"/>
                </a:solidFill>
              </a:rPr>
              <a:t> mit </a:t>
            </a:r>
            <a:r>
              <a:rPr lang="hu-HU" sz="1900" dirty="0" err="1" smtClean="0">
                <a:solidFill>
                  <a:srgbClr val="002060"/>
                </a:solidFill>
              </a:rPr>
              <a:t>dem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Gaumen</a:t>
            </a:r>
            <a:r>
              <a:rPr lang="hu-HU" sz="1900" dirty="0" smtClean="0">
                <a:solidFill>
                  <a:srgbClr val="002060"/>
                </a:solidFill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Nasengänge</a:t>
            </a:r>
            <a:r>
              <a:rPr lang="hu-HU" sz="1900" dirty="0" smtClean="0">
                <a:solidFill>
                  <a:srgbClr val="002060"/>
                </a:solidFill>
              </a:rPr>
              <a:t> und </a:t>
            </a:r>
            <a:r>
              <a:rPr lang="hu-HU" sz="1900" dirty="0" err="1" smtClean="0">
                <a:solidFill>
                  <a:srgbClr val="002060"/>
                </a:solidFill>
              </a:rPr>
              <a:t>definitive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Choanae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entstehen</a:t>
            </a:r>
            <a:endParaRPr lang="de-DE" sz="1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8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404" y="263670"/>
            <a:ext cx="5619900" cy="3021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96" y="3621976"/>
            <a:ext cx="5616308" cy="27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0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497834"/>
            <a:ext cx="7947642" cy="3875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6757" y="5435932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Törő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165051" y="428626"/>
            <a:ext cx="1888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>
                <a:solidFill>
                  <a:srgbClr val="002060"/>
                </a:solidFill>
              </a:rPr>
              <a:t>Missbildungen</a:t>
            </a:r>
            <a:endParaRPr lang="de-DE" sz="20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3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94466"/>
            <a:ext cx="8027591" cy="5642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67576" y="6194449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Moore</a:t>
            </a:r>
          </a:p>
        </p:txBody>
      </p:sp>
    </p:spTree>
    <p:extLst>
      <p:ext uri="{BB962C8B-B14F-4D97-AF65-F5344CB8AC3E}">
        <p14:creationId xmlns:p14="http://schemas.microsoft.com/office/powerpoint/2010/main" val="108239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0" y="1228724"/>
            <a:ext cx="4143375" cy="414337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315448" y="5314947"/>
            <a:ext cx="1845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</a:rPr>
              <a:t>www.timothywhite.com</a:t>
            </a:r>
            <a:endParaRPr lang="de-DE" sz="1200" dirty="0">
              <a:solidFill>
                <a:srgbClr val="00206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11" y="1767925"/>
            <a:ext cx="5546189" cy="360417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40311" y="5314946"/>
            <a:ext cx="1288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</a:rPr>
              <a:t>www.femina.hu</a:t>
            </a:r>
            <a:endParaRPr lang="de-DE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92" y="295656"/>
            <a:ext cx="4700016" cy="6266688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7915051" y="6509561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Moore</a:t>
            </a:r>
          </a:p>
        </p:txBody>
      </p:sp>
    </p:spTree>
    <p:extLst>
      <p:ext uri="{BB962C8B-B14F-4D97-AF65-F5344CB8AC3E}">
        <p14:creationId xmlns:p14="http://schemas.microsoft.com/office/powerpoint/2010/main" val="5472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434500"/>
            <a:ext cx="4920938" cy="601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267"/>
          <a:stretch/>
        </p:blipFill>
        <p:spPr>
          <a:xfrm>
            <a:off x="704529" y="275506"/>
            <a:ext cx="4947713" cy="3182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47" y="3602162"/>
            <a:ext cx="6337884" cy="3024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29339" y="1128108"/>
            <a:ext cx="5172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>
                <a:solidFill>
                  <a:srgbClr val="002060"/>
                </a:solidFill>
              </a:rPr>
              <a:t>4. </a:t>
            </a:r>
            <a:r>
              <a:rPr lang="en-US" sz="2000" b="1" u="sng" dirty="0" err="1" smtClean="0">
                <a:solidFill>
                  <a:srgbClr val="002060"/>
                </a:solidFill>
              </a:rPr>
              <a:t>Embryonalwoche</a:t>
            </a:r>
            <a:r>
              <a:rPr lang="en-US" sz="2000" b="1" u="sng" dirty="0" smtClean="0">
                <a:solidFill>
                  <a:srgbClr val="002060"/>
                </a:solidFill>
              </a:rPr>
              <a:t>:</a:t>
            </a:r>
            <a:r>
              <a:rPr lang="en-US" sz="2000" dirty="0" smtClean="0">
                <a:solidFill>
                  <a:srgbClr val="002060"/>
                </a:solidFill>
              </a:rPr>
              <a:t> den </a:t>
            </a:r>
            <a:r>
              <a:rPr lang="en-US" sz="2000" dirty="0" err="1">
                <a:solidFill>
                  <a:srgbClr val="002060"/>
                </a:solidFill>
              </a:rPr>
              <a:t>Fischembryonen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hu-HU" sz="2000" dirty="0" smtClean="0">
                <a:solidFill>
                  <a:srgbClr val="002060"/>
                </a:solidFill>
              </a:rPr>
              <a:t>ähnlich </a:t>
            </a:r>
            <a:r>
              <a:rPr lang="hu-HU" sz="2000" dirty="0" err="1" smtClean="0">
                <a:solidFill>
                  <a:srgbClr val="002060"/>
                </a:solidFill>
              </a:rPr>
              <a:t>entstehen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Kiemenbögen</a:t>
            </a:r>
            <a:r>
              <a:rPr lang="hu-HU" sz="2000" dirty="0">
                <a:solidFill>
                  <a:srgbClr val="002060"/>
                </a:solidFill>
              </a:rPr>
              <a:t> (</a:t>
            </a:r>
            <a:r>
              <a:rPr lang="hu-HU" sz="2000" dirty="0" err="1">
                <a:solidFill>
                  <a:srgbClr val="002060"/>
                </a:solidFill>
              </a:rPr>
              <a:t>Wülste</a:t>
            </a:r>
            <a:r>
              <a:rPr lang="hu-HU" sz="2000" dirty="0">
                <a:solidFill>
                  <a:srgbClr val="002060"/>
                </a:solidFill>
              </a:rPr>
              <a:t>) </a:t>
            </a:r>
          </a:p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002060"/>
                </a:solidFill>
              </a:rPr>
              <a:t>in der </a:t>
            </a:r>
            <a:r>
              <a:rPr lang="hu-HU" sz="2000" dirty="0" err="1">
                <a:solidFill>
                  <a:srgbClr val="002060"/>
                </a:solidFill>
              </a:rPr>
              <a:t>Kopf</a:t>
            </a:r>
            <a:r>
              <a:rPr lang="hu-HU" sz="2000" dirty="0">
                <a:solidFill>
                  <a:srgbClr val="002060"/>
                </a:solidFill>
              </a:rPr>
              <a:t>-Hals </a:t>
            </a:r>
            <a:r>
              <a:rPr lang="hu-HU" sz="2000" dirty="0" err="1" smtClean="0">
                <a:solidFill>
                  <a:srgbClr val="002060"/>
                </a:solidFill>
              </a:rPr>
              <a:t>Region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insg</a:t>
            </a:r>
            <a:r>
              <a:rPr lang="hu-HU" sz="2000" dirty="0">
                <a:solidFill>
                  <a:srgbClr val="002060"/>
                </a:solidFill>
              </a:rPr>
              <a:t>. 4 </a:t>
            </a:r>
            <a:endParaRPr lang="hu-HU" sz="20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</a:rPr>
              <a:t>(</a:t>
            </a:r>
            <a:r>
              <a:rPr lang="hu-HU" sz="2000" dirty="0">
                <a:solidFill>
                  <a:srgbClr val="002060"/>
                </a:solidFill>
              </a:rPr>
              <a:t>5. und 6. </a:t>
            </a:r>
            <a:r>
              <a:rPr lang="hu-HU" sz="2000" dirty="0" err="1">
                <a:solidFill>
                  <a:srgbClr val="002060"/>
                </a:solidFill>
              </a:rPr>
              <a:t>nur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rudimentä</a:t>
            </a:r>
            <a:r>
              <a:rPr lang="en-US" sz="2000" dirty="0">
                <a:solidFill>
                  <a:srgbClr val="002060"/>
                </a:solidFill>
              </a:rPr>
              <a:t>r</a:t>
            </a:r>
            <a:r>
              <a:rPr lang="hu-HU" sz="2000" dirty="0">
                <a:solidFill>
                  <a:srgbClr val="002060"/>
                </a:solidFill>
              </a:rPr>
              <a:t>)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98621" y="6487998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</a:rPr>
              <a:t>Bilder: </a:t>
            </a:r>
            <a:r>
              <a:rPr lang="de-DE" sz="1200" dirty="0" err="1" smtClean="0">
                <a:solidFill>
                  <a:srgbClr val="002060"/>
                </a:solidFill>
              </a:rPr>
              <a:t>Boenig</a:t>
            </a:r>
            <a:endParaRPr lang="de-DE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63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66" y="0"/>
            <a:ext cx="40486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"/>
            <a:ext cx="2880320" cy="3541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780162"/>
            <a:ext cx="2880320" cy="3068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8692" y="6552691"/>
            <a:ext cx="2273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nach</a:t>
            </a:r>
            <a:r>
              <a:rPr lang="hu-HU" sz="1200" dirty="0" smtClean="0">
                <a:solidFill>
                  <a:srgbClr val="002060"/>
                </a:solidFill>
              </a:rPr>
              <a:t> </a:t>
            </a:r>
            <a:r>
              <a:rPr lang="hu-HU" sz="1200" dirty="0" err="1" smtClean="0">
                <a:solidFill>
                  <a:srgbClr val="002060"/>
                </a:solidFill>
              </a:rPr>
              <a:t>Corning</a:t>
            </a:r>
            <a:r>
              <a:rPr lang="hu-HU" sz="1200" dirty="0" smtClean="0">
                <a:solidFill>
                  <a:srgbClr val="002060"/>
                </a:solidFill>
              </a:rPr>
              <a:t> (in</a:t>
            </a:r>
            <a:r>
              <a:rPr lang="hu-HU" sz="1200" dirty="0">
                <a:solidFill>
                  <a:srgbClr val="002060"/>
                </a:solidFill>
              </a:rPr>
              <a:t>: Törő)</a:t>
            </a:r>
          </a:p>
        </p:txBody>
      </p:sp>
    </p:spTree>
    <p:extLst>
      <p:ext uri="{BB962C8B-B14F-4D97-AF65-F5344CB8AC3E}">
        <p14:creationId xmlns:p14="http://schemas.microsoft.com/office/powerpoint/2010/main" val="6394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60" y="68764"/>
            <a:ext cx="4678680" cy="3531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60" y="3662780"/>
            <a:ext cx="4678680" cy="308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5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1756" y="2060848"/>
            <a:ext cx="91085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400" dirty="0">
                <a:solidFill>
                  <a:srgbClr val="002060"/>
                </a:solidFill>
              </a:rPr>
              <a:t>Törő Imre: Az ember fejlődése (1942.)</a:t>
            </a:r>
          </a:p>
          <a:p>
            <a:pPr>
              <a:defRPr/>
            </a:pPr>
            <a:endParaRPr lang="hu-HU" sz="24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hu-HU" sz="2400" dirty="0">
                <a:solidFill>
                  <a:srgbClr val="002060"/>
                </a:solidFill>
              </a:rPr>
              <a:t>Keith L. Moore: Embryologie (1985.)</a:t>
            </a:r>
          </a:p>
          <a:p>
            <a:pPr>
              <a:defRPr/>
            </a:pPr>
            <a:endParaRPr lang="hu-HU" sz="24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hu-HU" sz="2400" dirty="0">
                <a:solidFill>
                  <a:srgbClr val="002060"/>
                </a:solidFill>
              </a:rPr>
              <a:t>Horst Boenig: Leitfaden der Entwicklungsgesichte des Menschen (1938</a:t>
            </a:r>
            <a:r>
              <a:rPr lang="hu-HU" sz="2400" dirty="0" smtClean="0">
                <a:solidFill>
                  <a:srgbClr val="002060"/>
                </a:solidFill>
              </a:rPr>
              <a:t>.)</a:t>
            </a:r>
          </a:p>
          <a:p>
            <a:pPr>
              <a:defRPr/>
            </a:pPr>
            <a:endParaRPr lang="hu-HU" sz="24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hu-HU" sz="2400" dirty="0" err="1" smtClean="0">
                <a:solidFill>
                  <a:srgbClr val="002060"/>
                </a:solidFill>
              </a:rPr>
              <a:t>Larsen’s</a:t>
            </a:r>
            <a:r>
              <a:rPr lang="hu-HU" sz="2400" dirty="0" smtClean="0">
                <a:solidFill>
                  <a:srgbClr val="002060"/>
                </a:solidFill>
              </a:rPr>
              <a:t>: Human </a:t>
            </a:r>
            <a:r>
              <a:rPr lang="hu-HU" sz="2400" dirty="0" err="1" smtClean="0">
                <a:solidFill>
                  <a:srgbClr val="002060"/>
                </a:solidFill>
              </a:rPr>
              <a:t>Embryology</a:t>
            </a:r>
            <a:r>
              <a:rPr lang="hu-HU" sz="2400" dirty="0" smtClean="0">
                <a:solidFill>
                  <a:srgbClr val="002060"/>
                </a:solidFill>
              </a:rPr>
              <a:t> (2014.)</a:t>
            </a:r>
          </a:p>
          <a:p>
            <a:pPr>
              <a:defRPr/>
            </a:pPr>
            <a:endParaRPr lang="hu-HU" sz="24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hu-HU" sz="2400" dirty="0" err="1" smtClean="0">
                <a:solidFill>
                  <a:srgbClr val="002060"/>
                </a:solidFill>
              </a:rPr>
              <a:t>Faller</a:t>
            </a:r>
            <a:r>
              <a:rPr lang="hu-HU" sz="2400" dirty="0" smtClean="0">
                <a:solidFill>
                  <a:srgbClr val="002060"/>
                </a:solidFill>
              </a:rPr>
              <a:t> A.: </a:t>
            </a:r>
            <a:r>
              <a:rPr lang="hu-HU" sz="2400" dirty="0" err="1" smtClean="0">
                <a:solidFill>
                  <a:srgbClr val="002060"/>
                </a:solidFill>
              </a:rPr>
              <a:t>Anatomie</a:t>
            </a:r>
            <a:r>
              <a:rPr lang="hu-HU" sz="2400" dirty="0" smtClean="0">
                <a:solidFill>
                  <a:srgbClr val="002060"/>
                </a:solidFill>
              </a:rPr>
              <a:t> in </a:t>
            </a:r>
            <a:r>
              <a:rPr lang="hu-HU" sz="2400" dirty="0" err="1" smtClean="0">
                <a:solidFill>
                  <a:srgbClr val="002060"/>
                </a:solidFill>
              </a:rPr>
              <a:t>Stichworten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14317" y="260649"/>
            <a:ext cx="1999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600" dirty="0">
                <a:solidFill>
                  <a:srgbClr val="002060"/>
                </a:solidFill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193209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72" y="423313"/>
            <a:ext cx="3354266" cy="3148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32" y="423313"/>
            <a:ext cx="3643762" cy="293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719" y="3943349"/>
            <a:ext cx="3664786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sz="2000" dirty="0">
                <a:solidFill>
                  <a:srgbClr val="002060"/>
                </a:solidFill>
              </a:rPr>
              <a:t>Bogen = </a:t>
            </a:r>
            <a:r>
              <a:rPr lang="en-US" sz="2000" dirty="0" err="1">
                <a:solidFill>
                  <a:srgbClr val="002060"/>
                </a:solidFill>
              </a:rPr>
              <a:t>Mandibularbogen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	- </a:t>
            </a:r>
            <a:r>
              <a:rPr lang="en-US" sz="2000" dirty="0" err="1">
                <a:solidFill>
                  <a:srgbClr val="002060"/>
                </a:solidFill>
              </a:rPr>
              <a:t>Oberkieferfortsatz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	- </a:t>
            </a:r>
            <a:r>
              <a:rPr lang="en-US" sz="2000" dirty="0" err="1">
                <a:solidFill>
                  <a:srgbClr val="002060"/>
                </a:solidFill>
              </a:rPr>
              <a:t>Unterkieferfortsatz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2.    </a:t>
            </a:r>
            <a:r>
              <a:rPr lang="en-US" sz="2000" dirty="0" err="1">
                <a:solidFill>
                  <a:srgbClr val="002060"/>
                </a:solidFill>
              </a:rPr>
              <a:t>Hyoidbogen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3.    </a:t>
            </a:r>
            <a:r>
              <a:rPr lang="en-US" sz="2000" dirty="0" err="1">
                <a:solidFill>
                  <a:srgbClr val="002060"/>
                </a:solidFill>
              </a:rPr>
              <a:t>Schlundbogen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4.    </a:t>
            </a:r>
            <a:r>
              <a:rPr lang="en-US" sz="2000" dirty="0" err="1">
                <a:solidFill>
                  <a:srgbClr val="002060"/>
                </a:solidFill>
              </a:rPr>
              <a:t>Schlundbogen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0388" y="3605313"/>
            <a:ext cx="73616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Zusammensetzung der </a:t>
            </a:r>
            <a:r>
              <a:rPr lang="en-US" sz="2000" dirty="0" err="1">
                <a:solidFill>
                  <a:srgbClr val="002060"/>
                </a:solidFill>
              </a:rPr>
              <a:t>Schlundbögen</a:t>
            </a:r>
            <a:r>
              <a:rPr lang="en-US" sz="2000" dirty="0">
                <a:solidFill>
                  <a:srgbClr val="002060"/>
                </a:solidFill>
              </a:rPr>
              <a:t>:</a:t>
            </a:r>
          </a:p>
          <a:p>
            <a:pPr marL="457200" indent="-457200">
              <a:spcAft>
                <a:spcPts val="600"/>
              </a:spcAft>
              <a:buAutoNum type="alphaLcParenR"/>
            </a:pPr>
            <a:r>
              <a:rPr lang="en-US" sz="2000" dirty="0" err="1">
                <a:solidFill>
                  <a:srgbClr val="002060"/>
                </a:solidFill>
              </a:rPr>
              <a:t>Schlundbögen</a:t>
            </a:r>
            <a:r>
              <a:rPr lang="en-US" sz="2000" dirty="0">
                <a:solidFill>
                  <a:srgbClr val="002060"/>
                </a:solidFill>
              </a:rPr>
              <a:t> (I-IV) </a:t>
            </a:r>
            <a:r>
              <a:rPr lang="en-US" sz="2000" dirty="0" err="1">
                <a:solidFill>
                  <a:srgbClr val="002060"/>
                </a:solidFill>
              </a:rPr>
              <a:t>mit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Ektoderm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außen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und Endoderm </a:t>
            </a:r>
            <a:r>
              <a:rPr lang="en-US" sz="2000" dirty="0" err="1" smtClean="0">
                <a:solidFill>
                  <a:srgbClr val="002060"/>
                </a:solidFill>
              </a:rPr>
              <a:t>innen</a:t>
            </a:r>
            <a:r>
              <a:rPr lang="en-US" sz="2000" dirty="0" smtClean="0">
                <a:solidFill>
                  <a:srgbClr val="002060"/>
                </a:solidFill>
              </a:rPr>
              <a:t>; </a:t>
            </a:r>
            <a:r>
              <a:rPr lang="en-US" sz="2000" dirty="0" err="1" smtClean="0">
                <a:solidFill>
                  <a:srgbClr val="002060"/>
                </a:solidFill>
              </a:rPr>
              <a:t>zwischen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denen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</a:rPr>
              <a:t>Mesenchym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</a:rPr>
              <a:t>Nerv</a:t>
            </a:r>
            <a:r>
              <a:rPr lang="en-US" sz="2000" dirty="0" smtClean="0">
                <a:solidFill>
                  <a:srgbClr val="002060"/>
                </a:solidFill>
              </a:rPr>
              <a:t> (3), </a:t>
            </a:r>
            <a:r>
              <a:rPr lang="en-US" sz="2000" dirty="0" err="1" smtClean="0">
                <a:solidFill>
                  <a:srgbClr val="002060"/>
                </a:solidFill>
              </a:rPr>
              <a:t>Gef</a:t>
            </a:r>
            <a:r>
              <a:rPr lang="hu-HU" sz="2000" dirty="0" err="1" smtClean="0">
                <a:solidFill>
                  <a:srgbClr val="002060"/>
                </a:solidFill>
              </a:rPr>
              <a:t>äss</a:t>
            </a:r>
            <a:r>
              <a:rPr lang="hu-HU" sz="2000" dirty="0" smtClean="0">
                <a:solidFill>
                  <a:srgbClr val="002060"/>
                </a:solidFill>
              </a:rPr>
              <a:t> (4), </a:t>
            </a:r>
            <a:r>
              <a:rPr lang="hu-HU" sz="2000" dirty="0" err="1" smtClean="0">
                <a:solidFill>
                  <a:srgbClr val="002060"/>
                </a:solidFill>
              </a:rPr>
              <a:t>Knorpelspange</a:t>
            </a:r>
            <a:r>
              <a:rPr lang="hu-HU" sz="2000" dirty="0" smtClean="0">
                <a:solidFill>
                  <a:srgbClr val="002060"/>
                </a:solidFill>
              </a:rPr>
              <a:t> (2), </a:t>
            </a:r>
            <a:r>
              <a:rPr lang="hu-HU" sz="2000" dirty="0" err="1" smtClean="0">
                <a:solidFill>
                  <a:srgbClr val="002060"/>
                </a:solidFill>
              </a:rPr>
              <a:t>Muskelelemente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b)    </a:t>
            </a:r>
            <a:r>
              <a:rPr lang="en-US" sz="2000" dirty="0" err="1">
                <a:solidFill>
                  <a:srgbClr val="002060"/>
                </a:solidFill>
              </a:rPr>
              <a:t>Schlundtaschen</a:t>
            </a:r>
            <a:r>
              <a:rPr lang="en-US" sz="2000" dirty="0">
                <a:solidFill>
                  <a:srgbClr val="002060"/>
                </a:solidFill>
              </a:rPr>
              <a:t> (1) </a:t>
            </a:r>
            <a:r>
              <a:rPr lang="en-US" sz="2000" dirty="0" smtClean="0">
                <a:solidFill>
                  <a:srgbClr val="002060"/>
                </a:solidFill>
              </a:rPr>
              <a:t>von </a:t>
            </a:r>
            <a:r>
              <a:rPr lang="en-US" sz="2000" dirty="0" err="1" smtClean="0">
                <a:solidFill>
                  <a:srgbClr val="002060"/>
                </a:solidFill>
              </a:rPr>
              <a:t>innen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</a:rPr>
              <a:t>mit</a:t>
            </a:r>
            <a:r>
              <a:rPr lang="en-US" sz="2000" dirty="0" smtClean="0">
                <a:solidFill>
                  <a:srgbClr val="002060"/>
                </a:solidFill>
              </a:rPr>
              <a:t> Endoderm </a:t>
            </a:r>
            <a:r>
              <a:rPr lang="en-US" sz="2000" dirty="0" err="1">
                <a:solidFill>
                  <a:srgbClr val="002060"/>
                </a:solidFill>
              </a:rPr>
              <a:t>ausgekleidet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c</a:t>
            </a:r>
            <a:r>
              <a:rPr lang="en-US" sz="2000" dirty="0">
                <a:solidFill>
                  <a:srgbClr val="002060"/>
                </a:solidFill>
              </a:rPr>
              <a:t>)     </a:t>
            </a:r>
            <a:r>
              <a:rPr lang="en-US" sz="2000" dirty="0" err="1">
                <a:solidFill>
                  <a:srgbClr val="002060"/>
                </a:solidFill>
              </a:rPr>
              <a:t>Schlundfurchen</a:t>
            </a:r>
            <a:r>
              <a:rPr lang="en-US" sz="2000" dirty="0">
                <a:solidFill>
                  <a:srgbClr val="002060"/>
                </a:solidFill>
              </a:rPr>
              <a:t> (6) von </a:t>
            </a:r>
            <a:r>
              <a:rPr lang="en-US" sz="2000" dirty="0" err="1" smtClean="0">
                <a:solidFill>
                  <a:srgbClr val="002060"/>
                </a:solidFill>
              </a:rPr>
              <a:t>außen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</a:rPr>
              <a:t>mit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Ektoderm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ausgekleidet</a:t>
            </a: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spcAft>
                <a:spcPts val="600"/>
              </a:spcAft>
              <a:buAutoNum type="alphaLcParenR" startAt="4"/>
            </a:pPr>
            <a:r>
              <a:rPr lang="en-US" sz="2000" dirty="0" err="1" smtClean="0">
                <a:solidFill>
                  <a:srgbClr val="002060"/>
                </a:solidFill>
              </a:rPr>
              <a:t>Kiemenbogenmembranen</a:t>
            </a:r>
            <a:r>
              <a:rPr lang="en-US" sz="2000" dirty="0" smtClean="0">
                <a:solidFill>
                  <a:srgbClr val="002060"/>
                </a:solidFill>
              </a:rPr>
              <a:t> (</a:t>
            </a:r>
            <a:r>
              <a:rPr lang="en-US" sz="2000" dirty="0" err="1" smtClean="0">
                <a:solidFill>
                  <a:srgbClr val="002060"/>
                </a:solidFill>
              </a:rPr>
              <a:t>zw</a:t>
            </a:r>
            <a:r>
              <a:rPr lang="en-US" sz="2000" dirty="0" smtClean="0">
                <a:solidFill>
                  <a:srgbClr val="002060"/>
                </a:solidFill>
              </a:rPr>
              <a:t>. 1 und 6)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2060"/>
                </a:solidFill>
              </a:rPr>
              <a:t>(</a:t>
            </a:r>
            <a:r>
              <a:rPr lang="en-US" sz="2000" dirty="0" err="1">
                <a:solidFill>
                  <a:srgbClr val="002060"/>
                </a:solidFill>
              </a:rPr>
              <a:t>hier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Ekto</a:t>
            </a:r>
            <a:r>
              <a:rPr lang="en-US" sz="2000" dirty="0" smtClean="0">
                <a:solidFill>
                  <a:srgbClr val="002060"/>
                </a:solidFill>
              </a:rPr>
              <a:t>- </a:t>
            </a:r>
            <a:r>
              <a:rPr lang="en-US" sz="2000" dirty="0">
                <a:solidFill>
                  <a:srgbClr val="002060"/>
                </a:solidFill>
              </a:rPr>
              <a:t>und Endoderm </a:t>
            </a:r>
            <a:r>
              <a:rPr lang="en-US" sz="2000" dirty="0" err="1">
                <a:solidFill>
                  <a:srgbClr val="002060"/>
                </a:solidFill>
              </a:rPr>
              <a:t>miteinander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verklebt</a:t>
            </a:r>
            <a:r>
              <a:rPr lang="en-US" sz="20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69719" y="370777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</a:rPr>
              <a:t>Faller</a:t>
            </a:r>
            <a:endParaRPr lang="de-DE" sz="1200" dirty="0">
              <a:solidFill>
                <a:srgbClr val="00206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67775" y="39957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002060"/>
                </a:solidFill>
              </a:rPr>
              <a:t>Fehér</a:t>
            </a:r>
            <a:endParaRPr lang="de-DE" sz="1200" dirty="0">
              <a:solidFill>
                <a:srgbClr val="002060"/>
              </a:solidFill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4" r="44012" b="60622"/>
          <a:stretch/>
        </p:blipFill>
        <p:spPr>
          <a:xfrm>
            <a:off x="8772313" y="647325"/>
            <a:ext cx="3168352" cy="270053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1272865" y="399575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</a:rPr>
              <a:t>Larsen‘s</a:t>
            </a:r>
            <a:endParaRPr lang="de-DE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21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" b="1406"/>
          <a:stretch/>
        </p:blipFill>
        <p:spPr>
          <a:xfrm>
            <a:off x="5986921" y="174499"/>
            <a:ext cx="5031561" cy="396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2059" y="220117"/>
            <a:ext cx="3692486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>
                <a:solidFill>
                  <a:srgbClr val="002060"/>
                </a:solidFill>
              </a:rPr>
              <a:t>1. </a:t>
            </a:r>
            <a:r>
              <a:rPr lang="en-US" sz="2000" b="1" u="sng" dirty="0" err="1">
                <a:solidFill>
                  <a:srgbClr val="002060"/>
                </a:solidFill>
              </a:rPr>
              <a:t>Knorpelspange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2000" i="1" dirty="0" err="1">
                <a:solidFill>
                  <a:srgbClr val="002060"/>
                </a:solidFill>
              </a:rPr>
              <a:t>Meckelscher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Knorpel</a:t>
            </a:r>
            <a:r>
              <a:rPr lang="en-US" sz="2000" dirty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2 von den 3 </a:t>
            </a:r>
            <a:r>
              <a:rPr lang="en-US" sz="2000" dirty="0" err="1">
                <a:solidFill>
                  <a:srgbClr val="002060"/>
                </a:solidFill>
              </a:rPr>
              <a:t>Gehörknöchelchen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(Malleus und Incus)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</a:rPr>
              <a:t>Lig</a:t>
            </a:r>
            <a:r>
              <a:rPr lang="en-US" sz="2000" dirty="0">
                <a:solidFill>
                  <a:srgbClr val="002060"/>
                </a:solidFill>
              </a:rPr>
              <a:t>. mallei </a:t>
            </a:r>
            <a:r>
              <a:rPr lang="en-US" sz="2000" dirty="0" err="1">
                <a:solidFill>
                  <a:srgbClr val="002060"/>
                </a:solidFill>
              </a:rPr>
              <a:t>anterius</a:t>
            </a:r>
            <a:r>
              <a:rPr lang="en-US" sz="2000" dirty="0">
                <a:solidFill>
                  <a:srgbClr val="002060"/>
                </a:solidFill>
              </a:rPr>
              <a:t> und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</a:rPr>
              <a:t>Lig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sphenomandibulare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2059" y="2780722"/>
            <a:ext cx="4277261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>
                <a:solidFill>
                  <a:srgbClr val="002060"/>
                </a:solidFill>
              </a:rPr>
              <a:t>2. </a:t>
            </a:r>
            <a:r>
              <a:rPr lang="en-US" sz="2000" b="1" u="sng" dirty="0" err="1">
                <a:solidFill>
                  <a:srgbClr val="002060"/>
                </a:solidFill>
              </a:rPr>
              <a:t>Knorpelspange</a:t>
            </a:r>
            <a:r>
              <a:rPr lang="en-US" sz="2000" dirty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000" i="1" dirty="0" err="1">
                <a:solidFill>
                  <a:srgbClr val="002060"/>
                </a:solidFill>
              </a:rPr>
              <a:t>Reichertscher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Knorpel</a:t>
            </a:r>
            <a:r>
              <a:rPr lang="en-US" sz="2000" dirty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1 </a:t>
            </a:r>
            <a:r>
              <a:rPr lang="en-US" sz="2000" dirty="0" err="1">
                <a:solidFill>
                  <a:srgbClr val="002060"/>
                </a:solidFill>
              </a:rPr>
              <a:t>Gehörknöchelchen</a:t>
            </a:r>
            <a:r>
              <a:rPr lang="en-US" sz="2000" dirty="0">
                <a:solidFill>
                  <a:srgbClr val="002060"/>
                </a:solidFill>
              </a:rPr>
              <a:t> (Stapes)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Proc. </a:t>
            </a:r>
            <a:r>
              <a:rPr lang="en-US" sz="2000" dirty="0" err="1">
                <a:solidFill>
                  <a:srgbClr val="002060"/>
                </a:solidFill>
              </a:rPr>
              <a:t>styloideus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</a:rPr>
              <a:t>oberer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Teil</a:t>
            </a:r>
            <a:r>
              <a:rPr lang="en-US" sz="2000" dirty="0">
                <a:solidFill>
                  <a:srgbClr val="002060"/>
                </a:solidFill>
              </a:rPr>
              <a:t> des Corpus </a:t>
            </a:r>
            <a:r>
              <a:rPr lang="en-US" sz="2000" dirty="0" err="1">
                <a:solidFill>
                  <a:srgbClr val="002060"/>
                </a:solidFill>
              </a:rPr>
              <a:t>ossis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hyoidei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und </a:t>
            </a:r>
            <a:r>
              <a:rPr lang="en-US" sz="2000" dirty="0" err="1">
                <a:solidFill>
                  <a:srgbClr val="002060"/>
                </a:solidFill>
              </a:rPr>
              <a:t>Cornu</a:t>
            </a:r>
            <a:r>
              <a:rPr lang="en-US" sz="2000" dirty="0">
                <a:solidFill>
                  <a:srgbClr val="002060"/>
                </a:solidFill>
              </a:rPr>
              <a:t> minus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</a:rPr>
              <a:t>Lig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stylohyoideum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6921" y="4271763"/>
            <a:ext cx="5468164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>
                <a:solidFill>
                  <a:srgbClr val="002060"/>
                </a:solidFill>
              </a:rPr>
              <a:t>3. </a:t>
            </a:r>
            <a:r>
              <a:rPr lang="en-US" sz="2000" b="1" u="sng" dirty="0" err="1">
                <a:solidFill>
                  <a:srgbClr val="002060"/>
                </a:solidFill>
              </a:rPr>
              <a:t>Knorpelspange</a:t>
            </a:r>
            <a:r>
              <a:rPr lang="en-US" sz="2000" dirty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</a:rPr>
              <a:t>unterer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Teil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vom</a:t>
            </a:r>
            <a:r>
              <a:rPr lang="en-US" sz="2000" dirty="0">
                <a:solidFill>
                  <a:srgbClr val="002060"/>
                </a:solidFill>
              </a:rPr>
              <a:t> Corpus </a:t>
            </a:r>
            <a:r>
              <a:rPr lang="en-US" sz="2000" dirty="0" err="1">
                <a:solidFill>
                  <a:srgbClr val="002060"/>
                </a:solidFill>
              </a:rPr>
              <a:t>ossis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hyoidei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</a:rPr>
              <a:t>Cornu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majus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en-US" sz="8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u="sng" dirty="0">
                <a:solidFill>
                  <a:srgbClr val="002060"/>
                </a:solidFill>
              </a:rPr>
              <a:t>4. </a:t>
            </a:r>
            <a:r>
              <a:rPr lang="en-US" sz="2000" b="1" u="sng" dirty="0" err="1">
                <a:solidFill>
                  <a:srgbClr val="002060"/>
                </a:solidFill>
              </a:rPr>
              <a:t>Knorpelspange</a:t>
            </a:r>
            <a:r>
              <a:rPr lang="en-US" sz="2000" b="1" u="sng" dirty="0">
                <a:solidFill>
                  <a:srgbClr val="002060"/>
                </a:solidFill>
              </a:rPr>
              <a:t> (und </a:t>
            </a:r>
            <a:r>
              <a:rPr lang="en-US" sz="2000" b="1" u="sng" dirty="0" err="1">
                <a:solidFill>
                  <a:srgbClr val="002060"/>
                </a:solidFill>
              </a:rPr>
              <a:t>aus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  <a:r>
              <a:rPr lang="hu-HU" sz="2000" b="1" u="sng" dirty="0" err="1">
                <a:solidFill>
                  <a:srgbClr val="002060"/>
                </a:solidFill>
              </a:rPr>
              <a:t>rudimentä</a:t>
            </a:r>
            <a:r>
              <a:rPr lang="en-US" sz="2000" b="1" u="sng" dirty="0">
                <a:solidFill>
                  <a:srgbClr val="002060"/>
                </a:solidFill>
              </a:rPr>
              <a:t>rem 6.)</a:t>
            </a:r>
            <a:r>
              <a:rPr lang="en-US" sz="2000" dirty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</a:rPr>
              <a:t>Kehlkopfknorpel</a:t>
            </a:r>
            <a:r>
              <a:rPr lang="en-US" sz="2000" dirty="0">
                <a:solidFill>
                  <a:srgbClr val="002060"/>
                </a:solidFill>
              </a:rPr>
              <a:t> (Epiglottis </a:t>
            </a:r>
            <a:r>
              <a:rPr lang="en-US" sz="2000" dirty="0" err="1">
                <a:solidFill>
                  <a:srgbClr val="002060"/>
                </a:solidFill>
              </a:rPr>
              <a:t>ausgenommen</a:t>
            </a:r>
            <a:r>
              <a:rPr lang="en-US" sz="2000" dirty="0">
                <a:solidFill>
                  <a:srgbClr val="002060"/>
                </a:solidFill>
              </a:rPr>
              <a:t>!!!)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059" y="5617009"/>
            <a:ext cx="4394152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Skelettelemente </a:t>
            </a:r>
            <a:r>
              <a:rPr lang="en-US" sz="2000" b="1" dirty="0" err="1"/>
              <a:t>hier</a:t>
            </a:r>
            <a:r>
              <a:rPr lang="en-US" sz="2000" b="1" dirty="0"/>
              <a:t> </a:t>
            </a:r>
            <a:r>
              <a:rPr lang="en-US" sz="2000" b="1" dirty="0" err="1"/>
              <a:t>nicht</a:t>
            </a:r>
            <a:r>
              <a:rPr lang="en-US" sz="2000" b="1" dirty="0"/>
              <a:t> </a:t>
            </a:r>
            <a:r>
              <a:rPr lang="en-US" sz="2000" b="1" dirty="0" err="1"/>
              <a:t>aus</a:t>
            </a:r>
            <a:r>
              <a:rPr lang="en-US" sz="2000" b="1" dirty="0"/>
              <a:t> </a:t>
            </a:r>
            <a:r>
              <a:rPr lang="en-US" sz="2000" b="1" dirty="0" err="1"/>
              <a:t>dem</a:t>
            </a:r>
            <a:endParaRPr lang="en-US" sz="2000" b="1" dirty="0"/>
          </a:p>
          <a:p>
            <a:pPr>
              <a:spcAft>
                <a:spcPts val="600"/>
              </a:spcAft>
            </a:pPr>
            <a:r>
              <a:rPr lang="en-US" sz="2000" b="1" dirty="0"/>
              <a:t>Mesoderm, </a:t>
            </a:r>
            <a:r>
              <a:rPr lang="en-US" sz="2000" b="1" dirty="0" err="1"/>
              <a:t>sondern</a:t>
            </a:r>
            <a:r>
              <a:rPr lang="en-US" sz="2000" b="1" dirty="0"/>
              <a:t> </a:t>
            </a:r>
            <a:r>
              <a:rPr lang="en-US" sz="2000" b="1" dirty="0" err="1"/>
              <a:t>aus</a:t>
            </a:r>
            <a:r>
              <a:rPr lang="en-US" sz="2000" b="1" dirty="0"/>
              <a:t> der Neural-</a:t>
            </a:r>
          </a:p>
          <a:p>
            <a:pPr>
              <a:spcAft>
                <a:spcPts val="600"/>
              </a:spcAft>
            </a:pPr>
            <a:r>
              <a:rPr lang="en-US" sz="2000" b="1" dirty="0" err="1"/>
              <a:t>leiste</a:t>
            </a:r>
            <a:r>
              <a:rPr lang="en-US" sz="2000" b="1" dirty="0"/>
              <a:t> = </a:t>
            </a:r>
            <a:r>
              <a:rPr lang="en-US" sz="2000" b="1" dirty="0" err="1"/>
              <a:t>Mesektoderm</a:t>
            </a:r>
            <a:r>
              <a:rPr lang="en-US" sz="2000" b="1" dirty="0"/>
              <a:t>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944249" y="99532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</a:rPr>
              <a:t>Larsen‘s</a:t>
            </a:r>
            <a:endParaRPr lang="de-DE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78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5497" y="3599546"/>
            <a:ext cx="381635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2400" dirty="0">
                <a:solidFill>
                  <a:srgbClr val="002060"/>
                </a:solidFill>
              </a:rPr>
              <a:t>Entwicklung des </a:t>
            </a:r>
            <a:r>
              <a:rPr lang="hu-HU" sz="2400" dirty="0" err="1">
                <a:solidFill>
                  <a:srgbClr val="002060"/>
                </a:solidFill>
              </a:rPr>
              <a:t>Gesichtes</a:t>
            </a:r>
            <a:endParaRPr lang="hu-HU" sz="2400" dirty="0">
              <a:solidFill>
                <a:srgbClr val="002060"/>
              </a:solidFill>
            </a:endParaRPr>
          </a:p>
          <a:p>
            <a:pPr>
              <a:defRPr/>
            </a:pPr>
            <a:endParaRPr lang="hu-HU" sz="12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hu-HU" sz="2400" dirty="0" smtClean="0">
                <a:solidFill>
                  <a:srgbClr val="002060"/>
                </a:solidFill>
              </a:rPr>
              <a:t>Entwicklung </a:t>
            </a:r>
            <a:r>
              <a:rPr lang="hu-HU" sz="2400" dirty="0">
                <a:solidFill>
                  <a:srgbClr val="002060"/>
                </a:solidFill>
              </a:rPr>
              <a:t>der Nasenhöhle</a:t>
            </a:r>
          </a:p>
          <a:p>
            <a:pPr>
              <a:defRPr/>
            </a:pPr>
            <a:endParaRPr lang="hu-HU" sz="12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hu-HU" sz="2400" dirty="0">
                <a:solidFill>
                  <a:srgbClr val="002060"/>
                </a:solidFill>
              </a:rPr>
              <a:t>Entwicklung der Mundhöhle</a:t>
            </a:r>
          </a:p>
          <a:p>
            <a:pPr>
              <a:defRPr/>
            </a:pPr>
            <a:endParaRPr lang="hu-HU" sz="12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hu-HU" sz="2400" dirty="0" err="1" smtClean="0">
                <a:solidFill>
                  <a:srgbClr val="002060"/>
                </a:solidFill>
              </a:rPr>
              <a:t>Mißbildungen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64" y="3956306"/>
            <a:ext cx="3530684" cy="2425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548680"/>
            <a:ext cx="5904656" cy="2809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3425" y="6461868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Bilder</a:t>
            </a:r>
            <a:r>
              <a:rPr lang="hu-HU" sz="1200" dirty="0" smtClean="0">
                <a:solidFill>
                  <a:srgbClr val="002060"/>
                </a:solidFill>
              </a:rPr>
              <a:t>: Google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6" y="249615"/>
            <a:ext cx="5552883" cy="3096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17" y="3542158"/>
            <a:ext cx="6337884" cy="3024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2229" y="3269555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Boenig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5290" y="213614"/>
            <a:ext cx="4994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</a:rPr>
              <a:t>Stadium: 2,5 mm </a:t>
            </a:r>
            <a:r>
              <a:rPr lang="hu-HU" sz="2400" dirty="0" err="1" smtClean="0">
                <a:solidFill>
                  <a:srgbClr val="002060"/>
                </a:solidFill>
              </a:rPr>
              <a:t>lang</a:t>
            </a:r>
            <a:r>
              <a:rPr lang="hu-HU" sz="2400" dirty="0" smtClean="0">
                <a:solidFill>
                  <a:srgbClr val="002060"/>
                </a:solidFill>
              </a:rPr>
              <a:t>, </a:t>
            </a:r>
            <a:r>
              <a:rPr lang="hu-HU" sz="2400" dirty="0" err="1" smtClean="0">
                <a:solidFill>
                  <a:srgbClr val="002060"/>
                </a:solidFill>
              </a:rPr>
              <a:t>ca</a:t>
            </a:r>
            <a:r>
              <a:rPr lang="hu-HU" sz="2400" dirty="0" smtClean="0">
                <a:solidFill>
                  <a:srgbClr val="002060"/>
                </a:solidFill>
              </a:rPr>
              <a:t>. </a:t>
            </a:r>
            <a:r>
              <a:rPr lang="hu-HU" sz="2400" dirty="0" smtClean="0">
                <a:solidFill>
                  <a:srgbClr val="002060"/>
                </a:solidFill>
              </a:rPr>
              <a:t>4. </a:t>
            </a:r>
            <a:r>
              <a:rPr lang="hu-HU" sz="2400" dirty="0" err="1" smtClean="0">
                <a:solidFill>
                  <a:srgbClr val="002060"/>
                </a:solidFill>
              </a:rPr>
              <a:t>Woche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02899" y="3763149"/>
            <a:ext cx="5003293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</a:rPr>
              <a:t>Oberkieferfortsatz: nur teilweise aus dem 1.</a:t>
            </a: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</a:rPr>
              <a:t>Kiemenbogen; teils aus dem darüber liegenden</a:t>
            </a: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</a:rPr>
              <a:t>Mesenchym</a:t>
            </a:r>
          </a:p>
          <a:p>
            <a:pPr>
              <a:spcAft>
                <a:spcPts val="600"/>
              </a:spcAft>
            </a:pPr>
            <a:endParaRPr lang="de-DE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</a:rPr>
              <a:t>Beide Forts</a:t>
            </a:r>
            <a:r>
              <a:rPr lang="hu-HU" dirty="0" err="1" smtClean="0">
                <a:solidFill>
                  <a:srgbClr val="002060"/>
                </a:solidFill>
              </a:rPr>
              <a:t>ätze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beinhalten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viele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Neuralleisten</a:t>
            </a:r>
            <a:r>
              <a:rPr lang="hu-HU" dirty="0" smtClean="0">
                <a:solidFill>
                  <a:srgbClr val="002060"/>
                </a:solidFill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elemente</a:t>
            </a: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ca</a:t>
            </a:r>
            <a:r>
              <a:rPr lang="hu-HU" dirty="0" smtClean="0">
                <a:solidFill>
                  <a:srgbClr val="002060"/>
                </a:solidFill>
              </a:rPr>
              <a:t>. 40-45. </a:t>
            </a:r>
            <a:r>
              <a:rPr lang="hu-HU" dirty="0" err="1" smtClean="0">
                <a:solidFill>
                  <a:srgbClr val="002060"/>
                </a:solidFill>
              </a:rPr>
              <a:t>Tage</a:t>
            </a:r>
            <a:endParaRPr lang="hu-HU" dirty="0" smtClean="0">
              <a:solidFill>
                <a:srgbClr val="00206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515101" y="923779"/>
            <a:ext cx="5137945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</a:rPr>
              <a:t>Stirnfortsatz (auch </a:t>
            </a:r>
            <a:r>
              <a:rPr lang="de-DE" dirty="0" err="1" smtClean="0">
                <a:solidFill>
                  <a:srgbClr val="002060"/>
                </a:solidFill>
              </a:rPr>
              <a:t>frontonasale</a:t>
            </a:r>
            <a:r>
              <a:rPr lang="de-DE" dirty="0" smtClean="0">
                <a:solidFill>
                  <a:srgbClr val="002060"/>
                </a:solidFill>
              </a:rPr>
              <a:t> Prominenz) und</a:t>
            </a: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</a:rPr>
              <a:t>die je zwei Ober- und Unterkieferforts</a:t>
            </a:r>
            <a:r>
              <a:rPr lang="hu-HU" dirty="0" err="1" smtClean="0">
                <a:solidFill>
                  <a:srgbClr val="002060"/>
                </a:solidFill>
              </a:rPr>
              <a:t>ätze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um</a:t>
            </a:r>
            <a:r>
              <a:rPr lang="hu-HU" dirty="0" smtClean="0">
                <a:solidFill>
                  <a:srgbClr val="002060"/>
                </a:solidFill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schliessen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eine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primitive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Mundhöhle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Mundbucht</a:t>
            </a:r>
            <a:r>
              <a:rPr lang="hu-HU" dirty="0" smtClean="0">
                <a:solidFill>
                  <a:srgbClr val="002060"/>
                </a:solidFill>
              </a:rPr>
              <a:t> - </a:t>
            </a:r>
            <a:r>
              <a:rPr lang="hu-HU" dirty="0" err="1" smtClean="0">
                <a:solidFill>
                  <a:srgbClr val="002060"/>
                </a:solidFill>
              </a:rPr>
              <a:t>Stomodeum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Derzeit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keine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Nasenhöhle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vorhanden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72" y="174460"/>
            <a:ext cx="3268508" cy="6422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9392" y="6538137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Moore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9195" y="971436"/>
            <a:ext cx="110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2060"/>
                </a:solidFill>
              </a:rPr>
              <a:t>4. Woche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9195" y="3068960"/>
            <a:ext cx="110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2060"/>
                </a:solidFill>
              </a:rPr>
              <a:t>5. Woche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9195" y="5445224"/>
            <a:ext cx="110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2060"/>
                </a:solidFill>
              </a:rPr>
              <a:t>6. Woche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66865" y="945302"/>
            <a:ext cx="4541949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</a:rPr>
              <a:t>W</a:t>
            </a:r>
            <a:r>
              <a:rPr lang="hu-HU" dirty="0" err="1" smtClean="0">
                <a:solidFill>
                  <a:srgbClr val="002060"/>
                </a:solidFill>
              </a:rPr>
              <a:t>ährend</a:t>
            </a:r>
            <a:r>
              <a:rPr lang="hu-HU" dirty="0" smtClean="0">
                <a:solidFill>
                  <a:srgbClr val="002060"/>
                </a:solidFill>
              </a:rPr>
              <a:t> der 4. </a:t>
            </a:r>
            <a:r>
              <a:rPr lang="hu-HU" dirty="0" err="1" smtClean="0">
                <a:solidFill>
                  <a:srgbClr val="002060"/>
                </a:solidFill>
              </a:rPr>
              <a:t>Woche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entstehen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Löcher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an der </a:t>
            </a:r>
            <a:r>
              <a:rPr lang="hu-HU" dirty="0" err="1" smtClean="0">
                <a:solidFill>
                  <a:srgbClr val="002060"/>
                </a:solidFill>
              </a:rPr>
              <a:t>Membrana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buccopharyngea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Oropharyngealmembran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Bis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zur</a:t>
            </a:r>
            <a:r>
              <a:rPr lang="hu-HU" dirty="0" smtClean="0">
                <a:solidFill>
                  <a:srgbClr val="002060"/>
                </a:solidFill>
              </a:rPr>
              <a:t> 5. </a:t>
            </a:r>
            <a:r>
              <a:rPr lang="hu-HU" dirty="0" err="1" smtClean="0">
                <a:solidFill>
                  <a:srgbClr val="002060"/>
                </a:solidFill>
              </a:rPr>
              <a:t>Woche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entsteht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eine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vollständige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verbindung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zwischen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Bundbucht</a:t>
            </a:r>
            <a:r>
              <a:rPr lang="hu-HU" dirty="0" smtClean="0">
                <a:solidFill>
                  <a:srgbClr val="002060"/>
                </a:solidFill>
              </a:rPr>
              <a:t> und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Darmrohr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5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528" y="1047751"/>
            <a:ext cx="4681537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75" y="152808"/>
            <a:ext cx="2127250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5561" y="389236"/>
            <a:ext cx="4398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Entstehung</a:t>
            </a:r>
            <a:r>
              <a:rPr lang="hu-HU" sz="2400" dirty="0" smtClean="0">
                <a:solidFill>
                  <a:srgbClr val="002060"/>
                </a:solidFill>
              </a:rPr>
              <a:t> der </a:t>
            </a:r>
            <a:r>
              <a:rPr lang="hu-HU" sz="2400" dirty="0" err="1" smtClean="0">
                <a:solidFill>
                  <a:srgbClr val="002060"/>
                </a:solidFill>
              </a:rPr>
              <a:t>Riechplakoden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958" y="977389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Boenig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22286" y="6574396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Moore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71952" y="4814888"/>
            <a:ext cx="856760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900" dirty="0" smtClean="0">
                <a:solidFill>
                  <a:srgbClr val="002060"/>
                </a:solidFill>
              </a:rPr>
              <a:t>etwa </a:t>
            </a:r>
            <a:r>
              <a:rPr lang="de-DE" sz="1900" dirty="0" err="1" smtClean="0">
                <a:solidFill>
                  <a:srgbClr val="002060"/>
                </a:solidFill>
              </a:rPr>
              <a:t>w</a:t>
            </a:r>
            <a:r>
              <a:rPr lang="hu-HU" sz="1900" dirty="0" err="1" smtClean="0">
                <a:solidFill>
                  <a:srgbClr val="002060"/>
                </a:solidFill>
              </a:rPr>
              <a:t>ährend</a:t>
            </a:r>
            <a:r>
              <a:rPr lang="hu-HU" sz="1900" dirty="0" smtClean="0">
                <a:solidFill>
                  <a:srgbClr val="002060"/>
                </a:solidFill>
              </a:rPr>
              <a:t> der 4. </a:t>
            </a:r>
            <a:r>
              <a:rPr lang="hu-HU" sz="1900" dirty="0" err="1" smtClean="0">
                <a:solidFill>
                  <a:srgbClr val="002060"/>
                </a:solidFill>
              </a:rPr>
              <a:t>Woche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entstehen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beidseitig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Verdickungen</a:t>
            </a:r>
            <a:r>
              <a:rPr lang="hu-HU" sz="1900" dirty="0" smtClean="0">
                <a:solidFill>
                  <a:srgbClr val="002060"/>
                </a:solidFill>
              </a:rPr>
              <a:t> am </a:t>
            </a:r>
            <a:r>
              <a:rPr lang="hu-HU" sz="1900" dirty="0" err="1" smtClean="0">
                <a:solidFill>
                  <a:srgbClr val="002060"/>
                </a:solidFill>
              </a:rPr>
              <a:t>Ektoderm</a:t>
            </a:r>
            <a:r>
              <a:rPr lang="hu-HU" sz="1900" dirty="0" smtClean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die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Riechplakoden</a:t>
            </a:r>
            <a:endParaRPr lang="hu-HU" sz="19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sz="19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Diese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Stelle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sinkt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immer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tiefer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ein</a:t>
            </a:r>
            <a:r>
              <a:rPr lang="hu-HU" sz="1900" dirty="0" smtClean="0">
                <a:solidFill>
                  <a:srgbClr val="002060"/>
                </a:solidFill>
              </a:rPr>
              <a:t>, </a:t>
            </a:r>
            <a:r>
              <a:rPr lang="hu-HU" sz="1900" dirty="0" err="1" smtClean="0">
                <a:solidFill>
                  <a:srgbClr val="002060"/>
                </a:solidFill>
              </a:rPr>
              <a:t>wobei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die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Riechgruben</a:t>
            </a:r>
            <a:r>
              <a:rPr lang="hu-HU" sz="1900" dirty="0" smtClean="0">
                <a:solidFill>
                  <a:srgbClr val="002060"/>
                </a:solidFill>
              </a:rPr>
              <a:t> und </a:t>
            </a:r>
            <a:r>
              <a:rPr lang="hu-HU" sz="1900" dirty="0" err="1" smtClean="0">
                <a:solidFill>
                  <a:srgbClr val="002060"/>
                </a:solidFill>
              </a:rPr>
              <a:t>Nasenlöcher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zustandekommen</a:t>
            </a:r>
            <a:endParaRPr lang="de-DE" sz="1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6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6" y="297750"/>
            <a:ext cx="3951343" cy="3951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46" y="3486150"/>
            <a:ext cx="4679343" cy="318052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6587" y="226310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</a:rPr>
              <a:t>Boenig</a:t>
            </a:r>
            <a:endParaRPr lang="de-DE" sz="1200" dirty="0">
              <a:solidFill>
                <a:srgbClr val="00206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1550339" y="6478652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</a:rPr>
              <a:t>Boenig</a:t>
            </a:r>
            <a:endParaRPr lang="de-DE" sz="1200" dirty="0">
              <a:solidFill>
                <a:srgbClr val="00206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28104" y="671513"/>
            <a:ext cx="68502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900" dirty="0" smtClean="0">
                <a:solidFill>
                  <a:srgbClr val="002060"/>
                </a:solidFill>
              </a:rPr>
              <a:t>Durch weiteres Wachstum vereinigen sich die beiden „Nasen-</a:t>
            </a:r>
          </a:p>
          <a:p>
            <a:pPr>
              <a:spcAft>
                <a:spcPts val="600"/>
              </a:spcAft>
            </a:pPr>
            <a:r>
              <a:rPr lang="de-DE" sz="1900" dirty="0" smtClean="0">
                <a:solidFill>
                  <a:srgbClr val="002060"/>
                </a:solidFill>
              </a:rPr>
              <a:t>h</a:t>
            </a:r>
            <a:r>
              <a:rPr lang="hu-HU" sz="1900" dirty="0" err="1" smtClean="0">
                <a:solidFill>
                  <a:srgbClr val="002060"/>
                </a:solidFill>
              </a:rPr>
              <a:t>ä</a:t>
            </a:r>
            <a:r>
              <a:rPr lang="de-DE" sz="1900" dirty="0" err="1" smtClean="0">
                <a:solidFill>
                  <a:srgbClr val="002060"/>
                </a:solidFill>
              </a:rPr>
              <a:t>lften</a:t>
            </a:r>
            <a:r>
              <a:rPr lang="de-DE" sz="1900" dirty="0" smtClean="0">
                <a:solidFill>
                  <a:srgbClr val="002060"/>
                </a:solidFill>
              </a:rPr>
              <a:t>“ zu einem Riechsack (kein Septum, keine </a:t>
            </a:r>
            <a:r>
              <a:rPr lang="de-DE" sz="1900" dirty="0" err="1" smtClean="0">
                <a:solidFill>
                  <a:srgbClr val="002060"/>
                </a:solidFill>
              </a:rPr>
              <a:t>Chonchae</a:t>
            </a:r>
            <a:r>
              <a:rPr lang="de-DE" sz="1900" dirty="0" smtClean="0">
                <a:solidFill>
                  <a:srgbClr val="002060"/>
                </a:solidFill>
              </a:rPr>
              <a:t>),</a:t>
            </a:r>
          </a:p>
          <a:p>
            <a:pPr>
              <a:spcAft>
                <a:spcPts val="600"/>
              </a:spcAft>
            </a:pPr>
            <a:r>
              <a:rPr lang="de-DE" sz="1900" dirty="0" smtClean="0">
                <a:solidFill>
                  <a:srgbClr val="002060"/>
                </a:solidFill>
              </a:rPr>
              <a:t>welches durch eine immer dünnere </a:t>
            </a:r>
            <a:r>
              <a:rPr lang="de-DE" sz="1900" b="1" dirty="0" err="1" smtClean="0">
                <a:solidFill>
                  <a:srgbClr val="002060"/>
                </a:solidFill>
              </a:rPr>
              <a:t>Membrana</a:t>
            </a:r>
            <a:r>
              <a:rPr lang="de-DE" sz="1900" b="1" dirty="0" smtClean="0">
                <a:solidFill>
                  <a:srgbClr val="002060"/>
                </a:solidFill>
              </a:rPr>
              <a:t> </a:t>
            </a:r>
            <a:r>
              <a:rPr lang="de-DE" sz="1900" b="1" dirty="0" err="1" smtClean="0">
                <a:solidFill>
                  <a:srgbClr val="002060"/>
                </a:solidFill>
              </a:rPr>
              <a:t>bucconasalis</a:t>
            </a:r>
            <a:endParaRPr lang="de-DE" sz="1900" b="1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de-DE" sz="1900" dirty="0" smtClean="0">
                <a:solidFill>
                  <a:srgbClr val="002060"/>
                </a:solidFill>
              </a:rPr>
              <a:t>(nur aus Ektoderm) von der prim</a:t>
            </a:r>
            <a:r>
              <a:rPr lang="hu-HU" sz="1900" dirty="0" err="1" smtClean="0">
                <a:solidFill>
                  <a:srgbClr val="002060"/>
                </a:solidFill>
              </a:rPr>
              <a:t>ären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Mundhöhle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getrennt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bleibt</a:t>
            </a:r>
            <a:r>
              <a:rPr lang="hu-HU" sz="1900" dirty="0" smtClean="0">
                <a:solidFill>
                  <a:srgbClr val="002060"/>
                </a:solidFill>
              </a:rPr>
              <a:t>.</a:t>
            </a:r>
            <a:endParaRPr lang="de-DE" sz="1900" dirty="0">
              <a:solidFill>
                <a:srgbClr val="002060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5085256" y="503309"/>
            <a:ext cx="1285875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5152243" y="4813372"/>
            <a:ext cx="1284780" cy="15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47436" y="5007613"/>
            <a:ext cx="6004208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de-DE" sz="1900" dirty="0" smtClean="0">
                <a:solidFill>
                  <a:srgbClr val="002060"/>
                </a:solidFill>
              </a:rPr>
              <a:t>W</a:t>
            </a:r>
            <a:r>
              <a:rPr lang="hu-HU" sz="1900" dirty="0" err="1" smtClean="0">
                <a:solidFill>
                  <a:srgbClr val="002060"/>
                </a:solidFill>
              </a:rPr>
              <a:t>ährend</a:t>
            </a:r>
            <a:r>
              <a:rPr lang="hu-HU" sz="1900" dirty="0" smtClean="0">
                <a:solidFill>
                  <a:srgbClr val="002060"/>
                </a:solidFill>
              </a:rPr>
              <a:t> der 6. </a:t>
            </a:r>
            <a:r>
              <a:rPr lang="hu-HU" sz="1900" dirty="0" err="1" smtClean="0">
                <a:solidFill>
                  <a:srgbClr val="002060"/>
                </a:solidFill>
              </a:rPr>
              <a:t>Woche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entstehen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Löcher</a:t>
            </a:r>
            <a:r>
              <a:rPr lang="hu-HU" sz="1900" dirty="0" smtClean="0">
                <a:solidFill>
                  <a:srgbClr val="002060"/>
                </a:solidFill>
              </a:rPr>
              <a:t> an der </a:t>
            </a:r>
          </a:p>
          <a:p>
            <a:pPr algn="just"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Membrana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bucconasalis</a:t>
            </a:r>
            <a:r>
              <a:rPr lang="hu-HU" sz="1900" dirty="0" smtClean="0">
                <a:solidFill>
                  <a:srgbClr val="002060"/>
                </a:solidFill>
              </a:rPr>
              <a:t>, </a:t>
            </a:r>
            <a:r>
              <a:rPr lang="hu-HU" sz="1900" dirty="0" err="1" smtClean="0">
                <a:solidFill>
                  <a:srgbClr val="002060"/>
                </a:solidFill>
              </a:rPr>
              <a:t>welche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sich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zu</a:t>
            </a:r>
            <a:r>
              <a:rPr lang="hu-HU" sz="1900" dirty="0" smtClean="0">
                <a:solidFill>
                  <a:srgbClr val="002060"/>
                </a:solidFill>
              </a:rPr>
              <a:t> den </a:t>
            </a:r>
            <a:r>
              <a:rPr lang="hu-HU" sz="1900" dirty="0" err="1" smtClean="0">
                <a:solidFill>
                  <a:srgbClr val="002060"/>
                </a:solidFill>
              </a:rPr>
              <a:t>primären</a:t>
            </a:r>
            <a:endParaRPr lang="hu-HU" sz="1900" dirty="0" smtClean="0">
              <a:solidFill>
                <a:srgbClr val="002060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hu-HU" sz="1900" dirty="0" err="1" smtClean="0">
                <a:solidFill>
                  <a:srgbClr val="002060"/>
                </a:solidFill>
              </a:rPr>
              <a:t>Choanae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vereinigen</a:t>
            </a:r>
            <a:endParaRPr lang="hu-HU" sz="1900" dirty="0" smtClean="0">
              <a:solidFill>
                <a:srgbClr val="002060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hu-HU" sz="1900" dirty="0" smtClean="0">
                <a:solidFill>
                  <a:srgbClr val="002060"/>
                </a:solidFill>
              </a:rPr>
              <a:t>(</a:t>
            </a:r>
            <a:r>
              <a:rPr lang="hu-HU" sz="1900" dirty="0" err="1" smtClean="0">
                <a:solidFill>
                  <a:srgbClr val="002060"/>
                </a:solidFill>
              </a:rPr>
              <a:t>noch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keine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endgültigen</a:t>
            </a:r>
            <a:r>
              <a:rPr lang="hu-HU" sz="1900" dirty="0" smtClean="0">
                <a:solidFill>
                  <a:srgbClr val="002060"/>
                </a:solidFill>
              </a:rPr>
              <a:t> </a:t>
            </a:r>
            <a:r>
              <a:rPr lang="hu-HU" sz="1900" dirty="0" err="1" smtClean="0">
                <a:solidFill>
                  <a:srgbClr val="002060"/>
                </a:solidFill>
              </a:rPr>
              <a:t>Choanae</a:t>
            </a:r>
            <a:r>
              <a:rPr lang="hu-HU" sz="1900" dirty="0" smtClean="0">
                <a:solidFill>
                  <a:srgbClr val="002060"/>
                </a:solidFill>
              </a:rPr>
              <a:t> und </a:t>
            </a:r>
            <a:r>
              <a:rPr lang="hu-HU" sz="1900" dirty="0" err="1" smtClean="0">
                <a:solidFill>
                  <a:srgbClr val="002060"/>
                </a:solidFill>
              </a:rPr>
              <a:t>Gaumen</a:t>
            </a:r>
            <a:r>
              <a:rPr lang="hu-HU" sz="1900" dirty="0" smtClean="0">
                <a:solidFill>
                  <a:srgbClr val="002060"/>
                </a:solidFill>
              </a:rPr>
              <a:t>)</a:t>
            </a:r>
            <a:endParaRPr lang="de-DE" sz="1900" dirty="0">
              <a:solidFill>
                <a:srgbClr val="00206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>
          <a:xfrm>
            <a:off x="10792880" y="5357813"/>
            <a:ext cx="838609" cy="1428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55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deshow">
  <a:themeElements>
    <a:clrScheme name="Custom 2">
      <a:dk1>
        <a:srgbClr val="3F3F3F"/>
      </a:dk1>
      <a:lt1>
        <a:srgbClr val="FFFFFF"/>
      </a:lt1>
      <a:dk2>
        <a:srgbClr val="EDF4F7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638</Words>
  <Application>Microsoft Office PowerPoint</Application>
  <PresentationFormat>Szélesvásznú</PresentationFormat>
  <Paragraphs>153</Paragraphs>
  <Slides>22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Arial</vt:lpstr>
      <vt:lpstr>Calibri</vt:lpstr>
      <vt:lpstr>Palatino Linotype</vt:lpstr>
      <vt:lpstr>Tradeshow</vt:lpstr>
      <vt:lpstr>Entwicklung des Gesichtes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Entwicklung des Gesichtes</dc:title>
  <dc:creator>Baksa Gabor</dc:creator>
  <cp:lastModifiedBy>Baksa Gabor</cp:lastModifiedBy>
  <cp:revision>21</cp:revision>
  <dcterms:created xsi:type="dcterms:W3CDTF">2018-02-25T14:14:21Z</dcterms:created>
  <dcterms:modified xsi:type="dcterms:W3CDTF">2018-02-27T06:25:50Z</dcterms:modified>
</cp:coreProperties>
</file>