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71" r:id="rId7"/>
    <p:sldId id="272" r:id="rId8"/>
    <p:sldId id="261" r:id="rId9"/>
    <p:sldId id="273" r:id="rId10"/>
    <p:sldId id="263" r:id="rId11"/>
    <p:sldId id="262" r:id="rId12"/>
    <p:sldId id="264" r:id="rId13"/>
    <p:sldId id="265" r:id="rId14"/>
    <p:sldId id="266" r:id="rId15"/>
    <p:sldId id="267" r:id="rId16"/>
    <p:sldId id="269" r:id="rId17"/>
    <p:sldId id="260" r:id="rId18"/>
    <p:sldId id="274" r:id="rId19"/>
    <p:sldId id="275" r:id="rId20"/>
    <p:sldId id="270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185B332-FBCB-4829-A6D9-DE698E9675A9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mZIk4WkP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292672"/>
          </a:xfrm>
        </p:spPr>
        <p:txBody>
          <a:bodyPr>
            <a:normAutofit/>
          </a:bodyPr>
          <a:lstStyle/>
          <a:p>
            <a:pPr algn="ctr"/>
            <a:r>
              <a:rPr lang="hu-HU" dirty="0" err="1"/>
              <a:t>Dr</a:t>
            </a:r>
            <a:r>
              <a:rPr lang="hu-HU" dirty="0"/>
              <a:t> Vígh Béla Jógi </a:t>
            </a:r>
            <a:br>
              <a:rPr lang="hu-HU" dirty="0"/>
            </a:br>
            <a:r>
              <a:rPr lang="hu-HU" dirty="0"/>
              <a:t>orvos-biológus professzor élete és munkássága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6768752" cy="1368152"/>
          </a:xfrm>
        </p:spPr>
        <p:txBody>
          <a:bodyPr>
            <a:normAutofit fontScale="62500" lnSpcReduction="2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SE 2018</a:t>
            </a:r>
          </a:p>
          <a:p>
            <a:r>
              <a:rPr lang="hu-HU" b="1" dirty="0">
                <a:solidFill>
                  <a:schemeClr val="bg1"/>
                </a:solidFill>
              </a:rPr>
              <a:t>Előadó: Földiné </a:t>
            </a:r>
            <a:r>
              <a:rPr lang="hu-HU" b="1" dirty="0" err="1">
                <a:solidFill>
                  <a:schemeClr val="bg1"/>
                </a:solidFill>
              </a:rPr>
              <a:t>Irtl</a:t>
            </a:r>
            <a:r>
              <a:rPr lang="hu-HU" b="1" dirty="0">
                <a:solidFill>
                  <a:schemeClr val="bg1"/>
                </a:solidFill>
              </a:rPr>
              <a:t> Melinda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TanKapujaBuddhistaFőiskola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ELTE PPK </a:t>
            </a:r>
            <a:r>
              <a:rPr lang="hu-HU" b="1" dirty="0" err="1">
                <a:solidFill>
                  <a:schemeClr val="bg1"/>
                </a:solidFill>
              </a:rPr>
              <a:t>Nev.Tud</a:t>
            </a:r>
            <a:r>
              <a:rPr lang="hu-HU" b="1" dirty="0">
                <a:solidFill>
                  <a:schemeClr val="bg1"/>
                </a:solidFill>
              </a:rPr>
              <a:t>. Pedagógiatörténet doktorandusz</a:t>
            </a:r>
          </a:p>
        </p:txBody>
      </p:sp>
      <p:pic>
        <p:nvPicPr>
          <p:cNvPr id="4" name="Tartalom helye 3" descr="378684_311439935560882_15458079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208823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SOTE Jóga és orvostudomány című kurzus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62500" lnSpcReduction="20000"/>
          </a:bodyPr>
          <a:lstStyle/>
          <a:p>
            <a:r>
              <a:rPr lang="hu-HU" sz="3400" dirty="0"/>
              <a:t>1999-től </a:t>
            </a:r>
            <a:r>
              <a:rPr lang="hu-HU" sz="3400" dirty="0" err="1"/>
              <a:t>speciál</a:t>
            </a:r>
            <a:r>
              <a:rPr lang="hu-HU" sz="3400" dirty="0"/>
              <a:t> kollégiumként</a:t>
            </a:r>
          </a:p>
          <a:p>
            <a:r>
              <a:rPr lang="hu-HU" sz="3400" dirty="0"/>
              <a:t>2006-tól kredit tárgyként elfogadott</a:t>
            </a:r>
          </a:p>
          <a:p>
            <a:r>
              <a:rPr lang="hu-HU" sz="3400" dirty="0"/>
              <a:t>Tematika: </a:t>
            </a:r>
          </a:p>
          <a:p>
            <a:pPr>
              <a:buNone/>
            </a:pPr>
            <a:endParaRPr lang="hu-HU" sz="3400" dirty="0"/>
          </a:p>
          <a:p>
            <a:pPr>
              <a:buNone/>
            </a:pPr>
            <a:r>
              <a:rPr lang="hu-HU" dirty="0"/>
              <a:t>PRÁNÁJÁMA</a:t>
            </a:r>
          </a:p>
          <a:p>
            <a:pPr>
              <a:buNone/>
            </a:pPr>
            <a:r>
              <a:rPr lang="hu-HU" dirty="0"/>
              <a:t>HATHA JÓGA</a:t>
            </a:r>
          </a:p>
          <a:p>
            <a:pPr>
              <a:buNone/>
            </a:pPr>
            <a:r>
              <a:rPr lang="hu-HU" dirty="0"/>
              <a:t>JÓGA-ÉTKEZÉSI SZABÁLYOK</a:t>
            </a:r>
          </a:p>
          <a:p>
            <a:pPr>
              <a:buNone/>
            </a:pPr>
            <a:r>
              <a:rPr lang="hu-HU" dirty="0"/>
              <a:t>SATKARMÁK</a:t>
            </a:r>
          </a:p>
          <a:p>
            <a:pPr>
              <a:buNone/>
            </a:pPr>
            <a:r>
              <a:rPr lang="hu-HU" dirty="0"/>
              <a:t>KUNDALINI</a:t>
            </a:r>
          </a:p>
          <a:p>
            <a:pPr>
              <a:buNone/>
            </a:pPr>
            <a:r>
              <a:rPr lang="hu-HU" dirty="0"/>
              <a:t>FEJ-ÉRZŐKÖR</a:t>
            </a:r>
          </a:p>
          <a:p>
            <a:pPr>
              <a:buNone/>
            </a:pPr>
            <a:r>
              <a:rPr lang="hu-HU" dirty="0"/>
              <a:t>TANTRIKUS JÓGA</a:t>
            </a:r>
          </a:p>
          <a:p>
            <a:pPr>
              <a:buNone/>
            </a:pPr>
            <a:r>
              <a:rPr lang="hu-HU" dirty="0"/>
              <a:t>VERBÁLIS MANTRA JÓGA</a:t>
            </a:r>
          </a:p>
          <a:p>
            <a:pPr>
              <a:buNone/>
            </a:pPr>
            <a:r>
              <a:rPr lang="hu-HU" dirty="0" err="1"/>
              <a:t>ViZUÁLIS</a:t>
            </a:r>
            <a:r>
              <a:rPr lang="hu-HU" dirty="0"/>
              <a:t> JANTRA JÓGA</a:t>
            </a:r>
          </a:p>
          <a:p>
            <a:pPr>
              <a:buNone/>
            </a:pPr>
            <a:r>
              <a:rPr lang="hu-HU" dirty="0"/>
              <a:t> RÁDZSA JÓGA</a:t>
            </a:r>
          </a:p>
          <a:p>
            <a:pPr>
              <a:buNone/>
            </a:pPr>
            <a:r>
              <a:rPr lang="hu-HU" dirty="0"/>
              <a:t>FOLYAMATOS MEDITÁCIÓ</a:t>
            </a:r>
          </a:p>
          <a:p>
            <a:endParaRPr lang="hu-HU" dirty="0"/>
          </a:p>
        </p:txBody>
      </p:sp>
      <p:pic>
        <p:nvPicPr>
          <p:cNvPr id="4" name="Kép 3" descr="joga orvosi szemm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492896"/>
            <a:ext cx="3096344" cy="41254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Speciális megközelítés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„Egészséges szkepticizmus”</a:t>
            </a:r>
          </a:p>
          <a:p>
            <a:r>
              <a:rPr lang="hu-HU" dirty="0" err="1"/>
              <a:t>Self-study</a:t>
            </a:r>
            <a:r>
              <a:rPr lang="hu-HU" dirty="0"/>
              <a:t> (önkísérletezési módszer)</a:t>
            </a:r>
          </a:p>
          <a:p>
            <a:r>
              <a:rPr lang="hu-HU" dirty="0"/>
              <a:t>Saját terminus </a:t>
            </a:r>
            <a:r>
              <a:rPr lang="hu-HU" dirty="0" err="1"/>
              <a:t>technicusok</a:t>
            </a:r>
            <a:r>
              <a:rPr lang="hu-HU" dirty="0"/>
              <a:t> kialakítása</a:t>
            </a:r>
          </a:p>
          <a:p>
            <a:r>
              <a:rPr lang="hu-HU" dirty="0"/>
              <a:t>Sajátos interpretáció</a:t>
            </a:r>
          </a:p>
          <a:p>
            <a:r>
              <a:rPr lang="hu-HU" dirty="0"/>
              <a:t>Sajátos humorérzék</a:t>
            </a:r>
          </a:p>
          <a:p>
            <a:r>
              <a:rPr lang="hu-HU" dirty="0"/>
              <a:t>Egyéni illusztráció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„A Jóga nem alternatív, hanem komplementer medicina”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Primum</a:t>
            </a:r>
            <a:r>
              <a:rPr lang="hu-HU" dirty="0"/>
              <a:t> </a:t>
            </a:r>
            <a:r>
              <a:rPr lang="hu-HU" dirty="0" err="1"/>
              <a:t>nil</a:t>
            </a:r>
            <a:r>
              <a:rPr lang="hu-HU" dirty="0"/>
              <a:t> </a:t>
            </a:r>
            <a:r>
              <a:rPr lang="hu-HU" dirty="0" err="1"/>
              <a:t>nocere</a:t>
            </a:r>
            <a:endParaRPr lang="hu-HU" dirty="0"/>
          </a:p>
          <a:p>
            <a:r>
              <a:rPr lang="hu-HU" dirty="0"/>
              <a:t>Kiegészítő szerep (</a:t>
            </a:r>
            <a:r>
              <a:rPr lang="hu-HU" dirty="0" err="1"/>
              <a:t>interoceptív</a:t>
            </a:r>
            <a:r>
              <a:rPr lang="hu-HU" dirty="0"/>
              <a:t> ismeretek) </a:t>
            </a:r>
          </a:p>
          <a:p>
            <a:r>
              <a:rPr lang="hu-HU" dirty="0"/>
              <a:t>Prevenció</a:t>
            </a:r>
          </a:p>
          <a:p>
            <a:r>
              <a:rPr lang="hu-HU" dirty="0"/>
              <a:t>Nem a normális szervműködés, hanem az egészségtelen magatartás módosításának a lehetősége</a:t>
            </a:r>
          </a:p>
          <a:p>
            <a:r>
              <a:rPr lang="hu-HU" dirty="0"/>
              <a:t>A kóros öningerlési mechanizmus helyett egyensúlyi állapot („semleges közérzet”)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09378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Ászana</a:t>
            </a:r>
            <a:r>
              <a:rPr lang="hu-HU" dirty="0"/>
              <a:t>, </a:t>
            </a:r>
            <a:r>
              <a:rPr lang="hu-HU" dirty="0" err="1"/>
              <a:t>pránájáma</a:t>
            </a:r>
            <a:r>
              <a:rPr lang="hu-HU" dirty="0"/>
              <a:t>, </a:t>
            </a:r>
            <a:r>
              <a:rPr lang="hu-HU" dirty="0" err="1"/>
              <a:t>satkarmák</a:t>
            </a:r>
            <a:r>
              <a:rPr lang="hu-HU" dirty="0"/>
              <a:t>, </a:t>
            </a:r>
            <a:r>
              <a:rPr lang="hu-HU" dirty="0" err="1"/>
              <a:t>kundaliní</a:t>
            </a:r>
            <a:r>
              <a:rPr lang="hu-HU" dirty="0"/>
              <a:t> jóga, mantra jóga, </a:t>
            </a:r>
            <a:r>
              <a:rPr lang="hu-HU" dirty="0" err="1"/>
              <a:t>jantra</a:t>
            </a:r>
            <a:r>
              <a:rPr lang="hu-HU" dirty="0"/>
              <a:t> </a:t>
            </a:r>
            <a:r>
              <a:rPr lang="hu-HU" dirty="0" err="1"/>
              <a:t>jóga</a:t>
            </a:r>
            <a:r>
              <a:rPr lang="hu-HU" dirty="0"/>
              <a:t>, rádzsa jóga…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636912"/>
            <a:ext cx="8964488" cy="3817896"/>
          </a:xfrm>
        </p:spPr>
        <p:txBody>
          <a:bodyPr/>
          <a:lstStyle/>
          <a:p>
            <a:pPr>
              <a:buNone/>
            </a:pPr>
            <a:r>
              <a:rPr lang="hu-HU" dirty="0"/>
              <a:t>Elsősorban </a:t>
            </a:r>
            <a:r>
              <a:rPr lang="hu-HU" dirty="0" err="1"/>
              <a:t>interoceptív</a:t>
            </a:r>
            <a:r>
              <a:rPr lang="hu-HU" dirty="0"/>
              <a:t> tapasztalások összessége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- </a:t>
            </a:r>
            <a:r>
              <a:rPr lang="hu-HU" dirty="0" err="1"/>
              <a:t>Propriocepció</a:t>
            </a:r>
            <a:r>
              <a:rPr lang="hu-HU" dirty="0"/>
              <a:t> - saját mozgás érzékelés, </a:t>
            </a:r>
          </a:p>
          <a:p>
            <a:pPr>
              <a:buNone/>
            </a:pPr>
            <a:r>
              <a:rPr lang="hu-HU" dirty="0"/>
              <a:t>- </a:t>
            </a:r>
            <a:r>
              <a:rPr lang="hu-HU" dirty="0" err="1"/>
              <a:t>vazoszenzoros</a:t>
            </a:r>
            <a:r>
              <a:rPr lang="hu-HU" dirty="0"/>
              <a:t> tapasztalás – érmozgás érzet</a:t>
            </a:r>
          </a:p>
          <a:p>
            <a:pPr>
              <a:buNone/>
            </a:pPr>
            <a:r>
              <a:rPr lang="hu-HU" dirty="0"/>
              <a:t>- </a:t>
            </a:r>
            <a:r>
              <a:rPr lang="hu-HU" dirty="0" err="1"/>
              <a:t>viscerocepció</a:t>
            </a:r>
            <a:r>
              <a:rPr lang="hu-HU" dirty="0"/>
              <a:t> (zsigeri, szervérzet)</a:t>
            </a:r>
          </a:p>
          <a:p>
            <a:pPr>
              <a:buNone/>
            </a:pPr>
            <a:r>
              <a:rPr lang="hu-HU" dirty="0"/>
              <a:t>Mindezekből: közérzet, </a:t>
            </a:r>
            <a:r>
              <a:rPr lang="hu-HU" dirty="0" err="1"/>
              <a:t>érzetlokalizációs</a:t>
            </a:r>
            <a:r>
              <a:rPr lang="hu-HU" dirty="0"/>
              <a:t> térkép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Ászana</a:t>
            </a:r>
            <a:r>
              <a:rPr lang="hu-HU" dirty="0"/>
              <a:t> gyakorlás intelmei…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2808"/>
            <a:ext cx="8712968" cy="4572000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Sajátmozgásérzet</a:t>
            </a:r>
            <a:r>
              <a:rPr lang="hu-HU" dirty="0"/>
              <a:t> tudatosítás</a:t>
            </a:r>
          </a:p>
          <a:p>
            <a:r>
              <a:rPr lang="hu-HU" dirty="0"/>
              <a:t>Csukott szemmel</a:t>
            </a:r>
          </a:p>
          <a:p>
            <a:r>
              <a:rPr lang="hu-HU" dirty="0"/>
              <a:t>Addig gyakorlandó, ameddig el nem lazulnak benne a feszültségek</a:t>
            </a:r>
          </a:p>
          <a:p>
            <a:r>
              <a:rPr lang="hu-HU" dirty="0"/>
              <a:t>Az időtartamot nem az idő, hanem a megismert érzet szabja</a:t>
            </a:r>
          </a:p>
          <a:p>
            <a:r>
              <a:rPr lang="hu-HU" dirty="0"/>
              <a:t>Nem mozdulatlanul, hanem a nyugalmi helyzet körüli finom mozgással</a:t>
            </a:r>
          </a:p>
          <a:p>
            <a:r>
              <a:rPr lang="hu-HU" dirty="0"/>
              <a:t>40 év felett fordított helyzet nem ajánlott</a:t>
            </a:r>
          </a:p>
          <a:p>
            <a:r>
              <a:rPr lang="hu-HU" dirty="0"/>
              <a:t>Napi minimum gyakorlás „protokoll” kialakítása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hu-HU" dirty="0" err="1"/>
              <a:t>Pránájáma</a:t>
            </a:r>
            <a:r>
              <a:rPr lang="hu-HU" dirty="0"/>
              <a:t> – </a:t>
            </a:r>
            <a:br>
              <a:rPr lang="hu-HU" dirty="0"/>
            </a:br>
            <a:r>
              <a:rPr lang="hu-HU" dirty="0"/>
              <a:t>légzési szervérzet változás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Vegetatív működésekkel való közvetlen kapcsolat (nyugtató, élénkítő hatások)</a:t>
            </a:r>
          </a:p>
          <a:p>
            <a:r>
              <a:rPr lang="hu-HU" dirty="0" err="1"/>
              <a:t>Vitálkapacitás</a:t>
            </a:r>
            <a:r>
              <a:rPr lang="hu-HU" dirty="0"/>
              <a:t> növekedés</a:t>
            </a:r>
          </a:p>
          <a:p>
            <a:r>
              <a:rPr lang="hu-HU" dirty="0"/>
              <a:t>A vér </a:t>
            </a:r>
            <a:r>
              <a:rPr lang="hu-HU" dirty="0" err="1"/>
              <a:t>oxigenizálása</a:t>
            </a:r>
            <a:r>
              <a:rPr lang="hu-HU" dirty="0"/>
              <a:t> (hasznos lehet pl. fájdalomcsillapításban, szülésnél)</a:t>
            </a:r>
          </a:p>
          <a:p>
            <a:r>
              <a:rPr lang="hu-HU" dirty="0"/>
              <a:t>Érzelmi változások – légzés változás jelensége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Sat-karma</a:t>
            </a:r>
            <a:r>
              <a:rPr lang="hu-HU" dirty="0"/>
              <a:t> pro-kontra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2808"/>
            <a:ext cx="8784976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Megfontolandó szempontok: éghajlati viszonyok, táplálkozás, vízfelvétel, higiénés viszonyok stb.</a:t>
            </a:r>
          </a:p>
          <a:p>
            <a:pPr>
              <a:buNone/>
            </a:pPr>
            <a:r>
              <a:rPr lang="hu-HU" dirty="0"/>
              <a:t> </a:t>
            </a:r>
          </a:p>
          <a:p>
            <a:pPr>
              <a:buNone/>
            </a:pPr>
            <a:r>
              <a:rPr lang="hu-HU" dirty="0"/>
              <a:t>Erős kritika:</a:t>
            </a:r>
          </a:p>
          <a:p>
            <a:pPr>
              <a:buNone/>
            </a:pPr>
            <a:r>
              <a:rPr lang="hu-HU" dirty="0" err="1"/>
              <a:t>Szútra</a:t>
            </a:r>
            <a:r>
              <a:rPr lang="hu-HU" dirty="0"/>
              <a:t> </a:t>
            </a:r>
            <a:r>
              <a:rPr lang="hu-HU" dirty="0" err="1"/>
              <a:t>néti</a:t>
            </a:r>
            <a:r>
              <a:rPr lang="hu-HU" dirty="0"/>
              <a:t> – csillószőrös hengerhám</a:t>
            </a:r>
          </a:p>
          <a:p>
            <a:pPr>
              <a:buNone/>
            </a:pPr>
            <a:r>
              <a:rPr lang="hu-HU" dirty="0"/>
              <a:t>Gyomor-, bél tisztítás (</a:t>
            </a:r>
            <a:r>
              <a:rPr lang="hu-HU" dirty="0" err="1"/>
              <a:t>dhauti</a:t>
            </a:r>
            <a:r>
              <a:rPr lang="hu-HU" dirty="0"/>
              <a:t>, </a:t>
            </a:r>
            <a:r>
              <a:rPr lang="hu-HU" dirty="0" err="1"/>
              <a:t>baszti</a:t>
            </a:r>
            <a:r>
              <a:rPr lang="hu-HU" dirty="0"/>
              <a:t>)</a:t>
            </a:r>
          </a:p>
          <a:p>
            <a:pPr>
              <a:buNone/>
            </a:pPr>
            <a:r>
              <a:rPr lang="hu-HU" dirty="0" err="1"/>
              <a:t>Trátaka</a:t>
            </a:r>
            <a:r>
              <a:rPr lang="hu-HU" dirty="0"/>
              <a:t> – </a:t>
            </a:r>
            <a:r>
              <a:rPr lang="hu-HU" dirty="0" err="1"/>
              <a:t>ciliaris</a:t>
            </a:r>
            <a:r>
              <a:rPr lang="hu-HU" dirty="0"/>
              <a:t> izom, lencse beállítási zavarok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Csakrák</a:t>
            </a:r>
            <a:r>
              <a:rPr lang="hu-HU" dirty="0"/>
              <a:t> – „szerv érzőkörök”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2808"/>
            <a:ext cx="6120680" cy="4498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b="1" dirty="0">
                <a:solidFill>
                  <a:srgbClr val="FF0000"/>
                </a:solidFill>
              </a:rPr>
              <a:t>Szerv érzeteket vezető és befolyásoló idegek:</a:t>
            </a:r>
          </a:p>
          <a:p>
            <a:pPr>
              <a:buNone/>
            </a:pPr>
            <a:r>
              <a:rPr lang="hu-HU" dirty="0"/>
              <a:t>Agyi erek, idegek, </a:t>
            </a:r>
            <a:r>
              <a:rPr lang="hu-HU" dirty="0" err="1"/>
              <a:t>váguszideg</a:t>
            </a:r>
            <a:endParaRPr lang="hu-HU" dirty="0"/>
          </a:p>
          <a:p>
            <a:pPr>
              <a:buNone/>
            </a:pPr>
            <a:r>
              <a:rPr lang="hu-HU" dirty="0"/>
              <a:t>Nyaki szimpatikus dúcok</a:t>
            </a:r>
          </a:p>
          <a:p>
            <a:pPr>
              <a:buNone/>
            </a:pPr>
            <a:r>
              <a:rPr lang="hu-HU" dirty="0"/>
              <a:t>Mellkasi, ágyéki szimpatikus idegek</a:t>
            </a:r>
          </a:p>
          <a:p>
            <a:pPr>
              <a:buNone/>
            </a:pPr>
            <a:r>
              <a:rPr lang="hu-HU" dirty="0"/>
              <a:t>Gerincvelő</a:t>
            </a:r>
          </a:p>
          <a:p>
            <a:pPr>
              <a:buNone/>
            </a:pPr>
            <a:r>
              <a:rPr lang="hu-HU" dirty="0"/>
              <a:t>Napfonat</a:t>
            </a:r>
          </a:p>
          <a:p>
            <a:pPr>
              <a:buNone/>
            </a:pPr>
            <a:r>
              <a:rPr lang="hu-HU" dirty="0"/>
              <a:t>Keresztcsonti paraszimpatikus ideg</a:t>
            </a:r>
          </a:p>
          <a:p>
            <a:pPr>
              <a:buNone/>
            </a:pPr>
            <a:r>
              <a:rPr lang="hu-HU" dirty="0"/>
              <a:t>Felső, alsó bélfodri dúc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IMAG4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556792"/>
            <a:ext cx="252456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Tantrikus Jóga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zsigeri érzeteket szervrendszer-érzetekre bontja, a kialakított </a:t>
            </a:r>
            <a:r>
              <a:rPr lang="hu-HU" dirty="0" err="1"/>
              <a:t>szervérzettérképen</a:t>
            </a:r>
            <a:r>
              <a:rPr lang="hu-HU" dirty="0"/>
              <a:t> tudatosan tájékozódva a </a:t>
            </a:r>
            <a:r>
              <a:rPr lang="hu-HU" dirty="0" err="1"/>
              <a:t>Kundaliní</a:t>
            </a:r>
            <a:r>
              <a:rPr lang="hu-HU" dirty="0"/>
              <a:t> energia felszállását ösztönzi</a:t>
            </a:r>
          </a:p>
          <a:p>
            <a:r>
              <a:rPr lang="hu-HU" dirty="0"/>
              <a:t>Szexuális periódusok </a:t>
            </a:r>
          </a:p>
          <a:p>
            <a:r>
              <a:rPr lang="hu-HU" dirty="0"/>
              <a:t>A </a:t>
            </a:r>
            <a:r>
              <a:rPr lang="hu-HU" dirty="0" err="1"/>
              <a:t>nemiszervekből</a:t>
            </a:r>
            <a:r>
              <a:rPr lang="hu-HU" dirty="0"/>
              <a:t> felszálló </a:t>
            </a:r>
            <a:r>
              <a:rPr lang="hu-HU" dirty="0" err="1"/>
              <a:t>tonizáló</a:t>
            </a:r>
            <a:r>
              <a:rPr lang="hu-HU" dirty="0"/>
              <a:t> hatás a többi szervrendszer működését is javítja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Folyamatos Meditáció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/>
              <a:t>Függetlenség a benyomásokat, gondolatokat és cselekvést kísérő szervérzetektől…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Ehhez segít:</a:t>
            </a:r>
          </a:p>
          <a:p>
            <a:pPr>
              <a:buNone/>
            </a:pPr>
            <a:r>
              <a:rPr lang="hu-HU" dirty="0"/>
              <a:t>Pszichés önfelszabadítás, akarati reflex ésszerűsítése (</a:t>
            </a:r>
            <a:r>
              <a:rPr lang="hu-HU" dirty="0" err="1"/>
              <a:t>kortikalizálása</a:t>
            </a:r>
            <a:r>
              <a:rPr lang="hu-HU" dirty="0"/>
              <a:t>)</a:t>
            </a:r>
          </a:p>
          <a:p>
            <a:pPr>
              <a:buNone/>
            </a:pPr>
            <a:r>
              <a:rPr lang="hu-HU" dirty="0"/>
              <a:t>Megismerni, hogy mi kényszeríti az idegrendszerünket arra, hogy valamilyen gondolatsort vagy mozgást kezdeményezzen</a:t>
            </a:r>
          </a:p>
          <a:p>
            <a:pPr>
              <a:buNone/>
            </a:pPr>
            <a:r>
              <a:rPr lang="hu-HU" dirty="0"/>
              <a:t>Megteremteni a kiegyensúlyozott idegműködés alapfeltételeit (alvás, táplálkozás, </a:t>
            </a:r>
            <a:r>
              <a:rPr lang="hu-HU" b="1" dirty="0"/>
              <a:t>önvizsgálat</a:t>
            </a:r>
            <a:r>
              <a:rPr lang="hu-HU" dirty="0"/>
              <a:t>)</a:t>
            </a:r>
          </a:p>
        </p:txBody>
      </p:sp>
      <p:pic>
        <p:nvPicPr>
          <p:cNvPr id="4" name="Kép 3" descr="a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636912"/>
            <a:ext cx="1656184" cy="1770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Dr</a:t>
            </a:r>
            <a:r>
              <a:rPr lang="hu-HU" dirty="0"/>
              <a:t> Vígh Béla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1932. szeptember 6. – 2016. július 30.</a:t>
            </a:r>
          </a:p>
          <a:p>
            <a:r>
              <a:rPr lang="hu-HU" dirty="0"/>
              <a:t>A Semmelweis Egyetem Anatómiai, Szövet- és Fejlődéstani Intézetének professor emeritusa</a:t>
            </a:r>
          </a:p>
          <a:p>
            <a:r>
              <a:rPr lang="hu-HU" dirty="0"/>
              <a:t>Orvos-biológus kutató, oktató (több mint 100 szakcikk, egyéb szakmai publikációk)</a:t>
            </a:r>
          </a:p>
          <a:p>
            <a:r>
              <a:rPr lang="hu-HU" dirty="0"/>
              <a:t>Író (számos anatómia, élettan, jóga, úti beszámoló témájú könyvek)</a:t>
            </a:r>
          </a:p>
          <a:p>
            <a:r>
              <a:rPr lang="hu-HU" dirty="0"/>
              <a:t>Képzőművész (festmények, illusztrációk, installációk, vegyes ábrázoló technikák)</a:t>
            </a:r>
          </a:p>
          <a:p>
            <a:r>
              <a:rPr lang="hu-HU" dirty="0"/>
              <a:t>Zeneművészet (zongora)</a:t>
            </a:r>
          </a:p>
          <a:p>
            <a:r>
              <a:rPr lang="hu-HU" dirty="0"/>
              <a:t>Jóga kutató, gyakorló és oktató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Tisztelettel, hálával, békességgel, szeretettel…</a:t>
            </a:r>
          </a:p>
        </p:txBody>
      </p:sp>
      <p:pic>
        <p:nvPicPr>
          <p:cNvPr id="4" name="Tartalom helye 3" descr="15000109_1213239415380925_6455183661950028919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72816"/>
            <a:ext cx="5928320" cy="4446240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6140069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Vígh Béla Emlékcsatorna:</a:t>
            </a:r>
            <a:endParaRPr kumimoji="0" lang="hu-HU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https://www.youtube.com/watch?v=0EmZIk4WkPM</a:t>
            </a: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IMAG4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389" y="1882775"/>
            <a:ext cx="8085221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17840"/>
            <a:ext cx="6635080" cy="1440160"/>
          </a:xfrm>
        </p:spPr>
        <p:txBody>
          <a:bodyPr/>
          <a:lstStyle/>
          <a:p>
            <a:r>
              <a:rPr lang="hu-HU" dirty="0"/>
              <a:t>A polihisztor jógi…</a:t>
            </a:r>
          </a:p>
        </p:txBody>
      </p:sp>
      <p:pic>
        <p:nvPicPr>
          <p:cNvPr id="4" name="Tartalom helye 3" descr="IMAG47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85658" y="332656"/>
            <a:ext cx="3310852" cy="1872208"/>
          </a:xfrm>
        </p:spPr>
      </p:pic>
      <p:pic>
        <p:nvPicPr>
          <p:cNvPr id="5" name="Kép 4" descr="IMAG5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2671957" cy="4725144"/>
          </a:xfrm>
          <a:prstGeom prst="rect">
            <a:avLst/>
          </a:prstGeom>
        </p:spPr>
      </p:pic>
      <p:pic>
        <p:nvPicPr>
          <p:cNvPr id="6" name="Kép 5" descr="IMAG4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420887"/>
            <a:ext cx="1512168" cy="2674149"/>
          </a:xfrm>
          <a:prstGeom prst="rect">
            <a:avLst/>
          </a:prstGeom>
        </p:spPr>
      </p:pic>
      <p:pic>
        <p:nvPicPr>
          <p:cNvPr id="8" name="Kép 7" descr="IMAG47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356992"/>
            <a:ext cx="1368152" cy="2419468"/>
          </a:xfrm>
          <a:prstGeom prst="rect">
            <a:avLst/>
          </a:prstGeom>
        </p:spPr>
      </p:pic>
      <p:pic>
        <p:nvPicPr>
          <p:cNvPr id="9" name="Kép 8" descr="IMAG43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21991"/>
            <a:ext cx="1553689" cy="2747577"/>
          </a:xfrm>
          <a:prstGeom prst="rect">
            <a:avLst/>
          </a:prstGeom>
        </p:spPr>
      </p:pic>
      <p:pic>
        <p:nvPicPr>
          <p:cNvPr id="10" name="Kép 9" descr="IMAG44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3046979"/>
            <a:ext cx="1867010" cy="3301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4906888" cy="193737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Dr</a:t>
            </a:r>
            <a:r>
              <a:rPr lang="hu-HU" dirty="0"/>
              <a:t> </a:t>
            </a:r>
            <a:r>
              <a:rPr lang="hu-HU"/>
              <a:t>Szél Ágoston </a:t>
            </a:r>
            <a:r>
              <a:rPr lang="hu-HU" dirty="0"/>
              <a:t>megemlékezése nyomán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3140968"/>
            <a:ext cx="7344816" cy="32849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/>
              <a:t>      …a tobozmirigy specialistája (corpus </a:t>
            </a:r>
            <a:r>
              <a:rPr lang="hu-HU" dirty="0" err="1"/>
              <a:t>pineale</a:t>
            </a:r>
            <a:r>
              <a:rPr lang="hu-HU" dirty="0"/>
              <a:t>) volt, idevágó közleményeinek száma lenyűgözően magas. A látószerv, a tobozmirigy és a vegetatív idegrendszer kapcsolata Vígh Béla kedvenc területe volt, amelynek alapján a világhírre is joggal tarthat számot. „Barátai közül nagyon sokan voltunk jelen nagydoktori védésének sorsdöntő perceiben, amikor egy zseblámpa és egy emberi koponyacsont segítségével bizonyította a Magyar Tudományos Akadémia előtt, hogy a fény igenis keresztül tud hatolni a csonton, így befolyásolva a tobozmirigy fényérzékeny sejtjeinek működését...”</a:t>
            </a:r>
          </a:p>
          <a:p>
            <a:endParaRPr lang="hu-HU" dirty="0"/>
          </a:p>
        </p:txBody>
      </p:sp>
      <p:pic>
        <p:nvPicPr>
          <p:cNvPr id="4" name="Kép 3" descr="IMAG4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76672"/>
            <a:ext cx="3947555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8064" y="4581128"/>
            <a:ext cx="3765104" cy="1440160"/>
          </a:xfrm>
        </p:spPr>
        <p:txBody>
          <a:bodyPr>
            <a:normAutofit/>
          </a:bodyPr>
          <a:lstStyle/>
          <a:p>
            <a:r>
              <a:rPr lang="hu-HU" dirty="0"/>
              <a:t>Anatómia...</a:t>
            </a:r>
          </a:p>
        </p:txBody>
      </p:sp>
      <p:pic>
        <p:nvPicPr>
          <p:cNvPr id="4" name="Tartalom helye 3" descr="anatómia köny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796" y="2852936"/>
            <a:ext cx="2628580" cy="3744416"/>
          </a:xfrm>
        </p:spPr>
      </p:pic>
      <p:pic>
        <p:nvPicPr>
          <p:cNvPr id="5" name="Kép 4" descr="egyedfejlőd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789040"/>
            <a:ext cx="2060518" cy="2747357"/>
          </a:xfrm>
          <a:prstGeom prst="rect">
            <a:avLst/>
          </a:prstGeom>
        </p:spPr>
      </p:pic>
      <p:pic>
        <p:nvPicPr>
          <p:cNvPr id="7" name="Kép 6" descr="IMAG4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04664"/>
            <a:ext cx="5730321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04856" cy="1368152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JÓGA </a:t>
            </a:r>
            <a:br>
              <a:rPr lang="hu-HU" dirty="0"/>
            </a:br>
            <a:r>
              <a:rPr lang="hu-HU" dirty="0"/>
              <a:t>Kutatás és </a:t>
            </a:r>
            <a:r>
              <a:rPr lang="hu-HU" dirty="0" err="1"/>
              <a:t>Szádhana</a:t>
            </a:r>
            <a:endParaRPr lang="hu-HU" dirty="0"/>
          </a:p>
        </p:txBody>
      </p:sp>
      <p:pic>
        <p:nvPicPr>
          <p:cNvPr id="4" name="Tartalom helye 3" descr="joga orvosi szemm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276872"/>
            <a:ext cx="3182456" cy="4240154"/>
          </a:xfrm>
          <a:prstGeom prst="rect">
            <a:avLst/>
          </a:prstGeom>
        </p:spPr>
      </p:pic>
      <p:pic>
        <p:nvPicPr>
          <p:cNvPr id="5" name="Kép 4" descr="dr-vigh-bela-jogit-kerestem-india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861048"/>
            <a:ext cx="1905000" cy="2711450"/>
          </a:xfrm>
          <a:prstGeom prst="rect">
            <a:avLst/>
          </a:prstGeom>
        </p:spPr>
      </p:pic>
      <p:pic>
        <p:nvPicPr>
          <p:cNvPr id="6" name="Kép 5" descr="joga-es-tudoma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2880320" cy="2880320"/>
          </a:xfrm>
          <a:prstGeom prst="rect">
            <a:avLst/>
          </a:prstGeom>
        </p:spPr>
      </p:pic>
      <p:pic>
        <p:nvPicPr>
          <p:cNvPr id="7" name="Kép 6" descr="jóga idegrendsz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908720"/>
            <a:ext cx="1872367" cy="2494654"/>
          </a:xfrm>
          <a:prstGeom prst="rect">
            <a:avLst/>
          </a:prstGeom>
        </p:spPr>
      </p:pic>
      <p:pic>
        <p:nvPicPr>
          <p:cNvPr id="8" name="Kép 7" descr="a_szexmint_eletad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1673685"/>
            <a:ext cx="1224136" cy="16669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Inspirációk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58112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Családi hatások (elsősorban </a:t>
            </a:r>
          </a:p>
          <a:p>
            <a:pPr>
              <a:buNone/>
            </a:pPr>
            <a:r>
              <a:rPr lang="hu-HU" dirty="0"/>
              <a:t>édesapja és édesanyja kapcsán </a:t>
            </a:r>
          </a:p>
          <a:p>
            <a:pPr>
              <a:buNone/>
            </a:pPr>
            <a:r>
              <a:rPr lang="hu-HU" dirty="0"/>
              <a:t>képző- és zeneművészet, spiritizmus, </a:t>
            </a:r>
            <a:r>
              <a:rPr lang="hu-HU" dirty="0" err="1"/>
              <a:t>antropozófia</a:t>
            </a:r>
            <a:r>
              <a:rPr lang="hu-HU" dirty="0"/>
              <a:t>, jóga, </a:t>
            </a:r>
            <a:r>
              <a:rPr lang="hu-HU" dirty="0" err="1"/>
              <a:t>Coué</a:t>
            </a:r>
            <a:r>
              <a:rPr lang="hu-HU" dirty="0"/>
              <a:t>, </a:t>
            </a:r>
            <a:r>
              <a:rPr lang="hu-HU" dirty="0" err="1"/>
              <a:t>Jesudian</a:t>
            </a:r>
            <a:r>
              <a:rPr lang="hu-HU" dirty="0"/>
              <a:t> stb.)</a:t>
            </a:r>
          </a:p>
          <a:p>
            <a:r>
              <a:rPr lang="hu-HU" dirty="0" err="1"/>
              <a:t>Dr</a:t>
            </a:r>
            <a:r>
              <a:rPr lang="hu-HU" dirty="0"/>
              <a:t> </a:t>
            </a:r>
            <a:r>
              <a:rPr lang="hu-HU" dirty="0" err="1"/>
              <a:t>Weninger</a:t>
            </a:r>
            <a:r>
              <a:rPr lang="hu-HU" dirty="0"/>
              <a:t> Antal</a:t>
            </a:r>
          </a:p>
          <a:p>
            <a:r>
              <a:rPr lang="hu-HU" dirty="0" err="1"/>
              <a:t>Baktay</a:t>
            </a:r>
            <a:r>
              <a:rPr lang="hu-HU" dirty="0"/>
              <a:t> Ervin</a:t>
            </a:r>
          </a:p>
          <a:p>
            <a:r>
              <a:rPr lang="hu-HU" dirty="0"/>
              <a:t>Indiai utazások</a:t>
            </a:r>
          </a:p>
          <a:p>
            <a:r>
              <a:rPr lang="hu-HU" dirty="0"/>
              <a:t>Szakirodalmak</a:t>
            </a:r>
          </a:p>
          <a:p>
            <a:r>
              <a:rPr lang="hu-HU" dirty="0"/>
              <a:t>Közvetlen kapcsolat számos jógaiskolával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 descr="IMAG4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60648"/>
            <a:ext cx="1691331" cy="2990985"/>
          </a:xfrm>
          <a:prstGeom prst="rect">
            <a:avLst/>
          </a:prstGeom>
        </p:spPr>
      </p:pic>
      <p:pic>
        <p:nvPicPr>
          <p:cNvPr id="5" name="Kép 4" descr="IMAG4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437112"/>
            <a:ext cx="2928832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Személyes </a:t>
            </a:r>
            <a:r>
              <a:rPr lang="hu-HU" dirty="0" err="1"/>
              <a:t>Szádhana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737776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/>
              <a:t>Ászana</a:t>
            </a:r>
            <a:endParaRPr lang="hu-HU" dirty="0"/>
          </a:p>
          <a:p>
            <a:r>
              <a:rPr lang="hu-HU" dirty="0" err="1"/>
              <a:t>Pránájáma</a:t>
            </a:r>
            <a:endParaRPr lang="hu-HU" dirty="0"/>
          </a:p>
          <a:p>
            <a:r>
              <a:rPr lang="hu-HU" dirty="0"/>
              <a:t>Tisztító gyakorlatok</a:t>
            </a:r>
          </a:p>
          <a:p>
            <a:r>
              <a:rPr lang="hu-HU" dirty="0"/>
              <a:t>Meditáció</a:t>
            </a:r>
          </a:p>
          <a:p>
            <a:r>
              <a:rPr lang="hu-HU" dirty="0" err="1"/>
              <a:t>Jógikus</a:t>
            </a:r>
            <a:r>
              <a:rPr lang="hu-HU" dirty="0"/>
              <a:t>/Biológiai ritmus </a:t>
            </a:r>
          </a:p>
          <a:p>
            <a:r>
              <a:rPr lang="hu-HU" dirty="0"/>
              <a:t>Rádzsa Jóga, Karma Jóga </a:t>
            </a:r>
          </a:p>
        </p:txBody>
      </p:sp>
      <p:pic>
        <p:nvPicPr>
          <p:cNvPr id="7" name="Kép 6" descr="előadás plakát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676629"/>
            <a:ext cx="2376264" cy="3906187"/>
          </a:xfrm>
          <a:prstGeom prst="rect">
            <a:avLst/>
          </a:prstGeom>
        </p:spPr>
      </p:pic>
      <p:pic>
        <p:nvPicPr>
          <p:cNvPr id="8" name="Kép 7" descr="IMAG4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3438193" cy="19442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Egyéni 2. sém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C000"/>
      </a:accent1>
      <a:accent2>
        <a:srgbClr val="E40059"/>
      </a:accent2>
      <a:accent3>
        <a:srgbClr val="FFFF0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241</TotalTime>
  <Words>661</Words>
  <Application>Microsoft Office PowerPoint</Application>
  <PresentationFormat>Diavetítés a képernyőre (4:3 oldalarány)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Georgia</vt:lpstr>
      <vt:lpstr>Times New Roman</vt:lpstr>
      <vt:lpstr>Verdana</vt:lpstr>
      <vt:lpstr>Wingdings 2</vt:lpstr>
      <vt:lpstr>Lendület</vt:lpstr>
      <vt:lpstr>Dr Vígh Béla Jógi  orvos-biológus professzor élete és munkássága</vt:lpstr>
      <vt:lpstr>Dr Vígh Béla</vt:lpstr>
      <vt:lpstr>PowerPoint-bemutató</vt:lpstr>
      <vt:lpstr>A polihisztor jógi…</vt:lpstr>
      <vt:lpstr>Dr Szél Ágoston megemlékezése nyomán</vt:lpstr>
      <vt:lpstr>Anatómia...</vt:lpstr>
      <vt:lpstr>JÓGA  Kutatás és Szádhana</vt:lpstr>
      <vt:lpstr>Inspirációk</vt:lpstr>
      <vt:lpstr>Személyes Szádhana</vt:lpstr>
      <vt:lpstr>SOTE Jóga és orvostudomány című kurzus</vt:lpstr>
      <vt:lpstr>Speciális megközelítés</vt:lpstr>
      <vt:lpstr>„A Jóga nem alternatív, hanem komplementer medicina”</vt:lpstr>
      <vt:lpstr>Ászana, pránájáma, satkarmák, kundaliní jóga, mantra jóga, jantra jóga, rádzsa jóga…</vt:lpstr>
      <vt:lpstr>Ászana gyakorlás intelmei…</vt:lpstr>
      <vt:lpstr>Pránájáma –  légzési szervérzet változás</vt:lpstr>
      <vt:lpstr>Sat-karma pro-kontra</vt:lpstr>
      <vt:lpstr>Csakrák – „szerv érzőkörök”</vt:lpstr>
      <vt:lpstr>Tantrikus Jóga</vt:lpstr>
      <vt:lpstr>Folyamatos Meditáció</vt:lpstr>
      <vt:lpstr>Tisztelettel, hálával, békességgel, szeretettel…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Vígh Béla  orvos-biológ</dc:title>
  <dc:creator>Windows User</dc:creator>
  <cp:lastModifiedBy>Kriszta</cp:lastModifiedBy>
  <cp:revision>28</cp:revision>
  <dcterms:created xsi:type="dcterms:W3CDTF">2017-05-10T21:46:36Z</dcterms:created>
  <dcterms:modified xsi:type="dcterms:W3CDTF">2018-05-15T19:12:34Z</dcterms:modified>
</cp:coreProperties>
</file>