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Default Extension="doc" ContentType="application/msword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7"/>
  </p:notesMasterIdLst>
  <p:sldIdLst>
    <p:sldId id="307" r:id="rId2"/>
    <p:sldId id="285" r:id="rId3"/>
    <p:sldId id="308" r:id="rId4"/>
    <p:sldId id="310" r:id="rId5"/>
    <p:sldId id="259" r:id="rId6"/>
    <p:sldId id="281" r:id="rId7"/>
    <p:sldId id="309" r:id="rId8"/>
    <p:sldId id="269" r:id="rId9"/>
    <p:sldId id="260" r:id="rId10"/>
    <p:sldId id="257" r:id="rId11"/>
    <p:sldId id="280" r:id="rId12"/>
    <p:sldId id="311" r:id="rId13"/>
    <p:sldId id="317" r:id="rId14"/>
    <p:sldId id="312" r:id="rId15"/>
    <p:sldId id="318" r:id="rId16"/>
    <p:sldId id="270" r:id="rId17"/>
    <p:sldId id="322" r:id="rId18"/>
    <p:sldId id="288" r:id="rId19"/>
    <p:sldId id="272" r:id="rId20"/>
    <p:sldId id="282" r:id="rId21"/>
    <p:sldId id="284" r:id="rId22"/>
    <p:sldId id="289" r:id="rId23"/>
    <p:sldId id="263" r:id="rId24"/>
    <p:sldId id="283" r:id="rId25"/>
    <p:sldId id="290" r:id="rId26"/>
    <p:sldId id="291" r:id="rId27"/>
    <p:sldId id="292" r:id="rId28"/>
    <p:sldId id="294" r:id="rId29"/>
    <p:sldId id="295" r:id="rId30"/>
    <p:sldId id="296" r:id="rId31"/>
    <p:sldId id="297" r:id="rId32"/>
    <p:sldId id="298" r:id="rId33"/>
    <p:sldId id="299" r:id="rId34"/>
    <p:sldId id="321" r:id="rId35"/>
    <p:sldId id="271" r:id="rId36"/>
    <p:sldId id="305" r:id="rId37"/>
    <p:sldId id="278" r:id="rId38"/>
    <p:sldId id="276" r:id="rId39"/>
    <p:sldId id="301" r:id="rId40"/>
    <p:sldId id="302" r:id="rId41"/>
    <p:sldId id="303" r:id="rId42"/>
    <p:sldId id="275" r:id="rId43"/>
    <p:sldId id="319" r:id="rId44"/>
    <p:sldId id="320" r:id="rId45"/>
    <p:sldId id="279" r:id="rId46"/>
  </p:sldIdLst>
  <p:sldSz cx="9144000" cy="6858000" type="screen4x3"/>
  <p:notesSz cx="6851650" cy="974725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7C80"/>
    <a:srgbClr val="FF0000"/>
    <a:srgbClr val="FF6600"/>
    <a:srgbClr val="800080"/>
    <a:srgbClr val="336699"/>
    <a:srgbClr val="339966"/>
    <a:srgbClr val="003366"/>
    <a:srgbClr val="99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79" autoAdjust="0"/>
    <p:restoredTop sz="90859" autoAdjust="0"/>
  </p:normalViewPr>
  <p:slideViewPr>
    <p:cSldViewPr>
      <p:cViewPr varScale="1">
        <p:scale>
          <a:sx n="65" d="100"/>
          <a:sy n="65" d="100"/>
        </p:scale>
        <p:origin x="-14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48" y="-72"/>
      </p:cViewPr>
      <p:guideLst>
        <p:guide orient="horz" pos="3070"/>
        <p:guide pos="215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20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502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 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6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96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FE98955E-629A-43CA-BCF1-C94B738FBA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altLang="hu-HU" smtClean="0"/>
          </a:p>
        </p:txBody>
      </p:sp>
      <p:sp>
        <p:nvSpPr>
          <p:cNvPr id="3994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C9DA61-B672-49A5-925F-A590AEEB63FC}" type="slidenum">
              <a:rPr lang="hu-HU" altLang="hu-HU" smtClean="0"/>
              <a:pPr/>
              <a:t>2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E7867B-3D90-4F04-9441-0E2C16F64F49}" type="slidenum">
              <a:rPr lang="hu-HU" smtClean="0"/>
              <a:pPr/>
              <a:t>40</a:t>
            </a:fld>
            <a:endParaRPr lang="hu-H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30250"/>
            <a:ext cx="4873625" cy="365601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629150"/>
            <a:ext cx="5026025" cy="4386263"/>
          </a:xfrm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4915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20F808-3B99-46EF-857B-2C2189C1BB63}" type="slidenum">
              <a:rPr lang="hu-HU" altLang="hu-HU" smtClean="0"/>
              <a:pPr/>
              <a:t>4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FA6FC1-DD87-45B3-9A3B-04939B3F0214}" type="slidenum">
              <a:rPr lang="hu-HU" altLang="hu-HU" smtClean="0"/>
              <a:pPr/>
              <a:t>7</a:t>
            </a:fld>
            <a:endParaRPr lang="hu-HU" altLang="hu-H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630738"/>
            <a:ext cx="5026025" cy="4386262"/>
          </a:xfrm>
          <a:noFill/>
          <a:ln/>
        </p:spPr>
        <p:txBody>
          <a:bodyPr/>
          <a:lstStyle/>
          <a:p>
            <a:endParaRPr lang="hu-HU" alt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4FE02C-3A71-4F08-A0BC-8C4D5BF889A6}" type="slidenum">
              <a:rPr lang="hu-HU" altLang="hu-HU" smtClean="0"/>
              <a:pPr/>
              <a:t>18</a:t>
            </a:fld>
            <a:endParaRPr lang="hu-HU" altLang="hu-HU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630738"/>
            <a:ext cx="5026025" cy="4386262"/>
          </a:xfrm>
          <a:noFill/>
          <a:ln/>
        </p:spPr>
        <p:txBody>
          <a:bodyPr/>
          <a:lstStyle/>
          <a:p>
            <a:endParaRPr lang="hu-HU" alt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10AFDB-5774-4A63-B9E3-55C1EDA16152}" type="slidenum">
              <a:rPr lang="hu-HU" altLang="hu-HU" smtClean="0"/>
              <a:pPr/>
              <a:t>22</a:t>
            </a:fld>
            <a:endParaRPr lang="hu-HU" altLang="hu-HU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630738"/>
            <a:ext cx="5026025" cy="4386262"/>
          </a:xfrm>
          <a:noFill/>
          <a:ln/>
        </p:spPr>
        <p:txBody>
          <a:bodyPr/>
          <a:lstStyle/>
          <a:p>
            <a:endParaRPr lang="hu-HU" alt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E08F51-AA0E-4063-87D1-B289DDE15192}" type="slidenum">
              <a:rPr lang="hu-HU"/>
              <a:pPr/>
              <a:t>23</a:t>
            </a:fld>
            <a:endParaRPr lang="hu-HU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7754FE-6FEF-4DF1-8216-C2B419A99C33}" type="slidenum">
              <a:rPr lang="hu-HU" altLang="hu-HU" smtClean="0"/>
              <a:pPr/>
              <a:t>29</a:t>
            </a:fld>
            <a:endParaRPr lang="hu-HU" altLang="hu-H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30250"/>
            <a:ext cx="4873625" cy="365601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629150"/>
            <a:ext cx="5026025" cy="4386263"/>
          </a:xfrm>
          <a:noFill/>
          <a:ln/>
        </p:spPr>
        <p:txBody>
          <a:bodyPr/>
          <a:lstStyle/>
          <a:p>
            <a:endParaRPr lang="hu-HU" alt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DFBFC-EEAD-4DC4-8844-ACBACEA9C717}" type="slidenum">
              <a:rPr lang="hu-HU" altLang="hu-HU" smtClean="0"/>
              <a:pPr/>
              <a:t>30</a:t>
            </a:fld>
            <a:endParaRPr lang="hu-HU" altLang="hu-H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30250"/>
            <a:ext cx="4873625" cy="3656013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629150"/>
            <a:ext cx="5026025" cy="4386263"/>
          </a:xfrm>
          <a:noFill/>
          <a:ln/>
        </p:spPr>
        <p:txBody>
          <a:bodyPr/>
          <a:lstStyle/>
          <a:p>
            <a:endParaRPr lang="hu-HU" alt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88C1A8-3C84-4B2B-94F8-BEBD4EE57C26}" type="slidenum">
              <a:rPr lang="hu-HU" altLang="hu-HU" smtClean="0"/>
              <a:pPr/>
              <a:t>33</a:t>
            </a:fld>
            <a:endParaRPr lang="hu-HU" altLang="hu-H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30250"/>
            <a:ext cx="4873625" cy="3656013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629150"/>
            <a:ext cx="5026025" cy="4386263"/>
          </a:xfrm>
          <a:noFill/>
          <a:ln/>
        </p:spPr>
        <p:txBody>
          <a:bodyPr/>
          <a:lstStyle/>
          <a:p>
            <a:endParaRPr lang="hu-HU" alt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723FC-519A-41FE-AF51-E8E120AEECC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78698-CCB4-4D90-A9C3-3EB34C7D571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CE2BC-9206-4E71-AE35-CFB4786F4E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0FBD2-D499-4E4F-A943-10ABC24473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F707C-3CEC-465B-81C6-4DDC16639D4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FCF2B-0FC1-4869-9D9F-E5D55A701D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D4720-2B57-43E0-9C1A-43AE6B07E1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77567-2B3D-4DE2-A9C1-AAE5709B8C7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3C0E2-FFC9-479E-98C1-181D53952C8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92ED5-EEC4-44FF-8A45-3BF4FC4604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47A60-8867-488F-9327-C29DD10ACC8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098D2F57-8F36-4580-9316-93E30DBB3D4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hyperlink" Target="http://alf3.urz.unibas.ch/vmic/vmic.cfm?id=97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png"/><Relationship Id="rId7" Type="http://schemas.openxmlformats.org/officeDocument/2006/relationships/image" Target="../media/image9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hyperlink" Target="http://www.emedicine.com/cgi-bin/foxweb.exe/makezoom@/em/makezoom?picture=\websites\emedicine\derm\images\Large\1422der00649-01.jpg&amp;template=izoom2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Word_97-2003_dokumentum1.doc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data.lustich.de/bilder/l/27350-zaeh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9474" y="107464"/>
            <a:ext cx="4681190" cy="661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7596336" y="908720"/>
            <a:ext cx="8579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u="sng" dirty="0">
                <a:solidFill>
                  <a:srgbClr val="FF7C80"/>
                </a:solidFill>
                <a:latin typeface="Corbel" pitchFamily="34" charset="0"/>
              </a:rPr>
              <a:t>2 1 0 2</a:t>
            </a:r>
            <a:endParaRPr lang="hu-HU" sz="2000" dirty="0">
              <a:solidFill>
                <a:srgbClr val="FF7C80"/>
              </a:solidFill>
              <a:latin typeface="Corbel" pitchFamily="34" charset="0"/>
            </a:endParaRPr>
          </a:p>
          <a:p>
            <a:r>
              <a:rPr lang="hu-HU" sz="2000" dirty="0">
                <a:solidFill>
                  <a:srgbClr val="FF7C80"/>
                </a:solidFill>
                <a:latin typeface="Corbel" pitchFamily="34" charset="0"/>
              </a:rPr>
              <a:t>2 1 0 2</a:t>
            </a:r>
          </a:p>
        </p:txBody>
      </p:sp>
      <p:pic>
        <p:nvPicPr>
          <p:cNvPr id="1638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989138"/>
            <a:ext cx="312420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501008"/>
            <a:ext cx="3528392" cy="286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262438"/>
            <a:ext cx="305752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18"/>
          <p:cNvSpPr>
            <a:spLocks noChangeArrowheads="1"/>
          </p:cNvSpPr>
          <p:nvPr/>
        </p:nvSpPr>
        <p:spPr bwMode="auto">
          <a:xfrm>
            <a:off x="5508104" y="1052736"/>
            <a:ext cx="18501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>
                <a:solidFill>
                  <a:srgbClr val="FF7C80"/>
                </a:solidFill>
                <a:latin typeface="Corbel" pitchFamily="34" charset="0"/>
              </a:rPr>
              <a:t>ZAHNFORMEL</a:t>
            </a:r>
          </a:p>
        </p:txBody>
      </p:sp>
      <p:sp>
        <p:nvSpPr>
          <p:cNvPr id="16392" name="Rectangle 20"/>
          <p:cNvSpPr>
            <a:spLocks noChangeArrowheads="1"/>
          </p:cNvSpPr>
          <p:nvPr/>
        </p:nvSpPr>
        <p:spPr bwMode="auto">
          <a:xfrm>
            <a:off x="152400" y="762000"/>
            <a:ext cx="5054012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i="1" dirty="0" err="1">
                <a:solidFill>
                  <a:srgbClr val="336699"/>
                </a:solidFill>
                <a:latin typeface="Corbel" pitchFamily="34" charset="0"/>
              </a:rPr>
              <a:t>Merkmale</a:t>
            </a:r>
            <a:endParaRPr lang="hu-HU" sz="20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kein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Premolaren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oder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dritte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Molar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kleinere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Zähne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Krone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: rund,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kurz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und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breit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ihr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Form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ist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einheitlicher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als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bei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den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bleibenden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Zähne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Zahnschmelz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: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blaulich-weiss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,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dick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, </a:t>
            </a: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scharfe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Grenze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zwischen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Schmelz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und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Zement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breite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Pulpenkammer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und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Wurzelkanäle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buFontTx/>
              <a:buChar char="-"/>
            </a:pP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Dentin: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dünn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starke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Abrasio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</p:txBody>
      </p:sp>
      <p:sp>
        <p:nvSpPr>
          <p:cNvPr id="16393" name="Rectangle 21"/>
          <p:cNvSpPr>
            <a:spLocks noChangeArrowheads="1"/>
          </p:cNvSpPr>
          <p:nvPr/>
        </p:nvSpPr>
        <p:spPr bwMode="auto">
          <a:xfrm>
            <a:off x="914400" y="350520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1</a:t>
            </a:r>
          </a:p>
        </p:txBody>
      </p:sp>
      <p:sp>
        <p:nvSpPr>
          <p:cNvPr id="16394" name="Rectangle 22"/>
          <p:cNvSpPr>
            <a:spLocks noChangeArrowheads="1"/>
          </p:cNvSpPr>
          <p:nvPr/>
        </p:nvSpPr>
        <p:spPr bwMode="auto">
          <a:xfrm>
            <a:off x="4114800" y="350520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5</a:t>
            </a:r>
          </a:p>
        </p:txBody>
      </p:sp>
      <p:sp>
        <p:nvSpPr>
          <p:cNvPr id="16395" name="Rectangle 23"/>
          <p:cNvSpPr>
            <a:spLocks noChangeArrowheads="1"/>
          </p:cNvSpPr>
          <p:nvPr/>
        </p:nvSpPr>
        <p:spPr bwMode="auto">
          <a:xfrm>
            <a:off x="3200400" y="350520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4</a:t>
            </a:r>
          </a:p>
        </p:txBody>
      </p:sp>
      <p:sp>
        <p:nvSpPr>
          <p:cNvPr id="16396" name="Rectangle 24"/>
          <p:cNvSpPr>
            <a:spLocks noChangeArrowheads="1"/>
          </p:cNvSpPr>
          <p:nvPr/>
        </p:nvSpPr>
        <p:spPr bwMode="auto">
          <a:xfrm>
            <a:off x="2590800" y="3505200"/>
            <a:ext cx="284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3</a:t>
            </a:r>
          </a:p>
        </p:txBody>
      </p:sp>
      <p:sp>
        <p:nvSpPr>
          <p:cNvPr id="16397" name="Rectangle 25"/>
          <p:cNvSpPr>
            <a:spLocks noChangeArrowheads="1"/>
          </p:cNvSpPr>
          <p:nvPr/>
        </p:nvSpPr>
        <p:spPr bwMode="auto">
          <a:xfrm>
            <a:off x="1752600" y="350520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2</a:t>
            </a:r>
          </a:p>
        </p:txBody>
      </p:sp>
      <p:sp>
        <p:nvSpPr>
          <p:cNvPr id="16398" name="Rectangle 27"/>
          <p:cNvSpPr>
            <a:spLocks noChangeArrowheads="1"/>
          </p:cNvSpPr>
          <p:nvPr/>
        </p:nvSpPr>
        <p:spPr bwMode="auto">
          <a:xfrm>
            <a:off x="3707904" y="6165304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5</a:t>
            </a:r>
          </a:p>
        </p:txBody>
      </p:sp>
      <p:sp>
        <p:nvSpPr>
          <p:cNvPr id="16399" name="Rectangle 28"/>
          <p:cNvSpPr>
            <a:spLocks noChangeArrowheads="1"/>
          </p:cNvSpPr>
          <p:nvPr/>
        </p:nvSpPr>
        <p:spPr bwMode="auto">
          <a:xfrm>
            <a:off x="2793504" y="6165304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4</a:t>
            </a:r>
          </a:p>
        </p:txBody>
      </p:sp>
      <p:sp>
        <p:nvSpPr>
          <p:cNvPr id="16400" name="Rectangle 29"/>
          <p:cNvSpPr>
            <a:spLocks noChangeArrowheads="1"/>
          </p:cNvSpPr>
          <p:nvPr/>
        </p:nvSpPr>
        <p:spPr bwMode="auto">
          <a:xfrm>
            <a:off x="1879104" y="6165304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3</a:t>
            </a:r>
          </a:p>
        </p:txBody>
      </p:sp>
      <p:sp>
        <p:nvSpPr>
          <p:cNvPr id="16401" name="Rectangle 30"/>
          <p:cNvSpPr>
            <a:spLocks noChangeArrowheads="1"/>
          </p:cNvSpPr>
          <p:nvPr/>
        </p:nvSpPr>
        <p:spPr bwMode="auto">
          <a:xfrm>
            <a:off x="1345704" y="6165304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2</a:t>
            </a:r>
          </a:p>
        </p:txBody>
      </p:sp>
      <p:sp>
        <p:nvSpPr>
          <p:cNvPr id="16402" name="Rectangle 31"/>
          <p:cNvSpPr>
            <a:spLocks noChangeArrowheads="1"/>
          </p:cNvSpPr>
          <p:nvPr/>
        </p:nvSpPr>
        <p:spPr bwMode="auto">
          <a:xfrm>
            <a:off x="736104" y="6165304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1</a:t>
            </a:r>
          </a:p>
        </p:txBody>
      </p:sp>
      <p:sp>
        <p:nvSpPr>
          <p:cNvPr id="19" name="Text Box 1029"/>
          <p:cNvSpPr txBox="1">
            <a:spLocks noChangeArrowheads="1"/>
          </p:cNvSpPr>
          <p:nvPr/>
        </p:nvSpPr>
        <p:spPr bwMode="auto">
          <a:xfrm>
            <a:off x="3418255" y="152400"/>
            <a:ext cx="26368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>
                <a:solidFill>
                  <a:srgbClr val="336699"/>
                </a:solidFill>
                <a:latin typeface="Corbel" pitchFamily="34" charset="0"/>
              </a:rPr>
              <a:t>MILCHZÄHNE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1028"/>
          <p:cNvPicPr>
            <a:picLocks noChangeAspect="1" noChangeArrowheads="1"/>
          </p:cNvPicPr>
          <p:nvPr/>
        </p:nvPicPr>
        <p:blipFill>
          <a:blip r:embed="rId2" cstate="print"/>
          <a:srcRect r="57599"/>
          <a:stretch>
            <a:fillRect/>
          </a:stretch>
        </p:blipFill>
        <p:spPr bwMode="auto">
          <a:xfrm>
            <a:off x="179512" y="3068960"/>
            <a:ext cx="1584176" cy="29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1029"/>
          <p:cNvSpPr txBox="1">
            <a:spLocks noChangeArrowheads="1"/>
          </p:cNvSpPr>
          <p:nvPr/>
        </p:nvSpPr>
        <p:spPr bwMode="auto">
          <a:xfrm>
            <a:off x="1147391" y="188686"/>
            <a:ext cx="67826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MILCHZÄHNE  </a:t>
            </a:r>
            <a:r>
              <a:rPr lang="hu-HU" sz="32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vs</a:t>
            </a:r>
            <a:r>
              <a:rPr 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 BLEIBENDE ZÄHNE</a:t>
            </a:r>
            <a:endParaRPr lang="hu-HU" sz="32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49035" r="1970"/>
          <a:stretch>
            <a:fillRect/>
          </a:stretch>
        </p:blipFill>
        <p:spPr bwMode="auto">
          <a:xfrm>
            <a:off x="6516216" y="1268760"/>
            <a:ext cx="2526184" cy="412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28"/>
          <p:cNvPicPr>
            <a:picLocks noChangeAspect="1" noChangeArrowheads="1"/>
          </p:cNvPicPr>
          <p:nvPr/>
        </p:nvPicPr>
        <p:blipFill>
          <a:blip r:embed="rId2" cstate="print"/>
          <a:srcRect l="42401"/>
          <a:stretch>
            <a:fillRect/>
          </a:stretch>
        </p:blipFill>
        <p:spPr bwMode="auto">
          <a:xfrm>
            <a:off x="4211960" y="1268760"/>
            <a:ext cx="222988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r="52124"/>
          <a:stretch>
            <a:fillRect/>
          </a:stretch>
        </p:blipFill>
        <p:spPr bwMode="auto">
          <a:xfrm>
            <a:off x="1979712" y="2348880"/>
            <a:ext cx="2232248" cy="372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75656" y="260648"/>
            <a:ext cx="622837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ORIENTIERUNG IM </a:t>
            </a:r>
            <a:r>
              <a:rPr lang="hu-HU" alt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ZAHNMEDIZIN</a:t>
            </a:r>
            <a:endParaRPr lang="hu-HU" altLang="hu-HU" sz="32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361754" y="1677848"/>
            <a:ext cx="7832960" cy="4824413"/>
            <a:chOff x="1217161" y="1556792"/>
            <a:chExt cx="7832960" cy="4824413"/>
          </a:xfrm>
        </p:grpSpPr>
        <p:pic>
          <p:nvPicPr>
            <p:cNvPr id="6146" name="Picture 2" descr="http://www.archeo.mta.hu/antropologia/fogfelszin%20tota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59632" y="1556792"/>
              <a:ext cx="6845300" cy="4824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églalap 4"/>
            <p:cNvSpPr/>
            <p:nvPr/>
          </p:nvSpPr>
          <p:spPr>
            <a:xfrm>
              <a:off x="3419872" y="1700808"/>
              <a:ext cx="121860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hu-HU" i="1" dirty="0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  <a:t>MESIAL</a:t>
              </a:r>
              <a:endParaRPr lang="hu-HU" dirty="0"/>
            </a:p>
          </p:txBody>
        </p:sp>
        <p:sp>
          <p:nvSpPr>
            <p:cNvPr id="6" name="Téglalap 5"/>
            <p:cNvSpPr/>
            <p:nvPr/>
          </p:nvSpPr>
          <p:spPr>
            <a:xfrm>
              <a:off x="2339752" y="2060848"/>
              <a:ext cx="118333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hu-HU" i="1" dirty="0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  <a:t>LABIAL</a:t>
              </a:r>
              <a:endParaRPr lang="hu-HU" dirty="0"/>
            </a:p>
          </p:txBody>
        </p:sp>
        <p:sp>
          <p:nvSpPr>
            <p:cNvPr id="7" name="Téglalap 6"/>
            <p:cNvSpPr/>
            <p:nvPr/>
          </p:nvSpPr>
          <p:spPr>
            <a:xfrm>
              <a:off x="1217161" y="3141406"/>
              <a:ext cx="117750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hu-HU" i="1" dirty="0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  <a:t>DISTAL</a:t>
              </a:r>
              <a:endParaRPr lang="hu-HU" dirty="0"/>
            </a:p>
          </p:txBody>
        </p:sp>
        <p:sp>
          <p:nvSpPr>
            <p:cNvPr id="8" name="Téglalap 7"/>
            <p:cNvSpPr/>
            <p:nvPr/>
          </p:nvSpPr>
          <p:spPr>
            <a:xfrm>
              <a:off x="3491880" y="3717032"/>
              <a:ext cx="1512168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hu-HU" sz="2000" i="1" dirty="0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  <a:t>LINGUAL</a:t>
              </a:r>
            </a:p>
            <a:p>
              <a:r>
                <a:rPr lang="hu-HU" sz="2000" i="1" dirty="0" err="1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  <a:t>oder</a:t>
              </a:r>
              <a:endParaRPr lang="hu-HU" sz="20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endParaRPr>
            </a:p>
            <a:p>
              <a:r>
                <a:rPr lang="hu-HU" sz="2000" i="1" dirty="0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  <a:t>PALATINAL</a:t>
              </a:r>
              <a:endParaRPr lang="hu-HU" sz="2000" dirty="0"/>
            </a:p>
          </p:txBody>
        </p:sp>
        <p:sp>
          <p:nvSpPr>
            <p:cNvPr id="9" name="Téglalap 8"/>
            <p:cNvSpPr/>
            <p:nvPr/>
          </p:nvSpPr>
          <p:spPr>
            <a:xfrm>
              <a:off x="5449948" y="3183918"/>
              <a:ext cx="117750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hu-HU" i="1" dirty="0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  <a:t>DISTAL</a:t>
              </a:r>
              <a:endParaRPr lang="hu-HU" dirty="0"/>
            </a:p>
          </p:txBody>
        </p:sp>
        <p:sp>
          <p:nvSpPr>
            <p:cNvPr id="10" name="Téglalap 9"/>
            <p:cNvSpPr/>
            <p:nvPr/>
          </p:nvSpPr>
          <p:spPr>
            <a:xfrm>
              <a:off x="5940152" y="3861048"/>
              <a:ext cx="121860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hu-HU" i="1" dirty="0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  <a:t>MESIAL</a:t>
              </a:r>
              <a:endParaRPr lang="hu-HU" dirty="0"/>
            </a:p>
          </p:txBody>
        </p:sp>
        <p:sp>
          <p:nvSpPr>
            <p:cNvPr id="11" name="Téglalap 10"/>
            <p:cNvSpPr/>
            <p:nvPr/>
          </p:nvSpPr>
          <p:spPr>
            <a:xfrm>
              <a:off x="6948264" y="4797152"/>
              <a:ext cx="210185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hu-HU" i="1" dirty="0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  <a:t>BUCCAL</a:t>
              </a:r>
              <a:br>
                <a:rPr lang="hu-HU" i="1" dirty="0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</a:br>
              <a:r>
                <a:rPr lang="hu-HU" i="1" dirty="0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  <a:t>(VESTIBULÄR)</a:t>
              </a:r>
              <a:endParaRPr lang="hu-HU" dirty="0"/>
            </a:p>
          </p:txBody>
        </p:sp>
        <p:sp>
          <p:nvSpPr>
            <p:cNvPr id="12" name="Téglalap 11"/>
            <p:cNvSpPr/>
            <p:nvPr/>
          </p:nvSpPr>
          <p:spPr>
            <a:xfrm>
              <a:off x="4427984" y="4869160"/>
              <a:ext cx="82426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hu-HU" sz="2000" i="1" dirty="0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  <a:t>ORAL</a:t>
              </a:r>
              <a:endParaRPr lang="hu-HU" sz="2000" dirty="0"/>
            </a:p>
          </p:txBody>
        </p:sp>
        <p:sp>
          <p:nvSpPr>
            <p:cNvPr id="13" name="Téglalap 12"/>
            <p:cNvSpPr/>
            <p:nvPr/>
          </p:nvSpPr>
          <p:spPr>
            <a:xfrm>
              <a:off x="4139952" y="5373216"/>
              <a:ext cx="141519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hu-HU" sz="2000" i="1" dirty="0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  <a:t>OCCLUSAL</a:t>
              </a:r>
              <a:endParaRPr lang="hu-HU" sz="2000" dirty="0"/>
            </a:p>
          </p:txBody>
        </p:sp>
        <p:sp>
          <p:nvSpPr>
            <p:cNvPr id="14" name="Téglalap 13"/>
            <p:cNvSpPr/>
            <p:nvPr/>
          </p:nvSpPr>
          <p:spPr>
            <a:xfrm>
              <a:off x="6156136" y="5751871"/>
              <a:ext cx="117750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hu-HU" i="1" dirty="0" smtClean="0">
                  <a:solidFill>
                    <a:schemeClr val="accent6">
                      <a:lumMod val="75000"/>
                    </a:schemeClr>
                  </a:solidFill>
                  <a:latin typeface="Corbel" pitchFamily="34" charset="0"/>
                  <a:cs typeface="Arial" charset="0"/>
                </a:rPr>
                <a:t>DISTAL</a:t>
              </a:r>
              <a:endParaRPr lang="hu-HU" dirty="0"/>
            </a:p>
          </p:txBody>
        </p:sp>
      </p:grp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 cstate="print"/>
          <a:srcRect l="11642" t="6667" r="10735" b="6667"/>
          <a:stretch>
            <a:fillRect/>
          </a:stretch>
        </p:blipFill>
        <p:spPr bwMode="auto">
          <a:xfrm>
            <a:off x="5868144" y="1196752"/>
            <a:ext cx="3059833" cy="272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3132138" y="188913"/>
            <a:ext cx="2479675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i="1" cap="all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DAS  GEBISS</a:t>
            </a:r>
          </a:p>
        </p:txBody>
      </p:sp>
      <p:sp>
        <p:nvSpPr>
          <p:cNvPr id="36867" name="Téglalap 8"/>
          <p:cNvSpPr>
            <a:spLocks noChangeArrowheads="1"/>
          </p:cNvSpPr>
          <p:nvPr/>
        </p:nvSpPr>
        <p:spPr bwMode="auto">
          <a:xfrm>
            <a:off x="251520" y="764704"/>
            <a:ext cx="28803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2800" i="1" dirty="0">
                <a:solidFill>
                  <a:srgbClr val="FF7C80"/>
                </a:solidFill>
                <a:latin typeface="Corbel" pitchFamily="34" charset="0"/>
              </a:rPr>
              <a:t>PSALIODONTIE</a:t>
            </a:r>
          </a:p>
          <a:p>
            <a:r>
              <a:rPr lang="hu-HU" altLang="hu-HU" i="1" dirty="0" err="1">
                <a:solidFill>
                  <a:srgbClr val="FF7C80"/>
                </a:solidFill>
                <a:latin typeface="Corbel" pitchFamily="34" charset="0"/>
              </a:rPr>
              <a:t>Scherenbiß</a:t>
            </a:r>
            <a:r>
              <a:rPr lang="hu-HU" altLang="hu-HU" sz="2800" i="1" dirty="0">
                <a:solidFill>
                  <a:srgbClr val="FF7C80"/>
                </a:solidFill>
                <a:latin typeface="Corbel" pitchFamily="34" charset="0"/>
              </a:rPr>
              <a:t> </a:t>
            </a:r>
          </a:p>
        </p:txBody>
      </p:sp>
      <p:pic>
        <p:nvPicPr>
          <p:cNvPr id="36868" name="Picture 17" descr="http://www.zahnnotizen.de/wp-content/uploads/2010/09/Komposit-24-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908050"/>
            <a:ext cx="2947988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églalap 10"/>
          <p:cNvSpPr>
            <a:spLocks noChangeArrowheads="1"/>
          </p:cNvSpPr>
          <p:nvPr/>
        </p:nvSpPr>
        <p:spPr bwMode="auto">
          <a:xfrm>
            <a:off x="323850" y="1773238"/>
            <a:ext cx="3543919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60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Kontaktpunkt</a:t>
            </a:r>
            <a:endParaRPr lang="hu-HU" altLang="hu-HU" sz="160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endParaRPr lang="hu-HU" altLang="hu-HU" sz="80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altLang="hu-HU" sz="16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Durch</a:t>
            </a:r>
            <a:r>
              <a:rPr lang="hu-HU" altLang="hu-HU" sz="16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altLang="hu-HU" sz="16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Abrasion</a:t>
            </a:r>
            <a:r>
              <a:rPr lang="hu-HU" altLang="hu-HU" sz="16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altLang="hu-HU" sz="16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bzw</a:t>
            </a:r>
            <a:r>
              <a:rPr lang="hu-HU" altLang="hu-HU" sz="16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. </a:t>
            </a:r>
            <a:r>
              <a:rPr lang="hu-HU" altLang="hu-HU" sz="16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Mesialwanderung</a:t>
            </a:r>
            <a:endParaRPr lang="hu-HU" altLang="hu-HU" sz="16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endParaRPr lang="hu-HU" altLang="hu-HU" sz="80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altLang="hu-HU" sz="160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Später</a:t>
            </a:r>
            <a:r>
              <a:rPr lang="hu-HU" altLang="hu-HU" sz="160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altLang="hu-HU" sz="1600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altLang="hu-HU" sz="1600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Kontaktfläche</a:t>
            </a:r>
            <a:endParaRPr lang="hu-HU" altLang="hu-HU" sz="1600" dirty="0" smtClean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endParaRPr lang="hu-HU" altLang="hu-HU" sz="160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endParaRPr lang="hu-HU" sz="900" dirty="0">
              <a:solidFill>
                <a:srgbClr val="FF7C80"/>
              </a:solidFill>
              <a:latin typeface="Corbel" pitchFamily="34" charset="0"/>
            </a:endParaRPr>
          </a:p>
          <a:p>
            <a:r>
              <a:rPr lang="hu-HU" sz="2800" i="1" dirty="0">
                <a:solidFill>
                  <a:srgbClr val="FF0000"/>
                </a:solidFill>
                <a:latin typeface="Corbel" pitchFamily="34" charset="0"/>
              </a:rPr>
              <a:t>FEHLSTELLUNGE</a:t>
            </a:r>
          </a:p>
          <a:p>
            <a:endParaRPr lang="hu-HU" sz="1600" i="1" dirty="0">
              <a:solidFill>
                <a:srgbClr val="FF0000"/>
              </a:solidFill>
              <a:latin typeface="Corbel" pitchFamily="34" charset="0"/>
            </a:endParaRPr>
          </a:p>
          <a:p>
            <a:endParaRPr lang="hu-HU" sz="1600" i="1" dirty="0">
              <a:solidFill>
                <a:srgbClr val="00B0F0"/>
              </a:solidFill>
              <a:latin typeface="Corbel" pitchFamily="34" charset="0"/>
            </a:endParaRPr>
          </a:p>
          <a:p>
            <a:endParaRPr lang="hu-HU" sz="1600" i="1" dirty="0">
              <a:solidFill>
                <a:srgbClr val="00B0F0"/>
              </a:solidFill>
              <a:latin typeface="Corbel" pitchFamily="34" charset="0"/>
            </a:endParaRPr>
          </a:p>
          <a:p>
            <a:endParaRPr lang="hu-HU" sz="1600" i="1" dirty="0">
              <a:solidFill>
                <a:srgbClr val="00B0F0"/>
              </a:solidFill>
              <a:latin typeface="Corbel" pitchFamily="34" charset="0"/>
            </a:endParaRPr>
          </a:p>
          <a:p>
            <a:endParaRPr lang="hu-HU" sz="1600" i="1" dirty="0">
              <a:solidFill>
                <a:srgbClr val="00B0F0"/>
              </a:solidFill>
              <a:latin typeface="Corbel" pitchFamily="34" charset="0"/>
            </a:endParaRPr>
          </a:p>
          <a:p>
            <a:endParaRPr lang="hu-HU" sz="1600" i="1" dirty="0">
              <a:solidFill>
                <a:srgbClr val="00B0F0"/>
              </a:solidFill>
              <a:latin typeface="Corbel" pitchFamily="34" charset="0"/>
            </a:endParaRPr>
          </a:p>
        </p:txBody>
      </p:sp>
      <p:pic>
        <p:nvPicPr>
          <p:cNvPr id="36870" name="Picture 5" descr="Kontaktpunkte (rot dargestellt) schützen die darunter liegenden Zahnfleischpapillen und stützen die Zähne gegeneinander ab."/>
          <p:cNvPicPr>
            <a:picLocks noChangeAspect="1" noChangeArrowheads="1"/>
          </p:cNvPicPr>
          <p:nvPr/>
        </p:nvPicPr>
        <p:blipFill>
          <a:blip r:embed="rId3" cstate="print"/>
          <a:srcRect t="19579" b="21684"/>
          <a:stretch>
            <a:fillRect/>
          </a:stretch>
        </p:blipFill>
        <p:spPr bwMode="auto">
          <a:xfrm>
            <a:off x="3779838" y="1484313"/>
            <a:ext cx="1868487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Ellipszis 12"/>
          <p:cNvSpPr>
            <a:spLocks noChangeArrowheads="1"/>
          </p:cNvSpPr>
          <p:nvPr/>
        </p:nvSpPr>
        <p:spPr bwMode="auto">
          <a:xfrm>
            <a:off x="6588125" y="1450975"/>
            <a:ext cx="287338" cy="360363"/>
          </a:xfrm>
          <a:prstGeom prst="ellipse">
            <a:avLst/>
          </a:prstGeom>
          <a:noFill/>
          <a:ln w="38100" algn="ctr">
            <a:solidFill>
              <a:srgbClr val="FF7C8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6872" name="Ellipszis 14"/>
          <p:cNvSpPr>
            <a:spLocks noChangeArrowheads="1"/>
          </p:cNvSpPr>
          <p:nvPr/>
        </p:nvSpPr>
        <p:spPr bwMode="auto">
          <a:xfrm>
            <a:off x="7380288" y="1377950"/>
            <a:ext cx="287337" cy="360363"/>
          </a:xfrm>
          <a:prstGeom prst="ellipse">
            <a:avLst/>
          </a:prstGeom>
          <a:noFill/>
          <a:ln w="38100" algn="ctr">
            <a:solidFill>
              <a:srgbClr val="FF7C8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6873" name="Ellipszis 15"/>
          <p:cNvSpPr>
            <a:spLocks noChangeArrowheads="1"/>
          </p:cNvSpPr>
          <p:nvPr/>
        </p:nvSpPr>
        <p:spPr bwMode="auto">
          <a:xfrm>
            <a:off x="8315325" y="1306513"/>
            <a:ext cx="288925" cy="360362"/>
          </a:xfrm>
          <a:prstGeom prst="ellipse">
            <a:avLst/>
          </a:prstGeom>
          <a:noFill/>
          <a:ln w="38100" algn="ctr">
            <a:solidFill>
              <a:srgbClr val="FF7C8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36874" name="Picture 10" descr="http://www.style-your-smile.at/develop/wordpress/wp-content/uploads/2014/06/SB_Lueckengebiss_co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4149725"/>
            <a:ext cx="2232025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12" descr="http://www.style-your-smile.at/develop/wordpress/wp-content/uploads/2014/08/SB_Kreuzbis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076700"/>
            <a:ext cx="28082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6" name="Téglalap 19"/>
          <p:cNvSpPr>
            <a:spLocks noChangeArrowheads="1"/>
          </p:cNvSpPr>
          <p:nvPr/>
        </p:nvSpPr>
        <p:spPr bwMode="auto">
          <a:xfrm>
            <a:off x="323850" y="3644900"/>
            <a:ext cx="1414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i="1" dirty="0" err="1">
                <a:solidFill>
                  <a:srgbClr val="FF0000"/>
                </a:solidFill>
                <a:latin typeface="Corbel" pitchFamily="34" charset="0"/>
              </a:rPr>
              <a:t>Kreuzbiss</a:t>
            </a:r>
            <a:endParaRPr lang="hu-HU" i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36877" name="Téglalap 20"/>
          <p:cNvSpPr>
            <a:spLocks noChangeArrowheads="1"/>
          </p:cNvSpPr>
          <p:nvPr/>
        </p:nvSpPr>
        <p:spPr bwMode="auto">
          <a:xfrm>
            <a:off x="3276600" y="3644900"/>
            <a:ext cx="1900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i="1" dirty="0" err="1">
                <a:solidFill>
                  <a:srgbClr val="FF0000"/>
                </a:solidFill>
                <a:latin typeface="Corbel" pitchFamily="34" charset="0"/>
              </a:rPr>
              <a:t>Lückengebiss</a:t>
            </a:r>
            <a:endParaRPr lang="hu-HU" i="1" dirty="0">
              <a:solidFill>
                <a:srgbClr val="FF0000"/>
              </a:solidFill>
            </a:endParaRPr>
          </a:p>
        </p:txBody>
      </p:sp>
      <p:sp>
        <p:nvSpPr>
          <p:cNvPr id="36878" name="Téglalap 21"/>
          <p:cNvSpPr>
            <a:spLocks noChangeArrowheads="1"/>
          </p:cNvSpPr>
          <p:nvPr/>
        </p:nvSpPr>
        <p:spPr bwMode="auto">
          <a:xfrm>
            <a:off x="250825" y="5157788"/>
            <a:ext cx="15382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i="1" dirty="0" err="1">
                <a:solidFill>
                  <a:srgbClr val="FF0000"/>
                </a:solidFill>
                <a:latin typeface="Corbel" pitchFamily="34" charset="0"/>
              </a:rPr>
              <a:t>Tiefer</a:t>
            </a:r>
            <a:r>
              <a:rPr lang="hu-HU" i="1" dirty="0">
                <a:solidFill>
                  <a:srgbClr val="FF0000"/>
                </a:solidFill>
                <a:latin typeface="Corbel" pitchFamily="34" charset="0"/>
              </a:rPr>
              <a:t> </a:t>
            </a:r>
            <a:r>
              <a:rPr lang="hu-HU" i="1" dirty="0" err="1">
                <a:solidFill>
                  <a:srgbClr val="FF0000"/>
                </a:solidFill>
                <a:latin typeface="Corbel" pitchFamily="34" charset="0"/>
              </a:rPr>
              <a:t>Biss</a:t>
            </a:r>
            <a:endParaRPr lang="hu-HU" i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36879" name="Téglalap 22"/>
          <p:cNvSpPr>
            <a:spLocks noChangeArrowheads="1"/>
          </p:cNvSpPr>
          <p:nvPr/>
        </p:nvSpPr>
        <p:spPr bwMode="auto">
          <a:xfrm>
            <a:off x="3132138" y="5229225"/>
            <a:ext cx="17795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i="1" dirty="0" err="1">
                <a:solidFill>
                  <a:srgbClr val="FF0000"/>
                </a:solidFill>
                <a:latin typeface="Corbel" pitchFamily="34" charset="0"/>
              </a:rPr>
              <a:t>Offener</a:t>
            </a:r>
            <a:r>
              <a:rPr lang="hu-HU" i="1" dirty="0">
                <a:solidFill>
                  <a:srgbClr val="FF0000"/>
                </a:solidFill>
                <a:latin typeface="Corbel" pitchFamily="34" charset="0"/>
              </a:rPr>
              <a:t> </a:t>
            </a:r>
            <a:r>
              <a:rPr lang="hu-HU" i="1" dirty="0" err="1">
                <a:solidFill>
                  <a:srgbClr val="FF0000"/>
                </a:solidFill>
                <a:latin typeface="Corbel" pitchFamily="34" charset="0"/>
              </a:rPr>
              <a:t>Biss</a:t>
            </a:r>
            <a:endParaRPr lang="hu-HU" i="1" dirty="0">
              <a:solidFill>
                <a:srgbClr val="FF0000"/>
              </a:solidFill>
              <a:latin typeface="Corbel" pitchFamily="34" charset="0"/>
            </a:endParaRPr>
          </a:p>
        </p:txBody>
      </p:sp>
      <p:pic>
        <p:nvPicPr>
          <p:cNvPr id="36880" name="Picture 14" descr="http://www.style-your-smile.at/develop/wordpress/wp-content/uploads/2014/08/SB_offener_Bis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5732463"/>
            <a:ext cx="24003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1" name="Picture 16" descr="SB_tiefer_Bis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5589588"/>
            <a:ext cx="2808287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2" name="Picture 18" descr="http://www.zahnarzt-warnick.com/img/kieferorthopaedie/erwachsene/vorbis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5963" y="3709988"/>
            <a:ext cx="274955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3" name="Téglalap 26"/>
          <p:cNvSpPr>
            <a:spLocks noChangeArrowheads="1"/>
          </p:cNvSpPr>
          <p:nvPr/>
        </p:nvSpPr>
        <p:spPr bwMode="auto">
          <a:xfrm>
            <a:off x="6011863" y="3213100"/>
            <a:ext cx="2003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FF0000"/>
                </a:solidFill>
                <a:latin typeface="Corbel" pitchFamily="34" charset="0"/>
              </a:rPr>
              <a:t>PROGNATHIE</a:t>
            </a:r>
            <a:endParaRPr lang="hu-HU" i="1" dirty="0">
              <a:solidFill>
                <a:srgbClr val="FF0000"/>
              </a:solidFill>
            </a:endParaRPr>
          </a:p>
        </p:txBody>
      </p:sp>
      <p:sp>
        <p:nvSpPr>
          <p:cNvPr id="20" name="Téglalap 19"/>
          <p:cNvSpPr/>
          <p:nvPr/>
        </p:nvSpPr>
        <p:spPr bwMode="auto">
          <a:xfrm>
            <a:off x="179512" y="3140968"/>
            <a:ext cx="8640960" cy="352839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évtelen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730" y="2098278"/>
            <a:ext cx="8280598" cy="359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47664" y="1628800"/>
            <a:ext cx="64808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i="1" dirty="0" err="1">
                <a:solidFill>
                  <a:srgbClr val="FF7C80"/>
                </a:solidFill>
                <a:latin typeface="Calibri" pitchFamily="34" charset="0"/>
              </a:rPr>
              <a:t>Spee</a:t>
            </a:r>
            <a:r>
              <a:rPr lang="hu-HU" i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i="1" dirty="0" err="1" smtClean="0">
                <a:solidFill>
                  <a:srgbClr val="FF7C80"/>
                </a:solidFill>
                <a:latin typeface="Calibri" pitchFamily="34" charset="0"/>
              </a:rPr>
              <a:t>Kurve</a:t>
            </a:r>
            <a:r>
              <a:rPr lang="hu-HU" i="1" dirty="0">
                <a:solidFill>
                  <a:srgbClr val="FF7C80"/>
                </a:solidFill>
                <a:latin typeface="Calibri" pitchFamily="34" charset="0"/>
              </a:rPr>
              <a:t>		</a:t>
            </a:r>
            <a:r>
              <a:rPr lang="hu-HU" i="1" dirty="0" smtClean="0">
                <a:solidFill>
                  <a:srgbClr val="FF7C80"/>
                </a:solidFill>
                <a:latin typeface="Calibri" pitchFamily="34" charset="0"/>
              </a:rPr>
              <a:t>     </a:t>
            </a:r>
            <a:r>
              <a:rPr lang="hu-HU" i="1" dirty="0">
                <a:solidFill>
                  <a:srgbClr val="FF7C80"/>
                </a:solidFill>
                <a:latin typeface="Calibri" pitchFamily="34" charset="0"/>
              </a:rPr>
              <a:t>		Wilson </a:t>
            </a:r>
            <a:r>
              <a:rPr lang="hu-HU" i="1" dirty="0" err="1" smtClean="0">
                <a:solidFill>
                  <a:srgbClr val="FF7C80"/>
                </a:solidFill>
                <a:latin typeface="Calibri" pitchFamily="34" charset="0"/>
              </a:rPr>
              <a:t>Kurve</a:t>
            </a:r>
            <a:endParaRPr lang="hu-HU" i="1" dirty="0">
              <a:solidFill>
                <a:srgbClr val="FF7C80"/>
              </a:solidFill>
              <a:latin typeface="Calibri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592" y="548680"/>
            <a:ext cx="755687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PHYSIOLOGISCHE   OKKLUSIONSLINIEN</a:t>
            </a:r>
            <a:endParaRPr lang="hu-HU" altLang="hu-HU" sz="32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Névtelen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052513"/>
            <a:ext cx="3263900" cy="52562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23850" y="1557338"/>
            <a:ext cx="3887788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dirty="0">
                <a:solidFill>
                  <a:srgbClr val="FF7C80"/>
                </a:solidFill>
                <a:latin typeface="Corbel" pitchFamily="34" charset="0"/>
              </a:rPr>
              <a:t>OKKLUSIONSFLÄCHEN</a:t>
            </a:r>
          </a:p>
          <a:p>
            <a:endParaRPr lang="hu-HU" altLang="hu-HU" dirty="0">
              <a:solidFill>
                <a:srgbClr val="FF7C80"/>
              </a:solidFill>
              <a:latin typeface="Corbel" pitchFamily="34" charset="0"/>
            </a:endParaRPr>
          </a:p>
          <a:p>
            <a:endParaRPr lang="hu-HU" altLang="hu-HU" dirty="0">
              <a:solidFill>
                <a:srgbClr val="FF7C80"/>
              </a:solidFill>
              <a:latin typeface="Corbel" pitchFamily="34" charset="0"/>
            </a:endParaRPr>
          </a:p>
          <a:p>
            <a:endParaRPr lang="hu-HU" altLang="hu-HU" dirty="0">
              <a:solidFill>
                <a:srgbClr val="336699"/>
              </a:solidFill>
              <a:latin typeface="Corbel" pitchFamily="34" charset="0"/>
            </a:endParaRPr>
          </a:p>
          <a:p>
            <a:endParaRPr lang="hu-HU" altLang="hu-HU" sz="20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altLang="hu-HU" sz="2000" dirty="0">
                <a:solidFill>
                  <a:srgbClr val="FF7C80"/>
                </a:solidFill>
                <a:latin typeface="Corbel" pitchFamily="34" charset="0"/>
              </a:rPr>
              <a:t>OKKLUSIONSEINHEIT</a:t>
            </a:r>
          </a:p>
          <a:p>
            <a:endParaRPr lang="hu-HU" altLang="hu-HU" sz="2000" dirty="0">
              <a:solidFill>
                <a:srgbClr val="FF7C80"/>
              </a:solidFill>
              <a:latin typeface="Corbel" pitchFamily="34" charset="0"/>
            </a:endParaRPr>
          </a:p>
          <a:p>
            <a:endParaRPr lang="hu-HU" altLang="hu-HU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altLang="hu-HU" sz="2000" dirty="0">
                <a:solidFill>
                  <a:srgbClr val="FF7C80"/>
                </a:solidFill>
                <a:latin typeface="Corbel" pitchFamily="34" charset="0"/>
              </a:rPr>
              <a:t>OKKLUSIONSPLAN</a:t>
            </a:r>
          </a:p>
          <a:p>
            <a:endParaRPr lang="hu-HU" altLang="hu-HU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altLang="hu-HU" sz="2000" dirty="0">
                <a:solidFill>
                  <a:srgbClr val="336699"/>
                </a:solidFill>
                <a:latin typeface="Corbel" pitchFamily="34" charset="0"/>
              </a:rPr>
              <a:t>1. </a:t>
            </a:r>
            <a:r>
              <a:rPr lang="hu-HU" altLang="hu-HU" sz="2000" dirty="0" err="1">
                <a:solidFill>
                  <a:srgbClr val="336699"/>
                </a:solidFill>
                <a:latin typeface="Corbel" pitchFamily="34" charset="0"/>
              </a:rPr>
              <a:t>dentes</a:t>
            </a:r>
            <a:r>
              <a:rPr lang="hu-HU" altLang="hu-HU" sz="20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altLang="hu-HU" sz="2000" dirty="0" err="1" smtClean="0">
                <a:solidFill>
                  <a:srgbClr val="336699"/>
                </a:solidFill>
                <a:latin typeface="Corbel" pitchFamily="34" charset="0"/>
              </a:rPr>
              <a:t>incisivi</a:t>
            </a:r>
            <a:endParaRPr lang="hu-HU" altLang="hu-HU" sz="20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altLang="hu-HU" sz="2000" dirty="0">
                <a:solidFill>
                  <a:srgbClr val="336699"/>
                </a:solidFill>
                <a:latin typeface="Corbel" pitchFamily="34" charset="0"/>
              </a:rPr>
              <a:t>2. </a:t>
            </a:r>
            <a:r>
              <a:rPr lang="hu-HU" altLang="hu-HU" sz="2000" dirty="0" err="1">
                <a:solidFill>
                  <a:srgbClr val="336699"/>
                </a:solidFill>
                <a:latin typeface="Corbel" pitchFamily="34" charset="0"/>
              </a:rPr>
              <a:t>dentes</a:t>
            </a:r>
            <a:r>
              <a:rPr lang="hu-HU" altLang="hu-HU" sz="20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altLang="hu-HU" sz="2000" dirty="0" err="1">
                <a:solidFill>
                  <a:srgbClr val="336699"/>
                </a:solidFill>
                <a:latin typeface="Corbel" pitchFamily="34" charset="0"/>
              </a:rPr>
              <a:t>premolares</a:t>
            </a:r>
            <a:endParaRPr lang="hu-HU" altLang="hu-HU" sz="20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altLang="hu-HU" sz="2000" dirty="0">
                <a:solidFill>
                  <a:srgbClr val="336699"/>
                </a:solidFill>
                <a:latin typeface="Corbel" pitchFamily="34" charset="0"/>
              </a:rPr>
              <a:t>3. </a:t>
            </a:r>
            <a:r>
              <a:rPr lang="hu-HU" altLang="hu-HU" sz="2000" dirty="0" err="1">
                <a:solidFill>
                  <a:srgbClr val="336699"/>
                </a:solidFill>
                <a:latin typeface="Corbel" pitchFamily="34" charset="0"/>
              </a:rPr>
              <a:t>dentes</a:t>
            </a:r>
            <a:r>
              <a:rPr lang="hu-HU" altLang="hu-HU" sz="20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altLang="hu-HU" sz="2000" dirty="0" err="1">
                <a:solidFill>
                  <a:srgbClr val="336699"/>
                </a:solidFill>
                <a:latin typeface="Corbel" pitchFamily="34" charset="0"/>
              </a:rPr>
              <a:t>molares</a:t>
            </a:r>
            <a:endParaRPr lang="hu-HU" altLang="hu-HU" sz="2000" dirty="0">
              <a:solidFill>
                <a:srgbClr val="336699"/>
              </a:solidFill>
              <a:latin typeface="Corbel" pitchFamily="34" charset="0"/>
            </a:endParaRPr>
          </a:p>
        </p:txBody>
      </p:sp>
      <p:pic>
        <p:nvPicPr>
          <p:cNvPr id="39940" name="Picture 5" descr="http://www.zahn-zahnarzt-berlin.de/upload/okklusion-zahnhoeck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133600"/>
            <a:ext cx="32512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7" descr="Invisalign 11 (14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2276475"/>
            <a:ext cx="1804987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2699792" y="260648"/>
            <a:ext cx="35639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200" i="1" cap="all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ZAHNOKKLUSION</a:t>
            </a:r>
          </a:p>
        </p:txBody>
      </p:sp>
      <p:sp>
        <p:nvSpPr>
          <p:cNvPr id="39943" name="Jobbra nyíl 6"/>
          <p:cNvSpPr>
            <a:spLocks noChangeArrowheads="1"/>
          </p:cNvSpPr>
          <p:nvPr/>
        </p:nvSpPr>
        <p:spPr bwMode="auto">
          <a:xfrm>
            <a:off x="3276600" y="3429000"/>
            <a:ext cx="1079500" cy="144463"/>
          </a:xfrm>
          <a:prstGeom prst="rightArrow">
            <a:avLst>
              <a:gd name="adj1" fmla="val 50000"/>
              <a:gd name="adj2" fmla="val 49817"/>
            </a:avLst>
          </a:prstGeom>
          <a:solidFill>
            <a:srgbClr val="FF7C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9944" name="Jobbra nyíl 7"/>
          <p:cNvSpPr>
            <a:spLocks noChangeArrowheads="1"/>
          </p:cNvSpPr>
          <p:nvPr/>
        </p:nvSpPr>
        <p:spPr bwMode="auto">
          <a:xfrm>
            <a:off x="3059113" y="4437063"/>
            <a:ext cx="1873250" cy="144462"/>
          </a:xfrm>
          <a:prstGeom prst="rightArrow">
            <a:avLst>
              <a:gd name="adj1" fmla="val 50000"/>
              <a:gd name="adj2" fmla="val 49887"/>
            </a:avLst>
          </a:prstGeom>
          <a:solidFill>
            <a:srgbClr val="FF7C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" name="Lekerekített téglalap 8"/>
          <p:cNvSpPr/>
          <p:nvPr/>
        </p:nvSpPr>
        <p:spPr bwMode="auto">
          <a:xfrm>
            <a:off x="5940152" y="3140968"/>
            <a:ext cx="576064" cy="72008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386693" y="188640"/>
            <a:ext cx="63453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ÜBERBLICK </a:t>
            </a:r>
            <a:r>
              <a:rPr 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DER  ZAHNSTRUKTUR</a:t>
            </a:r>
            <a:endParaRPr lang="hu-HU" sz="32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 cstate="print"/>
          <a:srcRect l="22060" t="2660" r="16176" b="7980"/>
          <a:stretch>
            <a:fillRect/>
          </a:stretch>
        </p:blipFill>
        <p:spPr bwMode="auto">
          <a:xfrm>
            <a:off x="4114800" y="1066800"/>
            <a:ext cx="4035425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762000" y="1497013"/>
            <a:ext cx="2335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dirty="0" err="1">
                <a:solidFill>
                  <a:srgbClr val="336699"/>
                </a:solidFill>
                <a:latin typeface="Corbel" pitchFamily="34" charset="0"/>
              </a:rPr>
              <a:t>Corona</a:t>
            </a:r>
            <a:r>
              <a:rPr lang="hu-HU" sz="28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2800" dirty="0" err="1">
                <a:solidFill>
                  <a:srgbClr val="336699"/>
                </a:solidFill>
                <a:latin typeface="Corbel" pitchFamily="34" charset="0"/>
              </a:rPr>
              <a:t>dentis</a:t>
            </a:r>
            <a:endParaRPr lang="hu-HU" sz="2800" dirty="0">
              <a:solidFill>
                <a:srgbClr val="336699"/>
              </a:solidFill>
              <a:latin typeface="Corbel" pitchFamily="34" charset="0"/>
            </a:endParaRP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228600" y="2895600"/>
            <a:ext cx="35129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dirty="0" err="1">
                <a:solidFill>
                  <a:srgbClr val="336699"/>
                </a:solidFill>
                <a:latin typeface="Corbel" pitchFamily="34" charset="0"/>
              </a:rPr>
              <a:t>Cervix</a:t>
            </a:r>
            <a:r>
              <a:rPr lang="hu-HU" sz="2800" dirty="0">
                <a:solidFill>
                  <a:srgbClr val="336699"/>
                </a:solidFill>
                <a:latin typeface="Corbel" pitchFamily="34" charset="0"/>
              </a:rPr>
              <a:t> (</a:t>
            </a:r>
            <a:r>
              <a:rPr lang="hu-HU" sz="2800" dirty="0" err="1">
                <a:solidFill>
                  <a:srgbClr val="336699"/>
                </a:solidFill>
                <a:latin typeface="Corbel" pitchFamily="34" charset="0"/>
              </a:rPr>
              <a:t>collum</a:t>
            </a:r>
            <a:r>
              <a:rPr lang="hu-HU" sz="2800" dirty="0">
                <a:solidFill>
                  <a:srgbClr val="336699"/>
                </a:solidFill>
                <a:latin typeface="Corbel" pitchFamily="34" charset="0"/>
              </a:rPr>
              <a:t>) </a:t>
            </a:r>
            <a:r>
              <a:rPr lang="hu-HU" sz="2800" dirty="0" err="1">
                <a:solidFill>
                  <a:srgbClr val="336699"/>
                </a:solidFill>
                <a:latin typeface="Corbel" pitchFamily="34" charset="0"/>
              </a:rPr>
              <a:t>dentis</a:t>
            </a:r>
            <a:endParaRPr lang="hu-HU" sz="2800" dirty="0">
              <a:solidFill>
                <a:srgbClr val="336699"/>
              </a:solidFill>
              <a:latin typeface="Corbel" pitchFamily="34" charset="0"/>
            </a:endParaRPr>
          </a:p>
        </p:txBody>
      </p:sp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990600" y="4267200"/>
            <a:ext cx="21082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dirty="0">
                <a:solidFill>
                  <a:srgbClr val="336699"/>
                </a:solidFill>
                <a:latin typeface="Corbel" pitchFamily="34" charset="0"/>
              </a:rPr>
              <a:t>Radix </a:t>
            </a:r>
            <a:r>
              <a:rPr lang="hu-HU" sz="2800" dirty="0" err="1">
                <a:solidFill>
                  <a:srgbClr val="336699"/>
                </a:solidFill>
                <a:latin typeface="Corbel" pitchFamily="34" charset="0"/>
              </a:rPr>
              <a:t>dentis</a:t>
            </a:r>
            <a:endParaRPr lang="hu-HU" sz="2800" dirty="0">
              <a:solidFill>
                <a:srgbClr val="336699"/>
              </a:solidFill>
              <a:latin typeface="Corbel" pitchFamily="34" charset="0"/>
            </a:endParaRP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5486400" y="838200"/>
            <a:ext cx="17409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>
                <a:latin typeface="Corbel" pitchFamily="34" charset="0"/>
              </a:rPr>
              <a:t>facies occlusalis</a:t>
            </a:r>
          </a:p>
        </p:txBody>
      </p:sp>
      <p:sp>
        <p:nvSpPr>
          <p:cNvPr id="8200" name="Text Box 11"/>
          <p:cNvSpPr txBox="1">
            <a:spLocks noChangeArrowheads="1"/>
          </p:cNvSpPr>
          <p:nvPr/>
        </p:nvSpPr>
        <p:spPr bwMode="auto">
          <a:xfrm>
            <a:off x="5943600" y="1371600"/>
            <a:ext cx="8370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>
                <a:solidFill>
                  <a:srgbClr val="FF6600"/>
                </a:solidFill>
                <a:latin typeface="Corbel" pitchFamily="34" charset="0"/>
              </a:rPr>
              <a:t>fissura</a:t>
            </a:r>
          </a:p>
        </p:txBody>
      </p:sp>
      <p:sp>
        <p:nvSpPr>
          <p:cNvPr id="8201" name="Text Box 12"/>
          <p:cNvSpPr txBox="1">
            <a:spLocks noChangeArrowheads="1"/>
          </p:cNvSpPr>
          <p:nvPr/>
        </p:nvSpPr>
        <p:spPr bwMode="auto">
          <a:xfrm>
            <a:off x="7391400" y="1066800"/>
            <a:ext cx="790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>
                <a:solidFill>
                  <a:srgbClr val="FF6600"/>
                </a:solidFill>
                <a:latin typeface="Corbel" pitchFamily="34" charset="0"/>
              </a:rPr>
              <a:t>cuspis</a:t>
            </a:r>
          </a:p>
        </p:txBody>
      </p:sp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6858000" y="4191000"/>
            <a:ext cx="1212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 i="1">
                <a:solidFill>
                  <a:srgbClr val="003366"/>
                </a:solidFill>
                <a:latin typeface="Corbel" pitchFamily="34" charset="0"/>
              </a:rPr>
              <a:t>cementum</a:t>
            </a:r>
          </a:p>
        </p:txBody>
      </p:sp>
      <p:sp>
        <p:nvSpPr>
          <p:cNvPr id="8203" name="Text Box 14"/>
          <p:cNvSpPr txBox="1">
            <a:spLocks noChangeArrowheads="1"/>
          </p:cNvSpPr>
          <p:nvPr/>
        </p:nvSpPr>
        <p:spPr bwMode="auto">
          <a:xfrm>
            <a:off x="6781800" y="1524000"/>
            <a:ext cx="8980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 i="1">
                <a:solidFill>
                  <a:srgbClr val="003366"/>
                </a:solidFill>
                <a:latin typeface="Corbel" pitchFamily="34" charset="0"/>
              </a:rPr>
              <a:t>enamel</a:t>
            </a:r>
          </a:p>
        </p:txBody>
      </p:sp>
      <p:sp>
        <p:nvSpPr>
          <p:cNvPr id="8204" name="Text Box 15"/>
          <p:cNvSpPr txBox="1">
            <a:spLocks noChangeArrowheads="1"/>
          </p:cNvSpPr>
          <p:nvPr/>
        </p:nvSpPr>
        <p:spPr bwMode="auto">
          <a:xfrm>
            <a:off x="5943600" y="1981200"/>
            <a:ext cx="814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 i="1">
                <a:solidFill>
                  <a:srgbClr val="003366"/>
                </a:solidFill>
                <a:latin typeface="Corbel" pitchFamily="34" charset="0"/>
              </a:rPr>
              <a:t>dentin</a:t>
            </a:r>
          </a:p>
        </p:txBody>
      </p:sp>
      <p:sp>
        <p:nvSpPr>
          <p:cNvPr id="8205" name="Text Box 16"/>
          <p:cNvSpPr txBox="1">
            <a:spLocks noChangeArrowheads="1"/>
          </p:cNvSpPr>
          <p:nvPr/>
        </p:nvSpPr>
        <p:spPr bwMode="auto">
          <a:xfrm>
            <a:off x="5486400" y="2438400"/>
            <a:ext cx="1561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>
                <a:solidFill>
                  <a:srgbClr val="FF0000"/>
                </a:solidFill>
                <a:latin typeface="Corbel" pitchFamily="34" charset="0"/>
              </a:rPr>
              <a:t>cavum pulpae</a:t>
            </a:r>
          </a:p>
        </p:txBody>
      </p:sp>
      <p:sp>
        <p:nvSpPr>
          <p:cNvPr id="8206" name="Text Box 18"/>
          <p:cNvSpPr txBox="1">
            <a:spLocks noChangeArrowheads="1"/>
          </p:cNvSpPr>
          <p:nvPr/>
        </p:nvSpPr>
        <p:spPr bwMode="auto">
          <a:xfrm>
            <a:off x="4800600" y="3429000"/>
            <a:ext cx="1425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>
                <a:solidFill>
                  <a:srgbClr val="FF0000"/>
                </a:solidFill>
                <a:latin typeface="Corbel" pitchFamily="34" charset="0"/>
              </a:rPr>
              <a:t>Wurzelkanal</a:t>
            </a:r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7620000" y="5257800"/>
            <a:ext cx="11576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>
                <a:solidFill>
                  <a:srgbClr val="339966"/>
                </a:solidFill>
                <a:latin typeface="Corbel" pitchFamily="34" charset="0"/>
              </a:rPr>
              <a:t>processus</a:t>
            </a:r>
            <a:endParaRPr lang="hu-HU" sz="1800">
              <a:latin typeface="Corbel" pitchFamily="34" charset="0"/>
            </a:endParaRPr>
          </a:p>
          <a:p>
            <a:r>
              <a:rPr lang="hu-HU" sz="1800">
                <a:solidFill>
                  <a:srgbClr val="339966"/>
                </a:solidFill>
                <a:latin typeface="Corbel" pitchFamily="34" charset="0"/>
              </a:rPr>
              <a:t>alveolaris</a:t>
            </a:r>
            <a:endParaRPr lang="hu-HU" sz="1800">
              <a:latin typeface="Corbel" pitchFamily="34" charset="0"/>
            </a:endParaRPr>
          </a:p>
        </p:txBody>
      </p:sp>
      <p:sp>
        <p:nvSpPr>
          <p:cNvPr id="8208" name="Text Box 20"/>
          <p:cNvSpPr txBox="1">
            <a:spLocks noChangeArrowheads="1"/>
          </p:cNvSpPr>
          <p:nvPr/>
        </p:nvSpPr>
        <p:spPr bwMode="auto">
          <a:xfrm>
            <a:off x="7848600" y="2743200"/>
            <a:ext cx="914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>
                <a:solidFill>
                  <a:srgbClr val="339966"/>
                </a:solidFill>
                <a:latin typeface="Corbel" pitchFamily="34" charset="0"/>
              </a:rPr>
              <a:t>gingiva</a:t>
            </a:r>
          </a:p>
        </p:txBody>
      </p:sp>
      <p:sp>
        <p:nvSpPr>
          <p:cNvPr id="8209" name="Text Box 21"/>
          <p:cNvSpPr txBox="1">
            <a:spLocks noChangeArrowheads="1"/>
          </p:cNvSpPr>
          <p:nvPr/>
        </p:nvSpPr>
        <p:spPr bwMode="auto">
          <a:xfrm>
            <a:off x="7499350" y="3352800"/>
            <a:ext cx="15488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 dirty="0" err="1">
                <a:solidFill>
                  <a:srgbClr val="339966"/>
                </a:solidFill>
                <a:latin typeface="Corbel" pitchFamily="34" charset="0"/>
              </a:rPr>
              <a:t>periodontium</a:t>
            </a:r>
            <a:endParaRPr lang="hu-HU" sz="1800" dirty="0">
              <a:solidFill>
                <a:srgbClr val="339966"/>
              </a:solidFill>
              <a:latin typeface="Corbel" pitchFamily="34" charset="0"/>
            </a:endParaRPr>
          </a:p>
        </p:txBody>
      </p:sp>
      <p:sp>
        <p:nvSpPr>
          <p:cNvPr id="8210" name="Text Box 22"/>
          <p:cNvSpPr txBox="1">
            <a:spLocks noChangeArrowheads="1"/>
          </p:cNvSpPr>
          <p:nvPr/>
        </p:nvSpPr>
        <p:spPr bwMode="auto">
          <a:xfrm>
            <a:off x="4419600" y="6019800"/>
            <a:ext cx="1778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>
                <a:latin typeface="Corbel" pitchFamily="34" charset="0"/>
              </a:rPr>
              <a:t>foramen apicale</a:t>
            </a:r>
          </a:p>
        </p:txBody>
      </p:sp>
      <p:sp>
        <p:nvSpPr>
          <p:cNvPr id="8211" name="Text Box 23"/>
          <p:cNvSpPr txBox="1">
            <a:spLocks noChangeArrowheads="1"/>
          </p:cNvSpPr>
          <p:nvPr/>
        </p:nvSpPr>
        <p:spPr bwMode="auto">
          <a:xfrm>
            <a:off x="5334000" y="5715000"/>
            <a:ext cx="668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>
                <a:solidFill>
                  <a:srgbClr val="FF6600"/>
                </a:solidFill>
                <a:latin typeface="Corbel" pitchFamily="34" charset="0"/>
              </a:rPr>
              <a:t>apex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3/35/MandibularLeftFirstMolar08-15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06674" y="-206473"/>
            <a:ext cx="2376264" cy="3598539"/>
          </a:xfrm>
          <a:prstGeom prst="rect">
            <a:avLst/>
          </a:prstGeom>
          <a:noFill/>
        </p:spPr>
      </p:pic>
      <p:pic>
        <p:nvPicPr>
          <p:cNvPr id="73730" name="Picture 2" descr="http://1.bp.blogspot.com/-86Q6w-FNVNE/T5vcbY0iRfI/AAAAAAAADMg/qQ7-da2v5IU/s320/MandibularThirdMolar+04+Prof.+Marco+Versiani.png"/>
          <p:cNvPicPr>
            <a:picLocks noChangeAspect="1" noChangeArrowheads="1"/>
          </p:cNvPicPr>
          <p:nvPr/>
        </p:nvPicPr>
        <p:blipFill>
          <a:blip r:embed="rId3" cstate="print"/>
          <a:srcRect t="17982" r="40559"/>
          <a:stretch>
            <a:fillRect/>
          </a:stretch>
        </p:blipFill>
        <p:spPr bwMode="auto">
          <a:xfrm>
            <a:off x="4427984" y="980728"/>
            <a:ext cx="4420467" cy="5184576"/>
          </a:xfrm>
          <a:prstGeom prst="rect">
            <a:avLst/>
          </a:prstGeom>
          <a:noFill/>
        </p:spPr>
      </p:pic>
      <p:pic>
        <p:nvPicPr>
          <p:cNvPr id="73732" name="Picture 4" descr="http://4.bp.blogspot.com/-h7KreeQIDt8/VSbwUuwzCNI/AAAAAAAAF2E/QEEt5DEmOdQ/s1600/C_Shaped_Mandibular1stPremolar_ProfMarcoVersiani5.JPG"/>
          <p:cNvPicPr>
            <a:picLocks noChangeAspect="1" noChangeArrowheads="1"/>
          </p:cNvPicPr>
          <p:nvPr/>
        </p:nvPicPr>
        <p:blipFill>
          <a:blip r:embed="rId4" cstate="print"/>
          <a:srcRect l="8654" r="7692"/>
          <a:stretch>
            <a:fillRect/>
          </a:stretch>
        </p:blipFill>
        <p:spPr bwMode="auto">
          <a:xfrm>
            <a:off x="129287" y="2857679"/>
            <a:ext cx="4176464" cy="374441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17213" y="3506788"/>
            <a:ext cx="2824812" cy="32316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hu-HU" altLang="hu-HU" sz="2800" dirty="0" smtClean="0">
              <a:solidFill>
                <a:schemeClr val="accent3">
                  <a:lumMod val="65000"/>
                </a:schemeClr>
              </a:solidFill>
              <a:latin typeface="Corbel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2800" dirty="0" err="1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Parodontium</a:t>
            </a:r>
            <a:endParaRPr lang="hu-HU" altLang="hu-HU" sz="2800" dirty="0" smtClean="0">
              <a:solidFill>
                <a:schemeClr val="accent3">
                  <a:lumMod val="65000"/>
                </a:schemeClr>
              </a:solidFill>
              <a:latin typeface="Corbel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2800" dirty="0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 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2400" dirty="0" err="1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G</a:t>
            </a:r>
            <a:r>
              <a:rPr lang="hu-HU" altLang="hu-HU" sz="2400" dirty="0" err="1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ingiva</a:t>
            </a:r>
            <a:r>
              <a:rPr lang="hu-HU" altLang="hu-HU" sz="2400" dirty="0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   </a:t>
            </a:r>
            <a:endParaRPr lang="hu-HU" altLang="hu-HU" sz="2400" dirty="0" smtClean="0">
              <a:solidFill>
                <a:schemeClr val="accent3">
                  <a:lumMod val="65000"/>
                </a:schemeClr>
              </a:solidFill>
              <a:latin typeface="Corbel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2400" dirty="0" err="1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Z</a:t>
            </a:r>
            <a:r>
              <a:rPr lang="hu-HU" altLang="hu-HU" sz="2400" dirty="0" err="1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ement</a:t>
            </a:r>
            <a:r>
              <a:rPr lang="hu-HU" altLang="hu-HU" sz="2400" dirty="0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 </a:t>
            </a:r>
            <a:endParaRPr lang="hu-HU" altLang="hu-HU" sz="2400" dirty="0" smtClean="0">
              <a:solidFill>
                <a:schemeClr val="accent3">
                  <a:lumMod val="65000"/>
                </a:schemeClr>
              </a:solidFill>
              <a:latin typeface="Corbel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2400" dirty="0" err="1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Periodontium</a:t>
            </a:r>
            <a:endParaRPr lang="hu-HU" altLang="hu-HU" sz="2400" dirty="0" smtClean="0">
              <a:solidFill>
                <a:schemeClr val="accent3">
                  <a:lumMod val="65000"/>
                </a:schemeClr>
              </a:solidFill>
              <a:latin typeface="Corbel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2400" dirty="0" err="1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P</a:t>
            </a:r>
            <a:r>
              <a:rPr lang="hu-HU" altLang="hu-HU" sz="2400" dirty="0" err="1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rocessus</a:t>
            </a:r>
            <a:r>
              <a:rPr lang="hu-HU" altLang="hu-HU" sz="2400" dirty="0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 </a:t>
            </a:r>
            <a:r>
              <a:rPr lang="hu-HU" altLang="hu-HU" sz="2400" dirty="0" err="1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alveolaris</a:t>
            </a:r>
            <a:endParaRPr lang="hu-HU" altLang="hu-HU" sz="2400" dirty="0" smtClean="0">
              <a:solidFill>
                <a:schemeClr val="accent3">
                  <a:lumMod val="65000"/>
                </a:schemeClr>
              </a:solidFill>
              <a:latin typeface="Corbel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hu-HU" altLang="hu-HU" sz="2400" dirty="0" smtClean="0">
              <a:solidFill>
                <a:schemeClr val="accent3">
                  <a:lumMod val="65000"/>
                </a:schemeClr>
              </a:solidFill>
              <a:latin typeface="Corbel" pitchFamily="34" charset="0"/>
            </a:endParaRPr>
          </a:p>
        </p:txBody>
      </p:sp>
      <p:pic>
        <p:nvPicPr>
          <p:cNvPr id="11267" name="Picture 2" descr="C:\Dokumentumok\oktatás\fog és parodont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5900" y="333375"/>
            <a:ext cx="4841875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églalap 6"/>
          <p:cNvSpPr>
            <a:spLocks noChangeArrowheads="1"/>
          </p:cNvSpPr>
          <p:nvPr/>
        </p:nvSpPr>
        <p:spPr bwMode="auto">
          <a:xfrm>
            <a:off x="423863" y="692150"/>
            <a:ext cx="3211512" cy="3231654"/>
          </a:xfrm>
          <a:prstGeom prst="rect">
            <a:avLst/>
          </a:prstGeom>
          <a:solidFill>
            <a:srgbClr val="FFCCCC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hu-HU" altLang="hu-HU" sz="2800" dirty="0">
              <a:solidFill>
                <a:srgbClr val="002060"/>
              </a:solidFill>
              <a:latin typeface="Corbel" pitchFamily="34" charset="0"/>
            </a:endParaRPr>
          </a:p>
          <a:p>
            <a:pPr algn="ctr"/>
            <a:r>
              <a:rPr lang="hu-HU" altLang="hu-HU" sz="2800" dirty="0" smtClean="0">
                <a:solidFill>
                  <a:srgbClr val="002060"/>
                </a:solidFill>
                <a:latin typeface="Corbel" pitchFamily="34" charset="0"/>
              </a:rPr>
              <a:t>GEWEBE DES ZAHNS</a:t>
            </a:r>
            <a:endParaRPr lang="hu-HU" altLang="hu-HU" sz="2800" dirty="0">
              <a:solidFill>
                <a:srgbClr val="002060"/>
              </a:solidFill>
              <a:latin typeface="Corbel" pitchFamily="34" charset="0"/>
            </a:endParaRPr>
          </a:p>
          <a:p>
            <a:pPr algn="ctr"/>
            <a:endParaRPr lang="hu-HU" altLang="hu-HU" dirty="0">
              <a:solidFill>
                <a:srgbClr val="002060"/>
              </a:solidFill>
              <a:latin typeface="Corbel" pitchFamily="34" charset="0"/>
            </a:endParaRPr>
          </a:p>
          <a:p>
            <a:pPr algn="ctr"/>
            <a:r>
              <a:rPr lang="hu-HU" altLang="hu-HU" dirty="0" smtClean="0">
                <a:solidFill>
                  <a:srgbClr val="002060"/>
                </a:solidFill>
                <a:latin typeface="Corbel" pitchFamily="34" charset="0"/>
              </a:rPr>
              <a:t>SCHMELZ</a:t>
            </a:r>
            <a:endParaRPr lang="hu-HU" altLang="hu-HU" dirty="0">
              <a:solidFill>
                <a:srgbClr val="002060"/>
              </a:solidFill>
              <a:latin typeface="Corbel" pitchFamily="34" charset="0"/>
            </a:endParaRPr>
          </a:p>
          <a:p>
            <a:pPr algn="ctr"/>
            <a:r>
              <a:rPr lang="hu-HU" altLang="hu-HU" dirty="0" smtClean="0">
                <a:solidFill>
                  <a:srgbClr val="002060"/>
                </a:solidFill>
                <a:latin typeface="Corbel" pitchFamily="34" charset="0"/>
              </a:rPr>
              <a:t>DENTIN</a:t>
            </a:r>
            <a:endParaRPr lang="hu-HU" altLang="hu-HU" dirty="0">
              <a:solidFill>
                <a:srgbClr val="002060"/>
              </a:solidFill>
              <a:latin typeface="Corbel" pitchFamily="34" charset="0"/>
            </a:endParaRPr>
          </a:p>
          <a:p>
            <a:pPr algn="ctr"/>
            <a:r>
              <a:rPr lang="hu-HU" altLang="hu-HU" dirty="0" smtClean="0">
                <a:solidFill>
                  <a:srgbClr val="002060"/>
                </a:solidFill>
                <a:latin typeface="Corbel" pitchFamily="34" charset="0"/>
              </a:rPr>
              <a:t>ZAHNPULPE</a:t>
            </a:r>
            <a:endParaRPr lang="hu-HU" altLang="hu-HU" dirty="0">
              <a:solidFill>
                <a:srgbClr val="002060"/>
              </a:solidFill>
              <a:latin typeface="Corbel" pitchFamily="34" charset="0"/>
            </a:endParaRPr>
          </a:p>
          <a:p>
            <a:pPr algn="ctr"/>
            <a:endParaRPr lang="hu-HU" altLang="hu-HU" dirty="0">
              <a:solidFill>
                <a:srgbClr val="002060"/>
              </a:solidFill>
              <a:latin typeface="Corbel" pitchFamily="34" charset="0"/>
            </a:endParaRPr>
          </a:p>
        </p:txBody>
      </p:sp>
      <p:sp>
        <p:nvSpPr>
          <p:cNvPr id="11269" name="Szabadkézi sokszög 4"/>
          <p:cNvSpPr>
            <a:spLocks/>
          </p:cNvSpPr>
          <p:nvPr/>
        </p:nvSpPr>
        <p:spPr bwMode="auto">
          <a:xfrm>
            <a:off x="5249863" y="577850"/>
            <a:ext cx="2508250" cy="4451350"/>
          </a:xfrm>
          <a:custGeom>
            <a:avLst/>
            <a:gdLst>
              <a:gd name="T0" fmla="*/ 221314 w 2507752"/>
              <a:gd name="T1" fmla="*/ 1523248 h 4336025"/>
              <a:gd name="T2" fmla="*/ 103279 w 2507752"/>
              <a:gd name="T3" fmla="*/ 1181294 h 4336025"/>
              <a:gd name="T4" fmla="*/ 44263 w 2507752"/>
              <a:gd name="T5" fmla="*/ 979231 h 4336025"/>
              <a:gd name="T6" fmla="*/ 44263 w 2507752"/>
              <a:gd name="T7" fmla="*/ 435212 h 4336025"/>
              <a:gd name="T8" fmla="*/ 177051 w 2507752"/>
              <a:gd name="T9" fmla="*/ 264236 h 4336025"/>
              <a:gd name="T10" fmla="*/ 472137 w 2507752"/>
              <a:gd name="T11" fmla="*/ 15543 h 4336025"/>
              <a:gd name="T12" fmla="*/ 781975 w 2507752"/>
              <a:gd name="T13" fmla="*/ 108803 h 4336025"/>
              <a:gd name="T14" fmla="*/ 959025 w 2507752"/>
              <a:gd name="T15" fmla="*/ 202063 h 4336025"/>
              <a:gd name="T16" fmla="*/ 1165585 w 2507752"/>
              <a:gd name="T17" fmla="*/ 373040 h 4336025"/>
              <a:gd name="T18" fmla="*/ 1401653 w 2507752"/>
              <a:gd name="T19" fmla="*/ 497386 h 4336025"/>
              <a:gd name="T20" fmla="*/ 1652476 w 2507752"/>
              <a:gd name="T21" fmla="*/ 450757 h 4336025"/>
              <a:gd name="T22" fmla="*/ 1829526 w 2507752"/>
              <a:gd name="T23" fmla="*/ 373040 h 4336025"/>
              <a:gd name="T24" fmla="*/ 2021331 w 2507752"/>
              <a:gd name="T25" fmla="*/ 233149 h 4336025"/>
              <a:gd name="T26" fmla="*/ 2286908 w 2507752"/>
              <a:gd name="T27" fmla="*/ 155433 h 4336025"/>
              <a:gd name="T28" fmla="*/ 2449204 w 2507752"/>
              <a:gd name="T29" fmla="*/ 497386 h 4336025"/>
              <a:gd name="T30" fmla="*/ 2478712 w 2507752"/>
              <a:gd name="T31" fmla="*/ 1025860 h 4336025"/>
              <a:gd name="T32" fmla="*/ 2375434 w 2507752"/>
              <a:gd name="T33" fmla="*/ 1259010 h 4336025"/>
              <a:gd name="T34" fmla="*/ 2257398 w 2507752"/>
              <a:gd name="T35" fmla="*/ 1492161 h 4336025"/>
              <a:gd name="T36" fmla="*/ 2183628 w 2507752"/>
              <a:gd name="T37" fmla="*/ 1678680 h 4336025"/>
              <a:gd name="T38" fmla="*/ 2109857 w 2507752"/>
              <a:gd name="T39" fmla="*/ 1818571 h 4336025"/>
              <a:gd name="T40" fmla="*/ 2124612 w 2507752"/>
              <a:gd name="T41" fmla="*/ 2875517 h 4336025"/>
              <a:gd name="T42" fmla="*/ 2257398 w 2507752"/>
              <a:gd name="T43" fmla="*/ 3295190 h 4336025"/>
              <a:gd name="T44" fmla="*/ 2301661 w 2507752"/>
              <a:gd name="T45" fmla="*/ 3699316 h 4336025"/>
              <a:gd name="T46" fmla="*/ 2168873 w 2507752"/>
              <a:gd name="T47" fmla="*/ 4538656 h 4336025"/>
              <a:gd name="T48" fmla="*/ 1947559 w 2507752"/>
              <a:gd name="T49" fmla="*/ 4398764 h 4336025"/>
              <a:gd name="T50" fmla="*/ 1844281 w 2507752"/>
              <a:gd name="T51" fmla="*/ 4165614 h 4336025"/>
              <a:gd name="T52" fmla="*/ 1770509 w 2507752"/>
              <a:gd name="T53" fmla="*/ 3963551 h 4336025"/>
              <a:gd name="T54" fmla="*/ 1726246 w 2507752"/>
              <a:gd name="T55" fmla="*/ 3792576 h 4336025"/>
              <a:gd name="T56" fmla="*/ 1652476 w 2507752"/>
              <a:gd name="T57" fmla="*/ 3528338 h 4336025"/>
              <a:gd name="T58" fmla="*/ 1593458 w 2507752"/>
              <a:gd name="T59" fmla="*/ 3310732 h 4336025"/>
              <a:gd name="T60" fmla="*/ 1534441 w 2507752"/>
              <a:gd name="T61" fmla="*/ 3077582 h 4336025"/>
              <a:gd name="T62" fmla="*/ 1445916 w 2507752"/>
              <a:gd name="T63" fmla="*/ 2766714 h 4336025"/>
              <a:gd name="T64" fmla="*/ 1268865 w 2507752"/>
              <a:gd name="T65" fmla="*/ 2549106 h 4336025"/>
              <a:gd name="T66" fmla="*/ 1032797 w 2507752"/>
              <a:gd name="T67" fmla="*/ 2642366 h 4336025"/>
              <a:gd name="T68" fmla="*/ 973780 w 2507752"/>
              <a:gd name="T69" fmla="*/ 2984322 h 4336025"/>
              <a:gd name="T70" fmla="*/ 914763 w 2507752"/>
              <a:gd name="T71" fmla="*/ 3217472 h 4336025"/>
              <a:gd name="T72" fmla="*/ 959025 w 2507752"/>
              <a:gd name="T73" fmla="*/ 4289962 h 4336025"/>
              <a:gd name="T74" fmla="*/ 737712 w 2507752"/>
              <a:gd name="T75" fmla="*/ 4569741 h 4336025"/>
              <a:gd name="T76" fmla="*/ 619678 w 2507752"/>
              <a:gd name="T77" fmla="*/ 4476481 h 4336025"/>
              <a:gd name="T78" fmla="*/ 457382 w 2507752"/>
              <a:gd name="T79" fmla="*/ 4243332 h 4336025"/>
              <a:gd name="T80" fmla="*/ 368856 w 2507752"/>
              <a:gd name="T81" fmla="*/ 4087897 h 4336025"/>
              <a:gd name="T82" fmla="*/ 295086 w 2507752"/>
              <a:gd name="T83" fmla="*/ 3093125 h 4336025"/>
              <a:gd name="T84" fmla="*/ 295086 w 2507752"/>
              <a:gd name="T85" fmla="*/ 2144981 h 4336025"/>
              <a:gd name="T86" fmla="*/ 339347 w 2507752"/>
              <a:gd name="T87" fmla="*/ 1911831 h 43360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507752"/>
              <a:gd name="T133" fmla="*/ 0 h 4336025"/>
              <a:gd name="T134" fmla="*/ 2507752 w 2507752"/>
              <a:gd name="T135" fmla="*/ 4336025 h 43360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507752" h="4336025">
                <a:moveTo>
                  <a:pt x="309716" y="1651819"/>
                </a:moveTo>
                <a:cubicBezTo>
                  <a:pt x="305630" y="1631390"/>
                  <a:pt x="294392" y="1559341"/>
                  <a:pt x="280220" y="1533832"/>
                </a:cubicBezTo>
                <a:cubicBezTo>
                  <a:pt x="263004" y="1502843"/>
                  <a:pt x="221226" y="1445342"/>
                  <a:pt x="221226" y="1445342"/>
                </a:cubicBezTo>
                <a:cubicBezTo>
                  <a:pt x="167446" y="1283995"/>
                  <a:pt x="253214" y="1528373"/>
                  <a:pt x="176981" y="1356851"/>
                </a:cubicBezTo>
                <a:cubicBezTo>
                  <a:pt x="144889" y="1284645"/>
                  <a:pt x="152538" y="1275373"/>
                  <a:pt x="132736" y="1209367"/>
                </a:cubicBezTo>
                <a:cubicBezTo>
                  <a:pt x="123802" y="1179586"/>
                  <a:pt x="113071" y="1150374"/>
                  <a:pt x="103239" y="1120877"/>
                </a:cubicBezTo>
                <a:cubicBezTo>
                  <a:pt x="98323" y="1106129"/>
                  <a:pt x="92262" y="1091714"/>
                  <a:pt x="88491" y="1076632"/>
                </a:cubicBezTo>
                <a:cubicBezTo>
                  <a:pt x="83575" y="1056967"/>
                  <a:pt x="79567" y="1037053"/>
                  <a:pt x="73742" y="1017638"/>
                </a:cubicBezTo>
                <a:cubicBezTo>
                  <a:pt x="64808" y="987857"/>
                  <a:pt x="51786" y="959312"/>
                  <a:pt x="44245" y="929148"/>
                </a:cubicBezTo>
                <a:cubicBezTo>
                  <a:pt x="7496" y="782150"/>
                  <a:pt x="21414" y="851149"/>
                  <a:pt x="0" y="722671"/>
                </a:cubicBezTo>
                <a:cubicBezTo>
                  <a:pt x="4916" y="648929"/>
                  <a:pt x="4297" y="574608"/>
                  <a:pt x="14749" y="501445"/>
                </a:cubicBezTo>
                <a:cubicBezTo>
                  <a:pt x="19146" y="470665"/>
                  <a:pt x="18374" y="430200"/>
                  <a:pt x="44245" y="412954"/>
                </a:cubicBezTo>
                <a:lnTo>
                  <a:pt x="88491" y="383458"/>
                </a:lnTo>
                <a:cubicBezTo>
                  <a:pt x="114409" y="305702"/>
                  <a:pt x="86109" y="368617"/>
                  <a:pt x="147484" y="294967"/>
                </a:cubicBezTo>
                <a:cubicBezTo>
                  <a:pt x="158832" y="281350"/>
                  <a:pt x="163641" y="262394"/>
                  <a:pt x="176981" y="250722"/>
                </a:cubicBezTo>
                <a:cubicBezTo>
                  <a:pt x="203660" y="227378"/>
                  <a:pt x="265471" y="191729"/>
                  <a:pt x="265471" y="191729"/>
                </a:cubicBezTo>
                <a:cubicBezTo>
                  <a:pt x="333088" y="90303"/>
                  <a:pt x="290833" y="114448"/>
                  <a:pt x="368710" y="88490"/>
                </a:cubicBezTo>
                <a:cubicBezTo>
                  <a:pt x="382074" y="78467"/>
                  <a:pt x="450381" y="25532"/>
                  <a:pt x="471949" y="14748"/>
                </a:cubicBezTo>
                <a:cubicBezTo>
                  <a:pt x="485854" y="7796"/>
                  <a:pt x="501446" y="4916"/>
                  <a:pt x="516194" y="0"/>
                </a:cubicBezTo>
                <a:cubicBezTo>
                  <a:pt x="542209" y="3252"/>
                  <a:pt x="653050" y="12300"/>
                  <a:pt x="693174" y="29496"/>
                </a:cubicBezTo>
                <a:cubicBezTo>
                  <a:pt x="738409" y="48882"/>
                  <a:pt x="744143" y="71970"/>
                  <a:pt x="781665" y="103238"/>
                </a:cubicBezTo>
                <a:cubicBezTo>
                  <a:pt x="819786" y="135006"/>
                  <a:pt x="825810" y="132702"/>
                  <a:pt x="870155" y="147483"/>
                </a:cubicBezTo>
                <a:cubicBezTo>
                  <a:pt x="884903" y="157315"/>
                  <a:pt x="898546" y="169053"/>
                  <a:pt x="914400" y="176980"/>
                </a:cubicBezTo>
                <a:cubicBezTo>
                  <a:pt x="928305" y="183933"/>
                  <a:pt x="945055" y="184179"/>
                  <a:pt x="958645" y="191729"/>
                </a:cubicBezTo>
                <a:cubicBezTo>
                  <a:pt x="989635" y="208945"/>
                  <a:pt x="1047136" y="250722"/>
                  <a:pt x="1047136" y="250722"/>
                </a:cubicBezTo>
                <a:cubicBezTo>
                  <a:pt x="1056968" y="265470"/>
                  <a:pt x="1063292" y="283295"/>
                  <a:pt x="1076632" y="294967"/>
                </a:cubicBezTo>
                <a:cubicBezTo>
                  <a:pt x="1103312" y="318312"/>
                  <a:pt x="1165123" y="353961"/>
                  <a:pt x="1165123" y="353961"/>
                </a:cubicBezTo>
                <a:cubicBezTo>
                  <a:pt x="1174955" y="368709"/>
                  <a:pt x="1179589" y="388812"/>
                  <a:pt x="1194620" y="398206"/>
                </a:cubicBezTo>
                <a:cubicBezTo>
                  <a:pt x="1220986" y="414685"/>
                  <a:pt x="1257240" y="410456"/>
                  <a:pt x="1283110" y="427703"/>
                </a:cubicBezTo>
                <a:cubicBezTo>
                  <a:pt x="1348212" y="471105"/>
                  <a:pt x="1309974" y="453724"/>
                  <a:pt x="1401097" y="471948"/>
                </a:cubicBezTo>
                <a:cubicBezTo>
                  <a:pt x="1450258" y="467032"/>
                  <a:pt x="1499749" y="464713"/>
                  <a:pt x="1548581" y="457200"/>
                </a:cubicBezTo>
                <a:cubicBezTo>
                  <a:pt x="1563946" y="454836"/>
                  <a:pt x="1577878" y="446722"/>
                  <a:pt x="1592826" y="442451"/>
                </a:cubicBezTo>
                <a:cubicBezTo>
                  <a:pt x="1612316" y="436882"/>
                  <a:pt x="1632155" y="432619"/>
                  <a:pt x="1651820" y="427703"/>
                </a:cubicBezTo>
                <a:cubicBezTo>
                  <a:pt x="1666568" y="417871"/>
                  <a:pt x="1679867" y="405405"/>
                  <a:pt x="1696065" y="398206"/>
                </a:cubicBezTo>
                <a:cubicBezTo>
                  <a:pt x="1724477" y="385578"/>
                  <a:pt x="1755058" y="378541"/>
                  <a:pt x="1784555" y="368709"/>
                </a:cubicBezTo>
                <a:lnTo>
                  <a:pt x="1828800" y="353961"/>
                </a:lnTo>
                <a:cubicBezTo>
                  <a:pt x="1843548" y="349045"/>
                  <a:pt x="1857963" y="342982"/>
                  <a:pt x="1873045" y="339212"/>
                </a:cubicBezTo>
                <a:cubicBezTo>
                  <a:pt x="1947121" y="320694"/>
                  <a:pt x="1912809" y="330874"/>
                  <a:pt x="1976284" y="309716"/>
                </a:cubicBezTo>
                <a:cubicBezTo>
                  <a:pt x="2008605" y="261235"/>
                  <a:pt x="2005263" y="274657"/>
                  <a:pt x="2020529" y="221225"/>
                </a:cubicBezTo>
                <a:cubicBezTo>
                  <a:pt x="2026098" y="201735"/>
                  <a:pt x="2019888" y="175423"/>
                  <a:pt x="2035278" y="162232"/>
                </a:cubicBezTo>
                <a:cubicBezTo>
                  <a:pt x="2058885" y="141998"/>
                  <a:pt x="2123768" y="132735"/>
                  <a:pt x="2123768" y="132735"/>
                </a:cubicBezTo>
                <a:lnTo>
                  <a:pt x="2286000" y="147483"/>
                </a:lnTo>
                <a:cubicBezTo>
                  <a:pt x="2309011" y="159873"/>
                  <a:pt x="2311366" y="251901"/>
                  <a:pt x="2330245" y="280219"/>
                </a:cubicBezTo>
                <a:cubicBezTo>
                  <a:pt x="2474543" y="496664"/>
                  <a:pt x="2328045" y="268991"/>
                  <a:pt x="2418736" y="427703"/>
                </a:cubicBezTo>
                <a:cubicBezTo>
                  <a:pt x="2427530" y="443093"/>
                  <a:pt x="2441033" y="455751"/>
                  <a:pt x="2448232" y="471948"/>
                </a:cubicBezTo>
                <a:cubicBezTo>
                  <a:pt x="2460860" y="500360"/>
                  <a:pt x="2467897" y="530941"/>
                  <a:pt x="2477729" y="560438"/>
                </a:cubicBezTo>
                <a:cubicBezTo>
                  <a:pt x="2500406" y="628468"/>
                  <a:pt x="2489428" y="589433"/>
                  <a:pt x="2507226" y="678425"/>
                </a:cubicBezTo>
                <a:cubicBezTo>
                  <a:pt x="2506363" y="693092"/>
                  <a:pt x="2516205" y="896442"/>
                  <a:pt x="2477729" y="973393"/>
                </a:cubicBezTo>
                <a:cubicBezTo>
                  <a:pt x="2469802" y="989247"/>
                  <a:pt x="2458064" y="1002890"/>
                  <a:pt x="2448232" y="1017638"/>
                </a:cubicBezTo>
                <a:cubicBezTo>
                  <a:pt x="2394447" y="1178997"/>
                  <a:pt x="2480226" y="934588"/>
                  <a:pt x="2403987" y="1106129"/>
                </a:cubicBezTo>
                <a:cubicBezTo>
                  <a:pt x="2391359" y="1134541"/>
                  <a:pt x="2391738" y="1168749"/>
                  <a:pt x="2374491" y="1194619"/>
                </a:cubicBezTo>
                <a:cubicBezTo>
                  <a:pt x="2364659" y="1209367"/>
                  <a:pt x="2352193" y="1222666"/>
                  <a:pt x="2344994" y="1238864"/>
                </a:cubicBezTo>
                <a:cubicBezTo>
                  <a:pt x="2332366" y="1267276"/>
                  <a:pt x="2332744" y="1301484"/>
                  <a:pt x="2315497" y="1327354"/>
                </a:cubicBezTo>
                <a:lnTo>
                  <a:pt x="2256503" y="1415845"/>
                </a:lnTo>
                <a:cubicBezTo>
                  <a:pt x="2246671" y="1445342"/>
                  <a:pt x="2244254" y="1478465"/>
                  <a:pt x="2227007" y="1504335"/>
                </a:cubicBezTo>
                <a:cubicBezTo>
                  <a:pt x="2217175" y="1519083"/>
                  <a:pt x="2205437" y="1532726"/>
                  <a:pt x="2197510" y="1548580"/>
                </a:cubicBezTo>
                <a:cubicBezTo>
                  <a:pt x="2190557" y="1562485"/>
                  <a:pt x="2189713" y="1578920"/>
                  <a:pt x="2182761" y="1592825"/>
                </a:cubicBezTo>
                <a:cubicBezTo>
                  <a:pt x="2174834" y="1608679"/>
                  <a:pt x="2161192" y="1621217"/>
                  <a:pt x="2153265" y="1637071"/>
                </a:cubicBezTo>
                <a:cubicBezTo>
                  <a:pt x="2146313" y="1650976"/>
                  <a:pt x="2145468" y="1667411"/>
                  <a:pt x="2138516" y="1681316"/>
                </a:cubicBezTo>
                <a:cubicBezTo>
                  <a:pt x="2130589" y="1697170"/>
                  <a:pt x="2116219" y="1709364"/>
                  <a:pt x="2109020" y="1725561"/>
                </a:cubicBezTo>
                <a:cubicBezTo>
                  <a:pt x="2096392" y="1753973"/>
                  <a:pt x="2079523" y="1814051"/>
                  <a:pt x="2079523" y="1814051"/>
                </a:cubicBezTo>
                <a:cubicBezTo>
                  <a:pt x="2066419" y="2207142"/>
                  <a:pt x="2053288" y="2177655"/>
                  <a:pt x="2079523" y="2492477"/>
                </a:cubicBezTo>
                <a:cubicBezTo>
                  <a:pt x="2086262" y="2573342"/>
                  <a:pt x="2097993" y="2651126"/>
                  <a:pt x="2123768" y="2728451"/>
                </a:cubicBezTo>
                <a:lnTo>
                  <a:pt x="2212258" y="2993922"/>
                </a:lnTo>
                <a:lnTo>
                  <a:pt x="2241755" y="3082412"/>
                </a:lnTo>
                <a:lnTo>
                  <a:pt x="2256503" y="3126658"/>
                </a:lnTo>
                <a:cubicBezTo>
                  <a:pt x="2261419" y="3170903"/>
                  <a:pt x="2265730" y="3215219"/>
                  <a:pt x="2271252" y="3259393"/>
                </a:cubicBezTo>
                <a:cubicBezTo>
                  <a:pt x="2275564" y="3293887"/>
                  <a:pt x="2281938" y="3328108"/>
                  <a:pt x="2286000" y="3362632"/>
                </a:cubicBezTo>
                <a:cubicBezTo>
                  <a:pt x="2291773" y="3411700"/>
                  <a:pt x="2295833" y="3460955"/>
                  <a:pt x="2300749" y="3510116"/>
                </a:cubicBezTo>
                <a:cubicBezTo>
                  <a:pt x="2315050" y="3810440"/>
                  <a:pt x="2325776" y="3829224"/>
                  <a:pt x="2300749" y="4129548"/>
                </a:cubicBezTo>
                <a:cubicBezTo>
                  <a:pt x="2298393" y="4157824"/>
                  <a:pt x="2274103" y="4198238"/>
                  <a:pt x="2256503" y="4218038"/>
                </a:cubicBezTo>
                <a:cubicBezTo>
                  <a:pt x="2228789" y="4249216"/>
                  <a:pt x="2168013" y="4306529"/>
                  <a:pt x="2168013" y="4306529"/>
                </a:cubicBezTo>
                <a:cubicBezTo>
                  <a:pt x="2123768" y="4301613"/>
                  <a:pt x="2078466" y="4302577"/>
                  <a:pt x="2035278" y="4291780"/>
                </a:cubicBezTo>
                <a:cubicBezTo>
                  <a:pt x="2001566" y="4283352"/>
                  <a:pt x="1975583" y="4246132"/>
                  <a:pt x="1961536" y="4218038"/>
                </a:cubicBezTo>
                <a:cubicBezTo>
                  <a:pt x="1954584" y="4204133"/>
                  <a:pt x="1953739" y="4187698"/>
                  <a:pt x="1946787" y="4173793"/>
                </a:cubicBezTo>
                <a:cubicBezTo>
                  <a:pt x="1938860" y="4157939"/>
                  <a:pt x="1925218" y="4145402"/>
                  <a:pt x="1917291" y="4129548"/>
                </a:cubicBezTo>
                <a:cubicBezTo>
                  <a:pt x="1856234" y="4007435"/>
                  <a:pt x="1957573" y="4167849"/>
                  <a:pt x="1873045" y="4041058"/>
                </a:cubicBezTo>
                <a:cubicBezTo>
                  <a:pt x="1863213" y="4011561"/>
                  <a:pt x="1860796" y="3978437"/>
                  <a:pt x="1843549" y="3952567"/>
                </a:cubicBezTo>
                <a:cubicBezTo>
                  <a:pt x="1811232" y="3904092"/>
                  <a:pt x="1814568" y="3917503"/>
                  <a:pt x="1799303" y="3864077"/>
                </a:cubicBezTo>
                <a:cubicBezTo>
                  <a:pt x="1793734" y="3844587"/>
                  <a:pt x="1790123" y="3824573"/>
                  <a:pt x="1784555" y="3805083"/>
                </a:cubicBezTo>
                <a:cubicBezTo>
                  <a:pt x="1780284" y="3790135"/>
                  <a:pt x="1774078" y="3775786"/>
                  <a:pt x="1769807" y="3760838"/>
                </a:cubicBezTo>
                <a:cubicBezTo>
                  <a:pt x="1764238" y="3741348"/>
                  <a:pt x="1760627" y="3721335"/>
                  <a:pt x="1755058" y="3701845"/>
                </a:cubicBezTo>
                <a:cubicBezTo>
                  <a:pt x="1750787" y="3686897"/>
                  <a:pt x="1744581" y="3672548"/>
                  <a:pt x="1740310" y="3657600"/>
                </a:cubicBezTo>
                <a:cubicBezTo>
                  <a:pt x="1734741" y="3638110"/>
                  <a:pt x="1731385" y="3618021"/>
                  <a:pt x="1725561" y="3598606"/>
                </a:cubicBezTo>
                <a:cubicBezTo>
                  <a:pt x="1716627" y="3568825"/>
                  <a:pt x="1703606" y="3540280"/>
                  <a:pt x="1696065" y="3510116"/>
                </a:cubicBezTo>
                <a:cubicBezTo>
                  <a:pt x="1649944" y="3325637"/>
                  <a:pt x="1708895" y="3555026"/>
                  <a:pt x="1666568" y="3406877"/>
                </a:cubicBezTo>
                <a:cubicBezTo>
                  <a:pt x="1661000" y="3387387"/>
                  <a:pt x="1656217" y="3367670"/>
                  <a:pt x="1651820" y="3347883"/>
                </a:cubicBezTo>
                <a:cubicBezTo>
                  <a:pt x="1646382" y="3323413"/>
                  <a:pt x="1643667" y="3298326"/>
                  <a:pt x="1637071" y="3274142"/>
                </a:cubicBezTo>
                <a:cubicBezTo>
                  <a:pt x="1628890" y="3244145"/>
                  <a:pt x="1617406" y="3215148"/>
                  <a:pt x="1607574" y="3185651"/>
                </a:cubicBezTo>
                <a:lnTo>
                  <a:pt x="1592826" y="3141406"/>
                </a:lnTo>
                <a:cubicBezTo>
                  <a:pt x="1587910" y="3126658"/>
                  <a:pt x="1581849" y="3112243"/>
                  <a:pt x="1578078" y="3097161"/>
                </a:cubicBezTo>
                <a:lnTo>
                  <a:pt x="1548581" y="2979174"/>
                </a:lnTo>
                <a:cubicBezTo>
                  <a:pt x="1543665" y="2959509"/>
                  <a:pt x="1540242" y="2939410"/>
                  <a:pt x="1533832" y="2920180"/>
                </a:cubicBezTo>
                <a:lnTo>
                  <a:pt x="1504336" y="2831690"/>
                </a:lnTo>
                <a:cubicBezTo>
                  <a:pt x="1459580" y="2697422"/>
                  <a:pt x="1528238" y="2909501"/>
                  <a:pt x="1474839" y="2713703"/>
                </a:cubicBezTo>
                <a:cubicBezTo>
                  <a:pt x="1466658" y="2683706"/>
                  <a:pt x="1462589" y="2651083"/>
                  <a:pt x="1445342" y="2625212"/>
                </a:cubicBezTo>
                <a:lnTo>
                  <a:pt x="1386349" y="2536722"/>
                </a:lnTo>
                <a:cubicBezTo>
                  <a:pt x="1357347" y="2493219"/>
                  <a:pt x="1355189" y="2483717"/>
                  <a:pt x="1312607" y="2448232"/>
                </a:cubicBezTo>
                <a:cubicBezTo>
                  <a:pt x="1298990" y="2436884"/>
                  <a:pt x="1284653" y="2425717"/>
                  <a:pt x="1268361" y="2418735"/>
                </a:cubicBezTo>
                <a:cubicBezTo>
                  <a:pt x="1249730" y="2410750"/>
                  <a:pt x="1229032" y="2408903"/>
                  <a:pt x="1209368" y="2403987"/>
                </a:cubicBezTo>
                <a:cubicBezTo>
                  <a:pt x="1170039" y="2408903"/>
                  <a:pt x="1125617" y="2398764"/>
                  <a:pt x="1091381" y="2418735"/>
                </a:cubicBezTo>
                <a:cubicBezTo>
                  <a:pt x="1060759" y="2436597"/>
                  <a:pt x="1032387" y="2507225"/>
                  <a:pt x="1032387" y="2507225"/>
                </a:cubicBezTo>
                <a:cubicBezTo>
                  <a:pt x="1027471" y="2526890"/>
                  <a:pt x="1020153" y="2546106"/>
                  <a:pt x="1017639" y="2566219"/>
                </a:cubicBezTo>
                <a:cubicBezTo>
                  <a:pt x="1010297" y="2624960"/>
                  <a:pt x="1012623" y="2684807"/>
                  <a:pt x="1002891" y="2743200"/>
                </a:cubicBezTo>
                <a:cubicBezTo>
                  <a:pt x="997779" y="2773869"/>
                  <a:pt x="979492" y="2801202"/>
                  <a:pt x="973394" y="2831690"/>
                </a:cubicBezTo>
                <a:cubicBezTo>
                  <a:pt x="968478" y="2856271"/>
                  <a:pt x="965241" y="2881248"/>
                  <a:pt x="958645" y="2905432"/>
                </a:cubicBezTo>
                <a:cubicBezTo>
                  <a:pt x="950464" y="2935429"/>
                  <a:pt x="936690" y="2963758"/>
                  <a:pt x="929149" y="2993922"/>
                </a:cubicBezTo>
                <a:lnTo>
                  <a:pt x="914400" y="3052916"/>
                </a:lnTo>
                <a:cubicBezTo>
                  <a:pt x="919316" y="3342968"/>
                  <a:pt x="920362" y="3633111"/>
                  <a:pt x="929149" y="3923071"/>
                </a:cubicBezTo>
                <a:cubicBezTo>
                  <a:pt x="930202" y="3957817"/>
                  <a:pt x="937080" y="3992222"/>
                  <a:pt x="943897" y="4026309"/>
                </a:cubicBezTo>
                <a:cubicBezTo>
                  <a:pt x="946946" y="4041553"/>
                  <a:pt x="953729" y="4055806"/>
                  <a:pt x="958645" y="4070554"/>
                </a:cubicBezTo>
                <a:cubicBezTo>
                  <a:pt x="952408" y="4126686"/>
                  <a:pt x="964423" y="4203765"/>
                  <a:pt x="914400" y="4247535"/>
                </a:cubicBezTo>
                <a:cubicBezTo>
                  <a:pt x="887721" y="4270880"/>
                  <a:pt x="859542" y="4295319"/>
                  <a:pt x="825910" y="4306529"/>
                </a:cubicBezTo>
                <a:lnTo>
                  <a:pt x="737420" y="4336025"/>
                </a:lnTo>
                <a:cubicBezTo>
                  <a:pt x="722671" y="4331109"/>
                  <a:pt x="705314" y="4330989"/>
                  <a:pt x="693174" y="4321277"/>
                </a:cubicBezTo>
                <a:cubicBezTo>
                  <a:pt x="679333" y="4310204"/>
                  <a:pt x="676212" y="4289566"/>
                  <a:pt x="663678" y="4277032"/>
                </a:cubicBezTo>
                <a:cubicBezTo>
                  <a:pt x="651144" y="4264498"/>
                  <a:pt x="634181" y="4257367"/>
                  <a:pt x="619432" y="4247535"/>
                </a:cubicBezTo>
                <a:cubicBezTo>
                  <a:pt x="514040" y="4089443"/>
                  <a:pt x="678163" y="4329367"/>
                  <a:pt x="545691" y="4159045"/>
                </a:cubicBezTo>
                <a:cubicBezTo>
                  <a:pt x="523926" y="4131062"/>
                  <a:pt x="506362" y="4100051"/>
                  <a:pt x="486697" y="4070554"/>
                </a:cubicBezTo>
                <a:lnTo>
                  <a:pt x="457200" y="4026309"/>
                </a:lnTo>
                <a:cubicBezTo>
                  <a:pt x="447368" y="4011561"/>
                  <a:pt x="435630" y="3997918"/>
                  <a:pt x="427703" y="3982064"/>
                </a:cubicBezTo>
                <a:cubicBezTo>
                  <a:pt x="417871" y="3962400"/>
                  <a:pt x="409115" y="3942160"/>
                  <a:pt x="398207" y="3923071"/>
                </a:cubicBezTo>
                <a:cubicBezTo>
                  <a:pt x="389413" y="3907681"/>
                  <a:pt x="375909" y="3895023"/>
                  <a:pt x="368710" y="3878825"/>
                </a:cubicBezTo>
                <a:cubicBezTo>
                  <a:pt x="368703" y="3878810"/>
                  <a:pt x="331842" y="3768220"/>
                  <a:pt x="324465" y="3746090"/>
                </a:cubicBezTo>
                <a:lnTo>
                  <a:pt x="309716" y="3701845"/>
                </a:lnTo>
                <a:cubicBezTo>
                  <a:pt x="304800" y="3446206"/>
                  <a:pt x="303081" y="3190486"/>
                  <a:pt x="294968" y="2934929"/>
                </a:cubicBezTo>
                <a:cubicBezTo>
                  <a:pt x="290747" y="2801954"/>
                  <a:pt x="288776" y="2806918"/>
                  <a:pt x="265471" y="2713703"/>
                </a:cubicBezTo>
                <a:cubicBezTo>
                  <a:pt x="241325" y="2472239"/>
                  <a:pt x="236951" y="2495505"/>
                  <a:pt x="265471" y="2153264"/>
                </a:cubicBezTo>
                <a:cubicBezTo>
                  <a:pt x="268838" y="2112865"/>
                  <a:pt x="289940" y="2075503"/>
                  <a:pt x="294968" y="2035277"/>
                </a:cubicBezTo>
                <a:cubicBezTo>
                  <a:pt x="299884" y="1995948"/>
                  <a:pt x="302626" y="1956286"/>
                  <a:pt x="309716" y="1917290"/>
                </a:cubicBezTo>
                <a:cubicBezTo>
                  <a:pt x="312497" y="1901995"/>
                  <a:pt x="320194" y="1887993"/>
                  <a:pt x="324465" y="1873045"/>
                </a:cubicBezTo>
                <a:cubicBezTo>
                  <a:pt x="330034" y="1853555"/>
                  <a:pt x="335587" y="1833994"/>
                  <a:pt x="339213" y="1814051"/>
                </a:cubicBezTo>
                <a:cubicBezTo>
                  <a:pt x="345431" y="1779849"/>
                  <a:pt x="349045" y="1745225"/>
                  <a:pt x="353961" y="1710812"/>
                </a:cubicBezTo>
                <a:lnTo>
                  <a:pt x="309716" y="1651819"/>
                </a:lnTo>
                <a:close/>
              </a:path>
            </a:pathLst>
          </a:custGeom>
          <a:solidFill>
            <a:srgbClr val="FF7C80">
              <a:alpha val="7215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>
              <a:latin typeface="Corbe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0"/>
          <p:cNvSpPr>
            <a:spLocks noChangeArrowheads="1"/>
          </p:cNvSpPr>
          <p:nvPr/>
        </p:nvSpPr>
        <p:spPr bwMode="auto">
          <a:xfrm>
            <a:off x="228600" y="609600"/>
            <a:ext cx="1790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FF7C80"/>
                </a:solidFill>
                <a:latin typeface="Corbel" pitchFamily="34" charset="0"/>
              </a:rPr>
              <a:t>ENAMELUM</a:t>
            </a:r>
          </a:p>
        </p:txBody>
      </p:sp>
      <p:pic>
        <p:nvPicPr>
          <p:cNvPr id="9220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838200"/>
            <a:ext cx="29702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7113" y="3962400"/>
            <a:ext cx="260508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18"/>
          <p:cNvSpPr>
            <a:spLocks noChangeArrowheads="1"/>
          </p:cNvSpPr>
          <p:nvPr/>
        </p:nvSpPr>
        <p:spPr bwMode="auto">
          <a:xfrm>
            <a:off x="6553200" y="1676400"/>
            <a:ext cx="19992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>
                <a:solidFill>
                  <a:srgbClr val="FFC000"/>
                </a:solidFill>
                <a:latin typeface="Corbel" pitchFamily="34" charset="0"/>
              </a:rPr>
              <a:t>ZAHNSCHMELZ</a:t>
            </a:r>
          </a:p>
        </p:txBody>
      </p:sp>
      <p:sp>
        <p:nvSpPr>
          <p:cNvPr id="9223" name="Rectangle 19"/>
          <p:cNvSpPr>
            <a:spLocks noChangeArrowheads="1"/>
          </p:cNvSpPr>
          <p:nvPr/>
        </p:nvSpPr>
        <p:spPr bwMode="auto">
          <a:xfrm>
            <a:off x="6629400" y="3505200"/>
            <a:ext cx="1435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FF6600"/>
                </a:solidFill>
                <a:latin typeface="Corbel" pitchFamily="34" charset="0"/>
              </a:rPr>
              <a:t>ZAHNBEIN</a:t>
            </a:r>
          </a:p>
        </p:txBody>
      </p:sp>
      <p:sp>
        <p:nvSpPr>
          <p:cNvPr id="9224" name="Rectangle 20"/>
          <p:cNvSpPr>
            <a:spLocks noChangeArrowheads="1"/>
          </p:cNvSpPr>
          <p:nvPr/>
        </p:nvSpPr>
        <p:spPr bwMode="auto">
          <a:xfrm>
            <a:off x="5867400" y="6461125"/>
            <a:ext cx="238719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FF6600"/>
                </a:solidFill>
                <a:latin typeface="Corbel" pitchFamily="34" charset="0"/>
              </a:rPr>
              <a:t>SCHMELZPRISMEN</a:t>
            </a:r>
          </a:p>
        </p:txBody>
      </p:sp>
      <p:pic>
        <p:nvPicPr>
          <p:cNvPr id="9225" name="Picture 21"/>
          <p:cNvPicPr>
            <a:picLocks noChangeAspect="1" noChangeArrowheads="1"/>
          </p:cNvPicPr>
          <p:nvPr/>
        </p:nvPicPr>
        <p:blipFill>
          <a:blip r:embed="rId4" cstate="print"/>
          <a:srcRect l="53488" r="6976" b="14792"/>
          <a:stretch>
            <a:fillRect/>
          </a:stretch>
        </p:blipFill>
        <p:spPr bwMode="auto">
          <a:xfrm>
            <a:off x="3733800" y="1905000"/>
            <a:ext cx="21304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Text Box 22"/>
          <p:cNvSpPr txBox="1">
            <a:spLocks noChangeArrowheads="1"/>
          </p:cNvSpPr>
          <p:nvPr/>
        </p:nvSpPr>
        <p:spPr bwMode="auto">
          <a:xfrm>
            <a:off x="0" y="1066800"/>
            <a:ext cx="41148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Der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Zahnschmelz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ist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die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härteste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Substanz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des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menschlichen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Körpers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.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Er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überzieht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mantelartig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die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Zahnkrone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und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ist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nicht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regenerationsfähig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.(2-2.5 mm).</a:t>
            </a:r>
          </a:p>
          <a:p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Zahnschmelz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besteht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zu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98%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aus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Hydroxylapatit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und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zu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2%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aus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organischer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Substanz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+ </a:t>
            </a:r>
            <a:r>
              <a:rPr lang="hu-HU" sz="1600" dirty="0" err="1" smtClean="0">
                <a:solidFill>
                  <a:srgbClr val="336699"/>
                </a:solidFill>
                <a:latin typeface="Corbel" pitchFamily="34" charset="0"/>
              </a:rPr>
              <a:t>Wasser</a:t>
            </a:r>
            <a:endParaRPr lang="hu-HU" sz="1600" dirty="0" smtClean="0">
              <a:solidFill>
                <a:srgbClr val="336699"/>
              </a:solidFill>
              <a:latin typeface="Corbel" pitchFamily="34" charset="0"/>
            </a:endParaRPr>
          </a:p>
          <a:p>
            <a:endParaRPr lang="hu-HU" sz="700" dirty="0" smtClean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8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Azelluläres</a:t>
            </a:r>
            <a:r>
              <a:rPr lang="hu-HU" sz="1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, </a:t>
            </a:r>
            <a:r>
              <a:rPr lang="hu-HU" sz="18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avaskuläres</a:t>
            </a:r>
            <a:r>
              <a:rPr lang="hu-HU" sz="1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 </a:t>
            </a:r>
            <a:r>
              <a:rPr lang="hu-HU" sz="18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Gewebe</a:t>
            </a:r>
            <a:r>
              <a:rPr lang="hu-HU" sz="1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.</a:t>
            </a:r>
            <a:endParaRPr lang="hu-HU" sz="1800" dirty="0">
              <a:solidFill>
                <a:srgbClr val="336699"/>
              </a:solidFill>
              <a:latin typeface="Corbel" pitchFamily="34" charset="0"/>
            </a:endParaRPr>
          </a:p>
          <a:p>
            <a:endParaRPr lang="hu-HU" sz="8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Bauelement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des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Schmelzes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ist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das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smtClean="0">
                <a:solidFill>
                  <a:srgbClr val="FF7C80"/>
                </a:solidFill>
                <a:latin typeface="Corbel" pitchFamily="34" charset="0"/>
              </a:rPr>
              <a:t>SCHMELZPRISME</a:t>
            </a:r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,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eine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etwa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5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µm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</a:p>
          <a:p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dicke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Säule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mit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hufeisenförmigem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Querschnitt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(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umgeben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von der </a:t>
            </a:r>
            <a:r>
              <a:rPr lang="hu-HU" sz="1600" i="1" dirty="0">
                <a:solidFill>
                  <a:srgbClr val="336699"/>
                </a:solidFill>
                <a:latin typeface="Corbel" pitchFamily="34" charset="0"/>
              </a:rPr>
              <a:t>vagina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und </a:t>
            </a:r>
            <a:r>
              <a:rPr lang="hu-HU" sz="1600" i="1" dirty="0" err="1">
                <a:solidFill>
                  <a:srgbClr val="336699"/>
                </a:solidFill>
                <a:latin typeface="Corbel" pitchFamily="34" charset="0"/>
              </a:rPr>
              <a:t>interprizmatisches</a:t>
            </a:r>
            <a:r>
              <a:rPr lang="hu-HU" sz="1600" i="1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i="1" dirty="0" err="1">
                <a:solidFill>
                  <a:srgbClr val="336699"/>
                </a:solidFill>
                <a:latin typeface="Corbel" pitchFamily="34" charset="0"/>
              </a:rPr>
              <a:t>substanz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)</a:t>
            </a:r>
          </a:p>
          <a:p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dirty="0" err="1">
                <a:solidFill>
                  <a:srgbClr val="FF7C80"/>
                </a:solidFill>
                <a:latin typeface="Corbel" pitchFamily="34" charset="0"/>
              </a:rPr>
              <a:t>Retzius</a:t>
            </a:r>
            <a:r>
              <a:rPr lang="hu-HU" sz="1600" dirty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FF7C80"/>
                </a:solidFill>
                <a:latin typeface="Corbel" pitchFamily="34" charset="0"/>
              </a:rPr>
              <a:t>S</a:t>
            </a:r>
            <a:r>
              <a:rPr lang="hu-HU" sz="1600" dirty="0" err="1" smtClean="0">
                <a:solidFill>
                  <a:srgbClr val="FF7C80"/>
                </a:solidFill>
                <a:latin typeface="Corbel" pitchFamily="34" charset="0"/>
              </a:rPr>
              <a:t>treifen</a:t>
            </a:r>
            <a:r>
              <a:rPr lang="hu-HU" sz="1600" dirty="0" smtClean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(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Wachstumslinien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,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stärkste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: </a:t>
            </a:r>
            <a:r>
              <a:rPr lang="hu-HU" sz="1600" i="1" dirty="0" err="1">
                <a:solidFill>
                  <a:srgbClr val="336699"/>
                </a:solidFill>
                <a:latin typeface="Corbel" pitchFamily="34" charset="0"/>
              </a:rPr>
              <a:t>linea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i="1" dirty="0" err="1">
                <a:solidFill>
                  <a:srgbClr val="336699"/>
                </a:solidFill>
                <a:latin typeface="Corbel" pitchFamily="34" charset="0"/>
              </a:rPr>
              <a:t>neonatalis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)</a:t>
            </a: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u="sng" dirty="0">
                <a:solidFill>
                  <a:srgbClr val="FF7C80"/>
                </a:solidFill>
                <a:latin typeface="Corbel" pitchFamily="34" charset="0"/>
              </a:rPr>
              <a:t>Hunter – </a:t>
            </a:r>
            <a:r>
              <a:rPr lang="hu-HU" sz="1600" u="sng" dirty="0" err="1">
                <a:solidFill>
                  <a:srgbClr val="FF7C80"/>
                </a:solidFill>
                <a:latin typeface="Corbel" pitchFamily="34" charset="0"/>
              </a:rPr>
              <a:t>Schregersche</a:t>
            </a:r>
            <a:r>
              <a:rPr lang="hu-HU" sz="1600" u="sng" dirty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sz="1600" u="sng" dirty="0" err="1">
                <a:solidFill>
                  <a:srgbClr val="FF7C80"/>
                </a:solidFill>
                <a:latin typeface="Corbel" pitchFamily="34" charset="0"/>
              </a:rPr>
              <a:t>Streifung</a:t>
            </a:r>
            <a:r>
              <a:rPr lang="hu-HU" sz="1600" u="sng" dirty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(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entlang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den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Prismen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)</a:t>
            </a:r>
          </a:p>
          <a:p>
            <a:r>
              <a:rPr lang="hu-HU" sz="800" dirty="0">
                <a:solidFill>
                  <a:srgbClr val="336699"/>
                </a:solidFill>
                <a:latin typeface="Corbel" pitchFamily="34" charset="0"/>
              </a:rPr>
              <a:t> </a:t>
            </a:r>
          </a:p>
          <a:p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Strukturmerkmale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:</a:t>
            </a: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dirty="0" err="1">
                <a:solidFill>
                  <a:srgbClr val="FF7C80"/>
                </a:solidFill>
                <a:latin typeface="Corbel" pitchFamily="34" charset="0"/>
              </a:rPr>
              <a:t>Nasmyth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–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Membran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(</a:t>
            </a:r>
            <a:r>
              <a:rPr lang="hu-HU" sz="1600" i="1" dirty="0" err="1">
                <a:solidFill>
                  <a:srgbClr val="336699"/>
                </a:solidFill>
                <a:latin typeface="Corbel" pitchFamily="34" charset="0"/>
              </a:rPr>
              <a:t>cuticula</a:t>
            </a:r>
            <a:r>
              <a:rPr lang="hu-HU" sz="1600" i="1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i="1" dirty="0" err="1">
                <a:solidFill>
                  <a:srgbClr val="336699"/>
                </a:solidFill>
                <a:latin typeface="Corbel" pitchFamily="34" charset="0"/>
              </a:rPr>
              <a:t>dentis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Schmelzbüschel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791385" y="105026"/>
            <a:ext cx="35057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ZAHNHISTOLOGIE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7"/>
          <p:cNvSpPr txBox="1">
            <a:spLocks noChangeArrowheads="1"/>
          </p:cNvSpPr>
          <p:nvPr/>
        </p:nvSpPr>
        <p:spPr bwMode="auto">
          <a:xfrm>
            <a:off x="683568" y="4581128"/>
            <a:ext cx="669736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20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Dr. </a:t>
            </a:r>
            <a:r>
              <a:rPr lang="hu-HU" altLang="hu-HU" sz="20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Andrea </a:t>
            </a:r>
            <a:r>
              <a:rPr lang="hu-HU" altLang="hu-HU" sz="20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D. Székely</a:t>
            </a:r>
            <a:endParaRPr lang="hu-HU" altLang="hu-HU" sz="20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endParaRPr lang="hu-HU" altLang="hu-HU" sz="8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altLang="hu-HU" sz="18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Anatomisches</a:t>
            </a:r>
            <a:r>
              <a:rPr lang="hu-HU" altLang="hu-HU" sz="1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, </a:t>
            </a:r>
            <a:r>
              <a:rPr lang="hu-HU" altLang="hu-HU" sz="18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Histologisches</a:t>
            </a:r>
            <a:r>
              <a:rPr lang="hu-HU" altLang="hu-HU" sz="1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  und </a:t>
            </a:r>
            <a:r>
              <a:rPr lang="hu-HU" altLang="hu-HU" sz="18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Embryologisches</a:t>
            </a:r>
            <a:r>
              <a:rPr lang="hu-HU" altLang="hu-HU" sz="1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altLang="hu-HU" sz="18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Institut</a:t>
            </a:r>
            <a:endParaRPr lang="hu-HU" altLang="hu-HU" sz="18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endParaRPr lang="hu-HU" altLang="hu-HU" sz="800" i="1" dirty="0" smtClean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altLang="hu-HU" sz="1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Semmelweis </a:t>
            </a:r>
            <a:r>
              <a:rPr lang="hu-HU" altLang="hu-HU" sz="18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Egyetem</a:t>
            </a:r>
          </a:p>
          <a:p>
            <a:r>
              <a:rPr lang="hu-HU" altLang="hu-HU" sz="18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BUDAPEST</a:t>
            </a:r>
          </a:p>
          <a:p>
            <a:r>
              <a:rPr lang="hu-HU" altLang="hu-HU" sz="1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2018</a:t>
            </a:r>
            <a:endParaRPr lang="hu-HU" altLang="hu-HU" sz="18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cxnSp>
        <p:nvCxnSpPr>
          <p:cNvPr id="3075" name="Egyenes összekötő 5"/>
          <p:cNvCxnSpPr>
            <a:cxnSpLocks noChangeShapeType="1"/>
          </p:cNvCxnSpPr>
          <p:nvPr/>
        </p:nvCxnSpPr>
        <p:spPr bwMode="auto">
          <a:xfrm>
            <a:off x="827088" y="4292600"/>
            <a:ext cx="7705725" cy="0"/>
          </a:xfrm>
          <a:prstGeom prst="line">
            <a:avLst/>
          </a:prstGeom>
          <a:noFill/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</p:cxnSp>
      <p:pic>
        <p:nvPicPr>
          <p:cNvPr id="3076" name="Picture 14" descr="c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653136"/>
            <a:ext cx="1440160" cy="146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2"/>
          <p:cNvSpPr txBox="1">
            <a:spLocks noChangeArrowheads="1"/>
          </p:cNvSpPr>
          <p:nvPr/>
        </p:nvSpPr>
        <p:spPr bwMode="auto">
          <a:xfrm>
            <a:off x="755576" y="980728"/>
            <a:ext cx="788538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hu-HU" sz="4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ANATOMIE, HISTOLOGIE UND ENTWICKLUNG </a:t>
            </a:r>
          </a:p>
          <a:p>
            <a:pPr algn="r"/>
            <a:r>
              <a:rPr lang="hu-HU" sz="4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DER ZÄHNE</a:t>
            </a:r>
            <a:endParaRPr lang="hu-HU" sz="48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3078" name="Kép 8" descr="teethmouse.gif~c200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420888"/>
            <a:ext cx="158563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114140" y="368178"/>
            <a:ext cx="1244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FF7C80"/>
                </a:solidFill>
                <a:latin typeface="Corbel" pitchFamily="34" charset="0"/>
              </a:rPr>
              <a:t>DENTIN</a:t>
            </a: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 cstate="print"/>
          <a:srcRect l="53488" t="47601" r="6976" b="11952"/>
          <a:stretch>
            <a:fillRect/>
          </a:stretch>
        </p:blipFill>
        <p:spPr bwMode="auto">
          <a:xfrm>
            <a:off x="5292080" y="764704"/>
            <a:ext cx="3240360" cy="271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3508" y="772596"/>
            <a:ext cx="5076056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Dentin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ist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ein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1 - 5 mm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dicke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Schicht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aus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knochenähnlichem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Material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,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das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von den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Odontoblasten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lebenslang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gebildet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werden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kann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. Es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macht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den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Hauptanteil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der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Hartsubstanz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eines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Zahnes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aus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. </a:t>
            </a:r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 Mit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Zement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oder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Enamel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 smtClean="0">
                <a:solidFill>
                  <a:srgbClr val="336699"/>
                </a:solidFill>
                <a:latin typeface="Corbel" pitchFamily="34" charset="0"/>
              </a:rPr>
              <a:t>ist</a:t>
            </a:r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 smtClean="0">
                <a:solidFill>
                  <a:srgbClr val="336699"/>
                </a:solidFill>
                <a:latin typeface="Corbel" pitchFamily="34" charset="0"/>
              </a:rPr>
              <a:t>überzogen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. </a:t>
            </a:r>
            <a:endParaRPr lang="hu-HU" sz="1600" dirty="0" smtClean="0">
              <a:solidFill>
                <a:srgbClr val="336699"/>
              </a:solidFill>
              <a:latin typeface="Corbel" pitchFamily="34" charset="0"/>
            </a:endParaRPr>
          </a:p>
          <a:p>
            <a:endParaRPr lang="hu-HU" sz="600" dirty="0" smtClean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8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Azelluläres</a:t>
            </a:r>
            <a:r>
              <a:rPr lang="hu-HU" sz="1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, </a:t>
            </a:r>
            <a:r>
              <a:rPr lang="hu-HU" sz="18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avaskuläres</a:t>
            </a:r>
            <a:r>
              <a:rPr lang="hu-HU" sz="1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 </a:t>
            </a:r>
            <a:r>
              <a:rPr lang="hu-HU" sz="18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Gewebe</a:t>
            </a:r>
            <a:r>
              <a:rPr lang="hu-HU" sz="1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.</a:t>
            </a:r>
          </a:p>
          <a:p>
            <a:endParaRPr lang="hu-HU" sz="600" dirty="0" smtClean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65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%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anorganisch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(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hidroxiapatit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)</a:t>
            </a: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35%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organisch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+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Wasser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endParaRPr lang="hu-HU" sz="8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 smtClean="0">
                <a:solidFill>
                  <a:srgbClr val="FF7C80"/>
                </a:solidFill>
                <a:latin typeface="Corbel" pitchFamily="34" charset="0"/>
              </a:rPr>
              <a:t>ANTEILE</a:t>
            </a:r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: 	</a:t>
            </a:r>
            <a:r>
              <a:rPr lang="hu-HU" sz="1600" i="1" dirty="0" smtClean="0">
                <a:solidFill>
                  <a:srgbClr val="336699"/>
                </a:solidFill>
                <a:latin typeface="Corbel" pitchFamily="34" charset="0"/>
              </a:rPr>
              <a:t>MANTELDENTIN </a:t>
            </a:r>
          </a:p>
          <a:p>
            <a:r>
              <a:rPr lang="hu-HU" sz="1600" i="1" dirty="0" smtClean="0">
                <a:solidFill>
                  <a:srgbClr val="336699"/>
                </a:solidFill>
                <a:latin typeface="Corbel" pitchFamily="34" charset="0"/>
              </a:rPr>
              <a:t>	</a:t>
            </a:r>
            <a:r>
              <a:rPr lang="hu-HU" sz="1600" i="1" dirty="0" smtClean="0">
                <a:solidFill>
                  <a:srgbClr val="336699"/>
                </a:solidFill>
                <a:latin typeface="Corbel" pitchFamily="34" charset="0"/>
              </a:rPr>
              <a:t>ZIRKUMPULPALES  DENTIN</a:t>
            </a:r>
          </a:p>
          <a:p>
            <a:endParaRPr lang="hu-HU" sz="400" i="1" dirty="0" smtClean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 smtClean="0">
                <a:solidFill>
                  <a:srgbClr val="FF7C80"/>
                </a:solidFill>
                <a:latin typeface="Corbel" pitchFamily="34" charset="0"/>
              </a:rPr>
              <a:t>FEINSTRUKTUR</a:t>
            </a:r>
            <a:r>
              <a:rPr lang="hu-HU" sz="1600" i="1" dirty="0" smtClean="0">
                <a:solidFill>
                  <a:srgbClr val="FF7C80"/>
                </a:solidFill>
                <a:latin typeface="Corbel" pitchFamily="34" charset="0"/>
              </a:rPr>
              <a:t>:</a:t>
            </a:r>
          </a:p>
          <a:p>
            <a:r>
              <a:rPr lang="hu-HU" sz="1600" i="1" dirty="0" smtClean="0">
                <a:solidFill>
                  <a:srgbClr val="336699"/>
                </a:solidFill>
                <a:latin typeface="Corbel" pitchFamily="34" charset="0"/>
              </a:rPr>
              <a:t>DENTINTUBULI</a:t>
            </a:r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(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um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den </a:t>
            </a:r>
            <a:r>
              <a:rPr lang="hu-HU" sz="1600" i="1" dirty="0" err="1">
                <a:solidFill>
                  <a:srgbClr val="336699"/>
                </a:solidFill>
                <a:latin typeface="Corbel" pitchFamily="34" charset="0"/>
              </a:rPr>
              <a:t>Tomes</a:t>
            </a:r>
            <a:r>
              <a:rPr lang="hu-HU" sz="1600" i="1" dirty="0">
                <a:solidFill>
                  <a:srgbClr val="336699"/>
                </a:solidFill>
                <a:latin typeface="Corbel" pitchFamily="34" charset="0"/>
              </a:rPr>
              <a:t> – </a:t>
            </a:r>
            <a:r>
              <a:rPr lang="hu-HU" sz="1600" i="1" dirty="0" err="1">
                <a:solidFill>
                  <a:srgbClr val="336699"/>
                </a:solidFill>
                <a:latin typeface="Corbel" pitchFamily="34" charset="0"/>
              </a:rPr>
              <a:t>fasern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)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oder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peritubuläres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dentin) und </a:t>
            </a:r>
            <a:r>
              <a:rPr lang="hu-HU" sz="1600" i="1" dirty="0" smtClean="0">
                <a:solidFill>
                  <a:srgbClr val="336699"/>
                </a:solidFill>
                <a:latin typeface="Corbel" pitchFamily="34" charset="0"/>
              </a:rPr>
              <a:t>I</a:t>
            </a:r>
          </a:p>
          <a:p>
            <a:r>
              <a:rPr lang="hu-HU" sz="1600" i="1" dirty="0" smtClean="0">
                <a:solidFill>
                  <a:srgbClr val="336699"/>
                </a:solidFill>
                <a:latin typeface="Corbel" pitchFamily="34" charset="0"/>
              </a:rPr>
              <a:t>NTERTUBULÄRES </a:t>
            </a:r>
            <a:r>
              <a:rPr lang="hu-HU" sz="1600" i="1" dirty="0">
                <a:solidFill>
                  <a:srgbClr val="336699"/>
                </a:solidFill>
                <a:latin typeface="Corbel" pitchFamily="34" charset="0"/>
              </a:rPr>
              <a:t>DENTIN</a:t>
            </a:r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.</a:t>
            </a:r>
          </a:p>
          <a:p>
            <a:r>
              <a:rPr lang="hu-HU" sz="1800" dirty="0" smtClean="0">
                <a:solidFill>
                  <a:srgbClr val="FF7C80"/>
                </a:solidFill>
                <a:latin typeface="Corbel" pitchFamily="34" charset="0"/>
              </a:rPr>
              <a:t>LINIEN</a:t>
            </a:r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: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buFontTx/>
              <a:buChar char="-"/>
            </a:pPr>
            <a:r>
              <a:rPr lang="hu-HU" sz="1600" dirty="0" smtClean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sz="1600" dirty="0" err="1" smtClean="0">
                <a:solidFill>
                  <a:srgbClr val="FF7C80"/>
                </a:solidFill>
                <a:latin typeface="Corbel" pitchFamily="34" charset="0"/>
              </a:rPr>
              <a:t>Ebnersche</a:t>
            </a:r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FF7C80"/>
                </a:solidFill>
                <a:latin typeface="Corbel" pitchFamily="34" charset="0"/>
              </a:rPr>
              <a:t>Streifung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(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Wachstumslinien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) </a:t>
            </a:r>
          </a:p>
          <a:p>
            <a:pPr>
              <a:buFontTx/>
              <a:buChar char="-"/>
            </a:pPr>
            <a:r>
              <a:rPr lang="hu-HU" sz="1600" dirty="0" smtClean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sz="1600" dirty="0" err="1" smtClean="0">
                <a:solidFill>
                  <a:srgbClr val="FF7C80"/>
                </a:solidFill>
                <a:latin typeface="Corbel" pitchFamily="34" charset="0"/>
              </a:rPr>
              <a:t>Owens</a:t>
            </a:r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– </a:t>
            </a:r>
            <a:r>
              <a:rPr lang="hu-HU" sz="1600" dirty="0" err="1">
                <a:solidFill>
                  <a:srgbClr val="FF7C80"/>
                </a:solidFill>
                <a:latin typeface="Corbel" pitchFamily="34" charset="0"/>
              </a:rPr>
              <a:t>Streifung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,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stärkere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E.Str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. </a:t>
            </a:r>
            <a:endParaRPr lang="hu-HU" sz="1600" dirty="0" smtClean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z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. B. </a:t>
            </a:r>
            <a:r>
              <a:rPr lang="hu-HU" sz="1600" i="1" dirty="0" err="1">
                <a:solidFill>
                  <a:srgbClr val="336699"/>
                </a:solidFill>
                <a:latin typeface="Corbel" pitchFamily="34" charset="0"/>
              </a:rPr>
              <a:t>linea</a:t>
            </a:r>
            <a:r>
              <a:rPr lang="hu-HU" sz="1600" i="1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i="1" dirty="0" err="1">
                <a:solidFill>
                  <a:srgbClr val="336699"/>
                </a:solidFill>
                <a:latin typeface="Corbel" pitchFamily="34" charset="0"/>
              </a:rPr>
              <a:t>neonatalis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)</a:t>
            </a:r>
          </a:p>
          <a:p>
            <a:r>
              <a:rPr lang="hu-HU" sz="800" dirty="0">
                <a:solidFill>
                  <a:srgbClr val="336699"/>
                </a:solidFill>
                <a:latin typeface="Corbel" pitchFamily="34" charset="0"/>
              </a:rPr>
              <a:t> </a:t>
            </a:r>
          </a:p>
          <a:p>
            <a:r>
              <a:rPr lang="hu-HU" sz="1800" dirty="0" err="1">
                <a:solidFill>
                  <a:srgbClr val="FF7C80"/>
                </a:solidFill>
                <a:latin typeface="Corbel" pitchFamily="34" charset="0"/>
              </a:rPr>
              <a:t>Strukturmerkmale</a:t>
            </a:r>
            <a:r>
              <a:rPr lang="hu-HU" sz="1800" dirty="0">
                <a:solidFill>
                  <a:srgbClr val="336699"/>
                </a:solidFill>
                <a:latin typeface="Corbel" pitchFamily="34" charset="0"/>
              </a:rPr>
              <a:t> :</a:t>
            </a: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Secundaeres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dentin</a:t>
            </a: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Reparatives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dentin</a:t>
            </a: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Sclerotisches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dentin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1143000" y="1068388"/>
            <a:ext cx="4000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>
              <a:latin typeface="Corbel" pitchFamily="34" charset="0"/>
            </a:endParaRPr>
          </a:p>
        </p:txBody>
      </p:sp>
      <p:pic>
        <p:nvPicPr>
          <p:cNvPr id="10246" name="Picture 8" descr="http://sdm.uchc.edu/administration/curriculum/ds1/99-00/oh/05dentinpulp/image/IIID-5.jpg"/>
          <p:cNvPicPr>
            <a:picLocks noChangeAspect="1" noChangeArrowheads="1"/>
          </p:cNvPicPr>
          <p:nvPr/>
        </p:nvPicPr>
        <p:blipFill>
          <a:blip r:embed="rId3" cstate="print"/>
          <a:srcRect t="30607" r="66413"/>
          <a:stretch>
            <a:fillRect/>
          </a:stretch>
        </p:blipFill>
        <p:spPr bwMode="auto">
          <a:xfrm>
            <a:off x="6876256" y="3637074"/>
            <a:ext cx="2088232" cy="2969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0" descr="http://www.adha.org/CE_courses/course9/figures/images/fig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941319" y="4004252"/>
            <a:ext cx="3221569" cy="221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2791385" y="105026"/>
            <a:ext cx="35057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ZAHNHISTOLOGIE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51520" y="836712"/>
            <a:ext cx="18838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i="1" dirty="0" smtClean="0">
                <a:solidFill>
                  <a:srgbClr val="FF7C80"/>
                </a:solidFill>
                <a:latin typeface="Corbel" pitchFamily="34" charset="0"/>
              </a:rPr>
              <a:t>ZAHNPULPE</a:t>
            </a:r>
            <a:endParaRPr lang="hu-HU" i="1" dirty="0">
              <a:solidFill>
                <a:srgbClr val="FF7C80"/>
              </a:solidFill>
              <a:latin typeface="Corbel" pitchFamily="34" charset="0"/>
            </a:endParaRP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52400" y="1447800"/>
            <a:ext cx="4114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Die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Zahnpulpa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beim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Erwachsenen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hat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eine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ähnliche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Zusammensetzung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wie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das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gallertige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BG,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besitzt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aber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eine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Innervation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und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grössere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Durchblutung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endParaRPr lang="hu-HU" sz="8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FF7C80"/>
                </a:solidFill>
                <a:latin typeface="Corbel" pitchFamily="34" charset="0"/>
              </a:rPr>
              <a:t>ZELLEN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: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Fibroblasten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            Mobile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Immunzellen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            ODONTOBLASTEN</a:t>
            </a:r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!!</a:t>
            </a:r>
          </a:p>
          <a:p>
            <a:r>
              <a:rPr lang="hu-HU" sz="1600" dirty="0" smtClean="0">
                <a:solidFill>
                  <a:srgbClr val="336699"/>
                </a:solidFill>
                <a:latin typeface="Corbel" pitchFamily="34" charset="0"/>
              </a:rPr>
              <a:t>                 </a:t>
            </a:r>
            <a:r>
              <a:rPr lang="hu-HU" sz="1600" i="1" dirty="0" smtClean="0">
                <a:solidFill>
                  <a:srgbClr val="C00000"/>
                </a:solidFill>
                <a:latin typeface="Corbel" pitchFamily="34" charset="0"/>
              </a:rPr>
              <a:t>STAMMZELLEN</a:t>
            </a:r>
            <a:endParaRPr lang="hu-HU" sz="1600" i="1" dirty="0">
              <a:solidFill>
                <a:srgbClr val="C00000"/>
              </a:solidFill>
              <a:latin typeface="Corbel" pitchFamily="34" charset="0"/>
            </a:endParaRPr>
          </a:p>
          <a:p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FF7C80"/>
                </a:solidFill>
                <a:latin typeface="Corbel" pitchFamily="34" charset="0"/>
              </a:rPr>
              <a:t>FASERN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: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reticulin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               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kollagen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                (KEIN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elastische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Fasern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)</a:t>
            </a:r>
          </a:p>
          <a:p>
            <a:endParaRPr lang="hu-HU" sz="8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FF7C80"/>
                </a:solidFill>
                <a:latin typeface="Corbel" pitchFamily="34" charset="0"/>
              </a:rPr>
              <a:t>PULPAREGRESSION</a:t>
            </a: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 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mehrere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Wurzelkanäle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 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Pulpasteinen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 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Pulpenpolip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 -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verengte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Kammer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und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Kanäle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</p:txBody>
      </p:sp>
      <p:grpSp>
        <p:nvGrpSpPr>
          <p:cNvPr id="12292" name="Group 17"/>
          <p:cNvGrpSpPr>
            <a:grpSpLocks/>
          </p:cNvGrpSpPr>
          <p:nvPr/>
        </p:nvGrpSpPr>
        <p:grpSpPr bwMode="auto">
          <a:xfrm>
            <a:off x="4724400" y="990600"/>
            <a:ext cx="4096615" cy="2590800"/>
            <a:chOff x="3072" y="1632"/>
            <a:chExt cx="2550" cy="1584"/>
          </a:xfrm>
        </p:grpSpPr>
        <p:pic>
          <p:nvPicPr>
            <p:cNvPr id="12295" name="Picture 9" descr="A=pulp horns, B=pulp chamber, C= pulp canal"/>
            <p:cNvPicPr>
              <a:picLocks noChangeAspect="1" noChangeArrowheads="1"/>
            </p:cNvPicPr>
            <p:nvPr/>
          </p:nvPicPr>
          <p:blipFill>
            <a:blip r:embed="rId2" cstate="print"/>
            <a:srcRect l="31111" t="3427" r="8888" b="7462"/>
            <a:stretch>
              <a:fillRect/>
            </a:stretch>
          </p:blipFill>
          <p:spPr bwMode="auto">
            <a:xfrm>
              <a:off x="4170" y="1632"/>
              <a:ext cx="82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6" name="Rectangle 12"/>
            <p:cNvSpPr>
              <a:spLocks noChangeArrowheads="1"/>
            </p:cNvSpPr>
            <p:nvPr/>
          </p:nvSpPr>
          <p:spPr bwMode="auto">
            <a:xfrm>
              <a:off x="3648" y="2113"/>
              <a:ext cx="607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600">
                  <a:solidFill>
                    <a:srgbClr val="336699"/>
                  </a:solidFill>
                  <a:latin typeface="Corbel" pitchFamily="34" charset="0"/>
                </a:rPr>
                <a:t>CAVITAS</a:t>
              </a:r>
            </a:p>
          </p:txBody>
        </p:sp>
        <p:sp>
          <p:nvSpPr>
            <p:cNvPr id="12297" name="Rectangle 13"/>
            <p:cNvSpPr>
              <a:spLocks noChangeArrowheads="1"/>
            </p:cNvSpPr>
            <p:nvPr/>
          </p:nvSpPr>
          <p:spPr bwMode="auto">
            <a:xfrm>
              <a:off x="4992" y="1920"/>
              <a:ext cx="630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600">
                  <a:solidFill>
                    <a:srgbClr val="336699"/>
                  </a:solidFill>
                  <a:latin typeface="Corbel" pitchFamily="34" charset="0"/>
                </a:rPr>
                <a:t>CORNUA</a:t>
              </a:r>
            </a:p>
          </p:txBody>
        </p:sp>
        <p:sp>
          <p:nvSpPr>
            <p:cNvPr id="12298" name="Rectangle 14"/>
            <p:cNvSpPr>
              <a:spLocks noChangeArrowheads="1"/>
            </p:cNvSpPr>
            <p:nvPr/>
          </p:nvSpPr>
          <p:spPr bwMode="auto">
            <a:xfrm>
              <a:off x="3072" y="2504"/>
              <a:ext cx="1062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500">
                  <a:solidFill>
                    <a:srgbClr val="336699"/>
                  </a:solidFill>
                  <a:latin typeface="Corbel" pitchFamily="34" charset="0"/>
                </a:rPr>
                <a:t>CANALIS RADICIS</a:t>
              </a:r>
            </a:p>
          </p:txBody>
        </p:sp>
      </p:grpSp>
      <p:pic>
        <p:nvPicPr>
          <p:cNvPr id="12293" name="Picture 16" descr="http://anatomy.iupui.edu/courses/histo_D502/s35.20x.2.jpg"/>
          <p:cNvPicPr>
            <a:picLocks noChangeAspect="1" noChangeArrowheads="1"/>
          </p:cNvPicPr>
          <p:nvPr/>
        </p:nvPicPr>
        <p:blipFill>
          <a:blip r:embed="rId3" cstate="print"/>
          <a:srcRect t="52371"/>
          <a:stretch>
            <a:fillRect/>
          </a:stretch>
        </p:blipFill>
        <p:spPr bwMode="auto">
          <a:xfrm>
            <a:off x="4419600" y="3733800"/>
            <a:ext cx="436403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18"/>
          <p:cNvSpPr txBox="1">
            <a:spLocks noChangeArrowheads="1"/>
          </p:cNvSpPr>
          <p:nvPr/>
        </p:nvSpPr>
        <p:spPr bwMode="auto">
          <a:xfrm>
            <a:off x="2627784" y="188640"/>
            <a:ext cx="35057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ZAHNHISTOLOGIE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98803" y="3068638"/>
            <a:ext cx="3699731" cy="3293209"/>
          </a:xfrm>
          <a:prstGeom prst="rect">
            <a:avLst/>
          </a:prstGeom>
          <a:solidFill>
            <a:srgbClr val="FFCCCC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hu-HU" altLang="hu-HU" sz="2800" dirty="0">
              <a:solidFill>
                <a:srgbClr val="C00000"/>
              </a:solidFill>
              <a:latin typeface="Corbel" pitchFamily="34" charset="0"/>
            </a:endParaRPr>
          </a:p>
          <a:p>
            <a:pPr algn="ctr"/>
            <a:r>
              <a:rPr lang="hu-HU" altLang="hu-HU" sz="3200" cap="all" dirty="0" err="1" smtClean="0">
                <a:solidFill>
                  <a:srgbClr val="003366"/>
                </a:solidFill>
                <a:latin typeface="Corbel" pitchFamily="34" charset="0"/>
              </a:rPr>
              <a:t>Parodontium</a:t>
            </a:r>
            <a:endParaRPr lang="hu-HU" altLang="hu-HU" sz="3200" cap="all" dirty="0">
              <a:solidFill>
                <a:srgbClr val="003366"/>
              </a:solidFill>
              <a:latin typeface="Corbel" pitchFamily="34" charset="0"/>
            </a:endParaRPr>
          </a:p>
          <a:p>
            <a:pPr algn="ctr"/>
            <a:r>
              <a:rPr lang="hu-HU" altLang="hu-HU" sz="2800" dirty="0">
                <a:solidFill>
                  <a:srgbClr val="003366"/>
                </a:solidFill>
                <a:latin typeface="Corbel" pitchFamily="34" charset="0"/>
              </a:rPr>
              <a:t>  </a:t>
            </a:r>
          </a:p>
          <a:p>
            <a:pPr algn="ctr"/>
            <a:r>
              <a:rPr lang="hu-HU" altLang="hu-HU" cap="all" dirty="0" err="1">
                <a:solidFill>
                  <a:srgbClr val="003366"/>
                </a:solidFill>
                <a:latin typeface="Corbel" pitchFamily="34" charset="0"/>
              </a:rPr>
              <a:t>G</a:t>
            </a:r>
            <a:r>
              <a:rPr lang="hu-HU" altLang="hu-HU" cap="all" dirty="0" err="1" smtClean="0">
                <a:solidFill>
                  <a:srgbClr val="003366"/>
                </a:solidFill>
                <a:latin typeface="Corbel" pitchFamily="34" charset="0"/>
              </a:rPr>
              <a:t>ingiva</a:t>
            </a:r>
            <a:r>
              <a:rPr lang="hu-HU" altLang="hu-HU" cap="all" dirty="0" smtClean="0">
                <a:solidFill>
                  <a:srgbClr val="003366"/>
                </a:solidFill>
                <a:latin typeface="Corbel" pitchFamily="34" charset="0"/>
              </a:rPr>
              <a:t>   </a:t>
            </a:r>
            <a:endParaRPr lang="hu-HU" altLang="hu-HU" cap="all" dirty="0">
              <a:solidFill>
                <a:srgbClr val="003366"/>
              </a:solidFill>
              <a:latin typeface="Corbel" pitchFamily="34" charset="0"/>
            </a:endParaRPr>
          </a:p>
          <a:p>
            <a:pPr algn="ctr"/>
            <a:r>
              <a:rPr lang="hu-HU" altLang="hu-HU" cap="all" dirty="0" err="1">
                <a:solidFill>
                  <a:srgbClr val="003366"/>
                </a:solidFill>
                <a:latin typeface="Corbel" pitchFamily="34" charset="0"/>
              </a:rPr>
              <a:t>Z</a:t>
            </a:r>
            <a:r>
              <a:rPr lang="hu-HU" altLang="hu-HU" cap="all" dirty="0" err="1" smtClean="0">
                <a:solidFill>
                  <a:srgbClr val="003366"/>
                </a:solidFill>
                <a:latin typeface="Corbel" pitchFamily="34" charset="0"/>
              </a:rPr>
              <a:t>ement</a:t>
            </a:r>
            <a:r>
              <a:rPr lang="hu-HU" altLang="hu-HU" cap="all" dirty="0" smtClean="0">
                <a:solidFill>
                  <a:srgbClr val="003366"/>
                </a:solidFill>
                <a:latin typeface="Corbel" pitchFamily="34" charset="0"/>
              </a:rPr>
              <a:t>  </a:t>
            </a:r>
            <a:endParaRPr lang="hu-HU" altLang="hu-HU" cap="all" dirty="0">
              <a:solidFill>
                <a:srgbClr val="003366"/>
              </a:solidFill>
              <a:latin typeface="Corbel" pitchFamily="34" charset="0"/>
            </a:endParaRPr>
          </a:p>
          <a:p>
            <a:pPr algn="ctr"/>
            <a:r>
              <a:rPr lang="hu-HU" altLang="hu-HU" cap="all" dirty="0" err="1">
                <a:solidFill>
                  <a:srgbClr val="003366"/>
                </a:solidFill>
                <a:latin typeface="Corbel" pitchFamily="34" charset="0"/>
              </a:rPr>
              <a:t>P</a:t>
            </a:r>
            <a:r>
              <a:rPr lang="hu-HU" altLang="hu-HU" cap="all" dirty="0" err="1" smtClean="0">
                <a:solidFill>
                  <a:srgbClr val="003366"/>
                </a:solidFill>
                <a:latin typeface="Corbel" pitchFamily="34" charset="0"/>
              </a:rPr>
              <a:t>eriodontium</a:t>
            </a:r>
            <a:endParaRPr lang="hu-HU" altLang="hu-HU" cap="all" dirty="0">
              <a:solidFill>
                <a:srgbClr val="003366"/>
              </a:solidFill>
              <a:latin typeface="Corbel" pitchFamily="34" charset="0"/>
            </a:endParaRPr>
          </a:p>
          <a:p>
            <a:pPr algn="ctr"/>
            <a:r>
              <a:rPr lang="hu-HU" altLang="hu-HU" cap="all" dirty="0" err="1">
                <a:solidFill>
                  <a:srgbClr val="003366"/>
                </a:solidFill>
                <a:latin typeface="Corbel" pitchFamily="34" charset="0"/>
              </a:rPr>
              <a:t>P</a:t>
            </a:r>
            <a:r>
              <a:rPr lang="hu-HU" altLang="hu-HU" cap="all" dirty="0" err="1" smtClean="0">
                <a:solidFill>
                  <a:srgbClr val="003366"/>
                </a:solidFill>
                <a:latin typeface="Corbel" pitchFamily="34" charset="0"/>
              </a:rPr>
              <a:t>rocessus</a:t>
            </a:r>
            <a:r>
              <a:rPr lang="hu-HU" altLang="hu-HU" cap="all" dirty="0" smtClean="0">
                <a:solidFill>
                  <a:srgbClr val="003366"/>
                </a:solidFill>
                <a:latin typeface="Corbel" pitchFamily="34" charset="0"/>
              </a:rPr>
              <a:t> </a:t>
            </a:r>
            <a:r>
              <a:rPr lang="hu-HU" altLang="hu-HU" cap="all" dirty="0" err="1">
                <a:solidFill>
                  <a:srgbClr val="003366"/>
                </a:solidFill>
                <a:latin typeface="Corbel" pitchFamily="34" charset="0"/>
              </a:rPr>
              <a:t>alveolaris</a:t>
            </a:r>
            <a:endParaRPr lang="hu-HU" altLang="hu-HU" cap="all" dirty="0">
              <a:solidFill>
                <a:srgbClr val="003366"/>
              </a:solidFill>
              <a:latin typeface="Corbel" pitchFamily="34" charset="0"/>
            </a:endParaRPr>
          </a:p>
          <a:p>
            <a:pPr algn="ctr"/>
            <a:endParaRPr lang="hu-HU" altLang="hu-HU" dirty="0">
              <a:solidFill>
                <a:srgbClr val="C00000"/>
              </a:solidFill>
              <a:latin typeface="Corbel" pitchFamily="34" charset="0"/>
            </a:endParaRPr>
          </a:p>
        </p:txBody>
      </p:sp>
      <p:pic>
        <p:nvPicPr>
          <p:cNvPr id="19459" name="Picture 2" descr="C:\Dokumentumok\oktatás\fog és parodont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5900" y="333375"/>
            <a:ext cx="4841875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Szabadkézi sokszög 5"/>
          <p:cNvSpPr>
            <a:spLocks/>
          </p:cNvSpPr>
          <p:nvPr/>
        </p:nvSpPr>
        <p:spPr bwMode="auto">
          <a:xfrm>
            <a:off x="4643438" y="1484313"/>
            <a:ext cx="3600450" cy="5040312"/>
          </a:xfrm>
          <a:custGeom>
            <a:avLst/>
            <a:gdLst>
              <a:gd name="T0" fmla="*/ 60818 w 3546067"/>
              <a:gd name="T1" fmla="*/ 1867210 h 4719484"/>
              <a:gd name="T2" fmla="*/ 136839 w 3546067"/>
              <a:gd name="T3" fmla="*/ 1631707 h 4719484"/>
              <a:gd name="T4" fmla="*/ 182451 w 3546067"/>
              <a:gd name="T5" fmla="*/ 1345737 h 4719484"/>
              <a:gd name="T6" fmla="*/ 258472 w 3546067"/>
              <a:gd name="T7" fmla="*/ 622405 h 4719484"/>
              <a:gd name="T8" fmla="*/ 425718 w 3546067"/>
              <a:gd name="T9" fmla="*/ 370078 h 4719484"/>
              <a:gd name="T10" fmla="*/ 501740 w 3546067"/>
              <a:gd name="T11" fmla="*/ 100932 h 4719484"/>
              <a:gd name="T12" fmla="*/ 638578 w 3546067"/>
              <a:gd name="T13" fmla="*/ 302791 h 4719484"/>
              <a:gd name="T14" fmla="*/ 714599 w 3546067"/>
              <a:gd name="T15" fmla="*/ 605582 h 4719484"/>
              <a:gd name="T16" fmla="*/ 866641 w 3546067"/>
              <a:gd name="T17" fmla="*/ 841086 h 4719484"/>
              <a:gd name="T18" fmla="*/ 881846 w 3546067"/>
              <a:gd name="T19" fmla="*/ 1244808 h 4719484"/>
              <a:gd name="T20" fmla="*/ 836232 w 3546067"/>
              <a:gd name="T21" fmla="*/ 1614885 h 4719484"/>
              <a:gd name="T22" fmla="*/ 866641 w 3546067"/>
              <a:gd name="T23" fmla="*/ 2926979 h 4719484"/>
              <a:gd name="T24" fmla="*/ 927458 w 3546067"/>
              <a:gd name="T25" fmla="*/ 3196125 h 4719484"/>
              <a:gd name="T26" fmla="*/ 1033888 w 3546067"/>
              <a:gd name="T27" fmla="*/ 3549382 h 4719484"/>
              <a:gd name="T28" fmla="*/ 1155522 w 3546067"/>
              <a:gd name="T29" fmla="*/ 3751241 h 4719484"/>
              <a:gd name="T30" fmla="*/ 1368381 w 3546067"/>
              <a:gd name="T31" fmla="*/ 3919458 h 4719484"/>
              <a:gd name="T32" fmla="*/ 1581240 w 3546067"/>
              <a:gd name="T33" fmla="*/ 3768062 h 4719484"/>
              <a:gd name="T34" fmla="*/ 1642057 w 3546067"/>
              <a:gd name="T35" fmla="*/ 3549382 h 4719484"/>
              <a:gd name="T36" fmla="*/ 1550832 w 3546067"/>
              <a:gd name="T37" fmla="*/ 3011087 h 4719484"/>
              <a:gd name="T38" fmla="*/ 1520424 w 3546067"/>
              <a:gd name="T39" fmla="*/ 2035428 h 4719484"/>
              <a:gd name="T40" fmla="*/ 1702874 w 3546067"/>
              <a:gd name="T41" fmla="*/ 1749459 h 4719484"/>
              <a:gd name="T42" fmla="*/ 1991755 w 3546067"/>
              <a:gd name="T43" fmla="*/ 1799924 h 4719484"/>
              <a:gd name="T44" fmla="*/ 2128592 w 3546067"/>
              <a:gd name="T45" fmla="*/ 2085893 h 4719484"/>
              <a:gd name="T46" fmla="*/ 2280635 w 3546067"/>
              <a:gd name="T47" fmla="*/ 2371861 h 4719484"/>
              <a:gd name="T48" fmla="*/ 2371861 w 3546067"/>
              <a:gd name="T49" fmla="*/ 2590544 h 4719484"/>
              <a:gd name="T50" fmla="*/ 2478288 w 3546067"/>
              <a:gd name="T51" fmla="*/ 3128838 h 4719484"/>
              <a:gd name="T52" fmla="*/ 2569516 w 3546067"/>
              <a:gd name="T53" fmla="*/ 3683954 h 4719484"/>
              <a:gd name="T54" fmla="*/ 2660740 w 3546067"/>
              <a:gd name="T55" fmla="*/ 3852171 h 4719484"/>
              <a:gd name="T56" fmla="*/ 2934416 w 3546067"/>
              <a:gd name="T57" fmla="*/ 3683954 h 4719484"/>
              <a:gd name="T58" fmla="*/ 3025640 w 3546067"/>
              <a:gd name="T59" fmla="*/ 3112017 h 4719484"/>
              <a:gd name="T60" fmla="*/ 2888805 w 3546067"/>
              <a:gd name="T61" fmla="*/ 2321397 h 4719484"/>
              <a:gd name="T62" fmla="*/ 2736762 w 3546067"/>
              <a:gd name="T63" fmla="*/ 1900854 h 4719484"/>
              <a:gd name="T64" fmla="*/ 2675944 w 3546067"/>
              <a:gd name="T65" fmla="*/ 1631707 h 4719484"/>
              <a:gd name="T66" fmla="*/ 2675944 w 3546067"/>
              <a:gd name="T67" fmla="*/ 908373 h 4719484"/>
              <a:gd name="T68" fmla="*/ 2797577 w 3546067"/>
              <a:gd name="T69" fmla="*/ 656047 h 4719484"/>
              <a:gd name="T70" fmla="*/ 3010436 w 3546067"/>
              <a:gd name="T71" fmla="*/ 353256 h 4719484"/>
              <a:gd name="T72" fmla="*/ 3116866 w 3546067"/>
              <a:gd name="T73" fmla="*/ 134574 h 4719484"/>
              <a:gd name="T74" fmla="*/ 3253705 w 3546067"/>
              <a:gd name="T75" fmla="*/ 437364 h 4719484"/>
              <a:gd name="T76" fmla="*/ 3390543 w 3546067"/>
              <a:gd name="T77" fmla="*/ 790622 h 4719484"/>
              <a:gd name="T78" fmla="*/ 3527382 w 3546067"/>
              <a:gd name="T79" fmla="*/ 1076589 h 4719484"/>
              <a:gd name="T80" fmla="*/ 3603403 w 3546067"/>
              <a:gd name="T81" fmla="*/ 1598063 h 4719484"/>
              <a:gd name="T82" fmla="*/ 3588197 w 3546067"/>
              <a:gd name="T83" fmla="*/ 4625970 h 4719484"/>
              <a:gd name="T84" fmla="*/ 2797577 w 3546067"/>
              <a:gd name="T85" fmla="*/ 5366127 h 4719484"/>
              <a:gd name="T86" fmla="*/ 2204615 w 3546067"/>
              <a:gd name="T87" fmla="*/ 5282017 h 4719484"/>
              <a:gd name="T88" fmla="*/ 988275 w 3546067"/>
              <a:gd name="T89" fmla="*/ 5298836 h 4719484"/>
              <a:gd name="T90" fmla="*/ 91225 w 3546067"/>
              <a:gd name="T91" fmla="*/ 5332481 h 4719484"/>
              <a:gd name="T92" fmla="*/ 0 w 3546067"/>
              <a:gd name="T93" fmla="*/ 5063333 h 4719484"/>
              <a:gd name="T94" fmla="*/ 45613 w 3546067"/>
              <a:gd name="T95" fmla="*/ 4340001 h 4719484"/>
              <a:gd name="T96" fmla="*/ 106430 w 3546067"/>
              <a:gd name="T97" fmla="*/ 3885815 h 4719484"/>
              <a:gd name="T98" fmla="*/ 45613 w 3546067"/>
              <a:gd name="T99" fmla="*/ 2422327 h 47194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546067"/>
              <a:gd name="T151" fmla="*/ 0 h 4719484"/>
              <a:gd name="T152" fmla="*/ 3546067 w 3546067"/>
              <a:gd name="T153" fmla="*/ 4719484 h 47194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546067" h="4719484">
                <a:moveTo>
                  <a:pt x="29497" y="1887794"/>
                </a:moveTo>
                <a:cubicBezTo>
                  <a:pt x="34413" y="1838633"/>
                  <a:pt x="36756" y="1759724"/>
                  <a:pt x="44245" y="1696065"/>
                </a:cubicBezTo>
                <a:cubicBezTo>
                  <a:pt x="46613" y="1675934"/>
                  <a:pt x="54597" y="1656858"/>
                  <a:pt x="58994" y="1637071"/>
                </a:cubicBezTo>
                <a:cubicBezTo>
                  <a:pt x="64432" y="1612600"/>
                  <a:pt x="67662" y="1587648"/>
                  <a:pt x="73742" y="1563329"/>
                </a:cubicBezTo>
                <a:cubicBezTo>
                  <a:pt x="92276" y="1489190"/>
                  <a:pt x="81940" y="1546931"/>
                  <a:pt x="117987" y="1474839"/>
                </a:cubicBezTo>
                <a:cubicBezTo>
                  <a:pt x="124940" y="1460934"/>
                  <a:pt x="127820" y="1445342"/>
                  <a:pt x="132736" y="1430594"/>
                </a:cubicBezTo>
                <a:cubicBezTo>
                  <a:pt x="137652" y="1401097"/>
                  <a:pt x="140997" y="1371295"/>
                  <a:pt x="147484" y="1342104"/>
                </a:cubicBezTo>
                <a:cubicBezTo>
                  <a:pt x="150856" y="1326928"/>
                  <a:pt x="159451" y="1313154"/>
                  <a:pt x="162232" y="1297858"/>
                </a:cubicBezTo>
                <a:cubicBezTo>
                  <a:pt x="169322" y="1258862"/>
                  <a:pt x="172832" y="1219288"/>
                  <a:pt x="176981" y="1179871"/>
                </a:cubicBezTo>
                <a:cubicBezTo>
                  <a:pt x="186557" y="1088899"/>
                  <a:pt x="200520" y="912307"/>
                  <a:pt x="206478" y="825910"/>
                </a:cubicBezTo>
                <a:cubicBezTo>
                  <a:pt x="211900" y="747285"/>
                  <a:pt x="208934" y="667783"/>
                  <a:pt x="221226" y="589936"/>
                </a:cubicBezTo>
                <a:cubicBezTo>
                  <a:pt x="223990" y="572428"/>
                  <a:pt x="238947" y="558939"/>
                  <a:pt x="250723" y="545691"/>
                </a:cubicBezTo>
                <a:cubicBezTo>
                  <a:pt x="278437" y="514513"/>
                  <a:pt x="339213" y="457200"/>
                  <a:pt x="339213" y="457200"/>
                </a:cubicBezTo>
                <a:cubicBezTo>
                  <a:pt x="344129" y="442452"/>
                  <a:pt x="346411" y="426545"/>
                  <a:pt x="353961" y="412955"/>
                </a:cubicBezTo>
                <a:cubicBezTo>
                  <a:pt x="371177" y="381966"/>
                  <a:pt x="412955" y="324465"/>
                  <a:pt x="412955" y="324465"/>
                </a:cubicBezTo>
                <a:cubicBezTo>
                  <a:pt x="424545" y="254921"/>
                  <a:pt x="424849" y="238591"/>
                  <a:pt x="442452" y="176981"/>
                </a:cubicBezTo>
                <a:cubicBezTo>
                  <a:pt x="446723" y="162033"/>
                  <a:pt x="450248" y="146641"/>
                  <a:pt x="457200" y="132736"/>
                </a:cubicBezTo>
                <a:cubicBezTo>
                  <a:pt x="465127" y="116882"/>
                  <a:pt x="476865" y="103239"/>
                  <a:pt x="486697" y="88491"/>
                </a:cubicBezTo>
                <a:cubicBezTo>
                  <a:pt x="495906" y="60864"/>
                  <a:pt x="501216" y="14749"/>
                  <a:pt x="545690" y="14749"/>
                </a:cubicBezTo>
                <a:cubicBezTo>
                  <a:pt x="563416" y="14749"/>
                  <a:pt x="575187" y="34414"/>
                  <a:pt x="589936" y="44246"/>
                </a:cubicBezTo>
                <a:cubicBezTo>
                  <a:pt x="627616" y="157289"/>
                  <a:pt x="587352" y="24875"/>
                  <a:pt x="619432" y="265471"/>
                </a:cubicBezTo>
                <a:cubicBezTo>
                  <a:pt x="621487" y="280881"/>
                  <a:pt x="630410" y="294634"/>
                  <a:pt x="634181" y="309716"/>
                </a:cubicBezTo>
                <a:cubicBezTo>
                  <a:pt x="655241" y="393955"/>
                  <a:pt x="640960" y="366724"/>
                  <a:pt x="663678" y="442452"/>
                </a:cubicBezTo>
                <a:cubicBezTo>
                  <a:pt x="672612" y="472233"/>
                  <a:pt x="675927" y="505072"/>
                  <a:pt x="693174" y="530942"/>
                </a:cubicBezTo>
                <a:lnTo>
                  <a:pt x="752168" y="619433"/>
                </a:lnTo>
                <a:cubicBezTo>
                  <a:pt x="764163" y="655420"/>
                  <a:pt x="767822" y="679332"/>
                  <a:pt x="796413" y="707923"/>
                </a:cubicBezTo>
                <a:cubicBezTo>
                  <a:pt x="808947" y="720457"/>
                  <a:pt x="825910" y="727588"/>
                  <a:pt x="840658" y="737420"/>
                </a:cubicBezTo>
                <a:cubicBezTo>
                  <a:pt x="908276" y="838845"/>
                  <a:pt x="910863" y="792279"/>
                  <a:pt x="884903" y="870155"/>
                </a:cubicBezTo>
                <a:cubicBezTo>
                  <a:pt x="879987" y="909484"/>
                  <a:pt x="875393" y="948855"/>
                  <a:pt x="870155" y="988142"/>
                </a:cubicBezTo>
                <a:cubicBezTo>
                  <a:pt x="865561" y="1022599"/>
                  <a:pt x="859719" y="1056887"/>
                  <a:pt x="855407" y="1091381"/>
                </a:cubicBezTo>
                <a:cubicBezTo>
                  <a:pt x="849885" y="1135555"/>
                  <a:pt x="846542" y="1179989"/>
                  <a:pt x="840658" y="1224116"/>
                </a:cubicBezTo>
                <a:cubicBezTo>
                  <a:pt x="836706" y="1253758"/>
                  <a:pt x="830457" y="1283051"/>
                  <a:pt x="825910" y="1312607"/>
                </a:cubicBezTo>
                <a:cubicBezTo>
                  <a:pt x="820624" y="1346965"/>
                  <a:pt x="815473" y="1381352"/>
                  <a:pt x="811161" y="1415846"/>
                </a:cubicBezTo>
                <a:cubicBezTo>
                  <a:pt x="787804" y="1602699"/>
                  <a:pt x="808432" y="1488483"/>
                  <a:pt x="781665" y="1622323"/>
                </a:cubicBezTo>
                <a:cubicBezTo>
                  <a:pt x="786581" y="1843549"/>
                  <a:pt x="785544" y="2064987"/>
                  <a:pt x="796413" y="2286000"/>
                </a:cubicBezTo>
                <a:cubicBezTo>
                  <a:pt x="816537" y="2695197"/>
                  <a:pt x="803059" y="2415826"/>
                  <a:pt x="840658" y="2566220"/>
                </a:cubicBezTo>
                <a:cubicBezTo>
                  <a:pt x="871069" y="2687864"/>
                  <a:pt x="839877" y="2592981"/>
                  <a:pt x="870155" y="2698955"/>
                </a:cubicBezTo>
                <a:cubicBezTo>
                  <a:pt x="874426" y="2713903"/>
                  <a:pt x="880632" y="2728252"/>
                  <a:pt x="884903" y="2743200"/>
                </a:cubicBezTo>
                <a:cubicBezTo>
                  <a:pt x="890472" y="2762690"/>
                  <a:pt x="893828" y="2782779"/>
                  <a:pt x="899652" y="2802194"/>
                </a:cubicBezTo>
                <a:cubicBezTo>
                  <a:pt x="899679" y="2802284"/>
                  <a:pt x="936508" y="2912762"/>
                  <a:pt x="943897" y="2934929"/>
                </a:cubicBezTo>
                <a:lnTo>
                  <a:pt x="988142" y="3067665"/>
                </a:lnTo>
                <a:cubicBezTo>
                  <a:pt x="993058" y="3082413"/>
                  <a:pt x="994267" y="3098975"/>
                  <a:pt x="1002890" y="3111910"/>
                </a:cubicBezTo>
                <a:cubicBezTo>
                  <a:pt x="1012722" y="3126658"/>
                  <a:pt x="1024460" y="3140301"/>
                  <a:pt x="1032387" y="3156155"/>
                </a:cubicBezTo>
                <a:cubicBezTo>
                  <a:pt x="1039340" y="3170060"/>
                  <a:pt x="1040184" y="3186495"/>
                  <a:pt x="1047136" y="3200400"/>
                </a:cubicBezTo>
                <a:cubicBezTo>
                  <a:pt x="1074603" y="3255334"/>
                  <a:pt x="1080100" y="3239957"/>
                  <a:pt x="1120878" y="3288891"/>
                </a:cubicBezTo>
                <a:cubicBezTo>
                  <a:pt x="1132225" y="3302508"/>
                  <a:pt x="1139027" y="3319519"/>
                  <a:pt x="1150374" y="3333136"/>
                </a:cubicBezTo>
                <a:cubicBezTo>
                  <a:pt x="1170805" y="3357653"/>
                  <a:pt x="1208155" y="3393229"/>
                  <a:pt x="1238865" y="3406878"/>
                </a:cubicBezTo>
                <a:cubicBezTo>
                  <a:pt x="1267277" y="3419506"/>
                  <a:pt x="1327355" y="3436375"/>
                  <a:pt x="1327355" y="3436375"/>
                </a:cubicBezTo>
                <a:cubicBezTo>
                  <a:pt x="1376516" y="3431459"/>
                  <a:pt x="1426698" y="3432736"/>
                  <a:pt x="1474839" y="3421626"/>
                </a:cubicBezTo>
                <a:cubicBezTo>
                  <a:pt x="1492110" y="3417640"/>
                  <a:pt x="1511157" y="3407983"/>
                  <a:pt x="1519084" y="3392129"/>
                </a:cubicBezTo>
                <a:cubicBezTo>
                  <a:pt x="1532457" y="3365382"/>
                  <a:pt x="1527345" y="3332830"/>
                  <a:pt x="1533832" y="3303639"/>
                </a:cubicBezTo>
                <a:cubicBezTo>
                  <a:pt x="1537204" y="3288463"/>
                  <a:pt x="1544310" y="3274342"/>
                  <a:pt x="1548581" y="3259394"/>
                </a:cubicBezTo>
                <a:cubicBezTo>
                  <a:pt x="1554150" y="3239904"/>
                  <a:pt x="1557505" y="3219815"/>
                  <a:pt x="1563329" y="3200400"/>
                </a:cubicBezTo>
                <a:cubicBezTo>
                  <a:pt x="1572263" y="3170619"/>
                  <a:pt x="1592826" y="3111910"/>
                  <a:pt x="1592826" y="3111910"/>
                </a:cubicBezTo>
                <a:cubicBezTo>
                  <a:pt x="1580145" y="2959730"/>
                  <a:pt x="1587932" y="2971897"/>
                  <a:pt x="1563329" y="2861187"/>
                </a:cubicBezTo>
                <a:cubicBezTo>
                  <a:pt x="1533843" y="2728503"/>
                  <a:pt x="1563403" y="2866375"/>
                  <a:pt x="1533832" y="2757949"/>
                </a:cubicBezTo>
                <a:cubicBezTo>
                  <a:pt x="1523165" y="2718838"/>
                  <a:pt x="1517156" y="2678421"/>
                  <a:pt x="1504336" y="2639962"/>
                </a:cubicBezTo>
                <a:cubicBezTo>
                  <a:pt x="1481660" y="2571935"/>
                  <a:pt x="1492636" y="2610961"/>
                  <a:pt x="1474839" y="2521975"/>
                </a:cubicBezTo>
                <a:cubicBezTo>
                  <a:pt x="1469923" y="2467897"/>
                  <a:pt x="1460090" y="2414043"/>
                  <a:pt x="1460090" y="2359742"/>
                </a:cubicBezTo>
                <a:cubicBezTo>
                  <a:pt x="1460090" y="2167950"/>
                  <a:pt x="1465928" y="1976140"/>
                  <a:pt x="1474839" y="1784555"/>
                </a:cubicBezTo>
                <a:cubicBezTo>
                  <a:pt x="1475781" y="1764307"/>
                  <a:pt x="1484019" y="1745052"/>
                  <a:pt x="1489587" y="1725562"/>
                </a:cubicBezTo>
                <a:cubicBezTo>
                  <a:pt x="1502244" y="1681264"/>
                  <a:pt x="1526047" y="1617680"/>
                  <a:pt x="1563329" y="1592826"/>
                </a:cubicBezTo>
                <a:cubicBezTo>
                  <a:pt x="1592826" y="1573162"/>
                  <a:pt x="1626752" y="1558900"/>
                  <a:pt x="1651819" y="1533833"/>
                </a:cubicBezTo>
                <a:cubicBezTo>
                  <a:pt x="1707058" y="1478594"/>
                  <a:pt x="1676278" y="1496183"/>
                  <a:pt x="1740310" y="1474839"/>
                </a:cubicBezTo>
                <a:cubicBezTo>
                  <a:pt x="1954068" y="1496214"/>
                  <a:pt x="1856185" y="1441117"/>
                  <a:pt x="1902542" y="1533833"/>
                </a:cubicBezTo>
                <a:cubicBezTo>
                  <a:pt x="1910469" y="1549687"/>
                  <a:pt x="1923551" y="1562517"/>
                  <a:pt x="1932039" y="1578078"/>
                </a:cubicBezTo>
                <a:cubicBezTo>
                  <a:pt x="1953095" y="1616680"/>
                  <a:pt x="1966641" y="1659479"/>
                  <a:pt x="1991032" y="1696065"/>
                </a:cubicBezTo>
                <a:lnTo>
                  <a:pt x="2050026" y="1784555"/>
                </a:lnTo>
                <a:cubicBezTo>
                  <a:pt x="2054942" y="1799303"/>
                  <a:pt x="2056151" y="1815865"/>
                  <a:pt x="2064774" y="1828800"/>
                </a:cubicBezTo>
                <a:cubicBezTo>
                  <a:pt x="2129143" y="1925355"/>
                  <a:pt x="2094865" y="1815639"/>
                  <a:pt x="2138516" y="1932039"/>
                </a:cubicBezTo>
                <a:cubicBezTo>
                  <a:pt x="2145633" y="1951018"/>
                  <a:pt x="2144200" y="1972903"/>
                  <a:pt x="2153265" y="1991033"/>
                </a:cubicBezTo>
                <a:cubicBezTo>
                  <a:pt x="2169119" y="2022741"/>
                  <a:pt x="2201047" y="2045892"/>
                  <a:pt x="2212258" y="2079523"/>
                </a:cubicBezTo>
                <a:cubicBezTo>
                  <a:pt x="2246847" y="2183285"/>
                  <a:pt x="2201829" y="2055189"/>
                  <a:pt x="2256503" y="2182762"/>
                </a:cubicBezTo>
                <a:cubicBezTo>
                  <a:pt x="2262627" y="2197051"/>
                  <a:pt x="2264300" y="2213102"/>
                  <a:pt x="2271252" y="2227007"/>
                </a:cubicBezTo>
                <a:cubicBezTo>
                  <a:pt x="2279179" y="2242861"/>
                  <a:pt x="2292821" y="2255398"/>
                  <a:pt x="2300748" y="2271252"/>
                </a:cubicBezTo>
                <a:cubicBezTo>
                  <a:pt x="2313143" y="2296042"/>
                  <a:pt x="2323154" y="2350854"/>
                  <a:pt x="2330245" y="2374491"/>
                </a:cubicBezTo>
                <a:cubicBezTo>
                  <a:pt x="2356970" y="2463574"/>
                  <a:pt x="2362270" y="2451187"/>
                  <a:pt x="2374490" y="2536723"/>
                </a:cubicBezTo>
                <a:cubicBezTo>
                  <a:pt x="2409524" y="2781955"/>
                  <a:pt x="2370645" y="2576488"/>
                  <a:pt x="2403987" y="2743200"/>
                </a:cubicBezTo>
                <a:cubicBezTo>
                  <a:pt x="2412620" y="2855419"/>
                  <a:pt x="2414434" y="2933392"/>
                  <a:pt x="2433484" y="3038168"/>
                </a:cubicBezTo>
                <a:cubicBezTo>
                  <a:pt x="2437110" y="3058111"/>
                  <a:pt x="2442408" y="3077747"/>
                  <a:pt x="2448232" y="3097162"/>
                </a:cubicBezTo>
                <a:cubicBezTo>
                  <a:pt x="2448247" y="3097212"/>
                  <a:pt x="2485096" y="3207750"/>
                  <a:pt x="2492478" y="3229897"/>
                </a:cubicBezTo>
                <a:lnTo>
                  <a:pt x="2521974" y="3318387"/>
                </a:lnTo>
                <a:cubicBezTo>
                  <a:pt x="2526890" y="3333136"/>
                  <a:pt x="2521974" y="3357717"/>
                  <a:pt x="2536723" y="3362633"/>
                </a:cubicBezTo>
                <a:lnTo>
                  <a:pt x="2580968" y="3377381"/>
                </a:lnTo>
                <a:cubicBezTo>
                  <a:pt x="2639961" y="3372465"/>
                  <a:pt x="2703714" y="3386361"/>
                  <a:pt x="2757948" y="3362633"/>
                </a:cubicBezTo>
                <a:cubicBezTo>
                  <a:pt x="2790427" y="3348424"/>
                  <a:pt x="2797277" y="3303639"/>
                  <a:pt x="2816942" y="3274142"/>
                </a:cubicBezTo>
                <a:lnTo>
                  <a:pt x="2846439" y="3229897"/>
                </a:lnTo>
                <a:lnTo>
                  <a:pt x="2875936" y="3185652"/>
                </a:lnTo>
                <a:cubicBezTo>
                  <a:pt x="2885768" y="3156155"/>
                  <a:pt x="2903879" y="3128215"/>
                  <a:pt x="2905432" y="3097162"/>
                </a:cubicBezTo>
                <a:cubicBezTo>
                  <a:pt x="2921433" y="2777158"/>
                  <a:pt x="2900875" y="2898728"/>
                  <a:pt x="2934929" y="2728452"/>
                </a:cubicBezTo>
                <a:cubicBezTo>
                  <a:pt x="2945838" y="2575732"/>
                  <a:pt x="2966549" y="2408278"/>
                  <a:pt x="2934929" y="2256504"/>
                </a:cubicBezTo>
                <a:cubicBezTo>
                  <a:pt x="2910349" y="2138520"/>
                  <a:pt x="2873478" y="2204882"/>
                  <a:pt x="2846439" y="2123768"/>
                </a:cubicBezTo>
                <a:cubicBezTo>
                  <a:pt x="2792644" y="1962391"/>
                  <a:pt x="2878441" y="2206836"/>
                  <a:pt x="2802194" y="2035278"/>
                </a:cubicBezTo>
                <a:cubicBezTo>
                  <a:pt x="2731993" y="1877324"/>
                  <a:pt x="2809953" y="2002671"/>
                  <a:pt x="2743200" y="1902542"/>
                </a:cubicBezTo>
                <a:cubicBezTo>
                  <a:pt x="2733368" y="1873045"/>
                  <a:pt x="2727608" y="1841862"/>
                  <a:pt x="2713703" y="1814052"/>
                </a:cubicBezTo>
                <a:cubicBezTo>
                  <a:pt x="2683190" y="1753024"/>
                  <a:pt x="2672934" y="1739463"/>
                  <a:pt x="2654710" y="1666568"/>
                </a:cubicBezTo>
                <a:cubicBezTo>
                  <a:pt x="2644878" y="1627239"/>
                  <a:pt x="2638032" y="1587040"/>
                  <a:pt x="2625213" y="1548581"/>
                </a:cubicBezTo>
                <a:cubicBezTo>
                  <a:pt x="2620297" y="1533833"/>
                  <a:pt x="2614236" y="1519418"/>
                  <a:pt x="2610465" y="1504336"/>
                </a:cubicBezTo>
                <a:cubicBezTo>
                  <a:pt x="2604385" y="1480017"/>
                  <a:pt x="2601154" y="1455065"/>
                  <a:pt x="2595716" y="1430594"/>
                </a:cubicBezTo>
                <a:cubicBezTo>
                  <a:pt x="2554059" y="1243140"/>
                  <a:pt x="2610702" y="1520266"/>
                  <a:pt x="2566219" y="1297858"/>
                </a:cubicBezTo>
                <a:cubicBezTo>
                  <a:pt x="2571135" y="1145458"/>
                  <a:pt x="2572014" y="992874"/>
                  <a:pt x="2580968" y="840658"/>
                </a:cubicBezTo>
                <a:cubicBezTo>
                  <a:pt x="2581881" y="825139"/>
                  <a:pt x="2591445" y="811361"/>
                  <a:pt x="2595716" y="796413"/>
                </a:cubicBezTo>
                <a:cubicBezTo>
                  <a:pt x="2606020" y="760349"/>
                  <a:pt x="2622442" y="675208"/>
                  <a:pt x="2639961" y="648929"/>
                </a:cubicBezTo>
                <a:cubicBezTo>
                  <a:pt x="2649793" y="634181"/>
                  <a:pt x="2656924" y="617218"/>
                  <a:pt x="2669458" y="604684"/>
                </a:cubicBezTo>
                <a:cubicBezTo>
                  <a:pt x="2681992" y="592150"/>
                  <a:pt x="2698955" y="585019"/>
                  <a:pt x="2713703" y="575187"/>
                </a:cubicBezTo>
                <a:cubicBezTo>
                  <a:pt x="2744046" y="529673"/>
                  <a:pt x="2743284" y="524549"/>
                  <a:pt x="2787445" y="486697"/>
                </a:cubicBezTo>
                <a:cubicBezTo>
                  <a:pt x="2872816" y="413523"/>
                  <a:pt x="2824009" y="476096"/>
                  <a:pt x="2875936" y="398207"/>
                </a:cubicBezTo>
                <a:cubicBezTo>
                  <a:pt x="2902975" y="317089"/>
                  <a:pt x="2874438" y="389766"/>
                  <a:pt x="2920181" y="309716"/>
                </a:cubicBezTo>
                <a:cubicBezTo>
                  <a:pt x="2931089" y="290627"/>
                  <a:pt x="2938770" y="269812"/>
                  <a:pt x="2949678" y="250723"/>
                </a:cubicBezTo>
                <a:cubicBezTo>
                  <a:pt x="2958472" y="235333"/>
                  <a:pt x="2971247" y="222332"/>
                  <a:pt x="2979174" y="206478"/>
                </a:cubicBezTo>
                <a:cubicBezTo>
                  <a:pt x="3040238" y="84351"/>
                  <a:pt x="2938884" y="244795"/>
                  <a:pt x="3023419" y="117987"/>
                </a:cubicBezTo>
                <a:cubicBezTo>
                  <a:pt x="3032276" y="82562"/>
                  <a:pt x="3035837" y="40212"/>
                  <a:pt x="3067665" y="14749"/>
                </a:cubicBezTo>
                <a:cubicBezTo>
                  <a:pt x="3079804" y="5037"/>
                  <a:pt x="3097162" y="4916"/>
                  <a:pt x="3111910" y="0"/>
                </a:cubicBezTo>
                <a:cubicBezTo>
                  <a:pt x="3205936" y="141041"/>
                  <a:pt x="3129464" y="9778"/>
                  <a:pt x="3156155" y="383458"/>
                </a:cubicBezTo>
                <a:cubicBezTo>
                  <a:pt x="3157941" y="408462"/>
                  <a:pt x="3165465" y="432729"/>
                  <a:pt x="3170903" y="457200"/>
                </a:cubicBezTo>
                <a:cubicBezTo>
                  <a:pt x="3183732" y="514932"/>
                  <a:pt x="3184453" y="522566"/>
                  <a:pt x="3215148" y="575187"/>
                </a:cubicBezTo>
                <a:cubicBezTo>
                  <a:pt x="3238517" y="615248"/>
                  <a:pt x="3268148" y="651693"/>
                  <a:pt x="3288890" y="693175"/>
                </a:cubicBezTo>
                <a:cubicBezTo>
                  <a:pt x="3326314" y="768022"/>
                  <a:pt x="3306192" y="733875"/>
                  <a:pt x="3347884" y="796413"/>
                </a:cubicBezTo>
                <a:cubicBezTo>
                  <a:pt x="3352800" y="811161"/>
                  <a:pt x="3354919" y="827160"/>
                  <a:pt x="3362632" y="840658"/>
                </a:cubicBezTo>
                <a:cubicBezTo>
                  <a:pt x="3415468" y="933120"/>
                  <a:pt x="3399572" y="863031"/>
                  <a:pt x="3421626" y="943897"/>
                </a:cubicBezTo>
                <a:cubicBezTo>
                  <a:pt x="3432293" y="983008"/>
                  <a:pt x="3441291" y="1022555"/>
                  <a:pt x="3451123" y="1061884"/>
                </a:cubicBezTo>
                <a:cubicBezTo>
                  <a:pt x="3456039" y="1081549"/>
                  <a:pt x="3463357" y="1100765"/>
                  <a:pt x="3465871" y="1120878"/>
                </a:cubicBezTo>
                <a:cubicBezTo>
                  <a:pt x="3487354" y="1292746"/>
                  <a:pt x="3477030" y="1199393"/>
                  <a:pt x="3495368" y="1401097"/>
                </a:cubicBezTo>
                <a:cubicBezTo>
                  <a:pt x="3500284" y="1587910"/>
                  <a:pt x="3504186" y="1774752"/>
                  <a:pt x="3510116" y="1961536"/>
                </a:cubicBezTo>
                <a:cubicBezTo>
                  <a:pt x="3539017" y="2871927"/>
                  <a:pt x="3543306" y="1922478"/>
                  <a:pt x="3510116" y="3731342"/>
                </a:cubicBezTo>
                <a:cubicBezTo>
                  <a:pt x="3507848" y="3854926"/>
                  <a:pt x="3495136" y="3939676"/>
                  <a:pt x="3480619" y="4055807"/>
                </a:cubicBezTo>
                <a:cubicBezTo>
                  <a:pt x="3474160" y="4333540"/>
                  <a:pt x="3665834" y="4650467"/>
                  <a:pt x="3421626" y="4704736"/>
                </a:cubicBezTo>
                <a:cubicBezTo>
                  <a:pt x="3392435" y="4711223"/>
                  <a:pt x="3362633" y="4714568"/>
                  <a:pt x="3333136" y="4719484"/>
                </a:cubicBezTo>
                <a:lnTo>
                  <a:pt x="2713703" y="4704736"/>
                </a:lnTo>
                <a:cubicBezTo>
                  <a:pt x="2070607" y="4680001"/>
                  <a:pt x="2764170" y="4708266"/>
                  <a:pt x="2521974" y="4675239"/>
                </a:cubicBezTo>
                <a:cubicBezTo>
                  <a:pt x="2428913" y="4662549"/>
                  <a:pt x="2334733" y="4659024"/>
                  <a:pt x="2241755" y="4645742"/>
                </a:cubicBezTo>
                <a:cubicBezTo>
                  <a:pt x="2207342" y="4640826"/>
                  <a:pt x="2173251" y="4632383"/>
                  <a:pt x="2138516" y="4630994"/>
                </a:cubicBezTo>
                <a:cubicBezTo>
                  <a:pt x="1927234" y="4622543"/>
                  <a:pt x="1715729" y="4621162"/>
                  <a:pt x="1504336" y="4616246"/>
                </a:cubicBezTo>
                <a:cubicBezTo>
                  <a:pt x="1337187" y="4621162"/>
                  <a:pt x="1169867" y="4621968"/>
                  <a:pt x="1002890" y="4630994"/>
                </a:cubicBezTo>
                <a:cubicBezTo>
                  <a:pt x="987367" y="4631833"/>
                  <a:pt x="973821" y="4642370"/>
                  <a:pt x="958645" y="4645742"/>
                </a:cubicBezTo>
                <a:cubicBezTo>
                  <a:pt x="929454" y="4652229"/>
                  <a:pt x="899828" y="4656782"/>
                  <a:pt x="870155" y="4660491"/>
                </a:cubicBezTo>
                <a:cubicBezTo>
                  <a:pt x="719335" y="4679344"/>
                  <a:pt x="619793" y="4680954"/>
                  <a:pt x="457200" y="4689987"/>
                </a:cubicBezTo>
                <a:cubicBezTo>
                  <a:pt x="334297" y="4685071"/>
                  <a:pt x="210164" y="4693265"/>
                  <a:pt x="88490" y="4675239"/>
                </a:cubicBezTo>
                <a:cubicBezTo>
                  <a:pt x="70956" y="4672641"/>
                  <a:pt x="66193" y="4647191"/>
                  <a:pt x="58994" y="4630994"/>
                </a:cubicBezTo>
                <a:cubicBezTo>
                  <a:pt x="30957" y="4567910"/>
                  <a:pt x="31908" y="4543569"/>
                  <a:pt x="14748" y="4483510"/>
                </a:cubicBezTo>
                <a:cubicBezTo>
                  <a:pt x="10477" y="4468562"/>
                  <a:pt x="4916" y="4454013"/>
                  <a:pt x="0" y="4439265"/>
                </a:cubicBezTo>
                <a:cubicBezTo>
                  <a:pt x="4916" y="4296697"/>
                  <a:pt x="6610" y="4153982"/>
                  <a:pt x="14748" y="4011562"/>
                </a:cubicBezTo>
                <a:cubicBezTo>
                  <a:pt x="16454" y="3981707"/>
                  <a:pt x="25268" y="3952674"/>
                  <a:pt x="29497" y="3923071"/>
                </a:cubicBezTo>
                <a:cubicBezTo>
                  <a:pt x="35102" y="3883834"/>
                  <a:pt x="39868" y="3844477"/>
                  <a:pt x="44245" y="3805084"/>
                </a:cubicBezTo>
                <a:cubicBezTo>
                  <a:pt x="49701" y="3755980"/>
                  <a:pt x="52007" y="3706510"/>
                  <a:pt x="58994" y="3657600"/>
                </a:cubicBezTo>
                <a:cubicBezTo>
                  <a:pt x="61861" y="3637534"/>
                  <a:pt x="69767" y="3618483"/>
                  <a:pt x="73742" y="3598607"/>
                </a:cubicBezTo>
                <a:cubicBezTo>
                  <a:pt x="83970" y="3547465"/>
                  <a:pt x="96158" y="3456443"/>
                  <a:pt x="103239" y="3406878"/>
                </a:cubicBezTo>
                <a:cubicBezTo>
                  <a:pt x="123112" y="3009411"/>
                  <a:pt x="125882" y="3112038"/>
                  <a:pt x="103239" y="2625213"/>
                </a:cubicBezTo>
                <a:cubicBezTo>
                  <a:pt x="98014" y="2512881"/>
                  <a:pt x="92081" y="2495686"/>
                  <a:pt x="73742" y="2403987"/>
                </a:cubicBezTo>
                <a:cubicBezTo>
                  <a:pt x="65214" y="2310181"/>
                  <a:pt x="58570" y="2216879"/>
                  <a:pt x="44245" y="2123768"/>
                </a:cubicBezTo>
                <a:cubicBezTo>
                  <a:pt x="36754" y="2075075"/>
                  <a:pt x="26495" y="2038019"/>
                  <a:pt x="14748" y="1991033"/>
                </a:cubicBezTo>
                <a:cubicBezTo>
                  <a:pt x="31425" y="1907650"/>
                  <a:pt x="24581" y="1936955"/>
                  <a:pt x="29497" y="1887794"/>
                </a:cubicBezTo>
                <a:close/>
              </a:path>
            </a:pathLst>
          </a:custGeom>
          <a:solidFill>
            <a:srgbClr val="FF7C80">
              <a:alpha val="54901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39725" y="692150"/>
            <a:ext cx="372821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altLang="hu-HU" sz="2800" dirty="0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GEWEBE DES ZAHNS</a:t>
            </a:r>
            <a:endParaRPr lang="hu-HU" altLang="hu-HU" sz="2800" dirty="0">
              <a:solidFill>
                <a:schemeClr val="accent3">
                  <a:lumMod val="65000"/>
                </a:schemeClr>
              </a:solidFill>
              <a:latin typeface="Corbel" pitchFamily="34" charset="0"/>
            </a:endParaRPr>
          </a:p>
          <a:p>
            <a:pPr algn="ctr">
              <a:defRPr/>
            </a:pPr>
            <a:endParaRPr lang="hu-HU" altLang="hu-HU" dirty="0">
              <a:solidFill>
                <a:schemeClr val="accent3">
                  <a:lumMod val="65000"/>
                </a:schemeClr>
              </a:solidFill>
              <a:latin typeface="Corbel" pitchFamily="34" charset="0"/>
            </a:endParaRPr>
          </a:p>
          <a:p>
            <a:pPr algn="ctr">
              <a:defRPr/>
            </a:pPr>
            <a:r>
              <a:rPr lang="hu-HU" altLang="hu-HU" dirty="0" err="1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E</a:t>
            </a:r>
            <a:r>
              <a:rPr lang="hu-HU" altLang="hu-HU" dirty="0" err="1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namel</a:t>
            </a:r>
            <a:endParaRPr lang="hu-HU" altLang="hu-HU" dirty="0">
              <a:solidFill>
                <a:schemeClr val="accent3">
                  <a:lumMod val="65000"/>
                </a:schemeClr>
              </a:solidFill>
              <a:latin typeface="Corbel" pitchFamily="34" charset="0"/>
            </a:endParaRPr>
          </a:p>
          <a:p>
            <a:pPr algn="ctr">
              <a:defRPr/>
            </a:pPr>
            <a:r>
              <a:rPr lang="hu-HU" altLang="hu-HU" dirty="0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D</a:t>
            </a:r>
            <a:r>
              <a:rPr lang="hu-HU" altLang="hu-HU" dirty="0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entin</a:t>
            </a:r>
            <a:endParaRPr lang="hu-HU" altLang="hu-HU" dirty="0">
              <a:solidFill>
                <a:schemeClr val="accent3">
                  <a:lumMod val="65000"/>
                </a:schemeClr>
              </a:solidFill>
              <a:latin typeface="Corbel" pitchFamily="34" charset="0"/>
            </a:endParaRPr>
          </a:p>
          <a:p>
            <a:pPr algn="ctr">
              <a:defRPr/>
            </a:pPr>
            <a:r>
              <a:rPr lang="hu-HU" altLang="hu-HU" dirty="0" err="1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P</a:t>
            </a:r>
            <a:r>
              <a:rPr lang="hu-HU" altLang="hu-HU" dirty="0" err="1" smtClean="0">
                <a:solidFill>
                  <a:schemeClr val="accent3">
                    <a:lumMod val="65000"/>
                  </a:schemeClr>
                </a:solidFill>
                <a:latin typeface="Corbel" pitchFamily="34" charset="0"/>
              </a:rPr>
              <a:t>ulpe</a:t>
            </a:r>
            <a:endParaRPr lang="hu-HU" altLang="hu-HU" dirty="0">
              <a:solidFill>
                <a:schemeClr val="accent3">
                  <a:lumMod val="65000"/>
                </a:schemeClr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373271" y="90512"/>
            <a:ext cx="67607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DIE DIREKTE UMGEBUNG VOM ZAHN</a:t>
            </a:r>
          </a:p>
        </p:txBody>
      </p:sp>
      <p:pic>
        <p:nvPicPr>
          <p:cNvPr id="13315" name="Picture 8" descr="C:\Dokumentumok\oktatás\Periodontium\sulcus-séma.jpg"/>
          <p:cNvPicPr>
            <a:picLocks noChangeAspect="1" noChangeArrowheads="1"/>
          </p:cNvPicPr>
          <p:nvPr/>
        </p:nvPicPr>
        <p:blipFill>
          <a:blip r:embed="rId3" cstate="print"/>
          <a:srcRect l="19603" r="6281"/>
          <a:stretch>
            <a:fillRect/>
          </a:stretch>
        </p:blipFill>
        <p:spPr bwMode="auto">
          <a:xfrm>
            <a:off x="533400" y="3886200"/>
            <a:ext cx="44958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9" descr="C:\Dokumentumok\oktatás\Periodontium\sulcus gingivalis.jpg"/>
          <p:cNvPicPr>
            <a:picLocks noChangeAspect="1" noChangeArrowheads="1"/>
          </p:cNvPicPr>
          <p:nvPr/>
        </p:nvPicPr>
        <p:blipFill>
          <a:blip r:embed="rId4" cstate="print"/>
          <a:srcRect l="20503" t="6639" b="10373"/>
          <a:stretch>
            <a:fillRect/>
          </a:stretch>
        </p:blipFill>
        <p:spPr bwMode="auto">
          <a:xfrm>
            <a:off x="838200" y="914400"/>
            <a:ext cx="25003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0" descr="C:\Dokumentumok\oktatás\Periodontium\period szalgok köze.jpg"/>
          <p:cNvPicPr>
            <a:picLocks noChangeAspect="1" noChangeArrowheads="1"/>
          </p:cNvPicPr>
          <p:nvPr/>
        </p:nvPicPr>
        <p:blipFill>
          <a:blip r:embed="rId5" cstate="print"/>
          <a:srcRect r="22830" b="13513"/>
          <a:stretch>
            <a:fillRect/>
          </a:stretch>
        </p:blipFill>
        <p:spPr bwMode="auto">
          <a:xfrm>
            <a:off x="5029200" y="3810000"/>
            <a:ext cx="38100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1" descr="C:\Dokumentumok\oktatás\Periodontium\periodont rostok.jpg"/>
          <p:cNvPicPr>
            <a:picLocks noChangeAspect="1" noChangeArrowheads="1"/>
          </p:cNvPicPr>
          <p:nvPr/>
        </p:nvPicPr>
        <p:blipFill>
          <a:blip r:embed="rId6" cstate="print"/>
          <a:srcRect l="2547" t="4684" r="15968" b="41435"/>
          <a:stretch>
            <a:fillRect/>
          </a:stretch>
        </p:blipFill>
        <p:spPr bwMode="auto">
          <a:xfrm>
            <a:off x="3886200" y="838200"/>
            <a:ext cx="4191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228600" y="685800"/>
            <a:ext cx="15616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>
                <a:solidFill>
                  <a:srgbClr val="FF7C80"/>
                </a:solidFill>
                <a:latin typeface="Corbel" pitchFamily="34" charset="0"/>
              </a:rPr>
              <a:t>CEMENTUM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0" y="1219200"/>
            <a:ext cx="41148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Zement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ist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eine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dem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Geflechtknochen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ähnliche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Substanz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.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Er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umgibt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als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0,1 - 0,5 mm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dicke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Schicht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die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Dentinoberfläche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im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Hals- und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Wurzelbereich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.</a:t>
            </a: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45-50%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anorganisches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Substanz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50-55%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organisches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Substanz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+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Wasser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endParaRPr lang="hu-HU" sz="8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>
                <a:solidFill>
                  <a:srgbClr val="FF7C80"/>
                </a:solidFill>
                <a:latin typeface="Corbel" pitchFamily="34" charset="0"/>
              </a:rPr>
              <a:t>ZELLEN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: </a:t>
            </a:r>
          </a:p>
          <a:p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Zementoblast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,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Zementocyt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Nur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im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unteren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1/3! </a:t>
            </a:r>
            <a:r>
              <a:rPr lang="hu-HU" sz="1600" i="1" dirty="0" err="1">
                <a:solidFill>
                  <a:srgbClr val="FF7C80"/>
                </a:solidFill>
                <a:latin typeface="Corbel" pitchFamily="34" charset="0"/>
              </a:rPr>
              <a:t>Celluläres</a:t>
            </a:r>
            <a:r>
              <a:rPr lang="hu-HU" sz="1600" dirty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sz="1600" dirty="0" err="1" smtClean="0">
                <a:solidFill>
                  <a:srgbClr val="FF7C80"/>
                </a:solidFill>
                <a:latin typeface="Corbel" pitchFamily="34" charset="0"/>
              </a:rPr>
              <a:t>Zement</a:t>
            </a:r>
            <a:endParaRPr lang="hu-HU" sz="1600" dirty="0">
              <a:solidFill>
                <a:srgbClr val="FF7C80"/>
              </a:solidFill>
              <a:latin typeface="Corbel" pitchFamily="34" charset="0"/>
            </a:endParaRPr>
          </a:p>
          <a:p>
            <a:r>
              <a:rPr lang="hu-HU" sz="1600" i="1" dirty="0" err="1">
                <a:solidFill>
                  <a:srgbClr val="FF7C80"/>
                </a:solidFill>
                <a:latin typeface="Corbel" pitchFamily="34" charset="0"/>
              </a:rPr>
              <a:t>Obere</a:t>
            </a:r>
            <a:r>
              <a:rPr lang="hu-HU" sz="1600" i="1" dirty="0">
                <a:solidFill>
                  <a:srgbClr val="FF7C80"/>
                </a:solidFill>
                <a:latin typeface="Corbel" pitchFamily="34" charset="0"/>
              </a:rPr>
              <a:t> 2/3 </a:t>
            </a:r>
            <a:r>
              <a:rPr lang="hu-HU" sz="1600" i="1" dirty="0" err="1">
                <a:solidFill>
                  <a:srgbClr val="FF7C80"/>
                </a:solidFill>
                <a:latin typeface="Corbel" pitchFamily="34" charset="0"/>
              </a:rPr>
              <a:t>Acelluläres</a:t>
            </a:r>
            <a:r>
              <a:rPr lang="hu-HU" sz="1600" dirty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sz="1600" dirty="0" err="1" smtClean="0">
                <a:solidFill>
                  <a:srgbClr val="FF7C80"/>
                </a:solidFill>
                <a:latin typeface="Corbel" pitchFamily="34" charset="0"/>
              </a:rPr>
              <a:t>Zement</a:t>
            </a:r>
            <a:endParaRPr lang="hu-HU" sz="1600" dirty="0" smtClean="0">
              <a:solidFill>
                <a:srgbClr val="FF7C80"/>
              </a:solidFill>
              <a:latin typeface="Corbel" pitchFamily="34" charset="0"/>
            </a:endParaRPr>
          </a:p>
          <a:p>
            <a:endParaRPr lang="hu-HU" sz="8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Avaskuläres</a:t>
            </a:r>
            <a:r>
              <a:rPr lang="hu-HU" sz="16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 </a:t>
            </a:r>
            <a:r>
              <a:rPr lang="hu-HU" sz="16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Gewebe</a:t>
            </a:r>
            <a:endParaRPr lang="hu-HU" sz="1600" i="1" dirty="0" smtClean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endParaRPr lang="hu-HU" sz="8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Fremdfaserzement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(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beim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Periodont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)</a:t>
            </a:r>
          </a:p>
          <a:p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Eigenfaserzement</a:t>
            </a:r>
            <a:endParaRPr lang="hu-HU" sz="1600" dirty="0">
              <a:solidFill>
                <a:srgbClr val="336699"/>
              </a:solidFill>
              <a:latin typeface="Corbel" pitchFamily="34" charset="0"/>
            </a:endParaRPr>
          </a:p>
          <a:p>
            <a:endParaRPr lang="hu-HU" sz="800" dirty="0">
              <a:solidFill>
                <a:srgbClr val="336699"/>
              </a:solidFill>
              <a:latin typeface="Corbel" pitchFamily="34" charset="0"/>
            </a:endParaRPr>
          </a:p>
          <a:p>
            <a:endParaRPr lang="hu-HU" sz="8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Hohe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Widerstandsfähigkeit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gegen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Resorption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(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wichtig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bei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600" dirty="0" err="1">
                <a:solidFill>
                  <a:srgbClr val="336699"/>
                </a:solidFill>
                <a:latin typeface="Corbel" pitchFamily="34" charset="0"/>
              </a:rPr>
              <a:t>Orthodontie</a:t>
            </a:r>
            <a:r>
              <a:rPr lang="hu-HU" sz="1600" dirty="0">
                <a:solidFill>
                  <a:srgbClr val="336699"/>
                </a:solidFill>
                <a:latin typeface="Corbel" pitchFamily="34" charset="0"/>
              </a:rPr>
              <a:t>)</a:t>
            </a:r>
          </a:p>
        </p:txBody>
      </p:sp>
      <p:pic>
        <p:nvPicPr>
          <p:cNvPr id="11268" name="Picture 9" descr="Tooth section of 4-yr old black bear killed in spring season.  Photomicrograph by Gary Matso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0475" y="1447800"/>
            <a:ext cx="2803525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2" descr="http://crse.dent.umich.edu/511/21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810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20" descr="start vMic view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8809" r="1839"/>
          <a:stretch>
            <a:fillRect/>
          </a:stretch>
        </p:blipFill>
        <p:spPr bwMode="auto">
          <a:xfrm>
            <a:off x="3505200" y="1981200"/>
            <a:ext cx="275113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Rectangle 21"/>
          <p:cNvSpPr>
            <a:spLocks noChangeArrowheads="1"/>
          </p:cNvSpPr>
          <p:nvPr/>
        </p:nvSpPr>
        <p:spPr bwMode="auto">
          <a:xfrm>
            <a:off x="5181600" y="3352800"/>
            <a:ext cx="10873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i="1">
                <a:solidFill>
                  <a:srgbClr val="336699"/>
                </a:solidFill>
                <a:latin typeface="Corbel" pitchFamily="34" charset="0"/>
              </a:rPr>
              <a:t>Celluläres</a:t>
            </a:r>
            <a:r>
              <a:rPr lang="hu-HU" sz="1600">
                <a:solidFill>
                  <a:srgbClr val="336699"/>
                </a:solidFill>
                <a:latin typeface="Corbel" pitchFamily="34" charset="0"/>
              </a:rPr>
              <a:t> </a:t>
            </a:r>
          </a:p>
          <a:p>
            <a:r>
              <a:rPr lang="hu-HU" sz="1600">
                <a:solidFill>
                  <a:srgbClr val="336699"/>
                </a:solidFill>
                <a:latin typeface="Corbel" pitchFamily="34" charset="0"/>
              </a:rPr>
              <a:t>Zement</a:t>
            </a:r>
          </a:p>
        </p:txBody>
      </p:sp>
      <p:sp>
        <p:nvSpPr>
          <p:cNvPr id="11273" name="Rectangle 22"/>
          <p:cNvSpPr>
            <a:spLocks noChangeArrowheads="1"/>
          </p:cNvSpPr>
          <p:nvPr/>
        </p:nvSpPr>
        <p:spPr bwMode="auto">
          <a:xfrm>
            <a:off x="4038600" y="1981200"/>
            <a:ext cx="11915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i="1">
                <a:solidFill>
                  <a:srgbClr val="336699"/>
                </a:solidFill>
                <a:latin typeface="Corbel" pitchFamily="34" charset="0"/>
              </a:rPr>
              <a:t>Acelluläres</a:t>
            </a:r>
            <a:r>
              <a:rPr lang="hu-HU" sz="1600">
                <a:solidFill>
                  <a:srgbClr val="336699"/>
                </a:solidFill>
                <a:latin typeface="Corbel" pitchFamily="34" charset="0"/>
              </a:rPr>
              <a:t> </a:t>
            </a:r>
          </a:p>
          <a:p>
            <a:r>
              <a:rPr lang="hu-HU" sz="1600">
                <a:solidFill>
                  <a:srgbClr val="336699"/>
                </a:solidFill>
                <a:latin typeface="Corbel" pitchFamily="34" charset="0"/>
              </a:rPr>
              <a:t>Zement</a:t>
            </a:r>
          </a:p>
        </p:txBody>
      </p:sp>
      <p:sp>
        <p:nvSpPr>
          <p:cNvPr id="11274" name="Text Box 23"/>
          <p:cNvSpPr txBox="1">
            <a:spLocks noChangeArrowheads="1"/>
          </p:cNvSpPr>
          <p:nvPr/>
        </p:nvSpPr>
        <p:spPr bwMode="auto">
          <a:xfrm>
            <a:off x="2613853" y="188640"/>
            <a:ext cx="3505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ZAHNHISTOLOGIE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Kapcsolódó ké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85" y="780708"/>
            <a:ext cx="8942183" cy="5976664"/>
          </a:xfrm>
          <a:prstGeom prst="rect">
            <a:avLst/>
          </a:prstGeom>
          <a:noFill/>
        </p:spPr>
      </p:pic>
      <p:sp>
        <p:nvSpPr>
          <p:cNvPr id="18435" name="Szövegdoboz 4"/>
          <p:cNvSpPr txBox="1">
            <a:spLocks noChangeArrowheads="1"/>
          </p:cNvSpPr>
          <p:nvPr/>
        </p:nvSpPr>
        <p:spPr bwMode="auto">
          <a:xfrm>
            <a:off x="1043608" y="980728"/>
            <a:ext cx="3600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dirty="0" err="1" smtClean="0">
                <a:solidFill>
                  <a:schemeClr val="bg1"/>
                </a:solidFill>
                <a:latin typeface="Corbel" pitchFamily="34" charset="0"/>
              </a:rPr>
              <a:t>Schleimhaut</a:t>
            </a:r>
            <a:r>
              <a:rPr lang="hu-HU" altLang="hu-HU" dirty="0" smtClean="0">
                <a:solidFill>
                  <a:schemeClr val="bg1"/>
                </a:solidFill>
                <a:latin typeface="Corbel" pitchFamily="34" charset="0"/>
              </a:rPr>
              <a:t> </a:t>
            </a:r>
            <a:endParaRPr lang="hu-HU" altLang="hu-HU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18436" name="Szövegdoboz 6"/>
          <p:cNvSpPr txBox="1">
            <a:spLocks noChangeArrowheads="1"/>
          </p:cNvSpPr>
          <p:nvPr/>
        </p:nvSpPr>
        <p:spPr bwMode="auto">
          <a:xfrm>
            <a:off x="4860032" y="2132856"/>
            <a:ext cx="3384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000" dirty="0" err="1">
                <a:solidFill>
                  <a:schemeClr val="bg1"/>
                </a:solidFill>
                <a:latin typeface="Corbel" pitchFamily="34" charset="0"/>
              </a:rPr>
              <a:t>Gingiva</a:t>
            </a:r>
            <a:r>
              <a:rPr lang="hu-HU" altLang="hu-HU" sz="2000" dirty="0">
                <a:solidFill>
                  <a:schemeClr val="bg1"/>
                </a:solidFill>
                <a:latin typeface="Corbel" pitchFamily="34" charset="0"/>
              </a:rPr>
              <a:t> </a:t>
            </a:r>
            <a:r>
              <a:rPr lang="hu-HU" altLang="hu-HU" sz="2000" dirty="0" err="1">
                <a:solidFill>
                  <a:schemeClr val="bg1"/>
                </a:solidFill>
                <a:latin typeface="Corbel" pitchFamily="34" charset="0"/>
              </a:rPr>
              <a:t>propria</a:t>
            </a:r>
            <a:r>
              <a:rPr lang="hu-HU" altLang="hu-HU" sz="2000" dirty="0">
                <a:solidFill>
                  <a:schemeClr val="bg1"/>
                </a:solidFill>
                <a:latin typeface="Corbel" pitchFamily="34" charset="0"/>
              </a:rPr>
              <a:t> </a:t>
            </a:r>
            <a:r>
              <a:rPr lang="hu-HU" altLang="hu-HU" sz="2000" dirty="0" smtClean="0">
                <a:solidFill>
                  <a:schemeClr val="bg1"/>
                </a:solidFill>
                <a:latin typeface="Corbel" pitchFamily="34" charset="0"/>
              </a:rPr>
              <a:t>(</a:t>
            </a:r>
            <a:r>
              <a:rPr lang="hu-HU" altLang="hu-HU" sz="2000" i="1" dirty="0" smtClean="0">
                <a:solidFill>
                  <a:schemeClr val="bg1"/>
                </a:solidFill>
                <a:latin typeface="Corbel" pitchFamily="34" charset="0"/>
              </a:rPr>
              <a:t>fest)</a:t>
            </a:r>
            <a:endParaRPr lang="hu-HU" altLang="hu-HU" sz="2000" i="1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18437" name="Szövegdoboz 7"/>
          <p:cNvSpPr txBox="1">
            <a:spLocks noChangeArrowheads="1"/>
          </p:cNvSpPr>
          <p:nvPr/>
        </p:nvSpPr>
        <p:spPr bwMode="auto">
          <a:xfrm>
            <a:off x="5436096" y="2564904"/>
            <a:ext cx="3887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000" dirty="0" err="1">
                <a:solidFill>
                  <a:schemeClr val="bg1"/>
                </a:solidFill>
                <a:latin typeface="Corbel" pitchFamily="34" charset="0"/>
              </a:rPr>
              <a:t>Gingiva</a:t>
            </a:r>
            <a:r>
              <a:rPr lang="hu-HU" altLang="hu-HU" sz="2000" dirty="0">
                <a:solidFill>
                  <a:schemeClr val="bg1"/>
                </a:solidFill>
                <a:latin typeface="Corbel" pitchFamily="34" charset="0"/>
              </a:rPr>
              <a:t> </a:t>
            </a:r>
            <a:r>
              <a:rPr lang="hu-HU" altLang="hu-HU" sz="2000" dirty="0" err="1">
                <a:solidFill>
                  <a:schemeClr val="bg1"/>
                </a:solidFill>
                <a:latin typeface="Corbel" pitchFamily="34" charset="0"/>
              </a:rPr>
              <a:t>marginalis</a:t>
            </a:r>
            <a:r>
              <a:rPr lang="hu-HU" altLang="hu-HU" sz="2000" dirty="0">
                <a:solidFill>
                  <a:schemeClr val="bg1"/>
                </a:solidFill>
                <a:latin typeface="Corbel" pitchFamily="34" charset="0"/>
              </a:rPr>
              <a:t> </a:t>
            </a:r>
            <a:r>
              <a:rPr lang="hu-HU" altLang="hu-HU" sz="2000" dirty="0" smtClean="0">
                <a:solidFill>
                  <a:schemeClr val="bg1"/>
                </a:solidFill>
                <a:latin typeface="Corbel" pitchFamily="34" charset="0"/>
              </a:rPr>
              <a:t>(</a:t>
            </a:r>
            <a:r>
              <a:rPr lang="hu-HU" altLang="hu-HU" sz="2000" i="1" dirty="0" err="1" smtClean="0">
                <a:solidFill>
                  <a:schemeClr val="bg1"/>
                </a:solidFill>
                <a:latin typeface="Corbel" pitchFamily="34" charset="0"/>
              </a:rPr>
              <a:t>frei</a:t>
            </a:r>
            <a:r>
              <a:rPr lang="hu-HU" altLang="hu-HU" sz="2000" dirty="0" smtClean="0">
                <a:solidFill>
                  <a:schemeClr val="bg1"/>
                </a:solidFill>
                <a:latin typeface="Corbel" pitchFamily="34" charset="0"/>
              </a:rPr>
              <a:t>)</a:t>
            </a:r>
            <a:endParaRPr lang="hu-HU" altLang="hu-HU" sz="2000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23558" name="Szövegdoboz 8"/>
          <p:cNvSpPr txBox="1">
            <a:spLocks noChangeArrowheads="1"/>
          </p:cNvSpPr>
          <p:nvPr/>
        </p:nvSpPr>
        <p:spPr bwMode="auto">
          <a:xfrm>
            <a:off x="1225830" y="6282813"/>
            <a:ext cx="669622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dirty="0" err="1" smtClean="0">
                <a:solidFill>
                  <a:srgbClr val="FFFF00"/>
                </a:solidFill>
                <a:latin typeface="Corbel" pitchFamily="34" charset="0"/>
              </a:rPr>
              <a:t>Rolle</a:t>
            </a:r>
            <a:r>
              <a:rPr lang="hu-HU" altLang="hu-HU" dirty="0" smtClean="0">
                <a:solidFill>
                  <a:srgbClr val="FFFF00"/>
                </a:solidFill>
                <a:latin typeface="Corbel" pitchFamily="34" charset="0"/>
              </a:rPr>
              <a:t> der </a:t>
            </a:r>
            <a:r>
              <a:rPr lang="hu-HU" altLang="hu-HU" dirty="0" err="1" smtClean="0">
                <a:solidFill>
                  <a:srgbClr val="FFFF00"/>
                </a:solidFill>
                <a:latin typeface="Corbel" pitchFamily="34" charset="0"/>
              </a:rPr>
              <a:t>Gingiva</a:t>
            </a:r>
            <a:r>
              <a:rPr lang="hu-HU" altLang="hu-HU" dirty="0" smtClean="0">
                <a:solidFill>
                  <a:srgbClr val="FFFF00"/>
                </a:solidFill>
                <a:latin typeface="Corbel" pitchFamily="34" charset="0"/>
              </a:rPr>
              <a:t> :  </a:t>
            </a:r>
            <a:r>
              <a:rPr lang="hu-HU" altLang="hu-HU" b="0" dirty="0" err="1" smtClean="0">
                <a:solidFill>
                  <a:srgbClr val="FFFF00"/>
                </a:solidFill>
                <a:latin typeface="Corbel" pitchFamily="34" charset="0"/>
              </a:rPr>
              <a:t>befestigen</a:t>
            </a:r>
            <a:r>
              <a:rPr lang="hu-HU" altLang="hu-HU" b="0" dirty="0" smtClean="0">
                <a:solidFill>
                  <a:srgbClr val="FFFF00"/>
                </a:solidFill>
                <a:latin typeface="Corbel" pitchFamily="34" charset="0"/>
              </a:rPr>
              <a:t>, </a:t>
            </a:r>
            <a:r>
              <a:rPr lang="hu-HU" altLang="hu-HU" b="0" dirty="0" err="1" smtClean="0">
                <a:solidFill>
                  <a:srgbClr val="FFFF00"/>
                </a:solidFill>
                <a:latin typeface="Corbel" pitchFamily="34" charset="0"/>
              </a:rPr>
              <a:t>isolieren</a:t>
            </a:r>
            <a:r>
              <a:rPr lang="hu-HU" altLang="hu-HU" b="0" dirty="0" smtClean="0">
                <a:solidFill>
                  <a:srgbClr val="FFFF00"/>
                </a:solidFill>
                <a:latin typeface="Corbel" pitchFamily="34" charset="0"/>
              </a:rPr>
              <a:t>, </a:t>
            </a:r>
            <a:r>
              <a:rPr lang="hu-HU" altLang="hu-HU" b="0" dirty="0" err="1" smtClean="0">
                <a:solidFill>
                  <a:srgbClr val="FFFF00"/>
                </a:solidFill>
                <a:latin typeface="Corbel" pitchFamily="34" charset="0"/>
              </a:rPr>
              <a:t>Schutz</a:t>
            </a:r>
            <a:r>
              <a:rPr lang="hu-HU" altLang="hu-HU" b="0" dirty="0" smtClean="0">
                <a:solidFill>
                  <a:srgbClr val="FFFF00"/>
                </a:solidFill>
                <a:latin typeface="Corbel" pitchFamily="34" charset="0"/>
              </a:rPr>
              <a:t> </a:t>
            </a:r>
            <a:endParaRPr lang="hu-HU" altLang="hu-HU" b="0" dirty="0">
              <a:solidFill>
                <a:srgbClr val="FFFF00"/>
              </a:solidFill>
              <a:latin typeface="Corbel" pitchFamily="34" charset="0"/>
            </a:endParaRPr>
          </a:p>
        </p:txBody>
      </p:sp>
      <p:sp>
        <p:nvSpPr>
          <p:cNvPr id="18441" name="Téglalap 16"/>
          <p:cNvSpPr>
            <a:spLocks noChangeArrowheads="1"/>
          </p:cNvSpPr>
          <p:nvPr/>
        </p:nvSpPr>
        <p:spPr bwMode="auto">
          <a:xfrm>
            <a:off x="1619672" y="1988840"/>
            <a:ext cx="15937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000" dirty="0">
                <a:solidFill>
                  <a:schemeClr val="bg1"/>
                </a:solidFill>
                <a:latin typeface="Corbel" pitchFamily="34" charset="0"/>
              </a:rPr>
              <a:t>Papilla</a:t>
            </a:r>
          </a:p>
          <a:p>
            <a:r>
              <a:rPr lang="hu-HU" altLang="hu-HU" sz="2000" dirty="0" err="1">
                <a:solidFill>
                  <a:schemeClr val="bg1"/>
                </a:solidFill>
                <a:latin typeface="Corbel" pitchFamily="34" charset="0"/>
              </a:rPr>
              <a:t>interdentalis</a:t>
            </a:r>
            <a:endParaRPr lang="hu-HU" altLang="hu-HU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18442" name="Téglalap 17"/>
          <p:cNvSpPr>
            <a:spLocks noChangeArrowheads="1"/>
          </p:cNvSpPr>
          <p:nvPr/>
        </p:nvSpPr>
        <p:spPr bwMode="auto">
          <a:xfrm>
            <a:off x="3327400" y="2727325"/>
            <a:ext cx="9957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000" dirty="0">
                <a:solidFill>
                  <a:schemeClr val="bg1"/>
                </a:solidFill>
                <a:latin typeface="Corbel" pitchFamily="34" charset="0"/>
              </a:rPr>
              <a:t>Limbus</a:t>
            </a:r>
            <a:endParaRPr lang="hu-HU" altLang="hu-HU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21" name="Szövegdoboz 5"/>
          <p:cNvSpPr txBox="1">
            <a:spLocks noChangeArrowheads="1"/>
          </p:cNvSpPr>
          <p:nvPr/>
        </p:nvSpPr>
        <p:spPr bwMode="auto">
          <a:xfrm>
            <a:off x="124902" y="1445342"/>
            <a:ext cx="1782801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rbel" pitchFamily="34" charset="0"/>
              </a:rPr>
              <a:t>Linea</a:t>
            </a:r>
            <a:r>
              <a:rPr lang="hu-H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rbel" pitchFamily="34" charset="0"/>
              </a:rPr>
              <a:t> </a:t>
            </a:r>
            <a:r>
              <a:rPr lang="hu-HU" sz="2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rbel" pitchFamily="34" charset="0"/>
              </a:rPr>
              <a:t>girlandiformis</a:t>
            </a:r>
            <a:r>
              <a:rPr lang="hu-H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rbel" pitchFamily="34" charset="0"/>
              </a:rPr>
              <a:t> </a:t>
            </a:r>
            <a:r>
              <a:rPr lang="hu-HU" sz="2000" b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rbel" pitchFamily="34" charset="0"/>
              </a:rPr>
              <a:t>(</a:t>
            </a:r>
            <a:r>
              <a:rPr lang="hu-HU" sz="1800" b="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rbel" pitchFamily="34" charset="0"/>
              </a:rPr>
              <a:t>junctio</a:t>
            </a:r>
            <a:r>
              <a:rPr lang="hu-HU" sz="1800" b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rbel" pitchFamily="34" charset="0"/>
              </a:rPr>
              <a:t> </a:t>
            </a:r>
            <a:r>
              <a:rPr lang="hu-HU" sz="1800" b="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rbel" pitchFamily="34" charset="0"/>
              </a:rPr>
              <a:t>muco-</a:t>
            </a:r>
            <a:endParaRPr lang="hu-HU" sz="1800" b="0" dirty="0" smtClean="0">
              <a:solidFill>
                <a:schemeClr val="accent1">
                  <a:lumMod val="60000"/>
                  <a:lumOff val="40000"/>
                </a:schemeClr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b="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rbel" pitchFamily="34" charset="0"/>
              </a:rPr>
              <a:t>gingivalis</a:t>
            </a:r>
            <a:r>
              <a:rPr lang="hu-HU" sz="1800" b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rbel" pitchFamily="34" charset="0"/>
              </a:rPr>
              <a:t>)</a:t>
            </a:r>
            <a:endParaRPr lang="hu-HU" sz="1800" b="0" dirty="0">
              <a:solidFill>
                <a:schemeClr val="accent1">
                  <a:lumMod val="60000"/>
                  <a:lumOff val="40000"/>
                </a:schemeClr>
              </a:solidFill>
              <a:latin typeface="Corbel" pitchFamily="34" charset="0"/>
            </a:endParaRPr>
          </a:p>
        </p:txBody>
      </p:sp>
      <p:sp>
        <p:nvSpPr>
          <p:cNvPr id="23562" name="Text Box 3"/>
          <p:cNvSpPr txBox="1">
            <a:spLocks noChangeArrowheads="1"/>
          </p:cNvSpPr>
          <p:nvPr/>
        </p:nvSpPr>
        <p:spPr bwMode="auto">
          <a:xfrm>
            <a:off x="3519748" y="179388"/>
            <a:ext cx="17584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alt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GINGIVA</a:t>
            </a:r>
          </a:p>
        </p:txBody>
      </p:sp>
      <p:cxnSp>
        <p:nvCxnSpPr>
          <p:cNvPr id="14" name="Egyenes összekötő nyíllal 13"/>
          <p:cNvCxnSpPr/>
          <p:nvPr/>
        </p:nvCxnSpPr>
        <p:spPr bwMode="auto">
          <a:xfrm>
            <a:off x="2339752" y="2708920"/>
            <a:ext cx="0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Egyenes összekötő nyíllal 14"/>
          <p:cNvCxnSpPr/>
          <p:nvPr/>
        </p:nvCxnSpPr>
        <p:spPr bwMode="auto">
          <a:xfrm>
            <a:off x="3059832" y="2708920"/>
            <a:ext cx="144016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Egyenes összekötő nyíllal 16"/>
          <p:cNvCxnSpPr/>
          <p:nvPr/>
        </p:nvCxnSpPr>
        <p:spPr bwMode="auto">
          <a:xfrm flipH="1">
            <a:off x="1619672" y="2636912"/>
            <a:ext cx="144016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Szabadkézi sokszög 21"/>
          <p:cNvSpPr/>
          <p:nvPr/>
        </p:nvSpPr>
        <p:spPr bwMode="auto">
          <a:xfrm>
            <a:off x="1592826" y="1504335"/>
            <a:ext cx="6916993" cy="1445342"/>
          </a:xfrm>
          <a:custGeom>
            <a:avLst/>
            <a:gdLst>
              <a:gd name="connsiteX0" fmla="*/ 0 w 6916993"/>
              <a:gd name="connsiteY0" fmla="*/ 516194 h 1445342"/>
              <a:gd name="connsiteX1" fmla="*/ 29497 w 6916993"/>
              <a:gd name="connsiteY1" fmla="*/ 471949 h 1445342"/>
              <a:gd name="connsiteX2" fmla="*/ 58993 w 6916993"/>
              <a:gd name="connsiteY2" fmla="*/ 383459 h 1445342"/>
              <a:gd name="connsiteX3" fmla="*/ 73742 w 6916993"/>
              <a:gd name="connsiteY3" fmla="*/ 339213 h 1445342"/>
              <a:gd name="connsiteX4" fmla="*/ 103239 w 6916993"/>
              <a:gd name="connsiteY4" fmla="*/ 294968 h 1445342"/>
              <a:gd name="connsiteX5" fmla="*/ 132735 w 6916993"/>
              <a:gd name="connsiteY5" fmla="*/ 206478 h 1445342"/>
              <a:gd name="connsiteX6" fmla="*/ 176980 w 6916993"/>
              <a:gd name="connsiteY6" fmla="*/ 117988 h 1445342"/>
              <a:gd name="connsiteX7" fmla="*/ 221226 w 6916993"/>
              <a:gd name="connsiteY7" fmla="*/ 88491 h 1445342"/>
              <a:gd name="connsiteX8" fmla="*/ 235974 w 6916993"/>
              <a:gd name="connsiteY8" fmla="*/ 44246 h 1445342"/>
              <a:gd name="connsiteX9" fmla="*/ 324464 w 6916993"/>
              <a:gd name="connsiteY9" fmla="*/ 0 h 1445342"/>
              <a:gd name="connsiteX10" fmla="*/ 471948 w 6916993"/>
              <a:gd name="connsiteY10" fmla="*/ 44246 h 1445342"/>
              <a:gd name="connsiteX11" fmla="*/ 530942 w 6916993"/>
              <a:gd name="connsiteY11" fmla="*/ 132736 h 1445342"/>
              <a:gd name="connsiteX12" fmla="*/ 560439 w 6916993"/>
              <a:gd name="connsiteY12" fmla="*/ 176981 h 1445342"/>
              <a:gd name="connsiteX13" fmla="*/ 575187 w 6916993"/>
              <a:gd name="connsiteY13" fmla="*/ 221226 h 1445342"/>
              <a:gd name="connsiteX14" fmla="*/ 604684 w 6916993"/>
              <a:gd name="connsiteY14" fmla="*/ 265471 h 1445342"/>
              <a:gd name="connsiteX15" fmla="*/ 678426 w 6916993"/>
              <a:gd name="connsiteY15" fmla="*/ 383459 h 1445342"/>
              <a:gd name="connsiteX16" fmla="*/ 737419 w 6916993"/>
              <a:gd name="connsiteY16" fmla="*/ 457200 h 1445342"/>
              <a:gd name="connsiteX17" fmla="*/ 781664 w 6916993"/>
              <a:gd name="connsiteY17" fmla="*/ 545691 h 1445342"/>
              <a:gd name="connsiteX18" fmla="*/ 825909 w 6916993"/>
              <a:gd name="connsiteY18" fmla="*/ 560439 h 1445342"/>
              <a:gd name="connsiteX19" fmla="*/ 899651 w 6916993"/>
              <a:gd name="connsiteY19" fmla="*/ 486697 h 1445342"/>
              <a:gd name="connsiteX20" fmla="*/ 929148 w 6916993"/>
              <a:gd name="connsiteY20" fmla="*/ 442452 h 1445342"/>
              <a:gd name="connsiteX21" fmla="*/ 1017639 w 6916993"/>
              <a:gd name="connsiteY21" fmla="*/ 398207 h 1445342"/>
              <a:gd name="connsiteX22" fmla="*/ 1061884 w 6916993"/>
              <a:gd name="connsiteY22" fmla="*/ 368710 h 1445342"/>
              <a:gd name="connsiteX23" fmla="*/ 1327355 w 6916993"/>
              <a:gd name="connsiteY23" fmla="*/ 398207 h 1445342"/>
              <a:gd name="connsiteX24" fmla="*/ 1415845 w 6916993"/>
              <a:gd name="connsiteY24" fmla="*/ 457200 h 1445342"/>
              <a:gd name="connsiteX25" fmla="*/ 1460090 w 6916993"/>
              <a:gd name="connsiteY25" fmla="*/ 501446 h 1445342"/>
              <a:gd name="connsiteX26" fmla="*/ 1489587 w 6916993"/>
              <a:gd name="connsiteY26" fmla="*/ 545691 h 1445342"/>
              <a:gd name="connsiteX27" fmla="*/ 1533832 w 6916993"/>
              <a:gd name="connsiteY27" fmla="*/ 575188 h 1445342"/>
              <a:gd name="connsiteX28" fmla="*/ 1592826 w 6916993"/>
              <a:gd name="connsiteY28" fmla="*/ 663678 h 1445342"/>
              <a:gd name="connsiteX29" fmla="*/ 1607574 w 6916993"/>
              <a:gd name="connsiteY29" fmla="*/ 707923 h 1445342"/>
              <a:gd name="connsiteX30" fmla="*/ 1651819 w 6916993"/>
              <a:gd name="connsiteY30" fmla="*/ 752168 h 1445342"/>
              <a:gd name="connsiteX31" fmla="*/ 1755058 w 6916993"/>
              <a:gd name="connsiteY31" fmla="*/ 870155 h 1445342"/>
              <a:gd name="connsiteX32" fmla="*/ 1784555 w 6916993"/>
              <a:gd name="connsiteY32" fmla="*/ 781665 h 1445342"/>
              <a:gd name="connsiteX33" fmla="*/ 1858297 w 6916993"/>
              <a:gd name="connsiteY33" fmla="*/ 648930 h 1445342"/>
              <a:gd name="connsiteX34" fmla="*/ 1946787 w 6916993"/>
              <a:gd name="connsiteY34" fmla="*/ 604684 h 1445342"/>
              <a:gd name="connsiteX35" fmla="*/ 1976284 w 6916993"/>
              <a:gd name="connsiteY35" fmla="*/ 560439 h 1445342"/>
              <a:gd name="connsiteX36" fmla="*/ 2035277 w 6916993"/>
              <a:gd name="connsiteY36" fmla="*/ 545691 h 1445342"/>
              <a:gd name="connsiteX37" fmla="*/ 2123768 w 6916993"/>
              <a:gd name="connsiteY37" fmla="*/ 516194 h 1445342"/>
              <a:gd name="connsiteX38" fmla="*/ 2168013 w 6916993"/>
              <a:gd name="connsiteY38" fmla="*/ 501446 h 1445342"/>
              <a:gd name="connsiteX39" fmla="*/ 2212258 w 6916993"/>
              <a:gd name="connsiteY39" fmla="*/ 471949 h 1445342"/>
              <a:gd name="connsiteX40" fmla="*/ 2595716 w 6916993"/>
              <a:gd name="connsiteY40" fmla="*/ 471949 h 1445342"/>
              <a:gd name="connsiteX41" fmla="*/ 2728451 w 6916993"/>
              <a:gd name="connsiteY41" fmla="*/ 545691 h 1445342"/>
              <a:gd name="connsiteX42" fmla="*/ 2772697 w 6916993"/>
              <a:gd name="connsiteY42" fmla="*/ 575188 h 1445342"/>
              <a:gd name="connsiteX43" fmla="*/ 2861187 w 6916993"/>
              <a:gd name="connsiteY43" fmla="*/ 663678 h 1445342"/>
              <a:gd name="connsiteX44" fmla="*/ 2875935 w 6916993"/>
              <a:gd name="connsiteY44" fmla="*/ 707923 h 1445342"/>
              <a:gd name="connsiteX45" fmla="*/ 2920180 w 6916993"/>
              <a:gd name="connsiteY45" fmla="*/ 796413 h 1445342"/>
              <a:gd name="connsiteX46" fmla="*/ 2934929 w 6916993"/>
              <a:gd name="connsiteY46" fmla="*/ 899652 h 1445342"/>
              <a:gd name="connsiteX47" fmla="*/ 2964426 w 6916993"/>
              <a:gd name="connsiteY47" fmla="*/ 1120878 h 1445342"/>
              <a:gd name="connsiteX48" fmla="*/ 2993922 w 6916993"/>
              <a:gd name="connsiteY48" fmla="*/ 1283110 h 1445342"/>
              <a:gd name="connsiteX49" fmla="*/ 3023419 w 6916993"/>
              <a:gd name="connsiteY49" fmla="*/ 1415846 h 1445342"/>
              <a:gd name="connsiteX50" fmla="*/ 3067664 w 6916993"/>
              <a:gd name="connsiteY50" fmla="*/ 1445342 h 1445342"/>
              <a:gd name="connsiteX51" fmla="*/ 3082413 w 6916993"/>
              <a:gd name="connsiteY51" fmla="*/ 1342104 h 1445342"/>
              <a:gd name="connsiteX52" fmla="*/ 3097161 w 6916993"/>
              <a:gd name="connsiteY52" fmla="*/ 1283110 h 1445342"/>
              <a:gd name="connsiteX53" fmla="*/ 3126658 w 6916993"/>
              <a:gd name="connsiteY53" fmla="*/ 1091381 h 1445342"/>
              <a:gd name="connsiteX54" fmla="*/ 3170903 w 6916993"/>
              <a:gd name="connsiteY54" fmla="*/ 943897 h 1445342"/>
              <a:gd name="connsiteX55" fmla="*/ 3274142 w 6916993"/>
              <a:gd name="connsiteY55" fmla="*/ 811162 h 1445342"/>
              <a:gd name="connsiteX56" fmla="*/ 3347884 w 6916993"/>
              <a:gd name="connsiteY56" fmla="*/ 722671 h 1445342"/>
              <a:gd name="connsiteX57" fmla="*/ 3406877 w 6916993"/>
              <a:gd name="connsiteY57" fmla="*/ 693175 h 1445342"/>
              <a:gd name="connsiteX58" fmla="*/ 3539613 w 6916993"/>
              <a:gd name="connsiteY58" fmla="*/ 589936 h 1445342"/>
              <a:gd name="connsiteX59" fmla="*/ 3628103 w 6916993"/>
              <a:gd name="connsiteY59" fmla="*/ 560439 h 1445342"/>
              <a:gd name="connsiteX60" fmla="*/ 3716593 w 6916993"/>
              <a:gd name="connsiteY60" fmla="*/ 530942 h 1445342"/>
              <a:gd name="connsiteX61" fmla="*/ 3760839 w 6916993"/>
              <a:gd name="connsiteY61" fmla="*/ 516194 h 1445342"/>
              <a:gd name="connsiteX62" fmla="*/ 3849329 w 6916993"/>
              <a:gd name="connsiteY62" fmla="*/ 545691 h 1445342"/>
              <a:gd name="connsiteX63" fmla="*/ 3893574 w 6916993"/>
              <a:gd name="connsiteY63" fmla="*/ 560439 h 1445342"/>
              <a:gd name="connsiteX64" fmla="*/ 3937819 w 6916993"/>
              <a:gd name="connsiteY64" fmla="*/ 604684 h 1445342"/>
              <a:gd name="connsiteX65" fmla="*/ 4026309 w 6916993"/>
              <a:gd name="connsiteY65" fmla="*/ 663678 h 1445342"/>
              <a:gd name="connsiteX66" fmla="*/ 4114800 w 6916993"/>
              <a:gd name="connsiteY66" fmla="*/ 737420 h 1445342"/>
              <a:gd name="connsiteX67" fmla="*/ 4159045 w 6916993"/>
              <a:gd name="connsiteY67" fmla="*/ 825910 h 1445342"/>
              <a:gd name="connsiteX68" fmla="*/ 4188542 w 6916993"/>
              <a:gd name="connsiteY68" fmla="*/ 943897 h 1445342"/>
              <a:gd name="connsiteX69" fmla="*/ 4203290 w 6916993"/>
              <a:gd name="connsiteY69" fmla="*/ 988142 h 1445342"/>
              <a:gd name="connsiteX70" fmla="*/ 4247535 w 6916993"/>
              <a:gd name="connsiteY70" fmla="*/ 766917 h 1445342"/>
              <a:gd name="connsiteX71" fmla="*/ 4277032 w 6916993"/>
              <a:gd name="connsiteY71" fmla="*/ 678426 h 1445342"/>
              <a:gd name="connsiteX72" fmla="*/ 4291780 w 6916993"/>
              <a:gd name="connsiteY72" fmla="*/ 634181 h 1445342"/>
              <a:gd name="connsiteX73" fmla="*/ 4336026 w 6916993"/>
              <a:gd name="connsiteY73" fmla="*/ 589936 h 1445342"/>
              <a:gd name="connsiteX74" fmla="*/ 4365522 w 6916993"/>
              <a:gd name="connsiteY74" fmla="*/ 545691 h 1445342"/>
              <a:gd name="connsiteX75" fmla="*/ 4454013 w 6916993"/>
              <a:gd name="connsiteY75" fmla="*/ 486697 h 1445342"/>
              <a:gd name="connsiteX76" fmla="*/ 4498258 w 6916993"/>
              <a:gd name="connsiteY76" fmla="*/ 457200 h 1445342"/>
              <a:gd name="connsiteX77" fmla="*/ 4586748 w 6916993"/>
              <a:gd name="connsiteY77" fmla="*/ 427704 h 1445342"/>
              <a:gd name="connsiteX78" fmla="*/ 4704735 w 6916993"/>
              <a:gd name="connsiteY78" fmla="*/ 442452 h 1445342"/>
              <a:gd name="connsiteX79" fmla="*/ 4778477 w 6916993"/>
              <a:gd name="connsiteY79" fmla="*/ 516194 h 1445342"/>
              <a:gd name="connsiteX80" fmla="*/ 4822722 w 6916993"/>
              <a:gd name="connsiteY80" fmla="*/ 545691 h 1445342"/>
              <a:gd name="connsiteX81" fmla="*/ 4881716 w 6916993"/>
              <a:gd name="connsiteY81" fmla="*/ 619433 h 1445342"/>
              <a:gd name="connsiteX82" fmla="*/ 4896464 w 6916993"/>
              <a:gd name="connsiteY82" fmla="*/ 663678 h 1445342"/>
              <a:gd name="connsiteX83" fmla="*/ 4955458 w 6916993"/>
              <a:gd name="connsiteY83" fmla="*/ 752168 h 1445342"/>
              <a:gd name="connsiteX84" fmla="*/ 5029200 w 6916993"/>
              <a:gd name="connsiteY84" fmla="*/ 840659 h 1445342"/>
              <a:gd name="connsiteX85" fmla="*/ 5058697 w 6916993"/>
              <a:gd name="connsiteY85" fmla="*/ 884904 h 1445342"/>
              <a:gd name="connsiteX86" fmla="*/ 5088193 w 6916993"/>
              <a:gd name="connsiteY86" fmla="*/ 973394 h 1445342"/>
              <a:gd name="connsiteX87" fmla="*/ 5058697 w 6916993"/>
              <a:gd name="connsiteY87" fmla="*/ 737420 h 1445342"/>
              <a:gd name="connsiteX88" fmla="*/ 5102942 w 6916993"/>
              <a:gd name="connsiteY88" fmla="*/ 575188 h 1445342"/>
              <a:gd name="connsiteX89" fmla="*/ 5147187 w 6916993"/>
              <a:gd name="connsiteY89" fmla="*/ 545691 h 1445342"/>
              <a:gd name="connsiteX90" fmla="*/ 5220929 w 6916993"/>
              <a:gd name="connsiteY90" fmla="*/ 560439 h 1445342"/>
              <a:gd name="connsiteX91" fmla="*/ 5265174 w 6916993"/>
              <a:gd name="connsiteY91" fmla="*/ 589936 h 1445342"/>
              <a:gd name="connsiteX92" fmla="*/ 5324168 w 6916993"/>
              <a:gd name="connsiteY92" fmla="*/ 575188 h 1445342"/>
              <a:gd name="connsiteX93" fmla="*/ 5397909 w 6916993"/>
              <a:gd name="connsiteY93" fmla="*/ 486697 h 1445342"/>
              <a:gd name="connsiteX94" fmla="*/ 5427406 w 6916993"/>
              <a:gd name="connsiteY94" fmla="*/ 442452 h 1445342"/>
              <a:gd name="connsiteX95" fmla="*/ 5515897 w 6916993"/>
              <a:gd name="connsiteY95" fmla="*/ 398207 h 1445342"/>
              <a:gd name="connsiteX96" fmla="*/ 5604387 w 6916993"/>
              <a:gd name="connsiteY96" fmla="*/ 412955 h 1445342"/>
              <a:gd name="connsiteX97" fmla="*/ 5737122 w 6916993"/>
              <a:gd name="connsiteY97" fmla="*/ 516194 h 1445342"/>
              <a:gd name="connsiteX98" fmla="*/ 5781368 w 6916993"/>
              <a:gd name="connsiteY98" fmla="*/ 648930 h 1445342"/>
              <a:gd name="connsiteX99" fmla="*/ 5796116 w 6916993"/>
              <a:gd name="connsiteY99" fmla="*/ 693175 h 1445342"/>
              <a:gd name="connsiteX100" fmla="*/ 5825613 w 6916993"/>
              <a:gd name="connsiteY100" fmla="*/ 737420 h 1445342"/>
              <a:gd name="connsiteX101" fmla="*/ 5869858 w 6916993"/>
              <a:gd name="connsiteY101" fmla="*/ 870155 h 1445342"/>
              <a:gd name="connsiteX102" fmla="*/ 5884606 w 6916993"/>
              <a:gd name="connsiteY102" fmla="*/ 914400 h 1445342"/>
              <a:gd name="connsiteX103" fmla="*/ 5914103 w 6916993"/>
              <a:gd name="connsiteY103" fmla="*/ 958646 h 1445342"/>
              <a:gd name="connsiteX104" fmla="*/ 5958348 w 6916993"/>
              <a:gd name="connsiteY104" fmla="*/ 1091381 h 1445342"/>
              <a:gd name="connsiteX105" fmla="*/ 5973097 w 6916993"/>
              <a:gd name="connsiteY105" fmla="*/ 1135626 h 1445342"/>
              <a:gd name="connsiteX106" fmla="*/ 6002593 w 6916993"/>
              <a:gd name="connsiteY106" fmla="*/ 1047136 h 1445342"/>
              <a:gd name="connsiteX107" fmla="*/ 6017342 w 6916993"/>
              <a:gd name="connsiteY107" fmla="*/ 1002891 h 1445342"/>
              <a:gd name="connsiteX108" fmla="*/ 6076335 w 6916993"/>
              <a:gd name="connsiteY108" fmla="*/ 766917 h 1445342"/>
              <a:gd name="connsiteX109" fmla="*/ 6105832 w 6916993"/>
              <a:gd name="connsiteY109" fmla="*/ 722671 h 1445342"/>
              <a:gd name="connsiteX110" fmla="*/ 6120580 w 6916993"/>
              <a:gd name="connsiteY110" fmla="*/ 678426 h 1445342"/>
              <a:gd name="connsiteX111" fmla="*/ 6164826 w 6916993"/>
              <a:gd name="connsiteY111" fmla="*/ 648930 h 1445342"/>
              <a:gd name="connsiteX112" fmla="*/ 6209071 w 6916993"/>
              <a:gd name="connsiteY112" fmla="*/ 604684 h 1445342"/>
              <a:gd name="connsiteX113" fmla="*/ 6356555 w 6916993"/>
              <a:gd name="connsiteY113" fmla="*/ 619433 h 1445342"/>
              <a:gd name="connsiteX114" fmla="*/ 6400800 w 6916993"/>
              <a:gd name="connsiteY114" fmla="*/ 634181 h 1445342"/>
              <a:gd name="connsiteX115" fmla="*/ 6474542 w 6916993"/>
              <a:gd name="connsiteY115" fmla="*/ 693175 h 1445342"/>
              <a:gd name="connsiteX116" fmla="*/ 6518787 w 6916993"/>
              <a:gd name="connsiteY116" fmla="*/ 825910 h 1445342"/>
              <a:gd name="connsiteX117" fmla="*/ 6533535 w 6916993"/>
              <a:gd name="connsiteY117" fmla="*/ 870155 h 1445342"/>
              <a:gd name="connsiteX118" fmla="*/ 6577780 w 6916993"/>
              <a:gd name="connsiteY118" fmla="*/ 884904 h 1445342"/>
              <a:gd name="connsiteX119" fmla="*/ 6607277 w 6916993"/>
              <a:gd name="connsiteY119" fmla="*/ 796413 h 1445342"/>
              <a:gd name="connsiteX120" fmla="*/ 6622026 w 6916993"/>
              <a:gd name="connsiteY120" fmla="*/ 752168 h 1445342"/>
              <a:gd name="connsiteX121" fmla="*/ 6828503 w 6916993"/>
              <a:gd name="connsiteY121" fmla="*/ 766917 h 1445342"/>
              <a:gd name="connsiteX122" fmla="*/ 6872748 w 6916993"/>
              <a:gd name="connsiteY122" fmla="*/ 781665 h 1445342"/>
              <a:gd name="connsiteX123" fmla="*/ 6902245 w 6916993"/>
              <a:gd name="connsiteY123" fmla="*/ 825910 h 1445342"/>
              <a:gd name="connsiteX124" fmla="*/ 6916993 w 6916993"/>
              <a:gd name="connsiteY124" fmla="*/ 840659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6916993" h="1445342">
                <a:moveTo>
                  <a:pt x="0" y="516194"/>
                </a:moveTo>
                <a:cubicBezTo>
                  <a:pt x="9832" y="501446"/>
                  <a:pt x="22298" y="488147"/>
                  <a:pt x="29497" y="471949"/>
                </a:cubicBezTo>
                <a:cubicBezTo>
                  <a:pt x="42125" y="443537"/>
                  <a:pt x="49161" y="412956"/>
                  <a:pt x="58993" y="383459"/>
                </a:cubicBezTo>
                <a:cubicBezTo>
                  <a:pt x="63909" y="368710"/>
                  <a:pt x="65118" y="352148"/>
                  <a:pt x="73742" y="339213"/>
                </a:cubicBezTo>
                <a:lnTo>
                  <a:pt x="103239" y="294968"/>
                </a:lnTo>
                <a:lnTo>
                  <a:pt x="132735" y="206478"/>
                </a:lnTo>
                <a:cubicBezTo>
                  <a:pt x="144729" y="170496"/>
                  <a:pt x="148393" y="146575"/>
                  <a:pt x="176980" y="117988"/>
                </a:cubicBezTo>
                <a:cubicBezTo>
                  <a:pt x="189514" y="105454"/>
                  <a:pt x="206477" y="98323"/>
                  <a:pt x="221226" y="88491"/>
                </a:cubicBezTo>
                <a:cubicBezTo>
                  <a:pt x="226142" y="73743"/>
                  <a:pt x="226263" y="56385"/>
                  <a:pt x="235974" y="44246"/>
                </a:cubicBezTo>
                <a:cubicBezTo>
                  <a:pt x="256766" y="18255"/>
                  <a:pt x="295318" y="9716"/>
                  <a:pt x="324464" y="0"/>
                </a:cubicBezTo>
                <a:cubicBezTo>
                  <a:pt x="376919" y="7494"/>
                  <a:pt x="433621" y="444"/>
                  <a:pt x="471948" y="44246"/>
                </a:cubicBezTo>
                <a:cubicBezTo>
                  <a:pt x="495293" y="70925"/>
                  <a:pt x="511277" y="103239"/>
                  <a:pt x="530942" y="132736"/>
                </a:cubicBezTo>
                <a:lnTo>
                  <a:pt x="560439" y="176981"/>
                </a:lnTo>
                <a:cubicBezTo>
                  <a:pt x="565355" y="191729"/>
                  <a:pt x="568235" y="207321"/>
                  <a:pt x="575187" y="221226"/>
                </a:cubicBezTo>
                <a:cubicBezTo>
                  <a:pt x="583114" y="237080"/>
                  <a:pt x="597485" y="249273"/>
                  <a:pt x="604684" y="265471"/>
                </a:cubicBezTo>
                <a:cubicBezTo>
                  <a:pt x="656413" y="381863"/>
                  <a:pt x="598830" y="330395"/>
                  <a:pt x="678426" y="383459"/>
                </a:cubicBezTo>
                <a:cubicBezTo>
                  <a:pt x="715495" y="494670"/>
                  <a:pt x="661179" y="361901"/>
                  <a:pt x="737419" y="457200"/>
                </a:cubicBezTo>
                <a:cubicBezTo>
                  <a:pt x="784916" y="516571"/>
                  <a:pt x="712598" y="490438"/>
                  <a:pt x="781664" y="545691"/>
                </a:cubicBezTo>
                <a:cubicBezTo>
                  <a:pt x="793803" y="555403"/>
                  <a:pt x="811161" y="555523"/>
                  <a:pt x="825909" y="560439"/>
                </a:cubicBezTo>
                <a:cubicBezTo>
                  <a:pt x="904568" y="442452"/>
                  <a:pt x="801328" y="585020"/>
                  <a:pt x="899651" y="486697"/>
                </a:cubicBezTo>
                <a:cubicBezTo>
                  <a:pt x="912185" y="474163"/>
                  <a:pt x="916614" y="454986"/>
                  <a:pt x="929148" y="442452"/>
                </a:cubicBezTo>
                <a:cubicBezTo>
                  <a:pt x="957739" y="413861"/>
                  <a:pt x="981652" y="410202"/>
                  <a:pt x="1017639" y="398207"/>
                </a:cubicBezTo>
                <a:cubicBezTo>
                  <a:pt x="1032387" y="388375"/>
                  <a:pt x="1044186" y="369693"/>
                  <a:pt x="1061884" y="368710"/>
                </a:cubicBezTo>
                <a:cubicBezTo>
                  <a:pt x="1224214" y="359692"/>
                  <a:pt x="1228648" y="365306"/>
                  <a:pt x="1327355" y="398207"/>
                </a:cubicBezTo>
                <a:cubicBezTo>
                  <a:pt x="1356852" y="417871"/>
                  <a:pt x="1390778" y="432132"/>
                  <a:pt x="1415845" y="457200"/>
                </a:cubicBezTo>
                <a:cubicBezTo>
                  <a:pt x="1430593" y="471949"/>
                  <a:pt x="1446737" y="485423"/>
                  <a:pt x="1460090" y="501446"/>
                </a:cubicBezTo>
                <a:cubicBezTo>
                  <a:pt x="1471437" y="515063"/>
                  <a:pt x="1477053" y="533157"/>
                  <a:pt x="1489587" y="545691"/>
                </a:cubicBezTo>
                <a:cubicBezTo>
                  <a:pt x="1502121" y="558225"/>
                  <a:pt x="1519084" y="565356"/>
                  <a:pt x="1533832" y="575188"/>
                </a:cubicBezTo>
                <a:cubicBezTo>
                  <a:pt x="1568899" y="680391"/>
                  <a:pt x="1519175" y="553203"/>
                  <a:pt x="1592826" y="663678"/>
                </a:cubicBezTo>
                <a:cubicBezTo>
                  <a:pt x="1601449" y="676613"/>
                  <a:pt x="1598951" y="694988"/>
                  <a:pt x="1607574" y="707923"/>
                </a:cubicBezTo>
                <a:cubicBezTo>
                  <a:pt x="1619143" y="725277"/>
                  <a:pt x="1639014" y="735704"/>
                  <a:pt x="1651819" y="752168"/>
                </a:cubicBezTo>
                <a:cubicBezTo>
                  <a:pt x="1744469" y="871289"/>
                  <a:pt x="1669404" y="813054"/>
                  <a:pt x="1755058" y="870155"/>
                </a:cubicBezTo>
                <a:lnTo>
                  <a:pt x="1784555" y="781665"/>
                </a:lnTo>
                <a:cubicBezTo>
                  <a:pt x="1799924" y="735557"/>
                  <a:pt x="1814826" y="677911"/>
                  <a:pt x="1858297" y="648930"/>
                </a:cubicBezTo>
                <a:cubicBezTo>
                  <a:pt x="1915477" y="610809"/>
                  <a:pt x="1885726" y="625038"/>
                  <a:pt x="1946787" y="604684"/>
                </a:cubicBezTo>
                <a:cubicBezTo>
                  <a:pt x="1956619" y="589936"/>
                  <a:pt x="1961536" y="570271"/>
                  <a:pt x="1976284" y="560439"/>
                </a:cubicBezTo>
                <a:cubicBezTo>
                  <a:pt x="1993149" y="549196"/>
                  <a:pt x="2015862" y="551515"/>
                  <a:pt x="2035277" y="545691"/>
                </a:cubicBezTo>
                <a:cubicBezTo>
                  <a:pt x="2065058" y="536757"/>
                  <a:pt x="2094271" y="526026"/>
                  <a:pt x="2123768" y="516194"/>
                </a:cubicBezTo>
                <a:lnTo>
                  <a:pt x="2168013" y="501446"/>
                </a:lnTo>
                <a:cubicBezTo>
                  <a:pt x="2182761" y="491614"/>
                  <a:pt x="2195157" y="476613"/>
                  <a:pt x="2212258" y="471949"/>
                </a:cubicBezTo>
                <a:cubicBezTo>
                  <a:pt x="2325521" y="441058"/>
                  <a:pt x="2497879" y="466513"/>
                  <a:pt x="2595716" y="471949"/>
                </a:cubicBezTo>
                <a:cubicBezTo>
                  <a:pt x="2736905" y="519013"/>
                  <a:pt x="2640142" y="472101"/>
                  <a:pt x="2728451" y="545691"/>
                </a:cubicBezTo>
                <a:cubicBezTo>
                  <a:pt x="2742068" y="557039"/>
                  <a:pt x="2759449" y="563412"/>
                  <a:pt x="2772697" y="575188"/>
                </a:cubicBezTo>
                <a:cubicBezTo>
                  <a:pt x="2803875" y="602902"/>
                  <a:pt x="2861187" y="663678"/>
                  <a:pt x="2861187" y="663678"/>
                </a:cubicBezTo>
                <a:cubicBezTo>
                  <a:pt x="2866103" y="678426"/>
                  <a:pt x="2868983" y="694018"/>
                  <a:pt x="2875935" y="707923"/>
                </a:cubicBezTo>
                <a:cubicBezTo>
                  <a:pt x="2933115" y="822283"/>
                  <a:pt x="2883111" y="685202"/>
                  <a:pt x="2920180" y="796413"/>
                </a:cubicBezTo>
                <a:cubicBezTo>
                  <a:pt x="2925096" y="830826"/>
                  <a:pt x="2931290" y="865081"/>
                  <a:pt x="2934929" y="899652"/>
                </a:cubicBezTo>
                <a:cubicBezTo>
                  <a:pt x="2957138" y="1110634"/>
                  <a:pt x="2929336" y="1015612"/>
                  <a:pt x="2964426" y="1120878"/>
                </a:cubicBezTo>
                <a:cubicBezTo>
                  <a:pt x="3001911" y="1383282"/>
                  <a:pt x="2959157" y="1109286"/>
                  <a:pt x="2993922" y="1283110"/>
                </a:cubicBezTo>
                <a:cubicBezTo>
                  <a:pt x="2994112" y="1284062"/>
                  <a:pt x="3008113" y="1396713"/>
                  <a:pt x="3023419" y="1415846"/>
                </a:cubicBezTo>
                <a:cubicBezTo>
                  <a:pt x="3034492" y="1429687"/>
                  <a:pt x="3052916" y="1435510"/>
                  <a:pt x="3067664" y="1445342"/>
                </a:cubicBezTo>
                <a:cubicBezTo>
                  <a:pt x="3072580" y="1410929"/>
                  <a:pt x="3076195" y="1376305"/>
                  <a:pt x="3082413" y="1342104"/>
                </a:cubicBezTo>
                <a:cubicBezTo>
                  <a:pt x="3086039" y="1322161"/>
                  <a:pt x="3093535" y="1303053"/>
                  <a:pt x="3097161" y="1283110"/>
                </a:cubicBezTo>
                <a:cubicBezTo>
                  <a:pt x="3125497" y="1127259"/>
                  <a:pt x="3098143" y="1233953"/>
                  <a:pt x="3126658" y="1091381"/>
                </a:cubicBezTo>
                <a:cubicBezTo>
                  <a:pt x="3132547" y="1061935"/>
                  <a:pt x="3160153" y="960022"/>
                  <a:pt x="3170903" y="943897"/>
                </a:cubicBezTo>
                <a:cubicBezTo>
                  <a:pt x="3320007" y="720244"/>
                  <a:pt x="3158621" y="949787"/>
                  <a:pt x="3274142" y="811162"/>
                </a:cubicBezTo>
                <a:cubicBezTo>
                  <a:pt x="3312187" y="765508"/>
                  <a:pt x="3294661" y="760688"/>
                  <a:pt x="3347884" y="722671"/>
                </a:cubicBezTo>
                <a:cubicBezTo>
                  <a:pt x="3365774" y="709892"/>
                  <a:pt x="3387213" y="703007"/>
                  <a:pt x="3406877" y="693175"/>
                </a:cubicBezTo>
                <a:cubicBezTo>
                  <a:pt x="3445053" y="654999"/>
                  <a:pt x="3486690" y="607577"/>
                  <a:pt x="3539613" y="589936"/>
                </a:cubicBezTo>
                <a:lnTo>
                  <a:pt x="3628103" y="560439"/>
                </a:lnTo>
                <a:lnTo>
                  <a:pt x="3716593" y="530942"/>
                </a:lnTo>
                <a:lnTo>
                  <a:pt x="3760839" y="516194"/>
                </a:lnTo>
                <a:lnTo>
                  <a:pt x="3849329" y="545691"/>
                </a:lnTo>
                <a:lnTo>
                  <a:pt x="3893574" y="560439"/>
                </a:lnTo>
                <a:cubicBezTo>
                  <a:pt x="3908322" y="575187"/>
                  <a:pt x="3921355" y="591879"/>
                  <a:pt x="3937819" y="604684"/>
                </a:cubicBezTo>
                <a:cubicBezTo>
                  <a:pt x="3965802" y="626449"/>
                  <a:pt x="4001241" y="638611"/>
                  <a:pt x="4026309" y="663678"/>
                </a:cubicBezTo>
                <a:cubicBezTo>
                  <a:pt x="4083089" y="720457"/>
                  <a:pt x="4053201" y="696353"/>
                  <a:pt x="4114800" y="737420"/>
                </a:cubicBezTo>
                <a:cubicBezTo>
                  <a:pt x="4151869" y="848631"/>
                  <a:pt x="4101865" y="711550"/>
                  <a:pt x="4159045" y="825910"/>
                </a:cubicBezTo>
                <a:cubicBezTo>
                  <a:pt x="4175900" y="859619"/>
                  <a:pt x="4180129" y="910246"/>
                  <a:pt x="4188542" y="943897"/>
                </a:cubicBezTo>
                <a:cubicBezTo>
                  <a:pt x="4192313" y="958979"/>
                  <a:pt x="4198374" y="973394"/>
                  <a:pt x="4203290" y="988142"/>
                </a:cubicBezTo>
                <a:cubicBezTo>
                  <a:pt x="4266929" y="860866"/>
                  <a:pt x="4206449" y="999738"/>
                  <a:pt x="4247535" y="766917"/>
                </a:cubicBezTo>
                <a:cubicBezTo>
                  <a:pt x="4252938" y="736298"/>
                  <a:pt x="4267200" y="707923"/>
                  <a:pt x="4277032" y="678426"/>
                </a:cubicBezTo>
                <a:cubicBezTo>
                  <a:pt x="4281948" y="663678"/>
                  <a:pt x="4280787" y="645174"/>
                  <a:pt x="4291780" y="634181"/>
                </a:cubicBezTo>
                <a:cubicBezTo>
                  <a:pt x="4306529" y="619433"/>
                  <a:pt x="4322673" y="605959"/>
                  <a:pt x="4336026" y="589936"/>
                </a:cubicBezTo>
                <a:cubicBezTo>
                  <a:pt x="4347373" y="576319"/>
                  <a:pt x="4352182" y="557363"/>
                  <a:pt x="4365522" y="545691"/>
                </a:cubicBezTo>
                <a:cubicBezTo>
                  <a:pt x="4392202" y="522346"/>
                  <a:pt x="4424516" y="506362"/>
                  <a:pt x="4454013" y="486697"/>
                </a:cubicBezTo>
                <a:cubicBezTo>
                  <a:pt x="4468761" y="476865"/>
                  <a:pt x="4481442" y="462805"/>
                  <a:pt x="4498258" y="457200"/>
                </a:cubicBezTo>
                <a:lnTo>
                  <a:pt x="4586748" y="427704"/>
                </a:lnTo>
                <a:cubicBezTo>
                  <a:pt x="4626077" y="432620"/>
                  <a:pt x="4666497" y="432023"/>
                  <a:pt x="4704735" y="442452"/>
                </a:cubicBezTo>
                <a:cubicBezTo>
                  <a:pt x="4758811" y="457200"/>
                  <a:pt x="4744065" y="481782"/>
                  <a:pt x="4778477" y="516194"/>
                </a:cubicBezTo>
                <a:cubicBezTo>
                  <a:pt x="4791011" y="528728"/>
                  <a:pt x="4807974" y="535859"/>
                  <a:pt x="4822722" y="545691"/>
                </a:cubicBezTo>
                <a:cubicBezTo>
                  <a:pt x="4859795" y="656904"/>
                  <a:pt x="4805474" y="524130"/>
                  <a:pt x="4881716" y="619433"/>
                </a:cubicBezTo>
                <a:cubicBezTo>
                  <a:pt x="4891427" y="631572"/>
                  <a:pt x="4888914" y="650088"/>
                  <a:pt x="4896464" y="663678"/>
                </a:cubicBezTo>
                <a:cubicBezTo>
                  <a:pt x="4913680" y="694667"/>
                  <a:pt x="4935793" y="722671"/>
                  <a:pt x="4955458" y="752168"/>
                </a:cubicBezTo>
                <a:cubicBezTo>
                  <a:pt x="5028693" y="862020"/>
                  <a:pt x="4934569" y="727101"/>
                  <a:pt x="5029200" y="840659"/>
                </a:cubicBezTo>
                <a:cubicBezTo>
                  <a:pt x="5040547" y="854276"/>
                  <a:pt x="5048865" y="870156"/>
                  <a:pt x="5058697" y="884904"/>
                </a:cubicBezTo>
                <a:cubicBezTo>
                  <a:pt x="5068529" y="914401"/>
                  <a:pt x="5091008" y="1004358"/>
                  <a:pt x="5088193" y="973394"/>
                </a:cubicBezTo>
                <a:cubicBezTo>
                  <a:pt x="5071176" y="786198"/>
                  <a:pt x="5084094" y="864408"/>
                  <a:pt x="5058697" y="737420"/>
                </a:cubicBezTo>
                <a:cubicBezTo>
                  <a:pt x="5067421" y="667624"/>
                  <a:pt x="5055136" y="622994"/>
                  <a:pt x="5102942" y="575188"/>
                </a:cubicBezTo>
                <a:cubicBezTo>
                  <a:pt x="5115476" y="562654"/>
                  <a:pt x="5132439" y="555523"/>
                  <a:pt x="5147187" y="545691"/>
                </a:cubicBezTo>
                <a:cubicBezTo>
                  <a:pt x="5171768" y="550607"/>
                  <a:pt x="5197458" y="551637"/>
                  <a:pt x="5220929" y="560439"/>
                </a:cubicBezTo>
                <a:cubicBezTo>
                  <a:pt x="5237526" y="566663"/>
                  <a:pt x="5247627" y="587429"/>
                  <a:pt x="5265174" y="589936"/>
                </a:cubicBezTo>
                <a:cubicBezTo>
                  <a:pt x="5285240" y="592803"/>
                  <a:pt x="5304503" y="580104"/>
                  <a:pt x="5324168" y="575188"/>
                </a:cubicBezTo>
                <a:cubicBezTo>
                  <a:pt x="5397393" y="465345"/>
                  <a:pt x="5303288" y="600242"/>
                  <a:pt x="5397909" y="486697"/>
                </a:cubicBezTo>
                <a:cubicBezTo>
                  <a:pt x="5409257" y="473080"/>
                  <a:pt x="5414872" y="454986"/>
                  <a:pt x="5427406" y="442452"/>
                </a:cubicBezTo>
                <a:cubicBezTo>
                  <a:pt x="5455997" y="413861"/>
                  <a:pt x="5479910" y="410202"/>
                  <a:pt x="5515897" y="398207"/>
                </a:cubicBezTo>
                <a:cubicBezTo>
                  <a:pt x="5545394" y="403123"/>
                  <a:pt x="5576784" y="401454"/>
                  <a:pt x="5604387" y="412955"/>
                </a:cubicBezTo>
                <a:cubicBezTo>
                  <a:pt x="5664868" y="438156"/>
                  <a:pt x="5694499" y="473571"/>
                  <a:pt x="5737122" y="516194"/>
                </a:cubicBezTo>
                <a:lnTo>
                  <a:pt x="5781368" y="648930"/>
                </a:lnTo>
                <a:cubicBezTo>
                  <a:pt x="5786284" y="663678"/>
                  <a:pt x="5787493" y="680240"/>
                  <a:pt x="5796116" y="693175"/>
                </a:cubicBezTo>
                <a:lnTo>
                  <a:pt x="5825613" y="737420"/>
                </a:lnTo>
                <a:lnTo>
                  <a:pt x="5869858" y="870155"/>
                </a:lnTo>
                <a:cubicBezTo>
                  <a:pt x="5874774" y="884903"/>
                  <a:pt x="5875983" y="901465"/>
                  <a:pt x="5884606" y="914400"/>
                </a:cubicBezTo>
                <a:lnTo>
                  <a:pt x="5914103" y="958646"/>
                </a:lnTo>
                <a:lnTo>
                  <a:pt x="5958348" y="1091381"/>
                </a:lnTo>
                <a:lnTo>
                  <a:pt x="5973097" y="1135626"/>
                </a:lnTo>
                <a:lnTo>
                  <a:pt x="6002593" y="1047136"/>
                </a:lnTo>
                <a:cubicBezTo>
                  <a:pt x="6007509" y="1032388"/>
                  <a:pt x="6014293" y="1018135"/>
                  <a:pt x="6017342" y="1002891"/>
                </a:cubicBezTo>
                <a:cubicBezTo>
                  <a:pt x="6021596" y="981621"/>
                  <a:pt x="6050422" y="805787"/>
                  <a:pt x="6076335" y="766917"/>
                </a:cubicBezTo>
                <a:lnTo>
                  <a:pt x="6105832" y="722671"/>
                </a:lnTo>
                <a:cubicBezTo>
                  <a:pt x="6110748" y="707923"/>
                  <a:pt x="6110868" y="690565"/>
                  <a:pt x="6120580" y="678426"/>
                </a:cubicBezTo>
                <a:cubicBezTo>
                  <a:pt x="6131653" y="664585"/>
                  <a:pt x="6151209" y="660278"/>
                  <a:pt x="6164826" y="648930"/>
                </a:cubicBezTo>
                <a:cubicBezTo>
                  <a:pt x="6180849" y="635577"/>
                  <a:pt x="6194323" y="619433"/>
                  <a:pt x="6209071" y="604684"/>
                </a:cubicBezTo>
                <a:cubicBezTo>
                  <a:pt x="6258232" y="609600"/>
                  <a:pt x="6307723" y="611920"/>
                  <a:pt x="6356555" y="619433"/>
                </a:cubicBezTo>
                <a:cubicBezTo>
                  <a:pt x="6371920" y="621797"/>
                  <a:pt x="6388661" y="624470"/>
                  <a:pt x="6400800" y="634181"/>
                </a:cubicBezTo>
                <a:cubicBezTo>
                  <a:pt x="6496103" y="710423"/>
                  <a:pt x="6363329" y="656102"/>
                  <a:pt x="6474542" y="693175"/>
                </a:cubicBezTo>
                <a:lnTo>
                  <a:pt x="6518787" y="825910"/>
                </a:lnTo>
                <a:cubicBezTo>
                  <a:pt x="6523703" y="840658"/>
                  <a:pt x="6518787" y="865239"/>
                  <a:pt x="6533535" y="870155"/>
                </a:cubicBezTo>
                <a:lnTo>
                  <a:pt x="6577780" y="884904"/>
                </a:lnTo>
                <a:lnTo>
                  <a:pt x="6607277" y="796413"/>
                </a:lnTo>
                <a:lnTo>
                  <a:pt x="6622026" y="752168"/>
                </a:lnTo>
                <a:cubicBezTo>
                  <a:pt x="6690852" y="757084"/>
                  <a:pt x="6759975" y="758855"/>
                  <a:pt x="6828503" y="766917"/>
                </a:cubicBezTo>
                <a:cubicBezTo>
                  <a:pt x="6843943" y="768733"/>
                  <a:pt x="6860609" y="771954"/>
                  <a:pt x="6872748" y="781665"/>
                </a:cubicBezTo>
                <a:cubicBezTo>
                  <a:pt x="6886589" y="792738"/>
                  <a:pt x="6891610" y="811730"/>
                  <a:pt x="6902245" y="825910"/>
                </a:cubicBezTo>
                <a:cubicBezTo>
                  <a:pt x="6906416" y="831472"/>
                  <a:pt x="6912077" y="835743"/>
                  <a:pt x="6916993" y="840659"/>
                </a:cubicBezTo>
              </a:path>
            </a:pathLst>
          </a:cu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rbel" pitchFamily="34" charset="0"/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2987824" y="5589240"/>
            <a:ext cx="2736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</a:rPr>
              <a:t>VESTIBULUM ORIS</a:t>
            </a:r>
            <a:endParaRPr lang="hu-HU" dirty="0">
              <a:solidFill>
                <a:schemeClr val="tx1">
                  <a:lumMod val="95000"/>
                  <a:lumOff val="5000"/>
                </a:schemeClr>
              </a:solidFill>
              <a:latin typeface="Corbel" pitchFamily="34" charset="0"/>
            </a:endParaRPr>
          </a:p>
        </p:txBody>
      </p:sp>
      <p:cxnSp>
        <p:nvCxnSpPr>
          <p:cNvPr id="28" name="Egyenes összekötő nyíllal 27"/>
          <p:cNvCxnSpPr/>
          <p:nvPr/>
        </p:nvCxnSpPr>
        <p:spPr bwMode="auto">
          <a:xfrm flipV="1">
            <a:off x="5724128" y="5517233"/>
            <a:ext cx="2376264" cy="4320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31" name="Egyenes összekötő nyíllal 30"/>
          <p:cNvCxnSpPr/>
          <p:nvPr/>
        </p:nvCxnSpPr>
        <p:spPr bwMode="auto">
          <a:xfrm flipH="1" flipV="1">
            <a:off x="755576" y="5445224"/>
            <a:ext cx="1872208" cy="5188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6" grpId="0"/>
      <p:bldP spid="18437" grpId="0"/>
      <p:bldP spid="18441" grpId="0"/>
      <p:bldP spid="18442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D:\Anatomie_Bilder\BilderLehre_Bilder\Main\images\Welsch\Welsch10-19.jpg"/>
          <p:cNvPicPr>
            <a:picLocks noChangeAspect="1" noChangeArrowheads="1"/>
          </p:cNvPicPr>
          <p:nvPr/>
        </p:nvPicPr>
        <p:blipFill>
          <a:blip r:embed="rId2" cstate="print"/>
          <a:srcRect l="6058" t="15814" r="8047" b="11919"/>
          <a:stretch>
            <a:fillRect/>
          </a:stretch>
        </p:blipFill>
        <p:spPr bwMode="auto">
          <a:xfrm>
            <a:off x="4932363" y="2130425"/>
            <a:ext cx="2978150" cy="1839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605" name="TextBox 3"/>
          <p:cNvSpPr txBox="1">
            <a:spLocks noChangeArrowheads="1"/>
          </p:cNvSpPr>
          <p:nvPr/>
        </p:nvSpPr>
        <p:spPr bwMode="auto">
          <a:xfrm>
            <a:off x="207963" y="906463"/>
            <a:ext cx="3817937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sz="2000" cap="all" dirty="0" err="1">
                <a:solidFill>
                  <a:srgbClr val="336699"/>
                </a:solidFill>
                <a:latin typeface="Corbel" pitchFamily="34" charset="0"/>
              </a:rPr>
              <a:t>GomphosIS</a:t>
            </a:r>
            <a:endParaRPr lang="hu-HU" sz="2000" cap="all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endParaRPr lang="hu-HU" sz="400" cap="all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b="0" dirty="0">
                <a:solidFill>
                  <a:srgbClr val="336699"/>
                </a:solidFill>
                <a:latin typeface="Corbel" pitchFamily="34" charset="0"/>
              </a:rPr>
              <a:t> - </a:t>
            </a:r>
            <a:r>
              <a:rPr lang="hu-HU" sz="1800" b="0" dirty="0" err="1">
                <a:solidFill>
                  <a:srgbClr val="336699"/>
                </a:solidFill>
                <a:latin typeface="Corbel" pitchFamily="34" charset="0"/>
              </a:rPr>
              <a:t>b</a:t>
            </a: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efestigt</a:t>
            </a:r>
            <a:endParaRPr lang="hu-HU" sz="1800" b="0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b="0" dirty="0">
                <a:solidFill>
                  <a:srgbClr val="336699"/>
                </a:solidFill>
                <a:latin typeface="Corbel" pitchFamily="34" charset="0"/>
              </a:rPr>
              <a:t> - </a:t>
            </a: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füttert</a:t>
            </a:r>
            <a:endParaRPr lang="hu-HU" sz="1800" b="0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b="0" dirty="0">
                <a:solidFill>
                  <a:srgbClr val="336699"/>
                </a:solidFill>
                <a:latin typeface="Corbel" pitchFamily="34" charset="0"/>
              </a:rPr>
              <a:t> - </a:t>
            </a: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verhindert</a:t>
            </a:r>
            <a:r>
              <a:rPr lang="hu-HU" sz="1800" b="0" dirty="0" smtClean="0">
                <a:solidFill>
                  <a:srgbClr val="336699"/>
                </a:solidFill>
                <a:latin typeface="Corbel" pitchFamily="34" charset="0"/>
              </a:rPr>
              <a:t> Torsion (</a:t>
            </a: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Drehung</a:t>
            </a:r>
            <a:r>
              <a:rPr lang="hu-HU" sz="1800" b="0" dirty="0" smtClean="0">
                <a:solidFill>
                  <a:srgbClr val="336699"/>
                </a:solidFill>
                <a:latin typeface="Corbel" pitchFamily="34" charset="0"/>
              </a:rPr>
              <a:t>)</a:t>
            </a:r>
            <a:endParaRPr lang="hu-HU" sz="1800" b="0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endParaRPr lang="hu-HU" sz="1800" b="0" dirty="0">
              <a:solidFill>
                <a:srgbClr val="FF7C80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dirty="0" err="1" smtClean="0">
                <a:solidFill>
                  <a:srgbClr val="336699"/>
                </a:solidFill>
                <a:latin typeface="Corbel" pitchFamily="34" charset="0"/>
              </a:rPr>
              <a:t>Teile</a:t>
            </a:r>
            <a:endParaRPr lang="hu-HU" sz="1800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i="1" dirty="0" smtClean="0">
                <a:solidFill>
                  <a:srgbClr val="FF7C80"/>
                </a:solidFill>
                <a:latin typeface="Corbel" pitchFamily="34" charset="0"/>
              </a:rPr>
              <a:t>BGWB </a:t>
            </a:r>
            <a:r>
              <a:rPr lang="hu-HU" sz="1800" i="1" dirty="0" err="1" smtClean="0">
                <a:solidFill>
                  <a:srgbClr val="FF7C80"/>
                </a:solidFill>
                <a:latin typeface="Corbel" pitchFamily="34" charset="0"/>
              </a:rPr>
              <a:t>Zellen</a:t>
            </a:r>
            <a:endParaRPr lang="hu-HU" sz="1800" i="1" dirty="0">
              <a:solidFill>
                <a:srgbClr val="FF7C80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b="0" dirty="0">
                <a:solidFill>
                  <a:srgbClr val="336699"/>
                </a:solidFill>
                <a:latin typeface="Corbel" pitchFamily="34" charset="0"/>
              </a:rPr>
              <a:t>  </a:t>
            </a: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Fibroblast</a:t>
            </a:r>
            <a:endParaRPr lang="hu-HU" sz="1800" b="0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b="0" dirty="0">
                <a:solidFill>
                  <a:srgbClr val="336699"/>
                </a:solidFill>
                <a:latin typeface="Corbel" pitchFamily="34" charset="0"/>
              </a:rPr>
              <a:t>  </a:t>
            </a: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Progenitorzellen</a:t>
            </a:r>
            <a:r>
              <a:rPr lang="hu-HU" sz="1800" b="0" dirty="0" smtClean="0">
                <a:solidFill>
                  <a:srgbClr val="336699"/>
                </a:solidFill>
                <a:latin typeface="Corbel" pitchFamily="34" charset="0"/>
              </a:rPr>
              <a:t> (</a:t>
            </a: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Zement</a:t>
            </a:r>
            <a:r>
              <a:rPr lang="hu-HU" sz="1800" b="0" dirty="0">
                <a:solidFill>
                  <a:srgbClr val="336699"/>
                </a:solidFill>
                <a:latin typeface="Corbel" pitchFamily="34" charset="0"/>
              </a:rPr>
              <a:t>, </a:t>
            </a: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Knochen</a:t>
            </a:r>
            <a:r>
              <a:rPr lang="hu-HU" sz="1800" b="0" dirty="0" smtClean="0">
                <a:solidFill>
                  <a:srgbClr val="336699"/>
                </a:solidFill>
                <a:latin typeface="Corbel" pitchFamily="34" charset="0"/>
              </a:rPr>
              <a:t>)</a:t>
            </a:r>
            <a:endParaRPr lang="hu-HU" sz="1800" b="0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endParaRPr lang="hu-HU" sz="800" b="0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i="1" dirty="0" err="1" smtClean="0">
                <a:solidFill>
                  <a:srgbClr val="FF7C80"/>
                </a:solidFill>
                <a:latin typeface="Corbel" pitchFamily="34" charset="0"/>
              </a:rPr>
              <a:t>Immunzellen</a:t>
            </a:r>
            <a:r>
              <a:rPr lang="hu-HU" sz="1800" b="0" i="1" dirty="0" smtClean="0">
                <a:solidFill>
                  <a:srgbClr val="336699"/>
                </a:solidFill>
                <a:latin typeface="Corbel" pitchFamily="34" charset="0"/>
              </a:rPr>
              <a:t> </a:t>
            </a:r>
            <a:endParaRPr lang="hu-HU" sz="1800" b="0" i="1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b="0" i="1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Macrophag</a:t>
            </a:r>
            <a:r>
              <a:rPr lang="hu-HU" sz="1800" b="0" dirty="0" smtClean="0">
                <a:solidFill>
                  <a:srgbClr val="336699"/>
                </a:solidFill>
                <a:latin typeface="Corbel" pitchFamily="34" charset="0"/>
              </a:rPr>
              <a:t> (</a:t>
            </a: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osteoclast</a:t>
            </a:r>
            <a:r>
              <a:rPr lang="hu-HU" sz="1800" b="0" dirty="0">
                <a:solidFill>
                  <a:srgbClr val="336699"/>
                </a:solidFill>
                <a:latin typeface="Corbel" pitchFamily="34" charset="0"/>
              </a:rPr>
              <a:t>, </a:t>
            </a:r>
            <a:r>
              <a:rPr lang="hu-HU" sz="1800" b="0" dirty="0" err="1">
                <a:solidFill>
                  <a:srgbClr val="336699"/>
                </a:solidFill>
                <a:latin typeface="Corbel" pitchFamily="34" charset="0"/>
              </a:rPr>
              <a:t>dentoclast</a:t>
            </a:r>
            <a:r>
              <a:rPr lang="hu-HU" sz="1800" b="0" dirty="0">
                <a:solidFill>
                  <a:srgbClr val="336699"/>
                </a:solidFill>
                <a:latin typeface="Corbel" pitchFamily="34" charset="0"/>
              </a:rPr>
              <a:t>) </a:t>
            </a:r>
          </a:p>
          <a:p>
            <a:pPr>
              <a:defRPr/>
            </a:pPr>
            <a:r>
              <a:rPr lang="hu-HU" sz="1800" b="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Lymphocyt</a:t>
            </a:r>
            <a:endParaRPr lang="hu-HU" sz="1800" b="0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endParaRPr lang="hu-HU" sz="800" b="0" i="1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i="1" dirty="0" err="1" smtClean="0">
                <a:solidFill>
                  <a:srgbClr val="FF7C80"/>
                </a:solidFill>
                <a:latin typeface="Corbel" pitchFamily="34" charset="0"/>
              </a:rPr>
              <a:t>Fasern</a:t>
            </a:r>
            <a:endParaRPr lang="hu-HU" sz="1800" b="0" i="1" dirty="0">
              <a:solidFill>
                <a:srgbClr val="FF7C80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b="0" i="1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kollagen</a:t>
            </a:r>
            <a:r>
              <a:rPr lang="hu-HU" sz="1800" b="0" dirty="0" smtClean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800" b="0" dirty="0">
                <a:solidFill>
                  <a:srgbClr val="336699"/>
                </a:solidFill>
                <a:latin typeface="Corbel" pitchFamily="34" charset="0"/>
              </a:rPr>
              <a:t>I, III. </a:t>
            </a:r>
          </a:p>
          <a:p>
            <a:pPr>
              <a:defRPr/>
            </a:pPr>
            <a:r>
              <a:rPr lang="hu-HU" sz="1800" b="0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sz="1800" b="0" dirty="0" err="1">
                <a:solidFill>
                  <a:srgbClr val="336699"/>
                </a:solidFill>
                <a:latin typeface="Corbel" pitchFamily="34" charset="0"/>
              </a:rPr>
              <a:t>oxytalan</a:t>
            </a:r>
            <a:endParaRPr lang="hu-HU" sz="1800" b="0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endParaRPr lang="hu-HU" sz="800" b="0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i="1" dirty="0" err="1" smtClean="0">
                <a:solidFill>
                  <a:srgbClr val="FF7C80"/>
                </a:solidFill>
                <a:latin typeface="Corbel" pitchFamily="34" charset="0"/>
              </a:rPr>
              <a:t>Blut-</a:t>
            </a:r>
            <a:r>
              <a:rPr lang="hu-HU" sz="1800" i="1" dirty="0" smtClean="0">
                <a:solidFill>
                  <a:srgbClr val="FF7C80"/>
                </a:solidFill>
                <a:latin typeface="Corbel" pitchFamily="34" charset="0"/>
              </a:rPr>
              <a:t> und </a:t>
            </a:r>
            <a:r>
              <a:rPr lang="hu-HU" sz="1800" i="1" dirty="0" err="1" smtClean="0">
                <a:solidFill>
                  <a:srgbClr val="FF7C80"/>
                </a:solidFill>
                <a:latin typeface="Corbel" pitchFamily="34" charset="0"/>
              </a:rPr>
              <a:t>Lymphgefässe</a:t>
            </a:r>
            <a:endParaRPr lang="hu-HU" sz="1800" i="1" dirty="0">
              <a:solidFill>
                <a:srgbClr val="FF7C80"/>
              </a:solidFill>
              <a:latin typeface="Corbel" pitchFamily="34" charset="0"/>
            </a:endParaRPr>
          </a:p>
          <a:p>
            <a:pPr>
              <a:defRPr/>
            </a:pPr>
            <a:endParaRPr lang="hu-HU" sz="800" b="0" dirty="0">
              <a:solidFill>
                <a:srgbClr val="FF7C80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i="1" dirty="0" err="1" smtClean="0">
                <a:solidFill>
                  <a:srgbClr val="FF7C80"/>
                </a:solidFill>
                <a:latin typeface="Corbel" pitchFamily="34" charset="0"/>
              </a:rPr>
              <a:t>Nerven</a:t>
            </a:r>
            <a:endParaRPr lang="hu-HU" sz="1800" i="1" dirty="0">
              <a:solidFill>
                <a:srgbClr val="FF7C80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Propriozeptiv</a:t>
            </a:r>
            <a:r>
              <a:rPr lang="hu-HU" sz="1800" b="0" dirty="0" smtClean="0">
                <a:solidFill>
                  <a:srgbClr val="336699"/>
                </a:solidFill>
                <a:latin typeface="Corbel" pitchFamily="34" charset="0"/>
              </a:rPr>
              <a:t>, </a:t>
            </a:r>
            <a:r>
              <a:rPr lang="hu-HU" sz="1800" b="0" dirty="0" err="1" smtClean="0">
                <a:solidFill>
                  <a:srgbClr val="336699"/>
                </a:solidFill>
                <a:latin typeface="Corbel" pitchFamily="34" charset="0"/>
              </a:rPr>
              <a:t>nozizeptiv</a:t>
            </a:r>
            <a:endParaRPr lang="hu-HU" sz="1800" b="0" dirty="0">
              <a:solidFill>
                <a:srgbClr val="336699"/>
              </a:solidFill>
              <a:latin typeface="Corbel" pitchFamily="34" charset="0"/>
            </a:endParaRPr>
          </a:p>
        </p:txBody>
      </p:sp>
      <p:sp>
        <p:nvSpPr>
          <p:cNvPr id="24580" name="TextBox 8"/>
          <p:cNvSpPr txBox="1">
            <a:spLocks noChangeArrowheads="1"/>
          </p:cNvSpPr>
          <p:nvPr/>
        </p:nvSpPr>
        <p:spPr bwMode="auto">
          <a:xfrm>
            <a:off x="4427538" y="900113"/>
            <a:ext cx="4464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 altLang="hu-HU" sz="800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altLang="hu-HU" sz="2000" b="0" dirty="0" err="1" smtClean="0">
                <a:solidFill>
                  <a:srgbClr val="336699"/>
                </a:solidFill>
                <a:latin typeface="Corbel" pitchFamily="34" charset="0"/>
              </a:rPr>
              <a:t>Sharpey-Fasern</a:t>
            </a:r>
            <a:r>
              <a:rPr lang="hu-HU" altLang="hu-HU" sz="2000" b="0" dirty="0" smtClean="0">
                <a:solidFill>
                  <a:srgbClr val="336699"/>
                </a:solidFill>
                <a:latin typeface="Corbel" pitchFamily="34" charset="0"/>
              </a:rPr>
              <a:t>            </a:t>
            </a:r>
            <a:r>
              <a:rPr lang="hu-HU" altLang="hu-HU" sz="2000" b="0" dirty="0" err="1" smtClean="0">
                <a:solidFill>
                  <a:srgbClr val="336699"/>
                </a:solidFill>
                <a:latin typeface="Corbel" pitchFamily="34" charset="0"/>
              </a:rPr>
              <a:t>Lockeres</a:t>
            </a:r>
            <a:r>
              <a:rPr lang="hu-HU" altLang="hu-HU" sz="2000" b="0" dirty="0" smtClean="0">
                <a:solidFill>
                  <a:srgbClr val="336699"/>
                </a:solidFill>
                <a:latin typeface="Corbel" pitchFamily="34" charset="0"/>
              </a:rPr>
              <a:t> BDGWB</a:t>
            </a:r>
            <a:r>
              <a:rPr lang="hu-HU" altLang="hu-HU" sz="2000" b="0" dirty="0">
                <a:solidFill>
                  <a:srgbClr val="336699"/>
                </a:solidFill>
                <a:latin typeface="Corbel" pitchFamily="34" charset="0"/>
              </a:rPr>
              <a:t>		         </a:t>
            </a:r>
            <a:r>
              <a:rPr lang="hu-HU" altLang="hu-HU" sz="2000" b="0" dirty="0" err="1" smtClean="0">
                <a:solidFill>
                  <a:srgbClr val="336699"/>
                </a:solidFill>
                <a:latin typeface="Corbel" pitchFamily="34" charset="0"/>
              </a:rPr>
              <a:t>Kapillarnetzwerk</a:t>
            </a:r>
            <a:endParaRPr lang="hu-HU" altLang="hu-HU" sz="2000" b="0" dirty="0">
              <a:solidFill>
                <a:srgbClr val="336699"/>
              </a:solidFill>
              <a:latin typeface="Corbel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123728" y="188640"/>
            <a:ext cx="46799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i="1" kern="0" cap="all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ea typeface="+mj-ea"/>
                <a:cs typeface="+mj-cs"/>
              </a:rPr>
              <a:t>Periodontium</a:t>
            </a:r>
            <a:endParaRPr lang="hu-HU" sz="3200" i="1" kern="0" cap="all" dirty="0">
              <a:solidFill>
                <a:schemeClr val="accent6">
                  <a:lumMod val="75000"/>
                </a:schemeClr>
              </a:solidFill>
              <a:latin typeface="Corbel" pitchFamily="34" charset="0"/>
              <a:ea typeface="+mj-ea"/>
              <a:cs typeface="+mj-cs"/>
            </a:endParaRPr>
          </a:p>
        </p:txBody>
      </p:sp>
      <p:cxnSp>
        <p:nvCxnSpPr>
          <p:cNvPr id="24582" name="Egyenes összekötő nyíllal 10"/>
          <p:cNvCxnSpPr>
            <a:cxnSpLocks noChangeShapeType="1"/>
          </p:cNvCxnSpPr>
          <p:nvPr/>
        </p:nvCxnSpPr>
        <p:spPr bwMode="auto">
          <a:xfrm>
            <a:off x="5216525" y="1373188"/>
            <a:ext cx="155575" cy="1949450"/>
          </a:xfrm>
          <a:prstGeom prst="straightConnector1">
            <a:avLst/>
          </a:prstGeom>
          <a:noFill/>
          <a:ln w="28575" algn="ctr">
            <a:solidFill>
              <a:srgbClr val="800080"/>
            </a:solidFill>
            <a:round/>
            <a:headEnd/>
            <a:tailEnd type="triangle" w="med" len="med"/>
          </a:ln>
        </p:spPr>
      </p:cxnSp>
      <p:cxnSp>
        <p:nvCxnSpPr>
          <p:cNvPr id="24583" name="Egyenes összekötő nyíllal 14"/>
          <p:cNvCxnSpPr>
            <a:cxnSpLocks noChangeShapeType="1"/>
          </p:cNvCxnSpPr>
          <p:nvPr/>
        </p:nvCxnSpPr>
        <p:spPr bwMode="auto">
          <a:xfrm>
            <a:off x="5216525" y="1462088"/>
            <a:ext cx="2193925" cy="2005012"/>
          </a:xfrm>
          <a:prstGeom prst="straightConnector1">
            <a:avLst/>
          </a:prstGeom>
          <a:noFill/>
          <a:ln w="28575" algn="ctr">
            <a:solidFill>
              <a:srgbClr val="800080"/>
            </a:solidFill>
            <a:round/>
            <a:headEnd/>
            <a:tailEnd type="triangle" w="med" len="med"/>
          </a:ln>
        </p:spPr>
      </p:cxnSp>
      <p:cxnSp>
        <p:nvCxnSpPr>
          <p:cNvPr id="24584" name="Egyenes összekötő nyíllal 15"/>
          <p:cNvCxnSpPr>
            <a:cxnSpLocks noChangeShapeType="1"/>
          </p:cNvCxnSpPr>
          <p:nvPr/>
        </p:nvCxnSpPr>
        <p:spPr bwMode="auto">
          <a:xfrm flipH="1">
            <a:off x="5695950" y="1773238"/>
            <a:ext cx="1584325" cy="1693862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24585" name="Egyenes összekötő nyíllal 23"/>
          <p:cNvCxnSpPr>
            <a:cxnSpLocks noChangeShapeType="1"/>
          </p:cNvCxnSpPr>
          <p:nvPr/>
        </p:nvCxnSpPr>
        <p:spPr bwMode="auto">
          <a:xfrm flipH="1">
            <a:off x="6702425" y="1684338"/>
            <a:ext cx="577850" cy="200342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24586" name="Picture 8" descr="http://dhonline.chattanoogastate.edu/modules/perio/PDL%20fibers%20no%20label.jpg"/>
          <p:cNvPicPr>
            <a:picLocks noChangeAspect="1" noChangeArrowheads="1"/>
          </p:cNvPicPr>
          <p:nvPr/>
        </p:nvPicPr>
        <p:blipFill>
          <a:blip r:embed="rId3" cstate="print"/>
          <a:srcRect l="5125" r="28255" b="7048"/>
          <a:stretch>
            <a:fillRect/>
          </a:stretch>
        </p:blipFill>
        <p:spPr bwMode="auto">
          <a:xfrm>
            <a:off x="4154488" y="4087813"/>
            <a:ext cx="3001962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TextBox 4"/>
          <p:cNvSpPr txBox="1">
            <a:spLocks noChangeArrowheads="1"/>
          </p:cNvSpPr>
          <p:nvPr/>
        </p:nvSpPr>
        <p:spPr bwMode="auto">
          <a:xfrm>
            <a:off x="7096125" y="4889500"/>
            <a:ext cx="1604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800" b="0">
                <a:solidFill>
                  <a:srgbClr val="336699"/>
                </a:solidFill>
                <a:latin typeface="Corbel" pitchFamily="34" charset="0"/>
              </a:rPr>
              <a:t>Pars superior</a:t>
            </a:r>
          </a:p>
        </p:txBody>
      </p:sp>
      <p:sp>
        <p:nvSpPr>
          <p:cNvPr id="24588" name="TextBox 5"/>
          <p:cNvSpPr txBox="1">
            <a:spLocks noChangeArrowheads="1"/>
          </p:cNvSpPr>
          <p:nvPr/>
        </p:nvSpPr>
        <p:spPr bwMode="auto">
          <a:xfrm>
            <a:off x="7078663" y="5170488"/>
            <a:ext cx="1879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800" b="0">
                <a:solidFill>
                  <a:srgbClr val="336699"/>
                </a:solidFill>
                <a:latin typeface="Corbel" pitchFamily="34" charset="0"/>
              </a:rPr>
              <a:t>Pars horisontalis</a:t>
            </a:r>
          </a:p>
        </p:txBody>
      </p:sp>
      <p:sp>
        <p:nvSpPr>
          <p:cNvPr id="24589" name="TextBox 6"/>
          <p:cNvSpPr txBox="1">
            <a:spLocks noChangeArrowheads="1"/>
          </p:cNvSpPr>
          <p:nvPr/>
        </p:nvSpPr>
        <p:spPr bwMode="auto">
          <a:xfrm>
            <a:off x="7096125" y="5741988"/>
            <a:ext cx="1712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800" b="0">
                <a:solidFill>
                  <a:srgbClr val="336699"/>
                </a:solidFill>
                <a:latin typeface="Corbel" pitchFamily="34" charset="0"/>
              </a:rPr>
              <a:t>Pars obliqua</a:t>
            </a:r>
          </a:p>
        </p:txBody>
      </p:sp>
      <p:sp>
        <p:nvSpPr>
          <p:cNvPr id="24590" name="TextBox 7"/>
          <p:cNvSpPr txBox="1">
            <a:spLocks noChangeArrowheads="1"/>
          </p:cNvSpPr>
          <p:nvPr/>
        </p:nvSpPr>
        <p:spPr bwMode="auto">
          <a:xfrm>
            <a:off x="7078663" y="6027738"/>
            <a:ext cx="173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800" b="0">
                <a:solidFill>
                  <a:srgbClr val="336699"/>
                </a:solidFill>
                <a:latin typeface="Corbel" pitchFamily="34" charset="0"/>
              </a:rPr>
              <a:t>Pars periapicalis</a:t>
            </a:r>
          </a:p>
        </p:txBody>
      </p:sp>
      <p:sp>
        <p:nvSpPr>
          <p:cNvPr id="24591" name="TextBox 4"/>
          <p:cNvSpPr txBox="1">
            <a:spLocks noChangeArrowheads="1"/>
          </p:cNvSpPr>
          <p:nvPr/>
        </p:nvSpPr>
        <p:spPr bwMode="auto">
          <a:xfrm>
            <a:off x="7064375" y="5449888"/>
            <a:ext cx="2081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800" b="0">
                <a:solidFill>
                  <a:srgbClr val="336699"/>
                </a:solidFill>
                <a:latin typeface="Corbel" pitchFamily="34" charset="0"/>
              </a:rPr>
              <a:t>Pars interradicularis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encrypted-tbn3.gstatic.com/images?q=tbn:ANd9GcRTJzXic804dLeKFRv37lfLQjZcl2WwE5YzUKs6gcttFXbeouaa1g"/>
          <p:cNvPicPr>
            <a:picLocks noChangeAspect="1" noChangeArrowheads="1"/>
          </p:cNvPicPr>
          <p:nvPr/>
        </p:nvPicPr>
        <p:blipFill>
          <a:blip r:embed="rId2" cstate="print"/>
          <a:srcRect l="19556" t="2373" r="13731" b="1686"/>
          <a:stretch>
            <a:fillRect/>
          </a:stretch>
        </p:blipFill>
        <p:spPr bwMode="auto">
          <a:xfrm>
            <a:off x="107950" y="231775"/>
            <a:ext cx="4198938" cy="657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584700" y="3843338"/>
            <a:ext cx="2447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b="0" dirty="0" err="1">
                <a:solidFill>
                  <a:srgbClr val="003366"/>
                </a:solidFill>
                <a:latin typeface="Corbel" pitchFamily="34" charset="0"/>
              </a:rPr>
              <a:t>Lamina</a:t>
            </a:r>
            <a:r>
              <a:rPr lang="hu-HU" altLang="hu-HU" b="0" dirty="0">
                <a:solidFill>
                  <a:srgbClr val="003366"/>
                </a:solidFill>
                <a:latin typeface="Corbel" pitchFamily="34" charset="0"/>
              </a:rPr>
              <a:t> </a:t>
            </a:r>
            <a:r>
              <a:rPr lang="hu-HU" altLang="hu-HU" b="0" dirty="0" err="1">
                <a:solidFill>
                  <a:srgbClr val="003366"/>
                </a:solidFill>
                <a:latin typeface="Corbel" pitchFamily="34" charset="0"/>
              </a:rPr>
              <a:t>corticalis</a:t>
            </a:r>
            <a:endParaRPr lang="hu-HU" altLang="hu-HU" b="0" dirty="0">
              <a:solidFill>
                <a:srgbClr val="003366"/>
              </a:solidFill>
              <a:latin typeface="Corbel" pitchFamily="34" charset="0"/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651375" y="4354513"/>
            <a:ext cx="2736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b="0">
                <a:solidFill>
                  <a:srgbClr val="003366"/>
                </a:solidFill>
                <a:latin typeface="Corbel" pitchFamily="34" charset="0"/>
              </a:rPr>
              <a:t>Pars spongiosa</a:t>
            </a: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683125" y="4953000"/>
            <a:ext cx="42814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b="0" dirty="0" err="1">
                <a:solidFill>
                  <a:srgbClr val="003366"/>
                </a:solidFill>
                <a:latin typeface="Corbel" pitchFamily="34" charset="0"/>
              </a:rPr>
              <a:t>Lamina</a:t>
            </a:r>
            <a:r>
              <a:rPr lang="hu-HU" altLang="hu-HU" b="0" dirty="0">
                <a:solidFill>
                  <a:srgbClr val="003366"/>
                </a:solidFill>
                <a:latin typeface="Corbel" pitchFamily="34" charset="0"/>
              </a:rPr>
              <a:t> </a:t>
            </a:r>
            <a:r>
              <a:rPr lang="hu-HU" altLang="hu-HU" b="0" dirty="0" err="1">
                <a:solidFill>
                  <a:srgbClr val="003366"/>
                </a:solidFill>
                <a:latin typeface="Corbel" pitchFamily="34" charset="0"/>
              </a:rPr>
              <a:t>cribriformis</a:t>
            </a:r>
            <a:r>
              <a:rPr lang="hu-HU" altLang="hu-HU" b="0" dirty="0">
                <a:solidFill>
                  <a:srgbClr val="003366"/>
                </a:solidFill>
                <a:latin typeface="Corbel" pitchFamily="34" charset="0"/>
              </a:rPr>
              <a:t> (L. </a:t>
            </a:r>
            <a:r>
              <a:rPr lang="hu-HU" altLang="hu-HU" b="0" dirty="0" err="1">
                <a:solidFill>
                  <a:srgbClr val="003366"/>
                </a:solidFill>
                <a:latin typeface="Corbel" pitchFamily="34" charset="0"/>
              </a:rPr>
              <a:t>dura</a:t>
            </a:r>
            <a:r>
              <a:rPr lang="hu-HU" altLang="hu-HU" b="0" dirty="0">
                <a:solidFill>
                  <a:srgbClr val="003366"/>
                </a:solidFill>
                <a:latin typeface="Corbel" pitchFamily="34" charset="0"/>
              </a:rPr>
              <a:t>) </a:t>
            </a:r>
            <a:r>
              <a:rPr lang="hu-HU" altLang="hu-HU" b="0" dirty="0" smtClean="0">
                <a:solidFill>
                  <a:srgbClr val="003366"/>
                </a:solidFill>
                <a:latin typeface="Corbel" pitchFamily="34" charset="0"/>
              </a:rPr>
              <a:t>(</a:t>
            </a:r>
            <a:r>
              <a:rPr lang="hu-HU" altLang="hu-HU" b="0" dirty="0" err="1" smtClean="0">
                <a:solidFill>
                  <a:srgbClr val="003366"/>
                </a:solidFill>
                <a:latin typeface="Corbel" pitchFamily="34" charset="0"/>
              </a:rPr>
              <a:t>Geflächtknochen</a:t>
            </a:r>
            <a:r>
              <a:rPr lang="hu-HU" altLang="hu-HU" b="0" dirty="0" smtClean="0">
                <a:solidFill>
                  <a:srgbClr val="003366"/>
                </a:solidFill>
                <a:latin typeface="Corbel" pitchFamily="34" charset="0"/>
              </a:rPr>
              <a:t>)</a:t>
            </a:r>
            <a:endParaRPr lang="hu-HU" altLang="hu-HU" b="0" dirty="0">
              <a:solidFill>
                <a:srgbClr val="003366"/>
              </a:solidFill>
              <a:latin typeface="Corbe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263900" y="4743450"/>
            <a:ext cx="1379538" cy="8524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903538" y="5451475"/>
            <a:ext cx="1747837" cy="7016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5603" idx="1"/>
          </p:cNvCxnSpPr>
          <p:nvPr/>
        </p:nvCxnSpPr>
        <p:spPr>
          <a:xfrm flipH="1">
            <a:off x="3359150" y="4073525"/>
            <a:ext cx="1225550" cy="6191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9" name="Téglalap 12"/>
          <p:cNvSpPr>
            <a:spLocks noChangeArrowheads="1"/>
          </p:cNvSpPr>
          <p:nvPr/>
        </p:nvSpPr>
        <p:spPr bwMode="auto">
          <a:xfrm>
            <a:off x="3681413" y="1550988"/>
            <a:ext cx="1592103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000">
                <a:solidFill>
                  <a:srgbClr val="000066"/>
                </a:solidFill>
                <a:latin typeface="Corbel" pitchFamily="34" charset="0"/>
              </a:rPr>
              <a:t>dehiscentia, </a:t>
            </a:r>
          </a:p>
          <a:p>
            <a:r>
              <a:rPr lang="hu-HU" altLang="hu-HU" sz="2000">
                <a:solidFill>
                  <a:srgbClr val="000066"/>
                </a:solidFill>
                <a:latin typeface="Corbel" pitchFamily="34" charset="0"/>
              </a:rPr>
              <a:t>fenestratio</a:t>
            </a:r>
            <a:endParaRPr lang="hu-HU" altLang="hu-HU" sz="2000">
              <a:latin typeface="Corbel" pitchFamily="34" charset="0"/>
            </a:endParaRPr>
          </a:p>
        </p:txBody>
      </p:sp>
      <p:sp>
        <p:nvSpPr>
          <p:cNvPr id="25610" name="Téglalap 14"/>
          <p:cNvSpPr>
            <a:spLocks noChangeArrowheads="1"/>
          </p:cNvSpPr>
          <p:nvPr/>
        </p:nvSpPr>
        <p:spPr bwMode="auto">
          <a:xfrm>
            <a:off x="4705350" y="5873750"/>
            <a:ext cx="3384550" cy="5857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600">
                <a:solidFill>
                  <a:srgbClr val="000066"/>
                </a:solidFill>
                <a:latin typeface="Corbel" pitchFamily="34" charset="0"/>
              </a:rPr>
              <a:t>canaliculi interdentales </a:t>
            </a:r>
            <a:r>
              <a:rPr lang="hu-HU" altLang="hu-HU" sz="1600" i="1">
                <a:solidFill>
                  <a:srgbClr val="000066"/>
                </a:solidFill>
                <a:latin typeface="Corbel" pitchFamily="34" charset="0"/>
              </a:rPr>
              <a:t>Zuckerkandli</a:t>
            </a:r>
            <a:endParaRPr lang="hu-HU" altLang="hu-HU" sz="1600">
              <a:solidFill>
                <a:srgbClr val="000066"/>
              </a:solidFill>
              <a:latin typeface="Corbel" pitchFamily="34" charset="0"/>
            </a:endParaRPr>
          </a:p>
          <a:p>
            <a:r>
              <a:rPr lang="hu-HU" altLang="hu-HU" sz="1600">
                <a:solidFill>
                  <a:srgbClr val="000066"/>
                </a:solidFill>
                <a:latin typeface="Corbel" pitchFamily="34" charset="0"/>
              </a:rPr>
              <a:t>canaliculi interradiculares </a:t>
            </a:r>
            <a:r>
              <a:rPr lang="hu-HU" altLang="hu-HU" sz="1600" i="1">
                <a:solidFill>
                  <a:srgbClr val="000066"/>
                </a:solidFill>
                <a:latin typeface="Corbel" pitchFamily="34" charset="0"/>
              </a:rPr>
              <a:t>Hirschfeldi</a:t>
            </a:r>
            <a:endParaRPr lang="hu-HU" altLang="hu-HU" sz="1600">
              <a:solidFill>
                <a:srgbClr val="000066"/>
              </a:solidFill>
              <a:latin typeface="Corbel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1979613" y="182563"/>
            <a:ext cx="5329237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i="1" kern="0" cap="all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ea typeface="+mj-ea"/>
                <a:cs typeface="+mj-cs"/>
              </a:rPr>
              <a:t>PROCESSUS ALVEOLARIS</a:t>
            </a:r>
          </a:p>
        </p:txBody>
      </p:sp>
      <p:pic>
        <p:nvPicPr>
          <p:cNvPr id="25612" name="Picture 2" descr="C:\Dokumentumok\oktatás\mandibula metszete.jp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5395913" y="931863"/>
            <a:ext cx="3246437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image.slidesharecdn.com/toothdevelopment08opt-111224041502-phpapp02/95/tooth-development-08-opt-33-728.jpg?cb=1324722553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8369" t="12985" r="12128" b="13435"/>
          <a:stretch>
            <a:fillRect/>
          </a:stretch>
        </p:blipFill>
        <p:spPr bwMode="auto">
          <a:xfrm>
            <a:off x="684213" y="1484313"/>
            <a:ext cx="64801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 descr="Untitled-2"/>
          <p:cNvPicPr>
            <a:picLocks noChangeAspect="1" noChangeArrowheads="1"/>
          </p:cNvPicPr>
          <p:nvPr/>
        </p:nvPicPr>
        <p:blipFill>
          <a:blip r:embed="rId3" cstate="print"/>
          <a:srcRect b="10561"/>
          <a:stretch>
            <a:fillRect/>
          </a:stretch>
        </p:blipFill>
        <p:spPr bwMode="auto">
          <a:xfrm>
            <a:off x="6156325" y="908050"/>
            <a:ext cx="22320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14"/>
          <p:cNvSpPr txBox="1">
            <a:spLocks noChangeArrowheads="1"/>
          </p:cNvSpPr>
          <p:nvPr/>
        </p:nvSpPr>
        <p:spPr bwMode="auto">
          <a:xfrm>
            <a:off x="755650" y="3429000"/>
            <a:ext cx="2294218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800" i="1" dirty="0" err="1" smtClean="0">
                <a:solidFill>
                  <a:srgbClr val="800080"/>
                </a:solidFill>
                <a:latin typeface="Corbel" pitchFamily="34" charset="0"/>
              </a:rPr>
              <a:t>Labiale</a:t>
            </a:r>
            <a:r>
              <a:rPr lang="hu-HU" altLang="hu-HU" sz="2800" i="1" dirty="0" smtClean="0">
                <a:solidFill>
                  <a:srgbClr val="800080"/>
                </a:solidFill>
                <a:latin typeface="Corbel" pitchFamily="34" charset="0"/>
              </a:rPr>
              <a:t> </a:t>
            </a:r>
            <a:r>
              <a:rPr lang="hu-HU" altLang="hu-HU" sz="2800" i="1" dirty="0" err="1" smtClean="0">
                <a:solidFill>
                  <a:srgbClr val="800080"/>
                </a:solidFill>
                <a:latin typeface="Corbel" pitchFamily="34" charset="0"/>
              </a:rPr>
              <a:t>Leiste</a:t>
            </a:r>
            <a:endParaRPr lang="hu-HU" altLang="hu-HU" sz="2800" i="1" dirty="0">
              <a:solidFill>
                <a:srgbClr val="800080"/>
              </a:solidFill>
              <a:latin typeface="Corbel" pitchFamily="34" charset="0"/>
            </a:endParaRPr>
          </a:p>
        </p:txBody>
      </p:sp>
      <p:sp>
        <p:nvSpPr>
          <p:cNvPr id="28678" name="Text Box 14"/>
          <p:cNvSpPr txBox="1">
            <a:spLocks noChangeArrowheads="1"/>
          </p:cNvSpPr>
          <p:nvPr/>
        </p:nvSpPr>
        <p:spPr bwMode="auto">
          <a:xfrm>
            <a:off x="2627313" y="4797425"/>
            <a:ext cx="1800493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800" i="1" dirty="0" err="1" smtClean="0">
                <a:solidFill>
                  <a:srgbClr val="800080"/>
                </a:solidFill>
                <a:latin typeface="Corbel" pitchFamily="34" charset="0"/>
              </a:rPr>
              <a:t>Zahnleiste</a:t>
            </a:r>
            <a:endParaRPr lang="hu-HU" altLang="hu-HU" sz="2800" i="1" dirty="0">
              <a:solidFill>
                <a:srgbClr val="800080"/>
              </a:solidFill>
              <a:latin typeface="Corbel" pitchFamily="34" charset="0"/>
            </a:endParaRPr>
          </a:p>
        </p:txBody>
      </p:sp>
      <p:sp>
        <p:nvSpPr>
          <p:cNvPr id="28679" name="Text Box 14"/>
          <p:cNvSpPr txBox="1">
            <a:spLocks noChangeArrowheads="1"/>
          </p:cNvSpPr>
          <p:nvPr/>
        </p:nvSpPr>
        <p:spPr bwMode="auto">
          <a:xfrm>
            <a:off x="7235825" y="1196975"/>
            <a:ext cx="1483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800" i="1" dirty="0" smtClean="0">
                <a:solidFill>
                  <a:srgbClr val="003366"/>
                </a:solidFill>
                <a:latin typeface="Corbel" pitchFamily="34" charset="0"/>
              </a:rPr>
              <a:t>ZAHNLEISTE</a:t>
            </a:r>
            <a:endParaRPr lang="hu-HU" altLang="hu-HU" sz="1800" i="1" dirty="0">
              <a:solidFill>
                <a:srgbClr val="003366"/>
              </a:solidFill>
              <a:latin typeface="Corbel" pitchFamily="34" charset="0"/>
            </a:endParaRPr>
          </a:p>
        </p:txBody>
      </p:sp>
      <p:sp>
        <p:nvSpPr>
          <p:cNvPr id="28680" name="Text Box 14"/>
          <p:cNvSpPr txBox="1">
            <a:spLocks noChangeArrowheads="1"/>
          </p:cNvSpPr>
          <p:nvPr/>
        </p:nvSpPr>
        <p:spPr bwMode="auto">
          <a:xfrm>
            <a:off x="7403139" y="2132856"/>
            <a:ext cx="18912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800" i="1" dirty="0" smtClean="0">
                <a:solidFill>
                  <a:srgbClr val="003366"/>
                </a:solidFill>
                <a:latin typeface="Corbel" pitchFamily="34" charset="0"/>
              </a:rPr>
              <a:t>ZAHNSÄCKCHEN</a:t>
            </a:r>
            <a:endParaRPr lang="hu-HU" altLang="hu-HU" sz="1800" i="1" dirty="0">
              <a:solidFill>
                <a:srgbClr val="003366"/>
              </a:solidFill>
              <a:latin typeface="Corbel" pitchFamily="34" charset="0"/>
            </a:endParaRP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6804025" y="3141663"/>
            <a:ext cx="13612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800" i="1" dirty="0" err="1" smtClean="0">
                <a:solidFill>
                  <a:srgbClr val="003366"/>
                </a:solidFill>
                <a:latin typeface="Corbel" pitchFamily="34" charset="0"/>
              </a:rPr>
              <a:t>Zahnpapilla</a:t>
            </a:r>
            <a:endParaRPr lang="hu-HU" altLang="hu-HU" sz="1800" i="1" dirty="0">
              <a:solidFill>
                <a:srgbClr val="003366"/>
              </a:solidFill>
              <a:latin typeface="Corbel" pitchFamily="34" charset="0"/>
            </a:endParaRPr>
          </a:p>
        </p:txBody>
      </p:sp>
      <p:pic>
        <p:nvPicPr>
          <p:cNvPr id="11" name="Picture 7" descr="„Die parodontale Regeneration“ in 3-D, Abb.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7280" y="1090464"/>
            <a:ext cx="8031613" cy="4523705"/>
          </a:xfrm>
          <a:prstGeom prst="rect">
            <a:avLst/>
          </a:prstGeom>
          <a:noFill/>
          <a:ln>
            <a:noFill/>
          </a:ln>
          <a:effectLst>
            <a:reflection stA="7000" endPos="0" dist="50800" dir="5400000" sy="-100000" algn="bl" rotWithShape="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320964" y="188640"/>
            <a:ext cx="6606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ZAHNENTWICKLUNG</a:t>
            </a:r>
            <a:r>
              <a:rPr lang="hu-HU" sz="36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I. </a:t>
            </a:r>
            <a:r>
              <a:rPr lang="hu-HU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ZAHNKNOSPEN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2" descr="http://upload.wikimedia.org/wikipedia/commons/5/51/Histology_of_important_stages_of_tooth_development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1113" y="1268413"/>
            <a:ext cx="6069012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0825" y="1700213"/>
            <a:ext cx="27686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sz="2800" i="1" dirty="0" err="1" smtClean="0">
                <a:solidFill>
                  <a:srgbClr val="800080"/>
                </a:solidFill>
                <a:latin typeface="Corbel" pitchFamily="34" charset="0"/>
              </a:rPr>
              <a:t>Auch</a:t>
            </a:r>
            <a:r>
              <a:rPr lang="hu-HU" sz="2800" i="1" dirty="0" smtClean="0">
                <a:solidFill>
                  <a:srgbClr val="800080"/>
                </a:solidFill>
                <a:latin typeface="Corbel" pitchFamily="34" charset="0"/>
              </a:rPr>
              <a:t> </a:t>
            </a:r>
            <a:r>
              <a:rPr lang="hu-HU" sz="2800" i="1" dirty="0" err="1" smtClean="0">
                <a:solidFill>
                  <a:srgbClr val="800080"/>
                </a:solidFill>
                <a:latin typeface="Corbel" pitchFamily="34" charset="0"/>
              </a:rPr>
              <a:t>das</a:t>
            </a:r>
            <a:r>
              <a:rPr lang="hu-HU" sz="2800" i="1" dirty="0" smtClean="0">
                <a:solidFill>
                  <a:srgbClr val="800080"/>
                </a:solidFill>
                <a:latin typeface="Corbel" pitchFamily="34" charset="0"/>
              </a:rPr>
              <a:t> </a:t>
            </a:r>
            <a:r>
              <a:rPr lang="hu-HU" sz="2800" i="1" dirty="0" err="1" smtClean="0">
                <a:solidFill>
                  <a:srgbClr val="800080"/>
                </a:solidFill>
                <a:latin typeface="Corbel" pitchFamily="34" charset="0"/>
              </a:rPr>
              <a:t>Bindegewebe</a:t>
            </a:r>
            <a:r>
              <a:rPr lang="hu-HU" sz="2800" i="1" dirty="0" smtClean="0">
                <a:solidFill>
                  <a:srgbClr val="800080"/>
                </a:solidFill>
                <a:latin typeface="Corbel" pitchFamily="34" charset="0"/>
              </a:rPr>
              <a:t> </a:t>
            </a:r>
            <a:endParaRPr lang="hu-HU" sz="2800" i="1" dirty="0">
              <a:solidFill>
                <a:srgbClr val="800080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2800" i="1" dirty="0" err="1" smtClean="0">
                <a:solidFill>
                  <a:srgbClr val="800080"/>
                </a:solidFill>
                <a:latin typeface="Corbel" pitchFamily="34" charset="0"/>
              </a:rPr>
              <a:t>Stammt</a:t>
            </a:r>
            <a:r>
              <a:rPr lang="hu-HU" sz="2800" i="1" dirty="0" smtClean="0">
                <a:solidFill>
                  <a:srgbClr val="800080"/>
                </a:solidFill>
                <a:latin typeface="Corbel" pitchFamily="34" charset="0"/>
              </a:rPr>
              <a:t> </a:t>
            </a:r>
            <a:r>
              <a:rPr lang="hu-HU" sz="2800" i="1" dirty="0" err="1" smtClean="0">
                <a:solidFill>
                  <a:srgbClr val="800080"/>
                </a:solidFill>
                <a:latin typeface="Corbel" pitchFamily="34" charset="0"/>
              </a:rPr>
              <a:t>aus</a:t>
            </a:r>
            <a:r>
              <a:rPr lang="hu-HU" sz="2800" i="1" dirty="0" smtClean="0">
                <a:solidFill>
                  <a:srgbClr val="800080"/>
                </a:solidFill>
                <a:latin typeface="Corbel" pitchFamily="34" charset="0"/>
              </a:rPr>
              <a:t> </a:t>
            </a:r>
            <a:r>
              <a:rPr lang="hu-HU" sz="2800" i="1" dirty="0" err="1">
                <a:solidFill>
                  <a:srgbClr val="800080"/>
                </a:solidFill>
                <a:latin typeface="Corbel" pitchFamily="34" charset="0"/>
              </a:rPr>
              <a:t>E</a:t>
            </a:r>
            <a:r>
              <a:rPr lang="hu-HU" sz="2800" i="1" dirty="0" err="1" smtClean="0">
                <a:solidFill>
                  <a:srgbClr val="800080"/>
                </a:solidFill>
                <a:latin typeface="Corbel" pitchFamily="34" charset="0"/>
              </a:rPr>
              <a:t>ktoderm</a:t>
            </a:r>
            <a:r>
              <a:rPr lang="hu-HU" sz="2800" i="1" dirty="0" smtClean="0">
                <a:solidFill>
                  <a:srgbClr val="800080"/>
                </a:solidFill>
                <a:latin typeface="Corbel" pitchFamily="34" charset="0"/>
              </a:rPr>
              <a:t> </a:t>
            </a:r>
            <a:endParaRPr lang="hu-HU" sz="2800" i="1" dirty="0">
              <a:solidFill>
                <a:srgbClr val="800080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2800" i="1" dirty="0" smtClean="0">
                <a:solidFill>
                  <a:srgbClr val="800080"/>
                </a:solidFill>
                <a:latin typeface="Corbel" pitchFamily="34" charset="0"/>
                <a:sym typeface="Wingdings" pitchFamily="2" charset="2"/>
              </a:rPr>
              <a:t>(</a:t>
            </a:r>
            <a:r>
              <a:rPr lang="hu-HU" sz="2800" i="1" dirty="0" err="1" smtClean="0">
                <a:solidFill>
                  <a:srgbClr val="800080"/>
                </a:solidFill>
                <a:latin typeface="Corbel" pitchFamily="34" charset="0"/>
                <a:sym typeface="Wingdings" pitchFamily="2" charset="2"/>
              </a:rPr>
              <a:t>Neuralleiste</a:t>
            </a:r>
            <a:r>
              <a:rPr lang="hu-HU" sz="2800" i="1" dirty="0" smtClean="0">
                <a:solidFill>
                  <a:srgbClr val="800080"/>
                </a:solidFill>
                <a:latin typeface="Corbel" pitchFamily="34" charset="0"/>
                <a:sym typeface="Wingdings" pitchFamily="2" charset="2"/>
              </a:rPr>
              <a:t>)</a:t>
            </a:r>
            <a:endParaRPr lang="hu-HU" sz="2800" i="1" dirty="0">
              <a:solidFill>
                <a:srgbClr val="800080"/>
              </a:solidFill>
              <a:latin typeface="Corbel" pitchFamily="34" charset="0"/>
            </a:endParaRPr>
          </a:p>
          <a:p>
            <a:pPr>
              <a:defRPr/>
            </a:pPr>
            <a:r>
              <a:rPr lang="hu-HU" sz="2800" i="1" dirty="0" smtClean="0">
                <a:solidFill>
                  <a:srgbClr val="800080"/>
                </a:solidFill>
                <a:latin typeface="Corbel" pitchFamily="34" charset="0"/>
                <a:sym typeface="Wingdings" pitchFamily="2" charset="2"/>
              </a:rPr>
              <a:t></a:t>
            </a:r>
            <a:endParaRPr lang="hu-HU" sz="2800" i="1" dirty="0">
              <a:solidFill>
                <a:srgbClr val="800080"/>
              </a:solidFill>
              <a:latin typeface="Corbel" pitchFamily="34" charset="0"/>
              <a:sym typeface="Wingdings" pitchFamily="2" charset="2"/>
            </a:endParaRPr>
          </a:p>
          <a:p>
            <a:pPr>
              <a:defRPr/>
            </a:pPr>
            <a:endParaRPr lang="hu-HU" sz="1200" i="1" dirty="0">
              <a:solidFill>
                <a:srgbClr val="800080"/>
              </a:solidFill>
              <a:latin typeface="Corbel" pitchFamily="34" charset="0"/>
              <a:sym typeface="Wingdings" pitchFamily="2" charset="2"/>
            </a:endParaRPr>
          </a:p>
          <a:p>
            <a:pPr>
              <a:defRPr/>
            </a:pPr>
            <a:r>
              <a:rPr lang="hu-HU" sz="2800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sym typeface="Wingdings" pitchFamily="2" charset="2"/>
              </a:rPr>
              <a:t>ectomesenchym</a:t>
            </a:r>
            <a:endParaRPr lang="hu-HU" sz="2800" i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sym typeface="Wingdings" pitchFamily="2" charset="2"/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2548608" y="332656"/>
            <a:ext cx="44390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ZAHNENTWICKLUNG II.</a:t>
            </a:r>
            <a:endParaRPr lang="hu-HU" sz="32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338638" y="115888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hu-HU" altLang="hu-HU" sz="4400"/>
          </a:p>
        </p:txBody>
      </p:sp>
      <p:pic>
        <p:nvPicPr>
          <p:cNvPr id="4099" name="Picture 4" descr="fog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5700" y="1341438"/>
            <a:ext cx="2303463" cy="1828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336524" y="217416"/>
            <a:ext cx="4485523" cy="584775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ALLGEMEINE BEGRIFFE</a:t>
            </a:r>
          </a:p>
        </p:txBody>
      </p:sp>
      <p:sp>
        <p:nvSpPr>
          <p:cNvPr id="4101" name="Téglalap 1"/>
          <p:cNvSpPr>
            <a:spLocks noChangeArrowheads="1"/>
          </p:cNvSpPr>
          <p:nvPr/>
        </p:nvSpPr>
        <p:spPr bwMode="auto">
          <a:xfrm>
            <a:off x="406400" y="1154113"/>
            <a:ext cx="8280400" cy="512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 dirty="0">
                <a:solidFill>
                  <a:srgbClr val="FF7C80"/>
                </a:solidFill>
                <a:latin typeface="Corbel" pitchFamily="34" charset="0"/>
              </a:rPr>
              <a:t>ZAHN</a:t>
            </a:r>
          </a:p>
          <a:p>
            <a:r>
              <a:rPr lang="de-DE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Zähne sind 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ektodermale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de-DE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Hartgebilde </a:t>
            </a:r>
            <a:endParaRPr lang="hu-HU" b="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Stelle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: </a:t>
            </a:r>
            <a:r>
              <a:rPr lang="de-DE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Mundhöhle </a:t>
            </a:r>
            <a:endParaRPr lang="hu-HU" b="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(</a:t>
            </a:r>
            <a:r>
              <a:rPr lang="hu-HU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nur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bei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de-DE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Wirbeltieren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)</a:t>
            </a:r>
          </a:p>
          <a:p>
            <a:endParaRPr lang="hu-HU" sz="110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i="1" dirty="0">
                <a:solidFill>
                  <a:srgbClr val="FF7C80"/>
                </a:solidFill>
                <a:latin typeface="Corbel" pitchFamily="34" charset="0"/>
              </a:rPr>
              <a:t>ROLLE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/>
            </a:r>
            <a:b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</a:br>
            <a:r>
              <a:rPr lang="de-DE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Nahrung </a:t>
            </a:r>
            <a:r>
              <a:rPr lang="de-DE" b="0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ergr</a:t>
            </a:r>
            <a:r>
              <a:rPr lang="hu-HU" b="0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e</a:t>
            </a:r>
            <a:r>
              <a:rPr lang="de-DE" b="0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iffen</a:t>
            </a:r>
            <a:r>
              <a:rPr lang="de-DE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, zerkleiner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n, </a:t>
            </a:r>
            <a:r>
              <a:rPr lang="de-DE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zermahlen. </a:t>
            </a:r>
            <a:endParaRPr lang="hu-HU" b="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de-DE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Form-Funktionsprinzip </a:t>
            </a:r>
            <a:endParaRPr lang="hu-HU" b="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de-DE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Lautbildung (insbesondere des 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T,D,</a:t>
            </a:r>
            <a:r>
              <a:rPr lang="de-DE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S-Lautes) </a:t>
            </a:r>
            <a:endParaRPr lang="hu-HU" b="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</a:t>
            </a:r>
            <a:r>
              <a:rPr lang="de-DE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oziale</a:t>
            </a:r>
            <a:r>
              <a:rPr lang="de-DE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Funktionen </a:t>
            </a:r>
            <a:endParaRPr lang="hu-HU" b="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de-DE" i="1" dirty="0">
                <a:solidFill>
                  <a:srgbClr val="FF0000"/>
                </a:solidFill>
                <a:latin typeface="Corbel" pitchFamily="34" charset="0"/>
              </a:rPr>
              <a:t>Waffe</a:t>
            </a:r>
            <a:endParaRPr lang="hu-HU" i="1" dirty="0">
              <a:solidFill>
                <a:srgbClr val="FF0000"/>
              </a:solidFill>
              <a:latin typeface="Corbel" pitchFamily="34" charset="0"/>
            </a:endParaRPr>
          </a:p>
          <a:p>
            <a:endParaRPr lang="hu-HU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DENS (</a:t>
            </a:r>
            <a:r>
              <a:rPr lang="hu-HU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lat)       ODONTOS </a:t>
            </a:r>
            <a:r>
              <a:rPr lang="hu-HU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(</a:t>
            </a:r>
            <a:r>
              <a:rPr lang="hu-HU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griech</a:t>
            </a:r>
            <a:r>
              <a:rPr lang="hu-HU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)</a:t>
            </a:r>
          </a:p>
          <a:p>
            <a:endParaRPr lang="hu-HU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4102" name="Picture 5" descr="https://encrypted-tbn2.gstatic.com/images?q=tbn:ANd9GcSv2MfwKJHNeTWA0Rs8BlcZCLTGsYGs24GMJvMcIs9qED3C8_DuhrSFb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000" y="4797425"/>
            <a:ext cx="24638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249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773238"/>
            <a:ext cx="36004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5" descr="249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1844675"/>
            <a:ext cx="3170238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1560472" y="188913"/>
            <a:ext cx="59288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ZAHNENTWICKLUNG III.  </a:t>
            </a:r>
            <a:r>
              <a:rPr lang="hu-HU" altLang="hu-HU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STADIEN</a:t>
            </a:r>
            <a:endParaRPr lang="hu-HU" altLang="hu-HU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30725" name="Rectangle 19"/>
          <p:cNvSpPr>
            <a:spLocks noChangeArrowheads="1"/>
          </p:cNvSpPr>
          <p:nvPr/>
        </p:nvSpPr>
        <p:spPr bwMode="auto">
          <a:xfrm>
            <a:off x="3131840" y="1268760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KAPPENPHASE</a:t>
            </a:r>
            <a:endParaRPr lang="hu-HU" altLang="hu-HU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30726" name="Rectangle 19"/>
          <p:cNvSpPr>
            <a:spLocks noChangeArrowheads="1"/>
          </p:cNvSpPr>
          <p:nvPr/>
        </p:nvSpPr>
        <p:spPr bwMode="auto">
          <a:xfrm>
            <a:off x="6444208" y="1268760"/>
            <a:ext cx="2496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GLOCKENPHASE</a:t>
            </a:r>
            <a:endParaRPr lang="hu-HU" altLang="hu-HU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30727" name="Picture 10" descr="http://course.jnu.edu.cn/yxy/eruption/zuzhitupu/Images/tdev/14_bb.jpg"/>
          <p:cNvPicPr>
            <a:picLocks noChangeAspect="1" noChangeArrowheads="1"/>
          </p:cNvPicPr>
          <p:nvPr/>
        </p:nvPicPr>
        <p:blipFill>
          <a:blip r:embed="rId5" cstate="print"/>
          <a:srcRect l="21402" r="22739"/>
          <a:stretch>
            <a:fillRect/>
          </a:stretch>
        </p:blipFill>
        <p:spPr bwMode="auto">
          <a:xfrm>
            <a:off x="250825" y="1989138"/>
            <a:ext cx="201771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Rectangle 19"/>
          <p:cNvSpPr>
            <a:spLocks noChangeArrowheads="1"/>
          </p:cNvSpPr>
          <p:nvPr/>
        </p:nvSpPr>
        <p:spPr bwMode="auto">
          <a:xfrm>
            <a:off x="179512" y="1268760"/>
            <a:ext cx="25442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KNOSPENPHASE</a:t>
            </a:r>
            <a:endParaRPr lang="hu-HU" altLang="hu-HU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30729" name="Picture 14" descr="https://blogs.otago.ac.nz/anat456/files/2012/06/Cross-Section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437063"/>
            <a:ext cx="2017713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Text Box 4"/>
          <p:cNvSpPr txBox="1">
            <a:spLocks noChangeArrowheads="1"/>
          </p:cNvSpPr>
          <p:nvPr/>
        </p:nvSpPr>
        <p:spPr bwMode="auto">
          <a:xfrm>
            <a:off x="1547813" y="4797425"/>
            <a:ext cx="515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800">
                <a:solidFill>
                  <a:schemeClr val="bg1"/>
                </a:solidFill>
                <a:latin typeface="Corbel" pitchFamily="34" charset="0"/>
              </a:rPr>
              <a:t>MB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link.springer.com/static-content/images/743/art%253A10.1007%252Fs11825-007-0050-2/MediaObjects/11825_2007_50_Fig1_HTM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87979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Lekerekített téglalap 3"/>
          <p:cNvSpPr>
            <a:spLocks noChangeArrowheads="1"/>
          </p:cNvSpPr>
          <p:nvPr/>
        </p:nvSpPr>
        <p:spPr bwMode="auto">
          <a:xfrm>
            <a:off x="6096000" y="2205038"/>
            <a:ext cx="996950" cy="936625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u-HU" altLang="hu-HU">
              <a:latin typeface="Corbel" pitchFamily="34" charset="0"/>
            </a:endParaRPr>
          </a:p>
        </p:txBody>
      </p:sp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5220072" y="1700808"/>
            <a:ext cx="2717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dirty="0" smtClean="0">
                <a:solidFill>
                  <a:srgbClr val="FF0000"/>
                </a:solidFill>
                <a:latin typeface="Corbel" pitchFamily="34" charset="0"/>
              </a:rPr>
              <a:t>SCHMELZKNOSPE</a:t>
            </a:r>
            <a:endParaRPr lang="hu-HU" altLang="hu-HU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31749" name="Text Box 3"/>
          <p:cNvSpPr txBox="1">
            <a:spLocks noChangeArrowheads="1"/>
          </p:cNvSpPr>
          <p:nvPr/>
        </p:nvSpPr>
        <p:spPr bwMode="auto">
          <a:xfrm>
            <a:off x="645671" y="212725"/>
            <a:ext cx="76558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alt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REGULATION </a:t>
            </a:r>
            <a:r>
              <a:rPr lang="hu-HU" alt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DER  ZAHNENTWICKLUNG</a:t>
            </a:r>
            <a:endParaRPr lang="hu-HU" altLang="hu-HU" sz="32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pPr algn="ctr"/>
            <a:endParaRPr lang="hu-HU" altLang="hu-HU" sz="8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pPr algn="ctr"/>
            <a:r>
              <a:rPr lang="hu-HU" altLang="hu-HU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Signalmoleküle</a:t>
            </a:r>
            <a:r>
              <a:rPr lang="hu-HU" altLang="hu-HU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und </a:t>
            </a:r>
            <a:r>
              <a:rPr lang="hu-HU" altLang="hu-HU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growth</a:t>
            </a:r>
            <a:r>
              <a:rPr lang="hu-HU" altLang="hu-HU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altLang="hu-HU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factors</a:t>
            </a:r>
            <a:r>
              <a:rPr lang="hu-HU" altLang="hu-HU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endParaRPr lang="hu-HU" altLang="hu-HU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249a"/>
          <p:cNvPicPr>
            <a:picLocks noChangeAspect="1" noChangeArrowheads="1"/>
          </p:cNvPicPr>
          <p:nvPr/>
        </p:nvPicPr>
        <p:blipFill>
          <a:blip r:embed="rId2" cstate="print"/>
          <a:srcRect r="24191"/>
          <a:stretch>
            <a:fillRect/>
          </a:stretch>
        </p:blipFill>
        <p:spPr bwMode="auto">
          <a:xfrm>
            <a:off x="4981575" y="138113"/>
            <a:ext cx="4000500" cy="675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373063" y="836613"/>
            <a:ext cx="4608512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endParaRPr lang="hu-HU" altLang="hu-HU" sz="800" cap="all" dirty="0">
              <a:solidFill>
                <a:srgbClr val="800080"/>
              </a:solidFill>
              <a:latin typeface="Corbel" pitchFamily="34" charset="0"/>
            </a:endParaRPr>
          </a:p>
          <a:p>
            <a:pPr eaLnBrk="1" hangingPunct="1">
              <a:defRPr/>
            </a:pPr>
            <a:r>
              <a:rPr lang="hu-HU" altLang="hu-HU" i="1" dirty="0" err="1" smtClean="0">
                <a:solidFill>
                  <a:srgbClr val="003366"/>
                </a:solidFill>
                <a:latin typeface="Corbel" pitchFamily="34" charset="0"/>
              </a:rPr>
              <a:t>Schmelzorgan</a:t>
            </a:r>
            <a:endParaRPr lang="hu-HU" altLang="hu-HU" i="1" dirty="0">
              <a:solidFill>
                <a:srgbClr val="003366"/>
              </a:solidFill>
              <a:latin typeface="Corbel" pitchFamily="34" charset="0"/>
            </a:endParaRPr>
          </a:p>
          <a:p>
            <a:pPr eaLnBrk="1" hangingPunct="1">
              <a:defRPr/>
            </a:pPr>
            <a:r>
              <a:rPr lang="hu-HU" altLang="hu-HU" i="1" dirty="0" err="1" smtClean="0">
                <a:solidFill>
                  <a:srgbClr val="003366"/>
                </a:solidFill>
                <a:latin typeface="Corbel" pitchFamily="34" charset="0"/>
              </a:rPr>
              <a:t>Zahnpapille</a:t>
            </a:r>
            <a:endParaRPr lang="hu-HU" altLang="hu-HU" i="1" dirty="0">
              <a:solidFill>
                <a:srgbClr val="003366"/>
              </a:solidFill>
              <a:latin typeface="Corbel" pitchFamily="34" charset="0"/>
            </a:endParaRPr>
          </a:p>
          <a:p>
            <a:pPr eaLnBrk="1" hangingPunct="1">
              <a:defRPr/>
            </a:pPr>
            <a:r>
              <a:rPr lang="hu-HU" altLang="hu-HU" i="1" dirty="0" err="1" smtClean="0">
                <a:solidFill>
                  <a:srgbClr val="003366"/>
                </a:solidFill>
                <a:latin typeface="Corbel" pitchFamily="34" charset="0"/>
              </a:rPr>
              <a:t>Zahnsäckchen</a:t>
            </a:r>
            <a:endParaRPr lang="hu-HU" altLang="hu-HU" i="1" dirty="0">
              <a:solidFill>
                <a:srgbClr val="003366"/>
              </a:solidFill>
              <a:latin typeface="Corbel" pitchFamily="34" charset="0"/>
            </a:endParaRPr>
          </a:p>
          <a:p>
            <a:pPr eaLnBrk="1" hangingPunct="1">
              <a:defRPr/>
            </a:pPr>
            <a:endParaRPr lang="hu-HU" altLang="hu-HU" sz="800" dirty="0">
              <a:solidFill>
                <a:srgbClr val="800080"/>
              </a:solidFill>
              <a:latin typeface="Corbel" pitchFamily="34" charset="0"/>
            </a:endParaRPr>
          </a:p>
          <a:p>
            <a:pPr eaLnBrk="1" hangingPunct="1">
              <a:defRPr/>
            </a:pPr>
            <a:r>
              <a:rPr lang="hu-HU" altLang="hu-HU" sz="1800" dirty="0" err="1">
                <a:solidFill>
                  <a:srgbClr val="FF0000"/>
                </a:solidFill>
                <a:latin typeface="Corbel" pitchFamily="34" charset="0"/>
              </a:rPr>
              <a:t>Ameloblast</a:t>
            </a:r>
            <a:endParaRPr lang="hu-HU" altLang="hu-HU" sz="1800" dirty="0">
              <a:solidFill>
                <a:srgbClr val="FF0000"/>
              </a:solidFill>
              <a:latin typeface="Corbel" pitchFamily="34" charset="0"/>
            </a:endParaRPr>
          </a:p>
          <a:p>
            <a:pPr eaLnBrk="1" hangingPunct="1">
              <a:defRPr/>
            </a:pPr>
            <a:r>
              <a:rPr lang="hu-HU" altLang="hu-HU" sz="1800" b="0" dirty="0" err="1" smtClean="0">
                <a:solidFill>
                  <a:srgbClr val="800080"/>
                </a:solidFill>
                <a:latin typeface="Corbel" pitchFamily="34" charset="0"/>
              </a:rPr>
              <a:t>Schmelzbildend</a:t>
            </a:r>
            <a:endParaRPr lang="hu-HU" altLang="hu-HU" sz="1800" b="0" dirty="0">
              <a:solidFill>
                <a:srgbClr val="800080"/>
              </a:solidFill>
              <a:latin typeface="Corbel" pitchFamily="34" charset="0"/>
            </a:endParaRPr>
          </a:p>
          <a:p>
            <a:pPr eaLnBrk="1" hangingPunct="1">
              <a:defRPr/>
            </a:pPr>
            <a:r>
              <a:rPr lang="hu-HU" altLang="hu-HU" sz="1800" b="0" dirty="0" err="1" smtClean="0">
                <a:solidFill>
                  <a:srgbClr val="800080"/>
                </a:solidFill>
                <a:latin typeface="Corbel" pitchFamily="34" charset="0"/>
              </a:rPr>
              <a:t>Diff</a:t>
            </a:r>
            <a:r>
              <a:rPr lang="hu-HU" altLang="hu-HU" sz="1800" b="0" dirty="0" smtClean="0">
                <a:solidFill>
                  <a:srgbClr val="800080"/>
                </a:solidFill>
                <a:latin typeface="Corbel" pitchFamily="34" charset="0"/>
              </a:rPr>
              <a:t>: </a:t>
            </a:r>
            <a:r>
              <a:rPr lang="hu-HU" altLang="hu-HU" sz="1800" b="0" dirty="0" err="1" smtClean="0">
                <a:solidFill>
                  <a:srgbClr val="800080"/>
                </a:solidFill>
                <a:latin typeface="Corbel" pitchFamily="34" charset="0"/>
              </a:rPr>
              <a:t>aus</a:t>
            </a:r>
            <a:r>
              <a:rPr lang="hu-HU" altLang="hu-HU" sz="1800" b="0" dirty="0" smtClean="0">
                <a:solidFill>
                  <a:srgbClr val="800080"/>
                </a:solidFill>
                <a:latin typeface="Corbel" pitchFamily="34" charset="0"/>
              </a:rPr>
              <a:t> </a:t>
            </a:r>
            <a:r>
              <a:rPr lang="hu-HU" altLang="hu-HU" sz="1800" b="0" dirty="0" err="1" smtClean="0">
                <a:solidFill>
                  <a:srgbClr val="800080"/>
                </a:solidFill>
                <a:latin typeface="Corbel" pitchFamily="34" charset="0"/>
              </a:rPr>
              <a:t>dem</a:t>
            </a:r>
            <a:r>
              <a:rPr lang="hu-HU" altLang="hu-HU" sz="1800" b="0" dirty="0" smtClean="0">
                <a:solidFill>
                  <a:srgbClr val="800080"/>
                </a:solidFill>
                <a:latin typeface="Corbel" pitchFamily="34" charset="0"/>
              </a:rPr>
              <a:t> </a:t>
            </a:r>
            <a:r>
              <a:rPr lang="hu-HU" altLang="hu-HU" sz="1800" b="0" dirty="0" err="1" smtClean="0">
                <a:solidFill>
                  <a:srgbClr val="800080"/>
                </a:solidFill>
                <a:latin typeface="Corbel" pitchFamily="34" charset="0"/>
              </a:rPr>
              <a:t>inneren</a:t>
            </a:r>
            <a:r>
              <a:rPr lang="hu-HU" altLang="hu-HU" sz="1800" b="0" dirty="0" smtClean="0">
                <a:solidFill>
                  <a:srgbClr val="800080"/>
                </a:solidFill>
                <a:latin typeface="Corbel" pitchFamily="34" charset="0"/>
              </a:rPr>
              <a:t> </a:t>
            </a:r>
            <a:r>
              <a:rPr lang="hu-HU" altLang="hu-HU" sz="1800" b="0" dirty="0" err="1" smtClean="0">
                <a:solidFill>
                  <a:srgbClr val="800080"/>
                </a:solidFill>
                <a:latin typeface="Corbel" pitchFamily="34" charset="0"/>
              </a:rPr>
              <a:t>Schmelzepithel</a:t>
            </a:r>
            <a:endParaRPr lang="hu-HU" altLang="hu-HU" sz="1800" b="0" dirty="0">
              <a:solidFill>
                <a:srgbClr val="800080"/>
              </a:solidFill>
              <a:latin typeface="Corbel" pitchFamily="34" charset="0"/>
            </a:endParaRPr>
          </a:p>
          <a:p>
            <a:pPr eaLnBrk="1" hangingPunct="1">
              <a:defRPr/>
            </a:pPr>
            <a:endParaRPr lang="hu-HU" altLang="hu-HU" sz="1800" b="0" dirty="0">
              <a:solidFill>
                <a:srgbClr val="800080"/>
              </a:solidFill>
              <a:latin typeface="Corbel" pitchFamily="34" charset="0"/>
            </a:endParaRPr>
          </a:p>
          <a:p>
            <a:pPr eaLnBrk="1" hangingPunct="1">
              <a:defRPr/>
            </a:pPr>
            <a:r>
              <a:rPr lang="hu-HU" altLang="hu-HU" sz="1800" dirty="0" err="1">
                <a:solidFill>
                  <a:srgbClr val="0070C0"/>
                </a:solidFill>
                <a:latin typeface="Corbel" pitchFamily="34" charset="0"/>
              </a:rPr>
              <a:t>Odontoblast</a:t>
            </a:r>
            <a:endParaRPr lang="hu-HU" altLang="hu-HU" sz="1800" dirty="0">
              <a:solidFill>
                <a:srgbClr val="0070C0"/>
              </a:solidFill>
              <a:latin typeface="Corbel" pitchFamily="34" charset="0"/>
            </a:endParaRPr>
          </a:p>
          <a:p>
            <a:pPr eaLnBrk="1" hangingPunct="1">
              <a:defRPr/>
            </a:pPr>
            <a:r>
              <a:rPr lang="hu-HU" altLang="hu-HU" sz="1800" b="0" dirty="0" err="1" smtClean="0">
                <a:solidFill>
                  <a:srgbClr val="800080"/>
                </a:solidFill>
                <a:latin typeface="Corbel" pitchFamily="34" charset="0"/>
              </a:rPr>
              <a:t>Dentinbildend</a:t>
            </a:r>
            <a:r>
              <a:rPr lang="hu-HU" altLang="hu-HU" sz="1800" b="0" dirty="0" smtClean="0">
                <a:solidFill>
                  <a:srgbClr val="800080"/>
                </a:solidFill>
                <a:latin typeface="Corbel" pitchFamily="34" charset="0"/>
              </a:rPr>
              <a:t> </a:t>
            </a:r>
            <a:endParaRPr lang="hu-HU" altLang="hu-HU" sz="1800" b="0" dirty="0">
              <a:solidFill>
                <a:srgbClr val="800080"/>
              </a:solidFill>
              <a:latin typeface="Corbel" pitchFamily="34" charset="0"/>
            </a:endParaRPr>
          </a:p>
          <a:p>
            <a:pPr eaLnBrk="1" hangingPunct="1">
              <a:defRPr/>
            </a:pPr>
            <a:r>
              <a:rPr lang="hu-HU" altLang="hu-HU" sz="1800" b="0" dirty="0" err="1" smtClean="0">
                <a:solidFill>
                  <a:srgbClr val="800080"/>
                </a:solidFill>
                <a:latin typeface="Corbel" pitchFamily="34" charset="0"/>
              </a:rPr>
              <a:t>Diff</a:t>
            </a:r>
            <a:r>
              <a:rPr lang="hu-HU" altLang="hu-HU" sz="1800" b="0" dirty="0" smtClean="0">
                <a:solidFill>
                  <a:srgbClr val="800080"/>
                </a:solidFill>
                <a:latin typeface="Corbel" pitchFamily="34" charset="0"/>
              </a:rPr>
              <a:t>: </a:t>
            </a:r>
            <a:r>
              <a:rPr lang="hu-HU" altLang="hu-HU" sz="1800" b="0" dirty="0" err="1" smtClean="0">
                <a:solidFill>
                  <a:srgbClr val="800080"/>
                </a:solidFill>
                <a:latin typeface="Corbel" pitchFamily="34" charset="0"/>
              </a:rPr>
              <a:t>Ectomesenchym</a:t>
            </a:r>
            <a:endParaRPr lang="hu-HU" altLang="hu-HU" sz="1800" b="0" dirty="0">
              <a:solidFill>
                <a:srgbClr val="800080"/>
              </a:solidFill>
              <a:latin typeface="Corbel" pitchFamily="34" charset="0"/>
            </a:endParaRPr>
          </a:p>
          <a:p>
            <a:pPr eaLnBrk="1" hangingPunct="1">
              <a:defRPr/>
            </a:pPr>
            <a:r>
              <a:rPr lang="hu-HU" altLang="hu-HU" sz="1800" b="0" dirty="0" err="1" smtClean="0">
                <a:solidFill>
                  <a:srgbClr val="800080"/>
                </a:solidFill>
                <a:latin typeface="Corbel" pitchFamily="34" charset="0"/>
              </a:rPr>
              <a:t>Ausserste</a:t>
            </a:r>
            <a:r>
              <a:rPr lang="hu-HU" altLang="hu-HU" sz="1800" b="0" dirty="0" smtClean="0">
                <a:solidFill>
                  <a:srgbClr val="800080"/>
                </a:solidFill>
                <a:latin typeface="Corbel" pitchFamily="34" charset="0"/>
              </a:rPr>
              <a:t> </a:t>
            </a:r>
            <a:r>
              <a:rPr lang="hu-HU" altLang="hu-HU" sz="1800" b="0" dirty="0" err="1" smtClean="0">
                <a:solidFill>
                  <a:srgbClr val="800080"/>
                </a:solidFill>
                <a:latin typeface="Corbel" pitchFamily="34" charset="0"/>
              </a:rPr>
              <a:t>Zellschicht</a:t>
            </a:r>
            <a:r>
              <a:rPr lang="hu-HU" altLang="hu-HU" sz="1800" b="0" dirty="0" smtClean="0">
                <a:solidFill>
                  <a:srgbClr val="800080"/>
                </a:solidFill>
                <a:latin typeface="Corbel" pitchFamily="34" charset="0"/>
              </a:rPr>
              <a:t> der </a:t>
            </a:r>
            <a:r>
              <a:rPr lang="hu-HU" altLang="hu-HU" sz="1800" b="0" dirty="0" err="1" smtClean="0">
                <a:solidFill>
                  <a:srgbClr val="800080"/>
                </a:solidFill>
                <a:latin typeface="Corbel" pitchFamily="34" charset="0"/>
              </a:rPr>
              <a:t>Zahnpapille</a:t>
            </a:r>
            <a:endParaRPr lang="hu-HU" altLang="hu-HU" sz="1800" b="0" dirty="0">
              <a:solidFill>
                <a:srgbClr val="800080"/>
              </a:solidFill>
              <a:latin typeface="Corbel" pitchFamily="34" charset="0"/>
            </a:endParaRPr>
          </a:p>
          <a:p>
            <a:pPr eaLnBrk="1" hangingPunct="1">
              <a:defRPr/>
            </a:pPr>
            <a:r>
              <a:rPr lang="hu-HU" altLang="hu-HU" sz="1800" b="0" dirty="0" smtClean="0">
                <a:solidFill>
                  <a:srgbClr val="800080"/>
                </a:solidFill>
                <a:latin typeface="Corbel" pitchFamily="34" charset="0"/>
              </a:rPr>
              <a:t>(</a:t>
            </a:r>
            <a:r>
              <a:rPr lang="hu-HU" altLang="hu-HU" sz="1800" b="0" dirty="0" err="1" smtClean="0">
                <a:solidFill>
                  <a:srgbClr val="800080"/>
                </a:solidFill>
                <a:latin typeface="Corbel" pitchFamily="34" charset="0"/>
              </a:rPr>
              <a:t>Neuralleistenderivat</a:t>
            </a:r>
            <a:r>
              <a:rPr lang="hu-HU" altLang="hu-HU" sz="1800" b="0" dirty="0" smtClean="0">
                <a:solidFill>
                  <a:srgbClr val="800080"/>
                </a:solidFill>
                <a:latin typeface="Corbel" pitchFamily="34" charset="0"/>
              </a:rPr>
              <a:t>)</a:t>
            </a:r>
            <a:endParaRPr lang="hu-HU" altLang="hu-HU" sz="1800" b="0" dirty="0">
              <a:solidFill>
                <a:srgbClr val="800080"/>
              </a:solidFill>
              <a:latin typeface="Corbel" pitchFamily="34" charset="0"/>
            </a:endParaRPr>
          </a:p>
        </p:txBody>
      </p:sp>
      <p:sp>
        <p:nvSpPr>
          <p:cNvPr id="33796" name="Oval 6"/>
          <p:cNvSpPr>
            <a:spLocks noChangeArrowheads="1"/>
          </p:cNvSpPr>
          <p:nvPr/>
        </p:nvSpPr>
        <p:spPr bwMode="auto">
          <a:xfrm>
            <a:off x="6821488" y="3522663"/>
            <a:ext cx="576262" cy="339725"/>
          </a:xfrm>
          <a:prstGeom prst="ellips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 altLang="hu-HU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33797" name="Line 7"/>
          <p:cNvSpPr>
            <a:spLocks noChangeShapeType="1"/>
          </p:cNvSpPr>
          <p:nvPr/>
        </p:nvSpPr>
        <p:spPr bwMode="auto">
          <a:xfrm flipH="1">
            <a:off x="7146925" y="1052736"/>
            <a:ext cx="305395" cy="240642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orbel" pitchFamily="34" charset="0"/>
            </a:endParaRP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7524328" y="980728"/>
            <a:ext cx="1490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800" b="0" i="1" dirty="0" smtClean="0">
                <a:solidFill>
                  <a:srgbClr val="FF0066"/>
                </a:solidFill>
                <a:latin typeface="Corbel" pitchFamily="34" charset="0"/>
              </a:rPr>
              <a:t>(</a:t>
            </a:r>
            <a:r>
              <a:rPr lang="hu-HU" altLang="hu-HU" sz="1800" b="0" i="1" dirty="0" err="1" smtClean="0">
                <a:solidFill>
                  <a:srgbClr val="FF0066"/>
                </a:solidFill>
                <a:latin typeface="Corbel" pitchFamily="34" charset="0"/>
              </a:rPr>
              <a:t>Enamel</a:t>
            </a:r>
            <a:r>
              <a:rPr lang="hu-HU" altLang="hu-HU" sz="1800" b="0" i="1" dirty="0" smtClean="0">
                <a:solidFill>
                  <a:srgbClr val="FF0066"/>
                </a:solidFill>
                <a:latin typeface="Corbel" pitchFamily="34" charset="0"/>
              </a:rPr>
              <a:t> </a:t>
            </a:r>
            <a:r>
              <a:rPr lang="hu-HU" altLang="hu-HU" sz="1800" b="0" i="1" dirty="0" err="1" smtClean="0">
                <a:solidFill>
                  <a:srgbClr val="FF0066"/>
                </a:solidFill>
                <a:latin typeface="Corbel" pitchFamily="34" charset="0"/>
              </a:rPr>
              <a:t>knot</a:t>
            </a:r>
            <a:r>
              <a:rPr lang="hu-HU" altLang="hu-HU" sz="1800" b="0" i="1" dirty="0" smtClean="0">
                <a:solidFill>
                  <a:srgbClr val="FF0066"/>
                </a:solidFill>
                <a:latin typeface="Corbel" pitchFamily="34" charset="0"/>
              </a:rPr>
              <a:t>)</a:t>
            </a:r>
            <a:endParaRPr lang="hu-HU" altLang="hu-HU" sz="1800" b="0" i="1" dirty="0">
              <a:solidFill>
                <a:srgbClr val="FF0066"/>
              </a:solidFill>
              <a:latin typeface="Corbel" pitchFamily="34" charset="0"/>
            </a:endParaRPr>
          </a:p>
        </p:txBody>
      </p:sp>
      <p:sp>
        <p:nvSpPr>
          <p:cNvPr id="33799" name="Text Box 3"/>
          <p:cNvSpPr txBox="1">
            <a:spLocks noChangeArrowheads="1"/>
          </p:cNvSpPr>
          <p:nvPr/>
        </p:nvSpPr>
        <p:spPr bwMode="auto">
          <a:xfrm>
            <a:off x="179388" y="138113"/>
            <a:ext cx="40783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BILDUNG DER KRONE</a:t>
            </a:r>
            <a:endParaRPr lang="hu-HU" altLang="hu-HU" sz="32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323528" y="4857452"/>
            <a:ext cx="46085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i="1" dirty="0" smtClean="0">
                <a:solidFill>
                  <a:srgbClr val="FF0000"/>
                </a:solidFill>
                <a:latin typeface="Corbel" pitchFamily="34" charset="0"/>
              </a:rPr>
              <a:t>SCHMELZKNOSPE</a:t>
            </a:r>
            <a:endParaRPr lang="hu-HU" altLang="hu-HU" i="1" dirty="0" smtClean="0">
              <a:solidFill>
                <a:srgbClr val="FF0000"/>
              </a:solidFill>
              <a:latin typeface="Corbel" pitchFamily="34" charset="0"/>
            </a:endParaRPr>
          </a:p>
          <a:p>
            <a:r>
              <a:rPr lang="hu-HU" altLang="hu-HU" sz="1900" b="0" dirty="0" err="1" smtClean="0">
                <a:solidFill>
                  <a:srgbClr val="003366"/>
                </a:solidFill>
                <a:latin typeface="Corbel" pitchFamily="34" charset="0"/>
              </a:rPr>
              <a:t>Organizator</a:t>
            </a:r>
            <a:r>
              <a:rPr lang="hu-HU" altLang="hu-HU" sz="1900" b="0" dirty="0" smtClean="0">
                <a:solidFill>
                  <a:srgbClr val="003366"/>
                </a:solidFill>
                <a:latin typeface="Corbel" pitchFamily="34" charset="0"/>
              </a:rPr>
              <a:t> </a:t>
            </a:r>
            <a:r>
              <a:rPr lang="hu-HU" altLang="hu-HU" sz="1900" b="0" dirty="0" smtClean="0">
                <a:solidFill>
                  <a:srgbClr val="003366"/>
                </a:solidFill>
                <a:latin typeface="Corbel" pitchFamily="34" charset="0"/>
              </a:rPr>
              <a:t>– </a:t>
            </a:r>
            <a:r>
              <a:rPr lang="hu-HU" altLang="hu-HU" sz="1900" b="0" dirty="0" err="1" smtClean="0">
                <a:solidFill>
                  <a:srgbClr val="003366"/>
                </a:solidFill>
                <a:latin typeface="Corbel" pitchFamily="34" charset="0"/>
              </a:rPr>
              <a:t>Signalzentrum</a:t>
            </a:r>
            <a:r>
              <a:rPr lang="hu-HU" altLang="hu-HU" sz="1900" b="0" dirty="0" smtClean="0">
                <a:solidFill>
                  <a:srgbClr val="003366"/>
                </a:solidFill>
                <a:latin typeface="Corbel" pitchFamily="34" charset="0"/>
              </a:rPr>
              <a:t>  </a:t>
            </a:r>
            <a:r>
              <a:rPr lang="hu-HU" altLang="hu-HU" sz="1900" b="0" dirty="0" err="1" smtClean="0">
                <a:solidFill>
                  <a:srgbClr val="003366"/>
                </a:solidFill>
                <a:latin typeface="Corbel" pitchFamily="34" charset="0"/>
              </a:rPr>
              <a:t>zw</a:t>
            </a:r>
            <a:r>
              <a:rPr lang="hu-HU" altLang="hu-HU" sz="1900" b="0" dirty="0" smtClean="0">
                <a:solidFill>
                  <a:srgbClr val="003366"/>
                </a:solidFill>
                <a:latin typeface="Corbel" pitchFamily="34" charset="0"/>
              </a:rPr>
              <a:t> </a:t>
            </a:r>
            <a:r>
              <a:rPr lang="hu-HU" altLang="hu-HU" sz="1900" b="0" dirty="0" err="1" smtClean="0">
                <a:solidFill>
                  <a:srgbClr val="003366"/>
                </a:solidFill>
                <a:latin typeface="Corbel" pitchFamily="34" charset="0"/>
              </a:rPr>
              <a:t>Ektoderm</a:t>
            </a:r>
            <a:r>
              <a:rPr lang="hu-HU" altLang="hu-HU" sz="1900" b="0" dirty="0" smtClean="0">
                <a:solidFill>
                  <a:srgbClr val="003366"/>
                </a:solidFill>
                <a:latin typeface="Corbel" pitchFamily="34" charset="0"/>
              </a:rPr>
              <a:t> und </a:t>
            </a:r>
            <a:r>
              <a:rPr lang="hu-HU" altLang="hu-HU" sz="1900" b="0" dirty="0" err="1" smtClean="0">
                <a:solidFill>
                  <a:srgbClr val="003366"/>
                </a:solidFill>
                <a:latin typeface="Corbel" pitchFamily="34" charset="0"/>
              </a:rPr>
              <a:t>Ektomesenchym</a:t>
            </a:r>
            <a:r>
              <a:rPr lang="hu-HU" altLang="hu-HU" sz="1900" b="0" dirty="0" smtClean="0">
                <a:solidFill>
                  <a:srgbClr val="003366"/>
                </a:solidFill>
                <a:latin typeface="Corbel" pitchFamily="34" charset="0"/>
              </a:rPr>
              <a:t> </a:t>
            </a:r>
          </a:p>
          <a:p>
            <a:r>
              <a:rPr lang="hu-HU" altLang="hu-HU" sz="1900" b="0" dirty="0" err="1" smtClean="0">
                <a:solidFill>
                  <a:srgbClr val="003366"/>
                </a:solidFill>
                <a:latin typeface="Corbel" pitchFamily="34" charset="0"/>
              </a:rPr>
              <a:t>keine</a:t>
            </a:r>
            <a:r>
              <a:rPr lang="hu-HU" altLang="hu-HU" sz="1900" b="0" dirty="0" smtClean="0">
                <a:solidFill>
                  <a:srgbClr val="003366"/>
                </a:solidFill>
                <a:latin typeface="Corbel" pitchFamily="34" charset="0"/>
              </a:rPr>
              <a:t> </a:t>
            </a:r>
            <a:r>
              <a:rPr lang="hu-HU" altLang="hu-HU" sz="1900" b="0" dirty="0" err="1" smtClean="0">
                <a:solidFill>
                  <a:srgbClr val="003366"/>
                </a:solidFill>
                <a:latin typeface="Corbel" pitchFamily="34" charset="0"/>
              </a:rPr>
              <a:t>Zellteilung</a:t>
            </a:r>
            <a:r>
              <a:rPr lang="hu-HU" altLang="hu-HU" sz="1900" b="0" dirty="0" smtClean="0">
                <a:solidFill>
                  <a:srgbClr val="003366"/>
                </a:solidFill>
                <a:latin typeface="Corbel" pitchFamily="34" charset="0"/>
              </a:rPr>
              <a:t> </a:t>
            </a:r>
            <a:endParaRPr lang="hu-HU" altLang="hu-HU" sz="1900" b="0" dirty="0">
              <a:solidFill>
                <a:srgbClr val="003366"/>
              </a:solidFill>
              <a:latin typeface="Corbel" pitchFamily="34" charset="0"/>
            </a:endParaRPr>
          </a:p>
          <a:p>
            <a:r>
              <a:rPr lang="hu-HU" altLang="hu-HU" sz="1900" dirty="0">
                <a:solidFill>
                  <a:srgbClr val="003366"/>
                </a:solidFill>
                <a:latin typeface="Corbel" pitchFamily="34" charset="0"/>
              </a:rPr>
              <a:t>BMP, FGF, </a:t>
            </a:r>
            <a:r>
              <a:rPr lang="hu-HU" altLang="hu-HU" sz="1900" dirty="0" smtClean="0">
                <a:solidFill>
                  <a:srgbClr val="003366"/>
                </a:solidFill>
                <a:latin typeface="Corbel" pitchFamily="34" charset="0"/>
              </a:rPr>
              <a:t>SHH</a:t>
            </a:r>
            <a:r>
              <a:rPr lang="hu-HU" altLang="hu-HU" sz="1900" dirty="0">
                <a:solidFill>
                  <a:srgbClr val="003366"/>
                </a:solidFill>
                <a:latin typeface="Corbel" pitchFamily="34" charset="0"/>
              </a:rPr>
              <a:t>, </a:t>
            </a:r>
            <a:r>
              <a:rPr lang="hu-HU" altLang="hu-HU" sz="1900" dirty="0" err="1" smtClean="0">
                <a:solidFill>
                  <a:srgbClr val="003366"/>
                </a:solidFill>
                <a:latin typeface="Corbel" pitchFamily="34" charset="0"/>
              </a:rPr>
              <a:t>activin</a:t>
            </a:r>
            <a:endParaRPr lang="hu-HU" altLang="hu-HU" sz="1900" dirty="0">
              <a:solidFill>
                <a:srgbClr val="003366"/>
              </a:solidFill>
              <a:latin typeface="Corbel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444208" y="620688"/>
            <a:ext cx="2717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dirty="0" smtClean="0">
                <a:solidFill>
                  <a:srgbClr val="FF0066"/>
                </a:solidFill>
                <a:latin typeface="Corbel" pitchFamily="34" charset="0"/>
              </a:rPr>
              <a:t>SCHMELZKNOSPE</a:t>
            </a:r>
            <a:endParaRPr lang="hu-HU" altLang="hu-HU" dirty="0">
              <a:solidFill>
                <a:srgbClr val="FF0066"/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57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57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57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2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700213"/>
            <a:ext cx="32162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468313" y="1412875"/>
            <a:ext cx="1404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800">
                <a:solidFill>
                  <a:srgbClr val="FF7C80"/>
                </a:solidFill>
                <a:latin typeface="Corbel" pitchFamily="34" charset="0"/>
              </a:rPr>
              <a:t>odontoblast</a:t>
            </a:r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12955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800">
                <a:solidFill>
                  <a:srgbClr val="FF7C80"/>
                </a:solidFill>
                <a:latin typeface="Corbel" pitchFamily="34" charset="0"/>
              </a:rPr>
              <a:t>ameloblast</a:t>
            </a:r>
          </a:p>
        </p:txBody>
      </p:sp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1042988" y="188913"/>
            <a:ext cx="42851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ZAHNBILDUNG </a:t>
            </a:r>
            <a:r>
              <a:rPr lang="hu-HU" altLang="hu-HU" sz="36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 </a:t>
            </a:r>
            <a:r>
              <a:rPr lang="hu-HU" altLang="hu-HU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ZELLEN</a:t>
            </a:r>
            <a:endParaRPr lang="hu-HU" altLang="hu-HU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34822" name="Lekerekített téglalap 7"/>
          <p:cNvSpPr>
            <a:spLocks noChangeArrowheads="1"/>
          </p:cNvSpPr>
          <p:nvPr/>
        </p:nvSpPr>
        <p:spPr bwMode="auto">
          <a:xfrm>
            <a:off x="4284663" y="1557338"/>
            <a:ext cx="431800" cy="14398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altLang="hu-HU">
              <a:latin typeface="Corbel" pitchFamily="34" charset="0"/>
            </a:endParaRPr>
          </a:p>
        </p:txBody>
      </p:sp>
      <p:sp>
        <p:nvSpPr>
          <p:cNvPr id="34823" name="Lekerekített téglalap 8"/>
          <p:cNvSpPr>
            <a:spLocks noChangeArrowheads="1"/>
          </p:cNvSpPr>
          <p:nvPr/>
        </p:nvSpPr>
        <p:spPr bwMode="auto">
          <a:xfrm>
            <a:off x="4284663" y="4941888"/>
            <a:ext cx="431800" cy="14398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altLang="hu-HU">
              <a:latin typeface="Corbel" pitchFamily="34" charset="0"/>
            </a:endParaRPr>
          </a:p>
        </p:txBody>
      </p:sp>
      <p:sp>
        <p:nvSpPr>
          <p:cNvPr id="34824" name="Text Box 4"/>
          <p:cNvSpPr txBox="1">
            <a:spLocks noChangeArrowheads="1"/>
          </p:cNvSpPr>
          <p:nvPr/>
        </p:nvSpPr>
        <p:spPr bwMode="auto">
          <a:xfrm>
            <a:off x="4284663" y="5445125"/>
            <a:ext cx="4988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800">
                <a:solidFill>
                  <a:srgbClr val="FF7C80"/>
                </a:solidFill>
                <a:latin typeface="Corbel" pitchFamily="34" charset="0"/>
              </a:rPr>
              <a:t>OB</a:t>
            </a:r>
          </a:p>
        </p:txBody>
      </p:sp>
      <p:sp>
        <p:nvSpPr>
          <p:cNvPr id="34825" name="Text Box 4"/>
          <p:cNvSpPr txBox="1">
            <a:spLocks noChangeArrowheads="1"/>
          </p:cNvSpPr>
          <p:nvPr/>
        </p:nvSpPr>
        <p:spPr bwMode="auto">
          <a:xfrm>
            <a:off x="4284663" y="2205038"/>
            <a:ext cx="481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800">
                <a:solidFill>
                  <a:srgbClr val="FF7C80"/>
                </a:solidFill>
                <a:latin typeface="Corbel" pitchFamily="34" charset="0"/>
              </a:rPr>
              <a:t>AB</a:t>
            </a:r>
          </a:p>
        </p:txBody>
      </p:sp>
      <p:sp>
        <p:nvSpPr>
          <p:cNvPr id="34826" name="Ellipszis 14"/>
          <p:cNvSpPr>
            <a:spLocks noChangeArrowheads="1"/>
          </p:cNvSpPr>
          <p:nvPr/>
        </p:nvSpPr>
        <p:spPr bwMode="auto">
          <a:xfrm>
            <a:off x="4402138" y="1671638"/>
            <a:ext cx="215900" cy="358775"/>
          </a:xfrm>
          <a:prstGeom prst="ellipse">
            <a:avLst/>
          </a:prstGeom>
          <a:solidFill>
            <a:srgbClr val="800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altLang="hu-HU">
              <a:latin typeface="Corbel" pitchFamily="34" charset="0"/>
            </a:endParaRPr>
          </a:p>
        </p:txBody>
      </p:sp>
      <p:sp>
        <p:nvSpPr>
          <p:cNvPr id="34827" name="Ellipszis 15"/>
          <p:cNvSpPr>
            <a:spLocks noChangeArrowheads="1"/>
          </p:cNvSpPr>
          <p:nvPr/>
        </p:nvSpPr>
        <p:spPr bwMode="auto">
          <a:xfrm>
            <a:off x="4375150" y="5891213"/>
            <a:ext cx="215900" cy="360362"/>
          </a:xfrm>
          <a:prstGeom prst="ellipse">
            <a:avLst/>
          </a:prstGeom>
          <a:solidFill>
            <a:srgbClr val="800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altLang="hu-HU">
              <a:latin typeface="Corbel" pitchFamily="34" charset="0"/>
            </a:endParaRPr>
          </a:p>
        </p:txBody>
      </p:sp>
      <p:cxnSp>
        <p:nvCxnSpPr>
          <p:cNvPr id="34828" name="Egyenes összekötő 17"/>
          <p:cNvCxnSpPr>
            <a:cxnSpLocks noChangeShapeType="1"/>
          </p:cNvCxnSpPr>
          <p:nvPr/>
        </p:nvCxnSpPr>
        <p:spPr bwMode="auto">
          <a:xfrm flipV="1">
            <a:off x="4500563" y="3759200"/>
            <a:ext cx="6350" cy="1182688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4829" name="Egyenes összekötő 22"/>
          <p:cNvCxnSpPr>
            <a:cxnSpLocks noChangeShapeType="1"/>
          </p:cNvCxnSpPr>
          <p:nvPr/>
        </p:nvCxnSpPr>
        <p:spPr bwMode="auto">
          <a:xfrm>
            <a:off x="4660900" y="3830638"/>
            <a:ext cx="0" cy="647700"/>
          </a:xfrm>
          <a:prstGeom prst="line">
            <a:avLst/>
          </a:prstGeom>
          <a:noFill/>
          <a:ln w="196850" algn="ctr">
            <a:solidFill>
              <a:srgbClr val="002060"/>
            </a:solidFill>
            <a:round/>
            <a:headEnd/>
            <a:tailEnd/>
          </a:ln>
        </p:spPr>
      </p:cxnSp>
      <p:cxnSp>
        <p:nvCxnSpPr>
          <p:cNvPr id="34830" name="Egyenes összekötő 28"/>
          <p:cNvCxnSpPr>
            <a:cxnSpLocks noChangeShapeType="1"/>
          </p:cNvCxnSpPr>
          <p:nvPr/>
        </p:nvCxnSpPr>
        <p:spPr bwMode="auto">
          <a:xfrm>
            <a:off x="4341813" y="3849688"/>
            <a:ext cx="0" cy="647700"/>
          </a:xfrm>
          <a:prstGeom prst="line">
            <a:avLst/>
          </a:prstGeom>
          <a:noFill/>
          <a:ln w="196850" algn="ctr">
            <a:solidFill>
              <a:srgbClr val="002060"/>
            </a:solidFill>
            <a:round/>
            <a:headEnd/>
            <a:tailEnd/>
          </a:ln>
        </p:spPr>
      </p:cxnSp>
      <p:sp>
        <p:nvSpPr>
          <p:cNvPr id="34831" name="Szabadkézi sokszög 31"/>
          <p:cNvSpPr>
            <a:spLocks/>
          </p:cNvSpPr>
          <p:nvPr/>
        </p:nvSpPr>
        <p:spPr bwMode="auto">
          <a:xfrm rot="-342875">
            <a:off x="3708400" y="3729038"/>
            <a:ext cx="1681163" cy="95250"/>
          </a:xfrm>
          <a:custGeom>
            <a:avLst/>
            <a:gdLst>
              <a:gd name="T0" fmla="*/ 0 w 1407292"/>
              <a:gd name="T1" fmla="*/ 68905 h 87773"/>
              <a:gd name="T2" fmla="*/ 1371350 w 1407292"/>
              <a:gd name="T3" fmla="*/ 45938 h 87773"/>
              <a:gd name="T4" fmla="*/ 1567251 w 1407292"/>
              <a:gd name="T5" fmla="*/ 22967 h 87773"/>
              <a:gd name="T6" fmla="*/ 2154970 w 1407292"/>
              <a:gd name="T7" fmla="*/ 0 h 87773"/>
              <a:gd name="T8" fmla="*/ 4244644 w 1407292"/>
              <a:gd name="T9" fmla="*/ 22967 h 87773"/>
              <a:gd name="T10" fmla="*/ 4440555 w 1407292"/>
              <a:gd name="T11" fmla="*/ 45938 h 87773"/>
              <a:gd name="T12" fmla="*/ 4897667 w 1407292"/>
              <a:gd name="T13" fmla="*/ 68905 h 87773"/>
              <a:gd name="T14" fmla="*/ 5093568 w 1407292"/>
              <a:gd name="T15" fmla="*/ 91874 h 87773"/>
              <a:gd name="T16" fmla="*/ 6138405 w 1407292"/>
              <a:gd name="T17" fmla="*/ 137811 h 87773"/>
              <a:gd name="T18" fmla="*/ 8489279 w 1407292"/>
              <a:gd name="T19" fmla="*/ 137811 h 87773"/>
              <a:gd name="T20" fmla="*/ 8946398 w 1407292"/>
              <a:gd name="T21" fmla="*/ 114844 h 8777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07292"/>
              <a:gd name="T34" fmla="*/ 0 h 87773"/>
              <a:gd name="T35" fmla="*/ 1407292 w 1407292"/>
              <a:gd name="T36" fmla="*/ 87773 h 8777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07292" h="87773">
                <a:moveTo>
                  <a:pt x="0" y="27709"/>
                </a:moveTo>
                <a:cubicBezTo>
                  <a:pt x="64655" y="24630"/>
                  <a:pt x="129460" y="23848"/>
                  <a:pt x="193964" y="18473"/>
                </a:cubicBezTo>
                <a:cubicBezTo>
                  <a:pt x="203666" y="17664"/>
                  <a:pt x="212069" y="10837"/>
                  <a:pt x="221673" y="9236"/>
                </a:cubicBezTo>
                <a:cubicBezTo>
                  <a:pt x="249173" y="4653"/>
                  <a:pt x="277091" y="3079"/>
                  <a:pt x="304800" y="0"/>
                </a:cubicBezTo>
                <a:cubicBezTo>
                  <a:pt x="403321" y="3079"/>
                  <a:pt x="501955" y="3613"/>
                  <a:pt x="600364" y="9236"/>
                </a:cubicBezTo>
                <a:cubicBezTo>
                  <a:pt x="610084" y="9791"/>
                  <a:pt x="618526" y="16564"/>
                  <a:pt x="628073" y="18473"/>
                </a:cubicBezTo>
                <a:cubicBezTo>
                  <a:pt x="649420" y="22743"/>
                  <a:pt x="671176" y="24630"/>
                  <a:pt x="692727" y="27709"/>
                </a:cubicBezTo>
                <a:cubicBezTo>
                  <a:pt x="701963" y="30788"/>
                  <a:pt x="710819" y="35428"/>
                  <a:pt x="720436" y="36946"/>
                </a:cubicBezTo>
                <a:cubicBezTo>
                  <a:pt x="769473" y="44689"/>
                  <a:pt x="868218" y="55418"/>
                  <a:pt x="868218" y="55418"/>
                </a:cubicBezTo>
                <a:cubicBezTo>
                  <a:pt x="997632" y="87773"/>
                  <a:pt x="916993" y="71181"/>
                  <a:pt x="1200727" y="55418"/>
                </a:cubicBezTo>
                <a:cubicBezTo>
                  <a:pt x="1407292" y="43942"/>
                  <a:pt x="1108084" y="46182"/>
                  <a:pt x="1265382" y="46182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>
              <a:latin typeface="Corbel" pitchFamily="34" charset="0"/>
            </a:endParaRPr>
          </a:p>
        </p:txBody>
      </p:sp>
      <p:cxnSp>
        <p:nvCxnSpPr>
          <p:cNvPr id="34832" name="Egyenes összekötő 32"/>
          <p:cNvCxnSpPr>
            <a:cxnSpLocks noChangeShapeType="1"/>
          </p:cNvCxnSpPr>
          <p:nvPr/>
        </p:nvCxnSpPr>
        <p:spPr bwMode="auto">
          <a:xfrm flipH="1">
            <a:off x="4284663" y="2924175"/>
            <a:ext cx="215900" cy="720725"/>
          </a:xfrm>
          <a:prstGeom prst="line">
            <a:avLst/>
          </a:prstGeom>
          <a:noFill/>
          <a:ln w="47625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34833" name="Egyenes összekötő 34"/>
          <p:cNvCxnSpPr>
            <a:cxnSpLocks noChangeShapeType="1"/>
          </p:cNvCxnSpPr>
          <p:nvPr/>
        </p:nvCxnSpPr>
        <p:spPr bwMode="auto">
          <a:xfrm flipH="1">
            <a:off x="4332288" y="4516438"/>
            <a:ext cx="0" cy="357187"/>
          </a:xfrm>
          <a:prstGeom prst="line">
            <a:avLst/>
          </a:prstGeom>
          <a:noFill/>
          <a:ln w="196850" algn="ctr">
            <a:solidFill>
              <a:srgbClr val="00B0F0"/>
            </a:solidFill>
            <a:round/>
            <a:headEnd/>
            <a:tailEnd/>
          </a:ln>
        </p:spPr>
      </p:cxnSp>
      <p:cxnSp>
        <p:nvCxnSpPr>
          <p:cNvPr id="34834" name="Egyenes összekötő 37"/>
          <p:cNvCxnSpPr>
            <a:cxnSpLocks noChangeShapeType="1"/>
          </p:cNvCxnSpPr>
          <p:nvPr/>
        </p:nvCxnSpPr>
        <p:spPr bwMode="auto">
          <a:xfrm>
            <a:off x="4664075" y="4516438"/>
            <a:ext cx="6350" cy="341312"/>
          </a:xfrm>
          <a:prstGeom prst="line">
            <a:avLst/>
          </a:prstGeom>
          <a:noFill/>
          <a:ln w="196850" algn="ctr">
            <a:solidFill>
              <a:srgbClr val="00B0F0"/>
            </a:solidFill>
            <a:round/>
            <a:headEnd/>
            <a:tailEnd/>
          </a:ln>
        </p:spPr>
      </p:cxn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4787900" y="4581525"/>
            <a:ext cx="9396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400">
                <a:solidFill>
                  <a:srgbClr val="336699"/>
                </a:solidFill>
                <a:latin typeface="Corbel" pitchFamily="34" charset="0"/>
              </a:rPr>
              <a:t>predentin</a:t>
            </a:r>
          </a:p>
        </p:txBody>
      </p:sp>
      <p:sp>
        <p:nvSpPr>
          <p:cNvPr id="34836" name="Rectangle 19"/>
          <p:cNvSpPr>
            <a:spLocks noChangeArrowheads="1"/>
          </p:cNvSpPr>
          <p:nvPr/>
        </p:nvSpPr>
        <p:spPr bwMode="auto">
          <a:xfrm>
            <a:off x="4859338" y="4076700"/>
            <a:ext cx="6864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400">
                <a:solidFill>
                  <a:srgbClr val="336699"/>
                </a:solidFill>
                <a:latin typeface="Corbel" pitchFamily="34" charset="0"/>
              </a:rPr>
              <a:t>dentin</a:t>
            </a:r>
          </a:p>
        </p:txBody>
      </p:sp>
      <p:sp>
        <p:nvSpPr>
          <p:cNvPr id="34837" name="Rectangle 19"/>
          <p:cNvSpPr>
            <a:spLocks noChangeArrowheads="1"/>
          </p:cNvSpPr>
          <p:nvPr/>
        </p:nvSpPr>
        <p:spPr bwMode="auto">
          <a:xfrm>
            <a:off x="3491880" y="6237312"/>
            <a:ext cx="7505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800" dirty="0" err="1" smtClean="0">
                <a:solidFill>
                  <a:srgbClr val="336699"/>
                </a:solidFill>
                <a:latin typeface="Corbel" pitchFamily="34" charset="0"/>
              </a:rPr>
              <a:t>Pulpe</a:t>
            </a:r>
            <a:endParaRPr lang="hu-HU" altLang="hu-HU" sz="1800" dirty="0">
              <a:solidFill>
                <a:srgbClr val="336699"/>
              </a:solidFill>
              <a:latin typeface="Corbel" pitchFamily="34" charset="0"/>
            </a:endParaRPr>
          </a:p>
        </p:txBody>
      </p:sp>
      <p:sp>
        <p:nvSpPr>
          <p:cNvPr id="34838" name="Rectangle 19"/>
          <p:cNvSpPr>
            <a:spLocks noChangeArrowheads="1"/>
          </p:cNvSpPr>
          <p:nvPr/>
        </p:nvSpPr>
        <p:spPr bwMode="auto">
          <a:xfrm>
            <a:off x="4787900" y="3213100"/>
            <a:ext cx="8402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400" dirty="0" err="1" smtClean="0">
                <a:solidFill>
                  <a:srgbClr val="C00000"/>
                </a:solidFill>
                <a:latin typeface="Corbel" pitchFamily="34" charset="0"/>
              </a:rPr>
              <a:t>Schmelz</a:t>
            </a:r>
            <a:endParaRPr lang="hu-HU" altLang="hu-HU" sz="1400" dirty="0">
              <a:solidFill>
                <a:srgbClr val="C00000"/>
              </a:solidFill>
              <a:latin typeface="Corbel" pitchFamily="34" charset="0"/>
            </a:endParaRPr>
          </a:p>
        </p:txBody>
      </p:sp>
      <p:sp>
        <p:nvSpPr>
          <p:cNvPr id="57" name="Jobbra nyíl 56"/>
          <p:cNvSpPr>
            <a:spLocks noChangeArrowheads="1"/>
          </p:cNvSpPr>
          <p:nvPr/>
        </p:nvSpPr>
        <p:spPr bwMode="auto">
          <a:xfrm rot="10800000">
            <a:off x="4859338" y="1700213"/>
            <a:ext cx="619125" cy="269875"/>
          </a:xfrm>
          <a:prstGeom prst="rightArrow">
            <a:avLst>
              <a:gd name="adj1" fmla="val 50000"/>
              <a:gd name="adj2" fmla="val 49823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altLang="hu-HU">
              <a:latin typeface="Corbel" pitchFamily="34" charset="0"/>
            </a:endParaRPr>
          </a:p>
        </p:txBody>
      </p:sp>
      <p:sp>
        <p:nvSpPr>
          <p:cNvPr id="58" name="Jobbra nyíl 57"/>
          <p:cNvSpPr>
            <a:spLocks noChangeArrowheads="1"/>
          </p:cNvSpPr>
          <p:nvPr/>
        </p:nvSpPr>
        <p:spPr bwMode="auto">
          <a:xfrm rot="10800000">
            <a:off x="4859338" y="5949950"/>
            <a:ext cx="619125" cy="268288"/>
          </a:xfrm>
          <a:prstGeom prst="rightArrow">
            <a:avLst>
              <a:gd name="adj1" fmla="val 50000"/>
              <a:gd name="adj2" fmla="val 5011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altLang="hu-HU">
              <a:latin typeface="Corbel" pitchFamily="34" charset="0"/>
            </a:endParaRPr>
          </a:p>
        </p:txBody>
      </p:sp>
      <p:sp>
        <p:nvSpPr>
          <p:cNvPr id="34841" name="Rectangle 19"/>
          <p:cNvSpPr>
            <a:spLocks noChangeArrowheads="1"/>
          </p:cNvSpPr>
          <p:nvPr/>
        </p:nvSpPr>
        <p:spPr bwMode="auto">
          <a:xfrm>
            <a:off x="3491880" y="1052736"/>
            <a:ext cx="1611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800" dirty="0" err="1" smtClean="0">
                <a:solidFill>
                  <a:srgbClr val="C00000"/>
                </a:solidFill>
                <a:latin typeface="Corbel" pitchFamily="34" charset="0"/>
              </a:rPr>
              <a:t>Schmelzorgan</a:t>
            </a:r>
            <a:endParaRPr lang="hu-HU" altLang="hu-HU" sz="1800" dirty="0">
              <a:solidFill>
                <a:srgbClr val="C00000"/>
              </a:solidFill>
              <a:latin typeface="Corbel" pitchFamily="34" charset="0"/>
            </a:endParaRPr>
          </a:p>
        </p:txBody>
      </p:sp>
      <p:pic>
        <p:nvPicPr>
          <p:cNvPr id="34842" name="Picture 14"/>
          <p:cNvPicPr>
            <a:picLocks noChangeAspect="1" noChangeArrowheads="1"/>
          </p:cNvPicPr>
          <p:nvPr/>
        </p:nvPicPr>
        <p:blipFill>
          <a:blip r:embed="rId4" cstate="print"/>
          <a:srcRect t="8989"/>
          <a:stretch>
            <a:fillRect/>
          </a:stretch>
        </p:blipFill>
        <p:spPr bwMode="auto">
          <a:xfrm>
            <a:off x="6516688" y="908050"/>
            <a:ext cx="22669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4508500"/>
            <a:ext cx="2900362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219700" y="3500438"/>
            <a:ext cx="517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MB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ogfe7"/>
          <p:cNvPicPr>
            <a:picLocks noChangeAspect="1" noChangeArrowheads="1"/>
          </p:cNvPicPr>
          <p:nvPr/>
        </p:nvPicPr>
        <p:blipFill>
          <a:blip r:embed="rId2" cstate="print"/>
          <a:srcRect r="58974" b="47825"/>
          <a:stretch>
            <a:fillRect/>
          </a:stretch>
        </p:blipFill>
        <p:spPr bwMode="auto">
          <a:xfrm>
            <a:off x="7559824" y="476672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484438" y="198438"/>
            <a:ext cx="4566250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3200" i="1" cap="all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BILDUNG DES WURZELS</a:t>
            </a:r>
          </a:p>
        </p:txBody>
      </p:sp>
      <p:pic>
        <p:nvPicPr>
          <p:cNvPr id="4" name="Picture 2" descr="Hertw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345638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77-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836712"/>
            <a:ext cx="2517453" cy="218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p78-6-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132856"/>
            <a:ext cx="255913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p79-6-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1561" y="3789040"/>
            <a:ext cx="3957553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alagnyíl jobbra 7"/>
          <p:cNvSpPr/>
          <p:nvPr/>
        </p:nvSpPr>
        <p:spPr bwMode="auto">
          <a:xfrm rot="17997395">
            <a:off x="5582956" y="2491596"/>
            <a:ext cx="367312" cy="1216152"/>
          </a:xfrm>
          <a:prstGeom prst="curvedRightArrow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Szalagnyíl balra 8"/>
          <p:cNvSpPr/>
          <p:nvPr/>
        </p:nvSpPr>
        <p:spPr bwMode="auto">
          <a:xfrm rot="2369130">
            <a:off x="7772466" y="4239909"/>
            <a:ext cx="576064" cy="1440160"/>
          </a:xfrm>
          <a:prstGeom prst="curvedLeftArrow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825082" y="228600"/>
            <a:ext cx="54893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ZAHNENTWICKLUNG </a:t>
            </a:r>
            <a:r>
              <a:rPr lang="hu-HU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(ERUPTIO)</a:t>
            </a:r>
            <a:endParaRPr lang="hu-HU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923550" y="1538514"/>
            <a:ext cx="801580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FF7C80"/>
                </a:solidFill>
                <a:latin typeface="Corbel" pitchFamily="34" charset="0"/>
              </a:rPr>
              <a:t>			</a:t>
            </a:r>
            <a:r>
              <a:rPr lang="hu-HU" sz="2000" dirty="0">
                <a:solidFill>
                  <a:srgbClr val="FF6600"/>
                </a:solidFill>
                <a:latin typeface="Corbel" pitchFamily="34" charset="0"/>
              </a:rPr>
              <a:t>DENTES DECIDUI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	</a:t>
            </a:r>
            <a:r>
              <a:rPr lang="hu-HU" b="0" dirty="0" smtClean="0">
                <a:solidFill>
                  <a:srgbClr val="FF7C80"/>
                </a:solidFill>
                <a:latin typeface="Corbel" pitchFamily="34" charset="0"/>
              </a:rPr>
              <a:t>          </a:t>
            </a:r>
            <a:r>
              <a:rPr lang="hu-HU" sz="2000" dirty="0" smtClean="0">
                <a:solidFill>
                  <a:srgbClr val="FF7C80"/>
                </a:solidFill>
                <a:latin typeface="Corbel" pitchFamily="34" charset="0"/>
              </a:rPr>
              <a:t>DENTES PERMANENTES</a:t>
            </a:r>
            <a:endParaRPr lang="hu-HU" sz="1800" b="0" dirty="0">
              <a:solidFill>
                <a:srgbClr val="FF7C80"/>
              </a:solidFill>
              <a:latin typeface="Corbel" pitchFamily="34" charset="0"/>
            </a:endParaRPr>
          </a:p>
          <a:p>
            <a:r>
              <a:rPr lang="hu-HU" dirty="0">
                <a:solidFill>
                  <a:srgbClr val="336699"/>
                </a:solidFill>
                <a:latin typeface="Corbel" pitchFamily="34" charset="0"/>
              </a:rPr>
              <a:t>SCHNEIDEZÄHNE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	  </a:t>
            </a:r>
            <a:r>
              <a:rPr lang="hu-HU" b="0" dirty="0">
                <a:solidFill>
                  <a:srgbClr val="FF6600"/>
                </a:solidFill>
                <a:latin typeface="Corbel" pitchFamily="34" charset="0"/>
              </a:rPr>
              <a:t>6 - 10 </a:t>
            </a:r>
            <a:r>
              <a:rPr lang="hu-HU" b="0" dirty="0" err="1" smtClean="0">
                <a:solidFill>
                  <a:srgbClr val="FF6600"/>
                </a:solidFill>
                <a:latin typeface="Corbel" pitchFamily="34" charset="0"/>
              </a:rPr>
              <a:t>Mon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	</a:t>
            </a:r>
            <a:r>
              <a:rPr lang="hu-HU" b="0" dirty="0" smtClean="0">
                <a:solidFill>
                  <a:srgbClr val="FF7C80"/>
                </a:solidFill>
                <a:latin typeface="Corbel" pitchFamily="34" charset="0"/>
              </a:rPr>
              <a:t>	7 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- 8 </a:t>
            </a:r>
            <a:r>
              <a:rPr lang="hu-HU" b="0" dirty="0" smtClean="0">
                <a:solidFill>
                  <a:srgbClr val="FF7C80"/>
                </a:solidFill>
                <a:latin typeface="Corbel" pitchFamily="34" charset="0"/>
              </a:rPr>
              <a:t>J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	</a:t>
            </a:r>
          </a:p>
          <a:p>
            <a:r>
              <a:rPr lang="hu-HU" dirty="0">
                <a:solidFill>
                  <a:srgbClr val="336699"/>
                </a:solidFill>
                <a:latin typeface="Corbel" pitchFamily="34" charset="0"/>
              </a:rPr>
              <a:t>ECKZÄHNE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		</a:t>
            </a:r>
            <a:r>
              <a:rPr lang="hu-HU" b="0" dirty="0">
                <a:solidFill>
                  <a:srgbClr val="FF6600"/>
                </a:solidFill>
                <a:latin typeface="Corbel" pitchFamily="34" charset="0"/>
              </a:rPr>
              <a:t>16 - 20 </a:t>
            </a:r>
            <a:r>
              <a:rPr lang="hu-HU" b="0" dirty="0" err="1" smtClean="0">
                <a:solidFill>
                  <a:srgbClr val="FF6600"/>
                </a:solidFill>
                <a:latin typeface="Corbel" pitchFamily="34" charset="0"/>
              </a:rPr>
              <a:t>Mon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	</a:t>
            </a:r>
            <a:r>
              <a:rPr lang="hu-HU" b="0" dirty="0" smtClean="0">
                <a:solidFill>
                  <a:srgbClr val="FF7C80"/>
                </a:solidFill>
                <a:latin typeface="Corbel" pitchFamily="34" charset="0"/>
              </a:rPr>
              <a:t>	11 J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	</a:t>
            </a:r>
          </a:p>
          <a:p>
            <a:r>
              <a:rPr lang="hu-HU" dirty="0">
                <a:solidFill>
                  <a:srgbClr val="336699"/>
                </a:solidFill>
                <a:latin typeface="Corbel" pitchFamily="34" charset="0"/>
              </a:rPr>
              <a:t>BACKENZÄHNE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				11 - 13 </a:t>
            </a:r>
            <a:r>
              <a:rPr lang="hu-HU" b="0" dirty="0" smtClean="0">
                <a:solidFill>
                  <a:srgbClr val="FF7C80"/>
                </a:solidFill>
                <a:latin typeface="Corbel" pitchFamily="34" charset="0"/>
              </a:rPr>
              <a:t>J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	</a:t>
            </a:r>
          </a:p>
          <a:p>
            <a:r>
              <a:rPr lang="hu-HU" dirty="0">
                <a:solidFill>
                  <a:srgbClr val="336699"/>
                </a:solidFill>
                <a:latin typeface="Corbel" pitchFamily="34" charset="0"/>
              </a:rPr>
              <a:t>MAHLENZÄHNE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	</a:t>
            </a:r>
            <a:r>
              <a:rPr lang="hu-HU" b="0" dirty="0">
                <a:solidFill>
                  <a:srgbClr val="FF6600"/>
                </a:solidFill>
                <a:latin typeface="Corbel" pitchFamily="34" charset="0"/>
              </a:rPr>
              <a:t>10 - 24 </a:t>
            </a:r>
            <a:r>
              <a:rPr lang="hu-HU" b="0" dirty="0" err="1" smtClean="0">
                <a:solidFill>
                  <a:srgbClr val="FF6600"/>
                </a:solidFill>
                <a:latin typeface="Corbel" pitchFamily="34" charset="0"/>
              </a:rPr>
              <a:t>Mon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	</a:t>
            </a:r>
            <a:r>
              <a:rPr lang="hu-HU" b="0" dirty="0" smtClean="0">
                <a:solidFill>
                  <a:srgbClr val="FF7C80"/>
                </a:solidFill>
                <a:latin typeface="Corbel" pitchFamily="34" charset="0"/>
              </a:rPr>
              <a:t>	 6 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- 25 </a:t>
            </a:r>
            <a:r>
              <a:rPr lang="hu-HU" b="0" dirty="0" smtClean="0">
                <a:solidFill>
                  <a:srgbClr val="FF7C80"/>
                </a:solidFill>
                <a:latin typeface="Corbel" pitchFamily="34" charset="0"/>
              </a:rPr>
              <a:t>J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	</a:t>
            </a:r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33056"/>
            <a:ext cx="1861332" cy="267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9" descr="C:\Dokumentumok\oktatás\Periodontium\periodontium fejl.jpg"/>
          <p:cNvPicPr>
            <a:picLocks noChangeAspect="1" noChangeArrowheads="1"/>
          </p:cNvPicPr>
          <p:nvPr/>
        </p:nvPicPr>
        <p:blipFill>
          <a:blip r:embed="rId3" cstate="print"/>
          <a:srcRect t="5258" b="5046"/>
          <a:stretch>
            <a:fillRect/>
          </a:stretch>
        </p:blipFill>
        <p:spPr bwMode="auto">
          <a:xfrm>
            <a:off x="2590800" y="4077072"/>
            <a:ext cx="6553200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0"/>
          <p:cNvPicPr>
            <a:picLocks noChangeAspect="1" noChangeArrowheads="1"/>
          </p:cNvPicPr>
          <p:nvPr/>
        </p:nvPicPr>
        <p:blipFill>
          <a:blip r:embed="rId4" cstate="print"/>
          <a:srcRect l="14349"/>
          <a:stretch>
            <a:fillRect/>
          </a:stretch>
        </p:blipFill>
        <p:spPr bwMode="auto">
          <a:xfrm>
            <a:off x="152400" y="153988"/>
            <a:ext cx="1971675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988840"/>
            <a:ext cx="468573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1030"/>
          <p:cNvSpPr txBox="1">
            <a:spLocks noChangeArrowheads="1"/>
          </p:cNvSpPr>
          <p:nvPr/>
        </p:nvSpPr>
        <p:spPr bwMode="auto">
          <a:xfrm>
            <a:off x="103290" y="1828800"/>
            <a:ext cx="380585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>
                <a:solidFill>
                  <a:srgbClr val="FF7C80"/>
                </a:solidFill>
                <a:latin typeface="Corbel" pitchFamily="34" charset="0"/>
              </a:rPr>
              <a:t>untere</a:t>
            </a:r>
            <a:r>
              <a:rPr lang="hu-HU" dirty="0">
                <a:solidFill>
                  <a:srgbClr val="FF7C80"/>
                </a:solidFill>
                <a:latin typeface="Corbel" pitchFamily="34" charset="0"/>
              </a:rPr>
              <a:t> 1. </a:t>
            </a:r>
            <a:r>
              <a:rPr lang="hu-HU" dirty="0" err="1">
                <a:solidFill>
                  <a:srgbClr val="FF7C80"/>
                </a:solidFill>
                <a:latin typeface="Corbel" pitchFamily="34" charset="0"/>
              </a:rPr>
              <a:t>Schneidezähne</a:t>
            </a:r>
            <a:endParaRPr lang="hu-HU" dirty="0">
              <a:solidFill>
                <a:srgbClr val="FF7C80"/>
              </a:solidFill>
              <a:latin typeface="Corbel" pitchFamily="34" charset="0"/>
            </a:endParaRPr>
          </a:p>
          <a:p>
            <a:r>
              <a:rPr lang="hu-HU" dirty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dirty="0" err="1">
                <a:solidFill>
                  <a:srgbClr val="FF7C80"/>
                </a:solidFill>
                <a:latin typeface="Corbel" pitchFamily="34" charset="0"/>
              </a:rPr>
              <a:t>untere</a:t>
            </a:r>
            <a:r>
              <a:rPr lang="hu-HU" dirty="0">
                <a:solidFill>
                  <a:srgbClr val="FF7C80"/>
                </a:solidFill>
                <a:latin typeface="Corbel" pitchFamily="34" charset="0"/>
              </a:rPr>
              <a:t> 2. </a:t>
            </a:r>
            <a:r>
              <a:rPr lang="hu-HU" dirty="0" err="1">
                <a:solidFill>
                  <a:srgbClr val="FF7C80"/>
                </a:solidFill>
                <a:latin typeface="Corbel" pitchFamily="34" charset="0"/>
              </a:rPr>
              <a:t>Schneidezähne</a:t>
            </a:r>
            <a:endParaRPr lang="hu-HU" dirty="0">
              <a:solidFill>
                <a:srgbClr val="FF7C80"/>
              </a:solidFill>
              <a:latin typeface="Corbel" pitchFamily="34" charset="0"/>
            </a:endParaRPr>
          </a:p>
          <a:p>
            <a:r>
              <a:rPr lang="hu-HU" dirty="0">
                <a:solidFill>
                  <a:srgbClr val="336699"/>
                </a:solidFill>
                <a:latin typeface="Corbel" pitchFamily="34" charset="0"/>
              </a:rPr>
              <a:t>  </a:t>
            </a:r>
            <a:r>
              <a:rPr lang="hu-HU" i="1" dirty="0" err="1">
                <a:solidFill>
                  <a:srgbClr val="336699"/>
                </a:solidFill>
                <a:latin typeface="Corbel" pitchFamily="34" charset="0"/>
              </a:rPr>
              <a:t>obere</a:t>
            </a:r>
            <a:r>
              <a:rPr lang="hu-HU" i="1" dirty="0">
                <a:solidFill>
                  <a:srgbClr val="336699"/>
                </a:solidFill>
                <a:latin typeface="Corbel" pitchFamily="34" charset="0"/>
              </a:rPr>
              <a:t> 1. </a:t>
            </a:r>
            <a:r>
              <a:rPr lang="hu-HU" dirty="0" err="1">
                <a:solidFill>
                  <a:srgbClr val="336699"/>
                </a:solidFill>
                <a:latin typeface="Corbel" pitchFamily="34" charset="0"/>
              </a:rPr>
              <a:t>Schneidezähne</a:t>
            </a:r>
            <a:endParaRPr lang="hu-HU" i="1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i="1" dirty="0">
                <a:solidFill>
                  <a:srgbClr val="336699"/>
                </a:solidFill>
                <a:latin typeface="Corbel" pitchFamily="34" charset="0"/>
              </a:rPr>
              <a:t>   </a:t>
            </a:r>
            <a:r>
              <a:rPr lang="hu-HU" i="1" dirty="0" err="1">
                <a:solidFill>
                  <a:srgbClr val="336699"/>
                </a:solidFill>
                <a:latin typeface="Corbel" pitchFamily="34" charset="0"/>
              </a:rPr>
              <a:t>obere</a:t>
            </a:r>
            <a:r>
              <a:rPr lang="hu-HU" i="1" dirty="0">
                <a:solidFill>
                  <a:srgbClr val="336699"/>
                </a:solidFill>
                <a:latin typeface="Corbel" pitchFamily="34" charset="0"/>
              </a:rPr>
              <a:t> 2. </a:t>
            </a:r>
            <a:r>
              <a:rPr lang="hu-HU" dirty="0" err="1">
                <a:solidFill>
                  <a:srgbClr val="336699"/>
                </a:solidFill>
                <a:latin typeface="Corbel" pitchFamily="34" charset="0"/>
              </a:rPr>
              <a:t>Schneidezähne</a:t>
            </a:r>
            <a:endParaRPr lang="hu-HU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dirty="0">
                <a:solidFill>
                  <a:srgbClr val="336699"/>
                </a:solidFill>
                <a:latin typeface="Corbel" pitchFamily="34" charset="0"/>
              </a:rPr>
              <a:t>    </a:t>
            </a:r>
            <a:r>
              <a:rPr lang="hu-HU" i="1" dirty="0" err="1">
                <a:solidFill>
                  <a:srgbClr val="336699"/>
                </a:solidFill>
                <a:latin typeface="Corbel" pitchFamily="34" charset="0"/>
              </a:rPr>
              <a:t>obere</a:t>
            </a:r>
            <a:r>
              <a:rPr lang="hu-HU" i="1" dirty="0">
                <a:solidFill>
                  <a:srgbClr val="336699"/>
                </a:solidFill>
                <a:latin typeface="Corbel" pitchFamily="34" charset="0"/>
              </a:rPr>
              <a:t> 1. </a:t>
            </a:r>
            <a:r>
              <a:rPr lang="hu-HU" dirty="0" err="1">
                <a:solidFill>
                  <a:srgbClr val="336699"/>
                </a:solidFill>
                <a:latin typeface="Corbel" pitchFamily="34" charset="0"/>
              </a:rPr>
              <a:t>Mahlenzähne</a:t>
            </a:r>
            <a:endParaRPr lang="hu-HU" i="1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dirty="0">
                <a:solidFill>
                  <a:srgbClr val="336699"/>
                </a:solidFill>
                <a:latin typeface="Corbel" pitchFamily="34" charset="0"/>
              </a:rPr>
              <a:t>     </a:t>
            </a:r>
            <a:r>
              <a:rPr lang="hu-HU" dirty="0" err="1">
                <a:solidFill>
                  <a:srgbClr val="FF7C80"/>
                </a:solidFill>
                <a:latin typeface="Corbel" pitchFamily="34" charset="0"/>
              </a:rPr>
              <a:t>untere</a:t>
            </a:r>
            <a:r>
              <a:rPr lang="hu-HU" dirty="0">
                <a:solidFill>
                  <a:srgbClr val="FF7C80"/>
                </a:solidFill>
                <a:latin typeface="Corbel" pitchFamily="34" charset="0"/>
              </a:rPr>
              <a:t> 1. </a:t>
            </a:r>
            <a:r>
              <a:rPr lang="hu-HU" dirty="0" err="1">
                <a:solidFill>
                  <a:srgbClr val="FF7C80"/>
                </a:solidFill>
                <a:latin typeface="Corbel" pitchFamily="34" charset="0"/>
              </a:rPr>
              <a:t>Mahlenzähne</a:t>
            </a:r>
            <a:endParaRPr lang="hu-HU" dirty="0">
              <a:solidFill>
                <a:srgbClr val="FF7C80"/>
              </a:solidFill>
              <a:latin typeface="Corbel" pitchFamily="34" charset="0"/>
            </a:endParaRPr>
          </a:p>
          <a:p>
            <a:r>
              <a:rPr lang="hu-HU" dirty="0">
                <a:solidFill>
                  <a:srgbClr val="336699"/>
                </a:solidFill>
                <a:latin typeface="Corbel" pitchFamily="34" charset="0"/>
              </a:rPr>
              <a:t>      </a:t>
            </a:r>
            <a:r>
              <a:rPr lang="hu-HU" i="1" dirty="0" err="1">
                <a:solidFill>
                  <a:srgbClr val="336699"/>
                </a:solidFill>
                <a:latin typeface="Corbel" pitchFamily="34" charset="0"/>
              </a:rPr>
              <a:t>obere</a:t>
            </a:r>
            <a:r>
              <a:rPr lang="hu-HU" i="1" dirty="0">
                <a:solidFill>
                  <a:srgbClr val="336699"/>
                </a:solidFill>
                <a:latin typeface="Corbel" pitchFamily="34" charset="0"/>
              </a:rPr>
              <a:t> </a:t>
            </a:r>
            <a:r>
              <a:rPr lang="hu-HU" i="1" dirty="0" err="1">
                <a:solidFill>
                  <a:srgbClr val="336699"/>
                </a:solidFill>
                <a:latin typeface="Corbel" pitchFamily="34" charset="0"/>
              </a:rPr>
              <a:t>Eckzahn</a:t>
            </a:r>
            <a:endParaRPr lang="hu-HU" i="1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dirty="0">
                <a:solidFill>
                  <a:srgbClr val="FF7C80"/>
                </a:solidFill>
                <a:latin typeface="Corbel" pitchFamily="34" charset="0"/>
              </a:rPr>
              <a:t>       </a:t>
            </a:r>
            <a:r>
              <a:rPr lang="hu-HU" dirty="0" err="1">
                <a:solidFill>
                  <a:srgbClr val="FF7C80"/>
                </a:solidFill>
                <a:latin typeface="Corbel" pitchFamily="34" charset="0"/>
              </a:rPr>
              <a:t>untere</a:t>
            </a:r>
            <a:r>
              <a:rPr lang="hu-HU" dirty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dirty="0" err="1">
                <a:solidFill>
                  <a:srgbClr val="FF7C80"/>
                </a:solidFill>
                <a:latin typeface="Corbel" pitchFamily="34" charset="0"/>
              </a:rPr>
              <a:t>Eckzahn</a:t>
            </a:r>
            <a:endParaRPr lang="hu-HU" dirty="0">
              <a:solidFill>
                <a:srgbClr val="FF7C80"/>
              </a:solidFill>
              <a:latin typeface="Corbel" pitchFamily="34" charset="0"/>
            </a:endParaRPr>
          </a:p>
          <a:p>
            <a:r>
              <a:rPr lang="hu-HU" dirty="0">
                <a:solidFill>
                  <a:srgbClr val="336699"/>
                </a:solidFill>
                <a:latin typeface="Corbel" pitchFamily="34" charset="0"/>
              </a:rPr>
              <a:t>        </a:t>
            </a:r>
            <a:r>
              <a:rPr lang="hu-HU" i="1" dirty="0" err="1">
                <a:solidFill>
                  <a:srgbClr val="336699"/>
                </a:solidFill>
                <a:latin typeface="Corbel" pitchFamily="34" charset="0"/>
              </a:rPr>
              <a:t>obere</a:t>
            </a:r>
            <a:r>
              <a:rPr lang="hu-HU" i="1" dirty="0">
                <a:solidFill>
                  <a:srgbClr val="336699"/>
                </a:solidFill>
                <a:latin typeface="Corbel" pitchFamily="34" charset="0"/>
              </a:rPr>
              <a:t> 2. </a:t>
            </a:r>
            <a:r>
              <a:rPr lang="hu-HU" i="1" dirty="0" err="1">
                <a:solidFill>
                  <a:srgbClr val="336699"/>
                </a:solidFill>
                <a:latin typeface="Corbel" pitchFamily="34" charset="0"/>
              </a:rPr>
              <a:t>Mahlenzähne</a:t>
            </a:r>
            <a:endParaRPr lang="hu-HU" dirty="0">
              <a:solidFill>
                <a:srgbClr val="336699"/>
              </a:solidFill>
              <a:latin typeface="Corbel" pitchFamily="34" charset="0"/>
            </a:endParaRPr>
          </a:p>
          <a:p>
            <a:r>
              <a:rPr lang="hu-HU" dirty="0">
                <a:solidFill>
                  <a:srgbClr val="336699"/>
                </a:solidFill>
                <a:latin typeface="Corbel" pitchFamily="34" charset="0"/>
              </a:rPr>
              <a:t>         </a:t>
            </a:r>
            <a:r>
              <a:rPr lang="hu-HU" dirty="0" err="1">
                <a:solidFill>
                  <a:srgbClr val="FF7C80"/>
                </a:solidFill>
                <a:latin typeface="Corbel" pitchFamily="34" charset="0"/>
              </a:rPr>
              <a:t>untere</a:t>
            </a:r>
            <a:r>
              <a:rPr lang="hu-HU" dirty="0">
                <a:solidFill>
                  <a:srgbClr val="FF7C80"/>
                </a:solidFill>
                <a:latin typeface="Corbel" pitchFamily="34" charset="0"/>
              </a:rPr>
              <a:t> 2. </a:t>
            </a:r>
            <a:r>
              <a:rPr lang="hu-HU" dirty="0" err="1">
                <a:solidFill>
                  <a:srgbClr val="FF7C80"/>
                </a:solidFill>
                <a:latin typeface="Corbel" pitchFamily="34" charset="0"/>
              </a:rPr>
              <a:t>Mahlenzähne</a:t>
            </a:r>
            <a:endParaRPr lang="hu-HU" dirty="0">
              <a:solidFill>
                <a:srgbClr val="FF7C80"/>
              </a:solidFill>
              <a:latin typeface="Corbel" pitchFamily="34" charset="0"/>
            </a:endParaRPr>
          </a:p>
        </p:txBody>
      </p:sp>
      <p:sp>
        <p:nvSpPr>
          <p:cNvPr id="17414" name="Rectangle 1031"/>
          <p:cNvSpPr>
            <a:spLocks noChangeArrowheads="1"/>
          </p:cNvSpPr>
          <p:nvPr/>
        </p:nvSpPr>
        <p:spPr bwMode="auto">
          <a:xfrm>
            <a:off x="161415" y="1157511"/>
            <a:ext cx="42390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336699"/>
                </a:solidFill>
                <a:latin typeface="Corbel" pitchFamily="34" charset="0"/>
              </a:rPr>
              <a:t>Die </a:t>
            </a:r>
            <a:r>
              <a:rPr lang="hu-HU" i="1" dirty="0" err="1">
                <a:solidFill>
                  <a:srgbClr val="336699"/>
                </a:solidFill>
                <a:latin typeface="Corbel" pitchFamily="34" charset="0"/>
              </a:rPr>
              <a:t>Reihefolge</a:t>
            </a:r>
            <a:r>
              <a:rPr lang="hu-HU" i="1" dirty="0">
                <a:solidFill>
                  <a:srgbClr val="336699"/>
                </a:solidFill>
                <a:latin typeface="Corbel" pitchFamily="34" charset="0"/>
              </a:rPr>
              <a:t> von der </a:t>
            </a:r>
            <a:r>
              <a:rPr lang="hu-HU" i="1" dirty="0" err="1">
                <a:solidFill>
                  <a:srgbClr val="336699"/>
                </a:solidFill>
                <a:latin typeface="Corbel" pitchFamily="34" charset="0"/>
              </a:rPr>
              <a:t>Eruption</a:t>
            </a:r>
            <a:endParaRPr lang="hu-HU" i="1" dirty="0">
              <a:solidFill>
                <a:srgbClr val="336699"/>
              </a:solidFill>
              <a:latin typeface="Corbe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24568" y="188640"/>
            <a:ext cx="54893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ZAHNENTWICKLUNG </a:t>
            </a:r>
            <a:r>
              <a:rPr lang="hu-HU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(ERUPTIO)</a:t>
            </a:r>
            <a:endParaRPr lang="hu-HU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5238" y="457200"/>
            <a:ext cx="406876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57200"/>
            <a:ext cx="40687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1028"/>
          <p:cNvSpPr txBox="1">
            <a:spLocks noChangeArrowheads="1"/>
          </p:cNvSpPr>
          <p:nvPr/>
        </p:nvSpPr>
        <p:spPr bwMode="auto">
          <a:xfrm>
            <a:off x="1528749" y="0"/>
            <a:ext cx="62327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ZAHNENTWICKLUNG </a:t>
            </a:r>
            <a:r>
              <a:rPr lang="hu-HU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ZAHNWECHSEL</a:t>
            </a:r>
            <a:endParaRPr lang="hu-HU" b="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052"/>
          <p:cNvSpPr txBox="1">
            <a:spLocks noChangeArrowheads="1"/>
          </p:cNvSpPr>
          <p:nvPr/>
        </p:nvSpPr>
        <p:spPr bwMode="auto">
          <a:xfrm>
            <a:off x="2619936" y="137886"/>
            <a:ext cx="40037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RÖNTGENANATOMIE</a:t>
            </a:r>
          </a:p>
        </p:txBody>
      </p:sp>
      <p:pic>
        <p:nvPicPr>
          <p:cNvPr id="5123" name="Picture 2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5710238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2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267200"/>
            <a:ext cx="34290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0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7350" y="4267200"/>
            <a:ext cx="367665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20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524000"/>
            <a:ext cx="2838450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2059"/>
          <p:cNvSpPr txBox="1">
            <a:spLocks noChangeArrowheads="1"/>
          </p:cNvSpPr>
          <p:nvPr/>
        </p:nvSpPr>
        <p:spPr bwMode="auto">
          <a:xfrm>
            <a:off x="258305" y="803966"/>
            <a:ext cx="289534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>
                <a:solidFill>
                  <a:srgbClr val="FF6600"/>
                </a:solidFill>
                <a:latin typeface="Corbel" pitchFamily="34" charset="0"/>
              </a:rPr>
              <a:t>Orthopantomogram</a:t>
            </a:r>
            <a:endParaRPr lang="hu-HU" dirty="0">
              <a:solidFill>
                <a:srgbClr val="FF6600"/>
              </a:solidFill>
              <a:latin typeface="Corbel" pitchFamily="34" charset="0"/>
            </a:endParaRPr>
          </a:p>
        </p:txBody>
      </p:sp>
      <p:sp>
        <p:nvSpPr>
          <p:cNvPr id="5128" name="Text Box 2060"/>
          <p:cNvSpPr txBox="1">
            <a:spLocks noChangeArrowheads="1"/>
          </p:cNvSpPr>
          <p:nvPr/>
        </p:nvSpPr>
        <p:spPr bwMode="auto">
          <a:xfrm>
            <a:off x="6553200" y="914400"/>
            <a:ext cx="2258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Sinus maxillaris</a:t>
            </a:r>
          </a:p>
        </p:txBody>
      </p:sp>
      <p:sp>
        <p:nvSpPr>
          <p:cNvPr id="5129" name="Text Box 2062"/>
          <p:cNvSpPr txBox="1">
            <a:spLocks noChangeArrowheads="1"/>
          </p:cNvSpPr>
          <p:nvPr/>
        </p:nvSpPr>
        <p:spPr bwMode="auto">
          <a:xfrm>
            <a:off x="6123360" y="3684690"/>
            <a:ext cx="3020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srgbClr val="FF6600"/>
                </a:solidFill>
                <a:latin typeface="Corbel" pitchFamily="34" charset="0"/>
              </a:rPr>
              <a:t>Canalis</a:t>
            </a:r>
            <a:r>
              <a:rPr lang="hu-HU" dirty="0">
                <a:solidFill>
                  <a:srgbClr val="FF6600"/>
                </a:solidFill>
                <a:latin typeface="Corbel" pitchFamily="34" charset="0"/>
              </a:rPr>
              <a:t> </a:t>
            </a:r>
            <a:r>
              <a:rPr lang="hu-HU" dirty="0" err="1" smtClean="0">
                <a:solidFill>
                  <a:srgbClr val="FF6600"/>
                </a:solidFill>
                <a:latin typeface="Corbel" pitchFamily="34" charset="0"/>
              </a:rPr>
              <a:t>mandibularis</a:t>
            </a:r>
            <a:r>
              <a:rPr lang="hu-HU" dirty="0" smtClean="0">
                <a:solidFill>
                  <a:srgbClr val="FF6600"/>
                </a:solidFill>
                <a:latin typeface="Corbel" pitchFamily="34" charset="0"/>
              </a:rPr>
              <a:t>                      </a:t>
            </a:r>
            <a:endParaRPr lang="hu-HU" dirty="0">
              <a:solidFill>
                <a:srgbClr val="FF6600"/>
              </a:solidFill>
              <a:latin typeface="Corbel" pitchFamily="34" charset="0"/>
            </a:endParaRPr>
          </a:p>
        </p:txBody>
      </p:sp>
      <p:sp>
        <p:nvSpPr>
          <p:cNvPr id="5131" name="Text Box 2064"/>
          <p:cNvSpPr txBox="1">
            <a:spLocks noChangeArrowheads="1"/>
          </p:cNvSpPr>
          <p:nvPr/>
        </p:nvSpPr>
        <p:spPr bwMode="auto">
          <a:xfrm>
            <a:off x="3563888" y="4725144"/>
            <a:ext cx="194421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dirty="0" err="1" smtClean="0">
                <a:solidFill>
                  <a:srgbClr val="FF6600"/>
                </a:solidFill>
                <a:latin typeface="Corbel" pitchFamily="34" charset="0"/>
              </a:rPr>
              <a:t>Füllung</a:t>
            </a:r>
            <a:endParaRPr lang="hu-HU" dirty="0" smtClean="0">
              <a:solidFill>
                <a:srgbClr val="FF6600"/>
              </a:solidFill>
              <a:latin typeface="Corbel" pitchFamily="34" charset="0"/>
            </a:endParaRPr>
          </a:p>
          <a:p>
            <a:pPr algn="ctr"/>
            <a:endParaRPr lang="hu-HU" sz="800" dirty="0" smtClean="0">
              <a:solidFill>
                <a:srgbClr val="FF6600"/>
              </a:solidFill>
              <a:latin typeface="Corbel" pitchFamily="34" charset="0"/>
            </a:endParaRPr>
          </a:p>
          <a:p>
            <a:pPr algn="ctr"/>
            <a:r>
              <a:rPr lang="hu-HU" dirty="0" err="1" smtClean="0">
                <a:solidFill>
                  <a:srgbClr val="FF6600"/>
                </a:solidFill>
                <a:latin typeface="Corbel" pitchFamily="34" charset="0"/>
              </a:rPr>
              <a:t>Wurzelkanal</a:t>
            </a:r>
            <a:r>
              <a:rPr lang="hu-HU" dirty="0" smtClean="0">
                <a:solidFill>
                  <a:srgbClr val="FF6600"/>
                </a:solidFill>
                <a:latin typeface="Corbel" pitchFamily="34" charset="0"/>
              </a:rPr>
              <a:t> </a:t>
            </a:r>
          </a:p>
          <a:p>
            <a:pPr algn="ctr"/>
            <a:endParaRPr lang="hu-HU" sz="800" dirty="0" smtClean="0">
              <a:solidFill>
                <a:srgbClr val="FF6600"/>
              </a:solidFill>
              <a:latin typeface="Corbel" pitchFamily="34" charset="0"/>
            </a:endParaRPr>
          </a:p>
          <a:p>
            <a:pPr algn="ctr"/>
            <a:r>
              <a:rPr lang="hu-HU" dirty="0" err="1" smtClean="0">
                <a:solidFill>
                  <a:srgbClr val="FF6600"/>
                </a:solidFill>
                <a:latin typeface="Corbel" pitchFamily="34" charset="0"/>
              </a:rPr>
              <a:t>Pulpe</a:t>
            </a:r>
            <a:endParaRPr lang="hu-HU" dirty="0">
              <a:solidFill>
                <a:srgbClr val="FF6600"/>
              </a:solidFill>
              <a:latin typeface="Corbel" pitchFamily="34" charset="0"/>
            </a:endParaRPr>
          </a:p>
        </p:txBody>
      </p:sp>
      <p:sp>
        <p:nvSpPr>
          <p:cNvPr id="5132" name="Rectangle 2065"/>
          <p:cNvSpPr>
            <a:spLocks noChangeArrowheads="1"/>
          </p:cNvSpPr>
          <p:nvPr/>
        </p:nvSpPr>
        <p:spPr bwMode="auto">
          <a:xfrm>
            <a:off x="5562600" y="5994400"/>
            <a:ext cx="320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c</a:t>
            </a:r>
          </a:p>
        </p:txBody>
      </p:sp>
      <p:sp>
        <p:nvSpPr>
          <p:cNvPr id="5133" name="Rectangle 2066"/>
          <p:cNvSpPr>
            <a:spLocks noChangeArrowheads="1"/>
          </p:cNvSpPr>
          <p:nvPr/>
        </p:nvSpPr>
        <p:spPr bwMode="auto">
          <a:xfrm>
            <a:off x="8153400" y="1676400"/>
            <a:ext cx="3145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s</a:t>
            </a:r>
          </a:p>
        </p:txBody>
      </p:sp>
      <p:sp>
        <p:nvSpPr>
          <p:cNvPr id="5134" name="Rectangle 2067"/>
          <p:cNvSpPr>
            <a:spLocks noChangeArrowheads="1"/>
          </p:cNvSpPr>
          <p:nvPr/>
        </p:nvSpPr>
        <p:spPr bwMode="auto">
          <a:xfrm>
            <a:off x="7696200" y="1447800"/>
            <a:ext cx="343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a</a:t>
            </a:r>
          </a:p>
        </p:txBody>
      </p:sp>
      <p:sp>
        <p:nvSpPr>
          <p:cNvPr id="5135" name="Rectangle 2068"/>
          <p:cNvSpPr>
            <a:spLocks noChangeArrowheads="1"/>
          </p:cNvSpPr>
          <p:nvPr/>
        </p:nvSpPr>
        <p:spPr bwMode="auto">
          <a:xfrm>
            <a:off x="1295400" y="5791200"/>
            <a:ext cx="3545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p</a:t>
            </a:r>
          </a:p>
        </p:txBody>
      </p:sp>
      <p:sp>
        <p:nvSpPr>
          <p:cNvPr id="5136" name="Rectangle 2069"/>
          <p:cNvSpPr>
            <a:spLocks noChangeArrowheads="1"/>
          </p:cNvSpPr>
          <p:nvPr/>
        </p:nvSpPr>
        <p:spPr bwMode="auto">
          <a:xfrm>
            <a:off x="8153400" y="4724400"/>
            <a:ext cx="3545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p</a:t>
            </a:r>
          </a:p>
        </p:txBody>
      </p:sp>
      <p:sp>
        <p:nvSpPr>
          <p:cNvPr id="5137" name="Rectangle 2070"/>
          <p:cNvSpPr>
            <a:spLocks noChangeArrowheads="1"/>
          </p:cNvSpPr>
          <p:nvPr/>
        </p:nvSpPr>
        <p:spPr bwMode="auto">
          <a:xfrm>
            <a:off x="1981200" y="4419600"/>
            <a:ext cx="463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FF6600"/>
                </a:solidFill>
                <a:latin typeface="Corbel" pitchFamily="34" charset="0"/>
              </a:rPr>
              <a:t>W</a:t>
            </a:r>
          </a:p>
        </p:txBody>
      </p:sp>
      <p:sp>
        <p:nvSpPr>
          <p:cNvPr id="5138" name="Rectangle 2071"/>
          <p:cNvSpPr>
            <a:spLocks noChangeArrowheads="1"/>
          </p:cNvSpPr>
          <p:nvPr/>
        </p:nvSpPr>
        <p:spPr bwMode="auto">
          <a:xfrm>
            <a:off x="6553200" y="5029200"/>
            <a:ext cx="463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W</a:t>
            </a:r>
          </a:p>
        </p:txBody>
      </p:sp>
      <p:sp>
        <p:nvSpPr>
          <p:cNvPr id="5139" name="Rectangle 2072"/>
          <p:cNvSpPr>
            <a:spLocks noChangeArrowheads="1"/>
          </p:cNvSpPr>
          <p:nvPr/>
        </p:nvSpPr>
        <p:spPr bwMode="auto">
          <a:xfrm>
            <a:off x="8382000" y="2286000"/>
            <a:ext cx="463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W</a:t>
            </a:r>
          </a:p>
        </p:txBody>
      </p:sp>
      <p:sp>
        <p:nvSpPr>
          <p:cNvPr id="5140" name="Rectangle 2073"/>
          <p:cNvSpPr>
            <a:spLocks noChangeArrowheads="1"/>
          </p:cNvSpPr>
          <p:nvPr/>
        </p:nvSpPr>
        <p:spPr bwMode="auto">
          <a:xfrm>
            <a:off x="7772400" y="5257800"/>
            <a:ext cx="463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W</a:t>
            </a:r>
          </a:p>
        </p:txBody>
      </p:sp>
      <p:sp>
        <p:nvSpPr>
          <p:cNvPr id="5141" name="Rectangle 2074"/>
          <p:cNvSpPr>
            <a:spLocks noChangeArrowheads="1"/>
          </p:cNvSpPr>
          <p:nvPr/>
        </p:nvSpPr>
        <p:spPr bwMode="auto">
          <a:xfrm>
            <a:off x="2971800" y="6096000"/>
            <a:ext cx="463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W</a:t>
            </a:r>
          </a:p>
        </p:txBody>
      </p:sp>
      <p:sp>
        <p:nvSpPr>
          <p:cNvPr id="5142" name="Rectangle 2075"/>
          <p:cNvSpPr>
            <a:spLocks noChangeArrowheads="1"/>
          </p:cNvSpPr>
          <p:nvPr/>
        </p:nvSpPr>
        <p:spPr bwMode="auto">
          <a:xfrm>
            <a:off x="1143000" y="5410200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F</a:t>
            </a:r>
          </a:p>
        </p:txBody>
      </p:sp>
      <p:sp>
        <p:nvSpPr>
          <p:cNvPr id="5143" name="Rectangle 2076"/>
          <p:cNvSpPr>
            <a:spLocks noChangeArrowheads="1"/>
          </p:cNvSpPr>
          <p:nvPr/>
        </p:nvSpPr>
        <p:spPr bwMode="auto">
          <a:xfrm>
            <a:off x="2514600" y="5105400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F</a:t>
            </a:r>
          </a:p>
        </p:txBody>
      </p:sp>
      <p:sp>
        <p:nvSpPr>
          <p:cNvPr id="5144" name="Rectangle 2077"/>
          <p:cNvSpPr>
            <a:spLocks noChangeArrowheads="1"/>
          </p:cNvSpPr>
          <p:nvPr/>
        </p:nvSpPr>
        <p:spPr bwMode="auto">
          <a:xfrm>
            <a:off x="2286000" y="5562600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F</a:t>
            </a:r>
          </a:p>
        </p:txBody>
      </p:sp>
      <p:sp>
        <p:nvSpPr>
          <p:cNvPr id="5145" name="Rectangle 2078"/>
          <p:cNvSpPr>
            <a:spLocks noChangeArrowheads="1"/>
          </p:cNvSpPr>
          <p:nvPr/>
        </p:nvSpPr>
        <p:spPr bwMode="auto">
          <a:xfrm>
            <a:off x="6172200" y="2971800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F</a:t>
            </a:r>
          </a:p>
        </p:txBody>
      </p:sp>
      <p:sp>
        <p:nvSpPr>
          <p:cNvPr id="5146" name="Rectangle 2079"/>
          <p:cNvSpPr>
            <a:spLocks noChangeArrowheads="1"/>
          </p:cNvSpPr>
          <p:nvPr/>
        </p:nvSpPr>
        <p:spPr bwMode="auto">
          <a:xfrm>
            <a:off x="7010400" y="4343400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F</a:t>
            </a:r>
          </a:p>
        </p:txBody>
      </p:sp>
      <p:sp>
        <p:nvSpPr>
          <p:cNvPr id="5147" name="Rectangle 2080"/>
          <p:cNvSpPr>
            <a:spLocks noChangeArrowheads="1"/>
          </p:cNvSpPr>
          <p:nvPr/>
        </p:nvSpPr>
        <p:spPr bwMode="auto">
          <a:xfrm>
            <a:off x="7467600" y="2971800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F</a:t>
            </a:r>
          </a:p>
        </p:txBody>
      </p:sp>
      <p:sp>
        <p:nvSpPr>
          <p:cNvPr id="5148" name="Rectangle 2081"/>
          <p:cNvSpPr>
            <a:spLocks noChangeArrowheads="1"/>
          </p:cNvSpPr>
          <p:nvPr/>
        </p:nvSpPr>
        <p:spPr bwMode="auto">
          <a:xfrm>
            <a:off x="8001000" y="2819400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F</a:t>
            </a:r>
          </a:p>
        </p:txBody>
      </p:sp>
      <p:sp>
        <p:nvSpPr>
          <p:cNvPr id="5149" name="Rectangle 2082"/>
          <p:cNvSpPr>
            <a:spLocks noChangeArrowheads="1"/>
          </p:cNvSpPr>
          <p:nvPr/>
        </p:nvSpPr>
        <p:spPr bwMode="auto">
          <a:xfrm>
            <a:off x="8534400" y="2971800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F</a:t>
            </a:r>
          </a:p>
        </p:txBody>
      </p:sp>
      <p:sp>
        <p:nvSpPr>
          <p:cNvPr id="5150" name="Rectangle 2083"/>
          <p:cNvSpPr>
            <a:spLocks noChangeArrowheads="1"/>
          </p:cNvSpPr>
          <p:nvPr/>
        </p:nvSpPr>
        <p:spPr bwMode="auto">
          <a:xfrm>
            <a:off x="8305800" y="4267200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F</a:t>
            </a:r>
          </a:p>
        </p:txBody>
      </p:sp>
      <p:sp>
        <p:nvSpPr>
          <p:cNvPr id="5151" name="Rectangle 2084"/>
          <p:cNvSpPr>
            <a:spLocks noChangeArrowheads="1"/>
          </p:cNvSpPr>
          <p:nvPr/>
        </p:nvSpPr>
        <p:spPr bwMode="auto">
          <a:xfrm>
            <a:off x="914400" y="4953000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F</a:t>
            </a:r>
          </a:p>
        </p:txBody>
      </p:sp>
      <p:sp>
        <p:nvSpPr>
          <p:cNvPr id="5152" name="Rectangle 2085"/>
          <p:cNvSpPr>
            <a:spLocks noChangeArrowheads="1"/>
          </p:cNvSpPr>
          <p:nvPr/>
        </p:nvSpPr>
        <p:spPr bwMode="auto">
          <a:xfrm>
            <a:off x="1981200" y="5105400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F</a:t>
            </a:r>
          </a:p>
        </p:txBody>
      </p:sp>
      <p:sp>
        <p:nvSpPr>
          <p:cNvPr id="5153" name="Rectangle 2086"/>
          <p:cNvSpPr>
            <a:spLocks noChangeArrowheads="1"/>
          </p:cNvSpPr>
          <p:nvPr/>
        </p:nvSpPr>
        <p:spPr bwMode="auto">
          <a:xfrm>
            <a:off x="381000" y="5334000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6600"/>
                </a:solidFill>
                <a:latin typeface="Corbel" pitchFamily="34" charset="0"/>
              </a:rPr>
              <a:t>F</a:t>
            </a:r>
          </a:p>
        </p:txBody>
      </p:sp>
      <p:sp>
        <p:nvSpPr>
          <p:cNvPr id="34" name="Ellipszis 33"/>
          <p:cNvSpPr/>
          <p:nvPr/>
        </p:nvSpPr>
        <p:spPr bwMode="auto">
          <a:xfrm>
            <a:off x="6156176" y="3789040"/>
            <a:ext cx="288032" cy="360040"/>
          </a:xfrm>
          <a:prstGeom prst="ellipse">
            <a:avLst/>
          </a:prstGeom>
          <a:noFill/>
          <a:ln w="952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rbel" pitchFamily="34" charset="0"/>
            </a:endParaRPr>
          </a:p>
        </p:txBody>
      </p:sp>
      <p:sp>
        <p:nvSpPr>
          <p:cNvPr id="35" name="Ellipszis 34"/>
          <p:cNvSpPr/>
          <p:nvPr/>
        </p:nvSpPr>
        <p:spPr bwMode="auto">
          <a:xfrm>
            <a:off x="3995936" y="4797152"/>
            <a:ext cx="216024" cy="360040"/>
          </a:xfrm>
          <a:prstGeom prst="ellipse">
            <a:avLst/>
          </a:prstGeom>
          <a:noFill/>
          <a:ln w="952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rbel" pitchFamily="34" charset="0"/>
            </a:endParaRPr>
          </a:p>
        </p:txBody>
      </p:sp>
      <p:sp>
        <p:nvSpPr>
          <p:cNvPr id="36" name="Ellipszis 35"/>
          <p:cNvSpPr/>
          <p:nvPr/>
        </p:nvSpPr>
        <p:spPr bwMode="auto">
          <a:xfrm flipV="1">
            <a:off x="3707904" y="5229200"/>
            <a:ext cx="360040" cy="495672"/>
          </a:xfrm>
          <a:prstGeom prst="ellipse">
            <a:avLst/>
          </a:prstGeom>
          <a:noFill/>
          <a:ln w="952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rbel" pitchFamily="34" charset="0"/>
            </a:endParaRPr>
          </a:p>
        </p:txBody>
      </p:sp>
      <p:sp>
        <p:nvSpPr>
          <p:cNvPr id="37" name="Ellipszis 36"/>
          <p:cNvSpPr/>
          <p:nvPr/>
        </p:nvSpPr>
        <p:spPr bwMode="auto">
          <a:xfrm>
            <a:off x="4087462" y="5787323"/>
            <a:ext cx="288032" cy="360040"/>
          </a:xfrm>
          <a:prstGeom prst="ellipse">
            <a:avLst/>
          </a:prstGeom>
          <a:noFill/>
          <a:ln w="952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rbe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http://image.slidesharecdn.com/developmentoftooth-120122122102-phpapp01/95/development-of-tooth-15-728.jpg?cb=1327256867"/>
          <p:cNvPicPr>
            <a:picLocks noChangeAspect="1" noChangeArrowheads="1"/>
          </p:cNvPicPr>
          <p:nvPr/>
        </p:nvPicPr>
        <p:blipFill>
          <a:blip r:embed="rId2" cstate="print"/>
          <a:srcRect t="15854"/>
          <a:stretch>
            <a:fillRect/>
          </a:stretch>
        </p:blipFill>
        <p:spPr bwMode="auto">
          <a:xfrm>
            <a:off x="755650" y="1628775"/>
            <a:ext cx="78724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691680" y="260648"/>
            <a:ext cx="55161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FEHLBILDUNG:  ANODONTIA</a:t>
            </a:r>
            <a:endParaRPr lang="hu-HU" sz="32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églalap 1"/>
          <p:cNvSpPr>
            <a:spLocks noChangeArrowheads="1"/>
          </p:cNvSpPr>
          <p:nvPr/>
        </p:nvSpPr>
        <p:spPr bwMode="auto">
          <a:xfrm>
            <a:off x="212725" y="1154113"/>
            <a:ext cx="8447088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Die </a:t>
            </a:r>
            <a:r>
              <a:rPr lang="de-DE" altLang="hu-HU" b="0" i="1" dirty="0">
                <a:solidFill>
                  <a:srgbClr val="FF7C80"/>
                </a:solidFill>
                <a:latin typeface="Corbel" pitchFamily="34" charset="0"/>
              </a:rPr>
              <a:t>echten Zähne</a:t>
            </a:r>
            <a:r>
              <a:rPr lang="de-DE" altLang="hu-HU" b="0" dirty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de-DE" alt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bestehen aus </a:t>
            </a:r>
            <a:r>
              <a:rPr lang="de-DE" alt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Schmelz</a:t>
            </a:r>
            <a:r>
              <a:rPr lang="de-DE" alt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(</a:t>
            </a:r>
            <a:r>
              <a:rPr lang="de-DE" altLang="hu-HU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Enamelum</a:t>
            </a:r>
            <a:r>
              <a:rPr lang="de-DE" alt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), </a:t>
            </a:r>
            <a:r>
              <a:rPr lang="de-DE" alt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Dentin</a:t>
            </a:r>
            <a:r>
              <a:rPr lang="de-DE" alt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und </a:t>
            </a:r>
            <a:r>
              <a:rPr lang="de-DE" alt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Zement</a:t>
            </a:r>
            <a:r>
              <a:rPr lang="de-DE" alt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sowie der </a:t>
            </a:r>
            <a:r>
              <a:rPr lang="de-DE" alt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Pulpa</a:t>
            </a:r>
            <a:r>
              <a:rPr lang="de-DE" alt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(Zahnmark). </a:t>
            </a:r>
            <a:endParaRPr lang="hu-HU" altLang="hu-HU" b="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endParaRPr lang="hu-HU" altLang="hu-HU" sz="800" b="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de-DE" alt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Sie werden auch </a:t>
            </a:r>
            <a:r>
              <a:rPr lang="de-DE" altLang="hu-HU" b="0" dirty="0" err="1">
                <a:solidFill>
                  <a:srgbClr val="FF7C80"/>
                </a:solidFill>
                <a:latin typeface="Corbel" pitchFamily="34" charset="0"/>
              </a:rPr>
              <a:t>Dentinzähne</a:t>
            </a:r>
            <a:r>
              <a:rPr lang="de-DE" alt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genannt, weil das Dentin den Hauptbestandteil bildet</a:t>
            </a:r>
            <a:endParaRPr lang="hu-HU" altLang="hu-HU" b="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051050" y="333375"/>
            <a:ext cx="5013325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ALLGEMEINE  MERKMALE </a:t>
            </a:r>
          </a:p>
        </p:txBody>
      </p:sp>
      <p:sp>
        <p:nvSpPr>
          <p:cNvPr id="5124" name="Téglalap 1"/>
          <p:cNvSpPr>
            <a:spLocks noChangeArrowheads="1"/>
          </p:cNvSpPr>
          <p:nvPr/>
        </p:nvSpPr>
        <p:spPr bwMode="auto">
          <a:xfrm>
            <a:off x="468313" y="3149600"/>
            <a:ext cx="66802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Nach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Größe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und der </a:t>
            </a:r>
            <a:r>
              <a:rPr lang="hu-HU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Form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unterscheidet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man </a:t>
            </a:r>
          </a:p>
          <a:p>
            <a:pPr>
              <a:buFont typeface="Arial" charset="0"/>
              <a:buChar char="•"/>
            </a:pPr>
            <a:r>
              <a:rPr lang="hu-HU" b="0" dirty="0" err="1">
                <a:solidFill>
                  <a:srgbClr val="FF7C80"/>
                </a:solidFill>
                <a:latin typeface="Corbel" pitchFamily="34" charset="0"/>
              </a:rPr>
              <a:t>Milchzähne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(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Dentes</a:t>
            </a:r>
            <a:r>
              <a:rPr lang="hu-HU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decidui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)</a:t>
            </a:r>
          </a:p>
          <a:p>
            <a:pPr>
              <a:buFont typeface="Arial" charset="0"/>
              <a:buChar char="•"/>
            </a:pPr>
            <a:r>
              <a:rPr lang="hu-HU" b="0" dirty="0" err="1">
                <a:solidFill>
                  <a:srgbClr val="FF7C80"/>
                </a:solidFill>
                <a:latin typeface="Corbel" pitchFamily="34" charset="0"/>
              </a:rPr>
              <a:t>Bleibende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b="0" dirty="0" err="1">
                <a:solidFill>
                  <a:srgbClr val="FF7C80"/>
                </a:solidFill>
                <a:latin typeface="Corbel" pitchFamily="34" charset="0"/>
              </a:rPr>
              <a:t>Zähne</a:t>
            </a:r>
            <a:r>
              <a:rPr lang="hu-HU" b="0" dirty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(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Dentes</a:t>
            </a:r>
            <a:r>
              <a:rPr lang="hu-HU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permanentes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) </a:t>
            </a:r>
          </a:p>
          <a:p>
            <a:endParaRPr lang="hu-HU" sz="80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Nach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der </a:t>
            </a:r>
            <a:r>
              <a:rPr lang="hu-HU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Stellung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im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Gebiss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unterscheidet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man</a:t>
            </a:r>
          </a:p>
          <a:p>
            <a:pPr>
              <a:buFont typeface="Arial" charset="0"/>
              <a:buChar char="•"/>
            </a:pPr>
            <a:r>
              <a:rPr lang="hu-HU" b="0" dirty="0" err="1">
                <a:solidFill>
                  <a:srgbClr val="FF7C80"/>
                </a:solidFill>
                <a:latin typeface="Corbel" pitchFamily="34" charset="0"/>
              </a:rPr>
              <a:t>Schneidezähne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(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Dentes</a:t>
            </a:r>
            <a:r>
              <a:rPr lang="hu-HU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incisivi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, 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Incisivi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),</a:t>
            </a:r>
          </a:p>
          <a:p>
            <a:pPr>
              <a:buFont typeface="Arial" charset="0"/>
              <a:buChar char="•"/>
            </a:pPr>
            <a:r>
              <a:rPr lang="hu-HU" b="0" dirty="0" err="1">
                <a:solidFill>
                  <a:srgbClr val="FF7C80"/>
                </a:solidFill>
                <a:latin typeface="Corbel" pitchFamily="34" charset="0"/>
              </a:rPr>
              <a:t>Eckzähne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(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Dentes</a:t>
            </a:r>
            <a:r>
              <a:rPr lang="hu-HU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canini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, 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Canini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)</a:t>
            </a:r>
          </a:p>
          <a:p>
            <a:endParaRPr lang="hu-HU" sz="800" b="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pPr>
              <a:buFont typeface="Arial" charset="0"/>
              <a:buChar char="•"/>
            </a:pPr>
            <a:r>
              <a:rPr lang="hu-HU" b="0" dirty="0" err="1">
                <a:solidFill>
                  <a:srgbClr val="FF7C80"/>
                </a:solidFill>
                <a:latin typeface="Corbel" pitchFamily="34" charset="0"/>
              </a:rPr>
              <a:t>Vormahlzähne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(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Dentes</a:t>
            </a:r>
            <a:r>
              <a:rPr lang="hu-HU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praemolares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) </a:t>
            </a:r>
          </a:p>
          <a:p>
            <a:pPr>
              <a:buFont typeface="Arial" charset="0"/>
              <a:buChar char="•"/>
            </a:pPr>
            <a:r>
              <a:rPr lang="hu-HU" b="0" dirty="0" err="1">
                <a:solidFill>
                  <a:srgbClr val="FF7C80"/>
                </a:solidFill>
                <a:latin typeface="Corbel" pitchFamily="34" charset="0"/>
              </a:rPr>
              <a:t>Mahlzähne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(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Dentes</a:t>
            </a:r>
            <a:r>
              <a:rPr lang="hu-HU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molares</a:t>
            </a:r>
            <a:r>
              <a:rPr lang="hu-HU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)</a:t>
            </a:r>
          </a:p>
          <a:p>
            <a:endParaRPr lang="hu-HU" sz="80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5125" name="Téglalap 2"/>
          <p:cNvSpPr>
            <a:spLocks noChangeArrowheads="1"/>
          </p:cNvSpPr>
          <p:nvPr/>
        </p:nvSpPr>
        <p:spPr bwMode="auto">
          <a:xfrm>
            <a:off x="6103938" y="4926013"/>
            <a:ext cx="1674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i="1">
                <a:solidFill>
                  <a:srgbClr val="FF7C80"/>
                </a:solidFill>
                <a:latin typeface="Corbel" pitchFamily="34" charset="0"/>
              </a:rPr>
              <a:t>Frontzähne</a:t>
            </a:r>
          </a:p>
        </p:txBody>
      </p:sp>
      <p:sp>
        <p:nvSpPr>
          <p:cNvPr id="5126" name="Téglalap 4"/>
          <p:cNvSpPr>
            <a:spLocks noChangeArrowheads="1"/>
          </p:cNvSpPr>
          <p:nvPr/>
        </p:nvSpPr>
        <p:spPr bwMode="auto">
          <a:xfrm>
            <a:off x="5983288" y="5689600"/>
            <a:ext cx="1917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i="1">
                <a:solidFill>
                  <a:srgbClr val="FF7C80"/>
                </a:solidFill>
                <a:latin typeface="Corbel" pitchFamily="34" charset="0"/>
              </a:rPr>
              <a:t>Backenzähne</a:t>
            </a:r>
            <a:endParaRPr lang="hu-HU">
              <a:solidFill>
                <a:srgbClr val="FF7C80"/>
              </a:solidFill>
            </a:endParaRPr>
          </a:p>
        </p:txBody>
      </p:sp>
      <p:sp>
        <p:nvSpPr>
          <p:cNvPr id="5127" name="Jobb oldali kapcsos zárójel 6"/>
          <p:cNvSpPr>
            <a:spLocks/>
          </p:cNvSpPr>
          <p:nvPr/>
        </p:nvSpPr>
        <p:spPr bwMode="auto">
          <a:xfrm>
            <a:off x="5724525" y="4795838"/>
            <a:ext cx="258763" cy="720725"/>
          </a:xfrm>
          <a:prstGeom prst="rightBrace">
            <a:avLst>
              <a:gd name="adj1" fmla="val 8356"/>
              <a:gd name="adj2" fmla="val 50000"/>
            </a:avLst>
          </a:prstGeom>
          <a:noFill/>
          <a:ln w="9525" algn="ctr">
            <a:solidFill>
              <a:srgbClr val="003366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128" name="Jobb oldali kapcsos zárójel 10"/>
          <p:cNvSpPr>
            <a:spLocks/>
          </p:cNvSpPr>
          <p:nvPr/>
        </p:nvSpPr>
        <p:spPr bwMode="auto">
          <a:xfrm>
            <a:off x="5724525" y="5570538"/>
            <a:ext cx="258763" cy="720725"/>
          </a:xfrm>
          <a:prstGeom prst="rightBrace">
            <a:avLst>
              <a:gd name="adj1" fmla="val 8356"/>
              <a:gd name="adj2" fmla="val 50000"/>
            </a:avLst>
          </a:prstGeom>
          <a:noFill/>
          <a:ln w="9525" algn="ctr">
            <a:solidFill>
              <a:srgbClr val="003366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790872" y="260350"/>
            <a:ext cx="54733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AMELOGENESIS IMPERFECTA</a:t>
            </a:r>
          </a:p>
        </p:txBody>
      </p:sp>
      <p:pic>
        <p:nvPicPr>
          <p:cNvPr id="33795" name="Picture 4" descr="http://image.slidesharecdn.com/developmentoftooth-120122122102-phpapp01/95/development-of-tooth-52-728.jpg?cb=1327256867"/>
          <p:cNvPicPr>
            <a:picLocks noChangeAspect="1" noChangeArrowheads="1"/>
          </p:cNvPicPr>
          <p:nvPr/>
        </p:nvPicPr>
        <p:blipFill>
          <a:blip r:embed="rId3" cstate="print"/>
          <a:srcRect t="16615" b="15540"/>
          <a:stretch>
            <a:fillRect/>
          </a:stretch>
        </p:blipFill>
        <p:spPr bwMode="auto">
          <a:xfrm>
            <a:off x="107950" y="1268413"/>
            <a:ext cx="84899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mage.slidesharecdn.com/developmentoftooth-120122122102-phpapp01/95/development-of-tooth-42-728.jpg?cb=1327256867"/>
          <p:cNvPicPr>
            <a:picLocks noChangeAspect="1" noChangeArrowheads="1"/>
          </p:cNvPicPr>
          <p:nvPr/>
        </p:nvPicPr>
        <p:blipFill>
          <a:blip r:embed="rId2" cstate="print"/>
          <a:srcRect t="18182"/>
          <a:stretch>
            <a:fillRect/>
          </a:stretch>
        </p:blipFill>
        <p:spPr bwMode="auto">
          <a:xfrm>
            <a:off x="395536" y="1484784"/>
            <a:ext cx="7920038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598326" y="260350"/>
            <a:ext cx="58568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DENTINOGENESIS IMPERFECTA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859256" y="152400"/>
            <a:ext cx="33794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ZAHNHEILKUNDE</a:t>
            </a:r>
          </a:p>
        </p:txBody>
      </p:sp>
      <p:pic>
        <p:nvPicPr>
          <p:cNvPr id="2150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505200"/>
            <a:ext cx="6419850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1" descr=" graphic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429000"/>
            <a:ext cx="2095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12"/>
          <p:cNvSpPr>
            <a:spLocks noChangeArrowheads="1"/>
          </p:cNvSpPr>
          <p:nvPr/>
        </p:nvSpPr>
        <p:spPr bwMode="auto">
          <a:xfrm>
            <a:off x="366395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1510" name="Rectangle 13"/>
          <p:cNvSpPr>
            <a:spLocks noChangeArrowheads="1"/>
          </p:cNvSpPr>
          <p:nvPr/>
        </p:nvSpPr>
        <p:spPr bwMode="auto">
          <a:xfrm>
            <a:off x="3733800" y="1981200"/>
            <a:ext cx="91455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  <p:pic>
        <p:nvPicPr>
          <p:cNvPr id="21511" name="Picture 15" descr="Click to see larger pictur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219200"/>
            <a:ext cx="14636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7" descr="http://www.phetchaburi-dental-care.com/Images/decay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524000"/>
            <a:ext cx="4114800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24" descr="http://www.phetchaburi-dental-care.com/Images/decay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1447800"/>
            <a:ext cx="17002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Rectangle 30"/>
          <p:cNvSpPr>
            <a:spLocks noChangeArrowheads="1"/>
          </p:cNvSpPr>
          <p:nvPr/>
        </p:nvSpPr>
        <p:spPr bwMode="auto">
          <a:xfrm>
            <a:off x="2133600" y="1143000"/>
            <a:ext cx="7264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336699"/>
                </a:solidFill>
                <a:latin typeface="Corbel" pitchFamily="34" charset="0"/>
              </a:rPr>
              <a:t>Caries</a:t>
            </a:r>
          </a:p>
        </p:txBody>
      </p:sp>
      <p:sp>
        <p:nvSpPr>
          <p:cNvPr id="21515" name="Rectangle 31"/>
          <p:cNvSpPr>
            <a:spLocks noChangeArrowheads="1"/>
          </p:cNvSpPr>
          <p:nvPr/>
        </p:nvSpPr>
        <p:spPr bwMode="auto">
          <a:xfrm>
            <a:off x="4953000" y="914400"/>
            <a:ext cx="1244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336699"/>
                </a:solidFill>
                <a:latin typeface="Corbel" pitchFamily="34" charset="0"/>
              </a:rPr>
              <a:t>Pulpenpolip</a:t>
            </a:r>
          </a:p>
        </p:txBody>
      </p:sp>
      <p:sp>
        <p:nvSpPr>
          <p:cNvPr id="21516" name="Rectangle 32"/>
          <p:cNvSpPr>
            <a:spLocks noChangeArrowheads="1"/>
          </p:cNvSpPr>
          <p:nvPr/>
        </p:nvSpPr>
        <p:spPr bwMode="auto">
          <a:xfrm>
            <a:off x="7162800" y="914400"/>
            <a:ext cx="12137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336699"/>
                </a:solidFill>
                <a:latin typeface="Corbel" pitchFamily="34" charset="0"/>
              </a:rPr>
              <a:t>Granuloma </a:t>
            </a:r>
          </a:p>
          <a:p>
            <a:r>
              <a:rPr lang="hu-HU" sz="1600">
                <a:solidFill>
                  <a:srgbClr val="336699"/>
                </a:solidFill>
                <a:latin typeface="Corbel" pitchFamily="34" charset="0"/>
              </a:rPr>
              <a:t>periapicalis</a:t>
            </a:r>
          </a:p>
        </p:txBody>
      </p:sp>
      <p:sp>
        <p:nvSpPr>
          <p:cNvPr id="21517" name="Rectangle 33"/>
          <p:cNvSpPr>
            <a:spLocks noChangeArrowheads="1"/>
          </p:cNvSpPr>
          <p:nvPr/>
        </p:nvSpPr>
        <p:spPr bwMode="auto">
          <a:xfrm>
            <a:off x="2438400" y="3505200"/>
            <a:ext cx="16448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336699"/>
                </a:solidFill>
                <a:latin typeface="Corbel" pitchFamily="34" charset="0"/>
              </a:rPr>
              <a:t>PARODONTOSE</a:t>
            </a:r>
          </a:p>
        </p:txBody>
      </p:sp>
      <p:pic>
        <p:nvPicPr>
          <p:cNvPr id="21519" name="Picture 36" descr="http://www.qualitydentistry.com/dental/endo/rc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08888" y="4495800"/>
            <a:ext cx="15351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0" name="Rectangle 37"/>
          <p:cNvSpPr>
            <a:spLocks noChangeArrowheads="1"/>
          </p:cNvSpPr>
          <p:nvPr/>
        </p:nvSpPr>
        <p:spPr bwMode="auto">
          <a:xfrm>
            <a:off x="6653213" y="6324600"/>
            <a:ext cx="23503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rgbClr val="003366"/>
                </a:solidFill>
                <a:latin typeface="Corbel" pitchFamily="34" charset="0"/>
              </a:rPr>
              <a:t>WURZELBEHANDLUNG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Képtalálat a következ&amp;odblac;re: „smile design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7447653" cy="6174953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Képtalálat a következ&amp;odblac;re: „smile design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691035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KO b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476672"/>
            <a:ext cx="5629131" cy="374689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437112"/>
            <a:ext cx="5659686" cy="2050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963748" y="260648"/>
            <a:ext cx="29706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TOPOGRAPHIE</a:t>
            </a:r>
            <a:r>
              <a:rPr lang="hu-HU" sz="36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</a:p>
        </p:txBody>
      </p:sp>
      <p:pic>
        <p:nvPicPr>
          <p:cNvPr id="2052" name="Picture 5" descr="C:\Dokumentumok\oktatás\facial\facial bones.jpg"/>
          <p:cNvPicPr>
            <a:picLocks noChangeAspect="1" noChangeArrowheads="1"/>
          </p:cNvPicPr>
          <p:nvPr/>
        </p:nvPicPr>
        <p:blipFill>
          <a:blip r:embed="rId3" cstate="print"/>
          <a:srcRect l="22003" t="55212" r="23587" b="6830"/>
          <a:stretch>
            <a:fillRect/>
          </a:stretch>
        </p:blipFill>
        <p:spPr bwMode="auto">
          <a:xfrm>
            <a:off x="533400" y="1145382"/>
            <a:ext cx="35814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0"/>
          <p:cNvGraphicFramePr>
            <a:graphicFrameLocks noChangeAspect="1"/>
          </p:cNvGraphicFramePr>
          <p:nvPr/>
        </p:nvGraphicFramePr>
        <p:xfrm>
          <a:off x="4282165" y="1074192"/>
          <a:ext cx="4648200" cy="2665413"/>
        </p:xfrm>
        <a:graphic>
          <a:graphicData uri="http://schemas.openxmlformats.org/presentationml/2006/ole">
            <p:oleObj spid="_x0000_s2050" name="Document" r:id="rId4" imgW="3614818" imgH="2232675" progId="Word.Document.8">
              <p:embed/>
            </p:oleObj>
          </a:graphicData>
        </a:graphic>
      </p:graphicFrame>
      <p:sp>
        <p:nvSpPr>
          <p:cNvPr id="2053" name="Rectangle 14"/>
          <p:cNvSpPr>
            <a:spLocks noChangeArrowheads="1"/>
          </p:cNvSpPr>
          <p:nvPr/>
        </p:nvSpPr>
        <p:spPr bwMode="auto">
          <a:xfrm>
            <a:off x="5148064" y="4221088"/>
            <a:ext cx="3744416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i="1" dirty="0" err="1" smtClean="0">
                <a:solidFill>
                  <a:srgbClr val="FF7C80"/>
                </a:solidFill>
                <a:latin typeface="Corbel" pitchFamily="34" charset="0"/>
              </a:rPr>
              <a:t>Gingiva</a:t>
            </a:r>
            <a:endParaRPr lang="hu-HU" i="1" dirty="0" smtClean="0">
              <a:solidFill>
                <a:srgbClr val="FF7C80"/>
              </a:solidFill>
              <a:latin typeface="Corbel" pitchFamily="34" charset="0"/>
            </a:endParaRPr>
          </a:p>
          <a:p>
            <a:r>
              <a:rPr lang="hu-HU" sz="2200" b="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weiches</a:t>
            </a:r>
            <a:r>
              <a:rPr lang="hu-HU" sz="2200" b="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Gewebe</a:t>
            </a:r>
            <a:r>
              <a:rPr lang="hu-HU" sz="22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,</a:t>
            </a:r>
            <a:r>
              <a:rPr lang="hu-HU" sz="2200" b="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die </a:t>
            </a:r>
            <a:r>
              <a:rPr lang="hu-HU" sz="2200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tunica</a:t>
            </a:r>
            <a:r>
              <a:rPr lang="hu-HU" sz="22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mucosa</a:t>
            </a:r>
            <a:r>
              <a:rPr lang="hu-HU" sz="22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ist</a:t>
            </a:r>
            <a:r>
              <a:rPr lang="hu-HU" sz="2200" b="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fest mit </a:t>
            </a:r>
            <a:r>
              <a:rPr lang="hu-HU" sz="2200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dem</a:t>
            </a:r>
            <a:r>
              <a:rPr lang="hu-HU" sz="22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Knochen</a:t>
            </a:r>
            <a:r>
              <a:rPr lang="hu-HU" sz="22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verbunden</a:t>
            </a:r>
            <a:r>
              <a:rPr lang="hu-HU" sz="22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,  </a:t>
            </a:r>
          </a:p>
          <a:p>
            <a:r>
              <a:rPr lang="hu-HU" sz="2200" b="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mehrschishtiges</a:t>
            </a:r>
            <a:r>
              <a:rPr lang="hu-HU" sz="2200" b="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i="1" u="sng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dünn</a:t>
            </a:r>
            <a:r>
              <a:rPr lang="hu-HU" sz="2200" i="1" u="sng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i="1" u="sng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verhorntes</a:t>
            </a:r>
            <a:r>
              <a:rPr lang="hu-HU" sz="22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Plattenepithel</a:t>
            </a:r>
            <a:endParaRPr lang="hu-HU" sz="2200" b="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2054" name="Rectangle 15"/>
          <p:cNvSpPr>
            <a:spLocks noChangeArrowheads="1"/>
          </p:cNvSpPr>
          <p:nvPr/>
        </p:nvSpPr>
        <p:spPr bwMode="auto">
          <a:xfrm>
            <a:off x="323528" y="4149080"/>
            <a:ext cx="4392488" cy="26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i="1" dirty="0" err="1" smtClean="0">
                <a:solidFill>
                  <a:srgbClr val="FF7C80"/>
                </a:solidFill>
                <a:latin typeface="Corbel" pitchFamily="34" charset="0"/>
              </a:rPr>
              <a:t>Processus</a:t>
            </a:r>
            <a:r>
              <a:rPr lang="hu-HU" i="1" dirty="0" smtClean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i="1" dirty="0" err="1" smtClean="0">
                <a:solidFill>
                  <a:srgbClr val="FF7C80"/>
                </a:solidFill>
                <a:latin typeface="Corbel" pitchFamily="34" charset="0"/>
              </a:rPr>
              <a:t>alveolaris</a:t>
            </a:r>
            <a:endParaRPr lang="hu-HU" i="1" dirty="0" smtClean="0">
              <a:solidFill>
                <a:srgbClr val="FF7C80"/>
              </a:solidFill>
              <a:latin typeface="Corbel" pitchFamily="34" charset="0"/>
            </a:endParaRPr>
          </a:p>
          <a:p>
            <a:r>
              <a:rPr lang="hu-HU" sz="2200" b="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hartes</a:t>
            </a:r>
            <a:r>
              <a:rPr lang="hu-HU" sz="2200" b="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Gewebe</a:t>
            </a:r>
            <a:r>
              <a:rPr lang="hu-HU" sz="2200" b="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, </a:t>
            </a:r>
            <a:r>
              <a:rPr lang="hu-HU" sz="2200" b="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Geflechtknochen</a:t>
            </a:r>
            <a:r>
              <a:rPr lang="hu-HU" sz="22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, </a:t>
            </a:r>
            <a:r>
              <a:rPr lang="hu-HU" sz="2200" b="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genau</a:t>
            </a:r>
            <a:r>
              <a:rPr lang="hu-HU" sz="2200" b="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wie</a:t>
            </a:r>
            <a:r>
              <a:rPr lang="hu-HU" sz="22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bei</a:t>
            </a:r>
            <a:r>
              <a:rPr lang="hu-HU" sz="22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den </a:t>
            </a:r>
            <a:r>
              <a:rPr lang="hu-HU" sz="2200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Sehnenanzätse</a:t>
            </a:r>
            <a:r>
              <a:rPr lang="hu-HU" sz="2200" b="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,</a:t>
            </a:r>
          </a:p>
          <a:p>
            <a:r>
              <a:rPr lang="hu-HU" sz="500" b="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endParaRPr lang="hu-HU" sz="500" b="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i="1" dirty="0" err="1" smtClean="0">
                <a:solidFill>
                  <a:srgbClr val="FF7C80"/>
                </a:solidFill>
                <a:latin typeface="Corbel" pitchFamily="34" charset="0"/>
              </a:rPr>
              <a:t>Periodontium</a:t>
            </a:r>
            <a:endParaRPr lang="hu-HU" b="0" i="1" dirty="0" smtClean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sz="2200" b="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Kollagenfaseriges</a:t>
            </a:r>
            <a:r>
              <a:rPr lang="hu-HU" sz="2200" b="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Verbindung</a:t>
            </a:r>
            <a:r>
              <a:rPr lang="hu-HU" sz="2200" b="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zwischen</a:t>
            </a:r>
            <a:r>
              <a:rPr lang="hu-HU" sz="22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sz="2200" b="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</a:t>
            </a:r>
            <a:r>
              <a:rPr lang="hu-HU" sz="2200" b="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 (</a:t>
            </a:r>
            <a:r>
              <a:rPr lang="hu-HU" sz="2200" i="1" dirty="0" smtClean="0">
                <a:solidFill>
                  <a:srgbClr val="FF7C80"/>
                </a:solidFill>
                <a:latin typeface="Corbel" pitchFamily="34" charset="0"/>
              </a:rPr>
              <a:t>ZEMENTUM</a:t>
            </a:r>
            <a:r>
              <a:rPr lang="hu-HU" sz="2200" b="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) und </a:t>
            </a:r>
            <a:r>
              <a:rPr lang="hu-HU" sz="2200" b="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Knochen</a:t>
            </a:r>
            <a:endParaRPr lang="hu-HU" sz="2200" b="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4343" t="5025" r="-3467" b="28834"/>
          <a:stretch>
            <a:fillRect/>
          </a:stretch>
        </p:blipFill>
        <p:spPr bwMode="auto">
          <a:xfrm>
            <a:off x="971600" y="4005064"/>
            <a:ext cx="2765954" cy="247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2816704" y="152400"/>
            <a:ext cx="34804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SCHLUSSWÖRTER</a:t>
            </a:r>
            <a:endParaRPr lang="hu-HU" sz="32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323528" y="692696"/>
            <a:ext cx="3017173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HETERODONTIE</a:t>
            </a:r>
            <a:endParaRPr lang="hu-HU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  <a:p>
            <a:r>
              <a:rPr lang="hu-HU" sz="18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aus</a:t>
            </a:r>
            <a:r>
              <a:rPr lang="hu-HU" sz="18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18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verschieden</a:t>
            </a:r>
            <a:r>
              <a:rPr lang="hu-HU" sz="18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18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aufgebauten</a:t>
            </a:r>
            <a:r>
              <a:rPr lang="hu-HU" sz="18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endParaRPr lang="hu-HU" sz="1800" b="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sz="18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Zähnen</a:t>
            </a:r>
            <a:r>
              <a:rPr lang="hu-HU" sz="18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18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bestehendes</a:t>
            </a:r>
            <a:r>
              <a:rPr lang="hu-HU" sz="18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18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Gebiss</a:t>
            </a:r>
            <a:r>
              <a:rPr lang="hu-HU" sz="1800" b="0" dirty="0">
                <a:solidFill>
                  <a:srgbClr val="000000"/>
                </a:solidFill>
                <a:latin typeface="Corbel" pitchFamily="34" charset="0"/>
                <a:cs typeface="Arial" charset="0"/>
              </a:rPr>
              <a:t> </a:t>
            </a:r>
            <a:endParaRPr lang="hu-HU" sz="1800" b="0" dirty="0">
              <a:solidFill>
                <a:srgbClr val="FF7C80"/>
              </a:solidFill>
              <a:latin typeface="Corbel" pitchFamily="34" charset="0"/>
            </a:endParaRPr>
          </a:p>
          <a:p>
            <a:endParaRPr lang="hu-HU" sz="900" dirty="0">
              <a:solidFill>
                <a:srgbClr val="FF7C80"/>
              </a:solidFill>
              <a:latin typeface="Corbel" pitchFamily="34" charset="0"/>
            </a:endParaRPr>
          </a:p>
          <a:p>
            <a:r>
              <a:rPr lang="hu-HU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DIPHYODONTIE</a:t>
            </a:r>
            <a:endParaRPr lang="hu-HU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  <a:p>
            <a:r>
              <a:rPr lang="hu-HU" sz="18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ein</a:t>
            </a:r>
            <a:r>
              <a:rPr lang="hu-HU" sz="18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18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Zahnwechsel</a:t>
            </a:r>
            <a:r>
              <a:rPr lang="hu-HU" sz="18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</a:p>
          <a:p>
            <a:r>
              <a:rPr lang="hu-HU" sz="18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zwei</a:t>
            </a:r>
            <a:r>
              <a:rPr lang="hu-HU" sz="18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18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Zahngenerationen</a:t>
            </a:r>
            <a:r>
              <a:rPr lang="hu-HU" sz="18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: </a:t>
            </a:r>
            <a:endParaRPr lang="hu-HU" sz="1800" b="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r>
              <a:rPr lang="hu-HU" sz="18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Milchgebiß</a:t>
            </a:r>
            <a:r>
              <a:rPr lang="hu-HU" sz="18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und </a:t>
            </a:r>
            <a:r>
              <a:rPr lang="hu-HU" sz="18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Dauergebiß</a:t>
            </a:r>
            <a:r>
              <a:rPr lang="hu-HU" sz="18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</a:p>
          <a:p>
            <a:endParaRPr lang="hu-HU" sz="900" dirty="0">
              <a:solidFill>
                <a:srgbClr val="FF7C80"/>
              </a:solidFill>
              <a:latin typeface="Corbel" pitchFamily="34" charset="0"/>
            </a:endParaRPr>
          </a:p>
          <a:p>
            <a:r>
              <a:rPr lang="hu-HU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PSALIODONTIE</a:t>
            </a:r>
            <a:endParaRPr lang="hu-HU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  <a:p>
            <a:r>
              <a:rPr lang="hu-HU" sz="18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„</a:t>
            </a:r>
            <a:r>
              <a:rPr lang="hu-HU" sz="18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Scherenbiss</a:t>
            </a:r>
            <a:r>
              <a:rPr lang="hu-HU" sz="18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”</a:t>
            </a:r>
          </a:p>
          <a:p>
            <a:endParaRPr lang="hu-HU" sz="900" b="0" dirty="0">
              <a:latin typeface="Corbel" pitchFamily="34" charset="0"/>
            </a:endParaRPr>
          </a:p>
        </p:txBody>
      </p:sp>
      <p:pic>
        <p:nvPicPr>
          <p:cNvPr id="7173" name="Picture 7" descr="http://www.zahnwissen.de/images/SN-A-B-Wink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838200"/>
            <a:ext cx="4057650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395536" y="620688"/>
            <a:ext cx="8650958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800" dirty="0" err="1" smtClean="0">
                <a:solidFill>
                  <a:srgbClr val="FF7C80"/>
                </a:solidFill>
                <a:latin typeface="Corbel" pitchFamily="34" charset="0"/>
              </a:rPr>
              <a:t>Primäre</a:t>
            </a:r>
            <a:r>
              <a:rPr lang="hu-HU" altLang="hu-HU" sz="2800" dirty="0" smtClean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altLang="hu-HU" sz="2800" dirty="0" err="1" smtClean="0">
                <a:solidFill>
                  <a:srgbClr val="FF7C80"/>
                </a:solidFill>
                <a:latin typeface="Corbel" pitchFamily="34" charset="0"/>
              </a:rPr>
              <a:t>D</a:t>
            </a:r>
            <a:r>
              <a:rPr lang="hu-HU" altLang="hu-HU" sz="2800" dirty="0" err="1" smtClean="0">
                <a:solidFill>
                  <a:srgbClr val="FF7C80"/>
                </a:solidFill>
                <a:latin typeface="Corbel" pitchFamily="34" charset="0"/>
              </a:rPr>
              <a:t>entition</a:t>
            </a:r>
            <a:r>
              <a:rPr lang="hu-HU" altLang="hu-HU" sz="2800" dirty="0" smtClean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altLang="hu-HU" sz="2800" dirty="0">
                <a:solidFill>
                  <a:srgbClr val="FF7C80"/>
                </a:solidFill>
                <a:latin typeface="Corbel" pitchFamily="34" charset="0"/>
              </a:rPr>
              <a:t>		</a:t>
            </a:r>
            <a:r>
              <a:rPr lang="hu-HU" altLang="hu-HU" sz="2800" dirty="0" err="1" smtClean="0">
                <a:solidFill>
                  <a:srgbClr val="FF7C80"/>
                </a:solidFill>
                <a:latin typeface="Corbel" pitchFamily="34" charset="0"/>
              </a:rPr>
              <a:t>Sekundäre</a:t>
            </a:r>
            <a:r>
              <a:rPr lang="hu-HU" altLang="hu-HU" sz="2800" dirty="0" smtClean="0">
                <a:solidFill>
                  <a:srgbClr val="FF7C80"/>
                </a:solidFill>
                <a:latin typeface="Corbel" pitchFamily="34" charset="0"/>
              </a:rPr>
              <a:t> </a:t>
            </a:r>
            <a:r>
              <a:rPr lang="hu-HU" altLang="hu-HU" sz="2800" dirty="0" err="1" smtClean="0">
                <a:solidFill>
                  <a:srgbClr val="FF7C80"/>
                </a:solidFill>
                <a:latin typeface="Corbel" pitchFamily="34" charset="0"/>
              </a:rPr>
              <a:t>D</a:t>
            </a:r>
            <a:r>
              <a:rPr lang="hu-HU" altLang="hu-HU" sz="2800" dirty="0" err="1" smtClean="0">
                <a:solidFill>
                  <a:srgbClr val="FF7C80"/>
                </a:solidFill>
                <a:latin typeface="Corbel" pitchFamily="34" charset="0"/>
              </a:rPr>
              <a:t>entition</a:t>
            </a:r>
            <a:endParaRPr lang="hu-HU" altLang="hu-HU" sz="2800" dirty="0">
              <a:solidFill>
                <a:srgbClr val="FF7C80"/>
              </a:solidFill>
              <a:latin typeface="Corbel" pitchFamily="34" charset="0"/>
            </a:endParaRPr>
          </a:p>
          <a:p>
            <a:endParaRPr lang="hu-HU" altLang="hu-HU" sz="1200" dirty="0">
              <a:solidFill>
                <a:srgbClr val="FF7C80"/>
              </a:solidFill>
              <a:latin typeface="Corbel" pitchFamily="34" charset="0"/>
            </a:endParaRPr>
          </a:p>
          <a:p>
            <a:r>
              <a:rPr lang="hu-HU" altLang="hu-HU" sz="28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dentes</a:t>
            </a:r>
            <a:r>
              <a:rPr lang="hu-HU" altLang="hu-HU" sz="28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altLang="hu-HU" sz="28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decidui</a:t>
            </a:r>
            <a:r>
              <a:rPr lang="hu-HU" altLang="hu-HU" sz="28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(20)		</a:t>
            </a:r>
            <a:r>
              <a:rPr lang="hu-HU" altLang="hu-HU" sz="2800" i="1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dentes</a:t>
            </a:r>
            <a:r>
              <a:rPr lang="hu-HU" altLang="hu-HU" sz="28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hu-HU" altLang="hu-HU" sz="28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permanentes</a:t>
            </a:r>
            <a:r>
              <a:rPr lang="hu-HU" altLang="hu-HU" sz="28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(32)</a:t>
            </a:r>
          </a:p>
          <a:p>
            <a:endParaRPr lang="hu-HU" altLang="hu-HU" sz="600" b="0" dirty="0">
              <a:solidFill>
                <a:srgbClr val="0070C0"/>
              </a:solidFill>
              <a:latin typeface="Corbel" pitchFamily="34" charset="0"/>
            </a:endParaRPr>
          </a:p>
          <a:p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dentes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incisivi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 (2-2)		</a:t>
            </a:r>
            <a:r>
              <a:rPr lang="hu-HU" altLang="hu-HU" b="0" dirty="0" smtClean="0">
                <a:solidFill>
                  <a:srgbClr val="0070C0"/>
                </a:solidFill>
                <a:latin typeface="Corbel" pitchFamily="34" charset="0"/>
              </a:rPr>
              <a:t>	</a:t>
            </a:r>
            <a:r>
              <a:rPr lang="hu-HU" altLang="hu-HU" b="0" dirty="0" err="1" smtClean="0">
                <a:solidFill>
                  <a:srgbClr val="0070C0"/>
                </a:solidFill>
                <a:latin typeface="Corbel" pitchFamily="34" charset="0"/>
              </a:rPr>
              <a:t>dentes</a:t>
            </a:r>
            <a:r>
              <a:rPr lang="hu-HU" altLang="hu-HU" b="0" dirty="0" smtClean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hu-HU" altLang="hu-HU" b="0" dirty="0" err="1" smtClean="0">
                <a:solidFill>
                  <a:srgbClr val="0070C0"/>
                </a:solidFill>
                <a:latin typeface="Corbel" pitchFamily="34" charset="0"/>
              </a:rPr>
              <a:t>incisivi</a:t>
            </a:r>
            <a:r>
              <a:rPr lang="hu-HU" altLang="hu-HU" b="0" dirty="0" smtClean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(</a:t>
            </a:r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2-2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)</a:t>
            </a:r>
          </a:p>
          <a:p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dens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caninus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 (1-1)		 	</a:t>
            </a:r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dens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caninus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 (</a:t>
            </a:r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1-1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)</a:t>
            </a:r>
          </a:p>
          <a:p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dentes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molares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 (2-2)		</a:t>
            </a:r>
            <a:r>
              <a:rPr lang="hu-HU" altLang="hu-HU" b="0" dirty="0" smtClean="0">
                <a:solidFill>
                  <a:srgbClr val="0070C0"/>
                </a:solidFill>
                <a:latin typeface="Corbel" pitchFamily="34" charset="0"/>
              </a:rPr>
              <a:t>	</a:t>
            </a:r>
            <a:r>
              <a:rPr lang="hu-HU" altLang="hu-HU" b="0" dirty="0" err="1" smtClean="0">
                <a:solidFill>
                  <a:srgbClr val="0070C0"/>
                </a:solidFill>
                <a:latin typeface="Corbel" pitchFamily="34" charset="0"/>
              </a:rPr>
              <a:t>dentes</a:t>
            </a:r>
            <a:r>
              <a:rPr lang="hu-HU" altLang="hu-HU" b="0" dirty="0" smtClean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premolares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(</a:t>
            </a:r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2-2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)</a:t>
            </a:r>
          </a:p>
          <a:p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					</a:t>
            </a:r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dentes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hu-HU" altLang="hu-HU" b="0" dirty="0" err="1">
                <a:solidFill>
                  <a:srgbClr val="0070C0"/>
                </a:solidFill>
                <a:latin typeface="Corbel" pitchFamily="34" charset="0"/>
              </a:rPr>
              <a:t>molares</a:t>
            </a:r>
            <a:r>
              <a:rPr lang="hu-HU" altLang="hu-HU" b="0" dirty="0">
                <a:solidFill>
                  <a:srgbClr val="0070C0"/>
                </a:solidFill>
                <a:latin typeface="Corbel" pitchFamily="34" charset="0"/>
              </a:rPr>
              <a:t> (3-3)</a:t>
            </a:r>
          </a:p>
        </p:txBody>
      </p:sp>
      <p:pic>
        <p:nvPicPr>
          <p:cNvPr id="6147" name="Picture 4" descr="oralcv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879850"/>
            <a:ext cx="44640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 descr="Névtelen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852936"/>
            <a:ext cx="3096344" cy="373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2854753" y="117928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DIPHYODONTIE</a:t>
            </a:r>
            <a:endParaRPr lang="hu-HU" sz="3200" i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923928" y="980728"/>
            <a:ext cx="1440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HETERODONTIE</a:t>
            </a:r>
            <a:endParaRPr lang="hu-HU" sz="1600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8"/>
          <p:cNvSpPr txBox="1">
            <a:spLocks noChangeArrowheads="1"/>
          </p:cNvSpPr>
          <p:nvPr/>
        </p:nvSpPr>
        <p:spPr bwMode="auto">
          <a:xfrm>
            <a:off x="2993845" y="166914"/>
            <a:ext cx="30380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ZAHNGRUPPEN</a:t>
            </a:r>
          </a:p>
        </p:txBody>
      </p:sp>
      <p:pic>
        <p:nvPicPr>
          <p:cNvPr id="6147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144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10000"/>
            <a:ext cx="3810000" cy="251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150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100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Rectangle 18"/>
          <p:cNvSpPr>
            <a:spLocks noChangeArrowheads="1"/>
          </p:cNvSpPr>
          <p:nvPr/>
        </p:nvSpPr>
        <p:spPr bwMode="auto">
          <a:xfrm>
            <a:off x="5334000" y="3124200"/>
            <a:ext cx="134684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Dens caninus</a:t>
            </a:r>
          </a:p>
        </p:txBody>
      </p:sp>
      <p:sp>
        <p:nvSpPr>
          <p:cNvPr id="6152" name="Rectangle 19"/>
          <p:cNvSpPr>
            <a:spLocks noChangeArrowheads="1"/>
          </p:cNvSpPr>
          <p:nvPr/>
        </p:nvSpPr>
        <p:spPr bwMode="auto">
          <a:xfrm>
            <a:off x="6781800" y="3124200"/>
            <a:ext cx="156805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Dentes molares</a:t>
            </a:r>
          </a:p>
        </p:txBody>
      </p:sp>
      <p:sp>
        <p:nvSpPr>
          <p:cNvPr id="6153" name="Rectangle 20"/>
          <p:cNvSpPr>
            <a:spLocks noChangeArrowheads="1"/>
          </p:cNvSpPr>
          <p:nvPr/>
        </p:nvSpPr>
        <p:spPr bwMode="auto">
          <a:xfrm>
            <a:off x="5943600" y="2286000"/>
            <a:ext cx="185820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Dentes premolares</a:t>
            </a:r>
          </a:p>
        </p:txBody>
      </p:sp>
      <p:sp>
        <p:nvSpPr>
          <p:cNvPr id="6154" name="Rectangle 21"/>
          <p:cNvSpPr>
            <a:spLocks noChangeArrowheads="1"/>
          </p:cNvSpPr>
          <p:nvPr/>
        </p:nvSpPr>
        <p:spPr bwMode="auto">
          <a:xfrm>
            <a:off x="4419600" y="2590800"/>
            <a:ext cx="145424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Dentes incisivi</a:t>
            </a:r>
          </a:p>
        </p:txBody>
      </p:sp>
      <p:sp>
        <p:nvSpPr>
          <p:cNvPr id="6155" name="Rectangle 22"/>
          <p:cNvSpPr>
            <a:spLocks noChangeArrowheads="1"/>
          </p:cNvSpPr>
          <p:nvPr/>
        </p:nvSpPr>
        <p:spPr bwMode="auto">
          <a:xfrm>
            <a:off x="1676400" y="5105400"/>
            <a:ext cx="145424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Dentes incisivi</a:t>
            </a:r>
          </a:p>
        </p:txBody>
      </p:sp>
      <p:sp>
        <p:nvSpPr>
          <p:cNvPr id="6156" name="Rectangle 23"/>
          <p:cNvSpPr>
            <a:spLocks noChangeArrowheads="1"/>
          </p:cNvSpPr>
          <p:nvPr/>
        </p:nvSpPr>
        <p:spPr bwMode="auto">
          <a:xfrm>
            <a:off x="1600200" y="2971800"/>
            <a:ext cx="145424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Dentes incisivi</a:t>
            </a:r>
          </a:p>
        </p:txBody>
      </p:sp>
      <p:sp>
        <p:nvSpPr>
          <p:cNvPr id="6157" name="Rectangle 24"/>
          <p:cNvSpPr>
            <a:spLocks noChangeArrowheads="1"/>
          </p:cNvSpPr>
          <p:nvPr/>
        </p:nvSpPr>
        <p:spPr bwMode="auto">
          <a:xfrm>
            <a:off x="4495800" y="4876800"/>
            <a:ext cx="145424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Dentes incisivi</a:t>
            </a:r>
          </a:p>
        </p:txBody>
      </p:sp>
      <p:sp>
        <p:nvSpPr>
          <p:cNvPr id="6158" name="Rectangle 26"/>
          <p:cNvSpPr>
            <a:spLocks noChangeArrowheads="1"/>
          </p:cNvSpPr>
          <p:nvPr/>
        </p:nvSpPr>
        <p:spPr bwMode="auto">
          <a:xfrm>
            <a:off x="152400" y="4648200"/>
            <a:ext cx="1421992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D. premolares</a:t>
            </a:r>
          </a:p>
        </p:txBody>
      </p:sp>
      <p:sp>
        <p:nvSpPr>
          <p:cNvPr id="6159" name="Rectangle 27"/>
          <p:cNvSpPr>
            <a:spLocks noChangeArrowheads="1"/>
          </p:cNvSpPr>
          <p:nvPr/>
        </p:nvSpPr>
        <p:spPr bwMode="auto">
          <a:xfrm>
            <a:off x="2590800" y="2743200"/>
            <a:ext cx="134684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Dens caninus</a:t>
            </a:r>
          </a:p>
        </p:txBody>
      </p:sp>
      <p:sp>
        <p:nvSpPr>
          <p:cNvPr id="6160" name="Rectangle 28"/>
          <p:cNvSpPr>
            <a:spLocks noChangeArrowheads="1"/>
          </p:cNvSpPr>
          <p:nvPr/>
        </p:nvSpPr>
        <p:spPr bwMode="auto">
          <a:xfrm>
            <a:off x="5257800" y="4343400"/>
            <a:ext cx="134684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Dens caninus</a:t>
            </a:r>
          </a:p>
        </p:txBody>
      </p:sp>
      <p:sp>
        <p:nvSpPr>
          <p:cNvPr id="6161" name="Rectangle 29"/>
          <p:cNvSpPr>
            <a:spLocks noChangeArrowheads="1"/>
          </p:cNvSpPr>
          <p:nvPr/>
        </p:nvSpPr>
        <p:spPr bwMode="auto">
          <a:xfrm>
            <a:off x="6705600" y="4495800"/>
            <a:ext cx="156805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Dentes molares</a:t>
            </a:r>
          </a:p>
        </p:txBody>
      </p:sp>
      <p:sp>
        <p:nvSpPr>
          <p:cNvPr id="6162" name="Rectangle 30"/>
          <p:cNvSpPr>
            <a:spLocks noChangeArrowheads="1"/>
          </p:cNvSpPr>
          <p:nvPr/>
        </p:nvSpPr>
        <p:spPr bwMode="auto">
          <a:xfrm>
            <a:off x="3276600" y="4343400"/>
            <a:ext cx="156805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Dentes molares</a:t>
            </a:r>
          </a:p>
        </p:txBody>
      </p:sp>
      <p:sp>
        <p:nvSpPr>
          <p:cNvPr id="6163" name="Rectangle 32"/>
          <p:cNvSpPr>
            <a:spLocks noChangeArrowheads="1"/>
          </p:cNvSpPr>
          <p:nvPr/>
        </p:nvSpPr>
        <p:spPr bwMode="auto">
          <a:xfrm>
            <a:off x="228600" y="2743200"/>
            <a:ext cx="1421992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D. premolares</a:t>
            </a:r>
          </a:p>
        </p:txBody>
      </p:sp>
      <p:sp>
        <p:nvSpPr>
          <p:cNvPr id="6164" name="Rectangle 33"/>
          <p:cNvSpPr>
            <a:spLocks noChangeArrowheads="1"/>
          </p:cNvSpPr>
          <p:nvPr/>
        </p:nvSpPr>
        <p:spPr bwMode="auto">
          <a:xfrm>
            <a:off x="5791200" y="5410200"/>
            <a:ext cx="185820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Dentes premolares</a:t>
            </a:r>
          </a:p>
        </p:txBody>
      </p:sp>
      <p:sp>
        <p:nvSpPr>
          <p:cNvPr id="6165" name="Rectangle 35"/>
          <p:cNvSpPr>
            <a:spLocks noChangeArrowheads="1"/>
          </p:cNvSpPr>
          <p:nvPr/>
        </p:nvSpPr>
        <p:spPr bwMode="auto">
          <a:xfrm>
            <a:off x="1600200" y="4191000"/>
            <a:ext cx="134684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Dens caninus</a:t>
            </a:r>
          </a:p>
        </p:txBody>
      </p:sp>
      <p:sp>
        <p:nvSpPr>
          <p:cNvPr id="6166" name="Rectangle 36"/>
          <p:cNvSpPr>
            <a:spLocks noChangeArrowheads="1"/>
          </p:cNvSpPr>
          <p:nvPr/>
        </p:nvSpPr>
        <p:spPr bwMode="auto">
          <a:xfrm>
            <a:off x="0" y="2286000"/>
            <a:ext cx="113184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7C80"/>
                </a:solidFill>
                <a:latin typeface="Corbel" pitchFamily="34" charset="0"/>
              </a:rPr>
              <a:t>D. molares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ChangeArrowheads="1"/>
          </p:cNvSpPr>
          <p:nvPr/>
        </p:nvSpPr>
        <p:spPr bwMode="auto">
          <a:xfrm>
            <a:off x="6444208" y="620688"/>
            <a:ext cx="19367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	</a:t>
            </a:r>
            <a:r>
              <a:rPr lang="hu-HU" u="sng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2 </a:t>
            </a:r>
            <a:r>
              <a:rPr lang="hu-HU" u="sng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1 2 3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/>
            </a:r>
            <a:b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</a:b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	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2 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1 2 3</a:t>
            </a:r>
          </a:p>
        </p:txBody>
      </p:sp>
      <p:pic>
        <p:nvPicPr>
          <p:cNvPr id="14339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676400"/>
            <a:ext cx="28575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114800"/>
            <a:ext cx="287655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13"/>
          <p:cNvSpPr txBox="1">
            <a:spLocks noChangeArrowheads="1"/>
          </p:cNvSpPr>
          <p:nvPr/>
        </p:nvSpPr>
        <p:spPr bwMode="auto">
          <a:xfrm>
            <a:off x="251520" y="908720"/>
            <a:ext cx="5256584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hu-HU" sz="800" dirty="0">
              <a:solidFill>
                <a:srgbClr val="336699"/>
              </a:solidFill>
              <a:latin typeface="Corbel" pitchFamily="34" charset="0"/>
            </a:endParaRPr>
          </a:p>
          <a:p>
            <a:pPr>
              <a:lnSpc>
                <a:spcPts val="2400"/>
              </a:lnSpc>
            </a:pP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Der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Kiefer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wird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in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dirty="0" err="1">
                <a:solidFill>
                  <a:srgbClr val="FF7C80"/>
                </a:solidFill>
                <a:latin typeface="Corbel" pitchFamily="34" charset="0"/>
                <a:cs typeface="Arial" charset="0"/>
              </a:rPr>
              <a:t>vier</a:t>
            </a:r>
            <a:r>
              <a:rPr lang="hu-HU" sz="2000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dirty="0" err="1">
                <a:solidFill>
                  <a:srgbClr val="FF7C80"/>
                </a:solidFill>
                <a:latin typeface="Corbel" pitchFamily="34" charset="0"/>
                <a:cs typeface="Arial" charset="0"/>
              </a:rPr>
              <a:t>Quadranten</a:t>
            </a:r>
            <a:r>
              <a:rPr lang="hu-HU" sz="2000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unterteilt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, die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Darstellung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erfolgt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aus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Sicht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des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Betrachters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(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also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auf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das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Gesicht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des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Patienten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); es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ergibt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sich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somit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eine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Seitenvertauschung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Rechts-Links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bei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der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Schreibweise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. </a:t>
            </a:r>
            <a:endParaRPr lang="hu-HU" sz="2000" b="0" dirty="0" smtClean="0">
              <a:solidFill>
                <a:schemeClr val="accent6">
                  <a:lumMod val="75000"/>
                </a:schemeClr>
              </a:solidFill>
              <a:latin typeface="Corbel" pitchFamily="34" charset="0"/>
              <a:cs typeface="Arial" charset="0"/>
            </a:endParaRPr>
          </a:p>
          <a:p>
            <a:pPr>
              <a:lnSpc>
                <a:spcPts val="2400"/>
              </a:lnSpc>
            </a:pP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Der </a:t>
            </a:r>
            <a:r>
              <a:rPr lang="hu-HU" sz="200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rechte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Oberkieferquadrant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erhält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die </a:t>
            </a:r>
            <a:r>
              <a:rPr lang="hu-HU" sz="2000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'</a:t>
            </a:r>
            <a:r>
              <a:rPr lang="hu-HU" sz="2000" dirty="0" err="1">
                <a:solidFill>
                  <a:srgbClr val="FF7C80"/>
                </a:solidFill>
                <a:latin typeface="Corbel" pitchFamily="34" charset="0"/>
                <a:cs typeface="Arial" charset="0"/>
              </a:rPr>
              <a:t>Leitzahl</a:t>
            </a:r>
            <a:r>
              <a:rPr lang="hu-HU" sz="2000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' </a:t>
            </a:r>
            <a:r>
              <a:rPr lang="hu-HU" sz="2000" i="1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1</a:t>
            </a:r>
            <a:r>
              <a:rPr lang="hu-HU" sz="2000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 (</a:t>
            </a:r>
            <a:r>
              <a:rPr lang="hu-HU" sz="2000" dirty="0" err="1">
                <a:solidFill>
                  <a:srgbClr val="FF7C80"/>
                </a:solidFill>
                <a:latin typeface="Corbel" pitchFamily="34" charset="0"/>
                <a:cs typeface="Arial" charset="0"/>
              </a:rPr>
              <a:t>eins</a:t>
            </a:r>
            <a:r>
              <a:rPr lang="hu-HU" sz="2000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), 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der </a:t>
            </a:r>
            <a:r>
              <a:rPr lang="hu-HU" sz="2000" dirty="0" err="1">
                <a:solidFill>
                  <a:srgbClr val="FF7C80"/>
                </a:solidFill>
                <a:latin typeface="Corbel" pitchFamily="34" charset="0"/>
                <a:cs typeface="Arial" charset="0"/>
              </a:rPr>
              <a:t>linke</a:t>
            </a:r>
            <a:r>
              <a:rPr lang="hu-HU" sz="2000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dirty="0" err="1">
                <a:solidFill>
                  <a:srgbClr val="FF7C80"/>
                </a:solidFill>
                <a:latin typeface="Corbel" pitchFamily="34" charset="0"/>
                <a:cs typeface="Arial" charset="0"/>
              </a:rPr>
              <a:t>Oberkiefer</a:t>
            </a:r>
            <a:r>
              <a:rPr lang="hu-HU" sz="2000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 die </a:t>
            </a:r>
            <a:r>
              <a:rPr lang="hu-HU" sz="2000" i="1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2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, der </a:t>
            </a:r>
            <a:r>
              <a:rPr lang="hu-HU" sz="2000" dirty="0" err="1">
                <a:solidFill>
                  <a:srgbClr val="FF7C80"/>
                </a:solidFill>
                <a:latin typeface="Corbel" pitchFamily="34" charset="0"/>
                <a:cs typeface="Arial" charset="0"/>
              </a:rPr>
              <a:t>linke</a:t>
            </a:r>
            <a:r>
              <a:rPr lang="hu-HU" sz="2000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dirty="0" err="1">
                <a:solidFill>
                  <a:srgbClr val="FF7C80"/>
                </a:solidFill>
                <a:latin typeface="Corbel" pitchFamily="34" charset="0"/>
                <a:cs typeface="Arial" charset="0"/>
              </a:rPr>
              <a:t>Unterkiefer</a:t>
            </a:r>
            <a:r>
              <a:rPr lang="hu-HU" sz="2000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 die </a:t>
            </a:r>
            <a:r>
              <a:rPr lang="hu-HU" sz="2000" i="1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3</a:t>
            </a:r>
            <a:r>
              <a:rPr lang="hu-HU" sz="2000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und der </a:t>
            </a:r>
            <a:r>
              <a:rPr lang="hu-HU" sz="2000" dirty="0" err="1">
                <a:solidFill>
                  <a:srgbClr val="FF7C80"/>
                </a:solidFill>
                <a:latin typeface="Corbel" pitchFamily="34" charset="0"/>
                <a:cs typeface="Arial" charset="0"/>
              </a:rPr>
              <a:t>rechte</a:t>
            </a:r>
            <a:r>
              <a:rPr lang="hu-HU" sz="2000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dirty="0" err="1">
                <a:solidFill>
                  <a:srgbClr val="FF7C80"/>
                </a:solidFill>
                <a:latin typeface="Corbel" pitchFamily="34" charset="0"/>
                <a:cs typeface="Arial" charset="0"/>
              </a:rPr>
              <a:t>Unterkiefer</a:t>
            </a:r>
            <a:r>
              <a:rPr lang="hu-HU" sz="2000" dirty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 die </a:t>
            </a:r>
            <a:r>
              <a:rPr lang="hu-HU" sz="2000" i="1" dirty="0" smtClean="0">
                <a:solidFill>
                  <a:srgbClr val="FF7C80"/>
                </a:solidFill>
                <a:latin typeface="Corbel" pitchFamily="34" charset="0"/>
                <a:cs typeface="Arial" charset="0"/>
              </a:rPr>
              <a:t>4</a:t>
            </a: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. </a:t>
            </a:r>
            <a:endParaRPr lang="hu-HU" sz="2000" dirty="0" smtClean="0">
              <a:solidFill>
                <a:schemeClr val="accent6">
                  <a:lumMod val="75000"/>
                </a:schemeClr>
              </a:solidFill>
              <a:latin typeface="Corbel" pitchFamily="34" charset="0"/>
              <a:cs typeface="Arial" charset="0"/>
            </a:endParaRPr>
          </a:p>
          <a:p>
            <a:pPr>
              <a:lnSpc>
                <a:spcPts val="2400"/>
              </a:lnSpc>
            </a:pPr>
            <a:r>
              <a:rPr lang="hu-HU" sz="2000" b="0" dirty="0" err="1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Dieser</a:t>
            </a:r>
            <a:r>
              <a:rPr lang="hu-HU" sz="2000" b="0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Zahl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wird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dann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die '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Zahnzahl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',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beginnend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von der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Mitte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der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Schneidezähne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,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nachgestellt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. Somit hat der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linke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untere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Schneidezahn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die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Zahl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31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(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sprich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: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drei-eins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)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oder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der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rechte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oberste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Weisheitszahn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die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Zahl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b="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18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(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sprich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: </a:t>
            </a:r>
            <a:r>
              <a:rPr lang="hu-HU" sz="2000" b="0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eins-acht</a:t>
            </a:r>
            <a:r>
              <a:rPr lang="hu-HU" sz="2000" b="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). </a:t>
            </a:r>
            <a:endParaRPr lang="hu-HU" sz="2000" b="0" dirty="0" smtClean="0">
              <a:solidFill>
                <a:schemeClr val="accent6">
                  <a:lumMod val="75000"/>
                </a:schemeClr>
              </a:solidFill>
              <a:latin typeface="Corbel" pitchFamily="34" charset="0"/>
              <a:cs typeface="Arial" charset="0"/>
            </a:endParaRPr>
          </a:p>
          <a:p>
            <a:pPr>
              <a:lnSpc>
                <a:spcPts val="2400"/>
              </a:lnSpc>
            </a:pPr>
            <a:r>
              <a:rPr lang="hu-HU" sz="2000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Die </a:t>
            </a:r>
            <a:r>
              <a:rPr lang="hu-HU" sz="20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gleiche</a:t>
            </a:r>
            <a:r>
              <a:rPr lang="hu-HU" sz="20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Systematik</a:t>
            </a:r>
            <a:r>
              <a:rPr lang="hu-HU" sz="20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setzt</a:t>
            </a:r>
            <a:r>
              <a:rPr lang="hu-HU" sz="20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sich</a:t>
            </a:r>
            <a:r>
              <a:rPr lang="hu-HU" sz="20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bei</a:t>
            </a:r>
            <a:r>
              <a:rPr lang="hu-HU" sz="20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den </a:t>
            </a:r>
            <a:r>
              <a:rPr lang="hu-HU" sz="20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Milchzähnen</a:t>
            </a:r>
            <a:r>
              <a:rPr lang="hu-HU" sz="20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fort</a:t>
            </a:r>
            <a:r>
              <a:rPr lang="hu-HU" sz="20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, </a:t>
            </a:r>
            <a:r>
              <a:rPr lang="hu-HU" sz="20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nur</a:t>
            </a:r>
            <a:r>
              <a:rPr lang="hu-HU" sz="20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dass</a:t>
            </a:r>
            <a:r>
              <a:rPr lang="hu-HU" sz="20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</a:t>
            </a:r>
            <a:r>
              <a:rPr lang="hu-HU" sz="20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hier</a:t>
            </a:r>
            <a:r>
              <a:rPr lang="hu-HU" sz="20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 die '</a:t>
            </a:r>
            <a:r>
              <a:rPr lang="hu-HU" sz="20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Leitzahlen</a:t>
            </a:r>
            <a:r>
              <a:rPr lang="hu-HU" sz="20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' 5, 6, 7 und 8 </a:t>
            </a:r>
            <a:r>
              <a:rPr lang="hu-HU" sz="2000" i="1" dirty="0" err="1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sind</a:t>
            </a:r>
            <a:r>
              <a:rPr lang="hu-HU" sz="2000" i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Arial" charset="0"/>
              </a:rPr>
              <a:t>. </a:t>
            </a:r>
          </a:p>
        </p:txBody>
      </p:sp>
      <p:sp>
        <p:nvSpPr>
          <p:cNvPr id="14343" name="Rectangle 16"/>
          <p:cNvSpPr>
            <a:spLocks noChangeArrowheads="1"/>
          </p:cNvSpPr>
          <p:nvPr/>
        </p:nvSpPr>
        <p:spPr bwMode="auto">
          <a:xfrm>
            <a:off x="6400800" y="2514600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1</a:t>
            </a:r>
          </a:p>
        </p:txBody>
      </p:sp>
      <p:sp>
        <p:nvSpPr>
          <p:cNvPr id="14344" name="Rectangle 17"/>
          <p:cNvSpPr>
            <a:spLocks noChangeArrowheads="1"/>
          </p:cNvSpPr>
          <p:nvPr/>
        </p:nvSpPr>
        <p:spPr bwMode="auto">
          <a:xfrm>
            <a:off x="7391400" y="2438400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2</a:t>
            </a:r>
          </a:p>
        </p:txBody>
      </p:sp>
      <p:sp>
        <p:nvSpPr>
          <p:cNvPr id="14345" name="Rectangle 18"/>
          <p:cNvSpPr>
            <a:spLocks noChangeArrowheads="1"/>
          </p:cNvSpPr>
          <p:nvPr/>
        </p:nvSpPr>
        <p:spPr bwMode="auto">
          <a:xfrm>
            <a:off x="7620000" y="5410200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3</a:t>
            </a:r>
          </a:p>
        </p:txBody>
      </p:sp>
      <p:sp>
        <p:nvSpPr>
          <p:cNvPr id="14346" name="Rectangle 19"/>
          <p:cNvSpPr>
            <a:spLocks noChangeArrowheads="1"/>
          </p:cNvSpPr>
          <p:nvPr/>
        </p:nvSpPr>
        <p:spPr bwMode="auto">
          <a:xfrm>
            <a:off x="6477000" y="5410200"/>
            <a:ext cx="346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4</a:t>
            </a:r>
          </a:p>
        </p:txBody>
      </p:sp>
      <p:sp>
        <p:nvSpPr>
          <p:cNvPr id="11" name="Téglalap 10"/>
          <p:cNvSpPr/>
          <p:nvPr/>
        </p:nvSpPr>
        <p:spPr>
          <a:xfrm>
            <a:off x="3253575" y="188640"/>
            <a:ext cx="2767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sz="3200" i="1" dirty="0" smtClean="0">
                <a:solidFill>
                  <a:srgbClr val="2D2DB9">
                    <a:lumMod val="75000"/>
                  </a:srgbClr>
                </a:solidFill>
                <a:latin typeface="Corbel" pitchFamily="34" charset="0"/>
              </a:rPr>
              <a:t>ZAHNFORMEL</a:t>
            </a:r>
            <a:endParaRPr lang="hu-HU" sz="3200" i="1" dirty="0">
              <a:solidFill>
                <a:srgbClr val="2D2DB9">
                  <a:lumMod val="75000"/>
                </a:srgbClr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1202</Words>
  <Application>Microsoft Office PowerPoint</Application>
  <PresentationFormat>Diavetítés a képernyőre (4:3 oldalarány)</PresentationFormat>
  <Paragraphs>477</Paragraphs>
  <Slides>45</Slides>
  <Notes>10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47" baseType="lpstr">
      <vt:lpstr>Alapértelmezett terv</vt:lpstr>
      <vt:lpstr>Microsoft Office Word 97-2003 dokumentum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</vt:vector>
  </TitlesOfParts>
  <Company>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Nincs diacím</dc:title>
  <dc:creator>Anatómia</dc:creator>
  <cp:lastModifiedBy>ana</cp:lastModifiedBy>
  <cp:revision>161</cp:revision>
  <cp:lastPrinted>2004-04-22T14:04:04Z</cp:lastPrinted>
  <dcterms:created xsi:type="dcterms:W3CDTF">2003-02-24T14:41:36Z</dcterms:created>
  <dcterms:modified xsi:type="dcterms:W3CDTF">2018-02-12T15:30:30Z</dcterms:modified>
</cp:coreProperties>
</file>