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309" r:id="rId2"/>
    <p:sldId id="331" r:id="rId3"/>
    <p:sldId id="456" r:id="rId4"/>
    <p:sldId id="425" r:id="rId5"/>
    <p:sldId id="315" r:id="rId6"/>
    <p:sldId id="406" r:id="rId7"/>
    <p:sldId id="319" r:id="rId8"/>
    <p:sldId id="344" r:id="rId9"/>
    <p:sldId id="410" r:id="rId10"/>
    <p:sldId id="346" r:id="rId11"/>
    <p:sldId id="411" r:id="rId12"/>
    <p:sldId id="457" r:id="rId13"/>
    <p:sldId id="453" r:id="rId14"/>
    <p:sldId id="454" r:id="rId15"/>
    <p:sldId id="455" r:id="rId16"/>
    <p:sldId id="409" r:id="rId17"/>
    <p:sldId id="347" r:id="rId18"/>
    <p:sldId id="349" r:id="rId19"/>
    <p:sldId id="428" r:id="rId20"/>
    <p:sldId id="316" r:id="rId21"/>
    <p:sldId id="458" r:id="rId22"/>
    <p:sldId id="459" r:id="rId23"/>
    <p:sldId id="460" r:id="rId24"/>
    <p:sldId id="461" r:id="rId25"/>
    <p:sldId id="262" r:id="rId26"/>
    <p:sldId id="427" r:id="rId27"/>
    <p:sldId id="320" r:id="rId28"/>
    <p:sldId id="408" r:id="rId29"/>
    <p:sldId id="332" r:id="rId30"/>
    <p:sldId id="333" r:id="rId31"/>
    <p:sldId id="303" r:id="rId32"/>
    <p:sldId id="321" r:id="rId33"/>
    <p:sldId id="352" r:id="rId34"/>
    <p:sldId id="462" r:id="rId35"/>
    <p:sldId id="353" r:id="rId36"/>
    <p:sldId id="334" r:id="rId37"/>
    <p:sldId id="335" r:id="rId38"/>
    <p:sldId id="318" r:id="rId39"/>
    <p:sldId id="304" r:id="rId40"/>
    <p:sldId id="356" r:id="rId41"/>
    <p:sldId id="284" r:id="rId42"/>
    <p:sldId id="283" r:id="rId43"/>
    <p:sldId id="339" r:id="rId44"/>
    <p:sldId id="448" r:id="rId45"/>
    <p:sldId id="449" r:id="rId46"/>
    <p:sldId id="358" r:id="rId47"/>
    <p:sldId id="359" r:id="rId48"/>
    <p:sldId id="433" r:id="rId49"/>
    <p:sldId id="430" r:id="rId50"/>
    <p:sldId id="336" r:id="rId51"/>
    <p:sldId id="317" r:id="rId52"/>
    <p:sldId id="338" r:id="rId53"/>
    <p:sldId id="343" r:id="rId54"/>
    <p:sldId id="323" r:id="rId55"/>
    <p:sldId id="329" r:id="rId56"/>
    <p:sldId id="422" r:id="rId57"/>
    <p:sldId id="341" r:id="rId58"/>
    <p:sldId id="443" r:id="rId59"/>
    <p:sldId id="372" r:id="rId60"/>
    <p:sldId id="373" r:id="rId61"/>
    <p:sldId id="399" r:id="rId62"/>
    <p:sldId id="441" r:id="rId63"/>
    <p:sldId id="436" r:id="rId64"/>
    <p:sldId id="438" r:id="rId65"/>
    <p:sldId id="439" r:id="rId66"/>
    <p:sldId id="444" r:id="rId67"/>
    <p:sldId id="463" r:id="rId68"/>
    <p:sldId id="464" r:id="rId69"/>
    <p:sldId id="465" r:id="rId70"/>
    <p:sldId id="466" r:id="rId71"/>
    <p:sldId id="467" r:id="rId72"/>
    <p:sldId id="468" r:id="rId73"/>
    <p:sldId id="469" r:id="rId74"/>
    <p:sldId id="470" r:id="rId75"/>
    <p:sldId id="471" r:id="rId76"/>
    <p:sldId id="472" r:id="rId77"/>
    <p:sldId id="473" r:id="rId78"/>
    <p:sldId id="474" r:id="rId79"/>
    <p:sldId id="475" r:id="rId80"/>
    <p:sldId id="476" r:id="rId81"/>
    <p:sldId id="374" r:id="rId82"/>
    <p:sldId id="375" r:id="rId83"/>
    <p:sldId id="376" r:id="rId84"/>
    <p:sldId id="437" r:id="rId85"/>
    <p:sldId id="377" r:id="rId86"/>
    <p:sldId id="378" r:id="rId87"/>
    <p:sldId id="379" r:id="rId88"/>
    <p:sldId id="432" r:id="rId89"/>
    <p:sldId id="380" r:id="rId90"/>
    <p:sldId id="381" r:id="rId91"/>
    <p:sldId id="434" r:id="rId92"/>
    <p:sldId id="382" r:id="rId93"/>
    <p:sldId id="402" r:id="rId94"/>
    <p:sldId id="447" r:id="rId95"/>
    <p:sldId id="388" r:id="rId96"/>
    <p:sldId id="446" r:id="rId97"/>
    <p:sldId id="477" r:id="rId98"/>
    <p:sldId id="390" r:id="rId99"/>
    <p:sldId id="383" r:id="rId100"/>
    <p:sldId id="440" r:id="rId101"/>
    <p:sldId id="450" r:id="rId102"/>
    <p:sldId id="396" r:id="rId103"/>
    <p:sldId id="397" r:id="rId104"/>
    <p:sldId id="424" r:id="rId105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CCCC"/>
    <a:srgbClr val="0DB50D"/>
    <a:srgbClr val="F4DF21"/>
    <a:srgbClr val="63396B"/>
    <a:srgbClr val="866794"/>
    <a:srgbClr val="0031FF"/>
    <a:srgbClr val="B3B332"/>
    <a:srgbClr val="BEBD94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3" autoAdjust="0"/>
    <p:restoredTop sz="94675"/>
  </p:normalViewPr>
  <p:slideViewPr>
    <p:cSldViewPr>
      <p:cViewPr>
        <p:scale>
          <a:sx n="89" d="100"/>
          <a:sy n="89" d="100"/>
        </p:scale>
        <p:origin x="784" y="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notesMaster" Target="notesMasters/notesMaster1.xml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2671634-5CA3-46D9-9E62-8197438540E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32059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8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0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Kardiogén</a:t>
            </a:r>
            <a:r>
              <a:rPr lang="hu-HU" baseline="0" dirty="0" smtClean="0"/>
              <a:t> mező, szekunder szívmező, </a:t>
            </a:r>
            <a:r>
              <a:rPr lang="hu-HU" baseline="0" dirty="0" err="1" smtClean="0"/>
              <a:t>bulbus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cordis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truncus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arteriosus</a:t>
            </a:r>
            <a:r>
              <a:rPr lang="hu-HU" baseline="0" dirty="0" smtClean="0"/>
              <a:t>, sinus </a:t>
            </a:r>
            <a:r>
              <a:rPr lang="hu-HU" baseline="0" dirty="0" err="1" smtClean="0"/>
              <a:t>venosus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canalis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pericardioperitonealis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671634-5CA3-46D9-9E62-8197438540EC}" type="slidenum">
              <a:rPr lang="hu-HU" altLang="hu-HU" smtClean="0"/>
              <a:pPr>
                <a:defRPr/>
              </a:pPr>
              <a:t>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31498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923F7C0-A546-4915-BCED-783B2E994772}" type="slidenum">
              <a:rPr lang="hu-HU" altLang="hu-HU"/>
              <a:pPr>
                <a:spcBef>
                  <a:spcPct val="0"/>
                </a:spcBef>
              </a:pPr>
              <a:t>44</a:t>
            </a:fld>
            <a:endParaRPr lang="hu-HU" altLang="hu-HU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787857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98379DD-7DC6-4F84-A4C5-C87D89C322E6}" type="slidenum">
              <a:rPr lang="hu-HU" altLang="hu-HU"/>
              <a:pPr>
                <a:spcBef>
                  <a:spcPct val="0"/>
                </a:spcBef>
              </a:pPr>
              <a:t>45</a:t>
            </a:fld>
            <a:endParaRPr lang="hu-HU" altLang="hu-HU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105939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003865D-DBAE-4995-8A2A-D82F0F4D8DE8}" type="slidenum">
              <a:rPr lang="hu-HU" altLang="hu-HU"/>
              <a:pPr>
                <a:spcBef>
                  <a:spcPct val="0"/>
                </a:spcBef>
              </a:pPr>
              <a:t>49</a:t>
            </a:fld>
            <a:endParaRPr lang="hu-HU" altLang="hu-HU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27097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5A3A03-29C7-4DAC-A298-CB4C2338CE2B}" type="slidenum">
              <a:rPr lang="hu-HU" altLang="hu-HU"/>
              <a:pPr eaLnBrk="1" hangingPunct="1"/>
              <a:t>53</a:t>
            </a:fld>
            <a:endParaRPr lang="hu-HU" altLang="hu-HU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32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7FB7350-FCCA-46D5-B774-FBA9AB72B5B9}" type="slidenum">
              <a:rPr lang="hu-HU" altLang="hu-HU"/>
              <a:pPr>
                <a:spcBef>
                  <a:spcPct val="0"/>
                </a:spcBef>
              </a:pPr>
              <a:t>62</a:t>
            </a:fld>
            <a:endParaRPr lang="hu-HU" altLang="hu-HU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061823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B8857C2-0798-467D-BEAF-E728E3AF1596}" type="slidenum">
              <a:rPr lang="hu-HU" altLang="hu-HU"/>
              <a:pPr>
                <a:spcBef>
                  <a:spcPct val="0"/>
                </a:spcBef>
              </a:pPr>
              <a:t>63</a:t>
            </a:fld>
            <a:endParaRPr lang="hu-HU" altLang="hu-HU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161435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5552C70-1BDC-4E6D-AE23-4FE624526DE6}" type="slidenum">
              <a:rPr lang="hu-HU" altLang="hu-HU"/>
              <a:pPr>
                <a:spcBef>
                  <a:spcPct val="0"/>
                </a:spcBef>
              </a:pPr>
              <a:t>64</a:t>
            </a:fld>
            <a:endParaRPr lang="hu-HU" altLang="hu-HU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066310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F62A7F3-A1D6-4C66-A2BC-8800B43F9B88}" type="slidenum">
              <a:rPr lang="hu-HU" altLang="hu-HU"/>
              <a:pPr>
                <a:spcBef>
                  <a:spcPct val="0"/>
                </a:spcBef>
              </a:pPr>
              <a:t>65</a:t>
            </a:fld>
            <a:endParaRPr lang="hu-HU" altLang="hu-HU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23480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0AE3B49-D456-4279-95BC-64A6C22CD75D}" type="slidenum">
              <a:rPr lang="hu-HU" altLang="hu-HU"/>
              <a:pPr>
                <a:spcBef>
                  <a:spcPct val="0"/>
                </a:spcBef>
              </a:pPr>
              <a:t>66</a:t>
            </a:fld>
            <a:endParaRPr lang="hu-HU" altLang="hu-HU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91559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BDADF12-DE82-414F-A227-3576C02E120D}" type="slidenum">
              <a:rPr lang="hu-HU" altLang="hu-HU"/>
              <a:pPr>
                <a:spcBef>
                  <a:spcPct val="0"/>
                </a:spcBef>
              </a:pPr>
              <a:t>69</a:t>
            </a:fld>
            <a:endParaRPr lang="hu-HU" altLang="hu-HU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741213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953F171-A567-4F0D-8705-753614FD67EE}" type="slidenum">
              <a:rPr lang="hu-HU" altLang="hu-HU"/>
              <a:pPr>
                <a:spcBef>
                  <a:spcPct val="0"/>
                </a:spcBef>
              </a:pPr>
              <a:t>4</a:t>
            </a:fld>
            <a:endParaRPr lang="hu-HU" altLang="hu-HU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096848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ABD0F1BF-2941-DD42-ADAE-942C658C8E1E}" type="slidenum">
              <a:rPr lang="hu-HU" altLang="hu-HU"/>
              <a:pPr>
                <a:spcBef>
                  <a:spcPct val="0"/>
                </a:spcBef>
              </a:pPr>
              <a:t>70</a:t>
            </a:fld>
            <a:endParaRPr lang="hu-HU" altLang="hu-HU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75301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EEB39D3-10EF-884C-A1F0-02D461A8BD0F}" type="slidenum">
              <a:rPr lang="hu-HU" altLang="hu-HU"/>
              <a:pPr>
                <a:spcBef>
                  <a:spcPct val="0"/>
                </a:spcBef>
              </a:pPr>
              <a:t>71</a:t>
            </a:fld>
            <a:endParaRPr lang="hu-HU" altLang="hu-HU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131077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AC16032-DCC4-6542-8CE2-D31FC1A2296F}" type="slidenum">
              <a:rPr lang="hu-HU" altLang="hu-HU"/>
              <a:pPr>
                <a:spcBef>
                  <a:spcPct val="0"/>
                </a:spcBef>
              </a:pPr>
              <a:t>72</a:t>
            </a:fld>
            <a:endParaRPr lang="hu-HU" altLang="hu-HU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767107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B8A2356-256C-5A48-AA0B-5D44387634F7}" type="slidenum">
              <a:rPr lang="hu-HU" altLang="hu-HU"/>
              <a:pPr>
                <a:spcBef>
                  <a:spcPct val="0"/>
                </a:spcBef>
              </a:pPr>
              <a:t>73</a:t>
            </a:fld>
            <a:endParaRPr lang="hu-HU" altLang="hu-HU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172332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A01B586-C9F4-3A44-BB14-5474A08B6EC8}" type="slidenum">
              <a:rPr lang="hu-HU" altLang="hu-HU"/>
              <a:pPr>
                <a:spcBef>
                  <a:spcPct val="0"/>
                </a:spcBef>
              </a:pPr>
              <a:t>74</a:t>
            </a:fld>
            <a:endParaRPr lang="hu-HU" altLang="hu-HU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89850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A530CC0-9F72-B34A-8D47-19CFA47C033E}" type="slidenum">
              <a:rPr lang="hu-HU" altLang="hu-HU"/>
              <a:pPr>
                <a:spcBef>
                  <a:spcPct val="0"/>
                </a:spcBef>
              </a:pPr>
              <a:t>75</a:t>
            </a:fld>
            <a:endParaRPr lang="hu-HU" altLang="hu-HU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503195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B823544-9CB4-6A4E-8614-B0A4F09238EA}" type="slidenum">
              <a:rPr lang="hu-HU" altLang="hu-HU"/>
              <a:pPr>
                <a:spcBef>
                  <a:spcPct val="0"/>
                </a:spcBef>
              </a:pPr>
              <a:t>76</a:t>
            </a:fld>
            <a:endParaRPr lang="hu-HU" altLang="hu-HU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336427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0FA570E-B173-7740-BCFC-BB9B105CF795}" type="slidenum">
              <a:rPr lang="hu-HU" altLang="hu-HU"/>
              <a:pPr>
                <a:spcBef>
                  <a:spcPct val="0"/>
                </a:spcBef>
              </a:pPr>
              <a:t>77</a:t>
            </a:fld>
            <a:endParaRPr lang="hu-HU" altLang="hu-HU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25109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B489F8A8-AB4F-6449-9D82-87FB87FC2CB1}" type="slidenum">
              <a:rPr lang="hu-HU" altLang="hu-HU"/>
              <a:pPr>
                <a:spcBef>
                  <a:spcPct val="0"/>
                </a:spcBef>
              </a:pPr>
              <a:t>78</a:t>
            </a:fld>
            <a:endParaRPr lang="hu-HU" altLang="hu-HU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116948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6C2189D-D09A-A14D-8210-82ECEF350316}" type="slidenum">
              <a:rPr lang="hu-HU" altLang="hu-HU"/>
              <a:pPr>
                <a:spcBef>
                  <a:spcPct val="0"/>
                </a:spcBef>
              </a:pPr>
              <a:t>79</a:t>
            </a:fld>
            <a:endParaRPr lang="hu-HU" altLang="hu-HU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6976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D1FADC3-2351-9B44-88B4-46853DCBA421}" type="slidenum">
              <a:rPr lang="hu-HU" altLang="hu-HU"/>
              <a:pPr>
                <a:spcBef>
                  <a:spcPct val="0"/>
                </a:spcBef>
              </a:pPr>
              <a:t>12</a:t>
            </a:fld>
            <a:endParaRPr lang="hu-HU" altLang="hu-HU"/>
          </a:p>
        </p:txBody>
      </p:sp>
      <p:sp>
        <p:nvSpPr>
          <p:cNvPr id="9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73018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841F0EC-F55D-45F2-BCE9-8DDD89341E5C}" type="slidenum">
              <a:rPr lang="hu-HU" altLang="hu-HU"/>
              <a:pPr>
                <a:spcBef>
                  <a:spcPct val="0"/>
                </a:spcBef>
              </a:pPr>
              <a:t>81</a:t>
            </a:fld>
            <a:endParaRPr lang="hu-HU" altLang="hu-HU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1AD0F0-868C-4375-9622-1F2549C9418C}" type="slidenum">
              <a:rPr lang="hu-HU" altLang="hu-HU"/>
              <a:pPr algn="r" eaLnBrk="1" hangingPunct="1">
                <a:spcBef>
                  <a:spcPct val="0"/>
                </a:spcBef>
              </a:pPr>
              <a:t>81</a:t>
            </a:fld>
            <a:endParaRPr lang="hu-HU" altLang="hu-HU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ko-KR" smtClean="0">
                <a:ea typeface="굴림" pitchFamily="34" charset="-127"/>
              </a:rPr>
              <a:t>devbio8e-fig-15-08-0.jpg</a:t>
            </a:r>
            <a:br>
              <a:rPr lang="en-US" altLang="ko-KR" smtClean="0">
                <a:ea typeface="굴림" pitchFamily="34" charset="-127"/>
              </a:rPr>
            </a:br>
            <a:endParaRPr lang="en-US" altLang="ko-KR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2758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DAC2EF7-A717-40D3-AE0B-C1FC2D2415C7}" type="slidenum">
              <a:rPr lang="hu-HU" altLang="hu-HU"/>
              <a:pPr>
                <a:spcBef>
                  <a:spcPct val="0"/>
                </a:spcBef>
              </a:pPr>
              <a:t>82</a:t>
            </a:fld>
            <a:endParaRPr lang="hu-HU" altLang="hu-H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604248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E0294C1-E8E6-4D1B-B9C1-1AC2CE79469C}" type="slidenum">
              <a:rPr lang="hu-HU" altLang="hu-HU"/>
              <a:pPr>
                <a:spcBef>
                  <a:spcPct val="0"/>
                </a:spcBef>
              </a:pPr>
              <a:t>83</a:t>
            </a:fld>
            <a:endParaRPr lang="hu-HU" altLang="hu-HU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0093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272E1AD-08FF-4F91-B2A2-9E14A327C106}" type="slidenum">
              <a:rPr lang="hu-HU" altLang="hu-HU"/>
              <a:pPr>
                <a:spcBef>
                  <a:spcPct val="0"/>
                </a:spcBef>
              </a:pPr>
              <a:t>85</a:t>
            </a:fld>
            <a:endParaRPr lang="hu-HU" altLang="hu-HU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319714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A7D4FE9-CD40-4807-A61C-43F9DD2F444D}" type="slidenum">
              <a:rPr lang="hu-HU" altLang="hu-HU"/>
              <a:pPr>
                <a:spcBef>
                  <a:spcPct val="0"/>
                </a:spcBef>
              </a:pPr>
              <a:t>86</a:t>
            </a:fld>
            <a:endParaRPr lang="hu-HU" altLang="hu-HU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385959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E03B0D8-7AAE-4B7A-BCE7-41AFA18D318F}" type="slidenum">
              <a:rPr lang="hu-HU" altLang="hu-HU"/>
              <a:pPr>
                <a:spcBef>
                  <a:spcPct val="0"/>
                </a:spcBef>
              </a:pPr>
              <a:t>87</a:t>
            </a:fld>
            <a:endParaRPr lang="hu-HU" altLang="hu-HU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4254768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B6509A9-990E-4FB7-A37E-9DC69320007F}" type="slidenum">
              <a:rPr lang="hu-HU" altLang="hu-HU"/>
              <a:pPr>
                <a:spcBef>
                  <a:spcPct val="0"/>
                </a:spcBef>
              </a:pPr>
              <a:t>89</a:t>
            </a:fld>
            <a:endParaRPr lang="hu-HU" altLang="hu-H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1365474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50E71F1-F04F-4516-A05E-240F89014577}" type="slidenum">
              <a:rPr lang="hu-HU" altLang="hu-HU"/>
              <a:pPr>
                <a:spcBef>
                  <a:spcPct val="0"/>
                </a:spcBef>
              </a:pPr>
              <a:t>90</a:t>
            </a:fld>
            <a:endParaRPr lang="hu-HU" altLang="hu-H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063964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1934920-DDE4-4876-B761-8F5755C457A5}" type="slidenum">
              <a:rPr lang="hu-HU" altLang="hu-HU"/>
              <a:pPr>
                <a:spcBef>
                  <a:spcPct val="0"/>
                </a:spcBef>
              </a:pPr>
              <a:t>92</a:t>
            </a:fld>
            <a:endParaRPr lang="hu-HU" altLang="hu-HU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3199772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F824253-67C0-49C1-A917-18304152BFA7}" type="slidenum">
              <a:rPr lang="hu-HU" altLang="hu-HU"/>
              <a:pPr>
                <a:spcBef>
                  <a:spcPct val="0"/>
                </a:spcBef>
              </a:pPr>
              <a:t>94</a:t>
            </a:fld>
            <a:endParaRPr lang="hu-HU" altLang="hu-HU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085105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C479475C-813C-194E-8253-021CB62C9C07}" type="slidenum">
              <a:rPr lang="hu-HU" altLang="hu-HU"/>
              <a:pPr>
                <a:spcBef>
                  <a:spcPct val="0"/>
                </a:spcBef>
              </a:pPr>
              <a:t>13</a:t>
            </a:fld>
            <a:endParaRPr lang="hu-HU" altLang="hu-HU"/>
          </a:p>
        </p:txBody>
      </p:sp>
      <p:sp>
        <p:nvSpPr>
          <p:cNvPr id="11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4975357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5516B20-DF94-4268-A09B-1C529A59506F}" type="slidenum">
              <a:rPr lang="hu-HU" altLang="hu-HU"/>
              <a:pPr>
                <a:spcBef>
                  <a:spcPct val="0"/>
                </a:spcBef>
              </a:pPr>
              <a:t>95</a:t>
            </a:fld>
            <a:endParaRPr lang="hu-HU" altLang="hu-HU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249382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8389AEC-79EB-4914-A547-0FDA673296EF}" type="slidenum">
              <a:rPr lang="hu-HU" altLang="hu-HU"/>
              <a:pPr>
                <a:spcBef>
                  <a:spcPct val="0"/>
                </a:spcBef>
              </a:pPr>
              <a:t>98</a:t>
            </a:fld>
            <a:endParaRPr lang="hu-HU" altLang="hu-HU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646021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DE28A0A-0041-47CA-A099-CE2E908A2C2E}" type="slidenum">
              <a:rPr lang="hu-HU" altLang="hu-HU"/>
              <a:pPr>
                <a:spcBef>
                  <a:spcPct val="0"/>
                </a:spcBef>
              </a:pPr>
              <a:t>99</a:t>
            </a:fld>
            <a:endParaRPr lang="hu-HU" altLang="hu-HU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445956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758DB40-2F18-4AF5-A6B0-6ECBB12DF1EB}" type="slidenum">
              <a:rPr lang="hu-HU" altLang="hu-HU"/>
              <a:pPr>
                <a:spcBef>
                  <a:spcPct val="0"/>
                </a:spcBef>
              </a:pPr>
              <a:t>102</a:t>
            </a:fld>
            <a:endParaRPr lang="hu-HU" altLang="hu-HU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096416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21A8031-984B-4E59-AC4C-107F55D93BB0}" type="slidenum">
              <a:rPr lang="hu-HU" altLang="hu-HU"/>
              <a:pPr>
                <a:spcBef>
                  <a:spcPct val="0"/>
                </a:spcBef>
              </a:pPr>
              <a:t>103</a:t>
            </a:fld>
            <a:endParaRPr lang="hu-HU" altLang="hu-HU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38F5BD-2B12-4CDB-86AD-A8678641B7D7}" type="slidenum">
              <a:rPr lang="hu-HU" altLang="hu-HU"/>
              <a:pPr algn="r" eaLnBrk="1" hangingPunct="1">
                <a:spcBef>
                  <a:spcPct val="0"/>
                </a:spcBef>
              </a:pPr>
              <a:t>103</a:t>
            </a:fld>
            <a:endParaRPr lang="hu-HU" altLang="hu-HU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ko-KR" smtClean="0">
                <a:ea typeface="굴림" pitchFamily="34" charset="-127"/>
              </a:rPr>
              <a:t>devbio8e-fig-15-11-1.jpg</a:t>
            </a:r>
            <a:br>
              <a:rPr lang="en-US" altLang="ko-KR" smtClean="0">
                <a:ea typeface="굴림" pitchFamily="34" charset="-127"/>
              </a:rPr>
            </a:br>
            <a:endParaRPr lang="en-US" altLang="ko-KR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888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3E25349-2C46-B44A-B68E-D551C1D47A86}" type="slidenum">
              <a:rPr lang="hu-HU" altLang="hu-HU"/>
              <a:pPr>
                <a:spcBef>
                  <a:spcPct val="0"/>
                </a:spcBef>
              </a:pPr>
              <a:t>14</a:t>
            </a:fld>
            <a:endParaRPr lang="hu-HU" altLang="hu-HU"/>
          </a:p>
        </p:txBody>
      </p:sp>
      <p:sp>
        <p:nvSpPr>
          <p:cNvPr id="13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548549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63B573C-2B78-7F4B-A65B-E0F7D28C7C21}" type="slidenum">
              <a:rPr lang="hu-HU" altLang="hu-HU"/>
              <a:pPr>
                <a:spcBef>
                  <a:spcPct val="0"/>
                </a:spcBef>
              </a:pPr>
              <a:t>15</a:t>
            </a:fld>
            <a:endParaRPr lang="hu-HU" altLang="hu-HU"/>
          </a:p>
        </p:txBody>
      </p:sp>
      <p:sp>
        <p:nvSpPr>
          <p:cNvPr id="15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252474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E5316FA-E8DF-4BC0-AED1-87BA2802AF0B}" type="slidenum">
              <a:rPr lang="hu-HU" altLang="hu-HU"/>
              <a:pPr>
                <a:spcBef>
                  <a:spcPct val="0"/>
                </a:spcBef>
              </a:pPr>
              <a:t>19</a:t>
            </a:fld>
            <a:endParaRPr lang="hu-HU" altLang="hu-HU"/>
          </a:p>
        </p:txBody>
      </p:sp>
      <p:sp>
        <p:nvSpPr>
          <p:cNvPr id="122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1D6E1B-0C08-4C84-8210-2C584FC71BB5}" type="slidenum">
              <a:rPr lang="hu-HU" altLang="hu-HU"/>
              <a:pPr algn="r" eaLnBrk="1" hangingPunct="1">
                <a:spcBef>
                  <a:spcPct val="0"/>
                </a:spcBef>
              </a:pPr>
              <a:t>19</a:t>
            </a:fld>
            <a:endParaRPr lang="hu-HU" altLang="hu-HU"/>
          </a:p>
        </p:txBody>
      </p:sp>
      <p:sp>
        <p:nvSpPr>
          <p:cNvPr id="12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1889471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FF3A4D6-A9B2-4114-BE8F-F8CFE67960D0}" type="slidenum">
              <a:rPr lang="hu-HU" altLang="hu-HU"/>
              <a:pPr>
                <a:spcBef>
                  <a:spcPct val="0"/>
                </a:spcBef>
              </a:pPr>
              <a:t>26</a:t>
            </a:fld>
            <a:endParaRPr lang="hu-HU" altLang="hu-HU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47959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717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D14683-2C19-4399-A2D7-56ED699E0958}" type="slidenum">
              <a:rPr lang="hu-HU" altLang="hu-HU" smtClean="0"/>
              <a:pPr/>
              <a:t>30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7669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7F126-DE79-45B2-A914-997A98B7566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0808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26632-097B-4D85-A672-D934AC7474A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5177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3029D-E548-49C9-A8D3-9EFE427528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78063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9AFC9-3A79-4D93-BBA5-7D00A933961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4455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0F262-F26E-43F3-8AF2-71B5FEE616A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7843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82F78-E539-4E0B-B9CA-68CDA8FD936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9904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B6D29-41E0-4E94-9F96-EC61E0E6A4D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3113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B34A3-AC5E-4D2F-8552-298405EF2D9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866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2878B-59F3-4F87-BC79-E654778F103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3756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FDD8C-8FC4-4EC1-9B7E-55D3A683974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41902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D5851-B45F-42A6-8B19-E1ECF54F8A4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0875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A642C-BE45-49CA-9E8A-B562EF35C5F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7394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3622165-B117-4F76-B1D8-97ED74A1A8B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7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syllabus.med.unc.edu/courseware/embryo_images/unit-cardev/cardev_htms/cardevtoc.htm" TargetMode="External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p.med.unsw.edu.au/embryology/index.php?title=Main_Pag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8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8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50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gif"/><Relationship Id="rId3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-0N76gycPvo&amp;feature=youtu.be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8.pn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8.pn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8.png"/><Relationship Id="rId6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9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5536" y="4222005"/>
            <a:ext cx="7088188" cy="2519363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Bódi Ildikó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Semmelweis Egyetem</a:t>
            </a:r>
          </a:p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Anatómiai, Szövet- és Fejlődéstani Intézet</a:t>
            </a:r>
          </a:p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2018. </a:t>
            </a:r>
            <a:r>
              <a:rPr lang="en-US" sz="2000" dirty="0" smtClean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hu-HU" sz="2000" dirty="0" err="1" smtClean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ájus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58019" y="2535039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2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4200" smtClean="0">
                <a:latin typeface="Calibri" panose="020F0502020204030204" pitchFamily="34" charset="0"/>
                <a:cs typeface="Calibri" panose="020F0502020204030204" pitchFamily="34" charset="0"/>
              </a:rPr>
              <a:t>szív </a:t>
            </a:r>
            <a:r>
              <a:rPr lang="hu-HU" sz="4200" smtClean="0">
                <a:latin typeface="Calibri" panose="020F0502020204030204" pitchFamily="34" charset="0"/>
                <a:cs typeface="Calibri" panose="020F0502020204030204" pitchFamily="34" charset="0"/>
              </a:rPr>
              <a:t>korai fejlődése</a:t>
            </a:r>
            <a:endParaRPr lang="hu-HU" sz="4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02" name="Picture 2" descr="Képtalálat a következőre: „heart in natur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3707"/>
            <a:ext cx="2592328" cy="21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Képtalálat a következőre: „heart in nature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6" r="26584"/>
          <a:stretch/>
        </p:blipFill>
        <p:spPr bwMode="auto">
          <a:xfrm>
            <a:off x="6804248" y="260648"/>
            <a:ext cx="2057401" cy="48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Képtalálat a következőre: „heart in nature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58603"/>
            <a:ext cx="324297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Képtalálat a következőre: „heart in nature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05" y="260648"/>
            <a:ext cx="2627677" cy="197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Képtalálat a következőre: „heart in nature”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16307"/>
            <a:ext cx="1963196" cy="148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2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96" y="2060848"/>
            <a:ext cx="6336704" cy="438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39904" y="608152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kardiogén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telep kialakulása </a:t>
            </a:r>
          </a:p>
          <a:p>
            <a:pPr algn="ctr"/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és az azt kísérő molekuláris </a:t>
            </a:r>
          </a:p>
          <a:p>
            <a:pPr algn="ctr"/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áltozások (köv. dián)</a:t>
            </a: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éptalálat a következőre: „heart in natur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8385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115616" y="5296852"/>
            <a:ext cx="3970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Köszönöm a figyelmet!</a:t>
            </a:r>
            <a:endParaRPr lang="hu-HU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91680" y="3068960"/>
            <a:ext cx="556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Calibri" panose="020F0502020204030204" pitchFamily="34" charset="0"/>
              </a:rPr>
              <a:t>És csak röviden a magzati keringés lényege:</a:t>
            </a:r>
            <a:endParaRPr lang="hu-H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618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M9780323053853-017-f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019675" cy="63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5292725" y="549275"/>
            <a:ext cx="3600450" cy="475514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Magzati keringés</a:t>
            </a:r>
            <a:endParaRPr lang="en-US" altLang="hu-H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Minimális véráramlás a magzati tüdőn keresztül: az a.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pulmonalis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vérének nagy része a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ductus arteriosus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keresztül visszajut az aortába.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gázcserét a placenta végzi. Az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oxygénben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dús vér 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vena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cava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inferioron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keresztül éri el a jobb pitvart, a vért 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valvula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venae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cavae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inferioris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foramen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ovalan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keresztül nagyrészt a bal pitvar felé tereli.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v.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umbilicalis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vérének nagy része 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ductus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venosuson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keresztül elkerüli a májat.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M9780323053853-018-f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6101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6"/>
          <p:cNvSpPr txBox="1">
            <a:spLocks noChangeArrowheads="1"/>
          </p:cNvSpPr>
          <p:nvPr/>
        </p:nvSpPr>
        <p:spPr bwMode="auto">
          <a:xfrm>
            <a:off x="5003800" y="549275"/>
            <a:ext cx="3384550" cy="2978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tüdők megtelnek levegővel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az áramlási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elelnállás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csökken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növekvő véráramlás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bal pitvari nyomás gyorsan emelkedik – a pitvarok elválasztása befejeződik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. és v. u</a:t>
            </a:r>
            <a:r>
              <a:rPr lang="en-US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mbilical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is záródik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Magas oxigén telítettség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ductus arteriosus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záródik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341639"/>
            <a:ext cx="8229600" cy="2599530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hu-HU" sz="20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sz="1600" dirty="0">
                <a:latin typeface="Calibri" panose="020F0502020204030204" pitchFamily="34" charset="0"/>
              </a:rPr>
              <a:t>Thomas W. </a:t>
            </a:r>
            <a:r>
              <a:rPr lang="hu-HU" sz="1600" dirty="0" err="1">
                <a:latin typeface="Calibri" panose="020F0502020204030204" pitchFamily="34" charset="0"/>
              </a:rPr>
              <a:t>Sandler</a:t>
            </a:r>
            <a:r>
              <a:rPr lang="hu-HU" sz="1600" dirty="0">
                <a:latin typeface="Calibri" panose="020F0502020204030204" pitchFamily="34" charset="0"/>
              </a:rPr>
              <a:t>: </a:t>
            </a:r>
            <a:r>
              <a:rPr lang="hu-HU" sz="1600" dirty="0" err="1">
                <a:latin typeface="Calibri" panose="020F0502020204030204" pitchFamily="34" charset="0"/>
              </a:rPr>
              <a:t>Medizinische</a:t>
            </a:r>
            <a:r>
              <a:rPr lang="hu-HU" sz="1600" dirty="0">
                <a:latin typeface="Calibri" panose="020F0502020204030204" pitchFamily="34" charset="0"/>
              </a:rPr>
              <a:t> </a:t>
            </a:r>
            <a:r>
              <a:rPr lang="hu-HU" sz="1600" dirty="0" err="1">
                <a:latin typeface="Calibri" panose="020F0502020204030204" pitchFamily="34" charset="0"/>
              </a:rPr>
              <a:t>Embryologie</a:t>
            </a:r>
            <a:r>
              <a:rPr lang="hu-HU" sz="1600" dirty="0">
                <a:latin typeface="Calibri" panose="020F0502020204030204" pitchFamily="34" charset="0"/>
              </a:rPr>
              <a:t>, </a:t>
            </a:r>
            <a:r>
              <a:rPr lang="hu-HU" sz="1600" i="1" dirty="0">
                <a:latin typeface="Calibri" panose="020F0502020204030204" pitchFamily="34" charset="0"/>
              </a:rPr>
              <a:t>11 . </a:t>
            </a:r>
            <a:r>
              <a:rPr lang="hu-HU" sz="1600" i="1" dirty="0" err="1">
                <a:latin typeface="Calibri" panose="020F0502020204030204" pitchFamily="34" charset="0"/>
              </a:rPr>
              <a:t>Auflage</a:t>
            </a:r>
            <a:r>
              <a:rPr lang="hu-HU" sz="1600" i="1" dirty="0">
                <a:latin typeface="Calibri" panose="020F0502020204030204" pitchFamily="34" charset="0"/>
              </a:rPr>
              <a:t>, </a:t>
            </a:r>
            <a:r>
              <a:rPr lang="hu-HU" sz="1600" i="1" dirty="0" err="1">
                <a:latin typeface="Calibri" panose="020F0502020204030204" pitchFamily="34" charset="0"/>
              </a:rPr>
              <a:t>Thieme</a:t>
            </a:r>
            <a:r>
              <a:rPr lang="hu-HU" sz="1600" i="1" dirty="0">
                <a:latin typeface="Calibri" panose="020F0502020204030204" pitchFamily="34" charset="0"/>
              </a:rPr>
              <a:t> </a:t>
            </a:r>
            <a:r>
              <a:rPr lang="hu-HU" sz="1600" i="1" dirty="0" err="1">
                <a:latin typeface="Calibri" panose="020F0502020204030204" pitchFamily="34" charset="0"/>
              </a:rPr>
              <a:t>Verlag</a:t>
            </a:r>
            <a:r>
              <a:rPr lang="hu-HU" sz="1600" i="1" dirty="0">
                <a:latin typeface="Calibri" panose="020F0502020204030204" pitchFamily="34" charset="0"/>
              </a:rPr>
              <a:t> </a:t>
            </a:r>
            <a:endParaRPr lang="hu-HU" sz="16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hu-HU" sz="16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sz="1600" dirty="0" err="1">
                <a:latin typeface="Calibri" panose="020F0502020204030204" pitchFamily="34" charset="0"/>
              </a:rPr>
              <a:t>Rohen</a:t>
            </a:r>
            <a:r>
              <a:rPr lang="hu-HU" sz="1600" dirty="0">
                <a:latin typeface="Calibri" panose="020F0502020204030204" pitchFamily="34" charset="0"/>
              </a:rPr>
              <a:t>, </a:t>
            </a:r>
            <a:r>
              <a:rPr lang="hu-HU" sz="1600" dirty="0" err="1">
                <a:latin typeface="Calibri" panose="020F0502020204030204" pitchFamily="34" charset="0"/>
              </a:rPr>
              <a:t>Lütjen-Drecoll</a:t>
            </a:r>
            <a:r>
              <a:rPr lang="hu-HU" sz="1600" dirty="0">
                <a:latin typeface="Calibri" panose="020F0502020204030204" pitchFamily="34" charset="0"/>
              </a:rPr>
              <a:t>: </a:t>
            </a:r>
            <a:r>
              <a:rPr lang="hu-HU" sz="1600" dirty="0" err="1">
                <a:latin typeface="Calibri" panose="020F0502020204030204" pitchFamily="34" charset="0"/>
              </a:rPr>
              <a:t>Funktionelle</a:t>
            </a:r>
            <a:r>
              <a:rPr lang="hu-HU" sz="1600" dirty="0">
                <a:latin typeface="Calibri" panose="020F0502020204030204" pitchFamily="34" charset="0"/>
              </a:rPr>
              <a:t> </a:t>
            </a:r>
            <a:r>
              <a:rPr lang="hu-HU" sz="1600" dirty="0" err="1">
                <a:latin typeface="Calibri" panose="020F0502020204030204" pitchFamily="34" charset="0"/>
              </a:rPr>
              <a:t>Embryologie</a:t>
            </a:r>
            <a:r>
              <a:rPr lang="hu-HU" sz="1600" i="1" dirty="0">
                <a:latin typeface="Calibri" panose="020F0502020204030204" pitchFamily="34" charset="0"/>
              </a:rPr>
              <a:t>  3. </a:t>
            </a:r>
            <a:r>
              <a:rPr lang="hu-HU" sz="1600" i="1" dirty="0" err="1">
                <a:latin typeface="Calibri" panose="020F0502020204030204" pitchFamily="34" charset="0"/>
              </a:rPr>
              <a:t>Auflage</a:t>
            </a:r>
            <a:r>
              <a:rPr lang="hu-HU" sz="1600" i="1" dirty="0">
                <a:latin typeface="Calibri" panose="020F0502020204030204" pitchFamily="34" charset="0"/>
              </a:rPr>
              <a:t> , </a:t>
            </a:r>
            <a:r>
              <a:rPr lang="hu-HU" sz="1600" i="1" dirty="0" err="1">
                <a:latin typeface="Calibri" panose="020F0502020204030204" pitchFamily="34" charset="0"/>
              </a:rPr>
              <a:t>Schattauer</a:t>
            </a:r>
            <a:r>
              <a:rPr lang="hu-HU" sz="1600" i="1" dirty="0">
                <a:latin typeface="Calibri" panose="020F0502020204030204" pitchFamily="34" charset="0"/>
              </a:rPr>
              <a:t> </a:t>
            </a:r>
            <a:r>
              <a:rPr lang="hu-HU" sz="1600" i="1" dirty="0" err="1">
                <a:latin typeface="Calibri" panose="020F0502020204030204" pitchFamily="34" charset="0"/>
              </a:rPr>
              <a:t>Verlag</a:t>
            </a:r>
            <a:r>
              <a:rPr lang="hu-HU" sz="1600" i="1" dirty="0"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80000"/>
              </a:lnSpc>
              <a:buNone/>
            </a:pPr>
            <a:endParaRPr lang="hu-HU" sz="20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sz="1600" dirty="0">
                <a:latin typeface="Calibri" panose="020F0502020204030204" pitchFamily="34" charset="0"/>
                <a:hlinkClick r:id="rId2"/>
              </a:rPr>
              <a:t>http://php.med.unsw.edu.au/embryology/index.php?title=Main_Page</a:t>
            </a:r>
            <a:endParaRPr lang="hu-HU" sz="16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hu-HU" sz="16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sz="1600" dirty="0">
                <a:latin typeface="Calibri" panose="020F0502020204030204" pitchFamily="34" charset="0"/>
                <a:hlinkClick r:id="rId3"/>
              </a:rPr>
              <a:t>https://syllabus.med.unc.edu/courseware/embryo_images/unit-cardev/cardev_htms/cardevtoc.htm</a:t>
            </a:r>
            <a:endParaRPr lang="hu-HU" sz="16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hu-HU" sz="2000" dirty="0">
              <a:latin typeface="Calibri" panose="020F0502020204030204" pitchFamily="34" charset="0"/>
            </a:endParaRPr>
          </a:p>
        </p:txBody>
      </p:sp>
      <p:pic>
        <p:nvPicPr>
          <p:cNvPr id="5" name="Kép 2" descr="Untitled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2" y="1340734"/>
            <a:ext cx="5181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3" descr="Untitled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2" y="846434"/>
            <a:ext cx="55499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4"/>
          <p:cNvSpPr txBox="1">
            <a:spLocks noChangeArrowheads="1"/>
          </p:cNvSpPr>
          <p:nvPr/>
        </p:nvSpPr>
        <p:spPr bwMode="auto">
          <a:xfrm>
            <a:off x="578411" y="1938851"/>
            <a:ext cx="5832475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600" dirty="0">
                <a:latin typeface="Calibri" panose="020F0502020204030204" pitchFamily="34" charset="0"/>
              </a:rPr>
              <a:t>T.W. Sadler: </a:t>
            </a:r>
            <a:r>
              <a:rPr lang="en-US" altLang="hu-HU" sz="1600" dirty="0" err="1">
                <a:latin typeface="Calibri" panose="020F0502020204030204" pitchFamily="34" charset="0"/>
              </a:rPr>
              <a:t>Langmann’s</a:t>
            </a:r>
            <a:r>
              <a:rPr lang="en-US" altLang="hu-HU" sz="1600" dirty="0">
                <a:latin typeface="Calibri" panose="020F0502020204030204" pitchFamily="34" charset="0"/>
              </a:rPr>
              <a:t> Medical Embryology, 7th edition, 1995, Baltimore, Maryland, USA </a:t>
            </a:r>
            <a:endParaRPr lang="hu-HU" altLang="hu-HU" sz="1600" dirty="0">
              <a:latin typeface="Calibri" panose="020F0502020204030204" pitchFamily="34" charset="0"/>
            </a:endParaRPr>
          </a:p>
        </p:txBody>
      </p:sp>
      <p:sp>
        <p:nvSpPr>
          <p:cNvPr id="8" name="Szövegdoboz 1"/>
          <p:cNvSpPr txBox="1">
            <a:spLocks noChangeArrowheads="1"/>
          </p:cNvSpPr>
          <p:nvPr/>
        </p:nvSpPr>
        <p:spPr bwMode="auto">
          <a:xfrm>
            <a:off x="2159794" y="268118"/>
            <a:ext cx="4824412" cy="46196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Felhasznált irodalom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12482" y="4941169"/>
            <a:ext cx="6369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Calibri" panose="020F0502020204030204" pitchFamily="34" charset="0"/>
              </a:rPr>
              <a:t>Törő Imre, Csaba György: Az ember normális és patológiás fejlődése, 1964 </a:t>
            </a:r>
          </a:p>
          <a:p>
            <a:endParaRPr lang="hu-HU" sz="1600" dirty="0">
              <a:latin typeface="Calibri" panose="020F0502020204030204" pitchFamily="34" charset="0"/>
            </a:endParaRPr>
          </a:p>
          <a:p>
            <a:r>
              <a:rPr lang="hu-HU" sz="1600" dirty="0" smtClean="0">
                <a:latin typeface="Calibri" panose="020F0502020204030204" pitchFamily="34" charset="0"/>
              </a:rPr>
              <a:t>Dr. Szabó Arnold és Dr. </a:t>
            </a:r>
            <a:r>
              <a:rPr lang="hu-HU" sz="1600" dirty="0" err="1" smtClean="0">
                <a:latin typeface="Calibri" panose="020F0502020204030204" pitchFamily="34" charset="0"/>
              </a:rPr>
              <a:t>Lukáts</a:t>
            </a:r>
            <a:r>
              <a:rPr lang="hu-HU" sz="1600" dirty="0" smtClean="0">
                <a:latin typeface="Calibri" panose="020F0502020204030204" pitchFamily="34" charset="0"/>
              </a:rPr>
              <a:t> Ákos előadásai</a:t>
            </a:r>
            <a:endParaRPr lang="hu-HU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 b="16561"/>
          <a:stretch/>
        </p:blipFill>
        <p:spPr bwMode="auto">
          <a:xfrm>
            <a:off x="730688" y="5885708"/>
            <a:ext cx="7589251" cy="84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1"/>
          <a:stretch/>
        </p:blipFill>
        <p:spPr bwMode="auto">
          <a:xfrm>
            <a:off x="1140924" y="1268760"/>
            <a:ext cx="6768781" cy="454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202396"/>
            <a:ext cx="208734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BMP jelátvitel</a:t>
            </a: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ég működik </a:t>
            </a: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z embrió széli részein</a:t>
            </a: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özépen a </a:t>
            </a:r>
            <a:r>
              <a:rPr lang="hu-H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chordin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oggin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molekulák </a:t>
            </a:r>
          </a:p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legátolják</a:t>
            </a: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 elindítják az</a:t>
            </a:r>
          </a:p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idegrendszer</a:t>
            </a:r>
          </a:p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(velőlemez)</a:t>
            </a: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ejlődését.</a:t>
            </a: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489302" y="155544"/>
            <a:ext cx="2956515" cy="1077218"/>
          </a:xfrm>
          <a:prstGeom prst="rect">
            <a:avLst/>
          </a:prstGeom>
          <a:noFill/>
          <a:ln>
            <a:solidFill>
              <a:srgbClr val="63396B"/>
            </a:solidFill>
          </a:ln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Ahol a </a:t>
            </a:r>
            <a:r>
              <a:rPr lang="hu-H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Crescent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molekula </a:t>
            </a:r>
          </a:p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megjelenik az </a:t>
            </a:r>
            <a:r>
              <a:rPr lang="hu-H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ectodermában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,ott </a:t>
            </a:r>
          </a:p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Wnt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jelátvitel </a:t>
            </a:r>
            <a:r>
              <a:rPr lang="hu-H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legátlódik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</a:p>
          <a:p>
            <a:r>
              <a:rPr lang="hu-H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mezodermában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668267" y="202396"/>
            <a:ext cx="3529492" cy="1569660"/>
          </a:xfrm>
          <a:prstGeom prst="rect">
            <a:avLst/>
          </a:prstGeom>
          <a:noFill/>
          <a:ln>
            <a:solidFill>
              <a:srgbClr val="63396B"/>
            </a:solidFill>
          </a:ln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Ahol BMP jelátvitel van jelen és a Wnt8c</a:t>
            </a: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átolt  (</a:t>
            </a:r>
            <a:r>
              <a:rPr lang="hu-H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kardiogén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telep) ott Nkx2.5 </a:t>
            </a:r>
          </a:p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jelenik meg ami a szívfejlődéshez kell.</a:t>
            </a:r>
          </a:p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Ahol BMP és Wnt8c 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jelátvitel is  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</a:p>
          <a:p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kaudális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rész) ott</a:t>
            </a: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érképző </a:t>
            </a:r>
            <a:r>
              <a:rPr lang="hu-H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mezoderma</a:t>
            </a:r>
            <a:r>
              <a:rPr lang="hu-H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alakul ki.</a:t>
            </a:r>
          </a:p>
        </p:txBody>
      </p:sp>
    </p:spTree>
    <p:extLst>
      <p:ext uri="{BB962C8B-B14F-4D97-AF65-F5344CB8AC3E}">
        <p14:creationId xmlns:p14="http://schemas.microsoft.com/office/powerpoint/2010/main" val="254438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évtelen3 másolata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6367462" cy="64801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3563938" y="2276475"/>
            <a:ext cx="2851150" cy="3606800"/>
            <a:chOff x="2245" y="1434"/>
            <a:chExt cx="1796" cy="2272"/>
          </a:xfrm>
        </p:grpSpPr>
        <p:sp>
          <p:nvSpPr>
            <p:cNvPr id="8209" name="Text Box 4"/>
            <p:cNvSpPr txBox="1">
              <a:spLocks noChangeArrowheads="1"/>
            </p:cNvSpPr>
            <p:nvPr/>
          </p:nvSpPr>
          <p:spPr bwMode="auto">
            <a:xfrm>
              <a:off x="2517" y="1434"/>
              <a:ext cx="8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</a:rPr>
                <a:t>amnionüreg</a:t>
              </a:r>
            </a:p>
          </p:txBody>
        </p:sp>
        <p:sp>
          <p:nvSpPr>
            <p:cNvPr id="8210" name="Text Box 5"/>
            <p:cNvSpPr txBox="1">
              <a:spLocks noChangeArrowheads="1"/>
            </p:cNvSpPr>
            <p:nvPr/>
          </p:nvSpPr>
          <p:spPr bwMode="auto">
            <a:xfrm>
              <a:off x="2699" y="2704"/>
              <a:ext cx="7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</a:rPr>
                <a:t>szikhólyag</a:t>
              </a:r>
            </a:p>
          </p:txBody>
        </p:sp>
        <p:sp>
          <p:nvSpPr>
            <p:cNvPr id="8211" name="Text Box 6"/>
            <p:cNvSpPr txBox="1">
              <a:spLocks noChangeArrowheads="1"/>
            </p:cNvSpPr>
            <p:nvPr/>
          </p:nvSpPr>
          <p:spPr bwMode="auto">
            <a:xfrm>
              <a:off x="2245" y="3475"/>
              <a:ext cx="1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</a:rPr>
                <a:t>extraembryonalis coeloma</a:t>
              </a:r>
            </a:p>
          </p:txBody>
        </p:sp>
      </p:grp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6300788" y="2781300"/>
            <a:ext cx="1512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testnyél</a:t>
            </a:r>
          </a:p>
        </p:txBody>
      </p:sp>
      <p:sp>
        <p:nvSpPr>
          <p:cNvPr id="8197" name="Line 13"/>
          <p:cNvSpPr>
            <a:spLocks noChangeShapeType="1"/>
          </p:cNvSpPr>
          <p:nvPr/>
        </p:nvSpPr>
        <p:spPr bwMode="auto">
          <a:xfrm>
            <a:off x="3635375" y="35734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6206" name="Group 14"/>
          <p:cNvGrpSpPr>
            <a:grpSpLocks/>
          </p:cNvGrpSpPr>
          <p:nvPr/>
        </p:nvGrpSpPr>
        <p:grpSpPr bwMode="auto">
          <a:xfrm>
            <a:off x="2843213" y="3500438"/>
            <a:ext cx="1584325" cy="714375"/>
            <a:chOff x="1791" y="2205"/>
            <a:chExt cx="998" cy="450"/>
          </a:xfrm>
        </p:grpSpPr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1791" y="2251"/>
              <a:ext cx="99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hu-HU" altLang="hu-HU" sz="1800" b="1">
                  <a:solidFill>
                    <a:srgbClr val="FF0000"/>
                  </a:solidFill>
                </a:rPr>
                <a:t>cardiogen lemez</a:t>
              </a:r>
            </a:p>
          </p:txBody>
        </p:sp>
        <p:sp>
          <p:nvSpPr>
            <p:cNvPr id="8208" name="AutoShape 16"/>
            <p:cNvSpPr>
              <a:spLocks/>
            </p:cNvSpPr>
            <p:nvPr/>
          </p:nvSpPr>
          <p:spPr bwMode="auto">
            <a:xfrm rot="5400000">
              <a:off x="2279" y="2080"/>
              <a:ext cx="68" cy="317"/>
            </a:xfrm>
            <a:prstGeom prst="rightBrace">
              <a:avLst>
                <a:gd name="adj1" fmla="val 3884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136211" name="Group 19"/>
          <p:cNvGrpSpPr>
            <a:grpSpLocks/>
          </p:cNvGrpSpPr>
          <p:nvPr/>
        </p:nvGrpSpPr>
        <p:grpSpPr bwMode="auto">
          <a:xfrm>
            <a:off x="1979613" y="1125538"/>
            <a:ext cx="5084762" cy="2159000"/>
            <a:chOff x="1247" y="709"/>
            <a:chExt cx="3203" cy="1360"/>
          </a:xfrm>
        </p:grpSpPr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1701" y="709"/>
              <a:ext cx="20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800" b="1">
                  <a:solidFill>
                    <a:srgbClr val="000000"/>
                  </a:solidFill>
                </a:rPr>
                <a:t>membrana buccopharyngea</a:t>
              </a:r>
            </a:p>
          </p:txBody>
        </p:sp>
        <p:sp>
          <p:nvSpPr>
            <p:cNvPr id="8202" name="Line 10"/>
            <p:cNvSpPr>
              <a:spLocks noChangeShapeType="1"/>
            </p:cNvSpPr>
            <p:nvPr/>
          </p:nvSpPr>
          <p:spPr bwMode="auto">
            <a:xfrm>
              <a:off x="2426" y="935"/>
              <a:ext cx="136" cy="1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3198" y="1162"/>
              <a:ext cx="1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800" b="1">
                  <a:solidFill>
                    <a:srgbClr val="000000"/>
                  </a:solidFill>
                </a:rPr>
                <a:t>cloaca membrán</a:t>
              </a:r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>
              <a:off x="3696" y="1434"/>
              <a:ext cx="91" cy="5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Text Box 17"/>
            <p:cNvSpPr txBox="1">
              <a:spLocks noChangeArrowheads="1"/>
            </p:cNvSpPr>
            <p:nvPr/>
          </p:nvSpPr>
          <p:spPr bwMode="auto">
            <a:xfrm>
              <a:off x="1247" y="1207"/>
              <a:ext cx="9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800" b="1">
                  <a:solidFill>
                    <a:srgbClr val="000000"/>
                  </a:solidFill>
                </a:rPr>
                <a:t>septum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800" b="1">
                  <a:solidFill>
                    <a:srgbClr val="000000"/>
                  </a:solidFill>
                </a:rPr>
                <a:t>transversum</a:t>
              </a:r>
            </a:p>
          </p:txBody>
        </p:sp>
        <p:sp>
          <p:nvSpPr>
            <p:cNvPr id="8206" name="Line 18"/>
            <p:cNvSpPr>
              <a:spLocks noChangeShapeType="1"/>
            </p:cNvSpPr>
            <p:nvPr/>
          </p:nvSpPr>
          <p:spPr bwMode="auto">
            <a:xfrm>
              <a:off x="1746" y="1616"/>
              <a:ext cx="363" cy="45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2"/>
          <a:stretch>
            <a:fillRect/>
          </a:stretch>
        </p:blipFill>
        <p:spPr bwMode="auto">
          <a:xfrm>
            <a:off x="5724525" y="3584575"/>
            <a:ext cx="3309938" cy="3219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8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ép1 másolata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3" b="7382"/>
          <a:stretch>
            <a:fillRect/>
          </a:stretch>
        </p:blipFill>
        <p:spPr bwMode="auto">
          <a:xfrm>
            <a:off x="179388" y="404813"/>
            <a:ext cx="3011487" cy="268763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 rot="-5400000">
            <a:off x="-51593" y="2175669"/>
            <a:ext cx="144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hu-HU" altLang="hu-HU" sz="1200" b="1">
                <a:solidFill>
                  <a:srgbClr val="FF0000"/>
                </a:solidFill>
              </a:rPr>
              <a:t>cardiogen lemez</a:t>
            </a:r>
          </a:p>
        </p:txBody>
      </p:sp>
      <p:sp>
        <p:nvSpPr>
          <p:cNvPr id="138244" name="Line 4"/>
          <p:cNvSpPr>
            <a:spLocks noChangeShapeType="1"/>
          </p:cNvSpPr>
          <p:nvPr/>
        </p:nvSpPr>
        <p:spPr bwMode="auto">
          <a:xfrm>
            <a:off x="849313" y="644525"/>
            <a:ext cx="0" cy="2160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8266" name="Group 26"/>
          <p:cNvGrpSpPr>
            <a:grpSpLocks/>
          </p:cNvGrpSpPr>
          <p:nvPr/>
        </p:nvGrpSpPr>
        <p:grpSpPr bwMode="auto">
          <a:xfrm>
            <a:off x="3360738" y="392113"/>
            <a:ext cx="5619750" cy="6192837"/>
            <a:chOff x="2109" y="255"/>
            <a:chExt cx="3540" cy="3901"/>
          </a:xfrm>
        </p:grpSpPr>
        <p:pic>
          <p:nvPicPr>
            <p:cNvPr id="10246" name="Picture 17" descr="Kép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55"/>
              <a:ext cx="3540" cy="3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7" name="Line 18"/>
            <p:cNvSpPr>
              <a:spLocks noChangeShapeType="1"/>
            </p:cNvSpPr>
            <p:nvPr/>
          </p:nvSpPr>
          <p:spPr bwMode="auto">
            <a:xfrm>
              <a:off x="3016" y="1570"/>
              <a:ext cx="272" cy="4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8" name="Line 19"/>
            <p:cNvSpPr>
              <a:spLocks noChangeShapeType="1"/>
            </p:cNvSpPr>
            <p:nvPr/>
          </p:nvSpPr>
          <p:spPr bwMode="auto">
            <a:xfrm flipV="1">
              <a:off x="2926" y="2296"/>
              <a:ext cx="317" cy="31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Text Box 20"/>
            <p:cNvSpPr txBox="1">
              <a:spLocks noChangeArrowheads="1"/>
            </p:cNvSpPr>
            <p:nvPr/>
          </p:nvSpPr>
          <p:spPr bwMode="auto">
            <a:xfrm>
              <a:off x="2608" y="1343"/>
              <a:ext cx="10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</a:rPr>
                <a:t>somatopleura</a:t>
              </a:r>
            </a:p>
          </p:txBody>
        </p:sp>
        <p:sp>
          <p:nvSpPr>
            <p:cNvPr id="10250" name="Text Box 21"/>
            <p:cNvSpPr txBox="1">
              <a:spLocks noChangeArrowheads="1"/>
            </p:cNvSpPr>
            <p:nvPr/>
          </p:nvSpPr>
          <p:spPr bwMode="auto">
            <a:xfrm>
              <a:off x="2517" y="2568"/>
              <a:ext cx="127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</a:rPr>
                <a:t>splanchnopleura</a:t>
              </a:r>
            </a:p>
          </p:txBody>
        </p:sp>
        <p:sp>
          <p:nvSpPr>
            <p:cNvPr id="10251" name="Line 22"/>
            <p:cNvSpPr>
              <a:spLocks noChangeShapeType="1"/>
            </p:cNvSpPr>
            <p:nvPr/>
          </p:nvSpPr>
          <p:spPr bwMode="auto">
            <a:xfrm flipH="1" flipV="1">
              <a:off x="4422" y="2205"/>
              <a:ext cx="227" cy="5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Text Box 23"/>
            <p:cNvSpPr txBox="1">
              <a:spLocks noChangeArrowheads="1"/>
            </p:cNvSpPr>
            <p:nvPr/>
          </p:nvSpPr>
          <p:spPr bwMode="auto">
            <a:xfrm>
              <a:off x="4105" y="2750"/>
              <a:ext cx="113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hu-HU" altLang="hu-HU" sz="1700">
                  <a:solidFill>
                    <a:srgbClr val="000000"/>
                  </a:solidFill>
                </a:rPr>
                <a:t>intraembryonalis coeloma</a:t>
              </a:r>
              <a:endParaRPr lang="en-GB" altLang="hu-HU" sz="1700">
                <a:solidFill>
                  <a:srgbClr val="000000"/>
                </a:solidFill>
              </a:endParaRPr>
            </a:p>
          </p:txBody>
        </p:sp>
        <p:sp>
          <p:nvSpPr>
            <p:cNvPr id="10253" name="Text Box 12"/>
            <p:cNvSpPr txBox="1">
              <a:spLocks noChangeArrowheads="1"/>
            </p:cNvSpPr>
            <p:nvPr/>
          </p:nvSpPr>
          <p:spPr bwMode="auto">
            <a:xfrm>
              <a:off x="3833" y="1207"/>
              <a:ext cx="14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hu-HU" altLang="hu-HU" sz="1600">
                  <a:solidFill>
                    <a:srgbClr val="000000"/>
                  </a:solidFill>
                </a:rPr>
                <a:t>lateralis mesoderma</a:t>
              </a:r>
              <a:endParaRPr lang="en-GB" altLang="hu-HU" sz="1600">
                <a:solidFill>
                  <a:srgbClr val="000000"/>
                </a:solidFill>
              </a:endParaRPr>
            </a:p>
          </p:txBody>
        </p:sp>
        <p:sp>
          <p:nvSpPr>
            <p:cNvPr id="10254" name="Line 25"/>
            <p:cNvSpPr>
              <a:spLocks noChangeShapeType="1"/>
            </p:cNvSpPr>
            <p:nvPr/>
          </p:nvSpPr>
          <p:spPr bwMode="auto">
            <a:xfrm flipH="1">
              <a:off x="4377" y="1434"/>
              <a:ext cx="91" cy="5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542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é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23093" r="848" b="26941"/>
          <a:stretch>
            <a:fillRect/>
          </a:stretch>
        </p:blipFill>
        <p:spPr bwMode="auto">
          <a:xfrm>
            <a:off x="395288" y="404813"/>
            <a:ext cx="8207375" cy="459581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2" name="Oval 4" descr="Nagy konfetti"/>
          <p:cNvSpPr>
            <a:spLocks noChangeArrowheads="1"/>
          </p:cNvSpPr>
          <p:nvPr/>
        </p:nvSpPr>
        <p:spPr bwMode="auto">
          <a:xfrm>
            <a:off x="3995738" y="3141663"/>
            <a:ext cx="360362" cy="287337"/>
          </a:xfrm>
          <a:prstGeom prst="ellipse">
            <a:avLst/>
          </a:prstGeom>
          <a:pattFill prst="lgConfetti">
            <a:fgClr>
              <a:srgbClr val="FF3399"/>
            </a:fgClr>
            <a:bgClr>
              <a:schemeClr val="tx1"/>
            </a:bgClr>
          </a:patt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140293" name="Oval 5" descr="Nagy konfetti"/>
          <p:cNvSpPr>
            <a:spLocks noChangeArrowheads="1"/>
          </p:cNvSpPr>
          <p:nvPr/>
        </p:nvSpPr>
        <p:spPr bwMode="auto">
          <a:xfrm>
            <a:off x="4643438" y="3141663"/>
            <a:ext cx="360362" cy="287337"/>
          </a:xfrm>
          <a:prstGeom prst="ellipse">
            <a:avLst/>
          </a:prstGeom>
          <a:pattFill prst="lgConfetti">
            <a:fgClr>
              <a:srgbClr val="FF3399"/>
            </a:fgClr>
            <a:bgClr>
              <a:schemeClr val="tx1"/>
            </a:bgClr>
          </a:patt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619250" y="1412875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800">
                <a:solidFill>
                  <a:srgbClr val="000000"/>
                </a:solidFill>
              </a:rPr>
              <a:t>somatopleura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1547813" y="3500438"/>
            <a:ext cx="2087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800">
                <a:solidFill>
                  <a:srgbClr val="000000"/>
                </a:solidFill>
              </a:rPr>
              <a:t>splanchnopleura</a:t>
            </a: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>
            <a:off x="2555875" y="1773238"/>
            <a:ext cx="431800" cy="6492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V="1">
            <a:off x="2339975" y="3068638"/>
            <a:ext cx="64770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0298" name="Group 10"/>
          <p:cNvGrpSpPr>
            <a:grpSpLocks/>
          </p:cNvGrpSpPr>
          <p:nvPr/>
        </p:nvGrpSpPr>
        <p:grpSpPr bwMode="auto">
          <a:xfrm>
            <a:off x="3635375" y="2852738"/>
            <a:ext cx="360363" cy="358775"/>
            <a:chOff x="2245" y="1616"/>
            <a:chExt cx="227" cy="226"/>
          </a:xfrm>
        </p:grpSpPr>
        <p:sp>
          <p:nvSpPr>
            <p:cNvPr id="12307" name="Line 11"/>
            <p:cNvSpPr>
              <a:spLocks noChangeShapeType="1"/>
            </p:cNvSpPr>
            <p:nvPr/>
          </p:nvSpPr>
          <p:spPr bwMode="auto">
            <a:xfrm>
              <a:off x="2336" y="1616"/>
              <a:ext cx="136" cy="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12"/>
            <p:cNvSpPr>
              <a:spLocks noChangeShapeType="1"/>
            </p:cNvSpPr>
            <p:nvPr/>
          </p:nvSpPr>
          <p:spPr bwMode="auto">
            <a:xfrm>
              <a:off x="2336" y="1706"/>
              <a:ext cx="90" cy="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Line 13"/>
            <p:cNvSpPr>
              <a:spLocks noChangeShapeType="1"/>
            </p:cNvSpPr>
            <p:nvPr/>
          </p:nvSpPr>
          <p:spPr bwMode="auto">
            <a:xfrm>
              <a:off x="2245" y="1797"/>
              <a:ext cx="136" cy="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302" name="Group 14"/>
          <p:cNvGrpSpPr>
            <a:grpSpLocks/>
          </p:cNvGrpSpPr>
          <p:nvPr/>
        </p:nvGrpSpPr>
        <p:grpSpPr bwMode="auto">
          <a:xfrm flipH="1">
            <a:off x="5003800" y="3068638"/>
            <a:ext cx="360363" cy="358775"/>
            <a:chOff x="2245" y="1616"/>
            <a:chExt cx="227" cy="226"/>
          </a:xfrm>
        </p:grpSpPr>
        <p:sp>
          <p:nvSpPr>
            <p:cNvPr id="12304" name="Line 15"/>
            <p:cNvSpPr>
              <a:spLocks noChangeShapeType="1"/>
            </p:cNvSpPr>
            <p:nvPr/>
          </p:nvSpPr>
          <p:spPr bwMode="auto">
            <a:xfrm>
              <a:off x="2336" y="1616"/>
              <a:ext cx="136" cy="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Line 16"/>
            <p:cNvSpPr>
              <a:spLocks noChangeShapeType="1"/>
            </p:cNvSpPr>
            <p:nvPr/>
          </p:nvSpPr>
          <p:spPr bwMode="auto">
            <a:xfrm>
              <a:off x="2336" y="1706"/>
              <a:ext cx="90" cy="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Line 17"/>
            <p:cNvSpPr>
              <a:spLocks noChangeShapeType="1"/>
            </p:cNvSpPr>
            <p:nvPr/>
          </p:nvSpPr>
          <p:spPr bwMode="auto">
            <a:xfrm>
              <a:off x="2245" y="1797"/>
              <a:ext cx="136" cy="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306" name="Group 18"/>
          <p:cNvGrpSpPr>
            <a:grpSpLocks/>
          </p:cNvGrpSpPr>
          <p:nvPr/>
        </p:nvGrpSpPr>
        <p:grpSpPr bwMode="auto">
          <a:xfrm>
            <a:off x="4284663" y="3429000"/>
            <a:ext cx="2686050" cy="798513"/>
            <a:chOff x="2699" y="2160"/>
            <a:chExt cx="1692" cy="503"/>
          </a:xfrm>
        </p:grpSpPr>
        <p:sp>
          <p:nvSpPr>
            <p:cNvPr id="12301" name="Text Box 19"/>
            <p:cNvSpPr txBox="1">
              <a:spLocks noChangeArrowheads="1"/>
            </p:cNvSpPr>
            <p:nvPr/>
          </p:nvSpPr>
          <p:spPr bwMode="auto">
            <a:xfrm>
              <a:off x="2971" y="2432"/>
              <a:ext cx="1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800" b="1">
                  <a:solidFill>
                    <a:srgbClr val="000000"/>
                  </a:solidFill>
                </a:rPr>
                <a:t>angioblast kötegek</a:t>
              </a:r>
            </a:p>
          </p:txBody>
        </p:sp>
        <p:sp>
          <p:nvSpPr>
            <p:cNvPr id="12302" name="Line 20"/>
            <p:cNvSpPr>
              <a:spLocks noChangeShapeType="1"/>
            </p:cNvSpPr>
            <p:nvPr/>
          </p:nvSpPr>
          <p:spPr bwMode="auto">
            <a:xfrm flipH="1" flipV="1">
              <a:off x="2699" y="2160"/>
              <a:ext cx="408" cy="2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21"/>
            <p:cNvSpPr>
              <a:spLocks noChangeShapeType="1"/>
            </p:cNvSpPr>
            <p:nvPr/>
          </p:nvSpPr>
          <p:spPr bwMode="auto">
            <a:xfrm flipH="1" flipV="1">
              <a:off x="3061" y="2160"/>
              <a:ext cx="137" cy="2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323850" y="5300663"/>
            <a:ext cx="8424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2400"/>
              <a:t>Az oldallemezek medialis részéről (splanchnopleura) sejtek válnak le, melyek később az endocardiumcsöveket képezik.</a:t>
            </a:r>
          </a:p>
        </p:txBody>
      </p:sp>
    </p:spTree>
    <p:extLst>
      <p:ext uri="{BB962C8B-B14F-4D97-AF65-F5344CB8AC3E}">
        <p14:creationId xmlns:p14="http://schemas.microsoft.com/office/powerpoint/2010/main" val="5746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animBg="1"/>
      <p:bldP spid="1402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é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23093" r="848" b="26941"/>
          <a:stretch>
            <a:fillRect/>
          </a:stretch>
        </p:blipFill>
        <p:spPr bwMode="auto">
          <a:xfrm>
            <a:off x="395288" y="404813"/>
            <a:ext cx="8207375" cy="459581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3995738" y="3141663"/>
            <a:ext cx="360362" cy="2873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4643438" y="3141663"/>
            <a:ext cx="360362" cy="2873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619250" y="1412875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800">
                <a:solidFill>
                  <a:srgbClr val="000000"/>
                </a:solidFill>
              </a:rPr>
              <a:t>somatopleura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547813" y="3500438"/>
            <a:ext cx="2087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800">
                <a:solidFill>
                  <a:srgbClr val="000000"/>
                </a:solidFill>
              </a:rPr>
              <a:t>splanchnopleura</a:t>
            </a: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555875" y="1773238"/>
            <a:ext cx="431800" cy="6492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2339975" y="3068638"/>
            <a:ext cx="64770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4551363" y="3808413"/>
            <a:ext cx="239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endocardiumcsövek</a:t>
            </a:r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H="1" flipV="1">
            <a:off x="4284663" y="3429000"/>
            <a:ext cx="647700" cy="431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 flipH="1" flipV="1">
            <a:off x="4859338" y="3429000"/>
            <a:ext cx="217487" cy="431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2349" name="Group 13"/>
          <p:cNvGrpSpPr>
            <a:grpSpLocks/>
          </p:cNvGrpSpPr>
          <p:nvPr/>
        </p:nvGrpSpPr>
        <p:grpSpPr bwMode="auto">
          <a:xfrm>
            <a:off x="1619250" y="2627313"/>
            <a:ext cx="3919538" cy="1816100"/>
            <a:chOff x="1020" y="1655"/>
            <a:chExt cx="2469" cy="1144"/>
          </a:xfrm>
        </p:grpSpPr>
        <p:sp>
          <p:nvSpPr>
            <p:cNvPr id="14350" name="Text Box 14"/>
            <p:cNvSpPr txBox="1">
              <a:spLocks noChangeArrowheads="1"/>
            </p:cNvSpPr>
            <p:nvPr/>
          </p:nvSpPr>
          <p:spPr bwMode="auto">
            <a:xfrm>
              <a:off x="1020" y="2568"/>
              <a:ext cx="1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800" b="1">
                  <a:solidFill>
                    <a:srgbClr val="000000"/>
                  </a:solidFill>
                </a:rPr>
                <a:t>myoepicardialis vályú</a:t>
              </a:r>
            </a:p>
          </p:txBody>
        </p:sp>
        <p:sp>
          <p:nvSpPr>
            <p:cNvPr id="14351" name="Freeform 15"/>
            <p:cNvSpPr>
              <a:spLocks/>
            </p:cNvSpPr>
            <p:nvPr/>
          </p:nvSpPr>
          <p:spPr bwMode="auto">
            <a:xfrm>
              <a:off x="2106" y="1655"/>
              <a:ext cx="246" cy="353"/>
            </a:xfrm>
            <a:custGeom>
              <a:avLst/>
              <a:gdLst>
                <a:gd name="T0" fmla="*/ 3 w 246"/>
                <a:gd name="T1" fmla="*/ 324 h 353"/>
                <a:gd name="T2" fmla="*/ 66 w 246"/>
                <a:gd name="T3" fmla="*/ 273 h 353"/>
                <a:gd name="T4" fmla="*/ 142 w 246"/>
                <a:gd name="T5" fmla="*/ 237 h 353"/>
                <a:gd name="T6" fmla="*/ 166 w 246"/>
                <a:gd name="T7" fmla="*/ 145 h 353"/>
                <a:gd name="T8" fmla="*/ 174 w 246"/>
                <a:gd name="T9" fmla="*/ 73 h 353"/>
                <a:gd name="T10" fmla="*/ 194 w 246"/>
                <a:gd name="T11" fmla="*/ 5 h 353"/>
                <a:gd name="T12" fmla="*/ 234 w 246"/>
                <a:gd name="T13" fmla="*/ 41 h 353"/>
                <a:gd name="T14" fmla="*/ 238 w 246"/>
                <a:gd name="T15" fmla="*/ 185 h 353"/>
                <a:gd name="T16" fmla="*/ 186 w 246"/>
                <a:gd name="T17" fmla="*/ 301 h 353"/>
                <a:gd name="T18" fmla="*/ 30 w 246"/>
                <a:gd name="T19" fmla="*/ 349 h 353"/>
                <a:gd name="T20" fmla="*/ 3 w 246"/>
                <a:gd name="T21" fmla="*/ 324 h 3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6" h="353">
                  <a:moveTo>
                    <a:pt x="3" y="324"/>
                  </a:moveTo>
                  <a:cubicBezTo>
                    <a:pt x="9" y="311"/>
                    <a:pt x="43" y="287"/>
                    <a:pt x="66" y="273"/>
                  </a:cubicBezTo>
                  <a:cubicBezTo>
                    <a:pt x="89" y="259"/>
                    <a:pt x="125" y="258"/>
                    <a:pt x="142" y="237"/>
                  </a:cubicBezTo>
                  <a:cubicBezTo>
                    <a:pt x="159" y="216"/>
                    <a:pt x="161" y="172"/>
                    <a:pt x="166" y="145"/>
                  </a:cubicBezTo>
                  <a:cubicBezTo>
                    <a:pt x="171" y="118"/>
                    <a:pt x="169" y="96"/>
                    <a:pt x="174" y="73"/>
                  </a:cubicBezTo>
                  <a:cubicBezTo>
                    <a:pt x="179" y="50"/>
                    <a:pt x="184" y="10"/>
                    <a:pt x="194" y="5"/>
                  </a:cubicBezTo>
                  <a:cubicBezTo>
                    <a:pt x="204" y="0"/>
                    <a:pt x="227" y="11"/>
                    <a:pt x="234" y="41"/>
                  </a:cubicBezTo>
                  <a:cubicBezTo>
                    <a:pt x="241" y="71"/>
                    <a:pt x="246" y="142"/>
                    <a:pt x="238" y="185"/>
                  </a:cubicBezTo>
                  <a:cubicBezTo>
                    <a:pt x="230" y="228"/>
                    <a:pt x="221" y="274"/>
                    <a:pt x="186" y="301"/>
                  </a:cubicBezTo>
                  <a:cubicBezTo>
                    <a:pt x="151" y="328"/>
                    <a:pt x="60" y="345"/>
                    <a:pt x="30" y="349"/>
                  </a:cubicBezTo>
                  <a:cubicBezTo>
                    <a:pt x="0" y="353"/>
                    <a:pt x="9" y="329"/>
                    <a:pt x="3" y="324"/>
                  </a:cubicBezTo>
                  <a:close/>
                </a:path>
              </a:pathLst>
            </a:custGeom>
            <a:solidFill>
              <a:srgbClr val="FF7C80"/>
            </a:solidFill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16"/>
            <p:cNvSpPr>
              <a:spLocks/>
            </p:cNvSpPr>
            <p:nvPr/>
          </p:nvSpPr>
          <p:spPr bwMode="auto">
            <a:xfrm>
              <a:off x="3297" y="1691"/>
              <a:ext cx="192" cy="406"/>
            </a:xfrm>
            <a:custGeom>
              <a:avLst/>
              <a:gdLst>
                <a:gd name="T0" fmla="*/ 95 w 192"/>
                <a:gd name="T1" fmla="*/ 401 h 406"/>
                <a:gd name="T2" fmla="*/ 131 w 192"/>
                <a:gd name="T3" fmla="*/ 361 h 406"/>
                <a:gd name="T4" fmla="*/ 79 w 192"/>
                <a:gd name="T5" fmla="*/ 301 h 406"/>
                <a:gd name="T6" fmla="*/ 83 w 192"/>
                <a:gd name="T7" fmla="*/ 241 h 406"/>
                <a:gd name="T8" fmla="*/ 135 w 192"/>
                <a:gd name="T9" fmla="*/ 181 h 406"/>
                <a:gd name="T10" fmla="*/ 171 w 192"/>
                <a:gd name="T11" fmla="*/ 121 h 406"/>
                <a:gd name="T12" fmla="*/ 191 w 192"/>
                <a:gd name="T13" fmla="*/ 45 h 406"/>
                <a:gd name="T14" fmla="*/ 175 w 192"/>
                <a:gd name="T15" fmla="*/ 5 h 406"/>
                <a:gd name="T16" fmla="*/ 143 w 192"/>
                <a:gd name="T17" fmla="*/ 17 h 406"/>
                <a:gd name="T18" fmla="*/ 99 w 192"/>
                <a:gd name="T19" fmla="*/ 101 h 406"/>
                <a:gd name="T20" fmla="*/ 39 w 192"/>
                <a:gd name="T21" fmla="*/ 169 h 406"/>
                <a:gd name="T22" fmla="*/ 3 w 192"/>
                <a:gd name="T23" fmla="*/ 245 h 406"/>
                <a:gd name="T24" fmla="*/ 19 w 192"/>
                <a:gd name="T25" fmla="*/ 333 h 406"/>
                <a:gd name="T26" fmla="*/ 95 w 192"/>
                <a:gd name="T27" fmla="*/ 401 h 4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2" h="406">
                  <a:moveTo>
                    <a:pt x="95" y="401"/>
                  </a:moveTo>
                  <a:cubicBezTo>
                    <a:pt x="114" y="406"/>
                    <a:pt x="134" y="378"/>
                    <a:pt x="131" y="361"/>
                  </a:cubicBezTo>
                  <a:cubicBezTo>
                    <a:pt x="128" y="344"/>
                    <a:pt x="87" y="321"/>
                    <a:pt x="79" y="301"/>
                  </a:cubicBezTo>
                  <a:cubicBezTo>
                    <a:pt x="71" y="281"/>
                    <a:pt x="74" y="261"/>
                    <a:pt x="83" y="241"/>
                  </a:cubicBezTo>
                  <a:cubicBezTo>
                    <a:pt x="92" y="221"/>
                    <a:pt x="120" y="201"/>
                    <a:pt x="135" y="181"/>
                  </a:cubicBezTo>
                  <a:cubicBezTo>
                    <a:pt x="150" y="161"/>
                    <a:pt x="162" y="144"/>
                    <a:pt x="171" y="121"/>
                  </a:cubicBezTo>
                  <a:cubicBezTo>
                    <a:pt x="180" y="98"/>
                    <a:pt x="190" y="64"/>
                    <a:pt x="191" y="45"/>
                  </a:cubicBezTo>
                  <a:cubicBezTo>
                    <a:pt x="192" y="26"/>
                    <a:pt x="183" y="10"/>
                    <a:pt x="175" y="5"/>
                  </a:cubicBezTo>
                  <a:cubicBezTo>
                    <a:pt x="167" y="0"/>
                    <a:pt x="156" y="1"/>
                    <a:pt x="143" y="17"/>
                  </a:cubicBezTo>
                  <a:cubicBezTo>
                    <a:pt x="130" y="33"/>
                    <a:pt x="116" y="76"/>
                    <a:pt x="99" y="101"/>
                  </a:cubicBezTo>
                  <a:cubicBezTo>
                    <a:pt x="82" y="126"/>
                    <a:pt x="55" y="145"/>
                    <a:pt x="39" y="169"/>
                  </a:cubicBezTo>
                  <a:cubicBezTo>
                    <a:pt x="23" y="193"/>
                    <a:pt x="6" y="218"/>
                    <a:pt x="3" y="245"/>
                  </a:cubicBezTo>
                  <a:cubicBezTo>
                    <a:pt x="0" y="272"/>
                    <a:pt x="4" y="307"/>
                    <a:pt x="19" y="333"/>
                  </a:cubicBezTo>
                  <a:cubicBezTo>
                    <a:pt x="34" y="359"/>
                    <a:pt x="79" y="394"/>
                    <a:pt x="95" y="401"/>
                  </a:cubicBezTo>
                  <a:close/>
                </a:path>
              </a:pathLst>
            </a:custGeom>
            <a:solidFill>
              <a:srgbClr val="FF7C80"/>
            </a:solidFill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 flipV="1">
              <a:off x="2109" y="2024"/>
              <a:ext cx="91" cy="59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9" name="Text Box 18"/>
          <p:cNvSpPr txBox="1">
            <a:spLocks noChangeArrowheads="1"/>
          </p:cNvSpPr>
          <p:nvPr/>
        </p:nvSpPr>
        <p:spPr bwMode="auto">
          <a:xfrm>
            <a:off x="684213" y="5445125"/>
            <a:ext cx="75612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2400"/>
              <a:t>Az endocardiumcsövektől dorsalisan az oldallemezek megvastagodása hozza létre a myoepicardialis vályút.</a:t>
            </a:r>
          </a:p>
        </p:txBody>
      </p:sp>
    </p:spTree>
    <p:extLst>
      <p:ext uri="{BB962C8B-B14F-4D97-AF65-F5344CB8AC3E}">
        <p14:creationId xmlns:p14="http://schemas.microsoft.com/office/powerpoint/2010/main" val="111847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(z) FullSizeRender.jpg megjeleníté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8501" y="-1383985"/>
            <a:ext cx="5075154" cy="817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7504" y="5239294"/>
            <a:ext cx="8964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kardiogén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telep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körül a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splanchnopleurában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 egyúttal megkezdődik a leendő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üreg formálódása is, ahogyan azt a B ábra mutatja, a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splanchikus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mezodermában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üregek képződnek.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  C ábra hosszmetszetben mutatja a szívtelep viszonyát egyéb struktúrához: előtte helyezkedik el a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transversum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rekeszizom telepe, mögötte pedig az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bucco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pharyngeális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membrán.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0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35"/>
            <a:ext cx="54102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92" y="3026281"/>
            <a:ext cx="3567146" cy="369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543515" y="237152"/>
            <a:ext cx="3426900" cy="17543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 kétoldali telepek az embrió </a:t>
            </a:r>
          </a:p>
          <a:p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kranikaudális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és 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aterális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lefűződésével egyidejűleg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gymáshoz közelednek, majd </a:t>
            </a: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fuzionálnak, kialakul a szívcső.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66252"/>
            <a:ext cx="7620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7964" y="1439360"/>
            <a:ext cx="3460998" cy="696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39904" y="273754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 fúzió folyamata különböző nézetből</a:t>
            </a:r>
          </a:p>
        </p:txBody>
      </p:sp>
    </p:spTree>
    <p:extLst>
      <p:ext uri="{BB962C8B-B14F-4D97-AF65-F5344CB8AC3E}">
        <p14:creationId xmlns:p14="http://schemas.microsoft.com/office/powerpoint/2010/main" val="34380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175125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" y="1196752"/>
            <a:ext cx="360045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493712" y="5301208"/>
            <a:ext cx="8156575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szívcsövek középen összenőnek a lefűződés során - elölnézet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az előtte- és mögötte elhelyezkedő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endotheliumcsövek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(erek) nem fuzionálnak: páros képletek 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maradnak.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chp05_fig033_pur.jpg"/>
          <p:cNvPicPr>
            <a:picLocks noChangeAspect="1"/>
          </p:cNvPicPr>
          <p:nvPr/>
        </p:nvPicPr>
        <p:blipFill>
          <a:blip r:embed="rId2" cstate="print"/>
          <a:srcRect b="6334"/>
          <a:stretch>
            <a:fillRect/>
          </a:stretch>
        </p:blipFill>
        <p:spPr>
          <a:xfrm>
            <a:off x="5093181" y="1462416"/>
            <a:ext cx="3565044" cy="4828072"/>
          </a:xfrm>
          <a:prstGeom prst="rect">
            <a:avLst/>
          </a:prstGeom>
        </p:spPr>
      </p:pic>
      <p:pic>
        <p:nvPicPr>
          <p:cNvPr id="4" name="Kép 3" descr="chp05_fig013_pur.jpg"/>
          <p:cNvPicPr>
            <a:picLocks noChangeAspect="1"/>
          </p:cNvPicPr>
          <p:nvPr/>
        </p:nvPicPr>
        <p:blipFill>
          <a:blip r:embed="rId3" cstate="print"/>
          <a:srcRect b="3751"/>
          <a:stretch>
            <a:fillRect/>
          </a:stretch>
        </p:blipFill>
        <p:spPr>
          <a:xfrm>
            <a:off x="417451" y="1412776"/>
            <a:ext cx="3362461" cy="4877712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28625" y="125759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szív makroszkópiája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51520" y="1196752"/>
            <a:ext cx="115212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4716016" y="1412776"/>
            <a:ext cx="115212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-31960" y="655022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Ventrális</a:t>
            </a:r>
            <a:r>
              <a:rPr lang="hu-H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nézet</a:t>
            </a:r>
            <a:endParaRPr 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380312" y="655022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Kaudális</a:t>
            </a:r>
            <a:r>
              <a:rPr lang="hu-H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nézet</a:t>
            </a:r>
            <a:endParaRPr 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683568" y="2699793"/>
            <a:ext cx="324036" cy="10141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2802461" y="2610946"/>
            <a:ext cx="846667" cy="8737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 flipV="1">
            <a:off x="3577553" y="6052492"/>
            <a:ext cx="274367" cy="2379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V="1">
            <a:off x="4808076" y="6013086"/>
            <a:ext cx="357113" cy="293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714736" y="6334779"/>
            <a:ext cx="126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Apex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cordis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792372" y="2818596"/>
            <a:ext cx="126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Basis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cordis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Egyenes összekötő nyíllal 17"/>
          <p:cNvCxnSpPr/>
          <p:nvPr/>
        </p:nvCxnSpPr>
        <p:spPr>
          <a:xfrm flipH="1">
            <a:off x="3412932" y="3187928"/>
            <a:ext cx="752029" cy="3216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4708132" y="3187928"/>
            <a:ext cx="712021" cy="3216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övegdoboz 29"/>
          <p:cNvSpPr txBox="1"/>
          <p:nvPr/>
        </p:nvSpPr>
        <p:spPr>
          <a:xfrm>
            <a:off x="8012155" y="1953688"/>
            <a:ext cx="1034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Atrium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dextrum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3225795" y="1953689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Auricula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sinistra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77702" y="5846138"/>
            <a:ext cx="1286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Ventriculus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dexter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Egyenes összekötő nyíllal 33"/>
          <p:cNvCxnSpPr/>
          <p:nvPr/>
        </p:nvCxnSpPr>
        <p:spPr>
          <a:xfrm flipV="1">
            <a:off x="827585" y="5301208"/>
            <a:ext cx="862801" cy="614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zövegdoboz 35"/>
          <p:cNvSpPr txBox="1"/>
          <p:nvPr/>
        </p:nvSpPr>
        <p:spPr>
          <a:xfrm>
            <a:off x="7811936" y="5841982"/>
            <a:ext cx="1286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Ventriculus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dexter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Egyenes összekötő nyíllal 36"/>
          <p:cNvCxnSpPr/>
          <p:nvPr/>
        </p:nvCxnSpPr>
        <p:spPr>
          <a:xfrm flipH="1" flipV="1">
            <a:off x="7308304" y="5488277"/>
            <a:ext cx="828092" cy="4274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zövegdoboz 39"/>
          <p:cNvSpPr txBox="1"/>
          <p:nvPr/>
        </p:nvSpPr>
        <p:spPr>
          <a:xfrm>
            <a:off x="3805903" y="4438188"/>
            <a:ext cx="1286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Ventriculus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sinister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Egyenes összekötő nyíllal 40"/>
          <p:cNvCxnSpPr/>
          <p:nvPr/>
        </p:nvCxnSpPr>
        <p:spPr>
          <a:xfrm flipH="1">
            <a:off x="3540558" y="5084519"/>
            <a:ext cx="752029" cy="3216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4541045" y="5090720"/>
            <a:ext cx="967128" cy="3053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/>
          <p:nvPr/>
        </p:nvSpPr>
        <p:spPr>
          <a:xfrm>
            <a:off x="51894" y="2048552"/>
            <a:ext cx="955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Auricula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dextra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4788425" y="1565949"/>
            <a:ext cx="1105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Atrium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sinistrum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" name="Egyenes összekötő nyíllal 45"/>
          <p:cNvCxnSpPr/>
          <p:nvPr/>
        </p:nvCxnSpPr>
        <p:spPr>
          <a:xfrm>
            <a:off x="5354052" y="2193744"/>
            <a:ext cx="1234204" cy="1013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>
            <a:stCxn id="30" idx="2"/>
          </p:cNvCxnSpPr>
          <p:nvPr/>
        </p:nvCxnSpPr>
        <p:spPr>
          <a:xfrm flipH="1">
            <a:off x="8136397" y="2600019"/>
            <a:ext cx="393112" cy="6068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eart Tube Fusion.jpg"/>
          <p:cNvPicPr>
            <a:picLocks noChangeAspect="1" noChangeArrowheads="1"/>
          </p:cNvPicPr>
          <p:nvPr/>
        </p:nvPicPr>
        <p:blipFill>
          <a:blip r:embed="rId2" cstate="print"/>
          <a:srcRect r="5501"/>
          <a:stretch>
            <a:fillRect/>
          </a:stretch>
        </p:blipFill>
        <p:spPr bwMode="auto">
          <a:xfrm>
            <a:off x="251520" y="1484784"/>
            <a:ext cx="6637582" cy="5153856"/>
          </a:xfrm>
          <a:prstGeom prst="rect">
            <a:avLst/>
          </a:prstGeom>
          <a:noFill/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395536" y="3134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szívcső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kialakulása</a:t>
            </a:r>
          </a:p>
        </p:txBody>
      </p:sp>
      <p:pic>
        <p:nvPicPr>
          <p:cNvPr id="11266" name="Picture 2" descr="Képtalálat a következőre: „cardia bifid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15" y="233284"/>
            <a:ext cx="2328566" cy="222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889102" y="2487224"/>
            <a:ext cx="2236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hu-H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a fúzió nem tökéletes: </a:t>
            </a:r>
            <a:endParaRPr lang="hu-HU" sz="1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hu-HU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CARDIA BIFIDA</a:t>
            </a:r>
          </a:p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hu-HU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letális</a:t>
            </a:r>
            <a:endParaRPr lang="hu-HU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938281" y="3598792"/>
            <a:ext cx="19831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latin typeface="Calibri" panose="020F0502020204030204" pitchFamily="34" charset="0"/>
              </a:rPr>
              <a:t>https://www.escardio.org/Working-groups/Working-Group-on-Development,-Anatomy-and-Pathology/Publications/Evolutionary-and-developmental-views-on-ventricular-myocardium</a:t>
            </a:r>
          </a:p>
        </p:txBody>
      </p:sp>
    </p:spTree>
    <p:extLst>
      <p:ext uri="{BB962C8B-B14F-4D97-AF65-F5344CB8AC3E}">
        <p14:creationId xmlns:p14="http://schemas.microsoft.com/office/powerpoint/2010/main" val="4821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/>
          <p:cNvSpPr txBox="1">
            <a:spLocks noChangeArrowheads="1"/>
          </p:cNvSpPr>
          <p:nvPr/>
        </p:nvSpPr>
        <p:spPr bwMode="auto">
          <a:xfrm>
            <a:off x="323850" y="1268413"/>
            <a:ext cx="84963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2400"/>
              <a:t>A szív további fejlődésének megértéséhez fel kell idézzük az embryo végleges formájának kialakulását, a </a:t>
            </a:r>
            <a:r>
              <a:rPr lang="hu-HU" altLang="hu-HU" sz="2400" b="1"/>
              <a:t>lefűződés</a:t>
            </a:r>
            <a:r>
              <a:rPr lang="hu-HU" altLang="hu-HU" sz="2400"/>
              <a:t> folyamatát, mely két – időben párhuzamosan zajló – folyamatból áll: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hu-HU" altLang="hu-HU" sz="2400"/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2400"/>
              <a:t>1) „</a:t>
            </a:r>
            <a:r>
              <a:rPr lang="hu-HU" altLang="hu-HU" sz="2400" i="1"/>
              <a:t>hajlás</a:t>
            </a:r>
            <a:r>
              <a:rPr lang="hu-HU" altLang="hu-HU" sz="2400"/>
              <a:t>” - ennek köszönhetően kerül a szív telepe az „embrió feje tetejéről” a mellkasnak megfelelő területre.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hu-HU" altLang="hu-HU" sz="2400"/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2400"/>
              <a:t>2) „</a:t>
            </a:r>
            <a:r>
              <a:rPr lang="hu-HU" altLang="hu-HU" sz="2400" i="1"/>
              <a:t>behengeredés</a:t>
            </a:r>
            <a:r>
              <a:rPr lang="hu-HU" altLang="hu-HU" sz="2400"/>
              <a:t>” – mint látni fogjuk, sokkal nagyobb mértékben magyarázza a szív telepének további fejlődését.</a:t>
            </a:r>
          </a:p>
        </p:txBody>
      </p:sp>
    </p:spTree>
    <p:extLst>
      <p:ext uri="{BB962C8B-B14F-4D97-AF65-F5344CB8AC3E}">
        <p14:creationId xmlns:p14="http://schemas.microsoft.com/office/powerpoint/2010/main" val="5436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Kép1 másolata"/>
          <p:cNvPicPr>
            <a:picLocks noChangeAspect="1" noChangeArrowheads="1"/>
          </p:cNvPicPr>
          <p:nvPr/>
        </p:nvPicPr>
        <p:blipFill>
          <a:blip r:embed="rId2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3824288" cy="4248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10"/>
          <p:cNvSpPr txBox="1">
            <a:spLocks noChangeArrowheads="1"/>
          </p:cNvSpPr>
          <p:nvPr/>
        </p:nvSpPr>
        <p:spPr bwMode="auto">
          <a:xfrm>
            <a:off x="1042988" y="549275"/>
            <a:ext cx="23034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b="1"/>
              <a:t>A „hajlás”</a:t>
            </a:r>
          </a:p>
        </p:txBody>
      </p:sp>
      <p:grpSp>
        <p:nvGrpSpPr>
          <p:cNvPr id="108563" name="Group 19"/>
          <p:cNvGrpSpPr>
            <a:grpSpLocks/>
          </p:cNvGrpSpPr>
          <p:nvPr/>
        </p:nvGrpSpPr>
        <p:grpSpPr bwMode="auto">
          <a:xfrm>
            <a:off x="4211638" y="188913"/>
            <a:ext cx="4718050" cy="6272212"/>
            <a:chOff x="2653" y="119"/>
            <a:chExt cx="2972" cy="3951"/>
          </a:xfrm>
        </p:grpSpPr>
        <p:pic>
          <p:nvPicPr>
            <p:cNvPr id="17418" name="Picture 9" descr="Kép2 másola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19"/>
              <a:ext cx="2972" cy="395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9" name="AutoShape 14"/>
            <p:cNvSpPr>
              <a:spLocks noChangeArrowheads="1"/>
            </p:cNvSpPr>
            <p:nvPr/>
          </p:nvSpPr>
          <p:spPr bwMode="auto">
            <a:xfrm rot="1854955">
              <a:off x="3424" y="2024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17420" name="AutoShape 15"/>
            <p:cNvSpPr>
              <a:spLocks noChangeArrowheads="1"/>
            </p:cNvSpPr>
            <p:nvPr/>
          </p:nvSpPr>
          <p:spPr bwMode="auto">
            <a:xfrm rot="8223358">
              <a:off x="4906" y="1929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17421" name="AutoShape 16"/>
            <p:cNvSpPr>
              <a:spLocks noChangeArrowheads="1"/>
            </p:cNvSpPr>
            <p:nvPr/>
          </p:nvSpPr>
          <p:spPr bwMode="auto">
            <a:xfrm rot="-7743188">
              <a:off x="3333" y="1208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rgbClr val="5F5F5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17422" name="AutoShape 17"/>
            <p:cNvSpPr>
              <a:spLocks noChangeArrowheads="1"/>
            </p:cNvSpPr>
            <p:nvPr/>
          </p:nvSpPr>
          <p:spPr bwMode="auto">
            <a:xfrm rot="-4183824">
              <a:off x="4966" y="1298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rgbClr val="5F5F5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17413" name="Group 21"/>
          <p:cNvGrpSpPr>
            <a:grpSpLocks/>
          </p:cNvGrpSpPr>
          <p:nvPr/>
        </p:nvGrpSpPr>
        <p:grpSpPr bwMode="auto">
          <a:xfrm>
            <a:off x="827088" y="3644900"/>
            <a:ext cx="2305050" cy="576263"/>
            <a:chOff x="521" y="2296"/>
            <a:chExt cx="1452" cy="363"/>
          </a:xfrm>
        </p:grpSpPr>
        <p:sp>
          <p:nvSpPr>
            <p:cNvPr id="17414" name="AutoShape 11"/>
            <p:cNvSpPr>
              <a:spLocks noChangeArrowheads="1"/>
            </p:cNvSpPr>
            <p:nvPr/>
          </p:nvSpPr>
          <p:spPr bwMode="auto">
            <a:xfrm rot="8183674">
              <a:off x="521" y="2387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17415" name="AutoShape 12"/>
            <p:cNvSpPr>
              <a:spLocks noChangeArrowheads="1"/>
            </p:cNvSpPr>
            <p:nvPr/>
          </p:nvSpPr>
          <p:spPr bwMode="auto">
            <a:xfrm rot="3961583">
              <a:off x="1746" y="2432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17416" name="AutoShape 13"/>
            <p:cNvSpPr>
              <a:spLocks noChangeArrowheads="1"/>
            </p:cNvSpPr>
            <p:nvPr/>
          </p:nvSpPr>
          <p:spPr bwMode="auto">
            <a:xfrm rot="-6315307">
              <a:off x="975" y="2387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rgbClr val="5F5F5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17417" name="AutoShape 20"/>
            <p:cNvSpPr>
              <a:spLocks noChangeArrowheads="1"/>
            </p:cNvSpPr>
            <p:nvPr/>
          </p:nvSpPr>
          <p:spPr bwMode="auto">
            <a:xfrm rot="-4431890">
              <a:off x="1519" y="2387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rgbClr val="5F5F5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12085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4033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b="1"/>
              <a:t>A „behengeredés”</a:t>
            </a:r>
          </a:p>
        </p:txBody>
      </p:sp>
      <p:pic>
        <p:nvPicPr>
          <p:cNvPr id="18435" name="Picture 5" descr="Névtelen5 máso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354512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Group 12"/>
          <p:cNvGrpSpPr>
            <a:grpSpLocks/>
          </p:cNvGrpSpPr>
          <p:nvPr/>
        </p:nvGrpSpPr>
        <p:grpSpPr bwMode="auto">
          <a:xfrm>
            <a:off x="827088" y="2420938"/>
            <a:ext cx="2951162" cy="1152525"/>
            <a:chOff x="567" y="1525"/>
            <a:chExt cx="1859" cy="726"/>
          </a:xfrm>
        </p:grpSpPr>
        <p:sp>
          <p:nvSpPr>
            <p:cNvPr id="18452" name="AutoShape 7"/>
            <p:cNvSpPr>
              <a:spLocks noChangeArrowheads="1"/>
            </p:cNvSpPr>
            <p:nvPr/>
          </p:nvSpPr>
          <p:spPr bwMode="auto">
            <a:xfrm rot="5736524">
              <a:off x="476" y="1933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18453" name="AutoShape 8"/>
            <p:cNvSpPr>
              <a:spLocks noChangeArrowheads="1"/>
            </p:cNvSpPr>
            <p:nvPr/>
          </p:nvSpPr>
          <p:spPr bwMode="auto">
            <a:xfrm rot="5153271">
              <a:off x="2199" y="2024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18454" name="AutoShape 9"/>
            <p:cNvSpPr>
              <a:spLocks noChangeArrowheads="1"/>
            </p:cNvSpPr>
            <p:nvPr/>
          </p:nvSpPr>
          <p:spPr bwMode="auto">
            <a:xfrm rot="-6667950">
              <a:off x="929" y="1616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rgbClr val="5F5F5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18455" name="AutoShape 10"/>
            <p:cNvSpPr>
              <a:spLocks noChangeArrowheads="1"/>
            </p:cNvSpPr>
            <p:nvPr/>
          </p:nvSpPr>
          <p:spPr bwMode="auto">
            <a:xfrm rot="-3822634">
              <a:off x="1746" y="1661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rgbClr val="5F5F5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18437" name="Text Box 13"/>
          <p:cNvSpPr txBox="1">
            <a:spLocks noChangeArrowheads="1"/>
          </p:cNvSpPr>
          <p:nvPr/>
        </p:nvSpPr>
        <p:spPr bwMode="auto">
          <a:xfrm>
            <a:off x="425450" y="4605338"/>
            <a:ext cx="18224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600" b="1">
                <a:solidFill>
                  <a:srgbClr val="000000"/>
                </a:solidFill>
              </a:rPr>
              <a:t>intraembryonalis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600" b="1">
                <a:solidFill>
                  <a:srgbClr val="000000"/>
                </a:solidFill>
              </a:rPr>
              <a:t>coeloma</a:t>
            </a:r>
          </a:p>
        </p:txBody>
      </p:sp>
      <p:sp>
        <p:nvSpPr>
          <p:cNvPr id="18438" name="Line 14"/>
          <p:cNvSpPr>
            <a:spLocks noChangeShapeType="1"/>
          </p:cNvSpPr>
          <p:nvPr/>
        </p:nvSpPr>
        <p:spPr bwMode="auto">
          <a:xfrm flipV="1">
            <a:off x="1258888" y="3716338"/>
            <a:ext cx="288925" cy="8651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9835" name="Group 27"/>
          <p:cNvGrpSpPr>
            <a:grpSpLocks/>
          </p:cNvGrpSpPr>
          <p:nvPr/>
        </p:nvGrpSpPr>
        <p:grpSpPr bwMode="auto">
          <a:xfrm>
            <a:off x="4691063" y="1052513"/>
            <a:ext cx="4413250" cy="5545137"/>
            <a:chOff x="2955" y="663"/>
            <a:chExt cx="2780" cy="3493"/>
          </a:xfrm>
        </p:grpSpPr>
        <p:pic>
          <p:nvPicPr>
            <p:cNvPr id="18444" name="Picture 11" descr="Névtelen11 másola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" y="663"/>
              <a:ext cx="2780" cy="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5" name="Text Box 15"/>
            <p:cNvSpPr txBox="1">
              <a:spLocks noChangeArrowheads="1"/>
            </p:cNvSpPr>
            <p:nvPr/>
          </p:nvSpPr>
          <p:spPr bwMode="auto">
            <a:xfrm>
              <a:off x="3334" y="2991"/>
              <a:ext cx="11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600" b="1">
                  <a:solidFill>
                    <a:srgbClr val="000000"/>
                  </a:solidFill>
                </a:rPr>
                <a:t>pericardialis üreg</a:t>
              </a:r>
            </a:p>
          </p:txBody>
        </p:sp>
        <p:sp>
          <p:nvSpPr>
            <p:cNvPr id="18446" name="Line 16"/>
            <p:cNvSpPr>
              <a:spLocks noChangeShapeType="1"/>
            </p:cNvSpPr>
            <p:nvPr/>
          </p:nvSpPr>
          <p:spPr bwMode="auto">
            <a:xfrm flipV="1">
              <a:off x="3606" y="2614"/>
              <a:ext cx="227" cy="3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447" name="Group 22"/>
            <p:cNvGrpSpPr>
              <a:grpSpLocks/>
            </p:cNvGrpSpPr>
            <p:nvPr/>
          </p:nvGrpSpPr>
          <p:grpSpPr bwMode="auto">
            <a:xfrm>
              <a:off x="3321" y="1265"/>
              <a:ext cx="2192" cy="1349"/>
              <a:chOff x="3321" y="1265"/>
              <a:chExt cx="2192" cy="1349"/>
            </a:xfrm>
          </p:grpSpPr>
          <p:sp>
            <p:nvSpPr>
              <p:cNvPr id="18448" name="Text Box 18"/>
              <p:cNvSpPr txBox="1">
                <a:spLocks noChangeArrowheads="1"/>
              </p:cNvSpPr>
              <p:nvPr/>
            </p:nvSpPr>
            <p:spPr bwMode="auto">
              <a:xfrm>
                <a:off x="4565" y="1359"/>
                <a:ext cx="948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600" b="1">
                    <a:solidFill>
                      <a:srgbClr val="000000"/>
                    </a:solidFill>
                  </a:rPr>
                  <a:t>mesocardium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600" b="1">
                    <a:solidFill>
                      <a:srgbClr val="000000"/>
                    </a:solidFill>
                  </a:rPr>
                  <a:t>dorsale</a:t>
                </a:r>
              </a:p>
            </p:txBody>
          </p:sp>
          <p:sp>
            <p:nvSpPr>
              <p:cNvPr id="18449" name="Line 19"/>
              <p:cNvSpPr>
                <a:spLocks noChangeShapeType="1"/>
              </p:cNvSpPr>
              <p:nvPr/>
            </p:nvSpPr>
            <p:spPr bwMode="auto">
              <a:xfrm flipH="1">
                <a:off x="4241" y="1752"/>
                <a:ext cx="589" cy="86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0" name="Text Box 20"/>
              <p:cNvSpPr txBox="1">
                <a:spLocks noChangeArrowheads="1"/>
              </p:cNvSpPr>
              <p:nvPr/>
            </p:nvSpPr>
            <p:spPr bwMode="auto">
              <a:xfrm>
                <a:off x="3321" y="1265"/>
                <a:ext cx="49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hu-HU" altLang="hu-HU" sz="1600" b="1">
                    <a:solidFill>
                      <a:srgbClr val="000000"/>
                    </a:solidFill>
                  </a:rPr>
                  <a:t>előbé</a:t>
                </a:r>
                <a:r>
                  <a:rPr lang="hu-HU" altLang="hu-HU" sz="1800" b="1">
                    <a:solidFill>
                      <a:srgbClr val="000000"/>
                    </a:solidFill>
                  </a:rPr>
                  <a:t>l</a:t>
                </a:r>
              </a:p>
            </p:txBody>
          </p:sp>
          <p:sp>
            <p:nvSpPr>
              <p:cNvPr id="18451" name="Line 21"/>
              <p:cNvSpPr>
                <a:spLocks noChangeShapeType="1"/>
              </p:cNvSpPr>
              <p:nvPr/>
            </p:nvSpPr>
            <p:spPr bwMode="auto">
              <a:xfrm>
                <a:off x="3696" y="1525"/>
                <a:ext cx="499" cy="81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440" name="Text Box 23"/>
          <p:cNvSpPr txBox="1">
            <a:spLocks noChangeArrowheads="1"/>
          </p:cNvSpPr>
          <p:nvPr/>
        </p:nvSpPr>
        <p:spPr bwMode="auto">
          <a:xfrm>
            <a:off x="2627313" y="4292600"/>
            <a:ext cx="1873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600" b="1">
                <a:solidFill>
                  <a:srgbClr val="000000"/>
                </a:solidFill>
              </a:rPr>
              <a:t>myoepicardialis vályú</a:t>
            </a:r>
            <a:endParaRPr lang="en-GB" altLang="hu-HU" sz="1600" b="1">
              <a:solidFill>
                <a:srgbClr val="000000"/>
              </a:solidFill>
            </a:endParaRPr>
          </a:p>
        </p:txBody>
      </p:sp>
      <p:sp>
        <p:nvSpPr>
          <p:cNvPr id="18441" name="Line 24"/>
          <p:cNvSpPr>
            <a:spLocks noChangeShapeType="1"/>
          </p:cNvSpPr>
          <p:nvPr/>
        </p:nvSpPr>
        <p:spPr bwMode="auto">
          <a:xfrm flipH="1" flipV="1">
            <a:off x="2843213" y="4005263"/>
            <a:ext cx="215900" cy="3603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Text Box 25"/>
          <p:cNvSpPr txBox="1">
            <a:spLocks noChangeArrowheads="1"/>
          </p:cNvSpPr>
          <p:nvPr/>
        </p:nvSpPr>
        <p:spPr bwMode="auto">
          <a:xfrm>
            <a:off x="1908175" y="5157788"/>
            <a:ext cx="1871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600" b="1">
                <a:solidFill>
                  <a:srgbClr val="000000"/>
                </a:solidFill>
              </a:rPr>
              <a:t>endocardiumcső</a:t>
            </a:r>
            <a:endParaRPr lang="en-GB" altLang="hu-HU" sz="1600" b="1">
              <a:solidFill>
                <a:srgbClr val="000000"/>
              </a:solidFill>
            </a:endParaRPr>
          </a:p>
        </p:txBody>
      </p:sp>
      <p:sp>
        <p:nvSpPr>
          <p:cNvPr id="18443" name="Line 26"/>
          <p:cNvSpPr>
            <a:spLocks noChangeShapeType="1"/>
          </p:cNvSpPr>
          <p:nvPr/>
        </p:nvSpPr>
        <p:spPr bwMode="auto">
          <a:xfrm flipV="1">
            <a:off x="2411413" y="4005263"/>
            <a:ext cx="215900" cy="12239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250825" y="1989138"/>
            <a:ext cx="864235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2400" dirty="0"/>
              <a:t>Az </a:t>
            </a:r>
            <a:r>
              <a:rPr lang="hu-HU" altLang="hu-HU" sz="2400" dirty="0" err="1"/>
              <a:t>embryio</a:t>
            </a:r>
            <a:r>
              <a:rPr lang="hu-HU" altLang="hu-HU" sz="2400" dirty="0"/>
              <a:t> „behengeredésével”, a szikzacskó lefűződésével párhuzamosan a két oldali </a:t>
            </a:r>
            <a:r>
              <a:rPr lang="hu-HU" altLang="hu-HU" sz="2400" dirty="0" err="1"/>
              <a:t>endocardiumcsövek</a:t>
            </a:r>
            <a:r>
              <a:rPr lang="hu-HU" altLang="hu-HU" sz="2400" dirty="0"/>
              <a:t> és </a:t>
            </a:r>
            <a:r>
              <a:rPr lang="hu-HU" altLang="hu-HU" sz="2400" dirty="0" err="1"/>
              <a:t>myoepicardialis</a:t>
            </a:r>
            <a:r>
              <a:rPr lang="hu-HU" altLang="hu-HU" sz="2400" dirty="0"/>
              <a:t> vályúk fokozatosan közelednek egymáshoz, majd a lefűződés befejeztével egyesülnek. Valamivel később a két </a:t>
            </a:r>
            <a:r>
              <a:rPr lang="hu-HU" altLang="hu-HU" sz="2400" dirty="0" err="1"/>
              <a:t>coeloma</a:t>
            </a:r>
            <a:r>
              <a:rPr lang="hu-HU" altLang="hu-HU" sz="2400" dirty="0"/>
              <a:t> üreg is összeolvad, először csak </a:t>
            </a:r>
            <a:r>
              <a:rPr lang="hu-HU" altLang="hu-HU" sz="2400" dirty="0" err="1"/>
              <a:t>ventralisan</a:t>
            </a:r>
            <a:r>
              <a:rPr lang="hu-HU" altLang="hu-HU" sz="2400" dirty="0"/>
              <a:t>, meghagyva átmenetileg a </a:t>
            </a:r>
            <a:r>
              <a:rPr lang="hu-HU" altLang="hu-HU" sz="2400" dirty="0" err="1"/>
              <a:t>mesocardium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dorsale</a:t>
            </a:r>
            <a:r>
              <a:rPr lang="hu-HU" altLang="hu-HU" sz="2400" dirty="0"/>
              <a:t> nevű </a:t>
            </a:r>
            <a:r>
              <a:rPr lang="hu-HU" altLang="hu-HU" sz="2400" dirty="0" err="1"/>
              <a:t>kettőzetet</a:t>
            </a:r>
            <a:r>
              <a:rPr lang="hu-HU" altLang="hu-HU" sz="2400" dirty="0"/>
              <a:t>. A folyamat végső mozzanataként e </a:t>
            </a:r>
            <a:r>
              <a:rPr lang="hu-HU" altLang="hu-HU" sz="2400" dirty="0" err="1"/>
              <a:t>kettőzet</a:t>
            </a:r>
            <a:r>
              <a:rPr lang="hu-HU" altLang="hu-HU" sz="2400" dirty="0"/>
              <a:t> eltűnésével a </a:t>
            </a:r>
            <a:r>
              <a:rPr lang="hu-HU" altLang="hu-HU" sz="2400" dirty="0" err="1"/>
              <a:t>coelomaüregek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dorsalis</a:t>
            </a:r>
            <a:r>
              <a:rPr lang="hu-HU" altLang="hu-HU" sz="2400" dirty="0"/>
              <a:t> fúziója is bekövetkezik.</a:t>
            </a:r>
          </a:p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196745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/>
          <p:cNvGrpSpPr>
            <a:grpSpLocks/>
          </p:cNvGrpSpPr>
          <p:nvPr/>
        </p:nvGrpSpPr>
        <p:grpSpPr bwMode="auto">
          <a:xfrm>
            <a:off x="2843214" y="1222375"/>
            <a:ext cx="3573463" cy="5524501"/>
            <a:chOff x="3366" y="436"/>
            <a:chExt cx="2251" cy="3480"/>
          </a:xfrm>
        </p:grpSpPr>
        <p:graphicFrame>
          <p:nvGraphicFramePr>
            <p:cNvPr id="10244" name="Object 5"/>
            <p:cNvGraphicFramePr>
              <a:graphicFrameLocks noChangeAspect="1"/>
            </p:cNvGraphicFramePr>
            <p:nvPr/>
          </p:nvGraphicFramePr>
          <p:xfrm>
            <a:off x="3452" y="618"/>
            <a:ext cx="1719" cy="3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6" name="Image" r:id="rId3" imgW="838060" imgH="1548387" progId="Photoshop.Image.9">
                    <p:embed/>
                  </p:oleObj>
                </mc:Choice>
                <mc:Fallback>
                  <p:oleObj name="Image" r:id="rId3" imgW="838060" imgH="1548387" progId="Photoshop.Image.9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2" y="618"/>
                          <a:ext cx="1719" cy="3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45" name="Text Box 6"/>
            <p:cNvSpPr txBox="1">
              <a:spLocks noChangeArrowheads="1"/>
            </p:cNvSpPr>
            <p:nvPr/>
          </p:nvSpPr>
          <p:spPr bwMode="auto">
            <a:xfrm>
              <a:off x="4954" y="449"/>
              <a:ext cx="5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Neuralrohr</a:t>
              </a:r>
            </a:p>
          </p:txBody>
        </p:sp>
        <p:sp>
          <p:nvSpPr>
            <p:cNvPr id="10246" name="Text Box 7"/>
            <p:cNvSpPr txBox="1">
              <a:spLocks noChangeArrowheads="1"/>
            </p:cNvSpPr>
            <p:nvPr/>
          </p:nvSpPr>
          <p:spPr bwMode="auto">
            <a:xfrm>
              <a:off x="4410" y="436"/>
              <a:ext cx="42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Chorda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dorsalis</a:t>
              </a:r>
            </a:p>
          </p:txBody>
        </p:sp>
        <p:sp>
          <p:nvSpPr>
            <p:cNvPr id="10247" name="Text Box 8"/>
            <p:cNvSpPr txBox="1">
              <a:spLocks noChangeArrowheads="1"/>
            </p:cNvSpPr>
            <p:nvPr/>
          </p:nvSpPr>
          <p:spPr bwMode="auto">
            <a:xfrm>
              <a:off x="3833" y="449"/>
              <a:ext cx="55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Hirnanlage</a:t>
              </a:r>
            </a:p>
          </p:txBody>
        </p:sp>
        <p:sp>
          <p:nvSpPr>
            <p:cNvPr id="10248" name="Text Box 9"/>
            <p:cNvSpPr txBox="1">
              <a:spLocks noChangeArrowheads="1"/>
            </p:cNvSpPr>
            <p:nvPr/>
          </p:nvSpPr>
          <p:spPr bwMode="auto">
            <a:xfrm>
              <a:off x="3366" y="449"/>
              <a:ext cx="43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Amnion</a:t>
              </a:r>
            </a:p>
          </p:txBody>
        </p:sp>
        <p:sp>
          <p:nvSpPr>
            <p:cNvPr id="10249" name="Text Box 10"/>
            <p:cNvSpPr txBox="1">
              <a:spLocks noChangeArrowheads="1"/>
            </p:cNvSpPr>
            <p:nvPr/>
          </p:nvSpPr>
          <p:spPr bwMode="auto">
            <a:xfrm>
              <a:off x="3593" y="1719"/>
              <a:ext cx="94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Septum transversum</a:t>
              </a:r>
            </a:p>
          </p:txBody>
        </p:sp>
        <p:sp>
          <p:nvSpPr>
            <p:cNvPr id="10250" name="Text Box 11"/>
            <p:cNvSpPr txBox="1">
              <a:spLocks noChangeArrowheads="1"/>
            </p:cNvSpPr>
            <p:nvPr/>
          </p:nvSpPr>
          <p:spPr bwMode="auto">
            <a:xfrm>
              <a:off x="4286" y="1579"/>
              <a:ext cx="56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Herzanlage</a:t>
              </a:r>
            </a:p>
          </p:txBody>
        </p:sp>
        <p:sp>
          <p:nvSpPr>
            <p:cNvPr id="10251" name="Text Box 12"/>
            <p:cNvSpPr txBox="1">
              <a:spLocks noChangeArrowheads="1"/>
            </p:cNvSpPr>
            <p:nvPr/>
          </p:nvSpPr>
          <p:spPr bwMode="auto">
            <a:xfrm>
              <a:off x="4286" y="1397"/>
              <a:ext cx="94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Pericardiales coelom</a:t>
              </a:r>
            </a:p>
          </p:txBody>
        </p:sp>
        <p:sp>
          <p:nvSpPr>
            <p:cNvPr id="10252" name="Text Box 13"/>
            <p:cNvSpPr txBox="1">
              <a:spLocks noChangeArrowheads="1"/>
            </p:cNvSpPr>
            <p:nvPr/>
          </p:nvSpPr>
          <p:spPr bwMode="auto">
            <a:xfrm>
              <a:off x="4357" y="1221"/>
              <a:ext cx="124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Membrana buccopharyngea</a:t>
              </a:r>
            </a:p>
          </p:txBody>
        </p:sp>
        <p:sp>
          <p:nvSpPr>
            <p:cNvPr id="10253" name="Text Box 14"/>
            <p:cNvSpPr txBox="1">
              <a:spLocks noChangeArrowheads="1"/>
            </p:cNvSpPr>
            <p:nvPr/>
          </p:nvSpPr>
          <p:spPr bwMode="auto">
            <a:xfrm>
              <a:off x="4319" y="1992"/>
              <a:ext cx="73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Chorda dorsalis</a:t>
              </a:r>
            </a:p>
          </p:txBody>
        </p:sp>
        <p:sp>
          <p:nvSpPr>
            <p:cNvPr id="10254" name="Text Box 15"/>
            <p:cNvSpPr txBox="1">
              <a:spLocks noChangeArrowheads="1"/>
            </p:cNvSpPr>
            <p:nvPr/>
          </p:nvSpPr>
          <p:spPr bwMode="auto">
            <a:xfrm>
              <a:off x="3638" y="2218"/>
              <a:ext cx="76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Prosencephalon</a:t>
              </a:r>
            </a:p>
          </p:txBody>
        </p:sp>
        <p:sp>
          <p:nvSpPr>
            <p:cNvPr id="10255" name="Text Box 16"/>
            <p:cNvSpPr txBox="1">
              <a:spLocks noChangeArrowheads="1"/>
            </p:cNvSpPr>
            <p:nvPr/>
          </p:nvSpPr>
          <p:spPr bwMode="auto">
            <a:xfrm>
              <a:off x="4999" y="2717"/>
              <a:ext cx="6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Vorderdarm</a:t>
              </a:r>
            </a:p>
          </p:txBody>
        </p:sp>
        <p:sp>
          <p:nvSpPr>
            <p:cNvPr id="10256" name="Text Box 17"/>
            <p:cNvSpPr txBox="1">
              <a:spLocks noChangeArrowheads="1"/>
            </p:cNvSpPr>
            <p:nvPr/>
          </p:nvSpPr>
          <p:spPr bwMode="auto">
            <a:xfrm>
              <a:off x="4999" y="2899"/>
              <a:ext cx="56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Herzanlage</a:t>
              </a:r>
            </a:p>
          </p:txBody>
        </p:sp>
        <p:sp>
          <p:nvSpPr>
            <p:cNvPr id="10257" name="Text Box 18"/>
            <p:cNvSpPr txBox="1">
              <a:spLocks noChangeArrowheads="1"/>
            </p:cNvSpPr>
            <p:nvPr/>
          </p:nvSpPr>
          <p:spPr bwMode="auto">
            <a:xfrm>
              <a:off x="5004" y="3625"/>
              <a:ext cx="6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Pericardiale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coelom</a:t>
              </a:r>
            </a:p>
          </p:txBody>
        </p:sp>
        <p:sp>
          <p:nvSpPr>
            <p:cNvPr id="10258" name="Text Box 19"/>
            <p:cNvSpPr txBox="1">
              <a:spLocks noChangeArrowheads="1"/>
            </p:cNvSpPr>
            <p:nvPr/>
          </p:nvSpPr>
          <p:spPr bwMode="auto">
            <a:xfrm>
              <a:off x="4959" y="3171"/>
              <a:ext cx="61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Septum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transversum</a:t>
              </a:r>
            </a:p>
          </p:txBody>
        </p:sp>
        <p:sp>
          <p:nvSpPr>
            <p:cNvPr id="10259" name="Text Box 20"/>
            <p:cNvSpPr txBox="1">
              <a:spLocks noChangeArrowheads="1"/>
            </p:cNvSpPr>
            <p:nvPr/>
          </p:nvSpPr>
          <p:spPr bwMode="auto">
            <a:xfrm>
              <a:off x="4066" y="3579"/>
              <a:ext cx="78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Membrana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buccopharyngea</a:t>
              </a:r>
            </a:p>
          </p:txBody>
        </p:sp>
        <p:sp>
          <p:nvSpPr>
            <p:cNvPr id="10260" name="Text Box 21"/>
            <p:cNvSpPr txBox="1">
              <a:spLocks noChangeArrowheads="1"/>
            </p:cNvSpPr>
            <p:nvPr/>
          </p:nvSpPr>
          <p:spPr bwMode="auto">
            <a:xfrm>
              <a:off x="3502" y="3575"/>
              <a:ext cx="61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>
                  <a:latin typeface="Calibri" panose="020F0502020204030204" pitchFamily="34" charset="0"/>
                  <a:cs typeface="Calibri" panose="020F0502020204030204" pitchFamily="34" charset="0"/>
                </a:rPr>
                <a:t>Stomodeum</a:t>
              </a:r>
            </a:p>
          </p:txBody>
        </p:sp>
      </p:grpSp>
      <p:sp>
        <p:nvSpPr>
          <p:cNvPr id="10243" name="Text Box 22"/>
          <p:cNvSpPr txBox="1">
            <a:spLocks noChangeArrowheads="1"/>
          </p:cNvSpPr>
          <p:nvPr/>
        </p:nvSpPr>
        <p:spPr bwMode="auto">
          <a:xfrm>
            <a:off x="2679472" y="179388"/>
            <a:ext cx="37644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Kraniokaudális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lefűződés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hosszmetszet</a:t>
            </a:r>
            <a:endParaRPr lang="hu-HU" alt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267660" y="2742347"/>
            <a:ext cx="20882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Pericardialis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üreg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5477335" y="6302573"/>
            <a:ext cx="20882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Pericardialis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üreg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508104" y="4849415"/>
            <a:ext cx="20882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Előbél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5436096" y="1177007"/>
            <a:ext cx="20882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Velőcső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3620967" y="1202275"/>
            <a:ext cx="8937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Agytelep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4292738" y="3049215"/>
            <a:ext cx="12157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Fejlődő szív</a:t>
            </a:r>
            <a:endParaRPr lang="hu-HU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5444481" y="5157192"/>
            <a:ext cx="12157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Fejlődő szív</a:t>
            </a:r>
            <a:endParaRPr lang="hu-HU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M9780323053853-006-f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93" y="332656"/>
            <a:ext cx="8214352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23850" y="5910263"/>
            <a:ext cx="8351838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kraniokaudalis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lefűződés – az eredetileg az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oropharingealis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membrán előtt elhelyezkedő szívtelep a mellkasi részre hajlik át.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9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45" y="1023711"/>
            <a:ext cx="5242897" cy="40411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1" y="3578792"/>
            <a:ext cx="3411356" cy="2629408"/>
          </a:xfrm>
          <a:prstGeom prst="rect">
            <a:avLst/>
          </a:prstGeom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3127640" y="179388"/>
            <a:ext cx="28680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Kraniális</a:t>
            </a:r>
            <a:r>
              <a:rPr lang="hu-HU" alt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lefűződés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5564282" y="2764990"/>
            <a:ext cx="1800200" cy="338554"/>
          </a:xfrm>
          <a:prstGeom prst="rect">
            <a:avLst/>
          </a:prstGeom>
          <a:solidFill>
            <a:srgbClr val="12B5B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Prosencephalon</a:t>
            </a:r>
            <a:endParaRPr lang="hu-HU" alt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7092280" y="6309320"/>
            <a:ext cx="792086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Előbél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2699792" y="5538718"/>
            <a:ext cx="2687577" cy="338554"/>
          </a:xfrm>
          <a:prstGeom prst="rect">
            <a:avLst/>
          </a:prstGeom>
          <a:solidFill>
            <a:srgbClr val="08D508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transversum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telepe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488322" y="2917302"/>
            <a:ext cx="1512168" cy="338554"/>
          </a:xfrm>
          <a:prstGeom prst="rect">
            <a:avLst/>
          </a:prstGeom>
          <a:solidFill>
            <a:srgbClr val="B92828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Fejlődő szív</a:t>
            </a:r>
          </a:p>
        </p:txBody>
      </p:sp>
      <p:cxnSp>
        <p:nvCxnSpPr>
          <p:cNvPr id="13" name="Egyenes összekötő nyíllal 12"/>
          <p:cNvCxnSpPr/>
          <p:nvPr/>
        </p:nvCxnSpPr>
        <p:spPr>
          <a:xfrm flipH="1">
            <a:off x="6464382" y="3188701"/>
            <a:ext cx="14896" cy="96037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7488324" y="3356976"/>
            <a:ext cx="756082" cy="187222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>
            <a:off x="5440442" y="5733256"/>
            <a:ext cx="1003768" cy="398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6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658240" cy="571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187624" y="188640"/>
            <a:ext cx="724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Calibri" panose="020F0502020204030204" pitchFamily="34" charset="0"/>
              </a:rPr>
              <a:t>A szívcső helyzete az embrióban a </a:t>
            </a:r>
            <a:r>
              <a:rPr lang="hu-HU" sz="2400" dirty="0" err="1" smtClean="0">
                <a:latin typeface="Calibri" panose="020F0502020204030204" pitchFamily="34" charset="0"/>
              </a:rPr>
              <a:t>kraniális</a:t>
            </a:r>
            <a:r>
              <a:rPr lang="hu-HU" sz="2400" dirty="0" smtClean="0">
                <a:latin typeface="Calibri" panose="020F0502020204030204" pitchFamily="34" charset="0"/>
              </a:rPr>
              <a:t> behajlás után</a:t>
            </a:r>
            <a:endParaRPr lang="hu-H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178-17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04864"/>
            <a:ext cx="9144000" cy="3548062"/>
          </a:xfrm>
          <a:noFill/>
        </p:spPr>
      </p:pic>
      <p:sp>
        <p:nvSpPr>
          <p:cNvPr id="3" name="Szövegdoboz 28"/>
          <p:cNvSpPr txBox="1">
            <a:spLocks noChangeArrowheads="1"/>
          </p:cNvSpPr>
          <p:nvPr/>
        </p:nvSpPr>
        <p:spPr bwMode="auto">
          <a:xfrm>
            <a:off x="2123728" y="260648"/>
            <a:ext cx="4782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mezoderma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differenciálódása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907704" y="2564904"/>
            <a:ext cx="2232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Résképződés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547664" y="4437112"/>
            <a:ext cx="2232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Paraxialis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mezoderma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5496" y="5034662"/>
            <a:ext cx="26642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Intermedier </a:t>
            </a:r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mezoderma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5496" y="2628201"/>
            <a:ext cx="12961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Oldallemez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3347864" y="5085184"/>
            <a:ext cx="28083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Somatopleura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211960" y="4509120"/>
            <a:ext cx="19442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Splanchnopleura</a:t>
            </a: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156176" y="5085184"/>
            <a:ext cx="28083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Intraembrionális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cöloma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250825" y="1196975"/>
            <a:ext cx="864235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2400"/>
              <a:t>A szív fejlődésének tárgyalásakor vissza kell ugranunk az általános fejlődéstanhoz, a harmadik hét végéig (18-19. nap). 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2400"/>
              <a:t>Már kialakult az embriópajzs harmadik rétege (az intra-embrionális mesoderma) és a csíralemezek differenciálódni kezdenek.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hu-HU" altLang="hu-HU" sz="2400"/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hu-HU" altLang="hu-HU" sz="24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/>
              <a:t>A szív a membrana buccopharyngea előtti és a septum transversum mögötti mesodermából  - a cardiogén lemezből - kezd kialakulni.</a:t>
            </a:r>
            <a:endParaRPr lang="hu-HU" altLang="hu-HU" sz="2400"/>
          </a:p>
        </p:txBody>
      </p:sp>
    </p:spTree>
    <p:extLst>
      <p:ext uri="{BB962C8B-B14F-4D97-AF65-F5344CB8AC3E}">
        <p14:creationId xmlns:p14="http://schemas.microsoft.com/office/powerpoint/2010/main" val="174151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ixip.com/Public/kindeditor/attached/image/20121024/20121024134120_3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1017" r="50170" b="37727"/>
          <a:stretch/>
        </p:blipFill>
        <p:spPr bwMode="auto">
          <a:xfrm>
            <a:off x="1475656" y="980728"/>
            <a:ext cx="6696075" cy="577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nyíllal 2"/>
          <p:cNvCxnSpPr/>
          <p:nvPr/>
        </p:nvCxnSpPr>
        <p:spPr>
          <a:xfrm>
            <a:off x="2051050" y="3234134"/>
            <a:ext cx="1225550" cy="142875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H="1">
            <a:off x="3743325" y="1289446"/>
            <a:ext cx="1189038" cy="1933575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3708400" y="1289446"/>
            <a:ext cx="1223963" cy="2447925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 flipV="1">
            <a:off x="4284663" y="4026296"/>
            <a:ext cx="2087562" cy="1835150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 flipV="1">
            <a:off x="4643438" y="3218259"/>
            <a:ext cx="1728787" cy="264318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Szövegdoboz 15"/>
          <p:cNvSpPr txBox="1">
            <a:spLocks noChangeArrowheads="1"/>
          </p:cNvSpPr>
          <p:nvPr/>
        </p:nvSpPr>
        <p:spPr bwMode="auto">
          <a:xfrm>
            <a:off x="423863" y="3008709"/>
            <a:ext cx="1787797" cy="36933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Pericardialis</a:t>
            </a:r>
            <a:r>
              <a:rPr lang="hu-HU" altLang="hu-HU" dirty="0">
                <a:latin typeface="Calibri" panose="020F0502020204030204" pitchFamily="34" charset="0"/>
                <a:cs typeface="Calibri" panose="020F0502020204030204" pitchFamily="34" charset="0"/>
              </a:rPr>
              <a:t> üreg</a:t>
            </a:r>
          </a:p>
        </p:txBody>
      </p:sp>
      <p:sp>
        <p:nvSpPr>
          <p:cNvPr id="6153" name="Szövegdoboz 17"/>
          <p:cNvSpPr txBox="1">
            <a:spLocks noChangeArrowheads="1"/>
          </p:cNvSpPr>
          <p:nvPr/>
        </p:nvSpPr>
        <p:spPr bwMode="auto">
          <a:xfrm>
            <a:off x="5724525" y="5861446"/>
            <a:ext cx="1710468" cy="36933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Pertonealis</a:t>
            </a:r>
            <a:r>
              <a:rPr lang="hu-HU" altLang="hu-HU" dirty="0">
                <a:latin typeface="Calibri" panose="020F0502020204030204" pitchFamily="34" charset="0"/>
                <a:cs typeface="Calibri" panose="020F0502020204030204" pitchFamily="34" charset="0"/>
              </a:rPr>
              <a:t> üreg</a:t>
            </a:r>
          </a:p>
        </p:txBody>
      </p:sp>
      <p:sp>
        <p:nvSpPr>
          <p:cNvPr id="6154" name="Szövegdoboz 18"/>
          <p:cNvSpPr txBox="1">
            <a:spLocks noChangeArrowheads="1"/>
          </p:cNvSpPr>
          <p:nvPr/>
        </p:nvSpPr>
        <p:spPr bwMode="auto">
          <a:xfrm>
            <a:off x="3276600" y="887809"/>
            <a:ext cx="2846998" cy="36933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>
                <a:latin typeface="Calibri" panose="020F0502020204030204" pitchFamily="34" charset="0"/>
                <a:cs typeface="Calibri" panose="020F0502020204030204" pitchFamily="34" charset="0"/>
              </a:rPr>
              <a:t>Canalis pericardiopertionalis</a:t>
            </a:r>
          </a:p>
        </p:txBody>
      </p:sp>
      <p:sp>
        <p:nvSpPr>
          <p:cNvPr id="12" name="Szövegdoboz 28"/>
          <p:cNvSpPr txBox="1">
            <a:spLocks noChangeArrowheads="1"/>
          </p:cNvSpPr>
          <p:nvPr/>
        </p:nvSpPr>
        <p:spPr bwMode="auto">
          <a:xfrm>
            <a:off x="2774874" y="169476"/>
            <a:ext cx="3734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Intraembrionális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cöloma</a:t>
            </a:r>
            <a:endParaRPr lang="hu-HU" alt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4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cardiomedica.es/ccbasicas/embrio/files/stacks_image_13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908720"/>
            <a:ext cx="7727783" cy="581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8"/>
          <p:cNvSpPr txBox="1">
            <a:spLocks noChangeArrowheads="1"/>
          </p:cNvSpPr>
          <p:nvPr/>
        </p:nvSpPr>
        <p:spPr bwMode="auto">
          <a:xfrm>
            <a:off x="2978871" y="116632"/>
            <a:ext cx="2858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Laterális lefűződés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6771"/>
            <a:ext cx="8229600" cy="1143000"/>
          </a:xfrm>
        </p:spPr>
        <p:txBody>
          <a:bodyPr/>
          <a:lstStyle/>
          <a:p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primitív szívcső felépítése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9192" y="4338643"/>
            <a:ext cx="3241298" cy="21399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5344308" cy="3528392"/>
          </a:xfrm>
          <a:prstGeom prst="rect">
            <a:avLst/>
          </a:prstGeom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6084168" y="2730406"/>
            <a:ext cx="1927055" cy="338554"/>
          </a:xfrm>
          <a:prstGeom prst="rect">
            <a:avLst/>
          </a:prstGeom>
          <a:solidFill>
            <a:srgbClr val="841B7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ürege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892254" y="4770691"/>
            <a:ext cx="208145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cardiac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jelly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” – extracelluláris mátrix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427984" y="5924019"/>
            <a:ext cx="1103510" cy="338554"/>
          </a:xfrm>
          <a:prstGeom prst="rect">
            <a:avLst/>
          </a:prstGeom>
          <a:solidFill>
            <a:srgbClr val="383D4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Endothel</a:t>
            </a:r>
            <a:endParaRPr lang="hu-HU" altLang="hu-H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7200292" y="3428706"/>
            <a:ext cx="1512168" cy="584775"/>
          </a:xfrm>
          <a:prstGeom prst="rect">
            <a:avLst/>
          </a:prstGeom>
          <a:solidFill>
            <a:srgbClr val="B92828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</a:t>
            </a: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myocardium</a:t>
            </a:r>
            <a:endParaRPr lang="hu-HU" altLang="hu-H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7039115" y="3178476"/>
            <a:ext cx="11215" cy="199517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7956376" y="4149080"/>
            <a:ext cx="1" cy="131210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5564282" y="6093296"/>
            <a:ext cx="1003768" cy="398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5564282" y="5408620"/>
            <a:ext cx="1095950" cy="25262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69275" y="4645585"/>
            <a:ext cx="38525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fuzionált primitív szívcsövet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endothel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béleli (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endocardium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) és a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mezodermából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megkezdődik a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myoblastok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differenciálódása is. Az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endothel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és a fejlődő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myocardium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köpeny közé kocsonyás ECM ékelődik (</a:t>
            </a:r>
            <a:r>
              <a:rPr lang="hu-HU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cardiac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jelly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973709" y="1071816"/>
            <a:ext cx="2576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 szívcső helyzete a fúzió 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tán: a fejnyúlványtól</a:t>
            </a:r>
          </a:p>
          <a:p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kaudálisan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az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előbéltől</a:t>
            </a:r>
            <a:endParaRPr lang="hu-H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entrálisan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6026"/>
            <a:ext cx="4795409" cy="527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220072" y="548680"/>
            <a:ext cx="3693127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korai szív részei: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b="1" dirty="0" err="1" smtClean="0">
                <a:solidFill>
                  <a:srgbClr val="FF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Endocardium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(megfelel</a:t>
            </a: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az erek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endotheliumának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Ezt a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splanchikus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mezoderma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veszi körül, amelyben</a:t>
            </a:r>
          </a:p>
          <a:p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ardiomyocyták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alakulnak ki,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bből lesz majdan a </a:t>
            </a:r>
            <a:r>
              <a:rPr lang="hu-HU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myocardium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 kettő közé zselészerű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ECM-ot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termelnek főleg a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myocardium</a:t>
            </a:r>
            <a:endParaRPr lang="hu-H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sejtjei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cardiac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jelly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sok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hialuronsav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epicardium</a:t>
            </a:r>
            <a:r>
              <a:rPr lang="hu-HU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hu-HU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iscerale</a:t>
            </a:r>
            <a:r>
              <a:rPr lang="hu-H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később alakul ki.</a:t>
            </a: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Sejtjei másik forrásból származnak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másodlagos szívmezőből</a:t>
            </a: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hu-HU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hert</a:t>
            </a:r>
            <a:r>
              <a:rPr lang="hu-HU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hu-HU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SHF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280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73238"/>
            <a:ext cx="8388350" cy="360045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b="1" i="1" smtClean="0"/>
              <a:t>endocardium</a:t>
            </a:r>
            <a:r>
              <a:rPr lang="hu-HU" sz="2400" smtClean="0"/>
              <a:t>: az endocardiumcsőből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b="1" i="1" smtClean="0"/>
              <a:t>myocardium és epicardium</a:t>
            </a:r>
            <a:r>
              <a:rPr lang="hu-HU" sz="2400" smtClean="0"/>
              <a:t> (pericardium viscerale): a myoepicardialis vályúból, mely a splanchnopleura származéka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b="1" i="1" smtClean="0"/>
              <a:t>pericardium ürege</a:t>
            </a:r>
            <a:r>
              <a:rPr lang="hu-HU" sz="2400" smtClean="0"/>
              <a:t>: az oldallemezek által határolt intraembryonalis coeloma származéka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b="1" i="1" smtClean="0"/>
              <a:t>pericardium parietale</a:t>
            </a:r>
            <a:r>
              <a:rPr lang="hu-HU" sz="2400" smtClean="0"/>
              <a:t>: a somatopleurából</a:t>
            </a:r>
            <a:r>
              <a:rPr lang="hu-HU" sz="2800" smtClean="0"/>
              <a:t> 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mtClean="0"/>
              <a:t>Mi miből fejlődik?</a:t>
            </a:r>
          </a:p>
        </p:txBody>
      </p:sp>
    </p:spTree>
    <p:extLst>
      <p:ext uri="{BB962C8B-B14F-4D97-AF65-F5344CB8AC3E}">
        <p14:creationId xmlns:p14="http://schemas.microsoft.com/office/powerpoint/2010/main" val="197731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3868"/>
            <a:ext cx="54102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1520" y="692696"/>
            <a:ext cx="2583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 szívcső a továbbiakban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örbületeket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esz fel, a folyamat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ajtóereje nem tisztázott.</a:t>
            </a:r>
          </a:p>
        </p:txBody>
      </p:sp>
    </p:spTree>
    <p:extLst>
      <p:ext uri="{BB962C8B-B14F-4D97-AF65-F5344CB8AC3E}">
        <p14:creationId xmlns:p14="http://schemas.microsoft.com/office/powerpoint/2010/main" val="31399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332" y="44624"/>
            <a:ext cx="8229600" cy="1143000"/>
          </a:xfrm>
        </p:spPr>
        <p:txBody>
          <a:bodyPr/>
          <a:lstStyle/>
          <a:p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szívverés a 4. hét kezdetén megindul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6589965" cy="5065421"/>
          </a:xfrm>
        </p:spPr>
      </p:pic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419872" y="6381328"/>
            <a:ext cx="2687577" cy="338554"/>
          </a:xfrm>
          <a:prstGeom prst="rect">
            <a:avLst/>
          </a:prstGeom>
          <a:solidFill>
            <a:srgbClr val="08D508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transversum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telepe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4615132" y="5978373"/>
            <a:ext cx="25966" cy="37047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1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eart Tube Fusion.jpg"/>
          <p:cNvPicPr>
            <a:picLocks noChangeAspect="1" noChangeArrowheads="1"/>
          </p:cNvPicPr>
          <p:nvPr/>
        </p:nvPicPr>
        <p:blipFill rotWithShape="1">
          <a:blip r:embed="rId2" cstate="print"/>
          <a:srcRect l="64222" r="5501"/>
          <a:stretch/>
        </p:blipFill>
        <p:spPr bwMode="auto">
          <a:xfrm>
            <a:off x="755576" y="1083232"/>
            <a:ext cx="2304256" cy="5584399"/>
          </a:xfrm>
          <a:prstGeom prst="rect">
            <a:avLst/>
          </a:prstGeom>
          <a:noFill/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szívcső a véráramot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kaudokranialis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irányba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tereli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75" y="1052369"/>
            <a:ext cx="4829125" cy="56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A keringési rendszer a 4. hét végén</a:t>
            </a:r>
          </a:p>
        </p:txBody>
      </p:sp>
      <p:pic>
        <p:nvPicPr>
          <p:cNvPr id="4" name="Picture 29" descr="Névtelen1"/>
          <p:cNvPicPr>
            <a:picLocks noChangeAspect="1" noChangeArrowheads="1"/>
          </p:cNvPicPr>
          <p:nvPr/>
        </p:nvPicPr>
        <p:blipFill>
          <a:blip r:embed="rId2" cstate="print"/>
          <a:srcRect l="2255" t="9503" r="4559" b="13834"/>
          <a:stretch>
            <a:fillRect/>
          </a:stretch>
        </p:blipFill>
        <p:spPr>
          <a:xfrm>
            <a:off x="508757" y="1484784"/>
            <a:ext cx="8167699" cy="4850805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7174632" y="1607603"/>
            <a:ext cx="17898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Aorta </a:t>
            </a:r>
            <a:r>
              <a:rPr lang="hu-HU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dorsalis</a:t>
            </a:r>
            <a:r>
              <a:rPr lang="hu-H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7504" y="4458598"/>
            <a:ext cx="17694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Aorta </a:t>
            </a:r>
            <a:r>
              <a:rPr lang="hu-HU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ventralis</a:t>
            </a:r>
            <a:endParaRPr lang="hu-HU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2008" y="2060848"/>
            <a:ext cx="197971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Kopoltyúartériák</a:t>
            </a:r>
          </a:p>
          <a:p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(aortaívek)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4860032" y="5949280"/>
            <a:ext cx="2057437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Szikhólyag artéria</a:t>
            </a:r>
          </a:p>
          <a:p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(A. 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vitellina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7092280" y="5682734"/>
            <a:ext cx="191342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Vena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umbilicalis</a:t>
            </a:r>
            <a:endParaRPr lang="hu-HU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917469" y="2054626"/>
            <a:ext cx="1872208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Vena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cardinalis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endParaRPr lang="hu-HU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7884368" y="2708920"/>
            <a:ext cx="7200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79512" y="5229200"/>
            <a:ext cx="1872208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Vena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cardinalis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communis</a:t>
            </a:r>
            <a:endParaRPr lang="hu-HU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95536" y="6021288"/>
            <a:ext cx="18002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Szikhólyag véna </a:t>
            </a:r>
          </a:p>
          <a:p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Vena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vitellina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églalap 16"/>
          <p:cNvSpPr/>
          <p:nvPr/>
        </p:nvSpPr>
        <p:spPr>
          <a:xfrm>
            <a:off x="467544" y="2780928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323528" y="2996952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092279" y="6021287"/>
            <a:ext cx="191342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Arteria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umbilicalis</a:t>
            </a:r>
            <a:endParaRPr lang="hu-HU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95536" y="4787860"/>
            <a:ext cx="117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Szívtelep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251520" y="1377062"/>
            <a:ext cx="1872208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Vena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cardinalis</a:t>
            </a:r>
            <a:r>
              <a:rPr lang="hu-H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endParaRPr lang="hu-HU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.ytimg.com/vi/8VFAf_piqgI/sd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54918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Szövegdoboz 3"/>
          <p:cNvSpPr txBox="1">
            <a:spLocks noChangeArrowheads="1"/>
          </p:cNvSpPr>
          <p:nvPr/>
        </p:nvSpPr>
        <p:spPr bwMode="auto">
          <a:xfrm>
            <a:off x="2832100" y="6039693"/>
            <a:ext cx="1901290" cy="369332"/>
          </a:xfrm>
          <a:prstGeom prst="rect">
            <a:avLst/>
          </a:prstGeom>
          <a:solidFill>
            <a:srgbClr val="FBD9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r>
              <a:rPr lang="hu-HU" altLang="hu-HU" dirty="0">
                <a:latin typeface="Calibri" panose="020F0502020204030204" pitchFamily="34" charset="0"/>
                <a:cs typeface="Calibri" panose="020F0502020204030204" pitchFamily="34" charset="0"/>
              </a:rPr>
              <a:t> ürege</a:t>
            </a:r>
          </a:p>
        </p:txBody>
      </p:sp>
      <p:sp>
        <p:nvSpPr>
          <p:cNvPr id="14340" name="Szövegdoboz 4"/>
          <p:cNvSpPr txBox="1">
            <a:spLocks noChangeArrowheads="1"/>
          </p:cNvSpPr>
          <p:nvPr/>
        </p:nvSpPr>
        <p:spPr bwMode="auto">
          <a:xfrm>
            <a:off x="4622800" y="1575643"/>
            <a:ext cx="1763560" cy="369332"/>
          </a:xfrm>
          <a:prstGeom prst="rect">
            <a:avLst/>
          </a:prstGeom>
          <a:solidFill>
            <a:srgbClr val="FBD9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Peritonealis</a:t>
            </a:r>
            <a:r>
              <a:rPr lang="hu-HU" alt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dirty="0">
                <a:latin typeface="Calibri" panose="020F0502020204030204" pitchFamily="34" charset="0"/>
                <a:cs typeface="Calibri" panose="020F0502020204030204" pitchFamily="34" charset="0"/>
              </a:rPr>
              <a:t>üreg</a:t>
            </a:r>
          </a:p>
        </p:txBody>
      </p:sp>
      <p:sp>
        <p:nvSpPr>
          <p:cNvPr id="14341" name="Szövegdoboz 5"/>
          <p:cNvSpPr txBox="1">
            <a:spLocks noChangeArrowheads="1"/>
          </p:cNvSpPr>
          <p:nvPr/>
        </p:nvSpPr>
        <p:spPr bwMode="auto">
          <a:xfrm>
            <a:off x="2627312" y="1070818"/>
            <a:ext cx="3168823" cy="369332"/>
          </a:xfrm>
          <a:prstGeom prst="rect">
            <a:avLst/>
          </a:prstGeom>
          <a:solidFill>
            <a:srgbClr val="FBD9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Canalis</a:t>
            </a:r>
            <a:r>
              <a:rPr lang="hu-HU" alt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pericardiopertionalis</a:t>
            </a:r>
            <a:endParaRPr lang="hu-HU" alt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3475038" y="4743438"/>
            <a:ext cx="0" cy="10618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28"/>
          <p:cNvSpPr txBox="1">
            <a:spLocks noChangeArrowheads="1"/>
          </p:cNvSpPr>
          <p:nvPr/>
        </p:nvSpPr>
        <p:spPr bwMode="auto">
          <a:xfrm>
            <a:off x="2265850" y="178038"/>
            <a:ext cx="3734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Intraembrionalis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cöloma</a:t>
            </a:r>
            <a:endParaRPr lang="hu-HU" alt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9780443068119-012-f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5250"/>
            <a:ext cx="52673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795963" y="476250"/>
            <a:ext cx="2879725" cy="161582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 keringési rendszer az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első működőképes szervrendszer az 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embrióban.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szívverés a 4. hét elején már 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detektálható.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4" name="Oval 5"/>
          <p:cNvSpPr>
            <a:spLocks noChangeArrowheads="1"/>
          </p:cNvSpPr>
          <p:nvPr/>
        </p:nvSpPr>
        <p:spPr bwMode="auto">
          <a:xfrm>
            <a:off x="827088" y="2060575"/>
            <a:ext cx="1223962" cy="5048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  <p:extLst>
      <p:ext uri="{BB962C8B-B14F-4D97-AF65-F5344CB8AC3E}">
        <p14:creationId xmlns:p14="http://schemas.microsoft.com/office/powerpoint/2010/main" val="40422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95250"/>
            <a:ext cx="63627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3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182-18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3" y="1052513"/>
            <a:ext cx="9144000" cy="5314950"/>
          </a:xfrm>
          <a:noFill/>
        </p:spPr>
      </p:pic>
      <p:sp>
        <p:nvSpPr>
          <p:cNvPr id="4" name="Téglalap 3"/>
          <p:cNvSpPr/>
          <p:nvPr/>
        </p:nvSpPr>
        <p:spPr>
          <a:xfrm>
            <a:off x="53975" y="2133600"/>
            <a:ext cx="989013" cy="86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zövegdoboz 28"/>
          <p:cNvSpPr txBox="1">
            <a:spLocks noChangeArrowheads="1"/>
          </p:cNvSpPr>
          <p:nvPr/>
        </p:nvSpPr>
        <p:spPr bwMode="auto">
          <a:xfrm>
            <a:off x="2221036" y="260648"/>
            <a:ext cx="477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pericardialis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üreg leválasztása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924300" y="1450458"/>
            <a:ext cx="1655812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Pericardio</a:t>
            </a:r>
            <a:r>
              <a:rPr lang="hu-H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r>
              <a:rPr lang="hu-H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peritonealis</a:t>
            </a:r>
            <a:r>
              <a:rPr lang="hu-H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hu-H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csatorna</a:t>
            </a:r>
          </a:p>
          <a:p>
            <a:endParaRPr lang="hu-HU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572352" y="1850567"/>
            <a:ext cx="15361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Tüdőtelep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995936" y="3666510"/>
            <a:ext cx="10801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Testfal</a:t>
            </a: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923928" y="5661248"/>
            <a:ext cx="10801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Szív</a:t>
            </a: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7504" y="3540711"/>
            <a:ext cx="10801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Májtelep</a:t>
            </a:r>
          </a:p>
          <a:p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851920" y="4398203"/>
            <a:ext cx="12961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Pleuro</a:t>
            </a:r>
            <a:r>
              <a:rPr lang="hu-H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hu-H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pericardialis</a:t>
            </a:r>
            <a:r>
              <a:rPr lang="hu-H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hu-H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membrán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28"/>
          <p:cNvSpPr txBox="1">
            <a:spLocks noChangeArrowheads="1"/>
          </p:cNvSpPr>
          <p:nvPr/>
        </p:nvSpPr>
        <p:spPr bwMode="auto">
          <a:xfrm>
            <a:off x="2221036" y="260648"/>
            <a:ext cx="4774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pericardialis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üreg leválasztása</a:t>
            </a:r>
          </a:p>
        </p:txBody>
      </p:sp>
      <p:pic>
        <p:nvPicPr>
          <p:cNvPr id="18434" name="Picture 5" descr="182-183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3" y="1111250"/>
            <a:ext cx="9144000" cy="5486400"/>
          </a:xfrm>
          <a:noFill/>
        </p:spPr>
      </p:pic>
      <p:sp>
        <p:nvSpPr>
          <p:cNvPr id="5" name="Szövegdoboz 4"/>
          <p:cNvSpPr txBox="1"/>
          <p:nvPr/>
        </p:nvSpPr>
        <p:spPr>
          <a:xfrm>
            <a:off x="35496" y="5661248"/>
            <a:ext cx="12961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Pleuro</a:t>
            </a:r>
            <a:r>
              <a:rPr lang="hu-H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hu-HU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pericardialis</a:t>
            </a:r>
            <a:r>
              <a:rPr lang="hu-H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hu-H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membrán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283968" y="1700808"/>
            <a:ext cx="7440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Tüdő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139952" y="2924944"/>
            <a:ext cx="12961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Pleura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ürege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211960" y="4293096"/>
            <a:ext cx="13681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fibrosum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067944" y="5580529"/>
            <a:ext cx="14401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ürege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87" t="54726" r="22469"/>
          <a:stretch/>
        </p:blipFill>
        <p:spPr>
          <a:xfrm>
            <a:off x="100839" y="1628800"/>
            <a:ext cx="4007584" cy="21931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596" y="1685208"/>
            <a:ext cx="4829892" cy="4768128"/>
          </a:xfrm>
          <a:prstGeom prst="rect">
            <a:avLst/>
          </a:prstGeom>
        </p:spPr>
      </p:pic>
      <p:sp>
        <p:nvSpPr>
          <p:cNvPr id="6" name="Szövegdoboz 28"/>
          <p:cNvSpPr txBox="1">
            <a:spLocks noChangeArrowheads="1"/>
          </p:cNvSpPr>
          <p:nvPr/>
        </p:nvSpPr>
        <p:spPr bwMode="auto">
          <a:xfrm>
            <a:off x="2899184" y="260648"/>
            <a:ext cx="3339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Mesocardium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dorsale</a:t>
            </a:r>
            <a:endParaRPr lang="hu-HU" alt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1520" y="4293096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középvonalban összenőtt szívcső kezdetben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még a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mesocardium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dorsale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keresztül összeköttetésben marad a hátsó testfallal. Idővel a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mesocardium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dorsaleban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résképződés lép fel, aminek következtében kialakulnak a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pericardialis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sinusok.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8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F9780443068119-012-f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1407"/>
            <a:ext cx="51054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640884" y="356226"/>
            <a:ext cx="7921625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sinusok 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kialakulása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953437" y="1227264"/>
            <a:ext cx="2952328" cy="10618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esocardium</a:t>
            </a:r>
            <a:r>
              <a:rPr lang="en-US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orsal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e – gyorsan eltűnik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Két áthajlási pont a szív artériás és vénás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szájadékainál</a:t>
            </a:r>
            <a:endParaRPr lang="en-US" alt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40152" y="2636912"/>
            <a:ext cx="2832084" cy="192360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Az S-alakú görbület kialakulásával a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ürege a két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szájadék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között csatornává záródik</a:t>
            </a:r>
            <a:r>
              <a:rPr lang="en-US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sinus </a:t>
            </a:r>
            <a:r>
              <a:rPr lang="en-US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transvers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n-US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viscerális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lemeze az artériákat és külön a vénákat összetartja (eredetileg közös áthajlási pont)  – sinus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obliquus</a:t>
            </a:r>
            <a:endParaRPr lang="en-US" alt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9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pericar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692150"/>
            <a:ext cx="46418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Line 5"/>
          <p:cNvSpPr>
            <a:spLocks noChangeShapeType="1"/>
          </p:cNvSpPr>
          <p:nvPr/>
        </p:nvSpPr>
        <p:spPr bwMode="auto">
          <a:xfrm flipH="1" flipV="1">
            <a:off x="2555875" y="3789363"/>
            <a:ext cx="936625" cy="10080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323850" y="6308725"/>
            <a:ext cx="68405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hu-HU" sz="1000"/>
              <a:t>Sobota: Atlas of Human Anatomy, 20th edition, Urban and Schwarzenberger, 1993</a:t>
            </a:r>
            <a:endParaRPr lang="hu-HU" altLang="hu-HU" sz="10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00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40152" y="2636912"/>
            <a:ext cx="2832084" cy="192360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Az S-alakú görbület kialakulásával a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ürege a két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szájadék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között csatornává záródik</a:t>
            </a:r>
            <a:r>
              <a:rPr lang="en-US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sinus </a:t>
            </a:r>
            <a:r>
              <a:rPr lang="en-US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transvers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n-US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pericardium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viscerális</a:t>
            </a:r>
            <a:r>
              <a:rPr lang="hu-HU" alt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lemeze az artériákat és külön a vénákat összetartja (eredetileg közös áthajlási pont)  – sinus </a:t>
            </a:r>
            <a:r>
              <a:rPr lang="hu-HU" alt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obliquus</a:t>
            </a:r>
            <a:endParaRPr lang="en-US" alt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9480"/>
            <a:ext cx="808857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332656"/>
            <a:ext cx="794794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szívcső további növekedéséhez még több sejtre van szükség:</a:t>
            </a:r>
          </a:p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ásodlagos szívmező (</a:t>
            </a:r>
            <a:r>
              <a:rPr lang="hu-HU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hu-HU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hu-HU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hu-HU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SHF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21-21 napon jelenik meg, a garattól </a:t>
            </a:r>
            <a:r>
              <a:rPr 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ventrálisan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 kifolyó részt </a:t>
            </a:r>
          </a:p>
          <a:p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nyújtja meg (</a:t>
            </a:r>
            <a:r>
              <a:rPr 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conus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cordis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truncus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arterious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jobb kamra egy részét </a:t>
            </a:r>
          </a:p>
          <a:p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képezi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90" y="5459931"/>
            <a:ext cx="71437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9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04692"/>
            <a:ext cx="6351984" cy="450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5706661"/>
            <a:ext cx="88106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86904" y="182702"/>
            <a:ext cx="8092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 szívcső záródása és az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előbél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beékelődése miatt a gátló jelátviteli molekulákat </a:t>
            </a:r>
          </a:p>
          <a:p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expresszáló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középvonali struktúrák (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chorda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) távol kerülnek a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splanchnopleurától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, így 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jra megjelenik szív specifikus transzkripciós faktorok (pl. Nkx2.5)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expressziója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4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4983119" cy="534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99596" y="260648"/>
            <a:ext cx="73993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 smtClean="0">
                <a:latin typeface="Calibri" panose="020F0502020204030204" pitchFamily="34" charset="0"/>
              </a:rPr>
              <a:t>Az agyhólyagok területéről kivándorló dúcléc sejtek a </a:t>
            </a:r>
            <a:r>
              <a:rPr lang="hu-HU" sz="2000" dirty="0" err="1" smtClean="0">
                <a:latin typeface="Calibri" panose="020F0502020204030204" pitchFamily="34" charset="0"/>
              </a:rPr>
              <a:t>conus</a:t>
            </a:r>
            <a:r>
              <a:rPr lang="hu-HU" sz="2000" dirty="0" smtClean="0">
                <a:latin typeface="Calibri" panose="020F0502020204030204" pitchFamily="34" charset="0"/>
              </a:rPr>
              <a:t> </a:t>
            </a:r>
            <a:r>
              <a:rPr lang="hu-HU" sz="2000" dirty="0" err="1" smtClean="0">
                <a:latin typeface="Calibri" panose="020F0502020204030204" pitchFamily="34" charset="0"/>
              </a:rPr>
              <a:t>cordis</a:t>
            </a:r>
            <a:r>
              <a:rPr lang="hu-HU" sz="2000" dirty="0" smtClean="0">
                <a:latin typeface="Calibri" panose="020F0502020204030204" pitchFamily="34" charset="0"/>
              </a:rPr>
              <a:t> és </a:t>
            </a:r>
          </a:p>
          <a:p>
            <a:pPr algn="ctr"/>
            <a:r>
              <a:rPr lang="hu-HU" sz="2000" dirty="0" err="1" smtClean="0">
                <a:latin typeface="Calibri" panose="020F0502020204030204" pitchFamily="34" charset="0"/>
              </a:rPr>
              <a:t>truncus</a:t>
            </a:r>
            <a:r>
              <a:rPr lang="hu-HU" sz="2000" dirty="0" smtClean="0">
                <a:latin typeface="Calibri" panose="020F0502020204030204" pitchFamily="34" charset="0"/>
              </a:rPr>
              <a:t> </a:t>
            </a:r>
            <a:r>
              <a:rPr lang="hu-HU" sz="2000" dirty="0" err="1" smtClean="0">
                <a:latin typeface="Calibri" panose="020F0502020204030204" pitchFamily="34" charset="0"/>
              </a:rPr>
              <a:t>arteriosus</a:t>
            </a:r>
            <a:r>
              <a:rPr lang="hu-HU" sz="2000" dirty="0" smtClean="0">
                <a:latin typeface="Calibri" panose="020F0502020204030204" pitchFamily="34" charset="0"/>
              </a:rPr>
              <a:t> kialakításában vesznek részt</a:t>
            </a:r>
          </a:p>
          <a:p>
            <a:pPr algn="ctr"/>
            <a:endParaRPr lang="hu-H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M9780323053853-017-f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4450"/>
            <a:ext cx="53975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23056" y="5365750"/>
            <a:ext cx="8497887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szívcső gyorsan nő, és 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S-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alakban meggörbül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Következményesen az eredetileg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hu-HU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audalis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pitvarok a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krani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truncus arteriosus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sal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egy magasságba,  és mögé kerülnek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sinus 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transvers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!).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28-30. napra a szív lényegében felvette külső alakját (nevek!) de 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lumene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még egységes, osztatlan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6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.jpg"/>
          <p:cNvPicPr>
            <a:picLocks noChangeAspect="1"/>
          </p:cNvPicPr>
          <p:nvPr/>
        </p:nvPicPr>
        <p:blipFill>
          <a:blip r:embed="rId2" cstate="print"/>
          <a:srcRect b="3175"/>
          <a:stretch>
            <a:fillRect/>
          </a:stretch>
        </p:blipFill>
        <p:spPr>
          <a:xfrm>
            <a:off x="454500" y="908720"/>
            <a:ext cx="7789908" cy="4392488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Az érrendszer a 4. embrionális hét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kezdetén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Szívcső van, „ekkor még halak vagyunk”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9512" y="5288016"/>
            <a:ext cx="8964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szikhólyag körüli extraembrionális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mesenchymában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2-3.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hét során vérszigetek alakulnak ki, amelyekből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hae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ytoblast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ok (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hemangioblastok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és  a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ngioblast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ok differenciálódnak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Ezt követően a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chorionban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, a testnyélben és a bolyhok tengelyében is vérszigetek, majd primitív erek képződnek (</a:t>
            </a:r>
            <a:r>
              <a:rPr lang="hu-HU" i="1" dirty="0" err="1">
                <a:latin typeface="Calibri" panose="020F0502020204030204" pitchFamily="34" charset="0"/>
                <a:cs typeface="Calibri" panose="020F0502020204030204" pitchFamily="34" charset="0"/>
              </a:rPr>
              <a:t>vasculogenesis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).  Az így kialakult erek burjánzásával és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összeszájadzásával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i="1" dirty="0" err="1">
                <a:latin typeface="Calibri" panose="020F0502020204030204" pitchFamily="34" charset="0"/>
                <a:cs typeface="Calibri" panose="020F0502020204030204" pitchFamily="34" charset="0"/>
              </a:rPr>
              <a:t>angiogenesis</a:t>
            </a:r>
            <a:r>
              <a:rPr lang="hu-HU" i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egy kezdetleges érrendszer jön létre.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11560" y="2586390"/>
            <a:ext cx="1728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Pericardialis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üreg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11560" y="2924944"/>
            <a:ext cx="1728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Endocardiumcső</a:t>
            </a: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7504" y="4026550"/>
            <a:ext cx="22677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Szikhólyag vérszigetekkel</a:t>
            </a:r>
          </a:p>
        </p:txBody>
      </p:sp>
    </p:spTree>
    <p:extLst>
      <p:ext uri="{BB962C8B-B14F-4D97-AF65-F5344CB8AC3E}">
        <p14:creationId xmlns:p14="http://schemas.microsoft.com/office/powerpoint/2010/main" val="35769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268760"/>
            <a:ext cx="4191826" cy="53285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9852"/>
            <a:ext cx="2247900" cy="2857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68760"/>
            <a:ext cx="2247900" cy="2071280"/>
          </a:xfrm>
          <a:prstGeom prst="rect">
            <a:avLst/>
          </a:prstGeom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236296" y="6021288"/>
            <a:ext cx="1512168" cy="338554"/>
          </a:xfrm>
          <a:prstGeom prst="rect">
            <a:avLst/>
          </a:prstGeom>
          <a:solidFill>
            <a:srgbClr val="0DB50D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Sinus </a:t>
            </a: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venosus</a:t>
            </a:r>
            <a:endParaRPr lang="hu-HU" altLang="hu-H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 flipH="1">
            <a:off x="6449773" y="6021288"/>
            <a:ext cx="740254" cy="398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6372200" y="5517232"/>
            <a:ext cx="817827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236296" y="5301208"/>
            <a:ext cx="1512168" cy="584775"/>
          </a:xfrm>
          <a:prstGeom prst="rect">
            <a:avLst/>
          </a:prstGeom>
          <a:solidFill>
            <a:srgbClr val="25A2A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Atrium</a:t>
            </a: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commune</a:t>
            </a:r>
            <a:endParaRPr lang="hu-HU" altLang="hu-H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6300192" y="4700752"/>
            <a:ext cx="817826" cy="40567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7236296" y="4509120"/>
            <a:ext cx="1512168" cy="584775"/>
          </a:xfrm>
          <a:prstGeom prst="rect">
            <a:avLst/>
          </a:prstGeom>
          <a:solidFill>
            <a:srgbClr val="63396B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Ventriculus</a:t>
            </a: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communis</a:t>
            </a:r>
            <a:endParaRPr lang="hu-HU" altLang="hu-H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 flipH="1">
            <a:off x="5724133" y="3808162"/>
            <a:ext cx="1465894" cy="94335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7236296" y="3284984"/>
            <a:ext cx="1512168" cy="1077218"/>
          </a:xfrm>
          <a:prstGeom prst="rect">
            <a:avLst/>
          </a:prstGeom>
          <a:solidFill>
            <a:srgbClr val="A0A03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Truncus</a:t>
            </a: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arteriosus</a:t>
            </a:r>
            <a:endParaRPr lang="hu-HU" altLang="hu-H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Bulbus</a:t>
            </a: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cordis</a:t>
            </a:r>
            <a:endParaRPr lang="hu-HU" altLang="hu-H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 flipH="1">
            <a:off x="6524601" y="2420888"/>
            <a:ext cx="665426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7236296" y="2356494"/>
            <a:ext cx="1690307" cy="584775"/>
          </a:xfrm>
          <a:prstGeom prst="rect">
            <a:avLst/>
          </a:prstGeom>
          <a:solidFill>
            <a:srgbClr val="00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Sulcus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atrioventricularis</a:t>
            </a:r>
            <a:endParaRPr lang="hu-HU" alt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Egyenes összekötő nyíllal 19"/>
          <p:cNvCxnSpPr/>
          <p:nvPr/>
        </p:nvCxnSpPr>
        <p:spPr>
          <a:xfrm flipH="1">
            <a:off x="6228184" y="1844824"/>
            <a:ext cx="961843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7236296" y="1548081"/>
            <a:ext cx="1800200" cy="584775"/>
          </a:xfrm>
          <a:prstGeom prst="rect">
            <a:avLst/>
          </a:prstGeom>
          <a:solidFill>
            <a:srgbClr val="F4DF2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Sulcus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bulboventricularis</a:t>
            </a:r>
            <a:endParaRPr lang="hu-HU" alt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Szövegdoboz 28"/>
          <p:cNvSpPr txBox="1">
            <a:spLocks noChangeArrowheads="1"/>
          </p:cNvSpPr>
          <p:nvPr/>
        </p:nvSpPr>
        <p:spPr bwMode="auto">
          <a:xfrm>
            <a:off x="2555776" y="241484"/>
            <a:ext cx="402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szívcső korai fejlődése II.</a:t>
            </a:r>
          </a:p>
        </p:txBody>
      </p:sp>
    </p:spTree>
    <p:extLst>
      <p:ext uri="{BB962C8B-B14F-4D97-AF65-F5344CB8AC3E}">
        <p14:creationId xmlns:p14="http://schemas.microsoft.com/office/powerpoint/2010/main" val="5122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php.med.unsw.edu.au/embryology/images/4/4a/Stage13_bf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7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5045"/>
            <a:ext cx="2195736" cy="1829779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3728" y="900864"/>
            <a:ext cx="5173591" cy="28454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3903473"/>
            <a:ext cx="2448273" cy="28384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749" y="3903473"/>
            <a:ext cx="2493221" cy="283843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900864"/>
            <a:ext cx="1948978" cy="5841045"/>
          </a:xfrm>
          <a:prstGeom prst="rect">
            <a:avLst/>
          </a:prstGeom>
        </p:spPr>
      </p:pic>
      <p:sp>
        <p:nvSpPr>
          <p:cNvPr id="8" name="Szövegdoboz 28"/>
          <p:cNvSpPr txBox="1">
            <a:spLocks noChangeArrowheads="1"/>
          </p:cNvSpPr>
          <p:nvPr/>
        </p:nvSpPr>
        <p:spPr bwMode="auto">
          <a:xfrm>
            <a:off x="2339752" y="116632"/>
            <a:ext cx="4114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szívcső korai fejlődése III.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7392567" y="3212976"/>
            <a:ext cx="1656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szívtelep egyenetlen növekedése és elfordulása következtében a 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pitvarok </a:t>
            </a:r>
            <a:r>
              <a:rPr lang="hu-HU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dorsokranialis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helyzetbe kerülnek, és a 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jobb-bal aszimmetria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fokozódik.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0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28"/>
          <p:cNvSpPr txBox="1">
            <a:spLocks noChangeArrowheads="1"/>
          </p:cNvSpPr>
          <p:nvPr/>
        </p:nvSpPr>
        <p:spPr bwMode="auto">
          <a:xfrm>
            <a:off x="409250" y="404664"/>
            <a:ext cx="8388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rosszul fordul: fejlődési 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rendellenesség: </a:t>
            </a:r>
            <a:r>
              <a:rPr lang="hu-HU" alt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Dextrocardia</a:t>
            </a:r>
            <a:endParaRPr lang="hu-HU" altLang="hu-H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alt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1:7000</a:t>
            </a:r>
            <a:endParaRPr lang="hu-HU" alt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5" y="1275611"/>
            <a:ext cx="89344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50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92" y="908720"/>
            <a:ext cx="3444741" cy="580574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924" y="1417638"/>
            <a:ext cx="2666508" cy="4494115"/>
          </a:xfrm>
          <a:prstGeom prst="rect">
            <a:avLst/>
          </a:prstGeom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5303359" y="6216080"/>
            <a:ext cx="169117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Sulcus</a:t>
            </a:r>
            <a:r>
              <a:rPr lang="hu-HU" alt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interventricularis</a:t>
            </a:r>
            <a:endParaRPr lang="hu-HU" alt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7173541" y="5301208"/>
            <a:ext cx="740254" cy="398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5012804" y="4424899"/>
            <a:ext cx="819947" cy="1221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7913796" y="4072716"/>
            <a:ext cx="1127539" cy="584775"/>
          </a:xfrm>
          <a:prstGeom prst="rect">
            <a:avLst/>
          </a:prstGeom>
          <a:solidFill>
            <a:srgbClr val="25A2A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bal pitvar</a:t>
            </a:r>
          </a:p>
        </p:txBody>
      </p:sp>
      <p:cxnSp>
        <p:nvCxnSpPr>
          <p:cNvPr id="15" name="Egyenes összekötő nyíllal 14"/>
          <p:cNvCxnSpPr/>
          <p:nvPr/>
        </p:nvCxnSpPr>
        <p:spPr>
          <a:xfrm flipH="1">
            <a:off x="6994534" y="4437112"/>
            <a:ext cx="885018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7939980" y="5157192"/>
            <a:ext cx="1168524" cy="584775"/>
          </a:xfrm>
          <a:prstGeom prst="rect">
            <a:avLst/>
          </a:prstGeom>
          <a:solidFill>
            <a:srgbClr val="63396B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bal kamra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3707904" y="4072716"/>
            <a:ext cx="1250320" cy="584775"/>
          </a:xfrm>
          <a:prstGeom prst="rect">
            <a:avLst/>
          </a:prstGeom>
          <a:solidFill>
            <a:srgbClr val="25A2A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jobb pitvar </a:t>
            </a:r>
          </a:p>
        </p:txBody>
      </p:sp>
      <p:cxnSp>
        <p:nvCxnSpPr>
          <p:cNvPr id="25" name="Egyenes összekötő nyíllal 24"/>
          <p:cNvCxnSpPr/>
          <p:nvPr/>
        </p:nvCxnSpPr>
        <p:spPr>
          <a:xfrm flipV="1">
            <a:off x="6156176" y="5639726"/>
            <a:ext cx="27860" cy="52557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3673940" y="3020869"/>
            <a:ext cx="1260456" cy="584775"/>
          </a:xfrm>
          <a:prstGeom prst="rect">
            <a:avLst/>
          </a:prstGeom>
          <a:solidFill>
            <a:srgbClr val="63396B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</a:t>
            </a:r>
            <a:r>
              <a:rPr lang="hu-HU" altLang="hu-HU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aorta</a:t>
            </a:r>
            <a:endParaRPr lang="hu-HU" altLang="hu-H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4841014" y="5154762"/>
            <a:ext cx="691432" cy="1356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3540634" y="4960801"/>
            <a:ext cx="1250320" cy="584775"/>
          </a:xfrm>
          <a:prstGeom prst="rect">
            <a:avLst/>
          </a:prstGeom>
          <a:solidFill>
            <a:srgbClr val="B3B33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jobb kamra </a:t>
            </a:r>
          </a:p>
        </p:txBody>
      </p:sp>
      <p:sp>
        <p:nvSpPr>
          <p:cNvPr id="18" name="Szövegdoboz 28"/>
          <p:cNvSpPr txBox="1">
            <a:spLocks noChangeArrowheads="1"/>
          </p:cNvSpPr>
          <p:nvPr/>
        </p:nvSpPr>
        <p:spPr bwMode="auto">
          <a:xfrm>
            <a:off x="2082287" y="202938"/>
            <a:ext cx="3767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Embrionális szív – 6. hét</a:t>
            </a:r>
          </a:p>
        </p:txBody>
      </p:sp>
    </p:spTree>
    <p:extLst>
      <p:ext uri="{BB962C8B-B14F-4D97-AF65-F5344CB8AC3E}">
        <p14:creationId xmlns:p14="http://schemas.microsoft.com/office/powerpoint/2010/main" val="36332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128" cy="194178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1" y="2420888"/>
            <a:ext cx="3883513" cy="37083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509" y="3140968"/>
            <a:ext cx="2533650" cy="2419350"/>
          </a:xfrm>
          <a:prstGeom prst="rect">
            <a:avLst/>
          </a:prstGeom>
        </p:spPr>
      </p:pic>
      <p:cxnSp>
        <p:nvCxnSpPr>
          <p:cNvPr id="9" name="Egyenes összekötő nyíllal 8"/>
          <p:cNvCxnSpPr/>
          <p:nvPr/>
        </p:nvCxnSpPr>
        <p:spPr>
          <a:xfrm flipH="1">
            <a:off x="7258875" y="4475210"/>
            <a:ext cx="625493" cy="24612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5479924" y="2761190"/>
            <a:ext cx="454162" cy="73981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460456" y="2282842"/>
            <a:ext cx="1250320" cy="584775"/>
          </a:xfrm>
          <a:prstGeom prst="rect">
            <a:avLst/>
          </a:prstGeom>
          <a:solidFill>
            <a:srgbClr val="25A2A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bal pitvar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7028777" y="2950437"/>
            <a:ext cx="783583" cy="74783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7931365" y="4166622"/>
            <a:ext cx="1168524" cy="584775"/>
          </a:xfrm>
          <a:prstGeom prst="rect">
            <a:avLst/>
          </a:prstGeom>
          <a:solidFill>
            <a:srgbClr val="63396B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bal kamra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4490438" y="2139822"/>
            <a:ext cx="1250320" cy="584775"/>
          </a:xfrm>
          <a:prstGeom prst="rect">
            <a:avLst/>
          </a:prstGeom>
          <a:solidFill>
            <a:srgbClr val="25A2A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jobb pitvar</a:t>
            </a:r>
          </a:p>
        </p:txBody>
      </p:sp>
      <p:cxnSp>
        <p:nvCxnSpPr>
          <p:cNvPr id="15" name="Egyenes összekötő nyíllal 14"/>
          <p:cNvCxnSpPr/>
          <p:nvPr/>
        </p:nvCxnSpPr>
        <p:spPr>
          <a:xfrm flipV="1">
            <a:off x="6176432" y="5224338"/>
            <a:ext cx="27860" cy="52557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 flipV="1">
            <a:off x="6682824" y="4392390"/>
            <a:ext cx="1052209" cy="155187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7115078" y="6013451"/>
            <a:ext cx="1747738" cy="584775"/>
          </a:xfrm>
          <a:prstGeom prst="rect">
            <a:avLst/>
          </a:prstGeom>
          <a:solidFill>
            <a:srgbClr val="0031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Canalis</a:t>
            </a: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atrioventricularis</a:t>
            </a:r>
            <a:endParaRPr lang="hu-HU" altLang="hu-H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Egyenes összekötő nyíllal 17"/>
          <p:cNvCxnSpPr/>
          <p:nvPr/>
        </p:nvCxnSpPr>
        <p:spPr>
          <a:xfrm flipV="1">
            <a:off x="4793616" y="4803051"/>
            <a:ext cx="856935" cy="84257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4043187" y="5687170"/>
            <a:ext cx="1250320" cy="584775"/>
          </a:xfrm>
          <a:prstGeom prst="rect">
            <a:avLst/>
          </a:prstGeom>
          <a:solidFill>
            <a:srgbClr val="866794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jobb kamra</a:t>
            </a:r>
          </a:p>
        </p:txBody>
      </p:sp>
      <p:pic>
        <p:nvPicPr>
          <p:cNvPr id="31" name="Kép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486" y="5749916"/>
            <a:ext cx="1621752" cy="676715"/>
          </a:xfrm>
          <a:prstGeom prst="rect">
            <a:avLst/>
          </a:prstGeom>
        </p:spPr>
      </p:pic>
      <p:sp>
        <p:nvSpPr>
          <p:cNvPr id="20" name="Szövegdoboz 28"/>
          <p:cNvSpPr txBox="1">
            <a:spLocks noChangeArrowheads="1"/>
          </p:cNvSpPr>
          <p:nvPr/>
        </p:nvSpPr>
        <p:spPr bwMode="auto">
          <a:xfrm>
            <a:off x="2082287" y="313492"/>
            <a:ext cx="3767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Embrionális szív – 6. hét</a:t>
            </a:r>
          </a:p>
        </p:txBody>
      </p:sp>
    </p:spTree>
    <p:extLst>
      <p:ext uri="{BB962C8B-B14F-4D97-AF65-F5344CB8AC3E}">
        <p14:creationId xmlns:p14="http://schemas.microsoft.com/office/powerpoint/2010/main" val="23934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6295851" cy="624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86056" y="435184"/>
            <a:ext cx="19536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szív egyes részeinek specifikálódását a sejtek transzkripciós faktor készletének megváltozása is kíséri.</a:t>
            </a: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Az adott üregre</a:t>
            </a: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ellemző  </a:t>
            </a:r>
            <a:r>
              <a:rPr 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miozin</a:t>
            </a:r>
            <a:endParaRPr 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ípusok </a:t>
            </a:r>
          </a:p>
          <a:p>
            <a:r>
              <a:rPr 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expressziója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kezdődik meg.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" y="0"/>
            <a:ext cx="1856571" cy="177281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05" y="1697533"/>
            <a:ext cx="4059021" cy="4990600"/>
          </a:xfrm>
          <a:prstGeom prst="rect">
            <a:avLst/>
          </a:prstGeom>
        </p:spPr>
      </p:pic>
      <p:cxnSp>
        <p:nvCxnSpPr>
          <p:cNvPr id="6" name="Egyenes összekötő nyíllal 5"/>
          <p:cNvCxnSpPr/>
          <p:nvPr/>
        </p:nvCxnSpPr>
        <p:spPr>
          <a:xfrm flipH="1">
            <a:off x="6259301" y="5396754"/>
            <a:ext cx="760971" cy="2963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3042693" y="3008156"/>
            <a:ext cx="881235" cy="106891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946461" y="2499742"/>
            <a:ext cx="1250320" cy="584775"/>
          </a:xfrm>
          <a:prstGeom prst="rect">
            <a:avLst/>
          </a:prstGeom>
          <a:solidFill>
            <a:srgbClr val="25A2A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bal pitvar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6004236" y="3140968"/>
            <a:ext cx="1448084" cy="81983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7164288" y="5104367"/>
            <a:ext cx="1168524" cy="584775"/>
          </a:xfrm>
          <a:prstGeom prst="rect">
            <a:avLst/>
          </a:prstGeom>
          <a:solidFill>
            <a:srgbClr val="63396B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bal kamra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2246535" y="2356253"/>
            <a:ext cx="1250320" cy="584775"/>
          </a:xfrm>
          <a:prstGeom prst="rect">
            <a:avLst/>
          </a:prstGeom>
          <a:solidFill>
            <a:srgbClr val="25A2A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jobb pitvar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5941447" y="4520464"/>
            <a:ext cx="1196276" cy="26045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3328110" y="5194258"/>
            <a:ext cx="832352" cy="20249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2015610" y="4772971"/>
            <a:ext cx="1250320" cy="584775"/>
          </a:xfrm>
          <a:prstGeom prst="rect">
            <a:avLst/>
          </a:prstGeom>
          <a:solidFill>
            <a:srgbClr val="866794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Primitív jobb kamra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7087758" y="4217559"/>
            <a:ext cx="1599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Canalis</a:t>
            </a: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atrioventricularis</a:t>
            </a: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zövegdoboz 28"/>
          <p:cNvSpPr txBox="1">
            <a:spLocks noChangeArrowheads="1"/>
          </p:cNvSpPr>
          <p:nvPr/>
        </p:nvSpPr>
        <p:spPr bwMode="auto">
          <a:xfrm>
            <a:off x="2444908" y="354110"/>
            <a:ext cx="3767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Embrionális szív – 6. hét</a:t>
            </a:r>
          </a:p>
        </p:txBody>
      </p:sp>
    </p:spTree>
    <p:extLst>
      <p:ext uri="{BB962C8B-B14F-4D97-AF65-F5344CB8AC3E}">
        <p14:creationId xmlns:p14="http://schemas.microsoft.com/office/powerpoint/2010/main" val="15725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2502545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Calibri" panose="020F0502020204030204" pitchFamily="34" charset="0"/>
              </a:rPr>
              <a:t>Az alábbi videón jól követhető a szívcső görbületeinek kialakulása, majd a </a:t>
            </a:r>
            <a:r>
              <a:rPr lang="hu-HU" dirty="0" err="1" smtClean="0">
                <a:latin typeface="Calibri" panose="020F0502020204030204" pitchFamily="34" charset="0"/>
              </a:rPr>
              <a:t>szeptáció</a:t>
            </a:r>
            <a:r>
              <a:rPr lang="hu-HU" dirty="0" smtClean="0">
                <a:latin typeface="Calibri" panose="020F0502020204030204" pitchFamily="34" charset="0"/>
              </a:rPr>
              <a:t> folyamata:</a:t>
            </a:r>
          </a:p>
          <a:p>
            <a:endParaRPr lang="hu-HU" dirty="0"/>
          </a:p>
          <a:p>
            <a:r>
              <a:rPr lang="en-US" dirty="0" smtClean="0"/>
              <a:t>13- </a:t>
            </a:r>
            <a:r>
              <a:rPr lang="en-US" dirty="0"/>
              <a:t>The development of the </a:t>
            </a:r>
            <a:r>
              <a:rPr lang="en-US" dirty="0" smtClean="0"/>
              <a:t>heart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>
                <a:hlinkClick r:id="rId2"/>
              </a:rPr>
              <a:t>https</a:t>
            </a:r>
            <a:r>
              <a:rPr lang="hu-HU" dirty="0">
                <a:hlinkClick r:id="rId2"/>
              </a:rPr>
              <a:t>://www.youtube.com/watch?v=-</a:t>
            </a:r>
            <a:r>
              <a:rPr lang="hu-HU" dirty="0" smtClean="0">
                <a:hlinkClick r:id="rId2"/>
              </a:rPr>
              <a:t>0N76gycPvo&amp;feature=youtu.be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13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579"/>
            <a:ext cx="76200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804248" y="293579"/>
            <a:ext cx="216972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pitvarok fejlődésénél </a:t>
            </a: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ontos folyamat</a:t>
            </a: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</a:p>
          <a:p>
            <a:r>
              <a:rPr lang="hu-H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hu-HU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ntussuseptio</a:t>
            </a:r>
            <a:endParaRPr lang="hu-HU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vagyis az, hogy a fejlődő beömlő vénák </a:t>
            </a: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elenőnek a pitvarfalba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0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3"/>
            <a:ext cx="6870990" cy="523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05977" y="359480"/>
            <a:ext cx="5541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Vérszigetek kialakulásának folyamata</a:t>
            </a: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95250"/>
            <a:ext cx="64389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1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95250"/>
            <a:ext cx="55054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72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9780443068119-012-f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55372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6372225" y="3789363"/>
            <a:ext cx="2663825" cy="11922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V. c</a:t>
            </a:r>
            <a:r>
              <a:rPr lang="en-US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ardinal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is c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omm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unis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itellin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V. u</a:t>
            </a:r>
            <a:r>
              <a:rPr lang="en-US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mbilical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395288" y="5661025"/>
            <a:ext cx="8424862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Eredetileg teljesen szimmetrikus elrendeződés, 3-3 pár vénával, amelyek a bal-, és jobb sinus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venosusba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nyílnak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611188" y="260350"/>
            <a:ext cx="8353425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pitvarok 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fejlődése</a:t>
            </a:r>
            <a:endParaRPr lang="en-US" alt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F9780443068119-012-f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5888"/>
            <a:ext cx="76200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425450" y="4869160"/>
            <a:ext cx="8280400" cy="17414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vénás elvezetés dominánsan a jobb oldalra helyeződik 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bal sinus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venosus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a fejlődében visszamarad és a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sinus 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coronar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iust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adja 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határ: v.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obliqu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artii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sinistri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jobb sinus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venosus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proximalis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része a definitív pitvar falának alkotásában vesz részt 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(sinus 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venarum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cavarum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pitvar sima felszínű része)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6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9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4813300" cy="6165850"/>
          </a:xfrm>
          <a:noFill/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219700" y="404813"/>
            <a:ext cx="3744913" cy="272382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Az eredeti jobb pitvar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papill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ázott – jobb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fülcse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Sinus 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venarum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cavarum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sima felszín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Határ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: crista/sulcus terminalis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Két billentyű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alv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ula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ena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cava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inf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Valv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ula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sinus 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coronar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8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7" y="620688"/>
            <a:ext cx="7672475" cy="439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563374" y="5544820"/>
            <a:ext cx="7993063" cy="10541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Az eredeti 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bal pitvar</a:t>
            </a:r>
            <a:r>
              <a:rPr lang="en-US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– bal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fülcse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v.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pulmonaris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a pitvar falából nő ki,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proximalis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része bevonódik a 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bal pitvar sima részének alkotásába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92696"/>
            <a:ext cx="8561388" cy="1368425"/>
          </a:xfrm>
        </p:spPr>
        <p:txBody>
          <a:bodyPr/>
          <a:lstStyle/>
          <a:p>
            <a:pPr eaLnBrk="1" hangingPunct="1"/>
            <a:r>
              <a:rPr lang="hu-HU" altLang="hu-HU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üregrendszer elkülönülése</a:t>
            </a:r>
            <a:endParaRPr lang="en-US" altLang="hu-HU" sz="2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420888"/>
            <a:ext cx="8351837" cy="3384078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4. hét közepén kezdődik, az 5. hét végére lényegében befejeződik</a:t>
            </a:r>
            <a:r>
              <a:rPr lang="en-US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1.) 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canalis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atrioventricular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elkülönülése: </a:t>
            </a:r>
            <a:r>
              <a:rPr lang="hu-HU" alt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endocardiumpárnák</a:t>
            </a:r>
            <a:endParaRPr lang="en-US" alt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2.) 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primitív pitvarok szétválasztása</a:t>
            </a:r>
            <a:r>
              <a:rPr lang="en-US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két </a:t>
            </a:r>
            <a:r>
              <a:rPr lang="hu-HU" alt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endParaRPr lang="en-US" alt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3.) 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Kamrák elválasztása</a:t>
            </a:r>
            <a:r>
              <a:rPr lang="en-US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izmos </a:t>
            </a:r>
            <a:r>
              <a:rPr lang="hu-HU" alt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endParaRPr lang="en-US" alt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alt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4.) </a:t>
            </a:r>
            <a:r>
              <a:rPr lang="hu-HU" alt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Bulbus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cordis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alt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truncus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arteriosus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alt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aorticopulmonale</a:t>
            </a:r>
            <a:r>
              <a:rPr lang="en-US" alt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2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95288" y="2276475"/>
            <a:ext cx="8362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hu-HU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III. A bal és jobb szívfél elválasztása</a:t>
            </a:r>
          </a:p>
        </p:txBody>
      </p:sp>
    </p:spTree>
    <p:extLst>
      <p:ext uri="{BB962C8B-B14F-4D97-AF65-F5344CB8AC3E}">
        <p14:creationId xmlns:p14="http://schemas.microsoft.com/office/powerpoint/2010/main" val="7347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84313"/>
            <a:ext cx="7920038" cy="3960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smtClean="0"/>
              <a:t>A közös pitvar-kamrai szájadék kettéoszlása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Blip>
                <a:blip r:embed="rId2"/>
              </a:buBlip>
              <a:defRPr/>
            </a:pPr>
            <a:endParaRPr lang="hu-HU" sz="2400" smtClean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smtClean="0"/>
              <a:t>A pitvari sövény kialakulása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endParaRPr lang="hu-HU" sz="2400" smtClean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smtClean="0"/>
              <a:t>A kamrai izomsövény kialakulása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endParaRPr lang="hu-HU" sz="2400" smtClean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smtClean="0"/>
              <a:t>A spirális septum (septum bulbi et trunci) kifejlődése</a:t>
            </a:r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849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Névtelen8 másolata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101" r="5714" b="11784"/>
          <a:stretch>
            <a:fillRect/>
          </a:stretch>
        </p:blipFill>
        <p:spPr bwMode="auto">
          <a:xfrm>
            <a:off x="5464175" y="979488"/>
            <a:ext cx="3584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7092950" y="2636838"/>
            <a:ext cx="431800" cy="360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144389" name="Oval 5"/>
          <p:cNvSpPr>
            <a:spLocks noChangeArrowheads="1"/>
          </p:cNvSpPr>
          <p:nvPr/>
        </p:nvSpPr>
        <p:spPr bwMode="auto">
          <a:xfrm>
            <a:off x="5867400" y="2708275"/>
            <a:ext cx="2881313" cy="2159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6227763" y="170021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jobb                 bal</a:t>
            </a:r>
          </a:p>
        </p:txBody>
      </p:sp>
      <p:grpSp>
        <p:nvGrpSpPr>
          <p:cNvPr id="144391" name="Group 7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38923" name="Oval 8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38924" name="Oval 9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144394" name="Group 10"/>
          <p:cNvGrpSpPr>
            <a:grpSpLocks/>
          </p:cNvGrpSpPr>
          <p:nvPr/>
        </p:nvGrpSpPr>
        <p:grpSpPr bwMode="auto">
          <a:xfrm>
            <a:off x="1258888" y="2708275"/>
            <a:ext cx="6180137" cy="2020888"/>
            <a:chOff x="801" y="1706"/>
            <a:chExt cx="3893" cy="1273"/>
          </a:xfrm>
        </p:grpSpPr>
        <p:sp>
          <p:nvSpPr>
            <p:cNvPr id="38921" name="Freeform 11"/>
            <p:cNvSpPr>
              <a:spLocks/>
            </p:cNvSpPr>
            <p:nvPr/>
          </p:nvSpPr>
          <p:spPr bwMode="auto">
            <a:xfrm>
              <a:off x="801" y="2317"/>
              <a:ext cx="557" cy="662"/>
            </a:xfrm>
            <a:custGeom>
              <a:avLst/>
              <a:gdLst>
                <a:gd name="T0" fmla="*/ 465 w 557"/>
                <a:gd name="T1" fmla="*/ 23 h 662"/>
                <a:gd name="T2" fmla="*/ 310 w 557"/>
                <a:gd name="T3" fmla="*/ 70 h 662"/>
                <a:gd name="T4" fmla="*/ 219 w 557"/>
                <a:gd name="T5" fmla="*/ 70 h 662"/>
                <a:gd name="T6" fmla="*/ 15 w 557"/>
                <a:gd name="T7" fmla="*/ 17 h 662"/>
                <a:gd name="T8" fmla="*/ 129 w 557"/>
                <a:gd name="T9" fmla="*/ 131 h 662"/>
                <a:gd name="T10" fmla="*/ 129 w 557"/>
                <a:gd name="T11" fmla="*/ 206 h 662"/>
                <a:gd name="T12" fmla="*/ 111 w 557"/>
                <a:gd name="T13" fmla="*/ 299 h 662"/>
                <a:gd name="T14" fmla="*/ 129 w 557"/>
                <a:gd name="T15" fmla="*/ 387 h 662"/>
                <a:gd name="T16" fmla="*/ 129 w 557"/>
                <a:gd name="T17" fmla="*/ 523 h 662"/>
                <a:gd name="T18" fmla="*/ 135 w 557"/>
                <a:gd name="T19" fmla="*/ 659 h 662"/>
                <a:gd name="T20" fmla="*/ 249 w 557"/>
                <a:gd name="T21" fmla="*/ 539 h 662"/>
                <a:gd name="T22" fmla="*/ 381 w 557"/>
                <a:gd name="T23" fmla="*/ 461 h 662"/>
                <a:gd name="T24" fmla="*/ 543 w 557"/>
                <a:gd name="T25" fmla="*/ 419 h 662"/>
                <a:gd name="T26" fmla="*/ 465 w 557"/>
                <a:gd name="T27" fmla="*/ 353 h 662"/>
                <a:gd name="T28" fmla="*/ 417 w 557"/>
                <a:gd name="T29" fmla="*/ 215 h 662"/>
                <a:gd name="T30" fmla="*/ 465 w 557"/>
                <a:gd name="T31" fmla="*/ 23 h 6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57" h="662">
                  <a:moveTo>
                    <a:pt x="465" y="23"/>
                  </a:moveTo>
                  <a:cubicBezTo>
                    <a:pt x="450" y="0"/>
                    <a:pt x="351" y="62"/>
                    <a:pt x="310" y="70"/>
                  </a:cubicBezTo>
                  <a:cubicBezTo>
                    <a:pt x="269" y="78"/>
                    <a:pt x="268" y="79"/>
                    <a:pt x="219" y="70"/>
                  </a:cubicBezTo>
                  <a:cubicBezTo>
                    <a:pt x="170" y="61"/>
                    <a:pt x="30" y="7"/>
                    <a:pt x="15" y="17"/>
                  </a:cubicBezTo>
                  <a:cubicBezTo>
                    <a:pt x="0" y="27"/>
                    <a:pt x="110" y="100"/>
                    <a:pt x="129" y="131"/>
                  </a:cubicBezTo>
                  <a:cubicBezTo>
                    <a:pt x="148" y="162"/>
                    <a:pt x="132" y="178"/>
                    <a:pt x="129" y="206"/>
                  </a:cubicBezTo>
                  <a:cubicBezTo>
                    <a:pt x="126" y="234"/>
                    <a:pt x="111" y="269"/>
                    <a:pt x="111" y="299"/>
                  </a:cubicBezTo>
                  <a:cubicBezTo>
                    <a:pt x="111" y="329"/>
                    <a:pt x="126" y="350"/>
                    <a:pt x="129" y="387"/>
                  </a:cubicBezTo>
                  <a:cubicBezTo>
                    <a:pt x="132" y="424"/>
                    <a:pt x="128" y="478"/>
                    <a:pt x="129" y="523"/>
                  </a:cubicBezTo>
                  <a:cubicBezTo>
                    <a:pt x="130" y="568"/>
                    <a:pt x="115" y="656"/>
                    <a:pt x="135" y="659"/>
                  </a:cubicBezTo>
                  <a:cubicBezTo>
                    <a:pt x="155" y="662"/>
                    <a:pt x="208" y="572"/>
                    <a:pt x="249" y="539"/>
                  </a:cubicBezTo>
                  <a:cubicBezTo>
                    <a:pt x="290" y="506"/>
                    <a:pt x="332" y="481"/>
                    <a:pt x="381" y="461"/>
                  </a:cubicBezTo>
                  <a:cubicBezTo>
                    <a:pt x="430" y="441"/>
                    <a:pt x="529" y="437"/>
                    <a:pt x="543" y="419"/>
                  </a:cubicBezTo>
                  <a:cubicBezTo>
                    <a:pt x="557" y="401"/>
                    <a:pt x="486" y="387"/>
                    <a:pt x="465" y="353"/>
                  </a:cubicBezTo>
                  <a:cubicBezTo>
                    <a:pt x="444" y="319"/>
                    <a:pt x="417" y="270"/>
                    <a:pt x="417" y="215"/>
                  </a:cubicBezTo>
                  <a:cubicBezTo>
                    <a:pt x="417" y="160"/>
                    <a:pt x="455" y="63"/>
                    <a:pt x="465" y="23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Oval 12"/>
            <p:cNvSpPr>
              <a:spLocks noChangeArrowheads="1"/>
            </p:cNvSpPr>
            <p:nvPr/>
          </p:nvSpPr>
          <p:spPr bwMode="auto">
            <a:xfrm>
              <a:off x="4513" y="1706"/>
              <a:ext cx="181" cy="136"/>
            </a:xfrm>
            <a:prstGeom prst="ellipse">
              <a:avLst/>
            </a:prstGeom>
            <a:solidFill>
              <a:srgbClr val="777777"/>
            </a:solidFill>
            <a:ln w="9525">
              <a:solidFill>
                <a:srgbClr val="5F5F5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191248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2952328" cy="466513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10206"/>
            <a:ext cx="3999682" cy="468085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61764" y="5085184"/>
            <a:ext cx="8964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kardiogén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telep (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kardiogén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lemez, </a:t>
            </a:r>
            <a:r>
              <a:rPr lang="hu-HU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cardiac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cresent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hu-H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PHF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az embrió feji végén, a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splanchnopleurában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fejlődik. A primitív erek összeolvadásával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vaszkulogenezis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) mindkét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oldalt egy-egy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endothel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cső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alakul ki, melyeket a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splanchnopleura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mezodermája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vesz körül.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Az embrió lefűződése során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két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endothel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cső a középvonal felé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ventrális-kaudális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irányba vándorol, majd a középvonalban összenő, kialakítva a primitív szívcsövet.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Freeform 3"/>
          <p:cNvSpPr>
            <a:spLocks/>
          </p:cNvSpPr>
          <p:nvPr/>
        </p:nvSpPr>
        <p:spPr bwMode="auto">
          <a:xfrm>
            <a:off x="669925" y="1557338"/>
            <a:ext cx="1754188" cy="1238250"/>
          </a:xfrm>
          <a:custGeom>
            <a:avLst/>
            <a:gdLst>
              <a:gd name="T0" fmla="*/ 2147483646 w 1105"/>
              <a:gd name="T1" fmla="*/ 2147483646 h 780"/>
              <a:gd name="T2" fmla="*/ 2147483646 w 1105"/>
              <a:gd name="T3" fmla="*/ 2147483646 h 780"/>
              <a:gd name="T4" fmla="*/ 2147483646 w 1105"/>
              <a:gd name="T5" fmla="*/ 2147483646 h 780"/>
              <a:gd name="T6" fmla="*/ 2147483646 w 1105"/>
              <a:gd name="T7" fmla="*/ 2147483646 h 780"/>
              <a:gd name="T8" fmla="*/ 2147483646 w 1105"/>
              <a:gd name="T9" fmla="*/ 2147483646 h 780"/>
              <a:gd name="T10" fmla="*/ 2147483646 w 1105"/>
              <a:gd name="T11" fmla="*/ 0 h 780"/>
              <a:gd name="T12" fmla="*/ 2147483646 w 1105"/>
              <a:gd name="T13" fmla="*/ 2147483646 h 780"/>
              <a:gd name="T14" fmla="*/ 2147483646 w 1105"/>
              <a:gd name="T15" fmla="*/ 2147483646 h 780"/>
              <a:gd name="T16" fmla="*/ 2147483646 w 1105"/>
              <a:gd name="T17" fmla="*/ 2147483646 h 780"/>
              <a:gd name="T18" fmla="*/ 2147483646 w 1105"/>
              <a:gd name="T19" fmla="*/ 2147483646 h 780"/>
              <a:gd name="T20" fmla="*/ 2147483646 w 1105"/>
              <a:gd name="T21" fmla="*/ 2147483646 h 780"/>
              <a:gd name="T22" fmla="*/ 2147483646 w 1105"/>
              <a:gd name="T23" fmla="*/ 2147483646 h 780"/>
              <a:gd name="T24" fmla="*/ 2147483646 w 1105"/>
              <a:gd name="T25" fmla="*/ 2147483646 h 780"/>
              <a:gd name="T26" fmla="*/ 2147483646 w 1105"/>
              <a:gd name="T27" fmla="*/ 2147483646 h 780"/>
              <a:gd name="T28" fmla="*/ 2147483646 w 1105"/>
              <a:gd name="T29" fmla="*/ 2147483646 h 780"/>
              <a:gd name="T30" fmla="*/ 2147483646 w 1105"/>
              <a:gd name="T31" fmla="*/ 2147483646 h 780"/>
              <a:gd name="T32" fmla="*/ 2147483646 w 1105"/>
              <a:gd name="T33" fmla="*/ 2147483646 h 7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05" h="780">
                <a:moveTo>
                  <a:pt x="1097" y="272"/>
                </a:moveTo>
                <a:cubicBezTo>
                  <a:pt x="1089" y="257"/>
                  <a:pt x="1006" y="204"/>
                  <a:pt x="961" y="181"/>
                </a:cubicBezTo>
                <a:cubicBezTo>
                  <a:pt x="916" y="158"/>
                  <a:pt x="870" y="151"/>
                  <a:pt x="825" y="136"/>
                </a:cubicBezTo>
                <a:cubicBezTo>
                  <a:pt x="780" y="121"/>
                  <a:pt x="727" y="105"/>
                  <a:pt x="689" y="90"/>
                </a:cubicBezTo>
                <a:cubicBezTo>
                  <a:pt x="651" y="75"/>
                  <a:pt x="636" y="60"/>
                  <a:pt x="598" y="45"/>
                </a:cubicBezTo>
                <a:cubicBezTo>
                  <a:pt x="560" y="30"/>
                  <a:pt x="515" y="0"/>
                  <a:pt x="462" y="0"/>
                </a:cubicBezTo>
                <a:cubicBezTo>
                  <a:pt x="409" y="0"/>
                  <a:pt x="341" y="15"/>
                  <a:pt x="281" y="45"/>
                </a:cubicBezTo>
                <a:cubicBezTo>
                  <a:pt x="221" y="75"/>
                  <a:pt x="144" y="113"/>
                  <a:pt x="99" y="181"/>
                </a:cubicBezTo>
                <a:cubicBezTo>
                  <a:pt x="54" y="249"/>
                  <a:pt x="18" y="375"/>
                  <a:pt x="9" y="453"/>
                </a:cubicBezTo>
                <a:cubicBezTo>
                  <a:pt x="0" y="531"/>
                  <a:pt x="22" y="594"/>
                  <a:pt x="46" y="648"/>
                </a:cubicBezTo>
                <a:cubicBezTo>
                  <a:pt x="70" y="702"/>
                  <a:pt x="126" y="780"/>
                  <a:pt x="154" y="774"/>
                </a:cubicBezTo>
                <a:cubicBezTo>
                  <a:pt x="182" y="768"/>
                  <a:pt x="196" y="687"/>
                  <a:pt x="217" y="612"/>
                </a:cubicBezTo>
                <a:cubicBezTo>
                  <a:pt x="238" y="537"/>
                  <a:pt x="232" y="393"/>
                  <a:pt x="280" y="324"/>
                </a:cubicBezTo>
                <a:cubicBezTo>
                  <a:pt x="328" y="255"/>
                  <a:pt x="429" y="214"/>
                  <a:pt x="505" y="198"/>
                </a:cubicBezTo>
                <a:cubicBezTo>
                  <a:pt x="581" y="182"/>
                  <a:pt x="650" y="214"/>
                  <a:pt x="734" y="226"/>
                </a:cubicBezTo>
                <a:cubicBezTo>
                  <a:pt x="818" y="238"/>
                  <a:pt x="947" y="264"/>
                  <a:pt x="1007" y="272"/>
                </a:cubicBezTo>
                <a:cubicBezTo>
                  <a:pt x="1067" y="280"/>
                  <a:pt x="1105" y="287"/>
                  <a:pt x="1097" y="272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5464175" y="979488"/>
            <a:ext cx="3584575" cy="4864100"/>
            <a:chOff x="3442" y="617"/>
            <a:chExt cx="2258" cy="3064"/>
          </a:xfrm>
        </p:grpSpPr>
        <p:pic>
          <p:nvPicPr>
            <p:cNvPr id="40973" name="Picture 5" descr="Névtelen8 másolata"/>
            <p:cNvPicPr>
              <a:picLocks noChangeAspect="1" noChangeArrowheads="1"/>
            </p:cNvPicPr>
            <p:nvPr/>
          </p:nvPicPr>
          <p:blipFill>
            <a:blip r:embed="rId4">
              <a:lum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9" t="10101" r="5714" b="11784"/>
            <a:stretch>
              <a:fillRect/>
            </a:stretch>
          </p:blipFill>
          <p:spPr bwMode="auto">
            <a:xfrm>
              <a:off x="3442" y="617"/>
              <a:ext cx="2258" cy="3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4" name="Line 6"/>
            <p:cNvSpPr>
              <a:spLocks noChangeShapeType="1"/>
            </p:cNvSpPr>
            <p:nvPr/>
          </p:nvSpPr>
          <p:spPr bwMode="auto">
            <a:xfrm flipH="1">
              <a:off x="4580" y="935"/>
              <a:ext cx="5" cy="244"/>
            </a:xfrm>
            <a:prstGeom prst="line">
              <a:avLst/>
            </a:prstGeom>
            <a:noFill/>
            <a:ln w="76200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965" name="Group 7"/>
          <p:cNvGrpSpPr>
            <a:grpSpLocks/>
          </p:cNvGrpSpPr>
          <p:nvPr/>
        </p:nvGrpSpPr>
        <p:grpSpPr bwMode="auto">
          <a:xfrm>
            <a:off x="395288" y="1268413"/>
            <a:ext cx="8429625" cy="520700"/>
            <a:chOff x="249" y="799"/>
            <a:chExt cx="5310" cy="328"/>
          </a:xfrm>
        </p:grpSpPr>
        <p:sp>
          <p:nvSpPr>
            <p:cNvPr id="40971" name="Text Box 8"/>
            <p:cNvSpPr txBox="1">
              <a:spLocks noChangeArrowheads="1"/>
            </p:cNvSpPr>
            <p:nvPr/>
          </p:nvSpPr>
          <p:spPr bwMode="auto">
            <a:xfrm>
              <a:off x="249" y="799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  <p:sp>
          <p:nvSpPr>
            <p:cNvPr id="40972" name="Text Box 9"/>
            <p:cNvSpPr txBox="1">
              <a:spLocks noChangeArrowheads="1"/>
            </p:cNvSpPr>
            <p:nvPr/>
          </p:nvSpPr>
          <p:spPr bwMode="auto">
            <a:xfrm>
              <a:off x="4604" y="935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</p:grpSp>
      <p:sp>
        <p:nvSpPr>
          <p:cNvPr id="40966" name="Freeform 10"/>
          <p:cNvSpPr>
            <a:spLocks/>
          </p:cNvSpPr>
          <p:nvPr/>
        </p:nvSpPr>
        <p:spPr bwMode="auto">
          <a:xfrm>
            <a:off x="1271588" y="3678238"/>
            <a:ext cx="884237" cy="1050925"/>
          </a:xfrm>
          <a:custGeom>
            <a:avLst/>
            <a:gdLst>
              <a:gd name="T0" fmla="*/ 2147483646 w 557"/>
              <a:gd name="T1" fmla="*/ 2147483646 h 662"/>
              <a:gd name="T2" fmla="*/ 2147483646 w 557"/>
              <a:gd name="T3" fmla="*/ 2147483646 h 662"/>
              <a:gd name="T4" fmla="*/ 2147483646 w 557"/>
              <a:gd name="T5" fmla="*/ 2147483646 h 662"/>
              <a:gd name="T6" fmla="*/ 2147483646 w 557"/>
              <a:gd name="T7" fmla="*/ 2147483646 h 662"/>
              <a:gd name="T8" fmla="*/ 2147483646 w 557"/>
              <a:gd name="T9" fmla="*/ 2147483646 h 662"/>
              <a:gd name="T10" fmla="*/ 2147483646 w 557"/>
              <a:gd name="T11" fmla="*/ 2147483646 h 662"/>
              <a:gd name="T12" fmla="*/ 2147483646 w 557"/>
              <a:gd name="T13" fmla="*/ 2147483646 h 662"/>
              <a:gd name="T14" fmla="*/ 2147483646 w 557"/>
              <a:gd name="T15" fmla="*/ 2147483646 h 662"/>
              <a:gd name="T16" fmla="*/ 2147483646 w 557"/>
              <a:gd name="T17" fmla="*/ 2147483646 h 662"/>
              <a:gd name="T18" fmla="*/ 2147483646 w 557"/>
              <a:gd name="T19" fmla="*/ 2147483646 h 662"/>
              <a:gd name="T20" fmla="*/ 2147483646 w 557"/>
              <a:gd name="T21" fmla="*/ 2147483646 h 662"/>
              <a:gd name="T22" fmla="*/ 2147483646 w 557"/>
              <a:gd name="T23" fmla="*/ 2147483646 h 662"/>
              <a:gd name="T24" fmla="*/ 2147483646 w 557"/>
              <a:gd name="T25" fmla="*/ 2147483646 h 662"/>
              <a:gd name="T26" fmla="*/ 2147483646 w 557"/>
              <a:gd name="T27" fmla="*/ 2147483646 h 662"/>
              <a:gd name="T28" fmla="*/ 2147483646 w 557"/>
              <a:gd name="T29" fmla="*/ 2147483646 h 662"/>
              <a:gd name="T30" fmla="*/ 2147483646 w 557"/>
              <a:gd name="T31" fmla="*/ 2147483646 h 6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57" h="662">
                <a:moveTo>
                  <a:pt x="465" y="23"/>
                </a:moveTo>
                <a:cubicBezTo>
                  <a:pt x="450" y="0"/>
                  <a:pt x="351" y="62"/>
                  <a:pt x="310" y="70"/>
                </a:cubicBezTo>
                <a:cubicBezTo>
                  <a:pt x="269" y="78"/>
                  <a:pt x="268" y="79"/>
                  <a:pt x="219" y="70"/>
                </a:cubicBezTo>
                <a:cubicBezTo>
                  <a:pt x="170" y="61"/>
                  <a:pt x="30" y="7"/>
                  <a:pt x="15" y="17"/>
                </a:cubicBezTo>
                <a:cubicBezTo>
                  <a:pt x="0" y="27"/>
                  <a:pt x="110" y="100"/>
                  <a:pt x="129" y="131"/>
                </a:cubicBezTo>
                <a:cubicBezTo>
                  <a:pt x="148" y="162"/>
                  <a:pt x="132" y="178"/>
                  <a:pt x="129" y="206"/>
                </a:cubicBezTo>
                <a:cubicBezTo>
                  <a:pt x="126" y="234"/>
                  <a:pt x="111" y="269"/>
                  <a:pt x="111" y="299"/>
                </a:cubicBezTo>
                <a:cubicBezTo>
                  <a:pt x="111" y="329"/>
                  <a:pt x="126" y="350"/>
                  <a:pt x="129" y="387"/>
                </a:cubicBezTo>
                <a:cubicBezTo>
                  <a:pt x="132" y="424"/>
                  <a:pt x="128" y="478"/>
                  <a:pt x="129" y="523"/>
                </a:cubicBezTo>
                <a:cubicBezTo>
                  <a:pt x="130" y="568"/>
                  <a:pt x="115" y="656"/>
                  <a:pt x="135" y="659"/>
                </a:cubicBezTo>
                <a:cubicBezTo>
                  <a:pt x="155" y="662"/>
                  <a:pt x="208" y="572"/>
                  <a:pt x="249" y="539"/>
                </a:cubicBezTo>
                <a:cubicBezTo>
                  <a:pt x="290" y="506"/>
                  <a:pt x="332" y="481"/>
                  <a:pt x="381" y="461"/>
                </a:cubicBezTo>
                <a:cubicBezTo>
                  <a:pt x="430" y="441"/>
                  <a:pt x="529" y="437"/>
                  <a:pt x="543" y="419"/>
                </a:cubicBezTo>
                <a:cubicBezTo>
                  <a:pt x="557" y="401"/>
                  <a:pt x="486" y="387"/>
                  <a:pt x="465" y="353"/>
                </a:cubicBezTo>
                <a:cubicBezTo>
                  <a:pt x="444" y="319"/>
                  <a:pt x="417" y="270"/>
                  <a:pt x="417" y="215"/>
                </a:cubicBezTo>
                <a:cubicBezTo>
                  <a:pt x="417" y="160"/>
                  <a:pt x="455" y="63"/>
                  <a:pt x="465" y="23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Oval 11"/>
          <p:cNvSpPr>
            <a:spLocks noChangeArrowheads="1"/>
          </p:cNvSpPr>
          <p:nvPr/>
        </p:nvSpPr>
        <p:spPr bwMode="auto">
          <a:xfrm>
            <a:off x="7164388" y="2708275"/>
            <a:ext cx="287337" cy="215900"/>
          </a:xfrm>
          <a:prstGeom prst="ellipse">
            <a:avLst/>
          </a:prstGeom>
          <a:solidFill>
            <a:srgbClr val="777777"/>
          </a:solidFill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grpSp>
        <p:nvGrpSpPr>
          <p:cNvPr id="40968" name="Group 12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40969" name="Oval 13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40970" name="Oval 14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81177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Freeform 3"/>
          <p:cNvSpPr>
            <a:spLocks/>
          </p:cNvSpPr>
          <p:nvPr/>
        </p:nvSpPr>
        <p:spPr bwMode="auto">
          <a:xfrm>
            <a:off x="669925" y="1557338"/>
            <a:ext cx="1979613" cy="1979612"/>
          </a:xfrm>
          <a:custGeom>
            <a:avLst/>
            <a:gdLst>
              <a:gd name="T0" fmla="*/ 2147483646 w 1247"/>
              <a:gd name="T1" fmla="*/ 2147483646 h 1247"/>
              <a:gd name="T2" fmla="*/ 2147483646 w 1247"/>
              <a:gd name="T3" fmla="*/ 2147483646 h 1247"/>
              <a:gd name="T4" fmla="*/ 2147483646 w 1247"/>
              <a:gd name="T5" fmla="*/ 2147483646 h 1247"/>
              <a:gd name="T6" fmla="*/ 2147483646 w 1247"/>
              <a:gd name="T7" fmla="*/ 2147483646 h 1247"/>
              <a:gd name="T8" fmla="*/ 2147483646 w 1247"/>
              <a:gd name="T9" fmla="*/ 2147483646 h 1247"/>
              <a:gd name="T10" fmla="*/ 2147483646 w 1247"/>
              <a:gd name="T11" fmla="*/ 0 h 1247"/>
              <a:gd name="T12" fmla="*/ 2147483646 w 1247"/>
              <a:gd name="T13" fmla="*/ 2147483646 h 1247"/>
              <a:gd name="T14" fmla="*/ 2147483646 w 1247"/>
              <a:gd name="T15" fmla="*/ 2147483646 h 1247"/>
              <a:gd name="T16" fmla="*/ 2147483646 w 1247"/>
              <a:gd name="T17" fmla="*/ 2147483646 h 1247"/>
              <a:gd name="T18" fmla="*/ 2147483646 w 1247"/>
              <a:gd name="T19" fmla="*/ 2147483646 h 1247"/>
              <a:gd name="T20" fmla="*/ 2147483646 w 1247"/>
              <a:gd name="T21" fmla="*/ 2147483646 h 1247"/>
              <a:gd name="T22" fmla="*/ 2147483646 w 1247"/>
              <a:gd name="T23" fmla="*/ 2147483646 h 1247"/>
              <a:gd name="T24" fmla="*/ 2147483646 w 1247"/>
              <a:gd name="T25" fmla="*/ 2147483646 h 1247"/>
              <a:gd name="T26" fmla="*/ 2147483646 w 1247"/>
              <a:gd name="T27" fmla="*/ 2147483646 h 1247"/>
              <a:gd name="T28" fmla="*/ 2147483646 w 1247"/>
              <a:gd name="T29" fmla="*/ 2147483646 h 1247"/>
              <a:gd name="T30" fmla="*/ 2147483646 w 1247"/>
              <a:gd name="T31" fmla="*/ 2147483646 h 1247"/>
              <a:gd name="T32" fmla="*/ 2147483646 w 1247"/>
              <a:gd name="T33" fmla="*/ 2147483646 h 1247"/>
              <a:gd name="T34" fmla="*/ 2147483646 w 1247"/>
              <a:gd name="T35" fmla="*/ 2147483646 h 124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47" h="1247">
                <a:moveTo>
                  <a:pt x="1097" y="272"/>
                </a:moveTo>
                <a:cubicBezTo>
                  <a:pt x="1089" y="257"/>
                  <a:pt x="1006" y="204"/>
                  <a:pt x="961" y="181"/>
                </a:cubicBezTo>
                <a:cubicBezTo>
                  <a:pt x="916" y="158"/>
                  <a:pt x="870" y="151"/>
                  <a:pt x="825" y="136"/>
                </a:cubicBezTo>
                <a:cubicBezTo>
                  <a:pt x="780" y="121"/>
                  <a:pt x="727" y="105"/>
                  <a:pt x="689" y="90"/>
                </a:cubicBezTo>
                <a:cubicBezTo>
                  <a:pt x="651" y="75"/>
                  <a:pt x="636" y="60"/>
                  <a:pt x="598" y="45"/>
                </a:cubicBezTo>
                <a:cubicBezTo>
                  <a:pt x="560" y="30"/>
                  <a:pt x="515" y="0"/>
                  <a:pt x="462" y="0"/>
                </a:cubicBezTo>
                <a:cubicBezTo>
                  <a:pt x="409" y="0"/>
                  <a:pt x="341" y="15"/>
                  <a:pt x="281" y="45"/>
                </a:cubicBezTo>
                <a:cubicBezTo>
                  <a:pt x="221" y="75"/>
                  <a:pt x="144" y="113"/>
                  <a:pt x="99" y="181"/>
                </a:cubicBezTo>
                <a:cubicBezTo>
                  <a:pt x="54" y="249"/>
                  <a:pt x="18" y="375"/>
                  <a:pt x="9" y="453"/>
                </a:cubicBezTo>
                <a:cubicBezTo>
                  <a:pt x="0" y="531"/>
                  <a:pt x="22" y="594"/>
                  <a:pt x="46" y="648"/>
                </a:cubicBezTo>
                <a:cubicBezTo>
                  <a:pt x="70" y="702"/>
                  <a:pt x="142" y="716"/>
                  <a:pt x="154" y="774"/>
                </a:cubicBezTo>
                <a:cubicBezTo>
                  <a:pt x="166" y="832"/>
                  <a:pt x="122" y="924"/>
                  <a:pt x="118" y="999"/>
                </a:cubicBezTo>
                <a:cubicBezTo>
                  <a:pt x="114" y="1074"/>
                  <a:pt x="94" y="1247"/>
                  <a:pt x="127" y="1224"/>
                </a:cubicBezTo>
                <a:cubicBezTo>
                  <a:pt x="160" y="1201"/>
                  <a:pt x="268" y="984"/>
                  <a:pt x="316" y="864"/>
                </a:cubicBezTo>
                <a:cubicBezTo>
                  <a:pt x="364" y="744"/>
                  <a:pt x="343" y="594"/>
                  <a:pt x="415" y="504"/>
                </a:cubicBezTo>
                <a:cubicBezTo>
                  <a:pt x="487" y="414"/>
                  <a:pt x="619" y="335"/>
                  <a:pt x="748" y="324"/>
                </a:cubicBezTo>
                <a:cubicBezTo>
                  <a:pt x="877" y="313"/>
                  <a:pt x="1131" y="450"/>
                  <a:pt x="1189" y="441"/>
                </a:cubicBezTo>
                <a:cubicBezTo>
                  <a:pt x="1247" y="432"/>
                  <a:pt x="1116" y="307"/>
                  <a:pt x="1097" y="272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012" name="Picture 4" descr="Névtelen8 másolata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101" r="5714" b="11784"/>
          <a:stretch>
            <a:fillRect/>
          </a:stretch>
        </p:blipFill>
        <p:spPr bwMode="auto">
          <a:xfrm>
            <a:off x="5464175" y="979488"/>
            <a:ext cx="3584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7270750" y="1484313"/>
            <a:ext cx="7938" cy="701675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014" name="Group 6"/>
          <p:cNvGrpSpPr>
            <a:grpSpLocks/>
          </p:cNvGrpSpPr>
          <p:nvPr/>
        </p:nvGrpSpPr>
        <p:grpSpPr bwMode="auto">
          <a:xfrm>
            <a:off x="395288" y="1268413"/>
            <a:ext cx="8429625" cy="520700"/>
            <a:chOff x="249" y="799"/>
            <a:chExt cx="5310" cy="328"/>
          </a:xfrm>
        </p:grpSpPr>
        <p:sp>
          <p:nvSpPr>
            <p:cNvPr id="43020" name="Text Box 7"/>
            <p:cNvSpPr txBox="1">
              <a:spLocks noChangeArrowheads="1"/>
            </p:cNvSpPr>
            <p:nvPr/>
          </p:nvSpPr>
          <p:spPr bwMode="auto">
            <a:xfrm>
              <a:off x="249" y="799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  <p:sp>
          <p:nvSpPr>
            <p:cNvPr id="43021" name="Text Box 8"/>
            <p:cNvSpPr txBox="1">
              <a:spLocks noChangeArrowheads="1"/>
            </p:cNvSpPr>
            <p:nvPr/>
          </p:nvSpPr>
          <p:spPr bwMode="auto">
            <a:xfrm>
              <a:off x="4604" y="935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</p:grpSp>
      <p:sp>
        <p:nvSpPr>
          <p:cNvPr id="43015" name="Freeform 9"/>
          <p:cNvSpPr>
            <a:spLocks/>
          </p:cNvSpPr>
          <p:nvPr/>
        </p:nvSpPr>
        <p:spPr bwMode="auto">
          <a:xfrm>
            <a:off x="1271588" y="3678238"/>
            <a:ext cx="884237" cy="1050925"/>
          </a:xfrm>
          <a:custGeom>
            <a:avLst/>
            <a:gdLst>
              <a:gd name="T0" fmla="*/ 2147483646 w 557"/>
              <a:gd name="T1" fmla="*/ 2147483646 h 662"/>
              <a:gd name="T2" fmla="*/ 2147483646 w 557"/>
              <a:gd name="T3" fmla="*/ 2147483646 h 662"/>
              <a:gd name="T4" fmla="*/ 2147483646 w 557"/>
              <a:gd name="T5" fmla="*/ 2147483646 h 662"/>
              <a:gd name="T6" fmla="*/ 2147483646 w 557"/>
              <a:gd name="T7" fmla="*/ 2147483646 h 662"/>
              <a:gd name="T8" fmla="*/ 2147483646 w 557"/>
              <a:gd name="T9" fmla="*/ 2147483646 h 662"/>
              <a:gd name="T10" fmla="*/ 2147483646 w 557"/>
              <a:gd name="T11" fmla="*/ 2147483646 h 662"/>
              <a:gd name="T12" fmla="*/ 2147483646 w 557"/>
              <a:gd name="T13" fmla="*/ 2147483646 h 662"/>
              <a:gd name="T14" fmla="*/ 2147483646 w 557"/>
              <a:gd name="T15" fmla="*/ 2147483646 h 662"/>
              <a:gd name="T16" fmla="*/ 2147483646 w 557"/>
              <a:gd name="T17" fmla="*/ 2147483646 h 662"/>
              <a:gd name="T18" fmla="*/ 2147483646 w 557"/>
              <a:gd name="T19" fmla="*/ 2147483646 h 662"/>
              <a:gd name="T20" fmla="*/ 2147483646 w 557"/>
              <a:gd name="T21" fmla="*/ 2147483646 h 662"/>
              <a:gd name="T22" fmla="*/ 2147483646 w 557"/>
              <a:gd name="T23" fmla="*/ 2147483646 h 662"/>
              <a:gd name="T24" fmla="*/ 2147483646 w 557"/>
              <a:gd name="T25" fmla="*/ 2147483646 h 662"/>
              <a:gd name="T26" fmla="*/ 2147483646 w 557"/>
              <a:gd name="T27" fmla="*/ 2147483646 h 662"/>
              <a:gd name="T28" fmla="*/ 2147483646 w 557"/>
              <a:gd name="T29" fmla="*/ 2147483646 h 662"/>
              <a:gd name="T30" fmla="*/ 2147483646 w 557"/>
              <a:gd name="T31" fmla="*/ 2147483646 h 6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57" h="662">
                <a:moveTo>
                  <a:pt x="465" y="23"/>
                </a:moveTo>
                <a:cubicBezTo>
                  <a:pt x="450" y="0"/>
                  <a:pt x="351" y="62"/>
                  <a:pt x="310" y="70"/>
                </a:cubicBezTo>
                <a:cubicBezTo>
                  <a:pt x="269" y="78"/>
                  <a:pt x="268" y="79"/>
                  <a:pt x="219" y="70"/>
                </a:cubicBezTo>
                <a:cubicBezTo>
                  <a:pt x="170" y="61"/>
                  <a:pt x="30" y="7"/>
                  <a:pt x="15" y="17"/>
                </a:cubicBezTo>
                <a:cubicBezTo>
                  <a:pt x="0" y="27"/>
                  <a:pt x="110" y="100"/>
                  <a:pt x="129" y="131"/>
                </a:cubicBezTo>
                <a:cubicBezTo>
                  <a:pt x="148" y="162"/>
                  <a:pt x="132" y="178"/>
                  <a:pt x="129" y="206"/>
                </a:cubicBezTo>
                <a:cubicBezTo>
                  <a:pt x="126" y="234"/>
                  <a:pt x="111" y="269"/>
                  <a:pt x="111" y="299"/>
                </a:cubicBezTo>
                <a:cubicBezTo>
                  <a:pt x="111" y="329"/>
                  <a:pt x="126" y="350"/>
                  <a:pt x="129" y="387"/>
                </a:cubicBezTo>
                <a:cubicBezTo>
                  <a:pt x="132" y="424"/>
                  <a:pt x="128" y="478"/>
                  <a:pt x="129" y="523"/>
                </a:cubicBezTo>
                <a:cubicBezTo>
                  <a:pt x="130" y="568"/>
                  <a:pt x="115" y="656"/>
                  <a:pt x="135" y="659"/>
                </a:cubicBezTo>
                <a:cubicBezTo>
                  <a:pt x="155" y="662"/>
                  <a:pt x="208" y="572"/>
                  <a:pt x="249" y="539"/>
                </a:cubicBezTo>
                <a:cubicBezTo>
                  <a:pt x="290" y="506"/>
                  <a:pt x="332" y="481"/>
                  <a:pt x="381" y="461"/>
                </a:cubicBezTo>
                <a:cubicBezTo>
                  <a:pt x="430" y="441"/>
                  <a:pt x="529" y="437"/>
                  <a:pt x="543" y="419"/>
                </a:cubicBezTo>
                <a:cubicBezTo>
                  <a:pt x="557" y="401"/>
                  <a:pt x="486" y="387"/>
                  <a:pt x="465" y="353"/>
                </a:cubicBezTo>
                <a:cubicBezTo>
                  <a:pt x="444" y="319"/>
                  <a:pt x="417" y="270"/>
                  <a:pt x="417" y="215"/>
                </a:cubicBezTo>
                <a:cubicBezTo>
                  <a:pt x="417" y="160"/>
                  <a:pt x="455" y="63"/>
                  <a:pt x="465" y="23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Oval 10"/>
          <p:cNvSpPr>
            <a:spLocks noChangeArrowheads="1"/>
          </p:cNvSpPr>
          <p:nvPr/>
        </p:nvSpPr>
        <p:spPr bwMode="auto">
          <a:xfrm>
            <a:off x="7164388" y="2708275"/>
            <a:ext cx="287337" cy="215900"/>
          </a:xfrm>
          <a:prstGeom prst="ellipse">
            <a:avLst/>
          </a:prstGeom>
          <a:solidFill>
            <a:srgbClr val="777777"/>
          </a:solidFill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grpSp>
        <p:nvGrpSpPr>
          <p:cNvPr id="43017" name="Group 11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43018" name="Oval 12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43019" name="Oval 13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190829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Freeform 3"/>
          <p:cNvSpPr>
            <a:spLocks/>
          </p:cNvSpPr>
          <p:nvPr/>
        </p:nvSpPr>
        <p:spPr bwMode="auto">
          <a:xfrm>
            <a:off x="669925" y="1557338"/>
            <a:ext cx="2159000" cy="2239962"/>
          </a:xfrm>
          <a:custGeom>
            <a:avLst/>
            <a:gdLst>
              <a:gd name="T0" fmla="*/ 2147483646 w 1360"/>
              <a:gd name="T1" fmla="*/ 2147483646 h 1411"/>
              <a:gd name="T2" fmla="*/ 2147483646 w 1360"/>
              <a:gd name="T3" fmla="*/ 2147483646 h 1411"/>
              <a:gd name="T4" fmla="*/ 2147483646 w 1360"/>
              <a:gd name="T5" fmla="*/ 2147483646 h 1411"/>
              <a:gd name="T6" fmla="*/ 2147483646 w 1360"/>
              <a:gd name="T7" fmla="*/ 2147483646 h 1411"/>
              <a:gd name="T8" fmla="*/ 2147483646 w 1360"/>
              <a:gd name="T9" fmla="*/ 2147483646 h 1411"/>
              <a:gd name="T10" fmla="*/ 2147483646 w 1360"/>
              <a:gd name="T11" fmla="*/ 0 h 1411"/>
              <a:gd name="T12" fmla="*/ 2147483646 w 1360"/>
              <a:gd name="T13" fmla="*/ 2147483646 h 1411"/>
              <a:gd name="T14" fmla="*/ 2147483646 w 1360"/>
              <a:gd name="T15" fmla="*/ 2147483646 h 1411"/>
              <a:gd name="T16" fmla="*/ 2147483646 w 1360"/>
              <a:gd name="T17" fmla="*/ 2147483646 h 1411"/>
              <a:gd name="T18" fmla="*/ 2147483646 w 1360"/>
              <a:gd name="T19" fmla="*/ 2147483646 h 1411"/>
              <a:gd name="T20" fmla="*/ 2147483646 w 1360"/>
              <a:gd name="T21" fmla="*/ 2147483646 h 1411"/>
              <a:gd name="T22" fmla="*/ 2147483646 w 1360"/>
              <a:gd name="T23" fmla="*/ 2147483646 h 1411"/>
              <a:gd name="T24" fmla="*/ 2147483646 w 1360"/>
              <a:gd name="T25" fmla="*/ 2147483646 h 1411"/>
              <a:gd name="T26" fmla="*/ 2147483646 w 1360"/>
              <a:gd name="T27" fmla="*/ 2147483646 h 1411"/>
              <a:gd name="T28" fmla="*/ 2147483646 w 1360"/>
              <a:gd name="T29" fmla="*/ 2147483646 h 1411"/>
              <a:gd name="T30" fmla="*/ 2147483646 w 1360"/>
              <a:gd name="T31" fmla="*/ 2147483646 h 1411"/>
              <a:gd name="T32" fmla="*/ 2147483646 w 1360"/>
              <a:gd name="T33" fmla="*/ 2147483646 h 1411"/>
              <a:gd name="T34" fmla="*/ 2147483646 w 1360"/>
              <a:gd name="T35" fmla="*/ 2147483646 h 141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60" h="1411">
                <a:moveTo>
                  <a:pt x="1216" y="405"/>
                </a:moveTo>
                <a:cubicBezTo>
                  <a:pt x="1186" y="342"/>
                  <a:pt x="1118" y="300"/>
                  <a:pt x="1072" y="261"/>
                </a:cubicBezTo>
                <a:cubicBezTo>
                  <a:pt x="1026" y="222"/>
                  <a:pt x="1001" y="199"/>
                  <a:pt x="937" y="171"/>
                </a:cubicBezTo>
                <a:cubicBezTo>
                  <a:pt x="873" y="143"/>
                  <a:pt x="745" y="111"/>
                  <a:pt x="689" y="90"/>
                </a:cubicBezTo>
                <a:cubicBezTo>
                  <a:pt x="633" y="69"/>
                  <a:pt x="636" y="60"/>
                  <a:pt x="598" y="45"/>
                </a:cubicBezTo>
                <a:cubicBezTo>
                  <a:pt x="560" y="30"/>
                  <a:pt x="515" y="0"/>
                  <a:pt x="462" y="0"/>
                </a:cubicBezTo>
                <a:cubicBezTo>
                  <a:pt x="409" y="0"/>
                  <a:pt x="341" y="15"/>
                  <a:pt x="281" y="45"/>
                </a:cubicBezTo>
                <a:cubicBezTo>
                  <a:pt x="221" y="75"/>
                  <a:pt x="144" y="113"/>
                  <a:pt x="99" y="181"/>
                </a:cubicBezTo>
                <a:cubicBezTo>
                  <a:pt x="54" y="249"/>
                  <a:pt x="18" y="375"/>
                  <a:pt x="9" y="453"/>
                </a:cubicBezTo>
                <a:cubicBezTo>
                  <a:pt x="0" y="531"/>
                  <a:pt x="22" y="594"/>
                  <a:pt x="46" y="648"/>
                </a:cubicBezTo>
                <a:cubicBezTo>
                  <a:pt x="70" y="702"/>
                  <a:pt x="142" y="716"/>
                  <a:pt x="154" y="774"/>
                </a:cubicBezTo>
                <a:cubicBezTo>
                  <a:pt x="166" y="832"/>
                  <a:pt x="122" y="924"/>
                  <a:pt x="118" y="999"/>
                </a:cubicBezTo>
                <a:cubicBezTo>
                  <a:pt x="114" y="1074"/>
                  <a:pt x="73" y="1167"/>
                  <a:pt x="127" y="1224"/>
                </a:cubicBezTo>
                <a:cubicBezTo>
                  <a:pt x="181" y="1281"/>
                  <a:pt x="378" y="1411"/>
                  <a:pt x="442" y="1341"/>
                </a:cubicBezTo>
                <a:cubicBezTo>
                  <a:pt x="506" y="1271"/>
                  <a:pt x="457" y="924"/>
                  <a:pt x="514" y="801"/>
                </a:cubicBezTo>
                <a:cubicBezTo>
                  <a:pt x="571" y="678"/>
                  <a:pt x="655" y="605"/>
                  <a:pt x="784" y="603"/>
                </a:cubicBezTo>
                <a:cubicBezTo>
                  <a:pt x="913" y="601"/>
                  <a:pt x="1216" y="825"/>
                  <a:pt x="1288" y="792"/>
                </a:cubicBezTo>
                <a:cubicBezTo>
                  <a:pt x="1360" y="759"/>
                  <a:pt x="1231" y="486"/>
                  <a:pt x="1216" y="405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0" name="Picture 4" descr="Névtelen8 másolata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101" r="5714" b="11784"/>
          <a:stretch>
            <a:fillRect/>
          </a:stretch>
        </p:blipFill>
        <p:spPr bwMode="auto">
          <a:xfrm>
            <a:off x="5464175" y="979488"/>
            <a:ext cx="3584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Line 5"/>
          <p:cNvSpPr>
            <a:spLocks noChangeShapeType="1"/>
          </p:cNvSpPr>
          <p:nvPr/>
        </p:nvSpPr>
        <p:spPr bwMode="auto">
          <a:xfrm flipH="1">
            <a:off x="7270750" y="1484313"/>
            <a:ext cx="7938" cy="930275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62" name="Group 6"/>
          <p:cNvGrpSpPr>
            <a:grpSpLocks/>
          </p:cNvGrpSpPr>
          <p:nvPr/>
        </p:nvGrpSpPr>
        <p:grpSpPr bwMode="auto">
          <a:xfrm>
            <a:off x="395288" y="1268413"/>
            <a:ext cx="8429625" cy="520700"/>
            <a:chOff x="249" y="799"/>
            <a:chExt cx="5310" cy="328"/>
          </a:xfrm>
        </p:grpSpPr>
        <p:sp>
          <p:nvSpPr>
            <p:cNvPr id="45070" name="Text Box 7"/>
            <p:cNvSpPr txBox="1">
              <a:spLocks noChangeArrowheads="1"/>
            </p:cNvSpPr>
            <p:nvPr/>
          </p:nvSpPr>
          <p:spPr bwMode="auto">
            <a:xfrm>
              <a:off x="249" y="799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  <p:sp>
          <p:nvSpPr>
            <p:cNvPr id="45071" name="Text Box 8"/>
            <p:cNvSpPr txBox="1">
              <a:spLocks noChangeArrowheads="1"/>
            </p:cNvSpPr>
            <p:nvPr/>
          </p:nvSpPr>
          <p:spPr bwMode="auto">
            <a:xfrm>
              <a:off x="4604" y="935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</p:grp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1692275" y="3141663"/>
            <a:ext cx="1585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primum</a:t>
            </a:r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6516688" y="2420938"/>
            <a:ext cx="1585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primum</a:t>
            </a:r>
          </a:p>
        </p:txBody>
      </p:sp>
      <p:sp>
        <p:nvSpPr>
          <p:cNvPr id="45065" name="Freeform 11"/>
          <p:cNvSpPr>
            <a:spLocks/>
          </p:cNvSpPr>
          <p:nvPr/>
        </p:nvSpPr>
        <p:spPr bwMode="auto">
          <a:xfrm>
            <a:off x="1271588" y="3678238"/>
            <a:ext cx="884237" cy="1050925"/>
          </a:xfrm>
          <a:custGeom>
            <a:avLst/>
            <a:gdLst>
              <a:gd name="T0" fmla="*/ 2147483646 w 557"/>
              <a:gd name="T1" fmla="*/ 2147483646 h 662"/>
              <a:gd name="T2" fmla="*/ 2147483646 w 557"/>
              <a:gd name="T3" fmla="*/ 2147483646 h 662"/>
              <a:gd name="T4" fmla="*/ 2147483646 w 557"/>
              <a:gd name="T5" fmla="*/ 2147483646 h 662"/>
              <a:gd name="T6" fmla="*/ 2147483646 w 557"/>
              <a:gd name="T7" fmla="*/ 2147483646 h 662"/>
              <a:gd name="T8" fmla="*/ 2147483646 w 557"/>
              <a:gd name="T9" fmla="*/ 2147483646 h 662"/>
              <a:gd name="T10" fmla="*/ 2147483646 w 557"/>
              <a:gd name="T11" fmla="*/ 2147483646 h 662"/>
              <a:gd name="T12" fmla="*/ 2147483646 w 557"/>
              <a:gd name="T13" fmla="*/ 2147483646 h 662"/>
              <a:gd name="T14" fmla="*/ 2147483646 w 557"/>
              <a:gd name="T15" fmla="*/ 2147483646 h 662"/>
              <a:gd name="T16" fmla="*/ 2147483646 w 557"/>
              <a:gd name="T17" fmla="*/ 2147483646 h 662"/>
              <a:gd name="T18" fmla="*/ 2147483646 w 557"/>
              <a:gd name="T19" fmla="*/ 2147483646 h 662"/>
              <a:gd name="T20" fmla="*/ 2147483646 w 557"/>
              <a:gd name="T21" fmla="*/ 2147483646 h 662"/>
              <a:gd name="T22" fmla="*/ 2147483646 w 557"/>
              <a:gd name="T23" fmla="*/ 2147483646 h 662"/>
              <a:gd name="T24" fmla="*/ 2147483646 w 557"/>
              <a:gd name="T25" fmla="*/ 2147483646 h 662"/>
              <a:gd name="T26" fmla="*/ 2147483646 w 557"/>
              <a:gd name="T27" fmla="*/ 2147483646 h 662"/>
              <a:gd name="T28" fmla="*/ 2147483646 w 557"/>
              <a:gd name="T29" fmla="*/ 2147483646 h 662"/>
              <a:gd name="T30" fmla="*/ 2147483646 w 557"/>
              <a:gd name="T31" fmla="*/ 2147483646 h 6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57" h="662">
                <a:moveTo>
                  <a:pt x="465" y="23"/>
                </a:moveTo>
                <a:cubicBezTo>
                  <a:pt x="450" y="0"/>
                  <a:pt x="351" y="62"/>
                  <a:pt x="310" y="70"/>
                </a:cubicBezTo>
                <a:cubicBezTo>
                  <a:pt x="269" y="78"/>
                  <a:pt x="268" y="79"/>
                  <a:pt x="219" y="70"/>
                </a:cubicBezTo>
                <a:cubicBezTo>
                  <a:pt x="170" y="61"/>
                  <a:pt x="30" y="7"/>
                  <a:pt x="15" y="17"/>
                </a:cubicBezTo>
                <a:cubicBezTo>
                  <a:pt x="0" y="27"/>
                  <a:pt x="110" y="100"/>
                  <a:pt x="129" y="131"/>
                </a:cubicBezTo>
                <a:cubicBezTo>
                  <a:pt x="148" y="162"/>
                  <a:pt x="132" y="178"/>
                  <a:pt x="129" y="206"/>
                </a:cubicBezTo>
                <a:cubicBezTo>
                  <a:pt x="126" y="234"/>
                  <a:pt x="111" y="269"/>
                  <a:pt x="111" y="299"/>
                </a:cubicBezTo>
                <a:cubicBezTo>
                  <a:pt x="111" y="329"/>
                  <a:pt x="126" y="350"/>
                  <a:pt x="129" y="387"/>
                </a:cubicBezTo>
                <a:cubicBezTo>
                  <a:pt x="132" y="424"/>
                  <a:pt x="128" y="478"/>
                  <a:pt x="129" y="523"/>
                </a:cubicBezTo>
                <a:cubicBezTo>
                  <a:pt x="130" y="568"/>
                  <a:pt x="115" y="656"/>
                  <a:pt x="135" y="659"/>
                </a:cubicBezTo>
                <a:cubicBezTo>
                  <a:pt x="155" y="662"/>
                  <a:pt x="208" y="572"/>
                  <a:pt x="249" y="539"/>
                </a:cubicBezTo>
                <a:cubicBezTo>
                  <a:pt x="290" y="506"/>
                  <a:pt x="332" y="481"/>
                  <a:pt x="381" y="461"/>
                </a:cubicBezTo>
                <a:cubicBezTo>
                  <a:pt x="430" y="441"/>
                  <a:pt x="529" y="437"/>
                  <a:pt x="543" y="419"/>
                </a:cubicBezTo>
                <a:cubicBezTo>
                  <a:pt x="557" y="401"/>
                  <a:pt x="486" y="387"/>
                  <a:pt x="465" y="353"/>
                </a:cubicBezTo>
                <a:cubicBezTo>
                  <a:pt x="444" y="319"/>
                  <a:pt x="417" y="270"/>
                  <a:pt x="417" y="215"/>
                </a:cubicBezTo>
                <a:cubicBezTo>
                  <a:pt x="417" y="160"/>
                  <a:pt x="455" y="63"/>
                  <a:pt x="465" y="23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Oval 12"/>
          <p:cNvSpPr>
            <a:spLocks noChangeArrowheads="1"/>
          </p:cNvSpPr>
          <p:nvPr/>
        </p:nvSpPr>
        <p:spPr bwMode="auto">
          <a:xfrm>
            <a:off x="7164388" y="2708275"/>
            <a:ext cx="287337" cy="215900"/>
          </a:xfrm>
          <a:prstGeom prst="ellipse">
            <a:avLst/>
          </a:prstGeom>
          <a:solidFill>
            <a:srgbClr val="777777"/>
          </a:solidFill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grpSp>
        <p:nvGrpSpPr>
          <p:cNvPr id="45067" name="Group 13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45068" name="Oval 14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45069" name="Oval 15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12955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Freeform 3"/>
          <p:cNvSpPr>
            <a:spLocks/>
          </p:cNvSpPr>
          <p:nvPr/>
        </p:nvSpPr>
        <p:spPr bwMode="auto">
          <a:xfrm>
            <a:off x="669925" y="1557338"/>
            <a:ext cx="2159000" cy="2239962"/>
          </a:xfrm>
          <a:custGeom>
            <a:avLst/>
            <a:gdLst>
              <a:gd name="T0" fmla="*/ 2147483646 w 1360"/>
              <a:gd name="T1" fmla="*/ 2147483646 h 1411"/>
              <a:gd name="T2" fmla="*/ 2147483646 w 1360"/>
              <a:gd name="T3" fmla="*/ 2147483646 h 1411"/>
              <a:gd name="T4" fmla="*/ 2147483646 w 1360"/>
              <a:gd name="T5" fmla="*/ 2147483646 h 1411"/>
              <a:gd name="T6" fmla="*/ 2147483646 w 1360"/>
              <a:gd name="T7" fmla="*/ 2147483646 h 1411"/>
              <a:gd name="T8" fmla="*/ 2147483646 w 1360"/>
              <a:gd name="T9" fmla="*/ 2147483646 h 1411"/>
              <a:gd name="T10" fmla="*/ 2147483646 w 1360"/>
              <a:gd name="T11" fmla="*/ 0 h 1411"/>
              <a:gd name="T12" fmla="*/ 2147483646 w 1360"/>
              <a:gd name="T13" fmla="*/ 2147483646 h 1411"/>
              <a:gd name="T14" fmla="*/ 2147483646 w 1360"/>
              <a:gd name="T15" fmla="*/ 2147483646 h 1411"/>
              <a:gd name="T16" fmla="*/ 2147483646 w 1360"/>
              <a:gd name="T17" fmla="*/ 2147483646 h 1411"/>
              <a:gd name="T18" fmla="*/ 2147483646 w 1360"/>
              <a:gd name="T19" fmla="*/ 2147483646 h 1411"/>
              <a:gd name="T20" fmla="*/ 2147483646 w 1360"/>
              <a:gd name="T21" fmla="*/ 2147483646 h 1411"/>
              <a:gd name="T22" fmla="*/ 2147483646 w 1360"/>
              <a:gd name="T23" fmla="*/ 2147483646 h 1411"/>
              <a:gd name="T24" fmla="*/ 2147483646 w 1360"/>
              <a:gd name="T25" fmla="*/ 2147483646 h 1411"/>
              <a:gd name="T26" fmla="*/ 2147483646 w 1360"/>
              <a:gd name="T27" fmla="*/ 2147483646 h 1411"/>
              <a:gd name="T28" fmla="*/ 2147483646 w 1360"/>
              <a:gd name="T29" fmla="*/ 2147483646 h 1411"/>
              <a:gd name="T30" fmla="*/ 2147483646 w 1360"/>
              <a:gd name="T31" fmla="*/ 2147483646 h 1411"/>
              <a:gd name="T32" fmla="*/ 2147483646 w 1360"/>
              <a:gd name="T33" fmla="*/ 2147483646 h 1411"/>
              <a:gd name="T34" fmla="*/ 2147483646 w 1360"/>
              <a:gd name="T35" fmla="*/ 2147483646 h 141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60" h="1411">
                <a:moveTo>
                  <a:pt x="1216" y="405"/>
                </a:moveTo>
                <a:cubicBezTo>
                  <a:pt x="1186" y="342"/>
                  <a:pt x="1118" y="300"/>
                  <a:pt x="1072" y="261"/>
                </a:cubicBezTo>
                <a:cubicBezTo>
                  <a:pt x="1026" y="222"/>
                  <a:pt x="1001" y="199"/>
                  <a:pt x="937" y="171"/>
                </a:cubicBezTo>
                <a:cubicBezTo>
                  <a:pt x="873" y="143"/>
                  <a:pt x="745" y="111"/>
                  <a:pt x="689" y="90"/>
                </a:cubicBezTo>
                <a:cubicBezTo>
                  <a:pt x="633" y="69"/>
                  <a:pt x="636" y="60"/>
                  <a:pt x="598" y="45"/>
                </a:cubicBezTo>
                <a:cubicBezTo>
                  <a:pt x="560" y="30"/>
                  <a:pt x="515" y="0"/>
                  <a:pt x="462" y="0"/>
                </a:cubicBezTo>
                <a:cubicBezTo>
                  <a:pt x="409" y="0"/>
                  <a:pt x="341" y="15"/>
                  <a:pt x="281" y="45"/>
                </a:cubicBezTo>
                <a:cubicBezTo>
                  <a:pt x="221" y="75"/>
                  <a:pt x="144" y="113"/>
                  <a:pt x="99" y="181"/>
                </a:cubicBezTo>
                <a:cubicBezTo>
                  <a:pt x="54" y="249"/>
                  <a:pt x="18" y="375"/>
                  <a:pt x="9" y="453"/>
                </a:cubicBezTo>
                <a:cubicBezTo>
                  <a:pt x="0" y="531"/>
                  <a:pt x="22" y="594"/>
                  <a:pt x="46" y="648"/>
                </a:cubicBezTo>
                <a:cubicBezTo>
                  <a:pt x="70" y="702"/>
                  <a:pt x="142" y="716"/>
                  <a:pt x="154" y="774"/>
                </a:cubicBezTo>
                <a:cubicBezTo>
                  <a:pt x="166" y="832"/>
                  <a:pt x="122" y="924"/>
                  <a:pt x="118" y="999"/>
                </a:cubicBezTo>
                <a:cubicBezTo>
                  <a:pt x="114" y="1074"/>
                  <a:pt x="73" y="1167"/>
                  <a:pt x="127" y="1224"/>
                </a:cubicBezTo>
                <a:cubicBezTo>
                  <a:pt x="181" y="1281"/>
                  <a:pt x="378" y="1411"/>
                  <a:pt x="442" y="1341"/>
                </a:cubicBezTo>
                <a:cubicBezTo>
                  <a:pt x="506" y="1271"/>
                  <a:pt x="457" y="924"/>
                  <a:pt x="514" y="801"/>
                </a:cubicBezTo>
                <a:cubicBezTo>
                  <a:pt x="571" y="678"/>
                  <a:pt x="655" y="605"/>
                  <a:pt x="784" y="603"/>
                </a:cubicBezTo>
                <a:cubicBezTo>
                  <a:pt x="913" y="601"/>
                  <a:pt x="1216" y="825"/>
                  <a:pt x="1288" y="792"/>
                </a:cubicBezTo>
                <a:cubicBezTo>
                  <a:pt x="1360" y="759"/>
                  <a:pt x="1231" y="486"/>
                  <a:pt x="1216" y="405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Oval 4"/>
          <p:cNvSpPr>
            <a:spLocks noChangeArrowheads="1"/>
          </p:cNvSpPr>
          <p:nvPr/>
        </p:nvSpPr>
        <p:spPr bwMode="auto">
          <a:xfrm>
            <a:off x="1331913" y="2133600"/>
            <a:ext cx="144462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47109" name="Oval 5"/>
          <p:cNvSpPr>
            <a:spLocks noChangeArrowheads="1"/>
          </p:cNvSpPr>
          <p:nvPr/>
        </p:nvSpPr>
        <p:spPr bwMode="auto">
          <a:xfrm>
            <a:off x="1116013" y="2133600"/>
            <a:ext cx="144462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47110" name="Oval 6"/>
          <p:cNvSpPr>
            <a:spLocks noChangeArrowheads="1"/>
          </p:cNvSpPr>
          <p:nvPr/>
        </p:nvSpPr>
        <p:spPr bwMode="auto">
          <a:xfrm>
            <a:off x="1258888" y="1916113"/>
            <a:ext cx="144462" cy="1428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pic>
        <p:nvPicPr>
          <p:cNvPr id="47111" name="Picture 7" descr="Névtelen8 másolata"/>
          <p:cNvPicPr>
            <a:picLocks noChangeAspect="1" noChangeArrowheads="1"/>
          </p:cNvPicPr>
          <p:nvPr/>
        </p:nvPicPr>
        <p:blipFill>
          <a:blip r:embed="rId5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101" r="5714" b="11784"/>
          <a:stretch>
            <a:fillRect/>
          </a:stretch>
        </p:blipFill>
        <p:spPr bwMode="auto">
          <a:xfrm>
            <a:off x="5464175" y="979488"/>
            <a:ext cx="3584575" cy="4864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2" name="Line 8"/>
          <p:cNvSpPr>
            <a:spLocks noChangeShapeType="1"/>
          </p:cNvSpPr>
          <p:nvPr/>
        </p:nvSpPr>
        <p:spPr bwMode="auto">
          <a:xfrm flipH="1">
            <a:off x="7278688" y="1484313"/>
            <a:ext cx="0" cy="542925"/>
          </a:xfrm>
          <a:prstGeom prst="line">
            <a:avLst/>
          </a:prstGeom>
          <a:noFill/>
          <a:ln w="76200" cap="rnd">
            <a:solidFill>
              <a:srgbClr val="FF33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 flipH="1">
            <a:off x="7280275" y="2044700"/>
            <a:ext cx="0" cy="320675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692275" y="3141663"/>
            <a:ext cx="1585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primum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6516688" y="2420938"/>
            <a:ext cx="1585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primum</a:t>
            </a:r>
          </a:p>
        </p:txBody>
      </p:sp>
      <p:grpSp>
        <p:nvGrpSpPr>
          <p:cNvPr id="47116" name="Group 12"/>
          <p:cNvGrpSpPr>
            <a:grpSpLocks/>
          </p:cNvGrpSpPr>
          <p:nvPr/>
        </p:nvGrpSpPr>
        <p:grpSpPr bwMode="auto">
          <a:xfrm>
            <a:off x="395288" y="1268413"/>
            <a:ext cx="8429625" cy="520700"/>
            <a:chOff x="249" y="799"/>
            <a:chExt cx="5310" cy="328"/>
          </a:xfrm>
        </p:grpSpPr>
        <p:sp>
          <p:nvSpPr>
            <p:cNvPr id="47122" name="Text Box 13"/>
            <p:cNvSpPr txBox="1">
              <a:spLocks noChangeArrowheads="1"/>
            </p:cNvSpPr>
            <p:nvPr/>
          </p:nvSpPr>
          <p:spPr bwMode="auto">
            <a:xfrm>
              <a:off x="249" y="799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  <p:sp>
          <p:nvSpPr>
            <p:cNvPr id="47123" name="Text Box 14"/>
            <p:cNvSpPr txBox="1">
              <a:spLocks noChangeArrowheads="1"/>
            </p:cNvSpPr>
            <p:nvPr/>
          </p:nvSpPr>
          <p:spPr bwMode="auto">
            <a:xfrm>
              <a:off x="4604" y="935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</p:grpSp>
      <p:sp>
        <p:nvSpPr>
          <p:cNvPr id="47117" name="Freeform 15"/>
          <p:cNvSpPr>
            <a:spLocks/>
          </p:cNvSpPr>
          <p:nvPr/>
        </p:nvSpPr>
        <p:spPr bwMode="auto">
          <a:xfrm>
            <a:off x="1271588" y="3678238"/>
            <a:ext cx="884237" cy="1050925"/>
          </a:xfrm>
          <a:custGeom>
            <a:avLst/>
            <a:gdLst>
              <a:gd name="T0" fmla="*/ 2147483646 w 557"/>
              <a:gd name="T1" fmla="*/ 2147483646 h 662"/>
              <a:gd name="T2" fmla="*/ 2147483646 w 557"/>
              <a:gd name="T3" fmla="*/ 2147483646 h 662"/>
              <a:gd name="T4" fmla="*/ 2147483646 w 557"/>
              <a:gd name="T5" fmla="*/ 2147483646 h 662"/>
              <a:gd name="T6" fmla="*/ 2147483646 w 557"/>
              <a:gd name="T7" fmla="*/ 2147483646 h 662"/>
              <a:gd name="T8" fmla="*/ 2147483646 w 557"/>
              <a:gd name="T9" fmla="*/ 2147483646 h 662"/>
              <a:gd name="T10" fmla="*/ 2147483646 w 557"/>
              <a:gd name="T11" fmla="*/ 2147483646 h 662"/>
              <a:gd name="T12" fmla="*/ 2147483646 w 557"/>
              <a:gd name="T13" fmla="*/ 2147483646 h 662"/>
              <a:gd name="T14" fmla="*/ 2147483646 w 557"/>
              <a:gd name="T15" fmla="*/ 2147483646 h 662"/>
              <a:gd name="T16" fmla="*/ 2147483646 w 557"/>
              <a:gd name="T17" fmla="*/ 2147483646 h 662"/>
              <a:gd name="T18" fmla="*/ 2147483646 w 557"/>
              <a:gd name="T19" fmla="*/ 2147483646 h 662"/>
              <a:gd name="T20" fmla="*/ 2147483646 w 557"/>
              <a:gd name="T21" fmla="*/ 2147483646 h 662"/>
              <a:gd name="T22" fmla="*/ 2147483646 w 557"/>
              <a:gd name="T23" fmla="*/ 2147483646 h 662"/>
              <a:gd name="T24" fmla="*/ 2147483646 w 557"/>
              <a:gd name="T25" fmla="*/ 2147483646 h 662"/>
              <a:gd name="T26" fmla="*/ 2147483646 w 557"/>
              <a:gd name="T27" fmla="*/ 2147483646 h 662"/>
              <a:gd name="T28" fmla="*/ 2147483646 w 557"/>
              <a:gd name="T29" fmla="*/ 2147483646 h 662"/>
              <a:gd name="T30" fmla="*/ 2147483646 w 557"/>
              <a:gd name="T31" fmla="*/ 2147483646 h 6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57" h="662">
                <a:moveTo>
                  <a:pt x="465" y="23"/>
                </a:moveTo>
                <a:cubicBezTo>
                  <a:pt x="450" y="0"/>
                  <a:pt x="351" y="62"/>
                  <a:pt x="310" y="70"/>
                </a:cubicBezTo>
                <a:cubicBezTo>
                  <a:pt x="269" y="78"/>
                  <a:pt x="268" y="79"/>
                  <a:pt x="219" y="70"/>
                </a:cubicBezTo>
                <a:cubicBezTo>
                  <a:pt x="170" y="61"/>
                  <a:pt x="30" y="7"/>
                  <a:pt x="15" y="17"/>
                </a:cubicBezTo>
                <a:cubicBezTo>
                  <a:pt x="0" y="27"/>
                  <a:pt x="110" y="100"/>
                  <a:pt x="129" y="131"/>
                </a:cubicBezTo>
                <a:cubicBezTo>
                  <a:pt x="148" y="162"/>
                  <a:pt x="132" y="178"/>
                  <a:pt x="129" y="206"/>
                </a:cubicBezTo>
                <a:cubicBezTo>
                  <a:pt x="126" y="234"/>
                  <a:pt x="111" y="269"/>
                  <a:pt x="111" y="299"/>
                </a:cubicBezTo>
                <a:cubicBezTo>
                  <a:pt x="111" y="329"/>
                  <a:pt x="126" y="350"/>
                  <a:pt x="129" y="387"/>
                </a:cubicBezTo>
                <a:cubicBezTo>
                  <a:pt x="132" y="424"/>
                  <a:pt x="128" y="478"/>
                  <a:pt x="129" y="523"/>
                </a:cubicBezTo>
                <a:cubicBezTo>
                  <a:pt x="130" y="568"/>
                  <a:pt x="115" y="656"/>
                  <a:pt x="135" y="659"/>
                </a:cubicBezTo>
                <a:cubicBezTo>
                  <a:pt x="155" y="662"/>
                  <a:pt x="208" y="572"/>
                  <a:pt x="249" y="539"/>
                </a:cubicBezTo>
                <a:cubicBezTo>
                  <a:pt x="290" y="506"/>
                  <a:pt x="332" y="481"/>
                  <a:pt x="381" y="461"/>
                </a:cubicBezTo>
                <a:cubicBezTo>
                  <a:pt x="430" y="441"/>
                  <a:pt x="529" y="437"/>
                  <a:pt x="543" y="419"/>
                </a:cubicBezTo>
                <a:cubicBezTo>
                  <a:pt x="557" y="401"/>
                  <a:pt x="486" y="387"/>
                  <a:pt x="465" y="353"/>
                </a:cubicBezTo>
                <a:cubicBezTo>
                  <a:pt x="444" y="319"/>
                  <a:pt x="417" y="270"/>
                  <a:pt x="417" y="215"/>
                </a:cubicBezTo>
                <a:cubicBezTo>
                  <a:pt x="417" y="160"/>
                  <a:pt x="455" y="63"/>
                  <a:pt x="465" y="23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Oval 16"/>
          <p:cNvSpPr>
            <a:spLocks noChangeArrowheads="1"/>
          </p:cNvSpPr>
          <p:nvPr/>
        </p:nvSpPr>
        <p:spPr bwMode="auto">
          <a:xfrm>
            <a:off x="7164388" y="2708275"/>
            <a:ext cx="287337" cy="215900"/>
          </a:xfrm>
          <a:prstGeom prst="ellipse">
            <a:avLst/>
          </a:prstGeom>
          <a:solidFill>
            <a:srgbClr val="777777"/>
          </a:solidFill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grpSp>
        <p:nvGrpSpPr>
          <p:cNvPr id="47119" name="Group 17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47120" name="Oval 18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47121" name="Oval 19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745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Freeform 3"/>
          <p:cNvSpPr>
            <a:spLocks/>
          </p:cNvSpPr>
          <p:nvPr/>
        </p:nvSpPr>
        <p:spPr bwMode="auto">
          <a:xfrm>
            <a:off x="669925" y="1557338"/>
            <a:ext cx="2159000" cy="2239962"/>
          </a:xfrm>
          <a:custGeom>
            <a:avLst/>
            <a:gdLst>
              <a:gd name="T0" fmla="*/ 2147483646 w 1360"/>
              <a:gd name="T1" fmla="*/ 2147483646 h 1411"/>
              <a:gd name="T2" fmla="*/ 2147483646 w 1360"/>
              <a:gd name="T3" fmla="*/ 2147483646 h 1411"/>
              <a:gd name="T4" fmla="*/ 2147483646 w 1360"/>
              <a:gd name="T5" fmla="*/ 2147483646 h 1411"/>
              <a:gd name="T6" fmla="*/ 2147483646 w 1360"/>
              <a:gd name="T7" fmla="*/ 2147483646 h 1411"/>
              <a:gd name="T8" fmla="*/ 2147483646 w 1360"/>
              <a:gd name="T9" fmla="*/ 2147483646 h 1411"/>
              <a:gd name="T10" fmla="*/ 2147483646 w 1360"/>
              <a:gd name="T11" fmla="*/ 0 h 1411"/>
              <a:gd name="T12" fmla="*/ 2147483646 w 1360"/>
              <a:gd name="T13" fmla="*/ 2147483646 h 1411"/>
              <a:gd name="T14" fmla="*/ 2147483646 w 1360"/>
              <a:gd name="T15" fmla="*/ 2147483646 h 1411"/>
              <a:gd name="T16" fmla="*/ 2147483646 w 1360"/>
              <a:gd name="T17" fmla="*/ 2147483646 h 1411"/>
              <a:gd name="T18" fmla="*/ 2147483646 w 1360"/>
              <a:gd name="T19" fmla="*/ 2147483646 h 1411"/>
              <a:gd name="T20" fmla="*/ 2147483646 w 1360"/>
              <a:gd name="T21" fmla="*/ 2147483646 h 1411"/>
              <a:gd name="T22" fmla="*/ 2147483646 w 1360"/>
              <a:gd name="T23" fmla="*/ 2147483646 h 1411"/>
              <a:gd name="T24" fmla="*/ 2147483646 w 1360"/>
              <a:gd name="T25" fmla="*/ 2147483646 h 1411"/>
              <a:gd name="T26" fmla="*/ 2147483646 w 1360"/>
              <a:gd name="T27" fmla="*/ 2147483646 h 1411"/>
              <a:gd name="T28" fmla="*/ 2147483646 w 1360"/>
              <a:gd name="T29" fmla="*/ 2147483646 h 1411"/>
              <a:gd name="T30" fmla="*/ 2147483646 w 1360"/>
              <a:gd name="T31" fmla="*/ 2147483646 h 1411"/>
              <a:gd name="T32" fmla="*/ 2147483646 w 1360"/>
              <a:gd name="T33" fmla="*/ 2147483646 h 1411"/>
              <a:gd name="T34" fmla="*/ 2147483646 w 1360"/>
              <a:gd name="T35" fmla="*/ 2147483646 h 141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60" h="1411">
                <a:moveTo>
                  <a:pt x="1216" y="405"/>
                </a:moveTo>
                <a:cubicBezTo>
                  <a:pt x="1186" y="342"/>
                  <a:pt x="1118" y="300"/>
                  <a:pt x="1072" y="261"/>
                </a:cubicBezTo>
                <a:cubicBezTo>
                  <a:pt x="1026" y="222"/>
                  <a:pt x="1001" y="199"/>
                  <a:pt x="937" y="171"/>
                </a:cubicBezTo>
                <a:cubicBezTo>
                  <a:pt x="873" y="143"/>
                  <a:pt x="745" y="111"/>
                  <a:pt x="689" y="90"/>
                </a:cubicBezTo>
                <a:cubicBezTo>
                  <a:pt x="633" y="69"/>
                  <a:pt x="636" y="60"/>
                  <a:pt x="598" y="45"/>
                </a:cubicBezTo>
                <a:cubicBezTo>
                  <a:pt x="560" y="30"/>
                  <a:pt x="515" y="0"/>
                  <a:pt x="462" y="0"/>
                </a:cubicBezTo>
                <a:cubicBezTo>
                  <a:pt x="409" y="0"/>
                  <a:pt x="341" y="15"/>
                  <a:pt x="281" y="45"/>
                </a:cubicBezTo>
                <a:cubicBezTo>
                  <a:pt x="221" y="75"/>
                  <a:pt x="144" y="113"/>
                  <a:pt x="99" y="181"/>
                </a:cubicBezTo>
                <a:cubicBezTo>
                  <a:pt x="54" y="249"/>
                  <a:pt x="18" y="375"/>
                  <a:pt x="9" y="453"/>
                </a:cubicBezTo>
                <a:cubicBezTo>
                  <a:pt x="0" y="531"/>
                  <a:pt x="22" y="594"/>
                  <a:pt x="46" y="648"/>
                </a:cubicBezTo>
                <a:cubicBezTo>
                  <a:pt x="70" y="702"/>
                  <a:pt x="142" y="716"/>
                  <a:pt x="154" y="774"/>
                </a:cubicBezTo>
                <a:cubicBezTo>
                  <a:pt x="166" y="832"/>
                  <a:pt x="122" y="924"/>
                  <a:pt x="118" y="999"/>
                </a:cubicBezTo>
                <a:cubicBezTo>
                  <a:pt x="114" y="1074"/>
                  <a:pt x="73" y="1167"/>
                  <a:pt x="127" y="1224"/>
                </a:cubicBezTo>
                <a:cubicBezTo>
                  <a:pt x="181" y="1281"/>
                  <a:pt x="378" y="1411"/>
                  <a:pt x="442" y="1341"/>
                </a:cubicBezTo>
                <a:cubicBezTo>
                  <a:pt x="506" y="1271"/>
                  <a:pt x="457" y="924"/>
                  <a:pt x="514" y="801"/>
                </a:cubicBezTo>
                <a:cubicBezTo>
                  <a:pt x="571" y="678"/>
                  <a:pt x="655" y="605"/>
                  <a:pt x="784" y="603"/>
                </a:cubicBezTo>
                <a:cubicBezTo>
                  <a:pt x="913" y="601"/>
                  <a:pt x="1216" y="825"/>
                  <a:pt x="1288" y="792"/>
                </a:cubicBezTo>
                <a:cubicBezTo>
                  <a:pt x="1360" y="759"/>
                  <a:pt x="1231" y="486"/>
                  <a:pt x="1216" y="405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Oval 4"/>
          <p:cNvSpPr>
            <a:spLocks noChangeArrowheads="1"/>
          </p:cNvSpPr>
          <p:nvPr/>
        </p:nvSpPr>
        <p:spPr bwMode="auto">
          <a:xfrm>
            <a:off x="1116013" y="1916113"/>
            <a:ext cx="576262" cy="5762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pic>
        <p:nvPicPr>
          <p:cNvPr id="49157" name="Picture 5" descr="Névtelen8 másolata"/>
          <p:cNvPicPr>
            <a:picLocks noChangeAspect="1" noChangeArrowheads="1"/>
          </p:cNvPicPr>
          <p:nvPr/>
        </p:nvPicPr>
        <p:blipFill>
          <a:blip r:embed="rId5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101" r="5714" b="11784"/>
          <a:stretch>
            <a:fillRect/>
          </a:stretch>
        </p:blipFill>
        <p:spPr bwMode="auto">
          <a:xfrm>
            <a:off x="5464175" y="979488"/>
            <a:ext cx="3584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Line 6"/>
          <p:cNvSpPr>
            <a:spLocks noChangeShapeType="1"/>
          </p:cNvSpPr>
          <p:nvPr/>
        </p:nvSpPr>
        <p:spPr bwMode="auto">
          <a:xfrm flipH="1">
            <a:off x="7270750" y="1484313"/>
            <a:ext cx="7938" cy="230187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7265988" y="1960563"/>
            <a:ext cx="0" cy="504825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692275" y="3141663"/>
            <a:ext cx="1585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primum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6516688" y="2420938"/>
            <a:ext cx="1585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primum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395288" y="1268413"/>
            <a:ext cx="8429625" cy="520700"/>
            <a:chOff x="249" y="799"/>
            <a:chExt cx="5310" cy="328"/>
          </a:xfrm>
        </p:grpSpPr>
        <p:sp>
          <p:nvSpPr>
            <p:cNvPr id="49170" name="Text Box 11"/>
            <p:cNvSpPr txBox="1">
              <a:spLocks noChangeArrowheads="1"/>
            </p:cNvSpPr>
            <p:nvPr/>
          </p:nvSpPr>
          <p:spPr bwMode="auto">
            <a:xfrm>
              <a:off x="249" y="799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  <p:sp>
          <p:nvSpPr>
            <p:cNvPr id="49171" name="Text Box 12"/>
            <p:cNvSpPr txBox="1">
              <a:spLocks noChangeArrowheads="1"/>
            </p:cNvSpPr>
            <p:nvPr/>
          </p:nvSpPr>
          <p:spPr bwMode="auto">
            <a:xfrm>
              <a:off x="4604" y="935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</p:grpSp>
      <p:sp>
        <p:nvSpPr>
          <p:cNvPr id="49163" name="Text Box 13"/>
          <p:cNvSpPr txBox="1">
            <a:spLocks noChangeArrowheads="1"/>
          </p:cNvSpPr>
          <p:nvPr/>
        </p:nvSpPr>
        <p:spPr bwMode="auto">
          <a:xfrm>
            <a:off x="1331913" y="1989138"/>
            <a:ext cx="181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secundum</a:t>
            </a:r>
          </a:p>
        </p:txBody>
      </p:sp>
      <p:sp>
        <p:nvSpPr>
          <p:cNvPr id="49164" name="Text Box 14"/>
          <p:cNvSpPr txBox="1">
            <a:spLocks noChangeArrowheads="1"/>
          </p:cNvSpPr>
          <p:nvPr/>
        </p:nvSpPr>
        <p:spPr bwMode="auto">
          <a:xfrm>
            <a:off x="6443663" y="1700213"/>
            <a:ext cx="181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secundum</a:t>
            </a:r>
          </a:p>
        </p:txBody>
      </p:sp>
      <p:sp>
        <p:nvSpPr>
          <p:cNvPr id="49165" name="Freeform 15"/>
          <p:cNvSpPr>
            <a:spLocks/>
          </p:cNvSpPr>
          <p:nvPr/>
        </p:nvSpPr>
        <p:spPr bwMode="auto">
          <a:xfrm>
            <a:off x="1271588" y="3678238"/>
            <a:ext cx="884237" cy="1050925"/>
          </a:xfrm>
          <a:custGeom>
            <a:avLst/>
            <a:gdLst>
              <a:gd name="T0" fmla="*/ 2147483646 w 557"/>
              <a:gd name="T1" fmla="*/ 2147483646 h 662"/>
              <a:gd name="T2" fmla="*/ 2147483646 w 557"/>
              <a:gd name="T3" fmla="*/ 2147483646 h 662"/>
              <a:gd name="T4" fmla="*/ 2147483646 w 557"/>
              <a:gd name="T5" fmla="*/ 2147483646 h 662"/>
              <a:gd name="T6" fmla="*/ 2147483646 w 557"/>
              <a:gd name="T7" fmla="*/ 2147483646 h 662"/>
              <a:gd name="T8" fmla="*/ 2147483646 w 557"/>
              <a:gd name="T9" fmla="*/ 2147483646 h 662"/>
              <a:gd name="T10" fmla="*/ 2147483646 w 557"/>
              <a:gd name="T11" fmla="*/ 2147483646 h 662"/>
              <a:gd name="T12" fmla="*/ 2147483646 w 557"/>
              <a:gd name="T13" fmla="*/ 2147483646 h 662"/>
              <a:gd name="T14" fmla="*/ 2147483646 w 557"/>
              <a:gd name="T15" fmla="*/ 2147483646 h 662"/>
              <a:gd name="T16" fmla="*/ 2147483646 w 557"/>
              <a:gd name="T17" fmla="*/ 2147483646 h 662"/>
              <a:gd name="T18" fmla="*/ 2147483646 w 557"/>
              <a:gd name="T19" fmla="*/ 2147483646 h 662"/>
              <a:gd name="T20" fmla="*/ 2147483646 w 557"/>
              <a:gd name="T21" fmla="*/ 2147483646 h 662"/>
              <a:gd name="T22" fmla="*/ 2147483646 w 557"/>
              <a:gd name="T23" fmla="*/ 2147483646 h 662"/>
              <a:gd name="T24" fmla="*/ 2147483646 w 557"/>
              <a:gd name="T25" fmla="*/ 2147483646 h 662"/>
              <a:gd name="T26" fmla="*/ 2147483646 w 557"/>
              <a:gd name="T27" fmla="*/ 2147483646 h 662"/>
              <a:gd name="T28" fmla="*/ 2147483646 w 557"/>
              <a:gd name="T29" fmla="*/ 2147483646 h 662"/>
              <a:gd name="T30" fmla="*/ 2147483646 w 557"/>
              <a:gd name="T31" fmla="*/ 2147483646 h 6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57" h="662">
                <a:moveTo>
                  <a:pt x="465" y="23"/>
                </a:moveTo>
                <a:cubicBezTo>
                  <a:pt x="450" y="0"/>
                  <a:pt x="351" y="62"/>
                  <a:pt x="310" y="70"/>
                </a:cubicBezTo>
                <a:cubicBezTo>
                  <a:pt x="269" y="78"/>
                  <a:pt x="268" y="79"/>
                  <a:pt x="219" y="70"/>
                </a:cubicBezTo>
                <a:cubicBezTo>
                  <a:pt x="170" y="61"/>
                  <a:pt x="30" y="7"/>
                  <a:pt x="15" y="17"/>
                </a:cubicBezTo>
                <a:cubicBezTo>
                  <a:pt x="0" y="27"/>
                  <a:pt x="110" y="100"/>
                  <a:pt x="129" y="131"/>
                </a:cubicBezTo>
                <a:cubicBezTo>
                  <a:pt x="148" y="162"/>
                  <a:pt x="132" y="178"/>
                  <a:pt x="129" y="206"/>
                </a:cubicBezTo>
                <a:cubicBezTo>
                  <a:pt x="126" y="234"/>
                  <a:pt x="111" y="269"/>
                  <a:pt x="111" y="299"/>
                </a:cubicBezTo>
                <a:cubicBezTo>
                  <a:pt x="111" y="329"/>
                  <a:pt x="126" y="350"/>
                  <a:pt x="129" y="387"/>
                </a:cubicBezTo>
                <a:cubicBezTo>
                  <a:pt x="132" y="424"/>
                  <a:pt x="128" y="478"/>
                  <a:pt x="129" y="523"/>
                </a:cubicBezTo>
                <a:cubicBezTo>
                  <a:pt x="130" y="568"/>
                  <a:pt x="115" y="656"/>
                  <a:pt x="135" y="659"/>
                </a:cubicBezTo>
                <a:cubicBezTo>
                  <a:pt x="155" y="662"/>
                  <a:pt x="208" y="572"/>
                  <a:pt x="249" y="539"/>
                </a:cubicBezTo>
                <a:cubicBezTo>
                  <a:pt x="290" y="506"/>
                  <a:pt x="332" y="481"/>
                  <a:pt x="381" y="461"/>
                </a:cubicBezTo>
                <a:cubicBezTo>
                  <a:pt x="430" y="441"/>
                  <a:pt x="529" y="437"/>
                  <a:pt x="543" y="419"/>
                </a:cubicBezTo>
                <a:cubicBezTo>
                  <a:pt x="557" y="401"/>
                  <a:pt x="486" y="387"/>
                  <a:pt x="465" y="353"/>
                </a:cubicBezTo>
                <a:cubicBezTo>
                  <a:pt x="444" y="319"/>
                  <a:pt x="417" y="270"/>
                  <a:pt x="417" y="215"/>
                </a:cubicBezTo>
                <a:cubicBezTo>
                  <a:pt x="417" y="160"/>
                  <a:pt x="455" y="63"/>
                  <a:pt x="465" y="23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6" name="Oval 16"/>
          <p:cNvSpPr>
            <a:spLocks noChangeArrowheads="1"/>
          </p:cNvSpPr>
          <p:nvPr/>
        </p:nvSpPr>
        <p:spPr bwMode="auto">
          <a:xfrm>
            <a:off x="7164388" y="2708275"/>
            <a:ext cx="287337" cy="215900"/>
          </a:xfrm>
          <a:prstGeom prst="ellipse">
            <a:avLst/>
          </a:prstGeom>
          <a:solidFill>
            <a:srgbClr val="777777"/>
          </a:solidFill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grpSp>
        <p:nvGrpSpPr>
          <p:cNvPr id="49167" name="Group 17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49168" name="Oval 18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49169" name="Oval 19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2276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Freeform 3"/>
          <p:cNvSpPr>
            <a:spLocks/>
          </p:cNvSpPr>
          <p:nvPr/>
        </p:nvSpPr>
        <p:spPr bwMode="auto">
          <a:xfrm>
            <a:off x="669925" y="1557338"/>
            <a:ext cx="2051050" cy="2168525"/>
          </a:xfrm>
          <a:custGeom>
            <a:avLst/>
            <a:gdLst>
              <a:gd name="T0" fmla="*/ 2147483646 w 1292"/>
              <a:gd name="T1" fmla="*/ 2147483646 h 1366"/>
              <a:gd name="T2" fmla="*/ 2147483646 w 1292"/>
              <a:gd name="T3" fmla="*/ 2147483646 h 1366"/>
              <a:gd name="T4" fmla="*/ 2147483646 w 1292"/>
              <a:gd name="T5" fmla="*/ 2147483646 h 1366"/>
              <a:gd name="T6" fmla="*/ 2147483646 w 1292"/>
              <a:gd name="T7" fmla="*/ 2147483646 h 1366"/>
              <a:gd name="T8" fmla="*/ 2147483646 w 1292"/>
              <a:gd name="T9" fmla="*/ 2147483646 h 1366"/>
              <a:gd name="T10" fmla="*/ 2147483646 w 1292"/>
              <a:gd name="T11" fmla="*/ 2147483646 h 1366"/>
              <a:gd name="T12" fmla="*/ 2147483646 w 1292"/>
              <a:gd name="T13" fmla="*/ 2147483646 h 1366"/>
              <a:gd name="T14" fmla="*/ 2147483646 w 1292"/>
              <a:gd name="T15" fmla="*/ 2147483646 h 1366"/>
              <a:gd name="T16" fmla="*/ 2147483646 w 1292"/>
              <a:gd name="T17" fmla="*/ 2147483646 h 1366"/>
              <a:gd name="T18" fmla="*/ 2147483646 w 1292"/>
              <a:gd name="T19" fmla="*/ 2147483646 h 1366"/>
              <a:gd name="T20" fmla="*/ 2147483646 w 1292"/>
              <a:gd name="T21" fmla="*/ 2147483646 h 1366"/>
              <a:gd name="T22" fmla="*/ 2147483646 w 1292"/>
              <a:gd name="T23" fmla="*/ 2147483646 h 1366"/>
              <a:gd name="T24" fmla="*/ 2147483646 w 1292"/>
              <a:gd name="T25" fmla="*/ 2147483646 h 1366"/>
              <a:gd name="T26" fmla="*/ 2147483646 w 1292"/>
              <a:gd name="T27" fmla="*/ 2147483646 h 1366"/>
              <a:gd name="T28" fmla="*/ 2147483646 w 1292"/>
              <a:gd name="T29" fmla="*/ 2147483646 h 1366"/>
              <a:gd name="T30" fmla="*/ 2147483646 w 1292"/>
              <a:gd name="T31" fmla="*/ 2147483646 h 1366"/>
              <a:gd name="T32" fmla="*/ 2147483646 w 1292"/>
              <a:gd name="T33" fmla="*/ 2147483646 h 1366"/>
              <a:gd name="T34" fmla="*/ 2147483646 w 1292"/>
              <a:gd name="T35" fmla="*/ 2147483646 h 13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92" h="1366">
                <a:moveTo>
                  <a:pt x="1216" y="405"/>
                </a:moveTo>
                <a:cubicBezTo>
                  <a:pt x="1186" y="342"/>
                  <a:pt x="1118" y="300"/>
                  <a:pt x="1072" y="261"/>
                </a:cubicBezTo>
                <a:cubicBezTo>
                  <a:pt x="1026" y="222"/>
                  <a:pt x="1001" y="199"/>
                  <a:pt x="937" y="171"/>
                </a:cubicBezTo>
                <a:cubicBezTo>
                  <a:pt x="873" y="143"/>
                  <a:pt x="745" y="111"/>
                  <a:pt x="689" y="90"/>
                </a:cubicBezTo>
                <a:cubicBezTo>
                  <a:pt x="633" y="69"/>
                  <a:pt x="615" y="0"/>
                  <a:pt x="598" y="45"/>
                </a:cubicBezTo>
                <a:cubicBezTo>
                  <a:pt x="581" y="90"/>
                  <a:pt x="639" y="297"/>
                  <a:pt x="586" y="360"/>
                </a:cubicBezTo>
                <a:cubicBezTo>
                  <a:pt x="533" y="423"/>
                  <a:pt x="361" y="453"/>
                  <a:pt x="280" y="423"/>
                </a:cubicBezTo>
                <a:cubicBezTo>
                  <a:pt x="199" y="393"/>
                  <a:pt x="144" y="176"/>
                  <a:pt x="99" y="181"/>
                </a:cubicBezTo>
                <a:cubicBezTo>
                  <a:pt x="54" y="186"/>
                  <a:pt x="18" y="375"/>
                  <a:pt x="9" y="453"/>
                </a:cubicBezTo>
                <a:cubicBezTo>
                  <a:pt x="0" y="531"/>
                  <a:pt x="22" y="594"/>
                  <a:pt x="46" y="648"/>
                </a:cubicBezTo>
                <a:cubicBezTo>
                  <a:pt x="70" y="702"/>
                  <a:pt x="142" y="716"/>
                  <a:pt x="154" y="774"/>
                </a:cubicBezTo>
                <a:cubicBezTo>
                  <a:pt x="166" y="832"/>
                  <a:pt x="122" y="924"/>
                  <a:pt x="118" y="999"/>
                </a:cubicBezTo>
                <a:cubicBezTo>
                  <a:pt x="114" y="1074"/>
                  <a:pt x="73" y="1167"/>
                  <a:pt x="127" y="1224"/>
                </a:cubicBezTo>
                <a:cubicBezTo>
                  <a:pt x="181" y="1281"/>
                  <a:pt x="340" y="1366"/>
                  <a:pt x="442" y="1341"/>
                </a:cubicBezTo>
                <a:cubicBezTo>
                  <a:pt x="544" y="1316"/>
                  <a:pt x="614" y="1117"/>
                  <a:pt x="739" y="1071"/>
                </a:cubicBezTo>
                <a:cubicBezTo>
                  <a:pt x="864" y="1025"/>
                  <a:pt x="1098" y="1108"/>
                  <a:pt x="1189" y="1062"/>
                </a:cubicBezTo>
                <a:cubicBezTo>
                  <a:pt x="1280" y="1016"/>
                  <a:pt x="1284" y="901"/>
                  <a:pt x="1288" y="792"/>
                </a:cubicBezTo>
                <a:cubicBezTo>
                  <a:pt x="1292" y="683"/>
                  <a:pt x="1231" y="486"/>
                  <a:pt x="1216" y="405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04" name="Picture 4" descr="Névtelen8 másolata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101" r="5714" b="11784"/>
          <a:stretch>
            <a:fillRect/>
          </a:stretch>
        </p:blipFill>
        <p:spPr bwMode="auto">
          <a:xfrm>
            <a:off x="5464175" y="979488"/>
            <a:ext cx="3584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Line 5"/>
          <p:cNvSpPr>
            <a:spLocks noChangeShapeType="1"/>
          </p:cNvSpPr>
          <p:nvPr/>
        </p:nvSpPr>
        <p:spPr bwMode="auto">
          <a:xfrm flipH="1">
            <a:off x="7285038" y="1812925"/>
            <a:ext cx="7937" cy="815975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692275" y="3141663"/>
            <a:ext cx="1585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primum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5651500" y="2276475"/>
            <a:ext cx="1585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primum</a:t>
            </a:r>
          </a:p>
        </p:txBody>
      </p:sp>
      <p:grpSp>
        <p:nvGrpSpPr>
          <p:cNvPr id="51208" name="Group 8"/>
          <p:cNvGrpSpPr>
            <a:grpSpLocks/>
          </p:cNvGrpSpPr>
          <p:nvPr/>
        </p:nvGrpSpPr>
        <p:grpSpPr bwMode="auto">
          <a:xfrm>
            <a:off x="395288" y="1268413"/>
            <a:ext cx="8429625" cy="520700"/>
            <a:chOff x="249" y="799"/>
            <a:chExt cx="5310" cy="328"/>
          </a:xfrm>
        </p:grpSpPr>
        <p:sp>
          <p:nvSpPr>
            <p:cNvPr id="51217" name="Text Box 9"/>
            <p:cNvSpPr txBox="1">
              <a:spLocks noChangeArrowheads="1"/>
            </p:cNvSpPr>
            <p:nvPr/>
          </p:nvSpPr>
          <p:spPr bwMode="auto">
            <a:xfrm>
              <a:off x="249" y="799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  <p:sp>
          <p:nvSpPr>
            <p:cNvPr id="51218" name="Text Box 10"/>
            <p:cNvSpPr txBox="1">
              <a:spLocks noChangeArrowheads="1"/>
            </p:cNvSpPr>
            <p:nvPr/>
          </p:nvSpPr>
          <p:spPr bwMode="auto">
            <a:xfrm>
              <a:off x="4604" y="935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</p:grpSp>
      <p:sp>
        <p:nvSpPr>
          <p:cNvPr id="51209" name="Text Box 11"/>
          <p:cNvSpPr txBox="1">
            <a:spLocks noChangeArrowheads="1"/>
          </p:cNvSpPr>
          <p:nvPr/>
        </p:nvSpPr>
        <p:spPr bwMode="auto">
          <a:xfrm>
            <a:off x="1331913" y="1989138"/>
            <a:ext cx="181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secundum</a:t>
            </a:r>
          </a:p>
        </p:txBody>
      </p:sp>
      <p:sp>
        <p:nvSpPr>
          <p:cNvPr id="51210" name="Text Box 12"/>
          <p:cNvSpPr txBox="1">
            <a:spLocks noChangeArrowheads="1"/>
          </p:cNvSpPr>
          <p:nvPr/>
        </p:nvSpPr>
        <p:spPr bwMode="auto">
          <a:xfrm>
            <a:off x="5580063" y="1557338"/>
            <a:ext cx="181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secundum</a:t>
            </a:r>
          </a:p>
        </p:txBody>
      </p:sp>
      <p:sp>
        <p:nvSpPr>
          <p:cNvPr id="51211" name="Freeform 13"/>
          <p:cNvSpPr>
            <a:spLocks/>
          </p:cNvSpPr>
          <p:nvPr/>
        </p:nvSpPr>
        <p:spPr bwMode="auto">
          <a:xfrm>
            <a:off x="1271588" y="3678238"/>
            <a:ext cx="884237" cy="1050925"/>
          </a:xfrm>
          <a:custGeom>
            <a:avLst/>
            <a:gdLst>
              <a:gd name="T0" fmla="*/ 2147483646 w 557"/>
              <a:gd name="T1" fmla="*/ 2147483646 h 662"/>
              <a:gd name="T2" fmla="*/ 2147483646 w 557"/>
              <a:gd name="T3" fmla="*/ 2147483646 h 662"/>
              <a:gd name="T4" fmla="*/ 2147483646 w 557"/>
              <a:gd name="T5" fmla="*/ 2147483646 h 662"/>
              <a:gd name="T6" fmla="*/ 2147483646 w 557"/>
              <a:gd name="T7" fmla="*/ 2147483646 h 662"/>
              <a:gd name="T8" fmla="*/ 2147483646 w 557"/>
              <a:gd name="T9" fmla="*/ 2147483646 h 662"/>
              <a:gd name="T10" fmla="*/ 2147483646 w 557"/>
              <a:gd name="T11" fmla="*/ 2147483646 h 662"/>
              <a:gd name="T12" fmla="*/ 2147483646 w 557"/>
              <a:gd name="T13" fmla="*/ 2147483646 h 662"/>
              <a:gd name="T14" fmla="*/ 2147483646 w 557"/>
              <a:gd name="T15" fmla="*/ 2147483646 h 662"/>
              <a:gd name="T16" fmla="*/ 2147483646 w 557"/>
              <a:gd name="T17" fmla="*/ 2147483646 h 662"/>
              <a:gd name="T18" fmla="*/ 2147483646 w 557"/>
              <a:gd name="T19" fmla="*/ 2147483646 h 662"/>
              <a:gd name="T20" fmla="*/ 2147483646 w 557"/>
              <a:gd name="T21" fmla="*/ 2147483646 h 662"/>
              <a:gd name="T22" fmla="*/ 2147483646 w 557"/>
              <a:gd name="T23" fmla="*/ 2147483646 h 662"/>
              <a:gd name="T24" fmla="*/ 2147483646 w 557"/>
              <a:gd name="T25" fmla="*/ 2147483646 h 662"/>
              <a:gd name="T26" fmla="*/ 2147483646 w 557"/>
              <a:gd name="T27" fmla="*/ 2147483646 h 662"/>
              <a:gd name="T28" fmla="*/ 2147483646 w 557"/>
              <a:gd name="T29" fmla="*/ 2147483646 h 662"/>
              <a:gd name="T30" fmla="*/ 2147483646 w 557"/>
              <a:gd name="T31" fmla="*/ 2147483646 h 6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57" h="662">
                <a:moveTo>
                  <a:pt x="465" y="23"/>
                </a:moveTo>
                <a:cubicBezTo>
                  <a:pt x="450" y="0"/>
                  <a:pt x="351" y="62"/>
                  <a:pt x="310" y="70"/>
                </a:cubicBezTo>
                <a:cubicBezTo>
                  <a:pt x="269" y="78"/>
                  <a:pt x="268" y="79"/>
                  <a:pt x="219" y="70"/>
                </a:cubicBezTo>
                <a:cubicBezTo>
                  <a:pt x="170" y="61"/>
                  <a:pt x="30" y="7"/>
                  <a:pt x="15" y="17"/>
                </a:cubicBezTo>
                <a:cubicBezTo>
                  <a:pt x="0" y="27"/>
                  <a:pt x="110" y="100"/>
                  <a:pt x="129" y="131"/>
                </a:cubicBezTo>
                <a:cubicBezTo>
                  <a:pt x="148" y="162"/>
                  <a:pt x="132" y="178"/>
                  <a:pt x="129" y="206"/>
                </a:cubicBezTo>
                <a:cubicBezTo>
                  <a:pt x="126" y="234"/>
                  <a:pt x="111" y="269"/>
                  <a:pt x="111" y="299"/>
                </a:cubicBezTo>
                <a:cubicBezTo>
                  <a:pt x="111" y="329"/>
                  <a:pt x="126" y="350"/>
                  <a:pt x="129" y="387"/>
                </a:cubicBezTo>
                <a:cubicBezTo>
                  <a:pt x="132" y="424"/>
                  <a:pt x="128" y="478"/>
                  <a:pt x="129" y="523"/>
                </a:cubicBezTo>
                <a:cubicBezTo>
                  <a:pt x="130" y="568"/>
                  <a:pt x="115" y="656"/>
                  <a:pt x="135" y="659"/>
                </a:cubicBezTo>
                <a:cubicBezTo>
                  <a:pt x="155" y="662"/>
                  <a:pt x="208" y="572"/>
                  <a:pt x="249" y="539"/>
                </a:cubicBezTo>
                <a:cubicBezTo>
                  <a:pt x="290" y="506"/>
                  <a:pt x="332" y="481"/>
                  <a:pt x="381" y="461"/>
                </a:cubicBezTo>
                <a:cubicBezTo>
                  <a:pt x="430" y="441"/>
                  <a:pt x="529" y="437"/>
                  <a:pt x="543" y="419"/>
                </a:cubicBezTo>
                <a:cubicBezTo>
                  <a:pt x="557" y="401"/>
                  <a:pt x="486" y="387"/>
                  <a:pt x="465" y="353"/>
                </a:cubicBezTo>
                <a:cubicBezTo>
                  <a:pt x="444" y="319"/>
                  <a:pt x="417" y="270"/>
                  <a:pt x="417" y="215"/>
                </a:cubicBezTo>
                <a:cubicBezTo>
                  <a:pt x="417" y="160"/>
                  <a:pt x="455" y="63"/>
                  <a:pt x="465" y="23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Oval 14"/>
          <p:cNvSpPr>
            <a:spLocks noChangeArrowheads="1"/>
          </p:cNvSpPr>
          <p:nvPr/>
        </p:nvSpPr>
        <p:spPr bwMode="auto">
          <a:xfrm>
            <a:off x="7164388" y="2708275"/>
            <a:ext cx="287337" cy="215900"/>
          </a:xfrm>
          <a:prstGeom prst="ellipse">
            <a:avLst/>
          </a:prstGeom>
          <a:solidFill>
            <a:srgbClr val="777777"/>
          </a:solidFill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grpSp>
        <p:nvGrpSpPr>
          <p:cNvPr id="51213" name="Group 15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51215" name="Oval 16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51216" name="Oval 17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51214" name="Freeform 18"/>
          <p:cNvSpPr>
            <a:spLocks/>
          </p:cNvSpPr>
          <p:nvPr/>
        </p:nvSpPr>
        <p:spPr bwMode="auto">
          <a:xfrm>
            <a:off x="6983413" y="2549525"/>
            <a:ext cx="636587" cy="139700"/>
          </a:xfrm>
          <a:custGeom>
            <a:avLst/>
            <a:gdLst>
              <a:gd name="T0" fmla="*/ 0 w 401"/>
              <a:gd name="T1" fmla="*/ 2147483646 h 88"/>
              <a:gd name="T2" fmla="*/ 2147483646 w 401"/>
              <a:gd name="T3" fmla="*/ 2147483646 h 88"/>
              <a:gd name="T4" fmla="*/ 2147483646 w 401"/>
              <a:gd name="T5" fmla="*/ 0 h 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1" h="88">
                <a:moveTo>
                  <a:pt x="0" y="9"/>
                </a:moveTo>
                <a:cubicBezTo>
                  <a:pt x="35" y="22"/>
                  <a:pt x="142" y="88"/>
                  <a:pt x="209" y="87"/>
                </a:cubicBezTo>
                <a:cubicBezTo>
                  <a:pt x="276" y="86"/>
                  <a:pt x="361" y="18"/>
                  <a:pt x="401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Freeform 3"/>
          <p:cNvSpPr>
            <a:spLocks/>
          </p:cNvSpPr>
          <p:nvPr/>
        </p:nvSpPr>
        <p:spPr bwMode="auto">
          <a:xfrm>
            <a:off x="669925" y="1543050"/>
            <a:ext cx="2073275" cy="2286000"/>
          </a:xfrm>
          <a:custGeom>
            <a:avLst/>
            <a:gdLst>
              <a:gd name="T0" fmla="*/ 2147483646 w 1306"/>
              <a:gd name="T1" fmla="*/ 2147483646 h 1440"/>
              <a:gd name="T2" fmla="*/ 2147483646 w 1306"/>
              <a:gd name="T3" fmla="*/ 2147483646 h 1440"/>
              <a:gd name="T4" fmla="*/ 2147483646 w 1306"/>
              <a:gd name="T5" fmla="*/ 2147483646 h 1440"/>
              <a:gd name="T6" fmla="*/ 2147483646 w 1306"/>
              <a:gd name="T7" fmla="*/ 2147483646 h 1440"/>
              <a:gd name="T8" fmla="*/ 2147483646 w 1306"/>
              <a:gd name="T9" fmla="*/ 2147483646 h 1440"/>
              <a:gd name="T10" fmla="*/ 2147483646 w 1306"/>
              <a:gd name="T11" fmla="*/ 2147483646 h 1440"/>
              <a:gd name="T12" fmla="*/ 2147483646 w 1306"/>
              <a:gd name="T13" fmla="*/ 2147483646 h 1440"/>
              <a:gd name="T14" fmla="*/ 2147483646 w 1306"/>
              <a:gd name="T15" fmla="*/ 2147483646 h 1440"/>
              <a:gd name="T16" fmla="*/ 2147483646 w 1306"/>
              <a:gd name="T17" fmla="*/ 2147483646 h 1440"/>
              <a:gd name="T18" fmla="*/ 2147483646 w 1306"/>
              <a:gd name="T19" fmla="*/ 2147483646 h 1440"/>
              <a:gd name="T20" fmla="*/ 2147483646 w 1306"/>
              <a:gd name="T21" fmla="*/ 2147483646 h 1440"/>
              <a:gd name="T22" fmla="*/ 2147483646 w 1306"/>
              <a:gd name="T23" fmla="*/ 2147483646 h 1440"/>
              <a:gd name="T24" fmla="*/ 2147483646 w 1306"/>
              <a:gd name="T25" fmla="*/ 2147483646 h 1440"/>
              <a:gd name="T26" fmla="*/ 2147483646 w 1306"/>
              <a:gd name="T27" fmla="*/ 2147483646 h 1440"/>
              <a:gd name="T28" fmla="*/ 2147483646 w 1306"/>
              <a:gd name="T29" fmla="*/ 2147483646 h 1440"/>
              <a:gd name="T30" fmla="*/ 2147483646 w 1306"/>
              <a:gd name="T31" fmla="*/ 2147483646 h 1440"/>
              <a:gd name="T32" fmla="*/ 2147483646 w 1306"/>
              <a:gd name="T33" fmla="*/ 2147483646 h 1440"/>
              <a:gd name="T34" fmla="*/ 2147483646 w 1306"/>
              <a:gd name="T35" fmla="*/ 2147483646 h 1440"/>
              <a:gd name="T36" fmla="*/ 2147483646 w 1306"/>
              <a:gd name="T37" fmla="*/ 2147483646 h 1440"/>
              <a:gd name="T38" fmla="*/ 2147483646 w 1306"/>
              <a:gd name="T39" fmla="*/ 2147483646 h 14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306" h="1440">
                <a:moveTo>
                  <a:pt x="1216" y="414"/>
                </a:moveTo>
                <a:cubicBezTo>
                  <a:pt x="1186" y="351"/>
                  <a:pt x="1118" y="309"/>
                  <a:pt x="1072" y="270"/>
                </a:cubicBezTo>
                <a:cubicBezTo>
                  <a:pt x="1026" y="231"/>
                  <a:pt x="1001" y="208"/>
                  <a:pt x="937" y="180"/>
                </a:cubicBezTo>
                <a:cubicBezTo>
                  <a:pt x="873" y="152"/>
                  <a:pt x="745" y="120"/>
                  <a:pt x="689" y="99"/>
                </a:cubicBezTo>
                <a:cubicBezTo>
                  <a:pt x="633" y="78"/>
                  <a:pt x="564" y="0"/>
                  <a:pt x="598" y="54"/>
                </a:cubicBezTo>
                <a:cubicBezTo>
                  <a:pt x="632" y="108"/>
                  <a:pt x="863" y="294"/>
                  <a:pt x="892" y="423"/>
                </a:cubicBezTo>
                <a:cubicBezTo>
                  <a:pt x="921" y="552"/>
                  <a:pt x="859" y="763"/>
                  <a:pt x="775" y="828"/>
                </a:cubicBezTo>
                <a:cubicBezTo>
                  <a:pt x="691" y="893"/>
                  <a:pt x="482" y="859"/>
                  <a:pt x="388" y="810"/>
                </a:cubicBezTo>
                <a:cubicBezTo>
                  <a:pt x="294" y="761"/>
                  <a:pt x="256" y="634"/>
                  <a:pt x="208" y="531"/>
                </a:cubicBezTo>
                <a:cubicBezTo>
                  <a:pt x="160" y="428"/>
                  <a:pt x="132" y="202"/>
                  <a:pt x="99" y="190"/>
                </a:cubicBezTo>
                <a:cubicBezTo>
                  <a:pt x="66" y="178"/>
                  <a:pt x="18" y="384"/>
                  <a:pt x="9" y="462"/>
                </a:cubicBezTo>
                <a:cubicBezTo>
                  <a:pt x="0" y="540"/>
                  <a:pt x="22" y="603"/>
                  <a:pt x="46" y="657"/>
                </a:cubicBezTo>
                <a:cubicBezTo>
                  <a:pt x="70" y="711"/>
                  <a:pt x="142" y="725"/>
                  <a:pt x="154" y="783"/>
                </a:cubicBezTo>
                <a:cubicBezTo>
                  <a:pt x="166" y="841"/>
                  <a:pt x="122" y="933"/>
                  <a:pt x="118" y="1008"/>
                </a:cubicBezTo>
                <a:cubicBezTo>
                  <a:pt x="114" y="1083"/>
                  <a:pt x="67" y="1169"/>
                  <a:pt x="127" y="1233"/>
                </a:cubicBezTo>
                <a:cubicBezTo>
                  <a:pt x="187" y="1297"/>
                  <a:pt x="367" y="1370"/>
                  <a:pt x="478" y="1395"/>
                </a:cubicBezTo>
                <a:cubicBezTo>
                  <a:pt x="589" y="1420"/>
                  <a:pt x="670" y="1440"/>
                  <a:pt x="793" y="1386"/>
                </a:cubicBezTo>
                <a:cubicBezTo>
                  <a:pt x="916" y="1332"/>
                  <a:pt x="1131" y="1170"/>
                  <a:pt x="1216" y="1071"/>
                </a:cubicBezTo>
                <a:cubicBezTo>
                  <a:pt x="1301" y="972"/>
                  <a:pt x="1306" y="901"/>
                  <a:pt x="1306" y="792"/>
                </a:cubicBezTo>
                <a:cubicBezTo>
                  <a:pt x="1306" y="683"/>
                  <a:pt x="1235" y="493"/>
                  <a:pt x="1216" y="41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52" name="Picture 4" descr="Névtelen8 másolata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101" r="5714" b="11784"/>
          <a:stretch>
            <a:fillRect/>
          </a:stretch>
        </p:blipFill>
        <p:spPr bwMode="auto">
          <a:xfrm>
            <a:off x="5464175" y="979488"/>
            <a:ext cx="3584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 flipH="1">
            <a:off x="7270750" y="1957388"/>
            <a:ext cx="0" cy="828675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4" name="Freeform 6"/>
          <p:cNvSpPr>
            <a:spLocks/>
          </p:cNvSpPr>
          <p:nvPr/>
        </p:nvSpPr>
        <p:spPr bwMode="auto">
          <a:xfrm>
            <a:off x="871538" y="1628775"/>
            <a:ext cx="1262062" cy="1287463"/>
          </a:xfrm>
          <a:custGeom>
            <a:avLst/>
            <a:gdLst>
              <a:gd name="T0" fmla="*/ 0 w 795"/>
              <a:gd name="T1" fmla="*/ 2147483646 h 811"/>
              <a:gd name="T2" fmla="*/ 2147483646 w 795"/>
              <a:gd name="T3" fmla="*/ 2147483646 h 811"/>
              <a:gd name="T4" fmla="*/ 2147483646 w 795"/>
              <a:gd name="T5" fmla="*/ 2147483646 h 811"/>
              <a:gd name="T6" fmla="*/ 2147483646 w 795"/>
              <a:gd name="T7" fmla="*/ 2147483646 h 811"/>
              <a:gd name="T8" fmla="*/ 2147483646 w 795"/>
              <a:gd name="T9" fmla="*/ 2147483646 h 811"/>
              <a:gd name="T10" fmla="*/ 2147483646 w 795"/>
              <a:gd name="T11" fmla="*/ 2147483646 h 811"/>
              <a:gd name="T12" fmla="*/ 2147483646 w 795"/>
              <a:gd name="T13" fmla="*/ 2147483646 h 811"/>
              <a:gd name="T14" fmla="*/ 2147483646 w 795"/>
              <a:gd name="T15" fmla="*/ 2147483646 h 811"/>
              <a:gd name="T16" fmla="*/ 2147483646 w 795"/>
              <a:gd name="T17" fmla="*/ 2147483646 h 811"/>
              <a:gd name="T18" fmla="*/ 2147483646 w 795"/>
              <a:gd name="T19" fmla="*/ 0 h 8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95" h="811">
                <a:moveTo>
                  <a:pt x="0" y="144"/>
                </a:moveTo>
                <a:cubicBezTo>
                  <a:pt x="12" y="198"/>
                  <a:pt x="46" y="386"/>
                  <a:pt x="72" y="468"/>
                </a:cubicBezTo>
                <a:cubicBezTo>
                  <a:pt x="98" y="550"/>
                  <a:pt x="114" y="583"/>
                  <a:pt x="154" y="635"/>
                </a:cubicBezTo>
                <a:cubicBezTo>
                  <a:pt x="194" y="687"/>
                  <a:pt x="249" y="755"/>
                  <a:pt x="315" y="783"/>
                </a:cubicBezTo>
                <a:cubicBezTo>
                  <a:pt x="381" y="811"/>
                  <a:pt x="488" y="808"/>
                  <a:pt x="549" y="801"/>
                </a:cubicBezTo>
                <a:cubicBezTo>
                  <a:pt x="610" y="794"/>
                  <a:pt x="645" y="783"/>
                  <a:pt x="684" y="738"/>
                </a:cubicBezTo>
                <a:cubicBezTo>
                  <a:pt x="723" y="693"/>
                  <a:pt x="771" y="598"/>
                  <a:pt x="783" y="531"/>
                </a:cubicBezTo>
                <a:cubicBezTo>
                  <a:pt x="795" y="464"/>
                  <a:pt x="788" y="401"/>
                  <a:pt x="756" y="333"/>
                </a:cubicBezTo>
                <a:cubicBezTo>
                  <a:pt x="724" y="265"/>
                  <a:pt x="641" y="182"/>
                  <a:pt x="594" y="126"/>
                </a:cubicBezTo>
                <a:cubicBezTo>
                  <a:pt x="547" y="70"/>
                  <a:pt x="497" y="26"/>
                  <a:pt x="471" y="0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255" name="Group 7"/>
          <p:cNvGrpSpPr>
            <a:grpSpLocks/>
          </p:cNvGrpSpPr>
          <p:nvPr/>
        </p:nvGrpSpPr>
        <p:grpSpPr bwMode="auto">
          <a:xfrm>
            <a:off x="395288" y="1268413"/>
            <a:ext cx="8429625" cy="520700"/>
            <a:chOff x="249" y="799"/>
            <a:chExt cx="5310" cy="328"/>
          </a:xfrm>
        </p:grpSpPr>
        <p:sp>
          <p:nvSpPr>
            <p:cNvPr id="53263" name="Text Box 8"/>
            <p:cNvSpPr txBox="1">
              <a:spLocks noChangeArrowheads="1"/>
            </p:cNvSpPr>
            <p:nvPr/>
          </p:nvSpPr>
          <p:spPr bwMode="auto">
            <a:xfrm>
              <a:off x="249" y="799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  <p:sp>
          <p:nvSpPr>
            <p:cNvPr id="53264" name="Text Box 9"/>
            <p:cNvSpPr txBox="1">
              <a:spLocks noChangeArrowheads="1"/>
            </p:cNvSpPr>
            <p:nvPr/>
          </p:nvSpPr>
          <p:spPr bwMode="auto">
            <a:xfrm>
              <a:off x="4604" y="935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FF3399"/>
                  </a:solidFill>
                </a:rPr>
                <a:t>septum primum</a:t>
              </a:r>
            </a:p>
          </p:txBody>
        </p:sp>
      </p:grpSp>
      <p:sp>
        <p:nvSpPr>
          <p:cNvPr id="53256" name="Text Box 10"/>
          <p:cNvSpPr txBox="1">
            <a:spLocks noChangeArrowheads="1"/>
          </p:cNvSpPr>
          <p:nvPr/>
        </p:nvSpPr>
        <p:spPr bwMode="auto">
          <a:xfrm>
            <a:off x="1331913" y="1989138"/>
            <a:ext cx="181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secundum</a:t>
            </a:r>
          </a:p>
        </p:txBody>
      </p:sp>
      <p:sp>
        <p:nvSpPr>
          <p:cNvPr id="53257" name="Text Box 11"/>
          <p:cNvSpPr txBox="1">
            <a:spLocks noChangeArrowheads="1"/>
          </p:cNvSpPr>
          <p:nvPr/>
        </p:nvSpPr>
        <p:spPr bwMode="auto">
          <a:xfrm>
            <a:off x="6443663" y="1700213"/>
            <a:ext cx="181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secundum</a:t>
            </a:r>
          </a:p>
        </p:txBody>
      </p:sp>
      <p:sp>
        <p:nvSpPr>
          <p:cNvPr id="53258" name="Freeform 12"/>
          <p:cNvSpPr>
            <a:spLocks/>
          </p:cNvSpPr>
          <p:nvPr/>
        </p:nvSpPr>
        <p:spPr bwMode="auto">
          <a:xfrm>
            <a:off x="1290638" y="3678238"/>
            <a:ext cx="865187" cy="1050925"/>
          </a:xfrm>
          <a:custGeom>
            <a:avLst/>
            <a:gdLst>
              <a:gd name="T0" fmla="*/ 2147483646 w 545"/>
              <a:gd name="T1" fmla="*/ 2147483646 h 662"/>
              <a:gd name="T2" fmla="*/ 2147483646 w 545"/>
              <a:gd name="T3" fmla="*/ 2147483646 h 662"/>
              <a:gd name="T4" fmla="*/ 2147483646 w 545"/>
              <a:gd name="T5" fmla="*/ 2147483646 h 662"/>
              <a:gd name="T6" fmla="*/ 2147483646 w 545"/>
              <a:gd name="T7" fmla="*/ 2147483646 h 662"/>
              <a:gd name="T8" fmla="*/ 2147483646 w 545"/>
              <a:gd name="T9" fmla="*/ 2147483646 h 662"/>
              <a:gd name="T10" fmla="*/ 2147483646 w 545"/>
              <a:gd name="T11" fmla="*/ 2147483646 h 662"/>
              <a:gd name="T12" fmla="*/ 2147483646 w 545"/>
              <a:gd name="T13" fmla="*/ 2147483646 h 662"/>
              <a:gd name="T14" fmla="*/ 2147483646 w 545"/>
              <a:gd name="T15" fmla="*/ 2147483646 h 662"/>
              <a:gd name="T16" fmla="*/ 2147483646 w 545"/>
              <a:gd name="T17" fmla="*/ 2147483646 h 662"/>
              <a:gd name="T18" fmla="*/ 2147483646 w 545"/>
              <a:gd name="T19" fmla="*/ 2147483646 h 662"/>
              <a:gd name="T20" fmla="*/ 2147483646 w 545"/>
              <a:gd name="T21" fmla="*/ 2147483646 h 662"/>
              <a:gd name="T22" fmla="*/ 2147483646 w 545"/>
              <a:gd name="T23" fmla="*/ 2147483646 h 662"/>
              <a:gd name="T24" fmla="*/ 2147483646 w 545"/>
              <a:gd name="T25" fmla="*/ 2147483646 h 662"/>
              <a:gd name="T26" fmla="*/ 2147483646 w 545"/>
              <a:gd name="T27" fmla="*/ 2147483646 h 662"/>
              <a:gd name="T28" fmla="*/ 2147483646 w 545"/>
              <a:gd name="T29" fmla="*/ 2147483646 h 662"/>
              <a:gd name="T30" fmla="*/ 2147483646 w 545"/>
              <a:gd name="T31" fmla="*/ 2147483646 h 6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45" h="662">
                <a:moveTo>
                  <a:pt x="453" y="23"/>
                </a:moveTo>
                <a:cubicBezTo>
                  <a:pt x="438" y="0"/>
                  <a:pt x="339" y="62"/>
                  <a:pt x="298" y="70"/>
                </a:cubicBezTo>
                <a:cubicBezTo>
                  <a:pt x="257" y="78"/>
                  <a:pt x="254" y="74"/>
                  <a:pt x="207" y="70"/>
                </a:cubicBezTo>
                <a:cubicBezTo>
                  <a:pt x="160" y="66"/>
                  <a:pt x="30" y="37"/>
                  <a:pt x="15" y="47"/>
                </a:cubicBezTo>
                <a:cubicBezTo>
                  <a:pt x="0" y="57"/>
                  <a:pt x="100" y="105"/>
                  <a:pt x="117" y="131"/>
                </a:cubicBezTo>
                <a:cubicBezTo>
                  <a:pt x="134" y="157"/>
                  <a:pt x="120" y="178"/>
                  <a:pt x="117" y="206"/>
                </a:cubicBezTo>
                <a:cubicBezTo>
                  <a:pt x="114" y="234"/>
                  <a:pt x="99" y="269"/>
                  <a:pt x="99" y="299"/>
                </a:cubicBezTo>
                <a:cubicBezTo>
                  <a:pt x="99" y="329"/>
                  <a:pt x="114" y="350"/>
                  <a:pt x="117" y="387"/>
                </a:cubicBezTo>
                <a:cubicBezTo>
                  <a:pt x="120" y="424"/>
                  <a:pt x="116" y="478"/>
                  <a:pt x="117" y="523"/>
                </a:cubicBezTo>
                <a:cubicBezTo>
                  <a:pt x="118" y="568"/>
                  <a:pt x="103" y="656"/>
                  <a:pt x="123" y="659"/>
                </a:cubicBezTo>
                <a:cubicBezTo>
                  <a:pt x="143" y="662"/>
                  <a:pt x="196" y="572"/>
                  <a:pt x="237" y="539"/>
                </a:cubicBezTo>
                <a:cubicBezTo>
                  <a:pt x="278" y="506"/>
                  <a:pt x="320" y="481"/>
                  <a:pt x="369" y="461"/>
                </a:cubicBezTo>
                <a:cubicBezTo>
                  <a:pt x="418" y="441"/>
                  <a:pt x="517" y="437"/>
                  <a:pt x="531" y="419"/>
                </a:cubicBezTo>
                <a:cubicBezTo>
                  <a:pt x="545" y="401"/>
                  <a:pt x="474" y="387"/>
                  <a:pt x="453" y="353"/>
                </a:cubicBezTo>
                <a:cubicBezTo>
                  <a:pt x="432" y="319"/>
                  <a:pt x="405" y="270"/>
                  <a:pt x="405" y="215"/>
                </a:cubicBezTo>
                <a:cubicBezTo>
                  <a:pt x="405" y="160"/>
                  <a:pt x="443" y="63"/>
                  <a:pt x="453" y="23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Oval 13"/>
          <p:cNvSpPr>
            <a:spLocks noChangeArrowheads="1"/>
          </p:cNvSpPr>
          <p:nvPr/>
        </p:nvSpPr>
        <p:spPr bwMode="auto">
          <a:xfrm>
            <a:off x="7164388" y="2708275"/>
            <a:ext cx="287337" cy="215900"/>
          </a:xfrm>
          <a:prstGeom prst="ellipse">
            <a:avLst/>
          </a:prstGeom>
          <a:solidFill>
            <a:srgbClr val="777777"/>
          </a:solidFill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grpSp>
        <p:nvGrpSpPr>
          <p:cNvPr id="53260" name="Group 14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53261" name="Oval 15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53262" name="Oval 16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12047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Freeform 3"/>
          <p:cNvSpPr>
            <a:spLocks/>
          </p:cNvSpPr>
          <p:nvPr/>
        </p:nvSpPr>
        <p:spPr bwMode="auto">
          <a:xfrm>
            <a:off x="669925" y="1543050"/>
            <a:ext cx="2073275" cy="2286000"/>
          </a:xfrm>
          <a:custGeom>
            <a:avLst/>
            <a:gdLst>
              <a:gd name="T0" fmla="*/ 2147483646 w 1306"/>
              <a:gd name="T1" fmla="*/ 2147483646 h 1440"/>
              <a:gd name="T2" fmla="*/ 2147483646 w 1306"/>
              <a:gd name="T3" fmla="*/ 2147483646 h 1440"/>
              <a:gd name="T4" fmla="*/ 2147483646 w 1306"/>
              <a:gd name="T5" fmla="*/ 2147483646 h 1440"/>
              <a:gd name="T6" fmla="*/ 2147483646 w 1306"/>
              <a:gd name="T7" fmla="*/ 2147483646 h 1440"/>
              <a:gd name="T8" fmla="*/ 2147483646 w 1306"/>
              <a:gd name="T9" fmla="*/ 2147483646 h 1440"/>
              <a:gd name="T10" fmla="*/ 2147483646 w 1306"/>
              <a:gd name="T11" fmla="*/ 2147483646 h 1440"/>
              <a:gd name="T12" fmla="*/ 2147483646 w 1306"/>
              <a:gd name="T13" fmla="*/ 2147483646 h 1440"/>
              <a:gd name="T14" fmla="*/ 2147483646 w 1306"/>
              <a:gd name="T15" fmla="*/ 2147483646 h 1440"/>
              <a:gd name="T16" fmla="*/ 2147483646 w 1306"/>
              <a:gd name="T17" fmla="*/ 2147483646 h 1440"/>
              <a:gd name="T18" fmla="*/ 2147483646 w 1306"/>
              <a:gd name="T19" fmla="*/ 2147483646 h 1440"/>
              <a:gd name="T20" fmla="*/ 2147483646 w 1306"/>
              <a:gd name="T21" fmla="*/ 2147483646 h 1440"/>
              <a:gd name="T22" fmla="*/ 2147483646 w 1306"/>
              <a:gd name="T23" fmla="*/ 2147483646 h 1440"/>
              <a:gd name="T24" fmla="*/ 2147483646 w 1306"/>
              <a:gd name="T25" fmla="*/ 2147483646 h 1440"/>
              <a:gd name="T26" fmla="*/ 2147483646 w 1306"/>
              <a:gd name="T27" fmla="*/ 2147483646 h 1440"/>
              <a:gd name="T28" fmla="*/ 2147483646 w 1306"/>
              <a:gd name="T29" fmla="*/ 2147483646 h 1440"/>
              <a:gd name="T30" fmla="*/ 2147483646 w 1306"/>
              <a:gd name="T31" fmla="*/ 2147483646 h 1440"/>
              <a:gd name="T32" fmla="*/ 2147483646 w 1306"/>
              <a:gd name="T33" fmla="*/ 2147483646 h 1440"/>
              <a:gd name="T34" fmla="*/ 2147483646 w 1306"/>
              <a:gd name="T35" fmla="*/ 2147483646 h 1440"/>
              <a:gd name="T36" fmla="*/ 2147483646 w 1306"/>
              <a:gd name="T37" fmla="*/ 2147483646 h 1440"/>
              <a:gd name="T38" fmla="*/ 2147483646 w 1306"/>
              <a:gd name="T39" fmla="*/ 2147483646 h 14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306" h="1440">
                <a:moveTo>
                  <a:pt x="1216" y="414"/>
                </a:moveTo>
                <a:cubicBezTo>
                  <a:pt x="1186" y="351"/>
                  <a:pt x="1118" y="309"/>
                  <a:pt x="1072" y="270"/>
                </a:cubicBezTo>
                <a:cubicBezTo>
                  <a:pt x="1026" y="231"/>
                  <a:pt x="1001" y="208"/>
                  <a:pt x="937" y="180"/>
                </a:cubicBezTo>
                <a:cubicBezTo>
                  <a:pt x="873" y="152"/>
                  <a:pt x="745" y="120"/>
                  <a:pt x="689" y="99"/>
                </a:cubicBezTo>
                <a:cubicBezTo>
                  <a:pt x="633" y="78"/>
                  <a:pt x="564" y="0"/>
                  <a:pt x="598" y="54"/>
                </a:cubicBezTo>
                <a:cubicBezTo>
                  <a:pt x="632" y="108"/>
                  <a:pt x="863" y="294"/>
                  <a:pt x="892" y="423"/>
                </a:cubicBezTo>
                <a:cubicBezTo>
                  <a:pt x="921" y="552"/>
                  <a:pt x="859" y="763"/>
                  <a:pt x="775" y="828"/>
                </a:cubicBezTo>
                <a:cubicBezTo>
                  <a:pt x="691" y="893"/>
                  <a:pt x="482" y="859"/>
                  <a:pt x="388" y="810"/>
                </a:cubicBezTo>
                <a:cubicBezTo>
                  <a:pt x="294" y="761"/>
                  <a:pt x="256" y="634"/>
                  <a:pt x="208" y="531"/>
                </a:cubicBezTo>
                <a:cubicBezTo>
                  <a:pt x="160" y="428"/>
                  <a:pt x="132" y="202"/>
                  <a:pt x="99" y="190"/>
                </a:cubicBezTo>
                <a:cubicBezTo>
                  <a:pt x="66" y="178"/>
                  <a:pt x="18" y="384"/>
                  <a:pt x="9" y="462"/>
                </a:cubicBezTo>
                <a:cubicBezTo>
                  <a:pt x="0" y="540"/>
                  <a:pt x="22" y="603"/>
                  <a:pt x="46" y="657"/>
                </a:cubicBezTo>
                <a:cubicBezTo>
                  <a:pt x="70" y="711"/>
                  <a:pt x="142" y="725"/>
                  <a:pt x="154" y="783"/>
                </a:cubicBezTo>
                <a:cubicBezTo>
                  <a:pt x="166" y="841"/>
                  <a:pt x="122" y="933"/>
                  <a:pt x="118" y="1008"/>
                </a:cubicBezTo>
                <a:cubicBezTo>
                  <a:pt x="114" y="1083"/>
                  <a:pt x="67" y="1169"/>
                  <a:pt x="127" y="1233"/>
                </a:cubicBezTo>
                <a:cubicBezTo>
                  <a:pt x="187" y="1297"/>
                  <a:pt x="367" y="1370"/>
                  <a:pt x="478" y="1395"/>
                </a:cubicBezTo>
                <a:cubicBezTo>
                  <a:pt x="589" y="1420"/>
                  <a:pt x="670" y="1440"/>
                  <a:pt x="793" y="1386"/>
                </a:cubicBezTo>
                <a:cubicBezTo>
                  <a:pt x="916" y="1332"/>
                  <a:pt x="1131" y="1170"/>
                  <a:pt x="1216" y="1071"/>
                </a:cubicBezTo>
                <a:cubicBezTo>
                  <a:pt x="1301" y="972"/>
                  <a:pt x="1306" y="901"/>
                  <a:pt x="1306" y="792"/>
                </a:cubicBezTo>
                <a:cubicBezTo>
                  <a:pt x="1306" y="683"/>
                  <a:pt x="1235" y="493"/>
                  <a:pt x="1216" y="41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5300" name="Picture 4" descr="Névtelen8 másolata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101" r="5714" b="11784"/>
          <a:stretch>
            <a:fillRect/>
          </a:stretch>
        </p:blipFill>
        <p:spPr bwMode="auto">
          <a:xfrm>
            <a:off x="5464175" y="979488"/>
            <a:ext cx="3584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Line 5"/>
          <p:cNvSpPr>
            <a:spLocks noChangeShapeType="1"/>
          </p:cNvSpPr>
          <p:nvPr/>
        </p:nvSpPr>
        <p:spPr bwMode="auto">
          <a:xfrm flipH="1">
            <a:off x="7270750" y="1957388"/>
            <a:ext cx="0" cy="828675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2" name="Freeform 6"/>
          <p:cNvSpPr>
            <a:spLocks/>
          </p:cNvSpPr>
          <p:nvPr/>
        </p:nvSpPr>
        <p:spPr bwMode="auto">
          <a:xfrm>
            <a:off x="660400" y="1627188"/>
            <a:ext cx="2127250" cy="1487487"/>
          </a:xfrm>
          <a:custGeom>
            <a:avLst/>
            <a:gdLst>
              <a:gd name="T0" fmla="*/ 2147483646 w 1340"/>
              <a:gd name="T1" fmla="*/ 2147483646 h 937"/>
              <a:gd name="T2" fmla="*/ 2147483646 w 1340"/>
              <a:gd name="T3" fmla="*/ 2147483646 h 937"/>
              <a:gd name="T4" fmla="*/ 2147483646 w 1340"/>
              <a:gd name="T5" fmla="*/ 2147483646 h 937"/>
              <a:gd name="T6" fmla="*/ 2147483646 w 1340"/>
              <a:gd name="T7" fmla="*/ 2147483646 h 937"/>
              <a:gd name="T8" fmla="*/ 2147483646 w 1340"/>
              <a:gd name="T9" fmla="*/ 2147483646 h 937"/>
              <a:gd name="T10" fmla="*/ 2147483646 w 1340"/>
              <a:gd name="T11" fmla="*/ 2147483646 h 937"/>
              <a:gd name="T12" fmla="*/ 2147483646 w 1340"/>
              <a:gd name="T13" fmla="*/ 2147483646 h 937"/>
              <a:gd name="T14" fmla="*/ 2147483646 w 1340"/>
              <a:gd name="T15" fmla="*/ 2147483646 h 937"/>
              <a:gd name="T16" fmla="*/ 2147483646 w 1340"/>
              <a:gd name="T17" fmla="*/ 2147483646 h 937"/>
              <a:gd name="T18" fmla="*/ 2147483646 w 1340"/>
              <a:gd name="T19" fmla="*/ 2147483646 h 937"/>
              <a:gd name="T20" fmla="*/ 2147483646 w 1340"/>
              <a:gd name="T21" fmla="*/ 2147483646 h 937"/>
              <a:gd name="T22" fmla="*/ 2147483646 w 1340"/>
              <a:gd name="T23" fmla="*/ 2147483646 h 937"/>
              <a:gd name="T24" fmla="*/ 2147483646 w 1340"/>
              <a:gd name="T25" fmla="*/ 2147483646 h 937"/>
              <a:gd name="T26" fmla="*/ 2147483646 w 1340"/>
              <a:gd name="T27" fmla="*/ 2147483646 h 937"/>
              <a:gd name="T28" fmla="*/ 2147483646 w 1340"/>
              <a:gd name="T29" fmla="*/ 2147483646 h 937"/>
              <a:gd name="T30" fmla="*/ 2147483646 w 1340"/>
              <a:gd name="T31" fmla="*/ 2147483646 h 937"/>
              <a:gd name="T32" fmla="*/ 2147483646 w 1340"/>
              <a:gd name="T33" fmla="*/ 2147483646 h 937"/>
              <a:gd name="T34" fmla="*/ 2147483646 w 1340"/>
              <a:gd name="T35" fmla="*/ 2147483646 h 937"/>
              <a:gd name="T36" fmla="*/ 2147483646 w 1340"/>
              <a:gd name="T37" fmla="*/ 2147483646 h 937"/>
              <a:gd name="T38" fmla="*/ 2147483646 w 1340"/>
              <a:gd name="T39" fmla="*/ 2147483646 h 937"/>
              <a:gd name="T40" fmla="*/ 2147483646 w 1340"/>
              <a:gd name="T41" fmla="*/ 2147483646 h 93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340" h="937">
                <a:moveTo>
                  <a:pt x="205" y="496"/>
                </a:moveTo>
                <a:cubicBezTo>
                  <a:pt x="192" y="567"/>
                  <a:pt x="199" y="775"/>
                  <a:pt x="169" y="784"/>
                </a:cubicBezTo>
                <a:cubicBezTo>
                  <a:pt x="139" y="793"/>
                  <a:pt x="50" y="615"/>
                  <a:pt x="25" y="550"/>
                </a:cubicBezTo>
                <a:cubicBezTo>
                  <a:pt x="0" y="485"/>
                  <a:pt x="10" y="458"/>
                  <a:pt x="16" y="397"/>
                </a:cubicBezTo>
                <a:cubicBezTo>
                  <a:pt x="22" y="336"/>
                  <a:pt x="38" y="241"/>
                  <a:pt x="60" y="182"/>
                </a:cubicBezTo>
                <a:cubicBezTo>
                  <a:pt x="82" y="123"/>
                  <a:pt x="98" y="76"/>
                  <a:pt x="151" y="46"/>
                </a:cubicBezTo>
                <a:cubicBezTo>
                  <a:pt x="204" y="16"/>
                  <a:pt x="295" y="2"/>
                  <a:pt x="377" y="1"/>
                </a:cubicBezTo>
                <a:cubicBezTo>
                  <a:pt x="459" y="0"/>
                  <a:pt x="562" y="22"/>
                  <a:pt x="646" y="37"/>
                </a:cubicBezTo>
                <a:cubicBezTo>
                  <a:pt x="730" y="52"/>
                  <a:pt x="806" y="64"/>
                  <a:pt x="880" y="91"/>
                </a:cubicBezTo>
                <a:cubicBezTo>
                  <a:pt x="954" y="118"/>
                  <a:pt x="1029" y="153"/>
                  <a:pt x="1087" y="199"/>
                </a:cubicBezTo>
                <a:cubicBezTo>
                  <a:pt x="1145" y="245"/>
                  <a:pt x="1191" y="298"/>
                  <a:pt x="1231" y="370"/>
                </a:cubicBezTo>
                <a:cubicBezTo>
                  <a:pt x="1271" y="442"/>
                  <a:pt x="1320" y="540"/>
                  <a:pt x="1330" y="631"/>
                </a:cubicBezTo>
                <a:cubicBezTo>
                  <a:pt x="1340" y="722"/>
                  <a:pt x="1315" y="901"/>
                  <a:pt x="1294" y="919"/>
                </a:cubicBezTo>
                <a:cubicBezTo>
                  <a:pt x="1273" y="937"/>
                  <a:pt x="1243" y="809"/>
                  <a:pt x="1204" y="739"/>
                </a:cubicBezTo>
                <a:cubicBezTo>
                  <a:pt x="1165" y="669"/>
                  <a:pt x="1105" y="563"/>
                  <a:pt x="1058" y="500"/>
                </a:cubicBezTo>
                <a:cubicBezTo>
                  <a:pt x="1011" y="437"/>
                  <a:pt x="967" y="402"/>
                  <a:pt x="922" y="364"/>
                </a:cubicBezTo>
                <a:cubicBezTo>
                  <a:pt x="877" y="326"/>
                  <a:pt x="830" y="294"/>
                  <a:pt x="786" y="273"/>
                </a:cubicBezTo>
                <a:cubicBezTo>
                  <a:pt x="742" y="252"/>
                  <a:pt x="720" y="241"/>
                  <a:pt x="655" y="235"/>
                </a:cubicBezTo>
                <a:cubicBezTo>
                  <a:pt x="590" y="229"/>
                  <a:pt x="461" y="214"/>
                  <a:pt x="394" y="235"/>
                </a:cubicBezTo>
                <a:cubicBezTo>
                  <a:pt x="327" y="256"/>
                  <a:pt x="282" y="317"/>
                  <a:pt x="250" y="361"/>
                </a:cubicBezTo>
                <a:cubicBezTo>
                  <a:pt x="218" y="405"/>
                  <a:pt x="214" y="468"/>
                  <a:pt x="205" y="496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 flipH="1">
            <a:off x="7150100" y="1341438"/>
            <a:ext cx="0" cy="322262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4" name="Freeform 8"/>
          <p:cNvSpPr>
            <a:spLocks/>
          </p:cNvSpPr>
          <p:nvPr/>
        </p:nvSpPr>
        <p:spPr bwMode="auto">
          <a:xfrm>
            <a:off x="871538" y="1628775"/>
            <a:ext cx="1262062" cy="1287463"/>
          </a:xfrm>
          <a:custGeom>
            <a:avLst/>
            <a:gdLst>
              <a:gd name="T0" fmla="*/ 0 w 795"/>
              <a:gd name="T1" fmla="*/ 2147483646 h 811"/>
              <a:gd name="T2" fmla="*/ 2147483646 w 795"/>
              <a:gd name="T3" fmla="*/ 2147483646 h 811"/>
              <a:gd name="T4" fmla="*/ 2147483646 w 795"/>
              <a:gd name="T5" fmla="*/ 2147483646 h 811"/>
              <a:gd name="T6" fmla="*/ 2147483646 w 795"/>
              <a:gd name="T7" fmla="*/ 2147483646 h 811"/>
              <a:gd name="T8" fmla="*/ 2147483646 w 795"/>
              <a:gd name="T9" fmla="*/ 2147483646 h 811"/>
              <a:gd name="T10" fmla="*/ 2147483646 w 795"/>
              <a:gd name="T11" fmla="*/ 2147483646 h 811"/>
              <a:gd name="T12" fmla="*/ 2147483646 w 795"/>
              <a:gd name="T13" fmla="*/ 2147483646 h 811"/>
              <a:gd name="T14" fmla="*/ 2147483646 w 795"/>
              <a:gd name="T15" fmla="*/ 2147483646 h 811"/>
              <a:gd name="T16" fmla="*/ 2147483646 w 795"/>
              <a:gd name="T17" fmla="*/ 2147483646 h 811"/>
              <a:gd name="T18" fmla="*/ 2147483646 w 795"/>
              <a:gd name="T19" fmla="*/ 0 h 8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95" h="811">
                <a:moveTo>
                  <a:pt x="0" y="144"/>
                </a:moveTo>
                <a:cubicBezTo>
                  <a:pt x="12" y="198"/>
                  <a:pt x="46" y="386"/>
                  <a:pt x="72" y="468"/>
                </a:cubicBezTo>
                <a:cubicBezTo>
                  <a:pt x="98" y="550"/>
                  <a:pt x="114" y="583"/>
                  <a:pt x="154" y="635"/>
                </a:cubicBezTo>
                <a:cubicBezTo>
                  <a:pt x="194" y="687"/>
                  <a:pt x="249" y="755"/>
                  <a:pt x="315" y="783"/>
                </a:cubicBezTo>
                <a:cubicBezTo>
                  <a:pt x="381" y="811"/>
                  <a:pt x="488" y="808"/>
                  <a:pt x="549" y="801"/>
                </a:cubicBezTo>
                <a:cubicBezTo>
                  <a:pt x="610" y="794"/>
                  <a:pt x="645" y="783"/>
                  <a:pt x="684" y="738"/>
                </a:cubicBezTo>
                <a:cubicBezTo>
                  <a:pt x="723" y="693"/>
                  <a:pt x="771" y="598"/>
                  <a:pt x="783" y="531"/>
                </a:cubicBezTo>
                <a:cubicBezTo>
                  <a:pt x="795" y="464"/>
                  <a:pt x="788" y="401"/>
                  <a:pt x="756" y="333"/>
                </a:cubicBezTo>
                <a:cubicBezTo>
                  <a:pt x="724" y="265"/>
                  <a:pt x="641" y="182"/>
                  <a:pt x="594" y="126"/>
                </a:cubicBezTo>
                <a:cubicBezTo>
                  <a:pt x="547" y="70"/>
                  <a:pt x="497" y="26"/>
                  <a:pt x="471" y="0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7308850" y="2205038"/>
            <a:ext cx="1516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FF3399"/>
                </a:solidFill>
              </a:rPr>
              <a:t>septum primum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323850" y="1341438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chemeClr val="accent1"/>
                </a:solidFill>
              </a:rPr>
              <a:t>septum secundum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7164388" y="1557338"/>
            <a:ext cx="181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secundum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5940425" y="1844675"/>
            <a:ext cx="1385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ovale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5435600" y="1268413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chemeClr val="accent1"/>
                </a:solidFill>
              </a:rPr>
              <a:t>septum secundum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1116013" y="2276475"/>
            <a:ext cx="1385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ovale</a:t>
            </a:r>
          </a:p>
        </p:txBody>
      </p:sp>
      <p:sp>
        <p:nvSpPr>
          <p:cNvPr id="55311" name="Freeform 15"/>
          <p:cNvSpPr>
            <a:spLocks/>
          </p:cNvSpPr>
          <p:nvPr/>
        </p:nvSpPr>
        <p:spPr bwMode="auto">
          <a:xfrm>
            <a:off x="1290638" y="3678238"/>
            <a:ext cx="865187" cy="1050925"/>
          </a:xfrm>
          <a:custGeom>
            <a:avLst/>
            <a:gdLst>
              <a:gd name="T0" fmla="*/ 2147483646 w 545"/>
              <a:gd name="T1" fmla="*/ 2147483646 h 662"/>
              <a:gd name="T2" fmla="*/ 2147483646 w 545"/>
              <a:gd name="T3" fmla="*/ 2147483646 h 662"/>
              <a:gd name="T4" fmla="*/ 2147483646 w 545"/>
              <a:gd name="T5" fmla="*/ 2147483646 h 662"/>
              <a:gd name="T6" fmla="*/ 2147483646 w 545"/>
              <a:gd name="T7" fmla="*/ 2147483646 h 662"/>
              <a:gd name="T8" fmla="*/ 2147483646 w 545"/>
              <a:gd name="T9" fmla="*/ 2147483646 h 662"/>
              <a:gd name="T10" fmla="*/ 2147483646 w 545"/>
              <a:gd name="T11" fmla="*/ 2147483646 h 662"/>
              <a:gd name="T12" fmla="*/ 2147483646 w 545"/>
              <a:gd name="T13" fmla="*/ 2147483646 h 662"/>
              <a:gd name="T14" fmla="*/ 2147483646 w 545"/>
              <a:gd name="T15" fmla="*/ 2147483646 h 662"/>
              <a:gd name="T16" fmla="*/ 2147483646 w 545"/>
              <a:gd name="T17" fmla="*/ 2147483646 h 662"/>
              <a:gd name="T18" fmla="*/ 2147483646 w 545"/>
              <a:gd name="T19" fmla="*/ 2147483646 h 662"/>
              <a:gd name="T20" fmla="*/ 2147483646 w 545"/>
              <a:gd name="T21" fmla="*/ 2147483646 h 662"/>
              <a:gd name="T22" fmla="*/ 2147483646 w 545"/>
              <a:gd name="T23" fmla="*/ 2147483646 h 662"/>
              <a:gd name="T24" fmla="*/ 2147483646 w 545"/>
              <a:gd name="T25" fmla="*/ 2147483646 h 662"/>
              <a:gd name="T26" fmla="*/ 2147483646 w 545"/>
              <a:gd name="T27" fmla="*/ 2147483646 h 662"/>
              <a:gd name="T28" fmla="*/ 2147483646 w 545"/>
              <a:gd name="T29" fmla="*/ 2147483646 h 662"/>
              <a:gd name="T30" fmla="*/ 2147483646 w 545"/>
              <a:gd name="T31" fmla="*/ 2147483646 h 6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45" h="662">
                <a:moveTo>
                  <a:pt x="453" y="23"/>
                </a:moveTo>
                <a:cubicBezTo>
                  <a:pt x="438" y="0"/>
                  <a:pt x="339" y="62"/>
                  <a:pt x="298" y="70"/>
                </a:cubicBezTo>
                <a:cubicBezTo>
                  <a:pt x="257" y="78"/>
                  <a:pt x="254" y="74"/>
                  <a:pt x="207" y="70"/>
                </a:cubicBezTo>
                <a:cubicBezTo>
                  <a:pt x="160" y="66"/>
                  <a:pt x="30" y="37"/>
                  <a:pt x="15" y="47"/>
                </a:cubicBezTo>
                <a:cubicBezTo>
                  <a:pt x="0" y="57"/>
                  <a:pt x="100" y="105"/>
                  <a:pt x="117" y="131"/>
                </a:cubicBezTo>
                <a:cubicBezTo>
                  <a:pt x="134" y="157"/>
                  <a:pt x="120" y="178"/>
                  <a:pt x="117" y="206"/>
                </a:cubicBezTo>
                <a:cubicBezTo>
                  <a:pt x="114" y="234"/>
                  <a:pt x="99" y="269"/>
                  <a:pt x="99" y="299"/>
                </a:cubicBezTo>
                <a:cubicBezTo>
                  <a:pt x="99" y="329"/>
                  <a:pt x="114" y="350"/>
                  <a:pt x="117" y="387"/>
                </a:cubicBezTo>
                <a:cubicBezTo>
                  <a:pt x="120" y="424"/>
                  <a:pt x="116" y="478"/>
                  <a:pt x="117" y="523"/>
                </a:cubicBezTo>
                <a:cubicBezTo>
                  <a:pt x="118" y="568"/>
                  <a:pt x="103" y="656"/>
                  <a:pt x="123" y="659"/>
                </a:cubicBezTo>
                <a:cubicBezTo>
                  <a:pt x="143" y="662"/>
                  <a:pt x="196" y="572"/>
                  <a:pt x="237" y="539"/>
                </a:cubicBezTo>
                <a:cubicBezTo>
                  <a:pt x="278" y="506"/>
                  <a:pt x="320" y="481"/>
                  <a:pt x="369" y="461"/>
                </a:cubicBezTo>
                <a:cubicBezTo>
                  <a:pt x="418" y="441"/>
                  <a:pt x="517" y="437"/>
                  <a:pt x="531" y="419"/>
                </a:cubicBezTo>
                <a:cubicBezTo>
                  <a:pt x="545" y="401"/>
                  <a:pt x="474" y="387"/>
                  <a:pt x="453" y="353"/>
                </a:cubicBezTo>
                <a:cubicBezTo>
                  <a:pt x="432" y="319"/>
                  <a:pt x="405" y="270"/>
                  <a:pt x="405" y="215"/>
                </a:cubicBezTo>
                <a:cubicBezTo>
                  <a:pt x="405" y="160"/>
                  <a:pt x="443" y="63"/>
                  <a:pt x="453" y="23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2268538" y="3500438"/>
            <a:ext cx="1516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FF3399"/>
                </a:solidFill>
              </a:rPr>
              <a:t>septum primum</a:t>
            </a:r>
          </a:p>
        </p:txBody>
      </p:sp>
      <p:sp>
        <p:nvSpPr>
          <p:cNvPr id="55313" name="Oval 17"/>
          <p:cNvSpPr>
            <a:spLocks noChangeArrowheads="1"/>
          </p:cNvSpPr>
          <p:nvPr/>
        </p:nvSpPr>
        <p:spPr bwMode="auto">
          <a:xfrm>
            <a:off x="7164388" y="2708275"/>
            <a:ext cx="287337" cy="215900"/>
          </a:xfrm>
          <a:prstGeom prst="ellipse">
            <a:avLst/>
          </a:prstGeom>
          <a:solidFill>
            <a:srgbClr val="777777"/>
          </a:solidFill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grpSp>
        <p:nvGrpSpPr>
          <p:cNvPr id="55314" name="Group 18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55315" name="Oval 19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55316" name="Oval 20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80621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Freeform 3"/>
          <p:cNvSpPr>
            <a:spLocks/>
          </p:cNvSpPr>
          <p:nvPr/>
        </p:nvSpPr>
        <p:spPr bwMode="auto">
          <a:xfrm>
            <a:off x="669925" y="1543050"/>
            <a:ext cx="2073275" cy="2286000"/>
          </a:xfrm>
          <a:custGeom>
            <a:avLst/>
            <a:gdLst>
              <a:gd name="T0" fmla="*/ 2147483646 w 1306"/>
              <a:gd name="T1" fmla="*/ 2147483646 h 1440"/>
              <a:gd name="T2" fmla="*/ 2147483646 w 1306"/>
              <a:gd name="T3" fmla="*/ 2147483646 h 1440"/>
              <a:gd name="T4" fmla="*/ 2147483646 w 1306"/>
              <a:gd name="T5" fmla="*/ 2147483646 h 1440"/>
              <a:gd name="T6" fmla="*/ 2147483646 w 1306"/>
              <a:gd name="T7" fmla="*/ 2147483646 h 1440"/>
              <a:gd name="T8" fmla="*/ 2147483646 w 1306"/>
              <a:gd name="T9" fmla="*/ 2147483646 h 1440"/>
              <a:gd name="T10" fmla="*/ 2147483646 w 1306"/>
              <a:gd name="T11" fmla="*/ 2147483646 h 1440"/>
              <a:gd name="T12" fmla="*/ 2147483646 w 1306"/>
              <a:gd name="T13" fmla="*/ 2147483646 h 1440"/>
              <a:gd name="T14" fmla="*/ 2147483646 w 1306"/>
              <a:gd name="T15" fmla="*/ 2147483646 h 1440"/>
              <a:gd name="T16" fmla="*/ 2147483646 w 1306"/>
              <a:gd name="T17" fmla="*/ 2147483646 h 1440"/>
              <a:gd name="T18" fmla="*/ 2147483646 w 1306"/>
              <a:gd name="T19" fmla="*/ 2147483646 h 1440"/>
              <a:gd name="T20" fmla="*/ 2147483646 w 1306"/>
              <a:gd name="T21" fmla="*/ 2147483646 h 1440"/>
              <a:gd name="T22" fmla="*/ 2147483646 w 1306"/>
              <a:gd name="T23" fmla="*/ 2147483646 h 1440"/>
              <a:gd name="T24" fmla="*/ 2147483646 w 1306"/>
              <a:gd name="T25" fmla="*/ 2147483646 h 1440"/>
              <a:gd name="T26" fmla="*/ 2147483646 w 1306"/>
              <a:gd name="T27" fmla="*/ 2147483646 h 1440"/>
              <a:gd name="T28" fmla="*/ 2147483646 w 1306"/>
              <a:gd name="T29" fmla="*/ 2147483646 h 1440"/>
              <a:gd name="T30" fmla="*/ 2147483646 w 1306"/>
              <a:gd name="T31" fmla="*/ 2147483646 h 1440"/>
              <a:gd name="T32" fmla="*/ 2147483646 w 1306"/>
              <a:gd name="T33" fmla="*/ 2147483646 h 1440"/>
              <a:gd name="T34" fmla="*/ 2147483646 w 1306"/>
              <a:gd name="T35" fmla="*/ 2147483646 h 1440"/>
              <a:gd name="T36" fmla="*/ 2147483646 w 1306"/>
              <a:gd name="T37" fmla="*/ 2147483646 h 1440"/>
              <a:gd name="T38" fmla="*/ 2147483646 w 1306"/>
              <a:gd name="T39" fmla="*/ 2147483646 h 14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306" h="1440">
                <a:moveTo>
                  <a:pt x="1216" y="414"/>
                </a:moveTo>
                <a:cubicBezTo>
                  <a:pt x="1186" y="351"/>
                  <a:pt x="1118" y="309"/>
                  <a:pt x="1072" y="270"/>
                </a:cubicBezTo>
                <a:cubicBezTo>
                  <a:pt x="1026" y="231"/>
                  <a:pt x="1001" y="208"/>
                  <a:pt x="937" y="180"/>
                </a:cubicBezTo>
                <a:cubicBezTo>
                  <a:pt x="873" y="152"/>
                  <a:pt x="745" y="120"/>
                  <a:pt x="689" y="99"/>
                </a:cubicBezTo>
                <a:cubicBezTo>
                  <a:pt x="633" y="78"/>
                  <a:pt x="564" y="0"/>
                  <a:pt x="598" y="54"/>
                </a:cubicBezTo>
                <a:cubicBezTo>
                  <a:pt x="632" y="108"/>
                  <a:pt x="863" y="294"/>
                  <a:pt x="892" y="423"/>
                </a:cubicBezTo>
                <a:cubicBezTo>
                  <a:pt x="921" y="552"/>
                  <a:pt x="859" y="763"/>
                  <a:pt x="775" y="828"/>
                </a:cubicBezTo>
                <a:cubicBezTo>
                  <a:pt x="691" y="893"/>
                  <a:pt x="482" y="859"/>
                  <a:pt x="388" y="810"/>
                </a:cubicBezTo>
                <a:cubicBezTo>
                  <a:pt x="294" y="761"/>
                  <a:pt x="256" y="634"/>
                  <a:pt x="208" y="531"/>
                </a:cubicBezTo>
                <a:cubicBezTo>
                  <a:pt x="160" y="428"/>
                  <a:pt x="132" y="202"/>
                  <a:pt x="99" y="190"/>
                </a:cubicBezTo>
                <a:cubicBezTo>
                  <a:pt x="66" y="178"/>
                  <a:pt x="18" y="384"/>
                  <a:pt x="9" y="462"/>
                </a:cubicBezTo>
                <a:cubicBezTo>
                  <a:pt x="0" y="540"/>
                  <a:pt x="22" y="603"/>
                  <a:pt x="46" y="657"/>
                </a:cubicBezTo>
                <a:cubicBezTo>
                  <a:pt x="70" y="711"/>
                  <a:pt x="142" y="725"/>
                  <a:pt x="154" y="783"/>
                </a:cubicBezTo>
                <a:cubicBezTo>
                  <a:pt x="166" y="841"/>
                  <a:pt x="122" y="933"/>
                  <a:pt x="118" y="1008"/>
                </a:cubicBezTo>
                <a:cubicBezTo>
                  <a:pt x="114" y="1083"/>
                  <a:pt x="67" y="1169"/>
                  <a:pt x="127" y="1233"/>
                </a:cubicBezTo>
                <a:cubicBezTo>
                  <a:pt x="187" y="1297"/>
                  <a:pt x="367" y="1370"/>
                  <a:pt x="478" y="1395"/>
                </a:cubicBezTo>
                <a:cubicBezTo>
                  <a:pt x="589" y="1420"/>
                  <a:pt x="670" y="1440"/>
                  <a:pt x="793" y="1386"/>
                </a:cubicBezTo>
                <a:cubicBezTo>
                  <a:pt x="916" y="1332"/>
                  <a:pt x="1131" y="1170"/>
                  <a:pt x="1216" y="1071"/>
                </a:cubicBezTo>
                <a:cubicBezTo>
                  <a:pt x="1301" y="972"/>
                  <a:pt x="1306" y="901"/>
                  <a:pt x="1306" y="792"/>
                </a:cubicBezTo>
                <a:cubicBezTo>
                  <a:pt x="1306" y="683"/>
                  <a:pt x="1235" y="493"/>
                  <a:pt x="1216" y="41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348" name="Picture 4" descr="Névtelen8 másolata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101" r="5714" b="11784"/>
          <a:stretch>
            <a:fillRect/>
          </a:stretch>
        </p:blipFill>
        <p:spPr bwMode="auto">
          <a:xfrm>
            <a:off x="5464175" y="979488"/>
            <a:ext cx="3584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7270750" y="1957388"/>
            <a:ext cx="0" cy="828675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Freeform 6"/>
          <p:cNvSpPr>
            <a:spLocks/>
          </p:cNvSpPr>
          <p:nvPr/>
        </p:nvSpPr>
        <p:spPr bwMode="auto">
          <a:xfrm>
            <a:off x="679450" y="1627188"/>
            <a:ext cx="2101850" cy="1911350"/>
          </a:xfrm>
          <a:custGeom>
            <a:avLst/>
            <a:gdLst>
              <a:gd name="T0" fmla="*/ 2147483646 w 1324"/>
              <a:gd name="T1" fmla="*/ 2147483646 h 1204"/>
              <a:gd name="T2" fmla="*/ 2147483646 w 1324"/>
              <a:gd name="T3" fmla="*/ 2147483646 h 1204"/>
              <a:gd name="T4" fmla="*/ 2147483646 w 1324"/>
              <a:gd name="T5" fmla="*/ 2147483646 h 1204"/>
              <a:gd name="T6" fmla="*/ 2147483646 w 1324"/>
              <a:gd name="T7" fmla="*/ 2147483646 h 1204"/>
              <a:gd name="T8" fmla="*/ 2147483646 w 1324"/>
              <a:gd name="T9" fmla="*/ 2147483646 h 1204"/>
              <a:gd name="T10" fmla="*/ 2147483646 w 1324"/>
              <a:gd name="T11" fmla="*/ 2147483646 h 1204"/>
              <a:gd name="T12" fmla="*/ 2147483646 w 1324"/>
              <a:gd name="T13" fmla="*/ 2147483646 h 1204"/>
              <a:gd name="T14" fmla="*/ 2147483646 w 1324"/>
              <a:gd name="T15" fmla="*/ 2147483646 h 1204"/>
              <a:gd name="T16" fmla="*/ 2147483646 w 1324"/>
              <a:gd name="T17" fmla="*/ 2147483646 h 1204"/>
              <a:gd name="T18" fmla="*/ 2147483646 w 1324"/>
              <a:gd name="T19" fmla="*/ 2147483646 h 1204"/>
              <a:gd name="T20" fmla="*/ 2147483646 w 1324"/>
              <a:gd name="T21" fmla="*/ 2147483646 h 1204"/>
              <a:gd name="T22" fmla="*/ 2147483646 w 1324"/>
              <a:gd name="T23" fmla="*/ 2147483646 h 1204"/>
              <a:gd name="T24" fmla="*/ 2147483646 w 1324"/>
              <a:gd name="T25" fmla="*/ 2147483646 h 1204"/>
              <a:gd name="T26" fmla="*/ 2147483646 w 1324"/>
              <a:gd name="T27" fmla="*/ 2147483646 h 1204"/>
              <a:gd name="T28" fmla="*/ 2147483646 w 1324"/>
              <a:gd name="T29" fmla="*/ 2147483646 h 1204"/>
              <a:gd name="T30" fmla="*/ 2147483646 w 1324"/>
              <a:gd name="T31" fmla="*/ 2147483646 h 1204"/>
              <a:gd name="T32" fmla="*/ 2147483646 w 1324"/>
              <a:gd name="T33" fmla="*/ 2147483646 h 1204"/>
              <a:gd name="T34" fmla="*/ 2147483646 w 1324"/>
              <a:gd name="T35" fmla="*/ 2147483646 h 1204"/>
              <a:gd name="T36" fmla="*/ 2147483646 w 1324"/>
              <a:gd name="T37" fmla="*/ 2147483646 h 1204"/>
              <a:gd name="T38" fmla="*/ 2147483646 w 1324"/>
              <a:gd name="T39" fmla="*/ 2147483646 h 1204"/>
              <a:gd name="T40" fmla="*/ 2147483646 w 1324"/>
              <a:gd name="T41" fmla="*/ 2147483646 h 120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324" h="1204">
                <a:moveTo>
                  <a:pt x="121" y="1000"/>
                </a:moveTo>
                <a:cubicBezTo>
                  <a:pt x="39" y="1009"/>
                  <a:pt x="155" y="847"/>
                  <a:pt x="139" y="784"/>
                </a:cubicBezTo>
                <a:cubicBezTo>
                  <a:pt x="123" y="721"/>
                  <a:pt x="44" y="686"/>
                  <a:pt x="22" y="622"/>
                </a:cubicBezTo>
                <a:cubicBezTo>
                  <a:pt x="0" y="558"/>
                  <a:pt x="0" y="470"/>
                  <a:pt x="4" y="397"/>
                </a:cubicBezTo>
                <a:cubicBezTo>
                  <a:pt x="8" y="324"/>
                  <a:pt x="26" y="241"/>
                  <a:pt x="48" y="182"/>
                </a:cubicBezTo>
                <a:cubicBezTo>
                  <a:pt x="70" y="123"/>
                  <a:pt x="86" y="76"/>
                  <a:pt x="139" y="46"/>
                </a:cubicBezTo>
                <a:cubicBezTo>
                  <a:pt x="192" y="16"/>
                  <a:pt x="283" y="2"/>
                  <a:pt x="365" y="1"/>
                </a:cubicBezTo>
                <a:cubicBezTo>
                  <a:pt x="447" y="0"/>
                  <a:pt x="550" y="22"/>
                  <a:pt x="634" y="37"/>
                </a:cubicBezTo>
                <a:cubicBezTo>
                  <a:pt x="718" y="52"/>
                  <a:pt x="794" y="64"/>
                  <a:pt x="868" y="91"/>
                </a:cubicBezTo>
                <a:cubicBezTo>
                  <a:pt x="942" y="118"/>
                  <a:pt x="1017" y="153"/>
                  <a:pt x="1075" y="199"/>
                </a:cubicBezTo>
                <a:cubicBezTo>
                  <a:pt x="1133" y="245"/>
                  <a:pt x="1179" y="298"/>
                  <a:pt x="1219" y="370"/>
                </a:cubicBezTo>
                <a:cubicBezTo>
                  <a:pt x="1259" y="442"/>
                  <a:pt x="1312" y="522"/>
                  <a:pt x="1318" y="631"/>
                </a:cubicBezTo>
                <a:cubicBezTo>
                  <a:pt x="1324" y="740"/>
                  <a:pt x="1312" y="933"/>
                  <a:pt x="1255" y="1027"/>
                </a:cubicBezTo>
                <a:cubicBezTo>
                  <a:pt x="1198" y="1121"/>
                  <a:pt x="1043" y="1204"/>
                  <a:pt x="976" y="1198"/>
                </a:cubicBezTo>
                <a:cubicBezTo>
                  <a:pt x="909" y="1192"/>
                  <a:pt x="883" y="1097"/>
                  <a:pt x="850" y="991"/>
                </a:cubicBezTo>
                <a:cubicBezTo>
                  <a:pt x="817" y="885"/>
                  <a:pt x="816" y="659"/>
                  <a:pt x="778" y="559"/>
                </a:cubicBezTo>
                <a:cubicBezTo>
                  <a:pt x="740" y="459"/>
                  <a:pt x="682" y="411"/>
                  <a:pt x="625" y="388"/>
                </a:cubicBezTo>
                <a:cubicBezTo>
                  <a:pt x="568" y="365"/>
                  <a:pt x="481" y="391"/>
                  <a:pt x="436" y="424"/>
                </a:cubicBezTo>
                <a:cubicBezTo>
                  <a:pt x="391" y="457"/>
                  <a:pt x="382" y="517"/>
                  <a:pt x="355" y="586"/>
                </a:cubicBezTo>
                <a:cubicBezTo>
                  <a:pt x="328" y="655"/>
                  <a:pt x="313" y="769"/>
                  <a:pt x="274" y="838"/>
                </a:cubicBezTo>
                <a:cubicBezTo>
                  <a:pt x="235" y="907"/>
                  <a:pt x="153" y="966"/>
                  <a:pt x="121" y="100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H="1">
            <a:off x="7135813" y="1341438"/>
            <a:ext cx="14287" cy="407987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Freeform 8"/>
          <p:cNvSpPr>
            <a:spLocks/>
          </p:cNvSpPr>
          <p:nvPr/>
        </p:nvSpPr>
        <p:spPr bwMode="auto">
          <a:xfrm>
            <a:off x="871538" y="1628775"/>
            <a:ext cx="1262062" cy="1287463"/>
          </a:xfrm>
          <a:custGeom>
            <a:avLst/>
            <a:gdLst>
              <a:gd name="T0" fmla="*/ 0 w 795"/>
              <a:gd name="T1" fmla="*/ 2147483646 h 811"/>
              <a:gd name="T2" fmla="*/ 2147483646 w 795"/>
              <a:gd name="T3" fmla="*/ 2147483646 h 811"/>
              <a:gd name="T4" fmla="*/ 2147483646 w 795"/>
              <a:gd name="T5" fmla="*/ 2147483646 h 811"/>
              <a:gd name="T6" fmla="*/ 2147483646 w 795"/>
              <a:gd name="T7" fmla="*/ 2147483646 h 811"/>
              <a:gd name="T8" fmla="*/ 2147483646 w 795"/>
              <a:gd name="T9" fmla="*/ 2147483646 h 811"/>
              <a:gd name="T10" fmla="*/ 2147483646 w 795"/>
              <a:gd name="T11" fmla="*/ 2147483646 h 811"/>
              <a:gd name="T12" fmla="*/ 2147483646 w 795"/>
              <a:gd name="T13" fmla="*/ 2147483646 h 811"/>
              <a:gd name="T14" fmla="*/ 2147483646 w 795"/>
              <a:gd name="T15" fmla="*/ 2147483646 h 811"/>
              <a:gd name="T16" fmla="*/ 2147483646 w 795"/>
              <a:gd name="T17" fmla="*/ 2147483646 h 811"/>
              <a:gd name="T18" fmla="*/ 2147483646 w 795"/>
              <a:gd name="T19" fmla="*/ 0 h 8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95" h="811">
                <a:moveTo>
                  <a:pt x="0" y="144"/>
                </a:moveTo>
                <a:cubicBezTo>
                  <a:pt x="12" y="198"/>
                  <a:pt x="46" y="386"/>
                  <a:pt x="72" y="468"/>
                </a:cubicBezTo>
                <a:cubicBezTo>
                  <a:pt x="98" y="550"/>
                  <a:pt x="114" y="583"/>
                  <a:pt x="154" y="635"/>
                </a:cubicBezTo>
                <a:cubicBezTo>
                  <a:pt x="194" y="687"/>
                  <a:pt x="249" y="755"/>
                  <a:pt x="315" y="783"/>
                </a:cubicBezTo>
                <a:cubicBezTo>
                  <a:pt x="381" y="811"/>
                  <a:pt x="488" y="808"/>
                  <a:pt x="549" y="801"/>
                </a:cubicBezTo>
                <a:cubicBezTo>
                  <a:pt x="610" y="794"/>
                  <a:pt x="645" y="783"/>
                  <a:pt x="684" y="738"/>
                </a:cubicBezTo>
                <a:cubicBezTo>
                  <a:pt x="723" y="693"/>
                  <a:pt x="771" y="598"/>
                  <a:pt x="783" y="531"/>
                </a:cubicBezTo>
                <a:cubicBezTo>
                  <a:pt x="795" y="464"/>
                  <a:pt x="788" y="401"/>
                  <a:pt x="756" y="333"/>
                </a:cubicBezTo>
                <a:cubicBezTo>
                  <a:pt x="724" y="265"/>
                  <a:pt x="641" y="182"/>
                  <a:pt x="594" y="126"/>
                </a:cubicBezTo>
                <a:cubicBezTo>
                  <a:pt x="547" y="70"/>
                  <a:pt x="497" y="26"/>
                  <a:pt x="471" y="0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7308850" y="2205038"/>
            <a:ext cx="1516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FF3399"/>
                </a:solidFill>
              </a:rPr>
              <a:t>septum primum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23850" y="1341438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chemeClr val="accent1"/>
                </a:solidFill>
              </a:rPr>
              <a:t>septum secundum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5795963" y="1989138"/>
            <a:ext cx="1385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ovale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5435600" y="1268413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chemeClr val="accent1"/>
                </a:solidFill>
              </a:rPr>
              <a:t>septum secundum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7164388" y="1557338"/>
            <a:ext cx="181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secundum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1116013" y="2276475"/>
            <a:ext cx="1385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ovale</a:t>
            </a:r>
          </a:p>
        </p:txBody>
      </p:sp>
      <p:sp>
        <p:nvSpPr>
          <p:cNvPr id="57359" name="Freeform 15"/>
          <p:cNvSpPr>
            <a:spLocks/>
          </p:cNvSpPr>
          <p:nvPr/>
        </p:nvSpPr>
        <p:spPr bwMode="auto">
          <a:xfrm>
            <a:off x="1290638" y="3678238"/>
            <a:ext cx="865187" cy="1050925"/>
          </a:xfrm>
          <a:custGeom>
            <a:avLst/>
            <a:gdLst>
              <a:gd name="T0" fmla="*/ 2147483646 w 545"/>
              <a:gd name="T1" fmla="*/ 2147483646 h 662"/>
              <a:gd name="T2" fmla="*/ 2147483646 w 545"/>
              <a:gd name="T3" fmla="*/ 2147483646 h 662"/>
              <a:gd name="T4" fmla="*/ 2147483646 w 545"/>
              <a:gd name="T5" fmla="*/ 2147483646 h 662"/>
              <a:gd name="T6" fmla="*/ 2147483646 w 545"/>
              <a:gd name="T7" fmla="*/ 2147483646 h 662"/>
              <a:gd name="T8" fmla="*/ 2147483646 w 545"/>
              <a:gd name="T9" fmla="*/ 2147483646 h 662"/>
              <a:gd name="T10" fmla="*/ 2147483646 w 545"/>
              <a:gd name="T11" fmla="*/ 2147483646 h 662"/>
              <a:gd name="T12" fmla="*/ 2147483646 w 545"/>
              <a:gd name="T13" fmla="*/ 2147483646 h 662"/>
              <a:gd name="T14" fmla="*/ 2147483646 w 545"/>
              <a:gd name="T15" fmla="*/ 2147483646 h 662"/>
              <a:gd name="T16" fmla="*/ 2147483646 w 545"/>
              <a:gd name="T17" fmla="*/ 2147483646 h 662"/>
              <a:gd name="T18" fmla="*/ 2147483646 w 545"/>
              <a:gd name="T19" fmla="*/ 2147483646 h 662"/>
              <a:gd name="T20" fmla="*/ 2147483646 w 545"/>
              <a:gd name="T21" fmla="*/ 2147483646 h 662"/>
              <a:gd name="T22" fmla="*/ 2147483646 w 545"/>
              <a:gd name="T23" fmla="*/ 2147483646 h 662"/>
              <a:gd name="T24" fmla="*/ 2147483646 w 545"/>
              <a:gd name="T25" fmla="*/ 2147483646 h 662"/>
              <a:gd name="T26" fmla="*/ 2147483646 w 545"/>
              <a:gd name="T27" fmla="*/ 2147483646 h 662"/>
              <a:gd name="T28" fmla="*/ 2147483646 w 545"/>
              <a:gd name="T29" fmla="*/ 2147483646 h 662"/>
              <a:gd name="T30" fmla="*/ 2147483646 w 545"/>
              <a:gd name="T31" fmla="*/ 2147483646 h 6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45" h="662">
                <a:moveTo>
                  <a:pt x="453" y="23"/>
                </a:moveTo>
                <a:cubicBezTo>
                  <a:pt x="438" y="0"/>
                  <a:pt x="339" y="62"/>
                  <a:pt x="298" y="70"/>
                </a:cubicBezTo>
                <a:cubicBezTo>
                  <a:pt x="257" y="78"/>
                  <a:pt x="254" y="74"/>
                  <a:pt x="207" y="70"/>
                </a:cubicBezTo>
                <a:cubicBezTo>
                  <a:pt x="160" y="66"/>
                  <a:pt x="30" y="37"/>
                  <a:pt x="15" y="47"/>
                </a:cubicBezTo>
                <a:cubicBezTo>
                  <a:pt x="0" y="57"/>
                  <a:pt x="100" y="105"/>
                  <a:pt x="117" y="131"/>
                </a:cubicBezTo>
                <a:cubicBezTo>
                  <a:pt x="134" y="157"/>
                  <a:pt x="120" y="178"/>
                  <a:pt x="117" y="206"/>
                </a:cubicBezTo>
                <a:cubicBezTo>
                  <a:pt x="114" y="234"/>
                  <a:pt x="99" y="269"/>
                  <a:pt x="99" y="299"/>
                </a:cubicBezTo>
                <a:cubicBezTo>
                  <a:pt x="99" y="329"/>
                  <a:pt x="114" y="350"/>
                  <a:pt x="117" y="387"/>
                </a:cubicBezTo>
                <a:cubicBezTo>
                  <a:pt x="120" y="424"/>
                  <a:pt x="116" y="478"/>
                  <a:pt x="117" y="523"/>
                </a:cubicBezTo>
                <a:cubicBezTo>
                  <a:pt x="118" y="568"/>
                  <a:pt x="103" y="656"/>
                  <a:pt x="123" y="659"/>
                </a:cubicBezTo>
                <a:cubicBezTo>
                  <a:pt x="143" y="662"/>
                  <a:pt x="196" y="572"/>
                  <a:pt x="237" y="539"/>
                </a:cubicBezTo>
                <a:cubicBezTo>
                  <a:pt x="278" y="506"/>
                  <a:pt x="320" y="481"/>
                  <a:pt x="369" y="461"/>
                </a:cubicBezTo>
                <a:cubicBezTo>
                  <a:pt x="418" y="441"/>
                  <a:pt x="517" y="437"/>
                  <a:pt x="531" y="419"/>
                </a:cubicBezTo>
                <a:cubicBezTo>
                  <a:pt x="545" y="401"/>
                  <a:pt x="474" y="387"/>
                  <a:pt x="453" y="353"/>
                </a:cubicBezTo>
                <a:cubicBezTo>
                  <a:pt x="432" y="319"/>
                  <a:pt x="405" y="270"/>
                  <a:pt x="405" y="215"/>
                </a:cubicBezTo>
                <a:cubicBezTo>
                  <a:pt x="405" y="160"/>
                  <a:pt x="443" y="63"/>
                  <a:pt x="453" y="23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Oval 16"/>
          <p:cNvSpPr>
            <a:spLocks noChangeArrowheads="1"/>
          </p:cNvSpPr>
          <p:nvPr/>
        </p:nvSpPr>
        <p:spPr bwMode="auto">
          <a:xfrm>
            <a:off x="7164388" y="2708275"/>
            <a:ext cx="287337" cy="215900"/>
          </a:xfrm>
          <a:prstGeom prst="ellipse">
            <a:avLst/>
          </a:prstGeom>
          <a:solidFill>
            <a:srgbClr val="777777"/>
          </a:solidFill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2268538" y="3500438"/>
            <a:ext cx="1516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FF3399"/>
                </a:solidFill>
              </a:rPr>
              <a:t>septum primum</a:t>
            </a:r>
          </a:p>
        </p:txBody>
      </p:sp>
      <p:grpSp>
        <p:nvGrpSpPr>
          <p:cNvPr id="57362" name="Group 18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57363" name="Oval 19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57364" name="Oval 20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15196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Névtelen7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24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Freeform 3"/>
          <p:cNvSpPr>
            <a:spLocks/>
          </p:cNvSpPr>
          <p:nvPr/>
        </p:nvSpPr>
        <p:spPr bwMode="auto">
          <a:xfrm>
            <a:off x="669925" y="1543050"/>
            <a:ext cx="2073275" cy="2286000"/>
          </a:xfrm>
          <a:custGeom>
            <a:avLst/>
            <a:gdLst>
              <a:gd name="T0" fmla="*/ 2147483646 w 1306"/>
              <a:gd name="T1" fmla="*/ 2147483646 h 1440"/>
              <a:gd name="T2" fmla="*/ 2147483646 w 1306"/>
              <a:gd name="T3" fmla="*/ 2147483646 h 1440"/>
              <a:gd name="T4" fmla="*/ 2147483646 w 1306"/>
              <a:gd name="T5" fmla="*/ 2147483646 h 1440"/>
              <a:gd name="T6" fmla="*/ 2147483646 w 1306"/>
              <a:gd name="T7" fmla="*/ 2147483646 h 1440"/>
              <a:gd name="T8" fmla="*/ 2147483646 w 1306"/>
              <a:gd name="T9" fmla="*/ 2147483646 h 1440"/>
              <a:gd name="T10" fmla="*/ 2147483646 w 1306"/>
              <a:gd name="T11" fmla="*/ 2147483646 h 1440"/>
              <a:gd name="T12" fmla="*/ 2147483646 w 1306"/>
              <a:gd name="T13" fmla="*/ 2147483646 h 1440"/>
              <a:gd name="T14" fmla="*/ 2147483646 w 1306"/>
              <a:gd name="T15" fmla="*/ 2147483646 h 1440"/>
              <a:gd name="T16" fmla="*/ 2147483646 w 1306"/>
              <a:gd name="T17" fmla="*/ 2147483646 h 1440"/>
              <a:gd name="T18" fmla="*/ 2147483646 w 1306"/>
              <a:gd name="T19" fmla="*/ 2147483646 h 1440"/>
              <a:gd name="T20" fmla="*/ 2147483646 w 1306"/>
              <a:gd name="T21" fmla="*/ 2147483646 h 1440"/>
              <a:gd name="T22" fmla="*/ 2147483646 w 1306"/>
              <a:gd name="T23" fmla="*/ 2147483646 h 1440"/>
              <a:gd name="T24" fmla="*/ 2147483646 w 1306"/>
              <a:gd name="T25" fmla="*/ 2147483646 h 1440"/>
              <a:gd name="T26" fmla="*/ 2147483646 w 1306"/>
              <a:gd name="T27" fmla="*/ 2147483646 h 1440"/>
              <a:gd name="T28" fmla="*/ 2147483646 w 1306"/>
              <a:gd name="T29" fmla="*/ 2147483646 h 1440"/>
              <a:gd name="T30" fmla="*/ 2147483646 w 1306"/>
              <a:gd name="T31" fmla="*/ 2147483646 h 1440"/>
              <a:gd name="T32" fmla="*/ 2147483646 w 1306"/>
              <a:gd name="T33" fmla="*/ 2147483646 h 1440"/>
              <a:gd name="T34" fmla="*/ 2147483646 w 1306"/>
              <a:gd name="T35" fmla="*/ 2147483646 h 1440"/>
              <a:gd name="T36" fmla="*/ 2147483646 w 1306"/>
              <a:gd name="T37" fmla="*/ 2147483646 h 1440"/>
              <a:gd name="T38" fmla="*/ 2147483646 w 1306"/>
              <a:gd name="T39" fmla="*/ 2147483646 h 14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306" h="1440">
                <a:moveTo>
                  <a:pt x="1216" y="414"/>
                </a:moveTo>
                <a:cubicBezTo>
                  <a:pt x="1186" y="351"/>
                  <a:pt x="1118" y="309"/>
                  <a:pt x="1072" y="270"/>
                </a:cubicBezTo>
                <a:cubicBezTo>
                  <a:pt x="1026" y="231"/>
                  <a:pt x="1001" y="208"/>
                  <a:pt x="937" y="180"/>
                </a:cubicBezTo>
                <a:cubicBezTo>
                  <a:pt x="873" y="152"/>
                  <a:pt x="745" y="120"/>
                  <a:pt x="689" y="99"/>
                </a:cubicBezTo>
                <a:cubicBezTo>
                  <a:pt x="633" y="78"/>
                  <a:pt x="564" y="0"/>
                  <a:pt x="598" y="54"/>
                </a:cubicBezTo>
                <a:cubicBezTo>
                  <a:pt x="632" y="108"/>
                  <a:pt x="863" y="294"/>
                  <a:pt x="892" y="423"/>
                </a:cubicBezTo>
                <a:cubicBezTo>
                  <a:pt x="921" y="552"/>
                  <a:pt x="859" y="763"/>
                  <a:pt x="775" y="828"/>
                </a:cubicBezTo>
                <a:cubicBezTo>
                  <a:pt x="691" y="893"/>
                  <a:pt x="482" y="859"/>
                  <a:pt x="388" y="810"/>
                </a:cubicBezTo>
                <a:cubicBezTo>
                  <a:pt x="294" y="761"/>
                  <a:pt x="256" y="634"/>
                  <a:pt x="208" y="531"/>
                </a:cubicBezTo>
                <a:cubicBezTo>
                  <a:pt x="160" y="428"/>
                  <a:pt x="132" y="202"/>
                  <a:pt x="99" y="190"/>
                </a:cubicBezTo>
                <a:cubicBezTo>
                  <a:pt x="66" y="178"/>
                  <a:pt x="18" y="384"/>
                  <a:pt x="9" y="462"/>
                </a:cubicBezTo>
                <a:cubicBezTo>
                  <a:pt x="0" y="540"/>
                  <a:pt x="22" y="603"/>
                  <a:pt x="46" y="657"/>
                </a:cubicBezTo>
                <a:cubicBezTo>
                  <a:pt x="70" y="711"/>
                  <a:pt x="142" y="725"/>
                  <a:pt x="154" y="783"/>
                </a:cubicBezTo>
                <a:cubicBezTo>
                  <a:pt x="166" y="841"/>
                  <a:pt x="122" y="933"/>
                  <a:pt x="118" y="1008"/>
                </a:cubicBezTo>
                <a:cubicBezTo>
                  <a:pt x="114" y="1083"/>
                  <a:pt x="67" y="1169"/>
                  <a:pt x="127" y="1233"/>
                </a:cubicBezTo>
                <a:cubicBezTo>
                  <a:pt x="187" y="1297"/>
                  <a:pt x="367" y="1370"/>
                  <a:pt x="478" y="1395"/>
                </a:cubicBezTo>
                <a:cubicBezTo>
                  <a:pt x="589" y="1420"/>
                  <a:pt x="670" y="1440"/>
                  <a:pt x="793" y="1386"/>
                </a:cubicBezTo>
                <a:cubicBezTo>
                  <a:pt x="916" y="1332"/>
                  <a:pt x="1131" y="1170"/>
                  <a:pt x="1216" y="1071"/>
                </a:cubicBezTo>
                <a:cubicBezTo>
                  <a:pt x="1301" y="972"/>
                  <a:pt x="1306" y="901"/>
                  <a:pt x="1306" y="792"/>
                </a:cubicBezTo>
                <a:cubicBezTo>
                  <a:pt x="1306" y="683"/>
                  <a:pt x="1235" y="493"/>
                  <a:pt x="1216" y="41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9396" name="Picture 4" descr="Névtelen8 másolata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101" r="5714" b="11784"/>
          <a:stretch>
            <a:fillRect/>
          </a:stretch>
        </p:blipFill>
        <p:spPr bwMode="auto">
          <a:xfrm>
            <a:off x="5464175" y="979488"/>
            <a:ext cx="3584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Line 5"/>
          <p:cNvSpPr>
            <a:spLocks noChangeShapeType="1"/>
          </p:cNvSpPr>
          <p:nvPr/>
        </p:nvSpPr>
        <p:spPr bwMode="auto">
          <a:xfrm flipH="1">
            <a:off x="7270750" y="1957388"/>
            <a:ext cx="0" cy="828675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Freeform 6"/>
          <p:cNvSpPr>
            <a:spLocks/>
          </p:cNvSpPr>
          <p:nvPr/>
        </p:nvSpPr>
        <p:spPr bwMode="auto">
          <a:xfrm>
            <a:off x="679450" y="1627188"/>
            <a:ext cx="2101850" cy="1917700"/>
          </a:xfrm>
          <a:custGeom>
            <a:avLst/>
            <a:gdLst>
              <a:gd name="T0" fmla="*/ 2147483646 w 1324"/>
              <a:gd name="T1" fmla="*/ 2147483646 h 1208"/>
              <a:gd name="T2" fmla="*/ 2147483646 w 1324"/>
              <a:gd name="T3" fmla="*/ 2147483646 h 1208"/>
              <a:gd name="T4" fmla="*/ 2147483646 w 1324"/>
              <a:gd name="T5" fmla="*/ 2147483646 h 1208"/>
              <a:gd name="T6" fmla="*/ 2147483646 w 1324"/>
              <a:gd name="T7" fmla="*/ 2147483646 h 1208"/>
              <a:gd name="T8" fmla="*/ 2147483646 w 1324"/>
              <a:gd name="T9" fmla="*/ 2147483646 h 1208"/>
              <a:gd name="T10" fmla="*/ 2147483646 w 1324"/>
              <a:gd name="T11" fmla="*/ 2147483646 h 1208"/>
              <a:gd name="T12" fmla="*/ 2147483646 w 1324"/>
              <a:gd name="T13" fmla="*/ 2147483646 h 1208"/>
              <a:gd name="T14" fmla="*/ 2147483646 w 1324"/>
              <a:gd name="T15" fmla="*/ 2147483646 h 1208"/>
              <a:gd name="T16" fmla="*/ 2147483646 w 1324"/>
              <a:gd name="T17" fmla="*/ 2147483646 h 1208"/>
              <a:gd name="T18" fmla="*/ 2147483646 w 1324"/>
              <a:gd name="T19" fmla="*/ 2147483646 h 1208"/>
              <a:gd name="T20" fmla="*/ 2147483646 w 1324"/>
              <a:gd name="T21" fmla="*/ 2147483646 h 1208"/>
              <a:gd name="T22" fmla="*/ 2147483646 w 1324"/>
              <a:gd name="T23" fmla="*/ 2147483646 h 1208"/>
              <a:gd name="T24" fmla="*/ 2147483646 w 1324"/>
              <a:gd name="T25" fmla="*/ 2147483646 h 1208"/>
              <a:gd name="T26" fmla="*/ 2147483646 w 1324"/>
              <a:gd name="T27" fmla="*/ 2147483646 h 1208"/>
              <a:gd name="T28" fmla="*/ 2147483646 w 1324"/>
              <a:gd name="T29" fmla="*/ 2147483646 h 1208"/>
              <a:gd name="T30" fmla="*/ 2147483646 w 1324"/>
              <a:gd name="T31" fmla="*/ 2147483646 h 1208"/>
              <a:gd name="T32" fmla="*/ 2147483646 w 1324"/>
              <a:gd name="T33" fmla="*/ 2147483646 h 1208"/>
              <a:gd name="T34" fmla="*/ 2147483646 w 1324"/>
              <a:gd name="T35" fmla="*/ 2147483646 h 1208"/>
              <a:gd name="T36" fmla="*/ 2147483646 w 1324"/>
              <a:gd name="T37" fmla="*/ 2147483646 h 1208"/>
              <a:gd name="T38" fmla="*/ 2147483646 w 1324"/>
              <a:gd name="T39" fmla="*/ 2147483646 h 1208"/>
              <a:gd name="T40" fmla="*/ 2147483646 w 1324"/>
              <a:gd name="T41" fmla="*/ 2147483646 h 120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324" h="1208">
                <a:moveTo>
                  <a:pt x="85" y="1009"/>
                </a:moveTo>
                <a:cubicBezTo>
                  <a:pt x="88" y="945"/>
                  <a:pt x="149" y="848"/>
                  <a:pt x="139" y="784"/>
                </a:cubicBezTo>
                <a:cubicBezTo>
                  <a:pt x="129" y="720"/>
                  <a:pt x="44" y="686"/>
                  <a:pt x="22" y="622"/>
                </a:cubicBezTo>
                <a:cubicBezTo>
                  <a:pt x="0" y="558"/>
                  <a:pt x="0" y="470"/>
                  <a:pt x="4" y="397"/>
                </a:cubicBezTo>
                <a:cubicBezTo>
                  <a:pt x="8" y="324"/>
                  <a:pt x="26" y="241"/>
                  <a:pt x="48" y="182"/>
                </a:cubicBezTo>
                <a:cubicBezTo>
                  <a:pt x="70" y="123"/>
                  <a:pt x="86" y="76"/>
                  <a:pt x="139" y="46"/>
                </a:cubicBezTo>
                <a:cubicBezTo>
                  <a:pt x="192" y="16"/>
                  <a:pt x="283" y="2"/>
                  <a:pt x="365" y="1"/>
                </a:cubicBezTo>
                <a:cubicBezTo>
                  <a:pt x="447" y="0"/>
                  <a:pt x="550" y="22"/>
                  <a:pt x="634" y="37"/>
                </a:cubicBezTo>
                <a:cubicBezTo>
                  <a:pt x="718" y="52"/>
                  <a:pt x="794" y="64"/>
                  <a:pt x="868" y="91"/>
                </a:cubicBezTo>
                <a:cubicBezTo>
                  <a:pt x="942" y="118"/>
                  <a:pt x="1017" y="153"/>
                  <a:pt x="1075" y="199"/>
                </a:cubicBezTo>
                <a:cubicBezTo>
                  <a:pt x="1133" y="245"/>
                  <a:pt x="1179" y="298"/>
                  <a:pt x="1219" y="370"/>
                </a:cubicBezTo>
                <a:cubicBezTo>
                  <a:pt x="1259" y="442"/>
                  <a:pt x="1312" y="522"/>
                  <a:pt x="1318" y="631"/>
                </a:cubicBezTo>
                <a:cubicBezTo>
                  <a:pt x="1324" y="740"/>
                  <a:pt x="1312" y="933"/>
                  <a:pt x="1255" y="1027"/>
                </a:cubicBezTo>
                <a:cubicBezTo>
                  <a:pt x="1198" y="1121"/>
                  <a:pt x="1049" y="1188"/>
                  <a:pt x="976" y="1198"/>
                </a:cubicBezTo>
                <a:cubicBezTo>
                  <a:pt x="903" y="1208"/>
                  <a:pt x="862" y="1142"/>
                  <a:pt x="814" y="1090"/>
                </a:cubicBezTo>
                <a:cubicBezTo>
                  <a:pt x="766" y="1038"/>
                  <a:pt x="730" y="929"/>
                  <a:pt x="688" y="883"/>
                </a:cubicBezTo>
                <a:cubicBezTo>
                  <a:pt x="646" y="837"/>
                  <a:pt x="613" y="813"/>
                  <a:pt x="562" y="811"/>
                </a:cubicBezTo>
                <a:cubicBezTo>
                  <a:pt x="511" y="809"/>
                  <a:pt x="433" y="837"/>
                  <a:pt x="382" y="874"/>
                </a:cubicBezTo>
                <a:cubicBezTo>
                  <a:pt x="331" y="911"/>
                  <a:pt x="300" y="987"/>
                  <a:pt x="256" y="1036"/>
                </a:cubicBezTo>
                <a:cubicBezTo>
                  <a:pt x="212" y="1085"/>
                  <a:pt x="149" y="1175"/>
                  <a:pt x="121" y="1171"/>
                </a:cubicBezTo>
                <a:cubicBezTo>
                  <a:pt x="93" y="1167"/>
                  <a:pt x="82" y="1073"/>
                  <a:pt x="85" y="1009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flipH="1">
            <a:off x="7121525" y="1341438"/>
            <a:ext cx="28575" cy="922337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Freeform 8"/>
          <p:cNvSpPr>
            <a:spLocks/>
          </p:cNvSpPr>
          <p:nvPr/>
        </p:nvSpPr>
        <p:spPr bwMode="auto">
          <a:xfrm>
            <a:off x="871538" y="1628775"/>
            <a:ext cx="1262062" cy="1287463"/>
          </a:xfrm>
          <a:custGeom>
            <a:avLst/>
            <a:gdLst>
              <a:gd name="T0" fmla="*/ 0 w 795"/>
              <a:gd name="T1" fmla="*/ 2147483646 h 811"/>
              <a:gd name="T2" fmla="*/ 2147483646 w 795"/>
              <a:gd name="T3" fmla="*/ 2147483646 h 811"/>
              <a:gd name="T4" fmla="*/ 2147483646 w 795"/>
              <a:gd name="T5" fmla="*/ 2147483646 h 811"/>
              <a:gd name="T6" fmla="*/ 2147483646 w 795"/>
              <a:gd name="T7" fmla="*/ 2147483646 h 811"/>
              <a:gd name="T8" fmla="*/ 2147483646 w 795"/>
              <a:gd name="T9" fmla="*/ 2147483646 h 811"/>
              <a:gd name="T10" fmla="*/ 2147483646 w 795"/>
              <a:gd name="T11" fmla="*/ 2147483646 h 811"/>
              <a:gd name="T12" fmla="*/ 2147483646 w 795"/>
              <a:gd name="T13" fmla="*/ 2147483646 h 811"/>
              <a:gd name="T14" fmla="*/ 2147483646 w 795"/>
              <a:gd name="T15" fmla="*/ 2147483646 h 811"/>
              <a:gd name="T16" fmla="*/ 2147483646 w 795"/>
              <a:gd name="T17" fmla="*/ 2147483646 h 811"/>
              <a:gd name="T18" fmla="*/ 2147483646 w 795"/>
              <a:gd name="T19" fmla="*/ 0 h 8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95" h="811">
                <a:moveTo>
                  <a:pt x="0" y="144"/>
                </a:moveTo>
                <a:cubicBezTo>
                  <a:pt x="12" y="198"/>
                  <a:pt x="46" y="386"/>
                  <a:pt x="72" y="468"/>
                </a:cubicBezTo>
                <a:cubicBezTo>
                  <a:pt x="98" y="550"/>
                  <a:pt x="114" y="583"/>
                  <a:pt x="154" y="635"/>
                </a:cubicBezTo>
                <a:cubicBezTo>
                  <a:pt x="194" y="687"/>
                  <a:pt x="249" y="755"/>
                  <a:pt x="315" y="783"/>
                </a:cubicBezTo>
                <a:cubicBezTo>
                  <a:pt x="381" y="811"/>
                  <a:pt x="488" y="808"/>
                  <a:pt x="549" y="801"/>
                </a:cubicBezTo>
                <a:cubicBezTo>
                  <a:pt x="610" y="794"/>
                  <a:pt x="645" y="783"/>
                  <a:pt x="684" y="738"/>
                </a:cubicBezTo>
                <a:cubicBezTo>
                  <a:pt x="723" y="693"/>
                  <a:pt x="771" y="598"/>
                  <a:pt x="783" y="531"/>
                </a:cubicBezTo>
                <a:cubicBezTo>
                  <a:pt x="795" y="464"/>
                  <a:pt x="788" y="401"/>
                  <a:pt x="756" y="333"/>
                </a:cubicBezTo>
                <a:cubicBezTo>
                  <a:pt x="724" y="265"/>
                  <a:pt x="641" y="182"/>
                  <a:pt x="594" y="126"/>
                </a:cubicBezTo>
                <a:cubicBezTo>
                  <a:pt x="547" y="70"/>
                  <a:pt x="497" y="26"/>
                  <a:pt x="471" y="0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7308850" y="2205038"/>
            <a:ext cx="1516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FF3399"/>
                </a:solidFill>
              </a:rPr>
              <a:t>septum primum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323850" y="1341438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chemeClr val="accent1"/>
                </a:solidFill>
              </a:rPr>
              <a:t>septum secundum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5435600" y="1268413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chemeClr val="accent1"/>
                </a:solidFill>
              </a:rPr>
              <a:t>septum secundum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7164388" y="1657350"/>
            <a:ext cx="181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secundum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5867400" y="2349500"/>
            <a:ext cx="1385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ovale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1258888" y="3068638"/>
            <a:ext cx="13858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000000"/>
                </a:solidFill>
              </a:rPr>
              <a:t>foramen ovale</a:t>
            </a:r>
          </a:p>
        </p:txBody>
      </p:sp>
      <p:sp>
        <p:nvSpPr>
          <p:cNvPr id="59407" name="Freeform 15"/>
          <p:cNvSpPr>
            <a:spLocks/>
          </p:cNvSpPr>
          <p:nvPr/>
        </p:nvSpPr>
        <p:spPr bwMode="auto">
          <a:xfrm>
            <a:off x="1290638" y="3678238"/>
            <a:ext cx="865187" cy="1050925"/>
          </a:xfrm>
          <a:custGeom>
            <a:avLst/>
            <a:gdLst>
              <a:gd name="T0" fmla="*/ 2147483646 w 545"/>
              <a:gd name="T1" fmla="*/ 2147483646 h 662"/>
              <a:gd name="T2" fmla="*/ 2147483646 w 545"/>
              <a:gd name="T3" fmla="*/ 2147483646 h 662"/>
              <a:gd name="T4" fmla="*/ 2147483646 w 545"/>
              <a:gd name="T5" fmla="*/ 2147483646 h 662"/>
              <a:gd name="T6" fmla="*/ 2147483646 w 545"/>
              <a:gd name="T7" fmla="*/ 2147483646 h 662"/>
              <a:gd name="T8" fmla="*/ 2147483646 w 545"/>
              <a:gd name="T9" fmla="*/ 2147483646 h 662"/>
              <a:gd name="T10" fmla="*/ 2147483646 w 545"/>
              <a:gd name="T11" fmla="*/ 2147483646 h 662"/>
              <a:gd name="T12" fmla="*/ 2147483646 w 545"/>
              <a:gd name="T13" fmla="*/ 2147483646 h 662"/>
              <a:gd name="T14" fmla="*/ 2147483646 w 545"/>
              <a:gd name="T15" fmla="*/ 2147483646 h 662"/>
              <a:gd name="T16" fmla="*/ 2147483646 w 545"/>
              <a:gd name="T17" fmla="*/ 2147483646 h 662"/>
              <a:gd name="T18" fmla="*/ 2147483646 w 545"/>
              <a:gd name="T19" fmla="*/ 2147483646 h 662"/>
              <a:gd name="T20" fmla="*/ 2147483646 w 545"/>
              <a:gd name="T21" fmla="*/ 2147483646 h 662"/>
              <a:gd name="T22" fmla="*/ 2147483646 w 545"/>
              <a:gd name="T23" fmla="*/ 2147483646 h 662"/>
              <a:gd name="T24" fmla="*/ 2147483646 w 545"/>
              <a:gd name="T25" fmla="*/ 2147483646 h 662"/>
              <a:gd name="T26" fmla="*/ 2147483646 w 545"/>
              <a:gd name="T27" fmla="*/ 2147483646 h 662"/>
              <a:gd name="T28" fmla="*/ 2147483646 w 545"/>
              <a:gd name="T29" fmla="*/ 2147483646 h 662"/>
              <a:gd name="T30" fmla="*/ 2147483646 w 545"/>
              <a:gd name="T31" fmla="*/ 2147483646 h 6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45" h="662">
                <a:moveTo>
                  <a:pt x="453" y="23"/>
                </a:moveTo>
                <a:cubicBezTo>
                  <a:pt x="438" y="0"/>
                  <a:pt x="339" y="62"/>
                  <a:pt x="298" y="70"/>
                </a:cubicBezTo>
                <a:cubicBezTo>
                  <a:pt x="257" y="78"/>
                  <a:pt x="254" y="74"/>
                  <a:pt x="207" y="70"/>
                </a:cubicBezTo>
                <a:cubicBezTo>
                  <a:pt x="160" y="66"/>
                  <a:pt x="30" y="37"/>
                  <a:pt x="15" y="47"/>
                </a:cubicBezTo>
                <a:cubicBezTo>
                  <a:pt x="0" y="57"/>
                  <a:pt x="100" y="105"/>
                  <a:pt x="117" y="131"/>
                </a:cubicBezTo>
                <a:cubicBezTo>
                  <a:pt x="134" y="157"/>
                  <a:pt x="120" y="178"/>
                  <a:pt x="117" y="206"/>
                </a:cubicBezTo>
                <a:cubicBezTo>
                  <a:pt x="114" y="234"/>
                  <a:pt x="99" y="269"/>
                  <a:pt x="99" y="299"/>
                </a:cubicBezTo>
                <a:cubicBezTo>
                  <a:pt x="99" y="329"/>
                  <a:pt x="114" y="350"/>
                  <a:pt x="117" y="387"/>
                </a:cubicBezTo>
                <a:cubicBezTo>
                  <a:pt x="120" y="424"/>
                  <a:pt x="116" y="478"/>
                  <a:pt x="117" y="523"/>
                </a:cubicBezTo>
                <a:cubicBezTo>
                  <a:pt x="118" y="568"/>
                  <a:pt x="103" y="656"/>
                  <a:pt x="123" y="659"/>
                </a:cubicBezTo>
                <a:cubicBezTo>
                  <a:pt x="143" y="662"/>
                  <a:pt x="196" y="572"/>
                  <a:pt x="237" y="539"/>
                </a:cubicBezTo>
                <a:cubicBezTo>
                  <a:pt x="278" y="506"/>
                  <a:pt x="320" y="481"/>
                  <a:pt x="369" y="461"/>
                </a:cubicBezTo>
                <a:cubicBezTo>
                  <a:pt x="418" y="441"/>
                  <a:pt x="517" y="437"/>
                  <a:pt x="531" y="419"/>
                </a:cubicBezTo>
                <a:cubicBezTo>
                  <a:pt x="545" y="401"/>
                  <a:pt x="474" y="387"/>
                  <a:pt x="453" y="353"/>
                </a:cubicBezTo>
                <a:cubicBezTo>
                  <a:pt x="432" y="319"/>
                  <a:pt x="405" y="270"/>
                  <a:pt x="405" y="215"/>
                </a:cubicBezTo>
                <a:cubicBezTo>
                  <a:pt x="405" y="160"/>
                  <a:pt x="443" y="63"/>
                  <a:pt x="453" y="23"/>
                </a:cubicBez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Oval 16"/>
          <p:cNvSpPr>
            <a:spLocks noChangeArrowheads="1"/>
          </p:cNvSpPr>
          <p:nvPr/>
        </p:nvSpPr>
        <p:spPr bwMode="auto">
          <a:xfrm>
            <a:off x="7164388" y="2708275"/>
            <a:ext cx="287337" cy="215900"/>
          </a:xfrm>
          <a:prstGeom prst="ellipse">
            <a:avLst/>
          </a:prstGeom>
          <a:solidFill>
            <a:srgbClr val="777777"/>
          </a:solidFill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2268538" y="3500438"/>
            <a:ext cx="1516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400" b="1">
                <a:solidFill>
                  <a:srgbClr val="FF3399"/>
                </a:solidFill>
              </a:rPr>
              <a:t>septum primum</a:t>
            </a:r>
          </a:p>
        </p:txBody>
      </p:sp>
      <p:grpSp>
        <p:nvGrpSpPr>
          <p:cNvPr id="59410" name="Group 18"/>
          <p:cNvGrpSpPr>
            <a:grpSpLocks/>
          </p:cNvGrpSpPr>
          <p:nvPr/>
        </p:nvGrpSpPr>
        <p:grpSpPr bwMode="auto">
          <a:xfrm>
            <a:off x="5867400" y="2636838"/>
            <a:ext cx="2881313" cy="287337"/>
            <a:chOff x="3696" y="1661"/>
            <a:chExt cx="1815" cy="181"/>
          </a:xfrm>
        </p:grpSpPr>
        <p:sp>
          <p:nvSpPr>
            <p:cNvPr id="59412" name="Oval 19"/>
            <p:cNvSpPr>
              <a:spLocks noChangeArrowheads="1"/>
            </p:cNvSpPr>
            <p:nvPr/>
          </p:nvSpPr>
          <p:spPr bwMode="auto">
            <a:xfrm>
              <a:off x="3696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59413" name="Oval 20"/>
            <p:cNvSpPr>
              <a:spLocks noChangeArrowheads="1"/>
            </p:cNvSpPr>
            <p:nvPr/>
          </p:nvSpPr>
          <p:spPr bwMode="auto">
            <a:xfrm>
              <a:off x="4694" y="1661"/>
              <a:ext cx="817" cy="18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  <p:pic>
        <p:nvPicPr>
          <p:cNvPr id="164885" name="Picture 21" descr="HEART_PFOcombo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922588"/>
            <a:ext cx="3816350" cy="3776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0944"/>
            <a:ext cx="3501068" cy="41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34"/>
          <a:stretch/>
        </p:blipFill>
        <p:spPr bwMode="auto">
          <a:xfrm>
            <a:off x="4147552" y="1196752"/>
            <a:ext cx="466290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</a:t>
            </a:r>
            <a:r>
              <a:rPr lang="hu-HU" sz="2800" dirty="0" err="1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kardiogén</a:t>
            </a:r>
            <a:r>
              <a:rPr lang="hu-HU" sz="280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telep sejtjei sorstérképezéses vizsgálatok szerint a primitív csík </a:t>
            </a:r>
            <a:r>
              <a:rPr lang="hu-HU" sz="2800" dirty="0" err="1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kraniális</a:t>
            </a:r>
            <a:r>
              <a:rPr lang="hu-HU" sz="280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végéből erednek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35144" y="5816014"/>
            <a:ext cx="2761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CM: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cardiogenic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mesoderm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300192" y="2339752"/>
            <a:ext cx="648072" cy="43204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248467" y="5636406"/>
            <a:ext cx="3111140" cy="72854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" name="Szövegdoboz 1"/>
          <p:cNvSpPr txBox="1"/>
          <p:nvPr/>
        </p:nvSpPr>
        <p:spPr>
          <a:xfrm>
            <a:off x="4563087" y="6500083"/>
            <a:ext cx="41222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Calibri" panose="020F0502020204030204" pitchFamily="34" charset="0"/>
              </a:rPr>
              <a:t>Ábrához tartozó szöveget </a:t>
            </a:r>
            <a:r>
              <a:rPr lang="hu-HU" sz="1600" dirty="0" err="1" smtClean="0">
                <a:latin typeface="Calibri" panose="020F0502020204030204" pitchFamily="34" charset="0"/>
              </a:rPr>
              <a:t>lsd</a:t>
            </a:r>
            <a:r>
              <a:rPr lang="hu-HU" sz="1600" dirty="0" smtClean="0">
                <a:latin typeface="Calibri" panose="020F0502020204030204" pitchFamily="34" charset="0"/>
              </a:rPr>
              <a:t>. köv. oldalon</a:t>
            </a:r>
            <a:endParaRPr lang="hu-HU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827088" y="620713"/>
            <a:ext cx="75612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hu-HU" sz="180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5068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smtClean="0"/>
              <a:t>A közös pitvar kettéválasztása a septum primum sarlószerű növekedésével veszi kezdetét. A septum primum egyre szűkülő nyílását foramen primumnak nevezzük.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smtClean="0"/>
              <a:t>Mielőtt a foramen primum teljesen eltűnne hátul-felül a septum átszakadásával kialakul a foramen secundum.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smtClean="0"/>
              <a:t>A septum primum jobb oldalán egy új sövény kezd el növekedni: a septum secundum. Az általa szabadon hagyott nyílást foramen ovalénak nevezzük.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hu-HU" sz="2400" smtClean="0"/>
              <a:t>Végül a pitvarok kettéválasztása teljessé válik, bár mindkét septumon megmarad egy-egy, egymáshoz képest kissé elcsúszva elhelyezkedő nyílás: a foramen ovale és foramen secundum. Ezeknek a magzati keringésben lesz még szerepe.</a:t>
            </a:r>
          </a:p>
        </p:txBody>
      </p:sp>
    </p:spTree>
    <p:extLst>
      <p:ext uri="{BB962C8B-B14F-4D97-AF65-F5344CB8AC3E}">
        <p14:creationId xmlns:p14="http://schemas.microsoft.com/office/powerpoint/2010/main" val="16424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evbio8e-fig-15-08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84213" y="5876925"/>
            <a:ext cx="7345362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két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szívfél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teljes elválasztása csak a születés után fejeződik be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F9780443068119-012-f0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r="11900" b="36229"/>
          <a:stretch/>
        </p:blipFill>
        <p:spPr bwMode="auto">
          <a:xfrm>
            <a:off x="0" y="404813"/>
            <a:ext cx="5196840" cy="595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5508625" y="404813"/>
            <a:ext cx="3311525" cy="178510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atrioventricularis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szájadék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elkülönülése: </a:t>
            </a:r>
            <a:endParaRPr lang="hu-HU" altLang="hu-HU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endocardiumpárnák</a:t>
            </a: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Pozíció: jobbra helyeződik</a:t>
            </a:r>
          </a:p>
        </p:txBody>
      </p:sp>
      <p:pic>
        <p:nvPicPr>
          <p:cNvPr id="4" name="Picture 4" descr="F9780443068119-012-f0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64731" r="12291" b="4846"/>
          <a:stretch/>
        </p:blipFill>
        <p:spPr bwMode="auto">
          <a:xfrm>
            <a:off x="4596537" y="3645024"/>
            <a:ext cx="4547463" cy="253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0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9780443068119-012-f0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67"/>
          <a:stretch/>
        </p:blipFill>
        <p:spPr bwMode="auto">
          <a:xfrm>
            <a:off x="742988" y="404664"/>
            <a:ext cx="7731047" cy="475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23850" y="5471244"/>
            <a:ext cx="8569325" cy="10541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Septum </a:t>
            </a:r>
            <a:r>
              <a:rPr lang="en-US" altLang="hu-H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primum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: függönyszerűen leereszkedik 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alt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foramen </a:t>
            </a:r>
            <a:r>
              <a:rPr lang="en-US" altLang="hu-H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primum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mely később eltűnik, amint 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eléri az AV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szájadékot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Mielőtt ez megtörténne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foramen </a:t>
            </a:r>
            <a:r>
              <a:rPr lang="en-US" altLang="hu-H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secundum</a:t>
            </a:r>
            <a:r>
              <a:rPr lang="en-US" alt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apoptosis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228184" y="367517"/>
            <a:ext cx="2520652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Pitvarok elkülönülése</a:t>
            </a:r>
            <a:endParaRPr lang="en-US" alt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9780443068119-012-f0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49"/>
          <a:stretch/>
        </p:blipFill>
        <p:spPr bwMode="auto">
          <a:xfrm>
            <a:off x="179512" y="1512378"/>
            <a:ext cx="8809464" cy="412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4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F9780443068119-012-f0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71"/>
          <a:stretch/>
        </p:blipFill>
        <p:spPr bwMode="auto">
          <a:xfrm>
            <a:off x="463169" y="1124744"/>
            <a:ext cx="5976455" cy="390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39750" y="5949950"/>
            <a:ext cx="80645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Septum </a:t>
            </a:r>
            <a:r>
              <a:rPr lang="en-US" altLang="hu-H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secundum</a:t>
            </a:r>
            <a:r>
              <a:rPr lang="en-US" alt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sarló alak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foramen </a:t>
            </a:r>
            <a:r>
              <a:rPr lang="en-US" altLang="hu-H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ovale</a:t>
            </a:r>
            <a:endParaRPr lang="en-US" altLang="hu-H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F9780443068119-012-f0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4" t="53827"/>
          <a:stretch/>
        </p:blipFill>
        <p:spPr bwMode="auto">
          <a:xfrm>
            <a:off x="5724128" y="3903337"/>
            <a:ext cx="3112363" cy="258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1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9780443068119-012-f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6365875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0" y="5949950"/>
            <a:ext cx="9144000" cy="9159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Két, egymást nem átfedő nyílás, szelepszerűen működő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primum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vér csak a bal-jobb irányban folyhat, 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nyomásgrádiensnek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megfelelően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születés után, a bal pitvarban megnő a nyomás, a lemezek egymásnak feszülnek, összenőnek.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547813" y="1125538"/>
            <a:ext cx="6048375" cy="453970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Pitvari</a:t>
            </a:r>
            <a:r>
              <a:rPr lang="en-US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sept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um</a:t>
            </a:r>
            <a:r>
              <a:rPr lang="en-US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defe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ktus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(ASD</a:t>
            </a:r>
            <a:r>
              <a:rPr lang="en-US" alt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hu-HU" altLang="hu-H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nőkben gyakoribb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több fajta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		foramen </a:t>
            </a:r>
            <a:r>
              <a:rPr lang="en-US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ovale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apertum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a leggyakoribb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		először bal-jobb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shunt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, majd 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pulmonaris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hu-HU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hypertensio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kialakulásával jobb-bal áramlás 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(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ez már irreverzibilis károsodás)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588"/>
            <a:ext cx="76200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1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F9780443068119-012-f03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0"/>
            <a:ext cx="6402387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30478" y="5440045"/>
            <a:ext cx="8856663" cy="13287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en-US" altLang="hu-HU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nterventricular</a:t>
            </a:r>
            <a:r>
              <a:rPr lang="hu-HU" altLang="hu-H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két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részből fejlődik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az izmos része egy alulról növekvő izomsövény, amely az AV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szájadékot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sohasem éri el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felső, </a:t>
            </a:r>
            <a:r>
              <a:rPr lang="hu-HU" altLang="hu-H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lang="hu-HU" alt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membranaceat</a:t>
            </a:r>
            <a:r>
              <a:rPr lang="hu-HU" alt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truncus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arteriosust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elválasztó sövény képezi, amely lefelé nőve fuzionál a </a:t>
            </a:r>
            <a:r>
              <a:rPr lang="hu-HU" altLang="hu-H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lang="hu-HU" altLang="hu-H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muscularis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sal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30478" y="460564"/>
            <a:ext cx="2274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hu-HU" alt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nterventricular</a:t>
            </a:r>
            <a:r>
              <a:rPr lang="hu-HU" alt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3123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7705"/>
            <a:ext cx="8686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5394176" cy="321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9472" y="6021288"/>
            <a:ext cx="7978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 sorstérképezéshez fluoreszcens anyagokat használnak, amelyet felvesznek a sejtek</a:t>
            </a:r>
          </a:p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és „tovább viszik magukkal” arra a helyre ahol elkezdenek differenciálódni. 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755650" y="1341438"/>
            <a:ext cx="7704138" cy="426270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Kamrai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defektus (VSD):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férfiakban gyakoribb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több forma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membranacea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defektusa 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gyakoribb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muscularis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defektusa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teljes hiánya</a:t>
            </a:r>
          </a:p>
          <a:p>
            <a:pPr lvl="3"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Következmény: mint ASD</a:t>
            </a:r>
          </a:p>
          <a:p>
            <a:pPr lvl="3"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78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5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F9780443068119-012-f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67360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5099273" y="2492896"/>
            <a:ext cx="3743325" cy="31146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Két oldalról induló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endocardialis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kinövés, a középvonalban összenőnek (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intimaléc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aorticopulmonale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Spirális irányban csavarodik, valószínűleg a véráram ilyen irányultsága miatt.</a:t>
            </a:r>
            <a:endParaRPr lang="en-US" altLang="hu-H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Ha a spirál túl sokat (v. keveset) fordul: a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nagyerek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 rossz kamrából eredhetnek (teljes </a:t>
            </a:r>
            <a:r>
              <a:rPr lang="hu-HU" alt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transpositio</a:t>
            </a:r>
            <a:r>
              <a:rPr lang="hu-HU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099272" y="692696"/>
            <a:ext cx="39519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hu-HU" alt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aorticopulmonale</a:t>
            </a:r>
            <a:endParaRPr lang="en-US" alt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5955709"/>
            <a:ext cx="5130155" cy="8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1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1138"/>
            <a:ext cx="76200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0" y="5713286"/>
            <a:ext cx="8913100" cy="99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475318"/>
            <a:ext cx="5056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Semilunaris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billentyűk kialakulása</a:t>
            </a: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5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467544" y="188640"/>
            <a:ext cx="7993062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alt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semilunaris</a:t>
            </a:r>
            <a:r>
              <a:rPr lang="hu-HU" alt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billentyűk fejlődése – tükörszimmetrikus </a:t>
            </a:r>
            <a:r>
              <a:rPr lang="hu-HU" alt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elrendezés, a dúclécből eredő sejtek sorsa</a:t>
            </a:r>
            <a:endParaRPr lang="hu-HU" alt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227" name="Picture 6" descr="M9780323053853-017-f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6618288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3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F9780443068119-012-f031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r="20349" b="35910"/>
          <a:stretch/>
        </p:blipFill>
        <p:spPr bwMode="auto">
          <a:xfrm>
            <a:off x="251520" y="332656"/>
            <a:ext cx="4309864" cy="607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5003800" y="836613"/>
            <a:ext cx="3889375" cy="2308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dirty="0">
                <a:latin typeface="Calibri" panose="020F0502020204030204" pitchFamily="34" charset="0"/>
                <a:cs typeface="Calibri" panose="020F0502020204030204" pitchFamily="34" charset="0"/>
              </a:rPr>
              <a:t>Az AV billentyűk </a:t>
            </a:r>
            <a:r>
              <a:rPr lang="hu-HU" alt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fejlődése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hu-HU" altLang="hu-HU" sz="2000" dirty="0"/>
              <a:t>Az AV </a:t>
            </a:r>
            <a:r>
              <a:rPr lang="hu-HU" altLang="hu-HU" sz="2000" dirty="0" err="1"/>
              <a:t>szájadék</a:t>
            </a:r>
            <a:r>
              <a:rPr lang="hu-HU" altLang="hu-HU" sz="2000" dirty="0"/>
              <a:t> körüli intimburjánzásból fejlődnek.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F9780443068119-012-f031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t="63936" r="23610" b="3695"/>
          <a:stretch/>
        </p:blipFill>
        <p:spPr bwMode="auto">
          <a:xfrm>
            <a:off x="5003800" y="3429000"/>
            <a:ext cx="3597707" cy="280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79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nulus fibrosus valv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630363"/>
            <a:ext cx="36004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uspiso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502025"/>
            <a:ext cx="1928812" cy="2306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 descr="zsebesbil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7313" y="549275"/>
            <a:ext cx="2238375" cy="217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387117" y="3011488"/>
            <a:ext cx="25483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u-HU" altLang="hu-HU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Semilunaris</a:t>
            </a:r>
            <a:r>
              <a:rPr lang="hu-HU" altLang="hu-H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billentyűk</a:t>
            </a:r>
          </a:p>
          <a:p>
            <a:pPr algn="ctr" eaLnBrk="1" hangingPunct="1">
              <a:defRPr/>
            </a:pPr>
            <a:r>
              <a:rPr lang="hu-HU" altLang="hu-H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hu-HU" altLang="hu-HU" sz="20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 algn="ctr" eaLnBrk="1" hangingPunct="1">
              <a:buFontTx/>
              <a:buChar char="•"/>
              <a:defRPr/>
            </a:pPr>
            <a:r>
              <a:rPr lang="hu-HU" altLang="hu-H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Aorta</a:t>
            </a:r>
          </a:p>
          <a:p>
            <a:pPr algn="ctr" eaLnBrk="1" hangingPunct="1">
              <a:buFontTx/>
              <a:buChar char="•"/>
              <a:defRPr/>
            </a:pPr>
            <a:r>
              <a:rPr lang="hu-HU" altLang="hu-HU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truncus</a:t>
            </a:r>
            <a:r>
              <a:rPr lang="hu-HU" altLang="hu-H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hu-HU" altLang="hu-HU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pulmonalis</a:t>
            </a:r>
            <a:endParaRPr lang="hu-HU" altLang="hu-HU" sz="2000" b="1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92892" y="2227947"/>
            <a:ext cx="28427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Vitorlás,</a:t>
            </a:r>
          </a:p>
          <a:p>
            <a:pPr algn="ctr" eaLnBrk="1" hangingPunct="1">
              <a:defRPr/>
            </a:pPr>
            <a:r>
              <a:rPr lang="hu-HU" alt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Atrioventriculáris</a:t>
            </a:r>
            <a:r>
              <a:rPr lang="hu-HU" alt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billentyűk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787900" y="1611313"/>
            <a:ext cx="7397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aorta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943758" y="854869"/>
            <a:ext cx="16882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u-HU" alt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</a:t>
            </a:r>
            <a:r>
              <a:rPr lang="hu-HU" altLang="hu-HU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runcus</a:t>
            </a:r>
            <a:r>
              <a:rPr lang="hu-HU" alt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hu-HU" altLang="hu-HU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pulm</a:t>
            </a:r>
            <a:r>
              <a:rPr lang="hu-HU" altLang="hu-H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. </a:t>
            </a:r>
            <a:endParaRPr lang="hu-HU" alt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5029994" y="5200235"/>
            <a:ext cx="5581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jobb</a:t>
            </a:r>
            <a:endParaRPr lang="hu-HU" altLang="hu-HU" sz="16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2339975" y="4899025"/>
            <a:ext cx="4363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bal</a:t>
            </a:r>
            <a:endParaRPr lang="hu-HU" altLang="hu-HU" sz="16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2987675" y="3933825"/>
            <a:ext cx="504825" cy="8636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5076825" y="4005263"/>
            <a:ext cx="431800" cy="122555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H="1">
            <a:off x="3779838" y="1270000"/>
            <a:ext cx="360362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flipH="1">
            <a:off x="4356100" y="1989138"/>
            <a:ext cx="863600" cy="8651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509443" y="199958"/>
            <a:ext cx="5229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Calibri" panose="020F0502020204030204" pitchFamily="34" charset="0"/>
              </a:rPr>
              <a:t>Kifejlett billentyű rendszer felülnézetben</a:t>
            </a:r>
            <a:endParaRPr lang="hu-H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5"/>
          <p:cNvSpPr>
            <a:spLocks noChangeArrowheads="1"/>
          </p:cNvSpPr>
          <p:nvPr/>
        </p:nvSpPr>
        <p:spPr bwMode="auto">
          <a:xfrm>
            <a:off x="250825" y="333375"/>
            <a:ext cx="8569325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u="sng" dirty="0" err="1"/>
              <a:t>Valvula</a:t>
            </a:r>
            <a:r>
              <a:rPr lang="hu-HU" altLang="hu-HU" sz="2400" u="sng" dirty="0"/>
              <a:t> </a:t>
            </a:r>
            <a:r>
              <a:rPr lang="hu-HU" altLang="hu-HU" sz="2400" u="sng" dirty="0" err="1"/>
              <a:t>venosa</a:t>
            </a:r>
            <a:r>
              <a:rPr lang="hu-HU" altLang="hu-HU" sz="2400" u="sng" dirty="0"/>
              <a:t> </a:t>
            </a:r>
            <a:r>
              <a:rPr lang="hu-HU" altLang="hu-HU" sz="2400" u="sng" dirty="0" err="1"/>
              <a:t>dextra</a:t>
            </a:r>
            <a:r>
              <a:rPr lang="hu-HU" altLang="hu-HU" sz="2400" u="sng" dirty="0"/>
              <a:t> et </a:t>
            </a:r>
            <a:r>
              <a:rPr lang="hu-HU" altLang="hu-HU" sz="2400" u="sng" dirty="0" err="1"/>
              <a:t>sinistra</a:t>
            </a:r>
            <a:r>
              <a:rPr lang="hu-HU" altLang="hu-HU" sz="2400" dirty="0"/>
              <a:t>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dirty="0"/>
              <a:t>Eredetileg két billentyű a sinus </a:t>
            </a:r>
            <a:r>
              <a:rPr lang="hu-HU" altLang="hu-HU" sz="2400" dirty="0" err="1"/>
              <a:t>venosus</a:t>
            </a:r>
            <a:r>
              <a:rPr lang="hu-HU" altLang="hu-HU" sz="2400" dirty="0"/>
              <a:t> és a tulajdonképpeni jobb pitvar közötti átmenetnél. A bal oldali később a pitvari </a:t>
            </a:r>
            <a:r>
              <a:rPr lang="hu-HU" altLang="hu-HU" sz="2400" dirty="0" err="1"/>
              <a:t>septumba</a:t>
            </a:r>
            <a:r>
              <a:rPr lang="hu-HU" altLang="hu-HU" sz="2400" dirty="0"/>
              <a:t> olvad bele. A jobb billentyű </a:t>
            </a:r>
            <a:r>
              <a:rPr lang="hu-HU" altLang="hu-HU" sz="2400" dirty="0" err="1"/>
              <a:t>septum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spurium</a:t>
            </a:r>
            <a:r>
              <a:rPr lang="hu-HU" altLang="hu-HU" sz="2400" dirty="0"/>
              <a:t> felé eső része a </a:t>
            </a:r>
            <a:r>
              <a:rPr lang="hu-HU" altLang="hu-HU" sz="2400" dirty="0" err="1"/>
              <a:t>crista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terminalissal</a:t>
            </a:r>
            <a:r>
              <a:rPr lang="hu-HU" altLang="hu-HU" sz="2400" dirty="0"/>
              <a:t> egyesül, másik része az </a:t>
            </a:r>
            <a:r>
              <a:rPr lang="hu-HU" altLang="hu-HU" sz="2400" dirty="0" err="1"/>
              <a:t>Eustach</a:t>
            </a:r>
            <a:r>
              <a:rPr lang="hu-HU" altLang="hu-HU" sz="2400" dirty="0"/>
              <a:t>-, ill. a </a:t>
            </a:r>
            <a:r>
              <a:rPr lang="hu-HU" altLang="hu-HU" sz="2400" dirty="0" err="1"/>
              <a:t>Thebesius</a:t>
            </a:r>
            <a:r>
              <a:rPr lang="hu-HU" altLang="hu-HU" sz="2400" dirty="0"/>
              <a:t>-billentyűt adja.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24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u="sng" dirty="0"/>
              <a:t>AV billentyűk:</a:t>
            </a:r>
            <a:endParaRPr lang="hu-HU" altLang="hu-HU" sz="24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dirty="0"/>
              <a:t>Az AV </a:t>
            </a:r>
            <a:r>
              <a:rPr lang="hu-HU" altLang="hu-HU" sz="2400" dirty="0" err="1"/>
              <a:t>szájadék</a:t>
            </a:r>
            <a:r>
              <a:rPr lang="hu-HU" altLang="hu-HU" sz="2400" dirty="0"/>
              <a:t> körüli intimburjánzásból fejlődnek.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24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u="sng" dirty="0" err="1"/>
              <a:t>Semilunaris</a:t>
            </a:r>
            <a:r>
              <a:rPr lang="hu-HU" altLang="hu-HU" sz="2400" u="sng" dirty="0"/>
              <a:t> billentyűk</a:t>
            </a:r>
            <a:r>
              <a:rPr lang="hu-HU" altLang="hu-HU" sz="2400" dirty="0"/>
              <a:t>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dirty="0"/>
              <a:t>A </a:t>
            </a:r>
            <a:r>
              <a:rPr lang="hu-HU" altLang="hu-HU" sz="2400" dirty="0" err="1"/>
              <a:t>valvula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semilunaris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dextra</a:t>
            </a:r>
            <a:r>
              <a:rPr lang="hu-HU" altLang="hu-HU" sz="2400" dirty="0"/>
              <a:t> et </a:t>
            </a:r>
            <a:r>
              <a:rPr lang="hu-HU" altLang="hu-HU" sz="2400" dirty="0" err="1"/>
              <a:t>sinistra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aortae</a:t>
            </a:r>
            <a:r>
              <a:rPr lang="hu-HU" altLang="hu-HU" sz="2400" dirty="0"/>
              <a:t> et </a:t>
            </a:r>
            <a:r>
              <a:rPr lang="hu-HU" altLang="hu-HU" sz="2400" dirty="0" err="1"/>
              <a:t>trunci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pulmonalis</a:t>
            </a:r>
            <a:r>
              <a:rPr lang="hu-HU" altLang="hu-HU" sz="2400" dirty="0"/>
              <a:t> a </a:t>
            </a:r>
            <a:r>
              <a:rPr lang="hu-HU" altLang="hu-HU" sz="2400" dirty="0" err="1"/>
              <a:t>spiralis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septumot</a:t>
            </a:r>
            <a:r>
              <a:rPr lang="hu-HU" altLang="hu-HU" sz="2400" dirty="0"/>
              <a:t> is képező elsődleges </a:t>
            </a:r>
            <a:r>
              <a:rPr lang="hu-HU" altLang="hu-HU" sz="2400" dirty="0" err="1"/>
              <a:t>intimaléc</a:t>
            </a:r>
            <a:r>
              <a:rPr lang="hu-HU" altLang="hu-HU" sz="2400" dirty="0"/>
              <a:t> származékai, a </a:t>
            </a:r>
            <a:r>
              <a:rPr lang="hu-HU" altLang="hu-HU" sz="2400" dirty="0" err="1"/>
              <a:t>valvula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semilunaris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anterior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trunci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pulmonalis</a:t>
            </a:r>
            <a:r>
              <a:rPr lang="hu-HU" altLang="hu-HU" sz="2400" dirty="0"/>
              <a:t> et </a:t>
            </a:r>
            <a:r>
              <a:rPr lang="hu-HU" altLang="hu-HU" sz="2400" dirty="0" err="1"/>
              <a:t>posterior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aortae</a:t>
            </a:r>
            <a:r>
              <a:rPr lang="hu-HU" altLang="hu-HU" sz="2400" dirty="0"/>
              <a:t> az ún. </a:t>
            </a:r>
            <a:r>
              <a:rPr lang="hu-HU" altLang="hu-HU" sz="2400" dirty="0" err="1"/>
              <a:t>secunder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intimalécekből</a:t>
            </a:r>
            <a:r>
              <a:rPr lang="hu-HU" altLang="hu-HU" sz="2400" dirty="0"/>
              <a:t> származik.</a:t>
            </a:r>
            <a:endParaRPr lang="hu-HU" altLang="hu-HU" sz="2000" dirty="0"/>
          </a:p>
        </p:txBody>
      </p:sp>
    </p:spTree>
    <p:extLst>
      <p:ext uri="{BB962C8B-B14F-4D97-AF65-F5344CB8AC3E}">
        <p14:creationId xmlns:p14="http://schemas.microsoft.com/office/powerpoint/2010/main" val="1797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9780443068119-012-f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6" y="2564904"/>
            <a:ext cx="76200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504825" y="170471"/>
            <a:ext cx="7559675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Fallot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tetralogia</a:t>
            </a:r>
            <a:r>
              <a:rPr lang="en-US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pulmona</a:t>
            </a:r>
            <a:r>
              <a:rPr lang="hu-HU" alt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lis</a:t>
            </a:r>
            <a:r>
              <a:rPr lang="en-US" alt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stenosis </a:t>
            </a:r>
            <a:r>
              <a:rPr lang="hu-HU" alt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és a következményei</a:t>
            </a:r>
            <a:endParaRPr lang="en-US" alt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155262" y="1268760"/>
            <a:ext cx="49887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ulmonalis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 szűkület</a:t>
            </a:r>
          </a:p>
          <a:p>
            <a:pPr marL="342900" indent="-342900">
              <a:buAutoNum type="arabicPeriod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amrákat elválasztó sövény tökéletlen fejlődése</a:t>
            </a:r>
          </a:p>
          <a:p>
            <a:pPr marL="342900" indent="-342900">
              <a:buFontTx/>
              <a:buAutoNum type="arabicPeriod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„lovagló” aorta</a:t>
            </a:r>
          </a:p>
          <a:p>
            <a:pPr marL="342900" indent="-342900">
              <a:buAutoNum type="arabicPeriod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egnagyobbodott jobb kamra</a:t>
            </a:r>
          </a:p>
          <a:p>
            <a:pPr marL="342900" indent="-342900">
              <a:buAutoNum type="arabicPeriod"/>
            </a:pPr>
            <a:endParaRPr lang="hu-H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984379"/>
            <a:ext cx="6985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87326" y="1124578"/>
            <a:ext cx="3063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Calibri" panose="020F0502020204030204" pitchFamily="34" charset="0"/>
              </a:rPr>
              <a:t>A </a:t>
            </a:r>
            <a:r>
              <a:rPr lang="hu-HU" sz="1400" dirty="0" err="1" smtClean="0">
                <a:latin typeface="Calibri" panose="020F0502020204030204" pitchFamily="34" charset="0"/>
              </a:rPr>
              <a:t>conotruncalis</a:t>
            </a:r>
            <a:r>
              <a:rPr lang="hu-HU" sz="1400" dirty="0" smtClean="0">
                <a:latin typeface="Calibri" panose="020F0502020204030204" pitchFamily="34" charset="0"/>
              </a:rPr>
              <a:t> régió rendellenessége</a:t>
            </a:r>
          </a:p>
          <a:p>
            <a:r>
              <a:rPr lang="hu-HU" sz="1400" dirty="0" err="1" smtClean="0">
                <a:latin typeface="Calibri" panose="020F0502020204030204" pitchFamily="34" charset="0"/>
              </a:rPr>
              <a:t>Septum</a:t>
            </a:r>
            <a:r>
              <a:rPr lang="hu-HU" sz="1400" dirty="0" smtClean="0">
                <a:latin typeface="Calibri" panose="020F0502020204030204" pitchFamily="34" charset="0"/>
              </a:rPr>
              <a:t> előrehelyeződik</a:t>
            </a:r>
          </a:p>
          <a:p>
            <a:r>
              <a:rPr lang="hu-HU" sz="1400" dirty="0" err="1" smtClean="0">
                <a:latin typeface="Calibri" panose="020F0502020204030204" pitchFamily="34" charset="0"/>
              </a:rPr>
              <a:t>Conus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lumene</a:t>
            </a:r>
            <a:r>
              <a:rPr lang="hu-HU" sz="1400" dirty="0" smtClean="0">
                <a:latin typeface="Calibri" panose="020F0502020204030204" pitchFamily="34" charset="0"/>
              </a:rPr>
              <a:t> egyenlőtlenül oszlik meg</a:t>
            </a:r>
          </a:p>
          <a:p>
            <a:endParaRPr lang="hu-HU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9780443068119-012-f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36" y="476672"/>
            <a:ext cx="4911382" cy="5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3296"/>
            <a:ext cx="6934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228184" y="836712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Calibri" panose="020F0502020204030204" pitchFamily="34" charset="0"/>
              </a:rPr>
              <a:t>Persistens</a:t>
            </a:r>
            <a:r>
              <a:rPr lang="hu-HU" sz="2400" dirty="0" smtClean="0">
                <a:latin typeface="Calibri" panose="020F0502020204030204" pitchFamily="34" charset="0"/>
              </a:rPr>
              <a:t> </a:t>
            </a:r>
            <a:r>
              <a:rPr lang="hu-HU" sz="2400" dirty="0" err="1" smtClean="0">
                <a:latin typeface="Calibri" panose="020F0502020204030204" pitchFamily="34" charset="0"/>
              </a:rPr>
              <a:t>truncus</a:t>
            </a:r>
            <a:r>
              <a:rPr lang="hu-HU" sz="2400" dirty="0" smtClean="0">
                <a:latin typeface="Calibri" panose="020F0502020204030204" pitchFamily="34" charset="0"/>
              </a:rPr>
              <a:t> </a:t>
            </a:r>
            <a:r>
              <a:rPr lang="hu-HU" sz="2400" dirty="0" err="1" smtClean="0">
                <a:latin typeface="Calibri" panose="020F0502020204030204" pitchFamily="34" charset="0"/>
              </a:rPr>
              <a:t>arteriosus</a:t>
            </a:r>
            <a:r>
              <a:rPr lang="hu-HU" sz="2400" dirty="0" smtClean="0">
                <a:latin typeface="Calibri" panose="020F0502020204030204" pitchFamily="34" charset="0"/>
              </a:rPr>
              <a:t> </a:t>
            </a:r>
          </a:p>
          <a:p>
            <a:endParaRPr lang="hu-HU" sz="2400" dirty="0" smtClean="0">
              <a:latin typeface="Calibri" panose="020F0502020204030204" pitchFamily="34" charset="0"/>
            </a:endParaRPr>
          </a:p>
          <a:p>
            <a:r>
              <a:rPr lang="hu-HU" sz="2400" dirty="0" smtClean="0">
                <a:latin typeface="Calibri" panose="020F0502020204030204" pitchFamily="34" charset="0"/>
              </a:rPr>
              <a:t>és </a:t>
            </a:r>
          </a:p>
          <a:p>
            <a:endParaRPr lang="hu-HU" sz="2400" dirty="0" smtClean="0">
              <a:latin typeface="Calibri" panose="020F0502020204030204" pitchFamily="34" charset="0"/>
            </a:endParaRPr>
          </a:p>
          <a:p>
            <a:r>
              <a:rPr lang="hu-HU" sz="2400" dirty="0" smtClean="0">
                <a:latin typeface="Calibri" panose="020F0502020204030204" pitchFamily="34" charset="0"/>
              </a:rPr>
              <a:t>Ér transzpozíció</a:t>
            </a:r>
          </a:p>
          <a:p>
            <a:endParaRPr lang="hu-H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4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5417</TotalTime>
  <Words>2711</Words>
  <Application>Microsoft Macintosh PowerPoint</Application>
  <PresentationFormat>On-screen Show (4:3)</PresentationFormat>
  <Paragraphs>568</Paragraphs>
  <Slides>104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0" baseType="lpstr">
      <vt:lpstr>Calibri</vt:lpstr>
      <vt:lpstr>굴림</vt:lpstr>
      <vt:lpstr>Arial</vt:lpstr>
      <vt:lpstr>Wingdings</vt:lpstr>
      <vt:lpstr>Alapértelmezett terv</vt:lpstr>
      <vt:lpstr>Image</vt:lpstr>
      <vt:lpstr>A szív korai fejlődése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primitív szívcső felépítése</vt:lpstr>
      <vt:lpstr>PowerPoint Presentation</vt:lpstr>
      <vt:lpstr>Mi miből fejlődik?</vt:lpstr>
      <vt:lpstr>PowerPoint Presentation</vt:lpstr>
      <vt:lpstr>A szívverés a 4. hét kezdetén megindul</vt:lpstr>
      <vt:lpstr>PowerPoint Presentation</vt:lpstr>
      <vt:lpstr>A keringési rendszer a 4. hét végén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Az üregrendszer elkülönülése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koveslab</dc:creator>
  <cp:lastModifiedBy>Microsoft Office User</cp:lastModifiedBy>
  <cp:revision>181</cp:revision>
  <dcterms:created xsi:type="dcterms:W3CDTF">2009-03-04T15:06:44Z</dcterms:created>
  <dcterms:modified xsi:type="dcterms:W3CDTF">2018-05-02T13:46:07Z</dcterms:modified>
</cp:coreProperties>
</file>