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5" r:id="rId5"/>
    <p:sldId id="264" r:id="rId6"/>
    <p:sldId id="263" r:id="rId7"/>
    <p:sldId id="266" r:id="rId8"/>
    <p:sldId id="262" r:id="rId9"/>
    <p:sldId id="267" r:id="rId10"/>
    <p:sldId id="258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392F-5A40-457C-9A90-AF1FBD20FDFE}" type="datetimeFigureOut">
              <a:rPr lang="hu-HU" smtClean="0"/>
              <a:pPr/>
              <a:t>2018.02.23.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D85E-7188-454F-B27E-6042A3EB7A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392F-5A40-457C-9A90-AF1FBD20FDFE}" type="datetimeFigureOut">
              <a:rPr lang="hu-HU" smtClean="0"/>
              <a:pPr/>
              <a:t>2018.02.23.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D85E-7188-454F-B27E-6042A3EB7A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392F-5A40-457C-9A90-AF1FBD20FDFE}" type="datetimeFigureOut">
              <a:rPr lang="hu-HU" smtClean="0"/>
              <a:pPr/>
              <a:t>2018.02.23.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D85E-7188-454F-B27E-6042A3EB7A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392F-5A40-457C-9A90-AF1FBD20FDFE}" type="datetimeFigureOut">
              <a:rPr lang="hu-HU" smtClean="0"/>
              <a:pPr/>
              <a:t>2018.02.23.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D85E-7188-454F-B27E-6042A3EB7A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392F-5A40-457C-9A90-AF1FBD20FDFE}" type="datetimeFigureOut">
              <a:rPr lang="hu-HU" smtClean="0"/>
              <a:pPr/>
              <a:t>2018.02.23.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D85E-7188-454F-B27E-6042A3EB7A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392F-5A40-457C-9A90-AF1FBD20FDFE}" type="datetimeFigureOut">
              <a:rPr lang="hu-HU" smtClean="0"/>
              <a:pPr/>
              <a:t>2018.02.23.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D85E-7188-454F-B27E-6042A3EB7A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392F-5A40-457C-9A90-AF1FBD20FDFE}" type="datetimeFigureOut">
              <a:rPr lang="hu-HU" smtClean="0"/>
              <a:pPr/>
              <a:t>2018.02.23.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D85E-7188-454F-B27E-6042A3EB7A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392F-5A40-457C-9A90-AF1FBD20FDFE}" type="datetimeFigureOut">
              <a:rPr lang="hu-HU" smtClean="0"/>
              <a:pPr/>
              <a:t>2018.02.23.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D85E-7188-454F-B27E-6042A3EB7A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392F-5A40-457C-9A90-AF1FBD20FDFE}" type="datetimeFigureOut">
              <a:rPr lang="hu-HU" smtClean="0"/>
              <a:pPr/>
              <a:t>2018.02.23.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D85E-7188-454F-B27E-6042A3EB7A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392F-5A40-457C-9A90-AF1FBD20FDFE}" type="datetimeFigureOut">
              <a:rPr lang="hu-HU" smtClean="0"/>
              <a:pPr/>
              <a:t>2018.02.23.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D85E-7188-454F-B27E-6042A3EB7A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392F-5A40-457C-9A90-AF1FBD20FDFE}" type="datetimeFigureOut">
              <a:rPr lang="hu-HU" smtClean="0"/>
              <a:pPr/>
              <a:t>2018.02.23.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D85E-7188-454F-B27E-6042A3EB7A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F392F-5A40-457C-9A90-AF1FBD20FDFE}" type="datetimeFigureOut">
              <a:rPr lang="hu-HU" smtClean="0"/>
              <a:pPr/>
              <a:t>2018.02.23.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D85E-7188-454F-B27E-6042A3EB7AC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Nyakizmok, nyaki izomháromszögek, nyaki </a:t>
            </a:r>
            <a:r>
              <a:rPr lang="hu-HU" dirty="0" err="1" smtClean="0"/>
              <a:t>fasciák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200" dirty="0" smtClean="0"/>
              <a:t>(kiegészítő képanyag az előadáshoz)</a:t>
            </a:r>
            <a:endParaRPr lang="hu-HU" sz="2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Dr. Ádám Ágota</a:t>
            </a:r>
          </a:p>
          <a:p>
            <a:r>
              <a:rPr lang="hu-HU" dirty="0" smtClean="0"/>
              <a:t>2018. febr. 8.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652120" y="1772816"/>
            <a:ext cx="2549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Köszönöm a figyelmet!</a:t>
            </a:r>
            <a:endParaRPr lang="hu-H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Képtalálat a következőre: „cow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5352"/>
            <a:ext cx="4860032" cy="4228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éptalálat a következ&amp;odblac;re: „neck muscle triangle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4810125" cy="588645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755576" y="548680"/>
            <a:ext cx="154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PLATYSMA</a:t>
            </a:r>
            <a:endParaRPr lang="hu-HU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Kapcsolódó k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402" y="548681"/>
            <a:ext cx="2912355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9288"/>
            <a:ext cx="4067944" cy="2289672"/>
          </a:xfrm>
          <a:prstGeom prst="rect">
            <a:avLst/>
          </a:prstGeom>
          <a:noFill/>
        </p:spPr>
      </p:pic>
      <p:pic>
        <p:nvPicPr>
          <p:cNvPr id="18436" name="Picture 4" descr="Képtalálat a következ&amp;odblac;re: „platysma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4104456" cy="2544764"/>
          </a:xfrm>
          <a:prstGeom prst="rect">
            <a:avLst/>
          </a:prstGeom>
          <a:noFill/>
        </p:spPr>
      </p:pic>
      <p:pic>
        <p:nvPicPr>
          <p:cNvPr id="18438" name="Picture 6" descr="Képtalálat a következ&amp;odblac;re: „platysma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365104"/>
            <a:ext cx="4154838" cy="1969394"/>
          </a:xfrm>
          <a:prstGeom prst="rect">
            <a:avLst/>
          </a:prstGeom>
          <a:noFill/>
        </p:spPr>
      </p:pic>
      <p:pic>
        <p:nvPicPr>
          <p:cNvPr id="18440" name="Picture 8" descr="Képtalálat a következ&amp;odblac;re: „platysma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20688"/>
            <a:ext cx="5143500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Képtalálat a következ&amp;odblac;re: „sternocleidomastoid”"/>
          <p:cNvSpPr>
            <a:spLocks noChangeAspect="1" noChangeArrowheads="1"/>
          </p:cNvSpPr>
          <p:nvPr/>
        </p:nvSpPr>
        <p:spPr bwMode="auto">
          <a:xfrm>
            <a:off x="155575" y="-2757488"/>
            <a:ext cx="6762750" cy="575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1508" name="Picture 4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786000" cy="2952328"/>
          </a:xfrm>
          <a:prstGeom prst="rect">
            <a:avLst/>
          </a:prstGeom>
          <a:noFill/>
        </p:spPr>
      </p:pic>
      <p:pic>
        <p:nvPicPr>
          <p:cNvPr id="21510" name="Picture 6" descr="Képtalálat a következ&amp;odblac;re: „torticollis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825" y="4581128"/>
            <a:ext cx="5210175" cy="1990725"/>
          </a:xfrm>
          <a:prstGeom prst="rect">
            <a:avLst/>
          </a:prstGeom>
          <a:noFill/>
        </p:spPr>
      </p:pic>
      <p:pic>
        <p:nvPicPr>
          <p:cNvPr id="21512" name="Picture 8" descr="Képtalálat a következ&amp;odblac;re: „torticollis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56792"/>
            <a:ext cx="4381500" cy="2857500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5148064" y="620688"/>
            <a:ext cx="1568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Torticollis</a:t>
            </a:r>
            <a:endParaRPr lang="hu-HU" sz="2800" dirty="0"/>
          </a:p>
        </p:txBody>
      </p:sp>
      <p:pic>
        <p:nvPicPr>
          <p:cNvPr id="21514" name="Picture 10" descr="Képtalálat a következ&amp;odblac;re: „torticollis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88640"/>
            <a:ext cx="2286000" cy="2190750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251520" y="404664"/>
            <a:ext cx="3606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M. </a:t>
            </a:r>
            <a:r>
              <a:rPr lang="hu-HU" sz="2400" dirty="0" err="1" smtClean="0">
                <a:solidFill>
                  <a:srgbClr val="FF0000"/>
                </a:solidFill>
              </a:rPr>
              <a:t>Sternocleidomastoideus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geekymedics.com/wp-content/uploads/2010/10/Sternocleidomast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448940" cy="4752528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467544" y="548680"/>
            <a:ext cx="4243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N. </a:t>
            </a:r>
            <a:r>
              <a:rPr lang="hu-HU" sz="2400" dirty="0" err="1" smtClean="0"/>
              <a:t>Accessorius</a:t>
            </a:r>
            <a:r>
              <a:rPr lang="hu-HU" sz="2400" dirty="0" smtClean="0"/>
              <a:t> (N. XI.) vizsgálata:</a:t>
            </a:r>
            <a:endParaRPr lang="hu-H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639496" cy="3672408"/>
          </a:xfrm>
          <a:prstGeom prst="rect">
            <a:avLst/>
          </a:prstGeom>
          <a:noFill/>
        </p:spPr>
      </p:pic>
      <p:pic>
        <p:nvPicPr>
          <p:cNvPr id="20486" name="Picture 6" descr="Kapcsolódó kép"/>
          <p:cNvPicPr>
            <a:picLocks noChangeAspect="1" noChangeArrowheads="1"/>
          </p:cNvPicPr>
          <p:nvPr/>
        </p:nvPicPr>
        <p:blipFill>
          <a:blip r:embed="rId3" cstate="print"/>
          <a:srcRect r="15462" b="2953"/>
          <a:stretch>
            <a:fillRect/>
          </a:stretch>
        </p:blipFill>
        <p:spPr bwMode="auto">
          <a:xfrm>
            <a:off x="0" y="980728"/>
            <a:ext cx="4017828" cy="5366890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2483768" y="188640"/>
            <a:ext cx="3659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Nyelvcsont feletti izmok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084168" y="1556792"/>
            <a:ext cx="16561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m. </a:t>
            </a:r>
            <a:r>
              <a:rPr lang="hu-HU" sz="1600" dirty="0" err="1" smtClean="0">
                <a:solidFill>
                  <a:srgbClr val="FF0000"/>
                </a:solidFill>
              </a:rPr>
              <a:t>geniohyoideus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740352" y="1700808"/>
            <a:ext cx="14036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Linea</a:t>
            </a:r>
            <a:r>
              <a:rPr lang="hu-HU" sz="1600" dirty="0" smtClean="0"/>
              <a:t> </a:t>
            </a:r>
            <a:r>
              <a:rPr lang="hu-HU" sz="1600" dirty="0" err="1" smtClean="0"/>
              <a:t>mylohyoidea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788024" y="1700808"/>
            <a:ext cx="13681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/>
              <a:t>Proc</a:t>
            </a:r>
            <a:r>
              <a:rPr lang="hu-HU" sz="1400" dirty="0" smtClean="0"/>
              <a:t>. </a:t>
            </a:r>
            <a:r>
              <a:rPr lang="hu-HU" sz="1400" dirty="0" err="1" smtClean="0"/>
              <a:t>coronoideus</a:t>
            </a:r>
            <a:endParaRPr lang="hu-HU" sz="1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6156176" y="4797152"/>
            <a:ext cx="16561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/>
              <a:t>Os</a:t>
            </a:r>
            <a:r>
              <a:rPr lang="hu-HU" sz="1400" dirty="0" smtClean="0"/>
              <a:t> </a:t>
            </a:r>
            <a:r>
              <a:rPr lang="hu-HU" sz="1400" dirty="0" err="1" smtClean="0"/>
              <a:t>hyoideum</a:t>
            </a:r>
            <a:endParaRPr lang="hu-HU" sz="1400" dirty="0" smtClean="0"/>
          </a:p>
          <a:p>
            <a:endParaRPr lang="hu-HU" sz="1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596336" y="4149081"/>
            <a:ext cx="15476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m. </a:t>
            </a:r>
            <a:r>
              <a:rPr lang="hu-HU" sz="1600" dirty="0" err="1" smtClean="0">
                <a:solidFill>
                  <a:srgbClr val="FF0000"/>
                </a:solidFill>
              </a:rPr>
              <a:t>mylohyoideus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699792" y="5949280"/>
            <a:ext cx="16561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m. </a:t>
            </a:r>
            <a:r>
              <a:rPr lang="hu-HU" sz="1600" dirty="0" err="1" smtClean="0">
                <a:solidFill>
                  <a:srgbClr val="FF0000"/>
                </a:solidFill>
              </a:rPr>
              <a:t>stylohyoideus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51520" y="5589240"/>
            <a:ext cx="16561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m. </a:t>
            </a:r>
            <a:r>
              <a:rPr lang="hu-HU" sz="1600" dirty="0" err="1" smtClean="0">
                <a:solidFill>
                  <a:srgbClr val="FF0000"/>
                </a:solidFill>
              </a:rPr>
              <a:t>geniohyoideus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059832" y="5517232"/>
            <a:ext cx="3744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m. </a:t>
            </a:r>
            <a:r>
              <a:rPr lang="hu-HU" sz="1600" dirty="0" err="1" smtClean="0">
                <a:solidFill>
                  <a:srgbClr val="FF0000"/>
                </a:solidFill>
              </a:rPr>
              <a:t>digastricus</a:t>
            </a:r>
            <a:r>
              <a:rPr lang="hu-HU" sz="1600" dirty="0" smtClean="0">
                <a:solidFill>
                  <a:srgbClr val="FF0000"/>
                </a:solidFill>
              </a:rPr>
              <a:t>, </a:t>
            </a:r>
            <a:r>
              <a:rPr lang="hu-HU" sz="1600" dirty="0" err="1" smtClean="0">
                <a:solidFill>
                  <a:srgbClr val="FF0000"/>
                </a:solidFill>
              </a:rPr>
              <a:t>venter</a:t>
            </a:r>
            <a:r>
              <a:rPr lang="hu-HU" sz="1600" dirty="0" smtClean="0">
                <a:solidFill>
                  <a:srgbClr val="FF0000"/>
                </a:solidFill>
              </a:rPr>
              <a:t> post.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55976" y="5085184"/>
            <a:ext cx="16561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16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788024" y="4221088"/>
            <a:ext cx="13681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/>
              <a:t>Ramus</a:t>
            </a:r>
            <a:r>
              <a:rPr lang="hu-HU" sz="1400" dirty="0" smtClean="0"/>
              <a:t> </a:t>
            </a:r>
            <a:r>
              <a:rPr lang="hu-HU" sz="1400" dirty="0" err="1" smtClean="0"/>
              <a:t>mandibulae</a:t>
            </a:r>
            <a:endParaRPr lang="hu-HU" sz="14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115616" y="6021288"/>
            <a:ext cx="1584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m. </a:t>
            </a:r>
            <a:r>
              <a:rPr lang="hu-HU" sz="1600" dirty="0" err="1" smtClean="0">
                <a:solidFill>
                  <a:srgbClr val="FF0000"/>
                </a:solidFill>
              </a:rPr>
              <a:t>digastricus</a:t>
            </a:r>
            <a:r>
              <a:rPr lang="hu-HU" sz="1600" dirty="0" smtClean="0">
                <a:solidFill>
                  <a:srgbClr val="FF0000"/>
                </a:solidFill>
              </a:rPr>
              <a:t>, </a:t>
            </a:r>
            <a:r>
              <a:rPr lang="hu-HU" sz="1600" dirty="0" err="1" smtClean="0">
                <a:solidFill>
                  <a:srgbClr val="FF0000"/>
                </a:solidFill>
              </a:rPr>
              <a:t>venter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</a:rPr>
              <a:t>ant</a:t>
            </a:r>
            <a:r>
              <a:rPr lang="hu-HU" sz="1600" dirty="0" smtClean="0">
                <a:solidFill>
                  <a:srgbClr val="FF0000"/>
                </a:solidFill>
              </a:rPr>
              <a:t>.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059832" y="816967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Proc</a:t>
            </a:r>
            <a:r>
              <a:rPr lang="hu-HU" sz="1400" dirty="0" smtClean="0"/>
              <a:t>. </a:t>
            </a:r>
            <a:r>
              <a:rPr lang="hu-HU" sz="1400" dirty="0" err="1" smtClean="0"/>
              <a:t>mastoideus</a:t>
            </a:r>
            <a:endParaRPr lang="hu-HU" sz="14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619672" y="816967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Proc</a:t>
            </a:r>
            <a:r>
              <a:rPr lang="hu-HU" sz="1400" dirty="0" smtClean="0"/>
              <a:t>. </a:t>
            </a:r>
            <a:r>
              <a:rPr lang="hu-HU" sz="1400" dirty="0" err="1" smtClean="0"/>
              <a:t>styloideus</a:t>
            </a:r>
            <a:endParaRPr lang="hu-HU" sz="1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059832" y="2132856"/>
            <a:ext cx="16561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m. </a:t>
            </a:r>
            <a:r>
              <a:rPr lang="hu-HU" sz="1600" dirty="0" err="1" smtClean="0">
                <a:solidFill>
                  <a:srgbClr val="FF0000"/>
                </a:solidFill>
              </a:rPr>
              <a:t>stylohyoideus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699792" y="2420888"/>
            <a:ext cx="24398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m. </a:t>
            </a:r>
            <a:r>
              <a:rPr lang="hu-HU" sz="1600" dirty="0" err="1" smtClean="0">
                <a:solidFill>
                  <a:srgbClr val="FF0000"/>
                </a:solidFill>
              </a:rPr>
              <a:t>digastricus</a:t>
            </a:r>
            <a:r>
              <a:rPr lang="hu-HU" sz="1600" dirty="0" smtClean="0">
                <a:solidFill>
                  <a:srgbClr val="FF0000"/>
                </a:solidFill>
              </a:rPr>
              <a:t>, </a:t>
            </a:r>
            <a:r>
              <a:rPr lang="hu-HU" sz="1600" dirty="0" err="1" smtClean="0">
                <a:solidFill>
                  <a:srgbClr val="FF0000"/>
                </a:solidFill>
              </a:rPr>
              <a:t>venter</a:t>
            </a:r>
            <a:r>
              <a:rPr lang="hu-HU" sz="1600" dirty="0" smtClean="0">
                <a:solidFill>
                  <a:srgbClr val="FF0000"/>
                </a:solidFill>
              </a:rPr>
              <a:t> post.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483768" y="2780928"/>
            <a:ext cx="16561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Os</a:t>
            </a:r>
            <a:r>
              <a:rPr lang="hu-HU" sz="1400" dirty="0" smtClean="0"/>
              <a:t> </a:t>
            </a:r>
            <a:r>
              <a:rPr lang="hu-HU" sz="1400" dirty="0" err="1" smtClean="0"/>
              <a:t>hyoideum</a:t>
            </a:r>
            <a:endParaRPr lang="hu-HU" sz="14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0" y="2924944"/>
            <a:ext cx="1584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m. </a:t>
            </a:r>
            <a:r>
              <a:rPr lang="hu-HU" sz="1600" dirty="0" err="1" smtClean="0">
                <a:solidFill>
                  <a:srgbClr val="FF0000"/>
                </a:solidFill>
              </a:rPr>
              <a:t>digastricus</a:t>
            </a:r>
            <a:r>
              <a:rPr lang="hu-HU" sz="1600" dirty="0" smtClean="0">
                <a:solidFill>
                  <a:srgbClr val="FF0000"/>
                </a:solidFill>
              </a:rPr>
              <a:t>, </a:t>
            </a:r>
            <a:r>
              <a:rPr lang="hu-HU" sz="1600" dirty="0" err="1" smtClean="0">
                <a:solidFill>
                  <a:srgbClr val="FF0000"/>
                </a:solidFill>
              </a:rPr>
              <a:t>venter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</a:rPr>
              <a:t>ant</a:t>
            </a:r>
            <a:r>
              <a:rPr lang="hu-HU" sz="1600" dirty="0" smtClean="0">
                <a:solidFill>
                  <a:srgbClr val="FF0000"/>
                </a:solidFill>
              </a:rPr>
              <a:t>.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691680" y="3212976"/>
            <a:ext cx="17281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m. </a:t>
            </a:r>
            <a:r>
              <a:rPr lang="hu-HU" sz="1600" dirty="0" err="1" smtClean="0">
                <a:solidFill>
                  <a:srgbClr val="FF0000"/>
                </a:solidFill>
              </a:rPr>
              <a:t>mylohyoideus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3995936" y="2924944"/>
            <a:ext cx="10801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400" dirty="0" err="1" smtClean="0"/>
              <a:t>Caput</a:t>
            </a:r>
            <a:r>
              <a:rPr lang="hu-HU" sz="1400" dirty="0" smtClean="0"/>
              <a:t> </a:t>
            </a:r>
            <a:r>
              <a:rPr lang="hu-HU" sz="1400" dirty="0" err="1" smtClean="0"/>
              <a:t>mandibulae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627784" y="476672"/>
            <a:ext cx="3544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Nyelvcsont alatti izmok</a:t>
            </a:r>
            <a:endParaRPr lang="hu-HU" sz="2800" dirty="0"/>
          </a:p>
        </p:txBody>
      </p:sp>
      <p:pic>
        <p:nvPicPr>
          <p:cNvPr id="23556" name="Picture 4" descr="Képtalálat a következ&amp;odblac;re: „infrahyoid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9950" y="3212976"/>
            <a:ext cx="5734050" cy="3448051"/>
          </a:xfrm>
          <a:prstGeom prst="rect">
            <a:avLst/>
          </a:prstGeom>
          <a:noFill/>
        </p:spPr>
      </p:pic>
      <p:pic>
        <p:nvPicPr>
          <p:cNvPr id="23554" name="Picture 2" descr="Képtalálat a következ&amp;odblac;re: „infrahyoid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0420"/>
            <a:ext cx="4248472" cy="2672676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971600" y="1628800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Felszínes</a:t>
            </a:r>
            <a:endParaRPr lang="hu-HU" sz="1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63888" y="1628800"/>
            <a:ext cx="7200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Mély</a:t>
            </a:r>
            <a:endParaRPr lang="hu-HU" sz="14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3635896" y="2276872"/>
            <a:ext cx="18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FF0000"/>
                </a:solidFill>
              </a:rPr>
              <a:t>m. </a:t>
            </a:r>
            <a:r>
              <a:rPr lang="hu-HU" sz="1400" dirty="0" err="1" smtClean="0">
                <a:solidFill>
                  <a:srgbClr val="FF0000"/>
                </a:solidFill>
              </a:rPr>
              <a:t>thyrohyoideus</a:t>
            </a:r>
            <a:endParaRPr lang="hu-HU" sz="1400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635896" y="2780928"/>
            <a:ext cx="2160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FF0000"/>
                </a:solidFill>
              </a:rPr>
              <a:t>m. </a:t>
            </a:r>
            <a:r>
              <a:rPr lang="hu-HU" sz="1400" dirty="0" err="1" smtClean="0">
                <a:solidFill>
                  <a:srgbClr val="FF0000"/>
                </a:solidFill>
              </a:rPr>
              <a:t>sternothyroideus</a:t>
            </a:r>
            <a:endParaRPr lang="hu-HU" sz="1400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79512" y="2132856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FF0000"/>
                </a:solidFill>
              </a:rPr>
              <a:t>m. </a:t>
            </a:r>
            <a:r>
              <a:rPr lang="hu-HU" sz="1400" dirty="0" err="1" smtClean="0">
                <a:solidFill>
                  <a:srgbClr val="FF0000"/>
                </a:solidFill>
              </a:rPr>
              <a:t>sternohyoideus</a:t>
            </a:r>
            <a:endParaRPr lang="hu-HU" sz="1400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95536" y="2420888"/>
            <a:ext cx="18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FF0000"/>
                </a:solidFill>
              </a:rPr>
              <a:t>m. </a:t>
            </a:r>
            <a:r>
              <a:rPr lang="hu-HU" sz="1400" dirty="0" err="1" smtClean="0">
                <a:solidFill>
                  <a:srgbClr val="FF0000"/>
                </a:solidFill>
              </a:rPr>
              <a:t>omohyoideus</a:t>
            </a:r>
            <a:endParaRPr lang="hu-H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éptalálat a következ&amp;odblac;re: „muscles of the neck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416824" cy="6180687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971600" y="3068960"/>
            <a:ext cx="147796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Scalenus</a:t>
            </a:r>
            <a:r>
              <a:rPr lang="hu-HU" dirty="0" smtClean="0"/>
              <a:t> mm.</a:t>
            </a:r>
          </a:p>
          <a:p>
            <a:r>
              <a:rPr lang="hu-HU" dirty="0" err="1" smtClean="0"/>
              <a:t>anterior</a:t>
            </a:r>
            <a:endParaRPr lang="hu-HU" dirty="0" smtClean="0"/>
          </a:p>
          <a:p>
            <a:r>
              <a:rPr lang="hu-HU" dirty="0" err="1" smtClean="0"/>
              <a:t>medius</a:t>
            </a:r>
            <a:endParaRPr lang="hu-HU" dirty="0" smtClean="0"/>
          </a:p>
          <a:p>
            <a:r>
              <a:rPr lang="hu-HU" dirty="0" err="1" smtClean="0"/>
              <a:t>posterior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584" y="1988840"/>
            <a:ext cx="244827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m. </a:t>
            </a:r>
            <a:r>
              <a:rPr lang="hu-HU" dirty="0" err="1" smtClean="0"/>
              <a:t>splenius</a:t>
            </a:r>
            <a:r>
              <a:rPr lang="hu-HU" dirty="0" smtClean="0"/>
              <a:t> </a:t>
            </a:r>
            <a:r>
              <a:rPr lang="hu-HU" dirty="0" err="1" smtClean="0"/>
              <a:t>cervicis</a:t>
            </a:r>
            <a:endParaRPr lang="hu-HU" dirty="0" smtClean="0"/>
          </a:p>
          <a:p>
            <a:pPr algn="r"/>
            <a:endParaRPr lang="hu-HU" dirty="0" smtClean="0"/>
          </a:p>
          <a:p>
            <a:pPr algn="r"/>
            <a:endParaRPr lang="hu-HU" sz="1000" dirty="0" smtClean="0"/>
          </a:p>
          <a:p>
            <a:pPr algn="r"/>
            <a:r>
              <a:rPr lang="hu-HU" dirty="0" smtClean="0"/>
              <a:t>m. </a:t>
            </a:r>
            <a:r>
              <a:rPr lang="hu-HU" dirty="0" err="1" smtClean="0"/>
              <a:t>levator</a:t>
            </a:r>
            <a:r>
              <a:rPr lang="hu-HU" dirty="0" smtClean="0"/>
              <a:t> </a:t>
            </a:r>
            <a:r>
              <a:rPr lang="hu-HU" dirty="0" err="1" smtClean="0"/>
              <a:t>scapulae</a:t>
            </a:r>
            <a:endParaRPr lang="hu-HU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2051720" y="5805264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</a:rPr>
              <a:t>Plexus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brachialis</a:t>
            </a:r>
            <a:r>
              <a:rPr lang="hu-HU" b="1" dirty="0" smtClean="0">
                <a:solidFill>
                  <a:srgbClr val="FF0000"/>
                </a:solidFill>
              </a:rPr>
              <a:t> !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16216" y="3284984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m. </a:t>
            </a:r>
            <a:r>
              <a:rPr lang="hu-HU" dirty="0" err="1" smtClean="0"/>
              <a:t>masseter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940152" y="3861048"/>
            <a:ext cx="18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m. </a:t>
            </a:r>
            <a:r>
              <a:rPr lang="hu-HU" dirty="0" err="1" smtClean="0"/>
              <a:t>digastricus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300192" y="4509120"/>
            <a:ext cx="28438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m. </a:t>
            </a:r>
            <a:r>
              <a:rPr lang="hu-HU" dirty="0" err="1" smtClean="0"/>
              <a:t>sternocleidomastoideus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sternalis</a:t>
            </a:r>
            <a:r>
              <a:rPr lang="hu-HU" dirty="0" smtClean="0"/>
              <a:t> fej</a:t>
            </a:r>
          </a:p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clavicularis</a:t>
            </a:r>
            <a:r>
              <a:rPr lang="hu-HU" dirty="0" smtClean="0"/>
              <a:t> fej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2411760" y="3140968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755576" y="5373216"/>
            <a:ext cx="12961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m</a:t>
            </a:r>
            <a:r>
              <a:rPr lang="hu-HU" smtClean="0"/>
              <a:t>. trapezius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907704" y="6237312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7030A0"/>
                </a:solidFill>
              </a:rPr>
              <a:t>HIATUS SCALENI  !</a:t>
            </a:r>
            <a:endParaRPr lang="hu-HU" b="1" dirty="0">
              <a:solidFill>
                <a:srgbClr val="7030A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995936" y="6093296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a. </a:t>
            </a:r>
            <a:r>
              <a:rPr lang="hu-HU" dirty="0" err="1" smtClean="0"/>
              <a:t>subclavia</a:t>
            </a:r>
            <a:endParaRPr lang="hu-HU" dirty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3995936" y="5661248"/>
            <a:ext cx="216024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4427984" y="5661248"/>
            <a:ext cx="2376264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6660232" y="6093296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v. </a:t>
            </a:r>
            <a:r>
              <a:rPr lang="hu-HU" dirty="0" err="1" smtClean="0"/>
              <a:t>subclavia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707904" y="260648"/>
            <a:ext cx="2055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Nyaki </a:t>
            </a:r>
            <a:r>
              <a:rPr lang="hu-HU" sz="2800" dirty="0" err="1" smtClean="0"/>
              <a:t>fasciák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908720"/>
            <a:ext cx="9219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 lemez: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olidFill>
                  <a:srgbClr val="00B0F0"/>
                </a:solidFill>
              </a:rPr>
              <a:t>l. </a:t>
            </a:r>
            <a:r>
              <a:rPr lang="hu-HU" dirty="0" err="1" smtClean="0">
                <a:solidFill>
                  <a:srgbClr val="00B0F0"/>
                </a:solidFill>
              </a:rPr>
              <a:t>superficialis</a:t>
            </a:r>
            <a:r>
              <a:rPr lang="hu-HU" dirty="0" smtClean="0">
                <a:solidFill>
                  <a:srgbClr val="00B0F0"/>
                </a:solidFill>
              </a:rPr>
              <a:t> </a:t>
            </a:r>
            <a:r>
              <a:rPr lang="hu-HU" dirty="0" smtClean="0"/>
              <a:t>– teljesen körülveszi a nyakat. Behüvelyezi: m </a:t>
            </a:r>
            <a:r>
              <a:rPr lang="hu-HU" dirty="0" err="1" smtClean="0"/>
              <a:t>scm</a:t>
            </a:r>
            <a:r>
              <a:rPr lang="hu-HU" dirty="0" smtClean="0"/>
              <a:t>., </a:t>
            </a:r>
            <a:r>
              <a:rPr lang="hu-HU" dirty="0" err="1" smtClean="0"/>
              <a:t>m</a:t>
            </a:r>
            <a:r>
              <a:rPr lang="hu-HU" dirty="0" smtClean="0"/>
              <a:t>. </a:t>
            </a:r>
            <a:r>
              <a:rPr lang="hu-HU" dirty="0" err="1" smtClean="0"/>
              <a:t>trapezius</a:t>
            </a:r>
            <a:r>
              <a:rPr lang="hu-HU" dirty="0" smtClean="0"/>
              <a:t>, </a:t>
            </a:r>
            <a:r>
              <a:rPr lang="hu-HU" dirty="0" err="1" smtClean="0"/>
              <a:t>gl</a:t>
            </a:r>
            <a:r>
              <a:rPr lang="hu-HU" dirty="0" smtClean="0"/>
              <a:t>. </a:t>
            </a:r>
            <a:r>
              <a:rPr lang="hu-HU" dirty="0" err="1" smtClean="0"/>
              <a:t>submand</a:t>
            </a:r>
            <a:r>
              <a:rPr lang="hu-HU" dirty="0" smtClean="0"/>
              <a:t>.)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olidFill>
                  <a:srgbClr val="CC00CC"/>
                </a:solidFill>
              </a:rPr>
              <a:t>l. </a:t>
            </a:r>
            <a:r>
              <a:rPr lang="hu-HU" dirty="0" err="1" smtClean="0">
                <a:solidFill>
                  <a:srgbClr val="CC00CC"/>
                </a:solidFill>
              </a:rPr>
              <a:t>pretrachealis</a:t>
            </a:r>
            <a:r>
              <a:rPr lang="hu-HU" dirty="0" smtClean="0">
                <a:solidFill>
                  <a:srgbClr val="CC00CC"/>
                </a:solidFill>
              </a:rPr>
              <a:t> </a:t>
            </a:r>
            <a:r>
              <a:rPr lang="hu-HU" dirty="0" smtClean="0"/>
              <a:t>– behüvelyezi: pajzsmirigy, nyelvcsont alatti izmok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olidFill>
                  <a:srgbClr val="FFC000"/>
                </a:solidFill>
              </a:rPr>
              <a:t>l. </a:t>
            </a:r>
            <a:r>
              <a:rPr lang="hu-HU" dirty="0" err="1" smtClean="0">
                <a:solidFill>
                  <a:srgbClr val="FFC000"/>
                </a:solidFill>
              </a:rPr>
              <a:t>prevertebralis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  <a:r>
              <a:rPr lang="hu-HU" dirty="0" smtClean="0"/>
              <a:t>– mély nyakizmokat veszi körül</a:t>
            </a:r>
            <a:endParaRPr lang="hu-HU" dirty="0"/>
          </a:p>
        </p:txBody>
      </p:sp>
      <p:pic>
        <p:nvPicPr>
          <p:cNvPr id="22532" name="Picture 4" descr="Képtalálat a következőre: „cervical fascia”"/>
          <p:cNvPicPr>
            <a:picLocks noChangeAspect="1" noChangeArrowheads="1"/>
          </p:cNvPicPr>
          <p:nvPr/>
        </p:nvPicPr>
        <p:blipFill>
          <a:blip r:embed="rId2" cstate="print"/>
          <a:srcRect b="30469"/>
          <a:stretch>
            <a:fillRect/>
          </a:stretch>
        </p:blipFill>
        <p:spPr bwMode="auto">
          <a:xfrm>
            <a:off x="467544" y="2276872"/>
            <a:ext cx="4848225" cy="4086262"/>
          </a:xfrm>
          <a:prstGeom prst="rect">
            <a:avLst/>
          </a:prstGeom>
          <a:noFill/>
        </p:spPr>
      </p:pic>
      <p:cxnSp>
        <p:nvCxnSpPr>
          <p:cNvPr id="6" name="Egyenes összekötő 5"/>
          <p:cNvCxnSpPr/>
          <p:nvPr/>
        </p:nvCxnSpPr>
        <p:spPr>
          <a:xfrm flipV="1">
            <a:off x="4211960" y="2996952"/>
            <a:ext cx="1728192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012160" y="2780928"/>
            <a:ext cx="19442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vagina </a:t>
            </a:r>
            <a:r>
              <a:rPr lang="hu-HU" dirty="0" err="1" smtClean="0">
                <a:solidFill>
                  <a:srgbClr val="FF0000"/>
                </a:solidFill>
              </a:rPr>
              <a:t>carotica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(a. </a:t>
            </a:r>
            <a:r>
              <a:rPr lang="hu-HU" dirty="0" err="1" smtClean="0"/>
              <a:t>carotis</a:t>
            </a:r>
            <a:r>
              <a:rPr lang="hu-HU" dirty="0" smtClean="0"/>
              <a:t> </a:t>
            </a:r>
            <a:r>
              <a:rPr lang="hu-HU" dirty="0" err="1" smtClean="0"/>
              <a:t>comm</a:t>
            </a:r>
            <a:r>
              <a:rPr lang="hu-HU" dirty="0" smtClean="0"/>
              <a:t>., v. </a:t>
            </a:r>
            <a:r>
              <a:rPr lang="hu-HU" dirty="0" err="1" smtClean="0"/>
              <a:t>jugularis</a:t>
            </a:r>
            <a:r>
              <a:rPr lang="hu-HU" dirty="0" smtClean="0"/>
              <a:t> int., N. X.)</a:t>
            </a:r>
            <a:endParaRPr lang="hu-HU" dirty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3635896" y="5301208"/>
            <a:ext cx="1872208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5580112" y="6093296"/>
            <a:ext cx="122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tarkóizmok</a:t>
            </a:r>
            <a:endParaRPr lang="hu-HU" dirty="0"/>
          </a:p>
        </p:txBody>
      </p:sp>
      <p:cxnSp>
        <p:nvCxnSpPr>
          <p:cNvPr id="11" name="Egyenes összekötő 10"/>
          <p:cNvCxnSpPr/>
          <p:nvPr/>
        </p:nvCxnSpPr>
        <p:spPr>
          <a:xfrm flipV="1">
            <a:off x="4283968" y="2420888"/>
            <a:ext cx="1728192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6084168" y="2132856"/>
            <a:ext cx="272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m. </a:t>
            </a:r>
            <a:r>
              <a:rPr lang="hu-HU" dirty="0" err="1" smtClean="0"/>
              <a:t>sternocleidomastoideus</a:t>
            </a:r>
            <a:endParaRPr lang="hu-HU" dirty="0"/>
          </a:p>
        </p:txBody>
      </p:sp>
      <p:cxnSp>
        <p:nvCxnSpPr>
          <p:cNvPr id="13" name="Egyenes összekötő 12"/>
          <p:cNvCxnSpPr/>
          <p:nvPr/>
        </p:nvCxnSpPr>
        <p:spPr>
          <a:xfrm>
            <a:off x="4283968" y="4293096"/>
            <a:ext cx="1512168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4139952" y="4581128"/>
            <a:ext cx="1080120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5868144" y="4725144"/>
            <a:ext cx="16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scalenus</a:t>
            </a:r>
            <a:r>
              <a:rPr lang="hu-HU" dirty="0" smtClean="0"/>
              <a:t> izmok</a:t>
            </a:r>
            <a:endParaRPr lang="hu-HU" dirty="0"/>
          </a:p>
        </p:txBody>
      </p:sp>
      <p:cxnSp>
        <p:nvCxnSpPr>
          <p:cNvPr id="19" name="Egyenes összekötő 18"/>
          <p:cNvCxnSpPr/>
          <p:nvPr/>
        </p:nvCxnSpPr>
        <p:spPr>
          <a:xfrm flipV="1">
            <a:off x="3419872" y="5733256"/>
            <a:ext cx="1296144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3491880" y="4797152"/>
            <a:ext cx="1224136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V="1">
            <a:off x="827584" y="2708920"/>
            <a:ext cx="172819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827584" y="2852936"/>
            <a:ext cx="1296144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107504" y="2564904"/>
            <a:ext cx="1008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Nycs</a:t>
            </a:r>
            <a:r>
              <a:rPr lang="hu-HU" dirty="0" smtClean="0"/>
              <a:t>. alatti izmok</a:t>
            </a:r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238</Words>
  <Application>Microsoft Office PowerPoint</Application>
  <PresentationFormat>Diavetítés a képernyőre (4:3 oldalarány)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Nyakizmok, nyaki izomháromszögek, nyaki fasciák (kiegészítő képanyag az előadáshoz)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Nyakizmok, nyaki izomháromszögek, nyaki fasciák</dc:title>
  <dc:creator>AGOTA</dc:creator>
  <cp:lastModifiedBy>AGOTA</cp:lastModifiedBy>
  <cp:revision>20</cp:revision>
  <dcterms:created xsi:type="dcterms:W3CDTF">2016-12-05T16:20:52Z</dcterms:created>
  <dcterms:modified xsi:type="dcterms:W3CDTF">2018-02-23T13:08:50Z</dcterms:modified>
</cp:coreProperties>
</file>