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7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90" r:id="rId14"/>
    <p:sldId id="291" r:id="rId15"/>
    <p:sldId id="292" r:id="rId16"/>
    <p:sldId id="293" r:id="rId17"/>
    <p:sldId id="273" r:id="rId18"/>
    <p:sldId id="286" r:id="rId19"/>
    <p:sldId id="287" r:id="rId20"/>
    <p:sldId id="288" r:id="rId21"/>
    <p:sldId id="281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46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13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94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E160D-32D3-4EBD-A669-C228F79B199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529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195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92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28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23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91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247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33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9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29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99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33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E160D-32D3-4EBD-A669-C228F79B199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510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11F4D-DAF9-444E-AFBA-CCF24BA74D8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427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B7220-0173-4D31-A727-45472ACF84E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2390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39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80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95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02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81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31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3344D-6B92-45C3-AC19-96CBCCF33A15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B46DC-2762-4E48-BA60-CB85924806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19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A4BC-37AD-46B4-B382-A65A34D683C8}" type="datetimeFigureOut">
              <a:rPr lang="hu-HU" smtClean="0"/>
              <a:t>2018.03.09.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F436-5E69-4026-A7CD-C954E238A7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1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Abdomen</a:t>
            </a:r>
            <a:r>
              <a:rPr lang="hu-HU" dirty="0" smtClean="0"/>
              <a:t> </a:t>
            </a:r>
            <a:r>
              <a:rPr lang="hu-HU" dirty="0" smtClean="0"/>
              <a:t>II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c</a:t>
            </a:r>
            <a:r>
              <a:rPr lang="hu-HU" dirty="0" err="1" smtClean="0"/>
              <a:t>ompiled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</a:p>
          <a:p>
            <a:r>
              <a:rPr lang="hu-HU" sz="3600" dirty="0" smtClean="0"/>
              <a:t>András Csillag</a:t>
            </a: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784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87375" y="906463"/>
          <a:ext cx="7867650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" r:id="rId3" imgW="7865867" imgH="3392870" progId="Photoshop.Image.5">
                  <p:embed/>
                </p:oleObj>
              </mc:Choice>
              <mc:Fallback>
                <p:oleObj name="Image" r:id="rId3" imgW="7865867" imgH="3392870" progId="Photoshop.Image.5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906463"/>
                        <a:ext cx="7867650" cy="339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4529138"/>
            <a:ext cx="345598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Linea alba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rectus abdominis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transversus et obliquus int. abd.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obliquus ext. abd.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Ileum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Colon descendens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psoas major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iliaca commun. dext.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787900" y="4365625"/>
            <a:ext cx="316865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Art. iliaca commun. dext.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V. iliaca commun.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Art. iliaca commun.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M. iliacus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Lumbosacralis junctio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M. gluteus medius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Os ilii (ilium)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M. erector spinae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Articulatio sacroiliaca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hu-HU" altLang="hu-HU" sz="12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</p:spTree>
    <p:extLst>
      <p:ext uri="{BB962C8B-B14F-4D97-AF65-F5344CB8AC3E}">
        <p14:creationId xmlns:p14="http://schemas.microsoft.com/office/powerpoint/2010/main" val="162906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93700" y="787400"/>
          <a:ext cx="3889375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Image" r:id="rId3" imgW="3888457" imgH="3850335" progId="Photoshop.Image.5">
                  <p:embed/>
                </p:oleObj>
              </mc:Choice>
              <mc:Fallback>
                <p:oleObj name="Image" r:id="rId3" imgW="3888457" imgH="3850335" progId="Photoshop.Image.5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787400"/>
                        <a:ext cx="3889375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584700" y="787400"/>
          <a:ext cx="419417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Image" r:id="rId5" imgW="4193435" imgH="3990116" progId="Photoshop.Image.5">
                  <p:embed/>
                </p:oleObj>
              </mc:Choice>
              <mc:Fallback>
                <p:oleObj name="Image" r:id="rId5" imgW="4193435" imgH="3990116" progId="Photoshop.Image.5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787400"/>
                        <a:ext cx="4194175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Pancreas, axial CT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288" y="4724400"/>
            <a:ext cx="3889375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Hepar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Pars pylorica ventriculi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Corpus ventriculi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Flexura coli sin .(lienalis)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Corpus pancreatis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lienalis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Art. mesenterica sup.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Lien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cava inf.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43438" y="4724400"/>
            <a:ext cx="338455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V. renalis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Aorta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Cauda pancreatis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Gl. suprarenalis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Ren dexter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M. psoas major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Vertebra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/>
              <a:t>Ren sinister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</p:spTree>
    <p:extLst>
      <p:ext uri="{BB962C8B-B14F-4D97-AF65-F5344CB8AC3E}">
        <p14:creationId xmlns:p14="http://schemas.microsoft.com/office/powerpoint/2010/main" val="93196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/>
          <a:lstStyle/>
          <a:p>
            <a:pPr eaLnBrk="1" hangingPunct="1"/>
            <a:r>
              <a:rPr lang="hu-HU" altLang="hu-HU" smtClean="0"/>
              <a:t>Kidney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875" y="2667000"/>
            <a:ext cx="3927475" cy="4191000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anatomy</a:t>
            </a:r>
          </a:p>
          <a:p>
            <a:pPr eaLnBrk="1" hangingPunct="1"/>
            <a:r>
              <a:rPr lang="hu-HU" altLang="hu-HU" sz="2800" smtClean="0"/>
              <a:t>examination</a:t>
            </a:r>
          </a:p>
          <a:p>
            <a:pPr lvl="1" eaLnBrk="1" hangingPunct="1"/>
            <a:r>
              <a:rPr lang="hu-HU" altLang="hu-HU" sz="2400" smtClean="0"/>
              <a:t>Plain abdominal radiograph</a:t>
            </a:r>
          </a:p>
          <a:p>
            <a:pPr lvl="1" eaLnBrk="1" hangingPunct="1"/>
            <a:r>
              <a:rPr lang="hu-HU" altLang="hu-HU" sz="2400" smtClean="0"/>
              <a:t>iv. urography</a:t>
            </a:r>
          </a:p>
          <a:p>
            <a:pPr lvl="1" eaLnBrk="1" hangingPunct="1"/>
            <a:r>
              <a:rPr lang="hu-HU" altLang="hu-HU" sz="2400" smtClean="0"/>
              <a:t>US</a:t>
            </a:r>
          </a:p>
          <a:p>
            <a:pPr lvl="1" eaLnBrk="1" hangingPunct="1"/>
            <a:r>
              <a:rPr lang="hu-HU" altLang="hu-HU" sz="2400" smtClean="0"/>
              <a:t>CT</a:t>
            </a:r>
          </a:p>
          <a:p>
            <a:pPr lvl="1" eaLnBrk="1" hangingPunct="1"/>
            <a:r>
              <a:rPr lang="hu-HU" altLang="hu-HU" sz="2400" smtClean="0"/>
              <a:t>MRI</a:t>
            </a:r>
          </a:p>
          <a:p>
            <a:pPr lvl="1" eaLnBrk="1" hangingPunct="1"/>
            <a:endParaRPr lang="hu-HU" altLang="hu-HU" sz="2400" smtClean="0"/>
          </a:p>
        </p:txBody>
      </p:sp>
      <p:pic>
        <p:nvPicPr>
          <p:cNvPr id="75780" name="Picture 5" descr="v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3325" y="1458913"/>
            <a:ext cx="3706813" cy="4940300"/>
          </a:xfrm>
        </p:spPr>
      </p:pic>
      <p:sp>
        <p:nvSpPr>
          <p:cNvPr id="75781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E3C361-802C-46F2-A805-DFA9FDB938D1}" type="slidenum">
              <a:rPr lang="hu-HU" altLang="hu-HU"/>
              <a:pPr eaLnBrk="1" hangingPunct="1"/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520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 21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84200"/>
            <a:ext cx="8204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339975" y="4445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Capsule</a:t>
            </a:r>
            <a:r>
              <a:rPr lang="hu-HU" sz="2400" dirty="0">
                <a:latin typeface="+mj-lt"/>
              </a:rPr>
              <a:t> of </a:t>
            </a:r>
            <a:r>
              <a:rPr lang="hu-HU" sz="2400" dirty="0" err="1">
                <a:latin typeface="+mj-lt"/>
              </a:rPr>
              <a:t>kidney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axial</a:t>
            </a:r>
            <a:r>
              <a:rPr lang="hu-HU" sz="2400" dirty="0">
                <a:latin typeface="+mj-lt"/>
              </a:rPr>
              <a:t> CT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96900" y="4325938"/>
            <a:ext cx="396081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Aorta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Jejunum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Colon descendens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V. mesenterica inf.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Vertebra lumb. II.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M. psoas major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Art. renalis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Ren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Capsula adiposa (ventral perirenal fat)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b="1" u="sng">
                <a:latin typeface="Times New Roman" panose="02020603050405020304" pitchFamily="18" charset="0"/>
              </a:rPr>
              <a:t>Lamina ant. fasciae renalis (Gerota fascia)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b="1" u="sng">
                <a:latin typeface="Times New Roman" panose="02020603050405020304" pitchFamily="18" charset="0"/>
              </a:rPr>
              <a:t>Fascia lateroconalis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b="1" u="sng">
                <a:latin typeface="Times New Roman" panose="02020603050405020304" pitchFamily="18" charset="0"/>
              </a:rPr>
              <a:t>Lamina post. fasciae renalis (Zuckerkandl fascia)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307013" y="4384675"/>
            <a:ext cx="309562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Costa X.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Canalis vertebralis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Processus spinosus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M. erector spinae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M. quadratus lumborum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Costa XII.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M. serratus post. inf.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M. latissimus dorsi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Dorsal pararenal fat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>
                <a:latin typeface="Times New Roman" panose="02020603050405020304" pitchFamily="18" charset="0"/>
              </a:rPr>
              <a:t>Costa XI.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3048000" y="914400"/>
            <a:ext cx="320675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6808" name="Line 9"/>
          <p:cNvSpPr>
            <a:spLocks noChangeShapeType="1"/>
          </p:cNvSpPr>
          <p:nvPr/>
        </p:nvSpPr>
        <p:spPr bwMode="auto">
          <a:xfrm flipH="1" flipV="1">
            <a:off x="3962400" y="1463675"/>
            <a:ext cx="2889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6809" name="Line 10"/>
          <p:cNvSpPr>
            <a:spLocks noChangeShapeType="1"/>
          </p:cNvSpPr>
          <p:nvPr/>
        </p:nvSpPr>
        <p:spPr bwMode="auto">
          <a:xfrm flipH="1" flipV="1">
            <a:off x="3641725" y="1997075"/>
            <a:ext cx="442913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6810" name="Dia számának helye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98B104-89AC-44E9-87BA-299B51624034}" type="slidenum">
              <a:rPr lang="hu-HU" altLang="hu-HU"/>
              <a:pPr eaLnBrk="1" hangingPunct="1"/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356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70c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90550"/>
            <a:ext cx="833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339975" y="4445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Renal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artery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angiography</a:t>
            </a:r>
            <a:endParaRPr lang="hu-HU" sz="2400" dirty="0">
              <a:latin typeface="+mj-lt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19138" y="5195888"/>
            <a:ext cx="324167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Columna vertebralis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renalis trunk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renalis, posterior division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renalis, anterior division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716463" y="5229225"/>
            <a:ext cx="3311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5"/>
            </a:pPr>
            <a:r>
              <a:rPr lang="hu-HU" altLang="hu-HU" sz="1600">
                <a:latin typeface="Times New Roman" panose="02020603050405020304" pitchFamily="18" charset="0"/>
              </a:rPr>
              <a:t>Art. lobaris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5"/>
            </a:pPr>
            <a:r>
              <a:rPr lang="hu-HU" altLang="hu-HU" sz="1600">
                <a:latin typeface="Times New Roman" panose="02020603050405020304" pitchFamily="18" charset="0"/>
              </a:rPr>
              <a:t>Art. interlobaris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5"/>
            </a:pPr>
            <a:r>
              <a:rPr lang="hu-HU" altLang="hu-HU" sz="1600">
                <a:latin typeface="Times New Roman" panose="02020603050405020304" pitchFamily="18" charset="0"/>
              </a:rPr>
              <a:t>Art. arcuata</a:t>
            </a:r>
          </a:p>
        </p:txBody>
      </p:sp>
      <p:sp>
        <p:nvSpPr>
          <p:cNvPr id="77831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C42FEF-82E0-4A92-A96F-10BB7F41B53D}" type="slidenum">
              <a:rPr lang="hu-HU" altLang="hu-HU"/>
              <a:pPr eaLnBrk="1" hangingPunct="1"/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7762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 41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52145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331913" y="19050"/>
            <a:ext cx="705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/>
              <a:t>Pelvis renalis and ureter, excretion urography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258888" y="4941888"/>
            <a:ext cx="309721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Costa XI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Calyx minor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Calyx major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Columna vertebralis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Pelvis renalis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284663" y="5013325"/>
            <a:ext cx="33829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Ureter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M. psoas major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Sacrum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Os ilium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Articulatio sacroiliaca</a:t>
            </a:r>
          </a:p>
        </p:txBody>
      </p:sp>
      <p:sp>
        <p:nvSpPr>
          <p:cNvPr id="78855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388D3-CE26-4A93-B73E-E51ECB1215FF}" type="slidenum">
              <a:rPr lang="hu-HU" altLang="hu-HU"/>
              <a:pPr eaLnBrk="1" hangingPunct="1"/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88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33400" y="1676400"/>
          <a:ext cx="39528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Image" r:id="rId3" imgW="3951994" imgH="3240381" progId="Photoshop.Image.5">
                  <p:embed/>
                </p:oleObj>
              </mc:Choice>
              <mc:Fallback>
                <p:oleObj name="Image" r:id="rId3" imgW="3951994" imgH="3240381" progId="Photoshop.Image.5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39528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648200" y="1676400"/>
          <a:ext cx="4194175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Image" r:id="rId5" imgW="4193435" imgH="3418285" progId="Photoshop.Image.5">
                  <p:embed/>
                </p:oleObj>
              </mc:Choice>
              <mc:Fallback>
                <p:oleObj name="Image" r:id="rId5" imgW="4193435" imgH="3418285" progId="Photoshop.Image.5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4194175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47813" y="260350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Liver and kidney, ultrasonography</a:t>
            </a:r>
          </a:p>
        </p:txBody>
      </p:sp>
    </p:spTree>
    <p:extLst>
      <p:ext uri="{BB962C8B-B14F-4D97-AF65-F5344CB8AC3E}">
        <p14:creationId xmlns:p14="http://schemas.microsoft.com/office/powerpoint/2010/main" val="40513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A 23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71513"/>
            <a:ext cx="8267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Kidneys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axial</a:t>
            </a:r>
            <a:r>
              <a:rPr lang="hu-HU" sz="2400" dirty="0">
                <a:latin typeface="+mj-lt"/>
              </a:rPr>
              <a:t> CT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4213" y="4846638"/>
            <a:ext cx="39592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Liver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Stomach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Jejunum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Vesica fellea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Duodenum, pars sup.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Duodenum, pars descendens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Pancreas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V. mesenterica sup.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670425" y="4860925"/>
            <a:ext cx="33845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V. lienalis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Art. mesenterica sup.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Ren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V. cava inf.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Aorta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V. renalis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Discus intervertebralis LI/LII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400">
                <a:latin typeface="Times New Roman" panose="02020603050405020304" pitchFamily="18" charset="0"/>
              </a:rPr>
              <a:t>M. psoas major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81927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65E461-9D75-46BD-963B-4CB6277BDFA3}" type="slidenum">
              <a:rPr lang="hu-HU" altLang="hu-HU"/>
              <a:pPr eaLnBrk="1" hangingPunct="1"/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357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A 43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93738"/>
            <a:ext cx="805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54213" y="115888"/>
            <a:ext cx="542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Arteries</a:t>
            </a:r>
            <a:r>
              <a:rPr lang="hu-HU" sz="2400" dirty="0">
                <a:latin typeface="+mj-lt"/>
              </a:rPr>
              <a:t> and </a:t>
            </a:r>
            <a:r>
              <a:rPr lang="hu-HU" sz="2400" dirty="0" err="1">
                <a:latin typeface="+mj-lt"/>
              </a:rPr>
              <a:t>veins</a:t>
            </a:r>
            <a:r>
              <a:rPr lang="hu-HU" sz="2400" dirty="0">
                <a:latin typeface="+mj-lt"/>
              </a:rPr>
              <a:t> of </a:t>
            </a:r>
            <a:r>
              <a:rPr lang="hu-HU" sz="2400" dirty="0" err="1">
                <a:latin typeface="+mj-lt"/>
              </a:rPr>
              <a:t>kidney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axial</a:t>
            </a:r>
            <a:r>
              <a:rPr lang="hu-HU" sz="2400" dirty="0">
                <a:latin typeface="+mj-lt"/>
              </a:rPr>
              <a:t> CT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755650" y="4629150"/>
            <a:ext cx="3600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Liver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Colon ascendens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Duodenum, pars descendens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Pancreas, proc. uncinatus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V. mesent. sup.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Art. mesent. sup.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Small bowel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 b="1" u="sng">
                <a:latin typeface="Times New Roman" panose="02020603050405020304" pitchFamily="18" charset="0"/>
              </a:rPr>
              <a:t>V. renalis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Aorta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b="1" u="sng">
                <a:latin typeface="Times New Roman" panose="02020603050405020304" pitchFamily="18" charset="0"/>
              </a:rPr>
              <a:t>Art. renalis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635500" y="4559300"/>
            <a:ext cx="3240088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Diaphragma, pars lumbalis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Cortex renis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Medulla renis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Corpus vertebrae lumb. 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Costa XII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Proc. spinosus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Costa XI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Arcus costalis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Canalis vertebralis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V. cava inf.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>
                <a:latin typeface="Times New Roman" panose="02020603050405020304" pitchFamily="18" charset="0"/>
              </a:rPr>
              <a:t>Sinus renalis</a:t>
            </a:r>
          </a:p>
        </p:txBody>
      </p:sp>
      <p:sp>
        <p:nvSpPr>
          <p:cNvPr id="82951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62BCDA-2102-4B27-93E6-7307F476C7E6}" type="slidenum">
              <a:rPr lang="hu-HU" altLang="hu-HU"/>
              <a:pPr eaLnBrk="1" hangingPunct="1"/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193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A 42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27050"/>
            <a:ext cx="81026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887413" y="19050"/>
            <a:ext cx="7500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Renal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pelvis</a:t>
            </a:r>
            <a:r>
              <a:rPr lang="hu-HU" sz="2400" dirty="0">
                <a:latin typeface="+mj-lt"/>
              </a:rPr>
              <a:t> &amp; </a:t>
            </a:r>
            <a:r>
              <a:rPr lang="hu-HU" sz="2400" dirty="0" err="1">
                <a:latin typeface="+mj-lt"/>
              </a:rPr>
              <a:t>ureter</a:t>
            </a:r>
            <a:r>
              <a:rPr lang="hu-HU" sz="2400" dirty="0">
                <a:latin typeface="+mj-lt"/>
              </a:rPr>
              <a:t>, 3D CT </a:t>
            </a:r>
            <a:r>
              <a:rPr lang="hu-HU" sz="2400" dirty="0" err="1">
                <a:latin typeface="+mj-lt"/>
              </a:rPr>
              <a:t>reconstruction</a:t>
            </a:r>
            <a:r>
              <a:rPr lang="hu-HU" sz="2400" dirty="0">
                <a:latin typeface="+mj-lt"/>
              </a:rPr>
              <a:t> 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57238" y="5110163"/>
            <a:ext cx="338455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Vert. thorac. XII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Vert. lumb. 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Vert. lumb. II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Vert. lumb. III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Vert. lumb. IV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Costa XII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Proc. costarius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Calyx minor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>
                <a:latin typeface="Times New Roman" panose="02020603050405020304" pitchFamily="18" charset="0"/>
              </a:rPr>
              <a:t>Calyx major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873625" y="4876800"/>
            <a:ext cx="30972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Ureter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Crista iliaca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Spina iliaca ant. sup.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Articulatio sacroiliaca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Vesica urinaria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Symphysis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Ramus sup. ossis pubis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Promontorium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10"/>
            </a:pPr>
            <a:r>
              <a:rPr lang="hu-HU" altLang="hu-HU" sz="1200">
                <a:latin typeface="Times New Roman" panose="02020603050405020304" pitchFamily="18" charset="0"/>
              </a:rPr>
              <a:t>Linea terminalis</a:t>
            </a:r>
          </a:p>
        </p:txBody>
      </p:sp>
      <p:sp>
        <p:nvSpPr>
          <p:cNvPr id="83975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47CEA6-D9D1-4DB9-9354-4DF4C4CA141E}" type="slidenum">
              <a:rPr lang="hu-HU" altLang="hu-HU"/>
              <a:pPr eaLnBrk="1" hangingPunct="1"/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048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4475"/>
            <a:ext cx="8447087" cy="952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u-HU" sz="4000" dirty="0" err="1" smtClean="0"/>
              <a:t>Abdomen</a:t>
            </a:r>
            <a:r>
              <a:rPr lang="hu-HU" sz="4000" dirty="0" smtClean="0"/>
              <a:t> II 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 smtClean="0"/>
          </a:p>
        </p:txBody>
      </p:sp>
      <p:pic>
        <p:nvPicPr>
          <p:cNvPr id="19459" name="Picture 7" descr="has02 másol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2575" y="735013"/>
            <a:ext cx="6321425" cy="612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5FB49C-0F05-45B3-9D79-6E0FEEA82EB6}" type="slidenum">
              <a:rPr lang="hu-HU" altLang="hu-HU"/>
              <a:pPr eaLnBrk="1" hangingPunct="1"/>
              <a:t>2</a:t>
            </a:fld>
            <a:endParaRPr lang="hu-HU" altLang="hu-HU"/>
          </a:p>
        </p:txBody>
      </p:sp>
      <p:sp>
        <p:nvSpPr>
          <p:cNvPr id="2" name="Szövegdoboz 1"/>
          <p:cNvSpPr txBox="1"/>
          <p:nvPr/>
        </p:nvSpPr>
        <p:spPr>
          <a:xfrm>
            <a:off x="395288" y="1000125"/>
            <a:ext cx="2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Retroperitoneal</a:t>
            </a:r>
            <a:r>
              <a:rPr lang="hu-HU" dirty="0" smtClean="0"/>
              <a:t> </a:t>
            </a:r>
            <a:r>
              <a:rPr lang="hu-HU" dirty="0" err="1" smtClean="0"/>
              <a:t>organs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730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sagittal_vie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5475" y="346075"/>
            <a:ext cx="4433888" cy="4183063"/>
          </a:xfrm>
        </p:spPr>
      </p:pic>
      <p:pic>
        <p:nvPicPr>
          <p:cNvPr id="10243" name="Picture 8" descr="aort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" r="-543"/>
          <a:stretch>
            <a:fillRect/>
          </a:stretch>
        </p:blipFill>
        <p:spPr>
          <a:xfrm>
            <a:off x="223838" y="482600"/>
            <a:ext cx="4113212" cy="5430838"/>
          </a:xfrm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944563" y="6096000"/>
            <a:ext cx="2697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b="1"/>
              <a:t>abdominal aorta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918075" y="4768850"/>
            <a:ext cx="354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/>
              <a:t>abdominal aorta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b="1"/>
              <a:t>coeliac trunk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b="1"/>
              <a:t>superior mesenteric artery</a:t>
            </a:r>
          </a:p>
        </p:txBody>
      </p:sp>
      <p:sp>
        <p:nvSpPr>
          <p:cNvPr id="10246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F7961C-63C2-4254-87CF-75CE7CB864CA}" type="slidenum">
              <a:rPr lang="hu-HU" altLang="hu-HU"/>
              <a:pPr eaLnBrk="1" hangingPunct="1"/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131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52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04863"/>
            <a:ext cx="80772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39975" y="26035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Coeliac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trunk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angiography</a:t>
            </a:r>
            <a:endParaRPr lang="hu-HU" sz="2400" dirty="0">
              <a:latin typeface="+mj-lt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30250" y="5132388"/>
            <a:ext cx="36734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Rami intrahepatici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hepatica dext.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hepatica sin.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hepatica propria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hepatica communis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97413" y="5187950"/>
            <a:ext cx="3240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Art. lienalis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Art. gastroduodenalis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Art. gastroepiploica sin.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600">
                <a:latin typeface="Times New Roman" panose="02020603050405020304" pitchFamily="18" charset="0"/>
              </a:rPr>
              <a:t>Art. gastroepiploica dext.</a:t>
            </a:r>
          </a:p>
        </p:txBody>
      </p:sp>
      <p:sp>
        <p:nvSpPr>
          <p:cNvPr id="7175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AB1405-0B5B-4258-AF95-1DEF5FAA70A5}" type="slidenum">
              <a:rPr lang="hu-HU" altLang="hu-HU"/>
              <a:pPr eaLnBrk="1" hangingPunct="1"/>
              <a:t>21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08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55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23875"/>
            <a:ext cx="81026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95388" y="44450"/>
            <a:ext cx="6900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Superior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mesenteric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artery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angiography</a:t>
            </a:r>
            <a:endParaRPr lang="hu-HU" sz="2400" dirty="0">
              <a:latin typeface="+mj-lt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55650" y="5589588"/>
            <a:ext cx="36004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Art. colica med.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Art. pancreaticoduodenalis inf.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Art. mesenterica sup.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Aa. ileales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400">
                <a:latin typeface="Times New Roman" panose="02020603050405020304" pitchFamily="18" charset="0"/>
              </a:rPr>
              <a:t>Aa. jejunales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95850" y="5591175"/>
            <a:ext cx="24479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6"/>
            </a:pPr>
            <a:r>
              <a:rPr lang="hu-HU" altLang="hu-HU" sz="1400">
                <a:latin typeface="Times New Roman" panose="02020603050405020304" pitchFamily="18" charset="0"/>
              </a:rPr>
              <a:t>Aa. jejunales arcades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400">
                <a:latin typeface="Times New Roman" panose="02020603050405020304" pitchFamily="18" charset="0"/>
              </a:rPr>
              <a:t>First arcade of a. ilealis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400">
                <a:latin typeface="Times New Roman" panose="02020603050405020304" pitchFamily="18" charset="0"/>
              </a:rPr>
              <a:t>Second arcade of a. ilealis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6"/>
            </a:pPr>
            <a:r>
              <a:rPr lang="hu-HU" altLang="hu-HU" sz="1400">
                <a:latin typeface="Times New Roman" panose="02020603050405020304" pitchFamily="18" charset="0"/>
              </a:rPr>
              <a:t>Third arcade of a. ilealis</a:t>
            </a:r>
          </a:p>
        </p:txBody>
      </p:sp>
      <p:sp>
        <p:nvSpPr>
          <p:cNvPr id="8199" name="Dia számának hely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6C44D7-5E36-4240-A164-50093357B828}" type="slidenum">
              <a:rPr lang="hu-HU" altLang="hu-HU"/>
              <a:pPr eaLnBrk="1" hangingPunct="1"/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070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56  ill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79450"/>
            <a:ext cx="8958262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Csillag, Anatomy of the Living Human, Könemann 1999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0" y="44450"/>
            <a:ext cx="5856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Inferior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mesenteric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artery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angiography</a:t>
            </a:r>
            <a:endParaRPr lang="hu-HU" sz="2400" dirty="0">
              <a:latin typeface="+mj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4508500"/>
            <a:ext cx="340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mesenterica inf.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colica sin.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600">
                <a:latin typeface="Times New Roman" panose="02020603050405020304" pitchFamily="18" charset="0"/>
              </a:rPr>
              <a:t>Art. colica sin., ramus ascendens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787900" y="4581525"/>
            <a:ext cx="25130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hu-HU" altLang="hu-HU" sz="1600">
                <a:latin typeface="Times New Roman" panose="02020603050405020304" pitchFamily="18" charset="0"/>
              </a:rPr>
              <a:t>Aa. sigmoideae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4"/>
            </a:pPr>
            <a:r>
              <a:rPr lang="hu-HU" altLang="hu-HU" sz="1600">
                <a:latin typeface="Times New Roman" panose="02020603050405020304" pitchFamily="18" charset="0"/>
              </a:rPr>
              <a:t>Art. sigmoidea ima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AutoNum type="arabicPeriod" startAt="4"/>
            </a:pPr>
            <a:r>
              <a:rPr lang="hu-HU" altLang="hu-HU" sz="1600">
                <a:latin typeface="Times New Roman" panose="02020603050405020304" pitchFamily="18" charset="0"/>
              </a:rPr>
              <a:t>Art. rectalis sup.</a:t>
            </a:r>
          </a:p>
        </p:txBody>
      </p:sp>
      <p:sp>
        <p:nvSpPr>
          <p:cNvPr id="9223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799063-B19D-43F7-A6F1-B41E91B7413C}" type="slidenum">
              <a:rPr lang="hu-HU" altLang="hu-HU"/>
              <a:pPr eaLnBrk="1" hangingPunct="1"/>
              <a:t>23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163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ncreas03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90638"/>
            <a:ext cx="81089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964113" y="6553200"/>
            <a:ext cx="388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>
                <a:latin typeface="Times New Roman" panose="02020603050405020304" pitchFamily="18" charset="0"/>
              </a:rPr>
              <a:t>Tillmann, Atlas der Anatomie, Springer 2005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246188" y="0"/>
            <a:ext cx="69977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b="1" dirty="0" err="1">
                <a:latin typeface="+mj-lt"/>
              </a:rPr>
              <a:t>Anastomoses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around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the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duodenum</a:t>
            </a:r>
            <a:endParaRPr lang="hu-HU" sz="2800" b="1" dirty="0"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sz="2800" b="1" dirty="0" err="1">
                <a:latin typeface="+mj-lt"/>
              </a:rPr>
              <a:t>arcus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Riolani</a:t>
            </a:r>
            <a:r>
              <a:rPr lang="hu-HU" sz="2800" b="1" dirty="0">
                <a:latin typeface="+mj-lt"/>
              </a:rPr>
              <a:t> minor</a:t>
            </a:r>
          </a:p>
        </p:txBody>
      </p:sp>
      <p:sp>
        <p:nvSpPr>
          <p:cNvPr id="14341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324301-17D8-4C10-90E8-87253DBE6BBC}" type="slidenum">
              <a:rPr lang="hu-HU" altLang="hu-HU"/>
              <a:pPr eaLnBrk="1" hangingPunct="1"/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797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Arterial supply of duodenum</a:t>
            </a:r>
          </a:p>
        </p:txBody>
      </p:sp>
      <p:pic>
        <p:nvPicPr>
          <p:cNvPr id="15363" name="Picture 6" descr="pancreas04 másolat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1878013"/>
            <a:ext cx="6759575" cy="3970337"/>
          </a:xfrm>
          <a:noFill/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964113" y="6553200"/>
            <a:ext cx="388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>
                <a:latin typeface="Times New Roman" panose="02020603050405020304" pitchFamily="18" charset="0"/>
              </a:rPr>
              <a:t>Tillmann, Atlas der Anatomie, Springer 2005</a:t>
            </a:r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332F2F-16E1-493B-A087-CEDA4635EE0A}" type="slidenum">
              <a:rPr lang="hu-HU" altLang="hu-HU"/>
              <a:pPr eaLnBrk="1" hangingPunct="1"/>
              <a:t>25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305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Venous supply of duodenum</a:t>
            </a:r>
          </a:p>
        </p:txBody>
      </p:sp>
      <p:pic>
        <p:nvPicPr>
          <p:cNvPr id="16387" name="Picture 4" descr="pancreas06 másolat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60525"/>
            <a:ext cx="6786563" cy="4403725"/>
          </a:xfrm>
          <a:noFill/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964113" y="6553200"/>
            <a:ext cx="388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>
                <a:latin typeface="Times New Roman" panose="02020603050405020304" pitchFamily="18" charset="0"/>
              </a:rPr>
              <a:t>Tillmann, Atlas der Anatomie, Springer 2005</a:t>
            </a:r>
          </a:p>
        </p:txBody>
      </p:sp>
      <p:sp>
        <p:nvSpPr>
          <p:cNvPr id="16389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1A220A-ED6A-456A-94BA-B09304E70C87}" type="slidenum">
              <a:rPr lang="hu-HU" altLang="hu-HU"/>
              <a:pPr eaLnBrk="1" hangingPunct="1"/>
              <a:t>26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827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eserek02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538413"/>
            <a:ext cx="44831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meserek01 máso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540000"/>
            <a:ext cx="44005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18653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/>
              <a:t>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0" y="18446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/>
              <a:t>B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2475" y="47625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 err="1">
                <a:latin typeface="+mj-lt"/>
              </a:rPr>
              <a:t>Mesenteric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arterial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network</a:t>
            </a:r>
            <a:r>
              <a:rPr lang="hu-HU" sz="2400" dirty="0">
                <a:latin typeface="+mj-lt"/>
              </a:rPr>
              <a:t> of </a:t>
            </a:r>
            <a:r>
              <a:rPr lang="hu-HU" sz="2400" dirty="0" err="1">
                <a:latin typeface="+mj-lt"/>
              </a:rPr>
              <a:t>jejunum</a:t>
            </a:r>
            <a:r>
              <a:rPr lang="hu-HU" sz="2400" dirty="0">
                <a:latin typeface="+mj-lt"/>
              </a:rPr>
              <a:t> (A) and </a:t>
            </a:r>
            <a:r>
              <a:rPr lang="hu-HU" sz="2400" dirty="0" err="1">
                <a:latin typeface="+mj-lt"/>
              </a:rPr>
              <a:t>ileum</a:t>
            </a:r>
            <a:r>
              <a:rPr lang="hu-HU" sz="2400" dirty="0">
                <a:latin typeface="+mj-lt"/>
              </a:rPr>
              <a:t> (B)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356100" y="6524625"/>
            <a:ext cx="4643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200"/>
              <a:t>Standring, Gray’s Anatomy, Elsevier, 2005</a:t>
            </a:r>
          </a:p>
        </p:txBody>
      </p:sp>
      <p:sp>
        <p:nvSpPr>
          <p:cNvPr id="17416" name="Dia számának hely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0901ED-9CE3-4B4E-AD16-E8CBF934EB37}" type="slidenum">
              <a:rPr lang="hu-HU" altLang="hu-HU"/>
              <a:pPr eaLnBrk="1" hangingPunct="1"/>
              <a:t>27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18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dirty="0" err="1" smtClean="0"/>
              <a:t>Abdomen</a:t>
            </a:r>
            <a:r>
              <a:rPr lang="hu-HU" dirty="0" smtClean="0"/>
              <a:t> </a:t>
            </a:r>
            <a:r>
              <a:rPr lang="hu-HU" dirty="0" smtClean="0"/>
              <a:t>II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porto-caval</a:t>
            </a:r>
            <a:r>
              <a:rPr lang="hu-HU" dirty="0" smtClean="0"/>
              <a:t> </a:t>
            </a:r>
            <a:r>
              <a:rPr lang="hu-HU" dirty="0" err="1" smtClean="0"/>
              <a:t>anastomoses</a:t>
            </a:r>
            <a:endParaRPr lang="hu-HU" dirty="0" smtClean="0"/>
          </a:p>
        </p:txBody>
      </p:sp>
      <p:sp>
        <p:nvSpPr>
          <p:cNvPr id="154631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1844675"/>
            <a:ext cx="3384550" cy="4105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err="1" smtClean="0"/>
              <a:t>Through</a:t>
            </a:r>
            <a:r>
              <a:rPr lang="hu-HU" sz="1600" dirty="0" smtClean="0"/>
              <a:t> </a:t>
            </a:r>
            <a:r>
              <a:rPr lang="hu-HU" sz="1600" b="1" dirty="0" err="1" smtClean="0"/>
              <a:t>cardial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veins</a:t>
            </a: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sz="1600" dirty="0" err="1" smtClean="0"/>
              <a:t>superior</a:t>
            </a:r>
            <a:r>
              <a:rPr lang="hu-HU" sz="1600" dirty="0" smtClean="0"/>
              <a:t> </a:t>
            </a:r>
            <a:r>
              <a:rPr lang="hu-HU" sz="1600" dirty="0" err="1" smtClean="0"/>
              <a:t>vena</a:t>
            </a:r>
            <a:r>
              <a:rPr lang="hu-HU" sz="1600" dirty="0" smtClean="0"/>
              <a:t> </a:t>
            </a:r>
            <a:r>
              <a:rPr lang="hu-HU" sz="1600" dirty="0" err="1" smtClean="0"/>
              <a:t>cava</a:t>
            </a:r>
            <a:r>
              <a:rPr lang="hu-HU" sz="1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err="1" smtClean="0"/>
              <a:t>Through</a:t>
            </a:r>
            <a:r>
              <a:rPr lang="hu-HU" sz="1600" dirty="0" smtClean="0"/>
              <a:t> </a:t>
            </a:r>
            <a:r>
              <a:rPr lang="hu-HU" sz="1600" b="1" dirty="0" err="1" smtClean="0"/>
              <a:t>rectal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veins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to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the</a:t>
            </a:r>
            <a:r>
              <a:rPr lang="hu-HU" sz="1600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sz="1600" dirty="0" err="1" smtClean="0"/>
              <a:t>inferior</a:t>
            </a:r>
            <a:r>
              <a:rPr lang="hu-HU" sz="1600" dirty="0" smtClean="0"/>
              <a:t> </a:t>
            </a:r>
            <a:r>
              <a:rPr lang="hu-HU" sz="1600" dirty="0" err="1" smtClean="0"/>
              <a:t>vena</a:t>
            </a:r>
            <a:r>
              <a:rPr lang="hu-HU" sz="1600" dirty="0" smtClean="0"/>
              <a:t> </a:t>
            </a:r>
            <a:r>
              <a:rPr lang="hu-HU" sz="1600" dirty="0" err="1" smtClean="0"/>
              <a:t>cava</a:t>
            </a:r>
            <a:r>
              <a:rPr lang="hu-HU" sz="1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b="1" dirty="0" err="1" smtClean="0"/>
              <a:t>Paraumbilical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veins</a:t>
            </a:r>
            <a:r>
              <a:rPr lang="hu-HU" sz="1600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sz="1600" dirty="0" smtClean="0"/>
              <a:t>IVC, SVC </a:t>
            </a:r>
            <a:r>
              <a:rPr lang="hu-HU" sz="1600" dirty="0" err="1" smtClean="0"/>
              <a:t>anastomoses</a:t>
            </a:r>
            <a:endParaRPr lang="hu-HU" sz="16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sz="1600" dirty="0" smtClean="0"/>
              <a:t>(</a:t>
            </a:r>
            <a:r>
              <a:rPr lang="hu-HU" sz="1600" dirty="0" err="1" smtClean="0"/>
              <a:t>epigastric</a:t>
            </a:r>
            <a:r>
              <a:rPr lang="hu-HU" sz="1600" dirty="0" smtClean="0"/>
              <a:t> </a:t>
            </a:r>
            <a:r>
              <a:rPr lang="hu-HU" sz="1600" dirty="0" err="1" smtClean="0"/>
              <a:t>superficial</a:t>
            </a:r>
            <a:r>
              <a:rPr lang="hu-HU" sz="1600" dirty="0" smtClean="0"/>
              <a:t> </a:t>
            </a:r>
            <a:r>
              <a:rPr lang="hu-HU" sz="1600" dirty="0" err="1" smtClean="0"/>
              <a:t>veins</a:t>
            </a:r>
            <a:r>
              <a:rPr lang="hu-HU" sz="1600" dirty="0" smtClean="0"/>
              <a:t>,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sz="1600" dirty="0" err="1" smtClean="0"/>
              <a:t>thoraco-epigastric</a:t>
            </a:r>
            <a:r>
              <a:rPr lang="hu-HU" sz="1600" dirty="0" smtClean="0"/>
              <a:t> </a:t>
            </a:r>
            <a:r>
              <a:rPr lang="hu-HU" sz="1600" dirty="0" err="1" smtClean="0"/>
              <a:t>veins</a:t>
            </a:r>
            <a:r>
              <a:rPr lang="hu-HU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600" dirty="0" err="1" smtClean="0"/>
              <a:t>Anastomoses</a:t>
            </a:r>
            <a:r>
              <a:rPr lang="hu-HU" sz="1600" dirty="0" smtClean="0"/>
              <a:t> </a:t>
            </a:r>
            <a:r>
              <a:rPr lang="hu-HU" sz="1600" dirty="0" err="1" smtClean="0"/>
              <a:t>between</a:t>
            </a:r>
            <a:r>
              <a:rPr lang="hu-HU" sz="1600" dirty="0" smtClean="0"/>
              <a:t> </a:t>
            </a:r>
            <a:r>
              <a:rPr lang="hu-HU" sz="1600" dirty="0" err="1" smtClean="0"/>
              <a:t>superficial</a:t>
            </a:r>
            <a:r>
              <a:rPr lang="hu-HU" sz="1600" dirty="0" smtClean="0"/>
              <a:t> and </a:t>
            </a:r>
            <a:r>
              <a:rPr lang="hu-HU" sz="1600" dirty="0" err="1" smtClean="0"/>
              <a:t>deep</a:t>
            </a:r>
            <a:r>
              <a:rPr lang="hu-HU" sz="1600" dirty="0" smtClean="0"/>
              <a:t> </a:t>
            </a:r>
            <a:r>
              <a:rPr lang="hu-HU" sz="1600" dirty="0" err="1" smtClean="0"/>
              <a:t>abdominal</a:t>
            </a:r>
            <a:r>
              <a:rPr lang="hu-HU" sz="1600" dirty="0" smtClean="0"/>
              <a:t> </a:t>
            </a:r>
            <a:r>
              <a:rPr lang="hu-HU" sz="1600" dirty="0" err="1" smtClean="0"/>
              <a:t>wall</a:t>
            </a:r>
            <a:r>
              <a:rPr lang="hu-HU" sz="1600" dirty="0" smtClean="0"/>
              <a:t> </a:t>
            </a:r>
            <a:r>
              <a:rPr lang="hu-HU" sz="1600" dirty="0" err="1" smtClean="0"/>
              <a:t>veins</a:t>
            </a:r>
            <a:r>
              <a:rPr lang="hu-HU" sz="1600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sz="1600" dirty="0" err="1" smtClean="0"/>
              <a:t>Connects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portal</a:t>
            </a:r>
            <a:r>
              <a:rPr lang="hu-HU" sz="1600" dirty="0" smtClean="0"/>
              <a:t> </a:t>
            </a:r>
            <a:r>
              <a:rPr lang="hu-HU" sz="1600" dirty="0" err="1" smtClean="0"/>
              <a:t>system</a:t>
            </a:r>
            <a:r>
              <a:rPr lang="hu-HU" sz="1600" dirty="0" smtClean="0"/>
              <a:t> </a:t>
            </a:r>
            <a:r>
              <a:rPr lang="hu-HU" sz="1600" dirty="0" err="1" smtClean="0"/>
              <a:t>from</a:t>
            </a:r>
            <a:r>
              <a:rPr lang="hu-HU" sz="1600" dirty="0" smtClean="0"/>
              <a:t> IVC and SVC</a:t>
            </a:r>
          </a:p>
        </p:txBody>
      </p:sp>
      <p:pic>
        <p:nvPicPr>
          <p:cNvPr id="49156" name="Picture 9" descr="maj10 másol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12875"/>
            <a:ext cx="4208462" cy="522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65DF21-C80A-43F1-A513-9EFDB9FCD53B}" type="slidenum">
              <a:rPr lang="hu-HU" altLang="hu-HU"/>
              <a:pPr eaLnBrk="1" hangingPunct="1"/>
              <a:t>28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947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4213" y="865188"/>
          <a:ext cx="786765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7865867" imgH="3354748" progId="Photoshop.Image.5">
                  <p:embed/>
                </p:oleObj>
              </mc:Choice>
              <mc:Fallback>
                <p:oleObj name="Image" r:id="rId3" imgW="7865867" imgH="3354748" progId="Photoshop.Image.5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865188"/>
                        <a:ext cx="7867650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4213" y="4581525"/>
            <a:ext cx="360045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Rectus sheath/M. rectus abdominis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Costa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Hepar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Gaster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Colon, flexura lienalis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Recessus costodiaphragmaticus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Venae hepaticae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Vena cava inf.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00563" y="4581525"/>
            <a:ext cx="338455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Crus dextrum diaphragmatis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Oesophago-gastricus átmenet (cardia)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Spatium subphrenicum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Mm. intercostales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Lien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Aorta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Vertebra thoracica X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M. erector spinae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9"/>
            </a:pPr>
            <a:r>
              <a:rPr lang="hu-HU" altLang="hu-HU" sz="1200"/>
              <a:t>M. latissimus dorsi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87900" y="6453188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</p:spTree>
    <p:extLst>
      <p:ext uri="{BB962C8B-B14F-4D97-AF65-F5344CB8AC3E}">
        <p14:creationId xmlns:p14="http://schemas.microsoft.com/office/powerpoint/2010/main" val="47180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1188" y="836613"/>
          <a:ext cx="7880350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7878574" imgH="3316625" progId="Photoshop.Image.5">
                  <p:embed/>
                </p:oleObj>
              </mc:Choice>
              <mc:Fallback>
                <p:oleObj name="Image" r:id="rId3" imgW="7878574" imgH="3316625" progId="Photoshop.Image.5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880350" cy="331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650" y="4076700"/>
            <a:ext cx="3744913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Rectus sheath/M. rectus abdominis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Costa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Hepar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Gaster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Colon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Lig. teres hepatis /fissura falciformis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Jejunum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Corpus pancreatis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Vena portae, rr. lobares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Lobus caudatus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cava inf.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00563" y="4149725"/>
            <a:ext cx="3743325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Truncus coeliacus oszlása (a. hepat. comm. et gastr. sin.)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Aorta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Art. lienalis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Lien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Gl. suprarenalis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Ren sinister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Gl. suprarenalis dext. (area nuda mellett)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Vert. thoracica XII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M. erector spinae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</p:spTree>
    <p:extLst>
      <p:ext uri="{BB962C8B-B14F-4D97-AF65-F5344CB8AC3E}">
        <p14:creationId xmlns:p14="http://schemas.microsoft.com/office/powerpoint/2010/main" val="386973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836613"/>
          <a:ext cx="782955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7827744" imgH="3240381" progId="Photoshop.Image.5">
                  <p:embed/>
                </p:oleObj>
              </mc:Choice>
              <mc:Fallback>
                <p:oleObj name="Image" r:id="rId3" imgW="7827744" imgH="3240381" progId="Photoshop.Image.5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829550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4267200"/>
            <a:ext cx="3743325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Rectus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sheath</a:t>
            </a:r>
            <a:r>
              <a:rPr lang="hu-HU" altLang="hu-HU" sz="1200" dirty="0"/>
              <a:t>/M. </a:t>
            </a:r>
            <a:r>
              <a:rPr lang="hu-HU" altLang="hu-HU" sz="1200" dirty="0" err="1"/>
              <a:t>rectus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abdominis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Costa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Lobus</a:t>
            </a:r>
            <a:r>
              <a:rPr lang="hu-HU" altLang="hu-HU" sz="1200" dirty="0"/>
              <a:t> sin. </a:t>
            </a:r>
            <a:r>
              <a:rPr lang="hu-HU" altLang="hu-HU" sz="1200" dirty="0" err="1"/>
              <a:t>hepatis</a:t>
            </a:r>
            <a:r>
              <a:rPr lang="hu-HU" altLang="hu-HU" sz="1200" dirty="0"/>
              <a:t>, </a:t>
            </a:r>
            <a:r>
              <a:rPr lang="hu-HU" altLang="hu-HU" sz="1200" dirty="0" err="1"/>
              <a:t>segmentum</a:t>
            </a:r>
            <a:r>
              <a:rPr lang="hu-HU" altLang="hu-HU" sz="1200" dirty="0"/>
              <a:t> </a:t>
            </a:r>
            <a:r>
              <a:rPr lang="hu-HU" altLang="hu-HU" sz="1200" dirty="0" err="1"/>
              <a:t>med</a:t>
            </a:r>
            <a:r>
              <a:rPr lang="hu-HU" altLang="hu-HU" sz="1200" dirty="0"/>
              <a:t>. IV.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Lobus</a:t>
            </a:r>
            <a:r>
              <a:rPr lang="hu-HU" altLang="hu-HU" sz="1200" dirty="0"/>
              <a:t> sin. </a:t>
            </a:r>
            <a:r>
              <a:rPr lang="hu-HU" altLang="hu-HU" sz="1200" dirty="0" err="1"/>
              <a:t>hepatis</a:t>
            </a:r>
            <a:r>
              <a:rPr lang="hu-HU" altLang="hu-HU" sz="1200" dirty="0"/>
              <a:t>, </a:t>
            </a:r>
            <a:r>
              <a:rPr lang="hu-HU" altLang="hu-HU" sz="1200" dirty="0" err="1"/>
              <a:t>segmenta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latt</a:t>
            </a:r>
            <a:r>
              <a:rPr lang="hu-HU" altLang="hu-HU" sz="1200" dirty="0"/>
              <a:t>. II-III.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Duodenum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Gaster</a:t>
            </a:r>
            <a:r>
              <a:rPr lang="hu-HU" altLang="hu-HU" sz="1200" dirty="0"/>
              <a:t> (</a:t>
            </a:r>
            <a:r>
              <a:rPr lang="hu-HU" altLang="hu-HU" sz="1200" dirty="0" err="1"/>
              <a:t>antrum</a:t>
            </a:r>
            <a:r>
              <a:rPr lang="hu-HU" altLang="hu-HU" sz="1200" dirty="0"/>
              <a:t>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Colon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Art. </a:t>
            </a:r>
            <a:r>
              <a:rPr lang="hu-HU" altLang="hu-HU" sz="1200" dirty="0" err="1"/>
              <a:t>hepatica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V. </a:t>
            </a:r>
            <a:r>
              <a:rPr lang="hu-HU" altLang="hu-HU" sz="1200" dirty="0" err="1"/>
              <a:t>portae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Pancreas</a:t>
            </a:r>
            <a:r>
              <a:rPr lang="hu-HU" altLang="hu-HU" sz="1200" dirty="0"/>
              <a:t> (</a:t>
            </a:r>
            <a:r>
              <a:rPr lang="hu-HU" altLang="hu-HU" sz="1200" dirty="0" err="1"/>
              <a:t>collum</a:t>
            </a:r>
            <a:r>
              <a:rPr lang="hu-HU" altLang="hu-HU" sz="1200" dirty="0"/>
              <a:t>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865688" y="4267200"/>
            <a:ext cx="3384550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 err="1"/>
              <a:t>Jejunum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/>
              <a:t>V. </a:t>
            </a:r>
            <a:r>
              <a:rPr lang="hu-HU" altLang="hu-HU" sz="1200" dirty="0" err="1"/>
              <a:t>lienalis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 err="1"/>
              <a:t>Cauda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pancreatis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 err="1"/>
              <a:t>Gl</a:t>
            </a:r>
            <a:r>
              <a:rPr lang="hu-HU" altLang="hu-HU" sz="1200" dirty="0"/>
              <a:t>. </a:t>
            </a:r>
            <a:r>
              <a:rPr lang="hu-HU" altLang="hu-HU" sz="1200" dirty="0" err="1"/>
              <a:t>suprarenalis</a:t>
            </a:r>
            <a:r>
              <a:rPr lang="hu-HU" altLang="hu-HU" sz="1200" dirty="0"/>
              <a:t>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/>
              <a:t>V. </a:t>
            </a:r>
            <a:r>
              <a:rPr lang="hu-HU" altLang="hu-HU" sz="1200" dirty="0" err="1"/>
              <a:t>cava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inf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 err="1"/>
              <a:t>Crus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diaphragmatis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/>
              <a:t>Art. </a:t>
            </a:r>
            <a:r>
              <a:rPr lang="hu-HU" altLang="hu-HU" sz="1200" dirty="0" err="1"/>
              <a:t>mesenterica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sup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/>
              <a:t>Aorta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 err="1"/>
              <a:t>Vertebra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thorac</a:t>
            </a:r>
            <a:r>
              <a:rPr lang="hu-HU" altLang="hu-HU" sz="1200" dirty="0"/>
              <a:t>. XII.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erector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spinae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 err="1"/>
              <a:t>Ren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sinister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 dirty="0" err="1"/>
              <a:t>Lien</a:t>
            </a:r>
            <a:endParaRPr lang="hu-HU" altLang="hu-HU" sz="1200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</p:spTree>
    <p:extLst>
      <p:ext uri="{BB962C8B-B14F-4D97-AF65-F5344CB8AC3E}">
        <p14:creationId xmlns:p14="http://schemas.microsoft.com/office/powerpoint/2010/main" val="41602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6425" y="765175"/>
          <a:ext cx="7880350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3" imgW="7878574" imgH="3303918" progId="Photoshop.Image.5">
                  <p:embed/>
                </p:oleObj>
              </mc:Choice>
              <mc:Fallback>
                <p:oleObj name="Image" r:id="rId3" imgW="7878574" imgH="3303918" progId="Photoshop.Image.5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765175"/>
                        <a:ext cx="7880350" cy="330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36004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Linea alba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Rectus sheath/M. rectus abdominis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Costa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Lobus dext. hepatis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Lobus sin. hepatis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Colon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Duodenum, pars sup.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lienalis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Jejunum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Cauda pancreatis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00563" y="4076700"/>
            <a:ext cx="3095625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V. cava inf.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Crus dext. diaphragmatis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Art. mesenterica sup.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Aorta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Ren sinister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Lien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Ren dexter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Vertebra lumb. I.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M. quadratus lumborum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hu-HU" altLang="hu-HU" sz="1200"/>
              <a:t>M. erector spinae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87900" y="6453188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</p:spTree>
    <p:extLst>
      <p:ext uri="{BB962C8B-B14F-4D97-AF65-F5344CB8AC3E}">
        <p14:creationId xmlns:p14="http://schemas.microsoft.com/office/powerpoint/2010/main" val="378270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93725" y="950913"/>
          <a:ext cx="7829550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7827744" imgH="3176844" progId="Photoshop.Image.5">
                  <p:embed/>
                </p:oleObj>
              </mc:Choice>
              <mc:Fallback>
                <p:oleObj name="Image" r:id="rId3" imgW="7827744" imgH="3176844" progId="Photoshop.Image.5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950913"/>
                        <a:ext cx="7829550" cy="317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4221163"/>
            <a:ext cx="381635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Linea alba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Rectus sheath/M. rectus abdominis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Hepar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Vesica fellea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Colon transversum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Széles hasizmok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Duodenum, pars descendens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Jejunum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Cauda pancreatis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Caput pancreatis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mesenterica sup.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56100" y="4221163"/>
            <a:ext cx="352901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Art. mesenterica sup.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Aorta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V. cava inf.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V. renalis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Ren dexter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Ren sinister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Lien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Vertebra lumb. I.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M. psoas major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M. qudratus lumborum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2"/>
            </a:pPr>
            <a:r>
              <a:rPr lang="hu-HU" altLang="hu-HU" sz="1200"/>
              <a:t>M. erector spinae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</p:spTree>
    <p:extLst>
      <p:ext uri="{BB962C8B-B14F-4D97-AF65-F5344CB8AC3E}">
        <p14:creationId xmlns:p14="http://schemas.microsoft.com/office/powerpoint/2010/main" val="231051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00075" y="900113"/>
          <a:ext cx="786765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3" imgW="7865867" imgH="3456407" progId="Photoshop.Image.5">
                  <p:embed/>
                </p:oleObj>
              </mc:Choice>
              <mc:Fallback>
                <p:oleObj name="Image" r:id="rId3" imgW="7865867" imgH="3456407" progId="Photoshop.Image.5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900113"/>
                        <a:ext cx="7867650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3527425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Linea alba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rectus abdominis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transversus abdominis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obliquus internus abd.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M. obliquus externus abd.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Colon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Hepar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Duodenum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Caput pancreatis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mesenterica sup.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Art. mesenterica sup.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Jejunum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/>
              <a:t>V. renalis dext.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00563" y="4076700"/>
            <a:ext cx="3167062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V. cava inf.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V. renalis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Art. renalis sin.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Ren sinister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Ren dexter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Crus diaphragmatis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Discus intervert. lumbalis  I/II.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M. psoas major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M. quadratus lumborum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M. latissimus dorsi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M. serratus post. inf.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M. erector spinae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4"/>
            </a:pPr>
            <a:r>
              <a:rPr lang="hu-HU" altLang="hu-HU" sz="1200"/>
              <a:t>V. mesenterica inf.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</p:spTree>
    <p:extLst>
      <p:ext uri="{BB962C8B-B14F-4D97-AF65-F5344CB8AC3E}">
        <p14:creationId xmlns:p14="http://schemas.microsoft.com/office/powerpoint/2010/main" val="75580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47675" y="785813"/>
          <a:ext cx="8261350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Image" r:id="rId3" imgW="7967526" imgH="3456407" progId="Photoshop.Image.5">
                  <p:embed/>
                </p:oleObj>
              </mc:Choice>
              <mc:Fallback>
                <p:oleObj name="Image" r:id="rId3" imgW="7967526" imgH="3456407" progId="Photoshop.Image.5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785813"/>
                        <a:ext cx="8261350" cy="358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87900" y="6583363"/>
            <a:ext cx="417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Arial" panose="020B0604020202020204" pitchFamily="34" charset="0"/>
              </a:rPr>
              <a:t>Csillag, Anatomy of the Living Human, Könemann 1999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7675" y="4368800"/>
            <a:ext cx="3527425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Linea</a:t>
            </a:r>
            <a:r>
              <a:rPr lang="hu-HU" altLang="hu-HU" sz="1200" dirty="0"/>
              <a:t> alba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rectus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abdominis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transversus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abdominis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obliquus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internus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abd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obliquus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externus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abd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Colon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Hepar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Duodenum</a:t>
            </a:r>
            <a:r>
              <a:rPr lang="hu-HU" altLang="hu-HU" sz="1200" dirty="0"/>
              <a:t>, pars horizont.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V. </a:t>
            </a:r>
            <a:r>
              <a:rPr lang="hu-HU" altLang="hu-HU" sz="1200" dirty="0" err="1"/>
              <a:t>mesenterica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sup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/>
              <a:t>Art. </a:t>
            </a:r>
            <a:r>
              <a:rPr lang="hu-HU" altLang="hu-HU" sz="1200" dirty="0" err="1"/>
              <a:t>mesenterica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sup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Jejunum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hu-HU" altLang="hu-HU" sz="1200" dirty="0" err="1"/>
              <a:t>Ren</a:t>
            </a:r>
            <a:r>
              <a:rPr lang="hu-HU" altLang="hu-HU" sz="1200" dirty="0"/>
              <a:t> </a:t>
            </a:r>
            <a:r>
              <a:rPr lang="hu-HU" altLang="hu-HU" sz="1200" dirty="0" err="1"/>
              <a:t>dexter</a:t>
            </a:r>
            <a:endParaRPr lang="hu-HU" altLang="hu-HU" sz="1200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8350" y="4368800"/>
            <a:ext cx="3167062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 err="1"/>
              <a:t>Ureter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/>
              <a:t>V. </a:t>
            </a:r>
            <a:r>
              <a:rPr lang="hu-HU" altLang="hu-HU" sz="1200" dirty="0" err="1"/>
              <a:t>cava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inf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/>
              <a:t>Aorta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/>
              <a:t>V. </a:t>
            </a:r>
            <a:r>
              <a:rPr lang="hu-HU" altLang="hu-HU" sz="1200" dirty="0" err="1"/>
              <a:t>mesenterica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inf</a:t>
            </a:r>
            <a:r>
              <a:rPr lang="hu-HU" altLang="hu-HU" sz="1200" dirty="0"/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 err="1"/>
              <a:t>Pelvis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renalis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i="1" dirty="0" err="1"/>
              <a:t>Cysta</a:t>
            </a:r>
            <a:r>
              <a:rPr lang="hu-HU" altLang="hu-HU" sz="1200" i="1" dirty="0"/>
              <a:t> </a:t>
            </a:r>
            <a:r>
              <a:rPr lang="hu-HU" altLang="hu-HU" sz="1200" i="1" dirty="0" err="1"/>
              <a:t>renalis</a:t>
            </a:r>
            <a:endParaRPr lang="hu-HU" altLang="hu-HU" sz="1200" i="1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psoas</a:t>
            </a:r>
            <a:r>
              <a:rPr lang="hu-HU" altLang="hu-HU" sz="1200" dirty="0"/>
              <a:t> major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 err="1"/>
              <a:t>Vertebra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lumb</a:t>
            </a:r>
            <a:r>
              <a:rPr lang="hu-HU" altLang="hu-HU" sz="1200" dirty="0"/>
              <a:t>. II.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quadratus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lumborum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latissimus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dorsi</a:t>
            </a:r>
            <a:endParaRPr lang="hu-HU" altLang="hu-HU" sz="1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AutoNum type="arabicPeriod" startAt="13"/>
            </a:pPr>
            <a:r>
              <a:rPr lang="hu-HU" altLang="hu-HU" sz="1200" dirty="0"/>
              <a:t>M. </a:t>
            </a:r>
            <a:r>
              <a:rPr lang="hu-HU" altLang="hu-HU" sz="1200" dirty="0" err="1"/>
              <a:t>erector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spinae</a:t>
            </a:r>
            <a:endParaRPr lang="hu-HU" altLang="hu-HU" sz="12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79613" y="188913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Abdomen, axial CT</a:t>
            </a:r>
          </a:p>
        </p:txBody>
      </p:sp>
    </p:spTree>
    <p:extLst>
      <p:ext uri="{BB962C8B-B14F-4D97-AF65-F5344CB8AC3E}">
        <p14:creationId xmlns:p14="http://schemas.microsoft.com/office/powerpoint/2010/main" val="156026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1464</Words>
  <Application>Microsoft Office PowerPoint</Application>
  <PresentationFormat>Diavetítés a képernyőre (4:3 oldalarány)</PresentationFormat>
  <Paragraphs>399</Paragraphs>
  <Slides>28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Office-téma</vt:lpstr>
      <vt:lpstr>1_Office-téma</vt:lpstr>
      <vt:lpstr>Adobe Photoshop Image</vt:lpstr>
      <vt:lpstr>Abdomen II</vt:lpstr>
      <vt:lpstr>Abdomen II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Kidney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Arterial supply of duodenum</vt:lpstr>
      <vt:lpstr>Venous supply of duodenum</vt:lpstr>
      <vt:lpstr>PowerPoint-bemutató</vt:lpstr>
      <vt:lpstr>Abdomen II  porto-caval anastomoses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Abdomen II</dc:title>
  <dc:creator>Csillag András</dc:creator>
  <cp:lastModifiedBy>Csillag András</cp:lastModifiedBy>
  <cp:revision>5</cp:revision>
  <dcterms:created xsi:type="dcterms:W3CDTF">2018-03-09T09:41:16Z</dcterms:created>
  <dcterms:modified xsi:type="dcterms:W3CDTF">2018-03-09T10:17:46Z</dcterms:modified>
</cp:coreProperties>
</file>