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430" r:id="rId3"/>
    <p:sldId id="551" r:id="rId4"/>
    <p:sldId id="561" r:id="rId5"/>
    <p:sldId id="762" r:id="rId6"/>
    <p:sldId id="769" r:id="rId7"/>
    <p:sldId id="770" r:id="rId8"/>
    <p:sldId id="824" r:id="rId9"/>
    <p:sldId id="825" r:id="rId10"/>
    <p:sldId id="910" r:id="rId11"/>
    <p:sldId id="924" r:id="rId12"/>
    <p:sldId id="925" r:id="rId13"/>
    <p:sldId id="926" r:id="rId1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0" d="100"/>
          <a:sy n="80" d="100"/>
        </p:scale>
        <p:origin x="3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416F7-A3E5-41F5-98D6-7F02D792ECBB}" type="datetimeFigureOut">
              <a:rPr lang="hu-HU" smtClean="0"/>
              <a:t>2018. 05. 06.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DF0C7-9E76-4745-8E40-578EFEF7BF83}" type="slidenum">
              <a:rPr lang="hu-HU" smtClean="0"/>
              <a:t>‹#›</a:t>
            </a:fld>
            <a:endParaRPr lang="hu-HU"/>
          </a:p>
        </p:txBody>
      </p:sp>
    </p:spTree>
    <p:extLst>
      <p:ext uri="{BB962C8B-B14F-4D97-AF65-F5344CB8AC3E}">
        <p14:creationId xmlns:p14="http://schemas.microsoft.com/office/powerpoint/2010/main" val="5398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7">
            <a:extLst>
              <a:ext uri="{FF2B5EF4-FFF2-40B4-BE49-F238E27FC236}">
                <a16:creationId xmlns:a16="http://schemas.microsoft.com/office/drawing/2014/main" id="{3736F921-63BE-4489-9761-95A3C8BA54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3B9498-754C-47E9-B1E4-783EF913B843}" type="slidenum">
              <a:rPr lang="en-US" altLang="hu-HU">
                <a:solidFill>
                  <a:srgbClr val="000000"/>
                </a:solidFill>
              </a:rPr>
              <a:pPr eaLnBrk="1" hangingPunct="1"/>
              <a:t>10</a:t>
            </a:fld>
            <a:endParaRPr lang="en-US" altLang="hu-HU">
              <a:solidFill>
                <a:srgbClr val="000000"/>
              </a:solidFill>
            </a:endParaRPr>
          </a:p>
        </p:txBody>
      </p:sp>
      <p:sp>
        <p:nvSpPr>
          <p:cNvPr id="831491" name="Rectangle 2">
            <a:extLst>
              <a:ext uri="{FF2B5EF4-FFF2-40B4-BE49-F238E27FC236}">
                <a16:creationId xmlns:a16="http://schemas.microsoft.com/office/drawing/2014/main" id="{5E8D6D28-FE7A-43F1-AF7C-94DF12FCAF98}"/>
              </a:ext>
            </a:extLst>
          </p:cNvPr>
          <p:cNvSpPr>
            <a:spLocks noGrp="1" noRot="1" noChangeAspect="1" noChangeArrowheads="1" noTextEdit="1"/>
          </p:cNvSpPr>
          <p:nvPr>
            <p:ph type="sldImg"/>
          </p:nvPr>
        </p:nvSpPr>
        <p:spPr>
          <a:ln/>
        </p:spPr>
      </p:sp>
      <p:sp>
        <p:nvSpPr>
          <p:cNvPr id="831492" name="Rectangle 3">
            <a:extLst>
              <a:ext uri="{FF2B5EF4-FFF2-40B4-BE49-F238E27FC236}">
                <a16:creationId xmlns:a16="http://schemas.microsoft.com/office/drawing/2014/main" id="{70E0CE28-42D0-4340-8A7D-71D9C0154A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hu-H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71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7">
            <a:extLst>
              <a:ext uri="{FF2B5EF4-FFF2-40B4-BE49-F238E27FC236}">
                <a16:creationId xmlns:a16="http://schemas.microsoft.com/office/drawing/2014/main" id="{11D4965A-25AF-46E8-8570-915DA8D614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BAEB67-0CC5-4C4C-8471-22CA36BAD4B1}" type="slidenum">
              <a:rPr lang="en-US" altLang="hu-HU">
                <a:solidFill>
                  <a:srgbClr val="000000"/>
                </a:solidFill>
              </a:rPr>
              <a:pPr eaLnBrk="1" hangingPunct="1"/>
              <a:t>11</a:t>
            </a:fld>
            <a:endParaRPr lang="en-US" altLang="hu-HU">
              <a:solidFill>
                <a:srgbClr val="000000"/>
              </a:solidFill>
            </a:endParaRPr>
          </a:p>
        </p:txBody>
      </p:sp>
      <p:sp>
        <p:nvSpPr>
          <p:cNvPr id="845827" name="Rectangle 2">
            <a:extLst>
              <a:ext uri="{FF2B5EF4-FFF2-40B4-BE49-F238E27FC236}">
                <a16:creationId xmlns:a16="http://schemas.microsoft.com/office/drawing/2014/main" id="{C1EC5D69-662E-414D-89EC-0421CA8597EB}"/>
              </a:ext>
            </a:extLst>
          </p:cNvPr>
          <p:cNvSpPr>
            <a:spLocks noGrp="1" noRot="1" noChangeAspect="1" noChangeArrowheads="1" noTextEdit="1"/>
          </p:cNvSpPr>
          <p:nvPr>
            <p:ph type="sldImg"/>
          </p:nvPr>
        </p:nvSpPr>
        <p:spPr>
          <a:ln/>
        </p:spPr>
      </p:sp>
      <p:sp>
        <p:nvSpPr>
          <p:cNvPr id="845828" name="Rectangle 3">
            <a:extLst>
              <a:ext uri="{FF2B5EF4-FFF2-40B4-BE49-F238E27FC236}">
                <a16:creationId xmlns:a16="http://schemas.microsoft.com/office/drawing/2014/main" id="{D69136C0-68BB-47FE-A380-4F2C9BB9B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hu-H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18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7">
            <a:extLst>
              <a:ext uri="{FF2B5EF4-FFF2-40B4-BE49-F238E27FC236}">
                <a16:creationId xmlns:a16="http://schemas.microsoft.com/office/drawing/2014/main" id="{5CD1C5ED-2C1B-4317-9C96-D90C9D715E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74CB69-CE38-4B24-A2A9-41D93623C868}" type="slidenum">
              <a:rPr lang="en-US" altLang="hu-HU">
                <a:solidFill>
                  <a:srgbClr val="000000"/>
                </a:solidFill>
              </a:rPr>
              <a:pPr eaLnBrk="1" hangingPunct="1"/>
              <a:t>12</a:t>
            </a:fld>
            <a:endParaRPr lang="en-US" altLang="hu-HU">
              <a:solidFill>
                <a:srgbClr val="000000"/>
              </a:solidFill>
            </a:endParaRPr>
          </a:p>
        </p:txBody>
      </p:sp>
      <p:sp>
        <p:nvSpPr>
          <p:cNvPr id="846851" name="Rectangle 2">
            <a:extLst>
              <a:ext uri="{FF2B5EF4-FFF2-40B4-BE49-F238E27FC236}">
                <a16:creationId xmlns:a16="http://schemas.microsoft.com/office/drawing/2014/main" id="{5CDB32D2-810D-4F2E-8FED-091CCC379109}"/>
              </a:ext>
            </a:extLst>
          </p:cNvPr>
          <p:cNvSpPr>
            <a:spLocks noGrp="1" noRot="1" noChangeAspect="1" noChangeArrowheads="1" noTextEdit="1"/>
          </p:cNvSpPr>
          <p:nvPr>
            <p:ph type="sldImg"/>
          </p:nvPr>
        </p:nvSpPr>
        <p:spPr>
          <a:ln/>
        </p:spPr>
      </p:sp>
      <p:sp>
        <p:nvSpPr>
          <p:cNvPr id="846852" name="Rectangle 3">
            <a:extLst>
              <a:ext uri="{FF2B5EF4-FFF2-40B4-BE49-F238E27FC236}">
                <a16:creationId xmlns:a16="http://schemas.microsoft.com/office/drawing/2014/main" id="{9689D590-FE5A-4DC6-A50C-14C8B56748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hu-H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176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7">
            <a:extLst>
              <a:ext uri="{FF2B5EF4-FFF2-40B4-BE49-F238E27FC236}">
                <a16:creationId xmlns:a16="http://schemas.microsoft.com/office/drawing/2014/main" id="{A7692CEF-6967-4777-8ADD-DD8B3A8336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AF4279-6AE1-488B-8695-B98EF9AAF3FA}" type="slidenum">
              <a:rPr lang="en-US" altLang="hu-HU">
                <a:solidFill>
                  <a:srgbClr val="000000"/>
                </a:solidFill>
              </a:rPr>
              <a:pPr eaLnBrk="1" hangingPunct="1"/>
              <a:t>13</a:t>
            </a:fld>
            <a:endParaRPr lang="en-US" altLang="hu-HU">
              <a:solidFill>
                <a:srgbClr val="000000"/>
              </a:solidFill>
            </a:endParaRPr>
          </a:p>
        </p:txBody>
      </p:sp>
      <p:sp>
        <p:nvSpPr>
          <p:cNvPr id="847875" name="Rectangle 2">
            <a:extLst>
              <a:ext uri="{FF2B5EF4-FFF2-40B4-BE49-F238E27FC236}">
                <a16:creationId xmlns:a16="http://schemas.microsoft.com/office/drawing/2014/main" id="{8D9E677E-3F5C-4C66-A7F3-DA5AD8C7E7C5}"/>
              </a:ext>
            </a:extLst>
          </p:cNvPr>
          <p:cNvSpPr>
            <a:spLocks noGrp="1" noRot="1" noChangeAspect="1" noChangeArrowheads="1" noTextEdit="1"/>
          </p:cNvSpPr>
          <p:nvPr>
            <p:ph type="sldImg"/>
          </p:nvPr>
        </p:nvSpPr>
        <p:spPr>
          <a:ln/>
        </p:spPr>
      </p:sp>
      <p:sp>
        <p:nvSpPr>
          <p:cNvPr id="847876" name="Rectangle 3">
            <a:extLst>
              <a:ext uri="{FF2B5EF4-FFF2-40B4-BE49-F238E27FC236}">
                <a16:creationId xmlns:a16="http://schemas.microsoft.com/office/drawing/2014/main" id="{C910F4CB-A459-4D96-8147-0EC3A0EFB4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hu-H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182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EB86711-AE6E-49D5-A715-091948D6B350}"/>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3C5A3B8B-EB1A-407B-82BA-EB23AD080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BE5FCE8B-63DA-4A5E-8279-0AEED00E1660}"/>
              </a:ext>
            </a:extLst>
          </p:cNvPr>
          <p:cNvSpPr>
            <a:spLocks noGrp="1"/>
          </p:cNvSpPr>
          <p:nvPr>
            <p:ph type="dt" sz="half" idx="10"/>
          </p:nvPr>
        </p:nvSpPr>
        <p:spPr/>
        <p:txBody>
          <a:bodyPr/>
          <a:lstStyle/>
          <a:p>
            <a:fld id="{6408333D-D917-4D54-A6E5-852B149195D4}" type="datetimeFigureOut">
              <a:rPr lang="hu-HU" smtClean="0"/>
              <a:t>2018. 05. 06.</a:t>
            </a:fld>
            <a:endParaRPr lang="hu-HU"/>
          </a:p>
        </p:txBody>
      </p:sp>
      <p:sp>
        <p:nvSpPr>
          <p:cNvPr id="5" name="Élőláb helye 4">
            <a:extLst>
              <a:ext uri="{FF2B5EF4-FFF2-40B4-BE49-F238E27FC236}">
                <a16:creationId xmlns:a16="http://schemas.microsoft.com/office/drawing/2014/main" id="{4515F198-3574-4DB3-8BE0-C4631E4B029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AC8C377-58ED-4A9D-9970-F1B8B863B2D9}"/>
              </a:ext>
            </a:extLst>
          </p:cNvPr>
          <p:cNvSpPr>
            <a:spLocks noGrp="1"/>
          </p:cNvSpPr>
          <p:nvPr>
            <p:ph type="sldNum" sz="quarter" idx="12"/>
          </p:nvPr>
        </p:nvSpPr>
        <p:spPr/>
        <p:txBody>
          <a:bodyPr/>
          <a:lstStyle/>
          <a:p>
            <a:fld id="{54DB1803-30A8-43C2-87BD-E7D7D438E30E}" type="slidenum">
              <a:rPr lang="hu-HU" smtClean="0"/>
              <a:t>‹#›</a:t>
            </a:fld>
            <a:endParaRPr lang="hu-HU"/>
          </a:p>
        </p:txBody>
      </p:sp>
    </p:spTree>
    <p:extLst>
      <p:ext uri="{BB962C8B-B14F-4D97-AF65-F5344CB8AC3E}">
        <p14:creationId xmlns:p14="http://schemas.microsoft.com/office/powerpoint/2010/main" val="296569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22EC98-C112-4638-BFE4-1311CF54A756}"/>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8ECD1BC0-13C0-47F3-BA1F-CF0E038394B1}"/>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CA34235-265B-4CBD-B385-82EB1477A364}"/>
              </a:ext>
            </a:extLst>
          </p:cNvPr>
          <p:cNvSpPr>
            <a:spLocks noGrp="1"/>
          </p:cNvSpPr>
          <p:nvPr>
            <p:ph type="dt" sz="half" idx="10"/>
          </p:nvPr>
        </p:nvSpPr>
        <p:spPr/>
        <p:txBody>
          <a:bodyPr/>
          <a:lstStyle/>
          <a:p>
            <a:fld id="{6408333D-D917-4D54-A6E5-852B149195D4}" type="datetimeFigureOut">
              <a:rPr lang="hu-HU" smtClean="0"/>
              <a:t>2018. 05. 06.</a:t>
            </a:fld>
            <a:endParaRPr lang="hu-HU"/>
          </a:p>
        </p:txBody>
      </p:sp>
      <p:sp>
        <p:nvSpPr>
          <p:cNvPr id="5" name="Élőláb helye 4">
            <a:extLst>
              <a:ext uri="{FF2B5EF4-FFF2-40B4-BE49-F238E27FC236}">
                <a16:creationId xmlns:a16="http://schemas.microsoft.com/office/drawing/2014/main" id="{4F589F79-699D-4EBD-AA60-DE0CC6F4A1E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3C574A7-C06E-4769-9FC2-CBA250425733}"/>
              </a:ext>
            </a:extLst>
          </p:cNvPr>
          <p:cNvSpPr>
            <a:spLocks noGrp="1"/>
          </p:cNvSpPr>
          <p:nvPr>
            <p:ph type="sldNum" sz="quarter" idx="12"/>
          </p:nvPr>
        </p:nvSpPr>
        <p:spPr/>
        <p:txBody>
          <a:bodyPr/>
          <a:lstStyle/>
          <a:p>
            <a:fld id="{54DB1803-30A8-43C2-87BD-E7D7D438E30E}" type="slidenum">
              <a:rPr lang="hu-HU" smtClean="0"/>
              <a:t>‹#›</a:t>
            </a:fld>
            <a:endParaRPr lang="hu-HU"/>
          </a:p>
        </p:txBody>
      </p:sp>
    </p:spTree>
    <p:extLst>
      <p:ext uri="{BB962C8B-B14F-4D97-AF65-F5344CB8AC3E}">
        <p14:creationId xmlns:p14="http://schemas.microsoft.com/office/powerpoint/2010/main" val="17261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13497569-D8A0-4C78-B6D9-B9C47FC8747A}"/>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48FEA2D-36E6-40D5-BE14-0FE356A356B5}"/>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B2E4328-73BA-4117-A8F9-1B0D6FB199AF}"/>
              </a:ext>
            </a:extLst>
          </p:cNvPr>
          <p:cNvSpPr>
            <a:spLocks noGrp="1"/>
          </p:cNvSpPr>
          <p:nvPr>
            <p:ph type="dt" sz="half" idx="10"/>
          </p:nvPr>
        </p:nvSpPr>
        <p:spPr/>
        <p:txBody>
          <a:bodyPr/>
          <a:lstStyle/>
          <a:p>
            <a:fld id="{6408333D-D917-4D54-A6E5-852B149195D4}" type="datetimeFigureOut">
              <a:rPr lang="hu-HU" smtClean="0"/>
              <a:t>2018. 05. 06.</a:t>
            </a:fld>
            <a:endParaRPr lang="hu-HU"/>
          </a:p>
        </p:txBody>
      </p:sp>
      <p:sp>
        <p:nvSpPr>
          <p:cNvPr id="5" name="Élőláb helye 4">
            <a:extLst>
              <a:ext uri="{FF2B5EF4-FFF2-40B4-BE49-F238E27FC236}">
                <a16:creationId xmlns:a16="http://schemas.microsoft.com/office/drawing/2014/main" id="{20AC75F0-1B9F-4BBD-89E2-81BD2DE4B8F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516973D-0260-4256-92C0-AF573434EF6E}"/>
              </a:ext>
            </a:extLst>
          </p:cNvPr>
          <p:cNvSpPr>
            <a:spLocks noGrp="1"/>
          </p:cNvSpPr>
          <p:nvPr>
            <p:ph type="sldNum" sz="quarter" idx="12"/>
          </p:nvPr>
        </p:nvSpPr>
        <p:spPr/>
        <p:txBody>
          <a:bodyPr/>
          <a:lstStyle/>
          <a:p>
            <a:fld id="{54DB1803-30A8-43C2-87BD-E7D7D438E30E}" type="slidenum">
              <a:rPr lang="hu-HU" smtClean="0"/>
              <a:t>‹#›</a:t>
            </a:fld>
            <a:endParaRPr lang="hu-HU"/>
          </a:p>
        </p:txBody>
      </p:sp>
    </p:spTree>
    <p:extLst>
      <p:ext uri="{BB962C8B-B14F-4D97-AF65-F5344CB8AC3E}">
        <p14:creationId xmlns:p14="http://schemas.microsoft.com/office/powerpoint/2010/main" val="89226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3518C40-AB3E-41AF-8320-B51A81920C3A}"/>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4F94F0A3-B2D0-4F50-BDFE-33CC64C6AB2D}"/>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44A2DF4-4D55-41B3-872A-2DCC989154D3}"/>
              </a:ext>
            </a:extLst>
          </p:cNvPr>
          <p:cNvSpPr>
            <a:spLocks noGrp="1"/>
          </p:cNvSpPr>
          <p:nvPr>
            <p:ph type="dt" sz="half" idx="10"/>
          </p:nvPr>
        </p:nvSpPr>
        <p:spPr/>
        <p:txBody>
          <a:bodyPr/>
          <a:lstStyle/>
          <a:p>
            <a:fld id="{6408333D-D917-4D54-A6E5-852B149195D4}" type="datetimeFigureOut">
              <a:rPr lang="hu-HU" smtClean="0"/>
              <a:t>2018. 05. 06.</a:t>
            </a:fld>
            <a:endParaRPr lang="hu-HU"/>
          </a:p>
        </p:txBody>
      </p:sp>
      <p:sp>
        <p:nvSpPr>
          <p:cNvPr id="5" name="Élőláb helye 4">
            <a:extLst>
              <a:ext uri="{FF2B5EF4-FFF2-40B4-BE49-F238E27FC236}">
                <a16:creationId xmlns:a16="http://schemas.microsoft.com/office/drawing/2014/main" id="{F28A1712-66A1-4E53-97BF-A7C3F57E6A1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A472954-54C0-4370-9416-E9360FBE684B}"/>
              </a:ext>
            </a:extLst>
          </p:cNvPr>
          <p:cNvSpPr>
            <a:spLocks noGrp="1"/>
          </p:cNvSpPr>
          <p:nvPr>
            <p:ph type="sldNum" sz="quarter" idx="12"/>
          </p:nvPr>
        </p:nvSpPr>
        <p:spPr/>
        <p:txBody>
          <a:bodyPr/>
          <a:lstStyle/>
          <a:p>
            <a:fld id="{54DB1803-30A8-43C2-87BD-E7D7D438E30E}" type="slidenum">
              <a:rPr lang="hu-HU" smtClean="0"/>
              <a:t>‹#›</a:t>
            </a:fld>
            <a:endParaRPr lang="hu-HU"/>
          </a:p>
        </p:txBody>
      </p:sp>
    </p:spTree>
    <p:extLst>
      <p:ext uri="{BB962C8B-B14F-4D97-AF65-F5344CB8AC3E}">
        <p14:creationId xmlns:p14="http://schemas.microsoft.com/office/powerpoint/2010/main" val="244617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FC99C98-EA58-436B-9BCC-87248C503479}"/>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54438279-3DA7-4628-A98C-38DEA45213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B6EB4F75-552D-41D0-9C41-3FB85D6AA089}"/>
              </a:ext>
            </a:extLst>
          </p:cNvPr>
          <p:cNvSpPr>
            <a:spLocks noGrp="1"/>
          </p:cNvSpPr>
          <p:nvPr>
            <p:ph type="dt" sz="half" idx="10"/>
          </p:nvPr>
        </p:nvSpPr>
        <p:spPr/>
        <p:txBody>
          <a:bodyPr/>
          <a:lstStyle/>
          <a:p>
            <a:fld id="{6408333D-D917-4D54-A6E5-852B149195D4}" type="datetimeFigureOut">
              <a:rPr lang="hu-HU" smtClean="0"/>
              <a:t>2018. 05. 06.</a:t>
            </a:fld>
            <a:endParaRPr lang="hu-HU"/>
          </a:p>
        </p:txBody>
      </p:sp>
      <p:sp>
        <p:nvSpPr>
          <p:cNvPr id="5" name="Élőláb helye 4">
            <a:extLst>
              <a:ext uri="{FF2B5EF4-FFF2-40B4-BE49-F238E27FC236}">
                <a16:creationId xmlns:a16="http://schemas.microsoft.com/office/drawing/2014/main" id="{CBBB6232-7007-4799-8675-E0CEF7C61CE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D1DD2D1-5688-47D0-8082-67C6BADD80A8}"/>
              </a:ext>
            </a:extLst>
          </p:cNvPr>
          <p:cNvSpPr>
            <a:spLocks noGrp="1"/>
          </p:cNvSpPr>
          <p:nvPr>
            <p:ph type="sldNum" sz="quarter" idx="12"/>
          </p:nvPr>
        </p:nvSpPr>
        <p:spPr/>
        <p:txBody>
          <a:bodyPr/>
          <a:lstStyle/>
          <a:p>
            <a:fld id="{54DB1803-30A8-43C2-87BD-E7D7D438E30E}" type="slidenum">
              <a:rPr lang="hu-HU" smtClean="0"/>
              <a:t>‹#›</a:t>
            </a:fld>
            <a:endParaRPr lang="hu-HU"/>
          </a:p>
        </p:txBody>
      </p:sp>
    </p:spTree>
    <p:extLst>
      <p:ext uri="{BB962C8B-B14F-4D97-AF65-F5344CB8AC3E}">
        <p14:creationId xmlns:p14="http://schemas.microsoft.com/office/powerpoint/2010/main" val="177421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37D4306-52AA-4F58-9544-84B34D28317B}"/>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822FA14-AD53-4B11-84DB-2C6B06AFD1B4}"/>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018BBD0F-4481-4829-A006-DD0FEDA87A28}"/>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DF259626-EA53-4998-9BE8-D363B2E91075}"/>
              </a:ext>
            </a:extLst>
          </p:cNvPr>
          <p:cNvSpPr>
            <a:spLocks noGrp="1"/>
          </p:cNvSpPr>
          <p:nvPr>
            <p:ph type="dt" sz="half" idx="10"/>
          </p:nvPr>
        </p:nvSpPr>
        <p:spPr/>
        <p:txBody>
          <a:bodyPr/>
          <a:lstStyle/>
          <a:p>
            <a:fld id="{6408333D-D917-4D54-A6E5-852B149195D4}" type="datetimeFigureOut">
              <a:rPr lang="hu-HU" smtClean="0"/>
              <a:t>2018. 05. 06.</a:t>
            </a:fld>
            <a:endParaRPr lang="hu-HU"/>
          </a:p>
        </p:txBody>
      </p:sp>
      <p:sp>
        <p:nvSpPr>
          <p:cNvPr id="6" name="Élőláb helye 5">
            <a:extLst>
              <a:ext uri="{FF2B5EF4-FFF2-40B4-BE49-F238E27FC236}">
                <a16:creationId xmlns:a16="http://schemas.microsoft.com/office/drawing/2014/main" id="{1F3AB118-509F-4474-A89A-B927BE949F8F}"/>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9BEA7246-4642-43D8-ADAF-244121B86CBD}"/>
              </a:ext>
            </a:extLst>
          </p:cNvPr>
          <p:cNvSpPr>
            <a:spLocks noGrp="1"/>
          </p:cNvSpPr>
          <p:nvPr>
            <p:ph type="sldNum" sz="quarter" idx="12"/>
          </p:nvPr>
        </p:nvSpPr>
        <p:spPr/>
        <p:txBody>
          <a:bodyPr/>
          <a:lstStyle/>
          <a:p>
            <a:fld id="{54DB1803-30A8-43C2-87BD-E7D7D438E30E}" type="slidenum">
              <a:rPr lang="hu-HU" smtClean="0"/>
              <a:t>‹#›</a:t>
            </a:fld>
            <a:endParaRPr lang="hu-HU"/>
          </a:p>
        </p:txBody>
      </p:sp>
    </p:spTree>
    <p:extLst>
      <p:ext uri="{BB962C8B-B14F-4D97-AF65-F5344CB8AC3E}">
        <p14:creationId xmlns:p14="http://schemas.microsoft.com/office/powerpoint/2010/main" val="347523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AF0DDF2-2F6B-4703-BA8C-8B892247E431}"/>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6C37CC93-98B9-4CC5-9DA5-887A54E5A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D2FE7996-04E3-451E-9C94-C13DACE9EFC1}"/>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CBD981F1-BFFB-4E20-A600-019793186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233516D8-78F5-43D6-84FB-BCDFDF1B444D}"/>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3187414D-09D8-4AD5-8FC2-1053528646E8}"/>
              </a:ext>
            </a:extLst>
          </p:cNvPr>
          <p:cNvSpPr>
            <a:spLocks noGrp="1"/>
          </p:cNvSpPr>
          <p:nvPr>
            <p:ph type="dt" sz="half" idx="10"/>
          </p:nvPr>
        </p:nvSpPr>
        <p:spPr/>
        <p:txBody>
          <a:bodyPr/>
          <a:lstStyle/>
          <a:p>
            <a:fld id="{6408333D-D917-4D54-A6E5-852B149195D4}" type="datetimeFigureOut">
              <a:rPr lang="hu-HU" smtClean="0"/>
              <a:t>2018. 05. 06.</a:t>
            </a:fld>
            <a:endParaRPr lang="hu-HU"/>
          </a:p>
        </p:txBody>
      </p:sp>
      <p:sp>
        <p:nvSpPr>
          <p:cNvPr id="8" name="Élőláb helye 7">
            <a:extLst>
              <a:ext uri="{FF2B5EF4-FFF2-40B4-BE49-F238E27FC236}">
                <a16:creationId xmlns:a16="http://schemas.microsoft.com/office/drawing/2014/main" id="{073555CE-B2CF-4838-B773-495C4B3D61FB}"/>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895DDB23-88DB-4A0E-B5A5-15DB9B78F4D1}"/>
              </a:ext>
            </a:extLst>
          </p:cNvPr>
          <p:cNvSpPr>
            <a:spLocks noGrp="1"/>
          </p:cNvSpPr>
          <p:nvPr>
            <p:ph type="sldNum" sz="quarter" idx="12"/>
          </p:nvPr>
        </p:nvSpPr>
        <p:spPr/>
        <p:txBody>
          <a:bodyPr/>
          <a:lstStyle/>
          <a:p>
            <a:fld id="{54DB1803-30A8-43C2-87BD-E7D7D438E30E}" type="slidenum">
              <a:rPr lang="hu-HU" smtClean="0"/>
              <a:t>‹#›</a:t>
            </a:fld>
            <a:endParaRPr lang="hu-HU"/>
          </a:p>
        </p:txBody>
      </p:sp>
    </p:spTree>
    <p:extLst>
      <p:ext uri="{BB962C8B-B14F-4D97-AF65-F5344CB8AC3E}">
        <p14:creationId xmlns:p14="http://schemas.microsoft.com/office/powerpoint/2010/main" val="256758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C0BC304-065A-4E87-96B0-C1ECBE83CD84}"/>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102C2BB8-B93A-4DBE-811A-783DB6F8A83E}"/>
              </a:ext>
            </a:extLst>
          </p:cNvPr>
          <p:cNvSpPr>
            <a:spLocks noGrp="1"/>
          </p:cNvSpPr>
          <p:nvPr>
            <p:ph type="dt" sz="half" idx="10"/>
          </p:nvPr>
        </p:nvSpPr>
        <p:spPr/>
        <p:txBody>
          <a:bodyPr/>
          <a:lstStyle/>
          <a:p>
            <a:fld id="{6408333D-D917-4D54-A6E5-852B149195D4}" type="datetimeFigureOut">
              <a:rPr lang="hu-HU" smtClean="0"/>
              <a:t>2018. 05. 06.</a:t>
            </a:fld>
            <a:endParaRPr lang="hu-HU"/>
          </a:p>
        </p:txBody>
      </p:sp>
      <p:sp>
        <p:nvSpPr>
          <p:cNvPr id="4" name="Élőláb helye 3">
            <a:extLst>
              <a:ext uri="{FF2B5EF4-FFF2-40B4-BE49-F238E27FC236}">
                <a16:creationId xmlns:a16="http://schemas.microsoft.com/office/drawing/2014/main" id="{D0C2CA67-9A37-45ED-A5C3-A207AF7415EF}"/>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E82DF736-B338-47D2-A08F-412976C4C816}"/>
              </a:ext>
            </a:extLst>
          </p:cNvPr>
          <p:cNvSpPr>
            <a:spLocks noGrp="1"/>
          </p:cNvSpPr>
          <p:nvPr>
            <p:ph type="sldNum" sz="quarter" idx="12"/>
          </p:nvPr>
        </p:nvSpPr>
        <p:spPr/>
        <p:txBody>
          <a:bodyPr/>
          <a:lstStyle/>
          <a:p>
            <a:fld id="{54DB1803-30A8-43C2-87BD-E7D7D438E30E}" type="slidenum">
              <a:rPr lang="hu-HU" smtClean="0"/>
              <a:t>‹#›</a:t>
            </a:fld>
            <a:endParaRPr lang="hu-HU"/>
          </a:p>
        </p:txBody>
      </p:sp>
    </p:spTree>
    <p:extLst>
      <p:ext uri="{BB962C8B-B14F-4D97-AF65-F5344CB8AC3E}">
        <p14:creationId xmlns:p14="http://schemas.microsoft.com/office/powerpoint/2010/main" val="33467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8B8EA6E6-A400-4218-8FD4-226C241D446C}"/>
              </a:ext>
            </a:extLst>
          </p:cNvPr>
          <p:cNvSpPr>
            <a:spLocks noGrp="1"/>
          </p:cNvSpPr>
          <p:nvPr>
            <p:ph type="dt" sz="half" idx="10"/>
          </p:nvPr>
        </p:nvSpPr>
        <p:spPr/>
        <p:txBody>
          <a:bodyPr/>
          <a:lstStyle/>
          <a:p>
            <a:fld id="{6408333D-D917-4D54-A6E5-852B149195D4}" type="datetimeFigureOut">
              <a:rPr lang="hu-HU" smtClean="0"/>
              <a:t>2018. 05. 06.</a:t>
            </a:fld>
            <a:endParaRPr lang="hu-HU"/>
          </a:p>
        </p:txBody>
      </p:sp>
      <p:sp>
        <p:nvSpPr>
          <p:cNvPr id="3" name="Élőláb helye 2">
            <a:extLst>
              <a:ext uri="{FF2B5EF4-FFF2-40B4-BE49-F238E27FC236}">
                <a16:creationId xmlns:a16="http://schemas.microsoft.com/office/drawing/2014/main" id="{4F5CD9E3-C09D-4380-A1C7-E164FE7CAEE8}"/>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A7B181B6-3973-40BB-824F-19CC955F3224}"/>
              </a:ext>
            </a:extLst>
          </p:cNvPr>
          <p:cNvSpPr>
            <a:spLocks noGrp="1"/>
          </p:cNvSpPr>
          <p:nvPr>
            <p:ph type="sldNum" sz="quarter" idx="12"/>
          </p:nvPr>
        </p:nvSpPr>
        <p:spPr/>
        <p:txBody>
          <a:bodyPr/>
          <a:lstStyle/>
          <a:p>
            <a:fld id="{54DB1803-30A8-43C2-87BD-E7D7D438E30E}" type="slidenum">
              <a:rPr lang="hu-HU" smtClean="0"/>
              <a:t>‹#›</a:t>
            </a:fld>
            <a:endParaRPr lang="hu-HU"/>
          </a:p>
        </p:txBody>
      </p:sp>
    </p:spTree>
    <p:extLst>
      <p:ext uri="{BB962C8B-B14F-4D97-AF65-F5344CB8AC3E}">
        <p14:creationId xmlns:p14="http://schemas.microsoft.com/office/powerpoint/2010/main" val="3141621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3223542-014A-4AF1-8CD4-C3619F348B69}"/>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9DBB9E33-EEE9-4319-A8B1-5FAA9D146B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A9F322F1-445B-454E-A891-8C43F311DA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8E18FC9-9FD7-4599-9726-44F961B8318C}"/>
              </a:ext>
            </a:extLst>
          </p:cNvPr>
          <p:cNvSpPr>
            <a:spLocks noGrp="1"/>
          </p:cNvSpPr>
          <p:nvPr>
            <p:ph type="dt" sz="half" idx="10"/>
          </p:nvPr>
        </p:nvSpPr>
        <p:spPr/>
        <p:txBody>
          <a:bodyPr/>
          <a:lstStyle/>
          <a:p>
            <a:fld id="{6408333D-D917-4D54-A6E5-852B149195D4}" type="datetimeFigureOut">
              <a:rPr lang="hu-HU" smtClean="0"/>
              <a:t>2018. 05. 06.</a:t>
            </a:fld>
            <a:endParaRPr lang="hu-HU"/>
          </a:p>
        </p:txBody>
      </p:sp>
      <p:sp>
        <p:nvSpPr>
          <p:cNvPr id="6" name="Élőláb helye 5">
            <a:extLst>
              <a:ext uri="{FF2B5EF4-FFF2-40B4-BE49-F238E27FC236}">
                <a16:creationId xmlns:a16="http://schemas.microsoft.com/office/drawing/2014/main" id="{B4F01422-E60D-4150-9077-EAD9033E21CC}"/>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14ADFA6-892A-49B7-B907-83B4EF043738}"/>
              </a:ext>
            </a:extLst>
          </p:cNvPr>
          <p:cNvSpPr>
            <a:spLocks noGrp="1"/>
          </p:cNvSpPr>
          <p:nvPr>
            <p:ph type="sldNum" sz="quarter" idx="12"/>
          </p:nvPr>
        </p:nvSpPr>
        <p:spPr/>
        <p:txBody>
          <a:bodyPr/>
          <a:lstStyle/>
          <a:p>
            <a:fld id="{54DB1803-30A8-43C2-87BD-E7D7D438E30E}" type="slidenum">
              <a:rPr lang="hu-HU" smtClean="0"/>
              <a:t>‹#›</a:t>
            </a:fld>
            <a:endParaRPr lang="hu-HU"/>
          </a:p>
        </p:txBody>
      </p:sp>
    </p:spTree>
    <p:extLst>
      <p:ext uri="{BB962C8B-B14F-4D97-AF65-F5344CB8AC3E}">
        <p14:creationId xmlns:p14="http://schemas.microsoft.com/office/powerpoint/2010/main" val="369544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C443BE5-E64C-4B3F-BEB5-A0E0F9FD03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70338F1C-04C8-4B7C-AFC2-C15F6BB8DB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9D945A4A-E5BF-4A91-BEE7-DED702904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86C9A928-4231-458B-926E-2C4D5AAA95EC}"/>
              </a:ext>
            </a:extLst>
          </p:cNvPr>
          <p:cNvSpPr>
            <a:spLocks noGrp="1"/>
          </p:cNvSpPr>
          <p:nvPr>
            <p:ph type="dt" sz="half" idx="10"/>
          </p:nvPr>
        </p:nvSpPr>
        <p:spPr/>
        <p:txBody>
          <a:bodyPr/>
          <a:lstStyle/>
          <a:p>
            <a:fld id="{6408333D-D917-4D54-A6E5-852B149195D4}" type="datetimeFigureOut">
              <a:rPr lang="hu-HU" smtClean="0"/>
              <a:t>2018. 05. 06.</a:t>
            </a:fld>
            <a:endParaRPr lang="hu-HU"/>
          </a:p>
        </p:txBody>
      </p:sp>
      <p:sp>
        <p:nvSpPr>
          <p:cNvPr id="6" name="Élőláb helye 5">
            <a:extLst>
              <a:ext uri="{FF2B5EF4-FFF2-40B4-BE49-F238E27FC236}">
                <a16:creationId xmlns:a16="http://schemas.microsoft.com/office/drawing/2014/main" id="{C760827D-1E60-45E8-A2A5-A64A3064BEFC}"/>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08FDBC6-0120-413C-83EF-9A48BCBA0933}"/>
              </a:ext>
            </a:extLst>
          </p:cNvPr>
          <p:cNvSpPr>
            <a:spLocks noGrp="1"/>
          </p:cNvSpPr>
          <p:nvPr>
            <p:ph type="sldNum" sz="quarter" idx="12"/>
          </p:nvPr>
        </p:nvSpPr>
        <p:spPr/>
        <p:txBody>
          <a:bodyPr/>
          <a:lstStyle/>
          <a:p>
            <a:fld id="{54DB1803-30A8-43C2-87BD-E7D7D438E30E}" type="slidenum">
              <a:rPr lang="hu-HU" smtClean="0"/>
              <a:t>‹#›</a:t>
            </a:fld>
            <a:endParaRPr lang="hu-HU"/>
          </a:p>
        </p:txBody>
      </p:sp>
    </p:spTree>
    <p:extLst>
      <p:ext uri="{BB962C8B-B14F-4D97-AF65-F5344CB8AC3E}">
        <p14:creationId xmlns:p14="http://schemas.microsoft.com/office/powerpoint/2010/main" val="81484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7DB8A225-CB60-469D-BF27-C5585A2DD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72735C44-AC3D-426A-BDE9-E22EF0CA4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4A39FF8-CD37-44A9-8157-D21385C92F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8333D-D917-4D54-A6E5-852B149195D4}" type="datetimeFigureOut">
              <a:rPr lang="hu-HU" smtClean="0"/>
              <a:t>2018. 05. 06.</a:t>
            </a:fld>
            <a:endParaRPr lang="hu-HU"/>
          </a:p>
        </p:txBody>
      </p:sp>
      <p:sp>
        <p:nvSpPr>
          <p:cNvPr id="5" name="Élőláb helye 4">
            <a:extLst>
              <a:ext uri="{FF2B5EF4-FFF2-40B4-BE49-F238E27FC236}">
                <a16:creationId xmlns:a16="http://schemas.microsoft.com/office/drawing/2014/main" id="{27863151-6674-4466-8F01-4D8BC56931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F9CD12F5-CAC1-4F88-ADA3-84AED6F06E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B1803-30A8-43C2-87BD-E7D7D438E30E}" type="slidenum">
              <a:rPr lang="hu-HU" smtClean="0"/>
              <a:t>‹#›</a:t>
            </a:fld>
            <a:endParaRPr lang="hu-HU"/>
          </a:p>
        </p:txBody>
      </p:sp>
    </p:spTree>
    <p:extLst>
      <p:ext uri="{BB962C8B-B14F-4D97-AF65-F5344CB8AC3E}">
        <p14:creationId xmlns:p14="http://schemas.microsoft.com/office/powerpoint/2010/main" val="232885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rad.washington.edu/academics/academic-sections/msk/muscle-atlas/lower-body/obturator-externus/atlasImage_large"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ispub.com/ostia/index.php?xmlFilePath=journals/ijss/vol3n2/spinal.xml"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B724A0-A21D-48F5-92D4-4D2D17699F2D}"/>
              </a:ext>
            </a:extLst>
          </p:cNvPr>
          <p:cNvSpPr>
            <a:spLocks noGrp="1"/>
          </p:cNvSpPr>
          <p:nvPr>
            <p:ph type="ctrTitle"/>
          </p:nvPr>
        </p:nvSpPr>
        <p:spPr/>
        <p:txBody>
          <a:bodyPr/>
          <a:lstStyle/>
          <a:p>
            <a:r>
              <a:rPr lang="hu-HU" b="1" dirty="0"/>
              <a:t>A radiológia anatómiai problémái</a:t>
            </a:r>
          </a:p>
        </p:txBody>
      </p:sp>
      <p:sp>
        <p:nvSpPr>
          <p:cNvPr id="3" name="Alcím 2">
            <a:extLst>
              <a:ext uri="{FF2B5EF4-FFF2-40B4-BE49-F238E27FC236}">
                <a16:creationId xmlns:a16="http://schemas.microsoft.com/office/drawing/2014/main" id="{65AA4152-E434-4BAE-9F7D-C45F844759A8}"/>
              </a:ext>
            </a:extLst>
          </p:cNvPr>
          <p:cNvSpPr>
            <a:spLocks noGrp="1"/>
          </p:cNvSpPr>
          <p:nvPr>
            <p:ph type="subTitle" idx="1"/>
          </p:nvPr>
        </p:nvSpPr>
        <p:spPr/>
        <p:txBody>
          <a:bodyPr>
            <a:normAutofit/>
          </a:bodyPr>
          <a:lstStyle/>
          <a:p>
            <a:r>
              <a:rPr lang="hu-HU" sz="2800" b="1" dirty="0"/>
              <a:t>Dr. Mester Ádám</a:t>
            </a:r>
          </a:p>
          <a:p>
            <a:r>
              <a:rPr lang="hu-HU" sz="2800" dirty="0"/>
              <a:t>Klinikai Anatómiai Előadás</a:t>
            </a:r>
          </a:p>
          <a:p>
            <a:r>
              <a:rPr lang="hu-HU" sz="2800" b="1" dirty="0"/>
              <a:t>2018/04/10</a:t>
            </a:r>
          </a:p>
        </p:txBody>
      </p:sp>
    </p:spTree>
    <p:extLst>
      <p:ext uri="{BB962C8B-B14F-4D97-AF65-F5344CB8AC3E}">
        <p14:creationId xmlns:p14="http://schemas.microsoft.com/office/powerpoint/2010/main" val="1399383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354" name="Picture 2" descr="porosisb6">
            <a:extLst>
              <a:ext uri="{FF2B5EF4-FFF2-40B4-BE49-F238E27FC236}">
                <a16:creationId xmlns:a16="http://schemas.microsoft.com/office/drawing/2014/main" id="{C010D81B-CD79-41C2-92BD-E3CAEF4D1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152400"/>
            <a:ext cx="6705600" cy="6705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76515" name="Text Box 3">
            <a:extLst>
              <a:ext uri="{FF2B5EF4-FFF2-40B4-BE49-F238E27FC236}">
                <a16:creationId xmlns:a16="http://schemas.microsoft.com/office/drawing/2014/main" id="{7314EECF-F46A-4926-ADB2-0718B5253B8B}"/>
              </a:ext>
            </a:extLst>
          </p:cNvPr>
          <p:cNvSpPr txBox="1">
            <a:spLocks noChangeArrowheads="1"/>
          </p:cNvSpPr>
          <p:nvPr/>
        </p:nvSpPr>
        <p:spPr bwMode="auto">
          <a:xfrm>
            <a:off x="1524001" y="1908175"/>
            <a:ext cx="1628775" cy="1798638"/>
          </a:xfrm>
          <a:prstGeom prst="rect">
            <a:avLst/>
          </a:prstGeom>
          <a:noFill/>
          <a:ln w="9525">
            <a:noFill/>
            <a:miter lim="800000"/>
            <a:headEnd/>
            <a:tailEnd/>
          </a:ln>
          <a:effectLst/>
        </p:spPr>
        <p:txBody>
          <a:bodyPr wrap="none">
            <a:spAutoFit/>
          </a:bodyPr>
          <a:lstStyle/>
          <a:p>
            <a:pPr>
              <a:defRPr/>
            </a:pPr>
            <a:r>
              <a:rPr lang="hu-HU" sz="4800" b="1">
                <a:solidFill>
                  <a:srgbClr val="808080"/>
                </a:solidFill>
                <a:effectLst>
                  <a:outerShdw blurRad="38100" dist="38100" dir="2700000" algn="tl">
                    <a:srgbClr val="000000"/>
                  </a:outerShdw>
                </a:effectLst>
                <a:latin typeface="Arial Narrow" pitchFamily="34" charset="0"/>
                <a:cs typeface="Arial"/>
              </a:rPr>
              <a:t>T1</a:t>
            </a:r>
          </a:p>
          <a:p>
            <a:pPr eaLnBrk="0" hangingPunct="0">
              <a:defRPr/>
            </a:pPr>
            <a:r>
              <a:rPr lang="hu-HU" sz="3200" b="1">
                <a:solidFill>
                  <a:srgbClr val="808080"/>
                </a:solidFill>
                <a:effectLst>
                  <a:outerShdw blurRad="38100" dist="38100" dir="2700000" algn="tl">
                    <a:srgbClr val="000000"/>
                  </a:outerShdw>
                </a:effectLst>
                <a:latin typeface="Arial Narrow" pitchFamily="34" charset="0"/>
                <a:cs typeface="Arial"/>
              </a:rPr>
              <a:t>biconcav</a:t>
            </a:r>
          </a:p>
          <a:p>
            <a:pPr eaLnBrk="0" hangingPunct="0">
              <a:defRPr/>
            </a:pPr>
            <a:r>
              <a:rPr lang="hu-HU" sz="3200" b="1">
                <a:solidFill>
                  <a:srgbClr val="808080"/>
                </a:solidFill>
                <a:effectLst>
                  <a:outerShdw blurRad="38100" dist="38100" dir="2700000" algn="tl">
                    <a:srgbClr val="000000"/>
                  </a:outerShdw>
                </a:effectLst>
                <a:latin typeface="Arial Narrow" pitchFamily="34" charset="0"/>
                <a:cs typeface="Arial"/>
              </a:rPr>
              <a:t>ellapult</a:t>
            </a:r>
            <a:endParaRPr lang="en-GB" sz="3200" b="1">
              <a:solidFill>
                <a:srgbClr val="808080"/>
              </a:solidFill>
              <a:effectLst>
                <a:outerShdw blurRad="38100" dist="38100" dir="2700000" algn="tl">
                  <a:srgbClr val="000000"/>
                </a:outerShdw>
              </a:effectLst>
              <a:latin typeface="Arial Narrow" pitchFamily="34" charset="0"/>
              <a:cs typeface="Arial"/>
            </a:endParaRPr>
          </a:p>
        </p:txBody>
      </p:sp>
      <p:sp>
        <p:nvSpPr>
          <p:cNvPr id="740356" name="Rectangle 4">
            <a:extLst>
              <a:ext uri="{FF2B5EF4-FFF2-40B4-BE49-F238E27FC236}">
                <a16:creationId xmlns:a16="http://schemas.microsoft.com/office/drawing/2014/main" id="{E7060ADF-4B95-4E10-894B-7A5A7E118868}"/>
              </a:ext>
            </a:extLst>
          </p:cNvPr>
          <p:cNvSpPr>
            <a:spLocks noChangeArrowheads="1"/>
          </p:cNvSpPr>
          <p:nvPr/>
        </p:nvSpPr>
        <p:spPr bwMode="auto">
          <a:xfrm>
            <a:off x="7535863" y="476251"/>
            <a:ext cx="2305050" cy="14287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hu-HU" altLang="hu-HU" sz="24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0038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4690" name="Picture 2">
            <a:extLst>
              <a:ext uri="{FF2B5EF4-FFF2-40B4-BE49-F238E27FC236}">
                <a16:creationId xmlns:a16="http://schemas.microsoft.com/office/drawing/2014/main" id="{2939A403-9512-47B0-9A85-063728AC4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603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4691" name="Picture 3">
            <a:extLst>
              <a:ext uri="{FF2B5EF4-FFF2-40B4-BE49-F238E27FC236}">
                <a16:creationId xmlns:a16="http://schemas.microsoft.com/office/drawing/2014/main" id="{3E55C5B4-0F24-42A5-8C08-8ADB4D3F3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338" y="0"/>
            <a:ext cx="47926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4692" name="Picture 4">
            <a:extLst>
              <a:ext uri="{FF2B5EF4-FFF2-40B4-BE49-F238E27FC236}">
                <a16:creationId xmlns:a16="http://schemas.microsoft.com/office/drawing/2014/main" id="{8EAC3369-0BAA-4DEA-BBBC-C3F05BDBD3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964" t="13083" r="68457" b="70316"/>
          <a:stretch>
            <a:fillRect/>
          </a:stretch>
        </p:blipFill>
        <p:spPr bwMode="auto">
          <a:xfrm>
            <a:off x="5087939" y="404813"/>
            <a:ext cx="15843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5189" name="Rectangle 5">
            <a:extLst>
              <a:ext uri="{FF2B5EF4-FFF2-40B4-BE49-F238E27FC236}">
                <a16:creationId xmlns:a16="http://schemas.microsoft.com/office/drawing/2014/main" id="{5D754C94-80E6-435F-9596-2164DD4A178E}"/>
              </a:ext>
            </a:extLst>
          </p:cNvPr>
          <p:cNvSpPr>
            <a:spLocks noChangeArrowheads="1"/>
          </p:cNvSpPr>
          <p:nvPr/>
        </p:nvSpPr>
        <p:spPr bwMode="auto">
          <a:xfrm>
            <a:off x="1524000" y="1"/>
            <a:ext cx="8459788" cy="441531"/>
          </a:xfrm>
          <a:prstGeom prst="rect">
            <a:avLst/>
          </a:prstGeom>
          <a:noFill/>
          <a:ln w="9525">
            <a:noFill/>
            <a:miter lim="800000"/>
            <a:headEnd/>
            <a:tailEnd/>
          </a:ln>
          <a:effectLst/>
        </p:spPr>
        <p:txBody>
          <a:bodyPr>
            <a:spAutoFit/>
          </a:bodyPr>
          <a:lstStyle/>
          <a:p>
            <a:pPr eaLnBrk="0" hangingPunct="0">
              <a:lnSpc>
                <a:spcPct val="70000"/>
              </a:lnSpc>
              <a:tabLst>
                <a:tab pos="3048000" algn="l"/>
                <a:tab pos="5292725" algn="l"/>
              </a:tabLst>
              <a:defRPr/>
            </a:pPr>
            <a:r>
              <a:rPr lang="en-US" sz="3200" b="1">
                <a:solidFill>
                  <a:srgbClr val="B2B2B2"/>
                </a:solidFill>
                <a:effectLst>
                  <a:outerShdw blurRad="38100" dist="38100" dir="2700000" algn="tl">
                    <a:srgbClr val="000000"/>
                  </a:outerShdw>
                </a:effectLst>
                <a:latin typeface="Arial Narrow" pitchFamily="34" charset="0"/>
                <a:cs typeface="Arial"/>
              </a:rPr>
              <a:t>Benign </a:t>
            </a:r>
            <a:r>
              <a:rPr lang="hu-HU" sz="3200" b="1">
                <a:solidFill>
                  <a:srgbClr val="B2B2B2"/>
                </a:solidFill>
                <a:effectLst>
                  <a:outerShdw blurRad="38100" dist="38100" dir="2700000" algn="tl">
                    <a:srgbClr val="000000"/>
                  </a:outerShdw>
                </a:effectLst>
                <a:latin typeface="Arial Narrow" pitchFamily="34" charset="0"/>
                <a:cs typeface="Arial"/>
              </a:rPr>
              <a:t>f</a:t>
            </a:r>
            <a:r>
              <a:rPr lang="en-US" sz="3200" b="1">
                <a:solidFill>
                  <a:srgbClr val="B2B2B2"/>
                </a:solidFill>
                <a:effectLst>
                  <a:outerShdw blurRad="38100" dist="38100" dir="2700000" algn="tl">
                    <a:srgbClr val="000000"/>
                  </a:outerShdw>
                </a:effectLst>
                <a:latin typeface="Arial Narrow" pitchFamily="34" charset="0"/>
                <a:cs typeface="Arial"/>
              </a:rPr>
              <a:t>racture</a:t>
            </a:r>
            <a:r>
              <a:rPr lang="hu-HU" sz="3200" b="1">
                <a:solidFill>
                  <a:srgbClr val="B2B2B2"/>
                </a:solidFill>
                <a:effectLst>
                  <a:outerShdw blurRad="38100" dist="38100" dir="2700000" algn="tl">
                    <a:srgbClr val="000000"/>
                  </a:outerShdw>
                </a:effectLst>
                <a:latin typeface="Arial Narrow" pitchFamily="34" charset="0"/>
                <a:cs typeface="Arial"/>
              </a:rPr>
              <a:t>	</a:t>
            </a:r>
            <a:r>
              <a:rPr lang="en-US" sz="3200" b="1">
                <a:solidFill>
                  <a:srgbClr val="B2B2B2"/>
                </a:solidFill>
                <a:effectLst>
                  <a:outerShdw blurRad="38100" dist="38100" dir="2700000" algn="tl">
                    <a:srgbClr val="000000"/>
                  </a:outerShdw>
                </a:effectLst>
                <a:latin typeface="Arial Narrow" pitchFamily="34" charset="0"/>
                <a:cs typeface="Arial"/>
              </a:rPr>
              <a:t>Andrea Baur</a:t>
            </a:r>
            <a:r>
              <a:rPr lang="hu-HU" sz="3200" b="1">
                <a:solidFill>
                  <a:srgbClr val="B2B2B2"/>
                </a:solidFill>
                <a:effectLst>
                  <a:outerShdw blurRad="38100" dist="38100" dir="2700000" algn="tl">
                    <a:srgbClr val="000000"/>
                  </a:outerShdw>
                </a:effectLst>
                <a:latin typeface="Arial Narrow" pitchFamily="34" charset="0"/>
                <a:cs typeface="Arial"/>
              </a:rPr>
              <a:t>	</a:t>
            </a:r>
            <a:r>
              <a:rPr lang="en-US" sz="3200" b="1">
                <a:solidFill>
                  <a:srgbClr val="FFFFFF"/>
                </a:solidFill>
                <a:effectLst>
                  <a:outerShdw blurRad="38100" dist="38100" dir="2700000" algn="tl">
                    <a:srgbClr val="000000"/>
                  </a:outerShdw>
                </a:effectLst>
                <a:latin typeface="Arial Narrow" pitchFamily="34" charset="0"/>
                <a:cs typeface="Arial"/>
              </a:rPr>
              <a:t>Malignant</a:t>
            </a:r>
            <a:r>
              <a:rPr lang="en-US" sz="3200" b="1">
                <a:solidFill>
                  <a:srgbClr val="B2B2B2"/>
                </a:solidFill>
                <a:effectLst>
                  <a:outerShdw blurRad="38100" dist="38100" dir="2700000" algn="tl">
                    <a:srgbClr val="000000"/>
                  </a:outerShdw>
                </a:effectLst>
                <a:latin typeface="Arial Narrow" pitchFamily="34" charset="0"/>
                <a:cs typeface="Arial"/>
              </a:rPr>
              <a:t> </a:t>
            </a:r>
            <a:r>
              <a:rPr lang="hu-HU" sz="3200" b="1">
                <a:solidFill>
                  <a:srgbClr val="B2B2B2"/>
                </a:solidFill>
                <a:effectLst>
                  <a:outerShdw blurRad="38100" dist="38100" dir="2700000" algn="tl">
                    <a:srgbClr val="000000"/>
                  </a:outerShdw>
                </a:effectLst>
                <a:latin typeface="Arial Narrow" pitchFamily="34" charset="0"/>
                <a:cs typeface="Arial"/>
              </a:rPr>
              <a:t>f</a:t>
            </a:r>
            <a:r>
              <a:rPr lang="en-US" sz="3200" b="1">
                <a:solidFill>
                  <a:srgbClr val="B2B2B2"/>
                </a:solidFill>
                <a:effectLst>
                  <a:outerShdw blurRad="38100" dist="38100" dir="2700000" algn="tl">
                    <a:srgbClr val="000000"/>
                  </a:outerShdw>
                </a:effectLst>
                <a:latin typeface="Arial Narrow" pitchFamily="34" charset="0"/>
                <a:cs typeface="Arial"/>
              </a:rPr>
              <a:t>racture</a:t>
            </a:r>
          </a:p>
        </p:txBody>
      </p:sp>
      <p:sp>
        <p:nvSpPr>
          <p:cNvPr id="605190" name="Text Box 6">
            <a:extLst>
              <a:ext uri="{FF2B5EF4-FFF2-40B4-BE49-F238E27FC236}">
                <a16:creationId xmlns:a16="http://schemas.microsoft.com/office/drawing/2014/main" id="{F289F8AF-A67C-4F04-9884-BA4E5E51423F}"/>
              </a:ext>
            </a:extLst>
          </p:cNvPr>
          <p:cNvSpPr txBox="1">
            <a:spLocks noChangeArrowheads="1"/>
          </p:cNvSpPr>
          <p:nvPr/>
        </p:nvSpPr>
        <p:spPr bwMode="auto">
          <a:xfrm>
            <a:off x="7104063" y="6034088"/>
            <a:ext cx="1655762" cy="823912"/>
          </a:xfrm>
          <a:prstGeom prst="rect">
            <a:avLst/>
          </a:prstGeom>
          <a:noFill/>
          <a:ln w="9525">
            <a:noFill/>
            <a:miter lim="800000"/>
            <a:headEnd/>
            <a:tailEnd/>
          </a:ln>
          <a:effectLst/>
        </p:spPr>
        <p:txBody>
          <a:bodyPr>
            <a:spAutoFit/>
          </a:bodyPr>
          <a:lstStyle/>
          <a:p>
            <a:pPr>
              <a:defRPr/>
            </a:pPr>
            <a:r>
              <a:rPr lang="hu-HU" sz="4800" b="1">
                <a:solidFill>
                  <a:srgbClr val="FFFFFF"/>
                </a:solidFill>
                <a:effectLst>
                  <a:outerShdw blurRad="38100" dist="38100" dir="2700000" algn="tl">
                    <a:srgbClr val="000000"/>
                  </a:outerShdw>
                </a:effectLst>
                <a:latin typeface="Arial Narrow" pitchFamily="34" charset="0"/>
                <a:cs typeface="Arial"/>
              </a:rPr>
              <a:t>DWI</a:t>
            </a:r>
            <a:endParaRPr lang="en-GB" sz="4800" b="1">
              <a:solidFill>
                <a:srgbClr val="FFFFFF"/>
              </a:solidFill>
              <a:effectLst>
                <a:outerShdw blurRad="38100" dist="38100" dir="2700000" algn="tl">
                  <a:srgbClr val="000000"/>
                </a:outerShdw>
              </a:effectLst>
              <a:latin typeface="Arial Narrow" pitchFamily="34" charset="0"/>
              <a:cs typeface="Arial"/>
            </a:endParaRPr>
          </a:p>
        </p:txBody>
      </p:sp>
      <p:sp>
        <p:nvSpPr>
          <p:cNvPr id="605191" name="Text Box 7">
            <a:extLst>
              <a:ext uri="{FF2B5EF4-FFF2-40B4-BE49-F238E27FC236}">
                <a16:creationId xmlns:a16="http://schemas.microsoft.com/office/drawing/2014/main" id="{850BFCC5-AEDA-4205-9F11-1713ED44477A}"/>
              </a:ext>
            </a:extLst>
          </p:cNvPr>
          <p:cNvSpPr txBox="1">
            <a:spLocks noChangeArrowheads="1"/>
          </p:cNvSpPr>
          <p:nvPr/>
        </p:nvSpPr>
        <p:spPr bwMode="auto">
          <a:xfrm>
            <a:off x="3359151" y="6034088"/>
            <a:ext cx="1370013" cy="823912"/>
          </a:xfrm>
          <a:prstGeom prst="rect">
            <a:avLst/>
          </a:prstGeom>
          <a:noFill/>
          <a:ln w="9525">
            <a:noFill/>
            <a:miter lim="800000"/>
            <a:headEnd/>
            <a:tailEnd/>
          </a:ln>
          <a:effectLst/>
        </p:spPr>
        <p:txBody>
          <a:bodyPr>
            <a:spAutoFit/>
          </a:bodyPr>
          <a:lstStyle/>
          <a:p>
            <a:pPr>
              <a:defRPr/>
            </a:pPr>
            <a:r>
              <a:rPr lang="hu-HU" sz="4800" b="1">
                <a:solidFill>
                  <a:srgbClr val="000000"/>
                </a:solidFill>
                <a:effectLst>
                  <a:outerShdw blurRad="38100" dist="38100" dir="2700000" algn="tl">
                    <a:srgbClr val="FFFFFF"/>
                  </a:outerShdw>
                </a:effectLst>
                <a:latin typeface="Arial Narrow" pitchFamily="34" charset="0"/>
                <a:cs typeface="Arial"/>
              </a:rPr>
              <a:t>DWI</a:t>
            </a:r>
            <a:endParaRPr lang="en-GB" sz="4800" b="1">
              <a:solidFill>
                <a:srgbClr val="000000"/>
              </a:solidFill>
              <a:effectLst>
                <a:outerShdw blurRad="38100" dist="38100" dir="2700000" algn="tl">
                  <a:srgbClr val="FFFFFF"/>
                </a:outerShdw>
              </a:effectLst>
              <a:latin typeface="Arial Narrow" pitchFamily="34" charset="0"/>
              <a:cs typeface="Arial"/>
            </a:endParaRPr>
          </a:p>
        </p:txBody>
      </p:sp>
      <p:sp>
        <p:nvSpPr>
          <p:cNvPr id="754696" name="Oval 8">
            <a:extLst>
              <a:ext uri="{FF2B5EF4-FFF2-40B4-BE49-F238E27FC236}">
                <a16:creationId xmlns:a16="http://schemas.microsoft.com/office/drawing/2014/main" id="{D6E376D5-B76D-4517-93DB-51666E587C52}"/>
              </a:ext>
            </a:extLst>
          </p:cNvPr>
          <p:cNvSpPr>
            <a:spLocks noChangeArrowheads="1"/>
          </p:cNvSpPr>
          <p:nvPr/>
        </p:nvSpPr>
        <p:spPr bwMode="auto">
          <a:xfrm>
            <a:off x="2208214" y="4005264"/>
            <a:ext cx="2016125" cy="2232025"/>
          </a:xfrm>
          <a:prstGeom prst="ellipse">
            <a:avLst/>
          </a:pr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hu-HU" altLang="hu-HU" sz="2400">
              <a:solidFill>
                <a:srgbClr val="000000"/>
              </a:solidFill>
              <a:latin typeface="Times New Roman" panose="02020603050405020304" pitchFamily="18" charset="0"/>
            </a:endParaRPr>
          </a:p>
        </p:txBody>
      </p:sp>
      <p:sp>
        <p:nvSpPr>
          <p:cNvPr id="754697" name="Oval 9">
            <a:extLst>
              <a:ext uri="{FF2B5EF4-FFF2-40B4-BE49-F238E27FC236}">
                <a16:creationId xmlns:a16="http://schemas.microsoft.com/office/drawing/2014/main" id="{AD7E2567-1B17-4C7F-8CDC-E8117E137AF7}"/>
              </a:ext>
            </a:extLst>
          </p:cNvPr>
          <p:cNvSpPr>
            <a:spLocks noChangeArrowheads="1"/>
          </p:cNvSpPr>
          <p:nvPr/>
        </p:nvSpPr>
        <p:spPr bwMode="auto">
          <a:xfrm>
            <a:off x="6167439" y="4149726"/>
            <a:ext cx="1944687" cy="2087563"/>
          </a:xfrm>
          <a:prstGeom prst="ellipse">
            <a:avLst/>
          </a:prstGeom>
          <a:noFill/>
          <a:ln w="190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hu-HU" altLang="hu-HU" sz="2400">
              <a:solidFill>
                <a:srgbClr val="000000"/>
              </a:solidFill>
              <a:latin typeface="Times New Roman" panose="02020603050405020304" pitchFamily="18" charset="0"/>
            </a:endParaRPr>
          </a:p>
        </p:txBody>
      </p:sp>
      <p:sp>
        <p:nvSpPr>
          <p:cNvPr id="754698" name="Freeform 10">
            <a:extLst>
              <a:ext uri="{FF2B5EF4-FFF2-40B4-BE49-F238E27FC236}">
                <a16:creationId xmlns:a16="http://schemas.microsoft.com/office/drawing/2014/main" id="{7A902236-10B6-4127-9638-418BAD56BDEF}"/>
              </a:ext>
            </a:extLst>
          </p:cNvPr>
          <p:cNvSpPr>
            <a:spLocks/>
          </p:cNvSpPr>
          <p:nvPr/>
        </p:nvSpPr>
        <p:spPr bwMode="auto">
          <a:xfrm>
            <a:off x="2498726" y="4449763"/>
            <a:ext cx="1484313" cy="1579562"/>
          </a:xfrm>
          <a:custGeom>
            <a:avLst/>
            <a:gdLst>
              <a:gd name="T0" fmla="*/ 1920360002 w 935"/>
              <a:gd name="T1" fmla="*/ 0 h 995"/>
              <a:gd name="T2" fmla="*/ 2048888774 w 935"/>
              <a:gd name="T3" fmla="*/ 806449745 h 995"/>
              <a:gd name="T4" fmla="*/ 2114412841 w 935"/>
              <a:gd name="T5" fmla="*/ 952618924 h 995"/>
              <a:gd name="T6" fmla="*/ 2147483647 w 935"/>
              <a:gd name="T7" fmla="*/ 1161790982 h 995"/>
              <a:gd name="T8" fmla="*/ 2147483647 w 935"/>
              <a:gd name="T9" fmla="*/ 1275198743 h 995"/>
              <a:gd name="T10" fmla="*/ 1436489568 w 935"/>
              <a:gd name="T11" fmla="*/ 1307959962 h 995"/>
              <a:gd name="T12" fmla="*/ 1290320495 w 935"/>
              <a:gd name="T13" fmla="*/ 1370964627 h 995"/>
              <a:gd name="T14" fmla="*/ 1161793310 w 935"/>
              <a:gd name="T15" fmla="*/ 1436488652 h 995"/>
              <a:gd name="T16" fmla="*/ 1081148304 w 935"/>
              <a:gd name="T17" fmla="*/ 1499491729 h 995"/>
              <a:gd name="T18" fmla="*/ 1000503298 w 935"/>
              <a:gd name="T19" fmla="*/ 1597778562 h 995"/>
              <a:gd name="T20" fmla="*/ 725805253 w 935"/>
              <a:gd name="T21" fmla="*/ 1983361854 h 995"/>
              <a:gd name="T22" fmla="*/ 645160247 w 935"/>
              <a:gd name="T23" fmla="*/ 2147483647 h 995"/>
              <a:gd name="T24" fmla="*/ 614918370 w 935"/>
              <a:gd name="T25" fmla="*/ 2147483647 h 995"/>
              <a:gd name="T26" fmla="*/ 564515241 w 935"/>
              <a:gd name="T27" fmla="*/ 2147483647 h 995"/>
              <a:gd name="T28" fmla="*/ 549394303 w 935"/>
              <a:gd name="T29" fmla="*/ 2147483647 h 995"/>
              <a:gd name="T30" fmla="*/ 501512124 w 935"/>
              <a:gd name="T31" fmla="*/ 2147483647 h 995"/>
              <a:gd name="T32" fmla="*/ 435988056 w 935"/>
              <a:gd name="T33" fmla="*/ 2064006809 h 995"/>
              <a:gd name="T34" fmla="*/ 292338246 w 935"/>
              <a:gd name="T35" fmla="*/ 1822071945 h 995"/>
              <a:gd name="T36" fmla="*/ 0 w 935"/>
              <a:gd name="T37" fmla="*/ 1403725846 h 995"/>
              <a:gd name="T38" fmla="*/ 468749296 w 935"/>
              <a:gd name="T39" fmla="*/ 1355843698 h 995"/>
              <a:gd name="T40" fmla="*/ 806450260 w 935"/>
              <a:gd name="T41" fmla="*/ 1242435936 h 995"/>
              <a:gd name="T42" fmla="*/ 1113909544 w 935"/>
              <a:gd name="T43" fmla="*/ 1066025098 h 995"/>
              <a:gd name="T44" fmla="*/ 1340723623 w 935"/>
              <a:gd name="T45" fmla="*/ 952618924 h 995"/>
              <a:gd name="T46" fmla="*/ 1582658642 w 935"/>
              <a:gd name="T47" fmla="*/ 758566010 h 995"/>
              <a:gd name="T48" fmla="*/ 1839714996 w 935"/>
              <a:gd name="T49" fmla="*/ 451107120 h 995"/>
              <a:gd name="T50" fmla="*/ 1854835934 w 935"/>
              <a:gd name="T51" fmla="*/ 128527152 h 9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35"/>
              <a:gd name="T79" fmla="*/ 0 h 995"/>
              <a:gd name="T80" fmla="*/ 935 w 935"/>
              <a:gd name="T81" fmla="*/ 995 h 9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35" h="995">
                <a:moveTo>
                  <a:pt x="762" y="0"/>
                </a:moveTo>
                <a:cubicBezTo>
                  <a:pt x="766" y="155"/>
                  <a:pt x="736" y="218"/>
                  <a:pt x="813" y="320"/>
                </a:cubicBezTo>
                <a:cubicBezTo>
                  <a:pt x="820" y="340"/>
                  <a:pt x="833" y="357"/>
                  <a:pt x="839" y="378"/>
                </a:cubicBezTo>
                <a:cubicBezTo>
                  <a:pt x="848" y="408"/>
                  <a:pt x="853" y="435"/>
                  <a:pt x="871" y="461"/>
                </a:cubicBezTo>
                <a:cubicBezTo>
                  <a:pt x="880" y="488"/>
                  <a:pt x="908" y="496"/>
                  <a:pt x="935" y="506"/>
                </a:cubicBezTo>
                <a:cubicBezTo>
                  <a:pt x="813" y="509"/>
                  <a:pt x="689" y="495"/>
                  <a:pt x="570" y="519"/>
                </a:cubicBezTo>
                <a:cubicBezTo>
                  <a:pt x="557" y="522"/>
                  <a:pt x="525" y="538"/>
                  <a:pt x="512" y="544"/>
                </a:cubicBezTo>
                <a:cubicBezTo>
                  <a:pt x="495" y="552"/>
                  <a:pt x="461" y="570"/>
                  <a:pt x="461" y="570"/>
                </a:cubicBezTo>
                <a:cubicBezTo>
                  <a:pt x="421" y="628"/>
                  <a:pt x="475" y="557"/>
                  <a:pt x="429" y="595"/>
                </a:cubicBezTo>
                <a:cubicBezTo>
                  <a:pt x="416" y="606"/>
                  <a:pt x="407" y="621"/>
                  <a:pt x="397" y="634"/>
                </a:cubicBezTo>
                <a:cubicBezTo>
                  <a:pt x="357" y="686"/>
                  <a:pt x="336" y="741"/>
                  <a:pt x="288" y="787"/>
                </a:cubicBezTo>
                <a:cubicBezTo>
                  <a:pt x="275" y="844"/>
                  <a:pt x="330" y="995"/>
                  <a:pt x="256" y="947"/>
                </a:cubicBezTo>
                <a:cubicBezTo>
                  <a:pt x="252" y="941"/>
                  <a:pt x="249" y="933"/>
                  <a:pt x="244" y="928"/>
                </a:cubicBezTo>
                <a:cubicBezTo>
                  <a:pt x="238" y="922"/>
                  <a:pt x="229" y="921"/>
                  <a:pt x="224" y="915"/>
                </a:cubicBezTo>
                <a:cubicBezTo>
                  <a:pt x="220" y="910"/>
                  <a:pt x="221" y="902"/>
                  <a:pt x="218" y="896"/>
                </a:cubicBezTo>
                <a:cubicBezTo>
                  <a:pt x="213" y="887"/>
                  <a:pt x="204" y="880"/>
                  <a:pt x="199" y="871"/>
                </a:cubicBezTo>
                <a:cubicBezTo>
                  <a:pt x="189" y="854"/>
                  <a:pt x="182" y="836"/>
                  <a:pt x="173" y="819"/>
                </a:cubicBezTo>
                <a:cubicBezTo>
                  <a:pt x="156" y="786"/>
                  <a:pt x="132" y="757"/>
                  <a:pt x="116" y="723"/>
                </a:cubicBezTo>
                <a:cubicBezTo>
                  <a:pt x="93" y="676"/>
                  <a:pt x="45" y="586"/>
                  <a:pt x="0" y="557"/>
                </a:cubicBezTo>
                <a:cubicBezTo>
                  <a:pt x="68" y="513"/>
                  <a:pt x="3" y="550"/>
                  <a:pt x="186" y="538"/>
                </a:cubicBezTo>
                <a:cubicBezTo>
                  <a:pt x="234" y="535"/>
                  <a:pt x="276" y="507"/>
                  <a:pt x="320" y="493"/>
                </a:cubicBezTo>
                <a:cubicBezTo>
                  <a:pt x="361" y="465"/>
                  <a:pt x="397" y="443"/>
                  <a:pt x="442" y="423"/>
                </a:cubicBezTo>
                <a:cubicBezTo>
                  <a:pt x="471" y="410"/>
                  <a:pt x="501" y="387"/>
                  <a:pt x="532" y="378"/>
                </a:cubicBezTo>
                <a:cubicBezTo>
                  <a:pt x="561" y="349"/>
                  <a:pt x="596" y="327"/>
                  <a:pt x="628" y="301"/>
                </a:cubicBezTo>
                <a:cubicBezTo>
                  <a:pt x="662" y="273"/>
                  <a:pt x="706" y="216"/>
                  <a:pt x="730" y="179"/>
                </a:cubicBezTo>
                <a:cubicBezTo>
                  <a:pt x="747" y="125"/>
                  <a:pt x="736" y="167"/>
                  <a:pt x="736" y="51"/>
                </a:cubicBezTo>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754699" name="Freeform 11">
            <a:extLst>
              <a:ext uri="{FF2B5EF4-FFF2-40B4-BE49-F238E27FC236}">
                <a16:creationId xmlns:a16="http://schemas.microsoft.com/office/drawing/2014/main" id="{29FCB6CB-4B38-42E8-A5D9-D447F034378A}"/>
              </a:ext>
            </a:extLst>
          </p:cNvPr>
          <p:cNvSpPr>
            <a:spLocks/>
          </p:cNvSpPr>
          <p:nvPr/>
        </p:nvSpPr>
        <p:spPr bwMode="auto">
          <a:xfrm>
            <a:off x="6340475" y="4897439"/>
            <a:ext cx="1582738" cy="1025525"/>
          </a:xfrm>
          <a:custGeom>
            <a:avLst/>
            <a:gdLst>
              <a:gd name="T0" fmla="*/ 2079130641 w 997"/>
              <a:gd name="T1" fmla="*/ 0 h 646"/>
              <a:gd name="T2" fmla="*/ 2147483647 w 997"/>
              <a:gd name="T3" fmla="*/ 95765926 h 646"/>
              <a:gd name="T4" fmla="*/ 2147483647 w 997"/>
              <a:gd name="T5" fmla="*/ 161289989 h 646"/>
              <a:gd name="T6" fmla="*/ 2147483647 w 997"/>
              <a:gd name="T7" fmla="*/ 418345978 h 646"/>
              <a:gd name="T8" fmla="*/ 2147483647 w 997"/>
              <a:gd name="T9" fmla="*/ 1030743120 h 646"/>
              <a:gd name="T10" fmla="*/ 2147483647 w 997"/>
              <a:gd name="T11" fmla="*/ 1096267158 h 646"/>
              <a:gd name="T12" fmla="*/ 2046367814 w 997"/>
              <a:gd name="T13" fmla="*/ 1015622188 h 646"/>
              <a:gd name="T14" fmla="*/ 1804432797 w 997"/>
              <a:gd name="T15" fmla="*/ 821570825 h 646"/>
              <a:gd name="T16" fmla="*/ 1708666853 w 997"/>
              <a:gd name="T17" fmla="*/ 788809600 h 646"/>
              <a:gd name="T18" fmla="*/ 1612900511 w 997"/>
              <a:gd name="T19" fmla="*/ 758567737 h 646"/>
              <a:gd name="T20" fmla="*/ 1338204254 w 997"/>
              <a:gd name="T21" fmla="*/ 773688669 h 646"/>
              <a:gd name="T22" fmla="*/ 1209675483 w 997"/>
              <a:gd name="T23" fmla="*/ 919856287 h 646"/>
              <a:gd name="T24" fmla="*/ 1030745170 w 997"/>
              <a:gd name="T25" fmla="*/ 1144150902 h 646"/>
              <a:gd name="T26" fmla="*/ 773689016 w 997"/>
              <a:gd name="T27" fmla="*/ 1484372661 h 646"/>
              <a:gd name="T28" fmla="*/ 675402121 w 997"/>
              <a:gd name="T29" fmla="*/ 1580138562 h 646"/>
              <a:gd name="T30" fmla="*/ 627519943 w 997"/>
              <a:gd name="T31" fmla="*/ 1628020719 h 646"/>
              <a:gd name="T32" fmla="*/ 403225128 w 997"/>
              <a:gd name="T33" fmla="*/ 1514614524 h 646"/>
              <a:gd name="T34" fmla="*/ 272176994 w 997"/>
              <a:gd name="T35" fmla="*/ 1386085811 h 646"/>
              <a:gd name="T36" fmla="*/ 143649760 w 997"/>
              <a:gd name="T37" fmla="*/ 1257557097 h 646"/>
              <a:gd name="T38" fmla="*/ 63004729 w 997"/>
              <a:gd name="T39" fmla="*/ 1111388089 h 646"/>
              <a:gd name="T40" fmla="*/ 30241890 w 997"/>
              <a:gd name="T41" fmla="*/ 1063505932 h 646"/>
              <a:gd name="T42" fmla="*/ 63004729 w 997"/>
              <a:gd name="T43" fmla="*/ 564514985 h 646"/>
              <a:gd name="T44" fmla="*/ 191531938 w 997"/>
              <a:gd name="T45" fmla="*/ 451107203 h 646"/>
              <a:gd name="T46" fmla="*/ 1595260210 w 997"/>
              <a:gd name="T47" fmla="*/ 370463722 h 646"/>
              <a:gd name="T48" fmla="*/ 1804432797 w 997"/>
              <a:gd name="T49" fmla="*/ 257055940 h 646"/>
              <a:gd name="T50" fmla="*/ 1902719691 w 997"/>
              <a:gd name="T51" fmla="*/ 161289989 h 646"/>
              <a:gd name="T52" fmla="*/ 2079130641 w 997"/>
              <a:gd name="T53" fmla="*/ 0 h 6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97"/>
              <a:gd name="T82" fmla="*/ 0 h 646"/>
              <a:gd name="T83" fmla="*/ 997 w 997"/>
              <a:gd name="T84" fmla="*/ 646 h 6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97" h="646">
                <a:moveTo>
                  <a:pt x="825" y="0"/>
                </a:moveTo>
                <a:cubicBezTo>
                  <a:pt x="856" y="10"/>
                  <a:pt x="888" y="19"/>
                  <a:pt x="915" y="38"/>
                </a:cubicBezTo>
                <a:cubicBezTo>
                  <a:pt x="928" y="47"/>
                  <a:pt x="953" y="64"/>
                  <a:pt x="953" y="64"/>
                </a:cubicBezTo>
                <a:cubicBezTo>
                  <a:pt x="977" y="99"/>
                  <a:pt x="974" y="118"/>
                  <a:pt x="979" y="166"/>
                </a:cubicBezTo>
                <a:cubicBezTo>
                  <a:pt x="976" y="227"/>
                  <a:pt x="997" y="365"/>
                  <a:pt x="928" y="409"/>
                </a:cubicBezTo>
                <a:cubicBezTo>
                  <a:pt x="909" y="438"/>
                  <a:pt x="904" y="443"/>
                  <a:pt x="870" y="435"/>
                </a:cubicBezTo>
                <a:cubicBezTo>
                  <a:pt x="826" y="405"/>
                  <a:pt x="847" y="413"/>
                  <a:pt x="812" y="403"/>
                </a:cubicBezTo>
                <a:cubicBezTo>
                  <a:pt x="783" y="374"/>
                  <a:pt x="750" y="349"/>
                  <a:pt x="716" y="326"/>
                </a:cubicBezTo>
                <a:cubicBezTo>
                  <a:pt x="705" y="319"/>
                  <a:pt x="691" y="317"/>
                  <a:pt x="678" y="313"/>
                </a:cubicBezTo>
                <a:cubicBezTo>
                  <a:pt x="665" y="309"/>
                  <a:pt x="640" y="301"/>
                  <a:pt x="640" y="301"/>
                </a:cubicBezTo>
                <a:cubicBezTo>
                  <a:pt x="604" y="303"/>
                  <a:pt x="566" y="297"/>
                  <a:pt x="531" y="307"/>
                </a:cubicBezTo>
                <a:cubicBezTo>
                  <a:pt x="505" y="315"/>
                  <a:pt x="493" y="345"/>
                  <a:pt x="480" y="365"/>
                </a:cubicBezTo>
                <a:cubicBezTo>
                  <a:pt x="459" y="397"/>
                  <a:pt x="441" y="432"/>
                  <a:pt x="409" y="454"/>
                </a:cubicBezTo>
                <a:cubicBezTo>
                  <a:pt x="393" y="505"/>
                  <a:pt x="342" y="550"/>
                  <a:pt x="307" y="589"/>
                </a:cubicBezTo>
                <a:cubicBezTo>
                  <a:pt x="295" y="603"/>
                  <a:pt x="281" y="614"/>
                  <a:pt x="268" y="627"/>
                </a:cubicBezTo>
                <a:cubicBezTo>
                  <a:pt x="262" y="633"/>
                  <a:pt x="249" y="646"/>
                  <a:pt x="249" y="646"/>
                </a:cubicBezTo>
                <a:cubicBezTo>
                  <a:pt x="200" y="637"/>
                  <a:pt x="199" y="627"/>
                  <a:pt x="160" y="601"/>
                </a:cubicBezTo>
                <a:cubicBezTo>
                  <a:pt x="145" y="579"/>
                  <a:pt x="130" y="565"/>
                  <a:pt x="108" y="550"/>
                </a:cubicBezTo>
                <a:cubicBezTo>
                  <a:pt x="94" y="528"/>
                  <a:pt x="79" y="514"/>
                  <a:pt x="57" y="499"/>
                </a:cubicBezTo>
                <a:cubicBezTo>
                  <a:pt x="46" y="465"/>
                  <a:pt x="54" y="485"/>
                  <a:pt x="25" y="441"/>
                </a:cubicBezTo>
                <a:cubicBezTo>
                  <a:pt x="21" y="435"/>
                  <a:pt x="12" y="422"/>
                  <a:pt x="12" y="422"/>
                </a:cubicBezTo>
                <a:cubicBezTo>
                  <a:pt x="0" y="385"/>
                  <a:pt x="4" y="266"/>
                  <a:pt x="25" y="224"/>
                </a:cubicBezTo>
                <a:cubicBezTo>
                  <a:pt x="35" y="204"/>
                  <a:pt x="76" y="179"/>
                  <a:pt x="76" y="179"/>
                </a:cubicBezTo>
                <a:cubicBezTo>
                  <a:pt x="181" y="26"/>
                  <a:pt x="447" y="149"/>
                  <a:pt x="633" y="147"/>
                </a:cubicBezTo>
                <a:cubicBezTo>
                  <a:pt x="664" y="140"/>
                  <a:pt x="693" y="124"/>
                  <a:pt x="716" y="102"/>
                </a:cubicBezTo>
                <a:cubicBezTo>
                  <a:pt x="729" y="89"/>
                  <a:pt x="755" y="64"/>
                  <a:pt x="755" y="64"/>
                </a:cubicBezTo>
                <a:cubicBezTo>
                  <a:pt x="768" y="25"/>
                  <a:pt x="779" y="0"/>
                  <a:pt x="825" y="0"/>
                </a:cubicBezTo>
                <a:close/>
              </a:path>
            </a:pathLst>
          </a:cu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Tree>
    <p:extLst>
      <p:ext uri="{BB962C8B-B14F-4D97-AF65-F5344CB8AC3E}">
        <p14:creationId xmlns:p14="http://schemas.microsoft.com/office/powerpoint/2010/main" val="2154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a:extLst>
              <a:ext uri="{FF2B5EF4-FFF2-40B4-BE49-F238E27FC236}">
                <a16:creationId xmlns:a16="http://schemas.microsoft.com/office/drawing/2014/main" id="{EAF292C3-7E63-465A-84B2-7A25D97768E5}"/>
              </a:ext>
            </a:extLst>
          </p:cNvPr>
          <p:cNvSpPr>
            <a:spLocks noGrp="1" noChangeArrowheads="1"/>
          </p:cNvSpPr>
          <p:nvPr>
            <p:ph type="title"/>
          </p:nvPr>
        </p:nvSpPr>
        <p:spPr>
          <a:xfrm>
            <a:off x="1774826" y="1"/>
            <a:ext cx="8893175" cy="1052513"/>
          </a:xfrm>
        </p:spPr>
        <p:txBody>
          <a:bodyPr/>
          <a:lstStyle/>
          <a:p>
            <a:pPr eaLnBrk="1" hangingPunct="1"/>
            <a:r>
              <a:rPr lang="hu-HU" altLang="hu-HU" sz="1800" b="1">
                <a:solidFill>
                  <a:srgbClr val="FFFF00"/>
                </a:solidFill>
                <a:latin typeface="Arial Narrow" panose="020B0606020202030204" pitchFamily="34" charset="0"/>
              </a:rPr>
              <a:t>Hervé Deramond, and John M. Mathis, Seminars In Musculoskeletal Radiology, Vol 6, N.3, 2002</a:t>
            </a:r>
            <a:br>
              <a:rPr lang="hu-HU" altLang="hu-HU" sz="1800" b="1">
                <a:solidFill>
                  <a:srgbClr val="FFFF00"/>
                </a:solidFill>
                <a:latin typeface="Arial Narrow" panose="020B0606020202030204" pitchFamily="34" charset="0"/>
              </a:rPr>
            </a:br>
            <a:r>
              <a:rPr lang="hu-HU" altLang="hu-HU" b="1">
                <a:solidFill>
                  <a:schemeClr val="bg1"/>
                </a:solidFill>
                <a:latin typeface="Arial Narrow" panose="020B0606020202030204" pitchFamily="34" charset="0"/>
              </a:rPr>
              <a:t>VERTEBROPLASTY </a:t>
            </a:r>
            <a:r>
              <a:rPr lang="hu-HU" altLang="hu-HU" b="1">
                <a:solidFill>
                  <a:srgbClr val="FFFF00"/>
                </a:solidFill>
                <a:latin typeface="Arial Narrow" panose="020B0606020202030204" pitchFamily="34" charset="0"/>
              </a:rPr>
              <a:t>in Osteoporosis</a:t>
            </a:r>
          </a:p>
        </p:txBody>
      </p:sp>
      <p:pic>
        <p:nvPicPr>
          <p:cNvPr id="755715" name="Picture 3">
            <a:extLst>
              <a:ext uri="{FF2B5EF4-FFF2-40B4-BE49-F238E27FC236}">
                <a16:creationId xmlns:a16="http://schemas.microsoft.com/office/drawing/2014/main" id="{7F27DBDC-2111-4C9F-846F-BEBD98F1F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968376"/>
            <a:ext cx="763270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7236" name="Text Box 4">
            <a:extLst>
              <a:ext uri="{FF2B5EF4-FFF2-40B4-BE49-F238E27FC236}">
                <a16:creationId xmlns:a16="http://schemas.microsoft.com/office/drawing/2014/main" id="{4A394AA6-59B0-40E6-B2C7-CE17F8954907}"/>
              </a:ext>
            </a:extLst>
          </p:cNvPr>
          <p:cNvSpPr txBox="1">
            <a:spLocks noChangeArrowheads="1"/>
          </p:cNvSpPr>
          <p:nvPr/>
        </p:nvSpPr>
        <p:spPr bwMode="auto">
          <a:xfrm>
            <a:off x="10199688" y="1279526"/>
            <a:ext cx="468312" cy="5578475"/>
          </a:xfrm>
          <a:prstGeom prst="rect">
            <a:avLst/>
          </a:prstGeom>
          <a:noFill/>
          <a:ln w="9525">
            <a:noFill/>
            <a:miter lim="800000"/>
            <a:headEnd/>
            <a:tailEnd/>
          </a:ln>
          <a:effectLst/>
        </p:spPr>
        <p:txBody>
          <a:bodyPr>
            <a:spAutoFit/>
          </a:bodyPr>
          <a:lstStyle/>
          <a:p>
            <a:pPr>
              <a:defRPr/>
            </a:pPr>
            <a:r>
              <a:rPr lang="hu-HU" sz="4000" b="1">
                <a:solidFill>
                  <a:srgbClr val="FF9900"/>
                </a:solidFill>
                <a:effectLst>
                  <a:outerShdw blurRad="38100" dist="38100" dir="2700000" algn="tl">
                    <a:srgbClr val="000000"/>
                  </a:outerShdw>
                </a:effectLst>
                <a:latin typeface="Arial Narrow" pitchFamily="34" charset="0"/>
                <a:cs typeface="Arial"/>
              </a:rPr>
              <a:t>R</a:t>
            </a:r>
          </a:p>
          <a:p>
            <a:pPr>
              <a:defRPr/>
            </a:pPr>
            <a:endParaRPr lang="hu-HU" sz="4000" b="1">
              <a:solidFill>
                <a:srgbClr val="FF9900"/>
              </a:solidFill>
              <a:effectLst>
                <a:outerShdw blurRad="38100" dist="38100" dir="2700000" algn="tl">
                  <a:srgbClr val="000000"/>
                </a:outerShdw>
              </a:effectLst>
              <a:latin typeface="Arial Narrow" pitchFamily="34" charset="0"/>
              <a:cs typeface="Arial"/>
            </a:endParaRPr>
          </a:p>
          <a:p>
            <a:pPr>
              <a:defRPr/>
            </a:pPr>
            <a:r>
              <a:rPr lang="hu-HU" sz="4000" b="1">
                <a:solidFill>
                  <a:srgbClr val="FF9900"/>
                </a:solidFill>
                <a:effectLst>
                  <a:outerShdw blurRad="38100" dist="38100" dir="2700000" algn="tl">
                    <a:srgbClr val="000000"/>
                  </a:outerShdw>
                </a:effectLst>
                <a:latin typeface="Arial Narrow" pitchFamily="34" charset="0"/>
                <a:cs typeface="Arial"/>
              </a:rPr>
              <a:t>O</a:t>
            </a:r>
          </a:p>
          <a:p>
            <a:pPr>
              <a:defRPr/>
            </a:pPr>
            <a:endParaRPr lang="hu-HU" sz="4000" b="1">
              <a:solidFill>
                <a:srgbClr val="FF9900"/>
              </a:solidFill>
              <a:effectLst>
                <a:outerShdw blurRad="38100" dist="38100" dir="2700000" algn="tl">
                  <a:srgbClr val="000000"/>
                </a:outerShdw>
              </a:effectLst>
              <a:latin typeface="Arial Narrow" pitchFamily="34" charset="0"/>
              <a:cs typeface="Arial"/>
            </a:endParaRPr>
          </a:p>
          <a:p>
            <a:pPr>
              <a:defRPr/>
            </a:pPr>
            <a:r>
              <a:rPr lang="hu-HU" sz="4000" b="1">
                <a:solidFill>
                  <a:srgbClr val="FF9900"/>
                </a:solidFill>
                <a:effectLst>
                  <a:outerShdw blurRad="38100" dist="38100" dir="2700000" algn="tl">
                    <a:srgbClr val="000000"/>
                  </a:outerShdw>
                </a:effectLst>
                <a:latin typeface="Arial Narrow" pitchFamily="34" charset="0"/>
                <a:cs typeface="Arial"/>
              </a:rPr>
              <a:t>P</a:t>
            </a:r>
          </a:p>
          <a:p>
            <a:pPr>
              <a:defRPr/>
            </a:pPr>
            <a:endParaRPr lang="hu-HU" sz="4000" b="1">
              <a:solidFill>
                <a:srgbClr val="FF9900"/>
              </a:solidFill>
              <a:effectLst>
                <a:outerShdw blurRad="38100" dist="38100" dir="2700000" algn="tl">
                  <a:srgbClr val="000000"/>
                </a:outerShdw>
              </a:effectLst>
              <a:latin typeface="Arial Narrow" pitchFamily="34" charset="0"/>
              <a:cs typeface="Arial"/>
            </a:endParaRPr>
          </a:p>
          <a:p>
            <a:pPr>
              <a:defRPr/>
            </a:pPr>
            <a:r>
              <a:rPr lang="hu-HU" sz="4000" b="1">
                <a:solidFill>
                  <a:srgbClr val="FF9900"/>
                </a:solidFill>
                <a:effectLst>
                  <a:outerShdw blurRad="38100" dist="38100" dir="2700000" algn="tl">
                    <a:srgbClr val="000000"/>
                  </a:outerShdw>
                </a:effectLst>
                <a:latin typeface="Arial Narrow" pitchFamily="34" charset="0"/>
                <a:cs typeface="Arial"/>
              </a:rPr>
              <a:t>O</a:t>
            </a:r>
          </a:p>
          <a:p>
            <a:pPr>
              <a:defRPr/>
            </a:pPr>
            <a:endParaRPr lang="hu-HU" sz="4000" b="1">
              <a:solidFill>
                <a:srgbClr val="FF9900"/>
              </a:solidFill>
              <a:effectLst>
                <a:outerShdw blurRad="38100" dist="38100" dir="2700000" algn="tl">
                  <a:srgbClr val="000000"/>
                </a:outerShdw>
              </a:effectLst>
              <a:latin typeface="Arial Narrow" pitchFamily="34" charset="0"/>
              <a:cs typeface="Arial"/>
            </a:endParaRPr>
          </a:p>
          <a:p>
            <a:pPr>
              <a:defRPr/>
            </a:pPr>
            <a:r>
              <a:rPr lang="hu-HU" sz="4000" b="1">
                <a:solidFill>
                  <a:srgbClr val="FFFF00"/>
                </a:solidFill>
                <a:effectLst>
                  <a:outerShdw blurRad="38100" dist="38100" dir="2700000" algn="tl">
                    <a:srgbClr val="000000"/>
                  </a:outerShdw>
                </a:effectLst>
                <a:latin typeface="Arial Narrow" pitchFamily="34" charset="0"/>
                <a:cs typeface="Arial"/>
              </a:rPr>
              <a:t>G</a:t>
            </a:r>
            <a:endParaRPr lang="en-GB" sz="4000" b="1">
              <a:solidFill>
                <a:srgbClr val="FFFF00"/>
              </a:solidFill>
              <a:effectLst>
                <a:outerShdw blurRad="38100" dist="38100" dir="2700000" algn="tl">
                  <a:srgbClr val="000000"/>
                </a:outerShdw>
              </a:effectLst>
              <a:latin typeface="Arial Narrow" pitchFamily="34" charset="0"/>
              <a:cs typeface="Arial"/>
            </a:endParaRPr>
          </a:p>
        </p:txBody>
      </p:sp>
    </p:spTree>
    <p:extLst>
      <p:ext uri="{BB962C8B-B14F-4D97-AF65-F5344CB8AC3E}">
        <p14:creationId xmlns:p14="http://schemas.microsoft.com/office/powerpoint/2010/main" val="135420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6738" name="Picture 2" descr="kyphon06">
            <a:extLst>
              <a:ext uri="{FF2B5EF4-FFF2-40B4-BE49-F238E27FC236}">
                <a16:creationId xmlns:a16="http://schemas.microsoft.com/office/drawing/2014/main" id="{E47ED140-A6DD-4EFA-B65E-CC34FB076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3" y="2565401"/>
            <a:ext cx="2627312"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6739" name="Rectangle 3">
            <a:extLst>
              <a:ext uri="{FF2B5EF4-FFF2-40B4-BE49-F238E27FC236}">
                <a16:creationId xmlns:a16="http://schemas.microsoft.com/office/drawing/2014/main" id="{D959ACF2-B9FA-468F-A0AB-CCAFA0AEE2D2}"/>
              </a:ext>
            </a:extLst>
          </p:cNvPr>
          <p:cNvSpPr>
            <a:spLocks noGrp="1" noChangeArrowheads="1"/>
          </p:cNvSpPr>
          <p:nvPr>
            <p:ph type="title"/>
          </p:nvPr>
        </p:nvSpPr>
        <p:spPr>
          <a:xfrm>
            <a:off x="1524000" y="1"/>
            <a:ext cx="9144000" cy="1052513"/>
          </a:xfrm>
        </p:spPr>
        <p:txBody>
          <a:bodyPr/>
          <a:lstStyle/>
          <a:p>
            <a:pPr>
              <a:tabLst>
                <a:tab pos="4216400" algn="l"/>
              </a:tabLst>
            </a:pPr>
            <a:r>
              <a:rPr lang="hu-HU" altLang="hu-HU" sz="1800" b="1">
                <a:solidFill>
                  <a:srgbClr val="FFFF00"/>
                </a:solidFill>
                <a:latin typeface="Arial Narrow" panose="020B0606020202030204" pitchFamily="34" charset="0"/>
              </a:rPr>
              <a:t>John Regan:  </a:t>
            </a:r>
            <a:r>
              <a:rPr lang="de-DE" altLang="hu-HU" sz="1800" b="1">
                <a:solidFill>
                  <a:srgbClr val="FFFF00"/>
                </a:solidFill>
                <a:latin typeface="Arial Narrow" panose="020B0606020202030204" pitchFamily="34" charset="0"/>
              </a:rPr>
              <a:t>Spinal Fractures – From Osteoporosis, Multiple Myeloma or Metastatic Disease</a:t>
            </a:r>
            <a:br>
              <a:rPr lang="hu-HU" altLang="hu-HU" b="1">
                <a:solidFill>
                  <a:srgbClr val="FFFF00"/>
                </a:solidFill>
                <a:latin typeface="Arial Narrow" panose="020B0606020202030204" pitchFamily="34" charset="0"/>
              </a:rPr>
            </a:br>
            <a:r>
              <a:rPr lang="hu-HU" altLang="hu-HU" b="1">
                <a:solidFill>
                  <a:schemeClr val="bg1"/>
                </a:solidFill>
                <a:latin typeface="Arial Narrow" panose="020B0606020202030204" pitchFamily="34" charset="0"/>
              </a:rPr>
              <a:t>KYPHOPLASTY	</a:t>
            </a:r>
            <a:endParaRPr lang="de-DE" altLang="hu-HU" b="1">
              <a:solidFill>
                <a:schemeClr val="bg1"/>
              </a:solidFill>
              <a:latin typeface="Arial Narrow" panose="020B0606020202030204" pitchFamily="34" charset="0"/>
            </a:endParaRPr>
          </a:p>
        </p:txBody>
      </p:sp>
      <p:pic>
        <p:nvPicPr>
          <p:cNvPr id="756740" name="Picture 4" descr="Kyphoplasty (vertebroplasty) repairs spine fractures due to osteoporosis">
            <a:extLst>
              <a:ext uri="{FF2B5EF4-FFF2-40B4-BE49-F238E27FC236}">
                <a16:creationId xmlns:a16="http://schemas.microsoft.com/office/drawing/2014/main" id="{CC9674EC-92E5-4CC1-B7D4-FBAB8FEDC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676" y="1196975"/>
            <a:ext cx="3167063"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6741" name="Picture 5" descr="kyphon03">
            <a:extLst>
              <a:ext uri="{FF2B5EF4-FFF2-40B4-BE49-F238E27FC236}">
                <a16:creationId xmlns:a16="http://schemas.microsoft.com/office/drawing/2014/main" id="{F429FA39-8432-4E01-B214-16CE02E235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69"/>
          <a:stretch>
            <a:fillRect/>
          </a:stretch>
        </p:blipFill>
        <p:spPr bwMode="auto">
          <a:xfrm>
            <a:off x="1774826" y="4267200"/>
            <a:ext cx="26638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6742" name="Picture 6" descr="kyphon04">
            <a:extLst>
              <a:ext uri="{FF2B5EF4-FFF2-40B4-BE49-F238E27FC236}">
                <a16:creationId xmlns:a16="http://schemas.microsoft.com/office/drawing/2014/main" id="{FC0A9FEF-8213-4B3C-9944-BB4FE130C6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139" y="4284664"/>
            <a:ext cx="2878137"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6743" name="Picture 7" descr="kyphon05">
            <a:extLst>
              <a:ext uri="{FF2B5EF4-FFF2-40B4-BE49-F238E27FC236}">
                <a16:creationId xmlns:a16="http://schemas.microsoft.com/office/drawing/2014/main" id="{CEBE71D2-EA4A-4C12-81B2-EAF5BFD276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4788" y="4292600"/>
            <a:ext cx="2443162"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6744" name="Picture 8" descr="VertebralFracture">
            <a:extLst>
              <a:ext uri="{FF2B5EF4-FFF2-40B4-BE49-F238E27FC236}">
                <a16:creationId xmlns:a16="http://schemas.microsoft.com/office/drawing/2014/main" id="{A28EC26F-515A-442B-B5E8-709B0B4FD7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4826" y="1196975"/>
            <a:ext cx="260032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9289" name="Text Box 9">
            <a:extLst>
              <a:ext uri="{FF2B5EF4-FFF2-40B4-BE49-F238E27FC236}">
                <a16:creationId xmlns:a16="http://schemas.microsoft.com/office/drawing/2014/main" id="{25D51000-AC09-4BEC-A233-84B9525515F7}"/>
              </a:ext>
            </a:extLst>
          </p:cNvPr>
          <p:cNvSpPr txBox="1">
            <a:spLocks noChangeArrowheads="1"/>
          </p:cNvSpPr>
          <p:nvPr/>
        </p:nvSpPr>
        <p:spPr bwMode="auto">
          <a:xfrm>
            <a:off x="10199688" y="669926"/>
            <a:ext cx="468312" cy="6188075"/>
          </a:xfrm>
          <a:prstGeom prst="rect">
            <a:avLst/>
          </a:prstGeom>
          <a:noFill/>
          <a:ln w="9525">
            <a:noFill/>
            <a:miter lim="800000"/>
            <a:headEnd/>
            <a:tailEnd/>
          </a:ln>
          <a:effectLst/>
        </p:spPr>
        <p:txBody>
          <a:bodyPr>
            <a:spAutoFit/>
          </a:bodyPr>
          <a:lstStyle/>
          <a:p>
            <a:pPr>
              <a:defRPr/>
            </a:pPr>
            <a:r>
              <a:rPr lang="hu-HU" sz="4000" b="1">
                <a:solidFill>
                  <a:srgbClr val="FF9900"/>
                </a:solidFill>
                <a:effectLst>
                  <a:outerShdw blurRad="38100" dist="38100" dir="2700000" algn="tl">
                    <a:srgbClr val="000000"/>
                  </a:outerShdw>
                </a:effectLst>
                <a:latin typeface="Arial Narrow" pitchFamily="34" charset="0"/>
                <a:cs typeface="Arial"/>
              </a:rPr>
              <a:t>R</a:t>
            </a:r>
          </a:p>
          <a:p>
            <a:pPr>
              <a:defRPr/>
            </a:pPr>
            <a:endParaRPr lang="hu-HU" sz="4000" b="1">
              <a:solidFill>
                <a:srgbClr val="FF9900"/>
              </a:solidFill>
              <a:effectLst>
                <a:outerShdw blurRad="38100" dist="38100" dir="2700000" algn="tl">
                  <a:srgbClr val="000000"/>
                </a:outerShdw>
              </a:effectLst>
              <a:latin typeface="Arial Narrow" pitchFamily="34" charset="0"/>
              <a:cs typeface="Arial"/>
            </a:endParaRPr>
          </a:p>
          <a:p>
            <a:pPr>
              <a:defRPr/>
            </a:pPr>
            <a:r>
              <a:rPr lang="hu-HU" sz="4000" b="1">
                <a:solidFill>
                  <a:srgbClr val="FF9900"/>
                </a:solidFill>
                <a:effectLst>
                  <a:outerShdw blurRad="38100" dist="38100" dir="2700000" algn="tl">
                    <a:srgbClr val="000000"/>
                  </a:outerShdw>
                </a:effectLst>
                <a:latin typeface="Arial Narrow" pitchFamily="34" charset="0"/>
                <a:cs typeface="Arial"/>
              </a:rPr>
              <a:t>O</a:t>
            </a:r>
          </a:p>
          <a:p>
            <a:pPr>
              <a:defRPr/>
            </a:pPr>
            <a:endParaRPr lang="hu-HU" sz="4000" b="1">
              <a:solidFill>
                <a:srgbClr val="FF9900"/>
              </a:solidFill>
              <a:effectLst>
                <a:outerShdw blurRad="38100" dist="38100" dir="2700000" algn="tl">
                  <a:srgbClr val="000000"/>
                </a:outerShdw>
              </a:effectLst>
              <a:latin typeface="Arial Narrow" pitchFamily="34" charset="0"/>
              <a:cs typeface="Arial"/>
            </a:endParaRPr>
          </a:p>
          <a:p>
            <a:pPr>
              <a:defRPr/>
            </a:pPr>
            <a:endParaRPr lang="hu-HU" sz="4000" b="1">
              <a:solidFill>
                <a:srgbClr val="FF9900"/>
              </a:solidFill>
              <a:effectLst>
                <a:outerShdw blurRad="38100" dist="38100" dir="2700000" algn="tl">
                  <a:srgbClr val="000000"/>
                </a:outerShdw>
              </a:effectLst>
              <a:latin typeface="Arial Narrow" pitchFamily="34" charset="0"/>
              <a:cs typeface="Arial"/>
            </a:endParaRPr>
          </a:p>
          <a:p>
            <a:pPr>
              <a:defRPr/>
            </a:pPr>
            <a:r>
              <a:rPr lang="hu-HU" sz="4000" b="1">
                <a:solidFill>
                  <a:srgbClr val="FF9900"/>
                </a:solidFill>
                <a:effectLst>
                  <a:outerShdw blurRad="38100" dist="38100" dir="2700000" algn="tl">
                    <a:srgbClr val="000000"/>
                  </a:outerShdw>
                </a:effectLst>
                <a:latin typeface="Arial Narrow" pitchFamily="34" charset="0"/>
                <a:cs typeface="Arial"/>
              </a:rPr>
              <a:t>P</a:t>
            </a:r>
          </a:p>
          <a:p>
            <a:pPr>
              <a:defRPr/>
            </a:pPr>
            <a:endParaRPr lang="hu-HU" sz="4000" b="1">
              <a:solidFill>
                <a:srgbClr val="FF9900"/>
              </a:solidFill>
              <a:effectLst>
                <a:outerShdw blurRad="38100" dist="38100" dir="2700000" algn="tl">
                  <a:srgbClr val="000000"/>
                </a:outerShdw>
              </a:effectLst>
              <a:latin typeface="Arial Narrow" pitchFamily="34" charset="0"/>
              <a:cs typeface="Arial"/>
            </a:endParaRPr>
          </a:p>
          <a:p>
            <a:pPr>
              <a:defRPr/>
            </a:pPr>
            <a:r>
              <a:rPr lang="hu-HU" sz="4000" b="1">
                <a:solidFill>
                  <a:srgbClr val="FF9900"/>
                </a:solidFill>
                <a:effectLst>
                  <a:outerShdw blurRad="38100" dist="38100" dir="2700000" algn="tl">
                    <a:srgbClr val="000000"/>
                  </a:outerShdw>
                </a:effectLst>
                <a:latin typeface="Arial Narrow" pitchFamily="34" charset="0"/>
                <a:cs typeface="Arial"/>
              </a:rPr>
              <a:t>O</a:t>
            </a:r>
          </a:p>
          <a:p>
            <a:pPr>
              <a:defRPr/>
            </a:pPr>
            <a:endParaRPr lang="hu-HU" sz="4000" b="1">
              <a:solidFill>
                <a:srgbClr val="FF9900"/>
              </a:solidFill>
              <a:effectLst>
                <a:outerShdw blurRad="38100" dist="38100" dir="2700000" algn="tl">
                  <a:srgbClr val="000000"/>
                </a:outerShdw>
              </a:effectLst>
              <a:latin typeface="Arial Narrow" pitchFamily="34" charset="0"/>
              <a:cs typeface="Arial"/>
            </a:endParaRPr>
          </a:p>
          <a:p>
            <a:pPr>
              <a:defRPr/>
            </a:pPr>
            <a:r>
              <a:rPr lang="hu-HU" sz="4000" b="1">
                <a:solidFill>
                  <a:srgbClr val="FFFF00"/>
                </a:solidFill>
                <a:effectLst>
                  <a:outerShdw blurRad="38100" dist="38100" dir="2700000" algn="tl">
                    <a:srgbClr val="000000"/>
                  </a:outerShdw>
                </a:effectLst>
                <a:latin typeface="Arial Narrow" pitchFamily="34" charset="0"/>
                <a:cs typeface="Arial"/>
              </a:rPr>
              <a:t>G</a:t>
            </a:r>
            <a:endParaRPr lang="en-GB" sz="4000" b="1">
              <a:solidFill>
                <a:srgbClr val="FFFF00"/>
              </a:solidFill>
              <a:effectLst>
                <a:outerShdw blurRad="38100" dist="38100" dir="2700000" algn="tl">
                  <a:srgbClr val="000000"/>
                </a:outerShdw>
              </a:effectLst>
              <a:latin typeface="Arial Narrow" pitchFamily="34" charset="0"/>
              <a:cs typeface="Arial"/>
            </a:endParaRPr>
          </a:p>
        </p:txBody>
      </p:sp>
    </p:spTree>
    <p:extLst>
      <p:ext uri="{BB962C8B-B14F-4D97-AF65-F5344CB8AC3E}">
        <p14:creationId xmlns:p14="http://schemas.microsoft.com/office/powerpoint/2010/main" val="1942038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descr=" ">
            <a:extLst>
              <a:ext uri="{FF2B5EF4-FFF2-40B4-BE49-F238E27FC236}">
                <a16:creationId xmlns:a16="http://schemas.microsoft.com/office/drawing/2014/main" id="{648DEF27-2B08-4198-A4AC-1EE65DB08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9" y="17464"/>
            <a:ext cx="6840537"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15" name="Rectangle 3">
            <a:extLst>
              <a:ext uri="{FF2B5EF4-FFF2-40B4-BE49-F238E27FC236}">
                <a16:creationId xmlns:a16="http://schemas.microsoft.com/office/drawing/2014/main" id="{7DB15A21-967C-44A5-83DA-3864FFB3640E}"/>
              </a:ext>
            </a:extLst>
          </p:cNvPr>
          <p:cNvSpPr>
            <a:spLocks noGrp="1" noChangeArrowheads="1"/>
          </p:cNvSpPr>
          <p:nvPr>
            <p:ph type="title"/>
          </p:nvPr>
        </p:nvSpPr>
        <p:spPr>
          <a:xfrm>
            <a:off x="1524000" y="6381750"/>
            <a:ext cx="9144000" cy="476250"/>
          </a:xfrm>
        </p:spPr>
        <p:txBody>
          <a:bodyPr/>
          <a:lstStyle/>
          <a:p>
            <a:pPr eaLnBrk="1" hangingPunct="1"/>
            <a:r>
              <a:rPr lang="hu-HU" altLang="hu-HU" sz="1100"/>
              <a:t>http://www.eorthopod.com/eorthopodV2/index.php?ID=11f7bb694c74b0d58e8142662803c0f6&amp;disp_type=topic_detail&amp;area=8&amp;topic_id=265d5bc27034a24ded64d0226d703e09</a:t>
            </a:r>
          </a:p>
        </p:txBody>
      </p:sp>
    </p:spTree>
    <p:extLst>
      <p:ext uri="{BB962C8B-B14F-4D97-AF65-F5344CB8AC3E}">
        <p14:creationId xmlns:p14="http://schemas.microsoft.com/office/powerpoint/2010/main" val="1113078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8" name="Picture 3" descr="Obturator Externus">
            <a:hlinkClick r:id="rId2" tooltip="view image full size"/>
            <a:extLst>
              <a:ext uri="{FF2B5EF4-FFF2-40B4-BE49-F238E27FC236}">
                <a16:creationId xmlns:a16="http://schemas.microsoft.com/office/drawing/2014/main" id="{4B036DCF-0D9E-4616-A24F-FED9C9A02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3887788"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459" name="Rectangle 4">
            <a:extLst>
              <a:ext uri="{FF2B5EF4-FFF2-40B4-BE49-F238E27FC236}">
                <a16:creationId xmlns:a16="http://schemas.microsoft.com/office/drawing/2014/main" id="{0A63C0C4-936D-4A6C-A2AF-0AD0FEED8629}"/>
              </a:ext>
            </a:extLst>
          </p:cNvPr>
          <p:cNvSpPr>
            <a:spLocks noChangeArrowheads="1"/>
          </p:cNvSpPr>
          <p:nvPr/>
        </p:nvSpPr>
        <p:spPr bwMode="auto">
          <a:xfrm>
            <a:off x="3000375" y="5157788"/>
            <a:ext cx="225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u-HU" altLang="hu-HU" b="1">
                <a:solidFill>
                  <a:srgbClr val="000000"/>
                </a:solidFill>
              </a:rPr>
              <a:t>Obturator externus</a:t>
            </a:r>
          </a:p>
        </p:txBody>
      </p:sp>
      <p:sp>
        <p:nvSpPr>
          <p:cNvPr id="106503" name="Rectangle 7">
            <a:extLst>
              <a:ext uri="{FF2B5EF4-FFF2-40B4-BE49-F238E27FC236}">
                <a16:creationId xmlns:a16="http://schemas.microsoft.com/office/drawing/2014/main" id="{43FF9B57-D72E-472F-82BA-ABAC5FD42784}"/>
              </a:ext>
            </a:extLst>
          </p:cNvPr>
          <p:cNvSpPr>
            <a:spLocks noChangeArrowheads="1"/>
          </p:cNvSpPr>
          <p:nvPr/>
        </p:nvSpPr>
        <p:spPr bwMode="auto">
          <a:xfrm>
            <a:off x="1524000" y="0"/>
            <a:ext cx="5003800" cy="476250"/>
          </a:xfrm>
          <a:prstGeom prst="rect">
            <a:avLst/>
          </a:prstGeom>
          <a:noFill/>
          <a:ln w="9525">
            <a:noFill/>
            <a:miter lim="800000"/>
            <a:headEnd/>
            <a:tailEnd/>
          </a:ln>
          <a:effectLst/>
        </p:spPr>
        <p:txBody>
          <a:bodyPr anchor="ctr"/>
          <a:lstStyle/>
          <a:p>
            <a:pPr>
              <a:defRPr/>
            </a:pPr>
            <a:r>
              <a:rPr lang="hu-HU" sz="2400" b="1">
                <a:solidFill>
                  <a:srgbClr val="000000"/>
                </a:solidFill>
                <a:effectLst>
                  <a:outerShdw blurRad="38100" dist="38100" dir="2700000" algn="tl">
                    <a:srgbClr val="FFFFFF"/>
                  </a:outerShdw>
                </a:effectLst>
                <a:latin typeface="Arial Narrow" pitchFamily="34" charset="0"/>
                <a:cs typeface="Arial" charset="0"/>
              </a:rPr>
              <a:t>http://www.rad.washington.edu/</a:t>
            </a:r>
          </a:p>
        </p:txBody>
      </p:sp>
      <p:pic>
        <p:nvPicPr>
          <p:cNvPr id="403461" name="Picture 8" descr="cs05">
            <a:extLst>
              <a:ext uri="{FF2B5EF4-FFF2-40B4-BE49-F238E27FC236}">
                <a16:creationId xmlns:a16="http://schemas.microsoft.com/office/drawing/2014/main" id="{6E22A7AB-5C8E-4DD5-9A36-9C861C90A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5438" y="1268414"/>
            <a:ext cx="5262562"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462" name="Text Box 9">
            <a:extLst>
              <a:ext uri="{FF2B5EF4-FFF2-40B4-BE49-F238E27FC236}">
                <a16:creationId xmlns:a16="http://schemas.microsoft.com/office/drawing/2014/main" id="{08343ADD-92DE-4C35-8AB2-3AEF314BDBB6}"/>
              </a:ext>
            </a:extLst>
          </p:cNvPr>
          <p:cNvSpPr txBox="1">
            <a:spLocks noChangeArrowheads="1"/>
          </p:cNvSpPr>
          <p:nvPr/>
        </p:nvSpPr>
        <p:spPr bwMode="auto">
          <a:xfrm>
            <a:off x="6816726" y="42926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u-HU" altLang="hu-HU" sz="2400">
                <a:solidFill>
                  <a:srgbClr val="FFFF00"/>
                </a:solidFill>
              </a:rPr>
              <a:t>oe</a:t>
            </a:r>
          </a:p>
        </p:txBody>
      </p:sp>
    </p:spTree>
    <p:extLst>
      <p:ext uri="{BB962C8B-B14F-4D97-AF65-F5344CB8AC3E}">
        <p14:creationId xmlns:p14="http://schemas.microsoft.com/office/powerpoint/2010/main" val="296197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698" name="Picture 9" descr="000001_web">
            <a:extLst>
              <a:ext uri="{FF2B5EF4-FFF2-40B4-BE49-F238E27FC236}">
                <a16:creationId xmlns:a16="http://schemas.microsoft.com/office/drawing/2014/main" id="{2290DF61-B0FE-4A87-A092-208BA7C97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612" b="16806"/>
          <a:stretch>
            <a:fillRect/>
          </a:stretch>
        </p:blipFill>
        <p:spPr bwMode="auto">
          <a:xfrm>
            <a:off x="1524000" y="1"/>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99" name="Picture 8" descr="000013_text">
            <a:extLst>
              <a:ext uri="{FF2B5EF4-FFF2-40B4-BE49-F238E27FC236}">
                <a16:creationId xmlns:a16="http://schemas.microsoft.com/office/drawing/2014/main" id="{198F5D5A-DCE8-475A-9389-AA7B5C944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7732" r="50679" b="25827"/>
          <a:stretch>
            <a:fillRect/>
          </a:stretch>
        </p:blipFill>
        <p:spPr bwMode="auto">
          <a:xfrm>
            <a:off x="6527801" y="3548064"/>
            <a:ext cx="3635375"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00" name="Rectangle 10">
            <a:extLst>
              <a:ext uri="{FF2B5EF4-FFF2-40B4-BE49-F238E27FC236}">
                <a16:creationId xmlns:a16="http://schemas.microsoft.com/office/drawing/2014/main" id="{D46BA726-C143-47E4-8624-B119A50CDD1D}"/>
              </a:ext>
            </a:extLst>
          </p:cNvPr>
          <p:cNvSpPr>
            <a:spLocks noChangeArrowheads="1"/>
          </p:cNvSpPr>
          <p:nvPr/>
        </p:nvSpPr>
        <p:spPr bwMode="auto">
          <a:xfrm>
            <a:off x="1524000" y="1"/>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3492500" algn="l"/>
                <a:tab pos="65532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3492500" algn="l"/>
                <a:tab pos="65532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3492500" algn="l"/>
                <a:tab pos="65532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3492500" algn="l"/>
                <a:tab pos="65532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3492500" algn="l"/>
                <a:tab pos="6553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492500" algn="l"/>
                <a:tab pos="6553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492500" algn="l"/>
                <a:tab pos="6553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492500" algn="l"/>
                <a:tab pos="6553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492500" algn="l"/>
                <a:tab pos="6553200" algn="l"/>
              </a:tabLst>
              <a:defRPr>
                <a:solidFill>
                  <a:schemeClr val="tx1"/>
                </a:solidFill>
                <a:latin typeface="Arial" panose="020B0604020202020204" pitchFamily="34" charset="0"/>
                <a:cs typeface="Arial" panose="020B0604020202020204" pitchFamily="34" charset="0"/>
              </a:defRPr>
            </a:lvl9pPr>
          </a:lstStyle>
          <a:p>
            <a:pPr eaLnBrk="1" hangingPunct="1"/>
            <a:r>
              <a:rPr lang="hu-HU" altLang="hu-HU" sz="2400" b="1" dirty="0" err="1">
                <a:solidFill>
                  <a:srgbClr val="FFFF00"/>
                </a:solidFill>
                <a:latin typeface="Arial Narrow" panose="020B0606020202030204" pitchFamily="34" charset="0"/>
              </a:rPr>
              <a:t>Trochanter</a:t>
            </a:r>
            <a:r>
              <a:rPr lang="hu-HU" altLang="hu-HU" sz="2400" b="1" dirty="0">
                <a:solidFill>
                  <a:srgbClr val="FFFF00"/>
                </a:solidFill>
                <a:latin typeface="Arial Narrow" panose="020B0606020202030204" pitchFamily="34" charset="0"/>
              </a:rPr>
              <a:t> major </a:t>
            </a:r>
            <a:r>
              <a:rPr lang="hu-HU" altLang="hu-HU" sz="2400" b="1" dirty="0" err="1">
                <a:solidFill>
                  <a:srgbClr val="FFFF00"/>
                </a:solidFill>
                <a:latin typeface="Arial Narrow" panose="020B0606020202030204" pitchFamily="34" charset="0"/>
              </a:rPr>
              <a:t>bursa</a:t>
            </a:r>
            <a:r>
              <a:rPr lang="hu-HU" altLang="hu-HU" sz="2400" b="1" dirty="0">
                <a:solidFill>
                  <a:srgbClr val="FFFF00"/>
                </a:solidFill>
                <a:latin typeface="Arial Narrow" panose="020B0606020202030204" pitchFamily="34" charset="0"/>
              </a:rPr>
              <a:t>	</a:t>
            </a:r>
            <a:r>
              <a:rPr lang="hu-HU" altLang="hu-HU" sz="2400" b="1" dirty="0" err="1">
                <a:solidFill>
                  <a:srgbClr val="FFFF00"/>
                </a:solidFill>
                <a:latin typeface="Arial Narrow" panose="020B0606020202030204" pitchFamily="34" charset="0"/>
              </a:rPr>
              <a:t>iliopsoas</a:t>
            </a:r>
            <a:r>
              <a:rPr lang="hu-HU" altLang="hu-HU" sz="2400" b="1" dirty="0">
                <a:solidFill>
                  <a:srgbClr val="FFFF00"/>
                </a:solidFill>
                <a:latin typeface="Arial Narrow" panose="020B0606020202030204" pitchFamily="34" charset="0"/>
              </a:rPr>
              <a:t> </a:t>
            </a:r>
            <a:r>
              <a:rPr lang="hu-HU" altLang="hu-HU" sz="2400" b="1" dirty="0" err="1">
                <a:solidFill>
                  <a:srgbClr val="FFFF00"/>
                </a:solidFill>
                <a:latin typeface="Arial Narrow" panose="020B0606020202030204" pitchFamily="34" charset="0"/>
              </a:rPr>
              <a:t>bursa</a:t>
            </a:r>
            <a:r>
              <a:rPr lang="hu-HU" altLang="hu-HU" sz="2400" b="1" dirty="0">
                <a:solidFill>
                  <a:srgbClr val="FFFF00"/>
                </a:solidFill>
                <a:latin typeface="Arial Narrow" panose="020B0606020202030204" pitchFamily="34" charset="0"/>
              </a:rPr>
              <a:t>	</a:t>
            </a:r>
            <a:r>
              <a:rPr lang="hu-HU" altLang="hu-HU" sz="2400" b="1" dirty="0">
                <a:solidFill>
                  <a:srgbClr val="FFFFFF"/>
                </a:solidFill>
                <a:latin typeface="Arial Narrow" panose="020B0606020202030204" pitchFamily="34" charset="0"/>
              </a:rPr>
              <a:t>keresztmetszet</a:t>
            </a:r>
          </a:p>
        </p:txBody>
      </p:sp>
      <p:sp>
        <p:nvSpPr>
          <p:cNvPr id="413701" name="Line 11">
            <a:extLst>
              <a:ext uri="{FF2B5EF4-FFF2-40B4-BE49-F238E27FC236}">
                <a16:creationId xmlns:a16="http://schemas.microsoft.com/office/drawing/2014/main" id="{EC416893-8A9B-4B04-80FF-36EA557D4D4C}"/>
              </a:ext>
            </a:extLst>
          </p:cNvPr>
          <p:cNvSpPr>
            <a:spLocks noChangeShapeType="1"/>
          </p:cNvSpPr>
          <p:nvPr/>
        </p:nvSpPr>
        <p:spPr bwMode="auto">
          <a:xfrm>
            <a:off x="3792538" y="404813"/>
            <a:ext cx="0" cy="8636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13702" name="Line 12">
            <a:extLst>
              <a:ext uri="{FF2B5EF4-FFF2-40B4-BE49-F238E27FC236}">
                <a16:creationId xmlns:a16="http://schemas.microsoft.com/office/drawing/2014/main" id="{BBC192AF-596F-4A15-835F-17F1186166FA}"/>
              </a:ext>
            </a:extLst>
          </p:cNvPr>
          <p:cNvSpPr>
            <a:spLocks noChangeShapeType="1"/>
          </p:cNvSpPr>
          <p:nvPr/>
        </p:nvSpPr>
        <p:spPr bwMode="auto">
          <a:xfrm flipH="1">
            <a:off x="5159375" y="404813"/>
            <a:ext cx="0" cy="792162"/>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pic>
        <p:nvPicPr>
          <p:cNvPr id="413703" name="Picture 14" descr="r03jl16g5d">
            <a:extLst>
              <a:ext uri="{FF2B5EF4-FFF2-40B4-BE49-F238E27FC236}">
                <a16:creationId xmlns:a16="http://schemas.microsoft.com/office/drawing/2014/main" id="{D98266D8-745F-4FC3-8628-2FA57EA15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8004"/>
          <a:stretch>
            <a:fillRect/>
          </a:stretch>
        </p:blipFill>
        <p:spPr bwMode="auto">
          <a:xfrm>
            <a:off x="1992314" y="3525838"/>
            <a:ext cx="4067175"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04" name="Rectangle 15">
            <a:extLst>
              <a:ext uri="{FF2B5EF4-FFF2-40B4-BE49-F238E27FC236}">
                <a16:creationId xmlns:a16="http://schemas.microsoft.com/office/drawing/2014/main" id="{9B9F509F-D6FA-4B0B-9BD2-C14D07017810}"/>
              </a:ext>
            </a:extLst>
          </p:cNvPr>
          <p:cNvSpPr>
            <a:spLocks noChangeArrowheads="1"/>
          </p:cNvSpPr>
          <p:nvPr/>
        </p:nvSpPr>
        <p:spPr bwMode="auto">
          <a:xfrm>
            <a:off x="2640013" y="6597650"/>
            <a:ext cx="11160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28702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8702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8702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8702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870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870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870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870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870200" algn="l"/>
              </a:tabLst>
              <a:defRPr>
                <a:solidFill>
                  <a:schemeClr val="tx1"/>
                </a:solidFill>
                <a:latin typeface="Arial" panose="020B0604020202020204" pitchFamily="34" charset="0"/>
                <a:cs typeface="Arial" panose="020B0604020202020204" pitchFamily="34" charset="0"/>
              </a:defRPr>
            </a:lvl9pPr>
          </a:lstStyle>
          <a:p>
            <a:pPr eaLnBrk="1" hangingPunct="1"/>
            <a:r>
              <a:rPr lang="hu-HU" altLang="hu-HU" sz="1600" b="1">
                <a:solidFill>
                  <a:srgbClr val="FFFFFF"/>
                </a:solidFill>
                <a:latin typeface="Arial Narrow" panose="020B0606020202030204" pitchFamily="34" charset="0"/>
              </a:rPr>
              <a:t>nyílirányú</a:t>
            </a:r>
          </a:p>
        </p:txBody>
      </p:sp>
      <p:sp>
        <p:nvSpPr>
          <p:cNvPr id="413705" name="Line 16">
            <a:extLst>
              <a:ext uri="{FF2B5EF4-FFF2-40B4-BE49-F238E27FC236}">
                <a16:creationId xmlns:a16="http://schemas.microsoft.com/office/drawing/2014/main" id="{29EBB6AB-BEC4-42E1-B445-11372DD7A74E}"/>
              </a:ext>
            </a:extLst>
          </p:cNvPr>
          <p:cNvSpPr>
            <a:spLocks noChangeShapeType="1"/>
          </p:cNvSpPr>
          <p:nvPr/>
        </p:nvSpPr>
        <p:spPr bwMode="auto">
          <a:xfrm flipH="1">
            <a:off x="4367213" y="5949950"/>
            <a:ext cx="2449512"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13706" name="Rectangle 13">
            <a:extLst>
              <a:ext uri="{FF2B5EF4-FFF2-40B4-BE49-F238E27FC236}">
                <a16:creationId xmlns:a16="http://schemas.microsoft.com/office/drawing/2014/main" id="{7AE27C87-E98D-4DA1-A58E-23E9DA18A19D}"/>
              </a:ext>
            </a:extLst>
          </p:cNvPr>
          <p:cNvSpPr>
            <a:spLocks noChangeArrowheads="1"/>
          </p:cNvSpPr>
          <p:nvPr/>
        </p:nvSpPr>
        <p:spPr bwMode="auto">
          <a:xfrm>
            <a:off x="3071813" y="3284538"/>
            <a:ext cx="6337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u-HU" altLang="hu-HU" sz="2400" b="1" dirty="0">
                <a:solidFill>
                  <a:srgbClr val="FFFFFF"/>
                </a:solidFill>
                <a:latin typeface="Arial Narrow" panose="020B0606020202030204" pitchFamily="34" charset="0"/>
              </a:rPr>
              <a:t>http://www.eurorad.org/eurorad/case.php?id=6817</a:t>
            </a:r>
          </a:p>
        </p:txBody>
      </p:sp>
      <p:sp>
        <p:nvSpPr>
          <p:cNvPr id="413707" name="Rectangle 17">
            <a:extLst>
              <a:ext uri="{FF2B5EF4-FFF2-40B4-BE49-F238E27FC236}">
                <a16:creationId xmlns:a16="http://schemas.microsoft.com/office/drawing/2014/main" id="{8C2C1D0B-F469-4BF4-8BA8-D2A30B2D27E7}"/>
              </a:ext>
            </a:extLst>
          </p:cNvPr>
          <p:cNvSpPr>
            <a:spLocks noChangeArrowheads="1"/>
          </p:cNvSpPr>
          <p:nvPr/>
        </p:nvSpPr>
        <p:spPr bwMode="auto">
          <a:xfrm>
            <a:off x="5880100" y="1557338"/>
            <a:ext cx="12969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u-HU" altLang="hu-HU" sz="2400" b="1">
                <a:solidFill>
                  <a:srgbClr val="000000"/>
                </a:solidFill>
                <a:latin typeface="Arial Narrow" panose="020B0606020202030204" pitchFamily="34" charset="0"/>
              </a:rPr>
              <a:t>hólyag</a:t>
            </a:r>
          </a:p>
        </p:txBody>
      </p:sp>
    </p:spTree>
    <p:extLst>
      <p:ext uri="{BB962C8B-B14F-4D97-AF65-F5344CB8AC3E}">
        <p14:creationId xmlns:p14="http://schemas.microsoft.com/office/powerpoint/2010/main" val="209171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6">
            <a:extLst>
              <a:ext uri="{FF2B5EF4-FFF2-40B4-BE49-F238E27FC236}">
                <a16:creationId xmlns:a16="http://schemas.microsoft.com/office/drawing/2014/main" id="{C147EDCF-DE61-49BE-A96B-975452DEC57B}"/>
              </a:ext>
            </a:extLst>
          </p:cNvPr>
          <p:cNvSpPr>
            <a:spLocks noChangeArrowheads="1"/>
          </p:cNvSpPr>
          <p:nvPr/>
        </p:nvSpPr>
        <p:spPr bwMode="auto">
          <a:xfrm>
            <a:off x="1487488" y="115888"/>
            <a:ext cx="9072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u-HU" altLang="hu-HU" sz="4400" b="1">
                <a:solidFill>
                  <a:srgbClr val="000000"/>
                </a:solidFill>
                <a:latin typeface="Arial Narrow" panose="020B0606020202030204" pitchFamily="34" charset="0"/>
                <a:hlinkClick r:id="rId2"/>
              </a:rPr>
              <a:t>http://www.ispub.com/</a:t>
            </a:r>
            <a:r>
              <a:rPr lang="hu-HU" altLang="hu-HU" sz="1300" b="1">
                <a:solidFill>
                  <a:srgbClr val="000000"/>
                </a:solidFill>
                <a:latin typeface="Arial Narrow" panose="020B0606020202030204" pitchFamily="34" charset="0"/>
                <a:hlinkClick r:id="rId2"/>
              </a:rPr>
              <a:t>ostia/index.php?xmlFilePath=journals/ijss/vol3n2/spinal.xml</a:t>
            </a:r>
            <a:endParaRPr lang="hu-HU" altLang="hu-HU" sz="1300" b="1">
              <a:solidFill>
                <a:srgbClr val="000000"/>
              </a:solidFill>
              <a:latin typeface="Arial Narrow" panose="020B0606020202030204" pitchFamily="34" charset="0"/>
            </a:endParaRPr>
          </a:p>
        </p:txBody>
      </p:sp>
      <p:pic>
        <p:nvPicPr>
          <p:cNvPr id="588803" name="Picture 4">
            <a:extLst>
              <a:ext uri="{FF2B5EF4-FFF2-40B4-BE49-F238E27FC236}">
                <a16:creationId xmlns:a16="http://schemas.microsoft.com/office/drawing/2014/main" id="{0C213DB3-B4E0-4AF1-901A-7C0CB41D2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292" t="28769" r="41217" b="25087"/>
          <a:stretch>
            <a:fillRect/>
          </a:stretch>
        </p:blipFill>
        <p:spPr bwMode="auto">
          <a:xfrm>
            <a:off x="8328025" y="115888"/>
            <a:ext cx="2305050" cy="68135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88804" name="Picture 5">
            <a:extLst>
              <a:ext uri="{FF2B5EF4-FFF2-40B4-BE49-F238E27FC236}">
                <a16:creationId xmlns:a16="http://schemas.microsoft.com/office/drawing/2014/main" id="{FFEE6DD4-1767-43C4-9EF3-EA801EF86E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757" t="38922" r="24902" b="16785"/>
          <a:stretch>
            <a:fillRect/>
          </a:stretch>
        </p:blipFill>
        <p:spPr bwMode="auto">
          <a:xfrm>
            <a:off x="1558925" y="1125538"/>
            <a:ext cx="6769100" cy="58023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88805" name="Picture 6" descr="http://homepage.mac.com/simon.cudlip/neurosurgeon/page15/files/page15_1.gif">
            <a:extLst>
              <a:ext uri="{FF2B5EF4-FFF2-40B4-BE49-F238E27FC236}">
                <a16:creationId xmlns:a16="http://schemas.microsoft.com/office/drawing/2014/main" id="{E7BBE606-CFED-4E03-AA16-25F98CDC3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176" y="2852739"/>
            <a:ext cx="328136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09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970" name="Picture 2" descr="carotis2">
            <a:extLst>
              <a:ext uri="{FF2B5EF4-FFF2-40B4-BE49-F238E27FC236}">
                <a16:creationId xmlns:a16="http://schemas.microsoft.com/office/drawing/2014/main" id="{8EB05908-0F0C-4276-9AF2-8C015C62B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17" t="12593"/>
          <a:stretch>
            <a:fillRect/>
          </a:stretch>
        </p:blipFill>
        <p:spPr bwMode="auto">
          <a:xfrm rot="846019">
            <a:off x="4367214" y="549276"/>
            <a:ext cx="4789487" cy="571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5971" name="Picture 3" descr="NyakDisc">
            <a:extLst>
              <a:ext uri="{FF2B5EF4-FFF2-40B4-BE49-F238E27FC236}">
                <a16:creationId xmlns:a16="http://schemas.microsoft.com/office/drawing/2014/main" id="{739C9B85-700A-4197-AAB7-C568B5665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718" t="37422" r="17586" b="18483"/>
          <a:stretch>
            <a:fillRect/>
          </a:stretch>
        </p:blipFill>
        <p:spPr bwMode="auto">
          <a:xfrm>
            <a:off x="1524001" y="0"/>
            <a:ext cx="3635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5972" name="Oval 4">
            <a:extLst>
              <a:ext uri="{FF2B5EF4-FFF2-40B4-BE49-F238E27FC236}">
                <a16:creationId xmlns:a16="http://schemas.microsoft.com/office/drawing/2014/main" id="{44ACFA9D-50F4-4790-B2E5-F094E2C5BA00}"/>
              </a:ext>
            </a:extLst>
          </p:cNvPr>
          <p:cNvSpPr>
            <a:spLocks noChangeArrowheads="1"/>
          </p:cNvSpPr>
          <p:nvPr/>
        </p:nvSpPr>
        <p:spPr bwMode="auto">
          <a:xfrm>
            <a:off x="2424113" y="2133600"/>
            <a:ext cx="1223962" cy="1295400"/>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u-HU" altLang="hu-HU">
              <a:solidFill>
                <a:srgbClr val="FFFF00"/>
              </a:solidFill>
            </a:endParaRPr>
          </a:p>
        </p:txBody>
      </p:sp>
      <p:sp>
        <p:nvSpPr>
          <p:cNvPr id="595973" name="Line 5">
            <a:extLst>
              <a:ext uri="{FF2B5EF4-FFF2-40B4-BE49-F238E27FC236}">
                <a16:creationId xmlns:a16="http://schemas.microsoft.com/office/drawing/2014/main" id="{554D2CD3-5196-46DC-BF37-B78E766F5846}"/>
              </a:ext>
            </a:extLst>
          </p:cNvPr>
          <p:cNvSpPr>
            <a:spLocks noChangeShapeType="1"/>
          </p:cNvSpPr>
          <p:nvPr/>
        </p:nvSpPr>
        <p:spPr bwMode="auto">
          <a:xfrm flipV="1">
            <a:off x="2495550" y="3573464"/>
            <a:ext cx="1079500" cy="287337"/>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pic>
        <p:nvPicPr>
          <p:cNvPr id="595974" name="Picture 6" descr="Modic3">
            <a:extLst>
              <a:ext uri="{FF2B5EF4-FFF2-40B4-BE49-F238E27FC236}">
                <a16:creationId xmlns:a16="http://schemas.microsoft.com/office/drawing/2014/main" id="{D712F970-9ECF-44B6-90D9-B7DCB2A07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939" t="12836" r="28683" b="4222"/>
          <a:stretch>
            <a:fillRect/>
          </a:stretch>
        </p:blipFill>
        <p:spPr bwMode="auto">
          <a:xfrm>
            <a:off x="7389814" y="1"/>
            <a:ext cx="3278187"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5975" name="Rectangle 7">
            <a:extLst>
              <a:ext uri="{FF2B5EF4-FFF2-40B4-BE49-F238E27FC236}">
                <a16:creationId xmlns:a16="http://schemas.microsoft.com/office/drawing/2014/main" id="{8DF80B57-6FFE-4568-9ABE-5763DB4E8BCF}"/>
              </a:ext>
            </a:extLst>
          </p:cNvPr>
          <p:cNvSpPr>
            <a:spLocks noGrp="1" noChangeArrowheads="1"/>
          </p:cNvSpPr>
          <p:nvPr>
            <p:ph type="title"/>
          </p:nvPr>
        </p:nvSpPr>
        <p:spPr>
          <a:xfrm>
            <a:off x="1524000" y="5661026"/>
            <a:ext cx="9144000" cy="1196975"/>
          </a:xfrm>
        </p:spPr>
        <p:txBody>
          <a:bodyPr/>
          <a:lstStyle/>
          <a:p>
            <a:pPr algn="l" eaLnBrk="1" hangingPunct="1"/>
            <a:r>
              <a:rPr lang="hu-HU" altLang="hu-HU" sz="4200" b="1">
                <a:solidFill>
                  <a:srgbClr val="FFFF00"/>
                </a:solidFill>
                <a:latin typeface="Arial Narrow" panose="020B0606020202030204" pitchFamily="34" charset="0"/>
              </a:rPr>
              <a:t>Discus hernia fölött instabilitás: Modic jel</a:t>
            </a:r>
          </a:p>
        </p:txBody>
      </p:sp>
      <p:sp>
        <p:nvSpPr>
          <p:cNvPr id="595976" name="Line 8">
            <a:extLst>
              <a:ext uri="{FF2B5EF4-FFF2-40B4-BE49-F238E27FC236}">
                <a16:creationId xmlns:a16="http://schemas.microsoft.com/office/drawing/2014/main" id="{2D5204E7-1FB7-459D-923E-DCF0B7E0F4F8}"/>
              </a:ext>
            </a:extLst>
          </p:cNvPr>
          <p:cNvSpPr>
            <a:spLocks noChangeShapeType="1"/>
          </p:cNvSpPr>
          <p:nvPr/>
        </p:nvSpPr>
        <p:spPr bwMode="auto">
          <a:xfrm flipH="1">
            <a:off x="5375276" y="2708275"/>
            <a:ext cx="720725" cy="287338"/>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595977" name="Oval 9">
            <a:extLst>
              <a:ext uri="{FF2B5EF4-FFF2-40B4-BE49-F238E27FC236}">
                <a16:creationId xmlns:a16="http://schemas.microsoft.com/office/drawing/2014/main" id="{760A97F3-B7A8-47F5-827E-4A8C93ED462B}"/>
              </a:ext>
            </a:extLst>
          </p:cNvPr>
          <p:cNvSpPr>
            <a:spLocks noChangeArrowheads="1"/>
          </p:cNvSpPr>
          <p:nvPr/>
        </p:nvSpPr>
        <p:spPr bwMode="auto">
          <a:xfrm>
            <a:off x="7824788" y="1844675"/>
            <a:ext cx="1223962" cy="1295400"/>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u-HU" altLang="hu-HU">
              <a:solidFill>
                <a:srgbClr val="FFFF00"/>
              </a:solidFill>
            </a:endParaRPr>
          </a:p>
        </p:txBody>
      </p:sp>
      <p:sp>
        <p:nvSpPr>
          <p:cNvPr id="595978" name="Rectangle 11">
            <a:extLst>
              <a:ext uri="{FF2B5EF4-FFF2-40B4-BE49-F238E27FC236}">
                <a16:creationId xmlns:a16="http://schemas.microsoft.com/office/drawing/2014/main" id="{5E933C96-578F-4608-A535-115068BE9837}"/>
              </a:ext>
            </a:extLst>
          </p:cNvPr>
          <p:cNvSpPr>
            <a:spLocks noChangeArrowheads="1"/>
          </p:cNvSpPr>
          <p:nvPr/>
        </p:nvSpPr>
        <p:spPr bwMode="auto">
          <a:xfrm>
            <a:off x="9696450" y="6491288"/>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u-HU" altLang="hu-HU" b="1" i="1">
                <a:solidFill>
                  <a:srgbClr val="FFFF00"/>
                </a:solidFill>
              </a:rPr>
              <a:t>Mester</a:t>
            </a:r>
          </a:p>
        </p:txBody>
      </p:sp>
    </p:spTree>
    <p:extLst>
      <p:ext uri="{BB962C8B-B14F-4D97-AF65-F5344CB8AC3E}">
        <p14:creationId xmlns:p14="http://schemas.microsoft.com/office/powerpoint/2010/main" val="395255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6994" name="Picture 2" descr="EROSdISC3">
            <a:extLst>
              <a:ext uri="{FF2B5EF4-FFF2-40B4-BE49-F238E27FC236}">
                <a16:creationId xmlns:a16="http://schemas.microsoft.com/office/drawing/2014/main" id="{CCB75C6B-BD55-4973-8197-409E3A91B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766" t="12593" r="3487" b="5510"/>
          <a:stretch>
            <a:fillRect/>
          </a:stretch>
        </p:blipFill>
        <p:spPr bwMode="auto">
          <a:xfrm>
            <a:off x="1524001" y="0"/>
            <a:ext cx="5903913"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6995" name="Picture 3" descr="EROSdISC2">
            <a:extLst>
              <a:ext uri="{FF2B5EF4-FFF2-40B4-BE49-F238E27FC236}">
                <a16:creationId xmlns:a16="http://schemas.microsoft.com/office/drawing/2014/main" id="{3435FE95-4156-454A-A144-40243A015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768" t="12593" r="9674" b="3380"/>
          <a:stretch>
            <a:fillRect/>
          </a:stretch>
        </p:blipFill>
        <p:spPr bwMode="auto">
          <a:xfrm>
            <a:off x="6634164" y="0"/>
            <a:ext cx="40338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6996" name="Rectangle 4">
            <a:extLst>
              <a:ext uri="{FF2B5EF4-FFF2-40B4-BE49-F238E27FC236}">
                <a16:creationId xmlns:a16="http://schemas.microsoft.com/office/drawing/2014/main" id="{82B013C3-D721-45D3-A12B-5CCE4553F45F}"/>
              </a:ext>
            </a:extLst>
          </p:cNvPr>
          <p:cNvSpPr>
            <a:spLocks noGrp="1" noChangeArrowheads="1"/>
          </p:cNvSpPr>
          <p:nvPr>
            <p:ph type="title"/>
          </p:nvPr>
        </p:nvSpPr>
        <p:spPr>
          <a:xfrm>
            <a:off x="1524000" y="6092826"/>
            <a:ext cx="9144000" cy="765175"/>
          </a:xfrm>
        </p:spPr>
        <p:txBody>
          <a:bodyPr/>
          <a:lstStyle/>
          <a:p>
            <a:pPr eaLnBrk="1" hangingPunct="1"/>
            <a:r>
              <a:rPr lang="hu-HU" altLang="hu-HU" sz="4200" b="1">
                <a:solidFill>
                  <a:srgbClr val="FFFF00"/>
                </a:solidFill>
                <a:latin typeface="Arial Narrow" panose="020B0606020202030204" pitchFamily="34" charset="0"/>
              </a:rPr>
              <a:t>Arthrosis és instabilitás</a:t>
            </a:r>
          </a:p>
        </p:txBody>
      </p:sp>
      <p:sp>
        <p:nvSpPr>
          <p:cNvPr id="596997" name="Oval 5">
            <a:extLst>
              <a:ext uri="{FF2B5EF4-FFF2-40B4-BE49-F238E27FC236}">
                <a16:creationId xmlns:a16="http://schemas.microsoft.com/office/drawing/2014/main" id="{BE713AAE-EF62-4C94-B39A-D922C429C932}"/>
              </a:ext>
            </a:extLst>
          </p:cNvPr>
          <p:cNvSpPr>
            <a:spLocks noChangeArrowheads="1"/>
          </p:cNvSpPr>
          <p:nvPr/>
        </p:nvSpPr>
        <p:spPr bwMode="auto">
          <a:xfrm>
            <a:off x="1703389" y="1916114"/>
            <a:ext cx="1584325" cy="1728787"/>
          </a:xfrm>
          <a:prstGeom prst="ellipse">
            <a:avLst/>
          </a:pr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hu-HU" altLang="hu-HU">
              <a:solidFill>
                <a:srgbClr val="FFFF00"/>
              </a:solidFill>
            </a:endParaRPr>
          </a:p>
        </p:txBody>
      </p:sp>
      <p:sp>
        <p:nvSpPr>
          <p:cNvPr id="596998" name="AutoShape 6">
            <a:extLst>
              <a:ext uri="{FF2B5EF4-FFF2-40B4-BE49-F238E27FC236}">
                <a16:creationId xmlns:a16="http://schemas.microsoft.com/office/drawing/2014/main" id="{8D159EAF-EFE4-41FA-9E10-5F825AE4D247}"/>
              </a:ext>
            </a:extLst>
          </p:cNvPr>
          <p:cNvSpPr>
            <a:spLocks noChangeArrowheads="1"/>
          </p:cNvSpPr>
          <p:nvPr/>
        </p:nvSpPr>
        <p:spPr bwMode="auto">
          <a:xfrm rot="9412645">
            <a:off x="6888164" y="3284538"/>
            <a:ext cx="649287" cy="215900"/>
          </a:xfrm>
          <a:prstGeom prst="rightArrow">
            <a:avLst>
              <a:gd name="adj1" fmla="val 50000"/>
              <a:gd name="adj2" fmla="val 75184"/>
            </a:avLst>
          </a:prstGeom>
          <a:solidFill>
            <a:srgbClr val="FFFF00"/>
          </a:solidFill>
          <a:ln w="9525">
            <a:solidFill>
              <a:srgbClr val="FFFF00"/>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u-HU" altLang="hu-HU">
              <a:solidFill>
                <a:srgbClr val="000000"/>
              </a:solidFill>
            </a:endParaRPr>
          </a:p>
        </p:txBody>
      </p:sp>
      <p:sp>
        <p:nvSpPr>
          <p:cNvPr id="596999" name="Rectangle 8">
            <a:extLst>
              <a:ext uri="{FF2B5EF4-FFF2-40B4-BE49-F238E27FC236}">
                <a16:creationId xmlns:a16="http://schemas.microsoft.com/office/drawing/2014/main" id="{866CFE5E-6FFD-40BB-BC91-170E377349E6}"/>
              </a:ext>
            </a:extLst>
          </p:cNvPr>
          <p:cNvSpPr>
            <a:spLocks noChangeArrowheads="1"/>
          </p:cNvSpPr>
          <p:nvPr/>
        </p:nvSpPr>
        <p:spPr bwMode="auto">
          <a:xfrm>
            <a:off x="9696450" y="6491288"/>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u-HU" altLang="hu-HU" b="1" i="1">
                <a:solidFill>
                  <a:srgbClr val="FFFF00"/>
                </a:solidFill>
              </a:rPr>
              <a:t>Mester</a:t>
            </a:r>
          </a:p>
        </p:txBody>
      </p:sp>
    </p:spTree>
    <p:extLst>
      <p:ext uri="{BB962C8B-B14F-4D97-AF65-F5344CB8AC3E}">
        <p14:creationId xmlns:p14="http://schemas.microsoft.com/office/powerpoint/2010/main" val="32415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a:extLst>
              <a:ext uri="{FF2B5EF4-FFF2-40B4-BE49-F238E27FC236}">
                <a16:creationId xmlns:a16="http://schemas.microsoft.com/office/drawing/2014/main" id="{0D480DFF-EEB2-497C-B8EF-3B573CCC8CB3}"/>
              </a:ext>
            </a:extLst>
          </p:cNvPr>
          <p:cNvSpPr>
            <a:spLocks noGrp="1" noChangeArrowheads="1"/>
          </p:cNvSpPr>
          <p:nvPr>
            <p:ph type="title"/>
          </p:nvPr>
        </p:nvSpPr>
        <p:spPr>
          <a:xfrm>
            <a:off x="1524000" y="1"/>
            <a:ext cx="9144000" cy="1052513"/>
          </a:xfrm>
        </p:spPr>
        <p:txBody>
          <a:bodyPr/>
          <a:lstStyle/>
          <a:p>
            <a:pPr algn="l" eaLnBrk="1" hangingPunct="1"/>
            <a:r>
              <a:rPr lang="hu-HU" altLang="hu-HU" sz="1700" b="1">
                <a:solidFill>
                  <a:schemeClr val="bg1"/>
                </a:solidFill>
                <a:latin typeface="Arial Narrow" panose="020B0606020202030204" pitchFamily="34" charset="0"/>
              </a:rPr>
              <a:t>Sagittal Splitting Laminoplasty</a:t>
            </a:r>
            <a:r>
              <a:rPr lang="hu-HU" altLang="hu-HU" sz="1700" b="1">
                <a:solidFill>
                  <a:srgbClr val="FFFF00"/>
                </a:solidFill>
                <a:latin typeface="Arial Narrow" panose="020B0606020202030204" pitchFamily="34" charset="0"/>
              </a:rPr>
              <a:t> for Spinal Canal Enlargement for Ossification of the Spinal Ligaments (OPLL and OLF)</a:t>
            </a:r>
            <a:br>
              <a:rPr lang="hu-HU" altLang="hu-HU" sz="1700" b="1">
                <a:solidFill>
                  <a:srgbClr val="FFFF00"/>
                </a:solidFill>
                <a:latin typeface="Arial Narrow" panose="020B0606020202030204" pitchFamily="34" charset="0"/>
              </a:rPr>
            </a:br>
            <a:r>
              <a:rPr lang="hu-HU" altLang="hu-HU" sz="1700" b="1">
                <a:solidFill>
                  <a:srgbClr val="FFFF00"/>
                </a:solidFill>
                <a:latin typeface="Arial Narrow" panose="020B0606020202030204" pitchFamily="34" charset="0"/>
              </a:rPr>
              <a:t>Tadashi Shimamura, Sadafumi Kato, Tamotsu Toba, Ken Yamazaki, and Shigeru Ehara</a:t>
            </a:r>
            <a:br>
              <a:rPr lang="hu-HU" altLang="hu-HU" sz="1700" b="1">
                <a:solidFill>
                  <a:srgbClr val="FFFF00"/>
                </a:solidFill>
                <a:latin typeface="Arial Narrow" panose="020B0606020202030204" pitchFamily="34" charset="0"/>
              </a:rPr>
            </a:br>
            <a:r>
              <a:rPr lang="hu-HU" altLang="hu-HU" sz="1700" b="1">
                <a:solidFill>
                  <a:srgbClr val="FFFF00"/>
                </a:solidFill>
                <a:latin typeface="Arial Narrow" panose="020B0606020202030204" pitchFamily="34" charset="0"/>
              </a:rPr>
              <a:t>Seminars In Musculoskeletal Radiology Volume 5, Number 2. 2001.</a:t>
            </a:r>
          </a:p>
        </p:txBody>
      </p:sp>
      <p:pic>
        <p:nvPicPr>
          <p:cNvPr id="652291" name="Picture 3">
            <a:extLst>
              <a:ext uri="{FF2B5EF4-FFF2-40B4-BE49-F238E27FC236}">
                <a16:creationId xmlns:a16="http://schemas.microsoft.com/office/drawing/2014/main" id="{55E0D438-856B-4549-98C2-E60E76AE1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112838"/>
            <a:ext cx="8856662" cy="57451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52292" name="Freeform 4">
            <a:extLst>
              <a:ext uri="{FF2B5EF4-FFF2-40B4-BE49-F238E27FC236}">
                <a16:creationId xmlns:a16="http://schemas.microsoft.com/office/drawing/2014/main" id="{78979F67-69D9-4088-ACFC-2DBEAC2F17C6}"/>
              </a:ext>
            </a:extLst>
          </p:cNvPr>
          <p:cNvSpPr>
            <a:spLocks/>
          </p:cNvSpPr>
          <p:nvPr/>
        </p:nvSpPr>
        <p:spPr bwMode="auto">
          <a:xfrm>
            <a:off x="3048000" y="6137276"/>
            <a:ext cx="558800" cy="466725"/>
          </a:xfrm>
          <a:custGeom>
            <a:avLst/>
            <a:gdLst>
              <a:gd name="T0" fmla="*/ 2147483647 w 352"/>
              <a:gd name="T1" fmla="*/ 0 h 294"/>
              <a:gd name="T2" fmla="*/ 2147483647 w 352"/>
              <a:gd name="T3" fmla="*/ 2147483647 h 294"/>
              <a:gd name="T4" fmla="*/ 2147483647 w 352"/>
              <a:gd name="T5" fmla="*/ 2147483647 h 294"/>
              <a:gd name="T6" fmla="*/ 2147483647 w 352"/>
              <a:gd name="T7" fmla="*/ 2147483647 h 294"/>
              <a:gd name="T8" fmla="*/ 2147483647 w 352"/>
              <a:gd name="T9" fmla="*/ 2147483647 h 294"/>
              <a:gd name="T10" fmla="*/ 2147483647 w 352"/>
              <a:gd name="T11" fmla="*/ 2147483647 h 294"/>
              <a:gd name="T12" fmla="*/ 2147483647 w 352"/>
              <a:gd name="T13" fmla="*/ 2147483647 h 294"/>
              <a:gd name="T14" fmla="*/ 2147483647 w 352"/>
              <a:gd name="T15" fmla="*/ 2147483647 h 294"/>
              <a:gd name="T16" fmla="*/ 2147483647 w 352"/>
              <a:gd name="T17" fmla="*/ 2147483647 h 294"/>
              <a:gd name="T18" fmla="*/ 0 w 352"/>
              <a:gd name="T19" fmla="*/ 2147483647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94"/>
              <a:gd name="T32" fmla="*/ 352 w 352"/>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94">
                <a:moveTo>
                  <a:pt x="294" y="0"/>
                </a:moveTo>
                <a:cubicBezTo>
                  <a:pt x="316" y="13"/>
                  <a:pt x="334" y="26"/>
                  <a:pt x="352" y="44"/>
                </a:cubicBezTo>
                <a:cubicBezTo>
                  <a:pt x="347" y="94"/>
                  <a:pt x="349" y="131"/>
                  <a:pt x="314" y="166"/>
                </a:cubicBezTo>
                <a:cubicBezTo>
                  <a:pt x="302" y="198"/>
                  <a:pt x="278" y="218"/>
                  <a:pt x="250" y="236"/>
                </a:cubicBezTo>
                <a:cubicBezTo>
                  <a:pt x="246" y="243"/>
                  <a:pt x="244" y="252"/>
                  <a:pt x="237" y="256"/>
                </a:cubicBezTo>
                <a:cubicBezTo>
                  <a:pt x="234" y="258"/>
                  <a:pt x="147" y="292"/>
                  <a:pt x="141" y="294"/>
                </a:cubicBezTo>
                <a:cubicBezTo>
                  <a:pt x="111" y="288"/>
                  <a:pt x="95" y="284"/>
                  <a:pt x="70" y="268"/>
                </a:cubicBezTo>
                <a:cubicBezTo>
                  <a:pt x="62" y="255"/>
                  <a:pt x="53" y="243"/>
                  <a:pt x="45" y="230"/>
                </a:cubicBezTo>
                <a:cubicBezTo>
                  <a:pt x="35" y="215"/>
                  <a:pt x="14" y="208"/>
                  <a:pt x="6" y="192"/>
                </a:cubicBezTo>
                <a:cubicBezTo>
                  <a:pt x="4" y="188"/>
                  <a:pt x="2" y="183"/>
                  <a:pt x="0" y="179"/>
                </a:cubicBezTo>
              </a:path>
            </a:pathLst>
          </a:custGeom>
          <a:noFill/>
          <a:ln w="571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652293" name="Freeform 5">
            <a:extLst>
              <a:ext uri="{FF2B5EF4-FFF2-40B4-BE49-F238E27FC236}">
                <a16:creationId xmlns:a16="http://schemas.microsoft.com/office/drawing/2014/main" id="{085F64C4-F811-4897-A402-DF9BD800C92D}"/>
              </a:ext>
            </a:extLst>
          </p:cNvPr>
          <p:cNvSpPr>
            <a:spLocks/>
          </p:cNvSpPr>
          <p:nvPr/>
        </p:nvSpPr>
        <p:spPr bwMode="auto">
          <a:xfrm>
            <a:off x="4094163" y="6003926"/>
            <a:ext cx="690562" cy="671513"/>
          </a:xfrm>
          <a:custGeom>
            <a:avLst/>
            <a:gdLst>
              <a:gd name="T0" fmla="*/ 2147483647 w 435"/>
              <a:gd name="T1" fmla="*/ 0 h 423"/>
              <a:gd name="T2" fmla="*/ 2147483647 w 435"/>
              <a:gd name="T3" fmla="*/ 2147483647 h 423"/>
              <a:gd name="T4" fmla="*/ 2147483647 w 435"/>
              <a:gd name="T5" fmla="*/ 2147483647 h 423"/>
              <a:gd name="T6" fmla="*/ 2147483647 w 435"/>
              <a:gd name="T7" fmla="*/ 2147483647 h 423"/>
              <a:gd name="T8" fmla="*/ 2147483647 w 435"/>
              <a:gd name="T9" fmla="*/ 2147483647 h 423"/>
              <a:gd name="T10" fmla="*/ 2147483647 w 435"/>
              <a:gd name="T11" fmla="*/ 2147483647 h 423"/>
              <a:gd name="T12" fmla="*/ 2147483647 w 435"/>
              <a:gd name="T13" fmla="*/ 2147483647 h 423"/>
              <a:gd name="T14" fmla="*/ 2147483647 w 435"/>
              <a:gd name="T15" fmla="*/ 2147483647 h 423"/>
              <a:gd name="T16" fmla="*/ 2147483647 w 435"/>
              <a:gd name="T17" fmla="*/ 2147483647 h 423"/>
              <a:gd name="T18" fmla="*/ 2147483647 w 435"/>
              <a:gd name="T19" fmla="*/ 2147483647 h 423"/>
              <a:gd name="T20" fmla="*/ 2147483647 w 435"/>
              <a:gd name="T21" fmla="*/ 2147483647 h 423"/>
              <a:gd name="T22" fmla="*/ 2147483647 w 435"/>
              <a:gd name="T23" fmla="*/ 2147483647 h 4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5"/>
              <a:gd name="T37" fmla="*/ 0 h 423"/>
              <a:gd name="T38" fmla="*/ 435 w 435"/>
              <a:gd name="T39" fmla="*/ 423 h 4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5" h="423">
                <a:moveTo>
                  <a:pt x="173" y="0"/>
                </a:moveTo>
                <a:cubicBezTo>
                  <a:pt x="149" y="16"/>
                  <a:pt x="123" y="42"/>
                  <a:pt x="96" y="52"/>
                </a:cubicBezTo>
                <a:cubicBezTo>
                  <a:pt x="73" y="75"/>
                  <a:pt x="47" y="79"/>
                  <a:pt x="19" y="96"/>
                </a:cubicBezTo>
                <a:cubicBezTo>
                  <a:pt x="6" y="118"/>
                  <a:pt x="0" y="118"/>
                  <a:pt x="13" y="148"/>
                </a:cubicBezTo>
                <a:cubicBezTo>
                  <a:pt x="19" y="162"/>
                  <a:pt x="39" y="186"/>
                  <a:pt x="39" y="186"/>
                </a:cubicBezTo>
                <a:cubicBezTo>
                  <a:pt x="47" y="213"/>
                  <a:pt x="65" y="216"/>
                  <a:pt x="83" y="237"/>
                </a:cubicBezTo>
                <a:cubicBezTo>
                  <a:pt x="111" y="270"/>
                  <a:pt x="137" y="303"/>
                  <a:pt x="173" y="327"/>
                </a:cubicBezTo>
                <a:cubicBezTo>
                  <a:pt x="186" y="370"/>
                  <a:pt x="221" y="408"/>
                  <a:pt x="263" y="423"/>
                </a:cubicBezTo>
                <a:cubicBezTo>
                  <a:pt x="323" y="416"/>
                  <a:pt x="323" y="422"/>
                  <a:pt x="339" y="372"/>
                </a:cubicBezTo>
                <a:cubicBezTo>
                  <a:pt x="344" y="325"/>
                  <a:pt x="343" y="299"/>
                  <a:pt x="378" y="269"/>
                </a:cubicBezTo>
                <a:cubicBezTo>
                  <a:pt x="389" y="259"/>
                  <a:pt x="416" y="244"/>
                  <a:pt x="416" y="244"/>
                </a:cubicBezTo>
                <a:cubicBezTo>
                  <a:pt x="430" y="222"/>
                  <a:pt x="421" y="224"/>
                  <a:pt x="435" y="224"/>
                </a:cubicBezTo>
              </a:path>
            </a:pathLst>
          </a:custGeom>
          <a:noFill/>
          <a:ln w="571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652294" name="Freeform 6">
            <a:extLst>
              <a:ext uri="{FF2B5EF4-FFF2-40B4-BE49-F238E27FC236}">
                <a16:creationId xmlns:a16="http://schemas.microsoft.com/office/drawing/2014/main" id="{48B6F48E-6D25-4CB5-90F5-79A60A47D8D3}"/>
              </a:ext>
            </a:extLst>
          </p:cNvPr>
          <p:cNvSpPr>
            <a:spLocks/>
          </p:cNvSpPr>
          <p:nvPr/>
        </p:nvSpPr>
        <p:spPr bwMode="auto">
          <a:xfrm>
            <a:off x="7751764" y="2925763"/>
            <a:ext cx="490537" cy="722312"/>
          </a:xfrm>
          <a:custGeom>
            <a:avLst/>
            <a:gdLst>
              <a:gd name="T0" fmla="*/ 2147483647 w 309"/>
              <a:gd name="T1" fmla="*/ 0 h 455"/>
              <a:gd name="T2" fmla="*/ 2147483647 w 309"/>
              <a:gd name="T3" fmla="*/ 2147483647 h 455"/>
              <a:gd name="T4" fmla="*/ 2147483647 w 309"/>
              <a:gd name="T5" fmla="*/ 2147483647 h 455"/>
              <a:gd name="T6" fmla="*/ 2147483647 w 309"/>
              <a:gd name="T7" fmla="*/ 2147483647 h 455"/>
              <a:gd name="T8" fmla="*/ 2147483647 w 309"/>
              <a:gd name="T9" fmla="*/ 2147483647 h 455"/>
              <a:gd name="T10" fmla="*/ 2147483647 w 309"/>
              <a:gd name="T11" fmla="*/ 2147483647 h 455"/>
              <a:gd name="T12" fmla="*/ 2147483647 w 309"/>
              <a:gd name="T13" fmla="*/ 2147483647 h 455"/>
              <a:gd name="T14" fmla="*/ 2147483647 w 309"/>
              <a:gd name="T15" fmla="*/ 2147483647 h 455"/>
              <a:gd name="T16" fmla="*/ 2147483647 w 309"/>
              <a:gd name="T17" fmla="*/ 2147483647 h 455"/>
              <a:gd name="T18" fmla="*/ 0 w 309"/>
              <a:gd name="T19" fmla="*/ 2147483647 h 4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455"/>
              <a:gd name="T32" fmla="*/ 309 w 309"/>
              <a:gd name="T33" fmla="*/ 455 h 4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455">
                <a:moveTo>
                  <a:pt x="186" y="0"/>
                </a:moveTo>
                <a:cubicBezTo>
                  <a:pt x="200" y="60"/>
                  <a:pt x="232" y="122"/>
                  <a:pt x="295" y="141"/>
                </a:cubicBezTo>
                <a:cubicBezTo>
                  <a:pt x="309" y="202"/>
                  <a:pt x="287" y="244"/>
                  <a:pt x="250" y="288"/>
                </a:cubicBezTo>
                <a:cubicBezTo>
                  <a:pt x="229" y="313"/>
                  <a:pt x="213" y="340"/>
                  <a:pt x="186" y="359"/>
                </a:cubicBezTo>
                <a:cubicBezTo>
                  <a:pt x="162" y="394"/>
                  <a:pt x="132" y="420"/>
                  <a:pt x="109" y="455"/>
                </a:cubicBezTo>
                <a:cubicBezTo>
                  <a:pt x="103" y="453"/>
                  <a:pt x="95" y="453"/>
                  <a:pt x="90" y="448"/>
                </a:cubicBezTo>
                <a:cubicBezTo>
                  <a:pt x="79" y="437"/>
                  <a:pt x="64" y="410"/>
                  <a:pt x="64" y="410"/>
                </a:cubicBezTo>
                <a:cubicBezTo>
                  <a:pt x="60" y="359"/>
                  <a:pt x="63" y="311"/>
                  <a:pt x="19" y="282"/>
                </a:cubicBezTo>
                <a:cubicBezTo>
                  <a:pt x="15" y="276"/>
                  <a:pt x="10" y="270"/>
                  <a:pt x="7" y="263"/>
                </a:cubicBezTo>
                <a:cubicBezTo>
                  <a:pt x="4" y="257"/>
                  <a:pt x="0" y="243"/>
                  <a:pt x="0" y="243"/>
                </a:cubicBezTo>
              </a:path>
            </a:pathLst>
          </a:custGeom>
          <a:noFill/>
          <a:ln w="571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652295" name="Freeform 7">
            <a:extLst>
              <a:ext uri="{FF2B5EF4-FFF2-40B4-BE49-F238E27FC236}">
                <a16:creationId xmlns:a16="http://schemas.microsoft.com/office/drawing/2014/main" id="{74F98AD8-AFB1-4EA3-B70D-4990ACAD85A1}"/>
              </a:ext>
            </a:extLst>
          </p:cNvPr>
          <p:cNvSpPr>
            <a:spLocks/>
          </p:cNvSpPr>
          <p:nvPr/>
        </p:nvSpPr>
        <p:spPr bwMode="auto">
          <a:xfrm>
            <a:off x="8555039" y="2987675"/>
            <a:ext cx="568325" cy="558800"/>
          </a:xfrm>
          <a:custGeom>
            <a:avLst/>
            <a:gdLst>
              <a:gd name="T0" fmla="*/ 2147483647 w 358"/>
              <a:gd name="T1" fmla="*/ 0 h 352"/>
              <a:gd name="T2" fmla="*/ 2147483647 w 358"/>
              <a:gd name="T3" fmla="*/ 2147483647 h 352"/>
              <a:gd name="T4" fmla="*/ 2147483647 w 358"/>
              <a:gd name="T5" fmla="*/ 2147483647 h 352"/>
              <a:gd name="T6" fmla="*/ 2147483647 w 358"/>
              <a:gd name="T7" fmla="*/ 2147483647 h 352"/>
              <a:gd name="T8" fmla="*/ 2147483647 w 358"/>
              <a:gd name="T9" fmla="*/ 2147483647 h 352"/>
              <a:gd name="T10" fmla="*/ 2147483647 w 358"/>
              <a:gd name="T11" fmla="*/ 2147483647 h 352"/>
              <a:gd name="T12" fmla="*/ 2147483647 w 358"/>
              <a:gd name="T13" fmla="*/ 2147483647 h 352"/>
              <a:gd name="T14" fmla="*/ 2147483647 w 358"/>
              <a:gd name="T15" fmla="*/ 2147483647 h 352"/>
              <a:gd name="T16" fmla="*/ 2147483647 w 358"/>
              <a:gd name="T17" fmla="*/ 2147483647 h 352"/>
              <a:gd name="T18" fmla="*/ 2147483647 w 358"/>
              <a:gd name="T19" fmla="*/ 2147483647 h 352"/>
              <a:gd name="T20" fmla="*/ 2147483647 w 358"/>
              <a:gd name="T21" fmla="*/ 2147483647 h 352"/>
              <a:gd name="T22" fmla="*/ 2147483647 w 358"/>
              <a:gd name="T23" fmla="*/ 2147483647 h 352"/>
              <a:gd name="T24" fmla="*/ 2147483647 w 358"/>
              <a:gd name="T25" fmla="*/ 2147483647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8"/>
              <a:gd name="T40" fmla="*/ 0 h 352"/>
              <a:gd name="T41" fmla="*/ 358 w 358"/>
              <a:gd name="T42" fmla="*/ 352 h 3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8" h="352">
                <a:moveTo>
                  <a:pt x="89" y="0"/>
                </a:moveTo>
                <a:cubicBezTo>
                  <a:pt x="52" y="37"/>
                  <a:pt x="49" y="91"/>
                  <a:pt x="13" y="128"/>
                </a:cubicBezTo>
                <a:cubicBezTo>
                  <a:pt x="0" y="164"/>
                  <a:pt x="11" y="205"/>
                  <a:pt x="32" y="236"/>
                </a:cubicBezTo>
                <a:cubicBezTo>
                  <a:pt x="45" y="280"/>
                  <a:pt x="27" y="231"/>
                  <a:pt x="57" y="275"/>
                </a:cubicBezTo>
                <a:cubicBezTo>
                  <a:pt x="61" y="281"/>
                  <a:pt x="61" y="288"/>
                  <a:pt x="64" y="294"/>
                </a:cubicBezTo>
                <a:cubicBezTo>
                  <a:pt x="77" y="319"/>
                  <a:pt x="108" y="343"/>
                  <a:pt x="134" y="352"/>
                </a:cubicBezTo>
                <a:cubicBezTo>
                  <a:pt x="147" y="350"/>
                  <a:pt x="161" y="349"/>
                  <a:pt x="173" y="345"/>
                </a:cubicBezTo>
                <a:cubicBezTo>
                  <a:pt x="196" y="337"/>
                  <a:pt x="205" y="315"/>
                  <a:pt x="230" y="307"/>
                </a:cubicBezTo>
                <a:cubicBezTo>
                  <a:pt x="236" y="301"/>
                  <a:pt x="244" y="295"/>
                  <a:pt x="249" y="288"/>
                </a:cubicBezTo>
                <a:cubicBezTo>
                  <a:pt x="253" y="282"/>
                  <a:pt x="252" y="273"/>
                  <a:pt x="256" y="268"/>
                </a:cubicBezTo>
                <a:cubicBezTo>
                  <a:pt x="266" y="256"/>
                  <a:pt x="299" y="233"/>
                  <a:pt x="313" y="224"/>
                </a:cubicBezTo>
                <a:cubicBezTo>
                  <a:pt x="320" y="190"/>
                  <a:pt x="321" y="177"/>
                  <a:pt x="345" y="153"/>
                </a:cubicBezTo>
                <a:cubicBezTo>
                  <a:pt x="353" y="110"/>
                  <a:pt x="347" y="127"/>
                  <a:pt x="358" y="102"/>
                </a:cubicBezTo>
              </a:path>
            </a:pathLst>
          </a:custGeom>
          <a:noFill/>
          <a:ln w="571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652296" name="Freeform 8">
            <a:extLst>
              <a:ext uri="{FF2B5EF4-FFF2-40B4-BE49-F238E27FC236}">
                <a16:creationId xmlns:a16="http://schemas.microsoft.com/office/drawing/2014/main" id="{DEBEDB9F-A494-4F50-922C-0E3CBD065C20}"/>
              </a:ext>
            </a:extLst>
          </p:cNvPr>
          <p:cNvSpPr>
            <a:spLocks/>
          </p:cNvSpPr>
          <p:nvPr/>
        </p:nvSpPr>
        <p:spPr bwMode="auto">
          <a:xfrm>
            <a:off x="7945439" y="5749926"/>
            <a:ext cx="441325" cy="542925"/>
          </a:xfrm>
          <a:custGeom>
            <a:avLst/>
            <a:gdLst>
              <a:gd name="T0" fmla="*/ 2147483647 w 278"/>
              <a:gd name="T1" fmla="*/ 0 h 342"/>
              <a:gd name="T2" fmla="*/ 2147483647 w 278"/>
              <a:gd name="T3" fmla="*/ 2147483647 h 342"/>
              <a:gd name="T4" fmla="*/ 2147483647 w 278"/>
              <a:gd name="T5" fmla="*/ 2147483647 h 342"/>
              <a:gd name="T6" fmla="*/ 0 w 278"/>
              <a:gd name="T7" fmla="*/ 2147483647 h 342"/>
              <a:gd name="T8" fmla="*/ 0 60000 65536"/>
              <a:gd name="T9" fmla="*/ 0 60000 65536"/>
              <a:gd name="T10" fmla="*/ 0 60000 65536"/>
              <a:gd name="T11" fmla="*/ 0 60000 65536"/>
              <a:gd name="T12" fmla="*/ 0 w 278"/>
              <a:gd name="T13" fmla="*/ 0 h 342"/>
              <a:gd name="T14" fmla="*/ 278 w 278"/>
              <a:gd name="T15" fmla="*/ 342 h 342"/>
            </a:gdLst>
            <a:ahLst/>
            <a:cxnLst>
              <a:cxn ang="T8">
                <a:pos x="T0" y="T1"/>
              </a:cxn>
              <a:cxn ang="T9">
                <a:pos x="T2" y="T3"/>
              </a:cxn>
              <a:cxn ang="T10">
                <a:pos x="T4" y="T5"/>
              </a:cxn>
              <a:cxn ang="T11">
                <a:pos x="T6" y="T7"/>
              </a:cxn>
            </a:cxnLst>
            <a:rect l="T12" t="T13" r="T14" b="T15"/>
            <a:pathLst>
              <a:path w="278" h="342">
                <a:moveTo>
                  <a:pt x="121" y="0"/>
                </a:moveTo>
                <a:cubicBezTo>
                  <a:pt x="155" y="34"/>
                  <a:pt x="195" y="53"/>
                  <a:pt x="224" y="96"/>
                </a:cubicBezTo>
                <a:cubicBezTo>
                  <a:pt x="228" y="227"/>
                  <a:pt x="278" y="335"/>
                  <a:pt x="134" y="340"/>
                </a:cubicBezTo>
                <a:cubicBezTo>
                  <a:pt x="89" y="342"/>
                  <a:pt x="45" y="340"/>
                  <a:pt x="0" y="340"/>
                </a:cubicBezTo>
              </a:path>
            </a:pathLst>
          </a:custGeom>
          <a:noFill/>
          <a:ln w="571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
        <p:nvSpPr>
          <p:cNvPr id="652297" name="Freeform 9">
            <a:extLst>
              <a:ext uri="{FF2B5EF4-FFF2-40B4-BE49-F238E27FC236}">
                <a16:creationId xmlns:a16="http://schemas.microsoft.com/office/drawing/2014/main" id="{BD7EFB02-C611-4C76-B2A0-1C6C5AD387C6}"/>
              </a:ext>
            </a:extLst>
          </p:cNvPr>
          <p:cNvSpPr>
            <a:spLocks/>
          </p:cNvSpPr>
          <p:nvPr/>
        </p:nvSpPr>
        <p:spPr bwMode="auto">
          <a:xfrm>
            <a:off x="8734426" y="5730876"/>
            <a:ext cx="531813" cy="530225"/>
          </a:xfrm>
          <a:custGeom>
            <a:avLst/>
            <a:gdLst>
              <a:gd name="T0" fmla="*/ 2147483647 w 335"/>
              <a:gd name="T1" fmla="*/ 0 h 334"/>
              <a:gd name="T2" fmla="*/ 2147483647 w 335"/>
              <a:gd name="T3" fmla="*/ 2147483647 h 334"/>
              <a:gd name="T4" fmla="*/ 2147483647 w 335"/>
              <a:gd name="T5" fmla="*/ 2147483647 h 334"/>
              <a:gd name="T6" fmla="*/ 2147483647 w 335"/>
              <a:gd name="T7" fmla="*/ 2147483647 h 334"/>
              <a:gd name="T8" fmla="*/ 2147483647 w 335"/>
              <a:gd name="T9" fmla="*/ 2147483647 h 334"/>
              <a:gd name="T10" fmla="*/ 2147483647 w 335"/>
              <a:gd name="T11" fmla="*/ 2147483647 h 334"/>
              <a:gd name="T12" fmla="*/ 2147483647 w 335"/>
              <a:gd name="T13" fmla="*/ 2147483647 h 334"/>
              <a:gd name="T14" fmla="*/ 2147483647 w 335"/>
              <a:gd name="T15" fmla="*/ 2147483647 h 334"/>
              <a:gd name="T16" fmla="*/ 0 60000 65536"/>
              <a:gd name="T17" fmla="*/ 0 60000 65536"/>
              <a:gd name="T18" fmla="*/ 0 60000 65536"/>
              <a:gd name="T19" fmla="*/ 0 60000 65536"/>
              <a:gd name="T20" fmla="*/ 0 60000 65536"/>
              <a:gd name="T21" fmla="*/ 0 60000 65536"/>
              <a:gd name="T22" fmla="*/ 0 60000 65536"/>
              <a:gd name="T23" fmla="*/ 0 60000 65536"/>
              <a:gd name="T24" fmla="*/ 0 w 335"/>
              <a:gd name="T25" fmla="*/ 0 h 334"/>
              <a:gd name="T26" fmla="*/ 335 w 335"/>
              <a:gd name="T27" fmla="*/ 334 h 3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5" h="334">
                <a:moveTo>
                  <a:pt x="111" y="0"/>
                </a:moveTo>
                <a:cubicBezTo>
                  <a:pt x="107" y="6"/>
                  <a:pt x="103" y="14"/>
                  <a:pt x="98" y="19"/>
                </a:cubicBezTo>
                <a:cubicBezTo>
                  <a:pt x="93" y="24"/>
                  <a:pt x="84" y="26"/>
                  <a:pt x="79" y="32"/>
                </a:cubicBezTo>
                <a:cubicBezTo>
                  <a:pt x="61" y="53"/>
                  <a:pt x="37" y="85"/>
                  <a:pt x="21" y="108"/>
                </a:cubicBezTo>
                <a:cubicBezTo>
                  <a:pt x="17" y="122"/>
                  <a:pt x="3" y="133"/>
                  <a:pt x="2" y="147"/>
                </a:cubicBezTo>
                <a:cubicBezTo>
                  <a:pt x="0" y="202"/>
                  <a:pt x="0" y="258"/>
                  <a:pt x="8" y="313"/>
                </a:cubicBezTo>
                <a:cubicBezTo>
                  <a:pt x="9" y="318"/>
                  <a:pt x="66" y="332"/>
                  <a:pt x="72" y="332"/>
                </a:cubicBezTo>
                <a:cubicBezTo>
                  <a:pt x="160" y="334"/>
                  <a:pt x="247" y="332"/>
                  <a:pt x="335" y="332"/>
                </a:cubicBezTo>
              </a:path>
            </a:pathLst>
          </a:custGeom>
          <a:noFill/>
          <a:ln w="571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hu-HU"/>
          </a:p>
        </p:txBody>
      </p:sp>
    </p:spTree>
    <p:extLst>
      <p:ext uri="{BB962C8B-B14F-4D97-AF65-F5344CB8AC3E}">
        <p14:creationId xmlns:p14="http://schemas.microsoft.com/office/powerpoint/2010/main" val="133045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5A87607-6B2C-4B62-9F7A-F6E7D83E0DD9}"/>
              </a:ext>
            </a:extLst>
          </p:cNvPr>
          <p:cNvSpPr>
            <a:spLocks noGrp="1" noChangeArrowheads="1"/>
          </p:cNvSpPr>
          <p:nvPr>
            <p:ph type="title"/>
          </p:nvPr>
        </p:nvSpPr>
        <p:spPr>
          <a:xfrm>
            <a:off x="1524000" y="1"/>
            <a:ext cx="9144000" cy="1268413"/>
          </a:xfrm>
          <a:effectLst>
            <a:outerShdw dist="35921" dir="2700000" algn="ctr" rotWithShape="0">
              <a:schemeClr val="tx1"/>
            </a:outerShdw>
          </a:effectLst>
        </p:spPr>
        <p:txBody>
          <a:bodyPr/>
          <a:lstStyle/>
          <a:p>
            <a:pPr algn="l" eaLnBrk="1" hangingPunct="1">
              <a:defRPr/>
            </a:pPr>
            <a:r>
              <a:rPr lang="hu-HU" sz="2600" b="1">
                <a:solidFill>
                  <a:srgbClr val="FFFF00"/>
                </a:solidFill>
                <a:latin typeface="Arial Narrow" pitchFamily="34" charset="0"/>
              </a:rPr>
              <a:t>Lumbar Disc Replacement Cheryl A. Petersilge, M.D.</a:t>
            </a:r>
            <a:br>
              <a:rPr lang="hu-HU" sz="2600" b="1">
                <a:solidFill>
                  <a:srgbClr val="FFFF00"/>
                </a:solidFill>
                <a:latin typeface="Arial Narrow" pitchFamily="34" charset="0"/>
              </a:rPr>
            </a:br>
            <a:r>
              <a:rPr lang="hu-HU" sz="2600" b="1">
                <a:solidFill>
                  <a:srgbClr val="FFFF00"/>
                </a:solidFill>
                <a:latin typeface="Arial Narrow" pitchFamily="34" charset="0"/>
              </a:rPr>
              <a:t>Seminars In Musculoskeletal Radiology Volume 10, Number 1. 2006.</a:t>
            </a:r>
          </a:p>
        </p:txBody>
      </p:sp>
      <p:pic>
        <p:nvPicPr>
          <p:cNvPr id="653315" name="Picture 3">
            <a:extLst>
              <a:ext uri="{FF2B5EF4-FFF2-40B4-BE49-F238E27FC236}">
                <a16:creationId xmlns:a16="http://schemas.microsoft.com/office/drawing/2014/main" id="{B4C54AFD-A7B3-460A-AD9E-045B496D2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9" y="4581525"/>
            <a:ext cx="47021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3316" name="Picture 4">
            <a:extLst>
              <a:ext uri="{FF2B5EF4-FFF2-40B4-BE49-F238E27FC236}">
                <a16:creationId xmlns:a16="http://schemas.microsoft.com/office/drawing/2014/main" id="{8A0CA202-C582-49EE-BBFD-12FD73BFF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438" y="1341438"/>
            <a:ext cx="316865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3317" name="Picture 5">
            <a:extLst>
              <a:ext uri="{FF2B5EF4-FFF2-40B4-BE49-F238E27FC236}">
                <a16:creationId xmlns:a16="http://schemas.microsoft.com/office/drawing/2014/main" id="{0A71B8AD-ADDE-4F6C-8DFB-DF895CCEC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1341439"/>
            <a:ext cx="37528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33237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Words>
  <Application>Microsoft Office PowerPoint</Application>
  <PresentationFormat>Szélesvásznú</PresentationFormat>
  <Paragraphs>50</Paragraphs>
  <Slides>13</Slides>
  <Notes>4</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13</vt:i4>
      </vt:variant>
    </vt:vector>
  </HeadingPairs>
  <TitlesOfParts>
    <vt:vector size="19" baseType="lpstr">
      <vt:lpstr>Arial</vt:lpstr>
      <vt:lpstr>Arial Narrow</vt:lpstr>
      <vt:lpstr>Calibri</vt:lpstr>
      <vt:lpstr>Calibri Light</vt:lpstr>
      <vt:lpstr>Times New Roman</vt:lpstr>
      <vt:lpstr>Office-téma</vt:lpstr>
      <vt:lpstr>A radiológia anatómiai problémái</vt:lpstr>
      <vt:lpstr>http://www.eorthopod.com/eorthopodV2/index.php?ID=11f7bb694c74b0d58e8142662803c0f6&amp;disp_type=topic_detail&amp;area=8&amp;topic_id=265d5bc27034a24ded64d0226d703e09</vt:lpstr>
      <vt:lpstr>PowerPoint-bemutató</vt:lpstr>
      <vt:lpstr>PowerPoint-bemutató</vt:lpstr>
      <vt:lpstr>PowerPoint-bemutató</vt:lpstr>
      <vt:lpstr>Discus hernia fölött instabilitás: Modic jel</vt:lpstr>
      <vt:lpstr>Arthrosis és instabilitás</vt:lpstr>
      <vt:lpstr>Sagittal Splitting Laminoplasty for Spinal Canal Enlargement for Ossification of the Spinal Ligaments (OPLL and OLF) Tadashi Shimamura, Sadafumi Kato, Tamotsu Toba, Ken Yamazaki, and Shigeru Ehara Seminars In Musculoskeletal Radiology Volume 5, Number 2. 2001.</vt:lpstr>
      <vt:lpstr>Lumbar Disc Replacement Cheryl A. Petersilge, M.D. Seminars In Musculoskeletal Radiology Volume 10, Number 1. 2006.</vt:lpstr>
      <vt:lpstr>PowerPoint-bemutató</vt:lpstr>
      <vt:lpstr>PowerPoint-bemutató</vt:lpstr>
      <vt:lpstr>Hervé Deramond, and John M. Mathis, Seminars In Musculoskeletal Radiology, Vol 6, N.3, 2002 VERTEBROPLASTY in Osteoporosis</vt:lpstr>
      <vt:lpstr>John Regan:  Spinal Fractures – From Osteoporosis, Multiple Myeloma or Metastatic Disease KYPHOPLASTY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radiológia anatómiai problémái</dc:title>
  <dc:creator>tibor wenger</dc:creator>
  <cp:lastModifiedBy>tibor wenger</cp:lastModifiedBy>
  <cp:revision>1</cp:revision>
  <dcterms:created xsi:type="dcterms:W3CDTF">2018-05-06T08:24:25Z</dcterms:created>
  <dcterms:modified xsi:type="dcterms:W3CDTF">2018-05-06T08:25:17Z</dcterms:modified>
</cp:coreProperties>
</file>