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57" r:id="rId3"/>
    <p:sldId id="274" r:id="rId4"/>
    <p:sldId id="275" r:id="rId5"/>
    <p:sldId id="308" r:id="rId6"/>
    <p:sldId id="278" r:id="rId7"/>
    <p:sldId id="298" r:id="rId8"/>
    <p:sldId id="281" r:id="rId9"/>
    <p:sldId id="280" r:id="rId10"/>
    <p:sldId id="330" r:id="rId11"/>
    <p:sldId id="285" r:id="rId12"/>
    <p:sldId id="344" r:id="rId13"/>
    <p:sldId id="309" r:id="rId14"/>
    <p:sldId id="310" r:id="rId15"/>
    <p:sldId id="312" r:id="rId16"/>
    <p:sldId id="311" r:id="rId17"/>
    <p:sldId id="283" r:id="rId18"/>
    <p:sldId id="315" r:id="rId19"/>
    <p:sldId id="313" r:id="rId20"/>
    <p:sldId id="286" r:id="rId21"/>
    <p:sldId id="322" r:id="rId22"/>
    <p:sldId id="337" r:id="rId23"/>
    <p:sldId id="293" r:id="rId24"/>
    <p:sldId id="334" r:id="rId25"/>
    <p:sldId id="291" r:id="rId26"/>
    <p:sldId id="289" r:id="rId27"/>
    <p:sldId id="292" r:id="rId28"/>
    <p:sldId id="332" r:id="rId29"/>
    <p:sldId id="297" r:id="rId30"/>
    <p:sldId id="299" r:id="rId31"/>
    <p:sldId id="300" r:id="rId32"/>
    <p:sldId id="301" r:id="rId33"/>
    <p:sldId id="302" r:id="rId34"/>
    <p:sldId id="304" r:id="rId35"/>
    <p:sldId id="305" r:id="rId36"/>
    <p:sldId id="306" r:id="rId37"/>
    <p:sldId id="339" r:id="rId38"/>
    <p:sldId id="326" r:id="rId39"/>
    <p:sldId id="296" r:id="rId40"/>
    <p:sldId id="307" r:id="rId41"/>
    <p:sldId id="338" r:id="rId42"/>
    <p:sldId id="340" r:id="rId43"/>
    <p:sldId id="341" r:id="rId44"/>
    <p:sldId id="323" r:id="rId45"/>
    <p:sldId id="342" r:id="rId46"/>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26" autoAdjust="0"/>
    <p:restoredTop sz="75341" autoAdjust="0"/>
  </p:normalViewPr>
  <p:slideViewPr>
    <p:cSldViewPr snapToGrid="0">
      <p:cViewPr varScale="1">
        <p:scale>
          <a:sx n="76" d="100"/>
          <a:sy n="76" d="100"/>
        </p:scale>
        <p:origin x="132" y="222"/>
      </p:cViewPr>
      <p:guideLst>
        <p:guide orient="horz" pos="2160"/>
        <p:guide pos="3840"/>
      </p:guideLst>
    </p:cSldViewPr>
  </p:slideViewPr>
  <p:outlineViewPr>
    <p:cViewPr>
      <p:scale>
        <a:sx n="33" d="100"/>
        <a:sy n="33" d="100"/>
      </p:scale>
      <p:origin x="0" y="239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4.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E1C514-DF1E-45CE-9265-85926C9520F4}" type="datetimeFigureOut">
              <a:rPr lang="hu-HU" smtClean="0"/>
              <a:t>2018.05.11.</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A93A5B-D1A9-4607-8B41-AF8E2D3F6243}" type="slidenum">
              <a:rPr lang="hu-HU" smtClean="0"/>
              <a:t>‹#›</a:t>
            </a:fld>
            <a:endParaRPr lang="hu-HU"/>
          </a:p>
        </p:txBody>
      </p:sp>
    </p:spTree>
    <p:extLst>
      <p:ext uri="{BB962C8B-B14F-4D97-AF65-F5344CB8AC3E}">
        <p14:creationId xmlns:p14="http://schemas.microsoft.com/office/powerpoint/2010/main" val="2844388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Vasculogenezis</a:t>
            </a:r>
            <a:r>
              <a:rPr lang="hu-HU" dirty="0"/>
              <a:t>, </a:t>
            </a:r>
            <a:r>
              <a:rPr lang="hu-HU" dirty="0" err="1"/>
              <a:t>angiogenezis</a:t>
            </a:r>
            <a:r>
              <a:rPr lang="hu-HU" dirty="0"/>
              <a:t>, vérsziget,</a:t>
            </a:r>
            <a:r>
              <a:rPr lang="hu-HU" baseline="0" dirty="0"/>
              <a:t> vérképzés, </a:t>
            </a:r>
            <a:r>
              <a:rPr lang="hu-HU" baseline="0" dirty="0" err="1"/>
              <a:t>aorta-gonad-mesonephros</a:t>
            </a:r>
            <a:r>
              <a:rPr lang="hu-HU" baseline="0" dirty="0"/>
              <a:t>, VEGF, </a:t>
            </a:r>
            <a:r>
              <a:rPr lang="hu-HU" baseline="0" dirty="0" err="1"/>
              <a:t>Ephrin</a:t>
            </a:r>
            <a:r>
              <a:rPr lang="hu-HU" baseline="0" dirty="0"/>
              <a:t>, </a:t>
            </a:r>
            <a:r>
              <a:rPr lang="hu-HU" baseline="0" dirty="0" err="1"/>
              <a:t>Tie</a:t>
            </a:r>
            <a:endParaRPr lang="hu-HU" dirty="0"/>
          </a:p>
        </p:txBody>
      </p:sp>
      <p:sp>
        <p:nvSpPr>
          <p:cNvPr id="4" name="Dia számának helye 3"/>
          <p:cNvSpPr>
            <a:spLocks noGrp="1"/>
          </p:cNvSpPr>
          <p:nvPr>
            <p:ph type="sldNum" sz="quarter" idx="10"/>
          </p:nvPr>
        </p:nvSpPr>
        <p:spPr/>
        <p:txBody>
          <a:bodyPr/>
          <a:lstStyle/>
          <a:p>
            <a:fld id="{27A93A5B-D1A9-4607-8B41-AF8E2D3F6243}" type="slidenum">
              <a:rPr lang="hu-HU" smtClean="0"/>
              <a:t>1</a:t>
            </a:fld>
            <a:endParaRPr lang="hu-HU"/>
          </a:p>
        </p:txBody>
      </p:sp>
    </p:spTree>
    <p:extLst>
      <p:ext uri="{BB962C8B-B14F-4D97-AF65-F5344CB8AC3E}">
        <p14:creationId xmlns:p14="http://schemas.microsoft.com/office/powerpoint/2010/main" val="3695050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27A93A5B-D1A9-4607-8B41-AF8E2D3F6243}" type="slidenum">
              <a:rPr lang="hu-HU" smtClean="0"/>
              <a:t>13</a:t>
            </a:fld>
            <a:endParaRPr lang="hu-HU"/>
          </a:p>
        </p:txBody>
      </p:sp>
    </p:spTree>
    <p:extLst>
      <p:ext uri="{BB962C8B-B14F-4D97-AF65-F5344CB8AC3E}">
        <p14:creationId xmlns:p14="http://schemas.microsoft.com/office/powerpoint/2010/main" val="3216538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txBox="1">
            <a:spLocks noGrp="1" noChangeArrowheads="1"/>
          </p:cNvSpPr>
          <p:nvPr/>
        </p:nvSpPr>
        <p:spPr bwMode="auto">
          <a:xfrm>
            <a:off x="5634038" y="6513513"/>
            <a:ext cx="431006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5277E0F-5E08-4014-AEDE-EEF8DCB6CABA}" type="slidenum">
              <a:rPr lang="en-US" altLang="hu-HU"/>
              <a:pPr algn="r" eaLnBrk="1" hangingPunct="1">
                <a:spcBef>
                  <a:spcPct val="0"/>
                </a:spcBef>
              </a:pPr>
              <a:t>15</a:t>
            </a:fld>
            <a:endParaRPr lang="en-US" altLang="hu-HU"/>
          </a:p>
        </p:txBody>
      </p:sp>
      <p:sp>
        <p:nvSpPr>
          <p:cNvPr id="17411" name="Rectangle 2"/>
          <p:cNvSpPr>
            <a:spLocks noGrp="1" noRot="1" noChangeAspect="1" noChangeArrowheads="1" noTextEdit="1"/>
          </p:cNvSpPr>
          <p:nvPr>
            <p:ph type="sldImg"/>
          </p:nvPr>
        </p:nvSpPr>
        <p:spPr>
          <a:ln>
            <a:noFill/>
          </a:ln>
          <a:extLst>
            <a:ext uri="{91240B29-F687-4F45-9708-019B960494DF}">
              <a14:hiddenLine xmlns:a14="http://schemas.microsoft.com/office/drawing/2010/main" w="9525">
                <a:solidFill>
                  <a:srgbClr val="000000"/>
                </a:solidFill>
                <a:miter lim="800000"/>
                <a:headEnd/>
                <a:tailEnd/>
              </a14:hiddenLine>
            </a:ext>
          </a:extLst>
        </p:spPr>
      </p:sp>
      <p:sp>
        <p:nvSpPr>
          <p:cNvPr id="17412" name="Rectangle 3"/>
          <p:cNvSpPr>
            <a:spLocks noGrp="1" noChangeArrowheads="1"/>
          </p:cNvSpPr>
          <p:nvPr>
            <p:ph type="body" idx="1"/>
          </p:nvPr>
        </p:nvSpPr>
        <p:spPr>
          <a:xfrm>
            <a:off x="1325563" y="3257550"/>
            <a:ext cx="7294562"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altLang="hu-HU">
              <a:latin typeface="Arial" panose="020B0604020202020204" pitchFamily="34" charset="0"/>
            </a:endParaRPr>
          </a:p>
        </p:txBody>
      </p:sp>
    </p:spTree>
    <p:extLst>
      <p:ext uri="{BB962C8B-B14F-4D97-AF65-F5344CB8AC3E}">
        <p14:creationId xmlns:p14="http://schemas.microsoft.com/office/powerpoint/2010/main" val="1580866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877C149-7E25-4281-BC2D-73EDC36CF490}" type="slidenum">
              <a:rPr lang="hu-HU" altLang="hu-HU"/>
              <a:pPr>
                <a:spcBef>
                  <a:spcPct val="0"/>
                </a:spcBef>
              </a:pPr>
              <a:t>38</a:t>
            </a:fld>
            <a:endParaRPr lang="hu-HU" altLang="hu-HU"/>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custDataLst>
              <p:tags r:id="rId1"/>
            </p:custDataLst>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ko-KR">
                <a:latin typeface="Arial" panose="020B0604020202020204" pitchFamily="34" charset="0"/>
                <a:ea typeface="굴림" panose="020B0600000101010101" pitchFamily="34" charset="-127"/>
              </a:rPr>
              <a:t>devbio8e-fig-15-16-1.jpg</a:t>
            </a:r>
            <a:br>
              <a:rPr lang="en-US" altLang="ko-KR">
                <a:latin typeface="Arial" panose="020B0604020202020204" pitchFamily="34" charset="0"/>
                <a:ea typeface="굴림" panose="020B0600000101010101" pitchFamily="34" charset="-127"/>
              </a:rPr>
            </a:br>
            <a:endParaRPr lang="en-US" altLang="ko-KR">
              <a:latin typeface="Arial" panose="020B0604020202020204" pitchFamily="34" charset="0"/>
              <a:ea typeface="굴림" panose="020B0600000101010101" pitchFamily="34" charset="-127"/>
            </a:endParaRPr>
          </a:p>
        </p:txBody>
      </p:sp>
    </p:spTree>
    <p:extLst>
      <p:ext uri="{BB962C8B-B14F-4D97-AF65-F5344CB8AC3E}">
        <p14:creationId xmlns:p14="http://schemas.microsoft.com/office/powerpoint/2010/main" val="360561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6F59331-2E2F-44D9-A35C-D3649F1569A8}" type="slidenum">
              <a:rPr lang="hu-HU" altLang="hu-HU">
                <a:solidFill>
                  <a:srgbClr val="000000"/>
                </a:solidFill>
              </a:rPr>
              <a:pPr>
                <a:spcBef>
                  <a:spcPct val="0"/>
                </a:spcBef>
              </a:pPr>
              <a:t>42</a:t>
            </a:fld>
            <a:endParaRPr lang="hu-HU" altLang="hu-HU">
              <a:solidFill>
                <a:srgbClr val="000000"/>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custDataLst>
              <p:tags r:id="rId1"/>
            </p:custDataLst>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ko-KR">
                <a:latin typeface="Arial" panose="020B0604020202020204" pitchFamily="34" charset="0"/>
                <a:ea typeface="굴림" panose="020B0600000101010101" pitchFamily="34" charset="-127"/>
              </a:rPr>
              <a:t>devbio8e-fig-15-19-0.jpg</a:t>
            </a:r>
            <a:br>
              <a:rPr lang="en-US" altLang="ko-KR">
                <a:latin typeface="Arial" panose="020B0604020202020204" pitchFamily="34" charset="0"/>
                <a:ea typeface="굴림" panose="020B0600000101010101" pitchFamily="34" charset="-127"/>
              </a:rPr>
            </a:br>
            <a:endParaRPr lang="en-US" altLang="ko-KR">
              <a:latin typeface="Arial" panose="020B0604020202020204" pitchFamily="34" charset="0"/>
              <a:ea typeface="굴림" panose="020B0600000101010101" pitchFamily="34" charset="-127"/>
            </a:endParaRPr>
          </a:p>
        </p:txBody>
      </p:sp>
    </p:spTree>
    <p:extLst>
      <p:ext uri="{BB962C8B-B14F-4D97-AF65-F5344CB8AC3E}">
        <p14:creationId xmlns:p14="http://schemas.microsoft.com/office/powerpoint/2010/main" val="3886405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FE80EDC-1FD3-4EA9-8168-448D6EAF1558}" type="slidenum">
              <a:rPr lang="hu-HU" altLang="hu-HU"/>
              <a:pPr>
                <a:spcBef>
                  <a:spcPct val="0"/>
                </a:spcBef>
              </a:pPr>
              <a:t>43</a:t>
            </a:fld>
            <a:endParaRPr lang="hu-HU" altLang="hu-HU"/>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hu-HU">
                <a:latin typeface="Arial" panose="020B0604020202020204" pitchFamily="34" charset="0"/>
              </a:rPr>
              <a:t>We were interested in knowing whether a similar relationship between EC and ENCCs exists in other species.</a:t>
            </a:r>
          </a:p>
          <a:p>
            <a:pPr eaLnBrk="1" hangingPunct="1"/>
            <a:endParaRPr lang="en-US" altLang="hu-HU">
              <a:latin typeface="Arial" panose="020B0604020202020204" pitchFamily="34" charset="0"/>
            </a:endParaRPr>
          </a:p>
        </p:txBody>
      </p:sp>
    </p:spTree>
    <p:extLst>
      <p:ext uri="{BB962C8B-B14F-4D97-AF65-F5344CB8AC3E}">
        <p14:creationId xmlns:p14="http://schemas.microsoft.com/office/powerpoint/2010/main" val="2678956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5634038" y="6513513"/>
            <a:ext cx="431006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5F5CD29-873C-4076-8ABE-E2154C5A0EAF}" type="slidenum">
              <a:rPr lang="en-US" altLang="hu-HU"/>
              <a:pPr algn="r" eaLnBrk="1" hangingPunct="1">
                <a:spcBef>
                  <a:spcPct val="0"/>
                </a:spcBef>
              </a:pPr>
              <a:t>3</a:t>
            </a:fld>
            <a:endParaRPr lang="en-US" altLang="hu-HU"/>
          </a:p>
        </p:txBody>
      </p:sp>
      <p:sp>
        <p:nvSpPr>
          <p:cNvPr id="11267" name="Rectangle 2"/>
          <p:cNvSpPr>
            <a:spLocks noGrp="1" noRot="1" noChangeAspect="1" noChangeArrowheads="1" noTextEdit="1"/>
          </p:cNvSpPr>
          <p:nvPr>
            <p:ph type="sldImg"/>
          </p:nvPr>
        </p:nvSpPr>
        <p:spPr>
          <a:ln>
            <a:noFill/>
          </a:ln>
          <a:extLst>
            <a:ext uri="{91240B29-F687-4F45-9708-019B960494DF}">
              <a14:hiddenLine xmlns:a14="http://schemas.microsoft.com/office/drawing/2010/main" w="9525">
                <a:solidFill>
                  <a:srgbClr val="000000"/>
                </a:solidFill>
                <a:miter lim="800000"/>
                <a:headEnd/>
                <a:tailEnd/>
              </a14:hiddenLine>
            </a:ext>
          </a:extLst>
        </p:spPr>
      </p:sp>
      <p:sp>
        <p:nvSpPr>
          <p:cNvPr id="11268" name="Rectangle 3"/>
          <p:cNvSpPr>
            <a:spLocks noGrp="1" noChangeArrowheads="1"/>
          </p:cNvSpPr>
          <p:nvPr>
            <p:ph type="body" idx="1"/>
          </p:nvPr>
        </p:nvSpPr>
        <p:spPr>
          <a:xfrm>
            <a:off x="1325563" y="3257550"/>
            <a:ext cx="7294562"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solidFill>
                  <a:srgbClr val="231F20"/>
                </a:solidFill>
              </a:rPr>
              <a:t>In humans, the earliest evidence for blood and blood</a:t>
            </a:r>
          </a:p>
          <a:p>
            <a:r>
              <a:rPr lang="en-US" dirty="0">
                <a:solidFill>
                  <a:srgbClr val="231F20"/>
                </a:solidFill>
              </a:rPr>
              <a:t>vessel formation is seen in the extraembryonic</a:t>
            </a:r>
          </a:p>
          <a:p>
            <a:r>
              <a:rPr lang="en-US" dirty="0">
                <a:solidFill>
                  <a:srgbClr val="231F20"/>
                </a:solidFill>
              </a:rPr>
              <a:t>splanchnic mesoderm of the yolk sac at about</a:t>
            </a:r>
          </a:p>
          <a:p>
            <a:r>
              <a:rPr lang="en-US" dirty="0">
                <a:solidFill>
                  <a:srgbClr val="231F20"/>
                </a:solidFill>
              </a:rPr>
              <a:t>day 17 in the form of </a:t>
            </a:r>
            <a:r>
              <a:rPr lang="en-US" dirty="0" err="1">
                <a:solidFill>
                  <a:srgbClr val="231F20"/>
                </a:solidFill>
              </a:rPr>
              <a:t>hemangioblastic</a:t>
            </a:r>
            <a:r>
              <a:rPr lang="en-US" dirty="0">
                <a:solidFill>
                  <a:srgbClr val="231F20"/>
                </a:solidFill>
              </a:rPr>
              <a:t> aggregates</a:t>
            </a:r>
          </a:p>
          <a:p>
            <a:r>
              <a:rPr lang="hu-HU" dirty="0" err="1">
                <a:solidFill>
                  <a:srgbClr val="231F20"/>
                </a:solidFill>
              </a:rPr>
              <a:t>developing</a:t>
            </a:r>
            <a:r>
              <a:rPr lang="hu-HU" dirty="0">
                <a:solidFill>
                  <a:srgbClr val="231F20"/>
                </a:solidFill>
              </a:rPr>
              <a:t> </a:t>
            </a:r>
            <a:r>
              <a:rPr lang="hu-HU" dirty="0" err="1">
                <a:solidFill>
                  <a:srgbClr val="231F20"/>
                </a:solidFill>
              </a:rPr>
              <a:t>adjacent</a:t>
            </a:r>
            <a:r>
              <a:rPr lang="hu-HU" dirty="0">
                <a:solidFill>
                  <a:srgbClr val="231F20"/>
                </a:solidFill>
              </a:rPr>
              <a:t> </a:t>
            </a:r>
            <a:r>
              <a:rPr lang="hu-HU" dirty="0" err="1">
                <a:solidFill>
                  <a:srgbClr val="231F20"/>
                </a:solidFill>
              </a:rPr>
              <a:t>the</a:t>
            </a:r>
            <a:r>
              <a:rPr lang="hu-HU" dirty="0">
                <a:solidFill>
                  <a:srgbClr val="231F20"/>
                </a:solidFill>
              </a:rPr>
              <a:t> </a:t>
            </a:r>
            <a:r>
              <a:rPr lang="hu-HU" dirty="0" err="1">
                <a:solidFill>
                  <a:srgbClr val="231F20"/>
                </a:solidFill>
              </a:rPr>
              <a:t>endoderm</a:t>
            </a:r>
            <a:r>
              <a:rPr lang="hu-HU" dirty="0">
                <a:solidFill>
                  <a:srgbClr val="231F20"/>
                </a:solidFill>
              </a:rPr>
              <a:t>.</a:t>
            </a:r>
          </a:p>
          <a:p>
            <a:r>
              <a:rPr lang="en-US" dirty="0" err="1">
                <a:solidFill>
                  <a:srgbClr val="231F20"/>
                </a:solidFill>
              </a:rPr>
              <a:t>Hemangioblastic</a:t>
            </a:r>
            <a:r>
              <a:rPr lang="en-US" dirty="0">
                <a:solidFill>
                  <a:srgbClr val="231F20"/>
                </a:solidFill>
              </a:rPr>
              <a:t> aggregates subsequently form in</a:t>
            </a:r>
          </a:p>
          <a:p>
            <a:r>
              <a:rPr lang="en-US" dirty="0">
                <a:solidFill>
                  <a:srgbClr val="231F20"/>
                </a:solidFill>
              </a:rPr>
              <a:t>the connecting stalk and mesoderm of the chorion.</a:t>
            </a:r>
            <a:endParaRPr lang="hu-HU" dirty="0"/>
          </a:p>
          <a:p>
            <a:endParaRPr lang="hu-HU" dirty="0"/>
          </a:p>
          <a:p>
            <a:pPr eaLnBrk="1" hangingPunct="1"/>
            <a:endParaRPr lang="hu-HU" altLang="hu-HU" dirty="0">
              <a:latin typeface="Arial" panose="020B0604020202020204" pitchFamily="34" charset="0"/>
            </a:endParaRPr>
          </a:p>
        </p:txBody>
      </p:sp>
    </p:spTree>
    <p:extLst>
      <p:ext uri="{BB962C8B-B14F-4D97-AF65-F5344CB8AC3E}">
        <p14:creationId xmlns:p14="http://schemas.microsoft.com/office/powerpoint/2010/main" val="4032366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altLang="hu-HU" sz="1200" dirty="0">
                <a:solidFill>
                  <a:srgbClr val="C00000"/>
                </a:solidFill>
                <a:latin typeface="Calibri" panose="020F0502020204030204" pitchFamily="34" charset="0"/>
              </a:rPr>
              <a:t>CD34 </a:t>
            </a:r>
            <a:r>
              <a:rPr lang="hu-HU" altLang="hu-HU" sz="1200" dirty="0" err="1">
                <a:solidFill>
                  <a:srgbClr val="C00000"/>
                </a:solidFill>
                <a:latin typeface="Calibri" panose="020F0502020204030204" pitchFamily="34" charset="0"/>
              </a:rPr>
              <a:t>expression</a:t>
            </a:r>
            <a:r>
              <a:rPr lang="hu-HU" altLang="hu-HU" sz="1200" dirty="0">
                <a:solidFill>
                  <a:srgbClr val="C00000"/>
                </a:solidFill>
                <a:latin typeface="Calibri" panose="020F0502020204030204" pitchFamily="34" charset="0"/>
              </a:rPr>
              <a:t> in </a:t>
            </a:r>
            <a:r>
              <a:rPr lang="hu-HU" altLang="hu-HU" sz="1200" dirty="0" err="1">
                <a:solidFill>
                  <a:srgbClr val="C00000"/>
                </a:solidFill>
                <a:latin typeface="Calibri" panose="020F0502020204030204" pitchFamily="34" charset="0"/>
              </a:rPr>
              <a:t>developing</a:t>
            </a:r>
            <a:r>
              <a:rPr lang="hu-HU" altLang="hu-HU" sz="1200" dirty="0">
                <a:solidFill>
                  <a:srgbClr val="C00000"/>
                </a:solidFill>
                <a:latin typeface="Calibri" panose="020F0502020204030204" pitchFamily="34" charset="0"/>
              </a:rPr>
              <a:t> human </a:t>
            </a:r>
            <a:r>
              <a:rPr lang="hu-HU" altLang="hu-HU" sz="1200" dirty="0" err="1">
                <a:solidFill>
                  <a:srgbClr val="C00000"/>
                </a:solidFill>
                <a:latin typeface="Calibri" panose="020F0502020204030204" pitchFamily="34" charset="0"/>
              </a:rPr>
              <a:t>yolk</a:t>
            </a:r>
            <a:r>
              <a:rPr lang="hu-HU" altLang="hu-HU" sz="1200" dirty="0">
                <a:solidFill>
                  <a:srgbClr val="C00000"/>
                </a:solidFill>
                <a:latin typeface="Calibri" panose="020F0502020204030204" pitchFamily="34" charset="0"/>
              </a:rPr>
              <a:t> </a:t>
            </a:r>
            <a:r>
              <a:rPr lang="hu-HU" altLang="hu-HU" sz="1200" dirty="0" err="1">
                <a:solidFill>
                  <a:srgbClr val="C00000"/>
                </a:solidFill>
                <a:latin typeface="Calibri" panose="020F0502020204030204" pitchFamily="34" charset="0"/>
              </a:rPr>
              <a:t>sac</a:t>
            </a:r>
            <a:r>
              <a:rPr lang="hu-HU" altLang="hu-HU" sz="1200" dirty="0">
                <a:solidFill>
                  <a:srgbClr val="C00000"/>
                </a:solidFill>
                <a:latin typeface="Calibri" panose="020F0502020204030204" pitchFamily="34" charset="0"/>
              </a:rPr>
              <a:t> </a:t>
            </a:r>
            <a:r>
              <a:rPr lang="hu-HU" altLang="hu-HU" sz="1200" dirty="0" err="1">
                <a:solidFill>
                  <a:srgbClr val="C00000"/>
                </a:solidFill>
                <a:latin typeface="Calibri" panose="020F0502020204030204" pitchFamily="34" charset="0"/>
              </a:rPr>
              <a:t>blood</a:t>
            </a:r>
            <a:r>
              <a:rPr lang="hu-HU" altLang="hu-HU" sz="1200" dirty="0">
                <a:solidFill>
                  <a:srgbClr val="C00000"/>
                </a:solidFill>
                <a:latin typeface="Calibri" panose="020F0502020204030204" pitchFamily="34" charset="0"/>
              </a:rPr>
              <a:t> </a:t>
            </a:r>
            <a:r>
              <a:rPr lang="hu-HU" altLang="hu-HU" sz="1200" dirty="0" err="1">
                <a:solidFill>
                  <a:srgbClr val="C00000"/>
                </a:solidFill>
                <a:latin typeface="Calibri" panose="020F0502020204030204" pitchFamily="34" charset="0"/>
              </a:rPr>
              <a:t>islands</a:t>
            </a:r>
            <a:endParaRPr lang="hu-HU" altLang="hu-HU" sz="1200" dirty="0">
              <a:solidFill>
                <a:srgbClr val="C00000"/>
              </a:solidFill>
              <a:latin typeface="Calibri" panose="020F0502020204030204" pitchFamily="34" charset="0"/>
            </a:endParaRPr>
          </a:p>
          <a:p>
            <a:endParaRPr lang="hu-HU" dirty="0"/>
          </a:p>
        </p:txBody>
      </p:sp>
      <p:sp>
        <p:nvSpPr>
          <p:cNvPr id="4" name="Dia számának helye 3"/>
          <p:cNvSpPr>
            <a:spLocks noGrp="1"/>
          </p:cNvSpPr>
          <p:nvPr>
            <p:ph type="sldNum" sz="quarter" idx="10"/>
          </p:nvPr>
        </p:nvSpPr>
        <p:spPr/>
        <p:txBody>
          <a:bodyPr/>
          <a:lstStyle/>
          <a:p>
            <a:fld id="{27A93A5B-D1A9-4607-8B41-AF8E2D3F6243}" type="slidenum">
              <a:rPr lang="hu-HU" smtClean="0"/>
              <a:t>4</a:t>
            </a:fld>
            <a:endParaRPr lang="hu-HU"/>
          </a:p>
        </p:txBody>
      </p:sp>
    </p:spTree>
    <p:extLst>
      <p:ext uri="{BB962C8B-B14F-4D97-AF65-F5344CB8AC3E}">
        <p14:creationId xmlns:p14="http://schemas.microsoft.com/office/powerpoint/2010/main" val="247635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gn="ctr"/>
            <a:r>
              <a:rPr lang="en-US" sz="1200" dirty="0">
                <a:solidFill>
                  <a:srgbClr val="C00000"/>
                </a:solidFill>
              </a:rPr>
              <a:t>Two cell lineages arise from within the </a:t>
            </a:r>
            <a:r>
              <a:rPr lang="en-US" sz="1200" dirty="0" err="1">
                <a:solidFill>
                  <a:srgbClr val="C00000"/>
                </a:solidFill>
              </a:rPr>
              <a:t>hemangioblastic</a:t>
            </a:r>
            <a:r>
              <a:rPr lang="hu-HU" sz="1200" dirty="0">
                <a:solidFill>
                  <a:srgbClr val="C00000"/>
                </a:solidFill>
              </a:rPr>
              <a:t> </a:t>
            </a:r>
            <a:r>
              <a:rPr lang="en-US" sz="1200" dirty="0">
                <a:solidFill>
                  <a:srgbClr val="C00000"/>
                </a:solidFill>
              </a:rPr>
              <a:t>aggregates (most likely from a single precursor</a:t>
            </a:r>
            <a:r>
              <a:rPr lang="hu-HU" sz="1200" dirty="0">
                <a:solidFill>
                  <a:srgbClr val="C00000"/>
                </a:solidFill>
              </a:rPr>
              <a:t> </a:t>
            </a:r>
            <a:r>
              <a:rPr lang="en-US" sz="1200" dirty="0">
                <a:solidFill>
                  <a:srgbClr val="C00000"/>
                </a:solidFill>
              </a:rPr>
              <a:t>referred to as a </a:t>
            </a:r>
            <a:r>
              <a:rPr lang="en-US" sz="1200" dirty="0" err="1">
                <a:solidFill>
                  <a:srgbClr val="C00000"/>
                </a:solidFill>
              </a:rPr>
              <a:t>hemangioblast</a:t>
            </a:r>
            <a:r>
              <a:rPr lang="en-US" sz="1200" dirty="0">
                <a:solidFill>
                  <a:srgbClr val="C00000"/>
                </a:solidFill>
              </a:rPr>
              <a:t>), the primitive</a:t>
            </a:r>
            <a:r>
              <a:rPr lang="hu-HU" sz="1200" dirty="0">
                <a:solidFill>
                  <a:srgbClr val="C00000"/>
                </a:solidFill>
              </a:rPr>
              <a:t> </a:t>
            </a:r>
            <a:r>
              <a:rPr lang="en-US" sz="1200" dirty="0">
                <a:solidFill>
                  <a:srgbClr val="C00000"/>
                </a:solidFill>
              </a:rPr>
              <a:t>HSCs and endothelial precursor cells (EPCs).</a:t>
            </a:r>
          </a:p>
          <a:p>
            <a:pPr algn="ctr"/>
            <a:r>
              <a:rPr lang="en-US" sz="1200" dirty="0">
                <a:solidFill>
                  <a:srgbClr val="C00000"/>
                </a:solidFill>
              </a:rPr>
              <a:t>Together they form what are often referred to as</a:t>
            </a:r>
            <a:r>
              <a:rPr lang="hu-HU" sz="1200" dirty="0">
                <a:solidFill>
                  <a:srgbClr val="C00000"/>
                </a:solidFill>
              </a:rPr>
              <a:t> </a:t>
            </a:r>
            <a:r>
              <a:rPr lang="hu-HU" sz="1200" dirty="0" err="1">
                <a:solidFill>
                  <a:srgbClr val="C00000"/>
                </a:solidFill>
              </a:rPr>
              <a:t>blood</a:t>
            </a:r>
            <a:r>
              <a:rPr lang="hu-HU" sz="1200" dirty="0">
                <a:solidFill>
                  <a:srgbClr val="C00000"/>
                </a:solidFill>
              </a:rPr>
              <a:t> </a:t>
            </a:r>
            <a:r>
              <a:rPr lang="hu-HU" sz="1200" dirty="0" err="1">
                <a:solidFill>
                  <a:srgbClr val="C00000"/>
                </a:solidFill>
              </a:rPr>
              <a:t>islands</a:t>
            </a:r>
            <a:r>
              <a:rPr lang="hu-HU" sz="1200" dirty="0">
                <a:solidFill>
                  <a:srgbClr val="C00000"/>
                </a:solidFill>
              </a:rPr>
              <a:t>.</a:t>
            </a:r>
          </a:p>
          <a:p>
            <a:endParaRPr lang="hu-HU" dirty="0"/>
          </a:p>
        </p:txBody>
      </p:sp>
      <p:sp>
        <p:nvSpPr>
          <p:cNvPr id="4" name="Dia számának helye 3"/>
          <p:cNvSpPr>
            <a:spLocks noGrp="1"/>
          </p:cNvSpPr>
          <p:nvPr>
            <p:ph type="sldNum" sz="quarter" idx="10"/>
          </p:nvPr>
        </p:nvSpPr>
        <p:spPr/>
        <p:txBody>
          <a:bodyPr/>
          <a:lstStyle/>
          <a:p>
            <a:fld id="{27A93A5B-D1A9-4607-8B41-AF8E2D3F6243}" type="slidenum">
              <a:rPr lang="hu-HU" smtClean="0"/>
              <a:t>5</a:t>
            </a:fld>
            <a:endParaRPr lang="hu-HU"/>
          </a:p>
        </p:txBody>
      </p:sp>
    </p:spTree>
    <p:extLst>
      <p:ext uri="{BB962C8B-B14F-4D97-AF65-F5344CB8AC3E}">
        <p14:creationId xmlns:p14="http://schemas.microsoft.com/office/powerpoint/2010/main" val="2714424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gn="ctr" eaLnBrk="1" hangingPunct="1">
              <a:spcBef>
                <a:spcPct val="0"/>
              </a:spcBef>
              <a:buFontTx/>
              <a:buNone/>
            </a:pPr>
            <a:r>
              <a:rPr lang="hu-HU" altLang="hu-HU" sz="1200" dirty="0" err="1">
                <a:solidFill>
                  <a:srgbClr val="C00000"/>
                </a:solidFill>
                <a:latin typeface="+mn-lt"/>
              </a:rPr>
              <a:t>Molecular</a:t>
            </a:r>
            <a:r>
              <a:rPr lang="hu-HU" altLang="hu-HU" sz="1200" dirty="0">
                <a:solidFill>
                  <a:srgbClr val="C00000"/>
                </a:solidFill>
                <a:latin typeface="+mn-lt"/>
              </a:rPr>
              <a:t> </a:t>
            </a:r>
            <a:r>
              <a:rPr lang="hu-HU" altLang="hu-HU" sz="1200" dirty="0" err="1">
                <a:solidFill>
                  <a:srgbClr val="C00000"/>
                </a:solidFill>
                <a:latin typeface="+mn-lt"/>
              </a:rPr>
              <a:t>identity</a:t>
            </a:r>
            <a:r>
              <a:rPr lang="hu-HU" altLang="hu-HU" sz="1200" dirty="0">
                <a:solidFill>
                  <a:srgbClr val="C00000"/>
                </a:solidFill>
                <a:latin typeface="+mn-lt"/>
              </a:rPr>
              <a:t> of </a:t>
            </a:r>
            <a:r>
              <a:rPr lang="hu-HU" altLang="hu-HU" sz="1200" dirty="0" err="1">
                <a:solidFill>
                  <a:srgbClr val="C00000"/>
                </a:solidFill>
                <a:latin typeface="+mn-lt"/>
              </a:rPr>
              <a:t>the</a:t>
            </a:r>
            <a:r>
              <a:rPr lang="hu-HU" altLang="hu-HU" sz="1200" dirty="0">
                <a:solidFill>
                  <a:srgbClr val="C00000"/>
                </a:solidFill>
                <a:latin typeface="+mn-lt"/>
              </a:rPr>
              <a:t> </a:t>
            </a:r>
            <a:r>
              <a:rPr lang="hu-HU" altLang="hu-HU" sz="1200" dirty="0" err="1">
                <a:solidFill>
                  <a:srgbClr val="C00000"/>
                </a:solidFill>
                <a:latin typeface="+mn-lt"/>
              </a:rPr>
              <a:t>forming</a:t>
            </a:r>
            <a:r>
              <a:rPr lang="hu-HU" altLang="hu-HU" sz="1200" dirty="0">
                <a:solidFill>
                  <a:srgbClr val="C00000"/>
                </a:solidFill>
                <a:latin typeface="+mn-lt"/>
              </a:rPr>
              <a:t> </a:t>
            </a:r>
            <a:r>
              <a:rPr lang="hu-HU" altLang="hu-HU" sz="1200" dirty="0" err="1">
                <a:solidFill>
                  <a:srgbClr val="C00000"/>
                </a:solidFill>
                <a:latin typeface="+mn-lt"/>
              </a:rPr>
              <a:t>blood</a:t>
            </a:r>
            <a:r>
              <a:rPr lang="hu-HU" altLang="hu-HU" sz="1200" dirty="0">
                <a:solidFill>
                  <a:srgbClr val="C00000"/>
                </a:solidFill>
                <a:latin typeface="+mn-lt"/>
              </a:rPr>
              <a:t> </a:t>
            </a:r>
            <a:r>
              <a:rPr lang="hu-HU" altLang="hu-HU" sz="1200" dirty="0" err="1">
                <a:solidFill>
                  <a:srgbClr val="C00000"/>
                </a:solidFill>
                <a:latin typeface="+mn-lt"/>
              </a:rPr>
              <a:t>islands</a:t>
            </a:r>
            <a:endParaRPr lang="hu-HU" altLang="hu-HU" sz="1200" dirty="0">
              <a:solidFill>
                <a:srgbClr val="C00000"/>
              </a:solidFill>
              <a:latin typeface="+mn-lt"/>
            </a:endParaRPr>
          </a:p>
          <a:p>
            <a:pPr algn="ctr" eaLnBrk="1" hangingPunct="1">
              <a:spcBef>
                <a:spcPct val="0"/>
              </a:spcBef>
              <a:buFontTx/>
              <a:buNone/>
            </a:pPr>
            <a:r>
              <a:rPr lang="hu-HU" altLang="hu-HU" sz="1000" dirty="0" err="1">
                <a:solidFill>
                  <a:srgbClr val="C00000"/>
                </a:solidFill>
                <a:latin typeface="+mn-lt"/>
              </a:rPr>
              <a:t>Chicken</a:t>
            </a:r>
            <a:r>
              <a:rPr lang="hu-HU" altLang="hu-HU" sz="1000" dirty="0">
                <a:solidFill>
                  <a:srgbClr val="C00000"/>
                </a:solidFill>
                <a:latin typeface="+mn-lt"/>
              </a:rPr>
              <a:t> </a:t>
            </a:r>
            <a:r>
              <a:rPr lang="hu-HU" altLang="hu-HU" sz="1000" dirty="0" err="1">
                <a:solidFill>
                  <a:srgbClr val="C00000"/>
                </a:solidFill>
                <a:latin typeface="+mn-lt"/>
              </a:rPr>
              <a:t>embryo</a:t>
            </a:r>
            <a:endParaRPr lang="hu-HU" altLang="hu-HU" sz="1000" dirty="0">
              <a:solidFill>
                <a:srgbClr val="C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u-HU" sz="1200" smtClean="0"/>
              <a:t>H.-Minkó K. doktori</a:t>
            </a:r>
          </a:p>
          <a:p>
            <a:endParaRPr lang="hu-HU" dirty="0"/>
          </a:p>
        </p:txBody>
      </p:sp>
      <p:sp>
        <p:nvSpPr>
          <p:cNvPr id="4" name="Dia számának helye 3"/>
          <p:cNvSpPr>
            <a:spLocks noGrp="1"/>
          </p:cNvSpPr>
          <p:nvPr>
            <p:ph type="sldNum" sz="quarter" idx="10"/>
          </p:nvPr>
        </p:nvSpPr>
        <p:spPr/>
        <p:txBody>
          <a:bodyPr/>
          <a:lstStyle/>
          <a:p>
            <a:fld id="{27A93A5B-D1A9-4607-8B41-AF8E2D3F6243}" type="slidenum">
              <a:rPr lang="hu-HU" smtClean="0"/>
              <a:t>7</a:t>
            </a:fld>
            <a:endParaRPr lang="hu-HU"/>
          </a:p>
        </p:txBody>
      </p:sp>
    </p:spTree>
    <p:extLst>
      <p:ext uri="{BB962C8B-B14F-4D97-AF65-F5344CB8AC3E}">
        <p14:creationId xmlns:p14="http://schemas.microsoft.com/office/powerpoint/2010/main" val="4109170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1" dirty="0" err="1">
                <a:solidFill>
                  <a:srgbClr val="C00000"/>
                </a:solidFill>
              </a:rPr>
              <a:t>Transcription</a:t>
            </a:r>
            <a:r>
              <a:rPr lang="hu-HU" sz="1200" b="1" dirty="0">
                <a:solidFill>
                  <a:srgbClr val="C00000"/>
                </a:solidFill>
              </a:rPr>
              <a:t> </a:t>
            </a:r>
            <a:r>
              <a:rPr lang="hu-HU" sz="1200" b="1" dirty="0" err="1">
                <a:solidFill>
                  <a:srgbClr val="C00000"/>
                </a:solidFill>
              </a:rPr>
              <a:t>factors</a:t>
            </a:r>
            <a:r>
              <a:rPr lang="hu-HU" sz="1200" b="1" dirty="0">
                <a:solidFill>
                  <a:srgbClr val="C00000"/>
                </a:solidFill>
              </a:rPr>
              <a:t> </a:t>
            </a:r>
            <a:r>
              <a:rPr lang="hu-HU" sz="1200" b="1" dirty="0" err="1">
                <a:solidFill>
                  <a:srgbClr val="C00000"/>
                </a:solidFill>
              </a:rPr>
              <a:t>for</a:t>
            </a:r>
            <a:r>
              <a:rPr lang="hu-HU" sz="1200" b="1" dirty="0">
                <a:solidFill>
                  <a:srgbClr val="C00000"/>
                </a:solidFill>
              </a:rPr>
              <a:t> </a:t>
            </a:r>
            <a:r>
              <a:rPr lang="hu-HU" sz="1200" b="1" dirty="0" err="1">
                <a:solidFill>
                  <a:srgbClr val="C00000"/>
                </a:solidFill>
              </a:rPr>
              <a:t>erythropoiesis</a:t>
            </a:r>
            <a:r>
              <a:rPr lang="hu-HU" sz="1200" b="1" dirty="0">
                <a:solidFill>
                  <a:srgbClr val="C00000"/>
                </a:solidFill>
              </a:rPr>
              <a:t> in </a:t>
            </a:r>
            <a:r>
              <a:rPr lang="hu-HU" sz="1200" b="1" dirty="0" err="1">
                <a:solidFill>
                  <a:srgbClr val="C00000"/>
                </a:solidFill>
              </a:rPr>
              <a:t>developing</a:t>
            </a:r>
            <a:r>
              <a:rPr lang="hu-HU" sz="1200" b="1" dirty="0">
                <a:solidFill>
                  <a:srgbClr val="C00000"/>
                </a:solidFill>
              </a:rPr>
              <a:t> </a:t>
            </a:r>
            <a:r>
              <a:rPr lang="hu-HU" sz="1200" b="1" dirty="0" err="1">
                <a:solidFill>
                  <a:srgbClr val="C00000"/>
                </a:solidFill>
              </a:rPr>
              <a:t>blood</a:t>
            </a:r>
            <a:r>
              <a:rPr lang="hu-HU" sz="1200" b="1" dirty="0">
                <a:solidFill>
                  <a:srgbClr val="C00000"/>
                </a:solidFill>
              </a:rPr>
              <a:t> </a:t>
            </a:r>
            <a:r>
              <a:rPr lang="hu-HU" sz="1200" b="1" dirty="0" err="1">
                <a:solidFill>
                  <a:srgbClr val="C00000"/>
                </a:solidFill>
              </a:rPr>
              <a:t>islands</a:t>
            </a:r>
            <a:endParaRPr lang="hu-HU" sz="1200" b="1" dirty="0">
              <a:solidFill>
                <a:srgbClr val="C00000"/>
              </a:solidFill>
            </a:endParaRPr>
          </a:p>
          <a:p>
            <a:r>
              <a:rPr lang="hu-HU" sz="1200" b="1" dirty="0">
                <a:solidFill>
                  <a:srgbClr val="C00000"/>
                </a:solidFill>
              </a:rPr>
              <a:t>(</a:t>
            </a:r>
            <a:r>
              <a:rPr lang="hu-HU" sz="1200" b="1" dirty="0" err="1">
                <a:solidFill>
                  <a:srgbClr val="C00000"/>
                </a:solidFill>
              </a:rPr>
              <a:t>chicken</a:t>
            </a:r>
            <a:r>
              <a:rPr lang="hu-HU" sz="1200" b="1" dirty="0">
                <a:solidFill>
                  <a:srgbClr val="C00000"/>
                </a:solidFill>
              </a:rPr>
              <a:t> </a:t>
            </a:r>
            <a:r>
              <a:rPr lang="hu-HU" sz="1200" b="1" dirty="0" err="1">
                <a:solidFill>
                  <a:srgbClr val="C00000"/>
                </a:solidFill>
              </a:rPr>
              <a:t>embryo</a:t>
            </a:r>
            <a:r>
              <a:rPr lang="hu-HU" sz="1200" b="1" dirty="0">
                <a:solidFill>
                  <a:srgbClr val="C00000"/>
                </a:solidFill>
              </a:rPr>
              <a:t>)</a:t>
            </a:r>
          </a:p>
          <a:p>
            <a:r>
              <a:rPr lang="hu-HU" dirty="0" err="1">
                <a:solidFill>
                  <a:srgbClr val="C00000"/>
                </a:solidFill>
              </a:rPr>
              <a:t>Primitive</a:t>
            </a:r>
            <a:r>
              <a:rPr lang="hu-HU" dirty="0">
                <a:solidFill>
                  <a:srgbClr val="C00000"/>
                </a:solidFill>
              </a:rPr>
              <a:t> </a:t>
            </a:r>
            <a:r>
              <a:rPr lang="hu-HU" dirty="0" err="1">
                <a:solidFill>
                  <a:srgbClr val="C00000"/>
                </a:solidFill>
              </a:rPr>
              <a:t>HSCs</a:t>
            </a:r>
            <a:r>
              <a:rPr lang="hu-HU" dirty="0">
                <a:solidFill>
                  <a:srgbClr val="C00000"/>
                </a:solidFill>
              </a:rPr>
              <a:t> of </a:t>
            </a:r>
            <a:r>
              <a:rPr lang="hu-HU" dirty="0" err="1">
                <a:solidFill>
                  <a:srgbClr val="C00000"/>
                </a:solidFill>
              </a:rPr>
              <a:t>the</a:t>
            </a:r>
            <a:r>
              <a:rPr lang="hu-HU" dirty="0">
                <a:solidFill>
                  <a:srgbClr val="C00000"/>
                </a:solidFill>
              </a:rPr>
              <a:t> </a:t>
            </a:r>
            <a:r>
              <a:rPr lang="en-US" dirty="0">
                <a:solidFill>
                  <a:srgbClr val="C00000"/>
                </a:solidFill>
              </a:rPr>
              <a:t>yolk sac form almost exclusively erythropoietic cells</a:t>
            </a:r>
            <a:r>
              <a:rPr lang="hu-HU" dirty="0">
                <a:solidFill>
                  <a:srgbClr val="C00000"/>
                </a:solidFill>
              </a:rPr>
              <a:t> </a:t>
            </a:r>
            <a:r>
              <a:rPr lang="en-US" dirty="0">
                <a:solidFill>
                  <a:srgbClr val="C00000"/>
                </a:solidFill>
              </a:rPr>
              <a:t>(and some pluripotent progenitor cells for megakaryocytes</a:t>
            </a:r>
            <a:r>
              <a:rPr lang="hu-HU" dirty="0">
                <a:solidFill>
                  <a:srgbClr val="C00000"/>
                </a:solidFill>
              </a:rPr>
              <a:t> </a:t>
            </a:r>
            <a:r>
              <a:rPr lang="en-US" dirty="0">
                <a:solidFill>
                  <a:srgbClr val="C00000"/>
                </a:solidFill>
              </a:rPr>
              <a:t>and primitive macrophages) through a</a:t>
            </a:r>
            <a:r>
              <a:rPr lang="hu-HU" dirty="0">
                <a:solidFill>
                  <a:srgbClr val="C00000"/>
                </a:solidFill>
              </a:rPr>
              <a:t> </a:t>
            </a:r>
            <a:r>
              <a:rPr lang="en-US" dirty="0">
                <a:solidFill>
                  <a:srgbClr val="C00000"/>
                </a:solidFill>
              </a:rPr>
              <a:t>process known as hematopoiesis or hemopoiesis</a:t>
            </a:r>
            <a:r>
              <a:rPr lang="hu-HU" dirty="0">
                <a:solidFill>
                  <a:srgbClr val="C00000"/>
                </a:solidFill>
              </a:rPr>
              <a:t> (</a:t>
            </a:r>
            <a:r>
              <a:rPr lang="hu-HU" dirty="0" err="1">
                <a:solidFill>
                  <a:srgbClr val="C00000"/>
                </a:solidFill>
              </a:rPr>
              <a:t>blood</a:t>
            </a:r>
            <a:r>
              <a:rPr lang="hu-HU" dirty="0">
                <a:solidFill>
                  <a:srgbClr val="C00000"/>
                </a:solidFill>
              </a:rPr>
              <a:t> </a:t>
            </a:r>
            <a:r>
              <a:rPr lang="hu-HU" dirty="0" err="1">
                <a:solidFill>
                  <a:srgbClr val="C00000"/>
                </a:solidFill>
              </a:rPr>
              <a:t>cell</a:t>
            </a:r>
            <a:r>
              <a:rPr lang="hu-HU" dirty="0">
                <a:solidFill>
                  <a:srgbClr val="C00000"/>
                </a:solidFill>
              </a:rPr>
              <a:t> </a:t>
            </a:r>
            <a:r>
              <a:rPr lang="hu-HU" dirty="0" err="1">
                <a:solidFill>
                  <a:srgbClr val="C00000"/>
                </a:solidFill>
              </a:rPr>
              <a:t>production</a:t>
            </a:r>
            <a:r>
              <a:rPr lang="hu-HU" dirty="0">
                <a:solidFill>
                  <a:srgbClr val="C00000"/>
                </a:solidFill>
              </a:rPr>
              <a:t>). </a:t>
            </a:r>
            <a:r>
              <a:rPr lang="hu-HU" dirty="0" err="1">
                <a:solidFill>
                  <a:srgbClr val="C00000"/>
                </a:solidFill>
              </a:rPr>
              <a:t>Hemangioblasts</a:t>
            </a:r>
            <a:r>
              <a:rPr lang="hu-HU" dirty="0">
                <a:solidFill>
                  <a:srgbClr val="C00000"/>
                </a:solidFill>
              </a:rPr>
              <a:t> </a:t>
            </a:r>
            <a:r>
              <a:rPr lang="hu-HU" dirty="0" err="1">
                <a:solidFill>
                  <a:srgbClr val="C00000"/>
                </a:solidFill>
              </a:rPr>
              <a:t>surrounding</a:t>
            </a:r>
            <a:endParaRPr lang="hu-HU" dirty="0">
              <a:solidFill>
                <a:srgbClr val="C00000"/>
              </a:solidFill>
            </a:endParaRPr>
          </a:p>
          <a:p>
            <a:r>
              <a:rPr lang="en-US" dirty="0">
                <a:solidFill>
                  <a:srgbClr val="C00000"/>
                </a:solidFill>
              </a:rPr>
              <a:t>the islands of primitive HSCs enter into the</a:t>
            </a:r>
            <a:r>
              <a:rPr lang="hu-HU" dirty="0">
                <a:solidFill>
                  <a:srgbClr val="C00000"/>
                </a:solidFill>
              </a:rPr>
              <a:t> </a:t>
            </a:r>
            <a:r>
              <a:rPr lang="en-US" dirty="0">
                <a:solidFill>
                  <a:srgbClr val="C00000"/>
                </a:solidFill>
              </a:rPr>
              <a:t>EPC</a:t>
            </a:r>
            <a:r>
              <a:rPr lang="hu-HU" dirty="0">
                <a:solidFill>
                  <a:srgbClr val="C00000"/>
                </a:solidFill>
              </a:rPr>
              <a:t> </a:t>
            </a:r>
            <a:r>
              <a:rPr lang="en-US" dirty="0">
                <a:solidFill>
                  <a:srgbClr val="C00000"/>
                </a:solidFill>
              </a:rPr>
              <a:t>lineage, then differentiate into endothelial cells and</a:t>
            </a:r>
            <a:r>
              <a:rPr lang="hu-HU" dirty="0">
                <a:solidFill>
                  <a:srgbClr val="C00000"/>
                </a:solidFill>
              </a:rPr>
              <a:t> </a:t>
            </a:r>
            <a:r>
              <a:rPr lang="en-US" dirty="0">
                <a:solidFill>
                  <a:srgbClr val="C00000"/>
                </a:solidFill>
              </a:rPr>
              <a:t>organize into small capillary vessels through a process</a:t>
            </a:r>
          </a:p>
          <a:p>
            <a:r>
              <a:rPr lang="hu-HU" dirty="0" err="1">
                <a:solidFill>
                  <a:srgbClr val="C00000"/>
                </a:solidFill>
              </a:rPr>
              <a:t>called</a:t>
            </a:r>
            <a:r>
              <a:rPr lang="hu-HU" dirty="0">
                <a:solidFill>
                  <a:srgbClr val="C00000"/>
                </a:solidFill>
              </a:rPr>
              <a:t> </a:t>
            </a:r>
            <a:r>
              <a:rPr lang="hu-HU" dirty="0" err="1">
                <a:solidFill>
                  <a:srgbClr val="C00000"/>
                </a:solidFill>
              </a:rPr>
              <a:t>vasculogenesis</a:t>
            </a:r>
            <a:r>
              <a:rPr lang="hu-HU" dirty="0">
                <a:solidFill>
                  <a:srgbClr val="C0000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hu-HU" dirty="0">
              <a:solidFill>
                <a:srgbClr val="C00000"/>
              </a:solidFill>
            </a:endParaRPr>
          </a:p>
          <a:p>
            <a:endParaRPr lang="hu-HU" sz="1200" b="1" dirty="0">
              <a:solidFill>
                <a:srgbClr val="C00000"/>
              </a:solidFill>
            </a:endParaRPr>
          </a:p>
          <a:p>
            <a:endParaRPr lang="hu-HU" sz="1200" b="1" dirty="0">
              <a:solidFill>
                <a:srgbClr val="C00000"/>
              </a:solidFill>
            </a:endParaRPr>
          </a:p>
          <a:p>
            <a:endParaRPr lang="hu-HU" dirty="0"/>
          </a:p>
        </p:txBody>
      </p:sp>
      <p:sp>
        <p:nvSpPr>
          <p:cNvPr id="4" name="Dia számának helye 3"/>
          <p:cNvSpPr>
            <a:spLocks noGrp="1"/>
          </p:cNvSpPr>
          <p:nvPr>
            <p:ph type="sldNum" sz="quarter" idx="10"/>
          </p:nvPr>
        </p:nvSpPr>
        <p:spPr/>
        <p:txBody>
          <a:bodyPr/>
          <a:lstStyle/>
          <a:p>
            <a:fld id="{27A93A5B-D1A9-4607-8B41-AF8E2D3F6243}" type="slidenum">
              <a:rPr lang="hu-HU" smtClean="0"/>
              <a:t>8</a:t>
            </a:fld>
            <a:endParaRPr lang="hu-HU"/>
          </a:p>
        </p:txBody>
      </p:sp>
    </p:spTree>
    <p:extLst>
      <p:ext uri="{BB962C8B-B14F-4D97-AF65-F5344CB8AC3E}">
        <p14:creationId xmlns:p14="http://schemas.microsoft.com/office/powerpoint/2010/main" val="2331745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gn="ctr"/>
            <a:r>
              <a:rPr lang="hu-HU" sz="1200" b="1" dirty="0">
                <a:solidFill>
                  <a:srgbClr val="C00000"/>
                </a:solidFill>
              </a:rPr>
              <a:t> </a:t>
            </a:r>
            <a:r>
              <a:rPr lang="en-US" sz="1200" b="1" dirty="0">
                <a:solidFill>
                  <a:srgbClr val="C00000"/>
                </a:solidFill>
              </a:rPr>
              <a:t>In mice, visceral endoderm provides inductive</a:t>
            </a:r>
            <a:r>
              <a:rPr lang="hu-HU" sz="1200" b="1" dirty="0">
                <a:solidFill>
                  <a:srgbClr val="C00000"/>
                </a:solidFill>
              </a:rPr>
              <a:t> </a:t>
            </a:r>
            <a:r>
              <a:rPr lang="en-US" sz="1200" b="1" dirty="0">
                <a:solidFill>
                  <a:srgbClr val="C00000"/>
                </a:solidFill>
              </a:rPr>
              <a:t>signals (e.g., Bmp, Vascular endothelial growth factor, and</a:t>
            </a:r>
            <a:r>
              <a:rPr lang="hu-HU" sz="1200" b="1" dirty="0">
                <a:solidFill>
                  <a:srgbClr val="C00000"/>
                </a:solidFill>
              </a:rPr>
              <a:t> </a:t>
            </a:r>
            <a:r>
              <a:rPr lang="en-US" sz="1200" b="1" dirty="0">
                <a:solidFill>
                  <a:srgbClr val="C00000"/>
                </a:solidFill>
              </a:rPr>
              <a:t>Indian hedgehog)</a:t>
            </a:r>
            <a:r>
              <a:rPr lang="hu-HU" sz="1200" b="1" dirty="0">
                <a:solidFill>
                  <a:srgbClr val="C00000"/>
                </a:solidFill>
              </a:rPr>
              <a:t> </a:t>
            </a:r>
            <a:r>
              <a:rPr lang="en-US" sz="1200" b="1" dirty="0">
                <a:solidFill>
                  <a:srgbClr val="C00000"/>
                </a:solidFill>
              </a:rPr>
              <a:t>that are necessary for inducing the</a:t>
            </a:r>
            <a:r>
              <a:rPr lang="hu-HU" sz="1200" b="1" dirty="0">
                <a:solidFill>
                  <a:srgbClr val="C00000"/>
                </a:solidFill>
              </a:rPr>
              <a:t> </a:t>
            </a:r>
            <a:r>
              <a:rPr lang="en-US" sz="1200" b="1" dirty="0">
                <a:solidFill>
                  <a:srgbClr val="C00000"/>
                </a:solidFill>
              </a:rPr>
              <a:t>expression of blood island markers in this mesoderm in</a:t>
            </a:r>
          </a:p>
          <a:p>
            <a:pPr algn="ctr"/>
            <a:r>
              <a:rPr lang="hu-HU" sz="1200" b="1" dirty="0" err="1">
                <a:solidFill>
                  <a:srgbClr val="C00000"/>
                </a:solidFill>
              </a:rPr>
              <a:t>tissue</a:t>
            </a:r>
            <a:r>
              <a:rPr lang="hu-HU" sz="1200" b="1" dirty="0">
                <a:solidFill>
                  <a:srgbClr val="C00000"/>
                </a:solidFill>
              </a:rPr>
              <a:t> </a:t>
            </a:r>
            <a:r>
              <a:rPr lang="hu-HU" sz="1200" b="1" dirty="0" err="1">
                <a:solidFill>
                  <a:srgbClr val="C00000"/>
                </a:solidFill>
              </a:rPr>
              <a:t>culture</a:t>
            </a:r>
            <a:r>
              <a:rPr lang="hu-HU" sz="1200" b="1" dirty="0">
                <a:solidFill>
                  <a:srgbClr val="C00000"/>
                </a:solidFill>
              </a:rPr>
              <a:t>.</a:t>
            </a:r>
          </a:p>
          <a:p>
            <a:r>
              <a:rPr lang="hu-HU" dirty="0">
                <a:solidFill>
                  <a:srgbClr val="231F20"/>
                </a:solidFill>
              </a:rPr>
              <a:t>T</a:t>
            </a:r>
            <a:r>
              <a:rPr lang="en-US" dirty="0">
                <a:solidFill>
                  <a:srgbClr val="231F20"/>
                </a:solidFill>
              </a:rPr>
              <a:t>he precise trigger for forming in</a:t>
            </a:r>
          </a:p>
          <a:p>
            <a:r>
              <a:rPr lang="en-US" dirty="0">
                <a:solidFill>
                  <a:srgbClr val="231F20"/>
                </a:solidFill>
              </a:rPr>
              <a:t>vivo </a:t>
            </a:r>
            <a:r>
              <a:rPr lang="en-US" dirty="0" err="1">
                <a:solidFill>
                  <a:srgbClr val="231F20"/>
                </a:solidFill>
              </a:rPr>
              <a:t>hemangioblasts</a:t>
            </a:r>
            <a:r>
              <a:rPr lang="en-US" dirty="0">
                <a:solidFill>
                  <a:srgbClr val="231F20"/>
                </a:solidFill>
              </a:rPr>
              <a:t>, and eventually the hematopoietic and</a:t>
            </a:r>
          </a:p>
          <a:p>
            <a:r>
              <a:rPr lang="en-US" dirty="0">
                <a:solidFill>
                  <a:srgbClr val="231F20"/>
                </a:solidFill>
              </a:rPr>
              <a:t>EPC lineages, is still unclear. </a:t>
            </a:r>
            <a:endParaRPr lang="hu-HU" dirty="0">
              <a:solidFill>
                <a:srgbClr val="231F20"/>
              </a:solidFill>
            </a:endParaRPr>
          </a:p>
          <a:p>
            <a:endParaRPr lang="hu-HU" dirty="0">
              <a:solidFill>
                <a:srgbClr val="231F20"/>
              </a:solidFill>
            </a:endParaRPr>
          </a:p>
          <a:p>
            <a:r>
              <a:rPr lang="en-US" dirty="0">
                <a:solidFill>
                  <a:srgbClr val="231F20"/>
                </a:solidFill>
              </a:rPr>
              <a:t>Both hematopoietic precursors</a:t>
            </a:r>
          </a:p>
          <a:p>
            <a:r>
              <a:rPr lang="en-US" dirty="0">
                <a:solidFill>
                  <a:srgbClr val="231F20"/>
                </a:solidFill>
              </a:rPr>
              <a:t>and EPCs share many of the same early expression markers</a:t>
            </a:r>
            <a:r>
              <a:rPr lang="hu-HU" dirty="0">
                <a:solidFill>
                  <a:srgbClr val="231F20"/>
                </a:solidFill>
              </a:rPr>
              <a:t> (CD34, VEGFR-2, </a:t>
            </a:r>
            <a:r>
              <a:rPr lang="hu-HU" dirty="0" err="1">
                <a:solidFill>
                  <a:srgbClr val="231F20"/>
                </a:solidFill>
              </a:rPr>
              <a:t>Tie</a:t>
            </a:r>
            <a:r>
              <a:rPr lang="hu-HU" dirty="0">
                <a:solidFill>
                  <a:srgbClr val="231F20"/>
                </a:solidFill>
              </a:rPr>
              <a:t>, Tie2</a:t>
            </a:r>
            <a:r>
              <a:rPr lang="en-US" dirty="0">
                <a:solidFill>
                  <a:srgbClr val="231F20"/>
                </a:solidFill>
              </a:rPr>
              <a:t>,</a:t>
            </a:r>
            <a:r>
              <a:rPr lang="hu-HU" dirty="0">
                <a:solidFill>
                  <a:srgbClr val="231F20"/>
                </a:solidFill>
              </a:rPr>
              <a:t> SCL, CD31, flt-1, VE-</a:t>
            </a:r>
            <a:r>
              <a:rPr lang="hu-HU" dirty="0" err="1">
                <a:solidFill>
                  <a:srgbClr val="231F20"/>
                </a:solidFill>
              </a:rPr>
              <a:t>cadherin</a:t>
            </a:r>
            <a:r>
              <a:rPr lang="hu-HU" dirty="0">
                <a:solidFill>
                  <a:srgbClr val="231F20"/>
                </a:solidFill>
              </a:rPr>
              <a:t>, GATA-2, </a:t>
            </a:r>
            <a:r>
              <a:rPr lang="hu-HU" dirty="0" err="1">
                <a:solidFill>
                  <a:srgbClr val="231F20"/>
                </a:solidFill>
              </a:rPr>
              <a:t>EpoR</a:t>
            </a:r>
            <a:r>
              <a:rPr lang="hu-HU" dirty="0">
                <a:solidFill>
                  <a:srgbClr val="231F20"/>
                </a:solidFill>
              </a:rPr>
              <a:t>)</a:t>
            </a:r>
            <a:endParaRPr lang="en-US" dirty="0">
              <a:solidFill>
                <a:srgbClr val="231F20"/>
              </a:solidFill>
            </a:endParaRPr>
          </a:p>
          <a:p>
            <a:r>
              <a:rPr lang="en-US" dirty="0">
                <a:solidFill>
                  <a:srgbClr val="231F20"/>
                </a:solidFill>
              </a:rPr>
              <a:t>so they are closely tied to one another with regard to cell</a:t>
            </a:r>
          </a:p>
          <a:p>
            <a:r>
              <a:rPr lang="hu-HU" dirty="0" err="1">
                <a:solidFill>
                  <a:srgbClr val="231F20"/>
                </a:solidFill>
              </a:rPr>
              <a:t>lineage</a:t>
            </a:r>
            <a:r>
              <a:rPr lang="hu-HU" dirty="0">
                <a:solidFill>
                  <a:srgbClr val="231F20"/>
                </a:solidFill>
              </a:rPr>
              <a:t> </a:t>
            </a:r>
            <a:r>
              <a:rPr lang="hu-HU" dirty="0" err="1">
                <a:solidFill>
                  <a:srgbClr val="231F20"/>
                </a:solidFill>
              </a:rPr>
              <a:t>specification</a:t>
            </a:r>
            <a:r>
              <a:rPr lang="hu-HU" dirty="0">
                <a:solidFill>
                  <a:srgbClr val="231F20"/>
                </a:solidFill>
              </a:rPr>
              <a:t>.</a:t>
            </a:r>
            <a:endParaRPr lang="hu-HU" dirty="0"/>
          </a:p>
          <a:p>
            <a:pPr algn="ctr"/>
            <a:endParaRPr lang="hu-HU" sz="1200" b="1" dirty="0">
              <a:solidFill>
                <a:srgbClr val="C00000"/>
              </a:solidFill>
            </a:endParaRPr>
          </a:p>
          <a:p>
            <a:endParaRPr lang="hu-HU" dirty="0"/>
          </a:p>
        </p:txBody>
      </p:sp>
      <p:sp>
        <p:nvSpPr>
          <p:cNvPr id="4" name="Dia számának helye 3"/>
          <p:cNvSpPr>
            <a:spLocks noGrp="1"/>
          </p:cNvSpPr>
          <p:nvPr>
            <p:ph type="sldNum" sz="quarter" idx="10"/>
          </p:nvPr>
        </p:nvSpPr>
        <p:spPr/>
        <p:txBody>
          <a:bodyPr/>
          <a:lstStyle/>
          <a:p>
            <a:fld id="{27A93A5B-D1A9-4607-8B41-AF8E2D3F6243}" type="slidenum">
              <a:rPr lang="hu-HU" smtClean="0"/>
              <a:t>9</a:t>
            </a:fld>
            <a:endParaRPr lang="hu-HU"/>
          </a:p>
        </p:txBody>
      </p:sp>
    </p:spTree>
    <p:extLst>
      <p:ext uri="{BB962C8B-B14F-4D97-AF65-F5344CB8AC3E}">
        <p14:creationId xmlns:p14="http://schemas.microsoft.com/office/powerpoint/2010/main" val="862607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dirty="0">
                <a:solidFill>
                  <a:srgbClr val="C00000"/>
                </a:solidFill>
              </a:rPr>
              <a:t>The </a:t>
            </a:r>
            <a:r>
              <a:rPr lang="hu-HU" sz="1200" dirty="0" err="1">
                <a:solidFill>
                  <a:srgbClr val="C00000"/>
                </a:solidFill>
              </a:rPr>
              <a:t>extraembryonic</a:t>
            </a:r>
            <a:r>
              <a:rPr lang="hu-HU" sz="1200" dirty="0">
                <a:solidFill>
                  <a:srgbClr val="C00000"/>
                </a:solidFill>
              </a:rPr>
              <a:t>, </a:t>
            </a:r>
            <a:r>
              <a:rPr lang="hu-HU" sz="1200" dirty="0" err="1">
                <a:solidFill>
                  <a:srgbClr val="C00000"/>
                </a:solidFill>
              </a:rPr>
              <a:t>primitive</a:t>
            </a:r>
            <a:r>
              <a:rPr lang="hu-HU" sz="1200" dirty="0">
                <a:solidFill>
                  <a:srgbClr val="C00000"/>
                </a:solidFill>
              </a:rPr>
              <a:t> </a:t>
            </a:r>
            <a:r>
              <a:rPr lang="hu-HU" sz="1200" dirty="0" err="1">
                <a:solidFill>
                  <a:srgbClr val="C00000"/>
                </a:solidFill>
              </a:rPr>
              <a:t>hematopoietc</a:t>
            </a:r>
            <a:r>
              <a:rPr lang="hu-HU" sz="1200" dirty="0">
                <a:solidFill>
                  <a:srgbClr val="C00000"/>
                </a:solidFill>
              </a:rPr>
              <a:t> </a:t>
            </a:r>
            <a:r>
              <a:rPr lang="hu-HU" sz="1200" dirty="0" err="1">
                <a:solidFill>
                  <a:srgbClr val="C00000"/>
                </a:solidFill>
              </a:rPr>
              <a:t>stem</a:t>
            </a:r>
            <a:r>
              <a:rPr lang="hu-HU" sz="1200" dirty="0">
                <a:solidFill>
                  <a:srgbClr val="C00000"/>
                </a:solidFill>
              </a:rPr>
              <a:t> </a:t>
            </a:r>
            <a:r>
              <a:rPr lang="hu-HU" sz="1200" dirty="0" err="1">
                <a:solidFill>
                  <a:srgbClr val="C00000"/>
                </a:solidFill>
              </a:rPr>
              <a:t>cells</a:t>
            </a:r>
            <a:r>
              <a:rPr lang="hu-HU" sz="1200" dirty="0">
                <a:solidFill>
                  <a:srgbClr val="C00000"/>
                </a:solidFill>
              </a:rPr>
              <a:t> (</a:t>
            </a:r>
            <a:r>
              <a:rPr lang="en-US" sz="1200" dirty="0">
                <a:solidFill>
                  <a:srgbClr val="C00000"/>
                </a:solidFill>
              </a:rPr>
              <a:t>HSCs</a:t>
            </a:r>
            <a:r>
              <a:rPr lang="hu-HU" sz="1200" dirty="0">
                <a:solidFill>
                  <a:srgbClr val="C00000"/>
                </a:solidFill>
              </a:rPr>
              <a:t>)</a:t>
            </a:r>
            <a:r>
              <a:rPr lang="en-US" sz="1200" dirty="0">
                <a:solidFill>
                  <a:srgbClr val="C00000"/>
                </a:solidFill>
              </a:rPr>
              <a:t> serve mainly to provide an early, but necessary,</a:t>
            </a:r>
            <a:r>
              <a:rPr lang="hu-HU" sz="1200" dirty="0">
                <a:solidFill>
                  <a:srgbClr val="C00000"/>
                </a:solidFill>
              </a:rPr>
              <a:t> </a:t>
            </a:r>
            <a:r>
              <a:rPr lang="en-US" sz="1200" dirty="0">
                <a:solidFill>
                  <a:srgbClr val="C00000"/>
                </a:solidFill>
              </a:rPr>
              <a:t>blood supply for the developing embryo until the</a:t>
            </a:r>
            <a:r>
              <a:rPr lang="hu-HU" sz="1200" dirty="0">
                <a:solidFill>
                  <a:srgbClr val="C00000"/>
                </a:solidFill>
              </a:rPr>
              <a:t> </a:t>
            </a:r>
            <a:r>
              <a:rPr lang="en-US" sz="1200" dirty="0">
                <a:solidFill>
                  <a:srgbClr val="C00000"/>
                </a:solidFill>
              </a:rPr>
              <a:t>definitive intraembryonic hematopoietic organs can</a:t>
            </a:r>
            <a:r>
              <a:rPr lang="hu-HU" sz="1200" dirty="0">
                <a:solidFill>
                  <a:srgbClr val="C00000"/>
                </a:solidFill>
              </a:rPr>
              <a:t> </a:t>
            </a:r>
            <a:r>
              <a:rPr lang="hu-HU" sz="1200" dirty="0" err="1">
                <a:solidFill>
                  <a:srgbClr val="C00000"/>
                </a:solidFill>
              </a:rPr>
              <a:t>assume</a:t>
            </a:r>
            <a:r>
              <a:rPr lang="hu-HU" sz="1200" dirty="0">
                <a:solidFill>
                  <a:srgbClr val="C00000"/>
                </a:solidFill>
              </a:rPr>
              <a:t> </a:t>
            </a:r>
            <a:r>
              <a:rPr lang="hu-HU" sz="1200" dirty="0" err="1">
                <a:solidFill>
                  <a:srgbClr val="C00000"/>
                </a:solidFill>
              </a:rPr>
              <a:t>this</a:t>
            </a:r>
            <a:r>
              <a:rPr lang="hu-HU" sz="1200" dirty="0">
                <a:solidFill>
                  <a:srgbClr val="C00000"/>
                </a:solidFill>
              </a:rPr>
              <a:t> </a:t>
            </a:r>
            <a:r>
              <a:rPr lang="hu-HU" sz="1200" dirty="0" err="1">
                <a:solidFill>
                  <a:srgbClr val="C00000"/>
                </a:solidFill>
              </a:rPr>
              <a:t>task</a:t>
            </a:r>
            <a:endParaRPr lang="hu-HU" dirty="0"/>
          </a:p>
        </p:txBody>
      </p:sp>
      <p:sp>
        <p:nvSpPr>
          <p:cNvPr id="4" name="Dia számának helye 3"/>
          <p:cNvSpPr>
            <a:spLocks noGrp="1"/>
          </p:cNvSpPr>
          <p:nvPr>
            <p:ph type="sldNum" sz="quarter" idx="10"/>
          </p:nvPr>
        </p:nvSpPr>
        <p:spPr/>
        <p:txBody>
          <a:bodyPr/>
          <a:lstStyle/>
          <a:p>
            <a:fld id="{27A93A5B-D1A9-4607-8B41-AF8E2D3F6243}" type="slidenum">
              <a:rPr lang="hu-HU" smtClean="0"/>
              <a:t>10</a:t>
            </a:fld>
            <a:endParaRPr lang="hu-HU"/>
          </a:p>
        </p:txBody>
      </p:sp>
    </p:spTree>
    <p:extLst>
      <p:ext uri="{BB962C8B-B14F-4D97-AF65-F5344CB8AC3E}">
        <p14:creationId xmlns:p14="http://schemas.microsoft.com/office/powerpoint/2010/main" val="4090070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00000"/>
                </a:solidFill>
              </a:rPr>
              <a:t>The yolk sac is the first supplier of blood cells to the</a:t>
            </a:r>
            <a:r>
              <a:rPr lang="hu-HU" dirty="0">
                <a:solidFill>
                  <a:srgbClr val="C00000"/>
                </a:solidFill>
              </a:rPr>
              <a:t> </a:t>
            </a:r>
            <a:r>
              <a:rPr lang="en-US" dirty="0">
                <a:solidFill>
                  <a:srgbClr val="C00000"/>
                </a:solidFill>
              </a:rPr>
              <a:t>embryonic circulation. The cells supplied are predominantly</a:t>
            </a:r>
            <a:r>
              <a:rPr lang="hu-HU" dirty="0">
                <a:solidFill>
                  <a:srgbClr val="C00000"/>
                </a:solidFill>
              </a:rPr>
              <a:t> </a:t>
            </a:r>
            <a:r>
              <a:rPr lang="hu-HU" dirty="0" err="1">
                <a:solidFill>
                  <a:srgbClr val="C00000"/>
                </a:solidFill>
              </a:rPr>
              <a:t>nucleated</a:t>
            </a:r>
            <a:r>
              <a:rPr lang="hu-HU" dirty="0">
                <a:solidFill>
                  <a:srgbClr val="C00000"/>
                </a:solidFill>
              </a:rPr>
              <a:t> </a:t>
            </a:r>
            <a:r>
              <a:rPr lang="hu-HU" dirty="0" err="1">
                <a:solidFill>
                  <a:srgbClr val="C00000"/>
                </a:solidFill>
              </a:rPr>
              <a:t>erythrocytes</a:t>
            </a:r>
            <a:r>
              <a:rPr lang="hu-HU" dirty="0">
                <a:solidFill>
                  <a:srgbClr val="C00000"/>
                </a:solidFill>
              </a:rPr>
              <a:t> </a:t>
            </a:r>
            <a:r>
              <a:rPr lang="hu-HU" dirty="0" err="1">
                <a:solidFill>
                  <a:srgbClr val="C00000"/>
                </a:solidFill>
              </a:rPr>
              <a:t>containing</a:t>
            </a:r>
            <a:r>
              <a:rPr lang="hu-HU" dirty="0">
                <a:solidFill>
                  <a:srgbClr val="C00000"/>
                </a:solidFill>
              </a:rPr>
              <a:t> </a:t>
            </a:r>
            <a:r>
              <a:rPr lang="hu-HU" dirty="0" err="1">
                <a:solidFill>
                  <a:srgbClr val="C00000"/>
                </a:solidFill>
              </a:rPr>
              <a:t>embryonic</a:t>
            </a:r>
            <a:r>
              <a:rPr lang="hu-HU" dirty="0">
                <a:solidFill>
                  <a:srgbClr val="C00000"/>
                </a:solidFill>
              </a:rPr>
              <a:t> </a:t>
            </a:r>
            <a:r>
              <a:rPr lang="en-US" dirty="0">
                <a:solidFill>
                  <a:srgbClr val="C00000"/>
                </a:solidFill>
              </a:rPr>
              <a:t>hemoglobin (primitive erythrocytes). By day 60, the</a:t>
            </a:r>
            <a:r>
              <a:rPr lang="hu-HU" dirty="0">
                <a:solidFill>
                  <a:srgbClr val="C00000"/>
                </a:solidFill>
              </a:rPr>
              <a:t> </a:t>
            </a:r>
            <a:r>
              <a:rPr lang="hu-HU" dirty="0" err="1">
                <a:solidFill>
                  <a:srgbClr val="C00000"/>
                </a:solidFill>
              </a:rPr>
              <a:t>yolk</a:t>
            </a:r>
            <a:r>
              <a:rPr lang="hu-HU" dirty="0">
                <a:solidFill>
                  <a:srgbClr val="C00000"/>
                </a:solidFill>
              </a:rPr>
              <a:t> </a:t>
            </a:r>
            <a:r>
              <a:rPr lang="hu-HU" dirty="0" err="1">
                <a:solidFill>
                  <a:srgbClr val="C00000"/>
                </a:solidFill>
              </a:rPr>
              <a:t>sac</a:t>
            </a:r>
            <a:r>
              <a:rPr lang="hu-HU" dirty="0">
                <a:solidFill>
                  <a:srgbClr val="C00000"/>
                </a:solidFill>
              </a:rPr>
              <a:t> no </a:t>
            </a:r>
            <a:r>
              <a:rPr lang="hu-HU" dirty="0" err="1">
                <a:solidFill>
                  <a:srgbClr val="C00000"/>
                </a:solidFill>
              </a:rPr>
              <a:t>longer</a:t>
            </a:r>
            <a:r>
              <a:rPr lang="hu-HU" dirty="0">
                <a:solidFill>
                  <a:srgbClr val="C00000"/>
                </a:solidFill>
              </a:rPr>
              <a:t> </a:t>
            </a:r>
            <a:r>
              <a:rPr lang="hu-HU" dirty="0" err="1">
                <a:solidFill>
                  <a:srgbClr val="C00000"/>
                </a:solidFill>
              </a:rPr>
              <a:t>serves</a:t>
            </a:r>
            <a:r>
              <a:rPr lang="hu-HU" dirty="0">
                <a:solidFill>
                  <a:srgbClr val="C00000"/>
                </a:solidFill>
              </a:rPr>
              <a:t> </a:t>
            </a:r>
            <a:r>
              <a:rPr lang="hu-HU" dirty="0" err="1">
                <a:solidFill>
                  <a:srgbClr val="C00000"/>
                </a:solidFill>
              </a:rPr>
              <a:t>as</a:t>
            </a:r>
            <a:r>
              <a:rPr lang="hu-HU" dirty="0">
                <a:solidFill>
                  <a:srgbClr val="C00000"/>
                </a:solidFill>
              </a:rPr>
              <a:t> a </a:t>
            </a:r>
            <a:r>
              <a:rPr lang="hu-HU" dirty="0" err="1">
                <a:solidFill>
                  <a:srgbClr val="C00000"/>
                </a:solidFill>
              </a:rPr>
              <a:t>hematopoietic</a:t>
            </a:r>
            <a:r>
              <a:rPr lang="hu-HU" dirty="0">
                <a:solidFill>
                  <a:srgbClr val="C00000"/>
                </a:solidFill>
              </a:rPr>
              <a:t> </a:t>
            </a:r>
            <a:r>
              <a:rPr lang="hu-HU" dirty="0" err="1">
                <a:solidFill>
                  <a:srgbClr val="C00000"/>
                </a:solidFill>
              </a:rPr>
              <a:t>organ</a:t>
            </a:r>
            <a:r>
              <a:rPr lang="hu-HU" dirty="0">
                <a:solidFill>
                  <a:srgbClr val="C00000"/>
                </a:solidFill>
              </a:rPr>
              <a:t>. </a:t>
            </a:r>
            <a:r>
              <a:rPr lang="en-US" dirty="0">
                <a:solidFill>
                  <a:srgbClr val="C00000"/>
                </a:solidFill>
              </a:rPr>
              <a:t>Rather, this task is relayed to intraembryonic organs,</a:t>
            </a:r>
            <a:r>
              <a:rPr lang="hu-HU" dirty="0">
                <a:solidFill>
                  <a:srgbClr val="C00000"/>
                </a:solidFill>
              </a:rPr>
              <a:t> </a:t>
            </a:r>
            <a:r>
              <a:rPr lang="en-US" dirty="0">
                <a:solidFill>
                  <a:srgbClr val="C00000"/>
                </a:solidFill>
              </a:rPr>
              <a:t>including the liver, spleen, thymus, and bone marrow.</a:t>
            </a:r>
            <a:endParaRPr lang="hu-HU" dirty="0">
              <a:solidFill>
                <a:srgbClr val="C00000"/>
              </a:solidFill>
            </a:endParaRPr>
          </a:p>
          <a:p>
            <a:endParaRPr lang="hu-HU" dirty="0"/>
          </a:p>
        </p:txBody>
      </p:sp>
      <p:sp>
        <p:nvSpPr>
          <p:cNvPr id="4" name="Dia számának helye 3"/>
          <p:cNvSpPr>
            <a:spLocks noGrp="1"/>
          </p:cNvSpPr>
          <p:nvPr>
            <p:ph type="sldNum" sz="quarter" idx="10"/>
          </p:nvPr>
        </p:nvSpPr>
        <p:spPr/>
        <p:txBody>
          <a:bodyPr/>
          <a:lstStyle/>
          <a:p>
            <a:fld id="{27A93A5B-D1A9-4607-8B41-AF8E2D3F6243}" type="slidenum">
              <a:rPr lang="hu-HU" smtClean="0"/>
              <a:t>11</a:t>
            </a:fld>
            <a:endParaRPr lang="hu-HU"/>
          </a:p>
        </p:txBody>
      </p:sp>
    </p:spTree>
    <p:extLst>
      <p:ext uri="{BB962C8B-B14F-4D97-AF65-F5344CB8AC3E}">
        <p14:creationId xmlns:p14="http://schemas.microsoft.com/office/powerpoint/2010/main" val="2745344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Alcím mintájának szerkesztése</a:t>
            </a:r>
          </a:p>
        </p:txBody>
      </p:sp>
      <p:sp>
        <p:nvSpPr>
          <p:cNvPr id="4" name="Dátum helye 3"/>
          <p:cNvSpPr>
            <a:spLocks noGrp="1"/>
          </p:cNvSpPr>
          <p:nvPr>
            <p:ph type="dt" sz="half" idx="10"/>
          </p:nvPr>
        </p:nvSpPr>
        <p:spPr/>
        <p:txBody>
          <a:bodyPr/>
          <a:lstStyle/>
          <a:p>
            <a:fld id="{7E4BC7B9-9ED4-4A6C-85AF-DF9A2A5CCD02}" type="datetimeFigureOut">
              <a:rPr lang="hu-HU" smtClean="0"/>
              <a:t>2018.05.11.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1847418-5D6E-4D17-A97F-7252991F20E2}" type="slidenum">
              <a:rPr lang="hu-HU" smtClean="0"/>
              <a:t>‹#›</a:t>
            </a:fld>
            <a:endParaRPr lang="hu-HU"/>
          </a:p>
        </p:txBody>
      </p:sp>
    </p:spTree>
    <p:extLst>
      <p:ext uri="{BB962C8B-B14F-4D97-AF65-F5344CB8AC3E}">
        <p14:creationId xmlns:p14="http://schemas.microsoft.com/office/powerpoint/2010/main" val="267493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7E4BC7B9-9ED4-4A6C-85AF-DF9A2A5CCD02}" type="datetimeFigureOut">
              <a:rPr lang="hu-HU" smtClean="0"/>
              <a:t>2018.05.11.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1847418-5D6E-4D17-A97F-7252991F20E2}" type="slidenum">
              <a:rPr lang="hu-HU" smtClean="0"/>
              <a:t>‹#›</a:t>
            </a:fld>
            <a:endParaRPr lang="hu-HU"/>
          </a:p>
        </p:txBody>
      </p:sp>
    </p:spTree>
    <p:extLst>
      <p:ext uri="{BB962C8B-B14F-4D97-AF65-F5344CB8AC3E}">
        <p14:creationId xmlns:p14="http://schemas.microsoft.com/office/powerpoint/2010/main" val="2851747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7E4BC7B9-9ED4-4A6C-85AF-DF9A2A5CCD02}" type="datetimeFigureOut">
              <a:rPr lang="hu-HU" smtClean="0"/>
              <a:t>2018.05.11.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1847418-5D6E-4D17-A97F-7252991F20E2}" type="slidenum">
              <a:rPr lang="hu-HU" smtClean="0"/>
              <a:t>‹#›</a:t>
            </a:fld>
            <a:endParaRPr lang="hu-HU"/>
          </a:p>
        </p:txBody>
      </p:sp>
    </p:spTree>
    <p:extLst>
      <p:ext uri="{BB962C8B-B14F-4D97-AF65-F5344CB8AC3E}">
        <p14:creationId xmlns:p14="http://schemas.microsoft.com/office/powerpoint/2010/main" val="449198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7E4BC7B9-9ED4-4A6C-85AF-DF9A2A5CCD02}" type="datetimeFigureOut">
              <a:rPr lang="hu-HU" smtClean="0"/>
              <a:t>2018.05.11.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1847418-5D6E-4D17-A97F-7252991F20E2}" type="slidenum">
              <a:rPr lang="hu-HU" smtClean="0"/>
              <a:t>‹#›</a:t>
            </a:fld>
            <a:endParaRPr lang="hu-HU"/>
          </a:p>
        </p:txBody>
      </p:sp>
    </p:spTree>
    <p:extLst>
      <p:ext uri="{BB962C8B-B14F-4D97-AF65-F5344CB8AC3E}">
        <p14:creationId xmlns:p14="http://schemas.microsoft.com/office/powerpoint/2010/main" val="614290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7E4BC7B9-9ED4-4A6C-85AF-DF9A2A5CCD02}" type="datetimeFigureOut">
              <a:rPr lang="hu-HU" smtClean="0"/>
              <a:t>2018.05.11.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1847418-5D6E-4D17-A97F-7252991F20E2}" type="slidenum">
              <a:rPr lang="hu-HU" smtClean="0"/>
              <a:t>‹#›</a:t>
            </a:fld>
            <a:endParaRPr lang="hu-HU"/>
          </a:p>
        </p:txBody>
      </p:sp>
    </p:spTree>
    <p:extLst>
      <p:ext uri="{BB962C8B-B14F-4D97-AF65-F5344CB8AC3E}">
        <p14:creationId xmlns:p14="http://schemas.microsoft.com/office/powerpoint/2010/main" val="1539381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7E4BC7B9-9ED4-4A6C-85AF-DF9A2A5CCD02}" type="datetimeFigureOut">
              <a:rPr lang="hu-HU" smtClean="0"/>
              <a:t>2018.05.11.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D1847418-5D6E-4D17-A97F-7252991F20E2}" type="slidenum">
              <a:rPr lang="hu-HU" smtClean="0"/>
              <a:t>‹#›</a:t>
            </a:fld>
            <a:endParaRPr lang="hu-HU"/>
          </a:p>
        </p:txBody>
      </p:sp>
    </p:spTree>
    <p:extLst>
      <p:ext uri="{BB962C8B-B14F-4D97-AF65-F5344CB8AC3E}">
        <p14:creationId xmlns:p14="http://schemas.microsoft.com/office/powerpoint/2010/main" val="1900940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a:t>Mintacím szerkesztése</a:t>
            </a:r>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7E4BC7B9-9ED4-4A6C-85AF-DF9A2A5CCD02}" type="datetimeFigureOut">
              <a:rPr lang="hu-HU" smtClean="0"/>
              <a:t>2018.05.11.</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D1847418-5D6E-4D17-A97F-7252991F20E2}" type="slidenum">
              <a:rPr lang="hu-HU" smtClean="0"/>
              <a:t>‹#›</a:t>
            </a:fld>
            <a:endParaRPr lang="hu-HU"/>
          </a:p>
        </p:txBody>
      </p:sp>
    </p:spTree>
    <p:extLst>
      <p:ext uri="{BB962C8B-B14F-4D97-AF65-F5344CB8AC3E}">
        <p14:creationId xmlns:p14="http://schemas.microsoft.com/office/powerpoint/2010/main" val="3804068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7E4BC7B9-9ED4-4A6C-85AF-DF9A2A5CCD02}" type="datetimeFigureOut">
              <a:rPr lang="hu-HU" smtClean="0"/>
              <a:t>2018.05.11.</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D1847418-5D6E-4D17-A97F-7252991F20E2}" type="slidenum">
              <a:rPr lang="hu-HU" smtClean="0"/>
              <a:t>‹#›</a:t>
            </a:fld>
            <a:endParaRPr lang="hu-HU"/>
          </a:p>
        </p:txBody>
      </p:sp>
    </p:spTree>
    <p:extLst>
      <p:ext uri="{BB962C8B-B14F-4D97-AF65-F5344CB8AC3E}">
        <p14:creationId xmlns:p14="http://schemas.microsoft.com/office/powerpoint/2010/main" val="68520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7E4BC7B9-9ED4-4A6C-85AF-DF9A2A5CCD02}" type="datetimeFigureOut">
              <a:rPr lang="hu-HU" smtClean="0"/>
              <a:t>2018.05.11.</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D1847418-5D6E-4D17-A97F-7252991F20E2}" type="slidenum">
              <a:rPr lang="hu-HU" smtClean="0"/>
              <a:t>‹#›</a:t>
            </a:fld>
            <a:endParaRPr lang="hu-HU"/>
          </a:p>
        </p:txBody>
      </p:sp>
    </p:spTree>
    <p:extLst>
      <p:ext uri="{BB962C8B-B14F-4D97-AF65-F5344CB8AC3E}">
        <p14:creationId xmlns:p14="http://schemas.microsoft.com/office/powerpoint/2010/main" val="867097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7E4BC7B9-9ED4-4A6C-85AF-DF9A2A5CCD02}" type="datetimeFigureOut">
              <a:rPr lang="hu-HU" smtClean="0"/>
              <a:t>2018.05.11.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D1847418-5D6E-4D17-A97F-7252991F20E2}" type="slidenum">
              <a:rPr lang="hu-HU" smtClean="0"/>
              <a:t>‹#›</a:t>
            </a:fld>
            <a:endParaRPr lang="hu-HU"/>
          </a:p>
        </p:txBody>
      </p:sp>
    </p:spTree>
    <p:extLst>
      <p:ext uri="{BB962C8B-B14F-4D97-AF65-F5344CB8AC3E}">
        <p14:creationId xmlns:p14="http://schemas.microsoft.com/office/powerpoint/2010/main" val="4052987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7E4BC7B9-9ED4-4A6C-85AF-DF9A2A5CCD02}" type="datetimeFigureOut">
              <a:rPr lang="hu-HU" smtClean="0"/>
              <a:t>2018.05.11.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D1847418-5D6E-4D17-A97F-7252991F20E2}" type="slidenum">
              <a:rPr lang="hu-HU" smtClean="0"/>
              <a:t>‹#›</a:t>
            </a:fld>
            <a:endParaRPr lang="hu-HU"/>
          </a:p>
        </p:txBody>
      </p:sp>
    </p:spTree>
    <p:extLst>
      <p:ext uri="{BB962C8B-B14F-4D97-AF65-F5344CB8AC3E}">
        <p14:creationId xmlns:p14="http://schemas.microsoft.com/office/powerpoint/2010/main" val="897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4BC7B9-9ED4-4A6C-85AF-DF9A2A5CCD02}" type="datetimeFigureOut">
              <a:rPr lang="hu-HU" smtClean="0"/>
              <a:t>2018.05.11.</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847418-5D6E-4D17-A97F-7252991F20E2}" type="slidenum">
              <a:rPr lang="hu-HU" smtClean="0"/>
              <a:t>‹#›</a:t>
            </a:fld>
            <a:endParaRPr lang="hu-HU"/>
          </a:p>
        </p:txBody>
      </p:sp>
    </p:spTree>
    <p:extLst>
      <p:ext uri="{BB962C8B-B14F-4D97-AF65-F5344CB8AC3E}">
        <p14:creationId xmlns:p14="http://schemas.microsoft.com/office/powerpoint/2010/main" val="3483844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oleObject" Target="../embeddings/oleObject8.bin"/></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40.png"/><Relationship Id="rId4" Type="http://schemas.openxmlformats.org/officeDocument/2006/relationships/oleObject" Target="../embeddings/oleObject10.bin"/></Relationships>
</file>

<file path=ppt/slides/_rels/slide2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8.png"/><Relationship Id="rId2" Type="http://schemas.openxmlformats.org/officeDocument/2006/relationships/slideLayout" Target="../slideLayouts/slideLayout7.xml"/><Relationship Id="rId16" Type="http://schemas.openxmlformats.org/officeDocument/2006/relationships/image" Target="../media/image10.png"/><Relationship Id="rId1" Type="http://schemas.openxmlformats.org/officeDocument/2006/relationships/vmlDrawing" Target="../drawings/vmlDrawing1.vml"/><Relationship Id="rId6" Type="http://schemas.openxmlformats.org/officeDocument/2006/relationships/image" Target="../media/image5.png"/><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oleObject" Target="../embeddings/oleObject4.bin"/><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normAutofit/>
          </a:bodyPr>
          <a:lstStyle/>
          <a:p>
            <a:r>
              <a:rPr lang="hu-HU" sz="4400" b="1" dirty="0" err="1">
                <a:solidFill>
                  <a:srgbClr val="C00000"/>
                </a:solidFill>
              </a:rPr>
              <a:t>Vasculogenezis</a:t>
            </a:r>
            <a:r>
              <a:rPr lang="hu-HU" sz="4400" b="1" dirty="0">
                <a:solidFill>
                  <a:srgbClr val="C00000"/>
                </a:solidFill>
              </a:rPr>
              <a:t>, AGM régió, vérképzés</a:t>
            </a:r>
          </a:p>
        </p:txBody>
      </p:sp>
      <p:sp>
        <p:nvSpPr>
          <p:cNvPr id="4" name="AutoShape 2" descr="http://dev.biologists.org/content/132/5/1127/F1.lar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5" name="AutoShape 4" descr="http://dev.biologists.org/content/132/5/1127/F1.large.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6" name="Alcím 2"/>
          <p:cNvSpPr txBox="1">
            <a:spLocks/>
          </p:cNvSpPr>
          <p:nvPr/>
        </p:nvSpPr>
        <p:spPr>
          <a:xfrm>
            <a:off x="1524000" y="4948023"/>
            <a:ext cx="9144000" cy="165576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u-HU" dirty="0">
                <a:solidFill>
                  <a:srgbClr val="002060"/>
                </a:solidFill>
              </a:rPr>
              <a:t>H.-Minkó Krisztina</a:t>
            </a:r>
          </a:p>
          <a:p>
            <a:r>
              <a:rPr lang="hu-HU" dirty="0">
                <a:solidFill>
                  <a:srgbClr val="002060"/>
                </a:solidFill>
                <a:cs typeface="Andalus" panose="02020603050405020304" pitchFamily="18" charset="-78"/>
              </a:rPr>
              <a:t>SE, Humánmorfológiai és Fejlődésbiológiai Int.</a:t>
            </a:r>
          </a:p>
          <a:p>
            <a:r>
              <a:rPr lang="hu-HU" altLang="hu-HU" i="1" dirty="0">
                <a:solidFill>
                  <a:srgbClr val="002060"/>
                </a:solidFill>
              </a:rPr>
              <a:t>2018</a:t>
            </a:r>
          </a:p>
          <a:p>
            <a:r>
              <a:rPr lang="hu-HU" altLang="hu-HU" i="1" dirty="0">
                <a:solidFill>
                  <a:srgbClr val="002060"/>
                </a:solidFill>
              </a:rPr>
              <a:t>Fejlődésbiológia kurzus</a:t>
            </a:r>
          </a:p>
          <a:p>
            <a:endParaRPr lang="hu-HU" dirty="0">
              <a:solidFill>
                <a:srgbClr val="002060"/>
              </a:solidFill>
            </a:endParaRPr>
          </a:p>
        </p:txBody>
      </p:sp>
    </p:spTree>
    <p:extLst>
      <p:ext uri="{BB962C8B-B14F-4D97-AF65-F5344CB8AC3E}">
        <p14:creationId xmlns:p14="http://schemas.microsoft.com/office/powerpoint/2010/main" val="658966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167810" y="895281"/>
            <a:ext cx="8047135" cy="461665"/>
          </a:xfrm>
          <a:prstGeom prst="rect">
            <a:avLst/>
          </a:prstGeom>
        </p:spPr>
        <p:txBody>
          <a:bodyPr wrap="square">
            <a:spAutoFit/>
          </a:bodyPr>
          <a:lstStyle/>
          <a:p>
            <a:r>
              <a:rPr lang="hu-HU" sz="2400" dirty="0">
                <a:solidFill>
                  <a:srgbClr val="C00000"/>
                </a:solidFill>
              </a:rPr>
              <a:t>.</a:t>
            </a:r>
          </a:p>
        </p:txBody>
      </p:sp>
      <p:pic>
        <p:nvPicPr>
          <p:cNvPr id="3" name="Picture 4"/>
          <p:cNvPicPr>
            <a:picLocks noChangeAspect="1" noChangeArrowheads="1"/>
          </p:cNvPicPr>
          <p:nvPr/>
        </p:nvPicPr>
        <p:blipFill>
          <a:blip r:embed="rId3">
            <a:lum contrast="12000"/>
            <a:extLst>
              <a:ext uri="{28A0092B-C50C-407E-A947-70E740481C1C}">
                <a14:useLocalDpi xmlns:a14="http://schemas.microsoft.com/office/drawing/2010/main" val="0"/>
              </a:ext>
            </a:extLst>
          </a:blip>
          <a:srcRect l="1045" t="2606" r="1538" b="2606"/>
          <a:stretch>
            <a:fillRect/>
          </a:stretch>
        </p:blipFill>
        <p:spPr bwMode="auto">
          <a:xfrm>
            <a:off x="3967593" y="2405324"/>
            <a:ext cx="5000462" cy="378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zövegdoboz 3">
            <a:extLst>
              <a:ext uri="{FF2B5EF4-FFF2-40B4-BE49-F238E27FC236}">
                <a16:creationId xmlns:a16="http://schemas.microsoft.com/office/drawing/2014/main" xmlns="" id="{A5D08180-5688-4D29-93EE-E83B73639023}"/>
              </a:ext>
            </a:extLst>
          </p:cNvPr>
          <p:cNvSpPr txBox="1"/>
          <p:nvPr/>
        </p:nvSpPr>
        <p:spPr>
          <a:xfrm>
            <a:off x="1394199" y="664448"/>
            <a:ext cx="9403602" cy="1569660"/>
          </a:xfrm>
          <a:prstGeom prst="rect">
            <a:avLst/>
          </a:prstGeom>
          <a:noFill/>
        </p:spPr>
        <p:txBody>
          <a:bodyPr wrap="square" rtlCol="0">
            <a:spAutoFit/>
          </a:bodyPr>
          <a:lstStyle/>
          <a:p>
            <a:r>
              <a:rPr lang="hu-HU" sz="2400" b="1" dirty="0">
                <a:solidFill>
                  <a:srgbClr val="C00000"/>
                </a:solidFill>
              </a:rPr>
              <a:t>Az </a:t>
            </a:r>
            <a:r>
              <a:rPr lang="hu-HU" sz="2400" b="1" dirty="0" err="1">
                <a:solidFill>
                  <a:srgbClr val="C00000"/>
                </a:solidFill>
              </a:rPr>
              <a:t>extraembryonális</a:t>
            </a:r>
            <a:r>
              <a:rPr lang="hu-HU" sz="2400" b="1" dirty="0">
                <a:solidFill>
                  <a:srgbClr val="C00000"/>
                </a:solidFill>
              </a:rPr>
              <a:t> primitív </a:t>
            </a:r>
            <a:r>
              <a:rPr lang="hu-HU" sz="2400" b="1" dirty="0" err="1">
                <a:solidFill>
                  <a:srgbClr val="C00000"/>
                </a:solidFill>
              </a:rPr>
              <a:t>hemopoietikus</a:t>
            </a:r>
            <a:r>
              <a:rPr lang="hu-HU" sz="2400" b="1" dirty="0">
                <a:solidFill>
                  <a:srgbClr val="C00000"/>
                </a:solidFill>
              </a:rPr>
              <a:t> sejtek arra szolgálnak főként, hogy gyorsan létrehozzanak vérsejteket az embrióban amíg a definitív </a:t>
            </a:r>
            <a:r>
              <a:rPr lang="hu-HU" sz="2400" b="1" dirty="0" err="1">
                <a:solidFill>
                  <a:srgbClr val="C00000"/>
                </a:solidFill>
              </a:rPr>
              <a:t>intraembryonalis</a:t>
            </a:r>
            <a:r>
              <a:rPr lang="hu-HU" sz="2400" b="1" dirty="0">
                <a:solidFill>
                  <a:srgbClr val="C00000"/>
                </a:solidFill>
              </a:rPr>
              <a:t> </a:t>
            </a:r>
            <a:r>
              <a:rPr lang="hu-HU" sz="2400" b="1" dirty="0" err="1">
                <a:solidFill>
                  <a:srgbClr val="C00000"/>
                </a:solidFill>
              </a:rPr>
              <a:t>hemopoietikus</a:t>
            </a:r>
            <a:r>
              <a:rPr lang="hu-HU" sz="2400" b="1" dirty="0">
                <a:solidFill>
                  <a:srgbClr val="C00000"/>
                </a:solidFill>
              </a:rPr>
              <a:t> sejtek el tudják látni ezt a feladatot.</a:t>
            </a:r>
          </a:p>
        </p:txBody>
      </p:sp>
    </p:spTree>
    <p:extLst>
      <p:ext uri="{BB962C8B-B14F-4D97-AF65-F5344CB8AC3E}">
        <p14:creationId xmlns:p14="http://schemas.microsoft.com/office/powerpoint/2010/main" val="720886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482600" y="0"/>
            <a:ext cx="11303000" cy="1200329"/>
          </a:xfrm>
          <a:prstGeom prst="rect">
            <a:avLst/>
          </a:prstGeom>
        </p:spPr>
        <p:txBody>
          <a:bodyPr wrap="square">
            <a:spAutoFit/>
          </a:bodyPr>
          <a:lstStyle/>
          <a:p>
            <a:pPr algn="ctr"/>
            <a:r>
              <a:rPr lang="hu-HU" b="1" dirty="0">
                <a:solidFill>
                  <a:srgbClr val="C00000"/>
                </a:solidFill>
              </a:rPr>
              <a:t>A szikhólyag az első vérsejteket képző hely az embrionális keringés számára. A keletkező sejtek sejtmagvas </a:t>
            </a:r>
            <a:r>
              <a:rPr lang="hu-HU" b="1" dirty="0" err="1">
                <a:solidFill>
                  <a:srgbClr val="C00000"/>
                </a:solidFill>
              </a:rPr>
              <a:t>erythrocyták</a:t>
            </a:r>
            <a:r>
              <a:rPr lang="hu-HU" b="1" dirty="0">
                <a:solidFill>
                  <a:srgbClr val="C00000"/>
                </a:solidFill>
              </a:rPr>
              <a:t>, amelyek embrionális hemoglobint tartalmaznak </a:t>
            </a:r>
            <a:r>
              <a:rPr lang="en-US" b="1" dirty="0">
                <a:solidFill>
                  <a:srgbClr val="C00000"/>
                </a:solidFill>
              </a:rPr>
              <a:t>(primitive </a:t>
            </a:r>
            <a:r>
              <a:rPr lang="en-US" b="1" dirty="0" err="1">
                <a:solidFill>
                  <a:srgbClr val="C00000"/>
                </a:solidFill>
              </a:rPr>
              <a:t>erythrocyt</a:t>
            </a:r>
            <a:r>
              <a:rPr lang="hu-HU" b="1" dirty="0" err="1">
                <a:solidFill>
                  <a:srgbClr val="C00000"/>
                </a:solidFill>
              </a:rPr>
              <a:t>ák</a:t>
            </a:r>
            <a:r>
              <a:rPr lang="en-US" b="1" dirty="0">
                <a:solidFill>
                  <a:srgbClr val="C00000"/>
                </a:solidFill>
              </a:rPr>
              <a:t>). </a:t>
            </a:r>
            <a:r>
              <a:rPr lang="hu-HU" b="1" dirty="0">
                <a:solidFill>
                  <a:srgbClr val="C00000"/>
                </a:solidFill>
              </a:rPr>
              <a:t>60 napos kor után a szikhólyag már nem vérképző hely. Ezután a vérképzés áttevődik </a:t>
            </a:r>
            <a:r>
              <a:rPr lang="hu-HU" b="1" dirty="0" err="1">
                <a:solidFill>
                  <a:srgbClr val="C00000"/>
                </a:solidFill>
              </a:rPr>
              <a:t>intraembryonális</a:t>
            </a:r>
            <a:r>
              <a:rPr lang="hu-HU" b="1" dirty="0">
                <a:solidFill>
                  <a:srgbClr val="C00000"/>
                </a:solidFill>
              </a:rPr>
              <a:t> területekre/szervekre, a májba, lépbe, </a:t>
            </a:r>
            <a:r>
              <a:rPr lang="hu-HU" b="1" dirty="0" err="1">
                <a:solidFill>
                  <a:srgbClr val="C00000"/>
                </a:solidFill>
              </a:rPr>
              <a:t>thymusba</a:t>
            </a:r>
            <a:r>
              <a:rPr lang="hu-HU" b="1" dirty="0">
                <a:solidFill>
                  <a:srgbClr val="C00000"/>
                </a:solidFill>
              </a:rPr>
              <a:t> és a csontvelőbe.</a:t>
            </a:r>
          </a:p>
        </p:txBody>
      </p:sp>
      <p:pic>
        <p:nvPicPr>
          <p:cNvPr id="3" name="Picture 2" descr="F9780443068119-013-f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1290767"/>
            <a:ext cx="9829800" cy="53822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751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KÃ©ptalÃ¡lat a kÃ¶vetkezÅre: âsad dog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75" y="1192212"/>
            <a:ext cx="4286250" cy="3933826"/>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4241800" y="5384800"/>
            <a:ext cx="3230115" cy="369332"/>
          </a:xfrm>
          <a:prstGeom prst="rect">
            <a:avLst/>
          </a:prstGeom>
          <a:noFill/>
        </p:spPr>
        <p:txBody>
          <a:bodyPr wrap="none" rtlCol="0">
            <a:spAutoFit/>
          </a:bodyPr>
          <a:lstStyle/>
          <a:p>
            <a:r>
              <a:rPr lang="hu-HU" smtClean="0"/>
              <a:t>Bocsánat innentől angolul van....</a:t>
            </a:r>
            <a:endParaRPr lang="hu-HU"/>
          </a:p>
        </p:txBody>
      </p:sp>
    </p:spTree>
    <p:extLst>
      <p:ext uri="{BB962C8B-B14F-4D97-AF65-F5344CB8AC3E}">
        <p14:creationId xmlns:p14="http://schemas.microsoft.com/office/powerpoint/2010/main" val="3943698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209349" y="1454580"/>
            <a:ext cx="9131300" cy="4152900"/>
            <a:chOff x="1200" y="1344"/>
            <a:chExt cx="3437" cy="1346"/>
          </a:xfrm>
        </p:grpSpPr>
        <p:graphicFrame>
          <p:nvGraphicFramePr>
            <p:cNvPr id="14345" name="Object 2"/>
            <p:cNvGraphicFramePr>
              <a:graphicFrameLocks noChangeAspect="1"/>
            </p:cNvGraphicFramePr>
            <p:nvPr/>
          </p:nvGraphicFramePr>
          <p:xfrm>
            <a:off x="3723" y="1348"/>
            <a:ext cx="914" cy="1340"/>
          </p:xfrm>
          <a:graphic>
            <a:graphicData uri="http://schemas.openxmlformats.org/presentationml/2006/ole">
              <mc:AlternateContent xmlns:mc="http://schemas.openxmlformats.org/markup-compatibility/2006">
                <mc:Choice xmlns:v="urn:schemas-microsoft-com:vml" Requires="v">
                  <p:oleObj spid="_x0000_s25668" name="Image" r:id="rId4" imgW="7510060" imgH="5591246" progId="Photoshop.Image.5">
                    <p:embed/>
                  </p:oleObj>
                </mc:Choice>
                <mc:Fallback>
                  <p:oleObj name="Image" r:id="rId4" imgW="7510060" imgH="5591246"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49295" t="2840" r="1718" b="710"/>
                        <a:stretch>
                          <a:fillRect/>
                        </a:stretch>
                      </p:blipFill>
                      <p:spPr bwMode="auto">
                        <a:xfrm>
                          <a:off x="3723" y="1348"/>
                          <a:ext cx="914" cy="13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346" name="Picture 4"/>
            <p:cNvPicPr>
              <a:picLocks noChangeAspect="1" noChangeArrowheads="1"/>
            </p:cNvPicPr>
            <p:nvPr/>
          </p:nvPicPr>
          <p:blipFill>
            <a:blip r:embed="rId6">
              <a:extLst>
                <a:ext uri="{28A0092B-C50C-407E-A947-70E740481C1C}">
                  <a14:useLocalDpi xmlns:a14="http://schemas.microsoft.com/office/drawing/2010/main" val="0"/>
                </a:ext>
              </a:extLst>
            </a:blip>
            <a:srcRect l="4651" t="2849" r="4651"/>
            <a:stretch>
              <a:fillRect/>
            </a:stretch>
          </p:blipFill>
          <p:spPr bwMode="auto">
            <a:xfrm>
              <a:off x="1200" y="1344"/>
              <a:ext cx="1539" cy="134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4347" name="Object 3"/>
            <p:cNvGraphicFramePr>
              <a:graphicFrameLocks noChangeAspect="1"/>
            </p:cNvGraphicFramePr>
            <p:nvPr/>
          </p:nvGraphicFramePr>
          <p:xfrm>
            <a:off x="2787" y="1348"/>
            <a:ext cx="860" cy="1340"/>
          </p:xfrm>
          <a:graphic>
            <a:graphicData uri="http://schemas.openxmlformats.org/presentationml/2006/ole">
              <mc:AlternateContent xmlns:mc="http://schemas.openxmlformats.org/markup-compatibility/2006">
                <mc:Choice xmlns:v="urn:schemas-microsoft-com:vml" Requires="v">
                  <p:oleObj spid="_x0000_s25669" name="Image" r:id="rId7" imgW="7510060" imgH="5591246" progId="Photoshop.Image.5">
                    <p:embed/>
                  </p:oleObj>
                </mc:Choice>
                <mc:Fallback>
                  <p:oleObj name="Image" r:id="rId7" imgW="7510060" imgH="5591246"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1057" t="2840" r="52849" b="710"/>
                        <a:stretch>
                          <a:fillRect/>
                        </a:stretch>
                      </p:blipFill>
                      <p:spPr bwMode="auto">
                        <a:xfrm>
                          <a:off x="2787" y="1348"/>
                          <a:ext cx="860" cy="13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4340" name="Text Box 7"/>
          <p:cNvSpPr txBox="1">
            <a:spLocks noChangeArrowheads="1"/>
          </p:cNvSpPr>
          <p:nvPr/>
        </p:nvSpPr>
        <p:spPr bwMode="auto">
          <a:xfrm>
            <a:off x="9280525" y="48260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hu-HU" sz="2400">
              <a:latin typeface="Comic Sans MS" panose="030F0702030302020204" pitchFamily="66" charset="0"/>
            </a:endParaRPr>
          </a:p>
        </p:txBody>
      </p:sp>
      <p:sp>
        <p:nvSpPr>
          <p:cNvPr id="14342" name="Text Box 9"/>
          <p:cNvSpPr txBox="1">
            <a:spLocks noChangeArrowheads="1"/>
          </p:cNvSpPr>
          <p:nvPr/>
        </p:nvSpPr>
        <p:spPr bwMode="auto">
          <a:xfrm>
            <a:off x="209349" y="5710776"/>
            <a:ext cx="49006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1800" dirty="0">
                <a:solidFill>
                  <a:srgbClr val="C00000"/>
                </a:solidFill>
                <a:latin typeface="+mn-lt"/>
              </a:rPr>
              <a:t>(</a:t>
            </a:r>
            <a:r>
              <a:rPr lang="hu-HU" altLang="hu-HU" sz="1800" dirty="0" err="1">
                <a:solidFill>
                  <a:srgbClr val="C00000"/>
                </a:solidFill>
                <a:latin typeface="+mn-lt"/>
              </a:rPr>
              <a:t>Dieterlen-Lievre</a:t>
            </a:r>
            <a:r>
              <a:rPr lang="hu-HU" altLang="hu-HU" sz="1800" dirty="0">
                <a:solidFill>
                  <a:srgbClr val="C00000"/>
                </a:solidFill>
                <a:latin typeface="+mn-lt"/>
              </a:rPr>
              <a:t> 1994)</a:t>
            </a:r>
          </a:p>
        </p:txBody>
      </p:sp>
      <p:sp>
        <p:nvSpPr>
          <p:cNvPr id="14343" name="Text Box 10"/>
          <p:cNvSpPr txBox="1">
            <a:spLocks noChangeArrowheads="1"/>
          </p:cNvSpPr>
          <p:nvPr/>
        </p:nvSpPr>
        <p:spPr bwMode="auto">
          <a:xfrm>
            <a:off x="6912366" y="5234597"/>
            <a:ext cx="6604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hu-HU" altLang="hu-HU" sz="2000" dirty="0">
                <a:solidFill>
                  <a:schemeClr val="accent2"/>
                </a:solidFill>
                <a:latin typeface="+mn-lt"/>
              </a:rPr>
              <a:t>E16</a:t>
            </a:r>
          </a:p>
        </p:txBody>
      </p:sp>
      <p:sp>
        <p:nvSpPr>
          <p:cNvPr id="14344" name="Text Box 11"/>
          <p:cNvSpPr txBox="1">
            <a:spLocks noChangeArrowheads="1"/>
          </p:cNvSpPr>
          <p:nvPr/>
        </p:nvSpPr>
        <p:spPr bwMode="auto">
          <a:xfrm>
            <a:off x="4425634" y="5257361"/>
            <a:ext cx="528637"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pPr>
            <a:r>
              <a:rPr lang="hu-HU" altLang="hu-HU" sz="2000" dirty="0">
                <a:solidFill>
                  <a:schemeClr val="accent2"/>
                </a:solidFill>
                <a:latin typeface="+mn-lt"/>
              </a:rPr>
              <a:t>E2</a:t>
            </a:r>
          </a:p>
        </p:txBody>
      </p:sp>
      <p:sp>
        <p:nvSpPr>
          <p:cNvPr id="2" name="Téglalap 1"/>
          <p:cNvSpPr/>
          <p:nvPr/>
        </p:nvSpPr>
        <p:spPr>
          <a:xfrm>
            <a:off x="350045" y="284821"/>
            <a:ext cx="11604624" cy="1015663"/>
          </a:xfrm>
          <a:prstGeom prst="rect">
            <a:avLst/>
          </a:prstGeom>
        </p:spPr>
        <p:txBody>
          <a:bodyPr wrap="square">
            <a:spAutoFit/>
          </a:bodyPr>
          <a:lstStyle/>
          <a:p>
            <a:r>
              <a:rPr lang="hu-HU" sz="2000" dirty="0">
                <a:solidFill>
                  <a:srgbClr val="C00000"/>
                </a:solidFill>
              </a:rPr>
              <a:t>T</a:t>
            </a:r>
            <a:r>
              <a:rPr lang="en-US" sz="2000" dirty="0">
                <a:solidFill>
                  <a:srgbClr val="C00000"/>
                </a:solidFill>
              </a:rPr>
              <a:t>he initial hematopoietic stem cells (HSCs) colonizing</a:t>
            </a:r>
            <a:r>
              <a:rPr lang="hu-HU" sz="2000" dirty="0">
                <a:solidFill>
                  <a:srgbClr val="C00000"/>
                </a:solidFill>
              </a:rPr>
              <a:t> </a:t>
            </a:r>
            <a:r>
              <a:rPr lang="en-US" sz="2000" dirty="0">
                <a:solidFill>
                  <a:srgbClr val="C00000"/>
                </a:solidFill>
              </a:rPr>
              <a:t>the developing liver arise from the yolk sac, a separate</a:t>
            </a:r>
          </a:p>
          <a:p>
            <a:r>
              <a:rPr lang="en-US" sz="2000" dirty="0">
                <a:solidFill>
                  <a:srgbClr val="C00000"/>
                </a:solidFill>
              </a:rPr>
              <a:t>intraembryonic source of HSCs eventually colonizes the liver.</a:t>
            </a:r>
            <a:r>
              <a:rPr lang="hu-HU" sz="2000" dirty="0">
                <a:solidFill>
                  <a:srgbClr val="C00000"/>
                </a:solidFill>
              </a:rPr>
              <a:t> </a:t>
            </a:r>
            <a:r>
              <a:rPr lang="en-US" sz="2000" dirty="0">
                <a:solidFill>
                  <a:srgbClr val="C00000"/>
                </a:solidFill>
              </a:rPr>
              <a:t>Evidence for this second source of HSCs was first garnered</a:t>
            </a:r>
            <a:r>
              <a:rPr lang="hu-HU" sz="2000" dirty="0">
                <a:solidFill>
                  <a:srgbClr val="C00000"/>
                </a:solidFill>
              </a:rPr>
              <a:t> </a:t>
            </a:r>
            <a:r>
              <a:rPr lang="hu-HU" sz="2000" dirty="0" err="1">
                <a:solidFill>
                  <a:srgbClr val="C00000"/>
                </a:solidFill>
              </a:rPr>
              <a:t>using</a:t>
            </a:r>
            <a:r>
              <a:rPr lang="hu-HU" sz="2000" dirty="0">
                <a:solidFill>
                  <a:srgbClr val="C00000"/>
                </a:solidFill>
              </a:rPr>
              <a:t> </a:t>
            </a:r>
            <a:r>
              <a:rPr lang="hu-HU" sz="2000" dirty="0" err="1">
                <a:solidFill>
                  <a:srgbClr val="C00000"/>
                </a:solidFill>
              </a:rPr>
              <a:t>quail-chick</a:t>
            </a:r>
            <a:r>
              <a:rPr lang="hu-HU" sz="2000" dirty="0">
                <a:solidFill>
                  <a:srgbClr val="C00000"/>
                </a:solidFill>
              </a:rPr>
              <a:t> </a:t>
            </a:r>
            <a:r>
              <a:rPr lang="hu-HU" sz="2000" dirty="0" err="1">
                <a:solidFill>
                  <a:srgbClr val="C00000"/>
                </a:solidFill>
              </a:rPr>
              <a:t>transplantation</a:t>
            </a:r>
            <a:r>
              <a:rPr lang="hu-HU" sz="2000" dirty="0">
                <a:solidFill>
                  <a:srgbClr val="C00000"/>
                </a:solidFill>
              </a:rPr>
              <a:t> </a:t>
            </a:r>
            <a:r>
              <a:rPr lang="hu-HU" sz="2000" dirty="0" err="1">
                <a:solidFill>
                  <a:srgbClr val="C00000"/>
                </a:solidFill>
              </a:rPr>
              <a:t>chimeras</a:t>
            </a:r>
            <a:endParaRPr lang="hu-HU" sz="2000" dirty="0">
              <a:solidFill>
                <a:srgbClr val="C00000"/>
              </a:solidFill>
            </a:endParaRPr>
          </a:p>
        </p:txBody>
      </p:sp>
      <p:sp>
        <p:nvSpPr>
          <p:cNvPr id="11" name="Téglalap 10"/>
          <p:cNvSpPr/>
          <p:nvPr/>
        </p:nvSpPr>
        <p:spPr>
          <a:xfrm>
            <a:off x="9387883" y="1406761"/>
            <a:ext cx="2674144" cy="4616648"/>
          </a:xfrm>
          <a:prstGeom prst="rect">
            <a:avLst/>
          </a:prstGeom>
        </p:spPr>
        <p:txBody>
          <a:bodyPr wrap="square">
            <a:spAutoFit/>
          </a:bodyPr>
          <a:lstStyle/>
          <a:p>
            <a:r>
              <a:rPr lang="hu-HU" sz="1400" dirty="0">
                <a:solidFill>
                  <a:srgbClr val="231F20"/>
                </a:solidFill>
              </a:rPr>
              <a:t>Q</a:t>
            </a:r>
            <a:r>
              <a:rPr lang="en-US" sz="1400" dirty="0" err="1">
                <a:solidFill>
                  <a:srgbClr val="231F20"/>
                </a:solidFill>
              </a:rPr>
              <a:t>uail</a:t>
            </a:r>
            <a:r>
              <a:rPr lang="en-US" sz="1400" dirty="0">
                <a:solidFill>
                  <a:srgbClr val="231F20"/>
                </a:solidFill>
              </a:rPr>
              <a:t> embryos were grafted onto chick embryo</a:t>
            </a:r>
            <a:r>
              <a:rPr lang="hu-HU" sz="1400" dirty="0">
                <a:solidFill>
                  <a:srgbClr val="231F20"/>
                </a:solidFill>
              </a:rPr>
              <a:t> </a:t>
            </a:r>
            <a:r>
              <a:rPr lang="en-US" sz="1400" dirty="0">
                <a:solidFill>
                  <a:srgbClr val="231F20"/>
                </a:solidFill>
              </a:rPr>
              <a:t>yolk sacs (after removal of the chick embryo) and allowed</a:t>
            </a:r>
            <a:r>
              <a:rPr lang="hu-HU" sz="1400" dirty="0">
                <a:solidFill>
                  <a:srgbClr val="231F20"/>
                </a:solidFill>
              </a:rPr>
              <a:t> </a:t>
            </a:r>
            <a:r>
              <a:rPr lang="en-US" sz="1400" dirty="0">
                <a:solidFill>
                  <a:srgbClr val="231F20"/>
                </a:solidFill>
              </a:rPr>
              <a:t>to develop. Initially, all blood lineages in the hematopoietic</a:t>
            </a:r>
            <a:r>
              <a:rPr lang="hu-HU" sz="1400" dirty="0">
                <a:solidFill>
                  <a:srgbClr val="231F20"/>
                </a:solidFill>
              </a:rPr>
              <a:t> </a:t>
            </a:r>
            <a:r>
              <a:rPr lang="en-US" sz="1400" dirty="0">
                <a:solidFill>
                  <a:srgbClr val="231F20"/>
                </a:solidFill>
              </a:rPr>
              <a:t>organs including circulating blood were chicken in origin,</a:t>
            </a:r>
            <a:r>
              <a:rPr lang="hu-HU" sz="1400" dirty="0">
                <a:solidFill>
                  <a:srgbClr val="231F20"/>
                </a:solidFill>
              </a:rPr>
              <a:t> </a:t>
            </a:r>
            <a:r>
              <a:rPr lang="en-US" sz="1400" dirty="0">
                <a:solidFill>
                  <a:srgbClr val="231F20"/>
                </a:solidFill>
              </a:rPr>
              <a:t>with quail cells providing the stromal (connective tissue)</a:t>
            </a:r>
          </a:p>
          <a:p>
            <a:r>
              <a:rPr lang="en-US" sz="1400" dirty="0">
                <a:solidFill>
                  <a:srgbClr val="231F20"/>
                </a:solidFill>
              </a:rPr>
              <a:t>cells. However, within 5 days of incubation, a mixture of</a:t>
            </a:r>
            <a:r>
              <a:rPr lang="hu-HU" sz="1400" dirty="0">
                <a:solidFill>
                  <a:srgbClr val="231F20"/>
                </a:solidFill>
              </a:rPr>
              <a:t> </a:t>
            </a:r>
            <a:r>
              <a:rPr lang="en-US" sz="1400" dirty="0">
                <a:solidFill>
                  <a:srgbClr val="231F20"/>
                </a:solidFill>
              </a:rPr>
              <a:t>quail- and chick-derived blood cells were found circulating</a:t>
            </a:r>
            <a:r>
              <a:rPr lang="hu-HU" sz="1400" dirty="0">
                <a:solidFill>
                  <a:srgbClr val="231F20"/>
                </a:solidFill>
              </a:rPr>
              <a:t> </a:t>
            </a:r>
            <a:r>
              <a:rPr lang="en-US" sz="1400" dirty="0">
                <a:solidFill>
                  <a:srgbClr val="231F20"/>
                </a:solidFill>
              </a:rPr>
              <a:t>within the embryo, and eventually the majority of cells</a:t>
            </a:r>
            <a:r>
              <a:rPr lang="hu-HU" sz="1400" dirty="0">
                <a:solidFill>
                  <a:srgbClr val="231F20"/>
                </a:solidFill>
              </a:rPr>
              <a:t> </a:t>
            </a:r>
            <a:r>
              <a:rPr lang="en-US" sz="1400" dirty="0">
                <a:solidFill>
                  <a:srgbClr val="231F20"/>
                </a:solidFill>
              </a:rPr>
              <a:t>became quail derived. Hence, the yolk sac gave rise to </a:t>
            </a:r>
            <a:r>
              <a:rPr lang="en-US" sz="1400" dirty="0" err="1">
                <a:solidFill>
                  <a:srgbClr val="231F20"/>
                </a:solidFill>
              </a:rPr>
              <a:t>shortlived</a:t>
            </a:r>
            <a:r>
              <a:rPr lang="hu-HU" sz="1400" dirty="0">
                <a:solidFill>
                  <a:srgbClr val="231F20"/>
                </a:solidFill>
              </a:rPr>
              <a:t> </a:t>
            </a:r>
            <a:r>
              <a:rPr lang="en-US" sz="1400" dirty="0">
                <a:solidFill>
                  <a:srgbClr val="231F20"/>
                </a:solidFill>
              </a:rPr>
              <a:t>HSCs as opposed to long-term definitive HSCs.</a:t>
            </a:r>
            <a:r>
              <a:rPr lang="hu-HU" sz="1400" dirty="0">
                <a:solidFill>
                  <a:srgbClr val="231F20"/>
                </a:solidFill>
              </a:rPr>
              <a:t> </a:t>
            </a:r>
            <a:r>
              <a:rPr lang="en-US" sz="1400" dirty="0">
                <a:solidFill>
                  <a:srgbClr val="231F20"/>
                </a:solidFill>
              </a:rPr>
              <a:t>Therefore, there had to be a second </a:t>
            </a:r>
            <a:r>
              <a:rPr lang="en-US" sz="1400" dirty="0" err="1">
                <a:solidFill>
                  <a:srgbClr val="231F20"/>
                </a:solidFill>
              </a:rPr>
              <a:t>intraembryonic</a:t>
            </a:r>
            <a:r>
              <a:rPr lang="en-US" sz="1400" dirty="0">
                <a:solidFill>
                  <a:srgbClr val="231F20"/>
                </a:solidFill>
              </a:rPr>
              <a:t> source</a:t>
            </a:r>
            <a:r>
              <a:rPr lang="hu-HU" sz="1400" dirty="0">
                <a:solidFill>
                  <a:srgbClr val="231F20"/>
                </a:solidFill>
              </a:rPr>
              <a:t> of </a:t>
            </a:r>
            <a:r>
              <a:rPr lang="hu-HU" sz="1400" dirty="0" err="1">
                <a:solidFill>
                  <a:srgbClr val="231F20"/>
                </a:solidFill>
              </a:rPr>
              <a:t>HSCs</a:t>
            </a:r>
            <a:r>
              <a:rPr lang="hu-HU" sz="1400" dirty="0">
                <a:solidFill>
                  <a:srgbClr val="231F20"/>
                </a:solidFill>
              </a:rPr>
              <a:t>.</a:t>
            </a:r>
          </a:p>
        </p:txBody>
      </p:sp>
    </p:spTree>
    <p:extLst>
      <p:ext uri="{BB962C8B-B14F-4D97-AF65-F5344CB8AC3E}">
        <p14:creationId xmlns:p14="http://schemas.microsoft.com/office/powerpoint/2010/main" val="2855080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55600" y="462340"/>
            <a:ext cx="6096000" cy="2031325"/>
          </a:xfrm>
          <a:prstGeom prst="rect">
            <a:avLst/>
          </a:prstGeom>
        </p:spPr>
        <p:txBody>
          <a:bodyPr>
            <a:spAutoFit/>
          </a:bodyPr>
          <a:lstStyle/>
          <a:p>
            <a:r>
              <a:rPr lang="en-US" dirty="0">
                <a:solidFill>
                  <a:srgbClr val="231F20"/>
                </a:solidFill>
              </a:rPr>
              <a:t>Subsequent studies in birds, amphibians, mice, and</a:t>
            </a:r>
          </a:p>
          <a:p>
            <a:r>
              <a:rPr lang="en-US" dirty="0">
                <a:solidFill>
                  <a:srgbClr val="231F20"/>
                </a:solidFill>
              </a:rPr>
              <a:t>humans identified densely packed clusters of HSCs adhering</a:t>
            </a:r>
          </a:p>
          <a:p>
            <a:r>
              <a:rPr lang="en-US" dirty="0">
                <a:solidFill>
                  <a:srgbClr val="231F20"/>
                </a:solidFill>
              </a:rPr>
              <a:t>to the ventral endothelium of the dorsal aorta in the region of</a:t>
            </a:r>
          </a:p>
          <a:p>
            <a:r>
              <a:rPr lang="en-US" dirty="0">
                <a:solidFill>
                  <a:srgbClr val="231F20"/>
                </a:solidFill>
              </a:rPr>
              <a:t>the </a:t>
            </a:r>
            <a:r>
              <a:rPr lang="en-US" b="1" dirty="0">
                <a:solidFill>
                  <a:srgbClr val="C00000"/>
                </a:solidFill>
              </a:rPr>
              <a:t>genital/mesonephric ridge </a:t>
            </a:r>
            <a:r>
              <a:rPr lang="en-US" dirty="0">
                <a:solidFill>
                  <a:srgbClr val="231F20"/>
                </a:solidFill>
              </a:rPr>
              <a:t>of the embryo.</a:t>
            </a:r>
            <a:endParaRPr lang="hu-HU" dirty="0">
              <a:solidFill>
                <a:srgbClr val="231F20"/>
              </a:solidFill>
            </a:endParaRPr>
          </a:p>
          <a:p>
            <a:r>
              <a:rPr lang="en-US" dirty="0">
                <a:solidFill>
                  <a:srgbClr val="231F20"/>
                </a:solidFill>
              </a:rPr>
              <a:t>This region has been termed the </a:t>
            </a:r>
            <a:r>
              <a:rPr lang="en-US" b="1" dirty="0">
                <a:solidFill>
                  <a:srgbClr val="C00000"/>
                </a:solidFill>
              </a:rPr>
              <a:t>aortic,</a:t>
            </a:r>
          </a:p>
          <a:p>
            <a:r>
              <a:rPr lang="en-US" b="1" dirty="0">
                <a:solidFill>
                  <a:srgbClr val="C00000"/>
                </a:solidFill>
              </a:rPr>
              <a:t>gonad, and </a:t>
            </a:r>
            <a:r>
              <a:rPr lang="en-US" b="1" dirty="0" err="1">
                <a:solidFill>
                  <a:srgbClr val="C00000"/>
                </a:solidFill>
              </a:rPr>
              <a:t>mesonephros</a:t>
            </a:r>
            <a:r>
              <a:rPr lang="en-US" b="1" dirty="0">
                <a:solidFill>
                  <a:srgbClr val="C00000"/>
                </a:solidFill>
              </a:rPr>
              <a:t> (AGM) region (or the </a:t>
            </a:r>
            <a:r>
              <a:rPr lang="en-US" b="1" dirty="0" err="1">
                <a:solidFill>
                  <a:srgbClr val="C00000"/>
                </a:solidFill>
              </a:rPr>
              <a:t>paraortic</a:t>
            </a:r>
            <a:endParaRPr lang="en-US" b="1" dirty="0">
              <a:solidFill>
                <a:srgbClr val="C00000"/>
              </a:solidFill>
            </a:endParaRPr>
          </a:p>
          <a:p>
            <a:r>
              <a:rPr lang="hu-HU" b="1" dirty="0" err="1">
                <a:solidFill>
                  <a:srgbClr val="C00000"/>
                </a:solidFill>
              </a:rPr>
              <a:t>s</a:t>
            </a:r>
            <a:r>
              <a:rPr lang="en-US" b="1" dirty="0" err="1">
                <a:solidFill>
                  <a:srgbClr val="C00000"/>
                </a:solidFill>
              </a:rPr>
              <a:t>planchnopleure</a:t>
            </a:r>
            <a:r>
              <a:rPr lang="hu-HU" b="1" dirty="0">
                <a:solidFill>
                  <a:srgbClr val="C00000"/>
                </a:solidFill>
              </a:rPr>
              <a:t>)</a:t>
            </a:r>
          </a:p>
        </p:txBody>
      </p:sp>
      <p:pic>
        <p:nvPicPr>
          <p:cNvPr id="3" name="Picture 3" descr="C:\Documents and Settings\minko\Asztal\allimages larsen\F9780443068119-013-f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8200" y="620713"/>
            <a:ext cx="4221163"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2319967"/>
            <a:ext cx="3683000" cy="4276856"/>
          </a:xfrm>
          <a:prstGeom prst="rect">
            <a:avLst/>
          </a:prstGeom>
          <a:noFill/>
          <a:ln w="9525" cap="flat">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églalap 4"/>
          <p:cNvSpPr/>
          <p:nvPr/>
        </p:nvSpPr>
        <p:spPr>
          <a:xfrm>
            <a:off x="165100" y="6596390"/>
            <a:ext cx="7393781" cy="261610"/>
          </a:xfrm>
          <a:prstGeom prst="rect">
            <a:avLst/>
          </a:prstGeom>
        </p:spPr>
        <p:txBody>
          <a:bodyPr wrap="square">
            <a:spAutoFit/>
          </a:bodyPr>
          <a:lstStyle/>
          <a:p>
            <a:r>
              <a:rPr lang="hu-HU" sz="1100" dirty="0"/>
              <a:t>http://middleeast.thelancet.com/pdfs/journals/lancet/PIIS0140-6736(01)07044-1.pdf</a:t>
            </a:r>
          </a:p>
        </p:txBody>
      </p:sp>
    </p:spTree>
    <p:extLst>
      <p:ext uri="{BB962C8B-B14F-4D97-AF65-F5344CB8AC3E}">
        <p14:creationId xmlns:p14="http://schemas.microsoft.com/office/powerpoint/2010/main" val="3960791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9780443068119-013-f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925" y="596901"/>
            <a:ext cx="11562149" cy="441007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7" name="Text Box 3"/>
          <p:cNvSpPr txBox="1">
            <a:spLocks noChangeArrowheads="1"/>
          </p:cNvSpPr>
          <p:nvPr/>
        </p:nvSpPr>
        <p:spPr bwMode="auto">
          <a:xfrm>
            <a:off x="314925" y="5184201"/>
            <a:ext cx="11686575" cy="1169551"/>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hu-HU" sz="1400" dirty="0">
                <a:latin typeface="+mn-lt"/>
              </a:rPr>
              <a:t>A second source of hematopoietic stem cells arises within the splanchnic mesoderm surrounding the aortic, gonad, and mesonephric region (AGM). These cells temporarily reside in the ventral floor of the dorsal aortic of this region. A, In humans at about day 27, a small number of hematopoietic stem cells (in red) reside and adhere to the dorsal aorta near the origin of the vitelline artery in the umbilical region. B, By day 30, the number of hematopoietic stem cells expands to several thousand. C, By day 36, hematopoietic stem cells expand to reside in the ventral floor of the dorsal aorta along almost the entire length of the AGM, and extending into the vitelline artery. By day 40, hematopoietic stem cells are no longer detected in the dorsal aorta.</a:t>
            </a:r>
          </a:p>
        </p:txBody>
      </p:sp>
      <p:sp>
        <p:nvSpPr>
          <p:cNvPr id="2" name="Szövegdoboz 1"/>
          <p:cNvSpPr txBox="1"/>
          <p:nvPr/>
        </p:nvSpPr>
        <p:spPr>
          <a:xfrm>
            <a:off x="3625557" y="122174"/>
            <a:ext cx="5744650" cy="461665"/>
          </a:xfrm>
          <a:prstGeom prst="rect">
            <a:avLst/>
          </a:prstGeom>
          <a:noFill/>
        </p:spPr>
        <p:txBody>
          <a:bodyPr wrap="none" rtlCol="0">
            <a:spAutoFit/>
          </a:bodyPr>
          <a:lstStyle/>
          <a:p>
            <a:r>
              <a:rPr lang="hu-HU" sz="2400" dirty="0" err="1">
                <a:solidFill>
                  <a:srgbClr val="C00000"/>
                </a:solidFill>
              </a:rPr>
              <a:t>Second</a:t>
            </a:r>
            <a:r>
              <a:rPr lang="hu-HU" sz="2400" dirty="0">
                <a:solidFill>
                  <a:srgbClr val="C00000"/>
                </a:solidFill>
              </a:rPr>
              <a:t> </a:t>
            </a:r>
            <a:r>
              <a:rPr lang="hu-HU" sz="2400" dirty="0" err="1">
                <a:solidFill>
                  <a:srgbClr val="C00000"/>
                </a:solidFill>
              </a:rPr>
              <a:t>source</a:t>
            </a:r>
            <a:r>
              <a:rPr lang="hu-HU" sz="2400" dirty="0">
                <a:solidFill>
                  <a:srgbClr val="C00000"/>
                </a:solidFill>
              </a:rPr>
              <a:t> of HSC, </a:t>
            </a:r>
            <a:r>
              <a:rPr lang="hu-HU" sz="2400" dirty="0" err="1">
                <a:solidFill>
                  <a:srgbClr val="C00000"/>
                </a:solidFill>
              </a:rPr>
              <a:t>the</a:t>
            </a:r>
            <a:r>
              <a:rPr lang="hu-HU" sz="2400" dirty="0">
                <a:solidFill>
                  <a:srgbClr val="C00000"/>
                </a:solidFill>
              </a:rPr>
              <a:t> aorta/AGM </a:t>
            </a:r>
            <a:r>
              <a:rPr lang="hu-HU" sz="2400" dirty="0" err="1">
                <a:solidFill>
                  <a:srgbClr val="C00000"/>
                </a:solidFill>
              </a:rPr>
              <a:t>region</a:t>
            </a:r>
            <a:endParaRPr lang="hu-HU" sz="2400" dirty="0">
              <a:solidFill>
                <a:srgbClr val="C00000"/>
              </a:solidFill>
            </a:endParaRPr>
          </a:p>
        </p:txBody>
      </p:sp>
    </p:spTree>
    <p:extLst>
      <p:ext uri="{BB962C8B-B14F-4D97-AF65-F5344CB8AC3E}">
        <p14:creationId xmlns:p14="http://schemas.microsoft.com/office/powerpoint/2010/main" val="2684489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323044" y="107728"/>
            <a:ext cx="7040281" cy="3570208"/>
          </a:xfrm>
          <a:prstGeom prst="rect">
            <a:avLst/>
          </a:prstGeom>
        </p:spPr>
        <p:txBody>
          <a:bodyPr wrap="square">
            <a:spAutoFit/>
          </a:bodyPr>
          <a:lstStyle/>
          <a:p>
            <a:r>
              <a:rPr lang="hu-HU" sz="2000" b="1" dirty="0" err="1">
                <a:solidFill>
                  <a:srgbClr val="C00000"/>
                </a:solidFill>
              </a:rPr>
              <a:t>In</a:t>
            </a:r>
            <a:r>
              <a:rPr lang="hu-HU" sz="2000" b="1" dirty="0">
                <a:solidFill>
                  <a:srgbClr val="C00000"/>
                </a:solidFill>
              </a:rPr>
              <a:t> </a:t>
            </a:r>
            <a:r>
              <a:rPr lang="hu-HU" sz="2000" b="1" dirty="0" err="1">
                <a:solidFill>
                  <a:srgbClr val="C00000"/>
                </a:solidFill>
              </a:rPr>
              <a:t>humans</a:t>
            </a:r>
            <a:r>
              <a:rPr lang="hu-HU" sz="2000" b="1" dirty="0">
                <a:solidFill>
                  <a:srgbClr val="C00000"/>
                </a:solidFill>
              </a:rPr>
              <a:t>, </a:t>
            </a:r>
            <a:r>
              <a:rPr lang="hu-HU" sz="2000" b="1" dirty="0" err="1">
                <a:solidFill>
                  <a:srgbClr val="C00000"/>
                </a:solidFill>
              </a:rPr>
              <a:t>HSCs</a:t>
            </a:r>
            <a:r>
              <a:rPr lang="hu-HU" sz="2000" b="1" dirty="0">
                <a:solidFill>
                  <a:srgbClr val="C00000"/>
                </a:solidFill>
              </a:rPr>
              <a:t> </a:t>
            </a:r>
            <a:r>
              <a:rPr lang="hu-HU" sz="2000" b="1" dirty="0" err="1">
                <a:solidFill>
                  <a:srgbClr val="C00000"/>
                </a:solidFill>
              </a:rPr>
              <a:t>are</a:t>
            </a:r>
            <a:r>
              <a:rPr lang="hu-HU" sz="2000" b="1" dirty="0">
                <a:solidFill>
                  <a:srgbClr val="C00000"/>
                </a:solidFill>
              </a:rPr>
              <a:t> </a:t>
            </a:r>
            <a:r>
              <a:rPr lang="en-US" sz="2000" b="1" dirty="0">
                <a:solidFill>
                  <a:srgbClr val="C00000"/>
                </a:solidFill>
              </a:rPr>
              <a:t>detected within the AGM aorta at 27 days of development as</a:t>
            </a:r>
            <a:r>
              <a:rPr lang="hu-HU" sz="2000" b="1" dirty="0">
                <a:solidFill>
                  <a:srgbClr val="C00000"/>
                </a:solidFill>
              </a:rPr>
              <a:t> </a:t>
            </a:r>
            <a:r>
              <a:rPr lang="en-US" sz="2000" b="1" dirty="0">
                <a:solidFill>
                  <a:srgbClr val="C00000"/>
                </a:solidFill>
              </a:rPr>
              <a:t>small groups of two or three cells</a:t>
            </a:r>
            <a:endParaRPr lang="hu-HU" sz="2000" b="1" dirty="0">
              <a:solidFill>
                <a:srgbClr val="C00000"/>
              </a:solidFill>
            </a:endParaRPr>
          </a:p>
          <a:p>
            <a:endParaRPr lang="hu-HU" sz="2400" b="1" dirty="0">
              <a:solidFill>
                <a:srgbClr val="C00000"/>
              </a:solidFill>
            </a:endParaRPr>
          </a:p>
          <a:p>
            <a:r>
              <a:rPr lang="hu-HU" dirty="0"/>
              <a:t>B</a:t>
            </a:r>
            <a:r>
              <a:rPr lang="en-US" dirty="0"/>
              <a:t>y </a:t>
            </a:r>
            <a:r>
              <a:rPr lang="en-US" dirty="0">
                <a:solidFill>
                  <a:srgbClr val="231F20"/>
                </a:solidFill>
              </a:rPr>
              <a:t>day 35, they</a:t>
            </a:r>
            <a:r>
              <a:rPr lang="hu-HU" dirty="0">
                <a:solidFill>
                  <a:srgbClr val="231F20"/>
                </a:solidFill>
              </a:rPr>
              <a:t> </a:t>
            </a:r>
            <a:r>
              <a:rPr lang="en-US" dirty="0">
                <a:solidFill>
                  <a:srgbClr val="231F20"/>
                </a:solidFill>
              </a:rPr>
              <a:t>increase to thousands of cells that extend into vessels</a:t>
            </a:r>
            <a:r>
              <a:rPr lang="hu-HU" dirty="0">
                <a:solidFill>
                  <a:srgbClr val="231F20"/>
                </a:solidFill>
              </a:rPr>
              <a:t> </a:t>
            </a:r>
            <a:r>
              <a:rPr lang="en-US" dirty="0">
                <a:solidFill>
                  <a:srgbClr val="231F20"/>
                </a:solidFill>
              </a:rPr>
              <a:t>adjacent to the umbilical cord region. These cells express</a:t>
            </a:r>
            <a:r>
              <a:rPr lang="hu-HU" dirty="0">
                <a:solidFill>
                  <a:srgbClr val="231F20"/>
                </a:solidFill>
              </a:rPr>
              <a:t> </a:t>
            </a:r>
            <a:r>
              <a:rPr lang="en-US" dirty="0">
                <a:solidFill>
                  <a:srgbClr val="231F20"/>
                </a:solidFill>
              </a:rPr>
              <a:t>transcription factors and cell surface markers associated with</a:t>
            </a:r>
            <a:r>
              <a:rPr lang="hu-HU" dirty="0">
                <a:solidFill>
                  <a:srgbClr val="231F20"/>
                </a:solidFill>
              </a:rPr>
              <a:t> </a:t>
            </a:r>
            <a:r>
              <a:rPr lang="en-US" dirty="0">
                <a:solidFill>
                  <a:srgbClr val="231F20"/>
                </a:solidFill>
              </a:rPr>
              <a:t>early blood progenitors (e.g., Gata2, c-Kit, CD34, CD41, CD45).</a:t>
            </a:r>
          </a:p>
          <a:p>
            <a:r>
              <a:rPr lang="en-US" dirty="0">
                <a:solidFill>
                  <a:srgbClr val="231F20"/>
                </a:solidFill>
              </a:rPr>
              <a:t>These AGM-derived HSCs subsequently colonize the liver,</a:t>
            </a:r>
          </a:p>
          <a:p>
            <a:r>
              <a:rPr lang="en-US" dirty="0">
                <a:solidFill>
                  <a:srgbClr val="231F20"/>
                </a:solidFill>
              </a:rPr>
              <a:t>expand in numbers, and then disappear from the AGM region</a:t>
            </a:r>
          </a:p>
          <a:p>
            <a:r>
              <a:rPr lang="en-US" dirty="0">
                <a:solidFill>
                  <a:srgbClr val="231F20"/>
                </a:solidFill>
              </a:rPr>
              <a:t>by day 40. Although these </a:t>
            </a:r>
            <a:r>
              <a:rPr lang="en-US" dirty="0" err="1">
                <a:solidFill>
                  <a:srgbClr val="231F20"/>
                </a:solidFill>
              </a:rPr>
              <a:t>intraembryonic</a:t>
            </a:r>
            <a:r>
              <a:rPr lang="en-US" dirty="0">
                <a:solidFill>
                  <a:srgbClr val="231F20"/>
                </a:solidFill>
              </a:rPr>
              <a:t> HSCs could be</a:t>
            </a:r>
          </a:p>
          <a:p>
            <a:r>
              <a:rPr lang="en-US" dirty="0">
                <a:solidFill>
                  <a:srgbClr val="231F20"/>
                </a:solidFill>
              </a:rPr>
              <a:t>derived from colonizing primitive HSCs from the yolk sac,</a:t>
            </a:r>
          </a:p>
          <a:p>
            <a:r>
              <a:rPr lang="en-US" dirty="0">
                <a:solidFill>
                  <a:srgbClr val="231F20"/>
                </a:solidFill>
              </a:rPr>
              <a:t>evidence suggests they are of separate origin.</a:t>
            </a:r>
            <a:endParaRPr lang="hu-HU" dirty="0"/>
          </a:p>
        </p:txBody>
      </p:sp>
      <p:pic>
        <p:nvPicPr>
          <p:cNvPr id="4" name="Picture 4"/>
          <p:cNvPicPr>
            <a:picLocks noChangeAspect="1" noChangeArrowheads="1"/>
          </p:cNvPicPr>
          <p:nvPr/>
        </p:nvPicPr>
        <p:blipFill>
          <a:blip r:embed="rId2">
            <a:lum contrast="12000"/>
            <a:extLst>
              <a:ext uri="{28A0092B-C50C-407E-A947-70E740481C1C}">
                <a14:useLocalDpi xmlns:a14="http://schemas.microsoft.com/office/drawing/2010/main" val="0"/>
              </a:ext>
            </a:extLst>
          </a:blip>
          <a:srcRect l="1045" t="2606" r="1538" b="2606"/>
          <a:stretch>
            <a:fillRect/>
          </a:stretch>
        </p:blipFill>
        <p:spPr bwMode="auto">
          <a:xfrm>
            <a:off x="7885986" y="0"/>
            <a:ext cx="3376344" cy="255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049" y="2403538"/>
            <a:ext cx="2250896" cy="350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5445" y="2403538"/>
            <a:ext cx="2110215" cy="352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045" y="3765348"/>
            <a:ext cx="4068456" cy="297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6">
            <a:extLst>
              <a:ext uri="{28A0092B-C50C-407E-A947-70E740481C1C}">
                <a14:useLocalDpi xmlns:a14="http://schemas.microsoft.com/office/drawing/2010/main" val="0"/>
              </a:ext>
            </a:extLst>
          </a:blip>
          <a:srcRect b="43333"/>
          <a:stretch>
            <a:fillRect/>
          </a:stretch>
        </p:blipFill>
        <p:spPr bwMode="auto">
          <a:xfrm>
            <a:off x="4147869" y="5907774"/>
            <a:ext cx="5527675" cy="83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9452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886" y="223934"/>
            <a:ext cx="5166114" cy="4982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886" y="5203948"/>
            <a:ext cx="6628428" cy="13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29014"/>
          <a:stretch/>
        </p:blipFill>
        <p:spPr bwMode="auto">
          <a:xfrm>
            <a:off x="5461000" y="318361"/>
            <a:ext cx="6677939" cy="621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zövegdoboz 2"/>
          <p:cNvSpPr txBox="1"/>
          <p:nvPr/>
        </p:nvSpPr>
        <p:spPr>
          <a:xfrm>
            <a:off x="6172199" y="1736740"/>
            <a:ext cx="4264694" cy="369332"/>
          </a:xfrm>
          <a:prstGeom prst="rect">
            <a:avLst/>
          </a:prstGeom>
          <a:noFill/>
        </p:spPr>
        <p:txBody>
          <a:bodyPr wrap="none" rtlCol="0">
            <a:spAutoFit/>
          </a:bodyPr>
          <a:lstStyle/>
          <a:p>
            <a:r>
              <a:rPr lang="hu-HU" dirty="0">
                <a:solidFill>
                  <a:srgbClr val="C00000"/>
                </a:solidFill>
              </a:rPr>
              <a:t>CD34, SCL/tal-1, GATA-2, GATA-3 </a:t>
            </a:r>
            <a:r>
              <a:rPr lang="hu-HU" dirty="0" err="1">
                <a:solidFill>
                  <a:srgbClr val="C00000"/>
                </a:solidFill>
              </a:rPr>
              <a:t>expression</a:t>
            </a:r>
            <a:endParaRPr lang="hu-HU" dirty="0">
              <a:solidFill>
                <a:srgbClr val="C00000"/>
              </a:solidFill>
            </a:endParaRPr>
          </a:p>
        </p:txBody>
      </p:sp>
      <p:pic>
        <p:nvPicPr>
          <p:cNvPr id="296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4805" y="6342223"/>
            <a:ext cx="292417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6276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100" y="511175"/>
            <a:ext cx="4076700" cy="5906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Kép 2"/>
          <p:cNvPicPr>
            <a:picLocks noChangeAspect="1"/>
          </p:cNvPicPr>
          <p:nvPr/>
        </p:nvPicPr>
        <p:blipFill>
          <a:blip r:embed="rId3"/>
          <a:stretch>
            <a:fillRect/>
          </a:stretch>
        </p:blipFill>
        <p:spPr>
          <a:xfrm>
            <a:off x="0" y="2389709"/>
            <a:ext cx="7168575" cy="4275419"/>
          </a:xfrm>
          <a:prstGeom prst="rect">
            <a:avLst/>
          </a:prstGeom>
        </p:spPr>
      </p:pic>
      <p:sp>
        <p:nvSpPr>
          <p:cNvPr id="4" name="Szövegdoboz 3"/>
          <p:cNvSpPr txBox="1"/>
          <p:nvPr/>
        </p:nvSpPr>
        <p:spPr>
          <a:xfrm>
            <a:off x="251201" y="511175"/>
            <a:ext cx="6563656" cy="2031325"/>
          </a:xfrm>
          <a:prstGeom prst="rect">
            <a:avLst/>
          </a:prstGeom>
          <a:noFill/>
        </p:spPr>
        <p:txBody>
          <a:bodyPr wrap="none" rtlCol="0">
            <a:spAutoFit/>
          </a:bodyPr>
          <a:lstStyle/>
          <a:p>
            <a:r>
              <a:rPr lang="hu-HU" b="1" dirty="0" err="1">
                <a:solidFill>
                  <a:srgbClr val="C00000"/>
                </a:solidFill>
              </a:rPr>
              <a:t>In</a:t>
            </a:r>
            <a:r>
              <a:rPr lang="hu-HU" b="1" dirty="0">
                <a:solidFill>
                  <a:srgbClr val="C00000"/>
                </a:solidFill>
              </a:rPr>
              <a:t> </a:t>
            </a:r>
            <a:r>
              <a:rPr lang="hu-HU" b="1" dirty="0" err="1">
                <a:solidFill>
                  <a:srgbClr val="C00000"/>
                </a:solidFill>
              </a:rPr>
              <a:t>birds</a:t>
            </a:r>
            <a:r>
              <a:rPr lang="hu-HU" b="1" dirty="0">
                <a:solidFill>
                  <a:srgbClr val="C00000"/>
                </a:solidFill>
              </a:rPr>
              <a:t>:</a:t>
            </a:r>
          </a:p>
          <a:p>
            <a:endParaRPr lang="hu-HU" b="1" dirty="0">
              <a:solidFill>
                <a:srgbClr val="C00000"/>
              </a:solidFill>
            </a:endParaRPr>
          </a:p>
          <a:p>
            <a:r>
              <a:rPr lang="hu-HU" b="1" dirty="0" err="1">
                <a:solidFill>
                  <a:srgbClr val="C00000"/>
                </a:solidFill>
              </a:rPr>
              <a:t>Molecules</a:t>
            </a:r>
            <a:r>
              <a:rPr lang="hu-HU" b="1" dirty="0">
                <a:solidFill>
                  <a:srgbClr val="C00000"/>
                </a:solidFill>
              </a:rPr>
              <a:t> </a:t>
            </a:r>
            <a:r>
              <a:rPr lang="hu-HU" b="1" dirty="0" err="1">
                <a:solidFill>
                  <a:srgbClr val="C00000"/>
                </a:solidFill>
              </a:rPr>
              <a:t>for</a:t>
            </a:r>
            <a:r>
              <a:rPr lang="hu-HU" b="1" dirty="0">
                <a:solidFill>
                  <a:srgbClr val="C00000"/>
                </a:solidFill>
              </a:rPr>
              <a:t> </a:t>
            </a:r>
            <a:r>
              <a:rPr lang="hu-HU" b="1" dirty="0" err="1">
                <a:solidFill>
                  <a:srgbClr val="C00000"/>
                </a:solidFill>
              </a:rPr>
              <a:t>definitive</a:t>
            </a:r>
            <a:r>
              <a:rPr lang="hu-HU" b="1" dirty="0">
                <a:solidFill>
                  <a:srgbClr val="C00000"/>
                </a:solidFill>
              </a:rPr>
              <a:t> </a:t>
            </a:r>
            <a:r>
              <a:rPr lang="hu-HU" b="1" dirty="0" err="1">
                <a:solidFill>
                  <a:srgbClr val="C00000"/>
                </a:solidFill>
              </a:rPr>
              <a:t>hematopoietis</a:t>
            </a:r>
            <a:r>
              <a:rPr lang="hu-HU" b="1" dirty="0">
                <a:solidFill>
                  <a:srgbClr val="C00000"/>
                </a:solidFill>
              </a:rPr>
              <a:t> </a:t>
            </a:r>
            <a:r>
              <a:rPr lang="hu-HU" b="1" dirty="0" err="1">
                <a:solidFill>
                  <a:srgbClr val="C00000"/>
                </a:solidFill>
              </a:rPr>
              <a:t>are</a:t>
            </a:r>
            <a:r>
              <a:rPr lang="hu-HU" b="1" dirty="0">
                <a:solidFill>
                  <a:srgbClr val="C00000"/>
                </a:solidFill>
              </a:rPr>
              <a:t> </a:t>
            </a:r>
            <a:r>
              <a:rPr lang="hu-HU" b="1" dirty="0" err="1">
                <a:solidFill>
                  <a:srgbClr val="C00000"/>
                </a:solidFill>
              </a:rPr>
              <a:t>expressed</a:t>
            </a:r>
            <a:r>
              <a:rPr lang="hu-HU" b="1" dirty="0">
                <a:solidFill>
                  <a:srgbClr val="C00000"/>
                </a:solidFill>
              </a:rPr>
              <a:t> </a:t>
            </a:r>
            <a:r>
              <a:rPr lang="hu-HU" b="1" dirty="0" err="1">
                <a:solidFill>
                  <a:srgbClr val="C00000"/>
                </a:solidFill>
              </a:rPr>
              <a:t>in</a:t>
            </a:r>
            <a:r>
              <a:rPr lang="hu-HU" b="1" dirty="0">
                <a:solidFill>
                  <a:srgbClr val="C00000"/>
                </a:solidFill>
              </a:rPr>
              <a:t> aorta</a:t>
            </a:r>
          </a:p>
          <a:p>
            <a:r>
              <a:rPr lang="hu-HU" b="1" dirty="0" err="1">
                <a:solidFill>
                  <a:srgbClr val="C00000"/>
                </a:solidFill>
              </a:rPr>
              <a:t>associated</a:t>
            </a:r>
            <a:r>
              <a:rPr lang="hu-HU" b="1" dirty="0">
                <a:solidFill>
                  <a:srgbClr val="C00000"/>
                </a:solidFill>
              </a:rPr>
              <a:t> </a:t>
            </a:r>
            <a:r>
              <a:rPr lang="hu-HU" b="1" dirty="0" err="1">
                <a:solidFill>
                  <a:srgbClr val="C00000"/>
                </a:solidFill>
              </a:rPr>
              <a:t>hematopoiesis</a:t>
            </a:r>
            <a:r>
              <a:rPr lang="hu-HU" b="1" dirty="0">
                <a:solidFill>
                  <a:srgbClr val="C00000"/>
                </a:solidFill>
              </a:rPr>
              <a:t> </a:t>
            </a:r>
          </a:p>
          <a:p>
            <a:endParaRPr lang="hu-HU" b="1" dirty="0">
              <a:solidFill>
                <a:srgbClr val="C00000"/>
              </a:solidFill>
            </a:endParaRPr>
          </a:p>
          <a:p>
            <a:r>
              <a:rPr lang="hu-HU" b="1" dirty="0" err="1">
                <a:solidFill>
                  <a:srgbClr val="C00000"/>
                </a:solidFill>
              </a:rPr>
              <a:t>Endothelial</a:t>
            </a:r>
            <a:r>
              <a:rPr lang="hu-HU" b="1" dirty="0">
                <a:solidFill>
                  <a:srgbClr val="C00000"/>
                </a:solidFill>
              </a:rPr>
              <a:t> </a:t>
            </a:r>
            <a:r>
              <a:rPr lang="hu-HU" b="1" dirty="0" err="1">
                <a:solidFill>
                  <a:srgbClr val="C00000"/>
                </a:solidFill>
              </a:rPr>
              <a:t>cells</a:t>
            </a:r>
            <a:r>
              <a:rPr lang="hu-HU" b="1" dirty="0">
                <a:solidFill>
                  <a:srgbClr val="C00000"/>
                </a:solidFill>
              </a:rPr>
              <a:t> of </a:t>
            </a:r>
            <a:r>
              <a:rPr lang="hu-HU" b="1" dirty="0" err="1">
                <a:solidFill>
                  <a:srgbClr val="C00000"/>
                </a:solidFill>
              </a:rPr>
              <a:t>the</a:t>
            </a:r>
            <a:r>
              <a:rPr lang="hu-HU" b="1" dirty="0">
                <a:solidFill>
                  <a:srgbClr val="C00000"/>
                </a:solidFill>
              </a:rPr>
              <a:t> </a:t>
            </a:r>
            <a:r>
              <a:rPr lang="hu-HU" b="1" dirty="0" err="1">
                <a:solidFill>
                  <a:srgbClr val="C00000"/>
                </a:solidFill>
              </a:rPr>
              <a:t>ventral</a:t>
            </a:r>
            <a:r>
              <a:rPr lang="hu-HU" b="1" dirty="0">
                <a:solidFill>
                  <a:srgbClr val="C00000"/>
                </a:solidFill>
              </a:rPr>
              <a:t> </a:t>
            </a:r>
            <a:r>
              <a:rPr lang="hu-HU" b="1" dirty="0" err="1">
                <a:solidFill>
                  <a:srgbClr val="C00000"/>
                </a:solidFill>
              </a:rPr>
              <a:t>wall</a:t>
            </a:r>
            <a:r>
              <a:rPr lang="hu-HU" b="1" dirty="0">
                <a:solidFill>
                  <a:srgbClr val="C00000"/>
                </a:solidFill>
              </a:rPr>
              <a:t> of </a:t>
            </a:r>
            <a:r>
              <a:rPr lang="hu-HU" b="1" dirty="0" err="1">
                <a:solidFill>
                  <a:srgbClr val="C00000"/>
                </a:solidFill>
              </a:rPr>
              <a:t>the</a:t>
            </a:r>
            <a:r>
              <a:rPr lang="hu-HU" b="1" dirty="0">
                <a:solidFill>
                  <a:srgbClr val="C00000"/>
                </a:solidFill>
              </a:rPr>
              <a:t> aorta </a:t>
            </a:r>
            <a:r>
              <a:rPr lang="hu-HU" b="1" dirty="0" err="1">
                <a:solidFill>
                  <a:srgbClr val="C00000"/>
                </a:solidFill>
              </a:rPr>
              <a:t>originate</a:t>
            </a:r>
            <a:r>
              <a:rPr lang="hu-HU" b="1" dirty="0">
                <a:solidFill>
                  <a:srgbClr val="C00000"/>
                </a:solidFill>
              </a:rPr>
              <a:t> </a:t>
            </a:r>
            <a:r>
              <a:rPr lang="hu-HU" b="1" dirty="0" err="1">
                <a:solidFill>
                  <a:srgbClr val="C00000"/>
                </a:solidFill>
              </a:rPr>
              <a:t>from</a:t>
            </a:r>
            <a:r>
              <a:rPr lang="hu-HU" b="1" dirty="0">
                <a:solidFill>
                  <a:srgbClr val="C00000"/>
                </a:solidFill>
              </a:rPr>
              <a:t> </a:t>
            </a:r>
            <a:r>
              <a:rPr lang="hu-HU" b="1" dirty="0" err="1">
                <a:solidFill>
                  <a:srgbClr val="C00000"/>
                </a:solidFill>
              </a:rPr>
              <a:t>the</a:t>
            </a:r>
            <a:r>
              <a:rPr lang="hu-HU" b="1" dirty="0">
                <a:solidFill>
                  <a:srgbClr val="C00000"/>
                </a:solidFill>
              </a:rPr>
              <a:t> </a:t>
            </a:r>
          </a:p>
          <a:p>
            <a:r>
              <a:rPr lang="hu-HU" b="1" dirty="0" err="1">
                <a:solidFill>
                  <a:srgbClr val="C00000"/>
                </a:solidFill>
              </a:rPr>
              <a:t>splanchnopleural</a:t>
            </a:r>
            <a:r>
              <a:rPr lang="hu-HU" b="1" dirty="0">
                <a:solidFill>
                  <a:srgbClr val="C00000"/>
                </a:solidFill>
              </a:rPr>
              <a:t> </a:t>
            </a:r>
            <a:r>
              <a:rPr lang="hu-HU" b="1" dirty="0" err="1">
                <a:solidFill>
                  <a:srgbClr val="C00000"/>
                </a:solidFill>
              </a:rPr>
              <a:t>mesoderm</a:t>
            </a:r>
            <a:endParaRPr lang="hu-HU" b="1" dirty="0">
              <a:solidFill>
                <a:srgbClr val="C00000"/>
              </a:solidFill>
            </a:endParaRPr>
          </a:p>
        </p:txBody>
      </p:sp>
    </p:spTree>
    <p:extLst>
      <p:ext uri="{BB962C8B-B14F-4D97-AF65-F5344CB8AC3E}">
        <p14:creationId xmlns:p14="http://schemas.microsoft.com/office/powerpoint/2010/main" val="1261113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516" y="1359402"/>
            <a:ext cx="5041666" cy="436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t="88007"/>
          <a:stretch/>
        </p:blipFill>
        <p:spPr bwMode="auto">
          <a:xfrm>
            <a:off x="5420686" y="5725026"/>
            <a:ext cx="4451206" cy="839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1652766" y="273134"/>
            <a:ext cx="804117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hu-HU" altLang="hu-HU" sz="2800" b="1" dirty="0">
              <a:solidFill>
                <a:srgbClr val="C00000"/>
              </a:solidFill>
              <a:latin typeface="Calibri" pitchFamily="34" charset="0"/>
            </a:endParaRPr>
          </a:p>
          <a:p>
            <a:pPr algn="ctr">
              <a:spcBef>
                <a:spcPct val="0"/>
              </a:spcBef>
              <a:buFontTx/>
              <a:buNone/>
            </a:pPr>
            <a:r>
              <a:rPr lang="hu-HU" altLang="hu-HU" sz="2800" b="1" dirty="0" err="1">
                <a:solidFill>
                  <a:srgbClr val="C00000"/>
                </a:solidFill>
                <a:latin typeface="Calibri" pitchFamily="34" charset="0"/>
              </a:rPr>
              <a:t>In</a:t>
            </a:r>
            <a:r>
              <a:rPr lang="hu-HU" altLang="hu-HU" sz="2800" b="1" dirty="0">
                <a:solidFill>
                  <a:srgbClr val="C00000"/>
                </a:solidFill>
                <a:latin typeface="Calibri" pitchFamily="34" charset="0"/>
              </a:rPr>
              <a:t> </a:t>
            </a:r>
            <a:r>
              <a:rPr lang="hu-HU" altLang="hu-HU" sz="2800" b="1" dirty="0" err="1">
                <a:solidFill>
                  <a:srgbClr val="C00000"/>
                </a:solidFill>
                <a:latin typeface="Calibri" pitchFamily="34" charset="0"/>
              </a:rPr>
              <a:t>Zebrafish</a:t>
            </a:r>
            <a:r>
              <a:rPr lang="hu-HU" altLang="hu-HU" sz="2800" b="1" dirty="0">
                <a:solidFill>
                  <a:srgbClr val="C00000"/>
                </a:solidFill>
                <a:latin typeface="Calibri" pitchFamily="34" charset="0"/>
              </a:rPr>
              <a:t>: BMP-4 and </a:t>
            </a:r>
            <a:r>
              <a:rPr lang="hu-HU" altLang="hu-HU" sz="2800" b="1" dirty="0" err="1">
                <a:solidFill>
                  <a:srgbClr val="C00000"/>
                </a:solidFill>
                <a:latin typeface="Calibri" pitchFamily="34" charset="0"/>
              </a:rPr>
              <a:t>Shh</a:t>
            </a:r>
            <a:r>
              <a:rPr lang="hu-HU" altLang="hu-HU" sz="2800" b="1" dirty="0">
                <a:solidFill>
                  <a:srgbClr val="C00000"/>
                </a:solidFill>
                <a:latin typeface="Calibri" pitchFamily="34" charset="0"/>
              </a:rPr>
              <a:t> </a:t>
            </a:r>
            <a:r>
              <a:rPr lang="hu-HU" altLang="hu-HU" sz="2800" b="1" dirty="0" err="1">
                <a:solidFill>
                  <a:srgbClr val="C00000"/>
                </a:solidFill>
                <a:latin typeface="Calibri" pitchFamily="34" charset="0"/>
              </a:rPr>
              <a:t>pattern</a:t>
            </a:r>
            <a:r>
              <a:rPr lang="hu-HU" altLang="hu-HU" sz="2800" b="1" dirty="0">
                <a:solidFill>
                  <a:srgbClr val="C00000"/>
                </a:solidFill>
                <a:latin typeface="Calibri" pitchFamily="34" charset="0"/>
              </a:rPr>
              <a:t> </a:t>
            </a:r>
            <a:r>
              <a:rPr lang="hu-HU" altLang="hu-HU" sz="2800" b="1" dirty="0" err="1">
                <a:solidFill>
                  <a:srgbClr val="C00000"/>
                </a:solidFill>
                <a:latin typeface="Calibri" pitchFamily="34" charset="0"/>
              </a:rPr>
              <a:t>the</a:t>
            </a:r>
            <a:r>
              <a:rPr lang="hu-HU" altLang="hu-HU" sz="2800" b="1" dirty="0">
                <a:solidFill>
                  <a:srgbClr val="C00000"/>
                </a:solidFill>
                <a:latin typeface="Calibri" pitchFamily="34" charset="0"/>
              </a:rPr>
              <a:t> </a:t>
            </a:r>
            <a:r>
              <a:rPr lang="hu-HU" altLang="hu-HU" sz="2800" b="1" dirty="0" err="1">
                <a:solidFill>
                  <a:srgbClr val="C00000"/>
                </a:solidFill>
                <a:latin typeface="Calibri" pitchFamily="34" charset="0"/>
              </a:rPr>
              <a:t>dorsal</a:t>
            </a:r>
            <a:r>
              <a:rPr lang="hu-HU" altLang="hu-HU" sz="2800" b="1" dirty="0">
                <a:solidFill>
                  <a:srgbClr val="C00000"/>
                </a:solidFill>
                <a:latin typeface="Calibri" pitchFamily="34" charset="0"/>
              </a:rPr>
              <a:t> aorta</a:t>
            </a:r>
          </a:p>
        </p:txBody>
      </p:sp>
      <p:pic>
        <p:nvPicPr>
          <p:cNvPr id="5"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b="92058"/>
          <a:stretch/>
        </p:blipFill>
        <p:spPr bwMode="auto">
          <a:xfrm>
            <a:off x="211530" y="5725026"/>
            <a:ext cx="5305409" cy="662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7317" y="6520112"/>
            <a:ext cx="46291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3052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xmlns="" id="{11C37F54-5361-4DF9-9441-E4FA171548F9}"/>
              </a:ext>
            </a:extLst>
          </p:cNvPr>
          <p:cNvSpPr txBox="1"/>
          <p:nvPr/>
        </p:nvSpPr>
        <p:spPr>
          <a:xfrm>
            <a:off x="1445490" y="1849041"/>
            <a:ext cx="9721273" cy="2862322"/>
          </a:xfrm>
          <a:prstGeom prst="rect">
            <a:avLst/>
          </a:prstGeom>
          <a:noFill/>
        </p:spPr>
        <p:txBody>
          <a:bodyPr wrap="square" rtlCol="0">
            <a:spAutoFit/>
          </a:bodyPr>
          <a:lstStyle/>
          <a:p>
            <a:r>
              <a:rPr lang="hu-HU" dirty="0"/>
              <a:t>A fejlődés 17. napján megkezdődik az erek kialakulása a szikhólyag falának </a:t>
            </a:r>
            <a:r>
              <a:rPr lang="hu-HU" dirty="0" err="1"/>
              <a:t>splanchnopleurális</a:t>
            </a:r>
            <a:r>
              <a:rPr lang="hu-HU" dirty="0"/>
              <a:t> </a:t>
            </a:r>
            <a:r>
              <a:rPr lang="hu-HU" dirty="0" err="1"/>
              <a:t>mezodermájában</a:t>
            </a:r>
            <a:r>
              <a:rPr lang="hu-HU" dirty="0"/>
              <a:t> a </a:t>
            </a:r>
            <a:r>
              <a:rPr lang="hu-HU" b="1" dirty="0" err="1">
                <a:solidFill>
                  <a:srgbClr val="C00000"/>
                </a:solidFill>
              </a:rPr>
              <a:t>hemangioblastikus</a:t>
            </a:r>
            <a:r>
              <a:rPr lang="hu-HU" b="1" dirty="0">
                <a:solidFill>
                  <a:srgbClr val="C00000"/>
                </a:solidFill>
              </a:rPr>
              <a:t> sejtaggregátumok</a:t>
            </a:r>
            <a:r>
              <a:rPr lang="hu-HU" dirty="0"/>
              <a:t>ból. A </a:t>
            </a:r>
            <a:r>
              <a:rPr lang="hu-HU" dirty="0" err="1"/>
              <a:t>hemangioblasztikus</a:t>
            </a:r>
            <a:r>
              <a:rPr lang="hu-HU" dirty="0"/>
              <a:t> azt jelenti, hogy ezek a sejtcsoportok egyszerre képesek erek és bennük a vérsejtek létrehozására, vagyis 2 sejtvonal differenciálódik először, primitív </a:t>
            </a:r>
            <a:r>
              <a:rPr lang="hu-HU" dirty="0" err="1"/>
              <a:t>hemopoietikus</a:t>
            </a:r>
            <a:r>
              <a:rPr lang="hu-HU" dirty="0"/>
              <a:t> őssejtek és </a:t>
            </a:r>
            <a:r>
              <a:rPr lang="hu-HU" dirty="0" err="1"/>
              <a:t>endothel</a:t>
            </a:r>
            <a:r>
              <a:rPr lang="hu-HU" dirty="0"/>
              <a:t> </a:t>
            </a:r>
            <a:r>
              <a:rPr lang="hu-HU" dirty="0" err="1"/>
              <a:t>prekurzorok</a:t>
            </a:r>
            <a:r>
              <a:rPr lang="hu-HU" dirty="0"/>
              <a:t>.</a:t>
            </a:r>
          </a:p>
          <a:p>
            <a:endParaRPr lang="hu-HU" dirty="0"/>
          </a:p>
          <a:p>
            <a:r>
              <a:rPr lang="hu-HU" b="1" dirty="0">
                <a:solidFill>
                  <a:srgbClr val="C00000"/>
                </a:solidFill>
              </a:rPr>
              <a:t>A </a:t>
            </a:r>
            <a:r>
              <a:rPr lang="hu-HU" b="1" dirty="0" err="1">
                <a:solidFill>
                  <a:srgbClr val="C00000"/>
                </a:solidFill>
              </a:rPr>
              <a:t>hematopoiesis</a:t>
            </a:r>
            <a:r>
              <a:rPr lang="hu-HU" b="1" dirty="0">
                <a:solidFill>
                  <a:srgbClr val="C00000"/>
                </a:solidFill>
              </a:rPr>
              <a:t> (vérképzés) </a:t>
            </a:r>
            <a:r>
              <a:rPr lang="hu-HU" dirty="0"/>
              <a:t>tehát a szikhólyag extraembrionális </a:t>
            </a:r>
            <a:r>
              <a:rPr lang="hu-HU" dirty="0" err="1"/>
              <a:t>mezodermájában</a:t>
            </a:r>
            <a:r>
              <a:rPr lang="hu-HU" dirty="0"/>
              <a:t> kezdődik. Később megjelenik a májban ahol a vérképző őssejtek  találkoznak egy második forrásból származó vérképző őssejt csoporttal amely a fejlődő </a:t>
            </a:r>
            <a:r>
              <a:rPr lang="hu-HU" dirty="0" err="1"/>
              <a:t>gonadnak</a:t>
            </a:r>
            <a:r>
              <a:rPr lang="hu-HU" dirty="0"/>
              <a:t> a </a:t>
            </a:r>
            <a:r>
              <a:rPr lang="hu-HU" dirty="0" err="1"/>
              <a:t>dorsális</a:t>
            </a:r>
            <a:r>
              <a:rPr lang="hu-HU" dirty="0"/>
              <a:t> aortát körülvevő </a:t>
            </a:r>
            <a:r>
              <a:rPr lang="hu-HU" dirty="0" err="1"/>
              <a:t>intraembrionális</a:t>
            </a:r>
            <a:r>
              <a:rPr lang="hu-HU" dirty="0"/>
              <a:t> </a:t>
            </a:r>
            <a:r>
              <a:rPr lang="hu-HU" dirty="0" err="1"/>
              <a:t>splanopleura</a:t>
            </a:r>
            <a:r>
              <a:rPr lang="hu-HU" dirty="0"/>
              <a:t> </a:t>
            </a:r>
            <a:r>
              <a:rPr lang="hu-HU" dirty="0" err="1"/>
              <a:t>mesoderma</a:t>
            </a:r>
            <a:r>
              <a:rPr lang="hu-HU" dirty="0"/>
              <a:t> részből keletkezett. A végleges vérképző őssejtek a májon belül programozódnak, és később benépesítik a csontvelőt valamint más nyirokszerveket.</a:t>
            </a:r>
          </a:p>
        </p:txBody>
      </p:sp>
    </p:spTree>
    <p:extLst>
      <p:ext uri="{BB962C8B-B14F-4D97-AF65-F5344CB8AC3E}">
        <p14:creationId xmlns:p14="http://schemas.microsoft.com/office/powerpoint/2010/main" val="3711412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66700" y="335340"/>
            <a:ext cx="4660900" cy="2800767"/>
          </a:xfrm>
          <a:prstGeom prst="rect">
            <a:avLst/>
          </a:prstGeom>
          <a:ln>
            <a:solidFill>
              <a:srgbClr val="0070C0"/>
            </a:solidFill>
          </a:ln>
        </p:spPr>
        <p:txBody>
          <a:bodyPr wrap="square">
            <a:spAutoFit/>
          </a:bodyPr>
          <a:lstStyle/>
          <a:p>
            <a:r>
              <a:rPr lang="en-US" sz="1600" dirty="0">
                <a:solidFill>
                  <a:srgbClr val="231F20"/>
                </a:solidFill>
              </a:rPr>
              <a:t>With the onset of a functional circulatory system,</a:t>
            </a:r>
          </a:p>
          <a:p>
            <a:r>
              <a:rPr lang="en-US" sz="1600" dirty="0">
                <a:solidFill>
                  <a:srgbClr val="231F20"/>
                </a:solidFill>
              </a:rPr>
              <a:t>primitive HSCs (i.e., those with limited </a:t>
            </a:r>
            <a:r>
              <a:rPr lang="en-US" sz="1600" dirty="0" err="1">
                <a:solidFill>
                  <a:srgbClr val="231F20"/>
                </a:solidFill>
              </a:rPr>
              <a:t>pluripotential</a:t>
            </a:r>
            <a:r>
              <a:rPr lang="en-US" sz="1600" dirty="0">
                <a:solidFill>
                  <a:srgbClr val="231F20"/>
                </a:solidFill>
              </a:rPr>
              <a:t>)</a:t>
            </a:r>
          </a:p>
          <a:p>
            <a:r>
              <a:rPr lang="en-US" sz="1600" dirty="0">
                <a:solidFill>
                  <a:srgbClr val="231F20"/>
                </a:solidFill>
              </a:rPr>
              <a:t>from the extraembryonic mesoderm colonize these</a:t>
            </a:r>
          </a:p>
          <a:p>
            <a:r>
              <a:rPr lang="en-US" sz="1600" dirty="0">
                <a:solidFill>
                  <a:srgbClr val="231F20"/>
                </a:solidFill>
              </a:rPr>
              <a:t>organs. The first organ to be colonized is the liver.</a:t>
            </a:r>
          </a:p>
          <a:p>
            <a:r>
              <a:rPr lang="en-US" sz="1600" dirty="0">
                <a:solidFill>
                  <a:srgbClr val="231F20"/>
                </a:solidFill>
              </a:rPr>
              <a:t>This organ remains the main hematopoietic organ of</a:t>
            </a:r>
          </a:p>
          <a:p>
            <a:r>
              <a:rPr lang="en-US" sz="1600" dirty="0">
                <a:solidFill>
                  <a:srgbClr val="231F20"/>
                </a:solidFill>
              </a:rPr>
              <a:t>the embryo and fetus until initiation of bone marrow</a:t>
            </a:r>
          </a:p>
          <a:p>
            <a:r>
              <a:rPr lang="en-US" sz="1600" dirty="0">
                <a:solidFill>
                  <a:srgbClr val="231F20"/>
                </a:solidFill>
              </a:rPr>
              <a:t>hematopoiesis near parturition (birth). Colonization</a:t>
            </a:r>
          </a:p>
          <a:p>
            <a:r>
              <a:rPr lang="en-US" sz="1600" dirty="0">
                <a:solidFill>
                  <a:srgbClr val="231F20"/>
                </a:solidFill>
              </a:rPr>
              <a:t>of the liver primordia by HSCs likely occurs in two</a:t>
            </a:r>
          </a:p>
          <a:p>
            <a:r>
              <a:rPr lang="en-US" sz="1600" dirty="0">
                <a:solidFill>
                  <a:srgbClr val="231F20"/>
                </a:solidFill>
              </a:rPr>
              <a:t>waves, the first beginning at about day 23 and the</a:t>
            </a:r>
          </a:p>
          <a:p>
            <a:r>
              <a:rPr lang="en-US" sz="1600" dirty="0">
                <a:solidFill>
                  <a:srgbClr val="231F20"/>
                </a:solidFill>
              </a:rPr>
              <a:t>other at about day 30, but these HSCs arise from</a:t>
            </a:r>
          </a:p>
          <a:p>
            <a:r>
              <a:rPr lang="hu-HU" sz="1600" dirty="0" err="1">
                <a:solidFill>
                  <a:srgbClr val="231F20"/>
                </a:solidFill>
              </a:rPr>
              <a:t>two</a:t>
            </a:r>
            <a:r>
              <a:rPr lang="hu-HU" sz="1600" dirty="0">
                <a:solidFill>
                  <a:srgbClr val="231F20"/>
                </a:solidFill>
              </a:rPr>
              <a:t> </a:t>
            </a:r>
            <a:r>
              <a:rPr lang="hu-HU" sz="1600" dirty="0" err="1">
                <a:solidFill>
                  <a:srgbClr val="231F20"/>
                </a:solidFill>
              </a:rPr>
              <a:t>different</a:t>
            </a:r>
            <a:r>
              <a:rPr lang="hu-HU" sz="1600" dirty="0">
                <a:solidFill>
                  <a:srgbClr val="231F20"/>
                </a:solidFill>
              </a:rPr>
              <a:t> </a:t>
            </a:r>
            <a:r>
              <a:rPr lang="hu-HU" sz="1600" dirty="0" err="1">
                <a:solidFill>
                  <a:srgbClr val="231F20"/>
                </a:solidFill>
              </a:rPr>
              <a:t>sources</a:t>
            </a:r>
            <a:r>
              <a:rPr lang="hu-HU" sz="1600" dirty="0">
                <a:solidFill>
                  <a:srgbClr val="231F20"/>
                </a:solidFill>
              </a:rPr>
              <a:t>.</a:t>
            </a:r>
            <a:endParaRPr lang="hu-HU" sz="1600" dirty="0"/>
          </a:p>
        </p:txBody>
      </p:sp>
      <p:sp>
        <p:nvSpPr>
          <p:cNvPr id="3" name="Téglalap 2"/>
          <p:cNvSpPr/>
          <p:nvPr/>
        </p:nvSpPr>
        <p:spPr>
          <a:xfrm>
            <a:off x="5054908" y="335340"/>
            <a:ext cx="6705908" cy="2062103"/>
          </a:xfrm>
          <a:prstGeom prst="rect">
            <a:avLst/>
          </a:prstGeom>
          <a:ln>
            <a:solidFill>
              <a:srgbClr val="0070C0"/>
            </a:solidFill>
          </a:ln>
        </p:spPr>
        <p:txBody>
          <a:bodyPr wrap="square">
            <a:spAutoFit/>
          </a:bodyPr>
          <a:lstStyle/>
          <a:p>
            <a:r>
              <a:rPr lang="hu-HU" sz="1600" dirty="0">
                <a:solidFill>
                  <a:srgbClr val="231F20"/>
                </a:solidFill>
              </a:rPr>
              <a:t>The shift </a:t>
            </a:r>
            <a:r>
              <a:rPr lang="hu-HU" sz="1600" dirty="0" err="1">
                <a:solidFill>
                  <a:srgbClr val="231F20"/>
                </a:solidFill>
              </a:rPr>
              <a:t>from</a:t>
            </a:r>
            <a:r>
              <a:rPr lang="hu-HU" sz="1600" dirty="0">
                <a:solidFill>
                  <a:srgbClr val="231F20"/>
                </a:solidFill>
              </a:rPr>
              <a:t> </a:t>
            </a:r>
            <a:r>
              <a:rPr lang="hu-HU" sz="1600" dirty="0" err="1">
                <a:solidFill>
                  <a:srgbClr val="231F20"/>
                </a:solidFill>
              </a:rPr>
              <a:t>generating</a:t>
            </a:r>
            <a:r>
              <a:rPr lang="hu-HU" sz="1600" dirty="0">
                <a:solidFill>
                  <a:srgbClr val="231F20"/>
                </a:solidFill>
              </a:rPr>
              <a:t> </a:t>
            </a:r>
            <a:r>
              <a:rPr lang="en-US" sz="1600" dirty="0">
                <a:solidFill>
                  <a:srgbClr val="231F20"/>
                </a:solidFill>
              </a:rPr>
              <a:t>primitive nucleated erythroblasts to enucleated</a:t>
            </a:r>
            <a:r>
              <a:rPr lang="hu-HU" sz="1600" dirty="0">
                <a:solidFill>
                  <a:srgbClr val="231F20"/>
                </a:solidFill>
              </a:rPr>
              <a:t> </a:t>
            </a:r>
            <a:r>
              <a:rPr lang="hu-HU" sz="1600" dirty="0" err="1">
                <a:solidFill>
                  <a:srgbClr val="231F20"/>
                </a:solidFill>
              </a:rPr>
              <a:t>erythrocytes</a:t>
            </a:r>
            <a:r>
              <a:rPr lang="hu-HU" sz="1600" dirty="0">
                <a:solidFill>
                  <a:srgbClr val="231F20"/>
                </a:solidFill>
              </a:rPr>
              <a:t> </a:t>
            </a:r>
            <a:r>
              <a:rPr lang="hu-HU" sz="1600" dirty="0" err="1">
                <a:solidFill>
                  <a:srgbClr val="231F20"/>
                </a:solidFill>
              </a:rPr>
              <a:t>synthesizing</a:t>
            </a:r>
            <a:r>
              <a:rPr lang="hu-HU" sz="1600" dirty="0">
                <a:solidFill>
                  <a:srgbClr val="231F20"/>
                </a:solidFill>
              </a:rPr>
              <a:t> </a:t>
            </a:r>
            <a:r>
              <a:rPr lang="hu-HU" sz="1600" dirty="0" err="1">
                <a:solidFill>
                  <a:srgbClr val="231F20"/>
                </a:solidFill>
              </a:rPr>
              <a:t>fetal</a:t>
            </a:r>
            <a:r>
              <a:rPr lang="hu-HU" sz="1600" dirty="0">
                <a:solidFill>
                  <a:srgbClr val="231F20"/>
                </a:solidFill>
              </a:rPr>
              <a:t> hemoglobin (</a:t>
            </a:r>
            <a:r>
              <a:rPr lang="hu-HU" sz="1600" dirty="0" err="1">
                <a:solidFill>
                  <a:srgbClr val="231F20"/>
                </a:solidFill>
              </a:rPr>
              <a:t>definitive</a:t>
            </a:r>
            <a:r>
              <a:rPr lang="hu-HU" sz="1600" dirty="0">
                <a:solidFill>
                  <a:srgbClr val="231F20"/>
                </a:solidFill>
              </a:rPr>
              <a:t> </a:t>
            </a:r>
            <a:r>
              <a:rPr lang="en-US" sz="1600" dirty="0">
                <a:solidFill>
                  <a:srgbClr val="231F20"/>
                </a:solidFill>
              </a:rPr>
              <a:t>erythrocytes) occurs by 5 weeks of gestation. The liver</a:t>
            </a:r>
            <a:r>
              <a:rPr lang="hu-HU" sz="1600" dirty="0">
                <a:solidFill>
                  <a:srgbClr val="231F20"/>
                </a:solidFill>
              </a:rPr>
              <a:t> </a:t>
            </a:r>
            <a:r>
              <a:rPr lang="en-US" sz="1600" dirty="0">
                <a:solidFill>
                  <a:srgbClr val="231F20"/>
                </a:solidFill>
              </a:rPr>
              <a:t>is where long-term definitive HSCs arise that have the</a:t>
            </a:r>
            <a:r>
              <a:rPr lang="hu-HU" sz="1600" dirty="0">
                <a:solidFill>
                  <a:srgbClr val="231F20"/>
                </a:solidFill>
              </a:rPr>
              <a:t> </a:t>
            </a:r>
            <a:r>
              <a:rPr lang="en-US" sz="1600" dirty="0">
                <a:solidFill>
                  <a:srgbClr val="231F20"/>
                </a:solidFill>
              </a:rPr>
              <a:t>potential to generate all the hematopoietic cell lineages</a:t>
            </a:r>
            <a:r>
              <a:rPr lang="hu-HU" sz="1600" dirty="0">
                <a:solidFill>
                  <a:srgbClr val="231F20"/>
                </a:solidFill>
              </a:rPr>
              <a:t> </a:t>
            </a:r>
            <a:r>
              <a:rPr lang="en-US" sz="1600" dirty="0">
                <a:solidFill>
                  <a:srgbClr val="231F20"/>
                </a:solidFill>
              </a:rPr>
              <a:t>of the adult, with both primitive and definitive HSC</a:t>
            </a:r>
            <a:r>
              <a:rPr lang="hu-HU" sz="1600" dirty="0">
                <a:solidFill>
                  <a:srgbClr val="231F20"/>
                </a:solidFill>
              </a:rPr>
              <a:t> </a:t>
            </a:r>
            <a:r>
              <a:rPr lang="en-US" sz="1600" dirty="0">
                <a:solidFill>
                  <a:srgbClr val="231F20"/>
                </a:solidFill>
              </a:rPr>
              <a:t>production overlapping for a time. Evidence suggests</a:t>
            </a:r>
            <a:r>
              <a:rPr lang="hu-HU" sz="1600" dirty="0">
                <a:solidFill>
                  <a:srgbClr val="231F20"/>
                </a:solidFill>
              </a:rPr>
              <a:t> </a:t>
            </a:r>
            <a:r>
              <a:rPr lang="en-US" sz="1600" dirty="0">
                <a:solidFill>
                  <a:srgbClr val="231F20"/>
                </a:solidFill>
              </a:rPr>
              <a:t>that definite HSCs come to colonize the bone marrow</a:t>
            </a:r>
          </a:p>
          <a:p>
            <a:r>
              <a:rPr lang="en-US" sz="1600" dirty="0">
                <a:solidFill>
                  <a:srgbClr val="231F20"/>
                </a:solidFill>
              </a:rPr>
              <a:t>and contribute blood cells as early as 10.5 weeks, but</a:t>
            </a:r>
            <a:r>
              <a:rPr lang="hu-HU" sz="1600" dirty="0">
                <a:solidFill>
                  <a:srgbClr val="231F20"/>
                </a:solidFill>
              </a:rPr>
              <a:t> </a:t>
            </a:r>
            <a:r>
              <a:rPr lang="en-US" sz="1600" dirty="0">
                <a:solidFill>
                  <a:srgbClr val="231F20"/>
                </a:solidFill>
              </a:rPr>
              <a:t>the bulk of the hematopoietic burden is still carried by</a:t>
            </a:r>
            <a:r>
              <a:rPr lang="hu-HU" sz="1600" dirty="0">
                <a:solidFill>
                  <a:srgbClr val="231F20"/>
                </a:solidFill>
              </a:rPr>
              <a:t> </a:t>
            </a:r>
            <a:r>
              <a:rPr lang="hu-HU" sz="1600" dirty="0" err="1">
                <a:solidFill>
                  <a:srgbClr val="231F20"/>
                </a:solidFill>
              </a:rPr>
              <a:t>the</a:t>
            </a:r>
            <a:r>
              <a:rPr lang="hu-HU" sz="1600" dirty="0">
                <a:solidFill>
                  <a:srgbClr val="231F20"/>
                </a:solidFill>
              </a:rPr>
              <a:t> </a:t>
            </a:r>
            <a:r>
              <a:rPr lang="hu-HU" sz="1600" dirty="0" err="1">
                <a:solidFill>
                  <a:srgbClr val="231F20"/>
                </a:solidFill>
              </a:rPr>
              <a:t>liver</a:t>
            </a:r>
            <a:r>
              <a:rPr lang="hu-HU" sz="1600" dirty="0">
                <a:solidFill>
                  <a:srgbClr val="231F20"/>
                </a:solidFill>
              </a:rPr>
              <a:t> </a:t>
            </a:r>
            <a:r>
              <a:rPr lang="hu-HU" sz="1600" dirty="0" err="1">
                <a:solidFill>
                  <a:srgbClr val="231F20"/>
                </a:solidFill>
              </a:rPr>
              <a:t>until</a:t>
            </a:r>
            <a:r>
              <a:rPr lang="hu-HU" sz="1600" dirty="0">
                <a:solidFill>
                  <a:srgbClr val="231F20"/>
                </a:solidFill>
              </a:rPr>
              <a:t> </a:t>
            </a:r>
            <a:r>
              <a:rPr lang="hu-HU" sz="1600" dirty="0" err="1">
                <a:solidFill>
                  <a:srgbClr val="231F20"/>
                </a:solidFill>
              </a:rPr>
              <a:t>birth</a:t>
            </a:r>
            <a:r>
              <a:rPr lang="hu-HU" sz="1600" dirty="0">
                <a:solidFill>
                  <a:srgbClr val="231F20"/>
                </a:solidFill>
              </a:rPr>
              <a:t>.</a:t>
            </a:r>
            <a:endParaRPr lang="hu-HU" sz="1600" dirty="0"/>
          </a:p>
        </p:txBody>
      </p:sp>
      <p:pic>
        <p:nvPicPr>
          <p:cNvPr id="4" name="Picture 2" descr="F9780443068119-013-f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1408" y="2800659"/>
            <a:ext cx="7118196" cy="381745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églalap 4"/>
          <p:cNvSpPr/>
          <p:nvPr/>
        </p:nvSpPr>
        <p:spPr>
          <a:xfrm>
            <a:off x="184304" y="3420667"/>
            <a:ext cx="4743296" cy="3108543"/>
          </a:xfrm>
          <a:prstGeom prst="rect">
            <a:avLst/>
          </a:prstGeom>
          <a:ln>
            <a:solidFill>
              <a:srgbClr val="0070C0"/>
            </a:solidFill>
          </a:ln>
        </p:spPr>
        <p:txBody>
          <a:bodyPr wrap="square">
            <a:spAutoFit/>
          </a:bodyPr>
          <a:lstStyle/>
          <a:p>
            <a:r>
              <a:rPr lang="en-US" sz="1400" dirty="0">
                <a:solidFill>
                  <a:srgbClr val="002060"/>
                </a:solidFill>
              </a:rPr>
              <a:t>Studies in mice show that the yolk sac forms primitive HSCs</a:t>
            </a:r>
          </a:p>
          <a:p>
            <a:r>
              <a:rPr lang="en-US" sz="1400" dirty="0">
                <a:solidFill>
                  <a:srgbClr val="002060"/>
                </a:solidFill>
              </a:rPr>
              <a:t>capable of generating primitive erythrocytes, macrophages</a:t>
            </a:r>
            <a:endParaRPr lang="hu-HU" sz="1400" dirty="0">
              <a:solidFill>
                <a:srgbClr val="002060"/>
              </a:solidFill>
            </a:endParaRPr>
          </a:p>
          <a:p>
            <a:r>
              <a:rPr lang="en-US" sz="1400" dirty="0">
                <a:solidFill>
                  <a:srgbClr val="002060"/>
                </a:solidFill>
              </a:rPr>
              <a:t>and megakaryocytes. These primitive erythrocytes likely serve</a:t>
            </a:r>
          </a:p>
          <a:p>
            <a:r>
              <a:rPr lang="en-US" sz="1400" dirty="0">
                <a:solidFill>
                  <a:srgbClr val="002060"/>
                </a:solidFill>
              </a:rPr>
              <a:t>as a rapidly forming stop</a:t>
            </a:r>
            <a:r>
              <a:rPr lang="hu-HU" sz="1400" dirty="0">
                <a:solidFill>
                  <a:srgbClr val="002060"/>
                </a:solidFill>
              </a:rPr>
              <a:t> </a:t>
            </a:r>
            <a:r>
              <a:rPr lang="en-US" sz="1400" dirty="0">
                <a:solidFill>
                  <a:srgbClr val="002060"/>
                </a:solidFill>
              </a:rPr>
              <a:t>gap population of blood cells that</a:t>
            </a:r>
          </a:p>
          <a:p>
            <a:r>
              <a:rPr lang="en-US" sz="1400" dirty="0">
                <a:solidFill>
                  <a:srgbClr val="002060"/>
                </a:solidFill>
              </a:rPr>
              <a:t>fulfill the oxygen needs of the rapidly developing embryo.</a:t>
            </a:r>
          </a:p>
          <a:p>
            <a:r>
              <a:rPr lang="en-US" sz="1400" dirty="0">
                <a:solidFill>
                  <a:srgbClr val="002060"/>
                </a:solidFill>
              </a:rPr>
              <a:t>HSCs capable of generating definitive myeloid cells (definitive</a:t>
            </a:r>
          </a:p>
          <a:p>
            <a:r>
              <a:rPr lang="en-US" sz="1400" dirty="0">
                <a:solidFill>
                  <a:srgbClr val="002060"/>
                </a:solidFill>
              </a:rPr>
              <a:t>erythrocytes, macrophages, and granulocytes) appear within</a:t>
            </a:r>
          </a:p>
          <a:p>
            <a:r>
              <a:rPr lang="en-US" sz="1400" dirty="0">
                <a:solidFill>
                  <a:srgbClr val="002060"/>
                </a:solidFill>
              </a:rPr>
              <a:t>the yolk sac. However, studies suggest that these cells must</a:t>
            </a:r>
          </a:p>
          <a:p>
            <a:r>
              <a:rPr lang="en-US" sz="1400" dirty="0">
                <a:solidFill>
                  <a:srgbClr val="002060"/>
                </a:solidFill>
              </a:rPr>
              <a:t>first colonize and interact with the developing liver to acquire</a:t>
            </a:r>
          </a:p>
          <a:p>
            <a:r>
              <a:rPr lang="en-US" sz="1400" dirty="0">
                <a:solidFill>
                  <a:srgbClr val="002060"/>
                </a:solidFill>
              </a:rPr>
              <a:t>long-term myeloid cell–generating capacity. Coincident with</a:t>
            </a:r>
          </a:p>
          <a:p>
            <a:r>
              <a:rPr lang="en-US" sz="1400" dirty="0">
                <a:solidFill>
                  <a:srgbClr val="002060"/>
                </a:solidFill>
              </a:rPr>
              <a:t>the second wave of liver colonization by AGM HSCs, HSCs</a:t>
            </a:r>
          </a:p>
          <a:p>
            <a:r>
              <a:rPr lang="en-US" sz="1400" dirty="0">
                <a:solidFill>
                  <a:srgbClr val="002060"/>
                </a:solidFill>
              </a:rPr>
              <a:t>residing in the liver acquire the capacity to generate the</a:t>
            </a:r>
          </a:p>
          <a:p>
            <a:r>
              <a:rPr lang="en-US" sz="1400" dirty="0">
                <a:solidFill>
                  <a:srgbClr val="002060"/>
                </a:solidFill>
              </a:rPr>
              <a:t>full spectrum of both myeloid and lymphoid (i.e., B and</a:t>
            </a:r>
          </a:p>
          <a:p>
            <a:r>
              <a:rPr lang="hu-HU" sz="1400" dirty="0">
                <a:solidFill>
                  <a:srgbClr val="002060"/>
                </a:solidFill>
              </a:rPr>
              <a:t>T </a:t>
            </a:r>
            <a:r>
              <a:rPr lang="hu-HU" sz="1400" dirty="0" err="1">
                <a:solidFill>
                  <a:srgbClr val="002060"/>
                </a:solidFill>
              </a:rPr>
              <a:t>lymphocytes</a:t>
            </a:r>
            <a:r>
              <a:rPr lang="hu-HU" sz="1400" dirty="0">
                <a:solidFill>
                  <a:srgbClr val="002060"/>
                </a:solidFill>
              </a:rPr>
              <a:t>) </a:t>
            </a:r>
            <a:r>
              <a:rPr lang="hu-HU" sz="1400" dirty="0" err="1">
                <a:solidFill>
                  <a:srgbClr val="002060"/>
                </a:solidFill>
              </a:rPr>
              <a:t>progenitor</a:t>
            </a:r>
            <a:r>
              <a:rPr lang="hu-HU" sz="1400" dirty="0">
                <a:solidFill>
                  <a:srgbClr val="002060"/>
                </a:solidFill>
              </a:rPr>
              <a:t> </a:t>
            </a:r>
            <a:r>
              <a:rPr lang="hu-HU" sz="1400" dirty="0" err="1">
                <a:solidFill>
                  <a:srgbClr val="002060"/>
                </a:solidFill>
              </a:rPr>
              <a:t>cells</a:t>
            </a:r>
            <a:r>
              <a:rPr lang="hu-HU" sz="1400" dirty="0">
                <a:solidFill>
                  <a:srgbClr val="002060"/>
                </a:solidFill>
              </a:rPr>
              <a:t>.</a:t>
            </a:r>
          </a:p>
        </p:txBody>
      </p:sp>
    </p:spTree>
    <p:extLst>
      <p:ext uri="{BB962C8B-B14F-4D97-AF65-F5344CB8AC3E}">
        <p14:creationId xmlns:p14="http://schemas.microsoft.com/office/powerpoint/2010/main" val="965765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dev.biologists.org/content/132/5/1127/F1.lar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3" name="AutoShape 4" descr="http://dev.biologists.org/content/132/5/1127/F1.large.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4" name="Téglalap 3"/>
          <p:cNvSpPr/>
          <p:nvPr/>
        </p:nvSpPr>
        <p:spPr>
          <a:xfrm>
            <a:off x="612775" y="2597428"/>
            <a:ext cx="10711543" cy="2585323"/>
          </a:xfrm>
          <a:prstGeom prst="rect">
            <a:avLst/>
          </a:prstGeom>
        </p:spPr>
        <p:txBody>
          <a:bodyPr wrap="square">
            <a:spAutoFit/>
          </a:bodyPr>
          <a:lstStyle/>
          <a:p>
            <a:r>
              <a:rPr lang="en-US" dirty="0"/>
              <a:t>Starting on day 17, vessels begin to arise in the splanchnic mesoderm of the yolk sac wall from aggregations of</a:t>
            </a:r>
          </a:p>
          <a:p>
            <a:r>
              <a:rPr lang="en-US" dirty="0"/>
              <a:t>cells called </a:t>
            </a:r>
            <a:r>
              <a:rPr lang="en-US" sz="2400" b="1" dirty="0" err="1">
                <a:solidFill>
                  <a:srgbClr val="C00000"/>
                </a:solidFill>
              </a:rPr>
              <a:t>hemangioblastic</a:t>
            </a:r>
            <a:r>
              <a:rPr lang="en-US" sz="2400" b="1" dirty="0">
                <a:solidFill>
                  <a:srgbClr val="C00000"/>
                </a:solidFill>
              </a:rPr>
              <a:t> aggregates</a:t>
            </a:r>
            <a:r>
              <a:rPr lang="en-US" dirty="0"/>
              <a:t>. From these aggregates two cell lineages arise, primitive hematopoietic</a:t>
            </a:r>
            <a:r>
              <a:rPr lang="hu-HU" dirty="0"/>
              <a:t> </a:t>
            </a:r>
            <a:r>
              <a:rPr lang="en-US" dirty="0"/>
              <a:t>stem cells and endothelial precursor cells. </a:t>
            </a:r>
            <a:endParaRPr lang="hu-HU" dirty="0"/>
          </a:p>
          <a:p>
            <a:r>
              <a:rPr lang="en-US" dirty="0"/>
              <a:t>On day 18, </a:t>
            </a:r>
            <a:r>
              <a:rPr lang="en-US" sz="2400" b="1" dirty="0" err="1">
                <a:solidFill>
                  <a:srgbClr val="C00000"/>
                </a:solidFill>
              </a:rPr>
              <a:t>vasculogenesis</a:t>
            </a:r>
            <a:r>
              <a:rPr lang="en-US" sz="2400" b="1" dirty="0">
                <a:solidFill>
                  <a:srgbClr val="C00000"/>
                </a:solidFill>
              </a:rPr>
              <a:t> </a:t>
            </a:r>
            <a:r>
              <a:rPr lang="en-US" dirty="0"/>
              <a:t>(de novo blood vessel formation) commences in the</a:t>
            </a:r>
          </a:p>
          <a:p>
            <a:r>
              <a:rPr lang="en-US" dirty="0"/>
              <a:t>splanchnic mesoderm of the embryonic disc and later in the paraxial mesoderm. In the embryonic disc, endothelial cell precursors</a:t>
            </a:r>
            <a:r>
              <a:rPr lang="hu-HU" dirty="0"/>
              <a:t> </a:t>
            </a:r>
            <a:r>
              <a:rPr lang="en-US" dirty="0"/>
              <a:t>differentiate into endothelial cells and organize into networks of small vessels that coalesce, grow, and invade other tissues to form</a:t>
            </a:r>
            <a:r>
              <a:rPr lang="hu-HU" dirty="0"/>
              <a:t> </a:t>
            </a:r>
            <a:r>
              <a:rPr lang="en-US" dirty="0"/>
              <a:t>the primary embryonic vasculature. This primitive vasculature is expanded and remodeled by </a:t>
            </a:r>
            <a:r>
              <a:rPr lang="en-US" sz="2400" b="1" dirty="0">
                <a:solidFill>
                  <a:srgbClr val="C00000"/>
                </a:solidFill>
              </a:rPr>
              <a:t>angiogenesis.</a:t>
            </a:r>
            <a:r>
              <a:rPr lang="en-US" dirty="0"/>
              <a:t> </a:t>
            </a:r>
            <a:endParaRPr lang="hu-HU" dirty="0"/>
          </a:p>
        </p:txBody>
      </p:sp>
      <p:sp>
        <p:nvSpPr>
          <p:cNvPr id="5" name="Szövegdoboz 4"/>
          <p:cNvSpPr txBox="1"/>
          <p:nvPr/>
        </p:nvSpPr>
        <p:spPr>
          <a:xfrm>
            <a:off x="3492500" y="1268413"/>
            <a:ext cx="4565417" cy="523220"/>
          </a:xfrm>
          <a:prstGeom prst="rect">
            <a:avLst/>
          </a:prstGeom>
          <a:noFill/>
        </p:spPr>
        <p:txBody>
          <a:bodyPr wrap="none" rtlCol="0">
            <a:spAutoFit/>
          </a:bodyPr>
          <a:lstStyle/>
          <a:p>
            <a:r>
              <a:rPr lang="en-US" sz="2800" b="1" dirty="0" err="1">
                <a:solidFill>
                  <a:srgbClr val="C00000"/>
                </a:solidFill>
              </a:rPr>
              <a:t>Vasculogenesis</a:t>
            </a:r>
            <a:r>
              <a:rPr lang="hu-HU" sz="2800" b="1" dirty="0">
                <a:solidFill>
                  <a:srgbClr val="C00000"/>
                </a:solidFill>
              </a:rPr>
              <a:t>/</a:t>
            </a:r>
            <a:r>
              <a:rPr lang="en-US" sz="2800" b="1" dirty="0">
                <a:solidFill>
                  <a:srgbClr val="C00000"/>
                </a:solidFill>
              </a:rPr>
              <a:t> angiogenesis</a:t>
            </a:r>
            <a:endParaRPr lang="hu-HU" sz="2800" b="1" dirty="0"/>
          </a:p>
        </p:txBody>
      </p:sp>
    </p:spTree>
    <p:extLst>
      <p:ext uri="{BB962C8B-B14F-4D97-AF65-F5344CB8AC3E}">
        <p14:creationId xmlns:p14="http://schemas.microsoft.com/office/powerpoint/2010/main" val="2500820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2"/>
          <a:srcRect b="16430"/>
          <a:stretch/>
        </p:blipFill>
        <p:spPr>
          <a:xfrm>
            <a:off x="616377" y="177800"/>
            <a:ext cx="3811244" cy="6585826"/>
          </a:xfrm>
          <a:prstGeom prst="rect">
            <a:avLst/>
          </a:prstGeom>
        </p:spPr>
      </p:pic>
      <p:pic>
        <p:nvPicPr>
          <p:cNvPr id="3" name="Kép 2"/>
          <p:cNvPicPr>
            <a:picLocks noChangeAspect="1"/>
          </p:cNvPicPr>
          <p:nvPr/>
        </p:nvPicPr>
        <p:blipFill rotWithShape="1">
          <a:blip r:embed="rId2"/>
          <a:srcRect t="84201"/>
          <a:stretch/>
        </p:blipFill>
        <p:spPr>
          <a:xfrm>
            <a:off x="5027955" y="4211054"/>
            <a:ext cx="6030325" cy="1970042"/>
          </a:xfrm>
          <a:prstGeom prst="rect">
            <a:avLst/>
          </a:prstGeom>
        </p:spPr>
      </p:pic>
      <p:sp>
        <p:nvSpPr>
          <p:cNvPr id="4" name="Téglalap 3"/>
          <p:cNvSpPr/>
          <p:nvPr/>
        </p:nvSpPr>
        <p:spPr>
          <a:xfrm>
            <a:off x="4962279" y="452462"/>
            <a:ext cx="6508231" cy="1846659"/>
          </a:xfrm>
          <a:prstGeom prst="rect">
            <a:avLst/>
          </a:prstGeom>
        </p:spPr>
        <p:txBody>
          <a:bodyPr wrap="square">
            <a:spAutoFit/>
          </a:bodyPr>
          <a:lstStyle/>
          <a:p>
            <a:r>
              <a:rPr lang="hu-HU" sz="2400" dirty="0" err="1">
                <a:solidFill>
                  <a:srgbClr val="C00000"/>
                </a:solidFill>
              </a:rPr>
              <a:t>Angiogenesis</a:t>
            </a:r>
            <a:r>
              <a:rPr lang="hu-HU" sz="2400" dirty="0">
                <a:solidFill>
                  <a:srgbClr val="C00000"/>
                </a:solidFill>
              </a:rPr>
              <a:t> </a:t>
            </a:r>
            <a:r>
              <a:rPr lang="en-US" dirty="0"/>
              <a:t>is the expansion and remodeling of the vascular system</a:t>
            </a:r>
            <a:r>
              <a:rPr lang="hu-HU" dirty="0"/>
              <a:t> </a:t>
            </a:r>
            <a:r>
              <a:rPr lang="en-US" dirty="0"/>
              <a:t>using existing endothelial cells and vessels generated by</a:t>
            </a:r>
            <a:r>
              <a:rPr lang="hu-HU" dirty="0"/>
              <a:t> </a:t>
            </a:r>
            <a:r>
              <a:rPr lang="en-US" dirty="0" err="1"/>
              <a:t>vasculogenesis</a:t>
            </a:r>
            <a:r>
              <a:rPr lang="en-US" dirty="0"/>
              <a:t> (Fig. 13-9).</a:t>
            </a:r>
            <a:endParaRPr lang="hu-HU" dirty="0"/>
          </a:p>
          <a:p>
            <a:r>
              <a:rPr lang="en-US" dirty="0"/>
              <a:t>Expansion by </a:t>
            </a:r>
            <a:r>
              <a:rPr lang="en-US" b="1" dirty="0">
                <a:solidFill>
                  <a:srgbClr val="C00000"/>
                </a:solidFill>
              </a:rPr>
              <a:t>angiogenesis occurs</a:t>
            </a:r>
            <a:r>
              <a:rPr lang="hu-HU" b="1" dirty="0">
                <a:solidFill>
                  <a:srgbClr val="C00000"/>
                </a:solidFill>
              </a:rPr>
              <a:t> </a:t>
            </a:r>
            <a:r>
              <a:rPr lang="en-US" b="1" dirty="0">
                <a:solidFill>
                  <a:srgbClr val="C00000"/>
                </a:solidFill>
              </a:rPr>
              <a:t>by sprouting or vascular intussusception</a:t>
            </a:r>
            <a:r>
              <a:rPr lang="en-US" dirty="0"/>
              <a:t>, a splitting or</a:t>
            </a:r>
            <a:r>
              <a:rPr lang="hu-HU" dirty="0"/>
              <a:t> </a:t>
            </a:r>
            <a:r>
              <a:rPr lang="en-US" dirty="0"/>
              <a:t>fusion of existing blood vessels (Figs. 13-9, 13-10, 13-11).</a:t>
            </a:r>
            <a:endParaRPr lang="hu-HU" dirty="0"/>
          </a:p>
        </p:txBody>
      </p:sp>
    </p:spTree>
    <p:extLst>
      <p:ext uri="{BB962C8B-B14F-4D97-AF65-F5344CB8AC3E}">
        <p14:creationId xmlns:p14="http://schemas.microsoft.com/office/powerpoint/2010/main" val="2949960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927100" y="915717"/>
            <a:ext cx="10838950" cy="5942283"/>
          </a:xfrm>
          <a:prstGeom prst="rect">
            <a:avLst/>
          </a:prstGeom>
        </p:spPr>
      </p:pic>
    </p:spTree>
    <p:extLst>
      <p:ext uri="{BB962C8B-B14F-4D97-AF65-F5344CB8AC3E}">
        <p14:creationId xmlns:p14="http://schemas.microsoft.com/office/powerpoint/2010/main" val="1098737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stretch>
            <a:fillRect/>
          </a:stretch>
        </p:blipFill>
        <p:spPr>
          <a:xfrm>
            <a:off x="1206500" y="547197"/>
            <a:ext cx="9430425" cy="5863296"/>
          </a:xfrm>
          <a:prstGeom prst="rect">
            <a:avLst/>
          </a:prstGeom>
        </p:spPr>
      </p:pic>
    </p:spTree>
    <p:extLst>
      <p:ext uri="{BB962C8B-B14F-4D97-AF65-F5344CB8AC3E}">
        <p14:creationId xmlns:p14="http://schemas.microsoft.com/office/powerpoint/2010/main" val="2820944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200" y="717550"/>
            <a:ext cx="10160000" cy="3162300"/>
          </a:xfrm>
          <a:prstGeom prst="rect">
            <a:avLst/>
          </a:prstGeom>
        </p:spPr>
      </p:pic>
      <p:sp>
        <p:nvSpPr>
          <p:cNvPr id="4" name="Téglalap 3"/>
          <p:cNvSpPr/>
          <p:nvPr/>
        </p:nvSpPr>
        <p:spPr>
          <a:xfrm>
            <a:off x="279400" y="4153685"/>
            <a:ext cx="11504664" cy="2339102"/>
          </a:xfrm>
          <a:prstGeom prst="rect">
            <a:avLst/>
          </a:prstGeom>
        </p:spPr>
        <p:txBody>
          <a:bodyPr wrap="square">
            <a:spAutoFit/>
          </a:bodyPr>
          <a:lstStyle/>
          <a:p>
            <a:r>
              <a:rPr lang="en-US" sz="1400" dirty="0">
                <a:solidFill>
                  <a:srgbClr val="231F20"/>
                </a:solidFill>
              </a:rPr>
              <a:t>On day 18, blood vessels begin developing in the</a:t>
            </a:r>
            <a:r>
              <a:rPr lang="hu-HU" sz="1400" dirty="0">
                <a:solidFill>
                  <a:srgbClr val="231F20"/>
                </a:solidFill>
              </a:rPr>
              <a:t> </a:t>
            </a:r>
            <a:r>
              <a:rPr lang="en-US" sz="1400" dirty="0" err="1">
                <a:solidFill>
                  <a:srgbClr val="231F20"/>
                </a:solidFill>
              </a:rPr>
              <a:t>intraembryonic</a:t>
            </a:r>
            <a:r>
              <a:rPr lang="en-US" sz="1400" dirty="0">
                <a:solidFill>
                  <a:srgbClr val="231F20"/>
                </a:solidFill>
              </a:rPr>
              <a:t> splanchnic mesoderm. Unlike blood</a:t>
            </a:r>
            <a:r>
              <a:rPr lang="hu-HU" sz="1400" dirty="0">
                <a:solidFill>
                  <a:srgbClr val="231F20"/>
                </a:solidFill>
              </a:rPr>
              <a:t> </a:t>
            </a:r>
            <a:r>
              <a:rPr lang="en-US" sz="1400" dirty="0">
                <a:solidFill>
                  <a:srgbClr val="231F20"/>
                </a:solidFill>
              </a:rPr>
              <a:t>vessel formation in the extraembryonic mesoderm</a:t>
            </a:r>
          </a:p>
          <a:p>
            <a:r>
              <a:rPr lang="en-US" sz="1400" dirty="0">
                <a:solidFill>
                  <a:srgbClr val="231F20"/>
                </a:solidFill>
              </a:rPr>
              <a:t>and AGM region </a:t>
            </a:r>
            <a:r>
              <a:rPr lang="en-US" sz="1600" b="1" dirty="0">
                <a:solidFill>
                  <a:srgbClr val="C00000"/>
                </a:solidFill>
              </a:rPr>
              <a:t>blood vessel formation within </a:t>
            </a:r>
            <a:r>
              <a:rPr lang="en-US" sz="1600" b="1" dirty="0" err="1">
                <a:solidFill>
                  <a:srgbClr val="C00000"/>
                </a:solidFill>
              </a:rPr>
              <a:t>intraembryonic</a:t>
            </a:r>
            <a:r>
              <a:rPr lang="hu-HU" sz="1600" b="1" dirty="0">
                <a:solidFill>
                  <a:srgbClr val="C00000"/>
                </a:solidFill>
              </a:rPr>
              <a:t> </a:t>
            </a:r>
            <a:r>
              <a:rPr lang="en-US" sz="1600" b="1" dirty="0">
                <a:solidFill>
                  <a:srgbClr val="C00000"/>
                </a:solidFill>
              </a:rPr>
              <a:t>splanchnic mesoderm is not coupled with</a:t>
            </a:r>
            <a:r>
              <a:rPr lang="hu-HU" sz="1600" b="1" dirty="0">
                <a:solidFill>
                  <a:srgbClr val="C00000"/>
                </a:solidFill>
              </a:rPr>
              <a:t> </a:t>
            </a:r>
            <a:r>
              <a:rPr lang="en-US" sz="1600" b="1" dirty="0">
                <a:solidFill>
                  <a:srgbClr val="C00000"/>
                </a:solidFill>
              </a:rPr>
              <a:t>hematopoiesis</a:t>
            </a:r>
            <a:r>
              <a:rPr lang="en-US" sz="1400" b="1" dirty="0">
                <a:solidFill>
                  <a:srgbClr val="C00000"/>
                </a:solidFill>
              </a:rPr>
              <a:t>.</a:t>
            </a:r>
            <a:r>
              <a:rPr lang="en-US" sz="1400" dirty="0">
                <a:solidFill>
                  <a:srgbClr val="231F20"/>
                </a:solidFill>
              </a:rPr>
              <a:t> Inducing substances secreted by the</a:t>
            </a:r>
            <a:r>
              <a:rPr lang="hu-HU" sz="1400" dirty="0">
                <a:solidFill>
                  <a:srgbClr val="231F20"/>
                </a:solidFill>
              </a:rPr>
              <a:t> </a:t>
            </a:r>
            <a:r>
              <a:rPr lang="en-US" sz="1400" dirty="0">
                <a:solidFill>
                  <a:srgbClr val="231F20"/>
                </a:solidFill>
              </a:rPr>
              <a:t>underlying endoderm cause some cells of the splanchnic</a:t>
            </a:r>
            <a:r>
              <a:rPr lang="hu-HU" sz="1400" dirty="0">
                <a:solidFill>
                  <a:srgbClr val="231F20"/>
                </a:solidFill>
              </a:rPr>
              <a:t> </a:t>
            </a:r>
            <a:r>
              <a:rPr lang="en-US" sz="1400" dirty="0">
                <a:solidFill>
                  <a:srgbClr val="231F20"/>
                </a:solidFill>
              </a:rPr>
              <a:t>mesoderm to differentiate into EPCs (or </a:t>
            </a:r>
            <a:r>
              <a:rPr lang="en-US" sz="1400" dirty="0" err="1">
                <a:solidFill>
                  <a:srgbClr val="231F20"/>
                </a:solidFill>
              </a:rPr>
              <a:t>angioblasts</a:t>
            </a:r>
            <a:r>
              <a:rPr lang="en-US" sz="1400" dirty="0">
                <a:solidFill>
                  <a:srgbClr val="231F20"/>
                </a:solidFill>
              </a:rPr>
              <a:t>)</a:t>
            </a:r>
            <a:r>
              <a:rPr lang="hu-HU" sz="1400" dirty="0">
                <a:solidFill>
                  <a:srgbClr val="231F20"/>
                </a:solidFill>
              </a:rPr>
              <a:t> </a:t>
            </a:r>
            <a:r>
              <a:rPr lang="en-US" sz="1400" dirty="0">
                <a:solidFill>
                  <a:srgbClr val="231F20"/>
                </a:solidFill>
              </a:rPr>
              <a:t>that develop into flattened endothelial cells</a:t>
            </a:r>
            <a:r>
              <a:rPr lang="hu-HU" sz="1400" dirty="0">
                <a:solidFill>
                  <a:srgbClr val="231F20"/>
                </a:solidFill>
              </a:rPr>
              <a:t> </a:t>
            </a:r>
            <a:r>
              <a:rPr lang="en-US" sz="1400" dirty="0">
                <a:solidFill>
                  <a:srgbClr val="231F20"/>
                </a:solidFill>
              </a:rPr>
              <a:t>and join together to form small vesicular structures.</a:t>
            </a:r>
            <a:r>
              <a:rPr lang="hu-HU" sz="1400" dirty="0">
                <a:solidFill>
                  <a:srgbClr val="231F20"/>
                </a:solidFill>
              </a:rPr>
              <a:t> </a:t>
            </a:r>
            <a:r>
              <a:rPr lang="en-US" sz="1400" dirty="0">
                <a:solidFill>
                  <a:srgbClr val="231F20"/>
                </a:solidFill>
              </a:rPr>
              <a:t>These vesicular structures, in turn, coalesce into long</a:t>
            </a:r>
            <a:r>
              <a:rPr lang="hu-HU" sz="1400" dirty="0">
                <a:solidFill>
                  <a:srgbClr val="231F20"/>
                </a:solidFill>
              </a:rPr>
              <a:t> </a:t>
            </a:r>
            <a:r>
              <a:rPr lang="en-US" sz="1400" dirty="0">
                <a:solidFill>
                  <a:srgbClr val="231F20"/>
                </a:solidFill>
              </a:rPr>
              <a:t>tubes or vessels (</a:t>
            </a:r>
            <a:r>
              <a:rPr lang="en-US" sz="1400" dirty="0">
                <a:solidFill>
                  <a:srgbClr val="2E3093"/>
                </a:solidFill>
              </a:rPr>
              <a:t>Fig. 13-5</a:t>
            </a:r>
            <a:r>
              <a:rPr lang="en-US" sz="1400" dirty="0">
                <a:solidFill>
                  <a:srgbClr val="231F20"/>
                </a:solidFill>
              </a:rPr>
              <a:t>; see Fig. 12-5A, B).</a:t>
            </a:r>
          </a:p>
          <a:p>
            <a:r>
              <a:rPr lang="en-US" sz="1400" dirty="0">
                <a:solidFill>
                  <a:srgbClr val="231F20"/>
                </a:solidFill>
              </a:rPr>
              <a:t>This process is referred to as </a:t>
            </a:r>
            <a:r>
              <a:rPr lang="en-US" b="1" dirty="0" err="1">
                <a:solidFill>
                  <a:srgbClr val="C00000"/>
                </a:solidFill>
              </a:rPr>
              <a:t>vasculogenesis</a:t>
            </a:r>
            <a:r>
              <a:rPr lang="en-US" b="1" dirty="0">
                <a:solidFill>
                  <a:srgbClr val="C00000"/>
                </a:solidFill>
              </a:rPr>
              <a:t>. </a:t>
            </a:r>
            <a:r>
              <a:rPr lang="en-US" sz="1400" dirty="0">
                <a:solidFill>
                  <a:srgbClr val="231F20"/>
                </a:solidFill>
              </a:rPr>
              <a:t>These</a:t>
            </a:r>
            <a:r>
              <a:rPr lang="hu-HU" sz="1400" dirty="0">
                <a:solidFill>
                  <a:srgbClr val="231F20"/>
                </a:solidFill>
              </a:rPr>
              <a:t> </a:t>
            </a:r>
            <a:r>
              <a:rPr lang="en-US" sz="1400" dirty="0">
                <a:solidFill>
                  <a:srgbClr val="231F20"/>
                </a:solidFill>
              </a:rPr>
              <a:t>cords develop throughout the </a:t>
            </a:r>
            <a:r>
              <a:rPr lang="en-US" sz="1400" dirty="0" err="1">
                <a:solidFill>
                  <a:srgbClr val="231F20"/>
                </a:solidFill>
              </a:rPr>
              <a:t>intraembryonic</a:t>
            </a:r>
            <a:r>
              <a:rPr lang="en-US" sz="1400" dirty="0">
                <a:solidFill>
                  <a:srgbClr val="231F20"/>
                </a:solidFill>
              </a:rPr>
              <a:t> mesoderm</a:t>
            </a:r>
            <a:r>
              <a:rPr lang="hu-HU" sz="1400" dirty="0">
                <a:solidFill>
                  <a:srgbClr val="231F20"/>
                </a:solidFill>
              </a:rPr>
              <a:t> </a:t>
            </a:r>
            <a:r>
              <a:rPr lang="en-US" sz="1400" dirty="0">
                <a:solidFill>
                  <a:srgbClr val="231F20"/>
                </a:solidFill>
              </a:rPr>
              <a:t>and coalesce to form a pervasive network of</a:t>
            </a:r>
            <a:r>
              <a:rPr lang="hu-HU" sz="1400" dirty="0">
                <a:solidFill>
                  <a:srgbClr val="231F20"/>
                </a:solidFill>
              </a:rPr>
              <a:t> v</a:t>
            </a:r>
            <a:r>
              <a:rPr lang="en-US" sz="1400" dirty="0" err="1">
                <a:solidFill>
                  <a:srgbClr val="231F20"/>
                </a:solidFill>
              </a:rPr>
              <a:t>essels</a:t>
            </a:r>
            <a:r>
              <a:rPr lang="en-US" sz="1400" dirty="0">
                <a:solidFill>
                  <a:srgbClr val="231F20"/>
                </a:solidFill>
              </a:rPr>
              <a:t> that establishes the initial configuration of the</a:t>
            </a:r>
            <a:r>
              <a:rPr lang="hu-HU" sz="1400" dirty="0">
                <a:solidFill>
                  <a:srgbClr val="231F20"/>
                </a:solidFill>
              </a:rPr>
              <a:t> </a:t>
            </a:r>
            <a:r>
              <a:rPr lang="en-US" sz="1400" dirty="0">
                <a:solidFill>
                  <a:srgbClr val="231F20"/>
                </a:solidFill>
              </a:rPr>
              <a:t>circulatory system of the embryo.</a:t>
            </a:r>
            <a:endParaRPr lang="hu-HU" sz="1400" dirty="0">
              <a:solidFill>
                <a:srgbClr val="231F20"/>
              </a:solidFill>
            </a:endParaRPr>
          </a:p>
          <a:p>
            <a:r>
              <a:rPr lang="en-US" sz="1400" dirty="0">
                <a:solidFill>
                  <a:srgbClr val="231F20"/>
                </a:solidFill>
              </a:rPr>
              <a:t> This network</a:t>
            </a:r>
            <a:r>
              <a:rPr lang="hu-HU" sz="1400" dirty="0">
                <a:solidFill>
                  <a:srgbClr val="231F20"/>
                </a:solidFill>
              </a:rPr>
              <a:t> </a:t>
            </a:r>
            <a:r>
              <a:rPr lang="en-US" sz="1400" dirty="0">
                <a:solidFill>
                  <a:srgbClr val="231F20"/>
                </a:solidFill>
              </a:rPr>
              <a:t>grows and spreads throughout the embryo by 4 main</a:t>
            </a:r>
            <a:r>
              <a:rPr lang="hu-HU" sz="1400" dirty="0">
                <a:solidFill>
                  <a:srgbClr val="231F20"/>
                </a:solidFill>
              </a:rPr>
              <a:t> </a:t>
            </a:r>
            <a:r>
              <a:rPr lang="hu-HU" sz="1400" dirty="0" err="1">
                <a:solidFill>
                  <a:srgbClr val="231F20"/>
                </a:solidFill>
              </a:rPr>
              <a:t>processes</a:t>
            </a:r>
            <a:r>
              <a:rPr lang="hu-HU" sz="1400" dirty="0">
                <a:solidFill>
                  <a:srgbClr val="231F20"/>
                </a:solidFill>
              </a:rPr>
              <a:t>: (1) </a:t>
            </a:r>
            <a:r>
              <a:rPr lang="hu-HU" sz="1400" dirty="0" err="1">
                <a:solidFill>
                  <a:srgbClr val="231F20"/>
                </a:solidFill>
              </a:rPr>
              <a:t>continued</a:t>
            </a:r>
            <a:r>
              <a:rPr lang="hu-HU" sz="1400" dirty="0">
                <a:solidFill>
                  <a:srgbClr val="231F20"/>
                </a:solidFill>
              </a:rPr>
              <a:t> </a:t>
            </a:r>
            <a:r>
              <a:rPr lang="hu-HU" sz="1400" dirty="0" err="1">
                <a:solidFill>
                  <a:srgbClr val="231F20"/>
                </a:solidFill>
              </a:rPr>
              <a:t>formation</a:t>
            </a:r>
            <a:r>
              <a:rPr lang="hu-HU" sz="1400" dirty="0">
                <a:solidFill>
                  <a:srgbClr val="231F20"/>
                </a:solidFill>
              </a:rPr>
              <a:t>, </a:t>
            </a:r>
            <a:r>
              <a:rPr lang="hu-HU" sz="1400" dirty="0" err="1">
                <a:solidFill>
                  <a:srgbClr val="231F20"/>
                </a:solidFill>
              </a:rPr>
              <a:t>migration</a:t>
            </a:r>
            <a:r>
              <a:rPr lang="hu-HU" sz="1400" dirty="0">
                <a:solidFill>
                  <a:srgbClr val="231F20"/>
                </a:solidFill>
              </a:rPr>
              <a:t>, and </a:t>
            </a:r>
            <a:r>
              <a:rPr lang="en-US" sz="1400" dirty="0">
                <a:solidFill>
                  <a:srgbClr val="231F20"/>
                </a:solidFill>
              </a:rPr>
              <a:t>coalescence of EPCs; (2) angiogenesis, the budding</a:t>
            </a:r>
            <a:r>
              <a:rPr lang="hu-HU" sz="1400" dirty="0">
                <a:solidFill>
                  <a:srgbClr val="231F20"/>
                </a:solidFill>
              </a:rPr>
              <a:t> </a:t>
            </a:r>
            <a:r>
              <a:rPr lang="en-US" sz="1400" dirty="0">
                <a:solidFill>
                  <a:srgbClr val="231F20"/>
                </a:solidFill>
              </a:rPr>
              <a:t>and sprouting of new vessels from</a:t>
            </a:r>
            <a:r>
              <a:rPr lang="hu-HU" sz="1400" dirty="0">
                <a:solidFill>
                  <a:srgbClr val="231F20"/>
                </a:solidFill>
              </a:rPr>
              <a:t> </a:t>
            </a:r>
            <a:r>
              <a:rPr lang="hu-HU" sz="1400" dirty="0" err="1">
                <a:solidFill>
                  <a:srgbClr val="231F20"/>
                </a:solidFill>
              </a:rPr>
              <a:t>existing</a:t>
            </a:r>
            <a:r>
              <a:rPr lang="hu-HU" sz="1400" dirty="0">
                <a:solidFill>
                  <a:srgbClr val="231F20"/>
                </a:solidFill>
              </a:rPr>
              <a:t> </a:t>
            </a:r>
            <a:r>
              <a:rPr lang="hu-HU" sz="1400" dirty="0" err="1">
                <a:solidFill>
                  <a:srgbClr val="231F20"/>
                </a:solidFill>
              </a:rPr>
              <a:t>endothelial</a:t>
            </a:r>
            <a:r>
              <a:rPr lang="hu-HU" sz="1400" dirty="0">
                <a:solidFill>
                  <a:srgbClr val="231F20"/>
                </a:solidFill>
              </a:rPr>
              <a:t> </a:t>
            </a:r>
            <a:r>
              <a:rPr lang="hu-HU" sz="1400" dirty="0" err="1">
                <a:solidFill>
                  <a:srgbClr val="231F20"/>
                </a:solidFill>
              </a:rPr>
              <a:t>cords</a:t>
            </a:r>
            <a:r>
              <a:rPr lang="hu-HU" sz="1400" dirty="0">
                <a:solidFill>
                  <a:srgbClr val="231F20"/>
                </a:solidFill>
              </a:rPr>
              <a:t>; (3) </a:t>
            </a:r>
            <a:r>
              <a:rPr lang="hu-HU" sz="1400" dirty="0" err="1">
                <a:solidFill>
                  <a:srgbClr val="231F20"/>
                </a:solidFill>
              </a:rPr>
              <a:t>vascular</a:t>
            </a:r>
            <a:r>
              <a:rPr lang="hu-HU" sz="1400" dirty="0">
                <a:solidFill>
                  <a:srgbClr val="231F20"/>
                </a:solidFill>
              </a:rPr>
              <a:t> </a:t>
            </a:r>
            <a:r>
              <a:rPr lang="hu-HU" sz="1400" dirty="0" err="1">
                <a:solidFill>
                  <a:srgbClr val="231F20"/>
                </a:solidFill>
              </a:rPr>
              <a:t>intussusception</a:t>
            </a:r>
            <a:r>
              <a:rPr lang="hu-HU" sz="1400" dirty="0">
                <a:solidFill>
                  <a:srgbClr val="231F20"/>
                </a:solidFill>
              </a:rPr>
              <a:t> </a:t>
            </a:r>
            <a:r>
              <a:rPr lang="en-US" sz="1400" dirty="0">
                <a:solidFill>
                  <a:srgbClr val="231F20"/>
                </a:solidFill>
              </a:rPr>
              <a:t>(</a:t>
            </a:r>
            <a:r>
              <a:rPr lang="en-US" sz="1400" dirty="0" err="1">
                <a:solidFill>
                  <a:srgbClr val="231F20"/>
                </a:solidFill>
              </a:rPr>
              <a:t>nonsprouting</a:t>
            </a:r>
            <a:r>
              <a:rPr lang="en-US" sz="1400" dirty="0">
                <a:solidFill>
                  <a:srgbClr val="231F20"/>
                </a:solidFill>
              </a:rPr>
              <a:t> angiogenesis), in which existing</a:t>
            </a:r>
            <a:r>
              <a:rPr lang="hu-HU" sz="1400" dirty="0">
                <a:solidFill>
                  <a:srgbClr val="231F20"/>
                </a:solidFill>
              </a:rPr>
              <a:t> </a:t>
            </a:r>
            <a:r>
              <a:rPr lang="en-US" sz="1400" dirty="0">
                <a:solidFill>
                  <a:srgbClr val="231F20"/>
                </a:solidFill>
              </a:rPr>
              <a:t>vessels are split to generate additional vessels; and</a:t>
            </a:r>
            <a:r>
              <a:rPr lang="hu-HU" sz="1400" dirty="0">
                <a:solidFill>
                  <a:srgbClr val="231F20"/>
                </a:solidFill>
              </a:rPr>
              <a:t> </a:t>
            </a:r>
            <a:r>
              <a:rPr lang="en-US" sz="1400" dirty="0">
                <a:solidFill>
                  <a:srgbClr val="231F20"/>
                </a:solidFill>
              </a:rPr>
              <a:t>(4) intercalation of new EPCs into the walls of existing</a:t>
            </a:r>
            <a:r>
              <a:rPr lang="hu-HU" sz="1400" dirty="0">
                <a:solidFill>
                  <a:srgbClr val="231F20"/>
                </a:solidFill>
              </a:rPr>
              <a:t> </a:t>
            </a:r>
            <a:r>
              <a:rPr lang="hu-HU" sz="1400" dirty="0" err="1">
                <a:solidFill>
                  <a:srgbClr val="231F20"/>
                </a:solidFill>
              </a:rPr>
              <a:t>vessels</a:t>
            </a:r>
            <a:r>
              <a:rPr lang="hu-HU" sz="1400" dirty="0">
                <a:solidFill>
                  <a:srgbClr val="231F20"/>
                </a:solidFill>
              </a:rPr>
              <a:t>.</a:t>
            </a:r>
            <a:endParaRPr lang="hu-HU" sz="1400" dirty="0"/>
          </a:p>
        </p:txBody>
      </p:sp>
    </p:spTree>
    <p:extLst>
      <p:ext uri="{BB962C8B-B14F-4D97-AF65-F5344CB8AC3E}">
        <p14:creationId xmlns:p14="http://schemas.microsoft.com/office/powerpoint/2010/main" val="2964769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bloodjournal.org/content/108/10/3335/F6.large.jpg?width=800&amp;height=600&amp;carousel=1"/>
          <p:cNvPicPr>
            <a:picLocks noChangeAspect="1" noChangeArrowheads="1"/>
          </p:cNvPicPr>
          <p:nvPr/>
        </p:nvPicPr>
        <p:blipFill rotWithShape="1">
          <a:blip r:embed="rId3">
            <a:extLst>
              <a:ext uri="{28A0092B-C50C-407E-A947-70E740481C1C}">
                <a14:useLocalDpi xmlns:a14="http://schemas.microsoft.com/office/drawing/2010/main" val="0"/>
              </a:ext>
            </a:extLst>
          </a:blip>
          <a:srcRect l="75247" t="739" r="918" b="80486"/>
          <a:stretch/>
        </p:blipFill>
        <p:spPr bwMode="auto">
          <a:xfrm>
            <a:off x="5790570" y="1746573"/>
            <a:ext cx="2681187" cy="314606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28"/>
          <p:cNvGrpSpPr>
            <a:grpSpLocks/>
          </p:cNvGrpSpPr>
          <p:nvPr/>
        </p:nvGrpSpPr>
        <p:grpSpPr bwMode="auto">
          <a:xfrm>
            <a:off x="2629091" y="1704590"/>
            <a:ext cx="3132569" cy="6158715"/>
            <a:chOff x="3567" y="296"/>
            <a:chExt cx="1727" cy="3682"/>
          </a:xfrm>
        </p:grpSpPr>
        <p:graphicFrame>
          <p:nvGraphicFramePr>
            <p:cNvPr id="8" name="Object 2"/>
            <p:cNvGraphicFramePr>
              <a:graphicFrameLocks noChangeAspect="1"/>
            </p:cNvGraphicFramePr>
            <p:nvPr>
              <p:extLst>
                <p:ext uri="{D42A27DB-BD31-4B8C-83A1-F6EECF244321}">
                  <p14:modId xmlns:p14="http://schemas.microsoft.com/office/powerpoint/2010/main" val="2682962166"/>
                </p:ext>
              </p:extLst>
            </p:nvPr>
          </p:nvGraphicFramePr>
          <p:xfrm>
            <a:off x="3567" y="296"/>
            <a:ext cx="1655" cy="1912"/>
          </p:xfrm>
          <a:graphic>
            <a:graphicData uri="http://schemas.openxmlformats.org/presentationml/2006/ole">
              <mc:AlternateContent xmlns:mc="http://schemas.openxmlformats.org/markup-compatibility/2006">
                <mc:Choice xmlns:v="urn:schemas-microsoft-com:vml" Requires="v">
                  <p:oleObj spid="_x0000_s28706" name="Image" r:id="rId4" imgW="1536065" imgH="2273813" progId="Photoshop.Image.6">
                    <p:embed/>
                  </p:oleObj>
                </mc:Choice>
                <mc:Fallback>
                  <p:oleObj name="Image" r:id="rId4" imgW="1536065" imgH="2273813"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2494" b="8315"/>
                        <a:stretch>
                          <a:fillRect/>
                        </a:stretch>
                      </p:blipFill>
                      <p:spPr bwMode="auto">
                        <a:xfrm>
                          <a:off x="3567" y="296"/>
                          <a:ext cx="1655" cy="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18"/>
            <p:cNvSpPr txBox="1">
              <a:spLocks noChangeArrowheads="1"/>
            </p:cNvSpPr>
            <p:nvPr/>
          </p:nvSpPr>
          <p:spPr bwMode="auto">
            <a:xfrm>
              <a:off x="4394" y="3613"/>
              <a:ext cx="90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hu-HU" altLang="hu-HU" sz="1600">
                  <a:solidFill>
                    <a:schemeClr val="bg1"/>
                  </a:solidFill>
                  <a:latin typeface="Comic Sans MS" panose="030F0702030302020204" pitchFamily="66" charset="0"/>
                </a:rPr>
                <a:t>11-12 pairs of somites</a:t>
              </a:r>
            </a:p>
          </p:txBody>
        </p:sp>
      </p:grpSp>
      <p:sp>
        <p:nvSpPr>
          <p:cNvPr id="10" name="Szövegdoboz 9"/>
          <p:cNvSpPr txBox="1"/>
          <p:nvPr/>
        </p:nvSpPr>
        <p:spPr>
          <a:xfrm>
            <a:off x="1751378" y="5126927"/>
            <a:ext cx="4010282" cy="923330"/>
          </a:xfrm>
          <a:prstGeom prst="rect">
            <a:avLst/>
          </a:prstGeom>
          <a:noFill/>
        </p:spPr>
        <p:txBody>
          <a:bodyPr wrap="square" rtlCol="0">
            <a:spAutoFit/>
          </a:bodyPr>
          <a:lstStyle/>
          <a:p>
            <a:r>
              <a:rPr lang="hu-HU" dirty="0"/>
              <a:t>Hemoglobin (</a:t>
            </a:r>
            <a:r>
              <a:rPr lang="hu-HU" dirty="0" err="1"/>
              <a:t>brown</a:t>
            </a:r>
            <a:r>
              <a:rPr lang="hu-HU" dirty="0"/>
              <a:t> </a:t>
            </a:r>
            <a:r>
              <a:rPr lang="hu-HU" dirty="0" err="1"/>
              <a:t>color</a:t>
            </a:r>
            <a:r>
              <a:rPr lang="hu-HU" dirty="0"/>
              <a:t>) is </a:t>
            </a:r>
            <a:r>
              <a:rPr lang="hu-HU" dirty="0" err="1"/>
              <a:t>only</a:t>
            </a:r>
            <a:r>
              <a:rPr lang="hu-HU" dirty="0"/>
              <a:t> </a:t>
            </a:r>
            <a:r>
              <a:rPr lang="hu-HU" dirty="0" err="1"/>
              <a:t>present</a:t>
            </a:r>
            <a:r>
              <a:rPr lang="hu-HU" dirty="0"/>
              <a:t> </a:t>
            </a:r>
            <a:r>
              <a:rPr lang="hu-HU" dirty="0" err="1"/>
              <a:t>in</a:t>
            </a:r>
            <a:r>
              <a:rPr lang="hu-HU" dirty="0"/>
              <a:t> </a:t>
            </a:r>
            <a:r>
              <a:rPr lang="hu-HU" dirty="0" err="1"/>
              <a:t>hemopoietic</a:t>
            </a:r>
            <a:r>
              <a:rPr lang="hu-HU" dirty="0"/>
              <a:t> </a:t>
            </a:r>
            <a:r>
              <a:rPr lang="hu-HU" dirty="0" err="1"/>
              <a:t>blood</a:t>
            </a:r>
            <a:r>
              <a:rPr lang="hu-HU" dirty="0"/>
              <a:t> </a:t>
            </a:r>
            <a:r>
              <a:rPr lang="hu-HU" dirty="0" err="1"/>
              <a:t>islands</a:t>
            </a:r>
            <a:r>
              <a:rPr lang="hu-HU" dirty="0"/>
              <a:t> of </a:t>
            </a:r>
            <a:r>
              <a:rPr lang="hu-HU" dirty="0" err="1"/>
              <a:t>the</a:t>
            </a:r>
            <a:r>
              <a:rPr lang="hu-HU" dirty="0"/>
              <a:t> </a:t>
            </a:r>
            <a:r>
              <a:rPr lang="hu-HU" dirty="0" err="1"/>
              <a:t>chicken</a:t>
            </a:r>
            <a:r>
              <a:rPr lang="hu-HU" dirty="0"/>
              <a:t> </a:t>
            </a:r>
            <a:r>
              <a:rPr lang="hu-HU" dirty="0" err="1"/>
              <a:t>yolk</a:t>
            </a:r>
            <a:r>
              <a:rPr lang="hu-HU" dirty="0"/>
              <a:t> </a:t>
            </a:r>
            <a:r>
              <a:rPr lang="hu-HU" dirty="0" err="1"/>
              <a:t>sac</a:t>
            </a:r>
            <a:endParaRPr lang="hu-HU" dirty="0"/>
          </a:p>
        </p:txBody>
      </p:sp>
      <p:sp>
        <p:nvSpPr>
          <p:cNvPr id="2" name="Téglalap 1"/>
          <p:cNvSpPr/>
          <p:nvPr/>
        </p:nvSpPr>
        <p:spPr>
          <a:xfrm>
            <a:off x="577516" y="251556"/>
            <a:ext cx="11129210" cy="1200329"/>
          </a:xfrm>
          <a:prstGeom prst="rect">
            <a:avLst/>
          </a:prstGeom>
        </p:spPr>
        <p:txBody>
          <a:bodyPr wrap="square">
            <a:spAutoFit/>
          </a:bodyPr>
          <a:lstStyle/>
          <a:p>
            <a:pPr algn="ctr"/>
            <a:r>
              <a:rPr lang="en-US" sz="2400" b="1" dirty="0">
                <a:solidFill>
                  <a:srgbClr val="C00000"/>
                </a:solidFill>
              </a:rPr>
              <a:t>Unlike blood</a:t>
            </a:r>
            <a:r>
              <a:rPr lang="hu-HU" sz="2400" b="1" dirty="0">
                <a:solidFill>
                  <a:srgbClr val="C00000"/>
                </a:solidFill>
              </a:rPr>
              <a:t> </a:t>
            </a:r>
            <a:r>
              <a:rPr lang="en-US" sz="2400" b="1" dirty="0">
                <a:solidFill>
                  <a:srgbClr val="C00000"/>
                </a:solidFill>
              </a:rPr>
              <a:t>vessel formation in the extraembryonic mesoderm</a:t>
            </a:r>
            <a:r>
              <a:rPr lang="hu-HU" sz="2400" b="1" dirty="0">
                <a:solidFill>
                  <a:srgbClr val="C00000"/>
                </a:solidFill>
              </a:rPr>
              <a:t> </a:t>
            </a:r>
            <a:r>
              <a:rPr lang="en-US" sz="2400" b="1" dirty="0">
                <a:solidFill>
                  <a:srgbClr val="C00000"/>
                </a:solidFill>
              </a:rPr>
              <a:t>and AGM region blood vessel formation within </a:t>
            </a:r>
            <a:r>
              <a:rPr lang="en-US" sz="2400" b="1" dirty="0" err="1">
                <a:solidFill>
                  <a:srgbClr val="C00000"/>
                </a:solidFill>
              </a:rPr>
              <a:t>intraembryonic</a:t>
            </a:r>
            <a:r>
              <a:rPr lang="hu-HU" sz="2400" b="1" dirty="0">
                <a:solidFill>
                  <a:srgbClr val="C00000"/>
                </a:solidFill>
              </a:rPr>
              <a:t> </a:t>
            </a:r>
            <a:r>
              <a:rPr lang="en-US" sz="2400" b="1" dirty="0">
                <a:solidFill>
                  <a:srgbClr val="C00000"/>
                </a:solidFill>
              </a:rPr>
              <a:t>splanchnic mesoderm is not coupled with</a:t>
            </a:r>
            <a:r>
              <a:rPr lang="hu-HU" sz="2400" b="1" dirty="0">
                <a:solidFill>
                  <a:srgbClr val="C00000"/>
                </a:solidFill>
              </a:rPr>
              <a:t> </a:t>
            </a:r>
            <a:r>
              <a:rPr lang="en-US" sz="2400" b="1" dirty="0">
                <a:solidFill>
                  <a:srgbClr val="C00000"/>
                </a:solidFill>
              </a:rPr>
              <a:t>hematopoiesis. </a:t>
            </a:r>
            <a:endParaRPr lang="hu-HU" sz="2400" b="1" dirty="0">
              <a:solidFill>
                <a:srgbClr val="C00000"/>
              </a:solidFill>
            </a:endParaRPr>
          </a:p>
        </p:txBody>
      </p:sp>
      <p:sp>
        <p:nvSpPr>
          <p:cNvPr id="11" name="Szövegdoboz 10"/>
          <p:cNvSpPr txBox="1"/>
          <p:nvPr/>
        </p:nvSpPr>
        <p:spPr>
          <a:xfrm>
            <a:off x="6435609" y="5117844"/>
            <a:ext cx="4072296" cy="923330"/>
          </a:xfrm>
          <a:prstGeom prst="rect">
            <a:avLst/>
          </a:prstGeom>
          <a:noFill/>
        </p:spPr>
        <p:txBody>
          <a:bodyPr wrap="square" rtlCol="0">
            <a:spAutoFit/>
          </a:bodyPr>
          <a:lstStyle/>
          <a:p>
            <a:r>
              <a:rPr lang="hu-HU" dirty="0">
                <a:solidFill>
                  <a:srgbClr val="C00000"/>
                </a:solidFill>
              </a:rPr>
              <a:t>NOT </a:t>
            </a:r>
            <a:r>
              <a:rPr lang="hu-HU" dirty="0" err="1"/>
              <a:t>in</a:t>
            </a:r>
            <a:r>
              <a:rPr lang="hu-HU" dirty="0"/>
              <a:t> </a:t>
            </a:r>
            <a:r>
              <a:rPr lang="hu-HU" dirty="0" err="1"/>
              <a:t>angioblastic</a:t>
            </a:r>
            <a:r>
              <a:rPr lang="hu-HU" dirty="0"/>
              <a:t> </a:t>
            </a:r>
            <a:r>
              <a:rPr lang="hu-HU" dirty="0" err="1"/>
              <a:t>aggregates</a:t>
            </a:r>
            <a:r>
              <a:rPr lang="hu-HU" dirty="0"/>
              <a:t> (</a:t>
            </a:r>
            <a:r>
              <a:rPr lang="hu-HU" dirty="0" err="1"/>
              <a:t>blue</a:t>
            </a:r>
            <a:r>
              <a:rPr lang="hu-HU" dirty="0"/>
              <a:t> </a:t>
            </a:r>
            <a:r>
              <a:rPr lang="hu-HU" dirty="0" err="1"/>
              <a:t>color</a:t>
            </a:r>
            <a:r>
              <a:rPr lang="hu-HU" dirty="0"/>
              <a:t>/VEGFR-2 </a:t>
            </a:r>
            <a:r>
              <a:rPr lang="hu-HU" dirty="0" err="1"/>
              <a:t>expression</a:t>
            </a:r>
            <a:r>
              <a:rPr lang="hu-HU" dirty="0"/>
              <a:t>)</a:t>
            </a:r>
          </a:p>
          <a:p>
            <a:r>
              <a:rPr lang="hu-HU" dirty="0"/>
              <a:t>of </a:t>
            </a:r>
            <a:r>
              <a:rPr lang="hu-HU" dirty="0" err="1"/>
              <a:t>the</a:t>
            </a:r>
            <a:r>
              <a:rPr lang="hu-HU" dirty="0"/>
              <a:t> </a:t>
            </a:r>
            <a:r>
              <a:rPr lang="hu-HU" dirty="0" err="1"/>
              <a:t>area</a:t>
            </a:r>
            <a:r>
              <a:rPr lang="hu-HU" dirty="0"/>
              <a:t> </a:t>
            </a:r>
            <a:r>
              <a:rPr lang="hu-HU" dirty="0" err="1"/>
              <a:t>opaca</a:t>
            </a:r>
            <a:endParaRPr lang="hu-HU" dirty="0"/>
          </a:p>
        </p:txBody>
      </p:sp>
      <p:cxnSp>
        <p:nvCxnSpPr>
          <p:cNvPr id="12" name="Egyenes összekötő nyíllal 11"/>
          <p:cNvCxnSpPr/>
          <p:nvPr/>
        </p:nvCxnSpPr>
        <p:spPr>
          <a:xfrm flipV="1">
            <a:off x="3356811" y="4788568"/>
            <a:ext cx="288757" cy="338359"/>
          </a:xfrm>
          <a:prstGeom prst="straightConnector1">
            <a:avLst/>
          </a:prstGeom>
          <a:ln w="38100">
            <a:solidFill>
              <a:srgbClr val="993300"/>
            </a:solidFill>
            <a:tailEnd type="arrow"/>
          </a:ln>
        </p:spPr>
        <p:style>
          <a:lnRef idx="1">
            <a:schemeClr val="accent1"/>
          </a:lnRef>
          <a:fillRef idx="0">
            <a:schemeClr val="accent1"/>
          </a:fillRef>
          <a:effectRef idx="0">
            <a:schemeClr val="accent1"/>
          </a:effectRef>
          <a:fontRef idx="minor">
            <a:schemeClr val="tx1"/>
          </a:fontRef>
        </p:style>
      </p:cxnSp>
      <p:cxnSp>
        <p:nvCxnSpPr>
          <p:cNvPr id="13" name="Egyenes összekötő nyíllal 12"/>
          <p:cNvCxnSpPr/>
          <p:nvPr/>
        </p:nvCxnSpPr>
        <p:spPr>
          <a:xfrm flipH="1" flipV="1">
            <a:off x="7407442" y="3083358"/>
            <a:ext cx="473242" cy="2043569"/>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996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752600" y="1423087"/>
            <a:ext cx="8895775" cy="5305541"/>
          </a:xfrm>
          <a:prstGeom prst="rect">
            <a:avLst/>
          </a:prstGeom>
        </p:spPr>
      </p:pic>
      <p:sp>
        <p:nvSpPr>
          <p:cNvPr id="3" name="Téglalap 2"/>
          <p:cNvSpPr/>
          <p:nvPr/>
        </p:nvSpPr>
        <p:spPr>
          <a:xfrm>
            <a:off x="584200" y="314607"/>
            <a:ext cx="10922000" cy="2031325"/>
          </a:xfrm>
          <a:prstGeom prst="rect">
            <a:avLst/>
          </a:prstGeom>
        </p:spPr>
        <p:txBody>
          <a:bodyPr wrap="square">
            <a:spAutoFit/>
          </a:bodyPr>
          <a:lstStyle/>
          <a:p>
            <a:r>
              <a:rPr lang="hu-HU" dirty="0" err="1">
                <a:solidFill>
                  <a:srgbClr val="C00000"/>
                </a:solidFill>
              </a:rPr>
              <a:t>Although</a:t>
            </a:r>
            <a:r>
              <a:rPr lang="hu-HU" dirty="0">
                <a:solidFill>
                  <a:srgbClr val="C00000"/>
                </a:solidFill>
              </a:rPr>
              <a:t> </a:t>
            </a:r>
            <a:r>
              <a:rPr lang="hu-HU" dirty="0" err="1">
                <a:solidFill>
                  <a:srgbClr val="C00000"/>
                </a:solidFill>
              </a:rPr>
              <a:t>the</a:t>
            </a:r>
            <a:r>
              <a:rPr lang="hu-HU" dirty="0">
                <a:solidFill>
                  <a:srgbClr val="C00000"/>
                </a:solidFill>
              </a:rPr>
              <a:t> </a:t>
            </a:r>
            <a:r>
              <a:rPr lang="hu-HU" dirty="0" err="1">
                <a:solidFill>
                  <a:srgbClr val="C00000"/>
                </a:solidFill>
              </a:rPr>
              <a:t>splanchnic</a:t>
            </a:r>
            <a:endParaRPr lang="hu-HU" dirty="0">
              <a:solidFill>
                <a:srgbClr val="C00000"/>
              </a:solidFill>
            </a:endParaRPr>
          </a:p>
          <a:p>
            <a:r>
              <a:rPr lang="en-US" dirty="0">
                <a:solidFill>
                  <a:srgbClr val="C00000"/>
                </a:solidFill>
              </a:rPr>
              <a:t>mesoderm has the capacity to generate EPCs and</a:t>
            </a:r>
          </a:p>
          <a:p>
            <a:r>
              <a:rPr lang="en-US" dirty="0">
                <a:solidFill>
                  <a:srgbClr val="C00000"/>
                </a:solidFill>
              </a:rPr>
              <a:t>undergo </a:t>
            </a:r>
            <a:r>
              <a:rPr lang="en-US" dirty="0" err="1">
                <a:solidFill>
                  <a:srgbClr val="C00000"/>
                </a:solidFill>
              </a:rPr>
              <a:t>vasculogenesis</a:t>
            </a:r>
            <a:r>
              <a:rPr lang="en-US" dirty="0">
                <a:solidFill>
                  <a:srgbClr val="C00000"/>
                </a:solidFill>
              </a:rPr>
              <a:t>, the somatic mesoderm</a:t>
            </a:r>
          </a:p>
          <a:p>
            <a:r>
              <a:rPr lang="en-US" dirty="0">
                <a:solidFill>
                  <a:srgbClr val="C00000"/>
                </a:solidFill>
              </a:rPr>
              <a:t>may not. Studies in avian embryos show that much</a:t>
            </a:r>
          </a:p>
          <a:p>
            <a:r>
              <a:rPr lang="en-US" dirty="0">
                <a:solidFill>
                  <a:srgbClr val="C00000"/>
                </a:solidFill>
              </a:rPr>
              <a:t>of this vasculature develops from migrating EPCs</a:t>
            </a:r>
          </a:p>
          <a:p>
            <a:r>
              <a:rPr lang="en-US" dirty="0">
                <a:solidFill>
                  <a:srgbClr val="C00000"/>
                </a:solidFill>
              </a:rPr>
              <a:t>derived from the paraxial mesoderm that subsequently</a:t>
            </a:r>
          </a:p>
          <a:p>
            <a:r>
              <a:rPr lang="en-US" dirty="0">
                <a:solidFill>
                  <a:srgbClr val="C00000"/>
                </a:solidFill>
              </a:rPr>
              <a:t>form the initial vasculature via </a:t>
            </a:r>
            <a:r>
              <a:rPr lang="en-US" dirty="0" err="1">
                <a:solidFill>
                  <a:srgbClr val="C00000"/>
                </a:solidFill>
              </a:rPr>
              <a:t>vasculogenesis</a:t>
            </a:r>
            <a:endParaRPr lang="hu-HU" dirty="0">
              <a:solidFill>
                <a:srgbClr val="C00000"/>
              </a:solidFill>
            </a:endParaRPr>
          </a:p>
        </p:txBody>
      </p:sp>
    </p:spTree>
    <p:extLst>
      <p:ext uri="{BB962C8B-B14F-4D97-AF65-F5344CB8AC3E}">
        <p14:creationId xmlns:p14="http://schemas.microsoft.com/office/powerpoint/2010/main" val="3906876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774700" y="645636"/>
            <a:ext cx="5385468" cy="1477328"/>
          </a:xfrm>
          <a:prstGeom prst="rect">
            <a:avLst/>
          </a:prstGeom>
          <a:ln>
            <a:solidFill>
              <a:srgbClr val="0070C0"/>
            </a:solidFill>
          </a:ln>
        </p:spPr>
        <p:txBody>
          <a:bodyPr wrap="square">
            <a:spAutoFit/>
          </a:bodyPr>
          <a:lstStyle/>
          <a:p>
            <a:r>
              <a:rPr lang="en-US" dirty="0">
                <a:solidFill>
                  <a:srgbClr val="231F20"/>
                </a:solidFill>
              </a:rPr>
              <a:t>Because blood vessels form in the yolk sac on</a:t>
            </a:r>
          </a:p>
          <a:p>
            <a:r>
              <a:rPr lang="en-US" dirty="0">
                <a:solidFill>
                  <a:srgbClr val="231F20"/>
                </a:solidFill>
              </a:rPr>
              <a:t>about day 17, but not in the embryonic disc until day</a:t>
            </a:r>
          </a:p>
          <a:p>
            <a:r>
              <a:rPr lang="en-US" dirty="0">
                <a:solidFill>
                  <a:srgbClr val="231F20"/>
                </a:solidFill>
              </a:rPr>
              <a:t>18, it was originally thought that </a:t>
            </a:r>
            <a:r>
              <a:rPr lang="en-US" dirty="0" err="1">
                <a:solidFill>
                  <a:srgbClr val="231F20"/>
                </a:solidFill>
              </a:rPr>
              <a:t>intraembryonic</a:t>
            </a:r>
            <a:endParaRPr lang="en-US" dirty="0">
              <a:solidFill>
                <a:srgbClr val="231F20"/>
              </a:solidFill>
            </a:endParaRPr>
          </a:p>
          <a:p>
            <a:r>
              <a:rPr lang="en-US" dirty="0">
                <a:solidFill>
                  <a:srgbClr val="231F20"/>
                </a:solidFill>
              </a:rPr>
              <a:t>vessels arose mainly because of centripetal extension</a:t>
            </a:r>
          </a:p>
          <a:p>
            <a:r>
              <a:rPr lang="en-US" dirty="0">
                <a:solidFill>
                  <a:srgbClr val="231F20"/>
                </a:solidFill>
              </a:rPr>
              <a:t>of the yolk sac vasculature into the embryo proper.</a:t>
            </a:r>
            <a:endParaRPr lang="hu-HU" dirty="0"/>
          </a:p>
        </p:txBody>
      </p:sp>
      <p:sp>
        <p:nvSpPr>
          <p:cNvPr id="3" name="Téglalap 2"/>
          <p:cNvSpPr/>
          <p:nvPr/>
        </p:nvSpPr>
        <p:spPr>
          <a:xfrm>
            <a:off x="5435600" y="2333536"/>
            <a:ext cx="6096000" cy="1200329"/>
          </a:xfrm>
          <a:prstGeom prst="rect">
            <a:avLst/>
          </a:prstGeom>
          <a:ln>
            <a:solidFill>
              <a:srgbClr val="0070C0"/>
            </a:solidFill>
          </a:ln>
        </p:spPr>
        <p:txBody>
          <a:bodyPr>
            <a:spAutoFit/>
          </a:bodyPr>
          <a:lstStyle/>
          <a:p>
            <a:r>
              <a:rPr lang="en-US" dirty="0">
                <a:solidFill>
                  <a:srgbClr val="231F20"/>
                </a:solidFill>
              </a:rPr>
              <a:t>However, quail-chick transplantation chimeras provide evidence that almost all</a:t>
            </a:r>
          </a:p>
          <a:p>
            <a:r>
              <a:rPr lang="en-US" dirty="0">
                <a:solidFill>
                  <a:srgbClr val="231F20"/>
                </a:solidFill>
              </a:rPr>
              <a:t>of the </a:t>
            </a:r>
            <a:r>
              <a:rPr lang="en-US" dirty="0" err="1">
                <a:solidFill>
                  <a:srgbClr val="231F20"/>
                </a:solidFill>
              </a:rPr>
              <a:t>intraembryonic</a:t>
            </a:r>
            <a:r>
              <a:rPr lang="en-US" dirty="0">
                <a:solidFill>
                  <a:srgbClr val="231F20"/>
                </a:solidFill>
              </a:rPr>
              <a:t> splanchnic mesoderm has the</a:t>
            </a:r>
          </a:p>
          <a:p>
            <a:r>
              <a:rPr lang="hu-HU" dirty="0" err="1">
                <a:solidFill>
                  <a:srgbClr val="231F20"/>
                </a:solidFill>
              </a:rPr>
              <a:t>ability</a:t>
            </a:r>
            <a:r>
              <a:rPr lang="hu-HU" dirty="0">
                <a:solidFill>
                  <a:srgbClr val="231F20"/>
                </a:solidFill>
              </a:rPr>
              <a:t> </a:t>
            </a:r>
            <a:r>
              <a:rPr lang="hu-HU" dirty="0" err="1">
                <a:solidFill>
                  <a:srgbClr val="231F20"/>
                </a:solidFill>
              </a:rPr>
              <a:t>to</a:t>
            </a:r>
            <a:r>
              <a:rPr lang="hu-HU" dirty="0">
                <a:solidFill>
                  <a:srgbClr val="231F20"/>
                </a:solidFill>
              </a:rPr>
              <a:t> </a:t>
            </a:r>
            <a:r>
              <a:rPr lang="hu-HU" dirty="0" err="1">
                <a:solidFill>
                  <a:srgbClr val="231F20"/>
                </a:solidFill>
              </a:rPr>
              <a:t>form</a:t>
            </a:r>
            <a:r>
              <a:rPr lang="hu-HU" dirty="0">
                <a:solidFill>
                  <a:srgbClr val="231F20"/>
                </a:solidFill>
              </a:rPr>
              <a:t> </a:t>
            </a:r>
            <a:r>
              <a:rPr lang="hu-HU" dirty="0" err="1">
                <a:solidFill>
                  <a:srgbClr val="231F20"/>
                </a:solidFill>
              </a:rPr>
              <a:t>blood</a:t>
            </a:r>
            <a:r>
              <a:rPr lang="hu-HU" dirty="0">
                <a:solidFill>
                  <a:srgbClr val="231F20"/>
                </a:solidFill>
              </a:rPr>
              <a:t> </a:t>
            </a:r>
            <a:r>
              <a:rPr lang="hu-HU" dirty="0" err="1">
                <a:solidFill>
                  <a:srgbClr val="231F20"/>
                </a:solidFill>
              </a:rPr>
              <a:t>vessels</a:t>
            </a:r>
            <a:r>
              <a:rPr lang="hu-HU" dirty="0">
                <a:solidFill>
                  <a:srgbClr val="231F20"/>
                </a:solidFill>
              </a:rPr>
              <a:t> </a:t>
            </a:r>
            <a:r>
              <a:rPr lang="hu-HU" dirty="0" err="1">
                <a:solidFill>
                  <a:srgbClr val="231F20"/>
                </a:solidFill>
              </a:rPr>
              <a:t>via</a:t>
            </a:r>
            <a:r>
              <a:rPr lang="hu-HU" dirty="0">
                <a:solidFill>
                  <a:srgbClr val="231F20"/>
                </a:solidFill>
              </a:rPr>
              <a:t> </a:t>
            </a:r>
            <a:r>
              <a:rPr lang="hu-HU" dirty="0" err="1">
                <a:solidFill>
                  <a:srgbClr val="231F20"/>
                </a:solidFill>
              </a:rPr>
              <a:t>vasculogenesis</a:t>
            </a:r>
            <a:r>
              <a:rPr lang="hu-HU" dirty="0">
                <a:solidFill>
                  <a:srgbClr val="231F20"/>
                </a:solidFill>
              </a:rPr>
              <a:t>.</a:t>
            </a:r>
            <a:endParaRPr lang="hu-HU" dirty="0"/>
          </a:p>
        </p:txBody>
      </p:sp>
      <p:sp>
        <p:nvSpPr>
          <p:cNvPr id="4" name="Téglalap 3"/>
          <p:cNvSpPr/>
          <p:nvPr/>
        </p:nvSpPr>
        <p:spPr>
          <a:xfrm>
            <a:off x="3112168" y="4032254"/>
            <a:ext cx="6096000" cy="1754326"/>
          </a:xfrm>
          <a:prstGeom prst="rect">
            <a:avLst/>
          </a:prstGeom>
          <a:ln>
            <a:solidFill>
              <a:srgbClr val="0070C0"/>
            </a:solidFill>
          </a:ln>
        </p:spPr>
        <p:txBody>
          <a:bodyPr>
            <a:spAutoFit/>
          </a:bodyPr>
          <a:lstStyle/>
          <a:p>
            <a:r>
              <a:rPr lang="en-US" dirty="0">
                <a:solidFill>
                  <a:srgbClr val="231F20"/>
                </a:solidFill>
              </a:rPr>
              <a:t>Furthermore, experiments in which mesoderm is transplanted</a:t>
            </a:r>
          </a:p>
          <a:p>
            <a:r>
              <a:rPr lang="en-US" dirty="0">
                <a:solidFill>
                  <a:srgbClr val="231F20"/>
                </a:solidFill>
              </a:rPr>
              <a:t>from one region in the quail embryo to another</a:t>
            </a:r>
          </a:p>
          <a:p>
            <a:r>
              <a:rPr lang="en-US" dirty="0">
                <a:solidFill>
                  <a:srgbClr val="231F20"/>
                </a:solidFill>
              </a:rPr>
              <a:t>region in the chick embryo, show that the characteristic</a:t>
            </a:r>
          </a:p>
          <a:p>
            <a:r>
              <a:rPr lang="en-US" dirty="0">
                <a:solidFill>
                  <a:srgbClr val="231F20"/>
                </a:solidFill>
              </a:rPr>
              <a:t>branching pattern of the blood vessels in each region is</a:t>
            </a:r>
          </a:p>
          <a:p>
            <a:r>
              <a:rPr lang="en-US" dirty="0">
                <a:solidFill>
                  <a:srgbClr val="231F20"/>
                </a:solidFill>
              </a:rPr>
              <a:t>determined by cues from the underlying endoderm and</a:t>
            </a:r>
          </a:p>
          <a:p>
            <a:r>
              <a:rPr lang="hu-HU" dirty="0" err="1">
                <a:solidFill>
                  <a:srgbClr val="231F20"/>
                </a:solidFill>
              </a:rPr>
              <a:t>its</a:t>
            </a:r>
            <a:r>
              <a:rPr lang="hu-HU" dirty="0">
                <a:solidFill>
                  <a:srgbClr val="231F20"/>
                </a:solidFill>
              </a:rPr>
              <a:t> </a:t>
            </a:r>
            <a:r>
              <a:rPr lang="hu-HU" dirty="0" err="1">
                <a:solidFill>
                  <a:srgbClr val="231F20"/>
                </a:solidFill>
              </a:rPr>
              <a:t>extracellular</a:t>
            </a:r>
            <a:r>
              <a:rPr lang="hu-HU" dirty="0">
                <a:solidFill>
                  <a:srgbClr val="231F20"/>
                </a:solidFill>
              </a:rPr>
              <a:t> </a:t>
            </a:r>
            <a:r>
              <a:rPr lang="hu-HU" dirty="0" err="1">
                <a:solidFill>
                  <a:srgbClr val="231F20"/>
                </a:solidFill>
              </a:rPr>
              <a:t>matrix</a:t>
            </a:r>
            <a:r>
              <a:rPr lang="hu-HU" dirty="0">
                <a:solidFill>
                  <a:srgbClr val="231F20"/>
                </a:solidFill>
              </a:rPr>
              <a:t>.</a:t>
            </a:r>
            <a:endParaRPr lang="hu-HU" dirty="0"/>
          </a:p>
        </p:txBody>
      </p:sp>
    </p:spTree>
    <p:extLst>
      <p:ext uri="{BB962C8B-B14F-4D97-AF65-F5344CB8AC3E}">
        <p14:creationId xmlns:p14="http://schemas.microsoft.com/office/powerpoint/2010/main" val="1550629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2628900" y="819835"/>
            <a:ext cx="7696200" cy="461665"/>
          </a:xfrm>
          <a:prstGeom prst="rect">
            <a:avLst/>
          </a:prstGeom>
        </p:spPr>
        <p:txBody>
          <a:bodyPr wrap="square">
            <a:spAutoFit/>
          </a:bodyPr>
          <a:lstStyle/>
          <a:p>
            <a:r>
              <a:rPr lang="en-US" sz="2400" b="1" dirty="0">
                <a:solidFill>
                  <a:srgbClr val="C00000"/>
                </a:solidFill>
              </a:rPr>
              <a:t>What initiates and controls </a:t>
            </a:r>
            <a:r>
              <a:rPr lang="en-US" sz="2400" b="1" dirty="0" err="1">
                <a:solidFill>
                  <a:srgbClr val="C00000"/>
                </a:solidFill>
              </a:rPr>
              <a:t>vasculogenesis</a:t>
            </a:r>
            <a:r>
              <a:rPr lang="en-US" sz="2400" b="1" dirty="0">
                <a:solidFill>
                  <a:srgbClr val="C00000"/>
                </a:solidFill>
              </a:rPr>
              <a:t>?</a:t>
            </a:r>
            <a:endParaRPr lang="hu-HU" sz="2400" b="1" dirty="0">
              <a:solidFill>
                <a:srgbClr val="C00000"/>
              </a:solidFill>
            </a:endParaRPr>
          </a:p>
        </p:txBody>
      </p:sp>
      <p:sp>
        <p:nvSpPr>
          <p:cNvPr id="3" name="Téglalap 2"/>
          <p:cNvSpPr/>
          <p:nvPr/>
        </p:nvSpPr>
        <p:spPr>
          <a:xfrm>
            <a:off x="663742" y="2304904"/>
            <a:ext cx="10826416" cy="2031325"/>
          </a:xfrm>
          <a:prstGeom prst="rect">
            <a:avLst/>
          </a:prstGeom>
        </p:spPr>
        <p:txBody>
          <a:bodyPr wrap="square">
            <a:spAutoFit/>
          </a:bodyPr>
          <a:lstStyle/>
          <a:p>
            <a:r>
              <a:rPr lang="hu-HU" dirty="0">
                <a:solidFill>
                  <a:srgbClr val="231F20"/>
                </a:solidFill>
              </a:rPr>
              <a:t>The </a:t>
            </a:r>
            <a:r>
              <a:rPr lang="hu-HU" dirty="0" err="1">
                <a:solidFill>
                  <a:srgbClr val="231F20"/>
                </a:solidFill>
              </a:rPr>
              <a:t>inductive</a:t>
            </a:r>
            <a:r>
              <a:rPr lang="hu-HU" dirty="0">
                <a:solidFill>
                  <a:srgbClr val="231F20"/>
                </a:solidFill>
              </a:rPr>
              <a:t> </a:t>
            </a:r>
            <a:r>
              <a:rPr lang="hu-HU" dirty="0" err="1">
                <a:solidFill>
                  <a:srgbClr val="231F20"/>
                </a:solidFill>
              </a:rPr>
              <a:t>effect</a:t>
            </a:r>
            <a:r>
              <a:rPr lang="hu-HU" dirty="0">
                <a:solidFill>
                  <a:srgbClr val="231F20"/>
                </a:solidFill>
              </a:rPr>
              <a:t> of </a:t>
            </a:r>
            <a:r>
              <a:rPr lang="en-US" dirty="0" err="1">
                <a:solidFill>
                  <a:srgbClr val="231F20"/>
                </a:solidFill>
              </a:rPr>
              <a:t>endodermally</a:t>
            </a:r>
            <a:r>
              <a:rPr lang="en-US" dirty="0">
                <a:solidFill>
                  <a:srgbClr val="231F20"/>
                </a:solidFill>
              </a:rPr>
              <a:t> derived </a:t>
            </a:r>
            <a:r>
              <a:rPr lang="en-US" dirty="0" err="1">
                <a:solidFill>
                  <a:srgbClr val="231F20"/>
                </a:solidFill>
              </a:rPr>
              <a:t>Bmps</a:t>
            </a:r>
            <a:r>
              <a:rPr lang="en-US" dirty="0">
                <a:solidFill>
                  <a:srgbClr val="231F20"/>
                </a:solidFill>
              </a:rPr>
              <a:t> in the absence</a:t>
            </a:r>
            <a:r>
              <a:rPr lang="hu-HU" dirty="0">
                <a:solidFill>
                  <a:srgbClr val="231F20"/>
                </a:solidFill>
              </a:rPr>
              <a:t> </a:t>
            </a:r>
            <a:r>
              <a:rPr lang="en-US" dirty="0">
                <a:solidFill>
                  <a:srgbClr val="231F20"/>
                </a:solidFill>
              </a:rPr>
              <a:t>of </a:t>
            </a:r>
            <a:r>
              <a:rPr lang="en-US" dirty="0" err="1">
                <a:solidFill>
                  <a:srgbClr val="231F20"/>
                </a:solidFill>
              </a:rPr>
              <a:t>Wnt</a:t>
            </a:r>
            <a:r>
              <a:rPr lang="en-US" dirty="0">
                <a:solidFill>
                  <a:srgbClr val="231F20"/>
                </a:solidFill>
              </a:rPr>
              <a:t> signaling</a:t>
            </a:r>
          </a:p>
          <a:p>
            <a:r>
              <a:rPr lang="en-US" dirty="0">
                <a:solidFill>
                  <a:srgbClr val="231F20"/>
                </a:solidFill>
              </a:rPr>
              <a:t>leads to the cardiogenic cell lineage, </a:t>
            </a:r>
            <a:endParaRPr lang="hu-HU" dirty="0">
              <a:solidFill>
                <a:srgbClr val="231F20"/>
              </a:solidFill>
            </a:endParaRPr>
          </a:p>
          <a:p>
            <a:endParaRPr lang="hu-HU" dirty="0">
              <a:solidFill>
                <a:srgbClr val="231F20"/>
              </a:solidFill>
            </a:endParaRPr>
          </a:p>
          <a:p>
            <a:r>
              <a:rPr lang="en-US" dirty="0">
                <a:solidFill>
                  <a:srgbClr val="231F20"/>
                </a:solidFill>
              </a:rPr>
              <a:t>whereas Bmp signaling</a:t>
            </a:r>
            <a:r>
              <a:rPr lang="hu-HU" dirty="0">
                <a:solidFill>
                  <a:srgbClr val="231F20"/>
                </a:solidFill>
              </a:rPr>
              <a:t> </a:t>
            </a:r>
            <a:r>
              <a:rPr lang="en-US" dirty="0">
                <a:solidFill>
                  <a:srgbClr val="231F20"/>
                </a:solidFill>
              </a:rPr>
              <a:t>coupled with Wnt8c signaling enables blood vessel formation</a:t>
            </a:r>
            <a:r>
              <a:rPr lang="hu-HU" dirty="0">
                <a:solidFill>
                  <a:srgbClr val="231F20"/>
                </a:solidFill>
              </a:rPr>
              <a:t> </a:t>
            </a:r>
            <a:r>
              <a:rPr lang="en-US" dirty="0">
                <a:solidFill>
                  <a:srgbClr val="231F20"/>
                </a:solidFill>
              </a:rPr>
              <a:t>in the splanchnic mesoderm. </a:t>
            </a:r>
            <a:endParaRPr lang="hu-HU" dirty="0">
              <a:solidFill>
                <a:srgbClr val="231F20"/>
              </a:solidFill>
            </a:endParaRPr>
          </a:p>
          <a:p>
            <a:endParaRPr lang="hu-HU" dirty="0">
              <a:solidFill>
                <a:srgbClr val="231F20"/>
              </a:solidFill>
            </a:endParaRPr>
          </a:p>
          <a:p>
            <a:r>
              <a:rPr lang="en-US" dirty="0">
                <a:solidFill>
                  <a:srgbClr val="231F20"/>
                </a:solidFill>
              </a:rPr>
              <a:t>Likewise, Bmp/</a:t>
            </a:r>
            <a:r>
              <a:rPr lang="en-US" dirty="0" err="1">
                <a:solidFill>
                  <a:srgbClr val="231F20"/>
                </a:solidFill>
              </a:rPr>
              <a:t>Tgf</a:t>
            </a:r>
            <a:r>
              <a:rPr lang="hu-HU" dirty="0">
                <a:solidFill>
                  <a:srgbClr val="231F20"/>
                </a:solidFill>
                <a:latin typeface="Symbol" panose="05050102010706020507" pitchFamily="18" charset="2"/>
              </a:rPr>
              <a:t>b</a:t>
            </a:r>
            <a:r>
              <a:rPr lang="en-US" dirty="0">
                <a:solidFill>
                  <a:srgbClr val="231F20"/>
                </a:solidFill>
              </a:rPr>
              <a:t> signals</a:t>
            </a:r>
            <a:r>
              <a:rPr lang="hu-HU" dirty="0">
                <a:solidFill>
                  <a:srgbClr val="231F20"/>
                </a:solidFill>
              </a:rPr>
              <a:t> </a:t>
            </a:r>
            <a:r>
              <a:rPr lang="en-US" dirty="0">
                <a:solidFill>
                  <a:srgbClr val="231F20"/>
                </a:solidFill>
              </a:rPr>
              <a:t>emanating from extraembryonic endoderm and </a:t>
            </a:r>
            <a:r>
              <a:rPr lang="en-US" dirty="0" err="1">
                <a:solidFill>
                  <a:srgbClr val="231F20"/>
                </a:solidFill>
              </a:rPr>
              <a:t>Wnt</a:t>
            </a:r>
            <a:r>
              <a:rPr lang="hu-HU" dirty="0">
                <a:solidFill>
                  <a:srgbClr val="231F20"/>
                </a:solidFill>
              </a:rPr>
              <a:t> </a:t>
            </a:r>
            <a:r>
              <a:rPr lang="en-US" dirty="0">
                <a:solidFill>
                  <a:srgbClr val="231F20"/>
                </a:solidFill>
              </a:rPr>
              <a:t>signaling in mesoderm prime the extraembryonic mesoderm</a:t>
            </a:r>
            <a:r>
              <a:rPr lang="hu-HU" dirty="0">
                <a:solidFill>
                  <a:srgbClr val="231F20"/>
                </a:solidFill>
              </a:rPr>
              <a:t> </a:t>
            </a:r>
            <a:r>
              <a:rPr lang="en-US" dirty="0">
                <a:solidFill>
                  <a:srgbClr val="231F20"/>
                </a:solidFill>
              </a:rPr>
              <a:t>adjacent to the yolk sac endoderm for blood island</a:t>
            </a:r>
            <a:r>
              <a:rPr lang="hu-HU" dirty="0">
                <a:solidFill>
                  <a:srgbClr val="231F20"/>
                </a:solidFill>
              </a:rPr>
              <a:t> </a:t>
            </a:r>
            <a:r>
              <a:rPr lang="hu-HU" dirty="0" err="1">
                <a:solidFill>
                  <a:srgbClr val="231F20"/>
                </a:solidFill>
              </a:rPr>
              <a:t>formation</a:t>
            </a:r>
            <a:r>
              <a:rPr lang="hu-HU" dirty="0">
                <a:solidFill>
                  <a:srgbClr val="231F20"/>
                </a:solidFill>
              </a:rPr>
              <a:t>.</a:t>
            </a:r>
            <a:endParaRPr lang="hu-HU" dirty="0"/>
          </a:p>
        </p:txBody>
      </p:sp>
    </p:spTree>
    <p:extLst>
      <p:ext uri="{BB962C8B-B14F-4D97-AF65-F5344CB8AC3E}">
        <p14:creationId xmlns:p14="http://schemas.microsoft.com/office/powerpoint/2010/main" val="880115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9780443068119-013-f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743" y="174286"/>
            <a:ext cx="7920037" cy="6030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3" name="Text Box 3"/>
          <p:cNvSpPr txBox="1">
            <a:spLocks noChangeArrowheads="1"/>
          </p:cNvSpPr>
          <p:nvPr/>
        </p:nvSpPr>
        <p:spPr bwMode="auto">
          <a:xfrm>
            <a:off x="1524000" y="6337300"/>
            <a:ext cx="9144000" cy="458788"/>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hu-HU" sz="800"/>
              <a:t>Figure 13-1 A, Drawing illustrating the formation of hemangioblastic aggregates and their differentiation into hematopoietic stem cells and endothelial precursor cells within blood islands. Blood islands subsequently form both endothelial cells and primitive erythrocytes. B, Expression of Vegfr2 mRNA, an early marker for hemangioblastic aggregates, within the yolk sac wall of a 15-somite avian embryo. As the blood islands develop, endothelial cells retain Vegfr2 expression, whereas hematopoietic stem cells progressively lose it.</a:t>
            </a:r>
          </a:p>
        </p:txBody>
      </p:sp>
      <p:sp>
        <p:nvSpPr>
          <p:cNvPr id="6" name="Szövegdoboz 5">
            <a:extLst>
              <a:ext uri="{FF2B5EF4-FFF2-40B4-BE49-F238E27FC236}">
                <a16:creationId xmlns:a16="http://schemas.microsoft.com/office/drawing/2014/main" xmlns="" id="{411ADFDB-CA74-430E-B542-1BE522917CA0}"/>
              </a:ext>
            </a:extLst>
          </p:cNvPr>
          <p:cNvSpPr txBox="1"/>
          <p:nvPr/>
        </p:nvSpPr>
        <p:spPr>
          <a:xfrm>
            <a:off x="457384" y="1166842"/>
            <a:ext cx="3024725" cy="4801314"/>
          </a:xfrm>
          <a:prstGeom prst="rect">
            <a:avLst/>
          </a:prstGeom>
          <a:noFill/>
        </p:spPr>
        <p:txBody>
          <a:bodyPr wrap="square" rtlCol="0">
            <a:spAutoFit/>
          </a:bodyPr>
          <a:lstStyle/>
          <a:p>
            <a:r>
              <a:rPr lang="hu-HU" dirty="0"/>
              <a:t>Humán embriókban a legkorábbi bizonyíték vér és </a:t>
            </a:r>
            <a:r>
              <a:rPr lang="hu-HU" dirty="0" err="1"/>
              <a:t>vérerek</a:t>
            </a:r>
            <a:r>
              <a:rPr lang="hu-HU" dirty="0"/>
              <a:t> kialakulására  a szikhólyag extraembrionális </a:t>
            </a:r>
            <a:r>
              <a:rPr lang="hu-HU" dirty="0" err="1"/>
              <a:t>splanopleura</a:t>
            </a:r>
            <a:r>
              <a:rPr lang="hu-HU" dirty="0"/>
              <a:t>  </a:t>
            </a:r>
            <a:r>
              <a:rPr lang="hu-HU" dirty="0" err="1"/>
              <a:t>mesoderma</a:t>
            </a:r>
            <a:r>
              <a:rPr lang="hu-HU" dirty="0"/>
              <a:t> részénél látható a 17. napon </a:t>
            </a:r>
            <a:r>
              <a:rPr lang="hu-HU" b="1" dirty="0" err="1">
                <a:solidFill>
                  <a:srgbClr val="C00000"/>
                </a:solidFill>
              </a:rPr>
              <a:t>hemangioblasztikus</a:t>
            </a:r>
            <a:r>
              <a:rPr lang="hu-HU" dirty="0"/>
              <a:t> </a:t>
            </a:r>
            <a:r>
              <a:rPr lang="hu-HU" b="1" dirty="0">
                <a:solidFill>
                  <a:srgbClr val="C00000"/>
                </a:solidFill>
              </a:rPr>
              <a:t>sejtaggregátumok</a:t>
            </a:r>
            <a:r>
              <a:rPr lang="hu-HU" dirty="0"/>
              <a:t> formájában, amely az </a:t>
            </a:r>
            <a:r>
              <a:rPr lang="hu-HU" dirty="0" err="1"/>
              <a:t>endodermával</a:t>
            </a:r>
            <a:r>
              <a:rPr lang="hu-HU" dirty="0"/>
              <a:t> határosan fejlődik.</a:t>
            </a:r>
          </a:p>
          <a:p>
            <a:endParaRPr lang="hu-HU" dirty="0"/>
          </a:p>
          <a:p>
            <a:r>
              <a:rPr lang="hu-HU" dirty="0" err="1"/>
              <a:t>Hemangioblasztikus</a:t>
            </a:r>
            <a:r>
              <a:rPr lang="hu-HU" dirty="0"/>
              <a:t> sejtaggregátumok ezt követően keletkeznek a </a:t>
            </a:r>
            <a:r>
              <a:rPr lang="hu-HU" dirty="0" err="1"/>
              <a:t>chorion</a:t>
            </a:r>
            <a:r>
              <a:rPr lang="hu-HU" dirty="0"/>
              <a:t> </a:t>
            </a:r>
            <a:r>
              <a:rPr lang="hu-HU" dirty="0" err="1"/>
              <a:t>mesodermájában</a:t>
            </a:r>
            <a:r>
              <a:rPr lang="hu-HU" dirty="0"/>
              <a:t> és a kötőnyelében is.</a:t>
            </a:r>
          </a:p>
        </p:txBody>
      </p:sp>
    </p:spTree>
    <p:extLst>
      <p:ext uri="{BB962C8B-B14F-4D97-AF65-F5344CB8AC3E}">
        <p14:creationId xmlns:p14="http://schemas.microsoft.com/office/powerpoint/2010/main" val="384617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457200" y="1128048"/>
            <a:ext cx="11328400" cy="3139321"/>
          </a:xfrm>
          <a:prstGeom prst="rect">
            <a:avLst/>
          </a:prstGeom>
        </p:spPr>
        <p:txBody>
          <a:bodyPr wrap="square">
            <a:spAutoFit/>
          </a:bodyPr>
          <a:lstStyle/>
          <a:p>
            <a:r>
              <a:rPr lang="en-US" dirty="0">
                <a:solidFill>
                  <a:srgbClr val="231F20"/>
                </a:solidFill>
              </a:rPr>
              <a:t>Knockout mice for Vegfr2 have a complete</a:t>
            </a:r>
            <a:r>
              <a:rPr lang="hu-HU" dirty="0">
                <a:solidFill>
                  <a:srgbClr val="231F20"/>
                </a:solidFill>
              </a:rPr>
              <a:t> </a:t>
            </a:r>
            <a:r>
              <a:rPr lang="en-US" dirty="0">
                <a:solidFill>
                  <a:srgbClr val="231F20"/>
                </a:solidFill>
              </a:rPr>
              <a:t>absence of HSC and EPC lineages and die in utero.</a:t>
            </a:r>
            <a:endParaRPr lang="hu-HU" dirty="0">
              <a:solidFill>
                <a:srgbClr val="231F20"/>
              </a:solidFill>
            </a:endParaRPr>
          </a:p>
          <a:p>
            <a:endParaRPr lang="en-US" dirty="0">
              <a:solidFill>
                <a:srgbClr val="231F20"/>
              </a:solidFill>
            </a:endParaRPr>
          </a:p>
          <a:p>
            <a:r>
              <a:rPr lang="en-US" dirty="0">
                <a:solidFill>
                  <a:srgbClr val="231F20"/>
                </a:solidFill>
              </a:rPr>
              <a:t>homozygote knockout mice for Vascular</a:t>
            </a:r>
            <a:r>
              <a:rPr lang="hu-HU" dirty="0">
                <a:solidFill>
                  <a:srgbClr val="231F20"/>
                </a:solidFill>
              </a:rPr>
              <a:t> </a:t>
            </a:r>
            <a:r>
              <a:rPr lang="en-US" dirty="0">
                <a:solidFill>
                  <a:srgbClr val="231F20"/>
                </a:solidFill>
              </a:rPr>
              <a:t>endothelial growth factor-A (</a:t>
            </a:r>
            <a:r>
              <a:rPr lang="en-US" dirty="0" err="1">
                <a:solidFill>
                  <a:srgbClr val="231F20"/>
                </a:solidFill>
              </a:rPr>
              <a:t>VegfA</a:t>
            </a:r>
            <a:r>
              <a:rPr lang="en-US" dirty="0">
                <a:solidFill>
                  <a:srgbClr val="231F20"/>
                </a:solidFill>
              </a:rPr>
              <a:t>) die due to a lack of</a:t>
            </a:r>
            <a:r>
              <a:rPr lang="hu-HU" dirty="0">
                <a:solidFill>
                  <a:srgbClr val="231F20"/>
                </a:solidFill>
              </a:rPr>
              <a:t> </a:t>
            </a:r>
            <a:r>
              <a:rPr lang="en-US" dirty="0">
                <a:solidFill>
                  <a:srgbClr val="231F20"/>
                </a:solidFill>
              </a:rPr>
              <a:t>blood island formation, whereas mice </a:t>
            </a:r>
            <a:r>
              <a:rPr lang="en-US" dirty="0" err="1">
                <a:solidFill>
                  <a:srgbClr val="231F20"/>
                </a:solidFill>
              </a:rPr>
              <a:t>heterozygotic</a:t>
            </a:r>
            <a:r>
              <a:rPr lang="en-US" dirty="0">
                <a:solidFill>
                  <a:srgbClr val="231F20"/>
                </a:solidFill>
              </a:rPr>
              <a:t> for</a:t>
            </a:r>
            <a:r>
              <a:rPr lang="hu-HU" dirty="0">
                <a:solidFill>
                  <a:srgbClr val="231F20"/>
                </a:solidFill>
              </a:rPr>
              <a:t> </a:t>
            </a:r>
            <a:r>
              <a:rPr lang="en-US" dirty="0" err="1">
                <a:solidFill>
                  <a:srgbClr val="231F20"/>
                </a:solidFill>
              </a:rPr>
              <a:t>VegfA</a:t>
            </a:r>
            <a:r>
              <a:rPr lang="en-US" dirty="0">
                <a:solidFill>
                  <a:srgbClr val="231F20"/>
                </a:solidFill>
              </a:rPr>
              <a:t> develop fewer blood islands and die at </a:t>
            </a:r>
            <a:r>
              <a:rPr lang="en-US" dirty="0" err="1">
                <a:solidFill>
                  <a:srgbClr val="231F20"/>
                </a:solidFill>
              </a:rPr>
              <a:t>midgestation</a:t>
            </a:r>
            <a:r>
              <a:rPr lang="hu-HU" dirty="0">
                <a:solidFill>
                  <a:srgbClr val="231F20"/>
                </a:solidFill>
              </a:rPr>
              <a:t> </a:t>
            </a:r>
            <a:r>
              <a:rPr lang="en-US" dirty="0">
                <a:solidFill>
                  <a:srgbClr val="231F20"/>
                </a:solidFill>
              </a:rPr>
              <a:t>due to a lack of subsequent vascular remodeling. </a:t>
            </a:r>
            <a:endParaRPr lang="hu-HU" dirty="0">
              <a:solidFill>
                <a:srgbClr val="231F20"/>
              </a:solidFill>
            </a:endParaRPr>
          </a:p>
          <a:p>
            <a:endParaRPr lang="hu-HU" dirty="0">
              <a:solidFill>
                <a:srgbClr val="231F20"/>
              </a:solidFill>
            </a:endParaRPr>
          </a:p>
          <a:p>
            <a:r>
              <a:rPr lang="en-US" dirty="0">
                <a:solidFill>
                  <a:srgbClr val="231F20"/>
                </a:solidFill>
              </a:rPr>
              <a:t>Mice</a:t>
            </a:r>
            <a:r>
              <a:rPr lang="hu-HU" dirty="0">
                <a:solidFill>
                  <a:srgbClr val="231F20"/>
                </a:solidFill>
              </a:rPr>
              <a:t> </a:t>
            </a:r>
            <a:r>
              <a:rPr lang="en-US" dirty="0">
                <a:solidFill>
                  <a:srgbClr val="231F20"/>
                </a:solidFill>
              </a:rPr>
              <a:t>lacking Vascular endothelial growth factor receptor-1</a:t>
            </a:r>
            <a:r>
              <a:rPr lang="hu-HU" dirty="0">
                <a:solidFill>
                  <a:srgbClr val="231F20"/>
                </a:solidFill>
              </a:rPr>
              <a:t> </a:t>
            </a:r>
            <a:r>
              <a:rPr lang="en-US" dirty="0">
                <a:solidFill>
                  <a:srgbClr val="231F20"/>
                </a:solidFill>
              </a:rPr>
              <a:t>(Vegfr1) also die, but the defect seems to be a consequence</a:t>
            </a:r>
          </a:p>
          <a:p>
            <a:r>
              <a:rPr lang="en-US" dirty="0">
                <a:solidFill>
                  <a:srgbClr val="231F20"/>
                </a:solidFill>
              </a:rPr>
              <a:t>of abnormal EPC proliferation that results in a disorganized</a:t>
            </a:r>
            <a:r>
              <a:rPr lang="hu-HU" dirty="0">
                <a:solidFill>
                  <a:srgbClr val="231F20"/>
                </a:solidFill>
              </a:rPr>
              <a:t> </a:t>
            </a:r>
            <a:r>
              <a:rPr lang="hu-HU" dirty="0" err="1">
                <a:solidFill>
                  <a:srgbClr val="231F20"/>
                </a:solidFill>
              </a:rPr>
              <a:t>vasculature</a:t>
            </a:r>
            <a:r>
              <a:rPr lang="hu-HU" dirty="0">
                <a:solidFill>
                  <a:srgbClr val="231F20"/>
                </a:solidFill>
              </a:rPr>
              <a:t>.</a:t>
            </a:r>
          </a:p>
          <a:p>
            <a:endParaRPr lang="hu-HU" dirty="0">
              <a:solidFill>
                <a:srgbClr val="231F20"/>
              </a:solidFill>
            </a:endParaRPr>
          </a:p>
          <a:p>
            <a:r>
              <a:rPr lang="hu-HU" dirty="0"/>
              <a:t>The </a:t>
            </a:r>
            <a:r>
              <a:rPr lang="hu-HU" dirty="0" err="1"/>
              <a:t>coreceptors</a:t>
            </a:r>
            <a:r>
              <a:rPr lang="hu-HU" dirty="0"/>
              <a:t> </a:t>
            </a:r>
            <a:r>
              <a:rPr lang="en-US" dirty="0"/>
              <a:t>for Vegfr2—Neuropilin-1 (Nrp1) and Neuropilin-2 (Nrp2), a</a:t>
            </a:r>
            <a:r>
              <a:rPr lang="hu-HU" dirty="0"/>
              <a:t> </a:t>
            </a:r>
            <a:r>
              <a:rPr lang="en-US" dirty="0"/>
              <a:t>pair of transmembrane receptors belonging to the class III</a:t>
            </a:r>
            <a:r>
              <a:rPr lang="hu-HU" dirty="0"/>
              <a:t> </a:t>
            </a:r>
            <a:r>
              <a:rPr lang="en-US" dirty="0" err="1"/>
              <a:t>Semaphorin</a:t>
            </a:r>
            <a:r>
              <a:rPr lang="en-US" dirty="0"/>
              <a:t> family that act as axon repellant factors—are</a:t>
            </a:r>
            <a:r>
              <a:rPr lang="hu-HU" dirty="0"/>
              <a:t> </a:t>
            </a:r>
            <a:r>
              <a:rPr lang="hu-HU" dirty="0" err="1"/>
              <a:t>also</a:t>
            </a:r>
            <a:r>
              <a:rPr lang="hu-HU" dirty="0"/>
              <a:t> </a:t>
            </a:r>
            <a:r>
              <a:rPr lang="hu-HU" dirty="0" err="1"/>
              <a:t>required</a:t>
            </a:r>
            <a:r>
              <a:rPr lang="hu-HU" dirty="0"/>
              <a:t>.</a:t>
            </a:r>
          </a:p>
        </p:txBody>
      </p:sp>
      <p:sp>
        <p:nvSpPr>
          <p:cNvPr id="3" name="Szövegdoboz 2"/>
          <p:cNvSpPr txBox="1"/>
          <p:nvPr/>
        </p:nvSpPr>
        <p:spPr>
          <a:xfrm>
            <a:off x="3879496" y="215900"/>
            <a:ext cx="4039504" cy="523220"/>
          </a:xfrm>
          <a:prstGeom prst="rect">
            <a:avLst/>
          </a:prstGeom>
          <a:noFill/>
        </p:spPr>
        <p:txBody>
          <a:bodyPr wrap="none" rtlCol="0">
            <a:spAutoFit/>
          </a:bodyPr>
          <a:lstStyle/>
          <a:p>
            <a:r>
              <a:rPr lang="hu-HU" sz="2800" b="1" dirty="0">
                <a:solidFill>
                  <a:srgbClr val="C00000"/>
                </a:solidFill>
              </a:rPr>
              <a:t>The </a:t>
            </a:r>
            <a:r>
              <a:rPr lang="hu-HU" sz="2800" b="1" dirty="0" err="1">
                <a:solidFill>
                  <a:srgbClr val="C00000"/>
                </a:solidFill>
              </a:rPr>
              <a:t>role</a:t>
            </a:r>
            <a:r>
              <a:rPr lang="hu-HU" sz="2800" b="1" dirty="0">
                <a:solidFill>
                  <a:srgbClr val="C00000"/>
                </a:solidFill>
              </a:rPr>
              <a:t> of VEGF </a:t>
            </a:r>
            <a:r>
              <a:rPr lang="hu-HU" sz="2800" b="1" dirty="0" err="1">
                <a:solidFill>
                  <a:srgbClr val="C00000"/>
                </a:solidFill>
              </a:rPr>
              <a:t>signaling</a:t>
            </a:r>
            <a:endParaRPr lang="hu-HU" sz="2800" b="1" dirty="0">
              <a:solidFill>
                <a:srgbClr val="C00000"/>
              </a:solidFill>
            </a:endParaRPr>
          </a:p>
        </p:txBody>
      </p:sp>
      <p:sp>
        <p:nvSpPr>
          <p:cNvPr id="4" name="Téglalap 3"/>
          <p:cNvSpPr/>
          <p:nvPr/>
        </p:nvSpPr>
        <p:spPr>
          <a:xfrm>
            <a:off x="495300" y="4939437"/>
            <a:ext cx="10756900" cy="1200329"/>
          </a:xfrm>
          <a:prstGeom prst="rect">
            <a:avLst/>
          </a:prstGeom>
        </p:spPr>
        <p:txBody>
          <a:bodyPr wrap="square">
            <a:spAutoFit/>
          </a:bodyPr>
          <a:lstStyle/>
          <a:p>
            <a:r>
              <a:rPr lang="en-US" dirty="0" err="1">
                <a:solidFill>
                  <a:srgbClr val="231F20"/>
                </a:solidFill>
              </a:rPr>
              <a:t>Vegf</a:t>
            </a:r>
            <a:r>
              <a:rPr lang="en-US" dirty="0">
                <a:solidFill>
                  <a:srgbClr val="231F20"/>
                </a:solidFill>
              </a:rPr>
              <a:t> is a powerful promoter of </a:t>
            </a:r>
            <a:r>
              <a:rPr lang="en-US" dirty="0" err="1">
                <a:solidFill>
                  <a:srgbClr val="231F20"/>
                </a:solidFill>
              </a:rPr>
              <a:t>vasculogenesis</a:t>
            </a:r>
            <a:r>
              <a:rPr lang="en-US" dirty="0">
                <a:solidFill>
                  <a:srgbClr val="231F20"/>
                </a:solidFill>
              </a:rPr>
              <a:t>:</a:t>
            </a:r>
          </a:p>
          <a:p>
            <a:endParaRPr lang="hu-HU" dirty="0">
              <a:solidFill>
                <a:srgbClr val="231F20"/>
              </a:solidFill>
            </a:endParaRPr>
          </a:p>
          <a:p>
            <a:r>
              <a:rPr lang="en-US" dirty="0">
                <a:solidFill>
                  <a:srgbClr val="231F20"/>
                </a:solidFill>
              </a:rPr>
              <a:t>injecting </a:t>
            </a:r>
            <a:r>
              <a:rPr lang="en-US" dirty="0" err="1">
                <a:solidFill>
                  <a:srgbClr val="231F20"/>
                </a:solidFill>
              </a:rPr>
              <a:t>Vegf</a:t>
            </a:r>
            <a:r>
              <a:rPr lang="en-US" dirty="0">
                <a:solidFill>
                  <a:srgbClr val="231F20"/>
                </a:solidFill>
              </a:rPr>
              <a:t> into embryos at the outset of </a:t>
            </a:r>
            <a:r>
              <a:rPr lang="en-US" dirty="0" err="1">
                <a:solidFill>
                  <a:srgbClr val="231F20"/>
                </a:solidFill>
              </a:rPr>
              <a:t>vasculogenesis</a:t>
            </a:r>
            <a:r>
              <a:rPr lang="hu-HU" dirty="0">
                <a:solidFill>
                  <a:srgbClr val="231F20"/>
                </a:solidFill>
              </a:rPr>
              <a:t> </a:t>
            </a:r>
            <a:r>
              <a:rPr lang="en-US" dirty="0">
                <a:solidFill>
                  <a:srgbClr val="231F20"/>
                </a:solidFill>
              </a:rPr>
              <a:t>can vascularize normally avascular areas (e.g., cartilage</a:t>
            </a:r>
            <a:r>
              <a:rPr lang="hu-HU" dirty="0">
                <a:solidFill>
                  <a:srgbClr val="231F20"/>
                </a:solidFill>
              </a:rPr>
              <a:t> </a:t>
            </a:r>
            <a:r>
              <a:rPr lang="en-US" dirty="0">
                <a:solidFill>
                  <a:srgbClr val="231F20"/>
                </a:solidFill>
              </a:rPr>
              <a:t>forming</a:t>
            </a:r>
            <a:r>
              <a:rPr lang="hu-HU" dirty="0">
                <a:solidFill>
                  <a:srgbClr val="231F20"/>
                </a:solidFill>
              </a:rPr>
              <a:t> </a:t>
            </a:r>
            <a:r>
              <a:rPr lang="en-US" dirty="0">
                <a:solidFill>
                  <a:srgbClr val="231F20"/>
                </a:solidFill>
              </a:rPr>
              <a:t>areas and cornea).</a:t>
            </a:r>
            <a:endParaRPr lang="hu-HU" dirty="0"/>
          </a:p>
        </p:txBody>
      </p:sp>
    </p:spTree>
    <p:extLst>
      <p:ext uri="{BB962C8B-B14F-4D97-AF65-F5344CB8AC3E}">
        <p14:creationId xmlns:p14="http://schemas.microsoft.com/office/powerpoint/2010/main" val="2789052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rosenthallab.com/gallery/images/VEGF_VEGFR.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73" y="1371600"/>
            <a:ext cx="6901628" cy="5076825"/>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7626350" y="1724798"/>
            <a:ext cx="4381500" cy="4370427"/>
          </a:xfrm>
          <a:prstGeom prst="rect">
            <a:avLst/>
          </a:prstGeom>
        </p:spPr>
        <p:txBody>
          <a:bodyPr wrap="square">
            <a:spAutoFit/>
          </a:bodyPr>
          <a:lstStyle/>
          <a:p>
            <a:r>
              <a:rPr lang="hu-HU" sz="1600" b="1" dirty="0" err="1"/>
              <a:t>Figure</a:t>
            </a:r>
            <a:r>
              <a:rPr lang="hu-HU" sz="1600" b="1" dirty="0"/>
              <a:t> 5.</a:t>
            </a:r>
          </a:p>
          <a:p>
            <a:r>
              <a:rPr lang="en-US" dirty="0"/>
              <a:t>Schematic presentation of the VEGF ligands and their interaction with membrane-bound and</a:t>
            </a:r>
            <a:r>
              <a:rPr lang="hu-HU" dirty="0"/>
              <a:t> </a:t>
            </a:r>
            <a:r>
              <a:rPr lang="en-US" dirty="0"/>
              <a:t>soluble (secreted) VEGF receptors. Notably, inhibitory effects are exerted by sVEGFR-1</a:t>
            </a:r>
            <a:r>
              <a:rPr lang="hu-HU" dirty="0"/>
              <a:t> (</a:t>
            </a:r>
            <a:r>
              <a:rPr lang="hu-HU" dirty="0" err="1"/>
              <a:t>anti-hemangiogenesis</a:t>
            </a:r>
            <a:r>
              <a:rPr lang="hu-HU" dirty="0"/>
              <a:t>) and sVEGFR-2 (</a:t>
            </a:r>
            <a:r>
              <a:rPr lang="hu-HU" dirty="0" err="1"/>
              <a:t>anti-lymphangiogenesis</a:t>
            </a:r>
            <a:r>
              <a:rPr lang="hu-HU" dirty="0"/>
              <a:t>). Neuropilin-2 (NRP-2) </a:t>
            </a:r>
            <a:r>
              <a:rPr lang="en-US" dirty="0"/>
              <a:t>also interacts with VEGFR-3 on lymphatic endothelial cells, which is not shown in this</a:t>
            </a:r>
          </a:p>
          <a:p>
            <a:r>
              <a:rPr lang="en-US" dirty="0"/>
              <a:t>scheme . NRP-1: Neuropilin-1.</a:t>
            </a:r>
            <a:endParaRPr lang="hu-HU" dirty="0"/>
          </a:p>
          <a:p>
            <a:r>
              <a:rPr lang="en-US" dirty="0"/>
              <a:t> Modified from:</a:t>
            </a:r>
          </a:p>
          <a:p>
            <a:r>
              <a:rPr lang="hu-HU" dirty="0"/>
              <a:t>http://www.rosenthallab.com/gallery/images/VEGF_VEGFR.jpeg</a:t>
            </a:r>
          </a:p>
          <a:p>
            <a:r>
              <a:rPr lang="fr-FR" sz="1400" dirty="0"/>
              <a:t>Pavlakovic et al. Page 14</a:t>
            </a:r>
          </a:p>
          <a:p>
            <a:r>
              <a:rPr lang="hu-HU" sz="1400" i="1" dirty="0" err="1"/>
              <a:t>Ann</a:t>
            </a:r>
            <a:r>
              <a:rPr lang="hu-HU" sz="1400" i="1" dirty="0"/>
              <a:t> N</a:t>
            </a:r>
            <a:endParaRPr lang="hu-HU" dirty="0"/>
          </a:p>
        </p:txBody>
      </p:sp>
      <p:pic>
        <p:nvPicPr>
          <p:cNvPr id="3" name="Kép 2"/>
          <p:cNvPicPr>
            <a:picLocks noChangeAspect="1"/>
          </p:cNvPicPr>
          <p:nvPr/>
        </p:nvPicPr>
        <p:blipFill>
          <a:blip r:embed="rId3"/>
          <a:stretch>
            <a:fillRect/>
          </a:stretch>
        </p:blipFill>
        <p:spPr>
          <a:xfrm>
            <a:off x="464373" y="6448426"/>
            <a:ext cx="9149527" cy="361756"/>
          </a:xfrm>
          <a:prstGeom prst="rect">
            <a:avLst/>
          </a:prstGeom>
        </p:spPr>
      </p:pic>
    </p:spTree>
    <p:extLst>
      <p:ext uri="{BB962C8B-B14F-4D97-AF65-F5344CB8AC3E}">
        <p14:creationId xmlns:p14="http://schemas.microsoft.com/office/powerpoint/2010/main" val="4123749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hindawi.com/journals/pc/2013/418340.fig.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287337"/>
            <a:ext cx="5013325" cy="6325146"/>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5842000" y="3449910"/>
            <a:ext cx="6096000" cy="2862322"/>
          </a:xfrm>
          <a:prstGeom prst="rect">
            <a:avLst/>
          </a:prstGeom>
        </p:spPr>
        <p:txBody>
          <a:bodyPr>
            <a:spAutoFit/>
          </a:bodyPr>
          <a:lstStyle/>
          <a:p>
            <a:r>
              <a:rPr lang="hu-HU" dirty="0" err="1">
                <a:solidFill>
                  <a:srgbClr val="000000"/>
                </a:solidFill>
              </a:rPr>
              <a:t>Figure</a:t>
            </a:r>
            <a:r>
              <a:rPr lang="hu-HU" dirty="0">
                <a:solidFill>
                  <a:srgbClr val="000000"/>
                </a:solidFill>
              </a:rPr>
              <a:t> 1: VEGF receptor </a:t>
            </a:r>
            <a:r>
              <a:rPr lang="hu-HU" dirty="0" err="1">
                <a:solidFill>
                  <a:srgbClr val="000000"/>
                </a:solidFill>
              </a:rPr>
              <a:t>binding</a:t>
            </a:r>
            <a:r>
              <a:rPr lang="hu-HU" dirty="0">
                <a:solidFill>
                  <a:srgbClr val="000000"/>
                </a:solidFill>
              </a:rPr>
              <a:t>. The </a:t>
            </a:r>
            <a:r>
              <a:rPr lang="hu-HU" dirty="0" err="1">
                <a:solidFill>
                  <a:srgbClr val="000000"/>
                </a:solidFill>
              </a:rPr>
              <a:t>five</a:t>
            </a:r>
            <a:r>
              <a:rPr lang="hu-HU" dirty="0">
                <a:solidFill>
                  <a:srgbClr val="000000"/>
                </a:solidFill>
              </a:rPr>
              <a:t> </a:t>
            </a:r>
            <a:r>
              <a:rPr lang="hu-HU" dirty="0" err="1">
                <a:solidFill>
                  <a:srgbClr val="000000"/>
                </a:solidFill>
              </a:rPr>
              <a:t>mammalian</a:t>
            </a:r>
            <a:r>
              <a:rPr lang="hu-HU" dirty="0">
                <a:solidFill>
                  <a:srgbClr val="000000"/>
                </a:solidFill>
              </a:rPr>
              <a:t> </a:t>
            </a:r>
            <a:r>
              <a:rPr lang="hu-HU" dirty="0" err="1">
                <a:solidFill>
                  <a:srgbClr val="000000"/>
                </a:solidFill>
              </a:rPr>
              <a:t>vascular</a:t>
            </a:r>
            <a:r>
              <a:rPr lang="hu-HU" dirty="0">
                <a:solidFill>
                  <a:srgbClr val="000000"/>
                </a:solidFill>
              </a:rPr>
              <a:t> </a:t>
            </a:r>
            <a:r>
              <a:rPr lang="hu-HU" dirty="0" err="1">
                <a:solidFill>
                  <a:srgbClr val="000000"/>
                </a:solidFill>
              </a:rPr>
              <a:t>endothelial</a:t>
            </a:r>
            <a:r>
              <a:rPr lang="hu-HU" dirty="0">
                <a:solidFill>
                  <a:srgbClr val="000000"/>
                </a:solidFill>
              </a:rPr>
              <a:t> </a:t>
            </a:r>
            <a:r>
              <a:rPr lang="hu-HU" dirty="0" err="1">
                <a:solidFill>
                  <a:srgbClr val="000000"/>
                </a:solidFill>
              </a:rPr>
              <a:t>growth</a:t>
            </a:r>
            <a:r>
              <a:rPr lang="hu-HU" dirty="0">
                <a:solidFill>
                  <a:srgbClr val="000000"/>
                </a:solidFill>
              </a:rPr>
              <a:t> </a:t>
            </a:r>
            <a:r>
              <a:rPr lang="hu-HU" dirty="0" err="1">
                <a:solidFill>
                  <a:srgbClr val="000000"/>
                </a:solidFill>
              </a:rPr>
              <a:t>factors</a:t>
            </a:r>
            <a:r>
              <a:rPr lang="hu-HU" dirty="0">
                <a:solidFill>
                  <a:srgbClr val="000000"/>
                </a:solidFill>
              </a:rPr>
              <a:t> (VEGF-A-D) </a:t>
            </a:r>
            <a:r>
              <a:rPr lang="hu-HU" dirty="0" err="1">
                <a:solidFill>
                  <a:srgbClr val="000000"/>
                </a:solidFill>
              </a:rPr>
              <a:t>bind</a:t>
            </a:r>
            <a:r>
              <a:rPr lang="hu-HU" dirty="0">
                <a:solidFill>
                  <a:srgbClr val="000000"/>
                </a:solidFill>
              </a:rPr>
              <a:t> </a:t>
            </a:r>
            <a:r>
              <a:rPr lang="hu-HU" dirty="0" err="1">
                <a:solidFill>
                  <a:srgbClr val="000000"/>
                </a:solidFill>
              </a:rPr>
              <a:t>to</a:t>
            </a:r>
            <a:r>
              <a:rPr lang="hu-HU" dirty="0">
                <a:solidFill>
                  <a:srgbClr val="000000"/>
                </a:solidFill>
              </a:rPr>
              <a:t> </a:t>
            </a:r>
            <a:r>
              <a:rPr lang="hu-HU" dirty="0" err="1">
                <a:solidFill>
                  <a:srgbClr val="000000"/>
                </a:solidFill>
              </a:rPr>
              <a:t>the</a:t>
            </a:r>
            <a:r>
              <a:rPr lang="hu-HU" dirty="0">
                <a:solidFill>
                  <a:srgbClr val="000000"/>
                </a:solidFill>
              </a:rPr>
              <a:t> receptor </a:t>
            </a:r>
            <a:r>
              <a:rPr lang="hu-HU" dirty="0" err="1">
                <a:solidFill>
                  <a:srgbClr val="000000"/>
                </a:solidFill>
              </a:rPr>
              <a:t>tyrosine</a:t>
            </a:r>
            <a:r>
              <a:rPr lang="hu-HU" dirty="0">
                <a:solidFill>
                  <a:srgbClr val="000000"/>
                </a:solidFill>
              </a:rPr>
              <a:t> </a:t>
            </a:r>
            <a:r>
              <a:rPr lang="hu-HU" dirty="0" err="1">
                <a:solidFill>
                  <a:srgbClr val="000000"/>
                </a:solidFill>
              </a:rPr>
              <a:t>kinases</a:t>
            </a:r>
            <a:r>
              <a:rPr lang="hu-HU" dirty="0">
                <a:solidFill>
                  <a:srgbClr val="000000"/>
                </a:solidFill>
              </a:rPr>
              <a:t>, VEGF receptor (VEGFR1-3 and </a:t>
            </a:r>
            <a:r>
              <a:rPr lang="hu-HU" dirty="0" err="1">
                <a:solidFill>
                  <a:srgbClr val="000000"/>
                </a:solidFill>
              </a:rPr>
              <a:t>co-receptors</a:t>
            </a:r>
            <a:r>
              <a:rPr lang="hu-HU" dirty="0">
                <a:solidFill>
                  <a:srgbClr val="000000"/>
                </a:solidFill>
              </a:rPr>
              <a:t> HSPG, NRP-1 and NRP-2). </a:t>
            </a:r>
            <a:r>
              <a:rPr lang="hu-HU" dirty="0" err="1">
                <a:solidFill>
                  <a:srgbClr val="000000"/>
                </a:solidFill>
              </a:rPr>
              <a:t>VEGFR-binding</a:t>
            </a:r>
            <a:r>
              <a:rPr lang="hu-HU" dirty="0">
                <a:solidFill>
                  <a:srgbClr val="000000"/>
                </a:solidFill>
              </a:rPr>
              <a:t> </a:t>
            </a:r>
            <a:r>
              <a:rPr lang="hu-HU" dirty="0" err="1">
                <a:solidFill>
                  <a:srgbClr val="000000"/>
                </a:solidFill>
              </a:rPr>
              <a:t>leads</a:t>
            </a:r>
            <a:r>
              <a:rPr lang="hu-HU" dirty="0">
                <a:solidFill>
                  <a:srgbClr val="000000"/>
                </a:solidFill>
              </a:rPr>
              <a:t> </a:t>
            </a:r>
            <a:r>
              <a:rPr lang="hu-HU" dirty="0" err="1">
                <a:solidFill>
                  <a:srgbClr val="000000"/>
                </a:solidFill>
              </a:rPr>
              <a:t>to</a:t>
            </a:r>
            <a:r>
              <a:rPr lang="hu-HU" dirty="0">
                <a:solidFill>
                  <a:srgbClr val="000000"/>
                </a:solidFill>
              </a:rPr>
              <a:t> </a:t>
            </a:r>
            <a:r>
              <a:rPr lang="hu-HU" dirty="0" err="1">
                <a:solidFill>
                  <a:srgbClr val="000000"/>
                </a:solidFill>
              </a:rPr>
              <a:t>the</a:t>
            </a:r>
            <a:r>
              <a:rPr lang="hu-HU" dirty="0">
                <a:solidFill>
                  <a:srgbClr val="000000"/>
                </a:solidFill>
              </a:rPr>
              <a:t> </a:t>
            </a:r>
            <a:r>
              <a:rPr lang="hu-HU" dirty="0" err="1">
                <a:solidFill>
                  <a:srgbClr val="000000"/>
                </a:solidFill>
              </a:rPr>
              <a:t>formation</a:t>
            </a:r>
            <a:r>
              <a:rPr lang="hu-HU" dirty="0">
                <a:solidFill>
                  <a:srgbClr val="000000"/>
                </a:solidFill>
              </a:rPr>
              <a:t> of </a:t>
            </a:r>
            <a:r>
              <a:rPr lang="hu-HU" dirty="0" err="1">
                <a:solidFill>
                  <a:srgbClr val="000000"/>
                </a:solidFill>
              </a:rPr>
              <a:t>homodimers</a:t>
            </a:r>
            <a:r>
              <a:rPr lang="hu-HU" dirty="0">
                <a:solidFill>
                  <a:srgbClr val="000000"/>
                </a:solidFill>
              </a:rPr>
              <a:t> and/</a:t>
            </a:r>
            <a:r>
              <a:rPr lang="hu-HU" dirty="0" err="1">
                <a:solidFill>
                  <a:srgbClr val="000000"/>
                </a:solidFill>
              </a:rPr>
              <a:t>or</a:t>
            </a:r>
            <a:r>
              <a:rPr lang="hu-HU" dirty="0">
                <a:solidFill>
                  <a:srgbClr val="000000"/>
                </a:solidFill>
              </a:rPr>
              <a:t> </a:t>
            </a:r>
            <a:r>
              <a:rPr lang="hu-HU" dirty="0" err="1">
                <a:solidFill>
                  <a:srgbClr val="000000"/>
                </a:solidFill>
              </a:rPr>
              <a:t>heterodimers</a:t>
            </a:r>
            <a:r>
              <a:rPr lang="hu-HU" dirty="0">
                <a:solidFill>
                  <a:srgbClr val="000000"/>
                </a:solidFill>
              </a:rPr>
              <a:t>. </a:t>
            </a:r>
            <a:r>
              <a:rPr lang="hu-HU" dirty="0" err="1">
                <a:solidFill>
                  <a:srgbClr val="000000"/>
                </a:solidFill>
              </a:rPr>
              <a:t>Proteolytic</a:t>
            </a:r>
            <a:r>
              <a:rPr lang="hu-HU" dirty="0">
                <a:solidFill>
                  <a:srgbClr val="000000"/>
                </a:solidFill>
              </a:rPr>
              <a:t> </a:t>
            </a:r>
            <a:r>
              <a:rPr lang="hu-HU" dirty="0" err="1">
                <a:solidFill>
                  <a:srgbClr val="000000"/>
                </a:solidFill>
              </a:rPr>
              <a:t>cleavage</a:t>
            </a:r>
            <a:r>
              <a:rPr lang="hu-HU" dirty="0">
                <a:solidFill>
                  <a:srgbClr val="000000"/>
                </a:solidFill>
              </a:rPr>
              <a:t> </a:t>
            </a:r>
            <a:r>
              <a:rPr lang="hu-HU" dirty="0" err="1">
                <a:solidFill>
                  <a:srgbClr val="000000"/>
                </a:solidFill>
              </a:rPr>
              <a:t>enables</a:t>
            </a:r>
            <a:r>
              <a:rPr lang="hu-HU" dirty="0">
                <a:solidFill>
                  <a:srgbClr val="000000"/>
                </a:solidFill>
              </a:rPr>
              <a:t> VEGF-C and -D </a:t>
            </a:r>
            <a:r>
              <a:rPr lang="hu-HU" dirty="0" err="1">
                <a:solidFill>
                  <a:srgbClr val="000000"/>
                </a:solidFill>
              </a:rPr>
              <a:t>to</a:t>
            </a:r>
            <a:r>
              <a:rPr lang="hu-HU" dirty="0">
                <a:solidFill>
                  <a:srgbClr val="000000"/>
                </a:solidFill>
              </a:rPr>
              <a:t> </a:t>
            </a:r>
            <a:r>
              <a:rPr lang="hu-HU" dirty="0" err="1">
                <a:solidFill>
                  <a:srgbClr val="000000"/>
                </a:solidFill>
              </a:rPr>
              <a:t>bind</a:t>
            </a:r>
            <a:r>
              <a:rPr lang="hu-HU" dirty="0">
                <a:solidFill>
                  <a:srgbClr val="000000"/>
                </a:solidFill>
              </a:rPr>
              <a:t> VEGFR-2 </a:t>
            </a:r>
            <a:r>
              <a:rPr lang="hu-HU" dirty="0" err="1">
                <a:solidFill>
                  <a:srgbClr val="000000"/>
                </a:solidFill>
              </a:rPr>
              <a:t>forming</a:t>
            </a:r>
            <a:r>
              <a:rPr lang="hu-HU" dirty="0">
                <a:solidFill>
                  <a:srgbClr val="000000"/>
                </a:solidFill>
              </a:rPr>
              <a:t> a </a:t>
            </a:r>
            <a:r>
              <a:rPr lang="hu-HU" dirty="0" err="1">
                <a:solidFill>
                  <a:srgbClr val="000000"/>
                </a:solidFill>
              </a:rPr>
              <a:t>homodimer</a:t>
            </a:r>
            <a:r>
              <a:rPr lang="hu-HU" dirty="0">
                <a:solidFill>
                  <a:srgbClr val="000000"/>
                </a:solidFill>
              </a:rPr>
              <a:t>. The </a:t>
            </a:r>
            <a:r>
              <a:rPr lang="hu-HU" dirty="0" err="1">
                <a:solidFill>
                  <a:srgbClr val="000000"/>
                </a:solidFill>
              </a:rPr>
              <a:t>binding</a:t>
            </a:r>
            <a:r>
              <a:rPr lang="hu-HU" dirty="0">
                <a:solidFill>
                  <a:srgbClr val="000000"/>
                </a:solidFill>
              </a:rPr>
              <a:t> and </a:t>
            </a:r>
            <a:r>
              <a:rPr lang="hu-HU" dirty="0" err="1">
                <a:solidFill>
                  <a:srgbClr val="000000"/>
                </a:solidFill>
              </a:rPr>
              <a:t>activation</a:t>
            </a:r>
            <a:r>
              <a:rPr lang="hu-HU" dirty="0">
                <a:solidFill>
                  <a:srgbClr val="000000"/>
                </a:solidFill>
              </a:rPr>
              <a:t> of VEGFR-2 lead </a:t>
            </a:r>
            <a:r>
              <a:rPr lang="hu-HU" dirty="0" err="1">
                <a:solidFill>
                  <a:srgbClr val="000000"/>
                </a:solidFill>
              </a:rPr>
              <a:t>to</a:t>
            </a:r>
            <a:r>
              <a:rPr lang="hu-HU" dirty="0">
                <a:solidFill>
                  <a:srgbClr val="000000"/>
                </a:solidFill>
              </a:rPr>
              <a:t> </a:t>
            </a:r>
            <a:r>
              <a:rPr lang="hu-HU" dirty="0" err="1">
                <a:solidFill>
                  <a:srgbClr val="000000"/>
                </a:solidFill>
              </a:rPr>
              <a:t>downstream</a:t>
            </a:r>
            <a:r>
              <a:rPr lang="hu-HU" dirty="0">
                <a:solidFill>
                  <a:srgbClr val="000000"/>
                </a:solidFill>
              </a:rPr>
              <a:t> </a:t>
            </a:r>
            <a:r>
              <a:rPr lang="hu-HU" dirty="0" err="1">
                <a:solidFill>
                  <a:srgbClr val="000000"/>
                </a:solidFill>
              </a:rPr>
              <a:t>signaling</a:t>
            </a:r>
            <a:r>
              <a:rPr lang="hu-HU" dirty="0">
                <a:solidFill>
                  <a:srgbClr val="000000"/>
                </a:solidFill>
              </a:rPr>
              <a:t> of </a:t>
            </a:r>
            <a:r>
              <a:rPr lang="hu-HU" dirty="0" err="1">
                <a:solidFill>
                  <a:srgbClr val="000000"/>
                </a:solidFill>
              </a:rPr>
              <a:t>the</a:t>
            </a:r>
            <a:r>
              <a:rPr lang="hu-HU" dirty="0">
                <a:solidFill>
                  <a:srgbClr val="000000"/>
                </a:solidFill>
              </a:rPr>
              <a:t> PI3 K, MAPK, and </a:t>
            </a:r>
            <a:r>
              <a:rPr lang="hu-HU" dirty="0" err="1">
                <a:solidFill>
                  <a:srgbClr val="000000"/>
                </a:solidFill>
              </a:rPr>
              <a:t>Ras</a:t>
            </a:r>
            <a:r>
              <a:rPr lang="hu-HU" dirty="0">
                <a:solidFill>
                  <a:srgbClr val="000000"/>
                </a:solidFill>
              </a:rPr>
              <a:t> </a:t>
            </a:r>
            <a:r>
              <a:rPr lang="hu-HU" dirty="0" err="1">
                <a:solidFill>
                  <a:srgbClr val="000000"/>
                </a:solidFill>
              </a:rPr>
              <a:t>pathways</a:t>
            </a:r>
            <a:r>
              <a:rPr lang="hu-HU" dirty="0">
                <a:solidFill>
                  <a:srgbClr val="000000"/>
                </a:solidFill>
              </a:rPr>
              <a:t> </a:t>
            </a:r>
            <a:r>
              <a:rPr lang="hu-HU" dirty="0" err="1">
                <a:solidFill>
                  <a:srgbClr val="000000"/>
                </a:solidFill>
              </a:rPr>
              <a:t>which</a:t>
            </a:r>
            <a:r>
              <a:rPr lang="hu-HU" dirty="0">
                <a:solidFill>
                  <a:srgbClr val="000000"/>
                </a:solidFill>
              </a:rPr>
              <a:t> </a:t>
            </a:r>
            <a:r>
              <a:rPr lang="hu-HU" dirty="0" err="1">
                <a:solidFill>
                  <a:srgbClr val="000000"/>
                </a:solidFill>
              </a:rPr>
              <a:t>promote</a:t>
            </a:r>
            <a:r>
              <a:rPr lang="hu-HU" dirty="0">
                <a:solidFill>
                  <a:srgbClr val="000000"/>
                </a:solidFill>
              </a:rPr>
              <a:t> </a:t>
            </a:r>
            <a:r>
              <a:rPr lang="hu-HU" dirty="0" err="1">
                <a:solidFill>
                  <a:srgbClr val="000000"/>
                </a:solidFill>
              </a:rPr>
              <a:t>cell</a:t>
            </a:r>
            <a:r>
              <a:rPr lang="hu-HU" dirty="0">
                <a:solidFill>
                  <a:srgbClr val="000000"/>
                </a:solidFill>
              </a:rPr>
              <a:t> </a:t>
            </a:r>
            <a:r>
              <a:rPr lang="hu-HU" dirty="0" err="1">
                <a:solidFill>
                  <a:srgbClr val="000000"/>
                </a:solidFill>
              </a:rPr>
              <a:t>survival</a:t>
            </a:r>
            <a:r>
              <a:rPr lang="hu-HU" dirty="0">
                <a:solidFill>
                  <a:srgbClr val="000000"/>
                </a:solidFill>
              </a:rPr>
              <a:t>, </a:t>
            </a:r>
            <a:r>
              <a:rPr lang="hu-HU" dirty="0" err="1">
                <a:solidFill>
                  <a:srgbClr val="000000"/>
                </a:solidFill>
              </a:rPr>
              <a:t>proliferation</a:t>
            </a:r>
            <a:r>
              <a:rPr lang="hu-HU" dirty="0">
                <a:solidFill>
                  <a:srgbClr val="000000"/>
                </a:solidFill>
              </a:rPr>
              <a:t>, </a:t>
            </a:r>
            <a:r>
              <a:rPr lang="hu-HU" dirty="0" err="1">
                <a:solidFill>
                  <a:srgbClr val="000000"/>
                </a:solidFill>
              </a:rPr>
              <a:t>differentiation</a:t>
            </a:r>
            <a:r>
              <a:rPr lang="hu-HU" dirty="0">
                <a:solidFill>
                  <a:srgbClr val="000000"/>
                </a:solidFill>
              </a:rPr>
              <a:t>, </a:t>
            </a:r>
            <a:r>
              <a:rPr lang="hu-HU" dirty="0" err="1">
                <a:solidFill>
                  <a:srgbClr val="000000"/>
                </a:solidFill>
              </a:rPr>
              <a:t>migration</a:t>
            </a:r>
            <a:r>
              <a:rPr lang="hu-HU" dirty="0">
                <a:solidFill>
                  <a:srgbClr val="000000"/>
                </a:solidFill>
              </a:rPr>
              <a:t>, </a:t>
            </a:r>
            <a:r>
              <a:rPr lang="hu-HU" dirty="0" err="1">
                <a:solidFill>
                  <a:srgbClr val="000000"/>
                </a:solidFill>
              </a:rPr>
              <a:t>and</a:t>
            </a:r>
            <a:r>
              <a:rPr lang="hu-HU" dirty="0">
                <a:solidFill>
                  <a:srgbClr val="000000"/>
                </a:solidFill>
              </a:rPr>
              <a:t> </a:t>
            </a:r>
            <a:r>
              <a:rPr lang="hu-HU" dirty="0" err="1">
                <a:solidFill>
                  <a:srgbClr val="000000"/>
                </a:solidFill>
              </a:rPr>
              <a:t>angiogenesis</a:t>
            </a:r>
            <a:r>
              <a:rPr lang="hu-HU" dirty="0">
                <a:solidFill>
                  <a:srgbClr val="000000"/>
                </a:solidFill>
              </a:rPr>
              <a:t>.</a:t>
            </a:r>
            <a:endParaRPr lang="hu-HU" dirty="0"/>
          </a:p>
        </p:txBody>
      </p:sp>
    </p:spTree>
    <p:extLst>
      <p:ext uri="{BB962C8B-B14F-4D97-AF65-F5344CB8AC3E}">
        <p14:creationId xmlns:p14="http://schemas.microsoft.com/office/powerpoint/2010/main" val="3035660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428458" y="836642"/>
            <a:ext cx="11350458" cy="2031325"/>
          </a:xfrm>
          <a:prstGeom prst="rect">
            <a:avLst/>
          </a:prstGeom>
        </p:spPr>
        <p:txBody>
          <a:bodyPr wrap="square">
            <a:spAutoFit/>
          </a:bodyPr>
          <a:lstStyle/>
          <a:p>
            <a:r>
              <a:rPr lang="en-US" dirty="0">
                <a:solidFill>
                  <a:srgbClr val="231F20"/>
                </a:solidFill>
              </a:rPr>
              <a:t>Organization of endothelial cells into recognizable blood</a:t>
            </a:r>
            <a:r>
              <a:rPr lang="hu-HU" dirty="0">
                <a:solidFill>
                  <a:srgbClr val="231F20"/>
                </a:solidFill>
              </a:rPr>
              <a:t> </a:t>
            </a:r>
            <a:r>
              <a:rPr lang="en-US" dirty="0">
                <a:solidFill>
                  <a:srgbClr val="231F20"/>
                </a:solidFill>
              </a:rPr>
              <a:t>vessels usually occurs at the site of EPC specification during</a:t>
            </a:r>
            <a:r>
              <a:rPr lang="hu-HU" dirty="0">
                <a:solidFill>
                  <a:srgbClr val="231F20"/>
                </a:solidFill>
              </a:rPr>
              <a:t> </a:t>
            </a:r>
            <a:r>
              <a:rPr lang="en-US" dirty="0" err="1">
                <a:solidFill>
                  <a:srgbClr val="231F20"/>
                </a:solidFill>
              </a:rPr>
              <a:t>vasculogenesis</a:t>
            </a:r>
            <a:r>
              <a:rPr lang="en-US" dirty="0">
                <a:solidFill>
                  <a:srgbClr val="231F20"/>
                </a:solidFill>
              </a:rPr>
              <a:t>. However,</a:t>
            </a:r>
            <a:r>
              <a:rPr lang="hu-HU" dirty="0">
                <a:solidFill>
                  <a:srgbClr val="231F20"/>
                </a:solidFill>
              </a:rPr>
              <a:t> </a:t>
            </a:r>
            <a:r>
              <a:rPr lang="en-US" dirty="0">
                <a:solidFill>
                  <a:srgbClr val="231F20"/>
                </a:solidFill>
              </a:rPr>
              <a:t>evidence suggests that EPCs can also migrate into and</a:t>
            </a:r>
            <a:r>
              <a:rPr lang="hu-HU" dirty="0">
                <a:solidFill>
                  <a:srgbClr val="231F20"/>
                </a:solidFill>
              </a:rPr>
              <a:t> </a:t>
            </a:r>
            <a:r>
              <a:rPr lang="en-US" dirty="0">
                <a:solidFill>
                  <a:srgbClr val="231F20"/>
                </a:solidFill>
              </a:rPr>
              <a:t>proliferate at distant secondary sites before organizing into</a:t>
            </a:r>
            <a:r>
              <a:rPr lang="hu-HU" dirty="0">
                <a:solidFill>
                  <a:srgbClr val="231F20"/>
                </a:solidFill>
              </a:rPr>
              <a:t> </a:t>
            </a:r>
            <a:r>
              <a:rPr lang="en-US" dirty="0">
                <a:solidFill>
                  <a:srgbClr val="231F20"/>
                </a:solidFill>
              </a:rPr>
              <a:t>blood vessels, in a process distinct from angiogenesis (see</a:t>
            </a:r>
            <a:r>
              <a:rPr lang="hu-HU" dirty="0">
                <a:solidFill>
                  <a:srgbClr val="231F20"/>
                </a:solidFill>
              </a:rPr>
              <a:t> </a:t>
            </a:r>
            <a:r>
              <a:rPr lang="en-US" dirty="0">
                <a:solidFill>
                  <a:srgbClr val="2E3093"/>
                </a:solidFill>
              </a:rPr>
              <a:t>Fig. 13-6</a:t>
            </a:r>
            <a:r>
              <a:rPr lang="en-US" dirty="0">
                <a:solidFill>
                  <a:srgbClr val="231F20"/>
                </a:solidFill>
              </a:rPr>
              <a:t>). </a:t>
            </a:r>
            <a:endParaRPr lang="hu-HU" dirty="0">
              <a:solidFill>
                <a:srgbClr val="231F20"/>
              </a:solidFill>
            </a:endParaRPr>
          </a:p>
          <a:p>
            <a:endParaRPr lang="hu-HU" b="1" dirty="0">
              <a:solidFill>
                <a:srgbClr val="231F20"/>
              </a:solidFill>
            </a:endParaRPr>
          </a:p>
          <a:p>
            <a:r>
              <a:rPr lang="en-US" b="1" dirty="0">
                <a:solidFill>
                  <a:srgbClr val="231F20"/>
                </a:solidFill>
              </a:rPr>
              <a:t>Vessels that form through this modified form of</a:t>
            </a:r>
            <a:r>
              <a:rPr lang="hu-HU" b="1" dirty="0">
                <a:solidFill>
                  <a:srgbClr val="231F20"/>
                </a:solidFill>
              </a:rPr>
              <a:t> </a:t>
            </a:r>
            <a:r>
              <a:rPr lang="en-US" b="1" dirty="0" err="1">
                <a:solidFill>
                  <a:srgbClr val="231F20"/>
                </a:solidFill>
              </a:rPr>
              <a:t>vasculogenesis</a:t>
            </a:r>
            <a:r>
              <a:rPr lang="en-US" b="1" dirty="0">
                <a:solidFill>
                  <a:srgbClr val="231F20"/>
                </a:solidFill>
              </a:rPr>
              <a:t> include (in the avian embryo</a:t>
            </a:r>
            <a:r>
              <a:rPr lang="en-US" b="1" dirty="0">
                <a:solidFill>
                  <a:srgbClr val="C00000"/>
                </a:solidFill>
              </a:rPr>
              <a:t>) the posterior</a:t>
            </a:r>
            <a:r>
              <a:rPr lang="hu-HU" b="1" dirty="0">
                <a:solidFill>
                  <a:srgbClr val="C00000"/>
                </a:solidFill>
              </a:rPr>
              <a:t> </a:t>
            </a:r>
            <a:r>
              <a:rPr lang="en-US" b="1" dirty="0">
                <a:solidFill>
                  <a:srgbClr val="C00000"/>
                </a:solidFill>
              </a:rPr>
              <a:t>cardinal vein and </a:t>
            </a:r>
            <a:r>
              <a:rPr lang="en-US" b="1" dirty="0" err="1">
                <a:solidFill>
                  <a:srgbClr val="C00000"/>
                </a:solidFill>
              </a:rPr>
              <a:t>perineural</a:t>
            </a:r>
            <a:r>
              <a:rPr lang="en-US" b="1" dirty="0">
                <a:solidFill>
                  <a:srgbClr val="C00000"/>
                </a:solidFill>
              </a:rPr>
              <a:t> vascular plexus and </a:t>
            </a:r>
            <a:r>
              <a:rPr lang="en-US" b="1" dirty="0"/>
              <a:t>(in the </a:t>
            </a:r>
            <a:r>
              <a:rPr lang="en-US" b="1" dirty="0" err="1"/>
              <a:t>Xenopus</a:t>
            </a:r>
            <a:r>
              <a:rPr lang="hu-HU" b="1" dirty="0"/>
              <a:t> </a:t>
            </a:r>
            <a:r>
              <a:rPr lang="en-US" b="1" dirty="0"/>
              <a:t>embryo), </a:t>
            </a:r>
            <a:r>
              <a:rPr lang="en-US" b="1" dirty="0">
                <a:solidFill>
                  <a:srgbClr val="C00000"/>
                </a:solidFill>
              </a:rPr>
              <a:t>the bulk of the dorsal aorta and intersegmental vessels.</a:t>
            </a:r>
            <a:endParaRPr lang="hu-HU" b="1" dirty="0">
              <a:solidFill>
                <a:srgbClr val="C00000"/>
              </a:solidFill>
            </a:endParaRPr>
          </a:p>
        </p:txBody>
      </p:sp>
      <p:pic>
        <p:nvPicPr>
          <p:cNvPr id="3" name="Kép 2"/>
          <p:cNvPicPr>
            <a:picLocks noChangeAspect="1"/>
          </p:cNvPicPr>
          <p:nvPr/>
        </p:nvPicPr>
        <p:blipFill>
          <a:blip r:embed="rId2"/>
          <a:stretch>
            <a:fillRect/>
          </a:stretch>
        </p:blipFill>
        <p:spPr>
          <a:xfrm>
            <a:off x="1884230" y="2590970"/>
            <a:ext cx="6333767" cy="3777530"/>
          </a:xfrm>
          <a:prstGeom prst="rect">
            <a:avLst/>
          </a:prstGeom>
        </p:spPr>
      </p:pic>
    </p:spTree>
    <p:extLst>
      <p:ext uri="{BB962C8B-B14F-4D97-AF65-F5344CB8AC3E}">
        <p14:creationId xmlns:p14="http://schemas.microsoft.com/office/powerpoint/2010/main" val="709128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876300" y="298967"/>
            <a:ext cx="10439400" cy="830997"/>
          </a:xfrm>
          <a:prstGeom prst="rect">
            <a:avLst/>
          </a:prstGeom>
        </p:spPr>
        <p:txBody>
          <a:bodyPr wrap="square">
            <a:spAutoFit/>
          </a:bodyPr>
          <a:lstStyle/>
          <a:p>
            <a:pPr algn="ctr"/>
            <a:r>
              <a:rPr lang="en-US" sz="2400" b="1" dirty="0">
                <a:solidFill>
                  <a:srgbClr val="C00000"/>
                </a:solidFill>
              </a:rPr>
              <a:t>ANGIOGENESIS EXPANDS AND REMODELS INITIAL</a:t>
            </a:r>
          </a:p>
          <a:p>
            <a:pPr algn="ctr"/>
            <a:r>
              <a:rPr lang="hu-HU" sz="2400" b="1" dirty="0">
                <a:solidFill>
                  <a:srgbClr val="C00000"/>
                </a:solidFill>
              </a:rPr>
              <a:t>VASCULAR COMPLEX</a:t>
            </a:r>
          </a:p>
        </p:txBody>
      </p:sp>
      <p:sp>
        <p:nvSpPr>
          <p:cNvPr id="3" name="Téglalap 2"/>
          <p:cNvSpPr/>
          <p:nvPr/>
        </p:nvSpPr>
        <p:spPr>
          <a:xfrm>
            <a:off x="4800600" y="2145586"/>
            <a:ext cx="7112000" cy="3416320"/>
          </a:xfrm>
          <a:prstGeom prst="rect">
            <a:avLst/>
          </a:prstGeom>
        </p:spPr>
        <p:txBody>
          <a:bodyPr wrap="square">
            <a:spAutoFit/>
          </a:bodyPr>
          <a:lstStyle/>
          <a:p>
            <a:r>
              <a:rPr lang="hu-HU" b="1" dirty="0" err="1">
                <a:solidFill>
                  <a:srgbClr val="C00000"/>
                </a:solidFill>
              </a:rPr>
              <a:t>Vegfs</a:t>
            </a:r>
            <a:r>
              <a:rPr lang="hu-HU" b="1" dirty="0">
                <a:solidFill>
                  <a:srgbClr val="C00000"/>
                </a:solidFill>
              </a:rPr>
              <a:t> and </a:t>
            </a:r>
            <a:r>
              <a:rPr lang="hu-HU" b="1" dirty="0" err="1">
                <a:solidFill>
                  <a:srgbClr val="C00000"/>
                </a:solidFill>
              </a:rPr>
              <a:t>their</a:t>
            </a:r>
            <a:r>
              <a:rPr lang="hu-HU" b="1" dirty="0">
                <a:solidFill>
                  <a:srgbClr val="C00000"/>
                </a:solidFill>
              </a:rPr>
              <a:t> </a:t>
            </a:r>
            <a:r>
              <a:rPr lang="hu-HU" b="1" dirty="0" err="1">
                <a:solidFill>
                  <a:srgbClr val="C00000"/>
                </a:solidFill>
              </a:rPr>
              <a:t>receptors</a:t>
            </a:r>
            <a:r>
              <a:rPr lang="hu-HU" b="1" dirty="0">
                <a:solidFill>
                  <a:srgbClr val="C00000"/>
                </a:solidFill>
              </a:rPr>
              <a:t> </a:t>
            </a:r>
            <a:r>
              <a:rPr lang="en-US" b="1" dirty="0">
                <a:solidFill>
                  <a:srgbClr val="C00000"/>
                </a:solidFill>
              </a:rPr>
              <a:t>play major roles in angiogenesis</a:t>
            </a:r>
            <a:r>
              <a:rPr lang="hu-HU" b="1" dirty="0">
                <a:solidFill>
                  <a:srgbClr val="C00000"/>
                </a:solidFill>
              </a:rPr>
              <a:t>.</a:t>
            </a:r>
          </a:p>
          <a:p>
            <a:endParaRPr lang="hu-HU" dirty="0"/>
          </a:p>
          <a:p>
            <a:r>
              <a:rPr lang="hu-HU" dirty="0"/>
              <a:t>A</a:t>
            </a:r>
            <a:r>
              <a:rPr lang="en-US" dirty="0" err="1"/>
              <a:t>nother</a:t>
            </a:r>
            <a:r>
              <a:rPr lang="en-US" dirty="0"/>
              <a:t> group of Tyrosine kinase receptors and ligands act</a:t>
            </a:r>
            <a:r>
              <a:rPr lang="hu-HU" dirty="0"/>
              <a:t> </a:t>
            </a:r>
            <a:r>
              <a:rPr lang="en-US" dirty="0"/>
              <a:t>in parallel to promote proper angiogenesis, namely, the </a:t>
            </a:r>
            <a:r>
              <a:rPr lang="en-US" b="1" dirty="0">
                <a:solidFill>
                  <a:srgbClr val="C00000"/>
                </a:solidFill>
              </a:rPr>
              <a:t>Tie</a:t>
            </a:r>
            <a:r>
              <a:rPr lang="hu-HU" b="1" dirty="0">
                <a:solidFill>
                  <a:srgbClr val="C00000"/>
                </a:solidFill>
              </a:rPr>
              <a:t> </a:t>
            </a:r>
            <a:r>
              <a:rPr lang="en-US" b="1" dirty="0">
                <a:solidFill>
                  <a:srgbClr val="C00000"/>
                </a:solidFill>
              </a:rPr>
              <a:t>(Tyrosine kinase with immunoglobulin-like and EGF-like</a:t>
            </a:r>
            <a:r>
              <a:rPr lang="hu-HU" b="1" dirty="0">
                <a:solidFill>
                  <a:srgbClr val="C00000"/>
                </a:solidFill>
              </a:rPr>
              <a:t> </a:t>
            </a:r>
            <a:r>
              <a:rPr lang="en-US" b="1" dirty="0">
                <a:solidFill>
                  <a:srgbClr val="C00000"/>
                </a:solidFill>
              </a:rPr>
              <a:t>domains) receptor/Angiopoietin </a:t>
            </a:r>
            <a:r>
              <a:rPr lang="en-US" dirty="0"/>
              <a:t>group. </a:t>
            </a:r>
            <a:endParaRPr lang="hu-HU" dirty="0"/>
          </a:p>
          <a:p>
            <a:endParaRPr lang="hu-HU" dirty="0"/>
          </a:p>
          <a:p>
            <a:r>
              <a:rPr lang="en-US" dirty="0">
                <a:solidFill>
                  <a:srgbClr val="C00000"/>
                </a:solidFill>
              </a:rPr>
              <a:t>Angiopoietin-1 (Ang1)</a:t>
            </a:r>
            <a:r>
              <a:rPr lang="hu-HU" dirty="0">
                <a:solidFill>
                  <a:srgbClr val="C00000"/>
                </a:solidFill>
              </a:rPr>
              <a:t> </a:t>
            </a:r>
            <a:r>
              <a:rPr lang="en-US" dirty="0"/>
              <a:t>and Tyrosine kinase with immunoglobulin-like and EGF-like</a:t>
            </a:r>
            <a:r>
              <a:rPr lang="hu-HU" dirty="0"/>
              <a:t> </a:t>
            </a:r>
            <a:r>
              <a:rPr lang="en-US" dirty="0"/>
              <a:t>domains-2 (</a:t>
            </a:r>
            <a:r>
              <a:rPr lang="en-US" dirty="0">
                <a:solidFill>
                  <a:srgbClr val="C00000"/>
                </a:solidFill>
              </a:rPr>
              <a:t>Tie2</a:t>
            </a:r>
            <a:r>
              <a:rPr lang="en-US" dirty="0"/>
              <a:t>) are clearly involved in regulating</a:t>
            </a:r>
            <a:r>
              <a:rPr lang="hu-HU" dirty="0"/>
              <a:t> </a:t>
            </a:r>
            <a:r>
              <a:rPr lang="en-US" dirty="0"/>
              <a:t>intussusception of the vasculature, whereas </a:t>
            </a:r>
            <a:endParaRPr lang="hu-HU" dirty="0"/>
          </a:p>
          <a:p>
            <a:endParaRPr lang="hu-HU" dirty="0"/>
          </a:p>
          <a:p>
            <a:r>
              <a:rPr lang="en-US" dirty="0">
                <a:solidFill>
                  <a:srgbClr val="C00000"/>
                </a:solidFill>
              </a:rPr>
              <a:t>Ang2</a:t>
            </a:r>
            <a:r>
              <a:rPr lang="en-US" dirty="0"/>
              <a:t>, in</a:t>
            </a:r>
            <a:r>
              <a:rPr lang="hu-HU" dirty="0"/>
              <a:t> </a:t>
            </a:r>
            <a:r>
              <a:rPr lang="en-US" dirty="0"/>
              <a:t>cooperation with the stimulatory effects of </a:t>
            </a:r>
            <a:r>
              <a:rPr lang="en-US" dirty="0" err="1"/>
              <a:t>Vegf</a:t>
            </a:r>
            <a:r>
              <a:rPr lang="en-US" dirty="0"/>
              <a:t>, stimulates</a:t>
            </a:r>
            <a:r>
              <a:rPr lang="hu-HU" dirty="0"/>
              <a:t> </a:t>
            </a:r>
            <a:r>
              <a:rPr lang="hu-HU" dirty="0" err="1"/>
              <a:t>sprouting</a:t>
            </a:r>
            <a:r>
              <a:rPr lang="hu-HU" dirty="0"/>
              <a:t>.</a:t>
            </a:r>
          </a:p>
        </p:txBody>
      </p:sp>
      <p:sp>
        <p:nvSpPr>
          <p:cNvPr id="4" name="Téglalap 3"/>
          <p:cNvSpPr/>
          <p:nvPr/>
        </p:nvSpPr>
        <p:spPr>
          <a:xfrm>
            <a:off x="381000" y="1129964"/>
            <a:ext cx="11404600" cy="707886"/>
          </a:xfrm>
          <a:prstGeom prst="rect">
            <a:avLst/>
          </a:prstGeom>
        </p:spPr>
        <p:txBody>
          <a:bodyPr wrap="square">
            <a:spAutoFit/>
          </a:bodyPr>
          <a:lstStyle/>
          <a:p>
            <a:r>
              <a:rPr lang="hu-HU" sz="2000" b="1" dirty="0" err="1">
                <a:solidFill>
                  <a:srgbClr val="C00000"/>
                </a:solidFill>
              </a:rPr>
              <a:t>Tie</a:t>
            </a:r>
            <a:r>
              <a:rPr lang="hu-HU" sz="2000" b="1" dirty="0">
                <a:solidFill>
                  <a:srgbClr val="C00000"/>
                </a:solidFill>
              </a:rPr>
              <a:t>/</a:t>
            </a:r>
            <a:r>
              <a:rPr lang="hu-HU" sz="2000" b="1" dirty="0" err="1">
                <a:solidFill>
                  <a:srgbClr val="C00000"/>
                </a:solidFill>
              </a:rPr>
              <a:t>Ang</a:t>
            </a:r>
            <a:r>
              <a:rPr lang="hu-HU" sz="2000" b="1" dirty="0">
                <a:solidFill>
                  <a:srgbClr val="C00000"/>
                </a:solidFill>
              </a:rPr>
              <a:t> </a:t>
            </a:r>
            <a:r>
              <a:rPr lang="en-US" sz="2000" b="1" dirty="0">
                <a:solidFill>
                  <a:srgbClr val="C00000"/>
                </a:solidFill>
              </a:rPr>
              <a:t>signaling along with </a:t>
            </a:r>
            <a:r>
              <a:rPr lang="en-US" sz="2000" b="1" dirty="0" err="1">
                <a:solidFill>
                  <a:srgbClr val="C00000"/>
                </a:solidFill>
              </a:rPr>
              <a:t>Vegf</a:t>
            </a:r>
            <a:r>
              <a:rPr lang="en-US" sz="2000" b="1" dirty="0">
                <a:solidFill>
                  <a:srgbClr val="C00000"/>
                </a:solidFill>
              </a:rPr>
              <a:t> signaling is essential for expansion</a:t>
            </a:r>
            <a:r>
              <a:rPr lang="hu-HU" sz="2000" b="1" dirty="0">
                <a:solidFill>
                  <a:srgbClr val="C00000"/>
                </a:solidFill>
              </a:rPr>
              <a:t> </a:t>
            </a:r>
            <a:r>
              <a:rPr lang="en-US" sz="2000" b="1" dirty="0">
                <a:solidFill>
                  <a:srgbClr val="C00000"/>
                </a:solidFill>
              </a:rPr>
              <a:t>and remodeling of blood vessels after the initial primitive</a:t>
            </a:r>
            <a:r>
              <a:rPr lang="hu-HU" sz="2000" b="1" dirty="0">
                <a:solidFill>
                  <a:srgbClr val="C00000"/>
                </a:solidFill>
              </a:rPr>
              <a:t> </a:t>
            </a:r>
            <a:r>
              <a:rPr lang="en-US" sz="2000" b="1" dirty="0">
                <a:solidFill>
                  <a:srgbClr val="C00000"/>
                </a:solidFill>
              </a:rPr>
              <a:t>vasculature is established by </a:t>
            </a:r>
            <a:r>
              <a:rPr lang="en-US" sz="2000" b="1" dirty="0" err="1">
                <a:solidFill>
                  <a:srgbClr val="C00000"/>
                </a:solidFill>
              </a:rPr>
              <a:t>vasculogenesis</a:t>
            </a:r>
            <a:r>
              <a:rPr lang="en-US" sz="2000" b="1" dirty="0">
                <a:solidFill>
                  <a:srgbClr val="C00000"/>
                </a:solidFill>
              </a:rPr>
              <a:t>.</a:t>
            </a:r>
            <a:endParaRPr lang="hu-HU" sz="2000" b="1" dirty="0">
              <a:solidFill>
                <a:srgbClr val="C00000"/>
              </a:solidFill>
            </a:endParaRPr>
          </a:p>
        </p:txBody>
      </p:sp>
      <p:pic>
        <p:nvPicPr>
          <p:cNvPr id="24578" name="Picture 2" descr="Hellmut August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45586"/>
            <a:ext cx="4074242" cy="210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785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2129259" y="671731"/>
            <a:ext cx="7918500" cy="5643378"/>
          </a:xfrm>
          <a:prstGeom prst="rect">
            <a:avLst/>
          </a:prstGeom>
        </p:spPr>
      </p:pic>
    </p:spTree>
    <p:extLst>
      <p:ext uri="{BB962C8B-B14F-4D97-AF65-F5344CB8AC3E}">
        <p14:creationId xmlns:p14="http://schemas.microsoft.com/office/powerpoint/2010/main" val="1518323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955800" y="854795"/>
            <a:ext cx="7969500" cy="5771314"/>
          </a:xfrm>
          <a:prstGeom prst="rect">
            <a:avLst/>
          </a:prstGeom>
        </p:spPr>
      </p:pic>
    </p:spTree>
    <p:extLst>
      <p:ext uri="{BB962C8B-B14F-4D97-AF65-F5344CB8AC3E}">
        <p14:creationId xmlns:p14="http://schemas.microsoft.com/office/powerpoint/2010/main" val="38077781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488616" y="2378172"/>
            <a:ext cx="11417300" cy="1754326"/>
          </a:xfrm>
          <a:prstGeom prst="rect">
            <a:avLst/>
          </a:prstGeom>
        </p:spPr>
        <p:txBody>
          <a:bodyPr wrap="square">
            <a:spAutoFit/>
          </a:bodyPr>
          <a:lstStyle/>
          <a:p>
            <a:r>
              <a:rPr lang="en-US" dirty="0">
                <a:solidFill>
                  <a:srgbClr val="231F20"/>
                </a:solidFill>
              </a:rPr>
              <a:t>It was once thought that EPCs were present only in the</a:t>
            </a:r>
            <a:r>
              <a:rPr lang="hu-HU" dirty="0">
                <a:solidFill>
                  <a:srgbClr val="231F20"/>
                </a:solidFill>
              </a:rPr>
              <a:t> </a:t>
            </a:r>
            <a:r>
              <a:rPr lang="en-US" dirty="0">
                <a:solidFill>
                  <a:srgbClr val="231F20"/>
                </a:solidFill>
              </a:rPr>
              <a:t>embryo and fetus. However, evidence suggests that EPCs</a:t>
            </a:r>
            <a:r>
              <a:rPr lang="hu-HU" dirty="0">
                <a:solidFill>
                  <a:srgbClr val="231F20"/>
                </a:solidFill>
              </a:rPr>
              <a:t> </a:t>
            </a:r>
            <a:r>
              <a:rPr lang="en-US" dirty="0">
                <a:solidFill>
                  <a:srgbClr val="231F20"/>
                </a:solidFill>
              </a:rPr>
              <a:t>exist in adult bone marrow and peripheral blood. </a:t>
            </a:r>
            <a:r>
              <a:rPr lang="en-US" dirty="0" err="1">
                <a:solidFill>
                  <a:srgbClr val="231F20"/>
                </a:solidFill>
              </a:rPr>
              <a:t>Vegf</a:t>
            </a:r>
            <a:r>
              <a:rPr lang="en-US" dirty="0">
                <a:solidFill>
                  <a:srgbClr val="231F20"/>
                </a:solidFill>
              </a:rPr>
              <a:t>,</a:t>
            </a:r>
            <a:r>
              <a:rPr lang="hu-HU" dirty="0">
                <a:solidFill>
                  <a:srgbClr val="231F20"/>
                </a:solidFill>
              </a:rPr>
              <a:t> </a:t>
            </a:r>
            <a:r>
              <a:rPr lang="en-US" dirty="0">
                <a:solidFill>
                  <a:srgbClr val="231F20"/>
                </a:solidFill>
              </a:rPr>
              <a:t>Granulocyte-monocyte colony-stimulating factor, Fgf2, and</a:t>
            </a:r>
            <a:r>
              <a:rPr lang="hu-HU" dirty="0">
                <a:solidFill>
                  <a:srgbClr val="231F20"/>
                </a:solidFill>
              </a:rPr>
              <a:t> </a:t>
            </a:r>
            <a:r>
              <a:rPr lang="en-US" dirty="0">
                <a:solidFill>
                  <a:srgbClr val="231F20"/>
                </a:solidFill>
              </a:rPr>
              <a:t>Igf1 all stimulate EPC mobilization and differentiation. The</a:t>
            </a:r>
            <a:r>
              <a:rPr lang="hu-HU" dirty="0">
                <a:solidFill>
                  <a:srgbClr val="231F20"/>
                </a:solidFill>
              </a:rPr>
              <a:t> </a:t>
            </a:r>
            <a:r>
              <a:rPr lang="en-US" dirty="0">
                <a:solidFill>
                  <a:srgbClr val="231F20"/>
                </a:solidFill>
              </a:rPr>
              <a:t>decision of circulating endothelial cells to integrate into blood</a:t>
            </a:r>
            <a:r>
              <a:rPr lang="hu-HU" dirty="0">
                <a:solidFill>
                  <a:srgbClr val="231F20"/>
                </a:solidFill>
              </a:rPr>
              <a:t> </a:t>
            </a:r>
            <a:r>
              <a:rPr lang="en-US" dirty="0">
                <a:solidFill>
                  <a:srgbClr val="231F20"/>
                </a:solidFill>
              </a:rPr>
              <a:t>vessel walls may involve the </a:t>
            </a:r>
            <a:r>
              <a:rPr lang="en-US" dirty="0" err="1">
                <a:solidFill>
                  <a:srgbClr val="231F20"/>
                </a:solidFill>
              </a:rPr>
              <a:t>Ephrin</a:t>
            </a:r>
            <a:r>
              <a:rPr lang="en-US" dirty="0">
                <a:solidFill>
                  <a:srgbClr val="231F20"/>
                </a:solidFill>
              </a:rPr>
              <a:t>/</a:t>
            </a:r>
            <a:r>
              <a:rPr lang="en-US" dirty="0" err="1">
                <a:solidFill>
                  <a:srgbClr val="231F20"/>
                </a:solidFill>
              </a:rPr>
              <a:t>EphB</a:t>
            </a:r>
            <a:r>
              <a:rPr lang="en-US" dirty="0">
                <a:solidFill>
                  <a:srgbClr val="231F20"/>
                </a:solidFill>
              </a:rPr>
              <a:t> family. </a:t>
            </a:r>
            <a:r>
              <a:rPr lang="en-US" dirty="0" err="1">
                <a:solidFill>
                  <a:srgbClr val="231F20"/>
                </a:solidFill>
              </a:rPr>
              <a:t>Ephrins</a:t>
            </a:r>
            <a:r>
              <a:rPr lang="en-US" dirty="0">
                <a:solidFill>
                  <a:srgbClr val="231F20"/>
                </a:solidFill>
              </a:rPr>
              <a:t> are</a:t>
            </a:r>
            <a:r>
              <a:rPr lang="hu-HU" dirty="0">
                <a:solidFill>
                  <a:srgbClr val="231F20"/>
                </a:solidFill>
              </a:rPr>
              <a:t> </a:t>
            </a:r>
            <a:r>
              <a:rPr lang="en-US" dirty="0">
                <a:solidFill>
                  <a:srgbClr val="231F20"/>
                </a:solidFill>
              </a:rPr>
              <a:t>transmembrane ligands for a family of </a:t>
            </a:r>
            <a:r>
              <a:rPr lang="en-US" dirty="0" err="1">
                <a:solidFill>
                  <a:srgbClr val="231F20"/>
                </a:solidFill>
              </a:rPr>
              <a:t>EphB</a:t>
            </a:r>
            <a:r>
              <a:rPr lang="en-US" dirty="0">
                <a:solidFill>
                  <a:srgbClr val="231F20"/>
                </a:solidFill>
              </a:rPr>
              <a:t> receptor-tyrosine</a:t>
            </a:r>
            <a:r>
              <a:rPr lang="hu-HU" dirty="0">
                <a:solidFill>
                  <a:srgbClr val="231F20"/>
                </a:solidFill>
              </a:rPr>
              <a:t> </a:t>
            </a:r>
            <a:r>
              <a:rPr lang="en-US" dirty="0">
                <a:solidFill>
                  <a:srgbClr val="231F20"/>
                </a:solidFill>
              </a:rPr>
              <a:t>kinases that modulate EPC and</a:t>
            </a:r>
            <a:r>
              <a:rPr lang="hu-HU" dirty="0">
                <a:solidFill>
                  <a:srgbClr val="231F20"/>
                </a:solidFill>
              </a:rPr>
              <a:t> </a:t>
            </a:r>
            <a:r>
              <a:rPr lang="en-US" dirty="0">
                <a:solidFill>
                  <a:srgbClr val="231F20"/>
                </a:solidFill>
              </a:rPr>
              <a:t>endothelial migration and proliferation. In addition, they play</a:t>
            </a:r>
            <a:r>
              <a:rPr lang="hu-HU" dirty="0">
                <a:solidFill>
                  <a:srgbClr val="231F20"/>
                </a:solidFill>
              </a:rPr>
              <a:t> </a:t>
            </a:r>
            <a:r>
              <a:rPr lang="en-US" dirty="0">
                <a:solidFill>
                  <a:srgbClr val="231F20"/>
                </a:solidFill>
              </a:rPr>
              <a:t>important roles in artery/vein specification.</a:t>
            </a:r>
            <a:endParaRPr lang="hu-HU" dirty="0"/>
          </a:p>
        </p:txBody>
      </p:sp>
      <p:sp>
        <p:nvSpPr>
          <p:cNvPr id="3" name="Szövegdoboz 2"/>
          <p:cNvSpPr txBox="1"/>
          <p:nvPr/>
        </p:nvSpPr>
        <p:spPr>
          <a:xfrm>
            <a:off x="3609474" y="1455821"/>
            <a:ext cx="4281557" cy="523220"/>
          </a:xfrm>
          <a:prstGeom prst="rect">
            <a:avLst/>
          </a:prstGeom>
          <a:noFill/>
        </p:spPr>
        <p:txBody>
          <a:bodyPr wrap="none" rtlCol="0">
            <a:spAutoFit/>
          </a:bodyPr>
          <a:lstStyle/>
          <a:p>
            <a:r>
              <a:rPr lang="hu-HU" sz="2800" b="1" dirty="0">
                <a:solidFill>
                  <a:srgbClr val="C00000"/>
                </a:solidFill>
              </a:rPr>
              <a:t>C</a:t>
            </a:r>
            <a:r>
              <a:rPr lang="en-US" sz="2800" b="1" dirty="0" err="1">
                <a:solidFill>
                  <a:srgbClr val="C00000"/>
                </a:solidFill>
              </a:rPr>
              <a:t>irculating</a:t>
            </a:r>
            <a:r>
              <a:rPr lang="en-US" sz="2800" b="1" dirty="0">
                <a:solidFill>
                  <a:srgbClr val="C00000"/>
                </a:solidFill>
              </a:rPr>
              <a:t> endothelial cells</a:t>
            </a:r>
            <a:endParaRPr lang="hu-HU" sz="2800" b="1" dirty="0">
              <a:solidFill>
                <a:srgbClr val="C00000"/>
              </a:solidFill>
            </a:endParaRPr>
          </a:p>
        </p:txBody>
      </p:sp>
    </p:spTree>
    <p:extLst>
      <p:ext uri="{BB962C8B-B14F-4D97-AF65-F5344CB8AC3E}">
        <p14:creationId xmlns:p14="http://schemas.microsoft.com/office/powerpoint/2010/main" val="2696805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devbio8e-fig-15-1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622" y="1147112"/>
            <a:ext cx="7435015" cy="557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3"/>
          <p:cNvSpPr>
            <a:spLocks noGrp="1" noChangeArrowheads="1"/>
          </p:cNvSpPr>
          <p:nvPr>
            <p:ph type="title"/>
          </p:nvPr>
        </p:nvSpPr>
        <p:spPr>
          <a:xfrm>
            <a:off x="735280" y="212725"/>
            <a:ext cx="11099800" cy="1325563"/>
          </a:xfrm>
        </p:spPr>
        <p:txBody>
          <a:bodyPr>
            <a:normAutofit/>
          </a:bodyPr>
          <a:lstStyle/>
          <a:p>
            <a:pPr algn="ctr" eaLnBrk="1" hangingPunct="1"/>
            <a:r>
              <a:rPr lang="en-US" altLang="ko-KR" sz="2800" b="1" dirty="0">
                <a:solidFill>
                  <a:srgbClr val="C00000"/>
                </a:solidFill>
                <a:latin typeface="+mn-lt"/>
                <a:ea typeface="굴림" panose="020B0600000101010101" pitchFamily="34" charset="-127"/>
              </a:rPr>
              <a:t>Model of the roles of </a:t>
            </a:r>
            <a:r>
              <a:rPr lang="en-US" altLang="ko-KR" sz="2800" b="1" dirty="0" err="1">
                <a:solidFill>
                  <a:srgbClr val="C00000"/>
                </a:solidFill>
                <a:latin typeface="+mn-lt"/>
                <a:ea typeface="굴림" panose="020B0600000101010101" pitchFamily="34" charset="-127"/>
              </a:rPr>
              <a:t>ephrin</a:t>
            </a:r>
            <a:r>
              <a:rPr lang="en-US" altLang="ko-KR" sz="2800" b="1" dirty="0">
                <a:solidFill>
                  <a:srgbClr val="C00000"/>
                </a:solidFill>
                <a:latin typeface="+mn-lt"/>
                <a:ea typeface="굴림" panose="020B0600000101010101" pitchFamily="34" charset="-127"/>
              </a:rPr>
              <a:t> and </a:t>
            </a:r>
            <a:r>
              <a:rPr lang="en-US" altLang="ko-KR" sz="2800" b="1" dirty="0" err="1">
                <a:solidFill>
                  <a:srgbClr val="C00000"/>
                </a:solidFill>
                <a:latin typeface="+mn-lt"/>
                <a:ea typeface="굴림" panose="020B0600000101010101" pitchFamily="34" charset="-127"/>
              </a:rPr>
              <a:t>Eph</a:t>
            </a:r>
            <a:r>
              <a:rPr lang="en-US" altLang="ko-KR" sz="2800" b="1" dirty="0">
                <a:solidFill>
                  <a:srgbClr val="C00000"/>
                </a:solidFill>
                <a:latin typeface="+mn-lt"/>
                <a:ea typeface="굴림" panose="020B0600000101010101" pitchFamily="34" charset="-127"/>
              </a:rPr>
              <a:t> receptors during angiogenesis </a:t>
            </a:r>
          </a:p>
        </p:txBody>
      </p:sp>
    </p:spTree>
    <p:extLst>
      <p:ext uri="{BB962C8B-B14F-4D97-AF65-F5344CB8AC3E}">
        <p14:creationId xmlns:p14="http://schemas.microsoft.com/office/powerpoint/2010/main" val="3867889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rotWithShape="1">
          <a:blip r:embed="rId2"/>
          <a:srcRect l="1" r="-3747"/>
          <a:stretch/>
        </p:blipFill>
        <p:spPr>
          <a:xfrm>
            <a:off x="3557002" y="186318"/>
            <a:ext cx="5077995" cy="6149844"/>
          </a:xfrm>
          <a:prstGeom prst="rect">
            <a:avLst/>
          </a:prstGeom>
        </p:spPr>
      </p:pic>
    </p:spTree>
    <p:extLst>
      <p:ext uri="{BB962C8B-B14F-4D97-AF65-F5344CB8AC3E}">
        <p14:creationId xmlns:p14="http://schemas.microsoft.com/office/powerpoint/2010/main" val="3140824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1358901"/>
            <a:ext cx="9144000" cy="505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zövegdoboz 3">
            <a:extLst>
              <a:ext uri="{FF2B5EF4-FFF2-40B4-BE49-F238E27FC236}">
                <a16:creationId xmlns:a16="http://schemas.microsoft.com/office/drawing/2014/main" xmlns="" id="{DC60DE18-D688-4A8A-9744-DAADE072FC9C}"/>
              </a:ext>
            </a:extLst>
          </p:cNvPr>
          <p:cNvSpPr txBox="1"/>
          <p:nvPr/>
        </p:nvSpPr>
        <p:spPr>
          <a:xfrm>
            <a:off x="1718582" y="281683"/>
            <a:ext cx="8754836" cy="1077218"/>
          </a:xfrm>
          <a:prstGeom prst="rect">
            <a:avLst/>
          </a:prstGeom>
          <a:noFill/>
        </p:spPr>
        <p:txBody>
          <a:bodyPr wrap="square" rtlCol="0">
            <a:spAutoFit/>
          </a:bodyPr>
          <a:lstStyle/>
          <a:p>
            <a:pPr algn="ctr"/>
            <a:r>
              <a:rPr lang="hu-HU" sz="3200" dirty="0">
                <a:solidFill>
                  <a:srgbClr val="C00000"/>
                </a:solidFill>
              </a:rPr>
              <a:t>CD34 expressziója a fejlődő humán szikhólyag vérszigeteiben</a:t>
            </a:r>
          </a:p>
        </p:txBody>
      </p:sp>
    </p:spTree>
    <p:extLst>
      <p:ext uri="{BB962C8B-B14F-4D97-AF65-F5344CB8AC3E}">
        <p14:creationId xmlns:p14="http://schemas.microsoft.com/office/powerpoint/2010/main" val="13649884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1625600" y="565835"/>
            <a:ext cx="9169400" cy="954107"/>
          </a:xfrm>
          <a:prstGeom prst="rect">
            <a:avLst/>
          </a:prstGeom>
        </p:spPr>
        <p:txBody>
          <a:bodyPr wrap="square">
            <a:spAutoFit/>
          </a:bodyPr>
          <a:lstStyle/>
          <a:p>
            <a:pPr algn="ctr"/>
            <a:r>
              <a:rPr lang="en-US" sz="2800" b="1" dirty="0">
                <a:solidFill>
                  <a:srgbClr val="C00000"/>
                </a:solidFill>
              </a:rPr>
              <a:t>One of the main driving forces for vascularization by</a:t>
            </a:r>
          </a:p>
          <a:p>
            <a:pPr algn="ctr"/>
            <a:r>
              <a:rPr lang="en-US" sz="2800" b="1" dirty="0">
                <a:solidFill>
                  <a:srgbClr val="C00000"/>
                </a:solidFill>
              </a:rPr>
              <a:t>angiogenesis is the need to counteract hypoxia</a:t>
            </a:r>
            <a:endParaRPr lang="hu-HU" sz="2800" b="1" dirty="0">
              <a:solidFill>
                <a:srgbClr val="C00000"/>
              </a:solidFill>
            </a:endParaRPr>
          </a:p>
        </p:txBody>
      </p:sp>
      <p:sp>
        <p:nvSpPr>
          <p:cNvPr id="3" name="Téglalap 2"/>
          <p:cNvSpPr/>
          <p:nvPr/>
        </p:nvSpPr>
        <p:spPr>
          <a:xfrm>
            <a:off x="2238028" y="2322582"/>
            <a:ext cx="8199187" cy="3170099"/>
          </a:xfrm>
          <a:prstGeom prst="rect">
            <a:avLst/>
          </a:prstGeom>
        </p:spPr>
        <p:txBody>
          <a:bodyPr wrap="square">
            <a:spAutoFit/>
          </a:bodyPr>
          <a:lstStyle/>
          <a:p>
            <a:r>
              <a:rPr lang="hu-HU" sz="2000" dirty="0" err="1"/>
              <a:t>Low</a:t>
            </a:r>
            <a:r>
              <a:rPr lang="hu-HU" sz="2000" dirty="0"/>
              <a:t> </a:t>
            </a:r>
            <a:r>
              <a:rPr lang="hu-HU" sz="2000" dirty="0" err="1"/>
              <a:t>oxygen</a:t>
            </a:r>
            <a:r>
              <a:rPr lang="hu-HU" sz="2000" dirty="0"/>
              <a:t> </a:t>
            </a:r>
            <a:r>
              <a:rPr lang="en-US" sz="2000" dirty="0">
                <a:solidFill>
                  <a:srgbClr val="231F20"/>
                </a:solidFill>
              </a:rPr>
              <a:t>saturation leads to stabilization of the transcription factor,</a:t>
            </a:r>
            <a:r>
              <a:rPr lang="hu-HU" sz="2000" dirty="0">
                <a:solidFill>
                  <a:srgbClr val="231F20"/>
                </a:solidFill>
              </a:rPr>
              <a:t> </a:t>
            </a:r>
            <a:r>
              <a:rPr lang="hu-HU" sz="2000" dirty="0" err="1">
                <a:solidFill>
                  <a:srgbClr val="231F20"/>
                </a:solidFill>
              </a:rPr>
              <a:t>Hypoxia-</a:t>
            </a:r>
            <a:r>
              <a:rPr lang="hu-HU" sz="2000" dirty="0">
                <a:solidFill>
                  <a:srgbClr val="231F20"/>
                </a:solidFill>
              </a:rPr>
              <a:t> </a:t>
            </a:r>
            <a:r>
              <a:rPr lang="hu-HU" sz="2000" dirty="0" err="1">
                <a:solidFill>
                  <a:srgbClr val="231F20"/>
                </a:solidFill>
              </a:rPr>
              <a:t>inducible</a:t>
            </a:r>
            <a:r>
              <a:rPr lang="hu-HU" sz="2000" dirty="0">
                <a:solidFill>
                  <a:srgbClr val="231F20"/>
                </a:solidFill>
              </a:rPr>
              <a:t> factor-1" (Hif1"). Hif1" </a:t>
            </a:r>
            <a:r>
              <a:rPr lang="hu-HU" sz="2000" dirty="0" err="1">
                <a:solidFill>
                  <a:srgbClr val="231F20"/>
                </a:solidFill>
              </a:rPr>
              <a:t>upregulates</a:t>
            </a:r>
            <a:r>
              <a:rPr lang="hu-HU" sz="2000" dirty="0">
                <a:solidFill>
                  <a:srgbClr val="231F20"/>
                </a:solidFill>
              </a:rPr>
              <a:t> </a:t>
            </a:r>
            <a:r>
              <a:rPr lang="hu-HU" sz="2000" dirty="0" err="1">
                <a:solidFill>
                  <a:srgbClr val="231F20"/>
                </a:solidFill>
              </a:rPr>
              <a:t>VegfA</a:t>
            </a:r>
            <a:r>
              <a:rPr lang="hu-HU" sz="2000" dirty="0">
                <a:solidFill>
                  <a:srgbClr val="231F20"/>
                </a:solidFill>
              </a:rPr>
              <a:t> </a:t>
            </a:r>
            <a:r>
              <a:rPr lang="en-US" sz="2000" dirty="0">
                <a:solidFill>
                  <a:srgbClr val="231F20"/>
                </a:solidFill>
              </a:rPr>
              <a:t>expression and Nitric oxide synthase expression. Nitric oxide</a:t>
            </a:r>
            <a:r>
              <a:rPr lang="hu-HU" sz="2000" dirty="0">
                <a:solidFill>
                  <a:srgbClr val="231F20"/>
                </a:solidFill>
              </a:rPr>
              <a:t> </a:t>
            </a:r>
            <a:r>
              <a:rPr lang="en-US" sz="2000" dirty="0">
                <a:solidFill>
                  <a:srgbClr val="231F20"/>
                </a:solidFill>
              </a:rPr>
              <a:t>production dilates existing blood vessels, thereby increasing</a:t>
            </a:r>
            <a:r>
              <a:rPr lang="hu-HU" sz="2000" dirty="0">
                <a:solidFill>
                  <a:srgbClr val="231F20"/>
                </a:solidFill>
              </a:rPr>
              <a:t> </a:t>
            </a:r>
            <a:r>
              <a:rPr lang="en-US" sz="2000" dirty="0">
                <a:solidFill>
                  <a:srgbClr val="231F20"/>
                </a:solidFill>
              </a:rPr>
              <a:t>the permeability and extravasation of plasma proteins</a:t>
            </a:r>
            <a:r>
              <a:rPr lang="hu-HU" sz="2000" dirty="0">
                <a:solidFill>
                  <a:srgbClr val="231F20"/>
                </a:solidFill>
              </a:rPr>
              <a:t> </a:t>
            </a:r>
            <a:r>
              <a:rPr lang="en-US" sz="2000" dirty="0">
                <a:solidFill>
                  <a:srgbClr val="231F20"/>
                </a:solidFill>
              </a:rPr>
              <a:t>leading to an increase in the expression and activation of</a:t>
            </a:r>
            <a:r>
              <a:rPr lang="hu-HU" sz="2000" dirty="0">
                <a:solidFill>
                  <a:srgbClr val="231F20"/>
                </a:solidFill>
              </a:rPr>
              <a:t> </a:t>
            </a:r>
            <a:r>
              <a:rPr lang="en-US" sz="2000" dirty="0">
                <a:solidFill>
                  <a:srgbClr val="231F20"/>
                </a:solidFill>
              </a:rPr>
              <a:t>the proteases, Matrix </a:t>
            </a:r>
            <a:r>
              <a:rPr lang="en-US" sz="2000" dirty="0" err="1">
                <a:solidFill>
                  <a:srgbClr val="231F20"/>
                </a:solidFill>
              </a:rPr>
              <a:t>metalloproteinases</a:t>
            </a:r>
            <a:r>
              <a:rPr lang="en-US" sz="2000" dirty="0">
                <a:solidFill>
                  <a:srgbClr val="231F20"/>
                </a:solidFill>
              </a:rPr>
              <a:t> and Plasmin.</a:t>
            </a:r>
          </a:p>
          <a:p>
            <a:r>
              <a:rPr lang="en-US" sz="2000" dirty="0">
                <a:solidFill>
                  <a:srgbClr val="231F20"/>
                </a:solidFill>
              </a:rPr>
              <a:t>Matrix </a:t>
            </a:r>
            <a:r>
              <a:rPr lang="en-US" sz="2000" dirty="0" err="1">
                <a:solidFill>
                  <a:srgbClr val="231F20"/>
                </a:solidFill>
              </a:rPr>
              <a:t>metalloproteinases</a:t>
            </a:r>
            <a:r>
              <a:rPr lang="en-US" sz="2000" dirty="0">
                <a:solidFill>
                  <a:srgbClr val="231F20"/>
                </a:solidFill>
              </a:rPr>
              <a:t> and Plasmin play major roles in</a:t>
            </a:r>
            <a:r>
              <a:rPr lang="hu-HU" sz="2000" dirty="0">
                <a:solidFill>
                  <a:srgbClr val="231F20"/>
                </a:solidFill>
              </a:rPr>
              <a:t> </a:t>
            </a:r>
            <a:r>
              <a:rPr lang="en-US" sz="2000" dirty="0">
                <a:solidFill>
                  <a:srgbClr val="231F20"/>
                </a:solidFill>
              </a:rPr>
              <a:t>promoting proliferation and migration of endothelial cells by</a:t>
            </a:r>
            <a:r>
              <a:rPr lang="hu-HU" sz="2000" dirty="0">
                <a:solidFill>
                  <a:srgbClr val="231F20"/>
                </a:solidFill>
              </a:rPr>
              <a:t> </a:t>
            </a:r>
            <a:r>
              <a:rPr lang="en-US" sz="2000" dirty="0">
                <a:solidFill>
                  <a:srgbClr val="231F20"/>
                </a:solidFill>
              </a:rPr>
              <a:t>activating growth factors and receptors and increasing</a:t>
            </a:r>
            <a:r>
              <a:rPr lang="hu-HU" sz="2000" dirty="0">
                <a:solidFill>
                  <a:srgbClr val="231F20"/>
                </a:solidFill>
              </a:rPr>
              <a:t> </a:t>
            </a:r>
            <a:r>
              <a:rPr lang="en-US" sz="2000" dirty="0">
                <a:solidFill>
                  <a:srgbClr val="231F20"/>
                </a:solidFill>
              </a:rPr>
              <a:t>extracellular matrix turnover, which is necessary for</a:t>
            </a:r>
            <a:r>
              <a:rPr lang="hu-HU" sz="2000" dirty="0">
                <a:solidFill>
                  <a:srgbClr val="231F20"/>
                </a:solidFill>
              </a:rPr>
              <a:t> </a:t>
            </a:r>
            <a:r>
              <a:rPr lang="hu-HU" sz="2000" dirty="0" err="1">
                <a:solidFill>
                  <a:srgbClr val="231F20"/>
                </a:solidFill>
              </a:rPr>
              <a:t>sprouting</a:t>
            </a:r>
            <a:r>
              <a:rPr lang="hu-HU" sz="2000" dirty="0">
                <a:solidFill>
                  <a:srgbClr val="231F20"/>
                </a:solidFill>
              </a:rPr>
              <a:t>.</a:t>
            </a:r>
            <a:endParaRPr lang="hu-HU" sz="2000" dirty="0"/>
          </a:p>
        </p:txBody>
      </p:sp>
    </p:spTree>
    <p:extLst>
      <p:ext uri="{BB962C8B-B14F-4D97-AF65-F5344CB8AC3E}">
        <p14:creationId xmlns:p14="http://schemas.microsoft.com/office/powerpoint/2010/main" val="4511449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62" y="995363"/>
            <a:ext cx="10810875"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37185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devbio8e-fig-15-1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5" y="457201"/>
            <a:ext cx="8531225" cy="639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3"/>
          <p:cNvSpPr>
            <a:spLocks noGrp="1" noChangeArrowheads="1"/>
          </p:cNvSpPr>
          <p:nvPr>
            <p:ph type="title" idx="4294967295"/>
          </p:nvPr>
        </p:nvSpPr>
        <p:spPr>
          <a:xfrm>
            <a:off x="510894" y="-427831"/>
            <a:ext cx="10909300" cy="1325563"/>
          </a:xfrm>
        </p:spPr>
        <p:txBody>
          <a:bodyPr>
            <a:normAutofit/>
          </a:bodyPr>
          <a:lstStyle/>
          <a:p>
            <a:pPr eaLnBrk="1" hangingPunct="1"/>
            <a:r>
              <a:rPr lang="en-US" altLang="ko-KR" sz="2800" dirty="0">
                <a:solidFill>
                  <a:srgbClr val="C00000"/>
                </a:solidFill>
                <a:latin typeface="+mn-lt"/>
                <a:ea typeface="굴림" panose="020B0600000101010101" pitchFamily="34" charset="-127"/>
              </a:rPr>
              <a:t>Arteries are specifically aligned with peripheral nerves in mouse limb skin</a:t>
            </a:r>
          </a:p>
        </p:txBody>
      </p:sp>
      <p:pic>
        <p:nvPicPr>
          <p:cNvPr id="45060" name="Picture 6" descr="Blood vessels and nerves: common signals, pathways and diseas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7313" y="476251"/>
            <a:ext cx="4068762" cy="613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4235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a:stretch>
            <a:fillRect/>
          </a:stretch>
        </p:blipFill>
        <p:spPr bwMode="auto">
          <a:xfrm>
            <a:off x="1524000" y="1600200"/>
            <a:ext cx="914400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p:cNvSpPr>
            <a:spLocks noChangeArrowheads="1"/>
          </p:cNvSpPr>
          <p:nvPr/>
        </p:nvSpPr>
        <p:spPr bwMode="auto">
          <a:xfrm>
            <a:off x="5638800" y="2590800"/>
            <a:ext cx="1066800" cy="304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hu-HU" altLang="hu-HU" sz="1800"/>
          </a:p>
        </p:txBody>
      </p:sp>
      <p:sp>
        <p:nvSpPr>
          <p:cNvPr id="47108" name="Text Box 4"/>
          <p:cNvSpPr txBox="1">
            <a:spLocks noChangeArrowheads="1"/>
          </p:cNvSpPr>
          <p:nvPr/>
        </p:nvSpPr>
        <p:spPr bwMode="auto">
          <a:xfrm>
            <a:off x="2286000" y="425450"/>
            <a:ext cx="7620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hu-HU" sz="2800" dirty="0">
                <a:solidFill>
                  <a:srgbClr val="C00000"/>
                </a:solidFill>
                <a:latin typeface="+mn-lt"/>
              </a:rPr>
              <a:t>Intestinal vessels and enteric neurons develop in close association in zebrafish</a:t>
            </a:r>
          </a:p>
        </p:txBody>
      </p:sp>
      <p:grpSp>
        <p:nvGrpSpPr>
          <p:cNvPr id="47109" name="Group 5"/>
          <p:cNvGrpSpPr>
            <a:grpSpLocks/>
          </p:cNvGrpSpPr>
          <p:nvPr/>
        </p:nvGrpSpPr>
        <p:grpSpPr bwMode="auto">
          <a:xfrm>
            <a:off x="1524000" y="2590801"/>
            <a:ext cx="9144000" cy="3571875"/>
            <a:chOff x="0" y="1632"/>
            <a:chExt cx="5760" cy="2250"/>
          </a:xfrm>
        </p:grpSpPr>
        <p:grpSp>
          <p:nvGrpSpPr>
            <p:cNvPr id="47116" name="Group 6"/>
            <p:cNvGrpSpPr>
              <a:grpSpLocks/>
            </p:cNvGrpSpPr>
            <p:nvPr/>
          </p:nvGrpSpPr>
          <p:grpSpPr bwMode="auto">
            <a:xfrm>
              <a:off x="0" y="1632"/>
              <a:ext cx="5760" cy="2250"/>
              <a:chOff x="0" y="1632"/>
              <a:chExt cx="5760" cy="2250"/>
            </a:xfrm>
          </p:grpSpPr>
          <p:pic>
            <p:nvPicPr>
              <p:cNvPr id="4711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52"/>
                <a:ext cx="5760" cy="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9" name="Line 8"/>
              <p:cNvSpPr>
                <a:spLocks noChangeShapeType="1"/>
              </p:cNvSpPr>
              <p:nvPr/>
            </p:nvSpPr>
            <p:spPr bwMode="auto">
              <a:xfrm flipH="1">
                <a:off x="2304" y="1824"/>
                <a:ext cx="288" cy="6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47120" name="Line 9"/>
              <p:cNvSpPr>
                <a:spLocks noChangeShapeType="1"/>
              </p:cNvSpPr>
              <p:nvPr/>
            </p:nvSpPr>
            <p:spPr bwMode="auto">
              <a:xfrm>
                <a:off x="3264" y="1824"/>
                <a:ext cx="816" cy="6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47121" name="Line 10"/>
              <p:cNvSpPr>
                <a:spLocks noChangeShapeType="1"/>
              </p:cNvSpPr>
              <p:nvPr/>
            </p:nvSpPr>
            <p:spPr bwMode="auto">
              <a:xfrm flipV="1">
                <a:off x="1728" y="1632"/>
                <a:ext cx="864" cy="8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47122" name="Line 11"/>
              <p:cNvSpPr>
                <a:spLocks noChangeShapeType="1"/>
              </p:cNvSpPr>
              <p:nvPr/>
            </p:nvSpPr>
            <p:spPr bwMode="auto">
              <a:xfrm>
                <a:off x="3264" y="1632"/>
                <a:ext cx="2304" cy="8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grpSp>
        <p:sp>
          <p:nvSpPr>
            <p:cNvPr id="47117" name="Rectangle 12"/>
            <p:cNvSpPr>
              <a:spLocks noChangeArrowheads="1"/>
            </p:cNvSpPr>
            <p:nvPr/>
          </p:nvSpPr>
          <p:spPr bwMode="auto">
            <a:xfrm>
              <a:off x="1728" y="2496"/>
              <a:ext cx="3840" cy="124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hu-HU" altLang="hu-HU" sz="1800"/>
            </a:p>
          </p:txBody>
        </p:sp>
      </p:grpSp>
      <p:grpSp>
        <p:nvGrpSpPr>
          <p:cNvPr id="47110" name="Group 13"/>
          <p:cNvGrpSpPr>
            <a:grpSpLocks/>
          </p:cNvGrpSpPr>
          <p:nvPr/>
        </p:nvGrpSpPr>
        <p:grpSpPr bwMode="auto">
          <a:xfrm>
            <a:off x="1918503" y="4152107"/>
            <a:ext cx="2438400" cy="1601788"/>
            <a:chOff x="144" y="2736"/>
            <a:chExt cx="1536" cy="1009"/>
          </a:xfrm>
        </p:grpSpPr>
        <p:sp>
          <p:nvSpPr>
            <p:cNvPr id="47114" name="Text Box 14"/>
            <p:cNvSpPr txBox="1">
              <a:spLocks noChangeArrowheads="1"/>
            </p:cNvSpPr>
            <p:nvPr/>
          </p:nvSpPr>
          <p:spPr bwMode="auto">
            <a:xfrm>
              <a:off x="144" y="2736"/>
              <a:ext cx="15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hu-HU" sz="1800" dirty="0">
                  <a:solidFill>
                    <a:srgbClr val="FF0000"/>
                  </a:solidFill>
                </a:rPr>
                <a:t>RED: </a:t>
              </a:r>
              <a:r>
                <a:rPr lang="en-US" altLang="hu-HU" sz="1800" dirty="0" err="1">
                  <a:solidFill>
                    <a:srgbClr val="00FFFF"/>
                  </a:solidFill>
                </a:rPr>
                <a:t>HuC</a:t>
              </a:r>
              <a:r>
                <a:rPr lang="en-US" altLang="hu-HU" sz="1800" dirty="0">
                  <a:solidFill>
                    <a:srgbClr val="00FFFF"/>
                  </a:solidFill>
                </a:rPr>
                <a:t> antibody (enteric neurons)</a:t>
              </a:r>
            </a:p>
          </p:txBody>
        </p:sp>
        <p:sp>
          <p:nvSpPr>
            <p:cNvPr id="47115" name="Text Box 15"/>
            <p:cNvSpPr txBox="1">
              <a:spLocks noChangeArrowheads="1"/>
            </p:cNvSpPr>
            <p:nvPr/>
          </p:nvSpPr>
          <p:spPr bwMode="auto">
            <a:xfrm>
              <a:off x="144" y="3168"/>
              <a:ext cx="1536"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hu-HU" sz="1800">
                  <a:solidFill>
                    <a:srgbClr val="21FF40"/>
                  </a:solidFill>
                </a:rPr>
                <a:t>GREEN:</a:t>
              </a:r>
              <a:r>
                <a:rPr lang="en-US" altLang="hu-HU" sz="1800">
                  <a:solidFill>
                    <a:srgbClr val="FF0000"/>
                  </a:solidFill>
                </a:rPr>
                <a:t> </a:t>
              </a:r>
              <a:r>
                <a:rPr lang="en-US" altLang="hu-HU" sz="1800">
                  <a:solidFill>
                    <a:srgbClr val="00FFFF"/>
                  </a:solidFill>
                </a:rPr>
                <a:t>Fli-EGFP + anti-GFP antibody (blood vessels)</a:t>
              </a:r>
            </a:p>
          </p:txBody>
        </p:sp>
      </p:grpSp>
      <p:sp>
        <p:nvSpPr>
          <p:cNvPr id="47111" name="Text Box 16"/>
          <p:cNvSpPr txBox="1">
            <a:spLocks noChangeArrowheads="1"/>
          </p:cNvSpPr>
          <p:nvPr/>
        </p:nvSpPr>
        <p:spPr bwMode="auto">
          <a:xfrm>
            <a:off x="8382001" y="2792413"/>
            <a:ext cx="1914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hu-HU" sz="1600" b="1">
                <a:solidFill>
                  <a:srgbClr val="00FFFF"/>
                </a:solidFill>
              </a:rPr>
              <a:t>5 dpf Tg(fli-EGFP)</a:t>
            </a:r>
          </a:p>
        </p:txBody>
      </p:sp>
      <p:sp>
        <p:nvSpPr>
          <p:cNvPr id="47112" name="Szövegdoboz 19"/>
          <p:cNvSpPr txBox="1">
            <a:spLocks noChangeArrowheads="1"/>
          </p:cNvSpPr>
          <p:nvPr/>
        </p:nvSpPr>
        <p:spPr bwMode="auto">
          <a:xfrm>
            <a:off x="2452689" y="6357939"/>
            <a:ext cx="41201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hu-HU" altLang="hu-HU" sz="1800" dirty="0">
                <a:latin typeface="+mn-lt"/>
              </a:rPr>
              <a:t>Nagy N et </a:t>
            </a:r>
            <a:r>
              <a:rPr lang="hu-HU" altLang="hu-HU" sz="1800" dirty="0" err="1">
                <a:latin typeface="+mn-lt"/>
              </a:rPr>
              <a:t>al</a:t>
            </a:r>
            <a:r>
              <a:rPr lang="hu-HU" altLang="hu-HU" sz="1800" dirty="0">
                <a:latin typeface="+mn-lt"/>
              </a:rPr>
              <a:t>. 2009 </a:t>
            </a:r>
            <a:r>
              <a:rPr lang="hu-HU" altLang="hu-HU" sz="1800" dirty="0" err="1">
                <a:latin typeface="+mn-lt"/>
              </a:rPr>
              <a:t>Developmental</a:t>
            </a:r>
            <a:r>
              <a:rPr lang="hu-HU" altLang="hu-HU" sz="1800" dirty="0">
                <a:latin typeface="+mn-lt"/>
              </a:rPr>
              <a:t> </a:t>
            </a:r>
            <a:r>
              <a:rPr lang="hu-HU" altLang="hu-HU" sz="1800" dirty="0" err="1">
                <a:latin typeface="+mn-lt"/>
              </a:rPr>
              <a:t>Biology</a:t>
            </a:r>
            <a:endParaRPr lang="hu-HU" altLang="hu-HU" sz="1800" dirty="0">
              <a:latin typeface="+mn-lt"/>
            </a:endParaRPr>
          </a:p>
        </p:txBody>
      </p:sp>
      <p:pic>
        <p:nvPicPr>
          <p:cNvPr id="4711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767138"/>
            <a:ext cx="6629400"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6571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3675241" y="1421279"/>
            <a:ext cx="4841518" cy="646331"/>
          </a:xfrm>
          <a:prstGeom prst="rect">
            <a:avLst/>
          </a:prstGeom>
          <a:noFill/>
        </p:spPr>
        <p:txBody>
          <a:bodyPr wrap="none" rtlCol="0">
            <a:spAutoFit/>
          </a:bodyPr>
          <a:lstStyle/>
          <a:p>
            <a:r>
              <a:rPr lang="hu-HU" sz="3600" dirty="0" err="1">
                <a:solidFill>
                  <a:srgbClr val="C00000"/>
                </a:solidFill>
              </a:rPr>
              <a:t>Thank</a:t>
            </a:r>
            <a:r>
              <a:rPr lang="hu-HU" sz="3600" dirty="0">
                <a:solidFill>
                  <a:srgbClr val="C00000"/>
                </a:solidFill>
              </a:rPr>
              <a:t> </a:t>
            </a:r>
            <a:r>
              <a:rPr lang="hu-HU" sz="3600" dirty="0" err="1">
                <a:solidFill>
                  <a:srgbClr val="C00000"/>
                </a:solidFill>
              </a:rPr>
              <a:t>you</a:t>
            </a:r>
            <a:r>
              <a:rPr lang="hu-HU" sz="3600" dirty="0">
                <a:solidFill>
                  <a:srgbClr val="C00000"/>
                </a:solidFill>
              </a:rPr>
              <a:t> </a:t>
            </a:r>
            <a:r>
              <a:rPr lang="hu-HU" sz="3600" dirty="0" err="1">
                <a:solidFill>
                  <a:srgbClr val="C00000"/>
                </a:solidFill>
              </a:rPr>
              <a:t>for</a:t>
            </a:r>
            <a:r>
              <a:rPr lang="hu-HU" sz="3600" dirty="0">
                <a:solidFill>
                  <a:srgbClr val="C00000"/>
                </a:solidFill>
              </a:rPr>
              <a:t> </a:t>
            </a:r>
            <a:r>
              <a:rPr lang="hu-HU" sz="3600" dirty="0" err="1">
                <a:solidFill>
                  <a:srgbClr val="C00000"/>
                </a:solidFill>
              </a:rPr>
              <a:t>attention</a:t>
            </a:r>
            <a:r>
              <a:rPr lang="hu-HU" sz="3600" dirty="0">
                <a:solidFill>
                  <a:srgbClr val="C00000"/>
                </a:solidFill>
              </a:rPr>
              <a:t>!</a:t>
            </a:r>
          </a:p>
        </p:txBody>
      </p:sp>
      <p:grpSp>
        <p:nvGrpSpPr>
          <p:cNvPr id="3" name="Group 28"/>
          <p:cNvGrpSpPr>
            <a:grpSpLocks/>
          </p:cNvGrpSpPr>
          <p:nvPr/>
        </p:nvGrpSpPr>
        <p:grpSpPr bwMode="auto">
          <a:xfrm>
            <a:off x="4670425" y="2493963"/>
            <a:ext cx="3733801" cy="3821112"/>
            <a:chOff x="2942" y="1571"/>
            <a:chExt cx="2352" cy="2407"/>
          </a:xfrm>
        </p:grpSpPr>
        <p:graphicFrame>
          <p:nvGraphicFramePr>
            <p:cNvPr id="4" name="Object 2"/>
            <p:cNvGraphicFramePr>
              <a:graphicFrameLocks noChangeAspect="1"/>
            </p:cNvGraphicFramePr>
            <p:nvPr>
              <p:extLst>
                <p:ext uri="{D42A27DB-BD31-4B8C-83A1-F6EECF244321}">
                  <p14:modId xmlns:p14="http://schemas.microsoft.com/office/powerpoint/2010/main" val="3129849753"/>
                </p:ext>
              </p:extLst>
            </p:nvPr>
          </p:nvGraphicFramePr>
          <p:xfrm>
            <a:off x="2942" y="1571"/>
            <a:ext cx="1655" cy="1912"/>
          </p:xfrm>
          <a:graphic>
            <a:graphicData uri="http://schemas.openxmlformats.org/presentationml/2006/ole">
              <mc:AlternateContent xmlns:mc="http://schemas.openxmlformats.org/markup-compatibility/2006">
                <mc:Choice xmlns:v="urn:schemas-microsoft-com:vml" Requires="v">
                  <p:oleObj spid="_x0000_s26657" name="Image" r:id="rId3" imgW="1536065" imgH="2273813" progId="Photoshop.Image.6">
                    <p:embed/>
                  </p:oleObj>
                </mc:Choice>
                <mc:Fallback>
                  <p:oleObj name="Image" r:id="rId3" imgW="1536065" imgH="2273813"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12494" b="8315"/>
                        <a:stretch>
                          <a:fillRect/>
                        </a:stretch>
                      </p:blipFill>
                      <p:spPr bwMode="auto">
                        <a:xfrm>
                          <a:off x="2942" y="1571"/>
                          <a:ext cx="1655" cy="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 Box 18"/>
            <p:cNvSpPr txBox="1">
              <a:spLocks noChangeArrowheads="1"/>
            </p:cNvSpPr>
            <p:nvPr/>
          </p:nvSpPr>
          <p:spPr bwMode="auto">
            <a:xfrm>
              <a:off x="4394" y="3613"/>
              <a:ext cx="90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hu-HU" altLang="hu-HU" sz="1600">
                  <a:solidFill>
                    <a:schemeClr val="bg1"/>
                  </a:solidFill>
                  <a:latin typeface="Comic Sans MS" panose="030F0702030302020204" pitchFamily="66" charset="0"/>
                </a:rPr>
                <a:t>11-12 pairs of somites</a:t>
              </a:r>
            </a:p>
          </p:txBody>
        </p:sp>
      </p:grpSp>
    </p:spTree>
    <p:extLst>
      <p:ext uri="{BB962C8B-B14F-4D97-AF65-F5344CB8AC3E}">
        <p14:creationId xmlns:p14="http://schemas.microsoft.com/office/powerpoint/2010/main" val="39467694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876300" y="1377950"/>
            <a:ext cx="3164200" cy="1200329"/>
          </a:xfrm>
          <a:prstGeom prst="rect">
            <a:avLst/>
          </a:prstGeom>
          <a:noFill/>
        </p:spPr>
        <p:txBody>
          <a:bodyPr wrap="none" rtlCol="0">
            <a:spAutoFit/>
          </a:bodyPr>
          <a:lstStyle/>
          <a:p>
            <a:r>
              <a:rPr lang="hu-HU" sz="3600" dirty="0">
                <a:solidFill>
                  <a:srgbClr val="002060"/>
                </a:solidFill>
              </a:rPr>
              <a:t>Main </a:t>
            </a:r>
            <a:r>
              <a:rPr lang="hu-HU" sz="3600" dirty="0" err="1">
                <a:solidFill>
                  <a:srgbClr val="002060"/>
                </a:solidFill>
              </a:rPr>
              <a:t>reference</a:t>
            </a:r>
            <a:r>
              <a:rPr lang="hu-HU" sz="3600" dirty="0">
                <a:solidFill>
                  <a:srgbClr val="002060"/>
                </a:solidFill>
              </a:rPr>
              <a:t>:</a:t>
            </a:r>
          </a:p>
          <a:p>
            <a:endParaRPr lang="hu-HU" sz="3600" dirty="0">
              <a:solidFill>
                <a:srgbClr val="002060"/>
              </a:solidFill>
            </a:endParaRPr>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5869" y="2578279"/>
            <a:ext cx="3315182" cy="1281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918" y="3973665"/>
            <a:ext cx="8201025"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6113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brown.edu/Courses/Digital_Path/systemic_path/heme/heme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743" y="1026438"/>
            <a:ext cx="7225748" cy="4805124"/>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p:cNvSpPr/>
          <p:nvPr/>
        </p:nvSpPr>
        <p:spPr>
          <a:xfrm>
            <a:off x="4091609" y="6136302"/>
            <a:ext cx="8255000" cy="369332"/>
          </a:xfrm>
          <a:prstGeom prst="rect">
            <a:avLst/>
          </a:prstGeom>
        </p:spPr>
        <p:txBody>
          <a:bodyPr wrap="square">
            <a:spAutoFit/>
          </a:bodyPr>
          <a:lstStyle/>
          <a:p>
            <a:r>
              <a:rPr lang="hu-HU" dirty="0"/>
              <a:t>http://www.brown.edu/Courses/Digital_Path/systemic_path/heme/hemeyolk.html</a:t>
            </a:r>
          </a:p>
        </p:txBody>
      </p:sp>
      <p:sp>
        <p:nvSpPr>
          <p:cNvPr id="3" name="Téglalap 2">
            <a:extLst>
              <a:ext uri="{FF2B5EF4-FFF2-40B4-BE49-F238E27FC236}">
                <a16:creationId xmlns:a16="http://schemas.microsoft.com/office/drawing/2014/main" xmlns="" id="{8321ED7B-9873-42BB-9F2F-39156F985EF6}"/>
              </a:ext>
            </a:extLst>
          </p:cNvPr>
          <p:cNvSpPr/>
          <p:nvPr/>
        </p:nvSpPr>
        <p:spPr>
          <a:xfrm>
            <a:off x="497509" y="1740797"/>
            <a:ext cx="3674165" cy="2308324"/>
          </a:xfrm>
          <a:prstGeom prst="rect">
            <a:avLst/>
          </a:prstGeom>
        </p:spPr>
        <p:txBody>
          <a:bodyPr wrap="square">
            <a:spAutoFit/>
          </a:bodyPr>
          <a:lstStyle/>
          <a:p>
            <a:r>
              <a:rPr lang="hu-HU" dirty="0"/>
              <a:t>Két sejtvonal alakul ki a </a:t>
            </a:r>
            <a:r>
              <a:rPr lang="hu-HU" dirty="0" err="1"/>
              <a:t>hemangioblasztikus</a:t>
            </a:r>
            <a:r>
              <a:rPr lang="hu-HU" dirty="0"/>
              <a:t> sejtaggregátumokból (valószínűleg egyetlen </a:t>
            </a:r>
            <a:r>
              <a:rPr lang="hu-HU" dirty="0" err="1"/>
              <a:t>prekurzortól</a:t>
            </a:r>
            <a:r>
              <a:rPr lang="hu-HU" dirty="0"/>
              <a:t> amelyre </a:t>
            </a:r>
            <a:r>
              <a:rPr lang="hu-HU" dirty="0" err="1"/>
              <a:t>hemangioblaszként</a:t>
            </a:r>
            <a:r>
              <a:rPr lang="hu-HU" dirty="0"/>
              <a:t> hivatkoznak) a primitív HSC-k és </a:t>
            </a:r>
            <a:r>
              <a:rPr lang="hu-HU" dirty="0" err="1"/>
              <a:t>endothel</a:t>
            </a:r>
            <a:r>
              <a:rPr lang="hu-HU" dirty="0"/>
              <a:t> </a:t>
            </a:r>
            <a:r>
              <a:rPr lang="hu-HU" dirty="0" err="1"/>
              <a:t>prekurzor</a:t>
            </a:r>
            <a:r>
              <a:rPr lang="hu-HU" dirty="0"/>
              <a:t> sejtek (EPC-k). Együttesen alkotják a vérszigeteknek nevezett struktúrákat.</a:t>
            </a:r>
          </a:p>
        </p:txBody>
      </p:sp>
    </p:spTree>
    <p:extLst>
      <p:ext uri="{BB962C8B-B14F-4D97-AF65-F5344CB8AC3E}">
        <p14:creationId xmlns:p14="http://schemas.microsoft.com/office/powerpoint/2010/main" val="2122257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extLst>
              <p:ext uri="{D42A27DB-BD31-4B8C-83A1-F6EECF244321}">
                <p14:modId xmlns:p14="http://schemas.microsoft.com/office/powerpoint/2010/main" val="3870184938"/>
              </p:ext>
            </p:extLst>
          </p:nvPr>
        </p:nvGraphicFramePr>
        <p:xfrm>
          <a:off x="1102785" y="4727575"/>
          <a:ext cx="2578100" cy="1462088"/>
        </p:xfrm>
        <a:graphic>
          <a:graphicData uri="http://schemas.openxmlformats.org/presentationml/2006/ole">
            <mc:AlternateContent xmlns:mc="http://schemas.openxmlformats.org/markup-compatibility/2006">
              <mc:Choice xmlns:v="urn:schemas-microsoft-com:vml" Requires="v">
                <p:oleObj spid="_x0000_s20804" name="Image" r:id="rId3" imgW="4282386" imgH="3240381" progId="Photoshop.Image.5">
                  <p:embed/>
                </p:oleObj>
              </mc:Choice>
              <mc:Fallback>
                <p:oleObj name="Image" r:id="rId3" imgW="4282386" imgH="3240381" progId="Photoshop.Image.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785" y="4727575"/>
                        <a:ext cx="2578100"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7" name="Text Box 6"/>
          <p:cNvSpPr txBox="1">
            <a:spLocks noChangeArrowheads="1"/>
          </p:cNvSpPr>
          <p:nvPr/>
        </p:nvSpPr>
        <p:spPr bwMode="auto">
          <a:xfrm>
            <a:off x="806451" y="4290597"/>
            <a:ext cx="2779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1800" dirty="0" err="1">
                <a:solidFill>
                  <a:srgbClr val="00B0F0"/>
                </a:solidFill>
                <a:latin typeface="+mn-lt"/>
              </a:rPr>
              <a:t>undifferentiated</a:t>
            </a:r>
            <a:r>
              <a:rPr lang="hu-HU" altLang="hu-HU" sz="1800" dirty="0">
                <a:solidFill>
                  <a:srgbClr val="00B0F0"/>
                </a:solidFill>
                <a:latin typeface="+mn-lt"/>
              </a:rPr>
              <a:t> </a:t>
            </a:r>
            <a:r>
              <a:rPr lang="hu-HU" altLang="hu-HU" sz="1800" dirty="0" err="1">
                <a:solidFill>
                  <a:srgbClr val="00B0F0"/>
                </a:solidFill>
                <a:latin typeface="+mn-lt"/>
              </a:rPr>
              <a:t>mesoderm</a:t>
            </a:r>
            <a:endParaRPr lang="hu-HU" altLang="hu-HU" sz="1800" dirty="0">
              <a:solidFill>
                <a:srgbClr val="00B0F0"/>
              </a:solidFill>
              <a:latin typeface="+mn-lt"/>
            </a:endParaRPr>
          </a:p>
        </p:txBody>
      </p:sp>
      <p:sp>
        <p:nvSpPr>
          <p:cNvPr id="11268" name="Text Box 9"/>
          <p:cNvSpPr txBox="1">
            <a:spLocks noChangeArrowheads="1"/>
          </p:cNvSpPr>
          <p:nvPr/>
        </p:nvSpPr>
        <p:spPr bwMode="auto">
          <a:xfrm>
            <a:off x="806451" y="3702050"/>
            <a:ext cx="21663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1600">
                <a:solidFill>
                  <a:srgbClr val="66CCFF"/>
                </a:solidFill>
                <a:latin typeface="+mn-lt"/>
              </a:rPr>
              <a:t>Kessel and Fabian, 1985</a:t>
            </a:r>
            <a:endParaRPr lang="hu-HU" altLang="hu-HU" sz="1800">
              <a:latin typeface="+mn-lt"/>
            </a:endParaRPr>
          </a:p>
        </p:txBody>
      </p:sp>
      <p:grpSp>
        <p:nvGrpSpPr>
          <p:cNvPr id="2" name="Group 17"/>
          <p:cNvGrpSpPr>
            <a:grpSpLocks/>
          </p:cNvGrpSpPr>
          <p:nvPr/>
        </p:nvGrpSpPr>
        <p:grpSpPr bwMode="auto">
          <a:xfrm>
            <a:off x="8187267" y="1457325"/>
            <a:ext cx="3251200" cy="4699000"/>
            <a:chOff x="3868" y="918"/>
            <a:chExt cx="1536" cy="2960"/>
          </a:xfrm>
        </p:grpSpPr>
        <p:graphicFrame>
          <p:nvGraphicFramePr>
            <p:cNvPr id="11277" name="Object 7"/>
            <p:cNvGraphicFramePr>
              <a:graphicFrameLocks noChangeAspect="1"/>
            </p:cNvGraphicFramePr>
            <p:nvPr/>
          </p:nvGraphicFramePr>
          <p:xfrm>
            <a:off x="3868" y="2999"/>
            <a:ext cx="1536" cy="879"/>
          </p:xfrm>
          <a:graphic>
            <a:graphicData uri="http://schemas.openxmlformats.org/presentationml/2006/ole">
              <mc:AlternateContent xmlns:mc="http://schemas.openxmlformats.org/markup-compatibility/2006">
                <mc:Choice xmlns:v="urn:schemas-microsoft-com:vml" Requires="v">
                  <p:oleObj spid="_x0000_s20805" name="Image" r:id="rId5" imgW="5794564" imgH="3316625" progId="Photoshop.Image.5">
                    <p:embed/>
                  </p:oleObj>
                </mc:Choice>
                <mc:Fallback>
                  <p:oleObj name="Image" r:id="rId5" imgW="5794564" imgH="3316625" progId="Photoshop.Image.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8" y="2999"/>
                          <a:ext cx="1536" cy="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8" name="Text Box 8"/>
            <p:cNvSpPr txBox="1">
              <a:spLocks noChangeArrowheads="1"/>
            </p:cNvSpPr>
            <p:nvPr/>
          </p:nvSpPr>
          <p:spPr bwMode="auto">
            <a:xfrm>
              <a:off x="4191" y="2726"/>
              <a:ext cx="97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1600" dirty="0" err="1">
                  <a:solidFill>
                    <a:srgbClr val="66CCFF"/>
                  </a:solidFill>
                  <a:latin typeface="+mn-lt"/>
                </a:rPr>
                <a:t>vessels</a:t>
              </a:r>
              <a:r>
                <a:rPr lang="hu-HU" altLang="hu-HU" sz="1600" dirty="0">
                  <a:solidFill>
                    <a:srgbClr val="66CCFF"/>
                  </a:solidFill>
                  <a:latin typeface="+mn-lt"/>
                </a:rPr>
                <a:t> and </a:t>
              </a:r>
              <a:r>
                <a:rPr lang="hu-HU" altLang="hu-HU" sz="1600" dirty="0" err="1">
                  <a:solidFill>
                    <a:srgbClr val="66CCFF"/>
                  </a:solidFill>
                  <a:latin typeface="+mn-lt"/>
                </a:rPr>
                <a:t>blood</a:t>
              </a:r>
              <a:r>
                <a:rPr lang="hu-HU" altLang="hu-HU" sz="1600" dirty="0">
                  <a:solidFill>
                    <a:srgbClr val="66CCFF"/>
                  </a:solidFill>
                  <a:latin typeface="+mn-lt"/>
                </a:rPr>
                <a:t> </a:t>
              </a:r>
              <a:r>
                <a:rPr lang="hu-HU" altLang="hu-HU" sz="1600" dirty="0" err="1">
                  <a:solidFill>
                    <a:srgbClr val="66CCFF"/>
                  </a:solidFill>
                  <a:latin typeface="+mn-lt"/>
                </a:rPr>
                <a:t>cells</a:t>
              </a:r>
              <a:endParaRPr lang="hu-HU" altLang="hu-HU" sz="1600" dirty="0">
                <a:solidFill>
                  <a:srgbClr val="66CCFF"/>
                </a:solidFill>
                <a:latin typeface="+mn-lt"/>
              </a:endParaRPr>
            </a:p>
          </p:txBody>
        </p:sp>
        <p:graphicFrame>
          <p:nvGraphicFramePr>
            <p:cNvPr id="11279" name="Object 8"/>
            <p:cNvGraphicFramePr>
              <a:graphicFrameLocks noChangeAspect="1"/>
            </p:cNvGraphicFramePr>
            <p:nvPr/>
          </p:nvGraphicFramePr>
          <p:xfrm>
            <a:off x="3961" y="918"/>
            <a:ext cx="1341" cy="1330"/>
          </p:xfrm>
          <a:graphic>
            <a:graphicData uri="http://schemas.openxmlformats.org/presentationml/2006/ole">
              <mc:AlternateContent xmlns:mc="http://schemas.openxmlformats.org/markup-compatibility/2006">
                <mc:Choice xmlns:v="urn:schemas-microsoft-com:vml" Requires="v">
                  <p:oleObj spid="_x0000_s20806" name="Image" r:id="rId7" imgW="7510060" imgH="7446523" progId="Photoshop.Image.5">
                    <p:embed/>
                  </p:oleObj>
                </mc:Choice>
                <mc:Fallback>
                  <p:oleObj name="Image" r:id="rId7" imgW="7510060" imgH="7446523" progId="Photoshop.Image.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1" y="918"/>
                          <a:ext cx="1341" cy="1330"/>
                        </a:xfrm>
                        <a:prstGeom prst="rect">
                          <a:avLst/>
                        </a:prstGeom>
                        <a:noFill/>
                        <a:ln w="38100">
                          <a:solidFill>
                            <a:srgbClr val="66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3" name="Group 14"/>
          <p:cNvGrpSpPr>
            <a:grpSpLocks/>
          </p:cNvGrpSpPr>
          <p:nvPr/>
        </p:nvGrpSpPr>
        <p:grpSpPr bwMode="auto">
          <a:xfrm>
            <a:off x="4180418" y="1454150"/>
            <a:ext cx="3602567" cy="4749800"/>
            <a:chOff x="1975" y="1132"/>
            <a:chExt cx="1702" cy="2992"/>
          </a:xfrm>
        </p:grpSpPr>
        <p:graphicFrame>
          <p:nvGraphicFramePr>
            <p:cNvPr id="11273" name="Object 4"/>
            <p:cNvGraphicFramePr>
              <a:graphicFrameLocks noChangeAspect="1"/>
            </p:cNvGraphicFramePr>
            <p:nvPr/>
          </p:nvGraphicFramePr>
          <p:xfrm>
            <a:off x="1975" y="3190"/>
            <a:ext cx="916" cy="929"/>
          </p:xfrm>
          <a:graphic>
            <a:graphicData uri="http://schemas.openxmlformats.org/presentationml/2006/ole">
              <mc:AlternateContent xmlns:mc="http://schemas.openxmlformats.org/markup-compatibility/2006">
                <mc:Choice xmlns:v="urn:schemas-microsoft-com:vml" Requires="v">
                  <p:oleObj spid="_x0000_s20807" name="Image" r:id="rId9" imgW="3380162" imgH="3430992" progId="Photoshop.Image.5">
                    <p:embed/>
                  </p:oleObj>
                </mc:Choice>
                <mc:Fallback>
                  <p:oleObj name="Image" r:id="rId9" imgW="3380162" imgH="3430992" progId="Photoshop.Image.5">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75" y="3190"/>
                          <a:ext cx="916" cy="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74" name="Object 5"/>
            <p:cNvGraphicFramePr>
              <a:graphicFrameLocks noChangeAspect="1"/>
            </p:cNvGraphicFramePr>
            <p:nvPr/>
          </p:nvGraphicFramePr>
          <p:xfrm>
            <a:off x="2969" y="3185"/>
            <a:ext cx="708" cy="939"/>
          </p:xfrm>
          <a:graphic>
            <a:graphicData uri="http://schemas.openxmlformats.org/presentationml/2006/ole">
              <mc:AlternateContent xmlns:mc="http://schemas.openxmlformats.org/markup-compatibility/2006">
                <mc:Choice xmlns:v="urn:schemas-microsoft-com:vml" Requires="v">
                  <p:oleObj spid="_x0000_s20808" name="Image" r:id="rId11" imgW="2566890" imgH="3418285" progId="Photoshop.Image.5">
                    <p:embed/>
                  </p:oleObj>
                </mc:Choice>
                <mc:Fallback>
                  <p:oleObj name="Image" r:id="rId11" imgW="2566890" imgH="3418285" progId="Photoshop.Image.5">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9" y="3185"/>
                          <a:ext cx="708" cy="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5" name="Text Box 7"/>
            <p:cNvSpPr txBox="1">
              <a:spLocks noChangeArrowheads="1"/>
            </p:cNvSpPr>
            <p:nvPr/>
          </p:nvSpPr>
          <p:spPr bwMode="auto">
            <a:xfrm>
              <a:off x="3112" y="2929"/>
              <a:ext cx="56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1600" dirty="0" err="1">
                  <a:solidFill>
                    <a:srgbClr val="66CCFF"/>
                  </a:solidFill>
                  <a:latin typeface="+mn-lt"/>
                </a:rPr>
                <a:t>blood</a:t>
              </a:r>
              <a:r>
                <a:rPr lang="hu-HU" altLang="hu-HU" sz="1600" dirty="0">
                  <a:solidFill>
                    <a:srgbClr val="66CCFF"/>
                  </a:solidFill>
                  <a:latin typeface="+mn-lt"/>
                </a:rPr>
                <a:t> </a:t>
              </a:r>
              <a:r>
                <a:rPr lang="hu-HU" altLang="hu-HU" sz="1600" dirty="0" err="1">
                  <a:solidFill>
                    <a:srgbClr val="66CCFF"/>
                  </a:solidFill>
                  <a:latin typeface="+mn-lt"/>
                </a:rPr>
                <a:t>island</a:t>
              </a:r>
              <a:endParaRPr lang="hu-HU" altLang="hu-HU" sz="1600" dirty="0">
                <a:latin typeface="+mn-lt"/>
              </a:endParaRPr>
            </a:p>
          </p:txBody>
        </p:sp>
        <p:graphicFrame>
          <p:nvGraphicFramePr>
            <p:cNvPr id="11276" name="Object 6"/>
            <p:cNvGraphicFramePr>
              <a:graphicFrameLocks noChangeAspect="1"/>
            </p:cNvGraphicFramePr>
            <p:nvPr/>
          </p:nvGraphicFramePr>
          <p:xfrm>
            <a:off x="2210" y="1132"/>
            <a:ext cx="1440" cy="1346"/>
          </p:xfrm>
          <a:graphic>
            <a:graphicData uri="http://schemas.openxmlformats.org/presentationml/2006/ole">
              <mc:AlternateContent xmlns:mc="http://schemas.openxmlformats.org/markup-compatibility/2006">
                <mc:Choice xmlns:v="urn:schemas-microsoft-com:vml" Requires="v">
                  <p:oleObj spid="_x0000_s20809" name="Image" r:id="rId13" imgW="4892340" imgH="4574656" progId="Photoshop.Image.5">
                    <p:embed/>
                  </p:oleObj>
                </mc:Choice>
                <mc:Fallback>
                  <p:oleObj name="Image" r:id="rId13" imgW="4892340" imgH="4574656" progId="Photoshop.Image.5">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10" y="1132"/>
                          <a:ext cx="1440" cy="1346"/>
                        </a:xfrm>
                        <a:prstGeom prst="rect">
                          <a:avLst/>
                        </a:prstGeom>
                        <a:noFill/>
                        <a:ln w="38100">
                          <a:solidFill>
                            <a:srgbClr val="66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11271" name="Object 3"/>
          <p:cNvGraphicFramePr>
            <a:graphicFrameLocks noChangeAspect="1"/>
          </p:cNvGraphicFramePr>
          <p:nvPr>
            <p:extLst>
              <p:ext uri="{D42A27DB-BD31-4B8C-83A1-F6EECF244321}">
                <p14:modId xmlns:p14="http://schemas.microsoft.com/office/powerpoint/2010/main" val="2958822123"/>
              </p:ext>
            </p:extLst>
          </p:nvPr>
        </p:nvGraphicFramePr>
        <p:xfrm>
          <a:off x="806451" y="1431926"/>
          <a:ext cx="3310467" cy="2162175"/>
        </p:xfrm>
        <a:graphic>
          <a:graphicData uri="http://schemas.openxmlformats.org/presentationml/2006/ole">
            <mc:AlternateContent xmlns:mc="http://schemas.openxmlformats.org/markup-compatibility/2006">
              <mc:Choice xmlns:v="urn:schemas-microsoft-com:vml" Requires="v">
                <p:oleObj spid="_x0000_s20810" name="Image" r:id="rId15" imgW="7573597" imgH="6595129" progId="Photoshop.Image.5">
                  <p:embed/>
                </p:oleObj>
              </mc:Choice>
              <mc:Fallback>
                <p:oleObj name="Image" r:id="rId15" imgW="7573597" imgH="6595129" progId="Photoshop.Image.5">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6451" y="1431926"/>
                        <a:ext cx="3310467" cy="2162175"/>
                      </a:xfrm>
                      <a:prstGeom prst="rect">
                        <a:avLst/>
                      </a:prstGeom>
                      <a:noFill/>
                      <a:ln w="38100">
                        <a:solidFill>
                          <a:srgbClr val="66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2" name="Text Box 13"/>
          <p:cNvSpPr txBox="1">
            <a:spLocks noChangeArrowheads="1"/>
          </p:cNvSpPr>
          <p:nvPr/>
        </p:nvSpPr>
        <p:spPr bwMode="auto">
          <a:xfrm>
            <a:off x="1117600" y="533401"/>
            <a:ext cx="995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hu-HU" altLang="hu-HU" sz="2800" dirty="0">
                <a:solidFill>
                  <a:srgbClr val="66CCFF"/>
                </a:solidFill>
                <a:latin typeface="+mn-lt"/>
              </a:rPr>
              <a:t>Vérszigetek a csirke embrióban, SEM</a:t>
            </a:r>
          </a:p>
        </p:txBody>
      </p:sp>
      <p:sp>
        <p:nvSpPr>
          <p:cNvPr id="16" name="Text Box 7"/>
          <p:cNvSpPr txBox="1">
            <a:spLocks noChangeArrowheads="1"/>
          </p:cNvSpPr>
          <p:nvPr/>
        </p:nvSpPr>
        <p:spPr bwMode="auto">
          <a:xfrm>
            <a:off x="3942501" y="4327525"/>
            <a:ext cx="24147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hu-HU" altLang="hu-HU" sz="1600" dirty="0" err="1">
                <a:solidFill>
                  <a:srgbClr val="00B0F0"/>
                </a:solidFill>
                <a:latin typeface="+mn-lt"/>
              </a:rPr>
              <a:t>hemangioblastic</a:t>
            </a:r>
            <a:r>
              <a:rPr lang="hu-HU" altLang="hu-HU" sz="1600" dirty="0">
                <a:solidFill>
                  <a:srgbClr val="00B0F0"/>
                </a:solidFill>
                <a:latin typeface="+mn-lt"/>
              </a:rPr>
              <a:t> </a:t>
            </a:r>
            <a:r>
              <a:rPr lang="hu-HU" altLang="hu-HU" sz="1600" dirty="0" err="1">
                <a:solidFill>
                  <a:srgbClr val="00B0F0"/>
                </a:solidFill>
                <a:latin typeface="+mn-lt"/>
              </a:rPr>
              <a:t>aggregate</a:t>
            </a:r>
            <a:endParaRPr lang="hu-HU" altLang="hu-HU" sz="1600" dirty="0">
              <a:solidFill>
                <a:srgbClr val="00B0F0"/>
              </a:solidFill>
              <a:latin typeface="+mn-lt"/>
            </a:endParaRPr>
          </a:p>
        </p:txBody>
      </p:sp>
    </p:spTree>
    <p:extLst>
      <p:ext uri="{BB962C8B-B14F-4D97-AF65-F5344CB8AC3E}">
        <p14:creationId xmlns:p14="http://schemas.microsoft.com/office/powerpoint/2010/main" val="8168738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476" y="2375237"/>
            <a:ext cx="7417074" cy="3682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Kép 6"/>
          <p:cNvPicPr>
            <a:picLocks noChangeAspect="1"/>
          </p:cNvPicPr>
          <p:nvPr/>
        </p:nvPicPr>
        <p:blipFill>
          <a:blip r:embed="rId4"/>
          <a:stretch>
            <a:fillRect/>
          </a:stretch>
        </p:blipFill>
        <p:spPr>
          <a:xfrm>
            <a:off x="419256" y="2375237"/>
            <a:ext cx="4057220" cy="2390116"/>
          </a:xfrm>
          <a:prstGeom prst="rect">
            <a:avLst/>
          </a:prstGeom>
        </p:spPr>
      </p:pic>
      <p:sp>
        <p:nvSpPr>
          <p:cNvPr id="3" name="Szövegdoboz 2">
            <a:extLst>
              <a:ext uri="{FF2B5EF4-FFF2-40B4-BE49-F238E27FC236}">
                <a16:creationId xmlns:a16="http://schemas.microsoft.com/office/drawing/2014/main" xmlns="" id="{930C6151-43A1-4CF2-B75B-1EBC9F4A6AE4}"/>
              </a:ext>
            </a:extLst>
          </p:cNvPr>
          <p:cNvSpPr txBox="1"/>
          <p:nvPr/>
        </p:nvSpPr>
        <p:spPr>
          <a:xfrm>
            <a:off x="3047999" y="800100"/>
            <a:ext cx="6415043" cy="1077218"/>
          </a:xfrm>
          <a:prstGeom prst="rect">
            <a:avLst/>
          </a:prstGeom>
          <a:noFill/>
        </p:spPr>
        <p:txBody>
          <a:bodyPr wrap="square" rtlCol="0">
            <a:spAutoFit/>
          </a:bodyPr>
          <a:lstStyle/>
          <a:p>
            <a:pPr algn="ctr"/>
            <a:r>
              <a:rPr lang="hu-HU" sz="3200" dirty="0">
                <a:solidFill>
                  <a:srgbClr val="C00000"/>
                </a:solidFill>
              </a:rPr>
              <a:t>Csirke embrió formálódó vérszigeteinek molekuláris identitása</a:t>
            </a:r>
          </a:p>
        </p:txBody>
      </p:sp>
    </p:spTree>
    <p:extLst>
      <p:ext uri="{BB962C8B-B14F-4D97-AF65-F5344CB8AC3E}">
        <p14:creationId xmlns:p14="http://schemas.microsoft.com/office/powerpoint/2010/main" val="3554784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stretch>
            <a:fillRect/>
          </a:stretch>
        </p:blipFill>
        <p:spPr>
          <a:xfrm>
            <a:off x="177800" y="1908520"/>
            <a:ext cx="6584850" cy="4654338"/>
          </a:xfrm>
          <a:prstGeom prst="rect">
            <a:avLst/>
          </a:prstGeom>
        </p:spPr>
      </p:pic>
      <p:sp>
        <p:nvSpPr>
          <p:cNvPr id="4" name="Téglalap 3"/>
          <p:cNvSpPr/>
          <p:nvPr/>
        </p:nvSpPr>
        <p:spPr>
          <a:xfrm>
            <a:off x="7213600" y="483612"/>
            <a:ext cx="4533900" cy="1477328"/>
          </a:xfrm>
          <a:prstGeom prst="rect">
            <a:avLst/>
          </a:prstGeom>
        </p:spPr>
        <p:txBody>
          <a:bodyPr wrap="square">
            <a:spAutoFit/>
          </a:bodyPr>
          <a:lstStyle/>
          <a:p>
            <a:pPr algn="just"/>
            <a:r>
              <a:rPr lang="hu-HU" dirty="0"/>
              <a:t>Szikhólyagi primitív vérképző őssejtek (HSC-k) szigeteit körülvevő </a:t>
            </a:r>
            <a:r>
              <a:rPr lang="hu-HU" dirty="0" err="1"/>
              <a:t>hemangioblasztok</a:t>
            </a:r>
            <a:r>
              <a:rPr lang="hu-HU" dirty="0"/>
              <a:t> </a:t>
            </a:r>
            <a:r>
              <a:rPr lang="hu-HU" dirty="0" err="1"/>
              <a:t>endothelikus</a:t>
            </a:r>
            <a:r>
              <a:rPr lang="hu-HU" dirty="0"/>
              <a:t> sejtekké differenciálódnak  majd kicsi kapilláris </a:t>
            </a:r>
            <a:r>
              <a:rPr lang="hu-HU" dirty="0" err="1"/>
              <a:t>erekbe</a:t>
            </a:r>
            <a:r>
              <a:rPr lang="hu-HU" dirty="0"/>
              <a:t> rendeződnek a </a:t>
            </a:r>
            <a:r>
              <a:rPr lang="hu-HU" dirty="0" err="1"/>
              <a:t>vasculogenezis</a:t>
            </a:r>
            <a:r>
              <a:rPr lang="hu-HU" dirty="0"/>
              <a:t> folyamatában.</a:t>
            </a:r>
          </a:p>
        </p:txBody>
      </p:sp>
      <p:sp>
        <p:nvSpPr>
          <p:cNvPr id="5" name="Téglalap 4"/>
          <p:cNvSpPr/>
          <p:nvPr/>
        </p:nvSpPr>
        <p:spPr>
          <a:xfrm>
            <a:off x="7213600" y="4066064"/>
            <a:ext cx="4521200" cy="2031325"/>
          </a:xfrm>
          <a:prstGeom prst="rect">
            <a:avLst/>
          </a:prstGeom>
        </p:spPr>
        <p:txBody>
          <a:bodyPr wrap="square">
            <a:spAutoFit/>
          </a:bodyPr>
          <a:lstStyle/>
          <a:p>
            <a:r>
              <a:rPr lang="hu-HU" dirty="0"/>
              <a:t> A szikhólyag primitív vérképző őssejtjei  majdnem  kizárólagosan </a:t>
            </a:r>
            <a:r>
              <a:rPr lang="hu-HU" dirty="0" err="1"/>
              <a:t>erythropoietikus</a:t>
            </a:r>
            <a:r>
              <a:rPr lang="hu-HU" dirty="0"/>
              <a:t> sejteket képeznek (valamint néhány </a:t>
            </a:r>
            <a:r>
              <a:rPr lang="hu-HU" dirty="0" err="1"/>
              <a:t>pluripotens</a:t>
            </a:r>
            <a:r>
              <a:rPr lang="hu-HU" dirty="0"/>
              <a:t> </a:t>
            </a:r>
            <a:r>
              <a:rPr lang="hu-HU" dirty="0" err="1"/>
              <a:t>progenitor</a:t>
            </a:r>
            <a:r>
              <a:rPr lang="hu-HU" dirty="0"/>
              <a:t> sejtet amelyekből </a:t>
            </a:r>
            <a:r>
              <a:rPr lang="hu-HU" dirty="0" err="1"/>
              <a:t>megakaryocyták</a:t>
            </a:r>
            <a:r>
              <a:rPr lang="hu-HU" dirty="0"/>
              <a:t> és primitív </a:t>
            </a:r>
            <a:r>
              <a:rPr lang="hu-HU" dirty="0" err="1"/>
              <a:t>makrofágok</a:t>
            </a:r>
            <a:r>
              <a:rPr lang="hu-HU" dirty="0"/>
              <a:t> fejlődnek) a </a:t>
            </a:r>
            <a:r>
              <a:rPr lang="hu-HU" dirty="0" err="1"/>
              <a:t>hematopoiesis</a:t>
            </a:r>
            <a:r>
              <a:rPr lang="hu-HU" dirty="0"/>
              <a:t> vagy </a:t>
            </a:r>
            <a:r>
              <a:rPr lang="hu-HU" dirty="0" err="1"/>
              <a:t>hemopoiesis</a:t>
            </a:r>
            <a:r>
              <a:rPr lang="hu-HU" dirty="0"/>
              <a:t> (vérsejtképzés) folyamatán keresztül.</a:t>
            </a:r>
          </a:p>
        </p:txBody>
      </p:sp>
      <p:sp>
        <p:nvSpPr>
          <p:cNvPr id="3" name="Szövegdoboz 2"/>
          <p:cNvSpPr txBox="1"/>
          <p:nvPr/>
        </p:nvSpPr>
        <p:spPr>
          <a:xfrm>
            <a:off x="350702" y="440697"/>
            <a:ext cx="6411948" cy="1200329"/>
          </a:xfrm>
          <a:prstGeom prst="rect">
            <a:avLst/>
          </a:prstGeom>
          <a:noFill/>
        </p:spPr>
        <p:txBody>
          <a:bodyPr wrap="square" rtlCol="0">
            <a:spAutoFit/>
          </a:bodyPr>
          <a:lstStyle/>
          <a:p>
            <a:r>
              <a:rPr lang="hu-HU" sz="2400" b="1" dirty="0" err="1">
                <a:solidFill>
                  <a:srgbClr val="C00000"/>
                </a:solidFill>
              </a:rPr>
              <a:t>Erythropoietikus</a:t>
            </a:r>
            <a:r>
              <a:rPr lang="hu-HU" sz="2400" b="1" dirty="0">
                <a:solidFill>
                  <a:srgbClr val="C00000"/>
                </a:solidFill>
              </a:rPr>
              <a:t> transzkripciós faktorok a fejlődő vérszigetekben</a:t>
            </a:r>
          </a:p>
          <a:p>
            <a:r>
              <a:rPr lang="hu-HU" sz="2400" b="1" dirty="0">
                <a:solidFill>
                  <a:srgbClr val="C00000"/>
                </a:solidFill>
              </a:rPr>
              <a:t>(csirke embrió)</a:t>
            </a:r>
          </a:p>
        </p:txBody>
      </p:sp>
    </p:spTree>
    <p:extLst>
      <p:ext uri="{BB962C8B-B14F-4D97-AF65-F5344CB8AC3E}">
        <p14:creationId xmlns:p14="http://schemas.microsoft.com/office/powerpoint/2010/main" val="2772653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Baron 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356499"/>
            <a:ext cx="7015274" cy="52578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églalap 1"/>
          <p:cNvSpPr/>
          <p:nvPr/>
        </p:nvSpPr>
        <p:spPr>
          <a:xfrm>
            <a:off x="393700" y="290622"/>
            <a:ext cx="11747500" cy="1015663"/>
          </a:xfrm>
          <a:prstGeom prst="rect">
            <a:avLst/>
          </a:prstGeom>
        </p:spPr>
        <p:txBody>
          <a:bodyPr wrap="square">
            <a:spAutoFit/>
          </a:bodyPr>
          <a:lstStyle/>
          <a:p>
            <a:pPr algn="ctr"/>
            <a:r>
              <a:rPr lang="hu-HU" sz="2000" b="1" dirty="0">
                <a:solidFill>
                  <a:srgbClr val="C00000"/>
                </a:solidFill>
              </a:rPr>
              <a:t>Egérben, a zsigeri </a:t>
            </a:r>
            <a:r>
              <a:rPr lang="hu-HU" sz="2000" b="1" dirty="0" err="1">
                <a:solidFill>
                  <a:srgbClr val="C00000"/>
                </a:solidFill>
              </a:rPr>
              <a:t>endoderma</a:t>
            </a:r>
            <a:r>
              <a:rPr lang="hu-HU" sz="2000" b="1" dirty="0">
                <a:solidFill>
                  <a:srgbClr val="C00000"/>
                </a:solidFill>
              </a:rPr>
              <a:t> indukciós hatása (</a:t>
            </a:r>
            <a:r>
              <a:rPr lang="hu-HU" sz="2000" b="1" dirty="0" err="1">
                <a:solidFill>
                  <a:srgbClr val="C00000"/>
                </a:solidFill>
              </a:rPr>
              <a:t>e.g</a:t>
            </a:r>
            <a:r>
              <a:rPr lang="hu-HU" sz="2000" b="1" dirty="0">
                <a:solidFill>
                  <a:srgbClr val="C00000"/>
                </a:solidFill>
              </a:rPr>
              <a:t>., </a:t>
            </a:r>
            <a:r>
              <a:rPr lang="hu-HU" sz="2000" b="1" dirty="0" err="1">
                <a:solidFill>
                  <a:srgbClr val="C00000"/>
                </a:solidFill>
              </a:rPr>
              <a:t>Bmp</a:t>
            </a:r>
            <a:r>
              <a:rPr lang="hu-HU" sz="2000" b="1" dirty="0">
                <a:solidFill>
                  <a:srgbClr val="C00000"/>
                </a:solidFill>
              </a:rPr>
              <a:t>, </a:t>
            </a:r>
            <a:r>
              <a:rPr lang="hu-HU" sz="2000" b="1" dirty="0" err="1">
                <a:solidFill>
                  <a:srgbClr val="C00000"/>
                </a:solidFill>
              </a:rPr>
              <a:t>Vaszkuláris</a:t>
            </a:r>
            <a:r>
              <a:rPr lang="hu-HU" sz="2000" b="1" dirty="0">
                <a:solidFill>
                  <a:srgbClr val="C00000"/>
                </a:solidFill>
              </a:rPr>
              <a:t> </a:t>
            </a:r>
            <a:r>
              <a:rPr lang="hu-HU" sz="2000" b="1" dirty="0" err="1">
                <a:solidFill>
                  <a:srgbClr val="C00000"/>
                </a:solidFill>
              </a:rPr>
              <a:t>endothelikus</a:t>
            </a:r>
            <a:r>
              <a:rPr lang="hu-HU" sz="2000" b="1" dirty="0">
                <a:solidFill>
                  <a:srgbClr val="C00000"/>
                </a:solidFill>
              </a:rPr>
              <a:t> növekedési faktor, és </a:t>
            </a:r>
            <a:r>
              <a:rPr lang="hu-HU" sz="2000" b="1" dirty="0" err="1">
                <a:solidFill>
                  <a:srgbClr val="C00000"/>
                </a:solidFill>
              </a:rPr>
              <a:t>Indian</a:t>
            </a:r>
            <a:r>
              <a:rPr lang="hu-HU" sz="2000" b="1" dirty="0">
                <a:solidFill>
                  <a:srgbClr val="C00000"/>
                </a:solidFill>
              </a:rPr>
              <a:t> </a:t>
            </a:r>
            <a:r>
              <a:rPr lang="hu-HU" sz="2000" b="1" dirty="0" err="1">
                <a:solidFill>
                  <a:srgbClr val="C00000"/>
                </a:solidFill>
              </a:rPr>
              <a:t>hedgehog</a:t>
            </a:r>
            <a:r>
              <a:rPr lang="hu-HU" sz="2000" b="1" dirty="0">
                <a:solidFill>
                  <a:srgbClr val="C00000"/>
                </a:solidFill>
              </a:rPr>
              <a:t>) elengedhetetlen a vérsziget specifikus gének </a:t>
            </a:r>
            <a:r>
              <a:rPr lang="hu-HU" sz="2000" b="1" dirty="0" err="1">
                <a:solidFill>
                  <a:srgbClr val="C00000"/>
                </a:solidFill>
              </a:rPr>
              <a:t>kifejeződésének</a:t>
            </a:r>
            <a:r>
              <a:rPr lang="hu-HU" sz="2000" b="1" dirty="0">
                <a:solidFill>
                  <a:srgbClr val="C00000"/>
                </a:solidFill>
              </a:rPr>
              <a:t> elindításához  (in vitro eredmények)</a:t>
            </a:r>
          </a:p>
        </p:txBody>
      </p:sp>
      <p:sp>
        <p:nvSpPr>
          <p:cNvPr id="3" name="Téglalap 2"/>
          <p:cNvSpPr/>
          <p:nvPr/>
        </p:nvSpPr>
        <p:spPr>
          <a:xfrm>
            <a:off x="7810500" y="1785541"/>
            <a:ext cx="3378200" cy="3693319"/>
          </a:xfrm>
          <a:prstGeom prst="rect">
            <a:avLst/>
          </a:prstGeom>
        </p:spPr>
        <p:txBody>
          <a:bodyPr wrap="square">
            <a:spAutoFit/>
          </a:bodyPr>
          <a:lstStyle/>
          <a:p>
            <a:r>
              <a:rPr lang="hu-HU" dirty="0"/>
              <a:t>In vivo a </a:t>
            </a:r>
            <a:r>
              <a:rPr lang="hu-HU" dirty="0" err="1"/>
              <a:t>hemangioblasztok</a:t>
            </a:r>
            <a:r>
              <a:rPr lang="hu-HU" dirty="0"/>
              <a:t> , és a későbbiekben a </a:t>
            </a:r>
            <a:r>
              <a:rPr lang="hu-HU" dirty="0" err="1"/>
              <a:t>hematopoietikus</a:t>
            </a:r>
            <a:r>
              <a:rPr lang="hu-HU" dirty="0"/>
              <a:t> és EPC vonal fejlődésének kiváltó oka máig nem pontosan ismert.</a:t>
            </a:r>
          </a:p>
          <a:p>
            <a:endParaRPr lang="hu-HU" dirty="0"/>
          </a:p>
          <a:p>
            <a:r>
              <a:rPr lang="hu-HU" dirty="0"/>
              <a:t>Mind a </a:t>
            </a:r>
            <a:r>
              <a:rPr lang="hu-HU" dirty="0" err="1"/>
              <a:t>hematopoietkus</a:t>
            </a:r>
            <a:r>
              <a:rPr lang="hu-HU" dirty="0"/>
              <a:t> </a:t>
            </a:r>
            <a:r>
              <a:rPr lang="hu-HU" dirty="0" err="1"/>
              <a:t>prekurzorok</a:t>
            </a:r>
            <a:r>
              <a:rPr lang="hu-HU" dirty="0"/>
              <a:t>, mind az EPC-k  sok közös  korán </a:t>
            </a:r>
            <a:r>
              <a:rPr lang="hu-HU" dirty="0" err="1"/>
              <a:t>kifejeződő</a:t>
            </a:r>
            <a:r>
              <a:rPr lang="hu-HU" dirty="0"/>
              <a:t> markert expresszálnak (CD34, VEGFR-2, </a:t>
            </a:r>
            <a:r>
              <a:rPr lang="hu-HU" dirty="0" err="1"/>
              <a:t>Tie</a:t>
            </a:r>
            <a:r>
              <a:rPr lang="hu-HU" dirty="0"/>
              <a:t>, Tie2, SCL, CD31, flt-1, VE-</a:t>
            </a:r>
            <a:r>
              <a:rPr lang="hu-HU" dirty="0" err="1"/>
              <a:t>cadherin</a:t>
            </a:r>
            <a:r>
              <a:rPr lang="hu-HU" dirty="0"/>
              <a:t>, GATA-2, </a:t>
            </a:r>
            <a:r>
              <a:rPr lang="hu-HU" dirty="0" err="1"/>
              <a:t>EpoR</a:t>
            </a:r>
            <a:r>
              <a:rPr lang="hu-HU" dirty="0"/>
              <a:t>) tehát a 2 sejtvonal igen szoros kapcsolatban áll egymással.</a:t>
            </a:r>
          </a:p>
        </p:txBody>
      </p:sp>
    </p:spTree>
    <p:extLst>
      <p:ext uri="{BB962C8B-B14F-4D97-AF65-F5344CB8AC3E}">
        <p14:creationId xmlns:p14="http://schemas.microsoft.com/office/powerpoint/2010/main" val="14574066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IW_NOTES_FOOTER" val="1"/>
</p:tagLst>
</file>

<file path=ppt/tags/tag2.xml><?xml version="1.0" encoding="utf-8"?>
<p:tagLst xmlns:a="http://schemas.openxmlformats.org/drawingml/2006/main" xmlns:r="http://schemas.openxmlformats.org/officeDocument/2006/relationships" xmlns:p="http://schemas.openxmlformats.org/presentationml/2006/main">
  <p:tag name="IIW_NOTES_FOOTER" val="1"/>
</p:tagLst>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1681</TotalTime>
  <Words>3335</Words>
  <Application>Microsoft Office PowerPoint</Application>
  <PresentationFormat>Szélesvásznú</PresentationFormat>
  <Paragraphs>239</Paragraphs>
  <Slides>45</Slides>
  <Notes>14</Notes>
  <HiddenSlides>0</HiddenSlides>
  <MMClips>0</MMClips>
  <ScaleCrop>false</ScaleCrop>
  <HeadingPairs>
    <vt:vector size="8" baseType="variant">
      <vt:variant>
        <vt:lpstr>Használt betűtípusok</vt:lpstr>
      </vt:variant>
      <vt:variant>
        <vt:i4>8</vt:i4>
      </vt:variant>
      <vt:variant>
        <vt:lpstr>Téma</vt:lpstr>
      </vt:variant>
      <vt:variant>
        <vt:i4>1</vt:i4>
      </vt:variant>
      <vt:variant>
        <vt:lpstr>Beágyazott OLE kiszolgálók</vt:lpstr>
      </vt:variant>
      <vt:variant>
        <vt:i4>1</vt:i4>
      </vt:variant>
      <vt:variant>
        <vt:lpstr>Diacímek</vt:lpstr>
      </vt:variant>
      <vt:variant>
        <vt:i4>45</vt:i4>
      </vt:variant>
    </vt:vector>
  </HeadingPairs>
  <TitlesOfParts>
    <vt:vector size="55" baseType="lpstr">
      <vt:lpstr>굴림</vt:lpstr>
      <vt:lpstr>ＭＳ Ｐゴシック</vt:lpstr>
      <vt:lpstr>Andalus</vt:lpstr>
      <vt:lpstr>Arial</vt:lpstr>
      <vt:lpstr>Calibri</vt:lpstr>
      <vt:lpstr>Calibri Light</vt:lpstr>
      <vt:lpstr>Comic Sans MS</vt:lpstr>
      <vt:lpstr>Symbol</vt:lpstr>
      <vt:lpstr>Office-téma</vt:lpstr>
      <vt:lpstr>Image</vt:lpstr>
      <vt:lpstr>Vasculogenezis, AGM régió, vérképzés</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Model of the roles of ephrin and Eph receptors during angiogenesis </vt:lpstr>
      <vt:lpstr>PowerPoint bemutató</vt:lpstr>
      <vt:lpstr>PowerPoint bemutató</vt:lpstr>
      <vt:lpstr>PowerPoint bemutató</vt:lpstr>
      <vt:lpstr>Arteries are specifically aligned with peripheral nerves in mouse limb skin</vt:lpstr>
      <vt:lpstr>PowerPoint bemutató</vt:lpstr>
      <vt:lpstr>PowerPoint bemutató</vt:lpstr>
      <vt:lpstr>PowerPoint bemutató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H.-Minkó Krisztina</dc:creator>
  <cp:lastModifiedBy>kkocsis</cp:lastModifiedBy>
  <cp:revision>74</cp:revision>
  <cp:lastPrinted>2015-04-14T17:22:59Z</cp:lastPrinted>
  <dcterms:created xsi:type="dcterms:W3CDTF">2015-04-14T13:03:19Z</dcterms:created>
  <dcterms:modified xsi:type="dcterms:W3CDTF">2018-05-11T09:46:46Z</dcterms:modified>
</cp:coreProperties>
</file>