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76" r:id="rId3"/>
    <p:sldId id="277" r:id="rId4"/>
    <p:sldId id="278" r:id="rId5"/>
    <p:sldId id="279" r:id="rId6"/>
    <p:sldId id="280" r:id="rId7"/>
    <p:sldId id="281" r:id="rId8"/>
    <p:sldId id="258" r:id="rId9"/>
    <p:sldId id="259" r:id="rId10"/>
    <p:sldId id="260" r:id="rId11"/>
    <p:sldId id="261" r:id="rId12"/>
    <p:sldId id="282" r:id="rId13"/>
    <p:sldId id="283" r:id="rId14"/>
    <p:sldId id="284"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85" r:id="rId30"/>
    <p:sldId id="286" r:id="rId31"/>
    <p:sldId id="289" r:id="rId32"/>
    <p:sldId id="291" r:id="rId33"/>
    <p:sldId id="290" r:id="rId34"/>
    <p:sldId id="292" r:id="rId35"/>
    <p:sldId id="287" r:id="rId36"/>
    <p:sldId id="28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B7D65-8975-41D0-972C-556FE230DD1F}" type="datetimeFigureOut">
              <a:rPr lang="de-DE" smtClean="0"/>
              <a:t>01.05.2018</a:t>
            </a:fld>
            <a:endParaRPr lang="de-DE"/>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DBCA5-924C-4C0A-B1E2-18BB66D438FA}" type="slidenum">
              <a:rPr lang="de-DE" smtClean="0"/>
              <a:t>‹#›</a:t>
            </a:fld>
            <a:endParaRPr lang="de-DE"/>
          </a:p>
        </p:txBody>
      </p:sp>
    </p:spTree>
    <p:extLst>
      <p:ext uri="{BB962C8B-B14F-4D97-AF65-F5344CB8AC3E}">
        <p14:creationId xmlns:p14="http://schemas.microsoft.com/office/powerpoint/2010/main" val="102354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iakép helye 1"/>
          <p:cNvSpPr>
            <a:spLocks noGrp="1" noRot="1" noChangeAspect="1"/>
          </p:cNvSpPr>
          <p:nvPr>
            <p:ph type="sldImg"/>
          </p:nvPr>
        </p:nvSpPr>
        <p:spPr bwMode="auto">
          <a:noFill/>
          <a:ln>
            <a:solidFill>
              <a:srgbClr val="000000"/>
            </a:solidFill>
            <a:miter lim="800000"/>
            <a:headEnd/>
            <a:tailEnd/>
          </a:ln>
        </p:spPr>
      </p:sp>
      <p:sp>
        <p:nvSpPr>
          <p:cNvPr id="51202"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a:t>Gilbert, Epel, Ecological developmental biology, Sinauer, 2009</a:t>
            </a:r>
          </a:p>
          <a:p>
            <a:pPr eaLnBrk="1" hangingPunct="1">
              <a:spcBef>
                <a:spcPct val="0"/>
              </a:spcBef>
            </a:pPr>
            <a:endParaRPr lang="hu-HU"/>
          </a:p>
        </p:txBody>
      </p:sp>
      <p:sp>
        <p:nvSpPr>
          <p:cNvPr id="51203"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50A933-9961-4F0D-B395-D5B0E10EA956}" type="slidenum">
              <a:rPr lang="hu-HU"/>
              <a:pPr fontAlgn="base">
                <a:spcBef>
                  <a:spcPct val="0"/>
                </a:spcBef>
                <a:spcAft>
                  <a:spcPct val="0"/>
                </a:spcAft>
                <a:defRPr/>
              </a:pPr>
              <a:t>30</a:t>
            </a:fld>
            <a:endParaRPr lang="hu-HU"/>
          </a:p>
        </p:txBody>
      </p:sp>
    </p:spTree>
    <p:extLst>
      <p:ext uri="{BB962C8B-B14F-4D97-AF65-F5344CB8AC3E}">
        <p14:creationId xmlns:p14="http://schemas.microsoft.com/office/powerpoint/2010/main" val="1351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Diakép helye 1"/>
          <p:cNvSpPr>
            <a:spLocks noGrp="1" noRot="1" noChangeAspect="1"/>
          </p:cNvSpPr>
          <p:nvPr>
            <p:ph type="sldImg"/>
          </p:nvPr>
        </p:nvSpPr>
        <p:spPr bwMode="auto">
          <a:noFill/>
          <a:ln>
            <a:solidFill>
              <a:srgbClr val="000000"/>
            </a:solidFill>
            <a:miter lim="800000"/>
            <a:headEnd/>
            <a:tailEnd/>
          </a:ln>
        </p:spPr>
      </p:sp>
      <p:sp>
        <p:nvSpPr>
          <p:cNvPr id="99330"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t>Soto, Int. J. Androl., 2008</a:t>
            </a:r>
          </a:p>
          <a:p>
            <a:pPr eaLnBrk="1" hangingPunct="1">
              <a:spcBef>
                <a:spcPct val="0"/>
              </a:spcBef>
            </a:pPr>
            <a:endParaRPr lang="de-DE"/>
          </a:p>
          <a:p>
            <a:pPr eaLnBrk="1" hangingPunct="1">
              <a:spcBef>
                <a:spcPct val="0"/>
              </a:spcBef>
            </a:pPr>
            <a:r>
              <a:rPr lang="hu-HU"/>
              <a:t>Preneoplastic and neoplastic lesions</a:t>
            </a:r>
            <a:r>
              <a:rPr lang="de-DE"/>
              <a:t> </a:t>
            </a:r>
            <a:r>
              <a:rPr lang="en-US"/>
              <a:t>in animals exposed prenatally to bisphenol A (BPA). (A) The percentage of intraductal</a:t>
            </a:r>
          </a:p>
          <a:p>
            <a:pPr eaLnBrk="1" hangingPunct="1">
              <a:spcBef>
                <a:spcPct val="0"/>
              </a:spcBef>
            </a:pPr>
            <a:r>
              <a:rPr lang="en-US"/>
              <a:t>hyperplasias is significantly increased in BPA-exposed animals at postnatal day 50. (B, C) Histological sections of mammary</a:t>
            </a:r>
          </a:p>
          <a:p>
            <a:pPr eaLnBrk="1" hangingPunct="1">
              <a:spcBef>
                <a:spcPct val="0"/>
              </a:spcBef>
            </a:pPr>
            <a:r>
              <a:rPr lang="en-US"/>
              <a:t>glands stained with haematoxylin and eosin. (B) normal ducts; (C) carcinoma in situ at postnatal day 95 after prenatal exposure to</a:t>
            </a:r>
          </a:p>
          <a:p>
            <a:pPr eaLnBrk="1" hangingPunct="1">
              <a:spcBef>
                <a:spcPct val="0"/>
              </a:spcBef>
            </a:pPr>
            <a:r>
              <a:rPr lang="en-US"/>
              <a:t>250 mikrog BPA⁄kg body weight⁄day. Scale bar: </a:t>
            </a:r>
            <a:r>
              <a:rPr lang="hu-HU"/>
              <a:t>200 </a:t>
            </a:r>
            <a:r>
              <a:rPr lang="de-DE">
                <a:latin typeface="Symbol" pitchFamily="18" charset="2"/>
              </a:rPr>
              <a:t>mikron</a:t>
            </a:r>
            <a:r>
              <a:rPr lang="hu-HU"/>
              <a:t>.</a:t>
            </a:r>
          </a:p>
        </p:txBody>
      </p:sp>
      <p:sp>
        <p:nvSpPr>
          <p:cNvPr id="99331"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19C5D1-39D0-44AA-8451-095DABB841ED}" type="slidenum">
              <a:rPr lang="hu-HU"/>
              <a:pPr fontAlgn="base">
                <a:spcBef>
                  <a:spcPct val="0"/>
                </a:spcBef>
                <a:spcAft>
                  <a:spcPct val="0"/>
                </a:spcAft>
                <a:defRPr/>
              </a:pPr>
              <a:t>36</a:t>
            </a:fld>
            <a:endParaRPr lang="hu-HU"/>
          </a:p>
        </p:txBody>
      </p:sp>
    </p:spTree>
    <p:extLst>
      <p:ext uri="{BB962C8B-B14F-4D97-AF65-F5344CB8AC3E}">
        <p14:creationId xmlns:p14="http://schemas.microsoft.com/office/powerpoint/2010/main" val="332430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B39D897D-C20B-4438-9848-9E8E0AFE9D2F}" type="datetimeFigureOut">
              <a:rPr lang="de-DE" smtClean="0"/>
              <a:t>01.05.2018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395484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39D897D-C20B-4438-9848-9E8E0AFE9D2F}" type="datetimeFigureOut">
              <a:rPr lang="de-DE" smtClean="0"/>
              <a:t>01.05.2018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116410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39D897D-C20B-4438-9848-9E8E0AFE9D2F}" type="datetimeFigureOut">
              <a:rPr lang="de-DE" smtClean="0"/>
              <a:t>01.05.2018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422863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39D897D-C20B-4438-9848-9E8E0AFE9D2F}" type="datetimeFigureOut">
              <a:rPr lang="de-DE" smtClean="0"/>
              <a:t>01.05.2018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296782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39D897D-C20B-4438-9848-9E8E0AFE9D2F}" type="datetimeFigureOut">
              <a:rPr lang="de-DE" smtClean="0"/>
              <a:t>01.05.2018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319166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39D897D-C20B-4438-9848-9E8E0AFE9D2F}" type="datetimeFigureOut">
              <a:rPr lang="de-DE" smtClean="0"/>
              <a:t>01.05.2018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116635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39D897D-C20B-4438-9848-9E8E0AFE9D2F}" type="datetimeFigureOut">
              <a:rPr lang="de-DE" smtClean="0"/>
              <a:t>01.05.2018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402903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B39D897D-C20B-4438-9848-9E8E0AFE9D2F}" type="datetimeFigureOut">
              <a:rPr lang="de-DE" smtClean="0"/>
              <a:t>01.05.2018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62703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D897D-C20B-4438-9848-9E8E0AFE9D2F}" type="datetimeFigureOut">
              <a:rPr lang="de-DE" smtClean="0"/>
              <a:t>01.05.2018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265097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B39D897D-C20B-4438-9848-9E8E0AFE9D2F}" type="datetimeFigureOut">
              <a:rPr lang="de-DE" smtClean="0"/>
              <a:t>01.05.2018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343044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B39D897D-C20B-4438-9848-9E8E0AFE9D2F}" type="datetimeFigureOut">
              <a:rPr lang="de-DE" smtClean="0"/>
              <a:t>01.05.2018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ECEB29A-81F1-41EC-9F8C-2F9A486AB534}" type="slidenum">
              <a:rPr lang="de-DE" smtClean="0"/>
              <a:t>‹#›</a:t>
            </a:fld>
            <a:endParaRPr lang="de-DE"/>
          </a:p>
        </p:txBody>
      </p:sp>
    </p:spTree>
    <p:extLst>
      <p:ext uri="{BB962C8B-B14F-4D97-AF65-F5344CB8AC3E}">
        <p14:creationId xmlns:p14="http://schemas.microsoft.com/office/powerpoint/2010/main" val="104547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D897D-C20B-4438-9848-9E8E0AFE9D2F}" type="datetimeFigureOut">
              <a:rPr lang="de-DE" smtClean="0"/>
              <a:t>01.05.2018</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EB29A-81F1-41EC-9F8C-2F9A486AB534}" type="slidenum">
              <a:rPr lang="de-DE" smtClean="0"/>
              <a:t>‹#›</a:t>
            </a:fld>
            <a:endParaRPr lang="de-DE"/>
          </a:p>
        </p:txBody>
      </p:sp>
    </p:spTree>
    <p:extLst>
      <p:ext uri="{BB962C8B-B14F-4D97-AF65-F5344CB8AC3E}">
        <p14:creationId xmlns:p14="http://schemas.microsoft.com/office/powerpoint/2010/main" val="4220145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hyperthelia.seebyseeing.ne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kmle.co.kr/search.php?Search=Breast,+amastia&amp;SpecialSearch=HTMLWebHtdig&amp;Page=3"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png"/><Relationship Id="rId2"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2.bin"/><Relationship Id="rId4" Type="http://schemas.openxmlformats.org/officeDocument/2006/relationships/image" Target="../media/image28.png"/><Relationship Id="rId9"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ACA"/>
        </a:solidFill>
        <a:effectLst/>
      </p:bgPr>
    </p:bg>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448"/>
            <a:ext cx="9144000" cy="6403103"/>
          </a:xfrm>
          <a:prstGeom prst="rect">
            <a:avLst/>
          </a:prstGeom>
        </p:spPr>
      </p:pic>
      <p:sp>
        <p:nvSpPr>
          <p:cNvPr id="2" name="Cím 1"/>
          <p:cNvSpPr>
            <a:spLocks noGrp="1"/>
          </p:cNvSpPr>
          <p:nvPr>
            <p:ph type="ctrTitle"/>
          </p:nvPr>
        </p:nvSpPr>
        <p:spPr>
          <a:xfrm>
            <a:off x="3091069" y="490330"/>
            <a:ext cx="2961861" cy="1964634"/>
          </a:xfrm>
        </p:spPr>
        <p:txBody>
          <a:bodyPr>
            <a:normAutofit/>
          </a:bodyPr>
          <a:lstStyle/>
          <a:p>
            <a:r>
              <a:rPr lang="hu-HU" sz="40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Entwicklung</a:t>
            </a:r>
            <a:r>
              <a:rPr lang="hu-HU" sz="4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 </a:t>
            </a:r>
            <a:r>
              <a:rPr lang="hu-HU" sz="40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Milchdrüse</a:t>
            </a:r>
            <a:endParaRPr lang="hu-HU" sz="4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lcím 2"/>
          <p:cNvSpPr>
            <a:spLocks noGrp="1"/>
          </p:cNvSpPr>
          <p:nvPr>
            <p:ph type="subTitle" idx="1"/>
          </p:nvPr>
        </p:nvSpPr>
        <p:spPr>
          <a:xfrm>
            <a:off x="3657600" y="6254520"/>
            <a:ext cx="2199861" cy="752062"/>
          </a:xfrm>
        </p:spPr>
        <p:txBody>
          <a:bodyPr>
            <a:normAutofit fontScale="92500" lnSpcReduction="20000"/>
          </a:bodyPr>
          <a:lstStyle/>
          <a:p>
            <a:r>
              <a:rPr lang="hu-HU" b="1" i="1" dirty="0">
                <a:solidFill>
                  <a:schemeClr val="tx1">
                    <a:lumMod val="65000"/>
                    <a:lumOff val="35000"/>
                  </a:schemeClr>
                </a:solidFill>
              </a:rPr>
              <a:t>Attila Magyar</a:t>
            </a:r>
          </a:p>
          <a:p>
            <a:r>
              <a:rPr lang="hu-HU" b="1" i="1" dirty="0">
                <a:solidFill>
                  <a:schemeClr val="tx1">
                    <a:lumMod val="65000"/>
                    <a:lumOff val="35000"/>
                  </a:schemeClr>
                </a:solidFill>
              </a:rPr>
              <a:t>19.02.2018</a:t>
            </a:r>
          </a:p>
        </p:txBody>
      </p:sp>
    </p:spTree>
    <p:extLst>
      <p:ext uri="{BB962C8B-B14F-4D97-AF65-F5344CB8AC3E}">
        <p14:creationId xmlns:p14="http://schemas.microsoft.com/office/powerpoint/2010/main" val="118750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85800" y="44624"/>
            <a:ext cx="7772400" cy="1080120"/>
          </a:xfrm>
        </p:spPr>
        <p:txBody>
          <a:bodyPr/>
          <a:lstStyle/>
          <a:p>
            <a:r>
              <a:rPr lang="hu-HU" sz="4000" dirty="0" err="1">
                <a:latin typeface="Arial" panose="020B0604020202020204" pitchFamily="34" charset="0"/>
                <a:cs typeface="Arial" panose="020B0604020202020204" pitchFamily="34" charset="0"/>
              </a:rPr>
              <a:t>Entwicklung</a:t>
            </a:r>
            <a:r>
              <a:rPr lang="hu-HU" sz="4000" dirty="0">
                <a:latin typeface="Arial" panose="020B0604020202020204" pitchFamily="34" charset="0"/>
                <a:cs typeface="Arial" panose="020B0604020202020204" pitchFamily="34" charset="0"/>
              </a:rPr>
              <a:t> der </a:t>
            </a:r>
            <a:r>
              <a:rPr lang="hu-HU" sz="4000" dirty="0" err="1">
                <a:latin typeface="Arial" panose="020B0604020202020204" pitchFamily="34" charset="0"/>
                <a:cs typeface="Arial" panose="020B0604020202020204" pitchFamily="34" charset="0"/>
              </a:rPr>
              <a:t>Milchdrüse</a:t>
            </a:r>
            <a:endParaRPr lang="hu-HU" sz="4000" dirty="0">
              <a:latin typeface="Arial" panose="020B0604020202020204" pitchFamily="34" charset="0"/>
              <a:cs typeface="Arial" panose="020B0604020202020204" pitchFamily="34" charset="0"/>
            </a:endParaRPr>
          </a:p>
        </p:txBody>
      </p:sp>
      <p:sp>
        <p:nvSpPr>
          <p:cNvPr id="5" name="Tartalom helye 4"/>
          <p:cNvSpPr>
            <a:spLocks noGrp="1"/>
          </p:cNvSpPr>
          <p:nvPr>
            <p:ph idx="1"/>
          </p:nvPr>
        </p:nvSpPr>
        <p:spPr>
          <a:xfrm>
            <a:off x="685800" y="1124744"/>
            <a:ext cx="7772400" cy="4971256"/>
          </a:xfrm>
        </p:spPr>
        <p:txBody>
          <a:bodyPr/>
          <a:lstStyle/>
          <a:p>
            <a:r>
              <a:rPr lang="hu-HU" sz="2400" b="1" dirty="0">
                <a:latin typeface="Arial" panose="020B0604020202020204" pitchFamily="34" charset="0"/>
                <a:cs typeface="Arial" panose="020B0604020202020204" pitchFamily="34" charset="0"/>
              </a:rPr>
              <a:t>0-2 LJ</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gut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tastbare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Milchdrüse</a:t>
            </a:r>
            <a:r>
              <a:rPr lang="hu-HU" sz="2400" dirty="0">
                <a:latin typeface="Arial" panose="020B0604020202020204" pitchFamily="34" charset="0"/>
                <a:cs typeface="Arial" panose="020B0604020202020204" pitchFamily="34" charset="0"/>
              </a:rPr>
              <a:t> bei </a:t>
            </a:r>
            <a:r>
              <a:rPr lang="hu-HU" sz="2400" dirty="0" err="1">
                <a:latin typeface="Arial" panose="020B0604020202020204" pitchFamily="34" charset="0"/>
                <a:cs typeface="Arial" panose="020B0604020202020204" pitchFamily="34" charset="0"/>
              </a:rPr>
              <a:t>beiden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Geschlechtern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durch</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eigene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Östradiol-Produktion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Brustwarzen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stülpen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aus</a:t>
            </a:r>
            <a:r>
              <a:rPr lang="hu-HU" sz="2400" dirty="0">
                <a:latin typeface="Arial" panose="020B0604020202020204" pitchFamily="34" charset="0"/>
                <a:cs typeface="Arial" panose="020B0604020202020204" pitchFamily="34" charset="0"/>
              </a:rPr>
              <a:t> und </a:t>
            </a:r>
            <a:r>
              <a:rPr lang="hu-HU" sz="2400" dirty="0" err="1">
                <a:latin typeface="Arial" panose="020B0604020202020204" pitchFamily="34" charset="0"/>
                <a:cs typeface="Arial" panose="020B0604020202020204" pitchFamily="34" charset="0"/>
              </a:rPr>
              <a:t>Areola</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wird</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pigmentiert</a:t>
            </a:r>
            <a:r>
              <a:rPr lang="hu-HU" sz="2400" dirty="0">
                <a:latin typeface="Arial" panose="020B0604020202020204" pitchFamily="34" charset="0"/>
                <a:cs typeface="Arial" panose="020B0604020202020204" pitchFamily="34" charset="0"/>
              </a:rPr>
              <a:t>. Die </a:t>
            </a:r>
            <a:r>
              <a:rPr lang="hu-HU" sz="2400" dirty="0" err="1">
                <a:latin typeface="Arial" panose="020B0604020202020204" pitchFamily="34" charset="0"/>
                <a:cs typeface="Arial" panose="020B0604020202020204" pitchFamily="34" charset="0"/>
              </a:rPr>
              <a:t>Azini</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entwickeln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sich</a:t>
            </a:r>
            <a:r>
              <a:rPr lang="hu-HU" sz="2400" dirty="0">
                <a:latin typeface="Arial" panose="020B0604020202020204" pitchFamily="34" charset="0"/>
                <a:cs typeface="Arial" panose="020B0604020202020204" pitchFamily="34" charset="0"/>
              </a:rPr>
              <a:t>.</a:t>
            </a:r>
          </a:p>
          <a:p>
            <a:r>
              <a:rPr lang="hu-HU" sz="2400" b="1" dirty="0">
                <a:latin typeface="Arial" panose="020B0604020202020204" pitchFamily="34" charset="0"/>
                <a:cs typeface="Arial" panose="020B0604020202020204" pitchFamily="34" charset="0"/>
              </a:rPr>
              <a:t>2.LJ </a:t>
            </a:r>
            <a:r>
              <a:rPr lang="hu-HU" sz="2400" b="1" dirty="0" err="1">
                <a:latin typeface="Arial" panose="020B0604020202020204" pitchFamily="34" charset="0"/>
                <a:cs typeface="Arial" panose="020B0604020202020204" pitchFamily="34" charset="0"/>
              </a:rPr>
              <a:t>bis</a:t>
            </a:r>
            <a:r>
              <a:rPr lang="hu-HU" sz="2400" b="1" dirty="0">
                <a:latin typeface="Arial" panose="020B0604020202020204" pitchFamily="34" charset="0"/>
                <a:cs typeface="Arial" panose="020B0604020202020204" pitchFamily="34" charset="0"/>
              </a:rPr>
              <a:t> </a:t>
            </a:r>
            <a:r>
              <a:rPr lang="hu-HU" sz="2400" b="1" dirty="0" err="1">
                <a:latin typeface="Arial" panose="020B0604020202020204" pitchFamily="34" charset="0"/>
                <a:cs typeface="Arial" panose="020B0604020202020204" pitchFamily="34" charset="0"/>
              </a:rPr>
              <a:t>Pubertät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Ruhephase</a:t>
            </a:r>
            <a:endParaRPr lang="hu-HU" sz="2400" dirty="0">
              <a:latin typeface="Arial" panose="020B0604020202020204" pitchFamily="34" charset="0"/>
              <a:cs typeface="Arial" panose="020B0604020202020204" pitchFamily="34" charset="0"/>
            </a:endParaRPr>
          </a:p>
          <a:p>
            <a:r>
              <a:rPr lang="hu-HU" sz="2400" b="1" dirty="0">
                <a:latin typeface="Arial" panose="020B0604020202020204" pitchFamily="34" charset="0"/>
                <a:cs typeface="Arial" panose="020B0604020202020204" pitchFamily="34" charset="0"/>
              </a:rPr>
              <a:t>von </a:t>
            </a:r>
            <a:r>
              <a:rPr lang="hu-HU" sz="2400" b="1" dirty="0" err="1">
                <a:latin typeface="Arial" panose="020B0604020202020204" pitchFamily="34" charset="0"/>
                <a:cs typeface="Arial" panose="020B0604020202020204" pitchFamily="34" charset="0"/>
              </a:rPr>
              <a:t>Pubertät</a:t>
            </a:r>
            <a:r>
              <a:rPr lang="hu-HU" sz="2400" b="1" dirty="0">
                <a:latin typeface="Arial" panose="020B0604020202020204" pitchFamily="34" charset="0"/>
                <a:cs typeface="Arial" panose="020B0604020202020204" pitchFamily="34" charset="0"/>
              </a:rPr>
              <a:t> </a:t>
            </a:r>
            <a:r>
              <a:rPr lang="hu-HU" sz="2400" dirty="0">
                <a:latin typeface="Arial" panose="020B0604020202020204" pitchFamily="34" charset="0"/>
                <a:cs typeface="Arial" panose="020B0604020202020204" pitchFamily="34" charset="0"/>
              </a:rPr>
              <a:t>bei </a:t>
            </a:r>
            <a:r>
              <a:rPr lang="hu-HU" sz="2400" dirty="0" err="1">
                <a:latin typeface="Arial" panose="020B0604020202020204" pitchFamily="34" charset="0"/>
                <a:cs typeface="Arial" panose="020B0604020202020204" pitchFamily="34" charset="0"/>
              </a:rPr>
              <a:t>Mädchen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die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weiter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Entwicklung</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dankbar</a:t>
            </a:r>
            <a:r>
              <a:rPr lang="hu-HU" sz="2400" dirty="0">
                <a:latin typeface="Arial" panose="020B0604020202020204" pitchFamily="34" charset="0"/>
                <a:cs typeface="Arial" panose="020B0604020202020204" pitchFamily="34" charset="0"/>
              </a:rPr>
              <a:t> den </a:t>
            </a:r>
            <a:r>
              <a:rPr lang="hu-HU" sz="2400" dirty="0" err="1">
                <a:latin typeface="Arial" panose="020B0604020202020204" pitchFamily="34" charset="0"/>
                <a:cs typeface="Arial" panose="020B0604020202020204" pitchFamily="34" charset="0"/>
              </a:rPr>
              <a:t>Hormonen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vor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allem</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Östrogen</a:t>
            </a:r>
            <a:r>
              <a:rPr lang="hu-HU" sz="2400" dirty="0">
                <a:latin typeface="Arial" panose="020B0604020202020204" pitchFamily="34" charset="0"/>
                <a:cs typeface="Arial" panose="020B0604020202020204" pitchFamily="34" charset="0"/>
              </a:rPr>
              <a:t>.</a:t>
            </a:r>
          </a:p>
          <a:p>
            <a:r>
              <a:rPr lang="hu-HU" sz="1600" dirty="0" err="1">
                <a:latin typeface="Arial" panose="020B0604020202020204" pitchFamily="34" charset="0"/>
                <a:cs typeface="Arial" panose="020B0604020202020204" pitchFamily="34" charset="0"/>
              </a:rPr>
              <a:t>Tanner-Stadien</a:t>
            </a:r>
            <a:r>
              <a:rPr lang="hu-HU" sz="1600" dirty="0">
                <a:latin typeface="Arial" panose="020B0604020202020204" pitchFamily="34" charset="0"/>
                <a:cs typeface="Arial" panose="020B0604020202020204" pitchFamily="34" charset="0"/>
              </a:rPr>
              <a:t>; T1: (Östrogen+GH+IGF-1); Papilla-</a:t>
            </a:r>
            <a:r>
              <a:rPr lang="hu-HU" sz="1600" dirty="0" err="1">
                <a:latin typeface="Arial" panose="020B0604020202020204" pitchFamily="34" charset="0"/>
                <a:cs typeface="Arial" panose="020B0604020202020204" pitchFamily="34" charset="0"/>
              </a:rPr>
              <a:t>Elevation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beginnt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zw</a:t>
            </a:r>
            <a:r>
              <a:rPr lang="hu-HU" sz="1600" dirty="0">
                <a:latin typeface="Arial" panose="020B0604020202020204" pitchFamily="34" charset="0"/>
                <a:cs typeface="Arial" panose="020B0604020202020204" pitchFamily="34" charset="0"/>
              </a:rPr>
              <a:t>. 8,5-13,5 LJ.</a:t>
            </a:r>
          </a:p>
          <a:p>
            <a:r>
              <a:rPr lang="hu-HU" sz="1600" dirty="0">
                <a:latin typeface="Arial" panose="020B0604020202020204" pitchFamily="34" charset="0"/>
                <a:cs typeface="Arial" panose="020B0604020202020204" pitchFamily="34" charset="0"/>
              </a:rPr>
              <a:t>T2:  </a:t>
            </a:r>
            <a:r>
              <a:rPr lang="hu-HU" sz="1600" dirty="0" err="1">
                <a:latin typeface="Arial" panose="020B0604020202020204" pitchFamily="34" charset="0"/>
                <a:cs typeface="Arial" panose="020B0604020202020204" pitchFamily="34" charset="0"/>
              </a:rPr>
              <a:t>um</a:t>
            </a:r>
            <a:r>
              <a:rPr lang="hu-HU" sz="1600" dirty="0">
                <a:latin typeface="Arial" panose="020B0604020202020204" pitchFamily="34" charset="0"/>
                <a:cs typeface="Arial" panose="020B0604020202020204" pitchFamily="34" charset="0"/>
              </a:rPr>
              <a:t> 11. LJ. (</a:t>
            </a:r>
            <a:r>
              <a:rPr lang="hu-HU" sz="1600" dirty="0" err="1">
                <a:latin typeface="Arial" panose="020B0604020202020204" pitchFamily="34" charset="0"/>
                <a:cs typeface="Arial" panose="020B0604020202020204" pitchFamily="34" charset="0"/>
              </a:rPr>
              <a:t>Areola</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Durchmessen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vergrößert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kleine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Vorhebung</a:t>
            </a:r>
            <a:endParaRPr lang="hu-HU" sz="1600" dirty="0">
              <a:latin typeface="Arial" panose="020B0604020202020204" pitchFamily="34" charset="0"/>
              <a:cs typeface="Arial" panose="020B0604020202020204" pitchFamily="34" charset="0"/>
            </a:endParaRPr>
          </a:p>
          <a:p>
            <a:r>
              <a:rPr lang="hu-HU" sz="1600" dirty="0">
                <a:latin typeface="Arial" panose="020B0604020202020204" pitchFamily="34" charset="0"/>
                <a:cs typeface="Arial" panose="020B0604020202020204" pitchFamily="34" charset="0"/>
              </a:rPr>
              <a:t>T3: 12,5 LJ., </a:t>
            </a:r>
            <a:r>
              <a:rPr lang="hu-HU" sz="1600" dirty="0" err="1">
                <a:latin typeface="Arial" panose="020B0604020202020204" pitchFamily="34" charset="0"/>
                <a:cs typeface="Arial" panose="020B0604020202020204" pitchFamily="34" charset="0"/>
              </a:rPr>
              <a:t>weiteres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Wachstum</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Warze</a:t>
            </a:r>
            <a:r>
              <a:rPr lang="hu-HU" sz="1600" dirty="0">
                <a:latin typeface="Arial" panose="020B0604020202020204" pitchFamily="34" charset="0"/>
                <a:cs typeface="Arial" panose="020B0604020202020204" pitchFamily="34" charset="0"/>
              </a:rPr>
              <a:t> und </a:t>
            </a:r>
            <a:r>
              <a:rPr lang="hu-HU" sz="1600" dirty="0" err="1">
                <a:latin typeface="Arial" panose="020B0604020202020204" pitchFamily="34" charset="0"/>
                <a:cs typeface="Arial" panose="020B0604020202020204" pitchFamily="34" charset="0"/>
              </a:rPr>
              <a:t>Mamma</a:t>
            </a:r>
            <a:r>
              <a:rPr lang="hu-HU" sz="1600" dirty="0">
                <a:latin typeface="Arial" panose="020B0604020202020204" pitchFamily="34" charset="0"/>
                <a:cs typeface="Arial" panose="020B0604020202020204" pitchFamily="34" charset="0"/>
              </a:rPr>
              <a:t> mit </a:t>
            </a:r>
            <a:r>
              <a:rPr lang="hu-HU" sz="1600" dirty="0" err="1">
                <a:latin typeface="Arial" panose="020B0604020202020204" pitchFamily="34" charset="0"/>
                <a:cs typeface="Arial" panose="020B0604020202020204" pitchFamily="34" charset="0"/>
              </a:rPr>
              <a:t>einer</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Kontur</a:t>
            </a:r>
            <a:endParaRPr lang="hu-HU" sz="1600" dirty="0">
              <a:latin typeface="Arial" panose="020B0604020202020204" pitchFamily="34" charset="0"/>
              <a:cs typeface="Arial" panose="020B0604020202020204" pitchFamily="34" charset="0"/>
            </a:endParaRPr>
          </a:p>
          <a:p>
            <a:r>
              <a:rPr lang="hu-HU" sz="1600" dirty="0">
                <a:latin typeface="Arial" panose="020B0604020202020204" pitchFamily="34" charset="0"/>
                <a:cs typeface="Arial" panose="020B0604020202020204" pitchFamily="34" charset="0"/>
              </a:rPr>
              <a:t>T4: 13-14 LJ. </a:t>
            </a:r>
            <a:r>
              <a:rPr lang="hu-HU" sz="1600" dirty="0" err="1">
                <a:latin typeface="Arial" panose="020B0604020202020204" pitchFamily="34" charset="0"/>
                <a:cs typeface="Arial" panose="020B0604020202020204" pitchFamily="34" charset="0"/>
              </a:rPr>
              <a:t>Areola</a:t>
            </a:r>
            <a:r>
              <a:rPr lang="hu-HU" sz="1600" dirty="0">
                <a:latin typeface="Arial" panose="020B0604020202020204" pitchFamily="34" charset="0"/>
                <a:cs typeface="Arial" panose="020B0604020202020204" pitchFamily="34" charset="0"/>
              </a:rPr>
              <a:t> und </a:t>
            </a:r>
            <a:r>
              <a:rPr lang="hu-HU" sz="1600" dirty="0" err="1">
                <a:latin typeface="Arial" panose="020B0604020202020204" pitchFamily="34" charset="0"/>
                <a:cs typeface="Arial" panose="020B0604020202020204" pitchFamily="34" charset="0"/>
              </a:rPr>
              <a:t>Warze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wachsen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weiter</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zwei</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Konturen</a:t>
            </a:r>
            <a:endParaRPr lang="hu-HU" sz="1600" dirty="0">
              <a:latin typeface="Arial" panose="020B0604020202020204" pitchFamily="34" charset="0"/>
              <a:cs typeface="Arial" panose="020B0604020202020204" pitchFamily="34" charset="0"/>
            </a:endParaRPr>
          </a:p>
          <a:p>
            <a:r>
              <a:rPr lang="hu-HU" sz="1600" dirty="0">
                <a:latin typeface="Arial" panose="020B0604020202020204" pitchFamily="34" charset="0"/>
                <a:cs typeface="Arial" panose="020B0604020202020204" pitchFamily="34" charset="0"/>
              </a:rPr>
              <a:t>T5: 15. LJ., </a:t>
            </a:r>
            <a:r>
              <a:rPr lang="hu-HU" sz="1600" dirty="0" err="1">
                <a:latin typeface="Arial" panose="020B0604020202020204" pitchFamily="34" charset="0"/>
                <a:cs typeface="Arial" panose="020B0604020202020204" pitchFamily="34" charset="0"/>
              </a:rPr>
              <a:t>Areola</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retrahiert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eine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Kontur</a:t>
            </a:r>
            <a:endParaRPr lang="hu-HU" sz="1600" dirty="0">
              <a:latin typeface="Arial" panose="020B0604020202020204" pitchFamily="34" charset="0"/>
              <a:cs typeface="Arial" panose="020B0604020202020204" pitchFamily="34" charset="0"/>
            </a:endParaRPr>
          </a:p>
          <a:p>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5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4"/>
          <p:cNvSpPr txBox="1">
            <a:spLocks noChangeArrowheads="1"/>
          </p:cNvSpPr>
          <p:nvPr/>
        </p:nvSpPr>
        <p:spPr bwMode="auto">
          <a:xfrm>
            <a:off x="7991475" y="6521450"/>
            <a:ext cx="1152525" cy="336550"/>
          </a:xfrm>
          <a:prstGeom prst="rect">
            <a:avLst/>
          </a:prstGeom>
          <a:noFill/>
          <a:ln w="9525">
            <a:noFill/>
            <a:miter lim="800000"/>
            <a:headEnd/>
            <a:tailEnd/>
          </a:ln>
        </p:spPr>
        <p:txBody>
          <a:bodyPr>
            <a:spAutoFit/>
          </a:bodyPr>
          <a:lstStyle/>
          <a:p>
            <a:pPr eaLnBrk="0" hangingPunct="0">
              <a:spcBef>
                <a:spcPct val="50000"/>
              </a:spcBef>
            </a:pPr>
            <a:r>
              <a:rPr lang="hu-HU" sz="1600">
                <a:latin typeface="Arial" charset="0"/>
              </a:rPr>
              <a:t>Larsen 9e</a:t>
            </a: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 y="25447"/>
            <a:ext cx="9144000" cy="5163671"/>
          </a:xfrm>
          <a:prstGeom prst="rect">
            <a:avLst/>
          </a:prstGeom>
        </p:spPr>
      </p:pic>
      <p:sp>
        <p:nvSpPr>
          <p:cNvPr id="3" name="Téglalap 2"/>
          <p:cNvSpPr/>
          <p:nvPr/>
        </p:nvSpPr>
        <p:spPr>
          <a:xfrm>
            <a:off x="179512" y="5539437"/>
            <a:ext cx="8568952" cy="1015663"/>
          </a:xfrm>
          <a:prstGeom prst="rect">
            <a:avLst/>
          </a:prstGeom>
        </p:spPr>
        <p:txBody>
          <a:bodyPr wrap="square">
            <a:spAutoFit/>
          </a:bodyPr>
          <a:lstStyle/>
          <a:p>
            <a:pPr algn="just"/>
            <a:r>
              <a:rPr lang="en-US" sz="1200" dirty="0">
                <a:solidFill>
                  <a:srgbClr val="231F20"/>
                </a:solidFill>
                <a:latin typeface="Arial" panose="020B0604020202020204" pitchFamily="34" charset="0"/>
                <a:cs typeface="Arial" panose="020B0604020202020204" pitchFamily="34" charset="0"/>
              </a:rPr>
              <a:t>Development of the mammary glands. The mammary ridges first appear in the 4th week as thickened lines of epidermis that extend from the</a:t>
            </a:r>
            <a:r>
              <a:rPr lang="hu-HU"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thorax to the medial thigh. A, B, In the region of the future mammary glands, the mammary ridge ectoderm then forms the primary mammary buds. C, D,</a:t>
            </a:r>
            <a:r>
              <a:rPr lang="hu-HU"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Secondary buds form during the 3rd month and become canalized to form lactiferous ducts during the last 3 months of fetal life. E, Organization of lactiferous</a:t>
            </a:r>
            <a:r>
              <a:rPr lang="hu-HU"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ducts around the developing nipple in the 8th month.</a:t>
            </a:r>
            <a:endParaRPr lang="hu-H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0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78" y="0"/>
            <a:ext cx="8057322" cy="5175644"/>
          </a:xfrm>
          <a:prstGeom prst="rect">
            <a:avLst/>
          </a:prstGeom>
        </p:spPr>
      </p:pic>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052" y="4651512"/>
            <a:ext cx="2570194" cy="2206487"/>
          </a:xfrm>
          <a:prstGeom prst="rect">
            <a:avLst/>
          </a:prstGeom>
        </p:spPr>
      </p:pic>
    </p:spTree>
    <p:extLst>
      <p:ext uri="{BB962C8B-B14F-4D97-AF65-F5344CB8AC3E}">
        <p14:creationId xmlns:p14="http://schemas.microsoft.com/office/powerpoint/2010/main" val="379091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676"/>
            <a:ext cx="9144000" cy="2864092"/>
          </a:xfrm>
          <a:prstGeom prst="rect">
            <a:avLst/>
          </a:prstGeom>
        </p:spPr>
      </p:pic>
    </p:spTree>
    <p:extLst>
      <p:ext uri="{BB962C8B-B14F-4D97-AF65-F5344CB8AC3E}">
        <p14:creationId xmlns:p14="http://schemas.microsoft.com/office/powerpoint/2010/main" val="127490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0314"/>
            <a:ext cx="9144000" cy="4037371"/>
          </a:xfrm>
          <a:prstGeom prst="rect">
            <a:avLst/>
          </a:prstGeom>
        </p:spPr>
      </p:pic>
    </p:spTree>
    <p:extLst>
      <p:ext uri="{BB962C8B-B14F-4D97-AF65-F5344CB8AC3E}">
        <p14:creationId xmlns:p14="http://schemas.microsoft.com/office/powerpoint/2010/main" val="299001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6"/>
          <p:cNvSpPr txBox="1">
            <a:spLocks noChangeArrowheads="1"/>
          </p:cNvSpPr>
          <p:nvPr/>
        </p:nvSpPr>
        <p:spPr bwMode="auto">
          <a:xfrm>
            <a:off x="6732239" y="476250"/>
            <a:ext cx="2088233" cy="3016210"/>
          </a:xfrm>
          <a:prstGeom prst="rect">
            <a:avLst/>
          </a:prstGeom>
          <a:noFill/>
          <a:ln w="9525">
            <a:noFill/>
            <a:miter lim="800000"/>
            <a:headEnd/>
            <a:tailEnd/>
          </a:ln>
        </p:spPr>
        <p:txBody>
          <a:bodyPr wrap="square">
            <a:spAutoFit/>
          </a:bodyPr>
          <a:lstStyle/>
          <a:p>
            <a:pPr eaLnBrk="0" hangingPunct="0">
              <a:spcBef>
                <a:spcPct val="50000"/>
              </a:spcBef>
            </a:pPr>
            <a:r>
              <a:rPr lang="de-DE" sz="2000" dirty="0">
                <a:latin typeface="Arial" panose="020B0604020202020204" pitchFamily="34" charset="0"/>
                <a:cs typeface="Arial" panose="020B0604020202020204" pitchFamily="34" charset="0"/>
              </a:rPr>
              <a:t>Die Expression von </a:t>
            </a:r>
            <a:r>
              <a:rPr lang="hu-HU" sz="2000" b="1" dirty="0">
                <a:latin typeface="Arial" panose="020B0604020202020204" pitchFamily="34" charset="0"/>
                <a:cs typeface="Arial" panose="020B0604020202020204" pitchFamily="34" charset="0"/>
              </a:rPr>
              <a:t>Tbx3</a:t>
            </a:r>
            <a:r>
              <a:rPr lang="hu-HU" sz="2000" dirty="0">
                <a:latin typeface="Arial" panose="020B0604020202020204" pitchFamily="34" charset="0"/>
                <a:cs typeface="Arial" panose="020B0604020202020204" pitchFamily="34" charset="0"/>
              </a:rPr>
              <a:t> (mRNS, ISH)</a:t>
            </a:r>
            <a:r>
              <a:rPr lang="de-DE" sz="2000" dirty="0">
                <a:latin typeface="Arial" panose="020B0604020202020204" pitchFamily="34" charset="0"/>
                <a:cs typeface="Arial" panose="020B0604020202020204" pitchFamily="34" charset="0"/>
              </a:rPr>
              <a:t> in Mausembryo (während </a:t>
            </a:r>
            <a:r>
              <a:rPr lang="de-DE" sz="2000" dirty="0" err="1">
                <a:latin typeface="Arial" panose="020B0604020202020204" pitchFamily="34" charset="0"/>
                <a:cs typeface="Arial" panose="020B0604020202020204" pitchFamily="34" charset="0"/>
              </a:rPr>
              <a:t>Mammogenese</a:t>
            </a:r>
            <a:r>
              <a:rPr lang="de-DE" sz="2000" dirty="0">
                <a:latin typeface="Arial" panose="020B0604020202020204" pitchFamily="34" charset="0"/>
                <a:cs typeface="Arial" panose="020B0604020202020204" pitchFamily="34" charset="0"/>
              </a:rPr>
              <a:t>)</a:t>
            </a:r>
            <a:endParaRPr lang="hu-HU" sz="2000" dirty="0">
              <a:latin typeface="Arial" panose="020B0604020202020204" pitchFamily="34" charset="0"/>
              <a:cs typeface="Arial" panose="020B0604020202020204" pitchFamily="34" charset="0"/>
            </a:endParaRPr>
          </a:p>
          <a:p>
            <a:pPr eaLnBrk="0" hangingPunct="0">
              <a:spcBef>
                <a:spcPct val="50000"/>
              </a:spcBef>
            </a:pPr>
            <a:r>
              <a:rPr lang="hu-HU" sz="2000" dirty="0" err="1">
                <a:latin typeface="Arial" panose="020B0604020202020204" pitchFamily="34" charset="0"/>
                <a:cs typeface="Arial" panose="020B0604020202020204" pitchFamily="34" charset="0"/>
              </a:rPr>
              <a:t>Milchleiste</a:t>
            </a:r>
            <a:r>
              <a:rPr lang="hu-HU" sz="2000" dirty="0">
                <a:latin typeface="Arial" panose="020B0604020202020204" pitchFamily="34" charset="0"/>
                <a:cs typeface="Arial" panose="020B0604020202020204" pitchFamily="34" charset="0"/>
              </a:rPr>
              <a:t>, und </a:t>
            </a:r>
            <a:r>
              <a:rPr lang="hu-HU" sz="2000" dirty="0" err="1">
                <a:latin typeface="Arial" panose="020B0604020202020204" pitchFamily="34" charset="0"/>
                <a:cs typeface="Arial" panose="020B0604020202020204" pitchFamily="34" charset="0"/>
              </a:rPr>
              <a:t>primäre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Knospen</a:t>
            </a:r>
            <a:endParaRPr lang="hu-HU" sz="2000" dirty="0">
              <a:latin typeface="Arial" panose="020B0604020202020204" pitchFamily="34" charset="0"/>
              <a:cs typeface="Arial" panose="020B0604020202020204" pitchFamily="34"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6653893" cy="6858000"/>
          </a:xfrm>
          <a:prstGeom prst="rect">
            <a:avLst/>
          </a:prstGeom>
        </p:spPr>
      </p:pic>
      <p:pic>
        <p:nvPicPr>
          <p:cNvPr id="157698" name="Picture 5"/>
          <p:cNvPicPr>
            <a:picLocks noChangeAspect="1" noChangeArrowheads="1"/>
          </p:cNvPicPr>
          <p:nvPr/>
        </p:nvPicPr>
        <p:blipFill>
          <a:blip r:embed="rId3" cstate="print"/>
          <a:srcRect/>
          <a:stretch>
            <a:fillRect/>
          </a:stretch>
        </p:blipFill>
        <p:spPr bwMode="auto">
          <a:xfrm>
            <a:off x="5739947" y="6597352"/>
            <a:ext cx="3309938" cy="200025"/>
          </a:xfrm>
          <a:prstGeom prst="rect">
            <a:avLst/>
          </a:prstGeom>
          <a:noFill/>
          <a:ln w="9525">
            <a:noFill/>
            <a:miter lim="800000"/>
            <a:headEnd/>
            <a:tailEnd/>
          </a:ln>
        </p:spPr>
      </p:pic>
    </p:spTree>
    <p:extLst>
      <p:ext uri="{BB962C8B-B14F-4D97-AF65-F5344CB8AC3E}">
        <p14:creationId xmlns:p14="http://schemas.microsoft.com/office/powerpoint/2010/main" val="125006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8373"/>
            <a:ext cx="3642101" cy="6858000"/>
          </a:xfrm>
          <a:prstGeom prst="rect">
            <a:avLst/>
          </a:prstGeom>
        </p:spPr>
      </p:pic>
      <p:sp>
        <p:nvSpPr>
          <p:cNvPr id="3" name="Szövegdoboz 2"/>
          <p:cNvSpPr txBox="1"/>
          <p:nvPr/>
        </p:nvSpPr>
        <p:spPr>
          <a:xfrm>
            <a:off x="395536" y="188640"/>
            <a:ext cx="4464496" cy="830997"/>
          </a:xfrm>
          <a:prstGeom prst="rect">
            <a:avLst/>
          </a:prstGeom>
          <a:noFill/>
        </p:spPr>
        <p:txBody>
          <a:bodyPr wrap="square" rtlCol="0">
            <a:spAutoFit/>
          </a:bodyPr>
          <a:lstStyle/>
          <a:p>
            <a:r>
              <a:rPr lang="hu-HU" dirty="0" err="1"/>
              <a:t>Tanner</a:t>
            </a:r>
            <a:r>
              <a:rPr lang="hu-HU" dirty="0"/>
              <a:t> </a:t>
            </a:r>
            <a:r>
              <a:rPr lang="hu-HU" dirty="0" err="1"/>
              <a:t>Stadien</a:t>
            </a:r>
            <a:endParaRPr lang="hu-HU" dirty="0"/>
          </a:p>
          <a:p>
            <a:r>
              <a:rPr lang="hu-HU" dirty="0"/>
              <a:t>T1: 8,5-13,3 LJ</a:t>
            </a:r>
          </a:p>
        </p:txBody>
      </p:sp>
    </p:spTree>
    <p:extLst>
      <p:ext uri="{BB962C8B-B14F-4D97-AF65-F5344CB8AC3E}">
        <p14:creationId xmlns:p14="http://schemas.microsoft.com/office/powerpoint/2010/main" val="384391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Cím 1"/>
          <p:cNvSpPr>
            <a:spLocks noGrp="1"/>
          </p:cNvSpPr>
          <p:nvPr>
            <p:ph type="title" idx="4294967295"/>
          </p:nvPr>
        </p:nvSpPr>
        <p:spPr/>
        <p:txBody>
          <a:bodyPr/>
          <a:lstStyle/>
          <a:p>
            <a:pPr eaLnBrk="1" hangingPunct="1"/>
            <a:r>
              <a:rPr lang="hu-HU"/>
              <a:t>Missbildungen der Brustdrüse</a:t>
            </a:r>
          </a:p>
        </p:txBody>
      </p:sp>
      <p:sp>
        <p:nvSpPr>
          <p:cNvPr id="133122" name="Tartalom helye 2"/>
          <p:cNvSpPr>
            <a:spLocks noGrp="1"/>
          </p:cNvSpPr>
          <p:nvPr>
            <p:ph idx="4294967295"/>
          </p:nvPr>
        </p:nvSpPr>
        <p:spPr/>
        <p:txBody>
          <a:bodyPr/>
          <a:lstStyle/>
          <a:p>
            <a:pPr eaLnBrk="1" hangingPunct="1"/>
            <a:r>
              <a:rPr lang="hu-HU"/>
              <a:t>Polythelia</a:t>
            </a:r>
          </a:p>
          <a:p>
            <a:pPr eaLnBrk="1" hangingPunct="1"/>
            <a:r>
              <a:rPr lang="hu-HU"/>
              <a:t>Polymastia</a:t>
            </a:r>
          </a:p>
          <a:p>
            <a:pPr eaLnBrk="1" hangingPunct="1"/>
            <a:r>
              <a:rPr lang="hu-HU"/>
              <a:t>Ulnar-Mammary Syndrome</a:t>
            </a:r>
          </a:p>
        </p:txBody>
      </p:sp>
    </p:spTree>
    <p:extLst>
      <p:ext uri="{BB962C8B-B14F-4D97-AF65-F5344CB8AC3E}">
        <p14:creationId xmlns:p14="http://schemas.microsoft.com/office/powerpoint/2010/main" val="2862137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Kép 3" descr="chp02_fig134.jpg"/>
          <p:cNvPicPr>
            <a:picLocks noChangeAspect="1"/>
          </p:cNvPicPr>
          <p:nvPr/>
        </p:nvPicPr>
        <p:blipFill>
          <a:blip r:embed="rId2" cstate="print"/>
          <a:srcRect/>
          <a:stretch>
            <a:fillRect/>
          </a:stretch>
        </p:blipFill>
        <p:spPr bwMode="auto">
          <a:xfrm>
            <a:off x="468313" y="188913"/>
            <a:ext cx="2508250" cy="6505575"/>
          </a:xfrm>
          <a:prstGeom prst="rect">
            <a:avLst/>
          </a:prstGeom>
          <a:noFill/>
          <a:ln w="9525">
            <a:noFill/>
            <a:miter lim="800000"/>
            <a:headEnd/>
            <a:tailEnd/>
          </a:ln>
        </p:spPr>
      </p:pic>
      <p:sp>
        <p:nvSpPr>
          <p:cNvPr id="134146" name="Szövegdoboz 4"/>
          <p:cNvSpPr txBox="1">
            <a:spLocks noChangeArrowheads="1"/>
          </p:cNvSpPr>
          <p:nvPr/>
        </p:nvSpPr>
        <p:spPr bwMode="auto">
          <a:xfrm>
            <a:off x="8567738" y="6488113"/>
            <a:ext cx="576262" cy="369887"/>
          </a:xfrm>
          <a:prstGeom prst="rect">
            <a:avLst/>
          </a:prstGeom>
          <a:noFill/>
          <a:ln w="9525">
            <a:noFill/>
            <a:miter lim="800000"/>
            <a:headEnd/>
            <a:tailEnd/>
          </a:ln>
        </p:spPr>
        <p:txBody>
          <a:bodyPr>
            <a:spAutoFit/>
          </a:bodyPr>
          <a:lstStyle/>
          <a:p>
            <a:r>
              <a:rPr lang="hu-HU" sz="1800">
                <a:latin typeface="Calibri" pitchFamily="34" charset="0"/>
              </a:rPr>
              <a:t>S23</a:t>
            </a:r>
          </a:p>
        </p:txBody>
      </p:sp>
    </p:spTree>
    <p:extLst>
      <p:ext uri="{BB962C8B-B14F-4D97-AF65-F5344CB8AC3E}">
        <p14:creationId xmlns:p14="http://schemas.microsoft.com/office/powerpoint/2010/main" val="90103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J:\Dokumentumok\OKTATÁS\Előadások\Anatómiai előadások\Emlő 2012 03 28\20060726_supernumerary_nipples_torso_w_text.png"/>
          <p:cNvPicPr>
            <a:picLocks noChangeAspect="1" noChangeArrowheads="1"/>
          </p:cNvPicPr>
          <p:nvPr/>
        </p:nvPicPr>
        <p:blipFill>
          <a:blip r:embed="rId2" cstate="print"/>
          <a:srcRect/>
          <a:stretch>
            <a:fillRect/>
          </a:stretch>
        </p:blipFill>
        <p:spPr bwMode="auto">
          <a:xfrm>
            <a:off x="1763688" y="276620"/>
            <a:ext cx="7320777" cy="5490583"/>
          </a:xfrm>
          <a:prstGeom prst="rect">
            <a:avLst/>
          </a:prstGeom>
          <a:noFill/>
          <a:ln w="9525">
            <a:noFill/>
            <a:miter lim="800000"/>
            <a:headEnd/>
            <a:tailEnd/>
          </a:ln>
        </p:spPr>
      </p:pic>
      <p:sp>
        <p:nvSpPr>
          <p:cNvPr id="135170" name="Szövegdoboz 4"/>
          <p:cNvSpPr txBox="1">
            <a:spLocks noChangeArrowheads="1"/>
          </p:cNvSpPr>
          <p:nvPr/>
        </p:nvSpPr>
        <p:spPr bwMode="auto">
          <a:xfrm>
            <a:off x="-108520" y="15477"/>
            <a:ext cx="2808288" cy="522288"/>
          </a:xfrm>
          <a:prstGeom prst="rect">
            <a:avLst/>
          </a:prstGeom>
          <a:noFill/>
          <a:ln w="9525">
            <a:noFill/>
            <a:miter lim="800000"/>
            <a:headEnd/>
            <a:tailEnd/>
          </a:ln>
        </p:spPr>
        <p:txBody>
          <a:bodyPr>
            <a:spAutoFit/>
          </a:bodyPr>
          <a:lstStyle/>
          <a:p>
            <a:pPr algn="ctr"/>
            <a:r>
              <a:rPr lang="hu-HU" sz="2800" dirty="0" err="1">
                <a:latin typeface="Calibri" pitchFamily="34" charset="0"/>
              </a:rPr>
              <a:t>Polythelia</a:t>
            </a:r>
            <a:r>
              <a:rPr lang="hu-HU" sz="2800" dirty="0">
                <a:latin typeface="Calibri" pitchFamily="34" charset="0"/>
              </a:rPr>
              <a:t> (C)</a:t>
            </a:r>
          </a:p>
        </p:txBody>
      </p:sp>
      <p:sp>
        <p:nvSpPr>
          <p:cNvPr id="135171" name="Szövegdoboz 5"/>
          <p:cNvSpPr txBox="1">
            <a:spLocks noChangeArrowheads="1"/>
          </p:cNvSpPr>
          <p:nvPr/>
        </p:nvSpPr>
        <p:spPr bwMode="auto">
          <a:xfrm>
            <a:off x="6156325" y="6524625"/>
            <a:ext cx="2808288" cy="215900"/>
          </a:xfrm>
          <a:prstGeom prst="rect">
            <a:avLst/>
          </a:prstGeom>
          <a:noFill/>
          <a:ln w="9525">
            <a:noFill/>
            <a:miter lim="800000"/>
            <a:headEnd/>
            <a:tailEnd/>
          </a:ln>
        </p:spPr>
        <p:txBody>
          <a:bodyPr>
            <a:spAutoFit/>
          </a:bodyPr>
          <a:lstStyle/>
          <a:p>
            <a:r>
              <a:rPr lang="hu-HU" sz="800" dirty="0">
                <a:latin typeface="Calibri" pitchFamily="34" charset="0"/>
              </a:rPr>
              <a:t>http://www.wikidoc.org/index.php/Supernumerary_nipple</a:t>
            </a:r>
          </a:p>
        </p:txBody>
      </p:sp>
      <p:sp>
        <p:nvSpPr>
          <p:cNvPr id="2" name="Rectangle 1"/>
          <p:cNvSpPr>
            <a:spLocks noChangeArrowheads="1"/>
          </p:cNvSpPr>
          <p:nvPr/>
        </p:nvSpPr>
        <p:spPr bwMode="auto">
          <a:xfrm>
            <a:off x="107504" y="6094194"/>
            <a:ext cx="72362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a:ln>
                  <a:noFill/>
                </a:ln>
                <a:solidFill>
                  <a:schemeClr val="tx1"/>
                </a:solidFill>
                <a:effectLst/>
                <a:latin typeface="Arial" panose="020B0604020202020204" pitchFamily="34" charset="0"/>
              </a:rPr>
              <a:t>A – </a:t>
            </a:r>
            <a:r>
              <a:rPr kumimoji="0" lang="hu-HU" altLang="hu-HU" sz="1800" b="0" i="0" u="none" strike="noStrike" cap="none" normalizeH="0" baseline="0" dirty="0" err="1">
                <a:ln>
                  <a:noFill/>
                </a:ln>
                <a:solidFill>
                  <a:schemeClr val="tx1"/>
                </a:solidFill>
                <a:effectLst/>
                <a:latin typeface="Arial" panose="020B0604020202020204" pitchFamily="34" charset="0"/>
              </a:rPr>
              <a:t>regular</a:t>
            </a:r>
            <a:r>
              <a:rPr kumimoji="0" lang="hu-HU" altLang="hu-HU" sz="1800" b="0" i="0" u="none" strike="noStrike" cap="none" normalizeH="0" baseline="0" dirty="0">
                <a:ln>
                  <a:noFill/>
                </a:ln>
                <a:solidFill>
                  <a:schemeClr val="tx1"/>
                </a:solidFill>
                <a:effectLst/>
                <a:latin typeface="Arial" panose="020B0604020202020204" pitchFamily="34" charset="0"/>
              </a:rPr>
              <a:t> </a:t>
            </a:r>
            <a:r>
              <a:rPr kumimoji="0" lang="hu-HU" altLang="hu-HU" sz="1800" b="0" i="0" u="none" strike="noStrike" cap="none" normalizeH="0" baseline="0" dirty="0" err="1">
                <a:ln>
                  <a:noFill/>
                </a:ln>
                <a:solidFill>
                  <a:schemeClr val="tx1"/>
                </a:solidFill>
                <a:effectLst/>
                <a:latin typeface="Arial" panose="020B0604020202020204" pitchFamily="34" charset="0"/>
              </a:rPr>
              <a:t>birthmark</a:t>
            </a:r>
            <a:r>
              <a:rPr kumimoji="0" lang="hu-HU" altLang="hu-HU" sz="1800" b="0" i="0" u="none" strike="noStrike" cap="none" normalizeH="0" baseline="0" dirty="0">
                <a:ln>
                  <a:noFill/>
                </a:ln>
                <a:solidFill>
                  <a:schemeClr val="tx1"/>
                </a:solidFill>
                <a:effectLst/>
                <a:latin typeface="Arial" panose="020B0604020202020204" pitchFamily="34" charset="0"/>
              </a:rPr>
              <a:t>. B – </a:t>
            </a:r>
            <a:r>
              <a:rPr kumimoji="0" lang="hu-HU" altLang="hu-HU" sz="1800" b="0" i="0" u="none" strike="noStrike" cap="none" normalizeH="0" baseline="0" dirty="0" err="1">
                <a:ln>
                  <a:noFill/>
                </a:ln>
                <a:solidFill>
                  <a:schemeClr val="tx1"/>
                </a:solidFill>
                <a:effectLst/>
                <a:latin typeface="Arial" panose="020B0604020202020204" pitchFamily="34" charset="0"/>
              </a:rPr>
              <a:t>regular</a:t>
            </a:r>
            <a:r>
              <a:rPr kumimoji="0" lang="hu-HU" altLang="hu-HU" sz="1800" b="0" i="0" u="none" strike="noStrike" cap="none" normalizeH="0" baseline="0" dirty="0">
                <a:ln>
                  <a:noFill/>
                </a:ln>
                <a:solidFill>
                  <a:schemeClr val="tx1"/>
                </a:solidFill>
                <a:effectLst/>
                <a:latin typeface="Arial" panose="020B0604020202020204" pitchFamily="34" charset="0"/>
              </a:rPr>
              <a:t> </a:t>
            </a:r>
            <a:r>
              <a:rPr kumimoji="0" lang="hu-HU" altLang="hu-HU" sz="1800" b="0" i="0" u="none" strike="noStrike" cap="none" normalizeH="0" baseline="0" dirty="0" err="1">
                <a:ln>
                  <a:noFill/>
                </a:ln>
                <a:solidFill>
                  <a:schemeClr val="tx1"/>
                </a:solidFill>
                <a:effectLst/>
                <a:latin typeface="Arial" panose="020B0604020202020204" pitchFamily="34" charset="0"/>
              </a:rPr>
              <a:t>nipple</a:t>
            </a:r>
            <a:r>
              <a:rPr kumimoji="0" lang="hu-HU" altLang="hu-HU" sz="1800" b="0" i="0" u="none" strike="noStrike" cap="none" normalizeH="0" baseline="0" dirty="0">
                <a:ln>
                  <a:noFill/>
                </a:ln>
                <a:solidFill>
                  <a:schemeClr val="tx1"/>
                </a:solidFill>
                <a:effectLst/>
                <a:latin typeface="Arial" panose="020B0604020202020204" pitchFamily="34" charset="0"/>
              </a:rPr>
              <a:t>. C - </a:t>
            </a:r>
            <a:r>
              <a:rPr kumimoji="0" lang="hu-HU" altLang="hu-HU" sz="1800" b="0" i="0" u="none" strike="noStrike" cap="none" normalizeH="0" baseline="0" dirty="0" err="1">
                <a:ln>
                  <a:noFill/>
                </a:ln>
                <a:solidFill>
                  <a:schemeClr val="tx1"/>
                </a:solidFill>
                <a:effectLst/>
                <a:latin typeface="Arial" panose="020B0604020202020204" pitchFamily="34" charset="0"/>
              </a:rPr>
              <a:t>Supernumerary</a:t>
            </a:r>
            <a:r>
              <a:rPr kumimoji="0" lang="hu-HU" altLang="hu-HU" sz="1800" b="0" i="0" u="none" strike="noStrike" cap="none" normalizeH="0" baseline="0" dirty="0">
                <a:ln>
                  <a:noFill/>
                </a:ln>
                <a:solidFill>
                  <a:schemeClr val="tx1"/>
                </a:solidFill>
                <a:effectLst/>
                <a:latin typeface="Arial" panose="020B0604020202020204" pitchFamily="34" charset="0"/>
              </a:rPr>
              <a:t> </a:t>
            </a:r>
            <a:r>
              <a:rPr kumimoji="0" lang="hu-HU" altLang="hu-HU" sz="1800" b="0" i="0" u="none" strike="noStrike" cap="none" normalizeH="0" baseline="0" dirty="0" err="1">
                <a:ln>
                  <a:noFill/>
                </a:ln>
                <a:solidFill>
                  <a:schemeClr val="tx1"/>
                </a:solidFill>
                <a:effectLst/>
                <a:latin typeface="Arial" panose="020B0604020202020204" pitchFamily="34" charset="0"/>
              </a:rPr>
              <a:t>nipple</a:t>
            </a:r>
            <a:r>
              <a:rPr kumimoji="0" lang="hu-HU" altLang="hu-HU"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10844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4000" b="1" dirty="0" err="1"/>
              <a:t>Entwicklung</a:t>
            </a:r>
            <a:r>
              <a:rPr lang="hu-HU" sz="4000" b="1" dirty="0"/>
              <a:t> der </a:t>
            </a:r>
            <a:r>
              <a:rPr lang="hu-HU" sz="4000" b="1" dirty="0" err="1"/>
              <a:t>Milchdrüse</a:t>
            </a:r>
            <a:endParaRPr lang="de-DE" sz="4000" b="1" dirty="0"/>
          </a:p>
        </p:txBody>
      </p:sp>
      <p:sp>
        <p:nvSpPr>
          <p:cNvPr id="3" name="Tartalom helye 2"/>
          <p:cNvSpPr>
            <a:spLocks noGrp="1"/>
          </p:cNvSpPr>
          <p:nvPr>
            <p:ph idx="1"/>
          </p:nvPr>
        </p:nvSpPr>
        <p:spPr/>
        <p:txBody>
          <a:bodyPr>
            <a:normAutofit/>
          </a:bodyPr>
          <a:lstStyle/>
          <a:p>
            <a:r>
              <a:rPr lang="hu-HU" sz="2400" dirty="0" err="1"/>
              <a:t>Pränatale</a:t>
            </a:r>
            <a:r>
              <a:rPr lang="hu-HU" sz="2400" dirty="0"/>
              <a:t> </a:t>
            </a:r>
            <a:r>
              <a:rPr lang="hu-HU" sz="2400" dirty="0" err="1"/>
              <a:t>Entwicklung</a:t>
            </a:r>
            <a:endParaRPr lang="hu-HU" sz="2400" dirty="0"/>
          </a:p>
          <a:p>
            <a:r>
              <a:rPr lang="hu-HU" sz="2400" dirty="0" err="1"/>
              <a:t>Postnatale</a:t>
            </a:r>
            <a:r>
              <a:rPr lang="hu-HU" sz="2400" dirty="0"/>
              <a:t> </a:t>
            </a:r>
            <a:r>
              <a:rPr lang="hu-HU" sz="2400" dirty="0" err="1"/>
              <a:t>Entwicklung</a:t>
            </a:r>
            <a:r>
              <a:rPr lang="hu-HU" sz="2400" dirty="0"/>
              <a:t> </a:t>
            </a:r>
            <a:r>
              <a:rPr lang="hu-HU" sz="2400" dirty="0" err="1"/>
              <a:t>bis</a:t>
            </a:r>
            <a:r>
              <a:rPr lang="hu-HU" sz="2400" dirty="0"/>
              <a:t> </a:t>
            </a:r>
            <a:r>
              <a:rPr lang="hu-HU" sz="2400" dirty="0" err="1"/>
              <a:t>zur</a:t>
            </a:r>
            <a:r>
              <a:rPr lang="hu-HU" sz="2400" dirty="0"/>
              <a:t> </a:t>
            </a:r>
            <a:r>
              <a:rPr lang="hu-HU" sz="2400" dirty="0" err="1"/>
              <a:t>Pubertät</a:t>
            </a:r>
            <a:r>
              <a:rPr lang="hu-HU" sz="2400" dirty="0"/>
              <a:t>: </a:t>
            </a:r>
            <a:r>
              <a:rPr lang="hu-HU" sz="2400" dirty="0" err="1"/>
              <a:t>bis</a:t>
            </a:r>
            <a:r>
              <a:rPr lang="hu-HU" sz="2400" dirty="0"/>
              <a:t> </a:t>
            </a:r>
            <a:r>
              <a:rPr lang="hu-HU" sz="2400" dirty="0" err="1"/>
              <a:t>jetzt</a:t>
            </a:r>
            <a:r>
              <a:rPr lang="hu-HU" sz="2400" dirty="0"/>
              <a:t> </a:t>
            </a:r>
            <a:r>
              <a:rPr lang="hu-HU" sz="2400" dirty="0" err="1"/>
              <a:t>ist</a:t>
            </a:r>
            <a:r>
              <a:rPr lang="hu-HU" sz="2400" dirty="0"/>
              <a:t> </a:t>
            </a:r>
            <a:r>
              <a:rPr lang="hu-HU" sz="2400" dirty="0" err="1"/>
              <a:t>die</a:t>
            </a:r>
            <a:r>
              <a:rPr lang="hu-HU" sz="2400" dirty="0"/>
              <a:t> </a:t>
            </a:r>
            <a:r>
              <a:rPr lang="hu-HU" sz="2400" dirty="0" err="1"/>
              <a:t>Entwicklung</a:t>
            </a:r>
            <a:r>
              <a:rPr lang="hu-HU" sz="2400" dirty="0"/>
              <a:t> in den </a:t>
            </a:r>
            <a:r>
              <a:rPr lang="hu-HU" sz="2400" dirty="0" err="1"/>
              <a:t>beiden</a:t>
            </a:r>
            <a:r>
              <a:rPr lang="hu-HU" sz="2400" dirty="0"/>
              <a:t> </a:t>
            </a:r>
            <a:r>
              <a:rPr lang="hu-HU" sz="2400" dirty="0" err="1"/>
              <a:t>Geschlechter</a:t>
            </a:r>
            <a:r>
              <a:rPr lang="hu-HU" sz="2400" dirty="0"/>
              <a:t> </a:t>
            </a:r>
            <a:r>
              <a:rPr lang="hu-HU" sz="2400" dirty="0" err="1"/>
              <a:t>gleich</a:t>
            </a:r>
            <a:r>
              <a:rPr lang="hu-HU" sz="2400" dirty="0"/>
              <a:t>!!!!</a:t>
            </a:r>
          </a:p>
          <a:p>
            <a:r>
              <a:rPr lang="hu-HU" sz="2400" dirty="0" err="1"/>
              <a:t>Pubertät</a:t>
            </a:r>
            <a:r>
              <a:rPr lang="hu-HU" sz="2400" dirty="0"/>
              <a:t>: </a:t>
            </a:r>
            <a:r>
              <a:rPr lang="hu-HU" sz="2400" dirty="0" err="1"/>
              <a:t>weitere</a:t>
            </a:r>
            <a:r>
              <a:rPr lang="hu-HU" sz="2400" dirty="0"/>
              <a:t> </a:t>
            </a:r>
            <a:r>
              <a:rPr lang="hu-HU" sz="2400" dirty="0" err="1"/>
              <a:t>Entwicklung</a:t>
            </a:r>
            <a:r>
              <a:rPr lang="hu-HU" sz="2400" dirty="0"/>
              <a:t> per </a:t>
            </a:r>
            <a:r>
              <a:rPr lang="hu-HU" sz="2400" dirty="0" err="1"/>
              <a:t>Menstruationszyklen</a:t>
            </a:r>
            <a:endParaRPr lang="hu-HU" sz="2400" dirty="0"/>
          </a:p>
          <a:p>
            <a:r>
              <a:rPr lang="hu-HU" sz="2400" dirty="0" err="1"/>
              <a:t>Das</a:t>
            </a:r>
            <a:r>
              <a:rPr lang="hu-HU" sz="2400" dirty="0"/>
              <a:t> </a:t>
            </a:r>
            <a:r>
              <a:rPr lang="hu-HU" sz="2400" dirty="0" err="1"/>
              <a:t>Histobild</a:t>
            </a:r>
            <a:r>
              <a:rPr lang="hu-HU" sz="2400" dirty="0"/>
              <a:t>: </a:t>
            </a:r>
            <a:r>
              <a:rPr lang="hu-HU" sz="2400" dirty="0" err="1"/>
              <a:t>nicht</a:t>
            </a:r>
            <a:r>
              <a:rPr lang="hu-HU" sz="2400" dirty="0"/>
              <a:t> </a:t>
            </a:r>
            <a:r>
              <a:rPr lang="hu-HU" sz="2400" dirty="0" err="1"/>
              <a:t>laktierende</a:t>
            </a:r>
            <a:r>
              <a:rPr lang="hu-HU" sz="2400" dirty="0"/>
              <a:t> </a:t>
            </a:r>
            <a:r>
              <a:rPr lang="hu-HU" sz="2400" dirty="0" err="1"/>
              <a:t>Brustdrüse</a:t>
            </a:r>
            <a:endParaRPr lang="hu-HU" sz="2400" dirty="0"/>
          </a:p>
          <a:p>
            <a:r>
              <a:rPr lang="hu-HU" sz="2400" dirty="0" err="1"/>
              <a:t>Schwangerschaft</a:t>
            </a:r>
            <a:r>
              <a:rPr lang="hu-HU" sz="2400" dirty="0"/>
              <a:t>: </a:t>
            </a:r>
            <a:r>
              <a:rPr lang="hu-HU" sz="2400" dirty="0" err="1"/>
              <a:t>robuste</a:t>
            </a:r>
            <a:r>
              <a:rPr lang="hu-HU" sz="2400" dirty="0"/>
              <a:t> </a:t>
            </a:r>
            <a:r>
              <a:rPr lang="hu-HU" sz="2400" dirty="0" err="1"/>
              <a:t>Entwicklung</a:t>
            </a:r>
            <a:r>
              <a:rPr lang="hu-HU" sz="2400" dirty="0"/>
              <a:t> des </a:t>
            </a:r>
            <a:r>
              <a:rPr lang="hu-HU" sz="2400" dirty="0" err="1"/>
              <a:t>Gangsystem</a:t>
            </a:r>
            <a:r>
              <a:rPr lang="hu-HU" sz="2400" dirty="0"/>
              <a:t> und </a:t>
            </a:r>
            <a:r>
              <a:rPr lang="hu-HU" sz="2400" dirty="0" err="1"/>
              <a:t>Läppchen</a:t>
            </a:r>
            <a:endParaRPr lang="hu-HU" sz="2400" dirty="0"/>
          </a:p>
          <a:p>
            <a:r>
              <a:rPr lang="hu-HU" sz="2400" dirty="0" err="1"/>
              <a:t>nach</a:t>
            </a:r>
            <a:r>
              <a:rPr lang="hu-HU" sz="2400" dirty="0"/>
              <a:t> </a:t>
            </a:r>
            <a:r>
              <a:rPr lang="hu-HU" sz="2400" dirty="0" err="1"/>
              <a:t>Geburt</a:t>
            </a:r>
            <a:r>
              <a:rPr lang="hu-HU" sz="2400" dirty="0"/>
              <a:t>: Laktation</a:t>
            </a:r>
          </a:p>
          <a:p>
            <a:r>
              <a:rPr lang="hu-HU" sz="2400" dirty="0"/>
              <a:t>mit </a:t>
            </a:r>
            <a:r>
              <a:rPr lang="hu-HU" sz="2400" dirty="0" err="1"/>
              <a:t>Abstillen</a:t>
            </a:r>
            <a:r>
              <a:rPr lang="hu-HU" sz="2400" dirty="0"/>
              <a:t>: </a:t>
            </a:r>
            <a:r>
              <a:rPr lang="hu-HU" sz="2400" dirty="0" err="1"/>
              <a:t>Involution</a:t>
            </a:r>
            <a:r>
              <a:rPr lang="hu-HU" sz="2400" dirty="0"/>
              <a:t>; und </a:t>
            </a:r>
            <a:r>
              <a:rPr lang="hu-HU" sz="2400" dirty="0" err="1"/>
              <a:t>wieder</a:t>
            </a:r>
            <a:r>
              <a:rPr lang="hu-HU" sz="2400" dirty="0"/>
              <a:t> </a:t>
            </a:r>
            <a:r>
              <a:rPr lang="hu-HU" sz="2400" dirty="0" err="1"/>
              <a:t>langsame</a:t>
            </a:r>
            <a:r>
              <a:rPr lang="hu-HU" sz="2400" dirty="0"/>
              <a:t> </a:t>
            </a:r>
            <a:r>
              <a:rPr lang="hu-HU" sz="2400" dirty="0" err="1"/>
              <a:t>Weiterentwicklung</a:t>
            </a:r>
            <a:r>
              <a:rPr lang="hu-HU" sz="2400" dirty="0"/>
              <a:t> pro </a:t>
            </a:r>
            <a:r>
              <a:rPr lang="hu-HU" sz="2400" dirty="0" err="1"/>
              <a:t>Menstruationszyklen</a:t>
            </a:r>
            <a:endParaRPr lang="de-DE" sz="2400" dirty="0"/>
          </a:p>
        </p:txBody>
      </p:sp>
    </p:spTree>
    <p:extLst>
      <p:ext uri="{BB962C8B-B14F-4D97-AF65-F5344CB8AC3E}">
        <p14:creationId xmlns:p14="http://schemas.microsoft.com/office/powerpoint/2010/main" val="3486851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J:\Dokumentumok\OKTATÁS\Előadások\Anatómiai előadások\Emlő 2012 03 28\hyperthelia 1a.jpg"/>
          <p:cNvPicPr>
            <a:picLocks noChangeAspect="1" noChangeArrowheads="1"/>
          </p:cNvPicPr>
          <p:nvPr/>
        </p:nvPicPr>
        <p:blipFill>
          <a:blip r:embed="rId2" cstate="print"/>
          <a:srcRect/>
          <a:stretch>
            <a:fillRect/>
          </a:stretch>
        </p:blipFill>
        <p:spPr bwMode="auto">
          <a:xfrm>
            <a:off x="107950" y="260350"/>
            <a:ext cx="4824413" cy="2895600"/>
          </a:xfrm>
          <a:prstGeom prst="rect">
            <a:avLst/>
          </a:prstGeom>
          <a:noFill/>
          <a:ln w="9525">
            <a:noFill/>
            <a:miter lim="800000"/>
            <a:headEnd/>
            <a:tailEnd/>
          </a:ln>
        </p:spPr>
      </p:pic>
      <p:pic>
        <p:nvPicPr>
          <p:cNvPr id="136194" name="Picture 3" descr="J:\Dokumentumok\OKTATÁS\Előadások\Anatómiai előadások\Emlő 2012 03 28\pilythelia Wiki.jpg"/>
          <p:cNvPicPr>
            <a:picLocks noChangeAspect="1" noChangeArrowheads="1"/>
          </p:cNvPicPr>
          <p:nvPr/>
        </p:nvPicPr>
        <p:blipFill>
          <a:blip r:embed="rId3" cstate="print"/>
          <a:srcRect/>
          <a:stretch>
            <a:fillRect/>
          </a:stretch>
        </p:blipFill>
        <p:spPr bwMode="auto">
          <a:xfrm>
            <a:off x="5164138" y="2565400"/>
            <a:ext cx="3714750" cy="4068763"/>
          </a:xfrm>
          <a:prstGeom prst="rect">
            <a:avLst/>
          </a:prstGeom>
          <a:noFill/>
          <a:ln w="9525">
            <a:noFill/>
            <a:miter lim="800000"/>
            <a:headEnd/>
            <a:tailEnd/>
          </a:ln>
        </p:spPr>
      </p:pic>
      <p:sp>
        <p:nvSpPr>
          <p:cNvPr id="136195" name="Szövegdoboz 3"/>
          <p:cNvSpPr txBox="1">
            <a:spLocks noChangeArrowheads="1"/>
          </p:cNvSpPr>
          <p:nvPr/>
        </p:nvSpPr>
        <p:spPr bwMode="auto">
          <a:xfrm>
            <a:off x="5940425" y="549275"/>
            <a:ext cx="2808288" cy="522288"/>
          </a:xfrm>
          <a:prstGeom prst="rect">
            <a:avLst/>
          </a:prstGeom>
          <a:noFill/>
          <a:ln w="9525">
            <a:noFill/>
            <a:miter lim="800000"/>
            <a:headEnd/>
            <a:tailEnd/>
          </a:ln>
        </p:spPr>
        <p:txBody>
          <a:bodyPr>
            <a:spAutoFit/>
          </a:bodyPr>
          <a:lstStyle/>
          <a:p>
            <a:pPr algn="ctr"/>
            <a:r>
              <a:rPr lang="hu-HU" sz="2800">
                <a:latin typeface="Calibri" pitchFamily="34" charset="0"/>
              </a:rPr>
              <a:t>Polythelia</a:t>
            </a:r>
          </a:p>
        </p:txBody>
      </p:sp>
      <p:sp>
        <p:nvSpPr>
          <p:cNvPr id="136196" name="Szövegdoboz 4"/>
          <p:cNvSpPr txBox="1">
            <a:spLocks noChangeArrowheads="1"/>
          </p:cNvSpPr>
          <p:nvPr/>
        </p:nvSpPr>
        <p:spPr bwMode="auto">
          <a:xfrm>
            <a:off x="395288" y="3213100"/>
            <a:ext cx="1800225" cy="215900"/>
          </a:xfrm>
          <a:prstGeom prst="rect">
            <a:avLst/>
          </a:prstGeom>
          <a:noFill/>
          <a:ln w="9525">
            <a:noFill/>
            <a:miter lim="800000"/>
            <a:headEnd/>
            <a:tailEnd/>
          </a:ln>
        </p:spPr>
        <p:txBody>
          <a:bodyPr>
            <a:spAutoFit/>
          </a:bodyPr>
          <a:lstStyle/>
          <a:p>
            <a:r>
              <a:rPr lang="hu-HU" sz="800" u="sng">
                <a:latin typeface="Calibri" pitchFamily="34" charset="0"/>
                <a:hlinkClick r:id="rId4"/>
              </a:rPr>
              <a:t>http://hyperthelia.seebyseeing.net/</a:t>
            </a:r>
            <a:endParaRPr lang="hu-HU" sz="800">
              <a:latin typeface="Calibri" pitchFamily="34" charset="0"/>
            </a:endParaRPr>
          </a:p>
        </p:txBody>
      </p:sp>
    </p:spTree>
    <p:extLst>
      <p:ext uri="{BB962C8B-B14F-4D97-AF65-F5344CB8AC3E}">
        <p14:creationId xmlns:p14="http://schemas.microsoft.com/office/powerpoint/2010/main" val="2102453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descr="J:\Dokumentumok\OKTATÁS\Előadások\Anatómiai előadások\Emlő 2012 03 28\accessory breast 3.jpg"/>
          <p:cNvPicPr>
            <a:picLocks noChangeAspect="1" noChangeArrowheads="1"/>
          </p:cNvPicPr>
          <p:nvPr/>
        </p:nvPicPr>
        <p:blipFill>
          <a:blip r:embed="rId2" cstate="print"/>
          <a:srcRect/>
          <a:stretch>
            <a:fillRect/>
          </a:stretch>
        </p:blipFill>
        <p:spPr bwMode="auto">
          <a:xfrm>
            <a:off x="539750" y="549275"/>
            <a:ext cx="6800850" cy="5953125"/>
          </a:xfrm>
          <a:prstGeom prst="rect">
            <a:avLst/>
          </a:prstGeom>
          <a:noFill/>
          <a:ln w="9525">
            <a:noFill/>
            <a:miter lim="800000"/>
            <a:headEnd/>
            <a:tailEnd/>
          </a:ln>
        </p:spPr>
      </p:pic>
      <p:sp>
        <p:nvSpPr>
          <p:cNvPr id="137218" name="Szövegdoboz 3"/>
          <p:cNvSpPr txBox="1">
            <a:spLocks noChangeArrowheads="1"/>
          </p:cNvSpPr>
          <p:nvPr/>
        </p:nvSpPr>
        <p:spPr bwMode="auto">
          <a:xfrm>
            <a:off x="7380288" y="0"/>
            <a:ext cx="1584325" cy="369888"/>
          </a:xfrm>
          <a:prstGeom prst="rect">
            <a:avLst/>
          </a:prstGeom>
          <a:noFill/>
          <a:ln w="9525">
            <a:noFill/>
            <a:miter lim="800000"/>
            <a:headEnd/>
            <a:tailEnd/>
          </a:ln>
        </p:spPr>
        <p:txBody>
          <a:bodyPr>
            <a:spAutoFit/>
          </a:bodyPr>
          <a:lstStyle/>
          <a:p>
            <a:r>
              <a:rPr lang="hu-HU" sz="1800">
                <a:latin typeface="Calibri" pitchFamily="34" charset="0"/>
              </a:rPr>
              <a:t>Polymastia</a:t>
            </a:r>
          </a:p>
        </p:txBody>
      </p:sp>
      <p:sp>
        <p:nvSpPr>
          <p:cNvPr id="137219" name="Szövegdoboz 4"/>
          <p:cNvSpPr txBox="1">
            <a:spLocks noChangeArrowheads="1"/>
          </p:cNvSpPr>
          <p:nvPr/>
        </p:nvSpPr>
        <p:spPr bwMode="auto">
          <a:xfrm>
            <a:off x="2484438" y="6524625"/>
            <a:ext cx="4895850" cy="215900"/>
          </a:xfrm>
          <a:prstGeom prst="rect">
            <a:avLst/>
          </a:prstGeom>
          <a:noFill/>
          <a:ln w="9525">
            <a:noFill/>
            <a:miter lim="800000"/>
            <a:headEnd/>
            <a:tailEnd/>
          </a:ln>
        </p:spPr>
        <p:txBody>
          <a:bodyPr>
            <a:spAutoFit/>
          </a:bodyPr>
          <a:lstStyle/>
          <a:p>
            <a:r>
              <a:rPr lang="hu-HU" sz="800">
                <a:latin typeface="Calibri" pitchFamily="34" charset="0"/>
              </a:rPr>
              <a:t>New Zealand Medical Association, 04-July-2008, Vol 121 No 1277</a:t>
            </a:r>
          </a:p>
        </p:txBody>
      </p:sp>
    </p:spTree>
    <p:extLst>
      <p:ext uri="{BB962C8B-B14F-4D97-AF65-F5344CB8AC3E}">
        <p14:creationId xmlns:p14="http://schemas.microsoft.com/office/powerpoint/2010/main" val="100693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J:\Dokumentumok\OKTATÁS\Előadások\Anatómiai előadások\Emlő 2012 03 28\breast-amastia-2195_1.jpg"/>
          <p:cNvPicPr>
            <a:picLocks noChangeAspect="1" noChangeArrowheads="1"/>
          </p:cNvPicPr>
          <p:nvPr/>
        </p:nvPicPr>
        <p:blipFill>
          <a:blip r:embed="rId2" cstate="print"/>
          <a:srcRect/>
          <a:stretch>
            <a:fillRect/>
          </a:stretch>
        </p:blipFill>
        <p:spPr bwMode="auto">
          <a:xfrm>
            <a:off x="971550" y="1109663"/>
            <a:ext cx="7658100" cy="5272087"/>
          </a:xfrm>
          <a:prstGeom prst="rect">
            <a:avLst/>
          </a:prstGeom>
          <a:noFill/>
          <a:ln w="9525">
            <a:noFill/>
            <a:miter lim="800000"/>
            <a:headEnd/>
            <a:tailEnd/>
          </a:ln>
        </p:spPr>
      </p:pic>
      <p:sp>
        <p:nvSpPr>
          <p:cNvPr id="139266" name="Szövegdoboz 2"/>
          <p:cNvSpPr txBox="1">
            <a:spLocks noChangeArrowheads="1"/>
          </p:cNvSpPr>
          <p:nvPr/>
        </p:nvSpPr>
        <p:spPr bwMode="auto">
          <a:xfrm>
            <a:off x="5795963" y="404813"/>
            <a:ext cx="1296987" cy="369887"/>
          </a:xfrm>
          <a:prstGeom prst="rect">
            <a:avLst/>
          </a:prstGeom>
          <a:noFill/>
          <a:ln w="9525">
            <a:noFill/>
            <a:miter lim="800000"/>
            <a:headEnd/>
            <a:tailEnd/>
          </a:ln>
        </p:spPr>
        <p:txBody>
          <a:bodyPr>
            <a:spAutoFit/>
          </a:bodyPr>
          <a:lstStyle/>
          <a:p>
            <a:r>
              <a:rPr lang="hu-HU" sz="1800">
                <a:latin typeface="Calibri" pitchFamily="34" charset="0"/>
              </a:rPr>
              <a:t>Amastia</a:t>
            </a:r>
          </a:p>
        </p:txBody>
      </p:sp>
      <p:sp>
        <p:nvSpPr>
          <p:cNvPr id="139267" name="Szövegdoboz 3"/>
          <p:cNvSpPr txBox="1">
            <a:spLocks noChangeArrowheads="1"/>
          </p:cNvSpPr>
          <p:nvPr/>
        </p:nvSpPr>
        <p:spPr bwMode="auto">
          <a:xfrm>
            <a:off x="1692275" y="6381750"/>
            <a:ext cx="5472113" cy="214313"/>
          </a:xfrm>
          <a:prstGeom prst="rect">
            <a:avLst/>
          </a:prstGeom>
          <a:noFill/>
          <a:ln w="9525">
            <a:noFill/>
            <a:miter lim="800000"/>
            <a:headEnd/>
            <a:tailEnd/>
          </a:ln>
        </p:spPr>
        <p:txBody>
          <a:bodyPr>
            <a:spAutoFit/>
          </a:bodyPr>
          <a:lstStyle/>
          <a:p>
            <a:r>
              <a:rPr lang="hu-HU" sz="800" u="sng">
                <a:latin typeface="Calibri" pitchFamily="34" charset="0"/>
                <a:hlinkClick r:id="rId3"/>
              </a:rPr>
              <a:t>http://www.kmle.co.kr/search.php?Search=Breast%2C+amastia&amp;SpecialSearch=HTMLWebHtdig&amp;Page=3</a:t>
            </a:r>
            <a:endParaRPr lang="hu-HU" sz="800">
              <a:latin typeface="Calibri" pitchFamily="34" charset="0"/>
            </a:endParaRPr>
          </a:p>
        </p:txBody>
      </p:sp>
    </p:spTree>
    <p:extLst>
      <p:ext uri="{BB962C8B-B14F-4D97-AF65-F5344CB8AC3E}">
        <p14:creationId xmlns:p14="http://schemas.microsoft.com/office/powerpoint/2010/main" val="167015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ím 1"/>
          <p:cNvSpPr>
            <a:spLocks noGrp="1"/>
          </p:cNvSpPr>
          <p:nvPr>
            <p:ph type="ctrTitle"/>
          </p:nvPr>
        </p:nvSpPr>
        <p:spPr/>
        <p:txBody>
          <a:bodyPr/>
          <a:lstStyle/>
          <a:p>
            <a:pPr eaLnBrk="1" hangingPunct="1"/>
            <a:r>
              <a:rPr lang="hu-HU" dirty="0" err="1">
                <a:latin typeface="Arial" panose="020B0604020202020204" pitchFamily="34" charset="0"/>
                <a:cs typeface="Arial" panose="020B0604020202020204" pitchFamily="34" charset="0"/>
              </a:rPr>
              <a:t>Ulnar-Mammary</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syndrome</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97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cstate="print"/>
          <a:srcRect/>
          <a:stretch>
            <a:fillRect/>
          </a:stretch>
        </p:blipFill>
        <p:spPr bwMode="auto">
          <a:xfrm>
            <a:off x="395288" y="333375"/>
            <a:ext cx="5329237" cy="1001713"/>
          </a:xfrm>
          <a:prstGeom prst="rect">
            <a:avLst/>
          </a:prstGeom>
          <a:noFill/>
          <a:ln w="9525">
            <a:noFill/>
            <a:miter lim="800000"/>
            <a:headEnd/>
            <a:tailEnd/>
          </a:ln>
        </p:spPr>
      </p:pic>
      <p:pic>
        <p:nvPicPr>
          <p:cNvPr id="18434" name="Picture 3"/>
          <p:cNvPicPr>
            <a:picLocks noChangeAspect="1" noChangeArrowheads="1"/>
          </p:cNvPicPr>
          <p:nvPr/>
        </p:nvPicPr>
        <p:blipFill>
          <a:blip r:embed="rId3" cstate="print"/>
          <a:srcRect/>
          <a:stretch>
            <a:fillRect/>
          </a:stretch>
        </p:blipFill>
        <p:spPr bwMode="auto">
          <a:xfrm>
            <a:off x="395288" y="1328738"/>
            <a:ext cx="4149725" cy="300037"/>
          </a:xfrm>
          <a:prstGeom prst="rect">
            <a:avLst/>
          </a:prstGeom>
          <a:noFill/>
          <a:ln w="9525">
            <a:noFill/>
            <a:miter lim="800000"/>
            <a:headEnd/>
            <a:tailEnd/>
          </a:ln>
        </p:spPr>
      </p:pic>
      <p:pic>
        <p:nvPicPr>
          <p:cNvPr id="18435" name="Picture 6"/>
          <p:cNvPicPr>
            <a:picLocks noChangeAspect="1" noChangeArrowheads="1"/>
          </p:cNvPicPr>
          <p:nvPr/>
        </p:nvPicPr>
        <p:blipFill>
          <a:blip r:embed="rId4" cstate="print"/>
          <a:srcRect/>
          <a:stretch>
            <a:fillRect/>
          </a:stretch>
        </p:blipFill>
        <p:spPr bwMode="auto">
          <a:xfrm>
            <a:off x="250825" y="1844675"/>
            <a:ext cx="4630738" cy="1360488"/>
          </a:xfrm>
          <a:prstGeom prst="rect">
            <a:avLst/>
          </a:prstGeom>
          <a:noFill/>
          <a:ln w="9525">
            <a:noFill/>
            <a:miter lim="800000"/>
            <a:headEnd/>
            <a:tailEnd/>
          </a:ln>
        </p:spPr>
      </p:pic>
      <p:pic>
        <p:nvPicPr>
          <p:cNvPr id="18436" name="Picture 7"/>
          <p:cNvPicPr>
            <a:picLocks noChangeAspect="1" noChangeArrowheads="1"/>
          </p:cNvPicPr>
          <p:nvPr/>
        </p:nvPicPr>
        <p:blipFill>
          <a:blip r:embed="rId5" cstate="print"/>
          <a:srcRect/>
          <a:stretch>
            <a:fillRect/>
          </a:stretch>
        </p:blipFill>
        <p:spPr bwMode="auto">
          <a:xfrm>
            <a:off x="250825" y="3429000"/>
            <a:ext cx="4710113" cy="660400"/>
          </a:xfrm>
          <a:prstGeom prst="rect">
            <a:avLst/>
          </a:prstGeom>
          <a:noFill/>
          <a:ln w="9525">
            <a:noFill/>
            <a:miter lim="800000"/>
            <a:headEnd/>
            <a:tailEnd/>
          </a:ln>
        </p:spPr>
      </p:pic>
      <p:pic>
        <p:nvPicPr>
          <p:cNvPr id="18437" name="Picture 8"/>
          <p:cNvPicPr>
            <a:picLocks noChangeAspect="1" noChangeArrowheads="1"/>
          </p:cNvPicPr>
          <p:nvPr/>
        </p:nvPicPr>
        <p:blipFill>
          <a:blip r:embed="rId6" cstate="print"/>
          <a:srcRect/>
          <a:stretch>
            <a:fillRect/>
          </a:stretch>
        </p:blipFill>
        <p:spPr bwMode="auto">
          <a:xfrm>
            <a:off x="285750" y="4221163"/>
            <a:ext cx="4589463" cy="900112"/>
          </a:xfrm>
          <a:prstGeom prst="rect">
            <a:avLst/>
          </a:prstGeom>
          <a:noFill/>
          <a:ln w="9525">
            <a:noFill/>
            <a:miter lim="800000"/>
            <a:headEnd/>
            <a:tailEnd/>
          </a:ln>
        </p:spPr>
      </p:pic>
      <p:pic>
        <p:nvPicPr>
          <p:cNvPr id="18438" name="Picture 9"/>
          <p:cNvPicPr>
            <a:picLocks noChangeAspect="1" noChangeArrowheads="1"/>
          </p:cNvPicPr>
          <p:nvPr/>
        </p:nvPicPr>
        <p:blipFill>
          <a:blip r:embed="rId7" cstate="print"/>
          <a:srcRect/>
          <a:stretch>
            <a:fillRect/>
          </a:stretch>
        </p:blipFill>
        <p:spPr bwMode="auto">
          <a:xfrm>
            <a:off x="298450" y="5300663"/>
            <a:ext cx="4791075" cy="869950"/>
          </a:xfrm>
          <a:prstGeom prst="rect">
            <a:avLst/>
          </a:prstGeom>
          <a:noFill/>
          <a:ln w="9525">
            <a:noFill/>
            <a:miter lim="800000"/>
            <a:headEnd/>
            <a:tailEnd/>
          </a:ln>
        </p:spPr>
      </p:pic>
    </p:spTree>
    <p:extLst>
      <p:ext uri="{BB962C8B-B14F-4D97-AF65-F5344CB8AC3E}">
        <p14:creationId xmlns:p14="http://schemas.microsoft.com/office/powerpoint/2010/main" val="392328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0" name="Object 2"/>
          <p:cNvGraphicFramePr>
            <a:graphicFrameLocks noChangeAspect="1"/>
          </p:cNvGraphicFramePr>
          <p:nvPr/>
        </p:nvGraphicFramePr>
        <p:xfrm>
          <a:off x="684213" y="327025"/>
          <a:ext cx="4751387" cy="3792538"/>
        </p:xfrm>
        <a:graphic>
          <a:graphicData uri="http://schemas.openxmlformats.org/presentationml/2006/ole">
            <mc:AlternateContent xmlns:mc="http://schemas.openxmlformats.org/markup-compatibility/2006">
              <mc:Choice xmlns:v="urn:schemas-microsoft-com:vml" Requires="v">
                <p:oleObj spid="_x0000_s1044" name="Image" r:id="rId3" imgW="2886217" imgH="2303902" progId="Photoshop.Image.7">
                  <p:embed/>
                </p:oleObj>
              </mc:Choice>
              <mc:Fallback>
                <p:oleObj name="Image" r:id="rId3" imgW="2886217" imgH="2303902" progId="Photoshop.Image.7">
                  <p:embed/>
                  <p:pic>
                    <p:nvPicPr>
                      <p:cNvPr id="130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27025"/>
                        <a:ext cx="4751387"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5940425" y="1844675"/>
          <a:ext cx="2828925" cy="2041525"/>
        </p:xfrm>
        <a:graphic>
          <a:graphicData uri="http://schemas.openxmlformats.org/presentationml/2006/ole">
            <mc:AlternateContent xmlns:mc="http://schemas.openxmlformats.org/markup-compatibility/2006">
              <mc:Choice xmlns:v="urn:schemas-microsoft-com:vml" Requires="v">
                <p:oleObj spid="_x0000_s1045" name="Image" r:id="rId5" imgW="2828310" imgH="2041991" progId="Photoshop.Image.7">
                  <p:embed/>
                </p:oleObj>
              </mc:Choice>
              <mc:Fallback>
                <p:oleObj name="Image" r:id="rId5" imgW="2828310" imgH="2041991" progId="Photoshop.Image.7">
                  <p:embed/>
                  <p:pic>
                    <p:nvPicPr>
                      <p:cNvPr id="130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1844675"/>
                        <a:ext cx="28289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nvGraphicFramePr>
        <p:xfrm>
          <a:off x="5435600" y="4005263"/>
          <a:ext cx="3389313" cy="2511425"/>
        </p:xfrm>
        <a:graphic>
          <a:graphicData uri="http://schemas.openxmlformats.org/presentationml/2006/ole">
            <mc:AlternateContent xmlns:mc="http://schemas.openxmlformats.org/markup-compatibility/2006">
              <mc:Choice xmlns:v="urn:schemas-microsoft-com:vml" Requires="v">
                <p:oleObj spid="_x0000_s1046" name="Image" r:id="rId7" imgW="3389096" imgH="2510919" progId="Photoshop.Image.7">
                  <p:embed/>
                </p:oleObj>
              </mc:Choice>
              <mc:Fallback>
                <p:oleObj name="Image" r:id="rId7" imgW="3389096" imgH="2510919" progId="Photoshop.Image.7">
                  <p:embed/>
                  <p:pic>
                    <p:nvPicPr>
                      <p:cNvPr id="13005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4005263"/>
                        <a:ext cx="3389313"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3" name="Rectangle 5"/>
          <p:cNvSpPr>
            <a:spLocks noChangeArrowheads="1"/>
          </p:cNvSpPr>
          <p:nvPr/>
        </p:nvSpPr>
        <p:spPr bwMode="auto">
          <a:xfrm>
            <a:off x="4356100" y="6669088"/>
            <a:ext cx="4787900" cy="188912"/>
          </a:xfrm>
          <a:prstGeom prst="rect">
            <a:avLst/>
          </a:prstGeom>
          <a:noFill/>
          <a:ln w="9525">
            <a:noFill/>
            <a:miter lim="800000"/>
            <a:headEnd/>
            <a:tailEnd/>
          </a:ln>
        </p:spPr>
        <p:txBody>
          <a:bodyPr wrap="none" anchor="ctr"/>
          <a:lstStyle/>
          <a:p>
            <a:pPr algn="ctr"/>
            <a:r>
              <a:rPr lang="hu-HU" sz="800">
                <a:latin typeface="Arial" charset="0"/>
              </a:rPr>
              <a:t>http://medgen.genetics.utah.edu/photographs/pages/ulnarmammary_syndrome.htm</a:t>
            </a:r>
          </a:p>
        </p:txBody>
      </p:sp>
      <p:sp>
        <p:nvSpPr>
          <p:cNvPr id="130054" name="Rectangle 6"/>
          <p:cNvSpPr>
            <a:spLocks noChangeArrowheads="1"/>
          </p:cNvSpPr>
          <p:nvPr/>
        </p:nvSpPr>
        <p:spPr bwMode="auto">
          <a:xfrm>
            <a:off x="684213" y="139700"/>
            <a:ext cx="2376487" cy="142875"/>
          </a:xfrm>
          <a:prstGeom prst="rect">
            <a:avLst/>
          </a:prstGeom>
          <a:noFill/>
          <a:ln w="9525">
            <a:noFill/>
            <a:miter lim="800000"/>
            <a:headEnd/>
            <a:tailEnd/>
          </a:ln>
        </p:spPr>
        <p:txBody>
          <a:bodyPr wrap="none" anchor="ctr"/>
          <a:lstStyle/>
          <a:p>
            <a:pPr algn="ctr"/>
            <a:r>
              <a:rPr lang="hu-HU" sz="800">
                <a:latin typeface="Arial" charset="0"/>
              </a:rPr>
              <a:t>Bamshad, Am J Hum Genet 1999</a:t>
            </a:r>
          </a:p>
        </p:txBody>
      </p:sp>
      <p:pic>
        <p:nvPicPr>
          <p:cNvPr id="130055" name="Picture 7"/>
          <p:cNvPicPr>
            <a:picLocks noChangeAspect="1" noChangeArrowheads="1"/>
          </p:cNvPicPr>
          <p:nvPr/>
        </p:nvPicPr>
        <p:blipFill>
          <a:blip r:embed="rId9" cstate="print"/>
          <a:srcRect/>
          <a:stretch>
            <a:fillRect/>
          </a:stretch>
        </p:blipFill>
        <p:spPr bwMode="auto">
          <a:xfrm>
            <a:off x="250825" y="4221163"/>
            <a:ext cx="4826000" cy="1873250"/>
          </a:xfrm>
          <a:prstGeom prst="rect">
            <a:avLst/>
          </a:prstGeom>
          <a:noFill/>
          <a:ln w="9525">
            <a:noFill/>
            <a:miter lim="800000"/>
            <a:headEnd/>
            <a:tailEnd/>
          </a:ln>
        </p:spPr>
      </p:pic>
    </p:spTree>
    <p:extLst>
      <p:ext uri="{BB962C8B-B14F-4D97-AF65-F5344CB8AC3E}">
        <p14:creationId xmlns:p14="http://schemas.microsoft.com/office/powerpoint/2010/main" val="2736108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p:cNvPicPr>
            <a:picLocks noChangeAspect="1" noChangeArrowheads="1"/>
          </p:cNvPicPr>
          <p:nvPr/>
        </p:nvPicPr>
        <p:blipFill>
          <a:blip r:embed="rId2" cstate="print"/>
          <a:srcRect/>
          <a:stretch>
            <a:fillRect/>
          </a:stretch>
        </p:blipFill>
        <p:spPr bwMode="auto">
          <a:xfrm>
            <a:off x="103188" y="227013"/>
            <a:ext cx="8789987" cy="4129087"/>
          </a:xfrm>
          <a:prstGeom prst="rect">
            <a:avLst/>
          </a:prstGeom>
          <a:noFill/>
          <a:ln w="9525">
            <a:noFill/>
            <a:miter lim="800000"/>
            <a:headEnd/>
            <a:tailEnd/>
          </a:ln>
        </p:spPr>
      </p:pic>
      <p:sp>
        <p:nvSpPr>
          <p:cNvPr id="142338" name="Rectangle 3"/>
          <p:cNvSpPr>
            <a:spLocks noChangeArrowheads="1"/>
          </p:cNvSpPr>
          <p:nvPr/>
        </p:nvSpPr>
        <p:spPr bwMode="auto">
          <a:xfrm>
            <a:off x="684213" y="0"/>
            <a:ext cx="2663825" cy="282575"/>
          </a:xfrm>
          <a:prstGeom prst="rect">
            <a:avLst/>
          </a:prstGeom>
          <a:noFill/>
          <a:ln w="9525">
            <a:noFill/>
            <a:miter lim="800000"/>
            <a:headEnd/>
            <a:tailEnd/>
          </a:ln>
        </p:spPr>
        <p:txBody>
          <a:bodyPr wrap="none" anchor="ctr"/>
          <a:lstStyle/>
          <a:p>
            <a:pPr algn="ctr"/>
            <a:r>
              <a:rPr lang="hu-HU" sz="1000">
                <a:latin typeface="Arial" charset="0"/>
              </a:rPr>
              <a:t>Bamshad, Am J Hum Genet 2006</a:t>
            </a:r>
          </a:p>
        </p:txBody>
      </p:sp>
      <p:pic>
        <p:nvPicPr>
          <p:cNvPr id="142339" name="Picture 4"/>
          <p:cNvPicPr>
            <a:picLocks noChangeAspect="1" noChangeArrowheads="1"/>
          </p:cNvPicPr>
          <p:nvPr/>
        </p:nvPicPr>
        <p:blipFill>
          <a:blip r:embed="rId3" cstate="print"/>
          <a:srcRect/>
          <a:stretch>
            <a:fillRect/>
          </a:stretch>
        </p:blipFill>
        <p:spPr bwMode="auto">
          <a:xfrm>
            <a:off x="0" y="5661025"/>
            <a:ext cx="9110663" cy="869950"/>
          </a:xfrm>
          <a:prstGeom prst="rect">
            <a:avLst/>
          </a:prstGeom>
          <a:noFill/>
          <a:ln w="9525">
            <a:noFill/>
            <a:miter lim="800000"/>
            <a:headEnd/>
            <a:tailEnd/>
          </a:ln>
        </p:spPr>
      </p:pic>
    </p:spTree>
    <p:extLst>
      <p:ext uri="{BB962C8B-B14F-4D97-AF65-F5344CB8AC3E}">
        <p14:creationId xmlns:p14="http://schemas.microsoft.com/office/powerpoint/2010/main" val="127256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p:cNvPicPr>
            <a:picLocks noChangeAspect="1" noChangeArrowheads="1"/>
          </p:cNvPicPr>
          <p:nvPr/>
        </p:nvPicPr>
        <p:blipFill>
          <a:blip r:embed="rId2" cstate="print"/>
          <a:srcRect/>
          <a:stretch>
            <a:fillRect/>
          </a:stretch>
        </p:blipFill>
        <p:spPr bwMode="auto">
          <a:xfrm>
            <a:off x="250825" y="333375"/>
            <a:ext cx="4030663" cy="2705100"/>
          </a:xfrm>
          <a:prstGeom prst="rect">
            <a:avLst/>
          </a:prstGeom>
          <a:noFill/>
          <a:ln w="9525">
            <a:noFill/>
            <a:miter lim="800000"/>
            <a:headEnd/>
            <a:tailEnd/>
          </a:ln>
        </p:spPr>
      </p:pic>
      <p:pic>
        <p:nvPicPr>
          <p:cNvPr id="143362" name="Picture 3"/>
          <p:cNvPicPr>
            <a:picLocks noChangeAspect="1" noChangeArrowheads="1"/>
          </p:cNvPicPr>
          <p:nvPr/>
        </p:nvPicPr>
        <p:blipFill>
          <a:blip r:embed="rId3" cstate="print"/>
          <a:srcRect/>
          <a:stretch>
            <a:fillRect/>
          </a:stretch>
        </p:blipFill>
        <p:spPr bwMode="auto">
          <a:xfrm>
            <a:off x="4278313" y="1844675"/>
            <a:ext cx="4572000" cy="4795838"/>
          </a:xfrm>
          <a:prstGeom prst="rect">
            <a:avLst/>
          </a:prstGeom>
          <a:noFill/>
          <a:ln w="9525">
            <a:noFill/>
            <a:miter lim="800000"/>
            <a:headEnd/>
            <a:tailEnd/>
          </a:ln>
        </p:spPr>
      </p:pic>
      <p:pic>
        <p:nvPicPr>
          <p:cNvPr id="143363" name="Picture 4"/>
          <p:cNvPicPr>
            <a:picLocks noChangeAspect="1" noChangeArrowheads="1"/>
          </p:cNvPicPr>
          <p:nvPr/>
        </p:nvPicPr>
        <p:blipFill>
          <a:blip r:embed="rId4" cstate="print"/>
          <a:srcRect/>
          <a:stretch>
            <a:fillRect/>
          </a:stretch>
        </p:blipFill>
        <p:spPr bwMode="auto">
          <a:xfrm>
            <a:off x="6300788" y="188913"/>
            <a:ext cx="2430462" cy="139700"/>
          </a:xfrm>
          <a:prstGeom prst="rect">
            <a:avLst/>
          </a:prstGeom>
          <a:noFill/>
          <a:ln w="9525">
            <a:noFill/>
            <a:miter lim="800000"/>
            <a:headEnd/>
            <a:tailEnd/>
          </a:ln>
        </p:spPr>
      </p:pic>
      <p:sp>
        <p:nvSpPr>
          <p:cNvPr id="143364" name="Text Box 5"/>
          <p:cNvSpPr txBox="1">
            <a:spLocks noChangeArrowheads="1"/>
          </p:cNvSpPr>
          <p:nvPr/>
        </p:nvSpPr>
        <p:spPr bwMode="auto">
          <a:xfrm>
            <a:off x="539750" y="3860800"/>
            <a:ext cx="2592388" cy="1552575"/>
          </a:xfrm>
          <a:prstGeom prst="rect">
            <a:avLst/>
          </a:prstGeom>
          <a:noFill/>
          <a:ln w="9525">
            <a:noFill/>
            <a:miter lim="800000"/>
            <a:headEnd/>
            <a:tailEnd/>
          </a:ln>
        </p:spPr>
        <p:txBody>
          <a:bodyPr>
            <a:spAutoFit/>
          </a:bodyPr>
          <a:lstStyle/>
          <a:p>
            <a:pPr eaLnBrk="0" hangingPunct="0">
              <a:spcBef>
                <a:spcPct val="50000"/>
              </a:spcBef>
            </a:pPr>
            <a:r>
              <a:rPr lang="hu-HU"/>
              <a:t>Die Rolle der Tbx2 und Tbx3 in der Bestimmung der Fingeridentität</a:t>
            </a:r>
          </a:p>
        </p:txBody>
      </p:sp>
    </p:spTree>
    <p:extLst>
      <p:ext uri="{BB962C8B-B14F-4D97-AF65-F5344CB8AC3E}">
        <p14:creationId xmlns:p14="http://schemas.microsoft.com/office/powerpoint/2010/main" val="350369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p:cNvPicPr>
            <a:picLocks noChangeAspect="1" noChangeArrowheads="1"/>
          </p:cNvPicPr>
          <p:nvPr/>
        </p:nvPicPr>
        <p:blipFill>
          <a:blip r:embed="rId2" cstate="print"/>
          <a:srcRect/>
          <a:stretch>
            <a:fillRect/>
          </a:stretch>
        </p:blipFill>
        <p:spPr bwMode="auto">
          <a:xfrm>
            <a:off x="179388" y="58738"/>
            <a:ext cx="7067550" cy="6683375"/>
          </a:xfrm>
          <a:prstGeom prst="rect">
            <a:avLst/>
          </a:prstGeom>
          <a:noFill/>
          <a:ln w="9525">
            <a:noFill/>
            <a:miter lim="800000"/>
            <a:headEnd/>
            <a:tailEnd/>
          </a:ln>
        </p:spPr>
      </p:pic>
      <p:pic>
        <p:nvPicPr>
          <p:cNvPr id="144386" name="Picture 3"/>
          <p:cNvPicPr>
            <a:picLocks noChangeAspect="1" noChangeArrowheads="1"/>
          </p:cNvPicPr>
          <p:nvPr/>
        </p:nvPicPr>
        <p:blipFill>
          <a:blip r:embed="rId3" cstate="print"/>
          <a:srcRect/>
          <a:stretch>
            <a:fillRect/>
          </a:stretch>
        </p:blipFill>
        <p:spPr bwMode="auto">
          <a:xfrm>
            <a:off x="6473825" y="49213"/>
            <a:ext cx="2670175" cy="160337"/>
          </a:xfrm>
          <a:prstGeom prst="rect">
            <a:avLst/>
          </a:prstGeom>
          <a:noFill/>
          <a:ln w="9525">
            <a:noFill/>
            <a:miter lim="800000"/>
            <a:headEnd/>
            <a:tailEnd/>
          </a:ln>
        </p:spPr>
      </p:pic>
    </p:spTree>
    <p:extLst>
      <p:ext uri="{BB962C8B-B14F-4D97-AF65-F5344CB8AC3E}">
        <p14:creationId xmlns:p14="http://schemas.microsoft.com/office/powerpoint/2010/main" val="372841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a:lstStyle/>
          <a:p>
            <a:r>
              <a:rPr lang="hu-HU"/>
              <a:t>Endokrine Disruptoren</a:t>
            </a:r>
          </a:p>
        </p:txBody>
      </p:sp>
      <p:sp>
        <p:nvSpPr>
          <p:cNvPr id="107523" name="Rectangle 3"/>
          <p:cNvSpPr>
            <a:spLocks noGrp="1"/>
          </p:cNvSpPr>
          <p:nvPr>
            <p:ph type="body" idx="1"/>
          </p:nvPr>
        </p:nvSpPr>
        <p:spPr/>
        <p:txBody>
          <a:bodyPr/>
          <a:lstStyle/>
          <a:p>
            <a:pPr>
              <a:lnSpc>
                <a:spcPct val="90000"/>
              </a:lnSpc>
              <a:buFont typeface="Arial" charset="0"/>
              <a:buNone/>
            </a:pPr>
            <a:r>
              <a:rPr lang="hu-HU" sz="2400"/>
              <a:t>Industrielle (synthetische) Stoffe, </a:t>
            </a:r>
          </a:p>
          <a:p>
            <a:pPr>
              <a:lnSpc>
                <a:spcPct val="90000"/>
              </a:lnSpc>
            </a:pPr>
            <a:r>
              <a:rPr lang="hu-HU" sz="2400"/>
              <a:t>die mit einem Hormon analogerweise wirken (</a:t>
            </a:r>
            <a:r>
              <a:rPr lang="hu-HU" sz="2400" b="1"/>
              <a:t>agonisten</a:t>
            </a:r>
            <a:r>
              <a:rPr lang="hu-HU" sz="2400"/>
              <a:t>, wie zB DES)</a:t>
            </a:r>
          </a:p>
          <a:p>
            <a:pPr>
              <a:lnSpc>
                <a:spcPct val="90000"/>
              </a:lnSpc>
            </a:pPr>
            <a:r>
              <a:rPr lang="hu-HU" sz="2400"/>
              <a:t>die </a:t>
            </a:r>
            <a:r>
              <a:rPr lang="hu-HU" sz="2400" b="1"/>
              <a:t>antagonistisch</a:t>
            </a:r>
            <a:r>
              <a:rPr lang="hu-HU" sz="2400"/>
              <a:t> wirken, wie DDE, als anti-androgen,</a:t>
            </a:r>
          </a:p>
          <a:p>
            <a:pPr>
              <a:lnSpc>
                <a:spcPct val="90000"/>
              </a:lnSpc>
            </a:pPr>
            <a:r>
              <a:rPr lang="hu-HU" sz="2400"/>
              <a:t>die endogene </a:t>
            </a:r>
            <a:r>
              <a:rPr lang="hu-HU" sz="2400" b="1"/>
              <a:t>Hormonsynthese</a:t>
            </a:r>
            <a:r>
              <a:rPr lang="hu-HU" sz="2400"/>
              <a:t> beeinflussen, wie Atrazin induziert Aromatase)</a:t>
            </a:r>
          </a:p>
          <a:p>
            <a:pPr>
              <a:lnSpc>
                <a:spcPct val="90000"/>
              </a:lnSpc>
            </a:pPr>
            <a:r>
              <a:rPr lang="hu-HU" sz="2400"/>
              <a:t>die den Abbau oder Transport der Hormone beeinflussen, wie PCBs den </a:t>
            </a:r>
            <a:r>
              <a:rPr lang="hu-HU" sz="2400" b="1"/>
              <a:t>Stoffwechsel</a:t>
            </a:r>
            <a:r>
              <a:rPr lang="hu-HU" sz="2400"/>
              <a:t> der Schilddrüsenhormone</a:t>
            </a:r>
          </a:p>
          <a:p>
            <a:pPr>
              <a:lnSpc>
                <a:spcPct val="90000"/>
              </a:lnSpc>
            </a:pPr>
            <a:r>
              <a:rPr lang="hu-HU" sz="2400"/>
              <a:t> die bestimmte Organe mehr sensitiv machen für Hormoneinwirkung (</a:t>
            </a:r>
            <a:r>
              <a:rPr lang="hu-HU" sz="2400" b="1"/>
              <a:t>prime</a:t>
            </a:r>
            <a:r>
              <a:rPr lang="hu-HU" sz="2400"/>
              <a:t>, wie zB BPA die Milchdrüse für Östrogen)</a:t>
            </a:r>
          </a:p>
        </p:txBody>
      </p:sp>
    </p:spTree>
    <p:extLst>
      <p:ext uri="{BB962C8B-B14F-4D97-AF65-F5344CB8AC3E}">
        <p14:creationId xmlns:p14="http://schemas.microsoft.com/office/powerpoint/2010/main" val="116891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168348" cy="6847405"/>
          </a:xfrm>
          <a:prstGeom prst="rect">
            <a:avLst/>
          </a:prstGeom>
        </p:spPr>
      </p:pic>
      <p:sp>
        <p:nvSpPr>
          <p:cNvPr id="5" name="Szövegdoboz 4"/>
          <p:cNvSpPr txBox="1"/>
          <p:nvPr/>
        </p:nvSpPr>
        <p:spPr>
          <a:xfrm>
            <a:off x="5446643" y="397565"/>
            <a:ext cx="3101009" cy="5078313"/>
          </a:xfrm>
          <a:prstGeom prst="rect">
            <a:avLst/>
          </a:prstGeom>
          <a:noFill/>
        </p:spPr>
        <p:txBody>
          <a:bodyPr wrap="square" rtlCol="0">
            <a:spAutoFit/>
          </a:bodyPr>
          <a:lstStyle/>
          <a:p>
            <a:r>
              <a:rPr lang="hu-HU" dirty="0"/>
              <a:t>An der </a:t>
            </a:r>
            <a:r>
              <a:rPr lang="hu-HU" dirty="0" err="1"/>
              <a:t>Brustwarze</a:t>
            </a:r>
            <a:r>
              <a:rPr lang="hu-HU" dirty="0"/>
              <a:t> </a:t>
            </a:r>
            <a:r>
              <a:rPr lang="hu-HU" dirty="0" err="1"/>
              <a:t>münden</a:t>
            </a:r>
            <a:r>
              <a:rPr lang="hu-HU" dirty="0"/>
              <a:t> 15-25 </a:t>
            </a:r>
            <a:r>
              <a:rPr lang="hu-HU" dirty="0" err="1"/>
              <a:t>Gänge</a:t>
            </a:r>
            <a:r>
              <a:rPr lang="hu-HU" dirty="0"/>
              <a:t> (Ductus </a:t>
            </a:r>
            <a:r>
              <a:rPr lang="hu-HU" dirty="0" err="1"/>
              <a:t>lactiferus</a:t>
            </a:r>
            <a:r>
              <a:rPr lang="hu-HU" dirty="0"/>
              <a:t>; </a:t>
            </a:r>
            <a:r>
              <a:rPr lang="hu-HU" dirty="0" err="1"/>
              <a:t>Durchmesser</a:t>
            </a:r>
            <a:r>
              <a:rPr lang="hu-HU" dirty="0"/>
              <a:t> 0,4-0,7 mm).</a:t>
            </a:r>
          </a:p>
          <a:p>
            <a:r>
              <a:rPr lang="hu-HU" dirty="0" err="1"/>
              <a:t>Ein</a:t>
            </a:r>
            <a:r>
              <a:rPr lang="hu-HU" dirty="0"/>
              <a:t> Ductus </a:t>
            </a:r>
            <a:r>
              <a:rPr lang="hu-HU" dirty="0" err="1"/>
              <a:t>geht</a:t>
            </a:r>
            <a:r>
              <a:rPr lang="hu-HU" dirty="0"/>
              <a:t> </a:t>
            </a:r>
            <a:r>
              <a:rPr lang="hu-HU" dirty="0" err="1"/>
              <a:t>proximal</a:t>
            </a:r>
            <a:r>
              <a:rPr lang="hu-HU" dirty="0"/>
              <a:t> (</a:t>
            </a:r>
            <a:r>
              <a:rPr lang="hu-HU" dirty="0" err="1"/>
              <a:t>zurück</a:t>
            </a:r>
            <a:r>
              <a:rPr lang="hu-HU" dirty="0"/>
              <a:t>) in </a:t>
            </a:r>
            <a:r>
              <a:rPr lang="hu-HU" dirty="0" err="1"/>
              <a:t>das</a:t>
            </a:r>
            <a:r>
              <a:rPr lang="hu-HU" dirty="0"/>
              <a:t> Sinus </a:t>
            </a:r>
            <a:r>
              <a:rPr lang="hu-HU" dirty="0" err="1"/>
              <a:t>lactiferus</a:t>
            </a:r>
            <a:r>
              <a:rPr lang="hu-HU" dirty="0"/>
              <a:t>, </a:t>
            </a:r>
            <a:r>
              <a:rPr lang="hu-HU" dirty="0" err="1"/>
              <a:t>dann</a:t>
            </a:r>
            <a:r>
              <a:rPr lang="hu-HU" dirty="0"/>
              <a:t> </a:t>
            </a:r>
            <a:r>
              <a:rPr lang="hu-HU" dirty="0" err="1"/>
              <a:t>wieder</a:t>
            </a:r>
            <a:r>
              <a:rPr lang="hu-HU" dirty="0"/>
              <a:t> Ductus </a:t>
            </a:r>
            <a:r>
              <a:rPr lang="hu-HU" dirty="0" err="1"/>
              <a:t>lactiferus</a:t>
            </a:r>
            <a:r>
              <a:rPr lang="hu-HU" dirty="0"/>
              <a:t> (1-2 mm </a:t>
            </a:r>
            <a:r>
              <a:rPr lang="hu-HU" dirty="0" err="1"/>
              <a:t>Durchmesser</a:t>
            </a:r>
            <a:r>
              <a:rPr lang="hu-HU" dirty="0"/>
              <a:t>); </a:t>
            </a:r>
            <a:r>
              <a:rPr lang="hu-HU" dirty="0" err="1"/>
              <a:t>dieser</a:t>
            </a:r>
            <a:r>
              <a:rPr lang="hu-HU" dirty="0"/>
              <a:t> Gang </a:t>
            </a:r>
            <a:r>
              <a:rPr lang="hu-HU" dirty="0" err="1"/>
              <a:t>teilt</a:t>
            </a:r>
            <a:r>
              <a:rPr lang="hu-HU" dirty="0"/>
              <a:t> </a:t>
            </a:r>
            <a:r>
              <a:rPr lang="hu-HU" dirty="0" err="1"/>
              <a:t>sich</a:t>
            </a:r>
            <a:r>
              <a:rPr lang="hu-HU" dirty="0"/>
              <a:t> </a:t>
            </a:r>
            <a:r>
              <a:rPr lang="hu-HU" dirty="0" err="1"/>
              <a:t>dichotomisch</a:t>
            </a:r>
            <a:r>
              <a:rPr lang="hu-HU" dirty="0"/>
              <a:t> </a:t>
            </a:r>
            <a:r>
              <a:rPr lang="hu-HU" dirty="0" err="1"/>
              <a:t>auf</a:t>
            </a:r>
            <a:r>
              <a:rPr lang="hu-HU" dirty="0"/>
              <a:t>. Am </a:t>
            </a:r>
            <a:r>
              <a:rPr lang="hu-HU" dirty="0" err="1"/>
              <a:t>Ende</a:t>
            </a:r>
            <a:r>
              <a:rPr lang="hu-HU" dirty="0"/>
              <a:t> des </a:t>
            </a:r>
            <a:r>
              <a:rPr lang="hu-HU" dirty="0" err="1"/>
              <a:t>verzweigenden</a:t>
            </a:r>
            <a:r>
              <a:rPr lang="hu-HU" dirty="0"/>
              <a:t> </a:t>
            </a:r>
            <a:r>
              <a:rPr lang="hu-HU" dirty="0" err="1"/>
              <a:t>Gangsystems</a:t>
            </a:r>
            <a:r>
              <a:rPr lang="hu-HU" dirty="0"/>
              <a:t> </a:t>
            </a:r>
            <a:r>
              <a:rPr lang="hu-HU" dirty="0" err="1"/>
              <a:t>findet</a:t>
            </a:r>
            <a:r>
              <a:rPr lang="hu-HU" dirty="0"/>
              <a:t> man </a:t>
            </a:r>
            <a:r>
              <a:rPr lang="hu-HU" dirty="0" err="1"/>
              <a:t>im</a:t>
            </a:r>
            <a:r>
              <a:rPr lang="hu-HU" dirty="0"/>
              <a:t> </a:t>
            </a:r>
            <a:r>
              <a:rPr lang="hu-HU" dirty="0" err="1"/>
              <a:t>nichtlaktierende</a:t>
            </a:r>
            <a:r>
              <a:rPr lang="hu-HU" dirty="0"/>
              <a:t> </a:t>
            </a:r>
            <a:r>
              <a:rPr lang="hu-HU" dirty="0" err="1"/>
              <a:t>Brustdrüse</a:t>
            </a:r>
            <a:r>
              <a:rPr lang="hu-HU" dirty="0"/>
              <a:t> </a:t>
            </a:r>
            <a:r>
              <a:rPr lang="hu-HU" dirty="0" err="1"/>
              <a:t>Alveoli</a:t>
            </a:r>
            <a:r>
              <a:rPr lang="hu-HU" dirty="0"/>
              <a:t>? </a:t>
            </a:r>
            <a:r>
              <a:rPr lang="hu-HU" dirty="0" err="1"/>
              <a:t>Alveolenanlagen</a:t>
            </a:r>
            <a:r>
              <a:rPr lang="hu-HU" dirty="0"/>
              <a:t>?, </a:t>
            </a:r>
            <a:r>
              <a:rPr lang="hu-HU" dirty="0" err="1"/>
              <a:t>die</a:t>
            </a:r>
            <a:r>
              <a:rPr lang="hu-HU" dirty="0"/>
              <a:t> </a:t>
            </a:r>
            <a:r>
              <a:rPr lang="hu-HU" dirty="0" err="1"/>
              <a:t>fast</a:t>
            </a:r>
            <a:r>
              <a:rPr lang="hu-HU" dirty="0"/>
              <a:t> </a:t>
            </a:r>
            <a:r>
              <a:rPr lang="hu-HU" dirty="0" err="1"/>
              <a:t>kein</a:t>
            </a:r>
            <a:r>
              <a:rPr lang="hu-HU" dirty="0"/>
              <a:t> Lumen </a:t>
            </a:r>
            <a:r>
              <a:rPr lang="hu-HU" dirty="0" err="1"/>
              <a:t>haben</a:t>
            </a:r>
            <a:r>
              <a:rPr lang="hu-HU" dirty="0"/>
              <a:t>. Der </a:t>
            </a:r>
            <a:r>
              <a:rPr lang="hu-HU" dirty="0" err="1"/>
              <a:t>letzte</a:t>
            </a:r>
            <a:r>
              <a:rPr lang="hu-HU" dirty="0"/>
              <a:t> Gang </a:t>
            </a:r>
            <a:r>
              <a:rPr lang="hu-HU" dirty="0" err="1"/>
              <a:t>ist</a:t>
            </a:r>
            <a:r>
              <a:rPr lang="hu-HU" dirty="0"/>
              <a:t> der </a:t>
            </a:r>
            <a:r>
              <a:rPr lang="hu-HU" dirty="0" err="1"/>
              <a:t>terminaler</a:t>
            </a:r>
            <a:r>
              <a:rPr lang="hu-HU" dirty="0"/>
              <a:t> Gang, und </a:t>
            </a:r>
            <a:r>
              <a:rPr lang="hu-HU" dirty="0" err="1"/>
              <a:t>die</a:t>
            </a:r>
            <a:r>
              <a:rPr lang="hu-HU" dirty="0"/>
              <a:t> </a:t>
            </a:r>
            <a:r>
              <a:rPr lang="hu-HU" dirty="0" err="1"/>
              <a:t>dazu</a:t>
            </a:r>
            <a:r>
              <a:rPr lang="hu-HU" dirty="0"/>
              <a:t> </a:t>
            </a:r>
            <a:r>
              <a:rPr lang="hu-HU" dirty="0" err="1"/>
              <a:t>gehörenden</a:t>
            </a:r>
            <a:r>
              <a:rPr lang="hu-HU" dirty="0"/>
              <a:t> </a:t>
            </a:r>
            <a:r>
              <a:rPr lang="hu-HU" dirty="0" err="1"/>
              <a:t>Alveoli?Alveolenanlagen</a:t>
            </a:r>
            <a:r>
              <a:rPr lang="hu-HU" dirty="0"/>
              <a:t>? </a:t>
            </a:r>
            <a:r>
              <a:rPr lang="hu-HU" dirty="0" err="1"/>
              <a:t>bilden</a:t>
            </a:r>
            <a:r>
              <a:rPr lang="hu-HU" dirty="0"/>
              <a:t> </a:t>
            </a:r>
            <a:r>
              <a:rPr lang="hu-HU" dirty="0" err="1"/>
              <a:t>ein</a:t>
            </a:r>
            <a:r>
              <a:rPr lang="hu-HU" dirty="0"/>
              <a:t> </a:t>
            </a:r>
            <a:r>
              <a:rPr lang="hu-HU" dirty="0" err="1"/>
              <a:t>Lobulus</a:t>
            </a:r>
            <a:r>
              <a:rPr lang="hu-HU" dirty="0"/>
              <a:t>.</a:t>
            </a:r>
          </a:p>
        </p:txBody>
      </p:sp>
    </p:spTree>
    <p:extLst>
      <p:ext uri="{BB962C8B-B14F-4D97-AF65-F5344CB8AC3E}">
        <p14:creationId xmlns:p14="http://schemas.microsoft.com/office/powerpoint/2010/main" val="1038057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a:srcRect/>
          <a:stretch>
            <a:fillRect/>
          </a:stretch>
        </p:blipFill>
        <p:spPr bwMode="auto">
          <a:xfrm>
            <a:off x="1042988" y="188913"/>
            <a:ext cx="7273925" cy="6478587"/>
          </a:xfrm>
          <a:prstGeom prst="rect">
            <a:avLst/>
          </a:prstGeom>
          <a:noFill/>
          <a:ln w="9525">
            <a:noFill/>
            <a:miter lim="800000"/>
            <a:headEnd/>
            <a:tailEnd/>
          </a:ln>
        </p:spPr>
      </p:pic>
    </p:spTree>
    <p:extLst>
      <p:ext uri="{BB962C8B-B14F-4D97-AF65-F5344CB8AC3E}">
        <p14:creationId xmlns:p14="http://schemas.microsoft.com/office/powerpoint/2010/main" val="2365757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ím 1"/>
          <p:cNvSpPr>
            <a:spLocks noGrp="1"/>
          </p:cNvSpPr>
          <p:nvPr>
            <p:ph type="title"/>
          </p:nvPr>
        </p:nvSpPr>
        <p:spPr/>
        <p:txBody>
          <a:bodyPr/>
          <a:lstStyle/>
          <a:p>
            <a:pPr eaLnBrk="1" hangingPunct="1"/>
            <a:r>
              <a:rPr lang="de-DE"/>
              <a:t>Geschichte</a:t>
            </a:r>
            <a:endParaRPr lang="hu-HU"/>
          </a:p>
        </p:txBody>
      </p:sp>
      <p:sp>
        <p:nvSpPr>
          <p:cNvPr id="3" name="Tartalom helye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de-DE" dirty="0"/>
              <a:t>1987, </a:t>
            </a:r>
            <a:r>
              <a:rPr lang="de-DE" dirty="0" err="1"/>
              <a:t>Tufts</a:t>
            </a:r>
            <a:r>
              <a:rPr lang="de-DE" dirty="0"/>
              <a:t> University</a:t>
            </a:r>
          </a:p>
          <a:p>
            <a:pPr eaLnBrk="1" fontAlgn="auto" hangingPunct="1">
              <a:spcAft>
                <a:spcPts val="0"/>
              </a:spcAft>
              <a:buFont typeface="Arial" pitchFamily="34" charset="0"/>
              <a:buChar char="•"/>
              <a:defRPr/>
            </a:pPr>
            <a:r>
              <a:rPr lang="de-DE" dirty="0"/>
              <a:t>Östrogen-</a:t>
            </a:r>
            <a:r>
              <a:rPr lang="de-DE" dirty="0" err="1"/>
              <a:t>responsive</a:t>
            </a:r>
            <a:r>
              <a:rPr lang="de-DE" dirty="0"/>
              <a:t> Tumorzell-Linie: Zellteilung wird durch Serumproteine gehemmt, Östrogen überwältigt diese Hemmung.</a:t>
            </a:r>
          </a:p>
          <a:p>
            <a:pPr eaLnBrk="1" fontAlgn="auto" hangingPunct="1">
              <a:spcAft>
                <a:spcPts val="0"/>
              </a:spcAft>
              <a:buFont typeface="Arial" pitchFamily="34" charset="0"/>
              <a:buChar char="•"/>
              <a:defRPr/>
            </a:pPr>
            <a:r>
              <a:rPr lang="de-DE" dirty="0" err="1"/>
              <a:t>Kontroll</a:t>
            </a:r>
            <a:r>
              <a:rPr lang="de-DE" dirty="0"/>
              <a:t> Kulturen mit Serum zeigten hohe Proliferationsrate</a:t>
            </a:r>
          </a:p>
          <a:p>
            <a:pPr eaLnBrk="1" fontAlgn="auto" hangingPunct="1">
              <a:spcAft>
                <a:spcPts val="0"/>
              </a:spcAft>
              <a:buFont typeface="Arial" pitchFamily="34" charset="0"/>
              <a:buChar char="•"/>
              <a:defRPr/>
            </a:pPr>
            <a:r>
              <a:rPr lang="de-DE" dirty="0"/>
              <a:t>Kunststoff-</a:t>
            </a:r>
            <a:r>
              <a:rPr lang="de-DE" dirty="0" err="1"/>
              <a:t>Behalter</a:t>
            </a:r>
            <a:r>
              <a:rPr lang="de-DE" dirty="0"/>
              <a:t> (Kulturflaschen) für Wasser und Media enthält p-</a:t>
            </a:r>
            <a:r>
              <a:rPr lang="de-DE" dirty="0" err="1"/>
              <a:t>Nonylphenol</a:t>
            </a:r>
            <a:r>
              <a:rPr lang="de-DE" dirty="0"/>
              <a:t> (Härtemittel für </a:t>
            </a:r>
            <a:r>
              <a:rPr lang="de-DE" dirty="0" err="1"/>
              <a:t>Polystyrene</a:t>
            </a:r>
            <a:r>
              <a:rPr lang="de-DE" dirty="0"/>
              <a:t>)</a:t>
            </a:r>
            <a:endParaRPr lang="hu-HU" dirty="0"/>
          </a:p>
        </p:txBody>
      </p:sp>
    </p:spTree>
    <p:extLst>
      <p:ext uri="{BB962C8B-B14F-4D97-AF65-F5344CB8AC3E}">
        <p14:creationId xmlns:p14="http://schemas.microsoft.com/office/powerpoint/2010/main" val="3373032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ím 3"/>
          <p:cNvSpPr>
            <a:spLocks noGrp="1"/>
          </p:cNvSpPr>
          <p:nvPr>
            <p:ph type="ctrTitle"/>
          </p:nvPr>
        </p:nvSpPr>
        <p:spPr/>
        <p:txBody>
          <a:bodyPr/>
          <a:lstStyle/>
          <a:p>
            <a:pPr eaLnBrk="1" hangingPunct="1"/>
            <a:r>
              <a:rPr lang="de-DE" dirty="0" err="1"/>
              <a:t>Bisphenol</a:t>
            </a:r>
            <a:r>
              <a:rPr lang="de-DE" dirty="0"/>
              <a:t> A </a:t>
            </a:r>
            <a:br>
              <a:rPr lang="de-DE" dirty="0"/>
            </a:br>
            <a:r>
              <a:rPr lang="de-DE" dirty="0"/>
              <a:t>BPA</a:t>
            </a:r>
            <a:endParaRPr lang="hu-HU" dirty="0"/>
          </a:p>
        </p:txBody>
      </p:sp>
      <p:sp>
        <p:nvSpPr>
          <p:cNvPr id="5" name="Alcím 4"/>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hu-HU"/>
          </a:p>
        </p:txBody>
      </p:sp>
    </p:spTree>
    <p:extLst>
      <p:ext uri="{BB962C8B-B14F-4D97-AF65-F5344CB8AC3E}">
        <p14:creationId xmlns:p14="http://schemas.microsoft.com/office/powerpoint/2010/main" val="4177635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ím 3"/>
          <p:cNvSpPr>
            <a:spLocks noGrp="1"/>
          </p:cNvSpPr>
          <p:nvPr>
            <p:ph type="title"/>
          </p:nvPr>
        </p:nvSpPr>
        <p:spPr/>
        <p:txBody>
          <a:bodyPr/>
          <a:lstStyle/>
          <a:p>
            <a:pPr eaLnBrk="1" hangingPunct="1"/>
            <a:r>
              <a:rPr lang="de-DE"/>
              <a:t>BPA</a:t>
            </a:r>
            <a:endParaRPr lang="hu-HU"/>
          </a:p>
        </p:txBody>
      </p:sp>
      <p:sp>
        <p:nvSpPr>
          <p:cNvPr id="5" name="Tartalom helye 4"/>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de-DE" dirty="0"/>
              <a:t>Berühmteste Kunststoff-</a:t>
            </a:r>
            <a:r>
              <a:rPr lang="de-DE" dirty="0" err="1"/>
              <a:t>Komponent</a:t>
            </a:r>
            <a:r>
              <a:rPr lang="de-DE" dirty="0"/>
              <a:t> als endokrine </a:t>
            </a:r>
            <a:r>
              <a:rPr lang="de-DE" dirty="0" err="1"/>
              <a:t>Disruptor</a:t>
            </a:r>
            <a:endParaRPr lang="de-DE" dirty="0"/>
          </a:p>
          <a:p>
            <a:pPr eaLnBrk="1" fontAlgn="auto" hangingPunct="1">
              <a:spcAft>
                <a:spcPts val="0"/>
              </a:spcAft>
              <a:buFont typeface="Arial" pitchFamily="34" charset="0"/>
              <a:buChar char="•"/>
              <a:defRPr/>
            </a:pPr>
            <a:r>
              <a:rPr lang="de-DE" dirty="0"/>
              <a:t>Zuerst ausgewählt (von Charles </a:t>
            </a:r>
            <a:r>
              <a:rPr lang="de-DE" dirty="0" err="1"/>
              <a:t>Dodds</a:t>
            </a:r>
            <a:r>
              <a:rPr lang="de-DE" dirty="0"/>
              <a:t>: siehe DES) als </a:t>
            </a:r>
            <a:r>
              <a:rPr lang="de-DE" dirty="0" err="1"/>
              <a:t>synthtische</a:t>
            </a:r>
            <a:r>
              <a:rPr lang="de-DE" dirty="0"/>
              <a:t> Analoge von Östrogen</a:t>
            </a:r>
          </a:p>
          <a:p>
            <a:pPr eaLnBrk="1" fontAlgn="auto" hangingPunct="1">
              <a:spcAft>
                <a:spcPts val="0"/>
              </a:spcAft>
              <a:buFont typeface="Arial" pitchFamily="34" charset="0"/>
              <a:buChar char="•"/>
              <a:defRPr/>
            </a:pPr>
            <a:r>
              <a:rPr lang="de-DE" dirty="0"/>
              <a:t>Später: Kunststoffindustrie</a:t>
            </a:r>
          </a:p>
          <a:p>
            <a:pPr eaLnBrk="1" fontAlgn="auto" hangingPunct="1">
              <a:spcAft>
                <a:spcPts val="0"/>
              </a:spcAft>
              <a:buFont typeface="Arial" pitchFamily="34" charset="0"/>
              <a:buChar char="•"/>
              <a:defRPr/>
            </a:pPr>
            <a:r>
              <a:rPr lang="de-DE" dirty="0"/>
              <a:t>Innere Kunstharzbekleidung der Dosen, Härtemittel für Polykarbonat (Kinderspiele, Trinkflaschen)</a:t>
            </a:r>
          </a:p>
          <a:p>
            <a:pPr eaLnBrk="1" fontAlgn="auto" hangingPunct="1">
              <a:spcAft>
                <a:spcPts val="0"/>
              </a:spcAft>
              <a:buFont typeface="Arial" pitchFamily="34" charset="0"/>
              <a:buChar char="•"/>
              <a:defRPr/>
            </a:pPr>
            <a:r>
              <a:rPr lang="de-DE" dirty="0"/>
              <a:t>Suche: „BPA-</a:t>
            </a:r>
            <a:r>
              <a:rPr lang="de-DE" dirty="0" err="1"/>
              <a:t>free</a:t>
            </a:r>
            <a:r>
              <a:rPr lang="de-DE" dirty="0"/>
              <a:t>“ Inschrift an den Kunststoffprodukten</a:t>
            </a:r>
            <a:endParaRPr lang="hu-HU" dirty="0"/>
          </a:p>
        </p:txBody>
      </p:sp>
    </p:spTree>
    <p:extLst>
      <p:ext uri="{BB962C8B-B14F-4D97-AF65-F5344CB8AC3E}">
        <p14:creationId xmlns:p14="http://schemas.microsoft.com/office/powerpoint/2010/main" val="13556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zövegdoboz 1"/>
          <p:cNvSpPr txBox="1">
            <a:spLocks noChangeArrowheads="1"/>
          </p:cNvSpPr>
          <p:nvPr/>
        </p:nvSpPr>
        <p:spPr bwMode="auto">
          <a:xfrm>
            <a:off x="179388" y="404813"/>
            <a:ext cx="8640762" cy="6370637"/>
          </a:xfrm>
          <a:prstGeom prst="rect">
            <a:avLst/>
          </a:prstGeom>
          <a:noFill/>
          <a:ln w="9525">
            <a:noFill/>
            <a:miter lim="800000"/>
            <a:headEnd/>
            <a:tailEnd/>
          </a:ln>
        </p:spPr>
        <p:txBody>
          <a:bodyPr>
            <a:spAutoFit/>
          </a:bodyPr>
          <a:lstStyle/>
          <a:p>
            <a:r>
              <a:rPr lang="de-DE" sz="2400">
                <a:latin typeface="Calibri" pitchFamily="34" charset="0"/>
              </a:rPr>
              <a:t>BPA (Maus, Ratte): Fehlbildungen der fetalen Geschlechtsorganen, niedrige Spermienzahl, veränderte Gehirnaktivität (in den Geschlechtsspezifische Regionen des Gehirns)</a:t>
            </a:r>
          </a:p>
          <a:p>
            <a:endParaRPr lang="de-DE" sz="2400">
              <a:latin typeface="Calibri" pitchFamily="34" charset="0"/>
            </a:endParaRPr>
          </a:p>
          <a:p>
            <a:r>
              <a:rPr lang="de-DE" sz="2400">
                <a:latin typeface="Calibri" pitchFamily="34" charset="0"/>
              </a:rPr>
              <a:t>BPA (Maus): frühere Pubertät, Weibchen haben veränderte Brustdrüsenmorphologie beim Pubertät.</a:t>
            </a:r>
          </a:p>
          <a:p>
            <a:endParaRPr lang="de-DE" sz="2400">
              <a:latin typeface="Calibri" pitchFamily="34" charset="0"/>
            </a:endParaRPr>
          </a:p>
          <a:p>
            <a:r>
              <a:rPr lang="de-DE" sz="2400">
                <a:latin typeface="Calibri" pitchFamily="34" charset="0"/>
              </a:rPr>
              <a:t>BPA und Brustdrüse (Maus, Ratte): behandelte Tieren, mehrere terminale Knospen, die mehr sensitiv gegen Östrogen sind.</a:t>
            </a:r>
          </a:p>
          <a:p>
            <a:endParaRPr lang="de-DE" sz="2400">
              <a:latin typeface="Calibri" pitchFamily="34" charset="0"/>
            </a:endParaRPr>
          </a:p>
          <a:p>
            <a:r>
              <a:rPr lang="de-DE" sz="2400">
                <a:latin typeface="Calibri" pitchFamily="34" charset="0"/>
              </a:rPr>
              <a:t>Fetale BPA-Behandlung (Maus, Ratte): bei den Erwachsenen sind bestimmte Brustdrüsenkarzinomen häufiger (33% versus 0%), und die sog. preneoplastic lesions (Präkanzerose Gewebsregionen) sind 3-4mal so häufig. </a:t>
            </a:r>
            <a:r>
              <a:rPr lang="de-DE" sz="2400" b="1">
                <a:latin typeface="Calibri" pitchFamily="34" charset="0"/>
              </a:rPr>
              <a:t>Fetale BPA Behandlung und subkarzinogene Dose von einem Mutagen im Erwachsenenalter: Tumoren nur beim BPA-Behandelten Tieren</a:t>
            </a:r>
            <a:r>
              <a:rPr lang="de-DE" sz="2400">
                <a:latin typeface="Calibri" pitchFamily="34" charset="0"/>
              </a:rPr>
              <a:t>.</a:t>
            </a:r>
          </a:p>
          <a:p>
            <a:endParaRPr lang="de-DE" sz="2400">
              <a:latin typeface="Calibri" pitchFamily="34" charset="0"/>
            </a:endParaRPr>
          </a:p>
        </p:txBody>
      </p:sp>
    </p:spTree>
    <p:extLst>
      <p:ext uri="{BB962C8B-B14F-4D97-AF65-F5344CB8AC3E}">
        <p14:creationId xmlns:p14="http://schemas.microsoft.com/office/powerpoint/2010/main" val="916245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2"/>
          <a:srcRect/>
          <a:stretch>
            <a:fillRect/>
          </a:stretch>
        </p:blipFill>
        <p:spPr bwMode="auto">
          <a:xfrm>
            <a:off x="0" y="981075"/>
            <a:ext cx="9120188" cy="3024188"/>
          </a:xfrm>
          <a:prstGeom prst="rect">
            <a:avLst/>
          </a:prstGeom>
          <a:noFill/>
          <a:ln w="9525">
            <a:noFill/>
            <a:miter lim="800000"/>
            <a:headEnd/>
            <a:tailEnd/>
          </a:ln>
        </p:spPr>
      </p:pic>
      <p:sp>
        <p:nvSpPr>
          <p:cNvPr id="97282" name="Szövegdoboz 2"/>
          <p:cNvSpPr txBox="1">
            <a:spLocks noChangeArrowheads="1"/>
          </p:cNvSpPr>
          <p:nvPr/>
        </p:nvSpPr>
        <p:spPr bwMode="auto">
          <a:xfrm>
            <a:off x="827088" y="4581525"/>
            <a:ext cx="7416800" cy="368300"/>
          </a:xfrm>
          <a:prstGeom prst="rect">
            <a:avLst/>
          </a:prstGeom>
          <a:noFill/>
          <a:ln w="9525">
            <a:noFill/>
            <a:miter lim="800000"/>
            <a:headEnd/>
            <a:tailEnd/>
          </a:ln>
        </p:spPr>
        <p:txBody>
          <a:bodyPr>
            <a:spAutoFit/>
          </a:bodyPr>
          <a:lstStyle/>
          <a:p>
            <a:r>
              <a:rPr lang="de-DE">
                <a:latin typeface="Calibri" pitchFamily="34" charset="0"/>
              </a:rPr>
              <a:t>Maus wurde perinatal mit Nanogram-Menge von BPA behandelt.</a:t>
            </a:r>
            <a:endParaRPr lang="hu-HU">
              <a:latin typeface="Calibri" pitchFamily="34" charset="0"/>
            </a:endParaRPr>
          </a:p>
        </p:txBody>
      </p:sp>
    </p:spTree>
    <p:extLst>
      <p:ext uri="{BB962C8B-B14F-4D97-AF65-F5344CB8AC3E}">
        <p14:creationId xmlns:p14="http://schemas.microsoft.com/office/powerpoint/2010/main" val="3788217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5" name="Csoportba foglalás 8"/>
          <p:cNvGrpSpPr>
            <a:grpSpLocks/>
          </p:cNvGrpSpPr>
          <p:nvPr/>
        </p:nvGrpSpPr>
        <p:grpSpPr bwMode="auto">
          <a:xfrm>
            <a:off x="0" y="0"/>
            <a:ext cx="9144000" cy="6815138"/>
            <a:chOff x="1" y="0"/>
            <a:chExt cx="9144000" cy="6815796"/>
          </a:xfrm>
        </p:grpSpPr>
        <p:pic>
          <p:nvPicPr>
            <p:cNvPr id="98308" name="Picture 2"/>
            <p:cNvPicPr>
              <a:picLocks noChangeAspect="1" noChangeArrowheads="1"/>
            </p:cNvPicPr>
            <p:nvPr/>
          </p:nvPicPr>
          <p:blipFill>
            <a:blip r:embed="rId3"/>
            <a:srcRect/>
            <a:stretch>
              <a:fillRect/>
            </a:stretch>
          </p:blipFill>
          <p:spPr bwMode="auto">
            <a:xfrm>
              <a:off x="1" y="404664"/>
              <a:ext cx="9144000" cy="6009283"/>
            </a:xfrm>
            <a:prstGeom prst="rect">
              <a:avLst/>
            </a:prstGeom>
            <a:noFill/>
            <a:ln w="9525">
              <a:noFill/>
              <a:miter lim="800000"/>
              <a:headEnd/>
              <a:tailEnd/>
            </a:ln>
          </p:spPr>
        </p:pic>
        <p:sp>
          <p:nvSpPr>
            <p:cNvPr id="98309" name="Téglalap 2"/>
            <p:cNvSpPr>
              <a:spLocks noChangeArrowheads="1"/>
            </p:cNvSpPr>
            <p:nvPr/>
          </p:nvSpPr>
          <p:spPr bwMode="auto">
            <a:xfrm>
              <a:off x="5692656" y="6446464"/>
              <a:ext cx="3343159" cy="369332"/>
            </a:xfrm>
            <a:prstGeom prst="rect">
              <a:avLst/>
            </a:prstGeom>
            <a:noFill/>
            <a:ln w="9525">
              <a:noFill/>
              <a:miter lim="800000"/>
              <a:headEnd/>
              <a:tailEnd/>
            </a:ln>
          </p:spPr>
          <p:txBody>
            <a:bodyPr wrap="none">
              <a:spAutoFit/>
            </a:bodyPr>
            <a:lstStyle/>
            <a:p>
              <a:r>
                <a:rPr lang="en-US">
                  <a:latin typeface="Calibri" pitchFamily="34" charset="0"/>
                </a:rPr>
                <a:t>250 </a:t>
              </a:r>
              <a:r>
                <a:rPr lang="en-US">
                  <a:latin typeface="Symbol" pitchFamily="18" charset="2"/>
                </a:rPr>
                <a:t>m</a:t>
              </a:r>
              <a:r>
                <a:rPr lang="en-US">
                  <a:latin typeface="Calibri" pitchFamily="34" charset="0"/>
                </a:rPr>
                <a:t>g BPA/kg Körpergewicht/Tag</a:t>
              </a:r>
              <a:endParaRPr lang="hu-HU">
                <a:latin typeface="Calibri" pitchFamily="34" charset="0"/>
              </a:endParaRPr>
            </a:p>
          </p:txBody>
        </p:sp>
        <p:sp>
          <p:nvSpPr>
            <p:cNvPr id="98310" name="Téglalap 3"/>
            <p:cNvSpPr>
              <a:spLocks noChangeArrowheads="1"/>
            </p:cNvSpPr>
            <p:nvPr/>
          </p:nvSpPr>
          <p:spPr bwMode="auto">
            <a:xfrm>
              <a:off x="6804248" y="0"/>
              <a:ext cx="1248675" cy="369332"/>
            </a:xfrm>
            <a:prstGeom prst="rect">
              <a:avLst/>
            </a:prstGeom>
            <a:noFill/>
            <a:ln w="9525">
              <a:noFill/>
              <a:miter lim="800000"/>
              <a:headEnd/>
              <a:tailEnd/>
            </a:ln>
          </p:spPr>
          <p:txBody>
            <a:bodyPr wrap="none">
              <a:spAutoFit/>
            </a:bodyPr>
            <a:lstStyle/>
            <a:p>
              <a:r>
                <a:rPr lang="en-US">
                  <a:latin typeface="Calibri" pitchFamily="34" charset="0"/>
                </a:rPr>
                <a:t>Kontrolltier</a:t>
              </a:r>
              <a:endParaRPr lang="hu-HU">
                <a:latin typeface="Calibri" pitchFamily="34" charset="0"/>
              </a:endParaRPr>
            </a:p>
          </p:txBody>
        </p:sp>
        <p:cxnSp>
          <p:nvCxnSpPr>
            <p:cNvPr id="6" name="Egyenes összekötő nyíllal 5"/>
            <p:cNvCxnSpPr/>
            <p:nvPr/>
          </p:nvCxnSpPr>
          <p:spPr>
            <a:xfrm>
              <a:off x="7380289" y="346108"/>
              <a:ext cx="0" cy="2889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V="1">
              <a:off x="7380289" y="6093413"/>
              <a:ext cx="0" cy="3603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8306" name="Téglalap 9"/>
          <p:cNvSpPr>
            <a:spLocks noChangeArrowheads="1"/>
          </p:cNvSpPr>
          <p:nvPr/>
        </p:nvSpPr>
        <p:spPr bwMode="auto">
          <a:xfrm>
            <a:off x="7312025" y="3500438"/>
            <a:ext cx="1831975" cy="369887"/>
          </a:xfrm>
          <a:prstGeom prst="rect">
            <a:avLst/>
          </a:prstGeom>
          <a:noFill/>
          <a:ln w="9525">
            <a:noFill/>
            <a:miter lim="800000"/>
            <a:headEnd/>
            <a:tailEnd/>
          </a:ln>
        </p:spPr>
        <p:txBody>
          <a:bodyPr wrap="none">
            <a:spAutoFit/>
          </a:bodyPr>
          <a:lstStyle/>
          <a:p>
            <a:r>
              <a:rPr lang="en-US">
                <a:latin typeface="Calibri" pitchFamily="34" charset="0"/>
              </a:rPr>
              <a:t>carcinoma in situ </a:t>
            </a:r>
            <a:endParaRPr lang="hu-HU">
              <a:latin typeface="Calibri" pitchFamily="34" charset="0"/>
            </a:endParaRPr>
          </a:p>
        </p:txBody>
      </p:sp>
      <p:cxnSp>
        <p:nvCxnSpPr>
          <p:cNvPr id="11" name="Egyenes összekötő nyíllal 10"/>
          <p:cNvCxnSpPr>
            <a:stCxn id="98306" idx="2"/>
          </p:cNvCxnSpPr>
          <p:nvPr/>
        </p:nvCxnSpPr>
        <p:spPr>
          <a:xfrm flipH="1">
            <a:off x="7308850" y="3870325"/>
            <a:ext cx="919163" cy="135890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96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65" y="178904"/>
            <a:ext cx="3810000" cy="6553200"/>
          </a:xfrm>
          <a:prstGeom prst="rect">
            <a:avLst/>
          </a:prstGeom>
        </p:spPr>
      </p:pic>
      <p:sp>
        <p:nvSpPr>
          <p:cNvPr id="3" name="Szövegdoboz 2"/>
          <p:cNvSpPr txBox="1"/>
          <p:nvPr/>
        </p:nvSpPr>
        <p:spPr>
          <a:xfrm>
            <a:off x="4558748" y="178904"/>
            <a:ext cx="4041913" cy="6463308"/>
          </a:xfrm>
          <a:prstGeom prst="rect">
            <a:avLst/>
          </a:prstGeom>
          <a:noFill/>
        </p:spPr>
        <p:txBody>
          <a:bodyPr wrap="square" rtlCol="0">
            <a:spAutoFit/>
          </a:bodyPr>
          <a:lstStyle/>
          <a:p>
            <a:r>
              <a:rPr lang="hu-HU" b="1" dirty="0" err="1"/>
              <a:t>Ductogram</a:t>
            </a:r>
            <a:endParaRPr lang="hu-HU" b="1" dirty="0"/>
          </a:p>
          <a:p>
            <a:pPr algn="just"/>
            <a:r>
              <a:rPr lang="en-US" dirty="0"/>
              <a:t>The actual number of segments in the breast and their relationship to each other has long been a matter of debate. </a:t>
            </a:r>
            <a:r>
              <a:rPr lang="en-US" b="1" dirty="0"/>
              <a:t>Most textbooks </a:t>
            </a:r>
            <a:r>
              <a:rPr lang="en-US" dirty="0"/>
              <a:t>indicate that there are </a:t>
            </a:r>
            <a:r>
              <a:rPr lang="en-US" b="1" dirty="0"/>
              <a:t>15 to 20</a:t>
            </a:r>
            <a:r>
              <a:rPr lang="en-US" dirty="0"/>
              <a:t> ductal orifices on the nipple surface and suggest that this corresponds to the number of ductal systems, segments, or lobes in the breast. In contrast, a number of mammary duct </a:t>
            </a:r>
            <a:r>
              <a:rPr lang="en-US" b="1" dirty="0"/>
              <a:t>injection studies have suggested that there are only between five and ten discrete breast ductal systems</a:t>
            </a:r>
            <a:r>
              <a:rPr lang="en-US" dirty="0"/>
              <a:t> or segments in each breast. The discrepancy between the number of ductal orifices on the nipple and the actual number of breast segments or ductal systems may be explained by the fact that some of the orifices on the nipple represent openings of</a:t>
            </a:r>
            <a:r>
              <a:rPr lang="hu-HU" dirty="0"/>
              <a:t> </a:t>
            </a:r>
            <a:r>
              <a:rPr lang="en-US" dirty="0"/>
              <a:t>sebaceous glands or other </a:t>
            </a:r>
            <a:r>
              <a:rPr lang="en-US" dirty="0" err="1"/>
              <a:t>nonductal</a:t>
            </a:r>
            <a:r>
              <a:rPr lang="en-US" dirty="0"/>
              <a:t> tubular structures that do not contribute to the ductal-lobular anatomy of the breast. </a:t>
            </a:r>
            <a:endParaRPr lang="de-DE" dirty="0"/>
          </a:p>
        </p:txBody>
      </p:sp>
    </p:spTree>
    <p:extLst>
      <p:ext uri="{BB962C8B-B14F-4D97-AF65-F5344CB8AC3E}">
        <p14:creationId xmlns:p14="http://schemas.microsoft.com/office/powerpoint/2010/main" val="106382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85" y="316463"/>
            <a:ext cx="8682898" cy="6269868"/>
          </a:xfrm>
          <a:prstGeom prst="rect">
            <a:avLst/>
          </a:prstGeom>
        </p:spPr>
      </p:pic>
    </p:spTree>
    <p:extLst>
      <p:ext uri="{BB962C8B-B14F-4D97-AF65-F5344CB8AC3E}">
        <p14:creationId xmlns:p14="http://schemas.microsoft.com/office/powerpoint/2010/main" val="321529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63730"/>
          </a:xfrm>
          <a:prstGeom prst="rect">
            <a:avLst/>
          </a:prstGeom>
        </p:spPr>
      </p:pic>
      <p:sp>
        <p:nvSpPr>
          <p:cNvPr id="3" name="Szövegdoboz 2"/>
          <p:cNvSpPr txBox="1"/>
          <p:nvPr/>
        </p:nvSpPr>
        <p:spPr>
          <a:xfrm>
            <a:off x="251791" y="6374296"/>
            <a:ext cx="8600661" cy="369332"/>
          </a:xfrm>
          <a:prstGeom prst="rect">
            <a:avLst/>
          </a:prstGeom>
          <a:noFill/>
        </p:spPr>
        <p:txBody>
          <a:bodyPr wrap="square" rtlCol="0">
            <a:spAutoFit/>
          </a:bodyPr>
          <a:lstStyle/>
          <a:p>
            <a:r>
              <a:rPr lang="hu-HU" dirty="0"/>
              <a:t>2 mm </a:t>
            </a:r>
            <a:r>
              <a:rPr lang="hu-HU" dirty="0" err="1"/>
              <a:t>dicke</a:t>
            </a:r>
            <a:r>
              <a:rPr lang="hu-HU" dirty="0"/>
              <a:t> </a:t>
            </a:r>
            <a:r>
              <a:rPr lang="hu-HU" dirty="0" err="1"/>
              <a:t>Schnitt</a:t>
            </a:r>
            <a:r>
              <a:rPr lang="hu-HU" dirty="0"/>
              <a:t> </a:t>
            </a:r>
            <a:r>
              <a:rPr lang="hu-HU" dirty="0" err="1"/>
              <a:t>aus</a:t>
            </a:r>
            <a:r>
              <a:rPr lang="hu-HU" dirty="0"/>
              <a:t> der </a:t>
            </a:r>
            <a:r>
              <a:rPr lang="hu-HU" dirty="0" err="1"/>
              <a:t>Brustdrüse</a:t>
            </a:r>
            <a:r>
              <a:rPr lang="hu-HU" dirty="0"/>
              <a:t> </a:t>
            </a:r>
            <a:r>
              <a:rPr lang="hu-HU" dirty="0" err="1"/>
              <a:t>prämenopausaler</a:t>
            </a:r>
            <a:r>
              <a:rPr lang="hu-HU" dirty="0"/>
              <a:t> </a:t>
            </a:r>
            <a:r>
              <a:rPr lang="hu-HU" dirty="0" err="1"/>
              <a:t>Frau</a:t>
            </a:r>
            <a:r>
              <a:rPr lang="hu-HU" dirty="0"/>
              <a:t>. </a:t>
            </a:r>
            <a:r>
              <a:rPr lang="hu-HU" dirty="0" err="1"/>
              <a:t>Hämatoxylin</a:t>
            </a:r>
            <a:r>
              <a:rPr lang="hu-HU" dirty="0"/>
              <a:t> </a:t>
            </a:r>
            <a:r>
              <a:rPr lang="hu-HU" dirty="0" err="1"/>
              <a:t>Färbung</a:t>
            </a:r>
            <a:r>
              <a:rPr lang="hu-HU" dirty="0"/>
              <a:t>.</a:t>
            </a:r>
            <a:endParaRPr lang="de-DE" dirty="0"/>
          </a:p>
        </p:txBody>
      </p:sp>
    </p:spTree>
    <p:extLst>
      <p:ext uri="{BB962C8B-B14F-4D97-AF65-F5344CB8AC3E}">
        <p14:creationId xmlns:p14="http://schemas.microsoft.com/office/powerpoint/2010/main" val="398508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9"/>
            <a:ext cx="9144000" cy="6631782"/>
          </a:xfrm>
          <a:prstGeom prst="rect">
            <a:avLst/>
          </a:prstGeom>
        </p:spPr>
      </p:pic>
      <p:sp>
        <p:nvSpPr>
          <p:cNvPr id="3" name="Szövegdoboz 2"/>
          <p:cNvSpPr txBox="1"/>
          <p:nvPr/>
        </p:nvSpPr>
        <p:spPr>
          <a:xfrm>
            <a:off x="589722" y="6501456"/>
            <a:ext cx="7964556" cy="369332"/>
          </a:xfrm>
          <a:prstGeom prst="rect">
            <a:avLst/>
          </a:prstGeom>
          <a:noFill/>
        </p:spPr>
        <p:txBody>
          <a:bodyPr wrap="square" rtlCol="0">
            <a:spAutoFit/>
          </a:bodyPr>
          <a:lstStyle/>
          <a:p>
            <a:r>
              <a:rPr lang="hu-HU" b="1" dirty="0">
                <a:solidFill>
                  <a:srgbClr val="C00000"/>
                </a:solidFill>
              </a:rPr>
              <a:t>a und b </a:t>
            </a:r>
            <a:r>
              <a:rPr lang="hu-HU" b="1" dirty="0" err="1">
                <a:solidFill>
                  <a:srgbClr val="C00000"/>
                </a:solidFill>
              </a:rPr>
              <a:t>entsprechen</a:t>
            </a:r>
            <a:r>
              <a:rPr lang="hu-HU" b="1" dirty="0">
                <a:solidFill>
                  <a:srgbClr val="C00000"/>
                </a:solidFill>
              </a:rPr>
              <a:t> den </a:t>
            </a:r>
            <a:r>
              <a:rPr lang="hu-HU" b="1" dirty="0" err="1">
                <a:solidFill>
                  <a:srgbClr val="C00000"/>
                </a:solidFill>
              </a:rPr>
              <a:t>Gruppen</a:t>
            </a:r>
            <a:r>
              <a:rPr lang="hu-HU" b="1" dirty="0">
                <a:solidFill>
                  <a:srgbClr val="C00000"/>
                </a:solidFill>
              </a:rPr>
              <a:t> von </a:t>
            </a:r>
            <a:r>
              <a:rPr lang="hu-HU" b="1" dirty="0" err="1">
                <a:solidFill>
                  <a:srgbClr val="C00000"/>
                </a:solidFill>
              </a:rPr>
              <a:t>kleinen</a:t>
            </a:r>
            <a:r>
              <a:rPr lang="hu-HU" b="1" dirty="0">
                <a:solidFill>
                  <a:srgbClr val="C00000"/>
                </a:solidFill>
              </a:rPr>
              <a:t> </a:t>
            </a:r>
            <a:r>
              <a:rPr lang="hu-HU" b="1" dirty="0" err="1">
                <a:solidFill>
                  <a:srgbClr val="C00000"/>
                </a:solidFill>
              </a:rPr>
              <a:t>Kugelchen</a:t>
            </a:r>
            <a:r>
              <a:rPr lang="hu-HU" b="1" dirty="0">
                <a:solidFill>
                  <a:srgbClr val="C00000"/>
                </a:solidFill>
              </a:rPr>
              <a:t> </a:t>
            </a:r>
            <a:r>
              <a:rPr lang="hu-HU" b="1" dirty="0" err="1">
                <a:solidFill>
                  <a:srgbClr val="C00000"/>
                </a:solidFill>
              </a:rPr>
              <a:t>aus</a:t>
            </a:r>
            <a:r>
              <a:rPr lang="hu-HU" b="1" dirty="0">
                <a:solidFill>
                  <a:srgbClr val="C00000"/>
                </a:solidFill>
              </a:rPr>
              <a:t> </a:t>
            </a:r>
            <a:r>
              <a:rPr lang="hu-HU" b="1" dirty="0" err="1">
                <a:solidFill>
                  <a:srgbClr val="C00000"/>
                </a:solidFill>
              </a:rPr>
              <a:t>dem</a:t>
            </a:r>
            <a:r>
              <a:rPr lang="hu-HU" b="1" dirty="0">
                <a:solidFill>
                  <a:srgbClr val="C00000"/>
                </a:solidFill>
              </a:rPr>
              <a:t> </a:t>
            </a:r>
            <a:r>
              <a:rPr lang="hu-HU" b="1" dirty="0" err="1">
                <a:solidFill>
                  <a:srgbClr val="C00000"/>
                </a:solidFill>
              </a:rPr>
              <a:t>vorigem</a:t>
            </a:r>
            <a:r>
              <a:rPr lang="hu-HU" b="1" dirty="0">
                <a:solidFill>
                  <a:srgbClr val="C00000"/>
                </a:solidFill>
              </a:rPr>
              <a:t> </a:t>
            </a:r>
            <a:r>
              <a:rPr lang="hu-HU" b="1" dirty="0" err="1">
                <a:solidFill>
                  <a:srgbClr val="C00000"/>
                </a:solidFill>
              </a:rPr>
              <a:t>Bild</a:t>
            </a:r>
            <a:r>
              <a:rPr lang="hu-HU" b="1" dirty="0">
                <a:solidFill>
                  <a:srgbClr val="C00000"/>
                </a:solidFill>
              </a:rPr>
              <a:t>!</a:t>
            </a:r>
            <a:endParaRPr lang="de-DE" b="1" dirty="0">
              <a:solidFill>
                <a:srgbClr val="C00000"/>
              </a:solidFill>
            </a:endParaRPr>
          </a:p>
        </p:txBody>
      </p:sp>
    </p:spTree>
    <p:extLst>
      <p:ext uri="{BB962C8B-B14F-4D97-AF65-F5344CB8AC3E}">
        <p14:creationId xmlns:p14="http://schemas.microsoft.com/office/powerpoint/2010/main" val="307626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85800" y="44624"/>
            <a:ext cx="7772400" cy="1080120"/>
          </a:xfrm>
        </p:spPr>
        <p:txBody>
          <a:bodyPr/>
          <a:lstStyle/>
          <a:p>
            <a:r>
              <a:rPr lang="hu-HU" sz="4000" dirty="0" err="1">
                <a:latin typeface="Arial" panose="020B0604020202020204" pitchFamily="34" charset="0"/>
                <a:cs typeface="Arial" panose="020B0604020202020204" pitchFamily="34" charset="0"/>
              </a:rPr>
              <a:t>Entwicklung</a:t>
            </a:r>
            <a:r>
              <a:rPr lang="hu-HU" sz="4000" dirty="0">
                <a:latin typeface="Arial" panose="020B0604020202020204" pitchFamily="34" charset="0"/>
                <a:cs typeface="Arial" panose="020B0604020202020204" pitchFamily="34" charset="0"/>
              </a:rPr>
              <a:t> der </a:t>
            </a:r>
            <a:r>
              <a:rPr lang="hu-HU" sz="4000" dirty="0" err="1">
                <a:latin typeface="Arial" panose="020B0604020202020204" pitchFamily="34" charset="0"/>
                <a:cs typeface="Arial" panose="020B0604020202020204" pitchFamily="34" charset="0"/>
              </a:rPr>
              <a:t>Milchdrüse</a:t>
            </a:r>
            <a:endParaRPr lang="hu-HU" sz="4000" dirty="0">
              <a:latin typeface="Arial" panose="020B0604020202020204" pitchFamily="34" charset="0"/>
              <a:cs typeface="Arial" panose="020B0604020202020204" pitchFamily="34" charset="0"/>
            </a:endParaRPr>
          </a:p>
        </p:txBody>
      </p:sp>
      <p:sp>
        <p:nvSpPr>
          <p:cNvPr id="5" name="Tartalom helye 4"/>
          <p:cNvSpPr>
            <a:spLocks noGrp="1"/>
          </p:cNvSpPr>
          <p:nvPr>
            <p:ph idx="1"/>
          </p:nvPr>
        </p:nvSpPr>
        <p:spPr>
          <a:xfrm>
            <a:off x="685800" y="1124744"/>
            <a:ext cx="7772400" cy="4971256"/>
          </a:xfrm>
        </p:spPr>
        <p:txBody>
          <a:bodyPr/>
          <a:lstStyle/>
          <a:p>
            <a:r>
              <a:rPr lang="hu-HU" sz="2400" dirty="0" err="1">
                <a:latin typeface="Arial" panose="020B0604020202020204" pitchFamily="34" charset="0"/>
                <a:cs typeface="Arial" panose="020B0604020202020204" pitchFamily="34" charset="0"/>
              </a:rPr>
              <a:t>Prenatal</a:t>
            </a:r>
            <a:r>
              <a:rPr lang="hu-HU" sz="2400" dirty="0">
                <a:latin typeface="Arial" panose="020B0604020202020204" pitchFamily="34" charset="0"/>
                <a:cs typeface="Arial" panose="020B0604020202020204" pitchFamily="34" charset="0"/>
              </a:rPr>
              <a:t> und </a:t>
            </a:r>
            <a:r>
              <a:rPr lang="hu-HU" sz="2400" dirty="0" err="1">
                <a:latin typeface="Arial" panose="020B0604020202020204" pitchFamily="34" charset="0"/>
                <a:cs typeface="Arial" panose="020B0604020202020204" pitchFamily="34" charset="0"/>
              </a:rPr>
              <a:t>Postnatal</a:t>
            </a:r>
            <a:endParaRPr lang="hu-HU" sz="2400" dirty="0">
              <a:latin typeface="Arial" panose="020B0604020202020204" pitchFamily="34" charset="0"/>
              <a:cs typeface="Arial" panose="020B0604020202020204" pitchFamily="34" charset="0"/>
            </a:endParaRPr>
          </a:p>
          <a:p>
            <a:r>
              <a:rPr lang="hu-HU" sz="2400" dirty="0" err="1">
                <a:latin typeface="Arial" panose="020B0604020202020204" pitchFamily="34" charset="0"/>
                <a:cs typeface="Arial" panose="020B0604020202020204" pitchFamily="34" charset="0"/>
              </a:rPr>
              <a:t>Prenatal</a:t>
            </a:r>
            <a:r>
              <a:rPr lang="hu-HU" sz="2400" dirty="0">
                <a:latin typeface="Arial" panose="020B0604020202020204" pitchFamily="34" charset="0"/>
                <a:cs typeface="Arial" panose="020B0604020202020204" pitchFamily="34" charset="0"/>
              </a:rPr>
              <a:t>: 1. </a:t>
            </a:r>
            <a:r>
              <a:rPr lang="hu-HU" sz="2400" dirty="0" err="1">
                <a:latin typeface="Arial" panose="020B0604020202020204" pitchFamily="34" charset="0"/>
                <a:cs typeface="Arial" panose="020B0604020202020204" pitchFamily="34" charset="0"/>
              </a:rPr>
              <a:t>Induktion</a:t>
            </a:r>
            <a:r>
              <a:rPr lang="hu-HU" sz="2400" dirty="0">
                <a:latin typeface="Arial" panose="020B0604020202020204" pitchFamily="34" charset="0"/>
                <a:cs typeface="Arial" panose="020B0604020202020204" pitchFamily="34" charset="0"/>
              </a:rPr>
              <a:t> der </a:t>
            </a:r>
            <a:r>
              <a:rPr lang="hu-HU" sz="2400" dirty="0" err="1">
                <a:latin typeface="Arial" panose="020B0604020202020204" pitchFamily="34" charset="0"/>
                <a:cs typeface="Arial" panose="020B0604020202020204" pitchFamily="34" charset="0"/>
              </a:rPr>
              <a:t>Milchdrüse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Milchleiste</a:t>
            </a:r>
            <a:r>
              <a:rPr lang="hu-HU" sz="2400" dirty="0">
                <a:latin typeface="Arial" panose="020B0604020202020204" pitchFamily="34" charset="0"/>
                <a:cs typeface="Arial" panose="020B0604020202020204" pitchFamily="34" charset="0"/>
              </a:rPr>
              <a:t>) 2. </a:t>
            </a:r>
            <a:r>
              <a:rPr lang="hu-HU" sz="2400" dirty="0" err="1">
                <a:latin typeface="Arial" panose="020B0604020202020204" pitchFamily="34" charset="0"/>
                <a:cs typeface="Arial" panose="020B0604020202020204" pitchFamily="34" charset="0"/>
              </a:rPr>
              <a:t>Entstehung</a:t>
            </a:r>
            <a:r>
              <a:rPr lang="hu-HU" sz="2400" dirty="0">
                <a:latin typeface="Arial" panose="020B0604020202020204" pitchFamily="34" charset="0"/>
                <a:cs typeface="Arial" panose="020B0604020202020204" pitchFamily="34" charset="0"/>
              </a:rPr>
              <a:t> der </a:t>
            </a:r>
            <a:r>
              <a:rPr lang="hu-HU" sz="2400" dirty="0" err="1">
                <a:latin typeface="Arial" panose="020B0604020202020204" pitchFamily="34" charset="0"/>
                <a:cs typeface="Arial" panose="020B0604020202020204" pitchFamily="34" charset="0"/>
              </a:rPr>
              <a:t>primären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Milchknospe</a:t>
            </a:r>
            <a:r>
              <a:rPr lang="hu-HU" sz="2400" dirty="0">
                <a:latin typeface="Arial" panose="020B0604020202020204" pitchFamily="34" charset="0"/>
                <a:cs typeface="Arial" panose="020B0604020202020204" pitchFamily="34" charset="0"/>
              </a:rPr>
              <a:t>; 3. </a:t>
            </a:r>
            <a:r>
              <a:rPr lang="hu-HU" sz="2400" dirty="0" err="1">
                <a:latin typeface="Arial" panose="020B0604020202020204" pitchFamily="34" charset="0"/>
                <a:cs typeface="Arial" panose="020B0604020202020204" pitchFamily="34" charset="0"/>
              </a:rPr>
              <a:t>Entwicklung</a:t>
            </a:r>
            <a:r>
              <a:rPr lang="hu-HU" sz="2400" dirty="0">
                <a:latin typeface="Arial" panose="020B0604020202020204" pitchFamily="34" charset="0"/>
                <a:cs typeface="Arial" panose="020B0604020202020204" pitchFamily="34" charset="0"/>
              </a:rPr>
              <a:t> der </a:t>
            </a:r>
            <a:r>
              <a:rPr lang="hu-HU" sz="2400" dirty="0" err="1">
                <a:latin typeface="Arial" panose="020B0604020202020204" pitchFamily="34" charset="0"/>
                <a:cs typeface="Arial" panose="020B0604020202020204" pitchFamily="34" charset="0"/>
              </a:rPr>
              <a:t>rudimentären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Milchdrüse</a:t>
            </a:r>
            <a:endParaRPr lang="hu-HU" sz="2400" dirty="0">
              <a:latin typeface="Arial" panose="020B0604020202020204" pitchFamily="34" charset="0"/>
              <a:cs typeface="Arial" panose="020B0604020202020204" pitchFamily="34" charset="0"/>
            </a:endParaRPr>
          </a:p>
          <a:p>
            <a:r>
              <a:rPr lang="hu-HU" sz="2400" b="1" dirty="0" err="1">
                <a:latin typeface="Arial" panose="020B0604020202020204" pitchFamily="34" charset="0"/>
                <a:cs typeface="Arial" panose="020B0604020202020204" pitchFamily="34" charset="0"/>
              </a:rPr>
              <a:t>um</a:t>
            </a:r>
            <a:r>
              <a:rPr lang="hu-HU" sz="2400" b="1" dirty="0">
                <a:latin typeface="Arial" panose="020B0604020202020204" pitchFamily="34" charset="0"/>
                <a:cs typeface="Arial" panose="020B0604020202020204" pitchFamily="34" charset="0"/>
              </a:rPr>
              <a:t> ED35</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Milchleiste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epidermaler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Verdickungslinie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zwischen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oberen</a:t>
            </a:r>
            <a:r>
              <a:rPr lang="hu-HU" sz="2400" dirty="0">
                <a:latin typeface="Arial" panose="020B0604020202020204" pitchFamily="34" charset="0"/>
                <a:cs typeface="Arial" panose="020B0604020202020204" pitchFamily="34" charset="0"/>
              </a:rPr>
              <a:t> und </a:t>
            </a:r>
            <a:r>
              <a:rPr lang="hu-HU" sz="2400" dirty="0" err="1">
                <a:latin typeface="Arial" panose="020B0604020202020204" pitchFamily="34" charset="0"/>
                <a:cs typeface="Arial" panose="020B0604020202020204" pitchFamily="34" charset="0"/>
              </a:rPr>
              <a:t>unteren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Extremitätsknospen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Axilla</a:t>
            </a:r>
            <a:r>
              <a:rPr lang="hu-HU" sz="2400" dirty="0">
                <a:latin typeface="Arial" panose="020B0604020202020204" pitchFamily="34" charset="0"/>
                <a:cs typeface="Arial" panose="020B0604020202020204" pitchFamily="34" charset="0"/>
              </a:rPr>
              <a:t>” und „</a:t>
            </a:r>
            <a:r>
              <a:rPr lang="hu-HU" sz="2400" dirty="0" err="1">
                <a:latin typeface="Arial" panose="020B0604020202020204" pitchFamily="34" charset="0"/>
                <a:cs typeface="Arial" panose="020B0604020202020204" pitchFamily="34" charset="0"/>
              </a:rPr>
              <a:t>Inguinalregion</a:t>
            </a:r>
            <a:r>
              <a:rPr lang="hu-HU" sz="2400" dirty="0">
                <a:latin typeface="Arial" panose="020B0604020202020204" pitchFamily="34" charset="0"/>
                <a:cs typeface="Arial" panose="020B0604020202020204" pitchFamily="34" charset="0"/>
              </a:rPr>
              <a:t>”)</a:t>
            </a:r>
          </a:p>
          <a:p>
            <a:r>
              <a:rPr lang="hu-HU" sz="2400" dirty="0" err="1">
                <a:latin typeface="Arial" panose="020B0604020202020204" pitchFamily="34" charset="0"/>
                <a:cs typeface="Arial" panose="020B0604020202020204" pitchFamily="34" charset="0"/>
              </a:rPr>
              <a:t>diese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Verdickung</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verschwindet</a:t>
            </a:r>
            <a:r>
              <a:rPr lang="hu-HU" sz="2400" dirty="0">
                <a:latin typeface="Arial" panose="020B0604020202020204" pitchFamily="34" charset="0"/>
                <a:cs typeface="Arial" panose="020B0604020202020204" pitchFamily="34" charset="0"/>
              </a:rPr>
              <a:t> mit </a:t>
            </a:r>
            <a:r>
              <a:rPr lang="hu-HU" sz="2400" dirty="0" err="1">
                <a:latin typeface="Arial" panose="020B0604020202020204" pitchFamily="34" charset="0"/>
                <a:cs typeface="Arial" panose="020B0604020202020204" pitchFamily="34" charset="0"/>
              </a:rPr>
              <a:t>Ausnahme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einer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plakodenähnlicher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Fleck</a:t>
            </a:r>
            <a:r>
              <a:rPr lang="hu-HU" sz="2400" dirty="0">
                <a:latin typeface="Arial" panose="020B0604020202020204" pitchFamily="34" charset="0"/>
                <a:cs typeface="Arial" panose="020B0604020202020204" pitchFamily="34" charset="0"/>
              </a:rPr>
              <a:t> in der </a:t>
            </a:r>
            <a:r>
              <a:rPr lang="hu-HU" sz="2400" dirty="0" err="1">
                <a:latin typeface="Arial" panose="020B0604020202020204" pitchFamily="34" charset="0"/>
                <a:cs typeface="Arial" panose="020B0604020202020204" pitchFamily="34" charset="0"/>
              </a:rPr>
              <a:t>Höhe</a:t>
            </a:r>
            <a:r>
              <a:rPr lang="hu-HU" sz="2400" dirty="0">
                <a:latin typeface="Arial" panose="020B0604020202020204" pitchFamily="34" charset="0"/>
                <a:cs typeface="Arial" panose="020B0604020202020204" pitchFamily="34" charset="0"/>
              </a:rPr>
              <a:t> von Th4 (</a:t>
            </a:r>
            <a:r>
              <a:rPr lang="hu-HU" sz="2400" dirty="0" err="1">
                <a:latin typeface="Arial" panose="020B0604020202020204" pitchFamily="34" charset="0"/>
                <a:cs typeface="Arial" panose="020B0604020202020204" pitchFamily="34" charset="0"/>
              </a:rPr>
              <a:t>wenn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nicht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überzählige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Brustwarzen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zwischen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Achselhöhle</a:t>
            </a:r>
            <a:r>
              <a:rPr lang="hu-HU" sz="2400" dirty="0">
                <a:latin typeface="Arial" panose="020B0604020202020204" pitchFamily="34" charset="0"/>
                <a:cs typeface="Arial" panose="020B0604020202020204" pitchFamily="34" charset="0"/>
              </a:rPr>
              <a:t> und </a:t>
            </a:r>
            <a:r>
              <a:rPr lang="hu-HU" sz="2400" dirty="0" err="1">
                <a:latin typeface="Arial" panose="020B0604020202020204" pitchFamily="34" charset="0"/>
                <a:cs typeface="Arial" panose="020B0604020202020204" pitchFamily="34" charset="0"/>
              </a:rPr>
              <a:t>Inguinalregion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im</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Adult</a:t>
            </a:r>
            <a:r>
              <a:rPr lang="hu-HU" sz="2400" dirty="0">
                <a:latin typeface="Arial" panose="020B0604020202020204" pitchFamily="34" charset="0"/>
                <a:cs typeface="Arial" panose="020B0604020202020204" pitchFamily="34" charset="0"/>
              </a:rPr>
              <a:t>)</a:t>
            </a:r>
          </a:p>
          <a:p>
            <a:r>
              <a:rPr lang="hu-HU" sz="2400" b="1" dirty="0">
                <a:latin typeface="Arial" panose="020B0604020202020204" pitchFamily="34" charset="0"/>
                <a:cs typeface="Arial" panose="020B0604020202020204" pitchFamily="34" charset="0"/>
              </a:rPr>
              <a:t>1. </a:t>
            </a:r>
            <a:r>
              <a:rPr lang="hu-HU" sz="2400" b="1" dirty="0" err="1">
                <a:latin typeface="Arial" panose="020B0604020202020204" pitchFamily="34" charset="0"/>
                <a:cs typeface="Arial" panose="020B0604020202020204" pitchFamily="34" charset="0"/>
              </a:rPr>
              <a:t>Trimester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sekundäre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Milchknospe</a:t>
            </a:r>
            <a:r>
              <a:rPr lang="hu-HU" sz="2400" dirty="0">
                <a:latin typeface="Arial" panose="020B0604020202020204" pitchFamily="34" charset="0"/>
                <a:cs typeface="Arial" panose="020B0604020202020204" pitchFamily="34" charset="0"/>
              </a:rPr>
              <a:t> (mit 2 </a:t>
            </a:r>
            <a:r>
              <a:rPr lang="hu-HU" sz="2400" dirty="0" err="1">
                <a:latin typeface="Arial" panose="020B0604020202020204" pitchFamily="34" charset="0"/>
                <a:cs typeface="Arial" panose="020B0604020202020204" pitchFamily="34" charset="0"/>
              </a:rPr>
              <a:t>Epithelzellen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central</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basal</a:t>
            </a:r>
            <a:r>
              <a:rPr lang="hu-HU" sz="2400" dirty="0">
                <a:latin typeface="Arial" panose="020B0604020202020204" pitchFamily="34" charset="0"/>
                <a:cs typeface="Arial" panose="020B0604020202020204" pitchFamily="34" charset="0"/>
              </a:rPr>
              <a:t>)</a:t>
            </a:r>
          </a:p>
          <a:p>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17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85800" y="44624"/>
            <a:ext cx="7772400" cy="1080120"/>
          </a:xfrm>
        </p:spPr>
        <p:txBody>
          <a:bodyPr/>
          <a:lstStyle/>
          <a:p>
            <a:r>
              <a:rPr lang="hu-HU" sz="4000" dirty="0" err="1">
                <a:latin typeface="Arial" panose="020B0604020202020204" pitchFamily="34" charset="0"/>
                <a:cs typeface="Arial" panose="020B0604020202020204" pitchFamily="34" charset="0"/>
              </a:rPr>
              <a:t>Entwicklung</a:t>
            </a:r>
            <a:r>
              <a:rPr lang="hu-HU" sz="4000" dirty="0">
                <a:latin typeface="Arial" panose="020B0604020202020204" pitchFamily="34" charset="0"/>
                <a:cs typeface="Arial" panose="020B0604020202020204" pitchFamily="34" charset="0"/>
              </a:rPr>
              <a:t> der </a:t>
            </a:r>
            <a:r>
              <a:rPr lang="hu-HU" sz="4000" dirty="0" err="1">
                <a:latin typeface="Arial" panose="020B0604020202020204" pitchFamily="34" charset="0"/>
                <a:cs typeface="Arial" panose="020B0604020202020204" pitchFamily="34" charset="0"/>
              </a:rPr>
              <a:t>Milchdrüse</a:t>
            </a:r>
            <a:endParaRPr lang="hu-HU" sz="4000" dirty="0">
              <a:latin typeface="Arial" panose="020B0604020202020204" pitchFamily="34" charset="0"/>
              <a:cs typeface="Arial" panose="020B0604020202020204" pitchFamily="34" charset="0"/>
            </a:endParaRPr>
          </a:p>
        </p:txBody>
      </p:sp>
      <p:sp>
        <p:nvSpPr>
          <p:cNvPr id="5" name="Tartalom helye 4"/>
          <p:cNvSpPr>
            <a:spLocks noGrp="1"/>
          </p:cNvSpPr>
          <p:nvPr>
            <p:ph idx="1"/>
          </p:nvPr>
        </p:nvSpPr>
        <p:spPr>
          <a:xfrm>
            <a:off x="685800" y="1124744"/>
            <a:ext cx="7772400" cy="4971256"/>
          </a:xfrm>
        </p:spPr>
        <p:txBody>
          <a:bodyPr>
            <a:normAutofit lnSpcReduction="10000"/>
          </a:bodyPr>
          <a:lstStyle/>
          <a:p>
            <a:r>
              <a:rPr lang="hu-HU" sz="2400" b="1" dirty="0">
                <a:latin typeface="Arial" panose="020B0604020202020204" pitchFamily="34" charset="0"/>
                <a:cs typeface="Arial" panose="020B0604020202020204" pitchFamily="34" charset="0"/>
              </a:rPr>
              <a:t>2. </a:t>
            </a:r>
            <a:r>
              <a:rPr lang="hu-HU" sz="2400" b="1" dirty="0" err="1">
                <a:latin typeface="Arial" panose="020B0604020202020204" pitchFamily="34" charset="0"/>
                <a:cs typeface="Arial" panose="020B0604020202020204" pitchFamily="34" charset="0"/>
              </a:rPr>
              <a:t>Trimester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sekundäre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Milchknospe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verzweigt</a:t>
            </a:r>
            <a:r>
              <a:rPr lang="hu-HU" sz="2400" dirty="0">
                <a:latin typeface="Arial" panose="020B0604020202020204" pitchFamily="34" charset="0"/>
                <a:cs typeface="Arial" panose="020B0604020202020204" pitchFamily="34" charset="0"/>
              </a:rPr>
              <a:t> und </a:t>
            </a:r>
            <a:r>
              <a:rPr lang="hu-HU" sz="2400" dirty="0" err="1">
                <a:latin typeface="Arial" panose="020B0604020202020204" pitchFamily="34" charset="0"/>
                <a:cs typeface="Arial" panose="020B0604020202020204" pitchFamily="34" charset="0"/>
              </a:rPr>
              <a:t>verlängert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entstehen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lange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Epithelsprossen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deren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Ende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verdicht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ist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Später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kanalisieren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sie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Ende</a:t>
            </a:r>
            <a:r>
              <a:rPr lang="hu-HU" sz="2400" dirty="0">
                <a:latin typeface="Arial" panose="020B0604020202020204" pitchFamily="34" charset="0"/>
                <a:cs typeface="Arial" panose="020B0604020202020204" pitchFamily="34" charset="0"/>
              </a:rPr>
              <a:t>  des 6. </a:t>
            </a:r>
            <a:r>
              <a:rPr lang="hu-HU" sz="2400" dirty="0" err="1">
                <a:latin typeface="Arial" panose="020B0604020202020204" pitchFamily="34" charset="0"/>
                <a:cs typeface="Arial" panose="020B0604020202020204" pitchFamily="34" charset="0"/>
              </a:rPr>
              <a:t>Mo</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Grundstruktur</a:t>
            </a:r>
            <a:r>
              <a:rPr lang="hu-HU" sz="2400" dirty="0">
                <a:latin typeface="Arial" panose="020B0604020202020204" pitchFamily="34" charset="0"/>
                <a:cs typeface="Arial" panose="020B0604020202020204" pitchFamily="34" charset="0"/>
              </a:rPr>
              <a:t> der </a:t>
            </a:r>
            <a:r>
              <a:rPr lang="hu-HU" sz="2400" dirty="0" err="1">
                <a:latin typeface="Arial" panose="020B0604020202020204" pitchFamily="34" charset="0"/>
                <a:cs typeface="Arial" panose="020B0604020202020204" pitchFamily="34" charset="0"/>
              </a:rPr>
              <a:t>Milchdrüse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ist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fertig</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männliche</a:t>
            </a:r>
            <a:r>
              <a:rPr lang="hu-HU" sz="2400" dirty="0">
                <a:latin typeface="Arial" panose="020B0604020202020204" pitchFamily="34" charset="0"/>
                <a:cs typeface="Arial" panose="020B0604020202020204" pitchFamily="34" charset="0"/>
              </a:rPr>
              <a:t> und </a:t>
            </a:r>
            <a:r>
              <a:rPr lang="hu-HU" sz="2400" dirty="0" err="1">
                <a:latin typeface="Arial" panose="020B0604020202020204" pitchFamily="34" charset="0"/>
                <a:cs typeface="Arial" panose="020B0604020202020204" pitchFamily="34" charset="0"/>
              </a:rPr>
              <a:t>weibliche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Feten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sehen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gleich</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aus</a:t>
            </a:r>
            <a:r>
              <a:rPr lang="hu-HU" sz="2400" dirty="0">
                <a:latin typeface="Arial" panose="020B0604020202020204" pitchFamily="34" charset="0"/>
                <a:cs typeface="Arial" panose="020B0604020202020204" pitchFamily="34" charset="0"/>
              </a:rPr>
              <a:t>.</a:t>
            </a:r>
          </a:p>
          <a:p>
            <a:r>
              <a:rPr lang="hu-HU" sz="2400" b="1" dirty="0">
                <a:latin typeface="Arial" panose="020B0604020202020204" pitchFamily="34" charset="0"/>
                <a:cs typeface="Arial" panose="020B0604020202020204" pitchFamily="34" charset="0"/>
              </a:rPr>
              <a:t>3. </a:t>
            </a:r>
            <a:r>
              <a:rPr lang="hu-HU" sz="2400" b="1" dirty="0" err="1">
                <a:latin typeface="Arial" panose="020B0604020202020204" pitchFamily="34" charset="0"/>
                <a:cs typeface="Arial" panose="020B0604020202020204" pitchFamily="34" charset="0"/>
              </a:rPr>
              <a:t>Trimester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weiter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Verzweigungen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Kanalisation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Proliferation</a:t>
            </a:r>
            <a:r>
              <a:rPr lang="hu-HU" sz="2400" dirty="0">
                <a:latin typeface="Arial" panose="020B0604020202020204" pitchFamily="34" charset="0"/>
                <a:cs typeface="Arial" panose="020B0604020202020204" pitchFamily="34" charset="0"/>
              </a:rPr>
              <a:t> der Mesenchymzellen (</a:t>
            </a:r>
            <a:r>
              <a:rPr lang="hu-HU" sz="2400" dirty="0" err="1">
                <a:latin typeface="Arial" panose="020B0604020202020204" pitchFamily="34" charset="0"/>
                <a:cs typeface="Arial" panose="020B0604020202020204" pitchFamily="34" charset="0"/>
              </a:rPr>
              <a:t>Warze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stülpt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sich</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aus</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Erscheinen</a:t>
            </a:r>
            <a:r>
              <a:rPr lang="hu-HU" sz="2400" dirty="0">
                <a:latin typeface="Arial" panose="020B0604020202020204" pitchFamily="34" charset="0"/>
                <a:cs typeface="Arial" panose="020B0604020202020204" pitchFamily="34" charset="0"/>
              </a:rPr>
              <a:t> von </a:t>
            </a:r>
            <a:r>
              <a:rPr lang="hu-HU" sz="2400" dirty="0" err="1">
                <a:latin typeface="Arial" panose="020B0604020202020204" pitchFamily="34" charset="0"/>
                <a:cs typeface="Arial" panose="020B0604020202020204" pitchFamily="34" charset="0"/>
              </a:rPr>
              <a:t>glatten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Muskelzellen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das</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Bindegewebe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wird</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stark</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vaskularisiert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kleine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Menge</a:t>
            </a:r>
            <a:r>
              <a:rPr lang="hu-HU" sz="2400" dirty="0">
                <a:latin typeface="Arial" panose="020B0604020202020204" pitchFamily="34" charset="0"/>
                <a:cs typeface="Arial" panose="020B0604020202020204" pitchFamily="34" charset="0"/>
              </a:rPr>
              <a:t> von </a:t>
            </a:r>
            <a:r>
              <a:rPr lang="hu-HU" sz="2400" dirty="0" err="1">
                <a:latin typeface="Arial" panose="020B0604020202020204" pitchFamily="34" charset="0"/>
                <a:cs typeface="Arial" panose="020B0604020202020204" pitchFamily="34" charset="0"/>
              </a:rPr>
              <a:t>Sekret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kann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vorgeburtlich</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aber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auch</a:t>
            </a:r>
            <a:r>
              <a:rPr lang="hu-HU" sz="2400" dirty="0">
                <a:latin typeface="Arial" panose="020B0604020202020204" pitchFamily="34" charset="0"/>
                <a:cs typeface="Arial" panose="020B0604020202020204" pitchFamily="34" charset="0"/>
              </a:rPr>
              <a:t> in </a:t>
            </a:r>
            <a:r>
              <a:rPr lang="hu-HU" sz="2400" dirty="0" err="1">
                <a:latin typeface="Arial" panose="020B0604020202020204" pitchFamily="34" charset="0"/>
                <a:cs typeface="Arial" panose="020B0604020202020204" pitchFamily="34" charset="0"/>
              </a:rPr>
              <a:t>Neugeborenen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auftreten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Hexenmilch</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spätestens</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bis</a:t>
            </a:r>
            <a:r>
              <a:rPr lang="hu-HU" sz="2400" dirty="0">
                <a:latin typeface="Arial" panose="020B0604020202020204" pitchFamily="34" charset="0"/>
                <a:cs typeface="Arial" panose="020B0604020202020204" pitchFamily="34" charset="0"/>
              </a:rPr>
              <a:t> 2. </a:t>
            </a:r>
            <a:r>
              <a:rPr lang="hu-HU" sz="2400" dirty="0" err="1">
                <a:latin typeface="Arial" panose="020B0604020202020204" pitchFamily="34" charset="0"/>
                <a:cs typeface="Arial" panose="020B0604020202020204" pitchFamily="34" charset="0"/>
              </a:rPr>
              <a:t>postnatalen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Woche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Abfallende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Östrogene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induzieren</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eigene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Prolaktin-Produktion</a:t>
            </a:r>
            <a:r>
              <a:rPr lang="hu-HU" sz="2400" dirty="0">
                <a:latin typeface="Arial" panose="020B0604020202020204" pitchFamily="34" charset="0"/>
                <a:cs typeface="Arial" panose="020B0604020202020204" pitchFamily="34" charset="0"/>
              </a:rPr>
              <a:t>. Am </a:t>
            </a:r>
            <a:r>
              <a:rPr lang="hu-HU" sz="2400" dirty="0" err="1">
                <a:latin typeface="Arial" panose="020B0604020202020204" pitchFamily="34" charset="0"/>
                <a:cs typeface="Arial" panose="020B0604020202020204" pitchFamily="34" charset="0"/>
              </a:rPr>
              <a:t>Ende</a:t>
            </a:r>
            <a:r>
              <a:rPr lang="hu-HU" sz="2400" dirty="0">
                <a:latin typeface="Arial" panose="020B0604020202020204" pitchFamily="34" charset="0"/>
                <a:cs typeface="Arial" panose="020B0604020202020204" pitchFamily="34" charset="0"/>
              </a:rPr>
              <a:t> des </a:t>
            </a:r>
            <a:r>
              <a:rPr lang="hu-HU" sz="2400" dirty="0" err="1">
                <a:latin typeface="Arial" panose="020B0604020202020204" pitchFamily="34" charset="0"/>
                <a:cs typeface="Arial" panose="020B0604020202020204" pitchFamily="34" charset="0"/>
              </a:rPr>
              <a:t>Gangsystems</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leicht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erweiterte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kolbenartige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blinde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Struktur</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terminal</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epithlial</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bud</a:t>
            </a:r>
            <a:r>
              <a:rPr lang="hu-HU"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7265560"/>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1246</Words>
  <Application>Microsoft Office PowerPoint</Application>
  <PresentationFormat>Diavetítés a képernyőre (4:3 oldalarány)</PresentationFormat>
  <Paragraphs>99</Paragraphs>
  <Slides>36</Slides>
  <Notes>2</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1</vt:i4>
      </vt:variant>
      <vt:variant>
        <vt:lpstr>Diacímek</vt:lpstr>
      </vt:variant>
      <vt:variant>
        <vt:i4>36</vt:i4>
      </vt:variant>
    </vt:vector>
  </HeadingPairs>
  <TitlesOfParts>
    <vt:vector size="42" baseType="lpstr">
      <vt:lpstr>Arial</vt:lpstr>
      <vt:lpstr>Calibri</vt:lpstr>
      <vt:lpstr>Calibri Light</vt:lpstr>
      <vt:lpstr>Symbol</vt:lpstr>
      <vt:lpstr>Office-téma</vt:lpstr>
      <vt:lpstr>Image</vt:lpstr>
      <vt:lpstr>Entwicklung der Milchdrüse</vt:lpstr>
      <vt:lpstr>Entwicklung der Milchdrüse</vt:lpstr>
      <vt:lpstr>PowerPoint-bemutató</vt:lpstr>
      <vt:lpstr>PowerPoint-bemutató</vt:lpstr>
      <vt:lpstr>PowerPoint-bemutató</vt:lpstr>
      <vt:lpstr>PowerPoint-bemutató</vt:lpstr>
      <vt:lpstr>PowerPoint-bemutató</vt:lpstr>
      <vt:lpstr>Entwicklung der Milchdrüse</vt:lpstr>
      <vt:lpstr>Entwicklung der Milchdrüse</vt:lpstr>
      <vt:lpstr>Entwicklung der Milchdrüse</vt:lpstr>
      <vt:lpstr>PowerPoint-bemutató</vt:lpstr>
      <vt:lpstr>PowerPoint-bemutató</vt:lpstr>
      <vt:lpstr>PowerPoint-bemutató</vt:lpstr>
      <vt:lpstr>PowerPoint-bemutató</vt:lpstr>
      <vt:lpstr>PowerPoint-bemutató</vt:lpstr>
      <vt:lpstr>PowerPoint-bemutató</vt:lpstr>
      <vt:lpstr>Missbildungen der Brustdrüse</vt:lpstr>
      <vt:lpstr>PowerPoint-bemutató</vt:lpstr>
      <vt:lpstr>PowerPoint-bemutató</vt:lpstr>
      <vt:lpstr>PowerPoint-bemutató</vt:lpstr>
      <vt:lpstr>PowerPoint-bemutató</vt:lpstr>
      <vt:lpstr>PowerPoint-bemutató</vt:lpstr>
      <vt:lpstr>Ulnar-Mammary syndrome</vt:lpstr>
      <vt:lpstr>PowerPoint-bemutató</vt:lpstr>
      <vt:lpstr>PowerPoint-bemutató</vt:lpstr>
      <vt:lpstr>PowerPoint-bemutató</vt:lpstr>
      <vt:lpstr>PowerPoint-bemutató</vt:lpstr>
      <vt:lpstr>PowerPoint-bemutató</vt:lpstr>
      <vt:lpstr>Endokrine Disruptoren</vt:lpstr>
      <vt:lpstr>PowerPoint-bemutató</vt:lpstr>
      <vt:lpstr>Geschichte</vt:lpstr>
      <vt:lpstr>Bisphenol A  BPA</vt:lpstr>
      <vt:lpstr>BPA</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Milchdrüse</dc:title>
  <dc:creator>M</dc:creator>
  <cp:lastModifiedBy>M</cp:lastModifiedBy>
  <cp:revision>13</cp:revision>
  <dcterms:created xsi:type="dcterms:W3CDTF">2018-02-22T22:08:50Z</dcterms:created>
  <dcterms:modified xsi:type="dcterms:W3CDTF">2018-05-01T05:29:03Z</dcterms:modified>
</cp:coreProperties>
</file>