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57" r:id="rId4"/>
    <p:sldId id="262" r:id="rId5"/>
    <p:sldId id="263" r:id="rId6"/>
    <p:sldId id="283" r:id="rId7"/>
    <p:sldId id="284" r:id="rId8"/>
    <p:sldId id="264" r:id="rId9"/>
    <p:sldId id="285" r:id="rId10"/>
    <p:sldId id="265" r:id="rId11"/>
    <p:sldId id="266" r:id="rId12"/>
    <p:sldId id="287" r:id="rId13"/>
    <p:sldId id="267" r:id="rId14"/>
    <p:sldId id="279" r:id="rId15"/>
    <p:sldId id="274" r:id="rId16"/>
    <p:sldId id="268" r:id="rId17"/>
    <p:sldId id="269" r:id="rId18"/>
    <p:sldId id="275" r:id="rId19"/>
    <p:sldId id="276" r:id="rId20"/>
    <p:sldId id="277" r:id="rId21"/>
    <p:sldId id="280" r:id="rId22"/>
    <p:sldId id="272" r:id="rId23"/>
    <p:sldId id="281" r:id="rId24"/>
    <p:sldId id="282" r:id="rId25"/>
    <p:sldId id="260" r:id="rId26"/>
    <p:sldId id="270" r:id="rId27"/>
    <p:sldId id="286" r:id="rId28"/>
    <p:sldId id="271" r:id="rId29"/>
    <p:sldId id="288" r:id="rId30"/>
    <p:sldId id="278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5" autoAdjust="0"/>
  </p:normalViewPr>
  <p:slideViewPr>
    <p:cSldViewPr>
      <p:cViewPr varScale="1">
        <p:scale>
          <a:sx n="96" d="100"/>
          <a:sy n="96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479D-6B10-4B01-AFE4-3D0C53BF4789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2BDB1-1A1F-4D44-97BE-210186EFAC0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</a:t>
            </a:r>
            <a:r>
              <a:rPr lang="de-DE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Kompartmentsyndrom</a:t>
            </a:r>
            <a:r>
              <a: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die zweithäufigste Komplikation bei Unterschenkelfrakturen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dirty="0" smtClean="0"/>
              <a:t>Beim akuten </a:t>
            </a:r>
            <a:r>
              <a:rPr lang="de-DE" dirty="0" err="1" smtClean="0"/>
              <a:t>Kompartmentsyndrom</a:t>
            </a:r>
            <a:r>
              <a:rPr lang="de-DE" dirty="0" smtClean="0"/>
              <a:t> ist die </a:t>
            </a:r>
            <a:r>
              <a:rPr lang="de-DE" dirty="0" err="1" smtClean="0"/>
              <a:t>Fasziotomie</a:t>
            </a:r>
            <a:r>
              <a:rPr lang="de-DE" dirty="0" smtClean="0"/>
              <a:t> die Therapie der Wahl: Entlastung des betroffenen </a:t>
            </a:r>
            <a:r>
              <a:rPr lang="de-DE" dirty="0" err="1" smtClean="0"/>
              <a:t>Kompartments</a:t>
            </a:r>
            <a:r>
              <a:rPr lang="de-DE" dirty="0" smtClean="0"/>
              <a:t> durch notfallmäßige Spaltung der Muskellogen (im Falle des Unterschenkels: Laterale Inzision der </a:t>
            </a:r>
            <a:r>
              <a:rPr lang="de-DE" dirty="0" err="1" smtClean="0"/>
              <a:t>Tibialis</a:t>
            </a:r>
            <a:r>
              <a:rPr lang="de-DE" dirty="0" smtClean="0"/>
              <a:t>-</a:t>
            </a:r>
            <a:r>
              <a:rPr lang="de-DE" dirty="0" err="1" smtClean="0"/>
              <a:t>anterior</a:t>
            </a:r>
            <a:r>
              <a:rPr lang="de-DE" dirty="0" smtClean="0"/>
              <a:t>-Loge und der oberflächlichen </a:t>
            </a:r>
            <a:r>
              <a:rPr lang="de-DE" dirty="0" err="1" smtClean="0"/>
              <a:t>Beugerloge</a:t>
            </a:r>
            <a:r>
              <a:rPr lang="de-DE" dirty="0" smtClean="0"/>
              <a:t> auf der gesamten Unterschenkellänge)</a:t>
            </a:r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2BDB1-1A1F-4D44-97BE-210186EFAC0F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00D2-8FAE-433E-8F4D-D0C72A7E7093}" type="datetimeFigureOut">
              <a:rPr lang="hu-HU" smtClean="0"/>
              <a:pPr/>
              <a:t>2018.02.06.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8B1-3FD4-4AF8-ABDA-86BE7D1116F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ifs-tud.de/biomechanik/projekte/ss2013/gangart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szohartya.jpg"/>
          <p:cNvPicPr>
            <a:picLocks noChangeAspect="1"/>
          </p:cNvPicPr>
          <p:nvPr/>
        </p:nvPicPr>
        <p:blipFill>
          <a:blip r:embed="rId2" cstate="print"/>
          <a:srcRect l="8406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3861048"/>
            <a:ext cx="6804248" cy="18002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 smtClean="0"/>
              <a:t>Topographische </a:t>
            </a:r>
            <a:r>
              <a:rPr lang="de-DE" dirty="0" smtClean="0"/>
              <a:t>Anatomie der unteren Extremität. Mechanismus des Gehens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54702" y="6021287"/>
            <a:ext cx="5603498" cy="655439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Dávid Csaba</a:t>
            </a:r>
            <a:endParaRPr lang="hu-H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Regio genus ant. et post. </a:t>
            </a:r>
            <a:br>
              <a:rPr lang="hu-HU" dirty="0" smtClean="0"/>
            </a:br>
            <a:r>
              <a:rPr lang="hu-HU" dirty="0" smtClean="0"/>
              <a:t>(Regio politea)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Grenzen</a:t>
            </a:r>
          </a:p>
          <a:p>
            <a:pPr lvl="1"/>
            <a:r>
              <a:rPr lang="hu-HU" dirty="0" smtClean="0"/>
              <a:t>Drei Fingerbreite oberhalb und unterhald des Articulatio genus</a:t>
            </a:r>
            <a:endParaRPr lang="hu-HU" dirty="0" smtClean="0"/>
          </a:p>
          <a:p>
            <a:r>
              <a:rPr lang="hu-HU" dirty="0" smtClean="0"/>
              <a:t>Besonders wichtige Gebilde</a:t>
            </a:r>
            <a:endParaRPr lang="hu-HU" dirty="0" smtClean="0"/>
          </a:p>
          <a:p>
            <a:pPr lvl="1"/>
            <a:r>
              <a:rPr lang="hu-HU" dirty="0" smtClean="0"/>
              <a:t>Fossa </a:t>
            </a:r>
            <a:r>
              <a:rPr lang="hu-HU" dirty="0" smtClean="0"/>
              <a:t>poplitea</a:t>
            </a:r>
          </a:p>
          <a:p>
            <a:pPr lvl="1"/>
            <a:r>
              <a:rPr lang="hu-HU" dirty="0" smtClean="0"/>
              <a:t>Art</a:t>
            </a:r>
            <a:r>
              <a:rPr lang="hu-HU" dirty="0" smtClean="0"/>
              <a:t>. genus</a:t>
            </a:r>
          </a:p>
          <a:p>
            <a:pPr lvl="1"/>
            <a:r>
              <a:rPr lang="hu-HU" dirty="0" smtClean="0"/>
              <a:t>Rete </a:t>
            </a:r>
            <a:r>
              <a:rPr lang="hu-HU" dirty="0" smtClean="0"/>
              <a:t>(arteriosum) articulare genus</a:t>
            </a:r>
          </a:p>
          <a:p>
            <a:r>
              <a:rPr lang="hu-HU" dirty="0" smtClean="0"/>
              <a:t>Klinische Bezüge</a:t>
            </a:r>
            <a:endParaRPr lang="hu-HU" dirty="0" smtClean="0"/>
          </a:p>
          <a:p>
            <a:pPr lvl="1"/>
            <a:r>
              <a:rPr lang="hu-HU" dirty="0" smtClean="0"/>
              <a:t>Knieverletzungen</a:t>
            </a:r>
            <a:endParaRPr lang="hu-HU" dirty="0" smtClean="0"/>
          </a:p>
          <a:p>
            <a:pPr lvl="1"/>
            <a:r>
              <a:rPr lang="hu-HU" dirty="0" smtClean="0"/>
              <a:t>Meniscusverletzungen</a:t>
            </a:r>
            <a:endParaRPr lang="hu-HU" dirty="0" smtClean="0"/>
          </a:p>
          <a:p>
            <a:pPr lvl="1"/>
            <a:r>
              <a:rPr lang="hu-HU" dirty="0" smtClean="0"/>
              <a:t>Kreuz- und Kollateralbandriss</a:t>
            </a:r>
            <a:endParaRPr lang="hu-HU" dirty="0" smtClean="0"/>
          </a:p>
          <a:p>
            <a:pPr lvl="1"/>
            <a:r>
              <a:rPr lang="hu-HU" dirty="0" smtClean="0"/>
              <a:t>Bruch des Fibulakopfes: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Verletzung des </a:t>
            </a:r>
            <a:br>
              <a:rPr lang="hu-HU" dirty="0" smtClean="0"/>
            </a:br>
            <a:r>
              <a:rPr lang="hu-HU" dirty="0" smtClean="0"/>
              <a:t>n</a:t>
            </a:r>
            <a:r>
              <a:rPr lang="hu-HU" dirty="0" smtClean="0"/>
              <a:t>. peron. </a:t>
            </a:r>
            <a:r>
              <a:rPr lang="hu-HU" dirty="0" smtClean="0"/>
              <a:t>comm.</a:t>
            </a:r>
            <a:endParaRPr lang="hu-HU" dirty="0" smtClean="0"/>
          </a:p>
          <a:p>
            <a:pPr lvl="1"/>
            <a:r>
              <a:rPr lang="hu-HU" dirty="0" smtClean="0"/>
              <a:t>Prothese</a:t>
            </a:r>
            <a:r>
              <a:rPr lang="hu-HU" dirty="0" smtClean="0"/>
              <a:t>									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468811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Regio cruris ant. et post.</a:t>
            </a:r>
            <a:endParaRPr lang="hu-HU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Grenzen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800" dirty="0" smtClean="0"/>
              <a:t>oben </a:t>
            </a:r>
            <a:r>
              <a:rPr lang="hu-HU" sz="2800" dirty="0" smtClean="0">
                <a:solidFill>
                  <a:srgbClr val="7030A0"/>
                </a:solidFill>
              </a:rPr>
              <a:t>Tuberositas </a:t>
            </a:r>
            <a:r>
              <a:rPr lang="hu-HU" sz="2800" dirty="0" smtClean="0">
                <a:solidFill>
                  <a:srgbClr val="7030A0"/>
                </a:solidFill>
              </a:rPr>
              <a:t>tibiae</a:t>
            </a:r>
            <a:r>
              <a:rPr lang="hu-HU" sz="2800" dirty="0" smtClean="0"/>
              <a:t> </a:t>
            </a:r>
            <a:r>
              <a:rPr lang="hu-HU" sz="2800" dirty="0" smtClean="0"/>
              <a:t>und </a:t>
            </a:r>
            <a:r>
              <a:rPr lang="hu-HU" sz="2800" dirty="0" smtClean="0">
                <a:solidFill>
                  <a:srgbClr val="7030A0"/>
                </a:solidFill>
              </a:rPr>
              <a:t>Caput fibulae</a:t>
            </a:r>
            <a:r>
              <a:rPr lang="hu-HU" sz="2800" dirty="0" smtClean="0"/>
              <a:t>, unten </a:t>
            </a:r>
            <a:r>
              <a:rPr lang="hu-HU" sz="2800" dirty="0" smtClean="0">
                <a:solidFill>
                  <a:srgbClr val="7030A0"/>
                </a:solidFill>
              </a:rPr>
              <a:t>Malleolus </a:t>
            </a:r>
            <a:r>
              <a:rPr lang="hu-HU" sz="2800" dirty="0" smtClean="0">
                <a:solidFill>
                  <a:srgbClr val="7030A0"/>
                </a:solidFill>
              </a:rPr>
              <a:t>med. et lat</a:t>
            </a:r>
            <a:r>
              <a:rPr lang="hu-HU" sz="2800" dirty="0" smtClean="0">
                <a:solidFill>
                  <a:srgbClr val="7030A0"/>
                </a:solidFill>
              </a:rPr>
              <a:t>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Besonders wichtige Gebilde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Faszialogen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Klinische Bezüge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Kompartmentsyndrom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Achillessehnenriss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3" descr="Netter_491.jpg"/>
          <p:cNvPicPr>
            <a:picLocks noChangeAspect="1"/>
          </p:cNvPicPr>
          <p:nvPr/>
        </p:nvPicPr>
        <p:blipFill>
          <a:blip r:embed="rId2" cstate="print"/>
          <a:srcRect t="10663" r="5381"/>
          <a:stretch>
            <a:fillRect/>
          </a:stretch>
        </p:blipFill>
        <p:spPr>
          <a:xfrm>
            <a:off x="3419872" y="-16963"/>
            <a:ext cx="5688632" cy="687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Regio malleolaris med. et lat.</a:t>
            </a:r>
            <a:endParaRPr lang="hu-HU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800" dirty="0" smtClean="0"/>
              <a:t>Grenzen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/>
              <a:t>A</a:t>
            </a:r>
            <a:r>
              <a:rPr lang="hu-HU" sz="2800" dirty="0" smtClean="0"/>
              <a:t>rea zwischen</a:t>
            </a:r>
            <a:r>
              <a:rPr lang="pt-BR" sz="2800" dirty="0" smtClean="0"/>
              <a:t> </a:t>
            </a:r>
            <a:r>
              <a:rPr lang="hu-HU" sz="2800" dirty="0" smtClean="0"/>
              <a:t>dem </a:t>
            </a:r>
            <a:r>
              <a:rPr lang="hu-HU" sz="2800" dirty="0" smtClean="0">
                <a:solidFill>
                  <a:srgbClr val="7030A0"/>
                </a:solidFill>
              </a:rPr>
              <a:t>M</a:t>
            </a:r>
            <a:r>
              <a:rPr lang="pt-BR" sz="2800" dirty="0" smtClean="0">
                <a:solidFill>
                  <a:srgbClr val="7030A0"/>
                </a:solidFill>
              </a:rPr>
              <a:t>alleolus </a:t>
            </a:r>
            <a:r>
              <a:rPr lang="pt-BR" sz="2800" dirty="0" smtClean="0">
                <a:solidFill>
                  <a:srgbClr val="7030A0"/>
                </a:solidFill>
              </a:rPr>
              <a:t>medialis </a:t>
            </a:r>
            <a:r>
              <a:rPr lang="pt-BR" sz="2800" dirty="0" smtClean="0"/>
              <a:t>(</a:t>
            </a:r>
            <a:r>
              <a:rPr lang="hu-HU" sz="2800" dirty="0" smtClean="0"/>
              <a:t>T</a:t>
            </a:r>
            <a:r>
              <a:rPr lang="pt-BR" sz="2800" dirty="0" smtClean="0"/>
              <a:t>ibia</a:t>
            </a:r>
            <a:r>
              <a:rPr lang="pt-BR" sz="2800" dirty="0" smtClean="0"/>
              <a:t>) </a:t>
            </a:r>
            <a:r>
              <a:rPr lang="hu-HU" sz="2800" dirty="0" smtClean="0"/>
              <a:t>und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7030A0"/>
                </a:solidFill>
              </a:rPr>
              <a:t>medial</a:t>
            </a:r>
            <a:r>
              <a:rPr lang="hu-HU" sz="2800" dirty="0" smtClean="0">
                <a:solidFill>
                  <a:srgbClr val="7030A0"/>
                </a:solidFill>
              </a:rPr>
              <a:t>em</a:t>
            </a: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hu-HU" sz="2800" dirty="0" smtClean="0">
                <a:solidFill>
                  <a:srgbClr val="7030A0"/>
                </a:solidFill>
              </a:rPr>
              <a:t>Fußrand</a:t>
            </a:r>
            <a:r>
              <a:rPr lang="hu-HU" sz="2800" dirty="0" smtClean="0"/>
              <a:t>, bzw. </a:t>
            </a:r>
            <a:r>
              <a:rPr lang="hu-HU" sz="2800" dirty="0" smtClean="0"/>
              <a:t>zwischen dem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rgbClr val="7030A0"/>
                </a:solidFill>
              </a:rPr>
              <a:t>Malleolus </a:t>
            </a:r>
            <a:r>
              <a:rPr lang="hu-HU" sz="2800" dirty="0" smtClean="0">
                <a:solidFill>
                  <a:srgbClr val="7030A0"/>
                </a:solidFill>
              </a:rPr>
              <a:t>lateralis</a:t>
            </a:r>
            <a:r>
              <a:rPr lang="hu-HU" sz="2800" dirty="0" smtClean="0"/>
              <a:t> </a:t>
            </a:r>
            <a:r>
              <a:rPr lang="hu-HU" sz="2800" dirty="0" smtClean="0"/>
              <a:t>(Fibula</a:t>
            </a:r>
            <a:r>
              <a:rPr lang="hu-HU" sz="2800" dirty="0" smtClean="0"/>
              <a:t>) </a:t>
            </a:r>
            <a:r>
              <a:rPr lang="hu-HU" sz="2800" dirty="0" smtClean="0"/>
              <a:t>und </a:t>
            </a:r>
            <a:r>
              <a:rPr lang="hu-HU" sz="2800" dirty="0" smtClean="0">
                <a:solidFill>
                  <a:srgbClr val="7030A0"/>
                </a:solidFill>
              </a:rPr>
              <a:t>lateralem Fußrand</a:t>
            </a:r>
            <a:r>
              <a:rPr lang="hu-HU" sz="2800" dirty="0" smtClean="0"/>
              <a:t>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Besonders wichtige Gebilde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oberes und unteres 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Sprunggelenk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u-HU" sz="2800" dirty="0" smtClean="0"/>
              <a:t>Retinacula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durchtretende 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Leistungsbahnen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2800" dirty="0" smtClean="0"/>
              <a:t>Klinische Bezüge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800" dirty="0" smtClean="0"/>
              <a:t>Knöchelverletzung </a:t>
            </a:r>
            <a:r>
              <a:rPr lang="hu-HU" sz="2800" dirty="0" smtClean="0">
                <a:sym typeface="Wingdings" pitchFamily="2" charset="2"/>
              </a:rPr>
              <a:t/>
            </a:r>
            <a:br>
              <a:rPr lang="hu-HU" sz="2800" dirty="0" smtClean="0">
                <a:sym typeface="Wingdings" pitchFamily="2" charset="2"/>
              </a:rPr>
            </a:br>
            <a:r>
              <a:rPr lang="hu-HU" sz="2800" dirty="0" smtClean="0">
                <a:sym typeface="Wingdings" pitchFamily="2" charset="2"/>
              </a:rPr>
              <a:t>distaler Bruch der Fibula</a:t>
            </a:r>
            <a:endParaRPr lang="hu-HU" sz="2800" dirty="0" smtClean="0">
              <a:sym typeface="Wingdings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Luxation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512" y="3501008"/>
            <a:ext cx="503548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es valgu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004" y="2898154"/>
            <a:ext cx="51435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pes varus"/>
          <p:cNvPicPr>
            <a:picLocks noChangeAspect="1" noChangeArrowheads="1"/>
          </p:cNvPicPr>
          <p:nvPr/>
        </p:nvPicPr>
        <p:blipFill>
          <a:blip r:embed="rId3" cstate="print"/>
          <a:srcRect l="47575"/>
          <a:stretch>
            <a:fillRect/>
          </a:stretch>
        </p:blipFill>
        <p:spPr bwMode="auto">
          <a:xfrm>
            <a:off x="899592" y="2947962"/>
            <a:ext cx="2539207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14"/>
          <p:cNvCxnSpPr/>
          <p:nvPr/>
        </p:nvCxnSpPr>
        <p:spPr>
          <a:xfrm>
            <a:off x="4932040" y="2875954"/>
            <a:ext cx="72008" cy="381642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923928" y="2875954"/>
            <a:ext cx="72008" cy="381642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7668344" y="2731938"/>
            <a:ext cx="432048" cy="4032448"/>
            <a:chOff x="7668344" y="1484784"/>
            <a:chExt cx="432048" cy="4032448"/>
          </a:xfrm>
        </p:grpSpPr>
        <p:cxnSp>
          <p:nvCxnSpPr>
            <p:cNvPr id="21" name="Gerade Verbindung 20"/>
            <p:cNvCxnSpPr/>
            <p:nvPr/>
          </p:nvCxnSpPr>
          <p:spPr>
            <a:xfrm flipH="1">
              <a:off x="7668344" y="1484784"/>
              <a:ext cx="432048" cy="2448272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H="1" flipV="1">
              <a:off x="7668344" y="3933056"/>
              <a:ext cx="432048" cy="1584176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 flipH="1">
            <a:off x="6444208" y="2731938"/>
            <a:ext cx="432048" cy="4032448"/>
            <a:chOff x="7668344" y="1484784"/>
            <a:chExt cx="432048" cy="4032448"/>
          </a:xfrm>
        </p:grpSpPr>
        <p:cxnSp>
          <p:nvCxnSpPr>
            <p:cNvPr id="32" name="Gerade Verbindung 31"/>
            <p:cNvCxnSpPr/>
            <p:nvPr/>
          </p:nvCxnSpPr>
          <p:spPr>
            <a:xfrm flipH="1">
              <a:off x="7668344" y="1484784"/>
              <a:ext cx="432048" cy="2448272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H="1" flipV="1">
              <a:off x="7668344" y="3933056"/>
              <a:ext cx="432048" cy="1584176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 flipH="1">
            <a:off x="2123728" y="2803946"/>
            <a:ext cx="432048" cy="3888432"/>
            <a:chOff x="7668344" y="1484784"/>
            <a:chExt cx="432048" cy="3888432"/>
          </a:xfrm>
        </p:grpSpPr>
        <p:cxnSp>
          <p:nvCxnSpPr>
            <p:cNvPr id="38" name="Gerade Verbindung 37"/>
            <p:cNvCxnSpPr/>
            <p:nvPr/>
          </p:nvCxnSpPr>
          <p:spPr>
            <a:xfrm flipH="1">
              <a:off x="7668344" y="1484784"/>
              <a:ext cx="432048" cy="2448272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 flipH="1" flipV="1">
              <a:off x="7668344" y="3933056"/>
              <a:ext cx="288032" cy="144016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971600" y="2803946"/>
            <a:ext cx="432048" cy="3888432"/>
            <a:chOff x="7668344" y="1484784"/>
            <a:chExt cx="432048" cy="3888432"/>
          </a:xfrm>
        </p:grpSpPr>
        <p:cxnSp>
          <p:nvCxnSpPr>
            <p:cNvPr id="43" name="Gerade Verbindung 42"/>
            <p:cNvCxnSpPr/>
            <p:nvPr/>
          </p:nvCxnSpPr>
          <p:spPr>
            <a:xfrm flipH="1">
              <a:off x="7668344" y="1484784"/>
              <a:ext cx="432048" cy="2448272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flipH="1" flipV="1">
              <a:off x="7668344" y="3933056"/>
              <a:ext cx="288032" cy="144016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47864" y="6432450"/>
            <a:ext cx="1263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dirty="0"/>
              <a:t>Pes rectus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432450"/>
            <a:ext cx="1200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dirty="0"/>
              <a:t>Pes varus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084168" y="6432450"/>
            <a:ext cx="1301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dirty="0"/>
              <a:t>Pes valgus</a:t>
            </a:r>
          </a:p>
        </p:txBody>
      </p:sp>
      <p:pic>
        <p:nvPicPr>
          <p:cNvPr id="45" name="Picture 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3528963" cy="296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75" y="6349"/>
            <a:ext cx="3640993" cy="295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8572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000099"/>
                </a:solidFill>
              </a:rPr>
              <a:t>Bewegunger des unteren Sprunggelenkes</a:t>
            </a:r>
            <a:endParaRPr lang="hu-HU" sz="2400" b="1" dirty="0">
              <a:solidFill>
                <a:srgbClr val="000099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0500" y="746125"/>
            <a:ext cx="175895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74663" y="1485900"/>
            <a:ext cx="80819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hu-HU" sz="2400">
              <a:solidFill>
                <a:srgbClr val="FFFF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1600" y="950590"/>
            <a:ext cx="5046663" cy="283845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u="sng" dirty="0">
                <a:solidFill>
                  <a:srgbClr val="FFFF00"/>
                </a:solidFill>
              </a:rPr>
              <a:t>Inversio (supinatio + adductio + plantarflexio):</a:t>
            </a: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dirty="0">
                <a:solidFill>
                  <a:srgbClr val="FFFF00"/>
                </a:solidFill>
              </a:rPr>
              <a:t>	M. tibialis anterior</a:t>
            </a: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dirty="0">
                <a:solidFill>
                  <a:srgbClr val="FFFF00"/>
                </a:solidFill>
              </a:rPr>
              <a:t>	M. tibialis posterior</a:t>
            </a:r>
            <a:endParaRPr lang="hu-HU" u="sng" dirty="0">
              <a:solidFill>
                <a:srgbClr val="FFFF00"/>
              </a:solidFill>
            </a:endParaRP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endParaRPr lang="hu-HU" u="sng" dirty="0">
              <a:solidFill>
                <a:srgbClr val="FFFF00"/>
              </a:solidFill>
            </a:endParaRP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u="sng" dirty="0">
                <a:solidFill>
                  <a:srgbClr val="FFFF00"/>
                </a:solidFill>
              </a:rPr>
              <a:t>Eversio (pronatio + abductio + dorsalflexio):</a:t>
            </a: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dirty="0">
                <a:solidFill>
                  <a:srgbClr val="FFFF00"/>
                </a:solidFill>
              </a:rPr>
              <a:t>	M. peroneus longus </a:t>
            </a: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dirty="0">
                <a:solidFill>
                  <a:srgbClr val="FFFF00"/>
                </a:solidFill>
              </a:rPr>
              <a:t>	M. peroneus brevis</a:t>
            </a: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r>
              <a:rPr lang="hu-HU" dirty="0">
                <a:solidFill>
                  <a:srgbClr val="FFFF00"/>
                </a:solidFill>
              </a:rPr>
              <a:t>	M. peroneus tertius</a:t>
            </a: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endParaRPr lang="hu-HU" dirty="0">
              <a:solidFill>
                <a:srgbClr val="FFFF00"/>
              </a:solidFill>
            </a:endParaRPr>
          </a:p>
          <a:p>
            <a:pPr eaLnBrk="0" hangingPunct="0">
              <a:tabLst>
                <a:tab pos="177800" algn="l"/>
                <a:tab pos="355600" algn="l"/>
                <a:tab pos="4305300" algn="l"/>
              </a:tabLst>
            </a:pPr>
            <a:endParaRPr lang="hu-HU" dirty="0">
              <a:solidFill>
                <a:srgbClr val="FFFF00"/>
              </a:solidFill>
            </a:endParaRPr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281613" y="692150"/>
          <a:ext cx="3538537" cy="5095875"/>
        </p:xfrm>
        <a:graphic>
          <a:graphicData uri="http://schemas.openxmlformats.org/presentationml/2006/ole">
            <p:oleObj spid="_x0000_s2050" name="Image" r:id="rId3" imgW="4038095" imgH="5815873" progId="">
              <p:embed/>
            </p:oleObj>
          </a:graphicData>
        </a:graphic>
      </p:graphicFrame>
      <p:pic>
        <p:nvPicPr>
          <p:cNvPr id="7" name="Picture 2" descr="lab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61048"/>
            <a:ext cx="461179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203848" y="6642556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Altdorfer Károly előadásából</a:t>
            </a:r>
            <a:endParaRPr lang="hu-HU" sz="800" dirty="0"/>
          </a:p>
        </p:txBody>
      </p:sp>
      <p:sp>
        <p:nvSpPr>
          <p:cNvPr id="10" name="Freihandform 9"/>
          <p:cNvSpPr/>
          <p:nvPr/>
        </p:nvSpPr>
        <p:spPr>
          <a:xfrm>
            <a:off x="2087217" y="4651513"/>
            <a:ext cx="1143000" cy="447261"/>
          </a:xfrm>
          <a:custGeom>
            <a:avLst/>
            <a:gdLst>
              <a:gd name="connsiteX0" fmla="*/ 0 w 1143000"/>
              <a:gd name="connsiteY0" fmla="*/ 69574 h 447261"/>
              <a:gd name="connsiteX1" fmla="*/ 178904 w 1143000"/>
              <a:gd name="connsiteY1" fmla="*/ 447261 h 447261"/>
              <a:gd name="connsiteX2" fmla="*/ 844826 w 1143000"/>
              <a:gd name="connsiteY2" fmla="*/ 387626 h 447261"/>
              <a:gd name="connsiteX3" fmla="*/ 954157 w 1143000"/>
              <a:gd name="connsiteY3" fmla="*/ 178904 h 447261"/>
              <a:gd name="connsiteX4" fmla="*/ 1143000 w 1143000"/>
              <a:gd name="connsiteY4" fmla="*/ 198783 h 447261"/>
              <a:gd name="connsiteX5" fmla="*/ 1143000 w 1143000"/>
              <a:gd name="connsiteY5" fmla="*/ 0 h 447261"/>
              <a:gd name="connsiteX6" fmla="*/ 0 w 1143000"/>
              <a:gd name="connsiteY6" fmla="*/ 69574 h 4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" h="447261">
                <a:moveTo>
                  <a:pt x="0" y="69574"/>
                </a:moveTo>
                <a:lnTo>
                  <a:pt x="178904" y="447261"/>
                </a:lnTo>
                <a:lnTo>
                  <a:pt x="844826" y="387626"/>
                </a:lnTo>
                <a:lnTo>
                  <a:pt x="954157" y="178904"/>
                </a:lnTo>
                <a:lnTo>
                  <a:pt x="1143000" y="198783"/>
                </a:lnTo>
                <a:lnTo>
                  <a:pt x="1143000" y="0"/>
                </a:lnTo>
                <a:lnTo>
                  <a:pt x="0" y="69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3635896" y="5949280"/>
            <a:ext cx="1152128" cy="447261"/>
          </a:xfrm>
          <a:custGeom>
            <a:avLst/>
            <a:gdLst>
              <a:gd name="connsiteX0" fmla="*/ 0 w 1143000"/>
              <a:gd name="connsiteY0" fmla="*/ 69574 h 447261"/>
              <a:gd name="connsiteX1" fmla="*/ 178904 w 1143000"/>
              <a:gd name="connsiteY1" fmla="*/ 447261 h 447261"/>
              <a:gd name="connsiteX2" fmla="*/ 844826 w 1143000"/>
              <a:gd name="connsiteY2" fmla="*/ 387626 h 447261"/>
              <a:gd name="connsiteX3" fmla="*/ 954157 w 1143000"/>
              <a:gd name="connsiteY3" fmla="*/ 178904 h 447261"/>
              <a:gd name="connsiteX4" fmla="*/ 1143000 w 1143000"/>
              <a:gd name="connsiteY4" fmla="*/ 198783 h 447261"/>
              <a:gd name="connsiteX5" fmla="*/ 1143000 w 1143000"/>
              <a:gd name="connsiteY5" fmla="*/ 0 h 447261"/>
              <a:gd name="connsiteX6" fmla="*/ 0 w 1143000"/>
              <a:gd name="connsiteY6" fmla="*/ 69574 h 447261"/>
              <a:gd name="connsiteX0" fmla="*/ 0 w 1152128"/>
              <a:gd name="connsiteY0" fmla="*/ 69574 h 447261"/>
              <a:gd name="connsiteX1" fmla="*/ 178904 w 1152128"/>
              <a:gd name="connsiteY1" fmla="*/ 447261 h 447261"/>
              <a:gd name="connsiteX2" fmla="*/ 844826 w 1152128"/>
              <a:gd name="connsiteY2" fmla="*/ 387626 h 447261"/>
              <a:gd name="connsiteX3" fmla="*/ 1152128 w 1152128"/>
              <a:gd name="connsiteY3" fmla="*/ 432048 h 447261"/>
              <a:gd name="connsiteX4" fmla="*/ 1143000 w 1152128"/>
              <a:gd name="connsiteY4" fmla="*/ 198783 h 447261"/>
              <a:gd name="connsiteX5" fmla="*/ 1143000 w 1152128"/>
              <a:gd name="connsiteY5" fmla="*/ 0 h 447261"/>
              <a:gd name="connsiteX6" fmla="*/ 0 w 1152128"/>
              <a:gd name="connsiteY6" fmla="*/ 69574 h 4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128" h="447261">
                <a:moveTo>
                  <a:pt x="0" y="69574"/>
                </a:moveTo>
                <a:lnTo>
                  <a:pt x="178904" y="447261"/>
                </a:lnTo>
                <a:lnTo>
                  <a:pt x="844826" y="387626"/>
                </a:lnTo>
                <a:lnTo>
                  <a:pt x="1152128" y="432048"/>
                </a:lnTo>
                <a:lnTo>
                  <a:pt x="1143000" y="198783"/>
                </a:lnTo>
                <a:lnTo>
                  <a:pt x="1143000" y="0"/>
                </a:lnTo>
                <a:lnTo>
                  <a:pt x="0" y="69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1835696" y="44371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Axe des unteren Sprunggelenkes</a:t>
            </a:r>
            <a:endParaRPr lang="hu-HU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63888" y="594928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Axe des oberen Sprunggelenkes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Dorsum pedis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Grenzen</a:t>
            </a:r>
          </a:p>
          <a:p>
            <a:pPr lvl="1"/>
            <a:r>
              <a:rPr lang="hu-HU" dirty="0" smtClean="0"/>
              <a:t>Proximal die Linie zwichen den Knöcheln, distal die Basen der Zehen, seitlich die Fußränder</a:t>
            </a:r>
            <a:endParaRPr lang="hu-HU" dirty="0" smtClean="0">
              <a:solidFill>
                <a:srgbClr val="7030A0"/>
              </a:solidFill>
            </a:endParaRPr>
          </a:p>
          <a:p>
            <a:r>
              <a:rPr lang="hu-HU" dirty="0" smtClean="0"/>
              <a:t>Besonders wichtige Gebilde</a:t>
            </a:r>
            <a:endParaRPr lang="hu-HU" dirty="0" smtClean="0"/>
          </a:p>
          <a:p>
            <a:pPr lvl="1"/>
            <a:r>
              <a:rPr lang="hu-HU" dirty="0" smtClean="0"/>
              <a:t>Arteria </a:t>
            </a:r>
            <a:r>
              <a:rPr lang="hu-HU" dirty="0" smtClean="0"/>
              <a:t>dorsalis pedis</a:t>
            </a:r>
          </a:p>
          <a:p>
            <a:r>
              <a:rPr lang="hu-HU" dirty="0" smtClean="0"/>
              <a:t>Klinische Bezüge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Planta pedis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Grenzen</a:t>
            </a:r>
          </a:p>
          <a:p>
            <a:pPr lvl="1"/>
            <a:r>
              <a:rPr lang="hu-HU" dirty="0" smtClean="0"/>
              <a:t>Seitlich die </a:t>
            </a:r>
            <a:r>
              <a:rPr lang="hu-HU" dirty="0" smtClean="0">
                <a:solidFill>
                  <a:srgbClr val="7030A0"/>
                </a:solidFill>
              </a:rPr>
              <a:t>Fußränder</a:t>
            </a:r>
            <a:r>
              <a:rPr lang="hu-HU" dirty="0" smtClean="0"/>
              <a:t>, hinten </a:t>
            </a:r>
            <a:r>
              <a:rPr lang="hu-HU" dirty="0" smtClean="0">
                <a:solidFill>
                  <a:srgbClr val="7030A0"/>
                </a:solidFill>
              </a:rPr>
              <a:t>Tuber </a:t>
            </a:r>
            <a:r>
              <a:rPr lang="hu-HU" dirty="0" smtClean="0">
                <a:solidFill>
                  <a:srgbClr val="7030A0"/>
                </a:solidFill>
              </a:rPr>
              <a:t>calcanei</a:t>
            </a:r>
            <a:r>
              <a:rPr lang="hu-HU" dirty="0" smtClean="0"/>
              <a:t>, </a:t>
            </a:r>
            <a:r>
              <a:rPr lang="hu-HU" dirty="0" smtClean="0"/>
              <a:t>vorne die </a:t>
            </a:r>
            <a:r>
              <a:rPr lang="hu-HU" dirty="0" smtClean="0">
                <a:solidFill>
                  <a:srgbClr val="7030A0"/>
                </a:solidFill>
              </a:rPr>
              <a:t>Basen der Zehe</a:t>
            </a:r>
            <a:r>
              <a:rPr lang="hu-HU" dirty="0" smtClean="0"/>
              <a:t>.</a:t>
            </a:r>
            <a:endParaRPr lang="hu-HU" dirty="0" smtClean="0"/>
          </a:p>
          <a:p>
            <a:r>
              <a:rPr lang="hu-HU" dirty="0" smtClean="0"/>
              <a:t>Besonders wichtige Gebilde</a:t>
            </a:r>
            <a:endParaRPr lang="hu-HU" dirty="0" smtClean="0"/>
          </a:p>
          <a:p>
            <a:pPr lvl="1"/>
            <a:r>
              <a:rPr lang="hu-HU" dirty="0" smtClean="0"/>
              <a:t>Muskellogen und Leistungbahne </a:t>
            </a:r>
          </a:p>
          <a:p>
            <a:pPr lvl="1"/>
            <a:r>
              <a:rPr lang="hu-HU" dirty="0" smtClean="0"/>
              <a:t>Fußgewölben und die stabilisierenden Effekten</a:t>
            </a:r>
            <a:endParaRPr lang="hu-HU" dirty="0" smtClean="0"/>
          </a:p>
          <a:p>
            <a:r>
              <a:rPr lang="hu-HU" dirty="0" smtClean="0"/>
              <a:t>Klinische Bezüge</a:t>
            </a:r>
            <a:endParaRPr lang="hu-HU" dirty="0" smtClean="0"/>
          </a:p>
          <a:p>
            <a:pPr lvl="1"/>
            <a:r>
              <a:rPr lang="hu-HU" dirty="0" smtClean="0"/>
              <a:t>Fußdeformitäten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500" y="746125"/>
            <a:ext cx="175895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74663" y="1485900"/>
            <a:ext cx="80819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hu-HU" sz="2400">
              <a:solidFill>
                <a:srgbClr val="FFFF00"/>
              </a:solidFill>
            </a:endParaRPr>
          </a:p>
        </p:txBody>
      </p:sp>
      <p:pic>
        <p:nvPicPr>
          <p:cNvPr id="20484" name="Picture 4" descr="arche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243013"/>
            <a:ext cx="51165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 rot="887575">
            <a:off x="909644" y="5097741"/>
            <a:ext cx="14700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b="1" dirty="0" smtClean="0">
                <a:solidFill>
                  <a:srgbClr val="FF0000"/>
                </a:solidFill>
              </a:rPr>
              <a:t>Quergewölbe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-2087216">
            <a:off x="3239269" y="4319866"/>
            <a:ext cx="15288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b="1" dirty="0" smtClean="0">
                <a:solidFill>
                  <a:srgbClr val="FF0000"/>
                </a:solidFill>
              </a:rPr>
              <a:t>Längsgewölbe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3200" b="1" dirty="0" smtClean="0">
                <a:solidFill>
                  <a:srgbClr val="000099"/>
                </a:solidFill>
              </a:rPr>
              <a:t>Die Fußgewölbe</a:t>
            </a:r>
            <a:endParaRPr lang="hu-HU" sz="3200" b="1" dirty="0">
              <a:solidFill>
                <a:srgbClr val="000099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08625" y="1341438"/>
            <a:ext cx="3455988" cy="35548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3 Punkte berühren den Boden:</a:t>
            </a:r>
            <a:endParaRPr lang="hu-HU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FFFF00"/>
                </a:solidFill>
              </a:rPr>
              <a:t>Tuber calcanei</a:t>
            </a: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FFFF00"/>
                </a:solidFill>
              </a:rPr>
              <a:t>Caput ossi metatarsi I. et V.</a:t>
            </a:r>
          </a:p>
          <a:p>
            <a:pPr>
              <a:spcBef>
                <a:spcPct val="50000"/>
              </a:spcBef>
            </a:pPr>
            <a:endParaRPr lang="hu-HU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Höchster punkt der gewölbe</a:t>
            </a:r>
            <a:endParaRPr lang="hu-HU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>
                <a:solidFill>
                  <a:srgbClr val="FFFF00"/>
                </a:solidFill>
              </a:rPr>
              <a:t>Trochlea tali </a:t>
            </a:r>
          </a:p>
          <a:p>
            <a:pPr>
              <a:spcBef>
                <a:spcPct val="50000"/>
              </a:spcBef>
            </a:pPr>
            <a:endParaRPr lang="hu-HU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Die beiden Füße bilden einen Kegel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651500" y="5013325"/>
            <a:ext cx="2951163" cy="147732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Rolle:</a:t>
            </a:r>
            <a:endParaRPr lang="hu-HU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Elastische Kraftübertragung</a:t>
            </a:r>
            <a:endParaRPr lang="hu-HU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dirty="0" smtClean="0">
                <a:solidFill>
                  <a:srgbClr val="FFFF00"/>
                </a:solidFill>
              </a:rPr>
              <a:t>Schont die Nerven (und Gefäße)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3400" y="990600"/>
            <a:ext cx="8105775" cy="5803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77827" name="Picture 3" descr="arch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628775"/>
            <a:ext cx="658018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AutoShape 6"/>
          <p:cNvSpPr>
            <a:spLocks/>
          </p:cNvSpPr>
          <p:nvPr/>
        </p:nvSpPr>
        <p:spPr bwMode="auto">
          <a:xfrm>
            <a:off x="3386138" y="1323975"/>
            <a:ext cx="2644775" cy="609600"/>
          </a:xfrm>
          <a:prstGeom prst="callout1">
            <a:avLst>
              <a:gd name="adj1" fmla="val 18750"/>
              <a:gd name="adj2" fmla="val 102880"/>
              <a:gd name="adj3" fmla="val 371875"/>
              <a:gd name="adj4" fmla="val 117227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hu-HU"/>
              <a:t>M. tibialis posterior</a:t>
            </a:r>
          </a:p>
        </p:txBody>
      </p:sp>
      <p:sp>
        <p:nvSpPr>
          <p:cNvPr id="77831" name="AutoShape 7"/>
          <p:cNvSpPr>
            <a:spLocks/>
          </p:cNvSpPr>
          <p:nvPr/>
        </p:nvSpPr>
        <p:spPr bwMode="auto">
          <a:xfrm>
            <a:off x="1925638" y="2282825"/>
            <a:ext cx="2644775" cy="609600"/>
          </a:xfrm>
          <a:prstGeom prst="callout1">
            <a:avLst>
              <a:gd name="adj1" fmla="val 18750"/>
              <a:gd name="adj2" fmla="val 102880"/>
              <a:gd name="adj3" fmla="val 128125"/>
              <a:gd name="adj4" fmla="val 135954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hu-HU"/>
              <a:t>M. tibialis anterior</a:t>
            </a:r>
          </a:p>
        </p:txBody>
      </p:sp>
      <p:sp>
        <p:nvSpPr>
          <p:cNvPr id="77832" name="AutoShape 8"/>
          <p:cNvSpPr>
            <a:spLocks/>
          </p:cNvSpPr>
          <p:nvPr/>
        </p:nvSpPr>
        <p:spPr bwMode="auto">
          <a:xfrm>
            <a:off x="566738" y="3829050"/>
            <a:ext cx="2644775" cy="609600"/>
          </a:xfrm>
          <a:prstGeom prst="callout1">
            <a:avLst>
              <a:gd name="adj1" fmla="val 18750"/>
              <a:gd name="adj2" fmla="val 102880"/>
              <a:gd name="adj3" fmla="val 187500"/>
              <a:gd name="adj4" fmla="val 148921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hu-HU"/>
              <a:t>M. peroneus longus</a:t>
            </a:r>
          </a:p>
        </p:txBody>
      </p:sp>
      <p:sp>
        <p:nvSpPr>
          <p:cNvPr id="77833" name="AutoShape 9"/>
          <p:cNvSpPr>
            <a:spLocks/>
          </p:cNvSpPr>
          <p:nvPr/>
        </p:nvSpPr>
        <p:spPr bwMode="auto">
          <a:xfrm>
            <a:off x="5554663" y="6048375"/>
            <a:ext cx="3044825" cy="609600"/>
          </a:xfrm>
          <a:prstGeom prst="callout1">
            <a:avLst>
              <a:gd name="adj1" fmla="val 18750"/>
              <a:gd name="adj2" fmla="val -2505"/>
              <a:gd name="adj3" fmla="val -185940"/>
              <a:gd name="adj4" fmla="val -19449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hu-HU"/>
              <a:t>M. flexor hallucis longus</a:t>
            </a:r>
          </a:p>
        </p:txBody>
      </p:sp>
      <p:sp>
        <p:nvSpPr>
          <p:cNvPr id="77834" name="AutoShape 10"/>
          <p:cNvSpPr>
            <a:spLocks/>
          </p:cNvSpPr>
          <p:nvPr/>
        </p:nvSpPr>
        <p:spPr bwMode="auto">
          <a:xfrm>
            <a:off x="858838" y="5997575"/>
            <a:ext cx="2644775" cy="609600"/>
          </a:xfrm>
          <a:prstGeom prst="callout1">
            <a:avLst>
              <a:gd name="adj1" fmla="val 18750"/>
              <a:gd name="adj2" fmla="val 102880"/>
              <a:gd name="adj3" fmla="val -96875"/>
              <a:gd name="adj4" fmla="val 130912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hu-HU" dirty="0" smtClean="0"/>
              <a:t>kurze Fußmuskeln</a:t>
            </a:r>
            <a:endParaRPr lang="hu-HU" dirty="0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8572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000099"/>
                </a:solidFill>
              </a:rPr>
              <a:t>Fußgewölbe  </a:t>
            </a:r>
            <a:endParaRPr lang="hu-H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68960"/>
            <a:ext cx="9144000" cy="223224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Topographische Anatomie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19256" cy="485313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Die sinnvollste Reihenfolge der Beschreibung der Regionen (auch in der Prüfung!):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1. </a:t>
            </a:r>
            <a:r>
              <a:rPr lang="hu-HU" dirty="0" smtClean="0"/>
              <a:t>Grenzen der Region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2. </a:t>
            </a:r>
            <a:r>
              <a:rPr lang="hu-HU" dirty="0" smtClean="0"/>
              <a:t>Hautinnervation</a:t>
            </a:r>
            <a:endParaRPr lang="hu-HU" dirty="0" smtClean="0"/>
          </a:p>
          <a:p>
            <a:r>
              <a:rPr lang="hu-HU" dirty="0" smtClean="0"/>
              <a:t>3. Fascia </a:t>
            </a:r>
            <a:r>
              <a:rPr lang="hu-HU" dirty="0" smtClean="0"/>
              <a:t>(wenn vorhanden) </a:t>
            </a:r>
            <a:br>
              <a:rPr lang="hu-HU" dirty="0" smtClean="0"/>
            </a:br>
            <a:r>
              <a:rPr lang="hu-HU" dirty="0" smtClean="0"/>
              <a:t> und epifasziale Gebilde</a:t>
            </a:r>
            <a:endParaRPr lang="hu-HU" dirty="0" smtClean="0"/>
          </a:p>
          <a:p>
            <a:r>
              <a:rPr lang="hu-HU" dirty="0" smtClean="0"/>
              <a:t>4. </a:t>
            </a:r>
            <a:r>
              <a:rPr lang="hu-HU" dirty="0" smtClean="0"/>
              <a:t>Muskeln (gruppen-, </a:t>
            </a:r>
            <a:br>
              <a:rPr lang="hu-HU" dirty="0" smtClean="0"/>
            </a:br>
            <a:r>
              <a:rPr lang="hu-HU" dirty="0" smtClean="0"/>
              <a:t>und schichtenweise)</a:t>
            </a:r>
            <a:endParaRPr lang="hu-HU" dirty="0" smtClean="0"/>
          </a:p>
          <a:p>
            <a:r>
              <a:rPr lang="hu-HU" dirty="0" smtClean="0"/>
              <a:t>5. </a:t>
            </a:r>
            <a:r>
              <a:rPr lang="hu-HU" dirty="0" smtClean="0"/>
              <a:t>Tiefe Leitungsbahnen</a:t>
            </a:r>
            <a:endParaRPr lang="hu-HU" dirty="0" smtClean="0"/>
          </a:p>
          <a:p>
            <a:r>
              <a:rPr lang="hu-HU" dirty="0" smtClean="0"/>
              <a:t>6. </a:t>
            </a:r>
            <a:r>
              <a:rPr lang="hu-HU" dirty="0" smtClean="0"/>
              <a:t>Lypmphgefäße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7. </a:t>
            </a:r>
            <a:r>
              <a:rPr lang="hu-HU" dirty="0" smtClean="0"/>
              <a:t>Klinische Bezüge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6084168" y="3356992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Diese sollen bereit bekannt sein, ich erwähne nur die höchstwichtigsten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39750" y="1054100"/>
            <a:ext cx="8105775" cy="5803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79875" name="Picture 3" descr="weigh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75" y="1689100"/>
            <a:ext cx="721518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187450" y="85725"/>
            <a:ext cx="66246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000099"/>
                </a:solidFill>
              </a:rPr>
              <a:t>Statik des Stehens</a:t>
            </a:r>
            <a:endParaRPr lang="hu-HU" sz="2400" b="1" dirty="0">
              <a:solidFill>
                <a:srgbClr val="000099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90500" y="746125"/>
            <a:ext cx="175895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000">
              <a:solidFill>
                <a:srgbClr val="FFFF00"/>
              </a:solidFill>
            </a:endParaRPr>
          </a:p>
          <a:p>
            <a:pPr eaLnBrk="0" hangingPunct="0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74663" y="1485900"/>
            <a:ext cx="80819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hu-HU" sz="2400">
              <a:solidFill>
                <a:srgbClr val="FFFF00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43425" y="1152525"/>
            <a:ext cx="0" cy="4676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8426" name="AutoShape 10"/>
          <p:cNvSpPr>
            <a:spLocks noChangeArrowheads="1"/>
          </p:cNvSpPr>
          <p:nvPr/>
        </p:nvSpPr>
        <p:spPr bwMode="auto">
          <a:xfrm>
            <a:off x="7772400" y="2676525"/>
            <a:ext cx="295275" cy="1381125"/>
          </a:xfrm>
          <a:prstGeom prst="upArrow">
            <a:avLst>
              <a:gd name="adj1" fmla="val 50000"/>
              <a:gd name="adj2" fmla="val 11693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5400675" y="1181100"/>
            <a:ext cx="1276350" cy="10572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5650" y="5641975"/>
            <a:ext cx="7418389" cy="974725"/>
            <a:chOff x="476" y="3554"/>
            <a:chExt cx="4673" cy="614"/>
          </a:xfrm>
        </p:grpSpPr>
        <p:sp>
          <p:nvSpPr>
            <p:cNvPr id="79885" name="AutoShape 13"/>
            <p:cNvSpPr>
              <a:spLocks noChangeAspect="1" noChangeArrowheads="1"/>
            </p:cNvSpPr>
            <p:nvPr/>
          </p:nvSpPr>
          <p:spPr bwMode="auto">
            <a:xfrm>
              <a:off x="784" y="3586"/>
              <a:ext cx="402" cy="33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9886" name="AutoShape 14"/>
            <p:cNvSpPr>
              <a:spLocks noChangeAspect="1" noChangeArrowheads="1"/>
            </p:cNvSpPr>
            <p:nvPr/>
          </p:nvSpPr>
          <p:spPr bwMode="auto">
            <a:xfrm>
              <a:off x="4472" y="3554"/>
              <a:ext cx="402" cy="33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4168" y="3901"/>
              <a:ext cx="98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dirty="0"/>
                <a:t>50% </a:t>
              </a:r>
              <a:r>
                <a:rPr lang="hu-HU" dirty="0" smtClean="0"/>
                <a:t>Belastung</a:t>
              </a:r>
              <a:endParaRPr lang="hu-HU" dirty="0"/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476" y="3935"/>
              <a:ext cx="981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dirty="0"/>
                <a:t>50% </a:t>
              </a:r>
              <a:r>
                <a:rPr lang="hu-HU" dirty="0" smtClean="0"/>
                <a:t>Belastung</a:t>
              </a:r>
              <a:endParaRPr lang="hu-HU" dirty="0"/>
            </a:p>
          </p:txBody>
        </p:sp>
      </p:grpSp>
      <p:sp>
        <p:nvSpPr>
          <p:cNvPr id="79889" name="AutoShape 7"/>
          <p:cNvSpPr>
            <a:spLocks/>
          </p:cNvSpPr>
          <p:nvPr/>
        </p:nvSpPr>
        <p:spPr bwMode="auto">
          <a:xfrm>
            <a:off x="1782763" y="6162675"/>
            <a:ext cx="2644775" cy="609600"/>
          </a:xfrm>
          <a:prstGeom prst="callout1">
            <a:avLst>
              <a:gd name="adj1" fmla="val 18750"/>
              <a:gd name="adj2" fmla="val 102880"/>
              <a:gd name="adj3" fmla="val -101565"/>
              <a:gd name="adj4" fmla="val 130912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hu-HU"/>
              <a:t>Aponeurosis plantaris</a:t>
            </a:r>
          </a:p>
        </p:txBody>
      </p:sp>
      <p:sp>
        <p:nvSpPr>
          <p:cNvPr id="79890" name="AutoShape 8"/>
          <p:cNvSpPr>
            <a:spLocks/>
          </p:cNvSpPr>
          <p:nvPr/>
        </p:nvSpPr>
        <p:spPr bwMode="auto">
          <a:xfrm>
            <a:off x="4572000" y="6248400"/>
            <a:ext cx="2644775" cy="609600"/>
          </a:xfrm>
          <a:prstGeom prst="callout1">
            <a:avLst>
              <a:gd name="adj1" fmla="val 18750"/>
              <a:gd name="adj2" fmla="val -2880"/>
              <a:gd name="adj3" fmla="val -212500"/>
              <a:gd name="adj4" fmla="val -11583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hu-HU"/>
              <a:t>Lig. plantare longum</a:t>
            </a:r>
          </a:p>
        </p:txBody>
      </p:sp>
      <p:sp>
        <p:nvSpPr>
          <p:cNvPr id="79891" name="AutoShape 9"/>
          <p:cNvSpPr>
            <a:spLocks/>
          </p:cNvSpPr>
          <p:nvPr/>
        </p:nvSpPr>
        <p:spPr bwMode="auto">
          <a:xfrm>
            <a:off x="5545138" y="5695950"/>
            <a:ext cx="3378200" cy="609600"/>
          </a:xfrm>
          <a:prstGeom prst="callout1">
            <a:avLst>
              <a:gd name="adj1" fmla="val 18750"/>
              <a:gd name="adj2" fmla="val -2255"/>
              <a:gd name="adj3" fmla="val -268750"/>
              <a:gd name="adj4" fmla="val -10481"/>
            </a:avLst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hu-HU"/>
              <a:t>Lig. calcaneonaviculare plant.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411760" y="83671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Gleichgewichtslinie des Körpers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footprint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692" y="1647825"/>
            <a:ext cx="6373812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79154" y="5745163"/>
            <a:ext cx="1263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dirty="0"/>
              <a:t>Pes rectus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76229" y="5745163"/>
            <a:ext cx="1314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dirty="0"/>
              <a:t>Pes planus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20954" y="5745163"/>
            <a:ext cx="1860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/>
              <a:t>Pes planovalgus</a:t>
            </a:r>
          </a:p>
        </p:txBody>
      </p:sp>
      <p:pic>
        <p:nvPicPr>
          <p:cNvPr id="8" name="Picture 6" descr="footprints2"/>
          <p:cNvPicPr>
            <a:picLocks noChangeAspect="1" noChangeArrowheads="1"/>
          </p:cNvPicPr>
          <p:nvPr/>
        </p:nvPicPr>
        <p:blipFill>
          <a:blip r:embed="rId3" cstate="print"/>
          <a:srcRect l="48596"/>
          <a:stretch>
            <a:fillRect/>
          </a:stretch>
        </p:blipFill>
        <p:spPr bwMode="auto">
          <a:xfrm>
            <a:off x="179512" y="1628800"/>
            <a:ext cx="2209006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560" y="5733256"/>
            <a:ext cx="10751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dirty="0" smtClean="0"/>
              <a:t>Pes </a:t>
            </a:r>
            <a:r>
              <a:rPr lang="hu-HU" dirty="0"/>
              <a:t>cavus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Prom1.4-3.1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5436096" cy="5962471"/>
          </a:xfrm>
        </p:spPr>
      </p:pic>
      <p:pic>
        <p:nvPicPr>
          <p:cNvPr id="5" name="Grafik 4" descr="Prom1.4-3.11E.jpg"/>
          <p:cNvPicPr>
            <a:picLocks noChangeAspect="1"/>
          </p:cNvPicPr>
          <p:nvPr/>
        </p:nvPicPr>
        <p:blipFill>
          <a:blip r:embed="rId3" cstate="print"/>
          <a:srcRect t="5331" r="4054"/>
          <a:stretch>
            <a:fillRect/>
          </a:stretch>
        </p:blipFill>
        <p:spPr>
          <a:xfrm>
            <a:off x="4704054" y="0"/>
            <a:ext cx="4439946" cy="35010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52120" y="659639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Prometheus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572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400" b="1" dirty="0">
                <a:solidFill>
                  <a:srgbClr val="000099"/>
                </a:solidFill>
              </a:rPr>
              <a:t>PES PLANOVALGUS</a:t>
            </a:r>
          </a:p>
        </p:txBody>
      </p:sp>
      <p:pic>
        <p:nvPicPr>
          <p:cNvPr id="5" name="Picture 5" descr="flatf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92150"/>
            <a:ext cx="386715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latfo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4579938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Prom1.4-1.3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861048"/>
            <a:ext cx="4758807" cy="27809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07904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Plattfuß</a:t>
            </a:r>
            <a:endParaRPr lang="hu-HU" dirty="0"/>
          </a:p>
        </p:txBody>
      </p:sp>
      <p:pic>
        <p:nvPicPr>
          <p:cNvPr id="5122" name="Picture 2" descr="Képtalálat a következőre: „lúd lába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140968"/>
            <a:ext cx="2713310" cy="202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uinova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-27384"/>
            <a:ext cx="4211960" cy="51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76875" y="5819477"/>
            <a:ext cx="281905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dirty="0" smtClean="0"/>
              <a:t>Klumpfuß</a:t>
            </a:r>
            <a:endParaRPr lang="hu-H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80112" y="5099397"/>
            <a:ext cx="2915816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rgbClr val="7030A0"/>
                </a:solidFill>
              </a:rPr>
              <a:t>pes equinovarus</a:t>
            </a:r>
          </a:p>
          <a:p>
            <a:pPr algn="ctr">
              <a:spcBef>
                <a:spcPct val="50000"/>
              </a:spcBef>
            </a:pPr>
            <a:r>
              <a:rPr lang="hu-HU" dirty="0" smtClean="0"/>
              <a:t>mitgeboren</a:t>
            </a:r>
            <a:endParaRPr lang="hu-HU" dirty="0"/>
          </a:p>
        </p:txBody>
      </p:sp>
      <p:pic>
        <p:nvPicPr>
          <p:cNvPr id="4098" name="Picture 2" descr="Képtalálat a következőre: „pes equinus”"/>
          <p:cNvPicPr>
            <a:picLocks noChangeAspect="1" noChangeArrowheads="1"/>
          </p:cNvPicPr>
          <p:nvPr/>
        </p:nvPicPr>
        <p:blipFill>
          <a:blip r:embed="rId3" cstate="print"/>
          <a:srcRect r="57665"/>
          <a:stretch>
            <a:fillRect/>
          </a:stretch>
        </p:blipFill>
        <p:spPr bwMode="auto">
          <a:xfrm>
            <a:off x="2627784" y="3981449"/>
            <a:ext cx="2016224" cy="2876551"/>
          </a:xfrm>
          <a:prstGeom prst="rect">
            <a:avLst/>
          </a:prstGeom>
          <a:noFill/>
        </p:spPr>
      </p:pic>
      <p:pic>
        <p:nvPicPr>
          <p:cNvPr id="4100" name="Picture 4" descr="Pes equi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-1562100" y="2705100"/>
            <a:ext cx="5715000" cy="2590800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552" y="260648"/>
            <a:ext cx="25922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rgbClr val="7030A0"/>
                </a:solidFill>
              </a:rPr>
              <a:t>pes </a:t>
            </a:r>
            <a:r>
              <a:rPr lang="hu-HU" dirty="0" smtClean="0">
                <a:solidFill>
                  <a:srgbClr val="7030A0"/>
                </a:solidFill>
              </a:rPr>
              <a:t>equinus</a:t>
            </a:r>
            <a:endParaRPr lang="hu-HU" dirty="0">
              <a:solidFill>
                <a:srgbClr val="7030A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hu-HU" dirty="0" smtClean="0"/>
              <a:t>mitgeboren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Krampfader (Varix), tiefe Venenthrombose</a:t>
            </a:r>
            <a:endParaRPr lang="hu-HU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hu-HU" dirty="0" smtClean="0"/>
              <a:t>Entstehen</a:t>
            </a:r>
            <a:endParaRPr lang="hu-HU" dirty="0" smtClean="0"/>
          </a:p>
          <a:p>
            <a:r>
              <a:rPr lang="hu-HU" dirty="0" smtClean="0"/>
              <a:t>Probleme</a:t>
            </a:r>
            <a:endParaRPr lang="hu-HU" dirty="0" smtClean="0"/>
          </a:p>
          <a:p>
            <a:r>
              <a:rPr lang="hu-HU" dirty="0" smtClean="0"/>
              <a:t>Vorbeugung, Behandlung</a:t>
            </a:r>
            <a:endParaRPr lang="hu-HU" dirty="0"/>
          </a:p>
        </p:txBody>
      </p:sp>
      <p:pic>
        <p:nvPicPr>
          <p:cNvPr id="4" name="Picture 6" descr="AFvegta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2088232" cy="26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VT_01_Base_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40768"/>
            <a:ext cx="2514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Varicose_02_Base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235882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Netter_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436"/>
          <a:stretch>
            <a:fillRect/>
          </a:stretch>
        </p:blipFill>
        <p:spPr>
          <a:xfrm>
            <a:off x="-1" y="0"/>
            <a:ext cx="5916281" cy="6858000"/>
          </a:xfrm>
        </p:spPr>
      </p:pic>
      <p:pic>
        <p:nvPicPr>
          <p:cNvPr id="5" name="Picture 8" descr="Fvt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"/>
            <a:ext cx="2267744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9196" y="2492897"/>
            <a:ext cx="31252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304" y="80733"/>
            <a:ext cx="7290696" cy="677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033"/>
          <p:cNvSpPr>
            <a:spLocks noChangeArrowheads="1"/>
          </p:cNvSpPr>
          <p:nvPr/>
        </p:nvSpPr>
        <p:spPr bwMode="auto">
          <a:xfrm>
            <a:off x="3779912" y="5013176"/>
            <a:ext cx="734222" cy="604763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Oval 1034"/>
          <p:cNvSpPr>
            <a:spLocks noChangeArrowheads="1"/>
          </p:cNvSpPr>
          <p:nvPr/>
        </p:nvSpPr>
        <p:spPr bwMode="auto">
          <a:xfrm>
            <a:off x="6660232" y="4941168"/>
            <a:ext cx="520073" cy="50397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Oval 1035"/>
          <p:cNvSpPr>
            <a:spLocks noChangeArrowheads="1"/>
          </p:cNvSpPr>
          <p:nvPr/>
        </p:nvSpPr>
        <p:spPr bwMode="auto">
          <a:xfrm>
            <a:off x="6948264" y="2924944"/>
            <a:ext cx="458888" cy="50397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1036"/>
          <p:cNvSpPr>
            <a:spLocks noChangeArrowheads="1"/>
          </p:cNvSpPr>
          <p:nvPr/>
        </p:nvSpPr>
        <p:spPr bwMode="auto">
          <a:xfrm>
            <a:off x="3419872" y="476672"/>
            <a:ext cx="642444" cy="503970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rom1.4-1.3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790214"/>
          </a:xfrm>
        </p:spPr>
      </p:pic>
      <p:sp>
        <p:nvSpPr>
          <p:cNvPr id="6" name="Textfeld 5"/>
          <p:cNvSpPr txBox="1"/>
          <p:nvPr/>
        </p:nvSpPr>
        <p:spPr>
          <a:xfrm>
            <a:off x="4644008" y="659639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Prometheus</a:t>
            </a:r>
            <a:endParaRPr lang="hu-HU" sz="1100" dirty="0"/>
          </a:p>
        </p:txBody>
      </p:sp>
      <p:sp>
        <p:nvSpPr>
          <p:cNvPr id="7" name="Text Box 2056"/>
          <p:cNvSpPr txBox="1">
            <a:spLocks noChangeArrowheads="1"/>
          </p:cNvSpPr>
          <p:nvPr/>
        </p:nvSpPr>
        <p:spPr bwMode="auto">
          <a:xfrm>
            <a:off x="4860032" y="1916832"/>
            <a:ext cx="4283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smtClean="0"/>
              <a:t>a)initiale Schwungphase: generelle E</a:t>
            </a:r>
            <a:r>
              <a:rPr lang="hu-HU" sz="2000" b="1" dirty="0" smtClean="0"/>
              <a:t>xtension </a:t>
            </a:r>
            <a:r>
              <a:rPr lang="hu-HU" sz="2000" i="1" dirty="0" smtClean="0"/>
              <a:t>(physiologische  Extensoren!)</a:t>
            </a:r>
            <a:r>
              <a:rPr lang="hu-HU" sz="2000" dirty="0" smtClean="0"/>
              <a:t> </a:t>
            </a:r>
            <a:r>
              <a:rPr lang="hu-HU" sz="1400" dirty="0" smtClean="0"/>
              <a:t>m</a:t>
            </a:r>
            <a:r>
              <a:rPr lang="hu-HU" sz="1400" dirty="0"/>
              <a:t>. flexor hallucis longus!</a:t>
            </a:r>
            <a:endParaRPr lang="hu-HU" dirty="0"/>
          </a:p>
        </p:txBody>
      </p:sp>
      <p:sp>
        <p:nvSpPr>
          <p:cNvPr id="8" name="Text Box 2057"/>
          <p:cNvSpPr txBox="1">
            <a:spLocks noChangeArrowheads="1"/>
          </p:cNvSpPr>
          <p:nvPr/>
        </p:nvSpPr>
        <p:spPr bwMode="auto">
          <a:xfrm>
            <a:off x="4932040" y="3140968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b) </a:t>
            </a:r>
            <a:r>
              <a:rPr lang="hu-HU" sz="2000" dirty="0" smtClean="0"/>
              <a:t>Schwungphase</a:t>
            </a:r>
            <a:r>
              <a:rPr lang="hu-HU" sz="2000" dirty="0" smtClean="0"/>
              <a:t>: </a:t>
            </a:r>
            <a:r>
              <a:rPr lang="hu-HU" sz="2000" b="1" dirty="0" smtClean="0"/>
              <a:t>Flexion</a:t>
            </a:r>
            <a:r>
              <a:rPr lang="hu-HU" sz="2000" dirty="0" smtClean="0"/>
              <a:t> </a:t>
            </a:r>
            <a:r>
              <a:rPr lang="hu-HU" sz="2000" i="1" dirty="0" smtClean="0"/>
              <a:t>(physiol. Flexoren!)</a:t>
            </a:r>
            <a:r>
              <a:rPr lang="hu-HU" sz="2000" dirty="0" smtClean="0"/>
              <a:t> </a:t>
            </a:r>
            <a:r>
              <a:rPr lang="hu-HU" sz="2000" dirty="0"/>
              <a:t>(+abd., </a:t>
            </a:r>
            <a:r>
              <a:rPr lang="hu-HU" sz="2000" dirty="0" smtClean="0"/>
              <a:t>außenrot</a:t>
            </a:r>
            <a:r>
              <a:rPr lang="hu-HU" sz="2000" dirty="0"/>
              <a:t>.) </a:t>
            </a:r>
            <a:r>
              <a:rPr lang="hu-HU" sz="2000" dirty="0" smtClean="0"/>
              <a:t>– dann Extension</a:t>
            </a:r>
            <a:endParaRPr lang="hu-HU" sz="2000" dirty="0"/>
          </a:p>
        </p:txBody>
      </p:sp>
      <p:sp>
        <p:nvSpPr>
          <p:cNvPr id="9" name="Text Box 2058"/>
          <p:cNvSpPr txBox="1">
            <a:spLocks noChangeArrowheads="1"/>
          </p:cNvSpPr>
          <p:nvPr/>
        </p:nvSpPr>
        <p:spPr bwMode="auto">
          <a:xfrm>
            <a:off x="4971605" y="4432463"/>
            <a:ext cx="399288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c) </a:t>
            </a:r>
            <a:r>
              <a:rPr lang="hu-HU" sz="2000" dirty="0" smtClean="0"/>
              <a:t>Bodenkontakt</a:t>
            </a:r>
            <a:r>
              <a:rPr lang="hu-HU" sz="2000" dirty="0" smtClean="0"/>
              <a:t>: </a:t>
            </a:r>
            <a:r>
              <a:rPr lang="hu-HU" sz="2000" b="1" dirty="0" smtClean="0"/>
              <a:t>E</a:t>
            </a:r>
            <a:r>
              <a:rPr lang="hu-HU" sz="2000" b="1" dirty="0" smtClean="0"/>
              <a:t>xtension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dirty="0" smtClean="0"/>
              <a:t>(ausnahme: oberes Sprunggelenk:</a:t>
            </a:r>
            <a:br>
              <a:rPr lang="hu-HU" sz="2000" dirty="0" smtClean="0"/>
            </a:br>
            <a:r>
              <a:rPr lang="hu-HU" sz="2000" dirty="0" smtClean="0"/>
              <a:t> Dorsalflexion) </a:t>
            </a:r>
            <a:endParaRPr lang="hu-HU" sz="2000" dirty="0"/>
          </a:p>
          <a:p>
            <a:pPr>
              <a:spcBef>
                <a:spcPct val="50000"/>
              </a:spcBef>
            </a:pPr>
            <a:r>
              <a:rPr lang="hu-HU" sz="2000" dirty="0" smtClean="0"/>
              <a:t>Ferse</a:t>
            </a:r>
            <a:endParaRPr lang="hu-HU" sz="2000" dirty="0"/>
          </a:p>
          <a:p>
            <a:pPr>
              <a:spcBef>
                <a:spcPct val="50000"/>
              </a:spcBef>
            </a:pPr>
            <a:r>
              <a:rPr lang="hu-HU" sz="1600" dirty="0" smtClean="0"/>
              <a:t>stabilisierung des Knies : Pes </a:t>
            </a:r>
            <a:r>
              <a:rPr lang="hu-HU" sz="1600" dirty="0"/>
              <a:t>anserinus spf. </a:t>
            </a:r>
            <a:r>
              <a:rPr lang="hu-HU" sz="1600"/>
              <a:t>+ </a:t>
            </a:r>
            <a:r>
              <a:rPr lang="hu-HU" sz="1600" smtClean="0"/>
              <a:t>Tr</a:t>
            </a:r>
            <a:r>
              <a:rPr lang="hu-HU" sz="1600" dirty="0"/>
              <a:t>. iliotibialis</a:t>
            </a:r>
            <a:endParaRPr lang="hu-HU" sz="2000" dirty="0"/>
          </a:p>
        </p:txBody>
      </p:sp>
      <p:sp>
        <p:nvSpPr>
          <p:cNvPr id="11" name="Rechteck 10"/>
          <p:cNvSpPr/>
          <p:nvPr/>
        </p:nvSpPr>
        <p:spPr>
          <a:xfrm>
            <a:off x="4932040" y="1916832"/>
            <a:ext cx="2664296" cy="43204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1619672" y="0"/>
            <a:ext cx="792088" cy="1556792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hteck 12"/>
          <p:cNvSpPr/>
          <p:nvPr/>
        </p:nvSpPr>
        <p:spPr>
          <a:xfrm>
            <a:off x="2771800" y="3356992"/>
            <a:ext cx="1944216" cy="3501008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hteck 13"/>
          <p:cNvSpPr/>
          <p:nvPr/>
        </p:nvSpPr>
        <p:spPr>
          <a:xfrm>
            <a:off x="4932040" y="3094856"/>
            <a:ext cx="2016224" cy="432048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hteck 14"/>
          <p:cNvSpPr/>
          <p:nvPr/>
        </p:nvSpPr>
        <p:spPr>
          <a:xfrm>
            <a:off x="2411760" y="0"/>
            <a:ext cx="1728192" cy="155679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hteck 15"/>
          <p:cNvSpPr/>
          <p:nvPr/>
        </p:nvSpPr>
        <p:spPr>
          <a:xfrm>
            <a:off x="5004048" y="4437112"/>
            <a:ext cx="1868016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59632" cy="155679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echteck 17"/>
          <p:cNvSpPr/>
          <p:nvPr/>
        </p:nvSpPr>
        <p:spPr>
          <a:xfrm>
            <a:off x="0" y="3429000"/>
            <a:ext cx="1979712" cy="3429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>
            <a:off x="899592" y="1569318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támaszfázis</a:t>
            </a:r>
          </a:p>
          <a:p>
            <a:pPr algn="ctr"/>
            <a:r>
              <a:rPr lang="hu-HU" sz="1400" dirty="0" smtClean="0"/>
              <a:t>60%</a:t>
            </a:r>
            <a:endParaRPr lang="hu-HU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2699792" y="1556792"/>
            <a:ext cx="10801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lengőfázis</a:t>
            </a:r>
          </a:p>
          <a:p>
            <a:pPr algn="ctr"/>
            <a:r>
              <a:rPr lang="hu-HU" sz="1400" dirty="0" smtClean="0"/>
              <a:t>40%</a:t>
            </a:r>
            <a:endParaRPr lang="hu-HU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2204864"/>
            <a:ext cx="1043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/>
              <a:t>0%</a:t>
            </a:r>
          </a:p>
          <a:p>
            <a:pPr algn="ctr"/>
            <a:r>
              <a:rPr lang="hu-HU" sz="1100" dirty="0" smtClean="0"/>
              <a:t>sarok érkezése</a:t>
            </a:r>
            <a:endParaRPr lang="hu-HU" sz="1100" dirty="0"/>
          </a:p>
        </p:txBody>
      </p:sp>
      <p:sp>
        <p:nvSpPr>
          <p:cNvPr id="22" name="Textfeld 21"/>
          <p:cNvSpPr txBox="1"/>
          <p:nvPr/>
        </p:nvSpPr>
        <p:spPr>
          <a:xfrm>
            <a:off x="1763688" y="2996952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támaszfázis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63688" y="2204864"/>
            <a:ext cx="1043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/>
              <a:t>60%</a:t>
            </a:r>
          </a:p>
          <a:p>
            <a:pPr algn="ctr"/>
            <a:r>
              <a:rPr lang="hu-HU" sz="1100" dirty="0" smtClean="0"/>
              <a:t>elrugaszkodás</a:t>
            </a:r>
            <a:endParaRPr lang="hu-HU" sz="1100" dirty="0"/>
          </a:p>
        </p:txBody>
      </p:sp>
      <p:sp>
        <p:nvSpPr>
          <p:cNvPr id="24" name="Textfeld 23"/>
          <p:cNvSpPr txBox="1"/>
          <p:nvPr/>
        </p:nvSpPr>
        <p:spPr>
          <a:xfrm>
            <a:off x="3779912" y="2204864"/>
            <a:ext cx="1043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/>
              <a:t>100%</a:t>
            </a:r>
          </a:p>
          <a:p>
            <a:pPr algn="ctr"/>
            <a:r>
              <a:rPr lang="hu-HU" sz="1100" dirty="0" smtClean="0"/>
              <a:t>sarok érkezése</a:t>
            </a:r>
            <a:endParaRPr lang="hu-HU" sz="1100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hu-HU" dirty="0" smtClean="0"/>
              <a:t>G</a:t>
            </a:r>
            <a:r>
              <a:rPr lang="hu-HU" dirty="0" smtClean="0"/>
              <a:t>ehen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6082" name="Picture 2" descr="8_phas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16316" cy="2151743"/>
          </a:xfrm>
          <a:prstGeom prst="rect">
            <a:avLst/>
          </a:prstGeom>
          <a:noFill/>
        </p:spPr>
      </p:pic>
      <p:pic>
        <p:nvPicPr>
          <p:cNvPr id="46084" name="Picture 4" descr="abk._8_phas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6916316" cy="443412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915816" y="6597352"/>
            <a:ext cx="63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für detailliertere Information s</a:t>
            </a:r>
            <a:r>
              <a:rPr lang="hu-HU" sz="1200" dirty="0" smtClean="0"/>
              <a:t>.:  </a:t>
            </a:r>
            <a:r>
              <a:rPr lang="hu-HU" sz="1200" dirty="0" smtClean="0">
                <a:hlinkClick r:id="rId4"/>
              </a:rPr>
              <a:t>http://</a:t>
            </a:r>
            <a:r>
              <a:rPr lang="hu-HU" sz="1200" dirty="0" smtClean="0">
                <a:hlinkClick r:id="rId4"/>
              </a:rPr>
              <a:t>wiki.ifs-tud.de/biomechanik/projekte/ss2013/gangarten</a:t>
            </a:r>
            <a:endParaRPr lang="hu-H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Regionen der unteren Extremität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Regio glutea</a:t>
            </a:r>
          </a:p>
          <a:p>
            <a:r>
              <a:rPr lang="hu-HU" dirty="0" smtClean="0"/>
              <a:t>Regio subinguinalis</a:t>
            </a:r>
          </a:p>
          <a:p>
            <a:r>
              <a:rPr lang="hu-HU" dirty="0" smtClean="0"/>
              <a:t>Regio femoris anterior</a:t>
            </a:r>
          </a:p>
          <a:p>
            <a:r>
              <a:rPr lang="hu-HU" dirty="0" smtClean="0"/>
              <a:t>Regio femoris posterior</a:t>
            </a:r>
          </a:p>
          <a:p>
            <a:r>
              <a:rPr lang="hu-HU" dirty="0" smtClean="0"/>
              <a:t>Regio genus anterior</a:t>
            </a:r>
          </a:p>
          <a:p>
            <a:r>
              <a:rPr lang="hu-HU" dirty="0" smtClean="0"/>
              <a:t>Regio genus posterior </a:t>
            </a:r>
            <a:r>
              <a:rPr lang="hu-HU" dirty="0" smtClean="0"/>
              <a:t>(Fossa </a:t>
            </a:r>
            <a:r>
              <a:rPr lang="hu-HU" dirty="0" smtClean="0"/>
              <a:t>poplitea)</a:t>
            </a:r>
          </a:p>
          <a:p>
            <a:r>
              <a:rPr lang="hu-HU" dirty="0" smtClean="0"/>
              <a:t>Regio cruris anterior</a:t>
            </a:r>
          </a:p>
          <a:p>
            <a:r>
              <a:rPr lang="hu-HU" dirty="0" smtClean="0"/>
              <a:t>Regio cruris posterior</a:t>
            </a:r>
          </a:p>
          <a:p>
            <a:r>
              <a:rPr lang="hu-HU" dirty="0" smtClean="0"/>
              <a:t>Regio malleoli medialis</a:t>
            </a:r>
          </a:p>
          <a:p>
            <a:r>
              <a:rPr lang="hu-HU" dirty="0" smtClean="0"/>
              <a:t>Regio malleoli lateralis</a:t>
            </a:r>
          </a:p>
          <a:p>
            <a:r>
              <a:rPr lang="hu-HU" dirty="0" smtClean="0"/>
              <a:t>Planta pedis</a:t>
            </a:r>
          </a:p>
          <a:p>
            <a:r>
              <a:rPr lang="hu-HU" dirty="0" smtClean="0"/>
              <a:t>Dorsum pedis</a:t>
            </a:r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539552" y="1628800"/>
            <a:ext cx="216024" cy="64807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539552" y="3918655"/>
            <a:ext cx="216024" cy="64807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539552" y="3155370"/>
            <a:ext cx="216024" cy="64807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539552" y="2392085"/>
            <a:ext cx="216024" cy="64807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hteck 8"/>
          <p:cNvSpPr/>
          <p:nvPr/>
        </p:nvSpPr>
        <p:spPr>
          <a:xfrm>
            <a:off x="539552" y="4681940"/>
            <a:ext cx="216024" cy="64807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539552" y="5445224"/>
            <a:ext cx="216024" cy="64807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925" y="476250"/>
          <a:ext cx="9059863" cy="3038475"/>
        </p:xfrm>
        <a:graphic>
          <a:graphicData uri="http://schemas.openxmlformats.org/presentationml/2006/ole">
            <p:oleObj spid="_x0000_s3074" name="Image" r:id="rId3" imgW="25130159" imgH="8431746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1438" y="3603625"/>
          <a:ext cx="8964612" cy="3065463"/>
        </p:xfrm>
        <a:graphic>
          <a:graphicData uri="http://schemas.openxmlformats.org/presentationml/2006/ole">
            <p:oleObj spid="_x0000_s3075" name="Image" r:id="rId4" imgW="9955556" imgH="66539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Regio glutea (glutealis)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Grenzen</a:t>
            </a:r>
            <a:endParaRPr lang="hu-HU" dirty="0" smtClean="0"/>
          </a:p>
          <a:p>
            <a:pPr lvl="1"/>
            <a:r>
              <a:rPr lang="hu-HU" sz="2200" dirty="0" smtClean="0"/>
              <a:t>oben C</a:t>
            </a:r>
            <a:r>
              <a:rPr lang="hu-HU" sz="2200" dirty="0" smtClean="0">
                <a:solidFill>
                  <a:srgbClr val="7030A0"/>
                </a:solidFill>
              </a:rPr>
              <a:t>rista </a:t>
            </a:r>
            <a:r>
              <a:rPr lang="hu-HU" sz="2200" dirty="0" smtClean="0">
                <a:solidFill>
                  <a:srgbClr val="7030A0"/>
                </a:solidFill>
              </a:rPr>
              <a:t>iliaca</a:t>
            </a:r>
            <a:r>
              <a:rPr lang="hu-HU" sz="2200" dirty="0" smtClean="0"/>
              <a:t>, </a:t>
            </a:r>
            <a:r>
              <a:rPr lang="hu-HU" sz="2200" dirty="0" smtClean="0"/>
              <a:t>unten </a:t>
            </a:r>
            <a:r>
              <a:rPr lang="hu-HU" sz="2200" dirty="0" smtClean="0">
                <a:solidFill>
                  <a:srgbClr val="7030A0"/>
                </a:solidFill>
              </a:rPr>
              <a:t>Sulcus </a:t>
            </a:r>
            <a:r>
              <a:rPr lang="hu-HU" sz="2200" dirty="0" smtClean="0">
                <a:solidFill>
                  <a:srgbClr val="7030A0"/>
                </a:solidFill>
              </a:rPr>
              <a:t>gluteus</a:t>
            </a:r>
            <a:r>
              <a:rPr lang="hu-HU" sz="2200" dirty="0" smtClean="0"/>
              <a:t>, </a:t>
            </a:r>
            <a:r>
              <a:rPr lang="hu-HU" sz="2200" dirty="0" smtClean="0"/>
              <a:t>lateral </a:t>
            </a:r>
            <a:r>
              <a:rPr lang="hu-HU" sz="2200" dirty="0" smtClean="0">
                <a:solidFill>
                  <a:srgbClr val="7030A0"/>
                </a:solidFill>
              </a:rPr>
              <a:t>Spina </a:t>
            </a:r>
            <a:r>
              <a:rPr lang="hu-HU" sz="2200" dirty="0" smtClean="0">
                <a:solidFill>
                  <a:srgbClr val="7030A0"/>
                </a:solidFill>
              </a:rPr>
              <a:t>iliaca anterior superior </a:t>
            </a:r>
            <a:r>
              <a:rPr lang="hu-HU" sz="2200" dirty="0" smtClean="0"/>
              <a:t>, medial </a:t>
            </a:r>
            <a:r>
              <a:rPr lang="hu-HU" sz="2200" dirty="0" smtClean="0">
                <a:solidFill>
                  <a:srgbClr val="7030A0"/>
                </a:solidFill>
              </a:rPr>
              <a:t>Crista </a:t>
            </a:r>
            <a:r>
              <a:rPr lang="hu-HU" sz="2200" dirty="0" smtClean="0">
                <a:solidFill>
                  <a:srgbClr val="7030A0"/>
                </a:solidFill>
              </a:rPr>
              <a:t>sacralis lateralis</a:t>
            </a:r>
            <a:r>
              <a:rPr lang="hu-HU" sz="2200" dirty="0" smtClean="0"/>
              <a:t>.</a:t>
            </a:r>
          </a:p>
          <a:p>
            <a:r>
              <a:rPr lang="hu-HU" dirty="0" smtClean="0"/>
              <a:t>Besonders wichtige Gebilde</a:t>
            </a:r>
            <a:endParaRPr lang="hu-HU" dirty="0" smtClean="0"/>
          </a:p>
          <a:p>
            <a:pPr lvl="1"/>
            <a:r>
              <a:rPr lang="hu-HU" dirty="0" smtClean="0"/>
              <a:t>Art</a:t>
            </a:r>
            <a:r>
              <a:rPr lang="hu-HU" dirty="0" smtClean="0"/>
              <a:t>. coxae</a:t>
            </a:r>
          </a:p>
          <a:p>
            <a:pPr lvl="1"/>
            <a:r>
              <a:rPr lang="hu-HU" dirty="0" smtClean="0"/>
              <a:t>Hiatus </a:t>
            </a:r>
            <a:r>
              <a:rPr lang="hu-HU" dirty="0" smtClean="0"/>
              <a:t>infra- </a:t>
            </a:r>
            <a:r>
              <a:rPr lang="hu-HU" dirty="0" smtClean="0"/>
              <a:t>und </a:t>
            </a:r>
            <a:r>
              <a:rPr lang="hu-HU" dirty="0" smtClean="0"/>
              <a:t>suprapipiformis </a:t>
            </a:r>
            <a:r>
              <a:rPr lang="hu-HU" dirty="0" smtClean="0"/>
              <a:t>(duchtretende Strukturen!)</a:t>
            </a:r>
            <a:endParaRPr lang="hu-HU" dirty="0" smtClean="0"/>
          </a:p>
          <a:p>
            <a:r>
              <a:rPr lang="hu-HU" dirty="0" smtClean="0"/>
              <a:t>Klinische Bezüge</a:t>
            </a:r>
            <a:endParaRPr lang="hu-HU" dirty="0" smtClean="0"/>
          </a:p>
          <a:p>
            <a:pPr lvl="1"/>
            <a:r>
              <a:rPr lang="hu-HU" dirty="0" smtClean="0"/>
              <a:t>intramuskuläre Injekti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(Hochstetter </a:t>
            </a:r>
            <a:r>
              <a:rPr lang="hu-HU" dirty="0" smtClean="0"/>
              <a:t>Dreieck)</a:t>
            </a:r>
            <a:endParaRPr lang="hu-HU" dirty="0" smtClean="0"/>
          </a:p>
          <a:p>
            <a:pPr lvl="1"/>
            <a:r>
              <a:rPr lang="hu-HU" dirty="0" smtClean="0"/>
              <a:t>congenitale Hüftluxation</a:t>
            </a:r>
            <a:endParaRPr lang="hu-HU" dirty="0" smtClean="0"/>
          </a:p>
          <a:p>
            <a:pPr lvl="1"/>
            <a:r>
              <a:rPr lang="hu-HU" dirty="0" smtClean="0"/>
              <a:t>Femurhalsbruch</a:t>
            </a:r>
            <a:endParaRPr lang="hu-HU" dirty="0" smtClean="0"/>
          </a:p>
          <a:p>
            <a:pPr lvl="1"/>
            <a:r>
              <a:rPr lang="hu-HU" dirty="0" smtClean="0"/>
              <a:t>Hüftprothese</a:t>
            </a:r>
            <a:endParaRPr lang="hu-HU" dirty="0"/>
          </a:p>
        </p:txBody>
      </p:sp>
      <p:pic>
        <p:nvPicPr>
          <p:cNvPr id="4" name="Grafik 3" descr="Prom1.4-5.06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275856" cy="23618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738" y="4124325"/>
            <a:ext cx="43862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Regio subinguinalis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Grenzen</a:t>
            </a:r>
          </a:p>
          <a:p>
            <a:pPr lvl="1"/>
            <a:r>
              <a:rPr lang="hu-HU" sz="2200" dirty="0" smtClean="0"/>
              <a:t>oben </a:t>
            </a:r>
            <a:r>
              <a:rPr lang="hu-HU" sz="2200" dirty="0" smtClean="0">
                <a:solidFill>
                  <a:srgbClr val="7030A0"/>
                </a:solidFill>
              </a:rPr>
              <a:t>Ligamentum </a:t>
            </a:r>
            <a:r>
              <a:rPr lang="hu-HU" sz="2200" dirty="0" smtClean="0">
                <a:solidFill>
                  <a:srgbClr val="7030A0"/>
                </a:solidFill>
              </a:rPr>
              <a:t>inguinale</a:t>
            </a:r>
            <a:r>
              <a:rPr lang="hu-HU" sz="2200" dirty="0" smtClean="0"/>
              <a:t>, </a:t>
            </a:r>
            <a:r>
              <a:rPr lang="hu-HU" sz="2200" dirty="0" smtClean="0"/>
              <a:t>unten ldie Linie in der Höhe des </a:t>
            </a:r>
            <a:r>
              <a:rPr lang="hu-HU" sz="2200" dirty="0" smtClean="0">
                <a:solidFill>
                  <a:srgbClr val="7030A0"/>
                </a:solidFill>
              </a:rPr>
              <a:t>Sulcus gluteus</a:t>
            </a:r>
            <a:r>
              <a:rPr lang="hu-HU" sz="2200" dirty="0" smtClean="0"/>
              <a:t>, lateral </a:t>
            </a:r>
            <a:r>
              <a:rPr lang="hu-HU" sz="2200" dirty="0" smtClean="0">
                <a:solidFill>
                  <a:srgbClr val="7030A0"/>
                </a:solidFill>
              </a:rPr>
              <a:t>Spina </a:t>
            </a:r>
            <a:r>
              <a:rPr lang="hu-HU" sz="2200" dirty="0" smtClean="0">
                <a:solidFill>
                  <a:srgbClr val="7030A0"/>
                </a:solidFill>
              </a:rPr>
              <a:t>iliaca anterior </a:t>
            </a:r>
            <a:r>
              <a:rPr lang="hu-HU" sz="2200" dirty="0" smtClean="0">
                <a:solidFill>
                  <a:srgbClr val="7030A0"/>
                </a:solidFill>
              </a:rPr>
              <a:t>superior</a:t>
            </a:r>
            <a:r>
              <a:rPr lang="hu-HU" sz="2200" dirty="0" smtClean="0"/>
              <a:t>, medial  die innere Kante des Oberschenkels</a:t>
            </a:r>
            <a:endParaRPr lang="hu-HU" sz="2200" dirty="0" smtClean="0"/>
          </a:p>
          <a:p>
            <a:r>
              <a:rPr lang="hu-HU" dirty="0" smtClean="0"/>
              <a:t>Besonders wichtige Gebilde </a:t>
            </a:r>
            <a:endParaRPr lang="hu-HU" dirty="0" smtClean="0"/>
          </a:p>
          <a:p>
            <a:pPr lvl="1"/>
            <a:r>
              <a:rPr lang="hu-HU" dirty="0" smtClean="0"/>
              <a:t>Fossa </a:t>
            </a:r>
            <a:r>
              <a:rPr lang="hu-HU" dirty="0" smtClean="0"/>
              <a:t>iliopectinea </a:t>
            </a:r>
            <a:r>
              <a:rPr lang="hu-HU" dirty="0" smtClean="0"/>
              <a:t>und ihre Gebilde</a:t>
            </a:r>
            <a:endParaRPr lang="hu-HU" dirty="0" smtClean="0"/>
          </a:p>
          <a:p>
            <a:pPr lvl="1"/>
            <a:r>
              <a:rPr lang="hu-HU" dirty="0" smtClean="0"/>
              <a:t>Nodi lymphatici inguinales superficiales</a:t>
            </a:r>
          </a:p>
          <a:p>
            <a:pPr lvl="1"/>
            <a:r>
              <a:rPr lang="hu-HU" dirty="0" smtClean="0"/>
              <a:t>Hiatus subinguinalis, </a:t>
            </a:r>
            <a:r>
              <a:rPr lang="hu-HU" dirty="0" smtClean="0"/>
              <a:t>Lig</a:t>
            </a:r>
            <a:r>
              <a:rPr lang="hu-HU" dirty="0" smtClean="0"/>
              <a:t>. inguinale</a:t>
            </a:r>
          </a:p>
          <a:p>
            <a:pPr lvl="1"/>
            <a:r>
              <a:rPr lang="hu-HU" dirty="0" smtClean="0"/>
              <a:t>Hiatus saphenus</a:t>
            </a:r>
          </a:p>
          <a:p>
            <a:r>
              <a:rPr lang="hu-HU" dirty="0" smtClean="0"/>
              <a:t>Klinische Bezüge</a:t>
            </a:r>
            <a:endParaRPr lang="hu-HU" dirty="0" smtClean="0"/>
          </a:p>
          <a:p>
            <a:pPr lvl="1"/>
            <a:r>
              <a:rPr lang="hu-HU" dirty="0" smtClean="0"/>
              <a:t>Hernia </a:t>
            </a:r>
            <a:r>
              <a:rPr lang="hu-HU" dirty="0" smtClean="0"/>
              <a:t>femoralis, </a:t>
            </a:r>
            <a:br>
              <a:rPr lang="hu-HU" dirty="0" smtClean="0"/>
            </a:br>
            <a:r>
              <a:rPr lang="hu-HU" sz="1900" dirty="0" smtClean="0"/>
              <a:t>andere Hernien treten durch den Canalis inguinalis </a:t>
            </a:r>
            <a:endParaRPr lang="hu-HU" dirty="0" smtClean="0"/>
          </a:p>
          <a:p>
            <a:pPr lvl="1"/>
            <a:r>
              <a:rPr lang="hu-HU" dirty="0" smtClean="0"/>
              <a:t>Canalis </a:t>
            </a:r>
            <a:r>
              <a:rPr lang="hu-HU" dirty="0" smtClean="0"/>
              <a:t>femoralis</a:t>
            </a:r>
          </a:p>
          <a:p>
            <a:pPr lvl="1"/>
            <a:r>
              <a:rPr lang="hu-HU" dirty="0" smtClean="0"/>
              <a:t>Abdrücken der Arteria femoralis</a:t>
            </a:r>
            <a:endParaRPr lang="hu-HU" dirty="0"/>
          </a:p>
        </p:txBody>
      </p:sp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 cstate="print"/>
          <a:srcRect l="64667" t="46210" b="9108"/>
          <a:stretch>
            <a:fillRect/>
          </a:stretch>
        </p:blipFill>
        <p:spPr bwMode="auto">
          <a:xfrm>
            <a:off x="5315886" y="4149080"/>
            <a:ext cx="382811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atus subinguin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543197"/>
            <a:ext cx="4932363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30522"/>
            <a:ext cx="4067175" cy="1604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 u="sng" dirty="0"/>
              <a:t>Lacuna musculonervosa</a:t>
            </a:r>
            <a:r>
              <a:rPr lang="hu-HU" altLang="hu-HU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N. </a:t>
            </a:r>
            <a:r>
              <a:rPr lang="hu-HU" altLang="hu-HU" dirty="0"/>
              <a:t>cutaneus femoris lat.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M. </a:t>
            </a:r>
            <a:r>
              <a:rPr lang="hu-HU" altLang="hu-HU" dirty="0"/>
              <a:t>iliopsoas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N. </a:t>
            </a:r>
            <a:r>
              <a:rPr lang="hu-HU" altLang="hu-HU" dirty="0"/>
              <a:t>femoralis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673622"/>
            <a:ext cx="4067175" cy="1192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 u="sng" dirty="0"/>
              <a:t>Lacuna vasorum</a:t>
            </a:r>
            <a:r>
              <a:rPr lang="hu-HU" altLang="hu-HU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A., V. </a:t>
            </a:r>
            <a:r>
              <a:rPr lang="hu-HU" altLang="hu-HU" dirty="0"/>
              <a:t>femoralis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 </a:t>
            </a:r>
            <a:r>
              <a:rPr lang="hu-HU" altLang="hu-HU" dirty="0" smtClean="0"/>
              <a:t>N. </a:t>
            </a:r>
            <a:r>
              <a:rPr lang="hu-HU" altLang="hu-HU" dirty="0"/>
              <a:t>genitofemoralis </a:t>
            </a:r>
            <a:r>
              <a:rPr lang="hu-HU" altLang="hu-HU" dirty="0" smtClean="0"/>
              <a:t>(R. </a:t>
            </a:r>
            <a:r>
              <a:rPr lang="hu-HU" altLang="hu-HU" dirty="0"/>
              <a:t>femoralis)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897584"/>
            <a:ext cx="4067175" cy="1604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b="1" u="sng" dirty="0"/>
              <a:t>Lacuna lymphatica (herniosa)</a:t>
            </a:r>
            <a:r>
              <a:rPr lang="hu-HU" altLang="hu-HU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Lymphgefäße</a:t>
            </a:r>
            <a:endParaRPr lang="hu-HU" altLang="hu-HU" dirty="0"/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innere öffnung des Canalis femoralis!!</a:t>
            </a:r>
            <a:endParaRPr lang="hu-HU" altLang="hu-HU" dirty="0"/>
          </a:p>
          <a:p>
            <a:pPr algn="ctr">
              <a:spcBef>
                <a:spcPct val="50000"/>
              </a:spcBef>
            </a:pPr>
            <a:r>
              <a:rPr lang="hu-HU" altLang="hu-HU" dirty="0" smtClean="0"/>
              <a:t>(Anulus </a:t>
            </a:r>
            <a:r>
              <a:rPr lang="hu-HU" altLang="hu-HU" dirty="0"/>
              <a:t>femoralis)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380288" y="730522"/>
            <a:ext cx="1763712" cy="3667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/>
              <a:t>Lig. lacunare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275856" y="1307901"/>
            <a:ext cx="22320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42469" y="1741288"/>
            <a:ext cx="302418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771031" y="2100063"/>
            <a:ext cx="338455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79094" y="2244526"/>
            <a:ext cx="2592387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7308106" y="1092001"/>
            <a:ext cx="935038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707904" y="2924944"/>
            <a:ext cx="3456483" cy="1872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23" y="1052736"/>
            <a:ext cx="9193823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hu-HU" dirty="0" smtClean="0"/>
              <a:t>Regio femoris ant. et post.</a:t>
            </a:r>
            <a:endParaRPr lang="hu-HU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1520" y="1600200"/>
            <a:ext cx="6563072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Grenzen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2800" dirty="0" smtClean="0"/>
              <a:t>oben </a:t>
            </a:r>
            <a:r>
              <a:rPr lang="hu-HU" sz="2800" dirty="0" smtClean="0">
                <a:solidFill>
                  <a:srgbClr val="7030A0"/>
                </a:solidFill>
              </a:rPr>
              <a:t>Sulcus gluteus</a:t>
            </a:r>
            <a:r>
              <a:rPr lang="hu-HU" sz="2800" dirty="0" smtClean="0"/>
              <a:t>, unten drei Fingerbreite höher von der  </a:t>
            </a:r>
            <a:r>
              <a:rPr lang="hu-HU" sz="2800" dirty="0" smtClean="0">
                <a:solidFill>
                  <a:srgbClr val="7030A0"/>
                </a:solidFill>
              </a:rPr>
              <a:t>Patella</a:t>
            </a:r>
            <a:r>
              <a:rPr lang="hu-HU" sz="2800" dirty="0" smtClean="0"/>
              <a:t>. Beiden Seiten die Linie der </a:t>
            </a:r>
            <a:r>
              <a:rPr lang="hu-HU" sz="2800" dirty="0" smtClean="0">
                <a:solidFill>
                  <a:srgbClr val="7030A0"/>
                </a:solidFill>
              </a:rPr>
              <a:t>Femurkondylen</a:t>
            </a:r>
            <a:r>
              <a:rPr lang="hu-HU" sz="2800" dirty="0" smtClean="0"/>
              <a:t>.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Besonders wichtige Gebilde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Große Nerven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Faszialogen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u-HU" sz="2800" dirty="0" smtClean="0"/>
              <a:t>Canalis </a:t>
            </a:r>
            <a:r>
              <a:rPr lang="hu-HU" sz="2800" dirty="0" smtClean="0"/>
              <a:t>adductorius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3200" dirty="0" smtClean="0"/>
              <a:t>Klinische Bezüge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Canalis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adductorius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can vastoadductor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712" y="0"/>
            <a:ext cx="2427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Netter_475.jpg"/>
          <p:cNvPicPr>
            <a:picLocks noChangeAspect="1"/>
          </p:cNvPicPr>
          <p:nvPr/>
        </p:nvPicPr>
        <p:blipFill>
          <a:blip r:embed="rId2" cstate="print"/>
          <a:srcRect t="9064" b="-146"/>
          <a:stretch>
            <a:fillRect/>
          </a:stretch>
        </p:blipFill>
        <p:spPr>
          <a:xfrm>
            <a:off x="0" y="-10879"/>
            <a:ext cx="5868144" cy="6868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Bildschirmpräsentation (4:3)</PresentationFormat>
  <Paragraphs>205</Paragraphs>
  <Slides>30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Larissa-Design</vt:lpstr>
      <vt:lpstr>Image</vt:lpstr>
      <vt:lpstr>Topographische Anatomie der unteren Extremität. Mechanismus des Gehens</vt:lpstr>
      <vt:lpstr>Topographische Anatomie</vt:lpstr>
      <vt:lpstr>Regionen der unteren Extremität</vt:lpstr>
      <vt:lpstr>Regio glutea (glutealis)</vt:lpstr>
      <vt:lpstr>Regio subinguinalis</vt:lpstr>
      <vt:lpstr>Folie 6</vt:lpstr>
      <vt:lpstr>Folie 7</vt:lpstr>
      <vt:lpstr>Regio femoris ant. et post.</vt:lpstr>
      <vt:lpstr>Folie 9</vt:lpstr>
      <vt:lpstr>Regio genus ant. et post.  (Regio politea)</vt:lpstr>
      <vt:lpstr>Regio cruris ant. et post.</vt:lpstr>
      <vt:lpstr>Folie 12</vt:lpstr>
      <vt:lpstr>Regio malleolaris med. et lat.</vt:lpstr>
      <vt:lpstr>Folie 14</vt:lpstr>
      <vt:lpstr>Folie 15</vt:lpstr>
      <vt:lpstr>Dorsum pedis</vt:lpstr>
      <vt:lpstr>Planta pedis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Krampfader (Varix), tiefe Venenthrombose</vt:lpstr>
      <vt:lpstr>Folie 26</vt:lpstr>
      <vt:lpstr>Folie 27</vt:lpstr>
      <vt:lpstr>Gehen</vt:lpstr>
      <vt:lpstr>Folie 29</vt:lpstr>
      <vt:lpstr>Folie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Alsó végtag tájanatómiája, járás mechanizmusa</dc:title>
  <dc:creator>dcsaba</dc:creator>
  <cp:lastModifiedBy>dcsaba</cp:lastModifiedBy>
  <cp:revision>54</cp:revision>
  <dcterms:created xsi:type="dcterms:W3CDTF">2018-01-31T20:45:01Z</dcterms:created>
  <dcterms:modified xsi:type="dcterms:W3CDTF">2018-02-06T16:08:15Z</dcterms:modified>
</cp:coreProperties>
</file>